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3" r:id="rId1"/>
    <p:sldMasterId id="2147483718" r:id="rId2"/>
  </p:sldMasterIdLst>
  <p:notesMasterIdLst>
    <p:notesMasterId r:id="rId50"/>
  </p:notesMasterIdLst>
  <p:handoutMasterIdLst>
    <p:handoutMasterId r:id="rId51"/>
  </p:handoutMasterIdLst>
  <p:sldIdLst>
    <p:sldId id="256" r:id="rId3"/>
    <p:sldId id="257"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37" r:id="rId38"/>
    <p:sldId id="338" r:id="rId39"/>
    <p:sldId id="339" r:id="rId40"/>
    <p:sldId id="340" r:id="rId41"/>
    <p:sldId id="341" r:id="rId42"/>
    <p:sldId id="342" r:id="rId43"/>
    <p:sldId id="343" r:id="rId44"/>
    <p:sldId id="344" r:id="rId45"/>
    <p:sldId id="345" r:id="rId46"/>
    <p:sldId id="346" r:id="rId47"/>
    <p:sldId id="303" r:id="rId48"/>
    <p:sldId id="271" r:id="rId49"/>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E3FF"/>
    <a:srgbClr val="000000"/>
    <a:srgbClr val="FFFFFF"/>
    <a:srgbClr val="333333"/>
    <a:srgbClr val="292929"/>
    <a:srgbClr val="F8F57B"/>
    <a:srgbClr val="F6AE1E"/>
    <a:srgbClr val="FF0066"/>
    <a:srgbClr val="F3AF35"/>
    <a:srgbClr val="9C42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6" autoAdjust="0"/>
    <p:restoredTop sz="96105" autoAdjust="0"/>
  </p:normalViewPr>
  <p:slideViewPr>
    <p:cSldViewPr>
      <p:cViewPr varScale="1">
        <p:scale>
          <a:sx n="85" d="100"/>
          <a:sy n="85" d="100"/>
        </p:scale>
        <p:origin x="-564" y="-96"/>
      </p:cViewPr>
      <p:guideLst>
        <p:guide orient="horz" pos="144"/>
        <p:guide orient="horz" pos="912"/>
        <p:guide orient="horz" pos="1484"/>
        <p:guide orient="horz" pos="1200"/>
        <p:guide orient="horz" pos="2736"/>
        <p:guide orient="horz" pos="4176"/>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p:scale>
          <a:sx n="80" d="100"/>
          <a:sy n="80" d="100"/>
        </p:scale>
        <p:origin x="-59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4"/>
          <p:cNvSpPr txBox="1">
            <a:spLocks/>
          </p:cNvSpPr>
          <p:nvPr/>
        </p:nvSpPr>
        <p:spPr>
          <a:xfrm>
            <a:off x="2348880" y="0"/>
            <a:ext cx="4522690" cy="240030"/>
          </a:xfrm>
          <a:prstGeom prst="rect">
            <a:avLst/>
          </a:prstGeom>
        </p:spPr>
        <p:txBody>
          <a:bodyPr lIns="94851" tIns="47425" rIns="94851" bIns="47425"/>
          <a:lstStyle>
            <a:lvl1pPr algn="r">
              <a:defRPr sz="1000"/>
            </a:lvl1pPr>
          </a:lstStyle>
          <a:p>
            <a:pPr lvl="0" defTabSz="914400" fontAlgn="base">
              <a:spcBef>
                <a:spcPct val="0"/>
              </a:spcBef>
              <a:spcAft>
                <a:spcPct val="0"/>
              </a:spcAft>
              <a:defRPr/>
            </a:pP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Module: </a:t>
            </a:r>
            <a:r>
              <a:rPr lang="en-US" dirty="0"/>
              <a:t>Preparing to Upgrade to SharePoint 2010</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 </a:t>
            </a:r>
            <a:fld id="{073E6628-0705-4E34-90AA-D61A964D0AFD}" type="slidenum">
              <a:rPr kumimoji="0" lang="en-US" sz="1000" b="0" i="0" u="none" strike="noStrike" kern="1200" cap="none" spc="0" normalizeH="0" baseline="0" noProof="0" smtClean="0">
                <a:ln>
                  <a:noFill/>
                </a:ln>
                <a:solidFill>
                  <a:schemeClr val="tx1"/>
                </a:solidFill>
                <a:effectLst/>
                <a:uLnTx/>
                <a:uFillTx/>
                <a:latin typeface="Arial" charset="0"/>
                <a:ea typeface="+mn-ea"/>
                <a:cs typeface="+mn-cs"/>
              </a:rPr>
              <a:pPr lvl="0" defTabSz="914400" fontAlgn="base">
                <a:spcBef>
                  <a:spcPct val="0"/>
                </a:spcBef>
                <a:spcAft>
                  <a:spcPct val="0"/>
                </a:spcAf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mn-cs"/>
            </a:endParaRPr>
          </a:p>
        </p:txBody>
      </p:sp>
      <p:pic>
        <p:nvPicPr>
          <p:cNvPr id="9" name="Picture 5" descr="C:\Users\vesaj\Pictures\SharePoint logos\ShrPt10_h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240" y="8734096"/>
            <a:ext cx="1498128" cy="30240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5"/>
          <p:cNvSpPr>
            <a:spLocks noGrp="1"/>
          </p:cNvSpPr>
          <p:nvPr/>
        </p:nvSpPr>
        <p:spPr>
          <a:xfrm>
            <a:off x="0" y="8922891"/>
            <a:ext cx="4572000" cy="257621"/>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900" dirty="0" smtClean="0"/>
              <a:t>©2010</a:t>
            </a:r>
            <a:r>
              <a:rPr lang="en-US" sz="900" baseline="0" dirty="0" smtClean="0"/>
              <a:t> </a:t>
            </a:r>
            <a:r>
              <a:rPr lang="en-US" sz="900" dirty="0" smtClean="0"/>
              <a:t>Microsoft </a:t>
            </a:r>
            <a:r>
              <a:rPr lang="en-US" sz="800" dirty="0" smtClean="0"/>
              <a:t>Corporation</a:t>
            </a:r>
            <a:r>
              <a:rPr lang="en-US" sz="900" dirty="0" smtClean="0"/>
              <a:t>. All rights reserved. RTM Content - Published </a:t>
            </a:r>
            <a:r>
              <a:rPr lang="en-US" sz="900" baseline="0" dirty="0" smtClean="0"/>
              <a:t>May </a:t>
            </a:r>
            <a:r>
              <a:rPr lang="en-US" sz="900" dirty="0" smtClean="0"/>
              <a:t>2010</a:t>
            </a:r>
          </a:p>
        </p:txBody>
      </p:sp>
    </p:spTree>
    <p:extLst>
      <p:ext uri="{BB962C8B-B14F-4D97-AF65-F5344CB8AC3E}">
        <p14:creationId xmlns:p14="http://schemas.microsoft.com/office/powerpoint/2010/main" val="276173913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4"/>
          <p:cNvSpPr txBox="1">
            <a:spLocks/>
          </p:cNvSpPr>
          <p:nvPr/>
        </p:nvSpPr>
        <p:spPr>
          <a:xfrm>
            <a:off x="2348880" y="0"/>
            <a:ext cx="4522690" cy="240030"/>
          </a:xfrm>
          <a:prstGeom prst="rect">
            <a:avLst/>
          </a:prstGeom>
        </p:spPr>
        <p:txBody>
          <a:bodyPr lIns="94851" tIns="47425" rIns="94851" bIns="47425"/>
          <a:lstStyle>
            <a:lvl1pPr algn="r">
              <a:defRPr sz="1000"/>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Module: </a:t>
            </a:r>
            <a:r>
              <a:rPr lang="en-US" sz="1000" kern="1200" dirty="0" smtClean="0">
                <a:solidFill>
                  <a:schemeClr val="tx1"/>
                </a:solidFill>
                <a:effectLst/>
                <a:latin typeface="+mn-lt"/>
                <a:ea typeface="+mn-ea"/>
                <a:cs typeface="+mn-cs"/>
              </a:rPr>
              <a:t>Preparing to Upgrade to SharePoint 2010</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 </a:t>
            </a:r>
            <a:fld id="{073E6628-0705-4E34-90AA-D61A964D0AFD}" type="slidenum">
              <a:rPr kumimoji="0" lang="en-US" sz="1000" b="0" i="0" u="none" strike="noStrike" kern="1200" cap="none" spc="0" normalizeH="0" baseline="0" noProof="0" smtClean="0">
                <a:ln>
                  <a:noFill/>
                </a:ln>
                <a:solidFill>
                  <a:schemeClr val="tx1"/>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mn-cs"/>
            </a:endParaRPr>
          </a:p>
        </p:txBody>
      </p:sp>
      <p:pic>
        <p:nvPicPr>
          <p:cNvPr id="9" name="Picture 5" descr="C:\Users\vesaj\Pictures\SharePoint logos\ShrPt10_h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240" y="8734096"/>
            <a:ext cx="1498128" cy="30240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5"/>
          <p:cNvSpPr>
            <a:spLocks noGrp="1"/>
          </p:cNvSpPr>
          <p:nvPr/>
        </p:nvSpPr>
        <p:spPr>
          <a:xfrm>
            <a:off x="0" y="8922891"/>
            <a:ext cx="4572000" cy="257621"/>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900" dirty="0" smtClean="0"/>
              <a:t>©2010</a:t>
            </a:r>
            <a:r>
              <a:rPr lang="en-US" sz="900" baseline="0" dirty="0" smtClean="0"/>
              <a:t> </a:t>
            </a:r>
            <a:r>
              <a:rPr lang="en-US" sz="900" dirty="0" smtClean="0"/>
              <a:t>Microsoft </a:t>
            </a:r>
            <a:r>
              <a:rPr lang="en-US" sz="800" dirty="0" smtClean="0"/>
              <a:t>Corporation</a:t>
            </a:r>
            <a:r>
              <a:rPr lang="en-US" sz="900" dirty="0" smtClean="0"/>
              <a:t>. All rights reserved. RTM Content - Published </a:t>
            </a:r>
            <a:r>
              <a:rPr lang="en-US" sz="900" baseline="0" dirty="0" smtClean="0"/>
              <a:t>May </a:t>
            </a:r>
            <a:r>
              <a:rPr lang="en-US" sz="900" dirty="0" smtClean="0"/>
              <a:t>2010</a:t>
            </a:r>
          </a:p>
        </p:txBody>
      </p:sp>
    </p:spTree>
    <p:extLst>
      <p:ext uri="{BB962C8B-B14F-4D97-AF65-F5344CB8AC3E}">
        <p14:creationId xmlns:p14="http://schemas.microsoft.com/office/powerpoint/2010/main" val="4232448101"/>
      </p:ext>
    </p:extLst>
  </p:cSld>
  <p:clrMap bg1="lt1" tx1="dk1" bg2="lt2" tx2="dk2" accent1="accent1" accent2="accent2" accent3="accent3" accent4="accent4" accent5="accent5" accent6="accent6" hlink="hlink" folHlink="folHlink"/>
  <p:hf/>
  <p:notesStyle>
    <a:lvl1pPr marL="0" algn="l" defTabSz="914363" rtl="0" eaLnBrk="1" latinLnBrk="0" hangingPunct="1">
      <a:lnSpc>
        <a:spcPct val="90000"/>
      </a:lnSpc>
      <a:spcAft>
        <a:spcPts val="333"/>
      </a:spcAft>
      <a:defRPr sz="900" kern="1200">
        <a:solidFill>
          <a:schemeClr val="tx1"/>
        </a:solidFill>
        <a:latin typeface="Segoe UI"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48698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33045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1210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1607764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1179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495354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3449352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2101030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9887231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28205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482113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37914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19141142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15479488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4728575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68454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3236770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80937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3682164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39995755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17974850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179748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24139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600976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4656680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47800"/>
            <a:ext cx="7681913" cy="1523495"/>
          </a:xfrm>
        </p:spPr>
        <p:txBody>
          <a:bodyPr anchor="b"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5638800"/>
            <a:ext cx="7681914" cy="443198"/>
          </a:xfrm>
        </p:spPr>
        <p:txBody>
          <a:bodyPr anchor="b" anchorCtr="0">
            <a:spAutoFit/>
          </a:bodyPr>
          <a:lstStyle>
            <a:lvl1pPr marL="0" indent="0" algn="l">
              <a:lnSpc>
                <a:spcPct val="90000"/>
              </a:lnSpc>
              <a:spcBef>
                <a:spcPts val="0"/>
              </a:spcBef>
              <a:buNone/>
              <a:defRPr>
                <a:gradFill>
                  <a:gsLst>
                    <a:gs pos="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5" name="Picture 2" descr="C:\Users\vesaj\Pictures\SharePoint logos\ShrPt10_h_rgb_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IT Pro">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3124200" y="3401604"/>
            <a:ext cx="4959178" cy="470898"/>
          </a:xfrm>
          <a:prstGeom prst="rect">
            <a:avLst/>
          </a:prstGeom>
          <a:noFill/>
        </p:spPr>
        <p:txBody>
          <a:bodyPr wrap="none" lIns="0" tIns="0" rIns="0" bIns="0" rtlCol="0">
            <a:spAutoFit/>
          </a:bodyPr>
          <a:lstStyle/>
          <a:p>
            <a:pPr>
              <a:lnSpc>
                <a:spcPct val="90000"/>
              </a:lnSpc>
            </a:pPr>
            <a:r>
              <a:rPr lang="en-US" sz="3400" i="1" dirty="0" smtClean="0">
                <a:gradFill>
                  <a:gsLst>
                    <a:gs pos="0">
                      <a:schemeClr val="tx1"/>
                    </a:gs>
                    <a:gs pos="86000">
                      <a:schemeClr val="tx1"/>
                    </a:gs>
                  </a:gsLst>
                  <a:lin ang="5400000" scaled="0"/>
                </a:gradFill>
              </a:rPr>
              <a:t>Advanced IT Pro </a:t>
            </a:r>
            <a:r>
              <a:rPr lang="en-US" sz="3400" i="1" baseline="0" dirty="0" smtClean="0">
                <a:gradFill>
                  <a:gsLst>
                    <a:gs pos="0">
                      <a:schemeClr val="tx1"/>
                    </a:gs>
                    <a:gs pos="86000">
                      <a:schemeClr val="tx1"/>
                    </a:gs>
                  </a:gsLst>
                  <a:lin ang="5400000" scaled="0"/>
                </a:gradFill>
              </a:rPr>
              <a:t>Training </a:t>
            </a:r>
            <a:r>
              <a:rPr lang="en-US" sz="3400" i="1" dirty="0" smtClean="0">
                <a:gradFill>
                  <a:gsLst>
                    <a:gs pos="0">
                      <a:schemeClr val="tx1"/>
                    </a:gs>
                    <a:gs pos="86000">
                      <a:schemeClr val="tx1"/>
                    </a:gs>
                  </a:gsLst>
                  <a:lin ang="5400000" scaled="0"/>
                </a:gradFill>
              </a:rPr>
              <a:t> </a:t>
            </a:r>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Walkin - Dev">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2843808" y="3401604"/>
            <a:ext cx="5744201" cy="470898"/>
          </a:xfrm>
          <a:prstGeom prst="rect">
            <a:avLst/>
          </a:prstGeom>
          <a:noFill/>
        </p:spPr>
        <p:txBody>
          <a:bodyPr wrap="none" lIns="0" tIns="0" rIns="0" bIns="0" rtlCol="0">
            <a:spAutoFit/>
          </a:bodyPr>
          <a:lstStyle/>
          <a:p>
            <a:pPr>
              <a:lnSpc>
                <a:spcPct val="90000"/>
              </a:lnSpc>
            </a:pPr>
            <a:r>
              <a:rPr lang="en-US" sz="3400" i="1" dirty="0" smtClean="0">
                <a:gradFill>
                  <a:gsLst>
                    <a:gs pos="0">
                      <a:schemeClr val="tx1"/>
                    </a:gs>
                    <a:gs pos="86000">
                      <a:schemeClr val="tx1"/>
                    </a:gs>
                  </a:gsLst>
                  <a:lin ang="5400000" scaled="0"/>
                </a:gradFill>
              </a:rPr>
              <a:t>Advanced Developer </a:t>
            </a:r>
            <a:r>
              <a:rPr lang="en-US" sz="3400" i="1" baseline="0" dirty="0" smtClean="0">
                <a:gradFill>
                  <a:gsLst>
                    <a:gs pos="0">
                      <a:schemeClr val="tx1"/>
                    </a:gs>
                    <a:gs pos="86000">
                      <a:schemeClr val="tx1"/>
                    </a:gs>
                  </a:gsLst>
                  <a:lin ang="5400000" scaled="0"/>
                </a:gradFill>
              </a:rPr>
              <a:t>Training </a:t>
            </a:r>
            <a:r>
              <a:rPr lang="en-US" sz="3400" i="1" dirty="0" smtClean="0">
                <a:gradFill>
                  <a:gsLst>
                    <a:gs pos="0">
                      <a:schemeClr val="tx1"/>
                    </a:gs>
                    <a:gs pos="86000">
                      <a:schemeClr val="tx1"/>
                    </a:gs>
                  </a:gsLst>
                  <a:lin ang="5400000" scaled="0"/>
                </a:gradFill>
              </a:rPr>
              <a:t> </a:t>
            </a:r>
          </a:p>
        </p:txBody>
      </p:sp>
    </p:spTree>
    <p:extLst>
      <p:ext uri="{BB962C8B-B14F-4D97-AF65-F5344CB8AC3E}">
        <p14:creationId xmlns:p14="http://schemas.microsoft.com/office/powerpoint/2010/main" val="2408313297"/>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ck Layout - 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flip="none" rotWithShape="1">
                  <a:gsLst>
                    <a:gs pos="0">
                      <a:srgbClr val="FFFFFF"/>
                    </a:gs>
                    <a:gs pos="100000">
                      <a:srgbClr val="FFFFFF"/>
                    </a:gs>
                  </a:gsLst>
                  <a:lin ang="5400000" scaled="0"/>
                  <a:tileRect/>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47800"/>
            <a:ext cx="8382000"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userDrawn="1"/>
        </p:nvGrpSpPr>
        <p:grpSpPr>
          <a:xfrm>
            <a:off x="381000" y="6147616"/>
            <a:ext cx="990600" cy="392265"/>
            <a:chOff x="3398936" y="-61289"/>
            <a:chExt cx="2346127" cy="1394130"/>
          </a:xfrm>
        </p:grpSpPr>
        <p:sp>
          <p:nvSpPr>
            <p:cNvPr id="7" name="Rounded Rectangle 6"/>
            <p:cNvSpPr/>
            <p:nvPr userDrawn="1"/>
          </p:nvSpPr>
          <p:spPr>
            <a:xfrm>
              <a:off x="3398936" y="-61289"/>
              <a:ext cx="2346127" cy="1394130"/>
            </a:xfrm>
            <a:prstGeom prst="roundRect">
              <a:avLst>
                <a:gd name="adj" fmla="val 14788"/>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8"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PREPARE</a:t>
              </a:r>
              <a:endParaRPr lang="en-US" sz="1600" b="0" kern="1200" dirty="0">
                <a:latin typeface="+mn-lt"/>
              </a:endParaRPr>
            </a:p>
          </p:txBody>
        </p:sp>
      </p:gr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47800"/>
            <a:ext cx="8382000"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spc="-50"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4098"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92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4" name="Group 3"/>
          <p:cNvGrpSpPr/>
          <p:nvPr userDrawn="1"/>
        </p:nvGrpSpPr>
        <p:grpSpPr>
          <a:xfrm>
            <a:off x="381000" y="6147616"/>
            <a:ext cx="990600" cy="392265"/>
            <a:chOff x="3398936" y="-61289"/>
            <a:chExt cx="2346127" cy="1394130"/>
          </a:xfrm>
        </p:grpSpPr>
        <p:sp>
          <p:nvSpPr>
            <p:cNvPr id="5" name="Rounded Rectangle 4"/>
            <p:cNvSpPr/>
            <p:nvPr userDrawn="1"/>
          </p:nvSpPr>
          <p:spPr>
            <a:xfrm>
              <a:off x="3398936" y="-61289"/>
              <a:ext cx="2346127" cy="1394130"/>
            </a:xfrm>
            <a:prstGeom prst="roundRect">
              <a:avLst>
                <a:gd name="adj" fmla="val 14788"/>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7"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PREPARE</a:t>
              </a:r>
              <a:endParaRPr lang="en-US" sz="1600" b="0" kern="1200" dirty="0">
                <a:latin typeface="+mn-lt"/>
              </a:endParaRPr>
            </a:p>
          </p:txBody>
        </p:sp>
      </p:gr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0013" y="686053"/>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5638800"/>
            <a:ext cx="7043208" cy="443198"/>
          </a:xfrm>
        </p:spPr>
        <p:txBody>
          <a:bodyPr anchor="b" anchorCtr="0">
            <a:spAutoFit/>
          </a:bodyPr>
          <a:lstStyle>
            <a:lvl1pPr marL="0" indent="0" algn="l">
              <a:lnSpc>
                <a:spcPct val="90000"/>
              </a:lnSpc>
              <a:spcBef>
                <a:spcPts val="0"/>
              </a:spcBef>
              <a:buNone/>
              <a:defRPr>
                <a:gradFill>
                  <a:gsLst>
                    <a:gs pos="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3187006"/>
            <a:ext cx="7690114" cy="1384994"/>
          </a:xfrm>
        </p:spPr>
        <p:txBody>
          <a:bodyPr anchor="t" anchorCtr="0">
            <a:noAutofit/>
            <a:scene3d>
              <a:camera prst="orthographicFront"/>
              <a:lightRig rig="flat" dir="t"/>
            </a:scene3d>
            <a:sp3d>
              <a:contourClr>
                <a:schemeClr val="tx2"/>
              </a:contourClr>
            </a:sp3d>
          </a:bodyPr>
          <a:lstStyle>
            <a:lvl1pPr marL="0" indent="0" algn="l">
              <a:buFont typeface="Arial" pitchFamily="34" charset="0"/>
              <a:buNone/>
              <a:defRPr kumimoji="0" lang="en-US" sz="10000" b="0" i="1" u="none" strike="noStrike" kern="1200" cap="none" spc="-642" normalizeH="0" baseline="0" noProof="0" dirty="0" smtClean="0">
                <a:ln w="11430"/>
                <a:gradFill>
                  <a:gsLst>
                    <a:gs pos="0">
                      <a:schemeClr val="tx1"/>
                    </a:gs>
                    <a:gs pos="100000">
                      <a:schemeClr val="tx1"/>
                    </a:gs>
                  </a:gsLst>
                  <a:lin ang="5400000" scaled="0"/>
                </a:gradFill>
                <a:effectLst/>
                <a:uLnTx/>
                <a:uFillTx/>
                <a:latin typeface="+mj-lt"/>
                <a:ea typeface="+mn-ea"/>
                <a:cs typeface="+mn-cs"/>
              </a:defRPr>
            </a:lvl1pPr>
          </a:lstStyle>
          <a:p>
            <a:pPr lvl="0"/>
            <a:r>
              <a:rPr lang="en-US" dirty="0" smtClean="0"/>
              <a:t>click to…</a:t>
            </a:r>
          </a:p>
        </p:txBody>
      </p:sp>
      <p:pic>
        <p:nvPicPr>
          <p:cNvPr id="5" name="Picture 2" descr="C:\Users\vesaj\Pictures\SharePoint logos\ShrPt10_h_rgb_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66385"/>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1000" y="1447799"/>
            <a:ext cx="8382000" cy="19735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userDrawn="1"/>
        </p:nvGrpSpPr>
        <p:grpSpPr>
          <a:xfrm>
            <a:off x="381000" y="6147616"/>
            <a:ext cx="990600" cy="392265"/>
            <a:chOff x="3398936" y="-61289"/>
            <a:chExt cx="2346127" cy="1394130"/>
          </a:xfrm>
        </p:grpSpPr>
        <p:sp>
          <p:nvSpPr>
            <p:cNvPr id="7" name="Rounded Rectangle 6"/>
            <p:cNvSpPr/>
            <p:nvPr userDrawn="1"/>
          </p:nvSpPr>
          <p:spPr>
            <a:xfrm>
              <a:off x="3398936" y="-61289"/>
              <a:ext cx="2346127" cy="1394130"/>
            </a:xfrm>
            <a:prstGeom prst="roundRect">
              <a:avLst>
                <a:gd name="adj" fmla="val 14788"/>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8"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PREPARE</a:t>
              </a:r>
              <a:endParaRPr lang="en-US" sz="1600" b="0" kern="1200" dirty="0">
                <a:latin typeface="+mn-lt"/>
              </a:endParaRPr>
            </a:p>
          </p:txBody>
        </p:sp>
      </p:gr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47799"/>
            <a:ext cx="8382000" cy="197356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userDrawn="1"/>
        </p:nvGrpSpPr>
        <p:grpSpPr>
          <a:xfrm>
            <a:off x="381000" y="6147616"/>
            <a:ext cx="990600" cy="392265"/>
            <a:chOff x="3398936" y="-61289"/>
            <a:chExt cx="2346127" cy="1394130"/>
          </a:xfrm>
        </p:grpSpPr>
        <p:sp>
          <p:nvSpPr>
            <p:cNvPr id="6" name="Rounded Rectangle 5"/>
            <p:cNvSpPr/>
            <p:nvPr userDrawn="1"/>
          </p:nvSpPr>
          <p:spPr>
            <a:xfrm>
              <a:off x="3398936" y="-61289"/>
              <a:ext cx="2346127" cy="1394130"/>
            </a:xfrm>
            <a:prstGeom prst="roundRect">
              <a:avLst>
                <a:gd name="adj" fmla="val 14788"/>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7"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PREPARE</a:t>
              </a:r>
              <a:endParaRPr lang="en-US" sz="1600" b="0" kern="1200" dirty="0">
                <a:latin typeface="+mn-lt"/>
              </a:endParaRPr>
            </a:p>
          </p:txBody>
        </p:sp>
      </p:gr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799"/>
            <a:ext cx="4114800" cy="2093567"/>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47799"/>
            <a:ext cx="4114800" cy="2093567"/>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userDrawn="1"/>
        </p:nvGrpSpPr>
        <p:grpSpPr>
          <a:xfrm>
            <a:off x="381000" y="6147616"/>
            <a:ext cx="990600" cy="392265"/>
            <a:chOff x="3398936" y="-61289"/>
            <a:chExt cx="2346127" cy="1394130"/>
          </a:xfrm>
        </p:grpSpPr>
        <p:sp>
          <p:nvSpPr>
            <p:cNvPr id="7" name="Rounded Rectangle 6"/>
            <p:cNvSpPr/>
            <p:nvPr userDrawn="1"/>
          </p:nvSpPr>
          <p:spPr>
            <a:xfrm>
              <a:off x="3398936" y="-61289"/>
              <a:ext cx="2346127" cy="1394130"/>
            </a:xfrm>
            <a:prstGeom prst="roundRect">
              <a:avLst>
                <a:gd name="adj" fmla="val 14788"/>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8"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PREPARE</a:t>
              </a:r>
              <a:endParaRPr lang="en-US" sz="1600" b="0" kern="1200" dirty="0">
                <a:latin typeface="+mn-lt"/>
              </a:endParaRPr>
            </a:p>
          </p:txBody>
        </p:sp>
      </p:gr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47800"/>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272656"/>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47800"/>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72656"/>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userDrawn="1"/>
        </p:nvGrpSpPr>
        <p:grpSpPr>
          <a:xfrm>
            <a:off x="381000" y="6147616"/>
            <a:ext cx="990600" cy="392265"/>
            <a:chOff x="3398936" y="-61289"/>
            <a:chExt cx="2346127" cy="1394130"/>
          </a:xfrm>
        </p:grpSpPr>
        <p:sp>
          <p:nvSpPr>
            <p:cNvPr id="9" name="Rounded Rectangle 8"/>
            <p:cNvSpPr/>
            <p:nvPr userDrawn="1"/>
          </p:nvSpPr>
          <p:spPr>
            <a:xfrm>
              <a:off x="3398936" y="-61289"/>
              <a:ext cx="2346127" cy="1394130"/>
            </a:xfrm>
            <a:prstGeom prst="roundRect">
              <a:avLst>
                <a:gd name="adj" fmla="val 14788"/>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10"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PREPARE</a:t>
              </a:r>
              <a:endParaRPr lang="en-US" sz="1600" b="0" kern="1200" dirty="0">
                <a:latin typeface="+mn-lt"/>
              </a:endParaRPr>
            </a:p>
          </p:txBody>
        </p:sp>
      </p:gr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7"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userDrawn="1"/>
        </p:nvGrpSpPr>
        <p:grpSpPr>
          <a:xfrm>
            <a:off x="381000" y="6147616"/>
            <a:ext cx="990600" cy="392265"/>
            <a:chOff x="3398936" y="-61289"/>
            <a:chExt cx="2346127" cy="1394130"/>
          </a:xfrm>
        </p:grpSpPr>
        <p:sp>
          <p:nvSpPr>
            <p:cNvPr id="5" name="Rounded Rectangle 4"/>
            <p:cNvSpPr/>
            <p:nvPr userDrawn="1"/>
          </p:nvSpPr>
          <p:spPr>
            <a:xfrm>
              <a:off x="3398936" y="-61289"/>
              <a:ext cx="2346127" cy="1394130"/>
            </a:xfrm>
            <a:prstGeom prst="roundRect">
              <a:avLst>
                <a:gd name="adj" fmla="val 14788"/>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6"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PREPARE</a:t>
              </a:r>
              <a:endParaRPr lang="en-US" sz="1600" b="0" kern="1200" dirty="0">
                <a:latin typeface="+mn-lt"/>
              </a:endParaRPr>
            </a:p>
          </p:txBody>
        </p:sp>
      </p:gr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Ignit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5.xml"/><Relationship Id="rId5" Type="http://schemas.openxmlformats.org/officeDocument/2006/relationships/image" Target="../media/image9.png"/><Relationship Id="rId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28600"/>
            <a:ext cx="8382000" cy="666385"/>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47800"/>
            <a:ext cx="8382000" cy="2000548"/>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userDrawn="1"/>
        </p:nvSpPr>
        <p:spPr>
          <a:xfrm>
            <a:off x="0" y="6604477"/>
            <a:ext cx="9144000" cy="253524"/>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000" dirty="0" smtClean="0">
                <a:gradFill>
                  <a:gsLst>
                    <a:gs pos="0">
                      <a:srgbClr val="FFFFFF"/>
                    </a:gs>
                    <a:gs pos="100000">
                      <a:srgbClr val="FFFFFF"/>
                    </a:gs>
                  </a:gsLst>
                  <a:lin ang="5400000" scaled="0"/>
                </a:gradFill>
              </a:rPr>
              <a:t>©2010</a:t>
            </a:r>
            <a:r>
              <a:rPr lang="en-US" sz="1000" baseline="0" dirty="0" smtClean="0">
                <a:gradFill>
                  <a:gsLst>
                    <a:gs pos="0">
                      <a:srgbClr val="FFFFFF"/>
                    </a:gs>
                    <a:gs pos="100000">
                      <a:srgbClr val="FFFFFF"/>
                    </a:gs>
                  </a:gsLst>
                  <a:lin ang="5400000" scaled="0"/>
                </a:gradFill>
              </a:rPr>
              <a:t> </a:t>
            </a:r>
            <a:r>
              <a:rPr lang="en-US" sz="1000" dirty="0" smtClean="0">
                <a:gradFill>
                  <a:gsLst>
                    <a:gs pos="0">
                      <a:srgbClr val="FFFFFF"/>
                    </a:gs>
                    <a:gs pos="100000">
                      <a:srgbClr val="FFFFFF"/>
                    </a:gs>
                  </a:gsLst>
                  <a:lin ang="5400000" scaled="0"/>
                </a:gradFill>
              </a:rPr>
              <a:t>Microsoft </a:t>
            </a:r>
            <a:r>
              <a:rPr lang="en-US" sz="900" dirty="0" smtClean="0">
                <a:gradFill>
                  <a:gsLst>
                    <a:gs pos="0">
                      <a:srgbClr val="FFFFFF"/>
                    </a:gs>
                    <a:gs pos="100000">
                      <a:srgbClr val="FFFFFF"/>
                    </a:gs>
                  </a:gsLst>
                  <a:lin ang="5400000" scaled="0"/>
                </a:gradFill>
              </a:rPr>
              <a:t>Corporation</a:t>
            </a:r>
            <a:r>
              <a:rPr lang="en-US" sz="1000" dirty="0" smtClean="0">
                <a:gradFill>
                  <a:gsLst>
                    <a:gs pos="0">
                      <a:srgbClr val="FFFFFF"/>
                    </a:gs>
                    <a:gs pos="100000">
                      <a:srgbClr val="FFFFFF"/>
                    </a:gs>
                  </a:gsLst>
                  <a:lin ang="5400000" scaled="0"/>
                </a:gradFill>
              </a:rPr>
              <a:t>. All rights reserved. RTM Content - Published </a:t>
            </a:r>
            <a:r>
              <a:rPr lang="en-US" sz="1000" baseline="0" dirty="0" smtClean="0">
                <a:gradFill>
                  <a:gsLst>
                    <a:gs pos="0">
                      <a:srgbClr val="FFFFFF"/>
                    </a:gs>
                    <a:gs pos="100000">
                      <a:srgbClr val="FFFFFF"/>
                    </a:gs>
                  </a:gsLst>
                  <a:lin ang="5400000" scaled="0"/>
                </a:gradFill>
              </a:rPr>
              <a:t>May </a:t>
            </a:r>
            <a:r>
              <a:rPr lang="en-US" sz="1000" dirty="0" smtClean="0">
                <a:gradFill>
                  <a:gsLst>
                    <a:gs pos="0">
                      <a:srgbClr val="FFFFFF"/>
                    </a:gs>
                    <a:gs pos="100000">
                      <a:srgbClr val="FFFFFF"/>
                    </a:gs>
                  </a:gsLst>
                  <a:lin ang="5400000" scaled="0"/>
                </a:gradFill>
              </a:rPr>
              <a:t>2010</a:t>
            </a:r>
          </a:p>
          <a:p>
            <a:pPr algn="l"/>
            <a:endParaRPr lang="en-US" sz="1000" dirty="0">
              <a:gradFill>
                <a:gsLst>
                  <a:gs pos="0">
                    <a:srgbClr val="FFFFFF"/>
                  </a:gs>
                  <a:gs pos="100000">
                    <a:srgbClr val="FFFFFF"/>
                  </a:gs>
                </a:gsLst>
                <a:lin ang="5400000" scaled="0"/>
              </a:gradFill>
            </a:endParaRPr>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22" r:id="rId10"/>
    <p:sldLayoutId id="2147483723" r:id="rId11"/>
    <p:sldLayoutId id="2147483703" r:id="rId12"/>
    <p:sldLayoutId id="2147483704" r:id="rId13"/>
    <p:sldLayoutId id="2147483724" r:id="rId14"/>
  </p:sldLayoutIdLst>
  <p:transition>
    <p:fade/>
  </p:transition>
  <p:hf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tx1"/>
              </a:gs>
              <a:gs pos="86000">
                <a:schemeClr val="tx1"/>
              </a:gs>
            </a:gsLst>
            <a:lin ang="5400000" scaled="0"/>
            <a:tileRect/>
          </a:gradFill>
          <a:effectLst/>
          <a:latin typeface="+mj-lt"/>
          <a:ea typeface="+mn-ea"/>
          <a:cs typeface="Arial" charset="0"/>
        </a:defRPr>
      </a:lvl1pPr>
    </p:titleStyle>
    <p:bodyStyle>
      <a:lvl1pPr marL="460375" indent="-460375" algn="l" defTabSz="914363" rtl="0" eaLnBrk="1" latinLnBrk="0" hangingPunct="1">
        <a:lnSpc>
          <a:spcPct val="90000"/>
        </a:lnSpc>
        <a:spcBef>
          <a:spcPct val="20000"/>
        </a:spcBef>
        <a:buSzPct val="85000"/>
        <a:buFontTx/>
        <a:buBlip>
          <a:blip r:embed="rId17"/>
        </a:buBlip>
        <a:defRPr sz="3200" kern="1200">
          <a:gradFill>
            <a:gsLst>
              <a:gs pos="0">
                <a:schemeClr val="tx1"/>
              </a:gs>
              <a:gs pos="86000">
                <a:schemeClr val="tx1"/>
              </a:gs>
            </a:gsLst>
            <a:lin ang="5400000" scaled="0"/>
          </a:gradFill>
          <a:latin typeface="+mn-lt"/>
          <a:ea typeface="+mn-ea"/>
          <a:cs typeface="+mn-cs"/>
        </a:defRPr>
      </a:lvl1pPr>
      <a:lvl2pPr marL="855663" indent="-395288" algn="l" defTabSz="914363" rtl="0" eaLnBrk="1" latinLnBrk="0" hangingPunct="1">
        <a:lnSpc>
          <a:spcPct val="90000"/>
        </a:lnSpc>
        <a:spcBef>
          <a:spcPct val="20000"/>
        </a:spcBef>
        <a:buSzPct val="85000"/>
        <a:buFontTx/>
        <a:buBlip>
          <a:blip r:embed="rId18"/>
        </a:buBlip>
        <a:defRPr sz="2800" kern="1200">
          <a:gradFill>
            <a:gsLst>
              <a:gs pos="0">
                <a:schemeClr val="tx1"/>
              </a:gs>
              <a:gs pos="86000">
                <a:schemeClr val="tx1"/>
              </a:gs>
            </a:gsLst>
            <a:lin ang="5400000" scaled="0"/>
          </a:gradFill>
          <a:latin typeface="+mn-lt"/>
          <a:ea typeface="+mn-ea"/>
          <a:cs typeface="+mn-cs"/>
        </a:defRPr>
      </a:lvl2pPr>
      <a:lvl3pPr marL="1258888" indent="-403225" algn="l" defTabSz="914363" rtl="0" eaLnBrk="1" latinLnBrk="0" hangingPunct="1">
        <a:lnSpc>
          <a:spcPct val="90000"/>
        </a:lnSpc>
        <a:spcBef>
          <a:spcPct val="20000"/>
        </a:spcBef>
        <a:buSzPct val="85000"/>
        <a:buFontTx/>
        <a:buBlip>
          <a:blip r:embed="rId18"/>
        </a:buBlip>
        <a:defRPr sz="2400" kern="1200">
          <a:gradFill>
            <a:gsLst>
              <a:gs pos="0">
                <a:schemeClr val="tx1"/>
              </a:gs>
              <a:gs pos="86000">
                <a:schemeClr val="tx1"/>
              </a:gs>
            </a:gsLst>
            <a:lin ang="5400000" scaled="0"/>
          </a:gradFill>
          <a:latin typeface="+mn-lt"/>
          <a:ea typeface="+mn-ea"/>
          <a:cs typeface="+mn-cs"/>
        </a:defRPr>
      </a:lvl3pPr>
      <a:lvl4pPr marL="1604963" indent="-346075" algn="l" defTabSz="914363" rtl="0" eaLnBrk="1" latinLnBrk="0" hangingPunct="1">
        <a:lnSpc>
          <a:spcPct val="90000"/>
        </a:lnSpc>
        <a:spcBef>
          <a:spcPct val="20000"/>
        </a:spcBef>
        <a:buSzPct val="85000"/>
        <a:buFontTx/>
        <a:buBlip>
          <a:blip r:embed="rId18"/>
        </a:buBlip>
        <a:defRPr sz="2000" kern="1200">
          <a:gradFill>
            <a:gsLst>
              <a:gs pos="0">
                <a:schemeClr val="tx1"/>
              </a:gs>
              <a:gs pos="86000">
                <a:schemeClr val="tx1"/>
              </a:gs>
            </a:gsLst>
            <a:lin ang="5400000" scaled="0"/>
          </a:gradFill>
          <a:latin typeface="+mn-lt"/>
          <a:ea typeface="+mn-ea"/>
          <a:cs typeface="+mn-cs"/>
        </a:defRPr>
      </a:lvl4pPr>
      <a:lvl5pPr marL="1941513" indent="-336550" algn="l" defTabSz="914363" rtl="0" eaLnBrk="1" latinLnBrk="0" hangingPunct="1">
        <a:lnSpc>
          <a:spcPct val="90000"/>
        </a:lnSpc>
        <a:spcBef>
          <a:spcPct val="20000"/>
        </a:spcBef>
        <a:buSzPct val="85000"/>
        <a:buFontTx/>
        <a:buBlip>
          <a:blip r:embed="rId18"/>
        </a:buBlip>
        <a:defRPr sz="2000" kern="1200">
          <a:gradFill>
            <a:gsLst>
              <a:gs pos="0">
                <a:schemeClr val="tx1"/>
              </a:gs>
              <a:gs pos="86000">
                <a:schemeClr val="tx1"/>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5"/>
          <p:cNvSpPr>
            <a:spLocks noGrp="1"/>
          </p:cNvSpPr>
          <p:nvPr userDrawn="1"/>
        </p:nvSpPr>
        <p:spPr>
          <a:xfrm>
            <a:off x="0" y="6604476"/>
            <a:ext cx="9144000" cy="365125"/>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000" dirty="0" smtClean="0">
                <a:solidFill>
                  <a:schemeClr val="bg1"/>
                </a:solidFill>
              </a:rPr>
              <a:t>©2010</a:t>
            </a:r>
            <a:r>
              <a:rPr lang="en-US" sz="1000" baseline="0" dirty="0" smtClean="0">
                <a:solidFill>
                  <a:schemeClr val="bg1"/>
                </a:solidFill>
              </a:rPr>
              <a:t> </a:t>
            </a:r>
            <a:r>
              <a:rPr lang="en-US" sz="1000" dirty="0" smtClean="0">
                <a:solidFill>
                  <a:schemeClr val="bg1"/>
                </a:solidFill>
              </a:rPr>
              <a:t>Microsoft </a:t>
            </a:r>
            <a:r>
              <a:rPr lang="en-US" sz="900" dirty="0" smtClean="0">
                <a:solidFill>
                  <a:schemeClr val="bg1"/>
                </a:solidFill>
              </a:rPr>
              <a:t>Corporation</a:t>
            </a:r>
            <a:r>
              <a:rPr lang="en-US" sz="1000" dirty="0" smtClean="0">
                <a:solidFill>
                  <a:schemeClr val="bg1"/>
                </a:solidFill>
              </a:rPr>
              <a:t>. All rights reserved. RTM Content - Published </a:t>
            </a:r>
            <a:r>
              <a:rPr lang="en-US" sz="1000" baseline="0" dirty="0" smtClean="0">
                <a:solidFill>
                  <a:schemeClr val="bg1"/>
                </a:solidFill>
              </a:rPr>
              <a:t>April </a:t>
            </a:r>
            <a:r>
              <a:rPr lang="en-US" sz="1000" dirty="0" smtClean="0">
                <a:solidFill>
                  <a:schemeClr val="bg1"/>
                </a:solidFill>
              </a:rPr>
              <a:t>2010</a:t>
            </a:r>
          </a:p>
        </p:txBody>
      </p:sp>
      <p:pic>
        <p:nvPicPr>
          <p:cNvPr id="1029" name="Picture 5" descr="C:\Users\vesaj\Pictures\SharePoint logos\ShrPt10_h_rgb.pn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52000" y="6382800"/>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 bg1="dk1" tx1="lt1" bg2="dk2" tx2="lt2" accent1="accent1" accent2="accent2" accent3="accent3" accent4="accent4" accent5="accent5" accent6="accent6" hlink="hlink" folHlink="folHlink"/>
  <p:sldLayoutIdLst>
    <p:sldLayoutId id="2147483721" r:id="rId1"/>
  </p:sldLayoutIdLst>
  <p:transition>
    <p:fade/>
  </p:transition>
  <p:hf hdr="0" dt="0"/>
  <p:txStyles>
    <p:titleStyle>
      <a:lvl1pPr algn="l" defTabSz="914363" rtl="0" eaLnBrk="1" latinLnBrk="0" hangingPunct="1">
        <a:lnSpc>
          <a:spcPct val="90000"/>
        </a:lnSpc>
        <a:spcBef>
          <a:spcPct val="0"/>
        </a:spcBef>
        <a:buNone/>
        <a:defRPr lang="en-US" sz="4800" b="0" kern="1200" cap="none" spc="-150" dirty="0">
          <a:ln w="3175">
            <a:noFill/>
          </a:ln>
          <a:gradFill flip="none" rotWithShape="1">
            <a:gsLst>
              <a:gs pos="0">
                <a:schemeClr val="tx1"/>
              </a:gs>
              <a:gs pos="86000">
                <a:schemeClr val="tx1"/>
              </a:gs>
            </a:gsLst>
            <a:lin ang="5400000" scaled="0"/>
            <a:tileRect/>
          </a:gradFill>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0" kern="1200">
          <a:gradFill>
            <a:gsLst>
              <a:gs pos="0">
                <a:srgbClr val="000000"/>
              </a:gs>
              <a:gs pos="86000">
                <a:srgbClr val="000000"/>
              </a:gs>
            </a:gsLst>
            <a:lin ang="5400000" scaled="0"/>
          </a:gradFill>
          <a:latin typeface="Consolas"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0" kern="1200">
          <a:gradFill>
            <a:gsLst>
              <a:gs pos="0">
                <a:srgbClr val="000000"/>
              </a:gs>
              <a:gs pos="86000">
                <a:srgbClr val="000000"/>
              </a:gs>
            </a:gsLst>
            <a:lin ang="5400000" scaled="0"/>
          </a:gradFill>
          <a:latin typeface="Consolas"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7.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Pre-Upgrade Checker Command</a:t>
            </a:r>
            <a:br>
              <a:rPr lang="en-US" dirty="0" smtClean="0"/>
            </a:br>
            <a:r>
              <a:rPr lang="en-US" sz="3600" dirty="0">
                <a:gradFill flip="none" rotWithShape="1">
                  <a:gsLst>
                    <a:gs pos="0">
                      <a:schemeClr val="tx2"/>
                    </a:gs>
                    <a:gs pos="86000">
                      <a:schemeClr val="tx2"/>
                    </a:gs>
                  </a:gsLst>
                  <a:lin ang="5400000" scaled="0"/>
                  <a:tileRect/>
                </a:gradFill>
              </a:rPr>
              <a:t>Errors</a:t>
            </a:r>
          </a:p>
        </p:txBody>
      </p:sp>
      <p:grpSp>
        <p:nvGrpSpPr>
          <p:cNvPr id="6" name="Group 5"/>
          <p:cNvGrpSpPr/>
          <p:nvPr/>
        </p:nvGrpSpPr>
        <p:grpSpPr>
          <a:xfrm>
            <a:off x="380999" y="1914373"/>
            <a:ext cx="8382001" cy="735042"/>
            <a:chOff x="381000" y="1914373"/>
            <a:chExt cx="8382001" cy="735042"/>
          </a:xfrm>
        </p:grpSpPr>
        <p:sp>
          <p:nvSpPr>
            <p:cNvPr id="7" name="Rounded Rectangle 6"/>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Web application missing </a:t>
              </a:r>
              <a:r>
                <a:rPr lang="en-US" sz="1900" dirty="0" err="1" smtClean="0">
                  <a:gradFill>
                    <a:gsLst>
                      <a:gs pos="0">
                        <a:schemeClr val="tx1"/>
                      </a:gs>
                      <a:gs pos="86000">
                        <a:schemeClr val="tx1"/>
                      </a:gs>
                    </a:gsLst>
                    <a:lin ang="5400000" scaled="0"/>
                  </a:gradFill>
                </a:rPr>
                <a:t>web.config</a:t>
              </a:r>
              <a:endParaRPr lang="en-US" sz="1900" dirty="0" smtClean="0">
                <a:gradFill>
                  <a:gsLst>
                    <a:gs pos="0">
                      <a:schemeClr val="tx1"/>
                    </a:gs>
                    <a:gs pos="86000">
                      <a:schemeClr val="tx1"/>
                    </a:gs>
                  </a:gsLst>
                  <a:lin ang="5400000" scaled="0"/>
                </a:gradFill>
              </a:endParaRPr>
            </a:p>
          </p:txBody>
        </p:sp>
        <p:sp>
          <p:nvSpPr>
            <p:cNvPr id="8" name="Rounded Rectangle 7"/>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smtClean="0">
                  <a:gradFill>
                    <a:gsLst>
                      <a:gs pos="0">
                        <a:srgbClr val="FFFFFF"/>
                      </a:gs>
                      <a:gs pos="100000">
                        <a:srgbClr val="FFFFFF"/>
                      </a:gs>
                    </a:gsLst>
                    <a:lin ang="5400000" scaled="0"/>
                  </a:gradFill>
                </a:rPr>
                <a:t>Missing</a:t>
              </a:r>
              <a:br>
                <a:rPr lang="en-US" b="1" dirty="0" smtClean="0">
                  <a:gradFill>
                    <a:gsLst>
                      <a:gs pos="0">
                        <a:srgbClr val="FFFFFF"/>
                      </a:gs>
                      <a:gs pos="100000">
                        <a:srgbClr val="FFFFFF"/>
                      </a:gs>
                    </a:gsLst>
                    <a:lin ang="5400000" scaled="0"/>
                  </a:gradFill>
                </a:rPr>
              </a:br>
              <a:r>
                <a:rPr lang="en-US" b="1" dirty="0" smtClean="0">
                  <a:gradFill>
                    <a:gsLst>
                      <a:gs pos="0">
                        <a:srgbClr val="FFFFFF"/>
                      </a:gs>
                      <a:gs pos="100000">
                        <a:srgbClr val="FFFFFF"/>
                      </a:gs>
                    </a:gsLst>
                    <a:lin ang="5400000" scaled="0"/>
                  </a:gradFill>
                </a:rPr>
                <a:t>Web Config</a:t>
              </a:r>
            </a:p>
          </p:txBody>
        </p:sp>
      </p:grpSp>
      <p:grpSp>
        <p:nvGrpSpPr>
          <p:cNvPr id="9" name="Group 8"/>
          <p:cNvGrpSpPr/>
          <p:nvPr/>
        </p:nvGrpSpPr>
        <p:grpSpPr>
          <a:xfrm>
            <a:off x="380999" y="2675984"/>
            <a:ext cx="8382001" cy="735042"/>
            <a:chOff x="381000" y="1914373"/>
            <a:chExt cx="8382001" cy="735042"/>
          </a:xfrm>
        </p:grpSpPr>
        <p:sp>
          <p:nvSpPr>
            <p:cNvPr id="10" name="Rounded Rectangle 9"/>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Invalid host names</a:t>
              </a:r>
            </a:p>
          </p:txBody>
        </p:sp>
        <p:sp>
          <p:nvSpPr>
            <p:cNvPr id="11" name="Rounded Rectangle 10"/>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smtClean="0">
                  <a:gradFill>
                    <a:gsLst>
                      <a:gs pos="0">
                        <a:srgbClr val="FFFFFF"/>
                      </a:gs>
                      <a:gs pos="100000">
                        <a:srgbClr val="FFFFFF"/>
                      </a:gs>
                    </a:gsLst>
                    <a:lin ang="5400000" scaled="0"/>
                  </a:gradFill>
                </a:rPr>
                <a:t>Invalid</a:t>
              </a:r>
              <a:br>
                <a:rPr lang="en-US" b="1" dirty="0" smtClean="0">
                  <a:gradFill>
                    <a:gsLst>
                      <a:gs pos="0">
                        <a:srgbClr val="FFFFFF"/>
                      </a:gs>
                      <a:gs pos="100000">
                        <a:srgbClr val="FFFFFF"/>
                      </a:gs>
                    </a:gsLst>
                    <a:lin ang="5400000" scaled="0"/>
                  </a:gradFill>
                </a:rPr>
              </a:br>
              <a:r>
                <a:rPr lang="en-US" b="1" dirty="0" smtClean="0">
                  <a:gradFill>
                    <a:gsLst>
                      <a:gs pos="0">
                        <a:srgbClr val="FFFFFF"/>
                      </a:gs>
                      <a:gs pos="100000">
                        <a:srgbClr val="FFFFFF"/>
                      </a:gs>
                    </a:gsLst>
                    <a:lin ang="5400000" scaled="0"/>
                  </a:gradFill>
                </a:rPr>
                <a:t>Host Names</a:t>
              </a:r>
            </a:p>
          </p:txBody>
        </p:sp>
      </p:grpSp>
      <p:grpSp>
        <p:nvGrpSpPr>
          <p:cNvPr id="12" name="Group 11"/>
          <p:cNvGrpSpPr/>
          <p:nvPr/>
        </p:nvGrpSpPr>
        <p:grpSpPr>
          <a:xfrm>
            <a:off x="380999" y="3437595"/>
            <a:ext cx="8382001" cy="735042"/>
            <a:chOff x="381000" y="1914373"/>
            <a:chExt cx="8382001" cy="735042"/>
          </a:xfrm>
        </p:grpSpPr>
        <p:sp>
          <p:nvSpPr>
            <p:cNvPr id="13" name="Rounded Rectangle 12"/>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Application Pool account</a:t>
              </a:r>
            </a:p>
          </p:txBody>
        </p:sp>
        <p:sp>
          <p:nvSpPr>
            <p:cNvPr id="14" name="Rounded Rectangle 13"/>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smtClean="0">
                  <a:gradFill>
                    <a:gsLst>
                      <a:gs pos="0">
                        <a:srgbClr val="FFFFFF"/>
                      </a:gs>
                      <a:gs pos="100000">
                        <a:srgbClr val="FFFFFF"/>
                      </a:gs>
                    </a:gsLst>
                    <a:lin ang="5400000" scaled="0"/>
                  </a:gradFill>
                </a:rPr>
                <a:t>Invalid Service Account</a:t>
              </a:r>
            </a:p>
          </p:txBody>
        </p:sp>
      </p:grpSp>
      <p:grpSp>
        <p:nvGrpSpPr>
          <p:cNvPr id="15" name="Group 14"/>
          <p:cNvGrpSpPr/>
          <p:nvPr/>
        </p:nvGrpSpPr>
        <p:grpSpPr>
          <a:xfrm>
            <a:off x="380999" y="4199206"/>
            <a:ext cx="8382001" cy="735042"/>
            <a:chOff x="381000" y="1914373"/>
            <a:chExt cx="8382001" cy="735042"/>
          </a:xfrm>
        </p:grpSpPr>
        <p:sp>
          <p:nvSpPr>
            <p:cNvPr id="16" name="Rounded Rectangle 15"/>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List databases that are RO in SQL-we can’t upgrade RO</a:t>
              </a:r>
            </a:p>
          </p:txBody>
        </p:sp>
        <p:sp>
          <p:nvSpPr>
            <p:cNvPr id="17" name="Rounded Rectangle 16"/>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smtClean="0">
                  <a:gradFill>
                    <a:gsLst>
                      <a:gs pos="0">
                        <a:srgbClr val="FFFFFF"/>
                      </a:gs>
                      <a:gs pos="100000">
                        <a:srgbClr val="FFFFFF"/>
                      </a:gs>
                    </a:gsLst>
                    <a:lin ang="5400000" scaled="0"/>
                  </a:gradFill>
                </a:rPr>
                <a:t>Database</a:t>
              </a:r>
              <a:br>
                <a:rPr lang="en-US" b="1" dirty="0" smtClean="0">
                  <a:gradFill>
                    <a:gsLst>
                      <a:gs pos="0">
                        <a:srgbClr val="FFFFFF"/>
                      </a:gs>
                      <a:gs pos="100000">
                        <a:srgbClr val="FFFFFF"/>
                      </a:gs>
                    </a:gsLst>
                    <a:lin ang="5400000" scaled="0"/>
                  </a:gradFill>
                </a:rPr>
              </a:br>
              <a:r>
                <a:rPr lang="en-US" b="1" dirty="0" smtClean="0">
                  <a:gradFill>
                    <a:gsLst>
                      <a:gs pos="0">
                        <a:srgbClr val="FFFFFF"/>
                      </a:gs>
                      <a:gs pos="100000">
                        <a:srgbClr val="FFFFFF"/>
                      </a:gs>
                    </a:gsLst>
                    <a:lin ang="5400000" scaled="0"/>
                  </a:gradFill>
                </a:rPr>
                <a:t>Read Only</a:t>
              </a:r>
            </a:p>
          </p:txBody>
        </p:sp>
      </p:grpSp>
      <p:grpSp>
        <p:nvGrpSpPr>
          <p:cNvPr id="18" name="Group 17"/>
          <p:cNvGrpSpPr/>
          <p:nvPr/>
        </p:nvGrpSpPr>
        <p:grpSpPr>
          <a:xfrm>
            <a:off x="380999" y="4960816"/>
            <a:ext cx="8382001" cy="735042"/>
            <a:chOff x="381000" y="1914373"/>
            <a:chExt cx="8382001" cy="735042"/>
          </a:xfrm>
          <a:effectLst>
            <a:reflection blurRad="6350" stA="50000" endA="300" endPos="38500" dist="50800" dir="5400000" sy="-100000" algn="bl" rotWithShape="0"/>
          </a:effectLst>
        </p:grpSpPr>
        <p:sp>
          <p:nvSpPr>
            <p:cNvPr id="19" name="Rounded Rectangle 18"/>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buBlip>
                  <a:blip r:embed="rId3"/>
                </a:buBlip>
              </a:pPr>
              <a:r>
                <a:rPr lang="en-US" sz="1900" dirty="0" smtClean="0">
                  <a:gradFill>
                    <a:gsLst>
                      <a:gs pos="0">
                        <a:schemeClr val="tx1"/>
                      </a:gs>
                      <a:gs pos="86000">
                        <a:schemeClr val="tx1"/>
                      </a:gs>
                    </a:gsLst>
                    <a:lin ang="5400000" scaled="0"/>
                  </a:gradFill>
                </a:rPr>
                <a:t>DB &gt;4GB</a:t>
              </a:r>
            </a:p>
            <a:p>
              <a:pPr marL="230188" indent="-230188" fontAlgn="base">
                <a:lnSpc>
                  <a:spcPct val="90000"/>
                </a:lnSpc>
                <a:spcBef>
                  <a:spcPct val="20000"/>
                </a:spcBef>
                <a:spcAft>
                  <a:spcPct val="0"/>
                </a:spcAft>
                <a:buSzPct val="85000"/>
                <a:buBlip>
                  <a:blip r:embed="rId3"/>
                </a:buBlip>
              </a:pPr>
              <a:r>
                <a:rPr lang="en-US" sz="1900" dirty="0" smtClean="0">
                  <a:gradFill>
                    <a:gsLst>
                      <a:gs pos="0">
                        <a:schemeClr val="tx1"/>
                      </a:gs>
                      <a:gs pos="86000">
                        <a:schemeClr val="tx1"/>
                      </a:gs>
                    </a:gsLst>
                    <a:lin ang="5400000" scaled="0"/>
                  </a:gradFill>
                </a:rPr>
                <a:t>Site collections</a:t>
              </a:r>
            </a:p>
          </p:txBody>
        </p:sp>
        <p:sp>
          <p:nvSpPr>
            <p:cNvPr id="20" name="Rounded Rectangle 19"/>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err="1" smtClean="0">
                  <a:gradFill>
                    <a:gsLst>
                      <a:gs pos="0">
                        <a:srgbClr val="FFFFFF"/>
                      </a:gs>
                      <a:gs pos="100000">
                        <a:srgbClr val="FFFFFF"/>
                      </a:gs>
                    </a:gsLst>
                    <a:lin ang="5400000" scaled="0"/>
                  </a:gradFill>
                </a:rPr>
                <a:t>Wyukon</a:t>
              </a:r>
              <a:endParaRPr lang="en-US" b="1" dirty="0" smtClean="0">
                <a:gradFill>
                  <a:gsLst>
                    <a:gs pos="0">
                      <a:srgbClr val="FFFFFF"/>
                    </a:gs>
                    <a:gs pos="100000">
                      <a:srgbClr val="FFFFFF"/>
                    </a:gs>
                  </a:gsLst>
                  <a:lin ang="5400000" scaled="0"/>
                </a:gradFill>
              </a:endParaRPr>
            </a:p>
          </p:txBody>
        </p:sp>
      </p:grpSp>
    </p:spTree>
    <p:extLst>
      <p:ext uri="{BB962C8B-B14F-4D97-AF65-F5344CB8AC3E}">
        <p14:creationId xmlns:p14="http://schemas.microsoft.com/office/powerpoint/2010/main" val="316360175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Test – </a:t>
            </a:r>
            <a:r>
              <a:rPr lang="en-US" dirty="0" err="1" smtClean="0"/>
              <a:t>SPContentDatabase</a:t>
            </a:r>
            <a:r>
              <a:rPr lang="en-US" dirty="0" smtClean="0"/>
              <a:t/>
            </a:r>
            <a:br>
              <a:rPr lang="en-US" dirty="0" smtClean="0"/>
            </a:br>
            <a:r>
              <a:rPr lang="en-US" sz="3600" dirty="0">
                <a:gradFill flip="none" rotWithShape="1">
                  <a:gsLst>
                    <a:gs pos="0">
                      <a:schemeClr val="tx2"/>
                    </a:gs>
                    <a:gs pos="86000">
                      <a:schemeClr val="tx2"/>
                    </a:gs>
                  </a:gsLst>
                  <a:lin ang="5400000" scaled="0"/>
                  <a:tileRect/>
                </a:gradFill>
              </a:rPr>
              <a:t>PowerShell</a:t>
            </a:r>
          </a:p>
        </p:txBody>
      </p:sp>
      <p:sp>
        <p:nvSpPr>
          <p:cNvPr id="3" name="Text Placeholder 2"/>
          <p:cNvSpPr>
            <a:spLocks noGrp="1"/>
          </p:cNvSpPr>
          <p:nvPr>
            <p:ph type="body" sz="quarter" idx="10"/>
          </p:nvPr>
        </p:nvSpPr>
        <p:spPr/>
        <p:txBody>
          <a:bodyPr/>
          <a:lstStyle/>
          <a:p>
            <a:r>
              <a:rPr lang="en-US" dirty="0" smtClean="0"/>
              <a:t>Reports data from server/database pairing</a:t>
            </a:r>
          </a:p>
          <a:p>
            <a:pPr lvl="1"/>
            <a:r>
              <a:rPr lang="en-US" dirty="0" smtClean="0"/>
              <a:t>Compares against a specific web application</a:t>
            </a:r>
          </a:p>
          <a:p>
            <a:pPr lvl="1"/>
            <a:r>
              <a:rPr lang="en-US" dirty="0" smtClean="0"/>
              <a:t>Identifies current or potential issues</a:t>
            </a:r>
          </a:p>
          <a:p>
            <a:pPr lvl="2"/>
            <a:r>
              <a:rPr lang="en-US" dirty="0" smtClean="0"/>
              <a:t>Data orphans</a:t>
            </a:r>
          </a:p>
          <a:p>
            <a:pPr lvl="2"/>
            <a:r>
              <a:rPr lang="en-US" dirty="0" smtClean="0"/>
              <a:t>Missing site definitions</a:t>
            </a:r>
          </a:p>
          <a:p>
            <a:pPr lvl="2"/>
            <a:r>
              <a:rPr lang="en-US" dirty="0" smtClean="0"/>
              <a:t>Missing features</a:t>
            </a:r>
          </a:p>
          <a:p>
            <a:pPr lvl="2"/>
            <a:r>
              <a:rPr lang="en-US" dirty="0" smtClean="0"/>
              <a:t>Missing assemblies</a:t>
            </a:r>
          </a:p>
          <a:p>
            <a:r>
              <a:rPr lang="en-US" dirty="0" smtClean="0"/>
              <a:t>Complements pre-upgrade checker report</a:t>
            </a:r>
          </a:p>
          <a:p>
            <a:r>
              <a:rPr lang="en-US" dirty="0" smtClean="0"/>
              <a:t>Scans O12 and O14 content databases</a:t>
            </a:r>
          </a:p>
          <a:p>
            <a:r>
              <a:rPr lang="en-US" dirty="0" smtClean="0"/>
              <a:t>Makes no changes to database</a:t>
            </a:r>
          </a:p>
        </p:txBody>
      </p:sp>
    </p:spTree>
    <p:extLst>
      <p:ext uri="{BB962C8B-B14F-4D97-AF65-F5344CB8AC3E}">
        <p14:creationId xmlns:p14="http://schemas.microsoft.com/office/powerpoint/2010/main" val="187118179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Mount-SPContentDatabase</a:t>
            </a:r>
            <a:endParaRPr lang="en-US" dirty="0"/>
          </a:p>
        </p:txBody>
      </p:sp>
      <p:sp>
        <p:nvSpPr>
          <p:cNvPr id="3" name="Text Placeholder 2"/>
          <p:cNvSpPr>
            <a:spLocks noGrp="1"/>
          </p:cNvSpPr>
          <p:nvPr>
            <p:ph type="body" sz="quarter" idx="10"/>
          </p:nvPr>
        </p:nvSpPr>
        <p:spPr/>
        <p:txBody>
          <a:bodyPr/>
          <a:lstStyle/>
          <a:p>
            <a:r>
              <a:rPr lang="en-US" smtClean="0"/>
              <a:t>Adds a SharePoint (v3 or v4) database to the farm</a:t>
            </a:r>
          </a:p>
          <a:p>
            <a:r>
              <a:rPr lang="en-US" smtClean="0"/>
              <a:t>Will only upgrade the database if it is required</a:t>
            </a:r>
          </a:p>
          <a:p>
            <a:pPr lvl="1"/>
            <a:r>
              <a:rPr lang="en-US" smtClean="0"/>
              <a:t>Always attempts to upgrade v3 database</a:t>
            </a:r>
          </a:p>
          <a:p>
            <a:pPr lvl="1"/>
            <a:r>
              <a:rPr lang="en-US" smtClean="0"/>
              <a:t>V4 database will be upgraded only if outside compatibility boundaries</a:t>
            </a:r>
          </a:p>
          <a:p>
            <a:pPr lvl="2"/>
            <a:r>
              <a:rPr lang="en-US" smtClean="0"/>
              <a:t>More details in patching module</a:t>
            </a:r>
            <a:endParaRPr lang="en-US" dirty="0"/>
          </a:p>
        </p:txBody>
      </p:sp>
    </p:spTree>
    <p:extLst>
      <p:ext uri="{BB962C8B-B14F-4D97-AF65-F5344CB8AC3E}">
        <p14:creationId xmlns:p14="http://schemas.microsoft.com/office/powerpoint/2010/main" val="300351959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07996"/>
          </a:xfrm>
        </p:spPr>
        <p:txBody>
          <a:bodyPr/>
          <a:lstStyle/>
          <a:p>
            <a:r>
              <a:rPr lang="en-US" sz="4000" dirty="0" smtClean="0"/>
              <a:t>Other Windows PowerShell Upgrade </a:t>
            </a:r>
            <a:r>
              <a:rPr lang="en-US" sz="4000" dirty="0" err="1" smtClean="0"/>
              <a:t>Cmdlets</a:t>
            </a:r>
            <a:endParaRPr lang="en-US" sz="4000" dirty="0"/>
          </a:p>
        </p:txBody>
      </p:sp>
      <p:sp>
        <p:nvSpPr>
          <p:cNvPr id="3" name="Text Placeholder 2"/>
          <p:cNvSpPr>
            <a:spLocks noGrp="1"/>
          </p:cNvSpPr>
          <p:nvPr>
            <p:ph idx="1"/>
          </p:nvPr>
        </p:nvSpPr>
        <p:spPr>
          <a:xfrm>
            <a:off x="381000" y="1447799"/>
            <a:ext cx="8382000" cy="3637919"/>
          </a:xfrm>
        </p:spPr>
        <p:txBody>
          <a:bodyPr/>
          <a:lstStyle/>
          <a:p>
            <a:r>
              <a:rPr lang="en-US" sz="2800" dirty="0" smtClean="0"/>
              <a:t>Upgrade-</a:t>
            </a:r>
            <a:r>
              <a:rPr lang="en-US" sz="2800" dirty="0" err="1" smtClean="0"/>
              <a:t>SPContentDatabase</a:t>
            </a:r>
            <a:endParaRPr lang="en-US" sz="2800" dirty="0" smtClean="0"/>
          </a:p>
          <a:p>
            <a:pPr lvl="1"/>
            <a:r>
              <a:rPr lang="en-US" sz="2400" dirty="0" smtClean="0"/>
              <a:t>Content database B2B/V2V upgrade</a:t>
            </a:r>
          </a:p>
          <a:p>
            <a:pPr lvl="1"/>
            <a:r>
              <a:rPr lang="en-US" sz="2400" dirty="0" smtClean="0"/>
              <a:t>Common Scenarios:</a:t>
            </a:r>
          </a:p>
          <a:p>
            <a:pPr lvl="2"/>
            <a:r>
              <a:rPr lang="en-US" sz="2000" dirty="0" smtClean="0"/>
              <a:t>Initiate/resume content database B2B upgrades</a:t>
            </a:r>
          </a:p>
          <a:p>
            <a:pPr lvl="2"/>
            <a:r>
              <a:rPr lang="en-US" sz="2000" dirty="0" smtClean="0"/>
              <a:t>Resume failed content database V2V upgrades</a:t>
            </a:r>
          </a:p>
          <a:p>
            <a:r>
              <a:rPr lang="en-US" sz="2800" dirty="0" smtClean="0"/>
              <a:t>Upgrade-</a:t>
            </a:r>
            <a:r>
              <a:rPr lang="en-US" sz="2800" dirty="0" err="1" smtClean="0"/>
              <a:t>SPEnterpriseSearchServiceApplication</a:t>
            </a:r>
            <a:endParaRPr lang="en-US" sz="2800" dirty="0" smtClean="0"/>
          </a:p>
          <a:p>
            <a:pPr lvl="1"/>
            <a:r>
              <a:rPr lang="en-US" sz="2400" dirty="0" smtClean="0"/>
              <a:t>Search Service Application Instance B2B upgrade </a:t>
            </a:r>
          </a:p>
          <a:p>
            <a:r>
              <a:rPr lang="en-US" sz="2800" dirty="0" smtClean="0"/>
              <a:t>Upgrade-</a:t>
            </a:r>
            <a:r>
              <a:rPr lang="en-US" sz="2800" dirty="0" err="1" smtClean="0"/>
              <a:t>SPSingleSignOnDatabase</a:t>
            </a:r>
            <a:endParaRPr lang="en-US" sz="2800" dirty="0" smtClean="0"/>
          </a:p>
          <a:p>
            <a:pPr lvl="1"/>
            <a:r>
              <a:rPr lang="en-US" sz="2400" dirty="0" smtClean="0"/>
              <a:t>O12 SSO data to Secure Store database V2V upgrade</a:t>
            </a:r>
            <a:endParaRPr lang="en-US" sz="2400" dirty="0"/>
          </a:p>
        </p:txBody>
      </p:sp>
    </p:spTree>
    <p:extLst>
      <p:ext uri="{BB962C8B-B14F-4D97-AF65-F5344CB8AC3E}">
        <p14:creationId xmlns:p14="http://schemas.microsoft.com/office/powerpoint/2010/main" val="2048408052"/>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Upgrade strategy</a:t>
            </a:r>
            <a:endParaRPr lang="en-US" dirty="0"/>
          </a:p>
        </p:txBody>
      </p:sp>
      <p:sp>
        <p:nvSpPr>
          <p:cNvPr id="3" name="Text Placeholder 2"/>
          <p:cNvSpPr>
            <a:spLocks noGrp="1"/>
          </p:cNvSpPr>
          <p:nvPr>
            <p:ph type="body" idx="1"/>
          </p:nvPr>
        </p:nvSpPr>
        <p:spPr/>
        <p:txBody>
          <a:bodyPr/>
          <a:lstStyle/>
          <a:p>
            <a:r>
              <a:rPr lang="en-US" smtClean="0"/>
              <a:t>Ignite Upgrade: Prepare</a:t>
            </a:r>
            <a:endParaRPr lang="en-US" dirty="0"/>
          </a:p>
        </p:txBody>
      </p:sp>
    </p:spTree>
    <p:extLst>
      <p:ext uri="{BB962C8B-B14F-4D97-AF65-F5344CB8AC3E}">
        <p14:creationId xmlns:p14="http://schemas.microsoft.com/office/powerpoint/2010/main" val="550073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Pre-Upgrade Considerations</a:t>
            </a:r>
            <a:br>
              <a:rPr lang="en-US" dirty="0" smtClean="0"/>
            </a:br>
            <a:r>
              <a:rPr lang="en-US" sz="3600" dirty="0">
                <a:gradFill flip="none" rotWithShape="1">
                  <a:gsLst>
                    <a:gs pos="0">
                      <a:schemeClr val="tx2"/>
                    </a:gs>
                    <a:gs pos="86000">
                      <a:schemeClr val="tx2"/>
                    </a:gs>
                  </a:gsLst>
                  <a:lin ang="5400000" scaled="0"/>
                  <a:tileRect/>
                </a:gradFill>
              </a:rPr>
              <a:t>Amount of data and customization</a:t>
            </a:r>
          </a:p>
        </p:txBody>
      </p:sp>
      <p:sp>
        <p:nvSpPr>
          <p:cNvPr id="3" name="Content Placeholder 2"/>
          <p:cNvSpPr>
            <a:spLocks noGrp="1"/>
          </p:cNvSpPr>
          <p:nvPr>
            <p:ph type="body" sz="quarter" idx="10"/>
          </p:nvPr>
        </p:nvSpPr>
        <p:spPr/>
        <p:txBody>
          <a:bodyPr/>
          <a:lstStyle/>
          <a:p>
            <a:r>
              <a:rPr lang="en-US" smtClean="0"/>
              <a:t>Upgrade performance is directly proportional to the amount and shape of the data you are upgrading</a:t>
            </a:r>
          </a:p>
          <a:p>
            <a:pPr lvl="1"/>
            <a:r>
              <a:rPr lang="en-US" smtClean="0"/>
              <a:t>See next slide</a:t>
            </a:r>
          </a:p>
          <a:p>
            <a:r>
              <a:rPr lang="en-US" smtClean="0"/>
              <a:t>Upgrade complexity is directly proportional to the amount of customization</a:t>
            </a:r>
            <a:endParaRPr lang="en-US" dirty="0" smtClean="0"/>
          </a:p>
        </p:txBody>
      </p:sp>
    </p:spTree>
    <p:extLst>
      <p:ext uri="{BB962C8B-B14F-4D97-AF65-F5344CB8AC3E}">
        <p14:creationId xmlns:p14="http://schemas.microsoft.com/office/powerpoint/2010/main" val="307236357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Upgrade Performance</a:t>
            </a:r>
            <a:endParaRPr lang="en-US" dirty="0"/>
          </a:p>
        </p:txBody>
      </p:sp>
      <p:sp>
        <p:nvSpPr>
          <p:cNvPr id="5" name="Text Placeholder 4"/>
          <p:cNvSpPr>
            <a:spLocks noGrp="1"/>
          </p:cNvSpPr>
          <p:nvPr>
            <p:ph type="body" idx="1"/>
          </p:nvPr>
        </p:nvSpPr>
        <p:spPr/>
        <p:txBody>
          <a:bodyPr/>
          <a:lstStyle/>
          <a:p>
            <a:r>
              <a:rPr lang="en-US" smtClean="0"/>
              <a:t>Database Shape Centric</a:t>
            </a:r>
            <a:endParaRPr lang="en-US" dirty="0"/>
          </a:p>
        </p:txBody>
      </p:sp>
      <p:sp>
        <p:nvSpPr>
          <p:cNvPr id="4" name="Content Placeholder 3"/>
          <p:cNvSpPr>
            <a:spLocks noGrp="1"/>
          </p:cNvSpPr>
          <p:nvPr>
            <p:ph sz="half" idx="2"/>
          </p:nvPr>
        </p:nvSpPr>
        <p:spPr/>
        <p:txBody>
          <a:bodyPr/>
          <a:lstStyle/>
          <a:p>
            <a:r>
              <a:rPr lang="en-US" dirty="0" smtClean="0"/>
              <a:t># Site Collections</a:t>
            </a:r>
          </a:p>
          <a:p>
            <a:r>
              <a:rPr lang="en-US" dirty="0" smtClean="0"/>
              <a:t># Webs</a:t>
            </a:r>
          </a:p>
          <a:p>
            <a:r>
              <a:rPr lang="en-US" dirty="0" smtClean="0"/>
              <a:t># Lists</a:t>
            </a:r>
          </a:p>
          <a:p>
            <a:r>
              <a:rPr lang="en-US" dirty="0" smtClean="0"/>
              <a:t># Document Versions</a:t>
            </a:r>
          </a:p>
          <a:p>
            <a:r>
              <a:rPr lang="en-US" dirty="0" smtClean="0"/>
              <a:t>Document Versions Size</a:t>
            </a:r>
          </a:p>
          <a:p>
            <a:r>
              <a:rPr lang="en-US" dirty="0" smtClean="0"/>
              <a:t># Documents</a:t>
            </a:r>
          </a:p>
          <a:p>
            <a:r>
              <a:rPr lang="en-US" dirty="0" smtClean="0"/>
              <a:t># Links</a:t>
            </a:r>
          </a:p>
          <a:p>
            <a:r>
              <a:rPr lang="en-US" dirty="0" smtClean="0"/>
              <a:t>Overall DB Size</a:t>
            </a:r>
            <a:endParaRPr lang="en-US" dirty="0"/>
          </a:p>
        </p:txBody>
      </p:sp>
      <p:sp>
        <p:nvSpPr>
          <p:cNvPr id="7" name="Text Placeholder 6"/>
          <p:cNvSpPr>
            <a:spLocks noGrp="1"/>
          </p:cNvSpPr>
          <p:nvPr>
            <p:ph type="body" sz="quarter" idx="3"/>
          </p:nvPr>
        </p:nvSpPr>
        <p:spPr/>
        <p:txBody>
          <a:bodyPr/>
          <a:lstStyle/>
          <a:p>
            <a:r>
              <a:rPr lang="en-US" smtClean="0"/>
              <a:t>Hardware Centric</a:t>
            </a:r>
            <a:endParaRPr lang="en-US" dirty="0"/>
          </a:p>
        </p:txBody>
      </p:sp>
      <p:sp>
        <p:nvSpPr>
          <p:cNvPr id="3" name="Content Placeholder 2"/>
          <p:cNvSpPr>
            <a:spLocks noGrp="1"/>
          </p:cNvSpPr>
          <p:nvPr>
            <p:ph sz="quarter" idx="4"/>
          </p:nvPr>
        </p:nvSpPr>
        <p:spPr/>
        <p:txBody>
          <a:bodyPr/>
          <a:lstStyle/>
          <a:p>
            <a:r>
              <a:rPr lang="en-US" smtClean="0"/>
              <a:t>SQL Disk I/O per second</a:t>
            </a:r>
          </a:p>
          <a:p>
            <a:r>
              <a:rPr lang="en-US" smtClean="0"/>
              <a:t>SQL Database to disk layout</a:t>
            </a:r>
          </a:p>
          <a:p>
            <a:r>
              <a:rPr lang="en-US" smtClean="0"/>
              <a:t>SQL Temp DB optimizations</a:t>
            </a:r>
          </a:p>
          <a:p>
            <a:r>
              <a:rPr lang="en-US" smtClean="0"/>
              <a:t>SQL CPU &amp; Memory</a:t>
            </a:r>
          </a:p>
          <a:p>
            <a:r>
              <a:rPr lang="en-US" smtClean="0"/>
              <a:t>WFE CPU &amp; Memory</a:t>
            </a:r>
          </a:p>
          <a:p>
            <a:r>
              <a:rPr lang="en-US" smtClean="0"/>
              <a:t>Network Bandwidth &amp; latency</a:t>
            </a:r>
            <a:endParaRPr lang="en-US" dirty="0"/>
          </a:p>
        </p:txBody>
      </p:sp>
      <p:sp>
        <p:nvSpPr>
          <p:cNvPr id="6" name="TextBox 5"/>
          <p:cNvSpPr txBox="1"/>
          <p:nvPr/>
        </p:nvSpPr>
        <p:spPr>
          <a:xfrm>
            <a:off x="914400" y="5306704"/>
            <a:ext cx="8229600" cy="830997"/>
          </a:xfrm>
          <a:prstGeom prst="rect">
            <a:avLst/>
          </a:prstGeom>
          <a:noFill/>
        </p:spPr>
        <p:txBody>
          <a:bodyPr wrap="square" rtlCol="0">
            <a:spAutoFit/>
          </a:bodyPr>
          <a:lstStyle/>
          <a:p>
            <a:r>
              <a:rPr lang="en-US" sz="2400" b="1" dirty="0" smtClean="0">
                <a:gradFill>
                  <a:gsLst>
                    <a:gs pos="36000">
                      <a:schemeClr val="tx1"/>
                    </a:gs>
                    <a:gs pos="86000">
                      <a:schemeClr val="tx1"/>
                    </a:gs>
                  </a:gsLst>
                  <a:lin ang="5400000" scaled="0"/>
                </a:gradFill>
              </a:rPr>
              <a:t>Note:</a:t>
            </a:r>
            <a:r>
              <a:rPr lang="en-US" sz="2400" dirty="0" smtClean="0">
                <a:gradFill>
                  <a:gsLst>
                    <a:gs pos="36000">
                      <a:schemeClr val="tx1"/>
                    </a:gs>
                    <a:gs pos="86000">
                      <a:schemeClr val="tx1"/>
                    </a:gs>
                  </a:gsLst>
                  <a:lin ang="5400000" scaled="0"/>
                </a:gradFill>
              </a:rPr>
              <a:t> Each new build’s upgrade could be impacted by newly added upgrade actions or database content changes</a:t>
            </a:r>
          </a:p>
        </p:txBody>
      </p:sp>
    </p:spTree>
    <p:extLst>
      <p:ext uri="{BB962C8B-B14F-4D97-AF65-F5344CB8AC3E}">
        <p14:creationId xmlns:p14="http://schemas.microsoft.com/office/powerpoint/2010/main" val="1687309774"/>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Pre-Upgrade Considerations</a:t>
            </a:r>
            <a:br>
              <a:rPr lang="en-US" dirty="0" smtClean="0"/>
            </a:br>
            <a:r>
              <a:rPr lang="en-US" sz="3600" dirty="0">
                <a:gradFill flip="none" rotWithShape="1">
                  <a:gsLst>
                    <a:gs pos="0">
                      <a:schemeClr val="tx2"/>
                    </a:gs>
                    <a:gs pos="86000">
                      <a:schemeClr val="tx2"/>
                    </a:gs>
                  </a:gsLst>
                  <a:lin ang="5400000" scaled="0"/>
                  <a:tileRect/>
                </a:gradFill>
              </a:rPr>
              <a:t>Dependent applications</a:t>
            </a:r>
          </a:p>
        </p:txBody>
      </p:sp>
      <p:sp>
        <p:nvSpPr>
          <p:cNvPr id="3" name="Content Placeholder 2"/>
          <p:cNvSpPr>
            <a:spLocks noGrp="1"/>
          </p:cNvSpPr>
          <p:nvPr>
            <p:ph type="body" sz="quarter" idx="10"/>
          </p:nvPr>
        </p:nvSpPr>
        <p:spPr>
          <a:xfrm>
            <a:off x="381000" y="1447799"/>
            <a:ext cx="8382000" cy="3976473"/>
          </a:xfrm>
        </p:spPr>
        <p:txBody>
          <a:bodyPr/>
          <a:lstStyle/>
          <a:p>
            <a:r>
              <a:rPr lang="en-US" sz="2400" dirty="0" smtClean="0"/>
              <a:t>Consider upgrading from SQL Server 2005</a:t>
            </a:r>
            <a:br>
              <a:rPr lang="en-US" sz="2400" dirty="0" smtClean="0"/>
            </a:br>
            <a:r>
              <a:rPr lang="en-US" sz="2400" dirty="0" smtClean="0"/>
              <a:t>to SQL Server 2008 before upgrade</a:t>
            </a:r>
          </a:p>
          <a:p>
            <a:r>
              <a:rPr lang="en-US" sz="2400" dirty="0" smtClean="0"/>
              <a:t>Web parts may need to be upgraded</a:t>
            </a:r>
          </a:p>
          <a:p>
            <a:r>
              <a:rPr lang="en-US" sz="2400" dirty="0" smtClean="0"/>
              <a:t>Third party applications can include</a:t>
            </a:r>
          </a:p>
          <a:p>
            <a:pPr lvl="1"/>
            <a:r>
              <a:rPr lang="en-US" sz="2000" dirty="0" smtClean="0"/>
              <a:t>Windows services</a:t>
            </a:r>
          </a:p>
          <a:p>
            <a:pPr lvl="1"/>
            <a:r>
              <a:rPr lang="en-US" sz="2000" dirty="0" smtClean="0"/>
              <a:t>Windows applications</a:t>
            </a:r>
          </a:p>
          <a:p>
            <a:pPr lvl="1"/>
            <a:r>
              <a:rPr lang="en-US" sz="2000" dirty="0" smtClean="0"/>
              <a:t>Web applications</a:t>
            </a:r>
          </a:p>
          <a:p>
            <a:pPr lvl="1"/>
            <a:r>
              <a:rPr lang="en-US" sz="2000" dirty="0" smtClean="0"/>
              <a:t>HTTP modules</a:t>
            </a:r>
          </a:p>
          <a:p>
            <a:r>
              <a:rPr lang="en-US" sz="2400" dirty="0" smtClean="0"/>
              <a:t>Applications may have dependencies on v3</a:t>
            </a:r>
            <a:br>
              <a:rPr lang="en-US" sz="2400" dirty="0" smtClean="0"/>
            </a:br>
            <a:r>
              <a:rPr lang="en-US" sz="2400" dirty="0" smtClean="0"/>
              <a:t>and may not work with v4</a:t>
            </a:r>
          </a:p>
          <a:p>
            <a:r>
              <a:rPr lang="en-US" sz="2400" dirty="0" smtClean="0"/>
              <a:t>Some third party products modify the SharePoint DB</a:t>
            </a:r>
          </a:p>
        </p:txBody>
      </p:sp>
    </p:spTree>
    <p:extLst>
      <p:ext uri="{BB962C8B-B14F-4D97-AF65-F5344CB8AC3E}">
        <p14:creationId xmlns:p14="http://schemas.microsoft.com/office/powerpoint/2010/main" val="3822770404"/>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Pre-Upgrade Considerations</a:t>
            </a:r>
            <a:br>
              <a:rPr lang="en-US" dirty="0" smtClean="0"/>
            </a:br>
            <a:r>
              <a:rPr lang="en-US" sz="3600" dirty="0">
                <a:gradFill flip="none" rotWithShape="1">
                  <a:gsLst>
                    <a:gs pos="0">
                      <a:schemeClr val="tx2"/>
                    </a:gs>
                    <a:gs pos="86000">
                      <a:schemeClr val="tx2"/>
                    </a:gs>
                  </a:gsLst>
                  <a:lin ang="5400000" scaled="0"/>
                  <a:tileRect/>
                </a:gradFill>
              </a:rPr>
              <a:t>Downtime</a:t>
            </a:r>
          </a:p>
        </p:txBody>
      </p:sp>
      <p:sp>
        <p:nvSpPr>
          <p:cNvPr id="3" name="Content Placeholder 2"/>
          <p:cNvSpPr>
            <a:spLocks noGrp="1"/>
          </p:cNvSpPr>
          <p:nvPr>
            <p:ph type="body" sz="quarter" idx="10"/>
          </p:nvPr>
        </p:nvSpPr>
        <p:spPr>
          <a:xfrm>
            <a:off x="381000" y="1447799"/>
            <a:ext cx="8382000" cy="4124206"/>
          </a:xfrm>
        </p:spPr>
        <p:txBody>
          <a:bodyPr/>
          <a:lstStyle/>
          <a:p>
            <a:r>
              <a:rPr lang="en-US" sz="2800" dirty="0" smtClean="0"/>
              <a:t>What kind of downtime or limited availability</a:t>
            </a:r>
            <a:br>
              <a:rPr lang="en-US" sz="2800" dirty="0" smtClean="0"/>
            </a:br>
            <a:r>
              <a:rPr lang="en-US" sz="2800" dirty="0" smtClean="0"/>
              <a:t>can the business tolerate?</a:t>
            </a:r>
          </a:p>
          <a:p>
            <a:r>
              <a:rPr lang="en-US" sz="2800" dirty="0" smtClean="0"/>
              <a:t>DB Attach/Hybrid – some limited availability</a:t>
            </a:r>
          </a:p>
          <a:p>
            <a:pPr lvl="1"/>
            <a:r>
              <a:rPr lang="en-US" sz="2400" dirty="0" smtClean="0"/>
              <a:t>Backup DB</a:t>
            </a:r>
          </a:p>
          <a:p>
            <a:pPr lvl="1"/>
            <a:r>
              <a:rPr lang="en-US" sz="2400" dirty="0" smtClean="0"/>
              <a:t>Set v3 deployment to read only</a:t>
            </a:r>
          </a:p>
          <a:p>
            <a:pPr lvl="1"/>
            <a:r>
              <a:rPr lang="en-US" sz="2400" dirty="0" smtClean="0"/>
              <a:t>DB Attach and verify installation</a:t>
            </a:r>
          </a:p>
          <a:p>
            <a:pPr lvl="1"/>
            <a:r>
              <a:rPr lang="en-US" sz="2400" dirty="0" smtClean="0"/>
              <a:t>Modify WINS/DNS</a:t>
            </a:r>
          </a:p>
          <a:p>
            <a:r>
              <a:rPr lang="en-US" sz="2800" dirty="0" smtClean="0"/>
              <a:t>Communicate frequently with SharePoint users about upgrade schedules and downtime, your helpdesk will appreciate it</a:t>
            </a:r>
          </a:p>
        </p:txBody>
      </p:sp>
    </p:spTree>
    <p:extLst>
      <p:ext uri="{BB962C8B-B14F-4D97-AF65-F5344CB8AC3E}">
        <p14:creationId xmlns:p14="http://schemas.microsoft.com/office/powerpoint/2010/main" val="5049498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Pre-Upgrade Considerations</a:t>
            </a:r>
            <a:br>
              <a:rPr lang="en-US" dirty="0" smtClean="0"/>
            </a:br>
            <a:r>
              <a:rPr lang="en-US" sz="3600" dirty="0">
                <a:gradFill flip="none" rotWithShape="1">
                  <a:gsLst>
                    <a:gs pos="0">
                      <a:schemeClr val="tx2"/>
                    </a:gs>
                    <a:gs pos="86000">
                      <a:schemeClr val="tx2"/>
                    </a:gs>
                  </a:gsLst>
                  <a:lin ang="5400000" scaled="0"/>
                  <a:tileRect/>
                </a:gradFill>
              </a:rPr>
              <a:t>URL changes</a:t>
            </a:r>
          </a:p>
        </p:txBody>
      </p:sp>
      <p:sp>
        <p:nvSpPr>
          <p:cNvPr id="3" name="Content Placeholder 2"/>
          <p:cNvSpPr>
            <a:spLocks noGrp="1"/>
          </p:cNvSpPr>
          <p:nvPr>
            <p:ph type="body" sz="quarter" idx="10"/>
          </p:nvPr>
        </p:nvSpPr>
        <p:spPr>
          <a:xfrm>
            <a:off x="381000" y="1447799"/>
            <a:ext cx="8382000" cy="3674852"/>
          </a:xfrm>
        </p:spPr>
        <p:txBody>
          <a:bodyPr/>
          <a:lstStyle/>
          <a:p>
            <a:r>
              <a:rPr lang="en-US" sz="2800" dirty="0" smtClean="0"/>
              <a:t>How tied to the URL is the business?</a:t>
            </a:r>
          </a:p>
          <a:p>
            <a:r>
              <a:rPr lang="en-US" sz="2800" dirty="0" smtClean="0"/>
              <a:t>DB Attach/Hybrid – URL can remain or change</a:t>
            </a:r>
            <a:br>
              <a:rPr lang="en-US" sz="2800" dirty="0" smtClean="0"/>
            </a:br>
            <a:r>
              <a:rPr lang="en-US" sz="2800" dirty="0" smtClean="0"/>
              <a:t>if needed</a:t>
            </a:r>
          </a:p>
          <a:p>
            <a:r>
              <a:rPr lang="en-US" sz="2800" dirty="0" smtClean="0"/>
              <a:t>If URL will change</a:t>
            </a:r>
          </a:p>
          <a:p>
            <a:pPr lvl="1"/>
            <a:r>
              <a:rPr lang="en-US" sz="2400" dirty="0" err="1" smtClean="0"/>
              <a:t>WebDav</a:t>
            </a:r>
            <a:r>
              <a:rPr lang="en-US" sz="2400" dirty="0" smtClean="0"/>
              <a:t> does not follow redirects so Microsoft Office applications may not work as desired against new URLs</a:t>
            </a:r>
          </a:p>
          <a:p>
            <a:pPr lvl="1"/>
            <a:r>
              <a:rPr lang="en-US" sz="2400" dirty="0" smtClean="0"/>
              <a:t>Bookmarks to “old” URLs break once upgrade</a:t>
            </a:r>
            <a:br>
              <a:rPr lang="en-US" sz="2400" dirty="0" smtClean="0"/>
            </a:br>
            <a:r>
              <a:rPr lang="en-US" sz="2400" dirty="0" smtClean="0"/>
              <a:t>has completed</a:t>
            </a:r>
          </a:p>
          <a:p>
            <a:r>
              <a:rPr lang="en-US" sz="2800" dirty="0" smtClean="0"/>
              <a:t>In-place – no URL changes</a:t>
            </a:r>
            <a:endParaRPr lang="en-US" sz="2800" dirty="0"/>
          </a:p>
        </p:txBody>
      </p:sp>
    </p:spTree>
    <p:extLst>
      <p:ext uri="{BB962C8B-B14F-4D97-AF65-F5344CB8AC3E}">
        <p14:creationId xmlns:p14="http://schemas.microsoft.com/office/powerpoint/2010/main" val="394403017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Preparing to Upgrade to SharePoint 2010</a:t>
            </a:r>
          </a:p>
        </p:txBody>
      </p:sp>
      <p:sp>
        <p:nvSpPr>
          <p:cNvPr id="3" name="Subtitle 2"/>
          <p:cNvSpPr>
            <a:spLocks noGrp="1"/>
          </p:cNvSpPr>
          <p:nvPr>
            <p:ph type="subTitle" idx="1"/>
          </p:nvPr>
        </p:nvSpPr>
        <p:spPr>
          <a:xfrm>
            <a:off x="730249" y="4752403"/>
            <a:ext cx="7681914" cy="1329595"/>
          </a:xfrm>
        </p:spPr>
        <p:txBody>
          <a:bodyPr/>
          <a:lstStyle/>
          <a:p>
            <a:r>
              <a:rPr lang="en-US" dirty="0" smtClean="0">
                <a:gradFill>
                  <a:gsLst>
                    <a:gs pos="0">
                      <a:schemeClr val="tx1"/>
                    </a:gs>
                    <a:gs pos="100000">
                      <a:schemeClr val="tx1"/>
                    </a:gs>
                  </a:gsLst>
                  <a:lin ang="5400000" scaled="0"/>
                </a:gradFill>
              </a:rPr>
              <a:t>Name</a:t>
            </a:r>
          </a:p>
          <a:p>
            <a:r>
              <a:rPr lang="en-US" dirty="0" smtClean="0">
                <a:gradFill>
                  <a:gsLst>
                    <a:gs pos="0">
                      <a:schemeClr val="tx1"/>
                    </a:gs>
                    <a:gs pos="100000">
                      <a:schemeClr val="tx1"/>
                    </a:gs>
                  </a:gsLst>
                  <a:lin ang="5400000" scaled="0"/>
                </a:gradFill>
              </a:rPr>
              <a:t>Title</a:t>
            </a:r>
          </a:p>
          <a:p>
            <a:r>
              <a:rPr lang="en-US" dirty="0" smtClean="0">
                <a:gradFill>
                  <a:gsLst>
                    <a:gs pos="0">
                      <a:schemeClr val="tx1"/>
                    </a:gs>
                    <a:gs pos="100000">
                      <a:schemeClr val="tx1"/>
                    </a:gs>
                  </a:gsLst>
                  <a:lin ang="5400000" scaled="0"/>
                </a:gradFill>
              </a:rPr>
              <a:t>Company</a:t>
            </a:r>
            <a:endParaRPr lang="en-US" dirty="0">
              <a:gradFill>
                <a:gsLst>
                  <a:gs pos="0">
                    <a:schemeClr val="tx1"/>
                  </a:gs>
                  <a:gs pos="100000">
                    <a:schemeClr val="tx1"/>
                  </a:gs>
                </a:gsLst>
                <a:lin ang="5400000" scaled="0"/>
              </a:gra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a:t>Pre-Upgrade Considerations</a:t>
            </a:r>
            <a:br>
              <a:rPr lang="en-US" dirty="0"/>
            </a:br>
            <a:r>
              <a:rPr lang="en-US" sz="3600" dirty="0">
                <a:gradFill flip="none" rotWithShape="1">
                  <a:gsLst>
                    <a:gs pos="0">
                      <a:schemeClr val="tx2"/>
                    </a:gs>
                    <a:gs pos="86000">
                      <a:schemeClr val="tx2"/>
                    </a:gs>
                  </a:gsLst>
                  <a:lin ang="5400000" scaled="0"/>
                  <a:tileRect/>
                </a:gradFill>
              </a:rPr>
              <a:t>URL </a:t>
            </a:r>
            <a:r>
              <a:rPr lang="en-US" sz="3600" dirty="0" smtClean="0">
                <a:gradFill flip="none" rotWithShape="1">
                  <a:gsLst>
                    <a:gs pos="0">
                      <a:schemeClr val="tx2"/>
                    </a:gs>
                    <a:gs pos="86000">
                      <a:schemeClr val="tx2"/>
                    </a:gs>
                  </a:gsLst>
                  <a:lin ang="5400000" scaled="0"/>
                  <a:tileRect/>
                </a:gradFill>
              </a:rPr>
              <a:t>changes-InfoPath</a:t>
            </a:r>
            <a:endParaRPr lang="en-US" dirty="0"/>
          </a:p>
        </p:txBody>
      </p:sp>
      <p:sp>
        <p:nvSpPr>
          <p:cNvPr id="3" name="Content Placeholder 2"/>
          <p:cNvSpPr>
            <a:spLocks noGrp="1"/>
          </p:cNvSpPr>
          <p:nvPr>
            <p:ph idx="1"/>
          </p:nvPr>
        </p:nvSpPr>
        <p:spPr>
          <a:xfrm>
            <a:off x="381000" y="1447799"/>
            <a:ext cx="8382000" cy="4752070"/>
          </a:xfrm>
        </p:spPr>
        <p:txBody>
          <a:bodyPr/>
          <a:lstStyle/>
          <a:p>
            <a:r>
              <a:rPr lang="en-US" dirty="0" smtClean="0"/>
              <a:t>Forms </a:t>
            </a:r>
            <a:r>
              <a:rPr lang="en-US" dirty="0"/>
              <a:t>with farm URL </a:t>
            </a:r>
            <a:r>
              <a:rPr lang="en-US" dirty="0" smtClean="0"/>
              <a:t>changes</a:t>
            </a:r>
          </a:p>
          <a:p>
            <a:pPr lvl="1"/>
            <a:r>
              <a:rPr lang="en-US" dirty="0" smtClean="0"/>
              <a:t>PowerShell </a:t>
            </a:r>
            <a:r>
              <a:rPr lang="en-US" dirty="0" err="1" smtClean="0"/>
              <a:t>cmdlets</a:t>
            </a:r>
            <a:r>
              <a:rPr lang="en-US" dirty="0"/>
              <a:t> </a:t>
            </a:r>
            <a:r>
              <a:rPr lang="en-US" dirty="0" smtClean="0"/>
              <a:t>available to change forms</a:t>
            </a:r>
          </a:p>
          <a:p>
            <a:pPr lvl="1"/>
            <a:r>
              <a:rPr lang="en-US" dirty="0" smtClean="0"/>
              <a:t>Watch out for URLs in connections, assemblies, and scripts</a:t>
            </a:r>
            <a:endParaRPr lang="en-US" dirty="0"/>
          </a:p>
          <a:p>
            <a:r>
              <a:rPr lang="en-US" dirty="0" smtClean="0"/>
              <a:t>InfoPath “14” forms </a:t>
            </a:r>
            <a:r>
              <a:rPr lang="en-US" dirty="0"/>
              <a:t>will mostly have relative links to the list </a:t>
            </a:r>
            <a:r>
              <a:rPr lang="en-US" dirty="0" smtClean="0"/>
              <a:t>and libraries. </a:t>
            </a:r>
          </a:p>
          <a:p>
            <a:pPr lvl="1"/>
            <a:r>
              <a:rPr lang="en-US" dirty="0" smtClean="0"/>
              <a:t>Administrator-approved form templates and Data connection files need to be manually imported in database attach upgrade</a:t>
            </a:r>
          </a:p>
          <a:p>
            <a:pPr lvl="2"/>
            <a:r>
              <a:rPr lang="en-US" dirty="0" smtClean="0"/>
              <a:t>http</a:t>
            </a:r>
            <a:r>
              <a:rPr lang="en-US" dirty="0"/>
              <a:t>://technet.microsoft.com/en-us/library/ee704551(office.14).aspx</a:t>
            </a:r>
          </a:p>
        </p:txBody>
      </p:sp>
    </p:spTree>
    <p:extLst>
      <p:ext uri="{BB962C8B-B14F-4D97-AF65-F5344CB8AC3E}">
        <p14:creationId xmlns:p14="http://schemas.microsoft.com/office/powerpoint/2010/main" val="3246158150"/>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Manage customizations</a:t>
            </a:r>
            <a:endParaRPr lang="en-US" dirty="0"/>
          </a:p>
        </p:txBody>
      </p:sp>
      <p:sp>
        <p:nvSpPr>
          <p:cNvPr id="3" name="Text Placeholder 2"/>
          <p:cNvSpPr>
            <a:spLocks noGrp="1"/>
          </p:cNvSpPr>
          <p:nvPr>
            <p:ph type="body" idx="1"/>
          </p:nvPr>
        </p:nvSpPr>
        <p:spPr/>
        <p:txBody>
          <a:bodyPr/>
          <a:lstStyle/>
          <a:p>
            <a:r>
              <a:rPr lang="en-US" smtClean="0"/>
              <a:t>Ignite Upgrade: Prepare</a:t>
            </a:r>
            <a:endParaRPr lang="en-US" dirty="0"/>
          </a:p>
        </p:txBody>
      </p:sp>
    </p:spTree>
    <p:extLst>
      <p:ext uri="{BB962C8B-B14F-4D97-AF65-F5344CB8AC3E}">
        <p14:creationId xmlns:p14="http://schemas.microsoft.com/office/powerpoint/2010/main" val="2854688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Auditing the Deployment</a:t>
            </a:r>
            <a:endParaRPr lang="en-US" dirty="0"/>
          </a:p>
        </p:txBody>
      </p:sp>
      <p:sp>
        <p:nvSpPr>
          <p:cNvPr id="3" name="Content Placeholder 2"/>
          <p:cNvSpPr>
            <a:spLocks noGrp="1"/>
          </p:cNvSpPr>
          <p:nvPr>
            <p:ph type="body" sz="quarter" idx="10"/>
          </p:nvPr>
        </p:nvSpPr>
        <p:spPr/>
        <p:txBody>
          <a:bodyPr/>
          <a:lstStyle/>
          <a:p>
            <a:r>
              <a:rPr lang="en-US" smtClean="0"/>
              <a:t>How many farms are to be upgraded?</a:t>
            </a:r>
          </a:p>
          <a:p>
            <a:r>
              <a:rPr lang="en-US" smtClean="0"/>
              <a:t>Determine current topology of each farm</a:t>
            </a:r>
          </a:p>
          <a:p>
            <a:r>
              <a:rPr lang="en-US" smtClean="0"/>
              <a:t>Is there a solid backup strategy?</a:t>
            </a:r>
          </a:p>
          <a:p>
            <a:r>
              <a:rPr lang="en-US" smtClean="0"/>
              <a:t>Is there a DR plan?</a:t>
            </a:r>
          </a:p>
          <a:p>
            <a:r>
              <a:rPr lang="en-US" smtClean="0"/>
              <a:t>How much data?</a:t>
            </a:r>
          </a:p>
          <a:p>
            <a:r>
              <a:rPr lang="en-US" smtClean="0"/>
              <a:t>How many users?</a:t>
            </a:r>
            <a:endParaRPr lang="en-US" dirty="0" smtClean="0"/>
          </a:p>
        </p:txBody>
      </p:sp>
    </p:spTree>
    <p:extLst>
      <p:ext uri="{BB962C8B-B14F-4D97-AF65-F5344CB8AC3E}">
        <p14:creationId xmlns:p14="http://schemas.microsoft.com/office/powerpoint/2010/main" val="302699659"/>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883593"/>
          </a:xfrm>
        </p:spPr>
        <p:txBody>
          <a:bodyPr/>
          <a:lstStyle/>
          <a:p>
            <a:r>
              <a:rPr lang="en-US" dirty="0" smtClean="0"/>
              <a:t>Auditing the Environment</a:t>
            </a:r>
            <a:br>
              <a:rPr lang="en-US" dirty="0" smtClean="0"/>
            </a:br>
            <a:r>
              <a:rPr lang="en-US" sz="3600" dirty="0">
                <a:gradFill flip="none" rotWithShape="1">
                  <a:gsLst>
                    <a:gs pos="0">
                      <a:schemeClr val="tx2"/>
                    </a:gs>
                    <a:gs pos="86000">
                      <a:schemeClr val="tx2"/>
                    </a:gs>
                  </a:gsLst>
                  <a:lin ang="5400000" scaled="0"/>
                  <a:tileRect/>
                </a:gradFill>
              </a:rPr>
              <a:t>Hardware and network</a:t>
            </a:r>
            <a:r>
              <a:rPr lang="en-US" dirty="0" smtClean="0"/>
              <a:t/>
            </a:r>
            <a:br>
              <a:rPr lang="en-US" dirty="0" smtClean="0"/>
            </a:br>
            <a:endParaRPr lang="en-US" dirty="0"/>
          </a:p>
        </p:txBody>
      </p:sp>
      <p:sp>
        <p:nvSpPr>
          <p:cNvPr id="3" name="Content Placeholder 2"/>
          <p:cNvSpPr>
            <a:spLocks noGrp="1"/>
          </p:cNvSpPr>
          <p:nvPr>
            <p:ph type="body" sz="quarter" idx="10"/>
          </p:nvPr>
        </p:nvSpPr>
        <p:spPr/>
        <p:txBody>
          <a:bodyPr/>
          <a:lstStyle/>
          <a:p>
            <a:r>
              <a:rPr lang="en-US" smtClean="0"/>
              <a:t>Is the current hardware sufficient?</a:t>
            </a:r>
          </a:p>
          <a:p>
            <a:r>
              <a:rPr lang="en-US" smtClean="0"/>
              <a:t>Are there plans to move to new hardware? </a:t>
            </a:r>
          </a:p>
          <a:p>
            <a:r>
              <a:rPr lang="en-US" smtClean="0"/>
              <a:t>What is the current network bandwidth</a:t>
            </a:r>
            <a:br>
              <a:rPr lang="en-US" smtClean="0"/>
            </a:br>
            <a:r>
              <a:rPr lang="en-US" smtClean="0"/>
              <a:t>and latency? Is it sufficient to support</a:t>
            </a:r>
            <a:br>
              <a:rPr lang="en-US" smtClean="0"/>
            </a:br>
            <a:r>
              <a:rPr lang="en-US" smtClean="0"/>
              <a:t>a double crawl</a:t>
            </a:r>
            <a:endParaRPr lang="en-US" dirty="0" smtClean="0"/>
          </a:p>
        </p:txBody>
      </p:sp>
    </p:spTree>
    <p:extLst>
      <p:ext uri="{BB962C8B-B14F-4D97-AF65-F5344CB8AC3E}">
        <p14:creationId xmlns:p14="http://schemas.microsoft.com/office/powerpoint/2010/main" val="410647291"/>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883593"/>
          </a:xfrm>
        </p:spPr>
        <p:txBody>
          <a:bodyPr/>
          <a:lstStyle/>
          <a:p>
            <a:r>
              <a:rPr lang="en-US" dirty="0" smtClean="0"/>
              <a:t>Auditing the Environment</a:t>
            </a:r>
            <a:br>
              <a:rPr lang="en-US" dirty="0" smtClean="0"/>
            </a:br>
            <a:r>
              <a:rPr lang="en-US" sz="3600" dirty="0">
                <a:gradFill flip="none" rotWithShape="1">
                  <a:gsLst>
                    <a:gs pos="0">
                      <a:schemeClr val="tx2"/>
                    </a:gs>
                    <a:gs pos="86000">
                      <a:schemeClr val="tx2"/>
                    </a:gs>
                  </a:gsLst>
                  <a:lin ang="5400000" scaled="0"/>
                  <a:tileRect/>
                </a:gradFill>
              </a:rPr>
              <a:t>Third party software</a:t>
            </a:r>
            <a:r>
              <a:rPr lang="en-US" dirty="0" smtClean="0"/>
              <a:t/>
            </a:r>
            <a:br>
              <a:rPr lang="en-US" dirty="0" smtClean="0"/>
            </a:br>
            <a:endParaRPr lang="en-US" dirty="0"/>
          </a:p>
        </p:txBody>
      </p:sp>
      <p:sp>
        <p:nvSpPr>
          <p:cNvPr id="3" name="Content Placeholder 2"/>
          <p:cNvSpPr>
            <a:spLocks noGrp="1"/>
          </p:cNvSpPr>
          <p:nvPr>
            <p:ph type="body" sz="quarter" idx="10"/>
          </p:nvPr>
        </p:nvSpPr>
        <p:spPr>
          <a:xfrm>
            <a:off x="381000" y="1447799"/>
            <a:ext cx="8382000" cy="3921073"/>
          </a:xfrm>
        </p:spPr>
        <p:txBody>
          <a:bodyPr/>
          <a:lstStyle/>
          <a:p>
            <a:r>
              <a:rPr lang="en-US" sz="2800" dirty="0" smtClean="0"/>
              <a:t>Applications that may have modified</a:t>
            </a:r>
            <a:br>
              <a:rPr lang="en-US" sz="2800" dirty="0" smtClean="0"/>
            </a:br>
            <a:r>
              <a:rPr lang="en-US" sz="2800" dirty="0" smtClean="0"/>
              <a:t>the DB schema</a:t>
            </a:r>
          </a:p>
          <a:p>
            <a:r>
              <a:rPr lang="en-US" sz="2800" dirty="0" smtClean="0"/>
              <a:t>Enumerate configuration changes that</a:t>
            </a:r>
            <a:br>
              <a:rPr lang="en-US" sz="2800" dirty="0" smtClean="0"/>
            </a:br>
            <a:r>
              <a:rPr lang="en-US" sz="2800" dirty="0" smtClean="0"/>
              <a:t>must be replicated</a:t>
            </a:r>
          </a:p>
          <a:p>
            <a:r>
              <a:rPr lang="en-US" sz="2800" dirty="0" smtClean="0"/>
              <a:t>Evaluate patch/hotfix levels</a:t>
            </a:r>
          </a:p>
          <a:p>
            <a:r>
              <a:rPr lang="en-US" sz="2800" dirty="0" smtClean="0"/>
              <a:t>Evaluate licensing requirements and compliance</a:t>
            </a:r>
          </a:p>
          <a:p>
            <a:r>
              <a:rPr lang="en-US" sz="2800" dirty="0" smtClean="0"/>
              <a:t>Evaluate for supportability</a:t>
            </a:r>
          </a:p>
          <a:p>
            <a:r>
              <a:rPr lang="en-US" sz="2800" dirty="0" smtClean="0"/>
              <a:t>Evaluate the value of the component with</a:t>
            </a:r>
            <a:br>
              <a:rPr lang="en-US" sz="2800" dirty="0" smtClean="0"/>
            </a:br>
            <a:r>
              <a:rPr lang="en-US" sz="2800" dirty="0" smtClean="0"/>
              <a:t>the new farm</a:t>
            </a:r>
            <a:endParaRPr lang="en-US" sz="2800" dirty="0"/>
          </a:p>
        </p:txBody>
      </p:sp>
    </p:spTree>
    <p:extLst>
      <p:ext uri="{BB962C8B-B14F-4D97-AF65-F5344CB8AC3E}">
        <p14:creationId xmlns:p14="http://schemas.microsoft.com/office/powerpoint/2010/main" val="107517321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Auditing the Environment</a:t>
            </a:r>
            <a:br>
              <a:rPr lang="en-US" dirty="0" smtClean="0"/>
            </a:br>
            <a:r>
              <a:rPr lang="en-US" sz="3600" dirty="0">
                <a:gradFill flip="none" rotWithShape="1">
                  <a:gsLst>
                    <a:gs pos="0">
                      <a:schemeClr val="tx2"/>
                    </a:gs>
                    <a:gs pos="86000">
                      <a:schemeClr val="tx2"/>
                    </a:gs>
                  </a:gsLst>
                  <a:lin ang="5400000" scaled="0"/>
                  <a:tileRect/>
                </a:gradFill>
              </a:rPr>
              <a:t>Types of customizations</a:t>
            </a:r>
          </a:p>
        </p:txBody>
      </p:sp>
      <p:grpSp>
        <p:nvGrpSpPr>
          <p:cNvPr id="10" name="Group 9"/>
          <p:cNvGrpSpPr/>
          <p:nvPr/>
        </p:nvGrpSpPr>
        <p:grpSpPr>
          <a:xfrm>
            <a:off x="380999" y="1914769"/>
            <a:ext cx="8382001" cy="1328615"/>
            <a:chOff x="381000" y="1914373"/>
            <a:chExt cx="8382001" cy="735042"/>
          </a:xfrm>
          <a:effectLst/>
        </p:grpSpPr>
        <p:sp>
          <p:nvSpPr>
            <p:cNvPr id="11" name="Rounded Rectangle 10"/>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Custom site/list definitions</a:t>
              </a:r>
            </a:p>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Custom site/list templates</a:t>
              </a:r>
            </a:p>
          </p:txBody>
        </p:sp>
        <p:sp>
          <p:nvSpPr>
            <p:cNvPr id="12" name="Rounded Rectangle 11"/>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400" b="1" dirty="0" smtClean="0">
                  <a:gradFill>
                    <a:gsLst>
                      <a:gs pos="0">
                        <a:srgbClr val="FFFFFF"/>
                      </a:gs>
                      <a:gs pos="100000">
                        <a:srgbClr val="FFFFFF"/>
                      </a:gs>
                    </a:gsLst>
                    <a:lin ang="5400000" scaled="0"/>
                  </a:gradFill>
                </a:rPr>
                <a:t>Templates</a:t>
              </a:r>
            </a:p>
          </p:txBody>
        </p:sp>
      </p:grpSp>
      <p:grpSp>
        <p:nvGrpSpPr>
          <p:cNvPr id="13" name="Group 12"/>
          <p:cNvGrpSpPr/>
          <p:nvPr/>
        </p:nvGrpSpPr>
        <p:grpSpPr>
          <a:xfrm>
            <a:off x="380999" y="3290276"/>
            <a:ext cx="8382001" cy="1328615"/>
            <a:chOff x="381000" y="1914373"/>
            <a:chExt cx="8382001" cy="735042"/>
          </a:xfrm>
          <a:effectLst/>
        </p:grpSpPr>
        <p:sp>
          <p:nvSpPr>
            <p:cNvPr id="14" name="Rounded Rectangle 13"/>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Custom CSS</a:t>
              </a:r>
            </a:p>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Master pages</a:t>
              </a:r>
            </a:p>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SPD customizations</a:t>
              </a:r>
            </a:p>
          </p:txBody>
        </p:sp>
        <p:sp>
          <p:nvSpPr>
            <p:cNvPr id="15" name="Rounded Rectangle 14"/>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400" b="1" dirty="0" smtClean="0">
                  <a:gradFill>
                    <a:gsLst>
                      <a:gs pos="0">
                        <a:srgbClr val="FFFFFF"/>
                      </a:gs>
                      <a:gs pos="100000">
                        <a:srgbClr val="FFFFFF"/>
                      </a:gs>
                    </a:gsLst>
                    <a:lin ang="5400000" scaled="0"/>
                  </a:gradFill>
                </a:rPr>
                <a:t>Branding/</a:t>
              </a:r>
              <a:br>
                <a:rPr lang="en-US" sz="2400" b="1" dirty="0" smtClean="0">
                  <a:gradFill>
                    <a:gsLst>
                      <a:gs pos="0">
                        <a:srgbClr val="FFFFFF"/>
                      </a:gs>
                      <a:gs pos="100000">
                        <a:srgbClr val="FFFFFF"/>
                      </a:gs>
                    </a:gsLst>
                    <a:lin ang="5400000" scaled="0"/>
                  </a:gradFill>
                </a:rPr>
              </a:br>
              <a:r>
                <a:rPr lang="en-US" sz="2400" b="1" dirty="0" smtClean="0">
                  <a:gradFill>
                    <a:gsLst>
                      <a:gs pos="0">
                        <a:srgbClr val="FFFFFF"/>
                      </a:gs>
                      <a:gs pos="100000">
                        <a:srgbClr val="FFFFFF"/>
                      </a:gs>
                    </a:gsLst>
                    <a:lin ang="5400000" scaled="0"/>
                  </a:gradFill>
                </a:rPr>
                <a:t>Layout</a:t>
              </a:r>
            </a:p>
          </p:txBody>
        </p:sp>
      </p:grpSp>
      <p:grpSp>
        <p:nvGrpSpPr>
          <p:cNvPr id="16" name="Group 15"/>
          <p:cNvGrpSpPr/>
          <p:nvPr/>
        </p:nvGrpSpPr>
        <p:grpSpPr>
          <a:xfrm>
            <a:off x="380999" y="4665783"/>
            <a:ext cx="8382001" cy="1328615"/>
            <a:chOff x="381000" y="1914373"/>
            <a:chExt cx="8382001" cy="735042"/>
          </a:xfrm>
          <a:effectLst/>
        </p:grpSpPr>
        <p:sp>
          <p:nvSpPr>
            <p:cNvPr id="17" name="Rounded Rectangle 16"/>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Features</a:t>
              </a:r>
            </a:p>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Web parts</a:t>
              </a:r>
            </a:p>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Event handlers</a:t>
              </a:r>
            </a:p>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Applications/pages in _layouts</a:t>
              </a:r>
            </a:p>
            <a:p>
              <a:pPr marL="171450" indent="-171450" fontAlgn="base">
                <a:lnSpc>
                  <a:spcPct val="90000"/>
                </a:lnSpc>
                <a:spcBef>
                  <a:spcPct val="20000"/>
                </a:spcBef>
                <a:spcAft>
                  <a:spcPct val="0"/>
                </a:spcAft>
                <a:buSzPct val="85000"/>
                <a:buBlip>
                  <a:blip r:embed="rId3"/>
                </a:buBlip>
              </a:pPr>
              <a:r>
                <a:rPr lang="en-US" sz="1400" dirty="0" smtClean="0">
                  <a:gradFill>
                    <a:gsLst>
                      <a:gs pos="0">
                        <a:schemeClr val="tx1"/>
                      </a:gs>
                      <a:gs pos="86000">
                        <a:schemeClr val="tx1"/>
                      </a:gs>
                    </a:gsLst>
                    <a:lin ang="5400000" scaled="0"/>
                  </a:gradFill>
                </a:rPr>
                <a:t>JavaScript</a:t>
              </a:r>
            </a:p>
          </p:txBody>
        </p:sp>
        <p:sp>
          <p:nvSpPr>
            <p:cNvPr id="18" name="Rounded Rectangle 17"/>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400" b="1" dirty="0" smtClean="0">
                  <a:gradFill>
                    <a:gsLst>
                      <a:gs pos="0">
                        <a:srgbClr val="FFFFFF"/>
                      </a:gs>
                      <a:gs pos="100000">
                        <a:srgbClr val="FFFFFF"/>
                      </a:gs>
                    </a:gsLst>
                    <a:lin ang="5400000" scaled="0"/>
                  </a:gradFill>
                </a:rPr>
                <a:t>Custom Code</a:t>
              </a:r>
            </a:p>
          </p:txBody>
        </p:sp>
      </p:grpSp>
    </p:spTree>
    <p:extLst>
      <p:ext uri="{BB962C8B-B14F-4D97-AF65-F5344CB8AC3E}">
        <p14:creationId xmlns:p14="http://schemas.microsoft.com/office/powerpoint/2010/main" val="3628660157"/>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18795"/>
          </a:xfrm>
        </p:spPr>
        <p:txBody>
          <a:bodyPr/>
          <a:lstStyle/>
          <a:p>
            <a:r>
              <a:rPr lang="en-US" sz="4400" dirty="0" smtClean="0"/>
              <a:t>Other Methods to</a:t>
            </a:r>
            <a:br>
              <a:rPr lang="en-US" sz="4400" dirty="0" smtClean="0"/>
            </a:br>
            <a:r>
              <a:rPr lang="en-US" sz="4400" dirty="0" smtClean="0"/>
              <a:t>Discover Customizations</a:t>
            </a:r>
            <a:endParaRPr lang="en-US" sz="4400" dirty="0"/>
          </a:p>
        </p:txBody>
      </p:sp>
      <p:sp>
        <p:nvSpPr>
          <p:cNvPr id="3" name="Content Placeholder 2"/>
          <p:cNvSpPr>
            <a:spLocks noGrp="1"/>
          </p:cNvSpPr>
          <p:nvPr>
            <p:ph type="body" sz="quarter" idx="10"/>
          </p:nvPr>
        </p:nvSpPr>
        <p:spPr/>
        <p:txBody>
          <a:bodyPr/>
          <a:lstStyle/>
          <a:p>
            <a:r>
              <a:rPr lang="en-US" smtClean="0"/>
              <a:t>Beyond compare/Windiff</a:t>
            </a:r>
          </a:p>
          <a:p>
            <a:pPr lvl="1"/>
            <a:r>
              <a:rPr lang="en-US" smtClean="0"/>
              <a:t>Target a OOTB 12 hive and compare</a:t>
            </a:r>
            <a:br>
              <a:rPr lang="en-US" smtClean="0"/>
            </a:br>
            <a:r>
              <a:rPr lang="en-US" smtClean="0"/>
              <a:t>to the production 12 hive</a:t>
            </a:r>
          </a:p>
          <a:p>
            <a:r>
              <a:rPr lang="en-US" smtClean="0"/>
              <a:t>Web.Config</a:t>
            </a:r>
          </a:p>
          <a:p>
            <a:pPr lvl="1"/>
            <a:r>
              <a:rPr lang="en-US" smtClean="0"/>
              <a:t>Look within SafeControls element</a:t>
            </a:r>
          </a:p>
          <a:p>
            <a:r>
              <a:rPr lang="en-US" smtClean="0"/>
              <a:t>GAC</a:t>
            </a:r>
          </a:p>
          <a:p>
            <a:r>
              <a:rPr lang="en-US" smtClean="0"/>
              <a:t>SPDIAG</a:t>
            </a:r>
            <a:endParaRPr lang="en-US" dirty="0" smtClean="0"/>
          </a:p>
        </p:txBody>
      </p:sp>
    </p:spTree>
    <p:extLst>
      <p:ext uri="{BB962C8B-B14F-4D97-AF65-F5344CB8AC3E}">
        <p14:creationId xmlns:p14="http://schemas.microsoft.com/office/powerpoint/2010/main" val="1851682737"/>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Auditing the Deployment</a:t>
            </a:r>
            <a:br>
              <a:rPr lang="en-US" dirty="0" smtClean="0"/>
            </a:br>
            <a:r>
              <a:rPr lang="en-US" sz="3600" dirty="0">
                <a:gradFill flip="none" rotWithShape="1">
                  <a:gsLst>
                    <a:gs pos="0">
                      <a:schemeClr val="tx2"/>
                    </a:gs>
                    <a:gs pos="86000">
                      <a:schemeClr val="tx2"/>
                    </a:gs>
                  </a:gsLst>
                  <a:lin ang="5400000" scaled="0"/>
                  <a:tileRect/>
                </a:gradFill>
              </a:rPr>
              <a:t>User interviews</a:t>
            </a:r>
          </a:p>
        </p:txBody>
      </p:sp>
      <p:sp>
        <p:nvSpPr>
          <p:cNvPr id="3" name="Content Placeholder 2"/>
          <p:cNvSpPr>
            <a:spLocks noGrp="1"/>
          </p:cNvSpPr>
          <p:nvPr>
            <p:ph type="body" sz="quarter" idx="10"/>
          </p:nvPr>
        </p:nvSpPr>
        <p:spPr>
          <a:xfrm>
            <a:off x="381000" y="1905000"/>
            <a:ext cx="8382000" cy="4154984"/>
          </a:xfrm>
        </p:spPr>
        <p:txBody>
          <a:bodyPr/>
          <a:lstStyle/>
          <a:p>
            <a:pPr>
              <a:buNone/>
            </a:pPr>
            <a:r>
              <a:rPr lang="en-US" sz="2800" dirty="0" smtClean="0">
                <a:gradFill>
                  <a:gsLst>
                    <a:gs pos="0">
                      <a:schemeClr val="accent1"/>
                    </a:gs>
                    <a:gs pos="86000">
                      <a:schemeClr val="accent1"/>
                    </a:gs>
                  </a:gsLst>
                  <a:lin ang="5400000" scaled="0"/>
                </a:gradFill>
              </a:rPr>
              <a:t>Conduct user interviews </a:t>
            </a:r>
          </a:p>
          <a:p>
            <a:r>
              <a:rPr lang="en-US" sz="2800" dirty="0" smtClean="0"/>
              <a:t>Preview site with visual upgrade</a:t>
            </a:r>
          </a:p>
          <a:p>
            <a:r>
              <a:rPr lang="en-US" sz="2800" dirty="0" smtClean="0"/>
              <a:t>Flush out use cases</a:t>
            </a:r>
          </a:p>
          <a:p>
            <a:r>
              <a:rPr lang="en-US" sz="2800" dirty="0" smtClean="0"/>
              <a:t>What functionality is needed today?</a:t>
            </a:r>
          </a:p>
          <a:p>
            <a:r>
              <a:rPr lang="en-US" sz="2800" dirty="0" smtClean="0"/>
              <a:t>How is the application being used?</a:t>
            </a:r>
          </a:p>
          <a:p>
            <a:r>
              <a:rPr lang="en-US" sz="2800" dirty="0" smtClean="0"/>
              <a:t>What does the future look like for this application?</a:t>
            </a:r>
          </a:p>
          <a:p>
            <a:r>
              <a:rPr lang="en-US" sz="2800" dirty="0" smtClean="0"/>
              <a:t>No tool can do this work for you…</a:t>
            </a:r>
            <a:endParaRPr lang="en-US" sz="2000" dirty="0" smtClean="0"/>
          </a:p>
          <a:p>
            <a:pPr lvl="1">
              <a:spcBef>
                <a:spcPts val="2400"/>
              </a:spcBef>
              <a:buNone/>
            </a:pPr>
            <a:endParaRPr lang="en-US" sz="2000" dirty="0" smtClean="0"/>
          </a:p>
          <a:p>
            <a:pPr lvl="1">
              <a:buNone/>
              <a:tabLst>
                <a:tab pos="3657600" algn="l"/>
              </a:tabLst>
            </a:pPr>
            <a:r>
              <a:rPr lang="en-US" sz="2000" dirty="0" smtClean="0"/>
              <a:t>		</a:t>
            </a:r>
            <a:r>
              <a:rPr lang="en-US" sz="2000" i="1" dirty="0" smtClean="0"/>
              <a:t>In some since this can be a project in itself</a:t>
            </a:r>
            <a:endParaRPr lang="en-US" sz="2000" i="1" dirty="0"/>
          </a:p>
        </p:txBody>
      </p:sp>
    </p:spTree>
    <p:extLst>
      <p:ext uri="{BB962C8B-B14F-4D97-AF65-F5344CB8AC3E}">
        <p14:creationId xmlns:p14="http://schemas.microsoft.com/office/powerpoint/2010/main" val="4177066967"/>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2"/>
            <a:ext cx="8382000" cy="1163395"/>
          </a:xfrm>
        </p:spPr>
        <p:txBody>
          <a:bodyPr/>
          <a:lstStyle/>
          <a:p>
            <a:r>
              <a:rPr lang="en-US" dirty="0"/>
              <a:t>Environment </a:t>
            </a:r>
            <a:r>
              <a:rPr lang="en-US" dirty="0" smtClean="0"/>
              <a:t>Cleanup</a:t>
            </a:r>
            <a:br>
              <a:rPr lang="en-US" dirty="0" smtClean="0"/>
            </a:br>
            <a:r>
              <a:rPr lang="en-US" sz="3600" dirty="0">
                <a:gradFill>
                  <a:gsLst>
                    <a:gs pos="50000">
                      <a:schemeClr val="accent2"/>
                    </a:gs>
                    <a:gs pos="100000">
                      <a:schemeClr val="accent2"/>
                    </a:gs>
                  </a:gsLst>
                  <a:lin ang="5400000" scaled="0"/>
                </a:gradFill>
              </a:rPr>
              <a:t>Spring cleaning </a:t>
            </a:r>
            <a:r>
              <a:rPr lang="en-US" sz="3600" dirty="0" smtClean="0">
                <a:gradFill>
                  <a:gsLst>
                    <a:gs pos="50000">
                      <a:schemeClr val="accent2"/>
                    </a:gs>
                    <a:gs pos="100000">
                      <a:schemeClr val="accent2"/>
                    </a:gs>
                  </a:gsLst>
                  <a:lin ang="5400000" scaled="0"/>
                </a:gradFill>
              </a:rPr>
              <a:t>for a healthy farm</a:t>
            </a:r>
            <a:endParaRPr lang="en-US" sz="3600" dirty="0">
              <a:gradFill>
                <a:gsLst>
                  <a:gs pos="50000">
                    <a:schemeClr val="accent2"/>
                  </a:gs>
                  <a:gs pos="100000">
                    <a:schemeClr val="accent2"/>
                  </a:gs>
                </a:gsLst>
                <a:lin ang="5400000" scaled="0"/>
              </a:gradFill>
            </a:endParaRPr>
          </a:p>
        </p:txBody>
      </p:sp>
      <p:sp>
        <p:nvSpPr>
          <p:cNvPr id="3" name="Text Placeholder 2"/>
          <p:cNvSpPr>
            <a:spLocks noGrp="1"/>
          </p:cNvSpPr>
          <p:nvPr>
            <p:ph type="body" sz="quarter" idx="10"/>
          </p:nvPr>
        </p:nvSpPr>
        <p:spPr>
          <a:xfrm>
            <a:off x="337457" y="1434737"/>
            <a:ext cx="8382000" cy="4653582"/>
          </a:xfrm>
        </p:spPr>
        <p:txBody>
          <a:bodyPr/>
          <a:lstStyle/>
          <a:p>
            <a:r>
              <a:rPr lang="en-US" sz="2800" dirty="0" smtClean="0"/>
              <a:t>Delete Stale Sites and Webs (Backup First </a:t>
            </a:r>
            <a:r>
              <a:rPr lang="en-US" sz="2800" dirty="0" smtClean="0">
                <a:sym typeface="Wingdings" pitchFamily="2" charset="2"/>
              </a:rPr>
              <a:t></a:t>
            </a:r>
            <a:r>
              <a:rPr lang="en-US" sz="2800" dirty="0" smtClean="0"/>
              <a:t>)</a:t>
            </a:r>
          </a:p>
          <a:p>
            <a:pPr lvl="1"/>
            <a:r>
              <a:rPr lang="en-US" sz="2400" dirty="0" err="1" smtClean="0"/>
              <a:t>stsadm</a:t>
            </a:r>
            <a:r>
              <a:rPr lang="en-US" sz="2400" dirty="0" smtClean="0"/>
              <a:t> -o </a:t>
            </a:r>
            <a:r>
              <a:rPr lang="en-US" sz="2400" dirty="0" err="1" smtClean="0"/>
              <a:t>DeleteSite</a:t>
            </a:r>
            <a:r>
              <a:rPr lang="en-US" sz="2400" dirty="0" smtClean="0"/>
              <a:t> [-force] [-</a:t>
            </a:r>
            <a:r>
              <a:rPr lang="en-US" sz="2400" dirty="0" err="1" smtClean="0"/>
              <a:t>gradualdelete</a:t>
            </a:r>
            <a:r>
              <a:rPr lang="en-US" sz="2400" dirty="0" smtClean="0"/>
              <a:t>]</a:t>
            </a:r>
          </a:p>
          <a:p>
            <a:pPr lvl="1"/>
            <a:r>
              <a:rPr lang="en-US" sz="2400" dirty="0" err="1" smtClean="0"/>
              <a:t>stsadm</a:t>
            </a:r>
            <a:r>
              <a:rPr lang="en-US" sz="2400" dirty="0" smtClean="0"/>
              <a:t> -o </a:t>
            </a:r>
            <a:r>
              <a:rPr lang="en-US" sz="2400" dirty="0" err="1" smtClean="0"/>
              <a:t>DeleteWeb</a:t>
            </a:r>
            <a:r>
              <a:rPr lang="en-US" sz="2400" dirty="0" smtClean="0"/>
              <a:t> [-force] </a:t>
            </a:r>
          </a:p>
          <a:p>
            <a:r>
              <a:rPr lang="en-US" sz="2800" dirty="0" smtClean="0"/>
              <a:t>Remove Extraneous Document Versions</a:t>
            </a:r>
          </a:p>
          <a:p>
            <a:pPr lvl="1"/>
            <a:r>
              <a:rPr lang="en-US" sz="2400" dirty="0" smtClean="0"/>
              <a:t>Primarily user driven, OM operations </a:t>
            </a:r>
            <a:r>
              <a:rPr lang="en-US" sz="2400" dirty="0"/>
              <a:t>or tools </a:t>
            </a:r>
            <a:r>
              <a:rPr lang="en-US" sz="2400" dirty="0" smtClean="0"/>
              <a:t>help</a:t>
            </a:r>
          </a:p>
          <a:p>
            <a:r>
              <a:rPr lang="en-US" sz="2800" dirty="0" smtClean="0"/>
              <a:t>Cleanup Templates, Features, &amp; Web Parts</a:t>
            </a:r>
          </a:p>
          <a:p>
            <a:pPr lvl="1"/>
            <a:r>
              <a:rPr lang="en-US" sz="2400" dirty="0"/>
              <a:t>Primarily user driven, OM operations </a:t>
            </a:r>
            <a:r>
              <a:rPr lang="en-US" sz="2400" dirty="0" smtClean="0"/>
              <a:t>or tools help</a:t>
            </a:r>
            <a:endParaRPr lang="en-US" sz="2000" dirty="0" smtClean="0"/>
          </a:p>
          <a:p>
            <a:r>
              <a:rPr lang="en-US" sz="2800" dirty="0" smtClean="0"/>
              <a:t>Repair Data Issues</a:t>
            </a:r>
          </a:p>
          <a:p>
            <a:pPr lvl="1"/>
            <a:r>
              <a:rPr lang="en-US" sz="2400" dirty="0" err="1" smtClean="0"/>
              <a:t>stsadm</a:t>
            </a:r>
            <a:r>
              <a:rPr lang="en-US" sz="2400" dirty="0" smtClean="0"/>
              <a:t> -o </a:t>
            </a:r>
            <a:r>
              <a:rPr lang="en-US" sz="2400" dirty="0" err="1" smtClean="0"/>
              <a:t>DatabaseRepair</a:t>
            </a:r>
            <a:r>
              <a:rPr lang="en-US" sz="2400" dirty="0" smtClean="0"/>
              <a:t> [-</a:t>
            </a:r>
            <a:r>
              <a:rPr lang="en-US" sz="2400" dirty="0" err="1" smtClean="0"/>
              <a:t>deletecorruption</a:t>
            </a:r>
            <a:r>
              <a:rPr lang="en-US" sz="2400" dirty="0" smtClean="0"/>
              <a:t>]</a:t>
            </a:r>
          </a:p>
          <a:p>
            <a:pPr lvl="1"/>
            <a:r>
              <a:rPr lang="en-US" sz="2400" dirty="0" err="1" smtClean="0"/>
              <a:t>stsadm</a:t>
            </a:r>
            <a:r>
              <a:rPr lang="en-US" sz="2400" dirty="0" smtClean="0"/>
              <a:t> -o </a:t>
            </a:r>
            <a:r>
              <a:rPr lang="en-US" sz="2400" dirty="0" err="1" smtClean="0"/>
              <a:t>ForceDeleteList</a:t>
            </a:r>
            <a:endParaRPr lang="en-US" sz="2400" dirty="0" smtClean="0"/>
          </a:p>
          <a:p>
            <a:pPr lvl="1"/>
            <a:r>
              <a:rPr lang="en-US" sz="2400" dirty="0" err="1" smtClean="0"/>
              <a:t>stsadm</a:t>
            </a:r>
            <a:r>
              <a:rPr lang="en-US" sz="2400" dirty="0" smtClean="0"/>
              <a:t> -o </a:t>
            </a:r>
            <a:r>
              <a:rPr lang="en-US" sz="2400" dirty="0" err="1" smtClean="0"/>
              <a:t>VariationsFixupTool</a:t>
            </a:r>
            <a:endParaRPr lang="en-US" sz="2400" dirty="0" smtClean="0"/>
          </a:p>
        </p:txBody>
      </p:sp>
    </p:spTree>
    <p:extLst>
      <p:ext uri="{BB962C8B-B14F-4D97-AF65-F5344CB8AC3E}">
        <p14:creationId xmlns:p14="http://schemas.microsoft.com/office/powerpoint/2010/main" val="3300445990"/>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Preparing the Environment</a:t>
            </a:r>
            <a:endParaRPr lang="en-US" dirty="0"/>
          </a:p>
        </p:txBody>
      </p:sp>
      <p:sp>
        <p:nvSpPr>
          <p:cNvPr id="3" name="Content Placeholder 2"/>
          <p:cNvSpPr>
            <a:spLocks noGrp="1"/>
          </p:cNvSpPr>
          <p:nvPr>
            <p:ph type="body" sz="quarter" idx="10"/>
          </p:nvPr>
        </p:nvSpPr>
        <p:spPr>
          <a:xfrm>
            <a:off x="381000" y="1447799"/>
            <a:ext cx="8382000" cy="4235006"/>
          </a:xfrm>
        </p:spPr>
        <p:txBody>
          <a:bodyPr/>
          <a:lstStyle/>
          <a:p>
            <a:r>
              <a:rPr lang="en-US" dirty="0" smtClean="0"/>
              <a:t>Start with upgrade checker</a:t>
            </a:r>
          </a:p>
          <a:p>
            <a:r>
              <a:rPr lang="en-US" dirty="0" smtClean="0"/>
              <a:t>Prune unused or underused sites</a:t>
            </a:r>
          </a:p>
          <a:p>
            <a:r>
              <a:rPr lang="en-US" dirty="0" smtClean="0"/>
              <a:t>Remove orphans</a:t>
            </a:r>
          </a:p>
          <a:p>
            <a:r>
              <a:rPr lang="en-US" dirty="0" smtClean="0"/>
              <a:t>Prune large lists</a:t>
            </a:r>
          </a:p>
          <a:p>
            <a:r>
              <a:rPr lang="en-US" dirty="0" smtClean="0"/>
              <a:t>Watch for wide lists</a:t>
            </a:r>
          </a:p>
          <a:p>
            <a:r>
              <a:rPr lang="en-US" dirty="0" smtClean="0"/>
              <a:t>Prune large ACLs</a:t>
            </a:r>
          </a:p>
          <a:p>
            <a:r>
              <a:rPr lang="en-US" dirty="0" smtClean="0"/>
              <a:t>Gain insight into document versions</a:t>
            </a:r>
          </a:p>
          <a:p>
            <a:r>
              <a:rPr lang="en-US" dirty="0" smtClean="0"/>
              <a:t>Configure security</a:t>
            </a:r>
          </a:p>
        </p:txBody>
      </p:sp>
    </p:spTree>
    <p:extLst>
      <p:ext uri="{BB962C8B-B14F-4D97-AF65-F5344CB8AC3E}">
        <p14:creationId xmlns:p14="http://schemas.microsoft.com/office/powerpoint/2010/main" val="171541367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Upgrade Cycle: Overview</a:t>
            </a:r>
            <a:endParaRPr lang="en-US" dirty="0"/>
          </a:p>
        </p:txBody>
      </p:sp>
      <p:grpSp>
        <p:nvGrpSpPr>
          <p:cNvPr id="3" name="Group 39"/>
          <p:cNvGrpSpPr/>
          <p:nvPr/>
        </p:nvGrpSpPr>
        <p:grpSpPr>
          <a:xfrm>
            <a:off x="3469354" y="1322534"/>
            <a:ext cx="2203704" cy="2011215"/>
            <a:chOff x="3469354" y="1142999"/>
            <a:chExt cx="2203704" cy="2011215"/>
          </a:xfrm>
        </p:grpSpPr>
        <p:sp>
          <p:nvSpPr>
            <p:cNvPr id="17" name="Rounded Rectangle 16"/>
            <p:cNvSpPr/>
            <p:nvPr/>
          </p:nvSpPr>
          <p:spPr bwMode="auto">
            <a:xfrm>
              <a:off x="3470540" y="1142999"/>
              <a:ext cx="2201333" cy="2011215"/>
            </a:xfrm>
            <a:prstGeom prst="roundRect">
              <a:avLst>
                <a:gd name="adj" fmla="val 2440"/>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dirty="0" smtClean="0">
                  <a:gradFill>
                    <a:gsLst>
                      <a:gs pos="0">
                        <a:srgbClr val="FFFFFF"/>
                      </a:gs>
                      <a:gs pos="100000">
                        <a:srgbClr val="FFFFFF"/>
                      </a:gs>
                    </a:gsLst>
                    <a:lin ang="5400000" scaled="0"/>
                  </a:gradFill>
                </a:rPr>
                <a:t>Learn</a:t>
              </a:r>
            </a:p>
          </p:txBody>
        </p:sp>
        <p:sp>
          <p:nvSpPr>
            <p:cNvPr id="21" name="TextBox 20"/>
            <p:cNvSpPr txBox="1"/>
            <p:nvPr/>
          </p:nvSpPr>
          <p:spPr>
            <a:xfrm>
              <a:off x="3469354" y="1693510"/>
              <a:ext cx="2203704" cy="1098762"/>
            </a:xfrm>
            <a:prstGeom prst="rect">
              <a:avLst/>
            </a:prstGeom>
            <a:noFill/>
          </p:spPr>
          <p:txBody>
            <a:bodyPr wrap="square" lIns="100584" tIns="0" rIns="73152"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Requirements/</a:t>
              </a:r>
              <a:br>
                <a:rPr lang="en-US" sz="1400" dirty="0" smtClean="0">
                  <a:gradFill>
                    <a:gsLst>
                      <a:gs pos="0">
                        <a:schemeClr val="tx1"/>
                      </a:gs>
                      <a:gs pos="86000">
                        <a:schemeClr val="tx1"/>
                      </a:gs>
                    </a:gsLst>
                    <a:lin ang="5400000" scaled="0"/>
                  </a:gradFill>
                </a:rPr>
              </a:br>
              <a:r>
                <a:rPr lang="en-US" sz="1400" dirty="0" smtClean="0">
                  <a:gradFill>
                    <a:gsLst>
                      <a:gs pos="0">
                        <a:schemeClr val="tx1"/>
                      </a:gs>
                      <a:gs pos="86000">
                        <a:schemeClr val="tx1"/>
                      </a:gs>
                    </a:gsLst>
                    <a:lin ang="5400000" scaled="0"/>
                  </a:gradFill>
                </a:rPr>
                <a:t>prerequisites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Upgrade methods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Downtime mitigation</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Common issues</a:t>
              </a:r>
            </a:p>
          </p:txBody>
        </p:sp>
      </p:grpSp>
      <p:grpSp>
        <p:nvGrpSpPr>
          <p:cNvPr id="4" name="Group 35"/>
          <p:cNvGrpSpPr/>
          <p:nvPr/>
        </p:nvGrpSpPr>
        <p:grpSpPr>
          <a:xfrm>
            <a:off x="5802060" y="2010647"/>
            <a:ext cx="2203704" cy="2011215"/>
            <a:chOff x="5765116" y="1831112"/>
            <a:chExt cx="2203704" cy="2011215"/>
          </a:xfrm>
        </p:grpSpPr>
        <p:sp>
          <p:nvSpPr>
            <p:cNvPr id="18" name="Rounded Rectangle 17"/>
            <p:cNvSpPr/>
            <p:nvPr/>
          </p:nvSpPr>
          <p:spPr bwMode="auto">
            <a:xfrm>
              <a:off x="5767487" y="1831112"/>
              <a:ext cx="2201333" cy="2011215"/>
            </a:xfrm>
            <a:prstGeom prst="roundRect">
              <a:avLst>
                <a:gd name="adj" fmla="val 2440"/>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dirty="0" smtClean="0">
                  <a:gradFill>
                    <a:gsLst>
                      <a:gs pos="0">
                        <a:srgbClr val="FFFFFF"/>
                      </a:gs>
                      <a:gs pos="100000">
                        <a:srgbClr val="FFFFFF"/>
                      </a:gs>
                    </a:gsLst>
                    <a:lin ang="5400000" scaled="0"/>
                  </a:gradFill>
                </a:rPr>
                <a:t>Prepare</a:t>
              </a:r>
            </a:p>
          </p:txBody>
        </p:sp>
        <p:sp>
          <p:nvSpPr>
            <p:cNvPr id="22" name="TextBox 21"/>
            <p:cNvSpPr txBox="1"/>
            <p:nvPr/>
          </p:nvSpPr>
          <p:spPr>
            <a:xfrm>
              <a:off x="5765116" y="2384671"/>
              <a:ext cx="2203704" cy="1292662"/>
            </a:xfrm>
            <a:prstGeom prst="rect">
              <a:avLst/>
            </a:prstGeom>
            <a:noFill/>
          </p:spPr>
          <p:txBody>
            <a:bodyPr wrap="square" lIns="100584" tIns="0" rIns="73152"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Document environment</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Manage customizations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Plan upgrade strategy</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Make items upgradable</a:t>
              </a:r>
            </a:p>
          </p:txBody>
        </p:sp>
      </p:grpSp>
      <p:grpSp>
        <p:nvGrpSpPr>
          <p:cNvPr id="5" name="Group 36"/>
          <p:cNvGrpSpPr/>
          <p:nvPr/>
        </p:nvGrpSpPr>
        <p:grpSpPr>
          <a:xfrm>
            <a:off x="4904657" y="4151745"/>
            <a:ext cx="2203704" cy="2011215"/>
            <a:chOff x="4626478" y="4096329"/>
            <a:chExt cx="2203704" cy="2011215"/>
          </a:xfrm>
        </p:grpSpPr>
        <p:sp>
          <p:nvSpPr>
            <p:cNvPr id="20" name="Rounded Rectangle 19"/>
            <p:cNvSpPr/>
            <p:nvPr/>
          </p:nvSpPr>
          <p:spPr bwMode="auto">
            <a:xfrm>
              <a:off x="4626478" y="4096329"/>
              <a:ext cx="2201333" cy="2011215"/>
            </a:xfrm>
            <a:prstGeom prst="roundRect">
              <a:avLst>
                <a:gd name="adj" fmla="val 2440"/>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dirty="0" smtClean="0">
                  <a:gradFill>
                    <a:gsLst>
                      <a:gs pos="0">
                        <a:srgbClr val="FFFFFF"/>
                      </a:gs>
                      <a:gs pos="100000">
                        <a:srgbClr val="FFFFFF"/>
                      </a:gs>
                    </a:gsLst>
                    <a:lin ang="5400000" scaled="0"/>
                  </a:gradFill>
                </a:rPr>
                <a:t>Test</a:t>
              </a:r>
            </a:p>
          </p:txBody>
        </p:sp>
        <p:sp>
          <p:nvSpPr>
            <p:cNvPr id="23" name="TextBox 22"/>
            <p:cNvSpPr txBox="1"/>
            <p:nvPr/>
          </p:nvSpPr>
          <p:spPr>
            <a:xfrm>
              <a:off x="4626478" y="4646840"/>
              <a:ext cx="2203704" cy="904863"/>
            </a:xfrm>
            <a:prstGeom prst="rect">
              <a:avLst/>
            </a:prstGeom>
            <a:noFill/>
          </p:spPr>
          <p:txBody>
            <a:bodyPr wrap="square" lIns="100584" tIns="0" rIns="73152"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Build test farms</a:t>
              </a:r>
            </a:p>
            <a:p>
              <a:pPr marL="341313" lvl="1" indent="-165100">
                <a:lnSpc>
                  <a:spcPct val="90000"/>
                </a:lnSpc>
                <a:spcBef>
                  <a:spcPct val="20000"/>
                </a:spcBef>
                <a:buSzPct val="85000"/>
                <a:buBlip>
                  <a:blip r:embed="rId4"/>
                </a:buBlip>
              </a:pPr>
              <a:r>
                <a:rPr lang="en-US" sz="1400" dirty="0" smtClean="0">
                  <a:gradFill>
                    <a:gsLst>
                      <a:gs pos="0">
                        <a:schemeClr val="tx1"/>
                      </a:gs>
                      <a:gs pos="86000">
                        <a:schemeClr val="tx1"/>
                      </a:gs>
                    </a:gsLst>
                    <a:lin ang="5400000" scaled="0"/>
                  </a:gradFill>
                </a:rPr>
                <a:t>Use real data</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Evaluate techniques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Find issues early</a:t>
              </a:r>
            </a:p>
          </p:txBody>
        </p:sp>
      </p:grpSp>
      <p:grpSp>
        <p:nvGrpSpPr>
          <p:cNvPr id="6" name="Group 37"/>
          <p:cNvGrpSpPr/>
          <p:nvPr/>
        </p:nvGrpSpPr>
        <p:grpSpPr>
          <a:xfrm>
            <a:off x="2024813" y="4151745"/>
            <a:ext cx="2203704" cy="2011215"/>
            <a:chOff x="2302994" y="4096329"/>
            <a:chExt cx="2203704" cy="2011215"/>
          </a:xfrm>
        </p:grpSpPr>
        <p:sp>
          <p:nvSpPr>
            <p:cNvPr id="19" name="Rounded Rectangle 18"/>
            <p:cNvSpPr/>
            <p:nvPr/>
          </p:nvSpPr>
          <p:spPr bwMode="auto">
            <a:xfrm>
              <a:off x="2302994" y="4096329"/>
              <a:ext cx="2201333" cy="2011215"/>
            </a:xfrm>
            <a:prstGeom prst="roundRect">
              <a:avLst>
                <a:gd name="adj" fmla="val 2440"/>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dirty="0" smtClean="0">
                  <a:gradFill>
                    <a:gsLst>
                      <a:gs pos="0">
                        <a:srgbClr val="FFFFFF"/>
                      </a:gs>
                      <a:gs pos="100000">
                        <a:srgbClr val="FFFFFF"/>
                      </a:gs>
                    </a:gsLst>
                    <a:lin ang="5400000" scaled="0"/>
                  </a:gradFill>
                </a:rPr>
                <a:t>Implement</a:t>
              </a:r>
            </a:p>
          </p:txBody>
        </p:sp>
        <p:sp>
          <p:nvSpPr>
            <p:cNvPr id="24" name="TextBox 23"/>
            <p:cNvSpPr txBox="1"/>
            <p:nvPr/>
          </p:nvSpPr>
          <p:spPr>
            <a:xfrm>
              <a:off x="2302994" y="4649888"/>
              <a:ext cx="2203704" cy="904863"/>
            </a:xfrm>
            <a:prstGeom prst="rect">
              <a:avLst/>
            </a:prstGeom>
            <a:noFill/>
          </p:spPr>
          <p:txBody>
            <a:bodyPr wrap="square" lIns="100584" tIns="0" rIns="73152"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Build/upgrade farms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Deploy customizations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Minimize downtime</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Monitor progress</a:t>
              </a:r>
            </a:p>
          </p:txBody>
        </p:sp>
      </p:grpSp>
      <p:grpSp>
        <p:nvGrpSpPr>
          <p:cNvPr id="7" name="Group 38"/>
          <p:cNvGrpSpPr/>
          <p:nvPr/>
        </p:nvGrpSpPr>
        <p:grpSpPr>
          <a:xfrm>
            <a:off x="1118172" y="2010647"/>
            <a:ext cx="2203704" cy="2011215"/>
            <a:chOff x="1155116" y="1831112"/>
            <a:chExt cx="2203704" cy="2011215"/>
          </a:xfrm>
        </p:grpSpPr>
        <p:sp>
          <p:nvSpPr>
            <p:cNvPr id="14" name="Rounded Rectangle 13"/>
            <p:cNvSpPr/>
            <p:nvPr/>
          </p:nvSpPr>
          <p:spPr bwMode="auto">
            <a:xfrm>
              <a:off x="1155116" y="1831112"/>
              <a:ext cx="2201333" cy="2011215"/>
            </a:xfrm>
            <a:prstGeom prst="roundRect">
              <a:avLst>
                <a:gd name="adj" fmla="val 2440"/>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dirty="0" smtClean="0">
                  <a:gradFill>
                    <a:gsLst>
                      <a:gs pos="0">
                        <a:srgbClr val="FFFFFF"/>
                      </a:gs>
                      <a:gs pos="100000">
                        <a:srgbClr val="FFFFFF"/>
                      </a:gs>
                    </a:gsLst>
                    <a:lin ang="5400000" scaled="0"/>
                  </a:gradFill>
                </a:rPr>
                <a:t>Validate</a:t>
              </a:r>
            </a:p>
          </p:txBody>
        </p:sp>
        <p:sp>
          <p:nvSpPr>
            <p:cNvPr id="25" name="TextBox 24"/>
            <p:cNvSpPr txBox="1"/>
            <p:nvPr/>
          </p:nvSpPr>
          <p:spPr>
            <a:xfrm>
              <a:off x="1155116" y="2384671"/>
              <a:ext cx="2203704" cy="667875"/>
            </a:xfrm>
            <a:prstGeom prst="rect">
              <a:avLst/>
            </a:prstGeom>
            <a:noFill/>
          </p:spPr>
          <p:txBody>
            <a:bodyPr wrap="square" lIns="100584" tIns="0" rIns="91440"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Upgrade event failures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UI/UX issues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Data issues</a:t>
              </a:r>
            </a:p>
          </p:txBody>
        </p:sp>
      </p:grpSp>
      <p:pic>
        <p:nvPicPr>
          <p:cNvPr id="1027"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3600000">
            <a:off x="2757767" y="1336632"/>
            <a:ext cx="544608" cy="616784"/>
          </a:xfrm>
          <a:prstGeom prst="rect">
            <a:avLst/>
          </a:prstGeom>
          <a:noFill/>
        </p:spPr>
      </p:pic>
      <p:pic>
        <p:nvPicPr>
          <p:cNvPr id="42"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18000000" flipV="1">
            <a:off x="5787839" y="1336632"/>
            <a:ext cx="544608" cy="616784"/>
          </a:xfrm>
          <a:prstGeom prst="rect">
            <a:avLst/>
          </a:prstGeom>
          <a:noFill/>
        </p:spPr>
      </p:pic>
      <p:pic>
        <p:nvPicPr>
          <p:cNvPr id="43"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2700000" flipH="1" flipV="1">
            <a:off x="7132545" y="4075343"/>
            <a:ext cx="544608" cy="616784"/>
          </a:xfrm>
          <a:prstGeom prst="rect">
            <a:avLst/>
          </a:prstGeom>
          <a:noFill/>
        </p:spPr>
      </p:pic>
      <p:pic>
        <p:nvPicPr>
          <p:cNvPr id="45"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18900000" flipH="1">
            <a:off x="1418674" y="4075343"/>
            <a:ext cx="544608" cy="616784"/>
          </a:xfrm>
          <a:prstGeom prst="rect">
            <a:avLst/>
          </a:prstGeom>
          <a:noFill/>
        </p:spPr>
      </p:pic>
      <p:pic>
        <p:nvPicPr>
          <p:cNvPr id="46"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5400000" flipH="1" flipV="1">
            <a:off x="4299696" y="4848960"/>
            <a:ext cx="544608" cy="616784"/>
          </a:xfrm>
          <a:prstGeom prst="rect">
            <a:avLst/>
          </a:prstGeom>
          <a:noFill/>
        </p:spPr>
      </p:pic>
    </p:spTree>
    <p:extLst>
      <p:ext uri="{BB962C8B-B14F-4D97-AF65-F5344CB8AC3E}">
        <p14:creationId xmlns:p14="http://schemas.microsoft.com/office/powerpoint/2010/main" val="136924821"/>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Unused or Underused Sites</a:t>
            </a:r>
            <a:endParaRPr lang="en-US" dirty="0"/>
          </a:p>
        </p:txBody>
      </p:sp>
      <p:sp>
        <p:nvSpPr>
          <p:cNvPr id="3" name="Content Placeholder 2"/>
          <p:cNvSpPr>
            <a:spLocks noGrp="1"/>
          </p:cNvSpPr>
          <p:nvPr>
            <p:ph type="body" sz="quarter" idx="10"/>
          </p:nvPr>
        </p:nvSpPr>
        <p:spPr/>
        <p:txBody>
          <a:bodyPr/>
          <a:lstStyle/>
          <a:p>
            <a:r>
              <a:rPr lang="en-US" smtClean="0"/>
              <a:t>Why would you want to delete them?</a:t>
            </a:r>
          </a:p>
          <a:p>
            <a:r>
              <a:rPr lang="en-US" smtClean="0"/>
              <a:t>Why would you not want to delete them?</a:t>
            </a:r>
          </a:p>
          <a:p>
            <a:r>
              <a:rPr lang="en-US" smtClean="0"/>
              <a:t>How do you find unused sites?</a:t>
            </a:r>
          </a:p>
          <a:p>
            <a:pPr lvl="1"/>
            <a:r>
              <a:rPr lang="en-US" smtClean="0"/>
              <a:t>SPReport (2007)</a:t>
            </a:r>
          </a:p>
          <a:p>
            <a:pPr lvl="1"/>
            <a:r>
              <a:rPr lang="en-US" smtClean="0"/>
              <a:t>Custom code</a:t>
            </a:r>
          </a:p>
          <a:p>
            <a:pPr lvl="1"/>
            <a:r>
              <a:rPr lang="en-US" smtClean="0"/>
              <a:t>proc_EnumSitesForDeadWebCheck</a:t>
            </a:r>
          </a:p>
          <a:p>
            <a:r>
              <a:rPr lang="en-US" smtClean="0"/>
              <a:t>Communicate with site owners regarding status of site</a:t>
            </a:r>
          </a:p>
          <a:p>
            <a:pPr lvl="1"/>
            <a:endParaRPr lang="en-US" smtClean="0"/>
          </a:p>
          <a:p>
            <a:endParaRPr lang="en-US" dirty="0"/>
          </a:p>
        </p:txBody>
      </p:sp>
    </p:spTree>
    <p:extLst>
      <p:ext uri="{BB962C8B-B14F-4D97-AF65-F5344CB8AC3E}">
        <p14:creationId xmlns:p14="http://schemas.microsoft.com/office/powerpoint/2010/main" val="996065492"/>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09398"/>
          </a:xfrm>
        </p:spPr>
        <p:txBody>
          <a:bodyPr/>
          <a:lstStyle/>
          <a:p>
            <a:r>
              <a:rPr lang="en-US" sz="4400" dirty="0" smtClean="0"/>
              <a:t>Repartitioning Content Databases</a:t>
            </a:r>
            <a:endParaRPr lang="en-US" sz="4400" dirty="0"/>
          </a:p>
        </p:txBody>
      </p:sp>
      <p:sp>
        <p:nvSpPr>
          <p:cNvPr id="3" name="Content Placeholder 2"/>
          <p:cNvSpPr>
            <a:spLocks noGrp="1"/>
          </p:cNvSpPr>
          <p:nvPr>
            <p:ph type="body" sz="quarter" idx="10"/>
          </p:nvPr>
        </p:nvSpPr>
        <p:spPr>
          <a:xfrm>
            <a:off x="381000" y="1447799"/>
            <a:ext cx="8382000" cy="2068259"/>
          </a:xfrm>
        </p:spPr>
        <p:txBody>
          <a:bodyPr/>
          <a:lstStyle/>
          <a:p>
            <a:r>
              <a:rPr lang="en-US" dirty="0" smtClean="0"/>
              <a:t>Defrag due to pruning sites activity</a:t>
            </a:r>
          </a:p>
          <a:p>
            <a:r>
              <a:rPr lang="en-US" dirty="0" smtClean="0"/>
              <a:t>Operational efficiencies</a:t>
            </a:r>
          </a:p>
          <a:p>
            <a:r>
              <a:rPr lang="en-US" dirty="0" smtClean="0"/>
              <a:t>Segment customized and OOTB sites</a:t>
            </a:r>
          </a:p>
          <a:p>
            <a:r>
              <a:rPr lang="en-US" dirty="0" smtClean="0"/>
              <a:t>Use </a:t>
            </a:r>
            <a:r>
              <a:rPr lang="en-US" dirty="0" err="1" smtClean="0"/>
              <a:t>Mergecontentdbs</a:t>
            </a:r>
            <a:endParaRPr lang="en-US" dirty="0" smtClean="0"/>
          </a:p>
        </p:txBody>
      </p:sp>
    </p:spTree>
    <p:extLst>
      <p:ext uri="{BB962C8B-B14F-4D97-AF65-F5344CB8AC3E}">
        <p14:creationId xmlns:p14="http://schemas.microsoft.com/office/powerpoint/2010/main" val="459973905"/>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OOTB Site Definition Changes	</a:t>
            </a:r>
            <a:endParaRPr lang="en-US" dirty="0"/>
          </a:p>
        </p:txBody>
      </p:sp>
      <p:sp>
        <p:nvSpPr>
          <p:cNvPr id="3" name="Content Placeholder 2"/>
          <p:cNvSpPr>
            <a:spLocks noGrp="1"/>
          </p:cNvSpPr>
          <p:nvPr>
            <p:ph type="body" sz="quarter" idx="10"/>
          </p:nvPr>
        </p:nvSpPr>
        <p:spPr>
          <a:xfrm>
            <a:off x="381000" y="1447799"/>
            <a:ext cx="8382000" cy="3397853"/>
          </a:xfrm>
        </p:spPr>
        <p:txBody>
          <a:bodyPr/>
          <a:lstStyle/>
          <a:p>
            <a:r>
              <a:rPr lang="en-US" dirty="0" smtClean="0"/>
              <a:t>Not supported</a:t>
            </a:r>
          </a:p>
          <a:p>
            <a:r>
              <a:rPr lang="en-US" dirty="0" smtClean="0"/>
              <a:t>Remove changes made to OOTB</a:t>
            </a:r>
            <a:br>
              <a:rPr lang="en-US" dirty="0" smtClean="0"/>
            </a:br>
            <a:r>
              <a:rPr lang="en-US" dirty="0" smtClean="0"/>
              <a:t>site definitions</a:t>
            </a:r>
          </a:p>
          <a:p>
            <a:r>
              <a:rPr lang="en-US" dirty="0" err="1" smtClean="0"/>
              <a:t>aspx</a:t>
            </a:r>
            <a:r>
              <a:rPr lang="en-US" dirty="0" smtClean="0"/>
              <a:t> pages will be lost during upgrade</a:t>
            </a:r>
          </a:p>
          <a:p>
            <a:r>
              <a:rPr lang="en-US" dirty="0" smtClean="0"/>
              <a:t>Going forward changes to files on disk</a:t>
            </a:r>
            <a:br>
              <a:rPr lang="en-US" dirty="0" smtClean="0"/>
            </a:br>
            <a:r>
              <a:rPr lang="en-US" dirty="0" smtClean="0"/>
              <a:t>for OOTB site definitions continues to</a:t>
            </a:r>
            <a:br>
              <a:rPr lang="en-US" dirty="0" smtClean="0"/>
            </a:br>
            <a:r>
              <a:rPr lang="en-US" dirty="0" smtClean="0"/>
              <a:t>not be supported</a:t>
            </a:r>
          </a:p>
        </p:txBody>
      </p:sp>
    </p:spTree>
    <p:extLst>
      <p:ext uri="{BB962C8B-B14F-4D97-AF65-F5344CB8AC3E}">
        <p14:creationId xmlns:p14="http://schemas.microsoft.com/office/powerpoint/2010/main" val="2508106368"/>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Site Templates</a:t>
            </a:r>
            <a:endParaRPr lang="en-US" dirty="0"/>
          </a:p>
        </p:txBody>
      </p:sp>
      <p:sp>
        <p:nvSpPr>
          <p:cNvPr id="3" name="Content Placeholder 2"/>
          <p:cNvSpPr>
            <a:spLocks noGrp="1"/>
          </p:cNvSpPr>
          <p:nvPr>
            <p:ph type="body" sz="quarter" idx="10"/>
          </p:nvPr>
        </p:nvSpPr>
        <p:spPr>
          <a:xfrm>
            <a:off x="381000" y="1447799"/>
            <a:ext cx="8382000" cy="984885"/>
          </a:xfrm>
        </p:spPr>
        <p:txBody>
          <a:bodyPr/>
          <a:lstStyle/>
          <a:p>
            <a:r>
              <a:rPr lang="en-US" dirty="0" smtClean="0"/>
              <a:t>Site templates have been deprecated</a:t>
            </a:r>
          </a:p>
          <a:p>
            <a:r>
              <a:rPr lang="en-US" dirty="0" smtClean="0"/>
              <a:t>Site template provisioned site upgrades fine</a:t>
            </a:r>
          </a:p>
        </p:txBody>
      </p:sp>
    </p:spTree>
    <p:extLst>
      <p:ext uri="{BB962C8B-B14F-4D97-AF65-F5344CB8AC3E}">
        <p14:creationId xmlns:p14="http://schemas.microsoft.com/office/powerpoint/2010/main" val="1465585371"/>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a:t>
            </a:r>
            <a:endParaRPr lang="en-US" dirty="0"/>
          </a:p>
        </p:txBody>
      </p:sp>
      <p:sp>
        <p:nvSpPr>
          <p:cNvPr id="3" name="Content Placeholder 2"/>
          <p:cNvSpPr>
            <a:spLocks noGrp="1"/>
          </p:cNvSpPr>
          <p:nvPr>
            <p:ph idx="1"/>
          </p:nvPr>
        </p:nvSpPr>
        <p:spPr>
          <a:xfrm>
            <a:off x="381000" y="1447799"/>
            <a:ext cx="8382000" cy="2763834"/>
          </a:xfrm>
        </p:spPr>
        <p:txBody>
          <a:bodyPr/>
          <a:lstStyle/>
          <a:p>
            <a:r>
              <a:rPr lang="en-US" dirty="0" smtClean="0"/>
              <a:t>Custom themes from V3 will </a:t>
            </a:r>
            <a:r>
              <a:rPr lang="en-US" dirty="0"/>
              <a:t>no longer be valid in V</a:t>
            </a:r>
            <a:r>
              <a:rPr lang="en-US" dirty="0" smtClean="0"/>
              <a:t>4.</a:t>
            </a:r>
          </a:p>
          <a:p>
            <a:pPr lvl="1"/>
            <a:r>
              <a:rPr lang="en-US" dirty="0" smtClean="0"/>
              <a:t>Visual upgrade</a:t>
            </a:r>
          </a:p>
          <a:p>
            <a:pPr lvl="1"/>
            <a:r>
              <a:rPr lang="en-US" dirty="0" smtClean="0"/>
              <a:t>V3 </a:t>
            </a:r>
            <a:r>
              <a:rPr lang="en-US" dirty="0"/>
              <a:t>custom themes will continue to work in V3 UI mode, until the user switches to V4 UI. </a:t>
            </a:r>
          </a:p>
          <a:p>
            <a:pPr marL="0" indent="0">
              <a:buNone/>
            </a:pPr>
            <a:r>
              <a:rPr lang="en-US" dirty="0"/>
              <a:t> </a:t>
            </a:r>
          </a:p>
        </p:txBody>
      </p:sp>
    </p:spTree>
    <p:extLst>
      <p:ext uri="{BB962C8B-B14F-4D97-AF65-F5344CB8AC3E}">
        <p14:creationId xmlns:p14="http://schemas.microsoft.com/office/powerpoint/2010/main" val="4218395370"/>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MasterPages</a:t>
            </a:r>
            <a:endParaRPr lang="en-US" dirty="0"/>
          </a:p>
        </p:txBody>
      </p:sp>
      <p:sp>
        <p:nvSpPr>
          <p:cNvPr id="3" name="Content Placeholder 2"/>
          <p:cNvSpPr>
            <a:spLocks noGrp="1"/>
          </p:cNvSpPr>
          <p:nvPr>
            <p:ph idx="1"/>
          </p:nvPr>
        </p:nvSpPr>
        <p:spPr>
          <a:xfrm>
            <a:off x="381000" y="1447799"/>
            <a:ext cx="8382000" cy="4191917"/>
          </a:xfrm>
        </p:spPr>
        <p:txBody>
          <a:bodyPr/>
          <a:lstStyle/>
          <a:p>
            <a:r>
              <a:rPr lang="en-US" dirty="0" smtClean="0"/>
              <a:t>V3 </a:t>
            </a:r>
            <a:r>
              <a:rPr lang="en-US" dirty="0" err="1" smtClean="0"/>
              <a:t>MasterPages</a:t>
            </a:r>
            <a:r>
              <a:rPr lang="en-US" dirty="0" smtClean="0"/>
              <a:t> do not upgrade</a:t>
            </a:r>
          </a:p>
          <a:p>
            <a:r>
              <a:rPr lang="en-US" dirty="0" smtClean="0"/>
              <a:t>Preferred to start with defaultv4.master and create custom </a:t>
            </a:r>
            <a:r>
              <a:rPr lang="en-US" dirty="0" err="1" smtClean="0"/>
              <a:t>masterpage</a:t>
            </a:r>
            <a:r>
              <a:rPr lang="en-US" dirty="0" smtClean="0"/>
              <a:t> instead of trying to fix up v3 </a:t>
            </a:r>
            <a:r>
              <a:rPr lang="en-US" dirty="0" err="1" smtClean="0"/>
              <a:t>masterpage</a:t>
            </a:r>
            <a:r>
              <a:rPr lang="en-US" dirty="0" smtClean="0"/>
              <a:t> to fit v4</a:t>
            </a:r>
          </a:p>
          <a:p>
            <a:pPr lvl="1"/>
            <a:r>
              <a:rPr lang="en-US" dirty="0" smtClean="0"/>
              <a:t>Cleaner and typically faster</a:t>
            </a:r>
          </a:p>
          <a:p>
            <a:pPr lvl="1"/>
            <a:r>
              <a:rPr lang="en-US" dirty="0" smtClean="0"/>
              <a:t>Many v3 customizations were used to work around quirks that are fixed in v4</a:t>
            </a:r>
          </a:p>
          <a:p>
            <a:r>
              <a:rPr lang="en-US" dirty="0" smtClean="0"/>
              <a:t>Search center has a standalone </a:t>
            </a:r>
            <a:r>
              <a:rPr lang="en-US" dirty="0" err="1" smtClean="0"/>
              <a:t>masterpage</a:t>
            </a:r>
            <a:r>
              <a:rPr lang="en-US" dirty="0" smtClean="0"/>
              <a:t> in v4 to take maximize presentation space</a:t>
            </a:r>
            <a:endParaRPr lang="en-US" dirty="0"/>
          </a:p>
        </p:txBody>
      </p:sp>
    </p:spTree>
    <p:extLst>
      <p:ext uri="{BB962C8B-B14F-4D97-AF65-F5344CB8AC3E}">
        <p14:creationId xmlns:p14="http://schemas.microsoft.com/office/powerpoint/2010/main" val="719377978"/>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Web Parts</a:t>
            </a:r>
            <a:endParaRPr lang="en-US" dirty="0"/>
          </a:p>
        </p:txBody>
      </p:sp>
      <p:sp>
        <p:nvSpPr>
          <p:cNvPr id="3" name="Content Placeholder 2"/>
          <p:cNvSpPr>
            <a:spLocks noGrp="1"/>
          </p:cNvSpPr>
          <p:nvPr>
            <p:ph type="body" sz="quarter" idx="10"/>
          </p:nvPr>
        </p:nvSpPr>
        <p:spPr>
          <a:xfrm>
            <a:off x="381000" y="1447799"/>
            <a:ext cx="8382000" cy="1871282"/>
          </a:xfrm>
        </p:spPr>
        <p:txBody>
          <a:bodyPr/>
          <a:lstStyle/>
          <a:p>
            <a:r>
              <a:rPr lang="en-US" dirty="0" err="1" smtClean="0"/>
              <a:t>Zoneless</a:t>
            </a:r>
            <a:r>
              <a:rPr lang="en-US" dirty="0" smtClean="0"/>
              <a:t>/static/embedded web parts</a:t>
            </a:r>
            <a:br>
              <a:rPr lang="en-US" dirty="0" smtClean="0"/>
            </a:br>
            <a:r>
              <a:rPr lang="en-US" dirty="0" smtClean="0"/>
              <a:t>will not survive a </a:t>
            </a:r>
            <a:r>
              <a:rPr lang="en-US" dirty="0" err="1" smtClean="0"/>
              <a:t>reghost</a:t>
            </a:r>
            <a:r>
              <a:rPr lang="en-US" dirty="0" smtClean="0"/>
              <a:t> activity</a:t>
            </a:r>
          </a:p>
          <a:p>
            <a:r>
              <a:rPr lang="en-US" dirty="0" smtClean="0"/>
              <a:t>Web parts with unrecognized zones</a:t>
            </a:r>
            <a:br>
              <a:rPr lang="en-US" dirty="0" smtClean="0"/>
            </a:br>
            <a:r>
              <a:rPr lang="en-US" dirty="0" smtClean="0"/>
              <a:t>will not survive a </a:t>
            </a:r>
            <a:r>
              <a:rPr lang="en-US" dirty="0" err="1" smtClean="0"/>
              <a:t>reghost</a:t>
            </a:r>
            <a:r>
              <a:rPr lang="en-US" dirty="0" smtClean="0"/>
              <a:t> activity</a:t>
            </a:r>
            <a:endParaRPr lang="en-US" dirty="0"/>
          </a:p>
        </p:txBody>
      </p:sp>
    </p:spTree>
    <p:extLst>
      <p:ext uri="{BB962C8B-B14F-4D97-AF65-F5344CB8AC3E}">
        <p14:creationId xmlns:p14="http://schemas.microsoft.com/office/powerpoint/2010/main" val="2184887116"/>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Assemblies and References</a:t>
            </a:r>
            <a:endParaRPr lang="en-US" dirty="0"/>
          </a:p>
        </p:txBody>
      </p:sp>
      <p:sp>
        <p:nvSpPr>
          <p:cNvPr id="3" name="Content Placeholder 2"/>
          <p:cNvSpPr>
            <a:spLocks noGrp="1"/>
          </p:cNvSpPr>
          <p:nvPr>
            <p:ph idx="1"/>
          </p:nvPr>
        </p:nvSpPr>
        <p:spPr>
          <a:xfrm>
            <a:off x="381000" y="1447799"/>
            <a:ext cx="8382000" cy="1969770"/>
          </a:xfrm>
        </p:spPr>
        <p:txBody>
          <a:bodyPr/>
          <a:lstStyle/>
          <a:p>
            <a:r>
              <a:rPr lang="en-US" dirty="0" smtClean="0"/>
              <a:t>Fusion redirects (stub assembly redirects). </a:t>
            </a:r>
          </a:p>
          <a:p>
            <a:r>
              <a:rPr lang="en-US" dirty="0" smtClean="0"/>
              <a:t>Type forwarding</a:t>
            </a:r>
          </a:p>
          <a:p>
            <a:r>
              <a:rPr lang="en-US" dirty="0" smtClean="0"/>
              <a:t>Ensure your assemblies are not compiled as “x86” versus “any” or “x64”</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191" y="3439562"/>
            <a:ext cx="7855014" cy="126814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pic>
    </p:spTree>
    <p:extLst>
      <p:ext uri="{BB962C8B-B14F-4D97-AF65-F5344CB8AC3E}">
        <p14:creationId xmlns:p14="http://schemas.microsoft.com/office/powerpoint/2010/main" val="86221305"/>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Feature Upgrade Capability</a:t>
            </a:r>
            <a:endParaRPr lang="en-US" dirty="0"/>
          </a:p>
        </p:txBody>
      </p:sp>
      <p:sp>
        <p:nvSpPr>
          <p:cNvPr id="3" name="Content Placeholder 2"/>
          <p:cNvSpPr>
            <a:spLocks noGrp="1"/>
          </p:cNvSpPr>
          <p:nvPr>
            <p:ph idx="1"/>
          </p:nvPr>
        </p:nvSpPr>
        <p:spPr>
          <a:xfrm>
            <a:off x="381000" y="1447799"/>
            <a:ext cx="8382000" cy="4315027"/>
          </a:xfrm>
        </p:spPr>
        <p:txBody>
          <a:bodyPr/>
          <a:lstStyle/>
          <a:p>
            <a:r>
              <a:rPr lang="en-US" sz="2800" dirty="0" smtClean="0"/>
              <a:t>Optional Capability</a:t>
            </a:r>
          </a:p>
          <a:p>
            <a:r>
              <a:rPr lang="en-US" sz="2800" dirty="0" smtClean="0"/>
              <a:t>Version Ranging for B2B or V2V Upgrades</a:t>
            </a:r>
          </a:p>
          <a:p>
            <a:r>
              <a:rPr lang="en-US" sz="2800" dirty="0" smtClean="0"/>
              <a:t>Declarative Feature Upgrade Activities:</a:t>
            </a:r>
          </a:p>
          <a:p>
            <a:pPr lvl="1"/>
            <a:r>
              <a:rPr lang="en-US" sz="2400" dirty="0" err="1" smtClean="0"/>
              <a:t>ApplyElementManifests</a:t>
            </a:r>
            <a:endParaRPr lang="en-US" sz="2400" dirty="0" smtClean="0"/>
          </a:p>
          <a:p>
            <a:pPr lvl="1"/>
            <a:r>
              <a:rPr lang="en-US" sz="2400" dirty="0" err="1" smtClean="0"/>
              <a:t>AddContentTypeField</a:t>
            </a:r>
            <a:endParaRPr lang="en-US" sz="2400" dirty="0" smtClean="0"/>
          </a:p>
          <a:p>
            <a:pPr lvl="1"/>
            <a:r>
              <a:rPr lang="en-US" sz="2400" dirty="0" err="1" smtClean="0"/>
              <a:t>MapFile</a:t>
            </a:r>
            <a:endParaRPr lang="en-US" sz="2400" dirty="0" smtClean="0"/>
          </a:p>
          <a:p>
            <a:r>
              <a:rPr lang="en-US" sz="2800" dirty="0" smtClean="0"/>
              <a:t>Custom Code Feature Upgrade</a:t>
            </a:r>
          </a:p>
          <a:p>
            <a:pPr lvl="1"/>
            <a:r>
              <a:rPr lang="en-US" sz="2400" dirty="0" err="1" smtClean="0"/>
              <a:t>CustomUpgradeAction</a:t>
            </a:r>
            <a:r>
              <a:rPr lang="en-US" sz="2400" dirty="0" smtClean="0"/>
              <a:t> Activity</a:t>
            </a:r>
          </a:p>
          <a:p>
            <a:pPr lvl="1"/>
            <a:r>
              <a:rPr lang="en-US" sz="2400" dirty="0" err="1" smtClean="0"/>
              <a:t>SPFeatureReceiver.FeatureUpgrading</a:t>
            </a:r>
            <a:endParaRPr lang="en-US" sz="2400" dirty="0" smtClean="0"/>
          </a:p>
          <a:p>
            <a:pPr lvl="1"/>
            <a:r>
              <a:rPr lang="en-US" sz="2400" dirty="0" smtClean="0"/>
              <a:t>Assembly in GAC</a:t>
            </a:r>
            <a:endParaRPr lang="en-US" sz="2400" dirty="0"/>
          </a:p>
        </p:txBody>
      </p:sp>
    </p:spTree>
    <p:extLst>
      <p:ext uri="{BB962C8B-B14F-4D97-AF65-F5344CB8AC3E}">
        <p14:creationId xmlns:p14="http://schemas.microsoft.com/office/powerpoint/2010/main" val="3929613534"/>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883593"/>
          </a:xfrm>
        </p:spPr>
        <p:txBody>
          <a:bodyPr/>
          <a:lstStyle/>
          <a:p>
            <a:r>
              <a:rPr lang="en-US" dirty="0" smtClean="0"/>
              <a:t>Upgrade Scenarios</a:t>
            </a:r>
            <a:br>
              <a:rPr lang="en-US" dirty="0" smtClean="0"/>
            </a:br>
            <a:r>
              <a:rPr lang="en-US" sz="3600" dirty="0">
                <a:gradFill flip="none" rotWithShape="1">
                  <a:gsLst>
                    <a:gs pos="0">
                      <a:schemeClr val="tx2"/>
                    </a:gs>
                    <a:gs pos="86000">
                      <a:schemeClr val="tx2"/>
                    </a:gs>
                  </a:gsLst>
                  <a:lin ang="5400000" scaled="0"/>
                  <a:tileRect/>
                </a:gradFill>
              </a:rPr>
              <a:t>OOTB site definitions</a:t>
            </a:r>
            <a:r>
              <a:rPr lang="en-US" dirty="0" smtClean="0"/>
              <a:t/>
            </a:r>
            <a:br>
              <a:rPr lang="en-US" dirty="0" smtClean="0"/>
            </a:br>
            <a:endParaRPr lang="en-US" dirty="0"/>
          </a:p>
        </p:txBody>
      </p:sp>
      <p:sp>
        <p:nvSpPr>
          <p:cNvPr id="3" name="Content Placeholder 2"/>
          <p:cNvSpPr>
            <a:spLocks noGrp="1"/>
          </p:cNvSpPr>
          <p:nvPr>
            <p:ph type="body" sz="quarter" idx="10"/>
          </p:nvPr>
        </p:nvSpPr>
        <p:spPr/>
        <p:txBody>
          <a:bodyPr/>
          <a:lstStyle/>
          <a:p>
            <a:r>
              <a:rPr lang="en-US" smtClean="0"/>
              <a:t>Simplest case</a:t>
            </a:r>
          </a:p>
          <a:p>
            <a:r>
              <a:rPr lang="en-US" smtClean="0"/>
              <a:t>Upgraded to v3 UI</a:t>
            </a:r>
          </a:p>
          <a:p>
            <a:pPr lvl="1"/>
            <a:r>
              <a:rPr lang="en-US" smtClean="0"/>
              <a:t>Visual upgrade to see v4 UI</a:t>
            </a:r>
          </a:p>
          <a:p>
            <a:r>
              <a:rPr lang="en-US" smtClean="0"/>
              <a:t>UDF in 14\config\upgrade\directory</a:t>
            </a:r>
          </a:p>
          <a:p>
            <a:r>
              <a:rPr lang="en-US" smtClean="0"/>
              <a:t>Web settings, lists, document libraries</a:t>
            </a:r>
            <a:br>
              <a:rPr lang="en-US" smtClean="0"/>
            </a:br>
            <a:r>
              <a:rPr lang="en-US" smtClean="0"/>
              <a:t>are all moved to v4 and kept in place</a:t>
            </a:r>
          </a:p>
          <a:p>
            <a:r>
              <a:rPr lang="en-US" smtClean="0"/>
              <a:t>All data is migrated to new DB schema</a:t>
            </a:r>
            <a:endParaRPr lang="en-US" dirty="0" smtClean="0"/>
          </a:p>
        </p:txBody>
      </p:sp>
    </p:spTree>
    <p:extLst>
      <p:ext uri="{BB962C8B-B14F-4D97-AF65-F5344CB8AC3E}">
        <p14:creationId xmlns:p14="http://schemas.microsoft.com/office/powerpoint/2010/main" val="201028085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a:t>
            </a:r>
            <a:endParaRPr lang="en-US" dirty="0"/>
          </a:p>
        </p:txBody>
      </p:sp>
      <p:sp>
        <p:nvSpPr>
          <p:cNvPr id="3" name="Content Placeholder 2"/>
          <p:cNvSpPr>
            <a:spLocks noGrp="1"/>
          </p:cNvSpPr>
          <p:nvPr>
            <p:ph type="body" sz="quarter" idx="10"/>
          </p:nvPr>
        </p:nvSpPr>
        <p:spPr>
          <a:xfrm>
            <a:off x="381000" y="1447799"/>
            <a:ext cx="8382000" cy="1969770"/>
          </a:xfrm>
        </p:spPr>
        <p:txBody>
          <a:bodyPr/>
          <a:lstStyle/>
          <a:p>
            <a:r>
              <a:rPr lang="en-US" dirty="0" smtClean="0"/>
              <a:t>Tools for inventory</a:t>
            </a:r>
          </a:p>
          <a:p>
            <a:r>
              <a:rPr lang="en-US" dirty="0" smtClean="0"/>
              <a:t>Audit customizations</a:t>
            </a:r>
          </a:p>
          <a:p>
            <a:r>
              <a:rPr lang="en-US" dirty="0" smtClean="0"/>
              <a:t>Looking at data and customization upgradability</a:t>
            </a:r>
          </a:p>
        </p:txBody>
      </p:sp>
    </p:spTree>
    <p:extLst>
      <p:ext uri="{BB962C8B-B14F-4D97-AF65-F5344CB8AC3E}">
        <p14:creationId xmlns:p14="http://schemas.microsoft.com/office/powerpoint/2010/main" val="1194588467"/>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883593"/>
          </a:xfrm>
        </p:spPr>
        <p:txBody>
          <a:bodyPr/>
          <a:lstStyle/>
          <a:p>
            <a:r>
              <a:rPr lang="en-US" dirty="0" smtClean="0"/>
              <a:t>Upgrade Scenarios</a:t>
            </a:r>
            <a:br>
              <a:rPr lang="en-US" dirty="0" smtClean="0"/>
            </a:br>
            <a:r>
              <a:rPr lang="en-US" sz="3600" dirty="0">
                <a:gradFill flip="none" rotWithShape="1">
                  <a:gsLst>
                    <a:gs pos="0">
                      <a:schemeClr val="tx2"/>
                    </a:gs>
                    <a:gs pos="86000">
                      <a:schemeClr val="tx2"/>
                    </a:gs>
                  </a:gsLst>
                  <a:lin ang="5400000" scaled="0"/>
                  <a:tileRect/>
                </a:gradFill>
              </a:rPr>
              <a:t>Custom site definitions</a:t>
            </a:r>
            <a:r>
              <a:rPr lang="en-US" dirty="0" smtClean="0"/>
              <a:t/>
            </a:r>
            <a:br>
              <a:rPr lang="en-US" dirty="0" smtClean="0"/>
            </a:br>
            <a:endParaRPr lang="en-US" dirty="0"/>
          </a:p>
        </p:txBody>
      </p:sp>
      <p:sp>
        <p:nvSpPr>
          <p:cNvPr id="3" name="Content Placeholder 2"/>
          <p:cNvSpPr>
            <a:spLocks noGrp="1"/>
          </p:cNvSpPr>
          <p:nvPr>
            <p:ph type="body" sz="quarter" idx="10"/>
          </p:nvPr>
        </p:nvSpPr>
        <p:spPr/>
        <p:txBody>
          <a:bodyPr/>
          <a:lstStyle/>
          <a:p>
            <a:r>
              <a:rPr lang="en-US" dirty="0" smtClean="0"/>
              <a:t>Most challenging scenario…</a:t>
            </a:r>
          </a:p>
          <a:p>
            <a:r>
              <a:rPr lang="en-US" dirty="0" smtClean="0"/>
              <a:t>By default all custom site definitions</a:t>
            </a:r>
            <a:br>
              <a:rPr lang="en-US" dirty="0" smtClean="0"/>
            </a:br>
            <a:r>
              <a:rPr lang="en-US" dirty="0" smtClean="0"/>
              <a:t>will not be upgraded</a:t>
            </a:r>
          </a:p>
          <a:p>
            <a:r>
              <a:rPr lang="en-US" dirty="0" smtClean="0"/>
              <a:t>A UDF is needed for each custom</a:t>
            </a:r>
            <a:br>
              <a:rPr lang="en-US" dirty="0" smtClean="0"/>
            </a:br>
            <a:r>
              <a:rPr lang="en-US" dirty="0" smtClean="0"/>
              <a:t>site definition</a:t>
            </a:r>
          </a:p>
        </p:txBody>
      </p:sp>
    </p:spTree>
    <p:extLst>
      <p:ext uri="{BB962C8B-B14F-4D97-AF65-F5344CB8AC3E}">
        <p14:creationId xmlns:p14="http://schemas.microsoft.com/office/powerpoint/2010/main" val="4229606464"/>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883593"/>
          </a:xfrm>
        </p:spPr>
        <p:txBody>
          <a:bodyPr/>
          <a:lstStyle/>
          <a:p>
            <a:r>
              <a:rPr lang="en-US" dirty="0" smtClean="0"/>
              <a:t>Upgrade Scenarios</a:t>
            </a:r>
            <a:br>
              <a:rPr lang="en-US" dirty="0" smtClean="0"/>
            </a:br>
            <a:r>
              <a:rPr lang="en-US" sz="3600" dirty="0">
                <a:gradFill flip="none" rotWithShape="1">
                  <a:gsLst>
                    <a:gs pos="0">
                      <a:schemeClr val="tx2"/>
                    </a:gs>
                    <a:gs pos="86000">
                      <a:schemeClr val="tx2"/>
                    </a:gs>
                  </a:gsLst>
                  <a:lin ang="5400000" scaled="0"/>
                  <a:tileRect/>
                </a:gradFill>
              </a:rPr>
              <a:t>Custom site definitions</a:t>
            </a:r>
            <a:r>
              <a:rPr lang="en-US" dirty="0" smtClean="0"/>
              <a:t/>
            </a:r>
            <a:br>
              <a:rPr lang="en-US" dirty="0" smtClean="0"/>
            </a:br>
            <a:endParaRPr lang="en-US" dirty="0"/>
          </a:p>
        </p:txBody>
      </p:sp>
      <p:sp>
        <p:nvSpPr>
          <p:cNvPr id="3" name="Content Placeholder 2"/>
          <p:cNvSpPr>
            <a:spLocks noGrp="1"/>
          </p:cNvSpPr>
          <p:nvPr>
            <p:ph type="body" sz="quarter" idx="10"/>
          </p:nvPr>
        </p:nvSpPr>
        <p:spPr/>
        <p:txBody>
          <a:bodyPr/>
          <a:lstStyle/>
          <a:p>
            <a:r>
              <a:rPr lang="en-US" smtClean="0"/>
              <a:t>No v4 site definition</a:t>
            </a:r>
          </a:p>
          <a:p>
            <a:pPr lvl="1"/>
            <a:r>
              <a:rPr lang="en-US" smtClean="0"/>
              <a:t>Not necessary to have a new v4</a:t>
            </a:r>
            <a:br>
              <a:rPr lang="en-US" smtClean="0"/>
            </a:br>
            <a:r>
              <a:rPr lang="en-US" smtClean="0"/>
              <a:t>site definition</a:t>
            </a:r>
          </a:p>
          <a:p>
            <a:pPr lvl="1"/>
            <a:r>
              <a:rPr lang="en-US" smtClean="0"/>
              <a:t>Sites are served out of 12 hive</a:t>
            </a:r>
            <a:br>
              <a:rPr lang="en-US" smtClean="0"/>
            </a:br>
            <a:r>
              <a:rPr lang="en-US" smtClean="0"/>
              <a:t>(compatibility mode)</a:t>
            </a:r>
          </a:p>
          <a:p>
            <a:pPr lvl="1"/>
            <a:r>
              <a:rPr lang="en-US" smtClean="0"/>
              <a:t>Pages are rendered with new v4 engine</a:t>
            </a:r>
          </a:p>
          <a:p>
            <a:pPr lvl="1"/>
            <a:r>
              <a:rPr lang="en-US" smtClean="0"/>
              <a:t>In DB Attach upgrade, install 14 on new WFE and copy 12 hive</a:t>
            </a:r>
            <a:endParaRPr lang="en-US" dirty="0" smtClean="0"/>
          </a:p>
        </p:txBody>
      </p:sp>
    </p:spTree>
    <p:extLst>
      <p:ext uri="{BB962C8B-B14F-4D97-AF65-F5344CB8AC3E}">
        <p14:creationId xmlns:p14="http://schemas.microsoft.com/office/powerpoint/2010/main" val="4208686998"/>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883593"/>
          </a:xfrm>
        </p:spPr>
        <p:txBody>
          <a:bodyPr/>
          <a:lstStyle/>
          <a:p>
            <a:r>
              <a:rPr lang="en-US" dirty="0" smtClean="0"/>
              <a:t>Upgrade Scenarios</a:t>
            </a:r>
            <a:br>
              <a:rPr lang="en-US" dirty="0" smtClean="0"/>
            </a:br>
            <a:r>
              <a:rPr lang="en-US" sz="3600" dirty="0">
                <a:gradFill flip="none" rotWithShape="1">
                  <a:gsLst>
                    <a:gs pos="0">
                      <a:srgbClr val="BDE3FF"/>
                    </a:gs>
                    <a:gs pos="86000">
                      <a:srgbClr val="BDE3FF"/>
                    </a:gs>
                  </a:gsLst>
                  <a:lin ang="5400000" scaled="0"/>
                  <a:tileRect/>
                </a:gradFill>
              </a:rPr>
              <a:t>Custom site definitions</a:t>
            </a:r>
            <a:r>
              <a:rPr lang="en-US" dirty="0" smtClean="0"/>
              <a:t/>
            </a:r>
            <a:br>
              <a:rPr lang="en-US" dirty="0" smtClean="0"/>
            </a:br>
            <a:endParaRPr lang="en-US" dirty="0"/>
          </a:p>
        </p:txBody>
      </p:sp>
      <p:sp>
        <p:nvSpPr>
          <p:cNvPr id="3" name="Content Placeholder 2"/>
          <p:cNvSpPr>
            <a:spLocks noGrp="1"/>
          </p:cNvSpPr>
          <p:nvPr>
            <p:ph type="body" sz="quarter" idx="10"/>
          </p:nvPr>
        </p:nvSpPr>
        <p:spPr>
          <a:xfrm>
            <a:off x="381000" y="1447799"/>
            <a:ext cx="8382000" cy="4487382"/>
          </a:xfrm>
        </p:spPr>
        <p:txBody>
          <a:bodyPr/>
          <a:lstStyle/>
          <a:p>
            <a:r>
              <a:rPr lang="en-US" sz="2800" dirty="0" smtClean="0"/>
              <a:t>Steps to upgrading custom site definitions</a:t>
            </a:r>
          </a:p>
          <a:p>
            <a:pPr marL="974725" lvl="1" indent="-514350">
              <a:buFont typeface="+mj-lt"/>
              <a:buAutoNum type="arabicPeriod"/>
            </a:pPr>
            <a:r>
              <a:rPr lang="en-US" sz="2400" dirty="0" smtClean="0"/>
              <a:t>Create a v4 custom site definition and install into</a:t>
            </a:r>
            <a:br>
              <a:rPr lang="en-US" sz="2400" dirty="0" smtClean="0"/>
            </a:br>
            <a:r>
              <a:rPr lang="en-US" sz="2400" dirty="0" smtClean="0"/>
              <a:t>v4 environment</a:t>
            </a:r>
          </a:p>
          <a:p>
            <a:pPr marL="974725" lvl="1" indent="-514350">
              <a:buFont typeface="+mj-lt"/>
              <a:buAutoNum type="arabicPeriod"/>
            </a:pPr>
            <a:r>
              <a:rPr lang="en-US" sz="2400" dirty="0" smtClean="0"/>
              <a:t>Edit the v4 site definition to mirror what is defined in v3</a:t>
            </a:r>
          </a:p>
          <a:p>
            <a:pPr marL="974725" lvl="1" indent="-514350">
              <a:buFont typeface="+mj-lt"/>
              <a:buAutoNum type="arabicPeriod"/>
            </a:pPr>
            <a:r>
              <a:rPr lang="en-US" sz="2400" dirty="0" smtClean="0"/>
              <a:t>Create and edit a UDF</a:t>
            </a:r>
          </a:p>
          <a:p>
            <a:pPr marL="974725" lvl="1" indent="-514350">
              <a:buFont typeface="+mj-lt"/>
              <a:buAutoNum type="arabicPeriod"/>
            </a:pPr>
            <a:r>
              <a:rPr lang="en-US" sz="2400" dirty="0" smtClean="0"/>
              <a:t>Perform either a full upgrade (V2V) or if already performed, a B2B upgrade</a:t>
            </a:r>
          </a:p>
          <a:p>
            <a:pPr marL="974725" lvl="1" indent="-514350">
              <a:buFont typeface="+mj-lt"/>
              <a:buAutoNum type="arabicPeriod"/>
            </a:pPr>
            <a:r>
              <a:rPr lang="en-US" sz="2400" dirty="0" smtClean="0"/>
              <a:t>Test the now upgraded v4 site based on the custom</a:t>
            </a:r>
            <a:br>
              <a:rPr lang="en-US" sz="2400" dirty="0" smtClean="0"/>
            </a:br>
            <a:r>
              <a:rPr lang="en-US" sz="2400" dirty="0" smtClean="0"/>
              <a:t>site definition</a:t>
            </a:r>
          </a:p>
          <a:p>
            <a:pPr marL="974725" lvl="1" indent="-514350">
              <a:buFont typeface="+mj-lt"/>
              <a:buAutoNum type="arabicPeriod"/>
            </a:pPr>
            <a:r>
              <a:rPr lang="en-US" sz="2400" dirty="0" smtClean="0"/>
              <a:t>If problems are found with UDF correct and go back to step #5, if problems with site definition edit and retest</a:t>
            </a:r>
            <a:endParaRPr lang="en-US" sz="2400" dirty="0"/>
          </a:p>
        </p:txBody>
      </p:sp>
    </p:spTree>
    <p:extLst>
      <p:ext uri="{BB962C8B-B14F-4D97-AF65-F5344CB8AC3E}">
        <p14:creationId xmlns:p14="http://schemas.microsoft.com/office/powerpoint/2010/main" val="3688064156"/>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883593"/>
          </a:xfrm>
        </p:spPr>
        <p:txBody>
          <a:bodyPr/>
          <a:lstStyle/>
          <a:p>
            <a:r>
              <a:rPr lang="en-US" dirty="0" smtClean="0"/>
              <a:t>Upgrade Scenarios</a:t>
            </a:r>
            <a:br>
              <a:rPr lang="en-US" dirty="0" smtClean="0"/>
            </a:br>
            <a:r>
              <a:rPr lang="en-US" sz="3600" dirty="0">
                <a:gradFill flip="none" rotWithShape="1">
                  <a:gsLst>
                    <a:gs pos="0">
                      <a:srgbClr val="BDE3FF"/>
                    </a:gs>
                    <a:gs pos="86000">
                      <a:srgbClr val="BDE3FF"/>
                    </a:gs>
                  </a:gsLst>
                  <a:lin ang="5400000" scaled="0"/>
                  <a:tileRect/>
                </a:gradFill>
              </a:rPr>
              <a:t>Custom site definitions</a:t>
            </a:r>
            <a:r>
              <a:rPr lang="en-US" dirty="0" smtClean="0"/>
              <a:t/>
            </a:r>
            <a:br>
              <a:rPr lang="en-US" dirty="0" smtClean="0"/>
            </a:br>
            <a:endParaRPr lang="en-US" dirty="0"/>
          </a:p>
        </p:txBody>
      </p:sp>
      <p:sp>
        <p:nvSpPr>
          <p:cNvPr id="3" name="Content Placeholder 2"/>
          <p:cNvSpPr>
            <a:spLocks noGrp="1"/>
          </p:cNvSpPr>
          <p:nvPr>
            <p:ph type="body" sz="quarter" idx="10"/>
          </p:nvPr>
        </p:nvSpPr>
        <p:spPr/>
        <p:txBody>
          <a:bodyPr/>
          <a:lstStyle/>
          <a:p>
            <a:r>
              <a:rPr lang="en-US" smtClean="0"/>
              <a:t>UDF applies to all configurations within the ONET</a:t>
            </a:r>
          </a:p>
          <a:p>
            <a:r>
              <a:rPr lang="en-US" smtClean="0"/>
              <a:t>UDF is a superset of all configurations</a:t>
            </a:r>
          </a:p>
          <a:p>
            <a:r>
              <a:rPr lang="en-US" smtClean="0"/>
              <a:t>For configurations where there is no list or page there is nothing to mash in; result – no errors</a:t>
            </a:r>
          </a:p>
          <a:p>
            <a:r>
              <a:rPr lang="en-US" smtClean="0"/>
              <a:t>Configurations will all have the same web and site features activated; cannot have different features for different configurations</a:t>
            </a:r>
            <a:endParaRPr lang="en-US" dirty="0" smtClean="0"/>
          </a:p>
        </p:txBody>
      </p:sp>
    </p:spTree>
    <p:extLst>
      <p:ext uri="{BB962C8B-B14F-4D97-AF65-F5344CB8AC3E}">
        <p14:creationId xmlns:p14="http://schemas.microsoft.com/office/powerpoint/2010/main" val="1165290954"/>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Upgrade Scenarios</a:t>
            </a:r>
            <a:br>
              <a:rPr lang="en-US" dirty="0" smtClean="0"/>
            </a:br>
            <a:r>
              <a:rPr lang="en-US" sz="3600" dirty="0">
                <a:gradFill flip="none" rotWithShape="1">
                  <a:gsLst>
                    <a:gs pos="0">
                      <a:srgbClr val="BDE3FF"/>
                    </a:gs>
                    <a:gs pos="86000">
                      <a:srgbClr val="BDE3FF"/>
                    </a:gs>
                  </a:gsLst>
                  <a:lin ang="5400000" scaled="0"/>
                  <a:tileRect/>
                </a:gradFill>
              </a:rPr>
              <a:t>Custom site definitions</a:t>
            </a:r>
            <a:endParaRPr lang="en-US" dirty="0"/>
          </a:p>
        </p:txBody>
      </p:sp>
      <p:sp>
        <p:nvSpPr>
          <p:cNvPr id="3" name="Content Placeholder 2"/>
          <p:cNvSpPr>
            <a:spLocks noGrp="1"/>
          </p:cNvSpPr>
          <p:nvPr>
            <p:ph type="body" sz="quarter" idx="10"/>
          </p:nvPr>
        </p:nvSpPr>
        <p:spPr/>
        <p:txBody>
          <a:bodyPr/>
          <a:lstStyle/>
          <a:p>
            <a:r>
              <a:rPr lang="en-US" smtClean="0"/>
              <a:t>UDF specifies mappings for…</a:t>
            </a:r>
          </a:p>
          <a:p>
            <a:pPr lvl="1"/>
            <a:r>
              <a:rPr lang="en-US" smtClean="0"/>
              <a:t>Front-end files (aka ghosted files) could</a:t>
            </a:r>
            <a:br>
              <a:rPr lang="en-US" smtClean="0"/>
            </a:br>
            <a:r>
              <a:rPr lang="en-US" smtClean="0"/>
              <a:t>be moved from one location to another</a:t>
            </a:r>
          </a:p>
          <a:p>
            <a:pPr lvl="1"/>
            <a:r>
              <a:rPr lang="en-US" smtClean="0"/>
              <a:t>A list of features that needs to be activated</a:t>
            </a:r>
            <a:br>
              <a:rPr lang="en-US" smtClean="0"/>
            </a:br>
            <a:r>
              <a:rPr lang="en-US" smtClean="0"/>
              <a:t>on a site collection</a:t>
            </a:r>
          </a:p>
          <a:p>
            <a:pPr lvl="1"/>
            <a:r>
              <a:rPr lang="en-US" smtClean="0"/>
              <a:t>A list of features that needs to be activated</a:t>
            </a:r>
            <a:br>
              <a:rPr lang="en-US" smtClean="0"/>
            </a:br>
            <a:r>
              <a:rPr lang="en-US" smtClean="0"/>
              <a:t>on all webs</a:t>
            </a:r>
          </a:p>
          <a:p>
            <a:pPr lvl="1"/>
            <a:r>
              <a:rPr lang="en-US" smtClean="0"/>
              <a:t>List can be featurized</a:t>
            </a:r>
            <a:endParaRPr lang="en-US" dirty="0" smtClean="0"/>
          </a:p>
        </p:txBody>
      </p:sp>
    </p:spTree>
    <p:extLst>
      <p:ext uri="{BB962C8B-B14F-4D97-AF65-F5344CB8AC3E}">
        <p14:creationId xmlns:p14="http://schemas.microsoft.com/office/powerpoint/2010/main" val="1943856802"/>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81000" y="1447799"/>
            <a:ext cx="8382000" cy="1526572"/>
          </a:xfrm>
        </p:spPr>
        <p:txBody>
          <a:bodyPr/>
          <a:lstStyle/>
          <a:p>
            <a:r>
              <a:rPr lang="en-US" dirty="0" smtClean="0"/>
              <a:t>Document environment</a:t>
            </a:r>
          </a:p>
          <a:p>
            <a:r>
              <a:rPr lang="en-US" dirty="0" smtClean="0"/>
              <a:t>Plan upgrade strategy</a:t>
            </a:r>
          </a:p>
          <a:p>
            <a:r>
              <a:rPr lang="en-US" dirty="0" smtClean="0"/>
              <a:t>Manage customizations</a:t>
            </a:r>
          </a:p>
        </p:txBody>
      </p:sp>
    </p:spTree>
    <p:extLst>
      <p:ext uri="{BB962C8B-B14F-4D97-AF65-F5344CB8AC3E}">
        <p14:creationId xmlns:p14="http://schemas.microsoft.com/office/powerpoint/2010/main" val="418101666"/>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ctangle 283651"/>
          <p:cNvPicPr>
            <a:picLocks noChangeAspect="1" noChangeArrowheads="1"/>
          </p:cNvPicPr>
          <p:nvPr/>
        </p:nvPicPr>
        <p:blipFill>
          <a:blip r:embed="rId3" cstate="print"/>
          <a:srcRect/>
          <a:stretch>
            <a:fillRect/>
          </a:stretch>
        </p:blipFill>
        <p:spPr bwMode="auto">
          <a:xfrm>
            <a:off x="2333625" y="1909763"/>
            <a:ext cx="4476750" cy="3038475"/>
          </a:xfrm>
          <a:prstGeom prst="rect">
            <a:avLst/>
          </a:prstGeom>
          <a:noFill/>
          <a:ln w="9525">
            <a:noFill/>
            <a:miter lim="800000"/>
            <a:headEnd/>
            <a:tailEnd/>
          </a:ln>
        </p:spPr>
      </p:pic>
    </p:spTree>
    <p:extLst>
      <p:ext uri="{BB962C8B-B14F-4D97-AF65-F5344CB8AC3E}">
        <p14:creationId xmlns:p14="http://schemas.microsoft.com/office/powerpoint/2010/main" val="3881995958"/>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2218269" y="2920511"/>
            <a:ext cx="4707464" cy="1016980"/>
          </a:xfrm>
          <a:prstGeom prst="rect">
            <a:avLst/>
          </a:prstGeom>
          <a:noFill/>
        </p:spPr>
      </p:pic>
      <p:sp>
        <p:nvSpPr>
          <p:cNvPr id="5" name="Text Box 3"/>
          <p:cNvSpPr txBox="1">
            <a:spLocks noChangeArrowheads="1"/>
          </p:cNvSpPr>
          <p:nvPr/>
        </p:nvSpPr>
        <p:spPr bwMode="blackWhite">
          <a:xfrm>
            <a:off x="381000" y="6083573"/>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gradFill>
                  <a:gsLst>
                    <a:gs pos="0">
                      <a:schemeClr val="tx1"/>
                    </a:gs>
                    <a:gs pos="100000">
                      <a:schemeClr val="tx1"/>
                    </a:gs>
                  </a:gsLst>
                  <a:lin ang="5400000" scaled="0"/>
                </a:gradFill>
                <a:latin typeface="Segoe UI" pitchFamily="34" charset="0"/>
                <a:cs typeface="Arial" charset="0"/>
              </a:rPr>
              <a:t>© </a:t>
            </a:r>
            <a:r>
              <a:rPr lang="en-US" sz="700" dirty="0" smtClean="0">
                <a:gradFill>
                  <a:gsLst>
                    <a:gs pos="0">
                      <a:schemeClr val="tx1"/>
                    </a:gs>
                    <a:gs pos="100000">
                      <a:schemeClr val="tx1"/>
                    </a:gs>
                  </a:gsLst>
                  <a:lin ang="5400000" scaled="0"/>
                </a:gradFill>
                <a:latin typeface="Segoe UI" pitchFamily="34" charset="0"/>
                <a:cs typeface="Arial" charset="0"/>
              </a:rPr>
              <a:t>2010 Microsoft </a:t>
            </a:r>
            <a:r>
              <a:rPr lang="en-US" sz="700" dirty="0">
                <a:gradFill>
                  <a:gsLst>
                    <a:gs pos="0">
                      <a:schemeClr val="tx1"/>
                    </a:gs>
                    <a:gs pos="100000">
                      <a:schemeClr val="tx1"/>
                    </a:gs>
                  </a:gsLst>
                  <a:lin ang="5400000" scaled="0"/>
                </a:gradFill>
                <a:latin typeface="Segoe UI"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gradFill>
                  <a:gsLst>
                    <a:gs pos="0">
                      <a:schemeClr val="tx1"/>
                    </a:gs>
                    <a:gs pos="100000">
                      <a:schemeClr val="tx1"/>
                    </a:gs>
                  </a:gsLst>
                  <a:lin ang="5400000" scaled="0"/>
                </a:gradFill>
                <a:latin typeface="Segoe UI"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gradFill>
                  <a:gsLst>
                    <a:gs pos="0">
                      <a:schemeClr val="tx1"/>
                    </a:gs>
                    <a:gs pos="100000">
                      <a:schemeClr val="tx1"/>
                    </a:gs>
                  </a:gsLst>
                  <a:lin ang="5400000" scaled="0"/>
                </a:gradFill>
                <a:latin typeface="Segoe UI" pitchFamily="34" charset="0"/>
                <a:cs typeface="Arial" charset="0"/>
              </a:rPr>
            </a:br>
            <a:r>
              <a:rPr lang="en-US" sz="700" dirty="0">
                <a:gradFill>
                  <a:gsLst>
                    <a:gs pos="0">
                      <a:schemeClr val="tx1"/>
                    </a:gs>
                    <a:gs pos="100000">
                      <a:schemeClr val="tx1"/>
                    </a:gs>
                  </a:gsLst>
                  <a:lin ang="5400000" scaled="0"/>
                </a:gradFill>
                <a:latin typeface="Segoe UI"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Content Placeholder 2"/>
          <p:cNvSpPr>
            <a:spLocks noGrp="1"/>
          </p:cNvSpPr>
          <p:nvPr>
            <p:ph idx="1"/>
          </p:nvPr>
        </p:nvSpPr>
        <p:spPr>
          <a:xfrm>
            <a:off x="381000" y="1447799"/>
            <a:ext cx="8382000" cy="1526572"/>
          </a:xfrm>
        </p:spPr>
        <p:txBody>
          <a:bodyPr/>
          <a:lstStyle/>
          <a:p>
            <a:r>
              <a:rPr lang="en-US" dirty="0" smtClean="0"/>
              <a:t>Document environment</a:t>
            </a:r>
          </a:p>
          <a:p>
            <a:r>
              <a:rPr lang="en-US" dirty="0" smtClean="0"/>
              <a:t>Plan upgrade strategy</a:t>
            </a:r>
          </a:p>
          <a:p>
            <a:r>
              <a:rPr lang="en-US" dirty="0" smtClean="0"/>
              <a:t>Manage customizations</a:t>
            </a:r>
          </a:p>
        </p:txBody>
      </p:sp>
    </p:spTree>
    <p:extLst>
      <p:ext uri="{BB962C8B-B14F-4D97-AF65-F5344CB8AC3E}">
        <p14:creationId xmlns:p14="http://schemas.microsoft.com/office/powerpoint/2010/main" val="249534200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 environment</a:t>
            </a:r>
            <a:endParaRPr lang="en-US" dirty="0"/>
          </a:p>
        </p:txBody>
      </p:sp>
      <p:sp>
        <p:nvSpPr>
          <p:cNvPr id="3" name="Text Placeholder 2"/>
          <p:cNvSpPr>
            <a:spLocks noGrp="1"/>
          </p:cNvSpPr>
          <p:nvPr>
            <p:ph type="body" idx="1"/>
          </p:nvPr>
        </p:nvSpPr>
        <p:spPr/>
        <p:txBody>
          <a:bodyPr lIns="45720"/>
          <a:lstStyle/>
          <a:p>
            <a:r>
              <a:rPr lang="en-US" dirty="0" smtClean="0"/>
              <a:t>Ignite Upgrade: Prepare</a:t>
            </a:r>
            <a:endParaRPr lang="en-US" dirty="0"/>
          </a:p>
        </p:txBody>
      </p:sp>
    </p:spTree>
    <p:extLst>
      <p:ext uri="{BB962C8B-B14F-4D97-AF65-F5344CB8AC3E}">
        <p14:creationId xmlns:p14="http://schemas.microsoft.com/office/powerpoint/2010/main" val="721725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Pre-Upgrade Checker Command</a:t>
            </a:r>
            <a:endParaRPr lang="en-US" dirty="0"/>
          </a:p>
        </p:txBody>
      </p:sp>
      <p:sp>
        <p:nvSpPr>
          <p:cNvPr id="3" name="Content Placeholder 2"/>
          <p:cNvSpPr>
            <a:spLocks noGrp="1"/>
          </p:cNvSpPr>
          <p:nvPr>
            <p:ph type="body" sz="quarter" idx="10"/>
          </p:nvPr>
        </p:nvSpPr>
        <p:spPr>
          <a:xfrm>
            <a:off x="381000" y="1447799"/>
            <a:ext cx="8382000" cy="4628960"/>
          </a:xfrm>
        </p:spPr>
        <p:txBody>
          <a:bodyPr/>
          <a:lstStyle/>
          <a:p>
            <a:r>
              <a:rPr lang="en-US" sz="2800" dirty="0" err="1" smtClean="0"/>
              <a:t>Stsadm</a:t>
            </a:r>
            <a:r>
              <a:rPr lang="en-US" sz="2800" dirty="0" smtClean="0"/>
              <a:t> command shipped with SP2</a:t>
            </a:r>
          </a:p>
          <a:p>
            <a:pPr lvl="1"/>
            <a:r>
              <a:rPr lang="en-US" sz="2400" dirty="0" smtClean="0"/>
              <a:t>–o </a:t>
            </a:r>
            <a:r>
              <a:rPr lang="en-US" sz="2400" dirty="0" err="1" smtClean="0"/>
              <a:t>preupgradecheck</a:t>
            </a:r>
            <a:r>
              <a:rPr lang="en-US" sz="2400" dirty="0" smtClean="0"/>
              <a:t> [-</a:t>
            </a:r>
            <a:r>
              <a:rPr lang="en-US" sz="2400" dirty="0" err="1" smtClean="0"/>
              <a:t>localonly</a:t>
            </a:r>
            <a:r>
              <a:rPr lang="en-US" sz="2400" dirty="0" smtClean="0"/>
              <a:t>]</a:t>
            </a:r>
          </a:p>
          <a:p>
            <a:r>
              <a:rPr lang="en-US" sz="2800" dirty="0" smtClean="0"/>
              <a:t>Checks for pre-requisites and known issues</a:t>
            </a:r>
          </a:p>
          <a:p>
            <a:r>
              <a:rPr lang="en-US" sz="2800" dirty="0" smtClean="0"/>
              <a:t>Rules based</a:t>
            </a:r>
          </a:p>
          <a:p>
            <a:pPr lvl="1"/>
            <a:r>
              <a:rPr lang="en-US" sz="2400" dirty="0" smtClean="0"/>
              <a:t>Informational</a:t>
            </a:r>
          </a:p>
          <a:p>
            <a:pPr lvl="1"/>
            <a:r>
              <a:rPr lang="en-US" sz="2400" dirty="0" smtClean="0"/>
              <a:t>Errors</a:t>
            </a:r>
          </a:p>
          <a:p>
            <a:r>
              <a:rPr lang="en-US" sz="2800" dirty="0" smtClean="0"/>
              <a:t>Makes no changes</a:t>
            </a:r>
          </a:p>
          <a:p>
            <a:r>
              <a:rPr lang="en-US" sz="2800" dirty="0" smtClean="0"/>
              <a:t>More/updated rules were released in the October 2009 Cumulative Update</a:t>
            </a:r>
          </a:p>
          <a:p>
            <a:pPr lvl="1"/>
            <a:r>
              <a:rPr lang="en-US" sz="2400" dirty="0" err="1" smtClean="0"/>
              <a:t>Stsadm</a:t>
            </a:r>
            <a:r>
              <a:rPr lang="en-US" sz="2400" dirty="0" smtClean="0"/>
              <a:t> –o </a:t>
            </a:r>
            <a:r>
              <a:rPr lang="en-US" sz="2400" dirty="0" err="1" smtClean="0"/>
              <a:t>enumallwebs</a:t>
            </a:r>
            <a:r>
              <a:rPr lang="en-US" sz="2400" dirty="0" smtClean="0"/>
              <a:t> improvements to find other customizations at </a:t>
            </a:r>
            <a:r>
              <a:rPr lang="en-US" sz="2400" dirty="0" err="1" smtClean="0"/>
              <a:t>SPWeb</a:t>
            </a:r>
            <a:r>
              <a:rPr lang="en-US" sz="2400" dirty="0" smtClean="0"/>
              <a:t> level</a:t>
            </a:r>
            <a:endParaRPr lang="en-US" sz="2400" dirty="0"/>
          </a:p>
        </p:txBody>
      </p:sp>
    </p:spTree>
    <p:extLst>
      <p:ext uri="{BB962C8B-B14F-4D97-AF65-F5344CB8AC3E}">
        <p14:creationId xmlns:p14="http://schemas.microsoft.com/office/powerpoint/2010/main" val="408391379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Pre-Upgrade Checker Command</a:t>
            </a:r>
            <a:br>
              <a:rPr lang="en-US" dirty="0" smtClean="0"/>
            </a:br>
            <a:r>
              <a:rPr lang="en-US" sz="3600" dirty="0" smtClean="0">
                <a:gradFill flip="none" rotWithShape="1">
                  <a:gsLst>
                    <a:gs pos="0">
                      <a:schemeClr val="tx2"/>
                    </a:gs>
                    <a:gs pos="86000">
                      <a:schemeClr val="tx2"/>
                    </a:gs>
                  </a:gsLst>
                  <a:lin ang="5400000" scaled="0"/>
                  <a:tileRect/>
                </a:gradFill>
              </a:rPr>
              <a:t>Informational</a:t>
            </a:r>
            <a:endParaRPr lang="en-US" dirty="0">
              <a:gradFill flip="none" rotWithShape="1">
                <a:gsLst>
                  <a:gs pos="0">
                    <a:schemeClr val="tx2"/>
                  </a:gs>
                  <a:gs pos="86000">
                    <a:schemeClr val="tx2"/>
                  </a:gs>
                </a:gsLst>
                <a:lin ang="5400000" scaled="0"/>
                <a:tileRect/>
              </a:gradFill>
            </a:endParaRPr>
          </a:p>
        </p:txBody>
      </p:sp>
      <p:grpSp>
        <p:nvGrpSpPr>
          <p:cNvPr id="7" name="Group 6"/>
          <p:cNvGrpSpPr/>
          <p:nvPr/>
        </p:nvGrpSpPr>
        <p:grpSpPr>
          <a:xfrm>
            <a:off x="380999" y="1750258"/>
            <a:ext cx="8382001" cy="600227"/>
            <a:chOff x="381000" y="1914373"/>
            <a:chExt cx="8382001" cy="600227"/>
          </a:xfrm>
        </p:grpSpPr>
        <p:sp>
          <p:nvSpPr>
            <p:cNvPr id="8" name="Rounded Rectangle 7"/>
            <p:cNvSpPr/>
            <p:nvPr/>
          </p:nvSpPr>
          <p:spPr bwMode="auto">
            <a:xfrm>
              <a:off x="2449003" y="1914373"/>
              <a:ext cx="6313998" cy="600227"/>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All servers that are running SharePoint bits in the farm</a:t>
              </a:r>
            </a:p>
          </p:txBody>
        </p:sp>
        <p:sp>
          <p:nvSpPr>
            <p:cNvPr id="9" name="Rounded Rectangle 8"/>
            <p:cNvSpPr/>
            <p:nvPr/>
          </p:nvSpPr>
          <p:spPr bwMode="auto">
            <a:xfrm>
              <a:off x="381000" y="1914373"/>
              <a:ext cx="2201333" cy="600227"/>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000" b="1" dirty="0" smtClean="0">
                  <a:gradFill>
                    <a:gsLst>
                      <a:gs pos="0">
                        <a:srgbClr val="FFFFFF"/>
                      </a:gs>
                      <a:gs pos="100000">
                        <a:srgbClr val="FFFFFF"/>
                      </a:gs>
                    </a:gsLst>
                    <a:lin ang="5400000" scaled="0"/>
                  </a:gradFill>
                </a:rPr>
                <a:t>Server Info</a:t>
              </a:r>
            </a:p>
          </p:txBody>
        </p:sp>
      </p:grpSp>
      <p:grpSp>
        <p:nvGrpSpPr>
          <p:cNvPr id="10" name="Group 9"/>
          <p:cNvGrpSpPr/>
          <p:nvPr/>
        </p:nvGrpSpPr>
        <p:grpSpPr>
          <a:xfrm>
            <a:off x="380999" y="2365786"/>
            <a:ext cx="8382001" cy="600227"/>
            <a:chOff x="381000" y="1914373"/>
            <a:chExt cx="8382001" cy="600227"/>
          </a:xfrm>
        </p:grpSpPr>
        <p:sp>
          <p:nvSpPr>
            <p:cNvPr id="11" name="Rounded Rectangle 10"/>
            <p:cNvSpPr/>
            <p:nvPr/>
          </p:nvSpPr>
          <p:spPr bwMode="auto">
            <a:xfrm>
              <a:off x="2449003" y="1914373"/>
              <a:ext cx="6313998" cy="600227"/>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The components of the farm</a:t>
              </a:r>
            </a:p>
          </p:txBody>
        </p:sp>
        <p:sp>
          <p:nvSpPr>
            <p:cNvPr id="12" name="Rounded Rectangle 11"/>
            <p:cNvSpPr/>
            <p:nvPr/>
          </p:nvSpPr>
          <p:spPr bwMode="auto">
            <a:xfrm>
              <a:off x="381000" y="1914373"/>
              <a:ext cx="2201333" cy="600227"/>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000" b="1" dirty="0" smtClean="0">
                  <a:gradFill>
                    <a:gsLst>
                      <a:gs pos="0">
                        <a:srgbClr val="FFFFFF"/>
                      </a:gs>
                      <a:gs pos="100000">
                        <a:srgbClr val="FFFFFF"/>
                      </a:gs>
                    </a:gsLst>
                    <a:lin ang="5400000" scaled="0"/>
                  </a:gradFill>
                </a:rPr>
                <a:t>Farm Info</a:t>
              </a:r>
            </a:p>
          </p:txBody>
        </p:sp>
      </p:grpSp>
      <p:grpSp>
        <p:nvGrpSpPr>
          <p:cNvPr id="13" name="Group 12"/>
          <p:cNvGrpSpPr/>
          <p:nvPr/>
        </p:nvGrpSpPr>
        <p:grpSpPr>
          <a:xfrm>
            <a:off x="380999" y="2981314"/>
            <a:ext cx="8382001" cy="600227"/>
            <a:chOff x="381000" y="1914373"/>
            <a:chExt cx="8382001" cy="600227"/>
          </a:xfrm>
        </p:grpSpPr>
        <p:sp>
          <p:nvSpPr>
            <p:cNvPr id="14" name="Rounded Rectangle 13"/>
            <p:cNvSpPr/>
            <p:nvPr/>
          </p:nvSpPr>
          <p:spPr bwMode="auto">
            <a:xfrm>
              <a:off x="2449003" y="1914373"/>
              <a:ext cx="6313998" cy="600227"/>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The upgrade types supported by the farm</a:t>
              </a:r>
            </a:p>
          </p:txBody>
        </p:sp>
        <p:sp>
          <p:nvSpPr>
            <p:cNvPr id="15" name="Rounded Rectangle 14"/>
            <p:cNvSpPr/>
            <p:nvPr/>
          </p:nvSpPr>
          <p:spPr bwMode="auto">
            <a:xfrm>
              <a:off x="381000" y="1914373"/>
              <a:ext cx="2201333" cy="600227"/>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000" b="1" dirty="0" smtClean="0">
                  <a:gradFill>
                    <a:gsLst>
                      <a:gs pos="0">
                        <a:srgbClr val="FFFFFF"/>
                      </a:gs>
                      <a:gs pos="100000">
                        <a:srgbClr val="FFFFFF"/>
                      </a:gs>
                    </a:gsLst>
                    <a:lin ang="5400000" scaled="0"/>
                  </a:gradFill>
                </a:rPr>
                <a:t>Upgrade Type</a:t>
              </a:r>
            </a:p>
          </p:txBody>
        </p:sp>
      </p:grpSp>
      <p:grpSp>
        <p:nvGrpSpPr>
          <p:cNvPr id="16" name="Group 15"/>
          <p:cNvGrpSpPr/>
          <p:nvPr/>
        </p:nvGrpSpPr>
        <p:grpSpPr>
          <a:xfrm>
            <a:off x="380999" y="3596842"/>
            <a:ext cx="8382001" cy="600227"/>
            <a:chOff x="381000" y="1914373"/>
            <a:chExt cx="8382001" cy="600227"/>
          </a:xfrm>
        </p:grpSpPr>
        <p:sp>
          <p:nvSpPr>
            <p:cNvPr id="17" name="Rounded Rectangle 16"/>
            <p:cNvSpPr/>
            <p:nvPr/>
          </p:nvSpPr>
          <p:spPr bwMode="auto">
            <a:xfrm>
              <a:off x="2449003" y="1914373"/>
              <a:ext cx="6313998" cy="600227"/>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List of site definitions</a:t>
              </a:r>
            </a:p>
          </p:txBody>
        </p:sp>
        <p:sp>
          <p:nvSpPr>
            <p:cNvPr id="18" name="Rounded Rectangle 17"/>
            <p:cNvSpPr/>
            <p:nvPr/>
          </p:nvSpPr>
          <p:spPr bwMode="auto">
            <a:xfrm>
              <a:off x="381000" y="1914373"/>
              <a:ext cx="2201333" cy="600227"/>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000" b="1" dirty="0" smtClean="0">
                  <a:gradFill>
                    <a:gsLst>
                      <a:gs pos="0">
                        <a:srgbClr val="FFFFFF"/>
                      </a:gs>
                      <a:gs pos="100000">
                        <a:srgbClr val="FFFFFF"/>
                      </a:gs>
                    </a:gsLst>
                    <a:lin ang="5400000" scaled="0"/>
                  </a:gradFill>
                </a:rPr>
                <a:t>Site Templates</a:t>
              </a:r>
            </a:p>
          </p:txBody>
        </p:sp>
      </p:grpSp>
      <p:grpSp>
        <p:nvGrpSpPr>
          <p:cNvPr id="19" name="Group 18"/>
          <p:cNvGrpSpPr/>
          <p:nvPr/>
        </p:nvGrpSpPr>
        <p:grpSpPr>
          <a:xfrm>
            <a:off x="380999" y="4212370"/>
            <a:ext cx="8382001" cy="600227"/>
            <a:chOff x="381000" y="1914373"/>
            <a:chExt cx="8382001" cy="600227"/>
          </a:xfrm>
        </p:grpSpPr>
        <p:sp>
          <p:nvSpPr>
            <p:cNvPr id="20" name="Rounded Rectangle 19"/>
            <p:cNvSpPr/>
            <p:nvPr/>
          </p:nvSpPr>
          <p:spPr bwMode="auto">
            <a:xfrm>
              <a:off x="2449003" y="1914373"/>
              <a:ext cx="6313998" cy="600227"/>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List of features installed</a:t>
              </a:r>
            </a:p>
          </p:txBody>
        </p:sp>
        <p:sp>
          <p:nvSpPr>
            <p:cNvPr id="21" name="Rounded Rectangle 20"/>
            <p:cNvSpPr/>
            <p:nvPr/>
          </p:nvSpPr>
          <p:spPr bwMode="auto">
            <a:xfrm>
              <a:off x="381000" y="1914373"/>
              <a:ext cx="2201333" cy="600227"/>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000" b="1" dirty="0" smtClean="0">
                  <a:gradFill>
                    <a:gsLst>
                      <a:gs pos="0">
                        <a:srgbClr val="FFFFFF"/>
                      </a:gs>
                      <a:gs pos="100000">
                        <a:srgbClr val="FFFFFF"/>
                      </a:gs>
                    </a:gsLst>
                    <a:lin ang="5400000" scaled="0"/>
                  </a:gradFill>
                </a:rPr>
                <a:t>Features</a:t>
              </a:r>
            </a:p>
          </p:txBody>
        </p:sp>
      </p:grpSp>
      <p:grpSp>
        <p:nvGrpSpPr>
          <p:cNvPr id="22" name="Group 21"/>
          <p:cNvGrpSpPr/>
          <p:nvPr/>
        </p:nvGrpSpPr>
        <p:grpSpPr>
          <a:xfrm>
            <a:off x="380999" y="4827898"/>
            <a:ext cx="8382001" cy="600227"/>
            <a:chOff x="381000" y="1914373"/>
            <a:chExt cx="8382001" cy="600227"/>
          </a:xfrm>
        </p:grpSpPr>
        <p:sp>
          <p:nvSpPr>
            <p:cNvPr id="23" name="Rounded Rectangle 22"/>
            <p:cNvSpPr/>
            <p:nvPr/>
          </p:nvSpPr>
          <p:spPr bwMode="auto">
            <a:xfrm>
              <a:off x="2449003" y="1914373"/>
              <a:ext cx="6313998" cy="600227"/>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Language packs required</a:t>
              </a:r>
            </a:p>
          </p:txBody>
        </p:sp>
        <p:sp>
          <p:nvSpPr>
            <p:cNvPr id="24" name="Rounded Rectangle 23"/>
            <p:cNvSpPr/>
            <p:nvPr/>
          </p:nvSpPr>
          <p:spPr bwMode="auto">
            <a:xfrm>
              <a:off x="381000" y="1914373"/>
              <a:ext cx="2201333" cy="600227"/>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000" b="1" dirty="0" smtClean="0">
                  <a:gradFill>
                    <a:gsLst>
                      <a:gs pos="0">
                        <a:srgbClr val="FFFFFF"/>
                      </a:gs>
                      <a:gs pos="100000">
                        <a:srgbClr val="FFFFFF"/>
                      </a:gs>
                    </a:gsLst>
                    <a:lin ang="5400000" scaled="0"/>
                  </a:gradFill>
                </a:rPr>
                <a:t>Language Packs</a:t>
              </a:r>
            </a:p>
          </p:txBody>
        </p:sp>
      </p:grpSp>
      <p:grpSp>
        <p:nvGrpSpPr>
          <p:cNvPr id="25" name="Group 24"/>
          <p:cNvGrpSpPr/>
          <p:nvPr/>
        </p:nvGrpSpPr>
        <p:grpSpPr>
          <a:xfrm>
            <a:off x="380999" y="5443425"/>
            <a:ext cx="8382001" cy="600227"/>
            <a:chOff x="381000" y="1914373"/>
            <a:chExt cx="8382001" cy="600227"/>
          </a:xfrm>
          <a:effectLst>
            <a:reflection blurRad="6350" stA="50000" endA="300" endPos="38500" dist="50800" dir="5400000" sy="-100000" algn="bl" rotWithShape="0"/>
          </a:effectLst>
        </p:grpSpPr>
        <p:sp>
          <p:nvSpPr>
            <p:cNvPr id="26" name="Rounded Rectangle 25"/>
            <p:cNvSpPr/>
            <p:nvPr/>
          </p:nvSpPr>
          <p:spPr bwMode="auto">
            <a:xfrm>
              <a:off x="2449003" y="1914373"/>
              <a:ext cx="6313998" cy="600227"/>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AAM URLs within the current environment</a:t>
              </a:r>
            </a:p>
          </p:txBody>
        </p:sp>
        <p:sp>
          <p:nvSpPr>
            <p:cNvPr id="27" name="Rounded Rectangle 26"/>
            <p:cNvSpPr/>
            <p:nvPr/>
          </p:nvSpPr>
          <p:spPr bwMode="auto">
            <a:xfrm>
              <a:off x="381000" y="1914373"/>
              <a:ext cx="2201333" cy="600227"/>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sz="2000" b="1" dirty="0" smtClean="0">
                  <a:gradFill>
                    <a:gsLst>
                      <a:gs pos="0">
                        <a:srgbClr val="FFFFFF"/>
                      </a:gs>
                      <a:gs pos="100000">
                        <a:srgbClr val="FFFFFF"/>
                      </a:gs>
                    </a:gsLst>
                    <a:lin ang="5400000" scaled="0"/>
                  </a:gradFill>
                </a:rPr>
                <a:t>AAM URLs</a:t>
              </a:r>
            </a:p>
          </p:txBody>
        </p:sp>
      </p:grpSp>
    </p:spTree>
    <p:extLst>
      <p:ext uri="{BB962C8B-B14F-4D97-AF65-F5344CB8AC3E}">
        <p14:creationId xmlns:p14="http://schemas.microsoft.com/office/powerpoint/2010/main" val="266204899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63395"/>
          </a:xfrm>
        </p:spPr>
        <p:txBody>
          <a:bodyPr/>
          <a:lstStyle/>
          <a:p>
            <a:r>
              <a:rPr lang="en-US" dirty="0" smtClean="0"/>
              <a:t>Pre-Upgrade Checker Command</a:t>
            </a:r>
            <a:br>
              <a:rPr lang="en-US" dirty="0" smtClean="0"/>
            </a:br>
            <a:r>
              <a:rPr lang="en-US" sz="3600" dirty="0">
                <a:gradFill flip="none" rotWithShape="1">
                  <a:gsLst>
                    <a:gs pos="0">
                      <a:schemeClr val="tx2"/>
                    </a:gs>
                    <a:gs pos="86000">
                      <a:schemeClr val="tx2"/>
                    </a:gs>
                  </a:gsLst>
                  <a:lin ang="5400000" scaled="0"/>
                  <a:tileRect/>
                </a:gradFill>
              </a:rPr>
              <a:t>Errors</a:t>
            </a:r>
          </a:p>
        </p:txBody>
      </p:sp>
      <p:grpSp>
        <p:nvGrpSpPr>
          <p:cNvPr id="6" name="Group 5"/>
          <p:cNvGrpSpPr/>
          <p:nvPr/>
        </p:nvGrpSpPr>
        <p:grpSpPr>
          <a:xfrm>
            <a:off x="380999" y="1914373"/>
            <a:ext cx="8382001" cy="735042"/>
            <a:chOff x="381000" y="1914373"/>
            <a:chExt cx="8382001" cy="735042"/>
          </a:xfrm>
        </p:grpSpPr>
        <p:sp>
          <p:nvSpPr>
            <p:cNvPr id="7" name="Rounded Rectangle 6"/>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Check for the 64-bit edition of Windows Server 2008</a:t>
              </a:r>
              <a:br>
                <a:rPr lang="en-US" sz="1900" dirty="0" smtClean="0">
                  <a:gradFill>
                    <a:gsLst>
                      <a:gs pos="0">
                        <a:schemeClr val="tx1"/>
                      </a:gs>
                      <a:gs pos="86000">
                        <a:schemeClr val="tx1"/>
                      </a:gs>
                    </a:gsLst>
                    <a:lin ang="5400000" scaled="0"/>
                  </a:gradFill>
                </a:rPr>
              </a:br>
              <a:r>
                <a:rPr lang="en-US" sz="1900" dirty="0" smtClean="0">
                  <a:gradFill>
                    <a:gsLst>
                      <a:gs pos="0">
                        <a:schemeClr val="tx1"/>
                      </a:gs>
                      <a:gs pos="86000">
                        <a:schemeClr val="tx1"/>
                      </a:gs>
                    </a:gsLst>
                    <a:lin ang="5400000" scaled="0"/>
                  </a:gradFill>
                </a:rPr>
                <a:t>or later installed</a:t>
              </a:r>
            </a:p>
          </p:txBody>
        </p:sp>
        <p:sp>
          <p:nvSpPr>
            <p:cNvPr id="8" name="Rounded Rectangle 7"/>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smtClean="0">
                  <a:gradFill>
                    <a:gsLst>
                      <a:gs pos="0">
                        <a:srgbClr val="FFFFFF"/>
                      </a:gs>
                      <a:gs pos="100000">
                        <a:srgbClr val="FFFFFF"/>
                      </a:gs>
                    </a:gsLst>
                    <a:lin ang="5400000" scaled="0"/>
                  </a:gradFill>
                </a:rPr>
                <a:t>OS Type</a:t>
              </a:r>
            </a:p>
          </p:txBody>
        </p:sp>
      </p:grpSp>
      <p:grpSp>
        <p:nvGrpSpPr>
          <p:cNvPr id="9" name="Group 8"/>
          <p:cNvGrpSpPr/>
          <p:nvPr/>
        </p:nvGrpSpPr>
        <p:grpSpPr>
          <a:xfrm>
            <a:off x="380999" y="2675984"/>
            <a:ext cx="8382001" cy="735042"/>
            <a:chOff x="381000" y="1914373"/>
            <a:chExt cx="8382001" cy="735042"/>
          </a:xfrm>
        </p:grpSpPr>
        <p:sp>
          <p:nvSpPr>
            <p:cNvPr id="10" name="Rounded Rectangle 9"/>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Content databases are modified</a:t>
              </a:r>
            </a:p>
          </p:txBody>
        </p:sp>
        <p:sp>
          <p:nvSpPr>
            <p:cNvPr id="11" name="Rounded Rectangle 10"/>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smtClean="0">
                  <a:gradFill>
                    <a:gsLst>
                      <a:gs pos="0">
                        <a:srgbClr val="FFFFFF"/>
                      </a:gs>
                      <a:gs pos="100000">
                        <a:srgbClr val="FFFFFF"/>
                      </a:gs>
                    </a:gsLst>
                    <a:lin ang="5400000" scaled="0"/>
                  </a:gradFill>
                </a:rPr>
                <a:t>Database Schema</a:t>
              </a:r>
            </a:p>
          </p:txBody>
        </p:sp>
      </p:grpSp>
      <p:grpSp>
        <p:nvGrpSpPr>
          <p:cNvPr id="12" name="Group 11"/>
          <p:cNvGrpSpPr/>
          <p:nvPr/>
        </p:nvGrpSpPr>
        <p:grpSpPr>
          <a:xfrm>
            <a:off x="380999" y="3437595"/>
            <a:ext cx="8382001" cy="735042"/>
            <a:chOff x="381000" y="1914373"/>
            <a:chExt cx="8382001" cy="735042"/>
          </a:xfrm>
        </p:grpSpPr>
        <p:sp>
          <p:nvSpPr>
            <p:cNvPr id="13" name="Rounded Rectangle 12"/>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Content DB orphans</a:t>
              </a:r>
            </a:p>
          </p:txBody>
        </p:sp>
        <p:sp>
          <p:nvSpPr>
            <p:cNvPr id="14" name="Rounded Rectangle 13"/>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smtClean="0">
                  <a:gradFill>
                    <a:gsLst>
                      <a:gs pos="0">
                        <a:srgbClr val="FFFFFF"/>
                      </a:gs>
                      <a:gs pos="100000">
                        <a:srgbClr val="FFFFFF"/>
                      </a:gs>
                    </a:gsLst>
                    <a:lin ang="5400000" scaled="0"/>
                  </a:gradFill>
                </a:rPr>
                <a:t>Data Orphan</a:t>
              </a:r>
            </a:p>
          </p:txBody>
        </p:sp>
      </p:grpSp>
      <p:grpSp>
        <p:nvGrpSpPr>
          <p:cNvPr id="15" name="Group 14"/>
          <p:cNvGrpSpPr/>
          <p:nvPr/>
        </p:nvGrpSpPr>
        <p:grpSpPr>
          <a:xfrm>
            <a:off x="380999" y="4199206"/>
            <a:ext cx="8382001" cy="735042"/>
            <a:chOff x="381000" y="1914373"/>
            <a:chExt cx="8382001" cy="735042"/>
          </a:xfrm>
        </p:grpSpPr>
        <p:sp>
          <p:nvSpPr>
            <p:cNvPr id="16" name="Rounded Rectangle 15"/>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Sites can be referenced</a:t>
              </a:r>
            </a:p>
          </p:txBody>
        </p:sp>
        <p:sp>
          <p:nvSpPr>
            <p:cNvPr id="17" name="Rounded Rectangle 16"/>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smtClean="0">
                  <a:gradFill>
                    <a:gsLst>
                      <a:gs pos="0">
                        <a:srgbClr val="FFFFFF"/>
                      </a:gs>
                      <a:gs pos="100000">
                        <a:srgbClr val="FFFFFF"/>
                      </a:gs>
                    </a:gsLst>
                    <a:lin ang="5400000" scaled="0"/>
                  </a:gradFill>
                </a:rPr>
                <a:t>Site Orphan</a:t>
              </a:r>
            </a:p>
          </p:txBody>
        </p:sp>
      </p:grpSp>
      <p:grpSp>
        <p:nvGrpSpPr>
          <p:cNvPr id="18" name="Group 17"/>
          <p:cNvGrpSpPr/>
          <p:nvPr/>
        </p:nvGrpSpPr>
        <p:grpSpPr>
          <a:xfrm>
            <a:off x="380999" y="4960816"/>
            <a:ext cx="8382001" cy="735042"/>
            <a:chOff x="381000" y="1914373"/>
            <a:chExt cx="8382001" cy="735042"/>
          </a:xfrm>
          <a:effectLst>
            <a:reflection blurRad="6350" stA="50000" endA="300" endPos="38500" dist="50800" dir="5400000" sy="-100000" algn="bl" rotWithShape="0"/>
          </a:effectLst>
        </p:grpSpPr>
        <p:sp>
          <p:nvSpPr>
            <p:cNvPr id="19" name="Rounded Rectangle 18"/>
            <p:cNvSpPr/>
            <p:nvPr/>
          </p:nvSpPr>
          <p:spPr bwMode="auto">
            <a:xfrm>
              <a:off x="2449003" y="1914373"/>
              <a:ext cx="6313998" cy="735042"/>
            </a:xfrm>
            <a:prstGeom prst="roundRect">
              <a:avLst>
                <a:gd name="adj" fmla="val 5431"/>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274320" tIns="91440" rIns="91436" bIns="91440" numCol="1" rtlCol="0" anchor="ctr" anchorCtr="0" compatLnSpc="1">
              <a:prstTxWarp prst="textNoShape">
                <a:avLst/>
              </a:prstTxWarp>
            </a:bodyPr>
            <a:lstStyle/>
            <a:p>
              <a:pPr marL="230188" indent="-230188" fontAlgn="base">
                <a:lnSpc>
                  <a:spcPct val="90000"/>
                </a:lnSpc>
                <a:spcBef>
                  <a:spcPct val="20000"/>
                </a:spcBef>
                <a:spcAft>
                  <a:spcPct val="0"/>
                </a:spcAft>
                <a:buSzPct val="85000"/>
              </a:pPr>
              <a:r>
                <a:rPr lang="en-US" sz="1900" dirty="0" smtClean="0">
                  <a:gradFill>
                    <a:gsLst>
                      <a:gs pos="0">
                        <a:schemeClr val="tx1"/>
                      </a:gs>
                      <a:gs pos="86000">
                        <a:schemeClr val="tx1"/>
                      </a:gs>
                    </a:gsLst>
                    <a:lin ang="5400000" scaled="0"/>
                  </a:gradFill>
                </a:rPr>
                <a:t>Farm is in a gradual still</a:t>
              </a:r>
            </a:p>
          </p:txBody>
        </p:sp>
        <p:sp>
          <p:nvSpPr>
            <p:cNvPr id="20" name="Rounded Rectangle 19"/>
            <p:cNvSpPr/>
            <p:nvPr/>
          </p:nvSpPr>
          <p:spPr bwMode="auto">
            <a:xfrm>
              <a:off x="381000" y="1914373"/>
              <a:ext cx="2201333" cy="735042"/>
            </a:xfrm>
            <a:prstGeom prst="roundRect">
              <a:avLst>
                <a:gd name="adj" fmla="val 9033"/>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r>
                <a:rPr lang="en-US" b="1" dirty="0" smtClean="0">
                  <a:gradFill>
                    <a:gsLst>
                      <a:gs pos="0">
                        <a:srgbClr val="FFFFFF"/>
                      </a:gs>
                      <a:gs pos="100000">
                        <a:srgbClr val="FFFFFF"/>
                      </a:gs>
                    </a:gsLst>
                    <a:lin ang="5400000" scaled="0"/>
                  </a:gradFill>
                </a:rPr>
                <a:t>Unfinished Gradual Upgrade</a:t>
              </a:r>
            </a:p>
          </p:txBody>
        </p:sp>
      </p:grpSp>
    </p:spTree>
    <p:extLst>
      <p:ext uri="{BB962C8B-B14F-4D97-AF65-F5344CB8AC3E}">
        <p14:creationId xmlns:p14="http://schemas.microsoft.com/office/powerpoint/2010/main" val="26446352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Non-Ignite Template">
  <a:themeElements>
    <a:clrScheme name="Blue Template-Tempalte">
      <a:dk1>
        <a:srgbClr val="000000"/>
      </a:dk1>
      <a:lt1>
        <a:srgbClr val="FFFFFF"/>
      </a:lt1>
      <a:dk2>
        <a:srgbClr val="0070C0"/>
      </a:dk2>
      <a:lt2>
        <a:srgbClr val="BDE3FF"/>
      </a:lt2>
      <a:accent1>
        <a:srgbClr val="FFC000"/>
      </a:accent1>
      <a:accent2>
        <a:srgbClr val="2DA33B"/>
      </a:accent2>
      <a:accent3>
        <a:srgbClr val="DF8045"/>
      </a:accent3>
      <a:accent4>
        <a:srgbClr val="2D86E7"/>
      </a:accent4>
      <a:accent5>
        <a:srgbClr val="755DCB"/>
      </a:accent5>
      <a:accent6>
        <a:srgbClr val="777777"/>
      </a:accent6>
      <a:hlink>
        <a:srgbClr val="F0ED7B"/>
      </a:hlink>
      <a:folHlink>
        <a:srgbClr val="F3EB4F"/>
      </a:folHlink>
    </a:clrScheme>
    <a:fontScheme name="Segoe UI">
      <a:majorFont>
        <a:latin typeface="Segoe UI"/>
        <a:ea typeface=""/>
        <a:cs typeface=""/>
      </a:majorFont>
      <a:minorFont>
        <a:latin typeface="Segoe UI"/>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400" dirty="0" smtClean="0">
            <a:gradFill>
              <a:gsLst>
                <a:gs pos="0">
                  <a:srgbClr val="FFFFFF"/>
                </a:gs>
                <a:gs pos="100000">
                  <a:srgbClr val="FFFFFF"/>
                </a:gs>
              </a:gsLst>
              <a:lin ang="5400000" scaled="0"/>
            </a:gradFill>
          </a:defRPr>
        </a:defPPr>
      </a:lstStyle>
      <a:style>
        <a:lnRef idx="0">
          <a:schemeClr val="accent4"/>
        </a:lnRef>
        <a:fillRef idx="3">
          <a:schemeClr val="accent4"/>
        </a:fillRef>
        <a:effectRef idx="3">
          <a:schemeClr val="accent4"/>
        </a:effectRef>
        <a:fontRef idx="minor">
          <a:schemeClr val="lt1"/>
        </a:fontRef>
      </a:style>
    </a:spDef>
    <a:txDef>
      <a:spPr>
        <a:noFill/>
      </a:spPr>
      <a:bodyPr wrap="none" lIns="0" tIns="0" rIns="0" bIns="0" rtlCol="0">
        <a:spAutoFit/>
      </a:bodyPr>
      <a:lstStyle>
        <a:defPPr>
          <a:lnSpc>
            <a:spcPct val="90000"/>
          </a:lnSpc>
          <a:defRPr dirty="0" smtClean="0">
            <a:gradFill>
              <a:gsLst>
                <a:gs pos="0">
                  <a:schemeClr val="tx1"/>
                </a:gs>
                <a:gs pos="86000">
                  <a:schemeClr val="tx1"/>
                </a:gs>
              </a:gsLst>
              <a:lin ang="5400000" scaled="0"/>
            </a:gradFill>
          </a:defRPr>
        </a:defPPr>
      </a:lstStyle>
    </a:txDef>
  </a:objectDefaults>
  <a:extraClrSchemeLst/>
</a:theme>
</file>

<file path=ppt/theme/theme2.xml><?xml version="1.0" encoding="utf-8"?>
<a:theme xmlns:a="http://schemas.openxmlformats.org/drawingml/2006/main" name="White with Consolas font for code slides">
  <a:themeElements>
    <a:clrScheme name="Blue Template-Tempalte">
      <a:dk1>
        <a:srgbClr val="000000"/>
      </a:dk1>
      <a:lt1>
        <a:srgbClr val="FFFFFF"/>
      </a:lt1>
      <a:dk2>
        <a:srgbClr val="0070C0"/>
      </a:dk2>
      <a:lt2>
        <a:srgbClr val="BDE3FF"/>
      </a:lt2>
      <a:accent1>
        <a:srgbClr val="FFC000"/>
      </a:accent1>
      <a:accent2>
        <a:srgbClr val="2DA33B"/>
      </a:accent2>
      <a:accent3>
        <a:srgbClr val="DF8045"/>
      </a:accent3>
      <a:accent4>
        <a:srgbClr val="2D86E7"/>
      </a:accent4>
      <a:accent5>
        <a:srgbClr val="755DCB"/>
      </a:accent5>
      <a:accent6>
        <a:srgbClr val="777777"/>
      </a:accent6>
      <a:hlink>
        <a:srgbClr val="F0ED7B"/>
      </a:hlink>
      <a:folHlink>
        <a:srgbClr val="F3EB4F"/>
      </a:folHlink>
    </a:clrScheme>
    <a:fontScheme name="Segoe UI">
      <a:majorFont>
        <a:latin typeface="Segoe UI"/>
        <a:ea typeface=""/>
        <a:cs typeface=""/>
      </a:majorFont>
      <a:minorFont>
        <a:latin typeface="Segoe UI"/>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Non-Ignite Template</Template>
  <TotalTime>0</TotalTime>
  <Words>1303</Words>
  <Application>Microsoft Office PowerPoint</Application>
  <PresentationFormat>On-screen Show (4:3)</PresentationFormat>
  <Paragraphs>334</Paragraphs>
  <Slides>47</Slides>
  <Notes>47</Notes>
  <HiddenSlides>0</HiddenSlides>
  <MMClips>0</MMClips>
  <ScaleCrop>false</ScaleCrop>
  <HeadingPairs>
    <vt:vector size="4" baseType="variant">
      <vt:variant>
        <vt:lpstr>Theme</vt:lpstr>
      </vt:variant>
      <vt:variant>
        <vt:i4>2</vt:i4>
      </vt:variant>
      <vt:variant>
        <vt:lpstr>Slide Titles</vt:lpstr>
      </vt:variant>
      <vt:variant>
        <vt:i4>47</vt:i4>
      </vt:variant>
    </vt:vector>
  </HeadingPairs>
  <TitlesOfParts>
    <vt:vector size="49" baseType="lpstr">
      <vt:lpstr>Non-Ignite Template</vt:lpstr>
      <vt:lpstr>White with Consolas font for code slides</vt:lpstr>
      <vt:lpstr>PowerPoint Presentation</vt:lpstr>
      <vt:lpstr>Preparing to Upgrade to SharePoint 2010</vt:lpstr>
      <vt:lpstr>Upgrade Cycle: Overview</vt:lpstr>
      <vt:lpstr>Objectives</vt:lpstr>
      <vt:lpstr>Agenda</vt:lpstr>
      <vt:lpstr>Document environment</vt:lpstr>
      <vt:lpstr>Pre-Upgrade Checker Command</vt:lpstr>
      <vt:lpstr>Pre-Upgrade Checker Command Informational</vt:lpstr>
      <vt:lpstr>Pre-Upgrade Checker Command Errors</vt:lpstr>
      <vt:lpstr>Pre-Upgrade Checker Command Errors</vt:lpstr>
      <vt:lpstr>Test – SPContentDatabase PowerShell</vt:lpstr>
      <vt:lpstr>Mount-SPContentDatabase</vt:lpstr>
      <vt:lpstr>Other Windows PowerShell Upgrade Cmdlets</vt:lpstr>
      <vt:lpstr>Upgrade strategy</vt:lpstr>
      <vt:lpstr>Pre-Upgrade Considerations Amount of data and customization</vt:lpstr>
      <vt:lpstr>Upgrade Performance</vt:lpstr>
      <vt:lpstr>Pre-Upgrade Considerations Dependent applications</vt:lpstr>
      <vt:lpstr>Pre-Upgrade Considerations Downtime</vt:lpstr>
      <vt:lpstr>Pre-Upgrade Considerations URL changes</vt:lpstr>
      <vt:lpstr>Pre-Upgrade Considerations URL changes-InfoPath</vt:lpstr>
      <vt:lpstr>Manage customizations</vt:lpstr>
      <vt:lpstr>Auditing the Deployment</vt:lpstr>
      <vt:lpstr>Auditing the Environment Hardware and network </vt:lpstr>
      <vt:lpstr>Auditing the Environment Third party software </vt:lpstr>
      <vt:lpstr>Auditing the Environment Types of customizations</vt:lpstr>
      <vt:lpstr>Other Methods to Discover Customizations</vt:lpstr>
      <vt:lpstr>Auditing the Deployment User interviews</vt:lpstr>
      <vt:lpstr>Environment Cleanup Spring cleaning for a healthy farm</vt:lpstr>
      <vt:lpstr>Preparing the Environment</vt:lpstr>
      <vt:lpstr>Unused or Underused Sites</vt:lpstr>
      <vt:lpstr>Repartitioning Content Databases</vt:lpstr>
      <vt:lpstr>OOTB Site Definition Changes </vt:lpstr>
      <vt:lpstr>Site Templates</vt:lpstr>
      <vt:lpstr>Themes</vt:lpstr>
      <vt:lpstr>MasterPages</vt:lpstr>
      <vt:lpstr>Problems with Web Parts</vt:lpstr>
      <vt:lpstr>Assemblies and References</vt:lpstr>
      <vt:lpstr>Feature Upgrade Capability</vt:lpstr>
      <vt:lpstr>Upgrade Scenarios OOTB site definitions </vt:lpstr>
      <vt:lpstr>Upgrade Scenarios Custom site definitions </vt:lpstr>
      <vt:lpstr>Upgrade Scenarios Custom site definitions </vt:lpstr>
      <vt:lpstr>Upgrade Scenarios Custom site definitions </vt:lpstr>
      <vt:lpstr>Upgrade Scenarios Custom site definitions </vt:lpstr>
      <vt:lpstr>Upgrade Scenarios Custom site definitions</vt:lpstr>
      <vt:lpstr>Summary</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2010-05-05T20:30:38Z</dcterms:created>
  <dcterms:modified xsi:type="dcterms:W3CDTF">2010-05-05T20:30:43Z</dcterms:modified>
</cp:coreProperties>
</file>