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62"/>
  </p:notesMasterIdLst>
  <p:handoutMasterIdLst>
    <p:handoutMasterId r:id="rId63"/>
  </p:handoutMasterIdLst>
  <p:sldIdLst>
    <p:sldId id="256"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03" r:id="rId60"/>
    <p:sldId id="271" r:id="rId6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85" d="100"/>
          <a:sy n="85" d="100"/>
        </p:scale>
        <p:origin x="-56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1050" y="-6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SharePoint 2010 Upgrade Overview</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SharePoint 2010 Upgrade Overview</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292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348774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156255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41380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899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Tree>
    <p:extLst>
      <p:ext uri="{BB962C8B-B14F-4D97-AF65-F5344CB8AC3E}">
        <p14:creationId xmlns:p14="http://schemas.microsoft.com/office/powerpoint/2010/main" val="342491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254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365934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pPr rtl="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9507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1450" indent="-171450">
              <a:buFont typeface="Arial" pitchFamily="34" charset="0"/>
              <a:buChar cha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727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138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353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Tree>
    <p:extLst>
      <p:ext uri="{BB962C8B-B14F-4D97-AF65-F5344CB8AC3E}">
        <p14:creationId xmlns:p14="http://schemas.microsoft.com/office/powerpoint/2010/main" val="3174930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6871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1575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017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924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191411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3340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2411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7412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518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9189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normAutofit/>
          </a:bodyPr>
          <a:lstStyle/>
          <a:p>
            <a:pPr>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419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252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706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1279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9930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932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138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557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572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Tree>
    <p:extLst>
      <p:ext uri="{BB962C8B-B14F-4D97-AF65-F5344CB8AC3E}">
        <p14:creationId xmlns:p14="http://schemas.microsoft.com/office/powerpoint/2010/main" val="3528348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8539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6326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572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865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263501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5536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381000" y="6147616"/>
            <a:ext cx="990600" cy="392265"/>
            <a:chOff x="3398936" y="-61289"/>
            <a:chExt cx="2346127" cy="1394130"/>
          </a:xfrm>
        </p:grpSpPr>
        <p:sp>
          <p:nvSpPr>
            <p:cNvPr id="7" name="Rounded Rectangle 6"/>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381000" y="6147616"/>
            <a:ext cx="990600" cy="392265"/>
            <a:chOff x="3398936" y="-61289"/>
            <a:chExt cx="2346127" cy="1394130"/>
          </a:xfrm>
        </p:grpSpPr>
        <p:sp>
          <p:nvSpPr>
            <p:cNvPr id="5" name="Rounded Rectangle 4"/>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381000" y="6147616"/>
            <a:ext cx="990600" cy="392265"/>
            <a:chOff x="3398936" y="-61289"/>
            <a:chExt cx="2346127" cy="1394130"/>
          </a:xfrm>
        </p:grpSpPr>
        <p:sp>
          <p:nvSpPr>
            <p:cNvPr id="7" name="Rounded Rectangle 6"/>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381000" y="6147616"/>
            <a:ext cx="990600" cy="392265"/>
            <a:chOff x="3398936" y="-61289"/>
            <a:chExt cx="2346127" cy="1394130"/>
          </a:xfrm>
        </p:grpSpPr>
        <p:sp>
          <p:nvSpPr>
            <p:cNvPr id="6" name="Rounded Rectangle 5"/>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381000" y="6147616"/>
            <a:ext cx="990600" cy="392265"/>
            <a:chOff x="3398936" y="-61289"/>
            <a:chExt cx="2346127" cy="1394130"/>
          </a:xfrm>
        </p:grpSpPr>
        <p:sp>
          <p:nvSpPr>
            <p:cNvPr id="7" name="Rounded Rectangle 6"/>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nvGrpSpPr>
        <p:grpSpPr>
          <a:xfrm>
            <a:off x="381000" y="6147616"/>
            <a:ext cx="990600" cy="392265"/>
            <a:chOff x="3398936" y="-61289"/>
            <a:chExt cx="2346127" cy="1394130"/>
          </a:xfrm>
        </p:grpSpPr>
        <p:sp>
          <p:nvSpPr>
            <p:cNvPr id="9" name="Rounded Rectangle 8"/>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381000" y="6147616"/>
            <a:ext cx="990600" cy="392265"/>
            <a:chOff x="3398936" y="-61289"/>
            <a:chExt cx="2346127" cy="1394130"/>
          </a:xfrm>
        </p:grpSpPr>
        <p:sp>
          <p:nvSpPr>
            <p:cNvPr id="5" name="Rounded Rectangle 4"/>
            <p:cNvSpPr/>
            <p:nvPr userDrawn="1"/>
          </p:nvSpPr>
          <p:spPr>
            <a:xfrm>
              <a:off x="3398936" y="-61289"/>
              <a:ext cx="2346127" cy="1394130"/>
            </a:xfrm>
            <a:prstGeom prst="roundRect">
              <a:avLst>
                <a:gd name="adj" fmla="val 14788"/>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6" name="Rounded Rectangle 4"/>
            <p:cNvSpPr/>
            <p:nvPr userDrawn="1"/>
          </p:nvSpPr>
          <p:spPr>
            <a:xfrm>
              <a:off x="3466992" y="6767"/>
              <a:ext cx="221001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LEARN</a:t>
              </a:r>
              <a:endParaRPr lang="en-US" sz="1600" b="0" kern="1200" dirty="0">
                <a:latin typeface="+mn-lt"/>
              </a:endParaRP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4.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Prerequisites</a:t>
            </a:r>
            <a:endParaRPr lang="en-US" dirty="0"/>
          </a:p>
        </p:txBody>
      </p:sp>
      <p:sp>
        <p:nvSpPr>
          <p:cNvPr id="3" name="Content Placeholder 2"/>
          <p:cNvSpPr>
            <a:spLocks noGrp="1"/>
          </p:cNvSpPr>
          <p:nvPr>
            <p:ph idx="1"/>
          </p:nvPr>
        </p:nvSpPr>
        <p:spPr>
          <a:xfrm>
            <a:off x="402515" y="1383253"/>
            <a:ext cx="8382000" cy="4339650"/>
          </a:xfrm>
        </p:spPr>
        <p:txBody>
          <a:bodyPr/>
          <a:lstStyle/>
          <a:p>
            <a:r>
              <a:rPr lang="en-US" sz="2000" dirty="0" smtClean="0"/>
              <a:t>WCF Hotfix - KB976394 (2008) or KB976462 (R2)</a:t>
            </a:r>
          </a:p>
          <a:p>
            <a:r>
              <a:rPr lang="en-US" sz="2000" dirty="0" smtClean="0"/>
              <a:t>SQL </a:t>
            </a:r>
            <a:r>
              <a:rPr lang="en-US" sz="2000" dirty="0"/>
              <a:t>2008 Native Client</a:t>
            </a:r>
          </a:p>
          <a:p>
            <a:r>
              <a:rPr lang="en-US" sz="2000" dirty="0" smtClean="0"/>
              <a:t>Windows Identity Foundation</a:t>
            </a:r>
            <a:endParaRPr lang="en-US" sz="2000" dirty="0"/>
          </a:p>
          <a:p>
            <a:r>
              <a:rPr lang="en-US" sz="2000" dirty="0"/>
              <a:t>Sync Framework Runtime v1.0 (x64)</a:t>
            </a:r>
          </a:p>
          <a:p>
            <a:r>
              <a:rPr lang="en-US" sz="2000" dirty="0"/>
              <a:t>Chart Controls for .NET Framework 3.5</a:t>
            </a:r>
          </a:p>
          <a:p>
            <a:r>
              <a:rPr lang="en-US" sz="2000" dirty="0"/>
              <a:t>Filter Pack 2.0</a:t>
            </a:r>
          </a:p>
          <a:p>
            <a:r>
              <a:rPr lang="en-US" sz="2000" dirty="0"/>
              <a:t>SQL Server 2008 Analysis Services ADOMD.NET</a:t>
            </a:r>
          </a:p>
          <a:p>
            <a:r>
              <a:rPr lang="en-US" sz="2000" dirty="0" smtClean="0"/>
              <a:t>Speech Platform Runtime</a:t>
            </a:r>
          </a:p>
          <a:p>
            <a:r>
              <a:rPr lang="en-US" sz="2000" dirty="0" smtClean="0"/>
              <a:t>Speech Recognition Language</a:t>
            </a:r>
          </a:p>
          <a:p>
            <a:r>
              <a:rPr lang="en-US" sz="2000" dirty="0" smtClean="0"/>
              <a:t>Windows </a:t>
            </a:r>
            <a:r>
              <a:rPr lang="en-US" sz="2000" dirty="0"/>
              <a:t>PowerShell 2.0 </a:t>
            </a:r>
            <a:endParaRPr lang="en-US" sz="2000" dirty="0" smtClean="0"/>
          </a:p>
          <a:p>
            <a:r>
              <a:rPr lang="en-US" sz="2000" dirty="0" smtClean="0"/>
              <a:t>Web </a:t>
            </a:r>
            <a:r>
              <a:rPr lang="en-US" sz="2000" dirty="0"/>
              <a:t>Server Role</a:t>
            </a:r>
          </a:p>
          <a:p>
            <a:r>
              <a:rPr lang="en-US" sz="2000" dirty="0"/>
              <a:t>Application Server Role</a:t>
            </a:r>
          </a:p>
          <a:p>
            <a:r>
              <a:rPr lang="en-US" sz="2000" dirty="0"/>
              <a:t>Microsoft .NET Framework 3.5 SP1</a:t>
            </a:r>
          </a:p>
        </p:txBody>
      </p:sp>
    </p:spTree>
    <p:extLst>
      <p:ext uri="{BB962C8B-B14F-4D97-AF65-F5344CB8AC3E}">
        <p14:creationId xmlns:p14="http://schemas.microsoft.com/office/powerpoint/2010/main" val="36467272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 Installer</a:t>
            </a:r>
            <a:endParaRPr lang="en-US" dirty="0"/>
          </a:p>
        </p:txBody>
      </p:sp>
      <p:pic>
        <p:nvPicPr>
          <p:cNvPr id="4" name="Picture 4" descr="D:\desktop\Book\screenshots\f0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904" y="1009952"/>
            <a:ext cx="6476191" cy="483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4292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Wizards</a:t>
            </a:r>
            <a:endParaRPr lang="en-US" dirty="0"/>
          </a:p>
        </p:txBody>
      </p:sp>
      <p:grpSp>
        <p:nvGrpSpPr>
          <p:cNvPr id="6" name="Group 5"/>
          <p:cNvGrpSpPr/>
          <p:nvPr/>
        </p:nvGrpSpPr>
        <p:grpSpPr>
          <a:xfrm>
            <a:off x="381000" y="1447798"/>
            <a:ext cx="8382001" cy="1097281"/>
            <a:chOff x="381000" y="1914372"/>
            <a:chExt cx="8382001" cy="833457"/>
          </a:xfrm>
        </p:grpSpPr>
        <p:sp>
          <p:nvSpPr>
            <p:cNvPr id="7" name="Rounded Rectangle 6"/>
            <p:cNvSpPr/>
            <p:nvPr/>
          </p:nvSpPr>
          <p:spPr bwMode="auto">
            <a:xfrm>
              <a:off x="2449003" y="1914372"/>
              <a:ext cx="6313998" cy="833456"/>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Installs the prerequisites</a:t>
              </a:r>
            </a:p>
          </p:txBody>
        </p:sp>
        <p:sp>
          <p:nvSpPr>
            <p:cNvPr id="8" name="Rounded Rectangle 7"/>
            <p:cNvSpPr/>
            <p:nvPr/>
          </p:nvSpPr>
          <p:spPr bwMode="auto">
            <a:xfrm>
              <a:off x="381000" y="1914373"/>
              <a:ext cx="2201333" cy="833456"/>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Microsoft SharePoint Products and Technologies 14 Preparation Tool</a:t>
              </a:r>
            </a:p>
          </p:txBody>
        </p:sp>
      </p:grpSp>
      <p:grpSp>
        <p:nvGrpSpPr>
          <p:cNvPr id="9" name="Group 8"/>
          <p:cNvGrpSpPr/>
          <p:nvPr/>
        </p:nvGrpSpPr>
        <p:grpSpPr>
          <a:xfrm>
            <a:off x="381000" y="2605258"/>
            <a:ext cx="8382001" cy="1097280"/>
            <a:chOff x="381000" y="1914373"/>
            <a:chExt cx="8382001" cy="900763"/>
          </a:xfrm>
        </p:grpSpPr>
        <p:sp>
          <p:nvSpPr>
            <p:cNvPr id="10" name="Rounded Rectangle 9"/>
            <p:cNvSpPr/>
            <p:nvPr/>
          </p:nvSpPr>
          <p:spPr bwMode="auto">
            <a:xfrm>
              <a:off x="2449003" y="1914373"/>
              <a:ext cx="6313998" cy="900762"/>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Installs binaries</a:t>
              </a:r>
            </a:p>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Configures security permissions</a:t>
              </a:r>
            </a:p>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Sets registry settings</a:t>
              </a:r>
            </a:p>
          </p:txBody>
        </p:sp>
        <p:sp>
          <p:nvSpPr>
            <p:cNvPr id="11" name="Rounded Rectangle 10"/>
            <p:cNvSpPr/>
            <p:nvPr/>
          </p:nvSpPr>
          <p:spPr bwMode="auto">
            <a:xfrm>
              <a:off x="381000" y="1914374"/>
              <a:ext cx="2201333" cy="90076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Setup Wizard</a:t>
              </a:r>
            </a:p>
          </p:txBody>
        </p:sp>
      </p:grpSp>
      <p:grpSp>
        <p:nvGrpSpPr>
          <p:cNvPr id="12" name="Group 11"/>
          <p:cNvGrpSpPr/>
          <p:nvPr/>
        </p:nvGrpSpPr>
        <p:grpSpPr>
          <a:xfrm>
            <a:off x="381000" y="3762717"/>
            <a:ext cx="8382001" cy="1097280"/>
            <a:chOff x="381000" y="1914373"/>
            <a:chExt cx="8382001" cy="900763"/>
          </a:xfrm>
        </p:grpSpPr>
        <p:sp>
          <p:nvSpPr>
            <p:cNvPr id="13" name="Rounded Rectangle 12"/>
            <p:cNvSpPr/>
            <p:nvPr/>
          </p:nvSpPr>
          <p:spPr bwMode="auto">
            <a:xfrm>
              <a:off x="2449003" y="1914373"/>
              <a:ext cx="6313998" cy="900762"/>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Installs and configures the configuration database</a:t>
              </a:r>
            </a:p>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Installs the SharePoint Central Administration web site</a:t>
              </a:r>
            </a:p>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OR Joins server to existing farm</a:t>
              </a:r>
            </a:p>
          </p:txBody>
        </p:sp>
        <p:sp>
          <p:nvSpPr>
            <p:cNvPr id="14" name="Rounded Rectangle 13"/>
            <p:cNvSpPr/>
            <p:nvPr/>
          </p:nvSpPr>
          <p:spPr bwMode="auto">
            <a:xfrm>
              <a:off x="381000" y="1914374"/>
              <a:ext cx="2201333" cy="90076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SharePoint Product and Technologies Configuration Wizard</a:t>
              </a:r>
            </a:p>
          </p:txBody>
        </p:sp>
      </p:grpSp>
      <p:grpSp>
        <p:nvGrpSpPr>
          <p:cNvPr id="15" name="Group 14"/>
          <p:cNvGrpSpPr/>
          <p:nvPr/>
        </p:nvGrpSpPr>
        <p:grpSpPr>
          <a:xfrm>
            <a:off x="381000" y="4920176"/>
            <a:ext cx="8382001" cy="1097280"/>
            <a:chOff x="381000" y="1914373"/>
            <a:chExt cx="8382001" cy="900763"/>
          </a:xfrm>
          <a:effectLst>
            <a:reflection blurRad="6350" stA="50000" endA="300" endPos="38500" dist="50800" dir="5400000" sy="-100000" algn="bl" rotWithShape="0"/>
          </a:effectLst>
        </p:grpSpPr>
        <p:sp>
          <p:nvSpPr>
            <p:cNvPr id="16" name="Rounded Rectangle 15"/>
            <p:cNvSpPr/>
            <p:nvPr/>
          </p:nvSpPr>
          <p:spPr bwMode="auto">
            <a:xfrm>
              <a:off x="2449003" y="1914373"/>
              <a:ext cx="6313998" cy="900762"/>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Configures the farm</a:t>
              </a:r>
            </a:p>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Creates the first site collection</a:t>
              </a:r>
            </a:p>
            <a:p>
              <a:pPr marL="230188" indent="-230188" fontAlgn="base">
                <a:lnSpc>
                  <a:spcPct val="90000"/>
                </a:lnSpc>
                <a:spcBef>
                  <a:spcPct val="20000"/>
                </a:spcBef>
                <a:spcAft>
                  <a:spcPct val="0"/>
                </a:spcAft>
                <a:buSzPct val="85000"/>
                <a:buBlip>
                  <a:blip r:embed="rId3"/>
                </a:buBlip>
              </a:pPr>
              <a:r>
                <a:rPr lang="en-US" sz="1600" dirty="0" smtClean="0">
                  <a:gradFill>
                    <a:gsLst>
                      <a:gs pos="0">
                        <a:schemeClr val="tx1"/>
                      </a:gs>
                      <a:gs pos="86000">
                        <a:schemeClr val="tx1"/>
                      </a:gs>
                    </a:gsLst>
                    <a:lin ang="5400000" scaled="0"/>
                  </a:gradFill>
                </a:rPr>
                <a:t>Selects the services and accounts</a:t>
              </a:r>
            </a:p>
          </p:txBody>
        </p:sp>
        <p:sp>
          <p:nvSpPr>
            <p:cNvPr id="17" name="Rounded Rectangle 16"/>
            <p:cNvSpPr/>
            <p:nvPr/>
          </p:nvSpPr>
          <p:spPr bwMode="auto">
            <a:xfrm>
              <a:off x="381000" y="1914374"/>
              <a:ext cx="2201333" cy="90076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Server Farm Configuration Wizard</a:t>
              </a:r>
            </a:p>
          </p:txBody>
        </p:sp>
      </p:grpSp>
    </p:spTree>
    <p:extLst>
      <p:ext uri="{BB962C8B-B14F-4D97-AF65-F5344CB8AC3E}">
        <p14:creationId xmlns:p14="http://schemas.microsoft.com/office/powerpoint/2010/main" val="32353115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52596"/>
          </a:xfrm>
        </p:spPr>
        <p:txBody>
          <a:bodyPr/>
          <a:lstStyle/>
          <a:p>
            <a:r>
              <a:rPr lang="en-US" sz="4400" dirty="0" smtClean="0"/>
              <a:t>Minimum Software Requirements</a:t>
            </a:r>
            <a:br>
              <a:rPr lang="en-US" sz="4400" dirty="0" smtClean="0"/>
            </a:br>
            <a:r>
              <a:rPr lang="en-US" sz="3200" dirty="0" smtClean="0">
                <a:gradFill>
                  <a:gsLst>
                    <a:gs pos="50000">
                      <a:schemeClr val="tx2"/>
                    </a:gs>
                    <a:gs pos="100000">
                      <a:schemeClr val="tx2"/>
                    </a:gs>
                  </a:gsLst>
                  <a:lin ang="5400000" scaled="0"/>
                </a:gradFill>
              </a:rPr>
              <a:t>Client</a:t>
            </a:r>
            <a:endParaRPr lang="en-US" sz="3200" dirty="0">
              <a:gradFill>
                <a:gsLst>
                  <a:gs pos="50000">
                    <a:schemeClr val="tx2"/>
                  </a:gs>
                  <a:gs pos="100000">
                    <a:schemeClr val="tx2"/>
                  </a:gs>
                </a:gsLst>
                <a:lin ang="5400000" scaled="0"/>
              </a:gradFill>
            </a:endParaRPr>
          </a:p>
        </p:txBody>
      </p:sp>
      <p:sp>
        <p:nvSpPr>
          <p:cNvPr id="3" name="Content Placeholder 2"/>
          <p:cNvSpPr>
            <a:spLocks noGrp="1"/>
          </p:cNvSpPr>
          <p:nvPr>
            <p:ph type="body" sz="quarter" idx="10"/>
          </p:nvPr>
        </p:nvSpPr>
        <p:spPr>
          <a:xfrm>
            <a:off x="381000" y="1905000"/>
            <a:ext cx="8382000" cy="4321183"/>
          </a:xfrm>
        </p:spPr>
        <p:txBody>
          <a:bodyPr/>
          <a:lstStyle/>
          <a:p>
            <a:r>
              <a:rPr lang="en-US" sz="2400" dirty="0"/>
              <a:t>Microsoft Silverlight</a:t>
            </a:r>
            <a:r>
              <a:rPr lang="en-US" sz="2400" baseline="30000" dirty="0"/>
              <a:t>™</a:t>
            </a:r>
            <a:r>
              <a:rPr lang="en-US" sz="2400" dirty="0"/>
              <a:t> 3</a:t>
            </a:r>
          </a:p>
          <a:p>
            <a:r>
              <a:rPr lang="en-US" sz="2400" dirty="0"/>
              <a:t>Level 1 browsers</a:t>
            </a:r>
          </a:p>
          <a:p>
            <a:pPr lvl="1"/>
            <a:r>
              <a:rPr lang="en-US" sz="2400" dirty="0"/>
              <a:t>IE7 &amp; IE8 (32bit), Firefox 3.5 on Windows </a:t>
            </a:r>
          </a:p>
          <a:p>
            <a:r>
              <a:rPr lang="en-US" sz="2400" dirty="0"/>
              <a:t>Level 2 browsers</a:t>
            </a:r>
          </a:p>
          <a:p>
            <a:pPr lvl="1"/>
            <a:r>
              <a:rPr lang="en-US" sz="2400" dirty="0"/>
              <a:t>Safari 4.x and Firefox 3.5 on OS X Snow Leopard</a:t>
            </a:r>
          </a:p>
          <a:p>
            <a:pPr lvl="1"/>
            <a:r>
              <a:rPr lang="en-US" sz="2400" dirty="0"/>
              <a:t>IE7 &amp; IE8 (64bit)</a:t>
            </a:r>
          </a:p>
          <a:p>
            <a:pPr lvl="1"/>
            <a:r>
              <a:rPr lang="en-US" sz="2400" dirty="0"/>
              <a:t>Firefox 3.5 on Unix/Linux 8.1</a:t>
            </a:r>
          </a:p>
          <a:p>
            <a:r>
              <a:rPr lang="en-US" sz="2400" dirty="0"/>
              <a:t>IE 6 is not supported</a:t>
            </a:r>
          </a:p>
          <a:p>
            <a:r>
              <a:rPr lang="en-US" sz="2400" dirty="0"/>
              <a:t>Details on browser support</a:t>
            </a:r>
          </a:p>
          <a:p>
            <a:pPr lvl="1"/>
            <a:r>
              <a:rPr lang="en-US" sz="2400" dirty="0"/>
              <a:t>http://technet.microsoft.com/en-us/library/cc263526(office.14).aspx</a:t>
            </a:r>
          </a:p>
        </p:txBody>
      </p:sp>
    </p:spTree>
    <p:extLst>
      <p:ext uri="{BB962C8B-B14F-4D97-AF65-F5344CB8AC3E}">
        <p14:creationId xmlns:p14="http://schemas.microsoft.com/office/powerpoint/2010/main" val="195284859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methods</a:t>
            </a:r>
            <a:endParaRPr lang="en-US" dirty="0"/>
          </a:p>
        </p:txBody>
      </p:sp>
      <p:sp>
        <p:nvSpPr>
          <p:cNvPr id="3" name="Text Placeholder 2"/>
          <p:cNvSpPr>
            <a:spLocks noGrp="1"/>
          </p:cNvSpPr>
          <p:nvPr>
            <p:ph type="body" idx="1"/>
          </p:nvPr>
        </p:nvSpPr>
        <p:spPr/>
        <p:txBody>
          <a:bodyPr/>
          <a:lstStyle/>
          <a:p>
            <a:r>
              <a:rPr lang="en-US" smtClean="0"/>
              <a:t>Upgrade: Learn</a:t>
            </a:r>
            <a:endParaRPr lang="en-US" dirty="0"/>
          </a:p>
        </p:txBody>
      </p:sp>
    </p:spTree>
    <p:extLst>
      <p:ext uri="{BB962C8B-B14F-4D97-AF65-F5344CB8AC3E}">
        <p14:creationId xmlns:p14="http://schemas.microsoft.com/office/powerpoint/2010/main" val="3868027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2010 Upgrade Philosophy</a:t>
            </a:r>
            <a:endParaRPr lang="en-US" dirty="0"/>
          </a:p>
        </p:txBody>
      </p:sp>
      <p:sp>
        <p:nvSpPr>
          <p:cNvPr id="3" name="Content Placeholder 2"/>
          <p:cNvSpPr>
            <a:spLocks noGrp="1"/>
          </p:cNvSpPr>
          <p:nvPr>
            <p:ph idx="1"/>
          </p:nvPr>
        </p:nvSpPr>
        <p:spPr>
          <a:xfrm>
            <a:off x="381000" y="1447799"/>
            <a:ext cx="8382000" cy="4789003"/>
          </a:xfrm>
        </p:spPr>
        <p:txBody>
          <a:bodyPr/>
          <a:lstStyle/>
          <a:p>
            <a:r>
              <a:rPr lang="en-US" sz="2800" dirty="0" smtClean="0"/>
              <a:t>Detect issues early</a:t>
            </a:r>
          </a:p>
          <a:p>
            <a:pPr lvl="1"/>
            <a:r>
              <a:rPr lang="en-US" sz="2400" dirty="0" smtClean="0"/>
              <a:t>Provide O12 tools to admins</a:t>
            </a:r>
          </a:p>
          <a:p>
            <a:pPr lvl="1"/>
            <a:r>
              <a:rPr lang="en-US" sz="2400" dirty="0" smtClean="0"/>
              <a:t>Report critical issues at start of upgrade</a:t>
            </a:r>
          </a:p>
          <a:p>
            <a:r>
              <a:rPr lang="en-US" sz="2800" dirty="0" smtClean="0"/>
              <a:t>Keep the administrator informed</a:t>
            </a:r>
          </a:p>
          <a:p>
            <a:r>
              <a:rPr lang="en-US" sz="2800" dirty="0" smtClean="0"/>
              <a:t>No data loss</a:t>
            </a:r>
          </a:p>
          <a:p>
            <a:pPr lvl="1"/>
            <a:r>
              <a:rPr lang="en-US" sz="2400" dirty="0" smtClean="0"/>
              <a:t>Keep content and settings</a:t>
            </a:r>
          </a:p>
          <a:p>
            <a:r>
              <a:rPr lang="en-US" sz="2800" dirty="0" smtClean="0"/>
              <a:t>Minimize downtime</a:t>
            </a:r>
          </a:p>
          <a:p>
            <a:pPr lvl="1"/>
            <a:r>
              <a:rPr lang="en-US" sz="2400" dirty="0" smtClean="0"/>
              <a:t>Downtime mitigation processes</a:t>
            </a:r>
          </a:p>
          <a:p>
            <a:r>
              <a:rPr lang="en-US" sz="2800" dirty="0" smtClean="0"/>
              <a:t>Continue when possible</a:t>
            </a:r>
          </a:p>
          <a:p>
            <a:r>
              <a:rPr lang="en-US" sz="2800" dirty="0" smtClean="0"/>
              <a:t>Be reentrant</a:t>
            </a:r>
          </a:p>
          <a:p>
            <a:pPr lvl="1"/>
            <a:r>
              <a:rPr lang="en-US" sz="2400" dirty="0" smtClean="0"/>
              <a:t>Upgrade should not be catch 22</a:t>
            </a:r>
            <a:endParaRPr lang="en-US" sz="2400" dirty="0"/>
          </a:p>
        </p:txBody>
      </p:sp>
    </p:spTree>
    <p:extLst>
      <p:ext uri="{BB962C8B-B14F-4D97-AF65-F5344CB8AC3E}">
        <p14:creationId xmlns:p14="http://schemas.microsoft.com/office/powerpoint/2010/main" val="32069980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2010 Upgrade Overview</a:t>
            </a:r>
          </a:p>
        </p:txBody>
      </p:sp>
      <p:sp>
        <p:nvSpPr>
          <p:cNvPr id="3" name="Content Placeholder 2"/>
          <p:cNvSpPr>
            <a:spLocks noGrp="1"/>
          </p:cNvSpPr>
          <p:nvPr>
            <p:ph sz="half" idx="1"/>
          </p:nvPr>
        </p:nvSpPr>
        <p:spPr>
          <a:xfrm>
            <a:off x="381000" y="1447799"/>
            <a:ext cx="4114800" cy="4388894"/>
          </a:xfrm>
        </p:spPr>
        <p:txBody>
          <a:bodyPr/>
          <a:lstStyle/>
          <a:p>
            <a:pPr marL="0" indent="0">
              <a:buNone/>
            </a:pPr>
            <a:r>
              <a:rPr lang="en-US" sz="2400" b="1" dirty="0" smtClean="0"/>
              <a:t>New</a:t>
            </a:r>
          </a:p>
          <a:p>
            <a:r>
              <a:rPr lang="en-US" sz="2400" dirty="0" smtClean="0"/>
              <a:t>Upgrade Preparation Tools</a:t>
            </a:r>
          </a:p>
          <a:p>
            <a:r>
              <a:rPr lang="en-US" sz="2400" dirty="0" smtClean="0"/>
              <a:t>Windows PowerShell </a:t>
            </a:r>
            <a:r>
              <a:rPr lang="en-US" sz="2400" dirty="0"/>
              <a:t>Upgrade </a:t>
            </a:r>
            <a:r>
              <a:rPr lang="en-US" sz="2400" dirty="0" err="1" smtClean="0"/>
              <a:t>Cmdlets</a:t>
            </a:r>
            <a:endParaRPr lang="en-US" sz="2400" dirty="0" smtClean="0"/>
          </a:p>
          <a:p>
            <a:r>
              <a:rPr lang="en-US" sz="2400" dirty="0" smtClean="0"/>
              <a:t>Feature Upgrade</a:t>
            </a:r>
          </a:p>
          <a:p>
            <a:r>
              <a:rPr lang="en-US" sz="2400" dirty="0" smtClean="0"/>
              <a:t>Visual Upgrade</a:t>
            </a:r>
          </a:p>
          <a:p>
            <a:r>
              <a:rPr lang="en-US" sz="2400" dirty="0" smtClean="0"/>
              <a:t>Patch Management</a:t>
            </a:r>
          </a:p>
          <a:p>
            <a:r>
              <a:rPr lang="en-US" sz="2400" dirty="0" smtClean="0"/>
              <a:t>Downtime Mitigation Processes:</a:t>
            </a:r>
          </a:p>
          <a:p>
            <a:pPr lvl="1"/>
            <a:r>
              <a:rPr lang="en-US" sz="2000" dirty="0" smtClean="0"/>
              <a:t>Parallel Upgrade Pipelines</a:t>
            </a:r>
          </a:p>
          <a:p>
            <a:pPr lvl="1"/>
            <a:r>
              <a:rPr lang="en-US" sz="2000" dirty="0" smtClean="0"/>
              <a:t>Content DB Upgrade with AAM Redirection</a:t>
            </a:r>
            <a:endParaRPr lang="en-US" sz="2000" dirty="0"/>
          </a:p>
        </p:txBody>
      </p:sp>
      <p:sp>
        <p:nvSpPr>
          <p:cNvPr id="4" name="Content Placeholder 3"/>
          <p:cNvSpPr>
            <a:spLocks noGrp="1"/>
          </p:cNvSpPr>
          <p:nvPr>
            <p:ph sz="half" idx="2"/>
          </p:nvPr>
        </p:nvSpPr>
        <p:spPr>
          <a:xfrm>
            <a:off x="4648200" y="1447799"/>
            <a:ext cx="4114800" cy="5681555"/>
          </a:xfrm>
        </p:spPr>
        <p:txBody>
          <a:bodyPr/>
          <a:lstStyle/>
          <a:p>
            <a:pPr marL="0" indent="0">
              <a:buNone/>
            </a:pPr>
            <a:r>
              <a:rPr lang="en-US" sz="2400" b="1" dirty="0" smtClean="0"/>
              <a:t>Changed</a:t>
            </a:r>
          </a:p>
          <a:p>
            <a:r>
              <a:rPr lang="en-US" sz="2400" dirty="0" smtClean="0"/>
              <a:t>Upgrade Methods</a:t>
            </a:r>
          </a:p>
          <a:p>
            <a:endParaRPr lang="en-US" sz="2400" dirty="0" smtClean="0"/>
          </a:p>
          <a:p>
            <a:pPr marL="0" indent="0">
              <a:buNone/>
            </a:pPr>
            <a:r>
              <a:rPr lang="en-US" sz="2400" b="1" dirty="0" smtClean="0"/>
              <a:t>Improved</a:t>
            </a:r>
          </a:p>
          <a:p>
            <a:r>
              <a:rPr lang="en-US" sz="2400" dirty="0" smtClean="0"/>
              <a:t>Upgrade Status Reporting</a:t>
            </a:r>
          </a:p>
          <a:p>
            <a:r>
              <a:rPr lang="en-US" sz="2400" dirty="0" smtClean="0"/>
              <a:t>Upgrade Logging</a:t>
            </a:r>
          </a:p>
          <a:p>
            <a:r>
              <a:rPr lang="en-US" sz="2400" dirty="0" smtClean="0"/>
              <a:t>Read-only DB Support</a:t>
            </a:r>
          </a:p>
          <a:p>
            <a:endParaRPr lang="en-US" sz="2400" dirty="0" smtClean="0"/>
          </a:p>
          <a:p>
            <a:pPr marL="0" indent="0">
              <a:buNone/>
            </a:pPr>
            <a:r>
              <a:rPr lang="en-US" sz="2400" b="1" dirty="0" smtClean="0"/>
              <a:t>Removed</a:t>
            </a:r>
          </a:p>
          <a:p>
            <a:r>
              <a:rPr lang="en-US" sz="2400" dirty="0" smtClean="0"/>
              <a:t>Gradual Upgrade</a:t>
            </a:r>
          </a:p>
          <a:p>
            <a:r>
              <a:rPr lang="en-US" sz="2400" dirty="0" smtClean="0"/>
              <a:t>Side By Side Installation</a:t>
            </a: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41772664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a:t>2010 Upgrade Scenarios and Methods</a:t>
            </a:r>
          </a:p>
        </p:txBody>
      </p:sp>
      <p:sp>
        <p:nvSpPr>
          <p:cNvPr id="4" name="Text Placeholder 3"/>
          <p:cNvSpPr>
            <a:spLocks noGrp="1"/>
          </p:cNvSpPr>
          <p:nvPr>
            <p:ph type="body" idx="1"/>
          </p:nvPr>
        </p:nvSpPr>
        <p:spPr>
          <a:xfrm>
            <a:off x="400193" y="1542127"/>
            <a:ext cx="4115872" cy="387798"/>
          </a:xfrm>
        </p:spPr>
        <p:txBody>
          <a:bodyPr/>
          <a:lstStyle/>
          <a:p>
            <a:r>
              <a:rPr lang="en-US" sz="2800" dirty="0" smtClean="0"/>
              <a:t>Supported Scenarios</a:t>
            </a:r>
            <a:endParaRPr lang="en-US" sz="2800" dirty="0"/>
          </a:p>
        </p:txBody>
      </p:sp>
      <p:sp>
        <p:nvSpPr>
          <p:cNvPr id="3" name="Text Placeholder 2"/>
          <p:cNvSpPr>
            <a:spLocks noGrp="1"/>
          </p:cNvSpPr>
          <p:nvPr>
            <p:ph sz="half" idx="2"/>
          </p:nvPr>
        </p:nvSpPr>
        <p:spPr>
          <a:xfrm>
            <a:off x="381000" y="2133600"/>
            <a:ext cx="4114800" cy="4099584"/>
          </a:xfrm>
        </p:spPr>
        <p:txBody>
          <a:bodyPr/>
          <a:lstStyle/>
          <a:p>
            <a:r>
              <a:rPr lang="en-US" sz="2400" dirty="0" smtClean="0"/>
              <a:t>In-Place Upgrade</a:t>
            </a:r>
          </a:p>
          <a:p>
            <a:r>
              <a:rPr lang="en-US" sz="2400" dirty="0" smtClean="0"/>
              <a:t>Database Attach Upgrade:</a:t>
            </a:r>
          </a:p>
          <a:p>
            <a:pPr lvl="1"/>
            <a:r>
              <a:rPr lang="en-US" sz="2400" dirty="0" smtClean="0"/>
              <a:t>Content Database</a:t>
            </a:r>
          </a:p>
          <a:p>
            <a:pPr lvl="1"/>
            <a:r>
              <a:rPr lang="en-US" sz="2400" dirty="0" smtClean="0"/>
              <a:t>Profile Service Database</a:t>
            </a:r>
          </a:p>
          <a:p>
            <a:pPr lvl="1"/>
            <a:r>
              <a:rPr lang="en-US" sz="2400" dirty="0" smtClean="0"/>
              <a:t>Project Service Database</a:t>
            </a:r>
          </a:p>
          <a:p>
            <a:r>
              <a:rPr lang="en-US" sz="2400" dirty="0" smtClean="0"/>
              <a:t>Single Click Install - SQL Migration</a:t>
            </a:r>
          </a:p>
          <a:p>
            <a:pPr lvl="1"/>
            <a:r>
              <a:rPr lang="en-US" sz="2400" dirty="0" smtClean="0"/>
              <a:t>Windows Internal Database (WID) -&gt; SQL Express 2008 + File Stream RBS</a:t>
            </a:r>
            <a:endParaRPr lang="en-US" sz="2400" dirty="0"/>
          </a:p>
        </p:txBody>
      </p:sp>
      <p:sp>
        <p:nvSpPr>
          <p:cNvPr id="5" name="Text Placeholder 4"/>
          <p:cNvSpPr>
            <a:spLocks noGrp="1"/>
          </p:cNvSpPr>
          <p:nvPr>
            <p:ph type="body" sz="quarter" idx="3"/>
          </p:nvPr>
        </p:nvSpPr>
        <p:spPr>
          <a:xfrm>
            <a:off x="4659016" y="1542126"/>
            <a:ext cx="4115872" cy="387798"/>
          </a:xfrm>
        </p:spPr>
        <p:txBody>
          <a:bodyPr/>
          <a:lstStyle/>
          <a:p>
            <a:r>
              <a:rPr lang="en-US" sz="2800" dirty="0" smtClean="0"/>
              <a:t>Unsupported Scenarios</a:t>
            </a:r>
            <a:endParaRPr lang="en-US" sz="2800" dirty="0"/>
          </a:p>
        </p:txBody>
      </p:sp>
      <p:sp>
        <p:nvSpPr>
          <p:cNvPr id="6" name="Content Placeholder 5"/>
          <p:cNvSpPr>
            <a:spLocks noGrp="1"/>
          </p:cNvSpPr>
          <p:nvPr>
            <p:ph sz="quarter" idx="4"/>
          </p:nvPr>
        </p:nvSpPr>
        <p:spPr>
          <a:xfrm>
            <a:off x="4637501" y="2133601"/>
            <a:ext cx="4115872" cy="2548390"/>
          </a:xfrm>
        </p:spPr>
        <p:txBody>
          <a:bodyPr/>
          <a:lstStyle/>
          <a:p>
            <a:r>
              <a:rPr lang="en-US" sz="2400" dirty="0" smtClean="0"/>
              <a:t>Upgrade from earlier than WSS v3 SP2/MOSS 2007 SP2</a:t>
            </a:r>
          </a:p>
          <a:p>
            <a:r>
              <a:rPr lang="en-US" sz="2400" dirty="0" smtClean="0"/>
              <a:t>Direct upgrade from WSS v2/SPS 2003 or earlier</a:t>
            </a:r>
          </a:p>
          <a:p>
            <a:r>
              <a:rPr lang="en-US" sz="2400" dirty="0" smtClean="0"/>
              <a:t>Side by side installation</a:t>
            </a:r>
          </a:p>
          <a:p>
            <a:r>
              <a:rPr lang="en-US" sz="2400" dirty="0" smtClean="0"/>
              <a:t>Gradual upgrade</a:t>
            </a:r>
            <a:endParaRPr lang="en-US" sz="2400" dirty="0"/>
          </a:p>
        </p:txBody>
      </p:sp>
    </p:spTree>
    <p:extLst>
      <p:ext uri="{BB962C8B-B14F-4D97-AF65-F5344CB8AC3E}">
        <p14:creationId xmlns:p14="http://schemas.microsoft.com/office/powerpoint/2010/main" val="395868790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In-Place</a:t>
            </a:r>
            <a:endParaRPr lang="en-US" dirty="0"/>
          </a:p>
        </p:txBody>
      </p:sp>
      <p:sp>
        <p:nvSpPr>
          <p:cNvPr id="3" name="Text Placeholder 2"/>
          <p:cNvSpPr>
            <a:spLocks noGrp="1"/>
          </p:cNvSpPr>
          <p:nvPr>
            <p:ph type="body" sz="quarter" idx="10"/>
          </p:nvPr>
        </p:nvSpPr>
        <p:spPr>
          <a:xfrm>
            <a:off x="381000" y="1447799"/>
            <a:ext cx="8382000" cy="2406813"/>
          </a:xfrm>
        </p:spPr>
        <p:txBody>
          <a:bodyPr/>
          <a:lstStyle/>
          <a:p>
            <a:r>
              <a:rPr lang="en-US" dirty="0" smtClean="0"/>
              <a:t>Next, next, finished </a:t>
            </a:r>
            <a:r>
              <a:rPr lang="en-US" dirty="0" smtClean="0">
                <a:sym typeface="Wingdings" pitchFamily="2" charset="2"/>
              </a:rPr>
              <a:t></a:t>
            </a:r>
            <a:endParaRPr lang="en-US" dirty="0" smtClean="0"/>
          </a:p>
          <a:p>
            <a:r>
              <a:rPr lang="en-US" dirty="0" smtClean="0"/>
              <a:t>Advancements</a:t>
            </a:r>
          </a:p>
          <a:p>
            <a:pPr lvl="1"/>
            <a:r>
              <a:rPr lang="en-US" dirty="0" err="1" smtClean="0"/>
              <a:t>Restartable</a:t>
            </a:r>
            <a:r>
              <a:rPr lang="en-US" dirty="0" smtClean="0"/>
              <a:t>!</a:t>
            </a:r>
          </a:p>
          <a:p>
            <a:pPr lvl="1"/>
            <a:r>
              <a:rPr lang="en-US" dirty="0" smtClean="0"/>
              <a:t>Common blocking time outs removed</a:t>
            </a:r>
          </a:p>
          <a:p>
            <a:pPr lvl="1"/>
            <a:endParaRPr lang="en-US" dirty="0"/>
          </a:p>
        </p:txBody>
      </p:sp>
    </p:spTree>
    <p:extLst>
      <p:ext uri="{BB962C8B-B14F-4D97-AF65-F5344CB8AC3E}">
        <p14:creationId xmlns:p14="http://schemas.microsoft.com/office/powerpoint/2010/main" val="1235188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p:nvPr>
        </p:nvSpPr>
        <p:spPr/>
        <p:txBody>
          <a:bodyPr/>
          <a:lstStyle/>
          <a:p>
            <a:r>
              <a:rPr lang="en-US" smtClean="0"/>
              <a:t>In-Place Upgrade</a:t>
            </a:r>
            <a:endParaRPr lang="en-US" dirty="0"/>
          </a:p>
        </p:txBody>
      </p:sp>
      <p:sp>
        <p:nvSpPr>
          <p:cNvPr id="19464" name="Rectangle 8"/>
          <p:cNvSpPr>
            <a:spLocks noGrp="1" noChangeArrowheads="1"/>
          </p:cNvSpPr>
          <p:nvPr>
            <p:ph idx="1"/>
          </p:nvPr>
        </p:nvSpPr>
        <p:spPr>
          <a:xfrm>
            <a:off x="381000" y="1447799"/>
            <a:ext cx="8382000" cy="4111895"/>
          </a:xfrm>
        </p:spPr>
        <p:txBody>
          <a:bodyPr/>
          <a:lstStyle/>
          <a:p>
            <a:r>
              <a:rPr lang="en-US" dirty="0" smtClean="0"/>
              <a:t>All sites are unavailable during upgrade </a:t>
            </a:r>
          </a:p>
          <a:p>
            <a:r>
              <a:rPr lang="en-US" dirty="0" smtClean="0"/>
              <a:t>Site visitors continue to use the same URLs after upgrade</a:t>
            </a:r>
          </a:p>
          <a:p>
            <a:r>
              <a:rPr lang="en-US" dirty="0" smtClean="0"/>
              <a:t>Does </a:t>
            </a:r>
            <a:r>
              <a:rPr lang="en-US" dirty="0"/>
              <a:t>require v3 to be 64 bit</a:t>
            </a:r>
          </a:p>
          <a:p>
            <a:pPr lvl="1"/>
            <a:r>
              <a:rPr lang="en-US" dirty="0"/>
              <a:t>Whitepaper on moving from 32 bit to 64 bit SharePoint </a:t>
            </a:r>
          </a:p>
          <a:p>
            <a:pPr lvl="2"/>
            <a:r>
              <a:rPr lang="en-US" dirty="0"/>
              <a:t>http://</a:t>
            </a:r>
            <a:r>
              <a:rPr lang="en-US" dirty="0" smtClean="0"/>
              <a:t>technet.microsoft.com/en-us/library/dd622865.aspx</a:t>
            </a:r>
          </a:p>
          <a:p>
            <a:r>
              <a:rPr lang="en-US" dirty="0" smtClean="0"/>
              <a:t>Previous version must be manually removed</a:t>
            </a:r>
            <a:endParaRPr lang="en-US" dirty="0"/>
          </a:p>
        </p:txBody>
      </p:sp>
    </p:spTree>
    <p:extLst>
      <p:ext uri="{BB962C8B-B14F-4D97-AF65-F5344CB8AC3E}">
        <p14:creationId xmlns:p14="http://schemas.microsoft.com/office/powerpoint/2010/main" val="27097764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SharePoint 2010 Upgrade Overview</a:t>
            </a:r>
            <a:endParaRPr lang="en-US" dirty="0"/>
          </a:p>
        </p:txBody>
      </p:sp>
      <p:sp>
        <p:nvSpPr>
          <p:cNvPr id="3" name="Subtitle 2"/>
          <p:cNvSpPr>
            <a:spLocks noGrp="1"/>
          </p:cNvSpPr>
          <p:nvPr>
            <p:ph type="subTitle" idx="1"/>
          </p:nvPr>
        </p:nvSpPr>
        <p:spPr>
          <a:xfrm>
            <a:off x="730249" y="4752403"/>
            <a:ext cx="7681914" cy="1329595"/>
          </a:xfrm>
        </p:spPr>
        <p:txBody>
          <a:bodyPr/>
          <a:lstStyle/>
          <a:p>
            <a:r>
              <a:rPr lang="en-US" dirty="0" smtClean="0"/>
              <a:t>Name</a:t>
            </a:r>
          </a:p>
          <a:p>
            <a:r>
              <a:rPr lang="en-US" dirty="0" smtClean="0"/>
              <a:t>Title</a:t>
            </a:r>
          </a:p>
          <a:p>
            <a:r>
              <a:rPr lang="en-US" dirty="0" smtClean="0"/>
              <a:t>Company</a:t>
            </a:r>
            <a:endParaRPr lang="en-US" dirty="0"/>
          </a:p>
        </p:txBody>
      </p:sp>
    </p:spTree>
    <p:extLst>
      <p:ext uri="{BB962C8B-B14F-4D97-AF65-F5344CB8AC3E}">
        <p14:creationId xmlns:p14="http://schemas.microsoft.com/office/powerpoint/2010/main" val="21243118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Area"/>
          <p:cNvSpPr>
            <a:spLocks noGrp="1"/>
          </p:cNvSpPr>
          <p:nvPr>
            <p:ph type="title"/>
          </p:nvPr>
        </p:nvSpPr>
        <p:spPr/>
        <p:txBody>
          <a:bodyPr/>
          <a:lstStyle/>
          <a:p>
            <a:pPr>
              <a:defRPr/>
            </a:pPr>
            <a:r>
              <a:rPr lang="en-US" dirty="0" smtClean="0"/>
              <a:t>In-Place Upgrade Process</a:t>
            </a:r>
          </a:p>
        </p:txBody>
      </p:sp>
      <p:sp>
        <p:nvSpPr>
          <p:cNvPr id="28" name="SQL Instance"/>
          <p:cNvSpPr/>
          <p:nvPr/>
        </p:nvSpPr>
        <p:spPr>
          <a:xfrm>
            <a:off x="381000" y="4318000"/>
            <a:ext cx="8382000" cy="1905000"/>
          </a:xfrm>
          <a:prstGeom prst="roundRect">
            <a:avLst>
              <a:gd name="adj" fmla="val 5180"/>
            </a:avLst>
          </a:prstGeom>
          <a:solidFill>
            <a:srgbClr val="92D050">
              <a:alpha val="41000"/>
            </a:srgbClr>
          </a:solidFill>
          <a:ln w="0" cap="rnd">
            <a:noFill/>
            <a:headEnd type="none" w="sm" len="sm"/>
            <a:tailEnd type="none" w="sm" len="sm"/>
          </a:ln>
          <a:effectLst>
            <a:softEdge rad="317500"/>
          </a:effectLst>
          <a:scene3d>
            <a:camera prst="orthographicFront" fov="0">
              <a:rot lat="0" lon="0" rev="0"/>
            </a:camera>
            <a:lightRig rig="soft" dir="tl">
              <a:rot lat="0" lon="0" rev="20000000"/>
            </a:lightRig>
          </a:scene3d>
        </p:spPr>
        <p:style>
          <a:lnRef idx="0">
            <a:schemeClr val="accent2"/>
          </a:lnRef>
          <a:fillRef idx="3">
            <a:schemeClr val="accent2"/>
          </a:fillRef>
          <a:effectRef idx="3">
            <a:schemeClr val="accent2"/>
          </a:effectRef>
          <a:fontRef idx="minor">
            <a:schemeClr val="lt1"/>
          </a:fontRef>
        </p:style>
        <p:txBody>
          <a:bodyPr lIns="0" tIns="0" rIns="0" bIns="91440" anchor="b"/>
          <a:lstStyle/>
          <a:p>
            <a:pPr algn="ctr" defTabSz="914099">
              <a:lnSpc>
                <a:spcPct val="85000"/>
              </a:lnSpc>
              <a:spcBef>
                <a:spcPct val="20000"/>
              </a:spcBef>
              <a:defRPr/>
            </a:pPr>
            <a:r>
              <a:rPr lang="en-US" sz="2000" b="1" dirty="0">
                <a:gradFill>
                  <a:gsLst>
                    <a:gs pos="0">
                      <a:srgbClr val="FFFFFF"/>
                    </a:gs>
                    <a:gs pos="100000">
                      <a:srgbClr val="FFFFFF"/>
                    </a:gs>
                  </a:gsLst>
                  <a:lin ang="5400000" scaled="0"/>
                </a:gradFill>
              </a:rPr>
              <a:t>  SQL Instance</a:t>
            </a:r>
          </a:p>
        </p:txBody>
      </p:sp>
      <p:pic>
        <p:nvPicPr>
          <p:cNvPr id="27670" name="SQL Server"/>
          <p:cNvPicPr>
            <a:picLocks noChangeAspect="1" noChangeArrowheads="1"/>
          </p:cNvPicPr>
          <p:nvPr/>
        </p:nvPicPr>
        <p:blipFill>
          <a:blip r:embed="rId3" cstate="print"/>
          <a:srcRect/>
          <a:stretch>
            <a:fillRect/>
          </a:stretch>
        </p:blipFill>
        <p:spPr bwMode="auto">
          <a:xfrm>
            <a:off x="601663" y="4647768"/>
            <a:ext cx="720725" cy="1066800"/>
          </a:xfrm>
          <a:prstGeom prst="rect">
            <a:avLst/>
          </a:prstGeom>
          <a:noFill/>
          <a:ln w="9525">
            <a:noFill/>
            <a:miter lim="800000"/>
            <a:headEnd/>
            <a:tailEnd/>
          </a:ln>
        </p:spPr>
      </p:pic>
      <p:sp>
        <p:nvSpPr>
          <p:cNvPr id="26" name="WFE Instance"/>
          <p:cNvSpPr/>
          <p:nvPr/>
        </p:nvSpPr>
        <p:spPr>
          <a:xfrm>
            <a:off x="381000" y="1651000"/>
            <a:ext cx="8382000" cy="2438400"/>
          </a:xfrm>
          <a:prstGeom prst="roundRect">
            <a:avLst>
              <a:gd name="adj" fmla="val 3526"/>
            </a:avLst>
          </a:prstGeom>
          <a:solidFill>
            <a:srgbClr val="FFFFFF">
              <a:alpha val="25000"/>
            </a:srgbClr>
          </a:solidFill>
          <a:ln w="0" cap="rnd">
            <a:noFill/>
            <a:headEnd type="none" w="sm" len="sm"/>
            <a:tailEnd type="none" w="sm" len="sm"/>
          </a:ln>
          <a:effectLst>
            <a:softEdge rad="317500"/>
          </a:effectLst>
          <a:scene3d>
            <a:camera prst="orthographicFront" fov="0">
              <a:rot lat="0" lon="0" rev="0"/>
            </a:camera>
            <a:lightRig rig="soft" dir="tl">
              <a:rot lat="0" lon="0" rev="20000000"/>
            </a:lightRig>
          </a:scene3d>
        </p:spPr>
        <p:style>
          <a:lnRef idx="0">
            <a:schemeClr val="accent2"/>
          </a:lnRef>
          <a:fillRef idx="3">
            <a:schemeClr val="accent2"/>
          </a:fillRef>
          <a:effectRef idx="3">
            <a:schemeClr val="accent2"/>
          </a:effectRef>
          <a:fontRef idx="minor">
            <a:schemeClr val="lt1"/>
          </a:fontRef>
        </p:style>
        <p:txBody>
          <a:bodyPr lIns="0" tIns="0" rIns="0" bIns="91440" anchor="b"/>
          <a:lstStyle/>
          <a:p>
            <a:pPr algn="ctr" defTabSz="914099">
              <a:lnSpc>
                <a:spcPct val="85000"/>
              </a:lnSpc>
              <a:spcBef>
                <a:spcPct val="20000"/>
              </a:spcBef>
              <a:defRPr/>
            </a:pPr>
            <a:r>
              <a:rPr lang="en-US" sz="2000" b="1" dirty="0">
                <a:gradFill>
                  <a:gsLst>
                    <a:gs pos="0">
                      <a:srgbClr val="FFFFFF"/>
                    </a:gs>
                    <a:gs pos="100000">
                      <a:srgbClr val="FFFFFF"/>
                    </a:gs>
                  </a:gsLst>
                  <a:lin ang="5400000" scaled="0"/>
                </a:gradFill>
              </a:rPr>
              <a:t>  WFE</a:t>
            </a:r>
          </a:p>
        </p:txBody>
      </p:sp>
      <p:pic>
        <p:nvPicPr>
          <p:cNvPr id="27671" name="WFE Server"/>
          <p:cNvPicPr>
            <a:picLocks noChangeAspect="1" noChangeArrowheads="1"/>
          </p:cNvPicPr>
          <p:nvPr/>
        </p:nvPicPr>
        <p:blipFill>
          <a:blip r:embed="rId4" cstate="print"/>
          <a:srcRect/>
          <a:stretch>
            <a:fillRect/>
          </a:stretch>
        </p:blipFill>
        <p:spPr bwMode="auto">
          <a:xfrm>
            <a:off x="600967" y="2370931"/>
            <a:ext cx="722116" cy="1074738"/>
          </a:xfrm>
          <a:prstGeom prst="rect">
            <a:avLst/>
          </a:prstGeom>
          <a:noFill/>
          <a:ln w="9525">
            <a:noFill/>
            <a:miter lim="800000"/>
            <a:headEnd/>
            <a:tailEnd/>
          </a:ln>
        </p:spPr>
      </p:pic>
      <p:sp>
        <p:nvSpPr>
          <p:cNvPr id="34" name="Farm Instance"/>
          <p:cNvSpPr/>
          <p:nvPr/>
        </p:nvSpPr>
        <p:spPr>
          <a:xfrm>
            <a:off x="1435100" y="1879600"/>
            <a:ext cx="6858000" cy="2057400"/>
          </a:xfrm>
          <a:prstGeom prst="roundRect">
            <a:avLst>
              <a:gd name="adj" fmla="val 267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914099">
              <a:lnSpc>
                <a:spcPct val="85000"/>
              </a:lnSpc>
              <a:spcBef>
                <a:spcPct val="20000"/>
              </a:spcBef>
              <a:defRPr/>
            </a:pPr>
            <a:endParaRPr lang="en-US" sz="2300" dirty="0">
              <a:solidFill>
                <a:schemeClr val="tx1"/>
              </a:solidFill>
            </a:endParaRPr>
          </a:p>
        </p:txBody>
      </p:sp>
      <p:sp>
        <p:nvSpPr>
          <p:cNvPr id="39" name="WebApp 2"/>
          <p:cNvSpPr/>
          <p:nvPr/>
        </p:nvSpPr>
        <p:spPr>
          <a:xfrm>
            <a:off x="5379254" y="2045775"/>
            <a:ext cx="1898544" cy="1586425"/>
          </a:xfrm>
          <a:prstGeom prst="roundRect">
            <a:avLst>
              <a:gd name="adj" fmla="val 3858"/>
            </a:avLst>
          </a:prstGeom>
          <a:ln>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914099" fontAlgn="base">
              <a:lnSpc>
                <a:spcPct val="90000"/>
              </a:lnSpc>
              <a:spcBef>
                <a:spcPct val="0"/>
              </a:spcBef>
              <a:spcAft>
                <a:spcPct val="0"/>
              </a:spcAft>
              <a:defRPr/>
            </a:pPr>
            <a:endParaRPr lang="en-US" sz="2400" b="1" dirty="0">
              <a:gradFill>
                <a:gsLst>
                  <a:gs pos="0">
                    <a:srgbClr val="FFFFFF"/>
                  </a:gs>
                  <a:gs pos="100000">
                    <a:srgbClr val="FFFFFF"/>
                  </a:gs>
                </a:gsLst>
                <a:lin ang="5400000" scaled="0"/>
              </a:gradFill>
            </a:endParaRPr>
          </a:p>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Web App</a:t>
            </a:r>
          </a:p>
        </p:txBody>
      </p:sp>
      <p:sp>
        <p:nvSpPr>
          <p:cNvPr id="21" name="WebApp 2 Old Version"/>
          <p:cNvSpPr txBox="1">
            <a:spLocks noChangeArrowheads="1"/>
          </p:cNvSpPr>
          <p:nvPr/>
        </p:nvSpPr>
        <p:spPr bwMode="auto">
          <a:xfrm>
            <a:off x="5672095" y="2471003"/>
            <a:ext cx="1312862" cy="409339"/>
          </a:xfrm>
          <a:prstGeom prst="rect">
            <a:avLst/>
          </a:prstGeom>
          <a:noFill/>
          <a:ln w="9525">
            <a:noFill/>
            <a:miter lim="800000"/>
            <a:headEnd/>
            <a:tailEnd/>
          </a:ln>
        </p:spPr>
        <p:txBody>
          <a:bodyPr wrap="square" lIns="76197" tIns="38098" rIns="76197" bIns="38098">
            <a:spAutoFit/>
          </a:bodyPr>
          <a:lstStyle/>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WSS </a:t>
            </a:r>
            <a:r>
              <a:rPr lang="en-US" sz="2400" b="1" dirty="0" smtClean="0">
                <a:gradFill>
                  <a:gsLst>
                    <a:gs pos="0">
                      <a:srgbClr val="FFFFFF"/>
                    </a:gs>
                    <a:gs pos="100000">
                      <a:srgbClr val="FFFFFF"/>
                    </a:gs>
                  </a:gsLst>
                  <a:lin ang="5400000" scaled="0"/>
                </a:gradFill>
              </a:rPr>
              <a:t>v4</a:t>
            </a:r>
            <a:endParaRPr lang="en-US" sz="2400" b="1" dirty="0">
              <a:gradFill>
                <a:gsLst>
                  <a:gs pos="0">
                    <a:srgbClr val="FFFFFF"/>
                  </a:gs>
                  <a:gs pos="100000">
                    <a:srgbClr val="FFFFFF"/>
                  </a:gs>
                </a:gsLst>
                <a:lin ang="5400000" scaled="0"/>
              </a:gradFill>
            </a:endParaRPr>
          </a:p>
        </p:txBody>
      </p:sp>
      <p:sp>
        <p:nvSpPr>
          <p:cNvPr id="23" name="Upgrade Activity Indicator"/>
          <p:cNvSpPr/>
          <p:nvPr/>
        </p:nvSpPr>
        <p:spPr bwMode="auto">
          <a:xfrm>
            <a:off x="7734395" y="1664138"/>
            <a:ext cx="787305" cy="748862"/>
          </a:xfrm>
          <a:prstGeom prst="ellipse">
            <a:avLst/>
          </a:prstGeom>
          <a:blipFill dpi="0" rotWithShape="1">
            <a:blip r:embed="rId5" cstate="print"/>
            <a:srcRect/>
            <a:stretch>
              <a:fillRect/>
            </a:stretch>
          </a:blipFill>
          <a:ln w="9525">
            <a:noFill/>
            <a:headEnd type="none" w="med" len="med"/>
            <a:tailEnd type="none" w="med" len="med"/>
          </a:ln>
          <a:effectLst>
            <a:glow rad="70000">
              <a:schemeClr val="accent2">
                <a:tint val="30000"/>
                <a:shade val="95000"/>
                <a:satMod val="300000"/>
                <a:alpha val="50000"/>
              </a:schemeClr>
            </a:glow>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defRPr/>
            </a:pPr>
            <a:endParaRPr lang="en-US" dirty="0">
              <a:solidFill>
                <a:schemeClr val="tx1"/>
              </a:solidFill>
              <a:latin typeface="Segoe" pitchFamily="34" charset="0"/>
            </a:endParaRPr>
          </a:p>
        </p:txBody>
      </p:sp>
      <p:sp>
        <p:nvSpPr>
          <p:cNvPr id="52" name="Old Version Text"/>
          <p:cNvSpPr txBox="1">
            <a:spLocks noChangeArrowheads="1"/>
          </p:cNvSpPr>
          <p:nvPr/>
        </p:nvSpPr>
        <p:spPr bwMode="auto">
          <a:xfrm>
            <a:off x="1256897" y="3577129"/>
            <a:ext cx="1231899" cy="323161"/>
          </a:xfrm>
          <a:prstGeom prst="rect">
            <a:avLst/>
          </a:prstGeom>
          <a:noFill/>
          <a:ln w="9525">
            <a:noFill/>
            <a:miter lim="800000"/>
            <a:headEnd/>
            <a:tailEnd/>
          </a:ln>
        </p:spPr>
        <p:txBody>
          <a:bodyPr wrap="square" lIns="76197" tIns="38098" rIns="76197" bIns="38098">
            <a:spAutoFit/>
          </a:bodyPr>
          <a:lstStyle/>
          <a:p>
            <a:pPr algn="r"/>
            <a:r>
              <a:rPr lang="en-US" sz="1600" dirty="0" smtClean="0">
                <a:gradFill>
                  <a:gsLst>
                    <a:gs pos="0">
                      <a:srgbClr val="FFFFFF"/>
                    </a:gs>
                    <a:gs pos="100000">
                      <a:srgbClr val="FFFFFF"/>
                    </a:gs>
                  </a:gsLst>
                  <a:lin ang="5400000" scaled="0"/>
                </a:gradFill>
              </a:rPr>
              <a:t>v3 </a:t>
            </a:r>
            <a:r>
              <a:rPr lang="en-US" sz="1600" dirty="0">
                <a:gradFill>
                  <a:gsLst>
                    <a:gs pos="0">
                      <a:srgbClr val="FFFFFF"/>
                    </a:gs>
                    <a:gs pos="100000">
                      <a:srgbClr val="FFFFFF"/>
                    </a:gs>
                  </a:gsLst>
                  <a:lin ang="5400000" scaled="0"/>
                </a:gradFill>
              </a:rPr>
              <a:t>Farm</a:t>
            </a:r>
          </a:p>
        </p:txBody>
      </p:sp>
      <p:sp>
        <p:nvSpPr>
          <p:cNvPr id="29" name="New Version Text"/>
          <p:cNvSpPr txBox="1">
            <a:spLocks noChangeArrowheads="1"/>
          </p:cNvSpPr>
          <p:nvPr/>
        </p:nvSpPr>
        <p:spPr bwMode="auto">
          <a:xfrm>
            <a:off x="7264400" y="3577129"/>
            <a:ext cx="1147763" cy="323161"/>
          </a:xfrm>
          <a:prstGeom prst="rect">
            <a:avLst/>
          </a:prstGeom>
          <a:noFill/>
          <a:ln w="9525">
            <a:noFill/>
            <a:miter lim="800000"/>
            <a:headEnd/>
            <a:tailEnd/>
          </a:ln>
        </p:spPr>
        <p:txBody>
          <a:bodyPr wrap="square" lIns="76197" tIns="38098" rIns="76197" bIns="38098">
            <a:spAutoFit/>
          </a:bodyPr>
          <a:lstStyle/>
          <a:p>
            <a:r>
              <a:rPr lang="en-US" sz="1600" dirty="0" smtClean="0">
                <a:gradFill>
                  <a:gsLst>
                    <a:gs pos="0">
                      <a:srgbClr val="FFFFFF"/>
                    </a:gs>
                    <a:gs pos="100000">
                      <a:srgbClr val="FFFFFF"/>
                    </a:gs>
                  </a:gsLst>
                  <a:lin ang="5400000" scaled="0"/>
                </a:gradFill>
              </a:rPr>
              <a:t>v4 </a:t>
            </a:r>
            <a:r>
              <a:rPr lang="en-US" sz="1600" dirty="0">
                <a:gradFill>
                  <a:gsLst>
                    <a:gs pos="0">
                      <a:srgbClr val="FFFFFF"/>
                    </a:gs>
                    <a:gs pos="100000">
                      <a:srgbClr val="FFFFFF"/>
                    </a:gs>
                  </a:gsLst>
                  <a:lin ang="5400000" scaled="0"/>
                </a:gradFill>
              </a:rPr>
              <a:t>Farm</a:t>
            </a:r>
          </a:p>
        </p:txBody>
      </p:sp>
      <p:grpSp>
        <p:nvGrpSpPr>
          <p:cNvPr id="2" name="Move to Content DB"/>
          <p:cNvGrpSpPr>
            <a:grpSpLocks/>
          </p:cNvGrpSpPr>
          <p:nvPr/>
        </p:nvGrpSpPr>
        <p:grpSpPr bwMode="auto">
          <a:xfrm>
            <a:off x="4505216" y="2466718"/>
            <a:ext cx="764359" cy="769938"/>
            <a:chOff x="2960" y="2925"/>
            <a:chExt cx="1334" cy="485"/>
          </a:xfrm>
        </p:grpSpPr>
        <p:pic>
          <p:nvPicPr>
            <p:cNvPr id="32" name="Picture 16"/>
            <p:cNvPicPr>
              <a:picLocks noChangeAspect="1" noChangeArrowheads="1"/>
            </p:cNvPicPr>
            <p:nvPr/>
          </p:nvPicPr>
          <p:blipFill>
            <a:blip r:embed="rId6">
              <a:duotone>
                <a:schemeClr val="accent6">
                  <a:shade val="45000"/>
                  <a:satMod val="135000"/>
                </a:schemeClr>
                <a:prstClr val="white"/>
              </a:duotone>
            </a:blip>
            <a:stretch>
              <a:fillRect/>
            </a:stretch>
          </p:blipFill>
          <p:spPr bwMode="auto">
            <a:xfrm>
              <a:off x="2960" y="2925"/>
              <a:ext cx="1334" cy="485"/>
            </a:xfrm>
            <a:prstGeom prst="rect">
              <a:avLst/>
            </a:prstGeom>
            <a:noFill/>
            <a:effectLst>
              <a:outerShdw blurRad="149987" dist="250190" dir="8460000" algn="tr" rotWithShape="0">
                <a:prstClr val="black">
                  <a:alpha val="28000"/>
                </a:prstClr>
              </a:outerShdw>
            </a:effectLst>
          </p:spPr>
        </p:pic>
        <p:sp>
          <p:nvSpPr>
            <p:cNvPr id="33" name="Text Box 17"/>
            <p:cNvSpPr txBox="1">
              <a:spLocks noChangeArrowheads="1"/>
            </p:cNvSpPr>
            <p:nvPr/>
          </p:nvSpPr>
          <p:spPr bwMode="auto">
            <a:xfrm>
              <a:off x="3317" y="3060"/>
              <a:ext cx="727" cy="168"/>
            </a:xfrm>
            <a:prstGeom prst="rect">
              <a:avLst/>
            </a:prstGeom>
            <a:noFill/>
            <a:ln w="9525">
              <a:noFill/>
              <a:miter lim="800000"/>
              <a:headEnd/>
              <a:tailEnd/>
            </a:ln>
          </p:spPr>
          <p:txBody>
            <a:bodyPr anchor="ctr"/>
            <a:lstStyle/>
            <a:p>
              <a:endParaRPr lang="en-US" dirty="0">
                <a:solidFill>
                  <a:srgbClr val="FFFFFF"/>
                </a:solidFill>
                <a:latin typeface="Segoe"/>
              </a:endParaRPr>
            </a:p>
          </p:txBody>
        </p:sp>
      </p:grpSp>
      <p:sp>
        <p:nvSpPr>
          <p:cNvPr id="38" name="Content DB 4"/>
          <p:cNvSpPr/>
          <p:nvPr/>
        </p:nvSpPr>
        <p:spPr>
          <a:xfrm>
            <a:off x="7384309" y="4526327"/>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a:gradFill>
                  <a:gsLst>
                    <a:gs pos="0">
                      <a:srgbClr val="FFFFFF"/>
                    </a:gs>
                    <a:gs pos="100000">
                      <a:srgbClr val="FFFFFF"/>
                    </a:gs>
                  </a:gsLst>
                  <a:lin ang="5400000" scaled="0"/>
                </a:gradFill>
              </a:rPr>
              <a:t>Content</a:t>
            </a:r>
          </a:p>
        </p:txBody>
      </p:sp>
      <p:sp>
        <p:nvSpPr>
          <p:cNvPr id="44" name="Content DB 3"/>
          <p:cNvSpPr/>
          <p:nvPr/>
        </p:nvSpPr>
        <p:spPr>
          <a:xfrm>
            <a:off x="5927291" y="4526327"/>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a:gradFill>
                  <a:gsLst>
                    <a:gs pos="0">
                      <a:srgbClr val="FFFFFF"/>
                    </a:gs>
                    <a:gs pos="100000">
                      <a:srgbClr val="FFFFFF"/>
                    </a:gs>
                  </a:gsLst>
                  <a:lin ang="5400000" scaled="0"/>
                </a:gradFill>
              </a:rPr>
              <a:t>Content</a:t>
            </a:r>
          </a:p>
        </p:txBody>
      </p:sp>
      <p:sp>
        <p:nvSpPr>
          <p:cNvPr id="45" name="Content DB 2"/>
          <p:cNvSpPr/>
          <p:nvPr/>
        </p:nvSpPr>
        <p:spPr>
          <a:xfrm>
            <a:off x="4470274" y="4526327"/>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a:gradFill>
                  <a:gsLst>
                    <a:gs pos="0">
                      <a:srgbClr val="FFFFFF"/>
                    </a:gs>
                    <a:gs pos="100000">
                      <a:srgbClr val="FFFFFF"/>
                    </a:gs>
                  </a:gsLst>
                  <a:lin ang="5400000" scaled="0"/>
                </a:gradFill>
              </a:rPr>
              <a:t>Content</a:t>
            </a:r>
          </a:p>
        </p:txBody>
      </p:sp>
      <p:sp>
        <p:nvSpPr>
          <p:cNvPr id="47" name="Content DB 1"/>
          <p:cNvSpPr/>
          <p:nvPr/>
        </p:nvSpPr>
        <p:spPr>
          <a:xfrm>
            <a:off x="3013257" y="4526327"/>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a:gradFill>
                  <a:gsLst>
                    <a:gs pos="0">
                      <a:srgbClr val="FFFFFF"/>
                    </a:gs>
                    <a:gs pos="100000">
                      <a:srgbClr val="FFFFFF"/>
                    </a:gs>
                  </a:gsLst>
                  <a:lin ang="5400000" scaled="0"/>
                </a:gradFill>
              </a:rPr>
              <a:t>Content</a:t>
            </a:r>
          </a:p>
        </p:txBody>
      </p:sp>
      <p:sp>
        <p:nvSpPr>
          <p:cNvPr id="48" name="Config DB"/>
          <p:cNvSpPr/>
          <p:nvPr/>
        </p:nvSpPr>
        <p:spPr>
          <a:xfrm>
            <a:off x="1556240" y="4532493"/>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a:gradFill>
                  <a:gsLst>
                    <a:gs pos="0">
                      <a:srgbClr val="FFFFFF"/>
                    </a:gs>
                    <a:gs pos="100000">
                      <a:srgbClr val="FFFFFF"/>
                    </a:gs>
                  </a:gsLst>
                  <a:lin ang="5400000" scaled="0"/>
                </a:gradFill>
              </a:rPr>
              <a:t>Config</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8477" y="3599949"/>
            <a:ext cx="377825"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8120" y="3607970"/>
            <a:ext cx="1682750"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20" name="WebApp 1"/>
          <p:cNvSpPr/>
          <p:nvPr/>
        </p:nvSpPr>
        <p:spPr>
          <a:xfrm>
            <a:off x="2496994" y="2045775"/>
            <a:ext cx="1898544" cy="1586425"/>
          </a:xfrm>
          <a:prstGeom prst="roundRect">
            <a:avLst>
              <a:gd name="adj" fmla="val 4351"/>
            </a:avLst>
          </a:prstGeom>
          <a:ln>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400" b="1" dirty="0">
              <a:gradFill>
                <a:gsLst>
                  <a:gs pos="0">
                    <a:srgbClr val="FFFFFF"/>
                  </a:gs>
                  <a:gs pos="100000">
                    <a:srgbClr val="FFFFFF"/>
                  </a:gs>
                </a:gsLst>
                <a:lin ang="5400000" scaled="0"/>
              </a:gradFill>
            </a:endParaRPr>
          </a:p>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Web App</a:t>
            </a:r>
          </a:p>
        </p:txBody>
      </p:sp>
      <p:sp>
        <p:nvSpPr>
          <p:cNvPr id="19" name="WebApp 1 New Version"/>
          <p:cNvSpPr txBox="1">
            <a:spLocks noChangeArrowheads="1"/>
          </p:cNvSpPr>
          <p:nvPr/>
        </p:nvSpPr>
        <p:spPr bwMode="auto">
          <a:xfrm>
            <a:off x="2743797" y="2471003"/>
            <a:ext cx="1404938" cy="409339"/>
          </a:xfrm>
          <a:prstGeom prst="rect">
            <a:avLst/>
          </a:prstGeom>
          <a:noFill/>
          <a:ln w="9525">
            <a:noFill/>
            <a:miter lim="800000"/>
            <a:headEnd/>
            <a:tailEnd/>
          </a:ln>
        </p:spPr>
        <p:txBody>
          <a:bodyPr wrap="square" lIns="76197" tIns="38098" rIns="76197" bIns="38098">
            <a:spAutoFit/>
          </a:bodyPr>
          <a:lstStyle/>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WSS </a:t>
            </a:r>
            <a:r>
              <a:rPr lang="en-US" sz="2400" b="1" dirty="0" smtClean="0">
                <a:gradFill>
                  <a:gsLst>
                    <a:gs pos="0">
                      <a:srgbClr val="FFFFFF"/>
                    </a:gs>
                    <a:gs pos="100000">
                      <a:srgbClr val="FFFFFF"/>
                    </a:gs>
                  </a:gsLst>
                  <a:lin ang="5400000" scaled="0"/>
                </a:gradFill>
              </a:rPr>
              <a:t>v3</a:t>
            </a:r>
            <a:endParaRPr lang="en-US" sz="2400" b="1" dirty="0">
              <a:gradFill>
                <a:gsLst>
                  <a:gs pos="0">
                    <a:srgbClr val="FFFFFF"/>
                  </a:gs>
                  <a:gs pos="100000">
                    <a:srgbClr val="FFFFFF"/>
                  </a:gs>
                </a:gsLst>
                <a:lin ang="5400000" scaled="0"/>
              </a:gradFill>
            </a:endParaRPr>
          </a:p>
        </p:txBody>
      </p:sp>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8035" y="3599949"/>
            <a:ext cx="377825"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3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7678" y="3607970"/>
            <a:ext cx="1682750"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626833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 presetClass="emph" presetSubtype="2" fill="hold" nodeType="afterEffect">
                                  <p:stCondLst>
                                    <p:cond delay="0"/>
                                  </p:stCondLst>
                                  <p:childTnLst>
                                    <p:animClr clrSpc="rgb" dir="cw">
                                      <p:cBhvr>
                                        <p:cTn id="10" dur="2000" fill="hold"/>
                                        <p:tgtEl>
                                          <p:spTgt spid="34"/>
                                        </p:tgtEl>
                                        <p:attrNameLst>
                                          <p:attrName>fillcolor</p:attrName>
                                        </p:attrNameLst>
                                      </p:cBhvr>
                                      <p:to>
                                        <a:srgbClr val="69366E"/>
                                      </p:to>
                                    </p:animClr>
                                    <p:set>
                                      <p:cBhvr>
                                        <p:cTn id="11" dur="2000" fill="hold"/>
                                        <p:tgtEl>
                                          <p:spTgt spid="34"/>
                                        </p:tgtEl>
                                        <p:attrNameLst>
                                          <p:attrName>fill.type</p:attrName>
                                        </p:attrNameLst>
                                      </p:cBhvr>
                                      <p:to>
                                        <p:strVal val="solid"/>
                                      </p:to>
                                    </p:set>
                                    <p:set>
                                      <p:cBhvr>
                                        <p:cTn id="12" dur="2000" fill="hold"/>
                                        <p:tgtEl>
                                          <p:spTgt spid="34"/>
                                        </p:tgtEl>
                                        <p:attrNameLst>
                                          <p:attrName>fill.on</p:attrName>
                                        </p:attrNameLst>
                                      </p:cBhvr>
                                      <p:to>
                                        <p:strVal val="true"/>
                                      </p:to>
                                    </p:set>
                                  </p:childTnLst>
                                </p:cTn>
                              </p:par>
                              <p:par>
                                <p:cTn id="13" presetID="10" presetClass="exit" presetSubtype="0" fill="hold" grpId="0" nodeType="withEffect">
                                  <p:stCondLst>
                                    <p:cond delay="0"/>
                                  </p:stCondLst>
                                  <p:childTnLst>
                                    <p:animEffect transition="out" filter="fade">
                                      <p:cBhvr>
                                        <p:cTn id="14" dur="2000"/>
                                        <p:tgtEl>
                                          <p:spTgt spid="52"/>
                                        </p:tgtEl>
                                      </p:cBhvr>
                                    </p:animEffect>
                                    <p:set>
                                      <p:cBhvr>
                                        <p:cTn id="15" dur="1" fill="hold">
                                          <p:stCondLst>
                                            <p:cond delay="1999"/>
                                          </p:stCondLst>
                                        </p:cTn>
                                        <p:tgtEl>
                                          <p:spTgt spid="52"/>
                                        </p:tgtEl>
                                        <p:attrNameLst>
                                          <p:attrName>style.visibility</p:attrName>
                                        </p:attrNameLst>
                                      </p:cBhvr>
                                      <p:to>
                                        <p:strVal val="hidden"/>
                                      </p:to>
                                    </p:set>
                                  </p:childTnLst>
                                </p:cTn>
                              </p:par>
                            </p:childTnLst>
                          </p:cTn>
                        </p:par>
                        <p:par>
                          <p:cTn id="16" fill="hold">
                            <p:stCondLst>
                              <p:cond delay="3000"/>
                            </p:stCondLst>
                            <p:childTnLst>
                              <p:par>
                                <p:cTn id="17" presetID="1" presetClass="emph" presetSubtype="2" fill="hold" nodeType="afterEffect">
                                  <p:stCondLst>
                                    <p:cond delay="0"/>
                                  </p:stCondLst>
                                  <p:childTnLst>
                                    <p:animClr clrSpc="rgb" dir="cw">
                                      <p:cBhvr>
                                        <p:cTn id="18" dur="2000" fill="hold"/>
                                        <p:tgtEl>
                                          <p:spTgt spid="20"/>
                                        </p:tgtEl>
                                        <p:attrNameLst>
                                          <p:attrName>fillcolor</p:attrName>
                                        </p:attrNameLst>
                                      </p:cBhvr>
                                      <p:to>
                                        <a:srgbClr val="69366E"/>
                                      </p:to>
                                    </p:animClr>
                                    <p:set>
                                      <p:cBhvr>
                                        <p:cTn id="19" dur="2000" fill="hold"/>
                                        <p:tgtEl>
                                          <p:spTgt spid="20"/>
                                        </p:tgtEl>
                                        <p:attrNameLst>
                                          <p:attrName>fill.type</p:attrName>
                                        </p:attrNameLst>
                                      </p:cBhvr>
                                      <p:to>
                                        <p:strVal val="solid"/>
                                      </p:to>
                                    </p:set>
                                    <p:set>
                                      <p:cBhvr>
                                        <p:cTn id="20" dur="2000" fill="hold"/>
                                        <p:tgtEl>
                                          <p:spTgt spid="20"/>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par>
                          <p:cTn id="24" fill="hold">
                            <p:stCondLst>
                              <p:cond delay="5000"/>
                            </p:stCondLst>
                            <p:childTnLst>
                              <p:par>
                                <p:cTn id="25" presetID="1" presetClass="emph" presetSubtype="2" fill="hold" nodeType="afterEffect">
                                  <p:stCondLst>
                                    <p:cond delay="0"/>
                                  </p:stCondLst>
                                  <p:childTnLst>
                                    <p:animClr clrSpc="rgb" dir="cw">
                                      <p:cBhvr>
                                        <p:cTn id="26" dur="2000" fill="hold"/>
                                        <p:tgtEl>
                                          <p:spTgt spid="39"/>
                                        </p:tgtEl>
                                        <p:attrNameLst>
                                          <p:attrName>fillcolor</p:attrName>
                                        </p:attrNameLst>
                                      </p:cBhvr>
                                      <p:to>
                                        <a:srgbClr val="69366E"/>
                                      </p:to>
                                    </p:animClr>
                                    <p:set>
                                      <p:cBhvr>
                                        <p:cTn id="27" dur="2000" fill="hold"/>
                                        <p:tgtEl>
                                          <p:spTgt spid="39"/>
                                        </p:tgtEl>
                                        <p:attrNameLst>
                                          <p:attrName>fill.type</p:attrName>
                                        </p:attrNameLst>
                                      </p:cBhvr>
                                      <p:to>
                                        <p:strVal val="solid"/>
                                      </p:to>
                                    </p:set>
                                    <p:set>
                                      <p:cBhvr>
                                        <p:cTn id="28" dur="2000" fill="hold"/>
                                        <p:tgtEl>
                                          <p:spTgt spid="39"/>
                                        </p:tgtEl>
                                        <p:attrNameLst>
                                          <p:attrName>fill.on</p:attrName>
                                        </p:attrNameLst>
                                      </p:cBhvr>
                                      <p:to>
                                        <p:strVal val="true"/>
                                      </p:to>
                                    </p:set>
                                  </p:childTnLst>
                                </p:cTn>
                              </p:par>
                              <p:par>
                                <p:cTn id="29" presetID="10" presetClass="exit" presetSubtype="0" fill="hold" grpId="0" nodeType="withEffect">
                                  <p:stCondLst>
                                    <p:cond delay="0"/>
                                  </p:stCondLst>
                                  <p:childTnLst>
                                    <p:animEffect transition="out" filter="fade">
                                      <p:cBhvr>
                                        <p:cTn id="30" dur="2000"/>
                                        <p:tgtEl>
                                          <p:spTgt spid="21"/>
                                        </p:tgtEl>
                                      </p:cBhvr>
                                    </p:animEffect>
                                    <p:set>
                                      <p:cBhvr>
                                        <p:cTn id="31" dur="1" fill="hold">
                                          <p:stCondLst>
                                            <p:cond delay="1999"/>
                                          </p:stCondLst>
                                        </p:cTn>
                                        <p:tgtEl>
                                          <p:spTgt spid="21"/>
                                        </p:tgtEl>
                                        <p:attrNameLst>
                                          <p:attrName>style.visibility</p:attrName>
                                        </p:attrNameLst>
                                      </p:cBhvr>
                                      <p:to>
                                        <p:strVal val="hidden"/>
                                      </p:to>
                                    </p:set>
                                  </p:childTnLst>
                                </p:cTn>
                              </p:par>
                            </p:childTnLst>
                          </p:cTn>
                        </p:par>
                        <p:par>
                          <p:cTn id="32" fill="hold">
                            <p:stCondLst>
                              <p:cond delay="7000"/>
                            </p:stCondLst>
                            <p:childTnLst>
                              <p:par>
                                <p:cTn id="33" presetID="10" presetClass="exit" presetSubtype="0" fill="hold" grpId="1" nodeType="afterEffect">
                                  <p:stCondLst>
                                    <p:cond delay="0"/>
                                  </p:stCondLst>
                                  <p:childTnLst>
                                    <p:animEffect transition="out" filter="fade">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000"/>
                                        <p:tgtEl>
                                          <p:spTgt spid="29"/>
                                        </p:tgtEl>
                                      </p:cBhvr>
                                    </p:animEffect>
                                  </p:childTnLst>
                                </p:cTn>
                              </p:par>
                            </p:childTnLst>
                          </p:cTn>
                        </p:par>
                        <p:par>
                          <p:cTn id="39" fill="hold">
                            <p:stCondLst>
                              <p:cond delay="9000"/>
                            </p:stCondLst>
                            <p:childTnLst>
                              <p:par>
                                <p:cTn id="40" presetID="11" presetClass="entr" presetSubtype="0" fill="hold" nodeType="afterEffect">
                                  <p:stCondLst>
                                    <p:cond delay="0"/>
                                  </p:stCondLst>
                                  <p:childTnLst>
                                    <p:set>
                                      <p:cBhvr>
                                        <p:cTn id="41" dur="2000">
                                          <p:stCondLst>
                                            <p:cond delay="0"/>
                                          </p:stCondLst>
                                        </p:cTn>
                                        <p:tgtEl>
                                          <p:spTgt spid="2"/>
                                        </p:tgtEl>
                                        <p:attrNameLst>
                                          <p:attrName>style.visibility</p:attrName>
                                        </p:attrNameLst>
                                      </p:cBhvr>
                                      <p:to>
                                        <p:strVal val="visible"/>
                                      </p:to>
                                    </p:set>
                                  </p:childTnLst>
                                </p:cTn>
                              </p:par>
                              <p:par>
                                <p:cTn id="42" presetID="1" presetClass="emph" presetSubtype="2" fill="hold" nodeType="withEffect">
                                  <p:stCondLst>
                                    <p:cond delay="0"/>
                                  </p:stCondLst>
                                  <p:childTnLst>
                                    <p:animClr clrSpc="rgb" dir="cw">
                                      <p:cBhvr>
                                        <p:cTn id="43" dur="2000" fill="hold"/>
                                        <p:tgtEl>
                                          <p:spTgt spid="48"/>
                                        </p:tgtEl>
                                        <p:attrNameLst>
                                          <p:attrName>fillcolor</p:attrName>
                                        </p:attrNameLst>
                                      </p:cBhvr>
                                      <p:to>
                                        <a:srgbClr val="69366E"/>
                                      </p:to>
                                    </p:animClr>
                                    <p:set>
                                      <p:cBhvr>
                                        <p:cTn id="44" dur="2000" fill="hold"/>
                                        <p:tgtEl>
                                          <p:spTgt spid="48"/>
                                        </p:tgtEl>
                                        <p:attrNameLst>
                                          <p:attrName>fill.type</p:attrName>
                                        </p:attrNameLst>
                                      </p:cBhvr>
                                      <p:to>
                                        <p:strVal val="solid"/>
                                      </p:to>
                                    </p:set>
                                    <p:set>
                                      <p:cBhvr>
                                        <p:cTn id="45" dur="2000" fill="hold"/>
                                        <p:tgtEl>
                                          <p:spTgt spid="48"/>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47"/>
                                        </p:tgtEl>
                                        <p:attrNameLst>
                                          <p:attrName>fillcolor</p:attrName>
                                        </p:attrNameLst>
                                      </p:cBhvr>
                                      <p:to>
                                        <a:srgbClr val="69366E"/>
                                      </p:to>
                                    </p:animClr>
                                    <p:set>
                                      <p:cBhvr>
                                        <p:cTn id="48" dur="2000" fill="hold"/>
                                        <p:tgtEl>
                                          <p:spTgt spid="47"/>
                                        </p:tgtEl>
                                        <p:attrNameLst>
                                          <p:attrName>fill.type</p:attrName>
                                        </p:attrNameLst>
                                      </p:cBhvr>
                                      <p:to>
                                        <p:strVal val="solid"/>
                                      </p:to>
                                    </p:set>
                                    <p:set>
                                      <p:cBhvr>
                                        <p:cTn id="49" dur="2000" fill="hold"/>
                                        <p:tgtEl>
                                          <p:spTgt spid="47"/>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45"/>
                                        </p:tgtEl>
                                        <p:attrNameLst>
                                          <p:attrName>fillcolor</p:attrName>
                                        </p:attrNameLst>
                                      </p:cBhvr>
                                      <p:to>
                                        <a:srgbClr val="69366E"/>
                                      </p:to>
                                    </p:animClr>
                                    <p:set>
                                      <p:cBhvr>
                                        <p:cTn id="52" dur="2000" fill="hold"/>
                                        <p:tgtEl>
                                          <p:spTgt spid="45"/>
                                        </p:tgtEl>
                                        <p:attrNameLst>
                                          <p:attrName>fill.type</p:attrName>
                                        </p:attrNameLst>
                                      </p:cBhvr>
                                      <p:to>
                                        <p:strVal val="solid"/>
                                      </p:to>
                                    </p:set>
                                    <p:set>
                                      <p:cBhvr>
                                        <p:cTn id="53" dur="2000" fill="hold"/>
                                        <p:tgtEl>
                                          <p:spTgt spid="45"/>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2000" fill="hold"/>
                                        <p:tgtEl>
                                          <p:spTgt spid="44"/>
                                        </p:tgtEl>
                                        <p:attrNameLst>
                                          <p:attrName>fillcolor</p:attrName>
                                        </p:attrNameLst>
                                      </p:cBhvr>
                                      <p:to>
                                        <a:srgbClr val="69366E"/>
                                      </p:to>
                                    </p:animClr>
                                    <p:set>
                                      <p:cBhvr>
                                        <p:cTn id="56" dur="2000" fill="hold"/>
                                        <p:tgtEl>
                                          <p:spTgt spid="44"/>
                                        </p:tgtEl>
                                        <p:attrNameLst>
                                          <p:attrName>fill.type</p:attrName>
                                        </p:attrNameLst>
                                      </p:cBhvr>
                                      <p:to>
                                        <p:strVal val="solid"/>
                                      </p:to>
                                    </p:set>
                                    <p:set>
                                      <p:cBhvr>
                                        <p:cTn id="57" dur="2000" fill="hold"/>
                                        <p:tgtEl>
                                          <p:spTgt spid="44"/>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2000" fill="hold"/>
                                        <p:tgtEl>
                                          <p:spTgt spid="38"/>
                                        </p:tgtEl>
                                        <p:attrNameLst>
                                          <p:attrName>fillcolor</p:attrName>
                                        </p:attrNameLst>
                                      </p:cBhvr>
                                      <p:to>
                                        <a:srgbClr val="69366E"/>
                                      </p:to>
                                    </p:animClr>
                                    <p:set>
                                      <p:cBhvr>
                                        <p:cTn id="60" dur="2000" fill="hold"/>
                                        <p:tgtEl>
                                          <p:spTgt spid="38"/>
                                        </p:tgtEl>
                                        <p:attrNameLst>
                                          <p:attrName>fill.type</p:attrName>
                                        </p:attrNameLst>
                                      </p:cBhvr>
                                      <p:to>
                                        <p:strVal val="solid"/>
                                      </p:to>
                                    </p:set>
                                    <p:set>
                                      <p:cBhvr>
                                        <p:cTn id="61" dur="2000" fill="hold"/>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3" grpId="1" animBg="1"/>
      <p:bldP spid="52" grpId="0"/>
      <p:bldP spid="29"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In-Place Pros/Cons</a:t>
            </a:r>
            <a:endParaRPr lang="en-US" dirty="0"/>
          </a:p>
        </p:txBody>
      </p:sp>
      <p:grpSp>
        <p:nvGrpSpPr>
          <p:cNvPr id="13" name="Group 12"/>
          <p:cNvGrpSpPr/>
          <p:nvPr/>
        </p:nvGrpSpPr>
        <p:grpSpPr>
          <a:xfrm>
            <a:off x="380999" y="1916724"/>
            <a:ext cx="3987801" cy="2895600"/>
            <a:chOff x="380999" y="1447801"/>
            <a:chExt cx="3987801" cy="2895600"/>
          </a:xfrm>
          <a:effectLst>
            <a:reflection blurRad="6350" stA="50000" endA="300" endPos="38500" dist="50800" dir="5400000" sy="-100000" algn="bl" rotWithShape="0"/>
          </a:effectLst>
        </p:grpSpPr>
        <p:sp>
          <p:nvSpPr>
            <p:cNvPr id="8" name="Rounded Rectangle 7"/>
            <p:cNvSpPr/>
            <p:nvPr/>
          </p:nvSpPr>
          <p:spPr bwMode="auto">
            <a:xfrm>
              <a:off x="380999" y="1762905"/>
              <a:ext cx="3986784" cy="2580496"/>
            </a:xfrm>
            <a:prstGeom prst="roundRect">
              <a:avLst>
                <a:gd name="adj" fmla="val 129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274320" rIns="91436" bIns="91440" numCol="1" rtlCol="0" anchor="t"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Farm wide settings are preserved and upgraded</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Customizations are available in the environment after </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the upgrade if they are v4 compatible</a:t>
              </a:r>
            </a:p>
          </p:txBody>
        </p:sp>
        <p:sp>
          <p:nvSpPr>
            <p:cNvPr id="9" name="Rounded Rectangle 8"/>
            <p:cNvSpPr/>
            <p:nvPr/>
          </p:nvSpPr>
          <p:spPr bwMode="auto">
            <a:xfrm>
              <a:off x="381000" y="1447801"/>
              <a:ext cx="3987800" cy="4572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Pros</a:t>
              </a:r>
            </a:p>
          </p:txBody>
        </p:sp>
      </p:grpSp>
      <p:grpSp>
        <p:nvGrpSpPr>
          <p:cNvPr id="12" name="Group 11"/>
          <p:cNvGrpSpPr/>
          <p:nvPr/>
        </p:nvGrpSpPr>
        <p:grpSpPr>
          <a:xfrm>
            <a:off x="4775200" y="1916724"/>
            <a:ext cx="3987800" cy="2895600"/>
            <a:chOff x="4775200" y="1447801"/>
            <a:chExt cx="3987800" cy="2895600"/>
          </a:xfrm>
          <a:effectLst>
            <a:reflection blurRad="6350" stA="50000" endA="300" endPos="38500" dist="50800" dir="5400000" sy="-100000" algn="bl" rotWithShape="0"/>
          </a:effectLst>
        </p:grpSpPr>
        <p:sp>
          <p:nvSpPr>
            <p:cNvPr id="11" name="Rounded Rectangle 10"/>
            <p:cNvSpPr/>
            <p:nvPr/>
          </p:nvSpPr>
          <p:spPr bwMode="auto">
            <a:xfrm>
              <a:off x="4776216" y="1762905"/>
              <a:ext cx="3986784" cy="2580496"/>
            </a:xfrm>
            <a:prstGeom prst="roundRect">
              <a:avLst>
                <a:gd name="adj" fmla="val 129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274320" rIns="91436" bIns="91440" numCol="1" rtlCol="0" anchor="t"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Servers and farms are</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offline while the upgrade</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is in progress</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The upgrade proceeds continuously</a:t>
              </a:r>
            </a:p>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Existing v3 farm must support (64 bit and performance</a:t>
              </a:r>
              <a:endParaRPr lang="en-US" sz="2000" dirty="0" smtClean="0">
                <a:gradFill>
                  <a:gsLst>
                    <a:gs pos="0">
                      <a:schemeClr val="tx1"/>
                    </a:gs>
                    <a:gs pos="86000">
                      <a:schemeClr val="tx1"/>
                    </a:gs>
                  </a:gsLst>
                  <a:lin ang="5400000" scaled="0"/>
                </a:gradFill>
              </a:endParaRPr>
            </a:p>
          </p:txBody>
        </p:sp>
        <p:sp>
          <p:nvSpPr>
            <p:cNvPr id="10" name="Rounded Rectangle 9"/>
            <p:cNvSpPr/>
            <p:nvPr/>
          </p:nvSpPr>
          <p:spPr bwMode="auto">
            <a:xfrm>
              <a:off x="4775200" y="1447801"/>
              <a:ext cx="3987800" cy="4572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Cons</a:t>
              </a:r>
            </a:p>
          </p:txBody>
        </p:sp>
      </p:grpSp>
    </p:spTree>
    <p:extLst>
      <p:ext uri="{BB962C8B-B14F-4D97-AF65-F5344CB8AC3E}">
        <p14:creationId xmlns:p14="http://schemas.microsoft.com/office/powerpoint/2010/main" val="11849004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Attach</a:t>
            </a:r>
            <a:endParaRPr lang="en-US" dirty="0"/>
          </a:p>
        </p:txBody>
      </p:sp>
      <p:sp>
        <p:nvSpPr>
          <p:cNvPr id="3" name="Text Placeholder 2"/>
          <p:cNvSpPr>
            <a:spLocks noGrp="1"/>
          </p:cNvSpPr>
          <p:nvPr>
            <p:ph type="body" sz="quarter" idx="10"/>
          </p:nvPr>
        </p:nvSpPr>
        <p:spPr>
          <a:xfrm>
            <a:off x="381000" y="1447799"/>
            <a:ext cx="8382000" cy="4438138"/>
          </a:xfrm>
        </p:spPr>
        <p:txBody>
          <a:bodyPr/>
          <a:lstStyle/>
          <a:p>
            <a:r>
              <a:rPr lang="en-US" dirty="0" smtClean="0"/>
              <a:t>Databases that can be attached</a:t>
            </a:r>
          </a:p>
          <a:p>
            <a:pPr lvl="1"/>
            <a:r>
              <a:rPr lang="en-US" dirty="0" smtClean="0"/>
              <a:t>Content </a:t>
            </a:r>
            <a:r>
              <a:rPr lang="en-US" dirty="0"/>
              <a:t>database</a:t>
            </a:r>
          </a:p>
          <a:p>
            <a:pPr lvl="1"/>
            <a:r>
              <a:rPr lang="en-US" dirty="0"/>
              <a:t>Profile service database</a:t>
            </a:r>
          </a:p>
          <a:p>
            <a:pPr lvl="1"/>
            <a:r>
              <a:rPr lang="en-US" dirty="0"/>
              <a:t>Project service </a:t>
            </a:r>
            <a:r>
              <a:rPr lang="en-US" dirty="0" smtClean="0"/>
              <a:t>database</a:t>
            </a:r>
          </a:p>
          <a:p>
            <a:r>
              <a:rPr lang="en-US" dirty="0"/>
              <a:t>V3 databases that cannot be attached</a:t>
            </a:r>
          </a:p>
          <a:p>
            <a:pPr lvl="1"/>
            <a:r>
              <a:rPr lang="en-US" dirty="0"/>
              <a:t>Configuration</a:t>
            </a:r>
          </a:p>
          <a:p>
            <a:pPr lvl="1"/>
            <a:r>
              <a:rPr lang="en-US" dirty="0"/>
              <a:t>Search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857374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Attach Steps</a:t>
            </a:r>
            <a:endParaRPr lang="en-US" dirty="0"/>
          </a:p>
        </p:txBody>
      </p:sp>
      <p:sp>
        <p:nvSpPr>
          <p:cNvPr id="3" name="Content Placeholder 2"/>
          <p:cNvSpPr>
            <a:spLocks noGrp="1"/>
          </p:cNvSpPr>
          <p:nvPr>
            <p:ph idx="1"/>
          </p:nvPr>
        </p:nvSpPr>
        <p:spPr>
          <a:xfrm>
            <a:off x="381000" y="1447799"/>
            <a:ext cx="8382000" cy="4284250"/>
          </a:xfrm>
        </p:spPr>
        <p:txBody>
          <a:bodyPr/>
          <a:lstStyle/>
          <a:p>
            <a:r>
              <a:rPr lang="en-US" dirty="0" smtClean="0"/>
              <a:t>Backup 2007 Content DB</a:t>
            </a:r>
          </a:p>
          <a:p>
            <a:r>
              <a:rPr lang="en-US" dirty="0" smtClean="0"/>
              <a:t>Restore to SharePoint 2010 SQL Server, using SQL Tools</a:t>
            </a:r>
          </a:p>
          <a:p>
            <a:r>
              <a:rPr lang="en-US" dirty="0" smtClean="0"/>
              <a:t>Test-</a:t>
            </a:r>
            <a:r>
              <a:rPr lang="en-US" dirty="0" err="1" smtClean="0"/>
              <a:t>SPContentDatabase</a:t>
            </a:r>
            <a:r>
              <a:rPr lang="en-US" dirty="0" smtClean="0"/>
              <a:t> –name wss_content_2007 –</a:t>
            </a:r>
            <a:r>
              <a:rPr lang="en-US" dirty="0" err="1" smtClean="0"/>
              <a:t>webapplication</a:t>
            </a:r>
            <a:r>
              <a:rPr lang="en-US" dirty="0" smtClean="0"/>
              <a:t> http://2010webapp</a:t>
            </a:r>
            <a:r>
              <a:rPr lang="en-US" dirty="0"/>
              <a:t> </a:t>
            </a:r>
            <a:endParaRPr lang="en-US" dirty="0" smtClean="0"/>
          </a:p>
          <a:p>
            <a:r>
              <a:rPr lang="en-US" dirty="0"/>
              <a:t>Mount-</a:t>
            </a:r>
            <a:r>
              <a:rPr lang="en-US" dirty="0" err="1"/>
              <a:t>SPContentDatabase</a:t>
            </a:r>
            <a:r>
              <a:rPr lang="en-US" dirty="0"/>
              <a:t> –name wss_content_2007 –</a:t>
            </a:r>
            <a:r>
              <a:rPr lang="en-US" dirty="0" err="1"/>
              <a:t>webapplication</a:t>
            </a:r>
            <a:r>
              <a:rPr lang="en-US" dirty="0"/>
              <a:t> http://</a:t>
            </a:r>
            <a:r>
              <a:rPr lang="en-US" dirty="0" smtClean="0"/>
              <a:t>2010webapp</a:t>
            </a:r>
            <a:endParaRPr lang="en-US" dirty="0"/>
          </a:p>
        </p:txBody>
      </p:sp>
    </p:spTree>
    <p:extLst>
      <p:ext uri="{BB962C8B-B14F-4D97-AF65-F5344CB8AC3E}">
        <p14:creationId xmlns:p14="http://schemas.microsoft.com/office/powerpoint/2010/main" val="18807322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Attach Pros/Cons</a:t>
            </a:r>
            <a:endParaRPr lang="en-US" dirty="0"/>
          </a:p>
        </p:txBody>
      </p:sp>
      <p:grpSp>
        <p:nvGrpSpPr>
          <p:cNvPr id="13" name="Group 12"/>
          <p:cNvGrpSpPr/>
          <p:nvPr/>
        </p:nvGrpSpPr>
        <p:grpSpPr>
          <a:xfrm>
            <a:off x="380999" y="1905000"/>
            <a:ext cx="3987801" cy="3194536"/>
            <a:chOff x="380999" y="1447801"/>
            <a:chExt cx="3987801" cy="3194536"/>
          </a:xfrm>
          <a:effectLst>
            <a:reflection blurRad="6350" stA="50000" endA="300" endPos="38500" dist="50800" dir="5400000" sy="-100000" algn="bl" rotWithShape="0"/>
          </a:effectLst>
        </p:grpSpPr>
        <p:sp>
          <p:nvSpPr>
            <p:cNvPr id="7" name="Rounded Rectangle 6"/>
            <p:cNvSpPr/>
            <p:nvPr/>
          </p:nvSpPr>
          <p:spPr bwMode="auto">
            <a:xfrm>
              <a:off x="380999" y="1762904"/>
              <a:ext cx="3986784" cy="2879433"/>
            </a:xfrm>
            <a:prstGeom prst="roundRect">
              <a:avLst>
                <a:gd name="adj" fmla="val 129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274320" rIns="91436" bIns="91440" numCol="1" rtlCol="0" anchor="t"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Upgrade multiple content databases at the same time </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Combine multiple farms</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into one farm</a:t>
              </a:r>
            </a:p>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Customizations must be transferred manually</a:t>
              </a:r>
            </a:p>
            <a:p>
              <a:pPr fontAlgn="base">
                <a:lnSpc>
                  <a:spcPct val="90000"/>
                </a:lnSpc>
                <a:spcBef>
                  <a:spcPct val="20000"/>
                </a:spcBef>
                <a:spcAft>
                  <a:spcPct val="0"/>
                </a:spcAft>
                <a:buSzPct val="85000"/>
              </a:pPr>
              <a:endParaRPr lang="en-US" sz="2000" dirty="0" smtClean="0">
                <a:gradFill>
                  <a:gsLst>
                    <a:gs pos="0">
                      <a:schemeClr val="tx1"/>
                    </a:gs>
                    <a:gs pos="86000">
                      <a:schemeClr val="tx1"/>
                    </a:gs>
                  </a:gsLst>
                  <a:lin ang="5400000" scaled="0"/>
                </a:gradFill>
              </a:endParaRPr>
            </a:p>
          </p:txBody>
        </p:sp>
        <p:sp>
          <p:nvSpPr>
            <p:cNvPr id="8" name="Rounded Rectangle 7"/>
            <p:cNvSpPr/>
            <p:nvPr/>
          </p:nvSpPr>
          <p:spPr bwMode="auto">
            <a:xfrm>
              <a:off x="381000" y="1447801"/>
              <a:ext cx="3987800" cy="4572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Pros</a:t>
              </a:r>
            </a:p>
          </p:txBody>
        </p:sp>
      </p:grpSp>
      <p:grpSp>
        <p:nvGrpSpPr>
          <p:cNvPr id="12" name="Group 11"/>
          <p:cNvGrpSpPr/>
          <p:nvPr/>
        </p:nvGrpSpPr>
        <p:grpSpPr>
          <a:xfrm>
            <a:off x="4775200" y="1905000"/>
            <a:ext cx="3987800" cy="3194536"/>
            <a:chOff x="4775200" y="1447801"/>
            <a:chExt cx="3987800" cy="3194536"/>
          </a:xfrm>
          <a:effectLst>
            <a:reflection blurRad="6350" stA="50000" endA="300" endPos="38500" dist="50800" dir="5400000" sy="-100000" algn="bl" rotWithShape="0"/>
          </a:effectLst>
        </p:grpSpPr>
        <p:sp>
          <p:nvSpPr>
            <p:cNvPr id="10" name="Rounded Rectangle 9"/>
            <p:cNvSpPr/>
            <p:nvPr/>
          </p:nvSpPr>
          <p:spPr bwMode="auto">
            <a:xfrm>
              <a:off x="4776216" y="1762904"/>
              <a:ext cx="3986784" cy="2879433"/>
            </a:xfrm>
            <a:prstGeom prst="roundRect">
              <a:avLst>
                <a:gd name="adj" fmla="val 129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274320" rIns="91436" bIns="91440" numCol="1" rtlCol="0" anchor="t"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The server and farm settings are not upgraded</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Customizations must be transferred manually</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Missing customizations</a:t>
              </a:r>
            </a:p>
          </p:txBody>
        </p:sp>
        <p:sp>
          <p:nvSpPr>
            <p:cNvPr id="11" name="Rounded Rectangle 10"/>
            <p:cNvSpPr/>
            <p:nvPr/>
          </p:nvSpPr>
          <p:spPr bwMode="auto">
            <a:xfrm>
              <a:off x="4775200" y="1447801"/>
              <a:ext cx="3987800" cy="4572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Cons</a:t>
              </a:r>
            </a:p>
          </p:txBody>
        </p:sp>
      </p:grpSp>
    </p:spTree>
    <p:extLst>
      <p:ext uri="{BB962C8B-B14F-4D97-AF65-F5344CB8AC3E}">
        <p14:creationId xmlns:p14="http://schemas.microsoft.com/office/powerpoint/2010/main" val="32577055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Database Attach</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92941857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Hybrid Approach</a:t>
            </a:r>
            <a:endParaRPr lang="en-US" dirty="0"/>
          </a:p>
        </p:txBody>
      </p:sp>
      <p:sp>
        <p:nvSpPr>
          <p:cNvPr id="3" name="Content Placeholder 2"/>
          <p:cNvSpPr>
            <a:spLocks noGrp="1"/>
          </p:cNvSpPr>
          <p:nvPr>
            <p:ph type="body" sz="quarter" idx="10"/>
          </p:nvPr>
        </p:nvSpPr>
        <p:spPr>
          <a:xfrm>
            <a:off x="381000" y="1447799"/>
            <a:ext cx="8382000" cy="1526572"/>
          </a:xfrm>
        </p:spPr>
        <p:txBody>
          <a:bodyPr/>
          <a:lstStyle/>
          <a:p>
            <a:r>
              <a:rPr lang="en-US" dirty="0" smtClean="0"/>
              <a:t>Detach DBs</a:t>
            </a:r>
          </a:p>
          <a:p>
            <a:r>
              <a:rPr lang="en-US" dirty="0" smtClean="0"/>
              <a:t>Upgrade to 2010 in-place</a:t>
            </a:r>
          </a:p>
          <a:p>
            <a:r>
              <a:rPr lang="en-US" dirty="0" smtClean="0"/>
              <a:t>DB Attach content DBs</a:t>
            </a:r>
            <a:endParaRPr lang="en-US" dirty="0"/>
          </a:p>
        </p:txBody>
      </p:sp>
    </p:spTree>
    <p:extLst>
      <p:ext uri="{BB962C8B-B14F-4D97-AF65-F5344CB8AC3E}">
        <p14:creationId xmlns:p14="http://schemas.microsoft.com/office/powerpoint/2010/main" val="25549508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Hybrid Pros/Cons</a:t>
            </a:r>
            <a:endParaRPr lang="en-US" dirty="0"/>
          </a:p>
        </p:txBody>
      </p:sp>
      <p:grpSp>
        <p:nvGrpSpPr>
          <p:cNvPr id="7" name="Group 6"/>
          <p:cNvGrpSpPr/>
          <p:nvPr/>
        </p:nvGrpSpPr>
        <p:grpSpPr>
          <a:xfrm>
            <a:off x="380999" y="1905000"/>
            <a:ext cx="3987801" cy="3194536"/>
            <a:chOff x="380999" y="1447801"/>
            <a:chExt cx="3987801" cy="3194536"/>
          </a:xfrm>
          <a:effectLst>
            <a:reflection blurRad="6350" stA="50000" endA="300" endPos="38500" dist="50800" dir="5400000" sy="-100000" algn="bl" rotWithShape="0"/>
          </a:effectLst>
        </p:grpSpPr>
        <p:sp>
          <p:nvSpPr>
            <p:cNvPr id="8" name="Rounded Rectangle 7"/>
            <p:cNvSpPr/>
            <p:nvPr/>
          </p:nvSpPr>
          <p:spPr bwMode="auto">
            <a:xfrm>
              <a:off x="380999" y="1762904"/>
              <a:ext cx="3986784" cy="2879433"/>
            </a:xfrm>
            <a:prstGeom prst="roundRect">
              <a:avLst>
                <a:gd name="adj" fmla="val 129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274320" rIns="91436" bIns="91440" numCol="1" rtlCol="0" anchor="t"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Farm wide settings preserved</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Customizations already</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in place</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Multiple content databases</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at the same time</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Non-upgraded sites</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(in read-only mode) while</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you upgrade the content</a:t>
              </a:r>
            </a:p>
          </p:txBody>
        </p:sp>
        <p:sp>
          <p:nvSpPr>
            <p:cNvPr id="9" name="Rounded Rectangle 8"/>
            <p:cNvSpPr/>
            <p:nvPr/>
          </p:nvSpPr>
          <p:spPr bwMode="auto">
            <a:xfrm>
              <a:off x="381000" y="1447801"/>
              <a:ext cx="3987800" cy="4572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Pros</a:t>
              </a:r>
            </a:p>
          </p:txBody>
        </p:sp>
      </p:grpSp>
      <p:grpSp>
        <p:nvGrpSpPr>
          <p:cNvPr id="10" name="Group 9"/>
          <p:cNvGrpSpPr/>
          <p:nvPr/>
        </p:nvGrpSpPr>
        <p:grpSpPr>
          <a:xfrm>
            <a:off x="4775200" y="1905000"/>
            <a:ext cx="3987800" cy="3194536"/>
            <a:chOff x="4775200" y="1447801"/>
            <a:chExt cx="3987800" cy="3194536"/>
          </a:xfrm>
          <a:effectLst>
            <a:reflection blurRad="6350" stA="50000" endA="300" endPos="38500" dist="50800" dir="5400000" sy="-100000" algn="bl" rotWithShape="0"/>
          </a:effectLst>
        </p:grpSpPr>
        <p:sp>
          <p:nvSpPr>
            <p:cNvPr id="11" name="Rounded Rectangle 10"/>
            <p:cNvSpPr/>
            <p:nvPr/>
          </p:nvSpPr>
          <p:spPr bwMode="auto">
            <a:xfrm>
              <a:off x="4776216" y="1762904"/>
              <a:ext cx="3986784" cy="2879433"/>
            </a:xfrm>
            <a:prstGeom prst="roundRect">
              <a:avLst>
                <a:gd name="adj" fmla="val 129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274320" rIns="91436" bIns="91440" numCol="1" rtlCol="0" anchor="t"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Labor intensive</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Direct access to the </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database servers</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x86 is a lot of work</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Existing hardware</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may need replacing</a:t>
              </a:r>
            </a:p>
          </p:txBody>
        </p:sp>
        <p:sp>
          <p:nvSpPr>
            <p:cNvPr id="12" name="Rounded Rectangle 11"/>
            <p:cNvSpPr/>
            <p:nvPr/>
          </p:nvSpPr>
          <p:spPr bwMode="auto">
            <a:xfrm>
              <a:off x="4775200" y="1447801"/>
              <a:ext cx="3987800" cy="4572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Cons</a:t>
              </a:r>
            </a:p>
          </p:txBody>
        </p:sp>
      </p:grpSp>
    </p:spTree>
    <p:extLst>
      <p:ext uri="{BB962C8B-B14F-4D97-AF65-F5344CB8AC3E}">
        <p14:creationId xmlns:p14="http://schemas.microsoft.com/office/powerpoint/2010/main" val="7063867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US" dirty="0" smtClean="0"/>
              <a:t>Supported Paths</a:t>
            </a:r>
            <a:endParaRPr lang="en-US" dirty="0"/>
          </a:p>
        </p:txBody>
      </p:sp>
      <p:sp>
        <p:nvSpPr>
          <p:cNvPr id="3" name="Text Placeholder 2"/>
          <p:cNvSpPr>
            <a:spLocks noGrp="1"/>
          </p:cNvSpPr>
          <p:nvPr>
            <p:ph type="body" idx="1"/>
          </p:nvPr>
        </p:nvSpPr>
        <p:spPr/>
        <p:txBody>
          <a:bodyPr/>
          <a:lstStyle/>
          <a:p>
            <a:r>
              <a:rPr lang="en-US" smtClean="0"/>
              <a:t>Upgrade: Learn</a:t>
            </a:r>
            <a:endParaRPr lang="en-US" dirty="0"/>
          </a:p>
        </p:txBody>
      </p:sp>
    </p:spTree>
    <p:extLst>
      <p:ext uri="{BB962C8B-B14F-4D97-AF65-F5344CB8AC3E}">
        <p14:creationId xmlns:p14="http://schemas.microsoft.com/office/powerpoint/2010/main" val="4160420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Supported Paths In-Place</a:t>
            </a:r>
            <a:br>
              <a:rPr lang="en-US" dirty="0" smtClean="0"/>
            </a:br>
            <a:r>
              <a:rPr lang="en-US" sz="3600" dirty="0">
                <a:gradFill>
                  <a:gsLst>
                    <a:gs pos="50000">
                      <a:schemeClr val="tx2"/>
                    </a:gs>
                    <a:gs pos="100000">
                      <a:schemeClr val="tx2"/>
                    </a:gs>
                  </a:gsLst>
                  <a:lin ang="5400000" scaled="0"/>
                </a:gradFill>
              </a:rPr>
              <a:t>x86</a:t>
            </a:r>
            <a:endParaRPr lang="en-US" sz="3200" dirty="0">
              <a:gradFill>
                <a:gsLst>
                  <a:gs pos="50000">
                    <a:schemeClr val="tx2"/>
                  </a:gs>
                  <a:gs pos="100000">
                    <a:schemeClr val="tx2"/>
                  </a:gs>
                </a:gsLst>
                <a:lin ang="5400000" scaled="0"/>
              </a:gradFill>
            </a:endParaRPr>
          </a:p>
        </p:txBody>
      </p:sp>
      <p:grpSp>
        <p:nvGrpSpPr>
          <p:cNvPr id="52" name="Group 51"/>
          <p:cNvGrpSpPr/>
          <p:nvPr/>
        </p:nvGrpSpPr>
        <p:grpSpPr>
          <a:xfrm>
            <a:off x="2479673" y="1563081"/>
            <a:ext cx="2032003" cy="1350590"/>
            <a:chOff x="2024182" y="1563081"/>
            <a:chExt cx="2032003" cy="1350590"/>
          </a:xfrm>
        </p:grpSpPr>
        <p:sp>
          <p:nvSpPr>
            <p:cNvPr id="9" name="Oval 8"/>
            <p:cNvSpPr/>
            <p:nvPr/>
          </p:nvSpPr>
          <p:spPr bwMode="auto">
            <a:xfrm>
              <a:off x="2024182"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x86</a:t>
              </a:r>
            </a:p>
          </p:txBody>
        </p:sp>
        <p:pic>
          <p:nvPicPr>
            <p:cNvPr id="1026"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2710107" y="1567593"/>
              <a:ext cx="1350590" cy="1341566"/>
            </a:xfrm>
            <a:prstGeom prst="rect">
              <a:avLst/>
            </a:prstGeom>
            <a:noFill/>
          </p:spPr>
        </p:pic>
        <p:sp>
          <p:nvSpPr>
            <p:cNvPr id="17" name="TextBox 16"/>
            <p:cNvSpPr txBox="1"/>
            <p:nvPr/>
          </p:nvSpPr>
          <p:spPr>
            <a:xfrm>
              <a:off x="2844798" y="1925983"/>
              <a:ext cx="682879" cy="624786"/>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MOSS</a:t>
              </a:r>
              <a:br>
                <a:rPr lang="en-US" sz="1400" b="1" dirty="0" smtClean="0">
                  <a:gradFill>
                    <a:gsLst>
                      <a:gs pos="0">
                        <a:schemeClr val="tx1"/>
                      </a:gs>
                      <a:gs pos="86000">
                        <a:schemeClr val="tx1"/>
                      </a:gs>
                    </a:gsLst>
                    <a:lin ang="5400000" scaled="0"/>
                  </a:gradFill>
                </a:rPr>
              </a:br>
              <a:r>
                <a:rPr lang="en-US" sz="1400" b="1" dirty="0" smtClean="0">
                  <a:gradFill>
                    <a:gsLst>
                      <a:gs pos="0">
                        <a:schemeClr val="tx1"/>
                      </a:gs>
                      <a:gs pos="86000">
                        <a:schemeClr val="tx1"/>
                      </a:gs>
                    </a:gsLst>
                    <a:lin ang="5400000" scaled="0"/>
                  </a:gradFill>
                </a:rPr>
                <a:t>2007</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grpSp>
        <p:nvGrpSpPr>
          <p:cNvPr id="51" name="Group 50"/>
          <p:cNvGrpSpPr/>
          <p:nvPr/>
        </p:nvGrpSpPr>
        <p:grpSpPr>
          <a:xfrm>
            <a:off x="4605335" y="1563081"/>
            <a:ext cx="2032003" cy="1350590"/>
            <a:chOff x="4303681" y="1563081"/>
            <a:chExt cx="2032003" cy="1350590"/>
          </a:xfrm>
        </p:grpSpPr>
        <p:sp>
          <p:nvSpPr>
            <p:cNvPr id="20" name="Oval 19"/>
            <p:cNvSpPr/>
            <p:nvPr/>
          </p:nvSpPr>
          <p:spPr bwMode="auto">
            <a:xfrm>
              <a:off x="4303681"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x64</a:t>
              </a:r>
            </a:p>
          </p:txBody>
        </p:sp>
        <p:pic>
          <p:nvPicPr>
            <p:cNvPr id="21"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4989606" y="1567593"/>
              <a:ext cx="1350590" cy="1341566"/>
            </a:xfrm>
            <a:prstGeom prst="rect">
              <a:avLst/>
            </a:prstGeom>
            <a:noFill/>
          </p:spPr>
        </p:pic>
        <p:sp>
          <p:nvSpPr>
            <p:cNvPr id="22" name="TextBox 21"/>
            <p:cNvSpPr txBox="1"/>
            <p:nvPr/>
          </p:nvSpPr>
          <p:spPr>
            <a:xfrm>
              <a:off x="5124297" y="1925983"/>
              <a:ext cx="682879" cy="624786"/>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MOSS</a:t>
              </a:r>
              <a:br>
                <a:rPr lang="en-US" sz="1400" b="1" dirty="0" smtClean="0">
                  <a:gradFill>
                    <a:gsLst>
                      <a:gs pos="0">
                        <a:schemeClr val="tx1"/>
                      </a:gs>
                      <a:gs pos="86000">
                        <a:schemeClr val="tx1"/>
                      </a:gs>
                    </a:gsLst>
                    <a:lin ang="5400000" scaled="0"/>
                  </a:gradFill>
                </a:rPr>
              </a:br>
              <a:r>
                <a:rPr lang="en-US" sz="1400" b="1" dirty="0" smtClean="0">
                  <a:gradFill>
                    <a:gsLst>
                      <a:gs pos="0">
                        <a:schemeClr val="tx1"/>
                      </a:gs>
                      <a:gs pos="86000">
                        <a:schemeClr val="tx1"/>
                      </a:gs>
                    </a:gsLst>
                    <a:lin ang="5400000" scaled="0"/>
                  </a:gradFill>
                </a:rPr>
                <a:t>2007</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sp>
        <p:nvSpPr>
          <p:cNvPr id="24" name="Oval 23"/>
          <p:cNvSpPr/>
          <p:nvPr/>
        </p:nvSpPr>
        <p:spPr bwMode="auto">
          <a:xfrm>
            <a:off x="6730997"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MSS 2010</a:t>
            </a:r>
          </a:p>
        </p:txBody>
      </p:sp>
      <p:pic>
        <p:nvPicPr>
          <p:cNvPr id="25"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7416922" y="1567593"/>
            <a:ext cx="1350590" cy="1341566"/>
          </a:xfrm>
          <a:prstGeom prst="rect">
            <a:avLst/>
          </a:prstGeom>
          <a:noFill/>
        </p:spPr>
      </p:pic>
      <p:sp>
        <p:nvSpPr>
          <p:cNvPr id="26" name="TextBox 25"/>
          <p:cNvSpPr txBox="1"/>
          <p:nvPr/>
        </p:nvSpPr>
        <p:spPr>
          <a:xfrm>
            <a:off x="7551613" y="2016775"/>
            <a:ext cx="65" cy="221599"/>
          </a:xfrm>
          <a:prstGeom prst="rect">
            <a:avLst/>
          </a:prstGeom>
          <a:noFill/>
        </p:spPr>
        <p:txBody>
          <a:bodyPr wrap="none" lIns="0" tIns="0" rIns="0" bIns="0" rtlCol="0">
            <a:spAutoFit/>
          </a:bodyPr>
          <a:lstStyle/>
          <a:p>
            <a:pPr>
              <a:lnSpc>
                <a:spcPct val="90000"/>
              </a:lnSpc>
            </a:pPr>
            <a:endParaRPr lang="en-US" sz="1600" b="1" dirty="0" smtClean="0">
              <a:gradFill>
                <a:gsLst>
                  <a:gs pos="0">
                    <a:schemeClr val="tx1"/>
                  </a:gs>
                  <a:gs pos="86000">
                    <a:schemeClr val="tx1"/>
                  </a:gs>
                </a:gsLst>
                <a:lin ang="5400000" scaled="0"/>
              </a:gradFill>
            </a:endParaRPr>
          </a:p>
        </p:txBody>
      </p:sp>
      <p:grpSp>
        <p:nvGrpSpPr>
          <p:cNvPr id="69" name="Group 68"/>
          <p:cNvGrpSpPr/>
          <p:nvPr/>
        </p:nvGrpSpPr>
        <p:grpSpPr>
          <a:xfrm>
            <a:off x="354011" y="2992810"/>
            <a:ext cx="2032003" cy="1350590"/>
            <a:chOff x="2024182" y="1563081"/>
            <a:chExt cx="2032003" cy="1350590"/>
          </a:xfrm>
        </p:grpSpPr>
        <p:sp>
          <p:nvSpPr>
            <p:cNvPr id="70" name="Oval 69"/>
            <p:cNvSpPr/>
            <p:nvPr/>
          </p:nvSpPr>
          <p:spPr bwMode="auto">
            <a:xfrm>
              <a:off x="2024182"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x86</a:t>
              </a:r>
            </a:p>
          </p:txBody>
        </p:sp>
        <p:pic>
          <p:nvPicPr>
            <p:cNvPr id="71"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2710107" y="1567593"/>
              <a:ext cx="1350590" cy="1341566"/>
            </a:xfrm>
            <a:prstGeom prst="rect">
              <a:avLst/>
            </a:prstGeom>
            <a:noFill/>
          </p:spPr>
        </p:pic>
        <p:sp>
          <p:nvSpPr>
            <p:cNvPr id="72" name="TextBox 71"/>
            <p:cNvSpPr txBox="1"/>
            <p:nvPr/>
          </p:nvSpPr>
          <p:spPr>
            <a:xfrm>
              <a:off x="2844798" y="2022933"/>
              <a:ext cx="956993" cy="430887"/>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WSS v3.0</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grpSp>
        <p:nvGrpSpPr>
          <p:cNvPr id="73" name="Group 72"/>
          <p:cNvGrpSpPr/>
          <p:nvPr/>
        </p:nvGrpSpPr>
        <p:grpSpPr>
          <a:xfrm>
            <a:off x="2479673" y="2992810"/>
            <a:ext cx="2032003" cy="1350590"/>
            <a:chOff x="2024182" y="1563081"/>
            <a:chExt cx="2032003" cy="1350590"/>
          </a:xfrm>
        </p:grpSpPr>
        <p:sp>
          <p:nvSpPr>
            <p:cNvPr id="74" name="Oval 73"/>
            <p:cNvSpPr/>
            <p:nvPr/>
          </p:nvSpPr>
          <p:spPr bwMode="auto">
            <a:xfrm>
              <a:off x="2024182"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x86</a:t>
              </a:r>
            </a:p>
          </p:txBody>
        </p:sp>
        <p:pic>
          <p:nvPicPr>
            <p:cNvPr id="75"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2710107" y="1567593"/>
              <a:ext cx="1350590" cy="1341566"/>
            </a:xfrm>
            <a:prstGeom prst="rect">
              <a:avLst/>
            </a:prstGeom>
            <a:noFill/>
          </p:spPr>
        </p:pic>
        <p:sp>
          <p:nvSpPr>
            <p:cNvPr id="76" name="TextBox 75"/>
            <p:cNvSpPr txBox="1"/>
            <p:nvPr/>
          </p:nvSpPr>
          <p:spPr>
            <a:xfrm>
              <a:off x="2844798" y="1925983"/>
              <a:ext cx="682879" cy="624786"/>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MOSS</a:t>
              </a:r>
              <a:br>
                <a:rPr lang="en-US" sz="1400" b="1" dirty="0" smtClean="0">
                  <a:gradFill>
                    <a:gsLst>
                      <a:gs pos="0">
                        <a:schemeClr val="tx1"/>
                      </a:gs>
                      <a:gs pos="86000">
                        <a:schemeClr val="tx1"/>
                      </a:gs>
                    </a:gsLst>
                    <a:lin ang="5400000" scaled="0"/>
                  </a:gradFill>
                </a:rPr>
              </a:br>
              <a:r>
                <a:rPr lang="en-US" sz="1400" b="1" dirty="0" smtClean="0">
                  <a:gradFill>
                    <a:gsLst>
                      <a:gs pos="0">
                        <a:schemeClr val="tx1"/>
                      </a:gs>
                      <a:gs pos="86000">
                        <a:schemeClr val="tx1"/>
                      </a:gs>
                    </a:gsLst>
                    <a:lin ang="5400000" scaled="0"/>
                  </a:gradFill>
                </a:rPr>
                <a:t>2007</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grpSp>
        <p:nvGrpSpPr>
          <p:cNvPr id="77" name="Group 76"/>
          <p:cNvGrpSpPr/>
          <p:nvPr/>
        </p:nvGrpSpPr>
        <p:grpSpPr>
          <a:xfrm>
            <a:off x="4605335" y="2992810"/>
            <a:ext cx="2032003" cy="1350590"/>
            <a:chOff x="2024182" y="1563081"/>
            <a:chExt cx="2032003" cy="1350590"/>
          </a:xfrm>
        </p:grpSpPr>
        <p:sp>
          <p:nvSpPr>
            <p:cNvPr id="78" name="Oval 77"/>
            <p:cNvSpPr/>
            <p:nvPr/>
          </p:nvSpPr>
          <p:spPr bwMode="auto">
            <a:xfrm>
              <a:off x="2024182"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x64</a:t>
              </a:r>
            </a:p>
          </p:txBody>
        </p:sp>
        <p:pic>
          <p:nvPicPr>
            <p:cNvPr id="79"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2710107" y="1567593"/>
              <a:ext cx="1350590" cy="1341566"/>
            </a:xfrm>
            <a:prstGeom prst="rect">
              <a:avLst/>
            </a:prstGeom>
            <a:noFill/>
          </p:spPr>
        </p:pic>
        <p:sp>
          <p:nvSpPr>
            <p:cNvPr id="80" name="TextBox 79"/>
            <p:cNvSpPr txBox="1"/>
            <p:nvPr/>
          </p:nvSpPr>
          <p:spPr>
            <a:xfrm>
              <a:off x="2844798" y="1925983"/>
              <a:ext cx="682879" cy="624786"/>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MOSS</a:t>
              </a:r>
              <a:br>
                <a:rPr lang="en-US" sz="1400" b="1" dirty="0" smtClean="0">
                  <a:gradFill>
                    <a:gsLst>
                      <a:gs pos="0">
                        <a:schemeClr val="tx1"/>
                      </a:gs>
                      <a:gs pos="86000">
                        <a:schemeClr val="tx1"/>
                      </a:gs>
                    </a:gsLst>
                    <a:lin ang="5400000" scaled="0"/>
                  </a:gradFill>
                </a:rPr>
              </a:br>
              <a:r>
                <a:rPr lang="en-US" sz="1400" b="1" dirty="0" smtClean="0">
                  <a:gradFill>
                    <a:gsLst>
                      <a:gs pos="0">
                        <a:schemeClr val="tx1"/>
                      </a:gs>
                      <a:gs pos="86000">
                        <a:schemeClr val="tx1"/>
                      </a:gs>
                    </a:gsLst>
                    <a:lin ang="5400000" scaled="0"/>
                  </a:gradFill>
                </a:rPr>
                <a:t>2007</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grpSp>
        <p:nvGrpSpPr>
          <p:cNvPr id="81" name="Group 80"/>
          <p:cNvGrpSpPr/>
          <p:nvPr/>
        </p:nvGrpSpPr>
        <p:grpSpPr>
          <a:xfrm>
            <a:off x="6730997" y="2992810"/>
            <a:ext cx="2032003" cy="1350590"/>
            <a:chOff x="2024182" y="1563081"/>
            <a:chExt cx="2032003" cy="1350590"/>
          </a:xfrm>
        </p:grpSpPr>
        <p:sp>
          <p:nvSpPr>
            <p:cNvPr id="82" name="Oval 81"/>
            <p:cNvSpPr/>
            <p:nvPr/>
          </p:nvSpPr>
          <p:spPr bwMode="auto">
            <a:xfrm>
              <a:off x="2024182"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MSS 2010</a:t>
              </a:r>
            </a:p>
          </p:txBody>
        </p:sp>
        <p:pic>
          <p:nvPicPr>
            <p:cNvPr id="83"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2710107" y="1567593"/>
              <a:ext cx="1350590" cy="1341566"/>
            </a:xfrm>
            <a:prstGeom prst="rect">
              <a:avLst/>
            </a:prstGeom>
            <a:noFill/>
          </p:spPr>
        </p:pic>
        <p:sp>
          <p:nvSpPr>
            <p:cNvPr id="84" name="TextBox 83"/>
            <p:cNvSpPr txBox="1"/>
            <p:nvPr/>
          </p:nvSpPr>
          <p:spPr>
            <a:xfrm>
              <a:off x="2844798" y="2022933"/>
              <a:ext cx="173124" cy="193899"/>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endParaRPr lang="en-US" sz="1400" b="1" dirty="0" smtClean="0">
                <a:gradFill>
                  <a:gsLst>
                    <a:gs pos="0">
                      <a:schemeClr val="tx1"/>
                    </a:gs>
                    <a:gs pos="86000">
                      <a:schemeClr val="tx1"/>
                    </a:gs>
                  </a:gsLst>
                  <a:lin ang="5400000" scaled="0"/>
                </a:gradFill>
              </a:endParaRPr>
            </a:p>
          </p:txBody>
        </p:sp>
      </p:grpSp>
      <p:grpSp>
        <p:nvGrpSpPr>
          <p:cNvPr id="85" name="Group 84"/>
          <p:cNvGrpSpPr/>
          <p:nvPr/>
        </p:nvGrpSpPr>
        <p:grpSpPr>
          <a:xfrm>
            <a:off x="2479673" y="4523158"/>
            <a:ext cx="2032003" cy="1350590"/>
            <a:chOff x="2024182" y="1563081"/>
            <a:chExt cx="2032003" cy="1350590"/>
          </a:xfrm>
        </p:grpSpPr>
        <p:sp>
          <p:nvSpPr>
            <p:cNvPr id="86" name="Oval 85"/>
            <p:cNvSpPr/>
            <p:nvPr/>
          </p:nvSpPr>
          <p:spPr bwMode="auto">
            <a:xfrm>
              <a:off x="2024182"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x86</a:t>
              </a:r>
            </a:p>
          </p:txBody>
        </p:sp>
        <p:pic>
          <p:nvPicPr>
            <p:cNvPr id="87"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2710107" y="1567593"/>
              <a:ext cx="1350590" cy="1341566"/>
            </a:xfrm>
            <a:prstGeom prst="rect">
              <a:avLst/>
            </a:prstGeom>
            <a:noFill/>
          </p:spPr>
        </p:pic>
        <p:sp>
          <p:nvSpPr>
            <p:cNvPr id="88" name="TextBox 87"/>
            <p:cNvSpPr txBox="1"/>
            <p:nvPr/>
          </p:nvSpPr>
          <p:spPr>
            <a:xfrm>
              <a:off x="2844798" y="2022933"/>
              <a:ext cx="956993" cy="430887"/>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WSS v3.0</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grpSp>
        <p:nvGrpSpPr>
          <p:cNvPr id="89" name="Group 88"/>
          <p:cNvGrpSpPr/>
          <p:nvPr/>
        </p:nvGrpSpPr>
        <p:grpSpPr>
          <a:xfrm>
            <a:off x="4605335" y="4523158"/>
            <a:ext cx="2032003" cy="1350590"/>
            <a:chOff x="4303681" y="1563081"/>
            <a:chExt cx="2032003" cy="1350590"/>
          </a:xfrm>
        </p:grpSpPr>
        <p:sp>
          <p:nvSpPr>
            <p:cNvPr id="90" name="Oval 89"/>
            <p:cNvSpPr/>
            <p:nvPr/>
          </p:nvSpPr>
          <p:spPr bwMode="auto">
            <a:xfrm>
              <a:off x="4303681"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x64</a:t>
              </a:r>
            </a:p>
          </p:txBody>
        </p:sp>
        <p:pic>
          <p:nvPicPr>
            <p:cNvPr id="91"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4989606" y="1567593"/>
              <a:ext cx="1350590" cy="1341566"/>
            </a:xfrm>
            <a:prstGeom prst="rect">
              <a:avLst/>
            </a:prstGeom>
            <a:noFill/>
          </p:spPr>
        </p:pic>
        <p:sp>
          <p:nvSpPr>
            <p:cNvPr id="92" name="TextBox 91"/>
            <p:cNvSpPr txBox="1"/>
            <p:nvPr/>
          </p:nvSpPr>
          <p:spPr>
            <a:xfrm>
              <a:off x="5124297" y="2022933"/>
              <a:ext cx="956993" cy="430887"/>
            </a:xfrm>
            <a:prstGeom prst="rect">
              <a:avLst/>
            </a:prstGeom>
            <a:noFill/>
          </p:spPr>
          <p:txBody>
            <a:bodyPr wrap="none" lIns="0" tIns="0" rIns="0" bIns="0" rtlCol="0">
              <a:spAutoFit/>
            </a:bodyPr>
            <a:lstStyle/>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WSS v3.0</a:t>
              </a:r>
            </a:p>
            <a:p>
              <a:pPr marL="171450" indent="-171450">
                <a:lnSpc>
                  <a:spcPct val="90000"/>
                </a:lnSpc>
                <a:spcBef>
                  <a:spcPct val="20000"/>
                </a:spcBef>
                <a:buSzPct val="85000"/>
                <a:buBlip>
                  <a:blip r:embed="rId4"/>
                </a:buBlip>
              </a:pPr>
              <a:r>
                <a:rPr lang="en-US" sz="1400" b="1" dirty="0" smtClean="0">
                  <a:gradFill>
                    <a:gsLst>
                      <a:gs pos="0">
                        <a:schemeClr val="tx1"/>
                      </a:gs>
                      <a:gs pos="86000">
                        <a:schemeClr val="tx1"/>
                      </a:gs>
                    </a:gsLst>
                    <a:lin ang="5400000" scaled="0"/>
                  </a:gradFill>
                </a:rPr>
                <a:t>SP2</a:t>
              </a:r>
            </a:p>
          </p:txBody>
        </p:sp>
      </p:grpSp>
      <p:grpSp>
        <p:nvGrpSpPr>
          <p:cNvPr id="93" name="Group 92"/>
          <p:cNvGrpSpPr/>
          <p:nvPr/>
        </p:nvGrpSpPr>
        <p:grpSpPr>
          <a:xfrm>
            <a:off x="6730997" y="4523158"/>
            <a:ext cx="2032003" cy="1350590"/>
            <a:chOff x="6544103" y="1563081"/>
            <a:chExt cx="2032003" cy="1350590"/>
          </a:xfrm>
        </p:grpSpPr>
        <p:sp>
          <p:nvSpPr>
            <p:cNvPr id="94" name="Oval 93"/>
            <p:cNvSpPr/>
            <p:nvPr/>
          </p:nvSpPr>
          <p:spPr bwMode="auto">
            <a:xfrm>
              <a:off x="6544103" y="1869524"/>
              <a:ext cx="737702" cy="73770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2010</a:t>
              </a:r>
            </a:p>
          </p:txBody>
        </p:sp>
        <p:pic>
          <p:nvPicPr>
            <p:cNvPr id="95" name="Picture 2" descr="S:\InternalBin\Resource DVD\DVD_ART36\Artwork_Imagery\Shapes\Arrows\Straight\blue up arrow.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rot="5400000">
              <a:off x="7230028" y="1567593"/>
              <a:ext cx="1350590" cy="1341566"/>
            </a:xfrm>
            <a:prstGeom prst="rect">
              <a:avLst/>
            </a:prstGeom>
            <a:noFill/>
          </p:spPr>
        </p:pic>
        <p:sp>
          <p:nvSpPr>
            <p:cNvPr id="96" name="TextBox 95"/>
            <p:cNvSpPr txBox="1"/>
            <p:nvPr/>
          </p:nvSpPr>
          <p:spPr>
            <a:xfrm>
              <a:off x="7364719" y="2016775"/>
              <a:ext cx="65" cy="221599"/>
            </a:xfrm>
            <a:prstGeom prst="rect">
              <a:avLst/>
            </a:prstGeom>
            <a:noFill/>
          </p:spPr>
          <p:txBody>
            <a:bodyPr wrap="none" lIns="0" tIns="0" rIns="0" bIns="0" rtlCol="0">
              <a:spAutoFit/>
            </a:bodyPr>
            <a:lstStyle/>
            <a:p>
              <a:pPr>
                <a:lnSpc>
                  <a:spcPct val="90000"/>
                </a:lnSpc>
              </a:pPr>
              <a:endParaRPr lang="en-US" sz="1600" b="1" dirty="0" smtClean="0">
                <a:gradFill>
                  <a:gsLst>
                    <a:gs pos="0">
                      <a:schemeClr val="tx1"/>
                    </a:gs>
                    <a:gs pos="86000">
                      <a:schemeClr val="tx1"/>
                    </a:gs>
                  </a:gsLst>
                  <a:lin ang="5400000" scaled="0"/>
                </a:gradFill>
              </a:endParaRPr>
            </a:p>
          </p:txBody>
        </p:sp>
      </p:grpSp>
      <p:sp>
        <p:nvSpPr>
          <p:cNvPr id="4" name="TextBox 3"/>
          <p:cNvSpPr txBox="1"/>
          <p:nvPr/>
        </p:nvSpPr>
        <p:spPr>
          <a:xfrm>
            <a:off x="537882" y="4903694"/>
            <a:ext cx="1389530" cy="747897"/>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rPr>
              <a:t>V3 must not be a Trial installation.</a:t>
            </a:r>
          </a:p>
        </p:txBody>
      </p:sp>
    </p:spTree>
    <p:extLst>
      <p:ext uri="{BB962C8B-B14F-4D97-AF65-F5344CB8AC3E}">
        <p14:creationId xmlns:p14="http://schemas.microsoft.com/office/powerpoint/2010/main" val="31261968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Cycle: Overview</a:t>
            </a:r>
            <a:endParaRPr lang="en-US" dirty="0"/>
          </a:p>
        </p:txBody>
      </p:sp>
      <p:grpSp>
        <p:nvGrpSpPr>
          <p:cNvPr id="3" name="Group 39"/>
          <p:cNvGrpSpPr/>
          <p:nvPr/>
        </p:nvGrpSpPr>
        <p:grpSpPr>
          <a:xfrm>
            <a:off x="3469354" y="1322534"/>
            <a:ext cx="2203704" cy="2011215"/>
            <a:chOff x="3469354" y="1142999"/>
            <a:chExt cx="2203704" cy="2011215"/>
          </a:xfrm>
        </p:grpSpPr>
        <p:sp>
          <p:nvSpPr>
            <p:cNvPr id="17" name="Rounded Rectangle 16"/>
            <p:cNvSpPr/>
            <p:nvPr/>
          </p:nvSpPr>
          <p:spPr bwMode="auto">
            <a:xfrm>
              <a:off x="3470540" y="1142999"/>
              <a:ext cx="2201333" cy="2011215"/>
            </a:xfrm>
            <a:prstGeom prst="roundRect">
              <a:avLst>
                <a:gd name="adj" fmla="val 244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400" dirty="0" smtClean="0">
                  <a:gradFill>
                    <a:gsLst>
                      <a:gs pos="0">
                        <a:srgbClr val="FFFFFF"/>
                      </a:gs>
                      <a:gs pos="100000">
                        <a:srgbClr val="FFFFFF"/>
                      </a:gs>
                    </a:gsLst>
                    <a:lin ang="5400000" scaled="0"/>
                  </a:gradFill>
                </a:rPr>
                <a:t>Learn</a:t>
              </a:r>
            </a:p>
          </p:txBody>
        </p:sp>
        <p:sp>
          <p:nvSpPr>
            <p:cNvPr id="21" name="TextBox 20"/>
            <p:cNvSpPr txBox="1"/>
            <p:nvPr/>
          </p:nvSpPr>
          <p:spPr>
            <a:xfrm>
              <a:off x="3469354" y="1693510"/>
              <a:ext cx="2203704" cy="1098762"/>
            </a:xfrm>
            <a:prstGeom prst="rect">
              <a:avLst/>
            </a:prstGeom>
            <a:noFill/>
          </p:spPr>
          <p:txBody>
            <a:bodyPr wrap="square" lIns="100584" tIns="0" rIns="73152" bIns="0" rtlCol="0">
              <a:spAutoFit/>
            </a:bodyPr>
            <a:lstStyle/>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Requirements/</a:t>
              </a:r>
              <a:br>
                <a:rPr lang="en-US" sz="1400" dirty="0" smtClean="0">
                  <a:gradFill>
                    <a:gsLst>
                      <a:gs pos="0">
                        <a:schemeClr val="tx1"/>
                      </a:gs>
                      <a:gs pos="86000">
                        <a:schemeClr val="tx1"/>
                      </a:gs>
                    </a:gsLst>
                    <a:lin ang="5400000" scaled="0"/>
                  </a:gradFill>
                </a:rPr>
              </a:br>
              <a:r>
                <a:rPr lang="en-US" sz="1400" dirty="0" smtClean="0">
                  <a:gradFill>
                    <a:gsLst>
                      <a:gs pos="0">
                        <a:schemeClr val="tx1"/>
                      </a:gs>
                      <a:gs pos="86000">
                        <a:schemeClr val="tx1"/>
                      </a:gs>
                    </a:gsLst>
                    <a:lin ang="5400000" scaled="0"/>
                  </a:gradFill>
                </a:rPr>
                <a:t>prerequisites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Upgrade methods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Downtime mitigation</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Common issues</a:t>
              </a:r>
            </a:p>
          </p:txBody>
        </p:sp>
      </p:grpSp>
      <p:grpSp>
        <p:nvGrpSpPr>
          <p:cNvPr id="4" name="Group 35"/>
          <p:cNvGrpSpPr/>
          <p:nvPr/>
        </p:nvGrpSpPr>
        <p:grpSpPr>
          <a:xfrm>
            <a:off x="5802060" y="2010647"/>
            <a:ext cx="2203704" cy="2011215"/>
            <a:chOff x="5765116" y="1831112"/>
            <a:chExt cx="2203704" cy="2011215"/>
          </a:xfrm>
        </p:grpSpPr>
        <p:sp>
          <p:nvSpPr>
            <p:cNvPr id="18" name="Rounded Rectangle 17"/>
            <p:cNvSpPr/>
            <p:nvPr/>
          </p:nvSpPr>
          <p:spPr bwMode="auto">
            <a:xfrm>
              <a:off x="5767487" y="1831112"/>
              <a:ext cx="2201333" cy="2011215"/>
            </a:xfrm>
            <a:prstGeom prst="roundRect">
              <a:avLst>
                <a:gd name="adj" fmla="val 244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400" dirty="0" smtClean="0">
                  <a:gradFill>
                    <a:gsLst>
                      <a:gs pos="0">
                        <a:srgbClr val="FFFFFF"/>
                      </a:gs>
                      <a:gs pos="100000">
                        <a:srgbClr val="FFFFFF"/>
                      </a:gs>
                    </a:gsLst>
                    <a:lin ang="5400000" scaled="0"/>
                  </a:gradFill>
                </a:rPr>
                <a:t>Prepare</a:t>
              </a:r>
            </a:p>
          </p:txBody>
        </p:sp>
        <p:sp>
          <p:nvSpPr>
            <p:cNvPr id="22" name="TextBox 21"/>
            <p:cNvSpPr txBox="1"/>
            <p:nvPr/>
          </p:nvSpPr>
          <p:spPr>
            <a:xfrm>
              <a:off x="5765116" y="2384671"/>
              <a:ext cx="2203704" cy="1292662"/>
            </a:xfrm>
            <a:prstGeom prst="rect">
              <a:avLst/>
            </a:prstGeom>
            <a:noFill/>
          </p:spPr>
          <p:txBody>
            <a:bodyPr wrap="square" lIns="100584" tIns="0" rIns="73152" bIns="0" rtlCol="0">
              <a:spAutoFit/>
            </a:bodyPr>
            <a:lstStyle/>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Document environment</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Manage customizations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Plan upgrade strategy</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Make items upgradable</a:t>
              </a:r>
            </a:p>
          </p:txBody>
        </p:sp>
      </p:grpSp>
      <p:grpSp>
        <p:nvGrpSpPr>
          <p:cNvPr id="5" name="Group 36"/>
          <p:cNvGrpSpPr/>
          <p:nvPr/>
        </p:nvGrpSpPr>
        <p:grpSpPr>
          <a:xfrm>
            <a:off x="4904657" y="4151745"/>
            <a:ext cx="2203704" cy="2011215"/>
            <a:chOff x="4626478" y="4096329"/>
            <a:chExt cx="2203704" cy="2011215"/>
          </a:xfrm>
        </p:grpSpPr>
        <p:sp>
          <p:nvSpPr>
            <p:cNvPr id="20" name="Rounded Rectangle 19"/>
            <p:cNvSpPr/>
            <p:nvPr/>
          </p:nvSpPr>
          <p:spPr bwMode="auto">
            <a:xfrm>
              <a:off x="4626478" y="4096329"/>
              <a:ext cx="2201333" cy="2011215"/>
            </a:xfrm>
            <a:prstGeom prst="roundRect">
              <a:avLst>
                <a:gd name="adj" fmla="val 244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400" dirty="0" smtClean="0">
                  <a:gradFill>
                    <a:gsLst>
                      <a:gs pos="0">
                        <a:srgbClr val="FFFFFF"/>
                      </a:gs>
                      <a:gs pos="100000">
                        <a:srgbClr val="FFFFFF"/>
                      </a:gs>
                    </a:gsLst>
                    <a:lin ang="5400000" scaled="0"/>
                  </a:gradFill>
                </a:rPr>
                <a:t>Test</a:t>
              </a:r>
            </a:p>
          </p:txBody>
        </p:sp>
        <p:sp>
          <p:nvSpPr>
            <p:cNvPr id="23" name="TextBox 22"/>
            <p:cNvSpPr txBox="1"/>
            <p:nvPr/>
          </p:nvSpPr>
          <p:spPr>
            <a:xfrm>
              <a:off x="4626478" y="4646840"/>
              <a:ext cx="2203704" cy="904863"/>
            </a:xfrm>
            <a:prstGeom prst="rect">
              <a:avLst/>
            </a:prstGeom>
            <a:noFill/>
          </p:spPr>
          <p:txBody>
            <a:bodyPr wrap="square" lIns="100584" tIns="0" rIns="73152" bIns="0" rtlCol="0">
              <a:spAutoFit/>
            </a:bodyPr>
            <a:lstStyle/>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Build test farms</a:t>
              </a:r>
            </a:p>
            <a:p>
              <a:pPr marL="341313" lvl="1" indent="-165100">
                <a:lnSpc>
                  <a:spcPct val="90000"/>
                </a:lnSpc>
                <a:spcBef>
                  <a:spcPct val="20000"/>
                </a:spcBef>
                <a:buSzPct val="85000"/>
                <a:buBlip>
                  <a:blip r:embed="rId4"/>
                </a:buBlip>
              </a:pPr>
              <a:r>
                <a:rPr lang="en-US" sz="1400" dirty="0" smtClean="0">
                  <a:gradFill>
                    <a:gsLst>
                      <a:gs pos="0">
                        <a:schemeClr val="tx1"/>
                      </a:gs>
                      <a:gs pos="86000">
                        <a:schemeClr val="tx1"/>
                      </a:gs>
                    </a:gsLst>
                    <a:lin ang="5400000" scaled="0"/>
                  </a:gradFill>
                </a:rPr>
                <a:t>Use real data</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Evaluate techniques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Find issues early</a:t>
              </a:r>
            </a:p>
          </p:txBody>
        </p:sp>
      </p:grpSp>
      <p:grpSp>
        <p:nvGrpSpPr>
          <p:cNvPr id="6" name="Group 37"/>
          <p:cNvGrpSpPr/>
          <p:nvPr/>
        </p:nvGrpSpPr>
        <p:grpSpPr>
          <a:xfrm>
            <a:off x="2024813" y="4151745"/>
            <a:ext cx="2203704" cy="2011215"/>
            <a:chOff x="2302994" y="4096329"/>
            <a:chExt cx="2203704" cy="2011215"/>
          </a:xfrm>
        </p:grpSpPr>
        <p:sp>
          <p:nvSpPr>
            <p:cNvPr id="19" name="Rounded Rectangle 18"/>
            <p:cNvSpPr/>
            <p:nvPr/>
          </p:nvSpPr>
          <p:spPr bwMode="auto">
            <a:xfrm>
              <a:off x="2302994" y="4096329"/>
              <a:ext cx="2201333" cy="2011215"/>
            </a:xfrm>
            <a:prstGeom prst="roundRect">
              <a:avLst>
                <a:gd name="adj" fmla="val 244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400" dirty="0" smtClean="0">
                  <a:gradFill>
                    <a:gsLst>
                      <a:gs pos="0">
                        <a:srgbClr val="FFFFFF"/>
                      </a:gs>
                      <a:gs pos="100000">
                        <a:srgbClr val="FFFFFF"/>
                      </a:gs>
                    </a:gsLst>
                    <a:lin ang="5400000" scaled="0"/>
                  </a:gradFill>
                </a:rPr>
                <a:t>Implement</a:t>
              </a:r>
            </a:p>
          </p:txBody>
        </p:sp>
        <p:sp>
          <p:nvSpPr>
            <p:cNvPr id="24" name="TextBox 23"/>
            <p:cNvSpPr txBox="1"/>
            <p:nvPr/>
          </p:nvSpPr>
          <p:spPr>
            <a:xfrm>
              <a:off x="2302994" y="4649888"/>
              <a:ext cx="2203704" cy="904863"/>
            </a:xfrm>
            <a:prstGeom prst="rect">
              <a:avLst/>
            </a:prstGeom>
            <a:noFill/>
          </p:spPr>
          <p:txBody>
            <a:bodyPr wrap="square" lIns="100584" tIns="0" rIns="73152" bIns="0" rtlCol="0">
              <a:spAutoFit/>
            </a:bodyPr>
            <a:lstStyle/>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Build/upgrade farms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Deploy customizations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Minimize downtime</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Monitor progress</a:t>
              </a:r>
            </a:p>
          </p:txBody>
        </p:sp>
      </p:grpSp>
      <p:grpSp>
        <p:nvGrpSpPr>
          <p:cNvPr id="7" name="Group 38"/>
          <p:cNvGrpSpPr/>
          <p:nvPr/>
        </p:nvGrpSpPr>
        <p:grpSpPr>
          <a:xfrm>
            <a:off x="1118172" y="2010647"/>
            <a:ext cx="2203704" cy="2011215"/>
            <a:chOff x="1155116" y="1831112"/>
            <a:chExt cx="2203704" cy="2011215"/>
          </a:xfrm>
        </p:grpSpPr>
        <p:sp>
          <p:nvSpPr>
            <p:cNvPr id="14" name="Rounded Rectangle 13"/>
            <p:cNvSpPr/>
            <p:nvPr/>
          </p:nvSpPr>
          <p:spPr bwMode="auto">
            <a:xfrm>
              <a:off x="1155116" y="1831112"/>
              <a:ext cx="2201333" cy="2011215"/>
            </a:xfrm>
            <a:prstGeom prst="roundRect">
              <a:avLst>
                <a:gd name="adj" fmla="val 244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400" dirty="0" smtClean="0">
                  <a:gradFill>
                    <a:gsLst>
                      <a:gs pos="0">
                        <a:srgbClr val="FFFFFF"/>
                      </a:gs>
                      <a:gs pos="100000">
                        <a:srgbClr val="FFFFFF"/>
                      </a:gs>
                    </a:gsLst>
                    <a:lin ang="5400000" scaled="0"/>
                  </a:gradFill>
                </a:rPr>
                <a:t>Validate</a:t>
              </a:r>
            </a:p>
          </p:txBody>
        </p:sp>
        <p:sp>
          <p:nvSpPr>
            <p:cNvPr id="25" name="TextBox 24"/>
            <p:cNvSpPr txBox="1"/>
            <p:nvPr/>
          </p:nvSpPr>
          <p:spPr>
            <a:xfrm>
              <a:off x="1155116" y="2384671"/>
              <a:ext cx="2203704" cy="667875"/>
            </a:xfrm>
            <a:prstGeom prst="rect">
              <a:avLst/>
            </a:prstGeom>
            <a:noFill/>
          </p:spPr>
          <p:txBody>
            <a:bodyPr wrap="square" lIns="100584" tIns="0" rIns="91440" bIns="0" rtlCol="0">
              <a:spAutoFit/>
            </a:bodyPr>
            <a:lstStyle/>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Upgrade event failures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UI/UX issues</a:t>
              </a:r>
            </a:p>
            <a:p>
              <a:pPr marL="168275" indent="-168275">
                <a:lnSpc>
                  <a:spcPct val="90000"/>
                </a:lnSpc>
                <a:spcBef>
                  <a:spcPct val="20000"/>
                </a:spcBef>
                <a:buSzPct val="85000"/>
                <a:buBlip>
                  <a:blip r:embed="rId3"/>
                </a:buBlip>
              </a:pPr>
              <a:r>
                <a:rPr lang="en-US" sz="1400" dirty="0" smtClean="0">
                  <a:gradFill>
                    <a:gsLst>
                      <a:gs pos="0">
                        <a:schemeClr val="tx1"/>
                      </a:gs>
                      <a:gs pos="86000">
                        <a:schemeClr val="tx1"/>
                      </a:gs>
                    </a:gsLst>
                    <a:lin ang="5400000" scaled="0"/>
                  </a:gradFill>
                </a:rPr>
                <a:t>Data issues</a:t>
              </a:r>
            </a:p>
          </p:txBody>
        </p:sp>
      </p:grpSp>
      <p:pic>
        <p:nvPicPr>
          <p:cNvPr id="1027" name="Picture 3" descr="S:\InternalBin\Resource DVD\DVD_ART36\Artwork_Imagery\Shapes\Arrows\Straight\blue up arrow.png"/>
          <p:cNvPicPr>
            <a:picLocks noChangeAspect="1" noChangeArrowheads="1"/>
          </p:cNvPicPr>
          <p:nvPr/>
        </p:nvPicPr>
        <p:blipFill>
          <a:blip r:embed="rId5"/>
          <a:srcRect/>
          <a:stretch>
            <a:fillRect/>
          </a:stretch>
        </p:blipFill>
        <p:spPr bwMode="auto">
          <a:xfrm rot="3600000">
            <a:off x="2757767" y="1336632"/>
            <a:ext cx="544608" cy="616784"/>
          </a:xfrm>
          <a:prstGeom prst="rect">
            <a:avLst/>
          </a:prstGeom>
          <a:noFill/>
        </p:spPr>
      </p:pic>
      <p:pic>
        <p:nvPicPr>
          <p:cNvPr id="42" name="Picture 3" descr="S:\InternalBin\Resource DVD\DVD_ART36\Artwork_Imagery\Shapes\Arrows\Straight\blue up arrow.png"/>
          <p:cNvPicPr>
            <a:picLocks noChangeAspect="1" noChangeArrowheads="1"/>
          </p:cNvPicPr>
          <p:nvPr/>
        </p:nvPicPr>
        <p:blipFill>
          <a:blip r:embed="rId5"/>
          <a:srcRect/>
          <a:stretch>
            <a:fillRect/>
          </a:stretch>
        </p:blipFill>
        <p:spPr bwMode="auto">
          <a:xfrm rot="18000000" flipV="1">
            <a:off x="5787839" y="1336632"/>
            <a:ext cx="544608" cy="616784"/>
          </a:xfrm>
          <a:prstGeom prst="rect">
            <a:avLst/>
          </a:prstGeom>
          <a:noFill/>
        </p:spPr>
      </p:pic>
      <p:pic>
        <p:nvPicPr>
          <p:cNvPr id="43" name="Picture 3" descr="S:\InternalBin\Resource DVD\DVD_ART36\Artwork_Imagery\Shapes\Arrows\Straight\blue up arrow.png"/>
          <p:cNvPicPr>
            <a:picLocks noChangeAspect="1" noChangeArrowheads="1"/>
          </p:cNvPicPr>
          <p:nvPr/>
        </p:nvPicPr>
        <p:blipFill>
          <a:blip r:embed="rId5"/>
          <a:srcRect/>
          <a:stretch>
            <a:fillRect/>
          </a:stretch>
        </p:blipFill>
        <p:spPr bwMode="auto">
          <a:xfrm rot="2700000" flipH="1" flipV="1">
            <a:off x="7132545" y="4075343"/>
            <a:ext cx="544608" cy="616784"/>
          </a:xfrm>
          <a:prstGeom prst="rect">
            <a:avLst/>
          </a:prstGeom>
          <a:noFill/>
        </p:spPr>
      </p:pic>
      <p:pic>
        <p:nvPicPr>
          <p:cNvPr id="45" name="Picture 3" descr="S:\InternalBin\Resource DVD\DVD_ART36\Artwork_Imagery\Shapes\Arrows\Straight\blue up arrow.png"/>
          <p:cNvPicPr>
            <a:picLocks noChangeAspect="1" noChangeArrowheads="1"/>
          </p:cNvPicPr>
          <p:nvPr/>
        </p:nvPicPr>
        <p:blipFill>
          <a:blip r:embed="rId5"/>
          <a:srcRect/>
          <a:stretch>
            <a:fillRect/>
          </a:stretch>
        </p:blipFill>
        <p:spPr bwMode="auto">
          <a:xfrm rot="18900000" flipH="1">
            <a:off x="1418674" y="4075343"/>
            <a:ext cx="544608" cy="616784"/>
          </a:xfrm>
          <a:prstGeom prst="rect">
            <a:avLst/>
          </a:prstGeom>
          <a:noFill/>
        </p:spPr>
      </p:pic>
      <p:pic>
        <p:nvPicPr>
          <p:cNvPr id="46" name="Picture 3" descr="S:\InternalBin\Resource DVD\DVD_ART36\Artwork_Imagery\Shapes\Arrows\Straight\blue up arrow.png"/>
          <p:cNvPicPr>
            <a:picLocks noChangeAspect="1" noChangeArrowheads="1"/>
          </p:cNvPicPr>
          <p:nvPr/>
        </p:nvPicPr>
        <p:blipFill>
          <a:blip r:embed="rId5"/>
          <a:srcRect/>
          <a:stretch>
            <a:fillRect/>
          </a:stretch>
        </p:blipFill>
        <p:spPr bwMode="auto">
          <a:xfrm rot="5400000" flipH="1" flipV="1">
            <a:off x="4299696" y="4848960"/>
            <a:ext cx="544608" cy="616784"/>
          </a:xfrm>
          <a:prstGeom prst="rect">
            <a:avLst/>
          </a:prstGeom>
          <a:noFill/>
        </p:spPr>
      </p:pic>
    </p:spTree>
    <p:extLst>
      <p:ext uri="{BB962C8B-B14F-4D97-AF65-F5344CB8AC3E}">
        <p14:creationId xmlns:p14="http://schemas.microsoft.com/office/powerpoint/2010/main" val="42082272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New Version WFE Instance"/>
          <p:cNvSpPr/>
          <p:nvPr/>
        </p:nvSpPr>
        <p:spPr>
          <a:xfrm>
            <a:off x="262466" y="1600200"/>
            <a:ext cx="8424334" cy="5105400"/>
          </a:xfrm>
          <a:prstGeom prst="roundRect">
            <a:avLst>
              <a:gd name="adj" fmla="val 4487"/>
            </a:avLst>
          </a:prstGeom>
          <a:solidFill>
            <a:schemeClr val="accent2">
              <a:lumMod val="75000"/>
            </a:scheme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lIns="0" tIns="0" rIns="0" bIns="0" anchor="b"/>
          <a:lstStyle/>
          <a:p>
            <a:pPr defTabSz="914099">
              <a:lnSpc>
                <a:spcPct val="85000"/>
              </a:lnSpc>
              <a:spcBef>
                <a:spcPct val="20000"/>
              </a:spcBef>
              <a:defRPr/>
            </a:pPr>
            <a:r>
              <a:rPr lang="en-US" sz="2000" dirty="0">
                <a:solidFill>
                  <a:schemeClr val="tx1"/>
                </a:solidFill>
              </a:rPr>
              <a:t>  </a:t>
            </a:r>
            <a:r>
              <a:rPr lang="en-US" sz="2000" dirty="0" smtClean="0">
                <a:solidFill>
                  <a:schemeClr val="tx1"/>
                </a:solidFill>
              </a:rPr>
              <a:t>Standalone install</a:t>
            </a:r>
            <a:endParaRPr lang="en-US" sz="2000" dirty="0">
              <a:solidFill>
                <a:schemeClr val="tx1"/>
              </a:solidFill>
            </a:endParaRPr>
          </a:p>
        </p:txBody>
      </p:sp>
      <p:sp>
        <p:nvSpPr>
          <p:cNvPr id="27" name="Title Area"/>
          <p:cNvSpPr>
            <a:spLocks noGrp="1"/>
          </p:cNvSpPr>
          <p:nvPr>
            <p:ph type="title"/>
          </p:nvPr>
        </p:nvSpPr>
        <p:spPr>
          <a:xfrm>
            <a:off x="381000" y="230188"/>
            <a:ext cx="8382000" cy="1141412"/>
          </a:xfrm>
        </p:spPr>
        <p:txBody>
          <a:bodyPr>
            <a:noAutofit/>
          </a:bodyPr>
          <a:lstStyle/>
          <a:p>
            <a:pPr>
              <a:defRPr/>
            </a:pPr>
            <a:r>
              <a:rPr lang="en-US" sz="4400" dirty="0"/>
              <a:t>WID </a:t>
            </a:r>
            <a:r>
              <a:rPr lang="en-US" sz="4400" dirty="0" smtClean="0"/>
              <a:t>Migrate to SQL Express + RBS</a:t>
            </a:r>
            <a:r>
              <a:rPr lang="en-US" i="1" dirty="0" smtClean="0">
                <a:gradFill>
                  <a:gsLst>
                    <a:gs pos="36000">
                      <a:schemeClr val="accent6">
                        <a:lumMod val="20000"/>
                        <a:lumOff val="80000"/>
                      </a:schemeClr>
                    </a:gs>
                    <a:gs pos="86000">
                      <a:schemeClr val="accent6">
                        <a:lumMod val="20000"/>
                        <a:lumOff val="80000"/>
                      </a:schemeClr>
                    </a:gs>
                  </a:gsLst>
                  <a:lin ang="5400000" scaled="0"/>
                </a:gradFill>
              </a:rPr>
              <a:t/>
            </a:r>
            <a:br>
              <a:rPr lang="en-US" i="1" dirty="0" smtClean="0">
                <a:gradFill>
                  <a:gsLst>
                    <a:gs pos="36000">
                      <a:schemeClr val="accent6">
                        <a:lumMod val="20000"/>
                        <a:lumOff val="80000"/>
                      </a:schemeClr>
                    </a:gs>
                    <a:gs pos="86000">
                      <a:schemeClr val="accent6">
                        <a:lumMod val="20000"/>
                        <a:lumOff val="80000"/>
                      </a:schemeClr>
                    </a:gs>
                  </a:gsLst>
                  <a:lin ang="5400000" scaled="0"/>
                </a:gradFill>
              </a:rPr>
            </a:br>
            <a:r>
              <a:rPr lang="en-US" sz="4000" dirty="0" smtClean="0">
                <a:gradFill>
                  <a:gsLst>
                    <a:gs pos="50000">
                      <a:schemeClr val="accent2"/>
                    </a:gs>
                    <a:gs pos="100000">
                      <a:schemeClr val="accent2"/>
                    </a:gs>
                  </a:gsLst>
                  <a:lin ang="5400000" scaled="0"/>
                </a:gradFill>
              </a:rPr>
              <a:t>Content DB migration process </a:t>
            </a:r>
            <a:r>
              <a:rPr lang="en-US" sz="4000" dirty="0">
                <a:gradFill>
                  <a:gsLst>
                    <a:gs pos="50000">
                      <a:schemeClr val="accent2"/>
                    </a:gs>
                    <a:gs pos="100000">
                      <a:schemeClr val="accent2"/>
                    </a:gs>
                  </a:gsLst>
                  <a:lin ang="5400000" scaled="0"/>
                </a:gradFill>
              </a:rPr>
              <a:t>model </a:t>
            </a:r>
            <a:r>
              <a:rPr lang="en-US" dirty="0" smtClean="0"/>
              <a:t/>
            </a:r>
            <a:br>
              <a:rPr lang="en-US" dirty="0" smtClean="0"/>
            </a:br>
            <a:endParaRPr lang="en-US" dirty="0" smtClean="0"/>
          </a:p>
        </p:txBody>
      </p:sp>
      <p:sp>
        <p:nvSpPr>
          <p:cNvPr id="52" name="New Version Farm"/>
          <p:cNvSpPr/>
          <p:nvPr/>
        </p:nvSpPr>
        <p:spPr>
          <a:xfrm>
            <a:off x="457200" y="1859020"/>
            <a:ext cx="7924800" cy="795959"/>
          </a:xfrm>
          <a:prstGeom prst="roundRect">
            <a:avLst>
              <a:gd name="adj" fmla="val 102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lnSpc>
                <a:spcPct val="85000"/>
              </a:lnSpc>
              <a:spcBef>
                <a:spcPct val="0"/>
              </a:spcBef>
              <a:spcAft>
                <a:spcPct val="0"/>
              </a:spcAft>
              <a:defRPr/>
            </a:pPr>
            <a:r>
              <a:rPr lang="en-US" dirty="0">
                <a:solidFill>
                  <a:srgbClr val="FFFFFF"/>
                </a:solidFill>
                <a:effectLst>
                  <a:outerShdw blurRad="38100" dist="38100" dir="2700000" algn="tl">
                    <a:srgbClr val="000000">
                      <a:alpha val="43137"/>
                    </a:srgbClr>
                  </a:outerShdw>
                </a:effectLst>
                <a:latin typeface="Segoe" pitchFamily="34" charset="0"/>
              </a:rPr>
              <a:t>  </a:t>
            </a:r>
            <a:r>
              <a:rPr lang="en-US" dirty="0" smtClean="0">
                <a:solidFill>
                  <a:srgbClr val="FFFFFF"/>
                </a:solidFill>
                <a:effectLst>
                  <a:outerShdw blurRad="38100" dist="38100" dir="2700000" algn="tl">
                    <a:srgbClr val="000000">
                      <a:alpha val="43137"/>
                    </a:srgbClr>
                  </a:outerShdw>
                </a:effectLst>
                <a:latin typeface="Segoe" pitchFamily="34" charset="0"/>
              </a:rPr>
              <a:t>V4 </a:t>
            </a:r>
            <a:r>
              <a:rPr lang="en-US" dirty="0">
                <a:solidFill>
                  <a:srgbClr val="FFFFFF"/>
                </a:solidFill>
                <a:effectLst>
                  <a:outerShdw blurRad="38100" dist="38100" dir="2700000" algn="tl">
                    <a:srgbClr val="000000">
                      <a:alpha val="43137"/>
                    </a:srgbClr>
                  </a:outerShdw>
                </a:effectLst>
                <a:latin typeface="Segoe" pitchFamily="34" charset="0"/>
              </a:rPr>
              <a:t>Farm</a:t>
            </a:r>
          </a:p>
        </p:txBody>
      </p:sp>
      <p:sp>
        <p:nvSpPr>
          <p:cNvPr id="28" name="WID SQL Instance"/>
          <p:cNvSpPr/>
          <p:nvPr/>
        </p:nvSpPr>
        <p:spPr>
          <a:xfrm>
            <a:off x="457200" y="2971800"/>
            <a:ext cx="4017433" cy="3276600"/>
          </a:xfrm>
          <a:prstGeom prst="roundRect">
            <a:avLst>
              <a:gd name="adj" fmla="val 12210"/>
            </a:avLst>
          </a:prstGeom>
          <a:solidFill>
            <a:srgbClr val="92D050">
              <a:alpha val="41000"/>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lIns="0" tIns="0" rIns="0" bIns="0" anchor="b"/>
          <a:lstStyle/>
          <a:p>
            <a:pPr defTabSz="914099">
              <a:lnSpc>
                <a:spcPct val="85000"/>
              </a:lnSpc>
              <a:spcBef>
                <a:spcPct val="20000"/>
              </a:spcBef>
              <a:defRPr/>
            </a:pPr>
            <a:r>
              <a:rPr lang="en-US" sz="2000" dirty="0">
                <a:solidFill>
                  <a:schemeClr val="tx1"/>
                </a:solidFill>
              </a:rPr>
              <a:t>  </a:t>
            </a:r>
            <a:r>
              <a:rPr lang="en-US" sz="2000" dirty="0" smtClean="0">
                <a:solidFill>
                  <a:schemeClr val="tx1"/>
                </a:solidFill>
              </a:rPr>
              <a:t>WID SQL Instance</a:t>
            </a:r>
            <a:endParaRPr lang="en-US" sz="2000" dirty="0">
              <a:solidFill>
                <a:schemeClr val="tx1"/>
              </a:solidFill>
            </a:endParaRPr>
          </a:p>
        </p:txBody>
      </p:sp>
      <p:sp>
        <p:nvSpPr>
          <p:cNvPr id="37" name="SQL Express Instance"/>
          <p:cNvSpPr/>
          <p:nvPr/>
        </p:nvSpPr>
        <p:spPr>
          <a:xfrm>
            <a:off x="5334000" y="2971800"/>
            <a:ext cx="3048000" cy="3276600"/>
          </a:xfrm>
          <a:prstGeom prst="roundRect">
            <a:avLst>
              <a:gd name="adj" fmla="val 7310"/>
            </a:avLst>
          </a:prstGeom>
          <a:solidFill>
            <a:srgbClr val="92D050">
              <a:alpha val="41000"/>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lIns="0" tIns="0" rIns="0" bIns="0" anchor="b"/>
          <a:lstStyle/>
          <a:p>
            <a:pPr defTabSz="914099">
              <a:lnSpc>
                <a:spcPct val="85000"/>
              </a:lnSpc>
              <a:spcBef>
                <a:spcPct val="20000"/>
              </a:spcBef>
              <a:defRPr/>
            </a:pPr>
            <a:r>
              <a:rPr lang="en-US" sz="2000" dirty="0">
                <a:solidFill>
                  <a:schemeClr val="tx1"/>
                </a:solidFill>
              </a:rPr>
              <a:t>  </a:t>
            </a:r>
            <a:r>
              <a:rPr lang="en-US" sz="2000" dirty="0" smtClean="0">
                <a:solidFill>
                  <a:schemeClr val="tx1"/>
                </a:solidFill>
              </a:rPr>
              <a:t>SQL Express Instance</a:t>
            </a:r>
            <a:endParaRPr lang="en-US" sz="2000" dirty="0">
              <a:solidFill>
                <a:schemeClr val="tx1"/>
              </a:solidFill>
            </a:endParaRPr>
          </a:p>
        </p:txBody>
      </p:sp>
      <p:cxnSp>
        <p:nvCxnSpPr>
          <p:cNvPr id="79" name="New Version Config DB Connection"/>
          <p:cNvCxnSpPr>
            <a:cxnSpLocks noChangeShapeType="1"/>
            <a:stCxn id="38" idx="2"/>
            <a:endCxn id="31" idx="1"/>
          </p:cNvCxnSpPr>
          <p:nvPr/>
        </p:nvCxnSpPr>
        <p:spPr bwMode="auto">
          <a:xfrm rot="16200000" flipH="1">
            <a:off x="5972378" y="1721333"/>
            <a:ext cx="762567" cy="2380279"/>
          </a:xfrm>
          <a:prstGeom prst="bentConnector3">
            <a:avLst>
              <a:gd name="adj1" fmla="val 50000"/>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cxnSp>
        <p:nvCxnSpPr>
          <p:cNvPr id="12" name="New Version Content DB Connection"/>
          <p:cNvCxnSpPr>
            <a:cxnSpLocks noChangeShapeType="1"/>
            <a:stCxn id="38" idx="2"/>
            <a:endCxn id="58" idx="2"/>
          </p:cNvCxnSpPr>
          <p:nvPr/>
        </p:nvCxnSpPr>
        <p:spPr bwMode="auto">
          <a:xfrm rot="16200000" flipH="1">
            <a:off x="4854294" y="2839415"/>
            <a:ext cx="1169932" cy="551479"/>
          </a:xfrm>
          <a:prstGeom prst="bentConnector2">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cxnSp>
        <p:nvCxnSpPr>
          <p:cNvPr id="62" name="New Version Content RBS Connection"/>
          <p:cNvCxnSpPr>
            <a:cxnSpLocks noChangeShapeType="1"/>
            <a:stCxn id="38" idx="2"/>
            <a:endCxn id="54" idx="2"/>
          </p:cNvCxnSpPr>
          <p:nvPr/>
        </p:nvCxnSpPr>
        <p:spPr bwMode="auto">
          <a:xfrm rot="16200000" flipH="1">
            <a:off x="4109098" y="3584612"/>
            <a:ext cx="2660327" cy="551479"/>
          </a:xfrm>
          <a:prstGeom prst="bentConnector2">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sp>
        <p:nvSpPr>
          <p:cNvPr id="28675" name="DB to RBS Link"/>
          <p:cNvSpPr/>
          <p:nvPr/>
        </p:nvSpPr>
        <p:spPr bwMode="auto">
          <a:xfrm>
            <a:off x="5715000" y="3295263"/>
            <a:ext cx="1073506" cy="2298123"/>
          </a:xfrm>
          <a:prstGeom prst="can">
            <a:avLst>
              <a:gd name="adj" fmla="val 2824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4" name="New Version Content RBS"/>
          <p:cNvSpPr/>
          <p:nvPr/>
        </p:nvSpPr>
        <p:spPr>
          <a:xfrm>
            <a:off x="5715000" y="4790465"/>
            <a:ext cx="1066800" cy="800100"/>
          </a:xfrm>
          <a:prstGeom prst="can">
            <a:avLst>
              <a:gd name="adj" fmla="val 5000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365760" rIns="91436" bIns="45718" numCol="1" rtlCol="0" anchor="b" anchorCtr="0" compatLnSpc="1">
            <a:prstTxWarp prst="textNoShape">
              <a:avLst/>
            </a:prstTxWarp>
          </a:bodyPr>
          <a:lstStyle/>
          <a:p>
            <a:pPr algn="ctr" defTabSz="914099" fontAlgn="base">
              <a:lnSpc>
                <a:spcPct val="85000"/>
              </a:lnSpc>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Segoe" pitchFamily="34" charset="0"/>
              </a:rPr>
              <a:t>RBS</a:t>
            </a:r>
          </a:p>
        </p:txBody>
      </p:sp>
      <p:sp>
        <p:nvSpPr>
          <p:cNvPr id="58" name="New Version Content DB"/>
          <p:cNvSpPr/>
          <p:nvPr/>
        </p:nvSpPr>
        <p:spPr>
          <a:xfrm>
            <a:off x="5715000" y="3300070"/>
            <a:ext cx="1066800" cy="800100"/>
          </a:xfrm>
          <a:prstGeom prst="can">
            <a:avLst>
              <a:gd name="adj" fmla="val 5000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365760" rIns="91436" bIns="45718" numCol="1" rtlCol="0" anchor="b" anchorCtr="0" compatLnSpc="1">
            <a:prstTxWarp prst="textNoShape">
              <a:avLst/>
            </a:prstTxWarp>
          </a:bodyPr>
          <a:lstStyle/>
          <a:p>
            <a:pPr algn="ctr" defTabSz="914099" fontAlgn="base">
              <a:lnSpc>
                <a:spcPct val="850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Content</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80" name="Old Version Search DB"/>
          <p:cNvSpPr/>
          <p:nvPr/>
        </p:nvSpPr>
        <p:spPr>
          <a:xfrm>
            <a:off x="685800" y="4495800"/>
            <a:ext cx="1066800" cy="1219200"/>
          </a:xfrm>
          <a:prstGeom prst="can">
            <a:avLst>
              <a:gd name="adj" fmla="val 3802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Search</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25" name="Old Version Config DB"/>
          <p:cNvSpPr/>
          <p:nvPr/>
        </p:nvSpPr>
        <p:spPr>
          <a:xfrm>
            <a:off x="685800" y="3276600"/>
            <a:ext cx="1066800" cy="1219200"/>
          </a:xfrm>
          <a:prstGeom prst="can">
            <a:avLst>
              <a:gd name="adj" fmla="val 3802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600" dirty="0" err="1" smtClean="0">
                <a:solidFill>
                  <a:srgbClr val="FFFFFF"/>
                </a:solidFill>
                <a:effectLst>
                  <a:outerShdw blurRad="38100" dist="38100" dir="2700000" algn="tl">
                    <a:srgbClr val="000000">
                      <a:alpha val="43137"/>
                    </a:srgbClr>
                  </a:outerShdw>
                </a:effectLst>
                <a:latin typeface="Segoe" pitchFamily="34" charset="0"/>
              </a:rPr>
              <a:t>Config</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 name="Old Version Content DB"/>
          <p:cNvSpPr/>
          <p:nvPr/>
        </p:nvSpPr>
        <p:spPr>
          <a:xfrm>
            <a:off x="1905000" y="3272979"/>
            <a:ext cx="1066800" cy="1219200"/>
          </a:xfrm>
          <a:prstGeom prst="can">
            <a:avLst>
              <a:gd name="adj" fmla="val 366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Content</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31" name="New Version Config DB"/>
          <p:cNvSpPr/>
          <p:nvPr/>
        </p:nvSpPr>
        <p:spPr>
          <a:xfrm>
            <a:off x="7010400" y="3292755"/>
            <a:ext cx="1066800" cy="792860"/>
          </a:xfrm>
          <a:prstGeom prst="can">
            <a:avLst>
              <a:gd name="adj" fmla="val 4901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600" dirty="0" err="1" smtClean="0">
                <a:solidFill>
                  <a:srgbClr val="FFFFFF"/>
                </a:solidFill>
                <a:effectLst>
                  <a:outerShdw blurRad="38100" dist="38100" dir="2700000" algn="tl">
                    <a:srgbClr val="000000">
                      <a:alpha val="43137"/>
                    </a:srgbClr>
                  </a:outerShdw>
                </a:effectLst>
                <a:latin typeface="Segoe" pitchFamily="34" charset="0"/>
              </a:rPr>
              <a:t>Config</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75" name="Move Arrow"/>
          <p:cNvSpPr/>
          <p:nvPr/>
        </p:nvSpPr>
        <p:spPr bwMode="auto">
          <a:xfrm>
            <a:off x="4225747" y="3429000"/>
            <a:ext cx="1295400" cy="55245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rPr>
              <a:t>Move</a:t>
            </a:r>
            <a:endParaRPr lang="en-US" sz="1400" dirty="0">
              <a:gradFill>
                <a:gsLst>
                  <a:gs pos="0">
                    <a:srgbClr val="FFFFFF"/>
                  </a:gs>
                  <a:gs pos="100000">
                    <a:srgbClr val="FFFFFF"/>
                  </a:gs>
                </a:gsLst>
                <a:lin ang="5400000" scaled="0"/>
              </a:gradFill>
            </a:endParaRPr>
          </a:p>
        </p:txBody>
      </p:sp>
      <p:sp>
        <p:nvSpPr>
          <p:cNvPr id="72" name="Old Version Scrubbed Content RBS"/>
          <p:cNvSpPr/>
          <p:nvPr/>
        </p:nvSpPr>
        <p:spPr>
          <a:xfrm>
            <a:off x="5715000" y="4511955"/>
            <a:ext cx="1066800" cy="1081430"/>
          </a:xfrm>
          <a:prstGeom prst="can">
            <a:avLst>
              <a:gd name="adj" fmla="val 3765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365760" rIns="91436" bIns="45720" numCol="1" rtlCol="0" anchor="b" anchorCtr="0" compatLnSpc="1">
            <a:prstTxWarp prst="textNoShape">
              <a:avLst/>
            </a:prstTxWarp>
          </a:bodyPr>
          <a:lstStyle/>
          <a:p>
            <a:pPr algn="ctr" defTabSz="914099" fontAlgn="base">
              <a:lnSpc>
                <a:spcPct val="85000"/>
              </a:lnSpc>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Segoe" pitchFamily="34" charset="0"/>
              </a:rPr>
              <a:t>RBS</a:t>
            </a:r>
          </a:p>
        </p:txBody>
      </p:sp>
      <p:sp>
        <p:nvSpPr>
          <p:cNvPr id="71" name="Old Version Scrubbed Content DB"/>
          <p:cNvSpPr/>
          <p:nvPr/>
        </p:nvSpPr>
        <p:spPr>
          <a:xfrm>
            <a:off x="3124200" y="3285515"/>
            <a:ext cx="1066800" cy="800100"/>
          </a:xfrm>
          <a:prstGeom prst="can">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365760" rIns="91436" bIns="45720" numCol="1" rtlCol="0" anchor="b" anchorCtr="0" compatLnSpc="1">
            <a:prstTxWarp prst="textNoShape">
              <a:avLst/>
            </a:prstTxWarp>
          </a:bodyPr>
          <a:lstStyle/>
          <a:p>
            <a:pPr algn="ctr" defTabSz="914099" fontAlgn="base">
              <a:lnSpc>
                <a:spcPct val="85000"/>
              </a:lnSpc>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Segoe" pitchFamily="34" charset="0"/>
              </a:rPr>
              <a:t>Content</a:t>
            </a:r>
          </a:p>
        </p:txBody>
      </p:sp>
      <p:sp>
        <p:nvSpPr>
          <p:cNvPr id="56" name="Old Version PreScrubbed Content DB"/>
          <p:cNvSpPr/>
          <p:nvPr/>
        </p:nvSpPr>
        <p:spPr>
          <a:xfrm>
            <a:off x="3124200" y="3276600"/>
            <a:ext cx="1066800" cy="1219200"/>
          </a:xfrm>
          <a:prstGeom prst="can">
            <a:avLst>
              <a:gd name="adj" fmla="val 3802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20" rIns="91436" bIns="45720"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Content</a:t>
            </a:r>
          </a:p>
        </p:txBody>
      </p:sp>
      <p:sp>
        <p:nvSpPr>
          <p:cNvPr id="38" name="New Version WebApp"/>
          <p:cNvSpPr/>
          <p:nvPr/>
        </p:nvSpPr>
        <p:spPr>
          <a:xfrm>
            <a:off x="2057400" y="2011418"/>
            <a:ext cx="6212242" cy="518770"/>
          </a:xfrm>
          <a:prstGeom prst="roundRect">
            <a:avLst>
              <a:gd name="adj"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a:solidFill>
                  <a:srgbClr val="FFFFFF"/>
                </a:solidFill>
                <a:effectLst>
                  <a:outerShdw blurRad="38100" dist="38100" dir="2700000" algn="tl">
                    <a:srgbClr val="000000">
                      <a:alpha val="43137"/>
                    </a:srgbClr>
                  </a:outerShdw>
                </a:effectLst>
                <a:latin typeface="Segoe" pitchFamily="34" charset="0"/>
              </a:rPr>
              <a:t>WSS </a:t>
            </a:r>
            <a:r>
              <a:rPr lang="en-US" sz="2300" dirty="0" smtClean="0">
                <a:solidFill>
                  <a:srgbClr val="FFFFFF"/>
                </a:solidFill>
                <a:effectLst>
                  <a:outerShdw blurRad="38100" dist="38100" dir="2700000" algn="tl">
                    <a:srgbClr val="000000">
                      <a:alpha val="43137"/>
                    </a:srgbClr>
                  </a:outerShdw>
                </a:effectLst>
                <a:latin typeface="Segoe" pitchFamily="34" charset="0"/>
              </a:rPr>
              <a:t>V4</a:t>
            </a:r>
            <a:r>
              <a:rPr lang="en-US" sz="2300" dirty="0">
                <a:solidFill>
                  <a:srgbClr val="FFFFFF"/>
                </a:solidFill>
                <a:effectLst>
                  <a:outerShdw blurRad="38100" dist="38100" dir="2700000" algn="tl">
                    <a:srgbClr val="000000">
                      <a:alpha val="43137"/>
                    </a:srgbClr>
                  </a:outerShdw>
                </a:effectLst>
                <a:latin typeface="Segoe" pitchFamily="34" charset="0"/>
              </a:rPr>
              <a:t> </a:t>
            </a:r>
            <a:r>
              <a:rPr lang="en-US" sz="2300" dirty="0" smtClean="0">
                <a:solidFill>
                  <a:srgbClr val="FFFFFF"/>
                </a:solidFill>
                <a:effectLst>
                  <a:outerShdw blurRad="38100" dist="38100" dir="2700000" algn="tl">
                    <a:srgbClr val="000000">
                      <a:alpha val="43137"/>
                    </a:srgbClr>
                  </a:outerShdw>
                </a:effectLst>
                <a:latin typeface="Segoe" pitchFamily="34" charset="0"/>
              </a:rPr>
              <a:t>Web </a:t>
            </a:r>
            <a:r>
              <a:rPr lang="en-US" sz="2300" dirty="0">
                <a:solidFill>
                  <a:srgbClr val="FFFFFF"/>
                </a:solidFill>
                <a:effectLst>
                  <a:outerShdw blurRad="38100" dist="38100" dir="2700000" algn="tl">
                    <a:srgbClr val="000000">
                      <a:alpha val="43137"/>
                    </a:srgbClr>
                  </a:outerShdw>
                </a:effectLst>
                <a:latin typeface="Segoe" pitchFamily="34" charset="0"/>
              </a:rPr>
              <a:t>App</a:t>
            </a:r>
          </a:p>
        </p:txBody>
      </p:sp>
      <p:sp>
        <p:nvSpPr>
          <p:cNvPr id="36" name="Upgrade Activity Indicator"/>
          <p:cNvSpPr/>
          <p:nvPr/>
        </p:nvSpPr>
        <p:spPr bwMode="auto">
          <a:xfrm>
            <a:off x="7852902" y="1676402"/>
            <a:ext cx="617381" cy="670035"/>
          </a:xfrm>
          <a:prstGeom prst="ellipse">
            <a:avLst/>
          </a:prstGeom>
          <a:blipFill dpi="0" rotWithShape="1">
            <a:blip r:embed="rId3" cstate="print"/>
            <a:srcRect/>
            <a:stretch>
              <a:fillRect/>
            </a:stretch>
          </a:blipFill>
          <a:ln w="9525">
            <a:noFill/>
            <a:headEnd type="none" w="med" len="med"/>
            <a:tailEnd type="none" w="med" len="med"/>
          </a:ln>
          <a:effectLst>
            <a:glow rad="70000">
              <a:schemeClr val="accent2">
                <a:tint val="30000"/>
                <a:shade val="95000"/>
                <a:satMod val="300000"/>
                <a:alpha val="50000"/>
              </a:schemeClr>
            </a:glow>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defRPr/>
            </a:pPr>
            <a:endParaRPr lang="en-US" dirty="0">
              <a:solidFill>
                <a:schemeClr val="tx1"/>
              </a:solidFill>
              <a:latin typeface="Segoe" pitchFamily="34" charset="0"/>
            </a:endParaRPr>
          </a:p>
        </p:txBody>
      </p:sp>
      <p:sp>
        <p:nvSpPr>
          <p:cNvPr id="28672" name="B/R Arrow"/>
          <p:cNvSpPr/>
          <p:nvPr/>
        </p:nvSpPr>
        <p:spPr bwMode="auto">
          <a:xfrm>
            <a:off x="2209800" y="3470295"/>
            <a:ext cx="1600810" cy="492107"/>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rPr>
              <a:t>Backup/Restore</a:t>
            </a:r>
            <a:endParaRPr lang="en-US" sz="1400" dirty="0">
              <a:gradFill>
                <a:gsLst>
                  <a:gs pos="0">
                    <a:srgbClr val="FFFFFF"/>
                  </a:gs>
                  <a:gs pos="100000">
                    <a:srgbClr val="FFFFFF"/>
                  </a:gs>
                </a:gsLst>
                <a:lin ang="5400000" scaled="0"/>
              </a:gradFill>
            </a:endParaRPr>
          </a:p>
        </p:txBody>
      </p:sp>
      <p:sp>
        <p:nvSpPr>
          <p:cNvPr id="76" name="Copy BLOB Arrow"/>
          <p:cNvSpPr/>
          <p:nvPr/>
        </p:nvSpPr>
        <p:spPr bwMode="auto">
          <a:xfrm rot="794381">
            <a:off x="2533432" y="4476386"/>
            <a:ext cx="3223860" cy="57088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rPr>
              <a:t>Copy BLOBs</a:t>
            </a:r>
            <a:endParaRPr lang="en-US" sz="1400" dirty="0">
              <a:gradFill>
                <a:gsLst>
                  <a:gs pos="0">
                    <a:srgbClr val="FFFFFF"/>
                  </a:gs>
                  <a:gs pos="100000">
                    <a:srgbClr val="FFFFFF"/>
                  </a:gs>
                </a:gsLst>
                <a:lin ang="5400000" scaled="0"/>
              </a:gradFill>
            </a:endParaRPr>
          </a:p>
        </p:txBody>
      </p:sp>
      <p:sp>
        <p:nvSpPr>
          <p:cNvPr id="28674" name="Document BLOBs"/>
          <p:cNvSpPr/>
          <p:nvPr/>
        </p:nvSpPr>
        <p:spPr bwMode="auto">
          <a:xfrm rot="16200000">
            <a:off x="2262702" y="4167702"/>
            <a:ext cx="524485" cy="436513"/>
          </a:xfrm>
          <a:prstGeom prst="foldedCorner">
            <a:avLst>
              <a:gd name="adj" fmla="val 33228"/>
            </a:avLst>
          </a:prstGeom>
          <a:gradFill flip="none" rotWithShape="1">
            <a:lin ang="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769902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2"/>
                                        </p:tgtEl>
                                        <p:attrNameLst>
                                          <p:attrName>style.visibility</p:attrName>
                                        </p:attrNameLst>
                                      </p:cBhvr>
                                      <p:to>
                                        <p:strVal val="visible"/>
                                      </p:to>
                                    </p:set>
                                    <p:animEffect transition="in" filter="fade">
                                      <p:cBhvr>
                                        <p:cTn id="7" dur="500"/>
                                        <p:tgtEl>
                                          <p:spTgt spid="286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 presetClass="entr" presetSubtype="0" fill="hold" grpId="1" nodeType="after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par>
                          <p:cTn id="15" fill="hold">
                            <p:stCondLst>
                              <p:cond delay="1000"/>
                            </p:stCondLst>
                            <p:childTnLst>
                              <p:par>
                                <p:cTn id="16" presetID="10" presetClass="exit" presetSubtype="0" fill="hold" grpId="1" nodeType="afterEffect">
                                  <p:stCondLst>
                                    <p:cond delay="0"/>
                                  </p:stCondLst>
                                  <p:childTnLst>
                                    <p:animEffect transition="out" filter="fade">
                                      <p:cBhvr>
                                        <p:cTn id="17" dur="500"/>
                                        <p:tgtEl>
                                          <p:spTgt spid="28672"/>
                                        </p:tgtEl>
                                      </p:cBhvr>
                                    </p:animEffect>
                                    <p:set>
                                      <p:cBhvr>
                                        <p:cTn id="18" dur="1" fill="hold">
                                          <p:stCondLst>
                                            <p:cond delay="499"/>
                                          </p:stCondLst>
                                        </p:cTn>
                                        <p:tgtEl>
                                          <p:spTgt spid="2867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56"/>
                                        </p:tgtEl>
                                      </p:cBhvr>
                                    </p:animEffect>
                                    <p:set>
                                      <p:cBhvr>
                                        <p:cTn id="23" dur="1" fill="hold">
                                          <p:stCondLst>
                                            <p:cond delay="499"/>
                                          </p:stCondLst>
                                        </p:cTn>
                                        <p:tgtEl>
                                          <p:spTgt spid="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childTnLst>
                          </p:cTn>
                        </p:par>
                        <p:par>
                          <p:cTn id="29" fill="hold">
                            <p:stCondLst>
                              <p:cond delay="500"/>
                            </p:stCondLst>
                            <p:childTnLst>
                              <p:par>
                                <p:cTn id="30" presetID="42" presetClass="path" presetSubtype="0" accel="50000" decel="50000" fill="hold" grpId="0" nodeType="afterEffect">
                                  <p:stCondLst>
                                    <p:cond delay="0"/>
                                  </p:stCondLst>
                                  <p:childTnLst>
                                    <p:animMotion origin="layout" path="M 0 -3.61407E-6 L 0.28333 0.00278 " pathEditMode="relative" rAng="0" ptsTypes="AA">
                                      <p:cBhvr>
                                        <p:cTn id="31" dur="2000" fill="hold"/>
                                        <p:tgtEl>
                                          <p:spTgt spid="71"/>
                                        </p:tgtEl>
                                        <p:attrNameLst>
                                          <p:attrName>ppt_x</p:attrName>
                                          <p:attrName>ppt_y</p:attrName>
                                        </p:attrNameLst>
                                      </p:cBhvr>
                                      <p:rCtr x="14167" y="139"/>
                                    </p:animMotion>
                                  </p:childTnLst>
                                </p:cTn>
                              </p:par>
                            </p:childTnLst>
                          </p:cTn>
                        </p:par>
                        <p:par>
                          <p:cTn id="32" fill="hold">
                            <p:stCondLst>
                              <p:cond delay="2500"/>
                            </p:stCondLst>
                            <p:childTnLst>
                              <p:par>
                                <p:cTn id="33" presetID="10" presetClass="exit" presetSubtype="0" fill="hold" grpId="1" nodeType="afterEffect">
                                  <p:stCondLst>
                                    <p:cond delay="0"/>
                                  </p:stCondLst>
                                  <p:childTnLst>
                                    <p:animEffect transition="out" filter="fade">
                                      <p:cBhvr>
                                        <p:cTn id="34" dur="500"/>
                                        <p:tgtEl>
                                          <p:spTgt spid="75"/>
                                        </p:tgtEl>
                                      </p:cBhvr>
                                    </p:animEffect>
                                    <p:set>
                                      <p:cBhvr>
                                        <p:cTn id="35" dur="1" fill="hold">
                                          <p:stCondLst>
                                            <p:cond delay="499"/>
                                          </p:stCondLst>
                                        </p:cTn>
                                        <p:tgtEl>
                                          <p:spTgt spid="7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675"/>
                                        </p:tgtEl>
                                        <p:attrNameLst>
                                          <p:attrName>style.visibility</p:attrName>
                                        </p:attrNameLst>
                                      </p:cBhvr>
                                      <p:to>
                                        <p:strVal val="visible"/>
                                      </p:to>
                                    </p:set>
                                    <p:animEffect transition="in" filter="fade">
                                      <p:cBhvr>
                                        <p:cTn id="43" dur="500"/>
                                        <p:tgtEl>
                                          <p:spTgt spid="2867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8674"/>
                                        </p:tgtEl>
                                        <p:attrNameLst>
                                          <p:attrName>style.visibility</p:attrName>
                                        </p:attrNameLst>
                                      </p:cBhvr>
                                      <p:to>
                                        <p:strVal val="visible"/>
                                      </p:to>
                                    </p:set>
                                    <p:animEffect transition="in" filter="fade">
                                      <p:cBhvr>
                                        <p:cTn id="52" dur="500"/>
                                        <p:tgtEl>
                                          <p:spTgt spid="28674"/>
                                        </p:tgtEl>
                                      </p:cBhvr>
                                    </p:animEffect>
                                  </p:childTnLst>
                                </p:cTn>
                              </p:par>
                            </p:childTnLst>
                          </p:cTn>
                        </p:par>
                        <p:par>
                          <p:cTn id="53" fill="hold">
                            <p:stCondLst>
                              <p:cond delay="1000"/>
                            </p:stCondLst>
                            <p:childTnLst>
                              <p:par>
                                <p:cTn id="54" presetID="42" presetClass="path" presetSubtype="0" accel="50000" decel="50000" fill="hold" grpId="1" nodeType="afterEffect">
                                  <p:stCondLst>
                                    <p:cond delay="0"/>
                                  </p:stCondLst>
                                  <p:childTnLst>
                                    <p:animMotion origin="layout" path="M -1.66667E-6 4.0074E-6 L 0.36563 0.11615 " pathEditMode="relative" rAng="0" ptsTypes="AA">
                                      <p:cBhvr>
                                        <p:cTn id="55" dur="2000" fill="hold"/>
                                        <p:tgtEl>
                                          <p:spTgt spid="28674"/>
                                        </p:tgtEl>
                                        <p:attrNameLst>
                                          <p:attrName>ppt_x</p:attrName>
                                          <p:attrName>ppt_y</p:attrName>
                                        </p:attrNameLst>
                                      </p:cBhvr>
                                      <p:rCtr x="18281" y="5807"/>
                                    </p:animMotion>
                                  </p:childTnLst>
                                </p:cTn>
                              </p:par>
                            </p:childTnLst>
                          </p:cTn>
                        </p:par>
                        <p:par>
                          <p:cTn id="56" fill="hold">
                            <p:stCondLst>
                              <p:cond delay="3000"/>
                            </p:stCondLst>
                            <p:childTnLst>
                              <p:par>
                                <p:cTn id="57" presetID="10" presetClass="exit" presetSubtype="0" fill="hold" grpId="2" nodeType="afterEffect">
                                  <p:stCondLst>
                                    <p:cond delay="0"/>
                                  </p:stCondLst>
                                  <p:childTnLst>
                                    <p:animEffect transition="out" filter="fade">
                                      <p:cBhvr>
                                        <p:cTn id="58" dur="500"/>
                                        <p:tgtEl>
                                          <p:spTgt spid="28674"/>
                                        </p:tgtEl>
                                      </p:cBhvr>
                                    </p:animEffect>
                                    <p:set>
                                      <p:cBhvr>
                                        <p:cTn id="59" dur="1" fill="hold">
                                          <p:stCondLst>
                                            <p:cond delay="499"/>
                                          </p:stCondLst>
                                        </p:cTn>
                                        <p:tgtEl>
                                          <p:spTgt spid="28674"/>
                                        </p:tgtEl>
                                        <p:attrNameLst>
                                          <p:attrName>style.visibility</p:attrName>
                                        </p:attrNameLst>
                                      </p:cBhvr>
                                      <p:to>
                                        <p:strVal val="hidden"/>
                                      </p:to>
                                    </p:set>
                                  </p:childTnLst>
                                </p:cTn>
                              </p:par>
                            </p:childTnLst>
                          </p:cTn>
                        </p:par>
                        <p:par>
                          <p:cTn id="60" fill="hold">
                            <p:stCondLst>
                              <p:cond delay="3500"/>
                            </p:stCondLst>
                            <p:childTnLst>
                              <p:par>
                                <p:cTn id="61" presetID="10" presetClass="exit" presetSubtype="0" fill="hold" grpId="1" nodeType="afterEffect">
                                  <p:stCondLst>
                                    <p:cond delay="0"/>
                                  </p:stCondLst>
                                  <p:childTnLst>
                                    <p:animEffect transition="out" filter="fade">
                                      <p:cBhvr>
                                        <p:cTn id="62" dur="500"/>
                                        <p:tgtEl>
                                          <p:spTgt spid="76"/>
                                        </p:tgtEl>
                                      </p:cBhvr>
                                    </p:animEffect>
                                    <p:set>
                                      <p:cBhvr>
                                        <p:cTn id="63" dur="1" fill="hold">
                                          <p:stCondLst>
                                            <p:cond delay="499"/>
                                          </p:stCondLst>
                                        </p:cTn>
                                        <p:tgtEl>
                                          <p:spTgt spid="7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up)">
                                      <p:cBhvr>
                                        <p:cTn id="68" dur="500"/>
                                        <p:tgtEl>
                                          <p:spTgt spid="12"/>
                                        </p:tgtEl>
                                      </p:cBhvr>
                                    </p:animEffect>
                                  </p:childTnLst>
                                </p:cTn>
                              </p:par>
                              <p:par>
                                <p:cTn id="69" presetID="22" presetClass="entr" presetSubtype="1"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up)">
                                      <p:cBhvr>
                                        <p:cTn id="71" dur="500"/>
                                        <p:tgtEl>
                                          <p:spTgt spid="62"/>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childTnLst>
                                </p:cTn>
                              </p:par>
                              <p:par>
                                <p:cTn id="80" presetID="10" presetClass="exit" presetSubtype="0" fill="hold" grpId="2" nodeType="withEffect">
                                  <p:stCondLst>
                                    <p:cond delay="0"/>
                                  </p:stCondLst>
                                  <p:childTnLst>
                                    <p:animEffect transition="out" filter="fade">
                                      <p:cBhvr>
                                        <p:cTn id="81" dur="1000"/>
                                        <p:tgtEl>
                                          <p:spTgt spid="71"/>
                                        </p:tgtEl>
                                      </p:cBhvr>
                                    </p:animEffect>
                                    <p:set>
                                      <p:cBhvr>
                                        <p:cTn id="82" dur="1" fill="hold">
                                          <p:stCondLst>
                                            <p:cond delay="999"/>
                                          </p:stCondLst>
                                        </p:cTn>
                                        <p:tgtEl>
                                          <p:spTgt spid="7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72"/>
                                        </p:tgtEl>
                                      </p:cBhvr>
                                    </p:animEffect>
                                    <p:set>
                                      <p:cBhvr>
                                        <p:cTn id="85" dur="1" fill="hold">
                                          <p:stCondLst>
                                            <p:cond delay="999"/>
                                          </p:stCondLst>
                                        </p:cTn>
                                        <p:tgtEl>
                                          <p:spTgt spid="72"/>
                                        </p:tgtEl>
                                        <p:attrNameLst>
                                          <p:attrName>style.visibility</p:attrName>
                                        </p:attrNameLst>
                                      </p:cBhvr>
                                      <p:to>
                                        <p:strVal val="hidden"/>
                                      </p:to>
                                    </p:set>
                                  </p:childTnLst>
                                </p:cTn>
                              </p:par>
                            </p:childTnLst>
                          </p:cTn>
                        </p:par>
                        <p:par>
                          <p:cTn id="86" fill="hold">
                            <p:stCondLst>
                              <p:cond delay="1500"/>
                            </p:stCondLst>
                            <p:childTnLst>
                              <p:par>
                                <p:cTn id="87" presetID="10" presetClass="exit" presetSubtype="0" fill="hold" nodeType="afterEffect">
                                  <p:stCondLst>
                                    <p:cond delay="0"/>
                                  </p:stCondLst>
                                  <p:childTnLst>
                                    <p:animEffect transition="out" filter="fade">
                                      <p:cBhvr>
                                        <p:cTn id="88" dur="1000"/>
                                        <p:tgtEl>
                                          <p:spTgt spid="36"/>
                                        </p:tgtEl>
                                      </p:cBhvr>
                                    </p:animEffect>
                                    <p:set>
                                      <p:cBhvr>
                                        <p:cTn id="89"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54" grpId="0" animBg="1"/>
      <p:bldP spid="58" grpId="0" animBg="1"/>
      <p:bldP spid="75" grpId="0" animBg="1"/>
      <p:bldP spid="75" grpId="1" animBg="1"/>
      <p:bldP spid="72" grpId="0" animBg="1"/>
      <p:bldP spid="72" grpId="1" animBg="1"/>
      <p:bldP spid="71" grpId="0" animBg="1"/>
      <p:bldP spid="71" grpId="1" animBg="1"/>
      <p:bldP spid="71" grpId="2" animBg="1"/>
      <p:bldP spid="56" grpId="0" animBg="1"/>
      <p:bldP spid="56" grpId="1" animBg="1"/>
      <p:bldP spid="28672" grpId="0" animBg="1"/>
      <p:bldP spid="28672" grpId="1" animBg="1"/>
      <p:bldP spid="76" grpId="0" animBg="1"/>
      <p:bldP spid="76" grpId="1" animBg="1"/>
      <p:bldP spid="28674" grpId="0" animBg="1"/>
      <p:bldP spid="28674" grpId="1" animBg="1"/>
      <p:bldP spid="28674"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Server</a:t>
            </a:r>
            <a:endParaRPr lang="en-US" dirty="0"/>
          </a:p>
        </p:txBody>
      </p:sp>
      <p:sp>
        <p:nvSpPr>
          <p:cNvPr id="3" name="Content Placeholder 2"/>
          <p:cNvSpPr>
            <a:spLocks noGrp="1"/>
          </p:cNvSpPr>
          <p:nvPr>
            <p:ph type="body" sz="quarter" idx="10"/>
          </p:nvPr>
        </p:nvSpPr>
        <p:spPr>
          <a:xfrm>
            <a:off x="381000" y="1447799"/>
            <a:ext cx="8382000" cy="1526572"/>
          </a:xfrm>
        </p:spPr>
        <p:txBody>
          <a:bodyPr/>
          <a:lstStyle/>
          <a:p>
            <a:r>
              <a:rPr lang="en-US" dirty="0" smtClean="0"/>
              <a:t>Now requires SharePoint Server 2010</a:t>
            </a:r>
          </a:p>
          <a:p>
            <a:r>
              <a:rPr lang="en-US" dirty="0" smtClean="0"/>
              <a:t>Upgrade prior</a:t>
            </a:r>
          </a:p>
          <a:p>
            <a:r>
              <a:rPr lang="en-US" dirty="0" smtClean="0"/>
              <a:t>Has its own Ignite Course</a:t>
            </a:r>
            <a:endParaRPr lang="en-US" dirty="0"/>
          </a:p>
        </p:txBody>
      </p:sp>
    </p:spTree>
    <p:extLst>
      <p:ext uri="{BB962C8B-B14F-4D97-AF65-F5344CB8AC3E}">
        <p14:creationId xmlns:p14="http://schemas.microsoft.com/office/powerpoint/2010/main" val="38293637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Upgrading FBA Web Apps</a:t>
            </a:r>
            <a:endParaRPr lang="en-US" dirty="0"/>
          </a:p>
        </p:txBody>
      </p:sp>
      <p:sp>
        <p:nvSpPr>
          <p:cNvPr id="3" name="Text Placeholder 2"/>
          <p:cNvSpPr>
            <a:spLocks noGrp="1"/>
          </p:cNvSpPr>
          <p:nvPr>
            <p:ph type="body" sz="quarter" idx="10"/>
          </p:nvPr>
        </p:nvSpPr>
        <p:spPr>
          <a:xfrm>
            <a:off x="381000" y="1447799"/>
            <a:ext cx="8382000" cy="2856167"/>
          </a:xfrm>
        </p:spPr>
        <p:txBody>
          <a:bodyPr/>
          <a:lstStyle/>
          <a:p>
            <a:r>
              <a:rPr lang="en-US" dirty="0"/>
              <a:t>Convert Web applications to claims-based </a:t>
            </a:r>
            <a:r>
              <a:rPr lang="en-US" dirty="0" smtClean="0"/>
              <a:t>authentication </a:t>
            </a:r>
          </a:p>
          <a:p>
            <a:r>
              <a:rPr lang="en-US" dirty="0" smtClean="0"/>
              <a:t>Update </a:t>
            </a:r>
            <a:r>
              <a:rPr lang="en-US" dirty="0" err="1" smtClean="0"/>
              <a:t>web.config</a:t>
            </a:r>
            <a:r>
              <a:rPr lang="en-US" dirty="0" smtClean="0"/>
              <a:t> with necessary connection information for your provider</a:t>
            </a:r>
          </a:p>
          <a:p>
            <a:r>
              <a:rPr lang="en-US" dirty="0" smtClean="0"/>
              <a:t>Use PowerShell to migrate users and permissions</a:t>
            </a:r>
            <a:endParaRPr lang="en-US" dirty="0"/>
          </a:p>
        </p:txBody>
      </p:sp>
    </p:spTree>
    <p:extLst>
      <p:ext uri="{BB962C8B-B14F-4D97-AF65-F5344CB8AC3E}">
        <p14:creationId xmlns:p14="http://schemas.microsoft.com/office/powerpoint/2010/main" val="2261190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Databases</a:t>
            </a:r>
            <a:endParaRPr lang="en-US" dirty="0"/>
          </a:p>
        </p:txBody>
      </p:sp>
      <p:sp>
        <p:nvSpPr>
          <p:cNvPr id="3" name="Text Placeholder 2"/>
          <p:cNvSpPr>
            <a:spLocks noGrp="1"/>
          </p:cNvSpPr>
          <p:nvPr>
            <p:ph type="body" idx="1"/>
          </p:nvPr>
        </p:nvSpPr>
        <p:spPr/>
        <p:txBody>
          <a:bodyPr/>
          <a:lstStyle/>
          <a:p>
            <a:r>
              <a:rPr lang="en-US" dirty="0" smtClean="0"/>
              <a:t>Upgrade: Learn</a:t>
            </a:r>
            <a:endParaRPr lang="en-US" dirty="0"/>
          </a:p>
        </p:txBody>
      </p:sp>
    </p:spTree>
    <p:extLst>
      <p:ext uri="{BB962C8B-B14F-4D97-AF65-F5344CB8AC3E}">
        <p14:creationId xmlns:p14="http://schemas.microsoft.com/office/powerpoint/2010/main" val="374924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smtClean="0"/>
              <a:t>SSP exploded to service applications – </a:t>
            </a:r>
            <a:r>
              <a:rPr lang="en-US" dirty="0" err="1" smtClean="0"/>
              <a:t>Inplace</a:t>
            </a:r>
            <a:endParaRPr lang="en-US" sz="3200" dirty="0">
              <a:gradFill>
                <a:gsLst>
                  <a:gs pos="50000">
                    <a:schemeClr val="tx2"/>
                  </a:gs>
                  <a:gs pos="100000">
                    <a:schemeClr val="tx2"/>
                  </a:gs>
                </a:gsLst>
                <a:lin ang="5400000" scaled="0"/>
              </a:gra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18" y="1657350"/>
            <a:ext cx="8327498" cy="371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051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pPr lvl="0"/>
            <a:r>
              <a:rPr lang="en-US" dirty="0" smtClean="0"/>
              <a:t>SSP</a:t>
            </a:r>
            <a:br>
              <a:rPr lang="en-US" dirty="0" smtClean="0"/>
            </a:br>
            <a:r>
              <a:rPr lang="en-US" sz="3600" dirty="0" smtClean="0">
                <a:gradFill>
                  <a:gsLst>
                    <a:gs pos="50000">
                      <a:schemeClr val="tx2"/>
                    </a:gs>
                    <a:gs pos="100000">
                      <a:schemeClr val="tx2"/>
                    </a:gs>
                  </a:gsLst>
                  <a:lin ang="5400000" scaled="0"/>
                </a:gradFill>
              </a:rPr>
              <a:t>Service Applications</a:t>
            </a:r>
            <a:endParaRPr lang="en-US" sz="3200" dirty="0">
              <a:gradFill>
                <a:gsLst>
                  <a:gs pos="50000">
                    <a:schemeClr val="tx2"/>
                  </a:gs>
                  <a:gs pos="100000">
                    <a:schemeClr val="tx2"/>
                  </a:gs>
                </a:gsLst>
                <a:lin ang="5400000" scaled="0"/>
              </a:gradFill>
            </a:endParaRPr>
          </a:p>
        </p:txBody>
      </p:sp>
      <p:sp>
        <p:nvSpPr>
          <p:cNvPr id="3" name="Content Placeholder 2"/>
          <p:cNvSpPr>
            <a:spLocks noGrp="1"/>
          </p:cNvSpPr>
          <p:nvPr>
            <p:ph idx="1"/>
          </p:nvPr>
        </p:nvSpPr>
        <p:spPr>
          <a:xfrm>
            <a:off x="381000" y="1905000"/>
            <a:ext cx="8382000" cy="3397853"/>
          </a:xfrm>
        </p:spPr>
        <p:txBody>
          <a:bodyPr/>
          <a:lstStyle/>
          <a:p>
            <a:r>
              <a:rPr lang="en-US" dirty="0" smtClean="0"/>
              <a:t>O12 SSPs and service settings =</a:t>
            </a:r>
            <a:br>
              <a:rPr lang="en-US" dirty="0" smtClean="0"/>
            </a:br>
            <a:r>
              <a:rPr lang="en-US" dirty="0" smtClean="0"/>
              <a:t>Flexible shared services model</a:t>
            </a:r>
          </a:p>
          <a:p>
            <a:r>
              <a:rPr lang="en-US" dirty="0" smtClean="0"/>
              <a:t>Service Applications = part of Foundation</a:t>
            </a:r>
          </a:p>
          <a:p>
            <a:r>
              <a:rPr lang="en-US" dirty="0" smtClean="0"/>
              <a:t>Notification of new services after</a:t>
            </a:r>
            <a:br>
              <a:rPr lang="en-US" dirty="0" smtClean="0"/>
            </a:br>
            <a:r>
              <a:rPr lang="en-US" dirty="0" smtClean="0"/>
              <a:t>in-place upgrade</a:t>
            </a:r>
          </a:p>
          <a:p>
            <a:r>
              <a:rPr lang="en-US" dirty="0" smtClean="0"/>
              <a:t>Backup/restore of individual services</a:t>
            </a:r>
            <a:br>
              <a:rPr lang="en-US" dirty="0" smtClean="0"/>
            </a:br>
            <a:r>
              <a:rPr lang="en-US" dirty="0" smtClean="0"/>
              <a:t>+ Provisioning </a:t>
            </a:r>
            <a:r>
              <a:rPr lang="en-US" dirty="0" err="1" smtClean="0"/>
              <a:t>offbox</a:t>
            </a:r>
            <a:endParaRPr lang="en-US" dirty="0" smtClean="0"/>
          </a:p>
        </p:txBody>
      </p:sp>
    </p:spTree>
    <p:extLst>
      <p:ext uri="{BB962C8B-B14F-4D97-AF65-F5344CB8AC3E}">
        <p14:creationId xmlns:p14="http://schemas.microsoft.com/office/powerpoint/2010/main" val="27337973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pPr lvl="0"/>
            <a:r>
              <a:rPr lang="en-US" dirty="0" smtClean="0"/>
              <a:t>SSP</a:t>
            </a:r>
            <a:br>
              <a:rPr lang="en-US" dirty="0" smtClean="0"/>
            </a:br>
            <a:r>
              <a:rPr lang="en-US" sz="3600" dirty="0" smtClean="0">
                <a:gradFill>
                  <a:gsLst>
                    <a:gs pos="50000">
                      <a:schemeClr val="tx2"/>
                    </a:gs>
                    <a:gs pos="100000">
                      <a:schemeClr val="tx2"/>
                    </a:gs>
                  </a:gsLst>
                  <a:lin ang="5400000" scaled="0"/>
                </a:gradFill>
              </a:rPr>
              <a:t>Service Applications</a:t>
            </a:r>
            <a:endParaRPr lang="en-US" sz="3200" dirty="0">
              <a:gradFill>
                <a:gsLst>
                  <a:gs pos="50000">
                    <a:schemeClr val="tx2"/>
                  </a:gs>
                  <a:gs pos="100000">
                    <a:schemeClr val="tx2"/>
                  </a:gs>
                </a:gsLst>
                <a:lin ang="5400000" scaled="0"/>
              </a:gradFill>
            </a:endParaRPr>
          </a:p>
        </p:txBody>
      </p:sp>
      <p:sp>
        <p:nvSpPr>
          <p:cNvPr id="3" name="Content Placeholder 2"/>
          <p:cNvSpPr>
            <a:spLocks noGrp="1"/>
          </p:cNvSpPr>
          <p:nvPr>
            <p:ph idx="1"/>
          </p:nvPr>
        </p:nvSpPr>
        <p:spPr>
          <a:xfrm>
            <a:off x="381000" y="1905000"/>
            <a:ext cx="8382000" cy="3360920"/>
          </a:xfrm>
        </p:spPr>
        <p:txBody>
          <a:bodyPr/>
          <a:lstStyle/>
          <a:p>
            <a:r>
              <a:rPr lang="en-US" dirty="0" smtClean="0"/>
              <a:t>SSP admin site not upgraded (in-place)</a:t>
            </a:r>
          </a:p>
          <a:p>
            <a:pPr lvl="1"/>
            <a:r>
              <a:rPr lang="en-US" dirty="0" smtClean="0"/>
              <a:t>No longer necessary</a:t>
            </a:r>
          </a:p>
          <a:p>
            <a:pPr lvl="1"/>
            <a:r>
              <a:rPr lang="en-US" dirty="0" smtClean="0"/>
              <a:t>Health rule to remind you to delete it</a:t>
            </a:r>
          </a:p>
          <a:p>
            <a:r>
              <a:rPr lang="en-US" dirty="0" smtClean="0"/>
              <a:t>SSP database repurposed to User </a:t>
            </a:r>
            <a:br>
              <a:rPr lang="en-US" dirty="0" smtClean="0"/>
            </a:br>
            <a:r>
              <a:rPr lang="en-US" dirty="0"/>
              <a:t>P</a:t>
            </a:r>
            <a:r>
              <a:rPr lang="en-US" dirty="0" smtClean="0"/>
              <a:t>rofile Service Application database</a:t>
            </a:r>
          </a:p>
          <a:p>
            <a:r>
              <a:rPr lang="en-US" dirty="0" smtClean="0"/>
              <a:t>SSP </a:t>
            </a:r>
            <a:r>
              <a:rPr lang="en-US" dirty="0" err="1" smtClean="0"/>
              <a:t>Admins</a:t>
            </a:r>
            <a:r>
              <a:rPr lang="en-US" dirty="0" smtClean="0"/>
              <a:t> become Central Admin delegated administrators</a:t>
            </a:r>
          </a:p>
        </p:txBody>
      </p:sp>
    </p:spTree>
    <p:extLst>
      <p:ext uri="{BB962C8B-B14F-4D97-AF65-F5344CB8AC3E}">
        <p14:creationId xmlns:p14="http://schemas.microsoft.com/office/powerpoint/2010/main" val="396310031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pPr lvl="0"/>
            <a:r>
              <a:rPr lang="en-US" dirty="0" smtClean="0"/>
              <a:t>SSP</a:t>
            </a:r>
            <a:br>
              <a:rPr lang="en-US" dirty="0" smtClean="0"/>
            </a:br>
            <a:r>
              <a:rPr lang="en-US" sz="3600" dirty="0" smtClean="0">
                <a:gradFill>
                  <a:gsLst>
                    <a:gs pos="50000">
                      <a:schemeClr val="tx2"/>
                    </a:gs>
                    <a:gs pos="100000">
                      <a:schemeClr val="tx2"/>
                    </a:gs>
                  </a:gsLst>
                  <a:lin ang="5400000" scaled="0"/>
                </a:gradFill>
              </a:rPr>
              <a:t>Service Applications</a:t>
            </a:r>
            <a:endParaRPr lang="en-US" sz="3600" dirty="0">
              <a:gradFill>
                <a:gsLst>
                  <a:gs pos="50000">
                    <a:schemeClr val="tx2"/>
                  </a:gs>
                  <a:gs pos="100000">
                    <a:schemeClr val="tx2"/>
                  </a:gs>
                </a:gsLst>
                <a:lin ang="5400000" scaled="0"/>
              </a:gradFill>
            </a:endParaRPr>
          </a:p>
        </p:txBody>
      </p:sp>
      <p:sp>
        <p:nvSpPr>
          <p:cNvPr id="3" name="Content Placeholder 2"/>
          <p:cNvSpPr>
            <a:spLocks noGrp="1"/>
          </p:cNvSpPr>
          <p:nvPr>
            <p:ph idx="1"/>
          </p:nvPr>
        </p:nvSpPr>
        <p:spPr>
          <a:xfrm>
            <a:off x="381000" y="1905000"/>
            <a:ext cx="8382000" cy="2886944"/>
          </a:xfrm>
        </p:spPr>
        <p:txBody>
          <a:bodyPr/>
          <a:lstStyle/>
          <a:p>
            <a:r>
              <a:rPr lang="en-US" dirty="0" smtClean="0"/>
              <a:t>Multiple SSPs automatically wire up (In-Place)</a:t>
            </a:r>
          </a:p>
          <a:p>
            <a:pPr lvl="1"/>
            <a:r>
              <a:rPr lang="en-US" dirty="0" smtClean="0"/>
              <a:t>Web applications to proxy groups</a:t>
            </a:r>
          </a:p>
          <a:p>
            <a:r>
              <a:rPr lang="en-US" dirty="0" smtClean="0"/>
              <a:t>Inter-farm SSP environments are required</a:t>
            </a:r>
            <a:br>
              <a:rPr lang="en-US" dirty="0" smtClean="0"/>
            </a:br>
            <a:r>
              <a:rPr lang="en-US" dirty="0" smtClean="0"/>
              <a:t>to upgrade the parent farm SSP first</a:t>
            </a:r>
          </a:p>
          <a:p>
            <a:r>
              <a:rPr lang="en-US" dirty="0" smtClean="0"/>
              <a:t>DB Attach of SSP DB for profiles</a:t>
            </a:r>
          </a:p>
        </p:txBody>
      </p:sp>
    </p:spTree>
    <p:extLst>
      <p:ext uri="{BB962C8B-B14F-4D97-AF65-F5344CB8AC3E}">
        <p14:creationId xmlns:p14="http://schemas.microsoft.com/office/powerpoint/2010/main" val="290903944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Area"/>
          <p:cNvSpPr>
            <a:spLocks noGrp="1"/>
          </p:cNvSpPr>
          <p:nvPr>
            <p:ph type="title"/>
          </p:nvPr>
        </p:nvSpPr>
        <p:spPr>
          <a:xfrm>
            <a:off x="381000" y="230188"/>
            <a:ext cx="8382000" cy="1141412"/>
          </a:xfrm>
        </p:spPr>
        <p:txBody>
          <a:bodyPr>
            <a:noAutofit/>
          </a:bodyPr>
          <a:lstStyle/>
          <a:p>
            <a:pPr>
              <a:defRPr/>
            </a:pPr>
            <a:r>
              <a:rPr lang="en-US" sz="4400" dirty="0"/>
              <a:t>Upgrading Parent-&gt;Child </a:t>
            </a:r>
            <a:r>
              <a:rPr lang="en-US" sz="4400" dirty="0" smtClean="0"/>
              <a:t>Farms</a:t>
            </a:r>
            <a:br>
              <a:rPr lang="en-US" sz="4400" dirty="0" smtClean="0"/>
            </a:br>
            <a:r>
              <a:rPr lang="en-US" sz="3600" dirty="0">
                <a:gradFill>
                  <a:gsLst>
                    <a:gs pos="50000">
                      <a:schemeClr val="accent2"/>
                    </a:gs>
                    <a:gs pos="100000">
                      <a:schemeClr val="accent2"/>
                    </a:gs>
                  </a:gsLst>
                  <a:lin ang="5400000" scaled="0"/>
                </a:gradFill>
              </a:rPr>
              <a:t>Phased hybrid upgrade approach </a:t>
            </a:r>
            <a:r>
              <a:rPr lang="en-US" sz="4400" dirty="0" smtClean="0"/>
              <a:t/>
            </a:r>
            <a:br>
              <a:rPr lang="en-US" sz="4400" dirty="0" smtClean="0"/>
            </a:br>
            <a:endParaRPr lang="en-US" sz="4400" dirty="0" smtClean="0"/>
          </a:p>
        </p:txBody>
      </p:sp>
      <p:sp>
        <p:nvSpPr>
          <p:cNvPr id="37" name="Old Version Parent Farm"/>
          <p:cNvSpPr/>
          <p:nvPr/>
        </p:nvSpPr>
        <p:spPr>
          <a:xfrm>
            <a:off x="495300" y="1828800"/>
            <a:ext cx="2857500" cy="1828800"/>
          </a:xfrm>
          <a:prstGeom prst="roundRect">
            <a:avLst>
              <a:gd name="adj" fmla="val 102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85000"/>
              </a:lnSpc>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Segoe" pitchFamily="34" charset="0"/>
              </a:rPr>
              <a:t>2007 Parent Farm</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0" name="Old Version Services"/>
          <p:cNvSpPr/>
          <p:nvPr/>
        </p:nvSpPr>
        <p:spPr>
          <a:xfrm>
            <a:off x="685801" y="2182188"/>
            <a:ext cx="1898544" cy="1122816"/>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2007</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Services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Copy of Old Version Parent Farm"/>
          <p:cNvSpPr/>
          <p:nvPr/>
        </p:nvSpPr>
        <p:spPr>
          <a:xfrm>
            <a:off x="5751223" y="1828800"/>
            <a:ext cx="2857500" cy="1828800"/>
          </a:xfrm>
          <a:prstGeom prst="roundRect">
            <a:avLst>
              <a:gd name="adj" fmla="val 102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85000"/>
              </a:lnSpc>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Segoe" pitchFamily="34" charset="0"/>
              </a:rPr>
              <a:t>2007 Parent Farm Copy</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5" name="Copy of Old Version Services"/>
          <p:cNvSpPr/>
          <p:nvPr/>
        </p:nvSpPr>
        <p:spPr>
          <a:xfrm>
            <a:off x="5950850" y="2182192"/>
            <a:ext cx="1898544" cy="1122815"/>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2007</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Services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6" name="New Version Parent Farm"/>
          <p:cNvSpPr/>
          <p:nvPr/>
        </p:nvSpPr>
        <p:spPr>
          <a:xfrm>
            <a:off x="5751223" y="1815402"/>
            <a:ext cx="2895600" cy="1828800"/>
          </a:xfrm>
          <a:prstGeom prst="roundRect">
            <a:avLst>
              <a:gd name="adj" fmla="val 102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85000"/>
              </a:lnSpc>
              <a:spcBef>
                <a:spcPct val="0"/>
              </a:spcBef>
              <a:spcAft>
                <a:spcPct val="0"/>
              </a:spcAft>
              <a:defRPr/>
            </a:pPr>
            <a:r>
              <a:rPr lang="en-US" dirty="0">
                <a:solidFill>
                  <a:srgbClr val="FFFFFF"/>
                </a:solidFill>
                <a:effectLst>
                  <a:outerShdw blurRad="38100" dist="38100" dir="2700000" algn="tl">
                    <a:srgbClr val="000000">
                      <a:alpha val="43137"/>
                    </a:srgbClr>
                  </a:outerShdw>
                </a:effectLst>
                <a:latin typeface="Segoe" pitchFamily="34" charset="0"/>
              </a:rPr>
              <a:t>  </a:t>
            </a:r>
            <a:r>
              <a:rPr lang="en-US" dirty="0" smtClean="0">
                <a:solidFill>
                  <a:srgbClr val="FFFFFF"/>
                </a:solidFill>
                <a:effectLst>
                  <a:outerShdw blurRad="38100" dist="38100" dir="2700000" algn="tl">
                    <a:srgbClr val="000000">
                      <a:alpha val="43137"/>
                    </a:srgbClr>
                  </a:outerShdw>
                </a:effectLst>
                <a:latin typeface="Segoe" pitchFamily="34" charset="0"/>
              </a:rPr>
              <a:t>2010 Parent </a:t>
            </a:r>
            <a:r>
              <a:rPr lang="en-US" dirty="0">
                <a:solidFill>
                  <a:srgbClr val="FFFFFF"/>
                </a:solidFill>
                <a:effectLst>
                  <a:outerShdw blurRad="38100" dist="38100" dir="2700000" algn="tl">
                    <a:srgbClr val="000000">
                      <a:alpha val="43137"/>
                    </a:srgbClr>
                  </a:outerShdw>
                </a:effectLst>
                <a:latin typeface="Segoe" pitchFamily="34" charset="0"/>
              </a:rPr>
              <a:t>Farm</a:t>
            </a:r>
          </a:p>
        </p:txBody>
      </p:sp>
      <p:sp>
        <p:nvSpPr>
          <p:cNvPr id="49" name="New Version Services"/>
          <p:cNvSpPr/>
          <p:nvPr/>
        </p:nvSpPr>
        <p:spPr>
          <a:xfrm>
            <a:off x="5950056" y="2182193"/>
            <a:ext cx="1898544" cy="1122021"/>
          </a:xfrm>
          <a:prstGeom prst="roundRect">
            <a:avLst>
              <a:gd name="adj"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2010</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Services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Parent Farm Upgrade Activity Indicator"/>
          <p:cNvSpPr/>
          <p:nvPr/>
        </p:nvSpPr>
        <p:spPr bwMode="auto">
          <a:xfrm>
            <a:off x="8184820" y="1676403"/>
            <a:ext cx="617381" cy="670035"/>
          </a:xfrm>
          <a:prstGeom prst="ellipse">
            <a:avLst/>
          </a:prstGeom>
          <a:blipFill dpi="0" rotWithShape="1">
            <a:blip r:embed="rId3" cstate="print"/>
            <a:srcRect/>
            <a:stretch>
              <a:fillRect/>
            </a:stretch>
          </a:blipFill>
          <a:ln w="9525">
            <a:noFill/>
            <a:headEnd type="none" w="med" len="med"/>
            <a:tailEnd type="none" w="med" len="med"/>
          </a:ln>
          <a:effectLst>
            <a:glow rad="70000">
              <a:schemeClr val="accent2">
                <a:tint val="30000"/>
                <a:shade val="95000"/>
                <a:satMod val="300000"/>
                <a:alpha val="50000"/>
              </a:schemeClr>
            </a:glow>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prstClr val="white"/>
              </a:solidFill>
              <a:latin typeface="Segoe" pitchFamily="34" charset="0"/>
            </a:endParaRPr>
          </a:p>
        </p:txBody>
      </p:sp>
      <p:sp>
        <p:nvSpPr>
          <p:cNvPr id="70" name="Old Version Child Farm1"/>
          <p:cNvSpPr/>
          <p:nvPr/>
        </p:nvSpPr>
        <p:spPr>
          <a:xfrm>
            <a:off x="495300" y="4572000"/>
            <a:ext cx="2857500" cy="1828800"/>
          </a:xfrm>
          <a:prstGeom prst="roundRect">
            <a:avLst>
              <a:gd name="adj" fmla="val 102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lnSpc>
                <a:spcPct val="85000"/>
              </a:lnSpc>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Segoe" pitchFamily="34" charset="0"/>
              </a:rPr>
              <a:t>V3 Child Farm 1</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0" name="Old Version Child 1 WebApp"/>
          <p:cNvSpPr/>
          <p:nvPr/>
        </p:nvSpPr>
        <p:spPr>
          <a:xfrm>
            <a:off x="692257" y="4892565"/>
            <a:ext cx="1898544" cy="106680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2007</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a:solidFill>
                  <a:srgbClr val="FFFFFF"/>
                </a:solidFill>
                <a:effectLst>
                  <a:outerShdw blurRad="38100" dist="38100" dir="2700000" algn="tl">
                    <a:srgbClr val="000000">
                      <a:alpha val="43137"/>
                    </a:srgbClr>
                  </a:outerShdw>
                </a:effectLst>
                <a:latin typeface="Segoe" pitchFamily="34" charset="0"/>
              </a:rPr>
              <a:t>Web App</a:t>
            </a:r>
          </a:p>
        </p:txBody>
      </p:sp>
      <p:cxnSp>
        <p:nvCxnSpPr>
          <p:cNvPr id="3" name="Old Version Child Farm 1 Services Connection"/>
          <p:cNvCxnSpPr>
            <a:cxnSpLocks noChangeShapeType="1"/>
            <a:stCxn id="20" idx="0"/>
            <a:endCxn id="40" idx="2"/>
          </p:cNvCxnSpPr>
          <p:nvPr/>
        </p:nvCxnSpPr>
        <p:spPr bwMode="auto">
          <a:xfrm flipH="1" flipV="1">
            <a:off x="1635072" y="3305008"/>
            <a:ext cx="6456" cy="1587561"/>
          </a:xfrm>
          <a:prstGeom prst="straightConnector1">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sp>
        <p:nvSpPr>
          <p:cNvPr id="57" name="New Version Child Farm 1"/>
          <p:cNvSpPr/>
          <p:nvPr/>
        </p:nvSpPr>
        <p:spPr>
          <a:xfrm>
            <a:off x="476250" y="4572000"/>
            <a:ext cx="2895600" cy="1828800"/>
          </a:xfrm>
          <a:prstGeom prst="roundRect">
            <a:avLst>
              <a:gd name="adj" fmla="val 102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lnSpc>
                <a:spcPct val="85000"/>
              </a:lnSpc>
              <a:spcBef>
                <a:spcPct val="0"/>
              </a:spcBef>
              <a:spcAft>
                <a:spcPct val="0"/>
              </a:spcAft>
              <a:defRPr/>
            </a:pPr>
            <a:r>
              <a:rPr lang="en-US" dirty="0">
                <a:solidFill>
                  <a:srgbClr val="FFFFFF"/>
                </a:solidFill>
                <a:effectLst>
                  <a:outerShdw blurRad="38100" dist="38100" dir="2700000" algn="tl">
                    <a:srgbClr val="000000">
                      <a:alpha val="43137"/>
                    </a:srgbClr>
                  </a:outerShdw>
                </a:effectLst>
                <a:latin typeface="Segoe" pitchFamily="34" charset="0"/>
              </a:rPr>
              <a:t>  </a:t>
            </a:r>
            <a:r>
              <a:rPr lang="en-US" dirty="0" smtClean="0">
                <a:solidFill>
                  <a:srgbClr val="FFFFFF"/>
                </a:solidFill>
                <a:effectLst>
                  <a:outerShdw blurRad="38100" dist="38100" dir="2700000" algn="tl">
                    <a:srgbClr val="000000">
                      <a:alpha val="43137"/>
                    </a:srgbClr>
                  </a:outerShdw>
                </a:effectLst>
                <a:latin typeface="Segoe" pitchFamily="34" charset="0"/>
              </a:rPr>
              <a:t>2010 Child Farm 1</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58" name="New Version Child 1 WebApp"/>
          <p:cNvSpPr/>
          <p:nvPr/>
        </p:nvSpPr>
        <p:spPr>
          <a:xfrm>
            <a:off x="685801" y="4876804"/>
            <a:ext cx="1898544" cy="1122021"/>
          </a:xfrm>
          <a:prstGeom prst="roundRect">
            <a:avLst>
              <a:gd name="adj"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2010</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a:solidFill>
                  <a:srgbClr val="FFFFFF"/>
                </a:solidFill>
                <a:effectLst>
                  <a:outerShdw blurRad="38100" dist="38100" dir="2700000" algn="tl">
                    <a:srgbClr val="000000">
                      <a:alpha val="43137"/>
                    </a:srgbClr>
                  </a:outerShdw>
                </a:effectLst>
                <a:latin typeface="Segoe" pitchFamily="34" charset="0"/>
              </a:rPr>
              <a:t>Web App</a:t>
            </a:r>
          </a:p>
        </p:txBody>
      </p:sp>
      <p:cxnSp>
        <p:nvCxnSpPr>
          <p:cNvPr id="42" name="New Version Child Farm 1 Services Connection"/>
          <p:cNvCxnSpPr>
            <a:cxnSpLocks noChangeShapeType="1"/>
            <a:stCxn id="58" idx="0"/>
            <a:endCxn id="49" idx="2"/>
          </p:cNvCxnSpPr>
          <p:nvPr/>
        </p:nvCxnSpPr>
        <p:spPr bwMode="auto">
          <a:xfrm rot="5400000" flipH="1" flipV="1">
            <a:off x="3480905" y="1458377"/>
            <a:ext cx="1572590" cy="5264256"/>
          </a:xfrm>
          <a:prstGeom prst="bentConnector3">
            <a:avLst>
              <a:gd name="adj1" fmla="val 50000"/>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sp>
        <p:nvSpPr>
          <p:cNvPr id="59" name="Child Farm 1 Upgrade Activity Indicator"/>
          <p:cNvSpPr/>
          <p:nvPr/>
        </p:nvSpPr>
        <p:spPr bwMode="auto">
          <a:xfrm>
            <a:off x="2939509" y="4406277"/>
            <a:ext cx="617381" cy="670035"/>
          </a:xfrm>
          <a:prstGeom prst="ellipse">
            <a:avLst/>
          </a:prstGeom>
          <a:blipFill dpi="0" rotWithShape="1">
            <a:blip r:embed="rId3" cstate="print"/>
            <a:srcRect/>
            <a:stretch>
              <a:fillRect/>
            </a:stretch>
          </a:blipFill>
          <a:ln w="9525">
            <a:noFill/>
            <a:headEnd type="none" w="med" len="med"/>
            <a:tailEnd type="none" w="med" len="med"/>
          </a:ln>
          <a:effectLst>
            <a:glow rad="70000">
              <a:schemeClr val="accent2">
                <a:tint val="30000"/>
                <a:shade val="95000"/>
                <a:satMod val="300000"/>
                <a:alpha val="50000"/>
              </a:schemeClr>
            </a:glow>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prstClr val="white"/>
              </a:solidFill>
              <a:latin typeface="Segoe" pitchFamily="34" charset="0"/>
            </a:endParaRPr>
          </a:p>
        </p:txBody>
      </p:sp>
      <p:sp>
        <p:nvSpPr>
          <p:cNvPr id="55" name="Old Version Child Farm2"/>
          <p:cNvSpPr/>
          <p:nvPr/>
        </p:nvSpPr>
        <p:spPr>
          <a:xfrm>
            <a:off x="5751223" y="4572000"/>
            <a:ext cx="2876550" cy="1828800"/>
          </a:xfrm>
          <a:prstGeom prst="roundRect">
            <a:avLst>
              <a:gd name="adj" fmla="val 102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lnSpc>
                <a:spcPct val="85000"/>
              </a:lnSpc>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Segoe" pitchFamily="34" charset="0"/>
              </a:rPr>
              <a:t>V3 Child Farm 2</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56" name="Old Version Child 2 WebApp"/>
          <p:cNvSpPr/>
          <p:nvPr/>
        </p:nvSpPr>
        <p:spPr>
          <a:xfrm>
            <a:off x="5948179" y="4892565"/>
            <a:ext cx="1898544" cy="106680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2007</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a:solidFill>
                  <a:srgbClr val="FFFFFF"/>
                </a:solidFill>
                <a:effectLst>
                  <a:outerShdw blurRad="38100" dist="38100" dir="2700000" algn="tl">
                    <a:srgbClr val="000000">
                      <a:alpha val="43137"/>
                    </a:srgbClr>
                  </a:outerShdw>
                </a:effectLst>
                <a:latin typeface="Segoe" pitchFamily="34" charset="0"/>
              </a:rPr>
              <a:t>Web App</a:t>
            </a:r>
          </a:p>
        </p:txBody>
      </p:sp>
      <p:cxnSp>
        <p:nvCxnSpPr>
          <p:cNvPr id="12" name="Old Version Child Farm 2 ServicesConnection"/>
          <p:cNvCxnSpPr>
            <a:cxnSpLocks noChangeShapeType="1"/>
            <a:stCxn id="56" idx="0"/>
            <a:endCxn id="40" idx="2"/>
          </p:cNvCxnSpPr>
          <p:nvPr/>
        </p:nvCxnSpPr>
        <p:spPr bwMode="auto">
          <a:xfrm rot="16200000" flipV="1">
            <a:off x="3472484" y="1467597"/>
            <a:ext cx="1587561" cy="5262379"/>
          </a:xfrm>
          <a:prstGeom prst="bentConnector3">
            <a:avLst>
              <a:gd name="adj1" fmla="val 50000"/>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sp>
        <p:nvSpPr>
          <p:cNvPr id="52" name="New Version Child Farm 2"/>
          <p:cNvSpPr/>
          <p:nvPr/>
        </p:nvSpPr>
        <p:spPr>
          <a:xfrm>
            <a:off x="5751223" y="4572000"/>
            <a:ext cx="2895600" cy="1828800"/>
          </a:xfrm>
          <a:prstGeom prst="roundRect">
            <a:avLst>
              <a:gd name="adj" fmla="val 102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lnSpc>
                <a:spcPct val="85000"/>
              </a:lnSpc>
              <a:spcBef>
                <a:spcPct val="0"/>
              </a:spcBef>
              <a:spcAft>
                <a:spcPct val="0"/>
              </a:spcAft>
              <a:defRPr/>
            </a:pPr>
            <a:r>
              <a:rPr lang="en-US" dirty="0">
                <a:solidFill>
                  <a:srgbClr val="FFFFFF"/>
                </a:solidFill>
                <a:effectLst>
                  <a:outerShdw blurRad="38100" dist="38100" dir="2700000" algn="tl">
                    <a:srgbClr val="000000">
                      <a:alpha val="43137"/>
                    </a:srgbClr>
                  </a:outerShdw>
                </a:effectLst>
                <a:latin typeface="Segoe" pitchFamily="34" charset="0"/>
              </a:rPr>
              <a:t>  </a:t>
            </a:r>
            <a:r>
              <a:rPr lang="en-US" dirty="0" smtClean="0">
                <a:solidFill>
                  <a:srgbClr val="FFFFFF"/>
                </a:solidFill>
                <a:effectLst>
                  <a:outerShdw blurRad="38100" dist="38100" dir="2700000" algn="tl">
                    <a:srgbClr val="000000">
                      <a:alpha val="43137"/>
                    </a:srgbClr>
                  </a:outerShdw>
                </a:effectLst>
                <a:latin typeface="Segoe" pitchFamily="34" charset="0"/>
              </a:rPr>
              <a:t>2010 Child Farm 2</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8" name="New Version Child 2 WebApp"/>
          <p:cNvSpPr/>
          <p:nvPr/>
        </p:nvSpPr>
        <p:spPr>
          <a:xfrm>
            <a:off x="5950056" y="4876804"/>
            <a:ext cx="1898544" cy="1122021"/>
          </a:xfrm>
          <a:prstGeom prst="roundRect">
            <a:avLst>
              <a:gd name="adj"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pitchFamily="34" charset="0"/>
              </a:rPr>
              <a:t>2010</a:t>
            </a:r>
            <a:endParaRPr lang="en-US" sz="23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lnSpc>
                <a:spcPct val="85000"/>
              </a:lnSpc>
              <a:spcBef>
                <a:spcPct val="0"/>
              </a:spcBef>
              <a:spcAft>
                <a:spcPct val="0"/>
              </a:spcAft>
              <a:defRPr/>
            </a:pPr>
            <a:r>
              <a:rPr lang="en-US" sz="2300" dirty="0">
                <a:solidFill>
                  <a:srgbClr val="FFFFFF"/>
                </a:solidFill>
                <a:effectLst>
                  <a:outerShdw blurRad="38100" dist="38100" dir="2700000" algn="tl">
                    <a:srgbClr val="000000">
                      <a:alpha val="43137"/>
                    </a:srgbClr>
                  </a:outerShdw>
                </a:effectLst>
                <a:latin typeface="Segoe" pitchFamily="34" charset="0"/>
              </a:rPr>
              <a:t>Web App</a:t>
            </a:r>
          </a:p>
        </p:txBody>
      </p:sp>
      <p:cxnSp>
        <p:nvCxnSpPr>
          <p:cNvPr id="79" name="New Version Child Farm 2 Services Connection"/>
          <p:cNvCxnSpPr>
            <a:cxnSpLocks noChangeShapeType="1"/>
            <a:stCxn id="38" idx="0"/>
            <a:endCxn id="49" idx="2"/>
          </p:cNvCxnSpPr>
          <p:nvPr/>
        </p:nvCxnSpPr>
        <p:spPr bwMode="auto">
          <a:xfrm rot="5400000" flipH="1" flipV="1">
            <a:off x="6113033" y="4090507"/>
            <a:ext cx="1572590" cy="1588"/>
          </a:xfrm>
          <a:prstGeom prst="bentConnector3">
            <a:avLst>
              <a:gd name="adj1" fmla="val 50000"/>
            </a:avLst>
          </a:prstGeom>
          <a:ln w="57150">
            <a:solidFill>
              <a:schemeClr val="tx2">
                <a:lumMod val="40000"/>
                <a:lumOff val="60000"/>
              </a:schemeClr>
            </a:solidFill>
            <a:tailEnd type="triangle"/>
          </a:ln>
          <a:effectLst/>
          <a:scene3d>
            <a:camera prst="orthographicFront">
              <a:rot lat="0" lon="0" rev="0"/>
            </a:camera>
            <a:lightRig rig="contrasting" dir="t">
              <a:rot lat="0" lon="0" rev="1500000"/>
            </a:lightRig>
          </a:scene3d>
          <a:sp3d prstMaterial="metal"/>
        </p:spPr>
        <p:style>
          <a:lnRef idx="0">
            <a:schemeClr val="accent2"/>
          </a:lnRef>
          <a:fillRef idx="3">
            <a:schemeClr val="accent2"/>
          </a:fillRef>
          <a:effectRef idx="3">
            <a:schemeClr val="accent2"/>
          </a:effectRef>
          <a:fontRef idx="minor">
            <a:schemeClr val="lt1"/>
          </a:fontRef>
        </p:style>
      </p:cxnSp>
      <p:sp>
        <p:nvSpPr>
          <p:cNvPr id="60" name="Child Farm 2 Upgrade Activity Indicator"/>
          <p:cNvSpPr/>
          <p:nvPr/>
        </p:nvSpPr>
        <p:spPr bwMode="auto">
          <a:xfrm>
            <a:off x="8184820" y="4423790"/>
            <a:ext cx="617381" cy="670035"/>
          </a:xfrm>
          <a:prstGeom prst="ellipse">
            <a:avLst/>
          </a:prstGeom>
          <a:blipFill dpi="0" rotWithShape="1">
            <a:blip r:embed="rId3" cstate="print"/>
            <a:srcRect/>
            <a:stretch>
              <a:fillRect/>
            </a:stretch>
          </a:blipFill>
          <a:ln w="9525">
            <a:noFill/>
            <a:headEnd type="none" w="med" len="med"/>
            <a:tailEnd type="none" w="med" len="med"/>
          </a:ln>
          <a:effectLst>
            <a:glow rad="70000">
              <a:schemeClr val="accent2">
                <a:tint val="30000"/>
                <a:shade val="95000"/>
                <a:satMod val="300000"/>
                <a:alpha val="50000"/>
              </a:schemeClr>
            </a:glow>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prstClr val="white"/>
              </a:solidFill>
              <a:latin typeface="Segoe" pitchFamily="34" charset="0"/>
            </a:endParaRPr>
          </a:p>
        </p:txBody>
      </p:sp>
      <p:grpSp>
        <p:nvGrpSpPr>
          <p:cNvPr id="51" name="Backup Restore Farm"/>
          <p:cNvGrpSpPr>
            <a:grpSpLocks/>
          </p:cNvGrpSpPr>
          <p:nvPr/>
        </p:nvGrpSpPr>
        <p:grpSpPr bwMode="auto">
          <a:xfrm>
            <a:off x="3352802" y="1905000"/>
            <a:ext cx="2398423" cy="654050"/>
            <a:chOff x="1496" y="2961"/>
            <a:chExt cx="942" cy="412"/>
          </a:xfrm>
        </p:grpSpPr>
        <p:pic>
          <p:nvPicPr>
            <p:cNvPr id="53" name="Arrow Image"/>
            <p:cNvPicPr>
              <a:picLocks noChangeAspect="1" noChangeArrowheads="1"/>
            </p:cNvPicPr>
            <p:nvPr/>
          </p:nvPicPr>
          <p:blipFill>
            <a:blip r:embed="rId4" cstate="print"/>
            <a:srcRect/>
            <a:stretch>
              <a:fillRect/>
            </a:stretch>
          </p:blipFill>
          <p:spPr bwMode="auto">
            <a:xfrm>
              <a:off x="1496" y="2961"/>
              <a:ext cx="942" cy="412"/>
            </a:xfrm>
            <a:prstGeom prst="rect">
              <a:avLst/>
            </a:prstGeom>
            <a:noFill/>
            <a:effectLst>
              <a:outerShdw blurRad="149987" dist="250190" dir="8460000" algn="tr" rotWithShape="0">
                <a:prstClr val="black">
                  <a:alpha val="28000"/>
                </a:prstClr>
              </a:outerShdw>
            </a:effectLst>
          </p:spPr>
        </p:pic>
        <p:sp>
          <p:nvSpPr>
            <p:cNvPr id="54" name="Arrow Text"/>
            <p:cNvSpPr txBox="1">
              <a:spLocks noChangeArrowheads="1"/>
            </p:cNvSpPr>
            <p:nvPr/>
          </p:nvSpPr>
          <p:spPr bwMode="auto">
            <a:xfrm>
              <a:off x="1589" y="3060"/>
              <a:ext cx="727" cy="168"/>
            </a:xfrm>
            <a:prstGeom prst="rect">
              <a:avLst/>
            </a:prstGeom>
            <a:noFill/>
            <a:ln w="9525">
              <a:noFill/>
              <a:miter lim="800000"/>
              <a:headEnd/>
              <a:tailEnd/>
            </a:ln>
          </p:spPr>
          <p:txBody>
            <a:bodyPr anchor="ctr"/>
            <a:lstStyle/>
            <a:p>
              <a:pPr algn="ctr"/>
              <a:r>
                <a:rPr lang="en-US" dirty="0" smtClean="0">
                  <a:solidFill>
                    <a:prstClr val="white"/>
                  </a:solidFill>
                  <a:latin typeface="Segoe"/>
                </a:rPr>
                <a:t>Backup/Restore</a:t>
              </a:r>
              <a:endParaRPr lang="en-US" dirty="0">
                <a:solidFill>
                  <a:prstClr val="white"/>
                </a:solidFill>
                <a:latin typeface="Segoe"/>
              </a:endParaRPr>
            </a:p>
          </p:txBody>
        </p:sp>
      </p:grpSp>
      <p:sp>
        <p:nvSpPr>
          <p:cNvPr id="28674" name="Synchronize Arrow"/>
          <p:cNvSpPr/>
          <p:nvPr/>
        </p:nvSpPr>
        <p:spPr bwMode="auto">
          <a:xfrm>
            <a:off x="2584345" y="2438400"/>
            <a:ext cx="3363835" cy="7620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gradFill>
                  <a:gsLst>
                    <a:gs pos="0">
                      <a:srgbClr val="FFFFFF"/>
                    </a:gs>
                    <a:gs pos="100000">
                      <a:srgbClr val="FFFFFF"/>
                    </a:gs>
                  </a:gsLst>
                  <a:lin ang="5400000" scaled="0"/>
                </a:gradFill>
              </a:rPr>
              <a:t>Synchronize Data</a:t>
            </a:r>
          </a:p>
        </p:txBody>
      </p:sp>
    </p:spTree>
    <p:extLst>
      <p:ext uri="{BB962C8B-B14F-4D97-AF65-F5344CB8AC3E}">
        <p14:creationId xmlns:p14="http://schemas.microsoft.com/office/powerpoint/2010/main" val="6296239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2000">
                                          <p:stCondLst>
                                            <p:cond delay="0"/>
                                          </p:stCondLst>
                                        </p:cTn>
                                        <p:tgtEl>
                                          <p:spTgt spid="51"/>
                                        </p:tgtEl>
                                        <p:attrNameLst>
                                          <p:attrName>style.visibility</p:attrName>
                                        </p:attrNameLst>
                                      </p:cBhvr>
                                      <p:to>
                                        <p:strVal val="visible"/>
                                      </p:to>
                                    </p:set>
                                  </p:childTnLst>
                                </p:cTn>
                              </p:par>
                              <p:par>
                                <p:cTn id="7" presetID="53" presetClass="entr" presetSubtype="16" fill="hold" grpId="1" nodeType="withEffect">
                                  <p:stCondLst>
                                    <p:cond delay="500"/>
                                  </p:stCondLst>
                                  <p:childTnLst>
                                    <p:set>
                                      <p:cBhvr>
                                        <p:cTn id="8" dur="1" fill="hold">
                                          <p:stCondLst>
                                            <p:cond delay="0"/>
                                          </p:stCondLst>
                                        </p:cTn>
                                        <p:tgtEl>
                                          <p:spTgt spid="41"/>
                                        </p:tgtEl>
                                        <p:attrNameLst>
                                          <p:attrName>style.visibility</p:attrName>
                                        </p:attrNameLst>
                                      </p:cBhvr>
                                      <p:to>
                                        <p:strVal val="visible"/>
                                      </p:to>
                                    </p:set>
                                    <p:anim calcmode="lin" valueType="num">
                                      <p:cBhvr>
                                        <p:cTn id="9" dur="500" fill="hold"/>
                                        <p:tgtEl>
                                          <p:spTgt spid="41"/>
                                        </p:tgtEl>
                                        <p:attrNameLst>
                                          <p:attrName>ppt_w</p:attrName>
                                        </p:attrNameLst>
                                      </p:cBhvr>
                                      <p:tavLst>
                                        <p:tav tm="0">
                                          <p:val>
                                            <p:fltVal val="0"/>
                                          </p:val>
                                        </p:tav>
                                        <p:tav tm="100000">
                                          <p:val>
                                            <p:strVal val="#ppt_w"/>
                                          </p:val>
                                        </p:tav>
                                      </p:tavLst>
                                    </p:anim>
                                    <p:anim calcmode="lin" valueType="num">
                                      <p:cBhvr>
                                        <p:cTn id="10" dur="500" fill="hold"/>
                                        <p:tgtEl>
                                          <p:spTgt spid="41"/>
                                        </p:tgtEl>
                                        <p:attrNameLst>
                                          <p:attrName>ppt_h</p:attrName>
                                        </p:attrNameLst>
                                      </p:cBhvr>
                                      <p:tavLst>
                                        <p:tav tm="0">
                                          <p:val>
                                            <p:fltVal val="0"/>
                                          </p:val>
                                        </p:tav>
                                        <p:tav tm="100000">
                                          <p:val>
                                            <p:strVal val="#ppt_h"/>
                                          </p:val>
                                        </p:tav>
                                      </p:tavLst>
                                    </p:anim>
                                    <p:animEffect transition="in" filter="fade">
                                      <p:cBhvr>
                                        <p:cTn id="11" dur="500"/>
                                        <p:tgtEl>
                                          <p:spTgt spid="41"/>
                                        </p:tgtEl>
                                      </p:cBhvr>
                                    </p:animEffect>
                                  </p:childTnLst>
                                </p:cTn>
                              </p:par>
                              <p:par>
                                <p:cTn id="12" presetID="53" presetClass="entr" presetSubtype="16" fill="hold" grpId="1" nodeType="withEffect">
                                  <p:stCondLst>
                                    <p:cond delay="100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1000"/>
                                        <p:tgtEl>
                                          <p:spTgt spid="41"/>
                                        </p:tgtEl>
                                      </p:cBhvr>
                                    </p:animEffect>
                                    <p:set>
                                      <p:cBhvr>
                                        <p:cTn id="25" dur="1" fill="hold">
                                          <p:stCondLst>
                                            <p:cond delay="999"/>
                                          </p:stCondLst>
                                        </p:cTn>
                                        <p:tgtEl>
                                          <p:spTgt spid="4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45"/>
                                        </p:tgtEl>
                                      </p:cBhvr>
                                    </p:animEffect>
                                    <p:set>
                                      <p:cBhvr>
                                        <p:cTn id="28" dur="1" fill="hold">
                                          <p:stCondLst>
                                            <p:cond delay="999"/>
                                          </p:stCondLst>
                                        </p:cTn>
                                        <p:tgtEl>
                                          <p:spTgt spid="4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674"/>
                                        </p:tgtEl>
                                        <p:attrNameLst>
                                          <p:attrName>style.visibility</p:attrName>
                                        </p:attrNameLst>
                                      </p:cBhvr>
                                      <p:to>
                                        <p:strVal val="visible"/>
                                      </p:to>
                                    </p:set>
                                    <p:animEffect transition="in" filter="fade">
                                      <p:cBhvr>
                                        <p:cTn id="43" dur="500"/>
                                        <p:tgtEl>
                                          <p:spTgt spid="2867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xit" presetSubtype="0" fill="hold" grpId="0" nodeType="withEffect">
                                  <p:stCondLst>
                                    <p:cond delay="0"/>
                                  </p:stCondLst>
                                  <p:childTnLst>
                                    <p:animEffect transition="out" filter="fade">
                                      <p:cBhvr>
                                        <p:cTn id="54" dur="1000"/>
                                        <p:tgtEl>
                                          <p:spTgt spid="55"/>
                                        </p:tgtEl>
                                      </p:cBhvr>
                                    </p:animEffect>
                                    <p:set>
                                      <p:cBhvr>
                                        <p:cTn id="55" dur="1" fill="hold">
                                          <p:stCondLst>
                                            <p:cond delay="999"/>
                                          </p:stCondLst>
                                        </p:cTn>
                                        <p:tgtEl>
                                          <p:spTgt spid="5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56"/>
                                        </p:tgtEl>
                                      </p:cBhvr>
                                    </p:animEffect>
                                    <p:set>
                                      <p:cBhvr>
                                        <p:cTn id="58" dur="1" fill="hold">
                                          <p:stCondLst>
                                            <p:cond delay="999"/>
                                          </p:stCondLst>
                                        </p:cTn>
                                        <p:tgtEl>
                                          <p:spTgt spid="56"/>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par>
                                <p:cTn id="69" presetID="10" presetClass="exit" presetSubtype="0" fill="hold" nodeType="withEffect">
                                  <p:stCondLst>
                                    <p:cond delay="0"/>
                                  </p:stCondLst>
                                  <p:childTnLst>
                                    <p:animEffect transition="out" filter="fade">
                                      <p:cBhvr>
                                        <p:cTn id="70" dur="500"/>
                                        <p:tgtEl>
                                          <p:spTgt spid="60"/>
                                        </p:tgtEl>
                                      </p:cBhvr>
                                    </p:animEffect>
                                    <p:set>
                                      <p:cBhvr>
                                        <p:cTn id="71" dur="1" fill="hold">
                                          <p:stCondLst>
                                            <p:cond delay="499"/>
                                          </p:stCondLst>
                                        </p:cTn>
                                        <p:tgtEl>
                                          <p:spTgt spid="6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par>
                                <p:cTn id="81" presetID="10" presetClass="exit" presetSubtype="0" fill="hold" grpId="0" nodeType="withEffect">
                                  <p:stCondLst>
                                    <p:cond delay="0"/>
                                  </p:stCondLst>
                                  <p:childTnLst>
                                    <p:animEffect transition="out" filter="fade">
                                      <p:cBhvr>
                                        <p:cTn id="82" dur="1000"/>
                                        <p:tgtEl>
                                          <p:spTgt spid="70"/>
                                        </p:tgtEl>
                                      </p:cBhvr>
                                    </p:animEffect>
                                    <p:set>
                                      <p:cBhvr>
                                        <p:cTn id="83" dur="1" fill="hold">
                                          <p:stCondLst>
                                            <p:cond delay="999"/>
                                          </p:stCondLst>
                                        </p:cTn>
                                        <p:tgtEl>
                                          <p:spTgt spid="70"/>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1000"/>
                                        <p:tgtEl>
                                          <p:spTgt spid="20"/>
                                        </p:tgtEl>
                                      </p:cBhvr>
                                    </p:animEffect>
                                    <p:set>
                                      <p:cBhvr>
                                        <p:cTn id="86" dur="1" fill="hold">
                                          <p:stCondLst>
                                            <p:cond delay="999"/>
                                          </p:stCondLst>
                                        </p:cTn>
                                        <p:tgtEl>
                                          <p:spTgt spid="20"/>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1000"/>
                                        <p:tgtEl>
                                          <p:spTgt spid="5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childTnLst>
                                </p:cTn>
                              </p:par>
                            </p:childTnLst>
                          </p:cTn>
                        </p:par>
                        <p:par>
                          <p:cTn id="93" fill="hold">
                            <p:stCondLst>
                              <p:cond delay="1500"/>
                            </p:stCondLst>
                            <p:childTnLst>
                              <p:par>
                                <p:cTn id="94" presetID="10" presetClass="entr" presetSubtype="0"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xit" presetSubtype="0" fill="hold" nodeType="withEffect">
                                  <p:stCondLst>
                                    <p:cond delay="0"/>
                                  </p:stCondLst>
                                  <p:childTnLst>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28674"/>
                                        </p:tgtEl>
                                      </p:cBhvr>
                                    </p:animEffect>
                                    <p:set>
                                      <p:cBhvr>
                                        <p:cTn id="104" dur="1" fill="hold">
                                          <p:stCondLst>
                                            <p:cond delay="499"/>
                                          </p:stCondLst>
                                        </p:cTn>
                                        <p:tgtEl>
                                          <p:spTgt spid="28674"/>
                                        </p:tgtEl>
                                        <p:attrNameLst>
                                          <p:attrName>style.visibility</p:attrName>
                                        </p:attrNameLst>
                                      </p:cBhvr>
                                      <p:to>
                                        <p:strVal val="hidden"/>
                                      </p:to>
                                    </p:set>
                                  </p:childTnLst>
                                </p:cTn>
                              </p:par>
                            </p:childTnLst>
                          </p:cTn>
                        </p:par>
                        <p:par>
                          <p:cTn id="105" fill="hold">
                            <p:stCondLst>
                              <p:cond delay="500"/>
                            </p:stCondLst>
                            <p:childTnLst>
                              <p:par>
                                <p:cTn id="106" presetID="10" presetClass="exit" presetSubtype="0" fill="hold" grpId="0" nodeType="afterEffect">
                                  <p:stCondLst>
                                    <p:cond delay="0"/>
                                  </p:stCondLst>
                                  <p:childTnLst>
                                    <p:animEffect transition="out" filter="fade">
                                      <p:cBhvr>
                                        <p:cTn id="107" dur="500"/>
                                        <p:tgtEl>
                                          <p:spTgt spid="40"/>
                                        </p:tgtEl>
                                      </p:cBhvr>
                                    </p:animEffect>
                                    <p:set>
                                      <p:cBhvr>
                                        <p:cTn id="108" dur="1" fill="hold">
                                          <p:stCondLst>
                                            <p:cond delay="499"/>
                                          </p:stCondLst>
                                        </p:cTn>
                                        <p:tgtEl>
                                          <p:spTgt spid="40"/>
                                        </p:tgtEl>
                                        <p:attrNameLst>
                                          <p:attrName>style.visibility</p:attrName>
                                        </p:attrNameLst>
                                      </p:cBhvr>
                                      <p:to>
                                        <p:strVal val="hidden"/>
                                      </p:to>
                                    </p:set>
                                  </p:childTnLst>
                                </p:cTn>
                              </p:par>
                            </p:childTnLst>
                          </p:cTn>
                        </p:par>
                        <p:par>
                          <p:cTn id="109" fill="hold">
                            <p:stCondLst>
                              <p:cond delay="1000"/>
                            </p:stCondLst>
                            <p:childTnLst>
                              <p:par>
                                <p:cTn id="110" presetID="10" presetClass="exit" presetSubtype="0" fill="hold" grpId="0" nodeType="afterEffect">
                                  <p:stCondLst>
                                    <p:cond delay="0"/>
                                  </p:stCondLst>
                                  <p:childTnLst>
                                    <p:animEffect transition="out" filter="fade">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P spid="41" grpId="1" animBg="1"/>
      <p:bldP spid="45" grpId="0" animBg="1"/>
      <p:bldP spid="45" grpId="1" animBg="1"/>
      <p:bldP spid="46" grpId="0" animBg="1"/>
      <p:bldP spid="49" grpId="0" animBg="1"/>
      <p:bldP spid="70" grpId="0" animBg="1"/>
      <p:bldP spid="20" grpId="0" animBg="1"/>
      <p:bldP spid="57" grpId="0" animBg="1"/>
      <p:bldP spid="58" grpId="0" animBg="1"/>
      <p:bldP spid="55" grpId="0" animBg="1"/>
      <p:bldP spid="56" grpId="0" animBg="1"/>
      <p:bldP spid="52" grpId="0" animBg="1"/>
      <p:bldP spid="38" grpId="0" animBg="1"/>
      <p:bldP spid="28674" grpId="0" animBg="1"/>
      <p:bldP spid="2867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Downtime mitigation</a:t>
            </a:r>
            <a:endParaRPr lang="en-US" dirty="0"/>
          </a:p>
        </p:txBody>
      </p:sp>
      <p:sp>
        <p:nvSpPr>
          <p:cNvPr id="3" name="Text Placeholder 2"/>
          <p:cNvSpPr>
            <a:spLocks noGrp="1"/>
          </p:cNvSpPr>
          <p:nvPr>
            <p:ph type="body" idx="1"/>
          </p:nvPr>
        </p:nvSpPr>
        <p:spPr/>
        <p:txBody>
          <a:bodyPr/>
          <a:lstStyle/>
          <a:p>
            <a:r>
              <a:rPr lang="en-US" smtClean="0"/>
              <a:t>Upgrade: Learn</a:t>
            </a:r>
            <a:endParaRPr lang="en-US" dirty="0"/>
          </a:p>
        </p:txBody>
      </p:sp>
    </p:spTree>
    <p:extLst>
      <p:ext uri="{BB962C8B-B14F-4D97-AF65-F5344CB8AC3E}">
        <p14:creationId xmlns:p14="http://schemas.microsoft.com/office/powerpoint/2010/main" val="1315456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type="body" sz="quarter" idx="10"/>
          </p:nvPr>
        </p:nvSpPr>
        <p:spPr>
          <a:xfrm>
            <a:off x="381000" y="1447799"/>
            <a:ext cx="8382000" cy="2609945"/>
          </a:xfrm>
        </p:spPr>
        <p:txBody>
          <a:bodyPr/>
          <a:lstStyle/>
          <a:p>
            <a:r>
              <a:rPr lang="en-US" dirty="0" smtClean="0"/>
              <a:t>Prerequisites and upgrade paths</a:t>
            </a:r>
          </a:p>
          <a:p>
            <a:r>
              <a:rPr lang="en-US" dirty="0" smtClean="0"/>
              <a:t>Upgradable databases</a:t>
            </a:r>
          </a:p>
          <a:p>
            <a:r>
              <a:rPr lang="en-US" dirty="0" smtClean="0"/>
              <a:t>Methods for upgrading</a:t>
            </a:r>
          </a:p>
          <a:p>
            <a:r>
              <a:rPr lang="en-US" dirty="0" smtClean="0"/>
              <a:t>Choose the correct upgrade method</a:t>
            </a:r>
          </a:p>
          <a:p>
            <a:r>
              <a:rPr lang="en-US" dirty="0" smtClean="0"/>
              <a:t>Improvements in upgrade</a:t>
            </a:r>
            <a:endParaRPr lang="en-US" dirty="0"/>
          </a:p>
        </p:txBody>
      </p:sp>
    </p:spTree>
    <p:extLst>
      <p:ext uri="{BB962C8B-B14F-4D97-AF65-F5344CB8AC3E}">
        <p14:creationId xmlns:p14="http://schemas.microsoft.com/office/powerpoint/2010/main" val="343509338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Downtime Mitigation Processes</a:t>
            </a:r>
            <a:endParaRPr lang="en-US" dirty="0"/>
          </a:p>
        </p:txBody>
      </p:sp>
      <p:sp>
        <p:nvSpPr>
          <p:cNvPr id="3" name="Content Placeholder 2"/>
          <p:cNvSpPr>
            <a:spLocks noGrp="1"/>
          </p:cNvSpPr>
          <p:nvPr>
            <p:ph type="body" sz="quarter" idx="10"/>
          </p:nvPr>
        </p:nvSpPr>
        <p:spPr>
          <a:xfrm>
            <a:off x="381000" y="1447799"/>
            <a:ext cx="8382000" cy="4321183"/>
          </a:xfrm>
        </p:spPr>
        <p:txBody>
          <a:bodyPr/>
          <a:lstStyle/>
          <a:p>
            <a:r>
              <a:rPr lang="en-US" dirty="0" smtClean="0"/>
              <a:t>Read-only databases (v3 SP2, v4)</a:t>
            </a:r>
          </a:p>
          <a:p>
            <a:r>
              <a:rPr lang="en-US" dirty="0" smtClean="0"/>
              <a:t>Parallel content database upgrades</a:t>
            </a:r>
          </a:p>
          <a:p>
            <a:pPr lvl="1"/>
            <a:r>
              <a:rPr lang="en-US" dirty="0" smtClean="0"/>
              <a:t>Parallel upgrade farms (v4)</a:t>
            </a:r>
          </a:p>
          <a:p>
            <a:pPr lvl="1"/>
            <a:r>
              <a:rPr lang="en-US" dirty="0" smtClean="0"/>
              <a:t>Single farm, multiple upgrade sessions (v4)</a:t>
            </a:r>
          </a:p>
          <a:p>
            <a:r>
              <a:rPr lang="en-US" dirty="0" smtClean="0"/>
              <a:t>Content database attach with AAM redirection (v4)</a:t>
            </a:r>
          </a:p>
          <a:p>
            <a:pPr lvl="1"/>
            <a:r>
              <a:rPr lang="en-US" dirty="0"/>
              <a:t>http://technet.microsoft.com/en-us/library/ee720448(office.14).aspx</a:t>
            </a:r>
            <a:endParaRPr lang="en-US" dirty="0" smtClean="0"/>
          </a:p>
          <a:p>
            <a:endParaRPr lang="en-US" dirty="0"/>
          </a:p>
        </p:txBody>
      </p:sp>
    </p:spTree>
    <p:extLst>
      <p:ext uri="{BB962C8B-B14F-4D97-AF65-F5344CB8AC3E}">
        <p14:creationId xmlns:p14="http://schemas.microsoft.com/office/powerpoint/2010/main" val="26173784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Only Content Databases</a:t>
            </a:r>
            <a:endParaRPr lang="en-US" dirty="0"/>
          </a:p>
        </p:txBody>
      </p:sp>
      <p:sp>
        <p:nvSpPr>
          <p:cNvPr id="3" name="Text Placeholder 2"/>
          <p:cNvSpPr>
            <a:spLocks noGrp="1"/>
          </p:cNvSpPr>
          <p:nvPr>
            <p:ph type="body" sz="quarter" idx="10"/>
          </p:nvPr>
        </p:nvSpPr>
        <p:spPr>
          <a:xfrm>
            <a:off x="381000" y="1447799"/>
            <a:ext cx="8382000" cy="3742563"/>
          </a:xfrm>
        </p:spPr>
        <p:txBody>
          <a:bodyPr/>
          <a:lstStyle/>
          <a:p>
            <a:r>
              <a:rPr lang="en-US" dirty="0" smtClean="0"/>
              <a:t>From SQL Server set content database to read only</a:t>
            </a:r>
          </a:p>
          <a:p>
            <a:r>
              <a:rPr lang="en-US" dirty="0" smtClean="0"/>
              <a:t>SharePoint sees the change and updates the UI on all Site Collections in the database to read only for everyone</a:t>
            </a:r>
          </a:p>
          <a:p>
            <a:r>
              <a:rPr lang="en-US" dirty="0" smtClean="0"/>
              <a:t>Allows for scenarios where data is available read only while upgrade happens on a different farm</a:t>
            </a:r>
          </a:p>
        </p:txBody>
      </p:sp>
    </p:spTree>
    <p:extLst>
      <p:ext uri="{BB962C8B-B14F-4D97-AF65-F5344CB8AC3E}">
        <p14:creationId xmlns:p14="http://schemas.microsoft.com/office/powerpoint/2010/main" val="173120583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upgrades</a:t>
            </a:r>
            <a:endParaRPr lang="en-US" dirty="0"/>
          </a:p>
        </p:txBody>
      </p:sp>
      <p:sp>
        <p:nvSpPr>
          <p:cNvPr id="3" name="Text Placeholder 2"/>
          <p:cNvSpPr>
            <a:spLocks noGrp="1"/>
          </p:cNvSpPr>
          <p:nvPr>
            <p:ph type="body" sz="quarter" idx="10"/>
          </p:nvPr>
        </p:nvSpPr>
        <p:spPr>
          <a:xfrm>
            <a:off x="381000" y="1447799"/>
            <a:ext cx="8382000" cy="3742563"/>
          </a:xfrm>
        </p:spPr>
        <p:txBody>
          <a:bodyPr/>
          <a:lstStyle/>
          <a:p>
            <a:r>
              <a:rPr lang="en-US" dirty="0" smtClean="0"/>
              <a:t>Detach all content databases from v3 farm then perform </a:t>
            </a:r>
            <a:r>
              <a:rPr lang="en-US" dirty="0" err="1" smtClean="0"/>
              <a:t>inplace</a:t>
            </a:r>
            <a:r>
              <a:rPr lang="en-US" dirty="0" smtClean="0"/>
              <a:t> upgrade</a:t>
            </a:r>
          </a:p>
          <a:p>
            <a:r>
              <a:rPr lang="en-US" dirty="0" smtClean="0"/>
              <a:t>While </a:t>
            </a:r>
            <a:r>
              <a:rPr lang="en-US" dirty="0" err="1" smtClean="0"/>
              <a:t>inplace</a:t>
            </a:r>
            <a:r>
              <a:rPr lang="en-US" dirty="0" smtClean="0"/>
              <a:t> upgrade is running attach content databases to temporary farms to perform upgrade</a:t>
            </a:r>
          </a:p>
          <a:p>
            <a:r>
              <a:rPr lang="en-US" dirty="0" smtClean="0"/>
              <a:t>Reattach upgraded content databases </a:t>
            </a:r>
            <a:r>
              <a:rPr lang="en-US" smtClean="0"/>
              <a:t>to original </a:t>
            </a:r>
            <a:r>
              <a:rPr lang="en-US" dirty="0" smtClean="0"/>
              <a:t>farm once </a:t>
            </a:r>
            <a:r>
              <a:rPr lang="en-US" dirty="0" err="1" smtClean="0"/>
              <a:t>inplace</a:t>
            </a:r>
            <a:r>
              <a:rPr lang="en-US" dirty="0" smtClean="0"/>
              <a:t> upgrade is complete</a:t>
            </a:r>
            <a:endParaRPr lang="en-US" dirty="0"/>
          </a:p>
        </p:txBody>
      </p:sp>
    </p:spTree>
    <p:extLst>
      <p:ext uri="{BB962C8B-B14F-4D97-AF65-F5344CB8AC3E}">
        <p14:creationId xmlns:p14="http://schemas.microsoft.com/office/powerpoint/2010/main" val="320917922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Parallel Upgrade</a:t>
            </a:r>
            <a:endParaRPr lang="en-US" dirty="0"/>
          </a:p>
        </p:txBody>
      </p:sp>
      <p:sp>
        <p:nvSpPr>
          <p:cNvPr id="3" name="Text Placeholder 2"/>
          <p:cNvSpPr>
            <a:spLocks noGrp="1"/>
          </p:cNvSpPr>
          <p:nvPr>
            <p:ph type="body" sz="quarter" idx="10"/>
          </p:nvPr>
        </p:nvSpPr>
        <p:spPr>
          <a:xfrm>
            <a:off x="381000" y="1447799"/>
            <a:ext cx="8382000" cy="4099584"/>
          </a:xfrm>
        </p:spPr>
        <p:txBody>
          <a:bodyPr/>
          <a:lstStyle/>
          <a:p>
            <a:r>
              <a:rPr lang="en-US" dirty="0" smtClean="0"/>
              <a:t>Multiple content database attach allowed in the farm at the same time</a:t>
            </a:r>
          </a:p>
          <a:p>
            <a:pPr lvl="1"/>
            <a:r>
              <a:rPr lang="en-US" dirty="0" smtClean="0"/>
              <a:t>Just open multiple Windows PowerShell sessions</a:t>
            </a:r>
          </a:p>
          <a:p>
            <a:r>
              <a:rPr lang="en-US" dirty="0"/>
              <a:t>Parallelism has benefits and limits</a:t>
            </a:r>
          </a:p>
          <a:p>
            <a:pPr lvl="1"/>
            <a:r>
              <a:rPr lang="en-US" dirty="0"/>
              <a:t>Roughly 10% overhead at 4 DBs each with one </a:t>
            </a:r>
            <a:r>
              <a:rPr lang="en-US" dirty="0" smtClean="0"/>
              <a:t>separate </a:t>
            </a:r>
            <a:r>
              <a:rPr lang="en-US" dirty="0"/>
              <a:t>spindle</a:t>
            </a:r>
          </a:p>
          <a:p>
            <a:pPr lvl="1"/>
            <a:r>
              <a:rPr lang="en-US" dirty="0"/>
              <a:t>Upgrades can take longer if using same spindle</a:t>
            </a:r>
          </a:p>
          <a:p>
            <a:pPr lvl="1"/>
            <a:r>
              <a:rPr lang="en-US" dirty="0"/>
              <a:t>SQL IOPS &amp; memory are first order </a:t>
            </a:r>
            <a:r>
              <a:rPr lang="en-US" dirty="0" smtClean="0"/>
              <a:t>item</a:t>
            </a:r>
            <a:endParaRPr lang="en-US" dirty="0"/>
          </a:p>
        </p:txBody>
      </p:sp>
    </p:spTree>
    <p:extLst>
      <p:ext uri="{BB962C8B-B14F-4D97-AF65-F5344CB8AC3E}">
        <p14:creationId xmlns:p14="http://schemas.microsoft.com/office/powerpoint/2010/main" val="109634189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Area"/>
          <p:cNvSpPr>
            <a:spLocks noGrp="1"/>
          </p:cNvSpPr>
          <p:nvPr>
            <p:ph type="title"/>
          </p:nvPr>
        </p:nvSpPr>
        <p:spPr>
          <a:xfrm>
            <a:off x="381000" y="230188"/>
            <a:ext cx="8382000" cy="1141412"/>
          </a:xfrm>
        </p:spPr>
        <p:txBody>
          <a:bodyPr>
            <a:noAutofit/>
          </a:bodyPr>
          <a:lstStyle/>
          <a:p>
            <a:pPr>
              <a:defRPr/>
            </a:pPr>
            <a:r>
              <a:rPr lang="en-US" sz="4400" dirty="0" smtClean="0"/>
              <a:t>Database Attach with AAM Redirect</a:t>
            </a:r>
            <a:r>
              <a:rPr lang="en-US" sz="4400" i="1" dirty="0" smtClean="0">
                <a:gradFill>
                  <a:gsLst>
                    <a:gs pos="36000">
                      <a:schemeClr val="accent6">
                        <a:lumMod val="20000"/>
                        <a:lumOff val="80000"/>
                      </a:schemeClr>
                    </a:gs>
                    <a:gs pos="86000">
                      <a:schemeClr val="accent6">
                        <a:lumMod val="20000"/>
                        <a:lumOff val="80000"/>
                      </a:schemeClr>
                    </a:gs>
                  </a:gsLst>
                  <a:lin ang="5400000" scaled="0"/>
                </a:gradFill>
              </a:rPr>
              <a:t> </a:t>
            </a:r>
            <a:r>
              <a:rPr lang="en-US" sz="3200" dirty="0" smtClean="0">
                <a:solidFill>
                  <a:schemeClr val="tx2"/>
                </a:solidFill>
              </a:rPr>
              <a:t>User </a:t>
            </a:r>
            <a:r>
              <a:rPr lang="en-US" sz="3200" dirty="0">
                <a:solidFill>
                  <a:schemeClr val="tx2"/>
                </a:solidFill>
              </a:rPr>
              <a:t>interaction </a:t>
            </a:r>
            <a:r>
              <a:rPr lang="en-US" sz="3200" dirty="0" smtClean="0">
                <a:solidFill>
                  <a:schemeClr val="tx2"/>
                </a:solidFill>
              </a:rPr>
              <a:t>model</a:t>
            </a:r>
            <a:endParaRPr lang="en-US" sz="4400" dirty="0" smtClean="0"/>
          </a:p>
        </p:txBody>
      </p:sp>
      <p:sp>
        <p:nvSpPr>
          <p:cNvPr id="28" name="SQL Instance"/>
          <p:cNvSpPr/>
          <p:nvPr/>
        </p:nvSpPr>
        <p:spPr>
          <a:xfrm>
            <a:off x="380999" y="4355319"/>
            <a:ext cx="8382001" cy="1828800"/>
          </a:xfrm>
          <a:prstGeom prst="roundRect">
            <a:avLst>
              <a:gd name="adj" fmla="val 3624"/>
            </a:avLst>
          </a:prstGeom>
          <a:solidFill>
            <a:srgbClr val="92D050">
              <a:alpha val="41000"/>
            </a:srgbClr>
          </a:solidFill>
          <a:ln w="0" cap="rnd">
            <a:noFill/>
            <a:headEnd type="none" w="sm" len="sm"/>
            <a:tailEnd type="none" w="sm" len="sm"/>
          </a:ln>
          <a:effectLst>
            <a:softEdge rad="317500"/>
          </a:effectLst>
          <a:scene3d>
            <a:camera prst="orthographicFront" fov="0">
              <a:rot lat="0" lon="0" rev="0"/>
            </a:camera>
            <a:lightRig rig="soft" dir="tl">
              <a:rot lat="0" lon="0" rev="20000000"/>
            </a:lightRig>
          </a:scene3d>
        </p:spPr>
        <p:style>
          <a:lnRef idx="0">
            <a:schemeClr val="accent2"/>
          </a:lnRef>
          <a:fillRef idx="3">
            <a:schemeClr val="accent2"/>
          </a:fillRef>
          <a:effectRef idx="3">
            <a:schemeClr val="accent2"/>
          </a:effectRef>
          <a:fontRef idx="minor">
            <a:schemeClr val="lt1"/>
          </a:fontRef>
        </p:style>
        <p:txBody>
          <a:bodyPr lIns="0" tIns="0" rIns="0" bIns="91440" anchor="b"/>
          <a:lstStyle/>
          <a:p>
            <a:pPr algn="ctr" defTabSz="914099">
              <a:lnSpc>
                <a:spcPct val="85000"/>
              </a:lnSpc>
              <a:spcBef>
                <a:spcPct val="20000"/>
              </a:spcBef>
              <a:defRPr/>
            </a:pPr>
            <a:r>
              <a:rPr lang="en-US" sz="2000" b="1" dirty="0">
                <a:gradFill>
                  <a:gsLst>
                    <a:gs pos="0">
                      <a:srgbClr val="FFFFFF"/>
                    </a:gs>
                    <a:gs pos="100000">
                      <a:srgbClr val="FFFFFF"/>
                    </a:gs>
                  </a:gsLst>
                  <a:lin ang="5400000" scaled="0"/>
                </a:gradFill>
              </a:rPr>
              <a:t>  SQL Instance</a:t>
            </a:r>
          </a:p>
        </p:txBody>
      </p:sp>
      <p:pic>
        <p:nvPicPr>
          <p:cNvPr id="28702" name="SQL Server"/>
          <p:cNvPicPr>
            <a:picLocks noChangeAspect="1" noChangeArrowheads="1"/>
          </p:cNvPicPr>
          <p:nvPr/>
        </p:nvPicPr>
        <p:blipFill>
          <a:blip r:embed="rId3" cstate="print"/>
          <a:srcRect/>
          <a:stretch>
            <a:fillRect/>
          </a:stretch>
        </p:blipFill>
        <p:spPr bwMode="auto">
          <a:xfrm>
            <a:off x="538163" y="4583919"/>
            <a:ext cx="720725" cy="1066800"/>
          </a:xfrm>
          <a:prstGeom prst="rect">
            <a:avLst/>
          </a:prstGeom>
          <a:noFill/>
          <a:ln w="9525">
            <a:noFill/>
            <a:miter lim="800000"/>
            <a:headEnd/>
            <a:tailEnd/>
          </a:ln>
        </p:spPr>
      </p:pic>
      <p:sp>
        <p:nvSpPr>
          <p:cNvPr id="26" name="Old Version WFE Instance"/>
          <p:cNvSpPr/>
          <p:nvPr/>
        </p:nvSpPr>
        <p:spPr>
          <a:xfrm>
            <a:off x="381000" y="2044144"/>
            <a:ext cx="4114800" cy="2209800"/>
          </a:xfrm>
          <a:prstGeom prst="roundRect">
            <a:avLst>
              <a:gd name="adj" fmla="val 4433"/>
            </a:avLst>
          </a:prstGeom>
          <a:solidFill>
            <a:srgbClr val="FFFFFF">
              <a:alpha val="25000"/>
            </a:srgbClr>
          </a:solidFill>
          <a:ln w="0" cap="rnd">
            <a:noFill/>
            <a:headEnd type="none" w="sm" len="sm"/>
            <a:tailEnd type="none" w="sm" len="sm"/>
          </a:ln>
          <a:effectLst>
            <a:softEdge rad="317500"/>
          </a:effectLst>
          <a:scene3d>
            <a:camera prst="orthographicFront" fov="0">
              <a:rot lat="0" lon="0" rev="0"/>
            </a:camera>
            <a:lightRig rig="soft" dir="tl">
              <a:rot lat="0" lon="0" rev="20000000"/>
            </a:lightRig>
          </a:scene3d>
        </p:spPr>
        <p:style>
          <a:lnRef idx="0">
            <a:schemeClr val="accent2"/>
          </a:lnRef>
          <a:fillRef idx="3">
            <a:schemeClr val="accent2"/>
          </a:fillRef>
          <a:effectRef idx="3">
            <a:schemeClr val="accent2"/>
          </a:effectRef>
          <a:fontRef idx="minor">
            <a:schemeClr val="lt1"/>
          </a:fontRef>
        </p:style>
        <p:txBody>
          <a:bodyPr lIns="0" tIns="0" rIns="0" bIns="91440" anchor="b"/>
          <a:lstStyle/>
          <a:p>
            <a:pPr defTabSz="914099">
              <a:lnSpc>
                <a:spcPct val="85000"/>
              </a:lnSpc>
              <a:spcBef>
                <a:spcPct val="20000"/>
              </a:spcBef>
              <a:defRPr/>
            </a:pPr>
            <a:r>
              <a:rPr lang="en-US" sz="2000" b="1" dirty="0">
                <a:gradFill>
                  <a:gsLst>
                    <a:gs pos="0">
                      <a:srgbClr val="FFFFFF"/>
                    </a:gs>
                    <a:gs pos="100000">
                      <a:srgbClr val="FFFFFF"/>
                    </a:gs>
                  </a:gsLst>
                  <a:lin ang="5400000" scaled="0"/>
                </a:gradFill>
              </a:rPr>
              <a:t>  WFE</a:t>
            </a:r>
          </a:p>
        </p:txBody>
      </p:sp>
      <p:pic>
        <p:nvPicPr>
          <p:cNvPr id="28703" name="Old Version WFE Server"/>
          <p:cNvPicPr>
            <a:picLocks noChangeAspect="1" noChangeArrowheads="1"/>
          </p:cNvPicPr>
          <p:nvPr/>
        </p:nvPicPr>
        <p:blipFill>
          <a:blip r:embed="rId4" cstate="print"/>
          <a:srcRect/>
          <a:stretch>
            <a:fillRect/>
          </a:stretch>
        </p:blipFill>
        <p:spPr bwMode="auto">
          <a:xfrm>
            <a:off x="573088" y="2329894"/>
            <a:ext cx="679450" cy="1011238"/>
          </a:xfrm>
          <a:prstGeom prst="rect">
            <a:avLst/>
          </a:prstGeom>
          <a:noFill/>
          <a:ln w="9525">
            <a:noFill/>
            <a:miter lim="800000"/>
            <a:headEnd/>
            <a:tailEnd/>
          </a:ln>
        </p:spPr>
      </p:pic>
      <p:sp>
        <p:nvSpPr>
          <p:cNvPr id="70" name="Old Version Farm"/>
          <p:cNvSpPr/>
          <p:nvPr/>
        </p:nvSpPr>
        <p:spPr>
          <a:xfrm>
            <a:off x="1485900" y="2196544"/>
            <a:ext cx="2857500" cy="1828800"/>
          </a:xfrm>
          <a:prstGeom prst="roundRect">
            <a:avLst>
              <a:gd name="adj" fmla="val 4615"/>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lIns="91440" tIns="0" rIns="0" bIns="45720" anchor="b" anchorCtr="0"/>
          <a:lstStyle/>
          <a:p>
            <a:pPr defTabSz="914099" fontAlgn="base">
              <a:lnSpc>
                <a:spcPct val="85000"/>
              </a:lnSpc>
              <a:spcBef>
                <a:spcPct val="20000"/>
              </a:spcBef>
              <a:spcAft>
                <a:spcPct val="0"/>
              </a:spcAft>
              <a:defRPr/>
            </a:pPr>
            <a:r>
              <a:rPr lang="en-US" sz="1600" dirty="0" smtClean="0">
                <a:gradFill>
                  <a:gsLst>
                    <a:gs pos="0">
                      <a:srgbClr val="FFFFFF"/>
                    </a:gs>
                    <a:gs pos="100000">
                      <a:srgbClr val="FFFFFF"/>
                    </a:gs>
                  </a:gsLst>
                  <a:lin ang="5400000" scaled="0"/>
                </a:gradFill>
              </a:rPr>
              <a:t>v3 </a:t>
            </a:r>
            <a:r>
              <a:rPr lang="en-US" sz="1600" dirty="0">
                <a:gradFill>
                  <a:gsLst>
                    <a:gs pos="0">
                      <a:srgbClr val="FFFFFF"/>
                    </a:gs>
                    <a:gs pos="100000">
                      <a:srgbClr val="FFFFFF"/>
                    </a:gs>
                  </a:gsLst>
                  <a:lin ang="5400000" scaled="0"/>
                </a:gradFill>
              </a:rPr>
              <a:t>Farm</a:t>
            </a:r>
          </a:p>
        </p:txBody>
      </p:sp>
      <p:sp>
        <p:nvSpPr>
          <p:cNvPr id="43" name="New Version WFE Instance"/>
          <p:cNvSpPr/>
          <p:nvPr/>
        </p:nvSpPr>
        <p:spPr>
          <a:xfrm>
            <a:off x="4648200" y="2044144"/>
            <a:ext cx="4114800" cy="2209800"/>
          </a:xfrm>
          <a:prstGeom prst="roundRect">
            <a:avLst>
              <a:gd name="adj" fmla="val 4433"/>
            </a:avLst>
          </a:prstGeom>
          <a:solidFill>
            <a:srgbClr val="FFFFFF">
              <a:alpha val="25000"/>
            </a:srgbClr>
          </a:solidFill>
          <a:ln w="0" cap="rnd">
            <a:noFill/>
            <a:headEnd type="none" w="sm" len="sm"/>
            <a:tailEnd type="none" w="sm" len="sm"/>
          </a:ln>
          <a:effectLst>
            <a:softEdge rad="317500"/>
          </a:effectLst>
          <a:scene3d>
            <a:camera prst="orthographicFront" fov="0">
              <a:rot lat="0" lon="0" rev="0"/>
            </a:camera>
            <a:lightRig rig="soft" dir="tl">
              <a:rot lat="0" lon="0" rev="20000000"/>
            </a:lightRig>
          </a:scene3d>
        </p:spPr>
        <p:style>
          <a:lnRef idx="0">
            <a:schemeClr val="accent2"/>
          </a:lnRef>
          <a:fillRef idx="3">
            <a:schemeClr val="accent2"/>
          </a:fillRef>
          <a:effectRef idx="3">
            <a:schemeClr val="accent2"/>
          </a:effectRef>
          <a:fontRef idx="minor">
            <a:schemeClr val="lt1"/>
          </a:fontRef>
        </p:style>
        <p:txBody>
          <a:bodyPr lIns="0" tIns="0" rIns="0" bIns="91440" anchor="b"/>
          <a:lstStyle/>
          <a:p>
            <a:pPr defTabSz="914099">
              <a:lnSpc>
                <a:spcPct val="85000"/>
              </a:lnSpc>
              <a:spcBef>
                <a:spcPct val="20000"/>
              </a:spcBef>
              <a:defRPr/>
            </a:pPr>
            <a:r>
              <a:rPr lang="en-US" sz="2000" b="1" dirty="0">
                <a:gradFill>
                  <a:gsLst>
                    <a:gs pos="0">
                      <a:srgbClr val="FFFFFF"/>
                    </a:gs>
                    <a:gs pos="100000">
                      <a:srgbClr val="FFFFFF"/>
                    </a:gs>
                  </a:gsLst>
                  <a:lin ang="5400000" scaled="0"/>
                </a:gradFill>
              </a:rPr>
              <a:t>  WFE</a:t>
            </a:r>
          </a:p>
        </p:txBody>
      </p:sp>
      <p:pic>
        <p:nvPicPr>
          <p:cNvPr id="44" name="New Version WFE Server"/>
          <p:cNvPicPr>
            <a:picLocks noChangeAspect="1" noChangeArrowheads="1"/>
          </p:cNvPicPr>
          <p:nvPr/>
        </p:nvPicPr>
        <p:blipFill>
          <a:blip r:embed="rId4" cstate="print"/>
          <a:srcRect/>
          <a:stretch>
            <a:fillRect/>
          </a:stretch>
        </p:blipFill>
        <p:spPr bwMode="auto">
          <a:xfrm>
            <a:off x="4876800" y="2329894"/>
            <a:ext cx="679450" cy="1011238"/>
          </a:xfrm>
          <a:prstGeom prst="rect">
            <a:avLst/>
          </a:prstGeom>
          <a:noFill/>
          <a:ln w="9525">
            <a:noFill/>
            <a:miter lim="800000"/>
            <a:headEnd/>
            <a:tailEnd/>
          </a:ln>
        </p:spPr>
      </p:pic>
      <p:sp>
        <p:nvSpPr>
          <p:cNvPr id="52" name="New Version Farm"/>
          <p:cNvSpPr/>
          <p:nvPr/>
        </p:nvSpPr>
        <p:spPr>
          <a:xfrm>
            <a:off x="5715000" y="2211174"/>
            <a:ext cx="2895600" cy="1828800"/>
          </a:xfrm>
          <a:prstGeom prst="roundRect">
            <a:avLst>
              <a:gd name="adj" fmla="val 374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r" defTabSz="914099" fontAlgn="base">
              <a:lnSpc>
                <a:spcPct val="85000"/>
              </a:lnSpc>
              <a:spcBef>
                <a:spcPct val="20000"/>
              </a:spcBef>
              <a:spcAft>
                <a:spcPct val="0"/>
              </a:spcAft>
              <a:defRPr/>
            </a:pPr>
            <a:r>
              <a:rPr lang="en-US" sz="1600" dirty="0" smtClean="0">
                <a:gradFill>
                  <a:gsLst>
                    <a:gs pos="0">
                      <a:srgbClr val="FFFFFF"/>
                    </a:gs>
                    <a:gs pos="100000">
                      <a:srgbClr val="FFFFFF"/>
                    </a:gs>
                  </a:gsLst>
                  <a:lin ang="5400000" scaled="0"/>
                </a:gradFill>
              </a:rPr>
              <a:t>  v4 Farm</a:t>
            </a:r>
          </a:p>
        </p:txBody>
      </p:sp>
      <p:sp>
        <p:nvSpPr>
          <p:cNvPr id="34" name="Old Version Original URL"/>
          <p:cNvSpPr txBox="1">
            <a:spLocks noChangeArrowheads="1"/>
          </p:cNvSpPr>
          <p:nvPr/>
        </p:nvSpPr>
        <p:spPr bwMode="auto">
          <a:xfrm>
            <a:off x="342900" y="1718896"/>
            <a:ext cx="1712913" cy="323161"/>
          </a:xfrm>
          <a:prstGeom prst="rect">
            <a:avLst/>
          </a:prstGeom>
          <a:noFill/>
          <a:ln w="9525">
            <a:noFill/>
            <a:miter lim="800000"/>
            <a:headEnd/>
            <a:tailEnd/>
          </a:ln>
        </p:spPr>
        <p:txBody>
          <a:bodyPr wrap="square" lIns="76197" tIns="38098" rIns="76197" bIns="38098">
            <a:spAutoFit/>
          </a:bodyPr>
          <a:lstStyle/>
          <a:p>
            <a:r>
              <a:rPr lang="en-US" sz="1600" b="1" dirty="0">
                <a:latin typeface="Segoe"/>
              </a:rPr>
              <a:t>http://WSS</a:t>
            </a:r>
          </a:p>
        </p:txBody>
      </p:sp>
      <p:sp>
        <p:nvSpPr>
          <p:cNvPr id="32" name="Old Version Redirect URL"/>
          <p:cNvSpPr txBox="1">
            <a:spLocks noChangeArrowheads="1"/>
          </p:cNvSpPr>
          <p:nvPr/>
        </p:nvSpPr>
        <p:spPr bwMode="auto">
          <a:xfrm>
            <a:off x="342900" y="1718896"/>
            <a:ext cx="2457450" cy="323161"/>
          </a:xfrm>
          <a:prstGeom prst="rect">
            <a:avLst/>
          </a:prstGeom>
          <a:noFill/>
          <a:ln w="9525">
            <a:noFill/>
            <a:miter lim="800000"/>
            <a:headEnd/>
            <a:tailEnd/>
          </a:ln>
        </p:spPr>
        <p:txBody>
          <a:bodyPr lIns="76197" tIns="38098" rIns="76197" bIns="38098">
            <a:spAutoFit/>
          </a:bodyPr>
          <a:lstStyle/>
          <a:p>
            <a:r>
              <a:rPr lang="en-US" sz="1600" b="1" dirty="0">
                <a:gradFill>
                  <a:gsLst>
                    <a:gs pos="0">
                      <a:srgbClr val="FFFFFF"/>
                    </a:gs>
                    <a:gs pos="100000">
                      <a:srgbClr val="FFFFFF"/>
                    </a:gs>
                  </a:gsLst>
                  <a:lin ang="16200000" scaled="0"/>
                </a:gradFill>
                <a:latin typeface="Segoe"/>
              </a:rPr>
              <a:t>http://WSSold</a:t>
            </a:r>
          </a:p>
        </p:txBody>
      </p:sp>
      <p:sp>
        <p:nvSpPr>
          <p:cNvPr id="35" name="New Version URL"/>
          <p:cNvSpPr txBox="1">
            <a:spLocks noChangeArrowheads="1"/>
          </p:cNvSpPr>
          <p:nvPr/>
        </p:nvSpPr>
        <p:spPr bwMode="auto">
          <a:xfrm>
            <a:off x="7010400" y="1718896"/>
            <a:ext cx="1727200" cy="323161"/>
          </a:xfrm>
          <a:prstGeom prst="rect">
            <a:avLst/>
          </a:prstGeom>
          <a:noFill/>
          <a:ln w="9525">
            <a:noFill/>
            <a:miter lim="800000"/>
            <a:headEnd/>
            <a:tailEnd/>
          </a:ln>
        </p:spPr>
        <p:txBody>
          <a:bodyPr wrap="square" lIns="76197" tIns="38098" rIns="76197" bIns="38098">
            <a:spAutoFit/>
          </a:bodyPr>
          <a:lstStyle/>
          <a:p>
            <a:pPr algn="r"/>
            <a:r>
              <a:rPr lang="en-US" sz="1600" b="1" dirty="0">
                <a:gradFill>
                  <a:gsLst>
                    <a:gs pos="0">
                      <a:srgbClr val="FFFFFF"/>
                    </a:gs>
                    <a:gs pos="100000">
                      <a:srgbClr val="FFFFFF"/>
                    </a:gs>
                  </a:gsLst>
                  <a:lin ang="16200000" scaled="0"/>
                </a:gradFill>
                <a:latin typeface="Segoe"/>
              </a:rPr>
              <a:t>http://WSS</a:t>
            </a:r>
          </a:p>
        </p:txBody>
      </p:sp>
      <p:sp>
        <p:nvSpPr>
          <p:cNvPr id="39" name="SQL Query: Site Map"/>
          <p:cNvSpPr/>
          <p:nvPr/>
        </p:nvSpPr>
        <p:spPr bwMode="auto">
          <a:xfrm>
            <a:off x="4648200" y="1545858"/>
            <a:ext cx="381000" cy="3810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defRPr/>
            </a:pPr>
            <a:r>
              <a:rPr lang="en-US" sz="1000" b="1" dirty="0" smtClean="0">
                <a:solidFill>
                  <a:srgbClr val="FFFFFF"/>
                </a:solidFill>
                <a:effectLst>
                  <a:outerShdw blurRad="38100" dist="38100" dir="2700000" algn="tl">
                    <a:srgbClr val="000000">
                      <a:alpha val="43137"/>
                    </a:srgbClr>
                  </a:outerShdw>
                </a:effectLst>
                <a:latin typeface="Segoe" pitchFamily="34" charset="0"/>
              </a:rPr>
              <a:t>SQL</a:t>
            </a:r>
          </a:p>
        </p:txBody>
      </p:sp>
      <p:sp>
        <p:nvSpPr>
          <p:cNvPr id="25" name="Old Version Config DB"/>
          <p:cNvSpPr/>
          <p:nvPr/>
        </p:nvSpPr>
        <p:spPr>
          <a:xfrm>
            <a:off x="1524000" y="4567267"/>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smtClean="0">
                <a:gradFill>
                  <a:gsLst>
                    <a:gs pos="0">
                      <a:srgbClr val="FFFFFF"/>
                    </a:gs>
                    <a:gs pos="100000">
                      <a:srgbClr val="FFFFFF"/>
                    </a:gs>
                  </a:gsLst>
                  <a:lin ang="5400000" scaled="0"/>
                </a:gradFill>
              </a:rPr>
              <a:t>v3</a:t>
            </a:r>
          </a:p>
          <a:p>
            <a:pPr algn="ctr" defTabSz="914099" fontAlgn="base">
              <a:lnSpc>
                <a:spcPct val="90000"/>
              </a:lnSpc>
              <a:spcBef>
                <a:spcPct val="0"/>
              </a:spcBef>
              <a:spcAft>
                <a:spcPct val="0"/>
              </a:spcAft>
              <a:defRPr/>
            </a:pPr>
            <a:r>
              <a:rPr lang="en-US" b="1" dirty="0" err="1" smtClean="0">
                <a:gradFill>
                  <a:gsLst>
                    <a:gs pos="0">
                      <a:srgbClr val="FFFFFF"/>
                    </a:gs>
                    <a:gs pos="100000">
                      <a:srgbClr val="FFFFFF"/>
                    </a:gs>
                  </a:gsLst>
                  <a:lin ang="5400000" scaled="0"/>
                </a:gradFill>
              </a:rPr>
              <a:t>Config</a:t>
            </a:r>
            <a:endParaRPr lang="en-US" b="1" dirty="0">
              <a:gradFill>
                <a:gsLst>
                  <a:gs pos="0">
                    <a:srgbClr val="FFFFFF"/>
                  </a:gs>
                  <a:gs pos="100000">
                    <a:srgbClr val="FFFFFF"/>
                  </a:gs>
                </a:gsLst>
                <a:lin ang="5400000" scaled="0"/>
              </a:gradFill>
            </a:endParaRPr>
          </a:p>
        </p:txBody>
      </p:sp>
      <p:sp>
        <p:nvSpPr>
          <p:cNvPr id="31" name="New Version Config DB"/>
          <p:cNvSpPr/>
          <p:nvPr/>
        </p:nvSpPr>
        <p:spPr>
          <a:xfrm>
            <a:off x="7461118" y="4552385"/>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smtClean="0">
                <a:gradFill>
                  <a:gsLst>
                    <a:gs pos="0">
                      <a:srgbClr val="FFFFFF"/>
                    </a:gs>
                    <a:gs pos="100000">
                      <a:srgbClr val="FFFFFF"/>
                    </a:gs>
                  </a:gsLst>
                  <a:lin ang="5400000" scaled="0"/>
                </a:gradFill>
              </a:rPr>
              <a:t>v4</a:t>
            </a:r>
          </a:p>
          <a:p>
            <a:pPr algn="ctr" defTabSz="914099" fontAlgn="base">
              <a:lnSpc>
                <a:spcPct val="90000"/>
              </a:lnSpc>
              <a:spcBef>
                <a:spcPct val="0"/>
              </a:spcBef>
              <a:spcAft>
                <a:spcPct val="0"/>
              </a:spcAft>
              <a:defRPr/>
            </a:pPr>
            <a:r>
              <a:rPr lang="en-US" b="1" dirty="0" err="1" smtClean="0">
                <a:gradFill>
                  <a:gsLst>
                    <a:gs pos="0">
                      <a:srgbClr val="FFFFFF"/>
                    </a:gs>
                    <a:gs pos="100000">
                      <a:srgbClr val="FFFFFF"/>
                    </a:gs>
                  </a:gsLst>
                  <a:lin ang="5400000" scaled="0"/>
                </a:gradFill>
              </a:rPr>
              <a:t>Config</a:t>
            </a:r>
            <a:endParaRPr lang="en-US" b="1" dirty="0" smtClean="0">
              <a:gradFill>
                <a:gsLst>
                  <a:gs pos="0">
                    <a:srgbClr val="FFFFFF"/>
                  </a:gs>
                  <a:gs pos="100000">
                    <a:srgbClr val="FFFFFF"/>
                  </a:gs>
                </a:gsLst>
                <a:lin ang="5400000" scaled="0"/>
              </a:gradFill>
            </a:endParaRPr>
          </a:p>
        </p:txBody>
      </p:sp>
      <p:sp>
        <p:nvSpPr>
          <p:cNvPr id="50" name="SQL Query: Site Data"/>
          <p:cNvSpPr/>
          <p:nvPr/>
        </p:nvSpPr>
        <p:spPr bwMode="auto">
          <a:xfrm>
            <a:off x="4648200" y="1545858"/>
            <a:ext cx="381000" cy="3810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defRPr/>
            </a:pPr>
            <a:r>
              <a:rPr lang="en-US" sz="1000" b="1" dirty="0" smtClean="0">
                <a:solidFill>
                  <a:srgbClr val="FFFFFF"/>
                </a:solidFill>
                <a:effectLst>
                  <a:outerShdw blurRad="38100" dist="38100" dir="2700000" algn="tl">
                    <a:srgbClr val="000000">
                      <a:alpha val="43137"/>
                    </a:srgbClr>
                  </a:outerShdw>
                </a:effectLst>
                <a:latin typeface="Segoe" pitchFamily="34" charset="0"/>
              </a:rPr>
              <a:t>SQL</a:t>
            </a:r>
          </a:p>
        </p:txBody>
      </p:sp>
      <p:sp>
        <p:nvSpPr>
          <p:cNvPr id="4" name="Old Version Content DB"/>
          <p:cNvSpPr/>
          <p:nvPr/>
        </p:nvSpPr>
        <p:spPr>
          <a:xfrm>
            <a:off x="2709062" y="4563646"/>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smtClean="0">
                <a:gradFill>
                  <a:gsLst>
                    <a:gs pos="0">
                      <a:srgbClr val="FFFFFF"/>
                    </a:gs>
                    <a:gs pos="100000">
                      <a:srgbClr val="FFFFFF"/>
                    </a:gs>
                  </a:gsLst>
                  <a:lin ang="5400000" scaled="0"/>
                </a:gradFill>
              </a:rPr>
              <a:t>v3</a:t>
            </a:r>
          </a:p>
          <a:p>
            <a:pPr algn="ctr" defTabSz="914099" fontAlgn="base">
              <a:lnSpc>
                <a:spcPct val="90000"/>
              </a:lnSpc>
              <a:spcBef>
                <a:spcPct val="0"/>
              </a:spcBef>
              <a:spcAft>
                <a:spcPct val="0"/>
              </a:spcAft>
              <a:defRPr/>
            </a:pPr>
            <a:r>
              <a:rPr lang="en-US" b="1" dirty="0" smtClean="0">
                <a:gradFill>
                  <a:gsLst>
                    <a:gs pos="0">
                      <a:srgbClr val="FFFFFF"/>
                    </a:gs>
                    <a:gs pos="100000">
                      <a:srgbClr val="FFFFFF"/>
                    </a:gs>
                  </a:gsLst>
                  <a:lin ang="5400000" scaled="0"/>
                </a:gradFill>
              </a:rPr>
              <a:t>Content</a:t>
            </a:r>
            <a:endParaRPr lang="en-US" b="1" dirty="0">
              <a:gradFill>
                <a:gsLst>
                  <a:gs pos="0">
                    <a:srgbClr val="FFFFFF"/>
                  </a:gs>
                  <a:gs pos="100000">
                    <a:srgbClr val="FFFFFF"/>
                  </a:gs>
                </a:gsLst>
                <a:lin ang="5400000" scaled="0"/>
              </a:gradFill>
            </a:endParaRPr>
          </a:p>
        </p:txBody>
      </p:sp>
      <p:sp>
        <p:nvSpPr>
          <p:cNvPr id="18" name="New Version Content DB"/>
          <p:cNvSpPr/>
          <p:nvPr/>
        </p:nvSpPr>
        <p:spPr>
          <a:xfrm>
            <a:off x="6272183" y="4563646"/>
            <a:ext cx="1066800" cy="1219200"/>
          </a:xfrm>
          <a:prstGeom prst="flowChartMagneticDisk">
            <a:avLst/>
          </a:prstGeom>
          <a:ln>
            <a:gradFill>
              <a:gsLst>
                <a:gs pos="0">
                  <a:srgbClr val="FFFFFF"/>
                </a:gs>
                <a:gs pos="100000">
                  <a:srgbClr val="FFFFFF">
                    <a:alpha val="0"/>
                  </a:srgbClr>
                </a:gs>
              </a:gsLst>
              <a:lin ang="5400000" scaled="0"/>
            </a:gra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0" numCol="1" rtlCol="0" anchor="b" anchorCtr="0" compatLnSpc="1">
            <a:prstTxWarp prst="textNoShape">
              <a:avLst/>
            </a:prstTxWarp>
          </a:bodyPr>
          <a:lstStyle/>
          <a:p>
            <a:pPr algn="ctr" defTabSz="914099" fontAlgn="base">
              <a:lnSpc>
                <a:spcPct val="90000"/>
              </a:lnSpc>
              <a:spcBef>
                <a:spcPct val="0"/>
              </a:spcBef>
              <a:spcAft>
                <a:spcPct val="0"/>
              </a:spcAft>
              <a:defRPr/>
            </a:pPr>
            <a:r>
              <a:rPr lang="en-US" b="1" dirty="0" smtClean="0">
                <a:gradFill>
                  <a:gsLst>
                    <a:gs pos="0">
                      <a:srgbClr val="FFFFFF"/>
                    </a:gs>
                    <a:gs pos="100000">
                      <a:srgbClr val="FFFFFF"/>
                    </a:gs>
                  </a:gsLst>
                  <a:lin ang="5400000" scaled="0"/>
                </a:gradFill>
              </a:rPr>
              <a:t>v4</a:t>
            </a:r>
          </a:p>
          <a:p>
            <a:pPr algn="ctr" defTabSz="914099" fontAlgn="base">
              <a:lnSpc>
                <a:spcPct val="90000"/>
              </a:lnSpc>
              <a:spcBef>
                <a:spcPct val="0"/>
              </a:spcBef>
              <a:spcAft>
                <a:spcPct val="0"/>
              </a:spcAft>
              <a:defRPr/>
            </a:pPr>
            <a:r>
              <a:rPr lang="en-US" b="1" dirty="0" smtClean="0">
                <a:gradFill>
                  <a:gsLst>
                    <a:gs pos="0">
                      <a:srgbClr val="FFFFFF"/>
                    </a:gs>
                    <a:gs pos="100000">
                      <a:srgbClr val="FFFFFF"/>
                    </a:gs>
                  </a:gsLst>
                  <a:lin ang="5400000" scaled="0"/>
                </a:gradFill>
              </a:rPr>
              <a:t>Content</a:t>
            </a:r>
          </a:p>
        </p:txBody>
      </p:sp>
      <p:grpSp>
        <p:nvGrpSpPr>
          <p:cNvPr id="2" name="Move to Upgrade DB"/>
          <p:cNvGrpSpPr>
            <a:grpSpLocks/>
          </p:cNvGrpSpPr>
          <p:nvPr/>
        </p:nvGrpSpPr>
        <p:grpSpPr bwMode="auto">
          <a:xfrm>
            <a:off x="4315998" y="4846221"/>
            <a:ext cx="1416050" cy="654050"/>
            <a:chOff x="1649" y="2961"/>
            <a:chExt cx="628" cy="412"/>
          </a:xfrm>
        </p:grpSpPr>
        <p:pic>
          <p:nvPicPr>
            <p:cNvPr id="69645" name="Picture 13"/>
            <p:cNvPicPr>
              <a:picLocks noChangeAspect="1" noChangeArrowheads="1"/>
            </p:cNvPicPr>
            <p:nvPr/>
          </p:nvPicPr>
          <p:blipFill>
            <a:blip r:embed="rId5"/>
            <a:stretch>
              <a:fillRect/>
            </a:stretch>
          </p:blipFill>
          <p:spPr bwMode="auto">
            <a:xfrm>
              <a:off x="1807" y="2961"/>
              <a:ext cx="470" cy="412"/>
            </a:xfrm>
            <a:prstGeom prst="rect">
              <a:avLst/>
            </a:prstGeom>
            <a:noFill/>
            <a:effectLst>
              <a:outerShdw blurRad="149987" dist="250190" dir="8460000" algn="tr" rotWithShape="0">
                <a:prstClr val="black">
                  <a:alpha val="28000"/>
                </a:prstClr>
              </a:outerShdw>
            </a:effectLst>
          </p:spPr>
        </p:pic>
        <p:sp>
          <p:nvSpPr>
            <p:cNvPr id="28731" name="Text Box 14"/>
            <p:cNvSpPr txBox="1">
              <a:spLocks noChangeArrowheads="1"/>
            </p:cNvSpPr>
            <p:nvPr/>
          </p:nvSpPr>
          <p:spPr bwMode="auto">
            <a:xfrm>
              <a:off x="1649" y="3051"/>
              <a:ext cx="617" cy="233"/>
            </a:xfrm>
            <a:prstGeom prst="rect">
              <a:avLst/>
            </a:prstGeom>
            <a:noFill/>
            <a:ln w="9525">
              <a:noFill/>
              <a:miter lim="800000"/>
              <a:headEnd/>
              <a:tailEnd/>
            </a:ln>
          </p:spPr>
          <p:txBody>
            <a:bodyPr wrap="square" anchor="ctr">
              <a:spAutoFit/>
            </a:bodyPr>
            <a:lstStyle/>
            <a:p>
              <a:pPr algn="ctr"/>
              <a:r>
                <a:rPr lang="en-US" dirty="0" smtClean="0">
                  <a:gradFill>
                    <a:gsLst>
                      <a:gs pos="0">
                        <a:srgbClr val="FFFFFF"/>
                      </a:gs>
                      <a:gs pos="100000">
                        <a:srgbClr val="FFFFFF"/>
                      </a:gs>
                    </a:gsLst>
                    <a:lin ang="5400000" scaled="0"/>
                  </a:gradFill>
                  <a:latin typeface="Segoe"/>
                </a:rPr>
                <a:t>Move DB</a:t>
              </a:r>
              <a:endParaRPr lang="en-US" dirty="0">
                <a:gradFill>
                  <a:gsLst>
                    <a:gs pos="0">
                      <a:srgbClr val="FFFFFF"/>
                    </a:gs>
                    <a:gs pos="100000">
                      <a:srgbClr val="FFFFFF"/>
                    </a:gs>
                  </a:gsLst>
                  <a:lin ang="5400000" scaled="0"/>
                </a:gradFill>
                <a:latin typeface="Segoe"/>
              </a:endParaRPr>
            </a:p>
          </p:txBody>
        </p:sp>
      </p:grpSp>
      <p:sp>
        <p:nvSpPr>
          <p:cNvPr id="83" name="Request"/>
          <p:cNvSpPr/>
          <p:nvPr/>
        </p:nvSpPr>
        <p:spPr bwMode="auto">
          <a:xfrm>
            <a:off x="4648200" y="1545858"/>
            <a:ext cx="381000" cy="381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defRPr/>
            </a:pPr>
            <a:r>
              <a:rPr lang="en-US" sz="2800" b="1"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47" name="Redirect"/>
          <p:cNvSpPr/>
          <p:nvPr/>
        </p:nvSpPr>
        <p:spPr bwMode="auto">
          <a:xfrm>
            <a:off x="4648200" y="1545858"/>
            <a:ext cx="381000" cy="381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defRPr/>
            </a:pPr>
            <a:r>
              <a:rPr lang="en-US" sz="1200" b="1" dirty="0" smtClean="0">
                <a:solidFill>
                  <a:srgbClr val="FFFFFF"/>
                </a:solidFill>
                <a:effectLst>
                  <a:outerShdw blurRad="38100" dist="38100" dir="2700000" algn="tl">
                    <a:srgbClr val="000000">
                      <a:alpha val="43137"/>
                    </a:srgbClr>
                  </a:outerShdw>
                </a:effectLst>
                <a:latin typeface="Segoe" pitchFamily="34" charset="0"/>
              </a:rPr>
              <a:t>302</a:t>
            </a:r>
            <a:endParaRPr lang="en-US" sz="1200" b="1" dirty="0">
              <a:solidFill>
                <a:srgbClr val="FFFFFF"/>
              </a:solidFill>
              <a:effectLst>
                <a:outerShdw blurRad="38100" dist="38100" dir="2700000" algn="tl">
                  <a:srgbClr val="000000">
                    <a:alpha val="43137"/>
                  </a:srgbClr>
                </a:outerShdw>
              </a:effectLst>
              <a:latin typeface="Segoe" pitchFamily="34" charset="0"/>
            </a:endParaRPr>
          </a:p>
        </p:txBody>
      </p:sp>
      <p:sp>
        <p:nvSpPr>
          <p:cNvPr id="48" name="Response"/>
          <p:cNvSpPr/>
          <p:nvPr/>
        </p:nvSpPr>
        <p:spPr bwMode="auto">
          <a:xfrm>
            <a:off x="4648200" y="1545858"/>
            <a:ext cx="381000" cy="381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defRPr/>
            </a:pPr>
            <a:r>
              <a:rPr lang="en-US" sz="2800" b="1" dirty="0" smtClean="0">
                <a:solidFill>
                  <a:srgbClr val="FFFFFF"/>
                </a:solidFill>
                <a:effectLst>
                  <a:outerShdw blurRad="38100" dist="38100" dir="2700000" algn="tl">
                    <a:srgbClr val="000000">
                      <a:alpha val="43137"/>
                    </a:srgbClr>
                  </a:outerShdw>
                </a:effectLst>
                <a:latin typeface="Segoe" pitchFamily="34" charset="0"/>
                <a:sym typeface="Webdings"/>
              </a:rPr>
              <a:t></a:t>
            </a:r>
            <a:endParaRPr lang="en-US" sz="2800" b="1" dirty="0">
              <a:solidFill>
                <a:srgbClr val="FFFFFF"/>
              </a:solidFill>
              <a:effectLst>
                <a:outerShdw blurRad="38100" dist="38100" dir="2700000" algn="tl">
                  <a:srgbClr val="000000">
                    <a:alpha val="43137"/>
                  </a:srgbClr>
                </a:outerShdw>
              </a:effectLst>
              <a:latin typeface="Segoe" pitchFamily="34" charset="0"/>
            </a:endParaRPr>
          </a:p>
        </p:txBody>
      </p:sp>
      <p:pic>
        <p:nvPicPr>
          <p:cNvPr id="28725" name="Laptop"/>
          <p:cNvPicPr>
            <a:picLocks noChangeAspect="1" noChangeArrowheads="1"/>
          </p:cNvPicPr>
          <p:nvPr/>
        </p:nvPicPr>
        <p:blipFill>
          <a:blip r:embed="rId6"/>
          <a:stretch>
            <a:fillRect/>
          </a:stretch>
        </p:blipFill>
        <p:spPr bwMode="auto">
          <a:xfrm>
            <a:off x="4354471" y="1218791"/>
            <a:ext cx="827130" cy="827130"/>
          </a:xfrm>
          <a:prstGeom prst="rect">
            <a:avLst/>
          </a:prstGeom>
          <a:noFill/>
          <a:ln w="9525">
            <a:noFill/>
            <a:miter lim="800000"/>
            <a:headEnd/>
            <a:tailEnd/>
          </a:ln>
        </p:spPr>
      </p:pic>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3550" y="3599949"/>
            <a:ext cx="377825"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4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868904" y="3607970"/>
            <a:ext cx="1410869"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671" y="3599949"/>
            <a:ext cx="377825"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pic>
        <p:nvPicPr>
          <p:cNvPr id="4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9518" y="3607970"/>
            <a:ext cx="1379871" cy="108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20" name="Old Version WebApp"/>
          <p:cNvSpPr/>
          <p:nvPr/>
        </p:nvSpPr>
        <p:spPr>
          <a:xfrm>
            <a:off x="2292456" y="2599337"/>
            <a:ext cx="1898544" cy="1066800"/>
          </a:xfrm>
          <a:prstGeom prst="roundRect">
            <a:avLst>
              <a:gd name="adj" fmla="val 5487"/>
            </a:avLst>
          </a:prstGeom>
          <a:ln>
            <a:headEnd type="none" w="med" len="med"/>
            <a:tailEnd type="none" w="med" len="med"/>
          </a:ln>
          <a:effectLst>
            <a:outerShdw blurRad="50800" dist="38100" dir="5400000" rotWithShape="0">
              <a:srgbClr val="000000">
                <a:alpha val="43137"/>
              </a:srgbClr>
            </a:outerShdw>
          </a:effectLst>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WSS </a:t>
            </a:r>
            <a:r>
              <a:rPr lang="en-US" sz="2400" b="1" dirty="0" smtClean="0">
                <a:gradFill>
                  <a:gsLst>
                    <a:gs pos="0">
                      <a:srgbClr val="FFFFFF"/>
                    </a:gs>
                    <a:gs pos="100000">
                      <a:srgbClr val="FFFFFF"/>
                    </a:gs>
                  </a:gsLst>
                  <a:lin ang="5400000" scaled="0"/>
                </a:gradFill>
              </a:rPr>
              <a:t>v3</a:t>
            </a:r>
            <a:endParaRPr lang="en-US" sz="2400" b="1" dirty="0">
              <a:gradFill>
                <a:gsLst>
                  <a:gs pos="0">
                    <a:srgbClr val="FFFFFF"/>
                  </a:gs>
                  <a:gs pos="100000">
                    <a:srgbClr val="FFFFFF"/>
                  </a:gs>
                </a:gsLst>
                <a:lin ang="5400000" scaled="0"/>
              </a:gradFill>
            </a:endParaRPr>
          </a:p>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Web App</a:t>
            </a:r>
          </a:p>
        </p:txBody>
      </p:sp>
      <p:sp>
        <p:nvSpPr>
          <p:cNvPr id="38" name="New Version WebApp"/>
          <p:cNvSpPr/>
          <p:nvPr/>
        </p:nvSpPr>
        <p:spPr>
          <a:xfrm>
            <a:off x="5867400" y="2596289"/>
            <a:ext cx="1898544" cy="1069848"/>
          </a:xfrm>
          <a:prstGeom prst="roundRect">
            <a:avLst>
              <a:gd name="adj" fmla="val 4776"/>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WSS </a:t>
            </a:r>
            <a:r>
              <a:rPr lang="en-US" sz="2400" b="1" dirty="0" smtClean="0">
                <a:gradFill>
                  <a:gsLst>
                    <a:gs pos="0">
                      <a:srgbClr val="FFFFFF"/>
                    </a:gs>
                    <a:gs pos="100000">
                      <a:srgbClr val="FFFFFF"/>
                    </a:gs>
                  </a:gsLst>
                  <a:lin ang="5400000" scaled="0"/>
                </a:gradFill>
              </a:rPr>
              <a:t>v4</a:t>
            </a:r>
            <a:endParaRPr lang="en-US" sz="2400" b="1" dirty="0">
              <a:gradFill>
                <a:gsLst>
                  <a:gs pos="0">
                    <a:srgbClr val="FFFFFF"/>
                  </a:gs>
                  <a:gs pos="100000">
                    <a:srgbClr val="FFFFFF"/>
                  </a:gs>
                </a:gsLst>
                <a:lin ang="5400000" scaled="0"/>
              </a:gradFill>
            </a:endParaRPr>
          </a:p>
          <a:p>
            <a:pPr algn="ctr" defTabSz="914099" fontAlgn="base">
              <a:lnSpc>
                <a:spcPct val="90000"/>
              </a:lnSpc>
              <a:spcBef>
                <a:spcPct val="0"/>
              </a:spcBef>
              <a:spcAft>
                <a:spcPct val="0"/>
              </a:spcAft>
              <a:defRPr/>
            </a:pPr>
            <a:r>
              <a:rPr lang="en-US" sz="2400" b="1" dirty="0">
                <a:gradFill>
                  <a:gsLst>
                    <a:gs pos="0">
                      <a:srgbClr val="FFFFFF"/>
                    </a:gs>
                    <a:gs pos="100000">
                      <a:srgbClr val="FFFFFF"/>
                    </a:gs>
                  </a:gsLst>
                  <a:lin ang="5400000" scaled="0"/>
                </a:gradFill>
              </a:rPr>
              <a:t>Web App</a:t>
            </a:r>
          </a:p>
        </p:txBody>
      </p:sp>
      <p:sp>
        <p:nvSpPr>
          <p:cNvPr id="36" name="Upgrade Activity Indicator"/>
          <p:cNvSpPr/>
          <p:nvPr/>
        </p:nvSpPr>
        <p:spPr bwMode="auto">
          <a:xfrm>
            <a:off x="7391399" y="2272744"/>
            <a:ext cx="681498" cy="670035"/>
          </a:xfrm>
          <a:prstGeom prst="ellipse">
            <a:avLst/>
          </a:prstGeom>
          <a:blipFill dpi="0" rotWithShape="1">
            <a:blip r:embed="rId9" cstate="print"/>
            <a:srcRect/>
            <a:stretch>
              <a:fillRect/>
            </a:stretch>
          </a:blipFill>
          <a:ln w="9525">
            <a:noFill/>
            <a:headEnd type="none" w="med" len="med"/>
            <a:tailEnd type="none" w="med" len="med"/>
          </a:ln>
          <a:effectLst>
            <a:glow rad="70000">
              <a:schemeClr val="accent2">
                <a:tint val="30000"/>
                <a:shade val="95000"/>
                <a:satMod val="300000"/>
                <a:alpha val="50000"/>
              </a:schemeClr>
            </a:glow>
            <a:innerShdw blurRad="63500" dist="50800" dir="54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defRPr/>
            </a:pPr>
            <a:endParaRPr lang="en-US" dirty="0">
              <a:solidFill>
                <a:schemeClr val="tx1"/>
              </a:solidFill>
              <a:latin typeface="Segoe" pitchFamily="34" charset="0"/>
            </a:endParaRPr>
          </a:p>
        </p:txBody>
      </p:sp>
    </p:spTree>
    <p:extLst>
      <p:ext uri="{BB962C8B-B14F-4D97-AF65-F5344CB8AC3E}">
        <p14:creationId xmlns:p14="http://schemas.microsoft.com/office/powerpoint/2010/main" val="151762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2" nodeType="clickEffect">
                                  <p:stCondLst>
                                    <p:cond delay="0"/>
                                  </p:stCondLst>
                                  <p:childTnLst>
                                    <p:animMotion origin="layout" path="M 3.33333E-6 0.02999 L 0.2125 0.02999 L 0.2125 0.24673 " pathEditMode="fixed" rAng="0" ptsTypes="AAA">
                                      <p:cBhvr>
                                        <p:cTn id="6" dur="2000" fill="hold"/>
                                        <p:tgtEl>
                                          <p:spTgt spid="83"/>
                                        </p:tgtEl>
                                        <p:attrNameLst>
                                          <p:attrName>ppt_x</p:attrName>
                                          <p:attrName>ppt_y</p:attrName>
                                        </p:attrNameLst>
                                      </p:cBhvr>
                                      <p:rCtr x="106" y="108"/>
                                    </p:animMotion>
                                  </p:childTnLst>
                                </p:cTn>
                              </p:par>
                            </p:childTnLst>
                          </p:cTn>
                        </p:par>
                        <p:par>
                          <p:cTn id="7" fill="hold">
                            <p:stCondLst>
                              <p:cond delay="2000"/>
                            </p:stCondLst>
                            <p:childTnLst>
                              <p:par>
                                <p:cTn id="8" presetID="0" presetClass="path" presetSubtype="0" accel="50000" decel="50000" autoRev="1" fill="hold" grpId="0" nodeType="afterEffect">
                                  <p:stCondLst>
                                    <p:cond delay="0"/>
                                  </p:stCondLst>
                                  <p:childTnLst>
                                    <p:animMotion origin="layout" path="M 0.2125 0.21674 L 0.2125 0.3678 L 0.34583 0.3678 L 0.34583 0.53273 " pathEditMode="relative" rAng="0" ptsTypes="AAAA">
                                      <p:cBhvr>
                                        <p:cTn id="9" dur="2000" fill="hold"/>
                                        <p:tgtEl>
                                          <p:spTgt spid="39"/>
                                        </p:tgtEl>
                                        <p:attrNameLst>
                                          <p:attrName>ppt_x</p:attrName>
                                          <p:attrName>ppt_y</p:attrName>
                                        </p:attrNameLst>
                                      </p:cBhvr>
                                      <p:rCtr x="67" y="158"/>
                                    </p:animMotion>
                                  </p:childTnLst>
                                </p:cTn>
                              </p:par>
                            </p:childTnLst>
                          </p:cTn>
                        </p:par>
                        <p:par>
                          <p:cTn id="10" fill="hold">
                            <p:stCondLst>
                              <p:cond delay="6000"/>
                            </p:stCondLst>
                            <p:childTnLst>
                              <p:par>
                                <p:cTn id="11" presetID="0" presetClass="path" presetSubtype="0" fill="hold" grpId="0" nodeType="afterEffect">
                                  <p:stCondLst>
                                    <p:cond delay="0"/>
                                  </p:stCondLst>
                                  <p:childTnLst>
                                    <p:animMotion origin="layout" path="M 3.33333E-6 0.02999 L 0.2125 0.02999 L 0.2125 0.24673 " pathEditMode="fixed" rAng="0" ptsTypes="AAA">
                                      <p:cBhvr>
                                        <p:cTn id="12" dur="2000" spd="-100000" fill="hold"/>
                                        <p:tgtEl>
                                          <p:spTgt spid="47"/>
                                        </p:tgtEl>
                                        <p:attrNameLst>
                                          <p:attrName>ppt_x</p:attrName>
                                          <p:attrName>ppt_y</p:attrName>
                                        </p:attrNameLst>
                                      </p:cBhvr>
                                      <p:rCtr x="106" y="108"/>
                                    </p:animMotion>
                                  </p:childTnLst>
                                </p:cTn>
                              </p:par>
                            </p:childTnLst>
                          </p:cTn>
                        </p:par>
                        <p:par>
                          <p:cTn id="13" fill="hold">
                            <p:stCondLst>
                              <p:cond delay="8000"/>
                            </p:stCondLst>
                            <p:childTnLst>
                              <p:par>
                                <p:cTn id="14" presetID="0" presetClass="path" presetSubtype="0" fill="hold" grpId="1" nodeType="afterEffect">
                                  <p:stCondLst>
                                    <p:cond delay="0"/>
                                  </p:stCondLst>
                                  <p:childTnLst>
                                    <p:animMotion origin="layout" path="M -0.00087 0.02976 L -0.17084 0.02976 L -0.17084 0.24666 " pathEditMode="fixed" rAng="0" ptsTypes="AAA">
                                      <p:cBhvr>
                                        <p:cTn id="15" dur="2000" fill="hold"/>
                                        <p:tgtEl>
                                          <p:spTgt spid="83"/>
                                        </p:tgtEl>
                                        <p:attrNameLst>
                                          <p:attrName>ppt_x</p:attrName>
                                          <p:attrName>ppt_y</p:attrName>
                                        </p:attrNameLst>
                                      </p:cBhvr>
                                      <p:rCtr x="-85" y="108"/>
                                    </p:animMotion>
                                  </p:childTnLst>
                                </p:cTn>
                              </p:par>
                            </p:childTnLst>
                          </p:cTn>
                        </p:par>
                        <p:par>
                          <p:cTn id="16" fill="hold">
                            <p:stCondLst>
                              <p:cond delay="10000"/>
                            </p:stCondLst>
                            <p:childTnLst>
                              <p:par>
                                <p:cTn id="17" presetID="0" presetClass="path" presetSubtype="0" accel="50000" decel="50000" autoRev="1" fill="hold" grpId="1" nodeType="afterEffect">
                                  <p:stCondLst>
                                    <p:cond delay="0"/>
                                  </p:stCondLst>
                                  <p:childTnLst>
                                    <p:animMotion origin="layout" path="M -0.17083 0.21674 L -0.1717 0.36525 L -0.30799 0.36525 L -0.30799 0.51122 " pathEditMode="relative" ptsTypes="AAAA">
                                      <p:cBhvr>
                                        <p:cTn id="18" dur="2000" fill="hold"/>
                                        <p:tgtEl>
                                          <p:spTgt spid="39"/>
                                        </p:tgtEl>
                                        <p:attrNameLst>
                                          <p:attrName>ppt_x</p:attrName>
                                          <p:attrName>ppt_y</p:attrName>
                                        </p:attrNameLst>
                                      </p:cBhvr>
                                    </p:animMotion>
                                  </p:childTnLst>
                                </p:cTn>
                              </p:par>
                            </p:childTnLst>
                          </p:cTn>
                        </p:par>
                        <p:par>
                          <p:cTn id="19" fill="hold">
                            <p:stCondLst>
                              <p:cond delay="14000"/>
                            </p:stCondLst>
                            <p:childTnLst>
                              <p:par>
                                <p:cTn id="20" presetID="0" presetClass="path" presetSubtype="0" autoRev="1" fill="hold" grpId="1" nodeType="afterEffect">
                                  <p:stCondLst>
                                    <p:cond delay="0"/>
                                  </p:stCondLst>
                                  <p:childTnLst>
                                    <p:animMotion origin="layout" path="M -0.16823 0.24673 L -0.1691 0.55046 " pathEditMode="fixed" rAng="0" ptsTypes="AA">
                                      <p:cBhvr>
                                        <p:cTn id="21" dur="1000" fill="hold"/>
                                        <p:tgtEl>
                                          <p:spTgt spid="50"/>
                                        </p:tgtEl>
                                        <p:attrNameLst>
                                          <p:attrName>ppt_x</p:attrName>
                                          <p:attrName>ppt_y</p:attrName>
                                        </p:attrNameLst>
                                      </p:cBhvr>
                                      <p:rCtr x="-1" y="152"/>
                                    </p:animMotion>
                                  </p:childTnLst>
                                </p:cTn>
                              </p:par>
                            </p:childTnLst>
                          </p:cTn>
                        </p:par>
                        <p:par>
                          <p:cTn id="22" fill="hold">
                            <p:stCondLst>
                              <p:cond delay="16000"/>
                            </p:stCondLst>
                            <p:childTnLst>
                              <p:par>
                                <p:cTn id="23" presetID="0" presetClass="path" presetSubtype="0" fill="hold" grpId="1" nodeType="afterEffect">
                                  <p:stCondLst>
                                    <p:cond delay="0"/>
                                  </p:stCondLst>
                                  <p:childTnLst>
                                    <p:animMotion origin="layout" path="M -0.00087 0.02976 L -0.17083 0.02976 L -0.17083 0.24666 " pathEditMode="fixed" rAng="0" ptsTypes="AAA">
                                      <p:cBhvr>
                                        <p:cTn id="24" dur="2000" spd="-100000" fill="hold"/>
                                        <p:tgtEl>
                                          <p:spTgt spid="48"/>
                                        </p:tgtEl>
                                        <p:attrNameLst>
                                          <p:attrName>ppt_x</p:attrName>
                                          <p:attrName>ppt_y</p:attrName>
                                        </p:attrNameLst>
                                      </p:cBhvr>
                                      <p:rCtr x="-85" y="108"/>
                                    </p:animMotion>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nodeType="clickEffect">
                                  <p:stCondLst>
                                    <p:cond delay="0"/>
                                  </p:stCondLst>
                                  <p:childTnLst>
                                    <p:set>
                                      <p:cBhvr>
                                        <p:cTn id="28" dur="2000">
                                          <p:stCondLst>
                                            <p:cond delay="0"/>
                                          </p:stCondLst>
                                        </p:cTn>
                                        <p:tgtEl>
                                          <p:spTgt spid="2"/>
                                        </p:tgtEl>
                                        <p:attrNameLst>
                                          <p:attrName>style.visibility</p:attrName>
                                        </p:attrNameLst>
                                      </p:cBhvr>
                                      <p:to>
                                        <p:strVal val="visible"/>
                                      </p:to>
                                    </p:set>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37"/>
                                        </p:tgtEl>
                                        <p:attrNameLst>
                                          <p:attrName>style.visibility</p:attrName>
                                        </p:attrNameLst>
                                      </p:cBhvr>
                                      <p:to>
                                        <p:strVal val="hidden"/>
                                      </p:to>
                                    </p:set>
                                  </p:childTnLst>
                                </p:cTn>
                              </p:par>
                            </p:childTnLst>
                          </p:cTn>
                        </p:par>
                        <p:par>
                          <p:cTn id="32" fill="hold">
                            <p:stCondLst>
                              <p:cond delay="2000"/>
                            </p:stCondLst>
                            <p:childTnLst>
                              <p:par>
                                <p:cTn id="33" presetID="63" presetClass="path" presetSubtype="0" accel="50000" decel="50000" fill="hold" grpId="0" nodeType="afterEffect">
                                  <p:stCondLst>
                                    <p:cond delay="0"/>
                                  </p:stCondLst>
                                  <p:childTnLst>
                                    <p:animMotion origin="layout" path="M -1.38889E-6 1.85185E-6 L 0.38698 0.00185 " pathEditMode="relative" rAng="0" ptsTypes="AA">
                                      <p:cBhvr>
                                        <p:cTn id="34" dur="2000" fill="hold"/>
                                        <p:tgtEl>
                                          <p:spTgt spid="4"/>
                                        </p:tgtEl>
                                        <p:attrNameLst>
                                          <p:attrName>ppt_x</p:attrName>
                                          <p:attrName>ppt_y</p:attrName>
                                        </p:attrNameLst>
                                      </p:cBhvr>
                                      <p:rCtr x="193" y="1"/>
                                    </p:animMotion>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par>
                                <p:cTn id="45" presetID="10" presetClass="exit" presetSubtype="0" fill="hold" grpId="1" nodeType="withEffect">
                                  <p:stCondLst>
                                    <p:cond delay="0"/>
                                  </p:stCondLst>
                                  <p:childTnLst>
                                    <p:animEffect transition="out" filter="fade">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childTnLst>
                          </p:cTn>
                        </p:par>
                        <p:par>
                          <p:cTn id="48" fill="hold">
                            <p:stCondLst>
                              <p:cond delay="6000"/>
                            </p:stCondLst>
                            <p:childTnLst>
                              <p:par>
                                <p:cTn id="49" presetID="10" presetClass="exit" presetSubtype="0" fill="hold" nodeType="afterEffect">
                                  <p:stCondLst>
                                    <p:cond delay="0"/>
                                  </p:stCondLst>
                                  <p:childTnLst>
                                    <p:animEffect transition="out" filter="fade">
                                      <p:cBhvr>
                                        <p:cTn id="50" dur="1000"/>
                                        <p:tgtEl>
                                          <p:spTgt spid="36"/>
                                        </p:tgtEl>
                                      </p:cBhvr>
                                    </p:animEffect>
                                    <p:set>
                                      <p:cBhvr>
                                        <p:cTn id="51" dur="1" fill="hold">
                                          <p:stCondLst>
                                            <p:cond delay="999"/>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0" presetClass="path" presetSubtype="0" fill="hold" grpId="0" nodeType="clickEffect">
                                  <p:stCondLst>
                                    <p:cond delay="0"/>
                                  </p:stCondLst>
                                  <p:childTnLst>
                                    <p:animMotion origin="layout" path="M 3.33333E-6 0.02999 L 0.21128 0.02999 L 0.2125 0.24673 " pathEditMode="fixed" rAng="0" ptsTypes="AAA">
                                      <p:cBhvr>
                                        <p:cTn id="55" dur="2000" fill="hold"/>
                                        <p:tgtEl>
                                          <p:spTgt spid="83"/>
                                        </p:tgtEl>
                                        <p:attrNameLst>
                                          <p:attrName>ppt_x</p:attrName>
                                          <p:attrName>ppt_y</p:attrName>
                                        </p:attrNameLst>
                                      </p:cBhvr>
                                      <p:rCtr x="106" y="108"/>
                                    </p:animMotion>
                                  </p:childTnLst>
                                </p:cTn>
                              </p:par>
                            </p:childTnLst>
                          </p:cTn>
                        </p:par>
                        <p:par>
                          <p:cTn id="56" fill="hold">
                            <p:stCondLst>
                              <p:cond delay="2000"/>
                            </p:stCondLst>
                            <p:childTnLst>
                              <p:par>
                                <p:cTn id="57" presetID="0" presetClass="path" presetSubtype="0" accel="50000" decel="50000" autoRev="1" fill="hold" grpId="2" nodeType="afterEffect">
                                  <p:stCondLst>
                                    <p:cond delay="0"/>
                                  </p:stCondLst>
                                  <p:childTnLst>
                                    <p:animMotion origin="layout" path="M 0.2125 0.21674 L 0.2125 0.3678 L 0.34583 0.36918 L 0.34583 0.53157 " pathEditMode="relative" rAng="0" ptsTypes="AAAA">
                                      <p:cBhvr>
                                        <p:cTn id="58" dur="2000" fill="hold"/>
                                        <p:tgtEl>
                                          <p:spTgt spid="39"/>
                                        </p:tgtEl>
                                        <p:attrNameLst>
                                          <p:attrName>ppt_x</p:attrName>
                                          <p:attrName>ppt_y</p:attrName>
                                        </p:attrNameLst>
                                      </p:cBhvr>
                                      <p:rCtr x="67" y="157"/>
                                    </p:animMotion>
                                  </p:childTnLst>
                                </p:cTn>
                              </p:par>
                            </p:childTnLst>
                          </p:cTn>
                        </p:par>
                        <p:par>
                          <p:cTn id="59" fill="hold">
                            <p:stCondLst>
                              <p:cond delay="6000"/>
                            </p:stCondLst>
                            <p:childTnLst>
                              <p:par>
                                <p:cTn id="60" presetID="0" presetClass="path" presetSubtype="0" autoRev="1" fill="hold" grpId="0" nodeType="afterEffect">
                                  <p:stCondLst>
                                    <p:cond delay="0"/>
                                  </p:stCondLst>
                                  <p:childTnLst>
                                    <p:animMotion origin="layout" path="M 0.2125 0.24673 L 0.2125 0.55509 " pathEditMode="fixed" rAng="0" ptsTypes="AA">
                                      <p:cBhvr>
                                        <p:cTn id="61" dur="1000" fill="hold"/>
                                        <p:tgtEl>
                                          <p:spTgt spid="50"/>
                                        </p:tgtEl>
                                        <p:attrNameLst>
                                          <p:attrName>ppt_x</p:attrName>
                                          <p:attrName>ppt_y</p:attrName>
                                        </p:attrNameLst>
                                      </p:cBhvr>
                                      <p:rCtr x="0" y="154"/>
                                    </p:animMotion>
                                  </p:childTnLst>
                                </p:cTn>
                              </p:par>
                            </p:childTnLst>
                          </p:cTn>
                        </p:par>
                        <p:par>
                          <p:cTn id="62" fill="hold">
                            <p:stCondLst>
                              <p:cond delay="8000"/>
                            </p:stCondLst>
                            <p:childTnLst>
                              <p:par>
                                <p:cTn id="63" presetID="0" presetClass="path" presetSubtype="0" fill="hold" grpId="0" nodeType="afterEffect">
                                  <p:stCondLst>
                                    <p:cond delay="0"/>
                                  </p:stCondLst>
                                  <p:childTnLst>
                                    <p:animMotion origin="layout" path="M 3.33333E-6 0.02999 L 0.21111 0.02999 L 0.2125 0.24673 " pathEditMode="fixed" rAng="0" ptsTypes="AAA">
                                      <p:cBhvr>
                                        <p:cTn id="64" dur="2000" spd="-100000" fill="hold"/>
                                        <p:tgtEl>
                                          <p:spTgt spid="48"/>
                                        </p:tgtEl>
                                        <p:attrNameLst>
                                          <p:attrName>ppt_x</p:attrName>
                                          <p:attrName>ppt_y</p:attrName>
                                        </p:attrNameLst>
                                      </p:cBhvr>
                                      <p:rCtr x="106" y="1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50" grpId="0" animBg="1"/>
      <p:bldP spid="50" grpId="1" animBg="1"/>
      <p:bldP spid="4" grpId="0" animBg="1"/>
      <p:bldP spid="4" grpId="1" animBg="1"/>
      <p:bldP spid="18" grpId="0" animBg="1"/>
      <p:bldP spid="83" grpId="0" animBg="1"/>
      <p:bldP spid="83" grpId="1" animBg="1"/>
      <p:bldP spid="83" grpId="2" animBg="1"/>
      <p:bldP spid="47" grpId="0" animBg="1"/>
      <p:bldP spid="48" grpId="0" animBg="1"/>
      <p:bldP spid="4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“Visual Upgrade”</a:t>
            </a:r>
            <a:endParaRPr lang="en-US" dirty="0"/>
          </a:p>
        </p:txBody>
      </p:sp>
      <p:sp>
        <p:nvSpPr>
          <p:cNvPr id="3" name="Content Placeholder 2"/>
          <p:cNvSpPr>
            <a:spLocks noGrp="1"/>
          </p:cNvSpPr>
          <p:nvPr>
            <p:ph type="body" sz="quarter" idx="10"/>
          </p:nvPr>
        </p:nvSpPr>
        <p:spPr>
          <a:xfrm>
            <a:off x="381000" y="1447799"/>
            <a:ext cx="8382000" cy="3083921"/>
          </a:xfrm>
        </p:spPr>
        <p:txBody>
          <a:bodyPr/>
          <a:lstStyle/>
          <a:p>
            <a:r>
              <a:rPr lang="en-US" dirty="0" smtClean="0"/>
              <a:t>A feature that separates data upgrade</a:t>
            </a:r>
            <a:br>
              <a:rPr lang="en-US" dirty="0" smtClean="0"/>
            </a:br>
            <a:r>
              <a:rPr lang="en-US" dirty="0" smtClean="0"/>
              <a:t>from UI upgrade</a:t>
            </a:r>
          </a:p>
          <a:p>
            <a:pPr lvl="1"/>
            <a:r>
              <a:rPr lang="en-US" dirty="0" smtClean="0"/>
              <a:t>Data and code upgrade happens all at once</a:t>
            </a:r>
          </a:p>
          <a:p>
            <a:pPr lvl="1"/>
            <a:r>
              <a:rPr lang="en-US" dirty="0" smtClean="0"/>
              <a:t>Site UI has two modes: this version and</a:t>
            </a:r>
            <a:br>
              <a:rPr lang="en-US" dirty="0" smtClean="0"/>
            </a:br>
            <a:r>
              <a:rPr lang="en-US" dirty="0" smtClean="0"/>
              <a:t>previous version</a:t>
            </a:r>
          </a:p>
          <a:p>
            <a:pPr lvl="1"/>
            <a:r>
              <a:rPr lang="en-US" dirty="0" smtClean="0"/>
              <a:t>Pages and components make the decision</a:t>
            </a:r>
            <a:br>
              <a:rPr lang="en-US" dirty="0" smtClean="0"/>
            </a:br>
            <a:r>
              <a:rPr lang="en-US" dirty="0" smtClean="0"/>
              <a:t>at runtime, and it’s safe by default</a:t>
            </a:r>
          </a:p>
        </p:txBody>
      </p:sp>
    </p:spTree>
    <p:extLst>
      <p:ext uri="{BB962C8B-B14F-4D97-AF65-F5344CB8AC3E}">
        <p14:creationId xmlns:p14="http://schemas.microsoft.com/office/powerpoint/2010/main" val="221837965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“Visual Upgrade”?</a:t>
            </a:r>
            <a:endParaRPr lang="en-US" dirty="0"/>
          </a:p>
        </p:txBody>
      </p:sp>
      <p:sp>
        <p:nvSpPr>
          <p:cNvPr id="3" name="Content Placeholder 2"/>
          <p:cNvSpPr>
            <a:spLocks noGrp="1"/>
          </p:cNvSpPr>
          <p:nvPr>
            <p:ph type="body" sz="quarter" idx="10"/>
          </p:nvPr>
        </p:nvSpPr>
        <p:spPr>
          <a:xfrm>
            <a:off x="381000" y="1447799"/>
            <a:ext cx="8382000" cy="4370427"/>
          </a:xfrm>
        </p:spPr>
        <p:txBody>
          <a:bodyPr/>
          <a:lstStyle/>
          <a:p>
            <a:r>
              <a:rPr lang="en-US" dirty="0" smtClean="0"/>
              <a:t>IT</a:t>
            </a:r>
          </a:p>
          <a:p>
            <a:pPr lvl="1"/>
            <a:r>
              <a:rPr lang="en-US" dirty="0" smtClean="0"/>
              <a:t>Focus on the data</a:t>
            </a:r>
          </a:p>
          <a:p>
            <a:pPr lvl="1"/>
            <a:r>
              <a:rPr lang="en-US" dirty="0" smtClean="0"/>
              <a:t>Schedule flexibility</a:t>
            </a:r>
          </a:p>
          <a:p>
            <a:r>
              <a:rPr lang="en-US" dirty="0" smtClean="0"/>
              <a:t>Developers</a:t>
            </a:r>
          </a:p>
          <a:p>
            <a:pPr lvl="1"/>
            <a:r>
              <a:rPr lang="en-US" dirty="0" smtClean="0"/>
              <a:t>Clear expectations</a:t>
            </a:r>
          </a:p>
          <a:p>
            <a:pPr lvl="1"/>
            <a:r>
              <a:rPr lang="en-US" dirty="0" smtClean="0"/>
              <a:t>More control over legacy code and controls</a:t>
            </a:r>
          </a:p>
          <a:p>
            <a:r>
              <a:rPr lang="en-US" dirty="0" smtClean="0"/>
              <a:t>Users</a:t>
            </a:r>
          </a:p>
          <a:p>
            <a:pPr lvl="1"/>
            <a:r>
              <a:rPr lang="en-US" dirty="0" smtClean="0"/>
              <a:t>Puts the user impact into users’ hands</a:t>
            </a:r>
          </a:p>
          <a:p>
            <a:pPr lvl="1"/>
            <a:r>
              <a:rPr lang="en-US" dirty="0" smtClean="0"/>
              <a:t>Accommodates big shifts (ribbon)</a:t>
            </a:r>
          </a:p>
        </p:txBody>
      </p:sp>
    </p:spTree>
    <p:extLst>
      <p:ext uri="{BB962C8B-B14F-4D97-AF65-F5344CB8AC3E}">
        <p14:creationId xmlns:p14="http://schemas.microsoft.com/office/powerpoint/2010/main" val="110871783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 Upgrade</a:t>
            </a:r>
            <a:endParaRPr lang="en-US" dirty="0"/>
          </a:p>
        </p:txBody>
      </p:sp>
      <p:sp>
        <p:nvSpPr>
          <p:cNvPr id="3" name="Content Placeholder 2"/>
          <p:cNvSpPr>
            <a:spLocks noGrp="1"/>
          </p:cNvSpPr>
          <p:nvPr>
            <p:ph type="body" sz="quarter" idx="10"/>
          </p:nvPr>
        </p:nvSpPr>
        <p:spPr>
          <a:xfrm>
            <a:off x="381000" y="1447799"/>
            <a:ext cx="8382000" cy="6401753"/>
          </a:xfrm>
        </p:spPr>
        <p:txBody>
          <a:bodyPr/>
          <a:lstStyle/>
          <a:p>
            <a:r>
              <a:rPr lang="en-US" dirty="0" smtClean="0"/>
              <a:t>Default upgrade UI is v3 </a:t>
            </a:r>
          </a:p>
          <a:p>
            <a:pPr lvl="1"/>
            <a:r>
              <a:rPr lang="en-US" dirty="0" smtClean="0"/>
              <a:t>Option to use v4 UI in </a:t>
            </a:r>
            <a:r>
              <a:rPr lang="en-US" dirty="0" err="1" smtClean="0"/>
              <a:t>PSConfig</a:t>
            </a:r>
            <a:endParaRPr lang="en-US" dirty="0" smtClean="0"/>
          </a:p>
          <a:p>
            <a:pPr lvl="1"/>
            <a:r>
              <a:rPr lang="en-US" dirty="0" smtClean="0"/>
              <a:t>Single-click installations have no option</a:t>
            </a:r>
          </a:p>
          <a:p>
            <a:r>
              <a:rPr lang="en-US" dirty="0" smtClean="0"/>
              <a:t>Granularity</a:t>
            </a:r>
          </a:p>
          <a:p>
            <a:pPr lvl="1"/>
            <a:r>
              <a:rPr lang="en-US" dirty="0" smtClean="0"/>
              <a:t>Web</a:t>
            </a:r>
          </a:p>
          <a:p>
            <a:pPr lvl="1"/>
            <a:r>
              <a:rPr lang="en-US" dirty="0" smtClean="0"/>
              <a:t>Site</a:t>
            </a:r>
          </a:p>
          <a:p>
            <a:pPr lvl="1"/>
            <a:r>
              <a:rPr lang="en-US" dirty="0" smtClean="0"/>
              <a:t>Setup, </a:t>
            </a:r>
            <a:r>
              <a:rPr lang="en-US" dirty="0" err="1" smtClean="0"/>
              <a:t>PSConfig</a:t>
            </a:r>
            <a:r>
              <a:rPr lang="en-US" dirty="0" smtClean="0"/>
              <a:t>, and </a:t>
            </a:r>
            <a:r>
              <a:rPr lang="en-US" dirty="0" err="1" smtClean="0"/>
              <a:t>STSAdm</a:t>
            </a:r>
            <a:endParaRPr lang="en-US" dirty="0" smtClean="0"/>
          </a:p>
          <a:p>
            <a:r>
              <a:rPr lang="en-US" dirty="0" smtClean="0"/>
              <a:t>Reporting</a:t>
            </a:r>
          </a:p>
          <a:p>
            <a:pPr lvl="1"/>
            <a:r>
              <a:rPr lang="en-US" dirty="0" err="1" smtClean="0"/>
              <a:t>Admins</a:t>
            </a:r>
            <a:r>
              <a:rPr lang="en-US" dirty="0" smtClean="0"/>
              <a:t> can report per Site Collection</a:t>
            </a:r>
          </a:p>
          <a:p>
            <a:pPr lvl="1"/>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417628940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 Upgrade</a:t>
            </a:r>
            <a:endParaRPr lang="en-US" dirty="0"/>
          </a:p>
        </p:txBody>
      </p:sp>
      <p:sp>
        <p:nvSpPr>
          <p:cNvPr id="3" name="Content Placeholder 2"/>
          <p:cNvSpPr>
            <a:spLocks noGrp="1"/>
          </p:cNvSpPr>
          <p:nvPr>
            <p:ph type="body" sz="quarter" idx="10"/>
          </p:nvPr>
        </p:nvSpPr>
        <p:spPr>
          <a:xfrm>
            <a:off x="381000" y="1447799"/>
            <a:ext cx="8382000" cy="2856167"/>
          </a:xfrm>
        </p:spPr>
        <p:txBody>
          <a:bodyPr/>
          <a:lstStyle/>
          <a:p>
            <a:r>
              <a:rPr lang="en-US" dirty="0" smtClean="0"/>
              <a:t>PWA (did not support customization</a:t>
            </a:r>
            <a:br>
              <a:rPr lang="en-US" dirty="0" smtClean="0"/>
            </a:br>
            <a:r>
              <a:rPr lang="en-US" dirty="0" smtClean="0"/>
              <a:t>in O12)</a:t>
            </a:r>
          </a:p>
          <a:p>
            <a:r>
              <a:rPr lang="en-US" dirty="0" smtClean="0"/>
              <a:t>My sites –Public view (will not preserve customizations on upgrade)</a:t>
            </a:r>
          </a:p>
          <a:p>
            <a:r>
              <a:rPr lang="en-US" dirty="0" smtClean="0"/>
              <a:t>Search Center (preserves web parts</a:t>
            </a:r>
            <a:br>
              <a:rPr lang="en-US" dirty="0" smtClean="0"/>
            </a:br>
            <a:r>
              <a:rPr lang="en-US" dirty="0" smtClean="0"/>
              <a:t>but resets User Interface)</a:t>
            </a:r>
          </a:p>
        </p:txBody>
      </p:sp>
    </p:spTree>
    <p:extLst>
      <p:ext uri="{BB962C8B-B14F-4D97-AF65-F5344CB8AC3E}">
        <p14:creationId xmlns:p14="http://schemas.microsoft.com/office/powerpoint/2010/main" val="189563719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Upgrade</a:t>
            </a:r>
            <a:endParaRPr lang="en-US" dirty="0"/>
          </a:p>
        </p:txBody>
      </p:sp>
      <p:sp>
        <p:nvSpPr>
          <p:cNvPr id="3" name="Text Placeholder 2"/>
          <p:cNvSpPr>
            <a:spLocks noGrp="1"/>
          </p:cNvSpPr>
          <p:nvPr>
            <p:ph type="body" sz="quarter" idx="10"/>
          </p:nvPr>
        </p:nvSpPr>
        <p:spPr>
          <a:xfrm>
            <a:off x="722313" y="1905000"/>
            <a:ext cx="8040688" cy="4478149"/>
          </a:xfrm>
        </p:spPr>
        <p:txBody>
          <a:bodyPr/>
          <a:lstStyle/>
          <a:p>
            <a:r>
              <a:rPr lang="en-US" dirty="0" smtClean="0"/>
              <a:t>Use PowerShell to manipulate visuals</a:t>
            </a:r>
          </a:p>
          <a:p>
            <a:r>
              <a:rPr lang="en-US" sz="1400" dirty="0"/>
              <a:t>$Site = Get-</a:t>
            </a:r>
            <a:r>
              <a:rPr lang="en-US" sz="1400" dirty="0" err="1"/>
              <a:t>SPSite</a:t>
            </a:r>
            <a:r>
              <a:rPr lang="en-US" sz="1400" dirty="0"/>
              <a:t> $</a:t>
            </a:r>
            <a:r>
              <a:rPr lang="en-US" sz="1400" dirty="0" err="1"/>
              <a:t>SiteURL</a:t>
            </a:r>
            <a:endParaRPr lang="en-US" sz="1400" dirty="0"/>
          </a:p>
          <a:p>
            <a:r>
              <a:rPr lang="en-US" sz="1400" dirty="0"/>
              <a:t># The line below will display/hide the options to change the UI for all sites</a:t>
            </a:r>
          </a:p>
          <a:p>
            <a:r>
              <a:rPr lang="en-US" sz="1400" dirty="0"/>
              <a:t>$</a:t>
            </a:r>
            <a:r>
              <a:rPr lang="en-US" sz="1400" dirty="0" err="1"/>
              <a:t>Site.UIVersionConfigurationEnabled</a:t>
            </a:r>
            <a:r>
              <a:rPr lang="en-US" sz="1400" dirty="0"/>
              <a:t> = $true</a:t>
            </a:r>
          </a:p>
          <a:p>
            <a:r>
              <a:rPr lang="en-US" sz="1400" dirty="0"/>
              <a:t>$Web = $</a:t>
            </a:r>
            <a:r>
              <a:rPr lang="en-US" sz="1400" dirty="0" err="1"/>
              <a:t>Site.RootWeb</a:t>
            </a:r>
            <a:endParaRPr lang="en-US" sz="1400" dirty="0"/>
          </a:p>
          <a:p>
            <a:r>
              <a:rPr lang="en-US" sz="1400" dirty="0"/>
              <a:t>    </a:t>
            </a:r>
          </a:p>
          <a:p>
            <a:r>
              <a:rPr lang="en-US" sz="1400" dirty="0"/>
              <a:t># The line below will display/hide the options to change the UI for the root web</a:t>
            </a:r>
          </a:p>
          <a:p>
            <a:r>
              <a:rPr lang="en-US" sz="1400" dirty="0"/>
              <a:t>$</a:t>
            </a:r>
            <a:r>
              <a:rPr lang="en-US" sz="1400" dirty="0" err="1"/>
              <a:t>Web.UIVersionConfigurationEnabled</a:t>
            </a:r>
            <a:r>
              <a:rPr lang="en-US" sz="1400" dirty="0"/>
              <a:t> = $true</a:t>
            </a:r>
          </a:p>
          <a:p>
            <a:endParaRPr lang="en-US" sz="1400" dirty="0"/>
          </a:p>
          <a:p>
            <a:r>
              <a:rPr lang="en-US" sz="1400" dirty="0"/>
              <a:t># The lines below actually sets the site to V3 UI</a:t>
            </a:r>
          </a:p>
          <a:p>
            <a:r>
              <a:rPr lang="en-US" sz="1400" dirty="0"/>
              <a:t>$</a:t>
            </a:r>
            <a:r>
              <a:rPr lang="en-US" sz="1400" dirty="0" err="1"/>
              <a:t>Web.UIVersion</a:t>
            </a:r>
            <a:r>
              <a:rPr lang="en-US" sz="1400" dirty="0"/>
              <a:t> = 3</a:t>
            </a:r>
          </a:p>
          <a:p>
            <a:endParaRPr lang="en-US" sz="1400" dirty="0"/>
          </a:p>
          <a:p>
            <a:r>
              <a:rPr lang="en-US" sz="1400" dirty="0"/>
              <a:t># The lines below actually sets the site to V4 UI</a:t>
            </a:r>
          </a:p>
          <a:p>
            <a:r>
              <a:rPr lang="en-US" sz="1400" dirty="0"/>
              <a:t>$</a:t>
            </a:r>
            <a:r>
              <a:rPr lang="en-US" sz="1400" dirty="0" err="1"/>
              <a:t>Web.UIVersion</a:t>
            </a:r>
            <a:r>
              <a:rPr lang="en-US" sz="1400" dirty="0"/>
              <a:t> = 4</a:t>
            </a:r>
          </a:p>
          <a:p>
            <a:r>
              <a:rPr lang="en-US" sz="1400" dirty="0"/>
              <a:t>    </a:t>
            </a:r>
          </a:p>
          <a:p>
            <a:r>
              <a:rPr lang="en-US" sz="1400" dirty="0"/>
              <a:t>#Don't forget this</a:t>
            </a:r>
          </a:p>
          <a:p>
            <a:r>
              <a:rPr lang="en-US" sz="1400" dirty="0"/>
              <a:t>$</a:t>
            </a:r>
            <a:r>
              <a:rPr lang="en-US" sz="1400" dirty="0" err="1"/>
              <a:t>Web.Update</a:t>
            </a:r>
            <a:r>
              <a:rPr lang="en-US" sz="1400" dirty="0"/>
              <a:t>()</a:t>
            </a:r>
          </a:p>
          <a:p>
            <a:endParaRPr lang="en-US" sz="1600" dirty="0"/>
          </a:p>
        </p:txBody>
      </p:sp>
    </p:spTree>
    <p:extLst>
      <p:ext uri="{BB962C8B-B14F-4D97-AF65-F5344CB8AC3E}">
        <p14:creationId xmlns:p14="http://schemas.microsoft.com/office/powerpoint/2010/main" val="595792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sz="quarter" idx="10"/>
          </p:nvPr>
        </p:nvSpPr>
        <p:spPr>
          <a:xfrm>
            <a:off x="381000" y="1447799"/>
            <a:ext cx="8382000" cy="3151632"/>
          </a:xfrm>
        </p:spPr>
        <p:txBody>
          <a:bodyPr/>
          <a:lstStyle/>
          <a:p>
            <a:r>
              <a:rPr lang="en-US" dirty="0" smtClean="0"/>
              <a:t>Requirements/supported upgrade paths</a:t>
            </a:r>
          </a:p>
          <a:p>
            <a:r>
              <a:rPr lang="en-US" dirty="0" smtClean="0"/>
              <a:t>Databases/SSP changes</a:t>
            </a:r>
          </a:p>
          <a:p>
            <a:r>
              <a:rPr lang="en-US" dirty="0" smtClean="0"/>
              <a:t>Upgrade methods</a:t>
            </a:r>
          </a:p>
          <a:p>
            <a:r>
              <a:rPr lang="en-US" dirty="0" smtClean="0"/>
              <a:t>Downtime mitigation</a:t>
            </a:r>
          </a:p>
          <a:p>
            <a:r>
              <a:rPr lang="en-US" dirty="0" smtClean="0"/>
              <a:t>Visual upgrade</a:t>
            </a:r>
          </a:p>
          <a:p>
            <a:r>
              <a:rPr lang="en-US" dirty="0" smtClean="0"/>
              <a:t>Upgrade improvements</a:t>
            </a:r>
            <a:endParaRPr lang="en-US" dirty="0"/>
          </a:p>
        </p:txBody>
      </p:sp>
    </p:spTree>
    <p:extLst>
      <p:ext uri="{BB962C8B-B14F-4D97-AF65-F5344CB8AC3E}">
        <p14:creationId xmlns:p14="http://schemas.microsoft.com/office/powerpoint/2010/main" val="32102598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Visual Upgrade</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54742719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US" dirty="0" smtClean="0"/>
              <a:t>Upgrade </a:t>
            </a:r>
            <a:r>
              <a:rPr lang="en-US" dirty="0" err="1" smtClean="0"/>
              <a:t>improvEments</a:t>
            </a:r>
            <a:endParaRPr lang="en-US" dirty="0"/>
          </a:p>
        </p:txBody>
      </p:sp>
      <p:sp>
        <p:nvSpPr>
          <p:cNvPr id="3" name="Text Placeholder 2"/>
          <p:cNvSpPr>
            <a:spLocks noGrp="1"/>
          </p:cNvSpPr>
          <p:nvPr>
            <p:ph type="body" idx="1"/>
          </p:nvPr>
        </p:nvSpPr>
        <p:spPr/>
        <p:txBody>
          <a:bodyPr/>
          <a:lstStyle/>
          <a:p>
            <a:r>
              <a:rPr lang="en-US" smtClean="0"/>
              <a:t>Upgrade: Learn</a:t>
            </a:r>
            <a:endParaRPr lang="en-US" dirty="0"/>
          </a:p>
        </p:txBody>
      </p:sp>
    </p:spTree>
    <p:extLst>
      <p:ext uri="{BB962C8B-B14F-4D97-AF65-F5344CB8AC3E}">
        <p14:creationId xmlns:p14="http://schemas.microsoft.com/office/powerpoint/2010/main" val="9258633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pPr lvl="0"/>
            <a:r>
              <a:rPr lang="en-US" dirty="0" smtClean="0"/>
              <a:t>Core Upgrade Overview Improvement Areas</a:t>
            </a:r>
            <a:endParaRPr lang="en-US" dirty="0"/>
          </a:p>
        </p:txBody>
      </p:sp>
      <p:sp>
        <p:nvSpPr>
          <p:cNvPr id="3" name="Content Placeholder 2"/>
          <p:cNvSpPr>
            <a:spLocks noGrp="1"/>
          </p:cNvSpPr>
          <p:nvPr>
            <p:ph type="body" sz="quarter" idx="10"/>
          </p:nvPr>
        </p:nvSpPr>
        <p:spPr>
          <a:xfrm>
            <a:off x="381000" y="1905000"/>
            <a:ext cx="8382000" cy="2609945"/>
          </a:xfrm>
        </p:spPr>
        <p:txBody>
          <a:bodyPr/>
          <a:lstStyle/>
          <a:p>
            <a:pPr>
              <a:buNone/>
            </a:pPr>
            <a:r>
              <a:rPr lang="en-US" dirty="0" smtClean="0">
                <a:gradFill>
                  <a:gsLst>
                    <a:gs pos="0">
                      <a:schemeClr val="accent1"/>
                    </a:gs>
                    <a:gs pos="86000">
                      <a:schemeClr val="accent1"/>
                    </a:gs>
                  </a:gsLst>
                  <a:lin ang="5400000" scaled="0"/>
                </a:gradFill>
              </a:rPr>
              <a:t>Upgrade improvement areas</a:t>
            </a:r>
          </a:p>
          <a:p>
            <a:r>
              <a:rPr lang="en-US" dirty="0" smtClean="0"/>
              <a:t>Predictability/reliability</a:t>
            </a:r>
          </a:p>
          <a:p>
            <a:r>
              <a:rPr lang="en-US" dirty="0" smtClean="0"/>
              <a:t>Diagnostic ability/logging</a:t>
            </a:r>
          </a:p>
          <a:p>
            <a:r>
              <a:rPr lang="en-US" dirty="0" smtClean="0"/>
              <a:t>End-user experience</a:t>
            </a:r>
          </a:p>
          <a:p>
            <a:r>
              <a:rPr lang="en-US" dirty="0" smtClean="0"/>
              <a:t>Admin experience</a:t>
            </a:r>
          </a:p>
        </p:txBody>
      </p:sp>
    </p:spTree>
    <p:extLst>
      <p:ext uri="{BB962C8B-B14F-4D97-AF65-F5344CB8AC3E}">
        <p14:creationId xmlns:p14="http://schemas.microsoft.com/office/powerpoint/2010/main" val="4578770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Core Upgrade Improvements</a:t>
            </a:r>
            <a:endParaRPr lang="en-US" dirty="0"/>
          </a:p>
        </p:txBody>
      </p:sp>
      <p:sp>
        <p:nvSpPr>
          <p:cNvPr id="3" name="Content Placeholder 2"/>
          <p:cNvSpPr>
            <a:spLocks noGrp="1"/>
          </p:cNvSpPr>
          <p:nvPr>
            <p:ph type="body" sz="quarter" idx="10"/>
          </p:nvPr>
        </p:nvSpPr>
        <p:spPr>
          <a:xfrm>
            <a:off x="381000" y="1447799"/>
            <a:ext cx="8382000" cy="3902607"/>
          </a:xfrm>
        </p:spPr>
        <p:txBody>
          <a:bodyPr/>
          <a:lstStyle/>
          <a:p>
            <a:pPr>
              <a:buNone/>
            </a:pPr>
            <a:r>
              <a:rPr lang="en-US" dirty="0" smtClean="0">
                <a:gradFill>
                  <a:gsLst>
                    <a:gs pos="0">
                      <a:schemeClr val="accent1"/>
                    </a:gs>
                    <a:gs pos="86000">
                      <a:schemeClr val="accent1"/>
                    </a:gs>
                  </a:gsLst>
                  <a:lin ang="5400000" scaled="0"/>
                </a:gradFill>
              </a:rPr>
              <a:t>Logging</a:t>
            </a:r>
          </a:p>
          <a:p>
            <a:r>
              <a:rPr lang="en-US" dirty="0" smtClean="0"/>
              <a:t>Upgrade logs per session</a:t>
            </a:r>
            <a:br>
              <a:rPr lang="en-US" dirty="0" smtClean="0"/>
            </a:br>
            <a:r>
              <a:rPr lang="en-US" dirty="0" smtClean="0"/>
              <a:t>(saved in same place)</a:t>
            </a:r>
          </a:p>
          <a:p>
            <a:r>
              <a:rPr lang="en-US" dirty="0" smtClean="0"/>
              <a:t>Error log per session ( -error.log)</a:t>
            </a:r>
          </a:p>
          <a:p>
            <a:pPr lvl="1"/>
            <a:r>
              <a:rPr lang="en-US" dirty="0" smtClean="0"/>
              <a:t>Separate log for just errors </a:t>
            </a:r>
          </a:p>
          <a:p>
            <a:pPr lvl="1"/>
            <a:r>
              <a:rPr lang="en-US" dirty="0" smtClean="0"/>
              <a:t>Shows </a:t>
            </a:r>
            <a:r>
              <a:rPr lang="en-US" dirty="0" err="1" smtClean="0"/>
              <a:t>callstacks</a:t>
            </a:r>
            <a:endParaRPr lang="en-US" dirty="0" smtClean="0"/>
          </a:p>
          <a:p>
            <a:r>
              <a:rPr lang="en-US" dirty="0" smtClean="0"/>
              <a:t>Upgrade logs always have same columns of data making reporting easier to automate.</a:t>
            </a:r>
          </a:p>
        </p:txBody>
      </p:sp>
    </p:spTree>
    <p:extLst>
      <p:ext uri="{BB962C8B-B14F-4D97-AF65-F5344CB8AC3E}">
        <p14:creationId xmlns:p14="http://schemas.microsoft.com/office/powerpoint/2010/main" val="199824836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Core Upgrade Improvements</a:t>
            </a:r>
            <a:endParaRPr lang="en-US" dirty="0"/>
          </a:p>
        </p:txBody>
      </p:sp>
      <p:sp>
        <p:nvSpPr>
          <p:cNvPr id="3" name="Content Placeholder 2"/>
          <p:cNvSpPr>
            <a:spLocks noGrp="1"/>
          </p:cNvSpPr>
          <p:nvPr>
            <p:ph type="body" sz="quarter" idx="10"/>
          </p:nvPr>
        </p:nvSpPr>
        <p:spPr>
          <a:xfrm>
            <a:off x="381000" y="1447799"/>
            <a:ext cx="8382000" cy="3939540"/>
          </a:xfrm>
        </p:spPr>
        <p:txBody>
          <a:bodyPr/>
          <a:lstStyle/>
          <a:p>
            <a:pPr>
              <a:buNone/>
            </a:pPr>
            <a:r>
              <a:rPr lang="en-US" dirty="0" smtClean="0">
                <a:gradFill>
                  <a:gsLst>
                    <a:gs pos="0">
                      <a:schemeClr val="accent1"/>
                    </a:gs>
                    <a:gs pos="86000">
                      <a:schemeClr val="accent1"/>
                    </a:gs>
                  </a:gsLst>
                  <a:lin ang="5400000" scaled="0"/>
                </a:gradFill>
              </a:rPr>
              <a:t>Reliability</a:t>
            </a:r>
          </a:p>
          <a:p>
            <a:r>
              <a:rPr lang="en-US" dirty="0" smtClean="0"/>
              <a:t>Resume capabilities</a:t>
            </a:r>
          </a:p>
          <a:p>
            <a:r>
              <a:rPr lang="en-US" dirty="0" smtClean="0"/>
              <a:t>Upgrade process durability/survivability</a:t>
            </a:r>
          </a:p>
          <a:p>
            <a:r>
              <a:rPr lang="en-US" dirty="0" smtClean="0"/>
              <a:t>Removed, or made adjustable,</a:t>
            </a:r>
            <a:br>
              <a:rPr lang="en-US" dirty="0" smtClean="0"/>
            </a:br>
            <a:r>
              <a:rPr lang="en-US" dirty="0" smtClean="0"/>
              <a:t>SQL timeouts</a:t>
            </a:r>
          </a:p>
          <a:p>
            <a:r>
              <a:rPr lang="en-US" smtClean="0"/>
              <a:t>Upgrade will </a:t>
            </a:r>
            <a:r>
              <a:rPr lang="en-US" dirty="0"/>
              <a:t>not be allowed to proceed if all of the farm machines do not have the same </a:t>
            </a:r>
            <a:r>
              <a:rPr lang="en-US"/>
              <a:t>binaries </a:t>
            </a:r>
            <a:r>
              <a:rPr lang="en-US" smtClean="0"/>
              <a:t>installed</a:t>
            </a:r>
            <a:endParaRPr lang="en-US" dirty="0" smtClean="0"/>
          </a:p>
        </p:txBody>
      </p:sp>
    </p:spTree>
    <p:extLst>
      <p:ext uri="{BB962C8B-B14F-4D97-AF65-F5344CB8AC3E}">
        <p14:creationId xmlns:p14="http://schemas.microsoft.com/office/powerpoint/2010/main" val="246214220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Core Upgrade Improvements</a:t>
            </a:r>
            <a:endParaRPr lang="en-US" dirty="0"/>
          </a:p>
        </p:txBody>
      </p:sp>
      <p:sp>
        <p:nvSpPr>
          <p:cNvPr id="3" name="Content Placeholder 2"/>
          <p:cNvSpPr>
            <a:spLocks noGrp="1"/>
          </p:cNvSpPr>
          <p:nvPr>
            <p:ph type="body" sz="quarter" idx="10"/>
          </p:nvPr>
        </p:nvSpPr>
        <p:spPr>
          <a:xfrm>
            <a:off x="381000" y="1447799"/>
            <a:ext cx="8382000" cy="2609945"/>
          </a:xfrm>
        </p:spPr>
        <p:txBody>
          <a:bodyPr/>
          <a:lstStyle/>
          <a:p>
            <a:pPr>
              <a:buNone/>
            </a:pPr>
            <a:r>
              <a:rPr lang="en-US" dirty="0" smtClean="0">
                <a:gradFill>
                  <a:gsLst>
                    <a:gs pos="0">
                      <a:schemeClr val="accent1"/>
                    </a:gs>
                    <a:gs pos="86000">
                      <a:schemeClr val="accent1"/>
                    </a:gs>
                  </a:gsLst>
                  <a:lin ang="5400000" scaled="0"/>
                </a:gradFill>
              </a:rPr>
              <a:t>Admin experience</a:t>
            </a:r>
          </a:p>
          <a:p>
            <a:r>
              <a:rPr lang="en-US" dirty="0" smtClean="0"/>
              <a:t>Visual feedback</a:t>
            </a:r>
          </a:p>
          <a:p>
            <a:r>
              <a:rPr lang="en-US" dirty="0" smtClean="0"/>
              <a:t>Better warning</a:t>
            </a:r>
          </a:p>
          <a:p>
            <a:r>
              <a:rPr lang="en-US" dirty="0" smtClean="0"/>
              <a:t>Quota handling and locked site collections</a:t>
            </a:r>
          </a:p>
          <a:p>
            <a:r>
              <a:rPr lang="en-US" dirty="0" smtClean="0"/>
              <a:t>Upgrade status page</a:t>
            </a:r>
          </a:p>
        </p:txBody>
      </p:sp>
    </p:spTree>
    <p:extLst>
      <p:ext uri="{BB962C8B-B14F-4D97-AF65-F5344CB8AC3E}">
        <p14:creationId xmlns:p14="http://schemas.microsoft.com/office/powerpoint/2010/main" val="299213987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pPr lvl="0"/>
            <a:r>
              <a:rPr lang="en-US" dirty="0" smtClean="0"/>
              <a:t>Core Upgrade Improvements</a:t>
            </a:r>
            <a:br>
              <a:rPr lang="en-US" dirty="0" smtClean="0"/>
            </a:br>
            <a:r>
              <a:rPr lang="en-US" sz="3600" dirty="0" smtClean="0">
                <a:gradFill flip="none" rotWithShape="1">
                  <a:gsLst>
                    <a:gs pos="0">
                      <a:schemeClr val="tx2"/>
                    </a:gs>
                    <a:gs pos="86000">
                      <a:schemeClr val="tx2"/>
                    </a:gs>
                  </a:gsLst>
                  <a:lin ang="5400000" scaled="0"/>
                  <a:tileRect/>
                </a:gradFill>
              </a:rPr>
              <a:t>Feature upgrade</a:t>
            </a:r>
            <a:endParaRPr lang="en-US" dirty="0">
              <a:gradFill flip="none" rotWithShape="1">
                <a:gsLst>
                  <a:gs pos="0">
                    <a:schemeClr val="tx2"/>
                  </a:gs>
                  <a:gs pos="86000">
                    <a:schemeClr val="tx2"/>
                  </a:gs>
                </a:gsLst>
                <a:lin ang="5400000" scaled="0"/>
                <a:tileRect/>
              </a:gradFill>
            </a:endParaRPr>
          </a:p>
        </p:txBody>
      </p:sp>
      <p:sp>
        <p:nvSpPr>
          <p:cNvPr id="3" name="Content Placeholder 2"/>
          <p:cNvSpPr>
            <a:spLocks noGrp="1"/>
          </p:cNvSpPr>
          <p:nvPr>
            <p:ph type="body" sz="quarter" idx="10"/>
          </p:nvPr>
        </p:nvSpPr>
        <p:spPr>
          <a:xfrm>
            <a:off x="381000" y="1905000"/>
            <a:ext cx="8382000" cy="3293209"/>
          </a:xfrm>
        </p:spPr>
        <p:txBody>
          <a:bodyPr/>
          <a:lstStyle/>
          <a:p>
            <a:pPr marL="344488" indent="-344488"/>
            <a:r>
              <a:rPr lang="en-US" sz="2400" dirty="0" smtClean="0"/>
              <a:t>Features will now have an enforced version</a:t>
            </a:r>
          </a:p>
          <a:p>
            <a:pPr marL="625475" lvl="1" indent="-280988"/>
            <a:r>
              <a:rPr lang="en-US" sz="2000" dirty="0" smtClean="0"/>
              <a:t>The version will be tracked in the database and per scope</a:t>
            </a:r>
          </a:p>
          <a:p>
            <a:pPr marL="344488" indent="-344488"/>
            <a:r>
              <a:rPr lang="en-US" sz="2400" dirty="0" smtClean="0"/>
              <a:t>A web, site, web application, or farm will be determined</a:t>
            </a:r>
            <a:br>
              <a:rPr lang="en-US" sz="2400" dirty="0" smtClean="0"/>
            </a:br>
            <a:r>
              <a:rPr lang="en-US" sz="2400" dirty="0" smtClean="0"/>
              <a:t>as “needing upgrade”</a:t>
            </a:r>
          </a:p>
          <a:p>
            <a:pPr marL="344488" indent="-344488"/>
            <a:r>
              <a:rPr lang="en-US" sz="2400" dirty="0" smtClean="0"/>
              <a:t>Running psconfig – upgrade will execute per-feature upgrade code</a:t>
            </a:r>
          </a:p>
          <a:p>
            <a:pPr marL="344488" indent="-344488"/>
            <a:r>
              <a:rPr lang="en-US" sz="2400" dirty="0" smtClean="0"/>
              <a:t>Feature version upgraded in DB</a:t>
            </a:r>
          </a:p>
          <a:p>
            <a:pPr marL="344488" indent="-344488"/>
            <a:r>
              <a:rPr lang="en-US" sz="2400" dirty="0" smtClean="0"/>
              <a:t>Note: we must </a:t>
            </a:r>
            <a:r>
              <a:rPr lang="en-US" sz="2400" dirty="0" err="1" smtClean="0"/>
              <a:t>iisreset</a:t>
            </a:r>
            <a:r>
              <a:rPr lang="en-US" sz="2400" dirty="0" smtClean="0"/>
              <a:t> after deploying a new version</a:t>
            </a:r>
            <a:br>
              <a:rPr lang="en-US" sz="2400" dirty="0" smtClean="0"/>
            </a:br>
            <a:r>
              <a:rPr lang="en-US" sz="2400" dirty="0" smtClean="0"/>
              <a:t>of feature definition and before running upgrade</a:t>
            </a:r>
          </a:p>
        </p:txBody>
      </p:sp>
    </p:spTree>
    <p:extLst>
      <p:ext uri="{BB962C8B-B14F-4D97-AF65-F5344CB8AC3E}">
        <p14:creationId xmlns:p14="http://schemas.microsoft.com/office/powerpoint/2010/main" val="320701059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sz="quarter" idx="10"/>
          </p:nvPr>
        </p:nvSpPr>
        <p:spPr>
          <a:xfrm>
            <a:off x="381000" y="1447799"/>
            <a:ext cx="8382000" cy="3151632"/>
          </a:xfrm>
        </p:spPr>
        <p:txBody>
          <a:bodyPr/>
          <a:lstStyle/>
          <a:p>
            <a:r>
              <a:rPr lang="en-US" dirty="0" smtClean="0"/>
              <a:t>Requirements/supported upgrade paths</a:t>
            </a:r>
          </a:p>
          <a:p>
            <a:r>
              <a:rPr lang="en-US" dirty="0" smtClean="0"/>
              <a:t>Databases/SSP changes</a:t>
            </a:r>
          </a:p>
          <a:p>
            <a:r>
              <a:rPr lang="en-US" dirty="0" smtClean="0"/>
              <a:t>Upgrade methods</a:t>
            </a:r>
          </a:p>
          <a:p>
            <a:r>
              <a:rPr lang="en-US" dirty="0" smtClean="0"/>
              <a:t>Downtime mitigation</a:t>
            </a:r>
          </a:p>
          <a:p>
            <a:r>
              <a:rPr lang="en-US" dirty="0" smtClean="0"/>
              <a:t>Visual upgrade</a:t>
            </a:r>
          </a:p>
          <a:p>
            <a:r>
              <a:rPr lang="en-US" dirty="0" smtClean="0"/>
              <a:t>Upgrade improvements</a:t>
            </a:r>
            <a:endParaRPr lang="en-US" dirty="0"/>
          </a:p>
        </p:txBody>
      </p:sp>
    </p:spTree>
    <p:extLst>
      <p:ext uri="{BB962C8B-B14F-4D97-AF65-F5344CB8AC3E}">
        <p14:creationId xmlns:p14="http://schemas.microsoft.com/office/powerpoint/2010/main" val="85416579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88199595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US" dirty="0" smtClean="0"/>
              <a:t>Requirements</a:t>
            </a:r>
            <a:endParaRPr lang="en-US" dirty="0"/>
          </a:p>
        </p:txBody>
      </p:sp>
      <p:sp>
        <p:nvSpPr>
          <p:cNvPr id="3" name="Text Placeholder 2"/>
          <p:cNvSpPr>
            <a:spLocks noGrp="1"/>
          </p:cNvSpPr>
          <p:nvPr>
            <p:ph type="body" idx="1"/>
          </p:nvPr>
        </p:nvSpPr>
        <p:spPr/>
        <p:txBody>
          <a:bodyPr/>
          <a:lstStyle/>
          <a:p>
            <a:r>
              <a:rPr lang="en-US" smtClean="0"/>
              <a:t>Upgrade: Learn</a:t>
            </a:r>
            <a:endParaRPr lang="en-US" dirty="0"/>
          </a:p>
        </p:txBody>
      </p:sp>
    </p:spTree>
    <p:extLst>
      <p:ext uri="{BB962C8B-B14F-4D97-AF65-F5344CB8AC3E}">
        <p14:creationId xmlns:p14="http://schemas.microsoft.com/office/powerpoint/2010/main" val="2537272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Minimum Hardware Requirements</a:t>
            </a:r>
            <a:endParaRPr lang="en-US" sz="4400" dirty="0"/>
          </a:p>
        </p:txBody>
      </p:sp>
      <p:grpSp>
        <p:nvGrpSpPr>
          <p:cNvPr id="15" name="Group 14"/>
          <p:cNvGrpSpPr/>
          <p:nvPr/>
        </p:nvGrpSpPr>
        <p:grpSpPr>
          <a:xfrm>
            <a:off x="381000" y="2359850"/>
            <a:ext cx="8382001" cy="882953"/>
            <a:chOff x="381000" y="1914373"/>
            <a:chExt cx="8382001" cy="882953"/>
          </a:xfrm>
        </p:grpSpPr>
        <p:sp>
          <p:nvSpPr>
            <p:cNvPr id="7" name="Rounded Rectangle 6"/>
            <p:cNvSpPr/>
            <p:nvPr/>
          </p:nvSpPr>
          <p:spPr bwMode="auto">
            <a:xfrm>
              <a:off x="2449003" y="1914373"/>
              <a:ext cx="6313998" cy="882953"/>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x64</a:t>
              </a:r>
            </a:p>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Quad processor, 2.5 </a:t>
              </a:r>
              <a:r>
                <a:rPr lang="en-US" sz="2000" dirty="0" err="1">
                  <a:gradFill>
                    <a:gsLst>
                      <a:gs pos="0">
                        <a:schemeClr val="tx1"/>
                      </a:gs>
                      <a:gs pos="86000">
                        <a:schemeClr val="tx1"/>
                      </a:gs>
                    </a:gsLst>
                    <a:lin ang="5400000" scaled="0"/>
                  </a:gradFill>
                </a:rPr>
                <a:t>Ghz</a:t>
              </a:r>
              <a:endParaRPr lang="en-US" sz="2000" dirty="0">
                <a:gradFill>
                  <a:gsLst>
                    <a:gs pos="0">
                      <a:schemeClr val="tx1"/>
                    </a:gs>
                    <a:gs pos="86000">
                      <a:schemeClr val="tx1"/>
                    </a:gs>
                  </a:gsLst>
                  <a:lin ang="5400000" scaled="0"/>
                </a:gradFill>
              </a:endParaRPr>
            </a:p>
          </p:txBody>
        </p:sp>
        <p:sp>
          <p:nvSpPr>
            <p:cNvPr id="8" name="Rounded Rectangle 7"/>
            <p:cNvSpPr/>
            <p:nvPr/>
          </p:nvSpPr>
          <p:spPr bwMode="auto">
            <a:xfrm>
              <a:off x="381000" y="1914373"/>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rPr>
                <a:t>CPU</a:t>
              </a:r>
            </a:p>
          </p:txBody>
        </p:sp>
      </p:grpSp>
      <p:grpSp>
        <p:nvGrpSpPr>
          <p:cNvPr id="14" name="Group 13"/>
          <p:cNvGrpSpPr/>
          <p:nvPr/>
        </p:nvGrpSpPr>
        <p:grpSpPr>
          <a:xfrm>
            <a:off x="381000" y="3297696"/>
            <a:ext cx="8382001" cy="882953"/>
            <a:chOff x="381000" y="2875665"/>
            <a:chExt cx="8382001" cy="882953"/>
          </a:xfrm>
        </p:grpSpPr>
        <p:sp>
          <p:nvSpPr>
            <p:cNvPr id="9" name="Rounded Rectangle 8"/>
            <p:cNvSpPr/>
            <p:nvPr/>
          </p:nvSpPr>
          <p:spPr bwMode="auto">
            <a:xfrm>
              <a:off x="2449003" y="2875665"/>
              <a:ext cx="6313998" cy="882953"/>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4 GB for developer or evaluation use</a:t>
              </a:r>
            </a:p>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8 GB for production use</a:t>
              </a:r>
            </a:p>
          </p:txBody>
        </p:sp>
        <p:sp>
          <p:nvSpPr>
            <p:cNvPr id="10" name="Rounded Rectangle 9"/>
            <p:cNvSpPr/>
            <p:nvPr/>
          </p:nvSpPr>
          <p:spPr bwMode="auto">
            <a:xfrm>
              <a:off x="381000" y="2875665"/>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rPr>
                <a:t>Memory</a:t>
              </a:r>
            </a:p>
          </p:txBody>
        </p:sp>
      </p:grpSp>
      <p:grpSp>
        <p:nvGrpSpPr>
          <p:cNvPr id="13" name="Group 12"/>
          <p:cNvGrpSpPr/>
          <p:nvPr/>
        </p:nvGrpSpPr>
        <p:grpSpPr>
          <a:xfrm>
            <a:off x="381000" y="4235542"/>
            <a:ext cx="8382001" cy="882953"/>
            <a:chOff x="381000" y="3790065"/>
            <a:chExt cx="8382001" cy="882953"/>
          </a:xfrm>
          <a:effectLst>
            <a:reflection blurRad="6350" stA="50000" endA="300" endPos="38500" dist="50800" dir="5400000" sy="-100000" algn="bl" rotWithShape="0"/>
          </a:effectLst>
        </p:grpSpPr>
        <p:sp>
          <p:nvSpPr>
            <p:cNvPr id="11" name="Rounded Rectangle 10"/>
            <p:cNvSpPr/>
            <p:nvPr/>
          </p:nvSpPr>
          <p:spPr bwMode="auto">
            <a:xfrm>
              <a:off x="2449003" y="3790065"/>
              <a:ext cx="6313998" cy="882953"/>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80 GB for installation</a:t>
              </a:r>
            </a:p>
            <a:p>
              <a:pPr marL="230188" indent="-230188" fontAlgn="base">
                <a:lnSpc>
                  <a:spcPct val="90000"/>
                </a:lnSpc>
                <a:spcBef>
                  <a:spcPct val="20000"/>
                </a:spcBef>
                <a:spcAft>
                  <a:spcPct val="0"/>
                </a:spcAft>
                <a:buSzPct val="85000"/>
                <a:buBlip>
                  <a:blip r:embed="rId3"/>
                </a:buBlip>
              </a:pPr>
              <a:r>
                <a:rPr lang="en-US" sz="2000" dirty="0">
                  <a:gradFill>
                    <a:gsLst>
                      <a:gs pos="0">
                        <a:schemeClr val="tx1"/>
                      </a:gs>
                      <a:gs pos="86000">
                        <a:schemeClr val="tx1"/>
                      </a:gs>
                    </a:gsLst>
                    <a:lin ang="5400000" scaled="0"/>
                  </a:gradFill>
                </a:rPr>
                <a:t>Additional drive space required for day to day use</a:t>
              </a:r>
            </a:p>
          </p:txBody>
        </p:sp>
        <p:sp>
          <p:nvSpPr>
            <p:cNvPr id="12" name="Rounded Rectangle 11"/>
            <p:cNvSpPr/>
            <p:nvPr/>
          </p:nvSpPr>
          <p:spPr bwMode="auto">
            <a:xfrm>
              <a:off x="381000" y="3790065"/>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rPr>
                <a:t>Storage</a:t>
              </a:r>
            </a:p>
          </p:txBody>
        </p:sp>
      </p:grpSp>
    </p:spTree>
    <p:extLst>
      <p:ext uri="{BB962C8B-B14F-4D97-AF65-F5344CB8AC3E}">
        <p14:creationId xmlns:p14="http://schemas.microsoft.com/office/powerpoint/2010/main" val="24630720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52596"/>
          </a:xfrm>
        </p:spPr>
        <p:txBody>
          <a:bodyPr/>
          <a:lstStyle/>
          <a:p>
            <a:r>
              <a:rPr lang="en-US" sz="4400" dirty="0" smtClean="0"/>
              <a:t>Minimum Software Requirements</a:t>
            </a:r>
            <a:br>
              <a:rPr lang="en-US" sz="4400" dirty="0" smtClean="0"/>
            </a:br>
            <a:r>
              <a:rPr lang="en-US" sz="3200" dirty="0">
                <a:gradFill>
                  <a:gsLst>
                    <a:gs pos="50000">
                      <a:schemeClr val="tx2"/>
                    </a:gs>
                    <a:gs pos="100000">
                      <a:schemeClr val="tx2"/>
                    </a:gs>
                  </a:gsLst>
                  <a:lin ang="5400000" scaled="0"/>
                </a:gradFill>
              </a:rPr>
              <a:t>SQL Server/OS</a:t>
            </a:r>
            <a:endParaRPr lang="en-US" sz="3600" dirty="0">
              <a:gradFill>
                <a:gsLst>
                  <a:gs pos="50000">
                    <a:schemeClr val="tx2"/>
                  </a:gs>
                  <a:gs pos="100000">
                    <a:schemeClr val="tx2"/>
                  </a:gs>
                </a:gsLst>
                <a:lin ang="5400000" scaled="0"/>
              </a:gradFill>
            </a:endParaRPr>
          </a:p>
        </p:txBody>
      </p:sp>
      <p:grpSp>
        <p:nvGrpSpPr>
          <p:cNvPr id="6" name="Group 5"/>
          <p:cNvGrpSpPr/>
          <p:nvPr/>
        </p:nvGrpSpPr>
        <p:grpSpPr>
          <a:xfrm>
            <a:off x="381000" y="1905000"/>
            <a:ext cx="8382001" cy="1185892"/>
            <a:chOff x="381000" y="1914373"/>
            <a:chExt cx="8382001" cy="900763"/>
          </a:xfrm>
        </p:grpSpPr>
        <p:sp>
          <p:nvSpPr>
            <p:cNvPr id="7" name="Rounded Rectangle 6"/>
            <p:cNvSpPr/>
            <p:nvPr/>
          </p:nvSpPr>
          <p:spPr bwMode="auto">
            <a:xfrm>
              <a:off x="2449003" y="1914373"/>
              <a:ext cx="6313998" cy="900762"/>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x64 edition</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Service Pack 3 + KB967909</a:t>
              </a:r>
            </a:p>
          </p:txBody>
        </p:sp>
        <p:sp>
          <p:nvSpPr>
            <p:cNvPr id="8" name="Rounded Rectangle 7"/>
            <p:cNvSpPr/>
            <p:nvPr/>
          </p:nvSpPr>
          <p:spPr bwMode="auto">
            <a:xfrm>
              <a:off x="381000" y="1914374"/>
              <a:ext cx="2201333" cy="90076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SQL Server 2005</a:t>
              </a:r>
            </a:p>
          </p:txBody>
        </p:sp>
      </p:grpSp>
      <p:grpSp>
        <p:nvGrpSpPr>
          <p:cNvPr id="9" name="Group 8"/>
          <p:cNvGrpSpPr/>
          <p:nvPr/>
        </p:nvGrpSpPr>
        <p:grpSpPr>
          <a:xfrm>
            <a:off x="381000" y="3155465"/>
            <a:ext cx="8382001" cy="1185892"/>
            <a:chOff x="381000" y="1914373"/>
            <a:chExt cx="8382001" cy="900763"/>
          </a:xfrm>
        </p:grpSpPr>
        <p:sp>
          <p:nvSpPr>
            <p:cNvPr id="10" name="Rounded Rectangle 9"/>
            <p:cNvSpPr/>
            <p:nvPr/>
          </p:nvSpPr>
          <p:spPr bwMode="auto">
            <a:xfrm>
              <a:off x="2449003" y="1914373"/>
              <a:ext cx="6313998" cy="900762"/>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x64 edition</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Standard</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Service Pack 1 + KB970315</a:t>
              </a:r>
            </a:p>
          </p:txBody>
        </p:sp>
        <p:sp>
          <p:nvSpPr>
            <p:cNvPr id="11" name="Rounded Rectangle 10"/>
            <p:cNvSpPr/>
            <p:nvPr/>
          </p:nvSpPr>
          <p:spPr bwMode="auto">
            <a:xfrm>
              <a:off x="381000" y="1914374"/>
              <a:ext cx="2201333" cy="90076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SQL Server 2008</a:t>
              </a:r>
            </a:p>
          </p:txBody>
        </p:sp>
      </p:grpSp>
      <p:grpSp>
        <p:nvGrpSpPr>
          <p:cNvPr id="12" name="Group 11"/>
          <p:cNvGrpSpPr/>
          <p:nvPr/>
        </p:nvGrpSpPr>
        <p:grpSpPr>
          <a:xfrm>
            <a:off x="381000" y="4405929"/>
            <a:ext cx="8382001" cy="1185892"/>
            <a:chOff x="381000" y="1914373"/>
            <a:chExt cx="8382001" cy="900763"/>
          </a:xfrm>
          <a:effectLst>
            <a:reflection blurRad="6350" stA="50000" endA="300" endPos="38500" dist="50800" dir="5400000" sy="-100000" algn="bl" rotWithShape="0"/>
          </a:effectLst>
        </p:grpSpPr>
        <p:sp>
          <p:nvSpPr>
            <p:cNvPr id="13" name="Rounded Rectangle 12"/>
            <p:cNvSpPr/>
            <p:nvPr/>
          </p:nvSpPr>
          <p:spPr bwMode="auto">
            <a:xfrm>
              <a:off x="2449003" y="1914373"/>
              <a:ext cx="6313998" cy="900762"/>
            </a:xfrm>
            <a:prstGeom prst="roundRect">
              <a:avLst>
                <a:gd name="adj" fmla="val 543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274320" tIns="91440" rIns="91436" bIns="91440" numCol="1" rtlCol="0" anchor="ctr" anchorCtr="0" compatLnSpc="1">
              <a:prstTxWarp prst="textNoShape">
                <a:avLst/>
              </a:prstTxWarp>
            </a:bodyPr>
            <a:lstStyle/>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x64 Windows Server 2008 SP2 Standard</a:t>
              </a:r>
            </a:p>
            <a:p>
              <a:pPr marL="230188" indent="-230188" fontAlgn="base">
                <a:lnSpc>
                  <a:spcPct val="90000"/>
                </a:lnSpc>
                <a:spcBef>
                  <a:spcPct val="20000"/>
                </a:spcBef>
                <a:spcAft>
                  <a:spcPct val="0"/>
                </a:spcAft>
                <a:buSzPct val="85000"/>
                <a:buBlip>
                  <a:blip r:embed="rId3"/>
                </a:buBlip>
              </a:pPr>
              <a:r>
                <a:rPr lang="en-US" sz="2000" dirty="0" smtClean="0">
                  <a:gradFill>
                    <a:gsLst>
                      <a:gs pos="0">
                        <a:schemeClr val="tx1"/>
                      </a:gs>
                      <a:gs pos="86000">
                        <a:schemeClr val="tx1"/>
                      </a:gs>
                    </a:gsLst>
                    <a:lin ang="5400000" scaled="0"/>
                  </a:gradFill>
                </a:rPr>
                <a:t>X64 Windows Server 2008 R2 Standard</a:t>
              </a:r>
            </a:p>
          </p:txBody>
        </p:sp>
        <p:sp>
          <p:nvSpPr>
            <p:cNvPr id="14" name="Rounded Rectangle 13"/>
            <p:cNvSpPr/>
            <p:nvPr/>
          </p:nvSpPr>
          <p:spPr bwMode="auto">
            <a:xfrm>
              <a:off x="381000" y="1914374"/>
              <a:ext cx="2201333" cy="90076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rPr>
                <a:t>Operating System</a:t>
              </a:r>
            </a:p>
          </p:txBody>
        </p:sp>
      </p:grpSp>
    </p:spTree>
    <p:extLst>
      <p:ext uri="{BB962C8B-B14F-4D97-AF65-F5344CB8AC3E}">
        <p14:creationId xmlns:p14="http://schemas.microsoft.com/office/powerpoint/2010/main" val="29407771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Tips</a:t>
            </a:r>
            <a:endParaRPr lang="en-US" dirty="0"/>
          </a:p>
        </p:txBody>
      </p:sp>
      <p:sp>
        <p:nvSpPr>
          <p:cNvPr id="3" name="Content Placeholder 2"/>
          <p:cNvSpPr>
            <a:spLocks noGrp="1"/>
          </p:cNvSpPr>
          <p:nvPr>
            <p:ph idx="1"/>
          </p:nvPr>
        </p:nvSpPr>
        <p:spPr>
          <a:xfrm>
            <a:off x="389436" y="1447800"/>
            <a:ext cx="8363938" cy="2856167"/>
          </a:xfrm>
        </p:spPr>
        <p:txBody>
          <a:bodyPr/>
          <a:lstStyle/>
          <a:p>
            <a:r>
              <a:rPr lang="en-US" dirty="0" smtClean="0"/>
              <a:t>Required to format and reinstall server prior to install if SharePoint 2010 beta was previously installed.</a:t>
            </a:r>
          </a:p>
          <a:p>
            <a:endParaRPr lang="en-US" dirty="0"/>
          </a:p>
          <a:p>
            <a:r>
              <a:rPr lang="en-US" dirty="0" smtClean="0"/>
              <a:t>SQL Server 2008 R2 will be supported when it is officially released.</a:t>
            </a:r>
          </a:p>
        </p:txBody>
      </p:sp>
    </p:spTree>
    <p:extLst>
      <p:ext uri="{BB962C8B-B14F-4D97-AF65-F5344CB8AC3E}">
        <p14:creationId xmlns:p14="http://schemas.microsoft.com/office/powerpoint/2010/main" val="19990515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1658</Words>
  <Application>Microsoft Office PowerPoint</Application>
  <PresentationFormat>On-screen Show (4:3)</PresentationFormat>
  <Paragraphs>477</Paragraphs>
  <Slides>59</Slides>
  <Notes>59</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Non-Ignite Template</vt:lpstr>
      <vt:lpstr>White with Consolas font for code slides</vt:lpstr>
      <vt:lpstr>PowerPoint Presentation</vt:lpstr>
      <vt:lpstr>SharePoint 2010 Upgrade Overview</vt:lpstr>
      <vt:lpstr>Upgrade Cycle: Overview</vt:lpstr>
      <vt:lpstr>Objectives</vt:lpstr>
      <vt:lpstr>Agenda</vt:lpstr>
      <vt:lpstr>Requirements</vt:lpstr>
      <vt:lpstr>Minimum Hardware Requirements</vt:lpstr>
      <vt:lpstr>Minimum Software Requirements SQL Server/OS</vt:lpstr>
      <vt:lpstr>Helpful Tips</vt:lpstr>
      <vt:lpstr>Software Prerequisites</vt:lpstr>
      <vt:lpstr>Prereq Installer</vt:lpstr>
      <vt:lpstr>Wizards</vt:lpstr>
      <vt:lpstr>Minimum Software Requirements Client</vt:lpstr>
      <vt:lpstr>Upgrade methods</vt:lpstr>
      <vt:lpstr>2010 Upgrade Philosophy</vt:lpstr>
      <vt:lpstr>2010 Upgrade Overview</vt:lpstr>
      <vt:lpstr>2010 Upgrade Scenarios and Methods</vt:lpstr>
      <vt:lpstr>In-Place</vt:lpstr>
      <vt:lpstr>In-Place Upgrade</vt:lpstr>
      <vt:lpstr>In-Place Upgrade Process</vt:lpstr>
      <vt:lpstr>In-Place Pros/Cons</vt:lpstr>
      <vt:lpstr>Database Attach</vt:lpstr>
      <vt:lpstr>Database Attach Steps</vt:lpstr>
      <vt:lpstr>DB Attach Pros/Cons</vt:lpstr>
      <vt:lpstr>Database Attach</vt:lpstr>
      <vt:lpstr>Hybrid Approach</vt:lpstr>
      <vt:lpstr>Hybrid Pros/Cons</vt:lpstr>
      <vt:lpstr>Supported Paths</vt:lpstr>
      <vt:lpstr>Supported Paths In-Place x86</vt:lpstr>
      <vt:lpstr>WID Migrate to SQL Express + RBS Content DB migration process model  </vt:lpstr>
      <vt:lpstr>Project Server</vt:lpstr>
      <vt:lpstr>Upgrading FBA Web Apps</vt:lpstr>
      <vt:lpstr>Databases</vt:lpstr>
      <vt:lpstr>SSP exploded to service applications – Inplace</vt:lpstr>
      <vt:lpstr>SSP Service Applications</vt:lpstr>
      <vt:lpstr>SSP Service Applications</vt:lpstr>
      <vt:lpstr>SSP Service Applications</vt:lpstr>
      <vt:lpstr>Upgrading Parent-&gt;Child Farms Phased hybrid upgrade approach  </vt:lpstr>
      <vt:lpstr>Downtime mitigation</vt:lpstr>
      <vt:lpstr>Downtime Mitigation Processes</vt:lpstr>
      <vt:lpstr>Read Only Content Databases</vt:lpstr>
      <vt:lpstr>Parallel upgrades</vt:lpstr>
      <vt:lpstr>Another Parallel Upgrade</vt:lpstr>
      <vt:lpstr>Database Attach with AAM Redirect User interaction model</vt:lpstr>
      <vt:lpstr>What is “Visual Upgrade”</vt:lpstr>
      <vt:lpstr>Why “Visual Upgrade”?</vt:lpstr>
      <vt:lpstr>Visual Upgrade</vt:lpstr>
      <vt:lpstr>Visual Upgrade</vt:lpstr>
      <vt:lpstr>Visual Upgrade</vt:lpstr>
      <vt:lpstr>Visual Upgrade</vt:lpstr>
      <vt:lpstr>Upgrade improvEments</vt:lpstr>
      <vt:lpstr>Core Upgrade Overview Improvement Areas</vt:lpstr>
      <vt:lpstr>Core Upgrade Improvements</vt:lpstr>
      <vt:lpstr>Core Upgrade Improvements</vt:lpstr>
      <vt:lpstr>Core Upgrade Improvements</vt:lpstr>
      <vt:lpstr>Core Upgrade Improvements Feature upgrade</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2010-05-05T20:29:58Z</dcterms:created>
  <dcterms:modified xsi:type="dcterms:W3CDTF">2010-05-05T20:30:04Z</dcterms:modified>
</cp:coreProperties>
</file>