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47"/>
  </p:notesMasterIdLst>
  <p:handoutMasterIdLst>
    <p:handoutMasterId r:id="rId48"/>
  </p:handoutMasterIdLst>
  <p:sldIdLst>
    <p:sldId id="256"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03" r:id="rId45"/>
    <p:sldId id="271" r:id="rId4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2197" autoAdjust="0"/>
  </p:normalViewPr>
  <p:slideViewPr>
    <p:cSldViewPr>
      <p:cViewPr varScale="1">
        <p:scale>
          <a:sx n="72" d="100"/>
          <a:sy n="72" d="100"/>
        </p:scale>
        <p:origin x="-954" y="-102"/>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1050" y="-6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lang="en-US" dirty="0">
                <a:latin typeface="Arial" charset="0"/>
              </a:rPr>
              <a:t>Module: </a:t>
            </a:r>
            <a:r>
              <a:rPr lang="en-US" dirty="0">
                <a:latin typeface="Segoe UI" pitchFamily="34" charset="0"/>
              </a:rPr>
              <a:t>Understanding SharePoint 2010 Topology</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lvl="0" defTabSz="914400" fontAlgn="base">
                <a:spcBef>
                  <a:spcPct val="0"/>
                </a:spcBef>
                <a:spcAft>
                  <a:spcPct val="0"/>
                </a:spcAf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kern="1200" dirty="0" smtClean="0">
                <a:solidFill>
                  <a:schemeClr val="tx1"/>
                </a:solidFill>
                <a:effectLst/>
                <a:latin typeface="Segoe UI" pitchFamily="34" charset="0"/>
                <a:ea typeface="+mn-ea"/>
                <a:cs typeface="+mn-cs"/>
              </a:rPr>
              <a:t>Understanding SharePoint 2010 Topology </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Asset Scenarios</a:t>
            </a:r>
            <a:endParaRPr lang="en-US" dirty="0"/>
          </a:p>
        </p:txBody>
      </p:sp>
      <p:sp>
        <p:nvSpPr>
          <p:cNvPr id="7" name="Text Placeholder 6"/>
          <p:cNvSpPr>
            <a:spLocks noGrp="1"/>
          </p:cNvSpPr>
          <p:nvPr>
            <p:ph type="body" sz="quarter" idx="10"/>
          </p:nvPr>
        </p:nvSpPr>
        <p:spPr>
          <a:xfrm>
            <a:off x="357158" y="1214422"/>
            <a:ext cx="8382000" cy="4690515"/>
          </a:xfrm>
        </p:spPr>
        <p:txBody>
          <a:bodyPr/>
          <a:lstStyle/>
          <a:p>
            <a:r>
              <a:rPr lang="en-US" dirty="0" smtClean="0"/>
              <a:t>Digital scenarios we want to support:</a:t>
            </a:r>
          </a:p>
          <a:p>
            <a:pPr lvl="1"/>
            <a:r>
              <a:rPr lang="en-US" dirty="0" smtClean="0"/>
              <a:t>Audio and video on a portal or Internet publishing site</a:t>
            </a:r>
          </a:p>
          <a:p>
            <a:pPr lvl="1"/>
            <a:r>
              <a:rPr lang="en-US" dirty="0" smtClean="0"/>
              <a:t>Community-generated audio and video sites</a:t>
            </a:r>
          </a:p>
          <a:p>
            <a:pPr lvl="1"/>
            <a:r>
              <a:rPr lang="en-US" dirty="0" smtClean="0"/>
              <a:t>Learning and training sites</a:t>
            </a:r>
          </a:p>
          <a:p>
            <a:pPr lvl="1"/>
            <a:endParaRPr lang="en-US" dirty="0" smtClean="0"/>
          </a:p>
          <a:p>
            <a:r>
              <a:rPr lang="en-US" dirty="0" smtClean="0"/>
              <a:t>*Required / Recommended to support:</a:t>
            </a:r>
          </a:p>
          <a:p>
            <a:pPr lvl="1"/>
            <a:r>
              <a:rPr lang="en-US" dirty="0" smtClean="0"/>
              <a:t>*IIS 7.0 Bit Rate Throttling module</a:t>
            </a:r>
          </a:p>
          <a:p>
            <a:pPr lvl="1"/>
            <a:r>
              <a:rPr lang="en-US" dirty="0" smtClean="0"/>
              <a:t>BLOB cache</a:t>
            </a:r>
          </a:p>
          <a:p>
            <a:pPr lvl="1"/>
            <a:r>
              <a:rPr lang="en-US" dirty="0" smtClean="0"/>
              <a:t>Silverlight 2.0 or higher</a:t>
            </a:r>
            <a:endParaRPr lang="en-US" dirty="0"/>
          </a:p>
        </p:txBody>
      </p:sp>
    </p:spTree>
    <p:extLst>
      <p:ext uri="{BB962C8B-B14F-4D97-AF65-F5344CB8AC3E}">
        <p14:creationId xmlns:p14="http://schemas.microsoft.com/office/powerpoint/2010/main" val="253459803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Asset Features</a:t>
            </a:r>
            <a:endParaRPr lang="en-US" dirty="0"/>
          </a:p>
        </p:txBody>
      </p:sp>
      <p:sp>
        <p:nvSpPr>
          <p:cNvPr id="3" name="Text Placeholder 2"/>
          <p:cNvSpPr>
            <a:spLocks noGrp="1"/>
          </p:cNvSpPr>
          <p:nvPr>
            <p:ph type="body" sz="quarter" idx="10"/>
          </p:nvPr>
        </p:nvSpPr>
        <p:spPr>
          <a:xfrm>
            <a:off x="357158" y="1000108"/>
            <a:ext cx="8382000" cy="2856167"/>
          </a:xfrm>
        </p:spPr>
        <p:txBody>
          <a:bodyPr/>
          <a:lstStyle/>
          <a:p>
            <a:r>
              <a:rPr lang="en-US" dirty="0" smtClean="0"/>
              <a:t>Seek – play from a point forward or backward without having to download entire file</a:t>
            </a:r>
          </a:p>
          <a:p>
            <a:r>
              <a:rPr lang="en-US" dirty="0" smtClean="0"/>
              <a:t>Progressive download – NOT live streaming</a:t>
            </a:r>
          </a:p>
          <a:p>
            <a:r>
              <a:rPr lang="en-US" dirty="0" smtClean="0"/>
              <a:t>Cache reads and serves in chunks – don’t have to cache 100% before downloading</a:t>
            </a:r>
          </a:p>
        </p:txBody>
      </p:sp>
      <p:pic>
        <p:nvPicPr>
          <p:cNvPr id="7" name="Picture 6"/>
          <p:cNvPicPr/>
          <p:nvPr/>
        </p:nvPicPr>
        <p:blipFill>
          <a:blip r:embed="rId3"/>
          <a:srcRect/>
          <a:stretch>
            <a:fillRect/>
          </a:stretch>
        </p:blipFill>
        <p:spPr bwMode="auto">
          <a:xfrm>
            <a:off x="5000628" y="4500570"/>
            <a:ext cx="3564504" cy="1457864"/>
          </a:xfrm>
          <a:prstGeom prst="rect">
            <a:avLst/>
          </a:prstGeom>
          <a:noFill/>
          <a:ln w="9525">
            <a:noFill/>
            <a:miter lim="800000"/>
            <a:headEnd/>
            <a:tailEnd/>
          </a:ln>
        </p:spPr>
      </p:pic>
      <p:sp>
        <p:nvSpPr>
          <p:cNvPr id="8" name="TextBox 7"/>
          <p:cNvSpPr txBox="1"/>
          <p:nvPr/>
        </p:nvSpPr>
        <p:spPr>
          <a:xfrm>
            <a:off x="1142976" y="4000504"/>
            <a:ext cx="2377959" cy="249299"/>
          </a:xfrm>
          <a:prstGeom prst="rect">
            <a:avLst/>
          </a:prstGeom>
          <a:noFill/>
        </p:spPr>
        <p:txBody>
          <a:bodyPr wrap="none" lIns="0" tIns="0" rIns="0" bIns="0" rtlCol="0">
            <a:spAutoFit/>
          </a:bodyPr>
          <a:lstStyle/>
          <a:p>
            <a:pPr>
              <a:lnSpc>
                <a:spcPct val="90000"/>
              </a:lnSpc>
            </a:pPr>
            <a:r>
              <a:rPr lang="en-US" dirty="0" smtClean="0">
                <a:solidFill>
                  <a:srgbClr val="FFC000"/>
                </a:solidFill>
              </a:rPr>
              <a:t>Silverlight Media Player</a:t>
            </a:r>
          </a:p>
        </p:txBody>
      </p:sp>
      <p:sp>
        <p:nvSpPr>
          <p:cNvPr id="9" name="TextBox 8"/>
          <p:cNvSpPr txBox="1"/>
          <p:nvPr/>
        </p:nvSpPr>
        <p:spPr>
          <a:xfrm>
            <a:off x="4857752" y="4214818"/>
            <a:ext cx="3858877" cy="249299"/>
          </a:xfrm>
          <a:prstGeom prst="rect">
            <a:avLst/>
          </a:prstGeom>
          <a:noFill/>
        </p:spPr>
        <p:txBody>
          <a:bodyPr wrap="none" lIns="0" tIns="0" rIns="0" bIns="0" rtlCol="0">
            <a:spAutoFit/>
          </a:bodyPr>
          <a:lstStyle/>
          <a:p>
            <a:pPr>
              <a:lnSpc>
                <a:spcPct val="90000"/>
              </a:lnSpc>
            </a:pPr>
            <a:r>
              <a:rPr lang="en-US" dirty="0" smtClean="0">
                <a:solidFill>
                  <a:srgbClr val="FFC000"/>
                </a:solidFill>
              </a:rPr>
              <a:t>CBQ feed of videos from Asset Library</a:t>
            </a:r>
          </a:p>
        </p:txBody>
      </p:sp>
      <p:pic>
        <p:nvPicPr>
          <p:cNvPr id="1026" name="Picture 2"/>
          <p:cNvPicPr>
            <a:picLocks noChangeAspect="1" noChangeArrowheads="1"/>
          </p:cNvPicPr>
          <p:nvPr/>
        </p:nvPicPr>
        <p:blipFill>
          <a:blip r:embed="rId4"/>
          <a:srcRect/>
          <a:stretch>
            <a:fillRect/>
          </a:stretch>
        </p:blipFill>
        <p:spPr bwMode="auto">
          <a:xfrm>
            <a:off x="500034" y="4357694"/>
            <a:ext cx="3825605" cy="2143140"/>
          </a:xfrm>
          <a:prstGeom prst="rect">
            <a:avLst/>
          </a:prstGeom>
          <a:noFill/>
          <a:ln w="9525">
            <a:noFill/>
            <a:miter lim="800000"/>
            <a:headEnd/>
            <a:tailEnd/>
          </a:ln>
        </p:spPr>
      </p:pic>
    </p:spTree>
    <p:extLst>
      <p:ext uri="{BB962C8B-B14F-4D97-AF65-F5344CB8AC3E}">
        <p14:creationId xmlns:p14="http://schemas.microsoft.com/office/powerpoint/2010/main" val="97457672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Logical Architecture Changes	</a:t>
            </a:r>
            <a:endParaRPr lang="en-US" dirty="0"/>
          </a:p>
        </p:txBody>
      </p:sp>
      <p:sp>
        <p:nvSpPr>
          <p:cNvPr id="3" name="Content Placeholder 2"/>
          <p:cNvSpPr>
            <a:spLocks noGrp="1"/>
          </p:cNvSpPr>
          <p:nvPr>
            <p:ph idx="1"/>
          </p:nvPr>
        </p:nvSpPr>
        <p:spPr>
          <a:xfrm>
            <a:off x="428596" y="1428736"/>
            <a:ext cx="8229600" cy="4357718"/>
          </a:xfrm>
        </p:spPr>
        <p:txBody>
          <a:bodyPr>
            <a:normAutofit/>
          </a:bodyPr>
          <a:lstStyle/>
          <a:p>
            <a:pPr>
              <a:spcBef>
                <a:spcPts val="600"/>
              </a:spcBef>
              <a:spcAft>
                <a:spcPts val="1200"/>
              </a:spcAft>
            </a:pPr>
            <a:r>
              <a:rPr lang="en-US" dirty="0" smtClean="0"/>
              <a:t>Services “a la carte” enables far more flexibility in planning farms and services</a:t>
            </a:r>
          </a:p>
          <a:p>
            <a:pPr>
              <a:spcBef>
                <a:spcPts val="600"/>
              </a:spcBef>
              <a:spcAft>
                <a:spcPts val="1200"/>
              </a:spcAft>
            </a:pPr>
            <a:r>
              <a:rPr lang="en-US" dirty="0" smtClean="0"/>
              <a:t>Improved application integration and support</a:t>
            </a:r>
          </a:p>
          <a:p>
            <a:pPr>
              <a:spcBef>
                <a:spcPts val="600"/>
              </a:spcBef>
              <a:spcAft>
                <a:spcPts val="1200"/>
              </a:spcAft>
            </a:pPr>
            <a:r>
              <a:rPr lang="en-US" dirty="0" smtClean="0"/>
              <a:t>Large list improvements, allowing libraries and lists to be much larger</a:t>
            </a:r>
          </a:p>
        </p:txBody>
      </p:sp>
    </p:spTree>
    <p:extLst>
      <p:ext uri="{BB962C8B-B14F-4D97-AF65-F5344CB8AC3E}">
        <p14:creationId xmlns:p14="http://schemas.microsoft.com/office/powerpoint/2010/main" val="31615563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“a la carte” </a:t>
            </a:r>
            <a:endParaRPr lang="en-US" dirty="0"/>
          </a:p>
        </p:txBody>
      </p:sp>
      <p:sp>
        <p:nvSpPr>
          <p:cNvPr id="3" name="Content Placeholder 2"/>
          <p:cNvSpPr>
            <a:spLocks noGrp="1"/>
          </p:cNvSpPr>
          <p:nvPr>
            <p:ph idx="1"/>
          </p:nvPr>
        </p:nvSpPr>
        <p:spPr>
          <a:xfrm>
            <a:off x="142844" y="1500174"/>
            <a:ext cx="4357718" cy="3200876"/>
          </a:xfrm>
        </p:spPr>
        <p:txBody>
          <a:bodyPr/>
          <a:lstStyle/>
          <a:p>
            <a:r>
              <a:rPr lang="en-US" dirty="0" smtClean="0"/>
              <a:t>Services can be individually consumed from any</a:t>
            </a:r>
            <a:br>
              <a:rPr lang="en-US" dirty="0" smtClean="0"/>
            </a:br>
            <a:r>
              <a:rPr lang="en-US" dirty="0" smtClean="0"/>
              <a:t>Web App </a:t>
            </a:r>
          </a:p>
          <a:p>
            <a:r>
              <a:rPr lang="en-US" dirty="0" smtClean="0"/>
              <a:t>Allows for a very rich (and complex) farm structure</a:t>
            </a:r>
          </a:p>
        </p:txBody>
      </p:sp>
      <p:sp>
        <p:nvSpPr>
          <p:cNvPr id="4" name="Rectangle 3"/>
          <p:cNvSpPr/>
          <p:nvPr/>
        </p:nvSpPr>
        <p:spPr>
          <a:xfrm>
            <a:off x="4429124" y="1571612"/>
            <a:ext cx="4410076" cy="42322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Isosceles Triangle 4"/>
          <p:cNvSpPr/>
          <p:nvPr/>
        </p:nvSpPr>
        <p:spPr>
          <a:xfrm>
            <a:off x="5572132" y="3867912"/>
            <a:ext cx="1035497" cy="932688"/>
          </a:xfrm>
          <a:prstGeom prst="triangle">
            <a:avLst/>
          </a:prstGeom>
        </p:spPr>
        <p:style>
          <a:lnRef idx="0">
            <a:schemeClr val="accent1"/>
          </a:lnRef>
          <a:fillRef idx="3">
            <a:schemeClr val="accent1"/>
          </a:fillRef>
          <a:effectRef idx="3">
            <a:schemeClr val="accent1"/>
          </a:effectRef>
          <a:fontRef idx="minor">
            <a:schemeClr val="lt1"/>
          </a:fontRef>
        </p:style>
        <p:txBody>
          <a:bodyPr wrap="none" lIns="0" tIns="0" rIns="0" bIns="0" rtlCol="0" anchor="ctr"/>
          <a:lstStyle/>
          <a:p>
            <a:pPr algn="ctr"/>
            <a:r>
              <a:rPr lang="en-US" sz="1000" dirty="0" smtClean="0"/>
              <a:t>http://hrweb/</a:t>
            </a:r>
            <a:endParaRPr lang="en-US" sz="1000" dirty="0"/>
          </a:p>
        </p:txBody>
      </p:sp>
      <p:sp>
        <p:nvSpPr>
          <p:cNvPr id="6" name="Oval 5"/>
          <p:cNvSpPr/>
          <p:nvPr/>
        </p:nvSpPr>
        <p:spPr>
          <a:xfrm>
            <a:off x="5249258" y="5229496"/>
            <a:ext cx="264961" cy="3331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5907239" y="5229496"/>
            <a:ext cx="264961" cy="3331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Oval 7"/>
          <p:cNvSpPr/>
          <p:nvPr/>
        </p:nvSpPr>
        <p:spPr>
          <a:xfrm>
            <a:off x="6516839" y="5229496"/>
            <a:ext cx="264961" cy="3331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 name="Straight Connector 8"/>
          <p:cNvCxnSpPr>
            <a:stCxn id="5" idx="3"/>
            <a:endCxn id="6" idx="0"/>
          </p:cNvCxnSpPr>
          <p:nvPr/>
        </p:nvCxnSpPr>
        <p:spPr>
          <a:xfrm rot="5400000">
            <a:off x="5521362" y="4660977"/>
            <a:ext cx="428896" cy="708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7" idx="0"/>
          </p:cNvCxnSpPr>
          <p:nvPr/>
        </p:nvCxnSpPr>
        <p:spPr>
          <a:xfrm rot="5400000">
            <a:off x="5850353" y="4989968"/>
            <a:ext cx="428896" cy="50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3"/>
            <a:endCxn id="8" idx="0"/>
          </p:cNvCxnSpPr>
          <p:nvPr/>
        </p:nvCxnSpPr>
        <p:spPr>
          <a:xfrm rot="16200000" flipH="1">
            <a:off x="6155152" y="4735328"/>
            <a:ext cx="428896" cy="559439"/>
          </a:xfrm>
          <a:prstGeom prst="line">
            <a:avLst/>
          </a:prstGeom>
        </p:spPr>
        <p:style>
          <a:lnRef idx="1">
            <a:schemeClr val="accent1"/>
          </a:lnRef>
          <a:fillRef idx="0">
            <a:schemeClr val="accent1"/>
          </a:fillRef>
          <a:effectRef idx="0">
            <a:schemeClr val="accent1"/>
          </a:effectRef>
          <a:fontRef idx="minor">
            <a:schemeClr val="tx1"/>
          </a:fontRef>
        </p:style>
      </p:cxnSp>
      <p:sp>
        <p:nvSpPr>
          <p:cNvPr id="12" name="Cloud 11"/>
          <p:cNvSpPr/>
          <p:nvPr/>
        </p:nvSpPr>
        <p:spPr>
          <a:xfrm>
            <a:off x="5097816" y="1686414"/>
            <a:ext cx="1117258" cy="599585"/>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Search</a:t>
            </a:r>
            <a:endParaRPr lang="en-US" sz="1400" dirty="0"/>
          </a:p>
        </p:txBody>
      </p:sp>
      <p:sp>
        <p:nvSpPr>
          <p:cNvPr id="13" name="Cloud 12"/>
          <p:cNvSpPr/>
          <p:nvPr/>
        </p:nvSpPr>
        <p:spPr>
          <a:xfrm>
            <a:off x="6572264" y="1676834"/>
            <a:ext cx="1000132" cy="532965"/>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User</a:t>
            </a:r>
            <a:r>
              <a:rPr lang="en-US" sz="1600" dirty="0" smtClean="0"/>
              <a:t> </a:t>
            </a:r>
            <a:r>
              <a:rPr lang="en-US" sz="1200" dirty="0" smtClean="0"/>
              <a:t>Profiles</a:t>
            </a:r>
            <a:endParaRPr lang="en-US" sz="1600" dirty="0"/>
          </a:p>
        </p:txBody>
      </p:sp>
      <p:sp>
        <p:nvSpPr>
          <p:cNvPr id="14" name="Cloud 13"/>
          <p:cNvSpPr/>
          <p:nvPr/>
        </p:nvSpPr>
        <p:spPr>
          <a:xfrm>
            <a:off x="7719712" y="1686414"/>
            <a:ext cx="995692" cy="599585"/>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Excel Calc</a:t>
            </a:r>
            <a:endParaRPr lang="en-US" sz="1200" dirty="0"/>
          </a:p>
        </p:txBody>
      </p:sp>
      <p:sp>
        <p:nvSpPr>
          <p:cNvPr id="15" name="Rounded Rectangle 14"/>
          <p:cNvSpPr/>
          <p:nvPr/>
        </p:nvSpPr>
        <p:spPr>
          <a:xfrm>
            <a:off x="4861858" y="5808834"/>
            <a:ext cx="1353216" cy="4062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Corp Farm</a:t>
            </a:r>
            <a:endParaRPr lang="en-US" sz="1400" dirty="0"/>
          </a:p>
        </p:txBody>
      </p:sp>
      <p:sp>
        <p:nvSpPr>
          <p:cNvPr id="16" name="Cloud 15"/>
          <p:cNvSpPr/>
          <p:nvPr/>
        </p:nvSpPr>
        <p:spPr>
          <a:xfrm>
            <a:off x="5929322" y="2357430"/>
            <a:ext cx="688898" cy="599585"/>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BDC</a:t>
            </a:r>
            <a:endParaRPr lang="en-US" sz="1200" dirty="0"/>
          </a:p>
        </p:txBody>
      </p:sp>
      <p:sp>
        <p:nvSpPr>
          <p:cNvPr id="17" name="Cloud 16"/>
          <p:cNvSpPr/>
          <p:nvPr/>
        </p:nvSpPr>
        <p:spPr>
          <a:xfrm>
            <a:off x="6881512" y="2600814"/>
            <a:ext cx="762322" cy="599585"/>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Visio  </a:t>
            </a:r>
            <a:endParaRPr lang="en-US" sz="1200" dirty="0"/>
          </a:p>
        </p:txBody>
      </p:sp>
      <p:sp>
        <p:nvSpPr>
          <p:cNvPr id="18" name="Cloud 17"/>
          <p:cNvSpPr/>
          <p:nvPr/>
        </p:nvSpPr>
        <p:spPr>
          <a:xfrm>
            <a:off x="7786710" y="2524614"/>
            <a:ext cx="926700" cy="599585"/>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OWA</a:t>
            </a:r>
            <a:endParaRPr lang="en-US" sz="1200" dirty="0"/>
          </a:p>
        </p:txBody>
      </p:sp>
      <p:sp>
        <p:nvSpPr>
          <p:cNvPr id="19" name="Cloud 18"/>
          <p:cNvSpPr/>
          <p:nvPr/>
        </p:nvSpPr>
        <p:spPr>
          <a:xfrm>
            <a:off x="4429124" y="2285992"/>
            <a:ext cx="1279652" cy="599585"/>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3</a:t>
            </a:r>
            <a:r>
              <a:rPr lang="en-US" sz="1200" baseline="30000" dirty="0" smtClean="0"/>
              <a:t>rd</a:t>
            </a:r>
            <a:r>
              <a:rPr lang="en-US" sz="1200" dirty="0" smtClean="0"/>
              <a:t> party Service</a:t>
            </a:r>
            <a:endParaRPr lang="en-US" sz="1200" dirty="0"/>
          </a:p>
        </p:txBody>
      </p:sp>
      <p:sp>
        <p:nvSpPr>
          <p:cNvPr id="20" name="Isosceles Triangle 19"/>
          <p:cNvSpPr/>
          <p:nvPr/>
        </p:nvSpPr>
        <p:spPr>
          <a:xfrm>
            <a:off x="7441798" y="3791712"/>
            <a:ext cx="1092602" cy="932688"/>
          </a:xfrm>
          <a:prstGeom prst="triangle">
            <a:avLst/>
          </a:prstGeom>
        </p:spPr>
        <p:style>
          <a:lnRef idx="0">
            <a:schemeClr val="accent3"/>
          </a:lnRef>
          <a:fillRef idx="3">
            <a:schemeClr val="accent3"/>
          </a:fillRef>
          <a:effectRef idx="3">
            <a:schemeClr val="accent3"/>
          </a:effectRef>
          <a:fontRef idx="minor">
            <a:schemeClr val="lt1"/>
          </a:fontRef>
        </p:style>
        <p:txBody>
          <a:bodyPr wrap="none" lIns="0" tIns="0" rIns="0" bIns="0" rtlCol="0" anchor="ctr"/>
          <a:lstStyle/>
          <a:p>
            <a:pPr algn="ctr"/>
            <a:r>
              <a:rPr lang="en-US" sz="1100" dirty="0" smtClean="0"/>
              <a:t>http://itweb/</a:t>
            </a:r>
            <a:endParaRPr lang="en-US" sz="1100" dirty="0"/>
          </a:p>
        </p:txBody>
      </p:sp>
      <p:sp>
        <p:nvSpPr>
          <p:cNvPr id="21" name="Oval 20"/>
          <p:cNvSpPr/>
          <p:nvPr/>
        </p:nvSpPr>
        <p:spPr>
          <a:xfrm>
            <a:off x="7164098" y="5153296"/>
            <a:ext cx="303501" cy="33310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Oval 21"/>
          <p:cNvSpPr/>
          <p:nvPr/>
        </p:nvSpPr>
        <p:spPr>
          <a:xfrm>
            <a:off x="7697498" y="5153296"/>
            <a:ext cx="303501" cy="33310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Oval 22"/>
          <p:cNvSpPr/>
          <p:nvPr/>
        </p:nvSpPr>
        <p:spPr>
          <a:xfrm>
            <a:off x="8307098" y="5153296"/>
            <a:ext cx="303501" cy="33310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24" name="Straight Connector 23"/>
          <p:cNvCxnSpPr>
            <a:stCxn id="20" idx="3"/>
            <a:endCxn id="21" idx="0"/>
          </p:cNvCxnSpPr>
          <p:nvPr/>
        </p:nvCxnSpPr>
        <p:spPr>
          <a:xfrm rot="5400000">
            <a:off x="7437526" y="4602723"/>
            <a:ext cx="428896" cy="67225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25" name="Straight Connector 24"/>
          <p:cNvCxnSpPr>
            <a:stCxn id="20" idx="3"/>
            <a:endCxn id="22" idx="0"/>
          </p:cNvCxnSpPr>
          <p:nvPr/>
        </p:nvCxnSpPr>
        <p:spPr>
          <a:xfrm rot="5400000">
            <a:off x="7704226" y="4869423"/>
            <a:ext cx="428896" cy="13885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26" name="Straight Connector 25"/>
          <p:cNvCxnSpPr>
            <a:stCxn id="20" idx="3"/>
            <a:endCxn id="23" idx="0"/>
          </p:cNvCxnSpPr>
          <p:nvPr/>
        </p:nvCxnSpPr>
        <p:spPr>
          <a:xfrm rot="16200000" flipH="1">
            <a:off x="8009026" y="4703473"/>
            <a:ext cx="428896" cy="47075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27" name="Curved Connector 26"/>
          <p:cNvCxnSpPr>
            <a:stCxn id="12" idx="1"/>
            <a:endCxn id="20" idx="0"/>
          </p:cNvCxnSpPr>
          <p:nvPr/>
        </p:nvCxnSpPr>
        <p:spPr>
          <a:xfrm rot="16200000" flipH="1">
            <a:off x="6069097" y="1872709"/>
            <a:ext cx="1506351" cy="2331654"/>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8" name="Curved Connector 27"/>
          <p:cNvCxnSpPr>
            <a:stCxn id="13" idx="1"/>
            <a:endCxn id="20" idx="0"/>
          </p:cNvCxnSpPr>
          <p:nvPr/>
        </p:nvCxnSpPr>
        <p:spPr>
          <a:xfrm rot="16200000" flipH="1">
            <a:off x="6738974" y="2542586"/>
            <a:ext cx="1582481" cy="915769"/>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9" name="Curved Connector 38"/>
          <p:cNvCxnSpPr>
            <a:stCxn id="14" idx="1"/>
            <a:endCxn id="5" idx="0"/>
          </p:cNvCxnSpPr>
          <p:nvPr/>
        </p:nvCxnSpPr>
        <p:spPr>
          <a:xfrm rot="5400000">
            <a:off x="6362445" y="2012798"/>
            <a:ext cx="1582551" cy="2127677"/>
          </a:xfrm>
          <a:prstGeom prst="curvedConnector3">
            <a:avLst>
              <a:gd name="adj1" fmla="val 50000"/>
            </a:avLst>
          </a:prstGeom>
          <a:ln>
            <a:solidFill>
              <a:schemeClr val="tx2">
                <a:lumMod val="75000"/>
              </a:schemeClr>
            </a:solidFill>
            <a:tailEnd type="arrow"/>
          </a:ln>
        </p:spPr>
        <p:style>
          <a:lnRef idx="2">
            <a:schemeClr val="accent3"/>
          </a:lnRef>
          <a:fillRef idx="0">
            <a:schemeClr val="accent3"/>
          </a:fillRef>
          <a:effectRef idx="1">
            <a:schemeClr val="accent3"/>
          </a:effectRef>
          <a:fontRef idx="minor">
            <a:schemeClr val="tx1"/>
          </a:fontRef>
        </p:style>
      </p:cxnSp>
      <p:cxnSp>
        <p:nvCxnSpPr>
          <p:cNvPr id="43" name="Curved Connector 42"/>
          <p:cNvCxnSpPr/>
          <p:nvPr/>
        </p:nvCxnSpPr>
        <p:spPr>
          <a:xfrm rot="16200000" flipH="1">
            <a:off x="5209485" y="2934390"/>
            <a:ext cx="1082485" cy="785819"/>
          </a:xfrm>
          <a:prstGeom prst="curvedConnector3">
            <a:avLst>
              <a:gd name="adj1" fmla="val 50000"/>
            </a:avLst>
          </a:prstGeom>
          <a:ln>
            <a:solidFill>
              <a:schemeClr val="tx2">
                <a:lumMod val="75000"/>
              </a:schemeClr>
            </a:solidFill>
            <a:tailEnd type="arrow"/>
          </a:ln>
        </p:spPr>
        <p:style>
          <a:lnRef idx="2">
            <a:schemeClr val="accent3"/>
          </a:lnRef>
          <a:fillRef idx="0">
            <a:schemeClr val="accent3"/>
          </a:fillRef>
          <a:effectRef idx="1">
            <a:schemeClr val="accent3"/>
          </a:effectRef>
          <a:fontRef idx="minor">
            <a:schemeClr val="tx1"/>
          </a:fontRef>
        </p:style>
      </p:cxnSp>
      <p:cxnSp>
        <p:nvCxnSpPr>
          <p:cNvPr id="45" name="Curved Connector 44"/>
          <p:cNvCxnSpPr>
            <a:stCxn id="13" idx="1"/>
          </p:cNvCxnSpPr>
          <p:nvPr/>
        </p:nvCxnSpPr>
        <p:spPr>
          <a:xfrm rot="5400000">
            <a:off x="5783785" y="2569082"/>
            <a:ext cx="1648397" cy="928694"/>
          </a:xfrm>
          <a:prstGeom prst="curvedConnector3">
            <a:avLst>
              <a:gd name="adj1" fmla="val 50000"/>
            </a:avLst>
          </a:prstGeom>
          <a:ln>
            <a:solidFill>
              <a:schemeClr val="tx2">
                <a:lumMod val="75000"/>
              </a:schemeClr>
            </a:solidFill>
            <a:tailEnd type="arrow"/>
          </a:ln>
        </p:spPr>
        <p:style>
          <a:lnRef idx="2">
            <a:schemeClr val="accent3"/>
          </a:lnRef>
          <a:fillRef idx="0">
            <a:schemeClr val="accent3"/>
          </a:fillRef>
          <a:effectRef idx="1">
            <a:schemeClr val="accent3"/>
          </a:effectRef>
          <a:fontRef idx="minor">
            <a:schemeClr val="tx1"/>
          </a:fontRef>
        </p:style>
      </p:cxnSp>
      <p:cxnSp>
        <p:nvCxnSpPr>
          <p:cNvPr id="49" name="Curved Connector 48"/>
          <p:cNvCxnSpPr/>
          <p:nvPr/>
        </p:nvCxnSpPr>
        <p:spPr>
          <a:xfrm rot="16200000" flipH="1">
            <a:off x="5143505" y="2857496"/>
            <a:ext cx="1643073" cy="357190"/>
          </a:xfrm>
          <a:prstGeom prst="curvedConnector3">
            <a:avLst>
              <a:gd name="adj1" fmla="val 50000"/>
            </a:avLst>
          </a:prstGeom>
          <a:ln>
            <a:solidFill>
              <a:schemeClr val="tx2">
                <a:lumMod val="75000"/>
              </a:schemeClr>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760069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Platform Support</a:t>
            </a:r>
            <a:endParaRPr lang="en-US" dirty="0"/>
          </a:p>
        </p:txBody>
      </p:sp>
      <p:sp>
        <p:nvSpPr>
          <p:cNvPr id="3" name="Content Placeholder 2"/>
          <p:cNvSpPr>
            <a:spLocks noGrp="1"/>
          </p:cNvSpPr>
          <p:nvPr>
            <p:ph sz="half" idx="1"/>
          </p:nvPr>
        </p:nvSpPr>
        <p:spPr>
          <a:xfrm>
            <a:off x="214282" y="1500174"/>
            <a:ext cx="4714908" cy="4357718"/>
          </a:xfrm>
        </p:spPr>
        <p:txBody>
          <a:bodyPr>
            <a:normAutofit/>
          </a:bodyPr>
          <a:lstStyle/>
          <a:p>
            <a:r>
              <a:rPr lang="en-US" dirty="0" smtClean="0"/>
              <a:t>Custom Services in Services architecture</a:t>
            </a:r>
            <a:br>
              <a:rPr lang="en-US" dirty="0" smtClean="0"/>
            </a:br>
            <a:endParaRPr lang="en-US" dirty="0" smtClean="0"/>
          </a:p>
          <a:p>
            <a:r>
              <a:rPr lang="en-US" dirty="0" smtClean="0"/>
              <a:t>Partially Trusted Code Hosting</a:t>
            </a:r>
            <a:br>
              <a:rPr lang="en-US" dirty="0" smtClean="0"/>
            </a:br>
            <a:endParaRPr lang="en-US" dirty="0" smtClean="0"/>
          </a:p>
          <a:p>
            <a:r>
              <a:rPr lang="en-US" dirty="0" smtClean="0"/>
              <a:t>Better LOB Integration</a:t>
            </a:r>
            <a:br>
              <a:rPr lang="en-US" dirty="0" smtClean="0"/>
            </a:br>
            <a:endParaRPr lang="en-US" dirty="0" smtClean="0"/>
          </a:p>
          <a:p>
            <a:r>
              <a:rPr lang="en-US" dirty="0" smtClean="0"/>
              <a:t>Claims-based authentication</a:t>
            </a:r>
          </a:p>
        </p:txBody>
      </p:sp>
      <p:pic>
        <p:nvPicPr>
          <p:cNvPr id="96258" name="Picture 2"/>
          <p:cNvPicPr>
            <a:picLocks noChangeAspect="1" noChangeArrowheads="1"/>
          </p:cNvPicPr>
          <p:nvPr/>
        </p:nvPicPr>
        <p:blipFill>
          <a:blip r:embed="rId3" cstate="print"/>
          <a:srcRect/>
          <a:stretch>
            <a:fillRect/>
          </a:stretch>
        </p:blipFill>
        <p:spPr bwMode="auto">
          <a:xfrm>
            <a:off x="5072066" y="3786190"/>
            <a:ext cx="3429024" cy="2517778"/>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a:srcRect/>
          <a:stretch>
            <a:fillRect/>
          </a:stretch>
        </p:blipFill>
        <p:spPr bwMode="auto">
          <a:xfrm>
            <a:off x="5286380" y="940817"/>
            <a:ext cx="3000396" cy="2702497"/>
          </a:xfrm>
          <a:prstGeom prst="rect">
            <a:avLst/>
          </a:prstGeom>
          <a:noFill/>
          <a:ln w="9525">
            <a:noFill/>
            <a:miter lim="800000"/>
            <a:headEnd/>
            <a:tailEnd/>
          </a:ln>
        </p:spPr>
      </p:pic>
    </p:spTree>
    <p:extLst>
      <p:ext uri="{BB962C8B-B14F-4D97-AF65-F5344CB8AC3E}">
        <p14:creationId xmlns:p14="http://schemas.microsoft.com/office/powerpoint/2010/main" val="12265649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Topology Changes</a:t>
            </a:r>
            <a:endParaRPr lang="en-US" dirty="0"/>
          </a:p>
        </p:txBody>
      </p:sp>
      <p:sp>
        <p:nvSpPr>
          <p:cNvPr id="5" name="Content Placeholder 4"/>
          <p:cNvSpPr>
            <a:spLocks noGrp="1"/>
          </p:cNvSpPr>
          <p:nvPr>
            <p:ph idx="1"/>
          </p:nvPr>
        </p:nvSpPr>
        <p:spPr>
          <a:xfrm>
            <a:off x="381000" y="1447799"/>
            <a:ext cx="8382000" cy="2465290"/>
          </a:xfrm>
        </p:spPr>
        <p:txBody>
          <a:bodyPr/>
          <a:lstStyle/>
          <a:p>
            <a:pPr>
              <a:spcBef>
                <a:spcPts val="600"/>
              </a:spcBef>
              <a:spcAft>
                <a:spcPts val="1200"/>
              </a:spcAft>
            </a:pPr>
            <a:r>
              <a:rPr lang="en-US" dirty="0" smtClean="0"/>
              <a:t>Architectural Components</a:t>
            </a:r>
          </a:p>
          <a:p>
            <a:pPr>
              <a:spcBef>
                <a:spcPts val="600"/>
              </a:spcBef>
              <a:spcAft>
                <a:spcPts val="1200"/>
              </a:spcAft>
            </a:pPr>
            <a:r>
              <a:rPr lang="en-US" dirty="0" smtClean="0"/>
              <a:t>WFE Changes</a:t>
            </a:r>
          </a:p>
          <a:p>
            <a:pPr>
              <a:spcBef>
                <a:spcPts val="600"/>
              </a:spcBef>
              <a:spcAft>
                <a:spcPts val="1200"/>
              </a:spcAft>
            </a:pPr>
            <a:r>
              <a:rPr lang="en-US" dirty="0" smtClean="0"/>
              <a:t>App Server Changes</a:t>
            </a:r>
          </a:p>
          <a:p>
            <a:pPr>
              <a:spcBef>
                <a:spcPts val="600"/>
              </a:spcBef>
              <a:spcAft>
                <a:spcPts val="1200"/>
              </a:spcAft>
            </a:pPr>
            <a:r>
              <a:rPr lang="en-US" dirty="0" smtClean="0"/>
              <a:t>SQL Server Changes</a:t>
            </a:r>
            <a:endParaRPr lang="en-US" dirty="0"/>
          </a:p>
        </p:txBody>
      </p:sp>
    </p:spTree>
    <p:extLst>
      <p:ext uri="{BB962C8B-B14F-4D97-AF65-F5344CB8AC3E}">
        <p14:creationId xmlns:p14="http://schemas.microsoft.com/office/powerpoint/2010/main" val="309488908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Components</a:t>
            </a:r>
            <a:endParaRPr lang="en-US" dirty="0"/>
          </a:p>
        </p:txBody>
      </p:sp>
      <p:sp>
        <p:nvSpPr>
          <p:cNvPr id="3" name="Content Placeholder 2"/>
          <p:cNvSpPr>
            <a:spLocks noGrp="1"/>
          </p:cNvSpPr>
          <p:nvPr>
            <p:ph idx="1"/>
          </p:nvPr>
        </p:nvSpPr>
        <p:spPr>
          <a:xfrm>
            <a:off x="381000" y="1447799"/>
            <a:ext cx="8382000" cy="5109091"/>
          </a:xfrm>
        </p:spPr>
        <p:txBody>
          <a:bodyPr/>
          <a:lstStyle/>
          <a:p>
            <a:r>
              <a:rPr lang="en-US" sz="2800" dirty="0" smtClean="0"/>
              <a:t>WFE – Some changes, mostly optimization</a:t>
            </a:r>
          </a:p>
          <a:p>
            <a:r>
              <a:rPr lang="en-US" sz="2800" dirty="0" smtClean="0"/>
              <a:t>App Server – Many changes</a:t>
            </a:r>
          </a:p>
          <a:p>
            <a:r>
              <a:rPr lang="en-US" sz="2800" dirty="0" smtClean="0"/>
              <a:t>SQL – Some changes, heavy optimization</a:t>
            </a:r>
          </a:p>
          <a:p>
            <a:endParaRPr lang="en-US" sz="2800" dirty="0" smtClean="0"/>
          </a:p>
          <a:p>
            <a:endParaRPr lang="en-US" sz="2800" dirty="0" smtClean="0"/>
          </a:p>
          <a:p>
            <a:endParaRPr lang="en-US" sz="2800" dirty="0" smtClean="0"/>
          </a:p>
          <a:p>
            <a:endParaRPr lang="en-US" sz="2800" dirty="0" smtClean="0"/>
          </a:p>
          <a:p>
            <a:r>
              <a:rPr lang="en-US" sz="2800" dirty="0" smtClean="0"/>
              <a:t>Sum total is:</a:t>
            </a:r>
          </a:p>
          <a:p>
            <a:r>
              <a:rPr lang="en-US" sz="2800" dirty="0" smtClean="0"/>
              <a:t>Architecture is familiar, but there are many more design choices now</a:t>
            </a:r>
          </a:p>
          <a:p>
            <a:r>
              <a:rPr lang="en-US" sz="2800" dirty="0" smtClean="0"/>
              <a:t>2010 is far more flexible than 2007</a:t>
            </a:r>
            <a:endParaRPr lang="en-US" sz="2800" dirty="0"/>
          </a:p>
        </p:txBody>
      </p:sp>
      <p:pic>
        <p:nvPicPr>
          <p:cNvPr id="4" name="Picture 1"/>
          <p:cNvPicPr>
            <a:picLocks noChangeAspect="1" noChangeArrowheads="1"/>
          </p:cNvPicPr>
          <p:nvPr/>
        </p:nvPicPr>
        <p:blipFill>
          <a:blip r:embed="rId3" cstate="print"/>
          <a:srcRect/>
          <a:stretch>
            <a:fillRect/>
          </a:stretch>
        </p:blipFill>
        <p:spPr bwMode="auto">
          <a:xfrm>
            <a:off x="3275856" y="2924944"/>
            <a:ext cx="3559606" cy="2105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765030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WFE Changes</a:t>
            </a:r>
            <a:endParaRPr lang="en-US" dirty="0"/>
          </a:p>
        </p:txBody>
      </p:sp>
      <p:sp>
        <p:nvSpPr>
          <p:cNvPr id="3" name="Content Placeholder 2"/>
          <p:cNvSpPr>
            <a:spLocks noGrp="1"/>
          </p:cNvSpPr>
          <p:nvPr>
            <p:ph idx="1"/>
          </p:nvPr>
        </p:nvSpPr>
        <p:spPr/>
        <p:txBody>
          <a:bodyPr/>
          <a:lstStyle/>
          <a:p>
            <a:r>
              <a:rPr lang="en-US" smtClean="0"/>
              <a:t>New client protocol (transports only deltas)</a:t>
            </a:r>
          </a:p>
          <a:p>
            <a:r>
              <a:rPr lang="en-US" smtClean="0"/>
              <a:t>Throttling feature to better manage peak loads</a:t>
            </a:r>
          </a:p>
          <a:p>
            <a:r>
              <a:rPr lang="en-US" smtClean="0"/>
              <a:t>Client synchronization changes</a:t>
            </a:r>
          </a:p>
          <a:p>
            <a:r>
              <a:rPr lang="en-US" smtClean="0"/>
              <a:t>New Usage Logging and Health data</a:t>
            </a:r>
          </a:p>
          <a:p>
            <a:endParaRPr lang="en-US" smtClean="0"/>
          </a:p>
          <a:p>
            <a:endParaRPr lang="en-US" dirty="0"/>
          </a:p>
        </p:txBody>
      </p:sp>
    </p:spTree>
    <p:extLst>
      <p:ext uri="{BB962C8B-B14F-4D97-AF65-F5344CB8AC3E}">
        <p14:creationId xmlns:p14="http://schemas.microsoft.com/office/powerpoint/2010/main" val="2601646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 Server Changes</a:t>
            </a:r>
            <a:endParaRPr lang="en-US" dirty="0"/>
          </a:p>
        </p:txBody>
      </p:sp>
      <p:sp>
        <p:nvSpPr>
          <p:cNvPr id="3" name="Content Placeholder 2"/>
          <p:cNvSpPr>
            <a:spLocks noGrp="1"/>
          </p:cNvSpPr>
          <p:nvPr>
            <p:ph idx="1"/>
          </p:nvPr>
        </p:nvSpPr>
        <p:spPr/>
        <p:txBody>
          <a:bodyPr/>
          <a:lstStyle/>
          <a:p>
            <a:r>
              <a:rPr lang="en-US" smtClean="0"/>
              <a:t>Many more services can run on an App Server</a:t>
            </a:r>
          </a:p>
          <a:p>
            <a:r>
              <a:rPr lang="en-US" smtClean="0"/>
              <a:t>User Code Service is a separate isolated service that can run on one to many servers in the farm to isolate “sandbox” code</a:t>
            </a:r>
          </a:p>
          <a:p>
            <a:r>
              <a:rPr lang="en-US" smtClean="0"/>
              <a:t>You can configure on a content db basis which server should be used to run timer jobs for that content db.  You can also specify on which servers workflow timer jobs should run</a:t>
            </a:r>
          </a:p>
          <a:p>
            <a:endParaRPr lang="en-US" smtClean="0"/>
          </a:p>
          <a:p>
            <a:endParaRPr lang="en-US" smtClean="0"/>
          </a:p>
          <a:p>
            <a:endParaRPr lang="en-US" smtClean="0"/>
          </a:p>
          <a:p>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35799383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Changes</a:t>
            </a:r>
            <a:endParaRPr lang="en-US" dirty="0"/>
          </a:p>
        </p:txBody>
      </p:sp>
      <p:sp>
        <p:nvSpPr>
          <p:cNvPr id="3" name="Content Placeholder 2"/>
          <p:cNvSpPr>
            <a:spLocks noGrp="1"/>
          </p:cNvSpPr>
          <p:nvPr>
            <p:ph idx="1"/>
          </p:nvPr>
        </p:nvSpPr>
        <p:spPr>
          <a:xfrm>
            <a:off x="381000" y="1447799"/>
            <a:ext cx="8382000" cy="4475071"/>
          </a:xfrm>
        </p:spPr>
        <p:txBody>
          <a:bodyPr/>
          <a:lstStyle/>
          <a:p>
            <a:r>
              <a:rPr lang="en-US" sz="2400" dirty="0" smtClean="0"/>
              <a:t>Many more databases to manage</a:t>
            </a:r>
          </a:p>
          <a:p>
            <a:pPr lvl="1"/>
            <a:r>
              <a:rPr lang="en-US" sz="2000" dirty="0" smtClean="0"/>
              <a:t>Most service applications will have their own database</a:t>
            </a:r>
          </a:p>
          <a:p>
            <a:pPr lvl="1"/>
            <a:r>
              <a:rPr lang="en-US" sz="2000" dirty="0" smtClean="0"/>
              <a:t>People service has 3, Search can have multiple crawl and property store databases</a:t>
            </a:r>
          </a:p>
          <a:p>
            <a:r>
              <a:rPr lang="en-US" sz="2400" dirty="0" smtClean="0"/>
              <a:t>Snapshot management</a:t>
            </a:r>
          </a:p>
          <a:p>
            <a:pPr lvl="1"/>
            <a:r>
              <a:rPr lang="en-US" sz="2000" dirty="0" smtClean="0"/>
              <a:t>You can force snapshots during backup</a:t>
            </a:r>
          </a:p>
          <a:p>
            <a:pPr lvl="1"/>
            <a:r>
              <a:rPr lang="en-US" sz="2000" dirty="0" smtClean="0"/>
              <a:t>Content Deployment will support working off snapshots</a:t>
            </a:r>
          </a:p>
          <a:p>
            <a:r>
              <a:rPr lang="en-US" sz="2400" dirty="0" smtClean="0"/>
              <a:t>Unattached content database restore</a:t>
            </a:r>
          </a:p>
          <a:p>
            <a:pPr lvl="1"/>
            <a:r>
              <a:rPr lang="en-US" sz="2000" dirty="0" smtClean="0"/>
              <a:t>Browse through a content database that isn’t joined to a farm to find content to restore</a:t>
            </a:r>
          </a:p>
          <a:p>
            <a:r>
              <a:rPr lang="en-US" sz="2400" dirty="0" smtClean="0"/>
              <a:t>Remote Blob Storage API</a:t>
            </a:r>
          </a:p>
          <a:p>
            <a:pPr lvl="1"/>
            <a:r>
              <a:rPr lang="en-US" sz="2000" dirty="0" smtClean="0"/>
              <a:t>Replaces External Blob Storage (EBS) from SharePoint 2007</a:t>
            </a:r>
          </a:p>
          <a:p>
            <a:pPr lvl="1"/>
            <a:r>
              <a:rPr lang="en-US" sz="2000" dirty="0" smtClean="0"/>
              <a:t>Supports file stream providers for external storage</a:t>
            </a:r>
          </a:p>
        </p:txBody>
      </p:sp>
    </p:spTree>
    <p:extLst>
      <p:ext uri="{BB962C8B-B14F-4D97-AF65-F5344CB8AC3E}">
        <p14:creationId xmlns:p14="http://schemas.microsoft.com/office/powerpoint/2010/main" val="383577034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Understanding SharePoint 2010 Topology </a:t>
            </a:r>
            <a:endParaRPr lang="en-US" dirty="0"/>
          </a:p>
        </p:txBody>
      </p:sp>
      <p:sp>
        <p:nvSpPr>
          <p:cNvPr id="3" name="Subtitle 2"/>
          <p:cNvSpPr>
            <a:spLocks noGrp="1"/>
          </p:cNvSpPr>
          <p:nvPr>
            <p:ph type="subTitle" idx="1"/>
          </p:nvPr>
        </p:nvSpPr>
        <p:spPr>
          <a:xfrm>
            <a:off x="730249" y="4752403"/>
            <a:ext cx="7681914" cy="1329595"/>
          </a:xfrm>
        </p:spPr>
        <p:txBody>
          <a:bodyPr/>
          <a:lstStyle/>
          <a:p>
            <a:r>
              <a:rPr lang="en-US" dirty="0" smtClean="0"/>
              <a:t>Name</a:t>
            </a:r>
          </a:p>
          <a:p>
            <a:r>
              <a:rPr lang="en-US" dirty="0" smtClean="0"/>
              <a:t>Title</a:t>
            </a:r>
          </a:p>
          <a:p>
            <a:r>
              <a:rPr lang="en-US" dirty="0" smtClean="0"/>
              <a:t>Company</a:t>
            </a:r>
          </a:p>
        </p:txBody>
      </p:sp>
    </p:spTree>
    <p:extLst>
      <p:ext uri="{BB962C8B-B14F-4D97-AF65-F5344CB8AC3E}">
        <p14:creationId xmlns:p14="http://schemas.microsoft.com/office/powerpoint/2010/main" val="36173409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Multi Tenancy</a:t>
            </a:r>
            <a:endParaRPr lang="en-US" dirty="0"/>
          </a:p>
        </p:txBody>
      </p:sp>
      <p:sp>
        <p:nvSpPr>
          <p:cNvPr id="3" name="Content Placeholder 2"/>
          <p:cNvSpPr>
            <a:spLocks noGrp="1"/>
          </p:cNvSpPr>
          <p:nvPr>
            <p:ph idx="1"/>
          </p:nvPr>
        </p:nvSpPr>
        <p:spPr>
          <a:xfrm>
            <a:off x="381000" y="1447799"/>
            <a:ext cx="8477280" cy="3053144"/>
          </a:xfrm>
        </p:spPr>
        <p:txBody>
          <a:bodyPr/>
          <a:lstStyle/>
          <a:p>
            <a:r>
              <a:rPr lang="en-US" dirty="0" smtClean="0"/>
              <a:t>The Problem Space</a:t>
            </a:r>
          </a:p>
          <a:p>
            <a:r>
              <a:rPr lang="en-US" dirty="0" smtClean="0"/>
              <a:t>Definitions</a:t>
            </a:r>
          </a:p>
          <a:p>
            <a:r>
              <a:rPr lang="en-US" dirty="0" smtClean="0"/>
              <a:t>Multi-tenancy challenges in SharePoint 2007</a:t>
            </a:r>
          </a:p>
          <a:p>
            <a:r>
              <a:rPr lang="en-US" dirty="0" smtClean="0"/>
              <a:t>Multi-tenancy solutions in SharePoint 2010</a:t>
            </a:r>
          </a:p>
          <a:p>
            <a:r>
              <a:rPr lang="en-US" dirty="0" smtClean="0"/>
              <a:t>Tenant administration</a:t>
            </a:r>
          </a:p>
        </p:txBody>
      </p:sp>
    </p:spTree>
    <p:extLst>
      <p:ext uri="{BB962C8B-B14F-4D97-AF65-F5344CB8AC3E}">
        <p14:creationId xmlns:p14="http://schemas.microsoft.com/office/powerpoint/2010/main" val="28519683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Definition of Multi-Tenancy</a:t>
            </a:r>
            <a:endParaRPr lang="en-US" dirty="0"/>
          </a:p>
        </p:txBody>
      </p:sp>
      <p:sp>
        <p:nvSpPr>
          <p:cNvPr id="3" name="Content Placeholder 2"/>
          <p:cNvSpPr>
            <a:spLocks noGrp="1"/>
          </p:cNvSpPr>
          <p:nvPr>
            <p:ph idx="1"/>
          </p:nvPr>
        </p:nvSpPr>
        <p:spPr>
          <a:xfrm>
            <a:off x="381000" y="1447799"/>
            <a:ext cx="8382000" cy="3256276"/>
          </a:xfrm>
        </p:spPr>
        <p:txBody>
          <a:bodyPr/>
          <a:lstStyle/>
          <a:p>
            <a:r>
              <a:rPr lang="fi-FI" dirty="0" smtClean="0"/>
              <a:t>Isolation of data, operational services, and management</a:t>
            </a:r>
          </a:p>
          <a:p>
            <a:pPr lvl="1"/>
            <a:r>
              <a:rPr lang="fi-FI" dirty="0" smtClean="0"/>
              <a:t>Data</a:t>
            </a:r>
          </a:p>
          <a:p>
            <a:pPr lvl="1"/>
            <a:r>
              <a:rPr lang="fi-FI" dirty="0" smtClean="0"/>
              <a:t>Usage</a:t>
            </a:r>
          </a:p>
          <a:p>
            <a:pPr lvl="1"/>
            <a:r>
              <a:rPr lang="fi-FI" dirty="0" smtClean="0"/>
              <a:t>Administration</a:t>
            </a:r>
          </a:p>
          <a:p>
            <a:pPr lvl="1"/>
            <a:r>
              <a:rPr lang="fi-FI" dirty="0" smtClean="0"/>
              <a:t>Customizations</a:t>
            </a:r>
          </a:p>
          <a:p>
            <a:pPr lvl="1"/>
            <a:r>
              <a:rPr lang="fi-FI" dirty="0" smtClean="0"/>
              <a:t>Operations</a:t>
            </a:r>
            <a:endParaRPr lang="en-US" dirty="0"/>
          </a:p>
        </p:txBody>
      </p:sp>
    </p:spTree>
    <p:extLst>
      <p:ext uri="{BB962C8B-B14F-4D97-AF65-F5344CB8AC3E}">
        <p14:creationId xmlns:p14="http://schemas.microsoft.com/office/powerpoint/2010/main" val="332923024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Data Isolation</a:t>
            </a:r>
            <a:endParaRPr lang="en-US" dirty="0"/>
          </a:p>
        </p:txBody>
      </p:sp>
      <p:sp>
        <p:nvSpPr>
          <p:cNvPr id="3" name="Content Placeholder 2"/>
          <p:cNvSpPr>
            <a:spLocks noGrp="1"/>
          </p:cNvSpPr>
          <p:nvPr>
            <p:ph idx="1"/>
          </p:nvPr>
        </p:nvSpPr>
        <p:spPr>
          <a:xfrm>
            <a:off x="381000" y="1447799"/>
            <a:ext cx="8382000" cy="984885"/>
          </a:xfrm>
        </p:spPr>
        <p:txBody>
          <a:bodyPr/>
          <a:lstStyle/>
          <a:p>
            <a:r>
              <a:rPr lang="fi-FI" dirty="0" smtClean="0"/>
              <a:t>Partitioning data</a:t>
            </a:r>
          </a:p>
          <a:p>
            <a:r>
              <a:rPr lang="fi-FI" dirty="0" smtClean="0"/>
              <a:t>Physical location (backups, etc.)</a:t>
            </a:r>
            <a:endParaRPr lang="en-US" dirty="0"/>
          </a:p>
        </p:txBody>
      </p:sp>
    </p:spTree>
    <p:extLst>
      <p:ext uri="{BB962C8B-B14F-4D97-AF65-F5344CB8AC3E}">
        <p14:creationId xmlns:p14="http://schemas.microsoft.com/office/powerpoint/2010/main" val="12410349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Usage</a:t>
            </a:r>
            <a:r>
              <a:rPr lang="fi-FI" dirty="0" smtClean="0"/>
              <a:t> Isolation</a:t>
            </a:r>
            <a:endParaRPr lang="en-US" dirty="0"/>
          </a:p>
        </p:txBody>
      </p:sp>
      <p:sp>
        <p:nvSpPr>
          <p:cNvPr id="3" name="Content Placeholder 2"/>
          <p:cNvSpPr>
            <a:spLocks noGrp="1"/>
          </p:cNvSpPr>
          <p:nvPr>
            <p:ph idx="1"/>
          </p:nvPr>
        </p:nvSpPr>
        <p:spPr/>
        <p:txBody>
          <a:bodyPr/>
          <a:lstStyle/>
          <a:p>
            <a:r>
              <a:rPr lang="en-US" dirty="0" smtClean="0"/>
              <a:t>What data is exposed to the users</a:t>
            </a:r>
          </a:p>
          <a:p>
            <a:r>
              <a:rPr lang="en-US" dirty="0" smtClean="0"/>
              <a:t>What services are exposed to the users</a:t>
            </a:r>
          </a:p>
          <a:p>
            <a:r>
              <a:rPr lang="en-US" dirty="0" smtClean="0"/>
              <a:t>What data from the services is exposed to the users</a:t>
            </a:r>
            <a:endParaRPr lang="en-US" dirty="0"/>
          </a:p>
        </p:txBody>
      </p:sp>
    </p:spTree>
    <p:extLst>
      <p:ext uri="{BB962C8B-B14F-4D97-AF65-F5344CB8AC3E}">
        <p14:creationId xmlns:p14="http://schemas.microsoft.com/office/powerpoint/2010/main" val="1073037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Administrative Isolation</a:t>
            </a:r>
            <a:endParaRPr lang="en-US"/>
          </a:p>
        </p:txBody>
      </p:sp>
      <p:sp>
        <p:nvSpPr>
          <p:cNvPr id="3" name="Content Placeholder 2"/>
          <p:cNvSpPr>
            <a:spLocks noGrp="1"/>
          </p:cNvSpPr>
          <p:nvPr>
            <p:ph idx="1"/>
          </p:nvPr>
        </p:nvSpPr>
        <p:spPr>
          <a:xfrm>
            <a:off x="381000" y="1447799"/>
            <a:ext cx="8382000" cy="1526572"/>
          </a:xfrm>
        </p:spPr>
        <p:txBody>
          <a:bodyPr/>
          <a:lstStyle/>
          <a:p>
            <a:r>
              <a:rPr lang="en-US" smtClean="0"/>
              <a:t>Administration of sites/data</a:t>
            </a:r>
          </a:p>
          <a:p>
            <a:r>
              <a:rPr lang="en-US" smtClean="0"/>
              <a:t>Administration of shared services</a:t>
            </a:r>
          </a:p>
          <a:p>
            <a:r>
              <a:rPr lang="en-US" smtClean="0"/>
              <a:t>Administration of customizations</a:t>
            </a:r>
            <a:endParaRPr lang="en-US"/>
          </a:p>
        </p:txBody>
      </p:sp>
    </p:spTree>
    <p:extLst>
      <p:ext uri="{BB962C8B-B14F-4D97-AF65-F5344CB8AC3E}">
        <p14:creationId xmlns:p14="http://schemas.microsoft.com/office/powerpoint/2010/main" val="28349192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Customizations</a:t>
            </a:r>
            <a:endParaRPr lang="en-US" dirty="0"/>
          </a:p>
        </p:txBody>
      </p:sp>
      <p:sp>
        <p:nvSpPr>
          <p:cNvPr id="3" name="Content Placeholder 2"/>
          <p:cNvSpPr>
            <a:spLocks noGrp="1"/>
          </p:cNvSpPr>
          <p:nvPr>
            <p:ph idx="1"/>
          </p:nvPr>
        </p:nvSpPr>
        <p:spPr>
          <a:xfrm>
            <a:off x="381000" y="1447799"/>
            <a:ext cx="8382000" cy="2080570"/>
          </a:xfrm>
        </p:spPr>
        <p:txBody>
          <a:bodyPr/>
          <a:lstStyle/>
          <a:p>
            <a:r>
              <a:rPr lang="fi-FI" dirty="0" smtClean="0"/>
              <a:t>Customization isolation</a:t>
            </a:r>
          </a:p>
          <a:p>
            <a:pPr lvl="1"/>
            <a:r>
              <a:rPr lang="fi-FI" dirty="0" smtClean="0"/>
              <a:t>Example: </a:t>
            </a:r>
            <a:br>
              <a:rPr lang="fi-FI" dirty="0" smtClean="0"/>
            </a:br>
            <a:r>
              <a:rPr lang="fi-FI" dirty="0" smtClean="0"/>
              <a:t>Tenant A commissions a customization. </a:t>
            </a:r>
            <a:br>
              <a:rPr lang="fi-FI" dirty="0" smtClean="0"/>
            </a:br>
            <a:r>
              <a:rPr lang="fi-FI" dirty="0" smtClean="0"/>
              <a:t>How can we ensure that it is not shown to Tenant B?</a:t>
            </a:r>
          </a:p>
        </p:txBody>
      </p:sp>
    </p:spTree>
    <p:extLst>
      <p:ext uri="{BB962C8B-B14F-4D97-AF65-F5344CB8AC3E}">
        <p14:creationId xmlns:p14="http://schemas.microsoft.com/office/powerpoint/2010/main" val="317703572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Multi-tenancy challenges in MOSS 2007</a:t>
            </a:r>
            <a:r>
              <a:rPr lang="en-US" dirty="0" smtClean="0"/>
              <a:t/>
            </a:r>
            <a:br>
              <a:rPr lang="en-US" dirty="0" smtClean="0"/>
            </a:b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734129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fi-FI" sz="4000" dirty="0" smtClean="0"/>
              <a:t>Multi-Tenancy Challenges in MOSS 2007</a:t>
            </a:r>
            <a:endParaRPr lang="fi-FI" sz="4000" dirty="0"/>
          </a:p>
        </p:txBody>
      </p:sp>
      <p:sp>
        <p:nvSpPr>
          <p:cNvPr id="3" name="Content Placeholder 2"/>
          <p:cNvSpPr>
            <a:spLocks noGrp="1"/>
          </p:cNvSpPr>
          <p:nvPr>
            <p:ph idx="1"/>
          </p:nvPr>
        </p:nvSpPr>
        <p:spPr>
          <a:xfrm>
            <a:off x="381000" y="1447799"/>
            <a:ext cx="8382000" cy="5035225"/>
          </a:xfrm>
        </p:spPr>
        <p:txBody>
          <a:bodyPr/>
          <a:lstStyle/>
          <a:p>
            <a:r>
              <a:rPr lang="fi-FI" sz="2800" dirty="0" smtClean="0"/>
              <a:t>Where to host a tenant</a:t>
            </a:r>
          </a:p>
          <a:p>
            <a:pPr lvl="1"/>
            <a:r>
              <a:rPr lang="fi-FI" sz="2400" dirty="0" smtClean="0"/>
              <a:t>Own Web application</a:t>
            </a:r>
          </a:p>
          <a:p>
            <a:pPr lvl="2"/>
            <a:r>
              <a:rPr lang="fi-FI" sz="2000" dirty="0" smtClean="0"/>
              <a:t>Pros: sites within the same namespace</a:t>
            </a:r>
          </a:p>
          <a:p>
            <a:pPr lvl="2"/>
            <a:r>
              <a:rPr lang="fi-FI" sz="2000" dirty="0" smtClean="0"/>
              <a:t>Cons: each Web application carries significant overhead</a:t>
            </a:r>
          </a:p>
          <a:p>
            <a:pPr lvl="1"/>
            <a:r>
              <a:rPr lang="fi-FI" sz="2400" dirty="0" smtClean="0"/>
              <a:t>Own site collection</a:t>
            </a:r>
          </a:p>
          <a:p>
            <a:pPr lvl="2"/>
            <a:r>
              <a:rPr lang="fi-FI" sz="2000" dirty="0" smtClean="0"/>
              <a:t>Pros: lightweight</a:t>
            </a:r>
          </a:p>
          <a:p>
            <a:pPr lvl="2"/>
            <a:r>
              <a:rPr lang="fi-FI" sz="2000" dirty="0" smtClean="0"/>
              <a:t>Cons: no way to connect and/or isolate related data</a:t>
            </a:r>
          </a:p>
          <a:p>
            <a:r>
              <a:rPr lang="fi-FI" sz="2800" dirty="0" smtClean="0"/>
              <a:t>Service administration not fine-grained</a:t>
            </a:r>
          </a:p>
          <a:p>
            <a:pPr lvl="1"/>
            <a:r>
              <a:rPr lang="fi-FI" sz="2400" dirty="0" smtClean="0"/>
              <a:t>SSP is the administrative boundary</a:t>
            </a:r>
          </a:p>
          <a:p>
            <a:r>
              <a:rPr lang="fi-FI" sz="2800" dirty="0" smtClean="0"/>
              <a:t>A Web application associated to SSPs can consume all services from the SSP</a:t>
            </a:r>
          </a:p>
          <a:p>
            <a:pPr lvl="1"/>
            <a:r>
              <a:rPr lang="fi-FI" sz="2400" dirty="0" smtClean="0"/>
              <a:t>Creating a Web application and SSP per tenant </a:t>
            </a:r>
            <a:r>
              <a:rPr lang="fi-FI" sz="2400" dirty="0" smtClean="0">
                <a:sym typeface="Wingdings"/>
              </a:rPr>
              <a:t></a:t>
            </a:r>
            <a:r>
              <a:rPr lang="fi-FI" sz="2400" dirty="0" smtClean="0"/>
              <a:t> too much overhead</a:t>
            </a:r>
          </a:p>
        </p:txBody>
      </p:sp>
    </p:spTree>
    <p:extLst>
      <p:ext uri="{BB962C8B-B14F-4D97-AF65-F5344CB8AC3E}">
        <p14:creationId xmlns:p14="http://schemas.microsoft.com/office/powerpoint/2010/main" val="268320844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fi-FI" sz="4000" dirty="0" smtClean="0"/>
              <a:t>Multi-Tenancy Customization Challenges SharePoint 2007</a:t>
            </a:r>
            <a:endParaRPr lang="fi-FI" sz="4000" dirty="0"/>
          </a:p>
        </p:txBody>
      </p:sp>
      <p:sp>
        <p:nvSpPr>
          <p:cNvPr id="3" name="Content Placeholder 2"/>
          <p:cNvSpPr>
            <a:spLocks noGrp="1"/>
          </p:cNvSpPr>
          <p:nvPr>
            <p:ph idx="1"/>
          </p:nvPr>
        </p:nvSpPr>
        <p:spPr/>
        <p:txBody>
          <a:bodyPr/>
          <a:lstStyle/>
          <a:p>
            <a:r>
              <a:rPr lang="fi-FI" smtClean="0"/>
              <a:t>Customization challenges</a:t>
            </a:r>
          </a:p>
          <a:p>
            <a:pPr lvl="1"/>
            <a:r>
              <a:rPr lang="fi-FI" smtClean="0"/>
              <a:t>Shared 12 hive on the WFEs</a:t>
            </a:r>
          </a:p>
          <a:p>
            <a:r>
              <a:rPr lang="fi-FI" smtClean="0"/>
              <a:t>Customizing site definitions affects all tenants</a:t>
            </a:r>
          </a:p>
          <a:p>
            <a:r>
              <a:rPr lang="fi-FI" smtClean="0"/>
              <a:t>Feature stapling affects all tenants</a:t>
            </a:r>
            <a:endParaRPr lang="fi-FI" dirty="0"/>
          </a:p>
        </p:txBody>
      </p:sp>
    </p:spTree>
    <p:extLst>
      <p:ext uri="{BB962C8B-B14F-4D97-AF65-F5344CB8AC3E}">
        <p14:creationId xmlns:p14="http://schemas.microsoft.com/office/powerpoint/2010/main" val="73197871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661993"/>
          </a:xfrm>
        </p:spPr>
        <p:txBody>
          <a:bodyPr/>
          <a:lstStyle/>
          <a:p>
            <a:r>
              <a:rPr lang="en-US" dirty="0"/>
              <a:t>What’s New in SharePoint Server 2010</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9338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57158" y="1357298"/>
            <a:ext cx="8382000" cy="4429155"/>
          </a:xfrm>
        </p:spPr>
        <p:txBody>
          <a:bodyPr>
            <a:normAutofit/>
          </a:bodyPr>
          <a:lstStyle/>
          <a:p>
            <a:pPr>
              <a:spcBef>
                <a:spcPts val="600"/>
              </a:spcBef>
              <a:spcAft>
                <a:spcPts val="1200"/>
              </a:spcAft>
            </a:pPr>
            <a:r>
              <a:rPr lang="en-US" dirty="0" smtClean="0"/>
              <a:t>Understand the big changes in requirements and capabilities at the topology level</a:t>
            </a:r>
          </a:p>
          <a:p>
            <a:pPr>
              <a:spcBef>
                <a:spcPts val="600"/>
              </a:spcBef>
              <a:spcAft>
                <a:spcPts val="1200"/>
              </a:spcAft>
            </a:pPr>
            <a:r>
              <a:rPr lang="en-US" dirty="0" smtClean="0"/>
              <a:t>Learn the impact of these changes at each tier of the SharePoint farm</a:t>
            </a:r>
            <a:endParaRPr lang="en-US" dirty="0"/>
          </a:p>
          <a:p>
            <a:pPr>
              <a:spcBef>
                <a:spcPts val="600"/>
              </a:spcBef>
              <a:spcAft>
                <a:spcPts val="1200"/>
              </a:spcAft>
            </a:pPr>
            <a:r>
              <a:rPr lang="en-US" dirty="0" smtClean="0"/>
              <a:t>Discover the options for providing hosted SharePoint services – either within your own organization or out</a:t>
            </a:r>
          </a:p>
        </p:txBody>
      </p:sp>
    </p:spTree>
    <p:extLst>
      <p:ext uri="{BB962C8B-B14F-4D97-AF65-F5344CB8AC3E}">
        <p14:creationId xmlns:p14="http://schemas.microsoft.com/office/powerpoint/2010/main" val="26523208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Text Placeholder 2"/>
          <p:cNvSpPr>
            <a:spLocks noGrp="1"/>
          </p:cNvSpPr>
          <p:nvPr>
            <p:ph type="body" sz="quarter" idx="10"/>
          </p:nvPr>
        </p:nvSpPr>
        <p:spPr>
          <a:xfrm>
            <a:off x="381000" y="1447799"/>
            <a:ext cx="8382000" cy="4179606"/>
          </a:xfrm>
        </p:spPr>
        <p:txBody>
          <a:bodyPr/>
          <a:lstStyle/>
          <a:p>
            <a:r>
              <a:rPr lang="en-US" sz="2400" dirty="0" smtClean="0"/>
              <a:t>Goal:  To build a set of features to make SharePoint easier to manage as a live running service for one or more divisions, organizations, or companies</a:t>
            </a:r>
          </a:p>
          <a:p>
            <a:endParaRPr lang="en-US" sz="2400" dirty="0" smtClean="0"/>
          </a:p>
          <a:p>
            <a:r>
              <a:rPr lang="en-US" sz="2400" dirty="0" smtClean="0"/>
              <a:t>How?</a:t>
            </a:r>
          </a:p>
          <a:p>
            <a:pPr lvl="1"/>
            <a:r>
              <a:rPr lang="en-US" sz="2000" dirty="0" smtClean="0"/>
              <a:t>Less total servers to run SharePoint for everybody</a:t>
            </a:r>
          </a:p>
          <a:p>
            <a:pPr lvl="1"/>
            <a:r>
              <a:rPr lang="en-US" sz="2000" dirty="0" smtClean="0"/>
              <a:t>More centralized control over hardware and data storage</a:t>
            </a:r>
          </a:p>
          <a:p>
            <a:pPr lvl="1"/>
            <a:r>
              <a:rPr lang="en-US" sz="2000" dirty="0" smtClean="0"/>
              <a:t>Simplified management and </a:t>
            </a:r>
            <a:r>
              <a:rPr lang="en-US" sz="2000" dirty="0" err="1" smtClean="0"/>
              <a:t>scriptability</a:t>
            </a:r>
            <a:endParaRPr lang="en-US" sz="2000" dirty="0" smtClean="0"/>
          </a:p>
          <a:p>
            <a:pPr lvl="1"/>
            <a:r>
              <a:rPr lang="en-US" sz="2000" dirty="0" smtClean="0"/>
              <a:t>Ability to offer ‘chargeback’</a:t>
            </a:r>
          </a:p>
          <a:p>
            <a:pPr lvl="1"/>
            <a:r>
              <a:rPr lang="en-US" sz="2000" dirty="0" smtClean="0"/>
              <a:t>Block setup of ‘rogue’ SharePoint deployments</a:t>
            </a:r>
          </a:p>
          <a:p>
            <a:pPr lvl="1"/>
            <a:r>
              <a:rPr lang="en-US" sz="2000" dirty="0" smtClean="0"/>
              <a:t>Mechanisms to audit SharePoint usage</a:t>
            </a:r>
          </a:p>
          <a:p>
            <a:pPr lvl="1"/>
            <a:endParaRPr lang="en-US" sz="2000" dirty="0" smtClean="0"/>
          </a:p>
        </p:txBody>
      </p:sp>
    </p:spTree>
    <p:extLst>
      <p:ext uri="{BB962C8B-B14F-4D97-AF65-F5344CB8AC3E}">
        <p14:creationId xmlns:p14="http://schemas.microsoft.com/office/powerpoint/2010/main" val="3740101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sz="4000" dirty="0" smtClean="0"/>
              <a:t>What’s New in SharePoint Server 2010</a:t>
            </a:r>
            <a:endParaRPr lang="fi-FI" sz="4000" dirty="0"/>
          </a:p>
        </p:txBody>
      </p:sp>
      <p:sp>
        <p:nvSpPr>
          <p:cNvPr id="3" name="Content Placeholder 2"/>
          <p:cNvSpPr>
            <a:spLocks noGrp="1"/>
          </p:cNvSpPr>
          <p:nvPr>
            <p:ph idx="1"/>
          </p:nvPr>
        </p:nvSpPr>
        <p:spPr>
          <a:xfrm>
            <a:off x="381000" y="1447799"/>
            <a:ext cx="8382000" cy="4308872"/>
          </a:xfrm>
        </p:spPr>
        <p:txBody>
          <a:bodyPr/>
          <a:lstStyle/>
          <a:p>
            <a:r>
              <a:rPr lang="en-US" sz="2800" dirty="0" smtClean="0"/>
              <a:t>New functionality targeted at hosting SharePoint sites</a:t>
            </a:r>
            <a:endParaRPr lang="fi-FI" sz="2800" dirty="0" smtClean="0"/>
          </a:p>
          <a:p>
            <a:pPr lvl="1"/>
            <a:r>
              <a:rPr lang="en-US" sz="2400" dirty="0" smtClean="0"/>
              <a:t>“Site subscriptions” group site collections based on tenants</a:t>
            </a:r>
            <a:endParaRPr lang="fi-FI" sz="2400" dirty="0" smtClean="0"/>
          </a:p>
          <a:p>
            <a:pPr lvl="1"/>
            <a:r>
              <a:rPr lang="en-US" sz="2400" dirty="0" smtClean="0"/>
              <a:t>Multi-tenancy of services makes it possible to share service resources across customers while partitioning data based on site subscriptions</a:t>
            </a:r>
          </a:p>
          <a:p>
            <a:pPr lvl="0"/>
            <a:r>
              <a:rPr lang="en-US" sz="2800" dirty="0" smtClean="0"/>
              <a:t>Administrators can centrally deploy and manage features and services while giving tenants full control over the usage and experience</a:t>
            </a:r>
            <a:endParaRPr lang="fi-FI" sz="2800" dirty="0" smtClean="0"/>
          </a:p>
          <a:p>
            <a:pPr lvl="0"/>
            <a:r>
              <a:rPr lang="en-US" sz="2800" dirty="0" smtClean="0"/>
              <a:t>Administration is based on common hosting roles</a:t>
            </a:r>
            <a:endParaRPr lang="fi-FI" sz="2800" dirty="0"/>
          </a:p>
        </p:txBody>
      </p:sp>
    </p:spTree>
    <p:extLst>
      <p:ext uri="{BB962C8B-B14F-4D97-AF65-F5344CB8AC3E}">
        <p14:creationId xmlns:p14="http://schemas.microsoft.com/office/powerpoint/2010/main" val="186839201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Hosting multiple tenants in 2010</a:t>
            </a:r>
            <a:endParaRPr lang="en-US" dirty="0"/>
          </a:p>
        </p:txBody>
      </p:sp>
      <p:sp>
        <p:nvSpPr>
          <p:cNvPr id="4" name="Content Placeholder 3"/>
          <p:cNvSpPr>
            <a:spLocks noGrp="1"/>
          </p:cNvSpPr>
          <p:nvPr>
            <p:ph idx="1"/>
          </p:nvPr>
        </p:nvSpPr>
        <p:spPr/>
        <p:txBody>
          <a:bodyPr/>
          <a:lstStyle/>
          <a:p>
            <a:r>
              <a:rPr lang="en-US" smtClean="0"/>
              <a:t>The ability to uniquely separate each customer on a shared environment</a:t>
            </a:r>
          </a:p>
          <a:p>
            <a:endParaRPr lang="en-US" dirty="0" smtClean="0"/>
          </a:p>
        </p:txBody>
      </p:sp>
      <p:grpSp>
        <p:nvGrpSpPr>
          <p:cNvPr id="2" name="Group 21"/>
          <p:cNvGrpSpPr/>
          <p:nvPr/>
        </p:nvGrpSpPr>
        <p:grpSpPr>
          <a:xfrm>
            <a:off x="2359442" y="3521968"/>
            <a:ext cx="3886200" cy="2095500"/>
            <a:chOff x="2514600" y="3581400"/>
            <a:chExt cx="3886200" cy="2095500"/>
          </a:xfrm>
        </p:grpSpPr>
        <p:sp>
          <p:nvSpPr>
            <p:cNvPr id="6" name="Isosceles Triangle 5"/>
            <p:cNvSpPr/>
            <p:nvPr/>
          </p:nvSpPr>
          <p:spPr>
            <a:xfrm>
              <a:off x="3962400" y="3581400"/>
              <a:ext cx="12954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a:t>
              </a:r>
              <a:endParaRPr lang="en-US" dirty="0"/>
            </a:p>
          </p:txBody>
        </p:sp>
        <p:sp>
          <p:nvSpPr>
            <p:cNvPr id="7" name="Oval 6"/>
            <p:cNvSpPr/>
            <p:nvPr/>
          </p:nvSpPr>
          <p:spPr>
            <a:xfrm>
              <a:off x="25146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sp>
          <p:nvSpPr>
            <p:cNvPr id="8" name="Oval 7"/>
            <p:cNvSpPr/>
            <p:nvPr/>
          </p:nvSpPr>
          <p:spPr>
            <a:xfrm>
              <a:off x="33147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sp>
          <p:nvSpPr>
            <p:cNvPr id="9" name="Oval 8"/>
            <p:cNvSpPr/>
            <p:nvPr/>
          </p:nvSpPr>
          <p:spPr>
            <a:xfrm>
              <a:off x="41148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sp>
          <p:nvSpPr>
            <p:cNvPr id="10" name="Oval 9"/>
            <p:cNvSpPr/>
            <p:nvPr/>
          </p:nvSpPr>
          <p:spPr>
            <a:xfrm>
              <a:off x="49149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sp>
          <p:nvSpPr>
            <p:cNvPr id="11" name="Oval 10"/>
            <p:cNvSpPr/>
            <p:nvPr/>
          </p:nvSpPr>
          <p:spPr>
            <a:xfrm>
              <a:off x="57150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cxnSp>
          <p:nvCxnSpPr>
            <p:cNvPr id="13" name="Straight Connector 12"/>
            <p:cNvCxnSpPr>
              <a:stCxn id="6" idx="3"/>
              <a:endCxn id="7" idx="0"/>
            </p:cNvCxnSpPr>
            <p:nvPr/>
          </p:nvCxnSpPr>
          <p:spPr>
            <a:xfrm rot="5400000">
              <a:off x="3409950" y="3790950"/>
              <a:ext cx="647700" cy="17526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Straight Connector 14"/>
            <p:cNvCxnSpPr>
              <a:stCxn id="6" idx="3"/>
              <a:endCxn id="8" idx="0"/>
            </p:cNvCxnSpPr>
            <p:nvPr/>
          </p:nvCxnSpPr>
          <p:spPr>
            <a:xfrm rot="5400000">
              <a:off x="3810000" y="4191000"/>
              <a:ext cx="647700" cy="9525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7" name="Straight Connector 16"/>
            <p:cNvCxnSpPr>
              <a:stCxn id="6" idx="3"/>
              <a:endCxn id="9" idx="0"/>
            </p:cNvCxnSpPr>
            <p:nvPr/>
          </p:nvCxnSpPr>
          <p:spPr>
            <a:xfrm rot="5400000">
              <a:off x="4210050" y="4591050"/>
              <a:ext cx="647700"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9" name="Straight Connector 18"/>
            <p:cNvCxnSpPr>
              <a:stCxn id="6" idx="3"/>
              <a:endCxn id="10" idx="0"/>
            </p:cNvCxnSpPr>
            <p:nvPr/>
          </p:nvCxnSpPr>
          <p:spPr>
            <a:xfrm rot="16200000" flipH="1">
              <a:off x="4610100" y="4343400"/>
              <a:ext cx="647700" cy="6477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1" name="Straight Connector 20"/>
            <p:cNvCxnSpPr>
              <a:stCxn id="6" idx="3"/>
              <a:endCxn id="11" idx="0"/>
            </p:cNvCxnSpPr>
            <p:nvPr/>
          </p:nvCxnSpPr>
          <p:spPr>
            <a:xfrm rot="16200000" flipH="1">
              <a:off x="5010150" y="3943350"/>
              <a:ext cx="647700" cy="144780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3" name="Group 34"/>
          <p:cNvGrpSpPr/>
          <p:nvPr/>
        </p:nvGrpSpPr>
        <p:grpSpPr>
          <a:xfrm>
            <a:off x="2267744" y="4893568"/>
            <a:ext cx="2438400" cy="990600"/>
            <a:chOff x="2422902" y="4953000"/>
            <a:chExt cx="2438400" cy="990600"/>
          </a:xfrm>
        </p:grpSpPr>
        <p:sp>
          <p:nvSpPr>
            <p:cNvPr id="34" name="Rectangle 33"/>
            <p:cNvSpPr/>
            <p:nvPr/>
          </p:nvSpPr>
          <p:spPr>
            <a:xfrm>
              <a:off x="2422902" y="4953000"/>
              <a:ext cx="24384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b"/>
            <a:lstStyle/>
            <a:p>
              <a:pPr algn="r"/>
              <a:r>
                <a:rPr lang="en-US" dirty="0" smtClean="0">
                  <a:solidFill>
                    <a:schemeClr val="accent3">
                      <a:lumMod val="50000"/>
                    </a:schemeClr>
                  </a:solidFill>
                </a:rPr>
                <a:t>Tenant 1</a:t>
              </a:r>
              <a:endParaRPr lang="en-US" dirty="0">
                <a:solidFill>
                  <a:schemeClr val="accent3">
                    <a:lumMod val="50000"/>
                  </a:schemeClr>
                </a:solidFill>
              </a:endParaRPr>
            </a:p>
          </p:txBody>
        </p:sp>
        <p:sp>
          <p:nvSpPr>
            <p:cNvPr id="28" name="Oval 27"/>
            <p:cNvSpPr/>
            <p:nvPr/>
          </p:nvSpPr>
          <p:spPr>
            <a:xfrm>
              <a:off x="2514600" y="4983996"/>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SC</a:t>
              </a:r>
              <a:endParaRPr lang="en-US" dirty="0"/>
            </a:p>
          </p:txBody>
        </p:sp>
        <p:sp>
          <p:nvSpPr>
            <p:cNvPr id="29" name="Oval 28"/>
            <p:cNvSpPr/>
            <p:nvPr/>
          </p:nvSpPr>
          <p:spPr>
            <a:xfrm>
              <a:off x="3314700" y="4983996"/>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SC</a:t>
              </a:r>
              <a:endParaRPr lang="en-US" dirty="0"/>
            </a:p>
          </p:txBody>
        </p:sp>
        <p:sp>
          <p:nvSpPr>
            <p:cNvPr id="30" name="Oval 29"/>
            <p:cNvSpPr/>
            <p:nvPr/>
          </p:nvSpPr>
          <p:spPr>
            <a:xfrm>
              <a:off x="4114800" y="4983996"/>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SC</a:t>
              </a:r>
              <a:endParaRPr lang="en-US" dirty="0"/>
            </a:p>
          </p:txBody>
        </p:sp>
      </p:grpSp>
      <p:grpSp>
        <p:nvGrpSpPr>
          <p:cNvPr id="12" name="Group 35"/>
          <p:cNvGrpSpPr/>
          <p:nvPr/>
        </p:nvGrpSpPr>
        <p:grpSpPr>
          <a:xfrm>
            <a:off x="4721642" y="4893568"/>
            <a:ext cx="1752600" cy="990600"/>
            <a:chOff x="4876800" y="4953000"/>
            <a:chExt cx="1752600" cy="990600"/>
          </a:xfrm>
        </p:grpSpPr>
        <p:sp>
          <p:nvSpPr>
            <p:cNvPr id="33" name="Rectangle 32"/>
            <p:cNvSpPr/>
            <p:nvPr/>
          </p:nvSpPr>
          <p:spPr>
            <a:xfrm>
              <a:off x="4876800" y="4953000"/>
              <a:ext cx="1752600" cy="990600"/>
            </a:xfrm>
            <a:prstGeom prst="rect">
              <a:avLst/>
            </a:prstGeom>
          </p:spPr>
          <p:style>
            <a:lnRef idx="2">
              <a:schemeClr val="accent5"/>
            </a:lnRef>
            <a:fillRef idx="1">
              <a:schemeClr val="lt1"/>
            </a:fillRef>
            <a:effectRef idx="0">
              <a:schemeClr val="accent5"/>
            </a:effectRef>
            <a:fontRef idx="minor">
              <a:schemeClr val="dk1"/>
            </a:fontRef>
          </p:style>
          <p:txBody>
            <a:bodyPr rtlCol="0" anchor="b"/>
            <a:lstStyle/>
            <a:p>
              <a:pPr algn="r"/>
              <a:r>
                <a:rPr lang="en-US" dirty="0" smtClean="0">
                  <a:solidFill>
                    <a:schemeClr val="accent4">
                      <a:lumMod val="50000"/>
                    </a:schemeClr>
                  </a:solidFill>
                </a:rPr>
                <a:t>Tenant 2</a:t>
              </a:r>
              <a:endParaRPr lang="en-US" dirty="0">
                <a:solidFill>
                  <a:schemeClr val="accent4">
                    <a:lumMod val="50000"/>
                  </a:schemeClr>
                </a:solidFill>
              </a:endParaRPr>
            </a:p>
          </p:txBody>
        </p:sp>
        <p:sp>
          <p:nvSpPr>
            <p:cNvPr id="31" name="Oval 30"/>
            <p:cNvSpPr/>
            <p:nvPr/>
          </p:nvSpPr>
          <p:spPr>
            <a:xfrm>
              <a:off x="4914900" y="4983996"/>
              <a:ext cx="6858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SC</a:t>
              </a:r>
              <a:endParaRPr lang="en-US" dirty="0"/>
            </a:p>
          </p:txBody>
        </p:sp>
        <p:sp>
          <p:nvSpPr>
            <p:cNvPr id="32" name="Oval 31"/>
            <p:cNvSpPr/>
            <p:nvPr/>
          </p:nvSpPr>
          <p:spPr>
            <a:xfrm>
              <a:off x="5715000" y="4983996"/>
              <a:ext cx="6858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SC</a:t>
              </a:r>
              <a:endParaRPr lang="en-US" dirty="0"/>
            </a:p>
          </p:txBody>
        </p:sp>
      </p:grpSp>
      <p:sp>
        <p:nvSpPr>
          <p:cNvPr id="37" name="Can 36"/>
          <p:cNvSpPr/>
          <p:nvPr/>
        </p:nvSpPr>
        <p:spPr>
          <a:xfrm>
            <a:off x="6093242" y="3140968"/>
            <a:ext cx="685800" cy="685800"/>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Can 37"/>
          <p:cNvSpPr/>
          <p:nvPr/>
        </p:nvSpPr>
        <p:spPr>
          <a:xfrm>
            <a:off x="6093242" y="3286544"/>
            <a:ext cx="685800" cy="304800"/>
          </a:xfrm>
          <a:prstGeom prst="can">
            <a:avLst>
              <a:gd name="adj" fmla="val 50000"/>
            </a:avLst>
          </a:prstGeom>
          <a:solidFill>
            <a:schemeClr val="accent5"/>
          </a:solidFill>
          <a:ln>
            <a:solidFill>
              <a:schemeClr val="accent2">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 dirty="0" smtClean="0"/>
              <a:t/>
            </a:r>
            <a:br>
              <a:rPr lang="en-US" sz="400" dirty="0" smtClean="0"/>
            </a:br>
            <a:r>
              <a:rPr lang="en-US" sz="1100" dirty="0" smtClean="0"/>
              <a:t>2</a:t>
            </a:r>
            <a:endParaRPr lang="en-US" dirty="0"/>
          </a:p>
        </p:txBody>
      </p:sp>
      <p:sp>
        <p:nvSpPr>
          <p:cNvPr id="39" name="Can 38"/>
          <p:cNvSpPr/>
          <p:nvPr/>
        </p:nvSpPr>
        <p:spPr>
          <a:xfrm>
            <a:off x="6093242" y="3140968"/>
            <a:ext cx="685800" cy="304800"/>
          </a:xfrm>
          <a:prstGeom prst="can">
            <a:avLst>
              <a:gd name="adj" fmla="val 50000"/>
            </a:avLst>
          </a:prstGeom>
          <a:solidFill>
            <a:schemeClr val="accent3"/>
          </a:solidFill>
          <a:ln>
            <a:solidFill>
              <a:schemeClr val="accent2">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00" dirty="0" smtClean="0"/>
          </a:p>
          <a:p>
            <a:pPr algn="ctr"/>
            <a:r>
              <a:rPr lang="en-US" sz="1100" dirty="0" smtClean="0"/>
              <a:t>1</a:t>
            </a:r>
            <a:endParaRPr lang="en-US" sz="1200" dirty="0"/>
          </a:p>
        </p:txBody>
      </p:sp>
      <p:sp>
        <p:nvSpPr>
          <p:cNvPr id="40" name="Isosceles Triangle 39"/>
          <p:cNvSpPr/>
          <p:nvPr/>
        </p:nvSpPr>
        <p:spPr>
          <a:xfrm>
            <a:off x="6245642" y="3521968"/>
            <a:ext cx="914400" cy="6096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a:t>
            </a:r>
            <a:endParaRPr lang="en-US" sz="1600" dirty="0"/>
          </a:p>
        </p:txBody>
      </p:sp>
      <p:cxnSp>
        <p:nvCxnSpPr>
          <p:cNvPr id="43" name="Shape 42"/>
          <p:cNvCxnSpPr>
            <a:endCxn id="40" idx="3"/>
          </p:cNvCxnSpPr>
          <p:nvPr/>
        </p:nvCxnSpPr>
        <p:spPr>
          <a:xfrm rot="16200000" flipH="1">
            <a:off x="5274092" y="2702818"/>
            <a:ext cx="609600" cy="2247900"/>
          </a:xfrm>
          <a:prstGeom prst="curvedConnector5">
            <a:avLst>
              <a:gd name="adj1" fmla="val -37500"/>
              <a:gd name="adj2" fmla="val 54237"/>
              <a:gd name="adj3" fmla="val 137500"/>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61705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strVal val="#ppt_w*0.70"/>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Effect transition="in" filter="fade">
                                      <p:cBhvr>
                                        <p:cTn id="33" dur="1000"/>
                                        <p:tgtEl>
                                          <p:spTgt spid="3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1000" fill="hold"/>
                                        <p:tgtEl>
                                          <p:spTgt spid="38"/>
                                        </p:tgtEl>
                                        <p:attrNameLst>
                                          <p:attrName>ppt_w</p:attrName>
                                        </p:attrNameLst>
                                      </p:cBhvr>
                                      <p:tavLst>
                                        <p:tav tm="0">
                                          <p:val>
                                            <p:strVal val="#ppt_w*0.70"/>
                                          </p:val>
                                        </p:tav>
                                        <p:tav tm="100000">
                                          <p:val>
                                            <p:strVal val="#ppt_w"/>
                                          </p:val>
                                        </p:tav>
                                      </p:tavLst>
                                    </p:anim>
                                    <p:anim calcmode="lin" valueType="num">
                                      <p:cBhvr>
                                        <p:cTn id="37" dur="1000" fill="hold"/>
                                        <p:tgtEl>
                                          <p:spTgt spid="38"/>
                                        </p:tgtEl>
                                        <p:attrNameLst>
                                          <p:attrName>ppt_h</p:attrName>
                                        </p:attrNameLst>
                                      </p:cBhvr>
                                      <p:tavLst>
                                        <p:tav tm="0">
                                          <p:val>
                                            <p:strVal val="#ppt_h"/>
                                          </p:val>
                                        </p:tav>
                                        <p:tav tm="100000">
                                          <p:val>
                                            <p:strVal val="#ppt_h"/>
                                          </p:val>
                                        </p:tav>
                                      </p:tavLst>
                                    </p:anim>
                                    <p:animEffect transition="in" filter="fade">
                                      <p:cBhvr>
                                        <p:cTn id="3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to host the Tenant</a:t>
            </a:r>
            <a:endParaRPr lang="en-US"/>
          </a:p>
        </p:txBody>
      </p:sp>
      <p:sp>
        <p:nvSpPr>
          <p:cNvPr id="3" name="Content Placeholder 2"/>
          <p:cNvSpPr>
            <a:spLocks noGrp="1"/>
          </p:cNvSpPr>
          <p:nvPr>
            <p:ph idx="1"/>
          </p:nvPr>
        </p:nvSpPr>
        <p:spPr>
          <a:xfrm>
            <a:off x="381000" y="1447799"/>
            <a:ext cx="8382000" cy="4641271"/>
          </a:xfrm>
        </p:spPr>
        <p:txBody>
          <a:bodyPr/>
          <a:lstStyle/>
          <a:p>
            <a:r>
              <a:rPr lang="en-US" dirty="0" smtClean="0"/>
              <a:t>Each tenant gets their own Web application</a:t>
            </a:r>
          </a:p>
          <a:p>
            <a:pPr lvl="1"/>
            <a:r>
              <a:rPr lang="en-US" b="1" dirty="0" smtClean="0"/>
              <a:t>Pros</a:t>
            </a:r>
            <a:r>
              <a:rPr lang="en-US" dirty="0" smtClean="0"/>
              <a:t>: their own </a:t>
            </a:r>
            <a:r>
              <a:rPr lang="en-US" dirty="0" err="1" smtClean="0"/>
              <a:t>web.config</a:t>
            </a:r>
            <a:r>
              <a:rPr lang="en-US" dirty="0" smtClean="0"/>
              <a:t>, delegated admin, process isolation</a:t>
            </a:r>
          </a:p>
          <a:p>
            <a:pPr lvl="1"/>
            <a:r>
              <a:rPr lang="en-US" b="1" dirty="0" smtClean="0"/>
              <a:t>Cons</a:t>
            </a:r>
            <a:r>
              <a:rPr lang="en-US" dirty="0" smtClean="0"/>
              <a:t>: overhead </a:t>
            </a:r>
          </a:p>
          <a:p>
            <a:r>
              <a:rPr lang="en-US" dirty="0" smtClean="0"/>
              <a:t>Each tenant gets one or more site collection in the same Web application</a:t>
            </a:r>
          </a:p>
          <a:p>
            <a:pPr lvl="1"/>
            <a:r>
              <a:rPr lang="en-US" dirty="0" smtClean="0"/>
              <a:t>Site collections are grouped together via a subscription ID</a:t>
            </a:r>
          </a:p>
          <a:p>
            <a:pPr lvl="1"/>
            <a:r>
              <a:rPr lang="en-US" b="1" dirty="0" smtClean="0"/>
              <a:t>Pros</a:t>
            </a:r>
            <a:r>
              <a:rPr lang="en-US" dirty="0" smtClean="0"/>
              <a:t>: scalability</a:t>
            </a:r>
          </a:p>
          <a:p>
            <a:pPr lvl="1"/>
            <a:r>
              <a:rPr lang="en-US" b="1" dirty="0" smtClean="0"/>
              <a:t>Cons</a:t>
            </a:r>
            <a:r>
              <a:rPr lang="en-US" dirty="0" smtClean="0"/>
              <a:t>: shared </a:t>
            </a:r>
            <a:r>
              <a:rPr lang="en-US" dirty="0" err="1" smtClean="0"/>
              <a:t>web.config</a:t>
            </a:r>
            <a:endParaRPr lang="en-US" dirty="0" smtClean="0"/>
          </a:p>
        </p:txBody>
      </p:sp>
    </p:spTree>
    <p:extLst>
      <p:ext uri="{BB962C8B-B14F-4D97-AF65-F5344CB8AC3E}">
        <p14:creationId xmlns:p14="http://schemas.microsoft.com/office/powerpoint/2010/main" val="404187105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Site Subscription</a:t>
            </a:r>
            <a:endParaRPr lang="fi-FI" dirty="0"/>
          </a:p>
        </p:txBody>
      </p:sp>
      <p:sp>
        <p:nvSpPr>
          <p:cNvPr id="3" name="Content Placeholder 2"/>
          <p:cNvSpPr>
            <a:spLocks noGrp="1"/>
          </p:cNvSpPr>
          <p:nvPr>
            <p:ph idx="1"/>
          </p:nvPr>
        </p:nvSpPr>
        <p:spPr>
          <a:xfrm>
            <a:off x="381000" y="1447799"/>
            <a:ext cx="8382000" cy="4727448"/>
          </a:xfrm>
        </p:spPr>
        <p:txBody>
          <a:bodyPr/>
          <a:lstStyle/>
          <a:p>
            <a:r>
              <a:rPr lang="en-US" dirty="0" smtClean="0"/>
              <a:t>Each site collection belonging to a tenant is grouped together with a site subscription ID</a:t>
            </a:r>
          </a:p>
          <a:p>
            <a:r>
              <a:rPr lang="en-US" dirty="0" smtClean="0"/>
              <a:t>The subscription ID is used to map features and services to tenants, and also to partition service data according to tenant</a:t>
            </a:r>
          </a:p>
          <a:p>
            <a:r>
              <a:rPr lang="en-US" dirty="0" smtClean="0"/>
              <a:t>Sites in the same </a:t>
            </a:r>
            <a:r>
              <a:rPr lang="fi-FI" dirty="0" smtClean="0"/>
              <a:t>subscription ID can span Web applications, but it’s usually cleaner to keep them together</a:t>
            </a:r>
          </a:p>
          <a:p>
            <a:r>
              <a:rPr lang="fi-FI" dirty="0" smtClean="0"/>
              <a:t>Once a site is added to a subscription, it cannot be changed</a:t>
            </a:r>
            <a:endParaRPr lang="fi-FI" dirty="0"/>
          </a:p>
        </p:txBody>
      </p:sp>
    </p:spTree>
    <p:extLst>
      <p:ext uri="{BB962C8B-B14F-4D97-AF65-F5344CB8AC3E}">
        <p14:creationId xmlns:p14="http://schemas.microsoft.com/office/powerpoint/2010/main" val="123107255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Host Header Site Collections</a:t>
            </a:r>
            <a:endParaRPr lang="en-US" dirty="0"/>
          </a:p>
        </p:txBody>
      </p:sp>
      <p:sp>
        <p:nvSpPr>
          <p:cNvPr id="3" name="Content Placeholder 2"/>
          <p:cNvSpPr>
            <a:spLocks noGrp="1"/>
          </p:cNvSpPr>
          <p:nvPr>
            <p:ph idx="1"/>
          </p:nvPr>
        </p:nvSpPr>
        <p:spPr>
          <a:xfrm>
            <a:off x="381000" y="1447799"/>
            <a:ext cx="8382000" cy="2443746"/>
          </a:xfrm>
        </p:spPr>
        <p:txBody>
          <a:bodyPr/>
          <a:lstStyle/>
          <a:p>
            <a:r>
              <a:rPr lang="en-US" dirty="0" smtClean="0"/>
              <a:t>Allows for “vanity domains”</a:t>
            </a:r>
          </a:p>
          <a:p>
            <a:r>
              <a:rPr lang="en-US" dirty="0" smtClean="0"/>
              <a:t>Host header site collections can have managed paths if site requires</a:t>
            </a:r>
          </a:p>
          <a:p>
            <a:pPr lvl="1"/>
            <a:r>
              <a:rPr lang="en-US" dirty="0" smtClean="0"/>
              <a:t>Examples: foo.com; bar.com; foo.com/sites/</a:t>
            </a:r>
            <a:r>
              <a:rPr lang="en-US" dirty="0" err="1" smtClean="0"/>
              <a:t>foo</a:t>
            </a:r>
            <a:endParaRPr lang="en-US" dirty="0" smtClean="0"/>
          </a:p>
          <a:p>
            <a:r>
              <a:rPr lang="en-US" dirty="0" smtClean="0"/>
              <a:t>Load balancer SSL Termination support</a:t>
            </a:r>
          </a:p>
        </p:txBody>
      </p:sp>
    </p:spTree>
    <p:extLst>
      <p:ext uri="{BB962C8B-B14F-4D97-AF65-F5344CB8AC3E}">
        <p14:creationId xmlns:p14="http://schemas.microsoft.com/office/powerpoint/2010/main" val="253978423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8" name="Text Placeholder 7"/>
          <p:cNvSpPr>
            <a:spLocks noGrp="1"/>
          </p:cNvSpPr>
          <p:nvPr>
            <p:ph type="body" sz="quarter" idx="10"/>
          </p:nvPr>
        </p:nvSpPr>
        <p:spPr/>
        <p:txBody>
          <a:bodyPr/>
          <a:lstStyle/>
          <a:p>
            <a:r>
              <a:rPr lang="fi-FI" dirty="0" smtClean="0"/>
              <a:t>Demo</a:t>
            </a:r>
            <a:endParaRPr lang="en-US" dirty="0"/>
          </a:p>
        </p:txBody>
      </p:sp>
    </p:spTree>
    <p:extLst>
      <p:ext uri="{BB962C8B-B14F-4D97-AF65-F5344CB8AC3E}">
        <p14:creationId xmlns:p14="http://schemas.microsoft.com/office/powerpoint/2010/main" val="38394725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fi-FI" dirty="0"/>
              <a:t>Customization in SharePoint 2010</a:t>
            </a:r>
          </a:p>
        </p:txBody>
      </p:sp>
      <p:sp>
        <p:nvSpPr>
          <p:cNvPr id="3" name="Content Placeholder 2"/>
          <p:cNvSpPr>
            <a:spLocks noGrp="1"/>
          </p:cNvSpPr>
          <p:nvPr>
            <p:ph idx="1"/>
          </p:nvPr>
        </p:nvSpPr>
        <p:spPr>
          <a:xfrm>
            <a:off x="381000" y="1905000"/>
            <a:ext cx="8382000" cy="4170372"/>
          </a:xfrm>
        </p:spPr>
        <p:txBody>
          <a:bodyPr/>
          <a:lstStyle/>
          <a:p>
            <a:pPr marL="0" indent="0">
              <a:buNone/>
            </a:pPr>
            <a:r>
              <a:rPr lang="fi-FI" dirty="0" smtClean="0"/>
              <a:t>Fully trusted code</a:t>
            </a:r>
          </a:p>
          <a:p>
            <a:r>
              <a:rPr lang="fi-FI" dirty="0" smtClean="0"/>
              <a:t>Same challenges as in SharePoint 2007</a:t>
            </a:r>
          </a:p>
          <a:p>
            <a:pPr marL="0" indent="0">
              <a:spcBef>
                <a:spcPts val="1800"/>
              </a:spcBef>
              <a:buNone/>
            </a:pPr>
            <a:r>
              <a:rPr lang="fi-FI" dirty="0" smtClean="0"/>
              <a:t>Partially trusted code</a:t>
            </a:r>
          </a:p>
          <a:p>
            <a:r>
              <a:rPr lang="fi-FI" dirty="0" smtClean="0"/>
              <a:t>Site collection administrators can deploy code to site collections</a:t>
            </a:r>
          </a:p>
          <a:p>
            <a:r>
              <a:rPr lang="fi-FI" dirty="0" smtClean="0"/>
              <a:t>Runs in isolation</a:t>
            </a:r>
          </a:p>
          <a:p>
            <a:r>
              <a:rPr lang="en-US" dirty="0" smtClean="0"/>
              <a:t>Server will not go down from defective Web Parts</a:t>
            </a:r>
            <a:endParaRPr lang="en-US" dirty="0"/>
          </a:p>
        </p:txBody>
      </p:sp>
    </p:spTree>
    <p:extLst>
      <p:ext uri="{BB962C8B-B14F-4D97-AF65-F5344CB8AC3E}">
        <p14:creationId xmlns:p14="http://schemas.microsoft.com/office/powerpoint/2010/main" val="58092963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07996"/>
          </a:xfrm>
        </p:spPr>
        <p:txBody>
          <a:bodyPr/>
          <a:lstStyle/>
          <a:p>
            <a:r>
              <a:rPr lang="en-US" dirty="0"/>
              <a:t>Tenant Administration</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9316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Tenant Administration</a:t>
            </a:r>
            <a:endParaRPr lang="en-US" dirty="0"/>
          </a:p>
        </p:txBody>
      </p:sp>
      <p:sp>
        <p:nvSpPr>
          <p:cNvPr id="2" name="Content Placeholder 1"/>
          <p:cNvSpPr>
            <a:spLocks noGrp="1"/>
          </p:cNvSpPr>
          <p:nvPr>
            <p:ph idx="1"/>
          </p:nvPr>
        </p:nvSpPr>
        <p:spPr>
          <a:xfrm>
            <a:off x="381000" y="1447799"/>
            <a:ext cx="8382000" cy="3779496"/>
          </a:xfrm>
        </p:spPr>
        <p:txBody>
          <a:bodyPr/>
          <a:lstStyle/>
          <a:p>
            <a:r>
              <a:rPr lang="en-US" dirty="0" smtClean="0"/>
              <a:t>Delegate certain Central Administration tasks to “customers”</a:t>
            </a:r>
          </a:p>
          <a:p>
            <a:pPr lvl="1"/>
            <a:r>
              <a:rPr lang="en-US" dirty="0" smtClean="0"/>
              <a:t>Only affects that “tenant”</a:t>
            </a:r>
          </a:p>
          <a:p>
            <a:pPr lvl="1"/>
            <a:r>
              <a:rPr lang="en-US" dirty="0" smtClean="0"/>
              <a:t>Allows for custom site collection management</a:t>
            </a:r>
          </a:p>
          <a:p>
            <a:pPr lvl="1"/>
            <a:r>
              <a:rPr lang="en-US" dirty="0" smtClean="0"/>
              <a:t>Service administration </a:t>
            </a:r>
            <a:br>
              <a:rPr lang="en-US" dirty="0" smtClean="0"/>
            </a:br>
            <a:r>
              <a:rPr lang="en-US" dirty="0" smtClean="0"/>
              <a:t>(e.g., user profile management)</a:t>
            </a:r>
          </a:p>
          <a:p>
            <a:endParaRPr lang="en-US" dirty="0" smtClean="0"/>
          </a:p>
          <a:p>
            <a:r>
              <a:rPr lang="en-US" dirty="0" smtClean="0"/>
              <a:t>Extensible “tenant administration” platform</a:t>
            </a:r>
          </a:p>
        </p:txBody>
      </p:sp>
    </p:spTree>
    <p:extLst>
      <p:ext uri="{BB962C8B-B14F-4D97-AF65-F5344CB8AC3E}">
        <p14:creationId xmlns:p14="http://schemas.microsoft.com/office/powerpoint/2010/main" val="6545641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447799"/>
            <a:ext cx="8382000" cy="3481399"/>
          </a:xfrm>
        </p:spPr>
        <p:txBody>
          <a:bodyPr>
            <a:normAutofit/>
          </a:bodyPr>
          <a:lstStyle/>
          <a:p>
            <a:pPr>
              <a:spcBef>
                <a:spcPts val="600"/>
              </a:spcBef>
              <a:spcAft>
                <a:spcPts val="1200"/>
              </a:spcAft>
            </a:pPr>
            <a:r>
              <a:rPr lang="en-US" dirty="0" smtClean="0"/>
              <a:t>New Software Requirements</a:t>
            </a:r>
          </a:p>
          <a:p>
            <a:pPr>
              <a:spcBef>
                <a:spcPts val="600"/>
              </a:spcBef>
              <a:spcAft>
                <a:spcPts val="1200"/>
              </a:spcAft>
            </a:pPr>
            <a:r>
              <a:rPr lang="en-US" dirty="0" smtClean="0"/>
              <a:t>Information Architecture Changes</a:t>
            </a:r>
          </a:p>
          <a:p>
            <a:pPr>
              <a:spcBef>
                <a:spcPts val="600"/>
              </a:spcBef>
              <a:spcAft>
                <a:spcPts val="1200"/>
              </a:spcAft>
            </a:pPr>
            <a:r>
              <a:rPr lang="en-US" dirty="0" smtClean="0"/>
              <a:t>Logical Architecture Changes</a:t>
            </a:r>
          </a:p>
          <a:p>
            <a:pPr>
              <a:spcBef>
                <a:spcPts val="600"/>
              </a:spcBef>
              <a:spcAft>
                <a:spcPts val="1200"/>
              </a:spcAft>
            </a:pPr>
            <a:r>
              <a:rPr lang="en-US" dirty="0" smtClean="0"/>
              <a:t>Physical Topology Changes</a:t>
            </a:r>
          </a:p>
          <a:p>
            <a:pPr>
              <a:spcBef>
                <a:spcPts val="600"/>
              </a:spcBef>
              <a:spcAft>
                <a:spcPts val="1200"/>
              </a:spcAft>
            </a:pPr>
            <a:r>
              <a:rPr lang="en-US" dirty="0" smtClean="0"/>
              <a:t>Multi Tenancy</a:t>
            </a:r>
            <a:endParaRPr lang="en-US" dirty="0"/>
          </a:p>
        </p:txBody>
      </p:sp>
    </p:spTree>
    <p:extLst>
      <p:ext uri="{BB962C8B-B14F-4D97-AF65-F5344CB8AC3E}">
        <p14:creationId xmlns:p14="http://schemas.microsoft.com/office/powerpoint/2010/main" val="290022355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285720" y="285728"/>
            <a:ext cx="5943600" cy="4038600"/>
          </a:xfrm>
          <a:prstGeom prst="rect">
            <a:avLst/>
          </a:prstGeom>
          <a:noFill/>
          <a:ln w="9525">
            <a:noFill/>
            <a:miter lim="800000"/>
            <a:headEnd/>
            <a:tailEnd/>
          </a:ln>
        </p:spPr>
      </p:pic>
      <p:pic>
        <p:nvPicPr>
          <p:cNvPr id="2053" name="Picture 5"/>
          <p:cNvPicPr>
            <a:picLocks noChangeAspect="1" noChangeArrowheads="1"/>
          </p:cNvPicPr>
          <p:nvPr/>
        </p:nvPicPr>
        <p:blipFill>
          <a:blip r:embed="rId4"/>
          <a:srcRect/>
          <a:stretch>
            <a:fillRect/>
          </a:stretch>
        </p:blipFill>
        <p:spPr bwMode="auto">
          <a:xfrm>
            <a:off x="2928926" y="2786058"/>
            <a:ext cx="5876925" cy="3752850"/>
          </a:xfrm>
          <a:prstGeom prst="rect">
            <a:avLst/>
          </a:prstGeom>
          <a:noFill/>
          <a:ln w="9525">
            <a:noFill/>
            <a:miter lim="800000"/>
            <a:headEnd/>
            <a:tailEnd/>
          </a:ln>
        </p:spPr>
      </p:pic>
      <p:pic>
        <p:nvPicPr>
          <p:cNvPr id="2051" name="Picture 3"/>
          <p:cNvPicPr>
            <a:picLocks noChangeAspect="1" noChangeArrowheads="1"/>
          </p:cNvPicPr>
          <p:nvPr/>
        </p:nvPicPr>
        <p:blipFill>
          <a:blip r:embed="rId5"/>
          <a:srcRect/>
          <a:stretch>
            <a:fillRect/>
          </a:stretch>
        </p:blipFill>
        <p:spPr bwMode="auto">
          <a:xfrm>
            <a:off x="214282" y="2071678"/>
            <a:ext cx="8210550" cy="4229100"/>
          </a:xfrm>
          <a:prstGeom prst="rect">
            <a:avLst/>
          </a:prstGeom>
          <a:noFill/>
          <a:ln w="9525">
            <a:noFill/>
            <a:miter lim="800000"/>
            <a:headEnd/>
            <a:tailEnd/>
          </a:ln>
        </p:spPr>
      </p:pic>
      <p:pic>
        <p:nvPicPr>
          <p:cNvPr id="2050" name="Picture 2"/>
          <p:cNvPicPr>
            <a:picLocks noChangeAspect="1" noChangeArrowheads="1"/>
          </p:cNvPicPr>
          <p:nvPr/>
        </p:nvPicPr>
        <p:blipFill>
          <a:blip r:embed="rId6"/>
          <a:srcRect/>
          <a:stretch>
            <a:fillRect/>
          </a:stretch>
        </p:blipFill>
        <p:spPr bwMode="auto">
          <a:xfrm>
            <a:off x="5072066" y="571480"/>
            <a:ext cx="3552825" cy="2133600"/>
          </a:xfrm>
          <a:prstGeom prst="rect">
            <a:avLst/>
          </a:prstGeom>
          <a:noFill/>
          <a:ln w="9525">
            <a:noFill/>
            <a:miter lim="800000"/>
            <a:headEnd/>
            <a:tailEnd/>
          </a:ln>
        </p:spPr>
      </p:pic>
    </p:spTree>
    <p:extLst>
      <p:ext uri="{BB962C8B-B14F-4D97-AF65-F5344CB8AC3E}">
        <p14:creationId xmlns:p14="http://schemas.microsoft.com/office/powerpoint/2010/main" val="3863101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par>
                                <p:cTn id="18" presetID="9" presetClass="exit" presetSubtype="0" fill="hold" nodeType="withEffect">
                                  <p:stCondLst>
                                    <p:cond delay="0"/>
                                  </p:stCondLst>
                                  <p:childTnLst>
                                    <p:animEffect transition="out" filter="dissolve">
                                      <p:cBhvr>
                                        <p:cTn id="19" dur="500"/>
                                        <p:tgtEl>
                                          <p:spTgt spid="2051"/>
                                        </p:tgtEl>
                                      </p:cBhvr>
                                    </p:animEffect>
                                    <p:set>
                                      <p:cBhvr>
                                        <p:cTn id="20" dur="1" fill="hold">
                                          <p:stCondLst>
                                            <p:cond delay="499"/>
                                          </p:stCondLst>
                                        </p:cTn>
                                        <p:tgtEl>
                                          <p:spTgt spid="2051"/>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par>
                                <p:cTn id="24" presetID="5" presetClass="entr" presetSubtype="10" fill="hold" nodeType="withEffect">
                                  <p:stCondLst>
                                    <p:cond delay="0"/>
                                  </p:stCondLst>
                                  <p:childTnLst>
                                    <p:set>
                                      <p:cBhvr>
                                        <p:cTn id="25" dur="1" fill="hold">
                                          <p:stCondLst>
                                            <p:cond delay="0"/>
                                          </p:stCondLst>
                                        </p:cTn>
                                        <p:tgtEl>
                                          <p:spTgt spid="2053"/>
                                        </p:tgtEl>
                                        <p:attrNameLst>
                                          <p:attrName>style.visibility</p:attrName>
                                        </p:attrNameLst>
                                      </p:cBhvr>
                                      <p:to>
                                        <p:strVal val="visible"/>
                                      </p:to>
                                    </p:set>
                                    <p:animEffect transition="in" filter="checkerboard(across)">
                                      <p:cBhvr>
                                        <p:cTn id="26"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Multi-Tenant Best Practices</a:t>
            </a:r>
            <a:endParaRPr lang="en-US" dirty="0"/>
          </a:p>
        </p:txBody>
      </p:sp>
      <p:sp>
        <p:nvSpPr>
          <p:cNvPr id="3" name="Content Placeholder 2"/>
          <p:cNvSpPr>
            <a:spLocks noGrp="1"/>
          </p:cNvSpPr>
          <p:nvPr>
            <p:ph idx="1"/>
          </p:nvPr>
        </p:nvSpPr>
        <p:spPr>
          <a:xfrm>
            <a:off x="381000" y="1447799"/>
            <a:ext cx="8382000" cy="3016210"/>
          </a:xfrm>
        </p:spPr>
        <p:txBody>
          <a:bodyPr/>
          <a:lstStyle/>
          <a:p>
            <a:r>
              <a:rPr lang="en-US" dirty="0" smtClean="0"/>
              <a:t>Use host header site collections</a:t>
            </a:r>
          </a:p>
          <a:p>
            <a:pPr lvl="1"/>
            <a:r>
              <a:rPr lang="en-US" dirty="0" smtClean="0"/>
              <a:t>Support a variety of namespaces</a:t>
            </a:r>
          </a:p>
          <a:p>
            <a:r>
              <a:rPr lang="en-US" dirty="0" smtClean="0"/>
              <a:t>Use claims authentication</a:t>
            </a:r>
          </a:p>
          <a:p>
            <a:pPr lvl="1"/>
            <a:r>
              <a:rPr lang="en-US" dirty="0" smtClean="0"/>
              <a:t>Support local authentication to cloud resources</a:t>
            </a:r>
          </a:p>
          <a:p>
            <a:r>
              <a:rPr lang="en-US" dirty="0" smtClean="0"/>
              <a:t>Don’t have subscribers cross web apps</a:t>
            </a:r>
          </a:p>
          <a:p>
            <a:pPr lvl="1"/>
            <a:r>
              <a:rPr lang="en-US" dirty="0" smtClean="0"/>
              <a:t>Easiest to maintain and operate</a:t>
            </a:r>
            <a:endParaRPr lang="en-US" dirty="0"/>
          </a:p>
        </p:txBody>
      </p:sp>
    </p:spTree>
    <p:extLst>
      <p:ext uri="{BB962C8B-B14F-4D97-AF65-F5344CB8AC3E}">
        <p14:creationId xmlns:p14="http://schemas.microsoft.com/office/powerpoint/2010/main" val="390265633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57158" y="1071546"/>
            <a:ext cx="8382000" cy="5226046"/>
          </a:xfrm>
        </p:spPr>
        <p:txBody>
          <a:bodyPr/>
          <a:lstStyle/>
          <a:p>
            <a:r>
              <a:rPr lang="en-US" dirty="0" smtClean="0"/>
              <a:t>We’ve made changes at every tier of a SharePoint implementation</a:t>
            </a:r>
          </a:p>
          <a:p>
            <a:pPr lvl="1"/>
            <a:r>
              <a:rPr lang="en-US" dirty="0" smtClean="0"/>
              <a:t>New HW and SW requirements – only x64</a:t>
            </a:r>
          </a:p>
          <a:p>
            <a:pPr lvl="1"/>
            <a:r>
              <a:rPr lang="en-US" dirty="0" smtClean="0"/>
              <a:t>Changes at the WFE, App and SQL tier</a:t>
            </a:r>
          </a:p>
          <a:p>
            <a:r>
              <a:rPr lang="en-US" dirty="0" smtClean="0"/>
              <a:t>We are offering many new features that will impact your topology</a:t>
            </a:r>
          </a:p>
          <a:p>
            <a:pPr lvl="1"/>
            <a:r>
              <a:rPr lang="en-US" dirty="0" smtClean="0"/>
              <a:t>New services</a:t>
            </a:r>
          </a:p>
          <a:p>
            <a:pPr lvl="1"/>
            <a:r>
              <a:rPr lang="en-US" dirty="0" smtClean="0"/>
              <a:t>Different service architecture</a:t>
            </a:r>
          </a:p>
          <a:p>
            <a:pPr lvl="1"/>
            <a:r>
              <a:rPr lang="en-US" dirty="0" smtClean="0"/>
              <a:t>How you organize them across servers</a:t>
            </a:r>
          </a:p>
          <a:p>
            <a:r>
              <a:rPr lang="en-US" dirty="0" smtClean="0"/>
              <a:t>We’ve added additional capabilities to make hosting a first class citizen in SharePoint</a:t>
            </a:r>
          </a:p>
        </p:txBody>
      </p:sp>
    </p:spTree>
    <p:extLst>
      <p:ext uri="{BB962C8B-B14F-4D97-AF65-F5344CB8AC3E}">
        <p14:creationId xmlns:p14="http://schemas.microsoft.com/office/powerpoint/2010/main" val="400932030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388199595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48718" cy="1329595"/>
          </a:xfrm>
        </p:spPr>
        <p:txBody>
          <a:bodyPr/>
          <a:lstStyle/>
          <a:p>
            <a:r>
              <a:rPr lang="en-US" dirty="0" smtClean="0"/>
              <a:t>Minimum Software Requirements</a:t>
            </a:r>
            <a:endParaRPr lang="en-US" dirty="0"/>
          </a:p>
        </p:txBody>
      </p:sp>
      <p:sp>
        <p:nvSpPr>
          <p:cNvPr id="3" name="Content Placeholder 2"/>
          <p:cNvSpPr>
            <a:spLocks noGrp="1"/>
          </p:cNvSpPr>
          <p:nvPr>
            <p:ph idx="1"/>
          </p:nvPr>
        </p:nvSpPr>
        <p:spPr>
          <a:xfrm>
            <a:off x="381000" y="1447799"/>
            <a:ext cx="8382000" cy="4641271"/>
          </a:xfrm>
        </p:spPr>
        <p:txBody>
          <a:bodyPr/>
          <a:lstStyle/>
          <a:p>
            <a:r>
              <a:rPr lang="en-US" dirty="0" smtClean="0"/>
              <a:t>Lets start with the basics – what are you going to need?</a:t>
            </a:r>
          </a:p>
          <a:p>
            <a:pPr lvl="1"/>
            <a:r>
              <a:rPr lang="en-US" b="1" dirty="0" smtClean="0"/>
              <a:t>SharePoint Server 2010 is 64-bit only</a:t>
            </a:r>
            <a:r>
              <a:rPr lang="en-US" dirty="0" smtClean="0"/>
              <a:t> </a:t>
            </a:r>
          </a:p>
          <a:p>
            <a:pPr lvl="1"/>
            <a:r>
              <a:rPr lang="en-US" dirty="0" smtClean="0"/>
              <a:t>Requires 64-bit Windows Server 2008 SP2 or 64-bit Windows Server 2008 R2</a:t>
            </a:r>
          </a:p>
          <a:p>
            <a:pPr lvl="1"/>
            <a:r>
              <a:rPr lang="en-US" dirty="0" smtClean="0"/>
              <a:t>Requires 64-bit SQL Server 2008 or 64-bit SQL Server 2005</a:t>
            </a:r>
          </a:p>
          <a:p>
            <a:pPr lvl="2"/>
            <a:r>
              <a:rPr lang="en-US" dirty="0" smtClean="0"/>
              <a:t>SQL 2005 x64 SP3 CU3*</a:t>
            </a:r>
          </a:p>
          <a:p>
            <a:pPr lvl="2"/>
            <a:r>
              <a:rPr lang="en-US" dirty="0" smtClean="0"/>
              <a:t>SQL 2008 x64 SP1  CU2*</a:t>
            </a:r>
          </a:p>
          <a:p>
            <a:pPr lvl="2"/>
            <a:endParaRPr lang="en-US" dirty="0" smtClean="0"/>
          </a:p>
          <a:p>
            <a:pPr>
              <a:buNone/>
            </a:pPr>
            <a:r>
              <a:rPr lang="en-US" sz="2000" dirty="0" smtClean="0"/>
              <a:t>*  Subject to change by RTM</a:t>
            </a:r>
            <a:endParaRPr lang="en-US" dirty="0" smtClean="0"/>
          </a:p>
        </p:txBody>
      </p:sp>
    </p:spTree>
    <p:extLst>
      <p:ext uri="{BB962C8B-B14F-4D97-AF65-F5344CB8AC3E}">
        <p14:creationId xmlns:p14="http://schemas.microsoft.com/office/powerpoint/2010/main" val="4145588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Information Architecture Changes</a:t>
            </a:r>
            <a:endParaRPr lang="en-US" sz="4400" dirty="0"/>
          </a:p>
        </p:txBody>
      </p:sp>
      <p:sp>
        <p:nvSpPr>
          <p:cNvPr id="3" name="Content Placeholder 2"/>
          <p:cNvSpPr>
            <a:spLocks noGrp="1"/>
          </p:cNvSpPr>
          <p:nvPr>
            <p:ph idx="1"/>
          </p:nvPr>
        </p:nvSpPr>
        <p:spPr>
          <a:xfrm>
            <a:off x="381000" y="1447799"/>
            <a:ext cx="8382000" cy="5219891"/>
          </a:xfrm>
        </p:spPr>
        <p:txBody>
          <a:bodyPr/>
          <a:lstStyle/>
          <a:p>
            <a:r>
              <a:rPr lang="en-US" sz="2800" dirty="0" smtClean="0"/>
              <a:t>Information Architecture – What Are we Talking About?</a:t>
            </a:r>
          </a:p>
          <a:p>
            <a:pPr lvl="1"/>
            <a:r>
              <a:rPr lang="en-US" sz="2400" dirty="0" smtClean="0"/>
              <a:t>The plan for information access and delivery for your SharePoint solution</a:t>
            </a:r>
          </a:p>
          <a:p>
            <a:r>
              <a:rPr lang="en-US" sz="2800" dirty="0" smtClean="0"/>
              <a:t>New Metadata Service*</a:t>
            </a:r>
          </a:p>
          <a:p>
            <a:pPr lvl="0"/>
            <a:r>
              <a:rPr lang="en-US" sz="2800" dirty="0" smtClean="0"/>
              <a:t>Extensive Social Features*</a:t>
            </a:r>
          </a:p>
          <a:p>
            <a:pPr lvl="0"/>
            <a:r>
              <a:rPr lang="en-US" sz="2800" dirty="0" smtClean="0"/>
              <a:t>Multi-User Office Support</a:t>
            </a:r>
          </a:p>
          <a:p>
            <a:pPr lvl="0"/>
            <a:r>
              <a:rPr lang="en-US" sz="2800" dirty="0" smtClean="0"/>
              <a:t>Search Improvements*</a:t>
            </a:r>
          </a:p>
          <a:p>
            <a:r>
              <a:rPr lang="en-US" sz="2800" dirty="0" smtClean="0"/>
              <a:t>Large Repository Support*</a:t>
            </a:r>
          </a:p>
          <a:p>
            <a:r>
              <a:rPr lang="en-US" sz="2800" dirty="0" smtClean="0"/>
              <a:t>Digital Asset Support</a:t>
            </a:r>
          </a:p>
          <a:p>
            <a:r>
              <a:rPr lang="en-US" sz="2800" dirty="0" smtClean="0"/>
              <a:t>* All covered in great detail in subsequent sessions</a:t>
            </a:r>
          </a:p>
        </p:txBody>
      </p:sp>
    </p:spTree>
    <p:extLst>
      <p:ext uri="{BB962C8B-B14F-4D97-AF65-F5344CB8AC3E}">
        <p14:creationId xmlns:p14="http://schemas.microsoft.com/office/powerpoint/2010/main" val="7424753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Office Web Apps and Multi User</a:t>
            </a:r>
            <a:endParaRPr lang="en-US" dirty="0"/>
          </a:p>
        </p:txBody>
      </p:sp>
      <p:sp>
        <p:nvSpPr>
          <p:cNvPr id="3" name="Content Placeholder 2"/>
          <p:cNvSpPr>
            <a:spLocks noGrp="1"/>
          </p:cNvSpPr>
          <p:nvPr>
            <p:ph idx="1"/>
          </p:nvPr>
        </p:nvSpPr>
        <p:spPr>
          <a:xfrm>
            <a:off x="381000" y="1447799"/>
            <a:ext cx="8382000" cy="4745915"/>
          </a:xfrm>
        </p:spPr>
        <p:txBody>
          <a:bodyPr/>
          <a:lstStyle/>
          <a:p>
            <a:r>
              <a:rPr lang="en-US" sz="2800" dirty="0" smtClean="0"/>
              <a:t>Office Web Applications is a new feature for web-based viewing and editing of Office documents</a:t>
            </a:r>
          </a:p>
          <a:p>
            <a:r>
              <a:rPr lang="en-US" sz="2800" dirty="0" smtClean="0"/>
              <a:t>Very similar to rich Office client apps</a:t>
            </a:r>
          </a:p>
          <a:p>
            <a:r>
              <a:rPr lang="en-US" sz="2800" dirty="0" smtClean="0"/>
              <a:t>Lightweight editing experience</a:t>
            </a:r>
          </a:p>
          <a:p>
            <a:r>
              <a:rPr lang="en-US" sz="2800" dirty="0" smtClean="0"/>
              <a:t>Some Office apps support multi user editing in different scenarios</a:t>
            </a:r>
          </a:p>
          <a:p>
            <a:pPr lvl="1"/>
            <a:r>
              <a:rPr lang="en-US" sz="2400" dirty="0" smtClean="0"/>
              <a:t>Excel in Office Web Apps, but not client</a:t>
            </a:r>
          </a:p>
          <a:p>
            <a:pPr lvl="1"/>
            <a:r>
              <a:rPr lang="en-US" sz="2400" dirty="0" smtClean="0"/>
              <a:t>Word and PowerPoint on the client only, after opening from a doc lib</a:t>
            </a:r>
          </a:p>
          <a:p>
            <a:pPr lvl="1"/>
            <a:r>
              <a:rPr lang="en-US" sz="2400" dirty="0" smtClean="0"/>
              <a:t>OneNote in the client or Office Web Apps</a:t>
            </a:r>
          </a:p>
          <a:p>
            <a:r>
              <a:rPr lang="en-US" sz="2800" dirty="0" smtClean="0"/>
              <a:t>Edit updates occur in near real time</a:t>
            </a:r>
            <a:endParaRPr lang="en-US" sz="2800" dirty="0"/>
          </a:p>
        </p:txBody>
      </p:sp>
    </p:spTree>
    <p:extLst>
      <p:ext uri="{BB962C8B-B14F-4D97-AF65-F5344CB8AC3E}">
        <p14:creationId xmlns:p14="http://schemas.microsoft.com/office/powerpoint/2010/main" val="32324524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Web App Example</a:t>
            </a:r>
            <a:endParaRPr lang="en-US" dirty="0"/>
          </a:p>
        </p:txBody>
      </p:sp>
      <p:pic>
        <p:nvPicPr>
          <p:cNvPr id="1026" name="Picture 2"/>
          <p:cNvPicPr>
            <a:picLocks noChangeAspect="1" noChangeArrowheads="1"/>
          </p:cNvPicPr>
          <p:nvPr/>
        </p:nvPicPr>
        <p:blipFill>
          <a:blip r:embed="rId3"/>
          <a:srcRect/>
          <a:stretch>
            <a:fillRect/>
          </a:stretch>
        </p:blipFill>
        <p:spPr bwMode="auto">
          <a:xfrm>
            <a:off x="857224" y="980164"/>
            <a:ext cx="7361583" cy="5306355"/>
          </a:xfrm>
          <a:prstGeom prst="rect">
            <a:avLst/>
          </a:prstGeom>
          <a:noFill/>
          <a:ln w="9525">
            <a:noFill/>
            <a:miter lim="800000"/>
            <a:headEnd/>
            <a:tailEnd/>
          </a:ln>
        </p:spPr>
      </p:pic>
    </p:spTree>
    <p:extLst>
      <p:ext uri="{BB962C8B-B14F-4D97-AF65-F5344CB8AC3E}">
        <p14:creationId xmlns:p14="http://schemas.microsoft.com/office/powerpoint/2010/main" val="25666633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Asset Support</a:t>
            </a:r>
            <a:endParaRPr lang="en-US" dirty="0"/>
          </a:p>
        </p:txBody>
      </p:sp>
      <p:sp>
        <p:nvSpPr>
          <p:cNvPr id="3" name="Content Placeholder 2"/>
          <p:cNvSpPr>
            <a:spLocks noGrp="1"/>
          </p:cNvSpPr>
          <p:nvPr>
            <p:ph sz="half" idx="1"/>
          </p:nvPr>
        </p:nvSpPr>
        <p:spPr>
          <a:xfrm>
            <a:off x="357158" y="1214422"/>
            <a:ext cx="4070826" cy="5310922"/>
          </a:xfrm>
        </p:spPr>
        <p:txBody>
          <a:bodyPr>
            <a:normAutofit fontScale="77500" lnSpcReduction="20000"/>
          </a:bodyPr>
          <a:lstStyle/>
          <a:p>
            <a:r>
              <a:rPr lang="en-US" dirty="0" smtClean="0"/>
              <a:t>For video:</a:t>
            </a:r>
          </a:p>
          <a:p>
            <a:pPr lvl="1"/>
            <a:r>
              <a:rPr lang="en-US" dirty="0" smtClean="0"/>
              <a:t>A Silverlight media player</a:t>
            </a:r>
          </a:p>
          <a:p>
            <a:pPr lvl="1"/>
            <a:r>
              <a:rPr lang="en-US" dirty="0" smtClean="0"/>
              <a:t>A "Video" content type</a:t>
            </a:r>
          </a:p>
          <a:p>
            <a:pPr lvl="1"/>
            <a:r>
              <a:rPr lang="en-US" dirty="0" smtClean="0"/>
              <a:t>A "Media Web Part" that you can add to web part pages</a:t>
            </a:r>
          </a:p>
          <a:p>
            <a:pPr lvl="1"/>
            <a:r>
              <a:rPr lang="en-US" dirty="0" smtClean="0"/>
              <a:t>A “Media” field control that you can use in publishing pages</a:t>
            </a:r>
          </a:p>
          <a:p>
            <a:pPr lvl="1">
              <a:spcBef>
                <a:spcPts val="600"/>
              </a:spcBef>
              <a:spcAft>
                <a:spcPts val="1200"/>
              </a:spcAft>
            </a:pPr>
            <a:r>
              <a:rPr lang="en-US" dirty="0" smtClean="0"/>
              <a:t>Support for selecting videos in the asset picker</a:t>
            </a:r>
          </a:p>
          <a:p>
            <a:r>
              <a:rPr lang="en-US" dirty="0" smtClean="0"/>
              <a:t>For audio:</a:t>
            </a:r>
          </a:p>
          <a:p>
            <a:pPr lvl="1"/>
            <a:r>
              <a:rPr lang="en-US" dirty="0" smtClean="0"/>
              <a:t>An "Audio" content type that supports storage and playback of audio files</a:t>
            </a:r>
          </a:p>
          <a:p>
            <a:pPr lvl="1">
              <a:spcBef>
                <a:spcPts val="600"/>
              </a:spcBef>
              <a:spcAft>
                <a:spcPts val="1200"/>
              </a:spcAft>
            </a:pPr>
            <a:r>
              <a:rPr lang="en-US" dirty="0" smtClean="0"/>
              <a:t>Support for selecting audio files in the asset picker</a:t>
            </a:r>
          </a:p>
          <a:p>
            <a:r>
              <a:rPr lang="en-US" dirty="0" smtClean="0"/>
              <a:t>For images:</a:t>
            </a:r>
          </a:p>
          <a:p>
            <a:pPr lvl="1"/>
            <a:r>
              <a:rPr lang="en-US" dirty="0" smtClean="0"/>
              <a:t>An "Image" content type for use with asset libraries that supports storing and viewing image files</a:t>
            </a:r>
            <a:endParaRPr lang="en-US" dirty="0"/>
          </a:p>
        </p:txBody>
      </p:sp>
      <p:pic>
        <p:nvPicPr>
          <p:cNvPr id="4" name="Picture 2"/>
          <p:cNvPicPr>
            <a:picLocks noChangeAspect="1" noChangeArrowheads="1"/>
          </p:cNvPicPr>
          <p:nvPr/>
        </p:nvPicPr>
        <p:blipFill>
          <a:blip r:embed="rId3"/>
          <a:srcRect/>
          <a:stretch>
            <a:fillRect/>
          </a:stretch>
        </p:blipFill>
        <p:spPr bwMode="auto">
          <a:xfrm>
            <a:off x="4500562" y="1357298"/>
            <a:ext cx="4400550" cy="4267200"/>
          </a:xfrm>
          <a:prstGeom prst="rect">
            <a:avLst/>
          </a:prstGeom>
          <a:noFill/>
          <a:ln w="9525">
            <a:noFill/>
            <a:miter lim="800000"/>
            <a:headEnd/>
            <a:tailEnd/>
          </a:ln>
        </p:spPr>
      </p:pic>
    </p:spTree>
    <p:extLst>
      <p:ext uri="{BB962C8B-B14F-4D97-AF65-F5344CB8AC3E}">
        <p14:creationId xmlns:p14="http://schemas.microsoft.com/office/powerpoint/2010/main" val="388239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Non-Ignite Template</Template>
  <TotalTime>0</TotalTime>
  <Words>1425</Words>
  <Application>Microsoft Office PowerPoint</Application>
  <PresentationFormat>On-screen Show (4:3)</PresentationFormat>
  <Paragraphs>268</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Non-Ignite Template</vt:lpstr>
      <vt:lpstr>White with Consolas font for code slides</vt:lpstr>
      <vt:lpstr>PowerPoint Presentation</vt:lpstr>
      <vt:lpstr>Understanding SharePoint 2010 Topology </vt:lpstr>
      <vt:lpstr>Objectives</vt:lpstr>
      <vt:lpstr>Agenda</vt:lpstr>
      <vt:lpstr>Minimum Software Requirements</vt:lpstr>
      <vt:lpstr>Information Architecture Changes</vt:lpstr>
      <vt:lpstr>Office Web Apps and Multi User</vt:lpstr>
      <vt:lpstr>Office Web App Example</vt:lpstr>
      <vt:lpstr>Digital Asset Support</vt:lpstr>
      <vt:lpstr>Digital Asset Scenarios</vt:lpstr>
      <vt:lpstr>Digital Asset Features</vt:lpstr>
      <vt:lpstr>Logical Architecture Changes </vt:lpstr>
      <vt:lpstr>Services “a la carte” </vt:lpstr>
      <vt:lpstr>Application Platform Support</vt:lpstr>
      <vt:lpstr>Physical Topology Changes</vt:lpstr>
      <vt:lpstr>Architectural Components</vt:lpstr>
      <vt:lpstr>WFE Changes</vt:lpstr>
      <vt:lpstr>App Server Changes</vt:lpstr>
      <vt:lpstr>SQL Changes</vt:lpstr>
      <vt:lpstr>Multi Tenancy</vt:lpstr>
      <vt:lpstr>Definition of Multi-Tenancy</vt:lpstr>
      <vt:lpstr>Data Isolation</vt:lpstr>
      <vt:lpstr>Usage Isolation</vt:lpstr>
      <vt:lpstr>Administrative Isolation</vt:lpstr>
      <vt:lpstr>Customizations</vt:lpstr>
      <vt:lpstr>Multi-tenancy challenges in MOSS 2007 </vt:lpstr>
      <vt:lpstr>Multi-Tenancy Challenges in MOSS 2007</vt:lpstr>
      <vt:lpstr>Multi-Tenancy Customization Challenges SharePoint 2007</vt:lpstr>
      <vt:lpstr>What’s New in SharePoint Server 2010 </vt:lpstr>
      <vt:lpstr>Our Goal</vt:lpstr>
      <vt:lpstr>What’s New in SharePoint Server 2010</vt:lpstr>
      <vt:lpstr>Hosting multiple tenants in 2010</vt:lpstr>
      <vt:lpstr>Where to host the Tenant</vt:lpstr>
      <vt:lpstr>Site Subscription</vt:lpstr>
      <vt:lpstr>Host Header Site Collections</vt:lpstr>
      <vt:lpstr>PowerPoint Presentation</vt:lpstr>
      <vt:lpstr>Customization in SharePoint 2010</vt:lpstr>
      <vt:lpstr>Tenant Administration </vt:lpstr>
      <vt:lpstr>Tenant Administration</vt:lpstr>
      <vt:lpstr>PowerPoint Presentation</vt:lpstr>
      <vt:lpstr>Multi-Tenant Best Practices</vt:lpstr>
      <vt:lpstr>Summary</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2010-05-05T20:28:40Z</dcterms:created>
  <dcterms:modified xsi:type="dcterms:W3CDTF">2010-05-05T20:28:46Z</dcterms:modified>
</cp:coreProperties>
</file>