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93" r:id="rId1"/>
    <p:sldMasterId id="2147483718" r:id="rId2"/>
  </p:sldMasterIdLst>
  <p:notesMasterIdLst>
    <p:notesMasterId r:id="rId43"/>
  </p:notesMasterIdLst>
  <p:handoutMasterIdLst>
    <p:handoutMasterId r:id="rId44"/>
  </p:handoutMasterIdLst>
  <p:sldIdLst>
    <p:sldId id="256" r:id="rId3"/>
    <p:sldId id="304" r:id="rId4"/>
    <p:sldId id="305" r:id="rId5"/>
    <p:sldId id="306" r:id="rId6"/>
    <p:sldId id="307" r:id="rId7"/>
    <p:sldId id="308" r:id="rId8"/>
    <p:sldId id="309" r:id="rId9"/>
    <p:sldId id="310" r:id="rId10"/>
    <p:sldId id="311" r:id="rId11"/>
    <p:sldId id="312" r:id="rId12"/>
    <p:sldId id="313" r:id="rId13"/>
    <p:sldId id="314" r:id="rId14"/>
    <p:sldId id="315" r:id="rId15"/>
    <p:sldId id="316" r:id="rId16"/>
    <p:sldId id="317" r:id="rId17"/>
    <p:sldId id="318" r:id="rId18"/>
    <p:sldId id="319" r:id="rId19"/>
    <p:sldId id="320" r:id="rId20"/>
    <p:sldId id="321" r:id="rId21"/>
    <p:sldId id="322" r:id="rId22"/>
    <p:sldId id="323" r:id="rId23"/>
    <p:sldId id="324" r:id="rId24"/>
    <p:sldId id="325" r:id="rId25"/>
    <p:sldId id="326" r:id="rId26"/>
    <p:sldId id="327" r:id="rId27"/>
    <p:sldId id="328" r:id="rId28"/>
    <p:sldId id="329" r:id="rId29"/>
    <p:sldId id="330" r:id="rId30"/>
    <p:sldId id="331" r:id="rId31"/>
    <p:sldId id="332" r:id="rId32"/>
    <p:sldId id="333" r:id="rId33"/>
    <p:sldId id="334" r:id="rId34"/>
    <p:sldId id="335" r:id="rId35"/>
    <p:sldId id="336" r:id="rId36"/>
    <p:sldId id="337" r:id="rId37"/>
    <p:sldId id="338" r:id="rId38"/>
    <p:sldId id="339" r:id="rId39"/>
    <p:sldId id="340" r:id="rId40"/>
    <p:sldId id="303" r:id="rId41"/>
    <p:sldId id="271" r:id="rId42"/>
  </p:sldIdLst>
  <p:sldSz cx="9144000" cy="6858000" type="screen4x3"/>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DE3FF"/>
    <a:srgbClr val="000000"/>
    <a:srgbClr val="FFFFFF"/>
    <a:srgbClr val="333333"/>
    <a:srgbClr val="292929"/>
    <a:srgbClr val="F8F57B"/>
    <a:srgbClr val="F6AE1E"/>
    <a:srgbClr val="FF0066"/>
    <a:srgbClr val="F3AF35"/>
    <a:srgbClr val="9C42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066" autoAdjust="0"/>
    <p:restoredTop sz="96105" autoAdjust="0"/>
  </p:normalViewPr>
  <p:slideViewPr>
    <p:cSldViewPr>
      <p:cViewPr varScale="1">
        <p:scale>
          <a:sx n="85" d="100"/>
          <a:sy n="85" d="100"/>
        </p:scale>
        <p:origin x="-564" y="-96"/>
      </p:cViewPr>
      <p:guideLst>
        <p:guide orient="horz" pos="144"/>
        <p:guide orient="horz" pos="912"/>
        <p:guide orient="horz" pos="1484"/>
        <p:guide orient="horz" pos="1200"/>
        <p:guide orient="horz" pos="2736"/>
        <p:guide orient="horz" pos="4176"/>
        <p:guide pos="2880"/>
        <p:guide pos="240"/>
        <p:guide pos="460"/>
        <p:guide pos="5520"/>
        <p:guide pos="863"/>
        <p:guide pos="5299"/>
      </p:guideLst>
    </p:cSldViewPr>
  </p:slideViewPr>
  <p:notesTextViewPr>
    <p:cViewPr>
      <p:scale>
        <a:sx n="100" d="100"/>
        <a:sy n="100" d="100"/>
      </p:scale>
      <p:origin x="0" y="0"/>
    </p:cViewPr>
  </p:notesTextViewPr>
  <p:sorterViewPr>
    <p:cViewPr>
      <p:scale>
        <a:sx n="100" d="100"/>
        <a:sy n="100" d="100"/>
      </p:scale>
      <p:origin x="0" y="0"/>
    </p:cViewPr>
  </p:sorterViewPr>
  <p:notesViewPr>
    <p:cSldViewPr showGuides="1">
      <p:cViewPr>
        <p:scale>
          <a:sx n="80" d="100"/>
          <a:sy n="80" d="100"/>
        </p:scale>
        <p:origin x="-1050" y="-65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notesMaster" Target="notesMasters/notesMaster1.xml"/><Relationship Id="rId4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4"/>
          <p:cNvSpPr txBox="1">
            <a:spLocks/>
          </p:cNvSpPr>
          <p:nvPr/>
        </p:nvSpPr>
        <p:spPr>
          <a:xfrm>
            <a:off x="2348880" y="0"/>
            <a:ext cx="4522690" cy="240030"/>
          </a:xfrm>
          <a:prstGeom prst="rect">
            <a:avLst/>
          </a:prstGeom>
        </p:spPr>
        <p:txBody>
          <a:bodyPr lIns="94851" tIns="47425" rIns="94851" bIns="47425"/>
          <a:lstStyle>
            <a:lvl1pPr algn="r">
              <a:defRPr sz="1000"/>
            </a:lvl1pPr>
          </a:lstStyle>
          <a:p>
            <a:pPr lvl="0" defTabSz="914400" fontAlgn="base">
              <a:spcBef>
                <a:spcPct val="0"/>
              </a:spcBef>
              <a:spcAft>
                <a:spcPct val="0"/>
              </a:spcAft>
              <a:defRPr/>
            </a:pPr>
            <a:r>
              <a:rPr kumimoji="0" lang="en-US" sz="1000" b="0" i="0" u="none" strike="noStrike" kern="1200" cap="none" spc="0" normalizeH="0" baseline="0" noProof="0" dirty="0" smtClean="0">
                <a:ln>
                  <a:noFill/>
                </a:ln>
                <a:solidFill>
                  <a:schemeClr val="tx1"/>
                </a:solidFill>
                <a:effectLst/>
                <a:uLnTx/>
                <a:uFillTx/>
                <a:latin typeface="Arial" charset="0"/>
                <a:ea typeface="+mn-ea"/>
                <a:cs typeface="+mn-cs"/>
              </a:rPr>
              <a:t>Module: </a:t>
            </a:r>
            <a:r>
              <a:rPr lang="en-US" dirty="0"/>
              <a:t>Using the SharePoint 2010 Security </a:t>
            </a:r>
            <a:r>
              <a:rPr lang="en-US" dirty="0" smtClean="0"/>
              <a:t>Model - Part </a:t>
            </a:r>
            <a:r>
              <a:rPr lang="en-US" dirty="0"/>
              <a:t>2</a:t>
            </a:r>
            <a:r>
              <a:rPr lang="en-US" sz="1000" dirty="0" smtClean="0"/>
              <a:t> </a:t>
            </a:r>
            <a:r>
              <a:rPr kumimoji="0" lang="en-US" sz="1000" b="0" i="0" u="none" strike="noStrike" kern="1200" cap="none" spc="0" normalizeH="0" baseline="0" noProof="0" dirty="0" smtClean="0">
                <a:ln>
                  <a:noFill/>
                </a:ln>
                <a:solidFill>
                  <a:schemeClr val="tx1"/>
                </a:solidFill>
                <a:effectLst/>
                <a:uLnTx/>
                <a:uFillTx/>
                <a:latin typeface="Arial" charset="0"/>
                <a:ea typeface="+mn-ea"/>
                <a:cs typeface="+mn-cs"/>
              </a:rPr>
              <a:t>- </a:t>
            </a:r>
            <a:fld id="{073E6628-0705-4E34-90AA-D61A964D0AFD}" type="slidenum">
              <a:rPr kumimoji="0" lang="en-US" sz="1000" b="0" i="0" u="none" strike="noStrike" kern="1200" cap="none" spc="0" normalizeH="0" baseline="0" noProof="0" smtClean="0">
                <a:ln>
                  <a:noFill/>
                </a:ln>
                <a:solidFill>
                  <a:schemeClr val="tx1"/>
                </a:solidFill>
                <a:effectLst/>
                <a:uLnTx/>
                <a:uFillTx/>
                <a:latin typeface="Arial" charset="0"/>
                <a:ea typeface="+mn-ea"/>
                <a:cs typeface="+mn-cs"/>
              </a:rPr>
              <a:pPr lvl="0" defTabSz="914400" fontAlgn="base">
                <a:spcBef>
                  <a:spcPct val="0"/>
                </a:spcBef>
                <a:spcAft>
                  <a:spcPct val="0"/>
                </a:spcAft>
                <a:defRPr/>
              </a:pPr>
              <a:t>‹#›</a:t>
            </a:fld>
            <a:endParaRPr kumimoji="0" lang="en-US" sz="1000" b="0" i="0" u="none" strike="noStrike" kern="1200" cap="none" spc="0" normalizeH="0" baseline="0" noProof="0" dirty="0">
              <a:ln>
                <a:noFill/>
              </a:ln>
              <a:solidFill>
                <a:schemeClr val="tx1"/>
              </a:solidFill>
              <a:effectLst/>
              <a:uLnTx/>
              <a:uFillTx/>
              <a:latin typeface="Arial" charset="0"/>
              <a:ea typeface="+mn-ea"/>
              <a:cs typeface="+mn-cs"/>
            </a:endParaRPr>
          </a:p>
        </p:txBody>
      </p:sp>
      <p:pic>
        <p:nvPicPr>
          <p:cNvPr id="9" name="Picture 5" descr="C:\Users\vesaj\Pictures\SharePoint logos\ShrPt10_h_rgb.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43240" y="8734096"/>
            <a:ext cx="1498128" cy="302400"/>
          </a:xfrm>
          <a:prstGeom prst="rect">
            <a:avLst/>
          </a:prstGeom>
          <a:noFill/>
          <a:extLst>
            <a:ext uri="{909E8E84-426E-40DD-AFC4-6F175D3DCCD1}">
              <a14:hiddenFill xmlns:a14="http://schemas.microsoft.com/office/drawing/2010/main">
                <a:solidFill>
                  <a:srgbClr val="FFFFFF"/>
                </a:solidFill>
              </a14:hiddenFill>
            </a:ext>
          </a:extLst>
        </p:spPr>
      </p:pic>
      <p:sp>
        <p:nvSpPr>
          <p:cNvPr id="10" name="Footer Placeholder 5"/>
          <p:cNvSpPr>
            <a:spLocks noGrp="1"/>
          </p:cNvSpPr>
          <p:nvPr/>
        </p:nvSpPr>
        <p:spPr>
          <a:xfrm>
            <a:off x="0" y="8922891"/>
            <a:ext cx="4572000" cy="257621"/>
          </a:xfrm>
          <a:prstGeom prst="rect">
            <a:avLst/>
          </a:prstGeom>
        </p:spPr>
        <p:txBody>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900" dirty="0" smtClean="0"/>
              <a:t>©2010</a:t>
            </a:r>
            <a:r>
              <a:rPr lang="en-US" sz="900" baseline="0" dirty="0" smtClean="0"/>
              <a:t> </a:t>
            </a:r>
            <a:r>
              <a:rPr lang="en-US" sz="900" dirty="0" smtClean="0"/>
              <a:t>Microsoft </a:t>
            </a:r>
            <a:r>
              <a:rPr lang="en-US" sz="800" dirty="0" smtClean="0"/>
              <a:t>Corporation</a:t>
            </a:r>
            <a:r>
              <a:rPr lang="en-US" sz="900" dirty="0" smtClean="0"/>
              <a:t>. All rights reserved. RTM Content - Published </a:t>
            </a:r>
            <a:r>
              <a:rPr lang="en-US" sz="900" baseline="0" dirty="0" smtClean="0"/>
              <a:t>May </a:t>
            </a:r>
            <a:r>
              <a:rPr lang="en-US" sz="900" dirty="0" smtClean="0"/>
              <a:t>2010</a:t>
            </a:r>
          </a:p>
        </p:txBody>
      </p:sp>
    </p:spTree>
    <p:extLst>
      <p:ext uri="{BB962C8B-B14F-4D97-AF65-F5344CB8AC3E}">
        <p14:creationId xmlns:p14="http://schemas.microsoft.com/office/powerpoint/2010/main" val="2761739133"/>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Slide Number Placeholder 4"/>
          <p:cNvSpPr txBox="1">
            <a:spLocks/>
          </p:cNvSpPr>
          <p:nvPr/>
        </p:nvSpPr>
        <p:spPr>
          <a:xfrm>
            <a:off x="2348880" y="0"/>
            <a:ext cx="4522690" cy="240030"/>
          </a:xfrm>
          <a:prstGeom prst="rect">
            <a:avLst/>
          </a:prstGeom>
        </p:spPr>
        <p:txBody>
          <a:bodyPr lIns="94851" tIns="47425" rIns="94851" bIns="47425"/>
          <a:lstStyle>
            <a:lvl1pPr algn="r">
              <a:defRPr sz="1000"/>
            </a:lvl1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smtClean="0">
                <a:ln>
                  <a:noFill/>
                </a:ln>
                <a:solidFill>
                  <a:schemeClr val="tx1"/>
                </a:solidFill>
                <a:effectLst/>
                <a:uLnTx/>
                <a:uFillTx/>
                <a:latin typeface="Arial" charset="0"/>
                <a:ea typeface="+mn-ea"/>
                <a:cs typeface="+mn-cs"/>
              </a:rPr>
              <a:t>Module: </a:t>
            </a:r>
            <a:r>
              <a:rPr lang="en-US" sz="1000" kern="1200" dirty="0" smtClean="0">
                <a:solidFill>
                  <a:schemeClr val="tx1"/>
                </a:solidFill>
                <a:effectLst/>
                <a:latin typeface="+mn-lt"/>
                <a:ea typeface="+mn-ea"/>
                <a:cs typeface="+mn-cs"/>
              </a:rPr>
              <a:t>Using the SharePoint 2010 Security Model</a:t>
            </a:r>
            <a:r>
              <a:rPr lang="en-US" sz="1000" kern="1200" baseline="0" dirty="0" smtClean="0">
                <a:solidFill>
                  <a:schemeClr val="tx1"/>
                </a:solidFill>
                <a:effectLst/>
                <a:latin typeface="+mn-lt"/>
                <a:ea typeface="+mn-ea"/>
                <a:cs typeface="+mn-cs"/>
              </a:rPr>
              <a:t> - </a:t>
            </a:r>
            <a:r>
              <a:rPr lang="en-US" sz="1000" kern="1200" dirty="0" smtClean="0">
                <a:solidFill>
                  <a:schemeClr val="tx1"/>
                </a:solidFill>
                <a:effectLst/>
                <a:latin typeface="+mn-lt"/>
                <a:ea typeface="+mn-ea"/>
                <a:cs typeface="+mn-cs"/>
              </a:rPr>
              <a:t>Part 2</a:t>
            </a:r>
            <a:r>
              <a:rPr lang="en-US" sz="1000" dirty="0" smtClean="0"/>
              <a:t> </a:t>
            </a:r>
            <a:r>
              <a:rPr kumimoji="0" lang="en-US" sz="1000" b="0" i="0" u="none" strike="noStrike" kern="1200" cap="none" spc="0" normalizeH="0" baseline="0" noProof="0" dirty="0" smtClean="0">
                <a:ln>
                  <a:noFill/>
                </a:ln>
                <a:solidFill>
                  <a:schemeClr val="tx1"/>
                </a:solidFill>
                <a:effectLst/>
                <a:uLnTx/>
                <a:uFillTx/>
                <a:latin typeface="Arial" charset="0"/>
                <a:ea typeface="+mn-ea"/>
                <a:cs typeface="+mn-cs"/>
              </a:rPr>
              <a:t>- </a:t>
            </a:r>
            <a:fld id="{073E6628-0705-4E34-90AA-D61A964D0AFD}" type="slidenum">
              <a:rPr kumimoji="0" lang="en-US" sz="1000" b="0" i="0" u="none" strike="noStrike" kern="1200" cap="none" spc="0" normalizeH="0" baseline="0" noProof="0" smtClean="0">
                <a:ln>
                  <a:noFill/>
                </a:ln>
                <a:solidFill>
                  <a:schemeClr val="tx1"/>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000" b="0" i="0" u="none" strike="noStrike" kern="1200" cap="none" spc="0" normalizeH="0" baseline="0" noProof="0" dirty="0">
              <a:ln>
                <a:noFill/>
              </a:ln>
              <a:solidFill>
                <a:schemeClr val="tx1"/>
              </a:solidFill>
              <a:effectLst/>
              <a:uLnTx/>
              <a:uFillTx/>
              <a:latin typeface="Arial" charset="0"/>
              <a:ea typeface="+mn-ea"/>
              <a:cs typeface="+mn-cs"/>
            </a:endParaRPr>
          </a:p>
        </p:txBody>
      </p:sp>
      <p:pic>
        <p:nvPicPr>
          <p:cNvPr id="9" name="Picture 5" descr="C:\Users\vesaj\Pictures\SharePoint logos\ShrPt10_h_rgb.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43240" y="8734096"/>
            <a:ext cx="1498128" cy="302400"/>
          </a:xfrm>
          <a:prstGeom prst="rect">
            <a:avLst/>
          </a:prstGeom>
          <a:noFill/>
          <a:extLst>
            <a:ext uri="{909E8E84-426E-40DD-AFC4-6F175D3DCCD1}">
              <a14:hiddenFill xmlns:a14="http://schemas.microsoft.com/office/drawing/2010/main">
                <a:solidFill>
                  <a:srgbClr val="FFFFFF"/>
                </a:solidFill>
              </a14:hiddenFill>
            </a:ext>
          </a:extLst>
        </p:spPr>
      </p:pic>
      <p:sp>
        <p:nvSpPr>
          <p:cNvPr id="10" name="Footer Placeholder 5"/>
          <p:cNvSpPr>
            <a:spLocks noGrp="1"/>
          </p:cNvSpPr>
          <p:nvPr/>
        </p:nvSpPr>
        <p:spPr>
          <a:xfrm>
            <a:off x="0" y="8922891"/>
            <a:ext cx="4572000" cy="257621"/>
          </a:xfrm>
          <a:prstGeom prst="rect">
            <a:avLst/>
          </a:prstGeom>
        </p:spPr>
        <p:txBody>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900" dirty="0" smtClean="0"/>
              <a:t>©2010</a:t>
            </a:r>
            <a:r>
              <a:rPr lang="en-US" sz="900" baseline="0" dirty="0" smtClean="0"/>
              <a:t> </a:t>
            </a:r>
            <a:r>
              <a:rPr lang="en-US" sz="900" dirty="0" smtClean="0"/>
              <a:t>Microsoft </a:t>
            </a:r>
            <a:r>
              <a:rPr lang="en-US" sz="800" dirty="0" smtClean="0"/>
              <a:t>Corporation</a:t>
            </a:r>
            <a:r>
              <a:rPr lang="en-US" sz="900" dirty="0" smtClean="0"/>
              <a:t>. All rights reserved. RTM Content - Published </a:t>
            </a:r>
            <a:r>
              <a:rPr lang="en-US" sz="900" baseline="0" dirty="0" smtClean="0"/>
              <a:t>May </a:t>
            </a:r>
            <a:r>
              <a:rPr lang="en-US" sz="900" dirty="0" smtClean="0"/>
              <a:t>2010</a:t>
            </a:r>
          </a:p>
        </p:txBody>
      </p:sp>
    </p:spTree>
    <p:extLst>
      <p:ext uri="{BB962C8B-B14F-4D97-AF65-F5344CB8AC3E}">
        <p14:creationId xmlns:p14="http://schemas.microsoft.com/office/powerpoint/2010/main" val="4232448101"/>
      </p:ext>
    </p:extLst>
  </p:cSld>
  <p:clrMap bg1="lt1" tx1="dk1" bg2="lt2" tx2="dk2" accent1="accent1" accent2="accent2" accent3="accent3" accent4="accent4" accent5="accent5" accent6="accent6" hlink="hlink" folHlink="folHlink"/>
  <p:hf/>
  <p:notesStyle>
    <a:lvl1pPr marL="0" algn="l" defTabSz="914363" rtl="0" eaLnBrk="1" latinLnBrk="0" hangingPunct="1">
      <a:lnSpc>
        <a:spcPct val="90000"/>
      </a:lnSpc>
      <a:spcAft>
        <a:spcPts val="333"/>
      </a:spcAft>
      <a:defRPr sz="900" kern="1200">
        <a:solidFill>
          <a:schemeClr val="tx1"/>
        </a:solidFill>
        <a:latin typeface="Segoe UI"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122409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130263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880855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097062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634993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Tree>
    <p:extLst>
      <p:ext uri="{BB962C8B-B14F-4D97-AF65-F5344CB8AC3E}">
        <p14:creationId xmlns:p14="http://schemas.microsoft.com/office/powerpoint/2010/main" val="14358736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412715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494652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625083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6238449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5166536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1334323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4378313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929745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0648583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646236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6462367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259033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3313669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8149278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55886814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1934552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73094941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1539941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9099889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rtl="0" fontAlgn="ctr"/>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3313669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3846303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endParaRPr lang="en-US" dirty="0"/>
          </a:p>
        </p:txBody>
      </p:sp>
    </p:spTree>
    <p:extLst>
      <p:ext uri="{BB962C8B-B14F-4D97-AF65-F5344CB8AC3E}">
        <p14:creationId xmlns:p14="http://schemas.microsoft.com/office/powerpoint/2010/main" val="4478384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232421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507383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2" indent="0" algn="l" defTabSz="914363" rtl="0" eaLnBrk="1" fontAlgn="auto" latinLnBrk="0" hangingPunct="1">
              <a:lnSpc>
                <a:spcPct val="90000"/>
              </a:lnSpc>
              <a:spcBef>
                <a:spcPts val="0"/>
              </a:spcBef>
              <a:spcAft>
                <a:spcPts val="333"/>
              </a:spcAft>
              <a:buClrTx/>
              <a:buSzTx/>
              <a:buFontTx/>
              <a:buNone/>
              <a:tabLst/>
              <a:defRPr/>
            </a:pPr>
            <a:endParaRPr lang="en-US" dirty="0"/>
          </a:p>
        </p:txBody>
      </p:sp>
    </p:spTree>
    <p:extLst>
      <p:ext uri="{BB962C8B-B14F-4D97-AF65-F5344CB8AC3E}">
        <p14:creationId xmlns:p14="http://schemas.microsoft.com/office/powerpoint/2010/main" val="22105916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0148843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447800"/>
            <a:ext cx="7681913" cy="1523495"/>
          </a:xfrm>
        </p:spPr>
        <p:txBody>
          <a:bodyPr anchor="b"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730249" y="5638800"/>
            <a:ext cx="7681914" cy="443198"/>
          </a:xfrm>
        </p:spPr>
        <p:txBody>
          <a:bodyPr anchor="b" anchorCtr="0">
            <a:sp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pic>
        <p:nvPicPr>
          <p:cNvPr id="5" name="Picture 2" descr="C:\Users\vesaj\Pictures\SharePoint logos\ShrPt10_h_rgb_r.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452320" y="6381328"/>
            <a:ext cx="1498128" cy="302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Walkin - IT Pro">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userDrawn="1"/>
        </p:nvSpPr>
        <p:spPr>
          <a:xfrm>
            <a:off x="3124200" y="3401604"/>
            <a:ext cx="4959178" cy="470898"/>
          </a:xfrm>
          <a:prstGeom prst="rect">
            <a:avLst/>
          </a:prstGeom>
          <a:noFill/>
        </p:spPr>
        <p:txBody>
          <a:bodyPr wrap="none" lIns="0" tIns="0" rIns="0" bIns="0" rtlCol="0">
            <a:spAutoFit/>
          </a:bodyPr>
          <a:lstStyle/>
          <a:p>
            <a:pPr>
              <a:lnSpc>
                <a:spcPct val="90000"/>
              </a:lnSpc>
            </a:pPr>
            <a:r>
              <a:rPr lang="en-US" sz="3400" i="1" dirty="0" smtClean="0">
                <a:gradFill>
                  <a:gsLst>
                    <a:gs pos="0">
                      <a:schemeClr val="tx1"/>
                    </a:gs>
                    <a:gs pos="86000">
                      <a:schemeClr val="tx1"/>
                    </a:gs>
                  </a:gsLst>
                  <a:lin ang="5400000" scaled="0"/>
                </a:gradFill>
              </a:rPr>
              <a:t>Advanced IT Pro </a:t>
            </a:r>
            <a:r>
              <a:rPr lang="en-US" sz="3400" i="1" baseline="0" dirty="0" smtClean="0">
                <a:gradFill>
                  <a:gsLst>
                    <a:gs pos="0">
                      <a:schemeClr val="tx1"/>
                    </a:gs>
                    <a:gs pos="86000">
                      <a:schemeClr val="tx1"/>
                    </a:gs>
                  </a:gsLst>
                  <a:lin ang="5400000" scaled="0"/>
                </a:gradFill>
              </a:rPr>
              <a:t>Training </a:t>
            </a:r>
            <a:r>
              <a:rPr lang="en-US" sz="3400" i="1" dirty="0" smtClean="0">
                <a:gradFill>
                  <a:gsLst>
                    <a:gs pos="0">
                      <a:schemeClr val="tx1"/>
                    </a:gs>
                    <a:gs pos="86000">
                      <a:schemeClr val="tx1"/>
                    </a:gs>
                  </a:gsLst>
                  <a:lin ang="5400000" scaled="0"/>
                </a:gradFill>
              </a:rPr>
              <a:t> </a:t>
            </a:r>
          </a:p>
        </p:txBody>
      </p:sp>
    </p:spTree>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Walkin - Dev">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userDrawn="1"/>
        </p:nvSpPr>
        <p:spPr>
          <a:xfrm>
            <a:off x="2843808" y="3401604"/>
            <a:ext cx="5744201" cy="470898"/>
          </a:xfrm>
          <a:prstGeom prst="rect">
            <a:avLst/>
          </a:prstGeom>
          <a:noFill/>
        </p:spPr>
        <p:txBody>
          <a:bodyPr wrap="none" lIns="0" tIns="0" rIns="0" bIns="0" rtlCol="0">
            <a:spAutoFit/>
          </a:bodyPr>
          <a:lstStyle/>
          <a:p>
            <a:pPr>
              <a:lnSpc>
                <a:spcPct val="90000"/>
              </a:lnSpc>
            </a:pPr>
            <a:r>
              <a:rPr lang="en-US" sz="3400" i="1" dirty="0" smtClean="0">
                <a:gradFill>
                  <a:gsLst>
                    <a:gs pos="0">
                      <a:schemeClr val="tx1"/>
                    </a:gs>
                    <a:gs pos="86000">
                      <a:schemeClr val="tx1"/>
                    </a:gs>
                  </a:gsLst>
                  <a:lin ang="5400000" scaled="0"/>
                </a:gradFill>
              </a:rPr>
              <a:t>Advanced Developer </a:t>
            </a:r>
            <a:r>
              <a:rPr lang="en-US" sz="3400" i="1" baseline="0" dirty="0" smtClean="0">
                <a:gradFill>
                  <a:gsLst>
                    <a:gs pos="0">
                      <a:schemeClr val="tx1"/>
                    </a:gs>
                    <a:gs pos="86000">
                      <a:schemeClr val="tx1"/>
                    </a:gs>
                  </a:gsLst>
                  <a:lin ang="5400000" scaled="0"/>
                </a:gradFill>
              </a:rPr>
              <a:t>Training </a:t>
            </a:r>
            <a:r>
              <a:rPr lang="en-US" sz="3400" i="1" dirty="0" smtClean="0">
                <a:gradFill>
                  <a:gsLst>
                    <a:gs pos="0">
                      <a:schemeClr val="tx1"/>
                    </a:gs>
                    <a:gs pos="86000">
                      <a:schemeClr val="tx1"/>
                    </a:gs>
                  </a:gsLst>
                  <a:lin ang="5400000" scaled="0"/>
                </a:gradFill>
              </a:rPr>
              <a:t> </a:t>
            </a:r>
          </a:p>
        </p:txBody>
      </p:sp>
    </p:spTree>
    <p:extLst>
      <p:ext uri="{BB962C8B-B14F-4D97-AF65-F5344CB8AC3E}">
        <p14:creationId xmlns:p14="http://schemas.microsoft.com/office/powerpoint/2010/main" val="2408313297"/>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0">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47800"/>
            <a:ext cx="8382000"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9" name="Picture 2" descr="C:\Users\vesaj\Pictures\SharePoint logos\ShrPt10_h_rgb_r.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452320" y="6381328"/>
            <a:ext cx="1498128" cy="302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0">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47800"/>
            <a:ext cx="8382000"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4098" name="Picture 2" descr="C:\Users\vesaj\Pictures\SharePoint logos\ShrPt10_h_rgb_r.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452320" y="6381328"/>
            <a:ext cx="1498128" cy="302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1921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722313" y="1905000"/>
            <a:ext cx="8040688"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185470258"/>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722313" y="1905000"/>
            <a:ext cx="8040688"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370013" y="686053"/>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5638800"/>
            <a:ext cx="7043208" cy="443198"/>
          </a:xfrm>
        </p:spPr>
        <p:txBody>
          <a:bodyPr anchor="b" anchorCtr="0">
            <a:sp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3187006"/>
            <a:ext cx="7690114" cy="138499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1" u="none" strike="noStrike" kern="1200" cap="none" spc="-642" normalizeH="0" baseline="0" noProof="0" dirty="0" smtClean="0">
                <a:ln w="11430"/>
                <a:gradFill>
                  <a:gsLst>
                    <a:gs pos="0">
                      <a:schemeClr val="tx1"/>
                    </a:gs>
                    <a:gs pos="100000">
                      <a:schemeClr val="tx1"/>
                    </a:gs>
                  </a:gsLst>
                  <a:lin ang="5400000" scaled="0"/>
                </a:gradFill>
                <a:effectLst/>
                <a:uLnTx/>
                <a:uFillTx/>
                <a:latin typeface="+mj-lt"/>
                <a:ea typeface="+mn-ea"/>
                <a:cs typeface="+mn-cs"/>
              </a:defRPr>
            </a:lvl1pPr>
          </a:lstStyle>
          <a:p>
            <a:pPr lvl="0"/>
            <a:r>
              <a:rPr lang="en-US" dirty="0" smtClean="0"/>
              <a:t>click to…</a:t>
            </a:r>
          </a:p>
        </p:txBody>
      </p:sp>
      <p:pic>
        <p:nvPicPr>
          <p:cNvPr id="5" name="Picture 2" descr="C:\Users\vesaj\Pictures\SharePoint logos\ShrPt10_h_rgb_r.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452320" y="6381328"/>
            <a:ext cx="1498128" cy="302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666385"/>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381000" y="1447799"/>
            <a:ext cx="8382000"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0" name="Picture 2" descr="C:\Users\vesaj\Pictures\SharePoint logos\ShrPt10_h_rgb_r.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452320" y="6381328"/>
            <a:ext cx="1498128" cy="302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447799"/>
            <a:ext cx="8382000" cy="1973561"/>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8" name="Picture 2" descr="C:\Users\vesaj\Pictures\SharePoint logos\ShrPt10_h_rgb_r.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452320" y="6381328"/>
            <a:ext cx="1498128" cy="302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47799"/>
            <a:ext cx="4114800" cy="2093567"/>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47799"/>
            <a:ext cx="4114800" cy="2093567"/>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9" name="Picture 2" descr="C:\Users\vesaj\Pictures\SharePoint logos\ShrPt10_h_rgb_r.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452320" y="6381328"/>
            <a:ext cx="1498128" cy="302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47800"/>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272656"/>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47800"/>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272656"/>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1" name="Picture 2" descr="C:\Users\vesaj\Pictures\SharePoint logos\ShrPt10_h_rgb_r.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452320" y="6381328"/>
            <a:ext cx="1498128" cy="302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pic>
        <p:nvPicPr>
          <p:cNvPr id="7" name="Picture 2" descr="C:\Users\vesaj\Pictures\SharePoint logos\ShrPt10_h_rgb_r.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452320" y="6381328"/>
            <a:ext cx="1498128" cy="302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3" name="Picture 2" descr="C:\Users\vesaj\Pictures\SharePoint logos\ShrPt10_h_rgb_r.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452320" y="6381328"/>
            <a:ext cx="1498128" cy="302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Ignit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16.xml"/><Relationship Id="rId5" Type="http://schemas.openxmlformats.org/officeDocument/2006/relationships/image" Target="../media/image9.png"/><Relationship Id="rId4" Type="http://schemas.openxmlformats.org/officeDocument/2006/relationships/image" Target="../media/image8.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28600"/>
            <a:ext cx="8382000" cy="666385"/>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47800"/>
            <a:ext cx="8382000"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5"/>
          <p:cNvSpPr>
            <a:spLocks noGrp="1"/>
          </p:cNvSpPr>
          <p:nvPr userDrawn="1"/>
        </p:nvSpPr>
        <p:spPr>
          <a:xfrm>
            <a:off x="0" y="6604477"/>
            <a:ext cx="9144000" cy="253524"/>
          </a:xfrm>
          <a:prstGeom prst="rect">
            <a:avLst/>
          </a:prstGeom>
        </p:spPr>
        <p:txBody>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000" dirty="0" smtClean="0">
                <a:gradFill>
                  <a:gsLst>
                    <a:gs pos="0">
                      <a:srgbClr val="FFFFFF"/>
                    </a:gs>
                    <a:gs pos="100000">
                      <a:srgbClr val="FFFFFF"/>
                    </a:gs>
                  </a:gsLst>
                  <a:lin ang="5400000" scaled="0"/>
                </a:gradFill>
              </a:rPr>
              <a:t>©2010</a:t>
            </a:r>
            <a:r>
              <a:rPr lang="en-US" sz="1000" baseline="0" dirty="0" smtClean="0">
                <a:gradFill>
                  <a:gsLst>
                    <a:gs pos="0">
                      <a:srgbClr val="FFFFFF"/>
                    </a:gs>
                    <a:gs pos="100000">
                      <a:srgbClr val="FFFFFF"/>
                    </a:gs>
                  </a:gsLst>
                  <a:lin ang="5400000" scaled="0"/>
                </a:gradFill>
              </a:rPr>
              <a:t> </a:t>
            </a:r>
            <a:r>
              <a:rPr lang="en-US" sz="1000" dirty="0" smtClean="0">
                <a:gradFill>
                  <a:gsLst>
                    <a:gs pos="0">
                      <a:srgbClr val="FFFFFF"/>
                    </a:gs>
                    <a:gs pos="100000">
                      <a:srgbClr val="FFFFFF"/>
                    </a:gs>
                  </a:gsLst>
                  <a:lin ang="5400000" scaled="0"/>
                </a:gradFill>
              </a:rPr>
              <a:t>Microsoft </a:t>
            </a:r>
            <a:r>
              <a:rPr lang="en-US" sz="900" dirty="0" smtClean="0">
                <a:gradFill>
                  <a:gsLst>
                    <a:gs pos="0">
                      <a:srgbClr val="FFFFFF"/>
                    </a:gs>
                    <a:gs pos="100000">
                      <a:srgbClr val="FFFFFF"/>
                    </a:gs>
                  </a:gsLst>
                  <a:lin ang="5400000" scaled="0"/>
                </a:gradFill>
              </a:rPr>
              <a:t>Corporation</a:t>
            </a:r>
            <a:r>
              <a:rPr lang="en-US" sz="1000" dirty="0" smtClean="0">
                <a:gradFill>
                  <a:gsLst>
                    <a:gs pos="0">
                      <a:srgbClr val="FFFFFF"/>
                    </a:gs>
                    <a:gs pos="100000">
                      <a:srgbClr val="FFFFFF"/>
                    </a:gs>
                  </a:gsLst>
                  <a:lin ang="5400000" scaled="0"/>
                </a:gradFill>
              </a:rPr>
              <a:t>. All rights reserved. RTM Content - Published </a:t>
            </a:r>
            <a:r>
              <a:rPr lang="en-US" sz="1000" baseline="0" dirty="0" smtClean="0">
                <a:gradFill>
                  <a:gsLst>
                    <a:gs pos="0">
                      <a:srgbClr val="FFFFFF"/>
                    </a:gs>
                    <a:gs pos="100000">
                      <a:srgbClr val="FFFFFF"/>
                    </a:gs>
                  </a:gsLst>
                  <a:lin ang="5400000" scaled="0"/>
                </a:gradFill>
              </a:rPr>
              <a:t>May </a:t>
            </a:r>
            <a:r>
              <a:rPr lang="en-US" sz="1000" dirty="0" smtClean="0">
                <a:gradFill>
                  <a:gsLst>
                    <a:gs pos="0">
                      <a:srgbClr val="FFFFFF"/>
                    </a:gs>
                    <a:gs pos="100000">
                      <a:srgbClr val="FFFFFF"/>
                    </a:gs>
                  </a:gsLst>
                  <a:lin ang="5400000" scaled="0"/>
                </a:gradFill>
              </a:rPr>
              <a:t>2010</a:t>
            </a:r>
          </a:p>
          <a:p>
            <a:pPr algn="l"/>
            <a:endParaRPr lang="en-US" sz="1000" dirty="0">
              <a:gradFill>
                <a:gsLst>
                  <a:gs pos="0">
                    <a:srgbClr val="FFFFFF"/>
                  </a:gs>
                  <a:gs pos="100000">
                    <a:srgbClr val="FFFFFF"/>
                  </a:gs>
                </a:gsLst>
                <a:lin ang="5400000" scaled="0"/>
              </a:gradFill>
            </a:endParaRPr>
          </a:p>
        </p:txBody>
      </p:sp>
    </p:spTree>
  </p:cSld>
  <p:clrMap bg1="dk1" tx1="lt1" bg2="dk2" tx2="lt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22" r:id="rId10"/>
    <p:sldLayoutId id="2147483723" r:id="rId11"/>
    <p:sldLayoutId id="2147483703" r:id="rId12"/>
    <p:sldLayoutId id="2147483704" r:id="rId13"/>
    <p:sldLayoutId id="2147483724" r:id="rId14"/>
    <p:sldLayoutId id="2147483725" r:id="rId15"/>
  </p:sldLayoutIdLst>
  <p:transition>
    <p:fade/>
  </p:transition>
  <p:hf hdr="0" dt="0"/>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85000"/>
        <a:buFontTx/>
        <a:buBlip>
          <a:blip r:embed="rId18"/>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85000"/>
        <a:buFontTx/>
        <a:buBlip>
          <a:blip r:embed="rId19"/>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85000"/>
        <a:buFontTx/>
        <a:buBlip>
          <a:blip r:embed="rId19"/>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85000"/>
        <a:buFontTx/>
        <a:buBlip>
          <a:blip r:embed="rId19"/>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85000"/>
        <a:buFontTx/>
        <a:buBlip>
          <a:blip r:embed="rId19"/>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4"/>
          <a:srcRect b="10453"/>
          <a:stretch>
            <a:fillRect/>
          </a:stretch>
        </p:blipFill>
        <p:spPr>
          <a:xfrm>
            <a:off x="0" y="1299706"/>
            <a:ext cx="9144000" cy="5558294"/>
          </a:xfrm>
          <a:prstGeom prst="rect">
            <a:avLst/>
          </a:prstGeom>
        </p:spPr>
      </p:pic>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722312" y="1905000"/>
            <a:ext cx="8040688"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Footer Placeholder 5"/>
          <p:cNvSpPr>
            <a:spLocks noGrp="1"/>
          </p:cNvSpPr>
          <p:nvPr userDrawn="1"/>
        </p:nvSpPr>
        <p:spPr>
          <a:xfrm>
            <a:off x="0" y="6604476"/>
            <a:ext cx="9144000" cy="365125"/>
          </a:xfrm>
          <a:prstGeom prst="rect">
            <a:avLst/>
          </a:prstGeom>
        </p:spPr>
        <p:txBody>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000" dirty="0" smtClean="0">
                <a:solidFill>
                  <a:schemeClr val="bg1"/>
                </a:solidFill>
              </a:rPr>
              <a:t>©2010</a:t>
            </a:r>
            <a:r>
              <a:rPr lang="en-US" sz="1000" baseline="0" dirty="0" smtClean="0">
                <a:solidFill>
                  <a:schemeClr val="bg1"/>
                </a:solidFill>
              </a:rPr>
              <a:t> </a:t>
            </a:r>
            <a:r>
              <a:rPr lang="en-US" sz="1000" dirty="0" smtClean="0">
                <a:solidFill>
                  <a:schemeClr val="bg1"/>
                </a:solidFill>
              </a:rPr>
              <a:t>Microsoft </a:t>
            </a:r>
            <a:r>
              <a:rPr lang="en-US" sz="900" dirty="0" smtClean="0">
                <a:solidFill>
                  <a:schemeClr val="bg1"/>
                </a:solidFill>
              </a:rPr>
              <a:t>Corporation</a:t>
            </a:r>
            <a:r>
              <a:rPr lang="en-US" sz="1000" dirty="0" smtClean="0">
                <a:solidFill>
                  <a:schemeClr val="bg1"/>
                </a:solidFill>
              </a:rPr>
              <a:t>. All rights reserved. RTM Content - Published </a:t>
            </a:r>
            <a:r>
              <a:rPr lang="en-US" sz="1000" baseline="0" dirty="0" smtClean="0">
                <a:solidFill>
                  <a:schemeClr val="bg1"/>
                </a:solidFill>
              </a:rPr>
              <a:t>April </a:t>
            </a:r>
            <a:r>
              <a:rPr lang="en-US" sz="1000" dirty="0" smtClean="0">
                <a:solidFill>
                  <a:schemeClr val="bg1"/>
                </a:solidFill>
              </a:rPr>
              <a:t>2010</a:t>
            </a:r>
          </a:p>
        </p:txBody>
      </p:sp>
      <p:pic>
        <p:nvPicPr>
          <p:cNvPr id="1029" name="Picture 5" descr="C:\Users\vesaj\Pictures\SharePoint logos\ShrPt10_h_rgb.png"/>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7452000" y="6382800"/>
            <a:ext cx="1498128" cy="302400"/>
          </a:xfrm>
          <a:prstGeom prst="rect">
            <a:avLst/>
          </a:prstGeom>
          <a:noFill/>
          <a:extLst>
            <a:ext uri="{909E8E84-426E-40DD-AFC4-6F175D3DCCD1}">
              <a14:hiddenFill xmlns:a14="http://schemas.microsoft.com/office/drawing/2010/main">
                <a:solidFill>
                  <a:srgbClr val="FFFFFF"/>
                </a:solidFill>
              </a14:hiddenFill>
            </a:ext>
          </a:extLst>
        </p:spPr>
      </p:pic>
    </p:spTree>
  </p:cSld>
  <p:clrMap bg1="dk1" tx1="lt1" bg2="dk2" tx2="lt2" accent1="accent1" accent2="accent2" accent3="accent3" accent4="accent4" accent5="accent5" accent6="accent6" hlink="hlink" folHlink="folHlink"/>
  <p:sldLayoutIdLst>
    <p:sldLayoutId id="2147483721" r:id="rId1"/>
  </p:sldLayoutIdLst>
  <p:transition>
    <p:fade/>
  </p:transition>
  <p:hf hdr="0" dt="0"/>
  <p:txStyles>
    <p:titleStyle>
      <a:lvl1pPr algn="l" defTabSz="914363" rtl="0" eaLnBrk="1" latinLnBrk="0" hangingPunct="1">
        <a:lnSpc>
          <a:spcPct val="90000"/>
        </a:lnSpc>
        <a:spcBef>
          <a:spcPct val="0"/>
        </a:spcBef>
        <a:buNone/>
        <a:defRPr lang="en-US" sz="4800" b="0" kern="1200" cap="none" spc="-150" dirty="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0" kern="1200">
          <a:gradFill>
            <a:gsLst>
              <a:gs pos="0">
                <a:srgbClr val="000000"/>
              </a:gs>
              <a:gs pos="86000">
                <a:srgbClr val="000000"/>
              </a:gs>
            </a:gsLst>
            <a:lin ang="5400000" scaled="0"/>
          </a:gradFill>
          <a:latin typeface="Consolas"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0" kern="1200">
          <a:gradFill>
            <a:gsLst>
              <a:gs pos="0">
                <a:srgbClr val="000000"/>
              </a:gs>
              <a:gs pos="86000">
                <a:srgbClr val="000000"/>
              </a:gs>
            </a:gsLst>
            <a:lin ang="5400000" scaled="0"/>
          </a:gradFill>
          <a:latin typeface="Consolas"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1.png"/><Relationship Id="rId3" Type="http://schemas.openxmlformats.org/officeDocument/2006/relationships/image" Target="../media/image21.png"/><Relationship Id="rId7" Type="http://schemas.openxmlformats.org/officeDocument/2006/relationships/image" Target="../media/image25.png"/><Relationship Id="rId12" Type="http://schemas.openxmlformats.org/officeDocument/2006/relationships/image" Target="../media/image30.png"/><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image" Target="../media/image24.png"/><Relationship Id="rId11" Type="http://schemas.openxmlformats.org/officeDocument/2006/relationships/image" Target="../media/image29.png"/><Relationship Id="rId5" Type="http://schemas.openxmlformats.org/officeDocument/2006/relationships/image" Target="../media/image23.png"/><Relationship Id="rId10" Type="http://schemas.openxmlformats.org/officeDocument/2006/relationships/image" Target="../media/image28.gif"/><Relationship Id="rId4" Type="http://schemas.openxmlformats.org/officeDocument/2006/relationships/image" Target="../media/image22.png"/><Relationship Id="rId9" Type="http://schemas.openxmlformats.org/officeDocument/2006/relationships/image" Target="../media/image27.png"/><Relationship Id="rId14" Type="http://schemas.openxmlformats.org/officeDocument/2006/relationships/image" Target="../media/image32.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9.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0.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Relying Party</a:t>
            </a:r>
            <a:endParaRPr lang="en-US" dirty="0"/>
          </a:p>
        </p:txBody>
      </p:sp>
      <p:sp>
        <p:nvSpPr>
          <p:cNvPr id="3" name="Text Placeholder 2"/>
          <p:cNvSpPr>
            <a:spLocks noGrp="1"/>
          </p:cNvSpPr>
          <p:nvPr>
            <p:ph type="body" sz="quarter" idx="10"/>
          </p:nvPr>
        </p:nvSpPr>
        <p:spPr>
          <a:xfrm>
            <a:off x="381000" y="1447799"/>
            <a:ext cx="8382000" cy="1902059"/>
          </a:xfrm>
        </p:spPr>
        <p:txBody>
          <a:bodyPr/>
          <a:lstStyle/>
          <a:p>
            <a:r>
              <a:rPr lang="en-US" dirty="0" smtClean="0"/>
              <a:t>An </a:t>
            </a:r>
            <a:r>
              <a:rPr lang="en-US" dirty="0"/>
              <a:t>application that relies on </a:t>
            </a:r>
            <a:r>
              <a:rPr lang="en-US" dirty="0" smtClean="0"/>
              <a:t>claims</a:t>
            </a:r>
          </a:p>
          <a:p>
            <a:pPr lvl="1"/>
            <a:r>
              <a:rPr lang="en-US" i="1" dirty="0" smtClean="0"/>
              <a:t>claims-based </a:t>
            </a:r>
            <a:r>
              <a:rPr lang="en-US" i="1" dirty="0"/>
              <a:t>application</a:t>
            </a:r>
            <a:r>
              <a:rPr lang="en-US" dirty="0"/>
              <a:t>. </a:t>
            </a:r>
            <a:endParaRPr lang="en-US" dirty="0" smtClean="0"/>
          </a:p>
          <a:p>
            <a:r>
              <a:rPr lang="en-US" dirty="0" smtClean="0"/>
              <a:t>Relying Party Security Token Service (RP-STS)</a:t>
            </a:r>
            <a:endParaRPr lang="en-US" dirty="0"/>
          </a:p>
        </p:txBody>
      </p:sp>
    </p:spTree>
    <p:extLst>
      <p:ext uri="{BB962C8B-B14F-4D97-AF65-F5344CB8AC3E}">
        <p14:creationId xmlns:p14="http://schemas.microsoft.com/office/powerpoint/2010/main" val="1229222434"/>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Trust and Federation</a:t>
            </a:r>
            <a:endParaRPr lang="en-US" dirty="0"/>
          </a:p>
        </p:txBody>
      </p:sp>
      <p:sp>
        <p:nvSpPr>
          <p:cNvPr id="3" name="Text Placeholder 2"/>
          <p:cNvSpPr>
            <a:spLocks noGrp="1"/>
          </p:cNvSpPr>
          <p:nvPr>
            <p:ph type="body" sz="quarter" idx="10"/>
          </p:nvPr>
        </p:nvSpPr>
        <p:spPr>
          <a:xfrm>
            <a:off x="381000" y="1447799"/>
            <a:ext cx="8382000" cy="4708981"/>
          </a:xfrm>
        </p:spPr>
        <p:txBody>
          <a:bodyPr/>
          <a:lstStyle/>
          <a:p>
            <a:r>
              <a:rPr lang="en-US" dirty="0" smtClean="0"/>
              <a:t>Realm or Domain</a:t>
            </a:r>
          </a:p>
          <a:p>
            <a:r>
              <a:rPr lang="en-US" dirty="0" smtClean="0"/>
              <a:t>Conditions</a:t>
            </a:r>
          </a:p>
          <a:p>
            <a:r>
              <a:rPr lang="en-US" dirty="0" smtClean="0"/>
              <a:t>Establishing</a:t>
            </a:r>
          </a:p>
          <a:p>
            <a:r>
              <a:rPr lang="en-US" dirty="0" smtClean="0"/>
              <a:t>Unidirectional</a:t>
            </a:r>
          </a:p>
          <a:p>
            <a:pPr lvl="1"/>
            <a:r>
              <a:rPr lang="en-US" dirty="0" smtClean="0"/>
              <a:t>Based on Policy of RP &amp; STS</a:t>
            </a:r>
          </a:p>
          <a:p>
            <a:r>
              <a:rPr lang="en-US" dirty="0" smtClean="0"/>
              <a:t>Federation</a:t>
            </a:r>
          </a:p>
          <a:p>
            <a:pPr lvl="1"/>
            <a:r>
              <a:rPr lang="en-US" dirty="0" smtClean="0"/>
              <a:t>Metadata</a:t>
            </a:r>
          </a:p>
          <a:p>
            <a:endParaRPr lang="en-US" dirty="0" smtClean="0"/>
          </a:p>
          <a:p>
            <a:endParaRPr lang="en-US" dirty="0"/>
          </a:p>
        </p:txBody>
      </p:sp>
    </p:spTree>
    <p:extLst>
      <p:ext uri="{BB962C8B-B14F-4D97-AF65-F5344CB8AC3E}">
        <p14:creationId xmlns:p14="http://schemas.microsoft.com/office/powerpoint/2010/main" val="2913012101"/>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1329595"/>
          </a:xfrm>
        </p:spPr>
        <p:txBody>
          <a:bodyPr/>
          <a:lstStyle/>
          <a:p>
            <a:r>
              <a:rPr lang="en-US" dirty="0" smtClean="0"/>
              <a:t>SharePoint as a Claims-based application</a:t>
            </a:r>
            <a:endParaRPr lang="en-US" dirty="0"/>
          </a:p>
        </p:txBody>
      </p:sp>
      <p:sp>
        <p:nvSpPr>
          <p:cNvPr id="3" name="Text Placeholder 2"/>
          <p:cNvSpPr>
            <a:spLocks noGrp="1"/>
          </p:cNvSpPr>
          <p:nvPr>
            <p:ph type="body" sz="quarter" idx="10"/>
          </p:nvPr>
        </p:nvSpPr>
        <p:spPr>
          <a:xfrm>
            <a:off x="381000" y="1599455"/>
            <a:ext cx="8382000" cy="3428631"/>
          </a:xfrm>
        </p:spPr>
        <p:txBody>
          <a:bodyPr/>
          <a:lstStyle/>
          <a:p>
            <a:r>
              <a:rPr lang="en-US" dirty="0"/>
              <a:t>SharePoint STS is always relying party STS Built </a:t>
            </a:r>
            <a:r>
              <a:rPr lang="en-US" dirty="0" smtClean="0"/>
              <a:t>on Windows Identity Foundation (WIF)</a:t>
            </a:r>
          </a:p>
          <a:p>
            <a:r>
              <a:rPr lang="en-US" dirty="0"/>
              <a:t>M</a:t>
            </a:r>
            <a:r>
              <a:rPr lang="en-US" dirty="0" smtClean="0"/>
              <a:t>ultiple </a:t>
            </a:r>
            <a:r>
              <a:rPr lang="en-US" dirty="0"/>
              <a:t>authentication </a:t>
            </a:r>
            <a:r>
              <a:rPr lang="en-US" dirty="0" smtClean="0"/>
              <a:t>types</a:t>
            </a:r>
          </a:p>
          <a:p>
            <a:r>
              <a:rPr lang="en-US" dirty="0"/>
              <a:t>Identity Provider </a:t>
            </a:r>
            <a:r>
              <a:rPr lang="en-US" dirty="0" smtClean="0"/>
              <a:t>neutral</a:t>
            </a:r>
          </a:p>
          <a:p>
            <a:pPr lvl="1"/>
            <a:r>
              <a:rPr lang="en-US" dirty="0" smtClean="0"/>
              <a:t>Configured via Central Admin or PowerShell </a:t>
            </a:r>
          </a:p>
          <a:p>
            <a:r>
              <a:rPr lang="en-US" dirty="0" smtClean="0"/>
              <a:t>Delegation </a:t>
            </a:r>
            <a:r>
              <a:rPr lang="en-US" dirty="0"/>
              <a:t>of user identity between applications. </a:t>
            </a:r>
          </a:p>
        </p:txBody>
      </p:sp>
    </p:spTree>
    <p:extLst>
      <p:ext uri="{BB962C8B-B14F-4D97-AF65-F5344CB8AC3E}">
        <p14:creationId xmlns:p14="http://schemas.microsoft.com/office/powerpoint/2010/main" val="4207264233"/>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SharePoint STS</a:t>
            </a:r>
            <a:endParaRPr lang="en-GB" dirty="0"/>
          </a:p>
        </p:txBody>
      </p:sp>
      <p:sp>
        <p:nvSpPr>
          <p:cNvPr id="3" name="Text Placeholder 2"/>
          <p:cNvSpPr>
            <a:spLocks noGrp="1"/>
          </p:cNvSpPr>
          <p:nvPr>
            <p:ph type="body" sz="quarter" idx="10"/>
          </p:nvPr>
        </p:nvSpPr>
        <p:spPr>
          <a:xfrm>
            <a:off x="381000" y="1447799"/>
            <a:ext cx="8382000" cy="4979825"/>
          </a:xfrm>
        </p:spPr>
        <p:txBody>
          <a:bodyPr/>
          <a:lstStyle/>
          <a:p>
            <a:r>
              <a:rPr lang="en-US" dirty="0" smtClean="0"/>
              <a:t>SharePoint Secure Token Service</a:t>
            </a:r>
          </a:p>
          <a:p>
            <a:r>
              <a:rPr lang="en-US" dirty="0" smtClean="0"/>
              <a:t>An implementation of WS-Trust v 1.4</a:t>
            </a:r>
          </a:p>
          <a:p>
            <a:r>
              <a:rPr lang="en-US" dirty="0" smtClean="0"/>
              <a:t>WS-Federation 1.1 (passive &amp; active)</a:t>
            </a:r>
          </a:p>
          <a:p>
            <a:r>
              <a:rPr lang="en-US" dirty="0" smtClean="0"/>
              <a:t>Uses Windows Identity Foundation</a:t>
            </a:r>
          </a:p>
          <a:p>
            <a:r>
              <a:rPr lang="en-US" dirty="0" smtClean="0"/>
              <a:t>Security Token (SAML 1.1)</a:t>
            </a:r>
          </a:p>
          <a:p>
            <a:pPr lvl="1"/>
            <a:r>
              <a:rPr lang="en-US" dirty="0" smtClean="0"/>
              <a:t>encapsulates assertions</a:t>
            </a:r>
          </a:p>
          <a:p>
            <a:pPr lvl="1"/>
            <a:r>
              <a:rPr lang="en-US" dirty="0" smtClean="0"/>
              <a:t>attributes specified by a policy</a:t>
            </a:r>
          </a:p>
          <a:p>
            <a:pPr lvl="1"/>
            <a:r>
              <a:rPr lang="en-US" dirty="0" smtClean="0"/>
              <a:t>Enables authorization</a:t>
            </a:r>
          </a:p>
          <a:p>
            <a:pPr lvl="1"/>
            <a:r>
              <a:rPr lang="en-US" dirty="0" smtClean="0"/>
              <a:t>Authenticates user (FBA scenario only)</a:t>
            </a:r>
          </a:p>
          <a:p>
            <a:pPr lvl="1"/>
            <a:r>
              <a:rPr lang="en-US" dirty="0" smtClean="0"/>
              <a:t>Issued by STS</a:t>
            </a:r>
          </a:p>
        </p:txBody>
      </p:sp>
    </p:spTree>
    <p:extLst>
      <p:ext uri="{BB962C8B-B14F-4D97-AF65-F5344CB8AC3E}">
        <p14:creationId xmlns:p14="http://schemas.microsoft.com/office/powerpoint/2010/main" val="722854938"/>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SharePoint Claims Overview</a:t>
            </a:r>
            <a:endParaRPr lang="en-US" dirty="0"/>
          </a:p>
        </p:txBody>
      </p:sp>
      <p:sp>
        <p:nvSpPr>
          <p:cNvPr id="4" name="Rounded Rectangle 3"/>
          <p:cNvSpPr/>
          <p:nvPr/>
        </p:nvSpPr>
        <p:spPr bwMode="auto">
          <a:xfrm>
            <a:off x="1547664" y="1556792"/>
            <a:ext cx="2232248" cy="2592288"/>
          </a:xfrm>
          <a:prstGeom prst="roundRect">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gradFill>
                <a:gsLst>
                  <a:gs pos="0">
                    <a:srgbClr val="FFFFFF"/>
                  </a:gs>
                  <a:gs pos="100000">
                    <a:srgbClr val="FFFFFF"/>
                  </a:gs>
                </a:gsLst>
                <a:lin ang="5400000" scaled="0"/>
              </a:gradFill>
            </a:endParaRPr>
          </a:p>
        </p:txBody>
      </p:sp>
      <p:sp>
        <p:nvSpPr>
          <p:cNvPr id="5" name="Rounded Rectangle 4"/>
          <p:cNvSpPr/>
          <p:nvPr/>
        </p:nvSpPr>
        <p:spPr bwMode="auto">
          <a:xfrm>
            <a:off x="5364088" y="1554324"/>
            <a:ext cx="2232248" cy="2594756"/>
          </a:xfrm>
          <a:prstGeom prst="roundRect">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gradFill>
                <a:gsLst>
                  <a:gs pos="0">
                    <a:srgbClr val="FFFFFF"/>
                  </a:gs>
                  <a:gs pos="100000">
                    <a:srgbClr val="FFFFFF"/>
                  </a:gs>
                </a:gsLst>
                <a:lin ang="5400000" scaled="0"/>
              </a:gradFill>
            </a:endParaRPr>
          </a:p>
        </p:txBody>
      </p:sp>
      <p:sp>
        <p:nvSpPr>
          <p:cNvPr id="6" name="Rounded Rectangle 5"/>
          <p:cNvSpPr/>
          <p:nvPr/>
        </p:nvSpPr>
        <p:spPr bwMode="auto">
          <a:xfrm>
            <a:off x="5760132" y="2131934"/>
            <a:ext cx="1440160" cy="1008112"/>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dirty="0" smtClean="0">
                <a:gradFill>
                  <a:gsLst>
                    <a:gs pos="0">
                      <a:srgbClr val="FFFFFF"/>
                    </a:gs>
                    <a:gs pos="100000">
                      <a:srgbClr val="FFFFFF"/>
                    </a:gs>
                  </a:gsLst>
                  <a:lin ang="5400000" scaled="0"/>
                </a:gradFill>
              </a:rPr>
              <a:t>SharePoint STS</a:t>
            </a:r>
          </a:p>
        </p:txBody>
      </p:sp>
      <p:sp>
        <p:nvSpPr>
          <p:cNvPr id="8" name="Rounded Rectangle 7"/>
          <p:cNvSpPr/>
          <p:nvPr/>
        </p:nvSpPr>
        <p:spPr bwMode="auto">
          <a:xfrm>
            <a:off x="1943708" y="2132856"/>
            <a:ext cx="1440160" cy="1008112"/>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400" dirty="0" smtClean="0">
                <a:gradFill>
                  <a:gsLst>
                    <a:gs pos="0">
                      <a:srgbClr val="FFFFFF"/>
                    </a:gs>
                    <a:gs pos="100000">
                      <a:srgbClr val="FFFFFF"/>
                    </a:gs>
                  </a:gsLst>
                  <a:lin ang="5400000" scaled="0"/>
                </a:gradFill>
              </a:rPr>
              <a:t>IP-STS</a:t>
            </a:r>
          </a:p>
        </p:txBody>
      </p:sp>
      <p:pic>
        <p:nvPicPr>
          <p:cNvPr id="9" name="Picture 2" descr="D:\Docs\MCM\Raw\logos\User Androgynous people pers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1960" y="5085184"/>
            <a:ext cx="649610" cy="778306"/>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Elbow Connector 10"/>
          <p:cNvCxnSpPr/>
          <p:nvPr/>
        </p:nvCxnSpPr>
        <p:spPr>
          <a:xfrm rot="16200000" flipV="1">
            <a:off x="1907705" y="3429001"/>
            <a:ext cx="2592286" cy="2016224"/>
          </a:xfrm>
          <a:prstGeom prst="bentConnector3">
            <a:avLst>
              <a:gd name="adj1" fmla="val 296"/>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4" name="Elbow Connector 13"/>
          <p:cNvCxnSpPr/>
          <p:nvPr/>
        </p:nvCxnSpPr>
        <p:spPr>
          <a:xfrm rot="16200000" flipH="1">
            <a:off x="2375758" y="3537013"/>
            <a:ext cx="2160241" cy="1512167"/>
          </a:xfrm>
          <a:prstGeom prst="bentConnector3">
            <a:avLst>
              <a:gd name="adj1" fmla="val 100345"/>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endCxn id="8" idx="3"/>
          </p:cNvCxnSpPr>
          <p:nvPr/>
        </p:nvCxnSpPr>
        <p:spPr>
          <a:xfrm flipH="1">
            <a:off x="3383868" y="2635990"/>
            <a:ext cx="2376264" cy="922"/>
          </a:xfrm>
          <a:prstGeom prst="straightConnector1">
            <a:avLst/>
          </a:prstGeom>
          <a:ln w="38100">
            <a:prstDash val="dash"/>
            <a:tailEnd type="arrow"/>
          </a:ln>
        </p:spPr>
        <p:style>
          <a:lnRef idx="1">
            <a:schemeClr val="accent1"/>
          </a:lnRef>
          <a:fillRef idx="0">
            <a:schemeClr val="accent1"/>
          </a:fillRef>
          <a:effectRef idx="0">
            <a:schemeClr val="accent1"/>
          </a:effectRef>
          <a:fontRef idx="minor">
            <a:schemeClr val="tx1"/>
          </a:fontRef>
        </p:style>
      </p:cxnSp>
      <p:cxnSp>
        <p:nvCxnSpPr>
          <p:cNvPr id="33" name="Elbow Connector 32"/>
          <p:cNvCxnSpPr/>
          <p:nvPr/>
        </p:nvCxnSpPr>
        <p:spPr>
          <a:xfrm rot="5400000" flipH="1" flipV="1">
            <a:off x="4218885" y="3673953"/>
            <a:ext cx="2183165" cy="1115357"/>
          </a:xfrm>
          <a:prstGeom prst="bentConnector3">
            <a:avLst>
              <a:gd name="adj1" fmla="val 183"/>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37" name="Rounded Rectangle 36"/>
          <p:cNvSpPr/>
          <p:nvPr/>
        </p:nvSpPr>
        <p:spPr bwMode="auto">
          <a:xfrm>
            <a:off x="6300192" y="3236493"/>
            <a:ext cx="1224136" cy="756085"/>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600" dirty="0" smtClean="0">
                <a:gradFill>
                  <a:gsLst>
                    <a:gs pos="0">
                      <a:srgbClr val="FFFFFF"/>
                    </a:gs>
                    <a:gs pos="100000">
                      <a:srgbClr val="FFFFFF"/>
                    </a:gs>
                  </a:gsLst>
                  <a:lin ang="5400000" scaled="0"/>
                </a:gradFill>
              </a:rPr>
              <a:t>Web App</a:t>
            </a:r>
          </a:p>
        </p:txBody>
      </p:sp>
      <p:cxnSp>
        <p:nvCxnSpPr>
          <p:cNvPr id="40" name="Elbow Connector 39"/>
          <p:cNvCxnSpPr>
            <a:endCxn id="9" idx="3"/>
          </p:cNvCxnSpPr>
          <p:nvPr/>
        </p:nvCxnSpPr>
        <p:spPr>
          <a:xfrm rot="5400000">
            <a:off x="4306185" y="3696354"/>
            <a:ext cx="2333368" cy="1222598"/>
          </a:xfrm>
          <a:prstGeom prst="bentConnector2">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43" name="Elbow Connector 42"/>
          <p:cNvCxnSpPr>
            <a:endCxn id="37" idx="2"/>
          </p:cNvCxnSpPr>
          <p:nvPr/>
        </p:nvCxnSpPr>
        <p:spPr>
          <a:xfrm flipV="1">
            <a:off x="4752787" y="3992578"/>
            <a:ext cx="2159473" cy="1720463"/>
          </a:xfrm>
          <a:prstGeom prst="bentConnector2">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4427984" y="2256529"/>
            <a:ext cx="486480" cy="249299"/>
          </a:xfrm>
          <a:prstGeom prst="rect">
            <a:avLst/>
          </a:prstGeom>
          <a:noFill/>
        </p:spPr>
        <p:txBody>
          <a:bodyPr wrap="none" lIns="0" tIns="0" rIns="0" bIns="0" rtlCol="0">
            <a:spAutoFit/>
          </a:bodyPr>
          <a:lstStyle/>
          <a:p>
            <a:pPr>
              <a:lnSpc>
                <a:spcPct val="90000"/>
              </a:lnSpc>
            </a:pPr>
            <a:r>
              <a:rPr lang="en-US" dirty="0" smtClean="0">
                <a:gradFill>
                  <a:gsLst>
                    <a:gs pos="0">
                      <a:schemeClr val="tx1"/>
                    </a:gs>
                    <a:gs pos="86000">
                      <a:schemeClr val="tx1"/>
                    </a:gs>
                  </a:gsLst>
                  <a:lin ang="5400000" scaled="0"/>
                </a:gradFill>
              </a:rPr>
              <a:t>Trust</a:t>
            </a:r>
          </a:p>
        </p:txBody>
      </p:sp>
      <p:sp>
        <p:nvSpPr>
          <p:cNvPr id="46" name="TextBox 45"/>
          <p:cNvSpPr txBox="1"/>
          <p:nvPr/>
        </p:nvSpPr>
        <p:spPr>
          <a:xfrm rot="16200000">
            <a:off x="1385638" y="4812655"/>
            <a:ext cx="1293431" cy="249299"/>
          </a:xfrm>
          <a:prstGeom prst="rect">
            <a:avLst/>
          </a:prstGeom>
          <a:noFill/>
        </p:spPr>
        <p:txBody>
          <a:bodyPr wrap="none" lIns="0" tIns="0" rIns="0" bIns="0" rtlCol="0">
            <a:spAutoFit/>
          </a:bodyPr>
          <a:lstStyle/>
          <a:p>
            <a:pPr>
              <a:lnSpc>
                <a:spcPct val="90000"/>
              </a:lnSpc>
            </a:pPr>
            <a:r>
              <a:rPr lang="en-US" dirty="0" smtClean="0">
                <a:gradFill>
                  <a:gsLst>
                    <a:gs pos="0">
                      <a:schemeClr val="tx1"/>
                    </a:gs>
                    <a:gs pos="86000">
                      <a:schemeClr val="tx1"/>
                    </a:gs>
                  </a:gsLst>
                  <a:lin ang="5400000" scaled="0"/>
                </a:gradFill>
              </a:rPr>
              <a:t>Authenticate</a:t>
            </a:r>
          </a:p>
        </p:txBody>
      </p:sp>
      <p:sp>
        <p:nvSpPr>
          <p:cNvPr id="47" name="TextBox 46"/>
          <p:cNvSpPr txBox="1"/>
          <p:nvPr/>
        </p:nvSpPr>
        <p:spPr>
          <a:xfrm rot="16200000">
            <a:off x="2325781" y="4627894"/>
            <a:ext cx="1141338" cy="249299"/>
          </a:xfrm>
          <a:prstGeom prst="rect">
            <a:avLst/>
          </a:prstGeom>
          <a:noFill/>
        </p:spPr>
        <p:txBody>
          <a:bodyPr wrap="none" lIns="0" tIns="0" rIns="0" bIns="0" rtlCol="0">
            <a:spAutoFit/>
          </a:bodyPr>
          <a:lstStyle/>
          <a:p>
            <a:pPr>
              <a:lnSpc>
                <a:spcPct val="90000"/>
              </a:lnSpc>
            </a:pPr>
            <a:r>
              <a:rPr lang="en-US" dirty="0" smtClean="0">
                <a:gradFill>
                  <a:gsLst>
                    <a:gs pos="0">
                      <a:schemeClr val="tx1"/>
                    </a:gs>
                    <a:gs pos="86000">
                      <a:schemeClr val="tx1"/>
                    </a:gs>
                  </a:gsLst>
                  <a:lin ang="5400000" scaled="0"/>
                </a:gradFill>
              </a:rPr>
              <a:t>Issue token</a:t>
            </a:r>
          </a:p>
        </p:txBody>
      </p:sp>
      <p:sp>
        <p:nvSpPr>
          <p:cNvPr id="48" name="TextBox 47"/>
          <p:cNvSpPr txBox="1"/>
          <p:nvPr/>
        </p:nvSpPr>
        <p:spPr>
          <a:xfrm rot="5400000">
            <a:off x="5171222" y="4596703"/>
            <a:ext cx="1144544" cy="249299"/>
          </a:xfrm>
          <a:prstGeom prst="rect">
            <a:avLst/>
          </a:prstGeom>
          <a:noFill/>
        </p:spPr>
        <p:txBody>
          <a:bodyPr wrap="none" lIns="0" tIns="0" rIns="0" bIns="0" rtlCol="0">
            <a:spAutoFit/>
          </a:bodyPr>
          <a:lstStyle/>
          <a:p>
            <a:pPr>
              <a:lnSpc>
                <a:spcPct val="90000"/>
              </a:lnSpc>
            </a:pPr>
            <a:r>
              <a:rPr lang="en-US" dirty="0" smtClean="0">
                <a:gradFill>
                  <a:gsLst>
                    <a:gs pos="0">
                      <a:schemeClr val="tx1"/>
                    </a:gs>
                    <a:gs pos="86000">
                      <a:schemeClr val="tx1"/>
                    </a:gs>
                  </a:gsLst>
                  <a:lin ang="5400000" scaled="0"/>
                </a:gradFill>
              </a:rPr>
              <a:t>Send token</a:t>
            </a:r>
          </a:p>
        </p:txBody>
      </p:sp>
      <p:sp>
        <p:nvSpPr>
          <p:cNvPr id="53" name="TextBox 52"/>
          <p:cNvSpPr txBox="1"/>
          <p:nvPr/>
        </p:nvSpPr>
        <p:spPr>
          <a:xfrm rot="5400000" flipH="1">
            <a:off x="5729521" y="4753672"/>
            <a:ext cx="1141338" cy="249299"/>
          </a:xfrm>
          <a:prstGeom prst="rect">
            <a:avLst/>
          </a:prstGeom>
          <a:noFill/>
        </p:spPr>
        <p:txBody>
          <a:bodyPr wrap="none" lIns="0" tIns="0" rIns="0" bIns="0" rtlCol="0">
            <a:spAutoFit/>
          </a:bodyPr>
          <a:lstStyle/>
          <a:p>
            <a:pPr>
              <a:lnSpc>
                <a:spcPct val="90000"/>
              </a:lnSpc>
            </a:pPr>
            <a:r>
              <a:rPr lang="en-US" dirty="0" smtClean="0">
                <a:gradFill>
                  <a:gsLst>
                    <a:gs pos="0">
                      <a:schemeClr val="tx1"/>
                    </a:gs>
                    <a:gs pos="86000">
                      <a:schemeClr val="tx1"/>
                    </a:gs>
                  </a:gsLst>
                  <a:lin ang="5400000" scaled="0"/>
                </a:gradFill>
              </a:rPr>
              <a:t>Issue token</a:t>
            </a:r>
          </a:p>
        </p:txBody>
      </p:sp>
      <p:sp>
        <p:nvSpPr>
          <p:cNvPr id="54" name="TextBox 53"/>
          <p:cNvSpPr txBox="1"/>
          <p:nvPr/>
        </p:nvSpPr>
        <p:spPr>
          <a:xfrm rot="5400000">
            <a:off x="6511041" y="4777416"/>
            <a:ext cx="1144544" cy="249299"/>
          </a:xfrm>
          <a:prstGeom prst="rect">
            <a:avLst/>
          </a:prstGeom>
          <a:noFill/>
        </p:spPr>
        <p:txBody>
          <a:bodyPr wrap="none" lIns="0" tIns="0" rIns="0" bIns="0" rtlCol="0">
            <a:spAutoFit/>
          </a:bodyPr>
          <a:lstStyle/>
          <a:p>
            <a:pPr>
              <a:lnSpc>
                <a:spcPct val="90000"/>
              </a:lnSpc>
            </a:pPr>
            <a:r>
              <a:rPr lang="en-US" dirty="0" smtClean="0">
                <a:gradFill>
                  <a:gsLst>
                    <a:gs pos="0">
                      <a:schemeClr val="tx1"/>
                    </a:gs>
                    <a:gs pos="86000">
                      <a:schemeClr val="tx1"/>
                    </a:gs>
                  </a:gsLst>
                  <a:lin ang="5400000" scaled="0"/>
                </a:gradFill>
              </a:rPr>
              <a:t>Send token</a:t>
            </a:r>
          </a:p>
        </p:txBody>
      </p:sp>
      <p:cxnSp>
        <p:nvCxnSpPr>
          <p:cNvPr id="22" name="Elbow Connector 21"/>
          <p:cNvCxnSpPr/>
          <p:nvPr/>
        </p:nvCxnSpPr>
        <p:spPr>
          <a:xfrm rot="10800000" flipV="1">
            <a:off x="4788024" y="3992578"/>
            <a:ext cx="2592288" cy="1870912"/>
          </a:xfrm>
          <a:prstGeom prst="bentConnector3">
            <a:avLst>
              <a:gd name="adj1" fmla="val -239"/>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rot="5400000">
            <a:off x="6938975" y="4929816"/>
            <a:ext cx="1275990" cy="249299"/>
          </a:xfrm>
          <a:prstGeom prst="rect">
            <a:avLst/>
          </a:prstGeom>
          <a:noFill/>
        </p:spPr>
        <p:txBody>
          <a:bodyPr wrap="none" lIns="0" tIns="0" rIns="0" bIns="0" rtlCol="0">
            <a:spAutoFit/>
          </a:bodyPr>
          <a:lstStyle/>
          <a:p>
            <a:pPr>
              <a:lnSpc>
                <a:spcPct val="90000"/>
              </a:lnSpc>
            </a:pPr>
            <a:r>
              <a:rPr lang="en-US" dirty="0" smtClean="0">
                <a:gradFill>
                  <a:gsLst>
                    <a:gs pos="0">
                      <a:schemeClr val="tx1"/>
                    </a:gs>
                    <a:gs pos="86000">
                      <a:schemeClr val="tx1"/>
                    </a:gs>
                  </a:gsLst>
                  <a:lin ang="5400000" scaled="0"/>
                </a:gradFill>
              </a:rPr>
              <a:t>Send Cookie</a:t>
            </a:r>
          </a:p>
        </p:txBody>
      </p:sp>
    </p:spTree>
    <p:extLst>
      <p:ext uri="{BB962C8B-B14F-4D97-AF65-F5344CB8AC3E}">
        <p14:creationId xmlns:p14="http://schemas.microsoft.com/office/powerpoint/2010/main" val="361583259"/>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SharePoint Farm Trusts</a:t>
            </a:r>
            <a:endParaRPr lang="en-US" dirty="0"/>
          </a:p>
        </p:txBody>
      </p:sp>
      <p:sp>
        <p:nvSpPr>
          <p:cNvPr id="4" name="Rounded Rectangle 3"/>
          <p:cNvSpPr/>
          <p:nvPr/>
        </p:nvSpPr>
        <p:spPr bwMode="auto">
          <a:xfrm>
            <a:off x="1547664" y="1556792"/>
            <a:ext cx="2232248" cy="2592288"/>
          </a:xfrm>
          <a:prstGeom prst="roundRect">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a:r>
              <a:rPr lang="en-US" sz="2400" dirty="0" smtClean="0">
                <a:gradFill>
                  <a:gsLst>
                    <a:gs pos="0">
                      <a:srgbClr val="FFFFFF"/>
                    </a:gs>
                    <a:gs pos="100000">
                      <a:srgbClr val="FFFFFF"/>
                    </a:gs>
                  </a:gsLst>
                  <a:lin ang="5400000" scaled="0"/>
                </a:gradFill>
              </a:rPr>
              <a:t>Farm A</a:t>
            </a:r>
          </a:p>
        </p:txBody>
      </p:sp>
      <p:sp>
        <p:nvSpPr>
          <p:cNvPr id="5" name="Rounded Rectangle 4"/>
          <p:cNvSpPr/>
          <p:nvPr/>
        </p:nvSpPr>
        <p:spPr bwMode="auto">
          <a:xfrm>
            <a:off x="5364088" y="1554324"/>
            <a:ext cx="2232248" cy="2594756"/>
          </a:xfrm>
          <a:prstGeom prst="roundRect">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a:r>
              <a:rPr lang="en-US" sz="2400" dirty="0" smtClean="0">
                <a:gradFill>
                  <a:gsLst>
                    <a:gs pos="0">
                      <a:srgbClr val="FFFFFF"/>
                    </a:gs>
                    <a:gs pos="100000">
                      <a:srgbClr val="FFFFFF"/>
                    </a:gs>
                  </a:gsLst>
                  <a:lin ang="5400000" scaled="0"/>
                </a:gradFill>
              </a:rPr>
              <a:t>Farm B</a:t>
            </a:r>
          </a:p>
        </p:txBody>
      </p:sp>
      <p:sp>
        <p:nvSpPr>
          <p:cNvPr id="6" name="Rounded Rectangle 5"/>
          <p:cNvSpPr/>
          <p:nvPr/>
        </p:nvSpPr>
        <p:spPr bwMode="auto">
          <a:xfrm>
            <a:off x="5760132" y="2131934"/>
            <a:ext cx="1440160" cy="1008112"/>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dirty="0" smtClean="0">
                <a:gradFill>
                  <a:gsLst>
                    <a:gs pos="0">
                      <a:srgbClr val="FFFFFF"/>
                    </a:gs>
                    <a:gs pos="100000">
                      <a:srgbClr val="FFFFFF"/>
                    </a:gs>
                  </a:gsLst>
                  <a:lin ang="5400000" scaled="0"/>
                </a:gradFill>
              </a:rPr>
              <a:t>SharePoint RP-STS</a:t>
            </a:r>
          </a:p>
        </p:txBody>
      </p:sp>
      <p:sp>
        <p:nvSpPr>
          <p:cNvPr id="8" name="Rounded Rectangle 7"/>
          <p:cNvSpPr/>
          <p:nvPr/>
        </p:nvSpPr>
        <p:spPr bwMode="auto">
          <a:xfrm>
            <a:off x="1943708" y="2132856"/>
            <a:ext cx="1440160" cy="1008112"/>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dirty="0" smtClean="0">
                <a:gradFill>
                  <a:gsLst>
                    <a:gs pos="0">
                      <a:srgbClr val="FFFFFF"/>
                    </a:gs>
                    <a:gs pos="100000">
                      <a:srgbClr val="FFFFFF"/>
                    </a:gs>
                  </a:gsLst>
                  <a:lin ang="5400000" scaled="0"/>
                </a:gradFill>
              </a:rPr>
              <a:t>SharePoint RP-STS</a:t>
            </a:r>
          </a:p>
        </p:txBody>
      </p:sp>
      <p:pic>
        <p:nvPicPr>
          <p:cNvPr id="9" name="Picture 2" descr="D:\Docs\MCM\Raw\logos\User Androgynous people pers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1960" y="5085184"/>
            <a:ext cx="649610" cy="778306"/>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Elbow Connector 10"/>
          <p:cNvCxnSpPr/>
          <p:nvPr/>
        </p:nvCxnSpPr>
        <p:spPr>
          <a:xfrm rot="16200000" flipV="1">
            <a:off x="1907705" y="3429001"/>
            <a:ext cx="2592286" cy="2016224"/>
          </a:xfrm>
          <a:prstGeom prst="bentConnector3">
            <a:avLst>
              <a:gd name="adj1" fmla="val 296"/>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33" name="Elbow Connector 32"/>
          <p:cNvCxnSpPr/>
          <p:nvPr/>
        </p:nvCxnSpPr>
        <p:spPr>
          <a:xfrm flipV="1">
            <a:off x="4752789" y="3861048"/>
            <a:ext cx="1547403" cy="1462168"/>
          </a:xfrm>
          <a:prstGeom prst="bentConnector3">
            <a:avLst>
              <a:gd name="adj1" fmla="val 50000"/>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37" name="Rounded Rectangle 36"/>
          <p:cNvSpPr/>
          <p:nvPr/>
        </p:nvSpPr>
        <p:spPr bwMode="auto">
          <a:xfrm>
            <a:off x="6300192" y="3236493"/>
            <a:ext cx="1224136" cy="756085"/>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600" dirty="0" smtClean="0">
                <a:gradFill>
                  <a:gsLst>
                    <a:gs pos="0">
                      <a:srgbClr val="FFFFFF"/>
                    </a:gs>
                    <a:gs pos="100000">
                      <a:srgbClr val="FFFFFF"/>
                    </a:gs>
                  </a:gsLst>
                  <a:lin ang="5400000" scaled="0"/>
                </a:gradFill>
              </a:rPr>
              <a:t>Web App</a:t>
            </a:r>
          </a:p>
        </p:txBody>
      </p:sp>
      <p:cxnSp>
        <p:nvCxnSpPr>
          <p:cNvPr id="40" name="Elbow Connector 39"/>
          <p:cNvCxnSpPr/>
          <p:nvPr/>
        </p:nvCxnSpPr>
        <p:spPr>
          <a:xfrm rot="10800000" flipV="1">
            <a:off x="4786749" y="3992576"/>
            <a:ext cx="1801477" cy="1591445"/>
          </a:xfrm>
          <a:prstGeom prst="bentConnector3">
            <a:avLst>
              <a:gd name="adj1" fmla="val -374"/>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43" name="Elbow Connector 42"/>
          <p:cNvCxnSpPr>
            <a:endCxn id="37" idx="2"/>
          </p:cNvCxnSpPr>
          <p:nvPr/>
        </p:nvCxnSpPr>
        <p:spPr>
          <a:xfrm flipV="1">
            <a:off x="4752787" y="3992578"/>
            <a:ext cx="2159473" cy="1720463"/>
          </a:xfrm>
          <a:prstGeom prst="bentConnector2">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4427984" y="2256529"/>
            <a:ext cx="486480" cy="249299"/>
          </a:xfrm>
          <a:prstGeom prst="rect">
            <a:avLst/>
          </a:prstGeom>
          <a:noFill/>
        </p:spPr>
        <p:txBody>
          <a:bodyPr wrap="none" lIns="0" tIns="0" rIns="0" bIns="0" rtlCol="0">
            <a:spAutoFit/>
          </a:bodyPr>
          <a:lstStyle/>
          <a:p>
            <a:pPr>
              <a:lnSpc>
                <a:spcPct val="90000"/>
              </a:lnSpc>
            </a:pPr>
            <a:r>
              <a:rPr lang="en-US" dirty="0" smtClean="0">
                <a:gradFill>
                  <a:gsLst>
                    <a:gs pos="0">
                      <a:schemeClr val="tx1"/>
                    </a:gs>
                    <a:gs pos="86000">
                      <a:schemeClr val="tx1"/>
                    </a:gs>
                  </a:gsLst>
                  <a:lin ang="5400000" scaled="0"/>
                </a:gradFill>
              </a:rPr>
              <a:t>Trust</a:t>
            </a:r>
          </a:p>
        </p:txBody>
      </p:sp>
      <p:sp>
        <p:nvSpPr>
          <p:cNvPr id="46" name="TextBox 45"/>
          <p:cNvSpPr txBox="1"/>
          <p:nvPr/>
        </p:nvSpPr>
        <p:spPr>
          <a:xfrm rot="16200000">
            <a:off x="1385638" y="4812655"/>
            <a:ext cx="1293431" cy="249299"/>
          </a:xfrm>
          <a:prstGeom prst="rect">
            <a:avLst/>
          </a:prstGeom>
          <a:noFill/>
        </p:spPr>
        <p:txBody>
          <a:bodyPr wrap="none" lIns="0" tIns="0" rIns="0" bIns="0" rtlCol="0">
            <a:spAutoFit/>
          </a:bodyPr>
          <a:lstStyle/>
          <a:p>
            <a:pPr>
              <a:lnSpc>
                <a:spcPct val="90000"/>
              </a:lnSpc>
            </a:pPr>
            <a:r>
              <a:rPr lang="en-US" dirty="0" smtClean="0">
                <a:gradFill>
                  <a:gsLst>
                    <a:gs pos="0">
                      <a:schemeClr val="tx1"/>
                    </a:gs>
                    <a:gs pos="86000">
                      <a:schemeClr val="tx1"/>
                    </a:gs>
                  </a:gsLst>
                  <a:lin ang="5400000" scaled="0"/>
                </a:gradFill>
              </a:rPr>
              <a:t>Authenticate</a:t>
            </a:r>
          </a:p>
        </p:txBody>
      </p:sp>
      <p:sp>
        <p:nvSpPr>
          <p:cNvPr id="48" name="TextBox 47"/>
          <p:cNvSpPr txBox="1"/>
          <p:nvPr/>
        </p:nvSpPr>
        <p:spPr>
          <a:xfrm rot="5400000">
            <a:off x="5052375" y="4485439"/>
            <a:ext cx="1382238" cy="249299"/>
          </a:xfrm>
          <a:prstGeom prst="rect">
            <a:avLst/>
          </a:prstGeom>
          <a:noFill/>
        </p:spPr>
        <p:txBody>
          <a:bodyPr wrap="none" lIns="0" tIns="0" rIns="0" bIns="0" rtlCol="0">
            <a:spAutoFit/>
          </a:bodyPr>
          <a:lstStyle/>
          <a:p>
            <a:pPr>
              <a:lnSpc>
                <a:spcPct val="90000"/>
              </a:lnSpc>
            </a:pPr>
            <a:r>
              <a:rPr lang="en-US" dirty="0" smtClean="0">
                <a:gradFill>
                  <a:gsLst>
                    <a:gs pos="0">
                      <a:schemeClr val="tx1"/>
                    </a:gs>
                    <a:gs pos="86000">
                      <a:schemeClr val="tx1"/>
                    </a:gs>
                  </a:gsLst>
                  <a:lin ang="5400000" scaled="0"/>
                </a:gradFill>
              </a:rPr>
              <a:t>RP-STS Token</a:t>
            </a:r>
          </a:p>
        </p:txBody>
      </p:sp>
      <p:sp>
        <p:nvSpPr>
          <p:cNvPr id="53" name="TextBox 52"/>
          <p:cNvSpPr txBox="1"/>
          <p:nvPr/>
        </p:nvSpPr>
        <p:spPr>
          <a:xfrm rot="5400000" flipH="1">
            <a:off x="6072982" y="4777415"/>
            <a:ext cx="703719" cy="249299"/>
          </a:xfrm>
          <a:prstGeom prst="rect">
            <a:avLst/>
          </a:prstGeom>
          <a:noFill/>
        </p:spPr>
        <p:txBody>
          <a:bodyPr wrap="none" lIns="0" tIns="0" rIns="0" bIns="0" rtlCol="0">
            <a:spAutoFit/>
          </a:bodyPr>
          <a:lstStyle/>
          <a:p>
            <a:pPr>
              <a:lnSpc>
                <a:spcPct val="90000"/>
              </a:lnSpc>
            </a:pPr>
            <a:r>
              <a:rPr lang="en-US" dirty="0" smtClean="0">
                <a:gradFill>
                  <a:gsLst>
                    <a:gs pos="0">
                      <a:schemeClr val="tx1"/>
                    </a:gs>
                    <a:gs pos="86000">
                      <a:schemeClr val="tx1"/>
                    </a:gs>
                  </a:gsLst>
                  <a:lin ang="5400000" scaled="0"/>
                </a:gradFill>
              </a:rPr>
              <a:t>Cookie</a:t>
            </a:r>
          </a:p>
        </p:txBody>
      </p:sp>
      <p:sp>
        <p:nvSpPr>
          <p:cNvPr id="54" name="TextBox 53"/>
          <p:cNvSpPr txBox="1"/>
          <p:nvPr/>
        </p:nvSpPr>
        <p:spPr>
          <a:xfrm rot="5400000">
            <a:off x="6445318" y="4777416"/>
            <a:ext cx="1275990" cy="249299"/>
          </a:xfrm>
          <a:prstGeom prst="rect">
            <a:avLst/>
          </a:prstGeom>
          <a:noFill/>
        </p:spPr>
        <p:txBody>
          <a:bodyPr wrap="none" lIns="0" tIns="0" rIns="0" bIns="0" rtlCol="0">
            <a:spAutoFit/>
          </a:bodyPr>
          <a:lstStyle/>
          <a:p>
            <a:pPr>
              <a:lnSpc>
                <a:spcPct val="90000"/>
              </a:lnSpc>
            </a:pPr>
            <a:r>
              <a:rPr lang="en-US" dirty="0" smtClean="0">
                <a:gradFill>
                  <a:gsLst>
                    <a:gs pos="0">
                      <a:schemeClr val="tx1"/>
                    </a:gs>
                    <a:gs pos="86000">
                      <a:schemeClr val="tx1"/>
                    </a:gs>
                  </a:gsLst>
                  <a:lin ang="5400000" scaled="0"/>
                </a:gradFill>
              </a:rPr>
              <a:t>Send Cookie</a:t>
            </a:r>
          </a:p>
        </p:txBody>
      </p:sp>
      <p:cxnSp>
        <p:nvCxnSpPr>
          <p:cNvPr id="13" name="Straight Arrow Connector 12"/>
          <p:cNvCxnSpPr>
            <a:stCxn id="8" idx="3"/>
            <a:endCxn id="6" idx="1"/>
          </p:cNvCxnSpPr>
          <p:nvPr/>
        </p:nvCxnSpPr>
        <p:spPr>
          <a:xfrm flipV="1">
            <a:off x="3383868" y="2635990"/>
            <a:ext cx="2376264" cy="922"/>
          </a:xfrm>
          <a:prstGeom prst="straightConnector1">
            <a:avLst/>
          </a:prstGeom>
          <a:ln w="38100">
            <a:prstDash val="sysDash"/>
            <a:headEnd type="arrow"/>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3383868" y="2996952"/>
            <a:ext cx="2376264"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3919353" y="3111843"/>
            <a:ext cx="1382238" cy="249299"/>
          </a:xfrm>
          <a:prstGeom prst="rect">
            <a:avLst/>
          </a:prstGeom>
          <a:noFill/>
        </p:spPr>
        <p:txBody>
          <a:bodyPr wrap="none" lIns="0" tIns="0" rIns="0" bIns="0" rtlCol="0">
            <a:spAutoFit/>
          </a:bodyPr>
          <a:lstStyle/>
          <a:p>
            <a:pPr>
              <a:lnSpc>
                <a:spcPct val="90000"/>
              </a:lnSpc>
            </a:pPr>
            <a:r>
              <a:rPr lang="en-US" dirty="0">
                <a:gradFill>
                  <a:gsLst>
                    <a:gs pos="0">
                      <a:schemeClr val="tx1"/>
                    </a:gs>
                    <a:gs pos="86000">
                      <a:schemeClr val="tx1"/>
                    </a:gs>
                  </a:gsLst>
                  <a:lin ang="5400000" scaled="0"/>
                </a:gradFill>
              </a:rPr>
              <a:t>R</a:t>
            </a:r>
            <a:r>
              <a:rPr lang="en-US" dirty="0" smtClean="0">
                <a:gradFill>
                  <a:gsLst>
                    <a:gs pos="0">
                      <a:schemeClr val="tx1"/>
                    </a:gs>
                    <a:gs pos="86000">
                      <a:schemeClr val="tx1"/>
                    </a:gs>
                  </a:gsLst>
                  <a:lin ang="5400000" scaled="0"/>
                </a:gradFill>
              </a:rPr>
              <a:t>P-STS Token</a:t>
            </a:r>
          </a:p>
        </p:txBody>
      </p:sp>
      <p:cxnSp>
        <p:nvCxnSpPr>
          <p:cNvPr id="22" name="Straight Arrow Connector 21"/>
          <p:cNvCxnSpPr/>
          <p:nvPr/>
        </p:nvCxnSpPr>
        <p:spPr>
          <a:xfrm flipH="1">
            <a:off x="4283968" y="3111843"/>
            <a:ext cx="1548556" cy="1973341"/>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rot="-3120000">
            <a:off x="4095627" y="4024431"/>
            <a:ext cx="1382238" cy="249299"/>
          </a:xfrm>
          <a:prstGeom prst="rect">
            <a:avLst/>
          </a:prstGeom>
          <a:noFill/>
        </p:spPr>
        <p:txBody>
          <a:bodyPr wrap="none" lIns="0" tIns="0" rIns="0" bIns="0" rtlCol="0">
            <a:spAutoFit/>
          </a:bodyPr>
          <a:lstStyle/>
          <a:p>
            <a:pPr>
              <a:lnSpc>
                <a:spcPct val="90000"/>
              </a:lnSpc>
            </a:pPr>
            <a:r>
              <a:rPr lang="en-US" dirty="0" smtClean="0">
                <a:gradFill>
                  <a:gsLst>
                    <a:gs pos="0">
                      <a:schemeClr val="tx1"/>
                    </a:gs>
                    <a:gs pos="86000">
                      <a:schemeClr val="tx1"/>
                    </a:gs>
                  </a:gsLst>
                  <a:lin ang="5400000" scaled="0"/>
                </a:gradFill>
              </a:rPr>
              <a:t>RP-STS Token</a:t>
            </a:r>
          </a:p>
        </p:txBody>
      </p:sp>
    </p:spTree>
    <p:extLst>
      <p:ext uri="{BB962C8B-B14F-4D97-AF65-F5344CB8AC3E}">
        <p14:creationId xmlns:p14="http://schemas.microsoft.com/office/powerpoint/2010/main" val="1597359120"/>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1329595"/>
          </a:xfrm>
        </p:spPr>
        <p:txBody>
          <a:bodyPr/>
          <a:lstStyle/>
          <a:p>
            <a:r>
              <a:rPr lang="en-US" dirty="0" smtClean="0"/>
              <a:t>Claims Providers</a:t>
            </a:r>
            <a:r>
              <a:rPr lang="en-US" dirty="0"/>
              <a:t/>
            </a:r>
            <a:br>
              <a:rPr lang="en-US" dirty="0"/>
            </a:br>
            <a:endParaRPr lang="en-US" dirty="0"/>
          </a:p>
        </p:txBody>
      </p:sp>
      <p:sp>
        <p:nvSpPr>
          <p:cNvPr id="3" name="Text Placeholder 2"/>
          <p:cNvSpPr>
            <a:spLocks noGrp="1"/>
          </p:cNvSpPr>
          <p:nvPr>
            <p:ph type="body" sz="quarter" idx="10"/>
          </p:nvPr>
        </p:nvSpPr>
        <p:spPr>
          <a:xfrm>
            <a:off x="381000" y="1447799"/>
            <a:ext cx="8382000" cy="3761030"/>
          </a:xfrm>
        </p:spPr>
        <p:txBody>
          <a:bodyPr/>
          <a:lstStyle/>
          <a:p>
            <a:r>
              <a:rPr lang="en-US" dirty="0" smtClean="0"/>
              <a:t>Retrieve and expose claims </a:t>
            </a:r>
          </a:p>
          <a:p>
            <a:pPr lvl="1"/>
            <a:r>
              <a:rPr lang="en-US" dirty="0" smtClean="0"/>
              <a:t>For augmentation</a:t>
            </a:r>
          </a:p>
          <a:p>
            <a:pPr lvl="2"/>
            <a:r>
              <a:rPr lang="en-US" dirty="0"/>
              <a:t>Insert claims into the Security </a:t>
            </a:r>
            <a:r>
              <a:rPr lang="en-US" dirty="0" smtClean="0"/>
              <a:t>Token</a:t>
            </a:r>
          </a:p>
          <a:p>
            <a:pPr lvl="1"/>
            <a:r>
              <a:rPr lang="en-US" dirty="0" smtClean="0"/>
              <a:t>For setting permissions</a:t>
            </a:r>
          </a:p>
          <a:p>
            <a:pPr lvl="2"/>
            <a:r>
              <a:rPr lang="en-US" i="1" dirty="0" smtClean="0"/>
              <a:t>give </a:t>
            </a:r>
            <a:r>
              <a:rPr lang="en-US" i="1" dirty="0"/>
              <a:t>access to “all PMs with blue eyes” </a:t>
            </a:r>
            <a:endParaRPr lang="en-US" i="1" dirty="0" smtClean="0"/>
          </a:p>
          <a:p>
            <a:r>
              <a:rPr lang="en-US" dirty="0" smtClean="0"/>
              <a:t>Deployed via WSP</a:t>
            </a:r>
          </a:p>
          <a:p>
            <a:r>
              <a:rPr lang="en-US" dirty="0" smtClean="0"/>
              <a:t>Registration available in PowerShell only</a:t>
            </a:r>
            <a:endParaRPr lang="en-US" dirty="0"/>
          </a:p>
          <a:p>
            <a:pPr marL="460375" lvl="1" indent="0">
              <a:buNone/>
            </a:pPr>
            <a:endParaRPr lang="en-US" dirty="0"/>
          </a:p>
        </p:txBody>
      </p:sp>
    </p:spTree>
    <p:extLst>
      <p:ext uri="{BB962C8B-B14F-4D97-AF65-F5344CB8AC3E}">
        <p14:creationId xmlns:p14="http://schemas.microsoft.com/office/powerpoint/2010/main" val="2674992462"/>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1000" y="228600"/>
            <a:ext cx="8382000" cy="1107996"/>
          </a:xfrm>
        </p:spPr>
        <p:txBody>
          <a:bodyPr/>
          <a:lstStyle/>
          <a:p>
            <a:r>
              <a:rPr lang="en-US" dirty="0" smtClean="0"/>
              <a:t>Scenarios: Sign-in  </a:t>
            </a:r>
            <a:r>
              <a:rPr lang="en-US" dirty="0"/>
              <a:t/>
            </a:r>
            <a:br>
              <a:rPr lang="en-US" dirty="0"/>
            </a:br>
            <a:r>
              <a:rPr lang="en-US" sz="3200" i="1" dirty="0">
                <a:solidFill>
                  <a:srgbClr val="BDE3FF"/>
                </a:solidFill>
              </a:rPr>
              <a:t>aka </a:t>
            </a:r>
            <a:r>
              <a:rPr lang="en-US" sz="3200" i="1" dirty="0" smtClean="0">
                <a:solidFill>
                  <a:srgbClr val="BDE3FF"/>
                </a:solidFill>
              </a:rPr>
              <a:t>Incoming Claims</a:t>
            </a:r>
            <a:endParaRPr lang="en-GB" dirty="0">
              <a:solidFill>
                <a:srgbClr val="BDE3FF"/>
              </a:solidFill>
            </a:endParaRPr>
          </a:p>
        </p:txBody>
      </p:sp>
      <p:sp>
        <p:nvSpPr>
          <p:cNvPr id="6" name="Text Placeholder 5"/>
          <p:cNvSpPr>
            <a:spLocks noGrp="1"/>
          </p:cNvSpPr>
          <p:nvPr>
            <p:ph type="body" sz="quarter" idx="10"/>
          </p:nvPr>
        </p:nvSpPr>
        <p:spPr>
          <a:xfrm>
            <a:off x="381000" y="1772816"/>
            <a:ext cx="8382000" cy="4487382"/>
          </a:xfrm>
        </p:spPr>
        <p:txBody>
          <a:bodyPr/>
          <a:lstStyle/>
          <a:p>
            <a:r>
              <a:rPr lang="en-US" dirty="0" smtClean="0"/>
              <a:t>User Identity delegation</a:t>
            </a:r>
          </a:p>
          <a:p>
            <a:pPr lvl="1"/>
            <a:r>
              <a:rPr lang="en-US" dirty="0" smtClean="0"/>
              <a:t>Across Services (</a:t>
            </a:r>
            <a:r>
              <a:rPr lang="en-US" dirty="0" err="1" smtClean="0"/>
              <a:t>LOBi</a:t>
            </a:r>
            <a:r>
              <a:rPr lang="en-US" dirty="0" smtClean="0"/>
              <a:t>, Excel Services, RSS feed, etc.)</a:t>
            </a:r>
          </a:p>
          <a:p>
            <a:pPr lvl="1"/>
            <a:r>
              <a:rPr lang="en-US" dirty="0" smtClean="0"/>
              <a:t>Across farm (Search, Secure Store, etc.)</a:t>
            </a:r>
          </a:p>
          <a:p>
            <a:r>
              <a:rPr lang="en-US" dirty="0" smtClean="0"/>
              <a:t>Allow addl. security principals (App. Roles)</a:t>
            </a:r>
          </a:p>
          <a:p>
            <a:r>
              <a:rPr lang="en-US" dirty="0" smtClean="0"/>
              <a:t>Multiple </a:t>
            </a:r>
            <a:r>
              <a:rPr lang="en-US" dirty="0" err="1" smtClean="0"/>
              <a:t>AuthN</a:t>
            </a:r>
            <a:r>
              <a:rPr lang="en-US" dirty="0" smtClean="0"/>
              <a:t> sources on one URL</a:t>
            </a:r>
            <a:endParaRPr lang="en-US" dirty="0" smtClean="0">
              <a:solidFill>
                <a:srgbClr val="7030A0"/>
              </a:solidFill>
            </a:endParaRPr>
          </a:p>
          <a:p>
            <a:pPr lvl="1"/>
            <a:r>
              <a:rPr lang="en-US" dirty="0" smtClean="0"/>
              <a:t>Office client access w/o Windows Auth</a:t>
            </a:r>
          </a:p>
          <a:p>
            <a:r>
              <a:rPr lang="en-US" dirty="0" smtClean="0"/>
              <a:t>Identity Provider integration</a:t>
            </a:r>
          </a:p>
          <a:p>
            <a:endParaRPr lang="en-GB" dirty="0"/>
          </a:p>
        </p:txBody>
      </p:sp>
    </p:spTree>
    <p:extLst>
      <p:ext uri="{BB962C8B-B14F-4D97-AF65-F5344CB8AC3E}">
        <p14:creationId xmlns:p14="http://schemas.microsoft.com/office/powerpoint/2010/main" val="3752565497"/>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64797"/>
          </a:xfrm>
        </p:spPr>
        <p:txBody>
          <a:bodyPr/>
          <a:lstStyle/>
          <a:p>
            <a:r>
              <a:rPr lang="en-GB" dirty="0"/>
              <a:t>Scenario: Sign In</a:t>
            </a:r>
            <a:endParaRPr lang="en-US" dirty="0"/>
          </a:p>
        </p:txBody>
      </p:sp>
      <p:sp>
        <p:nvSpPr>
          <p:cNvPr id="3" name="Text Placeholder 2"/>
          <p:cNvSpPr>
            <a:spLocks noGrp="1"/>
          </p:cNvSpPr>
          <p:nvPr>
            <p:ph type="body" sz="quarter" idx="10"/>
          </p:nvPr>
        </p:nvSpPr>
        <p:spPr>
          <a:xfrm>
            <a:off x="381000" y="1859506"/>
            <a:ext cx="8382000" cy="3841052"/>
          </a:xfrm>
        </p:spPr>
        <p:txBody>
          <a:bodyPr/>
          <a:lstStyle/>
          <a:p>
            <a:r>
              <a:rPr lang="en-US" dirty="0" smtClean="0"/>
              <a:t>Give “Contribute” permissions to the Opportunity workspace to “Sales Executives” defined in the CRM system</a:t>
            </a:r>
          </a:p>
          <a:p>
            <a:r>
              <a:rPr lang="en-US" dirty="0" smtClean="0"/>
              <a:t>Easily allow Intranet and Extranet users into SharePoint site</a:t>
            </a:r>
          </a:p>
          <a:p>
            <a:r>
              <a:rPr lang="en-US" dirty="0" smtClean="0"/>
              <a:t>Integrate with other customer identity systems (</a:t>
            </a:r>
            <a:r>
              <a:rPr lang="en-US" dirty="0" err="1" smtClean="0"/>
              <a:t>eg</a:t>
            </a:r>
            <a:r>
              <a:rPr lang="en-US" dirty="0" smtClean="0"/>
              <a:t>. </a:t>
            </a:r>
            <a:r>
              <a:rPr lang="en-US" dirty="0" err="1" smtClean="0"/>
              <a:t>SiteMinder</a:t>
            </a:r>
            <a:r>
              <a:rPr lang="en-US" dirty="0" smtClean="0"/>
              <a:t>, etc.)</a:t>
            </a:r>
          </a:p>
          <a:p>
            <a:endParaRPr lang="en-US" dirty="0"/>
          </a:p>
        </p:txBody>
      </p:sp>
    </p:spTree>
    <p:extLst>
      <p:ext uri="{BB962C8B-B14F-4D97-AF65-F5344CB8AC3E}">
        <p14:creationId xmlns:p14="http://schemas.microsoft.com/office/powerpoint/2010/main" val="412730350"/>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Browser-based sign-in</a:t>
            </a:r>
            <a:endParaRPr lang="en-US" dirty="0"/>
          </a:p>
        </p:txBody>
      </p:sp>
      <p:pic>
        <p:nvPicPr>
          <p:cNvPr id="4" name="Picture 12" descr="C:\DVD_ART34\Artwork_Imagery\Icons - Illustrations\_MSN ICONS\web page internet screen.png"/>
          <p:cNvPicPr>
            <a:picLocks noChangeAspect="1" noChangeArrowheads="1"/>
          </p:cNvPicPr>
          <p:nvPr/>
        </p:nvPicPr>
        <p:blipFill>
          <a:blip r:embed="rId3" cstate="print"/>
          <a:srcRect/>
          <a:stretch>
            <a:fillRect/>
          </a:stretch>
        </p:blipFill>
        <p:spPr bwMode="auto">
          <a:xfrm>
            <a:off x="1140894" y="1373743"/>
            <a:ext cx="461962" cy="538459"/>
          </a:xfrm>
          <a:prstGeom prst="rect">
            <a:avLst/>
          </a:prstGeom>
          <a:noFill/>
        </p:spPr>
      </p:pic>
      <p:grpSp>
        <p:nvGrpSpPr>
          <p:cNvPr id="7" name="Group 6"/>
          <p:cNvGrpSpPr/>
          <p:nvPr/>
        </p:nvGrpSpPr>
        <p:grpSpPr>
          <a:xfrm>
            <a:off x="7231033" y="1121656"/>
            <a:ext cx="572582" cy="832766"/>
            <a:chOff x="6935789" y="3143251"/>
            <a:chExt cx="793492" cy="1127075"/>
          </a:xfrm>
        </p:grpSpPr>
        <p:pic>
          <p:nvPicPr>
            <p:cNvPr id="5" name="Picture 6" descr="C:\Program Files\Microsoft Resource DVD Artwork\DVD_ART\Artwork_Imagery\HARDWARE_IMAGERY\Illustration - Misc Hardware\XML Icons\Server.png"/>
            <p:cNvPicPr>
              <a:picLocks noChangeAspect="1" noChangeArrowheads="1"/>
            </p:cNvPicPr>
            <p:nvPr/>
          </p:nvPicPr>
          <p:blipFill>
            <a:blip r:embed="rId4">
              <a:extLst/>
            </a:blip>
            <a:srcRect/>
            <a:stretch>
              <a:fillRect/>
            </a:stretch>
          </p:blipFill>
          <p:spPr bwMode="auto">
            <a:xfrm>
              <a:off x="6935789" y="3143251"/>
              <a:ext cx="764780" cy="1127075"/>
            </a:xfrm>
            <a:prstGeom prst="rect">
              <a:avLst/>
            </a:prstGeom>
            <a:extLst/>
          </p:spPr>
        </p:pic>
        <p:pic>
          <p:nvPicPr>
            <p:cNvPr id="6" name="Picture 41" descr="ActiveDirectory02"/>
            <p:cNvPicPr>
              <a:picLocks noChangeAspect="1" noChangeArrowheads="1"/>
            </p:cNvPicPr>
            <p:nvPr/>
          </p:nvPicPr>
          <p:blipFill>
            <a:blip r:embed="rId5" cstate="print">
              <a:extLst/>
            </a:blip>
            <a:srcRect/>
            <a:stretch>
              <a:fillRect/>
            </a:stretch>
          </p:blipFill>
          <p:spPr bwMode="auto">
            <a:xfrm>
              <a:off x="7239000" y="3946525"/>
              <a:ext cx="490281" cy="320675"/>
            </a:xfrm>
            <a:prstGeom prst="rect">
              <a:avLst/>
            </a:prstGeom>
            <a:extLst/>
          </p:spPr>
        </p:pic>
      </p:grpSp>
      <p:grpSp>
        <p:nvGrpSpPr>
          <p:cNvPr id="8" name="Group 7"/>
          <p:cNvGrpSpPr/>
          <p:nvPr/>
        </p:nvGrpSpPr>
        <p:grpSpPr>
          <a:xfrm>
            <a:off x="2843808" y="1179581"/>
            <a:ext cx="1217377" cy="953275"/>
            <a:chOff x="6310221" y="3571891"/>
            <a:chExt cx="1217377" cy="953275"/>
          </a:xfrm>
        </p:grpSpPr>
        <p:pic>
          <p:nvPicPr>
            <p:cNvPr id="9" name="Picture 6" descr="C:\Program Files\Microsoft Resource DVD Artwork\DVD_ART\Artwork_Imagery\HARDWARE_IMAGERY\Illustration - Misc Hardware\XML Icons\Server.png"/>
            <p:cNvPicPr>
              <a:picLocks noChangeAspect="1" noChangeArrowheads="1"/>
            </p:cNvPicPr>
            <p:nvPr/>
          </p:nvPicPr>
          <p:blipFill>
            <a:blip r:embed="rId6" cstate="print">
              <a:extLst/>
            </a:blip>
            <a:srcRect/>
            <a:stretch>
              <a:fillRect/>
            </a:stretch>
          </p:blipFill>
          <p:spPr bwMode="auto">
            <a:xfrm>
              <a:off x="6310221" y="3571891"/>
              <a:ext cx="536180" cy="790182"/>
            </a:xfrm>
            <a:prstGeom prst="rect">
              <a:avLst/>
            </a:prstGeom>
            <a:extLst/>
          </p:spPr>
        </p:pic>
        <p:pic>
          <p:nvPicPr>
            <p:cNvPr id="10" name="Picture 3" descr="D:\Docs\MCM\Raw\logos\SharePoint Server 2010 logo vr.png .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10221" y="4035484"/>
              <a:ext cx="1217377" cy="489682"/>
            </a:xfrm>
            <a:prstGeom prst="rect">
              <a:avLst/>
            </a:prstGeom>
            <a:noFill/>
            <a:extLst>
              <a:ext uri="{909E8E84-426E-40DD-AFC4-6F175D3DCCD1}">
                <a14:hiddenFill xmlns:a14="http://schemas.microsoft.com/office/drawing/2010/main">
                  <a:solidFill>
                    <a:srgbClr val="FFFFFF"/>
                  </a:solidFill>
                </a14:hiddenFill>
              </a:ext>
            </a:extLst>
          </p:spPr>
        </p:pic>
      </p:grpSp>
      <p:pic>
        <p:nvPicPr>
          <p:cNvPr id="4098" name="Picture 2" descr="D:\Docs\MCM\Raw\logos\_WINDOWS SERVER ICONS\Misc\Web Services.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26185" y="1196752"/>
            <a:ext cx="655713" cy="708434"/>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967229" y="1905713"/>
            <a:ext cx="809709" cy="249299"/>
          </a:xfrm>
          <a:prstGeom prst="rect">
            <a:avLst/>
          </a:prstGeom>
          <a:noFill/>
        </p:spPr>
        <p:txBody>
          <a:bodyPr wrap="none" lIns="0" tIns="0" rIns="0" bIns="0" rtlCol="0">
            <a:spAutoFit/>
          </a:bodyPr>
          <a:lstStyle/>
          <a:p>
            <a:pPr>
              <a:lnSpc>
                <a:spcPct val="90000"/>
              </a:lnSpc>
            </a:pPr>
            <a:r>
              <a:rPr lang="en-US" dirty="0" smtClean="0">
                <a:gradFill>
                  <a:gsLst>
                    <a:gs pos="0">
                      <a:schemeClr val="tx1"/>
                    </a:gs>
                    <a:gs pos="86000">
                      <a:schemeClr val="tx1"/>
                    </a:gs>
                  </a:gsLst>
                  <a:lin ang="5400000" scaled="0"/>
                </a:gradFill>
              </a:rPr>
              <a:t>Browser</a:t>
            </a:r>
          </a:p>
        </p:txBody>
      </p:sp>
      <p:sp>
        <p:nvSpPr>
          <p:cNvPr id="12" name="TextBox 11"/>
          <p:cNvSpPr txBox="1"/>
          <p:nvPr/>
        </p:nvSpPr>
        <p:spPr>
          <a:xfrm>
            <a:off x="5076056" y="1987298"/>
            <a:ext cx="586699" cy="249299"/>
          </a:xfrm>
          <a:prstGeom prst="rect">
            <a:avLst/>
          </a:prstGeom>
          <a:noFill/>
        </p:spPr>
        <p:txBody>
          <a:bodyPr wrap="none" lIns="0" tIns="0" rIns="0" bIns="0" rtlCol="0">
            <a:spAutoFit/>
          </a:bodyPr>
          <a:lstStyle/>
          <a:p>
            <a:pPr>
              <a:lnSpc>
                <a:spcPct val="90000"/>
              </a:lnSpc>
            </a:pPr>
            <a:r>
              <a:rPr lang="en-US" dirty="0" smtClean="0">
                <a:gradFill>
                  <a:gsLst>
                    <a:gs pos="0">
                      <a:schemeClr val="tx1"/>
                    </a:gs>
                    <a:gs pos="86000">
                      <a:schemeClr val="tx1"/>
                    </a:gs>
                  </a:gsLst>
                  <a:lin ang="5400000" scaled="0"/>
                </a:gradFill>
              </a:rPr>
              <a:t>Issuer</a:t>
            </a:r>
          </a:p>
        </p:txBody>
      </p:sp>
      <p:sp>
        <p:nvSpPr>
          <p:cNvPr id="13" name="TextBox 12"/>
          <p:cNvSpPr txBox="1"/>
          <p:nvPr/>
        </p:nvSpPr>
        <p:spPr>
          <a:xfrm>
            <a:off x="6697511" y="2027489"/>
            <a:ext cx="1618905" cy="249299"/>
          </a:xfrm>
          <a:prstGeom prst="rect">
            <a:avLst/>
          </a:prstGeom>
          <a:noFill/>
        </p:spPr>
        <p:txBody>
          <a:bodyPr wrap="none" lIns="0" tIns="0" rIns="0" bIns="0" rtlCol="0">
            <a:spAutoFit/>
          </a:bodyPr>
          <a:lstStyle/>
          <a:p>
            <a:pPr>
              <a:lnSpc>
                <a:spcPct val="90000"/>
              </a:lnSpc>
            </a:pPr>
            <a:r>
              <a:rPr lang="en-US" dirty="0" smtClean="0">
                <a:gradFill>
                  <a:gsLst>
                    <a:gs pos="0">
                      <a:schemeClr val="tx1"/>
                    </a:gs>
                    <a:gs pos="86000">
                      <a:schemeClr val="tx1"/>
                    </a:gs>
                  </a:gsLst>
                  <a:lin ang="5400000" scaled="0"/>
                </a:gradFill>
              </a:rPr>
              <a:t>Active Directory</a:t>
            </a:r>
          </a:p>
        </p:txBody>
      </p:sp>
      <p:cxnSp>
        <p:nvCxnSpPr>
          <p:cNvPr id="15" name="Straight Connector 14"/>
          <p:cNvCxnSpPr/>
          <p:nvPr/>
        </p:nvCxnSpPr>
        <p:spPr>
          <a:xfrm flipH="1">
            <a:off x="1372359" y="2227020"/>
            <a:ext cx="209" cy="365025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3111898" y="2227020"/>
            <a:ext cx="209" cy="365025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5364088" y="2276872"/>
            <a:ext cx="210" cy="1656184"/>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7524119" y="2276872"/>
            <a:ext cx="210" cy="1656184"/>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1475656" y="2420888"/>
            <a:ext cx="1584176" cy="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24" name="Straight Arrow Connector 23"/>
          <p:cNvCxnSpPr/>
          <p:nvPr/>
        </p:nvCxnSpPr>
        <p:spPr>
          <a:xfrm flipH="1">
            <a:off x="1475656" y="2852936"/>
            <a:ext cx="1584176" cy="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25" name="Straight Arrow Connector 24"/>
          <p:cNvCxnSpPr/>
          <p:nvPr/>
        </p:nvCxnSpPr>
        <p:spPr>
          <a:xfrm>
            <a:off x="1475656" y="3212976"/>
            <a:ext cx="3816424" cy="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27" name="Straight Arrow Connector 26"/>
          <p:cNvCxnSpPr/>
          <p:nvPr/>
        </p:nvCxnSpPr>
        <p:spPr>
          <a:xfrm flipH="1">
            <a:off x="1475656" y="3645024"/>
            <a:ext cx="3816424" cy="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28" name="Straight Arrow Connector 27"/>
          <p:cNvCxnSpPr/>
          <p:nvPr/>
        </p:nvCxnSpPr>
        <p:spPr>
          <a:xfrm>
            <a:off x="5508104" y="3429000"/>
            <a:ext cx="1941725" cy="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30" name="Straight Arrow Connector 29"/>
          <p:cNvCxnSpPr/>
          <p:nvPr/>
        </p:nvCxnSpPr>
        <p:spPr>
          <a:xfrm>
            <a:off x="1475656" y="4101998"/>
            <a:ext cx="1584176" cy="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31" name="Straight Arrow Connector 30"/>
          <p:cNvCxnSpPr/>
          <p:nvPr/>
        </p:nvCxnSpPr>
        <p:spPr>
          <a:xfrm flipH="1">
            <a:off x="1475656" y="4653136"/>
            <a:ext cx="1584176" cy="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51" name="Straight Arrow Connector 50"/>
          <p:cNvCxnSpPr/>
          <p:nvPr/>
        </p:nvCxnSpPr>
        <p:spPr>
          <a:xfrm flipH="1">
            <a:off x="3203848" y="4650531"/>
            <a:ext cx="720080" cy="2605"/>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4116" name="Straight Connector 4115"/>
          <p:cNvCxnSpPr/>
          <p:nvPr/>
        </p:nvCxnSpPr>
        <p:spPr>
          <a:xfrm>
            <a:off x="3203848" y="4101998"/>
            <a:ext cx="720080"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6" name="Straight Connector 55"/>
          <p:cNvCxnSpPr/>
          <p:nvPr/>
        </p:nvCxnSpPr>
        <p:spPr>
          <a:xfrm>
            <a:off x="3923928" y="4101998"/>
            <a:ext cx="0" cy="551138"/>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6" name="Straight Arrow Connector 65"/>
          <p:cNvCxnSpPr/>
          <p:nvPr/>
        </p:nvCxnSpPr>
        <p:spPr>
          <a:xfrm>
            <a:off x="1475656" y="5110110"/>
            <a:ext cx="1584176" cy="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67" name="Straight Arrow Connector 66"/>
          <p:cNvCxnSpPr/>
          <p:nvPr/>
        </p:nvCxnSpPr>
        <p:spPr>
          <a:xfrm flipH="1">
            <a:off x="1475656" y="5661248"/>
            <a:ext cx="1584176" cy="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68" name="Straight Arrow Connector 67"/>
          <p:cNvCxnSpPr/>
          <p:nvPr/>
        </p:nvCxnSpPr>
        <p:spPr>
          <a:xfrm flipH="1">
            <a:off x="3203848" y="5658643"/>
            <a:ext cx="720080" cy="2605"/>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69" name="Straight Connector 68"/>
          <p:cNvCxnSpPr/>
          <p:nvPr/>
        </p:nvCxnSpPr>
        <p:spPr>
          <a:xfrm>
            <a:off x="3203848" y="5110110"/>
            <a:ext cx="720080"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70" name="Straight Connector 69"/>
          <p:cNvCxnSpPr/>
          <p:nvPr/>
        </p:nvCxnSpPr>
        <p:spPr>
          <a:xfrm>
            <a:off x="3923928" y="5110110"/>
            <a:ext cx="0" cy="551138"/>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34" name="TextBox 33"/>
          <p:cNvSpPr txBox="1"/>
          <p:nvPr/>
        </p:nvSpPr>
        <p:spPr>
          <a:xfrm>
            <a:off x="1979712" y="2119409"/>
            <a:ext cx="509755" cy="249299"/>
          </a:xfrm>
          <a:prstGeom prst="rect">
            <a:avLst/>
          </a:prstGeom>
          <a:noFill/>
        </p:spPr>
        <p:txBody>
          <a:bodyPr wrap="none" lIns="0" tIns="0" rIns="0" bIns="0" rtlCol="0">
            <a:spAutoFit/>
          </a:bodyPr>
          <a:lstStyle/>
          <a:p>
            <a:pPr>
              <a:lnSpc>
                <a:spcPct val="90000"/>
              </a:lnSpc>
            </a:pPr>
            <a:r>
              <a:rPr lang="en-US" dirty="0" smtClean="0">
                <a:gradFill>
                  <a:gsLst>
                    <a:gs pos="0">
                      <a:schemeClr val="tx1"/>
                    </a:gs>
                    <a:gs pos="86000">
                      <a:schemeClr val="tx1"/>
                    </a:gs>
                  </a:gsLst>
                  <a:lin ang="5400000" scaled="0"/>
                </a:gradFill>
              </a:rPr>
              <a:t>Get /</a:t>
            </a:r>
          </a:p>
        </p:txBody>
      </p:sp>
      <p:sp>
        <p:nvSpPr>
          <p:cNvPr id="35" name="TextBox 34"/>
          <p:cNvSpPr txBox="1"/>
          <p:nvPr/>
        </p:nvSpPr>
        <p:spPr>
          <a:xfrm>
            <a:off x="1979712" y="2564904"/>
            <a:ext cx="375103" cy="249299"/>
          </a:xfrm>
          <a:prstGeom prst="rect">
            <a:avLst/>
          </a:prstGeom>
          <a:noFill/>
        </p:spPr>
        <p:txBody>
          <a:bodyPr wrap="none" lIns="0" tIns="0" rIns="0" bIns="0" rtlCol="0">
            <a:spAutoFit/>
          </a:bodyPr>
          <a:lstStyle/>
          <a:p>
            <a:pPr>
              <a:lnSpc>
                <a:spcPct val="90000"/>
              </a:lnSpc>
            </a:pPr>
            <a:r>
              <a:rPr lang="en-US" dirty="0" smtClean="0">
                <a:gradFill>
                  <a:gsLst>
                    <a:gs pos="0">
                      <a:schemeClr val="tx1"/>
                    </a:gs>
                    <a:gs pos="86000">
                      <a:schemeClr val="tx1"/>
                    </a:gs>
                  </a:gsLst>
                  <a:lin ang="5400000" scaled="0"/>
                </a:gradFill>
              </a:rPr>
              <a:t>302</a:t>
            </a:r>
          </a:p>
        </p:txBody>
      </p:sp>
      <p:sp>
        <p:nvSpPr>
          <p:cNvPr id="36" name="TextBox 35"/>
          <p:cNvSpPr txBox="1"/>
          <p:nvPr/>
        </p:nvSpPr>
        <p:spPr>
          <a:xfrm>
            <a:off x="3678082" y="2891669"/>
            <a:ext cx="660437" cy="249299"/>
          </a:xfrm>
          <a:prstGeom prst="rect">
            <a:avLst/>
          </a:prstGeom>
          <a:noFill/>
        </p:spPr>
        <p:txBody>
          <a:bodyPr wrap="none" lIns="0" tIns="0" rIns="0" bIns="0" rtlCol="0">
            <a:spAutoFit/>
          </a:bodyPr>
          <a:lstStyle/>
          <a:p>
            <a:pPr>
              <a:lnSpc>
                <a:spcPct val="90000"/>
              </a:lnSpc>
            </a:pPr>
            <a:r>
              <a:rPr lang="en-US" dirty="0" err="1" smtClean="0">
                <a:gradFill>
                  <a:gsLst>
                    <a:gs pos="0">
                      <a:schemeClr val="tx1"/>
                    </a:gs>
                    <a:gs pos="86000">
                      <a:schemeClr val="tx1"/>
                    </a:gs>
                  </a:gsLst>
                  <a:lin ang="5400000" scaled="0"/>
                </a:gradFill>
              </a:rPr>
              <a:t>AuthN</a:t>
            </a:r>
            <a:endParaRPr lang="en-US" dirty="0" smtClean="0">
              <a:gradFill>
                <a:gsLst>
                  <a:gs pos="0">
                    <a:schemeClr val="tx1"/>
                  </a:gs>
                  <a:gs pos="86000">
                    <a:schemeClr val="tx1"/>
                  </a:gs>
                </a:gsLst>
                <a:lin ang="5400000" scaled="0"/>
              </a:gradFill>
            </a:endParaRPr>
          </a:p>
        </p:txBody>
      </p:sp>
      <p:sp>
        <p:nvSpPr>
          <p:cNvPr id="37" name="TextBox 36"/>
          <p:cNvSpPr txBox="1"/>
          <p:nvPr/>
        </p:nvSpPr>
        <p:spPr>
          <a:xfrm>
            <a:off x="3442555" y="3355536"/>
            <a:ext cx="1242776" cy="249299"/>
          </a:xfrm>
          <a:prstGeom prst="rect">
            <a:avLst/>
          </a:prstGeom>
          <a:noFill/>
        </p:spPr>
        <p:txBody>
          <a:bodyPr wrap="none" lIns="0" tIns="0" rIns="0" bIns="0" rtlCol="0">
            <a:spAutoFit/>
          </a:bodyPr>
          <a:lstStyle/>
          <a:p>
            <a:pPr>
              <a:lnSpc>
                <a:spcPct val="90000"/>
              </a:lnSpc>
            </a:pPr>
            <a:r>
              <a:rPr lang="en-US" dirty="0" smtClean="0">
                <a:gradFill>
                  <a:gsLst>
                    <a:gs pos="0">
                      <a:schemeClr val="tx1"/>
                    </a:gs>
                    <a:gs pos="86000">
                      <a:schemeClr val="tx1"/>
                    </a:gs>
                  </a:gsLst>
                  <a:lin ang="5400000" scaled="0"/>
                </a:gradFill>
              </a:rPr>
              <a:t>SAML Token</a:t>
            </a:r>
          </a:p>
        </p:txBody>
      </p:sp>
      <p:sp>
        <p:nvSpPr>
          <p:cNvPr id="38" name="TextBox 37"/>
          <p:cNvSpPr txBox="1"/>
          <p:nvPr/>
        </p:nvSpPr>
        <p:spPr>
          <a:xfrm>
            <a:off x="1547664" y="3861048"/>
            <a:ext cx="432234" cy="249299"/>
          </a:xfrm>
          <a:prstGeom prst="rect">
            <a:avLst/>
          </a:prstGeom>
          <a:noFill/>
        </p:spPr>
        <p:txBody>
          <a:bodyPr wrap="none" lIns="0" tIns="0" rIns="0" bIns="0" rtlCol="0">
            <a:spAutoFit/>
          </a:bodyPr>
          <a:lstStyle/>
          <a:p>
            <a:pPr>
              <a:lnSpc>
                <a:spcPct val="90000"/>
              </a:lnSpc>
            </a:pPr>
            <a:r>
              <a:rPr lang="en-US" dirty="0" smtClean="0">
                <a:gradFill>
                  <a:gsLst>
                    <a:gs pos="0">
                      <a:schemeClr val="tx1"/>
                    </a:gs>
                    <a:gs pos="86000">
                      <a:schemeClr val="tx1"/>
                    </a:gs>
                  </a:gsLst>
                  <a:lin ang="5400000" scaled="0"/>
                </a:gradFill>
              </a:rPr>
              <a:t>Post</a:t>
            </a:r>
          </a:p>
        </p:txBody>
      </p:sp>
      <p:pic>
        <p:nvPicPr>
          <p:cNvPr id="79" name="Picture 3" descr="D:\Docs\MCM\Raw\logos\_WINDOWS SERVER ICONS\Security\Key secure lock security 3.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014382" y="3892345"/>
            <a:ext cx="94858" cy="186704"/>
          </a:xfrm>
          <a:prstGeom prst="rect">
            <a:avLst/>
          </a:prstGeom>
          <a:noFill/>
          <a:extLst>
            <a:ext uri="{909E8E84-426E-40DD-AFC4-6F175D3DCCD1}">
              <a14:hiddenFill xmlns:a14="http://schemas.microsoft.com/office/drawing/2010/main">
                <a:solidFill>
                  <a:srgbClr val="FFFFFF"/>
                </a:solidFill>
              </a14:hiddenFill>
            </a:ext>
          </a:extLst>
        </p:spPr>
      </p:pic>
      <p:pic>
        <p:nvPicPr>
          <p:cNvPr id="80" name="Picture 3" descr="D:\Docs\MCM\Raw\logos\_WINDOWS SERVER ICONS\Security\Key secure lock security 3.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332559" y="3389952"/>
            <a:ext cx="94858" cy="186704"/>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4" descr="D:\Docs\MCM\Raw\logos\_WINDOWS SERVER ICONS\Misc\gear cog cogwheel.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706180" y="4101998"/>
            <a:ext cx="435496" cy="497998"/>
          </a:xfrm>
          <a:prstGeom prst="rect">
            <a:avLst/>
          </a:prstGeom>
          <a:noFill/>
          <a:extLst>
            <a:ext uri="{909E8E84-426E-40DD-AFC4-6F175D3DCCD1}">
              <a14:hiddenFill xmlns:a14="http://schemas.microsoft.com/office/drawing/2010/main">
                <a:solidFill>
                  <a:srgbClr val="FFFFFF"/>
                </a:solidFill>
              </a14:hiddenFill>
            </a:ext>
          </a:extLst>
        </p:spPr>
      </p:pic>
      <p:sp>
        <p:nvSpPr>
          <p:cNvPr id="41" name="TextBox 40"/>
          <p:cNvSpPr txBox="1"/>
          <p:nvPr/>
        </p:nvSpPr>
        <p:spPr>
          <a:xfrm>
            <a:off x="4141676" y="4221088"/>
            <a:ext cx="1419299" cy="249299"/>
          </a:xfrm>
          <a:prstGeom prst="rect">
            <a:avLst/>
          </a:prstGeom>
          <a:noFill/>
        </p:spPr>
        <p:txBody>
          <a:bodyPr wrap="none" lIns="0" tIns="0" rIns="0" bIns="0" rtlCol="0">
            <a:spAutoFit/>
          </a:bodyPr>
          <a:lstStyle/>
          <a:p>
            <a:pPr>
              <a:lnSpc>
                <a:spcPct val="90000"/>
              </a:lnSpc>
            </a:pPr>
            <a:r>
              <a:rPr lang="en-US" dirty="0" smtClean="0">
                <a:gradFill>
                  <a:gsLst>
                    <a:gs pos="0">
                      <a:schemeClr val="tx1"/>
                    </a:gs>
                    <a:gs pos="86000">
                      <a:schemeClr val="tx1"/>
                    </a:gs>
                  </a:gsLst>
                  <a:lin ang="5400000" scaled="0"/>
                </a:gradFill>
              </a:rPr>
              <a:t>Process Token</a:t>
            </a:r>
          </a:p>
        </p:txBody>
      </p:sp>
      <p:grpSp>
        <p:nvGrpSpPr>
          <p:cNvPr id="43" name="Group 42"/>
          <p:cNvGrpSpPr/>
          <p:nvPr/>
        </p:nvGrpSpPr>
        <p:grpSpPr>
          <a:xfrm>
            <a:off x="2627784" y="4325277"/>
            <a:ext cx="256662" cy="290220"/>
            <a:chOff x="5379702" y="4869160"/>
            <a:chExt cx="256803" cy="331141"/>
          </a:xfrm>
        </p:grpSpPr>
        <p:pic>
          <p:nvPicPr>
            <p:cNvPr id="42" name="Picture 5" descr="D:\Docs\MCM\Raw\logos\_WINDOWS SERVER ICONS\Documents\Document paper file Blank.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379702" y="4869160"/>
              <a:ext cx="256803" cy="331141"/>
            </a:xfrm>
            <a:prstGeom prst="rect">
              <a:avLst/>
            </a:prstGeom>
            <a:noFill/>
            <a:extLst>
              <a:ext uri="{909E8E84-426E-40DD-AFC4-6F175D3DCCD1}">
                <a14:hiddenFill xmlns:a14="http://schemas.microsoft.com/office/drawing/2010/main">
                  <a:solidFill>
                    <a:srgbClr val="FFFFFF"/>
                  </a:solidFill>
                </a14:hiddenFill>
              </a:ext>
            </a:extLst>
          </p:spPr>
        </p:pic>
        <p:pic>
          <p:nvPicPr>
            <p:cNvPr id="84" name="Picture 3" descr="D:\Docs\MCM\Raw\logos\_WINDOWS SERVER ICONS\Security\Key secure lock security 3.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460674" y="4941378"/>
              <a:ext cx="94858" cy="186704"/>
            </a:xfrm>
            <a:prstGeom prst="rect">
              <a:avLst/>
            </a:prstGeom>
            <a:noFill/>
            <a:extLst>
              <a:ext uri="{909E8E84-426E-40DD-AFC4-6F175D3DCCD1}">
                <a14:hiddenFill xmlns:a14="http://schemas.microsoft.com/office/drawing/2010/main">
                  <a:solidFill>
                    <a:srgbClr val="FFFFFF"/>
                  </a:solidFill>
                </a14:hiddenFill>
              </a:ext>
            </a:extLst>
          </p:spPr>
        </p:pic>
      </p:grpSp>
      <p:sp>
        <p:nvSpPr>
          <p:cNvPr id="44" name="TextBox 43"/>
          <p:cNvSpPr txBox="1"/>
          <p:nvPr/>
        </p:nvSpPr>
        <p:spPr>
          <a:xfrm>
            <a:off x="1835696" y="4345737"/>
            <a:ext cx="703719" cy="249299"/>
          </a:xfrm>
          <a:prstGeom prst="rect">
            <a:avLst/>
          </a:prstGeom>
          <a:noFill/>
        </p:spPr>
        <p:txBody>
          <a:bodyPr wrap="none" lIns="0" tIns="0" rIns="0" bIns="0" rtlCol="0">
            <a:spAutoFit/>
          </a:bodyPr>
          <a:lstStyle/>
          <a:p>
            <a:pPr>
              <a:lnSpc>
                <a:spcPct val="90000"/>
              </a:lnSpc>
            </a:pPr>
            <a:r>
              <a:rPr lang="en-US" dirty="0" smtClean="0">
                <a:gradFill>
                  <a:gsLst>
                    <a:gs pos="0">
                      <a:schemeClr val="tx1"/>
                    </a:gs>
                    <a:gs pos="86000">
                      <a:schemeClr val="tx1"/>
                    </a:gs>
                  </a:gsLst>
                  <a:lin ang="5400000" scaled="0"/>
                </a:gradFill>
              </a:rPr>
              <a:t>Cookie</a:t>
            </a:r>
          </a:p>
        </p:txBody>
      </p:sp>
      <p:grpSp>
        <p:nvGrpSpPr>
          <p:cNvPr id="87" name="Group 86"/>
          <p:cNvGrpSpPr/>
          <p:nvPr/>
        </p:nvGrpSpPr>
        <p:grpSpPr>
          <a:xfrm>
            <a:off x="2483768" y="4794964"/>
            <a:ext cx="256662" cy="290220"/>
            <a:chOff x="5379702" y="4869160"/>
            <a:chExt cx="256803" cy="331141"/>
          </a:xfrm>
        </p:grpSpPr>
        <p:pic>
          <p:nvPicPr>
            <p:cNvPr id="88" name="Picture 5" descr="D:\Docs\MCM\Raw\logos\_WINDOWS SERVER ICONS\Documents\Document paper file Blank.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379702" y="4869160"/>
              <a:ext cx="256803" cy="331141"/>
            </a:xfrm>
            <a:prstGeom prst="rect">
              <a:avLst/>
            </a:prstGeom>
            <a:noFill/>
            <a:extLst>
              <a:ext uri="{909E8E84-426E-40DD-AFC4-6F175D3DCCD1}">
                <a14:hiddenFill xmlns:a14="http://schemas.microsoft.com/office/drawing/2010/main">
                  <a:solidFill>
                    <a:srgbClr val="FFFFFF"/>
                  </a:solidFill>
                </a14:hiddenFill>
              </a:ext>
            </a:extLst>
          </p:spPr>
        </p:pic>
        <p:pic>
          <p:nvPicPr>
            <p:cNvPr id="89" name="Picture 3" descr="D:\Docs\MCM\Raw\logos\_WINDOWS SERVER ICONS\Security\Key secure lock security 3.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460674" y="4941378"/>
              <a:ext cx="94858" cy="186704"/>
            </a:xfrm>
            <a:prstGeom prst="rect">
              <a:avLst/>
            </a:prstGeom>
            <a:noFill/>
            <a:extLst>
              <a:ext uri="{909E8E84-426E-40DD-AFC4-6F175D3DCCD1}">
                <a14:hiddenFill xmlns:a14="http://schemas.microsoft.com/office/drawing/2010/main">
                  <a:solidFill>
                    <a:srgbClr val="FFFFFF"/>
                  </a:solidFill>
                </a14:hiddenFill>
              </a:ext>
            </a:extLst>
          </p:spPr>
        </p:pic>
      </p:grpSp>
      <p:sp>
        <p:nvSpPr>
          <p:cNvPr id="90" name="TextBox 89"/>
          <p:cNvSpPr txBox="1"/>
          <p:nvPr/>
        </p:nvSpPr>
        <p:spPr>
          <a:xfrm>
            <a:off x="1691680" y="4815424"/>
            <a:ext cx="703719" cy="249299"/>
          </a:xfrm>
          <a:prstGeom prst="rect">
            <a:avLst/>
          </a:prstGeom>
          <a:noFill/>
        </p:spPr>
        <p:txBody>
          <a:bodyPr wrap="none" lIns="0" tIns="0" rIns="0" bIns="0" rtlCol="0">
            <a:spAutoFit/>
          </a:bodyPr>
          <a:lstStyle/>
          <a:p>
            <a:pPr>
              <a:lnSpc>
                <a:spcPct val="90000"/>
              </a:lnSpc>
            </a:pPr>
            <a:r>
              <a:rPr lang="en-US" dirty="0" smtClean="0">
                <a:gradFill>
                  <a:gsLst>
                    <a:gs pos="0">
                      <a:schemeClr val="tx1"/>
                    </a:gs>
                    <a:gs pos="86000">
                      <a:schemeClr val="tx1"/>
                    </a:gs>
                  </a:gsLst>
                  <a:lin ang="5400000" scaled="0"/>
                </a:gradFill>
              </a:rPr>
              <a:t>Cookie</a:t>
            </a:r>
          </a:p>
        </p:txBody>
      </p:sp>
      <p:pic>
        <p:nvPicPr>
          <p:cNvPr id="91" name="Picture 4" descr="D:\Docs\MCM\Raw\logos\_WINDOWS SERVER ICONS\Misc\gear cog cogwheel.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707904" y="5163250"/>
            <a:ext cx="435496" cy="497998"/>
          </a:xfrm>
          <a:prstGeom prst="rect">
            <a:avLst/>
          </a:prstGeom>
          <a:noFill/>
          <a:extLst>
            <a:ext uri="{909E8E84-426E-40DD-AFC4-6F175D3DCCD1}">
              <a14:hiddenFill xmlns:a14="http://schemas.microsoft.com/office/drawing/2010/main">
                <a:solidFill>
                  <a:srgbClr val="FFFFFF"/>
                </a:solidFill>
              </a14:hiddenFill>
            </a:ext>
          </a:extLst>
        </p:spPr>
      </p:pic>
      <p:sp>
        <p:nvSpPr>
          <p:cNvPr id="45" name="TextBox 44"/>
          <p:cNvSpPr txBox="1"/>
          <p:nvPr/>
        </p:nvSpPr>
        <p:spPr>
          <a:xfrm>
            <a:off x="4139952" y="5301208"/>
            <a:ext cx="1495794" cy="249299"/>
          </a:xfrm>
          <a:prstGeom prst="rect">
            <a:avLst/>
          </a:prstGeom>
          <a:noFill/>
        </p:spPr>
        <p:txBody>
          <a:bodyPr wrap="none" lIns="0" tIns="0" rIns="0" bIns="0" rtlCol="0">
            <a:spAutoFit/>
          </a:bodyPr>
          <a:lstStyle/>
          <a:p>
            <a:pPr>
              <a:lnSpc>
                <a:spcPct val="90000"/>
              </a:lnSpc>
            </a:pPr>
            <a:r>
              <a:rPr lang="en-US" dirty="0" smtClean="0">
                <a:gradFill>
                  <a:gsLst>
                    <a:gs pos="0">
                      <a:schemeClr val="tx1"/>
                    </a:gs>
                    <a:gs pos="86000">
                      <a:schemeClr val="tx1"/>
                    </a:gs>
                  </a:gsLst>
                  <a:lin ang="5400000" scaled="0"/>
                </a:gradFill>
              </a:rPr>
              <a:t>Process Claims</a:t>
            </a:r>
          </a:p>
        </p:txBody>
      </p:sp>
      <p:pic>
        <p:nvPicPr>
          <p:cNvPr id="46" name="Picture 6" descr="D:\Docs\MCM\Raw\logos\_WINDOWS SERVER ICONS\Documents\Document web page Webpage.pn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438226" y="5283858"/>
            <a:ext cx="261566" cy="335517"/>
          </a:xfrm>
          <a:prstGeom prst="rect">
            <a:avLst/>
          </a:prstGeom>
          <a:noFill/>
          <a:extLst>
            <a:ext uri="{909E8E84-426E-40DD-AFC4-6F175D3DCCD1}">
              <a14:hiddenFill xmlns:a14="http://schemas.microsoft.com/office/drawing/2010/main">
                <a:solidFill>
                  <a:srgbClr val="FFFFFF"/>
                </a:solidFill>
              </a14:hiddenFill>
            </a:ext>
          </a:extLst>
        </p:spPr>
      </p:pic>
      <p:sp>
        <p:nvSpPr>
          <p:cNvPr id="47" name="TextBox 46"/>
          <p:cNvSpPr txBox="1"/>
          <p:nvPr/>
        </p:nvSpPr>
        <p:spPr>
          <a:xfrm>
            <a:off x="2000003" y="5370076"/>
            <a:ext cx="375103" cy="249299"/>
          </a:xfrm>
          <a:prstGeom prst="rect">
            <a:avLst/>
          </a:prstGeom>
          <a:noFill/>
        </p:spPr>
        <p:txBody>
          <a:bodyPr wrap="none" lIns="0" tIns="0" rIns="0" bIns="0" rtlCol="0">
            <a:spAutoFit/>
          </a:bodyPr>
          <a:lstStyle/>
          <a:p>
            <a:pPr>
              <a:lnSpc>
                <a:spcPct val="90000"/>
              </a:lnSpc>
            </a:pPr>
            <a:r>
              <a:rPr lang="en-US" dirty="0" smtClean="0">
                <a:gradFill>
                  <a:gsLst>
                    <a:gs pos="0">
                      <a:schemeClr val="tx1"/>
                    </a:gs>
                    <a:gs pos="86000">
                      <a:schemeClr val="tx1"/>
                    </a:gs>
                  </a:gsLst>
                  <a:lin ang="5400000" scaled="0"/>
                </a:gradFill>
              </a:rPr>
              <a:t>302</a:t>
            </a:r>
          </a:p>
        </p:txBody>
      </p:sp>
    </p:spTree>
    <p:extLst>
      <p:ext uri="{BB962C8B-B14F-4D97-AF65-F5344CB8AC3E}">
        <p14:creationId xmlns:p14="http://schemas.microsoft.com/office/powerpoint/2010/main" val="988950506"/>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Using the SharePoint 2010 Security </a:t>
            </a:r>
            <a:r>
              <a:rPr lang="en-US" dirty="0" smtClean="0"/>
              <a:t>Model - Part </a:t>
            </a:r>
            <a:r>
              <a:rPr lang="en-US" dirty="0"/>
              <a:t>2</a:t>
            </a:r>
          </a:p>
        </p:txBody>
      </p:sp>
      <p:sp>
        <p:nvSpPr>
          <p:cNvPr id="9" name="Subtitle 3"/>
          <p:cNvSpPr>
            <a:spLocks noGrp="1"/>
          </p:cNvSpPr>
          <p:nvPr>
            <p:ph type="subTitle" idx="1"/>
          </p:nvPr>
        </p:nvSpPr>
        <p:spPr>
          <a:xfrm>
            <a:off x="730249" y="4752403"/>
            <a:ext cx="7681914" cy="1329595"/>
          </a:xfrm>
        </p:spPr>
        <p:txBody>
          <a:bodyPr/>
          <a:lstStyle/>
          <a:p>
            <a:r>
              <a:rPr lang="en-US" dirty="0" smtClean="0"/>
              <a:t>Name</a:t>
            </a:r>
          </a:p>
          <a:p>
            <a:r>
              <a:rPr lang="en-US" dirty="0" smtClean="0"/>
              <a:t>Title</a:t>
            </a:r>
          </a:p>
          <a:p>
            <a:r>
              <a:rPr lang="en-US" dirty="0" smtClean="0"/>
              <a:t>Company</a:t>
            </a:r>
            <a:endParaRPr lang="en-US" dirty="0"/>
          </a:p>
        </p:txBody>
      </p:sp>
    </p:spTree>
    <p:extLst>
      <p:ext uri="{BB962C8B-B14F-4D97-AF65-F5344CB8AC3E}">
        <p14:creationId xmlns:p14="http://schemas.microsoft.com/office/powerpoint/2010/main" val="1278466887"/>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Identity Normalization</a:t>
            </a:r>
            <a:endParaRPr lang="en-US" dirty="0"/>
          </a:p>
        </p:txBody>
      </p:sp>
      <p:sp>
        <p:nvSpPr>
          <p:cNvPr id="7" name="Rounded Rectangle 6"/>
          <p:cNvSpPr/>
          <p:nvPr/>
        </p:nvSpPr>
        <p:spPr bwMode="auto">
          <a:xfrm>
            <a:off x="2752464" y="1973578"/>
            <a:ext cx="1514736" cy="609600"/>
          </a:xfrm>
          <a:prstGeom prst="roundRect">
            <a:avLst>
              <a:gd name="adj" fmla="val 0"/>
            </a:avLst>
          </a:prstGeom>
          <a:ln>
            <a:headEnd type="none" w="med" len="med"/>
            <a:tailEnd type="none" w="med" len="med"/>
          </a:ln>
          <a:effectLst>
            <a:outerShdw blurRad="50800" dist="25400" dir="5400000" algn="t" rotWithShape="0">
              <a:prstClr val="black">
                <a:alpha val="20000"/>
              </a:prstClr>
            </a:outerShdw>
          </a:effectLst>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400" dirty="0" smtClean="0">
                <a:gradFill>
                  <a:gsLst>
                    <a:gs pos="0">
                      <a:srgbClr val="FFFFFF"/>
                    </a:gs>
                    <a:gs pos="100000">
                      <a:srgbClr val="FFFFFF"/>
                    </a:gs>
                  </a:gsLst>
                  <a:lin ang="5400000" scaled="0"/>
                </a:gradFill>
                <a:effectLst>
                  <a:outerShdw blurRad="50800" dist="38100" dir="5400000" algn="ctr" rotWithShape="0">
                    <a:srgbClr val="000000">
                      <a:alpha val="47000"/>
                    </a:srgbClr>
                  </a:outerShdw>
                </a:effectLst>
                <a:latin typeface="Segoe UI" pitchFamily="34" charset="0"/>
              </a:rPr>
              <a:t>NT Token</a:t>
            </a:r>
            <a:br>
              <a:rPr lang="en-US" sz="1400" dirty="0" smtClean="0">
                <a:gradFill>
                  <a:gsLst>
                    <a:gs pos="0">
                      <a:srgbClr val="FFFFFF"/>
                    </a:gs>
                    <a:gs pos="100000">
                      <a:srgbClr val="FFFFFF"/>
                    </a:gs>
                  </a:gsLst>
                  <a:lin ang="5400000" scaled="0"/>
                </a:gradFill>
                <a:effectLst>
                  <a:outerShdw blurRad="50800" dist="38100" dir="5400000" algn="ctr" rotWithShape="0">
                    <a:srgbClr val="000000">
                      <a:alpha val="47000"/>
                    </a:srgbClr>
                  </a:outerShdw>
                </a:effectLst>
                <a:latin typeface="Segoe UI" pitchFamily="34" charset="0"/>
              </a:rPr>
            </a:br>
            <a:r>
              <a:rPr lang="en-US" sz="1400" i="1" dirty="0" smtClean="0">
                <a:gradFill>
                  <a:gsLst>
                    <a:gs pos="0">
                      <a:srgbClr val="FFFFFF"/>
                    </a:gs>
                    <a:gs pos="100000">
                      <a:srgbClr val="FFFFFF"/>
                    </a:gs>
                  </a:gsLst>
                  <a:lin ang="5400000" scaled="0"/>
                </a:gradFill>
                <a:effectLst>
                  <a:outerShdw blurRad="50800" dist="38100" dir="5400000" algn="ctr" rotWithShape="0">
                    <a:srgbClr val="000000">
                      <a:alpha val="47000"/>
                    </a:srgbClr>
                  </a:outerShdw>
                </a:effectLst>
                <a:latin typeface="Segoe UI" pitchFamily="34" charset="0"/>
              </a:rPr>
              <a:t>Windows Identity</a:t>
            </a:r>
          </a:p>
        </p:txBody>
      </p:sp>
      <p:sp>
        <p:nvSpPr>
          <p:cNvPr id="8" name="Rounded Rectangle 7"/>
          <p:cNvSpPr/>
          <p:nvPr/>
        </p:nvSpPr>
        <p:spPr bwMode="auto">
          <a:xfrm>
            <a:off x="4495800" y="1981200"/>
            <a:ext cx="1591733" cy="609600"/>
          </a:xfrm>
          <a:prstGeom prst="roundRect">
            <a:avLst>
              <a:gd name="adj" fmla="val 0"/>
            </a:avLst>
          </a:prstGeom>
          <a:ln>
            <a:headEnd type="none" w="med" len="med"/>
            <a:tailEnd type="none" w="med" len="med"/>
          </a:ln>
          <a:effectLst>
            <a:outerShdw blurRad="50800" dist="25400" dir="5400000" algn="t" rotWithShape="0">
              <a:prstClr val="black">
                <a:alpha val="20000"/>
              </a:prstClr>
            </a:outerShdw>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400" dirty="0" err="1" smtClean="0">
                <a:gradFill>
                  <a:gsLst>
                    <a:gs pos="0">
                      <a:srgbClr val="FFFFFF"/>
                    </a:gs>
                    <a:gs pos="100000">
                      <a:srgbClr val="FFFFFF"/>
                    </a:gs>
                  </a:gsLst>
                  <a:lin ang="5400000" scaled="0"/>
                </a:gradFill>
                <a:effectLst>
                  <a:outerShdw blurRad="50800" dist="38100" dir="5400000" algn="ctr" rotWithShape="0">
                    <a:srgbClr val="000000">
                      <a:alpha val="47000"/>
                    </a:srgbClr>
                  </a:outerShdw>
                </a:effectLst>
                <a:latin typeface="Segoe UI" pitchFamily="34" charset="0"/>
              </a:rPr>
              <a:t>ASP.Net</a:t>
            </a:r>
            <a:r>
              <a:rPr lang="en-US" sz="1400" dirty="0" smtClean="0">
                <a:gradFill>
                  <a:gsLst>
                    <a:gs pos="0">
                      <a:srgbClr val="FFFFFF"/>
                    </a:gs>
                    <a:gs pos="100000">
                      <a:srgbClr val="FFFFFF"/>
                    </a:gs>
                  </a:gsLst>
                  <a:lin ang="5400000" scaled="0"/>
                </a:gradFill>
                <a:effectLst>
                  <a:outerShdw blurRad="50800" dist="38100" dir="5400000" algn="ctr" rotWithShape="0">
                    <a:srgbClr val="000000">
                      <a:alpha val="47000"/>
                    </a:srgbClr>
                  </a:outerShdw>
                </a:effectLst>
                <a:latin typeface="Segoe UI" pitchFamily="34" charset="0"/>
              </a:rPr>
              <a:t> (FBA)</a:t>
            </a:r>
            <a:br>
              <a:rPr lang="en-US" sz="1400" dirty="0" smtClean="0">
                <a:gradFill>
                  <a:gsLst>
                    <a:gs pos="0">
                      <a:srgbClr val="FFFFFF"/>
                    </a:gs>
                    <a:gs pos="100000">
                      <a:srgbClr val="FFFFFF"/>
                    </a:gs>
                  </a:gsLst>
                  <a:lin ang="5400000" scaled="0"/>
                </a:gradFill>
                <a:effectLst>
                  <a:outerShdw blurRad="50800" dist="38100" dir="5400000" algn="ctr" rotWithShape="0">
                    <a:srgbClr val="000000">
                      <a:alpha val="47000"/>
                    </a:srgbClr>
                  </a:outerShdw>
                </a:effectLst>
                <a:latin typeface="Segoe UI" pitchFamily="34" charset="0"/>
              </a:rPr>
            </a:br>
            <a:r>
              <a:rPr lang="en-US" sz="1200" i="1" dirty="0" smtClean="0">
                <a:gradFill>
                  <a:gsLst>
                    <a:gs pos="0">
                      <a:srgbClr val="FFFFFF"/>
                    </a:gs>
                    <a:gs pos="100000">
                      <a:srgbClr val="FFFFFF"/>
                    </a:gs>
                  </a:gsLst>
                  <a:lin ang="5400000" scaled="0"/>
                </a:gradFill>
                <a:effectLst>
                  <a:outerShdw blurRad="50800" dist="38100" dir="5400000" algn="ctr" rotWithShape="0">
                    <a:srgbClr val="000000">
                      <a:alpha val="47000"/>
                    </a:srgbClr>
                  </a:outerShdw>
                </a:effectLst>
                <a:latin typeface="Segoe UI" pitchFamily="34" charset="0"/>
              </a:rPr>
              <a:t>SAL, LDAP, Custom …</a:t>
            </a:r>
            <a:endParaRPr lang="en-US" sz="1400" i="1" dirty="0" smtClean="0">
              <a:gradFill>
                <a:gsLst>
                  <a:gs pos="0">
                    <a:srgbClr val="FFFFFF"/>
                  </a:gs>
                  <a:gs pos="100000">
                    <a:srgbClr val="FFFFFF"/>
                  </a:gs>
                </a:gsLst>
                <a:lin ang="5400000" scaled="0"/>
              </a:gradFill>
              <a:effectLst>
                <a:outerShdw blurRad="50800" dist="38100" dir="5400000" algn="ctr" rotWithShape="0">
                  <a:srgbClr val="000000">
                    <a:alpha val="47000"/>
                  </a:srgbClr>
                </a:outerShdw>
              </a:effectLst>
              <a:latin typeface="Segoe UI" pitchFamily="34" charset="0"/>
            </a:endParaRPr>
          </a:p>
        </p:txBody>
      </p:sp>
      <p:sp>
        <p:nvSpPr>
          <p:cNvPr id="11" name="Rounded Rectangle 10"/>
          <p:cNvSpPr/>
          <p:nvPr/>
        </p:nvSpPr>
        <p:spPr bwMode="auto">
          <a:xfrm>
            <a:off x="3526464" y="4724401"/>
            <a:ext cx="2057400" cy="533400"/>
          </a:xfrm>
          <a:prstGeom prst="roundRect">
            <a:avLst>
              <a:gd name="adj" fmla="val 0"/>
            </a:avLst>
          </a:prstGeom>
          <a:ln>
            <a:headEnd type="none" w="med" len="med"/>
            <a:tailEnd type="none" w="med" len="med"/>
          </a:ln>
          <a:effectLst>
            <a:outerShdw blurRad="50800" dist="25400" dir="5400000" algn="t" rotWithShape="0">
              <a:prstClr val="black">
                <a:alpha val="20000"/>
              </a:prstClr>
            </a:outerShdw>
          </a:effectLst>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400" dirty="0" smtClean="0">
                <a:gradFill>
                  <a:gsLst>
                    <a:gs pos="0">
                      <a:srgbClr val="FFFFFF"/>
                    </a:gs>
                    <a:gs pos="100000">
                      <a:srgbClr val="FFFFFF"/>
                    </a:gs>
                  </a:gsLst>
                  <a:lin ang="5400000" scaled="0"/>
                </a:gradFill>
                <a:effectLst>
                  <a:outerShdw blurRad="50800" dist="38100" dir="5400000" algn="ctr" rotWithShape="0">
                    <a:srgbClr val="000000">
                      <a:alpha val="47000"/>
                    </a:srgbClr>
                  </a:outerShdw>
                </a:effectLst>
                <a:latin typeface="Segoe UI" pitchFamily="34" charset="0"/>
              </a:rPr>
              <a:t>SAML Token</a:t>
            </a:r>
          </a:p>
          <a:p>
            <a:pPr algn="ctr" defTabSz="914099"/>
            <a:r>
              <a:rPr lang="en-US" sz="1400" i="1" dirty="0" smtClean="0">
                <a:gradFill>
                  <a:gsLst>
                    <a:gs pos="0">
                      <a:srgbClr val="FFFFFF"/>
                    </a:gs>
                    <a:gs pos="100000">
                      <a:srgbClr val="FFFFFF"/>
                    </a:gs>
                  </a:gsLst>
                  <a:lin ang="5400000" scaled="0"/>
                </a:gradFill>
                <a:effectLst>
                  <a:outerShdw blurRad="50800" dist="38100" dir="5400000" algn="ctr" rotWithShape="0">
                    <a:srgbClr val="000000">
                      <a:alpha val="47000"/>
                    </a:srgbClr>
                  </a:outerShdw>
                </a:effectLst>
                <a:latin typeface="Segoe UI" pitchFamily="34" charset="0"/>
              </a:rPr>
              <a:t>Claims Based Identity</a:t>
            </a:r>
          </a:p>
        </p:txBody>
      </p:sp>
      <p:sp>
        <p:nvSpPr>
          <p:cNvPr id="12" name="Rounded Rectangle 11"/>
          <p:cNvSpPr/>
          <p:nvPr/>
        </p:nvSpPr>
        <p:spPr bwMode="auto">
          <a:xfrm>
            <a:off x="3526464" y="5943602"/>
            <a:ext cx="2057400" cy="533398"/>
          </a:xfrm>
          <a:prstGeom prst="roundRect">
            <a:avLst>
              <a:gd name="adj" fmla="val 0"/>
            </a:avLst>
          </a:prstGeom>
          <a:ln>
            <a:headEnd type="none" w="med" len="med"/>
            <a:tailEnd type="none" w="med" len="med"/>
          </a:ln>
          <a:effectLst>
            <a:outerShdw blurRad="50800" dist="25400" dir="5400000" algn="t" rotWithShape="0">
              <a:prstClr val="black">
                <a:alpha val="20000"/>
              </a:prstClr>
            </a:outerShdw>
          </a:effectLst>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400" dirty="0" err="1" smtClean="0">
                <a:gradFill>
                  <a:gsLst>
                    <a:gs pos="0">
                      <a:srgbClr val="FFFFFF"/>
                    </a:gs>
                    <a:gs pos="100000">
                      <a:srgbClr val="FFFFFF"/>
                    </a:gs>
                  </a:gsLst>
                  <a:lin ang="5400000" scaled="0"/>
                </a:gradFill>
                <a:effectLst>
                  <a:outerShdw blurRad="50800" dist="38100" dir="5400000" algn="ctr" rotWithShape="0">
                    <a:srgbClr val="000000">
                      <a:alpha val="47000"/>
                    </a:srgbClr>
                  </a:outerShdw>
                </a:effectLst>
                <a:latin typeface="Segoe UI" pitchFamily="34" charset="0"/>
              </a:rPr>
              <a:t>SPUser</a:t>
            </a:r>
            <a:endParaRPr lang="en-US" sz="1400" i="1" dirty="0" smtClean="0">
              <a:gradFill>
                <a:gsLst>
                  <a:gs pos="0">
                    <a:srgbClr val="FFFFFF"/>
                  </a:gs>
                  <a:gs pos="100000">
                    <a:srgbClr val="FFFFFF"/>
                  </a:gs>
                </a:gsLst>
                <a:lin ang="5400000" scaled="0"/>
              </a:gradFill>
              <a:effectLst>
                <a:outerShdw blurRad="50800" dist="38100" dir="5400000" algn="ctr" rotWithShape="0">
                  <a:srgbClr val="000000">
                    <a:alpha val="47000"/>
                  </a:srgbClr>
                </a:outerShdw>
              </a:effectLst>
              <a:latin typeface="Segoe UI" pitchFamily="34" charset="0"/>
            </a:endParaRPr>
          </a:p>
        </p:txBody>
      </p:sp>
      <p:sp>
        <p:nvSpPr>
          <p:cNvPr id="19" name="Rounded Rectangle 18"/>
          <p:cNvSpPr/>
          <p:nvPr/>
        </p:nvSpPr>
        <p:spPr bwMode="auto">
          <a:xfrm>
            <a:off x="457200" y="1973577"/>
            <a:ext cx="1514736" cy="609600"/>
          </a:xfrm>
          <a:prstGeom prst="roundRect">
            <a:avLst>
              <a:gd name="adj" fmla="val 0"/>
            </a:avLst>
          </a:prstGeom>
          <a:ln>
            <a:headEnd type="none" w="med" len="med"/>
            <a:tailEnd type="none" w="med" len="med"/>
          </a:ln>
          <a:effectLst>
            <a:outerShdw blurRad="50800" dist="25400" dir="5400000" algn="t" rotWithShape="0">
              <a:prstClr val="black">
                <a:alpha val="20000"/>
              </a:prstClr>
            </a:outerShdw>
          </a:effectLst>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400" dirty="0" smtClean="0">
                <a:gradFill>
                  <a:gsLst>
                    <a:gs pos="0">
                      <a:srgbClr val="FFFFFF"/>
                    </a:gs>
                    <a:gs pos="100000">
                      <a:srgbClr val="FFFFFF"/>
                    </a:gs>
                  </a:gsLst>
                  <a:lin ang="5400000" scaled="0"/>
                </a:gradFill>
                <a:effectLst>
                  <a:outerShdw blurRad="50800" dist="38100" dir="5400000" algn="ctr" rotWithShape="0">
                    <a:srgbClr val="000000">
                      <a:alpha val="47000"/>
                    </a:srgbClr>
                  </a:outerShdw>
                </a:effectLst>
                <a:latin typeface="Segoe UI" pitchFamily="34" charset="0"/>
              </a:rPr>
              <a:t>NT Token</a:t>
            </a:r>
            <a:br>
              <a:rPr lang="en-US" sz="1400" dirty="0" smtClean="0">
                <a:gradFill>
                  <a:gsLst>
                    <a:gs pos="0">
                      <a:srgbClr val="FFFFFF"/>
                    </a:gs>
                    <a:gs pos="100000">
                      <a:srgbClr val="FFFFFF"/>
                    </a:gs>
                  </a:gsLst>
                  <a:lin ang="5400000" scaled="0"/>
                </a:gradFill>
                <a:effectLst>
                  <a:outerShdw blurRad="50800" dist="38100" dir="5400000" algn="ctr" rotWithShape="0">
                    <a:srgbClr val="000000">
                      <a:alpha val="47000"/>
                    </a:srgbClr>
                  </a:outerShdw>
                </a:effectLst>
                <a:latin typeface="Segoe UI" pitchFamily="34" charset="0"/>
              </a:rPr>
            </a:br>
            <a:r>
              <a:rPr lang="en-US" sz="1400" i="1" dirty="0" smtClean="0">
                <a:gradFill>
                  <a:gsLst>
                    <a:gs pos="0">
                      <a:srgbClr val="FFFFFF"/>
                    </a:gs>
                    <a:gs pos="100000">
                      <a:srgbClr val="FFFFFF"/>
                    </a:gs>
                  </a:gsLst>
                  <a:lin ang="5400000" scaled="0"/>
                </a:gradFill>
                <a:effectLst>
                  <a:outerShdw blurRad="50800" dist="38100" dir="5400000" algn="ctr" rotWithShape="0">
                    <a:srgbClr val="000000">
                      <a:alpha val="47000"/>
                    </a:srgbClr>
                  </a:outerShdw>
                </a:effectLst>
                <a:latin typeface="Segoe UI" pitchFamily="34" charset="0"/>
              </a:rPr>
              <a:t>Windows Identity</a:t>
            </a:r>
          </a:p>
        </p:txBody>
      </p:sp>
      <p:cxnSp>
        <p:nvCxnSpPr>
          <p:cNvPr id="21" name="Elbow Connector 20"/>
          <p:cNvCxnSpPr>
            <a:stCxn id="19" idx="2"/>
            <a:endCxn id="12" idx="1"/>
          </p:cNvCxnSpPr>
          <p:nvPr/>
        </p:nvCxnSpPr>
        <p:spPr>
          <a:xfrm rot="16200000" flipH="1">
            <a:off x="556954" y="3240791"/>
            <a:ext cx="3627124" cy="2311896"/>
          </a:xfrm>
          <a:prstGeom prst="bentConnector2">
            <a:avLst/>
          </a:prstGeom>
          <a:ln w="22225">
            <a:tailEnd type="arrow"/>
          </a:ln>
        </p:spPr>
        <p:style>
          <a:lnRef idx="1">
            <a:schemeClr val="accent1"/>
          </a:lnRef>
          <a:fillRef idx="0">
            <a:schemeClr val="accent1"/>
          </a:fillRef>
          <a:effectRef idx="0">
            <a:schemeClr val="accent1"/>
          </a:effectRef>
          <a:fontRef idx="minor">
            <a:schemeClr val="tx1"/>
          </a:fontRef>
        </p:style>
      </p:cxnSp>
      <p:cxnSp>
        <p:nvCxnSpPr>
          <p:cNvPr id="27" name="Elbow Connector 26"/>
          <p:cNvCxnSpPr>
            <a:stCxn id="7" idx="2"/>
            <a:endCxn id="11" idx="0"/>
          </p:cNvCxnSpPr>
          <p:nvPr/>
        </p:nvCxnSpPr>
        <p:spPr>
          <a:xfrm rot="16200000" flipH="1">
            <a:off x="2961887" y="3131123"/>
            <a:ext cx="2141223" cy="1045332"/>
          </a:xfrm>
          <a:prstGeom prst="bentConnector3">
            <a:avLst/>
          </a:prstGeom>
          <a:ln w="22225">
            <a:tailEnd type="arrow"/>
          </a:ln>
        </p:spPr>
        <p:style>
          <a:lnRef idx="1">
            <a:schemeClr val="accent1"/>
          </a:lnRef>
          <a:fillRef idx="0">
            <a:schemeClr val="accent1"/>
          </a:fillRef>
          <a:effectRef idx="0">
            <a:schemeClr val="accent1"/>
          </a:effectRef>
          <a:fontRef idx="minor">
            <a:schemeClr val="tx1"/>
          </a:fontRef>
        </p:style>
      </p:cxnSp>
      <p:cxnSp>
        <p:nvCxnSpPr>
          <p:cNvPr id="29" name="Elbow Connector 28"/>
          <p:cNvCxnSpPr>
            <a:stCxn id="8" idx="2"/>
            <a:endCxn id="11" idx="0"/>
          </p:cNvCxnSpPr>
          <p:nvPr/>
        </p:nvCxnSpPr>
        <p:spPr>
          <a:xfrm rot="5400000">
            <a:off x="3856616" y="3289349"/>
            <a:ext cx="2133601" cy="736503"/>
          </a:xfrm>
          <a:prstGeom prst="bentConnector3">
            <a:avLst/>
          </a:prstGeom>
          <a:ln w="22225">
            <a:tailEnd type="arrow"/>
          </a:ln>
        </p:spPr>
        <p:style>
          <a:lnRef idx="1">
            <a:schemeClr val="accent1"/>
          </a:lnRef>
          <a:fillRef idx="0">
            <a:schemeClr val="accent1"/>
          </a:fillRef>
          <a:effectRef idx="0">
            <a:schemeClr val="accent1"/>
          </a:effectRef>
          <a:fontRef idx="minor">
            <a:schemeClr val="tx1"/>
          </a:fontRef>
        </p:style>
      </p:cxnSp>
      <p:sp>
        <p:nvSpPr>
          <p:cNvPr id="17" name="Rounded Rectangle 16"/>
          <p:cNvSpPr/>
          <p:nvPr/>
        </p:nvSpPr>
        <p:spPr bwMode="auto">
          <a:xfrm>
            <a:off x="6324600" y="1981198"/>
            <a:ext cx="1591733" cy="609600"/>
          </a:xfrm>
          <a:prstGeom prst="roundRect">
            <a:avLst>
              <a:gd name="adj" fmla="val 0"/>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400" dirty="0" smtClean="0">
                <a:gradFill>
                  <a:gsLst>
                    <a:gs pos="0">
                      <a:srgbClr val="FFFFFF"/>
                    </a:gs>
                    <a:gs pos="100000">
                      <a:srgbClr val="FFFFFF"/>
                    </a:gs>
                  </a:gsLst>
                  <a:lin ang="5400000" scaled="0"/>
                </a:gradFill>
                <a:effectLst>
                  <a:outerShdw blurRad="50800" dist="38100" dir="5400000" algn="ctr" rotWithShape="0">
                    <a:srgbClr val="000000">
                      <a:alpha val="47000"/>
                    </a:srgbClr>
                  </a:outerShdw>
                </a:effectLst>
                <a:latin typeface="Segoe UI" pitchFamily="34" charset="0"/>
              </a:rPr>
              <a:t>SAML</a:t>
            </a:r>
            <a:br>
              <a:rPr lang="en-US" sz="1400" dirty="0" smtClean="0">
                <a:gradFill>
                  <a:gsLst>
                    <a:gs pos="0">
                      <a:srgbClr val="FFFFFF"/>
                    </a:gs>
                    <a:gs pos="100000">
                      <a:srgbClr val="FFFFFF"/>
                    </a:gs>
                  </a:gsLst>
                  <a:lin ang="5400000" scaled="0"/>
                </a:gradFill>
                <a:effectLst>
                  <a:outerShdw blurRad="50800" dist="38100" dir="5400000" algn="ctr" rotWithShape="0">
                    <a:srgbClr val="000000">
                      <a:alpha val="47000"/>
                    </a:srgbClr>
                  </a:outerShdw>
                </a:effectLst>
                <a:latin typeface="Segoe UI" pitchFamily="34" charset="0"/>
              </a:rPr>
            </a:br>
            <a:r>
              <a:rPr lang="en-US" sz="1200" i="1" dirty="0" smtClean="0">
                <a:gradFill>
                  <a:gsLst>
                    <a:gs pos="0">
                      <a:srgbClr val="FFFFFF"/>
                    </a:gs>
                    <a:gs pos="100000">
                      <a:srgbClr val="FFFFFF"/>
                    </a:gs>
                  </a:gsLst>
                  <a:lin ang="5400000" scaled="0"/>
                </a:gradFill>
                <a:effectLst>
                  <a:outerShdw blurRad="50800" dist="38100" dir="5400000" algn="ctr" rotWithShape="0">
                    <a:srgbClr val="000000">
                      <a:alpha val="47000"/>
                    </a:srgbClr>
                  </a:outerShdw>
                </a:effectLst>
                <a:latin typeface="Segoe UI" pitchFamily="34" charset="0"/>
              </a:rPr>
              <a:t>ADFS, Ping, etc.</a:t>
            </a:r>
          </a:p>
        </p:txBody>
      </p:sp>
      <p:cxnSp>
        <p:nvCxnSpPr>
          <p:cNvPr id="18" name="Elbow Connector 17"/>
          <p:cNvCxnSpPr>
            <a:stCxn id="17" idx="2"/>
            <a:endCxn id="11" idx="0"/>
          </p:cNvCxnSpPr>
          <p:nvPr/>
        </p:nvCxnSpPr>
        <p:spPr>
          <a:xfrm rot="5400000">
            <a:off x="4771015" y="2374948"/>
            <a:ext cx="2133603" cy="2565303"/>
          </a:xfrm>
          <a:prstGeom prst="bentConnector3">
            <a:avLst>
              <a:gd name="adj1" fmla="val 50000"/>
            </a:avLst>
          </a:prstGeom>
          <a:ln w="22225">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11" idx="2"/>
            <a:endCxn id="12" idx="0"/>
          </p:cNvCxnSpPr>
          <p:nvPr/>
        </p:nvCxnSpPr>
        <p:spPr>
          <a:xfrm>
            <a:off x="4555164" y="5257801"/>
            <a:ext cx="0" cy="685801"/>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762000" y="1447800"/>
            <a:ext cx="1024319" cy="369332"/>
          </a:xfrm>
          <a:prstGeom prst="rect">
            <a:avLst/>
          </a:prstGeom>
          <a:noFill/>
        </p:spPr>
        <p:txBody>
          <a:bodyPr wrap="none" lIns="0" tIns="0" rIns="0" bIns="0" rtlCol="0">
            <a:spAutoFit/>
          </a:bodyPr>
          <a:lstStyle/>
          <a:p>
            <a:r>
              <a:rPr lang="en-US" sz="2400" dirty="0" smtClean="0">
                <a:gradFill>
                  <a:gsLst>
                    <a:gs pos="0">
                      <a:schemeClr val="tx1"/>
                    </a:gs>
                    <a:gs pos="86000">
                      <a:schemeClr val="tx1"/>
                    </a:gs>
                  </a:gsLst>
                  <a:lin ang="5400000" scaled="0"/>
                </a:gradFill>
              </a:rPr>
              <a:t>-Classic</a:t>
            </a:r>
          </a:p>
        </p:txBody>
      </p:sp>
      <p:sp>
        <p:nvSpPr>
          <p:cNvPr id="31" name="TextBox 30"/>
          <p:cNvSpPr txBox="1"/>
          <p:nvPr/>
        </p:nvSpPr>
        <p:spPr>
          <a:xfrm>
            <a:off x="4724400" y="1447800"/>
            <a:ext cx="1016304" cy="369332"/>
          </a:xfrm>
          <a:prstGeom prst="rect">
            <a:avLst/>
          </a:prstGeom>
          <a:noFill/>
        </p:spPr>
        <p:txBody>
          <a:bodyPr wrap="none" lIns="0" tIns="0" rIns="0" bIns="0" rtlCol="0">
            <a:spAutoFit/>
          </a:bodyPr>
          <a:lstStyle/>
          <a:p>
            <a:r>
              <a:rPr lang="en-US" sz="2400" dirty="0" smtClean="0">
                <a:gradFill>
                  <a:gsLst>
                    <a:gs pos="0">
                      <a:schemeClr val="tx1"/>
                    </a:gs>
                    <a:gs pos="86000">
                      <a:schemeClr val="tx1"/>
                    </a:gs>
                  </a:gsLst>
                  <a:lin ang="5400000" scaled="0"/>
                </a:gradFill>
              </a:rPr>
              <a:t>-Claims</a:t>
            </a:r>
          </a:p>
        </p:txBody>
      </p:sp>
    </p:spTree>
    <p:extLst>
      <p:ext uri="{BB962C8B-B14F-4D97-AF65-F5344CB8AC3E}">
        <p14:creationId xmlns:p14="http://schemas.microsoft.com/office/powerpoint/2010/main" val="182889759"/>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1000" y="228600"/>
            <a:ext cx="8382000" cy="1107996"/>
          </a:xfrm>
        </p:spPr>
        <p:txBody>
          <a:bodyPr/>
          <a:lstStyle/>
          <a:p>
            <a:r>
              <a:rPr lang="en-US" dirty="0"/>
              <a:t>Scenarios: </a:t>
            </a:r>
            <a:r>
              <a:rPr lang="en-US" dirty="0" smtClean="0"/>
              <a:t>Services  </a:t>
            </a:r>
            <a:r>
              <a:rPr lang="en-US" dirty="0"/>
              <a:t/>
            </a:r>
            <a:br>
              <a:rPr lang="en-US" dirty="0"/>
            </a:br>
            <a:r>
              <a:rPr lang="en-US" sz="3200" i="1" dirty="0">
                <a:solidFill>
                  <a:srgbClr val="BDE3FF"/>
                </a:solidFill>
              </a:rPr>
              <a:t>aka Outgoing Claims</a:t>
            </a:r>
            <a:endParaRPr lang="en-GB" sz="3200" i="1" dirty="0">
              <a:solidFill>
                <a:srgbClr val="BDE3FF"/>
              </a:solidFill>
            </a:endParaRPr>
          </a:p>
        </p:txBody>
      </p:sp>
      <p:sp>
        <p:nvSpPr>
          <p:cNvPr id="6" name="Text Placeholder 5"/>
          <p:cNvSpPr>
            <a:spLocks noGrp="1"/>
          </p:cNvSpPr>
          <p:nvPr>
            <p:ph type="body" sz="quarter" idx="10"/>
          </p:nvPr>
        </p:nvSpPr>
        <p:spPr>
          <a:xfrm>
            <a:off x="381000" y="1447799"/>
            <a:ext cx="8382000" cy="3153171"/>
          </a:xfrm>
        </p:spPr>
        <p:txBody>
          <a:bodyPr/>
          <a:lstStyle/>
          <a:p>
            <a:r>
              <a:rPr lang="en-US" sz="3500" dirty="0" smtClean="0"/>
              <a:t>Enterprise Service Oriented Architecture </a:t>
            </a:r>
            <a:endParaRPr lang="en-US" sz="2700" i="1" dirty="0" smtClean="0"/>
          </a:p>
          <a:p>
            <a:pPr lvl="1"/>
            <a:r>
              <a:rPr lang="en-US" sz="3100" dirty="0" smtClean="0"/>
              <a:t>Web services</a:t>
            </a:r>
          </a:p>
          <a:p>
            <a:pPr lvl="1"/>
            <a:r>
              <a:rPr lang="en-US" sz="3100" dirty="0" smtClean="0"/>
              <a:t>SQL</a:t>
            </a:r>
          </a:p>
          <a:p>
            <a:r>
              <a:rPr lang="en-US" sz="3500" dirty="0" smtClean="0"/>
              <a:t>Integrate On-premise software with In-cloud services</a:t>
            </a:r>
          </a:p>
          <a:p>
            <a:endParaRPr lang="en-GB" dirty="0"/>
          </a:p>
        </p:txBody>
      </p:sp>
    </p:spTree>
    <p:extLst>
      <p:ext uri="{BB962C8B-B14F-4D97-AF65-F5344CB8AC3E}">
        <p14:creationId xmlns:p14="http://schemas.microsoft.com/office/powerpoint/2010/main" val="3307864800"/>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Scenario: Services</a:t>
            </a:r>
            <a:endParaRPr lang="en-US" dirty="0"/>
          </a:p>
        </p:txBody>
      </p:sp>
      <p:sp>
        <p:nvSpPr>
          <p:cNvPr id="3" name="Text Placeholder 2"/>
          <p:cNvSpPr>
            <a:spLocks noGrp="1"/>
          </p:cNvSpPr>
          <p:nvPr>
            <p:ph type="body" sz="quarter" idx="10"/>
          </p:nvPr>
        </p:nvSpPr>
        <p:spPr/>
        <p:txBody>
          <a:bodyPr/>
          <a:lstStyle/>
          <a:p>
            <a:r>
              <a:rPr lang="en-US" smtClean="0"/>
              <a:t>Show user’s PayStub in LOB data without credentials (intranet)</a:t>
            </a:r>
          </a:p>
          <a:p>
            <a:r>
              <a:rPr lang="en-US" smtClean="0"/>
              <a:t>Show real-time order status from supplier inside the enterprise Portal (extranet or internet)</a:t>
            </a:r>
          </a:p>
          <a:p>
            <a:r>
              <a:rPr lang="en-US" smtClean="0"/>
              <a:t>Securely deploy SharePoint farm(s) for user identity delegation</a:t>
            </a:r>
            <a:endParaRPr lang="en-US" dirty="0"/>
          </a:p>
        </p:txBody>
      </p:sp>
    </p:spTree>
    <p:extLst>
      <p:ext uri="{BB962C8B-B14F-4D97-AF65-F5344CB8AC3E}">
        <p14:creationId xmlns:p14="http://schemas.microsoft.com/office/powerpoint/2010/main" val="225555868"/>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Interoperating w/ Services</a:t>
            </a:r>
            <a:endParaRPr lang="en-US" dirty="0"/>
          </a:p>
        </p:txBody>
      </p:sp>
      <p:sp>
        <p:nvSpPr>
          <p:cNvPr id="4" name="Rounded Rectangle 3"/>
          <p:cNvSpPr/>
          <p:nvPr/>
        </p:nvSpPr>
        <p:spPr>
          <a:xfrm>
            <a:off x="1169584" y="3939952"/>
            <a:ext cx="5486400" cy="2286000"/>
          </a:xfrm>
          <a:prstGeom prst="roundRect">
            <a:avLst>
              <a:gd name="adj" fmla="val 2115"/>
            </a:avLst>
          </a:prstGeom>
          <a:gradFill>
            <a:gsLst>
              <a:gs pos="0">
                <a:schemeClr val="accent6">
                  <a:tint val="70000"/>
                  <a:satMod val="180000"/>
                </a:schemeClr>
              </a:gs>
              <a:gs pos="11000">
                <a:schemeClr val="tx1">
                  <a:lumMod val="95000"/>
                </a:schemeClr>
              </a:gs>
              <a:gs pos="100000">
                <a:schemeClr val="accent6">
                  <a:tint val="22000"/>
                  <a:satMod val="180000"/>
                </a:schemeClr>
              </a:gs>
            </a:gsLst>
          </a:gra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5" name="Rounded Rectangle 4"/>
          <p:cNvSpPr/>
          <p:nvPr/>
        </p:nvSpPr>
        <p:spPr>
          <a:xfrm>
            <a:off x="1169584" y="1196752"/>
            <a:ext cx="4450253" cy="2133600"/>
          </a:xfrm>
          <a:prstGeom prst="roundRect">
            <a:avLst>
              <a:gd name="adj" fmla="val 2115"/>
            </a:avLst>
          </a:prstGeom>
          <a:gradFill>
            <a:gsLst>
              <a:gs pos="0">
                <a:schemeClr val="accent6">
                  <a:tint val="70000"/>
                  <a:satMod val="180000"/>
                </a:schemeClr>
              </a:gs>
              <a:gs pos="11000">
                <a:schemeClr val="tx1">
                  <a:lumMod val="95000"/>
                </a:schemeClr>
              </a:gs>
              <a:gs pos="100000">
                <a:schemeClr val="accent6">
                  <a:tint val="22000"/>
                  <a:satMod val="180000"/>
                </a:schemeClr>
              </a:gs>
            </a:gsLst>
          </a:gra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6" name="TextBox 135"/>
          <p:cNvSpPr txBox="1">
            <a:spLocks noChangeArrowheads="1"/>
          </p:cNvSpPr>
          <p:nvPr/>
        </p:nvSpPr>
        <p:spPr bwMode="auto">
          <a:xfrm>
            <a:off x="1219200" y="1201842"/>
            <a:ext cx="1082348" cy="246221"/>
          </a:xfrm>
          <a:prstGeom prst="rect">
            <a:avLst/>
          </a:prstGeom>
          <a:noFill/>
          <a:ln w="9525" algn="ctr">
            <a:noFill/>
            <a:miter lim="800000"/>
            <a:headEnd/>
            <a:tailEnd/>
          </a:ln>
        </p:spPr>
        <p:txBody>
          <a:bodyPr wrap="none">
            <a:spAutoFit/>
          </a:bodyPr>
          <a:lstStyle>
            <a:lvl1pPr algn="ctr">
              <a:defRPr sz="1000" b="1">
                <a:solidFill>
                  <a:schemeClr val="bg1"/>
                </a:solidFill>
              </a:defRPr>
            </a:lvl1pPr>
          </a:lstStyle>
          <a:p>
            <a:r>
              <a:rPr lang="en-US" dirty="0"/>
              <a:t>Web Front End</a:t>
            </a:r>
          </a:p>
        </p:txBody>
      </p:sp>
      <p:sp>
        <p:nvSpPr>
          <p:cNvPr id="7" name="TextBox 143"/>
          <p:cNvSpPr txBox="1">
            <a:spLocks noChangeArrowheads="1"/>
          </p:cNvSpPr>
          <p:nvPr/>
        </p:nvSpPr>
        <p:spPr bwMode="auto">
          <a:xfrm>
            <a:off x="1197655" y="1788731"/>
            <a:ext cx="1051891" cy="261610"/>
          </a:xfrm>
          <a:prstGeom prst="rect">
            <a:avLst/>
          </a:prstGeom>
          <a:noFill/>
          <a:ln w="9525" algn="ctr">
            <a:noFill/>
            <a:miter lim="800000"/>
            <a:headEnd/>
            <a:tailEnd/>
          </a:ln>
        </p:spPr>
        <p:txBody>
          <a:bodyPr wrap="none">
            <a:spAutoFit/>
          </a:bodyPr>
          <a:lstStyle/>
          <a:p>
            <a:pPr algn="ctr"/>
            <a:r>
              <a:rPr lang="en-US" sz="1100" dirty="0" smtClean="0">
                <a:solidFill>
                  <a:schemeClr val="bg1"/>
                </a:solidFill>
              </a:rPr>
              <a:t>Web part, etc.</a:t>
            </a:r>
            <a:endParaRPr lang="en-US" sz="1100" dirty="0">
              <a:solidFill>
                <a:schemeClr val="bg1"/>
              </a:solidFill>
            </a:endParaRPr>
          </a:p>
        </p:txBody>
      </p:sp>
      <p:sp>
        <p:nvSpPr>
          <p:cNvPr id="8" name="Rectangle 7"/>
          <p:cNvSpPr/>
          <p:nvPr/>
        </p:nvSpPr>
        <p:spPr>
          <a:xfrm>
            <a:off x="1769660" y="2568352"/>
            <a:ext cx="1097453" cy="457200"/>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defRPr sz="2400">
                <a:gradFill>
                  <a:gsLst>
                    <a:gs pos="0">
                      <a:srgbClr val="FFFFFF"/>
                    </a:gs>
                    <a:gs pos="100000">
                      <a:srgbClr val="FFFFFF"/>
                    </a:gs>
                  </a:gsLst>
                  <a:lin ang="5400000" scaled="0"/>
                </a:gradFill>
                <a:effectLst>
                  <a:outerShdw blurRad="50800" dist="38100" dir="5400000" algn="ctr" rotWithShape="0">
                    <a:srgbClr val="000000">
                      <a:alpha val="47000"/>
                    </a:srgbClr>
                  </a:outerShdw>
                </a:effectLst>
                <a:latin typeface="Segoe UI" pitchFamily="34" charset="0"/>
              </a:defRPr>
            </a:pPr>
            <a:r>
              <a:rPr lang="en-US" sz="1200" dirty="0" smtClean="0"/>
              <a:t>Client </a:t>
            </a:r>
            <a:r>
              <a:rPr lang="en-US" sz="1200" dirty="0"/>
              <a:t>Proxy</a:t>
            </a:r>
          </a:p>
        </p:txBody>
      </p:sp>
      <p:cxnSp>
        <p:nvCxnSpPr>
          <p:cNvPr id="10" name="Straight Arrow Connector 9"/>
          <p:cNvCxnSpPr>
            <a:cxnSpLocks noChangeShapeType="1"/>
            <a:stCxn id="8" idx="2"/>
            <a:endCxn id="41" idx="0"/>
          </p:cNvCxnSpPr>
          <p:nvPr/>
        </p:nvCxnSpPr>
        <p:spPr bwMode="auto">
          <a:xfrm rot="5400000">
            <a:off x="1606576" y="3731561"/>
            <a:ext cx="1417820" cy="5803"/>
          </a:xfrm>
          <a:prstGeom prst="straightConnector1">
            <a:avLst/>
          </a:prstGeom>
          <a:noFill/>
          <a:ln w="9525" algn="ctr">
            <a:solidFill>
              <a:schemeClr val="bg1"/>
            </a:solidFill>
            <a:round/>
            <a:headEnd/>
            <a:tailEnd type="triangle" w="med" len="med"/>
          </a:ln>
        </p:spPr>
      </p:cxnSp>
      <p:sp>
        <p:nvSpPr>
          <p:cNvPr id="12" name="TextBox 93"/>
          <p:cNvSpPr txBox="1">
            <a:spLocks noChangeArrowheads="1"/>
          </p:cNvSpPr>
          <p:nvPr/>
        </p:nvSpPr>
        <p:spPr bwMode="auto">
          <a:xfrm>
            <a:off x="2952589" y="2753024"/>
            <a:ext cx="628698" cy="253916"/>
          </a:xfrm>
          <a:prstGeom prst="rect">
            <a:avLst/>
          </a:prstGeom>
          <a:noFill/>
          <a:ln w="9525" algn="ctr">
            <a:noFill/>
            <a:miter lim="800000"/>
            <a:headEnd/>
            <a:tailEnd/>
          </a:ln>
        </p:spPr>
        <p:txBody>
          <a:bodyPr wrap="none">
            <a:spAutoFit/>
          </a:bodyPr>
          <a:lstStyle/>
          <a:p>
            <a:pPr algn="ctr"/>
            <a:r>
              <a:rPr lang="en-US" sz="1050" dirty="0" smtClean="0">
                <a:solidFill>
                  <a:schemeClr val="bg1"/>
                </a:solidFill>
              </a:rPr>
              <a:t>{Token}</a:t>
            </a:r>
            <a:endParaRPr lang="en-US" sz="1050" dirty="0">
              <a:solidFill>
                <a:schemeClr val="bg1"/>
              </a:solidFill>
            </a:endParaRPr>
          </a:p>
        </p:txBody>
      </p:sp>
      <p:cxnSp>
        <p:nvCxnSpPr>
          <p:cNvPr id="13" name="Straight Arrow Connector 9"/>
          <p:cNvCxnSpPr>
            <a:cxnSpLocks noChangeShapeType="1"/>
            <a:stCxn id="35" idx="2"/>
            <a:endCxn id="8" idx="0"/>
          </p:cNvCxnSpPr>
          <p:nvPr/>
        </p:nvCxnSpPr>
        <p:spPr bwMode="auto">
          <a:xfrm rot="5400000">
            <a:off x="2079716" y="2327339"/>
            <a:ext cx="479685" cy="2341"/>
          </a:xfrm>
          <a:prstGeom prst="straightConnector1">
            <a:avLst/>
          </a:prstGeom>
          <a:noFill/>
          <a:ln w="9525" algn="ctr">
            <a:solidFill>
              <a:schemeClr val="bg1"/>
            </a:solidFill>
            <a:round/>
            <a:headEnd/>
            <a:tailEnd type="triangle" w="med" len="med"/>
          </a:ln>
        </p:spPr>
      </p:cxnSp>
      <p:sp>
        <p:nvSpPr>
          <p:cNvPr id="14" name="Rectangle 13"/>
          <p:cNvSpPr/>
          <p:nvPr/>
        </p:nvSpPr>
        <p:spPr>
          <a:xfrm>
            <a:off x="3562438" y="1825403"/>
            <a:ext cx="1905000" cy="1352550"/>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defRPr sz="1400">
                <a:gradFill>
                  <a:gsLst>
                    <a:gs pos="0">
                      <a:srgbClr val="FFFFFF"/>
                    </a:gs>
                    <a:gs pos="100000">
                      <a:srgbClr val="FFFFFF"/>
                    </a:gs>
                  </a:gsLst>
                  <a:lin ang="5400000" scaled="0"/>
                </a:gradFill>
                <a:effectLst>
                  <a:outerShdw blurRad="50800" dist="38100" dir="5400000" algn="ctr" rotWithShape="0">
                    <a:srgbClr val="000000">
                      <a:alpha val="47000"/>
                    </a:srgbClr>
                  </a:outerShdw>
                </a:effectLst>
                <a:latin typeface="Segoe UI" pitchFamily="34" charset="0"/>
              </a:defRPr>
            </a:pPr>
            <a:r>
              <a:rPr lang="en-US" dirty="0"/>
              <a:t>SharePoint STS</a:t>
            </a:r>
          </a:p>
        </p:txBody>
      </p:sp>
      <p:sp>
        <p:nvSpPr>
          <p:cNvPr id="15" name="Rectangle 14"/>
          <p:cNvSpPr/>
          <p:nvPr/>
        </p:nvSpPr>
        <p:spPr>
          <a:xfrm>
            <a:off x="1505038" y="4671972"/>
            <a:ext cx="1645746" cy="868180"/>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defRPr sz="1200">
                <a:gradFill>
                  <a:gsLst>
                    <a:gs pos="0">
                      <a:srgbClr val="FFFFFF"/>
                    </a:gs>
                    <a:gs pos="100000">
                      <a:srgbClr val="FFFFFF"/>
                    </a:gs>
                  </a:gsLst>
                  <a:lin ang="5400000" scaled="0"/>
                </a:gradFill>
                <a:effectLst>
                  <a:outerShdw blurRad="50800" dist="38100" dir="5400000" algn="ctr" rotWithShape="0">
                    <a:srgbClr val="000000">
                      <a:alpha val="47000"/>
                    </a:srgbClr>
                  </a:outerShdw>
                </a:effectLst>
                <a:latin typeface="Segoe UI" pitchFamily="34" charset="0"/>
              </a:defRPr>
            </a:pPr>
            <a:r>
              <a:rPr lang="en-US" dirty="0"/>
              <a:t/>
            </a:r>
            <a:br>
              <a:rPr lang="en-US" dirty="0"/>
            </a:br>
            <a:r>
              <a:rPr lang="en-US" dirty="0"/>
              <a:t>SharePoint Service</a:t>
            </a:r>
          </a:p>
        </p:txBody>
      </p:sp>
      <p:pic>
        <p:nvPicPr>
          <p:cNvPr id="16" name="Picture 5" descr="C:\Program Files\Microsoft Resource DVD Artwork\DVD_ART\Artwork_Imagery\HARDWARE_IMAGERY\Illustration - Misc Hardware\XML Icons\XML Web Service.png"/>
          <p:cNvPicPr>
            <a:picLocks noChangeAspect="1" noChangeArrowheads="1"/>
          </p:cNvPicPr>
          <p:nvPr/>
        </p:nvPicPr>
        <p:blipFill>
          <a:blip r:embed="rId3" cstate="print"/>
          <a:srcRect/>
          <a:stretch>
            <a:fillRect/>
          </a:stretch>
        </p:blipFill>
        <p:spPr bwMode="auto">
          <a:xfrm>
            <a:off x="1731857" y="2539777"/>
            <a:ext cx="171153" cy="205384"/>
          </a:xfrm>
          <a:prstGeom prst="rect">
            <a:avLst/>
          </a:prstGeom>
          <a:noFill/>
        </p:spPr>
      </p:pic>
      <p:pic>
        <p:nvPicPr>
          <p:cNvPr id="17" name="Picture 4" descr="C:\Program Files\Microsoft Resource DVD Artwork\DVD_ART\Artwork_Imagery\HARDWARE_IMAGERY\Illustration - Misc Hardware\XML Icons\User yellow.png"/>
          <p:cNvPicPr>
            <a:picLocks noChangeAspect="1" noChangeArrowheads="1"/>
          </p:cNvPicPr>
          <p:nvPr/>
        </p:nvPicPr>
        <p:blipFill>
          <a:blip r:embed="rId4" cstate="print"/>
          <a:srcRect/>
          <a:stretch>
            <a:fillRect/>
          </a:stretch>
        </p:blipFill>
        <p:spPr bwMode="auto">
          <a:xfrm>
            <a:off x="2236385" y="1498463"/>
            <a:ext cx="171450" cy="231689"/>
          </a:xfrm>
          <a:prstGeom prst="rect">
            <a:avLst/>
          </a:prstGeom>
          <a:noFill/>
        </p:spPr>
      </p:pic>
      <p:sp>
        <p:nvSpPr>
          <p:cNvPr id="18" name="TextBox 143"/>
          <p:cNvSpPr txBox="1">
            <a:spLocks noChangeArrowheads="1"/>
          </p:cNvSpPr>
          <p:nvPr/>
        </p:nvSpPr>
        <p:spPr bwMode="auto">
          <a:xfrm>
            <a:off x="2417150" y="1422030"/>
            <a:ext cx="1217000" cy="415498"/>
          </a:xfrm>
          <a:prstGeom prst="rect">
            <a:avLst/>
          </a:prstGeom>
          <a:noFill/>
          <a:ln w="9525" algn="ctr">
            <a:noFill/>
            <a:miter lim="800000"/>
            <a:headEnd/>
            <a:tailEnd/>
          </a:ln>
        </p:spPr>
        <p:txBody>
          <a:bodyPr wrap="none">
            <a:spAutoFit/>
          </a:bodyPr>
          <a:lstStyle/>
          <a:p>
            <a:r>
              <a:rPr lang="en-US" sz="1050" dirty="0" smtClean="0">
                <a:solidFill>
                  <a:schemeClr val="bg1"/>
                </a:solidFill>
              </a:rPr>
              <a:t>Windows Identity</a:t>
            </a:r>
          </a:p>
          <a:p>
            <a:r>
              <a:rPr lang="en-US" sz="1050" dirty="0" smtClean="0">
                <a:solidFill>
                  <a:schemeClr val="bg1"/>
                </a:solidFill>
              </a:rPr>
              <a:t>Claims Identity</a:t>
            </a:r>
            <a:endParaRPr lang="en-US" sz="1050" dirty="0">
              <a:solidFill>
                <a:schemeClr val="bg1"/>
              </a:solidFill>
            </a:endParaRPr>
          </a:p>
        </p:txBody>
      </p:sp>
      <p:cxnSp>
        <p:nvCxnSpPr>
          <p:cNvPr id="19" name="Straight Arrow Connector 44"/>
          <p:cNvCxnSpPr>
            <a:cxnSpLocks noChangeShapeType="1"/>
            <a:endCxn id="17" idx="3"/>
          </p:cNvCxnSpPr>
          <p:nvPr/>
        </p:nvCxnSpPr>
        <p:spPr bwMode="auto">
          <a:xfrm rot="10800000">
            <a:off x="2407835" y="1614308"/>
            <a:ext cx="1123954" cy="496844"/>
          </a:xfrm>
          <a:prstGeom prst="bentConnector3">
            <a:avLst>
              <a:gd name="adj1" fmla="val 22659"/>
            </a:avLst>
          </a:prstGeom>
          <a:noFill/>
          <a:ln w="9525" algn="ctr">
            <a:solidFill>
              <a:schemeClr val="bg1"/>
            </a:solidFill>
            <a:prstDash val="dash"/>
            <a:round/>
            <a:headEnd type="triangle" w="med" len="med"/>
            <a:tailEnd type="triangle" w="med" len="med"/>
          </a:ln>
        </p:spPr>
      </p:cxnSp>
      <p:cxnSp>
        <p:nvCxnSpPr>
          <p:cNvPr id="20" name="Straight Arrow Connector 44"/>
          <p:cNvCxnSpPr>
            <a:cxnSpLocks noChangeShapeType="1"/>
          </p:cNvCxnSpPr>
          <p:nvPr/>
        </p:nvCxnSpPr>
        <p:spPr bwMode="auto">
          <a:xfrm rot="10800000" flipV="1">
            <a:off x="2845988" y="2644552"/>
            <a:ext cx="914397" cy="2"/>
          </a:xfrm>
          <a:prstGeom prst="bentConnector3">
            <a:avLst>
              <a:gd name="adj1" fmla="val 50000"/>
            </a:avLst>
          </a:prstGeom>
          <a:noFill/>
          <a:ln w="9525" algn="ctr">
            <a:solidFill>
              <a:schemeClr val="bg1"/>
            </a:solidFill>
            <a:prstDash val="dash"/>
            <a:round/>
            <a:headEnd type="triangle" w="med" len="med"/>
            <a:tailEnd type="none" w="med" len="med"/>
          </a:ln>
        </p:spPr>
      </p:cxnSp>
      <p:cxnSp>
        <p:nvCxnSpPr>
          <p:cNvPr id="21" name="Shape 44"/>
          <p:cNvCxnSpPr>
            <a:stCxn id="4" idx="0"/>
          </p:cNvCxnSpPr>
          <p:nvPr/>
        </p:nvCxnSpPr>
        <p:spPr>
          <a:xfrm rot="5400000" flipH="1" flipV="1">
            <a:off x="3832862" y="3257876"/>
            <a:ext cx="761999" cy="602154"/>
          </a:xfrm>
          <a:prstGeom prst="bentConnector3">
            <a:avLst>
              <a:gd name="adj1" fmla="val 50000"/>
            </a:avLst>
          </a:prstGeom>
          <a:ln w="28575">
            <a:solidFill>
              <a:schemeClr val="tx2"/>
            </a:solidFill>
            <a:prstDash val="sysDash"/>
            <a:headEnd type="none" w="med" len="med"/>
            <a:tailEnd type="triangle" w="med" len="med"/>
          </a:ln>
        </p:spPr>
        <p:style>
          <a:lnRef idx="2">
            <a:schemeClr val="accent3"/>
          </a:lnRef>
          <a:fillRef idx="0">
            <a:schemeClr val="accent3"/>
          </a:fillRef>
          <a:effectRef idx="1">
            <a:schemeClr val="accent3"/>
          </a:effectRef>
          <a:fontRef idx="minor">
            <a:schemeClr val="tx1"/>
          </a:fontRef>
        </p:style>
      </p:cxnSp>
      <p:sp>
        <p:nvSpPr>
          <p:cNvPr id="22" name="TextBox 93"/>
          <p:cNvSpPr txBox="1">
            <a:spLocks noChangeArrowheads="1"/>
          </p:cNvSpPr>
          <p:nvPr/>
        </p:nvSpPr>
        <p:spPr bwMode="auto">
          <a:xfrm>
            <a:off x="3889262" y="3525942"/>
            <a:ext cx="565027" cy="307777"/>
          </a:xfrm>
          <a:prstGeom prst="rect">
            <a:avLst/>
          </a:prstGeom>
          <a:noFill/>
          <a:ln w="9525" algn="ctr">
            <a:noFill/>
            <a:miter lim="800000"/>
            <a:headEnd/>
            <a:tailEnd/>
          </a:ln>
        </p:spPr>
        <p:txBody>
          <a:bodyPr wrap="none">
            <a:spAutoFit/>
          </a:bodyPr>
          <a:lstStyle>
            <a:lvl1pPr algn="ctr">
              <a:defRPr sz="900">
                <a:effectLst>
                  <a:outerShdw blurRad="38100" dist="38100" dir="2700000" algn="tl">
                    <a:srgbClr val="000000">
                      <a:alpha val="43137"/>
                    </a:srgbClr>
                  </a:outerShdw>
                </a:effectLst>
                <a:latin typeface="+mj-lt"/>
              </a:defRPr>
            </a:lvl1pPr>
          </a:lstStyle>
          <a:p>
            <a:r>
              <a:rPr lang="en-US" sz="1400" dirty="0"/>
              <a:t>Trust</a:t>
            </a:r>
          </a:p>
        </p:txBody>
      </p:sp>
      <p:sp>
        <p:nvSpPr>
          <p:cNvPr id="23" name="Oval 22"/>
          <p:cNvSpPr/>
          <p:nvPr/>
        </p:nvSpPr>
        <p:spPr>
          <a:xfrm>
            <a:off x="2381290" y="2263552"/>
            <a:ext cx="152400" cy="152400"/>
          </a:xfrm>
          <a:prstGeom prst="ellipse">
            <a:avLst/>
          </a:prstGeom>
          <a:solidFill>
            <a:schemeClr val="accent3">
              <a:lumMod val="75000"/>
            </a:schemeClr>
          </a:solidFill>
        </p:spPr>
        <p:style>
          <a:lnRef idx="1">
            <a:schemeClr val="dk1"/>
          </a:lnRef>
          <a:fillRef idx="3">
            <a:schemeClr val="dk1"/>
          </a:fillRef>
          <a:effectRef idx="2">
            <a:schemeClr val="dk1"/>
          </a:effectRef>
          <a:fontRef idx="minor">
            <a:schemeClr val="lt1"/>
          </a:fontRef>
        </p:style>
        <p:txBody>
          <a:bodyPr lIns="0" tIns="0" rIns="0" bIns="0" rtlCol="0" anchor="ctr"/>
          <a:lstStyle/>
          <a:p>
            <a:pPr algn="ctr"/>
            <a:r>
              <a:rPr lang="en-US" sz="1050" b="1" dirty="0" smtClean="0"/>
              <a:t>1</a:t>
            </a:r>
            <a:endParaRPr lang="en-US" sz="1050" b="1" dirty="0"/>
          </a:p>
        </p:txBody>
      </p:sp>
      <p:sp>
        <p:nvSpPr>
          <p:cNvPr id="24" name="Oval 23"/>
          <p:cNvSpPr/>
          <p:nvPr/>
        </p:nvSpPr>
        <p:spPr>
          <a:xfrm>
            <a:off x="3074585" y="2447182"/>
            <a:ext cx="152400" cy="152400"/>
          </a:xfrm>
          <a:prstGeom prst="ellipse">
            <a:avLst/>
          </a:prstGeom>
        </p:spPr>
        <p:style>
          <a:lnRef idx="1">
            <a:schemeClr val="dk1"/>
          </a:lnRef>
          <a:fillRef idx="3">
            <a:schemeClr val="dk1"/>
          </a:fillRef>
          <a:effectRef idx="2">
            <a:schemeClr val="dk1"/>
          </a:effectRef>
          <a:fontRef idx="minor">
            <a:schemeClr val="lt1"/>
          </a:fontRef>
        </p:style>
        <p:txBody>
          <a:bodyPr lIns="0" tIns="0" rIns="0" bIns="0" rtlCol="0" anchor="ctr"/>
          <a:lstStyle/>
          <a:p>
            <a:pPr algn="ctr"/>
            <a:r>
              <a:rPr lang="en-US" sz="1050" b="1" dirty="0" smtClean="0"/>
              <a:t>2</a:t>
            </a:r>
            <a:endParaRPr lang="en-US" sz="1050" b="1" dirty="0"/>
          </a:p>
        </p:txBody>
      </p:sp>
      <p:cxnSp>
        <p:nvCxnSpPr>
          <p:cNvPr id="25" name="Straight Arrow Connector 44"/>
          <p:cNvCxnSpPr>
            <a:cxnSpLocks noChangeShapeType="1"/>
          </p:cNvCxnSpPr>
          <p:nvPr/>
        </p:nvCxnSpPr>
        <p:spPr bwMode="auto">
          <a:xfrm>
            <a:off x="2845985" y="2949352"/>
            <a:ext cx="914399" cy="1588"/>
          </a:xfrm>
          <a:prstGeom prst="bentConnector3">
            <a:avLst>
              <a:gd name="adj1" fmla="val 50000"/>
            </a:avLst>
          </a:prstGeom>
          <a:noFill/>
          <a:ln w="9525" algn="ctr">
            <a:solidFill>
              <a:schemeClr val="bg1"/>
            </a:solidFill>
            <a:prstDash val="dash"/>
            <a:round/>
            <a:headEnd type="triangle" w="med" len="med"/>
            <a:tailEnd type="none" w="med" len="med"/>
          </a:ln>
        </p:spPr>
      </p:cxnSp>
      <p:sp>
        <p:nvSpPr>
          <p:cNvPr id="26" name="Oval 25"/>
          <p:cNvSpPr/>
          <p:nvPr/>
        </p:nvSpPr>
        <p:spPr>
          <a:xfrm>
            <a:off x="3104565" y="2995572"/>
            <a:ext cx="152400" cy="152400"/>
          </a:xfrm>
          <a:prstGeom prst="ellipse">
            <a:avLst/>
          </a:prstGeom>
        </p:spPr>
        <p:style>
          <a:lnRef idx="1">
            <a:schemeClr val="dk1"/>
          </a:lnRef>
          <a:fillRef idx="3">
            <a:schemeClr val="dk1"/>
          </a:fillRef>
          <a:effectRef idx="2">
            <a:schemeClr val="dk1"/>
          </a:effectRef>
          <a:fontRef idx="minor">
            <a:schemeClr val="lt1"/>
          </a:fontRef>
        </p:style>
        <p:txBody>
          <a:bodyPr lIns="0" tIns="0" rIns="0" bIns="0" rtlCol="0" anchor="ctr"/>
          <a:lstStyle/>
          <a:p>
            <a:pPr algn="ctr"/>
            <a:r>
              <a:rPr lang="en-US" sz="1050" b="1" dirty="0" smtClean="0"/>
              <a:t>3</a:t>
            </a:r>
            <a:endParaRPr lang="en-US" sz="1050" b="1" dirty="0"/>
          </a:p>
        </p:txBody>
      </p:sp>
      <p:sp>
        <p:nvSpPr>
          <p:cNvPr id="27" name="Oval 26"/>
          <p:cNvSpPr/>
          <p:nvPr/>
        </p:nvSpPr>
        <p:spPr>
          <a:xfrm>
            <a:off x="2358805" y="3109247"/>
            <a:ext cx="152400" cy="152400"/>
          </a:xfrm>
          <a:prstGeom prst="ellipse">
            <a:avLst/>
          </a:prstGeom>
        </p:spPr>
        <p:style>
          <a:lnRef idx="1">
            <a:schemeClr val="dk1"/>
          </a:lnRef>
          <a:fillRef idx="3">
            <a:schemeClr val="dk1"/>
          </a:fillRef>
          <a:effectRef idx="2">
            <a:schemeClr val="dk1"/>
          </a:effectRef>
          <a:fontRef idx="minor">
            <a:schemeClr val="lt1"/>
          </a:fontRef>
        </p:style>
        <p:txBody>
          <a:bodyPr lIns="0" tIns="0" rIns="0" bIns="0" rtlCol="0" anchor="ctr"/>
          <a:lstStyle/>
          <a:p>
            <a:pPr algn="ctr"/>
            <a:r>
              <a:rPr lang="en-US" sz="1050" b="1" dirty="0"/>
              <a:t>4</a:t>
            </a:r>
          </a:p>
        </p:txBody>
      </p:sp>
      <p:sp>
        <p:nvSpPr>
          <p:cNvPr id="31" name="Rounded Rectangle 30"/>
          <p:cNvSpPr/>
          <p:nvPr/>
        </p:nvSpPr>
        <p:spPr>
          <a:xfrm>
            <a:off x="1697664" y="3553732"/>
            <a:ext cx="990600" cy="221512"/>
          </a:xfrm>
          <a:prstGeom prst="roundRect">
            <a:avLst>
              <a:gd name="adj" fmla="val 5039"/>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defRPr sz="1600">
                <a:gradFill>
                  <a:gsLst>
                    <a:gs pos="0">
                      <a:srgbClr val="FFFFFF"/>
                    </a:gs>
                    <a:gs pos="100000">
                      <a:srgbClr val="FFFFFF"/>
                    </a:gs>
                  </a:gsLst>
                  <a:lin ang="5400000" scaled="0"/>
                </a:gradFill>
                <a:effectLst>
                  <a:outerShdw blurRad="50800" dist="38100" dir="5400000" algn="ctr" rotWithShape="0">
                    <a:srgbClr val="000000">
                      <a:alpha val="47000"/>
                    </a:srgbClr>
                  </a:outerShdw>
                </a:effectLst>
                <a:latin typeface="Segoe UI" pitchFamily="34" charset="0"/>
              </a:defRPr>
            </a:pPr>
            <a:r>
              <a:rPr lang="en-US" sz="1000" dirty="0"/>
              <a:t>Claims Token</a:t>
            </a:r>
          </a:p>
        </p:txBody>
      </p:sp>
      <p:sp>
        <p:nvSpPr>
          <p:cNvPr id="32" name="TextBox 93"/>
          <p:cNvSpPr txBox="1">
            <a:spLocks noChangeArrowheads="1"/>
          </p:cNvSpPr>
          <p:nvPr/>
        </p:nvSpPr>
        <p:spPr bwMode="auto">
          <a:xfrm>
            <a:off x="2592010" y="4087634"/>
            <a:ext cx="1087419" cy="253916"/>
          </a:xfrm>
          <a:prstGeom prst="rect">
            <a:avLst/>
          </a:prstGeom>
          <a:noFill/>
          <a:ln w="9525" algn="ctr">
            <a:noFill/>
            <a:miter lim="800000"/>
            <a:headEnd/>
            <a:tailEnd/>
          </a:ln>
        </p:spPr>
        <p:txBody>
          <a:bodyPr wrap="none">
            <a:spAutoFit/>
          </a:bodyPr>
          <a:lstStyle>
            <a:lvl1pPr algn="ctr">
              <a:defRPr sz="900">
                <a:solidFill>
                  <a:schemeClr val="bg1"/>
                </a:solidFill>
              </a:defRPr>
            </a:lvl1pPr>
          </a:lstStyle>
          <a:p>
            <a:r>
              <a:rPr lang="en-US" sz="1050" dirty="0"/>
              <a:t>{Claims Principal}</a:t>
            </a:r>
          </a:p>
        </p:txBody>
      </p:sp>
      <p:pic>
        <p:nvPicPr>
          <p:cNvPr id="35" name="Picture 4" descr="C:\DVD_ART34\Artwork_Imagery\Icons - Illustrations\_WINDOWS SERVER ICONS\Data\Table with Data spreadsheet document Orange.png"/>
          <p:cNvPicPr>
            <a:picLocks noChangeAspect="1" noChangeArrowheads="1"/>
          </p:cNvPicPr>
          <p:nvPr/>
        </p:nvPicPr>
        <p:blipFill>
          <a:blip r:embed="rId5" cstate="print"/>
          <a:srcRect/>
          <a:stretch>
            <a:fillRect/>
          </a:stretch>
        </p:blipFill>
        <p:spPr bwMode="auto">
          <a:xfrm>
            <a:off x="2137699" y="1783867"/>
            <a:ext cx="366058" cy="304800"/>
          </a:xfrm>
          <a:prstGeom prst="rect">
            <a:avLst/>
          </a:prstGeom>
          <a:noFill/>
        </p:spPr>
      </p:pic>
      <p:grpSp>
        <p:nvGrpSpPr>
          <p:cNvPr id="36" name="Group 112"/>
          <p:cNvGrpSpPr/>
          <p:nvPr/>
        </p:nvGrpSpPr>
        <p:grpSpPr>
          <a:xfrm>
            <a:off x="940984" y="1386627"/>
            <a:ext cx="381000" cy="452718"/>
            <a:chOff x="5791200" y="3810000"/>
            <a:chExt cx="1447800" cy="2129118"/>
          </a:xfrm>
        </p:grpSpPr>
        <p:pic>
          <p:nvPicPr>
            <p:cNvPr id="37" name="Picture 4" descr="C:\Program Files\Microsoft Resource DVD Artwork\DVD_ART\Artwork_Imagery\HARDWARE_IMAGERY\Illustration - Misc Hardware\XML Icons\Generic Application.png"/>
            <p:cNvPicPr>
              <a:picLocks noChangeAspect="1" noChangeArrowheads="1"/>
            </p:cNvPicPr>
            <p:nvPr/>
          </p:nvPicPr>
          <p:blipFill>
            <a:blip r:embed="rId6" cstate="print"/>
            <a:srcRect/>
            <a:stretch>
              <a:fillRect/>
            </a:stretch>
          </p:blipFill>
          <p:spPr bwMode="auto">
            <a:xfrm>
              <a:off x="5791200" y="3810000"/>
              <a:ext cx="1447800" cy="2129118"/>
            </a:xfrm>
            <a:prstGeom prst="rect">
              <a:avLst/>
            </a:prstGeom>
            <a:noFill/>
          </p:spPr>
        </p:pic>
        <p:pic>
          <p:nvPicPr>
            <p:cNvPr id="38" name="Picture 5" descr="C:\DVD_ART34\Artwork_Imagery\Icons - Illustrations\_WINDOWS SERVER ICONS\Security\Keys Key secure lock security.png"/>
            <p:cNvPicPr>
              <a:picLocks noChangeAspect="1" noChangeArrowheads="1"/>
            </p:cNvPicPr>
            <p:nvPr/>
          </p:nvPicPr>
          <p:blipFill>
            <a:blip r:embed="rId7" cstate="print"/>
            <a:srcRect/>
            <a:stretch>
              <a:fillRect/>
            </a:stretch>
          </p:blipFill>
          <p:spPr bwMode="auto">
            <a:xfrm>
              <a:off x="6096000" y="4495800"/>
              <a:ext cx="647700" cy="709120"/>
            </a:xfrm>
            <a:prstGeom prst="rect">
              <a:avLst/>
            </a:prstGeom>
            <a:noFill/>
            <a:scene3d>
              <a:camera prst="perspectiveHeroicExtremeLeftFacing"/>
              <a:lightRig rig="threePt" dir="t"/>
            </a:scene3d>
          </p:spPr>
        </p:pic>
      </p:grpSp>
      <p:cxnSp>
        <p:nvCxnSpPr>
          <p:cNvPr id="39" name="Straight Arrow Connector 38"/>
          <p:cNvCxnSpPr>
            <a:endCxn id="17" idx="1"/>
          </p:cNvCxnSpPr>
          <p:nvPr/>
        </p:nvCxnSpPr>
        <p:spPr>
          <a:xfrm>
            <a:off x="1321984" y="1612986"/>
            <a:ext cx="914401" cy="1322"/>
          </a:xfrm>
          <a:prstGeom prst="straightConnector1">
            <a:avLst/>
          </a:prstGeom>
          <a:ln>
            <a:prstDash val="dash"/>
            <a:headEnd type="none" w="med" len="med"/>
            <a:tailEnd type="triangle" w="med" len="med"/>
          </a:ln>
        </p:spPr>
        <p:style>
          <a:lnRef idx="1">
            <a:schemeClr val="dk1"/>
          </a:lnRef>
          <a:fillRef idx="0">
            <a:schemeClr val="dk1"/>
          </a:fillRef>
          <a:effectRef idx="0">
            <a:schemeClr val="dk1"/>
          </a:effectRef>
          <a:fontRef idx="minor">
            <a:schemeClr val="tx1"/>
          </a:fontRef>
        </p:style>
      </p:cxnSp>
      <p:sp>
        <p:nvSpPr>
          <p:cNvPr id="40" name="TextBox 143"/>
          <p:cNvSpPr txBox="1">
            <a:spLocks noChangeArrowheads="1"/>
          </p:cNvSpPr>
          <p:nvPr/>
        </p:nvSpPr>
        <p:spPr bwMode="auto">
          <a:xfrm>
            <a:off x="470340" y="1705036"/>
            <a:ext cx="752130" cy="307777"/>
          </a:xfrm>
          <a:prstGeom prst="rect">
            <a:avLst/>
          </a:prstGeom>
          <a:noFill/>
          <a:ln w="9525" algn="ctr">
            <a:noFill/>
            <a:miter lim="800000"/>
            <a:headEnd/>
            <a:tailEnd/>
          </a:ln>
        </p:spPr>
        <p:txBody>
          <a:bodyPr wrap="none">
            <a:spAutoFit/>
          </a:bodyPr>
          <a:lstStyle>
            <a:lvl1pPr algn="ctr">
              <a:defRPr sz="900">
                <a:effectLst>
                  <a:outerShdw blurRad="38100" dist="38100" dir="2700000" algn="tl">
                    <a:srgbClr val="000000">
                      <a:alpha val="43137"/>
                    </a:srgbClr>
                  </a:outerShdw>
                </a:effectLst>
                <a:latin typeface="+mj-lt"/>
              </a:defRPr>
            </a:lvl1pPr>
          </a:lstStyle>
          <a:p>
            <a:r>
              <a:rPr lang="en-US" sz="1400" dirty="0"/>
              <a:t>Sign-In</a:t>
            </a:r>
          </a:p>
        </p:txBody>
      </p:sp>
      <p:sp>
        <p:nvSpPr>
          <p:cNvPr id="41" name="Rectangle 40"/>
          <p:cNvSpPr/>
          <p:nvPr/>
        </p:nvSpPr>
        <p:spPr>
          <a:xfrm>
            <a:off x="1626784" y="4443372"/>
            <a:ext cx="1371600" cy="487180"/>
          </a:xfrm>
          <a:prstGeom prst="rect">
            <a:avLst/>
          </a:prstGeom>
          <a:ln>
            <a:headEnd type="none" w="med" len="med"/>
            <a:tailEnd type="none" w="med" len="med"/>
          </a:ln>
          <a:effectLst>
            <a:outerShdw blurRad="50800" dist="25400" dir="5400000" algn="t" rotWithShape="0">
              <a:prstClr val="black">
                <a:alpha val="20000"/>
              </a:prstClr>
            </a:outerShdw>
          </a:effectLst>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defRPr sz="1600">
                <a:gradFill>
                  <a:gsLst>
                    <a:gs pos="0">
                      <a:srgbClr val="FFFFFF"/>
                    </a:gs>
                    <a:gs pos="100000">
                      <a:srgbClr val="FFFFFF"/>
                    </a:gs>
                  </a:gsLst>
                  <a:lin ang="5400000" scaled="0"/>
                </a:gradFill>
                <a:effectLst>
                  <a:outerShdw blurRad="50800" dist="38100" dir="5400000" algn="ctr" rotWithShape="0">
                    <a:srgbClr val="000000">
                      <a:alpha val="47000"/>
                    </a:srgbClr>
                  </a:outerShdw>
                </a:effectLst>
                <a:latin typeface="Segoe UI" pitchFamily="34" charset="0"/>
              </a:defRPr>
            </a:pPr>
            <a:r>
              <a:rPr lang="en-US" sz="1200" dirty="0"/>
              <a:t>Service Authorization</a:t>
            </a:r>
          </a:p>
        </p:txBody>
      </p:sp>
      <p:sp>
        <p:nvSpPr>
          <p:cNvPr id="42" name="Oval 41"/>
          <p:cNvSpPr/>
          <p:nvPr/>
        </p:nvSpPr>
        <p:spPr>
          <a:xfrm>
            <a:off x="1570080" y="4352996"/>
            <a:ext cx="152400" cy="152400"/>
          </a:xfrm>
          <a:prstGeom prst="ellipse">
            <a:avLst/>
          </a:prstGeom>
        </p:spPr>
        <p:style>
          <a:lnRef idx="1">
            <a:schemeClr val="dk1"/>
          </a:lnRef>
          <a:fillRef idx="3">
            <a:schemeClr val="dk1"/>
          </a:fillRef>
          <a:effectRef idx="2">
            <a:schemeClr val="dk1"/>
          </a:effectRef>
          <a:fontRef idx="minor">
            <a:schemeClr val="lt1"/>
          </a:fontRef>
        </p:style>
        <p:txBody>
          <a:bodyPr lIns="0" tIns="0" rIns="0" bIns="0" rtlCol="0" anchor="ctr"/>
          <a:lstStyle/>
          <a:p>
            <a:pPr algn="ctr"/>
            <a:r>
              <a:rPr lang="en-US" sz="1050" b="1" dirty="0" smtClean="0"/>
              <a:t>5</a:t>
            </a:r>
            <a:endParaRPr lang="en-US" sz="1050" b="1" dirty="0"/>
          </a:p>
        </p:txBody>
      </p:sp>
      <p:sp>
        <p:nvSpPr>
          <p:cNvPr id="43" name="Rectangle 42"/>
          <p:cNvSpPr/>
          <p:nvPr/>
        </p:nvSpPr>
        <p:spPr>
          <a:xfrm>
            <a:off x="2071576" y="5456864"/>
            <a:ext cx="457200" cy="381000"/>
          </a:xfrm>
          <a:prstGeom prst="rect">
            <a:avLst/>
          </a:prstGeom>
        </p:spPr>
        <p:style>
          <a:lnRef idx="1">
            <a:schemeClr val="accent6"/>
          </a:lnRef>
          <a:fillRef idx="3">
            <a:schemeClr val="accent6"/>
          </a:fillRef>
          <a:effectRef idx="2">
            <a:schemeClr val="accent6"/>
          </a:effectRef>
          <a:fontRef idx="minor">
            <a:schemeClr val="lt1"/>
          </a:fontRef>
        </p:style>
        <p:txBody>
          <a:bodyPr anchor="ctr"/>
          <a:lstStyle/>
          <a:p>
            <a:pPr algn="ctr">
              <a:defRPr/>
            </a:pPr>
            <a:endParaRPr lang="en-US" sz="1200" dirty="0"/>
          </a:p>
        </p:txBody>
      </p:sp>
      <p:pic>
        <p:nvPicPr>
          <p:cNvPr id="44" name="Picture 5" descr="C:\Program Files\Microsoft Resource DVD Artwork\DVD_ART\Artwork_Imagery\HARDWARE_IMAGERY\Illustration - Misc Hardware\XML Icons\XML Web Service.png"/>
          <p:cNvPicPr>
            <a:picLocks noChangeAspect="1" noChangeArrowheads="1"/>
          </p:cNvPicPr>
          <p:nvPr/>
        </p:nvPicPr>
        <p:blipFill>
          <a:blip r:embed="rId3" cstate="print"/>
          <a:srcRect/>
          <a:stretch>
            <a:fillRect/>
          </a:stretch>
        </p:blipFill>
        <p:spPr bwMode="auto">
          <a:xfrm>
            <a:off x="2190304" y="5508292"/>
            <a:ext cx="234653" cy="281584"/>
          </a:xfrm>
          <a:prstGeom prst="rect">
            <a:avLst/>
          </a:prstGeom>
          <a:noFill/>
        </p:spPr>
      </p:pic>
      <p:sp>
        <p:nvSpPr>
          <p:cNvPr id="48" name="Rectangle 47"/>
          <p:cNvSpPr/>
          <p:nvPr/>
        </p:nvSpPr>
        <p:spPr>
          <a:xfrm>
            <a:off x="4495800" y="4092352"/>
            <a:ext cx="1828800" cy="1447800"/>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defRPr sz="1400">
                <a:gradFill>
                  <a:gsLst>
                    <a:gs pos="0">
                      <a:srgbClr val="FFFFFF"/>
                    </a:gs>
                    <a:gs pos="100000">
                      <a:srgbClr val="FFFFFF"/>
                    </a:gs>
                  </a:gsLst>
                  <a:lin ang="5400000" scaled="0"/>
                </a:gradFill>
                <a:effectLst>
                  <a:outerShdw blurRad="50800" dist="38100" dir="5400000" algn="ctr" rotWithShape="0">
                    <a:srgbClr val="000000">
                      <a:alpha val="47000"/>
                    </a:srgbClr>
                  </a:outerShdw>
                </a:effectLst>
                <a:latin typeface="Segoe UI" pitchFamily="34" charset="0"/>
              </a:defRPr>
            </a:pPr>
            <a:r>
              <a:rPr lang="en-US" dirty="0"/>
              <a:t>SharePoint STS</a:t>
            </a:r>
          </a:p>
        </p:txBody>
      </p:sp>
      <p:cxnSp>
        <p:nvCxnSpPr>
          <p:cNvPr id="49" name="Straight Arrow Connector 44"/>
          <p:cNvCxnSpPr>
            <a:cxnSpLocks noChangeShapeType="1"/>
            <a:stCxn id="55" idx="1"/>
            <a:endCxn id="43" idx="3"/>
          </p:cNvCxnSpPr>
          <p:nvPr/>
        </p:nvCxnSpPr>
        <p:spPr bwMode="auto">
          <a:xfrm rot="10800000" flipV="1">
            <a:off x="2528776" y="4712250"/>
            <a:ext cx="2149084" cy="935113"/>
          </a:xfrm>
          <a:prstGeom prst="bentConnector3">
            <a:avLst>
              <a:gd name="adj1" fmla="val 50000"/>
            </a:avLst>
          </a:prstGeom>
          <a:noFill/>
          <a:ln w="9525" algn="ctr">
            <a:solidFill>
              <a:schemeClr val="bg1"/>
            </a:solidFill>
            <a:prstDash val="dash"/>
            <a:round/>
            <a:headEnd type="triangle" w="med" len="med"/>
            <a:tailEnd type="triangle" w="med" len="med"/>
          </a:ln>
        </p:spPr>
      </p:cxnSp>
      <p:sp>
        <p:nvSpPr>
          <p:cNvPr id="50" name="TextBox 135"/>
          <p:cNvSpPr txBox="1">
            <a:spLocks noChangeArrowheads="1"/>
          </p:cNvSpPr>
          <p:nvPr/>
        </p:nvSpPr>
        <p:spPr bwMode="auto">
          <a:xfrm>
            <a:off x="1227350" y="4016152"/>
            <a:ext cx="851515" cy="246221"/>
          </a:xfrm>
          <a:prstGeom prst="rect">
            <a:avLst/>
          </a:prstGeom>
          <a:noFill/>
          <a:ln w="9525" algn="ctr">
            <a:noFill/>
            <a:miter lim="800000"/>
            <a:headEnd/>
            <a:tailEnd/>
          </a:ln>
        </p:spPr>
        <p:txBody>
          <a:bodyPr wrap="none">
            <a:spAutoFit/>
          </a:bodyPr>
          <a:lstStyle>
            <a:lvl1pPr algn="ctr">
              <a:defRPr sz="900">
                <a:solidFill>
                  <a:schemeClr val="bg1"/>
                </a:solidFill>
              </a:defRPr>
            </a:lvl1pPr>
          </a:lstStyle>
          <a:p>
            <a:r>
              <a:rPr lang="en-US" sz="1000" b="1" dirty="0"/>
              <a:t>App Server</a:t>
            </a:r>
          </a:p>
        </p:txBody>
      </p:sp>
      <p:pic>
        <p:nvPicPr>
          <p:cNvPr id="51" name="Picture 4" descr="C:\Program Files\Microsoft Resource DVD Artwork\DVD_ART\Artwork_Imagery\HARDWARE_IMAGERY\Illustration - Misc Hardware\XML Icons\User yellow.png"/>
          <p:cNvPicPr>
            <a:picLocks noChangeAspect="1" noChangeArrowheads="1"/>
          </p:cNvPicPr>
          <p:nvPr/>
        </p:nvPicPr>
        <p:blipFill>
          <a:blip r:embed="rId4" cstate="print"/>
          <a:srcRect/>
          <a:stretch>
            <a:fillRect/>
          </a:stretch>
        </p:blipFill>
        <p:spPr bwMode="auto">
          <a:xfrm>
            <a:off x="2388785" y="4089263"/>
            <a:ext cx="171450" cy="231689"/>
          </a:xfrm>
          <a:prstGeom prst="rect">
            <a:avLst/>
          </a:prstGeom>
          <a:noFill/>
        </p:spPr>
      </p:pic>
      <p:sp>
        <p:nvSpPr>
          <p:cNvPr id="55" name="Rectangle 54"/>
          <p:cNvSpPr/>
          <p:nvPr/>
        </p:nvSpPr>
        <p:spPr>
          <a:xfrm>
            <a:off x="4677860" y="4341550"/>
            <a:ext cx="1456426" cy="741402"/>
          </a:xfrm>
          <a:prstGeom prst="rect">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a:defRPr sz="1400">
                <a:solidFill>
                  <a:schemeClr val="tx1"/>
                </a:solidFill>
                <a:effectLst>
                  <a:outerShdw blurRad="50800" dist="38100" dir="5400000" algn="ctr" rotWithShape="0">
                    <a:srgbClr val="000000">
                      <a:alpha val="47000"/>
                    </a:srgbClr>
                  </a:outerShdw>
                </a:effectLst>
                <a:latin typeface="Segoe UI" pitchFamily="34" charset="0"/>
              </a:defRPr>
            </a:pPr>
            <a:r>
              <a:rPr lang="en-US" dirty="0" smtClean="0"/>
              <a:t>Windows Identity Foundation</a:t>
            </a:r>
            <a:endParaRPr lang="en-US" dirty="0"/>
          </a:p>
        </p:txBody>
      </p:sp>
      <p:sp>
        <p:nvSpPr>
          <p:cNvPr id="59" name="Rounded Rectangle 58"/>
          <p:cNvSpPr/>
          <p:nvPr/>
        </p:nvSpPr>
        <p:spPr bwMode="auto">
          <a:xfrm>
            <a:off x="3836584" y="2415952"/>
            <a:ext cx="1447800" cy="685800"/>
          </a:xfrm>
          <a:prstGeom prst="roundRect">
            <a:avLst>
              <a:gd name="adj" fmla="val 0"/>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a:defRPr sz="1400">
                <a:solidFill>
                  <a:schemeClr val="tx1"/>
                </a:solidFill>
                <a:effectLst>
                  <a:outerShdw blurRad="50800" dist="38100" dir="5400000" algn="ctr" rotWithShape="0">
                    <a:srgbClr val="000000">
                      <a:alpha val="47000"/>
                    </a:srgbClr>
                  </a:outerShdw>
                </a:effectLst>
                <a:latin typeface="Segoe UI" pitchFamily="34" charset="0"/>
              </a:defRPr>
            </a:pPr>
            <a:r>
              <a:rPr lang="en-US" dirty="0" smtClean="0"/>
              <a:t>Windows Identity</a:t>
            </a:r>
          </a:p>
          <a:p>
            <a:pPr algn="ctr" defTabSz="914099">
              <a:defRPr sz="1400">
                <a:solidFill>
                  <a:schemeClr val="tx1"/>
                </a:solidFill>
                <a:effectLst>
                  <a:outerShdw blurRad="50800" dist="38100" dir="5400000" algn="ctr" rotWithShape="0">
                    <a:srgbClr val="000000">
                      <a:alpha val="47000"/>
                    </a:srgbClr>
                  </a:outerShdw>
                </a:effectLst>
                <a:latin typeface="Segoe UI" pitchFamily="34" charset="0"/>
              </a:defRPr>
            </a:pPr>
            <a:r>
              <a:rPr lang="en-US" dirty="0" smtClean="0"/>
              <a:t>Framework</a:t>
            </a:r>
            <a:endParaRPr lang="en-US" dirty="0"/>
          </a:p>
        </p:txBody>
      </p:sp>
      <p:sp>
        <p:nvSpPr>
          <p:cNvPr id="68" name="Oval 67"/>
          <p:cNvSpPr/>
          <p:nvPr/>
        </p:nvSpPr>
        <p:spPr>
          <a:xfrm>
            <a:off x="1412360" y="4854352"/>
            <a:ext cx="152400" cy="152400"/>
          </a:xfrm>
          <a:prstGeom prst="ellipse">
            <a:avLst/>
          </a:prstGeom>
        </p:spPr>
        <p:style>
          <a:lnRef idx="1">
            <a:schemeClr val="dk1"/>
          </a:lnRef>
          <a:fillRef idx="3">
            <a:schemeClr val="dk1"/>
          </a:fillRef>
          <a:effectRef idx="2">
            <a:schemeClr val="dk1"/>
          </a:effectRef>
          <a:fontRef idx="minor">
            <a:schemeClr val="lt1"/>
          </a:fontRef>
        </p:style>
        <p:txBody>
          <a:bodyPr lIns="0" tIns="0" rIns="0" bIns="0" rtlCol="0" anchor="ctr"/>
          <a:lstStyle/>
          <a:p>
            <a:pPr algn="ctr"/>
            <a:r>
              <a:rPr lang="en-US" sz="1050" b="1" dirty="0" smtClean="0"/>
              <a:t>6</a:t>
            </a:r>
            <a:endParaRPr lang="en-US" sz="1050" b="1" dirty="0"/>
          </a:p>
        </p:txBody>
      </p:sp>
      <p:sp>
        <p:nvSpPr>
          <p:cNvPr id="56" name="Rectangle 55"/>
          <p:cNvSpPr/>
          <p:nvPr/>
        </p:nvSpPr>
        <p:spPr>
          <a:xfrm>
            <a:off x="4680334" y="5159152"/>
            <a:ext cx="1456426" cy="363748"/>
          </a:xfrm>
          <a:prstGeom prst="rect">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a:defRPr sz="1400">
                <a:solidFill>
                  <a:schemeClr val="tx1"/>
                </a:solidFill>
                <a:effectLst>
                  <a:outerShdw blurRad="50800" dist="38100" dir="5400000" algn="ctr" rotWithShape="0">
                    <a:srgbClr val="000000">
                      <a:alpha val="47000"/>
                    </a:srgbClr>
                  </a:outerShdw>
                </a:effectLst>
                <a:latin typeface="Segoe UI" pitchFamily="34" charset="0"/>
              </a:defRPr>
            </a:pPr>
            <a:r>
              <a:rPr lang="en-US" dirty="0" smtClean="0"/>
              <a:t>C2WTS*</a:t>
            </a:r>
            <a:endParaRPr lang="en-US" dirty="0"/>
          </a:p>
        </p:txBody>
      </p:sp>
      <p:cxnSp>
        <p:nvCxnSpPr>
          <p:cNvPr id="47" name="Straight Arrow Connector 44"/>
          <p:cNvCxnSpPr>
            <a:cxnSpLocks noChangeShapeType="1"/>
            <a:stCxn id="56" idx="1"/>
            <a:endCxn id="43" idx="3"/>
          </p:cNvCxnSpPr>
          <p:nvPr/>
        </p:nvCxnSpPr>
        <p:spPr bwMode="auto">
          <a:xfrm rot="10800000" flipV="1">
            <a:off x="2528776" y="5341026"/>
            <a:ext cx="2151558" cy="306338"/>
          </a:xfrm>
          <a:prstGeom prst="bentConnector3">
            <a:avLst>
              <a:gd name="adj1" fmla="val 50000"/>
            </a:avLst>
          </a:prstGeom>
          <a:noFill/>
          <a:ln w="9525" algn="ctr">
            <a:solidFill>
              <a:schemeClr val="bg1"/>
            </a:solidFill>
            <a:prstDash val="dash"/>
            <a:round/>
            <a:headEnd type="triangle" w="med" len="med"/>
            <a:tailEnd type="none" w="med" len="med"/>
          </a:ln>
        </p:spPr>
      </p:cxnSp>
      <p:sp>
        <p:nvSpPr>
          <p:cNvPr id="52" name="Rounded Rectangle 51"/>
          <p:cNvSpPr/>
          <p:nvPr/>
        </p:nvSpPr>
        <p:spPr bwMode="auto">
          <a:xfrm>
            <a:off x="4495800" y="5692553"/>
            <a:ext cx="1828800" cy="380999"/>
          </a:xfrm>
          <a:prstGeom prst="roundRect">
            <a:avLst>
              <a:gd name="adj" fmla="val 0"/>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defRPr sz="1400">
                <a:gradFill>
                  <a:gsLst>
                    <a:gs pos="0">
                      <a:srgbClr val="FFFFFF"/>
                    </a:gs>
                    <a:gs pos="100000">
                      <a:srgbClr val="FFFFFF"/>
                    </a:gs>
                  </a:gsLst>
                  <a:lin ang="5400000" scaled="0"/>
                </a:gradFill>
                <a:effectLst>
                  <a:outerShdw blurRad="50800" dist="38100" dir="5400000" algn="ctr" rotWithShape="0">
                    <a:srgbClr val="000000">
                      <a:alpha val="47000"/>
                    </a:srgbClr>
                  </a:outerShdw>
                </a:effectLst>
                <a:latin typeface="Segoe UI" pitchFamily="34" charset="0"/>
              </a:defRPr>
            </a:pPr>
            <a:r>
              <a:rPr lang="en-US" dirty="0"/>
              <a:t>Secure Store Service</a:t>
            </a:r>
          </a:p>
        </p:txBody>
      </p:sp>
      <p:cxnSp>
        <p:nvCxnSpPr>
          <p:cNvPr id="53" name="Straight Arrow Connector 44"/>
          <p:cNvCxnSpPr>
            <a:cxnSpLocks noChangeShapeType="1"/>
            <a:stCxn id="52" idx="1"/>
            <a:endCxn id="43" idx="3"/>
          </p:cNvCxnSpPr>
          <p:nvPr/>
        </p:nvCxnSpPr>
        <p:spPr bwMode="auto">
          <a:xfrm rot="10800000">
            <a:off x="2528776" y="5647365"/>
            <a:ext cx="1967024" cy="235689"/>
          </a:xfrm>
          <a:prstGeom prst="bentConnector3">
            <a:avLst>
              <a:gd name="adj1" fmla="val 45676"/>
            </a:avLst>
          </a:prstGeom>
          <a:noFill/>
          <a:ln w="9525" algn="ctr">
            <a:solidFill>
              <a:schemeClr val="bg1"/>
            </a:solidFill>
            <a:prstDash val="dash"/>
            <a:round/>
            <a:headEnd type="triangle" w="med" len="med"/>
            <a:tailEnd type="none" w="med" len="med"/>
          </a:ln>
        </p:spPr>
      </p:cxnSp>
      <p:pic>
        <p:nvPicPr>
          <p:cNvPr id="60" name="Picture 59" descr="C:\DVD_ART34\Artwork_Imagery\Icons - Illustrations\_VIRTUALIZATION ICONS\Application Virtual SAP.png"/>
          <p:cNvPicPr>
            <a:picLocks noChangeAspect="1" noChangeArrowheads="1"/>
          </p:cNvPicPr>
          <p:nvPr/>
        </p:nvPicPr>
        <p:blipFill>
          <a:blip r:embed="rId8" cstate="print"/>
          <a:srcRect/>
          <a:stretch>
            <a:fillRect/>
          </a:stretch>
        </p:blipFill>
        <p:spPr bwMode="auto">
          <a:xfrm>
            <a:off x="7952850" y="3765112"/>
            <a:ext cx="577089" cy="648305"/>
          </a:xfrm>
          <a:prstGeom prst="rect">
            <a:avLst/>
          </a:prstGeom>
          <a:noFill/>
        </p:spPr>
      </p:pic>
      <p:pic>
        <p:nvPicPr>
          <p:cNvPr id="64" name="Picture 8" descr="C:\DVD_ART34\Artwork_Imagery\Icons - Illustrations\_VIRTUALIZATION ICONS\Application Virtual Oracle.png"/>
          <p:cNvPicPr>
            <a:picLocks noChangeAspect="1" noChangeArrowheads="1"/>
          </p:cNvPicPr>
          <p:nvPr/>
        </p:nvPicPr>
        <p:blipFill>
          <a:blip r:embed="rId9" cstate="print"/>
          <a:srcRect/>
          <a:stretch>
            <a:fillRect/>
          </a:stretch>
        </p:blipFill>
        <p:spPr bwMode="auto">
          <a:xfrm>
            <a:off x="7961184" y="3003112"/>
            <a:ext cx="579977" cy="651547"/>
          </a:xfrm>
          <a:prstGeom prst="rect">
            <a:avLst/>
          </a:prstGeom>
          <a:noFill/>
        </p:spPr>
      </p:pic>
      <p:pic>
        <p:nvPicPr>
          <p:cNvPr id="65" name="Picture 17" descr="C:\Users\javicarr\Pictures\logo_siebel.gif"/>
          <p:cNvPicPr>
            <a:picLocks noChangeAspect="1" noChangeArrowheads="1"/>
          </p:cNvPicPr>
          <p:nvPr/>
        </p:nvPicPr>
        <p:blipFill>
          <a:blip r:embed="rId10" cstate="print"/>
          <a:srcRect l="14510" t="9722" r="29019" b="51282"/>
          <a:stretch>
            <a:fillRect/>
          </a:stretch>
        </p:blipFill>
        <p:spPr bwMode="auto">
          <a:xfrm>
            <a:off x="8102935" y="3392992"/>
            <a:ext cx="508811" cy="107475"/>
          </a:xfrm>
          <a:prstGeom prst="rect">
            <a:avLst/>
          </a:prstGeom>
          <a:noFill/>
        </p:spPr>
      </p:pic>
      <p:pic>
        <p:nvPicPr>
          <p:cNvPr id="66" name="Picture 11" descr="C:\DVD_ART34\Artwork_Imagery\Icons - Illustrations\_VIRTUALIZATION ICONS\Application Virtual Web.png"/>
          <p:cNvPicPr>
            <a:picLocks noChangeAspect="1" noChangeArrowheads="1"/>
          </p:cNvPicPr>
          <p:nvPr/>
        </p:nvPicPr>
        <p:blipFill>
          <a:blip r:embed="rId11" cstate="print"/>
          <a:srcRect/>
          <a:stretch>
            <a:fillRect/>
          </a:stretch>
        </p:blipFill>
        <p:spPr bwMode="auto">
          <a:xfrm>
            <a:off x="7952851" y="2150422"/>
            <a:ext cx="609600" cy="684828"/>
          </a:xfrm>
          <a:prstGeom prst="rect">
            <a:avLst/>
          </a:prstGeom>
          <a:noFill/>
        </p:spPr>
      </p:pic>
      <p:pic>
        <p:nvPicPr>
          <p:cNvPr id="67" name="Picture 66"/>
          <p:cNvPicPr>
            <a:picLocks noChangeAspect="1" noChangeArrowheads="1"/>
          </p:cNvPicPr>
          <p:nvPr/>
        </p:nvPicPr>
        <p:blipFill>
          <a:blip r:embed="rId12" cstate="print"/>
          <a:srcRect/>
          <a:stretch>
            <a:fillRect/>
          </a:stretch>
        </p:blipFill>
        <p:spPr bwMode="auto">
          <a:xfrm>
            <a:off x="8041227" y="2455222"/>
            <a:ext cx="419341" cy="145156"/>
          </a:xfrm>
          <a:prstGeom prst="rect">
            <a:avLst/>
          </a:prstGeom>
          <a:noFill/>
          <a:ln w="9525">
            <a:noFill/>
            <a:miter lim="800000"/>
            <a:headEnd/>
            <a:tailEnd/>
          </a:ln>
          <a:effectLst/>
        </p:spPr>
      </p:pic>
      <p:cxnSp>
        <p:nvCxnSpPr>
          <p:cNvPr id="69" name="Straight Arrow Connector 44"/>
          <p:cNvCxnSpPr>
            <a:cxnSpLocks noChangeShapeType="1"/>
          </p:cNvCxnSpPr>
          <p:nvPr/>
        </p:nvCxnSpPr>
        <p:spPr bwMode="auto">
          <a:xfrm rot="5400000">
            <a:off x="5791203" y="3558953"/>
            <a:ext cx="3200396" cy="1066799"/>
          </a:xfrm>
          <a:prstGeom prst="bentConnector3">
            <a:avLst>
              <a:gd name="adj1" fmla="val 44"/>
            </a:avLst>
          </a:prstGeom>
          <a:noFill/>
          <a:ln w="9525" algn="ctr">
            <a:solidFill>
              <a:schemeClr val="bg1"/>
            </a:solidFill>
            <a:prstDash val="dash"/>
            <a:round/>
            <a:headEnd type="triangle" w="med" len="med"/>
            <a:tailEnd type="none" w="med" len="med"/>
          </a:ln>
        </p:spPr>
      </p:cxnSp>
      <p:cxnSp>
        <p:nvCxnSpPr>
          <p:cNvPr id="70" name="Straight Arrow Connector 44"/>
          <p:cNvCxnSpPr>
            <a:cxnSpLocks noChangeShapeType="1"/>
            <a:endCxn id="43" idx="2"/>
          </p:cNvCxnSpPr>
          <p:nvPr/>
        </p:nvCxnSpPr>
        <p:spPr bwMode="auto">
          <a:xfrm rot="10800000" flipV="1">
            <a:off x="2300176" y="5692552"/>
            <a:ext cx="5624624" cy="145312"/>
          </a:xfrm>
          <a:prstGeom prst="bentConnector4">
            <a:avLst>
              <a:gd name="adj1" fmla="val 18945"/>
              <a:gd name="adj2" fmla="val 485089"/>
            </a:avLst>
          </a:prstGeom>
          <a:noFill/>
          <a:ln w="9525" algn="ctr">
            <a:solidFill>
              <a:schemeClr val="bg1"/>
            </a:solidFill>
            <a:prstDash val="dash"/>
            <a:round/>
            <a:headEnd type="triangle" w="med" len="med"/>
            <a:tailEnd type="none" w="med" len="med"/>
          </a:ln>
        </p:spPr>
      </p:cxnSp>
      <p:cxnSp>
        <p:nvCxnSpPr>
          <p:cNvPr id="73" name="Straight Arrow Connector 72"/>
          <p:cNvCxnSpPr/>
          <p:nvPr/>
        </p:nvCxnSpPr>
        <p:spPr>
          <a:xfrm>
            <a:off x="6858000" y="4900914"/>
            <a:ext cx="1066800" cy="1588"/>
          </a:xfrm>
          <a:prstGeom prst="straightConnector1">
            <a:avLst/>
          </a:prstGeom>
          <a:ln w="9525">
            <a:solidFill>
              <a:schemeClr val="bg1"/>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6" name="Straight Arrow Connector 95"/>
          <p:cNvCxnSpPr/>
          <p:nvPr/>
        </p:nvCxnSpPr>
        <p:spPr>
          <a:xfrm>
            <a:off x="6863610" y="4092352"/>
            <a:ext cx="1066800" cy="1588"/>
          </a:xfrm>
          <a:prstGeom prst="straightConnector1">
            <a:avLst/>
          </a:prstGeom>
          <a:ln w="9525">
            <a:solidFill>
              <a:schemeClr val="bg1"/>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7" name="Straight Arrow Connector 96"/>
          <p:cNvCxnSpPr/>
          <p:nvPr/>
        </p:nvCxnSpPr>
        <p:spPr>
          <a:xfrm>
            <a:off x="6858000" y="3330352"/>
            <a:ext cx="1066800" cy="1588"/>
          </a:xfrm>
          <a:prstGeom prst="straightConnector1">
            <a:avLst/>
          </a:prstGeom>
          <a:ln w="9525">
            <a:solidFill>
              <a:schemeClr val="bg1"/>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2" name="TextBox 93"/>
          <p:cNvSpPr txBox="1">
            <a:spLocks noChangeArrowheads="1"/>
          </p:cNvSpPr>
          <p:nvPr/>
        </p:nvSpPr>
        <p:spPr bwMode="auto">
          <a:xfrm>
            <a:off x="6809850" y="2252332"/>
            <a:ext cx="1066800" cy="261610"/>
          </a:xfrm>
          <a:prstGeom prst="rect">
            <a:avLst/>
          </a:prstGeom>
          <a:noFill/>
          <a:ln w="9525" algn="ctr">
            <a:noFill/>
            <a:miter lim="800000"/>
            <a:headEnd/>
            <a:tailEnd/>
          </a:ln>
        </p:spPr>
        <p:txBody>
          <a:bodyPr wrap="square">
            <a:spAutoFit/>
          </a:bodyPr>
          <a:lstStyle>
            <a:lvl1pPr algn="ctr">
              <a:defRPr sz="900">
                <a:effectLst>
                  <a:outerShdw blurRad="38100" dist="38100" dir="2700000" algn="tl">
                    <a:srgbClr val="000000">
                      <a:alpha val="43137"/>
                    </a:srgbClr>
                  </a:outerShdw>
                </a:effectLst>
                <a:latin typeface="+mj-lt"/>
              </a:defRPr>
            </a:lvl1pPr>
          </a:lstStyle>
          <a:p>
            <a:r>
              <a:rPr lang="en-US" sz="1100" dirty="0" smtClean="0"/>
              <a:t>SAML/</a:t>
            </a:r>
            <a:r>
              <a:rPr lang="en-US" sz="1100" dirty="0" err="1" smtClean="0"/>
              <a:t>OAuth</a:t>
            </a:r>
            <a:endParaRPr lang="en-US" sz="1100" dirty="0"/>
          </a:p>
        </p:txBody>
      </p:sp>
      <p:sp>
        <p:nvSpPr>
          <p:cNvPr id="103" name="TextBox 93"/>
          <p:cNvSpPr txBox="1">
            <a:spLocks noChangeArrowheads="1"/>
          </p:cNvSpPr>
          <p:nvPr/>
        </p:nvSpPr>
        <p:spPr bwMode="auto">
          <a:xfrm>
            <a:off x="6776190" y="3085572"/>
            <a:ext cx="1185540" cy="261610"/>
          </a:xfrm>
          <a:prstGeom prst="rect">
            <a:avLst/>
          </a:prstGeom>
          <a:noFill/>
          <a:ln w="9525" algn="ctr">
            <a:noFill/>
            <a:miter lim="800000"/>
            <a:headEnd/>
            <a:tailEnd/>
          </a:ln>
        </p:spPr>
        <p:txBody>
          <a:bodyPr wrap="square">
            <a:spAutoFit/>
          </a:bodyPr>
          <a:lstStyle>
            <a:lvl1pPr algn="ctr">
              <a:defRPr sz="900">
                <a:effectLst>
                  <a:outerShdw blurRad="38100" dist="38100" dir="2700000" algn="tl">
                    <a:srgbClr val="000000">
                      <a:alpha val="43137"/>
                    </a:srgbClr>
                  </a:outerShdw>
                </a:effectLst>
                <a:latin typeface="+mj-lt"/>
              </a:defRPr>
            </a:lvl1pPr>
          </a:lstStyle>
          <a:p>
            <a:r>
              <a:rPr lang="en-US" sz="1100" dirty="0" smtClean="0"/>
              <a:t>WS-*/SAML</a:t>
            </a:r>
            <a:endParaRPr lang="en-US" sz="1100" dirty="0"/>
          </a:p>
        </p:txBody>
      </p:sp>
      <p:sp>
        <p:nvSpPr>
          <p:cNvPr id="104" name="TextBox 93"/>
          <p:cNvSpPr txBox="1">
            <a:spLocks noChangeArrowheads="1"/>
          </p:cNvSpPr>
          <p:nvPr/>
        </p:nvSpPr>
        <p:spPr bwMode="auto">
          <a:xfrm>
            <a:off x="6781800" y="3853182"/>
            <a:ext cx="1185540" cy="261610"/>
          </a:xfrm>
          <a:prstGeom prst="rect">
            <a:avLst/>
          </a:prstGeom>
          <a:noFill/>
          <a:ln w="9525" algn="ctr">
            <a:noFill/>
            <a:miter lim="800000"/>
            <a:headEnd/>
            <a:tailEnd/>
          </a:ln>
        </p:spPr>
        <p:txBody>
          <a:bodyPr wrap="square">
            <a:spAutoFit/>
          </a:bodyPr>
          <a:lstStyle>
            <a:lvl1pPr algn="ctr">
              <a:defRPr sz="900">
                <a:effectLst>
                  <a:outerShdw blurRad="38100" dist="38100" dir="2700000" algn="tl">
                    <a:srgbClr val="000000">
                      <a:alpha val="43137"/>
                    </a:srgbClr>
                  </a:outerShdw>
                </a:effectLst>
                <a:latin typeface="+mj-lt"/>
              </a:defRPr>
            </a:lvl1pPr>
          </a:lstStyle>
          <a:p>
            <a:r>
              <a:rPr lang="en-US" sz="1100" dirty="0" smtClean="0"/>
              <a:t>SAML</a:t>
            </a:r>
            <a:endParaRPr lang="en-US" sz="1100" dirty="0"/>
          </a:p>
        </p:txBody>
      </p:sp>
      <p:sp>
        <p:nvSpPr>
          <p:cNvPr id="105" name="TextBox 93"/>
          <p:cNvSpPr txBox="1">
            <a:spLocks noChangeArrowheads="1"/>
          </p:cNvSpPr>
          <p:nvPr/>
        </p:nvSpPr>
        <p:spPr bwMode="auto">
          <a:xfrm>
            <a:off x="6781800" y="4663332"/>
            <a:ext cx="1185540" cy="261610"/>
          </a:xfrm>
          <a:prstGeom prst="rect">
            <a:avLst/>
          </a:prstGeom>
          <a:noFill/>
          <a:ln w="9525" algn="ctr">
            <a:noFill/>
            <a:miter lim="800000"/>
            <a:headEnd/>
            <a:tailEnd/>
          </a:ln>
        </p:spPr>
        <p:txBody>
          <a:bodyPr wrap="square">
            <a:spAutoFit/>
          </a:bodyPr>
          <a:lstStyle>
            <a:lvl1pPr algn="ctr">
              <a:defRPr sz="900">
                <a:effectLst>
                  <a:outerShdw blurRad="38100" dist="38100" dir="2700000" algn="tl">
                    <a:srgbClr val="000000">
                      <a:alpha val="43137"/>
                    </a:srgbClr>
                  </a:outerShdw>
                </a:effectLst>
                <a:latin typeface="+mj-lt"/>
              </a:defRPr>
            </a:lvl1pPr>
          </a:lstStyle>
          <a:p>
            <a:r>
              <a:rPr lang="en-US" sz="1100" dirty="0" smtClean="0"/>
              <a:t>Kerberos C/D</a:t>
            </a:r>
            <a:endParaRPr lang="en-US" sz="1100" dirty="0"/>
          </a:p>
        </p:txBody>
      </p:sp>
      <p:sp>
        <p:nvSpPr>
          <p:cNvPr id="106" name="TextBox 93"/>
          <p:cNvSpPr txBox="1">
            <a:spLocks noChangeArrowheads="1"/>
          </p:cNvSpPr>
          <p:nvPr/>
        </p:nvSpPr>
        <p:spPr bwMode="auto">
          <a:xfrm>
            <a:off x="6781800" y="5453382"/>
            <a:ext cx="1185540" cy="261610"/>
          </a:xfrm>
          <a:prstGeom prst="rect">
            <a:avLst/>
          </a:prstGeom>
          <a:noFill/>
          <a:ln w="9525" algn="ctr">
            <a:noFill/>
            <a:miter lim="800000"/>
            <a:headEnd/>
            <a:tailEnd/>
          </a:ln>
        </p:spPr>
        <p:txBody>
          <a:bodyPr wrap="square">
            <a:spAutoFit/>
          </a:bodyPr>
          <a:lstStyle>
            <a:lvl1pPr algn="ctr">
              <a:defRPr sz="900">
                <a:effectLst>
                  <a:outerShdw blurRad="38100" dist="38100" dir="2700000" algn="tl">
                    <a:srgbClr val="000000">
                      <a:alpha val="43137"/>
                    </a:srgbClr>
                  </a:outerShdw>
                </a:effectLst>
                <a:latin typeface="+mj-lt"/>
              </a:defRPr>
            </a:lvl1pPr>
          </a:lstStyle>
          <a:p>
            <a:r>
              <a:rPr lang="en-US" sz="1100" dirty="0" smtClean="0"/>
              <a:t>Credentials</a:t>
            </a:r>
            <a:endParaRPr lang="en-US" sz="1100" dirty="0"/>
          </a:p>
        </p:txBody>
      </p:sp>
      <p:pic>
        <p:nvPicPr>
          <p:cNvPr id="1026" name="Picture 2" descr="D:\DVDART\Artwork_Imagery\Icons - Illustrations\_VIRTUALIZATION ICONS\Application Virtual SQL Server.pn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941630" y="4551893"/>
            <a:ext cx="618370" cy="694679"/>
          </a:xfrm>
          <a:prstGeom prst="rect">
            <a:avLst/>
          </a:prstGeom>
          <a:extLst>
            <a:ext uri="{909E8E84-426E-40DD-AFC4-6F175D3DCCD1}">
              <a14:hiddenFill xmlns:a14="http://schemas.microsoft.com/office/drawing/2010/main">
                <a:solidFill>
                  <a:srgbClr val="FFFFFF"/>
                </a:solidFill>
              </a14:hiddenFill>
            </a:ext>
          </a:extLst>
        </p:spPr>
      </p:pic>
      <p:pic>
        <p:nvPicPr>
          <p:cNvPr id="3" name="Picture 2" descr="D:\DVDART\Artwork_Imagery\Icons - Illustrations\_VIRTUALIZATION ICONS\Application Virtual.pn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947240" y="5348482"/>
            <a:ext cx="610466" cy="685800"/>
          </a:xfrm>
          <a:prstGeom prst="rect">
            <a:avLst/>
          </a:prstGeom>
          <a:extLst>
            <a:ext uri="{909E8E84-426E-40DD-AFC4-6F175D3DCCD1}">
              <a14:hiddenFill xmlns:a14="http://schemas.microsoft.com/office/drawing/2010/main">
                <a:solidFill>
                  <a:srgbClr val="FFFFFF"/>
                </a:solidFill>
              </a14:hiddenFill>
            </a:ext>
          </a:extLst>
        </p:spPr>
      </p:pic>
      <p:sp>
        <p:nvSpPr>
          <p:cNvPr id="71" name="TextBox 135"/>
          <p:cNvSpPr txBox="1">
            <a:spLocks noChangeArrowheads="1"/>
          </p:cNvSpPr>
          <p:nvPr/>
        </p:nvSpPr>
        <p:spPr bwMode="auto">
          <a:xfrm>
            <a:off x="7958460" y="5463952"/>
            <a:ext cx="598241" cy="400110"/>
          </a:xfrm>
          <a:prstGeom prst="rect">
            <a:avLst/>
          </a:prstGeom>
          <a:noFill/>
          <a:ln w="9525" algn="ctr">
            <a:noFill/>
            <a:miter lim="800000"/>
            <a:headEnd/>
            <a:tailEnd/>
          </a:ln>
        </p:spPr>
        <p:txBody>
          <a:bodyPr wrap="none">
            <a:spAutoFit/>
          </a:bodyPr>
          <a:lstStyle>
            <a:lvl1pPr algn="ctr">
              <a:defRPr sz="900">
                <a:solidFill>
                  <a:schemeClr val="bg1"/>
                </a:solidFill>
              </a:defRPr>
            </a:lvl1pPr>
          </a:lstStyle>
          <a:p>
            <a:r>
              <a:rPr lang="en-US" sz="1000" b="1" dirty="0" smtClean="0"/>
              <a:t>Legacy</a:t>
            </a:r>
          </a:p>
          <a:p>
            <a:r>
              <a:rPr lang="en-US" sz="1000" b="1" dirty="0" smtClean="0"/>
              <a:t>LOB</a:t>
            </a:r>
            <a:endParaRPr lang="en-US" sz="1000" b="1" dirty="0"/>
          </a:p>
        </p:txBody>
      </p:sp>
      <p:sp>
        <p:nvSpPr>
          <p:cNvPr id="29" name="TextBox 28"/>
          <p:cNvSpPr txBox="1"/>
          <p:nvPr/>
        </p:nvSpPr>
        <p:spPr>
          <a:xfrm>
            <a:off x="971600" y="6225952"/>
            <a:ext cx="6013121" cy="369332"/>
          </a:xfrm>
          <a:prstGeom prst="rect">
            <a:avLst/>
          </a:prstGeom>
          <a:noFill/>
        </p:spPr>
        <p:txBody>
          <a:bodyPr wrap="none" lIns="0" tIns="0" rIns="0" bIns="0" rtlCol="0">
            <a:spAutoFit/>
          </a:bodyPr>
          <a:lstStyle/>
          <a:p>
            <a:r>
              <a:rPr lang="en-US" sz="2400" dirty="0" smtClean="0">
                <a:gradFill>
                  <a:gsLst>
                    <a:gs pos="0">
                      <a:schemeClr val="tx1"/>
                    </a:gs>
                    <a:gs pos="86000">
                      <a:schemeClr val="tx1"/>
                    </a:gs>
                  </a:gsLst>
                  <a:lin ang="5400000" scaled="0"/>
                </a:gradFill>
              </a:rPr>
              <a:t>*C2WTS = Claims to Windows Token Service</a:t>
            </a:r>
          </a:p>
        </p:txBody>
      </p:sp>
    </p:spTree>
    <p:extLst>
      <p:ext uri="{BB962C8B-B14F-4D97-AF65-F5344CB8AC3E}">
        <p14:creationId xmlns:p14="http://schemas.microsoft.com/office/powerpoint/2010/main" val="317697202"/>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1218795"/>
          </a:xfrm>
        </p:spPr>
        <p:txBody>
          <a:bodyPr/>
          <a:lstStyle/>
          <a:p>
            <a:r>
              <a:rPr lang="en-US" sz="4400" dirty="0" smtClean="0"/>
              <a:t>Claims to Windows Token Service</a:t>
            </a:r>
            <a:br>
              <a:rPr lang="en-US" sz="4400" dirty="0" smtClean="0"/>
            </a:br>
            <a:r>
              <a:rPr lang="en-US" sz="4400" dirty="0" smtClean="0"/>
              <a:t>(C2WTS)</a:t>
            </a:r>
            <a:endParaRPr lang="en-US" sz="4400" dirty="0"/>
          </a:p>
        </p:txBody>
      </p:sp>
      <p:sp>
        <p:nvSpPr>
          <p:cNvPr id="3" name="Text Placeholder 2"/>
          <p:cNvSpPr>
            <a:spLocks noGrp="1"/>
          </p:cNvSpPr>
          <p:nvPr>
            <p:ph type="body" sz="quarter" idx="10"/>
          </p:nvPr>
        </p:nvSpPr>
        <p:spPr>
          <a:xfrm>
            <a:off x="381000" y="1447799"/>
            <a:ext cx="8382000" cy="4696670"/>
          </a:xfrm>
        </p:spPr>
        <p:txBody>
          <a:bodyPr/>
          <a:lstStyle/>
          <a:p>
            <a:r>
              <a:rPr lang="en-US" sz="2800" dirty="0" smtClean="0"/>
              <a:t>Windows Service</a:t>
            </a:r>
          </a:p>
          <a:p>
            <a:pPr lvl="1"/>
            <a:r>
              <a:rPr lang="en-US" sz="2400" dirty="0" smtClean="0"/>
              <a:t>Must run have the “Act as part of the Operating System” </a:t>
            </a:r>
            <a:r>
              <a:rPr lang="en-US" sz="2400" dirty="0" err="1" smtClean="0"/>
              <a:t>privilage</a:t>
            </a:r>
            <a:endParaRPr lang="en-US" sz="2400" dirty="0" smtClean="0"/>
          </a:p>
          <a:p>
            <a:r>
              <a:rPr lang="en-US" sz="2800" dirty="0" smtClean="0"/>
              <a:t>Takes UPN Claims and gets a windows token (Kerberos S4U logon)</a:t>
            </a:r>
          </a:p>
          <a:p>
            <a:r>
              <a:rPr lang="en-US" sz="2800" dirty="0" smtClean="0"/>
              <a:t>Requires a two-way trust in cross forest</a:t>
            </a:r>
          </a:p>
          <a:p>
            <a:r>
              <a:rPr lang="en-US" sz="2800" dirty="0" smtClean="0"/>
              <a:t>Pre-Windows 2000 Compatibility (TGGAU)</a:t>
            </a:r>
          </a:p>
          <a:p>
            <a:r>
              <a:rPr lang="en-US" sz="2800" dirty="0" smtClean="0"/>
              <a:t>Back-end resources such as SQL</a:t>
            </a:r>
          </a:p>
          <a:p>
            <a:r>
              <a:rPr lang="en-US" sz="2800" dirty="0" smtClean="0"/>
              <a:t>Configure constrained delegation</a:t>
            </a:r>
          </a:p>
          <a:p>
            <a:pPr lvl="1"/>
            <a:r>
              <a:rPr lang="en-US" sz="2400" dirty="0" smtClean="0"/>
              <a:t>shared service application pool account </a:t>
            </a:r>
          </a:p>
          <a:p>
            <a:pPr lvl="1"/>
            <a:r>
              <a:rPr lang="en-US" sz="2400" dirty="0" smtClean="0"/>
              <a:t> claims to Windows token service account</a:t>
            </a:r>
            <a:endParaRPr lang="en-US" sz="2400" dirty="0"/>
          </a:p>
        </p:txBody>
      </p:sp>
    </p:spTree>
    <p:extLst>
      <p:ext uri="{BB962C8B-B14F-4D97-AF65-F5344CB8AC3E}">
        <p14:creationId xmlns:p14="http://schemas.microsoft.com/office/powerpoint/2010/main" val="4067792582"/>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Simple External List</a:t>
            </a:r>
            <a:endParaRPr lang="en-US" dirty="0"/>
          </a:p>
        </p:txBody>
      </p:sp>
      <p:sp>
        <p:nvSpPr>
          <p:cNvPr id="4" name="Rounded Rectangle 3"/>
          <p:cNvSpPr/>
          <p:nvPr/>
        </p:nvSpPr>
        <p:spPr bwMode="auto">
          <a:xfrm>
            <a:off x="1331640" y="1988840"/>
            <a:ext cx="2448272" cy="2592288"/>
          </a:xfrm>
          <a:prstGeom prst="roundRect">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gradFill>
                <a:gsLst>
                  <a:gs pos="0">
                    <a:srgbClr val="FFFFFF"/>
                  </a:gs>
                  <a:gs pos="100000">
                    <a:srgbClr val="FFFFFF"/>
                  </a:gs>
                </a:gsLst>
                <a:lin ang="5400000" scaled="0"/>
              </a:gradFill>
            </a:endParaRPr>
          </a:p>
        </p:txBody>
      </p:sp>
      <p:sp>
        <p:nvSpPr>
          <p:cNvPr id="5" name="Rounded Rectangle 4"/>
          <p:cNvSpPr/>
          <p:nvPr/>
        </p:nvSpPr>
        <p:spPr bwMode="auto">
          <a:xfrm>
            <a:off x="5364088" y="1986372"/>
            <a:ext cx="2232248" cy="2594756"/>
          </a:xfrm>
          <a:prstGeom prst="roundRect">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gradFill>
                <a:gsLst>
                  <a:gs pos="0">
                    <a:srgbClr val="FFFFFF"/>
                  </a:gs>
                  <a:gs pos="100000">
                    <a:srgbClr val="FFFFFF"/>
                  </a:gs>
                </a:gsLst>
                <a:lin ang="5400000" scaled="0"/>
              </a:gradFill>
            </a:endParaRPr>
          </a:p>
        </p:txBody>
      </p:sp>
      <p:sp>
        <p:nvSpPr>
          <p:cNvPr id="6" name="Rounded Rectangle 5"/>
          <p:cNvSpPr/>
          <p:nvPr/>
        </p:nvSpPr>
        <p:spPr bwMode="auto">
          <a:xfrm>
            <a:off x="5760132" y="2431545"/>
            <a:ext cx="1440160" cy="1008112"/>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dirty="0" smtClean="0">
                <a:gradFill>
                  <a:gsLst>
                    <a:gs pos="0">
                      <a:srgbClr val="FFFFFF"/>
                    </a:gs>
                    <a:gs pos="100000">
                      <a:srgbClr val="FFFFFF"/>
                    </a:gs>
                  </a:gsLst>
                  <a:lin ang="5400000" scaled="0"/>
                </a:gradFill>
              </a:rPr>
              <a:t>Web Service</a:t>
            </a:r>
          </a:p>
        </p:txBody>
      </p:sp>
      <p:sp>
        <p:nvSpPr>
          <p:cNvPr id="7" name="Rounded Rectangle 6"/>
          <p:cNvSpPr/>
          <p:nvPr/>
        </p:nvSpPr>
        <p:spPr bwMode="auto">
          <a:xfrm>
            <a:off x="1943708" y="2420888"/>
            <a:ext cx="1440160" cy="1008112"/>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400" dirty="0" smtClean="0">
                <a:gradFill>
                  <a:gsLst>
                    <a:gs pos="0">
                      <a:srgbClr val="FFFFFF"/>
                    </a:gs>
                    <a:gs pos="100000">
                      <a:srgbClr val="FFFFFF"/>
                    </a:gs>
                  </a:gsLst>
                  <a:lin ang="5400000" scaled="0"/>
                </a:gradFill>
              </a:rPr>
              <a:t>SP STS</a:t>
            </a:r>
          </a:p>
        </p:txBody>
      </p:sp>
      <p:sp>
        <p:nvSpPr>
          <p:cNvPr id="9" name="Rounded Rectangle 8"/>
          <p:cNvSpPr/>
          <p:nvPr/>
        </p:nvSpPr>
        <p:spPr bwMode="auto">
          <a:xfrm>
            <a:off x="6300192" y="3668541"/>
            <a:ext cx="1224136" cy="756085"/>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600" dirty="0" smtClean="0">
                <a:gradFill>
                  <a:gsLst>
                    <a:gs pos="0">
                      <a:srgbClr val="FFFFFF"/>
                    </a:gs>
                    <a:gs pos="100000">
                      <a:srgbClr val="FFFFFF"/>
                    </a:gs>
                  </a:gsLst>
                  <a:lin ang="5400000" scaled="0"/>
                </a:gradFill>
              </a:rPr>
              <a:t>LOB Data Source</a:t>
            </a:r>
          </a:p>
        </p:txBody>
      </p:sp>
      <p:sp>
        <p:nvSpPr>
          <p:cNvPr id="10" name="TextBox 9"/>
          <p:cNvSpPr txBox="1"/>
          <p:nvPr/>
        </p:nvSpPr>
        <p:spPr>
          <a:xfrm>
            <a:off x="4328760" y="2636912"/>
            <a:ext cx="486480" cy="249299"/>
          </a:xfrm>
          <a:prstGeom prst="rect">
            <a:avLst/>
          </a:prstGeom>
          <a:noFill/>
        </p:spPr>
        <p:txBody>
          <a:bodyPr wrap="none" lIns="0" tIns="0" rIns="0" bIns="0" rtlCol="0">
            <a:spAutoFit/>
          </a:bodyPr>
          <a:lstStyle/>
          <a:p>
            <a:pPr>
              <a:lnSpc>
                <a:spcPct val="90000"/>
              </a:lnSpc>
            </a:pPr>
            <a:r>
              <a:rPr lang="en-US" dirty="0" smtClean="0">
                <a:gradFill>
                  <a:gsLst>
                    <a:gs pos="0">
                      <a:schemeClr val="tx1"/>
                    </a:gs>
                    <a:gs pos="86000">
                      <a:schemeClr val="tx1"/>
                    </a:gs>
                  </a:gsLst>
                  <a:lin ang="5400000" scaled="0"/>
                </a:gradFill>
              </a:rPr>
              <a:t>Trust</a:t>
            </a:r>
          </a:p>
        </p:txBody>
      </p:sp>
      <p:sp>
        <p:nvSpPr>
          <p:cNvPr id="11" name="TextBox 10"/>
          <p:cNvSpPr txBox="1"/>
          <p:nvPr/>
        </p:nvSpPr>
        <p:spPr>
          <a:xfrm>
            <a:off x="2051720" y="1772816"/>
            <a:ext cx="1088055" cy="249299"/>
          </a:xfrm>
          <a:prstGeom prst="rect">
            <a:avLst/>
          </a:prstGeom>
          <a:noFill/>
        </p:spPr>
        <p:txBody>
          <a:bodyPr wrap="none" lIns="0" tIns="0" rIns="0" bIns="0" rtlCol="0">
            <a:spAutoFit/>
          </a:bodyPr>
          <a:lstStyle/>
          <a:p>
            <a:pPr>
              <a:lnSpc>
                <a:spcPct val="90000"/>
              </a:lnSpc>
            </a:pPr>
            <a:r>
              <a:rPr lang="en-US" dirty="0" smtClean="0">
                <a:gradFill>
                  <a:gsLst>
                    <a:gs pos="0">
                      <a:schemeClr val="tx1"/>
                    </a:gs>
                    <a:gs pos="86000">
                      <a:schemeClr val="tx1"/>
                    </a:gs>
                  </a:gsLst>
                  <a:lin ang="5400000" scaled="0"/>
                </a:gradFill>
              </a:rPr>
              <a:t>SharePoint</a:t>
            </a:r>
          </a:p>
        </p:txBody>
      </p:sp>
      <p:sp>
        <p:nvSpPr>
          <p:cNvPr id="12" name="TextBox 11"/>
          <p:cNvSpPr txBox="1"/>
          <p:nvPr/>
        </p:nvSpPr>
        <p:spPr>
          <a:xfrm>
            <a:off x="5724128" y="1739541"/>
            <a:ext cx="1628779" cy="249299"/>
          </a:xfrm>
          <a:prstGeom prst="rect">
            <a:avLst/>
          </a:prstGeom>
          <a:noFill/>
        </p:spPr>
        <p:txBody>
          <a:bodyPr wrap="none" lIns="0" tIns="0" rIns="0" bIns="0" rtlCol="0">
            <a:spAutoFit/>
          </a:bodyPr>
          <a:lstStyle/>
          <a:p>
            <a:pPr>
              <a:lnSpc>
                <a:spcPct val="90000"/>
              </a:lnSpc>
            </a:pPr>
            <a:r>
              <a:rPr lang="en-US" dirty="0" smtClean="0">
                <a:gradFill>
                  <a:gsLst>
                    <a:gs pos="0">
                      <a:schemeClr val="tx1"/>
                    </a:gs>
                    <a:gs pos="86000">
                      <a:schemeClr val="tx1"/>
                    </a:gs>
                  </a:gsLst>
                  <a:lin ang="5400000" scaled="0"/>
                </a:gradFill>
              </a:rPr>
              <a:t>LOB Application</a:t>
            </a:r>
          </a:p>
        </p:txBody>
      </p:sp>
      <p:sp>
        <p:nvSpPr>
          <p:cNvPr id="13" name="Oval 12"/>
          <p:cNvSpPr/>
          <p:nvPr/>
        </p:nvSpPr>
        <p:spPr bwMode="auto">
          <a:xfrm>
            <a:off x="1403648" y="3645992"/>
            <a:ext cx="1075928" cy="750569"/>
          </a:xfrm>
          <a:prstGeom prst="ellipse">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200" dirty="0" smtClean="0">
                <a:gradFill>
                  <a:gsLst>
                    <a:gs pos="0">
                      <a:srgbClr val="FFFFFF"/>
                    </a:gs>
                    <a:gs pos="100000">
                      <a:srgbClr val="FFFFFF"/>
                    </a:gs>
                  </a:gsLst>
                  <a:lin ang="5400000" scaled="0"/>
                </a:gradFill>
              </a:rPr>
              <a:t>External List</a:t>
            </a:r>
          </a:p>
        </p:txBody>
      </p:sp>
      <p:sp>
        <p:nvSpPr>
          <p:cNvPr id="14" name="Rectangle 13"/>
          <p:cNvSpPr/>
          <p:nvPr/>
        </p:nvSpPr>
        <p:spPr bwMode="auto">
          <a:xfrm>
            <a:off x="2699792" y="3668541"/>
            <a:ext cx="936104" cy="792088"/>
          </a:xfrm>
          <a:prstGeom prst="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400" dirty="0" smtClean="0">
                <a:gradFill>
                  <a:gsLst>
                    <a:gs pos="0">
                      <a:srgbClr val="FFFFFF"/>
                    </a:gs>
                    <a:gs pos="100000">
                      <a:srgbClr val="FFFFFF"/>
                    </a:gs>
                  </a:gsLst>
                  <a:lin ang="5400000" scaled="0"/>
                </a:gradFill>
              </a:rPr>
              <a:t>BCS</a:t>
            </a:r>
          </a:p>
        </p:txBody>
      </p:sp>
      <p:cxnSp>
        <p:nvCxnSpPr>
          <p:cNvPr id="16" name="Straight Arrow Connector 15"/>
          <p:cNvCxnSpPr>
            <a:endCxn id="6" idx="1"/>
          </p:cNvCxnSpPr>
          <p:nvPr/>
        </p:nvCxnSpPr>
        <p:spPr>
          <a:xfrm>
            <a:off x="3383868" y="2935601"/>
            <a:ext cx="2376264" cy="0"/>
          </a:xfrm>
          <a:prstGeom prst="straightConnector1">
            <a:avLst/>
          </a:prstGeom>
          <a:ln w="38100">
            <a:prstDash val="sysDash"/>
            <a:headEnd type="arrow"/>
            <a:tailEnd type="arrow"/>
          </a:ln>
        </p:spPr>
        <p:style>
          <a:lnRef idx="1">
            <a:schemeClr val="accent1"/>
          </a:lnRef>
          <a:fillRef idx="0">
            <a:schemeClr val="accent1"/>
          </a:fillRef>
          <a:effectRef idx="0">
            <a:schemeClr val="accent1"/>
          </a:effectRef>
          <a:fontRef idx="minor">
            <a:schemeClr val="tx1"/>
          </a:fontRef>
        </p:style>
      </p:cxnSp>
      <p:pic>
        <p:nvPicPr>
          <p:cNvPr id="1026" name="Picture 2" descr="D:\Docs\MCM\Raw\logos\_WINDOWS SERVER ICONS\Misc\Web Services Globe internet world earth.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03527" y="2060848"/>
            <a:ext cx="696665" cy="787790"/>
          </a:xfrm>
          <a:prstGeom prst="rect">
            <a:avLst/>
          </a:prstGeom>
          <a:noFill/>
          <a:extLst>
            <a:ext uri="{909E8E84-426E-40DD-AFC4-6F175D3DCCD1}">
              <a14:hiddenFill xmlns:a14="http://schemas.microsoft.com/office/drawing/2010/main">
                <a:solidFill>
                  <a:srgbClr val="FFFFFF"/>
                </a:solidFill>
              </a14:hiddenFill>
            </a:ext>
          </a:extLst>
        </p:spPr>
      </p:pic>
      <p:cxnSp>
        <p:nvCxnSpPr>
          <p:cNvPr id="20" name="Straight Arrow Connector 19"/>
          <p:cNvCxnSpPr/>
          <p:nvPr/>
        </p:nvCxnSpPr>
        <p:spPr>
          <a:xfrm>
            <a:off x="2483768" y="3915054"/>
            <a:ext cx="216024" cy="18002"/>
          </a:xfrm>
          <a:prstGeom prst="straightConnector1">
            <a:avLst/>
          </a:prstGeom>
          <a:ln w="38100">
            <a:tailEnd type="arrow"/>
          </a:ln>
        </p:spPr>
        <p:style>
          <a:lnRef idx="1">
            <a:schemeClr val="accent6"/>
          </a:lnRef>
          <a:fillRef idx="0">
            <a:schemeClr val="accent6"/>
          </a:fillRef>
          <a:effectRef idx="0">
            <a:schemeClr val="accent6"/>
          </a:effectRef>
          <a:fontRef idx="minor">
            <a:schemeClr val="tx1"/>
          </a:fontRef>
        </p:style>
      </p:cxnSp>
      <p:cxnSp>
        <p:nvCxnSpPr>
          <p:cNvPr id="24" name="Straight Arrow Connector 23"/>
          <p:cNvCxnSpPr/>
          <p:nvPr/>
        </p:nvCxnSpPr>
        <p:spPr>
          <a:xfrm flipV="1">
            <a:off x="2923751" y="3411832"/>
            <a:ext cx="0" cy="256709"/>
          </a:xfrm>
          <a:prstGeom prst="straightConnector1">
            <a:avLst/>
          </a:prstGeom>
          <a:ln w="38100">
            <a:tailEnd type="arrow"/>
          </a:ln>
        </p:spPr>
        <p:style>
          <a:lnRef idx="1">
            <a:schemeClr val="accent6"/>
          </a:lnRef>
          <a:fillRef idx="0">
            <a:schemeClr val="accent6"/>
          </a:fillRef>
          <a:effectRef idx="0">
            <a:schemeClr val="accent6"/>
          </a:effectRef>
          <a:fontRef idx="minor">
            <a:schemeClr val="tx1"/>
          </a:fontRef>
        </p:style>
      </p:cxnSp>
      <p:cxnSp>
        <p:nvCxnSpPr>
          <p:cNvPr id="25" name="Straight Arrow Connector 24"/>
          <p:cNvCxnSpPr/>
          <p:nvPr/>
        </p:nvCxnSpPr>
        <p:spPr>
          <a:xfrm>
            <a:off x="3131840" y="3429000"/>
            <a:ext cx="0" cy="239541"/>
          </a:xfrm>
          <a:prstGeom prst="straightConnector1">
            <a:avLst/>
          </a:prstGeom>
          <a:ln w="38100">
            <a:tailEnd type="arrow"/>
          </a:ln>
        </p:spPr>
        <p:style>
          <a:lnRef idx="1">
            <a:schemeClr val="accent6"/>
          </a:lnRef>
          <a:fillRef idx="0">
            <a:schemeClr val="accent6"/>
          </a:fillRef>
          <a:effectRef idx="0">
            <a:schemeClr val="accent6"/>
          </a:effectRef>
          <a:fontRef idx="minor">
            <a:schemeClr val="tx1"/>
          </a:fontRef>
        </p:style>
      </p:cxnSp>
      <p:cxnSp>
        <p:nvCxnSpPr>
          <p:cNvPr id="26" name="Straight Arrow Connector 25"/>
          <p:cNvCxnSpPr/>
          <p:nvPr/>
        </p:nvCxnSpPr>
        <p:spPr>
          <a:xfrm flipV="1">
            <a:off x="3635896" y="3212976"/>
            <a:ext cx="2124236" cy="504056"/>
          </a:xfrm>
          <a:prstGeom prst="straightConnector1">
            <a:avLst/>
          </a:prstGeom>
          <a:ln w="38100">
            <a:tailEnd type="arrow"/>
          </a:ln>
        </p:spPr>
        <p:style>
          <a:lnRef idx="1">
            <a:schemeClr val="accent6"/>
          </a:lnRef>
          <a:fillRef idx="0">
            <a:schemeClr val="accent6"/>
          </a:fillRef>
          <a:effectRef idx="0">
            <a:schemeClr val="accent6"/>
          </a:effectRef>
          <a:fontRef idx="minor">
            <a:schemeClr val="tx1"/>
          </a:fontRef>
        </p:style>
      </p:cxnSp>
      <p:cxnSp>
        <p:nvCxnSpPr>
          <p:cNvPr id="32" name="Straight Arrow Connector 31"/>
          <p:cNvCxnSpPr/>
          <p:nvPr/>
        </p:nvCxnSpPr>
        <p:spPr>
          <a:xfrm flipH="1">
            <a:off x="3635896" y="3439657"/>
            <a:ext cx="2376264" cy="709423"/>
          </a:xfrm>
          <a:prstGeom prst="straightConnector1">
            <a:avLst/>
          </a:prstGeom>
          <a:ln w="38100">
            <a:tailEnd type="arrow"/>
          </a:ln>
        </p:spPr>
        <p:style>
          <a:lnRef idx="1">
            <a:schemeClr val="accent6"/>
          </a:lnRef>
          <a:fillRef idx="0">
            <a:schemeClr val="accent6"/>
          </a:fillRef>
          <a:effectRef idx="0">
            <a:schemeClr val="accent6"/>
          </a:effectRef>
          <a:fontRef idx="minor">
            <a:schemeClr val="tx1"/>
          </a:fontRef>
        </p:style>
      </p:cxnSp>
      <p:sp>
        <p:nvSpPr>
          <p:cNvPr id="45" name="Oval 44"/>
          <p:cNvSpPr/>
          <p:nvPr/>
        </p:nvSpPr>
        <p:spPr>
          <a:xfrm>
            <a:off x="2339752" y="3717032"/>
            <a:ext cx="152400" cy="152400"/>
          </a:xfrm>
          <a:prstGeom prst="ellipse">
            <a:avLst/>
          </a:prstGeom>
        </p:spPr>
        <p:style>
          <a:lnRef idx="1">
            <a:schemeClr val="accent3"/>
          </a:lnRef>
          <a:fillRef idx="3">
            <a:schemeClr val="accent3"/>
          </a:fillRef>
          <a:effectRef idx="2">
            <a:schemeClr val="accent3"/>
          </a:effectRef>
          <a:fontRef idx="minor">
            <a:schemeClr val="lt1"/>
          </a:fontRef>
        </p:style>
        <p:txBody>
          <a:bodyPr lIns="0" tIns="0" rIns="0" bIns="0" rtlCol="0" anchor="ctr"/>
          <a:lstStyle/>
          <a:p>
            <a:pPr algn="ctr"/>
            <a:r>
              <a:rPr lang="en-US" sz="1050" b="1" dirty="0" smtClean="0"/>
              <a:t>1</a:t>
            </a:r>
            <a:endParaRPr lang="en-US" sz="1050" b="1" dirty="0"/>
          </a:p>
        </p:txBody>
      </p:sp>
      <p:sp>
        <p:nvSpPr>
          <p:cNvPr id="46" name="Oval 45"/>
          <p:cNvSpPr/>
          <p:nvPr/>
        </p:nvSpPr>
        <p:spPr>
          <a:xfrm>
            <a:off x="2714716" y="3516141"/>
            <a:ext cx="152400" cy="152400"/>
          </a:xfrm>
          <a:prstGeom prst="ellipse">
            <a:avLst/>
          </a:prstGeom>
        </p:spPr>
        <p:style>
          <a:lnRef idx="1">
            <a:schemeClr val="accent3"/>
          </a:lnRef>
          <a:fillRef idx="3">
            <a:schemeClr val="accent3"/>
          </a:fillRef>
          <a:effectRef idx="2">
            <a:schemeClr val="accent3"/>
          </a:effectRef>
          <a:fontRef idx="minor">
            <a:schemeClr val="lt1"/>
          </a:fontRef>
        </p:style>
        <p:txBody>
          <a:bodyPr lIns="0" tIns="0" rIns="0" bIns="0" rtlCol="0" anchor="ctr"/>
          <a:lstStyle/>
          <a:p>
            <a:pPr algn="ctr"/>
            <a:r>
              <a:rPr lang="en-US" sz="1050" b="1" dirty="0"/>
              <a:t>2</a:t>
            </a:r>
          </a:p>
        </p:txBody>
      </p:sp>
      <p:sp>
        <p:nvSpPr>
          <p:cNvPr id="47" name="Oval 46"/>
          <p:cNvSpPr/>
          <p:nvPr/>
        </p:nvSpPr>
        <p:spPr>
          <a:xfrm>
            <a:off x="3231468" y="3478814"/>
            <a:ext cx="152400" cy="152400"/>
          </a:xfrm>
          <a:prstGeom prst="ellipse">
            <a:avLst/>
          </a:prstGeom>
        </p:spPr>
        <p:style>
          <a:lnRef idx="1">
            <a:schemeClr val="accent3"/>
          </a:lnRef>
          <a:fillRef idx="3">
            <a:schemeClr val="accent3"/>
          </a:fillRef>
          <a:effectRef idx="2">
            <a:schemeClr val="accent3"/>
          </a:effectRef>
          <a:fontRef idx="minor">
            <a:schemeClr val="lt1"/>
          </a:fontRef>
        </p:style>
        <p:txBody>
          <a:bodyPr lIns="0" tIns="0" rIns="0" bIns="0" rtlCol="0" anchor="ctr"/>
          <a:lstStyle/>
          <a:p>
            <a:pPr algn="ctr"/>
            <a:r>
              <a:rPr lang="en-US" sz="1050" b="1" dirty="0"/>
              <a:t>3</a:t>
            </a:r>
          </a:p>
        </p:txBody>
      </p:sp>
      <p:sp>
        <p:nvSpPr>
          <p:cNvPr id="48" name="Oval 47"/>
          <p:cNvSpPr/>
          <p:nvPr/>
        </p:nvSpPr>
        <p:spPr>
          <a:xfrm>
            <a:off x="4131568" y="3356992"/>
            <a:ext cx="152400" cy="152400"/>
          </a:xfrm>
          <a:prstGeom prst="ellipse">
            <a:avLst/>
          </a:prstGeom>
        </p:spPr>
        <p:style>
          <a:lnRef idx="1">
            <a:schemeClr val="accent3"/>
          </a:lnRef>
          <a:fillRef idx="3">
            <a:schemeClr val="accent3"/>
          </a:fillRef>
          <a:effectRef idx="2">
            <a:schemeClr val="accent3"/>
          </a:effectRef>
          <a:fontRef idx="minor">
            <a:schemeClr val="lt1"/>
          </a:fontRef>
        </p:style>
        <p:txBody>
          <a:bodyPr lIns="0" tIns="0" rIns="0" bIns="0" rtlCol="0" anchor="ctr"/>
          <a:lstStyle/>
          <a:p>
            <a:pPr algn="ctr"/>
            <a:r>
              <a:rPr lang="en-US" sz="1050" b="1" dirty="0"/>
              <a:t>4</a:t>
            </a:r>
          </a:p>
        </p:txBody>
      </p:sp>
      <p:sp>
        <p:nvSpPr>
          <p:cNvPr id="49" name="Oval 48"/>
          <p:cNvSpPr/>
          <p:nvPr/>
        </p:nvSpPr>
        <p:spPr>
          <a:xfrm>
            <a:off x="6219800" y="3501008"/>
            <a:ext cx="152400" cy="152400"/>
          </a:xfrm>
          <a:prstGeom prst="ellipse">
            <a:avLst/>
          </a:prstGeom>
        </p:spPr>
        <p:style>
          <a:lnRef idx="1">
            <a:schemeClr val="accent3"/>
          </a:lnRef>
          <a:fillRef idx="3">
            <a:schemeClr val="accent3"/>
          </a:fillRef>
          <a:effectRef idx="2">
            <a:schemeClr val="accent3"/>
          </a:effectRef>
          <a:fontRef idx="minor">
            <a:schemeClr val="lt1"/>
          </a:fontRef>
        </p:style>
        <p:txBody>
          <a:bodyPr lIns="0" tIns="0" rIns="0" bIns="0" rtlCol="0" anchor="ctr"/>
          <a:lstStyle/>
          <a:p>
            <a:pPr algn="ctr"/>
            <a:r>
              <a:rPr lang="en-US" sz="1050" b="1" dirty="0"/>
              <a:t>5</a:t>
            </a:r>
          </a:p>
        </p:txBody>
      </p:sp>
      <p:sp>
        <p:nvSpPr>
          <p:cNvPr id="50" name="Oval 49"/>
          <p:cNvSpPr/>
          <p:nvPr/>
        </p:nvSpPr>
        <p:spPr>
          <a:xfrm>
            <a:off x="4716016" y="3852664"/>
            <a:ext cx="152400" cy="152400"/>
          </a:xfrm>
          <a:prstGeom prst="ellipse">
            <a:avLst/>
          </a:prstGeom>
        </p:spPr>
        <p:style>
          <a:lnRef idx="1">
            <a:schemeClr val="accent3"/>
          </a:lnRef>
          <a:fillRef idx="3">
            <a:schemeClr val="accent3"/>
          </a:fillRef>
          <a:effectRef idx="2">
            <a:schemeClr val="accent3"/>
          </a:effectRef>
          <a:fontRef idx="minor">
            <a:schemeClr val="lt1"/>
          </a:fontRef>
        </p:style>
        <p:txBody>
          <a:bodyPr lIns="0" tIns="0" rIns="0" bIns="0" rtlCol="0" anchor="ctr"/>
          <a:lstStyle/>
          <a:p>
            <a:pPr algn="ctr"/>
            <a:r>
              <a:rPr lang="en-US" sz="1050" b="1" dirty="0"/>
              <a:t>6</a:t>
            </a:r>
          </a:p>
        </p:txBody>
      </p:sp>
      <p:cxnSp>
        <p:nvCxnSpPr>
          <p:cNvPr id="51" name="Straight Arrow Connector 50"/>
          <p:cNvCxnSpPr/>
          <p:nvPr/>
        </p:nvCxnSpPr>
        <p:spPr>
          <a:xfrm>
            <a:off x="6480212" y="3429000"/>
            <a:ext cx="0" cy="277375"/>
          </a:xfrm>
          <a:prstGeom prst="straightConnector1">
            <a:avLst/>
          </a:prstGeom>
          <a:ln w="28575">
            <a:headEnd type="arrow"/>
            <a:tailEnd type="arrow"/>
          </a:ln>
        </p:spPr>
        <p:style>
          <a:lnRef idx="1">
            <a:schemeClr val="accent6"/>
          </a:lnRef>
          <a:fillRef idx="0">
            <a:schemeClr val="accent6"/>
          </a:fillRef>
          <a:effectRef idx="0">
            <a:schemeClr val="accent6"/>
          </a:effectRef>
          <a:fontRef idx="minor">
            <a:schemeClr val="tx1"/>
          </a:fontRef>
        </p:style>
      </p:cxnSp>
      <p:sp>
        <p:nvSpPr>
          <p:cNvPr id="53" name="Oval 52"/>
          <p:cNvSpPr/>
          <p:nvPr/>
        </p:nvSpPr>
        <p:spPr>
          <a:xfrm>
            <a:off x="2483768" y="4293096"/>
            <a:ext cx="152400" cy="152400"/>
          </a:xfrm>
          <a:prstGeom prst="ellipse">
            <a:avLst/>
          </a:prstGeom>
        </p:spPr>
        <p:style>
          <a:lnRef idx="1">
            <a:schemeClr val="accent3"/>
          </a:lnRef>
          <a:fillRef idx="3">
            <a:schemeClr val="accent3"/>
          </a:fillRef>
          <a:effectRef idx="2">
            <a:schemeClr val="accent3"/>
          </a:effectRef>
          <a:fontRef idx="minor">
            <a:schemeClr val="lt1"/>
          </a:fontRef>
        </p:style>
        <p:txBody>
          <a:bodyPr lIns="0" tIns="0" rIns="0" bIns="0" rtlCol="0" anchor="ctr"/>
          <a:lstStyle/>
          <a:p>
            <a:pPr algn="ctr"/>
            <a:r>
              <a:rPr lang="en-US" sz="1050" b="1" dirty="0"/>
              <a:t>7</a:t>
            </a:r>
          </a:p>
        </p:txBody>
      </p:sp>
      <p:cxnSp>
        <p:nvCxnSpPr>
          <p:cNvPr id="54" name="Straight Arrow Connector 53"/>
          <p:cNvCxnSpPr/>
          <p:nvPr/>
        </p:nvCxnSpPr>
        <p:spPr>
          <a:xfrm flipH="1">
            <a:off x="2411760" y="4221088"/>
            <a:ext cx="302956" cy="0"/>
          </a:xfrm>
          <a:prstGeom prst="straightConnector1">
            <a:avLst/>
          </a:prstGeom>
          <a:ln w="38100">
            <a:tailEnd type="arrow"/>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709542132"/>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X-Boundary Services</a:t>
            </a:r>
          </a:p>
        </p:txBody>
      </p:sp>
      <p:sp>
        <p:nvSpPr>
          <p:cNvPr id="4" name="Rounded Rectangle 3"/>
          <p:cNvSpPr/>
          <p:nvPr/>
        </p:nvSpPr>
        <p:spPr bwMode="auto">
          <a:xfrm>
            <a:off x="395536" y="1988840"/>
            <a:ext cx="3240360" cy="2592288"/>
          </a:xfrm>
          <a:prstGeom prst="roundRect">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gradFill>
                <a:gsLst>
                  <a:gs pos="0">
                    <a:srgbClr val="FFFFFF"/>
                  </a:gs>
                  <a:gs pos="100000">
                    <a:srgbClr val="FFFFFF"/>
                  </a:gs>
                </a:gsLst>
                <a:lin ang="5400000" scaled="0"/>
              </a:gradFill>
            </a:endParaRPr>
          </a:p>
        </p:txBody>
      </p:sp>
      <p:sp>
        <p:nvSpPr>
          <p:cNvPr id="5" name="Rounded Rectangle 4"/>
          <p:cNvSpPr/>
          <p:nvPr/>
        </p:nvSpPr>
        <p:spPr bwMode="auto">
          <a:xfrm>
            <a:off x="5364088" y="1986372"/>
            <a:ext cx="3240360" cy="2594756"/>
          </a:xfrm>
          <a:prstGeom prst="roundRect">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gradFill>
                <a:gsLst>
                  <a:gs pos="0">
                    <a:srgbClr val="FFFFFF"/>
                  </a:gs>
                  <a:gs pos="100000">
                    <a:srgbClr val="FFFFFF"/>
                  </a:gs>
                </a:gsLst>
                <a:lin ang="5400000" scaled="0"/>
              </a:gradFill>
            </a:endParaRPr>
          </a:p>
        </p:txBody>
      </p:sp>
      <p:sp>
        <p:nvSpPr>
          <p:cNvPr id="6" name="Rounded Rectangle 5"/>
          <p:cNvSpPr/>
          <p:nvPr/>
        </p:nvSpPr>
        <p:spPr bwMode="auto">
          <a:xfrm>
            <a:off x="5520693" y="3429000"/>
            <a:ext cx="1440160" cy="1008112"/>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dirty="0" smtClean="0">
                <a:gradFill>
                  <a:gsLst>
                    <a:gs pos="0">
                      <a:srgbClr val="FFFFFF"/>
                    </a:gs>
                    <a:gs pos="100000">
                      <a:srgbClr val="FFFFFF"/>
                    </a:gs>
                  </a:gsLst>
                  <a:lin ang="5400000" scaled="0"/>
                </a:gradFill>
              </a:rPr>
              <a:t>Web Service</a:t>
            </a:r>
          </a:p>
        </p:txBody>
      </p:sp>
      <p:sp>
        <p:nvSpPr>
          <p:cNvPr id="7" name="Rounded Rectangle 6"/>
          <p:cNvSpPr/>
          <p:nvPr/>
        </p:nvSpPr>
        <p:spPr bwMode="auto">
          <a:xfrm>
            <a:off x="467544" y="2276872"/>
            <a:ext cx="1296100" cy="1008112"/>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400" dirty="0" smtClean="0">
                <a:gradFill>
                  <a:gsLst>
                    <a:gs pos="0">
                      <a:srgbClr val="FFFFFF"/>
                    </a:gs>
                    <a:gs pos="100000">
                      <a:srgbClr val="FFFFFF"/>
                    </a:gs>
                  </a:gsLst>
                  <a:lin ang="5400000" scaled="0"/>
                </a:gradFill>
              </a:rPr>
              <a:t>SP STS</a:t>
            </a:r>
          </a:p>
        </p:txBody>
      </p:sp>
      <p:sp>
        <p:nvSpPr>
          <p:cNvPr id="9" name="Rounded Rectangle 8"/>
          <p:cNvSpPr/>
          <p:nvPr/>
        </p:nvSpPr>
        <p:spPr bwMode="auto">
          <a:xfrm>
            <a:off x="7308304" y="3501008"/>
            <a:ext cx="1224136" cy="756085"/>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600" dirty="0" smtClean="0">
                <a:gradFill>
                  <a:gsLst>
                    <a:gs pos="0">
                      <a:srgbClr val="FFFFFF"/>
                    </a:gs>
                    <a:gs pos="100000">
                      <a:srgbClr val="FFFFFF"/>
                    </a:gs>
                  </a:gsLst>
                  <a:lin ang="5400000" scaled="0"/>
                </a:gradFill>
              </a:rPr>
              <a:t>LOB Data Source</a:t>
            </a:r>
          </a:p>
        </p:txBody>
      </p:sp>
      <p:sp>
        <p:nvSpPr>
          <p:cNvPr id="10" name="TextBox 9"/>
          <p:cNvSpPr txBox="1"/>
          <p:nvPr/>
        </p:nvSpPr>
        <p:spPr>
          <a:xfrm>
            <a:off x="4328760" y="2636912"/>
            <a:ext cx="486480" cy="249299"/>
          </a:xfrm>
          <a:prstGeom prst="rect">
            <a:avLst/>
          </a:prstGeom>
          <a:noFill/>
        </p:spPr>
        <p:txBody>
          <a:bodyPr wrap="none" lIns="0" tIns="0" rIns="0" bIns="0" rtlCol="0">
            <a:spAutoFit/>
          </a:bodyPr>
          <a:lstStyle/>
          <a:p>
            <a:pPr>
              <a:lnSpc>
                <a:spcPct val="90000"/>
              </a:lnSpc>
            </a:pPr>
            <a:r>
              <a:rPr lang="en-US" dirty="0" smtClean="0">
                <a:gradFill>
                  <a:gsLst>
                    <a:gs pos="0">
                      <a:schemeClr val="tx1"/>
                    </a:gs>
                    <a:gs pos="86000">
                      <a:schemeClr val="tx1"/>
                    </a:gs>
                  </a:gsLst>
                  <a:lin ang="5400000" scaled="0"/>
                </a:gradFill>
              </a:rPr>
              <a:t>Trust</a:t>
            </a:r>
          </a:p>
        </p:txBody>
      </p:sp>
      <p:sp>
        <p:nvSpPr>
          <p:cNvPr id="11" name="TextBox 10"/>
          <p:cNvSpPr txBox="1"/>
          <p:nvPr/>
        </p:nvSpPr>
        <p:spPr>
          <a:xfrm>
            <a:off x="1115616" y="1772816"/>
            <a:ext cx="1440073" cy="249299"/>
          </a:xfrm>
          <a:prstGeom prst="rect">
            <a:avLst/>
          </a:prstGeom>
          <a:noFill/>
        </p:spPr>
        <p:txBody>
          <a:bodyPr wrap="square" lIns="0" tIns="0" rIns="0" bIns="0" rtlCol="0">
            <a:spAutoFit/>
          </a:bodyPr>
          <a:lstStyle/>
          <a:p>
            <a:pPr>
              <a:lnSpc>
                <a:spcPct val="90000"/>
              </a:lnSpc>
            </a:pPr>
            <a:r>
              <a:rPr lang="en-US" dirty="0" smtClean="0">
                <a:gradFill>
                  <a:gsLst>
                    <a:gs pos="0">
                      <a:schemeClr val="tx1"/>
                    </a:gs>
                    <a:gs pos="86000">
                      <a:schemeClr val="tx1"/>
                    </a:gs>
                  </a:gsLst>
                  <a:lin ang="5400000" scaled="0"/>
                </a:gradFill>
              </a:rPr>
              <a:t>SharePoint</a:t>
            </a:r>
          </a:p>
        </p:txBody>
      </p:sp>
      <p:sp>
        <p:nvSpPr>
          <p:cNvPr id="12" name="TextBox 11"/>
          <p:cNvSpPr txBox="1"/>
          <p:nvPr/>
        </p:nvSpPr>
        <p:spPr>
          <a:xfrm>
            <a:off x="5724128" y="1739541"/>
            <a:ext cx="1628779" cy="249299"/>
          </a:xfrm>
          <a:prstGeom prst="rect">
            <a:avLst/>
          </a:prstGeom>
          <a:noFill/>
        </p:spPr>
        <p:txBody>
          <a:bodyPr wrap="none" lIns="0" tIns="0" rIns="0" bIns="0" rtlCol="0">
            <a:spAutoFit/>
          </a:bodyPr>
          <a:lstStyle/>
          <a:p>
            <a:pPr>
              <a:lnSpc>
                <a:spcPct val="90000"/>
              </a:lnSpc>
            </a:pPr>
            <a:r>
              <a:rPr lang="en-US" dirty="0" smtClean="0">
                <a:gradFill>
                  <a:gsLst>
                    <a:gs pos="0">
                      <a:schemeClr val="tx1"/>
                    </a:gs>
                    <a:gs pos="86000">
                      <a:schemeClr val="tx1"/>
                    </a:gs>
                  </a:gsLst>
                  <a:lin ang="5400000" scaled="0"/>
                </a:gradFill>
              </a:rPr>
              <a:t>LOB Application</a:t>
            </a:r>
          </a:p>
        </p:txBody>
      </p:sp>
      <p:sp>
        <p:nvSpPr>
          <p:cNvPr id="13" name="Oval 12"/>
          <p:cNvSpPr/>
          <p:nvPr/>
        </p:nvSpPr>
        <p:spPr bwMode="auto">
          <a:xfrm>
            <a:off x="611560" y="3695807"/>
            <a:ext cx="1063982" cy="700754"/>
          </a:xfrm>
          <a:prstGeom prst="ellipse">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200" dirty="0" smtClean="0">
                <a:gradFill>
                  <a:gsLst>
                    <a:gs pos="0">
                      <a:srgbClr val="FFFFFF"/>
                    </a:gs>
                    <a:gs pos="100000">
                      <a:srgbClr val="FFFFFF"/>
                    </a:gs>
                  </a:gsLst>
                  <a:lin ang="5400000" scaled="0"/>
                </a:gradFill>
              </a:rPr>
              <a:t>External List</a:t>
            </a:r>
          </a:p>
        </p:txBody>
      </p:sp>
      <p:sp>
        <p:nvSpPr>
          <p:cNvPr id="14" name="Rectangle 13"/>
          <p:cNvSpPr/>
          <p:nvPr/>
        </p:nvSpPr>
        <p:spPr bwMode="auto">
          <a:xfrm>
            <a:off x="2036895" y="3668541"/>
            <a:ext cx="1238961" cy="792088"/>
          </a:xfrm>
          <a:prstGeom prst="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400" dirty="0" smtClean="0">
                <a:gradFill>
                  <a:gsLst>
                    <a:gs pos="0">
                      <a:srgbClr val="FFFFFF"/>
                    </a:gs>
                    <a:gs pos="100000">
                      <a:srgbClr val="FFFFFF"/>
                    </a:gs>
                  </a:gsLst>
                  <a:lin ang="5400000" scaled="0"/>
                </a:gradFill>
              </a:rPr>
              <a:t>BCS</a:t>
            </a:r>
          </a:p>
        </p:txBody>
      </p:sp>
      <p:cxnSp>
        <p:nvCxnSpPr>
          <p:cNvPr id="16" name="Straight Arrow Connector 15"/>
          <p:cNvCxnSpPr/>
          <p:nvPr/>
        </p:nvCxnSpPr>
        <p:spPr>
          <a:xfrm>
            <a:off x="3419872" y="2492896"/>
            <a:ext cx="2808356" cy="0"/>
          </a:xfrm>
          <a:prstGeom prst="straightConnector1">
            <a:avLst/>
          </a:prstGeom>
          <a:ln w="38100">
            <a:prstDash val="sysDash"/>
            <a:headEnd type="arrow"/>
            <a:tailEnd type="arrow"/>
          </a:ln>
        </p:spPr>
        <p:style>
          <a:lnRef idx="1">
            <a:schemeClr val="accent1"/>
          </a:lnRef>
          <a:fillRef idx="0">
            <a:schemeClr val="accent1"/>
          </a:fillRef>
          <a:effectRef idx="0">
            <a:schemeClr val="accent1"/>
          </a:effectRef>
          <a:fontRef idx="minor">
            <a:schemeClr val="tx1"/>
          </a:fontRef>
        </p:style>
      </p:cxnSp>
      <p:pic>
        <p:nvPicPr>
          <p:cNvPr id="1026" name="Picture 2" descr="D:\Docs\MCM\Raw\logos\_WINDOWS SERVER ICONS\Misc\Web Services Globe internet world earth.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4088" y="3058303"/>
            <a:ext cx="696665" cy="787790"/>
          </a:xfrm>
          <a:prstGeom prst="rect">
            <a:avLst/>
          </a:prstGeom>
          <a:noFill/>
          <a:extLst>
            <a:ext uri="{909E8E84-426E-40DD-AFC4-6F175D3DCCD1}">
              <a14:hiddenFill xmlns:a14="http://schemas.microsoft.com/office/drawing/2010/main">
                <a:solidFill>
                  <a:srgbClr val="FFFFFF"/>
                </a:solidFill>
              </a14:hiddenFill>
            </a:ext>
          </a:extLst>
        </p:spPr>
      </p:pic>
      <p:cxnSp>
        <p:nvCxnSpPr>
          <p:cNvPr id="20" name="Straight Arrow Connector 19"/>
          <p:cNvCxnSpPr/>
          <p:nvPr/>
        </p:nvCxnSpPr>
        <p:spPr>
          <a:xfrm>
            <a:off x="1662791" y="3931073"/>
            <a:ext cx="374104" cy="1"/>
          </a:xfrm>
          <a:prstGeom prst="straightConnector1">
            <a:avLst/>
          </a:prstGeom>
          <a:ln w="38100">
            <a:tailEnd type="arrow"/>
          </a:ln>
        </p:spPr>
        <p:style>
          <a:lnRef idx="1">
            <a:schemeClr val="accent6"/>
          </a:lnRef>
          <a:fillRef idx="0">
            <a:schemeClr val="accent6"/>
          </a:fillRef>
          <a:effectRef idx="0">
            <a:schemeClr val="accent6"/>
          </a:effectRef>
          <a:fontRef idx="minor">
            <a:schemeClr val="tx1"/>
          </a:fontRef>
        </p:style>
      </p:cxnSp>
      <p:cxnSp>
        <p:nvCxnSpPr>
          <p:cNvPr id="24" name="Straight Arrow Connector 23"/>
          <p:cNvCxnSpPr>
            <a:endCxn id="13" idx="5"/>
          </p:cNvCxnSpPr>
          <p:nvPr/>
        </p:nvCxnSpPr>
        <p:spPr>
          <a:xfrm flipH="1" flipV="1">
            <a:off x="1519725" y="4293938"/>
            <a:ext cx="517170" cy="102623"/>
          </a:xfrm>
          <a:prstGeom prst="straightConnector1">
            <a:avLst/>
          </a:prstGeom>
          <a:ln w="38100">
            <a:tailEnd type="arrow"/>
          </a:ln>
        </p:spPr>
        <p:style>
          <a:lnRef idx="1">
            <a:schemeClr val="accent6"/>
          </a:lnRef>
          <a:fillRef idx="0">
            <a:schemeClr val="accent6"/>
          </a:fillRef>
          <a:effectRef idx="0">
            <a:schemeClr val="accent6"/>
          </a:effectRef>
          <a:fontRef idx="minor">
            <a:schemeClr val="tx1"/>
          </a:fontRef>
        </p:style>
      </p:cxnSp>
      <p:cxnSp>
        <p:nvCxnSpPr>
          <p:cNvPr id="26" name="Straight Arrow Connector 25"/>
          <p:cNvCxnSpPr/>
          <p:nvPr/>
        </p:nvCxnSpPr>
        <p:spPr>
          <a:xfrm>
            <a:off x="3275856" y="4064585"/>
            <a:ext cx="2244837" cy="0"/>
          </a:xfrm>
          <a:prstGeom prst="straightConnector1">
            <a:avLst/>
          </a:prstGeom>
          <a:ln w="38100">
            <a:tailEnd type="arrow"/>
          </a:ln>
        </p:spPr>
        <p:style>
          <a:lnRef idx="1">
            <a:schemeClr val="accent6"/>
          </a:lnRef>
          <a:fillRef idx="0">
            <a:schemeClr val="accent6"/>
          </a:fillRef>
          <a:effectRef idx="0">
            <a:schemeClr val="accent6"/>
          </a:effectRef>
          <a:fontRef idx="minor">
            <a:schemeClr val="tx1"/>
          </a:fontRef>
        </p:style>
      </p:cxnSp>
      <p:cxnSp>
        <p:nvCxnSpPr>
          <p:cNvPr id="32" name="Straight Arrow Connector 31"/>
          <p:cNvCxnSpPr/>
          <p:nvPr/>
        </p:nvCxnSpPr>
        <p:spPr>
          <a:xfrm flipH="1">
            <a:off x="3275856" y="4299561"/>
            <a:ext cx="2275357" cy="0"/>
          </a:xfrm>
          <a:prstGeom prst="straightConnector1">
            <a:avLst/>
          </a:prstGeom>
          <a:ln w="38100">
            <a:tailEnd type="arrow"/>
          </a:ln>
        </p:spPr>
        <p:style>
          <a:lnRef idx="1">
            <a:schemeClr val="accent6"/>
          </a:lnRef>
          <a:fillRef idx="0">
            <a:schemeClr val="accent6"/>
          </a:fillRef>
          <a:effectRef idx="0">
            <a:schemeClr val="accent6"/>
          </a:effectRef>
          <a:fontRef idx="minor">
            <a:schemeClr val="tx1"/>
          </a:fontRef>
        </p:style>
      </p:cxnSp>
      <p:sp>
        <p:nvSpPr>
          <p:cNvPr id="45" name="Oval 44"/>
          <p:cNvSpPr/>
          <p:nvPr/>
        </p:nvSpPr>
        <p:spPr>
          <a:xfrm>
            <a:off x="1705998" y="3852664"/>
            <a:ext cx="201706" cy="152400"/>
          </a:xfrm>
          <a:prstGeom prst="ellipse">
            <a:avLst/>
          </a:prstGeom>
        </p:spPr>
        <p:style>
          <a:lnRef idx="1">
            <a:schemeClr val="accent3"/>
          </a:lnRef>
          <a:fillRef idx="3">
            <a:schemeClr val="accent3"/>
          </a:fillRef>
          <a:effectRef idx="2">
            <a:schemeClr val="accent3"/>
          </a:effectRef>
          <a:fontRef idx="minor">
            <a:schemeClr val="lt1"/>
          </a:fontRef>
        </p:style>
        <p:txBody>
          <a:bodyPr lIns="0" tIns="0" rIns="0" bIns="0" rtlCol="0" anchor="ctr"/>
          <a:lstStyle/>
          <a:p>
            <a:pPr algn="ctr"/>
            <a:r>
              <a:rPr lang="en-US" sz="1050" b="1" dirty="0" smtClean="0"/>
              <a:t>1</a:t>
            </a:r>
            <a:endParaRPr lang="en-US" sz="1050" b="1" dirty="0"/>
          </a:p>
        </p:txBody>
      </p:sp>
      <p:sp>
        <p:nvSpPr>
          <p:cNvPr id="48" name="Oval 47"/>
          <p:cNvSpPr/>
          <p:nvPr/>
        </p:nvSpPr>
        <p:spPr>
          <a:xfrm>
            <a:off x="4286881" y="3978551"/>
            <a:ext cx="152400" cy="152400"/>
          </a:xfrm>
          <a:prstGeom prst="ellipse">
            <a:avLst/>
          </a:prstGeom>
        </p:spPr>
        <p:style>
          <a:lnRef idx="1">
            <a:schemeClr val="accent3"/>
          </a:lnRef>
          <a:fillRef idx="3">
            <a:schemeClr val="accent3"/>
          </a:fillRef>
          <a:effectRef idx="2">
            <a:schemeClr val="accent3"/>
          </a:effectRef>
          <a:fontRef idx="minor">
            <a:schemeClr val="lt1"/>
          </a:fontRef>
        </p:style>
        <p:txBody>
          <a:bodyPr lIns="0" tIns="0" rIns="0" bIns="0" rtlCol="0" anchor="ctr"/>
          <a:lstStyle/>
          <a:p>
            <a:pPr algn="ctr"/>
            <a:r>
              <a:rPr lang="en-US" sz="1050" b="1" dirty="0"/>
              <a:t>4</a:t>
            </a:r>
          </a:p>
        </p:txBody>
      </p:sp>
      <p:sp>
        <p:nvSpPr>
          <p:cNvPr id="50" name="Oval 49"/>
          <p:cNvSpPr/>
          <p:nvPr/>
        </p:nvSpPr>
        <p:spPr>
          <a:xfrm>
            <a:off x="4477843" y="4244161"/>
            <a:ext cx="152400" cy="152400"/>
          </a:xfrm>
          <a:prstGeom prst="ellipse">
            <a:avLst/>
          </a:prstGeom>
        </p:spPr>
        <p:style>
          <a:lnRef idx="1">
            <a:schemeClr val="accent3"/>
          </a:lnRef>
          <a:fillRef idx="3">
            <a:schemeClr val="accent3"/>
          </a:fillRef>
          <a:effectRef idx="2">
            <a:schemeClr val="accent3"/>
          </a:effectRef>
          <a:fontRef idx="minor">
            <a:schemeClr val="lt1"/>
          </a:fontRef>
        </p:style>
        <p:txBody>
          <a:bodyPr lIns="0" tIns="0" rIns="0" bIns="0" rtlCol="0" anchor="ctr"/>
          <a:lstStyle/>
          <a:p>
            <a:pPr algn="ctr"/>
            <a:r>
              <a:rPr lang="en-US" sz="1050" b="1" dirty="0"/>
              <a:t>6</a:t>
            </a:r>
          </a:p>
        </p:txBody>
      </p:sp>
      <p:cxnSp>
        <p:nvCxnSpPr>
          <p:cNvPr id="51" name="Straight Arrow Connector 50"/>
          <p:cNvCxnSpPr/>
          <p:nvPr/>
        </p:nvCxnSpPr>
        <p:spPr>
          <a:xfrm>
            <a:off x="1676632" y="3238367"/>
            <a:ext cx="444978" cy="457440"/>
          </a:xfrm>
          <a:prstGeom prst="straightConnector1">
            <a:avLst/>
          </a:prstGeom>
          <a:ln w="28575">
            <a:headEnd type="arrow"/>
            <a:tailEnd type="arrow"/>
          </a:ln>
        </p:spPr>
        <p:style>
          <a:lnRef idx="1">
            <a:schemeClr val="accent6"/>
          </a:lnRef>
          <a:fillRef idx="0">
            <a:schemeClr val="accent6"/>
          </a:fillRef>
          <a:effectRef idx="0">
            <a:schemeClr val="accent6"/>
          </a:effectRef>
          <a:fontRef idx="minor">
            <a:schemeClr val="tx1"/>
          </a:fontRef>
        </p:style>
      </p:cxnSp>
      <p:sp>
        <p:nvSpPr>
          <p:cNvPr id="53" name="Oval 52"/>
          <p:cNvSpPr/>
          <p:nvPr/>
        </p:nvSpPr>
        <p:spPr>
          <a:xfrm>
            <a:off x="1725322" y="4292501"/>
            <a:ext cx="201706" cy="152400"/>
          </a:xfrm>
          <a:prstGeom prst="ellipse">
            <a:avLst/>
          </a:prstGeom>
        </p:spPr>
        <p:style>
          <a:lnRef idx="1">
            <a:schemeClr val="accent3"/>
          </a:lnRef>
          <a:fillRef idx="3">
            <a:schemeClr val="accent3"/>
          </a:fillRef>
          <a:effectRef idx="2">
            <a:schemeClr val="accent3"/>
          </a:effectRef>
          <a:fontRef idx="minor">
            <a:schemeClr val="lt1"/>
          </a:fontRef>
        </p:style>
        <p:txBody>
          <a:bodyPr lIns="0" tIns="0" rIns="0" bIns="0" rtlCol="0" anchor="ctr"/>
          <a:lstStyle/>
          <a:p>
            <a:pPr algn="ctr"/>
            <a:r>
              <a:rPr lang="en-US" sz="1050" b="1" dirty="0"/>
              <a:t>7</a:t>
            </a:r>
          </a:p>
        </p:txBody>
      </p:sp>
      <p:sp>
        <p:nvSpPr>
          <p:cNvPr id="34" name="Rounded Rectangle 33"/>
          <p:cNvSpPr/>
          <p:nvPr/>
        </p:nvSpPr>
        <p:spPr bwMode="auto">
          <a:xfrm>
            <a:off x="2123772" y="2276872"/>
            <a:ext cx="1296100" cy="1008112"/>
          </a:xfrm>
          <a:prstGeom prst="roundRect">
            <a:avLst/>
          </a:prstGeom>
          <a:ln>
            <a:headEnd type="none" w="med" len="med"/>
            <a:tailEnd type="none" w="med" len="med"/>
          </a:ln>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dirty="0" smtClean="0">
                <a:gradFill>
                  <a:gsLst>
                    <a:gs pos="0">
                      <a:srgbClr val="FFFFFF"/>
                    </a:gs>
                    <a:gs pos="100000">
                      <a:srgbClr val="FFFFFF"/>
                    </a:gs>
                  </a:gsLst>
                  <a:lin ang="5400000" scaled="0"/>
                </a:gradFill>
              </a:rPr>
              <a:t>Enterprise STS</a:t>
            </a:r>
          </a:p>
        </p:txBody>
      </p:sp>
      <p:sp>
        <p:nvSpPr>
          <p:cNvPr id="35" name="Rounded Rectangle 34"/>
          <p:cNvSpPr/>
          <p:nvPr/>
        </p:nvSpPr>
        <p:spPr bwMode="auto">
          <a:xfrm>
            <a:off x="6228228" y="2181913"/>
            <a:ext cx="1296100" cy="1008112"/>
          </a:xfrm>
          <a:prstGeom prst="roundRect">
            <a:avLst/>
          </a:prstGeom>
          <a:ln>
            <a:headEnd type="none" w="med" len="med"/>
            <a:tailEnd type="none" w="med" len="med"/>
          </a:ln>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dirty="0" smtClean="0">
                <a:gradFill>
                  <a:gsLst>
                    <a:gs pos="0">
                      <a:srgbClr val="FFFFFF"/>
                    </a:gs>
                    <a:gs pos="100000">
                      <a:srgbClr val="FFFFFF"/>
                    </a:gs>
                  </a:gsLst>
                  <a:lin ang="5400000" scaled="0"/>
                </a:gradFill>
              </a:rPr>
              <a:t>Enterprise STS</a:t>
            </a:r>
          </a:p>
        </p:txBody>
      </p:sp>
      <p:cxnSp>
        <p:nvCxnSpPr>
          <p:cNvPr id="39" name="Straight Arrow Connector 38"/>
          <p:cNvCxnSpPr/>
          <p:nvPr/>
        </p:nvCxnSpPr>
        <p:spPr>
          <a:xfrm>
            <a:off x="1691680" y="2492896"/>
            <a:ext cx="489781" cy="0"/>
          </a:xfrm>
          <a:prstGeom prst="straightConnector1">
            <a:avLst/>
          </a:prstGeom>
          <a:ln w="38100">
            <a:prstDash val="sysDash"/>
            <a:headEnd type="arrow"/>
            <a:tailEnd type="arrow"/>
          </a:ln>
        </p:spPr>
        <p:style>
          <a:lnRef idx="1">
            <a:schemeClr val="accent1"/>
          </a:lnRef>
          <a:fillRef idx="0">
            <a:schemeClr val="accent1"/>
          </a:fillRef>
          <a:effectRef idx="0">
            <a:schemeClr val="accent1"/>
          </a:effectRef>
          <a:fontRef idx="minor">
            <a:schemeClr val="tx1"/>
          </a:fontRef>
        </p:style>
      </p:cxnSp>
      <p:pic>
        <p:nvPicPr>
          <p:cNvPr id="36" name="Picture 2" descr="D:\Docs\MCM\Raw\Internet Clouds web\cloud illustration icon.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89575" y="3058303"/>
            <a:ext cx="1376536" cy="637504"/>
          </a:xfrm>
          <a:prstGeom prst="rect">
            <a:avLst/>
          </a:prstGeom>
          <a:noFill/>
          <a:extLst>
            <a:ext uri="{909E8E84-426E-40DD-AFC4-6F175D3DCCD1}">
              <a14:hiddenFill xmlns:a14="http://schemas.microsoft.com/office/drawing/2010/main">
                <a:solidFill>
                  <a:srgbClr val="FFFFFF"/>
                </a:solidFill>
              </a14:hiddenFill>
            </a:ext>
          </a:extLst>
        </p:spPr>
      </p:pic>
      <p:sp>
        <p:nvSpPr>
          <p:cNvPr id="37" name="TextBox 36"/>
          <p:cNvSpPr txBox="1"/>
          <p:nvPr/>
        </p:nvSpPr>
        <p:spPr>
          <a:xfrm>
            <a:off x="4085902" y="3681774"/>
            <a:ext cx="796052" cy="249299"/>
          </a:xfrm>
          <a:prstGeom prst="rect">
            <a:avLst/>
          </a:prstGeom>
          <a:noFill/>
        </p:spPr>
        <p:txBody>
          <a:bodyPr wrap="none" lIns="0" tIns="0" rIns="0" bIns="0" rtlCol="0">
            <a:spAutoFit/>
          </a:bodyPr>
          <a:lstStyle/>
          <a:p>
            <a:pPr>
              <a:lnSpc>
                <a:spcPct val="90000"/>
              </a:lnSpc>
            </a:pPr>
            <a:r>
              <a:rPr lang="en-US" dirty="0" smtClean="0">
                <a:gradFill>
                  <a:gsLst>
                    <a:gs pos="0">
                      <a:schemeClr val="tx1"/>
                    </a:gs>
                    <a:gs pos="86000">
                      <a:schemeClr val="tx1"/>
                    </a:gs>
                  </a:gsLst>
                  <a:lin ang="5400000" scaled="0"/>
                </a:gradFill>
              </a:rPr>
              <a:t>Internet</a:t>
            </a:r>
          </a:p>
        </p:txBody>
      </p:sp>
      <p:cxnSp>
        <p:nvCxnSpPr>
          <p:cNvPr id="40" name="Straight Connector 39"/>
          <p:cNvCxnSpPr/>
          <p:nvPr/>
        </p:nvCxnSpPr>
        <p:spPr>
          <a:xfrm>
            <a:off x="3659199" y="3190025"/>
            <a:ext cx="548569" cy="0"/>
          </a:xfrm>
          <a:prstGeom prst="line">
            <a:avLst/>
          </a:prstGeom>
          <a:ln w="38100"/>
        </p:spPr>
        <p:style>
          <a:lnRef idx="1">
            <a:schemeClr val="accent4"/>
          </a:lnRef>
          <a:fillRef idx="0">
            <a:schemeClr val="accent4"/>
          </a:fillRef>
          <a:effectRef idx="0">
            <a:schemeClr val="accent4"/>
          </a:effectRef>
          <a:fontRef idx="minor">
            <a:schemeClr val="tx1"/>
          </a:fontRef>
        </p:style>
      </p:cxnSp>
      <p:cxnSp>
        <p:nvCxnSpPr>
          <p:cNvPr id="55" name="Straight Connector 54"/>
          <p:cNvCxnSpPr/>
          <p:nvPr/>
        </p:nvCxnSpPr>
        <p:spPr>
          <a:xfrm>
            <a:off x="4815519" y="3212976"/>
            <a:ext cx="548569" cy="0"/>
          </a:xfrm>
          <a:prstGeom prst="line">
            <a:avLst/>
          </a:prstGeom>
          <a:ln w="38100"/>
        </p:spPr>
        <p:style>
          <a:lnRef idx="1">
            <a:schemeClr val="accent4"/>
          </a:lnRef>
          <a:fillRef idx="0">
            <a:schemeClr val="accent4"/>
          </a:fillRef>
          <a:effectRef idx="0">
            <a:schemeClr val="accent4"/>
          </a:effectRef>
          <a:fontRef idx="minor">
            <a:schemeClr val="tx1"/>
          </a:fontRef>
        </p:style>
      </p:cxnSp>
      <p:sp>
        <p:nvSpPr>
          <p:cNvPr id="46" name="Oval 45"/>
          <p:cNvSpPr/>
          <p:nvPr/>
        </p:nvSpPr>
        <p:spPr>
          <a:xfrm>
            <a:off x="1828447" y="3377055"/>
            <a:ext cx="201706" cy="152400"/>
          </a:xfrm>
          <a:prstGeom prst="ellipse">
            <a:avLst/>
          </a:prstGeom>
        </p:spPr>
        <p:style>
          <a:lnRef idx="1">
            <a:schemeClr val="accent3"/>
          </a:lnRef>
          <a:fillRef idx="3">
            <a:schemeClr val="accent3"/>
          </a:fillRef>
          <a:effectRef idx="2">
            <a:schemeClr val="accent3"/>
          </a:effectRef>
          <a:fontRef idx="minor">
            <a:schemeClr val="lt1"/>
          </a:fontRef>
        </p:style>
        <p:txBody>
          <a:bodyPr lIns="0" tIns="0" rIns="0" bIns="0" rtlCol="0" anchor="ctr"/>
          <a:lstStyle/>
          <a:p>
            <a:pPr algn="ctr"/>
            <a:r>
              <a:rPr lang="en-US" sz="1050" b="1" dirty="0"/>
              <a:t>2</a:t>
            </a:r>
          </a:p>
        </p:txBody>
      </p:sp>
      <p:cxnSp>
        <p:nvCxnSpPr>
          <p:cNvPr id="56" name="Straight Arrow Connector 55"/>
          <p:cNvCxnSpPr/>
          <p:nvPr/>
        </p:nvCxnSpPr>
        <p:spPr>
          <a:xfrm>
            <a:off x="2398830" y="3284984"/>
            <a:ext cx="0" cy="436240"/>
          </a:xfrm>
          <a:prstGeom prst="straightConnector1">
            <a:avLst/>
          </a:prstGeom>
          <a:ln w="28575">
            <a:headEnd type="arrow"/>
            <a:tailEnd type="arrow"/>
          </a:ln>
        </p:spPr>
        <p:style>
          <a:lnRef idx="1">
            <a:schemeClr val="accent6"/>
          </a:lnRef>
          <a:fillRef idx="0">
            <a:schemeClr val="accent6"/>
          </a:fillRef>
          <a:effectRef idx="0">
            <a:schemeClr val="accent6"/>
          </a:effectRef>
          <a:fontRef idx="minor">
            <a:schemeClr val="tx1"/>
          </a:fontRef>
        </p:style>
      </p:cxnSp>
      <p:sp>
        <p:nvSpPr>
          <p:cNvPr id="47" name="Oval 46"/>
          <p:cNvSpPr/>
          <p:nvPr/>
        </p:nvSpPr>
        <p:spPr>
          <a:xfrm>
            <a:off x="2267744" y="3429000"/>
            <a:ext cx="201706" cy="152400"/>
          </a:xfrm>
          <a:prstGeom prst="ellipse">
            <a:avLst/>
          </a:prstGeom>
        </p:spPr>
        <p:style>
          <a:lnRef idx="1">
            <a:schemeClr val="accent3"/>
          </a:lnRef>
          <a:fillRef idx="3">
            <a:schemeClr val="accent3"/>
          </a:fillRef>
          <a:effectRef idx="2">
            <a:schemeClr val="accent3"/>
          </a:effectRef>
          <a:fontRef idx="minor">
            <a:schemeClr val="lt1"/>
          </a:fontRef>
        </p:style>
        <p:txBody>
          <a:bodyPr lIns="0" tIns="0" rIns="0" bIns="0" rtlCol="0" anchor="ctr"/>
          <a:lstStyle/>
          <a:p>
            <a:pPr algn="ctr"/>
            <a:r>
              <a:rPr lang="en-US" sz="1050" b="1" dirty="0"/>
              <a:t>3</a:t>
            </a:r>
          </a:p>
        </p:txBody>
      </p:sp>
      <p:cxnSp>
        <p:nvCxnSpPr>
          <p:cNvPr id="59" name="Straight Arrow Connector 58"/>
          <p:cNvCxnSpPr/>
          <p:nvPr/>
        </p:nvCxnSpPr>
        <p:spPr>
          <a:xfrm rot="16200000">
            <a:off x="7164288" y="3437384"/>
            <a:ext cx="0" cy="436240"/>
          </a:xfrm>
          <a:prstGeom prst="straightConnector1">
            <a:avLst/>
          </a:prstGeom>
          <a:ln w="28575">
            <a:headEnd type="arrow"/>
            <a:tailEnd type="arrow"/>
          </a:ln>
        </p:spPr>
        <p:style>
          <a:lnRef idx="1">
            <a:schemeClr val="accent6"/>
          </a:lnRef>
          <a:fillRef idx="0">
            <a:schemeClr val="accent6"/>
          </a:fillRef>
          <a:effectRef idx="0">
            <a:schemeClr val="accent6"/>
          </a:effectRef>
          <a:fontRef idx="minor">
            <a:schemeClr val="tx1"/>
          </a:fontRef>
        </p:style>
      </p:cxnSp>
      <p:sp>
        <p:nvSpPr>
          <p:cNvPr id="49" name="Oval 48"/>
          <p:cNvSpPr/>
          <p:nvPr/>
        </p:nvSpPr>
        <p:spPr>
          <a:xfrm>
            <a:off x="7088088" y="3592341"/>
            <a:ext cx="152400" cy="152400"/>
          </a:xfrm>
          <a:prstGeom prst="ellipse">
            <a:avLst/>
          </a:prstGeom>
        </p:spPr>
        <p:style>
          <a:lnRef idx="1">
            <a:schemeClr val="accent3"/>
          </a:lnRef>
          <a:fillRef idx="3">
            <a:schemeClr val="accent3"/>
          </a:fillRef>
          <a:effectRef idx="2">
            <a:schemeClr val="accent3"/>
          </a:effectRef>
          <a:fontRef idx="minor">
            <a:schemeClr val="lt1"/>
          </a:fontRef>
        </p:style>
        <p:txBody>
          <a:bodyPr lIns="0" tIns="0" rIns="0" bIns="0" rtlCol="0" anchor="ctr"/>
          <a:lstStyle/>
          <a:p>
            <a:pPr algn="ctr"/>
            <a:r>
              <a:rPr lang="en-US" sz="1050" b="1" dirty="0"/>
              <a:t>5</a:t>
            </a:r>
          </a:p>
        </p:txBody>
      </p:sp>
    </p:spTree>
    <p:extLst>
      <p:ext uri="{BB962C8B-B14F-4D97-AF65-F5344CB8AC3E}">
        <p14:creationId xmlns:p14="http://schemas.microsoft.com/office/powerpoint/2010/main" val="2205215798"/>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Standards</a:t>
            </a:r>
            <a:endParaRPr lang="en-US" dirty="0"/>
          </a:p>
        </p:txBody>
      </p:sp>
      <p:sp>
        <p:nvSpPr>
          <p:cNvPr id="3" name="Text Placeholder 2"/>
          <p:cNvSpPr>
            <a:spLocks noGrp="1"/>
          </p:cNvSpPr>
          <p:nvPr>
            <p:ph type="body" sz="quarter" idx="10"/>
          </p:nvPr>
        </p:nvSpPr>
        <p:spPr/>
        <p:txBody>
          <a:bodyPr/>
          <a:lstStyle/>
          <a:p>
            <a:r>
              <a:rPr lang="en-US" smtClean="0"/>
              <a:t>WS-Federation 1.1</a:t>
            </a:r>
          </a:p>
          <a:p>
            <a:pPr lvl="1"/>
            <a:r>
              <a:rPr lang="en-US" smtClean="0"/>
              <a:t>Provides the architecture for a clean separation between trust mechanisms, security tokens formats and the protocols for obtaining tokens</a:t>
            </a:r>
          </a:p>
          <a:p>
            <a:r>
              <a:rPr lang="en-US" smtClean="0"/>
              <a:t>WS-Trust 1.4</a:t>
            </a:r>
          </a:p>
          <a:p>
            <a:pPr lvl="1"/>
            <a:r>
              <a:rPr lang="en-US" smtClean="0"/>
              <a:t>How to request and receive security tokens</a:t>
            </a:r>
          </a:p>
          <a:p>
            <a:r>
              <a:rPr lang="en-US" smtClean="0"/>
              <a:t>SAML Token 1.1</a:t>
            </a:r>
          </a:p>
          <a:p>
            <a:pPr lvl="1"/>
            <a:r>
              <a:rPr lang="en-US" smtClean="0"/>
              <a:t>XML vocabulary used to represent claims in an interoperable way</a:t>
            </a:r>
          </a:p>
          <a:p>
            <a:r>
              <a:rPr lang="en-US" smtClean="0"/>
              <a:t>Do not support SAML Protocol(SAMLP)</a:t>
            </a:r>
          </a:p>
          <a:p>
            <a:r>
              <a:rPr lang="en-US" smtClean="0"/>
              <a:t>WS-Security</a:t>
            </a:r>
            <a:endParaRPr lang="en-US" dirty="0" smtClean="0"/>
          </a:p>
        </p:txBody>
      </p:sp>
    </p:spTree>
    <p:extLst>
      <p:ext uri="{BB962C8B-B14F-4D97-AF65-F5344CB8AC3E}">
        <p14:creationId xmlns:p14="http://schemas.microsoft.com/office/powerpoint/2010/main" val="1034576992"/>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Claims</a:t>
            </a:r>
            <a:endParaRPr lang="en-US" dirty="0"/>
          </a:p>
        </p:txBody>
      </p:sp>
      <p:sp>
        <p:nvSpPr>
          <p:cNvPr id="4" name="Text Placeholder 3"/>
          <p:cNvSpPr>
            <a:spLocks noGrp="1"/>
          </p:cNvSpPr>
          <p:nvPr>
            <p:ph type="body" sz="quarter" idx="10"/>
          </p:nvPr>
        </p:nvSpPr>
        <p:spPr/>
        <p:txBody>
          <a:bodyPr/>
          <a:lstStyle/>
          <a:p>
            <a:r>
              <a:rPr lang="en-US" dirty="0" smtClean="0"/>
              <a:t>demo </a:t>
            </a:r>
            <a:endParaRPr lang="en-US" dirty="0"/>
          </a:p>
        </p:txBody>
      </p:sp>
    </p:spTree>
    <p:extLst>
      <p:ext uri="{BB962C8B-B14F-4D97-AF65-F5344CB8AC3E}">
        <p14:creationId xmlns:p14="http://schemas.microsoft.com/office/powerpoint/2010/main" val="1087794418"/>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Authentication Model</a:t>
            </a:r>
            <a:endParaRPr lang="en-GB" dirty="0"/>
          </a:p>
        </p:txBody>
      </p:sp>
      <p:sp>
        <p:nvSpPr>
          <p:cNvPr id="3" name="Text Placeholder 2"/>
          <p:cNvSpPr>
            <a:spLocks noGrp="1"/>
          </p:cNvSpPr>
          <p:nvPr>
            <p:ph type="body" sz="quarter" idx="10"/>
          </p:nvPr>
        </p:nvSpPr>
        <p:spPr/>
        <p:txBody>
          <a:bodyPr/>
          <a:lstStyle/>
          <a:p>
            <a:r>
              <a:rPr lang="en-GB" smtClean="0"/>
              <a:t>Two Authentication Modes</a:t>
            </a:r>
          </a:p>
          <a:p>
            <a:pPr lvl="1"/>
            <a:r>
              <a:rPr lang="en-GB" smtClean="0"/>
              <a:t>Classic Mode (aka “Legacy”)</a:t>
            </a:r>
          </a:p>
          <a:p>
            <a:pPr lvl="1"/>
            <a:r>
              <a:rPr lang="en-GB" smtClean="0"/>
              <a:t>Claims</a:t>
            </a:r>
          </a:p>
          <a:p>
            <a:r>
              <a:rPr lang="en-GB" smtClean="0"/>
              <a:t>There are no other WSS AuthN providers!</a:t>
            </a:r>
          </a:p>
          <a:p>
            <a:r>
              <a:rPr lang="en-US" smtClean="0"/>
              <a:t>ASP.net Membership/role provider</a:t>
            </a:r>
          </a:p>
          <a:p>
            <a:pPr lvl="1"/>
            <a:r>
              <a:rPr lang="en-US" smtClean="0"/>
              <a:t>No agents, ISAPI or http Modules</a:t>
            </a:r>
            <a:endParaRPr lang="en-GB" dirty="0" smtClean="0"/>
          </a:p>
        </p:txBody>
      </p:sp>
    </p:spTree>
    <p:extLst>
      <p:ext uri="{BB962C8B-B14F-4D97-AF65-F5344CB8AC3E}">
        <p14:creationId xmlns:p14="http://schemas.microsoft.com/office/powerpoint/2010/main" val="3134400578"/>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smtClean="0"/>
              <a:t>Agenda</a:t>
            </a:r>
            <a:endParaRPr lang="en-GB" dirty="0"/>
          </a:p>
        </p:txBody>
      </p:sp>
      <p:sp>
        <p:nvSpPr>
          <p:cNvPr id="6" name="Text Placeholder 5"/>
          <p:cNvSpPr>
            <a:spLocks noGrp="1"/>
          </p:cNvSpPr>
          <p:nvPr>
            <p:ph type="body" sz="quarter" idx="10"/>
          </p:nvPr>
        </p:nvSpPr>
        <p:spPr/>
        <p:txBody>
          <a:bodyPr/>
          <a:lstStyle/>
          <a:p>
            <a:r>
              <a:rPr lang="en-US" smtClean="0"/>
              <a:t>Claims Identity Model</a:t>
            </a:r>
          </a:p>
          <a:p>
            <a:r>
              <a:rPr lang="en-US" smtClean="0"/>
              <a:t>SharePoint as a Claims-Based Application</a:t>
            </a:r>
          </a:p>
          <a:p>
            <a:r>
              <a:rPr lang="en-US" smtClean="0"/>
              <a:t>Incoming vs. outgoing claims</a:t>
            </a:r>
          </a:p>
          <a:p>
            <a:r>
              <a:rPr lang="en-US" smtClean="0"/>
              <a:t>Upgrading to Claims</a:t>
            </a:r>
          </a:p>
          <a:p>
            <a:endParaRPr lang="en-GB" dirty="0"/>
          </a:p>
        </p:txBody>
      </p:sp>
    </p:spTree>
    <p:extLst>
      <p:ext uri="{BB962C8B-B14F-4D97-AF65-F5344CB8AC3E}">
        <p14:creationId xmlns:p14="http://schemas.microsoft.com/office/powerpoint/2010/main" val="787314788"/>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664797"/>
          </a:xfrm>
        </p:spPr>
        <p:txBody>
          <a:bodyPr/>
          <a:lstStyle/>
          <a:p>
            <a:r>
              <a:rPr lang="en-GB" dirty="0"/>
              <a:t>Authentication </a:t>
            </a:r>
            <a:r>
              <a:rPr lang="en-GB" dirty="0" smtClean="0"/>
              <a:t>Model: Evolution</a:t>
            </a:r>
            <a:endParaRPr lang="en-US" dirty="0"/>
          </a:p>
        </p:txBody>
      </p:sp>
      <p:sp>
        <p:nvSpPr>
          <p:cNvPr id="3" name="Rounded Rectangle 2"/>
          <p:cNvSpPr/>
          <p:nvPr/>
        </p:nvSpPr>
        <p:spPr bwMode="auto">
          <a:xfrm>
            <a:off x="251520" y="3212976"/>
            <a:ext cx="2016224" cy="864096"/>
          </a:xfrm>
          <a:prstGeom prst="round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sp3d extrusionH="57150">
              <a:bevelT w="38100" h="38100"/>
            </a:sp3d>
          </a:bodyPr>
          <a:lstStyle/>
          <a:p>
            <a:pPr algn="ctr" defTabSz="914099"/>
            <a:r>
              <a:rPr lang="en-US" sz="1400" dirty="0" smtClean="0"/>
              <a:t>SP Web Application </a:t>
            </a:r>
            <a:endParaRPr lang="en-US" sz="1400" dirty="0" smtClean="0">
              <a:gradFill>
                <a:gsLst>
                  <a:gs pos="0">
                    <a:srgbClr val="FFFFFF"/>
                  </a:gs>
                  <a:gs pos="100000">
                    <a:srgbClr val="FFFFFF"/>
                  </a:gs>
                </a:gsLst>
                <a:lin ang="5400000" scaled="0"/>
              </a:gradFill>
            </a:endParaRPr>
          </a:p>
        </p:txBody>
      </p:sp>
      <p:sp>
        <p:nvSpPr>
          <p:cNvPr id="6" name="Rounded Rectangle 5"/>
          <p:cNvSpPr/>
          <p:nvPr/>
        </p:nvSpPr>
        <p:spPr bwMode="auto">
          <a:xfrm>
            <a:off x="2267744" y="2060848"/>
            <a:ext cx="1152128" cy="504056"/>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sp3d extrusionH="57150">
              <a:bevelT w="38100" h="38100"/>
            </a:sp3d>
          </a:bodyPr>
          <a:lstStyle/>
          <a:p>
            <a:pPr algn="ctr" defTabSz="914099"/>
            <a:r>
              <a:rPr lang="en-US" sz="2400" dirty="0" smtClean="0">
                <a:gradFill>
                  <a:gsLst>
                    <a:gs pos="0">
                      <a:srgbClr val="FFFFFF"/>
                    </a:gs>
                    <a:gs pos="100000">
                      <a:srgbClr val="FFFFFF"/>
                    </a:gs>
                  </a:gsLst>
                  <a:lin ang="5400000" scaled="0"/>
                </a:gradFill>
              </a:rPr>
              <a:t>Claims</a:t>
            </a:r>
          </a:p>
        </p:txBody>
      </p:sp>
      <p:sp>
        <p:nvSpPr>
          <p:cNvPr id="7" name="Rounded Rectangle 6"/>
          <p:cNvSpPr/>
          <p:nvPr/>
        </p:nvSpPr>
        <p:spPr bwMode="auto">
          <a:xfrm>
            <a:off x="2267744" y="4725144"/>
            <a:ext cx="1152128" cy="504056"/>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sp3d extrusionH="57150">
              <a:bevelT w="38100" h="38100"/>
            </a:sp3d>
          </a:bodyPr>
          <a:lstStyle/>
          <a:p>
            <a:pPr algn="ctr" defTabSz="914099"/>
            <a:r>
              <a:rPr lang="en-US" sz="2400" dirty="0" smtClean="0">
                <a:gradFill>
                  <a:gsLst>
                    <a:gs pos="0">
                      <a:srgbClr val="FFFFFF"/>
                    </a:gs>
                    <a:gs pos="100000">
                      <a:srgbClr val="FFFFFF"/>
                    </a:gs>
                  </a:gsLst>
                  <a:lin ang="5400000" scaled="0"/>
                </a:gradFill>
              </a:rPr>
              <a:t>Claims</a:t>
            </a:r>
          </a:p>
        </p:txBody>
      </p:sp>
      <p:sp>
        <p:nvSpPr>
          <p:cNvPr id="8" name="Rounded Rectangle 7"/>
          <p:cNvSpPr/>
          <p:nvPr/>
        </p:nvSpPr>
        <p:spPr bwMode="auto">
          <a:xfrm>
            <a:off x="3923928" y="1844824"/>
            <a:ext cx="2160240" cy="288032"/>
          </a:xfrm>
          <a:prstGeom prst="round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sp3d extrusionH="57150">
              <a:bevelT w="38100" h="38100"/>
            </a:sp3d>
          </a:bodyPr>
          <a:lstStyle/>
          <a:p>
            <a:pPr algn="ctr" defTabSz="914099"/>
            <a:r>
              <a:rPr lang="en-US" dirty="0" smtClean="0">
                <a:gradFill>
                  <a:gsLst>
                    <a:gs pos="0">
                      <a:srgbClr val="FFFFFF"/>
                    </a:gs>
                    <a:gs pos="100000">
                      <a:srgbClr val="FFFFFF"/>
                    </a:gs>
                  </a:gsLst>
                  <a:lin ang="5400000" scaled="0"/>
                </a:gradFill>
              </a:rPr>
              <a:t>Identity provider</a:t>
            </a:r>
          </a:p>
        </p:txBody>
      </p:sp>
      <p:sp>
        <p:nvSpPr>
          <p:cNvPr id="12" name="Rounded Rectangle 11"/>
          <p:cNvSpPr/>
          <p:nvPr/>
        </p:nvSpPr>
        <p:spPr bwMode="auto">
          <a:xfrm>
            <a:off x="6300192" y="3212976"/>
            <a:ext cx="2304256" cy="216024"/>
          </a:xfrm>
          <a:prstGeom prst="roundRect">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dirty="0" smtClean="0">
                <a:gradFill>
                  <a:gsLst>
                    <a:gs pos="0">
                      <a:srgbClr val="FFFFFF"/>
                    </a:gs>
                    <a:gs pos="100000">
                      <a:srgbClr val="FFFFFF"/>
                    </a:gs>
                  </a:gsLst>
                  <a:lin ang="5400000" scaled="0"/>
                </a:gradFill>
              </a:rPr>
              <a:t>Site Collection</a:t>
            </a:r>
          </a:p>
        </p:txBody>
      </p:sp>
      <p:sp>
        <p:nvSpPr>
          <p:cNvPr id="16" name="Rounded Rectangle 15"/>
          <p:cNvSpPr/>
          <p:nvPr/>
        </p:nvSpPr>
        <p:spPr bwMode="auto">
          <a:xfrm>
            <a:off x="3923928" y="2276872"/>
            <a:ext cx="2160240" cy="288032"/>
          </a:xfrm>
          <a:prstGeom prst="round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sp3d extrusionH="57150">
              <a:bevelT w="38100" h="38100"/>
            </a:sp3d>
          </a:bodyPr>
          <a:lstStyle/>
          <a:p>
            <a:pPr algn="ctr" defTabSz="914099"/>
            <a:r>
              <a:rPr lang="en-US" dirty="0" smtClean="0">
                <a:gradFill>
                  <a:gsLst>
                    <a:gs pos="0">
                      <a:srgbClr val="FFFFFF"/>
                    </a:gs>
                    <a:gs pos="100000">
                      <a:srgbClr val="FFFFFF"/>
                    </a:gs>
                  </a:gsLst>
                  <a:lin ang="5400000" scaled="0"/>
                </a:gradFill>
              </a:rPr>
              <a:t>Identity provider</a:t>
            </a:r>
          </a:p>
        </p:txBody>
      </p:sp>
      <p:sp>
        <p:nvSpPr>
          <p:cNvPr id="17" name="Rounded Rectangle 16"/>
          <p:cNvSpPr/>
          <p:nvPr/>
        </p:nvSpPr>
        <p:spPr bwMode="auto">
          <a:xfrm>
            <a:off x="3923928" y="4653136"/>
            <a:ext cx="2160240" cy="288032"/>
          </a:xfrm>
          <a:prstGeom prst="round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sp3d extrusionH="57150">
              <a:bevelT w="38100" h="38100"/>
            </a:sp3d>
          </a:bodyPr>
          <a:lstStyle/>
          <a:p>
            <a:pPr algn="ctr" defTabSz="914099"/>
            <a:r>
              <a:rPr lang="en-US" dirty="0" smtClean="0">
                <a:gradFill>
                  <a:gsLst>
                    <a:gs pos="0">
                      <a:srgbClr val="FFFFFF"/>
                    </a:gs>
                    <a:gs pos="100000">
                      <a:srgbClr val="FFFFFF"/>
                    </a:gs>
                  </a:gsLst>
                  <a:lin ang="5400000" scaled="0"/>
                </a:gradFill>
              </a:rPr>
              <a:t>Identity provider</a:t>
            </a:r>
          </a:p>
        </p:txBody>
      </p:sp>
      <p:sp>
        <p:nvSpPr>
          <p:cNvPr id="18" name="Rounded Rectangle 17"/>
          <p:cNvSpPr/>
          <p:nvPr/>
        </p:nvSpPr>
        <p:spPr bwMode="auto">
          <a:xfrm>
            <a:off x="3923928" y="5049180"/>
            <a:ext cx="2160240" cy="288032"/>
          </a:xfrm>
          <a:prstGeom prst="round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sp3d extrusionH="57150">
              <a:bevelT w="38100" h="38100"/>
            </a:sp3d>
          </a:bodyPr>
          <a:lstStyle/>
          <a:p>
            <a:pPr algn="ctr" defTabSz="914099"/>
            <a:r>
              <a:rPr lang="en-US" smtClean="0">
                <a:gradFill>
                  <a:gsLst>
                    <a:gs pos="0">
                      <a:srgbClr val="FFFFFF"/>
                    </a:gs>
                    <a:gs pos="100000">
                      <a:srgbClr val="FFFFFF"/>
                    </a:gs>
                  </a:gsLst>
                  <a:lin ang="5400000" scaled="0"/>
                </a:gradFill>
              </a:rPr>
              <a:t>Identity </a:t>
            </a:r>
            <a:r>
              <a:rPr lang="en-US" dirty="0" smtClean="0">
                <a:gradFill>
                  <a:gsLst>
                    <a:gs pos="0">
                      <a:srgbClr val="FFFFFF"/>
                    </a:gs>
                    <a:gs pos="100000">
                      <a:srgbClr val="FFFFFF"/>
                    </a:gs>
                  </a:gsLst>
                  <a:lin ang="5400000" scaled="0"/>
                </a:gradFill>
              </a:rPr>
              <a:t>provider</a:t>
            </a:r>
          </a:p>
        </p:txBody>
      </p:sp>
      <p:sp>
        <p:nvSpPr>
          <p:cNvPr id="19" name="Rounded Rectangle 18"/>
          <p:cNvSpPr/>
          <p:nvPr/>
        </p:nvSpPr>
        <p:spPr bwMode="auto">
          <a:xfrm>
            <a:off x="6452592" y="3429000"/>
            <a:ext cx="2304256" cy="216024"/>
          </a:xfrm>
          <a:prstGeom prst="roundRect">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dirty="0" smtClean="0">
                <a:gradFill>
                  <a:gsLst>
                    <a:gs pos="0">
                      <a:srgbClr val="FFFFFF"/>
                    </a:gs>
                    <a:gs pos="100000">
                      <a:srgbClr val="FFFFFF"/>
                    </a:gs>
                  </a:gsLst>
                  <a:lin ang="5400000" scaled="0"/>
                </a:gradFill>
              </a:rPr>
              <a:t>Site Collection</a:t>
            </a:r>
          </a:p>
        </p:txBody>
      </p:sp>
      <p:sp>
        <p:nvSpPr>
          <p:cNvPr id="20" name="Rounded Rectangle 19"/>
          <p:cNvSpPr/>
          <p:nvPr/>
        </p:nvSpPr>
        <p:spPr bwMode="auto">
          <a:xfrm>
            <a:off x="6604992" y="3645024"/>
            <a:ext cx="2304256" cy="216024"/>
          </a:xfrm>
          <a:prstGeom prst="roundRect">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dirty="0" smtClean="0">
                <a:gradFill>
                  <a:gsLst>
                    <a:gs pos="0">
                      <a:srgbClr val="FFFFFF"/>
                    </a:gs>
                    <a:gs pos="100000">
                      <a:srgbClr val="FFFFFF"/>
                    </a:gs>
                  </a:gsLst>
                  <a:lin ang="5400000" scaled="0"/>
                </a:gradFill>
              </a:rPr>
              <a:t>Site Collection</a:t>
            </a:r>
          </a:p>
        </p:txBody>
      </p:sp>
      <p:cxnSp>
        <p:nvCxnSpPr>
          <p:cNvPr id="29" name="Straight Arrow Connector 28"/>
          <p:cNvCxnSpPr>
            <a:stCxn id="6" idx="3"/>
            <a:endCxn id="8" idx="1"/>
          </p:cNvCxnSpPr>
          <p:nvPr/>
        </p:nvCxnSpPr>
        <p:spPr>
          <a:xfrm flipV="1">
            <a:off x="3419872" y="1988840"/>
            <a:ext cx="504056" cy="324036"/>
          </a:xfrm>
          <a:prstGeom prst="straightConnector1">
            <a:avLst/>
          </a:prstGeom>
          <a:ln w="28575">
            <a:tailEnd type="arrow"/>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6" idx="3"/>
            <a:endCxn id="16" idx="1"/>
          </p:cNvCxnSpPr>
          <p:nvPr/>
        </p:nvCxnSpPr>
        <p:spPr>
          <a:xfrm>
            <a:off x="3419872" y="2312876"/>
            <a:ext cx="504056" cy="108012"/>
          </a:xfrm>
          <a:prstGeom prst="straightConnector1">
            <a:avLst/>
          </a:prstGeom>
          <a:ln w="28575">
            <a:tailEnd type="arrow"/>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7" idx="3"/>
            <a:endCxn id="17" idx="1"/>
          </p:cNvCxnSpPr>
          <p:nvPr/>
        </p:nvCxnSpPr>
        <p:spPr>
          <a:xfrm flipV="1">
            <a:off x="3419872" y="4797152"/>
            <a:ext cx="504056" cy="180020"/>
          </a:xfrm>
          <a:prstGeom prst="straightConnector1">
            <a:avLst/>
          </a:prstGeom>
          <a:ln w="28575">
            <a:tailEnd type="arrow"/>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stCxn id="7" idx="3"/>
            <a:endCxn id="18" idx="1"/>
          </p:cNvCxnSpPr>
          <p:nvPr/>
        </p:nvCxnSpPr>
        <p:spPr>
          <a:xfrm>
            <a:off x="3419872" y="4977172"/>
            <a:ext cx="504056" cy="216024"/>
          </a:xfrm>
          <a:prstGeom prst="straightConnector1">
            <a:avLst/>
          </a:prstGeom>
          <a:ln w="28575">
            <a:tailEnd type="arrow"/>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8" idx="3"/>
            <a:endCxn id="12" idx="1"/>
          </p:cNvCxnSpPr>
          <p:nvPr/>
        </p:nvCxnSpPr>
        <p:spPr>
          <a:xfrm>
            <a:off x="6084168" y="1988840"/>
            <a:ext cx="216024" cy="1332148"/>
          </a:xfrm>
          <a:prstGeom prst="straightConnector1">
            <a:avLst/>
          </a:prstGeom>
          <a:ln w="28575">
            <a:tailEnd type="arrow"/>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a:stCxn id="16" idx="3"/>
            <a:endCxn id="19" idx="1"/>
          </p:cNvCxnSpPr>
          <p:nvPr/>
        </p:nvCxnSpPr>
        <p:spPr>
          <a:xfrm>
            <a:off x="6084168" y="2420888"/>
            <a:ext cx="368424" cy="1116124"/>
          </a:xfrm>
          <a:prstGeom prst="straightConnector1">
            <a:avLst/>
          </a:prstGeom>
          <a:ln w="28575">
            <a:tailEnd type="arrow"/>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a:stCxn id="17" idx="3"/>
            <a:endCxn id="12" idx="1"/>
          </p:cNvCxnSpPr>
          <p:nvPr/>
        </p:nvCxnSpPr>
        <p:spPr>
          <a:xfrm flipV="1">
            <a:off x="6084168" y="3320988"/>
            <a:ext cx="216024" cy="1476164"/>
          </a:xfrm>
          <a:prstGeom prst="straightConnector1">
            <a:avLst/>
          </a:prstGeom>
          <a:ln w="28575">
            <a:tailEnd type="arrow"/>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a:stCxn id="17" idx="3"/>
            <a:endCxn id="19" idx="1"/>
          </p:cNvCxnSpPr>
          <p:nvPr/>
        </p:nvCxnSpPr>
        <p:spPr>
          <a:xfrm flipV="1">
            <a:off x="6084168" y="3537012"/>
            <a:ext cx="368424" cy="1260140"/>
          </a:xfrm>
          <a:prstGeom prst="straightConnector1">
            <a:avLst/>
          </a:prstGeom>
          <a:ln w="28575">
            <a:tailEnd type="arrow"/>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
        <p:nvSpPr>
          <p:cNvPr id="63" name="Rounded Rectangle 62"/>
          <p:cNvSpPr/>
          <p:nvPr/>
        </p:nvSpPr>
        <p:spPr bwMode="auto">
          <a:xfrm>
            <a:off x="827584" y="2420888"/>
            <a:ext cx="1152128" cy="432048"/>
          </a:xfrm>
          <a:prstGeom prst="roundRect">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sp3d extrusionH="57150">
              <a:bevelT w="38100" h="38100"/>
            </a:sp3d>
          </a:bodyPr>
          <a:lstStyle/>
          <a:p>
            <a:pPr algn="ctr" defTabSz="914099"/>
            <a:r>
              <a:rPr lang="en-US" sz="1400" dirty="0" smtClean="0">
                <a:gradFill>
                  <a:gsLst>
                    <a:gs pos="0">
                      <a:srgbClr val="FFFFFF"/>
                    </a:gs>
                    <a:gs pos="100000">
                      <a:srgbClr val="FFFFFF"/>
                    </a:gs>
                  </a:gsLst>
                  <a:lin ang="5400000" scaled="0"/>
                </a:gradFill>
              </a:rPr>
              <a:t>Default Zone</a:t>
            </a:r>
          </a:p>
        </p:txBody>
      </p:sp>
      <p:sp>
        <p:nvSpPr>
          <p:cNvPr id="64" name="Rounded Rectangle 63"/>
          <p:cNvSpPr/>
          <p:nvPr/>
        </p:nvSpPr>
        <p:spPr bwMode="auto">
          <a:xfrm>
            <a:off x="827584" y="4365104"/>
            <a:ext cx="1152128" cy="432048"/>
          </a:xfrm>
          <a:prstGeom prst="roundRect">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sp3d extrusionH="57150">
              <a:bevelT w="38100" h="38100"/>
            </a:sp3d>
          </a:bodyPr>
          <a:lstStyle/>
          <a:p>
            <a:pPr algn="ctr" defTabSz="914099"/>
            <a:r>
              <a:rPr lang="en-US" sz="1400" dirty="0" smtClean="0">
                <a:gradFill>
                  <a:gsLst>
                    <a:gs pos="0">
                      <a:srgbClr val="FFFFFF"/>
                    </a:gs>
                    <a:gs pos="100000">
                      <a:srgbClr val="FFFFFF"/>
                    </a:gs>
                  </a:gsLst>
                  <a:lin ang="5400000" scaled="0"/>
                </a:gradFill>
              </a:rPr>
              <a:t>Intranet Zone</a:t>
            </a:r>
          </a:p>
        </p:txBody>
      </p:sp>
      <p:cxnSp>
        <p:nvCxnSpPr>
          <p:cNvPr id="66" name="Straight Arrow Connector 65"/>
          <p:cNvCxnSpPr>
            <a:endCxn id="63" idx="2"/>
          </p:cNvCxnSpPr>
          <p:nvPr/>
        </p:nvCxnSpPr>
        <p:spPr>
          <a:xfrm rot="5400000" flipH="1" flipV="1">
            <a:off x="1043608" y="2852936"/>
            <a:ext cx="360040" cy="360040"/>
          </a:xfrm>
          <a:prstGeom prst="straightConnector1">
            <a:avLst/>
          </a:prstGeom>
          <a:ln w="28575">
            <a:tailEnd type="arrow"/>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a:stCxn id="63" idx="3"/>
            <a:endCxn id="6" idx="1"/>
          </p:cNvCxnSpPr>
          <p:nvPr/>
        </p:nvCxnSpPr>
        <p:spPr>
          <a:xfrm flipV="1">
            <a:off x="1979712" y="2312876"/>
            <a:ext cx="288032" cy="324036"/>
          </a:xfrm>
          <a:prstGeom prst="straightConnector1">
            <a:avLst/>
          </a:prstGeom>
          <a:ln w="28575">
            <a:tailEnd type="arrow"/>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a:stCxn id="3" idx="2"/>
            <a:endCxn id="64" idx="0"/>
          </p:cNvCxnSpPr>
          <p:nvPr/>
        </p:nvCxnSpPr>
        <p:spPr>
          <a:xfrm>
            <a:off x="1259632" y="4077072"/>
            <a:ext cx="144016" cy="288032"/>
          </a:xfrm>
          <a:prstGeom prst="straightConnector1">
            <a:avLst/>
          </a:prstGeom>
          <a:ln w="28575">
            <a:tailEnd type="arrow"/>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a:endCxn id="7" idx="1"/>
          </p:cNvCxnSpPr>
          <p:nvPr/>
        </p:nvCxnSpPr>
        <p:spPr>
          <a:xfrm rot="16200000" flipH="1">
            <a:off x="1925706" y="4635134"/>
            <a:ext cx="396044" cy="288032"/>
          </a:xfrm>
          <a:prstGeom prst="straightConnector1">
            <a:avLst/>
          </a:prstGeom>
          <a:ln w="28575">
            <a:tailEnd type="arrow"/>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a:endCxn id="20" idx="1"/>
          </p:cNvCxnSpPr>
          <p:nvPr/>
        </p:nvCxnSpPr>
        <p:spPr>
          <a:xfrm rot="5400000" flipH="1" flipV="1">
            <a:off x="5592688" y="4244516"/>
            <a:ext cx="1503784" cy="520824"/>
          </a:xfrm>
          <a:prstGeom prst="straightConnector1">
            <a:avLst/>
          </a:prstGeom>
          <a:ln w="28575">
            <a:tailEnd type="arrow"/>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3968323"/>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Forms Based Authentication</a:t>
            </a:r>
            <a:endParaRPr lang="en-GB" dirty="0"/>
          </a:p>
        </p:txBody>
      </p:sp>
      <p:sp>
        <p:nvSpPr>
          <p:cNvPr id="3" name="Text Placeholder 2"/>
          <p:cNvSpPr>
            <a:spLocks noGrp="1"/>
          </p:cNvSpPr>
          <p:nvPr>
            <p:ph type="body" sz="quarter" idx="10"/>
          </p:nvPr>
        </p:nvSpPr>
        <p:spPr>
          <a:xfrm>
            <a:off x="381000" y="1447799"/>
            <a:ext cx="8382000" cy="4487382"/>
          </a:xfrm>
        </p:spPr>
        <p:txBody>
          <a:bodyPr/>
          <a:lstStyle/>
          <a:p>
            <a:r>
              <a:rPr lang="en-GB" smtClean="0"/>
              <a:t>Exposed through </a:t>
            </a:r>
            <a:r>
              <a:rPr lang="en-GB" dirty="0" smtClean="0"/>
              <a:t>Claims Mode</a:t>
            </a:r>
          </a:p>
          <a:p>
            <a:r>
              <a:rPr lang="en-GB" dirty="0" smtClean="0"/>
              <a:t>Implemented as a Claims Provider</a:t>
            </a:r>
          </a:p>
          <a:p>
            <a:r>
              <a:rPr lang="en-GB" dirty="0" smtClean="0"/>
              <a:t>Upgrade</a:t>
            </a:r>
          </a:p>
          <a:p>
            <a:pPr lvl="1"/>
            <a:r>
              <a:rPr lang="en-GB" dirty="0" err="1" smtClean="0"/>
              <a:t>Inplace</a:t>
            </a:r>
            <a:r>
              <a:rPr lang="en-GB" dirty="0" smtClean="0"/>
              <a:t> – ACLS updated, </a:t>
            </a:r>
            <a:r>
              <a:rPr lang="en-GB" dirty="0" err="1" smtClean="0"/>
              <a:t>web.config</a:t>
            </a:r>
            <a:r>
              <a:rPr lang="en-GB" dirty="0" smtClean="0"/>
              <a:t> not</a:t>
            </a:r>
          </a:p>
          <a:p>
            <a:pPr lvl="1"/>
            <a:r>
              <a:rPr lang="en-GB" dirty="0" err="1" smtClean="0"/>
              <a:t>DBAttach</a:t>
            </a:r>
            <a:r>
              <a:rPr lang="en-GB" dirty="0" smtClean="0"/>
              <a:t> – ACLs updated, no need to update </a:t>
            </a:r>
            <a:r>
              <a:rPr lang="en-GB" dirty="0" err="1" smtClean="0"/>
              <a:t>config</a:t>
            </a:r>
            <a:endParaRPr lang="en-GB" dirty="0" smtClean="0"/>
          </a:p>
          <a:p>
            <a:r>
              <a:rPr lang="en-GB" dirty="0" smtClean="0"/>
              <a:t>Provider Neutral</a:t>
            </a:r>
          </a:p>
          <a:p>
            <a:pPr lvl="1"/>
            <a:r>
              <a:rPr lang="en-GB" dirty="0" smtClean="0"/>
              <a:t>e.g. SQL, LDAP etc</a:t>
            </a:r>
          </a:p>
          <a:p>
            <a:endParaRPr lang="en-GB" dirty="0"/>
          </a:p>
        </p:txBody>
      </p:sp>
    </p:spTree>
    <p:extLst>
      <p:ext uri="{BB962C8B-B14F-4D97-AF65-F5344CB8AC3E}">
        <p14:creationId xmlns:p14="http://schemas.microsoft.com/office/powerpoint/2010/main" val="1411792815"/>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81000" y="228600"/>
            <a:ext cx="8382000" cy="664797"/>
          </a:xfrm>
        </p:spPr>
        <p:txBody>
          <a:bodyPr/>
          <a:lstStyle/>
          <a:p>
            <a:r>
              <a:rPr lang="en-US" dirty="0" smtClean="0"/>
              <a:t>What changed in FBA</a:t>
            </a:r>
            <a:endParaRPr lang="en-US" dirty="0"/>
          </a:p>
        </p:txBody>
      </p:sp>
      <p:sp>
        <p:nvSpPr>
          <p:cNvPr id="8" name="Content Placeholder 7"/>
          <p:cNvSpPr>
            <a:spLocks noGrp="1"/>
          </p:cNvSpPr>
          <p:nvPr>
            <p:ph idx="1"/>
          </p:nvPr>
        </p:nvSpPr>
        <p:spPr>
          <a:xfrm>
            <a:off x="381000" y="1447799"/>
            <a:ext cx="8382000" cy="4044184"/>
          </a:xfrm>
        </p:spPr>
        <p:txBody>
          <a:bodyPr/>
          <a:lstStyle/>
          <a:p>
            <a:r>
              <a:rPr lang="en-US" dirty="0" smtClean="0"/>
              <a:t>FBA users are exposed through Claims</a:t>
            </a:r>
          </a:p>
          <a:p>
            <a:pPr lvl="1"/>
            <a:r>
              <a:rPr lang="en-US" dirty="0" smtClean="0"/>
              <a:t>Claims identity is created instead of generic identity</a:t>
            </a:r>
          </a:p>
          <a:p>
            <a:pPr lvl="1"/>
            <a:r>
              <a:rPr lang="en-US" dirty="0" smtClean="0"/>
              <a:t>STS talks to membership provider to validate user and issues a claims token</a:t>
            </a:r>
          </a:p>
          <a:p>
            <a:pPr lvl="1"/>
            <a:r>
              <a:rPr lang="en-US" dirty="0" err="1" smtClean="0"/>
              <a:t>ValidateUser</a:t>
            </a:r>
            <a:r>
              <a:rPr lang="en-US" dirty="0" smtClean="0"/>
              <a:t>() must be implemented by membership providers</a:t>
            </a:r>
          </a:p>
          <a:p>
            <a:pPr lvl="1"/>
            <a:r>
              <a:rPr lang="en-US" dirty="0" smtClean="0"/>
              <a:t>Roles are converted to claims</a:t>
            </a:r>
          </a:p>
          <a:p>
            <a:r>
              <a:rPr lang="en-US" dirty="0" smtClean="0"/>
              <a:t>Mixed mode environments</a:t>
            </a:r>
          </a:p>
        </p:txBody>
      </p:sp>
    </p:spTree>
    <p:extLst>
      <p:ext uri="{BB962C8B-B14F-4D97-AF65-F5344CB8AC3E}">
        <p14:creationId xmlns:p14="http://schemas.microsoft.com/office/powerpoint/2010/main" val="3662398046"/>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SharePoint Server installation</a:t>
            </a:r>
            <a:endParaRPr lang="en-GB" dirty="0"/>
          </a:p>
        </p:txBody>
      </p:sp>
      <p:sp>
        <p:nvSpPr>
          <p:cNvPr id="6" name="Text Placeholder 5"/>
          <p:cNvSpPr>
            <a:spLocks noGrp="1"/>
          </p:cNvSpPr>
          <p:nvPr>
            <p:ph type="body" sz="quarter" idx="10"/>
          </p:nvPr>
        </p:nvSpPr>
        <p:spPr>
          <a:xfrm>
            <a:off x="381000" y="1447799"/>
            <a:ext cx="8382000" cy="4136517"/>
          </a:xfrm>
        </p:spPr>
        <p:txBody>
          <a:bodyPr/>
          <a:lstStyle/>
          <a:p>
            <a:r>
              <a:rPr lang="en-US" dirty="0" smtClean="0"/>
              <a:t>Setup will remain the same</a:t>
            </a:r>
          </a:p>
          <a:p>
            <a:r>
              <a:rPr lang="en-US" dirty="0" smtClean="0"/>
              <a:t>Windows Classic auth will be enabled by default:</a:t>
            </a:r>
          </a:p>
          <a:p>
            <a:pPr lvl="1"/>
            <a:r>
              <a:rPr lang="en-US" dirty="0" smtClean="0"/>
              <a:t>This means that auth won’t be part of setup UI</a:t>
            </a:r>
          </a:p>
          <a:p>
            <a:pPr lvl="1"/>
            <a:r>
              <a:rPr lang="en-US" dirty="0" smtClean="0"/>
              <a:t>In admin pages the user will be able to modify settings of claims auth and/or add more sign-in methods</a:t>
            </a:r>
          </a:p>
          <a:p>
            <a:r>
              <a:rPr lang="en-US" dirty="0" smtClean="0"/>
              <a:t>In upgrade scenario we won’t switch to claims auth by default</a:t>
            </a:r>
          </a:p>
        </p:txBody>
      </p:sp>
    </p:spTree>
    <p:extLst>
      <p:ext uri="{BB962C8B-B14F-4D97-AF65-F5344CB8AC3E}">
        <p14:creationId xmlns:p14="http://schemas.microsoft.com/office/powerpoint/2010/main" val="2276583009"/>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81000" y="228600"/>
            <a:ext cx="8382000" cy="664797"/>
          </a:xfrm>
        </p:spPr>
        <p:txBody>
          <a:bodyPr/>
          <a:lstStyle/>
          <a:p>
            <a:r>
              <a:rPr lang="en-US" dirty="0" smtClean="0"/>
              <a:t>Configure / Upgrade FBA sites</a:t>
            </a:r>
            <a:endParaRPr lang="en-US" dirty="0"/>
          </a:p>
        </p:txBody>
      </p:sp>
      <p:sp>
        <p:nvSpPr>
          <p:cNvPr id="8" name="Content Placeholder 7"/>
          <p:cNvSpPr>
            <a:spLocks noGrp="1"/>
          </p:cNvSpPr>
          <p:nvPr>
            <p:ph idx="1"/>
          </p:nvPr>
        </p:nvSpPr>
        <p:spPr>
          <a:xfrm>
            <a:off x="381000" y="1447799"/>
            <a:ext cx="8382000" cy="4573560"/>
          </a:xfrm>
        </p:spPr>
        <p:txBody>
          <a:bodyPr/>
          <a:lstStyle/>
          <a:p>
            <a:r>
              <a:rPr lang="en-US" sz="2800" dirty="0" smtClean="0"/>
              <a:t>Setup FBA-Claims (improved flow)</a:t>
            </a:r>
          </a:p>
          <a:p>
            <a:pPr lvl="1"/>
            <a:r>
              <a:rPr lang="en-US" sz="2400" dirty="0" smtClean="0"/>
              <a:t>Create authentication provider</a:t>
            </a:r>
          </a:p>
          <a:p>
            <a:pPr lvl="1"/>
            <a:r>
              <a:rPr lang="en-US" sz="2400" dirty="0" smtClean="0"/>
              <a:t>Create or configure existing web app to use that authentication provider</a:t>
            </a:r>
          </a:p>
          <a:p>
            <a:pPr lvl="1"/>
            <a:r>
              <a:rPr lang="en-US" sz="2400" dirty="0" smtClean="0"/>
              <a:t>Add membership / role provider entries to</a:t>
            </a:r>
          </a:p>
          <a:p>
            <a:pPr lvl="2"/>
            <a:r>
              <a:rPr lang="en-US" sz="2000" dirty="0" smtClean="0"/>
              <a:t>Central admin </a:t>
            </a:r>
            <a:r>
              <a:rPr lang="en-US" sz="2000" dirty="0" err="1" smtClean="0"/>
              <a:t>web.config</a:t>
            </a:r>
            <a:endParaRPr lang="en-US" sz="2000" dirty="0" smtClean="0"/>
          </a:p>
          <a:p>
            <a:pPr lvl="2"/>
            <a:r>
              <a:rPr lang="en-US" sz="2000" dirty="0" smtClean="0"/>
              <a:t>Web app </a:t>
            </a:r>
            <a:r>
              <a:rPr lang="en-US" sz="2000" dirty="0" err="1" smtClean="0"/>
              <a:t>web.config</a:t>
            </a:r>
            <a:endParaRPr lang="en-US" sz="2000" dirty="0" smtClean="0"/>
          </a:p>
          <a:p>
            <a:pPr lvl="2"/>
            <a:r>
              <a:rPr lang="en-US" sz="2000" dirty="0" smtClean="0"/>
              <a:t>STS </a:t>
            </a:r>
            <a:r>
              <a:rPr lang="en-US" sz="2000" dirty="0" err="1" smtClean="0"/>
              <a:t>web.config</a:t>
            </a:r>
            <a:endParaRPr lang="en-US" sz="2000" dirty="0" smtClean="0"/>
          </a:p>
          <a:p>
            <a:r>
              <a:rPr lang="en-US" sz="2800" dirty="0" smtClean="0"/>
              <a:t>Upgrade FBA web applications</a:t>
            </a:r>
          </a:p>
          <a:p>
            <a:pPr lvl="1"/>
            <a:r>
              <a:rPr lang="en-US" sz="2400" dirty="0" smtClean="0"/>
              <a:t>User must update </a:t>
            </a:r>
            <a:r>
              <a:rPr lang="en-US" sz="2400" dirty="0" err="1" smtClean="0"/>
              <a:t>web.config</a:t>
            </a:r>
            <a:r>
              <a:rPr lang="en-US" sz="2400" dirty="0" smtClean="0"/>
              <a:t>(s)</a:t>
            </a:r>
          </a:p>
          <a:p>
            <a:pPr lvl="1"/>
            <a:r>
              <a:rPr lang="en-US" sz="2400" dirty="0" smtClean="0"/>
              <a:t>Set the web app/zone to FBA-Claims to trigger user migration</a:t>
            </a:r>
          </a:p>
        </p:txBody>
      </p:sp>
    </p:spTree>
    <p:extLst>
      <p:ext uri="{BB962C8B-B14F-4D97-AF65-F5344CB8AC3E}">
        <p14:creationId xmlns:p14="http://schemas.microsoft.com/office/powerpoint/2010/main" val="1833902216"/>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81000" y="228600"/>
            <a:ext cx="8382000" cy="664797"/>
          </a:xfrm>
        </p:spPr>
        <p:txBody>
          <a:bodyPr/>
          <a:lstStyle/>
          <a:p>
            <a:r>
              <a:rPr lang="en-US" dirty="0" smtClean="0"/>
              <a:t>Why 3 </a:t>
            </a:r>
            <a:r>
              <a:rPr lang="en-US" dirty="0" err="1" smtClean="0"/>
              <a:t>web.config</a:t>
            </a:r>
            <a:r>
              <a:rPr lang="en-US" dirty="0" smtClean="0"/>
              <a:t> locations?</a:t>
            </a:r>
            <a:endParaRPr lang="en-US" dirty="0"/>
          </a:p>
        </p:txBody>
      </p:sp>
      <p:sp>
        <p:nvSpPr>
          <p:cNvPr id="8" name="Content Placeholder 7"/>
          <p:cNvSpPr>
            <a:spLocks noGrp="1"/>
          </p:cNvSpPr>
          <p:nvPr>
            <p:ph idx="1"/>
          </p:nvPr>
        </p:nvSpPr>
        <p:spPr>
          <a:xfrm>
            <a:off x="381000" y="1447799"/>
            <a:ext cx="8382000" cy="4647426"/>
          </a:xfrm>
        </p:spPr>
        <p:txBody>
          <a:bodyPr/>
          <a:lstStyle/>
          <a:p>
            <a:r>
              <a:rPr lang="en-US" sz="2800" dirty="0" smtClean="0"/>
              <a:t>Central admin</a:t>
            </a:r>
          </a:p>
          <a:p>
            <a:pPr lvl="1"/>
            <a:r>
              <a:rPr lang="en-US" sz="2400" dirty="0" smtClean="0"/>
              <a:t>Needs the references of all providers to enable picking of principals from any provider</a:t>
            </a:r>
          </a:p>
          <a:p>
            <a:r>
              <a:rPr lang="en-US" sz="2800" dirty="0" smtClean="0"/>
              <a:t>STS </a:t>
            </a:r>
            <a:r>
              <a:rPr lang="en-US" sz="2800" dirty="0" err="1" smtClean="0"/>
              <a:t>web.config</a:t>
            </a:r>
            <a:r>
              <a:rPr lang="en-US" sz="2800" dirty="0" smtClean="0"/>
              <a:t> (Security Token Service app)</a:t>
            </a:r>
          </a:p>
          <a:p>
            <a:pPr lvl="1"/>
            <a:r>
              <a:rPr lang="en-US" sz="2400" dirty="0"/>
              <a:t>Needs the references of all providers </a:t>
            </a:r>
            <a:r>
              <a:rPr lang="en-US" sz="2400" dirty="0" smtClean="0"/>
              <a:t>in order to</a:t>
            </a:r>
          </a:p>
          <a:p>
            <a:pPr lvl="2"/>
            <a:r>
              <a:rPr lang="en-US" sz="2000" dirty="0" smtClean="0"/>
              <a:t>Authenticate user</a:t>
            </a:r>
          </a:p>
          <a:p>
            <a:pPr lvl="2"/>
            <a:r>
              <a:rPr lang="en-US" sz="2000" dirty="0" smtClean="0"/>
              <a:t>Get roles of user (which are converted to claims) </a:t>
            </a:r>
          </a:p>
          <a:p>
            <a:r>
              <a:rPr lang="en-US" sz="2800" dirty="0" smtClean="0"/>
              <a:t>FBA Web application </a:t>
            </a:r>
            <a:r>
              <a:rPr lang="en-US" sz="2800" dirty="0" err="1" smtClean="0"/>
              <a:t>web.config</a:t>
            </a:r>
            <a:endParaRPr lang="en-US" sz="2800" dirty="0" smtClean="0"/>
          </a:p>
          <a:p>
            <a:pPr lvl="1"/>
            <a:r>
              <a:rPr lang="en-US" sz="2400" dirty="0" smtClean="0"/>
              <a:t>Needs “system claims membership provider” </a:t>
            </a:r>
          </a:p>
          <a:p>
            <a:pPr lvl="2"/>
            <a:r>
              <a:rPr lang="en-US" sz="2000" dirty="0" smtClean="0"/>
              <a:t>Automatically configured OOB during install</a:t>
            </a:r>
          </a:p>
          <a:p>
            <a:pPr lvl="1"/>
            <a:r>
              <a:rPr lang="en-US" sz="2400" dirty="0" smtClean="0"/>
              <a:t>Customer defined membership / role provider</a:t>
            </a:r>
          </a:p>
          <a:p>
            <a:pPr lvl="2"/>
            <a:r>
              <a:rPr lang="en-US" sz="2000" dirty="0" smtClean="0"/>
              <a:t>To enable picking of FBA users &amp; roles</a:t>
            </a:r>
          </a:p>
        </p:txBody>
      </p:sp>
    </p:spTree>
    <p:extLst>
      <p:ext uri="{BB962C8B-B14F-4D97-AF65-F5344CB8AC3E}">
        <p14:creationId xmlns:p14="http://schemas.microsoft.com/office/powerpoint/2010/main" val="2037222085"/>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err="1" smtClean="0"/>
              <a:t>Web.config</a:t>
            </a:r>
            <a:r>
              <a:rPr lang="en-US" dirty="0" smtClean="0"/>
              <a:t> example</a:t>
            </a:r>
            <a:endParaRPr lang="en-US" dirty="0"/>
          </a:p>
        </p:txBody>
      </p:sp>
      <p:sp>
        <p:nvSpPr>
          <p:cNvPr id="6" name="Text Placeholder 5"/>
          <p:cNvSpPr>
            <a:spLocks noGrp="1"/>
          </p:cNvSpPr>
          <p:nvPr>
            <p:ph type="body" sz="quarter" idx="10"/>
          </p:nvPr>
        </p:nvSpPr>
        <p:spPr/>
        <p:txBody>
          <a:bodyPr/>
          <a:lstStyle/>
          <a:p>
            <a:r>
              <a:rPr lang="en-US" sz="1800" dirty="0" smtClean="0"/>
              <a:t>&lt;</a:t>
            </a:r>
            <a:r>
              <a:rPr lang="en-US" sz="1800" dirty="0"/>
              <a:t>Configuration&gt; &lt;</a:t>
            </a:r>
            <a:r>
              <a:rPr lang="en-US" sz="1800" dirty="0" err="1" smtClean="0"/>
              <a:t>system.web</a:t>
            </a:r>
            <a:r>
              <a:rPr lang="en-US" sz="1800" dirty="0" smtClean="0"/>
              <a:t>&gt;</a:t>
            </a:r>
          </a:p>
          <a:p>
            <a:r>
              <a:rPr lang="en-US" sz="1800" dirty="0" smtClean="0"/>
              <a:t> &lt;membership </a:t>
            </a:r>
            <a:r>
              <a:rPr lang="en-US" sz="1800" dirty="0" err="1" smtClean="0"/>
              <a:t>defaultProvider</a:t>
            </a:r>
            <a:r>
              <a:rPr lang="en-US" sz="1800" dirty="0"/>
              <a:t>="</a:t>
            </a:r>
            <a:r>
              <a:rPr lang="en-US" sz="1800" dirty="0" err="1"/>
              <a:t>AspNetSqlMembershipProvider</a:t>
            </a:r>
            <a:r>
              <a:rPr lang="en-US" sz="1800" dirty="0"/>
              <a:t>"&gt;</a:t>
            </a:r>
          </a:p>
          <a:p>
            <a:r>
              <a:rPr lang="en-US" sz="1800" dirty="0"/>
              <a:t> </a:t>
            </a:r>
            <a:r>
              <a:rPr lang="en-US" sz="1800" dirty="0" smtClean="0"/>
              <a:t> </a:t>
            </a:r>
            <a:r>
              <a:rPr lang="en-US" sz="1800" dirty="0"/>
              <a:t>&lt;providers&gt;</a:t>
            </a:r>
          </a:p>
          <a:p>
            <a:r>
              <a:rPr lang="en-US" sz="1800" dirty="0"/>
              <a:t> </a:t>
            </a:r>
            <a:r>
              <a:rPr lang="en-US" sz="1800" dirty="0" smtClean="0"/>
              <a:t>  </a:t>
            </a:r>
            <a:r>
              <a:rPr lang="en-US" sz="1800" dirty="0"/>
              <a:t>&lt;add name="membership" </a:t>
            </a:r>
            <a:r>
              <a:rPr lang="en-US" sz="1800" dirty="0" smtClean="0"/>
              <a:t>type="</a:t>
            </a:r>
            <a:r>
              <a:rPr lang="en-US" sz="1800" dirty="0" err="1" smtClean="0"/>
              <a:t>LdapMembershipProvider</a:t>
            </a:r>
            <a:r>
              <a:rPr lang="en-US" sz="1800" dirty="0" smtClean="0"/>
              <a:t>,… </a:t>
            </a:r>
            <a:r>
              <a:rPr lang="en-US" sz="1800" dirty="0"/>
              <a:t> </a:t>
            </a:r>
          </a:p>
          <a:p>
            <a:r>
              <a:rPr lang="en-US" sz="1800" dirty="0"/>
              <a:t>             server="redmond.corp.microsoft.com" </a:t>
            </a:r>
          </a:p>
          <a:p>
            <a:r>
              <a:rPr lang="en-US" sz="1800" dirty="0"/>
              <a:t>             port="389" </a:t>
            </a:r>
          </a:p>
          <a:p>
            <a:r>
              <a:rPr lang="en-US" sz="1800" dirty="0"/>
              <a:t>             </a:t>
            </a:r>
            <a:r>
              <a:rPr lang="en-US" sz="1800" dirty="0" smtClean="0"/>
              <a:t>…/&gt;</a:t>
            </a:r>
            <a:endParaRPr lang="en-US" sz="1800" dirty="0"/>
          </a:p>
          <a:p>
            <a:r>
              <a:rPr lang="en-US" sz="1800" dirty="0"/>
              <a:t>  &lt;/providers&gt;</a:t>
            </a:r>
          </a:p>
          <a:p>
            <a:r>
              <a:rPr lang="en-US" sz="1800" dirty="0"/>
              <a:t> </a:t>
            </a:r>
            <a:r>
              <a:rPr lang="en-US" sz="1800" dirty="0" smtClean="0"/>
              <a:t>&lt;/</a:t>
            </a:r>
            <a:r>
              <a:rPr lang="en-US" sz="1800" dirty="0"/>
              <a:t>membership&gt;</a:t>
            </a:r>
          </a:p>
          <a:p>
            <a:r>
              <a:rPr lang="en-US" sz="1800" dirty="0"/>
              <a:t> </a:t>
            </a:r>
            <a:r>
              <a:rPr lang="en-US" sz="1800" dirty="0" smtClean="0"/>
              <a:t>&lt;</a:t>
            </a:r>
            <a:r>
              <a:rPr lang="en-US" sz="1800" dirty="0" err="1"/>
              <a:t>roleManager</a:t>
            </a:r>
            <a:r>
              <a:rPr lang="en-US" sz="1800" dirty="0"/>
              <a:t> enabled="true" </a:t>
            </a:r>
            <a:r>
              <a:rPr lang="en-US" sz="1800" dirty="0" err="1" smtClean="0"/>
              <a:t>defaultProvider</a:t>
            </a:r>
            <a:r>
              <a:rPr lang="en-US" sz="1800" dirty="0" smtClean="0"/>
              <a:t>=“</a:t>
            </a:r>
            <a:r>
              <a:rPr lang="en-US" sz="1800" dirty="0" err="1" smtClean="0"/>
              <a:t>MyRoleProv</a:t>
            </a:r>
            <a:r>
              <a:rPr lang="en-US" sz="1800" dirty="0" smtClean="0"/>
              <a:t>" </a:t>
            </a:r>
            <a:r>
              <a:rPr lang="en-US" sz="1800" dirty="0"/>
              <a:t>&gt; </a:t>
            </a:r>
          </a:p>
          <a:p>
            <a:r>
              <a:rPr lang="en-US" sz="1800" dirty="0"/>
              <a:t>  </a:t>
            </a:r>
            <a:r>
              <a:rPr lang="en-US" sz="1800" dirty="0" smtClean="0"/>
              <a:t>&lt;</a:t>
            </a:r>
            <a:r>
              <a:rPr lang="en-US" sz="1800" dirty="0"/>
              <a:t>providers&gt;</a:t>
            </a:r>
          </a:p>
          <a:p>
            <a:r>
              <a:rPr lang="en-US" sz="1800" dirty="0"/>
              <a:t>  </a:t>
            </a:r>
            <a:r>
              <a:rPr lang="en-US" sz="1800" dirty="0" smtClean="0"/>
              <a:t> </a:t>
            </a:r>
            <a:r>
              <a:rPr lang="en-US" sz="1800" dirty="0"/>
              <a:t>&lt;add name="</a:t>
            </a:r>
            <a:r>
              <a:rPr lang="en-US" sz="1800" dirty="0" err="1" smtClean="0"/>
              <a:t>roleManager</a:t>
            </a:r>
            <a:r>
              <a:rPr lang="en-US" sz="1800" dirty="0" smtClean="0"/>
              <a:t>“ type="</a:t>
            </a:r>
            <a:r>
              <a:rPr lang="en-US" sz="1800" dirty="0" err="1" smtClean="0"/>
              <a:t>LdapRoleProvider</a:t>
            </a:r>
            <a:r>
              <a:rPr lang="en-US" sz="1800" dirty="0" smtClean="0"/>
              <a:t>, …</a:t>
            </a:r>
          </a:p>
          <a:p>
            <a:r>
              <a:rPr lang="en-US" sz="1800" dirty="0"/>
              <a:t>             server="redmond.corp.microsoft.com" </a:t>
            </a:r>
          </a:p>
          <a:p>
            <a:r>
              <a:rPr lang="en-US" sz="1800" dirty="0"/>
              <a:t>             </a:t>
            </a:r>
            <a:r>
              <a:rPr lang="en-US" sz="1800" dirty="0" smtClean="0"/>
              <a:t>…</a:t>
            </a:r>
            <a:endParaRPr lang="en-US" sz="1800" dirty="0"/>
          </a:p>
          <a:p>
            <a:r>
              <a:rPr lang="en-US" sz="1800" dirty="0"/>
              <a:t>   </a:t>
            </a:r>
            <a:r>
              <a:rPr lang="en-US" sz="1800" dirty="0" smtClean="0"/>
              <a:t>&lt;/</a:t>
            </a:r>
            <a:r>
              <a:rPr lang="en-US" sz="1800" dirty="0"/>
              <a:t>providers&gt;</a:t>
            </a:r>
          </a:p>
          <a:p>
            <a:r>
              <a:rPr lang="en-US" sz="1800" dirty="0"/>
              <a:t> &lt;/</a:t>
            </a:r>
            <a:r>
              <a:rPr lang="en-US" sz="1800" dirty="0" err="1"/>
              <a:t>roleManager</a:t>
            </a:r>
            <a:r>
              <a:rPr lang="en-US" sz="1800" dirty="0"/>
              <a:t>&gt;</a:t>
            </a:r>
          </a:p>
        </p:txBody>
      </p:sp>
    </p:spTree>
    <p:extLst>
      <p:ext uri="{BB962C8B-B14F-4D97-AF65-F5344CB8AC3E}">
        <p14:creationId xmlns:p14="http://schemas.microsoft.com/office/powerpoint/2010/main" val="1547560877"/>
      </p:ext>
    </p:extLst>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Upgrade FBA: </a:t>
            </a:r>
            <a:r>
              <a:rPr lang="en-US" dirty="0" err="1" smtClean="0"/>
              <a:t>Powershell</a:t>
            </a:r>
            <a:r>
              <a:rPr lang="en-US" dirty="0" smtClean="0"/>
              <a:t> sample</a:t>
            </a:r>
            <a:endParaRPr lang="en-US" dirty="0"/>
          </a:p>
        </p:txBody>
      </p:sp>
      <p:sp>
        <p:nvSpPr>
          <p:cNvPr id="6" name="Text Placeholder 5"/>
          <p:cNvSpPr>
            <a:spLocks noGrp="1"/>
          </p:cNvSpPr>
          <p:nvPr>
            <p:ph type="body" sz="quarter" idx="10"/>
          </p:nvPr>
        </p:nvSpPr>
        <p:spPr/>
        <p:txBody>
          <a:bodyPr/>
          <a:lstStyle/>
          <a:p>
            <a:r>
              <a:rPr lang="en-US" sz="1800" dirty="0"/>
              <a:t>&gt;$</a:t>
            </a:r>
            <a:r>
              <a:rPr lang="en-US" sz="1800" dirty="0" err="1"/>
              <a:t>ap</a:t>
            </a:r>
            <a:r>
              <a:rPr lang="en-US" sz="1800" dirty="0"/>
              <a:t> = New-</a:t>
            </a:r>
            <a:r>
              <a:rPr lang="en-US" sz="1800" dirty="0" err="1"/>
              <a:t>SPAuthenticationProvider</a:t>
            </a:r>
            <a:r>
              <a:rPr lang="en-US" sz="1800" dirty="0"/>
              <a:t> -</a:t>
            </a:r>
            <a:r>
              <a:rPr lang="en-US" sz="1800" dirty="0" err="1"/>
              <a:t>ASPNETMembershipProvider</a:t>
            </a:r>
            <a:r>
              <a:rPr lang="en-US" sz="1800" dirty="0"/>
              <a:t> "membership" -</a:t>
            </a:r>
            <a:r>
              <a:rPr lang="en-US" sz="1800" dirty="0" err="1"/>
              <a:t>ASPNETRoleProviderName</a:t>
            </a:r>
            <a:r>
              <a:rPr lang="en-US" sz="1800" dirty="0"/>
              <a:t> "</a:t>
            </a:r>
            <a:r>
              <a:rPr lang="en-US" sz="1800" dirty="0" err="1"/>
              <a:t>rolemanager</a:t>
            </a:r>
            <a:r>
              <a:rPr lang="en-US" sz="1800" dirty="0"/>
              <a:t>"</a:t>
            </a:r>
          </a:p>
          <a:p>
            <a:endParaRPr lang="en-US" sz="1800" dirty="0" smtClean="0"/>
          </a:p>
          <a:p>
            <a:r>
              <a:rPr lang="en-US" sz="1800" dirty="0"/>
              <a:t>&gt;$</a:t>
            </a:r>
            <a:r>
              <a:rPr lang="en-US" sz="1800" dirty="0" err="1"/>
              <a:t>wa</a:t>
            </a:r>
            <a:r>
              <a:rPr lang="en-US" sz="1800" dirty="0"/>
              <a:t> = New-</a:t>
            </a:r>
            <a:r>
              <a:rPr lang="en-US" sz="1800" dirty="0" err="1"/>
              <a:t>SPWebApplication</a:t>
            </a:r>
            <a:r>
              <a:rPr lang="en-US" sz="1800" dirty="0"/>
              <a:t> -Name </a:t>
            </a:r>
            <a:r>
              <a:rPr lang="en-US" sz="1800" dirty="0" smtClean="0"/>
              <a:t>“My </a:t>
            </a:r>
            <a:r>
              <a:rPr lang="en-US" sz="1800" dirty="0"/>
              <a:t>Web App" -</a:t>
            </a:r>
            <a:r>
              <a:rPr lang="en-US" sz="1800" dirty="0" err="1"/>
              <a:t>ApplicationPool</a:t>
            </a:r>
            <a:r>
              <a:rPr lang="en-US" sz="1800" dirty="0"/>
              <a:t> "Claims App Pool" -</a:t>
            </a:r>
            <a:r>
              <a:rPr lang="en-US" sz="1800" dirty="0" err="1"/>
              <a:t>ApplicationPoolAccount</a:t>
            </a:r>
            <a:r>
              <a:rPr lang="en-US" sz="1800" dirty="0"/>
              <a:t> </a:t>
            </a:r>
            <a:r>
              <a:rPr lang="en-US" sz="1800" dirty="0" smtClean="0"/>
              <a:t>“domain\</a:t>
            </a:r>
            <a:r>
              <a:rPr lang="en-US" sz="1800" dirty="0" err="1" smtClean="0"/>
              <a:t>appool</a:t>
            </a:r>
            <a:r>
              <a:rPr lang="en-US" sz="1800" dirty="0"/>
              <a:t>"</a:t>
            </a:r>
            <a:br>
              <a:rPr lang="en-US" sz="1800" dirty="0"/>
            </a:br>
            <a:r>
              <a:rPr lang="en-US" sz="1800" dirty="0" smtClean="0"/>
              <a:t>-</a:t>
            </a:r>
            <a:r>
              <a:rPr lang="en-US" sz="1800" dirty="0" err="1"/>
              <a:t>Url</a:t>
            </a:r>
            <a:r>
              <a:rPr lang="en-US" sz="1800" dirty="0"/>
              <a:t> http://servername -Port 80 -</a:t>
            </a:r>
            <a:r>
              <a:rPr lang="en-US" sz="1800" dirty="0" err="1"/>
              <a:t>AuthenticationProvider</a:t>
            </a:r>
            <a:r>
              <a:rPr lang="en-US" sz="1800" dirty="0"/>
              <a:t> $</a:t>
            </a:r>
            <a:r>
              <a:rPr lang="en-US" sz="1800" dirty="0" err="1" smtClean="0"/>
              <a:t>ap</a:t>
            </a:r>
            <a:endParaRPr lang="en-US" sz="1800" dirty="0" smtClean="0"/>
          </a:p>
          <a:p>
            <a:endParaRPr lang="en-US" sz="1800" dirty="0"/>
          </a:p>
          <a:p>
            <a:r>
              <a:rPr lang="en-US" sz="1800" dirty="0"/>
              <a:t>*Note The </a:t>
            </a:r>
            <a:r>
              <a:rPr lang="en-US" sz="1800" dirty="0" err="1"/>
              <a:t>ApplicationPoolAccount</a:t>
            </a:r>
            <a:r>
              <a:rPr lang="en-US" sz="1800" dirty="0"/>
              <a:t> needs to be a managed account on the </a:t>
            </a:r>
            <a:r>
              <a:rPr lang="en-US" sz="1800" dirty="0" smtClean="0"/>
              <a:t>farm</a:t>
            </a:r>
          </a:p>
          <a:p>
            <a:endParaRPr lang="en-US" sz="1800" dirty="0"/>
          </a:p>
          <a:p>
            <a:r>
              <a:rPr lang="en-US" sz="1800" dirty="0"/>
              <a:t>Modify </a:t>
            </a:r>
            <a:r>
              <a:rPr lang="en-US" sz="1800" dirty="0" smtClean="0"/>
              <a:t>the </a:t>
            </a:r>
            <a:r>
              <a:rPr lang="en-US" sz="1800" dirty="0" err="1"/>
              <a:t>Web.config</a:t>
            </a:r>
            <a:r>
              <a:rPr lang="en-US" sz="1800" dirty="0"/>
              <a:t> files (Central Admin, Security Token Service, Forms Web App) </a:t>
            </a:r>
          </a:p>
          <a:p>
            <a:endParaRPr lang="en-US" sz="1800" dirty="0" smtClean="0"/>
          </a:p>
          <a:p>
            <a:endParaRPr lang="en-US" sz="1800" dirty="0"/>
          </a:p>
        </p:txBody>
      </p:sp>
    </p:spTree>
    <p:extLst>
      <p:ext uri="{BB962C8B-B14F-4D97-AF65-F5344CB8AC3E}">
        <p14:creationId xmlns:p14="http://schemas.microsoft.com/office/powerpoint/2010/main" val="855919399"/>
      </p:ext>
    </p:extLst>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Summary</a:t>
            </a:r>
            <a:endParaRPr lang="en-GB" dirty="0"/>
          </a:p>
        </p:txBody>
      </p:sp>
      <p:sp>
        <p:nvSpPr>
          <p:cNvPr id="6" name="Text Placeholder 5"/>
          <p:cNvSpPr>
            <a:spLocks noGrp="1"/>
          </p:cNvSpPr>
          <p:nvPr>
            <p:ph type="body" sz="quarter" idx="10"/>
          </p:nvPr>
        </p:nvSpPr>
        <p:spPr>
          <a:xfrm>
            <a:off x="381000" y="1447799"/>
            <a:ext cx="8382000" cy="2609945"/>
          </a:xfrm>
        </p:spPr>
        <p:txBody>
          <a:bodyPr/>
          <a:lstStyle/>
          <a:p>
            <a:r>
              <a:rPr lang="en-US" dirty="0" smtClean="0"/>
              <a:t>Claims Identity Model</a:t>
            </a:r>
          </a:p>
          <a:p>
            <a:r>
              <a:rPr lang="en-US" dirty="0" smtClean="0"/>
              <a:t>SharePoint as a Claims-Based Application</a:t>
            </a:r>
          </a:p>
          <a:p>
            <a:r>
              <a:rPr lang="en-US" dirty="0" smtClean="0"/>
              <a:t>Incoming vs. outgoing claims</a:t>
            </a:r>
          </a:p>
          <a:p>
            <a:r>
              <a:rPr lang="en-US" dirty="0" smtClean="0"/>
              <a:t>Upgrading to Claims</a:t>
            </a:r>
          </a:p>
          <a:p>
            <a:pPr marL="0" indent="0">
              <a:buNone/>
            </a:pPr>
            <a:endParaRPr lang="en-GB" dirty="0"/>
          </a:p>
        </p:txBody>
      </p:sp>
    </p:spTree>
    <p:extLst>
      <p:ext uri="{BB962C8B-B14F-4D97-AF65-F5344CB8AC3E}">
        <p14:creationId xmlns:p14="http://schemas.microsoft.com/office/powerpoint/2010/main" val="473242083"/>
      </p:ext>
    </p:extLst>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ctangle 283651"/>
          <p:cNvPicPr>
            <a:picLocks noChangeAspect="1" noChangeArrowheads="1"/>
          </p:cNvPicPr>
          <p:nvPr/>
        </p:nvPicPr>
        <p:blipFill>
          <a:blip r:embed="rId3" cstate="print"/>
          <a:srcRect/>
          <a:stretch>
            <a:fillRect/>
          </a:stretch>
        </p:blipFill>
        <p:spPr bwMode="auto">
          <a:xfrm>
            <a:off x="2333625" y="1909763"/>
            <a:ext cx="4476750" cy="3038475"/>
          </a:xfrm>
          <a:prstGeom prst="rect">
            <a:avLst/>
          </a:prstGeom>
          <a:noFill/>
          <a:ln w="9525">
            <a:noFill/>
            <a:miter lim="800000"/>
            <a:headEnd/>
            <a:tailEnd/>
          </a:ln>
        </p:spPr>
      </p:pic>
    </p:spTree>
    <p:extLst>
      <p:ext uri="{BB962C8B-B14F-4D97-AF65-F5344CB8AC3E}">
        <p14:creationId xmlns:p14="http://schemas.microsoft.com/office/powerpoint/2010/main" val="3881995958"/>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Identity and Identity Providers</a:t>
            </a:r>
            <a:endParaRPr lang="en-US" dirty="0"/>
          </a:p>
        </p:txBody>
      </p:sp>
      <p:sp>
        <p:nvSpPr>
          <p:cNvPr id="3" name="Text Placeholder 2"/>
          <p:cNvSpPr>
            <a:spLocks noGrp="1"/>
          </p:cNvSpPr>
          <p:nvPr>
            <p:ph type="body" sz="quarter" idx="10"/>
          </p:nvPr>
        </p:nvSpPr>
        <p:spPr>
          <a:xfrm>
            <a:off x="381000" y="1447799"/>
            <a:ext cx="8382000" cy="2197225"/>
          </a:xfrm>
        </p:spPr>
        <p:txBody>
          <a:bodyPr/>
          <a:lstStyle/>
          <a:p>
            <a:r>
              <a:rPr lang="en-US" dirty="0" smtClean="0"/>
              <a:t>Digital Persona</a:t>
            </a:r>
          </a:p>
          <a:p>
            <a:r>
              <a:rPr lang="en-US" dirty="0" smtClean="0"/>
              <a:t>Composed of attributes/identifiers</a:t>
            </a:r>
          </a:p>
          <a:p>
            <a:r>
              <a:rPr lang="en-US" dirty="0" smtClean="0"/>
              <a:t>Examples:</a:t>
            </a:r>
          </a:p>
          <a:p>
            <a:pPr lvl="1"/>
            <a:r>
              <a:rPr lang="en-US" dirty="0" smtClean="0"/>
              <a:t>Active Directory, Database, Directory Services</a:t>
            </a:r>
          </a:p>
          <a:p>
            <a:pPr lvl="1"/>
            <a:endParaRPr lang="en-US" dirty="0" smtClean="0"/>
          </a:p>
          <a:p>
            <a:pPr lvl="1">
              <a:buFont typeface="Arial" pitchFamily="34" charset="0"/>
              <a:buChar char="•"/>
            </a:pP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521613376"/>
              </p:ext>
            </p:extLst>
          </p:nvPr>
        </p:nvGraphicFramePr>
        <p:xfrm>
          <a:off x="1403648" y="3861048"/>
          <a:ext cx="6096000" cy="1854200"/>
        </p:xfrm>
        <a:graphic>
          <a:graphicData uri="http://schemas.openxmlformats.org/drawingml/2006/table">
            <a:tbl>
              <a:tblPr firstRow="1" bandRow="1">
                <a:tableStyleId>{5C22544A-7EE6-4342-B048-85BDC9FD1C3A}</a:tableStyleId>
              </a:tblPr>
              <a:tblGrid>
                <a:gridCol w="3048000"/>
                <a:gridCol w="3048000"/>
              </a:tblGrid>
              <a:tr h="370840">
                <a:tc>
                  <a:txBody>
                    <a:bodyPr/>
                    <a:lstStyle/>
                    <a:p>
                      <a:r>
                        <a:rPr lang="en-US" baseline="0" dirty="0" smtClean="0"/>
                        <a:t>Attribute</a:t>
                      </a:r>
                      <a:endParaRPr lang="en-US" dirty="0"/>
                    </a:p>
                  </a:txBody>
                  <a:tcPr/>
                </a:tc>
                <a:tc>
                  <a:txBody>
                    <a:bodyPr/>
                    <a:lstStyle/>
                    <a:p>
                      <a:r>
                        <a:rPr lang="en-US" dirty="0" smtClean="0"/>
                        <a:t>Value</a:t>
                      </a:r>
                      <a:endParaRPr lang="en-US" dirty="0"/>
                    </a:p>
                  </a:txBody>
                  <a:tcPr/>
                </a:tc>
              </a:tr>
              <a:tr h="370840">
                <a:tc>
                  <a:txBody>
                    <a:bodyPr/>
                    <a:lstStyle/>
                    <a:p>
                      <a:r>
                        <a:rPr lang="en-US" dirty="0" smtClean="0"/>
                        <a:t>Display</a:t>
                      </a:r>
                      <a:r>
                        <a:rPr lang="en-US" baseline="0" dirty="0" smtClean="0"/>
                        <a:t> Name</a:t>
                      </a:r>
                      <a:endParaRPr lang="en-US" dirty="0"/>
                    </a:p>
                  </a:txBody>
                  <a:tcPr/>
                </a:tc>
                <a:tc>
                  <a:txBody>
                    <a:bodyPr/>
                    <a:lstStyle/>
                    <a:p>
                      <a:r>
                        <a:rPr lang="en-US" dirty="0" smtClean="0"/>
                        <a:t>Chris Gideon</a:t>
                      </a:r>
                      <a:endParaRPr lang="en-US" dirty="0"/>
                    </a:p>
                  </a:txBody>
                  <a:tcPr/>
                </a:tc>
              </a:tr>
              <a:tr h="370840">
                <a:tc>
                  <a:txBody>
                    <a:bodyPr/>
                    <a:lstStyle/>
                    <a:p>
                      <a:r>
                        <a:rPr lang="en-US" dirty="0" smtClean="0"/>
                        <a:t>Email Address</a:t>
                      </a:r>
                      <a:endParaRPr lang="en-US" dirty="0"/>
                    </a:p>
                  </a:txBody>
                  <a:tcPr/>
                </a:tc>
                <a:tc>
                  <a:txBody>
                    <a:bodyPr/>
                    <a:lstStyle/>
                    <a:p>
                      <a:r>
                        <a:rPr lang="en-US" dirty="0" smtClean="0"/>
                        <a:t>Cgideon@contoso.com</a:t>
                      </a:r>
                      <a:endParaRPr lang="en-US" dirty="0"/>
                    </a:p>
                  </a:txBody>
                  <a:tcPr/>
                </a:tc>
              </a:tr>
              <a:tr h="370840">
                <a:tc>
                  <a:txBody>
                    <a:bodyPr/>
                    <a:lstStyle/>
                    <a:p>
                      <a:r>
                        <a:rPr lang="en-US" dirty="0" smtClean="0"/>
                        <a:t>User Name</a:t>
                      </a:r>
                      <a:endParaRPr lang="en-US" dirty="0"/>
                    </a:p>
                  </a:txBody>
                  <a:tcPr/>
                </a:tc>
                <a:tc>
                  <a:txBody>
                    <a:bodyPr/>
                    <a:lstStyle/>
                    <a:p>
                      <a:r>
                        <a:rPr lang="en-US" dirty="0" err="1" smtClean="0"/>
                        <a:t>Contoso</a:t>
                      </a:r>
                      <a:r>
                        <a:rPr lang="en-US" dirty="0" smtClean="0"/>
                        <a:t>\</a:t>
                      </a:r>
                      <a:r>
                        <a:rPr lang="en-US" dirty="0" err="1" smtClean="0"/>
                        <a:t>cgideon</a:t>
                      </a:r>
                      <a:endParaRPr lang="en-US" dirty="0"/>
                    </a:p>
                  </a:txBody>
                  <a:tcPr/>
                </a:tc>
              </a:tr>
              <a:tr h="370840">
                <a:tc>
                  <a:txBody>
                    <a:bodyPr/>
                    <a:lstStyle/>
                    <a:p>
                      <a:r>
                        <a:rPr lang="en-US" dirty="0" smtClean="0"/>
                        <a:t>Title</a:t>
                      </a:r>
                      <a:endParaRPr lang="en-US" dirty="0"/>
                    </a:p>
                  </a:txBody>
                  <a:tcPr/>
                </a:tc>
                <a:tc>
                  <a:txBody>
                    <a:bodyPr/>
                    <a:lstStyle/>
                    <a:p>
                      <a:r>
                        <a:rPr lang="en-US" dirty="0" smtClean="0"/>
                        <a:t>Senior</a:t>
                      </a:r>
                      <a:r>
                        <a:rPr lang="en-US" baseline="0" dirty="0" smtClean="0"/>
                        <a:t> PFE</a:t>
                      </a:r>
                      <a:endParaRPr lang="en-US" dirty="0"/>
                    </a:p>
                  </a:txBody>
                  <a:tcPr/>
                </a:tc>
              </a:tr>
            </a:tbl>
          </a:graphicData>
        </a:graphic>
      </p:graphicFrame>
    </p:spTree>
    <p:extLst>
      <p:ext uri="{BB962C8B-B14F-4D97-AF65-F5344CB8AC3E}">
        <p14:creationId xmlns:p14="http://schemas.microsoft.com/office/powerpoint/2010/main" val="4090661072"/>
      </p:ext>
    </p:extLst>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a:blip r:embed="rId3"/>
          <a:srcRect/>
          <a:stretch>
            <a:fillRect/>
          </a:stretch>
        </p:blipFill>
        <p:spPr bwMode="black">
          <a:xfrm>
            <a:off x="2218269" y="2920511"/>
            <a:ext cx="4707464" cy="1016980"/>
          </a:xfrm>
          <a:prstGeom prst="rect">
            <a:avLst/>
          </a:prstGeom>
          <a:noFill/>
        </p:spPr>
      </p:pic>
      <p:sp>
        <p:nvSpPr>
          <p:cNvPr id="5" name="Text Box 3"/>
          <p:cNvSpPr txBox="1">
            <a:spLocks noChangeArrowheads="1"/>
          </p:cNvSpPr>
          <p:nvPr/>
        </p:nvSpPr>
        <p:spPr bwMode="blackWhite">
          <a:xfrm>
            <a:off x="381000" y="6083573"/>
            <a:ext cx="8382000" cy="523206"/>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 </a:t>
            </a:r>
            <a:r>
              <a:rPr lang="en-US" sz="700" dirty="0" smtClean="0">
                <a:gradFill>
                  <a:gsLst>
                    <a:gs pos="0">
                      <a:schemeClr val="tx1"/>
                    </a:gs>
                    <a:gs pos="100000">
                      <a:schemeClr val="tx1"/>
                    </a:gs>
                  </a:gsLst>
                  <a:lin ang="5400000" scaled="0"/>
                </a:gradFill>
                <a:latin typeface="Segoe UI" pitchFamily="34" charset="0"/>
                <a:cs typeface="Arial" charset="0"/>
              </a:rPr>
              <a:t>2010 Microsoft </a:t>
            </a:r>
            <a:r>
              <a:rPr lang="en-US" sz="700" dirty="0">
                <a:gradFill>
                  <a:gsLst>
                    <a:gs pos="0">
                      <a:schemeClr val="tx1"/>
                    </a:gs>
                    <a:gs pos="100000">
                      <a:schemeClr val="tx1"/>
                    </a:gs>
                  </a:gsLst>
                  <a:lin ang="5400000" scaled="0"/>
                </a:gradFill>
                <a:latin typeface="Segoe UI"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700" dirty="0">
                <a:gradFill>
                  <a:gsLst>
                    <a:gs pos="0">
                      <a:schemeClr val="tx1"/>
                    </a:gs>
                    <a:gs pos="100000">
                      <a:schemeClr val="tx1"/>
                    </a:gs>
                  </a:gsLst>
                  <a:lin ang="5400000" scaled="0"/>
                </a:gradFill>
                <a:latin typeface="Segoe UI" pitchFamily="34" charset="0"/>
                <a:cs typeface="Arial" charset="0"/>
              </a:rPr>
            </a:br>
            <a:r>
              <a:rPr lang="en-US" sz="700" dirty="0">
                <a:gradFill>
                  <a:gsLst>
                    <a:gs pos="0">
                      <a:schemeClr val="tx1"/>
                    </a:gs>
                    <a:gs pos="100000">
                      <a:schemeClr val="tx1"/>
                    </a:gs>
                  </a:gsLst>
                  <a:lin ang="5400000" scaled="0"/>
                </a:gradFill>
                <a:latin typeface="Segoe UI" pitchFamily="34" charset="0"/>
                <a:cs typeface="Arial" charset="0"/>
              </a:rPr>
              <a:t>MICROSOFT MAKES NO WARRANTIES, EXPRESS, IMPLIED OR STATUTORY, AS TO THE INFORMATION IN THIS PRESENTATION.</a:t>
            </a: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Claim?</a:t>
            </a:r>
            <a:endParaRPr lang="en-US" dirty="0"/>
          </a:p>
        </p:txBody>
      </p:sp>
      <p:sp>
        <p:nvSpPr>
          <p:cNvPr id="3" name="Text Placeholder 2"/>
          <p:cNvSpPr>
            <a:spLocks noGrp="1"/>
          </p:cNvSpPr>
          <p:nvPr>
            <p:ph type="body" sz="quarter" idx="10"/>
          </p:nvPr>
        </p:nvSpPr>
        <p:spPr>
          <a:xfrm>
            <a:off x="381000" y="1447799"/>
            <a:ext cx="4407024" cy="3773341"/>
          </a:xfrm>
        </p:spPr>
        <p:txBody>
          <a:bodyPr/>
          <a:lstStyle/>
          <a:p>
            <a:pPr marL="460375" lvl="1" indent="-460375">
              <a:buBlip>
                <a:blip r:embed="rId3"/>
              </a:buBlip>
            </a:pPr>
            <a:r>
              <a:rPr lang="en-US" dirty="0" smtClean="0"/>
              <a:t>Information about…</a:t>
            </a:r>
          </a:p>
          <a:p>
            <a:pPr marL="460375" lvl="1" indent="-460375">
              <a:buBlip>
                <a:blip r:embed="rId3"/>
              </a:buBlip>
            </a:pPr>
            <a:r>
              <a:rPr lang="en-US" dirty="0" smtClean="0"/>
              <a:t>Example: Airport</a:t>
            </a:r>
          </a:p>
          <a:p>
            <a:pPr marL="863600" lvl="2" indent="-460375">
              <a:buBlip>
                <a:blip r:embed="rId3"/>
              </a:buBlip>
            </a:pPr>
            <a:r>
              <a:rPr lang="en-US" dirty="0" smtClean="0"/>
              <a:t>Ticket counter</a:t>
            </a:r>
          </a:p>
          <a:p>
            <a:pPr marL="863600" lvl="2" indent="-460375">
              <a:buBlip>
                <a:blip r:embed="rId3"/>
              </a:buBlip>
            </a:pPr>
            <a:r>
              <a:rPr lang="en-US" dirty="0" smtClean="0"/>
              <a:t>Verification</a:t>
            </a:r>
          </a:p>
          <a:p>
            <a:pPr marL="863600" lvl="2" indent="-460375">
              <a:buBlip>
                <a:blip r:embed="rId3"/>
              </a:buBlip>
            </a:pPr>
            <a:r>
              <a:rPr lang="en-US" dirty="0" smtClean="0"/>
              <a:t>Boarding Pass Issued</a:t>
            </a:r>
          </a:p>
          <a:p>
            <a:pPr marL="863600" lvl="2" indent="-460375">
              <a:buBlip>
                <a:blip r:embed="rId3"/>
              </a:buBlip>
            </a:pPr>
            <a:r>
              <a:rPr lang="en-US" dirty="0" smtClean="0"/>
              <a:t>Security Check point</a:t>
            </a:r>
          </a:p>
          <a:p>
            <a:pPr marL="863600" lvl="2" indent="-460375">
              <a:buBlip>
                <a:blip r:embed="rId3"/>
              </a:buBlip>
            </a:pPr>
            <a:r>
              <a:rPr lang="en-US" dirty="0" smtClean="0"/>
              <a:t>Boarding</a:t>
            </a:r>
          </a:p>
          <a:p>
            <a:pPr marL="863600" lvl="2" indent="-460375">
              <a:buBlip>
                <a:blip r:embed="rId3"/>
              </a:buBlip>
            </a:pPr>
            <a:endParaRPr lang="en-US" dirty="0" smtClean="0"/>
          </a:p>
          <a:p>
            <a:pPr marL="460375" lvl="1" indent="-460375">
              <a:buBlip>
                <a:blip r:embed="rId3"/>
              </a:buBlip>
            </a:pPr>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3129461571"/>
              </p:ext>
            </p:extLst>
          </p:nvPr>
        </p:nvGraphicFramePr>
        <p:xfrm>
          <a:off x="4572000" y="1124744"/>
          <a:ext cx="4104456" cy="5096584"/>
        </p:xfrm>
        <a:graphic>
          <a:graphicData uri="http://schemas.openxmlformats.org/drawingml/2006/table">
            <a:tbl>
              <a:tblPr firstRow="1" bandRow="1">
                <a:tableStyleId>{5C22544A-7EE6-4342-B048-85BDC9FD1C3A}</a:tableStyleId>
              </a:tblPr>
              <a:tblGrid>
                <a:gridCol w="2052228"/>
                <a:gridCol w="2052228"/>
              </a:tblGrid>
              <a:tr h="407200">
                <a:tc>
                  <a:txBody>
                    <a:bodyPr/>
                    <a:lstStyle/>
                    <a:p>
                      <a:r>
                        <a:rPr lang="en-US" baseline="0" dirty="0" smtClean="0"/>
                        <a:t>Issuer: Department of Public Safety</a:t>
                      </a:r>
                      <a:endParaRPr lang="en-US" dirty="0"/>
                    </a:p>
                  </a:txBody>
                  <a:tcPr/>
                </a:tc>
                <a:tc>
                  <a:txBody>
                    <a:bodyPr/>
                    <a:lstStyle/>
                    <a:p>
                      <a:r>
                        <a:rPr lang="en-US" dirty="0" smtClean="0"/>
                        <a:t>Issuer: Air Line</a:t>
                      </a:r>
                      <a:endParaRPr lang="en-US" dirty="0"/>
                    </a:p>
                  </a:txBody>
                  <a:tcPr/>
                </a:tc>
              </a:tr>
              <a:tr h="407200">
                <a:tc>
                  <a:txBody>
                    <a:bodyPr/>
                    <a:lstStyle/>
                    <a:p>
                      <a:r>
                        <a:rPr lang="en-US" dirty="0" smtClean="0"/>
                        <a:t>Full Name</a:t>
                      </a:r>
                      <a:endParaRPr lang="en-US" dirty="0"/>
                    </a:p>
                  </a:txBody>
                  <a:tcPr/>
                </a:tc>
                <a:tc>
                  <a:txBody>
                    <a:bodyPr/>
                    <a:lstStyle/>
                    <a:p>
                      <a:r>
                        <a:rPr lang="en-US" dirty="0" smtClean="0"/>
                        <a:t>Name</a:t>
                      </a:r>
                      <a:endParaRPr lang="en-US" dirty="0"/>
                    </a:p>
                  </a:txBody>
                  <a:tcPr/>
                </a:tc>
              </a:tr>
              <a:tr h="407200">
                <a:tc>
                  <a:txBody>
                    <a:bodyPr/>
                    <a:lstStyle/>
                    <a:p>
                      <a:r>
                        <a:rPr lang="en-US" dirty="0" smtClean="0"/>
                        <a:t>Number</a:t>
                      </a:r>
                      <a:endParaRPr lang="en-US" dirty="0"/>
                    </a:p>
                  </a:txBody>
                  <a:tcPr/>
                </a:tc>
                <a:tc>
                  <a:txBody>
                    <a:bodyPr/>
                    <a:lstStyle/>
                    <a:p>
                      <a:r>
                        <a:rPr lang="en-US" dirty="0" smtClean="0"/>
                        <a:t>Frequent flyer number </a:t>
                      </a:r>
                      <a:endParaRPr lang="en-US" dirty="0"/>
                    </a:p>
                  </a:txBody>
                  <a:tcPr/>
                </a:tc>
              </a:tr>
              <a:tr h="407200">
                <a:tc>
                  <a:txBody>
                    <a:bodyPr/>
                    <a:lstStyle/>
                    <a:p>
                      <a:r>
                        <a:rPr lang="en-US" dirty="0" smtClean="0"/>
                        <a:t>Address</a:t>
                      </a:r>
                      <a:endParaRPr lang="en-US" dirty="0"/>
                    </a:p>
                  </a:txBody>
                  <a:tcPr/>
                </a:tc>
                <a:tc>
                  <a:txBody>
                    <a:bodyPr/>
                    <a:lstStyle/>
                    <a:p>
                      <a:r>
                        <a:rPr lang="en-US" dirty="0" smtClean="0"/>
                        <a:t>Flight number</a:t>
                      </a:r>
                      <a:endParaRPr lang="en-US" dirty="0"/>
                    </a:p>
                  </a:txBody>
                  <a:tcPr/>
                </a:tc>
              </a:tr>
              <a:tr h="407200">
                <a:tc>
                  <a:txBody>
                    <a:bodyPr/>
                    <a:lstStyle/>
                    <a:p>
                      <a:r>
                        <a:rPr lang="en-US" dirty="0" smtClean="0"/>
                        <a:t>Citizenship</a:t>
                      </a:r>
                      <a:endParaRPr lang="en-US" dirty="0"/>
                    </a:p>
                  </a:txBody>
                  <a:tcPr/>
                </a:tc>
                <a:tc>
                  <a:txBody>
                    <a:bodyPr/>
                    <a:lstStyle/>
                    <a:p>
                      <a:r>
                        <a:rPr lang="en-US" dirty="0" smtClean="0"/>
                        <a:t>Seating priority </a:t>
                      </a:r>
                      <a:endParaRPr lang="en-US" dirty="0"/>
                    </a:p>
                  </a:txBody>
                  <a:tcPr/>
                </a:tc>
              </a:tr>
              <a:tr h="407200">
                <a:tc>
                  <a:txBody>
                    <a:bodyPr/>
                    <a:lstStyle/>
                    <a:p>
                      <a:r>
                        <a:rPr lang="en-US" dirty="0" smtClean="0"/>
                        <a:t>Date of birth</a:t>
                      </a:r>
                      <a:endParaRPr lang="en-US" dirty="0"/>
                    </a:p>
                  </a:txBody>
                  <a:tcPr/>
                </a:tc>
                <a:tc>
                  <a:txBody>
                    <a:bodyPr/>
                    <a:lstStyle/>
                    <a:p>
                      <a:r>
                        <a:rPr lang="en-US" dirty="0" smtClean="0"/>
                        <a:t>Gate</a:t>
                      </a:r>
                      <a:endParaRPr lang="en-US" dirty="0"/>
                    </a:p>
                  </a:txBody>
                  <a:tcPr/>
                </a:tc>
              </a:tr>
              <a:tr h="407200">
                <a:tc>
                  <a:txBody>
                    <a:bodyPr/>
                    <a:lstStyle/>
                    <a:p>
                      <a:r>
                        <a:rPr lang="en-US" dirty="0" smtClean="0"/>
                        <a:t>Date of issue</a:t>
                      </a:r>
                      <a:endParaRPr lang="en-US" dirty="0"/>
                    </a:p>
                  </a:txBody>
                  <a:tcPr/>
                </a:tc>
                <a:tc>
                  <a:txBody>
                    <a:bodyPr/>
                    <a:lstStyle/>
                    <a:p>
                      <a:r>
                        <a:rPr lang="en-US" dirty="0" smtClean="0"/>
                        <a:t>Seat number</a:t>
                      </a:r>
                      <a:endParaRPr lang="en-US" dirty="0"/>
                    </a:p>
                  </a:txBody>
                  <a:tcPr/>
                </a:tc>
              </a:tr>
              <a:tr h="458824">
                <a:tc>
                  <a:txBody>
                    <a:bodyPr/>
                    <a:lstStyle/>
                    <a:p>
                      <a:r>
                        <a:rPr lang="en-US" dirty="0" smtClean="0"/>
                        <a:t>Date of expiration</a:t>
                      </a:r>
                      <a:endParaRPr lang="en-US" dirty="0"/>
                    </a:p>
                  </a:txBody>
                  <a:tcPr/>
                </a:tc>
                <a:tc>
                  <a:txBody>
                    <a:bodyPr/>
                    <a:lstStyle/>
                    <a:p>
                      <a:r>
                        <a:rPr lang="en-US" dirty="0" smtClean="0"/>
                        <a:t>Date of issue</a:t>
                      </a:r>
                    </a:p>
                  </a:txBody>
                  <a:tcPr/>
                </a:tc>
              </a:tr>
              <a:tr h="407200">
                <a:tc>
                  <a:txBody>
                    <a:bodyPr/>
                    <a:lstStyle/>
                    <a:p>
                      <a:r>
                        <a:rPr lang="en-US" dirty="0" smtClean="0"/>
                        <a:t>Sex</a:t>
                      </a:r>
                      <a:endParaRPr lang="en-US" dirty="0"/>
                    </a:p>
                  </a:txBody>
                  <a:tcPr/>
                </a:tc>
                <a:tc>
                  <a:txBody>
                    <a:bodyPr/>
                    <a:lstStyle/>
                    <a:p>
                      <a:r>
                        <a:rPr lang="en-US" dirty="0" smtClean="0"/>
                        <a:t>bar code and/or the magnetic strip </a:t>
                      </a:r>
                    </a:p>
                  </a:txBody>
                  <a:tcPr/>
                </a:tc>
              </a:tr>
              <a:tr h="407200">
                <a:tc>
                  <a:txBody>
                    <a:bodyPr/>
                    <a:lstStyle/>
                    <a:p>
                      <a:r>
                        <a:rPr lang="en-US" dirty="0" smtClean="0"/>
                        <a:t>Picture</a:t>
                      </a:r>
                      <a:endParaRPr lang="en-US" dirty="0"/>
                    </a:p>
                  </a:txBody>
                  <a:tcPr/>
                </a:tc>
                <a:tc>
                  <a:txBody>
                    <a:bodyPr/>
                    <a:lstStyle/>
                    <a:p>
                      <a:endParaRPr lang="en-US" dirty="0"/>
                    </a:p>
                  </a:txBody>
                  <a:tcPr/>
                </a:tc>
              </a:tr>
            </a:tbl>
          </a:graphicData>
        </a:graphic>
      </p:graphicFrame>
    </p:spTree>
    <p:extLst>
      <p:ext uri="{BB962C8B-B14F-4D97-AF65-F5344CB8AC3E}">
        <p14:creationId xmlns:p14="http://schemas.microsoft.com/office/powerpoint/2010/main" val="2750946686"/>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Airport</a:t>
            </a:r>
            <a:endParaRPr lang="en-US" dirty="0"/>
          </a:p>
        </p:txBody>
      </p:sp>
      <p:sp>
        <p:nvSpPr>
          <p:cNvPr id="4" name="Rounded Rectangle 3"/>
          <p:cNvSpPr/>
          <p:nvPr/>
        </p:nvSpPr>
        <p:spPr bwMode="auto">
          <a:xfrm>
            <a:off x="1547664" y="1556792"/>
            <a:ext cx="2232248" cy="2592288"/>
          </a:xfrm>
          <a:prstGeom prst="roundRect">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gradFill>
                <a:gsLst>
                  <a:gs pos="0">
                    <a:srgbClr val="FFFFFF"/>
                  </a:gs>
                  <a:gs pos="100000">
                    <a:srgbClr val="FFFFFF"/>
                  </a:gs>
                </a:gsLst>
                <a:lin ang="5400000" scaled="0"/>
              </a:gradFill>
            </a:endParaRPr>
          </a:p>
        </p:txBody>
      </p:sp>
      <p:sp>
        <p:nvSpPr>
          <p:cNvPr id="5" name="Rounded Rectangle 4"/>
          <p:cNvSpPr/>
          <p:nvPr/>
        </p:nvSpPr>
        <p:spPr bwMode="auto">
          <a:xfrm>
            <a:off x="5364088" y="1554324"/>
            <a:ext cx="2232248" cy="2594756"/>
          </a:xfrm>
          <a:prstGeom prst="roundRect">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gradFill>
                <a:gsLst>
                  <a:gs pos="0">
                    <a:srgbClr val="FFFFFF"/>
                  </a:gs>
                  <a:gs pos="100000">
                    <a:srgbClr val="FFFFFF"/>
                  </a:gs>
                </a:gsLst>
                <a:lin ang="5400000" scaled="0"/>
              </a:gradFill>
            </a:endParaRPr>
          </a:p>
        </p:txBody>
      </p:sp>
      <p:sp>
        <p:nvSpPr>
          <p:cNvPr id="6" name="Rounded Rectangle 5"/>
          <p:cNvSpPr/>
          <p:nvPr/>
        </p:nvSpPr>
        <p:spPr bwMode="auto">
          <a:xfrm>
            <a:off x="5760132" y="2131934"/>
            <a:ext cx="1440160" cy="1008112"/>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dirty="0" smtClean="0">
                <a:gradFill>
                  <a:gsLst>
                    <a:gs pos="0">
                      <a:srgbClr val="FFFFFF"/>
                    </a:gs>
                    <a:gs pos="100000">
                      <a:srgbClr val="FFFFFF"/>
                    </a:gs>
                  </a:gsLst>
                  <a:lin ang="5400000" scaled="0"/>
                </a:gradFill>
              </a:rPr>
              <a:t>Airline</a:t>
            </a:r>
          </a:p>
        </p:txBody>
      </p:sp>
      <p:sp>
        <p:nvSpPr>
          <p:cNvPr id="8" name="Rounded Rectangle 7"/>
          <p:cNvSpPr/>
          <p:nvPr/>
        </p:nvSpPr>
        <p:spPr bwMode="auto">
          <a:xfrm>
            <a:off x="1763688" y="2132856"/>
            <a:ext cx="1620180" cy="1008112"/>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dirty="0" smtClean="0">
                <a:gradFill>
                  <a:gsLst>
                    <a:gs pos="0">
                      <a:srgbClr val="FFFFFF"/>
                    </a:gs>
                    <a:gs pos="100000">
                      <a:srgbClr val="FFFFFF"/>
                    </a:gs>
                  </a:gsLst>
                  <a:lin ang="5400000" scaled="0"/>
                </a:gradFill>
              </a:rPr>
              <a:t>Department of Public Safety</a:t>
            </a:r>
          </a:p>
        </p:txBody>
      </p:sp>
      <p:pic>
        <p:nvPicPr>
          <p:cNvPr id="9" name="Picture 2" descr="D:\Docs\MCM\Raw\logos\User Androgynous people pers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1960" y="5085184"/>
            <a:ext cx="649610" cy="778306"/>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Elbow Connector 10"/>
          <p:cNvCxnSpPr/>
          <p:nvPr/>
        </p:nvCxnSpPr>
        <p:spPr>
          <a:xfrm rot="16200000" flipV="1">
            <a:off x="1907705" y="3429001"/>
            <a:ext cx="2592286" cy="2016224"/>
          </a:xfrm>
          <a:prstGeom prst="bentConnector3">
            <a:avLst>
              <a:gd name="adj1" fmla="val 296"/>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4" name="Elbow Connector 13"/>
          <p:cNvCxnSpPr/>
          <p:nvPr/>
        </p:nvCxnSpPr>
        <p:spPr>
          <a:xfrm rot="16200000" flipH="1">
            <a:off x="2375758" y="3537013"/>
            <a:ext cx="2160241" cy="1512167"/>
          </a:xfrm>
          <a:prstGeom prst="bentConnector3">
            <a:avLst>
              <a:gd name="adj1" fmla="val 100345"/>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endCxn id="8" idx="3"/>
          </p:cNvCxnSpPr>
          <p:nvPr/>
        </p:nvCxnSpPr>
        <p:spPr>
          <a:xfrm flipH="1">
            <a:off x="3383868" y="2635990"/>
            <a:ext cx="2376264" cy="922"/>
          </a:xfrm>
          <a:prstGeom prst="straightConnector1">
            <a:avLst/>
          </a:prstGeom>
          <a:ln w="38100">
            <a:prstDash val="dash"/>
            <a:tailEnd type="arrow"/>
          </a:ln>
        </p:spPr>
        <p:style>
          <a:lnRef idx="1">
            <a:schemeClr val="accent1"/>
          </a:lnRef>
          <a:fillRef idx="0">
            <a:schemeClr val="accent1"/>
          </a:fillRef>
          <a:effectRef idx="0">
            <a:schemeClr val="accent1"/>
          </a:effectRef>
          <a:fontRef idx="minor">
            <a:schemeClr val="tx1"/>
          </a:fontRef>
        </p:style>
      </p:cxnSp>
      <p:cxnSp>
        <p:nvCxnSpPr>
          <p:cNvPr id="33" name="Elbow Connector 32"/>
          <p:cNvCxnSpPr/>
          <p:nvPr/>
        </p:nvCxnSpPr>
        <p:spPr>
          <a:xfrm rot="5400000" flipH="1" flipV="1">
            <a:off x="4218885" y="3673953"/>
            <a:ext cx="2183165" cy="1115357"/>
          </a:xfrm>
          <a:prstGeom prst="bentConnector3">
            <a:avLst>
              <a:gd name="adj1" fmla="val 183"/>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37" name="Rounded Rectangle 36"/>
          <p:cNvSpPr/>
          <p:nvPr/>
        </p:nvSpPr>
        <p:spPr bwMode="auto">
          <a:xfrm>
            <a:off x="6300192" y="3236493"/>
            <a:ext cx="1224136" cy="756085"/>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600" dirty="0" smtClean="0">
                <a:gradFill>
                  <a:gsLst>
                    <a:gs pos="0">
                      <a:srgbClr val="FFFFFF"/>
                    </a:gs>
                    <a:gs pos="100000">
                      <a:srgbClr val="FFFFFF"/>
                    </a:gs>
                  </a:gsLst>
                  <a:lin ang="5400000" scaled="0"/>
                </a:gradFill>
              </a:rPr>
              <a:t>Gate Agent</a:t>
            </a:r>
          </a:p>
        </p:txBody>
      </p:sp>
      <p:cxnSp>
        <p:nvCxnSpPr>
          <p:cNvPr id="40" name="Elbow Connector 39"/>
          <p:cNvCxnSpPr>
            <a:endCxn id="9" idx="3"/>
          </p:cNvCxnSpPr>
          <p:nvPr/>
        </p:nvCxnSpPr>
        <p:spPr>
          <a:xfrm rot="5400000">
            <a:off x="4306185" y="3696354"/>
            <a:ext cx="2333368" cy="1222598"/>
          </a:xfrm>
          <a:prstGeom prst="bentConnector2">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43" name="Elbow Connector 42"/>
          <p:cNvCxnSpPr>
            <a:endCxn id="37" idx="2"/>
          </p:cNvCxnSpPr>
          <p:nvPr/>
        </p:nvCxnSpPr>
        <p:spPr>
          <a:xfrm flipV="1">
            <a:off x="4752787" y="3992578"/>
            <a:ext cx="2159473" cy="1720463"/>
          </a:xfrm>
          <a:prstGeom prst="bentConnector2">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4427984" y="2256529"/>
            <a:ext cx="486480" cy="249299"/>
          </a:xfrm>
          <a:prstGeom prst="rect">
            <a:avLst/>
          </a:prstGeom>
          <a:noFill/>
        </p:spPr>
        <p:txBody>
          <a:bodyPr wrap="none" lIns="0" tIns="0" rIns="0" bIns="0" rtlCol="0">
            <a:spAutoFit/>
          </a:bodyPr>
          <a:lstStyle/>
          <a:p>
            <a:pPr>
              <a:lnSpc>
                <a:spcPct val="90000"/>
              </a:lnSpc>
            </a:pPr>
            <a:r>
              <a:rPr lang="en-US" dirty="0" smtClean="0">
                <a:gradFill>
                  <a:gsLst>
                    <a:gs pos="0">
                      <a:schemeClr val="tx1"/>
                    </a:gs>
                    <a:gs pos="86000">
                      <a:schemeClr val="tx1"/>
                    </a:gs>
                  </a:gsLst>
                  <a:lin ang="5400000" scaled="0"/>
                </a:gradFill>
              </a:rPr>
              <a:t>Trust</a:t>
            </a:r>
          </a:p>
        </p:txBody>
      </p:sp>
      <p:sp>
        <p:nvSpPr>
          <p:cNvPr id="46" name="TextBox 45"/>
          <p:cNvSpPr txBox="1"/>
          <p:nvPr/>
        </p:nvSpPr>
        <p:spPr>
          <a:xfrm rot="16200000">
            <a:off x="971039" y="4581691"/>
            <a:ext cx="2122632" cy="249299"/>
          </a:xfrm>
          <a:prstGeom prst="rect">
            <a:avLst/>
          </a:prstGeom>
          <a:noFill/>
        </p:spPr>
        <p:txBody>
          <a:bodyPr wrap="none" lIns="0" tIns="0" rIns="0" bIns="0" rtlCol="0">
            <a:spAutoFit/>
          </a:bodyPr>
          <a:lstStyle/>
          <a:p>
            <a:pPr>
              <a:lnSpc>
                <a:spcPct val="90000"/>
              </a:lnSpc>
            </a:pPr>
            <a:r>
              <a:rPr lang="en-US" dirty="0" smtClean="0">
                <a:gradFill>
                  <a:gsLst>
                    <a:gs pos="0">
                      <a:schemeClr val="tx1"/>
                    </a:gs>
                    <a:gs pos="86000">
                      <a:schemeClr val="tx1"/>
                    </a:gs>
                  </a:gsLst>
                  <a:lin ang="5400000" scaled="0"/>
                </a:gradFill>
              </a:rPr>
              <a:t>Need Drivers License</a:t>
            </a:r>
          </a:p>
        </p:txBody>
      </p:sp>
      <p:sp>
        <p:nvSpPr>
          <p:cNvPr id="47" name="TextBox 46"/>
          <p:cNvSpPr txBox="1"/>
          <p:nvPr/>
        </p:nvSpPr>
        <p:spPr>
          <a:xfrm rot="16200000">
            <a:off x="2141308" y="4419533"/>
            <a:ext cx="1510285" cy="249299"/>
          </a:xfrm>
          <a:prstGeom prst="rect">
            <a:avLst/>
          </a:prstGeom>
          <a:noFill/>
        </p:spPr>
        <p:txBody>
          <a:bodyPr wrap="none" lIns="0" tIns="0" rIns="0" bIns="0" rtlCol="0">
            <a:spAutoFit/>
          </a:bodyPr>
          <a:lstStyle/>
          <a:p>
            <a:pPr>
              <a:lnSpc>
                <a:spcPct val="90000"/>
              </a:lnSpc>
            </a:pPr>
            <a:r>
              <a:rPr lang="en-US" dirty="0" smtClean="0">
                <a:gradFill>
                  <a:gsLst>
                    <a:gs pos="0">
                      <a:schemeClr val="tx1"/>
                    </a:gs>
                    <a:gs pos="86000">
                      <a:schemeClr val="tx1"/>
                    </a:gs>
                  </a:gsLst>
                  <a:lin ang="5400000" scaled="0"/>
                </a:gradFill>
              </a:rPr>
              <a:t>Drivers License</a:t>
            </a:r>
          </a:p>
        </p:txBody>
      </p:sp>
      <p:sp>
        <p:nvSpPr>
          <p:cNvPr id="48" name="TextBox 47"/>
          <p:cNvSpPr txBox="1"/>
          <p:nvPr/>
        </p:nvSpPr>
        <p:spPr>
          <a:xfrm rot="5400000">
            <a:off x="4988352" y="4419533"/>
            <a:ext cx="1510285" cy="249299"/>
          </a:xfrm>
          <a:prstGeom prst="rect">
            <a:avLst/>
          </a:prstGeom>
          <a:noFill/>
        </p:spPr>
        <p:txBody>
          <a:bodyPr wrap="none" lIns="0" tIns="0" rIns="0" bIns="0" rtlCol="0">
            <a:spAutoFit/>
          </a:bodyPr>
          <a:lstStyle/>
          <a:p>
            <a:pPr>
              <a:lnSpc>
                <a:spcPct val="90000"/>
              </a:lnSpc>
            </a:pPr>
            <a:r>
              <a:rPr lang="en-US" dirty="0" smtClean="0">
                <a:gradFill>
                  <a:gsLst>
                    <a:gs pos="0">
                      <a:schemeClr val="tx1"/>
                    </a:gs>
                    <a:gs pos="86000">
                      <a:schemeClr val="tx1"/>
                    </a:gs>
                  </a:gsLst>
                  <a:lin ang="5400000" scaled="0"/>
                </a:gradFill>
              </a:rPr>
              <a:t>Drivers License</a:t>
            </a:r>
          </a:p>
        </p:txBody>
      </p:sp>
      <p:sp>
        <p:nvSpPr>
          <p:cNvPr id="53" name="TextBox 52"/>
          <p:cNvSpPr txBox="1"/>
          <p:nvPr/>
        </p:nvSpPr>
        <p:spPr>
          <a:xfrm rot="5400000" flipH="1">
            <a:off x="5592784" y="4659828"/>
            <a:ext cx="1414811" cy="249299"/>
          </a:xfrm>
          <a:prstGeom prst="rect">
            <a:avLst/>
          </a:prstGeom>
          <a:noFill/>
        </p:spPr>
        <p:txBody>
          <a:bodyPr wrap="none" lIns="0" tIns="0" rIns="0" bIns="0" rtlCol="0">
            <a:spAutoFit/>
          </a:bodyPr>
          <a:lstStyle/>
          <a:p>
            <a:pPr>
              <a:lnSpc>
                <a:spcPct val="90000"/>
              </a:lnSpc>
            </a:pPr>
            <a:r>
              <a:rPr lang="en-US" dirty="0" smtClean="0">
                <a:gradFill>
                  <a:gsLst>
                    <a:gs pos="0">
                      <a:schemeClr val="tx1"/>
                    </a:gs>
                    <a:gs pos="86000">
                      <a:schemeClr val="tx1"/>
                    </a:gs>
                  </a:gsLst>
                  <a:lin ang="5400000" scaled="0"/>
                </a:gradFill>
              </a:rPr>
              <a:t>Boarding Pass</a:t>
            </a:r>
          </a:p>
        </p:txBody>
      </p:sp>
      <p:sp>
        <p:nvSpPr>
          <p:cNvPr id="54" name="TextBox 53"/>
          <p:cNvSpPr txBox="1"/>
          <p:nvPr/>
        </p:nvSpPr>
        <p:spPr>
          <a:xfrm rot="5400000">
            <a:off x="6375907" y="4777416"/>
            <a:ext cx="1414811" cy="249299"/>
          </a:xfrm>
          <a:prstGeom prst="rect">
            <a:avLst/>
          </a:prstGeom>
          <a:noFill/>
        </p:spPr>
        <p:txBody>
          <a:bodyPr wrap="none" lIns="0" tIns="0" rIns="0" bIns="0" rtlCol="0">
            <a:spAutoFit/>
          </a:bodyPr>
          <a:lstStyle/>
          <a:p>
            <a:pPr>
              <a:lnSpc>
                <a:spcPct val="90000"/>
              </a:lnSpc>
            </a:pPr>
            <a:r>
              <a:rPr lang="en-US" dirty="0" smtClean="0">
                <a:gradFill>
                  <a:gsLst>
                    <a:gs pos="0">
                      <a:schemeClr val="tx1"/>
                    </a:gs>
                    <a:gs pos="86000">
                      <a:schemeClr val="tx1"/>
                    </a:gs>
                  </a:gsLst>
                  <a:lin ang="5400000" scaled="0"/>
                </a:gradFill>
              </a:rPr>
              <a:t>Boarding Pass</a:t>
            </a:r>
          </a:p>
        </p:txBody>
      </p:sp>
      <p:sp>
        <p:nvSpPr>
          <p:cNvPr id="12" name="Flowchart: Magnetic Disk 11"/>
          <p:cNvSpPr/>
          <p:nvPr/>
        </p:nvSpPr>
        <p:spPr bwMode="auto">
          <a:xfrm>
            <a:off x="251520" y="1628800"/>
            <a:ext cx="864096" cy="752378"/>
          </a:xfrm>
          <a:prstGeom prst="flowChartMagneticDisk">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200" dirty="0" smtClean="0">
                <a:gradFill>
                  <a:gsLst>
                    <a:gs pos="0">
                      <a:srgbClr val="FFFFFF"/>
                    </a:gs>
                    <a:gs pos="100000">
                      <a:srgbClr val="FFFFFF"/>
                    </a:gs>
                  </a:gsLst>
                  <a:lin ang="5400000" scaled="0"/>
                </a:gradFill>
              </a:rPr>
              <a:t>Birth Records</a:t>
            </a:r>
          </a:p>
        </p:txBody>
      </p:sp>
    </p:spTree>
    <p:extLst>
      <p:ext uri="{BB962C8B-B14F-4D97-AF65-F5344CB8AC3E}">
        <p14:creationId xmlns:p14="http://schemas.microsoft.com/office/powerpoint/2010/main" val="459039873"/>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Issuers and Security Tokens</a:t>
            </a:r>
            <a:endParaRPr lang="en-US" dirty="0"/>
          </a:p>
        </p:txBody>
      </p:sp>
      <p:sp>
        <p:nvSpPr>
          <p:cNvPr id="3" name="Text Placeholder 2"/>
          <p:cNvSpPr>
            <a:spLocks noGrp="1"/>
          </p:cNvSpPr>
          <p:nvPr>
            <p:ph type="body" sz="quarter" idx="10"/>
          </p:nvPr>
        </p:nvSpPr>
        <p:spPr>
          <a:xfrm>
            <a:off x="381000" y="1447799"/>
            <a:ext cx="8382000" cy="2609945"/>
          </a:xfrm>
        </p:spPr>
        <p:txBody>
          <a:bodyPr/>
          <a:lstStyle/>
          <a:p>
            <a:r>
              <a:rPr lang="en-US" dirty="0" smtClean="0"/>
              <a:t>Issues security tokens</a:t>
            </a:r>
          </a:p>
          <a:p>
            <a:r>
              <a:rPr lang="en-US" dirty="0" smtClean="0"/>
              <a:t>Collection of claims</a:t>
            </a:r>
          </a:p>
          <a:p>
            <a:r>
              <a:rPr lang="en-US" dirty="0" smtClean="0"/>
              <a:t>Formats</a:t>
            </a:r>
          </a:p>
          <a:p>
            <a:pPr lvl="1"/>
            <a:r>
              <a:rPr lang="en-US" dirty="0" smtClean="0"/>
              <a:t>SAML</a:t>
            </a:r>
          </a:p>
          <a:p>
            <a:r>
              <a:rPr lang="en-US" dirty="0" smtClean="0"/>
              <a:t>Signing</a:t>
            </a:r>
          </a:p>
        </p:txBody>
      </p:sp>
    </p:spTree>
    <p:extLst>
      <p:ext uri="{BB962C8B-B14F-4D97-AF65-F5344CB8AC3E}">
        <p14:creationId xmlns:p14="http://schemas.microsoft.com/office/powerpoint/2010/main" val="3668045512"/>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Security Token Service (STS)</a:t>
            </a:r>
            <a:endParaRPr lang="en-GB" dirty="0"/>
          </a:p>
        </p:txBody>
      </p:sp>
      <p:sp>
        <p:nvSpPr>
          <p:cNvPr id="3" name="Text Placeholder 2"/>
          <p:cNvSpPr>
            <a:spLocks noGrp="1"/>
          </p:cNvSpPr>
          <p:nvPr>
            <p:ph type="body" sz="quarter" idx="10"/>
          </p:nvPr>
        </p:nvSpPr>
        <p:spPr>
          <a:xfrm>
            <a:off x="381000" y="1026825"/>
            <a:ext cx="8382000" cy="4210383"/>
          </a:xfrm>
        </p:spPr>
        <p:txBody>
          <a:bodyPr/>
          <a:lstStyle/>
          <a:p>
            <a:r>
              <a:rPr lang="en-US" sz="2800" dirty="0" smtClean="0"/>
              <a:t>Web Service that issues claims and packages security tokens.</a:t>
            </a:r>
          </a:p>
          <a:p>
            <a:r>
              <a:rPr lang="en-US" sz="2400" dirty="0" smtClean="0"/>
              <a:t>Supports multiple credential types</a:t>
            </a:r>
          </a:p>
          <a:p>
            <a:r>
              <a:rPr lang="en-US" sz="2400" dirty="0" smtClean="0"/>
              <a:t>IP-STS </a:t>
            </a:r>
            <a:r>
              <a:rPr lang="en-US" sz="2400" dirty="0"/>
              <a:t>and </a:t>
            </a:r>
            <a:r>
              <a:rPr lang="en-US" sz="2400" dirty="0" smtClean="0"/>
              <a:t>RP-STS.</a:t>
            </a:r>
          </a:p>
          <a:p>
            <a:r>
              <a:rPr lang="en-US" sz="2400" dirty="0" smtClean="0"/>
              <a:t>An </a:t>
            </a:r>
            <a:r>
              <a:rPr lang="en-US" sz="2400" dirty="0"/>
              <a:t>IP-STS is an STS that issues tokens that can be used to request service tokens from RP-STSs. </a:t>
            </a:r>
          </a:p>
          <a:p>
            <a:r>
              <a:rPr lang="en-US" sz="2400" dirty="0" smtClean="0"/>
              <a:t>An </a:t>
            </a:r>
            <a:r>
              <a:rPr lang="en-US" sz="2400" dirty="0"/>
              <a:t>RP-STS can also consume other types of tokens (or credentials), for example an NT token that comes from the domain controller or the (KDC)</a:t>
            </a:r>
          </a:p>
          <a:p>
            <a:r>
              <a:rPr lang="en-US" sz="2400" dirty="0" smtClean="0"/>
              <a:t>STSs </a:t>
            </a:r>
            <a:r>
              <a:rPr lang="en-US" sz="2400" dirty="0"/>
              <a:t>can be </a:t>
            </a:r>
            <a:r>
              <a:rPr lang="en-US" sz="2400" dirty="0" smtClean="0"/>
              <a:t>chained</a:t>
            </a:r>
          </a:p>
          <a:p>
            <a:r>
              <a:rPr lang="en-US" sz="2400" dirty="0" smtClean="0"/>
              <a:t>An </a:t>
            </a:r>
            <a:r>
              <a:rPr lang="en-US" sz="2400" dirty="0"/>
              <a:t>STS is not always a web </a:t>
            </a:r>
            <a:r>
              <a:rPr lang="en-US" sz="2400" dirty="0" smtClean="0"/>
              <a:t>service: passive profile</a:t>
            </a:r>
            <a:endParaRPr lang="en-US" sz="2400" dirty="0"/>
          </a:p>
        </p:txBody>
      </p:sp>
    </p:spTree>
    <p:extLst>
      <p:ext uri="{BB962C8B-B14F-4D97-AF65-F5344CB8AC3E}">
        <p14:creationId xmlns:p14="http://schemas.microsoft.com/office/powerpoint/2010/main" val="300934404"/>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1052596"/>
          </a:xfrm>
        </p:spPr>
        <p:txBody>
          <a:bodyPr/>
          <a:lstStyle/>
          <a:p>
            <a:r>
              <a:rPr lang="en-US" sz="4000" dirty="0" smtClean="0"/>
              <a:t>Active Directory Federation Services v2.0 </a:t>
            </a:r>
            <a:r>
              <a:rPr lang="en-US" dirty="0" smtClean="0"/>
              <a:t/>
            </a:r>
            <a:br>
              <a:rPr lang="en-US" dirty="0" smtClean="0"/>
            </a:br>
            <a:r>
              <a:rPr lang="en-US" sz="3600" dirty="0" smtClean="0">
                <a:solidFill>
                  <a:srgbClr val="BDE3FF"/>
                </a:solidFill>
              </a:rPr>
              <a:t>aka Geneva Server</a:t>
            </a:r>
            <a:endParaRPr lang="en-US" sz="3600" dirty="0">
              <a:solidFill>
                <a:srgbClr val="BDE3FF"/>
              </a:solidFill>
            </a:endParaRPr>
          </a:p>
        </p:txBody>
      </p:sp>
      <p:sp>
        <p:nvSpPr>
          <p:cNvPr id="3" name="Text Placeholder 2"/>
          <p:cNvSpPr>
            <a:spLocks noGrp="1"/>
          </p:cNvSpPr>
          <p:nvPr>
            <p:ph type="body" sz="quarter" idx="10"/>
          </p:nvPr>
        </p:nvSpPr>
        <p:spPr/>
        <p:txBody>
          <a:bodyPr/>
          <a:lstStyle/>
          <a:p>
            <a:r>
              <a:rPr lang="en-US" smtClean="0"/>
              <a:t>An open platform that provides user access and single sign-on for on-premises and cloud based applications</a:t>
            </a:r>
          </a:p>
          <a:p>
            <a:r>
              <a:rPr lang="en-US" smtClean="0"/>
              <a:t>It is an Enterprise Identity Provider</a:t>
            </a:r>
          </a:p>
          <a:p>
            <a:r>
              <a:rPr lang="en-US" smtClean="0"/>
              <a:t>Exposes a Security Token Service</a:t>
            </a:r>
          </a:p>
          <a:p>
            <a:endParaRPr lang="en-US" dirty="0"/>
          </a:p>
        </p:txBody>
      </p:sp>
    </p:spTree>
    <p:extLst>
      <p:ext uri="{BB962C8B-B14F-4D97-AF65-F5344CB8AC3E}">
        <p14:creationId xmlns:p14="http://schemas.microsoft.com/office/powerpoint/2010/main" val="2418402691"/>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Non-Ignite Template">
  <a:themeElements>
    <a:clrScheme name="Blue Template-Tempalte">
      <a:dk1>
        <a:srgbClr val="000000"/>
      </a:dk1>
      <a:lt1>
        <a:srgbClr val="FFFFFF"/>
      </a:lt1>
      <a:dk2>
        <a:srgbClr val="0070C0"/>
      </a:dk2>
      <a:lt2>
        <a:srgbClr val="BDE3FF"/>
      </a:lt2>
      <a:accent1>
        <a:srgbClr val="FFC000"/>
      </a:accent1>
      <a:accent2>
        <a:srgbClr val="2DA33B"/>
      </a:accent2>
      <a:accent3>
        <a:srgbClr val="DF8045"/>
      </a:accent3>
      <a:accent4>
        <a:srgbClr val="2D86E7"/>
      </a:accent4>
      <a:accent5>
        <a:srgbClr val="755DCB"/>
      </a:accent5>
      <a:accent6>
        <a:srgbClr val="777777"/>
      </a:accent6>
      <a:hlink>
        <a:srgbClr val="F0ED7B"/>
      </a:hlink>
      <a:folHlink>
        <a:srgbClr val="F3EB4F"/>
      </a:folHlink>
    </a:clrScheme>
    <a:fontScheme name="Segoe UI">
      <a:majorFont>
        <a:latin typeface="Segoe UI"/>
        <a:ea typeface=""/>
        <a:cs typeface=""/>
      </a:majorFont>
      <a:minorFont>
        <a:latin typeface="Segoe UI"/>
        <a:ea typeface=""/>
        <a:cs typeface=""/>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a:defRPr sz="2400" dirty="0" smtClean="0">
            <a:gradFill>
              <a:gsLst>
                <a:gs pos="0">
                  <a:srgbClr val="FFFFFF"/>
                </a:gs>
                <a:gs pos="100000">
                  <a:srgbClr val="FFFFFF"/>
                </a:gs>
              </a:gsLst>
              <a:lin ang="5400000" scaled="0"/>
            </a:gradFill>
          </a:defRPr>
        </a:defPPr>
      </a:lstStyle>
      <a:style>
        <a:lnRef idx="0">
          <a:schemeClr val="accent4"/>
        </a:lnRef>
        <a:fillRef idx="3">
          <a:schemeClr val="accent4"/>
        </a:fillRef>
        <a:effectRef idx="3">
          <a:schemeClr val="accent4"/>
        </a:effectRef>
        <a:fontRef idx="minor">
          <a:schemeClr val="lt1"/>
        </a:fontRef>
      </a:style>
    </a:spDef>
    <a:txDef>
      <a:spPr>
        <a:noFill/>
      </a:spPr>
      <a:bodyPr wrap="none" lIns="0" tIns="0" rIns="0" bIns="0" rtlCol="0">
        <a:spAutoFit/>
      </a:bodyPr>
      <a:lstStyle>
        <a:defPPr>
          <a:lnSpc>
            <a:spcPct val="90000"/>
          </a:lnSpc>
          <a:defRPr dirty="0" smtClean="0">
            <a:gradFill>
              <a:gsLst>
                <a:gs pos="0">
                  <a:schemeClr val="tx1"/>
                </a:gs>
                <a:gs pos="86000">
                  <a:schemeClr val="tx1"/>
                </a:gs>
              </a:gsLst>
              <a:lin ang="5400000" scaled="0"/>
            </a:gradFill>
          </a:defRPr>
        </a:defPPr>
      </a:lstStyle>
    </a:txDef>
  </a:objectDefaults>
  <a:extraClrSchemeLst/>
</a:theme>
</file>

<file path=ppt/theme/theme2.xml><?xml version="1.0" encoding="utf-8"?>
<a:theme xmlns:a="http://schemas.openxmlformats.org/drawingml/2006/main" name="White with Consolas font for code slides">
  <a:themeElements>
    <a:clrScheme name="Blue Template-Tempalte">
      <a:dk1>
        <a:srgbClr val="000000"/>
      </a:dk1>
      <a:lt1>
        <a:srgbClr val="FFFFFF"/>
      </a:lt1>
      <a:dk2>
        <a:srgbClr val="0070C0"/>
      </a:dk2>
      <a:lt2>
        <a:srgbClr val="BDE3FF"/>
      </a:lt2>
      <a:accent1>
        <a:srgbClr val="FFC000"/>
      </a:accent1>
      <a:accent2>
        <a:srgbClr val="2DA33B"/>
      </a:accent2>
      <a:accent3>
        <a:srgbClr val="DF8045"/>
      </a:accent3>
      <a:accent4>
        <a:srgbClr val="2D86E7"/>
      </a:accent4>
      <a:accent5>
        <a:srgbClr val="755DCB"/>
      </a:accent5>
      <a:accent6>
        <a:srgbClr val="777777"/>
      </a:accent6>
      <a:hlink>
        <a:srgbClr val="F0ED7B"/>
      </a:hlink>
      <a:folHlink>
        <a:srgbClr val="F3EB4F"/>
      </a:folHlink>
    </a:clrScheme>
    <a:fontScheme name="Segoe UI">
      <a:majorFont>
        <a:latin typeface="Segoe UI"/>
        <a:ea typeface=""/>
        <a:cs typeface=""/>
      </a:majorFont>
      <a:minorFont>
        <a:latin typeface="Segoe UI"/>
        <a:ea typeface=""/>
        <a:cs typeface=""/>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egoe UI">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egoe UI">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Non-Ignite Template</Template>
  <TotalTime>0</TotalTime>
  <Words>1405</Words>
  <Application>Microsoft Office PowerPoint</Application>
  <PresentationFormat>On-screen Show (4:3)</PresentationFormat>
  <Paragraphs>373</Paragraphs>
  <Slides>40</Slides>
  <Notes>40</Notes>
  <HiddenSlides>0</HiddenSlides>
  <MMClips>0</MMClips>
  <ScaleCrop>false</ScaleCrop>
  <HeadingPairs>
    <vt:vector size="4" baseType="variant">
      <vt:variant>
        <vt:lpstr>Theme</vt:lpstr>
      </vt:variant>
      <vt:variant>
        <vt:i4>2</vt:i4>
      </vt:variant>
      <vt:variant>
        <vt:lpstr>Slide Titles</vt:lpstr>
      </vt:variant>
      <vt:variant>
        <vt:i4>40</vt:i4>
      </vt:variant>
    </vt:vector>
  </HeadingPairs>
  <TitlesOfParts>
    <vt:vector size="42" baseType="lpstr">
      <vt:lpstr>Non-Ignite Template</vt:lpstr>
      <vt:lpstr>White with Consolas font for code slides</vt:lpstr>
      <vt:lpstr>PowerPoint Presentation</vt:lpstr>
      <vt:lpstr>Using the SharePoint 2010 Security Model - Part 2</vt:lpstr>
      <vt:lpstr>Agenda</vt:lpstr>
      <vt:lpstr>Identity and Identity Providers</vt:lpstr>
      <vt:lpstr>What is a Claim?</vt:lpstr>
      <vt:lpstr>The Airport</vt:lpstr>
      <vt:lpstr>Issuers and Security Tokens</vt:lpstr>
      <vt:lpstr>Security Token Service (STS)</vt:lpstr>
      <vt:lpstr>Active Directory Federation Services v2.0  aka Geneva Server</vt:lpstr>
      <vt:lpstr>Relying Party</vt:lpstr>
      <vt:lpstr>Trust and Federation</vt:lpstr>
      <vt:lpstr>SharePoint as a Claims-based application</vt:lpstr>
      <vt:lpstr>SharePoint STS</vt:lpstr>
      <vt:lpstr>SharePoint Claims Overview</vt:lpstr>
      <vt:lpstr>SharePoint Farm Trusts</vt:lpstr>
      <vt:lpstr>Claims Providers </vt:lpstr>
      <vt:lpstr>Scenarios: Sign-in   aka Incoming Claims</vt:lpstr>
      <vt:lpstr>Scenario: Sign In</vt:lpstr>
      <vt:lpstr>Browser-based sign-in</vt:lpstr>
      <vt:lpstr>Identity Normalization</vt:lpstr>
      <vt:lpstr>Scenarios: Services   aka Outgoing Claims</vt:lpstr>
      <vt:lpstr>Scenario: Services</vt:lpstr>
      <vt:lpstr>Interoperating w/ Services</vt:lpstr>
      <vt:lpstr>Claims to Windows Token Service (C2WTS)</vt:lpstr>
      <vt:lpstr>Simple External List</vt:lpstr>
      <vt:lpstr>X-Boundary Services</vt:lpstr>
      <vt:lpstr>Standards</vt:lpstr>
      <vt:lpstr>Claims</vt:lpstr>
      <vt:lpstr>Authentication Model</vt:lpstr>
      <vt:lpstr>Authentication Model: Evolution</vt:lpstr>
      <vt:lpstr>Forms Based Authentication</vt:lpstr>
      <vt:lpstr>What changed in FBA</vt:lpstr>
      <vt:lpstr>SharePoint Server installation</vt:lpstr>
      <vt:lpstr>Configure / Upgrade FBA sites</vt:lpstr>
      <vt:lpstr>Why 3 web.config locations?</vt:lpstr>
      <vt:lpstr>Web.config example</vt:lpstr>
      <vt:lpstr>Upgrade FBA: Powershell sample</vt:lpstr>
      <vt:lpstr>Summary</vt:lpstr>
      <vt:lpstr>PowerPoint Presentation</vt:lpstr>
      <vt:lpstr>PowerPoint Presentation</vt:lpstr>
    </vt:vector>
  </TitlesOfParts>
  <Manager/>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dc:description/>
  <cp:lastModifiedBy/>
  <cp:revision>1</cp:revision>
  <dcterms:created xsi:type="dcterms:W3CDTF">2010-05-05T20:28:02Z</dcterms:created>
  <dcterms:modified xsi:type="dcterms:W3CDTF">2010-05-05T20:28:11Z</dcterms:modified>
</cp:coreProperties>
</file>