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Lst>
  <p:notesMasterIdLst>
    <p:notesMasterId r:id="rId37"/>
  </p:notesMasterIdLst>
  <p:handoutMasterIdLst>
    <p:handoutMasterId r:id="rId38"/>
  </p:handoutMasterIdLst>
  <p:sldIdLst>
    <p:sldId id="256"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20" r:id="rId20"/>
    <p:sldId id="321" r:id="rId21"/>
    <p:sldId id="322" r:id="rId22"/>
    <p:sldId id="323" r:id="rId23"/>
    <p:sldId id="325" r:id="rId24"/>
    <p:sldId id="326" r:id="rId25"/>
    <p:sldId id="327" r:id="rId26"/>
    <p:sldId id="328" r:id="rId27"/>
    <p:sldId id="329" r:id="rId28"/>
    <p:sldId id="330" r:id="rId29"/>
    <p:sldId id="331" r:id="rId30"/>
    <p:sldId id="332" r:id="rId31"/>
    <p:sldId id="333" r:id="rId32"/>
    <p:sldId id="334" r:id="rId33"/>
    <p:sldId id="336" r:id="rId34"/>
    <p:sldId id="338" r:id="rId35"/>
    <p:sldId id="337" r:id="rId36"/>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E3FF"/>
    <a:srgbClr val="000000"/>
    <a:srgbClr val="FFFFFF"/>
    <a:srgbClr val="333333"/>
    <a:srgbClr val="292929"/>
    <a:srgbClr val="F8F57B"/>
    <a:srgbClr val="F6AE1E"/>
    <a:srgbClr val="FF0066"/>
    <a:srgbClr val="F3AF35"/>
    <a:srgbClr val="9C4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96105" autoAdjust="0"/>
  </p:normalViewPr>
  <p:slideViewPr>
    <p:cSldViewPr>
      <p:cViewPr varScale="1">
        <p:scale>
          <a:sx n="85" d="100"/>
          <a:sy n="85" d="100"/>
        </p:scale>
        <p:origin x="-564" y="-96"/>
      </p:cViewPr>
      <p:guideLst>
        <p:guide orient="horz" pos="144"/>
        <p:guide orient="horz" pos="912"/>
        <p:guide orient="horz" pos="1484"/>
        <p:guide orient="horz" pos="1200"/>
        <p:guide orient="horz" pos="2736"/>
        <p:guide orient="horz" pos="4176"/>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p:scale>
          <a:sx n="80" d="100"/>
          <a:sy n="80" d="100"/>
        </p:scale>
        <p:origin x="-4026" y="-6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4"/>
          <p:cNvSpPr txBox="1">
            <a:spLocks/>
          </p:cNvSpPr>
          <p:nvPr/>
        </p:nvSpPr>
        <p:spPr>
          <a:xfrm>
            <a:off x="2348880" y="0"/>
            <a:ext cx="4522690" cy="240030"/>
          </a:xfrm>
          <a:prstGeom prst="rect">
            <a:avLst/>
          </a:prstGeom>
        </p:spPr>
        <p:txBody>
          <a:bodyPr lIns="94851" tIns="47425" rIns="94851" bIns="47425"/>
          <a:lstStyle>
            <a:lvl1pPr algn="r">
              <a:defRPr sz="1000"/>
            </a:lvl1pPr>
          </a:lstStyle>
          <a:p>
            <a:pPr lvl="0" defTabSz="914400" fontAlgn="base">
              <a:spcBef>
                <a:spcPct val="0"/>
              </a:spcBef>
              <a:spcAft>
                <a:spcPct val="0"/>
              </a:spcAft>
              <a:defRPr/>
            </a:pP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Module: </a:t>
            </a:r>
            <a:r>
              <a:rPr lang="en-US" dirty="0"/>
              <a:t>Planning and Using SharePoint 2010 Service Applications </a:t>
            </a:r>
            <a:r>
              <a:rPr lang="en-US" dirty="0" smtClean="0"/>
              <a:t> </a:t>
            </a: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 </a:t>
            </a:r>
            <a:fld id="{073E6628-0705-4E34-90AA-D61A964D0AFD}" type="slidenum">
              <a:rPr kumimoji="0" lang="en-US" sz="1000" b="0" i="0" u="none" strike="noStrike" kern="1200" cap="none" spc="0" normalizeH="0" baseline="0" noProof="0" smtClean="0">
                <a:ln>
                  <a:noFill/>
                </a:ln>
                <a:solidFill>
                  <a:schemeClr val="tx1"/>
                </a:solidFill>
                <a:effectLst/>
                <a:uLnTx/>
                <a:uFillTx/>
                <a:latin typeface="Arial" charset="0"/>
                <a:ea typeface="+mn-ea"/>
                <a:cs typeface="+mn-cs"/>
              </a:rPr>
              <a:pPr lvl="0" defTabSz="914400" fontAlgn="base">
                <a:spcBef>
                  <a:spcPct val="0"/>
                </a:spcBef>
                <a:spcAft>
                  <a:spcPct val="0"/>
                </a:spcAf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9" name="Picture 5" descr="C:\Users\vesaj\Pictures\SharePoint logos\ShrPt10_h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240" y="8734096"/>
            <a:ext cx="1498128" cy="3024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5"/>
          <p:cNvSpPr>
            <a:spLocks noGrp="1"/>
          </p:cNvSpPr>
          <p:nvPr/>
        </p:nvSpPr>
        <p:spPr>
          <a:xfrm>
            <a:off x="0" y="8922891"/>
            <a:ext cx="4572000" cy="257621"/>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900" dirty="0" smtClean="0"/>
              <a:t>©2010</a:t>
            </a:r>
            <a:r>
              <a:rPr lang="en-US" sz="900" baseline="0" dirty="0" smtClean="0"/>
              <a:t> </a:t>
            </a:r>
            <a:r>
              <a:rPr lang="en-US" sz="900" dirty="0" smtClean="0"/>
              <a:t>Microsoft </a:t>
            </a:r>
            <a:r>
              <a:rPr lang="en-US" sz="800" dirty="0" smtClean="0"/>
              <a:t>Corporation</a:t>
            </a:r>
            <a:r>
              <a:rPr lang="en-US" sz="900" dirty="0" smtClean="0"/>
              <a:t>. All rights reserved. RTM Content - Published </a:t>
            </a:r>
            <a:r>
              <a:rPr lang="en-US" sz="900" baseline="0" dirty="0" smtClean="0"/>
              <a:t>May </a:t>
            </a:r>
            <a:r>
              <a:rPr lang="en-US" sz="900" dirty="0" smtClean="0"/>
              <a:t>2010</a:t>
            </a:r>
          </a:p>
        </p:txBody>
      </p:sp>
    </p:spTree>
    <p:extLst>
      <p:ext uri="{BB962C8B-B14F-4D97-AF65-F5344CB8AC3E}">
        <p14:creationId xmlns:p14="http://schemas.microsoft.com/office/powerpoint/2010/main" val="276173913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txBox="1">
            <a:spLocks/>
          </p:cNvSpPr>
          <p:nvPr/>
        </p:nvSpPr>
        <p:spPr>
          <a:xfrm>
            <a:off x="2348880" y="0"/>
            <a:ext cx="4522690" cy="240030"/>
          </a:xfrm>
          <a:prstGeom prst="rect">
            <a:avLst/>
          </a:prstGeom>
        </p:spPr>
        <p:txBody>
          <a:bodyPr lIns="94851" tIns="47425" rIns="94851" bIns="47425"/>
          <a:lstStyle>
            <a:lvl1pPr algn="r">
              <a:defRPr sz="1000"/>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Module: </a:t>
            </a:r>
            <a:r>
              <a:rPr lang="en-US" sz="1000" kern="1200" dirty="0" smtClean="0">
                <a:solidFill>
                  <a:schemeClr val="tx1"/>
                </a:solidFill>
                <a:effectLst/>
                <a:latin typeface="+mn-lt"/>
                <a:ea typeface="+mn-ea"/>
                <a:cs typeface="+mn-cs"/>
              </a:rPr>
              <a:t>Planning and Using SharePoint 2010 Service Applications  </a:t>
            </a: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 </a:t>
            </a:r>
            <a:fld id="{073E6628-0705-4E34-90AA-D61A964D0AFD}" type="slidenum">
              <a:rPr kumimoji="0" lang="en-US"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9" name="Picture 5" descr="C:\Users\vesaj\Pictures\SharePoint logos\ShrPt10_h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240" y="8734096"/>
            <a:ext cx="1498128" cy="3024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5"/>
          <p:cNvSpPr>
            <a:spLocks noGrp="1"/>
          </p:cNvSpPr>
          <p:nvPr/>
        </p:nvSpPr>
        <p:spPr>
          <a:xfrm>
            <a:off x="0" y="8922891"/>
            <a:ext cx="4572000" cy="257621"/>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900" dirty="0" smtClean="0"/>
              <a:t>©2010</a:t>
            </a:r>
            <a:r>
              <a:rPr lang="en-US" sz="900" baseline="0" dirty="0" smtClean="0"/>
              <a:t> </a:t>
            </a:r>
            <a:r>
              <a:rPr lang="en-US" sz="900" dirty="0" smtClean="0"/>
              <a:t>Microsoft </a:t>
            </a:r>
            <a:r>
              <a:rPr lang="en-US" sz="800" dirty="0" smtClean="0"/>
              <a:t>Corporation</a:t>
            </a:r>
            <a:r>
              <a:rPr lang="en-US" sz="900" dirty="0" smtClean="0"/>
              <a:t>. All rights reserved. RTM Content - Published </a:t>
            </a:r>
            <a:r>
              <a:rPr lang="en-US" sz="900" baseline="0" dirty="0" smtClean="0"/>
              <a:t>May </a:t>
            </a:r>
            <a:r>
              <a:rPr lang="en-US" sz="900" dirty="0" smtClean="0"/>
              <a:t>2010</a:t>
            </a:r>
          </a:p>
        </p:txBody>
      </p:sp>
    </p:spTree>
    <p:extLst>
      <p:ext uri="{BB962C8B-B14F-4D97-AF65-F5344CB8AC3E}">
        <p14:creationId xmlns:p14="http://schemas.microsoft.com/office/powerpoint/2010/main" val="4232448101"/>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47800"/>
            <a:ext cx="7681913" cy="1523495"/>
          </a:xfrm>
        </p:spPr>
        <p:txBody>
          <a:bodyPr anchor="b"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5638800"/>
            <a:ext cx="7681914" cy="443198"/>
          </a:xfrm>
        </p:spPr>
        <p:txBody>
          <a:bodyPr anchor="b" anchorCtr="0">
            <a:sp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5" name="Picture 2" descr="C:\Users\vesaj\Pictures\SharePoint logos\ShrPt10_h_rgb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IT Pro">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3124200" y="3401604"/>
            <a:ext cx="4959178" cy="470898"/>
          </a:xfrm>
          <a:prstGeom prst="rect">
            <a:avLst/>
          </a:prstGeom>
          <a:noFill/>
        </p:spPr>
        <p:txBody>
          <a:bodyPr wrap="none" lIns="0" tIns="0" rIns="0" bIns="0" rtlCol="0">
            <a:spAutoFit/>
          </a:bodyPr>
          <a:lstStyle/>
          <a:p>
            <a:pPr>
              <a:lnSpc>
                <a:spcPct val="90000"/>
              </a:lnSpc>
            </a:pPr>
            <a:r>
              <a:rPr lang="en-US" sz="3400" i="1" dirty="0" smtClean="0">
                <a:gradFill>
                  <a:gsLst>
                    <a:gs pos="0">
                      <a:schemeClr val="tx1"/>
                    </a:gs>
                    <a:gs pos="86000">
                      <a:schemeClr val="tx1"/>
                    </a:gs>
                  </a:gsLst>
                  <a:lin ang="5400000" scaled="0"/>
                </a:gradFill>
              </a:rPr>
              <a:t>Advanced IT Pro </a:t>
            </a:r>
            <a:r>
              <a:rPr lang="en-US" sz="3400" i="1" baseline="0" dirty="0" smtClean="0">
                <a:gradFill>
                  <a:gsLst>
                    <a:gs pos="0">
                      <a:schemeClr val="tx1"/>
                    </a:gs>
                    <a:gs pos="86000">
                      <a:schemeClr val="tx1"/>
                    </a:gs>
                  </a:gsLst>
                  <a:lin ang="5400000" scaled="0"/>
                </a:gradFill>
              </a:rPr>
              <a:t>Training </a:t>
            </a:r>
            <a:r>
              <a:rPr lang="en-US" sz="3400" i="1" dirty="0" smtClean="0">
                <a:gradFill>
                  <a:gsLst>
                    <a:gs pos="0">
                      <a:schemeClr val="tx1"/>
                    </a:gs>
                    <a:gs pos="86000">
                      <a:schemeClr val="tx1"/>
                    </a:gs>
                  </a:gsLst>
                  <a:lin ang="5400000" scaled="0"/>
                </a:gradFill>
              </a:rPr>
              <a:t> </a:t>
            </a: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Dev">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2843808" y="3401604"/>
            <a:ext cx="5744201" cy="470898"/>
          </a:xfrm>
          <a:prstGeom prst="rect">
            <a:avLst/>
          </a:prstGeom>
          <a:noFill/>
        </p:spPr>
        <p:txBody>
          <a:bodyPr wrap="none" lIns="0" tIns="0" rIns="0" bIns="0" rtlCol="0">
            <a:spAutoFit/>
          </a:bodyPr>
          <a:lstStyle/>
          <a:p>
            <a:pPr>
              <a:lnSpc>
                <a:spcPct val="90000"/>
              </a:lnSpc>
            </a:pPr>
            <a:r>
              <a:rPr lang="en-US" sz="3400" i="1" dirty="0" smtClean="0">
                <a:gradFill>
                  <a:gsLst>
                    <a:gs pos="0">
                      <a:schemeClr val="tx1"/>
                    </a:gs>
                    <a:gs pos="86000">
                      <a:schemeClr val="tx1"/>
                    </a:gs>
                  </a:gsLst>
                  <a:lin ang="5400000" scaled="0"/>
                </a:gradFill>
              </a:rPr>
              <a:t>Advanced Developer </a:t>
            </a:r>
            <a:r>
              <a:rPr lang="en-US" sz="3400" i="1" baseline="0" dirty="0" smtClean="0">
                <a:gradFill>
                  <a:gsLst>
                    <a:gs pos="0">
                      <a:schemeClr val="tx1"/>
                    </a:gs>
                    <a:gs pos="86000">
                      <a:schemeClr val="tx1"/>
                    </a:gs>
                  </a:gsLst>
                  <a:lin ang="5400000" scaled="0"/>
                </a:gradFill>
              </a:rPr>
              <a:t>Training </a:t>
            </a:r>
            <a:r>
              <a:rPr lang="en-US" sz="3400" i="1" dirty="0" smtClean="0">
                <a:gradFill>
                  <a:gsLst>
                    <a:gs pos="0">
                      <a:schemeClr val="tx1"/>
                    </a:gs>
                    <a:gs pos="86000">
                      <a:schemeClr val="tx1"/>
                    </a:gs>
                  </a:gsLst>
                  <a:lin ang="5400000" scaled="0"/>
                </a:gradFill>
              </a:rPr>
              <a:t> </a:t>
            </a:r>
          </a:p>
        </p:txBody>
      </p:sp>
    </p:spTree>
    <p:extLst>
      <p:ext uri="{BB962C8B-B14F-4D97-AF65-F5344CB8AC3E}">
        <p14:creationId xmlns:p14="http://schemas.microsoft.com/office/powerpoint/2010/main" val="240831329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098"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92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5638800"/>
            <a:ext cx="7043208" cy="443198"/>
          </a:xfrm>
        </p:spPr>
        <p:txBody>
          <a:bodyPr anchor="b" anchorCtr="0">
            <a:sp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3187006"/>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1" u="none" strike="noStrike" kern="1200" cap="none" spc="-642" normalizeH="0" baseline="0" noProof="0" dirty="0" smtClean="0">
                <a:ln w="11430"/>
                <a:gradFill>
                  <a:gsLst>
                    <a:gs pos="0">
                      <a:schemeClr val="tx1"/>
                    </a:gs>
                    <a:gs pos="100000">
                      <a:schemeClr val="tx1"/>
                    </a:gs>
                  </a:gsLst>
                  <a:lin ang="5400000" scaled="0"/>
                </a:gradFill>
                <a:effectLst/>
                <a:uLnTx/>
                <a:uFillTx/>
                <a:latin typeface="+mj-lt"/>
                <a:ea typeface="+mn-ea"/>
                <a:cs typeface="+mn-cs"/>
              </a:defRPr>
            </a:lvl1pPr>
          </a:lstStyle>
          <a:p>
            <a:pPr lvl="0"/>
            <a:r>
              <a:rPr lang="en-US" dirty="0" smtClean="0"/>
              <a:t>click to…</a:t>
            </a:r>
          </a:p>
        </p:txBody>
      </p:sp>
      <p:pic>
        <p:nvPicPr>
          <p:cNvPr id="5" name="Picture 2" descr="C:\Users\vesaj\Pictures\SharePoint logos\ShrPt10_h_rgb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Ignit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userDrawn="1"/>
        </p:nvSpPr>
        <p:spPr>
          <a:xfrm>
            <a:off x="0" y="6604477"/>
            <a:ext cx="9144000" cy="253524"/>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gradFill>
                  <a:gsLst>
                    <a:gs pos="0">
                      <a:srgbClr val="FFFFFF"/>
                    </a:gs>
                    <a:gs pos="100000">
                      <a:srgbClr val="FFFFFF"/>
                    </a:gs>
                  </a:gsLst>
                  <a:lin ang="5400000" scaled="0"/>
                </a:gradFill>
              </a:rPr>
              <a:t>©2010</a:t>
            </a:r>
            <a:r>
              <a:rPr lang="en-US" sz="1000" baseline="0" dirty="0" smtClean="0">
                <a:gradFill>
                  <a:gsLst>
                    <a:gs pos="0">
                      <a:srgbClr val="FFFFFF"/>
                    </a:gs>
                    <a:gs pos="100000">
                      <a:srgbClr val="FFFFFF"/>
                    </a:gs>
                  </a:gsLst>
                  <a:lin ang="5400000" scaled="0"/>
                </a:gradFill>
              </a:rPr>
              <a:t> </a:t>
            </a:r>
            <a:r>
              <a:rPr lang="en-US" sz="1000" dirty="0" smtClean="0">
                <a:gradFill>
                  <a:gsLst>
                    <a:gs pos="0">
                      <a:srgbClr val="FFFFFF"/>
                    </a:gs>
                    <a:gs pos="100000">
                      <a:srgbClr val="FFFFFF"/>
                    </a:gs>
                  </a:gsLst>
                  <a:lin ang="5400000" scaled="0"/>
                </a:gradFill>
              </a:rPr>
              <a:t>Microsoft </a:t>
            </a:r>
            <a:r>
              <a:rPr lang="en-US" sz="900" dirty="0" smtClean="0">
                <a:gradFill>
                  <a:gsLst>
                    <a:gs pos="0">
                      <a:srgbClr val="FFFFFF"/>
                    </a:gs>
                    <a:gs pos="100000">
                      <a:srgbClr val="FFFFFF"/>
                    </a:gs>
                  </a:gsLst>
                  <a:lin ang="5400000" scaled="0"/>
                </a:gradFill>
              </a:rPr>
              <a:t>Corporation</a:t>
            </a:r>
            <a:r>
              <a:rPr lang="en-US" sz="1000" dirty="0" smtClean="0">
                <a:gradFill>
                  <a:gsLst>
                    <a:gs pos="0">
                      <a:srgbClr val="FFFFFF"/>
                    </a:gs>
                    <a:gs pos="100000">
                      <a:srgbClr val="FFFFFF"/>
                    </a:gs>
                  </a:gsLst>
                  <a:lin ang="5400000" scaled="0"/>
                </a:gradFill>
              </a:rPr>
              <a:t>. All rights reserved. RTM Content - Published </a:t>
            </a:r>
            <a:r>
              <a:rPr lang="en-US" sz="1000" baseline="0" dirty="0" smtClean="0">
                <a:gradFill>
                  <a:gsLst>
                    <a:gs pos="0">
                      <a:srgbClr val="FFFFFF"/>
                    </a:gs>
                    <a:gs pos="100000">
                      <a:srgbClr val="FFFFFF"/>
                    </a:gs>
                  </a:gsLst>
                  <a:lin ang="5400000" scaled="0"/>
                </a:gradFill>
              </a:rPr>
              <a:t>May </a:t>
            </a:r>
            <a:r>
              <a:rPr lang="en-US" sz="1000" dirty="0" smtClean="0">
                <a:gradFill>
                  <a:gsLst>
                    <a:gs pos="0">
                      <a:srgbClr val="FFFFFF"/>
                    </a:gs>
                    <a:gs pos="100000">
                      <a:srgbClr val="FFFFFF"/>
                    </a:gs>
                  </a:gsLst>
                  <a:lin ang="5400000" scaled="0"/>
                </a:gradFill>
              </a:rPr>
              <a:t>2010</a:t>
            </a:r>
          </a:p>
          <a:p>
            <a:pPr algn="l"/>
            <a:endParaRPr lang="en-US" sz="1000" dirty="0">
              <a:gradFill>
                <a:gsLst>
                  <a:gs pos="0">
                    <a:srgbClr val="FFFFFF"/>
                  </a:gs>
                  <a:gs pos="100000">
                    <a:srgbClr val="FFFFFF"/>
                  </a:gs>
                </a:gsLst>
                <a:lin ang="5400000" scaled="0"/>
              </a:gradFill>
            </a:endParaRPr>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 id="2147483723" r:id="rId11"/>
    <p:sldLayoutId id="2147483703" r:id="rId12"/>
    <p:sldLayoutId id="2147483704" r:id="rId13"/>
    <p:sldLayoutId id="2147483724" r:id="rId14"/>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5000"/>
        <a:buFontTx/>
        <a:buBlip>
          <a:blip r:embed="rId17"/>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1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1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8"/>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8"/>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5"/>
          <p:cNvSpPr>
            <a:spLocks noGrp="1"/>
          </p:cNvSpPr>
          <p:nvPr userDrawn="1"/>
        </p:nvSpPr>
        <p:spPr>
          <a:xfrm>
            <a:off x="0" y="6604476"/>
            <a:ext cx="9144000"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rPr>
              <a:t>©2010</a:t>
            </a:r>
            <a:r>
              <a:rPr lang="en-US" sz="1000" baseline="0" dirty="0" smtClean="0">
                <a:solidFill>
                  <a:schemeClr val="bg1"/>
                </a:solidFill>
              </a:rPr>
              <a:t> </a:t>
            </a:r>
            <a:r>
              <a:rPr lang="en-US" sz="1000" dirty="0" smtClean="0">
                <a:solidFill>
                  <a:schemeClr val="bg1"/>
                </a:solidFill>
              </a:rPr>
              <a:t>Microsoft </a:t>
            </a:r>
            <a:r>
              <a:rPr lang="en-US" sz="900" dirty="0" smtClean="0">
                <a:solidFill>
                  <a:schemeClr val="bg1"/>
                </a:solidFill>
              </a:rPr>
              <a:t>Corporation</a:t>
            </a:r>
            <a:r>
              <a:rPr lang="en-US" sz="1000" dirty="0" smtClean="0">
                <a:solidFill>
                  <a:schemeClr val="bg1"/>
                </a:solidFill>
              </a:rPr>
              <a:t>. All rights reserved. RTM Content - Published </a:t>
            </a:r>
            <a:r>
              <a:rPr lang="en-US" sz="1000" baseline="0" dirty="0" smtClean="0">
                <a:solidFill>
                  <a:schemeClr val="bg1"/>
                </a:solidFill>
              </a:rPr>
              <a:t>April </a:t>
            </a:r>
            <a:r>
              <a:rPr lang="en-US" sz="1000" dirty="0" smtClean="0">
                <a:solidFill>
                  <a:schemeClr val="bg1"/>
                </a:solidFill>
              </a:rPr>
              <a:t>2010</a:t>
            </a:r>
          </a:p>
        </p:txBody>
      </p:sp>
      <p:pic>
        <p:nvPicPr>
          <p:cNvPr id="1029" name="Picture 5" descr="C:\Users\vesaj\Pictures\SharePoint logos\ShrPt10_h_rgb.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52000" y="6382800"/>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721" r:id="rId1"/>
  </p:sldLayoutIdLst>
  <p:transition>
    <p:fade/>
  </p:transition>
  <p:hf hdr="0" dt="0"/>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Included Service Apps (cont.)</a:t>
            </a:r>
            <a:endParaRPr lang="en-US" dirty="0"/>
          </a:p>
        </p:txBody>
      </p:sp>
      <p:sp>
        <p:nvSpPr>
          <p:cNvPr id="3" name="Content Placeholder 2"/>
          <p:cNvSpPr>
            <a:spLocks noGrp="1"/>
          </p:cNvSpPr>
          <p:nvPr>
            <p:ph idx="1"/>
          </p:nvPr>
        </p:nvSpPr>
        <p:spPr>
          <a:xfrm>
            <a:off x="357158" y="1000108"/>
            <a:ext cx="8382000" cy="5357850"/>
          </a:xfrm>
        </p:spPr>
        <p:txBody>
          <a:bodyPr>
            <a:normAutofit fontScale="85000" lnSpcReduction="20000"/>
          </a:bodyPr>
          <a:lstStyle/>
          <a:p>
            <a:r>
              <a:rPr lang="en-US" sz="2000" b="1" dirty="0" smtClean="0"/>
              <a:t>Search Service Application</a:t>
            </a:r>
          </a:p>
          <a:p>
            <a:pPr lvl="1"/>
            <a:r>
              <a:rPr lang="en-US" sz="1800" dirty="0" smtClean="0"/>
              <a:t>Index content and serve search queries. </a:t>
            </a:r>
            <a:endParaRPr lang="en-US" sz="1400" dirty="0" smtClean="0"/>
          </a:p>
          <a:p>
            <a:r>
              <a:rPr lang="en-US" sz="2000" b="1" dirty="0" smtClean="0"/>
              <a:t>Secure Store Service</a:t>
            </a:r>
          </a:p>
          <a:p>
            <a:pPr lvl="1"/>
            <a:r>
              <a:rPr lang="en-US" sz="1800" dirty="0" smtClean="0"/>
              <a:t>Provides capability to store data (e.g. credential set) securely and associate it to a specific identity or group of identities. </a:t>
            </a:r>
          </a:p>
          <a:p>
            <a:r>
              <a:rPr lang="en-US" sz="2000" b="1" dirty="0" smtClean="0"/>
              <a:t>State Service</a:t>
            </a:r>
          </a:p>
          <a:p>
            <a:pPr lvl="1"/>
            <a:r>
              <a:rPr lang="en-US" sz="1800" dirty="0" smtClean="0"/>
              <a:t>Provides temporary storage of user session data for Office SharePoint Server components. </a:t>
            </a:r>
          </a:p>
          <a:p>
            <a:r>
              <a:rPr lang="en-US" sz="2000" b="1" dirty="0" smtClean="0"/>
              <a:t>Usage and Health data collection</a:t>
            </a:r>
          </a:p>
          <a:p>
            <a:pPr lvl="1"/>
            <a:r>
              <a:rPr lang="en-US" sz="1800" dirty="0" smtClean="0"/>
              <a:t>This service collects farm wide usage and health data and provides the ability to view various usage and health reports. </a:t>
            </a:r>
          </a:p>
          <a:p>
            <a:r>
              <a:rPr lang="en-US" sz="2000" b="1" dirty="0" smtClean="0"/>
              <a:t>User Profile Service Application</a:t>
            </a:r>
          </a:p>
          <a:p>
            <a:pPr lvl="1"/>
            <a:r>
              <a:rPr lang="en-US" sz="1800" dirty="0" smtClean="0"/>
              <a:t>Adds support for My Sites, Profile pages, Social Tagging and other social computing features.  Some of the features offered by this service require Search Service Application and Managed Metadata Services to be provisioned.</a:t>
            </a:r>
          </a:p>
          <a:p>
            <a:r>
              <a:rPr lang="en-US" sz="2000" b="1" dirty="0" smtClean="0"/>
              <a:t>Visio Graphics Service</a:t>
            </a:r>
          </a:p>
          <a:p>
            <a:pPr lvl="1"/>
            <a:r>
              <a:rPr lang="en-US" sz="1800" dirty="0" smtClean="0"/>
              <a:t>Enables viewing and refreshing of Visio web diagrams. </a:t>
            </a:r>
          </a:p>
          <a:p>
            <a:r>
              <a:rPr lang="en-US" sz="2000" b="1" dirty="0" smtClean="0"/>
              <a:t>Web Analytics Service Application</a:t>
            </a:r>
          </a:p>
          <a:p>
            <a:pPr lvl="1"/>
            <a:r>
              <a:rPr lang="en-US" sz="1800" dirty="0" smtClean="0"/>
              <a:t>Enable rich insights into web usage patterns by processing and analyzing web analytics data . </a:t>
            </a:r>
          </a:p>
          <a:p>
            <a:r>
              <a:rPr lang="en-US" sz="2000" b="1" dirty="0" smtClean="0"/>
              <a:t>Word Automation Services</a:t>
            </a:r>
          </a:p>
          <a:p>
            <a:pPr lvl="1"/>
            <a:r>
              <a:rPr lang="en-US" sz="1800" dirty="0" smtClean="0"/>
              <a:t>Provides a framework for performing automated document conversions </a:t>
            </a:r>
          </a:p>
          <a:p>
            <a:r>
              <a:rPr lang="en-US" sz="2200" b="1" dirty="0" smtClean="0"/>
              <a:t>Word Viewing Service</a:t>
            </a:r>
          </a:p>
          <a:p>
            <a:pPr lvl="1"/>
            <a:r>
              <a:rPr lang="en-US" sz="1800" dirty="0" smtClean="0"/>
              <a:t>Service used to prepare Word documents for viewing in a web browser. </a:t>
            </a:r>
            <a:endParaRPr lang="en-US" sz="4000" dirty="0"/>
          </a:p>
        </p:txBody>
      </p:sp>
    </p:spTree>
    <p:extLst>
      <p:ext uri="{BB962C8B-B14F-4D97-AF65-F5344CB8AC3E}">
        <p14:creationId xmlns:p14="http://schemas.microsoft.com/office/powerpoint/2010/main" val="18754671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 Proxies</a:t>
            </a:r>
            <a:endParaRPr lang="en-US" dirty="0"/>
          </a:p>
        </p:txBody>
      </p:sp>
      <p:sp>
        <p:nvSpPr>
          <p:cNvPr id="3" name="Content Placeholder 2"/>
          <p:cNvSpPr>
            <a:spLocks noGrp="1"/>
          </p:cNvSpPr>
          <p:nvPr>
            <p:ph idx="1"/>
          </p:nvPr>
        </p:nvSpPr>
        <p:spPr>
          <a:xfrm>
            <a:off x="381000" y="1412874"/>
            <a:ext cx="8382000" cy="4945083"/>
          </a:xfrm>
        </p:spPr>
        <p:txBody>
          <a:bodyPr>
            <a:noAutofit/>
          </a:bodyPr>
          <a:lstStyle/>
          <a:p>
            <a:r>
              <a:rPr lang="en-US" sz="2800" dirty="0" smtClean="0"/>
              <a:t>A proxy is automatically created for an SA when the SA is created via central admin</a:t>
            </a:r>
            <a:endParaRPr lang="en-US" sz="2800" b="1" i="1" dirty="0"/>
          </a:p>
          <a:p>
            <a:r>
              <a:rPr lang="en-US" sz="2800" dirty="0" smtClean="0"/>
              <a:t>It’s a </a:t>
            </a:r>
            <a:r>
              <a:rPr lang="en-US" sz="2800" dirty="0"/>
              <a:t>virtual </a:t>
            </a:r>
            <a:r>
              <a:rPr lang="en-US" sz="2800" dirty="0" smtClean="0"/>
              <a:t>link used to connect web apps to SAs</a:t>
            </a:r>
            <a:endParaRPr lang="en-US" sz="2800" dirty="0"/>
          </a:p>
          <a:p>
            <a:r>
              <a:rPr lang="en-US" sz="2800" dirty="0"/>
              <a:t>Proxies </a:t>
            </a:r>
            <a:r>
              <a:rPr lang="en-US" sz="2800" dirty="0" smtClean="0"/>
              <a:t>in </a:t>
            </a:r>
            <a:r>
              <a:rPr lang="en-US" sz="2800" dirty="0"/>
              <a:t>the local farm are not created by </a:t>
            </a:r>
            <a:r>
              <a:rPr lang="en-US" sz="2800" dirty="0" err="1" smtClean="0"/>
              <a:t>admins</a:t>
            </a:r>
            <a:r>
              <a:rPr lang="en-US" sz="2800" dirty="0" smtClean="0"/>
              <a:t>, </a:t>
            </a:r>
            <a:r>
              <a:rPr lang="en-US" sz="2800" dirty="0"/>
              <a:t>but </a:t>
            </a:r>
            <a:r>
              <a:rPr lang="en-US" sz="2800" dirty="0" smtClean="0"/>
              <a:t>they </a:t>
            </a:r>
            <a:r>
              <a:rPr lang="en-US" sz="2800" dirty="0"/>
              <a:t>appear along with the </a:t>
            </a:r>
            <a:r>
              <a:rPr lang="en-US" sz="2800" dirty="0" smtClean="0"/>
              <a:t>SAs in central admin </a:t>
            </a:r>
            <a:endParaRPr lang="en-US" sz="2800" dirty="0"/>
          </a:p>
          <a:p>
            <a:r>
              <a:rPr lang="en-US" sz="2800" b="1" dirty="0"/>
              <a:t>Some</a:t>
            </a:r>
            <a:r>
              <a:rPr lang="en-US" sz="2800" dirty="0"/>
              <a:t> proxies </a:t>
            </a:r>
            <a:r>
              <a:rPr lang="en-US" sz="2800" dirty="0" smtClean="0"/>
              <a:t>might include </a:t>
            </a:r>
            <a:r>
              <a:rPr lang="en-US" sz="2800" dirty="0"/>
              <a:t>settings that can be </a:t>
            </a:r>
            <a:r>
              <a:rPr lang="en-US" sz="2800" dirty="0" smtClean="0"/>
              <a:t>modified</a:t>
            </a:r>
          </a:p>
          <a:p>
            <a:pPr lvl="1"/>
            <a:r>
              <a:rPr lang="en-US" sz="2400" dirty="0" smtClean="0"/>
              <a:t>For </a:t>
            </a:r>
            <a:r>
              <a:rPr lang="en-US" sz="2400" dirty="0"/>
              <a:t>example, </a:t>
            </a:r>
            <a:r>
              <a:rPr lang="en-US" sz="2400" dirty="0" smtClean="0"/>
              <a:t>for the Managed Metadata SA, </a:t>
            </a:r>
            <a:r>
              <a:rPr lang="en-US" sz="2400" dirty="0"/>
              <a:t>you must indicate which </a:t>
            </a:r>
            <a:r>
              <a:rPr lang="en-US" sz="2400" dirty="0" smtClean="0"/>
              <a:t>proxy is the default taxonomy store</a:t>
            </a:r>
          </a:p>
          <a:p>
            <a:endParaRPr lang="en-US" sz="2800" dirty="0"/>
          </a:p>
        </p:txBody>
      </p:sp>
    </p:spTree>
    <p:extLst>
      <p:ext uri="{BB962C8B-B14F-4D97-AF65-F5344CB8AC3E}">
        <p14:creationId xmlns:p14="http://schemas.microsoft.com/office/powerpoint/2010/main" val="94695730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 Proxy Groups</a:t>
            </a:r>
            <a:endParaRPr lang="en-US" dirty="0"/>
          </a:p>
        </p:txBody>
      </p:sp>
      <p:sp>
        <p:nvSpPr>
          <p:cNvPr id="3" name="Content Placeholder 2"/>
          <p:cNvSpPr>
            <a:spLocks noGrp="1"/>
          </p:cNvSpPr>
          <p:nvPr>
            <p:ph idx="1"/>
          </p:nvPr>
        </p:nvSpPr>
        <p:spPr>
          <a:xfrm>
            <a:off x="381000" y="1447799"/>
            <a:ext cx="8382000" cy="5053691"/>
          </a:xfrm>
        </p:spPr>
        <p:txBody>
          <a:bodyPr/>
          <a:lstStyle/>
          <a:p>
            <a:r>
              <a:rPr lang="en-US" sz="2800" dirty="0" smtClean="0"/>
              <a:t>A proxy group is a group of SA proxies that are selected for a web app</a:t>
            </a:r>
          </a:p>
          <a:p>
            <a:r>
              <a:rPr lang="en-US" sz="2800" dirty="0" smtClean="0"/>
              <a:t>By default, all SA proxies are included in the default proxy group. </a:t>
            </a:r>
          </a:p>
          <a:p>
            <a:pPr lvl="1"/>
            <a:r>
              <a:rPr lang="en-US" sz="2400" dirty="0" smtClean="0"/>
              <a:t>You can remove them of course</a:t>
            </a:r>
          </a:p>
          <a:p>
            <a:pPr lvl="1"/>
            <a:r>
              <a:rPr lang="en-US" sz="2400" dirty="0" smtClean="0"/>
              <a:t>A single proxy can be in multiple Proxy Groups</a:t>
            </a:r>
          </a:p>
          <a:p>
            <a:r>
              <a:rPr lang="en-US" sz="2800" dirty="0" smtClean="0"/>
              <a:t>When you create a web app you can:</a:t>
            </a:r>
          </a:p>
          <a:p>
            <a:pPr lvl="1"/>
            <a:r>
              <a:rPr lang="en-US" sz="2400" dirty="0" smtClean="0"/>
              <a:t>select the default proxy group</a:t>
            </a:r>
          </a:p>
          <a:p>
            <a:pPr lvl="1"/>
            <a:r>
              <a:rPr lang="en-US" sz="2400" dirty="0" smtClean="0"/>
              <a:t>create a custom proxy group by selecting which SA proxies should be included</a:t>
            </a:r>
          </a:p>
          <a:p>
            <a:r>
              <a:rPr lang="en-US" sz="2800" dirty="0" smtClean="0"/>
              <a:t>The custom proxy group for one web app cannot be reused with a different web app</a:t>
            </a:r>
            <a:endParaRPr lang="en-US" sz="2800" dirty="0"/>
          </a:p>
        </p:txBody>
      </p:sp>
    </p:spTree>
    <p:extLst>
      <p:ext uri="{BB962C8B-B14F-4D97-AF65-F5344CB8AC3E}">
        <p14:creationId xmlns:p14="http://schemas.microsoft.com/office/powerpoint/2010/main" val="287883195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620156" cy="664797"/>
          </a:xfrm>
        </p:spPr>
        <p:txBody>
          <a:bodyPr>
            <a:normAutofit/>
          </a:bodyPr>
          <a:lstStyle/>
          <a:p>
            <a:r>
              <a:rPr lang="en-US" dirty="0" smtClean="0"/>
              <a:t>Changing the Default Proxy Group</a:t>
            </a:r>
            <a:endParaRPr lang="en-US" dirty="0"/>
          </a:p>
        </p:txBody>
      </p:sp>
      <p:sp>
        <p:nvSpPr>
          <p:cNvPr id="3" name="Content Placeholder 2"/>
          <p:cNvSpPr>
            <a:spLocks noGrp="1"/>
          </p:cNvSpPr>
          <p:nvPr>
            <p:ph idx="1"/>
          </p:nvPr>
        </p:nvSpPr>
        <p:spPr>
          <a:xfrm>
            <a:off x="381000" y="1412874"/>
            <a:ext cx="8382000" cy="5087959"/>
          </a:xfrm>
        </p:spPr>
        <p:txBody>
          <a:bodyPr>
            <a:noAutofit/>
          </a:bodyPr>
          <a:lstStyle/>
          <a:p>
            <a:r>
              <a:rPr lang="en-US" dirty="0" smtClean="0"/>
              <a:t>Admin UI:</a:t>
            </a:r>
          </a:p>
          <a:p>
            <a:pPr lvl="1"/>
            <a:r>
              <a:rPr lang="en-US" sz="2400" dirty="0" smtClean="0"/>
              <a:t>Application Management &lt;click&gt;</a:t>
            </a:r>
          </a:p>
          <a:p>
            <a:pPr lvl="1"/>
            <a:r>
              <a:rPr lang="en-US" sz="2400" dirty="0" smtClean="0"/>
              <a:t>Configure service application associations &lt;click&gt; </a:t>
            </a:r>
          </a:p>
          <a:p>
            <a:pPr lvl="1"/>
            <a:r>
              <a:rPr lang="en-US" sz="2400" dirty="0" smtClean="0"/>
              <a:t>“default” (under “Proxy Group”) &lt;click&gt;</a:t>
            </a:r>
          </a:p>
          <a:p>
            <a:r>
              <a:rPr lang="en-US" dirty="0" err="1" smtClean="0"/>
              <a:t>PowerShell</a:t>
            </a:r>
            <a:endParaRPr lang="en-US" dirty="0" smtClean="0"/>
          </a:p>
          <a:p>
            <a:pPr lvl="1"/>
            <a:r>
              <a:rPr lang="en-US" sz="2400" dirty="0" smtClean="0"/>
              <a:t>Get-</a:t>
            </a:r>
            <a:r>
              <a:rPr lang="en-US" sz="2400" dirty="0" err="1" smtClean="0"/>
              <a:t>SPServiceApplicationProxy</a:t>
            </a:r>
            <a:r>
              <a:rPr lang="en-US" sz="2400" dirty="0" smtClean="0"/>
              <a:t> lists the SA proxy IDs</a:t>
            </a:r>
          </a:p>
          <a:p>
            <a:pPr lvl="1"/>
            <a:r>
              <a:rPr lang="en-US" sz="2400" dirty="0" smtClean="0"/>
              <a:t>Add- and Remove-</a:t>
            </a:r>
            <a:r>
              <a:rPr lang="en-US" sz="2400" dirty="0" err="1" smtClean="0"/>
              <a:t>SPServiceApplicationProxyGroupMember</a:t>
            </a:r>
            <a:r>
              <a:rPr lang="en-US" sz="2400" dirty="0" smtClean="0"/>
              <a:t> takes the ID as a parameter</a:t>
            </a:r>
          </a:p>
          <a:p>
            <a:pPr lvl="2"/>
            <a:r>
              <a:rPr lang="en-US" sz="2000" dirty="0" smtClean="0"/>
              <a:t>NOTE:  Do NOT enter a name for the “Identity” parameter in these calls; just press Enter and when prompted and it will use the Default proxy group automatically</a:t>
            </a:r>
            <a:endParaRPr lang="en-US" sz="2000" dirty="0"/>
          </a:p>
        </p:txBody>
      </p:sp>
    </p:spTree>
    <p:extLst>
      <p:ext uri="{BB962C8B-B14F-4D97-AF65-F5344CB8AC3E}">
        <p14:creationId xmlns:p14="http://schemas.microsoft.com/office/powerpoint/2010/main" val="352212909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srcRect/>
          <a:stretch>
            <a:fillRect/>
          </a:stretch>
        </p:blipFill>
        <p:spPr bwMode="auto">
          <a:xfrm>
            <a:off x="785786" y="928670"/>
            <a:ext cx="7429552" cy="5380271"/>
          </a:xfrm>
          <a:prstGeom prst="rect">
            <a:avLst/>
          </a:prstGeom>
          <a:noFill/>
          <a:ln w="9525">
            <a:noFill/>
            <a:miter lim="800000"/>
            <a:headEnd/>
            <a:tailEnd/>
          </a:ln>
        </p:spPr>
      </p:pic>
      <p:sp>
        <p:nvSpPr>
          <p:cNvPr id="2" name="Title 1"/>
          <p:cNvSpPr>
            <a:spLocks noGrp="1"/>
          </p:cNvSpPr>
          <p:nvPr>
            <p:ph type="title"/>
          </p:nvPr>
        </p:nvSpPr>
        <p:spPr>
          <a:xfrm>
            <a:off x="214282" y="230188"/>
            <a:ext cx="8715436" cy="664797"/>
          </a:xfrm>
        </p:spPr>
        <p:txBody>
          <a:bodyPr>
            <a:normAutofit fontScale="90000"/>
          </a:bodyPr>
          <a:lstStyle/>
          <a:p>
            <a:r>
              <a:rPr lang="en-US" dirty="0" smtClean="0"/>
              <a:t>Associating Web Apps to Proxy Groups</a:t>
            </a:r>
            <a:endParaRPr lang="en-US" dirty="0"/>
          </a:p>
        </p:txBody>
      </p:sp>
      <p:pic>
        <p:nvPicPr>
          <p:cNvPr id="4" name="Picture 4"/>
          <p:cNvPicPr>
            <a:picLocks noChangeAspect="1" noChangeArrowheads="1"/>
          </p:cNvPicPr>
          <p:nvPr/>
        </p:nvPicPr>
        <p:blipFill>
          <a:blip r:embed="rId4"/>
          <a:srcRect/>
          <a:stretch>
            <a:fillRect/>
          </a:stretch>
        </p:blipFill>
        <p:spPr bwMode="auto">
          <a:xfrm>
            <a:off x="2285984" y="857232"/>
            <a:ext cx="4791075" cy="5591175"/>
          </a:xfrm>
          <a:prstGeom prst="rect">
            <a:avLst/>
          </a:prstGeom>
          <a:noFill/>
          <a:ln w="9525">
            <a:noFill/>
            <a:miter lim="800000"/>
            <a:headEnd/>
            <a:tailEnd/>
          </a:ln>
        </p:spPr>
      </p:pic>
      <p:pic>
        <p:nvPicPr>
          <p:cNvPr id="3" name="Picture 3"/>
          <p:cNvPicPr>
            <a:picLocks noChangeAspect="1" noChangeArrowheads="1"/>
          </p:cNvPicPr>
          <p:nvPr/>
        </p:nvPicPr>
        <p:blipFill>
          <a:blip r:embed="rId5"/>
          <a:srcRect/>
          <a:stretch>
            <a:fillRect/>
          </a:stretch>
        </p:blipFill>
        <p:spPr bwMode="auto">
          <a:xfrm>
            <a:off x="2285984" y="857232"/>
            <a:ext cx="4781550" cy="5610225"/>
          </a:xfrm>
          <a:prstGeom prst="rect">
            <a:avLst/>
          </a:prstGeom>
          <a:noFill/>
          <a:ln w="9525">
            <a:noFill/>
            <a:miter lim="800000"/>
            <a:headEnd/>
            <a:tailEnd/>
          </a:ln>
        </p:spPr>
      </p:pic>
      <p:pic>
        <p:nvPicPr>
          <p:cNvPr id="1026" name="Picture 2"/>
          <p:cNvPicPr>
            <a:picLocks noChangeAspect="1" noChangeArrowheads="1"/>
          </p:cNvPicPr>
          <p:nvPr/>
        </p:nvPicPr>
        <p:blipFill>
          <a:blip r:embed="rId6"/>
          <a:srcRect/>
          <a:stretch>
            <a:fillRect/>
          </a:stretch>
        </p:blipFill>
        <p:spPr bwMode="auto">
          <a:xfrm>
            <a:off x="785786" y="928670"/>
            <a:ext cx="7429552" cy="5360563"/>
          </a:xfrm>
          <a:prstGeom prst="rect">
            <a:avLst/>
          </a:prstGeom>
          <a:noFill/>
          <a:ln w="9525">
            <a:noFill/>
            <a:miter lim="800000"/>
            <a:headEnd/>
            <a:tailEnd/>
          </a:ln>
        </p:spPr>
      </p:pic>
    </p:spTree>
    <p:extLst>
      <p:ext uri="{BB962C8B-B14F-4D97-AF65-F5344CB8AC3E}">
        <p14:creationId xmlns:p14="http://schemas.microsoft.com/office/powerpoint/2010/main" val="4443968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22" presetClass="exit" presetSubtype="4" fill="hold" nodeType="withEffect">
                                  <p:stCondLst>
                                    <p:cond delay="0"/>
                                  </p:stCondLst>
                                  <p:childTnLst>
                                    <p:animEffect transition="out" filter="wipe(down)">
                                      <p:cBhvr>
                                        <p:cTn id="9" dur="500"/>
                                        <p:tgtEl>
                                          <p:spTgt spid="1026"/>
                                        </p:tgtEl>
                                      </p:cBhvr>
                                    </p:animEffect>
                                    <p:set>
                                      <p:cBhvr>
                                        <p:cTn id="10" dur="1" fill="hold">
                                          <p:stCondLst>
                                            <p:cond delay="499"/>
                                          </p:stCondLst>
                                        </p:cTn>
                                        <p:tgtEl>
                                          <p:spTgt spid="10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22" presetClass="exit" presetSubtype="4" fill="hold" nodeType="withEffect">
                                  <p:stCondLst>
                                    <p:cond delay="0"/>
                                  </p:stCondLst>
                                  <p:childTnLst>
                                    <p:animEffect transition="out" filter="wipe(down)">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blinds(horizontal)">
                                      <p:cBhvr>
                                        <p:cTn id="23" dur="500"/>
                                        <p:tgtEl>
                                          <p:spTgt spid="1029"/>
                                        </p:tgtEl>
                                      </p:cBhvr>
                                    </p:animEffect>
                                  </p:childTnLst>
                                </p:cTn>
                              </p:par>
                              <p:par>
                                <p:cTn id="24" presetID="22" presetClass="exit" presetSubtype="4" fill="hold" nodeType="withEffect">
                                  <p:stCondLst>
                                    <p:cond delay="0"/>
                                  </p:stCondLst>
                                  <p:childTnLst>
                                    <p:animEffect transition="out" filter="wipe(down)">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Deploying and Managing SAs</a:t>
            </a:r>
            <a:endParaRPr lang="en-US" dirty="0"/>
          </a:p>
        </p:txBody>
      </p:sp>
      <p:sp>
        <p:nvSpPr>
          <p:cNvPr id="3" name="Content Placeholder 2"/>
          <p:cNvSpPr>
            <a:spLocks noGrp="1"/>
          </p:cNvSpPr>
          <p:nvPr>
            <p:ph idx="1"/>
          </p:nvPr>
        </p:nvSpPr>
        <p:spPr>
          <a:xfrm>
            <a:off x="381000" y="1412874"/>
            <a:ext cx="8382000" cy="4873645"/>
          </a:xfrm>
        </p:spPr>
        <p:txBody>
          <a:bodyPr>
            <a:noAutofit/>
          </a:bodyPr>
          <a:lstStyle/>
          <a:p>
            <a:r>
              <a:rPr lang="en-US" sz="2800" dirty="0" smtClean="0"/>
              <a:t>Creating:</a:t>
            </a:r>
          </a:p>
          <a:p>
            <a:pPr lvl="1"/>
            <a:r>
              <a:rPr lang="en-US" sz="2000" dirty="0" smtClean="0"/>
              <a:t>Select </a:t>
            </a:r>
            <a:r>
              <a:rPr lang="en-US" sz="2000" dirty="0"/>
              <a:t>services while running the </a:t>
            </a:r>
            <a:r>
              <a:rPr lang="en-US" sz="2000" dirty="0" smtClean="0"/>
              <a:t>farm </a:t>
            </a:r>
            <a:r>
              <a:rPr lang="en-US" sz="2000" dirty="0" err="1" smtClean="0"/>
              <a:t>Config</a:t>
            </a:r>
            <a:r>
              <a:rPr lang="en-US" sz="2000" dirty="0" smtClean="0"/>
              <a:t> Wizard </a:t>
            </a:r>
            <a:endParaRPr lang="en-US" sz="2000" dirty="0"/>
          </a:p>
          <a:p>
            <a:pPr lvl="1"/>
            <a:r>
              <a:rPr lang="en-US" sz="2000" dirty="0" smtClean="0"/>
              <a:t>Add </a:t>
            </a:r>
            <a:r>
              <a:rPr lang="en-US" sz="2000" dirty="0"/>
              <a:t>services one by one on the Manage Service Applications page in </a:t>
            </a:r>
            <a:r>
              <a:rPr lang="en-US" sz="2000" dirty="0" smtClean="0"/>
              <a:t>Central Admin</a:t>
            </a:r>
            <a:endParaRPr lang="en-US" sz="2000" dirty="0"/>
          </a:p>
          <a:p>
            <a:pPr lvl="1"/>
            <a:r>
              <a:rPr lang="en-US" sz="2000" dirty="0" smtClean="0"/>
              <a:t>Use </a:t>
            </a:r>
            <a:r>
              <a:rPr lang="en-US" sz="2000" dirty="0" err="1" smtClean="0"/>
              <a:t>PowerShell</a:t>
            </a:r>
            <a:endParaRPr lang="en-US" sz="2000" dirty="0" smtClean="0"/>
          </a:p>
          <a:p>
            <a:r>
              <a:rPr lang="en-US" sz="2800" dirty="0" smtClean="0"/>
              <a:t>Managing:</a:t>
            </a:r>
          </a:p>
          <a:p>
            <a:pPr lvl="1"/>
            <a:r>
              <a:rPr lang="en-US" sz="2000" dirty="0" smtClean="0"/>
              <a:t>Central Admin, Manage Service Applications</a:t>
            </a:r>
          </a:p>
          <a:p>
            <a:pPr lvl="2"/>
            <a:r>
              <a:rPr lang="en-US" sz="1800" dirty="0" smtClean="0"/>
              <a:t>Click on any SA and then the Manage button on the ribbon</a:t>
            </a:r>
          </a:p>
          <a:p>
            <a:pPr lvl="1"/>
            <a:r>
              <a:rPr lang="en-US" sz="2000" dirty="0" smtClean="0"/>
              <a:t>Use </a:t>
            </a:r>
            <a:r>
              <a:rPr lang="en-US" sz="2000" dirty="0" err="1" smtClean="0"/>
              <a:t>PowerShell</a:t>
            </a:r>
            <a:endParaRPr lang="en-US" sz="2000" dirty="0" smtClean="0"/>
          </a:p>
          <a:p>
            <a:r>
              <a:rPr lang="en-US" sz="2800" dirty="0" smtClean="0"/>
              <a:t>Some </a:t>
            </a:r>
            <a:r>
              <a:rPr lang="en-US" sz="2800" dirty="0" err="1" smtClean="0"/>
              <a:t>PowerShell</a:t>
            </a:r>
            <a:r>
              <a:rPr lang="en-US" sz="2800" dirty="0" smtClean="0"/>
              <a:t> examples:</a:t>
            </a:r>
          </a:p>
          <a:p>
            <a:pPr lvl="1"/>
            <a:r>
              <a:rPr lang="en-US" sz="2400" dirty="0" smtClean="0"/>
              <a:t>http://sharepoint.microsoft.com/blogs/zach/Lists/Posts/Post.aspx?ID=50</a:t>
            </a:r>
            <a:endParaRPr lang="en-US" sz="2400" dirty="0"/>
          </a:p>
          <a:p>
            <a:endParaRPr lang="en-US" sz="2800" dirty="0"/>
          </a:p>
        </p:txBody>
      </p:sp>
    </p:spTree>
    <p:extLst>
      <p:ext uri="{BB962C8B-B14F-4D97-AF65-F5344CB8AC3E}">
        <p14:creationId xmlns:p14="http://schemas.microsoft.com/office/powerpoint/2010/main" val="78674443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Isolated SAs</a:t>
            </a:r>
            <a:endParaRPr lang="en-US" dirty="0"/>
          </a:p>
        </p:txBody>
      </p:sp>
      <p:pic>
        <p:nvPicPr>
          <p:cNvPr id="5" name="Picture 4" descr="SSA_One.JPG"/>
          <p:cNvPicPr>
            <a:picLocks noChangeAspect="1"/>
          </p:cNvPicPr>
          <p:nvPr/>
        </p:nvPicPr>
        <p:blipFill>
          <a:blip r:embed="rId3" cstate="print"/>
          <a:stretch>
            <a:fillRect/>
          </a:stretch>
        </p:blipFill>
        <p:spPr>
          <a:xfrm>
            <a:off x="1071538" y="857232"/>
            <a:ext cx="7176575" cy="5397871"/>
          </a:xfrm>
          <a:prstGeom prst="rect">
            <a:avLst/>
          </a:prstGeom>
        </p:spPr>
      </p:pic>
      <p:pic>
        <p:nvPicPr>
          <p:cNvPr id="4" name="Picture 3" descr="SSA_All.JPG"/>
          <p:cNvPicPr>
            <a:picLocks noChangeAspect="1"/>
          </p:cNvPicPr>
          <p:nvPr/>
        </p:nvPicPr>
        <p:blipFill>
          <a:blip r:embed="rId4" cstate="print"/>
          <a:stretch>
            <a:fillRect/>
          </a:stretch>
        </p:blipFill>
        <p:spPr>
          <a:xfrm>
            <a:off x="1071538" y="857232"/>
            <a:ext cx="7219428" cy="5437850"/>
          </a:xfrm>
          <a:prstGeom prst="rect">
            <a:avLst/>
          </a:prstGeom>
        </p:spPr>
      </p:pic>
      <p:pic>
        <p:nvPicPr>
          <p:cNvPr id="1026" name="Picture 2"/>
          <p:cNvPicPr>
            <a:picLocks noChangeAspect="1" noChangeArrowheads="1"/>
          </p:cNvPicPr>
          <p:nvPr/>
        </p:nvPicPr>
        <p:blipFill>
          <a:blip r:embed="rId5"/>
          <a:srcRect/>
          <a:stretch>
            <a:fillRect/>
          </a:stretch>
        </p:blipFill>
        <p:spPr bwMode="auto">
          <a:xfrm>
            <a:off x="1571604" y="1928802"/>
            <a:ext cx="6353175" cy="504825"/>
          </a:xfrm>
          <a:prstGeom prst="rect">
            <a:avLst/>
          </a:prstGeom>
          <a:noFill/>
          <a:ln w="9525">
            <a:noFill/>
            <a:miter lim="800000"/>
            <a:headEnd/>
            <a:tailEnd/>
          </a:ln>
        </p:spPr>
      </p:pic>
    </p:spTree>
    <p:extLst>
      <p:ext uri="{BB962C8B-B14F-4D97-AF65-F5344CB8AC3E}">
        <p14:creationId xmlns:p14="http://schemas.microsoft.com/office/powerpoint/2010/main" val="2563320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1" presetClass="exit" presetSubtype="0" fill="hold" nodeType="withEffect">
                                  <p:stCondLst>
                                    <p:cond delay="0"/>
                                  </p:stCondLst>
                                  <p:childTnLst>
                                    <p:set>
                                      <p:cBhvr>
                                        <p:cTn id="9" dur="1" fill="hold">
                                          <p:stCondLst>
                                            <p:cond delay="0"/>
                                          </p:stCondLst>
                                        </p:cTn>
                                        <p:tgtEl>
                                          <p:spTgt spid="102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nodeType="clickEffect">
                                  <p:stCondLst>
                                    <p:cond delay="0"/>
                                  </p:stCondLst>
                                  <p:childTnLst>
                                    <p:animEffect transition="out" filter="box(in)">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Databases</a:t>
            </a:r>
            <a:endParaRPr lang="en-US" dirty="0"/>
          </a:p>
        </p:txBody>
      </p:sp>
      <p:sp>
        <p:nvSpPr>
          <p:cNvPr id="3" name="Content Placeholder 2"/>
          <p:cNvSpPr>
            <a:spLocks noGrp="1"/>
          </p:cNvSpPr>
          <p:nvPr>
            <p:ph idx="1"/>
          </p:nvPr>
        </p:nvSpPr>
        <p:spPr>
          <a:xfrm>
            <a:off x="381000" y="1412874"/>
            <a:ext cx="8382000" cy="4730770"/>
          </a:xfrm>
        </p:spPr>
        <p:txBody>
          <a:bodyPr>
            <a:normAutofit fontScale="92500" lnSpcReduction="10000"/>
          </a:bodyPr>
          <a:lstStyle/>
          <a:p>
            <a:r>
              <a:rPr lang="en-US" dirty="0" smtClean="0"/>
              <a:t>Service Applications with their own DB:</a:t>
            </a:r>
          </a:p>
          <a:p>
            <a:pPr lvl="1"/>
            <a:r>
              <a:rPr lang="en-US" dirty="0" smtClean="0"/>
              <a:t>Search</a:t>
            </a:r>
          </a:p>
          <a:p>
            <a:pPr lvl="1"/>
            <a:r>
              <a:rPr lang="en-US" dirty="0" smtClean="0"/>
              <a:t>User Profile</a:t>
            </a:r>
          </a:p>
          <a:p>
            <a:pPr lvl="1"/>
            <a:r>
              <a:rPr lang="en-US" dirty="0" smtClean="0"/>
              <a:t>Managed Metadata</a:t>
            </a:r>
          </a:p>
          <a:p>
            <a:pPr lvl="1"/>
            <a:r>
              <a:rPr lang="en-US" dirty="0" smtClean="0"/>
              <a:t>Secure Store</a:t>
            </a:r>
          </a:p>
          <a:p>
            <a:pPr lvl="1"/>
            <a:r>
              <a:rPr lang="en-US" dirty="0" smtClean="0"/>
              <a:t>State Service</a:t>
            </a:r>
          </a:p>
          <a:p>
            <a:pPr lvl="1"/>
            <a:r>
              <a:rPr lang="en-US" dirty="0" smtClean="0"/>
              <a:t>Business Data Connectivity</a:t>
            </a:r>
          </a:p>
          <a:p>
            <a:pPr lvl="1"/>
            <a:r>
              <a:rPr lang="en-US" dirty="0" smtClean="0"/>
              <a:t>Web Analytics</a:t>
            </a:r>
          </a:p>
          <a:p>
            <a:pPr lvl="1"/>
            <a:r>
              <a:rPr lang="en-US" dirty="0" smtClean="0"/>
              <a:t>Performance Point</a:t>
            </a:r>
          </a:p>
          <a:p>
            <a:pPr lvl="1"/>
            <a:r>
              <a:rPr lang="en-US" dirty="0" smtClean="0"/>
              <a:t>Usage and Health data collection</a:t>
            </a:r>
          </a:p>
          <a:p>
            <a:pPr lvl="1"/>
            <a:r>
              <a:rPr lang="en-US" dirty="0" smtClean="0"/>
              <a:t>Word Automation</a:t>
            </a:r>
          </a:p>
          <a:p>
            <a:endParaRPr lang="en-US" dirty="0" smtClean="0"/>
          </a:p>
        </p:txBody>
      </p:sp>
      <p:pic>
        <p:nvPicPr>
          <p:cNvPr id="4" name="Picture 3"/>
          <p:cNvPicPr>
            <a:picLocks noChangeAspect="1" noChangeArrowheads="1"/>
          </p:cNvPicPr>
          <p:nvPr/>
        </p:nvPicPr>
        <p:blipFill>
          <a:blip r:embed="rId3"/>
          <a:srcRect/>
          <a:stretch>
            <a:fillRect/>
          </a:stretch>
        </p:blipFill>
        <p:spPr bwMode="auto">
          <a:xfrm>
            <a:off x="5286379" y="1774198"/>
            <a:ext cx="3571901" cy="3163175"/>
          </a:xfrm>
          <a:prstGeom prst="rect">
            <a:avLst/>
          </a:prstGeom>
          <a:noFill/>
          <a:ln w="9525">
            <a:noFill/>
            <a:miter lim="800000"/>
            <a:headEnd/>
            <a:tailEnd/>
          </a:ln>
        </p:spPr>
      </p:pic>
    </p:spTree>
    <p:extLst>
      <p:ext uri="{BB962C8B-B14F-4D97-AF65-F5344CB8AC3E}">
        <p14:creationId xmlns:p14="http://schemas.microsoft.com/office/powerpoint/2010/main" val="783613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Developing Custom SAs</a:t>
            </a:r>
            <a:endParaRPr lang="en-US" dirty="0"/>
          </a:p>
        </p:txBody>
      </p:sp>
      <p:sp>
        <p:nvSpPr>
          <p:cNvPr id="3" name="Content Placeholder 2"/>
          <p:cNvSpPr>
            <a:spLocks noGrp="1"/>
          </p:cNvSpPr>
          <p:nvPr>
            <p:ph idx="1"/>
          </p:nvPr>
        </p:nvSpPr>
        <p:spPr/>
        <p:txBody>
          <a:bodyPr/>
          <a:lstStyle/>
          <a:p>
            <a:r>
              <a:rPr lang="en-US" smtClean="0"/>
              <a:t>Creating custom SAs is possible</a:t>
            </a:r>
          </a:p>
          <a:p>
            <a:r>
              <a:rPr lang="en-US" smtClean="0"/>
              <a:t>The object model and interfaces have been defined so they act, look and feel like an out of the box service</a:t>
            </a:r>
          </a:p>
          <a:p>
            <a:r>
              <a:rPr lang="en-US" smtClean="0"/>
              <a:t>There is a whitepaper available that outlines the basic concepts and relevant APIs</a:t>
            </a:r>
            <a:endParaRPr lang="en-US" dirty="0"/>
          </a:p>
        </p:txBody>
      </p:sp>
    </p:spTree>
    <p:extLst>
      <p:ext uri="{BB962C8B-B14F-4D97-AF65-F5344CB8AC3E}">
        <p14:creationId xmlns:p14="http://schemas.microsoft.com/office/powerpoint/2010/main" val="111469775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SA Infrastructure</a:t>
            </a:r>
            <a:endParaRPr lang="en-US" dirty="0"/>
          </a:p>
        </p:txBody>
      </p:sp>
      <p:sp>
        <p:nvSpPr>
          <p:cNvPr id="3" name="Content Placeholder 2"/>
          <p:cNvSpPr>
            <a:spLocks noGrp="1"/>
          </p:cNvSpPr>
          <p:nvPr>
            <p:ph idx="1"/>
          </p:nvPr>
        </p:nvSpPr>
        <p:spPr>
          <a:xfrm>
            <a:off x="381000" y="1412875"/>
            <a:ext cx="8382000" cy="4945084"/>
          </a:xfrm>
        </p:spPr>
        <p:txBody>
          <a:bodyPr>
            <a:noAutofit/>
          </a:bodyPr>
          <a:lstStyle/>
          <a:p>
            <a:r>
              <a:rPr lang="en-US" dirty="0" smtClean="0"/>
              <a:t>Here are some built in features that custom SAs can take advantage of:</a:t>
            </a:r>
          </a:p>
          <a:p>
            <a:pPr lvl="1"/>
            <a:r>
              <a:rPr lang="en-US" sz="2400" dirty="0" smtClean="0"/>
              <a:t>A configuration store for application settings</a:t>
            </a:r>
          </a:p>
          <a:p>
            <a:pPr lvl="1"/>
            <a:r>
              <a:rPr lang="en-US" sz="2400" dirty="0" smtClean="0"/>
              <a:t>Support for storing data in custom databases that are managed by SharePoint</a:t>
            </a:r>
          </a:p>
          <a:p>
            <a:pPr lvl="1"/>
            <a:r>
              <a:rPr lang="en-US" sz="2400" dirty="0" smtClean="0"/>
              <a:t>A location to host middle tier web services</a:t>
            </a:r>
          </a:p>
          <a:p>
            <a:pPr lvl="1"/>
            <a:r>
              <a:rPr lang="en-US" sz="2400" dirty="0" smtClean="0"/>
              <a:t>A mechanism for provisioning Web Services and managing their security</a:t>
            </a:r>
          </a:p>
          <a:p>
            <a:pPr lvl="1"/>
            <a:r>
              <a:rPr lang="en-US" sz="2400" dirty="0" smtClean="0"/>
              <a:t>A Service-scoped timer job infrastructure that allows you to perform scheduled operations on your service or on Web applications that consume it</a:t>
            </a:r>
            <a:endParaRPr lang="en-US" sz="2400" dirty="0"/>
          </a:p>
        </p:txBody>
      </p:sp>
    </p:spTree>
    <p:extLst>
      <p:ext uri="{BB962C8B-B14F-4D97-AF65-F5344CB8AC3E}">
        <p14:creationId xmlns:p14="http://schemas.microsoft.com/office/powerpoint/2010/main" val="109146199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Planning and Using SharePoint 2010 Service Applications </a:t>
            </a:r>
            <a:endParaRPr lang="en-US" dirty="0"/>
          </a:p>
        </p:txBody>
      </p:sp>
      <p:sp>
        <p:nvSpPr>
          <p:cNvPr id="3" name="Subtitle 2"/>
          <p:cNvSpPr>
            <a:spLocks noGrp="1"/>
          </p:cNvSpPr>
          <p:nvPr>
            <p:ph type="subTitle" idx="1"/>
          </p:nvPr>
        </p:nvSpPr>
        <p:spPr/>
        <p:txBody>
          <a:bodyPr/>
          <a:lstStyle/>
          <a:p>
            <a:r>
              <a:rPr lang="en-US" smtClean="0"/>
              <a:t>Name</a:t>
            </a:r>
          </a:p>
          <a:p>
            <a:r>
              <a:rPr lang="en-US" smtClean="0"/>
              <a:t>Title</a:t>
            </a:r>
          </a:p>
          <a:p>
            <a:r>
              <a:rPr lang="en-US" smtClean="0"/>
              <a:t>Company</a:t>
            </a:r>
            <a:endParaRPr lang="en-US" dirty="0"/>
          </a:p>
        </p:txBody>
      </p:sp>
    </p:spTree>
    <p:extLst>
      <p:ext uri="{BB962C8B-B14F-4D97-AF65-F5344CB8AC3E}">
        <p14:creationId xmlns:p14="http://schemas.microsoft.com/office/powerpoint/2010/main" val="407216122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 Integration Points</a:t>
            </a:r>
            <a:endParaRPr lang="en-US" dirty="0"/>
          </a:p>
        </p:txBody>
      </p:sp>
      <p:sp>
        <p:nvSpPr>
          <p:cNvPr id="3" name="Content Placeholder 2"/>
          <p:cNvSpPr>
            <a:spLocks noGrp="1"/>
          </p:cNvSpPr>
          <p:nvPr>
            <p:ph idx="1"/>
          </p:nvPr>
        </p:nvSpPr>
        <p:spPr>
          <a:xfrm>
            <a:off x="381000" y="1412874"/>
            <a:ext cx="8382000" cy="5159397"/>
          </a:xfrm>
        </p:spPr>
        <p:txBody>
          <a:bodyPr>
            <a:noAutofit/>
          </a:bodyPr>
          <a:lstStyle/>
          <a:p>
            <a:r>
              <a:rPr lang="en-US" sz="2800" dirty="0" smtClean="0"/>
              <a:t>Custom SAs can integrate into the infrastructure by hooking into interfaces for:</a:t>
            </a:r>
          </a:p>
          <a:p>
            <a:pPr lvl="1"/>
            <a:r>
              <a:rPr lang="en-US" sz="2400" dirty="0" smtClean="0"/>
              <a:t>Starting and stopping service instances</a:t>
            </a:r>
          </a:p>
          <a:p>
            <a:pPr lvl="1"/>
            <a:r>
              <a:rPr lang="en-US" sz="2400" dirty="0" smtClean="0"/>
              <a:t>Updating credentials and passwords for service instances</a:t>
            </a:r>
          </a:p>
          <a:p>
            <a:pPr lvl="1"/>
            <a:r>
              <a:rPr lang="en-US" sz="2400" dirty="0" smtClean="0"/>
              <a:t>Creating and deleting service applications</a:t>
            </a:r>
          </a:p>
          <a:p>
            <a:pPr lvl="1"/>
            <a:r>
              <a:rPr lang="en-US" sz="2400" dirty="0" smtClean="0"/>
              <a:t>Managing settings for services, service instances, and service applications</a:t>
            </a:r>
          </a:p>
          <a:p>
            <a:pPr lvl="1"/>
            <a:r>
              <a:rPr lang="en-US" sz="2400" dirty="0" smtClean="0"/>
              <a:t>Associating web applications and site groups with service applications</a:t>
            </a:r>
          </a:p>
          <a:p>
            <a:pPr lvl="1"/>
            <a:r>
              <a:rPr lang="en-US" sz="2400" dirty="0" smtClean="0"/>
              <a:t>Connecting to service applications on remote server farms</a:t>
            </a:r>
          </a:p>
          <a:p>
            <a:pPr lvl="1"/>
            <a:r>
              <a:rPr lang="en-US" sz="2400" dirty="0" smtClean="0"/>
              <a:t>Backup and restoring service applications</a:t>
            </a:r>
          </a:p>
          <a:p>
            <a:endParaRPr lang="en-US" sz="2800" dirty="0"/>
          </a:p>
        </p:txBody>
      </p:sp>
    </p:spTree>
    <p:extLst>
      <p:ext uri="{BB962C8B-B14F-4D97-AF65-F5344CB8AC3E}">
        <p14:creationId xmlns:p14="http://schemas.microsoft.com/office/powerpoint/2010/main" val="282793243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Custom Service Apps</a:t>
            </a:r>
            <a:endParaRPr lang="en-US" dirty="0"/>
          </a:p>
        </p:txBody>
      </p:sp>
      <p:sp>
        <p:nvSpPr>
          <p:cNvPr id="3" name="Content Placeholder 2"/>
          <p:cNvSpPr>
            <a:spLocks noGrp="1"/>
          </p:cNvSpPr>
          <p:nvPr>
            <p:ph idx="1"/>
          </p:nvPr>
        </p:nvSpPr>
        <p:spPr>
          <a:xfrm>
            <a:off x="381000" y="1412875"/>
            <a:ext cx="8382000" cy="4690515"/>
          </a:xfrm>
        </p:spPr>
        <p:txBody>
          <a:bodyPr>
            <a:normAutofit fontScale="92500" lnSpcReduction="10000"/>
          </a:bodyPr>
          <a:lstStyle/>
          <a:p>
            <a:r>
              <a:rPr lang="en-US" dirty="0" smtClean="0"/>
              <a:t>When To:</a:t>
            </a:r>
          </a:p>
          <a:p>
            <a:pPr lvl="1"/>
            <a:r>
              <a:rPr lang="en-US" dirty="0" smtClean="0"/>
              <a:t>Provide specialized computations &amp; analytics</a:t>
            </a:r>
          </a:p>
          <a:p>
            <a:pPr lvl="1"/>
            <a:r>
              <a:rPr lang="en-US" dirty="0" smtClean="0"/>
              <a:t>Share data across sites &amp; site collections</a:t>
            </a:r>
          </a:p>
          <a:p>
            <a:pPr lvl="1"/>
            <a:r>
              <a:rPr lang="en-US" dirty="0" smtClean="0"/>
              <a:t>Execute long running operations that have state tied to a particular request – e.g. Excel Services rendering workbooks</a:t>
            </a:r>
          </a:p>
          <a:p>
            <a:pPr lvl="1"/>
            <a:r>
              <a:rPr lang="en-US" dirty="0" smtClean="0"/>
              <a:t>Require a robust scale out strategy</a:t>
            </a:r>
          </a:p>
          <a:p>
            <a:pPr lvl="1"/>
            <a:endParaRPr lang="en-US" dirty="0" smtClean="0"/>
          </a:p>
          <a:p>
            <a:r>
              <a:rPr lang="en-US" dirty="0" smtClean="0"/>
              <a:t>When Not To:</a:t>
            </a:r>
          </a:p>
          <a:p>
            <a:pPr lvl="1"/>
            <a:r>
              <a:rPr lang="en-US" dirty="0" smtClean="0"/>
              <a:t>Data and / or features are specific to a particular SharePoint site / site collection</a:t>
            </a:r>
          </a:p>
          <a:p>
            <a:pPr lvl="1"/>
            <a:r>
              <a:rPr lang="en-US" dirty="0" smtClean="0"/>
              <a:t>Data and / or features specific to site template</a:t>
            </a:r>
            <a:endParaRPr lang="en-US" dirty="0"/>
          </a:p>
        </p:txBody>
      </p:sp>
    </p:spTree>
    <p:extLst>
      <p:ext uri="{BB962C8B-B14F-4D97-AF65-F5344CB8AC3E}">
        <p14:creationId xmlns:p14="http://schemas.microsoft.com/office/powerpoint/2010/main" val="224294264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329595"/>
          </a:xfrm>
        </p:spPr>
        <p:txBody>
          <a:bodyPr/>
          <a:lstStyle/>
          <a:p>
            <a:r>
              <a:rPr lang="en-US" dirty="0" smtClean="0"/>
              <a:t>Service Applications and </a:t>
            </a:r>
            <a:br>
              <a:rPr lang="en-US" dirty="0" smtClean="0"/>
            </a:br>
            <a:r>
              <a:rPr lang="en-US" dirty="0" smtClean="0"/>
              <a:t>Multi-Tenancy</a:t>
            </a:r>
            <a:endParaRPr lang="en-US" dirty="0"/>
          </a:p>
        </p:txBody>
      </p:sp>
      <p:sp>
        <p:nvSpPr>
          <p:cNvPr id="3" name="Text Placeholder 2"/>
          <p:cNvSpPr>
            <a:spLocks noGrp="1"/>
          </p:cNvSpPr>
          <p:nvPr>
            <p:ph type="body" sz="quarter" idx="10"/>
          </p:nvPr>
        </p:nvSpPr>
        <p:spPr>
          <a:xfrm>
            <a:off x="381000" y="1905000"/>
            <a:ext cx="8382000" cy="4315027"/>
          </a:xfrm>
        </p:spPr>
        <p:txBody>
          <a:bodyPr/>
          <a:lstStyle/>
          <a:p>
            <a:r>
              <a:rPr lang="en-US" dirty="0" smtClean="0"/>
              <a:t>Each service application is independent (no more SSP)</a:t>
            </a:r>
          </a:p>
          <a:p>
            <a:r>
              <a:rPr lang="en-US" dirty="0" smtClean="0"/>
              <a:t>Can be tied to a single farm, or shared across farms</a:t>
            </a:r>
          </a:p>
          <a:p>
            <a:r>
              <a:rPr lang="en-US" dirty="0" smtClean="0"/>
              <a:t>Web applications are associated to </a:t>
            </a:r>
            <a:r>
              <a:rPr lang="en-US" smtClean="0"/>
              <a:t>service application proxy groups</a:t>
            </a:r>
            <a:endParaRPr lang="en-US" dirty="0" smtClean="0"/>
          </a:p>
          <a:p>
            <a:r>
              <a:rPr lang="en-US" dirty="0" smtClean="0"/>
              <a:t>Administrate services out of Central Administration</a:t>
            </a:r>
          </a:p>
          <a:p>
            <a:pPr lvl="1"/>
            <a:r>
              <a:rPr lang="en-US" dirty="0" smtClean="0"/>
              <a:t>Administration of services can be delegated</a:t>
            </a:r>
          </a:p>
        </p:txBody>
      </p:sp>
    </p:spTree>
    <p:extLst>
      <p:ext uri="{BB962C8B-B14F-4D97-AF65-F5344CB8AC3E}">
        <p14:creationId xmlns:p14="http://schemas.microsoft.com/office/powerpoint/2010/main" val="232647668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498598"/>
          </a:xfrm>
        </p:spPr>
        <p:txBody>
          <a:bodyPr/>
          <a:lstStyle/>
          <a:p>
            <a:r>
              <a:rPr lang="en-US" sz="3600" dirty="0" smtClean="0"/>
              <a:t>Partitioned and Non-partitioned Services</a:t>
            </a:r>
            <a:endParaRPr lang="en-US" sz="3600" dirty="0"/>
          </a:p>
        </p:txBody>
      </p:sp>
      <p:sp>
        <p:nvSpPr>
          <p:cNvPr id="2" name="Content Placeholder 1"/>
          <p:cNvSpPr>
            <a:spLocks noGrp="1"/>
          </p:cNvSpPr>
          <p:nvPr>
            <p:ph type="body" sz="quarter" idx="10"/>
          </p:nvPr>
        </p:nvSpPr>
        <p:spPr>
          <a:xfrm>
            <a:off x="381000" y="1420813"/>
            <a:ext cx="8382000" cy="3785652"/>
          </a:xfrm>
        </p:spPr>
        <p:txBody>
          <a:bodyPr/>
          <a:lstStyle/>
          <a:p>
            <a:pPr>
              <a:lnSpc>
                <a:spcPct val="100000"/>
              </a:lnSpc>
              <a:spcBef>
                <a:spcPts val="600"/>
              </a:spcBef>
              <a:spcAft>
                <a:spcPts val="1200"/>
              </a:spcAft>
            </a:pPr>
            <a:r>
              <a:rPr lang="en-US" sz="2400" dirty="0" smtClean="0"/>
              <a:t>Services can be configured to “share” data </a:t>
            </a:r>
            <a:br>
              <a:rPr lang="en-US" sz="2400" dirty="0" smtClean="0"/>
            </a:br>
            <a:r>
              <a:rPr lang="en-US" sz="2400" dirty="0" smtClean="0"/>
              <a:t>across Tenants or to “partition” data </a:t>
            </a:r>
            <a:br>
              <a:rPr lang="en-US" sz="2400" dirty="0" smtClean="0"/>
            </a:br>
            <a:r>
              <a:rPr lang="en-US" sz="2400" dirty="0" smtClean="0"/>
              <a:t>for each tenant (data isolation)</a:t>
            </a:r>
          </a:p>
          <a:p>
            <a:pPr marL="460375" lvl="1" indent="-460375">
              <a:lnSpc>
                <a:spcPct val="100000"/>
              </a:lnSpc>
              <a:spcBef>
                <a:spcPts val="600"/>
              </a:spcBef>
              <a:spcAft>
                <a:spcPts val="1200"/>
              </a:spcAft>
              <a:buBlip>
                <a:blip r:embed="rId3"/>
              </a:buBlip>
            </a:pPr>
            <a:r>
              <a:rPr lang="en-US" sz="2400" dirty="0" smtClean="0"/>
              <a:t>Allows multiple organizations to </a:t>
            </a:r>
            <a:br>
              <a:rPr lang="en-US" sz="2400" dirty="0" smtClean="0"/>
            </a:br>
            <a:r>
              <a:rPr lang="en-US" sz="2400" dirty="0" smtClean="0"/>
              <a:t>be ‘hosted’ on the same SharePoint </a:t>
            </a:r>
            <a:br>
              <a:rPr lang="en-US" sz="2400" dirty="0" smtClean="0"/>
            </a:br>
            <a:r>
              <a:rPr lang="en-US" sz="2400" dirty="0" smtClean="0"/>
              <a:t>configuration, but keeps their </a:t>
            </a:r>
            <a:br>
              <a:rPr lang="en-US" sz="2400" dirty="0" smtClean="0"/>
            </a:br>
            <a:r>
              <a:rPr lang="en-US" sz="2400" dirty="0" smtClean="0"/>
              <a:t>data isolated</a:t>
            </a:r>
          </a:p>
          <a:p>
            <a:pPr marL="460375" lvl="1" indent="-460375">
              <a:lnSpc>
                <a:spcPct val="100000"/>
              </a:lnSpc>
              <a:spcBef>
                <a:spcPts val="600"/>
              </a:spcBef>
              <a:spcAft>
                <a:spcPts val="1200"/>
              </a:spcAft>
              <a:buBlip>
                <a:blip r:embed="rId3"/>
              </a:buBlip>
            </a:pPr>
            <a:r>
              <a:rPr lang="en-US" sz="2400" dirty="0" smtClean="0"/>
              <a:t>Configurable ‘per-service’ to allow </a:t>
            </a:r>
            <a:br>
              <a:rPr lang="en-US" sz="2400" dirty="0" smtClean="0"/>
            </a:br>
            <a:r>
              <a:rPr lang="en-US" sz="2400" dirty="0" smtClean="0"/>
              <a:t>for “Mixed-Mode Partitioning”</a:t>
            </a:r>
          </a:p>
        </p:txBody>
      </p:sp>
      <p:grpSp>
        <p:nvGrpSpPr>
          <p:cNvPr id="4" name="Group 8"/>
          <p:cNvGrpSpPr/>
          <p:nvPr/>
        </p:nvGrpSpPr>
        <p:grpSpPr>
          <a:xfrm>
            <a:off x="6400800" y="3048000"/>
            <a:ext cx="2133600" cy="1447800"/>
            <a:chOff x="6934200" y="3200400"/>
            <a:chExt cx="1752600" cy="1143000"/>
          </a:xfrm>
        </p:grpSpPr>
        <p:sp>
          <p:nvSpPr>
            <p:cNvPr id="6" name="Can 5"/>
            <p:cNvSpPr/>
            <p:nvPr/>
          </p:nvSpPr>
          <p:spPr>
            <a:xfrm>
              <a:off x="6934200" y="3200400"/>
              <a:ext cx="1752600" cy="1143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Data</a:t>
              </a:r>
              <a:endParaRPr lang="en-US" sz="1400" dirty="0" smtClean="0">
                <a:solidFill>
                  <a:schemeClr val="tx1"/>
                </a:solidFill>
              </a:endParaRPr>
            </a:p>
            <a:p>
              <a:pPr algn="ctr"/>
              <a:r>
                <a:rPr lang="en-US" sz="1400" dirty="0" smtClean="0">
                  <a:solidFill>
                    <a:schemeClr val="tx2"/>
                  </a:solidFill>
                </a:rPr>
                <a:t/>
              </a:r>
              <a:br>
                <a:rPr lang="en-US" sz="1400" dirty="0" smtClean="0">
                  <a:solidFill>
                    <a:schemeClr val="tx2"/>
                  </a:solidFill>
                </a:rPr>
              </a:br>
              <a:endParaRPr lang="en-US" sz="1400" dirty="0" smtClean="0">
                <a:solidFill>
                  <a:schemeClr val="tx2"/>
                </a:solidFill>
              </a:endParaRPr>
            </a:p>
            <a:p>
              <a:pPr algn="ctr"/>
              <a:endParaRPr lang="en-US" dirty="0" smtClean="0">
                <a:solidFill>
                  <a:schemeClr val="tx2"/>
                </a:solidFill>
              </a:endParaRPr>
            </a:p>
            <a:p>
              <a:pPr algn="ctr"/>
              <a:endParaRPr lang="en-US" dirty="0" smtClean="0">
                <a:solidFill>
                  <a:schemeClr val="tx2"/>
                </a:solidFill>
              </a:endParaRPr>
            </a:p>
            <a:p>
              <a:pPr algn="ctr"/>
              <a:endParaRPr lang="en-US" dirty="0">
                <a:solidFill>
                  <a:schemeClr val="tx2"/>
                </a:solidFill>
              </a:endParaRPr>
            </a:p>
          </p:txBody>
        </p:sp>
        <p:sp>
          <p:nvSpPr>
            <p:cNvPr id="8" name="Flowchart: Magnetic Disk 7"/>
            <p:cNvSpPr/>
            <p:nvPr/>
          </p:nvSpPr>
          <p:spPr>
            <a:xfrm>
              <a:off x="7046844" y="3872948"/>
              <a:ext cx="1524000" cy="381000"/>
            </a:xfrm>
            <a:prstGeom prst="flowChartMagneticDisk">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Partition B</a:t>
              </a:r>
              <a:endParaRPr lang="en-US" dirty="0"/>
            </a:p>
          </p:txBody>
        </p:sp>
        <p:sp>
          <p:nvSpPr>
            <p:cNvPr id="7" name="Flowchart: Magnetic Disk 6"/>
            <p:cNvSpPr/>
            <p:nvPr/>
          </p:nvSpPr>
          <p:spPr>
            <a:xfrm>
              <a:off x="7046844" y="3531704"/>
              <a:ext cx="1524000" cy="381000"/>
            </a:xfrm>
            <a:prstGeom prst="flowChartMagneticDisk">
              <a:avLst/>
            </a:prstGeom>
            <a:solidFill>
              <a:schemeClr val="accent5">
                <a:lumMod val="40000"/>
                <a:lumOff val="60000"/>
              </a:schemeClr>
            </a:solidFill>
            <a:ln>
              <a:solidFill>
                <a:srgbClr val="FFC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Partition A</a:t>
              </a:r>
              <a:endParaRPr lang="en-US" dirty="0"/>
            </a:p>
          </p:txBody>
        </p:sp>
      </p:grpSp>
    </p:spTree>
    <p:extLst>
      <p:ext uri="{BB962C8B-B14F-4D97-AF65-F5344CB8AC3E}">
        <p14:creationId xmlns:p14="http://schemas.microsoft.com/office/powerpoint/2010/main" val="362865667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Examples</a:t>
            </a:r>
            <a:endParaRPr lang="fi-FI" dirty="0"/>
          </a:p>
        </p:txBody>
      </p:sp>
      <p:sp>
        <p:nvSpPr>
          <p:cNvPr id="3" name="Content Placeholder 2"/>
          <p:cNvSpPr>
            <a:spLocks noGrp="1"/>
          </p:cNvSpPr>
          <p:nvPr>
            <p:ph idx="1"/>
          </p:nvPr>
        </p:nvSpPr>
        <p:spPr>
          <a:xfrm>
            <a:off x="381000" y="1447799"/>
            <a:ext cx="8382000" cy="1458861"/>
          </a:xfrm>
        </p:spPr>
        <p:txBody>
          <a:bodyPr/>
          <a:lstStyle/>
          <a:p>
            <a:pPr marL="0" indent="0">
              <a:buNone/>
            </a:pPr>
            <a:r>
              <a:rPr lang="fi-FI" dirty="0" smtClean="0"/>
              <a:t>Managed metadata</a:t>
            </a:r>
          </a:p>
          <a:p>
            <a:r>
              <a:rPr lang="fi-FI" dirty="0" smtClean="0"/>
              <a:t>Create a tenant-specific term group</a:t>
            </a:r>
          </a:p>
          <a:p>
            <a:pPr lvl="1"/>
            <a:r>
              <a:rPr lang="fi-FI" dirty="0" smtClean="0"/>
              <a:t>Only visible to the tenant</a:t>
            </a:r>
            <a:endParaRPr lang="fi-FI" dirty="0"/>
          </a:p>
        </p:txBody>
      </p:sp>
    </p:spTree>
    <p:extLst>
      <p:ext uri="{BB962C8B-B14F-4D97-AF65-F5344CB8AC3E}">
        <p14:creationId xmlns:p14="http://schemas.microsoft.com/office/powerpoint/2010/main" val="170000990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normAutofit/>
          </a:bodyPr>
          <a:lstStyle/>
          <a:p>
            <a:r>
              <a:rPr lang="en-US" sz="4400" dirty="0" smtClean="0"/>
              <a:t>Service App Architectural Samples</a:t>
            </a:r>
            <a:endParaRPr lang="en-US" sz="4400" dirty="0"/>
          </a:p>
        </p:txBody>
      </p:sp>
      <p:sp>
        <p:nvSpPr>
          <p:cNvPr id="3" name="Content Placeholder 2"/>
          <p:cNvSpPr>
            <a:spLocks noGrp="1"/>
          </p:cNvSpPr>
          <p:nvPr>
            <p:ph sz="half" idx="1"/>
          </p:nvPr>
        </p:nvSpPr>
        <p:spPr>
          <a:xfrm>
            <a:off x="381000" y="1411553"/>
            <a:ext cx="8405842" cy="4567404"/>
          </a:xfrm>
        </p:spPr>
        <p:txBody>
          <a:bodyPr>
            <a:normAutofit/>
          </a:bodyPr>
          <a:lstStyle/>
          <a:p>
            <a:r>
              <a:rPr lang="en-US" dirty="0" smtClean="0"/>
              <a:t>Single Farm – Single Service App Association</a:t>
            </a:r>
          </a:p>
          <a:p>
            <a:endParaRPr lang="en-US" dirty="0" smtClean="0"/>
          </a:p>
          <a:p>
            <a:r>
              <a:rPr lang="en-US" dirty="0" smtClean="0"/>
              <a:t>Single Farm – Multiple Service App Association</a:t>
            </a:r>
          </a:p>
          <a:p>
            <a:endParaRPr lang="en-US" dirty="0" smtClean="0"/>
          </a:p>
          <a:p>
            <a:r>
              <a:rPr lang="en-US" dirty="0" smtClean="0"/>
              <a:t>Service App Farm</a:t>
            </a:r>
          </a:p>
          <a:p>
            <a:endParaRPr lang="en-US" dirty="0" smtClean="0"/>
          </a:p>
          <a:p>
            <a:r>
              <a:rPr lang="en-US" dirty="0" smtClean="0"/>
              <a:t>Content-only Farm consuming from Service App Farm</a:t>
            </a:r>
          </a:p>
          <a:p>
            <a:endParaRPr lang="en-US" dirty="0" smtClean="0"/>
          </a:p>
          <a:p>
            <a:r>
              <a:rPr lang="en-US" dirty="0" smtClean="0"/>
              <a:t>Multiple Farms – Mixed Service App Association</a:t>
            </a:r>
            <a:endParaRPr lang="en-US" dirty="0"/>
          </a:p>
        </p:txBody>
      </p:sp>
    </p:spTree>
    <p:extLst>
      <p:ext uri="{BB962C8B-B14F-4D97-AF65-F5344CB8AC3E}">
        <p14:creationId xmlns:p14="http://schemas.microsoft.com/office/powerpoint/2010/main" val="351185157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Simple Service App Association</a:t>
            </a:r>
            <a:endParaRPr lang="en-US" dirty="0"/>
          </a:p>
        </p:txBody>
      </p:sp>
      <p:pic>
        <p:nvPicPr>
          <p:cNvPr id="2050" name="Picture 2"/>
          <p:cNvPicPr>
            <a:picLocks noChangeAspect="1" noChangeArrowheads="1"/>
          </p:cNvPicPr>
          <p:nvPr/>
        </p:nvPicPr>
        <p:blipFill>
          <a:blip r:embed="rId3"/>
          <a:srcRect/>
          <a:stretch>
            <a:fillRect/>
          </a:stretch>
        </p:blipFill>
        <p:spPr bwMode="auto">
          <a:xfrm>
            <a:off x="1000125" y="1052513"/>
            <a:ext cx="7143750" cy="4752975"/>
          </a:xfrm>
          <a:prstGeom prst="rect">
            <a:avLst/>
          </a:prstGeom>
          <a:noFill/>
          <a:ln w="9525">
            <a:noFill/>
            <a:miter lim="800000"/>
            <a:headEnd/>
            <a:tailEnd/>
          </a:ln>
        </p:spPr>
      </p:pic>
    </p:spTree>
    <p:extLst>
      <p:ext uri="{BB962C8B-B14F-4D97-AF65-F5344CB8AC3E}">
        <p14:creationId xmlns:p14="http://schemas.microsoft.com/office/powerpoint/2010/main" val="171512175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30188"/>
            <a:ext cx="8548718" cy="1329595"/>
          </a:xfrm>
        </p:spPr>
        <p:txBody>
          <a:bodyPr/>
          <a:lstStyle/>
          <a:p>
            <a:r>
              <a:rPr lang="en-US" sz="4400" dirty="0" smtClean="0"/>
              <a:t>  </a:t>
            </a:r>
            <a:r>
              <a:rPr lang="en-US" dirty="0" smtClean="0"/>
              <a:t>Multiple Service App Association</a:t>
            </a:r>
            <a:endParaRPr lang="en-US" sz="4400" dirty="0"/>
          </a:p>
        </p:txBody>
      </p:sp>
      <p:pic>
        <p:nvPicPr>
          <p:cNvPr id="3074" name="Picture 2"/>
          <p:cNvPicPr>
            <a:picLocks noChangeAspect="1" noChangeArrowheads="1"/>
          </p:cNvPicPr>
          <p:nvPr/>
        </p:nvPicPr>
        <p:blipFill>
          <a:blip r:embed="rId3"/>
          <a:srcRect/>
          <a:stretch>
            <a:fillRect/>
          </a:stretch>
        </p:blipFill>
        <p:spPr bwMode="auto">
          <a:xfrm>
            <a:off x="1052513" y="1057275"/>
            <a:ext cx="7038975" cy="4743450"/>
          </a:xfrm>
          <a:prstGeom prst="rect">
            <a:avLst/>
          </a:prstGeom>
          <a:noFill/>
          <a:ln w="9525">
            <a:noFill/>
            <a:miter lim="800000"/>
            <a:headEnd/>
            <a:tailEnd/>
          </a:ln>
        </p:spPr>
      </p:pic>
    </p:spTree>
    <p:extLst>
      <p:ext uri="{BB962C8B-B14F-4D97-AF65-F5344CB8AC3E}">
        <p14:creationId xmlns:p14="http://schemas.microsoft.com/office/powerpoint/2010/main" val="214897455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App Farm</a:t>
            </a:r>
            <a:endParaRPr lang="en-US" dirty="0"/>
          </a:p>
        </p:txBody>
      </p:sp>
      <p:pic>
        <p:nvPicPr>
          <p:cNvPr id="4098" name="Picture 2"/>
          <p:cNvPicPr>
            <a:picLocks noChangeAspect="1" noChangeArrowheads="1"/>
          </p:cNvPicPr>
          <p:nvPr/>
        </p:nvPicPr>
        <p:blipFill>
          <a:blip r:embed="rId3"/>
          <a:srcRect/>
          <a:stretch>
            <a:fillRect/>
          </a:stretch>
        </p:blipFill>
        <p:spPr bwMode="auto">
          <a:xfrm>
            <a:off x="1343025" y="2228850"/>
            <a:ext cx="6457950" cy="2400300"/>
          </a:xfrm>
          <a:prstGeom prst="rect">
            <a:avLst/>
          </a:prstGeom>
          <a:noFill/>
          <a:ln w="9525">
            <a:noFill/>
            <a:miter lim="800000"/>
            <a:headEnd/>
            <a:tailEnd/>
          </a:ln>
        </p:spPr>
      </p:pic>
    </p:spTree>
    <p:extLst>
      <p:ext uri="{BB962C8B-B14F-4D97-AF65-F5344CB8AC3E}">
        <p14:creationId xmlns:p14="http://schemas.microsoft.com/office/powerpoint/2010/main" val="373227020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Content-only Farm</a:t>
            </a:r>
            <a:endParaRPr lang="en-US" dirty="0"/>
          </a:p>
        </p:txBody>
      </p:sp>
      <p:pic>
        <p:nvPicPr>
          <p:cNvPr id="5122" name="Picture 2"/>
          <p:cNvPicPr>
            <a:picLocks noChangeAspect="1" noChangeArrowheads="1"/>
          </p:cNvPicPr>
          <p:nvPr/>
        </p:nvPicPr>
        <p:blipFill>
          <a:blip r:embed="rId3"/>
          <a:srcRect/>
          <a:stretch>
            <a:fillRect/>
          </a:stretch>
        </p:blipFill>
        <p:spPr bwMode="auto">
          <a:xfrm>
            <a:off x="1428729" y="1000109"/>
            <a:ext cx="5857916" cy="5347144"/>
          </a:xfrm>
          <a:prstGeom prst="rect">
            <a:avLst/>
          </a:prstGeom>
          <a:noFill/>
          <a:ln w="9525">
            <a:noFill/>
            <a:miter lim="800000"/>
            <a:headEnd/>
            <a:tailEnd/>
          </a:ln>
        </p:spPr>
      </p:pic>
    </p:spTree>
    <p:extLst>
      <p:ext uri="{BB962C8B-B14F-4D97-AF65-F5344CB8AC3E}">
        <p14:creationId xmlns:p14="http://schemas.microsoft.com/office/powerpoint/2010/main" val="7428883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Session Objectives</a:t>
            </a:r>
            <a:endParaRPr lang="en-US" dirty="0"/>
          </a:p>
        </p:txBody>
      </p:sp>
      <p:sp>
        <p:nvSpPr>
          <p:cNvPr id="5" name="Content Placeholder 4"/>
          <p:cNvSpPr>
            <a:spLocks noGrp="1"/>
          </p:cNvSpPr>
          <p:nvPr>
            <p:ph idx="1"/>
          </p:nvPr>
        </p:nvSpPr>
        <p:spPr/>
        <p:txBody>
          <a:bodyPr/>
          <a:lstStyle/>
          <a:p>
            <a:r>
              <a:rPr lang="en-US" smtClean="0"/>
              <a:t>Become familiar with the new Service Application Model</a:t>
            </a:r>
          </a:p>
          <a:p>
            <a:r>
              <a:rPr lang="en-US" smtClean="0"/>
              <a:t>Understand how sites use Service App features</a:t>
            </a:r>
          </a:p>
          <a:p>
            <a:r>
              <a:rPr lang="en-US" smtClean="0"/>
              <a:t>Know the underlying components in IIS and SQL used to support Service Apps</a:t>
            </a:r>
          </a:p>
          <a:p>
            <a:r>
              <a:rPr lang="en-US" smtClean="0"/>
              <a:t>View some Example Topologies</a:t>
            </a:r>
            <a:endParaRPr lang="en-US" dirty="0" smtClean="0"/>
          </a:p>
        </p:txBody>
      </p:sp>
    </p:spTree>
    <p:extLst>
      <p:ext uri="{BB962C8B-B14F-4D97-AF65-F5344CB8AC3E}">
        <p14:creationId xmlns:p14="http://schemas.microsoft.com/office/powerpoint/2010/main" val="39075998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382000" cy="1218795"/>
          </a:xfrm>
        </p:spPr>
        <p:txBody>
          <a:bodyPr>
            <a:normAutofit/>
          </a:bodyPr>
          <a:lstStyle/>
          <a:p>
            <a:r>
              <a:rPr lang="en-US" sz="3200" dirty="0"/>
              <a:t>Multiple</a:t>
            </a:r>
            <a:r>
              <a:rPr lang="en-US" sz="3200" dirty="0" smtClean="0"/>
              <a:t> Farms –  Mixed Service App Association</a:t>
            </a:r>
            <a:endParaRPr lang="en-US" sz="3200" dirty="0"/>
          </a:p>
        </p:txBody>
      </p:sp>
      <p:pic>
        <p:nvPicPr>
          <p:cNvPr id="6146" name="Picture 2"/>
          <p:cNvPicPr>
            <a:picLocks noChangeAspect="1" noChangeArrowheads="1"/>
          </p:cNvPicPr>
          <p:nvPr/>
        </p:nvPicPr>
        <p:blipFill>
          <a:blip r:embed="rId3"/>
          <a:srcRect/>
          <a:stretch>
            <a:fillRect/>
          </a:stretch>
        </p:blipFill>
        <p:spPr bwMode="auto">
          <a:xfrm>
            <a:off x="2428860" y="928670"/>
            <a:ext cx="4572032" cy="5244219"/>
          </a:xfrm>
          <a:prstGeom prst="rect">
            <a:avLst/>
          </a:prstGeom>
          <a:noFill/>
          <a:ln w="9525">
            <a:noFill/>
            <a:miter lim="800000"/>
            <a:headEnd/>
            <a:tailEnd/>
          </a:ln>
        </p:spPr>
      </p:pic>
    </p:spTree>
    <p:extLst>
      <p:ext uri="{BB962C8B-B14F-4D97-AF65-F5344CB8AC3E}">
        <p14:creationId xmlns:p14="http://schemas.microsoft.com/office/powerpoint/2010/main" val="244806278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Service Applications</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noAutofit/>
          </a:bodyPr>
          <a:lstStyle/>
          <a:p>
            <a:pPr>
              <a:buNone/>
            </a:pPr>
            <a:r>
              <a:rPr lang="en-US" sz="9600" dirty="0" smtClean="0"/>
              <a:t>Demo </a:t>
            </a:r>
            <a:endParaRPr lang="en-US" sz="9600" dirty="0"/>
          </a:p>
        </p:txBody>
      </p:sp>
    </p:spTree>
    <p:extLst>
      <p:ext uri="{BB962C8B-B14F-4D97-AF65-F5344CB8AC3E}">
        <p14:creationId xmlns:p14="http://schemas.microsoft.com/office/powerpoint/2010/main" val="375206869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Application Summary</a:t>
            </a:r>
            <a:endParaRPr lang="en-US" dirty="0"/>
          </a:p>
        </p:txBody>
      </p:sp>
      <p:sp>
        <p:nvSpPr>
          <p:cNvPr id="3" name="Content Placeholder 2"/>
          <p:cNvSpPr>
            <a:spLocks noGrp="1"/>
          </p:cNvSpPr>
          <p:nvPr>
            <p:ph sz="half" idx="1"/>
          </p:nvPr>
        </p:nvSpPr>
        <p:spPr>
          <a:xfrm>
            <a:off x="381000" y="1411553"/>
            <a:ext cx="8120090" cy="4782848"/>
          </a:xfrm>
        </p:spPr>
        <p:txBody>
          <a:bodyPr>
            <a:normAutofit/>
          </a:bodyPr>
          <a:lstStyle/>
          <a:p>
            <a:r>
              <a:rPr lang="en-US" dirty="0" smtClean="0"/>
              <a:t>A powerful, scalable and flexible architecture</a:t>
            </a:r>
            <a:br>
              <a:rPr lang="en-US" dirty="0" smtClean="0"/>
            </a:br>
            <a:endParaRPr lang="en-US" dirty="0" smtClean="0"/>
          </a:p>
          <a:p>
            <a:r>
              <a:rPr lang="en-US" dirty="0" smtClean="0"/>
              <a:t>Web apps can consume Application Services a la carte</a:t>
            </a:r>
          </a:p>
          <a:p>
            <a:endParaRPr lang="en-US" dirty="0" smtClean="0"/>
          </a:p>
          <a:p>
            <a:r>
              <a:rPr lang="en-US" dirty="0" smtClean="0"/>
              <a:t>There are many design choices that can be made based on usage, available HW, security, etc.</a:t>
            </a:r>
          </a:p>
          <a:p>
            <a:endParaRPr lang="en-US" dirty="0" smtClean="0"/>
          </a:p>
          <a:p>
            <a:r>
              <a:rPr lang="en-US" dirty="0" smtClean="0"/>
              <a:t>Service Apps are at the center of all SharePoint deployments.</a:t>
            </a:r>
          </a:p>
          <a:p>
            <a:endParaRPr lang="en-US" dirty="0"/>
          </a:p>
        </p:txBody>
      </p:sp>
    </p:spTree>
    <p:extLst>
      <p:ext uri="{BB962C8B-B14F-4D97-AF65-F5344CB8AC3E}">
        <p14:creationId xmlns:p14="http://schemas.microsoft.com/office/powerpoint/2010/main" val="21605666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ctangle 283651"/>
          <p:cNvPicPr>
            <a:picLocks noChangeAspect="1" noChangeArrowheads="1"/>
          </p:cNvPicPr>
          <p:nvPr/>
        </p:nvPicPr>
        <p:blipFill>
          <a:blip r:embed="rId3" cstate="print"/>
          <a:srcRect/>
          <a:stretch>
            <a:fillRect/>
          </a:stretch>
        </p:blipFill>
        <p:spPr bwMode="auto">
          <a:xfrm>
            <a:off x="2333625" y="1909763"/>
            <a:ext cx="4476750" cy="3038475"/>
          </a:xfrm>
          <a:prstGeom prst="rect">
            <a:avLst/>
          </a:prstGeom>
          <a:noFill/>
          <a:ln w="9525">
            <a:noFill/>
            <a:miter lim="800000"/>
            <a:headEnd/>
            <a:tailEnd/>
          </a:ln>
        </p:spPr>
      </p:pic>
    </p:spTree>
    <p:extLst>
      <p:ext uri="{BB962C8B-B14F-4D97-AF65-F5344CB8AC3E}">
        <p14:creationId xmlns:p14="http://schemas.microsoft.com/office/powerpoint/2010/main" val="109834132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2218269" y="2920511"/>
            <a:ext cx="4707464" cy="1016980"/>
          </a:xfrm>
          <a:prstGeom prst="rect">
            <a:avLst/>
          </a:prstGeom>
          <a:noFill/>
        </p:spPr>
      </p:pic>
      <p:sp>
        <p:nvSpPr>
          <p:cNvPr id="5" name="Text Box 3"/>
          <p:cNvSpPr txBox="1">
            <a:spLocks noChangeArrowheads="1"/>
          </p:cNvSpPr>
          <p:nvPr/>
        </p:nvSpPr>
        <p:spPr bwMode="blackWhite">
          <a:xfrm>
            <a:off x="381000" y="5786454"/>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2009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gradFill>
                  <a:gsLst>
                    <a:gs pos="0">
                      <a:schemeClr val="tx1"/>
                    </a:gs>
                    <a:gs pos="100000">
                      <a:schemeClr val="tx1"/>
                    </a:gs>
                  </a:gsLst>
                  <a:lin ang="5400000" scaled="0"/>
                </a:gradFill>
                <a:latin typeface="Segoe UI" pitchFamily="34" charset="0"/>
                <a:cs typeface="Arial" charset="0"/>
              </a:rPr>
            </a:br>
            <a:r>
              <a:rPr lang="en-US" sz="700" dirty="0">
                <a:gradFill>
                  <a:gsLst>
                    <a:gs pos="0">
                      <a:schemeClr val="tx1"/>
                    </a:gs>
                    <a:gs pos="100000">
                      <a:schemeClr val="tx1"/>
                    </a:gs>
                  </a:gsLst>
                  <a:lin ang="5400000" scaled="0"/>
                </a:gradFill>
                <a:latin typeface="Segoe UI" pitchFamily="34" charset="0"/>
                <a:cs typeface="Arial" charset="0"/>
              </a:rPr>
              <a:t>MICROSOFT MAKES NO WARRANTIES, EXPRESS, IMPLIED OR STATUTORY, AS TO THE INFORMATION IN THIS PRESENTATION.</a:t>
            </a:r>
          </a:p>
        </p:txBody>
      </p:sp>
    </p:spTree>
    <p:extLst>
      <p:ext uri="{BB962C8B-B14F-4D97-AF65-F5344CB8AC3E}">
        <p14:creationId xmlns:p14="http://schemas.microsoft.com/office/powerpoint/2010/main" val="169037776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Application Model</a:t>
            </a:r>
            <a:endParaRPr lang="en-US" dirty="0"/>
          </a:p>
        </p:txBody>
      </p:sp>
      <p:sp>
        <p:nvSpPr>
          <p:cNvPr id="3" name="Content Placeholder 2"/>
          <p:cNvSpPr>
            <a:spLocks noGrp="1"/>
          </p:cNvSpPr>
          <p:nvPr>
            <p:ph idx="1"/>
          </p:nvPr>
        </p:nvSpPr>
        <p:spPr>
          <a:xfrm>
            <a:off x="357158" y="1357298"/>
            <a:ext cx="8382000" cy="4000528"/>
          </a:xfrm>
        </p:spPr>
        <p:txBody>
          <a:bodyPr>
            <a:noAutofit/>
          </a:bodyPr>
          <a:lstStyle/>
          <a:p>
            <a:r>
              <a:rPr lang="en-US" sz="2800" dirty="0" smtClean="0"/>
              <a:t>The Shared Services Provider Model of SharePoint 2007 goes away</a:t>
            </a:r>
          </a:p>
          <a:p>
            <a:r>
              <a:rPr lang="en-US" sz="2800" dirty="0" smtClean="0"/>
              <a:t>The infrastructure for hosting shared services moves to SharePoint Foundation and is called the Services Application (SA) model</a:t>
            </a:r>
          </a:p>
          <a:p>
            <a:r>
              <a:rPr lang="en-US" sz="2800" dirty="0" smtClean="0"/>
              <a:t>SA’s </a:t>
            </a:r>
            <a:r>
              <a:rPr lang="en-US" sz="2800" b="1" dirty="0" smtClean="0"/>
              <a:t>can</a:t>
            </a:r>
            <a:r>
              <a:rPr lang="en-US" sz="2800" dirty="0" smtClean="0"/>
              <a:t> also </a:t>
            </a:r>
            <a:r>
              <a:rPr lang="en-US" sz="2800" b="1" dirty="0" smtClean="0"/>
              <a:t>choose</a:t>
            </a:r>
            <a:r>
              <a:rPr lang="en-US" sz="2800" dirty="0" smtClean="0"/>
              <a:t> to operate in a multi-tenant aware manner</a:t>
            </a:r>
            <a:endParaRPr lang="en-US" sz="2400" dirty="0" smtClean="0"/>
          </a:p>
          <a:p>
            <a:r>
              <a:rPr lang="en-US" sz="2800" dirty="0" smtClean="0"/>
              <a:t>SA’s support process isolation</a:t>
            </a:r>
          </a:p>
          <a:p>
            <a:pPr>
              <a:buNone/>
            </a:pPr>
            <a:endParaRPr lang="en-US" sz="2800" dirty="0" smtClean="0"/>
          </a:p>
        </p:txBody>
      </p:sp>
    </p:spTree>
    <p:extLst>
      <p:ext uri="{BB962C8B-B14F-4D97-AF65-F5344CB8AC3E}">
        <p14:creationId xmlns:p14="http://schemas.microsoft.com/office/powerpoint/2010/main" val="302695544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Applications </a:t>
            </a:r>
            <a:r>
              <a:rPr lang="en-US" dirty="0" err="1" smtClean="0"/>
              <a:t>vs</a:t>
            </a:r>
            <a:r>
              <a:rPr lang="en-US" dirty="0" smtClean="0"/>
              <a:t> SSP</a:t>
            </a:r>
            <a:endParaRPr lang="en-US" dirty="0"/>
          </a:p>
        </p:txBody>
      </p:sp>
      <p:sp>
        <p:nvSpPr>
          <p:cNvPr id="3" name="Content Placeholder 2"/>
          <p:cNvSpPr>
            <a:spLocks noGrp="1"/>
          </p:cNvSpPr>
          <p:nvPr>
            <p:ph idx="1"/>
          </p:nvPr>
        </p:nvSpPr>
        <p:spPr>
          <a:xfrm>
            <a:off x="357158" y="1142984"/>
            <a:ext cx="8382000" cy="5445125"/>
          </a:xfrm>
        </p:spPr>
        <p:txBody>
          <a:bodyPr>
            <a:noAutofit/>
          </a:bodyPr>
          <a:lstStyle/>
          <a:p>
            <a:r>
              <a:rPr lang="en-US" dirty="0" smtClean="0"/>
              <a:t>No longer a separate SSP web site</a:t>
            </a:r>
          </a:p>
          <a:p>
            <a:pPr lvl="1"/>
            <a:r>
              <a:rPr lang="en-US" sz="2400" dirty="0" smtClean="0"/>
              <a:t>SA’s managed via central admin</a:t>
            </a:r>
          </a:p>
          <a:p>
            <a:r>
              <a:rPr lang="en-US" dirty="0" smtClean="0"/>
              <a:t>Pick and choose your service apps (SA)</a:t>
            </a:r>
          </a:p>
          <a:p>
            <a:pPr lvl="1"/>
            <a:r>
              <a:rPr lang="en-US" sz="2400" dirty="0" smtClean="0"/>
              <a:t>If you don’t need a service app, don’t add it</a:t>
            </a:r>
          </a:p>
          <a:p>
            <a:r>
              <a:rPr lang="en-US" dirty="0" smtClean="0"/>
              <a:t>Web apps can consume SAs on an individual basis</a:t>
            </a:r>
          </a:p>
          <a:p>
            <a:pPr lvl="1"/>
            <a:r>
              <a:rPr lang="en-US" sz="2400" dirty="0" smtClean="0"/>
              <a:t>Each web app can use any combination of all available SA’s</a:t>
            </a:r>
          </a:p>
          <a:p>
            <a:r>
              <a:rPr lang="en-US" dirty="0" smtClean="0"/>
              <a:t>Deploy multiple instances of the same SA</a:t>
            </a:r>
          </a:p>
          <a:p>
            <a:pPr lvl="1"/>
            <a:r>
              <a:rPr lang="en-US" sz="2400" dirty="0" smtClean="0"/>
              <a:t>Just give each one a unique name</a:t>
            </a:r>
          </a:p>
          <a:p>
            <a:r>
              <a:rPr lang="en-US" dirty="0" smtClean="0"/>
              <a:t>Reuse SA instances across multiple web apps in farm</a:t>
            </a:r>
          </a:p>
        </p:txBody>
      </p:sp>
    </p:spTree>
    <p:extLst>
      <p:ext uri="{BB962C8B-B14F-4D97-AF65-F5344CB8AC3E}">
        <p14:creationId xmlns:p14="http://schemas.microsoft.com/office/powerpoint/2010/main" val="197506239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Service Applications</a:t>
            </a:r>
            <a:endParaRPr lang="en-US" dirty="0"/>
          </a:p>
        </p:txBody>
      </p:sp>
      <p:sp>
        <p:nvSpPr>
          <p:cNvPr id="3" name="Content Placeholder 2"/>
          <p:cNvSpPr>
            <a:spLocks noGrp="1"/>
          </p:cNvSpPr>
          <p:nvPr>
            <p:ph idx="1"/>
          </p:nvPr>
        </p:nvSpPr>
        <p:spPr>
          <a:xfrm>
            <a:off x="381000" y="1447799"/>
            <a:ext cx="8382000" cy="3797963"/>
          </a:xfrm>
        </p:spPr>
        <p:txBody>
          <a:bodyPr/>
          <a:lstStyle/>
          <a:p>
            <a:r>
              <a:rPr lang="en-US" dirty="0" smtClean="0"/>
              <a:t>Service Apps can achieve high scale</a:t>
            </a:r>
          </a:p>
          <a:p>
            <a:pPr lvl="1"/>
            <a:r>
              <a:rPr lang="en-US" dirty="0" smtClean="0"/>
              <a:t>Select which servers in the farm the SA runs on</a:t>
            </a:r>
          </a:p>
          <a:p>
            <a:pPr lvl="2"/>
            <a:r>
              <a:rPr lang="en-US" dirty="0" smtClean="0"/>
              <a:t>Controlled in Services on Server page</a:t>
            </a:r>
          </a:p>
          <a:p>
            <a:r>
              <a:rPr lang="en-US" dirty="0" smtClean="0"/>
              <a:t>Search Service Application is unique in how its topology is managed</a:t>
            </a:r>
          </a:p>
          <a:p>
            <a:r>
              <a:rPr lang="en-US" dirty="0" smtClean="0"/>
              <a:t>To achieve more scale:</a:t>
            </a:r>
          </a:p>
          <a:p>
            <a:pPr lvl="1"/>
            <a:r>
              <a:rPr lang="en-US" dirty="0" smtClean="0"/>
              <a:t>Add more servers</a:t>
            </a:r>
          </a:p>
          <a:p>
            <a:pPr lvl="1"/>
            <a:r>
              <a:rPr lang="en-US" dirty="0" smtClean="0"/>
              <a:t>Configure SA’s to run on them</a:t>
            </a:r>
            <a:endParaRPr lang="en-US" dirty="0"/>
          </a:p>
        </p:txBody>
      </p:sp>
    </p:spTree>
    <p:extLst>
      <p:ext uri="{BB962C8B-B14F-4D97-AF65-F5344CB8AC3E}">
        <p14:creationId xmlns:p14="http://schemas.microsoft.com/office/powerpoint/2010/main" val="73358986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Service App Model</a:t>
            </a:r>
            <a:endParaRPr lang="en-US" dirty="0"/>
          </a:p>
        </p:txBody>
      </p:sp>
      <p:sp>
        <p:nvSpPr>
          <p:cNvPr id="79" name="Rectangle 78"/>
          <p:cNvSpPr/>
          <p:nvPr/>
        </p:nvSpPr>
        <p:spPr>
          <a:xfrm>
            <a:off x="241300" y="1328758"/>
            <a:ext cx="4267200" cy="44323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sp>
        <p:nvSpPr>
          <p:cNvPr id="80" name="Rectangle 79"/>
          <p:cNvSpPr/>
          <p:nvPr/>
        </p:nvSpPr>
        <p:spPr>
          <a:xfrm>
            <a:off x="1003300" y="1404958"/>
            <a:ext cx="2971800" cy="1828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SSP</a:t>
            </a:r>
            <a:endParaRPr lang="en-US" dirty="0"/>
          </a:p>
        </p:txBody>
      </p:sp>
      <p:sp>
        <p:nvSpPr>
          <p:cNvPr id="81" name="TextBox 7"/>
          <p:cNvSpPr txBox="1"/>
          <p:nvPr/>
        </p:nvSpPr>
        <p:spPr>
          <a:xfrm>
            <a:off x="1079500" y="5976958"/>
            <a:ext cx="2819400" cy="3810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MOSS 2007 Model</a:t>
            </a:r>
            <a:endParaRPr lang="en-US" dirty="0"/>
          </a:p>
        </p:txBody>
      </p:sp>
      <p:sp>
        <p:nvSpPr>
          <p:cNvPr id="82" name="Isosceles Triangle 81"/>
          <p:cNvSpPr/>
          <p:nvPr/>
        </p:nvSpPr>
        <p:spPr>
          <a:xfrm>
            <a:off x="1003300" y="3690958"/>
            <a:ext cx="1371600" cy="1066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http://hrweb/</a:t>
            </a:r>
            <a:endParaRPr lang="en-US" sz="1200" dirty="0"/>
          </a:p>
        </p:txBody>
      </p:sp>
      <p:sp>
        <p:nvSpPr>
          <p:cNvPr id="83" name="Oval 82"/>
          <p:cNvSpPr/>
          <p:nvPr/>
        </p:nvSpPr>
        <p:spPr>
          <a:xfrm>
            <a:off x="927100" y="5138758"/>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4" name="Oval 83"/>
          <p:cNvSpPr/>
          <p:nvPr/>
        </p:nvSpPr>
        <p:spPr>
          <a:xfrm>
            <a:off x="1460500" y="5138758"/>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Oval 84"/>
          <p:cNvSpPr/>
          <p:nvPr/>
        </p:nvSpPr>
        <p:spPr>
          <a:xfrm>
            <a:off x="2070100" y="5138758"/>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86" name="Straight Connector 85"/>
          <p:cNvCxnSpPr>
            <a:stCxn id="82" idx="3"/>
            <a:endCxn id="83" idx="0"/>
          </p:cNvCxnSpPr>
          <p:nvPr/>
        </p:nvCxnSpPr>
        <p:spPr>
          <a:xfrm rot="5400000">
            <a:off x="1212850" y="4662508"/>
            <a:ext cx="381000" cy="5715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p:cNvCxnSpPr>
            <a:stCxn id="82" idx="3"/>
            <a:endCxn id="84" idx="0"/>
          </p:cNvCxnSpPr>
          <p:nvPr/>
        </p:nvCxnSpPr>
        <p:spPr>
          <a:xfrm rot="5400000">
            <a:off x="1479550" y="4929208"/>
            <a:ext cx="381000" cy="381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p:cNvCxnSpPr>
            <a:stCxn id="82" idx="3"/>
            <a:endCxn id="85" idx="0"/>
          </p:cNvCxnSpPr>
          <p:nvPr/>
        </p:nvCxnSpPr>
        <p:spPr>
          <a:xfrm rot="16200000" flipH="1">
            <a:off x="1784350" y="4662508"/>
            <a:ext cx="381000" cy="5715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sp>
        <p:nvSpPr>
          <p:cNvPr id="89" name="Cloud 88"/>
          <p:cNvSpPr/>
          <p:nvPr/>
        </p:nvSpPr>
        <p:spPr>
          <a:xfrm>
            <a:off x="1231900" y="1633558"/>
            <a:ext cx="1244600" cy="685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t>Search</a:t>
            </a:r>
            <a:endParaRPr lang="en-US" sz="1400" dirty="0"/>
          </a:p>
        </p:txBody>
      </p:sp>
      <p:sp>
        <p:nvSpPr>
          <p:cNvPr id="90" name="Cloud 89"/>
          <p:cNvSpPr/>
          <p:nvPr/>
        </p:nvSpPr>
        <p:spPr>
          <a:xfrm>
            <a:off x="2603500" y="1557358"/>
            <a:ext cx="1143000" cy="609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User</a:t>
            </a:r>
            <a:r>
              <a:rPr lang="en-US" sz="1600" dirty="0" smtClean="0"/>
              <a:t> </a:t>
            </a:r>
            <a:r>
              <a:rPr lang="en-US" sz="1200" dirty="0" smtClean="0"/>
              <a:t>Profiles</a:t>
            </a:r>
            <a:endParaRPr lang="en-US" sz="1600" dirty="0"/>
          </a:p>
        </p:txBody>
      </p:sp>
      <p:sp>
        <p:nvSpPr>
          <p:cNvPr id="91" name="Cloud 90"/>
          <p:cNvSpPr/>
          <p:nvPr/>
        </p:nvSpPr>
        <p:spPr>
          <a:xfrm>
            <a:off x="2603500" y="2471758"/>
            <a:ext cx="990600" cy="685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Excel Calc</a:t>
            </a:r>
            <a:endParaRPr lang="en-US" sz="1200" dirty="0"/>
          </a:p>
        </p:txBody>
      </p:sp>
      <p:sp>
        <p:nvSpPr>
          <p:cNvPr id="92" name="Rounded Rectangle 91"/>
          <p:cNvSpPr/>
          <p:nvPr/>
        </p:nvSpPr>
        <p:spPr>
          <a:xfrm>
            <a:off x="215900" y="5735658"/>
            <a:ext cx="1346200" cy="2413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t>Corp Farm</a:t>
            </a:r>
            <a:endParaRPr lang="en-US" sz="1400" dirty="0"/>
          </a:p>
        </p:txBody>
      </p:sp>
      <p:sp>
        <p:nvSpPr>
          <p:cNvPr id="93" name="Cloud 92"/>
          <p:cNvSpPr/>
          <p:nvPr/>
        </p:nvSpPr>
        <p:spPr>
          <a:xfrm>
            <a:off x="1384300" y="2471758"/>
            <a:ext cx="990600" cy="685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BDC</a:t>
            </a:r>
            <a:endParaRPr lang="en-US" sz="1200" dirty="0"/>
          </a:p>
        </p:txBody>
      </p:sp>
      <p:cxnSp>
        <p:nvCxnSpPr>
          <p:cNvPr id="94" name="Straight Arrow Connector 93"/>
          <p:cNvCxnSpPr>
            <a:stCxn id="80" idx="2"/>
            <a:endCxn id="82" idx="0"/>
          </p:cNvCxnSpPr>
          <p:nvPr/>
        </p:nvCxnSpPr>
        <p:spPr>
          <a:xfrm rot="5400000">
            <a:off x="1860550" y="3062308"/>
            <a:ext cx="457200" cy="800100"/>
          </a:xfrm>
          <a:prstGeom prst="straightConnector1">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95" name="Rectangle 94"/>
          <p:cNvSpPr/>
          <p:nvPr/>
        </p:nvSpPr>
        <p:spPr>
          <a:xfrm>
            <a:off x="4737100" y="1328758"/>
            <a:ext cx="4191000" cy="44323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sp>
        <p:nvSpPr>
          <p:cNvPr id="96" name="Isosceles Triangle 95"/>
          <p:cNvSpPr/>
          <p:nvPr/>
        </p:nvSpPr>
        <p:spPr>
          <a:xfrm>
            <a:off x="5499100" y="3690958"/>
            <a:ext cx="1197429" cy="1066800"/>
          </a:xfrm>
          <a:prstGeom prst="triangle">
            <a:avLst/>
          </a:prstGeom>
        </p:spPr>
        <p:style>
          <a:lnRef idx="0">
            <a:schemeClr val="accent1"/>
          </a:lnRef>
          <a:fillRef idx="3">
            <a:schemeClr val="accent1"/>
          </a:fillRef>
          <a:effectRef idx="3">
            <a:schemeClr val="accent1"/>
          </a:effectRef>
          <a:fontRef idx="minor">
            <a:schemeClr val="lt1"/>
          </a:fontRef>
        </p:style>
        <p:txBody>
          <a:bodyPr wrap="none"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http://hrweb/</a:t>
            </a:r>
            <a:endParaRPr lang="en-US" sz="1200" dirty="0"/>
          </a:p>
        </p:txBody>
      </p:sp>
      <p:sp>
        <p:nvSpPr>
          <p:cNvPr id="97" name="Oval 96"/>
          <p:cNvSpPr/>
          <p:nvPr/>
        </p:nvSpPr>
        <p:spPr>
          <a:xfrm>
            <a:off x="5270500" y="5138758"/>
            <a:ext cx="332619" cy="381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8" name="Oval 97"/>
          <p:cNvSpPr/>
          <p:nvPr/>
        </p:nvSpPr>
        <p:spPr>
          <a:xfrm>
            <a:off x="5928481" y="5138758"/>
            <a:ext cx="332619" cy="381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9" name="Oval 98"/>
          <p:cNvSpPr/>
          <p:nvPr/>
        </p:nvSpPr>
        <p:spPr>
          <a:xfrm>
            <a:off x="6538081" y="5138758"/>
            <a:ext cx="332619" cy="381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00" name="Straight Connector 99"/>
          <p:cNvCxnSpPr>
            <a:stCxn id="96" idx="3"/>
            <a:endCxn id="97" idx="0"/>
          </p:cNvCxnSpPr>
          <p:nvPr/>
        </p:nvCxnSpPr>
        <p:spPr>
          <a:xfrm rot="5400000">
            <a:off x="5576813" y="4617756"/>
            <a:ext cx="381000" cy="661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96" idx="3"/>
            <a:endCxn id="98" idx="0"/>
          </p:cNvCxnSpPr>
          <p:nvPr/>
        </p:nvCxnSpPr>
        <p:spPr>
          <a:xfrm rot="5400000">
            <a:off x="5905803" y="4946746"/>
            <a:ext cx="381000" cy="3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6" idx="3"/>
            <a:endCxn id="99" idx="0"/>
          </p:cNvCxnSpPr>
          <p:nvPr/>
        </p:nvCxnSpPr>
        <p:spPr>
          <a:xfrm rot="16200000" flipH="1">
            <a:off x="6210603" y="4644970"/>
            <a:ext cx="381000" cy="606576"/>
          </a:xfrm>
          <a:prstGeom prst="line">
            <a:avLst/>
          </a:prstGeom>
        </p:spPr>
        <p:style>
          <a:lnRef idx="1">
            <a:schemeClr val="accent1"/>
          </a:lnRef>
          <a:fillRef idx="0">
            <a:schemeClr val="accent1"/>
          </a:fillRef>
          <a:effectRef idx="0">
            <a:schemeClr val="accent1"/>
          </a:effectRef>
          <a:fontRef idx="minor">
            <a:schemeClr val="tx1"/>
          </a:fontRef>
        </p:style>
      </p:cxnSp>
      <p:sp>
        <p:nvSpPr>
          <p:cNvPr id="106" name="Rounded Rectangle 105"/>
          <p:cNvSpPr/>
          <p:nvPr/>
        </p:nvSpPr>
        <p:spPr>
          <a:xfrm>
            <a:off x="4711700" y="5735658"/>
            <a:ext cx="1175254" cy="2413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t>Corp Farm</a:t>
            </a:r>
            <a:endParaRPr lang="en-US" sz="1400" dirty="0"/>
          </a:p>
        </p:txBody>
      </p:sp>
      <p:sp>
        <p:nvSpPr>
          <p:cNvPr id="111" name="TextBox 58"/>
          <p:cNvSpPr txBox="1"/>
          <p:nvPr/>
        </p:nvSpPr>
        <p:spPr>
          <a:xfrm>
            <a:off x="5880100" y="5976958"/>
            <a:ext cx="2819400" cy="3810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SP2010 Model</a:t>
            </a:r>
            <a:endParaRPr lang="en-US" dirty="0"/>
          </a:p>
        </p:txBody>
      </p:sp>
      <p:sp>
        <p:nvSpPr>
          <p:cNvPr id="112" name="Isosceles Triangle 111"/>
          <p:cNvSpPr/>
          <p:nvPr/>
        </p:nvSpPr>
        <p:spPr>
          <a:xfrm>
            <a:off x="2832100" y="3690958"/>
            <a:ext cx="1371600" cy="1066800"/>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wrap="none"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http://itweb/</a:t>
            </a:r>
            <a:endParaRPr lang="en-US" sz="1200" dirty="0"/>
          </a:p>
        </p:txBody>
      </p:sp>
      <p:sp>
        <p:nvSpPr>
          <p:cNvPr id="113" name="Oval 112"/>
          <p:cNvSpPr/>
          <p:nvPr/>
        </p:nvSpPr>
        <p:spPr>
          <a:xfrm>
            <a:off x="2755900" y="5138758"/>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4" name="Oval 113"/>
          <p:cNvSpPr/>
          <p:nvPr/>
        </p:nvSpPr>
        <p:spPr>
          <a:xfrm>
            <a:off x="3289300" y="5138758"/>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5" name="Oval 114"/>
          <p:cNvSpPr/>
          <p:nvPr/>
        </p:nvSpPr>
        <p:spPr>
          <a:xfrm>
            <a:off x="3898900" y="5138758"/>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16" name="Straight Connector 115"/>
          <p:cNvCxnSpPr>
            <a:stCxn id="112" idx="3"/>
            <a:endCxn id="113" idx="0"/>
          </p:cNvCxnSpPr>
          <p:nvPr/>
        </p:nvCxnSpPr>
        <p:spPr>
          <a:xfrm rot="5400000">
            <a:off x="3041650" y="4662508"/>
            <a:ext cx="381000" cy="57150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17" name="Straight Connector 116"/>
          <p:cNvCxnSpPr>
            <a:stCxn id="112" idx="3"/>
            <a:endCxn id="114" idx="0"/>
          </p:cNvCxnSpPr>
          <p:nvPr/>
        </p:nvCxnSpPr>
        <p:spPr>
          <a:xfrm rot="5400000">
            <a:off x="3308350" y="4929208"/>
            <a:ext cx="381000" cy="3810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18" name="Straight Connector 117"/>
          <p:cNvCxnSpPr>
            <a:stCxn id="112" idx="3"/>
            <a:endCxn id="115" idx="0"/>
          </p:cNvCxnSpPr>
          <p:nvPr/>
        </p:nvCxnSpPr>
        <p:spPr>
          <a:xfrm rot="16200000" flipH="1">
            <a:off x="3613150" y="4662508"/>
            <a:ext cx="381000" cy="57150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19" name="Straight Arrow Connector 118"/>
          <p:cNvCxnSpPr>
            <a:stCxn id="80" idx="2"/>
            <a:endCxn id="112" idx="0"/>
          </p:cNvCxnSpPr>
          <p:nvPr/>
        </p:nvCxnSpPr>
        <p:spPr>
          <a:xfrm rot="16200000" flipH="1">
            <a:off x="2774950" y="2948008"/>
            <a:ext cx="457200" cy="1028700"/>
          </a:xfrm>
          <a:prstGeom prst="straightConnector1">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20" name="Isosceles Triangle 119"/>
          <p:cNvSpPr/>
          <p:nvPr/>
        </p:nvSpPr>
        <p:spPr>
          <a:xfrm>
            <a:off x="7251700" y="3614758"/>
            <a:ext cx="1371600" cy="1066800"/>
          </a:xfrm>
          <a:prstGeom prst="triangle">
            <a:avLst/>
          </a:prstGeom>
        </p:spPr>
        <p:style>
          <a:lnRef idx="0">
            <a:schemeClr val="accent3"/>
          </a:lnRef>
          <a:fillRef idx="3">
            <a:schemeClr val="accent3"/>
          </a:fillRef>
          <a:effectRef idx="3">
            <a:schemeClr val="accent3"/>
          </a:effectRef>
          <a:fontRef idx="minor">
            <a:schemeClr val="lt1"/>
          </a:fontRef>
        </p:style>
        <p:txBody>
          <a:bodyPr wrap="none"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http://itweb/</a:t>
            </a:r>
            <a:endParaRPr lang="en-US" sz="1200" dirty="0"/>
          </a:p>
        </p:txBody>
      </p:sp>
      <p:sp>
        <p:nvSpPr>
          <p:cNvPr id="121" name="Oval 120"/>
          <p:cNvSpPr/>
          <p:nvPr/>
        </p:nvSpPr>
        <p:spPr>
          <a:xfrm>
            <a:off x="7175500" y="5062558"/>
            <a:ext cx="381000" cy="3810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2" name="Oval 121"/>
          <p:cNvSpPr/>
          <p:nvPr/>
        </p:nvSpPr>
        <p:spPr>
          <a:xfrm>
            <a:off x="7708900" y="5062558"/>
            <a:ext cx="381000" cy="3810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3" name="Oval 122"/>
          <p:cNvSpPr/>
          <p:nvPr/>
        </p:nvSpPr>
        <p:spPr>
          <a:xfrm>
            <a:off x="8318500" y="5062558"/>
            <a:ext cx="381000" cy="3810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24" name="Straight Connector 123"/>
          <p:cNvCxnSpPr>
            <a:stCxn id="120" idx="3"/>
            <a:endCxn id="121" idx="0"/>
          </p:cNvCxnSpPr>
          <p:nvPr/>
        </p:nvCxnSpPr>
        <p:spPr>
          <a:xfrm rot="5400000">
            <a:off x="7461250" y="4586308"/>
            <a:ext cx="381000" cy="57150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25" name="Straight Connector 124"/>
          <p:cNvCxnSpPr>
            <a:stCxn id="120" idx="3"/>
            <a:endCxn id="122" idx="0"/>
          </p:cNvCxnSpPr>
          <p:nvPr/>
        </p:nvCxnSpPr>
        <p:spPr>
          <a:xfrm rot="5400000">
            <a:off x="7727950" y="4853008"/>
            <a:ext cx="381000" cy="3810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26" name="Straight Connector 125"/>
          <p:cNvCxnSpPr>
            <a:stCxn id="120" idx="3"/>
            <a:endCxn id="123" idx="0"/>
          </p:cNvCxnSpPr>
          <p:nvPr/>
        </p:nvCxnSpPr>
        <p:spPr>
          <a:xfrm rot="16200000" flipH="1">
            <a:off x="8032750" y="4586308"/>
            <a:ext cx="381000" cy="57150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27" name="Curved Connector 126"/>
          <p:cNvCxnSpPr/>
          <p:nvPr/>
        </p:nvCxnSpPr>
        <p:spPr>
          <a:xfrm rot="5400000">
            <a:off x="7286644" y="2643182"/>
            <a:ext cx="1714512" cy="428628"/>
          </a:xfrm>
          <a:prstGeom prst="curvedConnector3">
            <a:avLst>
              <a:gd name="adj1" fmla="val 17408"/>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28" name="Curved Connector 127"/>
          <p:cNvCxnSpPr/>
          <p:nvPr/>
        </p:nvCxnSpPr>
        <p:spPr>
          <a:xfrm rot="16200000" flipH="1">
            <a:off x="6715140" y="2500306"/>
            <a:ext cx="1643074" cy="785818"/>
          </a:xfrm>
          <a:prstGeom prst="curvedConnector3">
            <a:avLst>
              <a:gd name="adj1" fmla="val 18464"/>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3" name="Curved Connector 52"/>
          <p:cNvCxnSpPr>
            <a:endCxn id="96" idx="0"/>
          </p:cNvCxnSpPr>
          <p:nvPr/>
        </p:nvCxnSpPr>
        <p:spPr>
          <a:xfrm rot="16200000" flipH="1">
            <a:off x="4811021" y="2404164"/>
            <a:ext cx="1619278" cy="954309"/>
          </a:xfrm>
          <a:prstGeom prst="curvedConnector3">
            <a:avLst>
              <a:gd name="adj1" fmla="val 60667"/>
            </a:avLst>
          </a:prstGeom>
          <a:ln>
            <a:tailEnd type="arrow"/>
          </a:ln>
        </p:spPr>
        <p:style>
          <a:lnRef idx="2">
            <a:schemeClr val="accent4"/>
          </a:lnRef>
          <a:fillRef idx="0">
            <a:schemeClr val="accent4"/>
          </a:fillRef>
          <a:effectRef idx="1">
            <a:schemeClr val="accent4"/>
          </a:effectRef>
          <a:fontRef idx="minor">
            <a:schemeClr val="tx1"/>
          </a:fontRef>
        </p:style>
      </p:cxnSp>
      <p:sp>
        <p:nvSpPr>
          <p:cNvPr id="103" name="Cloud 102"/>
          <p:cNvSpPr/>
          <p:nvPr/>
        </p:nvSpPr>
        <p:spPr>
          <a:xfrm>
            <a:off x="4857752" y="1500174"/>
            <a:ext cx="1086556" cy="685800"/>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t>Search</a:t>
            </a:r>
            <a:endParaRPr lang="en-US" sz="1400" dirty="0"/>
          </a:p>
        </p:txBody>
      </p:sp>
      <p:cxnSp>
        <p:nvCxnSpPr>
          <p:cNvPr id="59" name="Curved Connector 58"/>
          <p:cNvCxnSpPr>
            <a:endCxn id="96" idx="0"/>
          </p:cNvCxnSpPr>
          <p:nvPr/>
        </p:nvCxnSpPr>
        <p:spPr>
          <a:xfrm rot="5400000">
            <a:off x="5525400" y="2501218"/>
            <a:ext cx="1762156" cy="617325"/>
          </a:xfrm>
          <a:prstGeom prst="curvedConnector3">
            <a:avLst>
              <a:gd name="adj1" fmla="val 37892"/>
            </a:avLst>
          </a:prstGeom>
          <a:ln>
            <a:tailEnd type="arrow"/>
          </a:ln>
        </p:spPr>
        <p:style>
          <a:lnRef idx="2">
            <a:schemeClr val="accent4"/>
          </a:lnRef>
          <a:fillRef idx="0">
            <a:schemeClr val="accent4"/>
          </a:fillRef>
          <a:effectRef idx="1">
            <a:schemeClr val="accent4"/>
          </a:effectRef>
          <a:fontRef idx="minor">
            <a:schemeClr val="tx1"/>
          </a:fontRef>
        </p:style>
      </p:cxnSp>
      <p:sp>
        <p:nvSpPr>
          <p:cNvPr id="104" name="Cloud 103"/>
          <p:cNvSpPr/>
          <p:nvPr/>
        </p:nvSpPr>
        <p:spPr>
          <a:xfrm>
            <a:off x="6357950" y="1500174"/>
            <a:ext cx="1129607" cy="666784"/>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User</a:t>
            </a:r>
            <a:r>
              <a:rPr lang="en-US" sz="1600" dirty="0" smtClean="0"/>
              <a:t> </a:t>
            </a:r>
            <a:r>
              <a:rPr lang="en-US" sz="1200" dirty="0" smtClean="0"/>
              <a:t>Profiles</a:t>
            </a:r>
            <a:endParaRPr lang="en-US" sz="1600" dirty="0"/>
          </a:p>
        </p:txBody>
      </p:sp>
      <p:sp>
        <p:nvSpPr>
          <p:cNvPr id="105" name="Cloud 104"/>
          <p:cNvSpPr/>
          <p:nvPr/>
        </p:nvSpPr>
        <p:spPr>
          <a:xfrm>
            <a:off x="7929586" y="1500174"/>
            <a:ext cx="864810" cy="685800"/>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Excel Calc</a:t>
            </a:r>
            <a:endParaRPr lang="en-US" sz="1200" dirty="0"/>
          </a:p>
        </p:txBody>
      </p:sp>
      <p:cxnSp>
        <p:nvCxnSpPr>
          <p:cNvPr id="64" name="Curved Connector 63"/>
          <p:cNvCxnSpPr>
            <a:endCxn id="96" idx="0"/>
          </p:cNvCxnSpPr>
          <p:nvPr/>
        </p:nvCxnSpPr>
        <p:spPr>
          <a:xfrm rot="10800000" flipV="1">
            <a:off x="6097816" y="3071810"/>
            <a:ext cx="2117523" cy="619148"/>
          </a:xfrm>
          <a:prstGeom prst="curvedConnector2">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29" name="Curved Connector 128"/>
          <p:cNvCxnSpPr>
            <a:endCxn id="96" idx="0"/>
          </p:cNvCxnSpPr>
          <p:nvPr/>
        </p:nvCxnSpPr>
        <p:spPr>
          <a:xfrm rot="5400000">
            <a:off x="5989747" y="3037003"/>
            <a:ext cx="762024" cy="545887"/>
          </a:xfrm>
          <a:prstGeom prst="curvedConnector3">
            <a:avLst>
              <a:gd name="adj1" fmla="val 38000"/>
            </a:avLst>
          </a:prstGeom>
          <a:ln>
            <a:tailEnd type="arrow"/>
          </a:ln>
        </p:spPr>
        <p:style>
          <a:lnRef idx="2">
            <a:schemeClr val="accent4"/>
          </a:lnRef>
          <a:fillRef idx="0">
            <a:schemeClr val="accent4"/>
          </a:fillRef>
          <a:effectRef idx="1">
            <a:schemeClr val="accent4"/>
          </a:effectRef>
          <a:fontRef idx="minor">
            <a:schemeClr val="tx1"/>
          </a:fontRef>
        </p:style>
      </p:cxnSp>
      <p:sp>
        <p:nvSpPr>
          <p:cNvPr id="108" name="Cloud 107"/>
          <p:cNvSpPr/>
          <p:nvPr/>
        </p:nvSpPr>
        <p:spPr>
          <a:xfrm>
            <a:off x="6500826" y="2428868"/>
            <a:ext cx="864810" cy="685800"/>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Visio  </a:t>
            </a:r>
            <a:endParaRPr lang="en-US" sz="1200" dirty="0"/>
          </a:p>
        </p:txBody>
      </p:sp>
      <p:cxnSp>
        <p:nvCxnSpPr>
          <p:cNvPr id="136" name="Curved Connector 135"/>
          <p:cNvCxnSpPr>
            <a:endCxn id="96" idx="0"/>
          </p:cNvCxnSpPr>
          <p:nvPr/>
        </p:nvCxnSpPr>
        <p:spPr>
          <a:xfrm>
            <a:off x="5357818" y="3429000"/>
            <a:ext cx="739997" cy="261958"/>
          </a:xfrm>
          <a:prstGeom prst="curvedConnector2">
            <a:avLst/>
          </a:prstGeom>
          <a:ln>
            <a:tailEnd type="arrow"/>
          </a:ln>
        </p:spPr>
        <p:style>
          <a:lnRef idx="2">
            <a:schemeClr val="accent4"/>
          </a:lnRef>
          <a:fillRef idx="0">
            <a:schemeClr val="accent4"/>
          </a:fillRef>
          <a:effectRef idx="1">
            <a:schemeClr val="accent4"/>
          </a:effectRef>
          <a:fontRef idx="minor">
            <a:schemeClr val="tx1"/>
          </a:fontRef>
        </p:style>
      </p:cxnSp>
      <p:sp>
        <p:nvSpPr>
          <p:cNvPr id="110" name="Cloud 109"/>
          <p:cNvSpPr/>
          <p:nvPr/>
        </p:nvSpPr>
        <p:spPr>
          <a:xfrm>
            <a:off x="4786314" y="3071810"/>
            <a:ext cx="1027110" cy="776310"/>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3</a:t>
            </a:r>
            <a:r>
              <a:rPr lang="en-US" sz="1200" baseline="30000" dirty="0" smtClean="0"/>
              <a:t>rd</a:t>
            </a:r>
            <a:r>
              <a:rPr lang="en-US" sz="1200" dirty="0" smtClean="0"/>
              <a:t> party Service</a:t>
            </a:r>
            <a:endParaRPr lang="en-US" sz="1200" dirty="0"/>
          </a:p>
        </p:txBody>
      </p:sp>
      <p:cxnSp>
        <p:nvCxnSpPr>
          <p:cNvPr id="165" name="Curved Connector 164"/>
          <p:cNvCxnSpPr>
            <a:endCxn id="96" idx="0"/>
          </p:cNvCxnSpPr>
          <p:nvPr/>
        </p:nvCxnSpPr>
        <p:spPr>
          <a:xfrm rot="16200000" flipH="1">
            <a:off x="5525400" y="3118543"/>
            <a:ext cx="976336" cy="168493"/>
          </a:xfrm>
          <a:prstGeom prst="curved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sp>
        <p:nvSpPr>
          <p:cNvPr id="107" name="Cloud 106"/>
          <p:cNvSpPr/>
          <p:nvPr/>
        </p:nvSpPr>
        <p:spPr>
          <a:xfrm>
            <a:off x="5429256" y="2214554"/>
            <a:ext cx="864810" cy="685800"/>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BCS</a:t>
            </a:r>
            <a:endParaRPr lang="en-US" sz="1200" dirty="0"/>
          </a:p>
        </p:txBody>
      </p:sp>
      <p:cxnSp>
        <p:nvCxnSpPr>
          <p:cNvPr id="168" name="Curved Connector 167"/>
          <p:cNvCxnSpPr/>
          <p:nvPr/>
        </p:nvCxnSpPr>
        <p:spPr>
          <a:xfrm rot="5400000">
            <a:off x="7893868" y="3250404"/>
            <a:ext cx="571504" cy="500068"/>
          </a:xfrm>
          <a:prstGeom prst="curved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sp>
        <p:nvSpPr>
          <p:cNvPr id="109" name="Cloud 108"/>
          <p:cNvSpPr/>
          <p:nvPr/>
        </p:nvSpPr>
        <p:spPr>
          <a:xfrm>
            <a:off x="8001024" y="2714620"/>
            <a:ext cx="864810" cy="685800"/>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WAC</a:t>
            </a:r>
            <a:endParaRPr lang="en-US" sz="1200" dirty="0"/>
          </a:p>
        </p:txBody>
      </p:sp>
    </p:spTree>
    <p:extLst>
      <p:ext uri="{BB962C8B-B14F-4D97-AF65-F5344CB8AC3E}">
        <p14:creationId xmlns:p14="http://schemas.microsoft.com/office/powerpoint/2010/main" val="78613787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Parent Farm vs. Cross Farm SAs</a:t>
            </a:r>
            <a:endParaRPr lang="en-US" dirty="0"/>
          </a:p>
        </p:txBody>
      </p:sp>
      <p:sp>
        <p:nvSpPr>
          <p:cNvPr id="3" name="Content Placeholder 2"/>
          <p:cNvSpPr>
            <a:spLocks noGrp="1"/>
          </p:cNvSpPr>
          <p:nvPr>
            <p:ph idx="1"/>
          </p:nvPr>
        </p:nvSpPr>
        <p:spPr>
          <a:xfrm>
            <a:off x="428596" y="1000108"/>
            <a:ext cx="8382000" cy="5715040"/>
          </a:xfrm>
        </p:spPr>
        <p:txBody>
          <a:bodyPr>
            <a:noAutofit/>
          </a:bodyPr>
          <a:lstStyle/>
          <a:p>
            <a:r>
              <a:rPr lang="en-US" sz="2800" dirty="0" smtClean="0"/>
              <a:t>Parent Farm is all or nothing</a:t>
            </a:r>
          </a:p>
          <a:p>
            <a:pPr lvl="1"/>
            <a:r>
              <a:rPr lang="en-US" sz="2400" dirty="0" smtClean="0"/>
              <a:t>Configure 1 SSP to provide services to other farms</a:t>
            </a:r>
          </a:p>
          <a:p>
            <a:pPr lvl="1"/>
            <a:r>
              <a:rPr lang="en-US" sz="2400" dirty="0" smtClean="0"/>
              <a:t>Configure 1 SSP to consume ALL services from parent</a:t>
            </a:r>
          </a:p>
          <a:p>
            <a:pPr lvl="1"/>
            <a:r>
              <a:rPr lang="en-US" sz="2400" dirty="0" smtClean="0"/>
              <a:t>Child farm needs access to parent farm DBs</a:t>
            </a:r>
            <a:endParaRPr lang="en-US" sz="2800" dirty="0" smtClean="0"/>
          </a:p>
          <a:p>
            <a:r>
              <a:rPr lang="en-US" sz="2800" dirty="0" smtClean="0"/>
              <a:t>Cross Farm SAs</a:t>
            </a:r>
          </a:p>
          <a:p>
            <a:pPr lvl="1"/>
            <a:r>
              <a:rPr lang="en-US" sz="2400" dirty="0"/>
              <a:t>Remote farms </a:t>
            </a:r>
            <a:r>
              <a:rPr lang="en-US" sz="2400" dirty="0" smtClean="0"/>
              <a:t>don’t need perms </a:t>
            </a:r>
            <a:r>
              <a:rPr lang="en-US" sz="2400" dirty="0"/>
              <a:t>to </a:t>
            </a:r>
            <a:r>
              <a:rPr lang="en-US" sz="2400" dirty="0" smtClean="0"/>
              <a:t>parent farm DBs</a:t>
            </a:r>
          </a:p>
          <a:p>
            <a:pPr lvl="1"/>
            <a:r>
              <a:rPr lang="en-US" sz="2400" dirty="0" smtClean="0"/>
              <a:t>Any farm can publish SAs</a:t>
            </a:r>
          </a:p>
          <a:p>
            <a:pPr lvl="1"/>
            <a:r>
              <a:rPr lang="en-US" sz="2400" dirty="0" smtClean="0"/>
              <a:t>One web app can use both local and remote SAs</a:t>
            </a:r>
          </a:p>
          <a:p>
            <a:pPr lvl="1"/>
            <a:r>
              <a:rPr lang="en-US" sz="2400" dirty="0" smtClean="0"/>
              <a:t>Provides for centralized “enterprise” SAs</a:t>
            </a:r>
          </a:p>
          <a:p>
            <a:pPr lvl="1"/>
            <a:r>
              <a:rPr lang="en-US" sz="2400" dirty="0" smtClean="0"/>
              <a:t>Not all SAs can be shared between farms</a:t>
            </a:r>
          </a:p>
          <a:p>
            <a:pPr lvl="2"/>
            <a:r>
              <a:rPr lang="en-US" sz="2000" b="1" dirty="0" smtClean="0"/>
              <a:t>YES:</a:t>
            </a:r>
            <a:r>
              <a:rPr lang="en-US" sz="2000" dirty="0" smtClean="0"/>
              <a:t>  People, Managed Metadata, BDC, Search, Secure Store, Web Analytics</a:t>
            </a:r>
          </a:p>
          <a:p>
            <a:pPr lvl="2"/>
            <a:r>
              <a:rPr lang="en-US" sz="2000" b="1" dirty="0" smtClean="0"/>
              <a:t>NO:</a:t>
            </a:r>
            <a:r>
              <a:rPr lang="en-US" sz="2000" dirty="0" smtClean="0"/>
              <a:t>  Usage and Health, State Service, Project, Excel Services, Access, Visio, Word, Word Viewing, PPT, </a:t>
            </a:r>
            <a:r>
              <a:rPr lang="en-US" sz="2000" dirty="0" err="1" smtClean="0"/>
              <a:t>PerformancePoint</a:t>
            </a:r>
            <a:endParaRPr lang="en-US" sz="2000" dirty="0"/>
          </a:p>
        </p:txBody>
      </p:sp>
    </p:spTree>
    <p:extLst>
      <p:ext uri="{BB962C8B-B14F-4D97-AF65-F5344CB8AC3E}">
        <p14:creationId xmlns:p14="http://schemas.microsoft.com/office/powerpoint/2010/main" val="238325905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Included Service Apps</a:t>
            </a:r>
            <a:endParaRPr lang="en-US" dirty="0"/>
          </a:p>
        </p:txBody>
      </p:sp>
      <p:sp>
        <p:nvSpPr>
          <p:cNvPr id="3" name="Content Placeholder 2"/>
          <p:cNvSpPr>
            <a:spLocks noGrp="1"/>
          </p:cNvSpPr>
          <p:nvPr>
            <p:ph idx="1"/>
          </p:nvPr>
        </p:nvSpPr>
        <p:spPr>
          <a:xfrm>
            <a:off x="357158" y="926351"/>
            <a:ext cx="8382000" cy="5656933"/>
          </a:xfrm>
        </p:spPr>
        <p:txBody>
          <a:bodyPr/>
          <a:lstStyle/>
          <a:p>
            <a:r>
              <a:rPr lang="en-US" sz="1800" b="1" dirty="0" smtClean="0"/>
              <a:t>Access Services</a:t>
            </a:r>
          </a:p>
          <a:p>
            <a:pPr lvl="1"/>
            <a:r>
              <a:rPr lang="en-US" sz="1600" dirty="0" smtClean="0"/>
              <a:t>Allows viewing, editing, and interacting with Access databases in a browser. </a:t>
            </a:r>
          </a:p>
          <a:p>
            <a:r>
              <a:rPr lang="en-US" sz="1800" b="1" dirty="0" smtClean="0"/>
              <a:t>Application Registry Service</a:t>
            </a:r>
          </a:p>
          <a:p>
            <a:pPr lvl="1"/>
            <a:r>
              <a:rPr lang="en-US" sz="1600" dirty="0" smtClean="0"/>
              <a:t>Backwards compatible Business Data Connectivity API</a:t>
            </a:r>
          </a:p>
          <a:p>
            <a:r>
              <a:rPr lang="en-US" sz="1800" b="1" dirty="0" smtClean="0"/>
              <a:t>Business Data Connectivity Service</a:t>
            </a:r>
          </a:p>
          <a:p>
            <a:pPr lvl="1"/>
            <a:r>
              <a:rPr lang="en-US" sz="1600" dirty="0" smtClean="0"/>
              <a:t>Enabling this service provides the SharePoint farm with the ability to upload BDC models that describe the interfaces of your enterprises’ line of business systems and thereby access the data within these systems.</a:t>
            </a:r>
          </a:p>
          <a:p>
            <a:r>
              <a:rPr lang="en-US" sz="1800" b="1" dirty="0" smtClean="0"/>
              <a:t>Excel Services</a:t>
            </a:r>
          </a:p>
          <a:p>
            <a:pPr lvl="1"/>
            <a:r>
              <a:rPr lang="en-US" sz="1600" dirty="0" smtClean="0"/>
              <a:t>Allows viewing and interactivity with Excel files in a browser. </a:t>
            </a:r>
          </a:p>
          <a:p>
            <a:r>
              <a:rPr lang="en-US" sz="1800" b="1" dirty="0" smtClean="0"/>
              <a:t>Lotus Notes Connector</a:t>
            </a:r>
          </a:p>
          <a:p>
            <a:pPr lvl="1"/>
            <a:r>
              <a:rPr lang="en-US" sz="1600" dirty="0" smtClean="0"/>
              <a:t>Search connector to crawl the data in the Lotus Notes server.</a:t>
            </a:r>
          </a:p>
          <a:p>
            <a:r>
              <a:rPr lang="en-US" sz="1800" b="1" dirty="0" smtClean="0"/>
              <a:t>Managed Metadata Service</a:t>
            </a:r>
          </a:p>
          <a:p>
            <a:pPr lvl="1"/>
            <a:r>
              <a:rPr lang="en-US" sz="1600" dirty="0" smtClean="0"/>
              <a:t>Provides access to managed taxonomy hierarchies, keywords and social tagging infrastructure as well as Content Type publishing across site collections. </a:t>
            </a:r>
          </a:p>
          <a:p>
            <a:r>
              <a:rPr lang="en-US" sz="1800" b="1" dirty="0" err="1" smtClean="0"/>
              <a:t>PerformancePoint</a:t>
            </a:r>
            <a:r>
              <a:rPr lang="en-US" sz="1800" b="1" dirty="0" smtClean="0"/>
              <a:t> Service Application</a:t>
            </a:r>
          </a:p>
          <a:p>
            <a:pPr lvl="1"/>
            <a:r>
              <a:rPr lang="en-US" sz="1600" dirty="0" smtClean="0"/>
              <a:t>Supports the monitoring and analytic capabilities of </a:t>
            </a:r>
            <a:r>
              <a:rPr lang="en-US" sz="1600" dirty="0" err="1" smtClean="0"/>
              <a:t>PerformancePoint</a:t>
            </a:r>
            <a:r>
              <a:rPr lang="en-US" sz="1600" dirty="0" smtClean="0"/>
              <a:t> Services such as the storage and publication of dashboards and related content.</a:t>
            </a:r>
          </a:p>
          <a:p>
            <a:r>
              <a:rPr lang="en-US" sz="1800" b="1" dirty="0" smtClean="0"/>
              <a:t>PowerPoint Service Application</a:t>
            </a:r>
          </a:p>
          <a:p>
            <a:pPr lvl="1"/>
            <a:r>
              <a:rPr lang="en-US" sz="1600" dirty="0" smtClean="0"/>
              <a:t>Enables the viewing, editing and broadcast of PowerPoint presentations in a web browser.</a:t>
            </a:r>
          </a:p>
        </p:txBody>
      </p:sp>
    </p:spTree>
    <p:extLst>
      <p:ext uri="{BB962C8B-B14F-4D97-AF65-F5344CB8AC3E}">
        <p14:creationId xmlns:p14="http://schemas.microsoft.com/office/powerpoint/2010/main" val="148113120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on-Ignite Template">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gradFill>
              <a:gsLst>
                <a:gs pos="0">
                  <a:srgbClr val="FFFFFF"/>
                </a:gs>
                <a:gs pos="100000">
                  <a:srgbClr val="FFFFFF"/>
                </a:gs>
              </a:gsLst>
              <a:lin ang="5400000" scaled="0"/>
            </a:gradFill>
          </a:defRPr>
        </a:defPPr>
      </a:lstStyle>
      <a:style>
        <a:lnRef idx="0">
          <a:schemeClr val="accent4"/>
        </a:lnRef>
        <a:fillRef idx="3">
          <a:schemeClr val="accent4"/>
        </a:fillRef>
        <a:effectRef idx="3">
          <a:schemeClr val="accent4"/>
        </a:effectRef>
        <a:fontRef idx="minor">
          <a:schemeClr val="lt1"/>
        </a:fontRef>
      </a:style>
    </a:spDef>
    <a:txDef>
      <a:spPr>
        <a:noFill/>
      </a:spPr>
      <a:bodyPr wrap="none" lIns="0" tIns="0" rIns="0" bIns="0" rtlCol="0">
        <a:spAutoFit/>
      </a:bodyPr>
      <a:lstStyle>
        <a:defPPr>
          <a:lnSpc>
            <a:spcPct val="90000"/>
          </a:lnSpc>
          <a:defRPr dirty="0"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Non-Ignite Template</Template>
  <TotalTime>0</TotalTime>
  <Words>1551</Words>
  <Application>Microsoft Office PowerPoint</Application>
  <PresentationFormat>On-screen Show (4:3)</PresentationFormat>
  <Paragraphs>226</Paragraphs>
  <Slides>34</Slides>
  <Notes>34</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Non-Ignite Template</vt:lpstr>
      <vt:lpstr>White with Consolas font for code slides</vt:lpstr>
      <vt:lpstr>PowerPoint Presentation</vt:lpstr>
      <vt:lpstr>Planning and Using SharePoint 2010 Service Applications </vt:lpstr>
      <vt:lpstr>Session Objectives</vt:lpstr>
      <vt:lpstr>Service Application Model</vt:lpstr>
      <vt:lpstr>Service Applications vs SSP</vt:lpstr>
      <vt:lpstr>Scaling Service Applications</vt:lpstr>
      <vt:lpstr>New Service App Model</vt:lpstr>
      <vt:lpstr>Parent Farm vs. Cross Farm SAs</vt:lpstr>
      <vt:lpstr>Included Service Apps</vt:lpstr>
      <vt:lpstr>Included Service Apps (cont.)</vt:lpstr>
      <vt:lpstr>SA Proxies</vt:lpstr>
      <vt:lpstr>SA Proxy Groups</vt:lpstr>
      <vt:lpstr>Changing the Default Proxy Group</vt:lpstr>
      <vt:lpstr>Associating Web Apps to Proxy Groups</vt:lpstr>
      <vt:lpstr>Deploying and Managing SAs</vt:lpstr>
      <vt:lpstr>Isolated SAs</vt:lpstr>
      <vt:lpstr>Service Databases</vt:lpstr>
      <vt:lpstr>Developing Custom SAs</vt:lpstr>
      <vt:lpstr>Common SA Infrastructure</vt:lpstr>
      <vt:lpstr>SA Integration Points</vt:lpstr>
      <vt:lpstr>Creating Custom Service Apps</vt:lpstr>
      <vt:lpstr>Service Applications and  Multi-Tenancy</vt:lpstr>
      <vt:lpstr>Partitioned and Non-partitioned Services</vt:lpstr>
      <vt:lpstr>Examples</vt:lpstr>
      <vt:lpstr>Service App Architectural Samples</vt:lpstr>
      <vt:lpstr>  Simple Service App Association</vt:lpstr>
      <vt:lpstr>  Multiple Service App Association</vt:lpstr>
      <vt:lpstr>Service App Farm</vt:lpstr>
      <vt:lpstr>Content-only Farm</vt:lpstr>
      <vt:lpstr>Multiple Farms –  Mixed Service App Association</vt:lpstr>
      <vt:lpstr>Service Applications</vt:lpstr>
      <vt:lpstr>Service Application Summary</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2010-05-05T20:14:11Z</dcterms:created>
  <dcterms:modified xsi:type="dcterms:W3CDTF">2010-05-05T20:14:20Z</dcterms:modified>
</cp:coreProperties>
</file>