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49"/>
  </p:notesMasterIdLst>
  <p:handoutMasterIdLst>
    <p:handoutMasterId r:id="rId50"/>
  </p:handoutMasterIdLst>
  <p:sldIdLst>
    <p:sldId id="256"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9" r:id="rId39"/>
    <p:sldId id="340" r:id="rId40"/>
    <p:sldId id="341" r:id="rId41"/>
    <p:sldId id="342" r:id="rId42"/>
    <p:sldId id="343" r:id="rId43"/>
    <p:sldId id="344" r:id="rId44"/>
    <p:sldId id="345" r:id="rId45"/>
    <p:sldId id="346" r:id="rId46"/>
    <p:sldId id="348" r:id="rId47"/>
    <p:sldId id="347" r:id="rId48"/>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3FF"/>
    <a:srgbClr val="000000"/>
    <a:srgbClr val="FFFFFF"/>
    <a:srgbClr val="333333"/>
    <a:srgbClr val="292929"/>
    <a:srgbClr val="F8F57B"/>
    <a:srgbClr val="F6AE1E"/>
    <a:srgbClr val="FF0066"/>
    <a:srgbClr val="F3AF35"/>
    <a:srgbClr val="9C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88442" autoAdjust="0"/>
  </p:normalViewPr>
  <p:slideViewPr>
    <p:cSldViewPr>
      <p:cViewPr varScale="1">
        <p:scale>
          <a:sx n="78" d="100"/>
          <a:sy n="78" d="100"/>
        </p:scale>
        <p:origin x="-774" y="-96"/>
      </p:cViewPr>
      <p:guideLst>
        <p:guide orient="horz" pos="144"/>
        <p:guide orient="horz" pos="912"/>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80" d="100"/>
          <a:sy n="80" d="100"/>
        </p:scale>
        <p:origin x="-3978" y="-6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
        <p:nvSpPr>
          <p:cNvPr id="5"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lvl="0" defTabSz="914400" fontAlgn="base">
              <a:spcBef>
                <a:spcPct val="0"/>
              </a:spcBef>
              <a:spcAft>
                <a:spcPct val="0"/>
              </a:spcAf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dirty="0"/>
              <a:t>Business Continuity Management Features in SharePoint 2010 </a:t>
            </a:r>
            <a:r>
              <a:rPr lang="en-US" dirty="0" smtClean="0"/>
              <a:t>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lvl="0" defTabSz="914400" fontAlgn="base">
                <a:spcBef>
                  <a:spcPct val="0"/>
                </a:spcBef>
                <a:spcAft>
                  <a:spcPct val="0"/>
                </a:spcAf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276173913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sz="1000" kern="1200" dirty="0" smtClean="0">
                <a:solidFill>
                  <a:schemeClr val="tx1"/>
                </a:solidFill>
                <a:effectLst/>
                <a:latin typeface="+mn-lt"/>
                <a:ea typeface="+mn-ea"/>
                <a:cs typeface="+mn-cs"/>
              </a:rPr>
              <a:t>Business Continuity Management Features in SharePoint 2010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423244810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5366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47800"/>
            <a:ext cx="7681913" cy="1523495"/>
          </a:xfrm>
        </p:spPr>
        <p:txBody>
          <a:bodyPr anchor="b"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5638800"/>
            <a:ext cx="7681914"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IT Pr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124200" y="3401604"/>
            <a:ext cx="4959178"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IT Pro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Dev">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2843808" y="3401604"/>
            <a:ext cx="5744201"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Developer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240831329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09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638800"/>
            <a:ext cx="7043208"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3187006"/>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smtClean="0"/>
              <a:t>click to…</a:t>
            </a:r>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Ignit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userDrawn="1"/>
        </p:nvSpPr>
        <p:spPr>
          <a:xfrm>
            <a:off x="0" y="6604477"/>
            <a:ext cx="9144000" cy="253524"/>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gradFill>
                  <a:gsLst>
                    <a:gs pos="0">
                      <a:srgbClr val="FFFFFF"/>
                    </a:gs>
                    <a:gs pos="100000">
                      <a:srgbClr val="FFFFFF"/>
                    </a:gs>
                  </a:gsLst>
                  <a:lin ang="5400000" scaled="0"/>
                </a:gradFill>
              </a:rPr>
              <a:t>©2010</a:t>
            </a:r>
            <a:r>
              <a:rPr lang="en-US" sz="1000" baseline="0" dirty="0" smtClean="0">
                <a:gradFill>
                  <a:gsLst>
                    <a:gs pos="0">
                      <a:srgbClr val="FFFFFF"/>
                    </a:gs>
                    <a:gs pos="100000">
                      <a:srgbClr val="FFFFFF"/>
                    </a:gs>
                  </a:gsLst>
                  <a:lin ang="5400000" scaled="0"/>
                </a:gradFill>
              </a:rPr>
              <a:t> </a:t>
            </a:r>
            <a:r>
              <a:rPr lang="en-US" sz="1000" dirty="0" smtClean="0">
                <a:gradFill>
                  <a:gsLst>
                    <a:gs pos="0">
                      <a:srgbClr val="FFFFFF"/>
                    </a:gs>
                    <a:gs pos="100000">
                      <a:srgbClr val="FFFFFF"/>
                    </a:gs>
                  </a:gsLst>
                  <a:lin ang="5400000" scaled="0"/>
                </a:gradFill>
              </a:rPr>
              <a:t>Microsoft </a:t>
            </a:r>
            <a:r>
              <a:rPr lang="en-US" sz="900" dirty="0" smtClean="0">
                <a:gradFill>
                  <a:gsLst>
                    <a:gs pos="0">
                      <a:srgbClr val="FFFFFF"/>
                    </a:gs>
                    <a:gs pos="100000">
                      <a:srgbClr val="FFFFFF"/>
                    </a:gs>
                  </a:gsLst>
                  <a:lin ang="5400000" scaled="0"/>
                </a:gradFill>
              </a:rPr>
              <a:t>Corporation</a:t>
            </a:r>
            <a:r>
              <a:rPr lang="en-US" sz="1000" dirty="0" smtClean="0">
                <a:gradFill>
                  <a:gsLst>
                    <a:gs pos="0">
                      <a:srgbClr val="FFFFFF"/>
                    </a:gs>
                    <a:gs pos="100000">
                      <a:srgbClr val="FFFFFF"/>
                    </a:gs>
                  </a:gsLst>
                  <a:lin ang="5400000" scaled="0"/>
                </a:gradFill>
              </a:rPr>
              <a:t>. All rights reserved. RTM Content - Published </a:t>
            </a:r>
            <a:r>
              <a:rPr lang="en-US" sz="1000" baseline="0" dirty="0" smtClean="0">
                <a:gradFill>
                  <a:gsLst>
                    <a:gs pos="0">
                      <a:srgbClr val="FFFFFF"/>
                    </a:gs>
                    <a:gs pos="100000">
                      <a:srgbClr val="FFFFFF"/>
                    </a:gs>
                  </a:gsLst>
                  <a:lin ang="5400000" scaled="0"/>
                </a:gradFill>
              </a:rPr>
              <a:t>May </a:t>
            </a:r>
            <a:r>
              <a:rPr lang="en-US" sz="1000" dirty="0" smtClean="0">
                <a:gradFill>
                  <a:gsLst>
                    <a:gs pos="0">
                      <a:srgbClr val="FFFFFF"/>
                    </a:gs>
                    <a:gs pos="100000">
                      <a:srgbClr val="FFFFFF"/>
                    </a:gs>
                  </a:gsLst>
                  <a:lin ang="5400000" scaled="0"/>
                </a:gradFill>
              </a:rPr>
              <a:t>2010</a:t>
            </a:r>
          </a:p>
          <a:p>
            <a:pPr algn="l"/>
            <a:endParaRPr lang="en-US" sz="1000" dirty="0">
              <a:gradFill>
                <a:gsLst>
                  <a:gs pos="0">
                    <a:srgbClr val="FFFFFF"/>
                  </a:gs>
                  <a:gs pos="100000">
                    <a:srgbClr val="FFFFFF"/>
                  </a:gs>
                </a:gsLst>
                <a:lin ang="5400000" scaled="0"/>
              </a:gradFill>
            </a:endParaRPr>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23" r:id="rId11"/>
    <p:sldLayoutId id="2147483703" r:id="rId12"/>
    <p:sldLayoutId id="2147483704" r:id="rId13"/>
    <p:sldLayoutId id="2147483724" r:id="rId14"/>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userDrawn="1"/>
        </p:nvSpPr>
        <p:spPr>
          <a:xfrm>
            <a:off x="0" y="6604476"/>
            <a:ext cx="9144000"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©2010</a:t>
            </a:r>
            <a:r>
              <a:rPr lang="en-US" sz="1000" baseline="0" dirty="0" smtClean="0">
                <a:solidFill>
                  <a:schemeClr val="bg1"/>
                </a:solidFill>
              </a:rPr>
              <a:t> </a:t>
            </a:r>
            <a:r>
              <a:rPr lang="en-US" sz="1000" dirty="0" smtClean="0">
                <a:solidFill>
                  <a:schemeClr val="bg1"/>
                </a:solidFill>
              </a:rPr>
              <a:t>Microsoft </a:t>
            </a:r>
            <a:r>
              <a:rPr lang="en-US" sz="900" dirty="0" smtClean="0">
                <a:solidFill>
                  <a:schemeClr val="bg1"/>
                </a:solidFill>
              </a:rPr>
              <a:t>Corporation</a:t>
            </a:r>
            <a:r>
              <a:rPr lang="en-US" sz="1000" dirty="0" smtClean="0">
                <a:solidFill>
                  <a:schemeClr val="bg1"/>
                </a:solidFill>
              </a:rPr>
              <a:t>. All rights reserved. RTM Content - Published </a:t>
            </a:r>
            <a:r>
              <a:rPr lang="en-US" sz="1000" baseline="0" dirty="0" smtClean="0">
                <a:solidFill>
                  <a:schemeClr val="bg1"/>
                </a:solidFill>
              </a:rPr>
              <a:t>April </a:t>
            </a:r>
            <a:r>
              <a:rPr lang="en-US" sz="1000" dirty="0" smtClean="0">
                <a:solidFill>
                  <a:schemeClr val="bg1"/>
                </a:solidFill>
              </a:rPr>
              <a:t>2010</a:t>
            </a:r>
          </a:p>
        </p:txBody>
      </p:sp>
      <p:pic>
        <p:nvPicPr>
          <p:cNvPr id="1029" name="Picture 5" descr="C:\Users\vesaj\Pictures\SharePoint logos\ShrPt10_h_rgb.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52000" y="6382800"/>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 Backup Solutions</a:t>
            </a:r>
            <a:endParaRPr lang="en-US" dirty="0"/>
          </a:p>
        </p:txBody>
      </p:sp>
      <p:graphicFrame>
        <p:nvGraphicFramePr>
          <p:cNvPr id="6" name="Table 5"/>
          <p:cNvGraphicFramePr>
            <a:graphicFrameLocks noGrp="1"/>
          </p:cNvGraphicFramePr>
          <p:nvPr/>
        </p:nvGraphicFramePr>
        <p:xfrm>
          <a:off x="381000" y="1295400"/>
          <a:ext cx="8382000" cy="4846320"/>
        </p:xfrm>
        <a:graphic>
          <a:graphicData uri="http://schemas.openxmlformats.org/drawingml/2006/table">
            <a:tbl>
              <a:tblPr firstRow="1" bandRow="1">
                <a:tableStyleId>{00A15C55-8517-42AA-B614-E9B94910E393}</a:tableStyleId>
              </a:tblPr>
              <a:tblGrid>
                <a:gridCol w="2095500"/>
                <a:gridCol w="2095500"/>
                <a:gridCol w="2095500"/>
                <a:gridCol w="2095500"/>
              </a:tblGrid>
              <a:tr h="1006694">
                <a:tc>
                  <a:txBody>
                    <a:bodyPr/>
                    <a:lstStyle/>
                    <a:p>
                      <a:r>
                        <a:rPr lang="en-US" sz="2000" dirty="0" smtClean="0"/>
                        <a:t>Method/</a:t>
                      </a:r>
                      <a:br>
                        <a:rPr lang="en-US" sz="2000" dirty="0" smtClean="0"/>
                      </a:br>
                      <a:r>
                        <a:rPr lang="en-US" sz="2000" dirty="0" smtClean="0"/>
                        <a:t>technology</a:t>
                      </a:r>
                      <a:endParaRPr lang="en-US" sz="2000" dirty="0">
                        <a:gradFill>
                          <a:gsLst>
                            <a:gs pos="0">
                              <a:schemeClr val="bg1"/>
                            </a:gs>
                            <a:gs pos="100000">
                              <a:schemeClr val="bg1"/>
                            </a:gs>
                          </a:gsLst>
                          <a:lin ang="5400000" scaled="0"/>
                        </a:gradFill>
                      </a:endParaRPr>
                    </a:p>
                  </a:txBody>
                  <a:tcPr anchor="ctr"/>
                </a:tc>
                <a:tc>
                  <a:txBody>
                    <a:bodyPr/>
                    <a:lstStyle/>
                    <a:p>
                      <a:r>
                        <a:rPr lang="en-US" sz="2000" dirty="0" smtClean="0"/>
                        <a:t>Recoverable</a:t>
                      </a:r>
                      <a:endParaRPr lang="en-US" sz="2000" dirty="0">
                        <a:gradFill>
                          <a:gsLst>
                            <a:gs pos="0">
                              <a:schemeClr val="bg1"/>
                            </a:gs>
                            <a:gs pos="100000">
                              <a:schemeClr val="bg1"/>
                            </a:gs>
                          </a:gsLst>
                          <a:lin ang="5400000" scaled="0"/>
                        </a:gradFill>
                      </a:endParaRPr>
                    </a:p>
                  </a:txBody>
                  <a:tcPr anchor="ctr"/>
                </a:tc>
                <a:tc>
                  <a:txBody>
                    <a:bodyPr/>
                    <a:lstStyle/>
                    <a:p>
                      <a:r>
                        <a:rPr lang="en-US" sz="2000" dirty="0" smtClean="0"/>
                        <a:t>Backup</a:t>
                      </a:r>
                      <a:r>
                        <a:rPr lang="en-US" sz="2000" baseline="0" dirty="0" smtClean="0"/>
                        <a:t> size supported</a:t>
                      </a:r>
                      <a:endParaRPr lang="en-US" sz="2000" dirty="0">
                        <a:gradFill>
                          <a:gsLst>
                            <a:gs pos="0">
                              <a:schemeClr val="bg1"/>
                            </a:gs>
                            <a:gs pos="100000">
                              <a:schemeClr val="bg1"/>
                            </a:gs>
                          </a:gsLst>
                          <a:lin ang="5400000" scaled="0"/>
                        </a:gradFill>
                      </a:endParaRPr>
                    </a:p>
                  </a:txBody>
                  <a:tcPr anchor="ctr"/>
                </a:tc>
                <a:tc>
                  <a:txBody>
                    <a:bodyPr/>
                    <a:lstStyle/>
                    <a:p>
                      <a:r>
                        <a:rPr lang="en-US" sz="2000" dirty="0" smtClean="0"/>
                        <a:t>Backup</a:t>
                      </a:r>
                      <a:r>
                        <a:rPr lang="en-US" sz="2000" baseline="0" dirty="0" smtClean="0"/>
                        <a:t> type(s) supported</a:t>
                      </a:r>
                      <a:endParaRPr lang="en-US" sz="2000" dirty="0">
                        <a:gradFill>
                          <a:gsLst>
                            <a:gs pos="0">
                              <a:schemeClr val="bg1"/>
                            </a:gs>
                            <a:gs pos="100000">
                              <a:schemeClr val="bg1"/>
                            </a:gs>
                          </a:gsLst>
                          <a:lin ang="5400000" scaled="0"/>
                        </a:gradFill>
                      </a:endParaRPr>
                    </a:p>
                  </a:txBody>
                  <a:tcPr anchor="ctr"/>
                </a:tc>
              </a:tr>
              <a:tr h="1271614">
                <a:tc>
                  <a:txBody>
                    <a:bodyPr/>
                    <a:lstStyle/>
                    <a:p>
                      <a:pPr algn="l"/>
                      <a:r>
                        <a:rPr lang="en-US" sz="1800" dirty="0" smtClean="0"/>
                        <a:t>Systems Center Data</a:t>
                      </a:r>
                      <a:r>
                        <a:rPr lang="en-US" sz="1800" baseline="0" dirty="0" smtClean="0"/>
                        <a:t> Protection Manager 2007</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Y</a:t>
                      </a:r>
                      <a:endParaRPr lang="en-US" sz="1800" dirty="0">
                        <a:gradFill>
                          <a:gsLst>
                            <a:gs pos="0">
                              <a:schemeClr val="tx1"/>
                            </a:gs>
                            <a:gs pos="100000">
                              <a:schemeClr val="tx1"/>
                            </a:gs>
                          </a:gsLst>
                          <a:lin ang="5400000" scaled="0"/>
                        </a:gradFill>
                      </a:endParaRPr>
                    </a:p>
                  </a:txBody>
                  <a:tcPr anchor="ctr"/>
                </a:tc>
                <a:tc>
                  <a:txBody>
                    <a:bodyPr/>
                    <a:lstStyle/>
                    <a:p>
                      <a:pPr algn="l"/>
                      <a:r>
                        <a:rPr lang="en-US" sz="1800" dirty="0" smtClean="0"/>
                        <a:t>5 TB</a:t>
                      </a:r>
                    </a:p>
                    <a:p>
                      <a:pPr algn="l"/>
                      <a:r>
                        <a:rPr lang="en-US" sz="1800" dirty="0" smtClean="0"/>
                        <a:t>(80TB in DPM 2010)</a:t>
                      </a:r>
                      <a:endParaRPr lang="en-US" sz="1800" dirty="0">
                        <a:gradFill>
                          <a:gsLst>
                            <a:gs pos="0">
                              <a:schemeClr val="tx1"/>
                            </a:gs>
                            <a:gs pos="100000">
                              <a:schemeClr val="tx1"/>
                            </a:gs>
                          </a:gsLst>
                          <a:lin ang="5400000" scaled="0"/>
                        </a:gradFill>
                      </a:endParaRPr>
                    </a:p>
                  </a:txBody>
                  <a:tcPr anchor="ctr"/>
                </a:tc>
                <a:tc>
                  <a:txBody>
                    <a:bodyPr/>
                    <a:lstStyle/>
                    <a:p>
                      <a:pPr algn="l"/>
                      <a:r>
                        <a:rPr lang="en-US" sz="1800" dirty="0" smtClean="0"/>
                        <a:t>Full, differential, incremental</a:t>
                      </a:r>
                      <a:endParaRPr lang="en-US" sz="1800" dirty="0">
                        <a:gradFill>
                          <a:gsLst>
                            <a:gs pos="0">
                              <a:schemeClr val="tx1"/>
                            </a:gs>
                            <a:gs pos="100000">
                              <a:schemeClr val="tx1"/>
                            </a:gs>
                          </a:gsLst>
                          <a:lin ang="5400000" scaled="0"/>
                        </a:gradFill>
                      </a:endParaRPr>
                    </a:p>
                  </a:txBody>
                  <a:tcPr anchor="ctr"/>
                </a:tc>
              </a:tr>
              <a:tr h="900727">
                <a:tc>
                  <a:txBody>
                    <a:bodyPr/>
                    <a:lstStyle/>
                    <a:p>
                      <a:pPr algn="l"/>
                      <a:r>
                        <a:rPr lang="en-US" sz="1800" dirty="0" smtClean="0"/>
                        <a:t>Microsoft SharePoint </a:t>
                      </a:r>
                      <a:br>
                        <a:rPr lang="en-US" sz="1800" dirty="0" smtClean="0"/>
                      </a:br>
                      <a:r>
                        <a:rPr lang="en-US" sz="1800" dirty="0" smtClean="0"/>
                        <a:t>Server 2010</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Y</a:t>
                      </a:r>
                      <a:endParaRPr lang="en-US" sz="1800" dirty="0">
                        <a:gradFill>
                          <a:gsLst>
                            <a:gs pos="0">
                              <a:schemeClr val="tx1"/>
                            </a:gs>
                            <a:gs pos="100000">
                              <a:schemeClr val="tx1"/>
                            </a:gs>
                          </a:gsLst>
                          <a:lin ang="5400000" scaled="0"/>
                        </a:gradFill>
                      </a:endParaRPr>
                    </a:p>
                  </a:txBody>
                  <a:tcPr anchor="ctr"/>
                </a:tc>
                <a:tc>
                  <a:txBody>
                    <a:bodyPr/>
                    <a:lstStyle/>
                    <a:p>
                      <a:pPr algn="l"/>
                      <a:r>
                        <a:rPr lang="en-US" sz="1800" dirty="0" smtClean="0"/>
                        <a:t>Databases up to  600 GB</a:t>
                      </a:r>
                      <a:endParaRPr lang="en-US" sz="1800" dirty="0">
                        <a:gradFill>
                          <a:gsLst>
                            <a:gs pos="0">
                              <a:schemeClr val="tx1"/>
                            </a:gs>
                            <a:gs pos="100000">
                              <a:schemeClr val="tx1"/>
                            </a:gs>
                          </a:gsLst>
                          <a:lin ang="5400000" scaled="0"/>
                        </a:gradFill>
                      </a:endParaRPr>
                    </a:p>
                  </a:txBody>
                  <a:tcPr anchor="ctr"/>
                </a:tc>
                <a:tc>
                  <a:txBody>
                    <a:bodyPr/>
                    <a:lstStyle/>
                    <a:p>
                      <a:pPr algn="l"/>
                      <a:r>
                        <a:rPr lang="en-US" sz="1800" dirty="0" smtClean="0"/>
                        <a:t>Full, differential</a:t>
                      </a:r>
                      <a:endParaRPr lang="en-US" sz="1800" dirty="0">
                        <a:gradFill>
                          <a:gsLst>
                            <a:gs pos="0">
                              <a:schemeClr val="tx1"/>
                            </a:gs>
                            <a:gs pos="100000">
                              <a:schemeClr val="tx1"/>
                            </a:gs>
                          </a:gsLst>
                          <a:lin ang="5400000" scaled="0"/>
                        </a:gradFill>
                      </a:endParaRPr>
                    </a:p>
                  </a:txBody>
                  <a:tcPr anchor="ctr"/>
                </a:tc>
              </a:tr>
              <a:tr h="464892">
                <a:tc>
                  <a:txBody>
                    <a:bodyPr/>
                    <a:lstStyle/>
                    <a:p>
                      <a:pPr algn="l"/>
                      <a:r>
                        <a:rPr lang="en-US" sz="1800" dirty="0" smtClean="0"/>
                        <a:t>SQL Server</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N</a:t>
                      </a:r>
                      <a:endParaRPr lang="en-US" sz="1800" dirty="0">
                        <a:gradFill>
                          <a:gsLst>
                            <a:gs pos="0">
                              <a:schemeClr val="tx1"/>
                            </a:gs>
                            <a:gs pos="100000">
                              <a:schemeClr val="tx1"/>
                            </a:gs>
                          </a:gsLst>
                          <a:lin ang="5400000" scaled="0"/>
                        </a:gradFill>
                      </a:endParaRPr>
                    </a:p>
                  </a:txBody>
                  <a:tcPr anchor="ctr"/>
                </a:tc>
                <a:tc>
                  <a:txBody>
                    <a:bodyPr/>
                    <a:lstStyle/>
                    <a:p>
                      <a:pPr algn="l"/>
                      <a:endParaRPr lang="en-US" sz="1800" dirty="0">
                        <a:gradFill>
                          <a:gsLst>
                            <a:gs pos="0">
                              <a:schemeClr val="tx1"/>
                            </a:gs>
                            <a:gs pos="100000">
                              <a:schemeClr val="tx1"/>
                            </a:gs>
                          </a:gsLst>
                          <a:lin ang="5400000" scaled="0"/>
                        </a:gradFill>
                      </a:endParaRPr>
                    </a:p>
                  </a:txBody>
                  <a:tcPr anchor="ctr"/>
                </a:tc>
                <a:tc>
                  <a:txBody>
                    <a:bodyPr/>
                    <a:lstStyle/>
                    <a:p>
                      <a:pPr algn="l"/>
                      <a:endParaRPr lang="en-US" sz="1800" dirty="0">
                        <a:gradFill>
                          <a:gsLst>
                            <a:gs pos="0">
                              <a:schemeClr val="tx1"/>
                            </a:gs>
                            <a:gs pos="100000">
                              <a:schemeClr val="tx1"/>
                            </a:gs>
                          </a:gsLst>
                          <a:lin ang="5400000" scaled="0"/>
                        </a:gradFill>
                      </a:endParaRPr>
                    </a:p>
                  </a:txBody>
                  <a:tcPr anchor="ctr"/>
                </a:tc>
              </a:tr>
              <a:tr h="644638">
                <a:tc>
                  <a:txBody>
                    <a:bodyPr/>
                    <a:lstStyle/>
                    <a:p>
                      <a:pPr algn="l"/>
                      <a:r>
                        <a:rPr lang="en-US" sz="1800" dirty="0" smtClean="0"/>
                        <a:t>VSS Writer</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Y</a:t>
                      </a:r>
                      <a:endParaRPr lang="en-US" sz="1800" dirty="0">
                        <a:gradFill>
                          <a:gsLst>
                            <a:gs pos="0">
                              <a:schemeClr val="tx1"/>
                            </a:gs>
                            <a:gs pos="100000">
                              <a:schemeClr val="tx1"/>
                            </a:gs>
                          </a:gsLst>
                          <a:lin ang="5400000" scaled="0"/>
                        </a:gradFill>
                      </a:endParaRPr>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Limitation</a:t>
                      </a:r>
                      <a:r>
                        <a:rPr lang="en-US" sz="1800" baseline="0" dirty="0" smtClean="0"/>
                        <a:t> specific to solution implemented</a:t>
                      </a:r>
                      <a:endParaRPr lang="en-US" sz="1800" dirty="0" smtClean="0"/>
                    </a:p>
                    <a:p>
                      <a:pPr algn="l"/>
                      <a:endParaRPr lang="en-US" sz="1800" dirty="0">
                        <a:gradFill>
                          <a:gsLst>
                            <a:gs pos="0">
                              <a:schemeClr val="tx1"/>
                            </a:gs>
                            <a:gs pos="100000">
                              <a:schemeClr val="tx1"/>
                            </a:gs>
                          </a:gsLst>
                          <a:lin ang="5400000" scaled="0"/>
                        </a:gradFill>
                      </a:endParaRPr>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Full,</a:t>
                      </a:r>
                      <a:r>
                        <a:rPr lang="en-US" sz="1800" baseline="0" dirty="0" smtClean="0"/>
                        <a:t> differential</a:t>
                      </a:r>
                      <a:endParaRPr lang="en-US" sz="1800" dirty="0" smtClean="0"/>
                    </a:p>
                    <a:p>
                      <a:pPr algn="l"/>
                      <a:endParaRPr lang="en-US" sz="1800" dirty="0">
                        <a:gradFill>
                          <a:gsLst>
                            <a:gs pos="0">
                              <a:schemeClr val="tx1"/>
                            </a:gs>
                            <a:gs pos="100000">
                              <a:schemeClr val="tx1"/>
                            </a:gs>
                          </a:gsLst>
                          <a:lin ang="5400000" scaled="0"/>
                        </a:gradFill>
                      </a:endParaRPr>
                    </a:p>
                  </a:txBody>
                  <a:tcPr anchor="ctr"/>
                </a:tc>
              </a:tr>
            </a:tbl>
          </a:graphicData>
        </a:graphic>
      </p:graphicFrame>
    </p:spTree>
    <p:extLst>
      <p:ext uri="{BB962C8B-B14F-4D97-AF65-F5344CB8AC3E}">
        <p14:creationId xmlns:p14="http://schemas.microsoft.com/office/powerpoint/2010/main" val="221868735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Backup – </a:t>
            </a:r>
            <a:r>
              <a:rPr lang="en-US" dirty="0" err="1" smtClean="0"/>
              <a:t>Config</a:t>
            </a:r>
            <a:r>
              <a:rPr lang="en-US" dirty="0" smtClean="0"/>
              <a:t> Settings</a:t>
            </a:r>
            <a:endParaRPr lang="en-US" dirty="0"/>
          </a:p>
        </p:txBody>
      </p:sp>
      <p:sp>
        <p:nvSpPr>
          <p:cNvPr id="3" name="Text Placeholder 2"/>
          <p:cNvSpPr>
            <a:spLocks noGrp="1"/>
          </p:cNvSpPr>
          <p:nvPr>
            <p:ph sz="half" idx="1"/>
          </p:nvPr>
        </p:nvSpPr>
        <p:spPr>
          <a:xfrm>
            <a:off x="381000" y="1447798"/>
            <a:ext cx="3657600" cy="3048001"/>
          </a:xfrm>
        </p:spPr>
        <p:txBody>
          <a:bodyPr/>
          <a:lstStyle/>
          <a:p>
            <a:pPr marL="0" indent="0">
              <a:buNone/>
            </a:pPr>
            <a:r>
              <a:rPr lang="en-US" dirty="0" smtClean="0"/>
              <a:t>The configuration settings are written to an xml file, and backed up with file server backup.</a:t>
            </a:r>
          </a:p>
        </p:txBody>
      </p:sp>
      <p:pic>
        <p:nvPicPr>
          <p:cNvPr id="2050" name="Picture 2"/>
          <p:cNvPicPr>
            <a:picLocks noChangeAspect="1" noChangeArrowheads="1"/>
          </p:cNvPicPr>
          <p:nvPr/>
        </p:nvPicPr>
        <p:blipFill>
          <a:blip r:embed="rId3"/>
          <a:srcRect l="-3034" t="-3980" r="-2174" b="-3483"/>
          <a:stretch>
            <a:fillRect/>
          </a:stretch>
        </p:blipFill>
        <p:spPr bwMode="auto">
          <a:xfrm>
            <a:off x="4191000" y="1524000"/>
            <a:ext cx="4643850" cy="2590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14841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Restore – Farm or </a:t>
            </a:r>
            <a:r>
              <a:rPr lang="en-US" dirty="0" err="1" smtClean="0"/>
              <a:t>Config</a:t>
            </a:r>
            <a:endParaRPr lang="en-US" dirty="0"/>
          </a:p>
        </p:txBody>
      </p:sp>
      <p:sp>
        <p:nvSpPr>
          <p:cNvPr id="3" name="Text Placeholder 2"/>
          <p:cNvSpPr>
            <a:spLocks noGrp="1"/>
          </p:cNvSpPr>
          <p:nvPr>
            <p:ph type="body" sz="quarter" idx="10"/>
          </p:nvPr>
        </p:nvSpPr>
        <p:spPr>
          <a:xfrm>
            <a:off x="381000" y="1447799"/>
            <a:ext cx="8382000" cy="3871829"/>
          </a:xfrm>
        </p:spPr>
        <p:txBody>
          <a:bodyPr/>
          <a:lstStyle/>
          <a:p>
            <a:pPr marL="396875" indent="-396875"/>
            <a:r>
              <a:rPr lang="en-US" sz="2800" dirty="0" smtClean="0"/>
              <a:t>Instantiate a new farm with the same topology </a:t>
            </a:r>
            <a:br>
              <a:rPr lang="en-US" sz="2800" dirty="0" smtClean="0"/>
            </a:br>
            <a:r>
              <a:rPr lang="en-US" sz="2800" dirty="0" smtClean="0"/>
              <a:t>as the original farm </a:t>
            </a:r>
          </a:p>
          <a:p>
            <a:pPr marL="396875" indent="-396875"/>
            <a:r>
              <a:rPr lang="en-US" sz="2800" dirty="0" smtClean="0"/>
              <a:t>Execute </a:t>
            </a:r>
            <a:r>
              <a:rPr lang="en-US" sz="2800" dirty="0" err="1" smtClean="0"/>
              <a:t>stsadm</a:t>
            </a:r>
            <a:r>
              <a:rPr lang="en-US" sz="2800" dirty="0" smtClean="0"/>
              <a:t> (restore) or </a:t>
            </a:r>
            <a:r>
              <a:rPr lang="en-US" sz="2800" dirty="0" err="1" smtClean="0"/>
              <a:t>PowerShell</a:t>
            </a:r>
            <a:r>
              <a:rPr lang="en-US" sz="2800" dirty="0" smtClean="0"/>
              <a:t> (restore-</a:t>
            </a:r>
            <a:r>
              <a:rPr lang="en-US" sz="2800" dirty="0" err="1" smtClean="0"/>
              <a:t>spfarm</a:t>
            </a:r>
            <a:r>
              <a:rPr lang="en-US" sz="2800" dirty="0" smtClean="0"/>
              <a:t>) </a:t>
            </a:r>
          </a:p>
          <a:p>
            <a:pPr marL="792163" lvl="1" indent="-396875"/>
            <a:r>
              <a:rPr lang="en-US" sz="2400" dirty="0" smtClean="0"/>
              <a:t>For </a:t>
            </a:r>
            <a:r>
              <a:rPr lang="en-US" sz="2400" dirty="0" err="1" smtClean="0"/>
              <a:t>config</a:t>
            </a:r>
            <a:r>
              <a:rPr lang="en-US" sz="2400" dirty="0" smtClean="0"/>
              <a:t>-only restore use the –</a:t>
            </a:r>
            <a:r>
              <a:rPr lang="en-US" sz="2400" dirty="0" err="1" smtClean="0"/>
              <a:t>ConfigurationOnly</a:t>
            </a:r>
            <a:r>
              <a:rPr lang="en-US" sz="2400" dirty="0" smtClean="0"/>
              <a:t> flag</a:t>
            </a:r>
          </a:p>
          <a:p>
            <a:pPr marL="396875" indent="-396875"/>
            <a:r>
              <a:rPr lang="en-US" sz="2800" dirty="0" smtClean="0"/>
              <a:t>To complete a full farm restore:</a:t>
            </a:r>
          </a:p>
          <a:p>
            <a:pPr marL="792163" lvl="1" indent="-396875"/>
            <a:r>
              <a:rPr lang="en-US" sz="2400" dirty="0" smtClean="0"/>
              <a:t>Deploy customizations as required</a:t>
            </a:r>
          </a:p>
          <a:p>
            <a:pPr marL="792163" lvl="1" indent="-396875"/>
            <a:r>
              <a:rPr lang="en-US" sz="2400" dirty="0" smtClean="0"/>
              <a:t>Once you have started your farm activate any features</a:t>
            </a:r>
            <a:endParaRPr lang="en-US" dirty="0" smtClean="0"/>
          </a:p>
          <a:p>
            <a:pPr>
              <a:buNone/>
            </a:pPr>
            <a:endParaRPr lang="en-US" dirty="0"/>
          </a:p>
        </p:txBody>
      </p:sp>
    </p:spTree>
    <p:extLst>
      <p:ext uri="{BB962C8B-B14F-4D97-AF65-F5344CB8AC3E}">
        <p14:creationId xmlns:p14="http://schemas.microsoft.com/office/powerpoint/2010/main" val="390904750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Config</a:t>
            </a:r>
            <a:r>
              <a:rPr lang="en-US" dirty="0" smtClean="0"/>
              <a:t> Backup Solutions</a:t>
            </a:r>
            <a:endParaRPr lang="en-US" dirty="0"/>
          </a:p>
        </p:txBody>
      </p:sp>
      <p:graphicFrame>
        <p:nvGraphicFramePr>
          <p:cNvPr id="7" name="Table 6"/>
          <p:cNvGraphicFramePr>
            <a:graphicFrameLocks noGrp="1"/>
          </p:cNvGraphicFramePr>
          <p:nvPr/>
        </p:nvGraphicFramePr>
        <p:xfrm>
          <a:off x="609600" y="2057400"/>
          <a:ext cx="7848600" cy="2398078"/>
        </p:xfrm>
        <a:graphic>
          <a:graphicData uri="http://schemas.openxmlformats.org/drawingml/2006/table">
            <a:tbl>
              <a:tblPr firstRow="1" bandRow="1">
                <a:tableStyleId>{00A15C55-8517-42AA-B614-E9B94910E393}</a:tableStyleId>
              </a:tblPr>
              <a:tblGrid>
                <a:gridCol w="5029200"/>
                <a:gridCol w="2819400"/>
              </a:tblGrid>
              <a:tr h="533400">
                <a:tc>
                  <a:txBody>
                    <a:bodyPr/>
                    <a:lstStyle/>
                    <a:p>
                      <a:r>
                        <a:rPr lang="en-US" sz="2000" dirty="0" smtClean="0"/>
                        <a:t>Method / technology</a:t>
                      </a:r>
                      <a:endParaRPr lang="en-US" sz="2000" dirty="0">
                        <a:gradFill>
                          <a:gsLst>
                            <a:gs pos="0">
                              <a:schemeClr val="bg1"/>
                            </a:gs>
                            <a:gs pos="100000">
                              <a:schemeClr val="bg1"/>
                            </a:gs>
                          </a:gsLst>
                          <a:lin ang="5400000" scaled="0"/>
                        </a:gradFill>
                      </a:endParaRPr>
                    </a:p>
                  </a:txBody>
                  <a:tcPr anchor="ctr"/>
                </a:tc>
                <a:tc>
                  <a:txBody>
                    <a:bodyPr/>
                    <a:lstStyle/>
                    <a:p>
                      <a:r>
                        <a:rPr lang="en-US" sz="2000" dirty="0" smtClean="0"/>
                        <a:t>Recoverable</a:t>
                      </a:r>
                      <a:endParaRPr lang="en-US" sz="2000" dirty="0">
                        <a:gradFill>
                          <a:gsLst>
                            <a:gs pos="0">
                              <a:schemeClr val="bg1"/>
                            </a:gs>
                            <a:gs pos="100000">
                              <a:schemeClr val="bg1"/>
                            </a:gs>
                          </a:gsLst>
                          <a:lin ang="5400000" scaled="0"/>
                        </a:gradFill>
                      </a:endParaRPr>
                    </a:p>
                  </a:txBody>
                  <a:tcPr anchor="ctr"/>
                </a:tc>
              </a:tr>
              <a:tr h="489466">
                <a:tc>
                  <a:txBody>
                    <a:bodyPr/>
                    <a:lstStyle/>
                    <a:p>
                      <a:r>
                        <a:rPr lang="en-US" sz="1800" dirty="0" smtClean="0"/>
                        <a:t>Systems Center Data</a:t>
                      </a:r>
                      <a:r>
                        <a:rPr lang="en-US" sz="1800" baseline="0" dirty="0" smtClean="0"/>
                        <a:t> Protection Manager 2007</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N</a:t>
                      </a:r>
                      <a:endParaRPr lang="en-US" sz="1800" dirty="0">
                        <a:gradFill>
                          <a:gsLst>
                            <a:gs pos="0">
                              <a:schemeClr val="tx1"/>
                            </a:gs>
                            <a:gs pos="100000">
                              <a:schemeClr val="tx1"/>
                            </a:gs>
                          </a:gsLst>
                          <a:lin ang="5400000" scaled="0"/>
                        </a:gradFill>
                      </a:endParaRPr>
                    </a:p>
                  </a:txBody>
                  <a:tcPr anchor="ctr"/>
                </a:tc>
              </a:tr>
              <a:tr h="457200">
                <a:tc>
                  <a:txBody>
                    <a:bodyPr/>
                    <a:lstStyle/>
                    <a:p>
                      <a:r>
                        <a:rPr lang="en-US" sz="1800" dirty="0" smtClean="0"/>
                        <a:t>Microsoft SharePoint Server 2010</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Y</a:t>
                      </a:r>
                      <a:endParaRPr lang="en-US" sz="1800" dirty="0">
                        <a:gradFill>
                          <a:gsLst>
                            <a:gs pos="0">
                              <a:schemeClr val="tx1"/>
                            </a:gs>
                            <a:gs pos="100000">
                              <a:schemeClr val="tx1"/>
                            </a:gs>
                          </a:gsLst>
                          <a:lin ang="5400000" scaled="0"/>
                        </a:gradFill>
                      </a:endParaRPr>
                    </a:p>
                  </a:txBody>
                  <a:tcPr anchor="ctr"/>
                </a:tc>
              </a:tr>
              <a:tr h="451376">
                <a:tc>
                  <a:txBody>
                    <a:bodyPr/>
                    <a:lstStyle/>
                    <a:p>
                      <a:r>
                        <a:rPr lang="en-US" sz="1800" dirty="0" smtClean="0"/>
                        <a:t>SQL Server</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Y*</a:t>
                      </a:r>
                      <a:endParaRPr lang="en-US" sz="1800" dirty="0">
                        <a:gradFill>
                          <a:gsLst>
                            <a:gs pos="0">
                              <a:schemeClr val="tx1"/>
                            </a:gs>
                            <a:gs pos="100000">
                              <a:schemeClr val="tx1"/>
                            </a:gs>
                          </a:gsLst>
                          <a:lin ang="5400000" scaled="0"/>
                        </a:gradFill>
                      </a:endParaRPr>
                    </a:p>
                  </a:txBody>
                  <a:tcPr anchor="ctr"/>
                </a:tc>
              </a:tr>
              <a:tr h="466636">
                <a:tc>
                  <a:txBody>
                    <a:bodyPr/>
                    <a:lstStyle/>
                    <a:p>
                      <a:r>
                        <a:rPr lang="en-US" sz="1800" dirty="0" smtClean="0"/>
                        <a:t>VSS Writer</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Y</a:t>
                      </a:r>
                      <a:endParaRPr lang="en-US" sz="1800" dirty="0">
                        <a:gradFill>
                          <a:gsLst>
                            <a:gs pos="0">
                              <a:schemeClr val="tx1"/>
                            </a:gs>
                            <a:gs pos="100000">
                              <a:schemeClr val="tx1"/>
                            </a:gs>
                          </a:gsLst>
                          <a:lin ang="5400000" scaled="0"/>
                        </a:gradFill>
                      </a:endParaRPr>
                    </a:p>
                  </a:txBody>
                  <a:tcPr anchor="ctr"/>
                </a:tc>
              </a:tr>
            </a:tbl>
          </a:graphicData>
        </a:graphic>
      </p:graphicFrame>
      <p:sp>
        <p:nvSpPr>
          <p:cNvPr id="4" name="TextBox 3"/>
          <p:cNvSpPr txBox="1"/>
          <p:nvPr/>
        </p:nvSpPr>
        <p:spPr>
          <a:xfrm>
            <a:off x="533400" y="5105400"/>
            <a:ext cx="8001000" cy="498598"/>
          </a:xfrm>
          <a:prstGeom prst="rect">
            <a:avLst/>
          </a:prstGeom>
          <a:noFill/>
        </p:spPr>
        <p:txBody>
          <a:bodyPr wrap="square" lIns="0" tIns="0" rIns="0" bIns="0" rtlCol="0">
            <a:spAutoFit/>
          </a:bodyPr>
          <a:lstStyle/>
          <a:p>
            <a:pPr>
              <a:lnSpc>
                <a:spcPct val="90000"/>
              </a:lnSpc>
            </a:pPr>
            <a:r>
              <a:rPr lang="en-US" dirty="0" smtClean="0">
                <a:gradFill>
                  <a:gsLst>
                    <a:gs pos="0">
                      <a:schemeClr val="tx1"/>
                    </a:gs>
                    <a:gs pos="86000">
                      <a:schemeClr val="tx1"/>
                    </a:gs>
                  </a:gsLst>
                  <a:lin ang="5400000" scaled="0"/>
                </a:gradFill>
              </a:rPr>
              <a:t>*You can restore a configuration database to SQL, and then use the </a:t>
            </a:r>
            <a:r>
              <a:rPr lang="en-US" dirty="0" smtClean="0"/>
              <a:t>Backup-</a:t>
            </a:r>
            <a:r>
              <a:rPr lang="en-US" dirty="0" err="1" smtClean="0"/>
              <a:t>SPConfigurationDatabase</a:t>
            </a:r>
            <a:r>
              <a:rPr lang="en-US" dirty="0" smtClean="0"/>
              <a:t> </a:t>
            </a:r>
            <a:r>
              <a:rPr lang="en-US" dirty="0" err="1" smtClean="0"/>
              <a:t>cmdlet</a:t>
            </a:r>
            <a:r>
              <a:rPr lang="en-US" dirty="0" smtClean="0"/>
              <a:t> and give it the name of the restored database</a:t>
            </a:r>
            <a:endParaRPr lang="en-US"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3170225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 Content DB</a:t>
            </a:r>
            <a:endParaRPr lang="en-US" dirty="0"/>
          </a:p>
        </p:txBody>
      </p:sp>
      <p:sp>
        <p:nvSpPr>
          <p:cNvPr id="6" name="Text Placeholder 2"/>
          <p:cNvSpPr txBox="1">
            <a:spLocks/>
          </p:cNvSpPr>
          <p:nvPr/>
        </p:nvSpPr>
        <p:spPr>
          <a:xfrm>
            <a:off x="381000" y="1447799"/>
            <a:ext cx="8382000" cy="1163395"/>
          </a:xfrm>
          <a:prstGeom prst="rect">
            <a:avLst/>
          </a:prstGeom>
        </p:spPr>
        <p:txBody>
          <a:bodyPr vert="horz" wrap="square" lIns="0" tIns="0" rIns="0" bIns="0" rtlCol="0">
            <a:spAutoFit/>
          </a:bodyPr>
          <a:lstStyle/>
          <a:p>
            <a:pPr marL="396875" indent="-396875">
              <a:lnSpc>
                <a:spcPct val="90000"/>
              </a:lnSpc>
              <a:spcBef>
                <a:spcPct val="20000"/>
              </a:spcBef>
              <a:buSzPct val="85000"/>
              <a:buBlip>
                <a:blip r:embed="rId3"/>
              </a:buBlip>
            </a:pPr>
            <a:r>
              <a:rPr lang="en-US" sz="2800" dirty="0" smtClean="0"/>
              <a:t>When you backup a web application or single content database, SharePoint starts a SQL Server backup of each content database</a:t>
            </a:r>
          </a:p>
        </p:txBody>
      </p:sp>
    </p:spTree>
    <p:extLst>
      <p:ext uri="{BB962C8B-B14F-4D97-AF65-F5344CB8AC3E}">
        <p14:creationId xmlns:p14="http://schemas.microsoft.com/office/powerpoint/2010/main" val="127680119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lstStyle/>
          <a:p>
            <a:r>
              <a:rPr lang="en-US" sz="4400" dirty="0" smtClean="0"/>
              <a:t>Restore – Content DB</a:t>
            </a:r>
            <a:endParaRPr lang="en-US" sz="4400" dirty="0"/>
          </a:p>
        </p:txBody>
      </p:sp>
      <p:sp>
        <p:nvSpPr>
          <p:cNvPr id="3" name="Text Placeholder 2"/>
          <p:cNvSpPr>
            <a:spLocks noGrp="1"/>
          </p:cNvSpPr>
          <p:nvPr>
            <p:ph type="body" sz="quarter" idx="10"/>
          </p:nvPr>
        </p:nvSpPr>
        <p:spPr>
          <a:xfrm>
            <a:off x="381000" y="1447799"/>
            <a:ext cx="8382000" cy="1526572"/>
          </a:xfrm>
        </p:spPr>
        <p:txBody>
          <a:bodyPr/>
          <a:lstStyle/>
          <a:p>
            <a:r>
              <a:rPr lang="en-US" dirty="0" smtClean="0"/>
              <a:t>Restore with a new name</a:t>
            </a:r>
          </a:p>
          <a:p>
            <a:pPr>
              <a:buNone/>
            </a:pPr>
            <a:r>
              <a:rPr lang="en-US" dirty="0" smtClean="0"/>
              <a:t>- OR – </a:t>
            </a:r>
          </a:p>
          <a:p>
            <a:r>
              <a:rPr lang="en-US" dirty="0" smtClean="0"/>
              <a:t>Restore database and overwrite</a:t>
            </a:r>
          </a:p>
        </p:txBody>
      </p:sp>
    </p:spTree>
    <p:extLst>
      <p:ext uri="{BB962C8B-B14F-4D97-AF65-F5344CB8AC3E}">
        <p14:creationId xmlns:p14="http://schemas.microsoft.com/office/powerpoint/2010/main" val="354761594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lstStyle/>
          <a:p>
            <a:r>
              <a:rPr lang="en-US" sz="4000" dirty="0" smtClean="0"/>
              <a:t>Content DB Backup Solutions</a:t>
            </a:r>
            <a:endParaRPr lang="en-US" sz="4000" dirty="0"/>
          </a:p>
        </p:txBody>
      </p:sp>
      <p:graphicFrame>
        <p:nvGraphicFramePr>
          <p:cNvPr id="7" name="Table 6"/>
          <p:cNvGraphicFramePr>
            <a:graphicFrameLocks noGrp="1"/>
          </p:cNvGraphicFramePr>
          <p:nvPr/>
        </p:nvGraphicFramePr>
        <p:xfrm>
          <a:off x="609600" y="2057400"/>
          <a:ext cx="7848600" cy="2398078"/>
        </p:xfrm>
        <a:graphic>
          <a:graphicData uri="http://schemas.openxmlformats.org/drawingml/2006/table">
            <a:tbl>
              <a:tblPr firstRow="1" bandRow="1">
                <a:tableStyleId>{00A15C55-8517-42AA-B614-E9B94910E393}</a:tableStyleId>
              </a:tblPr>
              <a:tblGrid>
                <a:gridCol w="5029200"/>
                <a:gridCol w="2819400"/>
              </a:tblGrid>
              <a:tr h="533400">
                <a:tc>
                  <a:txBody>
                    <a:bodyPr/>
                    <a:lstStyle/>
                    <a:p>
                      <a:r>
                        <a:rPr lang="en-US" sz="2000" dirty="0" smtClean="0"/>
                        <a:t>Method / technology</a:t>
                      </a:r>
                      <a:endParaRPr lang="en-US" sz="2000" dirty="0">
                        <a:gradFill>
                          <a:gsLst>
                            <a:gs pos="0">
                              <a:schemeClr val="bg1"/>
                            </a:gs>
                            <a:gs pos="100000">
                              <a:schemeClr val="bg1"/>
                            </a:gs>
                          </a:gsLst>
                          <a:lin ang="5400000" scaled="0"/>
                        </a:gradFill>
                      </a:endParaRPr>
                    </a:p>
                  </a:txBody>
                  <a:tcPr anchor="ctr"/>
                </a:tc>
                <a:tc>
                  <a:txBody>
                    <a:bodyPr/>
                    <a:lstStyle/>
                    <a:p>
                      <a:r>
                        <a:rPr lang="en-US" sz="2000" dirty="0" smtClean="0"/>
                        <a:t>Recoverable</a:t>
                      </a:r>
                      <a:endParaRPr lang="en-US" sz="2000" dirty="0">
                        <a:gradFill>
                          <a:gsLst>
                            <a:gs pos="0">
                              <a:schemeClr val="bg1"/>
                            </a:gs>
                            <a:gs pos="100000">
                              <a:schemeClr val="bg1"/>
                            </a:gs>
                          </a:gsLst>
                          <a:lin ang="5400000" scaled="0"/>
                        </a:gradFill>
                      </a:endParaRPr>
                    </a:p>
                  </a:txBody>
                  <a:tcPr anchor="ctr"/>
                </a:tc>
              </a:tr>
              <a:tr h="489466">
                <a:tc>
                  <a:txBody>
                    <a:bodyPr/>
                    <a:lstStyle/>
                    <a:p>
                      <a:r>
                        <a:rPr lang="en-US" sz="1800" dirty="0" smtClean="0"/>
                        <a:t>Systems Center Data</a:t>
                      </a:r>
                      <a:r>
                        <a:rPr lang="en-US" sz="1800" baseline="0" dirty="0" smtClean="0"/>
                        <a:t> Protection Manager 2007</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Y</a:t>
                      </a:r>
                      <a:endParaRPr lang="en-US" sz="1800" dirty="0">
                        <a:gradFill>
                          <a:gsLst>
                            <a:gs pos="0">
                              <a:schemeClr val="tx1"/>
                            </a:gs>
                            <a:gs pos="100000">
                              <a:schemeClr val="tx1"/>
                            </a:gs>
                          </a:gsLst>
                          <a:lin ang="5400000" scaled="0"/>
                        </a:gradFill>
                      </a:endParaRPr>
                    </a:p>
                  </a:txBody>
                  <a:tcPr anchor="ctr"/>
                </a:tc>
              </a:tr>
              <a:tr h="457200">
                <a:tc>
                  <a:txBody>
                    <a:bodyPr/>
                    <a:lstStyle/>
                    <a:p>
                      <a:r>
                        <a:rPr lang="en-US" sz="1800" dirty="0" smtClean="0"/>
                        <a:t>Microsoft SharePoint Server 2010</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Y</a:t>
                      </a:r>
                      <a:endParaRPr lang="en-US" sz="1800" dirty="0">
                        <a:gradFill>
                          <a:gsLst>
                            <a:gs pos="0">
                              <a:schemeClr val="tx1"/>
                            </a:gs>
                            <a:gs pos="100000">
                              <a:schemeClr val="tx1"/>
                            </a:gs>
                          </a:gsLst>
                          <a:lin ang="5400000" scaled="0"/>
                        </a:gradFill>
                      </a:endParaRPr>
                    </a:p>
                  </a:txBody>
                  <a:tcPr anchor="ctr"/>
                </a:tc>
              </a:tr>
              <a:tr h="451376">
                <a:tc>
                  <a:txBody>
                    <a:bodyPr/>
                    <a:lstStyle/>
                    <a:p>
                      <a:r>
                        <a:rPr lang="en-US" sz="1800" dirty="0" smtClean="0"/>
                        <a:t>SQL Server</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Y</a:t>
                      </a:r>
                      <a:endParaRPr lang="en-US" sz="1800" dirty="0">
                        <a:gradFill>
                          <a:gsLst>
                            <a:gs pos="0">
                              <a:schemeClr val="tx1"/>
                            </a:gs>
                            <a:gs pos="100000">
                              <a:schemeClr val="tx1"/>
                            </a:gs>
                          </a:gsLst>
                          <a:lin ang="5400000" scaled="0"/>
                        </a:gradFill>
                      </a:endParaRPr>
                    </a:p>
                  </a:txBody>
                  <a:tcPr anchor="ctr"/>
                </a:tc>
              </a:tr>
              <a:tr h="466636">
                <a:tc>
                  <a:txBody>
                    <a:bodyPr/>
                    <a:lstStyle/>
                    <a:p>
                      <a:r>
                        <a:rPr lang="en-US" sz="1800" dirty="0" smtClean="0"/>
                        <a:t>VSS Writer</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Y</a:t>
                      </a:r>
                      <a:endParaRPr lang="en-US" sz="1800" dirty="0">
                        <a:gradFill>
                          <a:gsLst>
                            <a:gs pos="0">
                              <a:schemeClr val="tx1"/>
                            </a:gs>
                            <a:gs pos="100000">
                              <a:schemeClr val="tx1"/>
                            </a:gs>
                          </a:gsLst>
                          <a:lin ang="5400000" scaled="0"/>
                        </a:gradFill>
                      </a:endParaRPr>
                    </a:p>
                  </a:txBody>
                  <a:tcPr anchor="ctr"/>
                </a:tc>
              </a:tr>
            </a:tbl>
          </a:graphicData>
        </a:graphic>
      </p:graphicFrame>
    </p:spTree>
    <p:extLst>
      <p:ext uri="{BB962C8B-B14F-4D97-AF65-F5344CB8AC3E}">
        <p14:creationId xmlns:p14="http://schemas.microsoft.com/office/powerpoint/2010/main" val="390296028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 Search</a:t>
            </a:r>
            <a:endParaRPr lang="en-US" dirty="0"/>
          </a:p>
        </p:txBody>
      </p:sp>
      <p:sp>
        <p:nvSpPr>
          <p:cNvPr id="3" name="Text Placeholder 2"/>
          <p:cNvSpPr>
            <a:spLocks noGrp="1"/>
          </p:cNvSpPr>
          <p:nvPr>
            <p:ph type="body" sz="quarter" idx="10"/>
          </p:nvPr>
        </p:nvSpPr>
        <p:spPr>
          <a:xfrm>
            <a:off x="381000" y="1219200"/>
            <a:ext cx="8382000" cy="4953000"/>
          </a:xfrm>
        </p:spPr>
        <p:txBody>
          <a:bodyPr/>
          <a:lstStyle/>
          <a:p>
            <a:r>
              <a:rPr lang="en-US" dirty="0" smtClean="0"/>
              <a:t>Backup takes place in two sequential phases.</a:t>
            </a:r>
          </a:p>
          <a:p>
            <a:pPr lvl="1"/>
            <a:r>
              <a:rPr lang="en-US" b="1" dirty="0" smtClean="0"/>
              <a:t>Phase 1</a:t>
            </a:r>
            <a:endParaRPr lang="en-US" dirty="0" smtClean="0"/>
          </a:p>
          <a:p>
            <a:pPr lvl="2"/>
            <a:r>
              <a:rPr lang="en-US" sz="2000" dirty="0" smtClean="0"/>
              <a:t>Index merges are prevented from happening, crawling can still continue at this point. </a:t>
            </a:r>
          </a:p>
          <a:p>
            <a:pPr lvl="2"/>
            <a:r>
              <a:rPr lang="en-US" sz="2000" dirty="0" smtClean="0"/>
              <a:t>Indexes are copied from one query server per index partition</a:t>
            </a:r>
          </a:p>
          <a:p>
            <a:pPr lvl="2"/>
            <a:r>
              <a:rPr lang="en-US" sz="2000" dirty="0" smtClean="0"/>
              <a:t>All search databases are backed up</a:t>
            </a:r>
          </a:p>
          <a:p>
            <a:pPr lvl="1"/>
            <a:r>
              <a:rPr lang="en-US" b="1" dirty="0" smtClean="0"/>
              <a:t>Phase 2</a:t>
            </a:r>
            <a:endParaRPr lang="en-US" dirty="0" smtClean="0"/>
          </a:p>
          <a:p>
            <a:pPr lvl="2"/>
            <a:r>
              <a:rPr lang="en-US" sz="2000" dirty="0" smtClean="0"/>
              <a:t>Crawls are paused</a:t>
            </a:r>
          </a:p>
          <a:p>
            <a:pPr lvl="2"/>
            <a:r>
              <a:rPr lang="en-US" sz="2000" dirty="0" smtClean="0"/>
              <a:t>Any changes to the indexes since phase 1 are copied</a:t>
            </a:r>
          </a:p>
          <a:p>
            <a:pPr lvl="2"/>
            <a:r>
              <a:rPr lang="en-US" sz="2000" dirty="0" smtClean="0"/>
              <a:t>Any changes to the search databases since phase 1 are backed up</a:t>
            </a:r>
          </a:p>
          <a:p>
            <a:pPr lvl="2"/>
            <a:r>
              <a:rPr lang="en-US" sz="2000" dirty="0" smtClean="0"/>
              <a:t>Crawls and merges are resumed</a:t>
            </a:r>
          </a:p>
          <a:p>
            <a:pPr marL="396875" indent="-396875"/>
            <a:endParaRPr lang="en-US" dirty="0"/>
          </a:p>
        </p:txBody>
      </p:sp>
    </p:spTree>
    <p:extLst>
      <p:ext uri="{BB962C8B-B14F-4D97-AF65-F5344CB8AC3E}">
        <p14:creationId xmlns:p14="http://schemas.microsoft.com/office/powerpoint/2010/main" val="366279071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Restore - Search</a:t>
            </a:r>
            <a:endParaRPr lang="en-US" dirty="0"/>
          </a:p>
        </p:txBody>
      </p:sp>
      <p:sp>
        <p:nvSpPr>
          <p:cNvPr id="3" name="Text Placeholder 2"/>
          <p:cNvSpPr>
            <a:spLocks noGrp="1"/>
          </p:cNvSpPr>
          <p:nvPr>
            <p:ph type="body" sz="quarter" idx="10"/>
          </p:nvPr>
        </p:nvSpPr>
        <p:spPr>
          <a:xfrm>
            <a:off x="381000" y="990600"/>
            <a:ext cx="8382000" cy="4982903"/>
          </a:xfrm>
        </p:spPr>
        <p:txBody>
          <a:bodyPr/>
          <a:lstStyle/>
          <a:p>
            <a:r>
              <a:rPr lang="en-US" sz="2400" dirty="0" smtClean="0"/>
              <a:t>If restoring to existing Search Service App (overwrite)</a:t>
            </a:r>
          </a:p>
          <a:p>
            <a:pPr lvl="1"/>
            <a:r>
              <a:rPr lang="en-US" sz="2000" dirty="0" smtClean="0"/>
              <a:t>All  search components are </a:t>
            </a:r>
            <a:r>
              <a:rPr lang="en-US" sz="2000" dirty="0" err="1" smtClean="0"/>
              <a:t>unprovisioned</a:t>
            </a:r>
            <a:r>
              <a:rPr lang="en-US" sz="2000" dirty="0" smtClean="0"/>
              <a:t> (crawl/query stops working)</a:t>
            </a:r>
          </a:p>
          <a:p>
            <a:pPr lvl="1"/>
            <a:r>
              <a:rPr lang="en-US" sz="2000" dirty="0" smtClean="0"/>
              <a:t>Indexes are restored</a:t>
            </a:r>
          </a:p>
          <a:p>
            <a:pPr lvl="1"/>
            <a:r>
              <a:rPr lang="en-US" sz="2000" dirty="0" smtClean="0"/>
              <a:t>Databases are restored</a:t>
            </a:r>
          </a:p>
          <a:p>
            <a:pPr lvl="1"/>
            <a:r>
              <a:rPr lang="en-US" sz="2000" dirty="0" smtClean="0"/>
              <a:t>Crawls and merges are resumed</a:t>
            </a:r>
          </a:p>
          <a:p>
            <a:pPr lvl="1"/>
            <a:r>
              <a:rPr lang="en-US" sz="2000" dirty="0" smtClean="0"/>
              <a:t>If this is a restore from an earlier build, upgrade is run (i.e. backup from RTM, restoring to SP1)</a:t>
            </a:r>
          </a:p>
          <a:p>
            <a:r>
              <a:rPr lang="en-US" sz="2400" dirty="0" smtClean="0"/>
              <a:t>If restoring to a new Search Service App</a:t>
            </a:r>
          </a:p>
          <a:p>
            <a:pPr lvl="1"/>
            <a:r>
              <a:rPr lang="en-US" sz="2000" dirty="0" smtClean="0"/>
              <a:t>Existing Search Service Application continues to work</a:t>
            </a:r>
          </a:p>
          <a:p>
            <a:pPr lvl="1"/>
            <a:r>
              <a:rPr lang="en-US" sz="2000" dirty="0" smtClean="0"/>
              <a:t>Indexes are restored</a:t>
            </a:r>
          </a:p>
          <a:p>
            <a:pPr lvl="1"/>
            <a:r>
              <a:rPr lang="en-US" sz="2000" dirty="0" smtClean="0"/>
              <a:t>Databases are restored</a:t>
            </a:r>
          </a:p>
          <a:p>
            <a:pPr lvl="1"/>
            <a:r>
              <a:rPr lang="en-US" sz="2000" dirty="0" smtClean="0"/>
              <a:t>Crawls and merges are resumed</a:t>
            </a:r>
          </a:p>
          <a:p>
            <a:pPr lvl="1"/>
            <a:r>
              <a:rPr lang="en-US" sz="2000" dirty="0" smtClean="0"/>
              <a:t>If this is a restore from an earlier build, upgrade is run</a:t>
            </a:r>
          </a:p>
          <a:p>
            <a:endParaRPr lang="en-US" sz="1800" dirty="0"/>
          </a:p>
        </p:txBody>
      </p:sp>
    </p:spTree>
    <p:extLst>
      <p:ext uri="{BB962C8B-B14F-4D97-AF65-F5344CB8AC3E}">
        <p14:creationId xmlns:p14="http://schemas.microsoft.com/office/powerpoint/2010/main" val="321679933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Backup Solutions</a:t>
            </a:r>
            <a:endParaRPr lang="en-US" dirty="0"/>
          </a:p>
        </p:txBody>
      </p:sp>
      <p:graphicFrame>
        <p:nvGraphicFramePr>
          <p:cNvPr id="6" name="Table 5"/>
          <p:cNvGraphicFramePr>
            <a:graphicFrameLocks noGrp="1"/>
          </p:cNvGraphicFramePr>
          <p:nvPr/>
        </p:nvGraphicFramePr>
        <p:xfrm>
          <a:off x="609600" y="2057400"/>
          <a:ext cx="7848600" cy="2398078"/>
        </p:xfrm>
        <a:graphic>
          <a:graphicData uri="http://schemas.openxmlformats.org/drawingml/2006/table">
            <a:tbl>
              <a:tblPr firstRow="1" bandRow="1">
                <a:tableStyleId>{00A15C55-8517-42AA-B614-E9B94910E393}</a:tableStyleId>
              </a:tblPr>
              <a:tblGrid>
                <a:gridCol w="5029200"/>
                <a:gridCol w="2819400"/>
              </a:tblGrid>
              <a:tr h="533400">
                <a:tc>
                  <a:txBody>
                    <a:bodyPr/>
                    <a:lstStyle/>
                    <a:p>
                      <a:r>
                        <a:rPr lang="en-US" sz="2000" dirty="0" smtClean="0"/>
                        <a:t>Method / technology</a:t>
                      </a:r>
                      <a:endParaRPr lang="en-US" sz="2000" dirty="0">
                        <a:gradFill>
                          <a:gsLst>
                            <a:gs pos="0">
                              <a:schemeClr val="bg1"/>
                            </a:gs>
                            <a:gs pos="100000">
                              <a:schemeClr val="bg1"/>
                            </a:gs>
                          </a:gsLst>
                          <a:lin ang="5400000" scaled="0"/>
                        </a:gradFill>
                      </a:endParaRPr>
                    </a:p>
                  </a:txBody>
                  <a:tcPr anchor="ctr"/>
                </a:tc>
                <a:tc>
                  <a:txBody>
                    <a:bodyPr/>
                    <a:lstStyle/>
                    <a:p>
                      <a:r>
                        <a:rPr lang="en-US" sz="2000" dirty="0" smtClean="0"/>
                        <a:t>Recoverable</a:t>
                      </a:r>
                      <a:endParaRPr lang="en-US" sz="2000" dirty="0">
                        <a:gradFill>
                          <a:gsLst>
                            <a:gs pos="0">
                              <a:schemeClr val="bg1"/>
                            </a:gs>
                            <a:gs pos="100000">
                              <a:schemeClr val="bg1"/>
                            </a:gs>
                          </a:gsLst>
                          <a:lin ang="5400000" scaled="0"/>
                        </a:gradFill>
                      </a:endParaRPr>
                    </a:p>
                  </a:txBody>
                  <a:tcPr anchor="ctr"/>
                </a:tc>
              </a:tr>
              <a:tr h="489466">
                <a:tc>
                  <a:txBody>
                    <a:bodyPr/>
                    <a:lstStyle/>
                    <a:p>
                      <a:r>
                        <a:rPr lang="en-US" sz="1800" dirty="0" smtClean="0"/>
                        <a:t>Systems Center Data</a:t>
                      </a:r>
                      <a:r>
                        <a:rPr lang="en-US" sz="1800" baseline="0" dirty="0" smtClean="0"/>
                        <a:t> Protection Manager 2007</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N</a:t>
                      </a:r>
                      <a:endParaRPr lang="en-US" sz="1800" dirty="0">
                        <a:gradFill>
                          <a:gsLst>
                            <a:gs pos="0">
                              <a:schemeClr val="tx1"/>
                            </a:gs>
                            <a:gs pos="100000">
                              <a:schemeClr val="tx1"/>
                            </a:gs>
                          </a:gsLst>
                          <a:lin ang="5400000" scaled="0"/>
                        </a:gradFill>
                      </a:endParaRPr>
                    </a:p>
                  </a:txBody>
                  <a:tcPr anchor="ctr"/>
                </a:tc>
              </a:tr>
              <a:tr h="457200">
                <a:tc>
                  <a:txBody>
                    <a:bodyPr/>
                    <a:lstStyle/>
                    <a:p>
                      <a:r>
                        <a:rPr lang="en-US" sz="1800" dirty="0" smtClean="0"/>
                        <a:t>Microsoft SharePoint Server 2010</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Y</a:t>
                      </a:r>
                      <a:endParaRPr lang="en-US" sz="1800" dirty="0">
                        <a:gradFill>
                          <a:gsLst>
                            <a:gs pos="0">
                              <a:schemeClr val="tx1"/>
                            </a:gs>
                            <a:gs pos="100000">
                              <a:schemeClr val="tx1"/>
                            </a:gs>
                          </a:gsLst>
                          <a:lin ang="5400000" scaled="0"/>
                        </a:gradFill>
                      </a:endParaRPr>
                    </a:p>
                  </a:txBody>
                  <a:tcPr anchor="ctr"/>
                </a:tc>
              </a:tr>
              <a:tr h="451376">
                <a:tc>
                  <a:txBody>
                    <a:bodyPr/>
                    <a:lstStyle/>
                    <a:p>
                      <a:r>
                        <a:rPr lang="en-US" sz="1800" dirty="0" smtClean="0"/>
                        <a:t>SQL Server</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N</a:t>
                      </a:r>
                      <a:endParaRPr lang="en-US" sz="1800" dirty="0">
                        <a:gradFill>
                          <a:gsLst>
                            <a:gs pos="0">
                              <a:schemeClr val="tx1"/>
                            </a:gs>
                            <a:gs pos="100000">
                              <a:schemeClr val="tx1"/>
                            </a:gs>
                          </a:gsLst>
                          <a:lin ang="5400000" scaled="0"/>
                        </a:gradFill>
                      </a:endParaRPr>
                    </a:p>
                  </a:txBody>
                  <a:tcPr anchor="ctr"/>
                </a:tc>
              </a:tr>
              <a:tr h="466636">
                <a:tc>
                  <a:txBody>
                    <a:bodyPr/>
                    <a:lstStyle/>
                    <a:p>
                      <a:r>
                        <a:rPr lang="en-US" sz="1800" dirty="0" smtClean="0"/>
                        <a:t>VSS Writer</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Y</a:t>
                      </a:r>
                      <a:endParaRPr lang="en-US" sz="1800" dirty="0">
                        <a:gradFill>
                          <a:gsLst>
                            <a:gs pos="0">
                              <a:schemeClr val="tx1"/>
                            </a:gs>
                            <a:gs pos="100000">
                              <a:schemeClr val="tx1"/>
                            </a:gs>
                          </a:gsLst>
                          <a:lin ang="5400000" scaled="0"/>
                        </a:gradFill>
                      </a:endParaRPr>
                    </a:p>
                  </a:txBody>
                  <a:tcPr anchor="ctr"/>
                </a:tc>
              </a:tr>
            </a:tbl>
          </a:graphicData>
        </a:graphic>
      </p:graphicFrame>
    </p:spTree>
    <p:extLst>
      <p:ext uri="{BB962C8B-B14F-4D97-AF65-F5344CB8AC3E}">
        <p14:creationId xmlns:p14="http://schemas.microsoft.com/office/powerpoint/2010/main" val="289722870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Business Continuity Management Features in SharePoint 2010 </a:t>
            </a:r>
          </a:p>
        </p:txBody>
      </p:sp>
      <p:sp>
        <p:nvSpPr>
          <p:cNvPr id="6" name="Subtitle 2"/>
          <p:cNvSpPr>
            <a:spLocks noGrp="1"/>
          </p:cNvSpPr>
          <p:nvPr>
            <p:ph type="subTitle" idx="1"/>
          </p:nvPr>
        </p:nvSpPr>
        <p:spPr>
          <a:xfrm>
            <a:off x="730249" y="5008805"/>
            <a:ext cx="7681914" cy="1163395"/>
          </a:xfrm>
        </p:spPr>
        <p:txBody>
          <a:bodyPr/>
          <a:lstStyle/>
          <a:p>
            <a:r>
              <a:rPr lang="en-US" sz="2800" dirty="0" smtClean="0">
                <a:solidFill>
                  <a:schemeClr val="tx1"/>
                </a:solidFill>
              </a:rPr>
              <a:t>Name</a:t>
            </a:r>
          </a:p>
          <a:p>
            <a:r>
              <a:rPr lang="en-US" sz="2800" dirty="0" smtClean="0">
                <a:solidFill>
                  <a:schemeClr val="tx1"/>
                </a:solidFill>
              </a:rPr>
              <a:t>Title</a:t>
            </a:r>
          </a:p>
          <a:p>
            <a:r>
              <a:rPr lang="en-US" sz="2800" dirty="0" smtClean="0">
                <a:solidFill>
                  <a:schemeClr val="tx1"/>
                </a:solidFill>
              </a:rPr>
              <a:t>Company</a:t>
            </a:r>
            <a:endParaRPr lang="en-US" sz="2800" dirty="0">
              <a:solidFill>
                <a:schemeClr val="tx1"/>
              </a:solidFill>
            </a:endParaRPr>
          </a:p>
        </p:txBody>
      </p:sp>
    </p:spTree>
    <p:extLst>
      <p:ext uri="{BB962C8B-B14F-4D97-AF65-F5344CB8AC3E}">
        <p14:creationId xmlns:p14="http://schemas.microsoft.com/office/powerpoint/2010/main" val="337331345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Backup – Service Apps</a:t>
            </a:r>
            <a:endParaRPr lang="en-US" dirty="0"/>
          </a:p>
        </p:txBody>
      </p:sp>
      <p:sp>
        <p:nvSpPr>
          <p:cNvPr id="3" name="Text Placeholder 2"/>
          <p:cNvSpPr>
            <a:spLocks noGrp="1"/>
          </p:cNvSpPr>
          <p:nvPr>
            <p:ph type="body" sz="quarter" idx="10"/>
          </p:nvPr>
        </p:nvSpPr>
        <p:spPr>
          <a:xfrm>
            <a:off x="381000" y="1447799"/>
            <a:ext cx="8382000" cy="2733056"/>
          </a:xfrm>
        </p:spPr>
        <p:txBody>
          <a:bodyPr/>
          <a:lstStyle/>
          <a:p>
            <a:r>
              <a:rPr lang="en-US" dirty="0" smtClean="0"/>
              <a:t>If the service applications has an associated database(s)</a:t>
            </a:r>
          </a:p>
          <a:p>
            <a:pPr lvl="1"/>
            <a:r>
              <a:rPr lang="en-US" dirty="0" smtClean="0"/>
              <a:t>SharePoint starts a SQL Server backup of the database(s)</a:t>
            </a:r>
          </a:p>
          <a:p>
            <a:r>
              <a:rPr lang="en-US" dirty="0" smtClean="0"/>
              <a:t>SharePoint starts a backup of the service </a:t>
            </a:r>
            <a:r>
              <a:rPr lang="en-US" dirty="0" err="1" smtClean="0"/>
              <a:t>config</a:t>
            </a:r>
            <a:endParaRPr lang="en-US" dirty="0"/>
          </a:p>
        </p:txBody>
      </p:sp>
    </p:spTree>
    <p:extLst>
      <p:ext uri="{BB962C8B-B14F-4D97-AF65-F5344CB8AC3E}">
        <p14:creationId xmlns:p14="http://schemas.microsoft.com/office/powerpoint/2010/main" val="260859294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Restore – Service Apps</a:t>
            </a:r>
            <a:endParaRPr lang="en-US" dirty="0"/>
          </a:p>
        </p:txBody>
      </p:sp>
      <p:sp>
        <p:nvSpPr>
          <p:cNvPr id="3" name="Text Placeholder 2"/>
          <p:cNvSpPr>
            <a:spLocks noGrp="1"/>
          </p:cNvSpPr>
          <p:nvPr>
            <p:ph type="body" sz="quarter" idx="10"/>
          </p:nvPr>
        </p:nvSpPr>
        <p:spPr>
          <a:xfrm>
            <a:off x="381000" y="1447799"/>
            <a:ext cx="8382000" cy="4271939"/>
          </a:xfrm>
        </p:spPr>
        <p:txBody>
          <a:bodyPr/>
          <a:lstStyle/>
          <a:p>
            <a:r>
              <a:rPr lang="en-US" sz="3600" dirty="0" smtClean="0"/>
              <a:t>If restoring to existing service application (overwrite)</a:t>
            </a:r>
          </a:p>
          <a:p>
            <a:pPr lvl="1"/>
            <a:r>
              <a:rPr lang="en-US" sz="3200" dirty="0" smtClean="0"/>
              <a:t>Existing service app is </a:t>
            </a:r>
            <a:r>
              <a:rPr lang="en-US" sz="3200" dirty="0" err="1" smtClean="0"/>
              <a:t>unprovisioned</a:t>
            </a:r>
            <a:endParaRPr lang="en-US" sz="3200" dirty="0" smtClean="0"/>
          </a:p>
          <a:p>
            <a:r>
              <a:rPr lang="en-US" sz="3600" dirty="0" smtClean="0"/>
              <a:t>Otherwise, existing service app continues to work</a:t>
            </a:r>
          </a:p>
          <a:p>
            <a:pPr lvl="1"/>
            <a:r>
              <a:rPr lang="en-US" sz="3200" dirty="0" smtClean="0"/>
              <a:t>Databases, if any, are restored</a:t>
            </a:r>
          </a:p>
          <a:p>
            <a:pPr lvl="1"/>
            <a:r>
              <a:rPr lang="en-US" sz="3200" dirty="0" err="1" smtClean="0"/>
              <a:t>Config</a:t>
            </a:r>
            <a:r>
              <a:rPr lang="en-US" sz="3200" dirty="0" smtClean="0"/>
              <a:t> is restored</a:t>
            </a:r>
          </a:p>
          <a:p>
            <a:pPr lvl="1"/>
            <a:r>
              <a:rPr lang="en-US" sz="3200" dirty="0" smtClean="0"/>
              <a:t>Service is started</a:t>
            </a:r>
          </a:p>
        </p:txBody>
      </p:sp>
    </p:spTree>
    <p:extLst>
      <p:ext uri="{BB962C8B-B14F-4D97-AF65-F5344CB8AC3E}">
        <p14:creationId xmlns:p14="http://schemas.microsoft.com/office/powerpoint/2010/main" val="389955386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lstStyle/>
          <a:p>
            <a:r>
              <a:rPr lang="en-US" sz="4000" dirty="0" smtClean="0"/>
              <a:t>Service App Backup Solutions</a:t>
            </a:r>
            <a:endParaRPr lang="en-US" sz="4000" dirty="0"/>
          </a:p>
        </p:txBody>
      </p:sp>
      <p:graphicFrame>
        <p:nvGraphicFramePr>
          <p:cNvPr id="7" name="Table 6"/>
          <p:cNvGraphicFramePr>
            <a:graphicFrameLocks noGrp="1"/>
          </p:cNvGraphicFramePr>
          <p:nvPr/>
        </p:nvGraphicFramePr>
        <p:xfrm>
          <a:off x="609600" y="2057400"/>
          <a:ext cx="7848600" cy="2398078"/>
        </p:xfrm>
        <a:graphic>
          <a:graphicData uri="http://schemas.openxmlformats.org/drawingml/2006/table">
            <a:tbl>
              <a:tblPr firstRow="1" bandRow="1">
                <a:tableStyleId>{00A15C55-8517-42AA-B614-E9B94910E393}</a:tableStyleId>
              </a:tblPr>
              <a:tblGrid>
                <a:gridCol w="5029200"/>
                <a:gridCol w="2819400"/>
              </a:tblGrid>
              <a:tr h="533400">
                <a:tc>
                  <a:txBody>
                    <a:bodyPr/>
                    <a:lstStyle/>
                    <a:p>
                      <a:r>
                        <a:rPr lang="en-US" sz="2000" dirty="0" smtClean="0"/>
                        <a:t>Method / technology</a:t>
                      </a:r>
                      <a:endParaRPr lang="en-US" sz="2000" dirty="0">
                        <a:gradFill>
                          <a:gsLst>
                            <a:gs pos="0">
                              <a:schemeClr val="bg1"/>
                            </a:gs>
                            <a:gs pos="100000">
                              <a:schemeClr val="bg1"/>
                            </a:gs>
                          </a:gsLst>
                          <a:lin ang="5400000" scaled="0"/>
                        </a:gradFill>
                      </a:endParaRPr>
                    </a:p>
                  </a:txBody>
                  <a:tcPr anchor="ctr"/>
                </a:tc>
                <a:tc>
                  <a:txBody>
                    <a:bodyPr/>
                    <a:lstStyle/>
                    <a:p>
                      <a:r>
                        <a:rPr lang="en-US" sz="2000" dirty="0" smtClean="0"/>
                        <a:t>Recoverable</a:t>
                      </a:r>
                      <a:endParaRPr lang="en-US" sz="2000" dirty="0">
                        <a:gradFill>
                          <a:gsLst>
                            <a:gs pos="0">
                              <a:schemeClr val="bg1"/>
                            </a:gs>
                            <a:gs pos="100000">
                              <a:schemeClr val="bg1"/>
                            </a:gs>
                          </a:gsLst>
                          <a:lin ang="5400000" scaled="0"/>
                        </a:gradFill>
                      </a:endParaRPr>
                    </a:p>
                  </a:txBody>
                  <a:tcPr anchor="ctr"/>
                </a:tc>
              </a:tr>
              <a:tr h="489466">
                <a:tc>
                  <a:txBody>
                    <a:bodyPr/>
                    <a:lstStyle/>
                    <a:p>
                      <a:r>
                        <a:rPr lang="en-US" sz="1800" dirty="0" smtClean="0"/>
                        <a:t>Systems Center Data</a:t>
                      </a:r>
                      <a:r>
                        <a:rPr lang="en-US" sz="1800" baseline="0" dirty="0" smtClean="0"/>
                        <a:t> Protection Manager 2007</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N</a:t>
                      </a:r>
                      <a:endParaRPr lang="en-US" sz="1800" dirty="0">
                        <a:gradFill>
                          <a:gsLst>
                            <a:gs pos="0">
                              <a:schemeClr val="tx1"/>
                            </a:gs>
                            <a:gs pos="100000">
                              <a:schemeClr val="tx1"/>
                            </a:gs>
                          </a:gsLst>
                          <a:lin ang="5400000" scaled="0"/>
                        </a:gradFill>
                      </a:endParaRPr>
                    </a:p>
                  </a:txBody>
                  <a:tcPr anchor="ctr"/>
                </a:tc>
              </a:tr>
              <a:tr h="457200">
                <a:tc>
                  <a:txBody>
                    <a:bodyPr/>
                    <a:lstStyle/>
                    <a:p>
                      <a:r>
                        <a:rPr lang="en-US" sz="1800" dirty="0" smtClean="0"/>
                        <a:t>Microsoft SharePoint Server 2010</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Y</a:t>
                      </a:r>
                      <a:endParaRPr lang="en-US" sz="1800" dirty="0">
                        <a:gradFill>
                          <a:gsLst>
                            <a:gs pos="0">
                              <a:schemeClr val="tx1"/>
                            </a:gs>
                            <a:gs pos="100000">
                              <a:schemeClr val="tx1"/>
                            </a:gs>
                          </a:gsLst>
                          <a:lin ang="5400000" scaled="0"/>
                        </a:gradFill>
                      </a:endParaRPr>
                    </a:p>
                  </a:txBody>
                  <a:tcPr anchor="ctr"/>
                </a:tc>
              </a:tr>
              <a:tr h="451376">
                <a:tc>
                  <a:txBody>
                    <a:bodyPr/>
                    <a:lstStyle/>
                    <a:p>
                      <a:r>
                        <a:rPr lang="en-US" sz="1800" dirty="0" smtClean="0"/>
                        <a:t>SQL Server</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N</a:t>
                      </a:r>
                      <a:endParaRPr lang="en-US" sz="1800" dirty="0">
                        <a:gradFill>
                          <a:gsLst>
                            <a:gs pos="0">
                              <a:schemeClr val="tx1"/>
                            </a:gs>
                            <a:gs pos="100000">
                              <a:schemeClr val="tx1"/>
                            </a:gs>
                          </a:gsLst>
                          <a:lin ang="5400000" scaled="0"/>
                        </a:gradFill>
                      </a:endParaRPr>
                    </a:p>
                  </a:txBody>
                  <a:tcPr anchor="ctr"/>
                </a:tc>
              </a:tr>
              <a:tr h="466636">
                <a:tc>
                  <a:txBody>
                    <a:bodyPr/>
                    <a:lstStyle/>
                    <a:p>
                      <a:r>
                        <a:rPr lang="en-US" sz="1800" dirty="0" smtClean="0"/>
                        <a:t>VSS Writer</a:t>
                      </a:r>
                      <a:endParaRPr lang="en-US" sz="1800" dirty="0">
                        <a:gradFill>
                          <a:gsLst>
                            <a:gs pos="0">
                              <a:schemeClr val="tx1"/>
                            </a:gs>
                            <a:gs pos="100000">
                              <a:schemeClr val="tx1"/>
                            </a:gs>
                          </a:gsLst>
                          <a:lin ang="5400000" scaled="0"/>
                        </a:gradFill>
                      </a:endParaRPr>
                    </a:p>
                  </a:txBody>
                  <a:tcPr anchor="ctr"/>
                </a:tc>
                <a:tc>
                  <a:txBody>
                    <a:bodyPr/>
                    <a:lstStyle/>
                    <a:p>
                      <a:pPr algn="ctr"/>
                      <a:r>
                        <a:rPr lang="en-US" sz="1800" dirty="0" smtClean="0"/>
                        <a:t>Y</a:t>
                      </a:r>
                      <a:endParaRPr lang="en-US" sz="1800" dirty="0">
                        <a:gradFill>
                          <a:gsLst>
                            <a:gs pos="0">
                              <a:schemeClr val="tx1"/>
                            </a:gs>
                            <a:gs pos="100000">
                              <a:schemeClr val="tx1"/>
                            </a:gs>
                          </a:gsLst>
                          <a:lin ang="5400000" scaled="0"/>
                        </a:gradFill>
                      </a:endParaRPr>
                    </a:p>
                  </a:txBody>
                  <a:tcPr anchor="ctr"/>
                </a:tc>
              </a:tr>
            </a:tbl>
          </a:graphicData>
        </a:graphic>
      </p:graphicFrame>
    </p:spTree>
    <p:extLst>
      <p:ext uri="{BB962C8B-B14F-4D97-AF65-F5344CB8AC3E}">
        <p14:creationId xmlns:p14="http://schemas.microsoft.com/office/powerpoint/2010/main" val="161451510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What’s Included in Service Application Backups…</a:t>
            </a:r>
            <a:endParaRPr lang="en-US" sz="3200" dirty="0"/>
          </a:p>
        </p:txBody>
      </p:sp>
      <p:sp>
        <p:nvSpPr>
          <p:cNvPr id="9" name="Text Placeholder 8"/>
          <p:cNvSpPr>
            <a:spLocks noGrp="1"/>
          </p:cNvSpPr>
          <p:nvPr>
            <p:ph type="body" sz="quarter" idx="10"/>
          </p:nvPr>
        </p:nvSpPr>
        <p:spPr>
          <a:xfrm>
            <a:off x="381000" y="914400"/>
            <a:ext cx="8382000" cy="5527667"/>
          </a:xfrm>
        </p:spPr>
        <p:txBody>
          <a:bodyPr/>
          <a:lstStyle/>
          <a:p>
            <a:r>
              <a:rPr lang="en-US" sz="2800" dirty="0" smtClean="0"/>
              <a:t>Service configuration information</a:t>
            </a:r>
          </a:p>
          <a:p>
            <a:r>
              <a:rPr lang="en-US" sz="2800" dirty="0" smtClean="0"/>
              <a:t>The databases if the service app has one or more</a:t>
            </a:r>
          </a:p>
          <a:p>
            <a:pPr lvl="1"/>
            <a:r>
              <a:rPr lang="en-US" sz="2400" dirty="0" smtClean="0"/>
              <a:t>Secure Store Service</a:t>
            </a:r>
          </a:p>
          <a:p>
            <a:pPr lvl="1"/>
            <a:r>
              <a:rPr lang="en-US" sz="2400" dirty="0" smtClean="0"/>
              <a:t>Managed Metadata Service</a:t>
            </a:r>
          </a:p>
          <a:p>
            <a:pPr lvl="1"/>
            <a:r>
              <a:rPr lang="en-US" sz="2400" dirty="0" smtClean="0"/>
              <a:t>Search (multiple databases – admin DB, crawl DB’s and property store DB’s)</a:t>
            </a:r>
          </a:p>
          <a:p>
            <a:pPr lvl="1"/>
            <a:r>
              <a:rPr lang="en-US" sz="2400" dirty="0" smtClean="0"/>
              <a:t>Usage and Health Data Collection</a:t>
            </a:r>
          </a:p>
          <a:p>
            <a:pPr lvl="1"/>
            <a:r>
              <a:rPr lang="en-US" sz="2400" dirty="0" smtClean="0"/>
              <a:t>User Profile Service (profile, sync and social tags)</a:t>
            </a:r>
          </a:p>
          <a:p>
            <a:pPr lvl="1"/>
            <a:r>
              <a:rPr lang="en-US" sz="2400" dirty="0" smtClean="0"/>
              <a:t>Business Data Catalog Service</a:t>
            </a:r>
          </a:p>
          <a:p>
            <a:pPr lvl="1"/>
            <a:r>
              <a:rPr lang="en-US" sz="2400" dirty="0" smtClean="0"/>
              <a:t>Multi Tenant Service Settings</a:t>
            </a:r>
          </a:p>
          <a:p>
            <a:pPr lvl="1"/>
            <a:r>
              <a:rPr lang="en-US" sz="2400" dirty="0" smtClean="0"/>
              <a:t>Performance Point</a:t>
            </a:r>
          </a:p>
          <a:p>
            <a:r>
              <a:rPr lang="en-US" dirty="0" smtClean="0"/>
              <a:t>Search Indexes</a:t>
            </a:r>
          </a:p>
          <a:p>
            <a:r>
              <a:rPr lang="en-US" dirty="0" smtClean="0"/>
              <a:t>NEVER the session state or proxy groups</a:t>
            </a:r>
          </a:p>
        </p:txBody>
      </p:sp>
    </p:spTree>
    <p:extLst>
      <p:ext uri="{BB962C8B-B14F-4D97-AF65-F5344CB8AC3E}">
        <p14:creationId xmlns:p14="http://schemas.microsoft.com/office/powerpoint/2010/main" val="249108563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 Site Collection</a:t>
            </a:r>
            <a:endParaRPr lang="en-US" dirty="0"/>
          </a:p>
        </p:txBody>
      </p:sp>
      <p:sp>
        <p:nvSpPr>
          <p:cNvPr id="3" name="Text Placeholder 2"/>
          <p:cNvSpPr>
            <a:spLocks noGrp="1"/>
          </p:cNvSpPr>
          <p:nvPr>
            <p:ph sz="half" idx="1"/>
          </p:nvPr>
        </p:nvSpPr>
        <p:spPr>
          <a:xfrm>
            <a:off x="381000" y="1447798"/>
            <a:ext cx="4191000" cy="4278094"/>
          </a:xfrm>
        </p:spPr>
        <p:txBody>
          <a:bodyPr/>
          <a:lstStyle/>
          <a:p>
            <a:pPr marL="228600" indent="-228600"/>
            <a:r>
              <a:rPr lang="en-US" sz="2400" dirty="0" smtClean="0"/>
              <a:t>SharePoint does backup by extracting data out of SQL using multiple SELECT statements, then writing data to file</a:t>
            </a:r>
            <a:endParaRPr lang="en-US" dirty="0" smtClean="0"/>
          </a:p>
          <a:p>
            <a:pPr marL="457200" lvl="1" indent="-228600"/>
            <a:r>
              <a:rPr lang="en-US" sz="2000" dirty="0" smtClean="0"/>
              <a:t>Optional - Use </a:t>
            </a:r>
            <a:r>
              <a:rPr lang="en-US" sz="2000" dirty="0" err="1" smtClean="0"/>
              <a:t>PowerShell</a:t>
            </a:r>
            <a:r>
              <a:rPr lang="en-US" sz="2000" dirty="0" smtClean="0"/>
              <a:t> with the </a:t>
            </a:r>
            <a:r>
              <a:rPr lang="en-US" sz="2000" dirty="0" err="1" smtClean="0"/>
              <a:t>UseSqlSnapshot</a:t>
            </a:r>
            <a:r>
              <a:rPr lang="en-US" sz="2000" dirty="0" smtClean="0"/>
              <a:t> parameter.  It creates a snapshot and exports the site collection from the snapshot.  It then deletes the snapshot when it’s done</a:t>
            </a:r>
          </a:p>
          <a:p>
            <a:pPr marL="457200" lvl="1" indent="-228600"/>
            <a:r>
              <a:rPr lang="en-US" sz="2000" dirty="0" smtClean="0"/>
              <a:t>NOTE:  Requires a version of SQL Server that supports snap shots (Enterprise)</a:t>
            </a:r>
          </a:p>
        </p:txBody>
      </p:sp>
      <p:pic>
        <p:nvPicPr>
          <p:cNvPr id="7" name="Picture 2"/>
          <p:cNvPicPr>
            <a:picLocks noChangeAspect="1" noChangeArrowheads="1"/>
          </p:cNvPicPr>
          <p:nvPr/>
        </p:nvPicPr>
        <p:blipFill>
          <a:blip r:embed="rId3"/>
          <a:srcRect l="-2015" t="-3960" r="-4786" b="-2970"/>
          <a:stretch>
            <a:fillRect/>
          </a:stretch>
        </p:blipFill>
        <p:spPr bwMode="auto">
          <a:xfrm>
            <a:off x="4724400" y="1295400"/>
            <a:ext cx="4038600" cy="4114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51862464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Restore – Site Collection</a:t>
            </a:r>
            <a:endParaRPr lang="en-US" dirty="0"/>
          </a:p>
        </p:txBody>
      </p:sp>
      <p:sp>
        <p:nvSpPr>
          <p:cNvPr id="3" name="Text Placeholder 2"/>
          <p:cNvSpPr>
            <a:spLocks noGrp="1"/>
          </p:cNvSpPr>
          <p:nvPr>
            <p:ph type="body" sz="quarter" idx="10"/>
          </p:nvPr>
        </p:nvSpPr>
        <p:spPr>
          <a:xfrm>
            <a:off x="381000" y="1447799"/>
            <a:ext cx="8382000" cy="3274743"/>
          </a:xfrm>
        </p:spPr>
        <p:txBody>
          <a:bodyPr/>
          <a:lstStyle/>
          <a:p>
            <a:r>
              <a:rPr lang="en-US" dirty="0" smtClean="0"/>
              <a:t>Restore from an unattached content database</a:t>
            </a:r>
          </a:p>
          <a:p>
            <a:pPr lvl="1"/>
            <a:r>
              <a:rPr lang="en-US" dirty="0" smtClean="0"/>
              <a:t>Do a site collection backup from the unattached content db</a:t>
            </a:r>
          </a:p>
          <a:p>
            <a:r>
              <a:rPr lang="en-US" dirty="0" smtClean="0"/>
              <a:t>Use </a:t>
            </a:r>
            <a:r>
              <a:rPr lang="en-US" dirty="0" err="1" smtClean="0"/>
              <a:t>PowerShell</a:t>
            </a:r>
            <a:r>
              <a:rPr lang="en-US" dirty="0" smtClean="0"/>
              <a:t> or </a:t>
            </a:r>
            <a:r>
              <a:rPr lang="en-US" dirty="0" err="1" smtClean="0"/>
              <a:t>stsadm</a:t>
            </a:r>
            <a:r>
              <a:rPr lang="en-US" dirty="0" smtClean="0"/>
              <a:t> to restore the site collection from a backup</a:t>
            </a:r>
          </a:p>
          <a:p>
            <a:pPr lvl="1"/>
            <a:r>
              <a:rPr lang="en-US" dirty="0" err="1" smtClean="0"/>
              <a:t>PowerShell</a:t>
            </a:r>
            <a:r>
              <a:rPr lang="en-US" dirty="0" smtClean="0"/>
              <a:t>:  restore-</a:t>
            </a:r>
            <a:r>
              <a:rPr lang="en-US" dirty="0" err="1" smtClean="0"/>
              <a:t>spsite</a:t>
            </a:r>
            <a:endParaRPr lang="en-US" dirty="0" smtClean="0"/>
          </a:p>
        </p:txBody>
      </p:sp>
    </p:spTree>
    <p:extLst>
      <p:ext uri="{BB962C8B-B14F-4D97-AF65-F5344CB8AC3E}">
        <p14:creationId xmlns:p14="http://schemas.microsoft.com/office/powerpoint/2010/main" val="248013530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 Site or List</a:t>
            </a:r>
            <a:endParaRPr lang="en-US" dirty="0"/>
          </a:p>
        </p:txBody>
      </p:sp>
      <p:sp>
        <p:nvSpPr>
          <p:cNvPr id="3" name="Text Placeholder 2"/>
          <p:cNvSpPr>
            <a:spLocks noGrp="1"/>
          </p:cNvSpPr>
          <p:nvPr>
            <p:ph type="body" sz="quarter" idx="10"/>
          </p:nvPr>
        </p:nvSpPr>
        <p:spPr>
          <a:xfrm>
            <a:off x="381000" y="1447799"/>
            <a:ext cx="8382000" cy="2376035"/>
          </a:xfrm>
        </p:spPr>
        <p:txBody>
          <a:bodyPr/>
          <a:lstStyle/>
          <a:p>
            <a:pPr marL="396875" indent="-396875"/>
            <a:r>
              <a:rPr lang="en-US" sz="2800" dirty="0" smtClean="0"/>
              <a:t>Now possible from within central admin</a:t>
            </a:r>
          </a:p>
          <a:p>
            <a:pPr marL="396875" indent="-396875"/>
            <a:r>
              <a:rPr lang="en-US" sz="2800" dirty="0" smtClean="0"/>
              <a:t>SharePoint exports the identified site or list by extracting data out of SQL using multiple SELECT statements, then writing data to a package</a:t>
            </a:r>
          </a:p>
          <a:p>
            <a:pPr marL="792163" lvl="1" indent="-396875"/>
            <a:r>
              <a:rPr lang="en-US" sz="2400" dirty="0" smtClean="0"/>
              <a:t>Optional:  Use </a:t>
            </a:r>
            <a:r>
              <a:rPr lang="en-US" sz="2400" dirty="0" err="1" smtClean="0"/>
              <a:t>PowerShell</a:t>
            </a:r>
            <a:r>
              <a:rPr lang="en-US" sz="2400" dirty="0" smtClean="0"/>
              <a:t> (export-</a:t>
            </a:r>
            <a:r>
              <a:rPr lang="en-US" sz="2400" dirty="0" err="1" smtClean="0"/>
              <a:t>SPWeb</a:t>
            </a:r>
            <a:r>
              <a:rPr lang="en-US" sz="2400" dirty="0" smtClean="0"/>
              <a:t>) with the </a:t>
            </a:r>
            <a:r>
              <a:rPr lang="en-US" sz="2400" dirty="0" err="1" smtClean="0"/>
              <a:t>UseSqlSnapshot</a:t>
            </a:r>
            <a:r>
              <a:rPr lang="en-US" sz="2400" dirty="0" smtClean="0"/>
              <a:t> parameter</a:t>
            </a:r>
          </a:p>
        </p:txBody>
      </p:sp>
    </p:spTree>
    <p:extLst>
      <p:ext uri="{BB962C8B-B14F-4D97-AF65-F5344CB8AC3E}">
        <p14:creationId xmlns:p14="http://schemas.microsoft.com/office/powerpoint/2010/main" val="241329680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Restore – Site or List</a:t>
            </a:r>
            <a:endParaRPr lang="en-US" dirty="0"/>
          </a:p>
        </p:txBody>
      </p:sp>
      <p:sp>
        <p:nvSpPr>
          <p:cNvPr id="3" name="Text Placeholder 2"/>
          <p:cNvSpPr>
            <a:spLocks noGrp="1"/>
          </p:cNvSpPr>
          <p:nvPr>
            <p:ph sz="half" idx="1"/>
          </p:nvPr>
        </p:nvSpPr>
        <p:spPr>
          <a:xfrm>
            <a:off x="381000" y="1447798"/>
            <a:ext cx="4114800" cy="3231654"/>
          </a:xfrm>
        </p:spPr>
        <p:txBody>
          <a:bodyPr/>
          <a:lstStyle/>
          <a:p>
            <a:r>
              <a:rPr lang="en-US" sz="3200" dirty="0" smtClean="0"/>
              <a:t>Restore from an unattached content database</a:t>
            </a:r>
          </a:p>
          <a:p>
            <a:pPr lvl="1"/>
            <a:r>
              <a:rPr lang="en-US" sz="2800" dirty="0" smtClean="0"/>
              <a:t>Export a site or list</a:t>
            </a:r>
          </a:p>
          <a:p>
            <a:r>
              <a:rPr lang="en-US" sz="3200" dirty="0" smtClean="0"/>
              <a:t>Use </a:t>
            </a:r>
            <a:r>
              <a:rPr lang="en-US" sz="3200" dirty="0" err="1" smtClean="0"/>
              <a:t>PowerShell</a:t>
            </a:r>
            <a:r>
              <a:rPr lang="en-US" sz="3200" dirty="0" smtClean="0"/>
              <a:t> to restore the site or list (import-</a:t>
            </a:r>
            <a:r>
              <a:rPr lang="en-US" sz="3200" dirty="0" err="1" smtClean="0"/>
              <a:t>SPWeb</a:t>
            </a:r>
            <a:r>
              <a:rPr lang="en-US" sz="3200" dirty="0" smtClean="0"/>
              <a:t>)</a:t>
            </a:r>
          </a:p>
        </p:txBody>
      </p:sp>
      <p:pic>
        <p:nvPicPr>
          <p:cNvPr id="8" name="Picture 2"/>
          <p:cNvPicPr>
            <a:picLocks noChangeAspect="1" noChangeArrowheads="1"/>
          </p:cNvPicPr>
          <p:nvPr/>
        </p:nvPicPr>
        <p:blipFill>
          <a:blip r:embed="rId3"/>
          <a:srcRect l="-2015" t="-1711" r="-2771" b="-1956"/>
          <a:stretch>
            <a:fillRect/>
          </a:stretch>
        </p:blipFill>
        <p:spPr bwMode="auto">
          <a:xfrm>
            <a:off x="4800600" y="1600200"/>
            <a:ext cx="3962400" cy="4038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3775203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History</a:t>
            </a:r>
            <a:endParaRPr lang="en-US" dirty="0"/>
          </a:p>
        </p:txBody>
      </p:sp>
      <p:sp>
        <p:nvSpPr>
          <p:cNvPr id="3" name="Text Placeholder 2"/>
          <p:cNvSpPr>
            <a:spLocks noGrp="1"/>
          </p:cNvSpPr>
          <p:nvPr>
            <p:ph type="body" sz="quarter" idx="10"/>
          </p:nvPr>
        </p:nvSpPr>
        <p:spPr>
          <a:xfrm>
            <a:off x="304800" y="1136202"/>
            <a:ext cx="8686800" cy="387798"/>
          </a:xfrm>
        </p:spPr>
        <p:txBody>
          <a:bodyPr/>
          <a:lstStyle/>
          <a:p>
            <a:r>
              <a:rPr lang="en-US" sz="2800" dirty="0" smtClean="0"/>
              <a:t>Provides execution time, warning and error counts</a:t>
            </a:r>
          </a:p>
        </p:txBody>
      </p:sp>
      <p:pic>
        <p:nvPicPr>
          <p:cNvPr id="1026" name="Picture 2"/>
          <p:cNvPicPr>
            <a:picLocks noChangeAspect="1" noChangeArrowheads="1"/>
          </p:cNvPicPr>
          <p:nvPr/>
        </p:nvPicPr>
        <p:blipFill>
          <a:blip r:embed="rId3"/>
          <a:srcRect/>
          <a:stretch>
            <a:fillRect/>
          </a:stretch>
        </p:blipFill>
        <p:spPr bwMode="auto">
          <a:xfrm>
            <a:off x="838200" y="1600200"/>
            <a:ext cx="7669068" cy="4662488"/>
          </a:xfrm>
          <a:prstGeom prst="rect">
            <a:avLst/>
          </a:prstGeom>
          <a:noFill/>
          <a:ln w="9525">
            <a:noFill/>
            <a:miter lim="800000"/>
            <a:headEnd/>
            <a:tailEnd/>
          </a:ln>
        </p:spPr>
      </p:pic>
    </p:spTree>
    <p:extLst>
      <p:ext uri="{BB962C8B-B14F-4D97-AF65-F5344CB8AC3E}">
        <p14:creationId xmlns:p14="http://schemas.microsoft.com/office/powerpoint/2010/main" val="319040673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lstStyle/>
          <a:p>
            <a:r>
              <a:rPr lang="en-US" sz="4000" dirty="0"/>
              <a:t>Unattached Content </a:t>
            </a:r>
            <a:r>
              <a:rPr lang="en-US" sz="4000" dirty="0" smtClean="0"/>
              <a:t>Database Restore</a:t>
            </a:r>
            <a:endParaRPr lang="en-US" sz="4000" dirty="0"/>
          </a:p>
        </p:txBody>
      </p:sp>
      <p:sp>
        <p:nvSpPr>
          <p:cNvPr id="8" name="Content Placeholder 2"/>
          <p:cNvSpPr>
            <a:spLocks noGrp="1"/>
          </p:cNvSpPr>
          <p:nvPr>
            <p:ph type="body" sz="quarter" idx="10"/>
          </p:nvPr>
        </p:nvSpPr>
        <p:spPr>
          <a:xfrm>
            <a:off x="381000" y="1219200"/>
            <a:ext cx="8382000" cy="4210383"/>
          </a:xfrm>
        </p:spPr>
        <p:txBody>
          <a:bodyPr/>
          <a:lstStyle/>
          <a:p>
            <a:pPr marL="288925" indent="-288925"/>
            <a:r>
              <a:rPr lang="en-US" sz="2800" dirty="0" smtClean="0"/>
              <a:t>Granular restore and content browsing of “offline” database</a:t>
            </a:r>
          </a:p>
          <a:p>
            <a:pPr marL="517525" lvl="1" indent="-228600"/>
            <a:r>
              <a:rPr lang="en-US" sz="2400" dirty="0" smtClean="0"/>
              <a:t>Browse content</a:t>
            </a:r>
          </a:p>
          <a:p>
            <a:pPr marL="746125" lvl="2" indent="-228600"/>
            <a:r>
              <a:rPr lang="en-US" sz="2000" dirty="0" smtClean="0"/>
              <a:t>Explore site collection content</a:t>
            </a:r>
          </a:p>
          <a:p>
            <a:pPr marL="517525" lvl="1" indent="-228600"/>
            <a:r>
              <a:rPr lang="en-US" sz="2400" dirty="0" smtClean="0"/>
              <a:t>Backup site collection</a:t>
            </a:r>
          </a:p>
          <a:p>
            <a:pPr marL="746125" lvl="2" indent="-228600"/>
            <a:r>
              <a:rPr lang="en-US" sz="2000" dirty="0" smtClean="0"/>
              <a:t>Backs up to File System as .</a:t>
            </a:r>
            <a:r>
              <a:rPr lang="en-US" sz="2000" dirty="0" err="1" smtClean="0"/>
              <a:t>bak</a:t>
            </a:r>
            <a:endParaRPr lang="en-US" sz="2000" dirty="0" smtClean="0"/>
          </a:p>
          <a:p>
            <a:pPr marL="517525" lvl="1" indent="-228600"/>
            <a:r>
              <a:rPr lang="en-US" sz="2400" dirty="0" smtClean="0"/>
              <a:t>Export site or list</a:t>
            </a:r>
          </a:p>
          <a:p>
            <a:pPr marL="746125" lvl="2" indent="-228600"/>
            <a:r>
              <a:rPr lang="en-US" sz="2000" dirty="0" smtClean="0"/>
              <a:t>Exports to File System as .</a:t>
            </a:r>
            <a:r>
              <a:rPr lang="en-US" sz="2000" dirty="0" err="1" smtClean="0"/>
              <a:t>cmp</a:t>
            </a:r>
            <a:r>
              <a:rPr lang="en-US" sz="2000" dirty="0" smtClean="0"/>
              <a:t> artifact</a:t>
            </a:r>
          </a:p>
          <a:p>
            <a:pPr marL="746125" lvl="2" indent="-228600"/>
            <a:r>
              <a:rPr lang="en-US" sz="2000" dirty="0" smtClean="0"/>
              <a:t>Can include Security and Versions</a:t>
            </a:r>
          </a:p>
          <a:p>
            <a:pPr marL="288925" indent="-288925"/>
            <a:r>
              <a:rPr lang="en-US" sz="2800" dirty="0" smtClean="0"/>
              <a:t>Mitigates requirements to support expensive dedicated restore environments</a:t>
            </a:r>
          </a:p>
        </p:txBody>
      </p:sp>
    </p:spTree>
    <p:extLst>
      <p:ext uri="{BB962C8B-B14F-4D97-AF65-F5344CB8AC3E}">
        <p14:creationId xmlns:p14="http://schemas.microsoft.com/office/powerpoint/2010/main" val="98284421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1000" y="1447799"/>
            <a:ext cx="8382000" cy="3151632"/>
          </a:xfrm>
        </p:spPr>
        <p:txBody>
          <a:bodyPr/>
          <a:lstStyle/>
          <a:p>
            <a:r>
              <a:rPr lang="en-US" dirty="0" smtClean="0"/>
              <a:t>New features</a:t>
            </a:r>
          </a:p>
          <a:p>
            <a:r>
              <a:rPr lang="en-US" dirty="0" smtClean="0"/>
              <a:t>Site deletions</a:t>
            </a:r>
          </a:p>
          <a:p>
            <a:r>
              <a:rPr lang="en-US" dirty="0" smtClean="0"/>
              <a:t>Backup/restore</a:t>
            </a:r>
          </a:p>
          <a:p>
            <a:r>
              <a:rPr lang="en-US" dirty="0" smtClean="0"/>
              <a:t>Availability within a farm</a:t>
            </a:r>
          </a:p>
          <a:p>
            <a:r>
              <a:rPr lang="en-US" dirty="0" smtClean="0"/>
              <a:t>Disaster recovery across farms</a:t>
            </a:r>
          </a:p>
          <a:p>
            <a:r>
              <a:rPr lang="en-US" dirty="0" smtClean="0"/>
              <a:t>Minimal downtime during patching</a:t>
            </a:r>
          </a:p>
        </p:txBody>
      </p:sp>
    </p:spTree>
    <p:extLst>
      <p:ext uri="{BB962C8B-B14F-4D97-AF65-F5344CB8AC3E}">
        <p14:creationId xmlns:p14="http://schemas.microsoft.com/office/powerpoint/2010/main" val="68335113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07996"/>
          </a:xfrm>
        </p:spPr>
        <p:txBody>
          <a:bodyPr/>
          <a:lstStyle/>
          <a:p>
            <a:r>
              <a:rPr lang="en-US" sz="4000" dirty="0" smtClean="0"/>
              <a:t>Restore from Unattached Content Database</a:t>
            </a:r>
            <a:endParaRPr lang="en-US" sz="4000" dirty="0"/>
          </a:p>
        </p:txBody>
      </p:sp>
      <p:sp>
        <p:nvSpPr>
          <p:cNvPr id="3" name="Text Placeholder 2"/>
          <p:cNvSpPr>
            <a:spLocks noGrp="1"/>
          </p:cNvSpPr>
          <p:nvPr>
            <p:ph type="body" sz="quarter" idx="10"/>
          </p:nvPr>
        </p:nvSpPr>
        <p:spPr>
          <a:xfrm>
            <a:off x="381000" y="1447799"/>
            <a:ext cx="8382000" cy="4955203"/>
          </a:xfrm>
        </p:spPr>
        <p:txBody>
          <a:bodyPr/>
          <a:lstStyle/>
          <a:p>
            <a:r>
              <a:rPr lang="en-US" dirty="0" smtClean="0"/>
              <a:t>Using </a:t>
            </a:r>
            <a:r>
              <a:rPr lang="en-US" dirty="0" err="1" smtClean="0"/>
              <a:t>PowerShell</a:t>
            </a:r>
            <a:r>
              <a:rPr lang="en-US" dirty="0" smtClean="0"/>
              <a:t>…</a:t>
            </a:r>
          </a:p>
          <a:p>
            <a:endParaRPr lang="en-US" dirty="0" smtClean="0"/>
          </a:p>
          <a:p>
            <a:r>
              <a:rPr lang="en-US" dirty="0" smtClean="0"/>
              <a:t>Use Restore-</a:t>
            </a:r>
            <a:r>
              <a:rPr lang="en-US" dirty="0" err="1" smtClean="0"/>
              <a:t>SPSite</a:t>
            </a:r>
            <a:r>
              <a:rPr lang="en-US" dirty="0" smtClean="0"/>
              <a:t> for site collection</a:t>
            </a:r>
          </a:p>
          <a:p>
            <a:pPr lvl="1"/>
            <a:r>
              <a:rPr lang="en-US" dirty="0" smtClean="0">
                <a:gradFill>
                  <a:gsLst>
                    <a:gs pos="0">
                      <a:schemeClr val="accent1"/>
                    </a:gs>
                    <a:gs pos="100000">
                      <a:schemeClr val="accent1"/>
                    </a:gs>
                  </a:gsLst>
                  <a:lin ang="5400000" scaled="0"/>
                </a:gradFill>
              </a:rPr>
              <a:t>Restore–</a:t>
            </a:r>
            <a:r>
              <a:rPr lang="en-US" dirty="0" err="1" smtClean="0">
                <a:gradFill>
                  <a:gsLst>
                    <a:gs pos="0">
                      <a:schemeClr val="accent1"/>
                    </a:gs>
                    <a:gs pos="100000">
                      <a:schemeClr val="accent1"/>
                    </a:gs>
                  </a:gsLst>
                  <a:lin ang="5400000" scaled="0"/>
                </a:gradFill>
              </a:rPr>
              <a:t>SPSite</a:t>
            </a:r>
            <a:r>
              <a:rPr lang="en-US" dirty="0" smtClean="0">
                <a:gradFill>
                  <a:gsLst>
                    <a:gs pos="0">
                      <a:schemeClr val="accent1"/>
                    </a:gs>
                    <a:gs pos="100000">
                      <a:schemeClr val="accent1"/>
                    </a:gs>
                  </a:gsLst>
                  <a:lin ang="5400000" scaled="0"/>
                </a:gradFill>
              </a:rPr>
              <a:t> –identity http://&lt;server&gt;/sites/site -path \\&lt;share&gt;\site.bak –force</a:t>
            </a:r>
          </a:p>
          <a:p>
            <a:r>
              <a:rPr lang="en-US" dirty="0" smtClean="0"/>
              <a:t>Use Import-</a:t>
            </a:r>
            <a:r>
              <a:rPr lang="en-US" dirty="0" err="1" smtClean="0"/>
              <a:t>SPWeb</a:t>
            </a:r>
            <a:r>
              <a:rPr lang="en-US" dirty="0" smtClean="0"/>
              <a:t> for site or List</a:t>
            </a:r>
          </a:p>
          <a:p>
            <a:pPr lvl="1"/>
            <a:r>
              <a:rPr lang="en-US" dirty="0" smtClean="0">
                <a:gradFill>
                  <a:gsLst>
                    <a:gs pos="0">
                      <a:schemeClr val="accent1"/>
                    </a:gs>
                    <a:gs pos="100000">
                      <a:schemeClr val="accent1"/>
                    </a:gs>
                  </a:gsLst>
                  <a:lin ang="5400000" scaled="0"/>
                </a:gradFill>
              </a:rPr>
              <a:t>Import–</a:t>
            </a:r>
            <a:r>
              <a:rPr lang="en-US" dirty="0" err="1" smtClean="0">
                <a:gradFill>
                  <a:gsLst>
                    <a:gs pos="0">
                      <a:schemeClr val="accent1"/>
                    </a:gs>
                    <a:gs pos="100000">
                      <a:schemeClr val="accent1"/>
                    </a:gs>
                  </a:gsLst>
                  <a:lin ang="5400000" scaled="0"/>
                </a:gradFill>
              </a:rPr>
              <a:t>SPWeb</a:t>
            </a:r>
            <a:r>
              <a:rPr lang="en-US" dirty="0" smtClean="0">
                <a:gradFill>
                  <a:gsLst>
                    <a:gs pos="0">
                      <a:schemeClr val="accent1"/>
                    </a:gs>
                    <a:gs pos="100000">
                      <a:schemeClr val="accent1"/>
                    </a:gs>
                  </a:gsLst>
                  <a:lin ang="5400000" scaled="0"/>
                </a:gradFill>
              </a:rPr>
              <a:t> –identity http://&lt;server&gt;/sites/site/web -path \\&lt;</a:t>
            </a:r>
            <a:r>
              <a:rPr lang="en-US" smtClean="0">
                <a:gradFill>
                  <a:gsLst>
                    <a:gs pos="0">
                      <a:schemeClr val="accent1"/>
                    </a:gs>
                    <a:gs pos="100000">
                      <a:schemeClr val="accent1"/>
                    </a:gs>
                  </a:gsLst>
                  <a:lin ang="5400000" scaled="0"/>
                </a:gradFill>
              </a:rPr>
              <a:t>share&gt;\list1.cmp  </a:t>
            </a:r>
            <a:r>
              <a:rPr lang="en-US" dirty="0" smtClean="0">
                <a:gradFill>
                  <a:gsLst>
                    <a:gs pos="0">
                      <a:schemeClr val="accent1"/>
                    </a:gs>
                    <a:gs pos="100000">
                      <a:schemeClr val="accent1"/>
                    </a:gs>
                  </a:gsLst>
                  <a:lin ang="5400000" scaled="0"/>
                </a:gradFill>
              </a:rPr>
              <a:t/>
            </a:r>
            <a:br>
              <a:rPr lang="en-US" dirty="0" smtClean="0">
                <a:gradFill>
                  <a:gsLst>
                    <a:gs pos="0">
                      <a:schemeClr val="accent1"/>
                    </a:gs>
                    <a:gs pos="100000">
                      <a:schemeClr val="accent1"/>
                    </a:gs>
                  </a:gsLst>
                  <a:lin ang="5400000" scaled="0"/>
                </a:gradFill>
              </a:rPr>
            </a:br>
            <a:r>
              <a:rPr lang="en-US" dirty="0" smtClean="0">
                <a:gradFill>
                  <a:gsLst>
                    <a:gs pos="0">
                      <a:schemeClr val="accent1"/>
                    </a:gs>
                    <a:gs pos="100000">
                      <a:schemeClr val="accent1"/>
                    </a:gs>
                  </a:gsLst>
                  <a:lin ang="5400000" scaled="0"/>
                </a:gradFill>
              </a:rPr>
              <a:t>-</a:t>
            </a:r>
            <a:r>
              <a:rPr lang="en-US" dirty="0" err="1" smtClean="0">
                <a:gradFill>
                  <a:gsLst>
                    <a:gs pos="0">
                      <a:schemeClr val="accent1"/>
                    </a:gs>
                    <a:gs pos="100000">
                      <a:schemeClr val="accent1"/>
                    </a:gs>
                  </a:gsLst>
                  <a:lin ang="5400000" scaled="0"/>
                </a:gradFill>
              </a:rPr>
              <a:t>includeusersecurity</a:t>
            </a:r>
            <a:endParaRPr lang="en-US" dirty="0" smtClean="0">
              <a:gradFill>
                <a:gsLst>
                  <a:gs pos="0">
                    <a:schemeClr val="accent1"/>
                  </a:gs>
                  <a:gs pos="100000">
                    <a:schemeClr val="accent1"/>
                  </a:gs>
                </a:gsLst>
                <a:lin ang="5400000" scaled="0"/>
              </a:gradFill>
            </a:endParaRPr>
          </a:p>
        </p:txBody>
      </p:sp>
    </p:spTree>
    <p:extLst>
      <p:ext uri="{BB962C8B-B14F-4D97-AF65-F5344CB8AC3E}">
        <p14:creationId xmlns:p14="http://schemas.microsoft.com/office/powerpoint/2010/main" val="302755538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Scenarios</a:t>
            </a:r>
            <a:endParaRPr lang="en-US" dirty="0"/>
          </a:p>
        </p:txBody>
      </p:sp>
      <p:sp>
        <p:nvSpPr>
          <p:cNvPr id="3" name="Text Placeholder 2"/>
          <p:cNvSpPr>
            <a:spLocks noGrp="1"/>
          </p:cNvSpPr>
          <p:nvPr>
            <p:ph type="body" sz="quarter" idx="10"/>
          </p:nvPr>
        </p:nvSpPr>
        <p:spPr>
          <a:xfrm>
            <a:off x="381000" y="1447799"/>
            <a:ext cx="8382000" cy="4136517"/>
          </a:xfrm>
        </p:spPr>
        <p:txBody>
          <a:bodyPr/>
          <a:lstStyle/>
          <a:p>
            <a:pPr marL="396875" indent="-396875"/>
            <a:r>
              <a:rPr lang="en-US" sz="2800" dirty="0" smtClean="0"/>
              <a:t>Backups can be performed to support many recovery scenarios. Common scenarios include</a:t>
            </a:r>
          </a:p>
          <a:p>
            <a:pPr marL="804863" lvl="1" indent="-407988"/>
            <a:r>
              <a:rPr lang="en-US" sz="2400" dirty="0" smtClean="0"/>
              <a:t>Recreate a farm on new hardware, or in a different location, assuming that no parts of the original farm </a:t>
            </a:r>
            <a:br>
              <a:rPr lang="en-US" sz="2400" dirty="0" smtClean="0"/>
            </a:br>
            <a:r>
              <a:rPr lang="en-US" sz="2400" dirty="0" smtClean="0"/>
              <a:t>are available. (Disaster recovery)</a:t>
            </a:r>
          </a:p>
          <a:p>
            <a:pPr marL="804863" lvl="1" indent="-407988"/>
            <a:r>
              <a:rPr lang="en-US" sz="2400" dirty="0" smtClean="0"/>
              <a:t>Create a new farm based on an existing farm’s configuration and backups</a:t>
            </a:r>
          </a:p>
          <a:p>
            <a:pPr marL="804863" lvl="1" indent="-407988"/>
            <a:r>
              <a:rPr lang="en-US" sz="2400" dirty="0" smtClean="0"/>
              <a:t>Create backups to support highly-available farms</a:t>
            </a:r>
          </a:p>
          <a:p>
            <a:pPr marL="804863" lvl="1" indent="-407988"/>
            <a:r>
              <a:rPr lang="en-US" sz="2400" dirty="0" smtClean="0"/>
              <a:t>Archive versions of a site</a:t>
            </a:r>
          </a:p>
          <a:p>
            <a:pPr marL="804863" lvl="1" indent="-407988"/>
            <a:r>
              <a:rPr lang="en-US" sz="2400" dirty="0" smtClean="0"/>
              <a:t>Use unattached databases to recover site collections, sites or lists</a:t>
            </a:r>
          </a:p>
        </p:txBody>
      </p:sp>
    </p:spTree>
    <p:extLst>
      <p:ext uri="{BB962C8B-B14F-4D97-AF65-F5344CB8AC3E}">
        <p14:creationId xmlns:p14="http://schemas.microsoft.com/office/powerpoint/2010/main" val="326027021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107996"/>
          </a:xfrm>
        </p:spPr>
        <p:txBody>
          <a:bodyPr/>
          <a:lstStyle/>
          <a:p>
            <a:r>
              <a:rPr lang="en-US" dirty="0">
                <a:gradFill flip="none" rotWithShape="1">
                  <a:gsLst>
                    <a:gs pos="0">
                      <a:schemeClr val="tx1"/>
                    </a:gs>
                    <a:gs pos="100000">
                      <a:schemeClr val="tx1"/>
                    </a:gs>
                  </a:gsLst>
                  <a:lin ang="5400000" scaled="0"/>
                  <a:tileRect/>
                </a:gradFill>
              </a:rPr>
              <a:t>High Availability</a:t>
            </a:r>
            <a:br>
              <a:rPr lang="en-US" dirty="0">
                <a:gradFill flip="none" rotWithShape="1">
                  <a:gsLst>
                    <a:gs pos="0">
                      <a:schemeClr val="tx1"/>
                    </a:gs>
                    <a:gs pos="100000">
                      <a:schemeClr val="tx1"/>
                    </a:gs>
                  </a:gsLst>
                  <a:lin ang="5400000" scaled="0"/>
                  <a:tileRect/>
                </a:gradFill>
              </a:rPr>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652859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Mirroring Support</a:t>
            </a:r>
            <a:endParaRPr lang="en-US" dirty="0"/>
          </a:p>
        </p:txBody>
      </p:sp>
      <p:sp>
        <p:nvSpPr>
          <p:cNvPr id="3" name="Text Placeholder 2"/>
          <p:cNvSpPr>
            <a:spLocks noGrp="1"/>
          </p:cNvSpPr>
          <p:nvPr>
            <p:ph type="body" sz="quarter" idx="10"/>
          </p:nvPr>
        </p:nvSpPr>
        <p:spPr>
          <a:xfrm>
            <a:off x="381000" y="1447800"/>
            <a:ext cx="8382000" cy="4659737"/>
          </a:xfrm>
        </p:spPr>
        <p:txBody>
          <a:bodyPr/>
          <a:lstStyle/>
          <a:p>
            <a:pPr marL="347663" indent="-347663"/>
            <a:r>
              <a:rPr lang="en-US" sz="2800" dirty="0" smtClean="0"/>
              <a:t>Provides support for database mirroring</a:t>
            </a:r>
          </a:p>
          <a:p>
            <a:pPr marL="685800" lvl="1" indent="-288925"/>
            <a:r>
              <a:rPr lang="en-US" sz="2400" dirty="0" smtClean="0"/>
              <a:t>Adds failover partner to ADO.NET connection string</a:t>
            </a:r>
          </a:p>
          <a:p>
            <a:pPr marL="685800" lvl="1" indent="-288925"/>
            <a:r>
              <a:rPr lang="en-US" sz="2400" dirty="0" smtClean="0"/>
              <a:t>Does </a:t>
            </a:r>
            <a:r>
              <a:rPr lang="en-US" sz="2400" dirty="0" smtClean="0">
                <a:gradFill>
                  <a:gsLst>
                    <a:gs pos="0">
                      <a:schemeClr val="accent1"/>
                    </a:gs>
                    <a:gs pos="86000">
                      <a:schemeClr val="accent1"/>
                    </a:gs>
                  </a:gsLst>
                  <a:lin ang="5400000" scaled="0"/>
                </a:gradFill>
              </a:rPr>
              <a:t>not</a:t>
            </a:r>
            <a:r>
              <a:rPr lang="en-US" sz="2400" dirty="0" smtClean="0"/>
              <a:t> implement the mirroring session</a:t>
            </a:r>
          </a:p>
          <a:p>
            <a:pPr marL="347663" indent="-347663"/>
            <a:r>
              <a:rPr lang="en-US" sz="2800" dirty="0" smtClean="0"/>
              <a:t>UI entry points</a:t>
            </a:r>
          </a:p>
          <a:p>
            <a:pPr marL="742951" lvl="1" indent="-347663"/>
            <a:r>
              <a:rPr lang="en-US" sz="2000" dirty="0" smtClean="0"/>
              <a:t>Any place you add a new database you can put the failover server name</a:t>
            </a:r>
          </a:p>
          <a:p>
            <a:pPr marL="347663" indent="-347663"/>
            <a:r>
              <a:rPr lang="en-US" sz="2800" dirty="0" err="1" smtClean="0"/>
              <a:t>PowerShell</a:t>
            </a:r>
            <a:endParaRPr lang="en-US" sz="2800" dirty="0" smtClean="0"/>
          </a:p>
          <a:p>
            <a:pPr marL="742951" lvl="1" indent="-347663"/>
            <a:r>
              <a:rPr lang="en-US" sz="2000" dirty="0" smtClean="0"/>
              <a:t>All databases, including configuration database</a:t>
            </a:r>
          </a:p>
          <a:p>
            <a:pPr marL="347663" indent="-347663"/>
            <a:r>
              <a:rPr lang="en-US" sz="2800" dirty="0" smtClean="0"/>
              <a:t>Configurable through API</a:t>
            </a:r>
          </a:p>
          <a:p>
            <a:pPr marL="685800" lvl="1" indent="-288925"/>
            <a:r>
              <a:rPr lang="en-US" sz="2400" dirty="0" err="1" smtClean="0"/>
              <a:t>SPDatabase</a:t>
            </a:r>
            <a:endParaRPr lang="en-US" sz="2400" dirty="0" smtClean="0"/>
          </a:p>
          <a:p>
            <a:pPr marL="914400" lvl="2" indent="-228600"/>
            <a:r>
              <a:rPr lang="en-US" sz="2000" dirty="0" err="1" smtClean="0"/>
              <a:t>AddFailoverServiceInstance</a:t>
            </a:r>
            <a:r>
              <a:rPr lang="en-US" sz="2000" dirty="0" smtClean="0"/>
              <a:t> (method, string)</a:t>
            </a:r>
          </a:p>
          <a:p>
            <a:pPr marL="914400" lvl="2" indent="-228600"/>
            <a:r>
              <a:rPr lang="en-US" sz="2000" dirty="0" err="1" smtClean="0"/>
              <a:t>FailoverServiceInstance</a:t>
            </a:r>
            <a:r>
              <a:rPr lang="en-US" sz="2000" dirty="0" smtClean="0"/>
              <a:t> (property, </a:t>
            </a:r>
            <a:r>
              <a:rPr lang="en-US" sz="2000" dirty="0" err="1" smtClean="0"/>
              <a:t>SPServer</a:t>
            </a:r>
            <a:r>
              <a:rPr lang="en-US" sz="2000" dirty="0" smtClean="0"/>
              <a:t>)</a:t>
            </a:r>
          </a:p>
        </p:txBody>
      </p:sp>
    </p:spTree>
    <p:extLst>
      <p:ext uri="{BB962C8B-B14F-4D97-AF65-F5344CB8AC3E}">
        <p14:creationId xmlns:p14="http://schemas.microsoft.com/office/powerpoint/2010/main" val="379832990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Support</a:t>
            </a:r>
            <a:endParaRPr lang="en-US" dirty="0"/>
          </a:p>
        </p:txBody>
      </p:sp>
      <p:pic>
        <p:nvPicPr>
          <p:cNvPr id="6" name="Picture 2"/>
          <p:cNvPicPr>
            <a:picLocks noChangeAspect="1" noChangeArrowheads="1"/>
          </p:cNvPicPr>
          <p:nvPr/>
        </p:nvPicPr>
        <p:blipFill>
          <a:blip r:embed="rId3"/>
          <a:srcRect l="-1051" t="-2688"/>
          <a:stretch>
            <a:fillRect/>
          </a:stretch>
        </p:blipFill>
        <p:spPr bwMode="auto">
          <a:xfrm>
            <a:off x="1066800" y="2000250"/>
            <a:ext cx="7170737" cy="36385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Left Arrow 6"/>
          <p:cNvSpPr/>
          <p:nvPr/>
        </p:nvSpPr>
        <p:spPr>
          <a:xfrm>
            <a:off x="7010400" y="4780722"/>
            <a:ext cx="1600200" cy="685800"/>
          </a:xfrm>
          <a:prstGeom prst="lef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1100" dirty="0" smtClean="0">
                <a:gradFill>
                  <a:gsLst>
                    <a:gs pos="0">
                      <a:srgbClr val="000000"/>
                    </a:gs>
                    <a:gs pos="100000">
                      <a:srgbClr val="000000"/>
                    </a:gs>
                  </a:gsLst>
                  <a:lin ang="5400000" scaled="0"/>
                </a:gradFill>
              </a:rPr>
              <a:t>Failover Database Server</a:t>
            </a:r>
            <a:endParaRPr lang="en-US" sz="1100" dirty="0">
              <a:gradFill>
                <a:gsLst>
                  <a:gs pos="0">
                    <a:srgbClr val="000000"/>
                  </a:gs>
                  <a:gs pos="100000">
                    <a:srgbClr val="000000"/>
                  </a:gs>
                </a:gsLst>
                <a:lin ang="5400000" scaled="0"/>
              </a:gradFill>
            </a:endParaRPr>
          </a:p>
        </p:txBody>
      </p:sp>
    </p:spTree>
    <p:extLst>
      <p:ext uri="{BB962C8B-B14F-4D97-AF65-F5344CB8AC3E}">
        <p14:creationId xmlns:p14="http://schemas.microsoft.com/office/powerpoint/2010/main" val="1115927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Object Model Support (C#)</a:t>
            </a:r>
            <a:endParaRPr lang="en-US" dirty="0"/>
          </a:p>
        </p:txBody>
      </p:sp>
      <p:sp>
        <p:nvSpPr>
          <p:cNvPr id="6" name="Text Placeholder 5"/>
          <p:cNvSpPr>
            <a:spLocks noGrp="1"/>
          </p:cNvSpPr>
          <p:nvPr>
            <p:ph type="body" sz="quarter" idx="10"/>
          </p:nvPr>
        </p:nvSpPr>
        <p:spPr/>
        <p:txBody>
          <a:bodyPr/>
          <a:lstStyle/>
          <a:p>
            <a:r>
              <a:rPr lang="en-US" sz="1800" dirty="0" smtClean="0"/>
              <a:t>string </a:t>
            </a:r>
            <a:r>
              <a:rPr lang="en-US" sz="1800" dirty="0" err="1" smtClean="0"/>
              <a:t>failoverServer</a:t>
            </a:r>
            <a:r>
              <a:rPr lang="en-US" sz="1800" dirty="0" smtClean="0"/>
              <a:t> = "</a:t>
            </a:r>
            <a:r>
              <a:rPr lang="en-US" sz="1800" dirty="0" err="1" smtClean="0"/>
              <a:t>mySqlServer</a:t>
            </a:r>
            <a:r>
              <a:rPr lang="en-US" sz="1800" dirty="0" smtClean="0"/>
              <a:t>/</a:t>
            </a:r>
            <a:r>
              <a:rPr lang="en-US" sz="1800" dirty="0" err="1" smtClean="0"/>
              <a:t>myServerInstance</a:t>
            </a:r>
            <a:r>
              <a:rPr lang="en-US" sz="1800" dirty="0" smtClean="0"/>
              <a:t>";</a:t>
            </a:r>
          </a:p>
          <a:p>
            <a:r>
              <a:rPr lang="en-US" sz="1800" dirty="0" smtClean="0"/>
              <a:t> </a:t>
            </a:r>
          </a:p>
          <a:p>
            <a:r>
              <a:rPr lang="en-US" sz="1800" dirty="0" err="1" smtClean="0"/>
              <a:t>SPDatabase</a:t>
            </a:r>
            <a:r>
              <a:rPr lang="en-US" sz="1800" dirty="0" smtClean="0"/>
              <a:t> db = </a:t>
            </a:r>
            <a:r>
              <a:rPr lang="en-US" sz="1800" dirty="0" err="1" smtClean="0"/>
              <a:t>MyGetContentDatabaseMethod</a:t>
            </a:r>
            <a:r>
              <a:rPr lang="en-US" sz="1800" dirty="0" smtClean="0"/>
              <a:t>();</a:t>
            </a:r>
          </a:p>
          <a:p>
            <a:r>
              <a:rPr lang="en-US" sz="1800" dirty="0" err="1" smtClean="0"/>
              <a:t>db.</a:t>
            </a:r>
            <a:r>
              <a:rPr lang="en-US" sz="1800" b="1" dirty="0" err="1" smtClean="0"/>
              <a:t>AddFailoverServiceInstance</a:t>
            </a:r>
            <a:r>
              <a:rPr lang="en-US" sz="1800" dirty="0" smtClean="0"/>
              <a:t>(</a:t>
            </a:r>
            <a:r>
              <a:rPr lang="en-US" sz="1800" dirty="0" err="1" smtClean="0"/>
              <a:t>failoverServer</a:t>
            </a:r>
            <a:r>
              <a:rPr lang="en-US" sz="1800" dirty="0" smtClean="0"/>
              <a:t>);</a:t>
            </a:r>
          </a:p>
          <a:p>
            <a:r>
              <a:rPr lang="en-US" sz="1800" dirty="0" err="1" smtClean="0"/>
              <a:t>db.Update</a:t>
            </a:r>
            <a:r>
              <a:rPr lang="en-US" sz="1800" dirty="0" smtClean="0"/>
              <a:t>();</a:t>
            </a:r>
          </a:p>
          <a:p>
            <a:r>
              <a:rPr lang="en-US" sz="1800" dirty="0" smtClean="0"/>
              <a:t> </a:t>
            </a:r>
          </a:p>
          <a:p>
            <a:r>
              <a:rPr lang="en-US" sz="1800" dirty="0" smtClean="0">
                <a:latin typeface="+mn-lt"/>
              </a:rPr>
              <a:t>or</a:t>
            </a:r>
          </a:p>
          <a:p>
            <a:r>
              <a:rPr lang="en-US" sz="1800" dirty="0" smtClean="0"/>
              <a:t> </a:t>
            </a:r>
          </a:p>
          <a:p>
            <a:r>
              <a:rPr lang="en-US" sz="1800" dirty="0" err="1" smtClean="0"/>
              <a:t>SPDatabase</a:t>
            </a:r>
            <a:r>
              <a:rPr lang="en-US" sz="1800" dirty="0" smtClean="0"/>
              <a:t> db = </a:t>
            </a:r>
            <a:r>
              <a:rPr lang="en-US" sz="1800" dirty="0" err="1" smtClean="0"/>
              <a:t>MyGetContentDatabaseMethod</a:t>
            </a:r>
            <a:r>
              <a:rPr lang="en-US" sz="1800" dirty="0" smtClean="0"/>
              <a:t>();</a:t>
            </a:r>
          </a:p>
          <a:p>
            <a:r>
              <a:rPr lang="en-US" sz="1800" dirty="0" err="1" smtClean="0"/>
              <a:t>db.</a:t>
            </a:r>
            <a:r>
              <a:rPr lang="en-US" sz="1800" b="1" dirty="0" err="1" smtClean="0"/>
              <a:t>FailoverServiceInstance</a:t>
            </a:r>
            <a:r>
              <a:rPr lang="en-US" sz="1800" dirty="0" smtClean="0"/>
              <a:t> = </a:t>
            </a:r>
            <a:r>
              <a:rPr lang="en-US" sz="1800" dirty="0" err="1" smtClean="0"/>
              <a:t>MyGetFailoverDatabaseServiceInstance</a:t>
            </a:r>
            <a:r>
              <a:rPr lang="en-US" sz="1800" dirty="0" smtClean="0"/>
              <a:t>();</a:t>
            </a:r>
          </a:p>
          <a:p>
            <a:r>
              <a:rPr lang="en-US" sz="1800" dirty="0" err="1" smtClean="0"/>
              <a:t>db.Update</a:t>
            </a:r>
            <a:r>
              <a:rPr lang="en-US" sz="1800" dirty="0" smtClean="0"/>
              <a:t>();</a:t>
            </a:r>
          </a:p>
          <a:p>
            <a:endParaRPr lang="en-US" dirty="0"/>
          </a:p>
        </p:txBody>
      </p:sp>
    </p:spTree>
    <p:extLst>
      <p:ext uri="{BB962C8B-B14F-4D97-AF65-F5344CB8AC3E}">
        <p14:creationId xmlns:p14="http://schemas.microsoft.com/office/powerpoint/2010/main" val="260580800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Powershell</a:t>
            </a:r>
            <a:r>
              <a:rPr lang="en-US" sz="4400" dirty="0" smtClean="0"/>
              <a:t> Support</a:t>
            </a:r>
            <a:endParaRPr lang="en-US" sz="4400" dirty="0"/>
          </a:p>
        </p:txBody>
      </p:sp>
      <p:sp>
        <p:nvSpPr>
          <p:cNvPr id="3" name="Text Placeholder 2"/>
          <p:cNvSpPr>
            <a:spLocks noGrp="1"/>
          </p:cNvSpPr>
          <p:nvPr>
            <p:ph type="body" sz="quarter" idx="10"/>
          </p:nvPr>
        </p:nvSpPr>
        <p:spPr/>
        <p:txBody>
          <a:bodyPr/>
          <a:lstStyle/>
          <a:p>
            <a:r>
              <a:rPr lang="en-US" sz="2400" dirty="0" smtClean="0">
                <a:solidFill>
                  <a:srgbClr val="C00000"/>
                </a:solidFill>
              </a:rPr>
              <a:t>For </a:t>
            </a:r>
            <a:r>
              <a:rPr lang="en-US" sz="2400" dirty="0" err="1" smtClean="0">
                <a:solidFill>
                  <a:srgbClr val="C00000"/>
                </a:solidFill>
              </a:rPr>
              <a:t>ConfigDB</a:t>
            </a:r>
            <a:r>
              <a:rPr lang="en-US" sz="2400" dirty="0" smtClean="0">
                <a:solidFill>
                  <a:srgbClr val="C00000"/>
                </a:solidFill>
              </a:rPr>
              <a:t>:</a:t>
            </a:r>
          </a:p>
          <a:p>
            <a:r>
              <a:rPr lang="en-US" sz="2400" dirty="0" smtClean="0"/>
              <a:t>$db = Get-</a:t>
            </a:r>
            <a:r>
              <a:rPr lang="en-US" sz="2400" dirty="0" err="1" smtClean="0"/>
              <a:t>SPDatabase</a:t>
            </a:r>
            <a:r>
              <a:rPr lang="en-US" sz="2400" dirty="0" smtClean="0"/>
              <a:t> | where {$_.Name -</a:t>
            </a:r>
            <a:r>
              <a:rPr lang="en-US" sz="2400" dirty="0" err="1" smtClean="0"/>
              <a:t>eq</a:t>
            </a:r>
            <a:r>
              <a:rPr lang="en-US" sz="2400" dirty="0" smtClean="0"/>
              <a:t> "Configuration Database"}</a:t>
            </a:r>
          </a:p>
          <a:p>
            <a:r>
              <a:rPr lang="en-US" sz="2400" dirty="0" smtClean="0"/>
              <a:t>$</a:t>
            </a:r>
            <a:r>
              <a:rPr lang="en-US" sz="2400" dirty="0" err="1" smtClean="0"/>
              <a:t>db.AddFailoverServiceInstance</a:t>
            </a:r>
            <a:r>
              <a:rPr lang="en-US" sz="2400" dirty="0" smtClean="0"/>
              <a:t>("CP-SQ02L")</a:t>
            </a:r>
          </a:p>
          <a:p>
            <a:r>
              <a:rPr lang="en-US" sz="2400" dirty="0" smtClean="0"/>
              <a:t>$</a:t>
            </a:r>
            <a:r>
              <a:rPr lang="en-US" sz="2400" dirty="0" err="1" smtClean="0"/>
              <a:t>db.Update</a:t>
            </a:r>
            <a:r>
              <a:rPr lang="en-US" sz="2400" dirty="0" smtClean="0"/>
              <a:t>()</a:t>
            </a:r>
          </a:p>
          <a:p>
            <a:r>
              <a:rPr lang="en-US" sz="2400" dirty="0" smtClean="0"/>
              <a:t> </a:t>
            </a:r>
          </a:p>
          <a:p>
            <a:r>
              <a:rPr lang="en-US" sz="2400" dirty="0" smtClean="0">
                <a:solidFill>
                  <a:srgbClr val="C00000"/>
                </a:solidFill>
              </a:rPr>
              <a:t>For Other Databases (Content or Service App):</a:t>
            </a:r>
          </a:p>
          <a:p>
            <a:r>
              <a:rPr lang="en-US" sz="2400" dirty="0" smtClean="0"/>
              <a:t>$db = get-</a:t>
            </a:r>
            <a:r>
              <a:rPr lang="en-US" sz="2400" dirty="0" err="1" smtClean="0"/>
              <a:t>spdatabase</a:t>
            </a:r>
            <a:r>
              <a:rPr lang="en-US" sz="2400" dirty="0" smtClean="0"/>
              <a:t> | where {$_.Name -</a:t>
            </a:r>
            <a:r>
              <a:rPr lang="en-US" sz="2400" dirty="0" err="1" smtClean="0"/>
              <a:t>eq</a:t>
            </a:r>
            <a:r>
              <a:rPr lang="en-US" sz="2400" dirty="0" smtClean="0"/>
              <a:t> "</a:t>
            </a:r>
            <a:r>
              <a:rPr lang="en-US" sz="2400" dirty="0" err="1" smtClean="0"/>
              <a:t>WSS_Logging</a:t>
            </a:r>
            <a:r>
              <a:rPr lang="en-US" sz="2400" dirty="0" smtClean="0"/>
              <a:t>"}</a:t>
            </a:r>
            <a:br>
              <a:rPr lang="en-US" sz="2400" dirty="0" smtClean="0"/>
            </a:br>
            <a:r>
              <a:rPr lang="en-US" sz="2400" dirty="0" smtClean="0"/>
              <a:t>$</a:t>
            </a:r>
            <a:r>
              <a:rPr lang="en-US" sz="2400" dirty="0" err="1" smtClean="0"/>
              <a:t>db.AddFailoverServiceInstance</a:t>
            </a:r>
            <a:r>
              <a:rPr lang="en-US" sz="2400" dirty="0" smtClean="0"/>
              <a:t>("</a:t>
            </a:r>
            <a:r>
              <a:rPr lang="en-US" sz="2400" dirty="0" err="1" smtClean="0"/>
              <a:t>phantas-mir</a:t>
            </a:r>
            <a:r>
              <a:rPr lang="en-US" sz="2400" dirty="0" smtClean="0"/>
              <a:t>")</a:t>
            </a:r>
            <a:br>
              <a:rPr lang="en-US" sz="2400" dirty="0" smtClean="0"/>
            </a:br>
            <a:r>
              <a:rPr lang="en-US" sz="2400" dirty="0" smtClean="0"/>
              <a:t>$</a:t>
            </a:r>
            <a:r>
              <a:rPr lang="en-US" sz="2400" dirty="0" err="1" smtClean="0"/>
              <a:t>db.Update</a:t>
            </a:r>
            <a:r>
              <a:rPr lang="en-US" sz="2400" dirty="0" smtClean="0"/>
              <a:t>()</a:t>
            </a:r>
          </a:p>
          <a:p>
            <a:endParaRPr lang="en-US" sz="2400" dirty="0"/>
          </a:p>
        </p:txBody>
      </p:sp>
    </p:spTree>
    <p:extLst>
      <p:ext uri="{BB962C8B-B14F-4D97-AF65-F5344CB8AC3E}">
        <p14:creationId xmlns:p14="http://schemas.microsoft.com/office/powerpoint/2010/main" val="31222650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Disaster Recovery</a:t>
            </a:r>
            <a:br>
              <a:rPr lang="en-US" dirty="0" smtClean="0"/>
            </a:b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0761460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2286000" y="1600200"/>
            <a:ext cx="4448175" cy="50006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Disaster Recovery Farm</a:t>
            </a:r>
            <a:br>
              <a:rPr lang="en-US" dirty="0" smtClean="0"/>
            </a:br>
            <a:r>
              <a:rPr lang="en-US" sz="3600" dirty="0" smtClean="0">
                <a:solidFill>
                  <a:schemeClr val="tx2"/>
                </a:solidFill>
              </a:rPr>
              <a:t>Using log shipping</a:t>
            </a:r>
            <a:endParaRPr lang="en-US" dirty="0">
              <a:solidFill>
                <a:schemeClr val="tx2"/>
              </a:solidFill>
            </a:endParaRPr>
          </a:p>
        </p:txBody>
      </p:sp>
      <p:sp>
        <p:nvSpPr>
          <p:cNvPr id="3" name="Oval Callout 2"/>
          <p:cNvSpPr/>
          <p:nvPr/>
        </p:nvSpPr>
        <p:spPr bwMode="auto">
          <a:xfrm>
            <a:off x="0" y="3657600"/>
            <a:ext cx="2286000" cy="1981200"/>
          </a:xfrm>
          <a:prstGeom prst="wedgeEllipseCallout">
            <a:avLst>
              <a:gd name="adj1" fmla="val 61339"/>
              <a:gd name="adj2" fmla="val 55457"/>
            </a:avLst>
          </a:prstGeom>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err="1"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Config</a:t>
            </a:r>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 Services databases </a:t>
            </a:r>
            <a:b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br>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DB 1</a:t>
            </a:r>
          </a:p>
        </p:txBody>
      </p:sp>
      <p:sp>
        <p:nvSpPr>
          <p:cNvPr id="27" name="Oval Callout 26"/>
          <p:cNvSpPr/>
          <p:nvPr/>
        </p:nvSpPr>
        <p:spPr bwMode="auto">
          <a:xfrm>
            <a:off x="6705600" y="3657600"/>
            <a:ext cx="2286000" cy="1981200"/>
          </a:xfrm>
          <a:prstGeom prst="wedgeEllipseCallout">
            <a:avLst>
              <a:gd name="adj1" fmla="val -69753"/>
              <a:gd name="adj2" fmla="val 58172"/>
            </a:avLst>
          </a:prstGeom>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err="1"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Config</a:t>
            </a:r>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 Services databases </a:t>
            </a:r>
            <a:b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br>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DB 2</a:t>
            </a:r>
          </a:p>
        </p:txBody>
      </p:sp>
      <p:sp>
        <p:nvSpPr>
          <p:cNvPr id="5" name="Pentagon 4"/>
          <p:cNvSpPr/>
          <p:nvPr/>
        </p:nvSpPr>
        <p:spPr bwMode="auto">
          <a:xfrm>
            <a:off x="3810000" y="5638800"/>
            <a:ext cx="1524000" cy="838200"/>
          </a:xfrm>
          <a:prstGeom prst="homePlate">
            <a:avLst/>
          </a:prstGeom>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Content Log Shipping</a:t>
            </a:r>
          </a:p>
        </p:txBody>
      </p:sp>
      <p:sp>
        <p:nvSpPr>
          <p:cNvPr id="32" name="Oval Callout 31"/>
          <p:cNvSpPr/>
          <p:nvPr/>
        </p:nvSpPr>
        <p:spPr bwMode="auto">
          <a:xfrm>
            <a:off x="304800" y="1524000"/>
            <a:ext cx="1828800" cy="1447800"/>
          </a:xfrm>
          <a:prstGeom prst="wedgeEllipseCallout">
            <a:avLst>
              <a:gd name="adj1" fmla="val 102346"/>
              <a:gd name="adj2" fmla="val 88250"/>
            </a:avLst>
          </a:prstGeom>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Primary Search</a:t>
            </a:r>
          </a:p>
        </p:txBody>
      </p:sp>
      <p:sp>
        <p:nvSpPr>
          <p:cNvPr id="36" name="Oval Callout 35"/>
          <p:cNvSpPr/>
          <p:nvPr/>
        </p:nvSpPr>
        <p:spPr bwMode="auto">
          <a:xfrm>
            <a:off x="6934200" y="1371600"/>
            <a:ext cx="1828800" cy="1447800"/>
          </a:xfrm>
          <a:prstGeom prst="wedgeEllipseCallout">
            <a:avLst>
              <a:gd name="adj1" fmla="val -96361"/>
              <a:gd name="adj2" fmla="val 106762"/>
            </a:avLst>
          </a:prstGeom>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D/R</a:t>
            </a:r>
          </a:p>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Search</a:t>
            </a:r>
          </a:p>
        </p:txBody>
      </p:sp>
    </p:spTree>
    <p:extLst>
      <p:ext uri="{BB962C8B-B14F-4D97-AF65-F5344CB8AC3E}">
        <p14:creationId xmlns:p14="http://schemas.microsoft.com/office/powerpoint/2010/main" val="3018359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5" grpId="0" animBg="1"/>
      <p:bldP spid="32" grpId="0" animBg="1"/>
      <p:bldP spid="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2286000" y="1524000"/>
            <a:ext cx="4448175" cy="5000625"/>
          </a:xfrm>
          <a:prstGeom prst="rect">
            <a:avLst/>
          </a:prstGeom>
          <a:noFill/>
          <a:ln w="9525">
            <a:noFill/>
            <a:miter lim="800000"/>
            <a:headEnd/>
            <a:tailEnd/>
          </a:ln>
        </p:spPr>
      </p:pic>
      <p:sp>
        <p:nvSpPr>
          <p:cNvPr id="2" name="Title 1"/>
          <p:cNvSpPr>
            <a:spLocks noGrp="1"/>
          </p:cNvSpPr>
          <p:nvPr>
            <p:ph type="title"/>
          </p:nvPr>
        </p:nvSpPr>
        <p:spPr>
          <a:xfrm>
            <a:off x="381000" y="230188"/>
            <a:ext cx="8382000" cy="1163395"/>
          </a:xfrm>
        </p:spPr>
        <p:txBody>
          <a:bodyPr/>
          <a:lstStyle/>
          <a:p>
            <a:r>
              <a:rPr lang="en-US" dirty="0" smtClean="0"/>
              <a:t>Disaster Recovery Farm</a:t>
            </a:r>
            <a:br>
              <a:rPr lang="en-US" dirty="0" smtClean="0"/>
            </a:br>
            <a:r>
              <a:rPr lang="en-US" sz="3600" dirty="0" smtClean="0">
                <a:solidFill>
                  <a:schemeClr val="tx2"/>
                </a:solidFill>
              </a:rPr>
              <a:t>Utilizing logs shipping</a:t>
            </a:r>
            <a:endParaRPr lang="en-US" dirty="0">
              <a:solidFill>
                <a:schemeClr val="tx2"/>
              </a:solidFill>
            </a:endParaRPr>
          </a:p>
        </p:txBody>
      </p:sp>
      <p:sp>
        <p:nvSpPr>
          <p:cNvPr id="4" name="Multiply 3"/>
          <p:cNvSpPr/>
          <p:nvPr/>
        </p:nvSpPr>
        <p:spPr bwMode="auto">
          <a:xfrm>
            <a:off x="1524000" y="838200"/>
            <a:ext cx="3505200" cy="6705600"/>
          </a:xfrm>
          <a:prstGeom prst="mathMultiply">
            <a:avLst/>
          </a:prstGeom>
          <a:gradFill>
            <a:gsLst>
              <a:gs pos="0">
                <a:srgbClr val="000082"/>
              </a:gs>
              <a:gs pos="30000">
                <a:srgbClr val="66008F"/>
              </a:gs>
              <a:gs pos="64999">
                <a:srgbClr val="BA0066"/>
              </a:gs>
              <a:gs pos="89999">
                <a:srgbClr val="FF0000"/>
              </a:gs>
              <a:gs pos="100000">
                <a:srgbClr val="FF8200"/>
              </a:gs>
            </a:gsLst>
            <a:lin ang="16200000" scaled="0"/>
          </a:gradFill>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6" name="Right Arrow 5"/>
          <p:cNvSpPr/>
          <p:nvPr/>
        </p:nvSpPr>
        <p:spPr bwMode="auto">
          <a:xfrm rot="2646297">
            <a:off x="4575306" y="2018022"/>
            <a:ext cx="917075" cy="381000"/>
          </a:xfrm>
          <a:prstGeom prst="rightArrow">
            <a:avLst/>
          </a:prstGeom>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12" name="Right Arrow 11"/>
          <p:cNvSpPr/>
          <p:nvPr/>
        </p:nvSpPr>
        <p:spPr bwMode="auto">
          <a:xfrm rot="8489610">
            <a:off x="3444844" y="2005380"/>
            <a:ext cx="945080" cy="381000"/>
          </a:xfrm>
          <a:prstGeom prst="rightArrow">
            <a:avLst/>
          </a:prstGeom>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Tree>
    <p:extLst>
      <p:ext uri="{BB962C8B-B14F-4D97-AF65-F5344CB8AC3E}">
        <p14:creationId xmlns:p14="http://schemas.microsoft.com/office/powerpoint/2010/main" val="2839045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xit" presetSubtype="10" fill="hold" grpId="0" nodeType="afterEffect">
                                  <p:stCondLst>
                                    <p:cond delay="0"/>
                                  </p:stCondLst>
                                  <p:childTnLst>
                                    <p:animEffect transition="out" filter="randombar(horizontal)">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Continuity Management</a:t>
            </a:r>
            <a:br>
              <a:rPr lang="en-US" dirty="0" smtClean="0"/>
            </a:br>
            <a:r>
              <a:rPr lang="en-US" sz="2700" dirty="0" smtClean="0"/>
              <a:t>what’s new in SharePoint Server 2010…</a:t>
            </a:r>
            <a:endParaRPr lang="en-US" sz="2700" dirty="0"/>
          </a:p>
        </p:txBody>
      </p:sp>
      <p:sp>
        <p:nvSpPr>
          <p:cNvPr id="3" name="Content Placeholder 2"/>
          <p:cNvSpPr>
            <a:spLocks noGrp="1"/>
          </p:cNvSpPr>
          <p:nvPr>
            <p:ph idx="1"/>
          </p:nvPr>
        </p:nvSpPr>
        <p:spPr>
          <a:xfrm>
            <a:off x="381000" y="1412875"/>
            <a:ext cx="8382000" cy="4518160"/>
          </a:xfrm>
        </p:spPr>
        <p:txBody>
          <a:bodyPr/>
          <a:lstStyle/>
          <a:p>
            <a:r>
              <a:rPr lang="en-US" sz="2800" dirty="0" smtClean="0"/>
              <a:t>Improved Backup and Restore</a:t>
            </a:r>
          </a:p>
          <a:p>
            <a:pPr lvl="1"/>
            <a:r>
              <a:rPr lang="en-US" sz="2400" dirty="0" smtClean="0"/>
              <a:t>Improvements in scale, performance, and resiliency</a:t>
            </a:r>
          </a:p>
          <a:p>
            <a:pPr lvl="1"/>
            <a:r>
              <a:rPr lang="en-US" sz="2400" dirty="0" smtClean="0"/>
              <a:t>New configuration only backup</a:t>
            </a:r>
          </a:p>
          <a:p>
            <a:pPr lvl="1"/>
            <a:r>
              <a:rPr lang="en-US" sz="2400" dirty="0" smtClean="0"/>
              <a:t>New SQL Server Snapshot support</a:t>
            </a:r>
          </a:p>
          <a:p>
            <a:pPr lvl="1"/>
            <a:r>
              <a:rPr lang="en-US" sz="2400" dirty="0" smtClean="0"/>
              <a:t>New Granular Backup options</a:t>
            </a:r>
          </a:p>
          <a:p>
            <a:pPr lvl="2"/>
            <a:r>
              <a:rPr lang="en-US" sz="2000" dirty="0" smtClean="0"/>
              <a:t>Unattached Content Database Data Recovery</a:t>
            </a:r>
          </a:p>
          <a:p>
            <a:r>
              <a:rPr lang="en-US" sz="2800" dirty="0" smtClean="0"/>
              <a:t>New high availability scenarios</a:t>
            </a:r>
          </a:p>
          <a:p>
            <a:pPr lvl="1"/>
            <a:r>
              <a:rPr lang="en-US" sz="2400" dirty="0" smtClean="0"/>
              <a:t>New support for SQL Server Database Mirroring</a:t>
            </a:r>
          </a:p>
          <a:p>
            <a:pPr lvl="1"/>
            <a:r>
              <a:rPr lang="en-US" sz="2400" dirty="0" smtClean="0"/>
              <a:t>New flexible Service Application architecture</a:t>
            </a:r>
          </a:p>
          <a:p>
            <a:r>
              <a:rPr lang="en-US" sz="2800" dirty="0" smtClean="0"/>
              <a:t>New disaster recovery scenarios</a:t>
            </a:r>
          </a:p>
          <a:p>
            <a:pPr lvl="1"/>
            <a:r>
              <a:rPr lang="en-US" sz="2400" dirty="0" smtClean="0"/>
              <a:t>Improved read-only database support</a:t>
            </a:r>
            <a:endParaRPr lang="en-US" sz="2400" dirty="0"/>
          </a:p>
        </p:txBody>
      </p:sp>
    </p:spTree>
    <p:extLst>
      <p:ext uri="{BB962C8B-B14F-4D97-AF65-F5344CB8AC3E}">
        <p14:creationId xmlns:p14="http://schemas.microsoft.com/office/powerpoint/2010/main" val="223810788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Uninterrupted Log Shipping</a:t>
            </a:r>
            <a:br>
              <a:rPr lang="en-US" smtClean="0"/>
            </a:br>
            <a:r>
              <a:rPr lang="en-US" sz="3600" smtClean="0">
                <a:ln>
                  <a:noFill/>
                </a:ln>
                <a:solidFill>
                  <a:schemeClr val="tx2"/>
                </a:solidFill>
                <a:effectLst>
                  <a:outerShdw blurRad="50800" dist="38100" dir="5400000" algn="t" rotWithShape="0">
                    <a:srgbClr val="000000">
                      <a:alpha val="20000"/>
                    </a:srgbClr>
                  </a:outerShdw>
                </a:effectLst>
                <a:latin typeface="Segoe UI"/>
                <a:cs typeface="Arial"/>
              </a:rPr>
              <a:t>Refreshing the site map</a:t>
            </a:r>
            <a:endParaRPr lang="en-US" sz="3600" dirty="0">
              <a:solidFill>
                <a:schemeClr val="accent3">
                  <a:lumMod val="60000"/>
                  <a:lumOff val="40000"/>
                </a:schemeClr>
              </a:solidFill>
            </a:endParaRPr>
          </a:p>
        </p:txBody>
      </p:sp>
      <p:sp>
        <p:nvSpPr>
          <p:cNvPr id="6" name="Text Placeholder 5"/>
          <p:cNvSpPr>
            <a:spLocks noGrp="1"/>
          </p:cNvSpPr>
          <p:nvPr>
            <p:ph type="body" sz="quarter" idx="10"/>
          </p:nvPr>
        </p:nvSpPr>
        <p:spPr/>
        <p:txBody>
          <a:bodyPr/>
          <a:lstStyle/>
          <a:p>
            <a:r>
              <a:rPr lang="en-US" sz="2800" i="1" dirty="0" smtClean="0"/>
              <a:t>! Use </a:t>
            </a:r>
            <a:r>
              <a:rPr lang="en-US" sz="2800" i="1" dirty="0" err="1" smtClean="0"/>
              <a:t>PowerShell</a:t>
            </a:r>
            <a:endParaRPr lang="en-US" sz="2800" i="1" dirty="0" smtClean="0"/>
          </a:p>
          <a:p>
            <a:r>
              <a:rPr lang="en-US" sz="2800" dirty="0" smtClean="0"/>
              <a:t>$db = get-</a:t>
            </a:r>
            <a:r>
              <a:rPr lang="en-US" sz="2800" dirty="0" err="1" smtClean="0"/>
              <a:t>spdatabase</a:t>
            </a:r>
            <a:r>
              <a:rPr lang="en-US" sz="2800" dirty="0" smtClean="0"/>
              <a:t> | where {$_.Name -</a:t>
            </a:r>
            <a:r>
              <a:rPr lang="en-US" sz="2800" dirty="0" err="1" smtClean="0"/>
              <a:t>eq</a:t>
            </a:r>
            <a:r>
              <a:rPr lang="en-US" sz="2800" dirty="0" smtClean="0"/>
              <a:t> "WSS_ContentDB1"} </a:t>
            </a:r>
          </a:p>
          <a:p>
            <a:endParaRPr lang="en-US" sz="2800" dirty="0" smtClean="0"/>
          </a:p>
          <a:p>
            <a:r>
              <a:rPr lang="en-US" sz="2800" dirty="0" smtClean="0"/>
              <a:t>$</a:t>
            </a:r>
            <a:r>
              <a:rPr lang="en-US" sz="2800" dirty="0" err="1" smtClean="0"/>
              <a:t>db.RefreshSitesInConfigurationDatabase</a:t>
            </a:r>
            <a:r>
              <a:rPr lang="en-US" sz="2800" dirty="0" smtClean="0"/>
              <a:t>()</a:t>
            </a:r>
            <a:endParaRPr lang="en-US" sz="2800" i="1" dirty="0" smtClean="0"/>
          </a:p>
        </p:txBody>
      </p:sp>
    </p:spTree>
    <p:extLst>
      <p:ext uri="{BB962C8B-B14F-4D97-AF65-F5344CB8AC3E}">
        <p14:creationId xmlns:p14="http://schemas.microsoft.com/office/powerpoint/2010/main" val="115482862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Read-Only Mode</a:t>
            </a:r>
            <a:br>
              <a:rPr lang="en-US" dirty="0" smtClean="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846515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Read-Only Mode</a:t>
            </a:r>
            <a:endParaRPr lang="en-US" dirty="0"/>
          </a:p>
        </p:txBody>
      </p:sp>
      <p:sp>
        <p:nvSpPr>
          <p:cNvPr id="3" name="Text Placeholder 2"/>
          <p:cNvSpPr>
            <a:spLocks noGrp="1"/>
          </p:cNvSpPr>
          <p:nvPr>
            <p:ph type="body" sz="quarter" idx="10"/>
          </p:nvPr>
        </p:nvSpPr>
        <p:spPr>
          <a:xfrm>
            <a:off x="381000" y="1219200"/>
            <a:ext cx="8534400" cy="4382738"/>
          </a:xfrm>
        </p:spPr>
        <p:txBody>
          <a:bodyPr/>
          <a:lstStyle/>
          <a:p>
            <a:pPr marL="396875" indent="-396875"/>
            <a:r>
              <a:rPr lang="en-US" sz="2800" dirty="0" smtClean="0"/>
              <a:t>Read-only mode introduced in SharePoint 2007 SP2</a:t>
            </a:r>
          </a:p>
          <a:p>
            <a:pPr marL="792163" lvl="1" indent="-396875"/>
            <a:r>
              <a:rPr lang="en-US" sz="2400" dirty="0" smtClean="0"/>
              <a:t>Hides parts of UI that aren’t applicable in read only mode</a:t>
            </a:r>
          </a:p>
          <a:p>
            <a:pPr marL="396875" indent="-396875"/>
            <a:r>
              <a:rPr lang="en-US" sz="2800" dirty="0" smtClean="0"/>
              <a:t>Read-only support provided for</a:t>
            </a:r>
          </a:p>
          <a:p>
            <a:pPr marL="746125" lvl="1" indent="-349250"/>
            <a:r>
              <a:rPr lang="en-US" sz="2000" dirty="0" smtClean="0"/>
              <a:t>Content databases</a:t>
            </a:r>
          </a:p>
          <a:p>
            <a:pPr marL="746125" lvl="1" indent="-349250"/>
            <a:r>
              <a:rPr lang="en-US" sz="2000" dirty="0" smtClean="0"/>
              <a:t>Some Service Applications</a:t>
            </a:r>
          </a:p>
          <a:p>
            <a:pPr marL="1149350" lvl="2" indent="-349250"/>
            <a:r>
              <a:rPr lang="en-US" sz="1800" dirty="0" smtClean="0"/>
              <a:t>Some service apps don’t function when their databases are set to read-only, including those associated with Search and Project</a:t>
            </a:r>
          </a:p>
          <a:p>
            <a:pPr marL="350837" indent="-349250"/>
            <a:r>
              <a:rPr lang="en-US" sz="2400" dirty="0" smtClean="0"/>
              <a:t>Make it read only in SQL</a:t>
            </a:r>
          </a:p>
          <a:p>
            <a:pPr marL="746125" lvl="1" indent="-349250"/>
            <a:r>
              <a:rPr lang="en-US" sz="2000" dirty="0" smtClean="0"/>
              <a:t>Content databases can set the </a:t>
            </a:r>
            <a:r>
              <a:rPr lang="en-US" sz="2000" dirty="0" err="1" smtClean="0"/>
              <a:t>IsReadOnly</a:t>
            </a:r>
            <a:r>
              <a:rPr lang="en-US" sz="2000" dirty="0" smtClean="0"/>
              <a:t> </a:t>
            </a:r>
            <a:r>
              <a:rPr lang="en-US" sz="2000" dirty="0" err="1" smtClean="0"/>
              <a:t>SPDatabase</a:t>
            </a:r>
            <a:r>
              <a:rPr lang="en-US" sz="2000" dirty="0" smtClean="0"/>
              <a:t> property programmatically</a:t>
            </a:r>
          </a:p>
          <a:p>
            <a:pPr marL="350837" indent="-349250"/>
            <a:r>
              <a:rPr lang="en-US" sz="2800" dirty="0" smtClean="0"/>
              <a:t>Link fix-up and list schema changes don’t occur in read-only mode</a:t>
            </a:r>
          </a:p>
        </p:txBody>
      </p:sp>
    </p:spTree>
    <p:extLst>
      <p:ext uri="{BB962C8B-B14F-4D97-AF65-F5344CB8AC3E}">
        <p14:creationId xmlns:p14="http://schemas.microsoft.com/office/powerpoint/2010/main" val="267709336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srcRect/>
          <a:stretch>
            <a:fillRect/>
          </a:stretch>
        </p:blipFill>
        <p:spPr bwMode="auto">
          <a:xfrm>
            <a:off x="3276600" y="3848100"/>
            <a:ext cx="1743075" cy="1181100"/>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3200400" y="3276600"/>
            <a:ext cx="1905000" cy="2390775"/>
          </a:xfrm>
          <a:prstGeom prst="rect">
            <a:avLst/>
          </a:prstGeom>
          <a:noFill/>
          <a:ln w="9525">
            <a:noFill/>
            <a:miter lim="800000"/>
            <a:headEnd/>
            <a:tailEnd/>
          </a:ln>
        </p:spPr>
      </p:pic>
      <p:pic>
        <p:nvPicPr>
          <p:cNvPr id="2052" name="Picture 4"/>
          <p:cNvPicPr>
            <a:picLocks noChangeAspect="1" noChangeArrowheads="1"/>
          </p:cNvPicPr>
          <p:nvPr/>
        </p:nvPicPr>
        <p:blipFill>
          <a:blip r:embed="rId5"/>
          <a:srcRect/>
          <a:stretch>
            <a:fillRect/>
          </a:stretch>
        </p:blipFill>
        <p:spPr bwMode="auto">
          <a:xfrm>
            <a:off x="152400" y="990600"/>
            <a:ext cx="8739331" cy="11514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Read-Only Mode</a:t>
            </a:r>
            <a:endParaRPr lang="en-US" dirty="0"/>
          </a:p>
        </p:txBody>
      </p:sp>
      <p:pic>
        <p:nvPicPr>
          <p:cNvPr id="2050" name="Picture 2"/>
          <p:cNvPicPr>
            <a:picLocks noChangeAspect="1" noChangeArrowheads="1"/>
          </p:cNvPicPr>
          <p:nvPr/>
        </p:nvPicPr>
        <p:blipFill>
          <a:blip r:embed="rId6"/>
          <a:srcRect/>
          <a:stretch>
            <a:fillRect/>
          </a:stretch>
        </p:blipFill>
        <p:spPr bwMode="auto">
          <a:xfrm>
            <a:off x="152400" y="990600"/>
            <a:ext cx="8763000" cy="1174688"/>
          </a:xfrm>
          <a:prstGeom prst="rect">
            <a:avLst/>
          </a:prstGeom>
          <a:noFill/>
          <a:ln w="9525">
            <a:noFill/>
            <a:miter lim="800000"/>
            <a:headEnd/>
            <a:tailEnd/>
          </a:ln>
        </p:spPr>
      </p:pic>
    </p:spTree>
    <p:extLst>
      <p:ext uri="{BB962C8B-B14F-4D97-AF65-F5344CB8AC3E}">
        <p14:creationId xmlns:p14="http://schemas.microsoft.com/office/powerpoint/2010/main" val="2362774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8.51064E-7 L 3.33333E-6 0.21091 " pathEditMode="relative" rAng="0" ptsTypes="AA">
                                      <p:cBhvr>
                                        <p:cTn id="6" dur="2000" fill="hold"/>
                                        <p:tgtEl>
                                          <p:spTgt spid="2050"/>
                                        </p:tgtEl>
                                        <p:attrNameLst>
                                          <p:attrName>ppt_x</p:attrName>
                                          <p:attrName>ppt_y</p:attrName>
                                        </p:attrNameLst>
                                      </p:cBhvr>
                                      <p:rCtr x="0" y="105"/>
                                    </p:animMotion>
                                  </p:childTnLst>
                                </p:cTn>
                              </p:par>
                              <p:par>
                                <p:cTn id="7" presetID="49" presetClass="path" presetSubtype="0" accel="50000" decel="50000" fill="hold" nodeType="withEffect">
                                  <p:stCondLst>
                                    <p:cond delay="0"/>
                                  </p:stCondLst>
                                  <p:childTnLst>
                                    <p:animMotion origin="layout" path="M 3.33333E-6 4.62535E-8 L 0.34166 0.07771 " pathEditMode="relative" rAng="0" ptsTypes="AA">
                                      <p:cBhvr>
                                        <p:cTn id="8" dur="2000" fill="hold"/>
                                        <p:tgtEl>
                                          <p:spTgt spid="2051"/>
                                        </p:tgtEl>
                                        <p:attrNameLst>
                                          <p:attrName>ppt_x</p:attrName>
                                          <p:attrName>ppt_y</p:attrName>
                                        </p:attrNameLst>
                                      </p:cBhvr>
                                      <p:rCtr x="171" y="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Text Placeholder 5"/>
          <p:cNvSpPr>
            <a:spLocks noGrp="1"/>
          </p:cNvSpPr>
          <p:nvPr>
            <p:ph type="body" sz="quarter" idx="10"/>
          </p:nvPr>
        </p:nvSpPr>
        <p:spPr>
          <a:xfrm>
            <a:off x="381000" y="1143000"/>
            <a:ext cx="8382000" cy="4579715"/>
          </a:xfrm>
        </p:spPr>
        <p:txBody>
          <a:bodyPr/>
          <a:lstStyle/>
          <a:p>
            <a:r>
              <a:rPr lang="en-US" dirty="0" smtClean="0"/>
              <a:t>Several new and extended features in SharePoint 2010 to support BCM</a:t>
            </a:r>
          </a:p>
          <a:p>
            <a:pPr marL="396875" indent="-396875"/>
            <a:r>
              <a:rPr lang="en-US" dirty="0" smtClean="0"/>
              <a:t>Reduced blocking for site deletion</a:t>
            </a:r>
          </a:p>
          <a:p>
            <a:pPr marL="396875" indent="-396875"/>
            <a:r>
              <a:rPr lang="en-US" dirty="0" smtClean="0"/>
              <a:t>Configuration-only backup and restore</a:t>
            </a:r>
          </a:p>
          <a:p>
            <a:pPr marL="396875" indent="-396875"/>
            <a:r>
              <a:rPr lang="en-US" dirty="0" smtClean="0"/>
              <a:t>Export sites and lists from central admin</a:t>
            </a:r>
          </a:p>
          <a:p>
            <a:pPr marL="396875" indent="-396875"/>
            <a:r>
              <a:rPr lang="en-US" dirty="0" smtClean="0"/>
              <a:t>Used unattached content databases for restore</a:t>
            </a:r>
          </a:p>
          <a:p>
            <a:pPr marL="396875" indent="-396875"/>
            <a:r>
              <a:rPr lang="en-US" dirty="0" smtClean="0"/>
              <a:t>Use SQL snapshots during backup</a:t>
            </a:r>
          </a:p>
          <a:p>
            <a:pPr marL="396875" indent="-396875"/>
            <a:r>
              <a:rPr lang="en-US" dirty="0" smtClean="0"/>
              <a:t>UI trimmed for read-only environments</a:t>
            </a:r>
          </a:p>
        </p:txBody>
      </p:sp>
    </p:spTree>
    <p:extLst>
      <p:ext uri="{BB962C8B-B14F-4D97-AF65-F5344CB8AC3E}">
        <p14:creationId xmlns:p14="http://schemas.microsoft.com/office/powerpoint/2010/main" val="299704158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283651"/>
          <p:cNvPicPr>
            <a:picLocks noChangeAspect="1" noChangeArrowheads="1"/>
          </p:cNvPicPr>
          <p:nvPr/>
        </p:nvPicPr>
        <p:blipFill>
          <a:blip r:embed="rId3" cstate="print"/>
          <a:srcRect/>
          <a:stretch>
            <a:fillRect/>
          </a:stretch>
        </p:blipFill>
        <p:spPr bwMode="auto">
          <a:xfrm>
            <a:off x="2333625" y="1909763"/>
            <a:ext cx="4476750" cy="3038475"/>
          </a:xfrm>
          <a:prstGeom prst="rect">
            <a:avLst/>
          </a:prstGeom>
          <a:noFill/>
          <a:ln w="9525">
            <a:noFill/>
            <a:miter lim="800000"/>
            <a:headEnd/>
            <a:tailEnd/>
          </a:ln>
        </p:spPr>
      </p:pic>
    </p:spTree>
    <p:extLst>
      <p:ext uri="{BB962C8B-B14F-4D97-AF65-F5344CB8AC3E}">
        <p14:creationId xmlns:p14="http://schemas.microsoft.com/office/powerpoint/2010/main" val="349352906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2218269" y="2920511"/>
            <a:ext cx="4707464" cy="1016980"/>
          </a:xfrm>
          <a:prstGeom prst="rect">
            <a:avLst/>
          </a:prstGeom>
          <a:noFill/>
        </p:spPr>
      </p:pic>
      <p:sp>
        <p:nvSpPr>
          <p:cNvPr id="5" name="Text Box 3"/>
          <p:cNvSpPr txBox="1">
            <a:spLocks noChangeArrowheads="1"/>
          </p:cNvSpPr>
          <p:nvPr/>
        </p:nvSpPr>
        <p:spPr bwMode="blackWhite">
          <a:xfrm>
            <a:off x="381000" y="58674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a:gradFill>
                  <a:gsLst>
                    <a:gs pos="0">
                      <a:schemeClr val="tx1"/>
                    </a:gs>
                    <a:gs pos="100000">
                      <a:schemeClr val="tx1"/>
                    </a:gs>
                  </a:gsLst>
                  <a:lin ang="5400000" scaled="0"/>
                </a:gradFill>
                <a:latin typeface="Segoe UI" pitchFamily="34" charset="0"/>
                <a:cs typeface="Arial" charset="0"/>
              </a:rPr>
              <a:t>© </a:t>
            </a:r>
            <a:r>
              <a:rPr lang="en-US" sz="700" smtClean="0">
                <a:gradFill>
                  <a:gsLst>
                    <a:gs pos="0">
                      <a:schemeClr val="tx1"/>
                    </a:gs>
                    <a:gs pos="100000">
                      <a:schemeClr val="tx1"/>
                    </a:gs>
                  </a:gsLst>
                  <a:lin ang="5400000" scaled="0"/>
                </a:gradFill>
                <a:latin typeface="Segoe UI" pitchFamily="34" charset="0"/>
                <a:cs typeface="Arial" charset="0"/>
              </a:rPr>
              <a:t>2010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32542604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Site Delete</a:t>
            </a:r>
            <a:br>
              <a:rPr lang="en-US" smtClean="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949539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28600"/>
            <a:ext cx="8382000" cy="609398"/>
          </a:xfrm>
        </p:spPr>
        <p:txBody>
          <a:bodyPr/>
          <a:lstStyle/>
          <a:p>
            <a:r>
              <a:rPr lang="en-US" sz="4400" smtClean="0"/>
              <a:t>Site Delete</a:t>
            </a:r>
            <a:endParaRPr lang="en-US" sz="4400" dirty="0"/>
          </a:p>
        </p:txBody>
      </p:sp>
      <p:sp>
        <p:nvSpPr>
          <p:cNvPr id="8" name="Content Placeholder 7"/>
          <p:cNvSpPr>
            <a:spLocks noGrp="1"/>
          </p:cNvSpPr>
          <p:nvPr>
            <p:ph idx="1"/>
          </p:nvPr>
        </p:nvSpPr>
        <p:spPr>
          <a:xfrm>
            <a:off x="381000" y="1447799"/>
            <a:ext cx="8382000" cy="2800767"/>
          </a:xfrm>
        </p:spPr>
        <p:txBody>
          <a:bodyPr/>
          <a:lstStyle/>
          <a:p>
            <a:r>
              <a:rPr lang="en-US" dirty="0" smtClean="0"/>
              <a:t>Improved site deletion logic</a:t>
            </a:r>
          </a:p>
          <a:p>
            <a:pPr lvl="1"/>
            <a:r>
              <a:rPr lang="en-US" dirty="0" smtClean="0"/>
              <a:t>Minimizes blocking</a:t>
            </a:r>
          </a:p>
          <a:p>
            <a:pPr marL="1262063" lvl="2" indent="-401638">
              <a:buFont typeface="+mj-lt"/>
              <a:buAutoNum type="arabicPeriod"/>
            </a:pPr>
            <a:r>
              <a:rPr lang="en-US" dirty="0" smtClean="0"/>
              <a:t>Site is deleted from </a:t>
            </a:r>
            <a:r>
              <a:rPr lang="en-US" dirty="0" err="1" smtClean="0"/>
              <a:t>SiteMap</a:t>
            </a:r>
            <a:endParaRPr lang="en-US" dirty="0" smtClean="0"/>
          </a:p>
          <a:p>
            <a:pPr marL="1262063" lvl="2" indent="-401638">
              <a:buFont typeface="+mj-lt"/>
              <a:buAutoNum type="arabicPeriod"/>
            </a:pPr>
            <a:r>
              <a:rPr lang="en-US" dirty="0" smtClean="0"/>
              <a:t>A GUID referencing that site is instantiated in a new table</a:t>
            </a:r>
          </a:p>
          <a:p>
            <a:pPr marL="1262063" lvl="2" indent="-401638">
              <a:buFont typeface="+mj-lt"/>
              <a:buAutoNum type="arabicPeriod"/>
            </a:pPr>
            <a:r>
              <a:rPr lang="en-US" dirty="0" smtClean="0"/>
              <a:t>Timer Job performs background, chunk-based deletion</a:t>
            </a:r>
          </a:p>
        </p:txBody>
      </p:sp>
    </p:spTree>
    <p:extLst>
      <p:ext uri="{BB962C8B-B14F-4D97-AF65-F5344CB8AC3E}">
        <p14:creationId xmlns:p14="http://schemas.microsoft.com/office/powerpoint/2010/main" val="11938700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Delete</a:t>
            </a:r>
            <a:endParaRPr lang="en-US" dirty="0"/>
          </a:p>
        </p:txBody>
      </p:sp>
      <p:pic>
        <p:nvPicPr>
          <p:cNvPr id="3" name="Picture 2"/>
          <p:cNvPicPr>
            <a:picLocks noChangeAspect="1" noChangeArrowheads="1"/>
          </p:cNvPicPr>
          <p:nvPr/>
        </p:nvPicPr>
        <p:blipFill>
          <a:blip r:embed="rId3"/>
          <a:srcRect/>
          <a:stretch>
            <a:fillRect/>
          </a:stretch>
        </p:blipFill>
        <p:spPr bwMode="auto">
          <a:xfrm>
            <a:off x="762000" y="1447800"/>
            <a:ext cx="8004425" cy="4738687"/>
          </a:xfrm>
          <a:prstGeom prst="rect">
            <a:avLst/>
          </a:prstGeom>
          <a:noFill/>
          <a:ln w="9525">
            <a:noFill/>
            <a:miter lim="800000"/>
            <a:headEnd/>
            <a:tailEnd/>
          </a:ln>
        </p:spPr>
      </p:pic>
      <p:pic>
        <p:nvPicPr>
          <p:cNvPr id="4" name="Picture 3"/>
          <p:cNvPicPr>
            <a:picLocks noChangeAspect="1" noChangeArrowheads="1"/>
          </p:cNvPicPr>
          <p:nvPr/>
        </p:nvPicPr>
        <p:blipFill>
          <a:blip r:embed="rId4"/>
          <a:srcRect/>
          <a:stretch>
            <a:fillRect/>
          </a:stretch>
        </p:blipFill>
        <p:spPr bwMode="auto">
          <a:xfrm>
            <a:off x="304800" y="1143000"/>
            <a:ext cx="8086725" cy="4257675"/>
          </a:xfrm>
          <a:prstGeom prst="rect">
            <a:avLst/>
          </a:prstGeom>
          <a:noFill/>
          <a:ln w="9525">
            <a:noFill/>
            <a:miter lim="800000"/>
            <a:headEnd/>
            <a:tailEnd/>
          </a:ln>
        </p:spPr>
      </p:pic>
    </p:spTree>
    <p:extLst>
      <p:ext uri="{BB962C8B-B14F-4D97-AF65-F5344CB8AC3E}">
        <p14:creationId xmlns:p14="http://schemas.microsoft.com/office/powerpoint/2010/main" val="4267573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Backup and Restore Using Central Admin</a:t>
            </a:r>
            <a:br>
              <a:rPr lang="en-US" dirty="0" smtClean="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12750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Backup – Farm</a:t>
            </a:r>
            <a:endParaRPr lang="en-US" dirty="0"/>
          </a:p>
        </p:txBody>
      </p:sp>
      <p:sp>
        <p:nvSpPr>
          <p:cNvPr id="3" name="Text Placeholder 2"/>
          <p:cNvSpPr>
            <a:spLocks noGrp="1"/>
          </p:cNvSpPr>
          <p:nvPr>
            <p:ph sz="half" idx="1"/>
          </p:nvPr>
        </p:nvSpPr>
        <p:spPr>
          <a:xfrm>
            <a:off x="381000" y="1600200"/>
            <a:ext cx="4114800" cy="4044184"/>
          </a:xfrm>
        </p:spPr>
        <p:txBody>
          <a:bodyPr/>
          <a:lstStyle/>
          <a:p>
            <a:pPr marL="228600" indent="-228600"/>
            <a:r>
              <a:rPr lang="en-US" dirty="0" smtClean="0"/>
              <a:t>Initiates a SQL backup of each service and content database</a:t>
            </a:r>
          </a:p>
          <a:p>
            <a:pPr marL="228600" indent="-228600"/>
            <a:r>
              <a:rPr lang="en-US" dirty="0" err="1" smtClean="0"/>
              <a:t>Config</a:t>
            </a:r>
            <a:r>
              <a:rPr lang="en-US" dirty="0" smtClean="0"/>
              <a:t> settings are written to an xml file</a:t>
            </a:r>
          </a:p>
          <a:p>
            <a:pPr marL="228600" indent="-228600"/>
            <a:r>
              <a:rPr lang="en-US" dirty="0" smtClean="0"/>
              <a:t>Search does some additional things</a:t>
            </a:r>
          </a:p>
          <a:p>
            <a:pPr marL="561962" lvl="1" indent="-228600"/>
            <a:r>
              <a:rPr lang="en-US" sz="2000" dirty="0" smtClean="0"/>
              <a:t>Will be covered in the slides on backing up Search</a:t>
            </a:r>
            <a:endParaRPr lang="en-US" dirty="0" smtClean="0"/>
          </a:p>
          <a:p>
            <a:endParaRPr lang="en-US" sz="3200" dirty="0" smtClean="0"/>
          </a:p>
        </p:txBody>
      </p:sp>
      <p:pic>
        <p:nvPicPr>
          <p:cNvPr id="5122" name="Picture 2"/>
          <p:cNvPicPr>
            <a:picLocks noChangeAspect="1" noChangeArrowheads="1"/>
          </p:cNvPicPr>
          <p:nvPr/>
        </p:nvPicPr>
        <p:blipFill>
          <a:blip r:embed="rId3"/>
          <a:srcRect l="-2000" r="-4000" b="-1818"/>
          <a:stretch>
            <a:fillRect/>
          </a:stretch>
        </p:blipFill>
        <p:spPr bwMode="auto">
          <a:xfrm>
            <a:off x="4724400" y="1600200"/>
            <a:ext cx="4038600" cy="3733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2284713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on-Ignite Template">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4"/>
        </a:lnRef>
        <a:fillRef idx="3">
          <a:schemeClr val="accent4"/>
        </a:fillRef>
        <a:effectRef idx="3">
          <a:schemeClr val="accent4"/>
        </a:effectRef>
        <a:fontRef idx="minor">
          <a:schemeClr val="lt1"/>
        </a:fontRef>
      </a:style>
    </a:spDef>
    <a:txDef>
      <a:spPr>
        <a:noFill/>
      </a:spPr>
      <a:bodyPr wrap="none" lIns="0" tIns="0" rIns="0" bIns="0" rtlCol="0">
        <a:spAutoFit/>
      </a:bodyPr>
      <a:lstStyle>
        <a:defPPr>
          <a:lnSpc>
            <a:spcPct val="90000"/>
          </a:lnSpc>
          <a:defRPr dirty="0"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Non-Ignite Template</Template>
  <TotalTime>0</TotalTime>
  <Words>1363</Words>
  <Application>Microsoft Office PowerPoint</Application>
  <PresentationFormat>On-screen Show (4:3)</PresentationFormat>
  <Paragraphs>279</Paragraphs>
  <Slides>46</Slides>
  <Notes>46</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Non-Ignite Template</vt:lpstr>
      <vt:lpstr>White with Consolas font for code slides</vt:lpstr>
      <vt:lpstr>PowerPoint Presentation</vt:lpstr>
      <vt:lpstr>Business Continuity Management Features in SharePoint 2010 </vt:lpstr>
      <vt:lpstr>Agenda</vt:lpstr>
      <vt:lpstr>Business Continuity Management what’s new in SharePoint Server 2010…</vt:lpstr>
      <vt:lpstr>Site Delete </vt:lpstr>
      <vt:lpstr>Site Delete</vt:lpstr>
      <vt:lpstr>Site Delete</vt:lpstr>
      <vt:lpstr>Backup and Restore Using Central Admin </vt:lpstr>
      <vt:lpstr>Backup – Farm</vt:lpstr>
      <vt:lpstr>Farm Backup Solutions</vt:lpstr>
      <vt:lpstr>Backup – Config Settings</vt:lpstr>
      <vt:lpstr>Restore – Farm or Config</vt:lpstr>
      <vt:lpstr>Config Backup Solutions</vt:lpstr>
      <vt:lpstr>Backup – Content DB</vt:lpstr>
      <vt:lpstr>Restore – Content DB</vt:lpstr>
      <vt:lpstr>Content DB Backup Solutions</vt:lpstr>
      <vt:lpstr>Backup - Search</vt:lpstr>
      <vt:lpstr>Restore - Search</vt:lpstr>
      <vt:lpstr>Search Backup Solutions</vt:lpstr>
      <vt:lpstr>Backup – Service Apps</vt:lpstr>
      <vt:lpstr>Restore – Service Apps</vt:lpstr>
      <vt:lpstr>Service App Backup Solutions</vt:lpstr>
      <vt:lpstr>What’s Included in Service Application Backups…</vt:lpstr>
      <vt:lpstr>Backup – Site Collection</vt:lpstr>
      <vt:lpstr>Restore – Site Collection</vt:lpstr>
      <vt:lpstr>Backup – Site or List</vt:lpstr>
      <vt:lpstr>Restore – Site or List</vt:lpstr>
      <vt:lpstr>Backup History</vt:lpstr>
      <vt:lpstr>Unattached Content Database Restore</vt:lpstr>
      <vt:lpstr>Restore from Unattached Content Database</vt:lpstr>
      <vt:lpstr>Recovery Scenarios</vt:lpstr>
      <vt:lpstr>High Availability </vt:lpstr>
      <vt:lpstr>Database Mirroring Support</vt:lpstr>
      <vt:lpstr>User Interface Support</vt:lpstr>
      <vt:lpstr>Object Model Support (C#)</vt:lpstr>
      <vt:lpstr>Powershell Support</vt:lpstr>
      <vt:lpstr>Disaster Recovery </vt:lpstr>
      <vt:lpstr>Disaster Recovery Farm Using log shipping</vt:lpstr>
      <vt:lpstr>Disaster Recovery Farm Utilizing logs shipping</vt:lpstr>
      <vt:lpstr>Uninterrupted Log Shipping Refreshing the site map</vt:lpstr>
      <vt:lpstr>Read-Only Mode </vt:lpstr>
      <vt:lpstr>Read-Only Mode</vt:lpstr>
      <vt:lpstr>Read-Only Mode</vt:lpstr>
      <vt:lpstr>Summary</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2010-05-05T20:13:10Z</dcterms:created>
  <dcterms:modified xsi:type="dcterms:W3CDTF">2010-05-05T20:13:18Z</dcterms:modified>
</cp:coreProperties>
</file>