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76" r:id="rId2"/>
    <p:sldId id="424" r:id="rId3"/>
    <p:sldId id="425" r:id="rId4"/>
    <p:sldId id="426" r:id="rId5"/>
    <p:sldId id="427" r:id="rId6"/>
    <p:sldId id="428" r:id="rId7"/>
    <p:sldId id="456" r:id="rId8"/>
    <p:sldId id="430" r:id="rId9"/>
    <p:sldId id="431" r:id="rId10"/>
    <p:sldId id="432" r:id="rId11"/>
    <p:sldId id="433" r:id="rId12"/>
    <p:sldId id="434" r:id="rId13"/>
    <p:sldId id="435" r:id="rId14"/>
    <p:sldId id="436" r:id="rId15"/>
    <p:sldId id="437" r:id="rId16"/>
    <p:sldId id="438" r:id="rId17"/>
    <p:sldId id="439" r:id="rId18"/>
    <p:sldId id="440" r:id="rId19"/>
    <p:sldId id="441" r:id="rId20"/>
    <p:sldId id="442" r:id="rId21"/>
    <p:sldId id="443" r:id="rId22"/>
    <p:sldId id="444" r:id="rId23"/>
    <p:sldId id="445" r:id="rId24"/>
    <p:sldId id="457" r:id="rId25"/>
    <p:sldId id="447" r:id="rId26"/>
    <p:sldId id="448" r:id="rId27"/>
    <p:sldId id="458" r:id="rId28"/>
    <p:sldId id="450" r:id="rId29"/>
    <p:sldId id="451" r:id="rId30"/>
    <p:sldId id="452" r:id="rId31"/>
    <p:sldId id="459" r:id="rId32"/>
    <p:sldId id="454" r:id="rId33"/>
    <p:sldId id="455" r:id="rId3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1E2878"/>
    <a:srgbClr val="333399"/>
    <a:srgbClr val="C05200"/>
    <a:srgbClr val="FFF3C1"/>
    <a:srgbClr val="FFCC00"/>
    <a:srgbClr val="1E287E"/>
    <a:srgbClr val="0072C0"/>
    <a:srgbClr val="4D9A2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28" autoAdjust="0"/>
    <p:restoredTop sz="94235" autoAdjust="0"/>
  </p:normalViewPr>
  <p:slideViewPr>
    <p:cSldViewPr>
      <p:cViewPr varScale="1">
        <p:scale>
          <a:sx n="101" d="100"/>
          <a:sy n="101" d="100"/>
        </p:scale>
        <p:origin x="-19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hu-HU"/>
          </a:p>
        </p:txBody>
      </p:sp>
      <p:sp>
        <p:nvSpPr>
          <p:cNvPr id="296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hu-HU"/>
          </a:p>
        </p:txBody>
      </p:sp>
      <p:sp>
        <p:nvSpPr>
          <p:cNvPr id="297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hu-HU"/>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A9717CA1-C323-424C-8B87-655EB9AD21B9}" type="slidenum">
              <a:rPr lang="hu-HU"/>
              <a:pPr>
                <a:defRPr/>
              </a:pPr>
              <a:t>‹#›</a:t>
            </a:fld>
            <a:endParaRPr lang="hu-H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hu-HU"/>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hu-HU"/>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smtClean="0"/>
              <a:t>Click to edit Master text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hu-HU"/>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A6A9213D-4C4A-4EDA-AB70-5C6C201E97DD}" type="slidenum">
              <a:rPr lang="hu-HU"/>
              <a:pPr>
                <a:defRPr/>
              </a:pPr>
              <a:t>‹#›</a:t>
            </a:fld>
            <a:endParaRPr 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B2830B-D6E2-4B0C-9E1F-5B91833AA444}" type="slidenum">
              <a:rPr lang="hu-HU"/>
              <a:pPr/>
              <a:t>2</a:t>
            </a:fld>
            <a:endParaRPr lang="hu-HU"/>
          </a:p>
        </p:txBody>
      </p:sp>
      <p:sp>
        <p:nvSpPr>
          <p:cNvPr id="31746" name="Rectangle 2"/>
          <p:cNvSpPr>
            <a:spLocks noGrp="1" noRot="1" noChangeAspect="1" noChangeArrowheads="1" noTextEdit="1"/>
          </p:cNvSpPr>
          <p:nvPr>
            <p:ph type="sldImg"/>
          </p:nvPr>
        </p:nvSpPr>
        <p:spPr>
          <a:xfrm>
            <a:off x="1143000" y="685800"/>
            <a:ext cx="4572000" cy="3429000"/>
          </a:xfrm>
          <a:ln/>
        </p:spPr>
      </p:sp>
      <p:sp>
        <p:nvSpPr>
          <p:cNvPr id="31747" name="Rectangle 3"/>
          <p:cNvSpPr>
            <a:spLocks noGrp="1" noChangeArrowheads="1"/>
          </p:cNvSpPr>
          <p:nvPr>
            <p:ph type="body" idx="1"/>
          </p:nvPr>
        </p:nvSpPr>
        <p:spPr/>
        <p:txBody>
          <a:bodyPr/>
          <a:lstStyle/>
          <a:p>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1898629-C522-4FCD-95BC-9677F2A45EBC}" type="slidenum">
              <a:rPr lang="en-US"/>
              <a:pPr/>
              <a:t>30</a:t>
            </a:fld>
            <a:endParaRPr lang="en-US"/>
          </a:p>
        </p:txBody>
      </p:sp>
      <p:sp>
        <p:nvSpPr>
          <p:cNvPr id="823298" name="Rectangle 2"/>
          <p:cNvSpPr>
            <a:spLocks noGrp="1" noRot="1" noChangeAspect="1" noChangeArrowheads="1" noTextEdit="1"/>
          </p:cNvSpPr>
          <p:nvPr>
            <p:ph type="sldImg"/>
          </p:nvPr>
        </p:nvSpPr>
        <p:spPr>
          <a:ln/>
        </p:spPr>
      </p:sp>
      <p:sp>
        <p:nvSpPr>
          <p:cNvPr id="823299" name="Rectangle 3"/>
          <p:cNvSpPr>
            <a:spLocks noGrp="1" noChangeArrowheads="1"/>
          </p:cNvSpPr>
          <p:nvPr>
            <p:ph type="body" idx="1"/>
          </p:nvPr>
        </p:nvSpPr>
        <p:spPr/>
        <p:txBody>
          <a:bodyPr/>
          <a:lstStyle/>
          <a:p>
            <a:r>
              <a:rPr lang="en-US"/>
              <a:t>Slide Title: Self-Service Data Recovery</a:t>
            </a:r>
          </a:p>
          <a:p>
            <a:r>
              <a:rPr lang="en-US"/>
              <a:t>Keywords: Recovery, Self-Service, End-User</a:t>
            </a:r>
          </a:p>
          <a:p>
            <a:r>
              <a:rPr lang="en-US"/>
              <a:t>Key Message: Talk about how self-service end-user data recovery helps organizations.</a:t>
            </a:r>
          </a:p>
          <a:p>
            <a:r>
              <a:rPr lang="en-US"/>
              <a:t>Slide Builds: 2</a:t>
            </a:r>
          </a:p>
          <a:p>
            <a:r>
              <a:rPr lang="en-US"/>
              <a:t>Slide Script: </a:t>
            </a:r>
          </a:p>
          <a:p>
            <a:endParaRPr lang="en-US"/>
          </a:p>
          <a:p>
            <a:r>
              <a:rPr lang="en-US"/>
              <a:t>Here, we have a PC user running Office 2003 on Windows XP. Data Protection Manager is protecting data on the user’s file server.</a:t>
            </a:r>
          </a:p>
          <a:p>
            <a:r>
              <a:rPr lang="en-US"/>
              <a:t>[BUILD1] The user inadvertently deletes an important file from the network share on the file server. With previous solutions, the user would have to involve an administrator to get the file restored from tape, if the file had even been backed up. In many cases, the user often ends up re-creating the file from scratch because it’s fastest way to recover the information.</a:t>
            </a:r>
          </a:p>
          <a:p>
            <a:r>
              <a:rPr lang="en-US"/>
              <a:t>[BUILD2] With Data Protection Manager, the user uses the built-in self-service recovery features of Windows XP and Office 2003 to send a recovery request to the DPM server. Data Protection Manager automatically finds and recovers the most recent version of the file. The user’s file is recovered quickly and without time-consuming and costly intervention of administrators. The user’s downtime due to the accidental deletion is minimal because of the speed at which DPM can recover files.</a:t>
            </a:r>
          </a:p>
          <a:p>
            <a:endParaRPr lang="en-US"/>
          </a:p>
          <a:p>
            <a:r>
              <a:rPr lang="en-US"/>
              <a:t>Slide Transition: In the next demonstration, we’ll see this feature in action.</a:t>
            </a:r>
          </a:p>
          <a:p>
            <a:r>
              <a:rPr lang="en-US"/>
              <a:t>Slide Comment: </a:t>
            </a:r>
          </a:p>
          <a:p>
            <a:r>
              <a:rPr lang="en-US"/>
              <a:t>Additional Information: </a:t>
            </a:r>
          </a:p>
          <a:p>
            <a:r>
              <a:rPr lang="en-US"/>
              <a:t>DPM_Introduction.doc, page 8-10</a:t>
            </a:r>
          </a:p>
          <a:p>
            <a:r>
              <a:rPr lang="en-US"/>
              <a:t>DPM_Techoverview.doc, page 9, 17-19</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4"/>
          <p:cNvGrpSpPr>
            <a:grpSpLocks/>
          </p:cNvGrpSpPr>
          <p:nvPr/>
        </p:nvGrpSpPr>
        <p:grpSpPr bwMode="auto">
          <a:xfrm>
            <a:off x="0" y="2276475"/>
            <a:ext cx="9144000" cy="2351088"/>
            <a:chOff x="0" y="1389"/>
            <a:chExt cx="6240" cy="1163"/>
          </a:xfrm>
        </p:grpSpPr>
        <p:pic>
          <p:nvPicPr>
            <p:cNvPr id="5" name="Picture 5" descr="halvanyito_csik"/>
            <p:cNvPicPr>
              <a:picLocks noChangeAspect="1" noChangeArrowheads="1"/>
            </p:cNvPicPr>
            <p:nvPr/>
          </p:nvPicPr>
          <p:blipFill>
            <a:blip r:embed="rId3"/>
            <a:srcRect/>
            <a:stretch>
              <a:fillRect/>
            </a:stretch>
          </p:blipFill>
          <p:spPr bwMode="auto">
            <a:xfrm>
              <a:off x="0" y="1484"/>
              <a:ext cx="6240" cy="1068"/>
            </a:xfrm>
            <a:prstGeom prst="rect">
              <a:avLst/>
            </a:prstGeom>
            <a:noFill/>
            <a:ln w="9525">
              <a:noFill/>
              <a:miter lim="800000"/>
              <a:headEnd/>
              <a:tailEnd/>
            </a:ln>
          </p:spPr>
        </p:pic>
        <p:pic>
          <p:nvPicPr>
            <p:cNvPr id="6" name="Picture 6" descr="halvanyito_csik"/>
            <p:cNvPicPr>
              <a:picLocks noChangeAspect="1" noChangeArrowheads="1"/>
            </p:cNvPicPr>
            <p:nvPr/>
          </p:nvPicPr>
          <p:blipFill>
            <a:blip r:embed="rId3"/>
            <a:srcRect/>
            <a:stretch>
              <a:fillRect/>
            </a:stretch>
          </p:blipFill>
          <p:spPr bwMode="auto">
            <a:xfrm>
              <a:off x="0" y="1389"/>
              <a:ext cx="6240" cy="1068"/>
            </a:xfrm>
            <a:prstGeom prst="rect">
              <a:avLst/>
            </a:prstGeom>
            <a:noFill/>
            <a:ln w="9525">
              <a:noFill/>
              <a:miter lim="800000"/>
              <a:headEnd/>
              <a:tailEnd/>
            </a:ln>
          </p:spPr>
        </p:pic>
      </p:grpSp>
      <p:sp>
        <p:nvSpPr>
          <p:cNvPr id="6146" name="Rectangle 2"/>
          <p:cNvSpPr>
            <a:spLocks noGrp="1" noChangeArrowheads="1"/>
          </p:cNvSpPr>
          <p:nvPr>
            <p:ph type="ctrTitle" hasCustomPrompt="1"/>
          </p:nvPr>
        </p:nvSpPr>
        <p:spPr>
          <a:xfrm>
            <a:off x="650631" y="2492375"/>
            <a:ext cx="7772400" cy="1944688"/>
          </a:xfrm>
        </p:spPr>
        <p:txBody>
          <a:bodyPr/>
          <a:lstStyle>
            <a:lvl1pPr>
              <a:defRPr sz="4800" b="1" cap="none" spc="0" baseline="0">
                <a:ln w="9000" cmpd="sng">
                  <a:solidFill>
                    <a:schemeClr val="accent3">
                      <a:lumMod val="25000"/>
                    </a:schemeClr>
                  </a:solidFill>
                  <a:prstDash val="solid"/>
                </a:ln>
                <a:gradFill flip="none" rotWithShape="1">
                  <a:gsLst>
                    <a:gs pos="0">
                      <a:srgbClr val="1E2878"/>
                    </a:gs>
                    <a:gs pos="50000">
                      <a:srgbClr val="1E287E"/>
                    </a:gs>
                    <a:gs pos="100000">
                      <a:schemeClr val="bg2"/>
                    </a:gs>
                  </a:gsLst>
                  <a:lin ang="5400000" scaled="1"/>
                  <a:tileRect/>
                </a:gradFill>
                <a:effectLst>
                  <a:reflection blurRad="12700" stA="28000" endPos="45000" dist="1000" dir="5400000" sy="-100000" algn="bl" rotWithShape="0"/>
                </a:effectLst>
                <a:latin typeface="Segoe" pitchFamily="34" charset="0"/>
              </a:defRPr>
            </a:lvl1pPr>
          </a:lstStyle>
          <a:p>
            <a:r>
              <a:rPr lang="hu-HU" dirty="0" smtClean="0"/>
              <a:t>Az előadás címe</a:t>
            </a:r>
            <a:endParaRPr lang="en-US" dirty="0"/>
          </a:p>
        </p:txBody>
      </p:sp>
      <p:sp>
        <p:nvSpPr>
          <p:cNvPr id="6147" name="Rectangle 3"/>
          <p:cNvSpPr>
            <a:spLocks noGrp="1" noChangeArrowheads="1"/>
          </p:cNvSpPr>
          <p:nvPr>
            <p:ph type="subTitle" idx="1" hasCustomPrompt="1"/>
          </p:nvPr>
        </p:nvSpPr>
        <p:spPr>
          <a:xfrm>
            <a:off x="650631" y="4941888"/>
            <a:ext cx="7776797" cy="1752600"/>
          </a:xfrm>
        </p:spPr>
        <p:txBody>
          <a:bodyPr/>
          <a:lstStyle>
            <a:lvl1pPr marL="0" marR="0" indent="0" algn="l" defTabSz="1095376" rtl="0" eaLnBrk="0" fontAlgn="base" latinLnBrk="0" hangingPunct="0">
              <a:lnSpc>
                <a:spcPct val="80000"/>
              </a:lnSpc>
              <a:spcBef>
                <a:spcPct val="30000"/>
              </a:spcBef>
              <a:spcAft>
                <a:spcPct val="0"/>
              </a:spcAft>
              <a:buClr>
                <a:srgbClr val="FFFFFF"/>
              </a:buClr>
              <a:buSzPct val="95000"/>
              <a:buFont typeface="Wingdings" pitchFamily="2" charset="2"/>
              <a:buNone/>
              <a:tabLst/>
              <a:defRPr sz="2400" b="1" u="sng" baseline="0">
                <a:ln>
                  <a:solidFill>
                    <a:schemeClr val="tx2">
                      <a:lumMod val="60000"/>
                      <a:lumOff val="40000"/>
                    </a:schemeClr>
                  </a:solidFill>
                </a:ln>
                <a:gradFill flip="none" rotWithShape="1">
                  <a:gsLst>
                    <a:gs pos="0">
                      <a:schemeClr val="tx2">
                        <a:lumMod val="20000"/>
                        <a:lumOff val="80000"/>
                      </a:schemeClr>
                    </a:gs>
                    <a:gs pos="50000">
                      <a:schemeClr val="tx2">
                        <a:lumMod val="40000"/>
                        <a:lumOff val="60000"/>
                      </a:schemeClr>
                    </a:gs>
                    <a:gs pos="100000">
                      <a:schemeClr val="tx2">
                        <a:lumMod val="75000"/>
                      </a:schemeClr>
                    </a:gs>
                  </a:gsLst>
                  <a:lin ang="5400000" scaled="1"/>
                  <a:tileRect/>
                </a:gradFill>
                <a:effectLst>
                  <a:glow rad="63500">
                    <a:schemeClr val="accent2">
                      <a:satMod val="175000"/>
                      <a:alpha val="40000"/>
                    </a:schemeClr>
                  </a:glow>
                </a:effectLst>
                <a:latin typeface="Segoe"/>
              </a:defRPr>
            </a:lvl1pPr>
          </a:lstStyle>
          <a:p>
            <a:pPr>
              <a:lnSpc>
                <a:spcPct val="80000"/>
              </a:lnSpc>
            </a:pPr>
            <a:r>
              <a:rPr kumimoji="0" lang="hu-HU" sz="2800" b="1"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UI" pitchFamily="34" charset="0"/>
                <a:ea typeface="+mn-ea"/>
                <a:cs typeface="Segoe UI" pitchFamily="34" charset="0"/>
              </a:rPr>
              <a:t>Az előadó neve</a:t>
            </a:r>
            <a:r>
              <a:rPr kumimoji="0" lang="hu-HU" sz="28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
            </a:r>
            <a:br>
              <a:rPr kumimoji="0" lang="hu-HU" sz="28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br>
            <a:r>
              <a:rPr kumimoji="0" lang="hu-HU" sz="28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email@</a:t>
            </a:r>
            <a:r>
              <a:rPr kumimoji="0" lang="hu-HU" sz="2800" b="0" i="0" u="none" strike="noStrike" kern="0" cap="none" spc="-150" normalizeH="0" baseline="0" noProof="0" dirty="0" err="1"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akarhol.com</a:t>
            </a:r>
            <a:r>
              <a:rPr kumimoji="0" lang="hu-HU" sz="28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
            </a:r>
            <a:br>
              <a:rPr kumimoji="0" lang="hu-HU" sz="28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br>
            <a:r>
              <a:rPr kumimoji="0" lang="hu-HU" sz="28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Beosztása</a:t>
            </a:r>
            <a:br>
              <a:rPr kumimoji="0" lang="hu-HU" sz="28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br>
            <a:r>
              <a:rPr kumimoji="0" lang="hu-HU" sz="28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Cégnév</a:t>
            </a:r>
            <a:endParaRPr lang="en-US" sz="2800" dirty="0"/>
          </a:p>
        </p:txBody>
      </p:sp>
      <p:pic>
        <p:nvPicPr>
          <p:cNvPr id="7" name="Picture 6" descr="TechNet_logo_feher"/>
          <p:cNvPicPr>
            <a:picLocks noChangeAspect="1" noChangeArrowheads="1"/>
          </p:cNvPicPr>
          <p:nvPr userDrawn="1"/>
        </p:nvPicPr>
        <p:blipFill>
          <a:blip r:embed="rId4"/>
          <a:srcRect/>
          <a:stretch>
            <a:fillRect/>
          </a:stretch>
        </p:blipFill>
        <p:spPr bwMode="auto">
          <a:xfrm>
            <a:off x="2511669" y="712791"/>
            <a:ext cx="6219092" cy="655637"/>
          </a:xfrm>
          <a:prstGeom prst="rect">
            <a:avLst/>
          </a:prstGeom>
          <a:noFill/>
          <a:ln w="9525">
            <a:noFill/>
            <a:miter lim="800000"/>
            <a:headEnd/>
            <a:tailEnd/>
          </a:ln>
        </p:spPr>
      </p:pic>
      <p:pic>
        <p:nvPicPr>
          <p:cNvPr id="8" name="Picture 7" descr="Windows Server Longhorn h logo.png"/>
          <p:cNvPicPr>
            <a:picLocks noChangeAspect="1"/>
          </p:cNvPicPr>
          <p:nvPr userDrawn="1"/>
        </p:nvPicPr>
        <p:blipFill>
          <a:blip r:embed="rId5"/>
          <a:stretch>
            <a:fillRect/>
          </a:stretch>
        </p:blipFill>
        <p:spPr>
          <a:xfrm>
            <a:off x="4643438" y="5429264"/>
            <a:ext cx="3786214" cy="575122"/>
          </a:xfrm>
          <a:prstGeom prst="rect">
            <a:avLst/>
          </a:prstGeom>
        </p:spPr>
      </p:pic>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3443" y="260350"/>
            <a:ext cx="2159977"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0581" y="260350"/>
            <a:ext cx="6342185"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icrosoft logo">
    <p:spTree>
      <p:nvGrpSpPr>
        <p:cNvPr id="1" name=""/>
        <p:cNvGrpSpPr/>
        <p:nvPr/>
      </p:nvGrpSpPr>
      <p:grpSpPr>
        <a:xfrm>
          <a:off x="0" y="0"/>
          <a:ext cx="0" cy="0"/>
          <a:chOff x="0" y="0"/>
          <a:chExt cx="0" cy="0"/>
        </a:xfrm>
      </p:grpSpPr>
      <p:pic>
        <p:nvPicPr>
          <p:cNvPr id="3" name="Picture 25" descr="YPOP_logo_magyar_alul"/>
          <p:cNvPicPr>
            <a:picLocks noChangeAspect="1" noChangeArrowheads="1"/>
          </p:cNvPicPr>
          <p:nvPr userDrawn="1"/>
        </p:nvPicPr>
        <p:blipFill>
          <a:blip r:embed="rId2"/>
          <a:srcRect/>
          <a:stretch>
            <a:fillRect/>
          </a:stretch>
        </p:blipFill>
        <p:spPr bwMode="auto">
          <a:xfrm>
            <a:off x="1759927" y="2636838"/>
            <a:ext cx="6381750" cy="1319212"/>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zunet_Kez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HH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HH2">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HH3">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HH4">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kumimoji="0" lang="hu-HU" sz="4400" b="0" i="0" u="none" strike="noStrike" kern="0" cap="none" spc="-150" normalizeH="0" baseline="0" noProof="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cs typeface="Arial" charset="0"/>
              </a:defRPr>
            </a:lvl1pPr>
          </a:lstStyle>
          <a:p>
            <a:r>
              <a:rPr kumimoji="0" lang="hu-HU" sz="65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A dia címe</a:t>
            </a:r>
            <a:endParaRPr lang="en-US" dirty="0"/>
          </a:p>
        </p:txBody>
      </p:sp>
      <p:sp>
        <p:nvSpPr>
          <p:cNvPr id="3" name="Content Placeholder 2"/>
          <p:cNvSpPr>
            <a:spLocks noGrp="1"/>
          </p:cNvSpPr>
          <p:nvPr>
            <p:ph idx="1"/>
          </p:nvPr>
        </p:nvSpPr>
        <p:spPr/>
        <p:txBody>
          <a:bodyPr/>
          <a:lstStyle>
            <a:lvl1pPr marL="459106" marR="0" indent="-459106" algn="l" defTabSz="1095376" rtl="0" eaLnBrk="0" fontAlgn="base" latinLnBrk="0" hangingPunct="0">
              <a:lnSpc>
                <a:spcPct val="90000"/>
              </a:lnSpc>
              <a:spcBef>
                <a:spcPct val="30000"/>
              </a:spcBef>
              <a:spcAft>
                <a:spcPct val="0"/>
              </a:spcAft>
              <a:buClr>
                <a:srgbClr val="FFFFFF"/>
              </a:buClr>
              <a:buSzPct val="95000"/>
              <a:buFontTx/>
              <a:buBlip>
                <a:blip r:embed="rId2"/>
              </a:buBlip>
              <a:tabLst/>
              <a:defRPr/>
            </a:lvl1pPr>
            <a:lvl2pPr marL="845820" marR="0" indent="-38100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lvl2pPr>
            <a:lvl3pPr marL="1186816" marR="0" indent="-33909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lvl3pPr>
            <a:lvl4pPr marL="1520190" marR="0" indent="-33147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lvl4pPr>
            <a:lvl5pPr marL="1836420" marR="0" indent="-31242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lvl5pPr>
          </a:lstStyle>
          <a:p>
            <a:pPr marL="459106" marR="0" lvl="0" indent="-459106" algn="l" defTabSz="1095376" rtl="0" eaLnBrk="0" fontAlgn="base" latinLnBrk="0" hangingPunct="0">
              <a:lnSpc>
                <a:spcPct val="90000"/>
              </a:lnSpc>
              <a:spcBef>
                <a:spcPct val="30000"/>
              </a:spcBef>
              <a:spcAft>
                <a:spcPct val="0"/>
              </a:spcAft>
              <a:buClr>
                <a:srgbClr val="FFFFFF"/>
              </a:buClr>
              <a:buSzPct val="95000"/>
              <a:buFontTx/>
              <a:buBlip>
                <a:blip r:embed="rId2"/>
              </a:buBlip>
              <a:tabLst/>
              <a:defRPr/>
            </a:pPr>
            <a:r>
              <a:rPr kumimoji="0" lang="en-US" sz="3600" b="0" i="0" u="none" strike="noStrike" kern="0" cap="none" spc="0" normalizeH="0" baseline="0" noProof="0" dirty="0" smtClean="0">
                <a:ln>
                  <a:noFill/>
                </a:ln>
                <a:solidFill>
                  <a:srgbClr val="FFFFFF"/>
                </a:solidFill>
                <a:effectLst/>
                <a:uLnTx/>
                <a:uFillTx/>
                <a:latin typeface="Segoe"/>
                <a:ea typeface="+mn-ea"/>
                <a:cs typeface="+mn-cs"/>
              </a:rPr>
              <a:t>Click to edit Master text styles</a:t>
            </a:r>
          </a:p>
          <a:p>
            <a:pPr marL="845820" marR="0" lvl="1" indent="-38100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3200" b="0" i="0" u="none" strike="noStrike" kern="0" cap="none" spc="0" normalizeH="0" baseline="0" noProof="0" dirty="0" smtClean="0">
                <a:ln>
                  <a:noFill/>
                </a:ln>
                <a:solidFill>
                  <a:srgbClr val="FFFFFF"/>
                </a:solidFill>
                <a:effectLst/>
                <a:uLnTx/>
                <a:uFillTx/>
                <a:latin typeface="Segoe"/>
              </a:rPr>
              <a:t>Second level</a:t>
            </a:r>
          </a:p>
          <a:p>
            <a:pPr marL="1186816" marR="0" lvl="2" indent="-33909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800" b="0" i="0" u="none" strike="noStrike" kern="0" cap="none" spc="0" normalizeH="0" baseline="0" noProof="0" dirty="0" smtClean="0">
                <a:ln>
                  <a:noFill/>
                </a:ln>
                <a:solidFill>
                  <a:srgbClr val="FFFFFF"/>
                </a:solidFill>
                <a:effectLst/>
                <a:uLnTx/>
                <a:uFillTx/>
                <a:latin typeface="Segoe"/>
              </a:rPr>
              <a:t>Third level</a:t>
            </a:r>
          </a:p>
          <a:p>
            <a:pPr marL="1520190" marR="0" lvl="3" indent="-33147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400" b="0" i="0" u="none" strike="noStrike" kern="0" cap="none" spc="0" normalizeH="0" baseline="0" noProof="0" dirty="0" smtClean="0">
                <a:ln>
                  <a:noFill/>
                </a:ln>
                <a:solidFill>
                  <a:srgbClr val="FFFFFF"/>
                </a:solidFill>
                <a:effectLst/>
                <a:uLnTx/>
                <a:uFillTx/>
                <a:latin typeface="Segoe"/>
              </a:rPr>
              <a:t>Fourth level</a:t>
            </a:r>
          </a:p>
          <a:p>
            <a:pPr marL="1836420" marR="0" lvl="4" indent="-31242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400" b="0" i="0" u="none" strike="noStrike" kern="0" cap="none" spc="0" normalizeH="0" baseline="0" noProof="0" dirty="0" smtClean="0">
                <a:ln>
                  <a:noFill/>
                </a:ln>
                <a:solidFill>
                  <a:srgbClr val="FFFFFF"/>
                </a:solidFill>
                <a:effectLst/>
                <a:uLnTx/>
                <a:uFillTx/>
                <a:latin typeface="Segoe"/>
              </a:rPr>
              <a:t>Fifth level</a:t>
            </a:r>
          </a:p>
          <a:p>
            <a:pPr lvl="0"/>
            <a:endParaRPr lang="en-US" dirty="0"/>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435" y="4406901"/>
            <a:ext cx="7772400" cy="1362075"/>
          </a:xfrm>
        </p:spPr>
        <p:txBody>
          <a:bodyPr anchor="t"/>
          <a:lstStyle>
            <a:lvl1pPr algn="l">
              <a:defRPr kumimoji="0" lang="hu-HU" sz="4000" b="0" i="0" u="none" strike="noStrike" kern="0" cap="none" spc="-150" normalizeH="0" baseline="0" noProof="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cs typeface="Arial" charset="0"/>
              </a:defRPr>
            </a:lvl1pPr>
          </a:lstStyle>
          <a:p>
            <a:r>
              <a:rPr kumimoji="0" lang="hu-HU" sz="65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A dia címe</a:t>
            </a:r>
            <a:endParaRPr lang="en-US" dirty="0"/>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kumimoji="0" lang="hu-HU" sz="4400" b="0" i="0" u="none" strike="noStrike" kern="0" cap="none" spc="-150" normalizeH="0" baseline="0" noProof="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cs typeface="Arial" charset="0"/>
              </a:defRPr>
            </a:lvl1pPr>
          </a:lstStyle>
          <a:p>
            <a:r>
              <a:rPr kumimoji="0" lang="hu-HU" sz="65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A dia címe</a:t>
            </a:r>
            <a:endParaRPr lang="en-US" dirty="0"/>
          </a:p>
        </p:txBody>
      </p:sp>
      <p:sp>
        <p:nvSpPr>
          <p:cNvPr id="3" name="Content Placeholder 2"/>
          <p:cNvSpPr>
            <a:spLocks noGrp="1"/>
          </p:cNvSpPr>
          <p:nvPr>
            <p:ph sz="half" idx="1"/>
          </p:nvPr>
        </p:nvSpPr>
        <p:spPr>
          <a:xfrm>
            <a:off x="250582" y="1484314"/>
            <a:ext cx="4251080" cy="4752975"/>
          </a:xfrm>
        </p:spPr>
        <p:txBody>
          <a:bodyPr/>
          <a:lstStyle>
            <a:lvl1pPr marL="459106" marR="0" indent="-459106" algn="l" defTabSz="1095376" rtl="0" eaLnBrk="0" fontAlgn="base" latinLnBrk="0" hangingPunct="0">
              <a:lnSpc>
                <a:spcPct val="90000"/>
              </a:lnSpc>
              <a:spcBef>
                <a:spcPct val="30000"/>
              </a:spcBef>
              <a:spcAft>
                <a:spcPct val="0"/>
              </a:spcAft>
              <a:buClr>
                <a:srgbClr val="FFFFFF"/>
              </a:buClr>
              <a:buSzPct val="95000"/>
              <a:buFontTx/>
              <a:buBlip>
                <a:blip r:embed="rId2"/>
              </a:buBlip>
              <a:tabLst/>
              <a:defRPr sz="2800"/>
            </a:lvl1pPr>
            <a:lvl2pPr marL="845820" marR="0" indent="-38100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2400"/>
            </a:lvl2pPr>
            <a:lvl3pPr marL="1186816" marR="0" indent="-33909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2000"/>
            </a:lvl3pPr>
            <a:lvl4pPr marL="1520190" marR="0" indent="-33147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1800"/>
            </a:lvl4pPr>
            <a:lvl5pPr marL="1836420" marR="0" indent="-31242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1800"/>
            </a:lvl5pPr>
            <a:lvl6pPr>
              <a:defRPr sz="1800"/>
            </a:lvl6pPr>
            <a:lvl7pPr>
              <a:defRPr sz="1800"/>
            </a:lvl7pPr>
            <a:lvl8pPr>
              <a:defRPr sz="1800"/>
            </a:lvl8pPr>
            <a:lvl9pPr>
              <a:defRPr sz="1800"/>
            </a:lvl9pPr>
          </a:lstStyle>
          <a:p>
            <a:pPr marL="459106" marR="0" lvl="0" indent="-459106" algn="l" defTabSz="1095376" rtl="0" eaLnBrk="0" fontAlgn="base" latinLnBrk="0" hangingPunct="0">
              <a:lnSpc>
                <a:spcPct val="90000"/>
              </a:lnSpc>
              <a:spcBef>
                <a:spcPct val="30000"/>
              </a:spcBef>
              <a:spcAft>
                <a:spcPct val="0"/>
              </a:spcAft>
              <a:buClr>
                <a:srgbClr val="FFFFFF"/>
              </a:buClr>
              <a:buSzPct val="95000"/>
              <a:buFontTx/>
              <a:buBlip>
                <a:blip r:embed="rId2"/>
              </a:buBlip>
              <a:tabLst/>
              <a:defRPr/>
            </a:pPr>
            <a:r>
              <a:rPr kumimoji="0" lang="en-US" sz="3600" b="0" i="0" u="none" strike="noStrike" kern="0" cap="none" spc="0" normalizeH="0" baseline="0" noProof="0" dirty="0" smtClean="0">
                <a:ln>
                  <a:noFill/>
                </a:ln>
                <a:solidFill>
                  <a:srgbClr val="FFFFFF"/>
                </a:solidFill>
                <a:effectLst/>
                <a:uLnTx/>
                <a:uFillTx/>
                <a:latin typeface="Segoe"/>
                <a:ea typeface="+mn-ea"/>
                <a:cs typeface="+mn-cs"/>
              </a:rPr>
              <a:t>Click to edit Master text styles</a:t>
            </a:r>
          </a:p>
          <a:p>
            <a:pPr marL="845820" marR="0" lvl="1" indent="-38100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3200" b="0" i="0" u="none" strike="noStrike" kern="0" cap="none" spc="0" normalizeH="0" baseline="0" noProof="0" dirty="0" smtClean="0">
                <a:ln>
                  <a:noFill/>
                </a:ln>
                <a:solidFill>
                  <a:srgbClr val="FFFFFF"/>
                </a:solidFill>
                <a:effectLst/>
                <a:uLnTx/>
                <a:uFillTx/>
                <a:latin typeface="Segoe"/>
              </a:rPr>
              <a:t>Second level</a:t>
            </a:r>
          </a:p>
          <a:p>
            <a:pPr marL="1186816" marR="0" lvl="2" indent="-33909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800" b="0" i="0" u="none" strike="noStrike" kern="0" cap="none" spc="0" normalizeH="0" baseline="0" noProof="0" dirty="0" smtClean="0">
                <a:ln>
                  <a:noFill/>
                </a:ln>
                <a:solidFill>
                  <a:srgbClr val="FFFFFF"/>
                </a:solidFill>
                <a:effectLst/>
                <a:uLnTx/>
                <a:uFillTx/>
                <a:latin typeface="Segoe"/>
              </a:rPr>
              <a:t>Third level</a:t>
            </a:r>
          </a:p>
          <a:p>
            <a:pPr marL="1520190" marR="0" lvl="3" indent="-33147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400" b="0" i="0" u="none" strike="noStrike" kern="0" cap="none" spc="0" normalizeH="0" baseline="0" noProof="0" dirty="0" smtClean="0">
                <a:ln>
                  <a:noFill/>
                </a:ln>
                <a:solidFill>
                  <a:srgbClr val="FFFFFF"/>
                </a:solidFill>
                <a:effectLst/>
                <a:uLnTx/>
                <a:uFillTx/>
                <a:latin typeface="Segoe"/>
              </a:rPr>
              <a:t>Fourth level</a:t>
            </a:r>
          </a:p>
          <a:p>
            <a:pPr marL="1836420" marR="0" lvl="4" indent="-31242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400" b="0" i="0" u="none" strike="noStrike" kern="0" cap="none" spc="0" normalizeH="0" baseline="0" noProof="0" dirty="0" smtClean="0">
                <a:ln>
                  <a:noFill/>
                </a:ln>
                <a:solidFill>
                  <a:srgbClr val="FFFFFF"/>
                </a:solidFill>
                <a:effectLst/>
                <a:uLnTx/>
                <a:uFillTx/>
                <a:latin typeface="Segoe"/>
              </a:rPr>
              <a:t>Fifth level</a:t>
            </a:r>
            <a:endParaRPr kumimoji="0" lang="en-US" sz="2400" b="0" i="0" u="none" strike="noStrike" kern="0" cap="none" spc="0" normalizeH="0" baseline="0" noProof="0" dirty="0">
              <a:ln>
                <a:noFill/>
              </a:ln>
              <a:solidFill>
                <a:srgbClr val="FFFFFF"/>
              </a:solidFill>
              <a:effectLst/>
              <a:uLnTx/>
              <a:uFillTx/>
              <a:latin typeface="Segoe"/>
            </a:endParaRPr>
          </a:p>
        </p:txBody>
      </p:sp>
      <p:sp>
        <p:nvSpPr>
          <p:cNvPr id="4" name="Content Placeholder 3"/>
          <p:cNvSpPr>
            <a:spLocks noGrp="1"/>
          </p:cNvSpPr>
          <p:nvPr>
            <p:ph sz="half" idx="2"/>
          </p:nvPr>
        </p:nvSpPr>
        <p:spPr>
          <a:xfrm>
            <a:off x="4642339" y="1484314"/>
            <a:ext cx="4251081" cy="4752975"/>
          </a:xfrm>
        </p:spPr>
        <p:txBody>
          <a:bodyPr/>
          <a:lstStyle>
            <a:lvl1pPr marL="459106" marR="0" indent="-459106" algn="l" defTabSz="1095376" rtl="0" eaLnBrk="0" fontAlgn="base" latinLnBrk="0" hangingPunct="0">
              <a:lnSpc>
                <a:spcPct val="90000"/>
              </a:lnSpc>
              <a:spcBef>
                <a:spcPct val="30000"/>
              </a:spcBef>
              <a:spcAft>
                <a:spcPct val="0"/>
              </a:spcAft>
              <a:buClr>
                <a:srgbClr val="FFFFFF"/>
              </a:buClr>
              <a:buSzPct val="95000"/>
              <a:buFontTx/>
              <a:buBlip>
                <a:blip r:embed="rId2"/>
              </a:buBlip>
              <a:tabLst/>
              <a:defRPr sz="2800"/>
            </a:lvl1pPr>
            <a:lvl2pPr marL="845820" marR="0" indent="-38100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2400"/>
            </a:lvl2pPr>
            <a:lvl3pPr marL="1186816" marR="0" indent="-33909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2000"/>
            </a:lvl3pPr>
            <a:lvl4pPr marL="1520190" marR="0" indent="-33147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1800"/>
            </a:lvl4pPr>
            <a:lvl5pPr marL="1836420" marR="0" indent="-31242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1800"/>
            </a:lvl5pPr>
            <a:lvl6pPr>
              <a:defRPr sz="1800"/>
            </a:lvl6pPr>
            <a:lvl7pPr>
              <a:defRPr sz="1800"/>
            </a:lvl7pPr>
            <a:lvl8pPr>
              <a:defRPr sz="1800"/>
            </a:lvl8pPr>
            <a:lvl9pPr>
              <a:defRPr sz="1800"/>
            </a:lvl9pPr>
          </a:lstStyle>
          <a:p>
            <a:pPr marL="459106" marR="0" lvl="0" indent="-459106" algn="l" defTabSz="1095376" rtl="0" eaLnBrk="0" fontAlgn="base" latinLnBrk="0" hangingPunct="0">
              <a:lnSpc>
                <a:spcPct val="90000"/>
              </a:lnSpc>
              <a:spcBef>
                <a:spcPct val="30000"/>
              </a:spcBef>
              <a:spcAft>
                <a:spcPct val="0"/>
              </a:spcAft>
              <a:buClr>
                <a:srgbClr val="FFFFFF"/>
              </a:buClr>
              <a:buSzPct val="95000"/>
              <a:buFontTx/>
              <a:buBlip>
                <a:blip r:embed="rId2"/>
              </a:buBlip>
              <a:tabLst/>
              <a:defRPr/>
            </a:pPr>
            <a:r>
              <a:rPr kumimoji="0" lang="en-US" sz="3600" b="0" i="0" u="none" strike="noStrike" kern="0" cap="none" spc="0" normalizeH="0" baseline="0" noProof="0" dirty="0" smtClean="0">
                <a:ln>
                  <a:noFill/>
                </a:ln>
                <a:solidFill>
                  <a:srgbClr val="FFFFFF"/>
                </a:solidFill>
                <a:effectLst/>
                <a:uLnTx/>
                <a:uFillTx/>
                <a:latin typeface="Segoe"/>
                <a:ea typeface="+mn-ea"/>
                <a:cs typeface="+mn-cs"/>
              </a:rPr>
              <a:t>Click to edit Master text styles</a:t>
            </a:r>
          </a:p>
          <a:p>
            <a:pPr marL="845820" marR="0" lvl="1" indent="-38100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3200" b="0" i="0" u="none" strike="noStrike" kern="0" cap="none" spc="0" normalizeH="0" baseline="0" noProof="0" dirty="0" smtClean="0">
                <a:ln>
                  <a:noFill/>
                </a:ln>
                <a:solidFill>
                  <a:srgbClr val="FFFFFF"/>
                </a:solidFill>
                <a:effectLst/>
                <a:uLnTx/>
                <a:uFillTx/>
                <a:latin typeface="Segoe"/>
              </a:rPr>
              <a:t>Second level</a:t>
            </a:r>
          </a:p>
          <a:p>
            <a:pPr marL="1186816" marR="0" lvl="2" indent="-33909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800" b="0" i="0" u="none" strike="noStrike" kern="0" cap="none" spc="0" normalizeH="0" baseline="0" noProof="0" dirty="0" smtClean="0">
                <a:ln>
                  <a:noFill/>
                </a:ln>
                <a:solidFill>
                  <a:srgbClr val="FFFFFF"/>
                </a:solidFill>
                <a:effectLst/>
                <a:uLnTx/>
                <a:uFillTx/>
                <a:latin typeface="Segoe"/>
              </a:rPr>
              <a:t>Third level</a:t>
            </a:r>
          </a:p>
          <a:p>
            <a:pPr marL="1520190" marR="0" lvl="3" indent="-33147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400" b="0" i="0" u="none" strike="noStrike" kern="0" cap="none" spc="0" normalizeH="0" baseline="0" noProof="0" dirty="0" smtClean="0">
                <a:ln>
                  <a:noFill/>
                </a:ln>
                <a:solidFill>
                  <a:srgbClr val="FFFFFF"/>
                </a:solidFill>
                <a:effectLst/>
                <a:uLnTx/>
                <a:uFillTx/>
                <a:latin typeface="Segoe"/>
              </a:rPr>
              <a:t>Fourth level</a:t>
            </a:r>
          </a:p>
          <a:p>
            <a:pPr marL="1836420" marR="0" lvl="4" indent="-31242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400" b="0" i="0" u="none" strike="noStrike" kern="0" cap="none" spc="0" normalizeH="0" baseline="0" noProof="0" dirty="0" smtClean="0">
                <a:ln>
                  <a:noFill/>
                </a:ln>
                <a:solidFill>
                  <a:srgbClr val="FFFFFF"/>
                </a:solidFill>
                <a:effectLst/>
                <a:uLnTx/>
                <a:uFillTx/>
                <a:latin typeface="Segoe"/>
              </a:rPr>
              <a:t>Fifth level</a:t>
            </a:r>
            <a:endParaRPr kumimoji="0" lang="en-US" sz="2400" b="0" i="0" u="none" strike="noStrike" kern="0" cap="none" spc="0" normalizeH="0" baseline="0" noProof="0" dirty="0">
              <a:ln>
                <a:noFill/>
              </a:ln>
              <a:solidFill>
                <a:srgbClr val="FFFFFF"/>
              </a:solidFill>
              <a:effectLst/>
              <a:uLnTx/>
              <a:uFillTx/>
              <a:latin typeface="Segoe"/>
            </a:endParaRP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p:spPr>
        <p:txBody>
          <a:bodyPr/>
          <a:lstStyle>
            <a:lvl1pPr>
              <a:defRPr kumimoji="0" lang="hu-HU" sz="4400" b="0" i="0" u="none" strike="noStrike" kern="0" cap="none" spc="-150" normalizeH="0" baseline="0" noProof="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cs typeface="Arial" charset="0"/>
              </a:defRPr>
            </a:lvl1pPr>
          </a:lstStyle>
          <a:p>
            <a:r>
              <a:rPr kumimoji="0" lang="hu-HU" sz="65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A dia címe</a:t>
            </a:r>
            <a:endParaRPr lang="en-US" dirty="0"/>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marL="459106" marR="0" indent="-459106" algn="l" defTabSz="1095376" rtl="0" eaLnBrk="0" fontAlgn="base" latinLnBrk="0" hangingPunct="0">
              <a:lnSpc>
                <a:spcPct val="90000"/>
              </a:lnSpc>
              <a:spcBef>
                <a:spcPct val="30000"/>
              </a:spcBef>
              <a:spcAft>
                <a:spcPct val="0"/>
              </a:spcAft>
              <a:buClr>
                <a:srgbClr val="FFFFFF"/>
              </a:buClr>
              <a:buSzPct val="95000"/>
              <a:buFontTx/>
              <a:buBlip>
                <a:blip r:embed="rId2"/>
              </a:buBlip>
              <a:tabLst/>
              <a:defRPr sz="2400"/>
            </a:lvl1pPr>
            <a:lvl2pPr marL="845820" marR="0" indent="-38100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2000"/>
            </a:lvl2pPr>
            <a:lvl3pPr marL="1186816" marR="0" indent="-33909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1800"/>
            </a:lvl3pPr>
            <a:lvl4pPr marL="1520190" marR="0" indent="-33147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1600"/>
            </a:lvl4pPr>
            <a:lvl5pPr marL="1836420" marR="0" indent="-31242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1600"/>
            </a:lvl5pPr>
            <a:lvl6pPr>
              <a:defRPr sz="1600"/>
            </a:lvl6pPr>
            <a:lvl7pPr>
              <a:defRPr sz="1600"/>
            </a:lvl7pPr>
            <a:lvl8pPr>
              <a:defRPr sz="1600"/>
            </a:lvl8pPr>
            <a:lvl9pPr>
              <a:defRPr sz="1600"/>
            </a:lvl9pPr>
          </a:lstStyle>
          <a:p>
            <a:pPr marL="459106" marR="0" lvl="0" indent="-459106" algn="l" defTabSz="1095376" rtl="0" eaLnBrk="0" fontAlgn="base" latinLnBrk="0" hangingPunct="0">
              <a:lnSpc>
                <a:spcPct val="90000"/>
              </a:lnSpc>
              <a:spcBef>
                <a:spcPct val="30000"/>
              </a:spcBef>
              <a:spcAft>
                <a:spcPct val="0"/>
              </a:spcAft>
              <a:buClr>
                <a:srgbClr val="FFFFFF"/>
              </a:buClr>
              <a:buSzPct val="95000"/>
              <a:buFontTx/>
              <a:buBlip>
                <a:blip r:embed="rId2"/>
              </a:buBlip>
              <a:tabLst/>
              <a:defRPr/>
            </a:pPr>
            <a:r>
              <a:rPr kumimoji="0" lang="en-US" sz="3600" b="0" i="0" u="none" strike="noStrike" kern="0" cap="none" spc="0" normalizeH="0" baseline="0" noProof="0" dirty="0" smtClean="0">
                <a:ln>
                  <a:noFill/>
                </a:ln>
                <a:solidFill>
                  <a:srgbClr val="FFFFFF"/>
                </a:solidFill>
                <a:effectLst/>
                <a:uLnTx/>
                <a:uFillTx/>
                <a:latin typeface="Segoe"/>
                <a:ea typeface="+mn-ea"/>
                <a:cs typeface="+mn-cs"/>
              </a:rPr>
              <a:t>Click to edit Master text styles</a:t>
            </a:r>
          </a:p>
          <a:p>
            <a:pPr marL="845820" marR="0" lvl="1" indent="-38100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3200" b="0" i="0" u="none" strike="noStrike" kern="0" cap="none" spc="0" normalizeH="0" baseline="0" noProof="0" dirty="0" smtClean="0">
                <a:ln>
                  <a:noFill/>
                </a:ln>
                <a:solidFill>
                  <a:srgbClr val="FFFFFF"/>
                </a:solidFill>
                <a:effectLst/>
                <a:uLnTx/>
                <a:uFillTx/>
                <a:latin typeface="Segoe"/>
              </a:rPr>
              <a:t>Second level</a:t>
            </a:r>
          </a:p>
          <a:p>
            <a:pPr marL="1186816" marR="0" lvl="2" indent="-33909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800" b="0" i="0" u="none" strike="noStrike" kern="0" cap="none" spc="0" normalizeH="0" baseline="0" noProof="0" dirty="0" smtClean="0">
                <a:ln>
                  <a:noFill/>
                </a:ln>
                <a:solidFill>
                  <a:srgbClr val="FFFFFF"/>
                </a:solidFill>
                <a:effectLst/>
                <a:uLnTx/>
                <a:uFillTx/>
                <a:latin typeface="Segoe"/>
              </a:rPr>
              <a:t>Third level</a:t>
            </a:r>
          </a:p>
          <a:p>
            <a:pPr marL="1520190" marR="0" lvl="3" indent="-33147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400" b="0" i="0" u="none" strike="noStrike" kern="0" cap="none" spc="0" normalizeH="0" baseline="0" noProof="0" dirty="0" smtClean="0">
                <a:ln>
                  <a:noFill/>
                </a:ln>
                <a:solidFill>
                  <a:srgbClr val="FFFFFF"/>
                </a:solidFill>
                <a:effectLst/>
                <a:uLnTx/>
                <a:uFillTx/>
                <a:latin typeface="Segoe"/>
              </a:rPr>
              <a:t>Fourth level</a:t>
            </a:r>
          </a:p>
          <a:p>
            <a:pPr marL="1836420" marR="0" lvl="4" indent="-31242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400" b="0" i="0" u="none" strike="noStrike" kern="0" cap="none" spc="0" normalizeH="0" baseline="0" noProof="0" dirty="0" smtClean="0">
                <a:ln>
                  <a:noFill/>
                </a:ln>
                <a:solidFill>
                  <a:srgbClr val="FFFFFF"/>
                </a:solidFill>
                <a:effectLst/>
                <a:uLnTx/>
                <a:uFillTx/>
                <a:latin typeface="Segoe"/>
              </a:rPr>
              <a:t>Fifth level</a:t>
            </a:r>
            <a:endParaRPr kumimoji="0" lang="en-US" sz="2400" b="0" i="0" u="none" strike="noStrike" kern="0" cap="none" spc="0" normalizeH="0" baseline="0" noProof="0" dirty="0">
              <a:ln>
                <a:noFill/>
              </a:ln>
              <a:solidFill>
                <a:srgbClr val="FFFFFF"/>
              </a:solidFill>
              <a:effectLst/>
              <a:uLnTx/>
              <a:uFillTx/>
              <a:latin typeface="Segoe"/>
            </a:endParaRPr>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marL="459106" marR="0" indent="-459106" algn="l" defTabSz="1095376" rtl="0" eaLnBrk="0" fontAlgn="base" latinLnBrk="0" hangingPunct="0">
              <a:lnSpc>
                <a:spcPct val="90000"/>
              </a:lnSpc>
              <a:spcBef>
                <a:spcPct val="30000"/>
              </a:spcBef>
              <a:spcAft>
                <a:spcPct val="0"/>
              </a:spcAft>
              <a:buClr>
                <a:srgbClr val="FFFFFF"/>
              </a:buClr>
              <a:buSzPct val="95000"/>
              <a:buFontTx/>
              <a:buBlip>
                <a:blip r:embed="rId2"/>
              </a:buBlip>
              <a:tabLst/>
              <a:defRPr sz="2400"/>
            </a:lvl1pPr>
            <a:lvl2pPr marL="845820" marR="0" indent="-38100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2000"/>
            </a:lvl2pPr>
            <a:lvl3pPr marL="1186816" marR="0" indent="-33909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1800"/>
            </a:lvl3pPr>
            <a:lvl4pPr marL="1520190" marR="0" indent="-33147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1600"/>
            </a:lvl4pPr>
            <a:lvl5pPr marL="1836420" marR="0" indent="-31242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1600"/>
            </a:lvl5pPr>
            <a:lvl6pPr>
              <a:defRPr sz="1600"/>
            </a:lvl6pPr>
            <a:lvl7pPr>
              <a:defRPr sz="1600"/>
            </a:lvl7pPr>
            <a:lvl8pPr>
              <a:defRPr sz="1600"/>
            </a:lvl8pPr>
            <a:lvl9pPr>
              <a:defRPr sz="1600"/>
            </a:lvl9pPr>
          </a:lstStyle>
          <a:p>
            <a:pPr marL="459106" marR="0" lvl="0" indent="-459106" algn="l" defTabSz="1095376" rtl="0" eaLnBrk="0" fontAlgn="base" latinLnBrk="0" hangingPunct="0">
              <a:lnSpc>
                <a:spcPct val="90000"/>
              </a:lnSpc>
              <a:spcBef>
                <a:spcPct val="30000"/>
              </a:spcBef>
              <a:spcAft>
                <a:spcPct val="0"/>
              </a:spcAft>
              <a:buClr>
                <a:srgbClr val="FFFFFF"/>
              </a:buClr>
              <a:buSzPct val="95000"/>
              <a:buFontTx/>
              <a:buBlip>
                <a:blip r:embed="rId2"/>
              </a:buBlip>
              <a:tabLst/>
              <a:defRPr/>
            </a:pPr>
            <a:r>
              <a:rPr kumimoji="0" lang="en-US" sz="3600" b="0" i="0" u="none" strike="noStrike" kern="0" cap="none" spc="0" normalizeH="0" baseline="0" noProof="0" dirty="0" smtClean="0">
                <a:ln>
                  <a:noFill/>
                </a:ln>
                <a:solidFill>
                  <a:srgbClr val="FFFFFF"/>
                </a:solidFill>
                <a:effectLst/>
                <a:uLnTx/>
                <a:uFillTx/>
                <a:latin typeface="Segoe"/>
                <a:ea typeface="+mn-ea"/>
                <a:cs typeface="+mn-cs"/>
              </a:rPr>
              <a:t>Click to edit Master text styles</a:t>
            </a:r>
          </a:p>
          <a:p>
            <a:pPr marL="845820" marR="0" lvl="1" indent="-38100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3200" b="0" i="0" u="none" strike="noStrike" kern="0" cap="none" spc="0" normalizeH="0" baseline="0" noProof="0" dirty="0" smtClean="0">
                <a:ln>
                  <a:noFill/>
                </a:ln>
                <a:solidFill>
                  <a:srgbClr val="FFFFFF"/>
                </a:solidFill>
                <a:effectLst/>
                <a:uLnTx/>
                <a:uFillTx/>
                <a:latin typeface="Segoe"/>
              </a:rPr>
              <a:t>Second level</a:t>
            </a:r>
          </a:p>
          <a:p>
            <a:pPr marL="1186816" marR="0" lvl="2" indent="-33909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800" b="0" i="0" u="none" strike="noStrike" kern="0" cap="none" spc="0" normalizeH="0" baseline="0" noProof="0" dirty="0" smtClean="0">
                <a:ln>
                  <a:noFill/>
                </a:ln>
                <a:solidFill>
                  <a:srgbClr val="FFFFFF"/>
                </a:solidFill>
                <a:effectLst/>
                <a:uLnTx/>
                <a:uFillTx/>
                <a:latin typeface="Segoe"/>
              </a:rPr>
              <a:t>Third level</a:t>
            </a:r>
          </a:p>
          <a:p>
            <a:pPr marL="1520190" marR="0" lvl="3" indent="-33147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400" b="0" i="0" u="none" strike="noStrike" kern="0" cap="none" spc="0" normalizeH="0" baseline="0" noProof="0" dirty="0" smtClean="0">
                <a:ln>
                  <a:noFill/>
                </a:ln>
                <a:solidFill>
                  <a:srgbClr val="FFFFFF"/>
                </a:solidFill>
                <a:effectLst/>
                <a:uLnTx/>
                <a:uFillTx/>
                <a:latin typeface="Segoe"/>
              </a:rPr>
              <a:t>Fourth level</a:t>
            </a:r>
          </a:p>
          <a:p>
            <a:pPr marL="1836420" marR="0" lvl="4" indent="-31242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400" b="0" i="0" u="none" strike="noStrike" kern="0" cap="none" spc="0" normalizeH="0" baseline="0" noProof="0" dirty="0" smtClean="0">
                <a:ln>
                  <a:noFill/>
                </a:ln>
                <a:solidFill>
                  <a:srgbClr val="FFFFFF"/>
                </a:solidFill>
                <a:effectLst/>
                <a:uLnTx/>
                <a:uFillTx/>
                <a:latin typeface="Segoe"/>
              </a:rPr>
              <a:t>Fifth level</a:t>
            </a:r>
            <a:endParaRPr kumimoji="0" lang="en-US" sz="2400" b="0" i="0" u="none" strike="noStrike" kern="0" cap="none" spc="0" normalizeH="0" baseline="0" noProof="0" dirty="0">
              <a:ln>
                <a:noFill/>
              </a:ln>
              <a:solidFill>
                <a:srgbClr val="FFFFFF"/>
              </a:solidFill>
              <a:effectLst/>
              <a:uLnTx/>
              <a:uFillTx/>
              <a:latin typeface="Segoe"/>
            </a:endParaRPr>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kumimoji="0" lang="hu-HU" sz="4400" b="0" i="0" u="none" strike="noStrike" kern="0" cap="none" spc="-150" normalizeH="0" baseline="0" noProof="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cs typeface="Arial" charset="0"/>
              </a:defRPr>
            </a:lvl1pPr>
          </a:lstStyle>
          <a:p>
            <a:r>
              <a:rPr kumimoji="0" lang="hu-HU" sz="65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A dia címe</a:t>
            </a:r>
            <a:endParaRPr lang="en-US" dirty="0"/>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435" cy="1162050"/>
          </a:xfrm>
        </p:spPr>
        <p:txBody>
          <a:bodyPr anchor="b"/>
          <a:lstStyle>
            <a:lvl1pPr algn="l">
              <a:defRPr kumimoji="0" lang="hu-HU" sz="4000" b="0" i="0" u="none" strike="noStrike" kern="0" cap="none" spc="-150" normalizeH="0" baseline="0" noProof="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cs typeface="Arial" charset="0"/>
              </a:defRPr>
            </a:lvl1pPr>
          </a:lstStyle>
          <a:p>
            <a:r>
              <a:rPr kumimoji="0" lang="hu-HU" sz="65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A dia címe</a:t>
            </a:r>
            <a:endParaRPr lang="en-US" dirty="0"/>
          </a:p>
        </p:txBody>
      </p:sp>
      <p:sp>
        <p:nvSpPr>
          <p:cNvPr id="3" name="Content Placeholder 2"/>
          <p:cNvSpPr>
            <a:spLocks noGrp="1"/>
          </p:cNvSpPr>
          <p:nvPr>
            <p:ph idx="1"/>
          </p:nvPr>
        </p:nvSpPr>
        <p:spPr>
          <a:xfrm>
            <a:off x="3575538" y="273051"/>
            <a:ext cx="5111262" cy="5853113"/>
          </a:xfrm>
        </p:spPr>
        <p:txBody>
          <a:bodyPr/>
          <a:lstStyle>
            <a:lvl1pPr marL="459106" marR="0" indent="-459106" algn="l" defTabSz="1095376" rtl="0" eaLnBrk="0" fontAlgn="base" latinLnBrk="0" hangingPunct="0">
              <a:lnSpc>
                <a:spcPct val="90000"/>
              </a:lnSpc>
              <a:spcBef>
                <a:spcPct val="30000"/>
              </a:spcBef>
              <a:spcAft>
                <a:spcPct val="0"/>
              </a:spcAft>
              <a:buClr>
                <a:srgbClr val="FFFFFF"/>
              </a:buClr>
              <a:buSzPct val="95000"/>
              <a:buFontTx/>
              <a:buBlip>
                <a:blip r:embed="rId2"/>
              </a:buBlip>
              <a:tabLst/>
              <a:defRPr sz="3200"/>
            </a:lvl1pPr>
            <a:lvl2pPr marL="845820" marR="0" indent="-38100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2800"/>
            </a:lvl2pPr>
            <a:lvl3pPr marL="1186816" marR="0" indent="-33909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2400"/>
            </a:lvl3pPr>
            <a:lvl4pPr marL="1520190" marR="0" indent="-33147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2000"/>
            </a:lvl4pPr>
            <a:lvl5pPr marL="1836420" marR="0" indent="-31242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2000"/>
            </a:lvl5pPr>
            <a:lvl6pPr>
              <a:defRPr sz="2000"/>
            </a:lvl6pPr>
            <a:lvl7pPr>
              <a:defRPr sz="2000"/>
            </a:lvl7pPr>
            <a:lvl8pPr>
              <a:defRPr sz="2000"/>
            </a:lvl8pPr>
            <a:lvl9pPr>
              <a:defRPr sz="2000"/>
            </a:lvl9pPr>
          </a:lstStyle>
          <a:p>
            <a:pPr marL="459106" marR="0" lvl="0" indent="-459106" algn="l" defTabSz="1095376" rtl="0" eaLnBrk="0" fontAlgn="base" latinLnBrk="0" hangingPunct="0">
              <a:lnSpc>
                <a:spcPct val="90000"/>
              </a:lnSpc>
              <a:spcBef>
                <a:spcPct val="30000"/>
              </a:spcBef>
              <a:spcAft>
                <a:spcPct val="0"/>
              </a:spcAft>
              <a:buClr>
                <a:srgbClr val="FFFFFF"/>
              </a:buClr>
              <a:buSzPct val="95000"/>
              <a:buFontTx/>
              <a:buBlip>
                <a:blip r:embed="rId2"/>
              </a:buBlip>
              <a:tabLst/>
              <a:defRPr/>
            </a:pPr>
            <a:r>
              <a:rPr kumimoji="0" lang="en-US" sz="3600" b="0" i="0" u="none" strike="noStrike" kern="0" cap="none" spc="0" normalizeH="0" baseline="0" noProof="0" dirty="0" smtClean="0">
                <a:ln>
                  <a:noFill/>
                </a:ln>
                <a:solidFill>
                  <a:srgbClr val="FFFFFF"/>
                </a:solidFill>
                <a:effectLst/>
                <a:uLnTx/>
                <a:uFillTx/>
                <a:latin typeface="Segoe"/>
                <a:ea typeface="+mn-ea"/>
                <a:cs typeface="+mn-cs"/>
              </a:rPr>
              <a:t>Click to edit Master text styles</a:t>
            </a:r>
          </a:p>
          <a:p>
            <a:pPr marL="845820" marR="0" lvl="1" indent="-38100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3200" b="0" i="0" u="none" strike="noStrike" kern="0" cap="none" spc="0" normalizeH="0" baseline="0" noProof="0" dirty="0" smtClean="0">
                <a:ln>
                  <a:noFill/>
                </a:ln>
                <a:solidFill>
                  <a:srgbClr val="FFFFFF"/>
                </a:solidFill>
                <a:effectLst/>
                <a:uLnTx/>
                <a:uFillTx/>
                <a:latin typeface="Segoe"/>
              </a:rPr>
              <a:t>Second level</a:t>
            </a:r>
          </a:p>
          <a:p>
            <a:pPr marL="1186816" marR="0" lvl="2" indent="-33909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800" b="0" i="0" u="none" strike="noStrike" kern="0" cap="none" spc="0" normalizeH="0" baseline="0" noProof="0" dirty="0" smtClean="0">
                <a:ln>
                  <a:noFill/>
                </a:ln>
                <a:solidFill>
                  <a:srgbClr val="FFFFFF"/>
                </a:solidFill>
                <a:effectLst/>
                <a:uLnTx/>
                <a:uFillTx/>
                <a:latin typeface="Segoe"/>
              </a:rPr>
              <a:t>Third level</a:t>
            </a:r>
          </a:p>
          <a:p>
            <a:pPr marL="1520190" marR="0" lvl="3" indent="-33147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400" b="0" i="0" u="none" strike="noStrike" kern="0" cap="none" spc="0" normalizeH="0" baseline="0" noProof="0" dirty="0" smtClean="0">
                <a:ln>
                  <a:noFill/>
                </a:ln>
                <a:solidFill>
                  <a:srgbClr val="FFFFFF"/>
                </a:solidFill>
                <a:effectLst/>
                <a:uLnTx/>
                <a:uFillTx/>
                <a:latin typeface="Segoe"/>
              </a:rPr>
              <a:t>Fourth level</a:t>
            </a:r>
          </a:p>
          <a:p>
            <a:pPr marL="1836420" marR="0" lvl="4" indent="-31242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400" b="0" i="0" u="none" strike="noStrike" kern="0" cap="none" spc="0" normalizeH="0" baseline="0" noProof="0" dirty="0" smtClean="0">
                <a:ln>
                  <a:noFill/>
                </a:ln>
                <a:solidFill>
                  <a:srgbClr val="FFFFFF"/>
                </a:solidFill>
                <a:effectLst/>
                <a:uLnTx/>
                <a:uFillTx/>
                <a:latin typeface="Segoe"/>
              </a:rPr>
              <a:t>Fifth level</a:t>
            </a:r>
            <a:endParaRPr kumimoji="0" lang="en-US" sz="2400" b="0" i="0" u="none" strike="noStrike" kern="0" cap="none" spc="0" normalizeH="0" baseline="0" noProof="0" dirty="0">
              <a:ln>
                <a:noFill/>
              </a:ln>
              <a:solidFill>
                <a:srgbClr val="FFFFFF"/>
              </a:solidFill>
              <a:effectLst/>
              <a:uLnTx/>
              <a:uFillTx/>
              <a:latin typeface="Segoe"/>
            </a:endParaRPr>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a:lum/>
          </a:blip>
          <a:srcRect/>
          <a:stretch>
            <a:fillRect t="-2000" b="-2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582" y="260350"/>
            <a:ext cx="864283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kumimoji="0" lang="hu-HU" sz="65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A dia címe</a:t>
            </a:r>
            <a:endParaRPr lang="en-US" dirty="0" smtClean="0"/>
          </a:p>
        </p:txBody>
      </p:sp>
      <p:sp>
        <p:nvSpPr>
          <p:cNvPr id="1027" name="Rectangle 3"/>
          <p:cNvSpPr>
            <a:spLocks noGrp="1" noChangeArrowheads="1"/>
          </p:cNvSpPr>
          <p:nvPr>
            <p:ph type="body" idx="1"/>
          </p:nvPr>
        </p:nvSpPr>
        <p:spPr bwMode="auto">
          <a:xfrm>
            <a:off x="250582" y="1484314"/>
            <a:ext cx="8642838" cy="4752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9106" marR="0" lvl="0" indent="-459106" algn="l" defTabSz="1095376" rtl="0" eaLnBrk="0" fontAlgn="base" latinLnBrk="0" hangingPunct="0">
              <a:lnSpc>
                <a:spcPct val="90000"/>
              </a:lnSpc>
              <a:spcBef>
                <a:spcPct val="30000"/>
              </a:spcBef>
              <a:spcAft>
                <a:spcPct val="0"/>
              </a:spcAft>
              <a:buClr>
                <a:srgbClr val="FFFFFF"/>
              </a:buClr>
              <a:buSzPct val="95000"/>
              <a:buFontTx/>
              <a:buBlip>
                <a:blip r:embed="rId21"/>
              </a:buBlip>
              <a:tabLst/>
              <a:defRPr/>
            </a:pPr>
            <a:r>
              <a:rPr kumimoji="0" lang="en-US" sz="3600" b="0" i="0" u="none" strike="noStrike" kern="0" cap="none" spc="0" normalizeH="0" baseline="0" noProof="0" dirty="0" smtClean="0">
                <a:ln>
                  <a:noFill/>
                </a:ln>
                <a:solidFill>
                  <a:srgbClr val="FFFFFF"/>
                </a:solidFill>
                <a:effectLst/>
                <a:uLnTx/>
                <a:uFillTx/>
                <a:latin typeface="Segoe"/>
                <a:ea typeface="+mn-ea"/>
                <a:cs typeface="+mn-cs"/>
              </a:rPr>
              <a:t>Click to edit Master text styles</a:t>
            </a:r>
          </a:p>
          <a:p>
            <a:pPr marL="845820" marR="0" lvl="1" indent="-381000" algn="l" defTabSz="1095376" rtl="0" eaLnBrk="0" fontAlgn="base" latinLnBrk="0" hangingPunct="0">
              <a:lnSpc>
                <a:spcPct val="90000"/>
              </a:lnSpc>
              <a:spcBef>
                <a:spcPct val="30000"/>
              </a:spcBef>
              <a:spcAft>
                <a:spcPct val="0"/>
              </a:spcAft>
              <a:buClr>
                <a:srgbClr val="FFFFFF"/>
              </a:buClr>
              <a:buSzPct val="80000"/>
              <a:buFontTx/>
              <a:buBlip>
                <a:blip r:embed="rId22"/>
              </a:buBlip>
              <a:tabLst/>
              <a:defRPr/>
            </a:pPr>
            <a:r>
              <a:rPr kumimoji="0" lang="en-US" sz="3200" b="0" i="0" u="none" strike="noStrike" kern="0" cap="none" spc="0" normalizeH="0" baseline="0" noProof="0" dirty="0" smtClean="0">
                <a:ln>
                  <a:noFill/>
                </a:ln>
                <a:solidFill>
                  <a:srgbClr val="FFFFFF"/>
                </a:solidFill>
                <a:effectLst/>
                <a:uLnTx/>
                <a:uFillTx/>
                <a:latin typeface="Segoe"/>
              </a:rPr>
              <a:t>Second level</a:t>
            </a:r>
          </a:p>
          <a:p>
            <a:pPr marL="1186816" marR="0" lvl="2" indent="-339090" algn="l" defTabSz="1095376" rtl="0" eaLnBrk="0" fontAlgn="base" latinLnBrk="0" hangingPunct="0">
              <a:lnSpc>
                <a:spcPct val="90000"/>
              </a:lnSpc>
              <a:spcBef>
                <a:spcPct val="30000"/>
              </a:spcBef>
              <a:spcAft>
                <a:spcPct val="0"/>
              </a:spcAft>
              <a:buClr>
                <a:srgbClr val="FFFFFF"/>
              </a:buClr>
              <a:buSzPct val="80000"/>
              <a:buFontTx/>
              <a:buBlip>
                <a:blip r:embed="rId22"/>
              </a:buBlip>
              <a:tabLst/>
              <a:defRPr/>
            </a:pPr>
            <a:r>
              <a:rPr kumimoji="0" lang="en-US" sz="2800" b="0" i="0" u="none" strike="noStrike" kern="0" cap="none" spc="0" normalizeH="0" baseline="0" noProof="0" dirty="0" smtClean="0">
                <a:ln>
                  <a:noFill/>
                </a:ln>
                <a:solidFill>
                  <a:srgbClr val="FFFFFF"/>
                </a:solidFill>
                <a:effectLst/>
                <a:uLnTx/>
                <a:uFillTx/>
                <a:latin typeface="Segoe"/>
              </a:rPr>
              <a:t>Third level</a:t>
            </a:r>
          </a:p>
          <a:p>
            <a:pPr marL="1520190" marR="0" lvl="3" indent="-331470" algn="l" defTabSz="1095376" rtl="0" eaLnBrk="0" fontAlgn="base" latinLnBrk="0" hangingPunct="0">
              <a:lnSpc>
                <a:spcPct val="90000"/>
              </a:lnSpc>
              <a:spcBef>
                <a:spcPct val="30000"/>
              </a:spcBef>
              <a:spcAft>
                <a:spcPct val="0"/>
              </a:spcAft>
              <a:buClr>
                <a:srgbClr val="FFFFFF"/>
              </a:buClr>
              <a:buSzPct val="80000"/>
              <a:buFontTx/>
              <a:buBlip>
                <a:blip r:embed="rId22"/>
              </a:buBlip>
              <a:tabLst/>
              <a:defRPr/>
            </a:pPr>
            <a:r>
              <a:rPr kumimoji="0" lang="en-US" sz="2400" b="0" i="0" u="none" strike="noStrike" kern="0" cap="none" spc="0" normalizeH="0" baseline="0" noProof="0" dirty="0" smtClean="0">
                <a:ln>
                  <a:noFill/>
                </a:ln>
                <a:solidFill>
                  <a:srgbClr val="FFFFFF"/>
                </a:solidFill>
                <a:effectLst/>
                <a:uLnTx/>
                <a:uFillTx/>
                <a:latin typeface="Segoe"/>
              </a:rPr>
              <a:t>Fourth level</a:t>
            </a:r>
          </a:p>
          <a:p>
            <a:pPr marL="1836420" marR="0" lvl="4" indent="-312420" algn="l" defTabSz="1095376" rtl="0" eaLnBrk="0" fontAlgn="base" latinLnBrk="0" hangingPunct="0">
              <a:lnSpc>
                <a:spcPct val="90000"/>
              </a:lnSpc>
              <a:spcBef>
                <a:spcPct val="30000"/>
              </a:spcBef>
              <a:spcAft>
                <a:spcPct val="0"/>
              </a:spcAft>
              <a:buClr>
                <a:srgbClr val="FFFFFF"/>
              </a:buClr>
              <a:buSzPct val="80000"/>
              <a:buFontTx/>
              <a:buBlip>
                <a:blip r:embed="rId22"/>
              </a:buBlip>
              <a:tabLst/>
              <a:defRPr/>
            </a:pPr>
            <a:r>
              <a:rPr kumimoji="0" lang="en-US" sz="2400" b="0" i="0" u="none" strike="noStrike" kern="0" cap="none" spc="0" normalizeH="0" baseline="0" noProof="0" dirty="0" smtClean="0">
                <a:ln>
                  <a:noFill/>
                </a:ln>
                <a:solidFill>
                  <a:srgbClr val="FFFFFF"/>
                </a:solidFill>
                <a:effectLst/>
                <a:uLnTx/>
                <a:uFillTx/>
                <a:latin typeface="Segoe"/>
              </a:rPr>
              <a:t>Fifth level</a:t>
            </a:r>
            <a:endParaRPr kumimoji="0" lang="en-US" sz="2400" b="0" i="0" u="none" strike="noStrike" kern="0" cap="none" spc="0" normalizeH="0" baseline="0" noProof="0" dirty="0">
              <a:ln>
                <a:noFill/>
              </a:ln>
              <a:solidFill>
                <a:srgbClr val="FFFFFF"/>
              </a:solidFill>
              <a:effectLst/>
              <a:uLnTx/>
              <a:uFillTx/>
              <a:latin typeface="Segoe"/>
            </a:endParaRPr>
          </a:p>
        </p:txBody>
      </p:sp>
    </p:spTree>
  </p:cSld>
  <p:clrMap bg1="dk2" tx1="lt1" bg2="dk1" tx2="lt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spd="med">
    <p:fade thruBlk="1"/>
  </p:transition>
  <p:txStyles>
    <p:titleStyle>
      <a:lvl1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459106" marR="0" indent="-459106" algn="l" defTabSz="1095376" rtl="0" eaLnBrk="0" fontAlgn="base" latinLnBrk="0" hangingPunct="0">
        <a:lnSpc>
          <a:spcPct val="90000"/>
        </a:lnSpc>
        <a:spcBef>
          <a:spcPct val="30000"/>
        </a:spcBef>
        <a:spcAft>
          <a:spcPct val="0"/>
        </a:spcAft>
        <a:buClr>
          <a:srgbClr val="FFFFFF"/>
        </a:buClr>
        <a:buSzPct val="95000"/>
        <a:buFontTx/>
        <a:buBlip>
          <a:blip r:embed="rId21"/>
        </a:buBlip>
        <a:tabLst/>
        <a:defRPr sz="3200" b="1">
          <a:solidFill>
            <a:schemeClr val="tx1"/>
          </a:solidFill>
          <a:effectLst>
            <a:outerShdw blurRad="38100" dist="38100" dir="2700000" algn="tl">
              <a:srgbClr val="000000"/>
            </a:outerShdw>
          </a:effectLst>
          <a:latin typeface="+mn-lt"/>
          <a:ea typeface="+mn-ea"/>
          <a:cs typeface="+mn-cs"/>
        </a:defRPr>
      </a:lvl1pPr>
      <a:lvl2pPr marL="845820" marR="0" indent="-381000" algn="l" defTabSz="1095376" rtl="0" eaLnBrk="0" fontAlgn="base" latinLnBrk="0" hangingPunct="0">
        <a:lnSpc>
          <a:spcPct val="90000"/>
        </a:lnSpc>
        <a:spcBef>
          <a:spcPct val="30000"/>
        </a:spcBef>
        <a:spcAft>
          <a:spcPct val="0"/>
        </a:spcAft>
        <a:buClr>
          <a:srgbClr val="FFFFFF"/>
        </a:buClr>
        <a:buSzPct val="80000"/>
        <a:buFontTx/>
        <a:buBlip>
          <a:blip r:embed="rId22"/>
        </a:buBlip>
        <a:tabLst/>
        <a:defRPr sz="2800">
          <a:solidFill>
            <a:schemeClr val="tx1"/>
          </a:solidFill>
          <a:effectLst>
            <a:outerShdw blurRad="38100" dist="38100" dir="2700000" algn="tl">
              <a:srgbClr val="000000"/>
            </a:outerShdw>
          </a:effectLst>
          <a:latin typeface="+mn-lt"/>
        </a:defRPr>
      </a:lvl2pPr>
      <a:lvl3pPr marL="1186816" marR="0" indent="-339090" algn="l" defTabSz="1095376" rtl="0" eaLnBrk="0" fontAlgn="base" latinLnBrk="0" hangingPunct="0">
        <a:lnSpc>
          <a:spcPct val="90000"/>
        </a:lnSpc>
        <a:spcBef>
          <a:spcPct val="30000"/>
        </a:spcBef>
        <a:spcAft>
          <a:spcPct val="0"/>
        </a:spcAft>
        <a:buClr>
          <a:srgbClr val="FFFFFF"/>
        </a:buClr>
        <a:buSzPct val="80000"/>
        <a:buFontTx/>
        <a:buBlip>
          <a:blip r:embed="rId22"/>
        </a:buBlip>
        <a:tabLst/>
        <a:defRPr sz="2400">
          <a:solidFill>
            <a:schemeClr val="tx1"/>
          </a:solidFill>
          <a:effectLst>
            <a:outerShdw blurRad="38100" dist="38100" dir="2700000" algn="tl">
              <a:srgbClr val="000000"/>
            </a:outerShdw>
          </a:effectLst>
          <a:latin typeface="+mn-lt"/>
        </a:defRPr>
      </a:lvl3pPr>
      <a:lvl4pPr marL="1520190" marR="0" indent="-331470" algn="l" defTabSz="1095376" rtl="0" eaLnBrk="0" fontAlgn="base" latinLnBrk="0" hangingPunct="0">
        <a:lnSpc>
          <a:spcPct val="90000"/>
        </a:lnSpc>
        <a:spcBef>
          <a:spcPct val="30000"/>
        </a:spcBef>
        <a:spcAft>
          <a:spcPct val="0"/>
        </a:spcAft>
        <a:buClr>
          <a:srgbClr val="FFFFFF"/>
        </a:buClr>
        <a:buSzPct val="80000"/>
        <a:buFontTx/>
        <a:buBlip>
          <a:blip r:embed="rId22"/>
        </a:buBlip>
        <a:tabLst/>
        <a:defRPr sz="2000">
          <a:solidFill>
            <a:schemeClr val="tx1"/>
          </a:solidFill>
          <a:effectLst>
            <a:outerShdw blurRad="38100" dist="38100" dir="2700000" algn="tl">
              <a:srgbClr val="000000"/>
            </a:outerShdw>
          </a:effectLst>
          <a:latin typeface="+mn-lt"/>
        </a:defRPr>
      </a:lvl4pPr>
      <a:lvl5pPr marL="1836420" marR="0" indent="-312420" algn="l" defTabSz="1095376" rtl="0" eaLnBrk="0" fontAlgn="base" latinLnBrk="0" hangingPunct="0">
        <a:lnSpc>
          <a:spcPct val="90000"/>
        </a:lnSpc>
        <a:spcBef>
          <a:spcPct val="30000"/>
        </a:spcBef>
        <a:spcAft>
          <a:spcPct val="0"/>
        </a:spcAft>
        <a:buClr>
          <a:srgbClr val="FFFFFF"/>
        </a:buClr>
        <a:buSzPct val="80000"/>
        <a:buFontTx/>
        <a:buBlip>
          <a:blip r:embed="rId22"/>
        </a:buBlip>
        <a:tabLst/>
        <a:defRPr sz="2000">
          <a:solidFill>
            <a:schemeClr val="tx1"/>
          </a:solidFill>
          <a:effectLst>
            <a:outerShdw blurRad="50800" dist="50800" dir="5400000" sx="50000" sy="50000" algn="ctr" rotWithShape="0">
              <a:srgbClr val="000000">
                <a:alpha val="43137"/>
              </a:srgbClr>
            </a:outerShdw>
          </a:effectLst>
          <a:latin typeface="+mn-lt"/>
        </a:defRPr>
      </a:lvl5pPr>
      <a:lvl6pPr marL="25146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40.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hyperlink" Target="http://technet.microsoft.com/en-us/library/bb795538.aspx"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8.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2.png"/><Relationship Id="rId1" Type="http://schemas.openxmlformats.org/officeDocument/2006/relationships/slideLayout" Target="../slideLayouts/slideLayout18.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technet.microsoft.com/en-us/dpm/default.aspx" TargetMode="External"/><Relationship Id="rId2" Type="http://schemas.openxmlformats.org/officeDocument/2006/relationships/hyperlink" Target="http://www.microsoft.com/systemcenter/dpm/default.mspx" TargetMode="External"/><Relationship Id="rId1" Type="http://schemas.openxmlformats.org/officeDocument/2006/relationships/slideLayout" Target="../slideLayouts/slideLayout2.xml"/><Relationship Id="rId5" Type="http://schemas.openxmlformats.org/officeDocument/2006/relationships/hyperlink" Target="http://www.microsoft.com/technet/community/newsgroups/dgbrowser/en-us/default.mspx?dg=microsoft.public.dataprotectionmanager" TargetMode="External"/><Relationship Id="rId4" Type="http://schemas.openxmlformats.org/officeDocument/2006/relationships/hyperlink" Target="http://blogs.technet.com/DP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5400" smtClean="0"/>
              <a:t>Tartalom</a:t>
            </a:r>
            <a:endParaRPr lang="en-US" sz="5400" dirty="0"/>
          </a:p>
        </p:txBody>
      </p:sp>
      <p:sp>
        <p:nvSpPr>
          <p:cNvPr id="3" name="Content Placeholder 2"/>
          <p:cNvSpPr>
            <a:spLocks noGrp="1"/>
          </p:cNvSpPr>
          <p:nvPr>
            <p:ph idx="1"/>
          </p:nvPr>
        </p:nvSpPr>
        <p:spPr>
          <a:xfrm>
            <a:off x="250587" y="1785925"/>
            <a:ext cx="8642838" cy="4451369"/>
          </a:xfrm>
        </p:spPr>
        <p:txBody>
          <a:bodyPr/>
          <a:lstStyle/>
          <a:p>
            <a:r>
              <a:rPr lang="hu-HU" dirty="0" smtClean="0">
                <a:solidFill>
                  <a:schemeClr val="accent4">
                    <a:lumMod val="90000"/>
                  </a:schemeClr>
                </a:solidFill>
              </a:rPr>
              <a:t>Mentési lehetőségek a Windows server 2008-ban</a:t>
            </a:r>
          </a:p>
          <a:p>
            <a:r>
              <a:rPr lang="hu-HU" dirty="0" smtClean="0">
                <a:solidFill>
                  <a:srgbClr val="FFCC00"/>
                </a:solidFill>
              </a:rPr>
              <a:t>System Center Data </a:t>
            </a:r>
            <a:r>
              <a:rPr lang="hu-HU" dirty="0" err="1" smtClean="0">
                <a:solidFill>
                  <a:srgbClr val="FFCC00"/>
                </a:solidFill>
              </a:rPr>
              <a:t>Protection</a:t>
            </a:r>
            <a:r>
              <a:rPr lang="hu-HU" dirty="0" smtClean="0">
                <a:solidFill>
                  <a:srgbClr val="FFCC00"/>
                </a:solidFill>
              </a:rPr>
              <a:t> Manager 2007 - áttekintés</a:t>
            </a:r>
          </a:p>
          <a:p>
            <a:r>
              <a:rPr lang="hu-HU" dirty="0" smtClean="0"/>
              <a:t>Gyakorlati tanácsok </a:t>
            </a:r>
            <a:r>
              <a:rPr lang="hu-HU" dirty="0" err="1" smtClean="0"/>
              <a:t>DPM-hez</a:t>
            </a:r>
            <a:endParaRPr lang="hu-HU" dirty="0" smtClean="0"/>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u-HU" sz="3600" b="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Milyen gondjaink lehetnek a mentésekkel?</a:t>
            </a:r>
            <a:endParaRPr lang="hu-HU" sz="3600" b="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6" name="Text Placeholder 5"/>
          <p:cNvSpPr>
            <a:spLocks noGrp="1"/>
          </p:cNvSpPr>
          <p:nvPr>
            <p:ph type="body" sz="quarter" idx="10"/>
          </p:nvPr>
        </p:nvSpPr>
        <p:spPr>
          <a:xfrm>
            <a:off x="428596" y="1285860"/>
            <a:ext cx="8382000" cy="1946014"/>
          </a:xfrm>
        </p:spPr>
        <p:txBody>
          <a:bodyPr/>
          <a:lstStyle/>
          <a:p>
            <a:r>
              <a:rPr lang="hu-HU" sz="2800" dirty="0" smtClean="0"/>
              <a:t>A lemezek tároló kapacitása ugrásszerűen növekszik – követni kell a mentési kapacitással</a:t>
            </a:r>
          </a:p>
          <a:p>
            <a:r>
              <a:rPr lang="hu-HU" sz="2800" dirty="0" smtClean="0"/>
              <a:t>A mentésekre fordítható idő csökken</a:t>
            </a:r>
          </a:p>
          <a:p>
            <a:r>
              <a:rPr lang="hu-HU" sz="2800" dirty="0" smtClean="0"/>
              <a:t>Az üzlet egyre magasabb SLA szintet követel meg</a:t>
            </a:r>
          </a:p>
          <a:p>
            <a:r>
              <a:rPr lang="hu-HU" sz="2800" dirty="0" smtClean="0"/>
              <a:t>Az informatikai költségeket folyamatosan csökkentik</a:t>
            </a:r>
          </a:p>
          <a:p>
            <a:r>
              <a:rPr lang="hu-HU" sz="2800" dirty="0" smtClean="0"/>
              <a:t>A visszatöltés szakembert igényel és hosszadalmas folyamat</a:t>
            </a:r>
            <a:endParaRPr lang="hu-HU" sz="28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smtClean="0"/>
              <a:t>Data Protection Manager 2007 - áttekintés</a:t>
            </a:r>
            <a:endParaRPr lang="hu-HU" sz="3600" dirty="0"/>
          </a:p>
        </p:txBody>
      </p:sp>
      <p:sp>
        <p:nvSpPr>
          <p:cNvPr id="3" name="Content Placeholder 2"/>
          <p:cNvSpPr>
            <a:spLocks noGrp="1"/>
          </p:cNvSpPr>
          <p:nvPr>
            <p:ph idx="1"/>
          </p:nvPr>
        </p:nvSpPr>
        <p:spPr/>
        <p:txBody>
          <a:bodyPr/>
          <a:lstStyle/>
          <a:p>
            <a:r>
              <a:rPr lang="hu-HU" dirty="0" smtClean="0"/>
              <a:t>Diszk alapú megoldás a gyors helyreállítás érdekében</a:t>
            </a:r>
          </a:p>
          <a:p>
            <a:r>
              <a:rPr lang="hu-HU" dirty="0" smtClean="0"/>
              <a:t>Szalagos mentési megoldás hosszú távú megőrzésre</a:t>
            </a:r>
          </a:p>
          <a:p>
            <a:r>
              <a:rPr lang="hu-HU" dirty="0" smtClean="0"/>
              <a:t>Alkalmazásszintű adatvédelemre is képes</a:t>
            </a:r>
          </a:p>
          <a:p>
            <a:r>
              <a:rPr lang="hu-HU" dirty="0" smtClean="0"/>
              <a:t>Hálózatra optimalizálható</a:t>
            </a:r>
          </a:p>
          <a:p>
            <a:r>
              <a:rPr lang="hu-HU" dirty="0" smtClean="0"/>
              <a:t>Önkiszolgáló </a:t>
            </a:r>
            <a:r>
              <a:rPr lang="hu-HU" dirty="0" err="1" smtClean="0"/>
              <a:t>adatvisszatöltési</a:t>
            </a:r>
            <a:r>
              <a:rPr lang="hu-HU" dirty="0" smtClean="0"/>
              <a:t> szolgáltatást is nyújt</a:t>
            </a:r>
          </a:p>
          <a:p>
            <a:endParaRPr lang="hu-HU" dirty="0"/>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hu-HU" sz="3600" b="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Milyen érvek szólnak a diszk alapú mentés mellett?</a:t>
            </a:r>
            <a:endParaRPr lang="hu-HU" sz="3600" b="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3" name="Text Placeholder 2"/>
          <p:cNvSpPr>
            <a:spLocks noGrp="1"/>
          </p:cNvSpPr>
          <p:nvPr>
            <p:ph type="body" sz="quarter" idx="10"/>
          </p:nvPr>
        </p:nvSpPr>
        <p:spPr>
          <a:xfrm>
            <a:off x="381000" y="1600201"/>
            <a:ext cx="8382000" cy="4614882"/>
          </a:xfrm>
        </p:spPr>
        <p:txBody>
          <a:bodyPr/>
          <a:lstStyle/>
          <a:p>
            <a:r>
              <a:rPr lang="hu-HU" sz="2800" dirty="0" smtClean="0"/>
              <a:t>Az adatok akár 15 perccel korábbi állapotra visszaállíthatók</a:t>
            </a:r>
          </a:p>
          <a:p>
            <a:r>
              <a:rPr lang="hu-HU" sz="2800" dirty="0" smtClean="0"/>
              <a:t>A diszkek meghibásodási mutatói ma már lényegesen jobbak a szalagos eszközökénél</a:t>
            </a:r>
          </a:p>
          <a:p>
            <a:r>
              <a:rPr lang="hu-HU" sz="2800" dirty="0" smtClean="0"/>
              <a:t>Az elérési sebesség a többszöröse</a:t>
            </a:r>
          </a:p>
          <a:p>
            <a:r>
              <a:rPr lang="hu-HU" sz="2800" dirty="0" smtClean="0"/>
              <a:t>Az egy gigabájtra eső árak folyamatosan csökkennek</a:t>
            </a:r>
          </a:p>
          <a:p>
            <a:r>
              <a:rPr lang="hu-HU" sz="2800" dirty="0" smtClean="0"/>
              <a:t>A helyreállíthatóság biztonsága magas</a:t>
            </a:r>
          </a:p>
          <a:p>
            <a:r>
              <a:rPr lang="hu-HU" sz="2800" dirty="0" smtClean="0"/>
              <a:t>A javítás ideje/költsége ésszerű, akár házon belül is megoldható</a:t>
            </a:r>
            <a:endParaRPr lang="hu-HU" sz="28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33" descr="teal 4 ovals and arrows connected graphic"/>
          <p:cNvPicPr>
            <a:picLocks noChangeAspect="1" noChangeArrowheads="1"/>
          </p:cNvPicPr>
          <p:nvPr/>
        </p:nvPicPr>
        <p:blipFill>
          <a:blip r:embed="rId2"/>
          <a:srcRect/>
          <a:stretch>
            <a:fillRect/>
          </a:stretch>
        </p:blipFill>
        <p:spPr bwMode="auto">
          <a:xfrm>
            <a:off x="803275" y="374650"/>
            <a:ext cx="7620000" cy="5715000"/>
          </a:xfrm>
          <a:prstGeom prst="rect">
            <a:avLst/>
          </a:prstGeom>
          <a:noFill/>
        </p:spPr>
      </p:pic>
      <p:pic>
        <p:nvPicPr>
          <p:cNvPr id="11" name="Picture 33" descr="teal 4 ovals and arrows connected graphic"/>
          <p:cNvPicPr>
            <a:picLocks noChangeAspect="1" noChangeArrowheads="1"/>
          </p:cNvPicPr>
          <p:nvPr/>
        </p:nvPicPr>
        <p:blipFill>
          <a:blip r:embed="rId2"/>
          <a:srcRect/>
          <a:stretch>
            <a:fillRect/>
          </a:stretch>
        </p:blipFill>
        <p:spPr bwMode="auto">
          <a:xfrm>
            <a:off x="650875" y="222250"/>
            <a:ext cx="7620000" cy="5715000"/>
          </a:xfrm>
          <a:prstGeom prst="rect">
            <a:avLst/>
          </a:prstGeom>
          <a:noFill/>
        </p:spPr>
      </p:pic>
      <p:sp>
        <p:nvSpPr>
          <p:cNvPr id="2" name="Title 1"/>
          <p:cNvSpPr>
            <a:spLocks noGrp="1"/>
          </p:cNvSpPr>
          <p:nvPr>
            <p:ph type="title"/>
          </p:nvPr>
        </p:nvSpPr>
        <p:spPr>
          <a:xfrm>
            <a:off x="381000" y="230188"/>
            <a:ext cx="8382000" cy="553998"/>
          </a:xfrm>
        </p:spPr>
        <p:txBody>
          <a:bodyPr/>
          <a:lstStyle/>
          <a:p>
            <a:r>
              <a:rPr lang="hu-HU" sz="3600" b="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Miben egyedi a Microsoft megoldása?</a:t>
            </a:r>
            <a:endParaRPr lang="hu-HU" sz="3600" b="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4" name="Rectangle 34"/>
          <p:cNvSpPr>
            <a:spLocks noChangeArrowheads="1"/>
          </p:cNvSpPr>
          <p:nvPr/>
        </p:nvSpPr>
        <p:spPr bwMode="auto">
          <a:xfrm>
            <a:off x="5245100" y="1704975"/>
            <a:ext cx="2165350" cy="824841"/>
          </a:xfrm>
          <a:prstGeom prst="rect">
            <a:avLst/>
          </a:prstGeom>
          <a:noFill/>
          <a:ln w="9525" algn="ctr">
            <a:noFill/>
            <a:miter lim="800000"/>
            <a:headEnd/>
            <a:tailEnd/>
          </a:ln>
          <a:effectLst/>
        </p:spPr>
        <p:txBody>
          <a:bodyPr anchor="ctr">
            <a:spAutoFit/>
          </a:bodyPr>
          <a:lstStyle/>
          <a:p>
            <a:pPr algn="ctr" eaLnBrk="1" hangingPunct="1">
              <a:lnSpc>
                <a:spcPct val="85000"/>
              </a:lnSpc>
            </a:pPr>
            <a:r>
              <a:rPr lang="hu-HU" sz="2800" dirty="0" smtClean="0">
                <a:effectLst>
                  <a:outerShdw blurRad="38100" dist="38100" dir="2700000" algn="tl">
                    <a:srgbClr val="C0C0C0"/>
                  </a:outerShdw>
                </a:effectLst>
              </a:rPr>
              <a:t>Folyamatos </a:t>
            </a:r>
            <a:r>
              <a:rPr lang="en-US" sz="2800" dirty="0" smtClean="0">
                <a:effectLst>
                  <a:outerShdw blurRad="38100" dist="38100" dir="2700000" algn="tl">
                    <a:srgbClr val="C0C0C0"/>
                  </a:outerShdw>
                </a:effectLst>
              </a:rPr>
              <a:t>backup</a:t>
            </a:r>
            <a:endParaRPr lang="en-US" sz="2800" dirty="0">
              <a:effectLst>
                <a:outerShdw blurRad="38100" dist="38100" dir="2700000" algn="tl">
                  <a:srgbClr val="C0C0C0"/>
                </a:outerShdw>
              </a:effectLst>
            </a:endParaRPr>
          </a:p>
        </p:txBody>
      </p:sp>
      <p:sp>
        <p:nvSpPr>
          <p:cNvPr id="5" name="Rectangle 35"/>
          <p:cNvSpPr>
            <a:spLocks noChangeArrowheads="1"/>
          </p:cNvSpPr>
          <p:nvPr/>
        </p:nvSpPr>
        <p:spPr bwMode="auto">
          <a:xfrm>
            <a:off x="5289550" y="4418013"/>
            <a:ext cx="2249488" cy="824841"/>
          </a:xfrm>
          <a:prstGeom prst="rect">
            <a:avLst/>
          </a:prstGeom>
          <a:noFill/>
          <a:ln w="9525" algn="ctr">
            <a:noFill/>
            <a:miter lim="800000"/>
            <a:headEnd/>
            <a:tailEnd/>
          </a:ln>
          <a:effectLst/>
        </p:spPr>
        <p:txBody>
          <a:bodyPr anchor="ctr">
            <a:spAutoFit/>
          </a:bodyPr>
          <a:lstStyle/>
          <a:p>
            <a:pPr algn="ctr" eaLnBrk="1" hangingPunct="1">
              <a:lnSpc>
                <a:spcPct val="85000"/>
              </a:lnSpc>
            </a:pPr>
            <a:r>
              <a:rPr lang="hu-HU" sz="2800" dirty="0" err="1" smtClean="0">
                <a:effectLst>
                  <a:outerShdw blurRad="38100" dist="38100" dir="2700000" algn="tl">
                    <a:srgbClr val="C0C0C0"/>
                  </a:outerShdw>
                </a:effectLst>
              </a:rPr>
              <a:t>Önkiszolgálóhelyreállítás</a:t>
            </a:r>
            <a:endParaRPr lang="en-US" sz="2800" dirty="0">
              <a:effectLst>
                <a:outerShdw blurRad="38100" dist="38100" dir="2700000" algn="tl">
                  <a:srgbClr val="C0C0C0"/>
                </a:outerShdw>
              </a:effectLst>
            </a:endParaRPr>
          </a:p>
        </p:txBody>
      </p:sp>
      <p:sp>
        <p:nvSpPr>
          <p:cNvPr id="6" name="Rectangle 36"/>
          <p:cNvSpPr>
            <a:spLocks noChangeArrowheads="1"/>
          </p:cNvSpPr>
          <p:nvPr/>
        </p:nvSpPr>
        <p:spPr bwMode="auto">
          <a:xfrm>
            <a:off x="1447800" y="4343400"/>
            <a:ext cx="2317750" cy="1191095"/>
          </a:xfrm>
          <a:prstGeom prst="rect">
            <a:avLst/>
          </a:prstGeom>
          <a:noFill/>
          <a:ln w="9525" algn="ctr">
            <a:noFill/>
            <a:miter lim="800000"/>
            <a:headEnd/>
            <a:tailEnd/>
          </a:ln>
          <a:effectLst/>
        </p:spPr>
        <p:txBody>
          <a:bodyPr wrap="square" anchor="ctr">
            <a:spAutoFit/>
          </a:bodyPr>
          <a:lstStyle/>
          <a:p>
            <a:pPr algn="ctr" eaLnBrk="1" hangingPunct="1">
              <a:lnSpc>
                <a:spcPct val="85000"/>
              </a:lnSpc>
            </a:pPr>
            <a:r>
              <a:rPr lang="hu-HU" sz="2800" dirty="0" smtClean="0">
                <a:effectLst>
                  <a:outerShdw blurRad="38100" dist="38100" dir="2700000" algn="tl">
                    <a:srgbClr val="C0C0C0"/>
                  </a:outerShdw>
                </a:effectLst>
              </a:rPr>
              <a:t>Helyreállítás perceken belül</a:t>
            </a:r>
            <a:endParaRPr lang="en-US" sz="2800" dirty="0">
              <a:effectLst>
                <a:outerShdw blurRad="38100" dist="38100" dir="2700000" algn="tl">
                  <a:srgbClr val="C0C0C0"/>
                </a:outerShdw>
              </a:effectLst>
            </a:endParaRPr>
          </a:p>
        </p:txBody>
      </p:sp>
      <p:sp>
        <p:nvSpPr>
          <p:cNvPr id="7" name="Rectangle 37"/>
          <p:cNvSpPr>
            <a:spLocks noChangeArrowheads="1"/>
          </p:cNvSpPr>
          <p:nvPr/>
        </p:nvSpPr>
        <p:spPr bwMode="auto">
          <a:xfrm>
            <a:off x="1508125" y="1722438"/>
            <a:ext cx="2087563" cy="824841"/>
          </a:xfrm>
          <a:prstGeom prst="rect">
            <a:avLst/>
          </a:prstGeom>
          <a:noFill/>
          <a:ln w="9525" algn="ctr">
            <a:noFill/>
            <a:miter lim="800000"/>
            <a:headEnd/>
            <a:tailEnd/>
          </a:ln>
          <a:effectLst/>
        </p:spPr>
        <p:txBody>
          <a:bodyPr anchor="ctr">
            <a:spAutoFit/>
          </a:bodyPr>
          <a:lstStyle/>
          <a:p>
            <a:pPr algn="ctr" eaLnBrk="1" hangingPunct="1">
              <a:lnSpc>
                <a:spcPct val="85000"/>
              </a:lnSpc>
            </a:pPr>
            <a:r>
              <a:rPr lang="en-US" sz="2800" dirty="0" err="1" smtClean="0">
                <a:effectLst>
                  <a:outerShdw blurRad="38100" dist="38100" dir="2700000" algn="tl">
                    <a:srgbClr val="C0C0C0"/>
                  </a:outerShdw>
                </a:effectLst>
              </a:rPr>
              <a:t>Dis</a:t>
            </a:r>
            <a:r>
              <a:rPr lang="hu-HU" sz="2800" dirty="0" smtClean="0">
                <a:effectLst>
                  <a:outerShdw blurRad="38100" dist="38100" dir="2700000" algn="tl">
                    <a:srgbClr val="C0C0C0"/>
                  </a:outerShdw>
                </a:effectLst>
              </a:rPr>
              <a:t>z</a:t>
            </a:r>
            <a:r>
              <a:rPr lang="en-US" sz="2800" dirty="0" smtClean="0">
                <a:effectLst>
                  <a:outerShdw blurRad="38100" dist="38100" dir="2700000" algn="tl">
                    <a:srgbClr val="C0C0C0"/>
                  </a:outerShdw>
                </a:effectLst>
              </a:rPr>
              <a:t>k</a:t>
            </a:r>
            <a:r>
              <a:rPr lang="hu-HU" sz="2800" dirty="0" smtClean="0">
                <a:effectLst>
                  <a:outerShdw blurRad="38100" dist="38100" dir="2700000" algn="tl">
                    <a:srgbClr val="C0C0C0"/>
                  </a:outerShdw>
                </a:effectLst>
              </a:rPr>
              <a:t> alapú védelem</a:t>
            </a:r>
            <a:endParaRPr lang="en-US" sz="2800" dirty="0">
              <a:effectLst>
                <a:outerShdw blurRad="38100" dist="38100" dir="2700000" algn="tl">
                  <a:srgbClr val="C0C0C0"/>
                </a:outerShdw>
              </a:effectLst>
            </a:endParaRPr>
          </a:p>
        </p:txBody>
      </p:sp>
      <p:grpSp>
        <p:nvGrpSpPr>
          <p:cNvPr id="3" name="Group 48"/>
          <p:cNvGrpSpPr>
            <a:grpSpLocks/>
          </p:cNvGrpSpPr>
          <p:nvPr/>
        </p:nvGrpSpPr>
        <p:grpSpPr bwMode="auto">
          <a:xfrm>
            <a:off x="3613150" y="2305050"/>
            <a:ext cx="1814513" cy="1916113"/>
            <a:chOff x="3082" y="2485"/>
            <a:chExt cx="884" cy="968"/>
          </a:xfrm>
        </p:grpSpPr>
        <p:pic>
          <p:nvPicPr>
            <p:cNvPr id="9" name="Picture 49" descr="Server HIS Host Integration"/>
            <p:cNvPicPr>
              <a:picLocks noChangeAspect="1" noChangeArrowheads="1"/>
            </p:cNvPicPr>
            <p:nvPr/>
          </p:nvPicPr>
          <p:blipFill>
            <a:blip r:embed="rId3"/>
            <a:srcRect/>
            <a:stretch>
              <a:fillRect/>
            </a:stretch>
          </p:blipFill>
          <p:spPr bwMode="auto">
            <a:xfrm>
              <a:off x="3082" y="2485"/>
              <a:ext cx="627" cy="968"/>
            </a:xfrm>
            <a:prstGeom prst="rect">
              <a:avLst/>
            </a:prstGeom>
            <a:noFill/>
          </p:spPr>
        </p:pic>
        <p:pic>
          <p:nvPicPr>
            <p:cNvPr id="10" name="Picture 50" descr="Database 4 blue"/>
            <p:cNvPicPr>
              <a:picLocks noChangeAspect="1" noChangeArrowheads="1"/>
            </p:cNvPicPr>
            <p:nvPr/>
          </p:nvPicPr>
          <p:blipFill>
            <a:blip r:embed="rId4" cstate="print"/>
            <a:srcRect/>
            <a:stretch>
              <a:fillRect/>
            </a:stretch>
          </p:blipFill>
          <p:spPr bwMode="auto">
            <a:xfrm>
              <a:off x="3452" y="2814"/>
              <a:ext cx="514" cy="639"/>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ssolv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ounded Rectangle 117"/>
          <p:cNvSpPr/>
          <p:nvPr/>
        </p:nvSpPr>
        <p:spPr bwMode="auto">
          <a:xfrm>
            <a:off x="304800" y="838200"/>
            <a:ext cx="8610600" cy="5091130"/>
          </a:xfrm>
          <a:prstGeom prst="roundRect">
            <a:avLst/>
          </a:prstGeom>
          <a:gradFill>
            <a:gsLst>
              <a:gs pos="0">
                <a:srgbClr val="8488C4"/>
              </a:gs>
              <a:gs pos="53000">
                <a:srgbClr val="D4DEFF"/>
              </a:gs>
              <a:gs pos="83000">
                <a:srgbClr val="D4DEFF"/>
              </a:gs>
              <a:gs pos="100000">
                <a:srgbClr val="96AB94"/>
              </a:gs>
            </a:gsLst>
            <a:lin ang="10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hu-HU"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250587" y="0"/>
            <a:ext cx="8642838" cy="785794"/>
          </a:xfrm>
        </p:spPr>
        <p:txBody>
          <a:bodyPr/>
          <a:lstStyle/>
          <a:p>
            <a:r>
              <a:rPr lang="hu-HU" sz="3600" b="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Hogyan működik a DPM 2007?</a:t>
            </a:r>
            <a:endParaRPr lang="hu-HU" sz="3600" b="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pic>
        <p:nvPicPr>
          <p:cNvPr id="4" name="Picture 119" descr="SC-DPM07_bL.png"/>
          <p:cNvPicPr>
            <a:picLocks noChangeAspect="1"/>
          </p:cNvPicPr>
          <p:nvPr/>
        </p:nvPicPr>
        <p:blipFill>
          <a:blip r:embed="rId2"/>
          <a:srcRect/>
          <a:stretch>
            <a:fillRect/>
          </a:stretch>
        </p:blipFill>
        <p:spPr bwMode="auto">
          <a:xfrm>
            <a:off x="2819400" y="914401"/>
            <a:ext cx="2881312" cy="585774"/>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3" name="Group 138"/>
          <p:cNvGrpSpPr>
            <a:grpSpLocks/>
          </p:cNvGrpSpPr>
          <p:nvPr/>
        </p:nvGrpSpPr>
        <p:grpSpPr bwMode="auto">
          <a:xfrm>
            <a:off x="381000" y="1282700"/>
            <a:ext cx="8518525" cy="4132886"/>
            <a:chOff x="469362" y="1595539"/>
            <a:chExt cx="8518319" cy="3588180"/>
          </a:xfrm>
        </p:grpSpPr>
        <p:sp>
          <p:nvSpPr>
            <p:cNvPr id="11" name="Text Box 50"/>
            <p:cNvSpPr txBox="1">
              <a:spLocks noChangeArrowheads="1"/>
            </p:cNvSpPr>
            <p:nvPr/>
          </p:nvSpPr>
          <p:spPr bwMode="auto">
            <a:xfrm>
              <a:off x="4376106" y="4235868"/>
              <a:ext cx="1909441" cy="261635"/>
            </a:xfrm>
            <a:prstGeom prst="rect">
              <a:avLst/>
            </a:prstGeom>
            <a:noFill/>
            <a:ln w="9525">
              <a:noFill/>
              <a:miter lim="800000"/>
              <a:headEnd/>
              <a:tailEnd/>
            </a:ln>
            <a:effectLst/>
          </p:spPr>
          <p:txBody>
            <a:bodyPr wrap="none" lIns="91435" tIns="45717" rIns="91435" bIns="45717">
              <a:spAutoFit/>
            </a:bodyPr>
            <a:lstStyle/>
            <a:p>
              <a:pPr eaLnBrk="0" hangingPunct="0">
                <a:defRPr/>
              </a:pPr>
              <a:r>
                <a:rPr lang="en-US" sz="1100" i="1" dirty="0">
                  <a:solidFill>
                    <a:schemeClr val="bg2"/>
                  </a:solidFill>
                  <a:latin typeface="+mj-lt"/>
                  <a:cs typeface="+mn-cs"/>
                </a:rPr>
                <a:t>with integrated Disk &amp; Tape</a:t>
              </a:r>
            </a:p>
          </p:txBody>
        </p:sp>
        <p:pic>
          <p:nvPicPr>
            <p:cNvPr id="12" name="Picture 57"/>
            <p:cNvPicPr>
              <a:picLocks noChangeAspect="1" noChangeArrowheads="1"/>
            </p:cNvPicPr>
            <p:nvPr/>
          </p:nvPicPr>
          <p:blipFill>
            <a:blip r:embed="rId3"/>
            <a:srcRect/>
            <a:stretch>
              <a:fillRect/>
            </a:stretch>
          </p:blipFill>
          <p:spPr bwMode="auto">
            <a:xfrm>
              <a:off x="4176811" y="3368419"/>
              <a:ext cx="1972032" cy="737053"/>
            </a:xfrm>
            <a:prstGeom prst="rect">
              <a:avLst/>
            </a:prstGeom>
            <a:noFill/>
            <a:ln w="9525">
              <a:noFill/>
              <a:miter lim="800000"/>
              <a:headEnd/>
              <a:tailEnd/>
            </a:ln>
          </p:spPr>
        </p:pic>
        <p:sp>
          <p:nvSpPr>
            <p:cNvPr id="13" name="AutoShape 65"/>
            <p:cNvSpPr>
              <a:spLocks noChangeArrowheads="1"/>
            </p:cNvSpPr>
            <p:nvPr/>
          </p:nvSpPr>
          <p:spPr bwMode="auto">
            <a:xfrm>
              <a:off x="2491788" y="3232448"/>
              <a:ext cx="1884317" cy="338178"/>
            </a:xfrm>
            <a:prstGeom prst="rightArrow">
              <a:avLst>
                <a:gd name="adj1" fmla="val 59620"/>
                <a:gd name="adj2" fmla="val 114552"/>
              </a:avLst>
            </a:prstGeom>
            <a:gradFill rotWithShape="1">
              <a:gsLst>
                <a:gs pos="0">
                  <a:srgbClr val="EF5739">
                    <a:alpha val="50000"/>
                  </a:srgbClr>
                </a:gs>
                <a:gs pos="100000">
                  <a:srgbClr val="EF5739"/>
                </a:gs>
              </a:gsLst>
              <a:lin ang="0" scaled="1"/>
            </a:gradFill>
            <a:ln w="9525">
              <a:noFill/>
              <a:miter lim="800000"/>
              <a:headEnd/>
              <a:tailEnd/>
            </a:ln>
          </p:spPr>
          <p:txBody>
            <a:bodyPr wrap="none" lIns="91435" tIns="45717" rIns="91435" bIns="45717" anchor="ctr"/>
            <a:lstStyle/>
            <a:p>
              <a:pPr algn="ctr" eaLnBrk="0" hangingPunct="0">
                <a:defRPr/>
              </a:pPr>
              <a:r>
                <a:rPr lang="en-GB" sz="800" dirty="0">
                  <a:latin typeface="+mj-lt"/>
                  <a:cs typeface="+mn-cs"/>
                </a:rPr>
                <a:t>Up to </a:t>
              </a:r>
              <a:r>
                <a:rPr lang="en-GB" sz="1100" dirty="0">
                  <a:latin typeface="+mj-lt"/>
                  <a:cs typeface="+mn-cs"/>
                </a:rPr>
                <a:t>Every 15 minutes</a:t>
              </a:r>
            </a:p>
          </p:txBody>
        </p:sp>
        <p:sp>
          <p:nvSpPr>
            <p:cNvPr id="14" name="Text Box 66"/>
            <p:cNvSpPr txBox="1">
              <a:spLocks noChangeArrowheads="1"/>
            </p:cNvSpPr>
            <p:nvPr/>
          </p:nvSpPr>
          <p:spPr bwMode="auto">
            <a:xfrm>
              <a:off x="4361818" y="4053284"/>
              <a:ext cx="1612861" cy="292135"/>
            </a:xfrm>
            <a:prstGeom prst="rect">
              <a:avLst/>
            </a:prstGeom>
            <a:noFill/>
            <a:ln w="9525">
              <a:noFill/>
              <a:miter lim="800000"/>
              <a:headEnd/>
              <a:tailEnd/>
            </a:ln>
            <a:effectLst/>
          </p:spPr>
          <p:txBody>
            <a:bodyPr lIns="91435" tIns="45717" rIns="91435" bIns="45717">
              <a:spAutoFit/>
            </a:bodyPr>
            <a:lstStyle/>
            <a:p>
              <a:pPr eaLnBrk="0" hangingPunct="0">
                <a:defRPr/>
              </a:pPr>
              <a:r>
                <a:rPr lang="en-US" sz="1300" b="1" dirty="0">
                  <a:solidFill>
                    <a:schemeClr val="bg2"/>
                  </a:solidFill>
                  <a:latin typeface="+mj-lt"/>
                  <a:cs typeface="+mn-cs"/>
                </a:rPr>
                <a:t>DPM 2007</a:t>
              </a:r>
              <a:endParaRPr lang="en-US" sz="1300" dirty="0">
                <a:solidFill>
                  <a:schemeClr val="bg2"/>
                </a:solidFill>
                <a:latin typeface="+mj-lt"/>
                <a:cs typeface="+mn-cs"/>
              </a:endParaRPr>
            </a:p>
          </p:txBody>
        </p:sp>
        <p:sp>
          <p:nvSpPr>
            <p:cNvPr id="15" name="Text Box 67"/>
            <p:cNvSpPr txBox="1">
              <a:spLocks noChangeArrowheads="1"/>
            </p:cNvSpPr>
            <p:nvPr/>
          </p:nvSpPr>
          <p:spPr bwMode="auto">
            <a:xfrm>
              <a:off x="6136600" y="1633644"/>
              <a:ext cx="2201181" cy="292417"/>
            </a:xfrm>
            <a:prstGeom prst="rect">
              <a:avLst/>
            </a:prstGeom>
            <a:noFill/>
            <a:ln w="9525">
              <a:noFill/>
              <a:miter lim="800000"/>
              <a:headEnd/>
              <a:tailEnd/>
            </a:ln>
            <a:effectLst/>
          </p:spPr>
          <p:txBody>
            <a:bodyPr wrap="none" lIns="91435" tIns="45717" rIns="91435" bIns="45717">
              <a:spAutoFit/>
            </a:bodyPr>
            <a:lstStyle/>
            <a:p>
              <a:pPr eaLnBrk="0" hangingPunct="0">
                <a:defRPr/>
              </a:pPr>
              <a:r>
                <a:rPr lang="en-US" sz="1300" dirty="0">
                  <a:solidFill>
                    <a:schemeClr val="bg2"/>
                  </a:solidFill>
                  <a:latin typeface="+mj-lt"/>
                  <a:cs typeface="+mn-cs"/>
                </a:rPr>
                <a:t>Online Snapshots </a:t>
              </a:r>
              <a:r>
                <a:rPr lang="en-US" sz="1050" dirty="0">
                  <a:solidFill>
                    <a:schemeClr val="bg2"/>
                  </a:solidFill>
                  <a:latin typeface="+mj-lt"/>
                  <a:cs typeface="+mn-cs"/>
                </a:rPr>
                <a:t>(up to 512)</a:t>
              </a:r>
            </a:p>
          </p:txBody>
        </p:sp>
        <p:grpSp>
          <p:nvGrpSpPr>
            <p:cNvPr id="5" name="Group 73"/>
            <p:cNvGrpSpPr>
              <a:grpSpLocks/>
            </p:cNvGrpSpPr>
            <p:nvPr/>
          </p:nvGrpSpPr>
          <p:grpSpPr bwMode="auto">
            <a:xfrm>
              <a:off x="5493517" y="3487058"/>
              <a:ext cx="178712" cy="261938"/>
              <a:chOff x="-597" y="1751"/>
              <a:chExt cx="126" cy="186"/>
            </a:xfrm>
          </p:grpSpPr>
          <p:sp>
            <p:nvSpPr>
              <p:cNvPr id="112" name="Rectangle 74"/>
              <p:cNvSpPr>
                <a:spLocks noChangeArrowheads="1"/>
              </p:cNvSpPr>
              <p:nvPr/>
            </p:nvSpPr>
            <p:spPr bwMode="auto">
              <a:xfrm>
                <a:off x="-589" y="1751"/>
                <a:ext cx="113" cy="186"/>
              </a:xfrm>
              <a:prstGeom prst="rect">
                <a:avLst/>
              </a:prstGeom>
              <a:solidFill>
                <a:schemeClr val="bg2"/>
              </a:solidFill>
              <a:ln w="19050">
                <a:solidFill>
                  <a:schemeClr val="tx1"/>
                </a:solidFill>
                <a:miter lim="800000"/>
                <a:headEnd/>
                <a:tailEnd/>
              </a:ln>
            </p:spPr>
            <p:txBody>
              <a:bodyPr wrap="none" anchor="ctr"/>
              <a:lstStyle/>
              <a:p>
                <a:pPr eaLnBrk="0" hangingPunct="0">
                  <a:defRPr/>
                </a:pPr>
                <a:endParaRPr lang="en-GB">
                  <a:latin typeface="+mj-lt"/>
                  <a:cs typeface="+mn-cs"/>
                </a:endParaRPr>
              </a:p>
            </p:txBody>
          </p:sp>
          <p:sp>
            <p:nvSpPr>
              <p:cNvPr id="113" name="Line 75"/>
              <p:cNvSpPr>
                <a:spLocks noChangeShapeType="1"/>
              </p:cNvSpPr>
              <p:nvPr/>
            </p:nvSpPr>
            <p:spPr bwMode="auto">
              <a:xfrm>
                <a:off x="-597" y="1799"/>
                <a:ext cx="121"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114" name="Line 76"/>
              <p:cNvSpPr>
                <a:spLocks noChangeShapeType="1"/>
              </p:cNvSpPr>
              <p:nvPr/>
            </p:nvSpPr>
            <p:spPr bwMode="auto">
              <a:xfrm>
                <a:off x="-597" y="1824"/>
                <a:ext cx="121"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115" name="Line 77"/>
              <p:cNvSpPr>
                <a:spLocks noChangeShapeType="1"/>
              </p:cNvSpPr>
              <p:nvPr/>
            </p:nvSpPr>
            <p:spPr bwMode="auto">
              <a:xfrm>
                <a:off x="-589" y="1852"/>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116" name="Line 78"/>
              <p:cNvSpPr>
                <a:spLocks noChangeShapeType="1"/>
              </p:cNvSpPr>
              <p:nvPr/>
            </p:nvSpPr>
            <p:spPr bwMode="auto">
              <a:xfrm>
                <a:off x="-589" y="1884"/>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117" name="Line 79"/>
              <p:cNvSpPr>
                <a:spLocks noChangeShapeType="1"/>
              </p:cNvSpPr>
              <p:nvPr/>
            </p:nvSpPr>
            <p:spPr bwMode="auto">
              <a:xfrm>
                <a:off x="-589" y="1914"/>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grpSp>
        <p:grpSp>
          <p:nvGrpSpPr>
            <p:cNvPr id="6" name="Group 80"/>
            <p:cNvGrpSpPr>
              <a:grpSpLocks/>
            </p:cNvGrpSpPr>
            <p:nvPr/>
          </p:nvGrpSpPr>
          <p:grpSpPr bwMode="auto">
            <a:xfrm>
              <a:off x="5717359" y="3485471"/>
              <a:ext cx="178712" cy="261937"/>
              <a:chOff x="-597" y="1751"/>
              <a:chExt cx="126" cy="186"/>
            </a:xfrm>
          </p:grpSpPr>
          <p:sp>
            <p:nvSpPr>
              <p:cNvPr id="106" name="Rectangle 81"/>
              <p:cNvSpPr>
                <a:spLocks noChangeArrowheads="1"/>
              </p:cNvSpPr>
              <p:nvPr/>
            </p:nvSpPr>
            <p:spPr bwMode="auto">
              <a:xfrm>
                <a:off x="-589" y="1751"/>
                <a:ext cx="113" cy="186"/>
              </a:xfrm>
              <a:prstGeom prst="rect">
                <a:avLst/>
              </a:prstGeom>
              <a:solidFill>
                <a:schemeClr val="bg2"/>
              </a:solidFill>
              <a:ln w="19050">
                <a:solidFill>
                  <a:schemeClr val="tx1"/>
                </a:solidFill>
                <a:miter lim="800000"/>
                <a:headEnd/>
                <a:tailEnd/>
              </a:ln>
            </p:spPr>
            <p:txBody>
              <a:bodyPr wrap="none" anchor="ctr"/>
              <a:lstStyle/>
              <a:p>
                <a:pPr eaLnBrk="0" hangingPunct="0">
                  <a:defRPr/>
                </a:pPr>
                <a:endParaRPr lang="en-GB">
                  <a:latin typeface="+mj-lt"/>
                  <a:cs typeface="+mn-cs"/>
                </a:endParaRPr>
              </a:p>
            </p:txBody>
          </p:sp>
          <p:sp>
            <p:nvSpPr>
              <p:cNvPr id="107" name="Line 82"/>
              <p:cNvSpPr>
                <a:spLocks noChangeShapeType="1"/>
              </p:cNvSpPr>
              <p:nvPr/>
            </p:nvSpPr>
            <p:spPr bwMode="auto">
              <a:xfrm>
                <a:off x="-597" y="1799"/>
                <a:ext cx="121"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108" name="Line 83"/>
              <p:cNvSpPr>
                <a:spLocks noChangeShapeType="1"/>
              </p:cNvSpPr>
              <p:nvPr/>
            </p:nvSpPr>
            <p:spPr bwMode="auto">
              <a:xfrm>
                <a:off x="-597" y="1824"/>
                <a:ext cx="121"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109" name="Line 84"/>
              <p:cNvSpPr>
                <a:spLocks noChangeShapeType="1"/>
              </p:cNvSpPr>
              <p:nvPr/>
            </p:nvSpPr>
            <p:spPr bwMode="auto">
              <a:xfrm>
                <a:off x="-589" y="1852"/>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110" name="Line 85"/>
              <p:cNvSpPr>
                <a:spLocks noChangeShapeType="1"/>
              </p:cNvSpPr>
              <p:nvPr/>
            </p:nvSpPr>
            <p:spPr bwMode="auto">
              <a:xfrm>
                <a:off x="-589" y="1884"/>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111" name="Line 86"/>
              <p:cNvSpPr>
                <a:spLocks noChangeShapeType="1"/>
              </p:cNvSpPr>
              <p:nvPr/>
            </p:nvSpPr>
            <p:spPr bwMode="auto">
              <a:xfrm>
                <a:off x="-589" y="1914"/>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grpSp>
        <p:sp>
          <p:nvSpPr>
            <p:cNvPr id="18" name="Right Arrow 88"/>
            <p:cNvSpPr>
              <a:spLocks noChangeArrowheads="1"/>
            </p:cNvSpPr>
            <p:nvPr/>
          </p:nvSpPr>
          <p:spPr bwMode="auto">
            <a:xfrm rot="1323512">
              <a:off x="6020716" y="4010416"/>
              <a:ext cx="879454" cy="338178"/>
            </a:xfrm>
            <a:prstGeom prst="rightArrow">
              <a:avLst>
                <a:gd name="adj1" fmla="val 64315"/>
                <a:gd name="adj2" fmla="val 100943"/>
              </a:avLst>
            </a:prstGeom>
            <a:gradFill rotWithShape="1">
              <a:gsLst>
                <a:gs pos="0">
                  <a:srgbClr val="EF5739">
                    <a:alpha val="50000"/>
                  </a:srgbClr>
                </a:gs>
                <a:gs pos="100000">
                  <a:srgbClr val="EF5739"/>
                </a:gs>
              </a:gsLst>
              <a:lin ang="0" scaled="1"/>
            </a:gradFill>
            <a:ln w="9525">
              <a:noFill/>
              <a:miter lim="800000"/>
              <a:headEnd/>
              <a:tailEnd/>
            </a:ln>
          </p:spPr>
          <p:txBody>
            <a:bodyPr wrap="none" lIns="91435" tIns="45717" rIns="91435" bIns="45717" anchor="ctr"/>
            <a:lstStyle/>
            <a:p>
              <a:pPr eaLnBrk="0" hangingPunct="0">
                <a:defRPr/>
              </a:pPr>
              <a:endParaRPr lang="en-GB">
                <a:latin typeface="+mj-lt"/>
                <a:cs typeface="+mn-cs"/>
              </a:endParaRPr>
            </a:p>
          </p:txBody>
        </p:sp>
        <p:sp>
          <p:nvSpPr>
            <p:cNvPr id="19" name="TextBox 89"/>
            <p:cNvSpPr txBox="1">
              <a:spLocks noChangeArrowheads="1"/>
            </p:cNvSpPr>
            <p:nvPr/>
          </p:nvSpPr>
          <p:spPr bwMode="auto">
            <a:xfrm>
              <a:off x="7095427" y="1935305"/>
              <a:ext cx="1150910" cy="554104"/>
            </a:xfrm>
            <a:prstGeom prst="rect">
              <a:avLst/>
            </a:prstGeom>
            <a:noFill/>
            <a:ln w="9525">
              <a:noFill/>
              <a:miter lim="800000"/>
              <a:headEnd/>
              <a:tailEnd/>
            </a:ln>
          </p:spPr>
          <p:txBody>
            <a:bodyPr wrap="none" lIns="91435" tIns="45717" rIns="91435" bIns="45717">
              <a:spAutoFit/>
            </a:bodyPr>
            <a:lstStyle/>
            <a:p>
              <a:pPr eaLnBrk="0" hangingPunct="0">
                <a:defRPr/>
              </a:pPr>
              <a:r>
                <a:rPr lang="en-US" sz="1500" dirty="0">
                  <a:latin typeface="+mj-lt"/>
                  <a:cs typeface="+mn-cs"/>
                </a:rPr>
                <a:t>Disk-based </a:t>
              </a:r>
            </a:p>
            <a:p>
              <a:pPr eaLnBrk="0" hangingPunct="0">
                <a:defRPr/>
              </a:pPr>
              <a:r>
                <a:rPr lang="en-US" sz="1500" dirty="0">
                  <a:latin typeface="+mj-lt"/>
                  <a:cs typeface="+mn-cs"/>
                </a:rPr>
                <a:t>Recovery</a:t>
              </a:r>
            </a:p>
          </p:txBody>
        </p:sp>
        <p:sp>
          <p:nvSpPr>
            <p:cNvPr id="20" name="Rectangle 19"/>
            <p:cNvSpPr/>
            <p:nvPr/>
          </p:nvSpPr>
          <p:spPr bwMode="auto">
            <a:xfrm>
              <a:off x="7287510" y="3753211"/>
              <a:ext cx="533387" cy="381046"/>
            </a:xfrm>
            <a:prstGeom prst="rect">
              <a:avLst/>
            </a:prstGeom>
            <a:noFill/>
          </p:spPr>
          <p:txBody>
            <a:bodyPr lIns="91435" tIns="45717" rIns="91435" bIns="45717"/>
            <a:lstStyle/>
            <a:p>
              <a:pPr eaLnBrk="0" hangingPunct="0">
                <a:defRPr/>
              </a:pPr>
              <a:endParaRPr lang="en-US" sz="3200" dirty="0">
                <a:latin typeface="+mj-lt"/>
                <a:cs typeface="+mn-cs"/>
              </a:endParaRPr>
            </a:p>
          </p:txBody>
        </p:sp>
        <p:sp>
          <p:nvSpPr>
            <p:cNvPr id="21" name="TextBox 20"/>
            <p:cNvSpPr txBox="1">
              <a:spLocks noChangeArrowheads="1"/>
            </p:cNvSpPr>
            <p:nvPr/>
          </p:nvSpPr>
          <p:spPr bwMode="auto">
            <a:xfrm>
              <a:off x="7120826" y="4874120"/>
              <a:ext cx="1047725" cy="292135"/>
            </a:xfrm>
            <a:prstGeom prst="rect">
              <a:avLst/>
            </a:prstGeom>
            <a:noFill/>
            <a:ln w="9525">
              <a:noFill/>
              <a:miter lim="800000"/>
              <a:headEnd/>
              <a:tailEnd/>
            </a:ln>
            <a:effectLst/>
          </p:spPr>
          <p:txBody>
            <a:bodyPr wrap="none" lIns="91435" tIns="45717" rIns="91435" bIns="45717">
              <a:spAutoFit/>
            </a:bodyPr>
            <a:lstStyle/>
            <a:p>
              <a:pPr eaLnBrk="0" hangingPunct="0">
                <a:defRPr/>
              </a:pPr>
              <a:r>
                <a:rPr lang="en-US" sz="1300" dirty="0">
                  <a:latin typeface="+mj-lt"/>
                  <a:cs typeface="+mn-cs"/>
                </a:rPr>
                <a:t>Offline tape</a:t>
              </a:r>
            </a:p>
          </p:txBody>
        </p:sp>
        <p:sp>
          <p:nvSpPr>
            <p:cNvPr id="22" name="TextBox 97"/>
            <p:cNvSpPr txBox="1">
              <a:spLocks noChangeArrowheads="1"/>
            </p:cNvSpPr>
            <p:nvPr/>
          </p:nvSpPr>
          <p:spPr bwMode="auto">
            <a:xfrm>
              <a:off x="7785973" y="4140607"/>
              <a:ext cx="1201708" cy="554103"/>
            </a:xfrm>
            <a:prstGeom prst="rect">
              <a:avLst/>
            </a:prstGeom>
            <a:noFill/>
            <a:ln w="9525">
              <a:noFill/>
              <a:miter lim="800000"/>
              <a:headEnd/>
              <a:tailEnd/>
            </a:ln>
          </p:spPr>
          <p:txBody>
            <a:bodyPr wrap="none" lIns="91435" tIns="45717" rIns="91435" bIns="45717">
              <a:spAutoFit/>
            </a:bodyPr>
            <a:lstStyle/>
            <a:p>
              <a:pPr eaLnBrk="0" hangingPunct="0">
                <a:defRPr/>
              </a:pPr>
              <a:r>
                <a:rPr lang="en-US" sz="1500" dirty="0">
                  <a:latin typeface="+mj-lt"/>
                  <a:cs typeface="+mn-cs"/>
                </a:rPr>
                <a:t>Tape-based </a:t>
              </a:r>
            </a:p>
            <a:p>
              <a:pPr eaLnBrk="0" hangingPunct="0">
                <a:defRPr/>
              </a:pPr>
              <a:r>
                <a:rPr lang="en-US" sz="1500" dirty="0">
                  <a:latin typeface="+mj-lt"/>
                  <a:cs typeface="+mn-cs"/>
                </a:rPr>
                <a:t>Archive</a:t>
              </a:r>
            </a:p>
          </p:txBody>
        </p:sp>
        <p:grpSp>
          <p:nvGrpSpPr>
            <p:cNvPr id="7" name="Group 129"/>
            <p:cNvGrpSpPr>
              <a:grpSpLocks/>
            </p:cNvGrpSpPr>
            <p:nvPr/>
          </p:nvGrpSpPr>
          <p:grpSpPr bwMode="auto">
            <a:xfrm>
              <a:off x="6973186" y="4083451"/>
              <a:ext cx="769917" cy="790670"/>
              <a:chOff x="4062598" y="5124388"/>
              <a:chExt cx="939186" cy="790455"/>
            </a:xfrm>
          </p:grpSpPr>
          <p:grpSp>
            <p:nvGrpSpPr>
              <p:cNvPr id="8" name="Group 108"/>
              <p:cNvGrpSpPr>
                <a:grpSpLocks/>
              </p:cNvGrpSpPr>
              <p:nvPr/>
            </p:nvGrpSpPr>
            <p:grpSpPr bwMode="auto">
              <a:xfrm>
                <a:off x="4062598" y="5124388"/>
                <a:ext cx="606113" cy="371419"/>
                <a:chOff x="4062481" y="5124388"/>
                <a:chExt cx="531679" cy="371419"/>
              </a:xfrm>
            </p:grpSpPr>
            <p:sp>
              <p:nvSpPr>
                <p:cNvPr id="102" name="Rectangle 101"/>
                <p:cNvSpPr/>
                <p:nvPr/>
              </p:nvSpPr>
              <p:spPr>
                <a:xfrm>
                  <a:off x="4062481" y="5124388"/>
                  <a:ext cx="531679" cy="371419"/>
                </a:xfrm>
                <a:prstGeom prst="rect">
                  <a:avLst/>
                </a:prstGeom>
                <a:solidFill>
                  <a:srgbClr val="0070C0"/>
                </a:solidFill>
                <a:ln w="9525">
                  <a:solidFill>
                    <a:srgbClr val="00B0F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103" name="Oval 102"/>
                <p:cNvSpPr/>
                <p:nvPr/>
              </p:nvSpPr>
              <p:spPr>
                <a:xfrm>
                  <a:off x="4137222" y="5219624"/>
                  <a:ext cx="159674" cy="180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104" name="Oval 103"/>
                <p:cNvSpPr/>
                <p:nvPr/>
              </p:nvSpPr>
              <p:spPr>
                <a:xfrm>
                  <a:off x="4375034" y="5222798"/>
                  <a:ext cx="159674" cy="180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cxnSp>
              <p:nvCxnSpPr>
                <p:cNvPr id="105" name="Straight Connector 104"/>
                <p:cNvCxnSpPr>
                  <a:stCxn id="103" idx="0"/>
                  <a:endCxn id="104" idx="0"/>
                </p:cNvCxnSpPr>
                <p:nvPr/>
              </p:nvCxnSpPr>
              <p:spPr>
                <a:xfrm rot="16200000" flipH="1">
                  <a:off x="4333528" y="5101456"/>
                  <a:ext cx="3175" cy="239510"/>
                </a:xfrm>
                <a:prstGeom prst="line">
                  <a:avLst/>
                </a:prstGeom>
                <a:ln>
                  <a:solidFill>
                    <a:srgbClr val="00B0F0"/>
                  </a:solidFill>
                </a:ln>
              </p:spPr>
              <p:style>
                <a:lnRef idx="1">
                  <a:schemeClr val="accent2"/>
                </a:lnRef>
                <a:fillRef idx="0">
                  <a:schemeClr val="accent2"/>
                </a:fillRef>
                <a:effectRef idx="0">
                  <a:schemeClr val="accent2"/>
                </a:effectRef>
                <a:fontRef idx="minor">
                  <a:schemeClr val="tx1"/>
                </a:fontRef>
              </p:style>
            </p:cxnSp>
          </p:grpSp>
          <p:sp>
            <p:nvSpPr>
              <p:cNvPr id="84" name="Rectangle 83"/>
              <p:cNvSpPr/>
              <p:nvPr/>
            </p:nvSpPr>
            <p:spPr>
              <a:xfrm>
                <a:off x="4161358" y="5233908"/>
                <a:ext cx="606114" cy="373006"/>
              </a:xfrm>
              <a:prstGeom prst="rect">
                <a:avLst/>
              </a:prstGeom>
              <a:solidFill>
                <a:srgbClr val="FF0000"/>
              </a:solidFill>
              <a:ln w="9525">
                <a:solidFill>
                  <a:srgbClr val="FFC0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85" name="Oval 84"/>
              <p:cNvSpPr/>
              <p:nvPr/>
            </p:nvSpPr>
            <p:spPr>
              <a:xfrm>
                <a:off x="4246563" y="5330732"/>
                <a:ext cx="182028" cy="179360"/>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86" name="Oval 85"/>
              <p:cNvSpPr/>
              <p:nvPr/>
            </p:nvSpPr>
            <p:spPr>
              <a:xfrm>
                <a:off x="4517668" y="5333906"/>
                <a:ext cx="182028" cy="180948"/>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cxnSp>
            <p:nvCxnSpPr>
              <p:cNvPr id="87" name="Straight Connector 86"/>
              <p:cNvCxnSpPr/>
              <p:nvPr/>
            </p:nvCxnSpPr>
            <p:spPr>
              <a:xfrm rot="16200000" flipH="1">
                <a:off x="4470573" y="5197735"/>
                <a:ext cx="3175" cy="269168"/>
              </a:xfrm>
              <a:prstGeom prst="line">
                <a:avLst/>
              </a:prstGeom>
              <a:ln>
                <a:solidFill>
                  <a:srgbClr val="FFC000"/>
                </a:solidFill>
              </a:ln>
            </p:spPr>
            <p:style>
              <a:lnRef idx="1">
                <a:schemeClr val="accent2"/>
              </a:lnRef>
              <a:fillRef idx="0">
                <a:schemeClr val="accent2"/>
              </a:fillRef>
              <a:effectRef idx="0">
                <a:schemeClr val="accent2"/>
              </a:effectRef>
              <a:fontRef idx="minor">
                <a:schemeClr val="tx1"/>
              </a:fontRef>
            </p:style>
          </p:cxnSp>
          <p:grpSp>
            <p:nvGrpSpPr>
              <p:cNvPr id="9" name="Group 114"/>
              <p:cNvGrpSpPr/>
              <p:nvPr/>
            </p:nvGrpSpPr>
            <p:grpSpPr>
              <a:xfrm>
                <a:off x="4238846" y="5334006"/>
                <a:ext cx="606055" cy="372140"/>
                <a:chOff x="4061637" y="5124893"/>
                <a:chExt cx="531628" cy="372140"/>
              </a:xfrm>
              <a:solidFill>
                <a:srgbClr val="00B050"/>
              </a:solidFill>
            </p:grpSpPr>
            <p:sp>
              <p:nvSpPr>
                <p:cNvPr id="98" name="Rectangle 97"/>
                <p:cNvSpPr/>
                <p:nvPr/>
              </p:nvSpPr>
              <p:spPr>
                <a:xfrm>
                  <a:off x="4061637" y="5124893"/>
                  <a:ext cx="531628" cy="372140"/>
                </a:xfrm>
                <a:prstGeom prst="rect">
                  <a:avLst/>
                </a:prstGeom>
                <a:grpFill/>
                <a:ln w="9525">
                  <a:solidFill>
                    <a:srgbClr val="FFFF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99" name="Oval 98"/>
                <p:cNvSpPr/>
                <p:nvPr/>
              </p:nvSpPr>
              <p:spPr>
                <a:xfrm>
                  <a:off x="4136065" y="5220586"/>
                  <a:ext cx="159488" cy="180754"/>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100" name="Oval 99"/>
                <p:cNvSpPr/>
                <p:nvPr/>
              </p:nvSpPr>
              <p:spPr>
                <a:xfrm>
                  <a:off x="4373525" y="5224130"/>
                  <a:ext cx="159488" cy="180754"/>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cxnSp>
              <p:nvCxnSpPr>
                <p:cNvPr id="101" name="Straight Connector 100"/>
                <p:cNvCxnSpPr/>
                <p:nvPr/>
              </p:nvCxnSpPr>
              <p:spPr>
                <a:xfrm rot="16200000" flipH="1">
                  <a:off x="4332767" y="5103628"/>
                  <a:ext cx="3544" cy="237460"/>
                </a:xfrm>
                <a:prstGeom prst="line">
                  <a:avLst/>
                </a:prstGeom>
                <a:grpFill/>
                <a:ln>
                  <a:solidFill>
                    <a:srgbClr val="FFFF00"/>
                  </a:solidFill>
                </a:ln>
              </p:spPr>
              <p:style>
                <a:lnRef idx="1">
                  <a:schemeClr val="accent2"/>
                </a:lnRef>
                <a:fillRef idx="0">
                  <a:schemeClr val="accent2"/>
                </a:fillRef>
                <a:effectRef idx="0">
                  <a:schemeClr val="accent2"/>
                </a:effectRef>
                <a:fontRef idx="minor">
                  <a:schemeClr val="tx1"/>
                </a:fontRef>
              </p:style>
            </p:cxnSp>
          </p:grpSp>
          <p:grpSp>
            <p:nvGrpSpPr>
              <p:cNvPr id="10" name="Group 119"/>
              <p:cNvGrpSpPr/>
              <p:nvPr/>
            </p:nvGrpSpPr>
            <p:grpSpPr>
              <a:xfrm>
                <a:off x="4316818" y="5443875"/>
                <a:ext cx="606055" cy="372140"/>
                <a:chOff x="4061637" y="5124893"/>
                <a:chExt cx="531628" cy="372140"/>
              </a:xfrm>
              <a:solidFill>
                <a:srgbClr val="FFFF00"/>
              </a:solidFill>
            </p:grpSpPr>
            <p:sp>
              <p:nvSpPr>
                <p:cNvPr id="94" name="Rectangle 93"/>
                <p:cNvSpPr/>
                <p:nvPr/>
              </p:nvSpPr>
              <p:spPr>
                <a:xfrm>
                  <a:off x="4061637" y="5124893"/>
                  <a:ext cx="531628" cy="372140"/>
                </a:xfrm>
                <a:prstGeom prst="rect">
                  <a:avLst/>
                </a:prstGeom>
                <a:grpFill/>
                <a:ln w="9525">
                  <a:solidFill>
                    <a:srgbClr val="FF00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95" name="Oval 94"/>
                <p:cNvSpPr/>
                <p:nvPr/>
              </p:nvSpPr>
              <p:spPr>
                <a:xfrm>
                  <a:off x="4136065" y="5220586"/>
                  <a:ext cx="159488" cy="180754"/>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96" name="Oval 95"/>
                <p:cNvSpPr/>
                <p:nvPr/>
              </p:nvSpPr>
              <p:spPr>
                <a:xfrm>
                  <a:off x="4373525" y="5224130"/>
                  <a:ext cx="159488" cy="180754"/>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cxnSp>
              <p:nvCxnSpPr>
                <p:cNvPr id="97" name="Straight Connector 96"/>
                <p:cNvCxnSpPr/>
                <p:nvPr/>
              </p:nvCxnSpPr>
              <p:spPr>
                <a:xfrm rot="16200000" flipH="1">
                  <a:off x="4332767" y="5103628"/>
                  <a:ext cx="3544" cy="237460"/>
                </a:xfrm>
                <a:prstGeom prst="line">
                  <a:avLst/>
                </a:prstGeom>
                <a:grpFill/>
                <a:ln>
                  <a:solidFill>
                    <a:srgbClr val="FF0000"/>
                  </a:solidFill>
                </a:ln>
              </p:spPr>
              <p:style>
                <a:lnRef idx="1">
                  <a:schemeClr val="accent2"/>
                </a:lnRef>
                <a:fillRef idx="0">
                  <a:schemeClr val="accent2"/>
                </a:fillRef>
                <a:effectRef idx="0">
                  <a:schemeClr val="accent2"/>
                </a:effectRef>
                <a:fontRef idx="minor">
                  <a:schemeClr val="tx1"/>
                </a:fontRef>
              </p:style>
            </p:cxnSp>
          </p:grpSp>
          <p:sp>
            <p:nvSpPr>
              <p:cNvPr id="90" name="Rectangle 89"/>
              <p:cNvSpPr/>
              <p:nvPr/>
            </p:nvSpPr>
            <p:spPr>
              <a:xfrm>
                <a:off x="4395671" y="5543424"/>
                <a:ext cx="606113" cy="371419"/>
              </a:xfrm>
              <a:prstGeom prst="rect">
                <a:avLst/>
              </a:prstGeom>
              <a:solidFill>
                <a:srgbClr val="FFC000"/>
              </a:solidFill>
              <a:ln w="9525">
                <a:solidFill>
                  <a:srgbClr val="C000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91" name="Oval 90"/>
              <p:cNvSpPr/>
              <p:nvPr/>
            </p:nvSpPr>
            <p:spPr>
              <a:xfrm>
                <a:off x="4480876" y="5638660"/>
                <a:ext cx="180091" cy="1809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92" name="Oval 91"/>
              <p:cNvSpPr/>
              <p:nvPr/>
            </p:nvSpPr>
            <p:spPr>
              <a:xfrm>
                <a:off x="4750044" y="5641835"/>
                <a:ext cx="183965" cy="1809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cxnSp>
            <p:nvCxnSpPr>
              <p:cNvPr id="93" name="Straight Connector 92"/>
              <p:cNvCxnSpPr/>
              <p:nvPr/>
            </p:nvCxnSpPr>
            <p:spPr>
              <a:xfrm rot="16200000" flipH="1">
                <a:off x="4705854" y="5504695"/>
                <a:ext cx="3175" cy="271105"/>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grpSp>
        <p:sp>
          <p:nvSpPr>
            <p:cNvPr id="24" name="Line 51"/>
            <p:cNvSpPr>
              <a:spLocks noChangeShapeType="1"/>
            </p:cNvSpPr>
            <p:nvPr/>
          </p:nvSpPr>
          <p:spPr bwMode="auto">
            <a:xfrm>
              <a:off x="2423528" y="1855920"/>
              <a:ext cx="0" cy="2926114"/>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sp>
          <p:nvSpPr>
            <p:cNvPr id="25" name="Line 57"/>
            <p:cNvSpPr>
              <a:spLocks noChangeShapeType="1"/>
            </p:cNvSpPr>
            <p:nvPr/>
          </p:nvSpPr>
          <p:spPr bwMode="auto">
            <a:xfrm>
              <a:off x="2499726" y="2270308"/>
              <a:ext cx="238119"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sp>
          <p:nvSpPr>
            <p:cNvPr id="26" name="Line 58"/>
            <p:cNvSpPr>
              <a:spLocks noChangeShapeType="1"/>
            </p:cNvSpPr>
            <p:nvPr/>
          </p:nvSpPr>
          <p:spPr bwMode="auto">
            <a:xfrm>
              <a:off x="2509251" y="4342243"/>
              <a:ext cx="228594"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pic>
          <p:nvPicPr>
            <p:cNvPr id="27" name="Picture 9"/>
            <p:cNvPicPr>
              <a:picLocks noChangeAspect="1" noChangeArrowheads="1"/>
            </p:cNvPicPr>
            <p:nvPr/>
          </p:nvPicPr>
          <p:blipFill>
            <a:blip r:embed="rId4"/>
            <a:srcRect/>
            <a:stretch>
              <a:fillRect/>
            </a:stretch>
          </p:blipFill>
          <p:spPr bwMode="auto">
            <a:xfrm>
              <a:off x="2831237" y="1894120"/>
              <a:ext cx="357187" cy="559873"/>
            </a:xfrm>
            <a:prstGeom prst="rect">
              <a:avLst/>
            </a:prstGeom>
            <a:noFill/>
            <a:ln w="9525">
              <a:noFill/>
              <a:miter lim="800000"/>
              <a:headEnd/>
              <a:tailEnd/>
            </a:ln>
          </p:spPr>
        </p:pic>
        <p:pic>
          <p:nvPicPr>
            <p:cNvPr id="28" name="Picture 10"/>
            <p:cNvPicPr>
              <a:picLocks noChangeAspect="1" noChangeArrowheads="1"/>
            </p:cNvPicPr>
            <p:nvPr/>
          </p:nvPicPr>
          <p:blipFill>
            <a:blip r:embed="rId5"/>
            <a:srcRect/>
            <a:stretch>
              <a:fillRect/>
            </a:stretch>
          </p:blipFill>
          <p:spPr bwMode="auto">
            <a:xfrm>
              <a:off x="3032622" y="2186131"/>
              <a:ext cx="298409" cy="308592"/>
            </a:xfrm>
            <a:prstGeom prst="rect">
              <a:avLst/>
            </a:prstGeom>
            <a:noFill/>
            <a:ln w="9525">
              <a:noFill/>
              <a:miter lim="800000"/>
              <a:headEnd/>
              <a:tailEnd/>
            </a:ln>
          </p:spPr>
        </p:pic>
        <p:grpSp>
          <p:nvGrpSpPr>
            <p:cNvPr id="16" name="Group 71"/>
            <p:cNvGrpSpPr>
              <a:grpSpLocks/>
            </p:cNvGrpSpPr>
            <p:nvPr/>
          </p:nvGrpSpPr>
          <p:grpSpPr bwMode="auto">
            <a:xfrm>
              <a:off x="4460028" y="3077480"/>
              <a:ext cx="821094" cy="733424"/>
              <a:chOff x="-1798" y="2282"/>
              <a:chExt cx="708" cy="661"/>
            </a:xfrm>
          </p:grpSpPr>
          <p:grpSp>
            <p:nvGrpSpPr>
              <p:cNvPr id="17" name="Group 72"/>
              <p:cNvGrpSpPr>
                <a:grpSpLocks/>
              </p:cNvGrpSpPr>
              <p:nvPr/>
            </p:nvGrpSpPr>
            <p:grpSpPr bwMode="auto">
              <a:xfrm>
                <a:off x="-1413" y="2471"/>
                <a:ext cx="323" cy="354"/>
                <a:chOff x="-1218" y="2142"/>
                <a:chExt cx="440" cy="481"/>
              </a:xfrm>
            </p:grpSpPr>
            <p:pic>
              <p:nvPicPr>
                <p:cNvPr id="79" name="Picture 73"/>
                <p:cNvPicPr>
                  <a:picLocks noChangeAspect="1" noChangeArrowheads="1"/>
                </p:cNvPicPr>
                <p:nvPr/>
              </p:nvPicPr>
              <p:blipFill>
                <a:blip r:embed="rId6"/>
                <a:srcRect/>
                <a:stretch>
                  <a:fillRect/>
                </a:stretch>
              </p:blipFill>
              <p:spPr bwMode="auto">
                <a:xfrm>
                  <a:off x="-1148" y="2142"/>
                  <a:ext cx="219" cy="264"/>
                </a:xfrm>
                <a:prstGeom prst="rect">
                  <a:avLst/>
                </a:prstGeom>
                <a:noFill/>
                <a:ln w="9525">
                  <a:noFill/>
                  <a:miter lim="800000"/>
                  <a:headEnd/>
                  <a:tailEnd/>
                </a:ln>
              </p:spPr>
            </p:pic>
            <p:pic>
              <p:nvPicPr>
                <p:cNvPr id="80" name="Picture 74"/>
                <p:cNvPicPr>
                  <a:picLocks noChangeAspect="1" noChangeArrowheads="1"/>
                </p:cNvPicPr>
                <p:nvPr/>
              </p:nvPicPr>
              <p:blipFill>
                <a:blip r:embed="rId6"/>
                <a:srcRect/>
                <a:stretch>
                  <a:fillRect/>
                </a:stretch>
              </p:blipFill>
              <p:spPr bwMode="auto">
                <a:xfrm>
                  <a:off x="-997" y="2219"/>
                  <a:ext cx="219" cy="264"/>
                </a:xfrm>
                <a:prstGeom prst="rect">
                  <a:avLst/>
                </a:prstGeom>
                <a:noFill/>
                <a:ln w="9525">
                  <a:noFill/>
                  <a:miter lim="800000"/>
                  <a:headEnd/>
                  <a:tailEnd/>
                </a:ln>
              </p:spPr>
            </p:pic>
            <p:pic>
              <p:nvPicPr>
                <p:cNvPr id="81" name="Picture 75"/>
                <p:cNvPicPr>
                  <a:picLocks noChangeAspect="1" noChangeArrowheads="1"/>
                </p:cNvPicPr>
                <p:nvPr/>
              </p:nvPicPr>
              <p:blipFill>
                <a:blip r:embed="rId6"/>
                <a:srcRect/>
                <a:stretch>
                  <a:fillRect/>
                </a:stretch>
              </p:blipFill>
              <p:spPr bwMode="auto">
                <a:xfrm>
                  <a:off x="-1218" y="2282"/>
                  <a:ext cx="219" cy="264"/>
                </a:xfrm>
                <a:prstGeom prst="rect">
                  <a:avLst/>
                </a:prstGeom>
                <a:noFill/>
                <a:ln w="9525">
                  <a:noFill/>
                  <a:miter lim="800000"/>
                  <a:headEnd/>
                  <a:tailEnd/>
                </a:ln>
              </p:spPr>
            </p:pic>
            <p:pic>
              <p:nvPicPr>
                <p:cNvPr id="82" name="Picture 76"/>
                <p:cNvPicPr>
                  <a:picLocks noChangeAspect="1" noChangeArrowheads="1"/>
                </p:cNvPicPr>
                <p:nvPr/>
              </p:nvPicPr>
              <p:blipFill>
                <a:blip r:embed="rId6"/>
                <a:srcRect/>
                <a:stretch>
                  <a:fillRect/>
                </a:stretch>
              </p:blipFill>
              <p:spPr bwMode="auto">
                <a:xfrm>
                  <a:off x="-1067" y="2359"/>
                  <a:ext cx="219" cy="264"/>
                </a:xfrm>
                <a:prstGeom prst="rect">
                  <a:avLst/>
                </a:prstGeom>
                <a:noFill/>
                <a:ln w="9525">
                  <a:noFill/>
                  <a:miter lim="800000"/>
                  <a:headEnd/>
                  <a:tailEnd/>
                </a:ln>
              </p:spPr>
            </p:pic>
          </p:grpSp>
          <p:pic>
            <p:nvPicPr>
              <p:cNvPr id="78" name="Picture 77"/>
              <p:cNvPicPr>
                <a:picLocks noChangeAspect="1" noChangeArrowheads="1"/>
              </p:cNvPicPr>
              <p:nvPr/>
            </p:nvPicPr>
            <p:blipFill>
              <a:blip r:embed="rId7"/>
              <a:srcRect/>
              <a:stretch>
                <a:fillRect/>
              </a:stretch>
            </p:blipFill>
            <p:spPr bwMode="auto">
              <a:xfrm>
                <a:off x="-1798" y="2282"/>
                <a:ext cx="431" cy="661"/>
              </a:xfrm>
              <a:prstGeom prst="rect">
                <a:avLst/>
              </a:prstGeom>
              <a:noFill/>
              <a:ln w="9525">
                <a:noFill/>
                <a:miter lim="800000"/>
                <a:headEnd/>
                <a:tailEnd/>
              </a:ln>
            </p:spPr>
          </p:pic>
        </p:grpSp>
        <p:pic>
          <p:nvPicPr>
            <p:cNvPr id="30" name="Picture 64"/>
            <p:cNvPicPr>
              <a:picLocks noChangeAspect="1" noChangeArrowheads="1"/>
            </p:cNvPicPr>
            <p:nvPr/>
          </p:nvPicPr>
          <p:blipFill>
            <a:blip r:embed="rId8"/>
            <a:srcRect/>
            <a:stretch>
              <a:fillRect/>
            </a:stretch>
          </p:blipFill>
          <p:spPr bwMode="auto">
            <a:xfrm>
              <a:off x="6267548" y="1921783"/>
              <a:ext cx="500062" cy="368300"/>
            </a:xfrm>
            <a:prstGeom prst="rect">
              <a:avLst/>
            </a:prstGeom>
            <a:noFill/>
            <a:ln w="9525">
              <a:noFill/>
              <a:miter lim="800000"/>
              <a:headEnd/>
              <a:tailEnd/>
            </a:ln>
          </p:spPr>
        </p:pic>
        <p:pic>
          <p:nvPicPr>
            <p:cNvPr id="31" name="Picture 65"/>
            <p:cNvPicPr>
              <a:picLocks noChangeAspect="1" noChangeArrowheads="1"/>
            </p:cNvPicPr>
            <p:nvPr/>
          </p:nvPicPr>
          <p:blipFill>
            <a:blip r:embed="rId9"/>
            <a:srcRect/>
            <a:stretch>
              <a:fillRect/>
            </a:stretch>
          </p:blipFill>
          <p:spPr bwMode="auto">
            <a:xfrm>
              <a:off x="6351685" y="2017033"/>
              <a:ext cx="501650" cy="368300"/>
            </a:xfrm>
            <a:prstGeom prst="rect">
              <a:avLst/>
            </a:prstGeom>
            <a:noFill/>
            <a:ln w="9525">
              <a:noFill/>
              <a:miter lim="800000"/>
              <a:headEnd/>
              <a:tailEnd/>
            </a:ln>
          </p:spPr>
        </p:pic>
        <p:pic>
          <p:nvPicPr>
            <p:cNvPr id="32" name="Picture 66"/>
            <p:cNvPicPr>
              <a:picLocks noChangeAspect="1" noChangeArrowheads="1"/>
            </p:cNvPicPr>
            <p:nvPr/>
          </p:nvPicPr>
          <p:blipFill>
            <a:blip r:embed="rId10"/>
            <a:srcRect/>
            <a:stretch>
              <a:fillRect/>
            </a:stretch>
          </p:blipFill>
          <p:spPr bwMode="auto">
            <a:xfrm>
              <a:off x="6435823" y="2112283"/>
              <a:ext cx="501650" cy="369888"/>
            </a:xfrm>
            <a:prstGeom prst="rect">
              <a:avLst/>
            </a:prstGeom>
            <a:noFill/>
            <a:ln w="9525">
              <a:noFill/>
              <a:miter lim="800000"/>
              <a:headEnd/>
              <a:tailEnd/>
            </a:ln>
          </p:spPr>
        </p:pic>
        <p:pic>
          <p:nvPicPr>
            <p:cNvPr id="33" name="Picture 67"/>
            <p:cNvPicPr>
              <a:picLocks noChangeAspect="1" noChangeArrowheads="1"/>
            </p:cNvPicPr>
            <p:nvPr/>
          </p:nvPicPr>
          <p:blipFill>
            <a:blip r:embed="rId11"/>
            <a:srcRect/>
            <a:stretch>
              <a:fillRect/>
            </a:stretch>
          </p:blipFill>
          <p:spPr bwMode="auto">
            <a:xfrm>
              <a:off x="6519960" y="2209121"/>
              <a:ext cx="501650" cy="368300"/>
            </a:xfrm>
            <a:prstGeom prst="rect">
              <a:avLst/>
            </a:prstGeom>
            <a:noFill/>
            <a:ln w="9525">
              <a:noFill/>
              <a:miter lim="800000"/>
              <a:headEnd/>
              <a:tailEnd/>
            </a:ln>
          </p:spPr>
        </p:pic>
        <p:pic>
          <p:nvPicPr>
            <p:cNvPr id="34" name="Picture 68"/>
            <p:cNvPicPr>
              <a:picLocks noChangeAspect="1" noChangeArrowheads="1"/>
            </p:cNvPicPr>
            <p:nvPr/>
          </p:nvPicPr>
          <p:blipFill>
            <a:blip r:embed="rId12"/>
            <a:srcRect/>
            <a:stretch>
              <a:fillRect/>
            </a:stretch>
          </p:blipFill>
          <p:spPr bwMode="auto">
            <a:xfrm>
              <a:off x="6604098" y="2304371"/>
              <a:ext cx="501650" cy="368300"/>
            </a:xfrm>
            <a:prstGeom prst="rect">
              <a:avLst/>
            </a:prstGeom>
            <a:noFill/>
            <a:ln w="9525">
              <a:noFill/>
              <a:miter lim="800000"/>
              <a:headEnd/>
              <a:tailEnd/>
            </a:ln>
          </p:spPr>
        </p:pic>
        <p:sp>
          <p:nvSpPr>
            <p:cNvPr id="35" name="AutoShape 69"/>
            <p:cNvSpPr>
              <a:spLocks noChangeArrowheads="1"/>
            </p:cNvSpPr>
            <p:nvPr/>
          </p:nvSpPr>
          <p:spPr bwMode="auto">
            <a:xfrm rot="-2224950">
              <a:off x="5277784" y="2606898"/>
              <a:ext cx="1122335" cy="338178"/>
            </a:xfrm>
            <a:prstGeom prst="rightArrow">
              <a:avLst>
                <a:gd name="adj1" fmla="val 64315"/>
                <a:gd name="adj2" fmla="val 100939"/>
              </a:avLst>
            </a:prstGeom>
            <a:gradFill rotWithShape="1">
              <a:gsLst>
                <a:gs pos="0">
                  <a:srgbClr val="EF5739">
                    <a:alpha val="50000"/>
                  </a:srgbClr>
                </a:gs>
                <a:gs pos="100000">
                  <a:srgbClr val="EF5739"/>
                </a:gs>
              </a:gsLst>
              <a:lin ang="0" scaled="1"/>
            </a:gradFill>
            <a:ln w="9525">
              <a:noFill/>
              <a:miter lim="800000"/>
              <a:headEnd/>
              <a:tailEnd/>
            </a:ln>
          </p:spPr>
          <p:txBody>
            <a:bodyPr wrap="none" lIns="91435" tIns="45717" rIns="91435" bIns="45717" anchor="ctr"/>
            <a:lstStyle/>
            <a:p>
              <a:pPr eaLnBrk="0" hangingPunct="0">
                <a:defRPr/>
              </a:pPr>
              <a:endParaRPr lang="en-GB">
                <a:latin typeface="+mj-lt"/>
                <a:cs typeface="+mn-cs"/>
              </a:endParaRPr>
            </a:p>
          </p:txBody>
        </p:sp>
        <p:sp>
          <p:nvSpPr>
            <p:cNvPr id="36" name="AutoShape 69"/>
            <p:cNvSpPr>
              <a:spLocks noChangeArrowheads="1"/>
            </p:cNvSpPr>
            <p:nvPr/>
          </p:nvSpPr>
          <p:spPr bwMode="auto">
            <a:xfrm rot="5400000">
              <a:off x="6723856" y="3102279"/>
              <a:ext cx="1467026" cy="314317"/>
            </a:xfrm>
            <a:prstGeom prst="rightArrow">
              <a:avLst>
                <a:gd name="adj1" fmla="val 64315"/>
                <a:gd name="adj2" fmla="val 100939"/>
              </a:avLst>
            </a:prstGeom>
            <a:gradFill rotWithShape="1">
              <a:gsLst>
                <a:gs pos="0">
                  <a:srgbClr val="EF5739">
                    <a:alpha val="50000"/>
                  </a:srgbClr>
                </a:gs>
                <a:gs pos="100000">
                  <a:srgbClr val="EF5739"/>
                </a:gs>
              </a:gsLst>
              <a:lin ang="0" scaled="1"/>
            </a:gradFill>
            <a:ln w="9525">
              <a:noFill/>
              <a:miter lim="800000"/>
              <a:headEnd/>
              <a:tailEnd/>
            </a:ln>
          </p:spPr>
          <p:txBody>
            <a:bodyPr wrap="none" lIns="91435" tIns="45717" rIns="91435" bIns="45717" anchor="ctr"/>
            <a:lstStyle/>
            <a:p>
              <a:pPr eaLnBrk="0" hangingPunct="0">
                <a:defRPr/>
              </a:pPr>
              <a:endParaRPr lang="en-GB">
                <a:latin typeface="+mj-lt"/>
                <a:cs typeface="+mn-cs"/>
              </a:endParaRPr>
            </a:p>
          </p:txBody>
        </p:sp>
        <p:grpSp>
          <p:nvGrpSpPr>
            <p:cNvPr id="23" name="Group 133"/>
            <p:cNvGrpSpPr>
              <a:grpSpLocks/>
            </p:cNvGrpSpPr>
            <p:nvPr/>
          </p:nvGrpSpPr>
          <p:grpSpPr bwMode="auto">
            <a:xfrm>
              <a:off x="574266" y="1595539"/>
              <a:ext cx="1822274" cy="548640"/>
              <a:chOff x="564935" y="1726173"/>
              <a:chExt cx="1822274" cy="548640"/>
            </a:xfrm>
          </p:grpSpPr>
          <p:sp>
            <p:nvSpPr>
              <p:cNvPr id="71" name="Line 56"/>
              <p:cNvSpPr>
                <a:spLocks noChangeShapeType="1"/>
              </p:cNvSpPr>
              <p:nvPr/>
            </p:nvSpPr>
            <p:spPr bwMode="auto">
              <a:xfrm>
                <a:off x="2261800" y="1988143"/>
                <a:ext cx="125409"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grpSp>
            <p:nvGrpSpPr>
              <p:cNvPr id="29" name="Group 137"/>
              <p:cNvGrpSpPr>
                <a:grpSpLocks/>
              </p:cNvGrpSpPr>
              <p:nvPr/>
            </p:nvGrpSpPr>
            <p:grpSpPr bwMode="auto">
              <a:xfrm>
                <a:off x="564935" y="1726173"/>
                <a:ext cx="1662042" cy="548640"/>
                <a:chOff x="294336" y="1502229"/>
                <a:chExt cx="1662042" cy="548640"/>
              </a:xfrm>
            </p:grpSpPr>
            <p:grpSp>
              <p:nvGrpSpPr>
                <p:cNvPr id="37" name="Group 133"/>
                <p:cNvGrpSpPr>
                  <a:grpSpLocks noChangeAspect="1"/>
                </p:cNvGrpSpPr>
                <p:nvPr/>
              </p:nvGrpSpPr>
              <p:grpSpPr bwMode="auto">
                <a:xfrm>
                  <a:off x="1499178" y="1502229"/>
                  <a:ext cx="457200" cy="548640"/>
                  <a:chOff x="3411960" y="1130170"/>
                  <a:chExt cx="600143" cy="707962"/>
                </a:xfrm>
              </p:grpSpPr>
              <p:pic>
                <p:nvPicPr>
                  <p:cNvPr id="75" name="Picture 10" descr="Server"/>
                  <p:cNvPicPr>
                    <a:picLocks noChangeAspect="1" noChangeArrowheads="1"/>
                  </p:cNvPicPr>
                  <p:nvPr/>
                </p:nvPicPr>
                <p:blipFill>
                  <a:blip r:embed="rId13"/>
                  <a:srcRect/>
                  <a:stretch>
                    <a:fillRect/>
                  </a:stretch>
                </p:blipFill>
                <p:spPr bwMode="auto">
                  <a:xfrm>
                    <a:off x="3411960" y="1130170"/>
                    <a:ext cx="467172" cy="689299"/>
                  </a:xfrm>
                  <a:prstGeom prst="rect">
                    <a:avLst/>
                  </a:prstGeom>
                  <a:noFill/>
                  <a:ln w="9525">
                    <a:noFill/>
                    <a:miter lim="800000"/>
                    <a:headEnd/>
                    <a:tailEnd/>
                  </a:ln>
                </p:spPr>
              </p:pic>
              <p:pic>
                <p:nvPicPr>
                  <p:cNvPr id="76" name="Picture 10" descr="envelope email"/>
                  <p:cNvPicPr>
                    <a:picLocks noChangeAspect="1" noChangeArrowheads="1"/>
                  </p:cNvPicPr>
                  <p:nvPr/>
                </p:nvPicPr>
                <p:blipFill>
                  <a:blip r:embed="rId14"/>
                  <a:srcRect/>
                  <a:stretch>
                    <a:fillRect/>
                  </a:stretch>
                </p:blipFill>
                <p:spPr bwMode="auto">
                  <a:xfrm>
                    <a:off x="3718377" y="1467110"/>
                    <a:ext cx="293726" cy="371022"/>
                  </a:xfrm>
                  <a:prstGeom prst="rect">
                    <a:avLst/>
                  </a:prstGeom>
                  <a:noFill/>
                  <a:ln w="9525">
                    <a:noFill/>
                    <a:miter lim="800000"/>
                    <a:headEnd/>
                    <a:tailEnd/>
                  </a:ln>
                </p:spPr>
              </p:pic>
            </p:grpSp>
            <p:pic>
              <p:nvPicPr>
                <p:cNvPr id="74" name="Picture 2" descr="D:\MyPictures\MediaBank\DPM v2 protected workload logos (Exchange, SQL, SharePoint, Virtual Server)\ExchSvr_bL.png"/>
                <p:cNvPicPr>
                  <a:picLocks noChangeAspect="1" noChangeArrowheads="1"/>
                </p:cNvPicPr>
                <p:nvPr/>
              </p:nvPicPr>
              <p:blipFill>
                <a:blip r:embed="rId15"/>
                <a:srcRect/>
                <a:stretch>
                  <a:fillRect/>
                </a:stretch>
              </p:blipFill>
              <p:spPr bwMode="auto">
                <a:xfrm>
                  <a:off x="294336" y="1699046"/>
                  <a:ext cx="1127165" cy="223060"/>
                </a:xfrm>
                <a:prstGeom prst="rect">
                  <a:avLst/>
                </a:prstGeom>
                <a:noFill/>
                <a:ln w="9525">
                  <a:noFill/>
                  <a:miter lim="800000"/>
                  <a:headEnd/>
                  <a:tailEnd/>
                </a:ln>
              </p:spPr>
            </p:pic>
          </p:grpSp>
        </p:grpSp>
        <p:grpSp>
          <p:nvGrpSpPr>
            <p:cNvPr id="38" name="Group 134"/>
            <p:cNvGrpSpPr>
              <a:grpSpLocks/>
            </p:cNvGrpSpPr>
            <p:nvPr/>
          </p:nvGrpSpPr>
          <p:grpSpPr bwMode="auto">
            <a:xfrm>
              <a:off x="997028" y="2334987"/>
              <a:ext cx="1399512" cy="548640"/>
              <a:chOff x="987697" y="2416633"/>
              <a:chExt cx="1399512" cy="548640"/>
            </a:xfrm>
          </p:grpSpPr>
          <p:sp>
            <p:nvSpPr>
              <p:cNvPr id="65" name="Line 55"/>
              <p:cNvSpPr>
                <a:spLocks noChangeShapeType="1"/>
              </p:cNvSpPr>
              <p:nvPr/>
            </p:nvSpPr>
            <p:spPr bwMode="auto">
              <a:xfrm>
                <a:off x="2261800" y="2617098"/>
                <a:ext cx="125409"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grpSp>
            <p:nvGrpSpPr>
              <p:cNvPr id="39" name="Group 138"/>
              <p:cNvGrpSpPr>
                <a:grpSpLocks/>
              </p:cNvGrpSpPr>
              <p:nvPr/>
            </p:nvGrpSpPr>
            <p:grpSpPr bwMode="auto">
              <a:xfrm>
                <a:off x="987697" y="2416633"/>
                <a:ext cx="1262513" cy="548640"/>
                <a:chOff x="717098" y="2146041"/>
                <a:chExt cx="1262513" cy="548640"/>
              </a:xfrm>
            </p:grpSpPr>
            <p:grpSp>
              <p:nvGrpSpPr>
                <p:cNvPr id="40" name="Group 49"/>
                <p:cNvGrpSpPr>
                  <a:grpSpLocks noChangeAspect="1"/>
                </p:cNvGrpSpPr>
                <p:nvPr/>
              </p:nvGrpSpPr>
              <p:grpSpPr bwMode="auto">
                <a:xfrm>
                  <a:off x="1522411" y="2146041"/>
                  <a:ext cx="457200" cy="548640"/>
                  <a:chOff x="4506568" y="4752401"/>
                  <a:chExt cx="762118" cy="946055"/>
                </a:xfrm>
              </p:grpSpPr>
              <p:pic>
                <p:nvPicPr>
                  <p:cNvPr id="69" name="Picture 21" descr="Server"/>
                  <p:cNvPicPr>
                    <a:picLocks noChangeAspect="1" noChangeArrowheads="1"/>
                  </p:cNvPicPr>
                  <p:nvPr/>
                </p:nvPicPr>
                <p:blipFill>
                  <a:blip r:embed="rId16"/>
                  <a:srcRect/>
                  <a:stretch>
                    <a:fillRect/>
                  </a:stretch>
                </p:blipFill>
                <p:spPr bwMode="auto">
                  <a:xfrm>
                    <a:off x="4506568" y="4752401"/>
                    <a:ext cx="631490" cy="932343"/>
                  </a:xfrm>
                  <a:prstGeom prst="rect">
                    <a:avLst/>
                  </a:prstGeom>
                  <a:noFill/>
                  <a:ln w="9525">
                    <a:noFill/>
                    <a:miter lim="800000"/>
                    <a:headEnd/>
                    <a:tailEnd/>
                  </a:ln>
                </p:spPr>
              </p:pic>
              <p:pic>
                <p:nvPicPr>
                  <p:cNvPr id="70" name="Picture 6" descr="Database blue"/>
                  <p:cNvPicPr>
                    <a:picLocks noChangeAspect="1" noChangeArrowheads="1"/>
                  </p:cNvPicPr>
                  <p:nvPr/>
                </p:nvPicPr>
                <p:blipFill>
                  <a:blip r:embed="rId17"/>
                  <a:srcRect/>
                  <a:stretch>
                    <a:fillRect/>
                  </a:stretch>
                </p:blipFill>
                <p:spPr bwMode="auto">
                  <a:xfrm>
                    <a:off x="4948917" y="5312910"/>
                    <a:ext cx="319769" cy="385546"/>
                  </a:xfrm>
                  <a:prstGeom prst="rect">
                    <a:avLst/>
                  </a:prstGeom>
                  <a:noFill/>
                  <a:ln w="9525">
                    <a:noFill/>
                    <a:miter lim="800000"/>
                    <a:headEnd/>
                    <a:tailEnd/>
                  </a:ln>
                </p:spPr>
              </p:pic>
            </p:grpSp>
            <p:pic>
              <p:nvPicPr>
                <p:cNvPr id="68" name="Picture 3" descr="D:\MyPictures\MediaBank\DPM v2 protected workload logos (Exchange, SQL, SharePoint, Virtual Server)\SQL_bL.png"/>
                <p:cNvPicPr>
                  <a:picLocks noChangeAspect="1" noChangeArrowheads="1"/>
                </p:cNvPicPr>
                <p:nvPr/>
              </p:nvPicPr>
              <p:blipFill>
                <a:blip r:embed="rId18"/>
                <a:srcRect/>
                <a:stretch>
                  <a:fillRect/>
                </a:stretch>
              </p:blipFill>
              <p:spPr bwMode="auto">
                <a:xfrm>
                  <a:off x="717098" y="2323322"/>
                  <a:ext cx="719816" cy="201191"/>
                </a:xfrm>
                <a:prstGeom prst="rect">
                  <a:avLst/>
                </a:prstGeom>
                <a:noFill/>
                <a:ln w="9525">
                  <a:noFill/>
                  <a:miter lim="800000"/>
                  <a:headEnd/>
                  <a:tailEnd/>
                </a:ln>
              </p:spPr>
            </p:pic>
          </p:grpSp>
        </p:grpSp>
        <p:grpSp>
          <p:nvGrpSpPr>
            <p:cNvPr id="43" name="Group 135"/>
            <p:cNvGrpSpPr>
              <a:grpSpLocks/>
            </p:cNvGrpSpPr>
            <p:nvPr/>
          </p:nvGrpSpPr>
          <p:grpSpPr bwMode="auto">
            <a:xfrm>
              <a:off x="581814" y="3083766"/>
              <a:ext cx="1814726" cy="548640"/>
              <a:chOff x="572483" y="3107093"/>
              <a:chExt cx="1814726" cy="548640"/>
            </a:xfrm>
          </p:grpSpPr>
          <p:sp>
            <p:nvSpPr>
              <p:cNvPr id="59" name="Line 54"/>
              <p:cNvSpPr>
                <a:spLocks noChangeShapeType="1"/>
              </p:cNvSpPr>
              <p:nvPr/>
            </p:nvSpPr>
            <p:spPr bwMode="auto">
              <a:xfrm>
                <a:off x="2261800" y="3336747"/>
                <a:ext cx="125409"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grpSp>
            <p:nvGrpSpPr>
              <p:cNvPr id="44" name="Group 139"/>
              <p:cNvGrpSpPr>
                <a:grpSpLocks/>
              </p:cNvGrpSpPr>
              <p:nvPr/>
            </p:nvGrpSpPr>
            <p:grpSpPr bwMode="auto">
              <a:xfrm>
                <a:off x="572483" y="3107093"/>
                <a:ext cx="1701087" cy="548640"/>
                <a:chOff x="301884" y="2789853"/>
                <a:chExt cx="1701087" cy="548640"/>
              </a:xfrm>
            </p:grpSpPr>
            <p:grpSp>
              <p:nvGrpSpPr>
                <p:cNvPr id="46" name="Group 50"/>
                <p:cNvGrpSpPr>
                  <a:grpSpLocks noChangeAspect="1"/>
                </p:cNvGrpSpPr>
                <p:nvPr/>
              </p:nvGrpSpPr>
              <p:grpSpPr bwMode="auto">
                <a:xfrm>
                  <a:off x="1545771" y="2789853"/>
                  <a:ext cx="457200" cy="548640"/>
                  <a:chOff x="6444227" y="4872144"/>
                  <a:chExt cx="735750" cy="932343"/>
                </a:xfrm>
              </p:grpSpPr>
              <p:pic>
                <p:nvPicPr>
                  <p:cNvPr id="63" name="Picture 21" descr="Server"/>
                  <p:cNvPicPr>
                    <a:picLocks noChangeAspect="1" noChangeArrowheads="1"/>
                  </p:cNvPicPr>
                  <p:nvPr/>
                </p:nvPicPr>
                <p:blipFill>
                  <a:blip r:embed="rId16"/>
                  <a:srcRect/>
                  <a:stretch>
                    <a:fillRect/>
                  </a:stretch>
                </p:blipFill>
                <p:spPr bwMode="auto">
                  <a:xfrm>
                    <a:off x="6444227" y="4872144"/>
                    <a:ext cx="568133" cy="932343"/>
                  </a:xfrm>
                  <a:prstGeom prst="rect">
                    <a:avLst/>
                  </a:prstGeom>
                  <a:noFill/>
                  <a:ln w="9525">
                    <a:noFill/>
                    <a:miter lim="800000"/>
                    <a:headEnd/>
                    <a:tailEnd/>
                  </a:ln>
                </p:spPr>
              </p:pic>
              <p:pic>
                <p:nvPicPr>
                  <p:cNvPr id="64" name="Picture 8" descr="database purple"/>
                  <p:cNvPicPr>
                    <a:picLocks noChangeAspect="1" noChangeArrowheads="1"/>
                  </p:cNvPicPr>
                  <p:nvPr/>
                </p:nvPicPr>
                <p:blipFill>
                  <a:blip r:embed="rId19"/>
                  <a:srcRect/>
                  <a:stretch>
                    <a:fillRect/>
                  </a:stretch>
                </p:blipFill>
                <p:spPr bwMode="auto">
                  <a:xfrm>
                    <a:off x="6891565" y="5407504"/>
                    <a:ext cx="288412" cy="394581"/>
                  </a:xfrm>
                  <a:prstGeom prst="rect">
                    <a:avLst/>
                  </a:prstGeom>
                  <a:noFill/>
                  <a:ln w="9525">
                    <a:noFill/>
                    <a:miter lim="800000"/>
                    <a:headEnd/>
                    <a:tailEnd/>
                  </a:ln>
                </p:spPr>
              </p:pic>
            </p:grpSp>
            <p:pic>
              <p:nvPicPr>
                <p:cNvPr id="62" name="Picture 4" descr="D:\MyPictures\MediaBank\DPM v2 protected workload logos (Exchange, SQL, SharePoint, Virtual Server)\ofc-ShrPtSvr07-2_rgb.png"/>
                <p:cNvPicPr>
                  <a:picLocks noChangeAspect="1" noChangeArrowheads="1"/>
                </p:cNvPicPr>
                <p:nvPr/>
              </p:nvPicPr>
              <p:blipFill>
                <a:blip r:embed="rId20"/>
                <a:srcRect/>
                <a:stretch>
                  <a:fillRect/>
                </a:stretch>
              </p:blipFill>
              <p:spPr bwMode="auto">
                <a:xfrm>
                  <a:off x="301884" y="2915048"/>
                  <a:ext cx="1228725" cy="310622"/>
                </a:xfrm>
                <a:prstGeom prst="rect">
                  <a:avLst/>
                </a:prstGeom>
                <a:noFill/>
                <a:ln w="9525">
                  <a:noFill/>
                  <a:miter lim="800000"/>
                  <a:headEnd/>
                  <a:tailEnd/>
                </a:ln>
              </p:spPr>
            </p:pic>
          </p:grpSp>
        </p:grpSp>
        <p:grpSp>
          <p:nvGrpSpPr>
            <p:cNvPr id="48" name="Group 136"/>
            <p:cNvGrpSpPr>
              <a:grpSpLocks/>
            </p:cNvGrpSpPr>
            <p:nvPr/>
          </p:nvGrpSpPr>
          <p:grpSpPr bwMode="auto">
            <a:xfrm>
              <a:off x="469362" y="3832545"/>
              <a:ext cx="1927178" cy="548640"/>
              <a:chOff x="460031" y="3797553"/>
              <a:chExt cx="1927178" cy="548640"/>
            </a:xfrm>
          </p:grpSpPr>
          <p:sp>
            <p:nvSpPr>
              <p:cNvPr id="53" name="Line 53"/>
              <p:cNvSpPr>
                <a:spLocks noChangeShapeType="1"/>
              </p:cNvSpPr>
              <p:nvPr/>
            </p:nvSpPr>
            <p:spPr bwMode="auto">
              <a:xfrm>
                <a:off x="2261800" y="4050045"/>
                <a:ext cx="125409"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grpSp>
            <p:nvGrpSpPr>
              <p:cNvPr id="54" name="Group 140"/>
              <p:cNvGrpSpPr>
                <a:grpSpLocks/>
              </p:cNvGrpSpPr>
              <p:nvPr/>
            </p:nvGrpSpPr>
            <p:grpSpPr bwMode="auto">
              <a:xfrm>
                <a:off x="460031" y="3797553"/>
                <a:ext cx="1802004" cy="548640"/>
                <a:chOff x="189432" y="3387012"/>
                <a:chExt cx="1802004" cy="548640"/>
              </a:xfrm>
            </p:grpSpPr>
            <p:grpSp>
              <p:nvGrpSpPr>
                <p:cNvPr id="55" name="Group 36"/>
                <p:cNvGrpSpPr>
                  <a:grpSpLocks noChangeAspect="1"/>
                </p:cNvGrpSpPr>
                <p:nvPr/>
              </p:nvGrpSpPr>
              <p:grpSpPr bwMode="auto">
                <a:xfrm>
                  <a:off x="1534236" y="3387012"/>
                  <a:ext cx="457200" cy="548640"/>
                  <a:chOff x="1785139" y="1127458"/>
                  <a:chExt cx="749793" cy="946269"/>
                </a:xfrm>
              </p:grpSpPr>
              <p:pic>
                <p:nvPicPr>
                  <p:cNvPr id="57" name="Picture 21" descr="Server"/>
                  <p:cNvPicPr>
                    <a:picLocks noChangeAspect="1" noChangeArrowheads="1"/>
                  </p:cNvPicPr>
                  <p:nvPr/>
                </p:nvPicPr>
                <p:blipFill>
                  <a:blip r:embed="rId16"/>
                  <a:srcRect/>
                  <a:stretch>
                    <a:fillRect/>
                  </a:stretch>
                </p:blipFill>
                <p:spPr bwMode="auto">
                  <a:xfrm>
                    <a:off x="1785139" y="1127458"/>
                    <a:ext cx="631490" cy="932343"/>
                  </a:xfrm>
                  <a:prstGeom prst="rect">
                    <a:avLst/>
                  </a:prstGeom>
                  <a:noFill/>
                  <a:ln w="9525">
                    <a:noFill/>
                    <a:miter lim="800000"/>
                    <a:headEnd/>
                    <a:tailEnd/>
                  </a:ln>
                </p:spPr>
              </p:pic>
              <p:pic>
                <p:nvPicPr>
                  <p:cNvPr id="58" name="Picture 10" descr="Folder"/>
                  <p:cNvPicPr>
                    <a:picLocks noChangeAspect="1" noChangeArrowheads="1"/>
                  </p:cNvPicPr>
                  <p:nvPr/>
                </p:nvPicPr>
                <p:blipFill>
                  <a:blip r:embed="rId21"/>
                  <a:srcRect/>
                  <a:stretch>
                    <a:fillRect/>
                  </a:stretch>
                </p:blipFill>
                <p:spPr bwMode="auto">
                  <a:xfrm>
                    <a:off x="2213430" y="1643742"/>
                    <a:ext cx="321502" cy="429985"/>
                  </a:xfrm>
                  <a:prstGeom prst="rect">
                    <a:avLst/>
                  </a:prstGeom>
                  <a:noFill/>
                  <a:ln w="9525">
                    <a:noFill/>
                    <a:miter lim="800000"/>
                    <a:headEnd/>
                    <a:tailEnd/>
                  </a:ln>
                </p:spPr>
              </p:pic>
            </p:grpSp>
            <p:pic>
              <p:nvPicPr>
                <p:cNvPr id="56" name="Picture 7" descr="D:\MyPictures\MediaBank\DPM v2 protected workload logos (Exchange, SQL, SharePoint, Virtual Server)\Virtual_05-R2_bL.png"/>
                <p:cNvPicPr>
                  <a:picLocks noChangeAspect="1" noChangeArrowheads="1"/>
                </p:cNvPicPr>
                <p:nvPr/>
              </p:nvPicPr>
              <p:blipFill>
                <a:blip r:embed="rId22"/>
                <a:srcRect/>
                <a:stretch>
                  <a:fillRect/>
                </a:stretch>
              </p:blipFill>
              <p:spPr bwMode="auto">
                <a:xfrm>
                  <a:off x="189432" y="3613280"/>
                  <a:ext cx="1312798" cy="182528"/>
                </a:xfrm>
                <a:prstGeom prst="rect">
                  <a:avLst/>
                </a:prstGeom>
                <a:noFill/>
                <a:ln w="9525">
                  <a:noFill/>
                  <a:miter lim="800000"/>
                  <a:headEnd/>
                  <a:tailEnd/>
                </a:ln>
              </p:spPr>
            </p:pic>
          </p:grpSp>
        </p:grpSp>
        <p:sp>
          <p:nvSpPr>
            <p:cNvPr id="41" name="Text Box 61"/>
            <p:cNvSpPr txBox="1">
              <a:spLocks noChangeArrowheads="1"/>
            </p:cNvSpPr>
            <p:nvPr/>
          </p:nvSpPr>
          <p:spPr bwMode="auto">
            <a:xfrm>
              <a:off x="2518775" y="2438603"/>
              <a:ext cx="1666835" cy="430264"/>
            </a:xfrm>
            <a:prstGeom prst="rect">
              <a:avLst/>
            </a:prstGeom>
            <a:noFill/>
            <a:ln w="9525">
              <a:noFill/>
              <a:miter lim="800000"/>
              <a:headEnd/>
              <a:tailEnd/>
            </a:ln>
            <a:effectLst/>
          </p:spPr>
          <p:txBody>
            <a:bodyPr lIns="91435" tIns="45717" rIns="91435" bIns="45717">
              <a:spAutoFit/>
            </a:bodyPr>
            <a:lstStyle/>
            <a:p>
              <a:pPr eaLnBrk="0" hangingPunct="0">
                <a:defRPr/>
              </a:pPr>
              <a:r>
                <a:rPr lang="en-US" sz="1100" dirty="0">
                  <a:solidFill>
                    <a:schemeClr val="bg2"/>
                  </a:solidFill>
                  <a:latin typeface="+mj-lt"/>
                  <a:cs typeface="+mn-cs"/>
                </a:rPr>
                <a:t>Active Directory®</a:t>
              </a:r>
            </a:p>
            <a:p>
              <a:pPr eaLnBrk="0" hangingPunct="0">
                <a:defRPr/>
              </a:pPr>
              <a:r>
                <a:rPr lang="en-US" sz="1100" dirty="0">
                  <a:solidFill>
                    <a:schemeClr val="bg2"/>
                  </a:solidFill>
                  <a:latin typeface="+mj-lt"/>
                  <a:cs typeface="+mn-cs"/>
                </a:rPr>
                <a:t>System State</a:t>
              </a:r>
            </a:p>
          </p:txBody>
        </p:sp>
        <p:sp>
          <p:nvSpPr>
            <p:cNvPr id="42" name="Text Box 61"/>
            <p:cNvSpPr txBox="1">
              <a:spLocks noChangeArrowheads="1"/>
            </p:cNvSpPr>
            <p:nvPr/>
          </p:nvSpPr>
          <p:spPr bwMode="auto">
            <a:xfrm>
              <a:off x="2556875" y="4583572"/>
              <a:ext cx="2024013" cy="600147"/>
            </a:xfrm>
            <a:prstGeom prst="rect">
              <a:avLst/>
            </a:prstGeom>
            <a:noFill/>
            <a:ln w="9525">
              <a:noFill/>
              <a:miter lim="800000"/>
              <a:headEnd/>
              <a:tailEnd/>
            </a:ln>
            <a:effectLst/>
          </p:spPr>
          <p:txBody>
            <a:bodyPr lIns="91435" tIns="45717" rIns="91435" bIns="45717">
              <a:spAutoFit/>
            </a:bodyPr>
            <a:lstStyle/>
            <a:p>
              <a:pPr eaLnBrk="0" hangingPunct="0">
                <a:defRPr/>
              </a:pPr>
              <a:r>
                <a:rPr lang="en-US" sz="1100" dirty="0">
                  <a:solidFill>
                    <a:schemeClr val="bg2"/>
                  </a:solidFill>
                  <a:latin typeface="+mj-lt"/>
                  <a:cs typeface="+mn-cs"/>
                </a:rPr>
                <a:t>Windows Server 2003</a:t>
              </a:r>
            </a:p>
            <a:p>
              <a:pPr eaLnBrk="0" hangingPunct="0">
                <a:defRPr/>
              </a:pPr>
              <a:r>
                <a:rPr lang="en-US" sz="1100" dirty="0">
                  <a:solidFill>
                    <a:schemeClr val="bg2"/>
                  </a:solidFill>
                  <a:latin typeface="+mj-lt"/>
                  <a:cs typeface="+mn-cs"/>
                </a:rPr>
                <a:t>Windows Server 2008</a:t>
              </a:r>
            </a:p>
            <a:p>
              <a:pPr eaLnBrk="0" hangingPunct="0">
                <a:defRPr/>
              </a:pPr>
              <a:r>
                <a:rPr lang="en-US" sz="1100" dirty="0">
                  <a:solidFill>
                    <a:schemeClr val="bg2"/>
                  </a:solidFill>
                  <a:latin typeface="+mj-lt"/>
                  <a:cs typeface="+mn-cs"/>
                </a:rPr>
                <a:t>     </a:t>
              </a:r>
              <a:r>
                <a:rPr lang="en-US" sz="1000" i="1" dirty="0">
                  <a:solidFill>
                    <a:schemeClr val="bg2"/>
                  </a:solidFill>
                  <a:latin typeface="+mj-lt"/>
                  <a:cs typeface="+mn-cs"/>
                </a:rPr>
                <a:t>file shares and directories</a:t>
              </a:r>
              <a:endParaRPr lang="en-US" sz="1100" i="1" dirty="0">
                <a:solidFill>
                  <a:schemeClr val="bg2"/>
                </a:solidFill>
                <a:latin typeface="+mj-lt"/>
                <a:cs typeface="+mn-cs"/>
              </a:endParaRPr>
            </a:p>
          </p:txBody>
        </p:sp>
        <p:grpSp>
          <p:nvGrpSpPr>
            <p:cNvPr id="60" name="Group 147"/>
            <p:cNvGrpSpPr>
              <a:grpSpLocks/>
            </p:cNvGrpSpPr>
            <p:nvPr/>
          </p:nvGrpSpPr>
          <p:grpSpPr bwMode="auto">
            <a:xfrm>
              <a:off x="2724543" y="4002833"/>
              <a:ext cx="531847" cy="625161"/>
              <a:chOff x="2775251" y="1679417"/>
              <a:chExt cx="499794" cy="656679"/>
            </a:xfrm>
          </p:grpSpPr>
          <p:pic>
            <p:nvPicPr>
              <p:cNvPr id="51" name="Picture 9"/>
              <p:cNvPicPr>
                <a:picLocks noChangeAspect="1" noChangeArrowheads="1"/>
              </p:cNvPicPr>
              <p:nvPr/>
            </p:nvPicPr>
            <p:blipFill>
              <a:blip r:embed="rId23"/>
              <a:srcRect/>
              <a:stretch>
                <a:fillRect/>
              </a:stretch>
            </p:blipFill>
            <p:spPr bwMode="auto">
              <a:xfrm>
                <a:off x="2775251" y="1679417"/>
                <a:ext cx="357187" cy="615950"/>
              </a:xfrm>
              <a:prstGeom prst="rect">
                <a:avLst/>
              </a:prstGeom>
              <a:noFill/>
              <a:ln w="9525">
                <a:noFill/>
                <a:miter lim="800000"/>
                <a:headEnd/>
                <a:tailEnd/>
              </a:ln>
            </p:spPr>
          </p:pic>
          <p:pic>
            <p:nvPicPr>
              <p:cNvPr id="52" name="Picture 10"/>
              <p:cNvPicPr>
                <a:picLocks noChangeAspect="1" noChangeArrowheads="1"/>
              </p:cNvPicPr>
              <p:nvPr/>
            </p:nvPicPr>
            <p:blipFill>
              <a:blip r:embed="rId5"/>
              <a:srcRect/>
              <a:stretch>
                <a:fillRect/>
              </a:stretch>
            </p:blipFill>
            <p:spPr bwMode="auto">
              <a:xfrm>
                <a:off x="2976636" y="2027504"/>
                <a:ext cx="298409" cy="308592"/>
              </a:xfrm>
              <a:prstGeom prst="rect">
                <a:avLst/>
              </a:prstGeom>
              <a:noFill/>
              <a:ln w="9525">
                <a:noFill/>
                <a:miter lim="800000"/>
                <a:headEnd/>
                <a:tailEnd/>
              </a:ln>
            </p:spPr>
          </p:pic>
        </p:grpSp>
        <p:grpSp>
          <p:nvGrpSpPr>
            <p:cNvPr id="61" name="Group 137"/>
            <p:cNvGrpSpPr>
              <a:grpSpLocks/>
            </p:cNvGrpSpPr>
            <p:nvPr/>
          </p:nvGrpSpPr>
          <p:grpSpPr bwMode="auto">
            <a:xfrm>
              <a:off x="469362" y="4581324"/>
              <a:ext cx="1927178" cy="538397"/>
              <a:chOff x="460031" y="4488014"/>
              <a:chExt cx="1927178" cy="538397"/>
            </a:xfrm>
          </p:grpSpPr>
          <p:sp>
            <p:nvSpPr>
              <p:cNvPr id="45" name="Line 52"/>
              <p:cNvSpPr>
                <a:spLocks noChangeShapeType="1"/>
              </p:cNvSpPr>
              <p:nvPr/>
            </p:nvSpPr>
            <p:spPr bwMode="auto">
              <a:xfrm>
                <a:off x="2261800" y="4671259"/>
                <a:ext cx="125409"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grpSp>
            <p:nvGrpSpPr>
              <p:cNvPr id="66" name="Group 130"/>
              <p:cNvGrpSpPr>
                <a:grpSpLocks/>
              </p:cNvGrpSpPr>
              <p:nvPr/>
            </p:nvGrpSpPr>
            <p:grpSpPr bwMode="auto">
              <a:xfrm>
                <a:off x="460031" y="4488014"/>
                <a:ext cx="1847741" cy="538397"/>
                <a:chOff x="460031" y="4320056"/>
                <a:chExt cx="1847741" cy="538397"/>
              </a:xfrm>
            </p:grpSpPr>
            <p:sp>
              <p:nvSpPr>
                <p:cNvPr id="47" name="Text Box 61"/>
                <p:cNvSpPr txBox="1">
                  <a:spLocks noChangeArrowheads="1"/>
                </p:cNvSpPr>
                <p:nvPr/>
              </p:nvSpPr>
              <p:spPr bwMode="auto">
                <a:xfrm>
                  <a:off x="460031" y="4395338"/>
                  <a:ext cx="1238220" cy="430265"/>
                </a:xfrm>
                <a:prstGeom prst="rect">
                  <a:avLst/>
                </a:prstGeom>
                <a:noFill/>
                <a:ln w="9525">
                  <a:noFill/>
                  <a:miter lim="800000"/>
                  <a:headEnd/>
                  <a:tailEnd/>
                </a:ln>
                <a:effectLst/>
              </p:spPr>
              <p:txBody>
                <a:bodyPr lIns="91435" tIns="45717" rIns="91435" bIns="45717">
                  <a:spAutoFit/>
                </a:bodyPr>
                <a:lstStyle/>
                <a:p>
                  <a:pPr algn="r" eaLnBrk="0" hangingPunct="0">
                    <a:defRPr/>
                  </a:pPr>
                  <a:r>
                    <a:rPr lang="en-US" sz="1100" dirty="0">
                      <a:solidFill>
                        <a:schemeClr val="bg2"/>
                      </a:solidFill>
                      <a:latin typeface="+mj-lt"/>
                      <a:cs typeface="+mn-cs"/>
                    </a:rPr>
                    <a:t>Windows XP</a:t>
                  </a:r>
                </a:p>
                <a:p>
                  <a:pPr algn="r" eaLnBrk="0" hangingPunct="0">
                    <a:defRPr/>
                  </a:pPr>
                  <a:r>
                    <a:rPr lang="en-US" sz="1100" dirty="0">
                      <a:solidFill>
                        <a:schemeClr val="bg2"/>
                      </a:solidFill>
                      <a:latin typeface="+mj-lt"/>
                      <a:cs typeface="+mn-cs"/>
                    </a:rPr>
                    <a:t>Windows Vista</a:t>
                  </a:r>
                </a:p>
              </p:txBody>
            </p:sp>
            <p:grpSp>
              <p:nvGrpSpPr>
                <p:cNvPr id="67" name="Group 129"/>
                <p:cNvGrpSpPr>
                  <a:grpSpLocks/>
                </p:cNvGrpSpPr>
                <p:nvPr/>
              </p:nvGrpSpPr>
              <p:grpSpPr bwMode="auto">
                <a:xfrm>
                  <a:off x="1690485" y="4320056"/>
                  <a:ext cx="617287" cy="538397"/>
                  <a:chOff x="1634499" y="4767944"/>
                  <a:chExt cx="617287" cy="538397"/>
                </a:xfrm>
              </p:grpSpPr>
              <p:pic>
                <p:nvPicPr>
                  <p:cNvPr id="49" name="Picture 48"/>
                  <p:cNvPicPr>
                    <a:picLocks noChangeAspect="1" noChangeArrowheads="1"/>
                  </p:cNvPicPr>
                  <p:nvPr/>
                </p:nvPicPr>
                <p:blipFill>
                  <a:blip r:embed="rId24"/>
                  <a:srcRect/>
                  <a:stretch>
                    <a:fillRect/>
                  </a:stretch>
                </p:blipFill>
                <p:spPr bwMode="auto">
                  <a:xfrm>
                    <a:off x="1634499" y="4767944"/>
                    <a:ext cx="486651" cy="521675"/>
                  </a:xfrm>
                  <a:prstGeom prst="rect">
                    <a:avLst/>
                  </a:prstGeom>
                  <a:noFill/>
                  <a:ln w="9525">
                    <a:noFill/>
                    <a:miter lim="800000"/>
                    <a:headEnd/>
                    <a:tailEnd/>
                  </a:ln>
                </p:spPr>
              </p:pic>
              <p:pic>
                <p:nvPicPr>
                  <p:cNvPr id="50" name="Picture 10"/>
                  <p:cNvPicPr>
                    <a:picLocks noChangeAspect="1" noChangeArrowheads="1"/>
                  </p:cNvPicPr>
                  <p:nvPr/>
                </p:nvPicPr>
                <p:blipFill>
                  <a:blip r:embed="rId5"/>
                  <a:srcRect/>
                  <a:stretch>
                    <a:fillRect/>
                  </a:stretch>
                </p:blipFill>
                <p:spPr bwMode="auto">
                  <a:xfrm>
                    <a:off x="1953377" y="4997749"/>
                    <a:ext cx="298409" cy="308592"/>
                  </a:xfrm>
                  <a:prstGeom prst="rect">
                    <a:avLst/>
                  </a:prstGeom>
                  <a:noFill/>
                  <a:ln w="9525">
                    <a:noFill/>
                    <a:miter lim="800000"/>
                    <a:headEnd/>
                    <a:tailEnd/>
                  </a:ln>
                </p:spPr>
              </p:pic>
            </p:grpSp>
          </p:grpSp>
        </p:grpSp>
      </p:gr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587" y="260350"/>
            <a:ext cx="8642838" cy="954072"/>
          </a:xfrm>
        </p:spPr>
        <p:txBody>
          <a:bodyPr/>
          <a:lstStyle/>
          <a:p>
            <a:r>
              <a:rPr lang="hu-HU" sz="3600" b="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Milyen adatokat védhetünk?</a:t>
            </a:r>
            <a:endParaRPr lang="hu-HU" sz="3600" b="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3" name="Text Placeholder 2"/>
          <p:cNvSpPr>
            <a:spLocks noGrp="1"/>
          </p:cNvSpPr>
          <p:nvPr>
            <p:ph type="body" sz="quarter" idx="10"/>
          </p:nvPr>
        </p:nvSpPr>
        <p:spPr>
          <a:xfrm>
            <a:off x="381000" y="1142984"/>
            <a:ext cx="8382000" cy="5674663"/>
          </a:xfrm>
        </p:spPr>
        <p:txBody>
          <a:bodyPr/>
          <a:lstStyle/>
          <a:p>
            <a:pPr marL="15875" indent="-15875">
              <a:buNone/>
            </a:pPr>
            <a:r>
              <a:rPr lang="en-US" sz="2400" b="1" dirty="0" smtClean="0"/>
              <a:t>Microsoft platform</a:t>
            </a:r>
            <a:r>
              <a:rPr lang="hu-HU" sz="2400" b="1" dirty="0" err="1" smtClean="0"/>
              <a:t>okat</a:t>
            </a:r>
            <a:r>
              <a:rPr lang="hu-HU" sz="2400" b="1" dirty="0" smtClean="0"/>
              <a:t>,</a:t>
            </a:r>
            <a:r>
              <a:rPr lang="en-US" sz="2400" b="1" dirty="0" smtClean="0"/>
              <a:t> </a:t>
            </a:r>
            <a:r>
              <a:rPr lang="hu-HU" sz="2400" b="1" dirty="0" smtClean="0"/>
              <a:t>amelyek ismerik az árnyékmásolat technológiát</a:t>
            </a:r>
            <a:endParaRPr lang="en-US" sz="2400" b="1" dirty="0" smtClean="0"/>
          </a:p>
          <a:p>
            <a:pPr lvl="1"/>
            <a:r>
              <a:rPr lang="en-US" sz="1600" dirty="0" smtClean="0"/>
              <a:t>Exchange 2003 </a:t>
            </a:r>
            <a:r>
              <a:rPr lang="en-US" sz="1050" dirty="0" smtClean="0"/>
              <a:t>service pack 2</a:t>
            </a:r>
            <a:endParaRPr lang="en-US" sz="1600" dirty="0" smtClean="0"/>
          </a:p>
          <a:p>
            <a:pPr lvl="1"/>
            <a:r>
              <a:rPr lang="en-US" sz="1600" dirty="0" smtClean="0"/>
              <a:t>Exchange 2007 –LCR</a:t>
            </a:r>
            <a:r>
              <a:rPr lang="hu-HU" sz="1600" dirty="0" smtClean="0"/>
              <a:t>, SCR</a:t>
            </a:r>
            <a:r>
              <a:rPr lang="en-US" sz="1600" dirty="0" smtClean="0"/>
              <a:t> </a:t>
            </a:r>
            <a:r>
              <a:rPr lang="hu-HU" sz="1600" dirty="0" smtClean="0"/>
              <a:t>és</a:t>
            </a:r>
            <a:r>
              <a:rPr lang="en-US" sz="1600" dirty="0" smtClean="0"/>
              <a:t> CCR </a:t>
            </a:r>
            <a:r>
              <a:rPr lang="hu-HU" sz="1600" dirty="0" smtClean="0"/>
              <a:t>fürtökben is</a:t>
            </a:r>
            <a:endParaRPr lang="en-US" sz="1600" dirty="0" smtClean="0"/>
          </a:p>
          <a:p>
            <a:pPr lvl="1"/>
            <a:endParaRPr lang="en-US" sz="100" dirty="0" smtClean="0"/>
          </a:p>
          <a:p>
            <a:pPr lvl="1"/>
            <a:r>
              <a:rPr lang="en-US" sz="1600" dirty="0" smtClean="0"/>
              <a:t>SQL Server 2000 </a:t>
            </a:r>
            <a:r>
              <a:rPr lang="en-US" sz="1050" dirty="0" smtClean="0"/>
              <a:t>service pack 4</a:t>
            </a:r>
          </a:p>
          <a:p>
            <a:pPr lvl="1"/>
            <a:r>
              <a:rPr lang="en-US" sz="1600" dirty="0" smtClean="0"/>
              <a:t>SQL Server 2005</a:t>
            </a:r>
          </a:p>
          <a:p>
            <a:pPr lvl="1"/>
            <a:r>
              <a:rPr lang="en-US" sz="1600" dirty="0" smtClean="0"/>
              <a:t>SQL Server 2008 </a:t>
            </a:r>
            <a:r>
              <a:rPr lang="hu-HU" sz="1050" dirty="0" smtClean="0"/>
              <a:t>CTP</a:t>
            </a:r>
            <a:endParaRPr lang="en-US" sz="1050" dirty="0" smtClean="0"/>
          </a:p>
          <a:p>
            <a:pPr lvl="1"/>
            <a:endParaRPr lang="en-US" sz="400" dirty="0" smtClean="0"/>
          </a:p>
          <a:p>
            <a:pPr lvl="1"/>
            <a:r>
              <a:rPr lang="en-US" sz="1600" dirty="0" smtClean="0"/>
              <a:t>SharePoint Server 2003 / WSS 2.0 – </a:t>
            </a:r>
            <a:r>
              <a:rPr lang="hu-HU" sz="1600" dirty="0" smtClean="0"/>
              <a:t>(csak az SQL adatbázisok)</a:t>
            </a:r>
            <a:endParaRPr lang="en-US" sz="1600" dirty="0" smtClean="0"/>
          </a:p>
          <a:p>
            <a:pPr lvl="1"/>
            <a:r>
              <a:rPr lang="en-US" sz="1600" dirty="0" smtClean="0"/>
              <a:t>SharePoint Server 2007 / WSS 3.0</a:t>
            </a:r>
          </a:p>
          <a:p>
            <a:pPr lvl="1"/>
            <a:endParaRPr lang="en-US" sz="400" dirty="0" smtClean="0"/>
          </a:p>
          <a:p>
            <a:pPr lvl="1"/>
            <a:r>
              <a:rPr lang="en-US" sz="1600" dirty="0" smtClean="0"/>
              <a:t>Virtual Server 2005 R2 </a:t>
            </a:r>
            <a:r>
              <a:rPr lang="en-US" sz="1050" dirty="0" smtClean="0"/>
              <a:t>service pack 1</a:t>
            </a:r>
          </a:p>
          <a:p>
            <a:pPr lvl="1"/>
            <a:endParaRPr lang="en-US" sz="400" dirty="0" smtClean="0"/>
          </a:p>
          <a:p>
            <a:pPr lvl="1"/>
            <a:r>
              <a:rPr lang="en-US" sz="1600" dirty="0" smtClean="0"/>
              <a:t>Windows Server 2003 </a:t>
            </a:r>
            <a:r>
              <a:rPr lang="en-US" sz="1050" dirty="0" smtClean="0"/>
              <a:t>service pack 1</a:t>
            </a:r>
          </a:p>
          <a:p>
            <a:pPr lvl="1"/>
            <a:r>
              <a:rPr lang="en-US" sz="1600" dirty="0" smtClean="0"/>
              <a:t>Windows Server 2008</a:t>
            </a:r>
          </a:p>
          <a:p>
            <a:pPr lvl="1"/>
            <a:endParaRPr lang="en-US" sz="400" dirty="0" smtClean="0"/>
          </a:p>
          <a:p>
            <a:pPr lvl="1"/>
            <a:r>
              <a:rPr lang="en-US" sz="1600" dirty="0" smtClean="0"/>
              <a:t>Windows XP Professional </a:t>
            </a:r>
            <a:r>
              <a:rPr lang="en-US" sz="1050" dirty="0" smtClean="0"/>
              <a:t>service pack 2</a:t>
            </a:r>
          </a:p>
          <a:p>
            <a:pPr lvl="1"/>
            <a:r>
              <a:rPr lang="en-US" sz="1600" dirty="0" smtClean="0"/>
              <a:t>Windows Vista Business </a:t>
            </a:r>
            <a:r>
              <a:rPr lang="hu-HU" sz="1600" dirty="0" smtClean="0"/>
              <a:t>E</a:t>
            </a:r>
            <a:r>
              <a:rPr lang="en-US" sz="1600" dirty="0" err="1" smtClean="0"/>
              <a:t>dition</a:t>
            </a:r>
            <a:r>
              <a:rPr lang="en-US" sz="1600" dirty="0" smtClean="0"/>
              <a:t> </a:t>
            </a:r>
            <a:r>
              <a:rPr lang="hu-HU" sz="1050" dirty="0" smtClean="0"/>
              <a:t>vagy magasabb változat</a:t>
            </a:r>
            <a:endParaRPr lang="hu-HU" sz="105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z="3600" b="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Adatmentési lehetőségek</a:t>
            </a:r>
          </a:p>
        </p:txBody>
      </p:sp>
      <p:sp>
        <p:nvSpPr>
          <p:cNvPr id="3" name="Text Placeholder 2"/>
          <p:cNvSpPr>
            <a:spLocks noGrp="1"/>
          </p:cNvSpPr>
          <p:nvPr>
            <p:ph type="body" sz="quarter" idx="10"/>
          </p:nvPr>
        </p:nvSpPr>
        <p:spPr>
          <a:xfrm>
            <a:off x="381000" y="1411552"/>
            <a:ext cx="5119694" cy="4232026"/>
          </a:xfrm>
        </p:spPr>
        <p:txBody>
          <a:bodyPr/>
          <a:lstStyle/>
          <a:p>
            <a:r>
              <a:rPr lang="hu-HU" dirty="0" smtClean="0"/>
              <a:t>Diszk alapú (D2D) -  a rövidtávú helyreállítást segíti</a:t>
            </a:r>
          </a:p>
          <a:p>
            <a:r>
              <a:rPr lang="hu-HU" dirty="0" smtClean="0"/>
              <a:t>Szalag alapú (D2T)  - a </a:t>
            </a:r>
            <a:r>
              <a:rPr lang="hu-HU" dirty="0" err="1" smtClean="0"/>
              <a:t>hosszútávú</a:t>
            </a:r>
            <a:r>
              <a:rPr lang="hu-HU" dirty="0" smtClean="0"/>
              <a:t> megőrzést segíti</a:t>
            </a:r>
          </a:p>
          <a:p>
            <a:r>
              <a:rPr lang="hu-HU" dirty="0" smtClean="0"/>
              <a:t>Kombinált (D2D2T) – a legrugalmasabb megoldás</a:t>
            </a:r>
            <a:endParaRPr lang="hu-HU" dirty="0"/>
          </a:p>
        </p:txBody>
      </p:sp>
      <p:pic>
        <p:nvPicPr>
          <p:cNvPr id="4" name="Picture 3"/>
          <p:cNvPicPr/>
          <p:nvPr/>
        </p:nvPicPr>
        <p:blipFill>
          <a:blip r:embed="rId2"/>
          <a:srcRect/>
          <a:stretch>
            <a:fillRect/>
          </a:stretch>
        </p:blipFill>
        <p:spPr bwMode="auto">
          <a:xfrm>
            <a:off x="5643570" y="928670"/>
            <a:ext cx="3261360" cy="4512758"/>
          </a:xfrm>
          <a:prstGeom prst="rect">
            <a:avLst/>
          </a:prstGeom>
          <a:noFill/>
          <a:ln w="9525">
            <a:noFill/>
            <a:miter lim="800000"/>
            <a:headEnd/>
            <a:tailEnd/>
          </a:ln>
          <a:effectLst>
            <a:outerShdw blurRad="76200" dist="12700" dir="8100000" sy="-23000" kx="800400" algn="br" rotWithShape="0">
              <a:prstClr val="black">
                <a:alpha val="20000"/>
              </a:prstClr>
            </a:outerShdw>
          </a:effectLst>
          <a:scene3d>
            <a:camera prst="perspectiveLeft"/>
            <a:lightRig rig="threePt" dir="t"/>
          </a:scene3d>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587" y="260350"/>
            <a:ext cx="8642838" cy="668320"/>
          </a:xfrm>
        </p:spPr>
        <p:txBody>
          <a:bodyPr/>
          <a:lstStyle/>
          <a:p>
            <a:r>
              <a:rPr lang="hu-HU" sz="3600" b="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Tervezési megfontolások</a:t>
            </a:r>
          </a:p>
        </p:txBody>
      </p:sp>
      <p:sp>
        <p:nvSpPr>
          <p:cNvPr id="3" name="Text Placeholder 2"/>
          <p:cNvSpPr>
            <a:spLocks noGrp="1"/>
          </p:cNvSpPr>
          <p:nvPr>
            <p:ph type="body" sz="quarter" idx="10"/>
          </p:nvPr>
        </p:nvSpPr>
        <p:spPr>
          <a:xfrm>
            <a:off x="381000" y="1071546"/>
            <a:ext cx="8382000" cy="4000528"/>
          </a:xfrm>
        </p:spPr>
        <p:txBody>
          <a:bodyPr/>
          <a:lstStyle/>
          <a:p>
            <a:r>
              <a:rPr lang="hu-HU" sz="2800" dirty="0" smtClean="0"/>
              <a:t>Mérjük fel mennyi és milyen adatot akarunk menteni</a:t>
            </a:r>
          </a:p>
          <a:p>
            <a:r>
              <a:rPr lang="hu-HU" sz="2800" dirty="0" smtClean="0"/>
              <a:t>Három cél között kell összhangot teremteni:</a:t>
            </a:r>
          </a:p>
          <a:p>
            <a:pPr lvl="1"/>
            <a:r>
              <a:rPr lang="hu-HU" sz="2400" dirty="0" smtClean="0"/>
              <a:t>Adatvesztés minimalizálás (backup gyakoriság)</a:t>
            </a:r>
          </a:p>
          <a:p>
            <a:pPr lvl="1"/>
            <a:r>
              <a:rPr lang="hu-HU" sz="2400" dirty="0" smtClean="0"/>
              <a:t>Visszatöltési idő minimalizálás </a:t>
            </a:r>
          </a:p>
          <a:p>
            <a:pPr lvl="1"/>
            <a:r>
              <a:rPr lang="hu-HU" sz="2400" dirty="0" smtClean="0"/>
              <a:t>Adatmegőrzési idő</a:t>
            </a:r>
          </a:p>
          <a:p>
            <a:r>
              <a:rPr lang="hu-HU" sz="2800" dirty="0" smtClean="0"/>
              <a:t>A lehetséges út</a:t>
            </a:r>
          </a:p>
          <a:p>
            <a:pPr lvl="1"/>
            <a:r>
              <a:rPr lang="hu-HU" sz="2400" dirty="0" smtClean="0"/>
              <a:t>Az üzletileg kritikus adatokat csoportosítsuk és mentsük gyakrabban</a:t>
            </a:r>
          </a:p>
          <a:p>
            <a:pPr lvl="1"/>
            <a:r>
              <a:rPr lang="hu-HU" sz="2400" dirty="0" smtClean="0"/>
              <a:t>A kritikus adatok hosszabb ideig maradjanak diszken</a:t>
            </a:r>
          </a:p>
          <a:p>
            <a:pPr lvl="1"/>
            <a:r>
              <a:rPr lang="hu-HU" sz="2400" dirty="0" smtClean="0"/>
              <a:t>Használjunk magas rendelkezésre állású megoldásokat is – a DPM kezeli ezeket</a:t>
            </a:r>
            <a:endParaRPr lang="hu-HU" sz="24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z="3600" b="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Rendszerfeltételek</a:t>
            </a:r>
          </a:p>
        </p:txBody>
      </p:sp>
      <p:sp>
        <p:nvSpPr>
          <p:cNvPr id="3" name="Text Placeholder 2"/>
          <p:cNvSpPr>
            <a:spLocks noGrp="1"/>
          </p:cNvSpPr>
          <p:nvPr>
            <p:ph type="body" sz="quarter" idx="10"/>
          </p:nvPr>
        </p:nvSpPr>
        <p:spPr/>
        <p:txBody>
          <a:bodyPr/>
          <a:lstStyle/>
          <a:p>
            <a:r>
              <a:rPr lang="hu-HU" sz="2800" dirty="0" smtClean="0"/>
              <a:t>A DPM kiszolgáló esetén hardver és szoftver feltételekre is kell figyelnünk</a:t>
            </a:r>
          </a:p>
          <a:p>
            <a:pPr lvl="1"/>
            <a:r>
              <a:rPr lang="hu-HU" sz="2400" dirty="0" smtClean="0"/>
              <a:t>A legfontosabb a diszkek méretezése és szervezése</a:t>
            </a:r>
          </a:p>
          <a:p>
            <a:r>
              <a:rPr lang="hu-HU" sz="2800" dirty="0" smtClean="0"/>
              <a:t>A védett kiszolgálók esetén néhány szoftveres előfeltétel van</a:t>
            </a:r>
          </a:p>
          <a:p>
            <a:r>
              <a:rPr lang="hu-HU" sz="2800" dirty="0" smtClean="0"/>
              <a:t>Teljes áttekintés a követelményekről:</a:t>
            </a:r>
          </a:p>
          <a:p>
            <a:pPr lvl="1">
              <a:buNone/>
            </a:pPr>
            <a:r>
              <a:rPr lang="hu-HU" sz="2000" dirty="0" smtClean="0">
                <a:solidFill>
                  <a:srgbClr val="FFCC00"/>
                </a:solidFill>
                <a:hlinkClick r:id="rId2"/>
              </a:rPr>
              <a:t>http://technet.microsoft.com/en-us/library/bb795538.aspx</a:t>
            </a:r>
            <a:endParaRPr lang="hu-HU" sz="2000" dirty="0" smtClean="0">
              <a:solidFill>
                <a:srgbClr val="FFCC00"/>
              </a:solidFill>
            </a:endParaRPr>
          </a:p>
          <a:p>
            <a:r>
              <a:rPr lang="hu-HU" sz="2800" dirty="0" smtClean="0"/>
              <a:t>Megfelelő DPM </a:t>
            </a:r>
            <a:r>
              <a:rPr lang="hu-HU" sz="2800" dirty="0" err="1" smtClean="0"/>
              <a:t>licenszek</a:t>
            </a:r>
            <a:r>
              <a:rPr lang="hu-HU" sz="2800" dirty="0" smtClean="0"/>
              <a:t> </a:t>
            </a:r>
            <a:r>
              <a:rPr lang="hu-HU" sz="2000" dirty="0" smtClean="0"/>
              <a:t>(alkalmazás szintű védelemhez </a:t>
            </a:r>
            <a:r>
              <a:rPr lang="hu-HU" sz="2000" dirty="0" err="1" smtClean="0"/>
              <a:t>Enterprise</a:t>
            </a:r>
            <a:r>
              <a:rPr lang="hu-HU" sz="2000" dirty="0" smtClean="0"/>
              <a:t> </a:t>
            </a:r>
            <a:r>
              <a:rPr lang="hu-HU" sz="2000" dirty="0" err="1" smtClean="0"/>
              <a:t>licensz</a:t>
            </a:r>
            <a:r>
              <a:rPr lang="hu-HU" sz="2000" dirty="0" smtClean="0"/>
              <a:t> szükséges)</a:t>
            </a:r>
            <a:endParaRPr lang="hu-HU" sz="2800" dirty="0" smtClean="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Rectangle 9"/>
          <p:cNvSpPr>
            <a:spLocks noGrp="1" noChangeArrowheads="1"/>
          </p:cNvSpPr>
          <p:nvPr>
            <p:ph type="ctrTitle"/>
          </p:nvPr>
        </p:nvSpPr>
        <p:spPr/>
        <p:txBody>
          <a:bodyPr/>
          <a:lstStyle/>
          <a:p>
            <a:r>
              <a:rPr lang="hu-HU" dirty="0" smtClean="0"/>
              <a:t>Mentés </a:t>
            </a:r>
            <a:r>
              <a:rPr lang="hu-HU" dirty="0" smtClean="0">
                <a:solidFill>
                  <a:srgbClr val="FF0000"/>
                </a:solidFill>
              </a:rPr>
              <a:t>{</a:t>
            </a:r>
            <a:r>
              <a:rPr lang="hu-HU" dirty="0" smtClean="0"/>
              <a:t> másként </a:t>
            </a:r>
            <a:r>
              <a:rPr lang="hu-HU" dirty="0" smtClean="0">
                <a:solidFill>
                  <a:srgbClr val="FF0000"/>
                </a:solidFill>
              </a:rPr>
              <a:t>}</a:t>
            </a:r>
            <a:endParaRPr lang="en-US" dirty="0">
              <a:solidFill>
                <a:srgbClr val="FF0000"/>
              </a:solidFill>
            </a:endParaRPr>
          </a:p>
        </p:txBody>
      </p:sp>
      <p:sp>
        <p:nvSpPr>
          <p:cNvPr id="19466" name="Rectangle 10"/>
          <p:cNvSpPr>
            <a:spLocks noGrp="1" noChangeArrowheads="1"/>
          </p:cNvSpPr>
          <p:nvPr>
            <p:ph type="subTitle" idx="1"/>
          </p:nvPr>
        </p:nvSpPr>
        <p:spPr>
          <a:xfrm>
            <a:off x="428596" y="4941888"/>
            <a:ext cx="7776797" cy="1752600"/>
          </a:xfrm>
        </p:spPr>
        <p:txBody>
          <a:bodyPr/>
          <a:lstStyle/>
          <a:p>
            <a:r>
              <a:rPr lang="hu-HU" u="none" spc="-15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UI" pitchFamily="34" charset="0"/>
                <a:cs typeface="Segoe UI" pitchFamily="34" charset="0"/>
              </a:rPr>
              <a:t>Somogyi Csaba</a:t>
            </a:r>
            <a:endParaRPr lang="hu-HU" u="none" spc="-150" dirty="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UI" pitchFamily="34" charset="0"/>
              <a:cs typeface="Segoe UI" pitchFamily="34" charset="0"/>
            </a:endParaRPr>
          </a:p>
          <a:p>
            <a:r>
              <a:rPr lang="hu-HU" b="0" u="none" spc="-150" dirty="0" err="1"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UI" pitchFamily="34" charset="0"/>
                <a:cs typeface="Segoe UI" pitchFamily="34" charset="0"/>
              </a:rPr>
              <a:t>csaba.somogyi</a:t>
            </a:r>
            <a:r>
              <a:rPr lang="hu-HU" b="0" u="none" spc="-15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UI" pitchFamily="34" charset="0"/>
                <a:cs typeface="Segoe UI" pitchFamily="34" charset="0"/>
              </a:rPr>
              <a:t>@</a:t>
            </a:r>
            <a:r>
              <a:rPr lang="hu-HU" b="0" u="none" spc="-150" dirty="0" err="1"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UI" pitchFamily="34" charset="0"/>
                <a:cs typeface="Segoe UI" pitchFamily="34" charset="0"/>
              </a:rPr>
              <a:t>microsoft.com</a:t>
            </a:r>
            <a:endParaRPr lang="hu-HU" b="0" u="none" spc="-150" dirty="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UI" pitchFamily="34" charset="0"/>
              <a:cs typeface="Segoe UI" pitchFamily="34" charset="0"/>
            </a:endParaRPr>
          </a:p>
          <a:p>
            <a:r>
              <a:rPr lang="hu-HU" b="0" u="none" spc="-15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UI" pitchFamily="34" charset="0"/>
                <a:cs typeface="Segoe UI" pitchFamily="34" charset="0"/>
              </a:rPr>
              <a:t>IT üzemeltetési szakértő</a:t>
            </a:r>
            <a:endParaRPr lang="hu-HU" b="0" u="none" spc="-150" dirty="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UI" pitchFamily="34" charset="0"/>
              <a:cs typeface="Segoe UI" pitchFamily="34" charset="0"/>
            </a:endParaRPr>
          </a:p>
          <a:p>
            <a:r>
              <a:rPr lang="hu-HU" b="0" u="none" spc="-15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UI" pitchFamily="34" charset="0"/>
                <a:cs typeface="Segoe UI" pitchFamily="34" charset="0"/>
              </a:rPr>
              <a:t>Microsoft Magyarország</a:t>
            </a:r>
            <a:endParaRPr lang="en-US" sz="2800" b="0" u="none" spc="-150" dirty="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UI" pitchFamily="34" charset="0"/>
              <a:cs typeface="Segoe UI" pitchFamily="34" charset="0"/>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587" y="260350"/>
            <a:ext cx="8642838" cy="739758"/>
          </a:xfrm>
        </p:spPr>
        <p:txBody>
          <a:bodyPr/>
          <a:lstStyle/>
          <a:p>
            <a:r>
              <a:rPr lang="hu-HU" sz="3600" b="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Ismerkedjünk a technológiával</a:t>
            </a:r>
          </a:p>
        </p:txBody>
      </p:sp>
      <p:sp>
        <p:nvSpPr>
          <p:cNvPr id="3" name="Text Placeholder 2"/>
          <p:cNvSpPr>
            <a:spLocks noGrp="1"/>
          </p:cNvSpPr>
          <p:nvPr>
            <p:ph type="body" sz="quarter" idx="10"/>
          </p:nvPr>
        </p:nvSpPr>
        <p:spPr>
          <a:xfrm>
            <a:off x="357158" y="1000108"/>
            <a:ext cx="8382000" cy="660126"/>
          </a:xfrm>
        </p:spPr>
        <p:txBody>
          <a:bodyPr/>
          <a:lstStyle/>
          <a:p>
            <a:r>
              <a:rPr lang="hu-HU" sz="2400" dirty="0" smtClean="0"/>
              <a:t>Használjuk az Exchange példáját</a:t>
            </a:r>
            <a:endParaRPr lang="hu-HU" sz="2400" dirty="0"/>
          </a:p>
        </p:txBody>
      </p:sp>
      <p:pic>
        <p:nvPicPr>
          <p:cNvPr id="4" name="Picture 3" descr="dpm1.bmp"/>
          <p:cNvPicPr>
            <a:picLocks noChangeAspect="1"/>
          </p:cNvPicPr>
          <p:nvPr/>
        </p:nvPicPr>
        <p:blipFill>
          <a:blip r:embed="rId2"/>
          <a:stretch>
            <a:fillRect/>
          </a:stretch>
        </p:blipFill>
        <p:spPr>
          <a:xfrm>
            <a:off x="285720" y="1500174"/>
            <a:ext cx="4143404" cy="4512010"/>
          </a:xfrm>
          <a:prstGeom prst="rect">
            <a:avLst/>
          </a:prstGeom>
        </p:spPr>
      </p:pic>
      <p:pic>
        <p:nvPicPr>
          <p:cNvPr id="5" name="Picture 4" descr="dpm2.bmp"/>
          <p:cNvPicPr>
            <a:picLocks noChangeAspect="1"/>
          </p:cNvPicPr>
          <p:nvPr/>
        </p:nvPicPr>
        <p:blipFill>
          <a:blip r:embed="rId3"/>
          <a:stretch>
            <a:fillRect/>
          </a:stretch>
        </p:blipFill>
        <p:spPr>
          <a:xfrm>
            <a:off x="2571736" y="1500174"/>
            <a:ext cx="4288423" cy="4500594"/>
          </a:xfrm>
          <a:prstGeom prst="rect">
            <a:avLst/>
          </a:prstGeom>
        </p:spPr>
      </p:pic>
      <p:pic>
        <p:nvPicPr>
          <p:cNvPr id="6" name="Picture 5" descr="dpm3.bmp"/>
          <p:cNvPicPr>
            <a:picLocks noChangeAspect="1"/>
          </p:cNvPicPr>
          <p:nvPr/>
        </p:nvPicPr>
        <p:blipFill>
          <a:blip r:embed="rId4"/>
          <a:stretch>
            <a:fillRect/>
          </a:stretch>
        </p:blipFill>
        <p:spPr>
          <a:xfrm>
            <a:off x="3071802" y="1500174"/>
            <a:ext cx="5886450" cy="4695825"/>
          </a:xfrm>
          <a:prstGeom prst="rect">
            <a:avLst/>
          </a:prstGeom>
          <a:ln w="19050">
            <a:solidFill>
              <a:schemeClr val="accent3">
                <a:lumMod val="25000"/>
              </a:schemeClr>
            </a:solidFill>
          </a:ln>
        </p:spPr>
      </p:pic>
      <p:pic>
        <p:nvPicPr>
          <p:cNvPr id="7" name="Picture 6" descr="dpm4.bmp"/>
          <p:cNvPicPr>
            <a:picLocks noChangeAspect="1"/>
          </p:cNvPicPr>
          <p:nvPr/>
        </p:nvPicPr>
        <p:blipFill>
          <a:blip r:embed="rId5"/>
          <a:stretch>
            <a:fillRect/>
          </a:stretch>
        </p:blipFill>
        <p:spPr>
          <a:xfrm>
            <a:off x="3857620" y="1785926"/>
            <a:ext cx="5112804" cy="4548200"/>
          </a:xfrm>
          <a:prstGeom prst="rect">
            <a:avLst/>
          </a:prstGeom>
          <a:ln w="19050">
            <a:solidFill>
              <a:schemeClr val="accent3">
                <a:lumMod val="25000"/>
              </a:schemeClr>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4"/>
                                        </p:tgtEl>
                                      </p:cBhvr>
                                      <p:by x="50000" y="50000"/>
                                    </p:animScale>
                                  </p:childTnLst>
                                </p:cTn>
                              </p:par>
                              <p:par>
                                <p:cTn id="13" presetID="49" presetClass="path" presetSubtype="0" accel="50000" decel="50000" fill="hold" nodeType="withEffect">
                                  <p:stCondLst>
                                    <p:cond delay="0"/>
                                  </p:stCondLst>
                                  <p:childTnLst>
                                    <p:animMotion origin="layout" path="M -0.13576 -0.15278 L -2.5E-6 4.81481E-6 " pathEditMode="relative" rAng="0" ptsTypes="AA">
                                      <p:cBhvr>
                                        <p:cTn id="14" dur="2000" spd="-100000" fill="hold"/>
                                        <p:tgtEl>
                                          <p:spTgt spid="4"/>
                                        </p:tgtEl>
                                        <p:attrNameLst>
                                          <p:attrName>ppt_x</p:attrName>
                                          <p:attrName>ppt_y</p:attrName>
                                        </p:attrNameLst>
                                      </p:cBhvr>
                                      <p:rCtr x="68" y="76"/>
                                    </p:animMotion>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5"/>
                                        </p:tgtEl>
                                      </p:cBhvr>
                                      <p:by x="50000" y="50000"/>
                                    </p:animScale>
                                  </p:childTnLst>
                                </p:cTn>
                              </p:par>
                              <p:par>
                                <p:cTn id="25" presetID="49" presetClass="path" presetSubtype="0" accel="50000" decel="50000" fill="hold" nodeType="withEffect">
                                  <p:stCondLst>
                                    <p:cond delay="0"/>
                                  </p:stCondLst>
                                  <p:childTnLst>
                                    <p:animMotion origin="layout" path="M -0.13369 -0.15185 L 5E-6 7.40741E-7 " pathEditMode="relative" rAng="0" ptsTypes="AA">
                                      <p:cBhvr>
                                        <p:cTn id="26" dur="2000" spd="-100000" fill="hold"/>
                                        <p:tgtEl>
                                          <p:spTgt spid="5"/>
                                        </p:tgtEl>
                                        <p:attrNameLst>
                                          <p:attrName>ppt_x</p:attrName>
                                          <p:attrName>ppt_y</p:attrName>
                                        </p:attrNameLst>
                                      </p:cBhvr>
                                      <p:rCtr x="67" y="76"/>
                                    </p:animMotion>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mph" presetSubtype="0" fill="hold" nodeType="clickEffect">
                                  <p:stCondLst>
                                    <p:cond delay="0"/>
                                  </p:stCondLst>
                                  <p:childTnLst>
                                    <p:animScale>
                                      <p:cBhvr>
                                        <p:cTn id="36" dur="2000" fill="hold"/>
                                        <p:tgtEl>
                                          <p:spTgt spid="6"/>
                                        </p:tgtEl>
                                      </p:cBhvr>
                                      <p:by x="50000" y="50000"/>
                                    </p:animScale>
                                  </p:childTnLst>
                                </p:cTn>
                              </p:par>
                              <p:par>
                                <p:cTn id="37" presetID="56" presetClass="path" presetSubtype="0" accel="50000" decel="50000" fill="hold" nodeType="withEffect">
                                  <p:stCondLst>
                                    <p:cond delay="0"/>
                                  </p:stCondLst>
                                  <p:childTnLst>
                                    <p:animMotion origin="layout" path="M -0.39409 0.222 L -0.11059 0.09607 " pathEditMode="relative" rAng="0" ptsTypes="AA">
                                      <p:cBhvr>
                                        <p:cTn id="38" dur="2000" spd="-100000" fill="hold"/>
                                        <p:tgtEl>
                                          <p:spTgt spid="6"/>
                                        </p:tgtEl>
                                        <p:attrNameLst>
                                          <p:attrName>ppt_x</p:attrName>
                                          <p:attrName>ppt_y</p:attrName>
                                        </p:attrNameLst>
                                      </p:cBhvr>
                                      <p:rCtr x="142" y="-63"/>
                                    </p:animMotion>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z="3600" b="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Komplex adatvédelmi megoldás</a:t>
            </a:r>
            <a:endParaRPr lang="hu-HU" sz="3600" b="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pic>
        <p:nvPicPr>
          <p:cNvPr id="4" name="Picture 21" descr="Server"/>
          <p:cNvPicPr>
            <a:picLocks noChangeAspect="1" noChangeArrowheads="1"/>
          </p:cNvPicPr>
          <p:nvPr/>
        </p:nvPicPr>
        <p:blipFill>
          <a:blip r:embed="rId2"/>
          <a:srcRect/>
          <a:stretch>
            <a:fillRect/>
          </a:stretch>
        </p:blipFill>
        <p:spPr bwMode="auto">
          <a:xfrm>
            <a:off x="977900" y="3108325"/>
            <a:ext cx="388938" cy="574675"/>
          </a:xfrm>
          <a:prstGeom prst="rect">
            <a:avLst/>
          </a:prstGeom>
          <a:noFill/>
          <a:ln w="9525">
            <a:noFill/>
            <a:miter lim="800000"/>
            <a:headEnd/>
            <a:tailEnd/>
          </a:ln>
        </p:spPr>
      </p:pic>
      <p:pic>
        <p:nvPicPr>
          <p:cNvPr id="5" name="Picture 21" descr="Server"/>
          <p:cNvPicPr>
            <a:picLocks noChangeAspect="1" noChangeArrowheads="1"/>
          </p:cNvPicPr>
          <p:nvPr/>
        </p:nvPicPr>
        <p:blipFill>
          <a:blip r:embed="rId2"/>
          <a:srcRect/>
          <a:stretch>
            <a:fillRect/>
          </a:stretch>
        </p:blipFill>
        <p:spPr bwMode="auto">
          <a:xfrm>
            <a:off x="1317625" y="1398588"/>
            <a:ext cx="388938" cy="574675"/>
          </a:xfrm>
          <a:prstGeom prst="rect">
            <a:avLst/>
          </a:prstGeom>
          <a:noFill/>
          <a:ln w="9525">
            <a:noFill/>
            <a:miter lim="800000"/>
            <a:headEnd/>
            <a:tailEnd/>
          </a:ln>
        </p:spPr>
      </p:pic>
      <p:pic>
        <p:nvPicPr>
          <p:cNvPr id="6" name="Picture 21" descr="Server"/>
          <p:cNvPicPr>
            <a:picLocks noChangeAspect="1" noChangeArrowheads="1"/>
          </p:cNvPicPr>
          <p:nvPr/>
        </p:nvPicPr>
        <p:blipFill>
          <a:blip r:embed="rId2"/>
          <a:srcRect/>
          <a:stretch>
            <a:fillRect/>
          </a:stretch>
        </p:blipFill>
        <p:spPr bwMode="auto">
          <a:xfrm>
            <a:off x="1006475" y="2292350"/>
            <a:ext cx="388938" cy="573088"/>
          </a:xfrm>
          <a:prstGeom prst="rect">
            <a:avLst/>
          </a:prstGeom>
          <a:noFill/>
          <a:ln w="9525">
            <a:noFill/>
            <a:miter lim="800000"/>
            <a:headEnd/>
            <a:tailEnd/>
          </a:ln>
        </p:spPr>
      </p:pic>
      <p:pic>
        <p:nvPicPr>
          <p:cNvPr id="7" name="Picture 21" descr="Server"/>
          <p:cNvPicPr>
            <a:picLocks noChangeAspect="1" noChangeArrowheads="1"/>
          </p:cNvPicPr>
          <p:nvPr/>
        </p:nvPicPr>
        <p:blipFill>
          <a:blip r:embed="rId2"/>
          <a:srcRect/>
          <a:stretch>
            <a:fillRect/>
          </a:stretch>
        </p:blipFill>
        <p:spPr bwMode="auto">
          <a:xfrm>
            <a:off x="1371600" y="3906838"/>
            <a:ext cx="388938" cy="574675"/>
          </a:xfrm>
          <a:prstGeom prst="rect">
            <a:avLst/>
          </a:prstGeom>
          <a:noFill/>
          <a:ln w="9525">
            <a:noFill/>
            <a:miter lim="800000"/>
            <a:headEnd/>
            <a:tailEnd/>
          </a:ln>
        </p:spPr>
      </p:pic>
      <p:grpSp>
        <p:nvGrpSpPr>
          <p:cNvPr id="3" name="Group 66"/>
          <p:cNvGrpSpPr>
            <a:grpSpLocks/>
          </p:cNvGrpSpPr>
          <p:nvPr/>
        </p:nvGrpSpPr>
        <p:grpSpPr bwMode="auto">
          <a:xfrm>
            <a:off x="3176588" y="3049588"/>
            <a:ext cx="942975" cy="881062"/>
            <a:chOff x="-1798" y="2282"/>
            <a:chExt cx="708" cy="661"/>
          </a:xfrm>
        </p:grpSpPr>
        <p:grpSp>
          <p:nvGrpSpPr>
            <p:cNvPr id="8" name="Group 67"/>
            <p:cNvGrpSpPr>
              <a:grpSpLocks/>
            </p:cNvGrpSpPr>
            <p:nvPr/>
          </p:nvGrpSpPr>
          <p:grpSpPr bwMode="auto">
            <a:xfrm>
              <a:off x="-1413" y="2465"/>
              <a:ext cx="323" cy="354"/>
              <a:chOff x="-1218" y="2142"/>
              <a:chExt cx="440" cy="481"/>
            </a:xfrm>
          </p:grpSpPr>
          <p:pic>
            <p:nvPicPr>
              <p:cNvPr id="11" name="Picture 68" descr="Database blue"/>
              <p:cNvPicPr>
                <a:picLocks noChangeAspect="1" noChangeArrowheads="1"/>
              </p:cNvPicPr>
              <p:nvPr/>
            </p:nvPicPr>
            <p:blipFill>
              <a:blip r:embed="rId3"/>
              <a:srcRect/>
              <a:stretch>
                <a:fillRect/>
              </a:stretch>
            </p:blipFill>
            <p:spPr bwMode="auto">
              <a:xfrm>
                <a:off x="-1148" y="2142"/>
                <a:ext cx="219" cy="264"/>
              </a:xfrm>
              <a:prstGeom prst="rect">
                <a:avLst/>
              </a:prstGeom>
              <a:noFill/>
              <a:ln w="9525">
                <a:noFill/>
                <a:miter lim="800000"/>
                <a:headEnd/>
                <a:tailEnd/>
              </a:ln>
            </p:spPr>
          </p:pic>
          <p:pic>
            <p:nvPicPr>
              <p:cNvPr id="12" name="Picture 69" descr="Database blue"/>
              <p:cNvPicPr>
                <a:picLocks noChangeAspect="1" noChangeArrowheads="1"/>
              </p:cNvPicPr>
              <p:nvPr/>
            </p:nvPicPr>
            <p:blipFill>
              <a:blip r:embed="rId3"/>
              <a:srcRect/>
              <a:stretch>
                <a:fillRect/>
              </a:stretch>
            </p:blipFill>
            <p:spPr bwMode="auto">
              <a:xfrm>
                <a:off x="-997" y="2219"/>
                <a:ext cx="219" cy="264"/>
              </a:xfrm>
              <a:prstGeom prst="rect">
                <a:avLst/>
              </a:prstGeom>
              <a:noFill/>
              <a:ln w="9525">
                <a:noFill/>
                <a:miter lim="800000"/>
                <a:headEnd/>
                <a:tailEnd/>
              </a:ln>
            </p:spPr>
          </p:pic>
          <p:pic>
            <p:nvPicPr>
              <p:cNvPr id="13" name="Picture 70" descr="Database blue"/>
              <p:cNvPicPr>
                <a:picLocks noChangeAspect="1" noChangeArrowheads="1"/>
              </p:cNvPicPr>
              <p:nvPr/>
            </p:nvPicPr>
            <p:blipFill>
              <a:blip r:embed="rId3"/>
              <a:srcRect/>
              <a:stretch>
                <a:fillRect/>
              </a:stretch>
            </p:blipFill>
            <p:spPr bwMode="auto">
              <a:xfrm>
                <a:off x="-1218" y="2282"/>
                <a:ext cx="219" cy="264"/>
              </a:xfrm>
              <a:prstGeom prst="rect">
                <a:avLst/>
              </a:prstGeom>
              <a:noFill/>
              <a:ln w="9525">
                <a:noFill/>
                <a:miter lim="800000"/>
                <a:headEnd/>
                <a:tailEnd/>
              </a:ln>
            </p:spPr>
          </p:pic>
          <p:pic>
            <p:nvPicPr>
              <p:cNvPr id="14" name="Picture 71" descr="Database blue"/>
              <p:cNvPicPr>
                <a:picLocks noChangeAspect="1" noChangeArrowheads="1"/>
              </p:cNvPicPr>
              <p:nvPr/>
            </p:nvPicPr>
            <p:blipFill>
              <a:blip r:embed="rId3"/>
              <a:srcRect/>
              <a:stretch>
                <a:fillRect/>
              </a:stretch>
            </p:blipFill>
            <p:spPr bwMode="auto">
              <a:xfrm>
                <a:off x="-1067" y="2359"/>
                <a:ext cx="219" cy="264"/>
              </a:xfrm>
              <a:prstGeom prst="rect">
                <a:avLst/>
              </a:prstGeom>
              <a:noFill/>
              <a:ln w="9525">
                <a:noFill/>
                <a:miter lim="800000"/>
                <a:headEnd/>
                <a:tailEnd/>
              </a:ln>
            </p:spPr>
          </p:pic>
        </p:grpSp>
        <p:pic>
          <p:nvPicPr>
            <p:cNvPr id="10" name="Picture 72" descr="Server BizTalk"/>
            <p:cNvPicPr>
              <a:picLocks noChangeAspect="1" noChangeArrowheads="1"/>
            </p:cNvPicPr>
            <p:nvPr/>
          </p:nvPicPr>
          <p:blipFill>
            <a:blip r:embed="rId4"/>
            <a:srcRect/>
            <a:stretch>
              <a:fillRect/>
            </a:stretch>
          </p:blipFill>
          <p:spPr bwMode="auto">
            <a:xfrm>
              <a:off x="-1798" y="2282"/>
              <a:ext cx="431" cy="661"/>
            </a:xfrm>
            <a:prstGeom prst="rect">
              <a:avLst/>
            </a:prstGeom>
            <a:noFill/>
            <a:ln w="9525">
              <a:noFill/>
              <a:miter lim="800000"/>
              <a:headEnd/>
              <a:tailEnd/>
            </a:ln>
          </p:spPr>
        </p:pic>
      </p:grpSp>
      <p:cxnSp>
        <p:nvCxnSpPr>
          <p:cNvPr id="15" name="Straight Connector 14"/>
          <p:cNvCxnSpPr/>
          <p:nvPr/>
        </p:nvCxnSpPr>
        <p:spPr bwMode="auto">
          <a:xfrm>
            <a:off x="1706563" y="1685925"/>
            <a:ext cx="1470025" cy="180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flipV="1">
            <a:off x="1760538" y="3489325"/>
            <a:ext cx="1416050" cy="704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a:off x="1366838" y="3395663"/>
            <a:ext cx="1809750" cy="936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a:off x="1395413" y="2579688"/>
            <a:ext cx="1781175" cy="909637"/>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675"/>
          <p:cNvSpPr txBox="1">
            <a:spLocks noChangeArrowheads="1"/>
          </p:cNvSpPr>
          <p:nvPr/>
        </p:nvSpPr>
        <p:spPr bwMode="auto">
          <a:xfrm>
            <a:off x="1743075" y="1447800"/>
            <a:ext cx="1839913" cy="338138"/>
          </a:xfrm>
          <a:prstGeom prst="rect">
            <a:avLst/>
          </a:prstGeom>
          <a:noFill/>
          <a:ln w="9525">
            <a:noFill/>
            <a:miter lim="800000"/>
            <a:headEnd/>
            <a:tailEnd/>
          </a:ln>
        </p:spPr>
        <p:txBody>
          <a:bodyPr wrap="none">
            <a:spAutoFit/>
          </a:bodyPr>
          <a:lstStyle/>
          <a:p>
            <a:pPr eaLnBrk="0" hangingPunct="0">
              <a:defRPr/>
            </a:pPr>
            <a:r>
              <a:rPr lang="en-US" sz="1600">
                <a:latin typeface="+mn-lt"/>
              </a:rPr>
              <a:t>FS1 \ data (share)</a:t>
            </a:r>
          </a:p>
        </p:txBody>
      </p:sp>
      <p:grpSp>
        <p:nvGrpSpPr>
          <p:cNvPr id="9" name="Group 66"/>
          <p:cNvGrpSpPr>
            <a:grpSpLocks/>
          </p:cNvGrpSpPr>
          <p:nvPr/>
        </p:nvGrpSpPr>
        <p:grpSpPr bwMode="auto">
          <a:xfrm>
            <a:off x="6800850" y="3168650"/>
            <a:ext cx="942975" cy="879475"/>
            <a:chOff x="-1798" y="2282"/>
            <a:chExt cx="708" cy="661"/>
          </a:xfrm>
        </p:grpSpPr>
        <p:grpSp>
          <p:nvGrpSpPr>
            <p:cNvPr id="20" name="Group 67"/>
            <p:cNvGrpSpPr>
              <a:grpSpLocks/>
            </p:cNvGrpSpPr>
            <p:nvPr/>
          </p:nvGrpSpPr>
          <p:grpSpPr bwMode="auto">
            <a:xfrm>
              <a:off x="-1413" y="2467"/>
              <a:ext cx="323" cy="354"/>
              <a:chOff x="-1218" y="2142"/>
              <a:chExt cx="440" cy="481"/>
            </a:xfrm>
          </p:grpSpPr>
          <p:pic>
            <p:nvPicPr>
              <p:cNvPr id="23" name="Picture 68" descr="Database blue"/>
              <p:cNvPicPr>
                <a:picLocks noChangeAspect="1" noChangeArrowheads="1"/>
              </p:cNvPicPr>
              <p:nvPr/>
            </p:nvPicPr>
            <p:blipFill>
              <a:blip r:embed="rId3"/>
              <a:srcRect/>
              <a:stretch>
                <a:fillRect/>
              </a:stretch>
            </p:blipFill>
            <p:spPr bwMode="auto">
              <a:xfrm>
                <a:off x="-1148" y="2142"/>
                <a:ext cx="219" cy="264"/>
              </a:xfrm>
              <a:prstGeom prst="rect">
                <a:avLst/>
              </a:prstGeom>
              <a:noFill/>
              <a:ln w="9525">
                <a:noFill/>
                <a:miter lim="800000"/>
                <a:headEnd/>
                <a:tailEnd/>
              </a:ln>
            </p:spPr>
          </p:pic>
          <p:pic>
            <p:nvPicPr>
              <p:cNvPr id="24" name="Picture 69" descr="Database blue"/>
              <p:cNvPicPr>
                <a:picLocks noChangeAspect="1" noChangeArrowheads="1"/>
              </p:cNvPicPr>
              <p:nvPr/>
            </p:nvPicPr>
            <p:blipFill>
              <a:blip r:embed="rId3"/>
              <a:srcRect/>
              <a:stretch>
                <a:fillRect/>
              </a:stretch>
            </p:blipFill>
            <p:spPr bwMode="auto">
              <a:xfrm>
                <a:off x="-997" y="2219"/>
                <a:ext cx="219" cy="264"/>
              </a:xfrm>
              <a:prstGeom prst="rect">
                <a:avLst/>
              </a:prstGeom>
              <a:noFill/>
              <a:ln w="9525">
                <a:noFill/>
                <a:miter lim="800000"/>
                <a:headEnd/>
                <a:tailEnd/>
              </a:ln>
            </p:spPr>
          </p:pic>
          <p:pic>
            <p:nvPicPr>
              <p:cNvPr id="25" name="Picture 70" descr="Database blue"/>
              <p:cNvPicPr>
                <a:picLocks noChangeAspect="1" noChangeArrowheads="1"/>
              </p:cNvPicPr>
              <p:nvPr/>
            </p:nvPicPr>
            <p:blipFill>
              <a:blip r:embed="rId3"/>
              <a:srcRect/>
              <a:stretch>
                <a:fillRect/>
              </a:stretch>
            </p:blipFill>
            <p:spPr bwMode="auto">
              <a:xfrm>
                <a:off x="-1218" y="2282"/>
                <a:ext cx="219" cy="264"/>
              </a:xfrm>
              <a:prstGeom prst="rect">
                <a:avLst/>
              </a:prstGeom>
              <a:noFill/>
              <a:ln w="9525">
                <a:noFill/>
                <a:miter lim="800000"/>
                <a:headEnd/>
                <a:tailEnd/>
              </a:ln>
            </p:spPr>
          </p:pic>
          <p:pic>
            <p:nvPicPr>
              <p:cNvPr id="26" name="Picture 71" descr="Database blue"/>
              <p:cNvPicPr>
                <a:picLocks noChangeAspect="1" noChangeArrowheads="1"/>
              </p:cNvPicPr>
              <p:nvPr/>
            </p:nvPicPr>
            <p:blipFill>
              <a:blip r:embed="rId3"/>
              <a:srcRect/>
              <a:stretch>
                <a:fillRect/>
              </a:stretch>
            </p:blipFill>
            <p:spPr bwMode="auto">
              <a:xfrm>
                <a:off x="-1067" y="2359"/>
                <a:ext cx="219" cy="264"/>
              </a:xfrm>
              <a:prstGeom prst="rect">
                <a:avLst/>
              </a:prstGeom>
              <a:noFill/>
              <a:ln w="9525">
                <a:noFill/>
                <a:miter lim="800000"/>
                <a:headEnd/>
                <a:tailEnd/>
              </a:ln>
            </p:spPr>
          </p:pic>
        </p:grpSp>
        <p:pic>
          <p:nvPicPr>
            <p:cNvPr id="22" name="Picture 72" descr="Server BizTalk"/>
            <p:cNvPicPr>
              <a:picLocks noChangeAspect="1" noChangeArrowheads="1"/>
            </p:cNvPicPr>
            <p:nvPr/>
          </p:nvPicPr>
          <p:blipFill>
            <a:blip r:embed="rId4"/>
            <a:srcRect/>
            <a:stretch>
              <a:fillRect/>
            </a:stretch>
          </p:blipFill>
          <p:spPr bwMode="auto">
            <a:xfrm>
              <a:off x="-1798" y="2282"/>
              <a:ext cx="431" cy="661"/>
            </a:xfrm>
            <a:prstGeom prst="rect">
              <a:avLst/>
            </a:prstGeom>
            <a:noFill/>
            <a:ln w="9525">
              <a:noFill/>
              <a:miter lim="800000"/>
              <a:headEnd/>
              <a:tailEnd/>
            </a:ln>
          </p:spPr>
        </p:pic>
      </p:grpSp>
      <p:cxnSp>
        <p:nvCxnSpPr>
          <p:cNvPr id="27" name="Straight Connector 26"/>
          <p:cNvCxnSpPr/>
          <p:nvPr/>
        </p:nvCxnSpPr>
        <p:spPr bwMode="auto">
          <a:xfrm rot="10800000">
            <a:off x="4119563" y="3495675"/>
            <a:ext cx="2681287" cy="112713"/>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675"/>
          <p:cNvSpPr txBox="1">
            <a:spLocks noChangeArrowheads="1"/>
          </p:cNvSpPr>
          <p:nvPr/>
        </p:nvSpPr>
        <p:spPr bwMode="auto">
          <a:xfrm>
            <a:off x="0" y="2046288"/>
            <a:ext cx="1497013" cy="584200"/>
          </a:xfrm>
          <a:prstGeom prst="rect">
            <a:avLst/>
          </a:prstGeom>
          <a:noFill/>
          <a:ln w="9525">
            <a:noFill/>
            <a:miter lim="800000"/>
            <a:headEnd/>
            <a:tailEnd/>
          </a:ln>
        </p:spPr>
        <p:txBody>
          <a:bodyPr wrap="none">
            <a:spAutoFit/>
          </a:bodyPr>
          <a:lstStyle/>
          <a:p>
            <a:pPr eaLnBrk="0" hangingPunct="0">
              <a:defRPr/>
            </a:pPr>
            <a:r>
              <a:rPr lang="en-US" sz="1600">
                <a:latin typeface="+mn-lt"/>
              </a:rPr>
              <a:t>AccountingdB</a:t>
            </a:r>
          </a:p>
          <a:p>
            <a:pPr eaLnBrk="0" hangingPunct="0">
              <a:defRPr/>
            </a:pPr>
            <a:r>
              <a:rPr lang="en-US" sz="1600">
                <a:latin typeface="+mn-lt"/>
              </a:rPr>
              <a:t>(SQLdb)</a:t>
            </a:r>
          </a:p>
        </p:txBody>
      </p:sp>
      <p:sp>
        <p:nvSpPr>
          <p:cNvPr id="29" name="TextBox 675"/>
          <p:cNvSpPr txBox="1">
            <a:spLocks noChangeArrowheads="1"/>
          </p:cNvSpPr>
          <p:nvPr/>
        </p:nvSpPr>
        <p:spPr bwMode="auto">
          <a:xfrm>
            <a:off x="0" y="3548063"/>
            <a:ext cx="1112838" cy="585787"/>
          </a:xfrm>
          <a:prstGeom prst="rect">
            <a:avLst/>
          </a:prstGeom>
          <a:noFill/>
          <a:ln w="9525">
            <a:noFill/>
            <a:miter lim="800000"/>
            <a:headEnd/>
            <a:tailEnd/>
          </a:ln>
        </p:spPr>
        <p:txBody>
          <a:bodyPr wrap="none">
            <a:spAutoFit/>
          </a:bodyPr>
          <a:lstStyle/>
          <a:p>
            <a:pPr eaLnBrk="0" hangingPunct="0">
              <a:defRPr/>
            </a:pPr>
            <a:r>
              <a:rPr lang="en-US" sz="1600">
                <a:latin typeface="+mn-lt"/>
              </a:rPr>
              <a:t>Mailboxes</a:t>
            </a:r>
          </a:p>
          <a:p>
            <a:pPr eaLnBrk="0" hangingPunct="0">
              <a:defRPr/>
            </a:pPr>
            <a:r>
              <a:rPr lang="en-US" sz="1600">
                <a:latin typeface="+mn-lt"/>
              </a:rPr>
              <a:t>(ExchSG)</a:t>
            </a:r>
          </a:p>
        </p:txBody>
      </p:sp>
      <p:sp>
        <p:nvSpPr>
          <p:cNvPr id="30" name="TextBox 675"/>
          <p:cNvSpPr txBox="1">
            <a:spLocks noChangeArrowheads="1"/>
          </p:cNvSpPr>
          <p:nvPr/>
        </p:nvSpPr>
        <p:spPr bwMode="auto">
          <a:xfrm>
            <a:off x="1001713" y="4473575"/>
            <a:ext cx="1325562" cy="584200"/>
          </a:xfrm>
          <a:prstGeom prst="rect">
            <a:avLst/>
          </a:prstGeom>
          <a:noFill/>
          <a:ln w="9525">
            <a:noFill/>
            <a:miter lim="800000"/>
            <a:headEnd/>
            <a:tailEnd/>
          </a:ln>
        </p:spPr>
        <p:txBody>
          <a:bodyPr wrap="none">
            <a:spAutoFit/>
          </a:bodyPr>
          <a:lstStyle/>
          <a:p>
            <a:pPr eaLnBrk="0" hangingPunct="0">
              <a:defRPr/>
            </a:pPr>
            <a:r>
              <a:rPr lang="en-US" sz="1600">
                <a:latin typeface="+mn-lt"/>
              </a:rPr>
              <a:t>FS2 E:\team</a:t>
            </a:r>
          </a:p>
          <a:p>
            <a:pPr eaLnBrk="0" hangingPunct="0">
              <a:defRPr/>
            </a:pPr>
            <a:r>
              <a:rPr lang="en-US" sz="1600">
                <a:latin typeface="+mn-lt"/>
              </a:rPr>
              <a:t>(directory)</a:t>
            </a:r>
          </a:p>
        </p:txBody>
      </p:sp>
      <p:sp>
        <p:nvSpPr>
          <p:cNvPr id="31" name="TextBox 675"/>
          <p:cNvSpPr txBox="1">
            <a:spLocks noChangeArrowheads="1"/>
          </p:cNvSpPr>
          <p:nvPr/>
        </p:nvSpPr>
        <p:spPr bwMode="auto">
          <a:xfrm>
            <a:off x="3267075" y="3929063"/>
            <a:ext cx="2822575" cy="1385887"/>
          </a:xfrm>
          <a:prstGeom prst="rect">
            <a:avLst/>
          </a:prstGeom>
          <a:noFill/>
          <a:ln w="9525">
            <a:noFill/>
            <a:miter lim="800000"/>
            <a:headEnd/>
            <a:tailEnd/>
          </a:ln>
        </p:spPr>
        <p:txBody>
          <a:bodyPr wrap="none">
            <a:spAutoFit/>
          </a:bodyPr>
          <a:lstStyle/>
          <a:p>
            <a:pPr eaLnBrk="0" hangingPunct="0">
              <a:defRPr/>
            </a:pPr>
            <a:r>
              <a:rPr lang="en-US" sz="1400" u="sng">
                <a:latin typeface="+mn-lt"/>
              </a:rPr>
              <a:t>DPM2007A</a:t>
            </a:r>
          </a:p>
          <a:p>
            <a:pPr eaLnBrk="0" hangingPunct="0">
              <a:defRPr/>
            </a:pPr>
            <a:r>
              <a:rPr lang="en-US" sz="1400">
                <a:latin typeface="+mn-lt"/>
              </a:rPr>
              <a:t>FS1_data (share)</a:t>
            </a:r>
          </a:p>
          <a:p>
            <a:pPr eaLnBrk="0" hangingPunct="0">
              <a:defRPr/>
            </a:pPr>
            <a:r>
              <a:rPr lang="en-US" sz="1400">
                <a:latin typeface="+mn-lt"/>
              </a:rPr>
              <a:t>SQL25\AccountingdB (sql)</a:t>
            </a:r>
          </a:p>
          <a:p>
            <a:pPr eaLnBrk="0" hangingPunct="0">
              <a:defRPr/>
            </a:pPr>
            <a:r>
              <a:rPr lang="en-US" sz="1400">
                <a:latin typeface="+mn-lt"/>
              </a:rPr>
              <a:t>EX23\SG1\Mailboxes (exchange)</a:t>
            </a:r>
          </a:p>
          <a:p>
            <a:pPr eaLnBrk="0" hangingPunct="0">
              <a:defRPr/>
            </a:pPr>
            <a:r>
              <a:rPr lang="en-US" sz="1400">
                <a:latin typeface="+mn-lt"/>
              </a:rPr>
              <a:t>FS2_E:\team\  (directory)</a:t>
            </a:r>
          </a:p>
          <a:p>
            <a:pPr eaLnBrk="0" hangingPunct="0">
              <a:defRPr/>
            </a:pPr>
            <a:endParaRPr lang="en-US" sz="1400">
              <a:latin typeface="+mn-lt"/>
            </a:endParaRPr>
          </a:p>
        </p:txBody>
      </p:sp>
      <p:sp>
        <p:nvSpPr>
          <p:cNvPr id="32" name="TextBox 675"/>
          <p:cNvSpPr txBox="1">
            <a:spLocks noChangeArrowheads="1"/>
          </p:cNvSpPr>
          <p:nvPr/>
        </p:nvSpPr>
        <p:spPr bwMode="auto">
          <a:xfrm>
            <a:off x="6323013" y="3962400"/>
            <a:ext cx="2820987" cy="1384300"/>
          </a:xfrm>
          <a:prstGeom prst="rect">
            <a:avLst/>
          </a:prstGeom>
          <a:noFill/>
          <a:ln w="9525">
            <a:noFill/>
            <a:miter lim="800000"/>
            <a:headEnd/>
            <a:tailEnd/>
          </a:ln>
        </p:spPr>
        <p:txBody>
          <a:bodyPr wrap="none">
            <a:spAutoFit/>
          </a:bodyPr>
          <a:lstStyle/>
          <a:p>
            <a:pPr eaLnBrk="0" hangingPunct="0">
              <a:defRPr/>
            </a:pPr>
            <a:r>
              <a:rPr lang="en-US" sz="1400" u="sng">
                <a:latin typeface="+mn-lt"/>
              </a:rPr>
              <a:t>DPM2007B</a:t>
            </a:r>
          </a:p>
          <a:p>
            <a:pPr eaLnBrk="0" hangingPunct="0">
              <a:defRPr/>
            </a:pPr>
            <a:r>
              <a:rPr lang="en-US" sz="1400">
                <a:latin typeface="+mn-lt"/>
              </a:rPr>
              <a:t>FS1_data (share)</a:t>
            </a:r>
          </a:p>
          <a:p>
            <a:pPr eaLnBrk="0" hangingPunct="0">
              <a:defRPr/>
            </a:pPr>
            <a:r>
              <a:rPr lang="en-US" sz="1400">
                <a:latin typeface="+mn-lt"/>
              </a:rPr>
              <a:t>SQL25\AccountingdB (sql)</a:t>
            </a:r>
          </a:p>
          <a:p>
            <a:pPr eaLnBrk="0" hangingPunct="0">
              <a:defRPr/>
            </a:pPr>
            <a:r>
              <a:rPr lang="en-US" sz="1400">
                <a:latin typeface="+mn-lt"/>
              </a:rPr>
              <a:t>EX23\SG1\Mailboxes (exchange)</a:t>
            </a:r>
          </a:p>
          <a:p>
            <a:pPr eaLnBrk="0" hangingPunct="0">
              <a:defRPr/>
            </a:pPr>
            <a:r>
              <a:rPr lang="en-US" sz="1400">
                <a:latin typeface="+mn-lt"/>
              </a:rPr>
              <a:t>FS2_E:\team\  (directory)</a:t>
            </a:r>
          </a:p>
          <a:p>
            <a:pPr eaLnBrk="0" hangingPunct="0">
              <a:defRPr/>
            </a:pPr>
            <a:endParaRPr lang="en-US" sz="1400">
              <a:latin typeface="+mn-lt"/>
            </a:endParaRPr>
          </a:p>
        </p:txBody>
      </p:sp>
      <p:sp>
        <p:nvSpPr>
          <p:cNvPr id="33" name="TextBox 38"/>
          <p:cNvSpPr txBox="1">
            <a:spLocks noChangeArrowheads="1"/>
          </p:cNvSpPr>
          <p:nvPr/>
        </p:nvSpPr>
        <p:spPr bwMode="auto">
          <a:xfrm>
            <a:off x="6580188" y="2720975"/>
            <a:ext cx="2084387" cy="293688"/>
          </a:xfrm>
          <a:prstGeom prst="rect">
            <a:avLst/>
          </a:prstGeom>
          <a:noFill/>
          <a:ln w="9525">
            <a:noFill/>
            <a:miter lim="800000"/>
            <a:headEnd/>
            <a:tailEnd/>
          </a:ln>
        </p:spPr>
        <p:txBody>
          <a:bodyPr wrap="none" lIns="91436" tIns="45718" rIns="91436" bIns="45718">
            <a:spAutoFit/>
          </a:bodyPr>
          <a:lstStyle/>
          <a:p>
            <a:pPr eaLnBrk="0" hangingPunct="0">
              <a:defRPr/>
            </a:pPr>
            <a:r>
              <a:rPr lang="en-US" sz="1300">
                <a:latin typeface="+mn-lt"/>
              </a:rPr>
              <a:t>OFFSITE TAPE BACKUP</a:t>
            </a:r>
          </a:p>
        </p:txBody>
      </p:sp>
      <p:grpSp>
        <p:nvGrpSpPr>
          <p:cNvPr id="21" name="Group 129"/>
          <p:cNvGrpSpPr>
            <a:grpSpLocks/>
          </p:cNvGrpSpPr>
          <p:nvPr/>
        </p:nvGrpSpPr>
        <p:grpSpPr bwMode="auto">
          <a:xfrm>
            <a:off x="7815263" y="3162300"/>
            <a:ext cx="938212" cy="790575"/>
            <a:chOff x="4061636" y="5124893"/>
            <a:chExt cx="939209" cy="790359"/>
          </a:xfrm>
        </p:grpSpPr>
        <p:grpSp>
          <p:nvGrpSpPr>
            <p:cNvPr id="34" name="Group 108"/>
            <p:cNvGrpSpPr>
              <a:grpSpLocks/>
            </p:cNvGrpSpPr>
            <p:nvPr/>
          </p:nvGrpSpPr>
          <p:grpSpPr bwMode="auto">
            <a:xfrm>
              <a:off x="4061635" y="5124893"/>
              <a:ext cx="605480" cy="371374"/>
              <a:chOff x="4061639" y="5124893"/>
              <a:chExt cx="531124" cy="371374"/>
            </a:xfrm>
          </p:grpSpPr>
          <p:sp>
            <p:nvSpPr>
              <p:cNvPr id="54" name="Rectangle 53"/>
              <p:cNvSpPr/>
              <p:nvPr/>
            </p:nvSpPr>
            <p:spPr>
              <a:xfrm>
                <a:off x="4061639" y="5124893"/>
                <a:ext cx="531124" cy="371374"/>
              </a:xfrm>
              <a:prstGeom prst="rect">
                <a:avLst/>
              </a:prstGeom>
              <a:solidFill>
                <a:srgbClr val="0070C0"/>
              </a:solidFill>
              <a:ln w="9525">
                <a:solidFill>
                  <a:srgbClr val="00B0F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p>
            </p:txBody>
          </p:sp>
          <p:sp>
            <p:nvSpPr>
              <p:cNvPr id="55" name="Oval 54"/>
              <p:cNvSpPr/>
              <p:nvPr/>
            </p:nvSpPr>
            <p:spPr>
              <a:xfrm>
                <a:off x="4135522" y="5220117"/>
                <a:ext cx="160314" cy="180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p>
            </p:txBody>
          </p:sp>
          <p:sp>
            <p:nvSpPr>
              <p:cNvPr id="56" name="Oval 55"/>
              <p:cNvSpPr/>
              <p:nvPr/>
            </p:nvSpPr>
            <p:spPr>
              <a:xfrm>
                <a:off x="4373901" y="5223291"/>
                <a:ext cx="158919" cy="180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p>
            </p:txBody>
          </p:sp>
          <p:cxnSp>
            <p:nvCxnSpPr>
              <p:cNvPr id="57" name="Straight Connector 56"/>
              <p:cNvCxnSpPr>
                <a:stCxn id="55" idx="0"/>
                <a:endCxn id="56" idx="0"/>
              </p:cNvCxnSpPr>
              <p:nvPr/>
            </p:nvCxnSpPr>
            <p:spPr>
              <a:xfrm rot="16200000" flipH="1">
                <a:off x="4332583" y="5102516"/>
                <a:ext cx="3174" cy="238378"/>
              </a:xfrm>
              <a:prstGeom prst="line">
                <a:avLst/>
              </a:prstGeom>
              <a:ln>
                <a:solidFill>
                  <a:srgbClr val="00B0F0"/>
                </a:solidFill>
              </a:ln>
            </p:spPr>
            <p:style>
              <a:lnRef idx="1">
                <a:schemeClr val="accent2"/>
              </a:lnRef>
              <a:fillRef idx="0">
                <a:schemeClr val="accent2"/>
              </a:fillRef>
              <a:effectRef idx="0">
                <a:schemeClr val="accent2"/>
              </a:effectRef>
              <a:fontRef idx="minor">
                <a:schemeClr val="tx1"/>
              </a:fontRef>
            </p:style>
          </p:cxnSp>
        </p:grpSp>
        <p:sp>
          <p:nvSpPr>
            <p:cNvPr id="36" name="Rectangle 35"/>
            <p:cNvSpPr/>
            <p:nvPr/>
          </p:nvSpPr>
          <p:spPr>
            <a:xfrm>
              <a:off x="4160166" y="5234401"/>
              <a:ext cx="607069" cy="372960"/>
            </a:xfrm>
            <a:prstGeom prst="rect">
              <a:avLst/>
            </a:prstGeom>
            <a:solidFill>
              <a:srgbClr val="FF0000"/>
            </a:solidFill>
            <a:ln w="9525">
              <a:solidFill>
                <a:srgbClr val="FFC0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p>
          </p:txBody>
        </p:sp>
        <p:sp>
          <p:nvSpPr>
            <p:cNvPr id="37" name="Oval 36"/>
            <p:cNvSpPr/>
            <p:nvPr/>
          </p:nvSpPr>
          <p:spPr>
            <a:xfrm>
              <a:off x="4245982" y="5331212"/>
              <a:ext cx="181167" cy="179339"/>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p>
          </p:txBody>
        </p:sp>
        <p:sp>
          <p:nvSpPr>
            <p:cNvPr id="38" name="Oval 37"/>
            <p:cNvSpPr/>
            <p:nvPr/>
          </p:nvSpPr>
          <p:spPr>
            <a:xfrm>
              <a:off x="4516143" y="5334386"/>
              <a:ext cx="182756" cy="180926"/>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p>
          </p:txBody>
        </p:sp>
        <p:cxnSp>
          <p:nvCxnSpPr>
            <p:cNvPr id="39" name="Straight Connector 38"/>
            <p:cNvCxnSpPr/>
            <p:nvPr/>
          </p:nvCxnSpPr>
          <p:spPr>
            <a:xfrm rot="16200000" flipH="1">
              <a:off x="4470059" y="5197718"/>
              <a:ext cx="3174" cy="270162"/>
            </a:xfrm>
            <a:prstGeom prst="line">
              <a:avLst/>
            </a:prstGeom>
            <a:ln>
              <a:solidFill>
                <a:srgbClr val="FFC000"/>
              </a:solidFill>
            </a:ln>
          </p:spPr>
          <p:style>
            <a:lnRef idx="1">
              <a:schemeClr val="accent2"/>
            </a:lnRef>
            <a:fillRef idx="0">
              <a:schemeClr val="accent2"/>
            </a:fillRef>
            <a:effectRef idx="0">
              <a:schemeClr val="accent2"/>
            </a:effectRef>
            <a:fontRef idx="minor">
              <a:schemeClr val="tx1"/>
            </a:fontRef>
          </p:style>
        </p:cxnSp>
        <p:grpSp>
          <p:nvGrpSpPr>
            <p:cNvPr id="35" name="Group 114"/>
            <p:cNvGrpSpPr/>
            <p:nvPr/>
          </p:nvGrpSpPr>
          <p:grpSpPr>
            <a:xfrm>
              <a:off x="4238846" y="5334006"/>
              <a:ext cx="606055" cy="372140"/>
              <a:chOff x="4061637" y="5124893"/>
              <a:chExt cx="531628" cy="372140"/>
            </a:xfrm>
            <a:solidFill>
              <a:srgbClr val="00B050"/>
            </a:solidFill>
          </p:grpSpPr>
          <p:sp>
            <p:nvSpPr>
              <p:cNvPr id="50" name="Rectangle 49"/>
              <p:cNvSpPr/>
              <p:nvPr/>
            </p:nvSpPr>
            <p:spPr>
              <a:xfrm>
                <a:off x="4061637" y="5124893"/>
                <a:ext cx="531628" cy="372140"/>
              </a:xfrm>
              <a:prstGeom prst="rect">
                <a:avLst/>
              </a:prstGeom>
              <a:grpFill/>
              <a:ln w="9525">
                <a:solidFill>
                  <a:srgbClr val="FFFF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p>
            </p:txBody>
          </p:sp>
          <p:sp>
            <p:nvSpPr>
              <p:cNvPr id="51" name="Oval 50"/>
              <p:cNvSpPr/>
              <p:nvPr/>
            </p:nvSpPr>
            <p:spPr>
              <a:xfrm>
                <a:off x="4136065" y="5220586"/>
                <a:ext cx="159488" cy="180754"/>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p>
            </p:txBody>
          </p:sp>
          <p:sp>
            <p:nvSpPr>
              <p:cNvPr id="52" name="Oval 51"/>
              <p:cNvSpPr/>
              <p:nvPr/>
            </p:nvSpPr>
            <p:spPr>
              <a:xfrm>
                <a:off x="4373525" y="5224130"/>
                <a:ext cx="159488" cy="180754"/>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p>
            </p:txBody>
          </p:sp>
          <p:cxnSp>
            <p:nvCxnSpPr>
              <p:cNvPr id="53" name="Straight Connector 52"/>
              <p:cNvCxnSpPr/>
              <p:nvPr/>
            </p:nvCxnSpPr>
            <p:spPr>
              <a:xfrm rot="16200000" flipH="1">
                <a:off x="4332767" y="5103628"/>
                <a:ext cx="3544" cy="237460"/>
              </a:xfrm>
              <a:prstGeom prst="line">
                <a:avLst/>
              </a:prstGeom>
              <a:grpFill/>
              <a:ln>
                <a:solidFill>
                  <a:srgbClr val="FFFF00"/>
                </a:solidFill>
              </a:ln>
            </p:spPr>
            <p:style>
              <a:lnRef idx="1">
                <a:schemeClr val="accent2"/>
              </a:lnRef>
              <a:fillRef idx="0">
                <a:schemeClr val="accent2"/>
              </a:fillRef>
              <a:effectRef idx="0">
                <a:schemeClr val="accent2"/>
              </a:effectRef>
              <a:fontRef idx="minor">
                <a:schemeClr val="tx1"/>
              </a:fontRef>
            </p:style>
          </p:cxnSp>
        </p:grpSp>
        <p:grpSp>
          <p:nvGrpSpPr>
            <p:cNvPr id="40" name="Group 119"/>
            <p:cNvGrpSpPr/>
            <p:nvPr/>
          </p:nvGrpSpPr>
          <p:grpSpPr>
            <a:xfrm>
              <a:off x="4316818" y="5443875"/>
              <a:ext cx="606055" cy="372140"/>
              <a:chOff x="4061637" y="5124893"/>
              <a:chExt cx="531628" cy="372140"/>
            </a:xfrm>
            <a:solidFill>
              <a:srgbClr val="FFFF00"/>
            </a:solidFill>
          </p:grpSpPr>
          <p:sp>
            <p:nvSpPr>
              <p:cNvPr id="46" name="Rectangle 45"/>
              <p:cNvSpPr/>
              <p:nvPr/>
            </p:nvSpPr>
            <p:spPr>
              <a:xfrm>
                <a:off x="4061637" y="5124893"/>
                <a:ext cx="531628" cy="372140"/>
              </a:xfrm>
              <a:prstGeom prst="rect">
                <a:avLst/>
              </a:prstGeom>
              <a:grpFill/>
              <a:ln w="9525">
                <a:solidFill>
                  <a:srgbClr val="FF00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p>
            </p:txBody>
          </p:sp>
          <p:sp>
            <p:nvSpPr>
              <p:cNvPr id="47" name="Oval 46"/>
              <p:cNvSpPr/>
              <p:nvPr/>
            </p:nvSpPr>
            <p:spPr>
              <a:xfrm>
                <a:off x="4136065" y="5220586"/>
                <a:ext cx="159488" cy="180754"/>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p>
            </p:txBody>
          </p:sp>
          <p:sp>
            <p:nvSpPr>
              <p:cNvPr id="48" name="Oval 47"/>
              <p:cNvSpPr/>
              <p:nvPr/>
            </p:nvSpPr>
            <p:spPr>
              <a:xfrm>
                <a:off x="4373525" y="5224130"/>
                <a:ext cx="159488" cy="180754"/>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p>
            </p:txBody>
          </p:sp>
          <p:cxnSp>
            <p:nvCxnSpPr>
              <p:cNvPr id="49" name="Straight Connector 48"/>
              <p:cNvCxnSpPr/>
              <p:nvPr/>
            </p:nvCxnSpPr>
            <p:spPr>
              <a:xfrm rot="16200000" flipH="1">
                <a:off x="4332767" y="5103628"/>
                <a:ext cx="3544" cy="237460"/>
              </a:xfrm>
              <a:prstGeom prst="line">
                <a:avLst/>
              </a:prstGeom>
              <a:grpFill/>
              <a:ln>
                <a:solidFill>
                  <a:srgbClr val="FF0000"/>
                </a:solidFill>
              </a:ln>
            </p:spPr>
            <p:style>
              <a:lnRef idx="1">
                <a:schemeClr val="accent2"/>
              </a:lnRef>
              <a:fillRef idx="0">
                <a:schemeClr val="accent2"/>
              </a:fillRef>
              <a:effectRef idx="0">
                <a:schemeClr val="accent2"/>
              </a:effectRef>
              <a:fontRef idx="minor">
                <a:schemeClr val="tx1"/>
              </a:fontRef>
            </p:style>
          </p:cxnSp>
        </p:grpSp>
        <p:sp>
          <p:nvSpPr>
            <p:cNvPr id="42" name="Rectangle 41"/>
            <p:cNvSpPr/>
            <p:nvPr/>
          </p:nvSpPr>
          <p:spPr>
            <a:xfrm>
              <a:off x="4395365" y="5543878"/>
              <a:ext cx="605480" cy="371374"/>
            </a:xfrm>
            <a:prstGeom prst="rect">
              <a:avLst/>
            </a:prstGeom>
            <a:solidFill>
              <a:srgbClr val="FFC000"/>
            </a:solidFill>
            <a:ln w="9525">
              <a:solidFill>
                <a:srgbClr val="C000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p>
          </p:txBody>
        </p:sp>
        <p:sp>
          <p:nvSpPr>
            <p:cNvPr id="43" name="Oval 42"/>
            <p:cNvSpPr/>
            <p:nvPr/>
          </p:nvSpPr>
          <p:spPr>
            <a:xfrm>
              <a:off x="4479592" y="5639102"/>
              <a:ext cx="181167" cy="1809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p>
          </p:txBody>
        </p:sp>
        <p:sp>
          <p:nvSpPr>
            <p:cNvPr id="44" name="Oval 43"/>
            <p:cNvSpPr/>
            <p:nvPr/>
          </p:nvSpPr>
          <p:spPr>
            <a:xfrm>
              <a:off x="4749753" y="5642277"/>
              <a:ext cx="182757" cy="1809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p>
          </p:txBody>
        </p:sp>
        <p:cxnSp>
          <p:nvCxnSpPr>
            <p:cNvPr id="45" name="Straight Connector 44"/>
            <p:cNvCxnSpPr/>
            <p:nvPr/>
          </p:nvCxnSpPr>
          <p:spPr>
            <a:xfrm rot="16200000" flipH="1">
              <a:off x="4704464" y="5504815"/>
              <a:ext cx="3174" cy="271750"/>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grpSp>
      <p:sp>
        <p:nvSpPr>
          <p:cNvPr id="58" name="TextBox 57"/>
          <p:cNvSpPr txBox="1"/>
          <p:nvPr/>
        </p:nvSpPr>
        <p:spPr>
          <a:xfrm>
            <a:off x="285720" y="5429264"/>
            <a:ext cx="6487673" cy="369332"/>
          </a:xfrm>
          <a:prstGeom prst="rect">
            <a:avLst/>
          </a:prstGeom>
          <a:noFill/>
        </p:spPr>
        <p:txBody>
          <a:bodyPr wrap="none" rtlCol="0">
            <a:spAutoFit/>
          </a:bodyPr>
          <a:lstStyle/>
          <a:p>
            <a:r>
              <a:rPr lang="hu-HU" dirty="0" smtClean="0"/>
              <a:t>DPM2DPM4DR = több telephelyes, többlépcsős adatvédelem</a:t>
            </a:r>
            <a:endParaRPr lang="hu-HU"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5400" smtClean="0"/>
              <a:t>Tartalom</a:t>
            </a:r>
            <a:endParaRPr lang="en-US" sz="5400" dirty="0"/>
          </a:p>
        </p:txBody>
      </p:sp>
      <p:sp>
        <p:nvSpPr>
          <p:cNvPr id="3" name="Content Placeholder 2"/>
          <p:cNvSpPr>
            <a:spLocks noGrp="1"/>
          </p:cNvSpPr>
          <p:nvPr>
            <p:ph idx="1"/>
          </p:nvPr>
        </p:nvSpPr>
        <p:spPr>
          <a:xfrm>
            <a:off x="250587" y="1785925"/>
            <a:ext cx="8642838" cy="4451369"/>
          </a:xfrm>
        </p:spPr>
        <p:txBody>
          <a:bodyPr/>
          <a:lstStyle/>
          <a:p>
            <a:r>
              <a:rPr lang="hu-HU" dirty="0" smtClean="0">
                <a:solidFill>
                  <a:schemeClr val="accent4">
                    <a:lumMod val="90000"/>
                  </a:schemeClr>
                </a:solidFill>
              </a:rPr>
              <a:t>Mentési lehetőségek a Windows server 2008-ban</a:t>
            </a:r>
          </a:p>
          <a:p>
            <a:r>
              <a:rPr lang="hu-HU" dirty="0" smtClean="0">
                <a:solidFill>
                  <a:schemeClr val="accent4">
                    <a:lumMod val="90000"/>
                  </a:schemeClr>
                </a:solidFill>
              </a:rPr>
              <a:t>System Center Data </a:t>
            </a:r>
            <a:r>
              <a:rPr lang="hu-HU" dirty="0" err="1" smtClean="0">
                <a:solidFill>
                  <a:schemeClr val="accent4">
                    <a:lumMod val="90000"/>
                  </a:schemeClr>
                </a:solidFill>
              </a:rPr>
              <a:t>Protection</a:t>
            </a:r>
            <a:r>
              <a:rPr lang="hu-HU" dirty="0" smtClean="0">
                <a:solidFill>
                  <a:schemeClr val="accent4">
                    <a:lumMod val="90000"/>
                  </a:schemeClr>
                </a:solidFill>
              </a:rPr>
              <a:t> Manager 2007 - áttekintés</a:t>
            </a:r>
          </a:p>
          <a:p>
            <a:r>
              <a:rPr lang="hu-HU" dirty="0" smtClean="0">
                <a:solidFill>
                  <a:srgbClr val="FFCC00"/>
                </a:solidFill>
              </a:rPr>
              <a:t>Gyakorlati tanácsok </a:t>
            </a:r>
            <a:r>
              <a:rPr lang="hu-HU" dirty="0" err="1" smtClean="0">
                <a:solidFill>
                  <a:srgbClr val="FFCC00"/>
                </a:solidFill>
              </a:rPr>
              <a:t>DPM-hez</a:t>
            </a:r>
            <a:endParaRPr lang="hu-HU" dirty="0" smtClean="0">
              <a:solidFill>
                <a:srgbClr val="FFCC00"/>
              </a:solidFill>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Az első lépések a telepítés után</a:t>
            </a:r>
            <a:endParaRPr lang="hu-HU" dirty="0"/>
          </a:p>
        </p:txBody>
      </p:sp>
      <p:sp>
        <p:nvSpPr>
          <p:cNvPr id="3" name="Content Placeholder 2"/>
          <p:cNvSpPr>
            <a:spLocks noGrp="1"/>
          </p:cNvSpPr>
          <p:nvPr>
            <p:ph idx="1"/>
          </p:nvPr>
        </p:nvSpPr>
        <p:spPr/>
        <p:txBody>
          <a:bodyPr/>
          <a:lstStyle/>
          <a:p>
            <a:r>
              <a:rPr lang="hu-HU" dirty="0" smtClean="0"/>
              <a:t>Általános beállítások</a:t>
            </a:r>
          </a:p>
          <a:p>
            <a:r>
              <a:rPr lang="hu-HU" dirty="0" smtClean="0"/>
              <a:t>Ügynökök telepítése</a:t>
            </a:r>
          </a:p>
          <a:p>
            <a:pPr lvl="1"/>
            <a:r>
              <a:rPr lang="hu-HU" dirty="0" smtClean="0"/>
              <a:t>Jól fog jönni a </a:t>
            </a:r>
            <a:r>
              <a:rPr lang="hu-HU" b="1" dirty="0" err="1" smtClean="0">
                <a:latin typeface="Courier New" pitchFamily="49" charset="0"/>
                <a:cs typeface="Courier New" pitchFamily="49" charset="0"/>
              </a:rPr>
              <a:t>netsh</a:t>
            </a:r>
            <a:r>
              <a:rPr lang="hu-HU" b="1" dirty="0" smtClean="0">
                <a:latin typeface="Courier New" pitchFamily="49" charset="0"/>
                <a:cs typeface="Courier New" pitchFamily="49" charset="0"/>
              </a:rPr>
              <a:t> </a:t>
            </a:r>
            <a:r>
              <a:rPr lang="hu-HU" b="1" dirty="0" err="1" smtClean="0">
                <a:latin typeface="Courier New" pitchFamily="49" charset="0"/>
                <a:cs typeface="Courier New" pitchFamily="49" charset="0"/>
              </a:rPr>
              <a:t>firewall</a:t>
            </a:r>
            <a:r>
              <a:rPr lang="hu-HU" b="1" dirty="0" smtClean="0">
                <a:latin typeface="Courier New" pitchFamily="49" charset="0"/>
                <a:cs typeface="Courier New" pitchFamily="49" charset="0"/>
              </a:rPr>
              <a:t> </a:t>
            </a:r>
            <a:r>
              <a:rPr lang="hu-HU" b="1" dirty="0" err="1" smtClean="0">
                <a:latin typeface="Courier New" pitchFamily="49" charset="0"/>
                <a:cs typeface="Courier New" pitchFamily="49" charset="0"/>
              </a:rPr>
              <a:t>set</a:t>
            </a:r>
            <a:r>
              <a:rPr lang="hu-HU" b="1" dirty="0" smtClean="0">
                <a:latin typeface="Courier New" pitchFamily="49" charset="0"/>
                <a:cs typeface="Courier New" pitchFamily="49" charset="0"/>
              </a:rPr>
              <a:t> </a:t>
            </a:r>
            <a:r>
              <a:rPr lang="hu-HU" b="1" dirty="0" err="1" smtClean="0">
                <a:latin typeface="Courier New" pitchFamily="49" charset="0"/>
                <a:cs typeface="Courier New" pitchFamily="49" charset="0"/>
              </a:rPr>
              <a:t>opmode</a:t>
            </a:r>
            <a:r>
              <a:rPr lang="hu-HU" b="1" dirty="0" smtClean="0">
                <a:latin typeface="Courier New" pitchFamily="49" charset="0"/>
                <a:cs typeface="Courier New" pitchFamily="49" charset="0"/>
              </a:rPr>
              <a:t> </a:t>
            </a:r>
            <a:r>
              <a:rPr lang="hu-HU" b="1" dirty="0" err="1" smtClean="0">
                <a:latin typeface="Courier New" pitchFamily="49" charset="0"/>
                <a:cs typeface="Courier New" pitchFamily="49" charset="0"/>
              </a:rPr>
              <a:t>disable</a:t>
            </a:r>
            <a:endParaRPr lang="hu-HU" b="1" dirty="0" smtClean="0">
              <a:latin typeface="Courier New" pitchFamily="49" charset="0"/>
              <a:cs typeface="Courier New" pitchFamily="49" charset="0"/>
            </a:endParaRPr>
          </a:p>
          <a:p>
            <a:r>
              <a:rPr lang="hu-HU" dirty="0" smtClean="0"/>
              <a:t>Diszkek lefoglalása</a:t>
            </a:r>
          </a:p>
          <a:p>
            <a:pPr lvl="1"/>
            <a:r>
              <a:rPr lang="hu-HU" dirty="0" smtClean="0"/>
              <a:t>Ha az automatikus diszkkezelést akarjuk használni, akkor nem menthetünk a rendszert tartalmazó fizikai kötetre</a:t>
            </a:r>
          </a:p>
          <a:p>
            <a:r>
              <a:rPr lang="hu-HU" dirty="0" smtClean="0"/>
              <a:t>Szalagos mentések konfigurálása</a:t>
            </a:r>
            <a:endParaRPr lang="hu-HU" dirty="0"/>
          </a:p>
        </p:txBody>
      </p:sp>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69219" y="649805"/>
            <a:ext cx="7043208" cy="1523494"/>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smtClean="0">
                <a:ln w="3175">
                  <a:noFill/>
                </a:ln>
                <a:solidFill>
                  <a:srgbClr val="FFFFFF"/>
                </a:solidFill>
                <a:effectLst>
                  <a:outerShdw blurRad="50800" dist="38100" dir="2700000" algn="tl" rotWithShape="0">
                    <a:prstClr val="black">
                      <a:alpha val="40000"/>
                    </a:prstClr>
                  </a:outerShdw>
                </a:effectLst>
                <a:uLnTx/>
                <a:uFillTx/>
                <a:latin typeface="Segoe Light" pitchFamily="34" charset="0"/>
                <a:ea typeface="+mn-ea"/>
                <a:cs typeface="Arial" charset="0"/>
              </a:rPr>
              <a:t>{</a:t>
            </a:r>
            <a:r>
              <a:rPr kumimoji="0" lang="en-US" sz="5400" b="0" i="0" u="none" strike="noStrike" kern="1200" cap="none" spc="-300" normalizeH="0" baseline="0" noProof="0" dirty="0" smtClean="0">
                <a:ln w="3175">
                  <a:noFill/>
                </a:ln>
                <a:solidFill>
                  <a:srgbClr val="FFFFFF"/>
                </a:solidFill>
                <a:effectLst>
                  <a:outerShdw blurRad="50800" dist="38100" dir="2700000" algn="tl" rotWithShape="0">
                    <a:prstClr val="black">
                      <a:alpha val="40000"/>
                    </a:prstClr>
                  </a:outerShdw>
                </a:effectLst>
                <a:uLnTx/>
                <a:uFillTx/>
                <a:latin typeface="Segoe Light" pitchFamily="34" charset="0"/>
                <a:ea typeface="+mn-ea"/>
                <a:cs typeface="Arial" charset="0"/>
              </a:rPr>
              <a:t> </a:t>
            </a:r>
            <a:r>
              <a:rPr lang="hu-HU" sz="3600" b="1" spc="-150" noProof="0" dirty="0" smtClean="0">
                <a:ln w="3175">
                  <a:noFill/>
                </a:ln>
                <a:solidFill>
                  <a:srgbClr val="0099FF"/>
                </a:solidFill>
                <a:effectLst>
                  <a:outerShdw blurRad="50800" dist="38100" dir="2700000" algn="tl" rotWithShape="0">
                    <a:prstClr val="black">
                      <a:alpha val="40000"/>
                    </a:prstClr>
                  </a:outerShdw>
                </a:effectLst>
                <a:latin typeface="Segoe Light" pitchFamily="34" charset="0"/>
                <a:cs typeface="Arial" charset="0"/>
              </a:rPr>
              <a:t>Konfigurációs beállítások </a:t>
            </a:r>
            <a:r>
              <a:rPr kumimoji="0" lang="en-US" sz="5400" b="0" i="0" u="none" strike="noStrike" kern="1200" cap="none" spc="-150" normalizeH="0" baseline="0" noProof="0" dirty="0" smtClean="0">
                <a:ln w="3175">
                  <a:noFill/>
                </a:ln>
                <a:solidFill>
                  <a:srgbClr val="FFFFFF"/>
                </a:solidFill>
                <a:effectLst>
                  <a:outerShdw blurRad="50800" dist="38100" dir="2700000" algn="tl" rotWithShape="0">
                    <a:prstClr val="black">
                      <a:alpha val="40000"/>
                    </a:prstClr>
                  </a:outerShdw>
                </a:effectLst>
                <a:uLnTx/>
                <a:uFillTx/>
                <a:latin typeface="Segoe Light" pitchFamily="34" charset="0"/>
                <a:ea typeface="+mn-ea"/>
                <a:cs typeface="Arial" charset="0"/>
              </a:rPr>
              <a:t>}</a:t>
            </a:r>
            <a:endParaRPr kumimoji="0" lang="en-US" sz="5400" b="0" i="0" u="none" strike="noStrike" kern="1200" cap="none" spc="-150" normalizeH="0" baseline="0" noProof="0" dirty="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uLnTx/>
              <a:uFillTx/>
              <a:latin typeface="Segoe"/>
              <a:ea typeface="+mn-ea"/>
              <a:cs typeface="Arial" charset="0"/>
            </a:endParaRPr>
          </a:p>
        </p:txBody>
      </p:sp>
      <p:sp>
        <p:nvSpPr>
          <p:cNvPr id="7" name="Subtitle 2"/>
          <p:cNvSpPr txBox="1">
            <a:spLocks/>
          </p:cNvSpPr>
          <p:nvPr/>
        </p:nvSpPr>
        <p:spPr>
          <a:xfrm>
            <a:off x="1368955" y="4071942"/>
            <a:ext cx="7043208" cy="461665"/>
          </a:xfrm>
          <a:prstGeom prst="rect">
            <a:avLst/>
          </a:prstGeom>
        </p:spPr>
        <p:txBody>
          <a:bodyPr vert="horz" lIns="0" tIns="0" rIns="0" bIns="0" rtlCol="0">
            <a:noAutofit/>
          </a:bodyPr>
          <a:lstStyle/>
          <a:p>
            <a:pPr marL="0" marR="0" lvl="0" indent="0" algn="l" defTabSz="914363" rtl="0" eaLnBrk="1" fontAlgn="auto" latinLnBrk="0" hangingPunct="1">
              <a:lnSpc>
                <a:spcPct val="90000"/>
              </a:lnSpc>
              <a:spcBef>
                <a:spcPts val="0"/>
              </a:spcBef>
              <a:spcAft>
                <a:spcPts val="0"/>
              </a:spcAft>
              <a:buClrTx/>
              <a:buSzPct val="80000"/>
              <a:buFontTx/>
              <a:buNone/>
              <a:tabLst/>
              <a:defRPr/>
            </a:pPr>
            <a:endParaRPr kumimoji="0" lang="en-US" sz="3200" b="0" i="0" u="none" strike="noStrike" kern="1200" cap="none" spc="0" normalizeH="0" baseline="0" noProof="0" dirty="0">
              <a:ln>
                <a:noFill/>
              </a:ln>
              <a:solidFill>
                <a:srgbClr val="FFFFFF">
                  <a:tint val="75000"/>
                </a:srgbClr>
              </a:solidFill>
              <a:effectLst/>
              <a:uLnTx/>
              <a:uFillTx/>
              <a:latin typeface="Segoe"/>
              <a:ea typeface="+mn-ea"/>
              <a:cs typeface="+mn-cs"/>
            </a:endParaRPr>
          </a:p>
        </p:txBody>
      </p:sp>
      <p:sp>
        <p:nvSpPr>
          <p:cNvPr id="8" name="Text Placeholder 3"/>
          <p:cNvSpPr txBox="1">
            <a:spLocks/>
          </p:cNvSpPr>
          <p:nvPr/>
        </p:nvSpPr>
        <p:spPr>
          <a:xfrm>
            <a:off x="722049" y="2355850"/>
            <a:ext cx="7690114" cy="1384994"/>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l" defTabSz="914363" rtl="0" eaLnBrk="1" fontAlgn="auto" latinLnBrk="0" hangingPunct="1">
              <a:lnSpc>
                <a:spcPct val="90000"/>
              </a:lnSpc>
              <a:spcBef>
                <a:spcPct val="20000"/>
              </a:spcBef>
              <a:spcAft>
                <a:spcPts val="0"/>
              </a:spcAft>
              <a:buClrTx/>
              <a:buSzPct val="80000"/>
              <a:buFont typeface="Arial" pitchFamily="34" charset="0"/>
              <a:buNone/>
              <a:tabLst/>
              <a:defRPr/>
            </a:pPr>
            <a:r>
              <a:rPr kumimoji="0" lang="en-US" sz="10000" b="1" i="1" u="none" strike="noStrike" kern="1200" cap="none" spc="-642" normalizeH="0" baseline="0" noProof="0" dirty="0" err="1"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rPr>
              <a:t>dem</a:t>
            </a:r>
            <a:r>
              <a:rPr kumimoji="0" lang="hu-HU"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rPr>
              <a:t>ó</a:t>
            </a:r>
            <a:r>
              <a:rPr kumimoji="0" lang="en-US"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rPr>
              <a:t> </a:t>
            </a:r>
            <a:endParaRPr kumimoji="0" lang="en-US" sz="10000" b="1" i="1" u="none" strike="noStrike" kern="1200" cap="none" spc="-642" normalizeH="0" baseline="0" noProof="0" dirty="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endParaRPr>
          </a:p>
        </p:txBody>
      </p:sp>
      <p:pic>
        <p:nvPicPr>
          <p:cNvPr id="5" name="Picture 4" descr="Logo.png"/>
          <p:cNvPicPr>
            <a:picLocks noChangeAspect="1"/>
          </p:cNvPicPr>
          <p:nvPr/>
        </p:nvPicPr>
        <p:blipFill>
          <a:blip r:embed="rId2"/>
          <a:stretch>
            <a:fillRect/>
          </a:stretch>
        </p:blipFill>
        <p:spPr>
          <a:xfrm>
            <a:off x="4929190" y="4071942"/>
            <a:ext cx="3667119" cy="2377837"/>
          </a:xfrm>
          <a:prstGeom prst="rect">
            <a:avLst/>
          </a:prstGeom>
        </p:spPr>
      </p:pic>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Hangoljuk a hálózatot!</a:t>
            </a:r>
            <a:endParaRPr lang="hu-HU" dirty="0"/>
          </a:p>
        </p:txBody>
      </p:sp>
      <p:sp>
        <p:nvSpPr>
          <p:cNvPr id="3" name="Content Placeholder 2"/>
          <p:cNvSpPr>
            <a:spLocks noGrp="1"/>
          </p:cNvSpPr>
          <p:nvPr>
            <p:ph idx="1"/>
          </p:nvPr>
        </p:nvSpPr>
        <p:spPr/>
        <p:txBody>
          <a:bodyPr/>
          <a:lstStyle/>
          <a:p>
            <a:r>
              <a:rPr lang="hu-HU" sz="2800" dirty="0" smtClean="0"/>
              <a:t>Használjuk a Network </a:t>
            </a:r>
            <a:r>
              <a:rPr lang="hu-HU" sz="2800" dirty="0" err="1" smtClean="0"/>
              <a:t>bandwidth</a:t>
            </a:r>
            <a:r>
              <a:rPr lang="hu-HU" sz="2800" dirty="0" smtClean="0"/>
              <a:t> </a:t>
            </a:r>
            <a:r>
              <a:rPr lang="hu-HU" sz="2800" dirty="0" err="1" smtClean="0"/>
              <a:t>throttling</a:t>
            </a:r>
            <a:r>
              <a:rPr lang="hu-HU" sz="2800" dirty="0" smtClean="0"/>
              <a:t> és az </a:t>
            </a:r>
            <a:r>
              <a:rPr lang="hu-HU" sz="2800" dirty="0" err="1" smtClean="0"/>
              <a:t>On-wire</a:t>
            </a:r>
            <a:r>
              <a:rPr lang="hu-HU" sz="2800" dirty="0" smtClean="0"/>
              <a:t> </a:t>
            </a:r>
            <a:r>
              <a:rPr lang="hu-HU" sz="2800" dirty="0" err="1" smtClean="0"/>
              <a:t>compression-t</a:t>
            </a:r>
            <a:r>
              <a:rPr lang="hu-HU" sz="2800" dirty="0" smtClean="0"/>
              <a:t>, ha</a:t>
            </a:r>
          </a:p>
          <a:p>
            <a:pPr lvl="1"/>
            <a:r>
              <a:rPr lang="hu-HU" dirty="0" smtClean="0"/>
              <a:t>Telephelyek között mentünk</a:t>
            </a:r>
          </a:p>
          <a:p>
            <a:pPr lvl="1"/>
            <a:r>
              <a:rPr lang="hu-HU" dirty="0" smtClean="0"/>
              <a:t>Nincs dedikált mentési hálózatunk és a felhasználók elérését garantálni akarjuk</a:t>
            </a:r>
          </a:p>
          <a:p>
            <a:pPr lvl="1"/>
            <a:r>
              <a:rPr lang="hu-HU" dirty="0" smtClean="0"/>
              <a:t>Számoljunk +10% CPU terheléssel és azzal, hogy ebben az esetben a helyi diszk használata nő</a:t>
            </a:r>
            <a:endParaRPr lang="hu-HU" dirty="0"/>
          </a:p>
        </p:txBody>
      </p:sp>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Hozzuk létre a mentési csoportokat!</a:t>
            </a:r>
            <a:endParaRPr lang="hu-HU" dirty="0"/>
          </a:p>
        </p:txBody>
      </p:sp>
      <p:sp>
        <p:nvSpPr>
          <p:cNvPr id="3" name="Content Placeholder 2"/>
          <p:cNvSpPr>
            <a:spLocks noGrp="1"/>
          </p:cNvSpPr>
          <p:nvPr>
            <p:ph idx="1"/>
          </p:nvPr>
        </p:nvSpPr>
        <p:spPr/>
        <p:txBody>
          <a:bodyPr/>
          <a:lstStyle/>
          <a:p>
            <a:r>
              <a:rPr lang="hu-HU" dirty="0" smtClean="0"/>
              <a:t>Csoportosítsuk a mentendő adatok tartalom vagy fontosság szerint!</a:t>
            </a:r>
          </a:p>
          <a:p>
            <a:r>
              <a:rPr lang="hu-HU" dirty="0" smtClean="0"/>
              <a:t>Számoljunk az elsődleges szinkronizálás hálózati terhelésével</a:t>
            </a:r>
          </a:p>
          <a:p>
            <a:r>
              <a:rPr lang="hu-HU" dirty="0" smtClean="0"/>
              <a:t>Fontoljuk meg a lépcsőzetes bevezetést!</a:t>
            </a:r>
          </a:p>
          <a:p>
            <a:r>
              <a:rPr lang="hu-HU" dirty="0" smtClean="0"/>
              <a:t>Minden lépcső után elemezzük a teljesítményadatokat!</a:t>
            </a:r>
            <a:endParaRPr lang="hu-HU" dirty="0"/>
          </a:p>
        </p:txBody>
      </p:sp>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69219" y="649805"/>
            <a:ext cx="7043208" cy="1523494"/>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smtClean="0">
                <a:ln w="3175">
                  <a:noFill/>
                </a:ln>
                <a:solidFill>
                  <a:srgbClr val="FFFFFF"/>
                </a:solidFill>
                <a:effectLst>
                  <a:outerShdw blurRad="50800" dist="38100" dir="2700000" algn="tl" rotWithShape="0">
                    <a:prstClr val="black">
                      <a:alpha val="40000"/>
                    </a:prstClr>
                  </a:outerShdw>
                </a:effectLst>
                <a:uLnTx/>
                <a:uFillTx/>
                <a:latin typeface="Segoe Light" pitchFamily="34" charset="0"/>
                <a:ea typeface="+mn-ea"/>
                <a:cs typeface="Arial" charset="0"/>
              </a:rPr>
              <a:t>{</a:t>
            </a:r>
            <a:r>
              <a:rPr kumimoji="0" lang="en-US" sz="5400" b="0" i="0" u="none" strike="noStrike" kern="1200" cap="none" spc="-300" normalizeH="0" baseline="0" noProof="0" dirty="0" smtClean="0">
                <a:ln w="3175">
                  <a:noFill/>
                </a:ln>
                <a:solidFill>
                  <a:srgbClr val="FFFFFF"/>
                </a:solidFill>
                <a:effectLst>
                  <a:outerShdw blurRad="50800" dist="38100" dir="2700000" algn="tl" rotWithShape="0">
                    <a:prstClr val="black">
                      <a:alpha val="40000"/>
                    </a:prstClr>
                  </a:outerShdw>
                </a:effectLst>
                <a:uLnTx/>
                <a:uFillTx/>
                <a:latin typeface="Segoe Light" pitchFamily="34" charset="0"/>
                <a:ea typeface="+mn-ea"/>
                <a:cs typeface="Arial" charset="0"/>
              </a:rPr>
              <a:t> </a:t>
            </a:r>
            <a:r>
              <a:rPr lang="hu-HU" sz="3600" b="1" spc="-150" noProof="0" dirty="0" smtClean="0">
                <a:ln w="3175">
                  <a:noFill/>
                </a:ln>
                <a:solidFill>
                  <a:srgbClr val="0099FF"/>
                </a:solidFill>
                <a:effectLst>
                  <a:outerShdw blurRad="50800" dist="38100" dir="2700000" algn="tl" rotWithShape="0">
                    <a:prstClr val="black">
                      <a:alpha val="40000"/>
                    </a:prstClr>
                  </a:outerShdw>
                </a:effectLst>
                <a:latin typeface="Segoe Light" pitchFamily="34" charset="0"/>
                <a:cs typeface="Arial" charset="0"/>
              </a:rPr>
              <a:t>Mentési csoportok </a:t>
            </a:r>
            <a:r>
              <a:rPr kumimoji="0" lang="en-US" sz="5400" b="0" i="0" u="none" strike="noStrike" kern="1200" cap="none" spc="-150" normalizeH="0" baseline="0" noProof="0" dirty="0" smtClean="0">
                <a:ln w="3175">
                  <a:noFill/>
                </a:ln>
                <a:solidFill>
                  <a:srgbClr val="FFFFFF"/>
                </a:solidFill>
                <a:effectLst>
                  <a:outerShdw blurRad="50800" dist="38100" dir="2700000" algn="tl" rotWithShape="0">
                    <a:prstClr val="black">
                      <a:alpha val="40000"/>
                    </a:prstClr>
                  </a:outerShdw>
                </a:effectLst>
                <a:uLnTx/>
                <a:uFillTx/>
                <a:latin typeface="Segoe Light" pitchFamily="34" charset="0"/>
                <a:ea typeface="+mn-ea"/>
                <a:cs typeface="Arial" charset="0"/>
              </a:rPr>
              <a:t>}</a:t>
            </a:r>
            <a:endParaRPr kumimoji="0" lang="en-US" sz="5400" b="0" i="0" u="none" strike="noStrike" kern="1200" cap="none" spc="-150" normalizeH="0" baseline="0" noProof="0" dirty="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uLnTx/>
              <a:uFillTx/>
              <a:latin typeface="Segoe"/>
              <a:ea typeface="+mn-ea"/>
              <a:cs typeface="Arial" charset="0"/>
            </a:endParaRPr>
          </a:p>
        </p:txBody>
      </p:sp>
      <p:sp>
        <p:nvSpPr>
          <p:cNvPr id="7" name="Subtitle 2"/>
          <p:cNvSpPr txBox="1">
            <a:spLocks/>
          </p:cNvSpPr>
          <p:nvPr/>
        </p:nvSpPr>
        <p:spPr>
          <a:xfrm>
            <a:off x="1368955" y="4071942"/>
            <a:ext cx="7043208" cy="461665"/>
          </a:xfrm>
          <a:prstGeom prst="rect">
            <a:avLst/>
          </a:prstGeom>
        </p:spPr>
        <p:txBody>
          <a:bodyPr vert="horz" lIns="0" tIns="0" rIns="0" bIns="0" rtlCol="0">
            <a:noAutofit/>
          </a:bodyPr>
          <a:lstStyle/>
          <a:p>
            <a:pPr marL="0" marR="0" lvl="0" indent="0" algn="l" defTabSz="914363" rtl="0" eaLnBrk="1" fontAlgn="auto" latinLnBrk="0" hangingPunct="1">
              <a:lnSpc>
                <a:spcPct val="90000"/>
              </a:lnSpc>
              <a:spcBef>
                <a:spcPts val="0"/>
              </a:spcBef>
              <a:spcAft>
                <a:spcPts val="0"/>
              </a:spcAft>
              <a:buClrTx/>
              <a:buSzPct val="80000"/>
              <a:buFontTx/>
              <a:buNone/>
              <a:tabLst/>
              <a:defRPr/>
            </a:pPr>
            <a:endParaRPr kumimoji="0" lang="en-US" sz="3200" b="0" i="0" u="none" strike="noStrike" kern="1200" cap="none" spc="0" normalizeH="0" baseline="0" noProof="0" dirty="0">
              <a:ln>
                <a:noFill/>
              </a:ln>
              <a:solidFill>
                <a:srgbClr val="FFFFFF">
                  <a:tint val="75000"/>
                </a:srgbClr>
              </a:solidFill>
              <a:effectLst/>
              <a:uLnTx/>
              <a:uFillTx/>
              <a:latin typeface="Segoe"/>
              <a:ea typeface="+mn-ea"/>
              <a:cs typeface="+mn-cs"/>
            </a:endParaRPr>
          </a:p>
        </p:txBody>
      </p:sp>
      <p:sp>
        <p:nvSpPr>
          <p:cNvPr id="8" name="Text Placeholder 3"/>
          <p:cNvSpPr txBox="1">
            <a:spLocks/>
          </p:cNvSpPr>
          <p:nvPr/>
        </p:nvSpPr>
        <p:spPr>
          <a:xfrm>
            <a:off x="722049" y="2355850"/>
            <a:ext cx="7690114" cy="1384994"/>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l" defTabSz="914363" rtl="0" eaLnBrk="1" fontAlgn="auto" latinLnBrk="0" hangingPunct="1">
              <a:lnSpc>
                <a:spcPct val="90000"/>
              </a:lnSpc>
              <a:spcBef>
                <a:spcPct val="20000"/>
              </a:spcBef>
              <a:spcAft>
                <a:spcPts val="0"/>
              </a:spcAft>
              <a:buClrTx/>
              <a:buSzPct val="80000"/>
              <a:buFont typeface="Arial" pitchFamily="34" charset="0"/>
              <a:buNone/>
              <a:tabLst/>
              <a:defRPr/>
            </a:pPr>
            <a:r>
              <a:rPr kumimoji="0" lang="en-US" sz="10000" b="1" i="1" u="none" strike="noStrike" kern="1200" cap="none" spc="-642" normalizeH="0" baseline="0" noProof="0" dirty="0" err="1"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rPr>
              <a:t>dem</a:t>
            </a:r>
            <a:r>
              <a:rPr kumimoji="0" lang="hu-HU"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rPr>
              <a:t>ó</a:t>
            </a:r>
            <a:r>
              <a:rPr kumimoji="0" lang="en-US"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rPr>
              <a:t> </a:t>
            </a:r>
            <a:endParaRPr kumimoji="0" lang="en-US" sz="10000" b="1" i="1" u="none" strike="noStrike" kern="1200" cap="none" spc="-642" normalizeH="0" baseline="0" noProof="0" dirty="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endParaRPr>
          </a:p>
        </p:txBody>
      </p:sp>
      <p:pic>
        <p:nvPicPr>
          <p:cNvPr id="5" name="Picture 4" descr="Logo.png"/>
          <p:cNvPicPr>
            <a:picLocks noChangeAspect="1"/>
          </p:cNvPicPr>
          <p:nvPr/>
        </p:nvPicPr>
        <p:blipFill>
          <a:blip r:embed="rId2"/>
          <a:stretch>
            <a:fillRect/>
          </a:stretch>
        </p:blipFill>
        <p:spPr>
          <a:xfrm>
            <a:off x="4929190" y="4071942"/>
            <a:ext cx="3667119" cy="2377837"/>
          </a:xfrm>
          <a:prstGeom prst="rect">
            <a:avLst/>
          </a:prstGeom>
        </p:spPr>
      </p:pic>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smtClean="0"/>
              <a:t>Tanuljunk meg visszatölteni DPM-mel!</a:t>
            </a:r>
            <a:endParaRPr lang="hu-HU" sz="3600" dirty="0"/>
          </a:p>
        </p:txBody>
      </p:sp>
      <p:sp>
        <p:nvSpPr>
          <p:cNvPr id="3" name="Content Placeholder 2"/>
          <p:cNvSpPr>
            <a:spLocks noGrp="1"/>
          </p:cNvSpPr>
          <p:nvPr>
            <p:ph idx="1"/>
          </p:nvPr>
        </p:nvSpPr>
        <p:spPr/>
        <p:txBody>
          <a:bodyPr/>
          <a:lstStyle/>
          <a:p>
            <a:r>
              <a:rPr lang="hu-HU" dirty="0" smtClean="0"/>
              <a:t>Az alkalmazások mentett adatainak visszaállítása továbbra is a rendszergazda feladata</a:t>
            </a:r>
          </a:p>
          <a:p>
            <a:pPr lvl="1"/>
            <a:r>
              <a:rPr lang="hu-HU" dirty="0" smtClean="0"/>
              <a:t>Exchange: Storage Group – </a:t>
            </a:r>
            <a:r>
              <a:rPr lang="hu-HU" dirty="0" err="1" smtClean="0"/>
              <a:t>Mailbox</a:t>
            </a:r>
            <a:r>
              <a:rPr lang="hu-HU" dirty="0" smtClean="0"/>
              <a:t> </a:t>
            </a:r>
            <a:r>
              <a:rPr lang="hu-HU" dirty="0" err="1" smtClean="0"/>
              <a:t>Store</a:t>
            </a:r>
            <a:r>
              <a:rPr lang="hu-HU" dirty="0" smtClean="0"/>
              <a:t> – </a:t>
            </a:r>
            <a:r>
              <a:rPr lang="hu-HU" dirty="0" err="1" smtClean="0"/>
              <a:t>Mailbox</a:t>
            </a:r>
            <a:r>
              <a:rPr lang="hu-HU" dirty="0" smtClean="0"/>
              <a:t> </a:t>
            </a:r>
          </a:p>
          <a:p>
            <a:pPr lvl="1"/>
            <a:r>
              <a:rPr lang="hu-HU" dirty="0" smtClean="0"/>
              <a:t>SQL: Adatbázis visszaállítás (eredeti helyre vagy alternatív helyre)</a:t>
            </a:r>
          </a:p>
          <a:p>
            <a:pPr lvl="1"/>
            <a:r>
              <a:rPr lang="hu-HU" dirty="0" err="1" smtClean="0"/>
              <a:t>Sharepoint</a:t>
            </a:r>
            <a:r>
              <a:rPr lang="hu-HU" dirty="0" smtClean="0"/>
              <a:t>: Farm – Kiszolgáló – Site – Dokumentum (eredeti vagy alternatív farmba)</a:t>
            </a:r>
            <a:endParaRPr lang="hu-HU" dirty="0"/>
          </a:p>
        </p:txBody>
      </p:sp>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Önkiszolgáló helyreállítás</a:t>
            </a:r>
            <a:endParaRPr lang="hu-HU" dirty="0"/>
          </a:p>
        </p:txBody>
      </p:sp>
      <p:sp>
        <p:nvSpPr>
          <p:cNvPr id="3" name="Content Placeholder 2"/>
          <p:cNvSpPr>
            <a:spLocks noGrp="1"/>
          </p:cNvSpPr>
          <p:nvPr>
            <p:ph idx="1"/>
          </p:nvPr>
        </p:nvSpPr>
        <p:spPr/>
        <p:txBody>
          <a:bodyPr/>
          <a:lstStyle/>
          <a:p>
            <a:r>
              <a:rPr lang="hu-HU" dirty="0" smtClean="0"/>
              <a:t>Windows XP SP2-től használható</a:t>
            </a:r>
          </a:p>
          <a:p>
            <a:pPr lvl="1"/>
            <a:r>
              <a:rPr lang="hu-HU" dirty="0" smtClean="0"/>
              <a:t>Kell egy kiegészítő frissítés a szerverről</a:t>
            </a:r>
          </a:p>
          <a:p>
            <a:pPr lvl="1"/>
            <a:r>
              <a:rPr lang="hu-HU" dirty="0" smtClean="0"/>
              <a:t>Csoportházirenddel vagy megosztásról teríthető</a:t>
            </a:r>
          </a:p>
          <a:p>
            <a:r>
              <a:rPr lang="hu-HU" dirty="0" err="1" smtClean="0"/>
              <a:t>Active</a:t>
            </a:r>
            <a:r>
              <a:rPr lang="hu-HU" dirty="0" smtClean="0"/>
              <a:t> </a:t>
            </a:r>
            <a:r>
              <a:rPr lang="hu-HU" dirty="0" err="1" smtClean="0"/>
              <a:t>Directory</a:t>
            </a:r>
            <a:r>
              <a:rPr lang="hu-HU" dirty="0" smtClean="0"/>
              <a:t> objektumokon keresztül működik</a:t>
            </a:r>
          </a:p>
          <a:p>
            <a:r>
              <a:rPr lang="hu-HU" dirty="0" smtClean="0"/>
              <a:t>Csak akkor csökkenti a rendszergazda terhelését, ha a felhasználókat megfelelően oktattuk</a:t>
            </a:r>
            <a:endParaRPr lang="hu-HU" dirty="0"/>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5400" smtClean="0"/>
              <a:t>Tartalom</a:t>
            </a:r>
            <a:endParaRPr lang="en-US" sz="5400" dirty="0"/>
          </a:p>
        </p:txBody>
      </p:sp>
      <p:sp>
        <p:nvSpPr>
          <p:cNvPr id="3" name="Content Placeholder 2"/>
          <p:cNvSpPr>
            <a:spLocks noGrp="1"/>
          </p:cNvSpPr>
          <p:nvPr>
            <p:ph idx="1"/>
          </p:nvPr>
        </p:nvSpPr>
        <p:spPr>
          <a:xfrm>
            <a:off x="250587" y="1785925"/>
            <a:ext cx="8642838" cy="4451369"/>
          </a:xfrm>
        </p:spPr>
        <p:txBody>
          <a:bodyPr/>
          <a:lstStyle/>
          <a:p>
            <a:r>
              <a:rPr lang="hu-HU" dirty="0" smtClean="0">
                <a:solidFill>
                  <a:srgbClr val="FFCC00"/>
                </a:solidFill>
              </a:rPr>
              <a:t>Mentési lehetőségek a Windows server 2008-ban</a:t>
            </a:r>
          </a:p>
          <a:p>
            <a:r>
              <a:rPr lang="hu-HU" dirty="0" smtClean="0"/>
              <a:t>System Center Data </a:t>
            </a:r>
            <a:r>
              <a:rPr lang="hu-HU" dirty="0" err="1" smtClean="0"/>
              <a:t>Protection</a:t>
            </a:r>
            <a:r>
              <a:rPr lang="hu-HU" dirty="0" smtClean="0"/>
              <a:t> Manager 2007 - áttekintés</a:t>
            </a:r>
          </a:p>
          <a:p>
            <a:r>
              <a:rPr lang="hu-HU" dirty="0" smtClean="0"/>
              <a:t>Gyakorlati tanácsok </a:t>
            </a:r>
            <a:r>
              <a:rPr lang="hu-HU" dirty="0" err="1" smtClean="0"/>
              <a:t>DPM-hez</a:t>
            </a:r>
            <a:endParaRPr lang="hu-HU" dirty="0" smtClean="0"/>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ChangeArrowheads="1"/>
          </p:cNvSpPr>
          <p:nvPr/>
        </p:nvSpPr>
        <p:spPr bwMode="auto">
          <a:xfrm>
            <a:off x="38100" y="73025"/>
            <a:ext cx="9105900" cy="1244600"/>
          </a:xfrm>
          <a:prstGeom prst="rect">
            <a:avLst/>
          </a:prstGeom>
          <a:noFill/>
          <a:ln w="9525">
            <a:noFill/>
            <a:miter lim="800000"/>
            <a:headEnd/>
            <a:tailEnd/>
          </a:ln>
          <a:effectLst/>
        </p:spPr>
        <p:txBody>
          <a:bodyPr anchor="ctr"/>
          <a:lstStyle/>
          <a:p>
            <a:pPr eaLnBrk="1" hangingPunct="1"/>
            <a:endParaRPr lang="en-GB" sz="3600" b="1">
              <a:solidFill>
                <a:srgbClr val="FFFF99"/>
              </a:solidFill>
            </a:endParaRPr>
          </a:p>
        </p:txBody>
      </p:sp>
      <p:sp>
        <p:nvSpPr>
          <p:cNvPr id="822275" name="Rectangle 3"/>
          <p:cNvSpPr>
            <a:spLocks noGrp="1" noChangeArrowheads="1"/>
          </p:cNvSpPr>
          <p:nvPr>
            <p:ph type="title"/>
          </p:nvPr>
        </p:nvSpPr>
        <p:spPr/>
        <p:txBody>
          <a:bodyPr/>
          <a:lstStyle/>
          <a:p>
            <a:r>
              <a:rPr smtClean="0"/>
              <a:t>Önkiszolgáló helyreállítás</a:t>
            </a:r>
            <a:endParaRPr lang="en-US" dirty="0"/>
          </a:p>
        </p:txBody>
      </p:sp>
      <p:pic>
        <p:nvPicPr>
          <p:cNvPr id="822276" name="Picture 4" descr="Document"/>
          <p:cNvPicPr>
            <a:picLocks noChangeAspect="1" noChangeArrowheads="1"/>
          </p:cNvPicPr>
          <p:nvPr/>
        </p:nvPicPr>
        <p:blipFill>
          <a:blip r:embed="rId3" cstate="print"/>
          <a:srcRect/>
          <a:stretch>
            <a:fillRect/>
          </a:stretch>
        </p:blipFill>
        <p:spPr bwMode="auto">
          <a:xfrm>
            <a:off x="4124325" y="3533775"/>
            <a:ext cx="650875" cy="942975"/>
          </a:xfrm>
          <a:prstGeom prst="rect">
            <a:avLst/>
          </a:prstGeom>
          <a:noFill/>
        </p:spPr>
      </p:pic>
      <p:grpSp>
        <p:nvGrpSpPr>
          <p:cNvPr id="2" name="Group 7"/>
          <p:cNvGrpSpPr>
            <a:grpSpLocks/>
          </p:cNvGrpSpPr>
          <p:nvPr/>
        </p:nvGrpSpPr>
        <p:grpSpPr bwMode="auto">
          <a:xfrm>
            <a:off x="3775075" y="1143000"/>
            <a:ext cx="2360613" cy="1579563"/>
            <a:chOff x="2245" y="720"/>
            <a:chExt cx="1487" cy="995"/>
          </a:xfrm>
        </p:grpSpPr>
        <p:pic>
          <p:nvPicPr>
            <p:cNvPr id="822280" name="Picture 8" descr="Server"/>
            <p:cNvPicPr>
              <a:picLocks noChangeAspect="1" noChangeArrowheads="1"/>
            </p:cNvPicPr>
            <p:nvPr/>
          </p:nvPicPr>
          <p:blipFill>
            <a:blip r:embed="rId4"/>
            <a:srcRect/>
            <a:stretch>
              <a:fillRect/>
            </a:stretch>
          </p:blipFill>
          <p:spPr bwMode="auto">
            <a:xfrm>
              <a:off x="2245" y="720"/>
              <a:ext cx="675" cy="995"/>
            </a:xfrm>
            <a:prstGeom prst="rect">
              <a:avLst/>
            </a:prstGeom>
            <a:noFill/>
          </p:spPr>
        </p:pic>
        <p:sp>
          <p:nvSpPr>
            <p:cNvPr id="822281" name="Text Box 9"/>
            <p:cNvSpPr txBox="1">
              <a:spLocks noChangeArrowheads="1"/>
            </p:cNvSpPr>
            <p:nvPr/>
          </p:nvSpPr>
          <p:spPr bwMode="auto">
            <a:xfrm>
              <a:off x="2920" y="1001"/>
              <a:ext cx="812" cy="231"/>
            </a:xfrm>
            <a:prstGeom prst="rect">
              <a:avLst/>
            </a:prstGeom>
            <a:noFill/>
            <a:ln w="12700">
              <a:noFill/>
              <a:miter lim="800000"/>
              <a:headEnd/>
              <a:tailEnd/>
            </a:ln>
            <a:effectLst/>
          </p:spPr>
          <p:txBody>
            <a:bodyPr wrap="none">
              <a:spAutoFit/>
            </a:bodyPr>
            <a:lstStyle/>
            <a:p>
              <a:r>
                <a:rPr lang="en-US">
                  <a:solidFill>
                    <a:schemeClr val="bg1"/>
                  </a:solidFill>
                </a:rPr>
                <a:t>File Server</a:t>
              </a:r>
            </a:p>
          </p:txBody>
        </p:sp>
      </p:grpSp>
      <p:sp>
        <p:nvSpPr>
          <p:cNvPr id="822286" name="Text Box 14"/>
          <p:cNvSpPr txBox="1">
            <a:spLocks noChangeArrowheads="1"/>
          </p:cNvSpPr>
          <p:nvPr/>
        </p:nvSpPr>
        <p:spPr bwMode="auto">
          <a:xfrm>
            <a:off x="939800" y="5332413"/>
            <a:ext cx="1647825" cy="641350"/>
          </a:xfrm>
          <a:prstGeom prst="rect">
            <a:avLst/>
          </a:prstGeom>
          <a:noFill/>
          <a:ln w="12700">
            <a:noFill/>
            <a:miter lim="800000"/>
            <a:headEnd/>
            <a:tailEnd/>
          </a:ln>
          <a:effectLst/>
        </p:spPr>
        <p:txBody>
          <a:bodyPr wrap="none">
            <a:spAutoFit/>
          </a:bodyPr>
          <a:lstStyle/>
          <a:p>
            <a:pPr algn="ctr"/>
            <a:r>
              <a:rPr lang="en-US">
                <a:solidFill>
                  <a:schemeClr val="bg1"/>
                </a:solidFill>
              </a:rPr>
              <a:t>Windows</a:t>
            </a:r>
            <a:r>
              <a:rPr lang="en-US">
                <a:solidFill>
                  <a:schemeClr val="bg1"/>
                </a:solidFill>
                <a:cs typeface="Arial" charset="0"/>
              </a:rPr>
              <a:t>®</a:t>
            </a:r>
            <a:r>
              <a:rPr lang="en-US">
                <a:solidFill>
                  <a:schemeClr val="bg1"/>
                </a:solidFill>
              </a:rPr>
              <a:t> XP</a:t>
            </a:r>
          </a:p>
          <a:p>
            <a:pPr algn="ctr"/>
            <a:r>
              <a:rPr lang="en-US">
                <a:solidFill>
                  <a:schemeClr val="bg1"/>
                </a:solidFill>
              </a:rPr>
              <a:t>Office 2003</a:t>
            </a:r>
          </a:p>
        </p:txBody>
      </p:sp>
      <p:grpSp>
        <p:nvGrpSpPr>
          <p:cNvPr id="3" name="Group 15"/>
          <p:cNvGrpSpPr>
            <a:grpSpLocks/>
          </p:cNvGrpSpPr>
          <p:nvPr/>
        </p:nvGrpSpPr>
        <p:grpSpPr bwMode="auto">
          <a:xfrm>
            <a:off x="6523038" y="3783013"/>
            <a:ext cx="2500312" cy="1635125"/>
            <a:chOff x="3976" y="2383"/>
            <a:chExt cx="1575" cy="1030"/>
          </a:xfrm>
        </p:grpSpPr>
        <p:grpSp>
          <p:nvGrpSpPr>
            <p:cNvPr id="4" name="Group 16"/>
            <p:cNvGrpSpPr>
              <a:grpSpLocks/>
            </p:cNvGrpSpPr>
            <p:nvPr/>
          </p:nvGrpSpPr>
          <p:grpSpPr bwMode="auto">
            <a:xfrm>
              <a:off x="3976" y="2383"/>
              <a:ext cx="978" cy="1030"/>
              <a:chOff x="3976" y="2383"/>
              <a:chExt cx="978" cy="1030"/>
            </a:xfrm>
          </p:grpSpPr>
          <p:pic>
            <p:nvPicPr>
              <p:cNvPr id="822289" name="Picture 17" descr="Server"/>
              <p:cNvPicPr>
                <a:picLocks noChangeAspect="1" noChangeArrowheads="1"/>
              </p:cNvPicPr>
              <p:nvPr/>
            </p:nvPicPr>
            <p:blipFill>
              <a:blip r:embed="rId4"/>
              <a:srcRect/>
              <a:stretch>
                <a:fillRect/>
              </a:stretch>
            </p:blipFill>
            <p:spPr bwMode="auto">
              <a:xfrm>
                <a:off x="3976" y="2383"/>
                <a:ext cx="675" cy="995"/>
              </a:xfrm>
              <a:prstGeom prst="rect">
                <a:avLst/>
              </a:prstGeom>
              <a:noFill/>
            </p:spPr>
          </p:pic>
          <p:pic>
            <p:nvPicPr>
              <p:cNvPr id="822290" name="Picture 18" descr="Database 4 blue"/>
              <p:cNvPicPr>
                <a:picLocks noChangeAspect="1" noChangeArrowheads="1"/>
              </p:cNvPicPr>
              <p:nvPr/>
            </p:nvPicPr>
            <p:blipFill>
              <a:blip r:embed="rId5" cstate="print"/>
              <a:srcRect/>
              <a:stretch>
                <a:fillRect/>
              </a:stretch>
            </p:blipFill>
            <p:spPr bwMode="auto">
              <a:xfrm>
                <a:off x="4314" y="2892"/>
                <a:ext cx="640" cy="521"/>
              </a:xfrm>
              <a:prstGeom prst="rect">
                <a:avLst/>
              </a:prstGeom>
              <a:noFill/>
            </p:spPr>
          </p:pic>
        </p:grpSp>
        <p:sp>
          <p:nvSpPr>
            <p:cNvPr id="822291" name="Text Box 19"/>
            <p:cNvSpPr txBox="1">
              <a:spLocks noChangeArrowheads="1"/>
            </p:cNvSpPr>
            <p:nvPr/>
          </p:nvSpPr>
          <p:spPr bwMode="auto">
            <a:xfrm>
              <a:off x="4651" y="2540"/>
              <a:ext cx="900" cy="231"/>
            </a:xfrm>
            <a:prstGeom prst="rect">
              <a:avLst/>
            </a:prstGeom>
            <a:noFill/>
            <a:ln w="12700">
              <a:noFill/>
              <a:miter lim="800000"/>
              <a:headEnd/>
              <a:tailEnd/>
            </a:ln>
            <a:effectLst/>
          </p:spPr>
          <p:txBody>
            <a:bodyPr wrap="none">
              <a:spAutoFit/>
            </a:bodyPr>
            <a:lstStyle/>
            <a:p>
              <a:r>
                <a:rPr lang="en-US">
                  <a:solidFill>
                    <a:schemeClr val="bg1"/>
                  </a:solidFill>
                </a:rPr>
                <a:t>DPM Server</a:t>
              </a:r>
            </a:p>
          </p:txBody>
        </p:sp>
      </p:grpSp>
      <p:grpSp>
        <p:nvGrpSpPr>
          <p:cNvPr id="5" name="Group 24"/>
          <p:cNvGrpSpPr>
            <a:grpSpLocks/>
          </p:cNvGrpSpPr>
          <p:nvPr/>
        </p:nvGrpSpPr>
        <p:grpSpPr bwMode="auto">
          <a:xfrm>
            <a:off x="471488" y="3738563"/>
            <a:ext cx="1841500" cy="1624012"/>
            <a:chOff x="164" y="2355"/>
            <a:chExt cx="1160" cy="1023"/>
          </a:xfrm>
        </p:grpSpPr>
        <p:pic>
          <p:nvPicPr>
            <p:cNvPr id="822284" name="Picture 12" descr="pc"/>
            <p:cNvPicPr>
              <a:picLocks noChangeAspect="1" noChangeArrowheads="1"/>
            </p:cNvPicPr>
            <p:nvPr/>
          </p:nvPicPr>
          <p:blipFill>
            <a:blip r:embed="rId6"/>
            <a:srcRect/>
            <a:stretch>
              <a:fillRect/>
            </a:stretch>
          </p:blipFill>
          <p:spPr bwMode="auto">
            <a:xfrm>
              <a:off x="299" y="2355"/>
              <a:ext cx="1025" cy="1023"/>
            </a:xfrm>
            <a:prstGeom prst="rect">
              <a:avLst/>
            </a:prstGeom>
            <a:noFill/>
          </p:spPr>
        </p:pic>
        <p:pic>
          <p:nvPicPr>
            <p:cNvPr id="822295" name="Picture 23" descr="user_back_redWoman"/>
            <p:cNvPicPr>
              <a:picLocks noChangeAspect="1" noChangeArrowheads="1"/>
            </p:cNvPicPr>
            <p:nvPr/>
          </p:nvPicPr>
          <p:blipFill>
            <a:blip r:embed="rId7"/>
            <a:srcRect/>
            <a:stretch>
              <a:fillRect/>
            </a:stretch>
          </p:blipFill>
          <p:spPr bwMode="auto">
            <a:xfrm>
              <a:off x="164" y="2540"/>
              <a:ext cx="526" cy="784"/>
            </a:xfrm>
            <a:prstGeom prst="rect">
              <a:avLst/>
            </a:prstGeom>
            <a:noFill/>
          </p:spPr>
        </p:pic>
      </p:grpSp>
      <p:pic>
        <p:nvPicPr>
          <p:cNvPr id="822301" name="Picture 29" descr="red up arrow"/>
          <p:cNvPicPr>
            <a:picLocks noChangeAspect="1" noChangeArrowheads="1"/>
          </p:cNvPicPr>
          <p:nvPr/>
        </p:nvPicPr>
        <p:blipFill>
          <a:blip r:embed="rId8"/>
          <a:srcRect/>
          <a:stretch>
            <a:fillRect/>
          </a:stretch>
        </p:blipFill>
        <p:spPr bwMode="auto">
          <a:xfrm>
            <a:off x="3933825" y="2225675"/>
            <a:ext cx="960438" cy="1512888"/>
          </a:xfrm>
          <a:prstGeom prst="rect">
            <a:avLst/>
          </a:prstGeom>
          <a:noFill/>
        </p:spPr>
      </p:pic>
      <p:pic>
        <p:nvPicPr>
          <p:cNvPr id="822302" name="Picture 30" descr="green up arrow shodow"/>
          <p:cNvPicPr>
            <a:picLocks noChangeAspect="1" noChangeArrowheads="1"/>
          </p:cNvPicPr>
          <p:nvPr/>
        </p:nvPicPr>
        <p:blipFill>
          <a:blip r:embed="rId9"/>
          <a:srcRect/>
          <a:stretch>
            <a:fillRect/>
          </a:stretch>
        </p:blipFill>
        <p:spPr bwMode="auto">
          <a:xfrm>
            <a:off x="3933825" y="2390775"/>
            <a:ext cx="1028700" cy="1392238"/>
          </a:xfrm>
          <a:prstGeom prst="rect">
            <a:avLst/>
          </a:prstGeom>
          <a:noFill/>
        </p:spPr>
      </p:pic>
      <p:pic>
        <p:nvPicPr>
          <p:cNvPr id="822304" name="Picture 32" descr="arrow 0 gold  arrow 6"/>
          <p:cNvPicPr>
            <a:picLocks noChangeAspect="1" noChangeArrowheads="1"/>
          </p:cNvPicPr>
          <p:nvPr/>
        </p:nvPicPr>
        <p:blipFill>
          <a:blip r:embed="rId10"/>
          <a:srcRect/>
          <a:stretch>
            <a:fillRect/>
          </a:stretch>
        </p:blipFill>
        <p:spPr bwMode="auto">
          <a:xfrm>
            <a:off x="2190750" y="4200525"/>
            <a:ext cx="4605338" cy="1012825"/>
          </a:xfrm>
          <a:prstGeom prst="rect">
            <a:avLst/>
          </a:prstGeom>
          <a:noFill/>
        </p:spPr>
      </p:pic>
      <p:pic>
        <p:nvPicPr>
          <p:cNvPr id="822305" name="Picture 33" descr="arrow 0 gold  arrow 6"/>
          <p:cNvPicPr>
            <a:picLocks noChangeAspect="1" noChangeArrowheads="1"/>
          </p:cNvPicPr>
          <p:nvPr/>
        </p:nvPicPr>
        <p:blipFill>
          <a:blip r:embed="rId10"/>
          <a:srcRect/>
          <a:stretch>
            <a:fillRect/>
          </a:stretch>
        </p:blipFill>
        <p:spPr bwMode="auto">
          <a:xfrm rot="13268200">
            <a:off x="4221163" y="2489200"/>
            <a:ext cx="3406775" cy="811213"/>
          </a:xfrm>
          <a:prstGeom prst="rect">
            <a:avLst/>
          </a:prstGeom>
          <a:noFill/>
        </p:spPr>
      </p:pic>
      <p:pic>
        <p:nvPicPr>
          <p:cNvPr id="822306" name="Picture 34" descr="arrow 0 gold  arrow 6"/>
          <p:cNvPicPr>
            <a:picLocks noChangeAspect="1" noChangeArrowheads="1"/>
          </p:cNvPicPr>
          <p:nvPr/>
        </p:nvPicPr>
        <p:blipFill>
          <a:blip r:embed="rId10"/>
          <a:srcRect/>
          <a:stretch>
            <a:fillRect/>
          </a:stretch>
        </p:blipFill>
        <p:spPr bwMode="auto">
          <a:xfrm rot="-2743250">
            <a:off x="1081881" y="2493170"/>
            <a:ext cx="3406775" cy="811212"/>
          </a:xfrm>
          <a:prstGeom prst="rect">
            <a:avLst/>
          </a:prstGeom>
          <a:noFill/>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22286"/>
                                        </p:tgtEl>
                                        <p:attrNameLst>
                                          <p:attrName>style.visibility</p:attrName>
                                        </p:attrNameLst>
                                      </p:cBhvr>
                                      <p:to>
                                        <p:strVal val="visible"/>
                                      </p:to>
                                    </p:set>
                                    <p:animEffect transition="in" filter="dissolve">
                                      <p:cBhvr>
                                        <p:cTn id="10" dur="500"/>
                                        <p:tgtEl>
                                          <p:spTgt spid="822286"/>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par>
                                <p:cTn id="14" presetID="9"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par>
                                <p:cTn id="17" presetID="9" presetClass="entr" presetSubtype="0" fill="hold" nodeType="withEffect">
                                  <p:stCondLst>
                                    <p:cond delay="0"/>
                                  </p:stCondLst>
                                  <p:childTnLst>
                                    <p:set>
                                      <p:cBhvr>
                                        <p:cTn id="18" dur="1" fill="hold">
                                          <p:stCondLst>
                                            <p:cond delay="0"/>
                                          </p:stCondLst>
                                        </p:cTn>
                                        <p:tgtEl>
                                          <p:spTgt spid="822276"/>
                                        </p:tgtEl>
                                        <p:attrNameLst>
                                          <p:attrName>style.visibility</p:attrName>
                                        </p:attrNameLst>
                                      </p:cBhvr>
                                      <p:to>
                                        <p:strVal val="visible"/>
                                      </p:to>
                                    </p:set>
                                    <p:animEffect transition="in" filter="dissolve">
                                      <p:cBhvr>
                                        <p:cTn id="19" dur="500"/>
                                        <p:tgtEl>
                                          <p:spTgt spid="82227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22306"/>
                                        </p:tgtEl>
                                        <p:attrNameLst>
                                          <p:attrName>style.visibility</p:attrName>
                                        </p:attrNameLst>
                                      </p:cBhvr>
                                      <p:to>
                                        <p:strVal val="visible"/>
                                      </p:to>
                                    </p:set>
                                    <p:animEffect transition="in" filter="wipe(left)">
                                      <p:cBhvr>
                                        <p:cTn id="24" dur="500"/>
                                        <p:tgtEl>
                                          <p:spTgt spid="822306"/>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822301"/>
                                        </p:tgtEl>
                                        <p:attrNameLst>
                                          <p:attrName>style.visibility</p:attrName>
                                        </p:attrNameLst>
                                      </p:cBhvr>
                                      <p:to>
                                        <p:strVal val="visible"/>
                                      </p:to>
                                    </p:set>
                                    <p:animEffect transition="in" filter="wipe(up)">
                                      <p:cBhvr>
                                        <p:cTn id="28" dur="500"/>
                                        <p:tgtEl>
                                          <p:spTgt spid="822301"/>
                                        </p:tgtEl>
                                      </p:cBhvr>
                                    </p:animEffect>
                                  </p:childTnLst>
                                </p:cTn>
                              </p:par>
                            </p:childTnLst>
                          </p:cTn>
                        </p:par>
                        <p:par>
                          <p:cTn id="29" fill="hold">
                            <p:stCondLst>
                              <p:cond delay="1000"/>
                            </p:stCondLst>
                            <p:childTnLst>
                              <p:par>
                                <p:cTn id="30" presetID="35" presetClass="exit" presetSubtype="0" fill="hold" nodeType="afterEffect">
                                  <p:stCondLst>
                                    <p:cond delay="0"/>
                                  </p:stCondLst>
                                  <p:childTnLst>
                                    <p:animEffect transition="out" filter="fade">
                                      <p:cBhvr>
                                        <p:cTn id="31" dur="500"/>
                                        <p:tgtEl>
                                          <p:spTgt spid="822276"/>
                                        </p:tgtEl>
                                      </p:cBhvr>
                                    </p:animEffect>
                                    <p:anim calcmode="lin" valueType="num">
                                      <p:cBhvr>
                                        <p:cTn id="32" dur="500"/>
                                        <p:tgtEl>
                                          <p:spTgt spid="822276"/>
                                        </p:tgtEl>
                                        <p:attrNameLst>
                                          <p:attrName>style.rotation</p:attrName>
                                        </p:attrNameLst>
                                      </p:cBhvr>
                                      <p:tavLst>
                                        <p:tav tm="0">
                                          <p:val>
                                            <p:fltVal val="0"/>
                                          </p:val>
                                        </p:tav>
                                        <p:tav tm="100000">
                                          <p:val>
                                            <p:fltVal val="720"/>
                                          </p:val>
                                        </p:tav>
                                      </p:tavLst>
                                    </p:anim>
                                    <p:anim calcmode="lin" valueType="num">
                                      <p:cBhvr>
                                        <p:cTn id="33" dur="500"/>
                                        <p:tgtEl>
                                          <p:spTgt spid="822276"/>
                                        </p:tgtEl>
                                        <p:attrNameLst>
                                          <p:attrName>ppt_h</p:attrName>
                                        </p:attrNameLst>
                                      </p:cBhvr>
                                      <p:tavLst>
                                        <p:tav tm="0">
                                          <p:val>
                                            <p:strVal val="ppt_h"/>
                                          </p:val>
                                        </p:tav>
                                        <p:tav tm="100000">
                                          <p:val>
                                            <p:fltVal val="0"/>
                                          </p:val>
                                        </p:tav>
                                      </p:tavLst>
                                    </p:anim>
                                    <p:anim calcmode="lin" valueType="num">
                                      <p:cBhvr>
                                        <p:cTn id="34" dur="500"/>
                                        <p:tgtEl>
                                          <p:spTgt spid="822276"/>
                                        </p:tgtEl>
                                        <p:attrNameLst>
                                          <p:attrName>ppt_w</p:attrName>
                                        </p:attrNameLst>
                                      </p:cBhvr>
                                      <p:tavLst>
                                        <p:tav tm="0">
                                          <p:val>
                                            <p:strVal val="ppt_w"/>
                                          </p:val>
                                        </p:tav>
                                        <p:tav tm="100000">
                                          <p:val>
                                            <p:fltVal val="0"/>
                                          </p:val>
                                        </p:tav>
                                      </p:tavLst>
                                    </p:anim>
                                    <p:set>
                                      <p:cBhvr>
                                        <p:cTn id="35" dur="1" fill="hold">
                                          <p:stCondLst>
                                            <p:cond delay="499"/>
                                          </p:stCondLst>
                                        </p:cTn>
                                        <p:tgtEl>
                                          <p:spTgt spid="82227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nodeType="clickEffect">
                                  <p:stCondLst>
                                    <p:cond delay="0"/>
                                  </p:stCondLst>
                                  <p:childTnLst>
                                    <p:animEffect transition="out" filter="dissolve">
                                      <p:cBhvr>
                                        <p:cTn id="39" dur="500"/>
                                        <p:tgtEl>
                                          <p:spTgt spid="822306"/>
                                        </p:tgtEl>
                                      </p:cBhvr>
                                    </p:animEffect>
                                    <p:set>
                                      <p:cBhvr>
                                        <p:cTn id="40" dur="1" fill="hold">
                                          <p:stCondLst>
                                            <p:cond delay="499"/>
                                          </p:stCondLst>
                                        </p:cTn>
                                        <p:tgtEl>
                                          <p:spTgt spid="822306"/>
                                        </p:tgtEl>
                                        <p:attrNameLst>
                                          <p:attrName>style.visibility</p:attrName>
                                        </p:attrNameLst>
                                      </p:cBhvr>
                                      <p:to>
                                        <p:strVal val="hidden"/>
                                      </p:to>
                                    </p:set>
                                  </p:childTnLst>
                                </p:cTn>
                              </p:par>
                              <p:par>
                                <p:cTn id="41" presetID="9" presetClass="exit" presetSubtype="0" fill="hold" nodeType="withEffect">
                                  <p:stCondLst>
                                    <p:cond delay="0"/>
                                  </p:stCondLst>
                                  <p:childTnLst>
                                    <p:animEffect transition="out" filter="dissolve">
                                      <p:cBhvr>
                                        <p:cTn id="42" dur="500"/>
                                        <p:tgtEl>
                                          <p:spTgt spid="822301"/>
                                        </p:tgtEl>
                                      </p:cBhvr>
                                    </p:animEffect>
                                    <p:set>
                                      <p:cBhvr>
                                        <p:cTn id="43" dur="1" fill="hold">
                                          <p:stCondLst>
                                            <p:cond delay="499"/>
                                          </p:stCondLst>
                                        </p:cTn>
                                        <p:tgtEl>
                                          <p:spTgt spid="822301"/>
                                        </p:tgtEl>
                                        <p:attrNameLst>
                                          <p:attrName>style.visibility</p:attrName>
                                        </p:attrNameLst>
                                      </p:cBhvr>
                                      <p:to>
                                        <p:strVal val="hidden"/>
                                      </p:to>
                                    </p:set>
                                  </p:childTnLst>
                                </p:cTn>
                              </p:par>
                              <p:par>
                                <p:cTn id="44" presetID="22" presetClass="entr" presetSubtype="8" fill="hold" nodeType="withEffect">
                                  <p:stCondLst>
                                    <p:cond delay="0"/>
                                  </p:stCondLst>
                                  <p:childTnLst>
                                    <p:set>
                                      <p:cBhvr>
                                        <p:cTn id="45" dur="1" fill="hold">
                                          <p:stCondLst>
                                            <p:cond delay="0"/>
                                          </p:stCondLst>
                                        </p:cTn>
                                        <p:tgtEl>
                                          <p:spTgt spid="822304"/>
                                        </p:tgtEl>
                                        <p:attrNameLst>
                                          <p:attrName>style.visibility</p:attrName>
                                        </p:attrNameLst>
                                      </p:cBhvr>
                                      <p:to>
                                        <p:strVal val="visible"/>
                                      </p:to>
                                    </p:set>
                                    <p:animEffect transition="in" filter="wipe(left)">
                                      <p:cBhvr>
                                        <p:cTn id="46" dur="500"/>
                                        <p:tgtEl>
                                          <p:spTgt spid="822304"/>
                                        </p:tgtEl>
                                      </p:cBhvr>
                                    </p:animEffect>
                                  </p:childTnLst>
                                </p:cTn>
                              </p:par>
                            </p:childTnLst>
                          </p:cTn>
                        </p:par>
                        <p:par>
                          <p:cTn id="47" fill="hold">
                            <p:stCondLst>
                              <p:cond delay="500"/>
                            </p:stCondLst>
                            <p:childTnLst>
                              <p:par>
                                <p:cTn id="48" presetID="22" presetClass="entr" presetSubtype="2" fill="hold" nodeType="afterEffect">
                                  <p:stCondLst>
                                    <p:cond delay="0"/>
                                  </p:stCondLst>
                                  <p:childTnLst>
                                    <p:set>
                                      <p:cBhvr>
                                        <p:cTn id="49" dur="1" fill="hold">
                                          <p:stCondLst>
                                            <p:cond delay="0"/>
                                          </p:stCondLst>
                                        </p:cTn>
                                        <p:tgtEl>
                                          <p:spTgt spid="822305"/>
                                        </p:tgtEl>
                                        <p:attrNameLst>
                                          <p:attrName>style.visibility</p:attrName>
                                        </p:attrNameLst>
                                      </p:cBhvr>
                                      <p:to>
                                        <p:strVal val="visible"/>
                                      </p:to>
                                    </p:set>
                                    <p:animEffect transition="in" filter="wipe(right)">
                                      <p:cBhvr>
                                        <p:cTn id="50" dur="500"/>
                                        <p:tgtEl>
                                          <p:spTgt spid="822305"/>
                                        </p:tgtEl>
                                      </p:cBhvr>
                                    </p:animEffect>
                                  </p:childTnLst>
                                </p:cTn>
                              </p:par>
                            </p:childTnLst>
                          </p:cTn>
                        </p:par>
                        <p:par>
                          <p:cTn id="51" fill="hold">
                            <p:stCondLst>
                              <p:cond delay="1000"/>
                            </p:stCondLst>
                            <p:childTnLst>
                              <p:par>
                                <p:cTn id="52" presetID="22" presetClass="entr" presetSubtype="1" fill="hold" nodeType="afterEffect">
                                  <p:stCondLst>
                                    <p:cond delay="0"/>
                                  </p:stCondLst>
                                  <p:childTnLst>
                                    <p:set>
                                      <p:cBhvr>
                                        <p:cTn id="53" dur="1" fill="hold">
                                          <p:stCondLst>
                                            <p:cond delay="0"/>
                                          </p:stCondLst>
                                        </p:cTn>
                                        <p:tgtEl>
                                          <p:spTgt spid="822302"/>
                                        </p:tgtEl>
                                        <p:attrNameLst>
                                          <p:attrName>style.visibility</p:attrName>
                                        </p:attrNameLst>
                                      </p:cBhvr>
                                      <p:to>
                                        <p:strVal val="visible"/>
                                      </p:to>
                                    </p:set>
                                    <p:animEffect transition="in" filter="wipe(up)">
                                      <p:cBhvr>
                                        <p:cTn id="54" dur="500"/>
                                        <p:tgtEl>
                                          <p:spTgt spid="822302"/>
                                        </p:tgtEl>
                                      </p:cBhvr>
                                    </p:animEffect>
                                  </p:childTnLst>
                                </p:cTn>
                              </p:par>
                            </p:childTnLst>
                          </p:cTn>
                        </p:par>
                        <p:par>
                          <p:cTn id="55" fill="hold">
                            <p:stCondLst>
                              <p:cond delay="1500"/>
                            </p:stCondLst>
                            <p:childTnLst>
                              <p:par>
                                <p:cTn id="56" presetID="35" presetClass="entr" presetSubtype="0" fill="hold" nodeType="afterEffect">
                                  <p:stCondLst>
                                    <p:cond delay="0"/>
                                  </p:stCondLst>
                                  <p:childTnLst>
                                    <p:set>
                                      <p:cBhvr>
                                        <p:cTn id="57" dur="1" fill="hold">
                                          <p:stCondLst>
                                            <p:cond delay="0"/>
                                          </p:stCondLst>
                                        </p:cTn>
                                        <p:tgtEl>
                                          <p:spTgt spid="822276"/>
                                        </p:tgtEl>
                                        <p:attrNameLst>
                                          <p:attrName>style.visibility</p:attrName>
                                        </p:attrNameLst>
                                      </p:cBhvr>
                                      <p:to>
                                        <p:strVal val="visible"/>
                                      </p:to>
                                    </p:set>
                                    <p:animEffect transition="in" filter="fade">
                                      <p:cBhvr>
                                        <p:cTn id="58" dur="500"/>
                                        <p:tgtEl>
                                          <p:spTgt spid="822276"/>
                                        </p:tgtEl>
                                      </p:cBhvr>
                                    </p:animEffect>
                                    <p:anim calcmode="lin" valueType="num">
                                      <p:cBhvr>
                                        <p:cTn id="59" dur="500" fill="hold"/>
                                        <p:tgtEl>
                                          <p:spTgt spid="822276"/>
                                        </p:tgtEl>
                                        <p:attrNameLst>
                                          <p:attrName>style.rotation</p:attrName>
                                        </p:attrNameLst>
                                      </p:cBhvr>
                                      <p:tavLst>
                                        <p:tav tm="0">
                                          <p:val>
                                            <p:fltVal val="720"/>
                                          </p:val>
                                        </p:tav>
                                        <p:tav tm="100000">
                                          <p:val>
                                            <p:fltVal val="0"/>
                                          </p:val>
                                        </p:tav>
                                      </p:tavLst>
                                    </p:anim>
                                    <p:anim calcmode="lin" valueType="num">
                                      <p:cBhvr>
                                        <p:cTn id="60" dur="500" fill="hold"/>
                                        <p:tgtEl>
                                          <p:spTgt spid="822276"/>
                                        </p:tgtEl>
                                        <p:attrNameLst>
                                          <p:attrName>ppt_h</p:attrName>
                                        </p:attrNameLst>
                                      </p:cBhvr>
                                      <p:tavLst>
                                        <p:tav tm="0">
                                          <p:val>
                                            <p:fltVal val="0"/>
                                          </p:val>
                                        </p:tav>
                                        <p:tav tm="100000">
                                          <p:val>
                                            <p:strVal val="#ppt_h"/>
                                          </p:val>
                                        </p:tav>
                                      </p:tavLst>
                                    </p:anim>
                                    <p:anim calcmode="lin" valueType="num">
                                      <p:cBhvr>
                                        <p:cTn id="61" dur="500" fill="hold"/>
                                        <p:tgtEl>
                                          <p:spTgt spid="82227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8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69219" y="649805"/>
            <a:ext cx="7043208" cy="1523494"/>
          </a:xfrm>
          <a:prstGeom prst="rect">
            <a:avLst/>
          </a:prstGeom>
        </p:spPr>
        <p:txBody>
          <a:bodyPr vert="horz" wrap="square" lIns="0" tIns="0" rIns="0" bIns="0" rtlCol="0" anchor="ctr" anchorCtr="0">
            <a:noAutofit/>
          </a:bodyPr>
          <a:lstStyle/>
          <a:p>
            <a:pPr lvl="0" defTabSz="914363" fontAlgn="auto">
              <a:lnSpc>
                <a:spcPct val="90000"/>
              </a:lnSpc>
              <a:spcAft>
                <a:spcPts val="0"/>
              </a:spcAft>
              <a:defRPr/>
            </a:pPr>
            <a:r>
              <a:rPr kumimoji="0" lang="en-US" sz="4400" b="0" i="0" u="none" strike="noStrike" kern="1200" cap="none" spc="-150" normalizeH="0" baseline="0" noProof="0" dirty="0" smtClean="0">
                <a:ln w="3175">
                  <a:noFill/>
                </a:ln>
                <a:solidFill>
                  <a:srgbClr val="FFFFFF"/>
                </a:solidFill>
                <a:effectLst>
                  <a:outerShdw blurRad="50800" dist="38100" dir="2700000" algn="tl" rotWithShape="0">
                    <a:prstClr val="black">
                      <a:alpha val="40000"/>
                    </a:prstClr>
                  </a:outerShdw>
                </a:effectLst>
                <a:uLnTx/>
                <a:uFillTx/>
                <a:latin typeface="Segoe Light" pitchFamily="34" charset="0"/>
                <a:ea typeface="+mn-ea"/>
                <a:cs typeface="Arial" charset="0"/>
              </a:rPr>
              <a:t>{</a:t>
            </a:r>
            <a:r>
              <a:rPr kumimoji="0" lang="en-US" sz="4400" b="0" i="0" u="none" strike="noStrike" kern="1200" cap="none" spc="-300" normalizeH="0" baseline="0" noProof="0" dirty="0" smtClean="0">
                <a:ln w="3175">
                  <a:noFill/>
                </a:ln>
                <a:solidFill>
                  <a:srgbClr val="FFFFFF"/>
                </a:solidFill>
                <a:effectLst>
                  <a:outerShdw blurRad="50800" dist="38100" dir="2700000" algn="tl" rotWithShape="0">
                    <a:prstClr val="black">
                      <a:alpha val="40000"/>
                    </a:prstClr>
                  </a:outerShdw>
                </a:effectLst>
                <a:uLnTx/>
                <a:uFillTx/>
                <a:latin typeface="Segoe Light" pitchFamily="34" charset="0"/>
                <a:ea typeface="+mn-ea"/>
                <a:cs typeface="Arial" charset="0"/>
              </a:rPr>
              <a:t> </a:t>
            </a:r>
            <a:r>
              <a:rPr lang="hu-HU" sz="3600" b="1" spc="-150" dirty="0" smtClean="0">
                <a:ln w="3175">
                  <a:noFill/>
                </a:ln>
                <a:solidFill>
                  <a:srgbClr val="0099FF"/>
                </a:solidFill>
                <a:effectLst>
                  <a:outerShdw blurRad="50800" dist="38100" dir="2700000" algn="tl" rotWithShape="0">
                    <a:prstClr val="black">
                      <a:alpha val="40000"/>
                    </a:prstClr>
                  </a:outerShdw>
                </a:effectLst>
                <a:latin typeface="Segoe Light" pitchFamily="34" charset="0"/>
                <a:cs typeface="Arial" charset="0"/>
              </a:rPr>
              <a:t>Az önkiszolgáló helyreállítás objektumai </a:t>
            </a:r>
            <a:r>
              <a:rPr kumimoji="0" lang="en-US" sz="4400" b="0" i="0" u="none" strike="noStrike" kern="1200" cap="none" spc="-150" normalizeH="0" baseline="0" noProof="0" dirty="0" smtClean="0">
                <a:ln w="3175">
                  <a:noFill/>
                </a:ln>
                <a:solidFill>
                  <a:srgbClr val="FFFFFF"/>
                </a:solidFill>
                <a:effectLst>
                  <a:outerShdw blurRad="50800" dist="38100" dir="2700000" algn="tl" rotWithShape="0">
                    <a:prstClr val="black">
                      <a:alpha val="40000"/>
                    </a:prstClr>
                  </a:outerShdw>
                </a:effectLst>
                <a:uLnTx/>
                <a:uFillTx/>
                <a:latin typeface="Segoe Light" pitchFamily="34" charset="0"/>
                <a:ea typeface="+mn-ea"/>
                <a:cs typeface="Arial" charset="0"/>
              </a:rPr>
              <a:t>}</a:t>
            </a:r>
            <a:r>
              <a:rPr kumimoji="0" lang="hu-HU" sz="4400" b="0" i="0" u="none" strike="noStrike" kern="1200" cap="none" spc="-150" normalizeH="0" baseline="0" noProof="0" dirty="0" smtClean="0">
                <a:ln w="3175">
                  <a:noFill/>
                </a:ln>
                <a:solidFill>
                  <a:srgbClr val="FFFFFF"/>
                </a:solidFill>
                <a:effectLst>
                  <a:outerShdw blurRad="50800" dist="38100" dir="2700000" algn="tl" rotWithShape="0">
                    <a:prstClr val="black">
                      <a:alpha val="40000"/>
                    </a:prstClr>
                  </a:outerShdw>
                </a:effectLst>
                <a:uLnTx/>
                <a:uFillTx/>
                <a:latin typeface="Segoe Light" pitchFamily="34" charset="0"/>
                <a:ea typeface="+mn-ea"/>
                <a:cs typeface="Arial" charset="0"/>
              </a:rPr>
              <a:t> </a:t>
            </a:r>
            <a:r>
              <a:rPr lang="hu-HU" sz="3600" b="1" spc="-150" dirty="0" smtClean="0">
                <a:ln w="3175">
                  <a:noFill/>
                </a:ln>
                <a:solidFill>
                  <a:srgbClr val="0099FF"/>
                </a:solidFill>
                <a:effectLst>
                  <a:outerShdw blurRad="50800" dist="38100" dir="2700000" algn="tl" rotWithShape="0">
                    <a:prstClr val="black">
                      <a:alpha val="40000"/>
                    </a:prstClr>
                  </a:outerShdw>
                </a:effectLst>
                <a:latin typeface="Segoe Light" pitchFamily="34" charset="0"/>
                <a:cs typeface="Arial" charset="0"/>
              </a:rPr>
              <a:t>és</a:t>
            </a:r>
            <a:r>
              <a:rPr kumimoji="0" lang="hu-HU" sz="4400" b="0" i="0" u="none" strike="noStrike" kern="1200" cap="none" spc="-150" normalizeH="0" baseline="0" noProof="0" dirty="0" smtClean="0">
                <a:ln w="3175">
                  <a:noFill/>
                </a:ln>
                <a:solidFill>
                  <a:srgbClr val="FFFFFF"/>
                </a:solidFill>
                <a:effectLst>
                  <a:outerShdw blurRad="50800" dist="38100" dir="2700000" algn="tl" rotWithShape="0">
                    <a:prstClr val="black">
                      <a:alpha val="40000"/>
                    </a:prstClr>
                  </a:outerShdw>
                </a:effectLst>
                <a:uLnTx/>
                <a:uFillTx/>
                <a:latin typeface="Segoe Light" pitchFamily="34" charset="0"/>
                <a:ea typeface="+mn-ea"/>
                <a:cs typeface="Arial" charset="0"/>
              </a:rPr>
              <a:t> </a:t>
            </a:r>
            <a:r>
              <a:rPr lang="en-US" sz="4400" spc="-150" dirty="0" smtClean="0">
                <a:ln w="3175">
                  <a:noFill/>
                </a:ln>
                <a:solidFill>
                  <a:srgbClr val="FFFFFF"/>
                </a:solidFill>
                <a:effectLst>
                  <a:outerShdw blurRad="50800" dist="38100" dir="2700000" algn="tl" rotWithShape="0">
                    <a:prstClr val="black">
                      <a:alpha val="40000"/>
                    </a:prstClr>
                  </a:outerShdw>
                </a:effectLst>
                <a:latin typeface="Segoe Light" pitchFamily="34" charset="0"/>
                <a:cs typeface="Arial" charset="0"/>
              </a:rPr>
              <a:t>{</a:t>
            </a:r>
            <a:r>
              <a:rPr lang="en-US" sz="6600" spc="-300" dirty="0" smtClean="0">
                <a:ln w="3175">
                  <a:noFill/>
                </a:ln>
                <a:solidFill>
                  <a:srgbClr val="FFFFFF"/>
                </a:solidFill>
                <a:effectLst>
                  <a:outerShdw blurRad="50800" dist="38100" dir="2700000" algn="tl" rotWithShape="0">
                    <a:prstClr val="black">
                      <a:alpha val="40000"/>
                    </a:prstClr>
                  </a:outerShdw>
                </a:effectLst>
                <a:latin typeface="Segoe Light" pitchFamily="34" charset="0"/>
                <a:cs typeface="Arial" charset="0"/>
              </a:rPr>
              <a:t> </a:t>
            </a:r>
            <a:r>
              <a:rPr lang="hu-HU" sz="3600" b="1" spc="-150" dirty="0" smtClean="0">
                <a:ln w="3175">
                  <a:noFill/>
                </a:ln>
                <a:solidFill>
                  <a:srgbClr val="0099FF"/>
                </a:solidFill>
                <a:effectLst>
                  <a:outerShdw blurRad="50800" dist="38100" dir="2700000" algn="tl" rotWithShape="0">
                    <a:prstClr val="black">
                      <a:alpha val="40000"/>
                    </a:prstClr>
                  </a:outerShdw>
                </a:effectLst>
                <a:latin typeface="Segoe Light" pitchFamily="34" charset="0"/>
                <a:cs typeface="Arial" charset="0"/>
              </a:rPr>
              <a:t>SharePoint dokumentumok visszatöltése </a:t>
            </a:r>
            <a:r>
              <a:rPr lang="en-US" sz="4400" spc="-150" dirty="0" smtClean="0">
                <a:ln w="3175">
                  <a:noFill/>
                </a:ln>
                <a:solidFill>
                  <a:srgbClr val="FFFFFF"/>
                </a:solidFill>
                <a:effectLst>
                  <a:outerShdw blurRad="50800" dist="38100" dir="2700000" algn="tl" rotWithShape="0">
                    <a:prstClr val="black">
                      <a:alpha val="40000"/>
                    </a:prstClr>
                  </a:outerShdw>
                </a:effectLst>
                <a:latin typeface="Segoe Light" pitchFamily="34" charset="0"/>
                <a:cs typeface="Arial" charset="0"/>
              </a:rPr>
              <a:t>}</a:t>
            </a:r>
            <a:endParaRPr lang="en-US" sz="4400" spc="-150" dirty="0">
              <a:ln w="3175">
                <a:noFill/>
              </a:ln>
              <a:solidFill>
                <a:srgbClr val="FFFFFF"/>
              </a:solidFill>
              <a:effectLst>
                <a:outerShdw blurRad="50800" dist="38100" dir="2700000" algn="tl" rotWithShape="0">
                  <a:prstClr val="black">
                    <a:alpha val="40000"/>
                  </a:prstClr>
                </a:outerShdw>
              </a:effectLst>
              <a:latin typeface="Segoe Light" pitchFamily="34" charset="0"/>
              <a:cs typeface="Arial" charset="0"/>
            </a:endParaRPr>
          </a:p>
        </p:txBody>
      </p:sp>
      <p:sp>
        <p:nvSpPr>
          <p:cNvPr id="7" name="Subtitle 2"/>
          <p:cNvSpPr txBox="1">
            <a:spLocks/>
          </p:cNvSpPr>
          <p:nvPr/>
        </p:nvSpPr>
        <p:spPr>
          <a:xfrm>
            <a:off x="1368955" y="4071942"/>
            <a:ext cx="7043208" cy="461665"/>
          </a:xfrm>
          <a:prstGeom prst="rect">
            <a:avLst/>
          </a:prstGeom>
        </p:spPr>
        <p:txBody>
          <a:bodyPr vert="horz" lIns="0" tIns="0" rIns="0" bIns="0" rtlCol="0">
            <a:noAutofit/>
          </a:bodyPr>
          <a:lstStyle/>
          <a:p>
            <a:pPr marL="0" marR="0" lvl="0" indent="0" algn="l" defTabSz="914363" rtl="0" eaLnBrk="1" fontAlgn="auto" latinLnBrk="0" hangingPunct="1">
              <a:lnSpc>
                <a:spcPct val="90000"/>
              </a:lnSpc>
              <a:spcBef>
                <a:spcPts val="0"/>
              </a:spcBef>
              <a:spcAft>
                <a:spcPts val="0"/>
              </a:spcAft>
              <a:buClrTx/>
              <a:buSzPct val="80000"/>
              <a:buFontTx/>
              <a:buNone/>
              <a:tabLst/>
              <a:defRPr/>
            </a:pPr>
            <a:endParaRPr kumimoji="0" lang="en-US" sz="3200" b="0" i="0" u="none" strike="noStrike" kern="1200" cap="none" spc="0" normalizeH="0" baseline="0" noProof="0" dirty="0">
              <a:ln>
                <a:noFill/>
              </a:ln>
              <a:solidFill>
                <a:srgbClr val="FFFFFF">
                  <a:tint val="75000"/>
                </a:srgbClr>
              </a:solidFill>
              <a:effectLst/>
              <a:uLnTx/>
              <a:uFillTx/>
              <a:latin typeface="Segoe"/>
              <a:ea typeface="+mn-ea"/>
              <a:cs typeface="+mn-cs"/>
            </a:endParaRPr>
          </a:p>
        </p:txBody>
      </p:sp>
      <p:sp>
        <p:nvSpPr>
          <p:cNvPr id="8" name="Text Placeholder 3"/>
          <p:cNvSpPr txBox="1">
            <a:spLocks/>
          </p:cNvSpPr>
          <p:nvPr/>
        </p:nvSpPr>
        <p:spPr>
          <a:xfrm>
            <a:off x="722049" y="2829824"/>
            <a:ext cx="7690114" cy="1384994"/>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l" defTabSz="914363" rtl="0" eaLnBrk="1" fontAlgn="auto" latinLnBrk="0" hangingPunct="1">
              <a:lnSpc>
                <a:spcPct val="90000"/>
              </a:lnSpc>
              <a:spcBef>
                <a:spcPct val="20000"/>
              </a:spcBef>
              <a:spcAft>
                <a:spcPts val="0"/>
              </a:spcAft>
              <a:buClrTx/>
              <a:buSzPct val="80000"/>
              <a:buFont typeface="Arial" pitchFamily="34" charset="0"/>
              <a:buNone/>
              <a:tabLst/>
              <a:defRPr/>
            </a:pPr>
            <a:r>
              <a:rPr kumimoji="0" lang="en-US" sz="10000" b="1" i="1" u="none" strike="noStrike" kern="1200" cap="none" spc="-642" normalizeH="0" baseline="0" noProof="0" dirty="0" err="1"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rPr>
              <a:t>dem</a:t>
            </a:r>
            <a:r>
              <a:rPr kumimoji="0" lang="hu-HU"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rPr>
              <a:t>ó</a:t>
            </a:r>
            <a:r>
              <a:rPr kumimoji="0" lang="en-US"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rPr>
              <a:t> </a:t>
            </a:r>
            <a:endParaRPr kumimoji="0" lang="en-US" sz="10000" b="1" i="1" u="none" strike="noStrike" kern="1200" cap="none" spc="-642" normalizeH="0" baseline="0" noProof="0" dirty="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endParaRPr>
          </a:p>
        </p:txBody>
      </p:sp>
      <p:pic>
        <p:nvPicPr>
          <p:cNvPr id="5" name="Picture 4" descr="Logo.png"/>
          <p:cNvPicPr>
            <a:picLocks noChangeAspect="1"/>
          </p:cNvPicPr>
          <p:nvPr/>
        </p:nvPicPr>
        <p:blipFill>
          <a:blip r:embed="rId2"/>
          <a:stretch>
            <a:fillRect/>
          </a:stretch>
        </p:blipFill>
        <p:spPr>
          <a:xfrm>
            <a:off x="4929190" y="4071942"/>
            <a:ext cx="3667119" cy="2377837"/>
          </a:xfrm>
          <a:prstGeom prst="rect">
            <a:avLst/>
          </a:prstGeom>
        </p:spPr>
      </p:pic>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Hogyan tovább?</a:t>
            </a:r>
            <a:endParaRPr lang="hu-HU" dirty="0"/>
          </a:p>
        </p:txBody>
      </p:sp>
      <p:sp>
        <p:nvSpPr>
          <p:cNvPr id="3" name="Content Placeholder 2"/>
          <p:cNvSpPr>
            <a:spLocks noGrp="1"/>
          </p:cNvSpPr>
          <p:nvPr>
            <p:ph idx="1"/>
          </p:nvPr>
        </p:nvSpPr>
        <p:spPr/>
        <p:txBody>
          <a:bodyPr/>
          <a:lstStyle/>
          <a:p>
            <a:pPr lvl="0"/>
            <a:r>
              <a:rPr lang="hu-HU" sz="2000" dirty="0" smtClean="0"/>
              <a:t>TechNet Magazin cikkek a magyar TechNet oldalon</a:t>
            </a:r>
          </a:p>
          <a:p>
            <a:pPr marL="458788" lvl="0" indent="-12700">
              <a:buNone/>
            </a:pPr>
            <a:r>
              <a:rPr lang="hu-HU" sz="2000" i="1" dirty="0" smtClean="0">
                <a:hlinkClick r:id="rId2"/>
              </a:rPr>
              <a:t>http://www.microsoft.com/hun/TechNet/archive/2008-03-04.mspx</a:t>
            </a:r>
          </a:p>
          <a:p>
            <a:pPr lvl="0"/>
            <a:r>
              <a:rPr lang="en-US" sz="2000" dirty="0" smtClean="0"/>
              <a:t>Microsoft System Center Data Protection Manager</a:t>
            </a:r>
            <a:r>
              <a:rPr lang="hu-HU" sz="2000" dirty="0" smtClean="0"/>
              <a:t> oldala</a:t>
            </a:r>
            <a:r>
              <a:rPr lang="en-US" sz="2000" dirty="0" smtClean="0"/>
              <a:t/>
            </a:r>
            <a:br>
              <a:rPr lang="en-US" sz="2000" dirty="0" smtClean="0"/>
            </a:br>
            <a:r>
              <a:rPr lang="en-US" sz="2000" i="1" dirty="0" smtClean="0">
                <a:hlinkClick r:id="rId2"/>
              </a:rPr>
              <a:t>http://www.microsoft.com/systemcenter/dpm/default.mspx</a:t>
            </a:r>
            <a:r>
              <a:rPr lang="en-US" sz="2000" i="1" dirty="0" smtClean="0"/>
              <a:t> </a:t>
            </a:r>
          </a:p>
          <a:p>
            <a:pPr lvl="0"/>
            <a:r>
              <a:rPr lang="en-US" sz="2000" dirty="0" smtClean="0"/>
              <a:t>System Center Data Protection Manager </a:t>
            </a:r>
            <a:r>
              <a:rPr lang="en-US" sz="2000" dirty="0" err="1" smtClean="0"/>
              <a:t>TechCenter</a:t>
            </a:r>
            <a:r>
              <a:rPr lang="en-US" sz="2000" dirty="0" smtClean="0"/>
              <a:t/>
            </a:r>
            <a:br>
              <a:rPr lang="en-US" sz="2000" dirty="0" smtClean="0"/>
            </a:br>
            <a:r>
              <a:rPr lang="en-US" sz="2000" i="1" dirty="0" smtClean="0">
                <a:hlinkClick r:id="rId3"/>
              </a:rPr>
              <a:t>http://technet.microsoft.com/en-us/dpm/default.aspx</a:t>
            </a:r>
            <a:r>
              <a:rPr lang="en-US" sz="2000" i="1" dirty="0" smtClean="0"/>
              <a:t> </a:t>
            </a:r>
          </a:p>
          <a:p>
            <a:pPr lvl="0"/>
            <a:r>
              <a:rPr lang="hu-HU" sz="2000" dirty="0" smtClean="0"/>
              <a:t>A </a:t>
            </a:r>
            <a:r>
              <a:rPr lang="en-US" sz="2000" dirty="0" smtClean="0"/>
              <a:t>Data Protection Manager </a:t>
            </a:r>
            <a:r>
              <a:rPr lang="hu-HU" sz="2000" dirty="0" smtClean="0"/>
              <a:t>fejlesztőinek b</a:t>
            </a:r>
            <a:r>
              <a:rPr lang="en-US" sz="2000" dirty="0" smtClean="0"/>
              <a:t>log</a:t>
            </a:r>
            <a:r>
              <a:rPr lang="hu-HU" sz="2000" dirty="0" smtClean="0"/>
              <a:t>ja</a:t>
            </a:r>
            <a:r>
              <a:rPr lang="en-US" sz="2000" dirty="0" smtClean="0"/>
              <a:t/>
            </a:r>
            <a:br>
              <a:rPr lang="en-US" sz="2000" dirty="0" smtClean="0"/>
            </a:br>
            <a:r>
              <a:rPr lang="en-US" sz="2000" i="1" dirty="0" smtClean="0">
                <a:hlinkClick r:id="rId4"/>
              </a:rPr>
              <a:t>http://blogs.technet.com/DPM</a:t>
            </a:r>
            <a:r>
              <a:rPr lang="en-US" sz="2000" i="1" dirty="0" smtClean="0"/>
              <a:t> </a:t>
            </a:r>
          </a:p>
          <a:p>
            <a:pPr lvl="0"/>
            <a:r>
              <a:rPr lang="hu-HU" sz="2000" dirty="0" smtClean="0"/>
              <a:t>TechNet-es vitafórumok</a:t>
            </a:r>
          </a:p>
          <a:p>
            <a:pPr marL="458788" lvl="0" indent="-12700">
              <a:buNone/>
            </a:pPr>
            <a:r>
              <a:rPr lang="en-US" sz="2000" i="1" dirty="0" smtClean="0">
                <a:hlinkClick r:id="rId5"/>
              </a:rPr>
              <a:t>http://www.microsoft.com/technet/community/newsgroups/dgbrowser/en-us/default.mspx?dg=microsoft.public.dataprotectionmanager</a:t>
            </a:r>
            <a:endParaRPr lang="en-US" sz="2000" i="1" dirty="0" smtClean="0">
              <a:hlinkClick r:id="rId4"/>
            </a:endParaRPr>
          </a:p>
          <a:p>
            <a:endParaRPr lang="hu-HU" sz="2000" dirty="0"/>
          </a:p>
        </p:txBody>
      </p:sp>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17" name="Picture 25" descr="YPOP_logo_magyar_alul"/>
          <p:cNvPicPr>
            <a:picLocks noChangeAspect="1" noChangeArrowheads="1"/>
          </p:cNvPicPr>
          <p:nvPr/>
        </p:nvPicPr>
        <p:blipFill>
          <a:blip r:embed="rId2"/>
          <a:srcRect/>
          <a:stretch>
            <a:fillRect/>
          </a:stretch>
        </p:blipFill>
        <p:spPr bwMode="auto">
          <a:xfrm>
            <a:off x="1759927" y="2636838"/>
            <a:ext cx="6381750" cy="1319212"/>
          </a:xfrm>
          <a:prstGeom prst="rect">
            <a:avLst/>
          </a:prstGeom>
          <a:noFill/>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Mi lett az Ntbackup-pal?</a:t>
            </a:r>
            <a:endParaRPr lang="hu-HU" dirty="0"/>
          </a:p>
        </p:txBody>
      </p:sp>
      <p:sp>
        <p:nvSpPr>
          <p:cNvPr id="3" name="Content Placeholder 2"/>
          <p:cNvSpPr>
            <a:spLocks noGrp="1"/>
          </p:cNvSpPr>
          <p:nvPr>
            <p:ph idx="1"/>
          </p:nvPr>
        </p:nvSpPr>
        <p:spPr/>
        <p:txBody>
          <a:bodyPr/>
          <a:lstStyle/>
          <a:p>
            <a:r>
              <a:rPr lang="hu-HU" dirty="0" smtClean="0"/>
              <a:t>A Windows Server 2008-cal nyugdíjba vonult</a:t>
            </a:r>
          </a:p>
          <a:p>
            <a:r>
              <a:rPr lang="hu-HU" dirty="0" smtClean="0"/>
              <a:t>Csak régebbi mentések visszaállítására támogatott Vistán és Windows Server 2008-on</a:t>
            </a:r>
          </a:p>
          <a:p>
            <a:r>
              <a:rPr lang="hu-HU" sz="2000" dirty="0" smtClean="0"/>
              <a:t>http://www.microsoft.com/downloads/details.aspx?FamilyID=7da725e2-8b69-4c65-afa3-2a53107d54a7&amp;DisplayLang=en</a:t>
            </a:r>
            <a:endParaRPr lang="hu-HU" sz="2000" dirty="0"/>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Az új Windows Backup</a:t>
            </a:r>
            <a:endParaRPr lang="hu-HU" dirty="0"/>
          </a:p>
        </p:txBody>
      </p:sp>
      <p:sp>
        <p:nvSpPr>
          <p:cNvPr id="3" name="Content Placeholder 2"/>
          <p:cNvSpPr>
            <a:spLocks noGrp="1"/>
          </p:cNvSpPr>
          <p:nvPr>
            <p:ph idx="1"/>
          </p:nvPr>
        </p:nvSpPr>
        <p:spPr/>
        <p:txBody>
          <a:bodyPr/>
          <a:lstStyle/>
          <a:p>
            <a:r>
              <a:rPr lang="hu-HU" dirty="0" smtClean="0"/>
              <a:t>Képességként telepíthető</a:t>
            </a:r>
          </a:p>
          <a:p>
            <a:r>
              <a:rPr lang="hu-HU" dirty="0" smtClean="0"/>
              <a:t>Szándékosan egyszerűsített megoldás</a:t>
            </a:r>
          </a:p>
          <a:p>
            <a:r>
              <a:rPr lang="hu-HU" dirty="0" smtClean="0"/>
              <a:t>Nem támogat szalagos egységet</a:t>
            </a:r>
          </a:p>
          <a:p>
            <a:r>
              <a:rPr lang="hu-HU" dirty="0" smtClean="0"/>
              <a:t>A mentés készülhet:</a:t>
            </a:r>
          </a:p>
          <a:p>
            <a:pPr lvl="1"/>
            <a:r>
              <a:rPr lang="hu-HU" dirty="0" smtClean="0"/>
              <a:t>Hálózati megosztásra</a:t>
            </a:r>
          </a:p>
          <a:p>
            <a:pPr lvl="1"/>
            <a:r>
              <a:rPr lang="hu-HU" dirty="0" smtClean="0"/>
              <a:t>Külső diszkre </a:t>
            </a:r>
            <a:r>
              <a:rPr lang="hu-HU" sz="2400" dirty="0" smtClean="0"/>
              <a:t>(vigyázat, csak a mentés lehet rajta!)</a:t>
            </a:r>
          </a:p>
          <a:p>
            <a:pPr lvl="1"/>
            <a:r>
              <a:rPr lang="hu-HU" sz="2400" dirty="0" smtClean="0"/>
              <a:t>DVD-re</a:t>
            </a:r>
            <a:endParaRPr lang="hu-HU" dirty="0" smtClean="0"/>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285860"/>
            <a:ext cx="5143535" cy="4516449"/>
          </a:xfrm>
        </p:spPr>
        <p:txBody>
          <a:bodyPr/>
          <a:lstStyle/>
          <a:p>
            <a:pPr marL="177800" indent="-177800"/>
            <a:r>
              <a:rPr lang="hu-HU" sz="2800" dirty="0" smtClean="0"/>
              <a:t>Csak helyi adatokat menthetünk vele</a:t>
            </a:r>
          </a:p>
          <a:p>
            <a:pPr marL="177800" indent="-177800"/>
            <a:r>
              <a:rPr lang="hu-HU" sz="2800" dirty="0" smtClean="0"/>
              <a:t>Az árnyékmásolat technológiára épül – mindent ment, amit a VSS ismer</a:t>
            </a:r>
          </a:p>
          <a:p>
            <a:pPr marL="177800" indent="-177800"/>
            <a:r>
              <a:rPr lang="hu-HU" sz="2800" dirty="0" smtClean="0"/>
              <a:t>A mentés formátuma VHD</a:t>
            </a:r>
          </a:p>
          <a:p>
            <a:pPr marL="177800" indent="-177800"/>
            <a:r>
              <a:rPr lang="hu-HU" sz="2800" dirty="0" smtClean="0"/>
              <a:t>Korlátozott grafikus beállítások</a:t>
            </a:r>
          </a:p>
          <a:p>
            <a:pPr marL="177800" indent="-177800"/>
            <a:r>
              <a:rPr lang="hu-HU" sz="2800" dirty="0" smtClean="0"/>
              <a:t>Parancssori felület: </a:t>
            </a:r>
            <a:r>
              <a:rPr lang="hu-HU" sz="2800" dirty="0" err="1" smtClean="0"/>
              <a:t>Wbadmin</a:t>
            </a:r>
            <a:r>
              <a:rPr lang="hu-HU" sz="2800" dirty="0" smtClean="0"/>
              <a:t> és </a:t>
            </a:r>
            <a:r>
              <a:rPr lang="hu-HU" sz="2800" dirty="0" err="1" smtClean="0"/>
              <a:t>Powershell</a:t>
            </a:r>
            <a:endParaRPr lang="hu-HU" sz="2800" dirty="0" smtClean="0"/>
          </a:p>
          <a:p>
            <a:endParaRPr lang="hu-HU" sz="2800" dirty="0"/>
          </a:p>
        </p:txBody>
      </p:sp>
      <p:pic>
        <p:nvPicPr>
          <p:cNvPr id="4" name="Picture 3" descr="WB1.png"/>
          <p:cNvPicPr>
            <a:picLocks noChangeAspect="1"/>
          </p:cNvPicPr>
          <p:nvPr/>
        </p:nvPicPr>
        <p:blipFill>
          <a:blip r:embed="rId2"/>
          <a:stretch>
            <a:fillRect/>
          </a:stretch>
        </p:blipFill>
        <p:spPr>
          <a:xfrm>
            <a:off x="4929190" y="1714488"/>
            <a:ext cx="3969835" cy="3071834"/>
          </a:xfrm>
          <a:prstGeom prst="rect">
            <a:avLst/>
          </a:prstGeom>
          <a:ln w="34925" cmpd="sng">
            <a:solidFill>
              <a:schemeClr val="tx1"/>
            </a:solidFill>
          </a:ln>
          <a:effectLst>
            <a:outerShdw blurRad="76200" dist="12700" dir="8100000" sy="-23000" kx="800400" algn="br" rotWithShape="0">
              <a:prstClr val="black">
                <a:alpha val="20000"/>
              </a:prstClr>
            </a:outerShdw>
          </a:effectLst>
          <a:scene3d>
            <a:camera prst="perspectiveContrastingLeftFacing">
              <a:rot lat="623785" lon="1200000" rev="21386789"/>
            </a:camera>
            <a:lightRig rig="threePt" dir="t"/>
          </a:scene3d>
        </p:spPr>
      </p:pic>
      <p:sp>
        <p:nvSpPr>
          <p:cNvPr id="2" name="Title 1"/>
          <p:cNvSpPr>
            <a:spLocks noGrp="1"/>
          </p:cNvSpPr>
          <p:nvPr>
            <p:ph type="title"/>
          </p:nvPr>
        </p:nvSpPr>
        <p:spPr>
          <a:xfrm>
            <a:off x="250587" y="260350"/>
            <a:ext cx="8642838" cy="739758"/>
          </a:xfrm>
        </p:spPr>
        <p:txBody>
          <a:bodyPr/>
          <a:lstStyle/>
          <a:p>
            <a:r>
              <a:rPr smtClean="0"/>
              <a:t>Windows Backup</a:t>
            </a:r>
            <a:endParaRPr lang="hu-HU" dirty="0"/>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00034" y="649805"/>
            <a:ext cx="7912393" cy="1523494"/>
          </a:xfrm>
          <a:prstGeom prst="rect">
            <a:avLst/>
          </a:prstGeom>
        </p:spPr>
        <p:txBody>
          <a:bodyPr vert="horz" wrap="square" lIns="0" tIns="0" rIns="0" bIns="0" rtlCol="0" anchor="ctr" anchorCtr="0">
            <a:noAutofit/>
          </a:bodyPr>
          <a:lstStyle/>
          <a:p>
            <a:pPr defTabSz="914363" fontAlgn="auto">
              <a:lnSpc>
                <a:spcPct val="90000"/>
              </a:lnSpc>
              <a:spcAft>
                <a:spcPts val="0"/>
              </a:spcAft>
              <a:defRPr/>
            </a:pPr>
            <a:r>
              <a:rPr kumimoji="0" lang="en-US" sz="5400" b="0" i="0" u="none" strike="noStrike" kern="1200" cap="none" spc="-150" normalizeH="0" baseline="0" noProof="0" dirty="0" smtClean="0">
                <a:ln w="3175">
                  <a:noFill/>
                </a:ln>
                <a:solidFill>
                  <a:srgbClr val="FFFFFF"/>
                </a:solidFill>
                <a:effectLst>
                  <a:outerShdw blurRad="50800" dist="38100" dir="2700000" algn="tl" rotWithShape="0">
                    <a:prstClr val="black">
                      <a:alpha val="40000"/>
                    </a:prstClr>
                  </a:outerShdw>
                </a:effectLst>
                <a:uLnTx/>
                <a:uFillTx/>
                <a:latin typeface="Segoe Light" pitchFamily="34" charset="0"/>
                <a:ea typeface="+mn-ea"/>
                <a:cs typeface="Arial" charset="0"/>
              </a:rPr>
              <a:t>{</a:t>
            </a:r>
            <a:r>
              <a:rPr kumimoji="0" lang="hu-HU" sz="5400" b="0" i="0" u="none" strike="noStrike" kern="1200" cap="none" spc="-150" normalizeH="0" baseline="0" noProof="0" dirty="0" smtClean="0">
                <a:ln w="3175">
                  <a:noFill/>
                </a:ln>
                <a:solidFill>
                  <a:srgbClr val="FFFFFF"/>
                </a:solidFill>
                <a:effectLst>
                  <a:outerShdw blurRad="50800" dist="38100" dir="2700000" algn="tl" rotWithShape="0">
                    <a:prstClr val="black">
                      <a:alpha val="40000"/>
                    </a:prstClr>
                  </a:outerShdw>
                </a:effectLst>
                <a:uLnTx/>
                <a:uFillTx/>
                <a:latin typeface="Segoe Light" pitchFamily="34" charset="0"/>
                <a:ea typeface="+mn-ea"/>
                <a:cs typeface="Arial" charset="0"/>
              </a:rPr>
              <a:t> </a:t>
            </a:r>
            <a:r>
              <a:rPr lang="hu-HU" sz="3600" b="1" spc="-150" dirty="0" smtClean="0">
                <a:ln w="3175">
                  <a:noFill/>
                </a:ln>
                <a:solidFill>
                  <a:srgbClr val="0099FF"/>
                </a:solidFill>
                <a:effectLst>
                  <a:outerShdw blurRad="50800" dist="38100" dir="2700000" algn="tl" rotWithShape="0">
                    <a:prstClr val="black">
                      <a:alpha val="40000"/>
                    </a:prstClr>
                  </a:outerShdw>
                </a:effectLst>
                <a:latin typeface="Segoe Light" pitchFamily="34" charset="0"/>
                <a:cs typeface="Arial" charset="0"/>
              </a:rPr>
              <a:t>Ismerkedés a Windows </a:t>
            </a:r>
            <a:r>
              <a:rPr lang="hu-HU" sz="3600" b="1" spc="-150" dirty="0" err="1" smtClean="0">
                <a:ln w="3175">
                  <a:noFill/>
                </a:ln>
                <a:solidFill>
                  <a:srgbClr val="0099FF"/>
                </a:solidFill>
                <a:effectLst>
                  <a:outerShdw blurRad="50800" dist="38100" dir="2700000" algn="tl" rotWithShape="0">
                    <a:prstClr val="black">
                      <a:alpha val="40000"/>
                    </a:prstClr>
                  </a:outerShdw>
                </a:effectLst>
                <a:latin typeface="Segoe Light" pitchFamily="34" charset="0"/>
                <a:cs typeface="Arial" charset="0"/>
              </a:rPr>
              <a:t>Backup-pal</a:t>
            </a:r>
            <a:r>
              <a:rPr lang="hu-HU" sz="3600" b="1" spc="-150" dirty="0" smtClean="0">
                <a:ln w="3175">
                  <a:noFill/>
                </a:ln>
                <a:solidFill>
                  <a:srgbClr val="0099FF"/>
                </a:solidFill>
                <a:effectLst>
                  <a:outerShdw blurRad="50800" dist="38100" dir="2700000" algn="tl" rotWithShape="0">
                    <a:prstClr val="black">
                      <a:alpha val="40000"/>
                    </a:prstClr>
                  </a:outerShdw>
                </a:effectLst>
                <a:latin typeface="Segoe Light" pitchFamily="34" charset="0"/>
                <a:cs typeface="Arial" charset="0"/>
              </a:rPr>
              <a:t> </a:t>
            </a:r>
            <a:r>
              <a:rPr kumimoji="0" lang="en-US" sz="5400" b="0" i="0" u="none" strike="noStrike" kern="1200" cap="none" spc="-150" normalizeH="0" baseline="0" noProof="0" dirty="0" smtClean="0">
                <a:ln w="3175">
                  <a:noFill/>
                </a:ln>
                <a:solidFill>
                  <a:srgbClr val="FFFFFF"/>
                </a:solidFill>
                <a:effectLst>
                  <a:outerShdw blurRad="50800" dist="38100" dir="2700000" algn="tl" rotWithShape="0">
                    <a:prstClr val="black">
                      <a:alpha val="40000"/>
                    </a:prstClr>
                  </a:outerShdw>
                </a:effectLst>
                <a:uLnTx/>
                <a:uFillTx/>
                <a:latin typeface="Segoe Light" pitchFamily="34" charset="0"/>
                <a:ea typeface="+mn-ea"/>
                <a:cs typeface="Arial" charset="0"/>
              </a:rPr>
              <a:t>}</a:t>
            </a:r>
            <a:endParaRPr kumimoji="0" lang="en-US" sz="5400" b="0" i="0" u="none" strike="noStrike" kern="1200" cap="none" spc="-150" normalizeH="0" baseline="0" noProof="0" dirty="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uLnTx/>
              <a:uFillTx/>
              <a:latin typeface="Segoe"/>
              <a:ea typeface="+mn-ea"/>
              <a:cs typeface="Arial" charset="0"/>
            </a:endParaRPr>
          </a:p>
        </p:txBody>
      </p:sp>
      <p:sp>
        <p:nvSpPr>
          <p:cNvPr id="7" name="Subtitle 2"/>
          <p:cNvSpPr txBox="1">
            <a:spLocks/>
          </p:cNvSpPr>
          <p:nvPr/>
        </p:nvSpPr>
        <p:spPr>
          <a:xfrm>
            <a:off x="1368955" y="4071942"/>
            <a:ext cx="7043208" cy="461665"/>
          </a:xfrm>
          <a:prstGeom prst="rect">
            <a:avLst/>
          </a:prstGeom>
        </p:spPr>
        <p:txBody>
          <a:bodyPr vert="horz" lIns="0" tIns="0" rIns="0" bIns="0" rtlCol="0">
            <a:noAutofit/>
          </a:bodyPr>
          <a:lstStyle/>
          <a:p>
            <a:pPr marL="0" marR="0" lvl="0" indent="0" algn="l" defTabSz="914363" rtl="0" eaLnBrk="1" fontAlgn="auto" latinLnBrk="0" hangingPunct="1">
              <a:lnSpc>
                <a:spcPct val="90000"/>
              </a:lnSpc>
              <a:spcBef>
                <a:spcPts val="0"/>
              </a:spcBef>
              <a:spcAft>
                <a:spcPts val="0"/>
              </a:spcAft>
              <a:buClrTx/>
              <a:buSzPct val="80000"/>
              <a:buFontTx/>
              <a:buNone/>
              <a:tabLst/>
              <a:defRPr/>
            </a:pPr>
            <a:endParaRPr kumimoji="0" lang="en-US" sz="3200" b="0" i="0" u="none" strike="noStrike" kern="1200" cap="none" spc="0" normalizeH="0" baseline="0" noProof="0" dirty="0">
              <a:ln>
                <a:noFill/>
              </a:ln>
              <a:solidFill>
                <a:srgbClr val="FFFFFF">
                  <a:tint val="75000"/>
                </a:srgbClr>
              </a:solidFill>
              <a:effectLst/>
              <a:uLnTx/>
              <a:uFillTx/>
              <a:latin typeface="Segoe"/>
              <a:ea typeface="+mn-ea"/>
              <a:cs typeface="+mn-cs"/>
            </a:endParaRPr>
          </a:p>
        </p:txBody>
      </p:sp>
      <p:sp>
        <p:nvSpPr>
          <p:cNvPr id="8" name="Text Placeholder 3"/>
          <p:cNvSpPr txBox="1">
            <a:spLocks/>
          </p:cNvSpPr>
          <p:nvPr/>
        </p:nvSpPr>
        <p:spPr>
          <a:xfrm>
            <a:off x="722049" y="2355850"/>
            <a:ext cx="7690114" cy="1384994"/>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l" defTabSz="914363" rtl="0" eaLnBrk="1" fontAlgn="auto" latinLnBrk="0" hangingPunct="1">
              <a:lnSpc>
                <a:spcPct val="90000"/>
              </a:lnSpc>
              <a:spcBef>
                <a:spcPct val="20000"/>
              </a:spcBef>
              <a:spcAft>
                <a:spcPts val="0"/>
              </a:spcAft>
              <a:buClrTx/>
              <a:buSzPct val="80000"/>
              <a:buFont typeface="Arial" pitchFamily="34" charset="0"/>
              <a:buNone/>
              <a:tabLst/>
              <a:defRPr/>
            </a:pPr>
            <a:r>
              <a:rPr kumimoji="0" lang="en-US" sz="10000" b="1" i="1" u="none" strike="noStrike" kern="1200" cap="none" spc="-642" normalizeH="0" baseline="0" noProof="0" dirty="0" err="1"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rPr>
              <a:t>dem</a:t>
            </a:r>
            <a:r>
              <a:rPr kumimoji="0" lang="hu-HU"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rPr>
              <a:t>ó</a:t>
            </a:r>
            <a:r>
              <a:rPr kumimoji="0" lang="en-US"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rPr>
              <a:t> </a:t>
            </a:r>
            <a:endParaRPr kumimoji="0" lang="en-US" sz="10000" b="1" i="1" u="none" strike="noStrike" kern="1200" cap="none" spc="-642" normalizeH="0" baseline="0" noProof="0" dirty="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endParaRP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a:t>
            </a:r>
            <a:r>
              <a:rPr lang="hu-HU" dirty="0" smtClean="0"/>
              <a:t>b</a:t>
            </a:r>
            <a:r>
              <a:rPr smtClean="0"/>
              <a:t>admin - dióhéjban</a:t>
            </a:r>
            <a:endParaRPr lang="hu-HU" dirty="0"/>
          </a:p>
        </p:txBody>
      </p:sp>
      <p:sp>
        <p:nvSpPr>
          <p:cNvPr id="6" name="Content Placeholder 5"/>
          <p:cNvSpPr>
            <a:spLocks noGrp="1"/>
          </p:cNvSpPr>
          <p:nvPr>
            <p:ph idx="1"/>
          </p:nvPr>
        </p:nvSpPr>
        <p:spPr/>
        <p:txBody>
          <a:bodyPr/>
          <a:lstStyle/>
          <a:p>
            <a:r>
              <a:rPr lang="hu-HU" dirty="0" smtClean="0"/>
              <a:t>Könnyen tanulható szintaxis</a:t>
            </a:r>
          </a:p>
          <a:p>
            <a:r>
              <a:rPr lang="hu-HU" dirty="0" smtClean="0"/>
              <a:t>1. példa - Időzítsünk mentést este 9-re</a:t>
            </a:r>
          </a:p>
          <a:p>
            <a:pPr marL="746125" lvl="1" indent="-347663" eaLnBrk="1" hangingPunct="1">
              <a:lnSpc>
                <a:spcPct val="80000"/>
              </a:lnSpc>
              <a:buNone/>
              <a:defRPr/>
            </a:pPr>
            <a:r>
              <a:rPr lang="en-US" sz="2000" b="1" dirty="0" err="1" smtClean="0">
                <a:latin typeface="Courier New" pitchFamily="49" charset="0"/>
                <a:cs typeface="Courier New" pitchFamily="49" charset="0"/>
              </a:rPr>
              <a:t>Wbadmin</a:t>
            </a:r>
            <a:r>
              <a:rPr lang="en-US" sz="2000" b="1" dirty="0" smtClean="0">
                <a:latin typeface="Courier New" pitchFamily="49" charset="0"/>
                <a:cs typeface="Courier New" pitchFamily="49" charset="0"/>
              </a:rPr>
              <a:t> get disks </a:t>
            </a:r>
          </a:p>
          <a:p>
            <a:pPr marL="746125" lvl="1" indent="-347663" eaLnBrk="1" hangingPunct="1">
              <a:lnSpc>
                <a:spcPct val="80000"/>
              </a:lnSpc>
              <a:buNone/>
              <a:defRPr/>
            </a:pPr>
            <a:r>
              <a:rPr lang="en-US" sz="2000" b="1" dirty="0" err="1" smtClean="0">
                <a:latin typeface="Courier New" pitchFamily="49" charset="0"/>
                <a:cs typeface="Courier New" pitchFamily="49" charset="0"/>
              </a:rPr>
              <a:t>Wbadmin</a:t>
            </a:r>
            <a:r>
              <a:rPr lang="en-US" sz="2000" b="1" dirty="0" smtClean="0">
                <a:latin typeface="Courier New" pitchFamily="49" charset="0"/>
                <a:cs typeface="Courier New" pitchFamily="49" charset="0"/>
              </a:rPr>
              <a:t> enable backup –</a:t>
            </a:r>
            <a:r>
              <a:rPr lang="en-US" sz="2000" b="1" dirty="0" err="1" smtClean="0">
                <a:latin typeface="Courier New" pitchFamily="49" charset="0"/>
                <a:cs typeface="Courier New" pitchFamily="49" charset="0"/>
              </a:rPr>
              <a:t>addtarget</a:t>
            </a:r>
            <a:r>
              <a:rPr lang="en-US" sz="2000" b="1" dirty="0" smtClean="0">
                <a:latin typeface="Courier New" pitchFamily="49" charset="0"/>
                <a:cs typeface="Courier New" pitchFamily="49" charset="0"/>
              </a:rPr>
              <a:t>:&lt;disk identifier&gt; -schedule:21:00 –</a:t>
            </a:r>
            <a:r>
              <a:rPr lang="en-US" sz="2000" b="1" dirty="0" err="1" smtClean="0">
                <a:latin typeface="Courier New" pitchFamily="49" charset="0"/>
                <a:cs typeface="Courier New" pitchFamily="49" charset="0"/>
              </a:rPr>
              <a:t>include:c:,e</a:t>
            </a:r>
            <a:r>
              <a:rPr lang="en-US" sz="2000" b="1" dirty="0" smtClean="0">
                <a:latin typeface="Courier New" pitchFamily="49" charset="0"/>
                <a:cs typeface="Courier New" pitchFamily="49" charset="0"/>
              </a:rPr>
              <a:t>:</a:t>
            </a:r>
          </a:p>
          <a:p>
            <a:r>
              <a:rPr lang="hu-HU" dirty="0" smtClean="0"/>
              <a:t>2. példa - Állítsuk vissza Lajos mappáját egy másik helyre</a:t>
            </a:r>
          </a:p>
          <a:p>
            <a:pPr marL="739775" lvl="1" indent="-341313" eaLnBrk="1" hangingPunct="1">
              <a:lnSpc>
                <a:spcPct val="80000"/>
              </a:lnSpc>
              <a:buNone/>
              <a:defRPr/>
            </a:pPr>
            <a:r>
              <a:rPr lang="en-US" sz="2000" b="1" dirty="0" err="1" smtClean="0">
                <a:latin typeface="Courier New" pitchFamily="49" charset="0"/>
                <a:cs typeface="Courier New" pitchFamily="49" charset="0"/>
              </a:rPr>
              <a:t>Wbadmin</a:t>
            </a:r>
            <a:r>
              <a:rPr lang="en-US" sz="2000" b="1" dirty="0" smtClean="0">
                <a:latin typeface="Courier New" pitchFamily="49" charset="0"/>
                <a:cs typeface="Courier New" pitchFamily="49" charset="0"/>
              </a:rPr>
              <a:t> get versions </a:t>
            </a:r>
          </a:p>
          <a:p>
            <a:pPr marL="739775" lvl="1" indent="-341313" eaLnBrk="1" hangingPunct="1">
              <a:lnSpc>
                <a:spcPct val="80000"/>
              </a:lnSpc>
              <a:buNone/>
              <a:defRPr/>
            </a:pPr>
            <a:r>
              <a:rPr lang="en-US" sz="2000" b="1" dirty="0" err="1" smtClean="0">
                <a:latin typeface="Courier New" pitchFamily="49" charset="0"/>
                <a:cs typeface="Courier New" pitchFamily="49" charset="0"/>
              </a:rPr>
              <a:t>Wbadmin</a:t>
            </a:r>
            <a:r>
              <a:rPr lang="en-US" sz="2000" b="1" dirty="0" smtClean="0">
                <a:latin typeface="Courier New" pitchFamily="49" charset="0"/>
                <a:cs typeface="Courier New" pitchFamily="49" charset="0"/>
              </a:rPr>
              <a:t> start recovery –version:&lt;version-id&gt; -</a:t>
            </a:r>
            <a:r>
              <a:rPr lang="en-US" sz="2000" b="1" dirty="0" err="1" smtClean="0">
                <a:latin typeface="Courier New" pitchFamily="49" charset="0"/>
                <a:cs typeface="Courier New" pitchFamily="49" charset="0"/>
              </a:rPr>
              <a:t>itemtype:file</a:t>
            </a:r>
            <a:r>
              <a:rPr lang="en-US" sz="2000" b="1" dirty="0" smtClean="0">
                <a:latin typeface="Courier New" pitchFamily="49" charset="0"/>
                <a:cs typeface="Courier New" pitchFamily="49" charset="0"/>
              </a:rPr>
              <a:t> –items: d:\users\</a:t>
            </a:r>
            <a:r>
              <a:rPr lang="hu-HU" sz="2000" b="1" dirty="0" smtClean="0">
                <a:latin typeface="Courier New" pitchFamily="49" charset="0"/>
                <a:cs typeface="Courier New" pitchFamily="49" charset="0"/>
              </a:rPr>
              <a:t>Lajos</a:t>
            </a:r>
            <a:r>
              <a:rPr lang="en-US" sz="2000" b="1" dirty="0" smtClean="0">
                <a:latin typeface="Courier New" pitchFamily="49" charset="0"/>
                <a:cs typeface="Courier New" pitchFamily="49" charset="0"/>
              </a:rPr>
              <a:t>\</a:t>
            </a:r>
            <a:r>
              <a:rPr lang="hu-HU" sz="2000" b="1" dirty="0" smtClean="0">
                <a:latin typeface="Courier New" pitchFamily="49" charset="0"/>
                <a:cs typeface="Courier New" pitchFamily="49" charset="0"/>
              </a:rPr>
              <a:t>adataim</a:t>
            </a:r>
            <a:r>
              <a:rPr lang="en-US"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recoverytarget</a:t>
            </a:r>
            <a:r>
              <a:rPr lang="en-US" sz="2000" b="1" dirty="0" smtClean="0">
                <a:latin typeface="Courier New" pitchFamily="49" charset="0"/>
                <a:cs typeface="Courier New" pitchFamily="49" charset="0"/>
              </a:rPr>
              <a:t>: d:\</a:t>
            </a:r>
            <a:r>
              <a:rPr lang="hu-HU" sz="2000" b="1" dirty="0" err="1" smtClean="0">
                <a:latin typeface="Courier New" pitchFamily="49" charset="0"/>
                <a:cs typeface="Courier New" pitchFamily="49" charset="0"/>
              </a:rPr>
              <a:t>users</a:t>
            </a:r>
            <a:r>
              <a:rPr lang="en-US" sz="2000" b="1" dirty="0" smtClean="0">
                <a:latin typeface="Courier New" pitchFamily="49" charset="0"/>
                <a:cs typeface="Courier New" pitchFamily="49" charset="0"/>
              </a:rPr>
              <a:t>\</a:t>
            </a:r>
            <a:r>
              <a:rPr lang="hu-HU" sz="2000" b="1" dirty="0" smtClean="0">
                <a:latin typeface="Courier New" pitchFamily="49" charset="0"/>
                <a:cs typeface="Courier New" pitchFamily="49" charset="0"/>
              </a:rPr>
              <a:t>Lajos\</a:t>
            </a:r>
            <a:r>
              <a:rPr lang="hu-HU" sz="2000" b="1" dirty="0" err="1" smtClean="0">
                <a:latin typeface="Courier New" pitchFamily="49" charset="0"/>
                <a:cs typeface="Courier New" pitchFamily="49" charset="0"/>
              </a:rPr>
              <a:t>recovery</a:t>
            </a:r>
            <a:r>
              <a:rPr lang="en-US" sz="2000" b="1" dirty="0" smtClean="0">
                <a:latin typeface="Courier New" pitchFamily="49" charset="0"/>
                <a:cs typeface="Courier New" pitchFamily="49" charset="0"/>
              </a:rPr>
              <a:t> -recursive</a:t>
            </a:r>
          </a:p>
          <a:p>
            <a:endParaRPr lang="hu-HU" dirty="0" smtClean="0"/>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587" y="260350"/>
            <a:ext cx="8642838" cy="882634"/>
          </a:xfrm>
        </p:spPr>
        <p:txBody>
          <a:bodyPr/>
          <a:lstStyle/>
          <a:p>
            <a:r>
              <a:rPr smtClean="0"/>
              <a:t>W</a:t>
            </a:r>
            <a:r>
              <a:rPr lang="hu-HU" dirty="0" smtClean="0"/>
              <a:t>b</a:t>
            </a:r>
            <a:r>
              <a:rPr smtClean="0"/>
              <a:t>admin - dióhéjban</a:t>
            </a:r>
            <a:endParaRPr lang="hu-HU" dirty="0"/>
          </a:p>
        </p:txBody>
      </p:sp>
      <p:sp>
        <p:nvSpPr>
          <p:cNvPr id="3" name="Content Placeholder 2"/>
          <p:cNvSpPr>
            <a:spLocks noGrp="1"/>
          </p:cNvSpPr>
          <p:nvPr>
            <p:ph idx="1"/>
          </p:nvPr>
        </p:nvSpPr>
        <p:spPr>
          <a:xfrm>
            <a:off x="250587" y="1071546"/>
            <a:ext cx="8642838" cy="5165749"/>
          </a:xfrm>
        </p:spPr>
        <p:txBody>
          <a:bodyPr/>
          <a:lstStyle/>
          <a:p>
            <a:r>
              <a:rPr lang="hu-HU" sz="2800" dirty="0" smtClean="0"/>
              <a:t>Az egyetlen mód, hogy System </a:t>
            </a:r>
            <a:r>
              <a:rPr lang="hu-HU" sz="2800" dirty="0" err="1" smtClean="0"/>
              <a:t>State</a:t>
            </a:r>
            <a:r>
              <a:rPr lang="hu-HU" sz="2800" dirty="0" smtClean="0"/>
              <a:t> mentést készítsünk</a:t>
            </a:r>
          </a:p>
          <a:p>
            <a:r>
              <a:rPr lang="hu-HU" sz="2800" dirty="0" smtClean="0"/>
              <a:t>Példa: System </a:t>
            </a:r>
            <a:r>
              <a:rPr lang="hu-HU" sz="2800" dirty="0" err="1" smtClean="0"/>
              <a:t>State</a:t>
            </a:r>
            <a:r>
              <a:rPr lang="hu-HU" sz="2800" dirty="0" smtClean="0"/>
              <a:t> mentés DVD-re (F:)</a:t>
            </a:r>
          </a:p>
          <a:p>
            <a:pPr lvl="1">
              <a:buNone/>
            </a:pPr>
            <a:r>
              <a:rPr lang="hu-HU" sz="1800" b="1" dirty="0" err="1" smtClean="0">
                <a:latin typeface="Courier New" pitchFamily="49" charset="0"/>
                <a:cs typeface="Courier New" pitchFamily="49" charset="0"/>
              </a:rPr>
              <a:t>Wbadmin</a:t>
            </a:r>
            <a:r>
              <a:rPr lang="hu-HU" sz="1800" b="1" dirty="0" smtClean="0">
                <a:latin typeface="Courier New" pitchFamily="49" charset="0"/>
                <a:cs typeface="Courier New" pitchFamily="49" charset="0"/>
              </a:rPr>
              <a:t> start </a:t>
            </a:r>
            <a:r>
              <a:rPr lang="hu-HU" sz="1800" b="1" dirty="0" err="1" smtClean="0">
                <a:latin typeface="Courier New" pitchFamily="49" charset="0"/>
                <a:cs typeface="Courier New" pitchFamily="49" charset="0"/>
              </a:rPr>
              <a:t>systemstatebackup</a:t>
            </a:r>
            <a:r>
              <a:rPr lang="hu-HU" sz="1800" b="1" dirty="0" smtClean="0">
                <a:latin typeface="Courier New" pitchFamily="49" charset="0"/>
                <a:cs typeface="Courier New" pitchFamily="49" charset="0"/>
              </a:rPr>
              <a:t> –</a:t>
            </a:r>
            <a:r>
              <a:rPr lang="hu-HU" sz="1800" b="1" dirty="0" err="1" smtClean="0">
                <a:latin typeface="Courier New" pitchFamily="49" charset="0"/>
                <a:cs typeface="Courier New" pitchFamily="49" charset="0"/>
              </a:rPr>
              <a:t>backuptarget</a:t>
            </a:r>
            <a:r>
              <a:rPr lang="hu-HU" sz="1800" b="1" dirty="0" smtClean="0">
                <a:latin typeface="Courier New" pitchFamily="49" charset="0"/>
                <a:cs typeface="Courier New" pitchFamily="49" charset="0"/>
              </a:rPr>
              <a:t>:F:</a:t>
            </a:r>
          </a:p>
          <a:p>
            <a:r>
              <a:rPr lang="hu-HU" sz="2800" dirty="0" smtClean="0"/>
              <a:t>Teljes szerver helyreállítás is lehetséges</a:t>
            </a:r>
          </a:p>
          <a:p>
            <a:r>
              <a:rPr lang="hu-HU" sz="2800" dirty="0" smtClean="0"/>
              <a:t>Példa:</a:t>
            </a:r>
          </a:p>
          <a:p>
            <a:pPr lvl="1"/>
            <a:r>
              <a:rPr lang="hu-HU" sz="2000" dirty="0" smtClean="0"/>
              <a:t>Rendszerindítás a Windows Server 2008 DVD-ről</a:t>
            </a:r>
          </a:p>
          <a:p>
            <a:pPr lvl="1"/>
            <a:r>
              <a:rPr lang="hu-HU" sz="2000" dirty="0" err="1" smtClean="0"/>
              <a:t>Recovery</a:t>
            </a:r>
            <a:r>
              <a:rPr lang="hu-HU" sz="2000" dirty="0" smtClean="0"/>
              <a:t> </a:t>
            </a:r>
            <a:r>
              <a:rPr lang="hu-HU" sz="2000" dirty="0" err="1" smtClean="0"/>
              <a:t>Environment</a:t>
            </a:r>
            <a:r>
              <a:rPr lang="hu-HU" sz="2000" dirty="0" smtClean="0"/>
              <a:t> - parancssor</a:t>
            </a:r>
          </a:p>
          <a:p>
            <a:pPr lvl="1"/>
            <a:r>
              <a:rPr lang="hu-HU" sz="1800" b="1" dirty="0" err="1" smtClean="0">
                <a:latin typeface="Courier New" pitchFamily="49" charset="0"/>
                <a:cs typeface="Courier New" pitchFamily="49" charset="0"/>
              </a:rPr>
              <a:t>Wbadmin</a:t>
            </a:r>
            <a:r>
              <a:rPr lang="hu-HU" sz="1800" b="1" dirty="0" smtClean="0">
                <a:latin typeface="Courier New" pitchFamily="49" charset="0"/>
                <a:cs typeface="Courier New" pitchFamily="49" charset="0"/>
              </a:rPr>
              <a:t> </a:t>
            </a:r>
            <a:r>
              <a:rPr lang="hu-HU" sz="1800" b="1" dirty="0" err="1" smtClean="0">
                <a:latin typeface="Courier New" pitchFamily="49" charset="0"/>
                <a:cs typeface="Courier New" pitchFamily="49" charset="0"/>
              </a:rPr>
              <a:t>get</a:t>
            </a:r>
            <a:r>
              <a:rPr lang="hu-HU" sz="1800" b="1" dirty="0" smtClean="0">
                <a:latin typeface="Courier New" pitchFamily="49" charset="0"/>
                <a:cs typeface="Courier New" pitchFamily="49" charset="0"/>
              </a:rPr>
              <a:t> </a:t>
            </a:r>
            <a:r>
              <a:rPr lang="hu-HU" sz="1800" b="1" dirty="0" err="1" smtClean="0">
                <a:latin typeface="Courier New" pitchFamily="49" charset="0"/>
                <a:cs typeface="Courier New" pitchFamily="49" charset="0"/>
              </a:rPr>
              <a:t>versions</a:t>
            </a:r>
            <a:endParaRPr lang="hu-HU" sz="1800" b="1" dirty="0" smtClean="0">
              <a:latin typeface="Courier New" pitchFamily="49" charset="0"/>
              <a:cs typeface="Courier New" pitchFamily="49" charset="0"/>
            </a:endParaRPr>
          </a:p>
          <a:p>
            <a:pPr lvl="1"/>
            <a:r>
              <a:rPr lang="hu-HU" sz="1800" b="1" dirty="0" err="1" smtClean="0">
                <a:latin typeface="Courier New" pitchFamily="49" charset="0"/>
                <a:cs typeface="Courier New" pitchFamily="49" charset="0"/>
              </a:rPr>
              <a:t>Wbadmin</a:t>
            </a:r>
            <a:r>
              <a:rPr lang="hu-HU" sz="1800" b="1" dirty="0" smtClean="0">
                <a:latin typeface="Courier New" pitchFamily="49" charset="0"/>
                <a:cs typeface="Courier New" pitchFamily="49" charset="0"/>
              </a:rPr>
              <a:t> start </a:t>
            </a:r>
            <a:r>
              <a:rPr lang="hu-HU" sz="1800" b="1" dirty="0" err="1" smtClean="0">
                <a:latin typeface="Courier New" pitchFamily="49" charset="0"/>
                <a:cs typeface="Courier New" pitchFamily="49" charset="0"/>
              </a:rPr>
              <a:t>sysrecovery</a:t>
            </a:r>
            <a:r>
              <a:rPr lang="hu-HU" sz="1800" b="1" dirty="0" smtClean="0">
                <a:latin typeface="Courier New" pitchFamily="49" charset="0"/>
                <a:cs typeface="Courier New" pitchFamily="49" charset="0"/>
              </a:rPr>
              <a:t> </a:t>
            </a:r>
            <a:r>
              <a:rPr lang="hu-HU" sz="2000" dirty="0" smtClean="0"/>
              <a:t>… és sok-sok kapcsoló</a:t>
            </a:r>
          </a:p>
          <a:p>
            <a:pPr lvl="1"/>
            <a:r>
              <a:rPr lang="hu-HU" sz="2000" dirty="0" smtClean="0"/>
              <a:t>Részletes lista:</a:t>
            </a:r>
          </a:p>
          <a:p>
            <a:pPr lvl="1">
              <a:buNone/>
            </a:pPr>
            <a:r>
              <a:rPr lang="hu-HU" sz="1600" dirty="0" smtClean="0">
                <a:solidFill>
                  <a:srgbClr val="FFCC00"/>
                </a:solidFill>
              </a:rPr>
              <a:t>http://technet2.microsoft.com/windowsserver2008/en/</a:t>
            </a:r>
            <a:r>
              <a:rPr lang="hu-HU" sz="1600" dirty="0" err="1" smtClean="0">
                <a:solidFill>
                  <a:srgbClr val="FFCC00"/>
                </a:solidFill>
              </a:rPr>
              <a:t>library</a:t>
            </a:r>
            <a:r>
              <a:rPr lang="hu-HU" sz="1600" dirty="0" smtClean="0">
                <a:solidFill>
                  <a:srgbClr val="FFCC00"/>
                </a:solidFill>
              </a:rPr>
              <a:t>/998366c1-0a64-45e6-9ed3-4c3f5b8406f01033.mspx?</a:t>
            </a:r>
            <a:r>
              <a:rPr lang="hu-HU" sz="1600" dirty="0" err="1" smtClean="0">
                <a:solidFill>
                  <a:srgbClr val="FFCC00"/>
                </a:solidFill>
              </a:rPr>
              <a:t>mfr</a:t>
            </a:r>
            <a:r>
              <a:rPr lang="hu-HU" sz="1600" dirty="0" smtClean="0">
                <a:solidFill>
                  <a:srgbClr val="FFCC00"/>
                </a:solidFill>
              </a:rPr>
              <a:t>=</a:t>
            </a:r>
            <a:r>
              <a:rPr lang="hu-HU" sz="1600" dirty="0" err="1" smtClean="0">
                <a:solidFill>
                  <a:srgbClr val="FFCC00"/>
                </a:solidFill>
              </a:rPr>
              <a:t>true</a:t>
            </a:r>
            <a:endParaRPr lang="hu-HU" sz="1600" dirty="0" smtClean="0">
              <a:solidFill>
                <a:srgbClr val="FFCC00"/>
              </a:solidFill>
            </a:endParaRPr>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TechNet template">
  <a:themeElements>
    <a:clrScheme name="TechNet Szeminárium FY06 12">
      <a:dk1>
        <a:srgbClr val="000000"/>
      </a:dk1>
      <a:lt1>
        <a:srgbClr val="FFFFFF"/>
      </a:lt1>
      <a:dk2>
        <a:srgbClr val="0099FF"/>
      </a:dk2>
      <a:lt2>
        <a:srgbClr val="FFCC00"/>
      </a:lt2>
      <a:accent1>
        <a:srgbClr val="66CC33"/>
      </a:accent1>
      <a:accent2>
        <a:srgbClr val="00FFFF"/>
      </a:accent2>
      <a:accent3>
        <a:srgbClr val="AACAFF"/>
      </a:accent3>
      <a:accent4>
        <a:srgbClr val="DADADA"/>
      </a:accent4>
      <a:accent5>
        <a:srgbClr val="B8E2AD"/>
      </a:accent5>
      <a:accent6>
        <a:srgbClr val="00E7E7"/>
      </a:accent6>
      <a:hlink>
        <a:srgbClr val="FFFFCC"/>
      </a:hlink>
      <a:folHlink>
        <a:srgbClr val="FFFFCC"/>
      </a:folHlink>
    </a:clrScheme>
    <a:fontScheme name="TechNet Szeminárium FY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0" tIns="0" rIns="0" bIns="0" rtlCol="0" anchor="ctr" anchorCtr="0">
        <a:noAutofit/>
      </a:bodyPr>
      <a:lstStyle>
        <a:defPPr marL="0" marR="0" indent="0" algn="l" defTabSz="914363" rtl="0" eaLnBrk="1" fontAlgn="auto" latinLnBrk="0" hangingPunct="1">
          <a:lnSpc>
            <a:spcPct val="90000"/>
          </a:lnSpc>
          <a:spcBef>
            <a:spcPct val="0"/>
          </a:spcBef>
          <a:spcAft>
            <a:spcPts val="0"/>
          </a:spcAft>
          <a:buClrTx/>
          <a:buSzTx/>
          <a:buFontTx/>
          <a:buNone/>
          <a:tabLst/>
          <a:defRPr kumimoji="0" sz="5400" b="0" i="0" u="none" strike="noStrike" kern="1200" cap="none" spc="-150" normalizeH="0" baseline="0" noProof="0" dirty="0" smtClean="0">
            <a:ln w="3175">
              <a:noFill/>
            </a:ln>
            <a:solidFill>
              <a:srgbClr val="FF0000"/>
            </a:solidFill>
            <a:effectLst>
              <a:outerShdw blurRad="50800" dist="38100" dir="2700000" algn="tl" rotWithShape="0">
                <a:prstClr val="black">
                  <a:alpha val="40000"/>
                </a:prstClr>
              </a:outerShdw>
            </a:effectLst>
            <a:uLnTx/>
            <a:uFillTx/>
            <a:latin typeface="Segoe Light" pitchFamily="34" charset="0"/>
            <a:ea typeface="+mn-ea"/>
            <a:cs typeface="Arial" charset="0"/>
          </a:defRPr>
        </a:defPPr>
      </a:lstStyle>
    </a:txDef>
  </a:objectDefaults>
  <a:extraClrSchemeLst>
    <a:extraClrScheme>
      <a:clrScheme name="TechNet Szeminárium FY0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chNet Szeminárium FY0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chNet Szeminárium FY0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chNet Szeminárium FY0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chNet Szeminárium FY0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chNet Szeminárium FY0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chNet Szeminárium FY0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echNet Szeminárium FY06 8">
        <a:dk1>
          <a:srgbClr val="000000"/>
        </a:dk1>
        <a:lt1>
          <a:srgbClr val="FFFFFF"/>
        </a:lt1>
        <a:dk2>
          <a:srgbClr val="0099FF"/>
        </a:dk2>
        <a:lt2>
          <a:srgbClr val="FFCC00"/>
        </a:lt2>
        <a:accent1>
          <a:srgbClr val="FF9900"/>
        </a:accent1>
        <a:accent2>
          <a:srgbClr val="00FFFF"/>
        </a:accent2>
        <a:accent3>
          <a:srgbClr val="AAC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chNet Szeminárium FY06 9">
        <a:dk1>
          <a:srgbClr val="000000"/>
        </a:dk1>
        <a:lt1>
          <a:srgbClr val="FFFFFF"/>
        </a:lt1>
        <a:dk2>
          <a:srgbClr val="0099FF"/>
        </a:dk2>
        <a:lt2>
          <a:srgbClr val="FFCC00"/>
        </a:lt2>
        <a:accent1>
          <a:srgbClr val="67CC34"/>
        </a:accent1>
        <a:accent2>
          <a:srgbClr val="00FFFF"/>
        </a:accent2>
        <a:accent3>
          <a:srgbClr val="AACAFF"/>
        </a:accent3>
        <a:accent4>
          <a:srgbClr val="DADADA"/>
        </a:accent4>
        <a:accent5>
          <a:srgbClr val="B8E2AE"/>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chNet Szeminárium FY06 10">
        <a:dk1>
          <a:srgbClr val="0099FF"/>
        </a:dk1>
        <a:lt1>
          <a:srgbClr val="FFFFFF"/>
        </a:lt1>
        <a:dk2>
          <a:srgbClr val="000000"/>
        </a:dk2>
        <a:lt2>
          <a:srgbClr val="808080"/>
        </a:lt2>
        <a:accent1>
          <a:srgbClr val="C0C0C0"/>
        </a:accent1>
        <a:accent2>
          <a:srgbClr val="0066FF"/>
        </a:accent2>
        <a:accent3>
          <a:srgbClr val="FFFFFF"/>
        </a:accent3>
        <a:accent4>
          <a:srgbClr val="0082DA"/>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chNet Szeminárium FY06 11">
        <a:dk1>
          <a:srgbClr val="000000"/>
        </a:dk1>
        <a:lt1>
          <a:srgbClr val="FFFFFF"/>
        </a:lt1>
        <a:dk2>
          <a:srgbClr val="0099FF"/>
        </a:dk2>
        <a:lt2>
          <a:srgbClr val="FFCC00"/>
        </a:lt2>
        <a:accent1>
          <a:srgbClr val="66CC33"/>
        </a:accent1>
        <a:accent2>
          <a:srgbClr val="00FFFF"/>
        </a:accent2>
        <a:accent3>
          <a:srgbClr val="AACAFF"/>
        </a:accent3>
        <a:accent4>
          <a:srgbClr val="DADADA"/>
        </a:accent4>
        <a:accent5>
          <a:srgbClr val="B8E2AD"/>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chNet Szeminárium FY06 12">
        <a:dk1>
          <a:srgbClr val="000000"/>
        </a:dk1>
        <a:lt1>
          <a:srgbClr val="FFFFFF"/>
        </a:lt1>
        <a:dk2>
          <a:srgbClr val="0099FF"/>
        </a:dk2>
        <a:lt2>
          <a:srgbClr val="FFCC00"/>
        </a:lt2>
        <a:accent1>
          <a:srgbClr val="66CC33"/>
        </a:accent1>
        <a:accent2>
          <a:srgbClr val="00FFFF"/>
        </a:accent2>
        <a:accent3>
          <a:srgbClr val="AACAFF"/>
        </a:accent3>
        <a:accent4>
          <a:srgbClr val="DADADA"/>
        </a:accent4>
        <a:accent5>
          <a:srgbClr val="B8E2AD"/>
        </a:accent5>
        <a:accent6>
          <a:srgbClr val="00E7E7"/>
        </a:accent6>
        <a:hlink>
          <a:srgbClr val="FFFFCC"/>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8311</TotalTime>
  <Words>1305</Words>
  <Application>Microsoft PowerPoint</Application>
  <PresentationFormat>On-screen Show (4:3)</PresentationFormat>
  <Paragraphs>224</Paragraphs>
  <Slides>33</Slides>
  <Notes>2</Notes>
  <HiddenSlides>1</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TechNet template</vt:lpstr>
      <vt:lpstr>Slide 1</vt:lpstr>
      <vt:lpstr>Mentés { másként }</vt:lpstr>
      <vt:lpstr>Tartalom</vt:lpstr>
      <vt:lpstr>Mi lett az Ntbackup-pal?</vt:lpstr>
      <vt:lpstr>Az új Windows Backup</vt:lpstr>
      <vt:lpstr>Windows Backup</vt:lpstr>
      <vt:lpstr>Slide 7</vt:lpstr>
      <vt:lpstr>Wbadmin - dióhéjban</vt:lpstr>
      <vt:lpstr>Wbadmin - dióhéjban</vt:lpstr>
      <vt:lpstr>Tartalom</vt:lpstr>
      <vt:lpstr>Milyen gondjaink lehetnek a mentésekkel?</vt:lpstr>
      <vt:lpstr>Data Protection Manager 2007 - áttekintés</vt:lpstr>
      <vt:lpstr>Milyen érvek szólnak a diszk alapú mentés mellett?</vt:lpstr>
      <vt:lpstr>Miben egyedi a Microsoft megoldása?</vt:lpstr>
      <vt:lpstr>Hogyan működik a DPM 2007?</vt:lpstr>
      <vt:lpstr>Milyen adatokat védhetünk?</vt:lpstr>
      <vt:lpstr>Adatmentési lehetőségek</vt:lpstr>
      <vt:lpstr>Tervezési megfontolások</vt:lpstr>
      <vt:lpstr>Rendszerfeltételek</vt:lpstr>
      <vt:lpstr>Ismerkedjünk a technológiával</vt:lpstr>
      <vt:lpstr>Komplex adatvédelmi megoldás</vt:lpstr>
      <vt:lpstr>Tartalom</vt:lpstr>
      <vt:lpstr>Az első lépések a telepítés után</vt:lpstr>
      <vt:lpstr>Slide 24</vt:lpstr>
      <vt:lpstr>Hangoljuk a hálózatot!</vt:lpstr>
      <vt:lpstr>Hozzuk létre a mentési csoportokat!</vt:lpstr>
      <vt:lpstr>Slide 27</vt:lpstr>
      <vt:lpstr>Tanuljunk meg visszatölteni DPM-mel!</vt:lpstr>
      <vt:lpstr>Önkiszolgáló helyreállítás</vt:lpstr>
      <vt:lpstr>Önkiszolgáló helyreállítás</vt:lpstr>
      <vt:lpstr>Slide 31</vt:lpstr>
      <vt:lpstr>Hogyan tovább?</vt:lpstr>
      <vt:lpstr>Slide 33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 előadás címe</dc:title>
  <dc:creator>Peter Budai (Intl Agency)</dc:creator>
  <cp:lastModifiedBy>Budai Péter</cp:lastModifiedBy>
  <cp:revision>346</cp:revision>
  <dcterms:created xsi:type="dcterms:W3CDTF">2007-02-05T11:20:42Z</dcterms:created>
  <dcterms:modified xsi:type="dcterms:W3CDTF">2008-06-02T09:59:38Z</dcterms:modified>
</cp:coreProperties>
</file>