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Lst>
  <p:notesMasterIdLst>
    <p:notesMasterId r:id="rId27"/>
  </p:notesMasterIdLst>
  <p:handoutMasterIdLst>
    <p:handoutMasterId r:id="rId28"/>
  </p:handoutMasterIdLst>
  <p:sldIdLst>
    <p:sldId id="343" r:id="rId3"/>
    <p:sldId id="345" r:id="rId4"/>
    <p:sldId id="344" r:id="rId5"/>
    <p:sldId id="339" r:id="rId6"/>
    <p:sldId id="338" r:id="rId7"/>
    <p:sldId id="333" r:id="rId8"/>
    <p:sldId id="334" r:id="rId9"/>
    <p:sldId id="295" r:id="rId10"/>
    <p:sldId id="299" r:id="rId11"/>
    <p:sldId id="298" r:id="rId12"/>
    <p:sldId id="300" r:id="rId13"/>
    <p:sldId id="346" r:id="rId14"/>
    <p:sldId id="301" r:id="rId15"/>
    <p:sldId id="320" r:id="rId16"/>
    <p:sldId id="330" r:id="rId17"/>
    <p:sldId id="319" r:id="rId18"/>
    <p:sldId id="305" r:id="rId19"/>
    <p:sldId id="347" r:id="rId20"/>
    <p:sldId id="323" r:id="rId21"/>
    <p:sldId id="337" r:id="rId22"/>
    <p:sldId id="332" r:id="rId23"/>
    <p:sldId id="348" r:id="rId24"/>
    <p:sldId id="349" r:id="rId25"/>
    <p:sldId id="350" r:id="rId26"/>
  </p:sldIdLst>
  <p:sldSz cx="9144000" cy="6858000" type="screen4x3"/>
  <p:notesSz cx="6858000" cy="92964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FFFFFF"/>
    <a:srgbClr val="F6AE1E"/>
    <a:srgbClr val="FF0066"/>
    <a:srgbClr val="000000"/>
    <a:srgbClr val="F3AF35"/>
    <a:srgbClr val="9C42E6"/>
    <a:srgbClr val="D1943B"/>
    <a:srgbClr val="F8F57B"/>
    <a:srgbClr val="D5B95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066" autoAdjust="0"/>
    <p:restoredTop sz="96105" autoAdjust="0"/>
  </p:normalViewPr>
  <p:slideViewPr>
    <p:cSldViewPr>
      <p:cViewPr varScale="1">
        <p:scale>
          <a:sx n="70" d="100"/>
          <a:sy n="70" d="100"/>
        </p:scale>
        <p:origin x="-594" y="-96"/>
      </p:cViewPr>
      <p:guideLst>
        <p:guide orient="horz" pos="96"/>
        <p:guide orient="horz" pos="887"/>
        <p:guide orient="horz" pos="1484"/>
        <p:guide orient="horz" pos="1008"/>
        <p:guide orient="horz" pos="2544"/>
        <p:guide orient="horz" pos="4176"/>
        <p:guide pos="3116"/>
        <p:guide pos="244"/>
        <p:guide pos="460"/>
        <p:guide pos="5516"/>
        <p:guide pos="893"/>
        <p:guide pos="5293"/>
      </p:guideLst>
    </p:cSldViewPr>
  </p:slid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36" d="100"/>
          <a:sy n="36" d="100"/>
        </p:scale>
        <p:origin x="-2202" y="-9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r>
              <a:rPr lang="en-US" dirty="0" smtClean="0"/>
              <a:t>A Lap Around </a:t>
            </a:r>
            <a:br>
              <a:rPr lang="en-US" dirty="0" smtClean="0"/>
            </a:br>
            <a:r>
              <a:rPr lang="en-US" dirty="0" smtClean="0"/>
              <a:t>Windows Azure</a:t>
            </a:r>
            <a:endParaRPr lang="en-US" dirty="0">
              <a:latin typeface="Calibri" pitchFamily="34" charset="0"/>
            </a:endParaRPr>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12/26/2008</a:t>
            </a:fld>
            <a:endParaRPr lang="en-US" dirty="0">
              <a:latin typeface="Calibri" pitchFamily="34" charset="0"/>
            </a:endParaRPr>
          </a:p>
        </p:txBody>
      </p:sp>
      <p:sp>
        <p:nvSpPr>
          <p:cNvPr id="4" name="Footer Placeholder 3"/>
          <p:cNvSpPr>
            <a:spLocks noGrp="1"/>
          </p:cNvSpPr>
          <p:nvPr>
            <p:ph type="ftr" sz="quarter" idx="2"/>
          </p:nvPr>
        </p:nvSpPr>
        <p:spPr>
          <a:xfrm>
            <a:off x="0" y="8829967"/>
            <a:ext cx="6248400" cy="46482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829967"/>
            <a:ext cx="608013" cy="46482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atin typeface="Calibri" pitchFamily="34" charset="0"/>
              </a:defRPr>
            </a:lvl1pPr>
          </a:lstStyle>
          <a:p>
            <a:r>
              <a:rPr lang="en-US" dirty="0" smtClean="0"/>
              <a:t>A Lap Around </a:t>
            </a:r>
            <a:br>
              <a:rPr lang="en-US" dirty="0" smtClean="0"/>
            </a:br>
            <a:r>
              <a:rPr lang="en-US" dirty="0" smtClean="0"/>
              <a:t>Windows Azure</a:t>
            </a:r>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12/26/2008</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6172200" cy="46482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Calibri" pitchFamily="34" charset="0"/>
              </a:rPr>
            </a:br>
            <a:r>
              <a:rPr lang="en-US" dirty="0" smtClean="0">
                <a:solidFill>
                  <a:srgbClr val="000000"/>
                </a:solidFill>
                <a:latin typeface="Calibr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829967"/>
            <a:ext cx="684213" cy="46482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12/26/2008 11:23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Calibri" pitchFamily="34" charset="0"/>
              </a:rPr>
            </a:br>
            <a:r>
              <a:rPr lang="en-US" dirty="0" smtClean="0">
                <a:solidFill>
                  <a:srgbClr val="000000"/>
                </a:solidFill>
                <a:latin typeface="Calibri" pitchFamily="34" charset="0"/>
              </a:rPr>
              <a:t>MICROSOFT MAKES NO WARRANTIES, EXPRESS, IMPLIED OR STATUTORY, AS TO THE INFORMATION IN THIS PRESENTATION.</a:t>
            </a:r>
          </a:p>
          <a:p>
            <a:endParaRPr lang="en-US" dirty="0">
              <a:latin typeface="Calibr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12/26/2008 11:23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Calibri" pitchFamily="34" charset="0"/>
              </a:rPr>
            </a:br>
            <a:r>
              <a:rPr lang="en-US" dirty="0" smtClean="0">
                <a:solidFill>
                  <a:srgbClr val="000000"/>
                </a:solidFill>
                <a:latin typeface="Calibri" pitchFamily="34" charset="0"/>
              </a:rPr>
              <a:t>MICROSOFT MAKES NO WARRANTIES, EXPRESS, IMPLIED OR STATUTORY, AS TO THE INFORMATION IN THIS PRESENTATION.</a:t>
            </a:r>
          </a:p>
          <a:p>
            <a:endParaRPr lang="en-US" dirty="0">
              <a:latin typeface="Calibr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12/26/2008 11:23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Calibri" pitchFamily="34" charset="0"/>
              </a:rPr>
            </a:br>
            <a:r>
              <a:rPr lang="en-US" dirty="0" smtClean="0">
                <a:solidFill>
                  <a:srgbClr val="000000"/>
                </a:solidFill>
                <a:latin typeface="Calibri" pitchFamily="34" charset="0"/>
              </a:rPr>
              <a:t>MICROSOFT MAKES NO WARRANTIES, EXPRESS, IMPLIED OR STATUTORY, AS TO THE INFORMATION IN THIS PRESENTATION.</a:t>
            </a:r>
          </a:p>
          <a:p>
            <a:endParaRPr lang="en-US" dirty="0">
              <a:latin typeface="Calibr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12/26/2008 11:23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Calibri" pitchFamily="34" charset="0"/>
              </a:rPr>
            </a:br>
            <a:r>
              <a:rPr lang="en-US" dirty="0" smtClean="0">
                <a:solidFill>
                  <a:srgbClr val="000000"/>
                </a:solidFill>
                <a:latin typeface="Calibri" pitchFamily="34" charset="0"/>
              </a:rPr>
              <a:t>MICROSOFT MAKES NO WARRANTIES, EXPRESS, IMPLIED OR STATUTORY, AS TO THE INFORMATION IN THIS PRESENTATION.</a:t>
            </a:r>
          </a:p>
          <a:p>
            <a:endParaRPr lang="en-US" dirty="0">
              <a:latin typeface="Calibr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12/26/2008 11:23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Calibri" pitchFamily="34" charset="0"/>
              </a:rPr>
            </a:br>
            <a:r>
              <a:rPr lang="en-US" dirty="0" smtClean="0">
                <a:solidFill>
                  <a:srgbClr val="000000"/>
                </a:solidFill>
                <a:latin typeface="Calibri" pitchFamily="34" charset="0"/>
              </a:rPr>
              <a:t>MICROSOFT MAKES NO WARRANTIES, EXPRESS, IMPLIED OR STATUTORY, AS TO THE INFORMATION IN THIS PRESENTATION.</a:t>
            </a:r>
          </a:p>
          <a:p>
            <a:endParaRPr lang="en-US" dirty="0">
              <a:latin typeface="Calibr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12/26/2008 11:23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Calibri" pitchFamily="34" charset="0"/>
              </a:rPr>
            </a:br>
            <a:r>
              <a:rPr lang="en-US" dirty="0" smtClean="0">
                <a:solidFill>
                  <a:srgbClr val="000000"/>
                </a:solidFill>
                <a:latin typeface="Calibri" pitchFamily="34" charset="0"/>
              </a:rPr>
              <a:t>MICROSOFT MAKES NO WARRANTIES, EXPRESS, IMPLIED OR STATUTORY, AS TO THE INFORMATION IN THIS PRESENTATION.</a:t>
            </a:r>
          </a:p>
          <a:p>
            <a:endParaRPr lang="en-US" dirty="0">
              <a:latin typeface="Calibr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135" y="1905001"/>
            <a:ext cx="7681913" cy="1523495"/>
          </a:xfrm>
        </p:spPr>
        <p:txBody>
          <a:bodyPr>
            <a:noAutofit/>
          </a:bodyPr>
          <a:lstStyle>
            <a:lvl1pPr>
              <a:lnSpc>
                <a:spcPct val="90000"/>
              </a:lnSpc>
              <a:defRPr sz="4400" b="1"/>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945954" y="4038600"/>
            <a:ext cx="3456094" cy="914400"/>
          </a:xfrm>
        </p:spPr>
        <p:txBody>
          <a:bodyPr>
            <a:noAutofit/>
          </a:bodyPr>
          <a:lstStyle>
            <a:lvl1pPr marL="457200" indent="-457200" algn="l">
              <a:lnSpc>
                <a:spcPct val="75000"/>
              </a:lnSpc>
              <a:spcBef>
                <a:spcPts val="0"/>
              </a:spcBef>
              <a:spcAft>
                <a:spcPts val="0"/>
              </a:spcAft>
              <a:buNone/>
              <a:tabLst>
                <a:tab pos="457200" algn="l"/>
              </a:tabLst>
              <a:defRPr sz="3000">
                <a:solidFill>
                  <a:schemeClr val="tx1">
                    <a:tint val="75000"/>
                  </a:schemeClr>
                </a:solidFill>
                <a:sym typeface="Wingding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	Click to edit Master subtitle style</a:t>
            </a:r>
            <a:endParaRPr lang="en-US" dirty="0"/>
          </a:p>
        </p:txBody>
      </p:sp>
      <p:sp>
        <p:nvSpPr>
          <p:cNvPr id="7" name="Text Placeholder 6"/>
          <p:cNvSpPr>
            <a:spLocks noGrp="1"/>
          </p:cNvSpPr>
          <p:nvPr>
            <p:ph type="body" sz="quarter" idx="10" hasCustomPrompt="1"/>
          </p:nvPr>
        </p:nvSpPr>
        <p:spPr>
          <a:xfrm>
            <a:off x="4945954" y="5486400"/>
            <a:ext cx="3456094" cy="838200"/>
          </a:xfrm>
        </p:spPr>
        <p:txBody>
          <a:bodyPr vert="horz" wrap="square" lIns="0" tIns="0" rIns="0" bIns="0" rtlCol="0">
            <a:noAutofit/>
          </a:bodyPr>
          <a:lstStyle>
            <a:lvl1pPr marL="457200" indent="-457200" algn="l" defTabSz="914363" rtl="0" eaLnBrk="1" latinLnBrk="0" hangingPunct="1">
              <a:lnSpc>
                <a:spcPct val="75000"/>
              </a:lnSpc>
              <a:spcBef>
                <a:spcPts val="0"/>
              </a:spcBef>
              <a:spcAft>
                <a:spcPts val="0"/>
              </a:spcAft>
              <a:buFont typeface="Arial" pitchFamily="34" charset="0"/>
              <a:buNone/>
              <a:tabLst>
                <a:tab pos="457200" algn="l"/>
              </a:tabLst>
              <a:defRPr lang="en-US" sz="3000" kern="1200" dirty="0">
                <a:solidFill>
                  <a:schemeClr val="tx1">
                    <a:tint val="75000"/>
                  </a:schemeClr>
                </a:solidFill>
                <a:latin typeface="+mn-lt"/>
                <a:ea typeface="+mn-ea"/>
                <a:cs typeface="+mn-cs"/>
                <a:sym typeface="Wingdings"/>
              </a:defRPr>
            </a:lvl1pPr>
          </a:lstStyle>
          <a:p>
            <a:r>
              <a:rPr lang="en-US" dirty="0" smtClean="0"/>
              <a:t>	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peaker Notes BLACK slide -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a:defRPr baseline="0"/>
            </a:lvl1pPr>
          </a:lstStyle>
          <a:p>
            <a:r>
              <a:rPr lang="en-US" dirty="0" smtClean="0"/>
              <a:t>Use this Slide for Speaker Notes</a:t>
            </a:r>
          </a:p>
        </p:txBody>
      </p:sp>
      <p:sp>
        <p:nvSpPr>
          <p:cNvPr id="6" name="Text Placeholder 5"/>
          <p:cNvSpPr>
            <a:spLocks noGrp="1"/>
          </p:cNvSpPr>
          <p:nvPr>
            <p:ph type="body" sz="quarter" idx="10"/>
          </p:nvPr>
        </p:nvSpPr>
        <p:spPr bwMode="white">
          <a:xfrm>
            <a:off x="381000" y="1411554"/>
            <a:ext cx="8382000" cy="1892249"/>
          </a:xfrm>
        </p:spPr>
        <p:txBody>
          <a:bodyPr/>
          <a:lstStyle>
            <a:lvl1pPr marL="401638" indent="-401638">
              <a:spcAft>
                <a:spcPts val="0"/>
              </a:spcAft>
              <a:buClr>
                <a:schemeClr val="tx1"/>
              </a:buClr>
              <a:buSzPct val="70000"/>
              <a:buFont typeface="Wingdings" pitchFamily="2" charset="2"/>
              <a:buChar char="l"/>
              <a:defRPr/>
            </a:lvl1pPr>
            <a:lvl2pPr marL="793750" indent="-384175">
              <a:buClr>
                <a:schemeClr val="tx1"/>
              </a:buClr>
              <a:buSzPct val="70000"/>
              <a:buFont typeface="Wingdings" pitchFamily="2" charset="2"/>
              <a:buChar char="l"/>
              <a:defRPr/>
            </a:lvl2pPr>
            <a:lvl3pPr marL="1147763" indent="-346075">
              <a:buClr>
                <a:schemeClr val="tx1"/>
              </a:buClr>
              <a:buSzPct val="70000"/>
              <a:buFont typeface="Wingdings" pitchFamily="2" charset="2"/>
              <a:buChar char="l"/>
              <a:defRPr/>
            </a:lvl3pPr>
            <a:lvl4pPr marL="1476375" indent="-328613">
              <a:buClr>
                <a:schemeClr val="tx1"/>
              </a:buClr>
              <a:buSzPct val="70000"/>
              <a:buFont typeface="Wingdings" pitchFamily="2" charset="2"/>
              <a:buChar char="l"/>
              <a:defRPr/>
            </a:lvl4pPr>
            <a:lvl5pPr marL="1812925" indent="-320675">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peaker Notes BLACK slide with Footer -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a:defRPr/>
            </a:lvl1pPr>
          </a:lstStyle>
          <a:p>
            <a:r>
              <a:rPr lang="en-US" dirty="0" smtClean="0"/>
              <a:t>Use this Slide for Speaker Notes</a:t>
            </a:r>
            <a:endParaRPr lang="en-US" dirty="0"/>
          </a:p>
        </p:txBody>
      </p:sp>
      <p:sp>
        <p:nvSpPr>
          <p:cNvPr id="6" name="Text Placeholder 5"/>
          <p:cNvSpPr>
            <a:spLocks noGrp="1"/>
          </p:cNvSpPr>
          <p:nvPr>
            <p:ph type="body" sz="quarter" idx="10"/>
          </p:nvPr>
        </p:nvSpPr>
        <p:spPr bwMode="white">
          <a:xfrm>
            <a:off x="381000" y="1411554"/>
            <a:ext cx="8382000" cy="1892249"/>
          </a:xfrm>
        </p:spPr>
        <p:txBody>
          <a:bodyPr/>
          <a:lstStyle>
            <a:lvl1pPr marL="401638" indent="-401638">
              <a:spcAft>
                <a:spcPts val="0"/>
              </a:spcAft>
              <a:buClr>
                <a:schemeClr val="tx1"/>
              </a:buClr>
              <a:buSzPct val="70000"/>
              <a:buFont typeface="Wingdings" pitchFamily="2" charset="2"/>
              <a:buChar char="l"/>
              <a:defRPr/>
            </a:lvl1pPr>
            <a:lvl2pPr marL="801688" indent="-392113">
              <a:buClr>
                <a:schemeClr val="tx1"/>
              </a:buClr>
              <a:buSzPct val="70000"/>
              <a:buFont typeface="Wingdings" pitchFamily="2" charset="2"/>
              <a:buChar char="l"/>
              <a:defRPr/>
            </a:lvl2pPr>
            <a:lvl3pPr marL="1155700" indent="-346075">
              <a:buClr>
                <a:schemeClr val="tx1"/>
              </a:buClr>
              <a:buSzPct val="70000"/>
              <a:buFont typeface="Wingdings" pitchFamily="2" charset="2"/>
              <a:buChar char="l"/>
              <a:defRPr/>
            </a:lvl3pPr>
            <a:lvl4pPr marL="1476375" indent="-312738">
              <a:buClr>
                <a:schemeClr val="tx1"/>
              </a:buClr>
              <a:buSzPct val="70000"/>
              <a:buFont typeface="Wingdings" pitchFamily="2" charset="2"/>
              <a:buChar char="l"/>
              <a:defRPr/>
            </a:lvl4pPr>
            <a:lvl5pPr marL="1812925" indent="-320675">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eveloper Co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Use for CURRENT Software Code</a:t>
            </a:r>
            <a:endParaRPr lang="en-US" dirty="0"/>
          </a:p>
        </p:txBody>
      </p:sp>
      <p:sp>
        <p:nvSpPr>
          <p:cNvPr id="6" name="Text Placeholder 5"/>
          <p:cNvSpPr>
            <a:spLocks noGrp="1"/>
          </p:cNvSpPr>
          <p:nvPr>
            <p:ph type="body" sz="quarter" idx="10"/>
          </p:nvPr>
        </p:nvSpPr>
        <p:spPr>
          <a:xfrm>
            <a:off x="576072" y="1463040"/>
            <a:ext cx="8001000" cy="1602939"/>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UTURE -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Use for FUTURE Software Code</a:t>
            </a:r>
            <a:endParaRPr lang="en-US" dirty="0"/>
          </a:p>
        </p:txBody>
      </p:sp>
      <p:sp>
        <p:nvSpPr>
          <p:cNvPr id="6" name="Text Placeholder 5"/>
          <p:cNvSpPr>
            <a:spLocks noGrp="1"/>
          </p:cNvSpPr>
          <p:nvPr>
            <p:ph type="body" sz="quarter" idx="10"/>
          </p:nvPr>
        </p:nvSpPr>
        <p:spPr>
          <a:xfrm>
            <a:off x="576072" y="1463040"/>
            <a:ext cx="8001000" cy="1602939"/>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mo, Partner and Custom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45954" y="4038600"/>
            <a:ext cx="3456094" cy="914400"/>
          </a:xfrm>
        </p:spPr>
        <p:txBody>
          <a:bodyPr anchor="t" anchorCtr="0">
            <a:noAutofit/>
          </a:bodyPr>
          <a:lstStyle>
            <a:lvl1pPr>
              <a:lnSpc>
                <a:spcPct val="78000"/>
              </a:lnSpc>
              <a:spcBef>
                <a:spcPts val="0"/>
              </a:spcBef>
              <a:spcAft>
                <a:spcPts val="0"/>
              </a:spcAft>
              <a:defRPr sz="36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945954" y="5334001"/>
            <a:ext cx="3456094" cy="1066799"/>
          </a:xfrm>
        </p:spPr>
        <p:txBody>
          <a:bodyPr>
            <a:noAutofit/>
          </a:bodyPr>
          <a:lstStyle>
            <a:lvl1pPr marL="457200" indent="-457200" algn="l">
              <a:lnSpc>
                <a:spcPct val="78000"/>
              </a:lnSpc>
              <a:spcBef>
                <a:spcPts val="0"/>
              </a:spcBef>
              <a:spcAft>
                <a:spcPts val="0"/>
              </a:spcAft>
              <a:buNone/>
              <a:tabLst>
                <a:tab pos="457200" algn="l"/>
              </a:tabLst>
              <a:defRPr sz="3000">
                <a:solidFill>
                  <a:schemeClr val="tx1">
                    <a:tint val="75000"/>
                  </a:schemeClr>
                </a:solidFill>
                <a:sym typeface="Wingding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	Presenter Name</a:t>
            </a:r>
          </a:p>
          <a:p>
            <a:r>
              <a:rPr lang="en-US" sz="2400" dirty="0" smtClean="0"/>
              <a:t>	Title</a:t>
            </a:r>
          </a:p>
          <a:p>
            <a:r>
              <a:rPr lang="en-US" sz="2400" dirty="0" smtClean="0"/>
              <a:t>	Group</a:t>
            </a:r>
            <a:endParaRPr lang="en-US" sz="2400" dirty="0"/>
          </a:p>
        </p:txBody>
      </p:sp>
      <p:sp>
        <p:nvSpPr>
          <p:cNvPr id="7" name="Text Placeholder 6"/>
          <p:cNvSpPr>
            <a:spLocks noGrp="1"/>
          </p:cNvSpPr>
          <p:nvPr>
            <p:ph type="body" sz="quarter" idx="10" hasCustomPrompt="1"/>
          </p:nvPr>
        </p:nvSpPr>
        <p:spPr>
          <a:xfrm>
            <a:off x="730044" y="1905000"/>
            <a:ext cx="7682119" cy="1384994"/>
          </a:xfrm>
        </p:spPr>
        <p:txBody>
          <a:bodyPr vert="horz" wrap="square" lIns="0" tIns="0" rIns="0" bIns="0" rtlCol="0" anchor="t" anchorCtr="0">
            <a:noAutofit/>
            <a:scene3d>
              <a:camera prst="orthographicFront"/>
              <a:lightRig rig="flat" dir="t"/>
            </a:scene3d>
            <a:sp3d>
              <a:contourClr>
                <a:srgbClr val="F4A234"/>
              </a:contourClr>
            </a:sp3d>
          </a:bodyPr>
          <a:lstStyle>
            <a:lvl1pPr marL="0" indent="0" algn="l">
              <a:buFont typeface="Arial" pitchFamily="34" charset="0"/>
              <a:buNone/>
              <a:defRPr kumimoji="0" lang="en-US" sz="10000" b="0" i="0" u="none" strike="noStrike" kern="1200" cap="none" spc="-642" normalizeH="0" baseline="0" noProof="0" dirty="0" smtClean="0">
                <a:ln w="11430"/>
                <a:gradFill>
                  <a:gsLst>
                    <a:gs pos="62000">
                      <a:schemeClr val="tx1"/>
                    </a:gs>
                    <a:gs pos="88000">
                      <a:schemeClr val="tx1"/>
                    </a:gs>
                  </a:gsLst>
                  <a:lin ang="5400000"/>
                </a:gradFill>
                <a:effectLst/>
                <a:uLnTx/>
                <a:uFillTx/>
                <a:latin typeface="Calibri" pitchFamily="34" charset="0"/>
                <a:ea typeface="+mn-ea"/>
                <a:cs typeface="+mn-cs"/>
              </a:defRPr>
            </a:lvl1pPr>
          </a:lstStyle>
          <a:p>
            <a:pPr marL="0" lvl="0" indent="0" algn="l" defTabSz="914363" rtl="0" eaLnBrk="1" latinLnBrk="0" hangingPunct="1">
              <a:lnSpc>
                <a:spcPct val="78000"/>
              </a:lnSpc>
              <a:spcBef>
                <a:spcPct val="20000"/>
              </a:spcBef>
              <a:spcAft>
                <a:spcPts val="800"/>
              </a:spcAft>
              <a:buFont typeface="Arial" pitchFamily="34" charset="0"/>
              <a:buNone/>
            </a:pPr>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and Announc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45954" y="4038600"/>
            <a:ext cx="3456094" cy="914400"/>
          </a:xfrm>
        </p:spPr>
        <p:txBody>
          <a:bodyPr anchor="t" anchorCtr="0">
            <a:noAutofit/>
          </a:bodyPr>
          <a:lstStyle>
            <a:lvl1pPr>
              <a:lnSpc>
                <a:spcPct val="78000"/>
              </a:lnSpc>
              <a:spcBef>
                <a:spcPts val="0"/>
              </a:spcBef>
              <a:spcAft>
                <a:spcPts val="0"/>
              </a:spcAft>
              <a:defRPr sz="3600"/>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730044" y="1905000"/>
            <a:ext cx="7682119" cy="1384994"/>
          </a:xfrm>
        </p:spPr>
        <p:txBody>
          <a:bodyPr anchor="t" anchorCtr="0">
            <a:noAutofit/>
            <a:scene3d>
              <a:camera prst="orthographicFront"/>
              <a:lightRig rig="flat" dir="t"/>
            </a:scene3d>
            <a:sp3d>
              <a:contourClr>
                <a:srgbClr val="F4A234"/>
              </a:contourClr>
            </a:sp3d>
          </a:bodyPr>
          <a:lstStyle>
            <a:lvl1pPr marL="0" indent="0" algn="l">
              <a:buFont typeface="Arial" pitchFamily="34" charset="0"/>
              <a:buNone/>
              <a:defRPr kumimoji="0" lang="en-US" sz="10000" b="0" i="0" u="none" strike="noStrike" kern="1200" cap="none" spc="-642" normalizeH="0" baseline="0" noProof="0" dirty="0" smtClean="0">
                <a:ln w="11430"/>
                <a:gradFill>
                  <a:gsLst>
                    <a:gs pos="62000">
                      <a:schemeClr val="tx1"/>
                    </a:gs>
                    <a:gs pos="88000">
                      <a:schemeClr val="tx1"/>
                    </a:gs>
                  </a:gsLst>
                  <a:lin ang="5400000"/>
                </a:gradFill>
                <a:effectLst/>
                <a:uLnTx/>
                <a:uFillTx/>
                <a:latin typeface="Calibri"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0044" y="1411552"/>
            <a:ext cx="7672003" cy="2053960"/>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Placeholder 1"/>
          <p:cNvSpPr>
            <a:spLocks noGrp="1"/>
          </p:cNvSpPr>
          <p:nvPr>
            <p:ph type="title"/>
          </p:nvPr>
        </p:nvSpPr>
        <p:spPr>
          <a:xfrm>
            <a:off x="387054" y="152400"/>
            <a:ext cx="8375946" cy="609398"/>
          </a:xfrm>
          <a:prstGeom prst="rect">
            <a:avLst/>
          </a:prstGeom>
        </p:spPr>
        <p:txBody>
          <a:bodyPr vert="horz" wrap="square" lIns="0" tIns="0" rIns="0" bIns="0" rtlCol="0" anchor="t">
            <a:spAutoFit/>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Use this Slide for FUTURE Content</a:t>
            </a:r>
            <a:endParaRPr lang="en-US" dirty="0"/>
          </a:p>
        </p:txBody>
      </p:sp>
      <p:sp>
        <p:nvSpPr>
          <p:cNvPr id="6" name="Text Placeholder 5"/>
          <p:cNvSpPr>
            <a:spLocks noGrp="1"/>
          </p:cNvSpPr>
          <p:nvPr>
            <p:ph type="body" sz="quarter" idx="10"/>
          </p:nvPr>
        </p:nvSpPr>
        <p:spPr>
          <a:xfrm>
            <a:off x="730044" y="1411553"/>
            <a:ext cx="7672004" cy="1994841"/>
          </a:xfrm>
        </p:spPr>
        <p:txBody>
          <a:bodyPr/>
          <a:lstStyle>
            <a:lvl1pPr>
              <a:lnSpc>
                <a:spcPct val="78000"/>
              </a:lnSpc>
              <a:defRPr/>
            </a:lvl1pPr>
            <a:lvl2pPr>
              <a:lnSpc>
                <a:spcPct val="78000"/>
              </a:lnSpc>
              <a:buClr>
                <a:srgbClr val="95E3E7"/>
              </a:buClr>
              <a:defRPr/>
            </a:lvl2pPr>
            <a:lvl3pPr>
              <a:lnSpc>
                <a:spcPct val="78000"/>
              </a:lnSpc>
              <a:buClr>
                <a:srgbClr val="95E3E7"/>
              </a:buClr>
              <a:defRPr/>
            </a:lvl3pPr>
            <a:lvl4pPr>
              <a:lnSpc>
                <a:spcPct val="78000"/>
              </a:lnSpc>
              <a:buClr>
                <a:srgbClr val="95E3E7"/>
              </a:buClr>
              <a:defRPr/>
            </a:lvl4pPr>
            <a:lvl5pPr>
              <a:lnSpc>
                <a:spcPct val="78000"/>
              </a:lnSpc>
              <a:buClr>
                <a:srgbClr val="95E3E7"/>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730044" y="1412875"/>
            <a:ext cx="7681532" cy="1994841"/>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730045" y="1411554"/>
            <a:ext cx="3670461" cy="1981376"/>
          </a:xfrm>
        </p:spPr>
        <p:txBody>
          <a:bodyPr/>
          <a:lstStyle>
            <a:lvl1pPr marL="339976" indent="-339976">
              <a:lnSpc>
                <a:spcPct val="78000"/>
              </a:lnSpc>
              <a:defRPr sz="2800"/>
            </a:lvl1pPr>
            <a:lvl2pPr marL="673338" indent="-325424">
              <a:lnSpc>
                <a:spcPct val="78000"/>
              </a:lnSpc>
              <a:defRPr sz="2400"/>
            </a:lvl2pPr>
            <a:lvl3pPr marL="953785" indent="-288384">
              <a:lnSpc>
                <a:spcPct val="78000"/>
              </a:lnSpc>
              <a:defRPr sz="2000"/>
            </a:lvl3pPr>
            <a:lvl4pPr marL="1227618" indent="-273833">
              <a:lnSpc>
                <a:spcPct val="78000"/>
              </a:lnSpc>
              <a:defRPr sz="1800"/>
            </a:lvl4pPr>
            <a:lvl5pPr marL="1516002" indent="-280447">
              <a:lnSpc>
                <a:spcPct val="78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6330" y="1411554"/>
            <a:ext cx="3725246" cy="1981376"/>
          </a:xfrm>
        </p:spPr>
        <p:txBody>
          <a:bodyPr/>
          <a:lstStyle>
            <a:lvl1pPr marL="347914" indent="-347914">
              <a:lnSpc>
                <a:spcPct val="78000"/>
              </a:lnSpc>
              <a:defRPr sz="2800"/>
            </a:lvl1pPr>
            <a:lvl2pPr marL="673338" indent="-339976">
              <a:lnSpc>
                <a:spcPct val="78000"/>
              </a:lnSpc>
              <a:defRPr sz="2400"/>
            </a:lvl2pPr>
            <a:lvl3pPr marL="961722" indent="-302936">
              <a:lnSpc>
                <a:spcPct val="78000"/>
              </a:lnSpc>
              <a:defRPr sz="2000"/>
            </a:lvl3pPr>
            <a:lvl4pPr marL="1227618" indent="-265896">
              <a:lnSpc>
                <a:spcPct val="78000"/>
              </a:lnSpc>
              <a:defRPr sz="1800"/>
            </a:lvl4pPr>
            <a:lvl5pPr marL="1516002" indent="-273833">
              <a:lnSpc>
                <a:spcPct val="78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045" y="1411553"/>
            <a:ext cx="3670461" cy="600164"/>
          </a:xfrm>
        </p:spPr>
        <p:txBody>
          <a:bodyPr anchor="b"/>
          <a:lstStyle>
            <a:lvl1pPr marL="0" indent="0">
              <a:lnSpc>
                <a:spcPct val="78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0044" y="2174876"/>
            <a:ext cx="3670461" cy="1464503"/>
          </a:xfrm>
        </p:spPr>
        <p:txBody>
          <a:bodyPr/>
          <a:lstStyle>
            <a:lvl1pPr marL="281770" indent="-281770">
              <a:lnSpc>
                <a:spcPct val="78000"/>
              </a:lnSpc>
              <a:defRPr sz="2300"/>
            </a:lvl1pPr>
            <a:lvl2pPr marL="562218" indent="-265896">
              <a:lnSpc>
                <a:spcPct val="78000"/>
              </a:lnSpc>
              <a:defRPr sz="2000"/>
            </a:lvl2pPr>
            <a:lvl3pPr marL="813562" indent="-243407">
              <a:lnSpc>
                <a:spcPct val="78000"/>
              </a:lnSpc>
              <a:defRPr sz="1800"/>
            </a:lvl3pPr>
            <a:lvl4pPr marL="1050354" indent="-228856">
              <a:lnSpc>
                <a:spcPct val="78000"/>
              </a:lnSpc>
              <a:defRPr sz="1700"/>
            </a:lvl4pPr>
            <a:lvl5pPr marL="1279210" indent="-206367">
              <a:lnSpc>
                <a:spcPct val="78000"/>
              </a:lnSpc>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43495" y="1411553"/>
            <a:ext cx="3658553" cy="600164"/>
          </a:xfrm>
        </p:spPr>
        <p:txBody>
          <a:bodyPr anchor="b"/>
          <a:lstStyle>
            <a:lvl1pPr marL="0" indent="0">
              <a:lnSpc>
                <a:spcPct val="78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3495" y="2174876"/>
            <a:ext cx="3668081" cy="1464503"/>
          </a:xfrm>
        </p:spPr>
        <p:txBody>
          <a:bodyPr/>
          <a:lstStyle>
            <a:lvl1pPr marL="296321" indent="-296321">
              <a:lnSpc>
                <a:spcPct val="78000"/>
              </a:lnSpc>
              <a:defRPr sz="2300"/>
            </a:lvl1pPr>
            <a:lvl2pPr marL="570155" indent="-273833">
              <a:lnSpc>
                <a:spcPct val="78000"/>
              </a:lnSpc>
              <a:defRPr sz="2000"/>
            </a:lvl2pPr>
            <a:lvl3pPr marL="821499" indent="-244730">
              <a:lnSpc>
                <a:spcPct val="78000"/>
              </a:lnSpc>
              <a:defRPr sz="1800"/>
            </a:lvl3pPr>
            <a:lvl4pPr marL="1050354" indent="-236793">
              <a:lnSpc>
                <a:spcPct val="78000"/>
              </a:lnSpc>
              <a:defRPr sz="1700"/>
            </a:lvl4pPr>
            <a:lvl5pPr marL="1279210" indent="-220919">
              <a:lnSpc>
                <a:spcPct val="78000"/>
              </a:lnSpc>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350" y="152400"/>
            <a:ext cx="8369300" cy="5539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30250" y="1408113"/>
            <a:ext cx="7672388" cy="199484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696" r:id="rId4"/>
    <p:sldLayoutId id="2147483722"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27" r:id="rId14"/>
  </p:sldLayoutIdLst>
  <p:transition>
    <p:fade/>
  </p:transition>
  <p:txStyles>
    <p:title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93700" indent="-393700" algn="l" defTabSz="914363" rtl="0" eaLnBrk="1" latinLnBrk="0" hangingPunct="1">
        <a:lnSpc>
          <a:spcPct val="78000"/>
        </a:lnSpc>
        <a:spcBef>
          <a:spcPct val="20000"/>
        </a:spcBef>
        <a:spcAft>
          <a:spcPts val="800"/>
        </a:spcAft>
        <a:buClr>
          <a:schemeClr val="tx1"/>
        </a:buClr>
        <a:buSzPct val="80000"/>
        <a:buFont typeface="Wingdings" pitchFamily="2" charset="2"/>
        <a:buChar char="l"/>
        <a:defRPr sz="3200" kern="1200">
          <a:gradFill>
            <a:gsLst>
              <a:gs pos="0">
                <a:schemeClr val="tx1"/>
              </a:gs>
              <a:gs pos="86000">
                <a:schemeClr val="tx1"/>
              </a:gs>
            </a:gsLst>
            <a:lin ang="5400000" scaled="0"/>
          </a:gradFill>
          <a:latin typeface="+mn-lt"/>
          <a:ea typeface="+mn-ea"/>
          <a:cs typeface="+mn-cs"/>
        </a:defRPr>
      </a:lvl1pPr>
      <a:lvl2pPr marL="801688" indent="-407988" algn="l" defTabSz="914363" rtl="0" eaLnBrk="1" latinLnBrk="0" hangingPunct="1">
        <a:lnSpc>
          <a:spcPct val="78000"/>
        </a:lnSpc>
        <a:spcBef>
          <a:spcPct val="20000"/>
        </a:spcBef>
        <a:spcAft>
          <a:spcPts val="0"/>
        </a:spcAft>
        <a:buClr>
          <a:srgbClr val="969696"/>
        </a:buClr>
        <a:buSzPct val="80000"/>
        <a:buFont typeface="Wingdings" pitchFamily="2" charset="2"/>
        <a:buChar char="l"/>
        <a:defRPr sz="2800" kern="1200">
          <a:gradFill>
            <a:gsLst>
              <a:gs pos="0">
                <a:schemeClr val="tx1"/>
              </a:gs>
              <a:gs pos="86000">
                <a:schemeClr val="tx1"/>
              </a:gs>
            </a:gsLst>
            <a:lin ang="5400000" scaled="0"/>
          </a:gradFill>
          <a:latin typeface="+mn-lt"/>
          <a:ea typeface="+mn-ea"/>
          <a:cs typeface="+mn-cs"/>
        </a:defRPr>
      </a:lvl2pPr>
      <a:lvl3pPr marL="1146175" indent="-328613"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3pPr>
      <a:lvl4pPr marL="1484313" indent="-338138"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4pPr>
      <a:lvl5pPr marL="1812925" indent="-320675"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Picture 4" descr="16-9-coding-white-space.png"/>
          <p:cNvPicPr>
            <a:picLocks noChangeAspect="1"/>
          </p:cNvPicPr>
          <p:nvPr/>
        </p:nvPicPr>
        <p:blipFill>
          <a:blip r:embed="rId5"/>
          <a:stretch>
            <a:fillRect/>
          </a:stretch>
        </p:blipFill>
        <p:spPr>
          <a:xfrm>
            <a:off x="387350" y="1331495"/>
            <a:ext cx="8369300" cy="5526505"/>
          </a:xfrm>
          <a:prstGeom prst="rect">
            <a:avLst/>
          </a:prstGeom>
        </p:spPr>
      </p:pic>
      <p:sp>
        <p:nvSpPr>
          <p:cNvPr id="2" name="Title Placeholder 1"/>
          <p:cNvSpPr>
            <a:spLocks noGrp="1"/>
          </p:cNvSpPr>
          <p:nvPr>
            <p:ph type="title"/>
          </p:nvPr>
        </p:nvSpPr>
        <p:spPr>
          <a:xfrm>
            <a:off x="381000" y="152400"/>
            <a:ext cx="8382000" cy="5539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73505" y="1459832"/>
            <a:ext cx="8005009" cy="160293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4" r:id="rId2"/>
  </p:sldLayoutIdLst>
  <p:transition>
    <p:fade/>
  </p:transition>
  <p:txStyles>
    <p:titleStyle>
      <a:lvl1pPr algn="l" defTabSz="914363" rtl="0" eaLnBrk="1" latinLnBrk="0" hangingPunct="1">
        <a:lnSpc>
          <a:spcPct val="90000"/>
        </a:lnSpc>
        <a:spcBef>
          <a:spcPct val="0"/>
        </a:spcBef>
        <a:buNone/>
        <a:defRPr lang="en-US" sz="4000" b="0" kern="1200" cap="none" spc="-150" dirty="0">
          <a:ln w="3175">
            <a:noFill/>
          </a:ln>
          <a:gradFill>
            <a:gsLst>
              <a:gs pos="0">
                <a:srgbClr val="FFFFFF"/>
              </a:gs>
              <a:gs pos="86000">
                <a:srgbClr val="FFFFFF"/>
              </a:gs>
            </a:gsLst>
            <a:lin ang="5400000" scaled="0"/>
          </a:gradFill>
          <a:effectLst/>
          <a:latin typeface="+mj-lt"/>
          <a:ea typeface="+mn-ea"/>
          <a:cs typeface="Arial" charset="0"/>
        </a:defRPr>
      </a:lvl1pPr>
    </p:titleStyle>
    <p:bodyStyle>
      <a:lvl1pPr marL="0" indent="0" algn="l" defTabSz="914363" rtl="0" eaLnBrk="1" latinLnBrk="0" hangingPunct="1">
        <a:lnSpc>
          <a:spcPct val="78000"/>
        </a:lnSpc>
        <a:spcBef>
          <a:spcPct val="20000"/>
        </a:spcBef>
        <a:buFont typeface="Arial" pitchFamily="34" charset="0"/>
        <a:buNone/>
        <a:defRPr sz="2800" b="0" kern="1200">
          <a:solidFill>
            <a:schemeClr val="tx1"/>
          </a:solidFill>
          <a:latin typeface="Consolas" pitchFamily="49" charset="0"/>
          <a:ea typeface="+mn-ea"/>
          <a:cs typeface="Courier New" pitchFamily="49" charset="0"/>
        </a:defRPr>
      </a:lvl1pPr>
      <a:lvl2pPr marL="384954" indent="-7937" algn="l" defTabSz="914363" rtl="0" eaLnBrk="1" latinLnBrk="0" hangingPunct="1">
        <a:lnSpc>
          <a:spcPct val="78000"/>
        </a:lnSpc>
        <a:spcBef>
          <a:spcPct val="20000"/>
        </a:spcBef>
        <a:buFont typeface="Arial" pitchFamily="34" charset="0"/>
        <a:buNone/>
        <a:defRPr sz="2400" b="0" kern="1200">
          <a:solidFill>
            <a:schemeClr val="tx1"/>
          </a:solidFill>
          <a:latin typeface="Consolas" pitchFamily="49" charset="0"/>
          <a:ea typeface="+mn-ea"/>
          <a:cs typeface="Courier New" pitchFamily="49" charset="0"/>
        </a:defRPr>
      </a:lvl2pPr>
      <a:lvl3pPr marL="761970" indent="-7937" algn="l" defTabSz="914363" rtl="0" eaLnBrk="1" latinLnBrk="0" hangingPunct="1">
        <a:lnSpc>
          <a:spcPct val="78000"/>
        </a:lnSpc>
        <a:spcBef>
          <a:spcPct val="20000"/>
        </a:spcBef>
        <a:buFont typeface="Arial" pitchFamily="34" charset="0"/>
        <a:buNone/>
        <a:defRPr sz="2000" b="0" kern="1200">
          <a:solidFill>
            <a:schemeClr val="tx1"/>
          </a:solidFill>
          <a:latin typeface="Consolas" pitchFamily="49" charset="0"/>
          <a:ea typeface="+mn-ea"/>
          <a:cs typeface="Courier New" pitchFamily="49" charset="0"/>
        </a:defRPr>
      </a:lvl3pPr>
      <a:lvl4pPr marL="1094009" indent="7937" algn="l" defTabSz="914363" rtl="0" eaLnBrk="1" latinLnBrk="0" hangingPunct="1">
        <a:lnSpc>
          <a:spcPct val="78000"/>
        </a:lnSpc>
        <a:spcBef>
          <a:spcPct val="20000"/>
        </a:spcBef>
        <a:buFont typeface="Arial" pitchFamily="34" charset="0"/>
        <a:buNone/>
        <a:defRPr sz="2000" b="0" kern="1200">
          <a:solidFill>
            <a:schemeClr val="tx1"/>
          </a:solidFill>
          <a:latin typeface="Consolas" pitchFamily="49" charset="0"/>
          <a:ea typeface="+mn-ea"/>
          <a:cs typeface="Courier New" pitchFamily="49" charset="0"/>
        </a:defRPr>
      </a:lvl4pPr>
      <a:lvl5pPr marL="1426047" indent="0" algn="l" defTabSz="914363" rtl="0" eaLnBrk="1" latinLnBrk="0" hangingPunct="1">
        <a:lnSpc>
          <a:spcPct val="78000"/>
        </a:lnSpc>
        <a:spcBef>
          <a:spcPct val="20000"/>
        </a:spcBef>
        <a:buFont typeface="Arial" pitchFamily="34" charset="0"/>
        <a:buNone/>
        <a:defRPr sz="2000" b="0" kern="1200">
          <a:solidFill>
            <a:schemeClr val="tx1"/>
          </a:soli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2.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zh.wikipedia.org/w/index.php?title=%E7%B6%B2%E8%B7%AF%E4%BF%A1%E7%AE%B1&amp;action=edit&amp;redlink=1" TargetMode="External"/><Relationship Id="rId7" Type="http://schemas.openxmlformats.org/officeDocument/2006/relationships/image" Target="../media/image7.png"/><Relationship Id="rId2" Type="http://schemas.openxmlformats.org/officeDocument/2006/relationships/hyperlink" Target="http://zh.wikipedia.org/w/index.php?title=%E6%90%9C%E5%B0%8B%E5%BC%95%E6%93%8E&amp;variant=zh-tw" TargetMode="External"/><Relationship Id="rId1" Type="http://schemas.openxmlformats.org/officeDocument/2006/relationships/slideLayout" Target="../slideLayouts/slideLayout14.xml"/><Relationship Id="rId6" Type="http://schemas.openxmlformats.org/officeDocument/2006/relationships/hyperlink" Target="http://zh.wikipedia.org/w/index.php?title=%E7%B6%B2%E9%9A%9B%E7%B6%B2%E8%B7%AF&amp;variant=zh-tw" TargetMode="External"/><Relationship Id="rId5" Type="http://schemas.openxmlformats.org/officeDocument/2006/relationships/hyperlink" Target="http://zh.wikipedia.org/w/index.php?title=GPS&amp;variant=zh-tw" TargetMode="External"/><Relationship Id="rId4" Type="http://schemas.openxmlformats.org/officeDocument/2006/relationships/hyperlink" Target="http://zh.wikipedia.org/w/index.php?title=%E6%89%8B%E6%A9%9F&amp;variant=zh-tw"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81000" y="5105400"/>
            <a:ext cx="5181600" cy="1371600"/>
          </a:xfrm>
          <a:prstGeom prst="rect">
            <a:avLst/>
          </a:prstGeom>
        </p:spPr>
        <p:txBody>
          <a:bodyPr/>
          <a:lstStyle/>
          <a:p>
            <a:pPr marL="216000" marR="0" lvl="0" algn="l" defTabSz="914363" rtl="0" eaLnBrk="1" fontAlgn="auto" latinLnBrk="0" hangingPunct="1">
              <a:lnSpc>
                <a:spcPts val="1000"/>
              </a:lnSpc>
              <a:spcBef>
                <a:spcPts val="1800"/>
              </a:spcBef>
              <a:spcAft>
                <a:spcPts val="600"/>
              </a:spcAft>
              <a:buClr>
                <a:schemeClr val="tx1"/>
              </a:buClr>
              <a:buSzPct val="80000"/>
              <a:tabLst/>
              <a:defRPr/>
            </a:pPr>
            <a:r>
              <a:rPr kumimoji="0" lang="zh-TW" altLang="en-US" sz="3200" b="1" i="0" u="none" strike="noStrike" kern="1200" cap="none" spc="0" normalizeH="0" baseline="0" noProof="0" dirty="0" smtClean="0">
                <a:ln>
                  <a:noFill/>
                </a:ln>
                <a:gradFill>
                  <a:gsLst>
                    <a:gs pos="0">
                      <a:schemeClr val="tx1"/>
                    </a:gs>
                    <a:gs pos="86000">
                      <a:schemeClr val="tx1"/>
                    </a:gs>
                  </a:gsLst>
                  <a:lin ang="5400000" scaled="0"/>
                </a:gradFill>
                <a:effectLst/>
                <a:uLnTx/>
                <a:uFillTx/>
                <a:latin typeface="微軟正黑體" pitchFamily="34" charset="-120"/>
                <a:ea typeface="微軟正黑體" pitchFamily="34" charset="-120"/>
                <a:cs typeface="+mn-cs"/>
              </a:rPr>
              <a:t>李智樺</a:t>
            </a:r>
            <a:endParaRPr kumimoji="0" lang="en-US" altLang="zh-TW" sz="3200" b="1" i="0" u="none" strike="noStrike" kern="1200" cap="none" spc="0" normalizeH="0" baseline="0" noProof="0" dirty="0" smtClean="0">
              <a:ln>
                <a:noFill/>
              </a:ln>
              <a:gradFill>
                <a:gsLst>
                  <a:gs pos="0">
                    <a:schemeClr val="tx1"/>
                  </a:gs>
                  <a:gs pos="86000">
                    <a:schemeClr val="tx1"/>
                  </a:gs>
                </a:gsLst>
                <a:lin ang="5400000" scaled="0"/>
              </a:gradFill>
              <a:effectLst/>
              <a:uLnTx/>
              <a:uFillTx/>
              <a:latin typeface="微軟正黑體" pitchFamily="34" charset="-120"/>
              <a:ea typeface="微軟正黑體" pitchFamily="34" charset="-120"/>
              <a:cs typeface="+mn-cs"/>
            </a:endParaRPr>
          </a:p>
          <a:p>
            <a:pPr marL="216000">
              <a:lnSpc>
                <a:spcPts val="1000"/>
              </a:lnSpc>
              <a:spcBef>
                <a:spcPts val="1800"/>
              </a:spcBef>
              <a:spcAft>
                <a:spcPts val="600"/>
              </a:spcAft>
              <a:buClr>
                <a:schemeClr val="tx1"/>
              </a:buClr>
              <a:buSzPct val="80000"/>
            </a:pPr>
            <a:r>
              <a:rPr kumimoji="0" lang="en-US" altLang="zh-TW" sz="3200" b="0" i="0" u="none" strike="noStrike" kern="1200" cap="none" spc="0" normalizeH="0" baseline="0" noProof="0" dirty="0" smtClean="0">
                <a:ln>
                  <a:noFill/>
                </a:ln>
                <a:solidFill>
                  <a:srgbClr val="00B050"/>
                </a:solidFill>
                <a:effectLst/>
                <a:uLnTx/>
                <a:uFillTx/>
                <a:latin typeface="+mn-lt"/>
                <a:ea typeface="+mn-ea"/>
                <a:cs typeface="+mn-cs"/>
              </a:rPr>
              <a:t>K2 </a:t>
            </a:r>
            <a:r>
              <a:rPr kumimoji="0" lang="en-US" altLang="zh-TW" sz="3200" b="0" i="0" u="none" strike="noStrike" kern="1200" cap="none" spc="0" normalizeH="0" baseline="0" noProof="0" dirty="0" err="1" smtClean="0">
                <a:ln>
                  <a:noFill/>
                </a:ln>
                <a:solidFill>
                  <a:srgbClr val="00B050"/>
                </a:solidFill>
                <a:effectLst/>
                <a:uLnTx/>
                <a:uFillTx/>
                <a:latin typeface="+mn-lt"/>
                <a:ea typeface="+mn-ea"/>
                <a:cs typeface="+mn-cs"/>
              </a:rPr>
              <a:t>SourceCode</a:t>
            </a:r>
            <a:r>
              <a:rPr kumimoji="0" lang="en-US" altLang="zh-TW" sz="3200" b="0" i="0" u="none" strike="noStrike" kern="1200" cap="none" spc="0" normalizeH="0" baseline="0" noProof="0" dirty="0" smtClean="0">
                <a:ln>
                  <a:noFill/>
                </a:ln>
                <a:solidFill>
                  <a:srgbClr val="00B050"/>
                </a:solidFill>
                <a:effectLst/>
                <a:uLnTx/>
                <a:uFillTx/>
                <a:latin typeface="+mn-lt"/>
                <a:ea typeface="+mn-ea"/>
                <a:cs typeface="+mn-cs"/>
              </a:rPr>
              <a:t> </a:t>
            </a:r>
            <a:r>
              <a:rPr lang="zh-TW" altLang="en-US" sz="3200" dirty="0" smtClean="0">
                <a:solidFill>
                  <a:srgbClr val="00B050"/>
                </a:solidFill>
                <a:latin typeface="微軟正黑體" pitchFamily="34" charset="-120"/>
                <a:ea typeface="微軟正黑體" pitchFamily="34" charset="-120"/>
              </a:rPr>
              <a:t>諮詢顧問</a:t>
            </a:r>
            <a:endParaRPr lang="en-US" altLang="zh-TW" sz="3200" dirty="0" smtClean="0">
              <a:solidFill>
                <a:srgbClr val="00B050"/>
              </a:solidFill>
              <a:latin typeface="微軟正黑體" pitchFamily="34" charset="-120"/>
              <a:ea typeface="微軟正黑體" pitchFamily="34" charset="-120"/>
            </a:endParaRPr>
          </a:p>
          <a:p>
            <a:pPr marL="216000" marR="0" lvl="0" algn="l" defTabSz="914363" rtl="0" eaLnBrk="1" fontAlgn="auto" latinLnBrk="0" hangingPunct="1">
              <a:lnSpc>
                <a:spcPts val="1000"/>
              </a:lnSpc>
              <a:spcBef>
                <a:spcPts val="1800"/>
              </a:spcBef>
              <a:spcAft>
                <a:spcPts val="600"/>
              </a:spcAft>
              <a:buClr>
                <a:schemeClr val="tx1"/>
              </a:buClr>
              <a:buSzPct val="80000"/>
              <a:tabLst/>
              <a:defRPr/>
            </a:pPr>
            <a:r>
              <a:rPr kumimoji="0" lang="en-US" sz="32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MSDN </a:t>
            </a:r>
            <a:r>
              <a:rPr kumimoji="0" lang="zh-TW" altLang="en-US" sz="32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講師</a:t>
            </a:r>
            <a:endParaRPr kumimoji="0" lang="en-US" sz="3200" b="0" i="0" u="none" strike="noStrike" kern="1200" cap="none" spc="0" normalizeH="0" baseline="0" noProof="0" dirty="0">
              <a:ln>
                <a:noFill/>
              </a:ln>
              <a:gradFill>
                <a:gsLst>
                  <a:gs pos="0">
                    <a:schemeClr val="tx1"/>
                  </a:gs>
                  <a:gs pos="86000">
                    <a:schemeClr val="tx1"/>
                  </a:gs>
                </a:gsLst>
                <a:lin ang="5400000" scaled="0"/>
              </a:gradFill>
              <a:effectLst/>
              <a:uLnTx/>
              <a:uFillTx/>
              <a:latin typeface="+mn-lt"/>
              <a:ea typeface="+mn-ea"/>
              <a:cs typeface="+mn-cs"/>
            </a:endParaRPr>
          </a:p>
        </p:txBody>
      </p:sp>
      <p:sp>
        <p:nvSpPr>
          <p:cNvPr id="3" name="Title 1"/>
          <p:cNvSpPr txBox="1">
            <a:spLocks/>
          </p:cNvSpPr>
          <p:nvPr/>
        </p:nvSpPr>
        <p:spPr>
          <a:xfrm>
            <a:off x="381000" y="609600"/>
            <a:ext cx="8763000" cy="1447800"/>
          </a:xfrm>
          <a:prstGeom prst="rect">
            <a:avLst/>
          </a:prstGeom>
        </p:spPr>
        <p:txBody>
          <a:bodyPr/>
          <a:lstStyle/>
          <a:p>
            <a:pPr lvl="0">
              <a:lnSpc>
                <a:spcPct val="90000"/>
              </a:lnSpc>
              <a:spcBef>
                <a:spcPct val="0"/>
              </a:spcBef>
            </a:pPr>
            <a:r>
              <a:rPr lang="zh-TW" altLang="en-US" sz="4600" b="1" dirty="0" smtClean="0">
                <a:solidFill>
                  <a:schemeClr val="tx1">
                    <a:lumMod val="85000"/>
                  </a:schemeClr>
                </a:solidFill>
                <a:effectLst>
                  <a:outerShdw blurRad="38100" dist="38100" dir="2700000" algn="tl">
                    <a:srgbClr val="000000">
                      <a:alpha val="43137"/>
                    </a:srgbClr>
                  </a:outerShdw>
                </a:effectLst>
                <a:latin typeface="微軟正黑體" pitchFamily="34" charset="-120"/>
                <a:ea typeface="微軟正黑體" pitchFamily="34" charset="-120"/>
              </a:rPr>
              <a:t>介紹如何在微軟新一代服務平台</a:t>
            </a:r>
            <a:endParaRPr lang="en-US" altLang="zh-TW" sz="4600" b="1" dirty="0" smtClean="0">
              <a:solidFill>
                <a:schemeClr val="tx1">
                  <a:lumMod val="85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lvl="0">
              <a:lnSpc>
                <a:spcPct val="90000"/>
              </a:lnSpc>
              <a:spcBef>
                <a:spcPct val="0"/>
              </a:spcBef>
            </a:pPr>
            <a:endParaRPr lang="en-US" altLang="zh-TW" sz="500" b="1" dirty="0" smtClean="0">
              <a:solidFill>
                <a:schemeClr val="tx1">
                  <a:lumMod val="85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lvl="0">
              <a:lnSpc>
                <a:spcPct val="90000"/>
              </a:lnSpc>
              <a:spcBef>
                <a:spcPct val="0"/>
              </a:spcBef>
            </a:pPr>
            <a:r>
              <a:rPr lang="zh-TW" altLang="en-US" sz="4600" b="1" dirty="0" smtClean="0">
                <a:solidFill>
                  <a:schemeClr val="tx1">
                    <a:lumMod val="85000"/>
                  </a:schemeClr>
                </a:solidFill>
                <a:effectLst>
                  <a:outerShdw blurRad="38100" dist="38100" dir="2700000" algn="tl">
                    <a:srgbClr val="000000">
                      <a:alpha val="43137"/>
                    </a:srgbClr>
                  </a:outerShdw>
                </a:effectLst>
                <a:latin typeface="微軟正黑體" pitchFamily="34" charset="-120"/>
                <a:ea typeface="微軟正黑體" pitchFamily="34" charset="-120"/>
              </a:rPr>
              <a:t>建立雲端運用程式</a:t>
            </a:r>
            <a:endParaRPr kumimoji="0" lang="en-US" sz="4600" b="1" i="0" u="none" strike="noStrike" kern="1200" cap="none" spc="-150" normalizeH="0" baseline="0" noProof="0" dirty="0">
              <a:ln w="3175">
                <a:noFill/>
              </a:ln>
              <a:solidFill>
                <a:schemeClr val="tx1">
                  <a:lumMod val="85000"/>
                </a:schemeClr>
              </a:solidFill>
              <a:effectLst>
                <a:outerShdw blurRad="38100" dist="38100" dir="2700000" algn="tl">
                  <a:srgbClr val="000000">
                    <a:alpha val="43137"/>
                  </a:srgbClr>
                </a:outerShdw>
              </a:effectLst>
              <a:uLnTx/>
              <a:uFillTx/>
              <a:latin typeface="微軟正黑體" pitchFamily="34" charset="-120"/>
              <a:ea typeface="微軟正黑體" pitchFamily="34" charset="-120"/>
              <a:cs typeface="Arial" charset="0"/>
            </a:endParaRPr>
          </a:p>
        </p:txBody>
      </p:sp>
      <p:pic>
        <p:nvPicPr>
          <p:cNvPr id="1026" name="Picture 2"/>
          <p:cNvPicPr>
            <a:picLocks noChangeAspect="1" noChangeArrowheads="1"/>
          </p:cNvPicPr>
          <p:nvPr/>
        </p:nvPicPr>
        <p:blipFill>
          <a:blip r:embed="rId2"/>
          <a:srcRect/>
          <a:stretch>
            <a:fillRect/>
          </a:stretch>
        </p:blipFill>
        <p:spPr bwMode="auto">
          <a:xfrm>
            <a:off x="5867400" y="2133600"/>
            <a:ext cx="2828925" cy="28194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The same facilities that a desktop OS provides, but on a </a:t>
            </a:r>
            <a:r>
              <a:rPr lang="en-US" dirty="0" smtClean="0">
                <a:solidFill>
                  <a:schemeClr val="accent3"/>
                </a:solidFill>
              </a:rPr>
              <a:t>set of connected servers</a:t>
            </a:r>
            <a:r>
              <a:rPr lang="en-US" dirty="0" smtClean="0"/>
              <a:t>:</a:t>
            </a:r>
          </a:p>
          <a:p>
            <a:pPr lvl="1"/>
            <a:r>
              <a:rPr lang="en-US" dirty="0" smtClean="0"/>
              <a:t>Abstract execution environment</a:t>
            </a:r>
          </a:p>
          <a:p>
            <a:pPr lvl="1"/>
            <a:r>
              <a:rPr lang="en-US" dirty="0" smtClean="0"/>
              <a:t>Shared file system</a:t>
            </a:r>
          </a:p>
          <a:p>
            <a:pPr lvl="1"/>
            <a:r>
              <a:rPr lang="en-US" dirty="0" smtClean="0"/>
              <a:t>Resource allocation</a:t>
            </a:r>
          </a:p>
          <a:p>
            <a:pPr lvl="1"/>
            <a:r>
              <a:rPr lang="en-US" dirty="0" smtClean="0"/>
              <a:t>Programming environments</a:t>
            </a:r>
          </a:p>
          <a:p>
            <a:r>
              <a:rPr lang="en-US" dirty="0" smtClean="0"/>
              <a:t>And more:  </a:t>
            </a:r>
            <a:r>
              <a:rPr lang="en-US" dirty="0" smtClean="0">
                <a:solidFill>
                  <a:schemeClr val="accent3"/>
                </a:solidFill>
              </a:rPr>
              <a:t>Utility computing</a:t>
            </a:r>
          </a:p>
          <a:p>
            <a:pPr lvl="1"/>
            <a:r>
              <a:rPr lang="en-US" dirty="0" smtClean="0"/>
              <a:t>24/7 operation</a:t>
            </a:r>
          </a:p>
          <a:p>
            <a:pPr lvl="1"/>
            <a:r>
              <a:rPr lang="en-US" dirty="0" smtClean="0"/>
              <a:t>Pay for what you use</a:t>
            </a:r>
          </a:p>
          <a:p>
            <a:pPr lvl="1"/>
            <a:r>
              <a:rPr lang="en-US" dirty="0" smtClean="0"/>
              <a:t>Simpler, transparent administration</a:t>
            </a:r>
          </a:p>
        </p:txBody>
      </p:sp>
      <p:sp>
        <p:nvSpPr>
          <p:cNvPr id="2" name="Title 1"/>
          <p:cNvSpPr>
            <a:spLocks noGrp="1"/>
          </p:cNvSpPr>
          <p:nvPr>
            <p:ph type="title"/>
          </p:nvPr>
        </p:nvSpPr>
        <p:spPr/>
        <p:txBody>
          <a:bodyPr/>
          <a:lstStyle/>
          <a:p>
            <a:r>
              <a:rPr smtClean="0"/>
              <a:t>What Should The Cloud OS Provide?</a:t>
            </a:r>
            <a:r>
              <a:rPr lang="en-US" dirty="0" smtClean="0"/>
              <a:t/>
            </a:r>
            <a:br>
              <a:rPr lang="en-US" dirty="0" smtClean="0"/>
            </a:br>
            <a:endParaRPr lang="en-US" dirty="0">
              <a:solidFill>
                <a:schemeClr val="accent1">
                  <a:lumMod val="60000"/>
                  <a:lumOff val="4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461963" indent="-461963"/>
            <a:r>
              <a:rPr lang="en-US" dirty="0" smtClean="0"/>
              <a:t>Automated service management</a:t>
            </a:r>
          </a:p>
          <a:p>
            <a:pPr marL="860425" lvl="1" indent="-398463"/>
            <a:r>
              <a:rPr lang="en-US" dirty="0" smtClean="0"/>
              <a:t>You define the rules and provide your code</a:t>
            </a:r>
          </a:p>
          <a:p>
            <a:pPr marL="860425" lvl="1" indent="-398463"/>
            <a:r>
              <a:rPr lang="en-US" dirty="0" smtClean="0"/>
              <a:t>The platform follows the rules: deploys, monitors,  and manages your service</a:t>
            </a:r>
          </a:p>
          <a:p>
            <a:pPr marL="461963" indent="-461963"/>
            <a:r>
              <a:rPr lang="en-US" dirty="0" smtClean="0"/>
              <a:t>A powerful service hosting environment</a:t>
            </a:r>
          </a:p>
          <a:p>
            <a:pPr marL="860425" lvl="1" indent="-398463"/>
            <a:r>
              <a:rPr lang="en-US" dirty="0" smtClean="0"/>
              <a:t>All of the hardware: servers; load balancers; …</a:t>
            </a:r>
          </a:p>
          <a:p>
            <a:pPr marL="860425" lvl="1" indent="-398463"/>
            <a:r>
              <a:rPr lang="en-US" dirty="0" smtClean="0"/>
              <a:t>Virtualized and direct execution</a:t>
            </a:r>
          </a:p>
          <a:p>
            <a:pPr marL="461963" indent="-461963"/>
            <a:r>
              <a:rPr lang="en-US" dirty="0" smtClean="0"/>
              <a:t>Scalable, available cloud storage</a:t>
            </a:r>
          </a:p>
          <a:p>
            <a:pPr marL="860425" lvl="1" indent="-398463"/>
            <a:r>
              <a:rPr lang="en-US" dirty="0" smtClean="0"/>
              <a:t>Blobs, tables, queues, …</a:t>
            </a:r>
          </a:p>
          <a:p>
            <a:pPr marL="461963" indent="-461963"/>
            <a:r>
              <a:rPr lang="en-US" dirty="0" smtClean="0"/>
              <a:t>A rich, familiar developer experience</a:t>
            </a:r>
          </a:p>
        </p:txBody>
      </p:sp>
      <p:sp>
        <p:nvSpPr>
          <p:cNvPr id="3" name="Title 2"/>
          <p:cNvSpPr>
            <a:spLocks noGrp="1"/>
          </p:cNvSpPr>
          <p:nvPr>
            <p:ph type="title"/>
          </p:nvPr>
        </p:nvSpPr>
        <p:spPr/>
        <p:txBody>
          <a:bodyPr/>
          <a:lstStyle/>
          <a:p>
            <a:r>
              <a:rPr smtClean="0"/>
              <a:t>How Is The Cloud OS Manifested?</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xfrm>
            <a:off x="730044" y="1411552"/>
            <a:ext cx="7672003" cy="396455"/>
          </a:xfrm>
        </p:spPr>
        <p:txBody>
          <a:bodyPr/>
          <a:lstStyle/>
          <a:p>
            <a:pPr>
              <a:buNone/>
            </a:pPr>
            <a:endParaRPr lang="zh-TW" altLang="en-US" dirty="0"/>
          </a:p>
        </p:txBody>
      </p:sp>
      <p:sp>
        <p:nvSpPr>
          <p:cNvPr id="3" name="標題 2"/>
          <p:cNvSpPr>
            <a:spLocks noGrp="1"/>
          </p:cNvSpPr>
          <p:nvPr>
            <p:ph type="title"/>
          </p:nvPr>
        </p:nvSpPr>
        <p:spPr/>
        <p:txBody>
          <a:bodyPr/>
          <a:lstStyle/>
          <a:p>
            <a:endParaRPr lang="zh-TW" altLang="en-US"/>
          </a:p>
        </p:txBody>
      </p:sp>
      <p:sp>
        <p:nvSpPr>
          <p:cNvPr id="4" name="Text Placeholder 3"/>
          <p:cNvSpPr txBox="1">
            <a:spLocks/>
          </p:cNvSpPr>
          <p:nvPr/>
        </p:nvSpPr>
        <p:spPr>
          <a:xfrm>
            <a:off x="730044" y="1905000"/>
            <a:ext cx="7682119" cy="991041"/>
          </a:xfrm>
          <a:prstGeom prst="rect">
            <a:avLst/>
          </a:prstGeom>
        </p:spPr>
        <p:txBody>
          <a:bodyPr vert="horz" wrap="square" lIns="0" tIns="0" rIns="0" bIns="0" rtlCol="0">
            <a:spAutoFit/>
          </a:bodyPr>
          <a:lstStyle/>
          <a:p>
            <a:pPr marL="393700" marR="0" lvl="0" indent="-393700" algn="l" defTabSz="914363" rtl="0" eaLnBrk="1" fontAlgn="auto" latinLnBrk="0" hangingPunct="1">
              <a:lnSpc>
                <a:spcPct val="78000"/>
              </a:lnSpc>
              <a:spcBef>
                <a:spcPct val="20000"/>
              </a:spcBef>
              <a:spcAft>
                <a:spcPts val="800"/>
              </a:spcAft>
              <a:buClr>
                <a:schemeClr val="tx1"/>
              </a:buClr>
              <a:buSzPct val="80000"/>
              <a:tabLst/>
              <a:defRPr/>
            </a:pPr>
            <a:r>
              <a:rPr lang="en-US" sz="8000" b="1" dirty="0" smtClean="0">
                <a:solidFill>
                  <a:schemeClr val="tx1">
                    <a:lumMod val="85000"/>
                  </a:schemeClr>
                </a:solidFill>
                <a:effectLst>
                  <a:outerShdw blurRad="38100" dist="38100" dir="2700000" algn="tl">
                    <a:srgbClr val="000000">
                      <a:alpha val="43137"/>
                    </a:srgbClr>
                  </a:outerShdw>
                </a:effectLst>
                <a:latin typeface="+mn-ea"/>
              </a:rPr>
              <a:t>DEMO</a:t>
            </a:r>
            <a:r>
              <a:rPr kumimoji="0" lang="en-US" sz="32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 </a:t>
            </a:r>
            <a:endParaRPr kumimoji="0" lang="en-US" sz="3200" b="0" i="0" u="none" strike="noStrike" kern="1200" cap="none" spc="0" normalizeH="0" baseline="0" noProof="0" dirty="0">
              <a:ln>
                <a:noFill/>
              </a:ln>
              <a:gradFill>
                <a:gsLst>
                  <a:gs pos="0">
                    <a:schemeClr val="tx1"/>
                  </a:gs>
                  <a:gs pos="86000">
                    <a:schemeClr val="tx1"/>
                  </a:gs>
                </a:gsLst>
                <a:lin ang="5400000" scaled="0"/>
              </a:gradFill>
              <a:effectLst/>
              <a:uLnTx/>
              <a:uFillTx/>
              <a:latin typeface="+mn-lt"/>
              <a:ea typeface="+mn-ea"/>
              <a:cs typeface="+mn-cs"/>
            </a:endParaRPr>
          </a:p>
        </p:txBody>
      </p:sp>
      <p:sp>
        <p:nvSpPr>
          <p:cNvPr id="5" name="Title 1"/>
          <p:cNvSpPr txBox="1">
            <a:spLocks/>
          </p:cNvSpPr>
          <p:nvPr/>
        </p:nvSpPr>
        <p:spPr>
          <a:xfrm>
            <a:off x="4945954" y="4038600"/>
            <a:ext cx="3456094" cy="914400"/>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50" normalizeH="0" baseline="0" noProof="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The Cloud on Your Desktop</a:t>
            </a:r>
            <a:endParaRPr kumimoji="0" lang="en-US" sz="4000" b="0" i="0" u="none" strike="noStrike" kern="1200" cap="none" spc="-150" normalizeH="0" baseline="0" noProof="0" dirty="0">
              <a:ln w="3175">
                <a:noFill/>
              </a:ln>
              <a:gradFill flip="none" rotWithShape="1">
                <a:gsLst>
                  <a:gs pos="0">
                    <a:schemeClr val="tx1"/>
                  </a:gs>
                  <a:gs pos="86000">
                    <a:schemeClr val="tx1"/>
                  </a:gs>
                </a:gsLst>
                <a:lin ang="5400000" scaled="0"/>
                <a:tileRect/>
              </a:gradFill>
              <a:effectLst/>
              <a:uLnTx/>
              <a:uFillTx/>
              <a:latin typeface="+mj-lt"/>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30044" y="1411552"/>
            <a:ext cx="7672003" cy="4679358"/>
          </a:xfrm>
        </p:spPr>
        <p:txBody>
          <a:bodyPr/>
          <a:lstStyle/>
          <a:p>
            <a:endParaRPr lang="en-US" dirty="0" smtClean="0"/>
          </a:p>
          <a:p>
            <a:endParaRPr lang="en-US" dirty="0" smtClean="0"/>
          </a:p>
          <a:p>
            <a:endParaRPr lang="en-US" dirty="0" smtClean="0"/>
          </a:p>
          <a:p>
            <a:endParaRPr lang="en-US" dirty="0" smtClean="0"/>
          </a:p>
          <a:p>
            <a:endParaRPr lang="en-US" dirty="0" smtClean="0"/>
          </a:p>
          <a:p>
            <a:pPr marL="461963" indent="-461963"/>
            <a:r>
              <a:rPr lang="en-US" dirty="0" smtClean="0"/>
              <a:t>What’s in the model?</a:t>
            </a:r>
          </a:p>
          <a:p>
            <a:pPr marL="860425" lvl="1" indent="-398463"/>
            <a:r>
              <a:rPr lang="en-US" dirty="0" smtClean="0"/>
              <a:t>Service topology and size</a:t>
            </a:r>
          </a:p>
          <a:p>
            <a:pPr marL="860425" lvl="1" indent="-398463"/>
            <a:r>
              <a:rPr lang="en-US" dirty="0" smtClean="0"/>
              <a:t>Health constraints</a:t>
            </a:r>
          </a:p>
          <a:p>
            <a:pPr marL="860425" lvl="1" indent="-398463"/>
            <a:r>
              <a:rPr lang="en-US" dirty="0" smtClean="0"/>
              <a:t>Configuration settings </a:t>
            </a:r>
            <a:endParaRPr lang="en-US" dirty="0"/>
          </a:p>
        </p:txBody>
      </p:sp>
      <p:sp>
        <p:nvSpPr>
          <p:cNvPr id="3" name="Title 2"/>
          <p:cNvSpPr>
            <a:spLocks noGrp="1"/>
          </p:cNvSpPr>
          <p:nvPr>
            <p:ph type="title"/>
          </p:nvPr>
        </p:nvSpPr>
        <p:spPr>
          <a:xfrm>
            <a:off x="387054" y="152400"/>
            <a:ext cx="8375946" cy="553998"/>
          </a:xfrm>
        </p:spPr>
        <p:txBody>
          <a:bodyPr/>
          <a:lstStyle/>
          <a:p>
            <a:r>
              <a:rPr smtClean="0"/>
              <a:t>Automated Service Management </a:t>
            </a:r>
            <a:endParaRPr lang="en-US" dirty="0"/>
          </a:p>
        </p:txBody>
      </p:sp>
      <p:grpSp>
        <p:nvGrpSpPr>
          <p:cNvPr id="12" name="Group 11"/>
          <p:cNvGrpSpPr/>
          <p:nvPr/>
        </p:nvGrpSpPr>
        <p:grpSpPr>
          <a:xfrm>
            <a:off x="990600" y="1940965"/>
            <a:ext cx="1772840" cy="1704575"/>
            <a:chOff x="990600" y="1940965"/>
            <a:chExt cx="1772840" cy="1704575"/>
          </a:xfrm>
        </p:grpSpPr>
        <p:sp>
          <p:nvSpPr>
            <p:cNvPr id="4" name="Rounded Rectangle 3"/>
            <p:cNvSpPr/>
            <p:nvPr/>
          </p:nvSpPr>
          <p:spPr bwMode="auto">
            <a:xfrm>
              <a:off x="990600" y="1940965"/>
              <a:ext cx="1772840" cy="785874"/>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Develop and Model</a:t>
              </a:r>
            </a:p>
          </p:txBody>
        </p:sp>
        <p:pic>
          <p:nvPicPr>
            <p:cNvPr id="7" name="Picture 2" descr="C:\Users\ykhalidi\AppData\Local\Microsoft\Windows\Temporary Internet Files\Content.IE5\9GNFE2MV\MCBD08154_0000[1].wmf"/>
            <p:cNvPicPr>
              <a:picLocks noChangeAspect="1" noChangeArrowheads="1"/>
            </p:cNvPicPr>
            <p:nvPr/>
          </p:nvPicPr>
          <p:blipFill>
            <a:blip r:embed="rId3"/>
            <a:srcRect/>
            <a:stretch>
              <a:fillRect/>
            </a:stretch>
          </p:blipFill>
          <p:spPr bwMode="auto">
            <a:xfrm>
              <a:off x="1192892" y="2895600"/>
              <a:ext cx="1316266" cy="749940"/>
            </a:xfrm>
            <a:prstGeom prst="rect">
              <a:avLst/>
            </a:prstGeom>
            <a:noFill/>
            <a:ln w="9525">
              <a:noFill/>
              <a:miter lim="800000"/>
              <a:headEnd/>
              <a:tailEnd/>
            </a:ln>
          </p:spPr>
        </p:pic>
      </p:grpSp>
      <p:grpSp>
        <p:nvGrpSpPr>
          <p:cNvPr id="13" name="Group 12"/>
          <p:cNvGrpSpPr/>
          <p:nvPr/>
        </p:nvGrpSpPr>
        <p:grpSpPr>
          <a:xfrm>
            <a:off x="2971800" y="1940965"/>
            <a:ext cx="2382440" cy="1792835"/>
            <a:chOff x="2971800" y="1940965"/>
            <a:chExt cx="2382440" cy="1792835"/>
          </a:xfrm>
        </p:grpSpPr>
        <p:sp>
          <p:nvSpPr>
            <p:cNvPr id="5" name="Rounded Rectangle 4"/>
            <p:cNvSpPr/>
            <p:nvPr/>
          </p:nvSpPr>
          <p:spPr bwMode="auto">
            <a:xfrm>
              <a:off x="3581400" y="1940965"/>
              <a:ext cx="1772840" cy="785874"/>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Deploy and Run</a:t>
              </a:r>
            </a:p>
          </p:txBody>
        </p:sp>
        <p:pic>
          <p:nvPicPr>
            <p:cNvPr id="8" name="Picture 3" descr="C:\Users\ykhalidi\AppData\Local\Microsoft\Windows\Temporary Internet Files\Content.IE5\LSGG5QDR\MCj02808030000[1].wmf"/>
            <p:cNvPicPr>
              <a:picLocks noChangeAspect="1" noChangeArrowheads="1"/>
            </p:cNvPicPr>
            <p:nvPr/>
          </p:nvPicPr>
          <p:blipFill>
            <a:blip r:embed="rId4"/>
            <a:srcRect/>
            <a:stretch>
              <a:fillRect/>
            </a:stretch>
          </p:blipFill>
          <p:spPr bwMode="auto">
            <a:xfrm flipV="1">
              <a:off x="3805813" y="2825870"/>
              <a:ext cx="1374416" cy="907930"/>
            </a:xfrm>
            <a:prstGeom prst="rect">
              <a:avLst/>
            </a:prstGeom>
            <a:noFill/>
            <a:ln w="9525">
              <a:noFill/>
              <a:miter lim="800000"/>
              <a:headEnd/>
              <a:tailEnd/>
            </a:ln>
          </p:spPr>
        </p:pic>
        <p:sp>
          <p:nvSpPr>
            <p:cNvPr id="10" name="Striped Right Arrow 9"/>
            <p:cNvSpPr/>
            <p:nvPr/>
          </p:nvSpPr>
          <p:spPr bwMode="auto">
            <a:xfrm>
              <a:off x="2971800" y="2133600"/>
              <a:ext cx="457200" cy="381000"/>
            </a:xfrm>
            <a:prstGeom prst="stripedRightArrow">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14" name="Group 13"/>
          <p:cNvGrpSpPr/>
          <p:nvPr/>
        </p:nvGrpSpPr>
        <p:grpSpPr>
          <a:xfrm>
            <a:off x="5562600" y="1940965"/>
            <a:ext cx="2611040" cy="1904353"/>
            <a:chOff x="5562600" y="1940965"/>
            <a:chExt cx="2611040" cy="1904353"/>
          </a:xfrm>
        </p:grpSpPr>
        <p:sp>
          <p:nvSpPr>
            <p:cNvPr id="6" name="Rounded Rectangle 5"/>
            <p:cNvSpPr/>
            <p:nvPr/>
          </p:nvSpPr>
          <p:spPr bwMode="auto">
            <a:xfrm>
              <a:off x="6172200" y="1940965"/>
              <a:ext cx="2001440" cy="785874"/>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Maintain Service Health</a:t>
              </a:r>
            </a:p>
          </p:txBody>
        </p:sp>
        <p:pic>
          <p:nvPicPr>
            <p:cNvPr id="9" name="Picture 3" descr="C:\Users\ykhalidi\AppData\Local\Microsoft\Windows\Temporary Internet Files\Content.IE5\LSGG5QDR\MCj02808030000[1].wmf"/>
            <p:cNvPicPr>
              <a:picLocks noChangeAspect="1" noChangeArrowheads="1"/>
            </p:cNvPicPr>
            <p:nvPr/>
          </p:nvPicPr>
          <p:blipFill>
            <a:blip r:embed="rId4"/>
            <a:srcRect/>
            <a:stretch>
              <a:fillRect/>
            </a:stretch>
          </p:blipFill>
          <p:spPr bwMode="auto">
            <a:xfrm flipV="1">
              <a:off x="6561706" y="2819400"/>
              <a:ext cx="1553026" cy="1025918"/>
            </a:xfrm>
            <a:prstGeom prst="rect">
              <a:avLst/>
            </a:prstGeom>
            <a:noFill/>
            <a:ln w="9525">
              <a:noFill/>
              <a:miter lim="800000"/>
              <a:headEnd/>
              <a:tailEnd/>
            </a:ln>
          </p:spPr>
        </p:pic>
        <p:sp>
          <p:nvSpPr>
            <p:cNvPr id="11" name="Striped Right Arrow 10"/>
            <p:cNvSpPr/>
            <p:nvPr/>
          </p:nvSpPr>
          <p:spPr bwMode="auto">
            <a:xfrm>
              <a:off x="5562600" y="2133600"/>
              <a:ext cx="457200" cy="381000"/>
            </a:xfrm>
            <a:prstGeom prst="stripedRightArrow">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marL="461963" indent="-461963"/>
            <a:r>
              <a:rPr lang="en-US" dirty="0" smtClean="0"/>
              <a:t>Abstraction is the key</a:t>
            </a:r>
          </a:p>
          <a:p>
            <a:pPr marL="860425" lvl="1" indent="-398463"/>
            <a:r>
              <a:rPr lang="en-US" dirty="0" smtClean="0"/>
              <a:t>All resources are logical, and must be declared in the service model</a:t>
            </a:r>
          </a:p>
          <a:p>
            <a:pPr marL="860425" lvl="1" indent="-398463"/>
            <a:r>
              <a:rPr lang="en-US" dirty="0" smtClean="0"/>
              <a:t>Service code calls platform APIs to map logical resources to physical entities</a:t>
            </a:r>
          </a:p>
          <a:p>
            <a:pPr marL="860425" lvl="1" indent="-398463"/>
            <a:r>
              <a:rPr lang="en-US" dirty="0" smtClean="0"/>
              <a:t>Service code then uses standard APIs</a:t>
            </a:r>
          </a:p>
          <a:p>
            <a:pPr marL="461963" indent="-461963"/>
            <a:r>
              <a:rPr lang="en-US" dirty="0" smtClean="0"/>
              <a:t>The OS can replace resources transparently</a:t>
            </a:r>
          </a:p>
          <a:p>
            <a:pPr marL="860425" lvl="1" indent="-398463"/>
            <a:r>
              <a:rPr lang="en-US" dirty="0" smtClean="0"/>
              <a:t>In the face of failures</a:t>
            </a:r>
          </a:p>
          <a:p>
            <a:pPr marL="860425" lvl="1" indent="-398463"/>
            <a:r>
              <a:rPr lang="en-US" dirty="0" smtClean="0"/>
              <a:t>When performing upgrades</a:t>
            </a:r>
          </a:p>
        </p:txBody>
      </p:sp>
      <p:sp>
        <p:nvSpPr>
          <p:cNvPr id="2" name="Title 1"/>
          <p:cNvSpPr>
            <a:spLocks noGrp="1"/>
          </p:cNvSpPr>
          <p:nvPr>
            <p:ph type="title"/>
          </p:nvPr>
        </p:nvSpPr>
        <p:spPr>
          <a:xfrm>
            <a:off x="387054" y="152400"/>
            <a:ext cx="8375946" cy="997196"/>
          </a:xfrm>
        </p:spPr>
        <p:txBody>
          <a:bodyPr/>
          <a:lstStyle/>
          <a:p>
            <a:r>
              <a:rPr smtClean="0"/>
              <a:t>Automated Service Management</a:t>
            </a:r>
            <a:r>
              <a:rPr lang="en-US" dirty="0" smtClean="0"/>
              <a:t/>
            </a:r>
            <a:br>
              <a:rPr lang="en-US" dirty="0" smtClean="0"/>
            </a:br>
            <a:r>
              <a:rPr lang="en-US" sz="3200" dirty="0" smtClean="0">
                <a:gradFill>
                  <a:gsLst>
                    <a:gs pos="50000">
                      <a:schemeClr val="accent3"/>
                    </a:gs>
                    <a:gs pos="100000">
                      <a:schemeClr val="accent3"/>
                    </a:gs>
                  </a:gsLst>
                  <a:lin ang="5400000" scaled="0"/>
                </a:gradFill>
              </a:rPr>
              <a:t>Maintaining service health</a:t>
            </a:r>
            <a:endParaRPr lang="en-US" dirty="0">
              <a:gradFill>
                <a:gsLst>
                  <a:gs pos="50000">
                    <a:schemeClr val="accent3"/>
                  </a:gs>
                  <a:gs pos="100000">
                    <a:schemeClr val="accent3"/>
                  </a:gs>
                </a:gsLst>
                <a:lin ang="5400000" scaled="0"/>
              </a:gra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30250" y="1600200"/>
            <a:ext cx="7672003" cy="2053960"/>
          </a:xfrm>
        </p:spPr>
        <p:txBody>
          <a:bodyPr/>
          <a:lstStyle/>
          <a:p>
            <a:pPr marL="461963" indent="-461963"/>
            <a:r>
              <a:rPr lang="en-US" dirty="0" smtClean="0"/>
              <a:t>A balance between power and ease of use</a:t>
            </a:r>
          </a:p>
          <a:p>
            <a:pPr marL="860425" lvl="1" indent="-398463"/>
            <a:r>
              <a:rPr lang="en-US" dirty="0" smtClean="0"/>
              <a:t>Write well behaved services, reduce your TCO</a:t>
            </a:r>
          </a:p>
          <a:p>
            <a:pPr marL="860425" lvl="1" indent="-398463"/>
            <a:r>
              <a:rPr lang="en-US" dirty="0" smtClean="0"/>
              <a:t>Designed for a full range of scenarios, from </a:t>
            </a:r>
            <a:br>
              <a:rPr lang="en-US" dirty="0" smtClean="0"/>
            </a:br>
            <a:r>
              <a:rPr lang="en-US" dirty="0" smtClean="0"/>
              <a:t>the hobbyist to the enterprise developer</a:t>
            </a:r>
          </a:p>
          <a:p>
            <a:pPr marL="461963" indent="-461963"/>
            <a:r>
              <a:rPr lang="en-US" dirty="0" smtClean="0"/>
              <a:t>But there is an escape hatch …</a:t>
            </a:r>
          </a:p>
          <a:p>
            <a:pPr marL="860425" lvl="1" indent="-398463"/>
            <a:r>
              <a:rPr lang="en-US" dirty="0" smtClean="0"/>
              <a:t>In “Raw” mode, you can build your own </a:t>
            </a:r>
            <a:br>
              <a:rPr lang="en-US" dirty="0" smtClean="0"/>
            </a:br>
            <a:r>
              <a:rPr lang="en-US" dirty="0" smtClean="0"/>
              <a:t>VM and manage the service yourself</a:t>
            </a:r>
          </a:p>
          <a:p>
            <a:pPr lvl="1"/>
            <a:endParaRPr lang="en-US" dirty="0" smtClean="0"/>
          </a:p>
          <a:p>
            <a:pPr marL="461963" indent="-461963"/>
            <a:r>
              <a:rPr lang="en-US" dirty="0" smtClean="0"/>
              <a:t>More information? Attend ES 02, ES 19</a:t>
            </a:r>
          </a:p>
        </p:txBody>
      </p:sp>
      <p:sp>
        <p:nvSpPr>
          <p:cNvPr id="2" name="Title 1"/>
          <p:cNvSpPr>
            <a:spLocks noGrp="1"/>
          </p:cNvSpPr>
          <p:nvPr>
            <p:ph type="title"/>
          </p:nvPr>
        </p:nvSpPr>
        <p:spPr>
          <a:xfrm>
            <a:off x="387054" y="152400"/>
            <a:ext cx="8375946" cy="997196"/>
          </a:xfrm>
        </p:spPr>
        <p:txBody>
          <a:bodyPr/>
          <a:lstStyle/>
          <a:p>
            <a:r>
              <a:rPr smtClean="0"/>
              <a:t>Automated Service Management</a:t>
            </a:r>
            <a:r>
              <a:rPr lang="en-US" dirty="0" smtClean="0"/>
              <a:t/>
            </a:r>
            <a:br>
              <a:rPr lang="en-US" dirty="0" smtClean="0"/>
            </a:br>
            <a:r>
              <a:rPr sz="3200" dirty="0" smtClean="0">
                <a:gradFill>
                  <a:gsLst>
                    <a:gs pos="50000">
                      <a:schemeClr val="accent3"/>
                    </a:gs>
                    <a:gs pos="100000">
                      <a:schemeClr val="accent3"/>
                    </a:gs>
                  </a:gsLst>
                  <a:lin ang="5400000" scaled="0"/>
                </a:gradFill>
              </a:rPr>
              <a:t>The bottom line</a:t>
            </a:r>
            <a:endParaRPr sz="2800" dirty="0">
              <a:gradFill>
                <a:gsLst>
                  <a:gs pos="50000">
                    <a:schemeClr val="accent3"/>
                  </a:gs>
                  <a:gs pos="100000">
                    <a:schemeClr val="accent3"/>
                  </a:gs>
                </a:gsLst>
                <a:lin ang="5400000" scaled="0"/>
              </a:gra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461963" indent="-461963"/>
            <a:r>
              <a:rPr lang="en-US" dirty="0" smtClean="0"/>
              <a:t>Simple, essential storage abstractions:</a:t>
            </a:r>
          </a:p>
          <a:p>
            <a:pPr marL="860425" lvl="1" indent="-398463"/>
            <a:r>
              <a:rPr lang="en-US" dirty="0" smtClean="0"/>
              <a:t>Large items of user data:  Blobs, </a:t>
            </a:r>
            <a:r>
              <a:rPr lang="en-US" dirty="0" smtClean="0">
                <a:solidFill>
                  <a:schemeClr val="tx1">
                    <a:lumMod val="50000"/>
                  </a:schemeClr>
                </a:solidFill>
              </a:rPr>
              <a:t>file streams</a:t>
            </a:r>
            <a:r>
              <a:rPr lang="en-US" dirty="0" smtClean="0"/>
              <a:t>, …</a:t>
            </a:r>
          </a:p>
          <a:p>
            <a:pPr marL="860425" lvl="1" indent="-398463"/>
            <a:r>
              <a:rPr lang="en-US" dirty="0" smtClean="0"/>
              <a:t>Service state:  Simple tables, </a:t>
            </a:r>
            <a:r>
              <a:rPr lang="en-US" dirty="0" smtClean="0">
                <a:solidFill>
                  <a:schemeClr val="tx1">
                    <a:lumMod val="50000"/>
                  </a:schemeClr>
                </a:solidFill>
              </a:rPr>
              <a:t>caches</a:t>
            </a:r>
            <a:r>
              <a:rPr lang="en-US" dirty="0" smtClean="0"/>
              <a:t>, …</a:t>
            </a:r>
          </a:p>
          <a:p>
            <a:pPr marL="860425" lvl="1" indent="-398463"/>
            <a:r>
              <a:rPr lang="en-US" dirty="0" smtClean="0"/>
              <a:t>Service communication:  Queues, </a:t>
            </a:r>
            <a:r>
              <a:rPr lang="en-US" dirty="0" smtClean="0">
                <a:solidFill>
                  <a:schemeClr val="tx1">
                    <a:lumMod val="50000"/>
                  </a:schemeClr>
                </a:solidFill>
              </a:rPr>
              <a:t>locks</a:t>
            </a:r>
            <a:r>
              <a:rPr lang="en-US" dirty="0" smtClean="0"/>
              <a:t>, …</a:t>
            </a:r>
          </a:p>
          <a:p>
            <a:pPr marL="461963" indent="-461963"/>
            <a:r>
              <a:rPr lang="en-US" dirty="0" smtClean="0"/>
              <a:t>With an emphasis on:</a:t>
            </a:r>
          </a:p>
          <a:p>
            <a:pPr marL="860425" lvl="1" indent="-398463"/>
            <a:r>
              <a:rPr lang="en-US" dirty="0" smtClean="0"/>
              <a:t>Massive scale, availability and durability</a:t>
            </a:r>
          </a:p>
          <a:p>
            <a:pPr marL="860425" lvl="1" indent="-398463"/>
            <a:r>
              <a:rPr lang="en-US" dirty="0" smtClean="0">
                <a:solidFill>
                  <a:schemeClr val="tx1">
                    <a:lumMod val="50000"/>
                  </a:schemeClr>
                </a:solidFill>
              </a:rPr>
              <a:t>Geo-distribution and geo-replication</a:t>
            </a:r>
          </a:p>
          <a:p>
            <a:pPr marL="461963" indent="-461963"/>
            <a:r>
              <a:rPr lang="en-US" dirty="0" smtClean="0"/>
              <a:t>This is not a database service in the cloud</a:t>
            </a:r>
            <a:endParaRPr lang="en-US" dirty="0" smtClean="0">
              <a:solidFill>
                <a:schemeClr val="tx1"/>
              </a:solidFill>
            </a:endParaRPr>
          </a:p>
          <a:p>
            <a:pPr marL="461963" lvl="1" indent="-461963"/>
            <a:endParaRPr lang="en-US" dirty="0" smtClean="0">
              <a:solidFill>
                <a:schemeClr val="tx1">
                  <a:lumMod val="50000"/>
                </a:schemeClr>
              </a:solidFill>
            </a:endParaRPr>
          </a:p>
          <a:p>
            <a:pPr marL="461963" lvl="0" indent="-461963"/>
            <a:r>
              <a:rPr lang="en-US" dirty="0" smtClean="0"/>
              <a:t>More information? Attend ES 04, ES 07 </a:t>
            </a:r>
          </a:p>
        </p:txBody>
      </p:sp>
      <p:sp>
        <p:nvSpPr>
          <p:cNvPr id="3" name="Title 2"/>
          <p:cNvSpPr>
            <a:spLocks noGrp="1"/>
          </p:cNvSpPr>
          <p:nvPr>
            <p:ph type="title"/>
          </p:nvPr>
        </p:nvSpPr>
        <p:spPr/>
        <p:txBody>
          <a:bodyPr/>
          <a:lstStyle/>
          <a:p>
            <a:r>
              <a:rPr smtClean="0"/>
              <a:t>Scalable, Available Cloud Storage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marL="461963" indent="-461963"/>
            <a:r>
              <a:rPr lang="en-US" dirty="0" smtClean="0"/>
              <a:t>A cloud environment on the desktop</a:t>
            </a:r>
          </a:p>
          <a:p>
            <a:pPr marL="461963" indent="-461963"/>
            <a:r>
              <a:rPr lang="en-US" dirty="0" smtClean="0"/>
              <a:t>Support for a variety </a:t>
            </a:r>
            <a:br>
              <a:rPr lang="en-US" dirty="0" smtClean="0"/>
            </a:br>
            <a:r>
              <a:rPr lang="en-US" dirty="0" smtClean="0"/>
              <a:t>of programming languages</a:t>
            </a:r>
          </a:p>
          <a:p>
            <a:pPr marL="860425" lvl="1" indent="-398463"/>
            <a:r>
              <a:rPr lang="en-US" dirty="0" smtClean="0"/>
              <a:t>ASP.NET, .NET languages, native code, PHP</a:t>
            </a:r>
          </a:p>
          <a:p>
            <a:pPr marL="461963" indent="-461963"/>
            <a:r>
              <a:rPr lang="en-US" dirty="0" smtClean="0"/>
              <a:t>An ecosystem of tools and support</a:t>
            </a:r>
          </a:p>
          <a:p>
            <a:pPr marL="860425" lvl="1" indent="-398463"/>
            <a:r>
              <a:rPr lang="en-US" dirty="0" smtClean="0"/>
              <a:t>Integration with Visual Studio, Eclipse</a:t>
            </a:r>
          </a:p>
          <a:p>
            <a:pPr marL="860425" lvl="1" indent="-398463"/>
            <a:r>
              <a:rPr lang="en-US" dirty="0" smtClean="0"/>
              <a:t>Logging, alerts, tracing, …</a:t>
            </a:r>
          </a:p>
          <a:p>
            <a:pPr marL="860425" lvl="1" indent="-398463"/>
            <a:r>
              <a:rPr lang="en-US" dirty="0" smtClean="0"/>
              <a:t>Samples, documentation, MSDN, forums, …</a:t>
            </a:r>
          </a:p>
          <a:p>
            <a:pPr lvl="1"/>
            <a:endParaRPr lang="en-US" dirty="0" smtClean="0"/>
          </a:p>
          <a:p>
            <a:pPr marL="461963" indent="-461963"/>
            <a:r>
              <a:rPr lang="en-US" dirty="0" smtClean="0"/>
              <a:t>More information? Attend ES 01, ES 17</a:t>
            </a:r>
          </a:p>
          <a:p>
            <a:pPr lvl="1"/>
            <a:endParaRPr lang="en-US" dirty="0"/>
          </a:p>
        </p:txBody>
      </p:sp>
      <p:sp>
        <p:nvSpPr>
          <p:cNvPr id="2" name="Title 1"/>
          <p:cNvSpPr>
            <a:spLocks noGrp="1"/>
          </p:cNvSpPr>
          <p:nvPr>
            <p:ph type="title"/>
          </p:nvPr>
        </p:nvSpPr>
        <p:spPr/>
        <p:txBody>
          <a:bodyPr/>
          <a:lstStyle/>
          <a:p>
            <a:r>
              <a:rPr lang="en-US" smtClean="0"/>
              <a:t>Rich, Familiar Developer Experience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xfrm>
            <a:off x="730044" y="1411552"/>
            <a:ext cx="7672003" cy="396455"/>
          </a:xfrm>
        </p:spPr>
        <p:txBody>
          <a:bodyPr/>
          <a:lstStyle/>
          <a:p>
            <a:pPr>
              <a:buNone/>
            </a:pPr>
            <a:endParaRPr lang="zh-TW" altLang="en-US" dirty="0"/>
          </a:p>
        </p:txBody>
      </p:sp>
      <p:sp>
        <p:nvSpPr>
          <p:cNvPr id="3" name="標題 2"/>
          <p:cNvSpPr>
            <a:spLocks noGrp="1"/>
          </p:cNvSpPr>
          <p:nvPr>
            <p:ph type="title"/>
          </p:nvPr>
        </p:nvSpPr>
        <p:spPr/>
        <p:txBody>
          <a:bodyPr/>
          <a:lstStyle/>
          <a:p>
            <a:endParaRPr lang="zh-TW" altLang="en-US"/>
          </a:p>
        </p:txBody>
      </p:sp>
      <p:sp>
        <p:nvSpPr>
          <p:cNvPr id="4" name="Text Placeholder 3"/>
          <p:cNvSpPr txBox="1">
            <a:spLocks/>
          </p:cNvSpPr>
          <p:nvPr/>
        </p:nvSpPr>
        <p:spPr>
          <a:xfrm>
            <a:off x="730044" y="1905000"/>
            <a:ext cx="7682119" cy="991041"/>
          </a:xfrm>
          <a:prstGeom prst="rect">
            <a:avLst/>
          </a:prstGeom>
        </p:spPr>
        <p:txBody>
          <a:bodyPr vert="horz" wrap="square" lIns="0" tIns="0" rIns="0" bIns="0" rtlCol="0">
            <a:spAutoFit/>
          </a:bodyPr>
          <a:lstStyle/>
          <a:p>
            <a:pPr marL="393700" marR="0" lvl="0" indent="-393700" algn="l" defTabSz="914363" rtl="0" eaLnBrk="1" fontAlgn="auto" latinLnBrk="0" hangingPunct="1">
              <a:lnSpc>
                <a:spcPct val="78000"/>
              </a:lnSpc>
              <a:spcBef>
                <a:spcPct val="20000"/>
              </a:spcBef>
              <a:spcAft>
                <a:spcPts val="800"/>
              </a:spcAft>
              <a:buClr>
                <a:schemeClr val="tx1"/>
              </a:buClr>
              <a:buSzPct val="80000"/>
              <a:tabLst/>
              <a:defRPr/>
            </a:pPr>
            <a:r>
              <a:rPr lang="en-US" sz="8000" b="1" dirty="0" smtClean="0">
                <a:solidFill>
                  <a:schemeClr val="tx1">
                    <a:lumMod val="85000"/>
                  </a:schemeClr>
                </a:solidFill>
                <a:effectLst>
                  <a:outerShdw blurRad="38100" dist="38100" dir="2700000" algn="tl">
                    <a:srgbClr val="000000">
                      <a:alpha val="43137"/>
                    </a:srgbClr>
                  </a:outerShdw>
                </a:effectLst>
                <a:latin typeface="+mn-ea"/>
              </a:rPr>
              <a:t>DEMO</a:t>
            </a:r>
            <a:r>
              <a:rPr kumimoji="0" lang="en-US" sz="32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 </a:t>
            </a:r>
            <a:endParaRPr kumimoji="0" lang="en-US" sz="3200" b="0" i="0" u="none" strike="noStrike" kern="1200" cap="none" spc="0" normalizeH="0" baseline="0" noProof="0" dirty="0">
              <a:ln>
                <a:noFill/>
              </a:ln>
              <a:gradFill>
                <a:gsLst>
                  <a:gs pos="0">
                    <a:schemeClr val="tx1"/>
                  </a:gs>
                  <a:gs pos="86000">
                    <a:schemeClr val="tx1"/>
                  </a:gs>
                </a:gsLst>
                <a:lin ang="5400000" scaled="0"/>
              </a:gradFill>
              <a:effectLst/>
              <a:uLnTx/>
              <a:uFillTx/>
              <a:latin typeface="+mn-lt"/>
              <a:ea typeface="+mn-ea"/>
              <a:cs typeface="+mn-cs"/>
            </a:endParaRPr>
          </a:p>
        </p:txBody>
      </p:sp>
      <p:sp>
        <p:nvSpPr>
          <p:cNvPr id="5" name="Title 1"/>
          <p:cNvSpPr txBox="1">
            <a:spLocks/>
          </p:cNvSpPr>
          <p:nvPr/>
        </p:nvSpPr>
        <p:spPr>
          <a:xfrm>
            <a:off x="4419600" y="4038600"/>
            <a:ext cx="4572000" cy="2215991"/>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5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How to develop</a:t>
            </a:r>
          </a:p>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5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Windows Live</a:t>
            </a:r>
          </a:p>
          <a:p>
            <a:pPr marL="0" marR="0" lvl="0" indent="0" algn="l" defTabSz="914363" rtl="0" eaLnBrk="1" fontAlgn="auto" latinLnBrk="0" hangingPunct="1">
              <a:lnSpc>
                <a:spcPct val="90000"/>
              </a:lnSpc>
              <a:spcBef>
                <a:spcPct val="0"/>
              </a:spcBef>
              <a:spcAft>
                <a:spcPts val="0"/>
              </a:spcAft>
              <a:buClrTx/>
              <a:buSzTx/>
              <a:buFontTx/>
              <a:buNone/>
              <a:tabLst/>
              <a:defRPr/>
            </a:pPr>
            <a:r>
              <a:rPr lang="en-US" sz="4000" spc="-150" dirty="0" smtClean="0">
                <a:ln w="3175">
                  <a:noFill/>
                </a:ln>
                <a:gradFill flip="none" rotWithShape="1">
                  <a:gsLst>
                    <a:gs pos="0">
                      <a:schemeClr val="tx1"/>
                    </a:gs>
                    <a:gs pos="86000">
                      <a:schemeClr val="tx1"/>
                    </a:gs>
                  </a:gsLst>
                  <a:lin ang="5400000" scaled="0"/>
                  <a:tileRect/>
                </a:gradFill>
                <a:latin typeface="+mj-lt"/>
                <a:cs typeface="Arial" charset="0"/>
              </a:rPr>
              <a:t>Service</a:t>
            </a:r>
          </a:p>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5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Application</a:t>
            </a:r>
            <a:endParaRPr kumimoji="0" lang="en-US" sz="4000" b="0" i="0" u="none" strike="noStrike" kern="1200" cap="none" spc="-150" normalizeH="0" baseline="0" noProof="0" dirty="0">
              <a:ln w="3175">
                <a:noFill/>
              </a:ln>
              <a:gradFill flip="none" rotWithShape="1">
                <a:gsLst>
                  <a:gs pos="0">
                    <a:schemeClr val="tx1"/>
                  </a:gs>
                  <a:gs pos="86000">
                    <a:schemeClr val="tx1"/>
                  </a:gs>
                </a:gsLst>
                <a:lin ang="5400000" scaled="0"/>
                <a:tileRect/>
              </a:gradFill>
              <a:effectLst/>
              <a:uLnTx/>
              <a:uFillTx/>
              <a:latin typeface="+mj-lt"/>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152400"/>
            <a:ext cx="8375946" cy="997196"/>
          </a:xfrm>
        </p:spPr>
        <p:txBody>
          <a:bodyPr/>
          <a:lstStyle/>
          <a:p>
            <a:r>
              <a:rPr smtClean="0"/>
              <a:t>Putting It All Together</a:t>
            </a:r>
            <a:r>
              <a:rPr lang="en-US" dirty="0" smtClean="0"/>
              <a:t/>
            </a:r>
            <a:br>
              <a:rPr lang="en-US" dirty="0" smtClean="0"/>
            </a:br>
            <a:r>
              <a:rPr sz="3200" dirty="0" smtClean="0">
                <a:gradFill>
                  <a:gsLst>
                    <a:gs pos="50000">
                      <a:schemeClr val="accent3"/>
                    </a:gs>
                    <a:gs pos="100000">
                      <a:schemeClr val="accent3"/>
                    </a:gs>
                  </a:gsLst>
                  <a:lin ang="5400000" scaled="0"/>
                </a:gradFill>
              </a:rPr>
              <a:t>Simple architectures for scalability</a:t>
            </a:r>
            <a:endParaRPr sz="2800" dirty="0">
              <a:gradFill>
                <a:gsLst>
                  <a:gs pos="50000">
                    <a:schemeClr val="accent3"/>
                  </a:gs>
                  <a:gs pos="100000">
                    <a:schemeClr val="accent3"/>
                  </a:gs>
                </a:gsLst>
                <a:lin ang="5400000" scaled="0"/>
              </a:gradFill>
            </a:endParaRPr>
          </a:p>
        </p:txBody>
      </p:sp>
      <p:sp>
        <p:nvSpPr>
          <p:cNvPr id="21" name="Content Placeholder 2"/>
          <p:cNvSpPr txBox="1">
            <a:spLocks/>
          </p:cNvSpPr>
          <p:nvPr/>
        </p:nvSpPr>
        <p:spPr>
          <a:xfrm>
            <a:off x="730250" y="1600200"/>
            <a:ext cx="8039100" cy="4835525"/>
          </a:xfrm>
          <a:prstGeom prst="rect">
            <a:avLst/>
          </a:prstGeom>
        </p:spPr>
        <p:txBody>
          <a:bodyPr>
            <a:normAutofit/>
          </a:bodyPr>
          <a:lstStyle/>
          <a:p>
            <a:pPr marL="393700" marR="0" lvl="0" indent="-393700" algn="l" defTabSz="914363" rtl="0" eaLnBrk="1" fontAlgn="auto" latinLnBrk="0" hangingPunct="1">
              <a:lnSpc>
                <a:spcPct val="78000"/>
              </a:lnSpc>
              <a:spcBef>
                <a:spcPct val="20000"/>
              </a:spcBef>
              <a:spcAft>
                <a:spcPts val="800"/>
              </a:spcAft>
              <a:buClr>
                <a:schemeClr val="tx1"/>
              </a:buClr>
              <a:buSzPct val="80000"/>
              <a:tabLst/>
              <a:defRPr/>
            </a:pPr>
            <a:r>
              <a:rPr lang="en-US" sz="3200" dirty="0" smtClean="0">
                <a:gradFill>
                  <a:gsLst>
                    <a:gs pos="0">
                      <a:schemeClr val="tx1"/>
                    </a:gs>
                    <a:gs pos="86000">
                      <a:schemeClr val="tx1"/>
                    </a:gs>
                  </a:gsLst>
                  <a:lin ang="5400000" scaled="0"/>
                </a:gradFill>
              </a:rPr>
              <a:t>Example:</a:t>
            </a:r>
          </a:p>
        </p:txBody>
      </p:sp>
      <p:grpSp>
        <p:nvGrpSpPr>
          <p:cNvPr id="40" name="Group 39"/>
          <p:cNvGrpSpPr/>
          <p:nvPr/>
        </p:nvGrpSpPr>
        <p:grpSpPr>
          <a:xfrm>
            <a:off x="1104900" y="2397125"/>
            <a:ext cx="6934200" cy="3429000"/>
            <a:chOff x="1371600" y="2209800"/>
            <a:chExt cx="6934200" cy="3429000"/>
          </a:xfrm>
        </p:grpSpPr>
        <p:sp>
          <p:nvSpPr>
            <p:cNvPr id="4" name="Rounded Rectangle 3"/>
            <p:cNvSpPr/>
            <p:nvPr/>
          </p:nvSpPr>
          <p:spPr>
            <a:xfrm>
              <a:off x="1981200" y="4571998"/>
              <a:ext cx="6172200" cy="83820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rPr>
                <a:t>Cloud Storage (blob, table, queue)</a:t>
              </a:r>
            </a:p>
          </p:txBody>
        </p:sp>
        <p:cxnSp>
          <p:nvCxnSpPr>
            <p:cNvPr id="5" name="Straight Arrow Connector 4"/>
            <p:cNvCxnSpPr/>
            <p:nvPr/>
          </p:nvCxnSpPr>
          <p:spPr>
            <a:xfrm flipV="1">
              <a:off x="2347745" y="5029199"/>
              <a:ext cx="162622" cy="2"/>
            </a:xfrm>
            <a:prstGeom prst="straightConnector1">
              <a:avLst/>
            </a:prstGeom>
            <a:ln w="38100">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124200" y="2828923"/>
              <a:ext cx="1828800" cy="942975"/>
            </a:xfrm>
            <a:prstGeom prst="roundRect">
              <a:avLst/>
            </a:prstGeom>
            <a:gradFill>
              <a:gsLst>
                <a:gs pos="0">
                  <a:srgbClr val="04761A"/>
                </a:gs>
                <a:gs pos="55000">
                  <a:srgbClr val="168C06"/>
                </a:gs>
                <a:gs pos="100000">
                  <a:srgbClr val="08A80C"/>
                </a:gs>
              </a:gsLst>
            </a:gradFill>
            <a:ln>
              <a:solidFill>
                <a:srgbClr val="19931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Web Role</a:t>
              </a:r>
              <a:endParaRPr lang="en-US" sz="2300" dirty="0">
                <a:solidFill>
                  <a:srgbClr val="FFFFFF"/>
                </a:solidFill>
                <a:latin typeface="Calibri"/>
              </a:endParaRPr>
            </a:p>
          </p:txBody>
        </p:sp>
        <p:sp>
          <p:nvSpPr>
            <p:cNvPr id="10" name="Trapezoid 9"/>
            <p:cNvSpPr/>
            <p:nvPr/>
          </p:nvSpPr>
          <p:spPr>
            <a:xfrm rot="16200000">
              <a:off x="1884426" y="3030472"/>
              <a:ext cx="1028700" cy="530352"/>
            </a:xfrm>
            <a:prstGeom prst="trapezoid">
              <a:avLst>
                <a:gd name="adj" fmla="val 37029"/>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rgbClr val="FFFFFF"/>
                  </a:solidFill>
                </a:rPr>
                <a:t>LB</a:t>
              </a:r>
              <a:endParaRPr lang="en-US" sz="2000" dirty="0">
                <a:solidFill>
                  <a:srgbClr val="FFFFFF"/>
                </a:solidFill>
              </a:endParaRPr>
            </a:p>
          </p:txBody>
        </p:sp>
        <p:sp>
          <p:nvSpPr>
            <p:cNvPr id="11" name="TextBox 10"/>
            <p:cNvSpPr txBox="1"/>
            <p:nvPr/>
          </p:nvSpPr>
          <p:spPr>
            <a:xfrm>
              <a:off x="4724399" y="2357735"/>
              <a:ext cx="306494" cy="461665"/>
            </a:xfrm>
            <a:prstGeom prst="rect">
              <a:avLst/>
            </a:prstGeom>
            <a:noFill/>
          </p:spPr>
          <p:txBody>
            <a:bodyPr wrap="square" rtlCol="0">
              <a:spAutoFit/>
            </a:bodyPr>
            <a:lstStyle/>
            <a:p>
              <a:r>
                <a:rPr lang="en-US" sz="2400" dirty="0" smtClean="0"/>
                <a:t>n</a:t>
              </a:r>
              <a:endParaRPr lang="en-US" sz="2400" dirty="0"/>
            </a:p>
          </p:txBody>
        </p:sp>
        <p:cxnSp>
          <p:nvCxnSpPr>
            <p:cNvPr id="13" name="Straight Arrow Connector 12"/>
            <p:cNvCxnSpPr/>
            <p:nvPr/>
          </p:nvCxnSpPr>
          <p:spPr>
            <a:xfrm rot="16200000" flipH="1">
              <a:off x="3657599" y="4190997"/>
              <a:ext cx="762000" cy="1"/>
            </a:xfrm>
            <a:prstGeom prst="straightConnector1">
              <a:avLst/>
            </a:prstGeom>
            <a:ln w="5080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663952" y="3271835"/>
              <a:ext cx="460248" cy="4763"/>
            </a:xfrm>
            <a:prstGeom prst="line">
              <a:avLst/>
            </a:prstGeom>
            <a:ln w="50800">
              <a:solidFill>
                <a:schemeClr val="tx1"/>
              </a:solidFill>
              <a:prstDash val="sysDot"/>
              <a:tailEnd type="triangle"/>
            </a:ln>
          </p:spPr>
          <p:style>
            <a:lnRef idx="3">
              <a:schemeClr val="dk1"/>
            </a:lnRef>
            <a:fillRef idx="0">
              <a:schemeClr val="dk1"/>
            </a:fillRef>
            <a:effectRef idx="2">
              <a:schemeClr val="dk1"/>
            </a:effectRef>
            <a:fontRef idx="minor">
              <a:schemeClr val="tx1"/>
            </a:fontRef>
          </p:style>
        </p:cxnSp>
        <p:sp>
          <p:nvSpPr>
            <p:cNvPr id="15" name="Rounded Rectangle 14"/>
            <p:cNvSpPr/>
            <p:nvPr/>
          </p:nvSpPr>
          <p:spPr>
            <a:xfrm>
              <a:off x="6096000" y="2828922"/>
              <a:ext cx="1828800" cy="942975"/>
            </a:xfrm>
            <a:prstGeom prst="roundRect">
              <a:avLst/>
            </a:prstGeom>
            <a:gradFill>
              <a:gsLst>
                <a:gs pos="0">
                  <a:srgbClr val="04761A"/>
                </a:gs>
                <a:gs pos="55000">
                  <a:srgbClr val="168C06"/>
                </a:gs>
                <a:gs pos="100000">
                  <a:srgbClr val="08A80C"/>
                </a:gs>
              </a:gsLst>
            </a:gradFill>
            <a:ln>
              <a:solidFill>
                <a:srgbClr val="19931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Worker Role</a:t>
              </a:r>
              <a:endParaRPr lang="en-US" sz="2300" dirty="0">
                <a:solidFill>
                  <a:srgbClr val="FFFFFF"/>
                </a:solidFill>
                <a:latin typeface="Calibri"/>
              </a:endParaRPr>
            </a:p>
          </p:txBody>
        </p:sp>
        <p:sp>
          <p:nvSpPr>
            <p:cNvPr id="16" name="TextBox 15"/>
            <p:cNvSpPr txBox="1"/>
            <p:nvPr/>
          </p:nvSpPr>
          <p:spPr>
            <a:xfrm>
              <a:off x="7696199" y="2357735"/>
              <a:ext cx="306494" cy="461665"/>
            </a:xfrm>
            <a:prstGeom prst="rect">
              <a:avLst/>
            </a:prstGeom>
            <a:noFill/>
          </p:spPr>
          <p:txBody>
            <a:bodyPr wrap="square" rtlCol="0">
              <a:spAutoFit/>
            </a:bodyPr>
            <a:lstStyle/>
            <a:p>
              <a:r>
                <a:rPr lang="en-US" sz="2400" dirty="0" smtClean="0"/>
                <a:t>m</a:t>
              </a:r>
              <a:endParaRPr lang="en-US" sz="2400" dirty="0"/>
            </a:p>
          </p:txBody>
        </p:sp>
        <p:cxnSp>
          <p:nvCxnSpPr>
            <p:cNvPr id="20" name="Straight Arrow Connector 19"/>
            <p:cNvCxnSpPr/>
            <p:nvPr/>
          </p:nvCxnSpPr>
          <p:spPr>
            <a:xfrm rot="16200000" flipH="1">
              <a:off x="6705599" y="4190997"/>
              <a:ext cx="762000" cy="1"/>
            </a:xfrm>
            <a:prstGeom prst="straightConnector1">
              <a:avLst/>
            </a:prstGeom>
            <a:ln w="5080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371600" y="2209800"/>
              <a:ext cx="6934200" cy="34290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rot="10800000" flipV="1">
              <a:off x="1371600" y="5029198"/>
              <a:ext cx="609600" cy="1"/>
            </a:xfrm>
            <a:prstGeom prst="straightConnector1">
              <a:avLst/>
            </a:prstGeom>
            <a:ln w="5080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0" idx="0"/>
            </p:cNvCxnSpPr>
            <p:nvPr/>
          </p:nvCxnSpPr>
          <p:spPr>
            <a:xfrm rot="10800000">
              <a:off x="1371600" y="3276602"/>
              <a:ext cx="762000" cy="19047"/>
            </a:xfrm>
            <a:prstGeom prst="straightConnector1">
              <a:avLst/>
            </a:prstGeom>
            <a:ln w="5080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H="1">
              <a:off x="3733802" y="2514600"/>
              <a:ext cx="609599" cy="2"/>
            </a:xfrm>
            <a:prstGeom prst="straightConnector1">
              <a:avLst/>
            </a:prstGeom>
            <a:ln w="5080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6200000" flipH="1">
              <a:off x="6781799" y="2514599"/>
              <a:ext cx="609599" cy="2"/>
            </a:xfrm>
            <a:prstGeom prst="straightConnector1">
              <a:avLst/>
            </a:prstGeom>
            <a:ln w="5080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1000" y="3352800"/>
            <a:ext cx="8534400" cy="1631216"/>
          </a:xfrm>
          <a:prstGeom prst="rect">
            <a:avLst/>
          </a:prstGeom>
        </p:spPr>
        <p:txBody>
          <a:bodyPr wrap="square">
            <a:spAutoFit/>
          </a:bodyPr>
          <a:lstStyle/>
          <a:p>
            <a:r>
              <a:rPr lang="zh-TW" altLang="en-US" sz="2800" b="1" dirty="0" smtClean="0">
                <a:solidFill>
                  <a:schemeClr val="accent4"/>
                </a:solidFill>
                <a:latin typeface="微軟正黑體" pitchFamily="34" charset="-120"/>
                <a:ea typeface="微軟正黑體" pitchFamily="34" charset="-120"/>
              </a:rPr>
              <a:t>雲端運算不是技術</a:t>
            </a:r>
            <a:r>
              <a:rPr lang="zh-TW" altLang="en-US" sz="2800" dirty="0" smtClean="0">
                <a:solidFill>
                  <a:schemeClr val="accent4"/>
                </a:solidFill>
                <a:latin typeface="微軟正黑體" pitchFamily="34" charset="-120"/>
                <a:ea typeface="微軟正黑體" pitchFamily="34" charset="-120"/>
              </a:rPr>
              <a:t>，</a:t>
            </a:r>
            <a:r>
              <a:rPr lang="zh-TW" altLang="en-US" sz="2800" b="1" dirty="0" smtClean="0">
                <a:solidFill>
                  <a:schemeClr val="accent4"/>
                </a:solidFill>
                <a:latin typeface="微軟正黑體" pitchFamily="34" charset="-120"/>
                <a:ea typeface="微軟正黑體" pitchFamily="34" charset="-120"/>
              </a:rPr>
              <a:t>它是概念</a:t>
            </a:r>
            <a:r>
              <a:rPr lang="zh-TW" altLang="en-US" sz="2800" dirty="0" smtClean="0">
                <a:solidFill>
                  <a:schemeClr val="accent4"/>
                </a:solidFill>
                <a:latin typeface="微軟正黑體" pitchFamily="34" charset="-120"/>
                <a:ea typeface="微軟正黑體" pitchFamily="34" charset="-120"/>
              </a:rPr>
              <a:t>。</a:t>
            </a:r>
            <a:endParaRPr lang="en-US" altLang="zh-TW" sz="2800" dirty="0" smtClean="0">
              <a:solidFill>
                <a:schemeClr val="accent4"/>
              </a:solidFill>
              <a:latin typeface="微軟正黑體" pitchFamily="34" charset="-120"/>
              <a:ea typeface="微軟正黑體" pitchFamily="34" charset="-120"/>
            </a:endParaRPr>
          </a:p>
          <a:p>
            <a:r>
              <a:rPr lang="zh-TW" altLang="en-US" sz="2400" b="1" dirty="0" smtClean="0">
                <a:latin typeface="微軟正黑體" pitchFamily="34" charset="-120"/>
                <a:ea typeface="微軟正黑體" pitchFamily="34" charset="-120"/>
              </a:rPr>
              <a:t>為什麼？</a:t>
            </a:r>
            <a:r>
              <a:rPr lang="zh-TW" altLang="en-US" sz="2400" dirty="0" smtClean="0">
                <a:latin typeface="微軟正黑體" pitchFamily="34" charset="-120"/>
                <a:ea typeface="微軟正黑體" pitchFamily="34" charset="-120"/>
              </a:rPr>
              <a:t>因為 </a:t>
            </a:r>
            <a:r>
              <a:rPr lang="en-US" altLang="zh-TW" sz="2400" dirty="0" smtClean="0">
                <a:latin typeface="微軟正黑體" pitchFamily="34" charset="-120"/>
                <a:ea typeface="微軟正黑體" pitchFamily="34" charset="-120"/>
              </a:rPr>
              <a:t>cloud computing </a:t>
            </a:r>
            <a:r>
              <a:rPr lang="zh-TW" altLang="en-US" sz="2400" dirty="0" smtClean="0">
                <a:latin typeface="微軟正黑體" pitchFamily="34" charset="-120"/>
                <a:ea typeface="微軟正黑體" pitchFamily="34" charset="-120"/>
              </a:rPr>
              <a:t>本身就不代表任何一項資訊科技的技術，它是一種</a:t>
            </a:r>
            <a:r>
              <a:rPr lang="zh-TW" altLang="en-US" sz="2400" b="1" dirty="0" smtClean="0">
                <a:solidFill>
                  <a:schemeClr val="accent4"/>
                </a:solidFill>
                <a:latin typeface="微軟正黑體" pitchFamily="34" charset="-120"/>
                <a:ea typeface="微軟正黑體" pitchFamily="34" charset="-120"/>
              </a:rPr>
              <a:t>電腦運算的概念</a:t>
            </a:r>
            <a:r>
              <a:rPr lang="zh-TW" altLang="en-US" sz="2400" dirty="0" smtClean="0">
                <a:latin typeface="微軟正黑體" pitchFamily="34" charset="-120"/>
                <a:ea typeface="微軟正黑體" pitchFamily="34" charset="-120"/>
              </a:rPr>
              <a:t>，而一種概念就會有許多不同的方式去實踐，這個時候才會有不同的技術衍伸出來。</a:t>
            </a:r>
            <a:endParaRPr lang="zh-TW" altLang="en-US" sz="2400" dirty="0">
              <a:latin typeface="微軟正黑體" pitchFamily="34" charset="-120"/>
              <a:ea typeface="微軟正黑體" pitchFamily="34" charset="-120"/>
            </a:endParaRPr>
          </a:p>
        </p:txBody>
      </p:sp>
      <p:sp>
        <p:nvSpPr>
          <p:cNvPr id="5" name="矩形 4"/>
          <p:cNvSpPr/>
          <p:nvPr/>
        </p:nvSpPr>
        <p:spPr>
          <a:xfrm>
            <a:off x="381000" y="5105400"/>
            <a:ext cx="8153400" cy="1631216"/>
          </a:xfrm>
          <a:prstGeom prst="rect">
            <a:avLst/>
          </a:prstGeom>
        </p:spPr>
        <p:txBody>
          <a:bodyPr wrap="square">
            <a:spAutoFit/>
          </a:bodyPr>
          <a:lstStyle/>
          <a:p>
            <a:r>
              <a:rPr lang="zh-TW" altLang="en-US" sz="2400" b="1" dirty="0" smtClean="0">
                <a:solidFill>
                  <a:schemeClr val="accent4"/>
                </a:solidFill>
                <a:latin typeface="微軟正黑體" pitchFamily="34" charset="-120"/>
                <a:ea typeface="微軟正黑體" pitchFamily="34" charset="-120"/>
              </a:rPr>
              <a:t>最簡單的雲端運算技術</a:t>
            </a:r>
            <a:r>
              <a:rPr lang="zh-TW" altLang="en-US" sz="2400" dirty="0" smtClean="0">
                <a:latin typeface="微軟正黑體" pitchFamily="34" charset="-120"/>
                <a:ea typeface="微軟正黑體" pitchFamily="34" charset="-120"/>
              </a:rPr>
              <a:t>在網路服務中已經隨處可見。</a:t>
            </a:r>
            <a:endParaRPr lang="en-US" altLang="zh-TW" sz="2400" dirty="0" smtClean="0">
              <a:latin typeface="微軟正黑體" pitchFamily="34" charset="-120"/>
              <a:ea typeface="微軟正黑體" pitchFamily="34" charset="-120"/>
            </a:endParaRPr>
          </a:p>
          <a:p>
            <a:endParaRPr lang="en-US" altLang="zh-TW" sz="400" dirty="0" smtClean="0">
              <a:latin typeface="微軟正黑體" pitchFamily="34" charset="-120"/>
              <a:ea typeface="微軟正黑體" pitchFamily="34" charset="-120"/>
            </a:endParaRPr>
          </a:p>
          <a:p>
            <a:r>
              <a:rPr lang="zh-TW" altLang="en-US" sz="2400" dirty="0" smtClean="0">
                <a:latin typeface="微軟正黑體" pitchFamily="34" charset="-120"/>
                <a:ea typeface="微軟正黑體" pitchFamily="34" charset="-120"/>
              </a:rPr>
              <a:t>例如</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hlinkClick r:id="rId2" action="ppaction://hlinkfile" tooltip="搜尋引擎"/>
              </a:rPr>
              <a:t>搜尋引擎</a:t>
            </a:r>
            <a:r>
              <a:rPr lang="zh-TW" altLang="en-US"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hlinkClick r:id="rId3" action="ppaction://hlinkfile" tooltip="網路信箱 (尚未撰寫)"/>
              </a:rPr>
              <a:t>網路信箱</a:t>
            </a:r>
            <a:r>
              <a:rPr lang="zh-TW" altLang="en-US" sz="2400" dirty="0" smtClean="0">
                <a:latin typeface="微軟正黑體" pitchFamily="34" charset="-120"/>
                <a:ea typeface="微軟正黑體" pitchFamily="34" charset="-120"/>
              </a:rPr>
              <a:t>等，使用者只要輸入簡單指令即能得到大量資訊。未來如</a:t>
            </a:r>
            <a:r>
              <a:rPr lang="zh-TW" altLang="en-US" sz="2400" dirty="0" smtClean="0">
                <a:latin typeface="微軟正黑體" pitchFamily="34" charset="-120"/>
                <a:ea typeface="微軟正黑體" pitchFamily="34" charset="-120"/>
                <a:hlinkClick r:id="rId4" action="ppaction://hlinkfile" tooltip="手機"/>
              </a:rPr>
              <a:t>手機</a:t>
            </a:r>
            <a:r>
              <a:rPr lang="zh-TW" altLang="en-US" sz="2400" dirty="0" smtClean="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hlinkClick r:id="rId5" action="ppaction://hlinkfile" tooltip="GPS"/>
              </a:rPr>
              <a:t>GPS</a:t>
            </a:r>
            <a:r>
              <a:rPr lang="zh-TW" altLang="en-US" sz="2400" dirty="0" smtClean="0">
                <a:latin typeface="微軟正黑體" pitchFamily="34" charset="-120"/>
                <a:ea typeface="微軟正黑體" pitchFamily="34" charset="-120"/>
              </a:rPr>
              <a:t>等行動裝置都可以透過雲端運算技術，發展出更多的應用服務。</a:t>
            </a:r>
            <a:endParaRPr lang="zh-TW" altLang="en-US" sz="2400" dirty="0">
              <a:latin typeface="微軟正黑體" pitchFamily="34" charset="-120"/>
              <a:ea typeface="微軟正黑體" pitchFamily="34" charset="-120"/>
            </a:endParaRPr>
          </a:p>
        </p:txBody>
      </p:sp>
      <p:sp>
        <p:nvSpPr>
          <p:cNvPr id="6" name="矩形 5"/>
          <p:cNvSpPr/>
          <p:nvPr/>
        </p:nvSpPr>
        <p:spPr>
          <a:xfrm>
            <a:off x="3886200" y="228600"/>
            <a:ext cx="5029200" cy="2939266"/>
          </a:xfrm>
          <a:prstGeom prst="rect">
            <a:avLst/>
          </a:prstGeom>
        </p:spPr>
        <p:txBody>
          <a:bodyPr wrap="square">
            <a:spAutoFit/>
          </a:bodyPr>
          <a:lstStyle/>
          <a:p>
            <a:r>
              <a:rPr lang="zh-TW" altLang="en-US" sz="3400" dirty="0" smtClean="0">
                <a:latin typeface="微軟正黑體" pitchFamily="34" charset="-120"/>
                <a:ea typeface="微軟正黑體" pitchFamily="34" charset="-120"/>
              </a:rPr>
              <a:t>雲端運算 </a:t>
            </a:r>
            <a:r>
              <a:rPr lang="en-US" altLang="zh-TW" sz="2200" b="1" dirty="0" smtClean="0">
                <a:latin typeface="微軟正黑體" pitchFamily="34" charset="-120"/>
                <a:ea typeface="微軟正黑體" pitchFamily="34" charset="-120"/>
              </a:rPr>
              <a:t>Cloud Computing</a:t>
            </a:r>
          </a:p>
          <a:p>
            <a:r>
              <a:rPr lang="en-US" altLang="zh-TW" sz="3400" dirty="0" smtClean="0">
                <a:latin typeface="微軟正黑體" pitchFamily="34" charset="-120"/>
                <a:ea typeface="微軟正黑體" pitchFamily="34" charset="-120"/>
              </a:rPr>
              <a:t>Cloud</a:t>
            </a:r>
            <a:r>
              <a:rPr lang="zh-TW" altLang="en-US" sz="3400" dirty="0" smtClean="0">
                <a:latin typeface="微軟正黑體" pitchFamily="34" charset="-120"/>
                <a:ea typeface="微軟正黑體" pitchFamily="34" charset="-120"/>
              </a:rPr>
              <a:t>名稱由來為繪製</a:t>
            </a:r>
            <a:endParaRPr lang="en-US" altLang="zh-TW" sz="3400" dirty="0" smtClean="0">
              <a:latin typeface="微軟正黑體" pitchFamily="34" charset="-120"/>
              <a:ea typeface="微軟正黑體" pitchFamily="34" charset="-120"/>
            </a:endParaRPr>
          </a:p>
          <a:p>
            <a:endParaRPr lang="en-US" altLang="zh-TW" sz="500" dirty="0" smtClean="0">
              <a:latin typeface="微軟正黑體" pitchFamily="34" charset="-120"/>
              <a:ea typeface="微軟正黑體" pitchFamily="34" charset="-120"/>
            </a:endParaRPr>
          </a:p>
          <a:p>
            <a:r>
              <a:rPr lang="zh-TW" altLang="en-US" sz="3400" dirty="0" smtClean="0">
                <a:latin typeface="微軟正黑體" pitchFamily="34" charset="-120"/>
                <a:ea typeface="微軟正黑體" pitchFamily="34" charset="-120"/>
              </a:rPr>
              <a:t>網路配置示意圖時，</a:t>
            </a:r>
            <a:endParaRPr lang="en-US" altLang="zh-TW" sz="3400" dirty="0" smtClean="0">
              <a:latin typeface="微軟正黑體" pitchFamily="34" charset="-120"/>
              <a:ea typeface="微軟正黑體" pitchFamily="34" charset="-120"/>
            </a:endParaRPr>
          </a:p>
          <a:p>
            <a:endParaRPr lang="en-US" altLang="zh-TW" sz="500" dirty="0" smtClean="0">
              <a:latin typeface="微軟正黑體" pitchFamily="34" charset="-120"/>
              <a:ea typeface="微軟正黑體" pitchFamily="34" charset="-120"/>
            </a:endParaRPr>
          </a:p>
          <a:p>
            <a:r>
              <a:rPr lang="zh-TW" altLang="en-US" sz="3400" dirty="0" smtClean="0">
                <a:latin typeface="微軟正黑體" pitchFamily="34" charset="-120"/>
                <a:ea typeface="微軟正黑體" pitchFamily="34" charset="-120"/>
              </a:rPr>
              <a:t>習慣將</a:t>
            </a:r>
            <a:r>
              <a:rPr lang="zh-TW" altLang="en-US" sz="3400" dirty="0" smtClean="0">
                <a:latin typeface="微軟正黑體" pitchFamily="34" charset="-120"/>
                <a:ea typeface="微軟正黑體" pitchFamily="34" charset="-120"/>
                <a:hlinkClick r:id="rId6" action="ppaction://hlinkfile" tooltip="網際網路"/>
              </a:rPr>
              <a:t>網際網路</a:t>
            </a:r>
            <a:r>
              <a:rPr lang="zh-TW" altLang="en-US" sz="3400" dirty="0" smtClean="0">
                <a:latin typeface="微軟正黑體" pitchFamily="34" charset="-120"/>
                <a:ea typeface="微軟正黑體" pitchFamily="34" charset="-120"/>
              </a:rPr>
              <a:t>畫成</a:t>
            </a:r>
            <a:endParaRPr lang="en-US" altLang="zh-TW" sz="3400" dirty="0" smtClean="0">
              <a:latin typeface="微軟正黑體" pitchFamily="34" charset="-120"/>
              <a:ea typeface="微軟正黑體" pitchFamily="34" charset="-120"/>
            </a:endParaRPr>
          </a:p>
          <a:p>
            <a:endParaRPr lang="en-US" altLang="zh-TW" sz="500" dirty="0" smtClean="0">
              <a:latin typeface="微軟正黑體" pitchFamily="34" charset="-120"/>
              <a:ea typeface="微軟正黑體" pitchFamily="34" charset="-120"/>
            </a:endParaRPr>
          </a:p>
          <a:p>
            <a:r>
              <a:rPr lang="zh-TW" altLang="en-US" sz="3400" dirty="0" smtClean="0">
                <a:latin typeface="微軟正黑體" pitchFamily="34" charset="-120"/>
                <a:ea typeface="微軟正黑體" pitchFamily="34" charset="-120"/>
              </a:rPr>
              <a:t>一片雲。</a:t>
            </a:r>
            <a:endParaRPr lang="zh-TW" altLang="en-US" sz="3400" dirty="0">
              <a:latin typeface="微軟正黑體" pitchFamily="34" charset="-120"/>
              <a:ea typeface="微軟正黑體" pitchFamily="34" charset="-120"/>
            </a:endParaRPr>
          </a:p>
        </p:txBody>
      </p:sp>
      <p:pic>
        <p:nvPicPr>
          <p:cNvPr id="1027" name="Picture 3"/>
          <p:cNvPicPr>
            <a:picLocks noChangeAspect="1" noChangeArrowheads="1"/>
          </p:cNvPicPr>
          <p:nvPr/>
        </p:nvPicPr>
        <p:blipFill>
          <a:blip r:embed="rId7"/>
          <a:srcRect/>
          <a:stretch>
            <a:fillRect/>
          </a:stretch>
        </p:blipFill>
        <p:spPr bwMode="auto">
          <a:xfrm>
            <a:off x="1524000" y="228600"/>
            <a:ext cx="1981200" cy="292118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lvl="0">
              <a:defRPr/>
            </a:pPr>
            <a:r>
              <a:rPr lang="en-US" dirty="0" smtClean="0"/>
              <a:t>Designed to encourage best practices</a:t>
            </a:r>
          </a:p>
          <a:p>
            <a:pPr marL="796925" lvl="1" indent="-398463">
              <a:defRPr/>
            </a:pPr>
            <a:r>
              <a:rPr lang="en-US" dirty="0" smtClean="0"/>
              <a:t>Stateless compute + durable storage</a:t>
            </a:r>
          </a:p>
          <a:p>
            <a:pPr marL="796925" lvl="1" indent="-398463"/>
            <a:r>
              <a:rPr lang="en-US" dirty="0" smtClean="0"/>
              <a:t>Co-location of computation and data</a:t>
            </a:r>
          </a:p>
          <a:p>
            <a:pPr marL="796925" lvl="1" indent="-398463"/>
            <a:r>
              <a:rPr lang="en-US" dirty="0" smtClean="0"/>
              <a:t>Queues for asynchronous processing</a:t>
            </a:r>
          </a:p>
          <a:p>
            <a:r>
              <a:rPr lang="en-US" dirty="0" smtClean="0"/>
              <a:t>An open platform</a:t>
            </a:r>
          </a:p>
          <a:p>
            <a:pPr marL="796925" lvl="1" indent="-398463"/>
            <a:r>
              <a:rPr lang="en-US" dirty="0" smtClean="0"/>
              <a:t>Connect outbound to any server</a:t>
            </a:r>
          </a:p>
          <a:p>
            <a:pPr marL="796925" lvl="1" indent="-398463"/>
            <a:r>
              <a:rPr lang="en-US" dirty="0" smtClean="0"/>
              <a:t>Open protocols and APIs on all components</a:t>
            </a:r>
          </a:p>
          <a:p>
            <a:pPr marL="850882" lvl="1" indent="-393700">
              <a:spcAft>
                <a:spcPts val="800"/>
              </a:spcAft>
              <a:buClr>
                <a:schemeClr val="tx1"/>
              </a:buClr>
              <a:buNone/>
            </a:pPr>
            <a:endParaRPr lang="en-US" sz="1200" dirty="0" smtClean="0"/>
          </a:p>
          <a:p>
            <a:pPr marL="393700" lvl="1" indent="-393700">
              <a:spcAft>
                <a:spcPts val="800"/>
              </a:spcAft>
              <a:buClr>
                <a:schemeClr val="tx1"/>
              </a:buClr>
            </a:pPr>
            <a:r>
              <a:rPr lang="en-US" sz="3200" dirty="0" smtClean="0"/>
              <a:t>More information? Attend ES03</a:t>
            </a:r>
          </a:p>
          <a:p>
            <a:endParaRPr lang="en-US" dirty="0"/>
          </a:p>
        </p:txBody>
      </p:sp>
      <p:sp>
        <p:nvSpPr>
          <p:cNvPr id="2" name="Title 1"/>
          <p:cNvSpPr>
            <a:spLocks noGrp="1"/>
          </p:cNvSpPr>
          <p:nvPr>
            <p:ph type="title"/>
          </p:nvPr>
        </p:nvSpPr>
        <p:spPr/>
        <p:txBody>
          <a:bodyPr/>
          <a:lstStyle/>
          <a:p>
            <a:r>
              <a:rPr lang="en-US" dirty="0" smtClean="0"/>
              <a:t>Takeaways:  Windows Azure Is</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461963" indent="-461963"/>
            <a:r>
              <a:rPr lang="en-US" dirty="0" smtClean="0"/>
              <a:t>It is an operating system for the cloud</a:t>
            </a:r>
          </a:p>
          <a:p>
            <a:pPr marL="461963" indent="-461963"/>
            <a:r>
              <a:rPr lang="en-US" dirty="0" smtClean="0"/>
              <a:t>It is designed for utility computing</a:t>
            </a:r>
          </a:p>
          <a:p>
            <a:pPr marL="461963" indent="-461963"/>
            <a:r>
              <a:rPr lang="en-US" dirty="0" smtClean="0"/>
              <a:t>It has four primary features:</a:t>
            </a:r>
          </a:p>
          <a:p>
            <a:pPr marL="860425" lvl="1" indent="-398463"/>
            <a:r>
              <a:rPr lang="en-US" dirty="0" smtClean="0"/>
              <a:t>Automated service management</a:t>
            </a:r>
          </a:p>
          <a:p>
            <a:pPr marL="860425" lvl="1" indent="-398463"/>
            <a:r>
              <a:rPr lang="en-US" dirty="0" smtClean="0"/>
              <a:t>A powerful service hosting environment</a:t>
            </a:r>
          </a:p>
          <a:p>
            <a:pPr marL="860425" lvl="1" indent="-398463"/>
            <a:r>
              <a:rPr lang="en-US" dirty="0" smtClean="0"/>
              <a:t>Scalable, available cloud storage</a:t>
            </a:r>
          </a:p>
          <a:p>
            <a:pPr marL="860425" lvl="1" indent="-398463"/>
            <a:r>
              <a:rPr lang="en-US" dirty="0" smtClean="0"/>
              <a:t>A rich, familiar developer experience</a:t>
            </a:r>
            <a:endParaRPr lang="en-US" dirty="0"/>
          </a:p>
        </p:txBody>
      </p:sp>
      <p:sp>
        <p:nvSpPr>
          <p:cNvPr id="3" name="Title 2"/>
          <p:cNvSpPr>
            <a:spLocks noGrp="1"/>
          </p:cNvSpPr>
          <p:nvPr>
            <p:ph type="title"/>
          </p:nvPr>
        </p:nvSpPr>
        <p:spPr/>
        <p:txBody>
          <a:bodyPr/>
          <a:lstStyle/>
          <a:p>
            <a:r>
              <a:rPr smtClean="0"/>
              <a:t>What Is </a:t>
            </a:r>
            <a:r>
              <a:rPr lang="en-US" dirty="0" smtClean="0"/>
              <a:t>Windows Azure</a:t>
            </a:r>
            <a:r>
              <a:rPr smtClean="0"/>
              <a:t>?</a:t>
            </a:r>
            <a:br>
              <a:rPr smtClean="0"/>
            </a:br>
            <a:r>
              <a:rPr smtClean="0"/>
              <a:t>  </a:t>
            </a:r>
            <a:endParaRPr lang="en-US" dirty="0"/>
          </a:p>
        </p:txBody>
      </p:sp>
      <p:pic>
        <p:nvPicPr>
          <p:cNvPr id="4" name="Picture 3"/>
          <p:cNvPicPr>
            <a:picLocks noChangeAspect="1" noChangeArrowheads="1"/>
          </p:cNvPicPr>
          <p:nvPr/>
        </p:nvPicPr>
        <p:blipFill>
          <a:blip r:embed="rId3"/>
          <a:srcRect/>
          <a:stretch>
            <a:fillRect/>
          </a:stretch>
        </p:blipFill>
        <p:spPr bwMode="auto">
          <a:xfrm>
            <a:off x="304800" y="152399"/>
            <a:ext cx="8382000" cy="650192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a:lstStyle/>
          <a:p>
            <a:endParaRPr lang="zh-TW" altLang="en-US" dirty="0"/>
          </a:p>
        </p:txBody>
      </p:sp>
      <p:sp>
        <p:nvSpPr>
          <p:cNvPr id="3" name="標題 2"/>
          <p:cNvSpPr>
            <a:spLocks noGrp="1"/>
          </p:cNvSpPr>
          <p:nvPr>
            <p:ph type="title"/>
          </p:nvPr>
        </p:nvSpPr>
        <p:spPr/>
        <p:txBody>
          <a:bodyPr/>
          <a:lstStyle/>
          <a:p>
            <a:endParaRPr lang="zh-TW" altLang="en-US"/>
          </a:p>
        </p:txBody>
      </p:sp>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609600" y="2438400"/>
            <a:ext cx="7682119" cy="1783886"/>
          </a:xfrm>
          <a:prstGeom prst="rect">
            <a:avLst/>
          </a:prstGeom>
        </p:spPr>
        <p:txBody>
          <a:bodyPr vert="horz" wrap="square" lIns="0" tIns="0" rIns="0" bIns="0" rtlCol="0">
            <a:spAutoFit/>
          </a:bodyPr>
          <a:lstStyle/>
          <a:p>
            <a:pPr marL="393700" marR="0" lvl="0" indent="-393700" algn="ctr" defTabSz="914363" rtl="0" eaLnBrk="1" fontAlgn="auto" latinLnBrk="0" hangingPunct="1">
              <a:lnSpc>
                <a:spcPct val="78000"/>
              </a:lnSpc>
              <a:spcBef>
                <a:spcPct val="20000"/>
              </a:spcBef>
              <a:spcAft>
                <a:spcPts val="800"/>
              </a:spcAft>
              <a:buClr>
                <a:schemeClr val="tx1"/>
              </a:buClr>
              <a:buSzPct val="80000"/>
              <a:tabLst/>
              <a:defRPr/>
            </a:pPr>
            <a:r>
              <a:rPr kumimoji="0" lang="en-US" sz="14400" b="1"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微軟正黑體" pitchFamily="34" charset="-120"/>
                <a:ea typeface="微軟正黑體" pitchFamily="34" charset="-120"/>
              </a:rPr>
              <a:t>Q </a:t>
            </a:r>
            <a:r>
              <a:rPr kumimoji="0" lang="en-US" sz="3200" b="1" i="0" u="none" strike="noStrike" kern="1200" cap="none" spc="0" normalizeH="0" baseline="3000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微軟正黑體" pitchFamily="34" charset="-120"/>
                <a:ea typeface="微軟正黑體" pitchFamily="34" charset="-120"/>
              </a:rPr>
              <a:t>&amp;    </a:t>
            </a:r>
            <a:r>
              <a:rPr kumimoji="0" lang="en-US" sz="14400" b="1"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微軟正黑體" pitchFamily="34" charset="-120"/>
                <a:ea typeface="微軟正黑體" pitchFamily="34" charset="-120"/>
              </a:rPr>
              <a:t>A</a:t>
            </a:r>
            <a:endParaRPr kumimoji="0" lang="en-US" sz="32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微軟正黑體" pitchFamily="34" charset="-120"/>
              <a:ea typeface="微軟正黑體" pitchFamily="34" charset="-120"/>
            </a:endParaRPr>
          </a:p>
        </p:txBody>
      </p:sp>
      <p:sp>
        <p:nvSpPr>
          <p:cNvPr id="3" name="Title 1"/>
          <p:cNvSpPr>
            <a:spLocks noGrp="1"/>
          </p:cNvSpPr>
          <p:nvPr>
            <p:ph type="title"/>
          </p:nvPr>
        </p:nvSpPr>
        <p:spPr>
          <a:xfrm>
            <a:off x="304800" y="5181600"/>
            <a:ext cx="8375946" cy="789447"/>
          </a:xfrm>
        </p:spPr>
        <p:txBody>
          <a:bodyPr/>
          <a:lstStyle/>
          <a:p>
            <a:r>
              <a:rPr lang="zh-TW" altLang="en-US" sz="2800" dirty="0" smtClean="0">
                <a:latin typeface="微軟正黑體" pitchFamily="34" charset="-120"/>
                <a:ea typeface="微軟正黑體" pitchFamily="34" charset="-120"/>
              </a:rPr>
              <a:t>那裏可以下載到</a:t>
            </a:r>
            <a:r>
              <a:rPr lang="zh-TW" altLang="en-US" sz="2800" dirty="0" smtClean="0">
                <a:latin typeface="微軟正黑體" pitchFamily="34" charset="-120"/>
                <a:ea typeface="微軟正黑體" pitchFamily="34" charset="-120"/>
              </a:rPr>
              <a:t>課程資料</a:t>
            </a:r>
            <a:r>
              <a:rPr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 </a:t>
            </a:r>
            <a:r>
              <a:rPr altLang="zh-TW" sz="2800" dirty="0" smtClean="0">
                <a:latin typeface="微軟正黑體" pitchFamily="34" charset="-120"/>
                <a:ea typeface="微軟正黑體" pitchFamily="34" charset="-120"/>
              </a:rPr>
              <a:t>(My skydrive)</a:t>
            </a:r>
            <a:br>
              <a:rPr altLang="zh-TW" sz="2800" dirty="0" smtClean="0">
                <a:latin typeface="微軟正黑體" pitchFamily="34" charset="-120"/>
                <a:ea typeface="微軟正黑體" pitchFamily="34" charset="-120"/>
              </a:rPr>
            </a:br>
            <a:r>
              <a:rPr altLang="zh-TW" sz="500" dirty="0" smtClean="0"/>
              <a:t/>
            </a:r>
            <a:br>
              <a:rPr altLang="zh-TW" sz="500" dirty="0" smtClean="0"/>
            </a:br>
            <a:r>
              <a:rPr altLang="zh-TW" sz="2400" dirty="0" smtClean="0">
                <a:solidFill>
                  <a:srgbClr val="0070C0"/>
                </a:solidFill>
              </a:rPr>
              <a:t>http://cid-68b24674607c69d9.skydrive.live.com/home.aspx</a:t>
            </a:r>
            <a:endParaRPr lang="en-US" sz="2400" dirty="0">
              <a:solidFill>
                <a:srgbClr val="0070C0"/>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rrowheads="1"/>
          </p:cNvPicPr>
          <p:nvPr/>
        </p:nvPicPr>
        <p:blipFill>
          <a:blip r:embed="rId2"/>
          <a:stretch>
            <a:fillRect/>
          </a:stretch>
        </p:blipFill>
        <p:spPr bwMode="black">
          <a:xfrm>
            <a:off x="1905000" y="2971800"/>
            <a:ext cx="5867399" cy="17526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i.com.com/cnwk.1d/i/bto/20081027/Ozzie.jpg"/>
          <p:cNvPicPr>
            <a:picLocks noChangeAspect="1" noChangeArrowheads="1"/>
          </p:cNvPicPr>
          <p:nvPr/>
        </p:nvPicPr>
        <p:blipFill>
          <a:blip r:embed="rId3"/>
          <a:srcRect/>
          <a:stretch>
            <a:fillRect/>
          </a:stretch>
        </p:blipFill>
        <p:spPr bwMode="auto">
          <a:xfrm>
            <a:off x="228600" y="228601"/>
            <a:ext cx="4114800" cy="2590800"/>
          </a:xfrm>
          <a:prstGeom prst="rect">
            <a:avLst/>
          </a:prstGeom>
          <a:noFill/>
        </p:spPr>
      </p:pic>
      <p:sp>
        <p:nvSpPr>
          <p:cNvPr id="8" name="矩形 7"/>
          <p:cNvSpPr/>
          <p:nvPr/>
        </p:nvSpPr>
        <p:spPr>
          <a:xfrm>
            <a:off x="0" y="2971800"/>
            <a:ext cx="8763000" cy="3046988"/>
          </a:xfrm>
          <a:prstGeom prst="rect">
            <a:avLst/>
          </a:prstGeom>
        </p:spPr>
        <p:txBody>
          <a:bodyPr wrap="square">
            <a:spAutoFit/>
          </a:bodyPr>
          <a:lstStyle/>
          <a:p>
            <a:r>
              <a:rPr lang="zh-TW" altLang="en-US" sz="3200" dirty="0" smtClean="0">
                <a:latin typeface="微軟正黑體" pitchFamily="34" charset="-120"/>
                <a:ea typeface="微軟正黑體" pitchFamily="34" charset="-120"/>
              </a:rPr>
              <a:t>這個雲端版稱為 </a:t>
            </a:r>
            <a:r>
              <a:rPr lang="en-US" altLang="zh-TW" sz="3200" dirty="0" smtClean="0">
                <a:latin typeface="微軟正黑體" pitchFamily="34" charset="-120"/>
                <a:ea typeface="微軟正黑體" pitchFamily="34" charset="-120"/>
              </a:rPr>
              <a:t>Windows Azure</a:t>
            </a:r>
            <a:r>
              <a:rPr lang="zh-TW" altLang="en-US" sz="3200" dirty="0" smtClean="0">
                <a:latin typeface="微軟正黑體" pitchFamily="34" charset="-120"/>
                <a:ea typeface="微軟正黑體" pitchFamily="34" charset="-120"/>
              </a:rPr>
              <a:t>（視窗藍天），與其說是要取代既有桌面</a:t>
            </a:r>
            <a:r>
              <a:rPr lang="en-US" altLang="zh-TW" sz="3200" dirty="0" smtClean="0">
                <a:latin typeface="微軟正黑體" pitchFamily="34" charset="-120"/>
                <a:ea typeface="微軟正黑體" pitchFamily="34" charset="-120"/>
              </a:rPr>
              <a:t>PC</a:t>
            </a:r>
            <a:r>
              <a:rPr lang="zh-TW" altLang="en-US" sz="3200" dirty="0" smtClean="0">
                <a:latin typeface="微軟正黑體" pitchFamily="34" charset="-120"/>
                <a:ea typeface="微軟正黑體" pitchFamily="34" charset="-120"/>
              </a:rPr>
              <a:t>，還不如說這是給</a:t>
            </a:r>
            <a:r>
              <a:rPr lang="zh-TW" altLang="en-US" sz="3200" b="1" dirty="0" smtClean="0">
                <a:solidFill>
                  <a:schemeClr val="accent4"/>
                </a:solidFill>
                <a:latin typeface="微軟正黑體" pitchFamily="34" charset="-120"/>
                <a:ea typeface="微軟正黑體" pitchFamily="34" charset="-120"/>
              </a:rPr>
              <a:t>開發人員</a:t>
            </a:r>
            <a:r>
              <a:rPr lang="zh-TW" altLang="en-US" sz="3200" dirty="0" smtClean="0">
                <a:latin typeface="微軟正黑體" pitchFamily="34" charset="-120"/>
                <a:ea typeface="微軟正黑體" pitchFamily="34" charset="-120"/>
              </a:rPr>
              <a:t>使用的替代選擇，它主要是要讓軟體工程師所撰寫的程式直接在微軟資料中心理上線，而不用靠公司裡的伺服器。</a:t>
            </a:r>
            <a:endParaRPr lang="en-US" altLang="zh-TW" sz="3200" dirty="0" smtClean="0">
              <a:latin typeface="微軟正黑體" pitchFamily="34" charset="-120"/>
              <a:ea typeface="微軟正黑體" pitchFamily="34" charset="-120"/>
            </a:endParaRPr>
          </a:p>
          <a:p>
            <a:endParaRPr lang="en-US" altLang="zh-TW" sz="1200" dirty="0" smtClean="0">
              <a:latin typeface="微軟正黑體" pitchFamily="34" charset="-120"/>
              <a:ea typeface="微軟正黑體" pitchFamily="34" charset="-120"/>
            </a:endParaRPr>
          </a:p>
          <a:p>
            <a:r>
              <a:rPr lang="zh-TW" altLang="en-US" sz="2000" dirty="0" smtClean="0">
                <a:latin typeface="微軟正黑體" pitchFamily="34" charset="-120"/>
                <a:ea typeface="微軟正黑體" pitchFamily="34" charset="-120"/>
              </a:rPr>
              <a:t>目前的 </a:t>
            </a:r>
            <a:r>
              <a:rPr lang="en-US" altLang="zh-TW" sz="2000" dirty="0" smtClean="0">
                <a:latin typeface="微軟正黑體" pitchFamily="34" charset="-120"/>
                <a:ea typeface="微軟正黑體" pitchFamily="34" charset="-120"/>
              </a:rPr>
              <a:t>Azure</a:t>
            </a:r>
            <a:r>
              <a:rPr lang="zh-TW" altLang="en-US" sz="2000" dirty="0" smtClean="0">
                <a:latin typeface="微軟正黑體" pitchFamily="34" charset="-120"/>
                <a:ea typeface="微軟正黑體" pitchFamily="34" charset="-120"/>
              </a:rPr>
              <a:t> 服務將在</a:t>
            </a:r>
            <a:r>
              <a:rPr lang="zh-TW" altLang="en-US" sz="2000" b="1" dirty="0" smtClean="0">
                <a:latin typeface="微軟正黑體" pitchFamily="34" charset="-120"/>
                <a:ea typeface="微軟正黑體" pitchFamily="34" charset="-120"/>
              </a:rPr>
              <a:t>單一的微軟資料中心</a:t>
            </a:r>
            <a:r>
              <a:rPr lang="zh-TW" altLang="en-US" sz="2000" dirty="0" smtClean="0">
                <a:latin typeface="微軟正黑體" pitchFamily="34" charset="-120"/>
                <a:ea typeface="微軟正黑體" pitchFamily="34" charset="-120"/>
              </a:rPr>
              <a:t>執行（位於</a:t>
            </a:r>
            <a:r>
              <a:rPr lang="zh-TW" altLang="en-US" sz="2000" u="sng" dirty="0" smtClean="0">
                <a:latin typeface="微軟正黑體" pitchFamily="34" charset="-120"/>
                <a:ea typeface="微軟正黑體" pitchFamily="34" charset="-120"/>
              </a:rPr>
              <a:t>華盛頓州 </a:t>
            </a:r>
            <a:r>
              <a:rPr lang="en-US" altLang="zh-TW" sz="2000" u="sng" dirty="0" smtClean="0">
                <a:latin typeface="微軟正黑體" pitchFamily="34" charset="-120"/>
                <a:ea typeface="微軟正黑體" pitchFamily="34" charset="-120"/>
              </a:rPr>
              <a:t>Quincy</a:t>
            </a:r>
            <a:r>
              <a:rPr lang="zh-TW" altLang="en-US" sz="2000" u="sng" dirty="0" smtClean="0">
                <a:latin typeface="微軟正黑體" pitchFamily="34" charset="-120"/>
                <a:ea typeface="微軟正黑體" pitchFamily="34" charset="-120"/>
              </a:rPr>
              <a:t>市</a:t>
            </a:r>
            <a:r>
              <a:rPr lang="zh-TW" altLang="en-US" sz="2000" dirty="0" smtClean="0">
                <a:latin typeface="微軟正黑體" pitchFamily="34" charset="-120"/>
                <a:ea typeface="微軟正黑體" pitchFamily="34" charset="-120"/>
              </a:rPr>
              <a:t>）</a:t>
            </a:r>
            <a:endParaRPr lang="zh-TW" altLang="en-US" sz="2000" dirty="0">
              <a:latin typeface="微軟正黑體" pitchFamily="34" charset="-120"/>
              <a:ea typeface="微軟正黑體" pitchFamily="34" charset="-120"/>
            </a:endParaRPr>
          </a:p>
        </p:txBody>
      </p:sp>
      <p:sp>
        <p:nvSpPr>
          <p:cNvPr id="9" name="矩形 8"/>
          <p:cNvSpPr/>
          <p:nvPr/>
        </p:nvSpPr>
        <p:spPr>
          <a:xfrm>
            <a:off x="4419600" y="228600"/>
            <a:ext cx="4572000" cy="2846933"/>
          </a:xfrm>
          <a:prstGeom prst="rect">
            <a:avLst/>
          </a:prstGeom>
        </p:spPr>
        <p:txBody>
          <a:bodyPr wrap="square">
            <a:spAutoFit/>
          </a:bodyPr>
          <a:lstStyle/>
          <a:p>
            <a:r>
              <a:rPr lang="en-US" sz="2200" dirty="0" smtClean="0"/>
              <a:t>Ray Ozzie </a:t>
            </a:r>
            <a:r>
              <a:rPr lang="zh-TW" altLang="en-US" sz="2200" dirty="0" smtClean="0">
                <a:latin typeface="微軟正黑體" pitchFamily="34" charset="-120"/>
                <a:ea typeface="微軟正黑體" pitchFamily="34" charset="-120"/>
              </a:rPr>
              <a:t>微軟軟體架構長</a:t>
            </a:r>
            <a:r>
              <a:rPr lang="en-US"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「這是</a:t>
            </a:r>
            <a:endParaRPr lang="en-US" altLang="zh-TW" sz="2200" dirty="0" smtClean="0">
              <a:latin typeface="微軟正黑體" pitchFamily="34" charset="-120"/>
              <a:ea typeface="微軟正黑體" pitchFamily="34" charset="-120"/>
            </a:endParaRPr>
          </a:p>
          <a:p>
            <a:endParaRPr lang="en-US" altLang="zh-TW" sz="500" dirty="0">
              <a:latin typeface="微軟正黑體" pitchFamily="34" charset="-120"/>
              <a:ea typeface="微軟正黑體" pitchFamily="34" charset="-120"/>
            </a:endParaRPr>
          </a:p>
          <a:p>
            <a:r>
              <a:rPr lang="zh-TW" altLang="en-US" sz="2200" dirty="0" smtClean="0">
                <a:latin typeface="微軟正黑體" pitchFamily="34" charset="-120"/>
                <a:ea typeface="微軟正黑體" pitchFamily="34" charset="-120"/>
              </a:rPr>
              <a:t>我們軟體的轉換，以及策略的轉</a:t>
            </a:r>
            <a:endParaRPr lang="en-US" altLang="zh-TW" sz="2200" dirty="0" smtClean="0">
              <a:latin typeface="微軟正黑體" pitchFamily="34" charset="-120"/>
              <a:ea typeface="微軟正黑體" pitchFamily="34" charset="-120"/>
            </a:endParaRPr>
          </a:p>
          <a:p>
            <a:endParaRPr lang="en-US" altLang="zh-TW" sz="500" dirty="0">
              <a:latin typeface="微軟正黑體" pitchFamily="34" charset="-120"/>
              <a:ea typeface="微軟正黑體" pitchFamily="34" charset="-120"/>
            </a:endParaRPr>
          </a:p>
          <a:p>
            <a:r>
              <a:rPr lang="zh-TW" altLang="en-US" sz="2200" dirty="0" smtClean="0">
                <a:latin typeface="微軟正黑體" pitchFamily="34" charset="-120"/>
                <a:ea typeface="微軟正黑體" pitchFamily="34" charset="-120"/>
              </a:rPr>
              <a:t>化，</a:t>
            </a:r>
            <a:r>
              <a:rPr lang="en-US" altLang="zh-TW" sz="2200" dirty="0" smtClean="0">
                <a:latin typeface="微軟正黑體" pitchFamily="34" charset="-120"/>
                <a:ea typeface="微軟正黑體" pitchFamily="34" charset="-120"/>
              </a:rPr>
              <a:t>Windows Azure</a:t>
            </a:r>
            <a:r>
              <a:rPr lang="zh-TW" altLang="en-US" sz="2200" dirty="0" smtClean="0">
                <a:latin typeface="微軟正黑體" pitchFamily="34" charset="-120"/>
                <a:ea typeface="微軟正黑體" pitchFamily="34" charset="-120"/>
              </a:rPr>
              <a:t> </a:t>
            </a:r>
            <a:r>
              <a:rPr lang="zh-TW" altLang="en-US" sz="2200" dirty="0" smtClean="0"/>
              <a:t>仍在非常</a:t>
            </a:r>
            <a:endParaRPr lang="en-US" altLang="zh-TW" sz="2200" dirty="0" smtClean="0"/>
          </a:p>
          <a:p>
            <a:endParaRPr lang="en-US" altLang="zh-TW" sz="500" dirty="0"/>
          </a:p>
          <a:p>
            <a:r>
              <a:rPr lang="zh-TW" altLang="en-US" sz="2200" dirty="0" smtClean="0"/>
              <a:t>初期的階段，</a:t>
            </a:r>
            <a:r>
              <a:rPr lang="zh-TW" altLang="en-US" sz="2200" dirty="0" smtClean="0">
                <a:latin typeface="微軟正黑體" pitchFamily="34" charset="-120"/>
                <a:ea typeface="微軟正黑體" pitchFamily="34" charset="-120"/>
              </a:rPr>
              <a:t>目前是以預覽形式</a:t>
            </a:r>
            <a:endParaRPr lang="en-US" altLang="zh-TW" sz="2200" dirty="0" smtClean="0">
              <a:latin typeface="微軟正黑體" pitchFamily="34" charset="-120"/>
              <a:ea typeface="微軟正黑體" pitchFamily="34" charset="-120"/>
            </a:endParaRPr>
          </a:p>
          <a:p>
            <a:endParaRPr lang="en-US" altLang="zh-TW" sz="500" dirty="0">
              <a:solidFill>
                <a:schemeClr val="bg1"/>
              </a:solidFill>
              <a:latin typeface="微軟正黑體" pitchFamily="34" charset="-120"/>
              <a:ea typeface="微軟正黑體" pitchFamily="34" charset="-120"/>
            </a:endParaRPr>
          </a:p>
          <a:p>
            <a:r>
              <a:rPr lang="zh-TW" altLang="en-US" sz="2200" dirty="0" smtClean="0">
                <a:latin typeface="微軟正黑體" pitchFamily="34" charset="-120"/>
                <a:ea typeface="微軟正黑體" pitchFamily="34" charset="-120"/>
              </a:rPr>
              <a:t>提供給</a:t>
            </a:r>
            <a:r>
              <a:rPr lang="zh-TW" altLang="en-US" sz="2200" b="1" dirty="0" smtClean="0">
                <a:solidFill>
                  <a:schemeClr val="accent4"/>
                </a:solidFill>
                <a:latin typeface="微軟正黑體" pitchFamily="34" charset="-120"/>
                <a:ea typeface="微軟正黑體" pitchFamily="34" charset="-120"/>
              </a:rPr>
              <a:t>開發人員</a:t>
            </a:r>
            <a:r>
              <a:rPr lang="zh-TW" altLang="en-US" sz="2200" dirty="0" smtClean="0">
                <a:latin typeface="微軟正黑體" pitchFamily="34" charset="-120"/>
                <a:ea typeface="微軟正黑體" pitchFamily="34" charset="-120"/>
              </a:rPr>
              <a:t>，還有部分功能</a:t>
            </a:r>
            <a:endParaRPr lang="en-US" altLang="zh-TW" sz="2200" dirty="0" smtClean="0">
              <a:latin typeface="微軟正黑體" pitchFamily="34" charset="-120"/>
              <a:ea typeface="微軟正黑體" pitchFamily="34" charset="-120"/>
            </a:endParaRPr>
          </a:p>
          <a:p>
            <a:endParaRPr lang="en-US" altLang="zh-TW" sz="500" dirty="0">
              <a:latin typeface="微軟正黑體" pitchFamily="34" charset="-120"/>
              <a:ea typeface="微軟正黑體" pitchFamily="34" charset="-120"/>
            </a:endParaRPr>
          </a:p>
          <a:p>
            <a:r>
              <a:rPr lang="zh-TW" altLang="en-US" sz="2200" dirty="0" smtClean="0">
                <a:latin typeface="微軟正黑體" pitchFamily="34" charset="-120"/>
                <a:ea typeface="微軟正黑體" pitchFamily="34" charset="-120"/>
              </a:rPr>
              <a:t>會在正式版之前加進來。 」</a:t>
            </a:r>
          </a:p>
          <a:p>
            <a:endParaRPr lang="zh-TW" altLang="en-US" dirty="0">
              <a:solidFill>
                <a:schemeClr val="bg1"/>
              </a:solidFill>
            </a:endParaRPr>
          </a:p>
        </p:txBody>
      </p:sp>
      <p:sp>
        <p:nvSpPr>
          <p:cNvPr id="10" name="矩形 9"/>
          <p:cNvSpPr/>
          <p:nvPr/>
        </p:nvSpPr>
        <p:spPr>
          <a:xfrm>
            <a:off x="0" y="6019800"/>
            <a:ext cx="8991600" cy="707886"/>
          </a:xfrm>
          <a:prstGeom prst="rect">
            <a:avLst/>
          </a:prstGeom>
        </p:spPr>
        <p:txBody>
          <a:bodyPr wrap="square">
            <a:spAutoFit/>
          </a:bodyPr>
          <a:lstStyle/>
          <a:p>
            <a:r>
              <a:rPr lang="zh-TW" altLang="en-US" sz="2000" dirty="0" smtClean="0">
                <a:solidFill>
                  <a:schemeClr val="accent3"/>
                </a:solidFill>
                <a:latin typeface="微軟正黑體" pitchFamily="34" charset="-120"/>
                <a:ea typeface="微軟正黑體" pitchFamily="34" charset="-120"/>
              </a:rPr>
              <a:t>微軟也預期，企業顧客將需要一些時間，把主要的應用軟體移往 </a:t>
            </a:r>
            <a:r>
              <a:rPr lang="en-US" altLang="zh-TW" sz="2000" dirty="0" smtClean="0">
                <a:latin typeface="微軟正黑體" pitchFamily="34" charset="-120"/>
                <a:ea typeface="微軟正黑體" pitchFamily="34" charset="-120"/>
              </a:rPr>
              <a:t>Azure</a:t>
            </a:r>
            <a:r>
              <a:rPr lang="zh-TW" altLang="en-US" sz="2000" dirty="0" smtClean="0">
                <a:solidFill>
                  <a:schemeClr val="accent3"/>
                </a:solidFill>
                <a:latin typeface="微軟正黑體" pitchFamily="34" charset="-120"/>
                <a:ea typeface="微軟正黑體" pitchFamily="34" charset="-120"/>
              </a:rPr>
              <a:t>。眼前的目標是讓開發者開始瞭解 </a:t>
            </a:r>
            <a:r>
              <a:rPr lang="en-US" altLang="zh-TW" sz="2000" dirty="0" smtClean="0">
                <a:latin typeface="微軟正黑體" pitchFamily="34" charset="-120"/>
                <a:ea typeface="微軟正黑體" pitchFamily="34" charset="-120"/>
              </a:rPr>
              <a:t>Azure</a:t>
            </a:r>
            <a:r>
              <a:rPr lang="zh-TW" altLang="en-US" sz="2000" dirty="0" smtClean="0">
                <a:solidFill>
                  <a:schemeClr val="accent3"/>
                </a:solidFill>
                <a:latin typeface="微軟正黑體" pitchFamily="34" charset="-120"/>
                <a:ea typeface="微軟正黑體" pitchFamily="34" charset="-120"/>
              </a:rPr>
              <a:t>，並試用其軟體開發工具組。</a:t>
            </a:r>
            <a:endParaRPr lang="zh-TW" altLang="en-US" sz="2000" dirty="0">
              <a:solidFill>
                <a:schemeClr val="accent3"/>
              </a:solidFill>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9" descr="C:\Users\maryfj\Desktop\PDC Visuals\Assets\Strata3D architecture chart\Logos\Dynamics CRM Online\dyn-CRM-Online_ALT_rgb_r.png"/>
          <p:cNvPicPr>
            <a:picLocks noChangeAspect="1" noChangeArrowheads="1"/>
          </p:cNvPicPr>
          <p:nvPr/>
        </p:nvPicPr>
        <p:blipFill>
          <a:blip r:embed="rId3"/>
          <a:stretch>
            <a:fillRect/>
          </a:stretch>
        </p:blipFill>
        <p:spPr bwMode="invGray">
          <a:xfrm>
            <a:off x="6453240" y="1371600"/>
            <a:ext cx="1909307" cy="376383"/>
          </a:xfrm>
          <a:prstGeom prst="rect">
            <a:avLst/>
          </a:prstGeom>
          <a:noFill/>
        </p:spPr>
      </p:pic>
      <p:pic>
        <p:nvPicPr>
          <p:cNvPr id="55" name="Picture 4" descr="C:\Users\maryfj\Desktop\PDC Visuals\Assets\Strata3D architecture chart\Logos\Office Live\ofc-Live_rgb_r.png"/>
          <p:cNvPicPr>
            <a:picLocks noChangeAspect="1" noChangeArrowheads="1"/>
          </p:cNvPicPr>
          <p:nvPr/>
        </p:nvPicPr>
        <p:blipFill>
          <a:blip r:embed="rId4"/>
          <a:stretch>
            <a:fillRect/>
          </a:stretch>
        </p:blipFill>
        <p:spPr bwMode="invGray">
          <a:xfrm>
            <a:off x="2170085" y="1425815"/>
            <a:ext cx="1097566" cy="286654"/>
          </a:xfrm>
          <a:prstGeom prst="rect">
            <a:avLst/>
          </a:prstGeom>
          <a:noFill/>
        </p:spPr>
      </p:pic>
      <p:pic>
        <p:nvPicPr>
          <p:cNvPr id="56" name="Picture 5" descr="C:\Users\maryfj\Desktop\PDC Visuals\Assets\Strata3D architecture chart\Logos\Windows Live\WLive_h_rgb_r.png"/>
          <p:cNvPicPr>
            <a:picLocks noChangeAspect="1" noChangeArrowheads="1"/>
          </p:cNvPicPr>
          <p:nvPr/>
        </p:nvPicPr>
        <p:blipFill>
          <a:blip r:embed="rId5"/>
          <a:stretch>
            <a:fillRect/>
          </a:stretch>
        </p:blipFill>
        <p:spPr bwMode="invGray">
          <a:xfrm>
            <a:off x="708069" y="1527255"/>
            <a:ext cx="1303359" cy="173461"/>
          </a:xfrm>
          <a:prstGeom prst="rect">
            <a:avLst/>
          </a:prstGeom>
          <a:noFill/>
        </p:spPr>
      </p:pic>
      <p:pic>
        <p:nvPicPr>
          <p:cNvPr id="57" name="Picture 6" descr="C:\Users\maryfj\Desktop\PDC Visuals\Assets\Strata3D architecture chart\Logos\SharePoint Online\ShrPt-Online_h_bL_r.png"/>
          <p:cNvPicPr>
            <a:picLocks noChangeAspect="1" noChangeArrowheads="1"/>
          </p:cNvPicPr>
          <p:nvPr/>
        </p:nvPicPr>
        <p:blipFill>
          <a:blip r:embed="rId6"/>
          <a:stretch>
            <a:fillRect/>
          </a:stretch>
        </p:blipFill>
        <p:spPr bwMode="invGray">
          <a:xfrm>
            <a:off x="4888325" y="1476701"/>
            <a:ext cx="1406256" cy="211078"/>
          </a:xfrm>
          <a:prstGeom prst="rect">
            <a:avLst/>
          </a:prstGeom>
          <a:noFill/>
        </p:spPr>
      </p:pic>
      <p:grpSp>
        <p:nvGrpSpPr>
          <p:cNvPr id="2" name="Group 35"/>
          <p:cNvGrpSpPr/>
          <p:nvPr/>
        </p:nvGrpSpPr>
        <p:grpSpPr>
          <a:xfrm>
            <a:off x="624839" y="2087316"/>
            <a:ext cx="7894320" cy="2879214"/>
            <a:chOff x="832903" y="1701800"/>
            <a:chExt cx="10523019" cy="3835400"/>
          </a:xfrm>
        </p:grpSpPr>
        <p:sp>
          <p:nvSpPr>
            <p:cNvPr id="59" name="Rounded Rectangle 58"/>
            <p:cNvSpPr/>
            <p:nvPr/>
          </p:nvSpPr>
          <p:spPr bwMode="auto">
            <a:xfrm>
              <a:off x="832903" y="1701800"/>
              <a:ext cx="10523019" cy="3835400"/>
            </a:xfrm>
            <a:prstGeom prst="roundRect">
              <a:avLst>
                <a:gd name="adj" fmla="val 8190"/>
              </a:avLst>
            </a:prstGeom>
            <a:gradFill flip="none" rotWithShape="1">
              <a:gsLst>
                <a:gs pos="0">
                  <a:srgbClr val="041E3A">
                    <a:alpha val="20000"/>
                  </a:srgbClr>
                </a:gs>
                <a:gs pos="39000">
                  <a:schemeClr val="tx1">
                    <a:alpha val="17000"/>
                  </a:schemeClr>
                </a:gs>
                <a:gs pos="88000">
                  <a:srgbClr val="05284F">
                    <a:alpha val="20000"/>
                  </a:srgbClr>
                </a:gs>
              </a:gsLst>
              <a:lin ang="3000000" scaled="0"/>
              <a:tileRect/>
            </a:gradFill>
            <a:ln w="9525">
              <a:gradFill flip="none" rotWithShape="1">
                <a:gsLst>
                  <a:gs pos="0">
                    <a:schemeClr val="tx1">
                      <a:alpha val="44000"/>
                    </a:schemeClr>
                  </a:gs>
                  <a:gs pos="50000">
                    <a:schemeClr val="tx1">
                      <a:alpha val="59000"/>
                    </a:schemeClr>
                  </a:gs>
                  <a:gs pos="100000">
                    <a:schemeClr val="tx1">
                      <a:alpha val="44000"/>
                    </a:schemeClr>
                  </a:gs>
                </a:gsLst>
                <a:lin ang="10800000" scaled="1"/>
                <a:tileRect/>
              </a:gradFill>
              <a:headEnd type="none" w="med" len="med"/>
              <a:tailEnd type="none" w="med" len="med"/>
            </a:ln>
            <a:effectLst/>
            <a:scene3d>
              <a:camera prst="orthographicFront">
                <a:rot lat="0" lon="0" rev="0"/>
              </a:camera>
              <a:lightRig rig="brightRoom" dir="t"/>
            </a:scene3d>
            <a:sp3d prstMaterial="softEdge">
              <a:extrusionClr>
                <a:srgbClr val="041E3A"/>
              </a:extrusionClr>
              <a:contourClr>
                <a:srgbClr val="000000"/>
              </a:contourClr>
            </a:sp3d>
          </p:spPr>
          <p:txBody>
            <a:bodyPr vert="horz" wrap="square" lIns="121893" tIns="60947" rIns="121893" bIns="60947" numCol="1" rtlCol="0" anchor="ctr" anchorCtr="0" compatLnSpc="1">
              <a:prstTxWarp prst="textNoShape">
                <a:avLst/>
              </a:prstTxWarp>
            </a:bodyPr>
            <a:lstStyle/>
            <a:p>
              <a:pPr algn="ctr" defTabSz="914304"/>
              <a:r>
                <a:rPr lang="en-US" sz="1800" dirty="0" smtClean="0">
                  <a:solidFill>
                    <a:srgbClr val="FFFFFF"/>
                  </a:solidFill>
                  <a:latin typeface="Segoe" pitchFamily="34" charset="0"/>
                </a:rPr>
                <a:t>  </a:t>
              </a:r>
            </a:p>
          </p:txBody>
        </p:sp>
        <p:sp>
          <p:nvSpPr>
            <p:cNvPr id="60" name="Rectangle 59"/>
            <p:cNvSpPr/>
            <p:nvPr/>
          </p:nvSpPr>
          <p:spPr>
            <a:xfrm>
              <a:off x="1881980" y="1893683"/>
              <a:ext cx="8450740" cy="609600"/>
            </a:xfrm>
            <a:prstGeom prst="rect">
              <a:avLst/>
            </a:prstGeom>
          </p:spPr>
          <p:txBody>
            <a:bodyPr wrap="none" lIns="0" tIns="0" rIns="0" bIns="0">
              <a:noAutofit/>
            </a:bodyPr>
            <a:lstStyle/>
            <a:p>
              <a:pPr algn="ctr"/>
              <a:r>
                <a:rPr lang="en-US" sz="3000" dirty="0" smtClean="0">
                  <a:gradFill>
                    <a:gsLst>
                      <a:gs pos="0">
                        <a:schemeClr val="tx1"/>
                      </a:gs>
                      <a:gs pos="100000">
                        <a:schemeClr val="tx1"/>
                      </a:gs>
                    </a:gsLst>
                    <a:lin ang="5400000" scaled="0"/>
                  </a:gradFill>
                  <a:latin typeface="Segoe UI" pitchFamily="34" charset="0"/>
                  <a:cs typeface="Segoe UI" pitchFamily="34" charset="0"/>
                </a:rPr>
                <a:t>Azure</a:t>
              </a:r>
              <a:r>
                <a:rPr lang="en-US" sz="1500" baseline="50000" dirty="0" smtClean="0">
                  <a:gradFill>
                    <a:gsLst>
                      <a:gs pos="0">
                        <a:schemeClr val="tx1"/>
                      </a:gs>
                      <a:gs pos="100000">
                        <a:schemeClr val="tx1"/>
                      </a:gs>
                    </a:gsLst>
                    <a:lin ang="5400000" scaled="0"/>
                  </a:gradFill>
                  <a:latin typeface="Segoe UI" pitchFamily="34" charset="0"/>
                  <a:cs typeface="Segoe UI" pitchFamily="34" charset="0"/>
                </a:rPr>
                <a:t>™</a:t>
              </a:r>
              <a:r>
                <a:rPr lang="en-US" sz="3000" dirty="0" smtClean="0">
                  <a:gradFill>
                    <a:gsLst>
                      <a:gs pos="0">
                        <a:schemeClr val="tx1"/>
                      </a:gs>
                      <a:gs pos="100000">
                        <a:schemeClr val="tx1"/>
                      </a:gs>
                    </a:gsLst>
                    <a:lin ang="5400000" scaled="0"/>
                  </a:gradFill>
                  <a:latin typeface="Segoe UI" pitchFamily="34" charset="0"/>
                  <a:cs typeface="Segoe UI" pitchFamily="34" charset="0"/>
                </a:rPr>
                <a:t> Services Platform</a:t>
              </a:r>
              <a:endParaRPr lang="en-US" sz="3000" dirty="0">
                <a:gradFill>
                  <a:gsLst>
                    <a:gs pos="0">
                      <a:schemeClr val="tx1"/>
                    </a:gs>
                    <a:gs pos="100000">
                      <a:schemeClr val="tx1"/>
                    </a:gs>
                  </a:gsLst>
                  <a:lin ang="5400000" scaled="0"/>
                </a:gradFill>
                <a:latin typeface="Segoe UI" pitchFamily="34" charset="0"/>
                <a:cs typeface="Segoe UI" pitchFamily="34" charset="0"/>
              </a:endParaRPr>
            </a:p>
          </p:txBody>
        </p:sp>
      </p:grpSp>
      <p:grpSp>
        <p:nvGrpSpPr>
          <p:cNvPr id="3" name="Group 24"/>
          <p:cNvGrpSpPr/>
          <p:nvPr/>
        </p:nvGrpSpPr>
        <p:grpSpPr>
          <a:xfrm>
            <a:off x="733604" y="2850022"/>
            <a:ext cx="1490472" cy="968636"/>
            <a:chOff x="977886" y="2717800"/>
            <a:chExt cx="1986778" cy="1290320"/>
          </a:xfrm>
        </p:grpSpPr>
        <p:sp>
          <p:nvSpPr>
            <p:cNvPr id="62" name="Rounded Rectangle 61"/>
            <p:cNvSpPr/>
            <p:nvPr/>
          </p:nvSpPr>
          <p:spPr bwMode="auto">
            <a:xfrm>
              <a:off x="977886"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914304"/>
              <a:endParaRPr lang="en-US" dirty="0" smtClean="0">
                <a:solidFill>
                  <a:srgbClr val="FFFFFF"/>
                </a:solidFill>
                <a:latin typeface="Segoe" pitchFamily="34" charset="0"/>
              </a:endParaRPr>
            </a:p>
          </p:txBody>
        </p:sp>
        <p:pic>
          <p:nvPicPr>
            <p:cNvPr id="63" name="Picture 62" descr="LiveServices_h_rgb.png"/>
            <p:cNvPicPr>
              <a:picLocks noChangeAspect="1"/>
            </p:cNvPicPr>
            <p:nvPr/>
          </p:nvPicPr>
          <p:blipFill>
            <a:blip r:embed="rId7"/>
            <a:stretch>
              <a:fillRect/>
            </a:stretch>
          </p:blipFill>
          <p:spPr>
            <a:xfrm>
              <a:off x="1137018" y="3177934"/>
              <a:ext cx="1584547" cy="441175"/>
            </a:xfrm>
            <a:prstGeom prst="rect">
              <a:avLst/>
            </a:prstGeom>
            <a:noFill/>
            <a:ln>
              <a:noFill/>
            </a:ln>
          </p:spPr>
        </p:pic>
      </p:grpSp>
      <p:grpSp>
        <p:nvGrpSpPr>
          <p:cNvPr id="4" name="Group 23"/>
          <p:cNvGrpSpPr/>
          <p:nvPr/>
        </p:nvGrpSpPr>
        <p:grpSpPr>
          <a:xfrm>
            <a:off x="741224" y="3917809"/>
            <a:ext cx="7652659" cy="892366"/>
            <a:chOff x="988043" y="4140200"/>
            <a:chExt cx="10238613" cy="1188720"/>
          </a:xfrm>
        </p:grpSpPr>
        <p:sp>
          <p:nvSpPr>
            <p:cNvPr id="65" name="Rounded Rectangle 64"/>
            <p:cNvSpPr/>
            <p:nvPr/>
          </p:nvSpPr>
          <p:spPr bwMode="auto">
            <a:xfrm>
              <a:off x="988043" y="4140200"/>
              <a:ext cx="10238613" cy="11887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914304"/>
              <a:endParaRPr lang="en-US" dirty="0" smtClean="0">
                <a:solidFill>
                  <a:srgbClr val="FFFFFF"/>
                </a:solidFill>
                <a:latin typeface="Segoe" pitchFamily="34" charset="0"/>
              </a:endParaRPr>
            </a:p>
          </p:txBody>
        </p:sp>
        <p:pic>
          <p:nvPicPr>
            <p:cNvPr id="66" name="Picture 65" descr="WinAzure_h_rgb.png"/>
            <p:cNvPicPr>
              <a:picLocks noChangeAspect="1"/>
            </p:cNvPicPr>
            <p:nvPr/>
          </p:nvPicPr>
          <p:blipFill>
            <a:blip r:embed="rId8"/>
            <a:stretch>
              <a:fillRect/>
            </a:stretch>
          </p:blipFill>
          <p:spPr>
            <a:xfrm>
              <a:off x="4044869" y="4301061"/>
              <a:ext cx="4124960" cy="767242"/>
            </a:xfrm>
            <a:prstGeom prst="rect">
              <a:avLst/>
            </a:prstGeom>
          </p:spPr>
        </p:pic>
      </p:grpSp>
      <p:grpSp>
        <p:nvGrpSpPr>
          <p:cNvPr id="5" name="Group 32"/>
          <p:cNvGrpSpPr/>
          <p:nvPr/>
        </p:nvGrpSpPr>
        <p:grpSpPr>
          <a:xfrm>
            <a:off x="3818508" y="2850022"/>
            <a:ext cx="1490472" cy="968636"/>
            <a:chOff x="5113961" y="2717800"/>
            <a:chExt cx="1986778" cy="1290320"/>
          </a:xfrm>
        </p:grpSpPr>
        <p:sp>
          <p:nvSpPr>
            <p:cNvPr id="68" name="Rounded Rectangle 67"/>
            <p:cNvSpPr/>
            <p:nvPr/>
          </p:nvSpPr>
          <p:spPr bwMode="auto">
            <a:xfrm>
              <a:off x="5113961"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914304"/>
              <a:endParaRPr lang="en-US" dirty="0" smtClean="0">
                <a:solidFill>
                  <a:srgbClr val="FFFFFF"/>
                </a:solidFill>
                <a:latin typeface="Segoe" pitchFamily="34" charset="0"/>
              </a:endParaRPr>
            </a:p>
          </p:txBody>
        </p:sp>
        <p:pic>
          <p:nvPicPr>
            <p:cNvPr id="69" name="Picture 2" descr="C:\Users\maryfj\Desktop\PDC Visuals\Assets\Strata3D architecture chart\Logos\SQL Services\SQLServices_h_rgb.png"/>
            <p:cNvPicPr>
              <a:picLocks noChangeAspect="1" noChangeArrowheads="1"/>
            </p:cNvPicPr>
            <p:nvPr/>
          </p:nvPicPr>
          <p:blipFill>
            <a:blip r:embed="rId9"/>
            <a:stretch>
              <a:fillRect/>
            </a:stretch>
          </p:blipFill>
          <p:spPr bwMode="auto">
            <a:xfrm>
              <a:off x="5298232" y="3110653"/>
              <a:ext cx="1584547" cy="427939"/>
            </a:xfrm>
            <a:prstGeom prst="rect">
              <a:avLst/>
            </a:prstGeom>
            <a:noFill/>
          </p:spPr>
        </p:pic>
      </p:grpSp>
      <p:grpSp>
        <p:nvGrpSpPr>
          <p:cNvPr id="6" name="Group 31"/>
          <p:cNvGrpSpPr/>
          <p:nvPr/>
        </p:nvGrpSpPr>
        <p:grpSpPr>
          <a:xfrm>
            <a:off x="2276056" y="2850022"/>
            <a:ext cx="1490472" cy="968636"/>
            <a:chOff x="3040845" y="2717800"/>
            <a:chExt cx="1986778" cy="1290320"/>
          </a:xfrm>
        </p:grpSpPr>
        <p:sp>
          <p:nvSpPr>
            <p:cNvPr id="71" name="Rounded Rectangle 70"/>
            <p:cNvSpPr/>
            <p:nvPr/>
          </p:nvSpPr>
          <p:spPr bwMode="auto">
            <a:xfrm>
              <a:off x="3040845"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914304"/>
              <a:endParaRPr lang="en-US" dirty="0" smtClean="0">
                <a:solidFill>
                  <a:srgbClr val="FFFFFF"/>
                </a:solidFill>
                <a:latin typeface="Segoe" pitchFamily="34" charset="0"/>
              </a:endParaRPr>
            </a:p>
          </p:txBody>
        </p:sp>
        <p:pic>
          <p:nvPicPr>
            <p:cNvPr id="72" name="Picture 3" descr="C:\Users\maryfj\Desktop\PDC Visuals\Assets\Strata3D architecture chart\Logos\NET Services\NETServices_h_rgb.png"/>
            <p:cNvPicPr>
              <a:picLocks noChangeAspect="1" noChangeArrowheads="1"/>
            </p:cNvPicPr>
            <p:nvPr/>
          </p:nvPicPr>
          <p:blipFill>
            <a:blip r:embed="rId10"/>
            <a:stretch>
              <a:fillRect/>
            </a:stretch>
          </p:blipFill>
          <p:spPr bwMode="auto">
            <a:xfrm>
              <a:off x="3063529" y="3147834"/>
              <a:ext cx="1850241" cy="430253"/>
            </a:xfrm>
            <a:prstGeom prst="rect">
              <a:avLst/>
            </a:prstGeom>
            <a:noFill/>
          </p:spPr>
        </p:pic>
      </p:grpSp>
      <p:pic>
        <p:nvPicPr>
          <p:cNvPr id="73" name="Picture 72" descr="Exchange-Online-Logo-r.png"/>
          <p:cNvPicPr>
            <a:picLocks noChangeAspect="1"/>
          </p:cNvPicPr>
          <p:nvPr/>
        </p:nvPicPr>
        <p:blipFill>
          <a:blip r:embed="rId11"/>
          <a:stretch>
            <a:fillRect/>
          </a:stretch>
        </p:blipFill>
        <p:spPr bwMode="invGray">
          <a:xfrm>
            <a:off x="3426309" y="1473041"/>
            <a:ext cx="1303359" cy="258596"/>
          </a:xfrm>
          <a:prstGeom prst="rect">
            <a:avLst/>
          </a:prstGeom>
        </p:spPr>
      </p:pic>
      <p:grpSp>
        <p:nvGrpSpPr>
          <p:cNvPr id="7" name="Group 73"/>
          <p:cNvGrpSpPr/>
          <p:nvPr/>
        </p:nvGrpSpPr>
        <p:grpSpPr>
          <a:xfrm>
            <a:off x="6903411" y="2850022"/>
            <a:ext cx="1490472" cy="968636"/>
            <a:chOff x="9202153" y="2717800"/>
            <a:chExt cx="1986778" cy="1290320"/>
          </a:xfrm>
        </p:grpSpPr>
        <p:sp>
          <p:nvSpPr>
            <p:cNvPr id="75" name="Rounded Rectangle 74"/>
            <p:cNvSpPr/>
            <p:nvPr/>
          </p:nvSpPr>
          <p:spPr bwMode="auto">
            <a:xfrm>
              <a:off x="9202153"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914304"/>
              <a:endParaRPr lang="en-US" dirty="0" smtClean="0">
                <a:solidFill>
                  <a:srgbClr val="FFFFFF"/>
                </a:solidFill>
                <a:latin typeface="Segoe" pitchFamily="34" charset="0"/>
              </a:endParaRPr>
            </a:p>
          </p:txBody>
        </p:sp>
        <p:pic>
          <p:nvPicPr>
            <p:cNvPr id="76" name="Picture 75" descr="dyn-CRM-Svc-2_bL.png"/>
            <p:cNvPicPr>
              <a:picLocks noChangeAspect="1"/>
            </p:cNvPicPr>
            <p:nvPr/>
          </p:nvPicPr>
          <p:blipFill>
            <a:blip r:embed="rId12"/>
            <a:stretch>
              <a:fillRect/>
            </a:stretch>
          </p:blipFill>
          <p:spPr>
            <a:xfrm>
              <a:off x="9257902" y="3173244"/>
              <a:ext cx="1874536" cy="359912"/>
            </a:xfrm>
            <a:prstGeom prst="rect">
              <a:avLst/>
            </a:prstGeom>
          </p:spPr>
        </p:pic>
      </p:grpSp>
      <p:grpSp>
        <p:nvGrpSpPr>
          <p:cNvPr id="8" name="Group 76"/>
          <p:cNvGrpSpPr/>
          <p:nvPr/>
        </p:nvGrpSpPr>
        <p:grpSpPr>
          <a:xfrm>
            <a:off x="5360960" y="2850022"/>
            <a:ext cx="1490472" cy="968636"/>
            <a:chOff x="7146087" y="2717800"/>
            <a:chExt cx="1986778" cy="1290320"/>
          </a:xfrm>
        </p:grpSpPr>
        <p:sp>
          <p:nvSpPr>
            <p:cNvPr id="78" name="Rounded Rectangle 77"/>
            <p:cNvSpPr/>
            <p:nvPr/>
          </p:nvSpPr>
          <p:spPr bwMode="auto">
            <a:xfrm>
              <a:off x="7146087"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914304"/>
              <a:endParaRPr lang="en-US" dirty="0" smtClean="0">
                <a:solidFill>
                  <a:srgbClr val="FFFFFF"/>
                </a:solidFill>
                <a:latin typeface="Segoe" pitchFamily="34" charset="0"/>
              </a:endParaRPr>
            </a:p>
          </p:txBody>
        </p:sp>
        <p:pic>
          <p:nvPicPr>
            <p:cNvPr id="79" name="Picture 78" descr="ShrPt-Svc-2_bL.png"/>
            <p:cNvPicPr>
              <a:picLocks noChangeAspect="1"/>
            </p:cNvPicPr>
            <p:nvPr/>
          </p:nvPicPr>
          <p:blipFill>
            <a:blip r:embed="rId13"/>
            <a:stretch>
              <a:fillRect/>
            </a:stretch>
          </p:blipFill>
          <p:spPr>
            <a:xfrm>
              <a:off x="7293883" y="3246376"/>
              <a:ext cx="1697714" cy="235982"/>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10" presetClass="entr" presetSubtype="0" fill="hold" nodeType="withEffect">
                                  <p:stCondLst>
                                    <p:cond delay="5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50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1000"/>
                                        <p:tgtEl>
                                          <p:spTgt spid="56"/>
                                        </p:tgtEl>
                                      </p:cBhvr>
                                    </p:animEffect>
                                    <p:anim calcmode="lin" valueType="num">
                                      <p:cBhvr>
                                        <p:cTn id="31" dur="1000" fill="hold"/>
                                        <p:tgtEl>
                                          <p:spTgt spid="56"/>
                                        </p:tgtEl>
                                        <p:attrNameLst>
                                          <p:attrName>ppt_x</p:attrName>
                                        </p:attrNameLst>
                                      </p:cBhvr>
                                      <p:tavLst>
                                        <p:tav tm="0">
                                          <p:val>
                                            <p:strVal val="#ppt_x"/>
                                          </p:val>
                                        </p:tav>
                                        <p:tav tm="100000">
                                          <p:val>
                                            <p:strVal val="#ppt_x"/>
                                          </p:val>
                                        </p:tav>
                                      </p:tavLst>
                                    </p:anim>
                                    <p:anim calcmode="lin" valueType="num">
                                      <p:cBhvr>
                                        <p:cTn id="32" dur="1000" fill="hold"/>
                                        <p:tgtEl>
                                          <p:spTgt spid="56"/>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1000" fill="hold"/>
                                        <p:tgtEl>
                                          <p:spTgt spid="57"/>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anim calcmode="lin" valueType="num">
                                      <p:cBhvr>
                                        <p:cTn id="46" dur="1000" fill="hold"/>
                                        <p:tgtEl>
                                          <p:spTgt spid="54"/>
                                        </p:tgtEl>
                                        <p:attrNameLst>
                                          <p:attrName>ppt_x</p:attrName>
                                        </p:attrNameLst>
                                      </p:cBhvr>
                                      <p:tavLst>
                                        <p:tav tm="0">
                                          <p:val>
                                            <p:strVal val="#ppt_x"/>
                                          </p:val>
                                        </p:tav>
                                        <p:tav tm="100000">
                                          <p:val>
                                            <p:strVal val="#ppt_x"/>
                                          </p:val>
                                        </p:tav>
                                      </p:tavLst>
                                    </p:anim>
                                    <p:anim calcmode="lin" valueType="num">
                                      <p:cBhvr>
                                        <p:cTn id="47" dur="1000" fill="hold"/>
                                        <p:tgtEl>
                                          <p:spTgt spid="54"/>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461963" indent="-461963"/>
            <a:r>
              <a:rPr lang="en-US" dirty="0" smtClean="0"/>
              <a:t>A set of connected servers</a:t>
            </a:r>
          </a:p>
          <a:p>
            <a:pPr marL="461963" indent="-461963"/>
            <a:r>
              <a:rPr lang="en-US" dirty="0" smtClean="0"/>
              <a:t>On which developers can:</a:t>
            </a:r>
          </a:p>
          <a:p>
            <a:pPr marL="860425" lvl="1" indent="-398463"/>
            <a:r>
              <a:rPr lang="en-US" dirty="0" smtClean="0"/>
              <a:t>Install and run services</a:t>
            </a:r>
          </a:p>
          <a:p>
            <a:pPr marL="860425" lvl="1" indent="-398463"/>
            <a:r>
              <a:rPr lang="en-US" dirty="0" smtClean="0"/>
              <a:t>Store and retrieve data</a:t>
            </a:r>
          </a:p>
        </p:txBody>
      </p:sp>
      <p:sp>
        <p:nvSpPr>
          <p:cNvPr id="3" name="Title 2"/>
          <p:cNvSpPr>
            <a:spLocks noGrp="1"/>
          </p:cNvSpPr>
          <p:nvPr>
            <p:ph type="title"/>
          </p:nvPr>
        </p:nvSpPr>
        <p:spPr/>
        <p:txBody>
          <a:bodyPr/>
          <a:lstStyle/>
          <a:p>
            <a:r>
              <a:rPr smtClean="0"/>
              <a:t>What Is The Cloud?</a:t>
            </a:r>
            <a:br>
              <a:rPr smtClean="0"/>
            </a:br>
            <a:r>
              <a:rPr smtClean="0"/>
              <a:t>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461963" indent="-461963"/>
            <a:r>
              <a:rPr lang="en-US" dirty="0" smtClean="0"/>
              <a:t>It is an operating system for the cloud</a:t>
            </a:r>
          </a:p>
          <a:p>
            <a:pPr marL="461963" indent="-461963"/>
            <a:r>
              <a:rPr lang="en-US" dirty="0" smtClean="0"/>
              <a:t>It is designed for utility computing</a:t>
            </a:r>
          </a:p>
          <a:p>
            <a:pPr marL="461963" indent="-461963"/>
            <a:r>
              <a:rPr lang="en-US" dirty="0" smtClean="0"/>
              <a:t>It has four primary features:</a:t>
            </a:r>
          </a:p>
          <a:p>
            <a:pPr marL="860425" lvl="1" indent="-398463"/>
            <a:r>
              <a:rPr lang="en-US" dirty="0" smtClean="0"/>
              <a:t>Service management</a:t>
            </a:r>
          </a:p>
          <a:p>
            <a:pPr marL="860425" lvl="1" indent="-398463"/>
            <a:r>
              <a:rPr lang="en-US" dirty="0" smtClean="0"/>
              <a:t>Compute</a:t>
            </a:r>
          </a:p>
          <a:p>
            <a:pPr marL="860425" lvl="1" indent="-398463"/>
            <a:r>
              <a:rPr lang="en-US" dirty="0" smtClean="0"/>
              <a:t>Storage</a:t>
            </a:r>
          </a:p>
          <a:p>
            <a:pPr marL="860425" lvl="1" indent="-398463"/>
            <a:r>
              <a:rPr lang="en-US" dirty="0" smtClean="0"/>
              <a:t>Developer experience</a:t>
            </a:r>
            <a:endParaRPr lang="en-US" dirty="0"/>
          </a:p>
        </p:txBody>
      </p:sp>
      <p:sp>
        <p:nvSpPr>
          <p:cNvPr id="3" name="Title 2"/>
          <p:cNvSpPr>
            <a:spLocks noGrp="1"/>
          </p:cNvSpPr>
          <p:nvPr>
            <p:ph type="title"/>
          </p:nvPr>
        </p:nvSpPr>
        <p:spPr/>
        <p:txBody>
          <a:bodyPr/>
          <a:lstStyle/>
          <a:p>
            <a:r>
              <a:rPr smtClean="0"/>
              <a:t>What Is </a:t>
            </a:r>
            <a:r>
              <a:rPr lang="en-US" dirty="0" smtClean="0"/>
              <a:t>Windows Azure</a:t>
            </a:r>
            <a:r>
              <a:rPr smtClean="0"/>
              <a:t>?</a:t>
            </a:r>
            <a:br>
              <a:rPr smtClean="0"/>
            </a:br>
            <a:r>
              <a:rPr smtClean="0"/>
              <a:t>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30635" y="1600200"/>
            <a:ext cx="7672003" cy="2053960"/>
          </a:xfrm>
        </p:spPr>
        <p:txBody>
          <a:bodyPr/>
          <a:lstStyle/>
          <a:p>
            <a:pPr marL="461963" indent="-461963"/>
            <a:r>
              <a:rPr lang="en-US" dirty="0" smtClean="0"/>
              <a:t>Select your hardware, wire it all together</a:t>
            </a:r>
          </a:p>
          <a:p>
            <a:pPr marL="461963" indent="-461963"/>
            <a:r>
              <a:rPr lang="en-US" dirty="0" smtClean="0"/>
              <a:t>Find some device drivers</a:t>
            </a:r>
          </a:p>
          <a:p>
            <a:pPr marL="461963" indent="-461963"/>
            <a:r>
              <a:rPr lang="en-US" dirty="0" smtClean="0"/>
              <a:t>Write a file system</a:t>
            </a:r>
          </a:p>
          <a:p>
            <a:pPr marL="461963" indent="-461963"/>
            <a:r>
              <a:rPr lang="en-US" dirty="0" smtClean="0"/>
              <a:t>Write a job scheduler</a:t>
            </a:r>
          </a:p>
          <a:p>
            <a:pPr marL="461963" indent="-461963"/>
            <a:r>
              <a:rPr lang="en-US" dirty="0" smtClean="0"/>
              <a:t>Write an application installer</a:t>
            </a:r>
          </a:p>
          <a:p>
            <a:pPr marL="461963" indent="-461963"/>
            <a:r>
              <a:rPr lang="en-US" dirty="0" smtClean="0"/>
              <a:t>…</a:t>
            </a:r>
          </a:p>
          <a:p>
            <a:pPr marL="461963" indent="-461963"/>
            <a:r>
              <a:rPr lang="en-US" dirty="0" smtClean="0"/>
              <a:t>This would be a complete waste of time!</a:t>
            </a:r>
            <a:endParaRPr lang="en-US" dirty="0"/>
          </a:p>
        </p:txBody>
      </p:sp>
      <p:sp>
        <p:nvSpPr>
          <p:cNvPr id="3" name="Title 2"/>
          <p:cNvSpPr>
            <a:spLocks noGrp="1"/>
          </p:cNvSpPr>
          <p:nvPr>
            <p:ph type="title"/>
          </p:nvPr>
        </p:nvSpPr>
        <p:spPr/>
        <p:txBody>
          <a:bodyPr/>
          <a:lstStyle/>
          <a:p>
            <a:r>
              <a:rPr smtClean="0"/>
              <a:t>Imagine Building A Desktop Application In This Way:</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But This Is What Every Cloud </a:t>
            </a:r>
            <a:br>
              <a:rPr smtClean="0"/>
            </a:br>
            <a:r>
              <a:rPr lang="en-US" dirty="0" smtClean="0"/>
              <a:t>Service </a:t>
            </a:r>
            <a:r>
              <a:rPr smtClean="0"/>
              <a:t>Developer</a:t>
            </a:r>
            <a:r>
              <a:rPr lang="en-US" dirty="0" smtClean="0"/>
              <a:t> Has To Do Today!</a:t>
            </a:r>
            <a:endParaRPr lang="en-US" dirty="0"/>
          </a:p>
        </p:txBody>
      </p:sp>
      <p:grpSp>
        <p:nvGrpSpPr>
          <p:cNvPr id="3" name="Group 22"/>
          <p:cNvGrpSpPr/>
          <p:nvPr/>
        </p:nvGrpSpPr>
        <p:grpSpPr>
          <a:xfrm>
            <a:off x="685800" y="2133600"/>
            <a:ext cx="7467600" cy="609600"/>
            <a:chOff x="1828800" y="1905000"/>
            <a:chExt cx="7467600" cy="609600"/>
          </a:xfrm>
        </p:grpSpPr>
        <p:sp>
          <p:nvSpPr>
            <p:cNvPr id="8" name="Rectangle 7"/>
            <p:cNvSpPr/>
            <p:nvPr/>
          </p:nvSpPr>
          <p:spPr>
            <a:xfrm>
              <a:off x="1828800" y="1905000"/>
              <a:ext cx="914400" cy="6096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ndParaRPr>
            </a:p>
          </p:txBody>
        </p:sp>
        <p:sp>
          <p:nvSpPr>
            <p:cNvPr id="14" name="TextBox 13"/>
            <p:cNvSpPr txBox="1"/>
            <p:nvPr/>
          </p:nvSpPr>
          <p:spPr>
            <a:xfrm>
              <a:off x="7099965" y="1981200"/>
              <a:ext cx="2196435" cy="523220"/>
            </a:xfrm>
            <a:prstGeom prst="rect">
              <a:avLst/>
            </a:prstGeom>
            <a:noFill/>
          </p:spPr>
          <p:txBody>
            <a:bodyPr wrap="none" rtlCol="0">
              <a:spAutoFit/>
            </a:bodyPr>
            <a:lstStyle/>
            <a:p>
              <a:r>
                <a:rPr lang="en-US" sz="2800" dirty="0" smtClean="0"/>
                <a:t>Business logic</a:t>
              </a:r>
            </a:p>
          </p:txBody>
        </p:sp>
        <p:sp>
          <p:nvSpPr>
            <p:cNvPr id="17" name="Left Brace 16"/>
            <p:cNvSpPr/>
            <p:nvPr/>
          </p:nvSpPr>
          <p:spPr>
            <a:xfrm flipH="1">
              <a:off x="6858000" y="1981200"/>
              <a:ext cx="228600" cy="533400"/>
            </a:xfrm>
            <a:prstGeom prst="leftBrace">
              <a:avLst>
                <a:gd name="adj1" fmla="val 20801"/>
                <a:gd name="adj2" fmla="val 53896"/>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5" name="Rectangle 24"/>
          <p:cNvSpPr/>
          <p:nvPr/>
        </p:nvSpPr>
        <p:spPr>
          <a:xfrm>
            <a:off x="685800" y="5562600"/>
            <a:ext cx="4724400" cy="457200"/>
          </a:xfrm>
          <a:prstGeom prst="rect">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rPr>
              <a:t>Datacenter</a:t>
            </a:r>
            <a:endParaRPr lang="en-US" sz="2000" dirty="0">
              <a:solidFill>
                <a:srgbClr val="FFFFFF"/>
              </a:solidFill>
            </a:endParaRPr>
          </a:p>
        </p:txBody>
      </p:sp>
      <p:grpSp>
        <p:nvGrpSpPr>
          <p:cNvPr id="4" name="Group 39"/>
          <p:cNvGrpSpPr/>
          <p:nvPr/>
        </p:nvGrpSpPr>
        <p:grpSpPr>
          <a:xfrm>
            <a:off x="685800" y="5181600"/>
            <a:ext cx="4232641" cy="400110"/>
            <a:chOff x="1828800" y="4800600"/>
            <a:chExt cx="4232641" cy="400110"/>
          </a:xfrm>
        </p:grpSpPr>
        <p:sp>
          <p:nvSpPr>
            <p:cNvPr id="31" name="Rectangle 30"/>
            <p:cNvSpPr/>
            <p:nvPr/>
          </p:nvSpPr>
          <p:spPr>
            <a:xfrm>
              <a:off x="1828800" y="4800600"/>
              <a:ext cx="914400" cy="381000"/>
            </a:xfrm>
            <a:prstGeom prst="rect">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ndParaRPr>
            </a:p>
          </p:txBody>
        </p:sp>
        <p:sp>
          <p:nvSpPr>
            <p:cNvPr id="33" name="TextBox 32"/>
            <p:cNvSpPr txBox="1"/>
            <p:nvPr/>
          </p:nvSpPr>
          <p:spPr>
            <a:xfrm>
              <a:off x="2819400" y="4800600"/>
              <a:ext cx="3242041" cy="400110"/>
            </a:xfrm>
            <a:prstGeom prst="rect">
              <a:avLst/>
            </a:prstGeom>
            <a:noFill/>
          </p:spPr>
          <p:txBody>
            <a:bodyPr wrap="none" rtlCol="0">
              <a:spAutoFit/>
            </a:bodyPr>
            <a:lstStyle/>
            <a:p>
              <a:r>
                <a:rPr lang="en-US" sz="2000" dirty="0" smtClean="0"/>
                <a:t>Respond to hardware failures</a:t>
              </a:r>
              <a:endParaRPr lang="en-US" sz="2000" dirty="0"/>
            </a:p>
          </p:txBody>
        </p:sp>
      </p:grpSp>
      <p:grpSp>
        <p:nvGrpSpPr>
          <p:cNvPr id="5" name="Group 41"/>
          <p:cNvGrpSpPr/>
          <p:nvPr/>
        </p:nvGrpSpPr>
        <p:grpSpPr>
          <a:xfrm>
            <a:off x="685800" y="4419600"/>
            <a:ext cx="3338872" cy="400110"/>
            <a:chOff x="1828800" y="4038600"/>
            <a:chExt cx="3338872" cy="400110"/>
          </a:xfrm>
        </p:grpSpPr>
        <p:sp>
          <p:nvSpPr>
            <p:cNvPr id="29" name="Rectangle 28"/>
            <p:cNvSpPr/>
            <p:nvPr/>
          </p:nvSpPr>
          <p:spPr>
            <a:xfrm>
              <a:off x="1828800" y="4038600"/>
              <a:ext cx="914400" cy="381000"/>
            </a:xfrm>
            <a:prstGeom prst="rect">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ndParaRPr>
            </a:p>
          </p:txBody>
        </p:sp>
        <p:sp>
          <p:nvSpPr>
            <p:cNvPr id="34" name="TextBox 33"/>
            <p:cNvSpPr txBox="1"/>
            <p:nvPr/>
          </p:nvSpPr>
          <p:spPr>
            <a:xfrm>
              <a:off x="2819400" y="4038600"/>
              <a:ext cx="2348272" cy="400110"/>
            </a:xfrm>
            <a:prstGeom prst="rect">
              <a:avLst/>
            </a:prstGeom>
            <a:noFill/>
          </p:spPr>
          <p:txBody>
            <a:bodyPr wrap="none" rtlCol="0">
              <a:spAutoFit/>
            </a:bodyPr>
            <a:lstStyle/>
            <a:p>
              <a:r>
                <a:rPr lang="en-US" sz="2000" dirty="0" smtClean="0"/>
                <a:t>Add storage capacity</a:t>
              </a:r>
              <a:endParaRPr lang="en-US" sz="2000" dirty="0"/>
            </a:p>
          </p:txBody>
        </p:sp>
      </p:grpSp>
      <p:grpSp>
        <p:nvGrpSpPr>
          <p:cNvPr id="6" name="Group 40"/>
          <p:cNvGrpSpPr/>
          <p:nvPr/>
        </p:nvGrpSpPr>
        <p:grpSpPr>
          <a:xfrm>
            <a:off x="685800" y="4800600"/>
            <a:ext cx="3769118" cy="400110"/>
            <a:chOff x="1828800" y="4419600"/>
            <a:chExt cx="3769118" cy="400110"/>
          </a:xfrm>
        </p:grpSpPr>
        <p:sp>
          <p:nvSpPr>
            <p:cNvPr id="7" name="Rectangle 6"/>
            <p:cNvSpPr/>
            <p:nvPr/>
          </p:nvSpPr>
          <p:spPr>
            <a:xfrm>
              <a:off x="1828800" y="4419600"/>
              <a:ext cx="914400" cy="381000"/>
            </a:xfrm>
            <a:prstGeom prst="rect">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ndParaRPr>
            </a:p>
          </p:txBody>
        </p:sp>
        <p:sp>
          <p:nvSpPr>
            <p:cNvPr id="35" name="TextBox 34"/>
            <p:cNvSpPr txBox="1"/>
            <p:nvPr/>
          </p:nvSpPr>
          <p:spPr>
            <a:xfrm>
              <a:off x="2819400" y="4419600"/>
              <a:ext cx="2778518" cy="400110"/>
            </a:xfrm>
            <a:prstGeom prst="rect">
              <a:avLst/>
            </a:prstGeom>
            <a:noFill/>
          </p:spPr>
          <p:txBody>
            <a:bodyPr wrap="none" rtlCol="0">
              <a:spAutoFit/>
            </a:bodyPr>
            <a:lstStyle/>
            <a:p>
              <a:r>
                <a:rPr lang="en-US" sz="2000" dirty="0" smtClean="0"/>
                <a:t>Handle increase in traffic</a:t>
              </a:r>
              <a:endParaRPr lang="en-US" sz="2000" dirty="0"/>
            </a:p>
          </p:txBody>
        </p:sp>
      </p:grpSp>
      <p:grpSp>
        <p:nvGrpSpPr>
          <p:cNvPr id="9" name="Group 42"/>
          <p:cNvGrpSpPr/>
          <p:nvPr/>
        </p:nvGrpSpPr>
        <p:grpSpPr>
          <a:xfrm>
            <a:off x="685800" y="4038600"/>
            <a:ext cx="3748471" cy="400110"/>
            <a:chOff x="1828800" y="3657600"/>
            <a:chExt cx="3748471" cy="400110"/>
          </a:xfrm>
        </p:grpSpPr>
        <p:sp>
          <p:nvSpPr>
            <p:cNvPr id="28" name="Rectangle 27"/>
            <p:cNvSpPr/>
            <p:nvPr/>
          </p:nvSpPr>
          <p:spPr>
            <a:xfrm>
              <a:off x="1828800" y="3657600"/>
              <a:ext cx="914400" cy="381000"/>
            </a:xfrm>
            <a:prstGeom prst="rect">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ndParaRPr>
            </a:p>
          </p:txBody>
        </p:sp>
        <p:sp>
          <p:nvSpPr>
            <p:cNvPr id="36" name="TextBox 35"/>
            <p:cNvSpPr txBox="1"/>
            <p:nvPr/>
          </p:nvSpPr>
          <p:spPr>
            <a:xfrm>
              <a:off x="2819400" y="3657600"/>
              <a:ext cx="2757871" cy="400110"/>
            </a:xfrm>
            <a:prstGeom prst="rect">
              <a:avLst/>
            </a:prstGeom>
            <a:noFill/>
          </p:spPr>
          <p:txBody>
            <a:bodyPr wrap="none" rtlCol="0">
              <a:spAutoFit/>
            </a:bodyPr>
            <a:lstStyle/>
            <a:p>
              <a:r>
                <a:rPr lang="en-US" sz="2000" dirty="0" smtClean="0"/>
                <a:t>Diagnose service failures</a:t>
              </a:r>
              <a:endParaRPr lang="en-US" sz="2000" dirty="0"/>
            </a:p>
          </p:txBody>
        </p:sp>
      </p:grpSp>
      <p:grpSp>
        <p:nvGrpSpPr>
          <p:cNvPr id="10" name="Group 43"/>
          <p:cNvGrpSpPr/>
          <p:nvPr/>
        </p:nvGrpSpPr>
        <p:grpSpPr>
          <a:xfrm>
            <a:off x="685800" y="3657600"/>
            <a:ext cx="3011513" cy="400110"/>
            <a:chOff x="1828800" y="3276600"/>
            <a:chExt cx="3011513" cy="400110"/>
          </a:xfrm>
        </p:grpSpPr>
        <p:sp>
          <p:nvSpPr>
            <p:cNvPr id="27" name="Rectangle 26"/>
            <p:cNvSpPr/>
            <p:nvPr/>
          </p:nvSpPr>
          <p:spPr>
            <a:xfrm>
              <a:off x="1828800" y="3276600"/>
              <a:ext cx="914400" cy="381000"/>
            </a:xfrm>
            <a:prstGeom prst="rect">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ndParaRPr>
            </a:p>
          </p:txBody>
        </p:sp>
        <p:sp>
          <p:nvSpPr>
            <p:cNvPr id="37" name="TextBox 36"/>
            <p:cNvSpPr txBox="1"/>
            <p:nvPr/>
          </p:nvSpPr>
          <p:spPr>
            <a:xfrm>
              <a:off x="2846562" y="3276600"/>
              <a:ext cx="1993751" cy="400110"/>
            </a:xfrm>
            <a:prstGeom prst="rect">
              <a:avLst/>
            </a:prstGeom>
            <a:noFill/>
          </p:spPr>
          <p:txBody>
            <a:bodyPr wrap="none" rtlCol="0">
              <a:spAutoFit/>
            </a:bodyPr>
            <a:lstStyle/>
            <a:p>
              <a:r>
                <a:rPr lang="en-US" sz="2000" dirty="0" smtClean="0"/>
                <a:t>Apply OS patches</a:t>
              </a:r>
              <a:endParaRPr lang="en-US" sz="2000" dirty="0"/>
            </a:p>
          </p:txBody>
        </p:sp>
      </p:grpSp>
      <p:grpSp>
        <p:nvGrpSpPr>
          <p:cNvPr id="11" name="Group 44"/>
          <p:cNvGrpSpPr/>
          <p:nvPr/>
        </p:nvGrpSpPr>
        <p:grpSpPr>
          <a:xfrm>
            <a:off x="685800" y="3276600"/>
            <a:ext cx="5031835" cy="400110"/>
            <a:chOff x="1828800" y="2895600"/>
            <a:chExt cx="5031835" cy="400110"/>
          </a:xfrm>
        </p:grpSpPr>
        <p:sp>
          <p:nvSpPr>
            <p:cNvPr id="26" name="Rectangle 25"/>
            <p:cNvSpPr/>
            <p:nvPr/>
          </p:nvSpPr>
          <p:spPr>
            <a:xfrm>
              <a:off x="1828800" y="2895600"/>
              <a:ext cx="914400" cy="381000"/>
            </a:xfrm>
            <a:prstGeom prst="rect">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ndParaRPr>
            </a:p>
          </p:txBody>
        </p:sp>
        <p:sp>
          <p:nvSpPr>
            <p:cNvPr id="38" name="TextBox 37"/>
            <p:cNvSpPr txBox="1"/>
            <p:nvPr/>
          </p:nvSpPr>
          <p:spPr>
            <a:xfrm>
              <a:off x="2819400" y="2895600"/>
              <a:ext cx="4041235" cy="400110"/>
            </a:xfrm>
            <a:prstGeom prst="rect">
              <a:avLst/>
            </a:prstGeom>
            <a:noFill/>
          </p:spPr>
          <p:txBody>
            <a:bodyPr wrap="none" rtlCol="0">
              <a:spAutoFit/>
            </a:bodyPr>
            <a:lstStyle/>
            <a:p>
              <a:r>
                <a:rPr lang="en-US" sz="2000" dirty="0" smtClean="0"/>
                <a:t>Perform live upgrade for new feature</a:t>
              </a:r>
              <a:endParaRPr lang="en-US" sz="2000" dirty="0"/>
            </a:p>
          </p:txBody>
        </p:sp>
      </p:grpSp>
      <p:grpSp>
        <p:nvGrpSpPr>
          <p:cNvPr id="12" name="Group 45"/>
          <p:cNvGrpSpPr/>
          <p:nvPr/>
        </p:nvGrpSpPr>
        <p:grpSpPr>
          <a:xfrm>
            <a:off x="685800" y="2895600"/>
            <a:ext cx="3386320" cy="400110"/>
            <a:chOff x="1828800" y="2514600"/>
            <a:chExt cx="3386320" cy="400110"/>
          </a:xfrm>
        </p:grpSpPr>
        <p:sp>
          <p:nvSpPr>
            <p:cNvPr id="30" name="Rectangle 29"/>
            <p:cNvSpPr/>
            <p:nvPr/>
          </p:nvSpPr>
          <p:spPr>
            <a:xfrm>
              <a:off x="1828800" y="2514600"/>
              <a:ext cx="914400" cy="381000"/>
            </a:xfrm>
            <a:prstGeom prst="rect">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ndParaRPr>
            </a:p>
          </p:txBody>
        </p:sp>
        <p:sp>
          <p:nvSpPr>
            <p:cNvPr id="39" name="TextBox 38"/>
            <p:cNvSpPr txBox="1"/>
            <p:nvPr/>
          </p:nvSpPr>
          <p:spPr>
            <a:xfrm>
              <a:off x="2819400" y="2514600"/>
              <a:ext cx="2395720" cy="400110"/>
            </a:xfrm>
            <a:prstGeom prst="rect">
              <a:avLst/>
            </a:prstGeom>
            <a:noFill/>
          </p:spPr>
          <p:txBody>
            <a:bodyPr wrap="none" rtlCol="0">
              <a:spAutoFit/>
            </a:bodyPr>
            <a:lstStyle/>
            <a:p>
              <a:r>
                <a:rPr lang="en-US" sz="2000" dirty="0" smtClean="0"/>
                <a:t>Expand to new locale</a:t>
              </a:r>
              <a:endParaRPr lang="en-US" sz="2000" dirty="0"/>
            </a:p>
          </p:txBody>
        </p:sp>
      </p:grpSp>
      <p:grpSp>
        <p:nvGrpSpPr>
          <p:cNvPr id="13" name="Group 50"/>
          <p:cNvGrpSpPr/>
          <p:nvPr/>
        </p:nvGrpSpPr>
        <p:grpSpPr>
          <a:xfrm>
            <a:off x="685800" y="2557046"/>
            <a:ext cx="7707627" cy="2929354"/>
            <a:chOff x="1828800" y="2176046"/>
            <a:chExt cx="7707627" cy="2929354"/>
          </a:xfrm>
        </p:grpSpPr>
        <p:grpSp>
          <p:nvGrpSpPr>
            <p:cNvPr id="18" name="Group 21"/>
            <p:cNvGrpSpPr/>
            <p:nvPr/>
          </p:nvGrpSpPr>
          <p:grpSpPr>
            <a:xfrm>
              <a:off x="6858000" y="2514600"/>
              <a:ext cx="2678427" cy="2590800"/>
              <a:chOff x="6858000" y="2514600"/>
              <a:chExt cx="2678427" cy="2590800"/>
            </a:xfrm>
          </p:grpSpPr>
          <p:sp>
            <p:nvSpPr>
              <p:cNvPr id="15" name="TextBox 14"/>
              <p:cNvSpPr txBox="1"/>
              <p:nvPr/>
            </p:nvSpPr>
            <p:spPr>
              <a:xfrm>
                <a:off x="7156737" y="3276600"/>
                <a:ext cx="2379690" cy="954107"/>
              </a:xfrm>
              <a:prstGeom prst="rect">
                <a:avLst/>
              </a:prstGeom>
              <a:noFill/>
            </p:spPr>
            <p:txBody>
              <a:bodyPr wrap="none" rtlCol="0">
                <a:spAutoFit/>
              </a:bodyPr>
              <a:lstStyle/>
              <a:p>
                <a:r>
                  <a:rPr lang="en-US" sz="2800" dirty="0" smtClean="0"/>
                  <a:t>Service “glue”</a:t>
                </a:r>
              </a:p>
              <a:p>
                <a:r>
                  <a:rPr lang="en-US" sz="2800" dirty="0" smtClean="0"/>
                  <a:t>and operations</a:t>
                </a:r>
                <a:endParaRPr lang="en-US" sz="2800" dirty="0"/>
              </a:p>
            </p:txBody>
          </p:sp>
          <p:sp>
            <p:nvSpPr>
              <p:cNvPr id="16" name="Left Brace 15"/>
              <p:cNvSpPr/>
              <p:nvPr/>
            </p:nvSpPr>
            <p:spPr>
              <a:xfrm flipH="1">
                <a:off x="6858000" y="2514600"/>
                <a:ext cx="228600" cy="2590800"/>
              </a:xfrm>
              <a:prstGeom prst="leftBrace">
                <a:avLst>
                  <a:gd name="adj1" fmla="val 20801"/>
                  <a:gd name="adj2" fmla="val 4880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 name="Group 47"/>
            <p:cNvGrpSpPr/>
            <p:nvPr/>
          </p:nvGrpSpPr>
          <p:grpSpPr>
            <a:xfrm>
              <a:off x="1828800" y="2176046"/>
              <a:ext cx="1329154" cy="338554"/>
              <a:chOff x="1828800" y="2557046"/>
              <a:chExt cx="1329154" cy="338554"/>
            </a:xfrm>
          </p:grpSpPr>
          <p:sp>
            <p:nvSpPr>
              <p:cNvPr id="49" name="Rectangle 48"/>
              <p:cNvSpPr/>
              <p:nvPr/>
            </p:nvSpPr>
            <p:spPr>
              <a:xfrm>
                <a:off x="1828800" y="2743200"/>
                <a:ext cx="914400" cy="152400"/>
              </a:xfrm>
              <a:prstGeom prst="rect">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ndParaRPr>
              </a:p>
            </p:txBody>
          </p:sp>
          <p:sp>
            <p:nvSpPr>
              <p:cNvPr id="50" name="TextBox 49"/>
              <p:cNvSpPr txBox="1"/>
              <p:nvPr/>
            </p:nvSpPr>
            <p:spPr>
              <a:xfrm>
                <a:off x="2819400" y="2557046"/>
                <a:ext cx="338554" cy="338554"/>
              </a:xfrm>
              <a:prstGeom prst="rect">
                <a:avLst/>
              </a:prstGeom>
              <a:noFill/>
            </p:spPr>
            <p:txBody>
              <a:bodyPr wrap="none" rtlCol="0">
                <a:spAutoFit/>
              </a:bodyPr>
              <a:lstStyle/>
              <a:p>
                <a:r>
                  <a:rPr lang="en-US" sz="1600" dirty="0" smtClean="0"/>
                  <a:t>…</a:t>
                </a:r>
              </a:p>
            </p:txBody>
          </p:sp>
        </p:grpSp>
      </p:grpSp>
      <p:pic>
        <p:nvPicPr>
          <p:cNvPr id="40" name="Picture 2"/>
          <p:cNvPicPr>
            <a:picLocks noChangeAspect="1" noChangeArrowheads="1"/>
          </p:cNvPicPr>
          <p:nvPr/>
        </p:nvPicPr>
        <p:blipFill>
          <a:blip r:embed="rId3"/>
          <a:srcRect/>
          <a:stretch>
            <a:fillRect/>
          </a:stretch>
        </p:blipFill>
        <p:spPr bwMode="auto">
          <a:xfrm>
            <a:off x="381000" y="152400"/>
            <a:ext cx="8432800" cy="63246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bwMode="auto">
          <a:xfrm>
            <a:off x="1600200" y="4267200"/>
            <a:ext cx="5867400" cy="152400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1218585"/>
            <a:endParaRPr lang="en-US" dirty="0" smtClean="0">
              <a:solidFill>
                <a:srgbClr val="FFFFFF"/>
              </a:solidFill>
            </a:endParaRPr>
          </a:p>
        </p:txBody>
      </p:sp>
      <p:sp>
        <p:nvSpPr>
          <p:cNvPr id="2" name="Title 1"/>
          <p:cNvSpPr>
            <a:spLocks noGrp="1"/>
          </p:cNvSpPr>
          <p:nvPr>
            <p:ph type="title"/>
          </p:nvPr>
        </p:nvSpPr>
        <p:spPr>
          <a:xfrm>
            <a:off x="387054" y="152400"/>
            <a:ext cx="8375946" cy="997196"/>
          </a:xfrm>
        </p:spPr>
        <p:txBody>
          <a:bodyPr/>
          <a:lstStyle/>
          <a:p>
            <a:r>
              <a:rPr smtClean="0"/>
              <a:t>What's Missing In The Cloud?</a:t>
            </a:r>
            <a:r>
              <a:rPr lang="en-US" dirty="0" smtClean="0"/>
              <a:t/>
            </a:r>
            <a:br>
              <a:rPr lang="en-US" dirty="0" smtClean="0"/>
            </a:br>
            <a:r>
              <a:rPr sz="3200" dirty="0" smtClean="0">
                <a:gradFill>
                  <a:gsLst>
                    <a:gs pos="50000">
                      <a:schemeClr val="accent3"/>
                    </a:gs>
                    <a:gs pos="100000">
                      <a:schemeClr val="accent3"/>
                    </a:gs>
                  </a:gsLst>
                  <a:lin ang="5400000" scaled="0"/>
                </a:gradFill>
              </a:rPr>
              <a:t>An operating system for the cloud:</a:t>
            </a:r>
            <a:endParaRPr sz="2800" dirty="0">
              <a:gradFill>
                <a:gsLst>
                  <a:gs pos="50000">
                    <a:schemeClr val="accent3"/>
                  </a:gs>
                  <a:gs pos="100000">
                    <a:schemeClr val="accent3"/>
                  </a:gs>
                </a:gsLst>
                <a:lin ang="5400000" scaled="0"/>
              </a:gradFill>
            </a:endParaRPr>
          </a:p>
        </p:txBody>
      </p:sp>
      <p:sp>
        <p:nvSpPr>
          <p:cNvPr id="20" name="Rectangle 19"/>
          <p:cNvSpPr/>
          <p:nvPr/>
        </p:nvSpPr>
        <p:spPr>
          <a:xfrm>
            <a:off x="1600200" y="3505200"/>
            <a:ext cx="914400" cy="228600"/>
          </a:xfrm>
          <a:prstGeom prst="rect">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ndParaRPr>
          </a:p>
        </p:txBody>
      </p:sp>
      <p:sp>
        <p:nvSpPr>
          <p:cNvPr id="21" name="Rectangle 20"/>
          <p:cNvSpPr/>
          <p:nvPr/>
        </p:nvSpPr>
        <p:spPr>
          <a:xfrm>
            <a:off x="1600200" y="2438400"/>
            <a:ext cx="914400" cy="10668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ndParaRPr>
          </a:p>
        </p:txBody>
      </p:sp>
      <p:sp>
        <p:nvSpPr>
          <p:cNvPr id="22" name="Rectangle 21"/>
          <p:cNvSpPr/>
          <p:nvPr/>
        </p:nvSpPr>
        <p:spPr>
          <a:xfrm>
            <a:off x="2895600" y="3581400"/>
            <a:ext cx="914400" cy="152400"/>
          </a:xfrm>
          <a:prstGeom prst="rect">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ndParaRPr>
          </a:p>
        </p:txBody>
      </p:sp>
      <p:sp>
        <p:nvSpPr>
          <p:cNvPr id="23" name="Rectangle 22"/>
          <p:cNvSpPr/>
          <p:nvPr/>
        </p:nvSpPr>
        <p:spPr>
          <a:xfrm>
            <a:off x="2895600" y="2209800"/>
            <a:ext cx="914400" cy="13716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ndParaRPr>
          </a:p>
        </p:txBody>
      </p:sp>
      <p:sp>
        <p:nvSpPr>
          <p:cNvPr id="24" name="Rectangle 23"/>
          <p:cNvSpPr/>
          <p:nvPr/>
        </p:nvSpPr>
        <p:spPr>
          <a:xfrm>
            <a:off x="6553200" y="3505200"/>
            <a:ext cx="914400" cy="228600"/>
          </a:xfrm>
          <a:prstGeom prst="rect">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ndParaRPr>
          </a:p>
        </p:txBody>
      </p:sp>
      <p:sp>
        <p:nvSpPr>
          <p:cNvPr id="25" name="Rectangle 24"/>
          <p:cNvSpPr/>
          <p:nvPr/>
        </p:nvSpPr>
        <p:spPr>
          <a:xfrm>
            <a:off x="6553200" y="2590800"/>
            <a:ext cx="914400" cy="9144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ndParaRPr>
          </a:p>
        </p:txBody>
      </p:sp>
      <p:sp>
        <p:nvSpPr>
          <p:cNvPr id="26" name="TextBox 25"/>
          <p:cNvSpPr txBox="1"/>
          <p:nvPr/>
        </p:nvSpPr>
        <p:spPr>
          <a:xfrm>
            <a:off x="4038600" y="2514600"/>
            <a:ext cx="909223" cy="1015663"/>
          </a:xfrm>
          <a:prstGeom prst="rect">
            <a:avLst/>
          </a:prstGeom>
          <a:noFill/>
        </p:spPr>
        <p:txBody>
          <a:bodyPr wrap="none" rtlCol="0">
            <a:spAutoFit/>
          </a:bodyPr>
          <a:lstStyle/>
          <a:p>
            <a:r>
              <a:rPr lang="en-US" sz="6000" dirty="0" smtClean="0"/>
              <a:t>….</a:t>
            </a:r>
            <a:endParaRPr lang="en-US" sz="6000" dirty="0"/>
          </a:p>
        </p:txBody>
      </p:sp>
      <p:sp>
        <p:nvSpPr>
          <p:cNvPr id="27" name="TextBox 26"/>
          <p:cNvSpPr txBox="1"/>
          <p:nvPr/>
        </p:nvSpPr>
        <p:spPr>
          <a:xfrm>
            <a:off x="1600200" y="3733800"/>
            <a:ext cx="935192" cy="338554"/>
          </a:xfrm>
          <a:prstGeom prst="rect">
            <a:avLst/>
          </a:prstGeom>
          <a:noFill/>
        </p:spPr>
        <p:txBody>
          <a:bodyPr wrap="none" rtlCol="0">
            <a:spAutoFit/>
          </a:bodyPr>
          <a:lstStyle/>
          <a:p>
            <a:r>
              <a:rPr lang="en-US" sz="1600" dirty="0" smtClean="0"/>
              <a:t>Service 1</a:t>
            </a:r>
          </a:p>
        </p:txBody>
      </p:sp>
      <p:sp>
        <p:nvSpPr>
          <p:cNvPr id="28" name="TextBox 27"/>
          <p:cNvSpPr txBox="1"/>
          <p:nvPr/>
        </p:nvSpPr>
        <p:spPr>
          <a:xfrm>
            <a:off x="2895600" y="3733800"/>
            <a:ext cx="935192" cy="338554"/>
          </a:xfrm>
          <a:prstGeom prst="rect">
            <a:avLst/>
          </a:prstGeom>
          <a:noFill/>
        </p:spPr>
        <p:txBody>
          <a:bodyPr wrap="none" rtlCol="0">
            <a:spAutoFit/>
          </a:bodyPr>
          <a:lstStyle/>
          <a:p>
            <a:r>
              <a:rPr lang="en-US" sz="1600" dirty="0" smtClean="0"/>
              <a:t>Service 2</a:t>
            </a:r>
          </a:p>
        </p:txBody>
      </p:sp>
      <p:sp>
        <p:nvSpPr>
          <p:cNvPr id="29" name="TextBox 28"/>
          <p:cNvSpPr txBox="1"/>
          <p:nvPr/>
        </p:nvSpPr>
        <p:spPr>
          <a:xfrm>
            <a:off x="6553200" y="3733800"/>
            <a:ext cx="964046" cy="338554"/>
          </a:xfrm>
          <a:prstGeom prst="rect">
            <a:avLst/>
          </a:prstGeom>
          <a:noFill/>
        </p:spPr>
        <p:txBody>
          <a:bodyPr wrap="none" rtlCol="0">
            <a:spAutoFit/>
          </a:bodyPr>
          <a:lstStyle/>
          <a:p>
            <a:r>
              <a:rPr lang="en-US" sz="1600" dirty="0" smtClean="0"/>
              <a:t>Service N</a:t>
            </a:r>
          </a:p>
        </p:txBody>
      </p:sp>
      <p:sp>
        <p:nvSpPr>
          <p:cNvPr id="30" name="Rectangle 29"/>
          <p:cNvSpPr/>
          <p:nvPr/>
        </p:nvSpPr>
        <p:spPr>
          <a:xfrm>
            <a:off x="4191000" y="3581400"/>
            <a:ext cx="914400" cy="152400"/>
          </a:xfrm>
          <a:prstGeom prst="rect">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ndParaRPr>
          </a:p>
        </p:txBody>
      </p:sp>
      <p:sp>
        <p:nvSpPr>
          <p:cNvPr id="31" name="Rectangle 30"/>
          <p:cNvSpPr/>
          <p:nvPr/>
        </p:nvSpPr>
        <p:spPr>
          <a:xfrm>
            <a:off x="4191000" y="2209800"/>
            <a:ext cx="914400" cy="13716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ndParaRPr>
          </a:p>
        </p:txBody>
      </p:sp>
      <p:sp>
        <p:nvSpPr>
          <p:cNvPr id="32" name="TextBox 31"/>
          <p:cNvSpPr txBox="1"/>
          <p:nvPr/>
        </p:nvSpPr>
        <p:spPr>
          <a:xfrm>
            <a:off x="4191000" y="3733800"/>
            <a:ext cx="935192" cy="338554"/>
          </a:xfrm>
          <a:prstGeom prst="rect">
            <a:avLst/>
          </a:prstGeom>
          <a:noFill/>
        </p:spPr>
        <p:txBody>
          <a:bodyPr wrap="none" rtlCol="0">
            <a:spAutoFit/>
          </a:bodyPr>
          <a:lstStyle/>
          <a:p>
            <a:r>
              <a:rPr lang="en-US" sz="1600" dirty="0" smtClean="0"/>
              <a:t>Service 3</a:t>
            </a:r>
          </a:p>
        </p:txBody>
      </p:sp>
      <p:sp>
        <p:nvSpPr>
          <p:cNvPr id="33" name="TextBox 32"/>
          <p:cNvSpPr txBox="1"/>
          <p:nvPr/>
        </p:nvSpPr>
        <p:spPr>
          <a:xfrm>
            <a:off x="5221413" y="2514600"/>
            <a:ext cx="1245854" cy="1015663"/>
          </a:xfrm>
          <a:prstGeom prst="rect">
            <a:avLst/>
          </a:prstGeom>
          <a:noFill/>
        </p:spPr>
        <p:txBody>
          <a:bodyPr wrap="none" rtlCol="0">
            <a:spAutoFit/>
          </a:bodyPr>
          <a:lstStyle/>
          <a:p>
            <a:r>
              <a:rPr lang="en-US" sz="6000" dirty="0" smtClean="0"/>
              <a:t>……</a:t>
            </a:r>
            <a:endParaRPr lang="en-US" sz="6000" dirty="0"/>
          </a:p>
        </p:txBody>
      </p:sp>
      <p:pic>
        <p:nvPicPr>
          <p:cNvPr id="35" name="Picture 34" descr="WinAzure_h_rgb.png"/>
          <p:cNvPicPr>
            <a:picLocks noChangeAspect="1"/>
          </p:cNvPicPr>
          <p:nvPr/>
        </p:nvPicPr>
        <p:blipFill>
          <a:blip r:embed="rId3"/>
          <a:stretch>
            <a:fillRect/>
          </a:stretch>
        </p:blipFill>
        <p:spPr>
          <a:xfrm>
            <a:off x="2362200" y="4642958"/>
            <a:ext cx="4109761" cy="767242"/>
          </a:xfrm>
          <a:prstGeom prst="rect">
            <a:avLst/>
          </a:prstGeo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DC 2008 BREAKOUT template 4-3_GRAY_FINAL">
  <a:themeElements>
    <a:clrScheme name="PDC 2008">
      <a:dk1>
        <a:srgbClr val="000000"/>
      </a:dk1>
      <a:lt1>
        <a:srgbClr val="FFFFFF"/>
      </a:lt1>
      <a:dk2>
        <a:srgbClr val="6A2433"/>
      </a:dk2>
      <a:lt2>
        <a:srgbClr val="D7AEE4"/>
      </a:lt2>
      <a:accent1>
        <a:srgbClr val="C41665"/>
      </a:accent1>
      <a:accent2>
        <a:srgbClr val="1F6691"/>
      </a:accent2>
      <a:accent3>
        <a:srgbClr val="FFD72F"/>
      </a:accent3>
      <a:accent4>
        <a:srgbClr val="5BB5F3"/>
      </a:accent4>
      <a:accent5>
        <a:srgbClr val="9D9839"/>
      </a:accent5>
      <a:accent6>
        <a:srgbClr val="B45082"/>
      </a:accent6>
      <a:hlink>
        <a:srgbClr val="F3F074"/>
      </a:hlink>
      <a:folHlink>
        <a:srgbClr val="F3F074"/>
      </a:folHlink>
    </a:clrScheme>
    <a:fontScheme name="Century Schoolbook - Calibri">
      <a:majorFont>
        <a:latin typeface="Century Schoolbook"/>
        <a:ea typeface=""/>
        <a:cs typeface=""/>
      </a:majorFont>
      <a:minorFont>
        <a:latin typeface="Calibri"/>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defRPr>
        </a:defPPr>
      </a:lstStyle>
      <a:style>
        <a:lnRef idx="1">
          <a:schemeClr val="accent2"/>
        </a:lnRef>
        <a:fillRef idx="3">
          <a:schemeClr val="accent2"/>
        </a:fillRef>
        <a:effectRef idx="2">
          <a:schemeClr val="accent2"/>
        </a:effectRef>
        <a:fontRef idx="minor">
          <a:schemeClr val="lt1"/>
        </a:fontRef>
      </a:style>
    </a:spDef>
  </a:objectDefaults>
  <a:extraClrSchemeLst/>
</a:theme>
</file>

<file path=ppt/theme/theme2.xml><?xml version="1.0" encoding="utf-8"?>
<a:theme xmlns:a="http://schemas.openxmlformats.org/drawingml/2006/main" name="White with Consolas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Century Schoolbook - Calibri">
      <a:majorFont>
        <a:latin typeface="Century Schoolbook"/>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PDC 2008 BREAKOUT template 4-3_GRAY_FINAL</Template>
  <TotalTime>2753</TotalTime>
  <Words>1558</Words>
  <Application>Microsoft Office PowerPoint</Application>
  <PresentationFormat>如螢幕大小 (4:3)</PresentationFormat>
  <Paragraphs>217</Paragraphs>
  <Slides>24</Slides>
  <Notes>17</Notes>
  <HiddenSlides>0</HiddenSlides>
  <MMClips>0</MMClips>
  <ScaleCrop>false</ScaleCrop>
  <HeadingPairs>
    <vt:vector size="4" baseType="variant">
      <vt:variant>
        <vt:lpstr>佈景主題</vt:lpstr>
      </vt:variant>
      <vt:variant>
        <vt:i4>2</vt:i4>
      </vt:variant>
      <vt:variant>
        <vt:lpstr>投影片標題</vt:lpstr>
      </vt:variant>
      <vt:variant>
        <vt:i4>24</vt:i4>
      </vt:variant>
    </vt:vector>
  </HeadingPairs>
  <TitlesOfParts>
    <vt:vector size="26" baseType="lpstr">
      <vt:lpstr>PDC 2008 BREAKOUT template 4-3_GRAY_FINAL</vt:lpstr>
      <vt:lpstr>White with Consolas font for code slides</vt:lpstr>
      <vt:lpstr>投影片 1</vt:lpstr>
      <vt:lpstr>投影片 2</vt:lpstr>
      <vt:lpstr>投影片 3</vt:lpstr>
      <vt:lpstr>投影片 4</vt:lpstr>
      <vt:lpstr>What Is The Cloud?   </vt:lpstr>
      <vt:lpstr>What Is Windows Azure?   </vt:lpstr>
      <vt:lpstr>Imagine Building A Desktop Application In This Way:</vt:lpstr>
      <vt:lpstr>But This Is What Every Cloud  Service Developer Has To Do Today!</vt:lpstr>
      <vt:lpstr>What's Missing In The Cloud? An operating system for the cloud:</vt:lpstr>
      <vt:lpstr>What Should The Cloud OS Provide? </vt:lpstr>
      <vt:lpstr>How Is The Cloud OS Manifested?</vt:lpstr>
      <vt:lpstr>投影片 12</vt:lpstr>
      <vt:lpstr>Automated Service Management </vt:lpstr>
      <vt:lpstr>Automated Service Management Maintaining service health</vt:lpstr>
      <vt:lpstr>Automated Service Management The bottom line</vt:lpstr>
      <vt:lpstr>Scalable, Available Cloud Storage</vt:lpstr>
      <vt:lpstr>Rich, Familiar Developer Experience</vt:lpstr>
      <vt:lpstr>投影片 18</vt:lpstr>
      <vt:lpstr>Putting It All Together Simple architectures for scalability</vt:lpstr>
      <vt:lpstr>Takeaways:  Windows Azure Is</vt:lpstr>
      <vt:lpstr>What Is Windows Azure?   </vt:lpstr>
      <vt:lpstr>投影片 22</vt:lpstr>
      <vt:lpstr>那裏可以下載到課程資料: (My skydrive)  http://cid-68b24674607c69d9.skydrive.live.com/home.aspx</vt:lpstr>
      <vt:lpstr>投影片 24</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Lap Around Windows Azure</dc:title>
  <dc:subject>PDC 2008</dc:subject>
  <dc:creator>Manuvir Das</dc:creator>
  <dc:description>Template: David Shadle
Formatting: Shane O'Sullivan, Silver Fox Productions
Event Date: October 27, 2008
Event Location: Los Angeles
Audience: developers, TDMs, IT pros, professionals, devs</dc:description>
  <cp:lastModifiedBy>ruddy</cp:lastModifiedBy>
  <cp:revision>122</cp:revision>
  <dcterms:created xsi:type="dcterms:W3CDTF">2008-10-05T19:48:50Z</dcterms:created>
  <dcterms:modified xsi:type="dcterms:W3CDTF">2008-12-26T03:38:49Z</dcterms:modified>
</cp:coreProperties>
</file>