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8"/>
  </p:notesMasterIdLst>
  <p:sldIdLst>
    <p:sldId id="256" r:id="rId2"/>
    <p:sldId id="257" r:id="rId3"/>
    <p:sldId id="264" r:id="rId4"/>
    <p:sldId id="269" r:id="rId5"/>
    <p:sldId id="324" r:id="rId6"/>
    <p:sldId id="314" r:id="rId7"/>
    <p:sldId id="306" r:id="rId8"/>
    <p:sldId id="311" r:id="rId9"/>
    <p:sldId id="313" r:id="rId10"/>
    <p:sldId id="307" r:id="rId11"/>
    <p:sldId id="308" r:id="rId12"/>
    <p:sldId id="309" r:id="rId13"/>
    <p:sldId id="310" r:id="rId14"/>
    <p:sldId id="315" r:id="rId15"/>
    <p:sldId id="316" r:id="rId16"/>
    <p:sldId id="317" r:id="rId17"/>
    <p:sldId id="318" r:id="rId18"/>
    <p:sldId id="263" r:id="rId19"/>
    <p:sldId id="265" r:id="rId20"/>
    <p:sldId id="284" r:id="rId21"/>
    <p:sldId id="285" r:id="rId22"/>
    <p:sldId id="286" r:id="rId23"/>
    <p:sldId id="288" r:id="rId24"/>
    <p:sldId id="281" r:id="rId25"/>
    <p:sldId id="282" r:id="rId26"/>
    <p:sldId id="289" r:id="rId27"/>
    <p:sldId id="266" r:id="rId28"/>
    <p:sldId id="262" r:id="rId29"/>
    <p:sldId id="280" r:id="rId30"/>
    <p:sldId id="290" r:id="rId31"/>
    <p:sldId id="292" r:id="rId32"/>
    <p:sldId id="293" r:id="rId33"/>
    <p:sldId id="294" r:id="rId34"/>
    <p:sldId id="295" r:id="rId35"/>
    <p:sldId id="296" r:id="rId36"/>
    <p:sldId id="297" r:id="rId37"/>
    <p:sldId id="300" r:id="rId38"/>
    <p:sldId id="301" r:id="rId39"/>
    <p:sldId id="298" r:id="rId40"/>
    <p:sldId id="299" r:id="rId41"/>
    <p:sldId id="319" r:id="rId42"/>
    <p:sldId id="320" r:id="rId43"/>
    <p:sldId id="347" r:id="rId44"/>
    <p:sldId id="270" r:id="rId45"/>
    <p:sldId id="271" r:id="rId46"/>
    <p:sldId id="272" r:id="rId47"/>
    <p:sldId id="273" r:id="rId48"/>
    <p:sldId id="278" r:id="rId49"/>
    <p:sldId id="274" r:id="rId50"/>
    <p:sldId id="275" r:id="rId51"/>
    <p:sldId id="276" r:id="rId52"/>
    <p:sldId id="277" r:id="rId53"/>
    <p:sldId id="279" r:id="rId54"/>
    <p:sldId id="348" r:id="rId55"/>
    <p:sldId id="261" r:id="rId56"/>
    <p:sldId id="267" r:id="rId57"/>
    <p:sldId id="322" r:id="rId58"/>
    <p:sldId id="325" r:id="rId59"/>
    <p:sldId id="326" r:id="rId60"/>
    <p:sldId id="327" r:id="rId61"/>
    <p:sldId id="328" r:id="rId62"/>
    <p:sldId id="349" r:id="rId63"/>
    <p:sldId id="350" r:id="rId64"/>
    <p:sldId id="329" r:id="rId65"/>
    <p:sldId id="330" r:id="rId66"/>
    <p:sldId id="331" r:id="rId67"/>
    <p:sldId id="332" r:id="rId68"/>
    <p:sldId id="333" r:id="rId69"/>
    <p:sldId id="334" r:id="rId70"/>
    <p:sldId id="335" r:id="rId71"/>
    <p:sldId id="351" r:id="rId72"/>
    <p:sldId id="321" r:id="rId73"/>
    <p:sldId id="352" r:id="rId74"/>
    <p:sldId id="260" r:id="rId75"/>
    <p:sldId id="268" r:id="rId76"/>
    <p:sldId id="336" r:id="rId77"/>
    <p:sldId id="337" r:id="rId78"/>
    <p:sldId id="338" r:id="rId79"/>
    <p:sldId id="341" r:id="rId80"/>
    <p:sldId id="339" r:id="rId81"/>
    <p:sldId id="340" r:id="rId82"/>
    <p:sldId id="345" r:id="rId83"/>
    <p:sldId id="346" r:id="rId84"/>
    <p:sldId id="344" r:id="rId85"/>
    <p:sldId id="342" r:id="rId86"/>
    <p:sldId id="343" r:id="rId8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p:restoredLeft sz="34578" autoAdjust="0"/>
    <p:restoredTop sz="86444" autoAdjust="0"/>
  </p:normalViewPr>
  <p:slideViewPr>
    <p:cSldViewPr>
      <p:cViewPr varScale="1">
        <p:scale>
          <a:sx n="64" d="100"/>
          <a:sy n="64" d="100"/>
        </p:scale>
        <p:origin x="-120" y="-96"/>
      </p:cViewPr>
      <p:guideLst>
        <p:guide orient="horz" pos="2160"/>
        <p:guide pos="2880"/>
      </p:guideLst>
    </p:cSldViewPr>
  </p:slideViewPr>
  <p:outlineViewPr>
    <p:cViewPr>
      <p:scale>
        <a:sx n="33" d="100"/>
        <a:sy n="33" d="100"/>
      </p:scale>
      <p:origin x="0" y="677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Lst>
  </p:outlineViewPr>
  <p:notesTextViewPr>
    <p:cViewPr>
      <p:scale>
        <a:sx n="100" d="100"/>
        <a:sy n="100" d="100"/>
      </p:scale>
      <p:origin x="0" y="0"/>
    </p:cViewPr>
  </p:notesTextViewPr>
  <p:sorterViewPr>
    <p:cViewPr>
      <p:scale>
        <a:sx n="66" d="100"/>
        <a:sy n="66" d="100"/>
      </p:scale>
      <p:origin x="0" y="1207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47" Type="http://schemas.openxmlformats.org/officeDocument/2006/relationships/slide" Target="slides/slide47.xml"/><Relationship Id="rId50" Type="http://schemas.openxmlformats.org/officeDocument/2006/relationships/slide" Target="slides/slide50.xml"/><Relationship Id="rId55" Type="http://schemas.openxmlformats.org/officeDocument/2006/relationships/slide" Target="slides/slide55.xml"/><Relationship Id="rId63" Type="http://schemas.openxmlformats.org/officeDocument/2006/relationships/slide" Target="slides/slide63.xml"/><Relationship Id="rId68" Type="http://schemas.openxmlformats.org/officeDocument/2006/relationships/slide" Target="slides/slide68.xml"/><Relationship Id="rId76" Type="http://schemas.openxmlformats.org/officeDocument/2006/relationships/slide" Target="slides/slide77.xml"/><Relationship Id="rId84" Type="http://schemas.openxmlformats.org/officeDocument/2006/relationships/slide" Target="slides/slide85.xml"/><Relationship Id="rId7" Type="http://schemas.openxmlformats.org/officeDocument/2006/relationships/slide" Target="slides/slide7.xml"/><Relationship Id="rId71" Type="http://schemas.openxmlformats.org/officeDocument/2006/relationships/slide" Target="slides/slide71.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3" Type="http://schemas.openxmlformats.org/officeDocument/2006/relationships/slide" Target="slides/slide53.xml"/><Relationship Id="rId58" Type="http://schemas.openxmlformats.org/officeDocument/2006/relationships/slide" Target="slides/slide58.xml"/><Relationship Id="rId66" Type="http://schemas.openxmlformats.org/officeDocument/2006/relationships/slide" Target="slides/slide66.xml"/><Relationship Id="rId74" Type="http://schemas.openxmlformats.org/officeDocument/2006/relationships/slide" Target="slides/slide74.xml"/><Relationship Id="rId79" Type="http://schemas.openxmlformats.org/officeDocument/2006/relationships/slide" Target="slides/slide80.xml"/><Relationship Id="rId5" Type="http://schemas.openxmlformats.org/officeDocument/2006/relationships/slide" Target="slides/slide5.xml"/><Relationship Id="rId61" Type="http://schemas.openxmlformats.org/officeDocument/2006/relationships/slide" Target="slides/slide61.xml"/><Relationship Id="rId82" Type="http://schemas.openxmlformats.org/officeDocument/2006/relationships/slide" Target="slides/slide83.xml"/><Relationship Id="rId19" Type="http://schemas.openxmlformats.org/officeDocument/2006/relationships/slide" Target="slides/slide19.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48" Type="http://schemas.openxmlformats.org/officeDocument/2006/relationships/slide" Target="slides/slide48.xml"/><Relationship Id="rId56" Type="http://schemas.openxmlformats.org/officeDocument/2006/relationships/slide" Target="slides/slide56.xml"/><Relationship Id="rId64" Type="http://schemas.openxmlformats.org/officeDocument/2006/relationships/slide" Target="slides/slide64.xml"/><Relationship Id="rId69" Type="http://schemas.openxmlformats.org/officeDocument/2006/relationships/slide" Target="slides/slide69.xml"/><Relationship Id="rId77" Type="http://schemas.openxmlformats.org/officeDocument/2006/relationships/slide" Target="slides/slide78.xml"/><Relationship Id="rId8" Type="http://schemas.openxmlformats.org/officeDocument/2006/relationships/slide" Target="slides/slide8.xml"/><Relationship Id="rId51" Type="http://schemas.openxmlformats.org/officeDocument/2006/relationships/slide" Target="slides/slide51.xml"/><Relationship Id="rId72" Type="http://schemas.openxmlformats.org/officeDocument/2006/relationships/slide" Target="slides/slide72.xml"/><Relationship Id="rId80" Type="http://schemas.openxmlformats.org/officeDocument/2006/relationships/slide" Target="slides/slide81.xml"/><Relationship Id="rId85" Type="http://schemas.openxmlformats.org/officeDocument/2006/relationships/slide" Target="slides/slide86.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59" Type="http://schemas.openxmlformats.org/officeDocument/2006/relationships/slide" Target="slides/slide59.xml"/><Relationship Id="rId67" Type="http://schemas.openxmlformats.org/officeDocument/2006/relationships/slide" Target="slides/slide67.xml"/><Relationship Id="rId20" Type="http://schemas.openxmlformats.org/officeDocument/2006/relationships/slide" Target="slides/slide20.xml"/><Relationship Id="rId41" Type="http://schemas.openxmlformats.org/officeDocument/2006/relationships/slide" Target="slides/slide41.xml"/><Relationship Id="rId54" Type="http://schemas.openxmlformats.org/officeDocument/2006/relationships/slide" Target="slides/slide54.xml"/><Relationship Id="rId62" Type="http://schemas.openxmlformats.org/officeDocument/2006/relationships/slide" Target="slides/slide62.xml"/><Relationship Id="rId70" Type="http://schemas.openxmlformats.org/officeDocument/2006/relationships/slide" Target="slides/slide70.xml"/><Relationship Id="rId75" Type="http://schemas.openxmlformats.org/officeDocument/2006/relationships/slide" Target="slides/slide76.xml"/><Relationship Id="rId83" Type="http://schemas.openxmlformats.org/officeDocument/2006/relationships/slide" Target="slides/slide84.xml"/><Relationship Id="rId1" Type="http://schemas.openxmlformats.org/officeDocument/2006/relationships/slide" Target="slides/slide1.xml"/><Relationship Id="rId6" Type="http://schemas.openxmlformats.org/officeDocument/2006/relationships/slide" Target="slides/slide6.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49" Type="http://schemas.openxmlformats.org/officeDocument/2006/relationships/slide" Target="slides/slide49.xml"/><Relationship Id="rId57" Type="http://schemas.openxmlformats.org/officeDocument/2006/relationships/slide" Target="slides/slide57.xml"/><Relationship Id="rId10" Type="http://schemas.openxmlformats.org/officeDocument/2006/relationships/slide" Target="slides/slide10.xml"/><Relationship Id="rId31" Type="http://schemas.openxmlformats.org/officeDocument/2006/relationships/slide" Target="slides/slide31.xml"/><Relationship Id="rId44" Type="http://schemas.openxmlformats.org/officeDocument/2006/relationships/slide" Target="slides/slide44.xml"/><Relationship Id="rId52" Type="http://schemas.openxmlformats.org/officeDocument/2006/relationships/slide" Target="slides/slide52.xml"/><Relationship Id="rId60" Type="http://schemas.openxmlformats.org/officeDocument/2006/relationships/slide" Target="slides/slide60.xml"/><Relationship Id="rId65" Type="http://schemas.openxmlformats.org/officeDocument/2006/relationships/slide" Target="slides/slide65.xml"/><Relationship Id="rId73" Type="http://schemas.openxmlformats.org/officeDocument/2006/relationships/slide" Target="slides/slide73.xml"/><Relationship Id="rId78" Type="http://schemas.openxmlformats.org/officeDocument/2006/relationships/slide" Target="slides/slide79.xml"/><Relationship Id="rId81" Type="http://schemas.openxmlformats.org/officeDocument/2006/relationships/slide" Target="slides/slide8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BE585-A823-47B5-8669-EDB5FDED230D}" type="doc">
      <dgm:prSet loTypeId="urn:microsoft.com/office/officeart/2005/8/layout/process3" loCatId="process" qsTypeId="urn:microsoft.com/office/officeart/2005/8/quickstyle/3d1" qsCatId="3D" csTypeId="urn:microsoft.com/office/officeart/2005/8/colors/accent1_2" csCatId="accent1" phldr="1"/>
      <dgm:spPr/>
      <dgm:t>
        <a:bodyPr/>
        <a:lstStyle/>
        <a:p>
          <a:endParaRPr lang="en-GB"/>
        </a:p>
      </dgm:t>
    </dgm:pt>
    <dgm:pt modelId="{36899E13-2FF4-4F0F-B31B-4A72A08A36D4}">
      <dgm:prSet/>
      <dgm:spPr/>
      <dgm:t>
        <a:bodyPr/>
        <a:lstStyle/>
        <a:p>
          <a:pPr rtl="0"/>
          <a:r>
            <a:rPr lang="en-GB" dirty="0" smtClean="0"/>
            <a:t>Facets</a:t>
          </a:r>
          <a:endParaRPr lang="en-GB" dirty="0"/>
        </a:p>
      </dgm:t>
    </dgm:pt>
    <dgm:pt modelId="{C8CC344A-F3E4-419E-B590-9B75EC41E396}" type="parTrans" cxnId="{676C361A-216E-4C59-9D74-B8F7709108AC}">
      <dgm:prSet/>
      <dgm:spPr/>
      <dgm:t>
        <a:bodyPr/>
        <a:lstStyle/>
        <a:p>
          <a:endParaRPr lang="en-GB"/>
        </a:p>
      </dgm:t>
    </dgm:pt>
    <dgm:pt modelId="{705FC0E9-EE12-4AD7-BF77-E97B136E8392}" type="sibTrans" cxnId="{676C361A-216E-4C59-9D74-B8F7709108AC}">
      <dgm:prSet/>
      <dgm:spPr/>
      <dgm:t>
        <a:bodyPr/>
        <a:lstStyle/>
        <a:p>
          <a:endParaRPr lang="en-GB"/>
        </a:p>
      </dgm:t>
    </dgm:pt>
    <dgm:pt modelId="{52A99779-EBE7-427F-A885-B52A681B08D0}">
      <dgm:prSet/>
      <dgm:spPr/>
      <dgm:t>
        <a:bodyPr/>
        <a:lstStyle/>
        <a:p>
          <a:pPr rtl="0"/>
          <a:r>
            <a:rPr lang="zh-TW" altLang="en-US" dirty="0" smtClean="0"/>
            <a:t>條件</a:t>
          </a:r>
          <a:endParaRPr lang="en-GB" dirty="0"/>
        </a:p>
      </dgm:t>
    </dgm:pt>
    <dgm:pt modelId="{ED0C0518-FD1C-4C32-B936-24BEF3F9F8AA}" type="parTrans" cxnId="{669A4BA9-E92E-4584-B1F9-9711453F5129}">
      <dgm:prSet/>
      <dgm:spPr/>
      <dgm:t>
        <a:bodyPr/>
        <a:lstStyle/>
        <a:p>
          <a:endParaRPr lang="en-GB"/>
        </a:p>
      </dgm:t>
    </dgm:pt>
    <dgm:pt modelId="{EE7FA32C-41C4-401E-9833-DB68F0EAC9DA}" type="sibTrans" cxnId="{669A4BA9-E92E-4584-B1F9-9711453F5129}">
      <dgm:prSet/>
      <dgm:spPr/>
      <dgm:t>
        <a:bodyPr/>
        <a:lstStyle/>
        <a:p>
          <a:endParaRPr lang="en-GB"/>
        </a:p>
      </dgm:t>
    </dgm:pt>
    <dgm:pt modelId="{8C86797C-FBED-4B44-B797-1F00D1649C64}">
      <dgm:prSet/>
      <dgm:spPr/>
      <dgm:t>
        <a:bodyPr/>
        <a:lstStyle/>
        <a:p>
          <a:pPr rtl="0"/>
          <a:r>
            <a:rPr lang="zh-TW" altLang="en-US" dirty="0" smtClean="0"/>
            <a:t>原則</a:t>
          </a:r>
          <a:endParaRPr lang="en-GB" dirty="0"/>
        </a:p>
      </dgm:t>
    </dgm:pt>
    <dgm:pt modelId="{1A90BBE6-F88A-4C39-B172-FABAD4D795F4}" type="parTrans" cxnId="{390B7AD0-B7B9-41D3-BF9E-9322126EF9B4}">
      <dgm:prSet/>
      <dgm:spPr/>
      <dgm:t>
        <a:bodyPr/>
        <a:lstStyle/>
        <a:p>
          <a:endParaRPr lang="en-GB"/>
        </a:p>
      </dgm:t>
    </dgm:pt>
    <dgm:pt modelId="{B7FC8D6C-4B13-41C4-92AE-E1D3BF566F49}" type="sibTrans" cxnId="{390B7AD0-B7B9-41D3-BF9E-9322126EF9B4}">
      <dgm:prSet/>
      <dgm:spPr/>
      <dgm:t>
        <a:bodyPr/>
        <a:lstStyle/>
        <a:p>
          <a:endParaRPr lang="en-GB"/>
        </a:p>
      </dgm:t>
    </dgm:pt>
    <dgm:pt modelId="{5DCF15BF-37B9-4A9B-8739-C3A852CD6964}" type="pres">
      <dgm:prSet presAssocID="{596BE585-A823-47B5-8669-EDB5FDED230D}" presName="linearFlow" presStyleCnt="0">
        <dgm:presLayoutVars>
          <dgm:dir/>
          <dgm:animLvl val="lvl"/>
          <dgm:resizeHandles val="exact"/>
        </dgm:presLayoutVars>
      </dgm:prSet>
      <dgm:spPr/>
      <dgm:t>
        <a:bodyPr/>
        <a:lstStyle/>
        <a:p>
          <a:endParaRPr lang="en-GB"/>
        </a:p>
      </dgm:t>
    </dgm:pt>
    <dgm:pt modelId="{FBFB87E0-5831-40FF-BCE7-1E8A3D3270F7}" type="pres">
      <dgm:prSet presAssocID="{36899E13-2FF4-4F0F-B31B-4A72A08A36D4}" presName="composite" presStyleCnt="0"/>
      <dgm:spPr/>
    </dgm:pt>
    <dgm:pt modelId="{DFE5D287-BFD5-4FB5-AA4F-6A6C8F1C30BE}" type="pres">
      <dgm:prSet presAssocID="{36899E13-2FF4-4F0F-B31B-4A72A08A36D4}" presName="parTx" presStyleLbl="node1" presStyleIdx="0" presStyleCnt="3">
        <dgm:presLayoutVars>
          <dgm:chMax val="0"/>
          <dgm:chPref val="0"/>
          <dgm:bulletEnabled val="1"/>
        </dgm:presLayoutVars>
      </dgm:prSet>
      <dgm:spPr/>
      <dgm:t>
        <a:bodyPr/>
        <a:lstStyle/>
        <a:p>
          <a:endParaRPr lang="en-GB"/>
        </a:p>
      </dgm:t>
    </dgm:pt>
    <dgm:pt modelId="{E67815BB-1623-46D6-A22F-50B2495F77BE}" type="pres">
      <dgm:prSet presAssocID="{36899E13-2FF4-4F0F-B31B-4A72A08A36D4}" presName="parSh" presStyleLbl="node1" presStyleIdx="0" presStyleCnt="3"/>
      <dgm:spPr/>
      <dgm:t>
        <a:bodyPr/>
        <a:lstStyle/>
        <a:p>
          <a:endParaRPr lang="en-GB"/>
        </a:p>
      </dgm:t>
    </dgm:pt>
    <dgm:pt modelId="{7126820D-556B-4051-AD2F-CFC797971E4E}" type="pres">
      <dgm:prSet presAssocID="{36899E13-2FF4-4F0F-B31B-4A72A08A36D4}" presName="desTx" presStyleLbl="fgAcc1" presStyleIdx="0" presStyleCnt="3">
        <dgm:presLayoutVars>
          <dgm:bulletEnabled val="1"/>
        </dgm:presLayoutVars>
      </dgm:prSet>
      <dgm:spPr/>
    </dgm:pt>
    <dgm:pt modelId="{78C9CBBA-61C9-4E0D-8747-C79085642C18}" type="pres">
      <dgm:prSet presAssocID="{705FC0E9-EE12-4AD7-BF77-E97B136E8392}" presName="sibTrans" presStyleLbl="sibTrans2D1" presStyleIdx="0" presStyleCnt="2"/>
      <dgm:spPr/>
      <dgm:t>
        <a:bodyPr/>
        <a:lstStyle/>
        <a:p>
          <a:endParaRPr lang="en-GB"/>
        </a:p>
      </dgm:t>
    </dgm:pt>
    <dgm:pt modelId="{D5702C64-F373-437F-BD4D-D645BF3E31C8}" type="pres">
      <dgm:prSet presAssocID="{705FC0E9-EE12-4AD7-BF77-E97B136E8392}" presName="connTx" presStyleLbl="sibTrans2D1" presStyleIdx="0" presStyleCnt="2"/>
      <dgm:spPr/>
      <dgm:t>
        <a:bodyPr/>
        <a:lstStyle/>
        <a:p>
          <a:endParaRPr lang="en-GB"/>
        </a:p>
      </dgm:t>
    </dgm:pt>
    <dgm:pt modelId="{BF328CCF-709E-40BC-B2C4-C69DB8D82791}" type="pres">
      <dgm:prSet presAssocID="{52A99779-EBE7-427F-A885-B52A681B08D0}" presName="composite" presStyleCnt="0"/>
      <dgm:spPr/>
    </dgm:pt>
    <dgm:pt modelId="{CE30DCC7-036D-4F3A-B169-21F064915558}" type="pres">
      <dgm:prSet presAssocID="{52A99779-EBE7-427F-A885-B52A681B08D0}" presName="parTx" presStyleLbl="node1" presStyleIdx="0" presStyleCnt="3">
        <dgm:presLayoutVars>
          <dgm:chMax val="0"/>
          <dgm:chPref val="0"/>
          <dgm:bulletEnabled val="1"/>
        </dgm:presLayoutVars>
      </dgm:prSet>
      <dgm:spPr/>
      <dgm:t>
        <a:bodyPr/>
        <a:lstStyle/>
        <a:p>
          <a:endParaRPr lang="en-GB"/>
        </a:p>
      </dgm:t>
    </dgm:pt>
    <dgm:pt modelId="{8A1BCE2B-7CD6-41A5-BBB1-A12F9066ABCE}" type="pres">
      <dgm:prSet presAssocID="{52A99779-EBE7-427F-A885-B52A681B08D0}" presName="parSh" presStyleLbl="node1" presStyleIdx="1" presStyleCnt="3"/>
      <dgm:spPr/>
      <dgm:t>
        <a:bodyPr/>
        <a:lstStyle/>
        <a:p>
          <a:endParaRPr lang="en-GB"/>
        </a:p>
      </dgm:t>
    </dgm:pt>
    <dgm:pt modelId="{8B76975D-8C06-4310-8883-B44A6B1B5E45}" type="pres">
      <dgm:prSet presAssocID="{52A99779-EBE7-427F-A885-B52A681B08D0}" presName="desTx" presStyleLbl="fgAcc1" presStyleIdx="1" presStyleCnt="3">
        <dgm:presLayoutVars>
          <dgm:bulletEnabled val="1"/>
        </dgm:presLayoutVars>
      </dgm:prSet>
      <dgm:spPr/>
    </dgm:pt>
    <dgm:pt modelId="{D470E59E-0EDC-42A2-8E1A-0643C98E94CC}" type="pres">
      <dgm:prSet presAssocID="{EE7FA32C-41C4-401E-9833-DB68F0EAC9DA}" presName="sibTrans" presStyleLbl="sibTrans2D1" presStyleIdx="1" presStyleCnt="2"/>
      <dgm:spPr/>
      <dgm:t>
        <a:bodyPr/>
        <a:lstStyle/>
        <a:p>
          <a:endParaRPr lang="en-GB"/>
        </a:p>
      </dgm:t>
    </dgm:pt>
    <dgm:pt modelId="{ACE5B76A-2FF5-4C8F-A499-6FACF0E8167E}" type="pres">
      <dgm:prSet presAssocID="{EE7FA32C-41C4-401E-9833-DB68F0EAC9DA}" presName="connTx" presStyleLbl="sibTrans2D1" presStyleIdx="1" presStyleCnt="2"/>
      <dgm:spPr/>
      <dgm:t>
        <a:bodyPr/>
        <a:lstStyle/>
        <a:p>
          <a:endParaRPr lang="en-GB"/>
        </a:p>
      </dgm:t>
    </dgm:pt>
    <dgm:pt modelId="{66EF2972-4708-41F7-BE93-C72C949C9E3F}" type="pres">
      <dgm:prSet presAssocID="{8C86797C-FBED-4B44-B797-1F00D1649C64}" presName="composite" presStyleCnt="0"/>
      <dgm:spPr/>
    </dgm:pt>
    <dgm:pt modelId="{223FFFA9-2A76-4CB5-86E7-63D5C69AAA0E}" type="pres">
      <dgm:prSet presAssocID="{8C86797C-FBED-4B44-B797-1F00D1649C64}" presName="parTx" presStyleLbl="node1" presStyleIdx="1" presStyleCnt="3">
        <dgm:presLayoutVars>
          <dgm:chMax val="0"/>
          <dgm:chPref val="0"/>
          <dgm:bulletEnabled val="1"/>
        </dgm:presLayoutVars>
      </dgm:prSet>
      <dgm:spPr/>
      <dgm:t>
        <a:bodyPr/>
        <a:lstStyle/>
        <a:p>
          <a:endParaRPr lang="en-GB"/>
        </a:p>
      </dgm:t>
    </dgm:pt>
    <dgm:pt modelId="{5A87B80B-F5E7-442C-AC95-E105BBDAF9C0}" type="pres">
      <dgm:prSet presAssocID="{8C86797C-FBED-4B44-B797-1F00D1649C64}" presName="parSh" presStyleLbl="node1" presStyleIdx="2" presStyleCnt="3"/>
      <dgm:spPr/>
      <dgm:t>
        <a:bodyPr/>
        <a:lstStyle/>
        <a:p>
          <a:endParaRPr lang="en-GB"/>
        </a:p>
      </dgm:t>
    </dgm:pt>
    <dgm:pt modelId="{4E4A01B8-8391-426C-A5AD-E61A501884D8}" type="pres">
      <dgm:prSet presAssocID="{8C86797C-FBED-4B44-B797-1F00D1649C64}" presName="desTx" presStyleLbl="fgAcc1" presStyleIdx="2" presStyleCnt="3">
        <dgm:presLayoutVars>
          <dgm:bulletEnabled val="1"/>
        </dgm:presLayoutVars>
      </dgm:prSet>
      <dgm:spPr/>
    </dgm:pt>
  </dgm:ptLst>
  <dgm:cxnLst>
    <dgm:cxn modelId="{DFC959F7-73B3-4D94-B854-A11374E887AC}" type="presOf" srcId="{52A99779-EBE7-427F-A885-B52A681B08D0}" destId="{8A1BCE2B-7CD6-41A5-BBB1-A12F9066ABCE}" srcOrd="1" destOrd="0" presId="urn:microsoft.com/office/officeart/2005/8/layout/process3"/>
    <dgm:cxn modelId="{2CDC56AF-F2F9-4331-AF06-F9835000AFC2}" type="presOf" srcId="{36899E13-2FF4-4F0F-B31B-4A72A08A36D4}" destId="{E67815BB-1623-46D6-A22F-50B2495F77BE}" srcOrd="1" destOrd="0" presId="urn:microsoft.com/office/officeart/2005/8/layout/process3"/>
    <dgm:cxn modelId="{34767161-B5A0-4219-869E-7995D36EB95D}" type="presOf" srcId="{8C86797C-FBED-4B44-B797-1F00D1649C64}" destId="{223FFFA9-2A76-4CB5-86E7-63D5C69AAA0E}" srcOrd="0" destOrd="0" presId="urn:microsoft.com/office/officeart/2005/8/layout/process3"/>
    <dgm:cxn modelId="{5C5F33A6-8384-4642-ADFC-273AB014A2FC}" type="presOf" srcId="{8C86797C-FBED-4B44-B797-1F00D1649C64}" destId="{5A87B80B-F5E7-442C-AC95-E105BBDAF9C0}" srcOrd="1" destOrd="0" presId="urn:microsoft.com/office/officeart/2005/8/layout/process3"/>
    <dgm:cxn modelId="{2FF1F1AF-D87C-42FB-97E2-6B56FF6DB853}" type="presOf" srcId="{EE7FA32C-41C4-401E-9833-DB68F0EAC9DA}" destId="{D470E59E-0EDC-42A2-8E1A-0643C98E94CC}" srcOrd="0" destOrd="0" presId="urn:microsoft.com/office/officeart/2005/8/layout/process3"/>
    <dgm:cxn modelId="{676C361A-216E-4C59-9D74-B8F7709108AC}" srcId="{596BE585-A823-47B5-8669-EDB5FDED230D}" destId="{36899E13-2FF4-4F0F-B31B-4A72A08A36D4}" srcOrd="0" destOrd="0" parTransId="{C8CC344A-F3E4-419E-B590-9B75EC41E396}" sibTransId="{705FC0E9-EE12-4AD7-BF77-E97B136E8392}"/>
    <dgm:cxn modelId="{68EAE08F-5F06-4B1B-8213-4E0947A723B8}" type="presOf" srcId="{705FC0E9-EE12-4AD7-BF77-E97B136E8392}" destId="{D5702C64-F373-437F-BD4D-D645BF3E31C8}" srcOrd="1" destOrd="0" presId="urn:microsoft.com/office/officeart/2005/8/layout/process3"/>
    <dgm:cxn modelId="{6AA8E660-802F-486A-9B22-4675E35C2C7B}" type="presOf" srcId="{36899E13-2FF4-4F0F-B31B-4A72A08A36D4}" destId="{DFE5D287-BFD5-4FB5-AA4F-6A6C8F1C30BE}" srcOrd="0" destOrd="0" presId="urn:microsoft.com/office/officeart/2005/8/layout/process3"/>
    <dgm:cxn modelId="{CF4CCAAC-AA97-4A89-8B5E-EBE8623D2155}" type="presOf" srcId="{EE7FA32C-41C4-401E-9833-DB68F0EAC9DA}" destId="{ACE5B76A-2FF5-4C8F-A499-6FACF0E8167E}" srcOrd="1" destOrd="0" presId="urn:microsoft.com/office/officeart/2005/8/layout/process3"/>
    <dgm:cxn modelId="{669A4BA9-E92E-4584-B1F9-9711453F5129}" srcId="{596BE585-A823-47B5-8669-EDB5FDED230D}" destId="{52A99779-EBE7-427F-A885-B52A681B08D0}" srcOrd="1" destOrd="0" parTransId="{ED0C0518-FD1C-4C32-B936-24BEF3F9F8AA}" sibTransId="{EE7FA32C-41C4-401E-9833-DB68F0EAC9DA}"/>
    <dgm:cxn modelId="{EEB9D172-1B00-44E8-B469-847C85CFC35C}" type="presOf" srcId="{596BE585-A823-47B5-8669-EDB5FDED230D}" destId="{5DCF15BF-37B9-4A9B-8739-C3A852CD6964}" srcOrd="0" destOrd="0" presId="urn:microsoft.com/office/officeart/2005/8/layout/process3"/>
    <dgm:cxn modelId="{CF9DB33E-6295-483B-9CEB-1B9035C1056B}" type="presOf" srcId="{705FC0E9-EE12-4AD7-BF77-E97B136E8392}" destId="{78C9CBBA-61C9-4E0D-8747-C79085642C18}" srcOrd="0" destOrd="0" presId="urn:microsoft.com/office/officeart/2005/8/layout/process3"/>
    <dgm:cxn modelId="{390B7AD0-B7B9-41D3-BF9E-9322126EF9B4}" srcId="{596BE585-A823-47B5-8669-EDB5FDED230D}" destId="{8C86797C-FBED-4B44-B797-1F00D1649C64}" srcOrd="2" destOrd="0" parTransId="{1A90BBE6-F88A-4C39-B172-FABAD4D795F4}" sibTransId="{B7FC8D6C-4B13-41C4-92AE-E1D3BF566F49}"/>
    <dgm:cxn modelId="{837247E1-2647-4F26-B3BE-997A6454ADB4}" type="presOf" srcId="{52A99779-EBE7-427F-A885-B52A681B08D0}" destId="{CE30DCC7-036D-4F3A-B169-21F064915558}" srcOrd="0" destOrd="0" presId="urn:microsoft.com/office/officeart/2005/8/layout/process3"/>
    <dgm:cxn modelId="{F4151339-4075-4C0B-BBDC-6BCA6E973147}" type="presParOf" srcId="{5DCF15BF-37B9-4A9B-8739-C3A852CD6964}" destId="{FBFB87E0-5831-40FF-BCE7-1E8A3D3270F7}" srcOrd="0" destOrd="0" presId="urn:microsoft.com/office/officeart/2005/8/layout/process3"/>
    <dgm:cxn modelId="{42382E13-240D-4885-816F-3D16E6F7CC32}" type="presParOf" srcId="{FBFB87E0-5831-40FF-BCE7-1E8A3D3270F7}" destId="{DFE5D287-BFD5-4FB5-AA4F-6A6C8F1C30BE}" srcOrd="0" destOrd="0" presId="urn:microsoft.com/office/officeart/2005/8/layout/process3"/>
    <dgm:cxn modelId="{4E60C91E-17EC-4130-AFF4-60AFBF43A28D}" type="presParOf" srcId="{FBFB87E0-5831-40FF-BCE7-1E8A3D3270F7}" destId="{E67815BB-1623-46D6-A22F-50B2495F77BE}" srcOrd="1" destOrd="0" presId="urn:microsoft.com/office/officeart/2005/8/layout/process3"/>
    <dgm:cxn modelId="{FA9C7AA0-3F63-4C99-8DBE-3C984B92538E}" type="presParOf" srcId="{FBFB87E0-5831-40FF-BCE7-1E8A3D3270F7}" destId="{7126820D-556B-4051-AD2F-CFC797971E4E}" srcOrd="2" destOrd="0" presId="urn:microsoft.com/office/officeart/2005/8/layout/process3"/>
    <dgm:cxn modelId="{1F2B1FB7-8BC8-44A7-962D-F6187957C598}" type="presParOf" srcId="{5DCF15BF-37B9-4A9B-8739-C3A852CD6964}" destId="{78C9CBBA-61C9-4E0D-8747-C79085642C18}" srcOrd="1" destOrd="0" presId="urn:microsoft.com/office/officeart/2005/8/layout/process3"/>
    <dgm:cxn modelId="{7390A8CE-2057-4305-A75B-33FED8ECA745}" type="presParOf" srcId="{78C9CBBA-61C9-4E0D-8747-C79085642C18}" destId="{D5702C64-F373-437F-BD4D-D645BF3E31C8}" srcOrd="0" destOrd="0" presId="urn:microsoft.com/office/officeart/2005/8/layout/process3"/>
    <dgm:cxn modelId="{C9F5105B-55CC-4917-8DF6-956659773096}" type="presParOf" srcId="{5DCF15BF-37B9-4A9B-8739-C3A852CD6964}" destId="{BF328CCF-709E-40BC-B2C4-C69DB8D82791}" srcOrd="2" destOrd="0" presId="urn:microsoft.com/office/officeart/2005/8/layout/process3"/>
    <dgm:cxn modelId="{26666A92-5DA0-410F-83B9-51FC498B8382}" type="presParOf" srcId="{BF328CCF-709E-40BC-B2C4-C69DB8D82791}" destId="{CE30DCC7-036D-4F3A-B169-21F064915558}" srcOrd="0" destOrd="0" presId="urn:microsoft.com/office/officeart/2005/8/layout/process3"/>
    <dgm:cxn modelId="{A7A34AD4-C847-484B-A87F-C2AD30F7253B}" type="presParOf" srcId="{BF328CCF-709E-40BC-B2C4-C69DB8D82791}" destId="{8A1BCE2B-7CD6-41A5-BBB1-A12F9066ABCE}" srcOrd="1" destOrd="0" presId="urn:microsoft.com/office/officeart/2005/8/layout/process3"/>
    <dgm:cxn modelId="{7F3B4128-2B9C-4108-9CF4-15AD504097E3}" type="presParOf" srcId="{BF328CCF-709E-40BC-B2C4-C69DB8D82791}" destId="{8B76975D-8C06-4310-8883-B44A6B1B5E45}" srcOrd="2" destOrd="0" presId="urn:microsoft.com/office/officeart/2005/8/layout/process3"/>
    <dgm:cxn modelId="{6137F2AE-4CA8-424D-B047-434FDD191BD5}" type="presParOf" srcId="{5DCF15BF-37B9-4A9B-8739-C3A852CD6964}" destId="{D470E59E-0EDC-42A2-8E1A-0643C98E94CC}" srcOrd="3" destOrd="0" presId="urn:microsoft.com/office/officeart/2005/8/layout/process3"/>
    <dgm:cxn modelId="{E8A5924E-94A3-4B1E-A4DC-3763353904F5}" type="presParOf" srcId="{D470E59E-0EDC-42A2-8E1A-0643C98E94CC}" destId="{ACE5B76A-2FF5-4C8F-A499-6FACF0E8167E}" srcOrd="0" destOrd="0" presId="urn:microsoft.com/office/officeart/2005/8/layout/process3"/>
    <dgm:cxn modelId="{3758F5E6-3D2A-40E4-A456-EEF088F08D28}" type="presParOf" srcId="{5DCF15BF-37B9-4A9B-8739-C3A852CD6964}" destId="{66EF2972-4708-41F7-BE93-C72C949C9E3F}" srcOrd="4" destOrd="0" presId="urn:microsoft.com/office/officeart/2005/8/layout/process3"/>
    <dgm:cxn modelId="{91D1D264-0EAC-4D26-BD22-948173E33189}" type="presParOf" srcId="{66EF2972-4708-41F7-BE93-C72C949C9E3F}" destId="{223FFFA9-2A76-4CB5-86E7-63D5C69AAA0E}" srcOrd="0" destOrd="0" presId="urn:microsoft.com/office/officeart/2005/8/layout/process3"/>
    <dgm:cxn modelId="{09402A93-5D26-49D9-A989-3C66FC549951}" type="presParOf" srcId="{66EF2972-4708-41F7-BE93-C72C949C9E3F}" destId="{5A87B80B-F5E7-442C-AC95-E105BBDAF9C0}" srcOrd="1" destOrd="0" presId="urn:microsoft.com/office/officeart/2005/8/layout/process3"/>
    <dgm:cxn modelId="{E251C6E1-7DFC-451E-8646-03E38322D6B1}" type="presParOf" srcId="{66EF2972-4708-41F7-BE93-C72C949C9E3F}" destId="{4E4A01B8-8391-426C-A5AD-E61A501884D8}" srcOrd="2" destOrd="0" presId="urn:microsoft.com/office/officeart/2005/8/layout/process3"/>
  </dgm:cxnLst>
  <dgm:bg/>
  <dgm:whole/>
</dgm:dataModel>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B81B09-B522-48A7-8180-BBC6CFD828E8}" type="datetimeFigureOut">
              <a:rPr lang="zh-TW" altLang="en-US" smtClean="0"/>
              <a:pPr/>
              <a:t>2008/11/11</a:t>
            </a:fld>
            <a:endParaRPr lang="zh-TW"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7583F8-B8B8-47E0-B170-DC2C9CDCE8A9}"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B6177-985A-4A41-84F0-5F5FBDF7B948}" type="slidenum">
              <a:rPr lang="en-US" altLang="zh-TW"/>
              <a:pPr/>
              <a:t>5</a:t>
            </a:fld>
            <a:endParaRPr lang="en-US" altLang="zh-TW"/>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30FAB2-9542-4369-A207-68BCE9824495}" type="slidenum">
              <a:rPr lang="en-US" altLang="zh-TW"/>
              <a:pPr/>
              <a:t>46</a:t>
            </a:fld>
            <a:endParaRPr lang="en-US" altLang="zh-TW"/>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50D2B5-BF70-4E17-8290-12EA5266264C}" type="slidenum">
              <a:rPr lang="en-US" altLang="zh-TW"/>
              <a:pPr/>
              <a:t>47</a:t>
            </a:fld>
            <a:endParaRPr lang="en-US" altLang="zh-TW"/>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0564FBCC-F57B-40FA-BE21-4B2BF3C036F1}" type="slidenum">
              <a:rPr lang="zh-TW" altLang="en-US" smtClean="0"/>
              <a:pPr/>
              <a:t>48</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1A5DB8-9C29-4D8A-8226-BC6411A486DE}" type="slidenum">
              <a:rPr lang="en-US" altLang="zh-TW"/>
              <a:pPr/>
              <a:t>64</a:t>
            </a:fld>
            <a:endParaRPr lang="en-US" altLang="zh-TW"/>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4C1543-D0BF-463C-B28C-7FF2A81D0E99}" type="slidenum">
              <a:rPr lang="en-US" altLang="zh-TW"/>
              <a:pPr/>
              <a:t>65</a:t>
            </a:fld>
            <a:endParaRPr lang="en-US" altLang="zh-TW"/>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p:spPr>
        <p:txBody>
          <a:bodyPr/>
          <a:lstStyle/>
          <a:p>
            <a:r>
              <a:rPr lang="en-US" smtClean="0">
                <a:latin typeface="Segoe"/>
              </a:rPr>
              <a:t>In SQL Server 2005, you can encrypt data in the database by writing custom Transact-SQL that uses the cryptographic capabilities of the database engine. SQL Server 2008 improves upon this situation by introducing transparent data encryption.</a:t>
            </a:r>
            <a:endParaRPr lang="en-GB" smtClean="0">
              <a:latin typeface="Segoe"/>
            </a:endParaRPr>
          </a:p>
          <a:p>
            <a:r>
              <a:rPr lang="en-US" smtClean="0">
                <a:latin typeface="Segoe"/>
              </a:rPr>
              <a:t>Transparent data encryption performs all cryptographic operations at the database level removing any need for application developers to create custom code to encrypt and decrypt data. Data is encrypted as it is written to disk, and decrypted as it is read from disk. By using SQL Server to manage encryption and decryption transparently, you can </a:t>
            </a:r>
            <a:r>
              <a:rPr lang="en-US" b="1" smtClean="0">
                <a:latin typeface="Segoe"/>
              </a:rPr>
              <a:t>help</a:t>
            </a:r>
            <a:r>
              <a:rPr lang="en-US" smtClean="0">
                <a:latin typeface="Segoe"/>
              </a:rPr>
              <a:t> secure business data in the database without requiring any changes to existing applications</a:t>
            </a:r>
            <a:endParaRPr lang="en-GB" smtClean="0">
              <a:latin typeface="Segoe"/>
            </a:endParaRPr>
          </a:p>
        </p:txBody>
      </p:sp>
      <p:sp>
        <p:nvSpPr>
          <p:cNvPr id="63491" name="Slide Number Placeholder 3"/>
          <p:cNvSpPr>
            <a:spLocks noGrp="1"/>
          </p:cNvSpPr>
          <p:nvPr>
            <p:ph type="sldNum" sz="quarter" idx="5"/>
          </p:nvPr>
        </p:nvSpPr>
        <p:spPr>
          <a:noFill/>
          <a:ln>
            <a:headEnd/>
            <a:tailEnd/>
          </a:ln>
        </p:spPr>
        <p:txBody>
          <a:bodyPr/>
          <a:lstStyle/>
          <a:p>
            <a:fld id="{ABE38555-5E21-4F03-A05E-193A8CAE630B}" type="slidenum">
              <a:rPr lang="en-US" smtClean="0"/>
              <a:pPr/>
              <a:t>72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5:53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dt" idx="1"/>
          </p:nvPr>
        </p:nvSpPr>
        <p:spPr>
          <a:ln/>
        </p:spPr>
        <p:txBody>
          <a:bodyPr/>
          <a:lstStyle/>
          <a:p>
            <a:fld id="{54965EEB-D4ED-4F07-AB2F-C901FAC1C934}" type="datetime8">
              <a:rPr lang="en-US"/>
              <a:pPr/>
              <a:t>11/11/2008 5:53 PM</a:t>
            </a:fld>
            <a:endParaRPr lang="en-US"/>
          </a:p>
        </p:txBody>
      </p:sp>
      <p:sp>
        <p:nvSpPr>
          <p:cNvPr id="10"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11" name="Rectangle 7"/>
          <p:cNvSpPr>
            <a:spLocks noGrp="1" noChangeArrowheads="1"/>
          </p:cNvSpPr>
          <p:nvPr>
            <p:ph type="sldNum" sz="quarter" idx="5"/>
          </p:nvPr>
        </p:nvSpPr>
        <p:spPr>
          <a:ln/>
        </p:spPr>
        <p:txBody>
          <a:bodyPr/>
          <a:lstStyle/>
          <a:p>
            <a:fld id="{4292399D-366A-4E94-8427-4CA2A2844E38}" type="slidenum">
              <a:rPr lang="en-US"/>
              <a:pPr/>
              <a:t>77</a:t>
            </a:fld>
            <a:endParaRPr lang="en-US"/>
          </a:p>
        </p:txBody>
      </p:sp>
      <p:sp>
        <p:nvSpPr>
          <p:cNvPr id="738306" name="Rectangle 13"/>
          <p:cNvSpPr>
            <a:spLocks noGrp="1" noRot="1" noChangeAspect="1" noTextEdit="1"/>
          </p:cNvSpPr>
          <p:nvPr>
            <p:ph type="sldImg"/>
          </p:nvPr>
        </p:nvSpPr>
        <p:spPr>
          <a:ln w="12700" algn="ctr">
            <a:round/>
          </a:ln>
        </p:spPr>
      </p:sp>
      <p:sp>
        <p:nvSpPr>
          <p:cNvPr id="738307" name="Rectangle 9"/>
          <p:cNvSpPr>
            <a:spLocks noGrp="1" noChangeArrowheads="1"/>
          </p:cNvSpPr>
          <p:nvPr>
            <p:ph type="body" idx="1"/>
          </p:nvPr>
        </p:nvSpPr>
        <p:spPr>
          <a:ln/>
        </p:spPr>
        <p:txBody>
          <a:bodyPr/>
          <a:lstStyle/>
          <a:p>
            <a:endParaRPr lang="en-US">
              <a:latin typeface="Calibri" pitchFamily="34" charset="0"/>
              <a:ea typeface="ＭＳ Ｐゴシック" pitchFamily="34" charset="-128"/>
            </a:endParaRPr>
          </a:p>
        </p:txBody>
      </p:sp>
      <p:sp>
        <p:nvSpPr>
          <p:cNvPr id="738308" name="Rectangle 6"/>
          <p:cNvSpPr>
            <a:spLocks noChangeArrowheads="1"/>
          </p:cNvSpPr>
          <p:nvPr/>
        </p:nvSpPr>
        <p:spPr bwMode="auto">
          <a:xfrm>
            <a:off x="3884613" y="0"/>
            <a:ext cx="2971800" cy="457200"/>
          </a:xfrm>
          <a:prstGeom prst="rect">
            <a:avLst/>
          </a:prstGeom>
          <a:noFill/>
          <a:ln w="9525">
            <a:noFill/>
            <a:miter lim="800000"/>
            <a:headEnd/>
            <a:tailEnd/>
          </a:ln>
        </p:spPr>
        <p:txBody>
          <a:bodyPr/>
          <a:lstStyle/>
          <a:p>
            <a:fld id="{8B019411-CD41-4A6E-B9B7-184A420950EC}" type="datetime1">
              <a:rPr lang="en-US"/>
              <a:pPr/>
              <a:t>11/11/2008</a:t>
            </a:fld>
            <a:endParaRPr lang="en-US"/>
          </a:p>
        </p:txBody>
      </p:sp>
      <p:sp>
        <p:nvSpPr>
          <p:cNvPr id="738309" name="Rectangle 25"/>
          <p:cNvSpPr>
            <a:spLocks noChangeArrowheads="1"/>
          </p:cNvSpPr>
          <p:nvPr/>
        </p:nvSpPr>
        <p:spPr bwMode="auto">
          <a:xfrm>
            <a:off x="0" y="8685213"/>
            <a:ext cx="2971800" cy="457200"/>
          </a:xfrm>
          <a:prstGeom prst="rect">
            <a:avLst/>
          </a:prstGeom>
          <a:noFill/>
          <a:ln w="9525">
            <a:noFill/>
            <a:miter lim="800000"/>
            <a:headEnd/>
            <a:tailEnd/>
          </a:ln>
        </p:spPr>
        <p:txBody>
          <a:bodyPr/>
          <a:lstStyle/>
          <a:p>
            <a:endParaRPr kumimoji="0" lang="en-US"/>
          </a:p>
        </p:txBody>
      </p:sp>
      <p:sp>
        <p:nvSpPr>
          <p:cNvPr id="738310" name="Rectangle 27"/>
          <p:cNvSpPr>
            <a:spLocks noChangeArrowheads="1"/>
          </p:cNvSpPr>
          <p:nvPr/>
        </p:nvSpPr>
        <p:spPr bwMode="auto">
          <a:xfrm>
            <a:off x="3884613" y="8685213"/>
            <a:ext cx="2971800" cy="457200"/>
          </a:xfrm>
          <a:prstGeom prst="rect">
            <a:avLst/>
          </a:prstGeom>
          <a:noFill/>
          <a:ln w="9525">
            <a:noFill/>
            <a:miter lim="800000"/>
            <a:headEnd/>
            <a:tailEnd/>
          </a:ln>
        </p:spPr>
        <p:txBody>
          <a:bodyPr/>
          <a:lstStyle/>
          <a:p>
            <a:fld id="{B2F9C697-6F45-41AC-B5D7-70C1EB258897}" type="slidenum">
              <a:rPr lang="en-US"/>
              <a:pPr/>
              <a:t>77</a:t>
            </a:fld>
            <a:endParaRPr lang="en-US"/>
          </a:p>
        </p:txBody>
      </p:sp>
      <p:sp>
        <p:nvSpPr>
          <p:cNvPr id="738311" name="Rectangle 28"/>
          <p:cNvSpPr>
            <a:spLocks noChangeArrowheads="1"/>
          </p:cNvSpPr>
          <p:nvPr/>
        </p:nvSpPr>
        <p:spPr bwMode="auto">
          <a:xfrm>
            <a:off x="0" y="0"/>
            <a:ext cx="2971800" cy="457200"/>
          </a:xfrm>
          <a:prstGeom prst="rect">
            <a:avLst/>
          </a:prstGeom>
          <a:noFill/>
          <a:ln w="9525">
            <a:noFill/>
            <a:miter lim="800000"/>
            <a:headEnd/>
            <a:tailEnd/>
          </a:ln>
        </p:spPr>
        <p:txBody>
          <a:bodyPr/>
          <a:lstStyle/>
          <a:p>
            <a:endParaRPr kumimoji="0"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1080E72E-815F-45F6-AA3C-FD86AC209F59}" type="slidenum">
              <a:rPr kumimoji="1" lang="en-US" altLang="zh-TW" sz="1200" b="0"/>
              <a:pPr algn="r" eaLnBrk="1" hangingPunct="1"/>
              <a:t>14</a:t>
            </a:fld>
            <a:endParaRPr kumimoji="1" lang="en-US" altLang="zh-TW" sz="1200" b="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8509C-F2AA-47DD-8F95-0609EEC6E306}" type="slidenum">
              <a:rPr lang="en-US" altLang="zh-TW"/>
              <a:pPr/>
              <a:t>78</a:t>
            </a:fld>
            <a:endParaRPr lang="en-US" altLang="zh-TW"/>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5:53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B4997-638C-4C38-BA91-4319AA2050CA}" type="slidenum">
              <a:rPr lang="en-US" altLang="zh-TW"/>
              <a:pPr/>
              <a:t>80</a:t>
            </a:fld>
            <a:endParaRPr lang="en-US" altLang="zh-TW"/>
          </a:p>
        </p:txBody>
      </p:sp>
      <p:sp>
        <p:nvSpPr>
          <p:cNvPr id="783362" name="Rectangle 2"/>
          <p:cNvSpPr>
            <a:spLocks noGrp="1" noRot="1" noChangeAspect="1" noChangeArrowheads="1" noTextEdit="1"/>
          </p:cNvSpPr>
          <p:nvPr>
            <p:ph type="sldImg"/>
          </p:nvPr>
        </p:nvSpPr>
        <p:spPr>
          <a:ln/>
        </p:spPr>
      </p:sp>
      <p:sp>
        <p:nvSpPr>
          <p:cNvPr id="783363" name="Rectangle 3"/>
          <p:cNvSpPr>
            <a:spLocks noGrp="1" noChangeArrowheads="1"/>
          </p:cNvSpPr>
          <p:nvPr>
            <p:ph type="body" idx="1"/>
          </p:nvPr>
        </p:nvSpPr>
        <p:spPr/>
        <p:txBody>
          <a:bodyPr/>
          <a:lstStyle/>
          <a:p>
            <a:pPr>
              <a:lnSpc>
                <a:spcPct val="80000"/>
              </a:lnSpc>
            </a:pPr>
            <a:endParaRPr lang="en-US" altLang="zh-TW" sz="8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CF335F5-90A3-48B2-9C56-9D5DEED44436}" type="datetime8">
              <a:rPr lang="en-US"/>
              <a:pPr/>
              <a:t>11/11/2008 5:53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91E9BD0-FB75-4DD8-B8A5-915A82BA6C87}" type="slidenum">
              <a:rPr lang="en-US"/>
              <a:pPr/>
              <a:t>84</a:t>
            </a:fld>
            <a:endParaRPr lang="en-US"/>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CD73C625-4A78-4F87-B73F-07A804262FCE}" type="slidenum">
              <a:rPr lang="zh-TW" altLang="en-US" smtClean="0"/>
              <a:pPr/>
              <a:t>85</a:t>
            </a:fld>
            <a:endParaRPr lang="en-US" altLang="zh-TW" smtClean="0"/>
          </a:p>
        </p:txBody>
      </p:sp>
      <p:sp>
        <p:nvSpPr>
          <p:cNvPr id="87042" name="Rectangle 6"/>
          <p:cNvSpPr>
            <a:spLocks noGrp="1" noRot="1" noChangeAspect="1" noChangeArrowheads="1" noTextEdit="1"/>
          </p:cNvSpPr>
          <p:nvPr>
            <p:ph type="sldImg"/>
          </p:nvPr>
        </p:nvSpPr>
        <p:spPr>
          <a:ln/>
        </p:spPr>
      </p:sp>
      <p:sp>
        <p:nvSpPr>
          <p:cNvPr id="87043" name="Rectangle 7"/>
          <p:cNvSpPr>
            <a:spLocks noGrp="1" noChangeArrowheads="1"/>
          </p:cNvSpPr>
          <p:nvPr>
            <p:ph type="body" idx="1"/>
          </p:nvPr>
        </p:nvSpPr>
        <p:spPr>
          <a:noFill/>
          <a:ln/>
        </p:spPr>
        <p:txBody>
          <a:bodyPr/>
          <a:lstStyle/>
          <a:p>
            <a:r>
              <a:rPr lang="en-US" altLang="zh-TW" smtClean="0"/>
              <a:t>&lt;SLIDETITLE INCLUDE=0&gt;Tag line&lt;/SLIDETITLE&gt;</a:t>
            </a:r>
          </a:p>
          <a:p>
            <a:r>
              <a:rPr lang="en-US" altLang="zh-TW" smtClean="0"/>
              <a:t>&lt;KEYWORDS&gt;&lt;/KEYWORDS&gt;</a:t>
            </a:r>
          </a:p>
          <a:p>
            <a:r>
              <a:rPr lang="en-US" altLang="zh-TW" smtClean="0"/>
              <a:t>&lt;KEYMESSAGE&gt;&lt;/KEYMESSAGE&gt;</a:t>
            </a:r>
          </a:p>
          <a:p>
            <a:r>
              <a:rPr lang="en-US" altLang="zh-TW" smtClean="0"/>
              <a:t>&lt;SLIDEBUILDS&gt;0&lt;/SLIDEBUILDS&gt;</a:t>
            </a:r>
          </a:p>
          <a:p>
            <a:r>
              <a:rPr lang="en-US" altLang="zh-TW" smtClean="0"/>
              <a:t>&lt;SLIDESCRIPT&gt;&lt;/SLIDESCRIPT&gt;</a:t>
            </a:r>
          </a:p>
          <a:p>
            <a:r>
              <a:rPr lang="en-US" altLang="zh-TW" smtClean="0">
                <a:solidFill>
                  <a:srgbClr val="FFFF99"/>
                </a:solidFill>
              </a:rPr>
              <a:t>&lt;SLIDETRANSITION&gt;</a:t>
            </a:r>
          </a:p>
          <a:p>
            <a:r>
              <a:rPr lang="en-US" altLang="zh-TW" smtClean="0">
                <a:solidFill>
                  <a:srgbClr val="FFFF99"/>
                </a:solidFill>
              </a:rPr>
              <a:t>&lt;/SLIDETRANSITION&gt;</a:t>
            </a:r>
            <a:endParaRPr lang="en-US" altLang="zh-TW" smtClean="0"/>
          </a:p>
          <a:p>
            <a:r>
              <a:rPr lang="en-US" altLang="zh-TW" smtClean="0"/>
              <a:t>&lt;COMMENT&gt;&lt;/COMMENT&gt;</a:t>
            </a:r>
          </a:p>
          <a:p>
            <a:r>
              <a:rPr lang="en-US" altLang="zh-TW" smtClean="0"/>
              <a:t>&lt;ADDITIONALINFORMATION&gt;</a:t>
            </a:r>
          </a:p>
          <a:p>
            <a:r>
              <a:rPr lang="en-US" altLang="zh-TW" smtClean="0"/>
              <a:t>&lt;ITEM&gt;&lt;/ITEM&gt;</a:t>
            </a:r>
          </a:p>
          <a:p>
            <a:r>
              <a:rPr lang="en-US" altLang="zh-TW" smtClean="0"/>
              <a:t>&lt;/ADDITIONALINFORMATION&gt;</a:t>
            </a:r>
          </a:p>
          <a:p>
            <a:endParaRPr lang="en-US" altLang="zh-TW" smtClean="0"/>
          </a:p>
          <a:p>
            <a:endParaRPr lang="en-GB"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1AF067-0B8F-4377-86A9-1F9051CE1781}" type="slidenum">
              <a:rPr lang="zh-TW" altLang="en-US"/>
              <a:pPr/>
              <a:t>15</a:t>
            </a:fld>
            <a:endParaRPr lang="en-US" altLang="zh-TW"/>
          </a:p>
        </p:txBody>
      </p:sp>
      <p:sp>
        <p:nvSpPr>
          <p:cNvPr id="827394" name="Rectangle 2"/>
          <p:cNvSpPr>
            <a:spLocks noGrp="1" noRot="1" noChangeAspect="1" noChangeArrowheads="1" noTextEdit="1"/>
          </p:cNvSpPr>
          <p:nvPr>
            <p:ph type="sldImg"/>
          </p:nvPr>
        </p:nvSpPr>
        <p:spPr>
          <a:xfrm>
            <a:off x="1143000" y="684213"/>
            <a:ext cx="4573588" cy="3430587"/>
          </a:xfrm>
          <a:ln/>
        </p:spPr>
      </p:sp>
      <p:sp>
        <p:nvSpPr>
          <p:cNvPr id="82739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67025506-12F9-4B75-8E40-D2766EF3768F}" type="slidenum">
              <a:rPr kumimoji="1" lang="en-US" altLang="zh-TW" sz="1200" b="0"/>
              <a:pPr algn="r" eaLnBrk="1" hangingPunct="1"/>
              <a:t>16</a:t>
            </a:fld>
            <a:endParaRPr kumimoji="1" lang="en-US" altLang="zh-TW" sz="1200" b="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latin typeface="+mn-lt"/>
                <a:ea typeface="+mn-ea"/>
                <a:cs typeface="+mn-cs"/>
              </a:rPr>
              <a:t>BUILD SLIDE</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There are two main elements: the ability to manually run policies against groups of servers and the ability to automate policies against groups of servers. This capability provides a central definition of policies and ‘pushes’ the policy out to the desired servers. The policy is then automated on the remote server and returns health state on a periodic basis. This prevents you from having to jump from server to server and maintain your triggers, etc. Once again, DMF is doing the work for you. Your mental picture here should be something like group policy. Integration with System Center is also a critical component of this. </a:t>
            </a:r>
            <a:endParaRPr lang="en-GB" dirty="0"/>
          </a:p>
        </p:txBody>
      </p:sp>
      <p:sp>
        <p:nvSpPr>
          <p:cNvPr id="4" name="Slide Number Placeholder 3"/>
          <p:cNvSpPr>
            <a:spLocks noGrp="1"/>
          </p:cNvSpPr>
          <p:nvPr>
            <p:ph type="sldNum" sz="quarter" idx="10"/>
          </p:nvPr>
        </p:nvSpPr>
        <p:spPr/>
        <p:txBody>
          <a:bodyPr/>
          <a:lstStyle/>
          <a:p>
            <a:fld id="{BBFEC1EB-C3B7-4C46-8D10-2BBB70ED2ED5}"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kern="1200" dirty="0" smtClean="0">
                <a:solidFill>
                  <a:schemeClr val="tx1"/>
                </a:solidFill>
                <a:latin typeface="+mn-lt"/>
                <a:ea typeface="+mn-ea"/>
                <a:cs typeface="+mn-cs"/>
              </a:rPr>
              <a:t>The DMF uses the following objects when configuring policy management:</a:t>
            </a:r>
            <a:endParaRPr lang="en-GB"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Facets</a:t>
            </a:r>
            <a:r>
              <a:rPr lang="en-US" sz="1000" kern="1200" dirty="0" smtClean="0">
                <a:solidFill>
                  <a:schemeClr val="tx1"/>
                </a:solidFill>
                <a:latin typeface="+mn-lt"/>
                <a:ea typeface="+mn-ea"/>
                <a:cs typeface="+mn-cs"/>
              </a:rPr>
              <a:t>. Contain properties that expose options related to an area of policy management. For example, the </a:t>
            </a:r>
            <a:r>
              <a:rPr lang="en-US" sz="1000" b="1" kern="1200" dirty="0" smtClean="0">
                <a:solidFill>
                  <a:schemeClr val="tx1"/>
                </a:solidFill>
                <a:latin typeface="+mn-lt"/>
                <a:ea typeface="+mn-ea"/>
                <a:cs typeface="+mn-cs"/>
              </a:rPr>
              <a:t>Surface Area </a:t>
            </a:r>
            <a:r>
              <a:rPr lang="en-US" sz="1000" kern="1200" dirty="0" smtClean="0">
                <a:solidFill>
                  <a:schemeClr val="tx1"/>
                </a:solidFill>
                <a:latin typeface="+mn-lt"/>
                <a:ea typeface="+mn-ea"/>
                <a:cs typeface="+mn-cs"/>
              </a:rPr>
              <a:t>includes properties that relate to specific SQL Server features, such as </a:t>
            </a:r>
            <a:r>
              <a:rPr lang="en-US" sz="1000" b="1" kern="1200" dirty="0" smtClean="0">
                <a:solidFill>
                  <a:schemeClr val="tx1"/>
                </a:solidFill>
                <a:latin typeface="+mn-lt"/>
                <a:ea typeface="+mn-ea"/>
                <a:cs typeface="+mn-cs"/>
              </a:rPr>
              <a:t>Database Mail Enabled</a:t>
            </a:r>
            <a:r>
              <a:rPr lang="en-US" sz="1000" kern="1200" dirty="0" smtClean="0">
                <a:solidFill>
                  <a:schemeClr val="tx1"/>
                </a:solidFill>
                <a:latin typeface="+mn-lt"/>
                <a:ea typeface="+mn-ea"/>
                <a:cs typeface="+mn-cs"/>
              </a:rPr>
              <a:t> and </a:t>
            </a:r>
            <a:r>
              <a:rPr lang="en-US" sz="1000" b="1" kern="1200" dirty="0" smtClean="0">
                <a:solidFill>
                  <a:schemeClr val="tx1"/>
                </a:solidFill>
                <a:latin typeface="+mn-lt"/>
                <a:ea typeface="+mn-ea"/>
                <a:cs typeface="+mn-cs"/>
              </a:rPr>
              <a:t>CLR Integration Enabled</a:t>
            </a:r>
            <a:r>
              <a:rPr lang="en-US" sz="1000" kern="1200" dirty="0" smtClean="0">
                <a:solidFill>
                  <a:schemeClr val="tx1"/>
                </a:solidFill>
                <a:latin typeface="+mn-lt"/>
                <a:ea typeface="+mn-ea"/>
                <a:cs typeface="+mn-cs"/>
              </a:rPr>
              <a:t>.</a:t>
            </a:r>
            <a:endParaRPr lang="en-GB"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Conditions</a:t>
            </a:r>
            <a:r>
              <a:rPr lang="en-US" sz="1000" kern="1200" dirty="0" smtClean="0">
                <a:solidFill>
                  <a:schemeClr val="tx1"/>
                </a:solidFill>
                <a:latin typeface="+mn-lt"/>
                <a:ea typeface="+mn-ea"/>
                <a:cs typeface="+mn-cs"/>
              </a:rPr>
              <a:t>. Express the state of a facet. are based on a single facet, and can be used in one or more policies. For example, you could create a condition named </a:t>
            </a:r>
            <a:r>
              <a:rPr lang="en-US" sz="1000" b="1" kern="1200" dirty="0" smtClean="0">
                <a:solidFill>
                  <a:schemeClr val="tx1"/>
                </a:solidFill>
                <a:latin typeface="+mn-lt"/>
                <a:ea typeface="+mn-ea"/>
                <a:cs typeface="+mn-cs"/>
              </a:rPr>
              <a:t>Minimal Surface Area</a:t>
            </a:r>
            <a:r>
              <a:rPr lang="en-US" sz="1000" kern="1200" dirty="0" smtClean="0">
                <a:solidFill>
                  <a:schemeClr val="tx1"/>
                </a:solidFill>
                <a:latin typeface="+mn-lt"/>
                <a:ea typeface="+mn-ea"/>
                <a:cs typeface="+mn-cs"/>
              </a:rPr>
              <a:t> in which all of the properties in the </a:t>
            </a:r>
            <a:r>
              <a:rPr lang="en-US" sz="1000" b="1" kern="1200" dirty="0" smtClean="0">
                <a:solidFill>
                  <a:schemeClr val="tx1"/>
                </a:solidFill>
                <a:latin typeface="+mn-lt"/>
                <a:ea typeface="+mn-ea"/>
                <a:cs typeface="+mn-cs"/>
              </a:rPr>
              <a:t>Surface Area</a:t>
            </a:r>
            <a:r>
              <a:rPr lang="en-US" sz="1000" kern="1200" dirty="0" smtClean="0">
                <a:solidFill>
                  <a:schemeClr val="tx1"/>
                </a:solidFill>
                <a:latin typeface="+mn-lt"/>
                <a:ea typeface="+mn-ea"/>
                <a:cs typeface="+mn-cs"/>
              </a:rPr>
              <a:t> facet are assigned the value </a:t>
            </a:r>
            <a:r>
              <a:rPr lang="en-US" sz="1000" b="1" kern="1200" dirty="0" smtClean="0">
                <a:solidFill>
                  <a:schemeClr val="tx1"/>
                </a:solidFill>
                <a:latin typeface="+mn-lt"/>
                <a:ea typeface="+mn-ea"/>
                <a:cs typeface="+mn-cs"/>
              </a:rPr>
              <a:t>False</a:t>
            </a:r>
            <a:r>
              <a:rPr lang="en-US" sz="1000" kern="1200" dirty="0" smtClean="0">
                <a:solidFill>
                  <a:schemeClr val="tx1"/>
                </a:solidFill>
                <a:latin typeface="+mn-lt"/>
                <a:ea typeface="+mn-ea"/>
                <a:cs typeface="+mn-cs"/>
              </a:rPr>
              <a:t>.</a:t>
            </a:r>
            <a:endParaRPr lang="en-GB"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Policies</a:t>
            </a:r>
            <a:r>
              <a:rPr lang="en-US" sz="1000" kern="1200" dirty="0" smtClean="0">
                <a:solidFill>
                  <a:schemeClr val="tx1"/>
                </a:solidFill>
                <a:latin typeface="+mn-lt"/>
                <a:ea typeface="+mn-ea"/>
                <a:cs typeface="+mn-cs"/>
              </a:rPr>
              <a:t>. Contain a single condition that is enforced for one or more targets. For example, you could create a policy named </a:t>
            </a:r>
            <a:r>
              <a:rPr lang="en-US" sz="1000" b="1" kern="1200" dirty="0" smtClean="0">
                <a:solidFill>
                  <a:schemeClr val="tx1"/>
                </a:solidFill>
                <a:latin typeface="+mn-lt"/>
                <a:ea typeface="+mn-ea"/>
                <a:cs typeface="+mn-cs"/>
              </a:rPr>
              <a:t>Locked Down Server</a:t>
            </a:r>
            <a:r>
              <a:rPr lang="en-US" sz="1000" kern="1200" dirty="0" smtClean="0">
                <a:solidFill>
                  <a:schemeClr val="tx1"/>
                </a:solidFill>
                <a:latin typeface="+mn-lt"/>
                <a:ea typeface="+mn-ea"/>
                <a:cs typeface="+mn-cs"/>
              </a:rPr>
              <a:t> that assigns the </a:t>
            </a:r>
            <a:r>
              <a:rPr lang="en-US" sz="1000" b="1" kern="1200" dirty="0" smtClean="0">
                <a:solidFill>
                  <a:schemeClr val="tx1"/>
                </a:solidFill>
                <a:latin typeface="+mn-lt"/>
                <a:ea typeface="+mn-ea"/>
                <a:cs typeface="+mn-cs"/>
              </a:rPr>
              <a:t>Minimal Surface Area</a:t>
            </a:r>
            <a:r>
              <a:rPr lang="en-US" sz="1000" kern="1200" dirty="0" smtClean="0">
                <a:solidFill>
                  <a:schemeClr val="tx1"/>
                </a:solidFill>
                <a:latin typeface="+mn-lt"/>
                <a:ea typeface="+mn-ea"/>
                <a:cs typeface="+mn-cs"/>
              </a:rPr>
              <a:t> condition to the server.</a:t>
            </a:r>
            <a:endParaRPr lang="en-GB"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Categories</a:t>
            </a:r>
            <a:r>
              <a:rPr lang="en-US" sz="1000" kern="1200" dirty="0" smtClean="0">
                <a:solidFill>
                  <a:schemeClr val="tx1"/>
                </a:solidFill>
                <a:latin typeface="+mn-lt"/>
                <a:ea typeface="+mn-ea"/>
                <a:cs typeface="+mn-cs"/>
              </a:rPr>
              <a:t>. Contain one or more policies. Database owners can subscribe a database to one or more category. For example, you could create a category named </a:t>
            </a:r>
            <a:r>
              <a:rPr lang="en-US" sz="1000" b="1" kern="1200" dirty="0" smtClean="0">
                <a:solidFill>
                  <a:schemeClr val="tx1"/>
                </a:solidFill>
                <a:latin typeface="+mn-lt"/>
                <a:ea typeface="+mn-ea"/>
                <a:cs typeface="+mn-cs"/>
              </a:rPr>
              <a:t>Corporate DB Policies </a:t>
            </a:r>
            <a:r>
              <a:rPr lang="en-US" sz="1000" kern="1200" dirty="0" smtClean="0">
                <a:solidFill>
                  <a:schemeClr val="tx1"/>
                </a:solidFill>
                <a:latin typeface="+mn-lt"/>
                <a:ea typeface="+mn-ea"/>
                <a:cs typeface="+mn-cs"/>
              </a:rPr>
              <a:t>that contains a policy to enforce database object naming conventions and another policy to enforce a specific database compatibility level, and subscribe line of business databases to the category. By default, all databases implicitly subscribe to the default category. Additionally, categories can be marked as </a:t>
            </a:r>
            <a:r>
              <a:rPr lang="en-US" sz="1000" i="1" kern="1200" dirty="0" smtClean="0">
                <a:solidFill>
                  <a:schemeClr val="tx1"/>
                </a:solidFill>
                <a:latin typeface="+mn-lt"/>
                <a:ea typeface="+mn-ea"/>
                <a:cs typeface="+mn-cs"/>
              </a:rPr>
              <a:t>Active</a:t>
            </a:r>
            <a:r>
              <a:rPr lang="en-US" sz="1000" kern="1200" dirty="0" smtClean="0">
                <a:solidFill>
                  <a:schemeClr val="tx1"/>
                </a:solidFill>
                <a:latin typeface="+mn-lt"/>
                <a:ea typeface="+mn-ea"/>
                <a:cs typeface="+mn-cs"/>
              </a:rPr>
              <a:t> or </a:t>
            </a:r>
            <a:r>
              <a:rPr lang="en-US" sz="1000" i="1" kern="1200" dirty="0" smtClean="0">
                <a:solidFill>
                  <a:schemeClr val="tx1"/>
                </a:solidFill>
                <a:latin typeface="+mn-lt"/>
                <a:ea typeface="+mn-ea"/>
                <a:cs typeface="+mn-cs"/>
              </a:rPr>
              <a:t>Inactive</a:t>
            </a:r>
            <a:r>
              <a:rPr lang="en-US" sz="1000" kern="1200" dirty="0" smtClean="0">
                <a:solidFill>
                  <a:schemeClr val="tx1"/>
                </a:solidFill>
                <a:latin typeface="+mn-lt"/>
                <a:ea typeface="+mn-ea"/>
                <a:cs typeface="+mn-cs"/>
              </a:rPr>
              <a:t> at the server or database level, which enables administrators to control policy enforcement.</a:t>
            </a:r>
            <a:endParaRPr lang="en-GB"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Targets</a:t>
            </a:r>
            <a:r>
              <a:rPr lang="en-US" sz="1000" kern="1200" dirty="0" smtClean="0">
                <a:solidFill>
                  <a:schemeClr val="tx1"/>
                </a:solidFill>
                <a:latin typeface="+mn-lt"/>
                <a:ea typeface="+mn-ea"/>
                <a:cs typeface="+mn-cs"/>
              </a:rPr>
              <a:t>. Are entities, such as servers, databases, logins, tables, or other database objects to which policies are assigned. All targets in a SQL Server instance form a target hierarchy. Within a policy, a target set is defined when a set of filters are applied to the target hierarchy. For example, a target set can include all of the indexes owned by the </a:t>
            </a:r>
            <a:r>
              <a:rPr lang="en-US" sz="1000" b="1" kern="1200" dirty="0" smtClean="0">
                <a:solidFill>
                  <a:schemeClr val="tx1"/>
                </a:solidFill>
                <a:latin typeface="+mn-lt"/>
                <a:ea typeface="+mn-ea"/>
                <a:cs typeface="+mn-cs"/>
              </a:rPr>
              <a:t>Production</a:t>
            </a:r>
            <a:r>
              <a:rPr lang="en-US" sz="1000" kern="1200" dirty="0" smtClean="0">
                <a:solidFill>
                  <a:schemeClr val="tx1"/>
                </a:solidFill>
                <a:latin typeface="+mn-lt"/>
                <a:ea typeface="+mn-ea"/>
                <a:cs typeface="+mn-cs"/>
              </a:rPr>
              <a:t> schema.</a:t>
            </a:r>
            <a:endParaRPr lang="en-GB"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Each DMF facet represents an aspect of SQL Server management in which one or more related configuration options is defined. SQL Server 2008 includes a number of pre-defined facets, which you can use to define policies that enforce specific configuration option values. For example, SQL Server 2008 includes the </a:t>
            </a:r>
            <a:r>
              <a:rPr lang="en-US" sz="1000" b="1" kern="1200" dirty="0" smtClean="0">
                <a:solidFill>
                  <a:schemeClr val="tx1"/>
                </a:solidFill>
                <a:latin typeface="+mn-lt"/>
                <a:ea typeface="+mn-ea"/>
                <a:cs typeface="+mn-cs"/>
              </a:rPr>
              <a:t>Surface Area</a:t>
            </a:r>
            <a:r>
              <a:rPr lang="en-US" sz="1000" kern="1200" dirty="0" smtClean="0">
                <a:solidFill>
                  <a:schemeClr val="tx1"/>
                </a:solidFill>
                <a:latin typeface="+mn-lt"/>
                <a:ea typeface="+mn-ea"/>
                <a:cs typeface="+mn-cs"/>
              </a:rPr>
              <a:t> facet.</a:t>
            </a:r>
          </a:p>
          <a:p>
            <a:r>
              <a:rPr lang="en-US" sz="1000" kern="1200" dirty="0" smtClean="0">
                <a:solidFill>
                  <a:schemeClr val="tx1"/>
                </a:solidFill>
                <a:latin typeface="+mn-lt"/>
                <a:ea typeface="+mn-ea"/>
                <a:cs typeface="+mn-cs"/>
              </a:rPr>
              <a:t>You can create conditions to define a desired configuration that is based on the settings in a facet</a:t>
            </a:r>
          </a:p>
          <a:p>
            <a:r>
              <a:rPr lang="en-US" sz="1000" kern="1200" dirty="0" smtClean="0">
                <a:solidFill>
                  <a:schemeClr val="tx1"/>
                </a:solidFill>
                <a:latin typeface="+mn-lt"/>
                <a:ea typeface="+mn-ea"/>
                <a:cs typeface="+mn-cs"/>
              </a:rPr>
              <a:t>Finally, to define a policy, you simply specify the condition that you want to enforce</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SQL Server 2008 provides a comprehensive set of facets that you can use to specify configuration settings and rules for your SQL Server 2008 implementation. Some examples of ways in which you can use the provided facets to define policies include:</a:t>
            </a:r>
            <a:endParaRPr lang="en-GB"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Using the </a:t>
            </a:r>
            <a:r>
              <a:rPr lang="en-US" sz="1000" b="1" kern="1200" dirty="0" smtClean="0">
                <a:solidFill>
                  <a:schemeClr val="tx1"/>
                </a:solidFill>
                <a:latin typeface="+mn-lt"/>
                <a:ea typeface="+mn-ea"/>
                <a:cs typeface="+mn-cs"/>
              </a:rPr>
              <a:t>Server</a:t>
            </a:r>
            <a:r>
              <a:rPr lang="en-US" sz="1000" kern="1200" dirty="0" smtClean="0">
                <a:solidFill>
                  <a:schemeClr val="tx1"/>
                </a:solidFill>
                <a:latin typeface="+mn-lt"/>
                <a:ea typeface="+mn-ea"/>
                <a:cs typeface="+mn-cs"/>
              </a:rPr>
              <a:t> facet to enforce specific server configuration settings such as the login authentication mode.</a:t>
            </a:r>
            <a:endParaRPr lang="en-GB"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Using the </a:t>
            </a:r>
            <a:r>
              <a:rPr lang="en-US" sz="1000" b="1" kern="1200" dirty="0" smtClean="0">
                <a:solidFill>
                  <a:schemeClr val="tx1"/>
                </a:solidFill>
                <a:latin typeface="+mn-lt"/>
                <a:ea typeface="+mn-ea"/>
                <a:cs typeface="+mn-cs"/>
              </a:rPr>
              <a:t>Surface Area</a:t>
            </a:r>
            <a:r>
              <a:rPr lang="en-US" sz="1000" kern="1200" dirty="0" smtClean="0">
                <a:solidFill>
                  <a:schemeClr val="tx1"/>
                </a:solidFill>
                <a:latin typeface="+mn-lt"/>
                <a:ea typeface="+mn-ea"/>
                <a:cs typeface="+mn-cs"/>
              </a:rPr>
              <a:t> facet to control which features are enabled, and reduce the surface area of the server.</a:t>
            </a:r>
            <a:endParaRPr lang="en-GB"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Using the </a:t>
            </a:r>
            <a:r>
              <a:rPr lang="en-US" sz="1000" b="1" kern="1200" dirty="0" smtClean="0">
                <a:solidFill>
                  <a:schemeClr val="tx1"/>
                </a:solidFill>
                <a:latin typeface="+mn-lt"/>
                <a:ea typeface="+mn-ea"/>
                <a:cs typeface="+mn-cs"/>
              </a:rPr>
              <a:t>Database</a:t>
            </a:r>
            <a:r>
              <a:rPr lang="en-US" sz="1000" kern="1200" dirty="0" smtClean="0">
                <a:solidFill>
                  <a:schemeClr val="tx1"/>
                </a:solidFill>
                <a:latin typeface="+mn-lt"/>
                <a:ea typeface="+mn-ea"/>
                <a:cs typeface="+mn-cs"/>
              </a:rPr>
              <a:t> facet to enforce specific database settings such as the compatibility level.</a:t>
            </a:r>
            <a:endParaRPr lang="en-GB"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Using the </a:t>
            </a:r>
            <a:r>
              <a:rPr lang="en-US" sz="1000" b="1" kern="1200" dirty="0" smtClean="0">
                <a:solidFill>
                  <a:schemeClr val="tx1"/>
                </a:solidFill>
                <a:latin typeface="+mn-lt"/>
                <a:ea typeface="+mn-ea"/>
                <a:cs typeface="+mn-cs"/>
              </a:rPr>
              <a:t>Multipart Name</a:t>
            </a:r>
            <a:r>
              <a:rPr lang="en-US" sz="1000" kern="1200" dirty="0" smtClean="0">
                <a:solidFill>
                  <a:schemeClr val="tx1"/>
                </a:solidFill>
                <a:latin typeface="+mn-lt"/>
                <a:ea typeface="+mn-ea"/>
                <a:cs typeface="+mn-cs"/>
              </a:rPr>
              <a:t> facet to enforce naming conventions for tables views, and other schema-bound database objects.</a:t>
            </a:r>
            <a:endParaRPr lang="en-GB"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Using a range of facets to enforce known best practices for your database solution, such as ensuring that data files are stored on a separate drive from log files.</a:t>
            </a:r>
            <a:endParaRPr lang="en-GB"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Distributing Policies Across the Enterprise </a:t>
            </a:r>
            <a:endParaRPr lang="en-GB" sz="1000" b="1"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The DMF provides the capability to publish policy categories to additional SQL Servers in your environment. You can define policies on a SQL Server instance (known as the </a:t>
            </a:r>
            <a:r>
              <a:rPr lang="en-US" sz="1000" i="1" kern="1200" dirty="0" smtClean="0">
                <a:solidFill>
                  <a:schemeClr val="tx1"/>
                </a:solidFill>
                <a:latin typeface="+mn-lt"/>
                <a:ea typeface="+mn-ea"/>
                <a:cs typeface="+mn-cs"/>
              </a:rPr>
              <a:t>configuration server</a:t>
            </a:r>
            <a:r>
              <a:rPr lang="en-US" sz="1000" kern="1200" dirty="0" smtClean="0">
                <a:solidFill>
                  <a:schemeClr val="tx1"/>
                </a:solidFill>
                <a:latin typeface="+mn-lt"/>
                <a:ea typeface="+mn-ea"/>
                <a:cs typeface="+mn-cs"/>
              </a:rPr>
              <a:t>) and then replicate those policies to other servers (known as </a:t>
            </a:r>
            <a:r>
              <a:rPr lang="en-US" sz="1000" i="1" kern="1200" dirty="0" smtClean="0">
                <a:solidFill>
                  <a:schemeClr val="tx1"/>
                </a:solidFill>
                <a:latin typeface="+mn-lt"/>
                <a:ea typeface="+mn-ea"/>
                <a:cs typeface="+mn-cs"/>
              </a:rPr>
              <a:t>configuration targets</a:t>
            </a:r>
            <a:r>
              <a:rPr lang="en-US" sz="1000" kern="1200" dirty="0" smtClean="0">
                <a:solidFill>
                  <a:schemeClr val="tx1"/>
                </a:solidFill>
                <a:latin typeface="+mn-lt"/>
                <a:ea typeface="+mn-ea"/>
                <a:cs typeface="+mn-cs"/>
              </a:rPr>
              <a:t>). Any changes made to the policies or the categories on the configuration server (such as marking a particular category as inactive) are automatically propagated to all of the configuration targets, which significantly reduces the overhead that is associated with enforcing configuration policy compliance across the enterprise. In addition to the distribution of policies, you can execute queries against the set of configuration targets by using the Query Editor.</a:t>
            </a:r>
            <a:endParaRPr lang="en-GB"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BFEC1EB-C3B7-4C46-8D10-2BBB70ED2ED5}"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n-lt"/>
                <a:ea typeface="+mn-ea"/>
                <a:cs typeface="+mn-cs"/>
              </a:rPr>
              <a:t>Often, a single server is used to provide multiple data services. In some cases, many applications and workloads rely on the same data source. As the current trend for server consolidation continues, it can be difficult to provide predictable performance for a given workload because other workloads on the same server compete for system resources. With multiple workloads on a single server, administrators must avoid problems such as a runaway query that starves another workload of system resources, or low priority workloads that adversely affect high priority workloads. SQL Server 2008 includes Resource Governor, which enables administrators to define limits and assign priorities to individual workloads that are running on a SQL Server instance. Workloads are based on factors such as users, applications, and databases. By defining limits on resources, administrators can minimize the possibility of runaway queries as well as limit the resources that are available to workloads that monopolize resources. By setting priorities, administrators can optimize the performance of a mission-critical process while maintaining predictability for the other workloads on the server.</a:t>
            </a:r>
            <a:endParaRPr lang="en-GB" dirty="0"/>
          </a:p>
        </p:txBody>
      </p:sp>
      <p:sp>
        <p:nvSpPr>
          <p:cNvPr id="4" name="Slide Number Placeholder 3"/>
          <p:cNvSpPr>
            <a:spLocks noGrp="1"/>
          </p:cNvSpPr>
          <p:nvPr>
            <p:ph type="sldNum" sz="quarter" idx="10"/>
          </p:nvPr>
        </p:nvSpPr>
        <p:spPr/>
        <p:txBody>
          <a:bodyPr/>
          <a:lstStyle/>
          <a:p>
            <a:fld id="{BBFEC1EB-C3B7-4C46-8D10-2BBB70ED2ED5}"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endParaRPr lang="en-US" altLang="zh-TW"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zh-TW" altLang="en-US" dirty="0"/>
          </a:p>
        </p:txBody>
      </p:sp>
      <p:sp>
        <p:nvSpPr>
          <p:cNvPr id="4" name="Slide Number Placeholder 3"/>
          <p:cNvSpPr>
            <a:spLocks noGrp="1"/>
          </p:cNvSpPr>
          <p:nvPr>
            <p:ph type="sldNum" sz="quarter" idx="10"/>
          </p:nvPr>
        </p:nvSpPr>
        <p:spPr/>
        <p:txBody>
          <a:bodyPr/>
          <a:lstStyle/>
          <a:p>
            <a:fld id="{F3E57137-B02D-418F-91C2-891B60EAEE8A}" type="slidenum">
              <a:rPr lang="zh-TW" altLang="en-US" smtClean="0"/>
              <a:pPr/>
              <a:t>41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baseline="0">
                <a:latin typeface="Arial" pitchFamily="34" charset="0"/>
                <a:ea typeface="微軟正黑體" pitchFamily="34" charset="-120"/>
              </a:defRPr>
            </a:lvl1pPr>
          </a:lstStyle>
          <a:p>
            <a:r>
              <a:rPr lang="en-US" altLang="zh-TW" smtClean="0"/>
              <a:t>Click to edit Master title style</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baseline="0">
                <a:latin typeface="Arial" pitchFamily="34" charset="0"/>
                <a:ea typeface="微軟正黑體" pitchFamily="34" charset="-12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TW" smtClean="0"/>
              <a:t>Click to edit Master subtitle style</a:t>
            </a:r>
            <a:endParaRPr lang="zh-TW" altLang="en-US" dirty="0"/>
          </a:p>
        </p:txBody>
      </p:sp>
      <p:pic>
        <p:nvPicPr>
          <p:cNvPr id="4" name="Picture 3" descr="C:\Users\a-sseim.REDMOND\Desktop\SQL08_v_rgb_r.png"/>
          <p:cNvPicPr>
            <a:picLocks noChangeAspect="1" noChangeArrowheads="1"/>
          </p:cNvPicPr>
          <p:nvPr userDrawn="1"/>
        </p:nvPicPr>
        <p:blipFill>
          <a:blip r:embed="rId2"/>
          <a:srcRect/>
          <a:stretch>
            <a:fillRect/>
          </a:stretch>
        </p:blipFill>
        <p:spPr bwMode="auto">
          <a:xfrm>
            <a:off x="357158" y="285728"/>
            <a:ext cx="1800420" cy="1267287"/>
          </a:xfrm>
          <a:prstGeom prst="rect">
            <a:avLst/>
          </a:prstGeom>
          <a:noFill/>
          <a:effectLst>
            <a:outerShdw blurRad="50800" dist="38100" dir="5400000" algn="t" rotWithShape="0">
              <a:prstClr val="black">
                <a:alpha val="40000"/>
              </a:prstClr>
            </a:outerShdw>
          </a:effectLst>
        </p:spPr>
      </p:pic>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Arial" pitchFamily="34" charset="0"/>
                <a:ea typeface="微軟正黑體" pitchFamily="34" charset="-120"/>
              </a:defRPr>
            </a:lvl1pPr>
          </a:lstStyle>
          <a:p>
            <a:r>
              <a:rPr lang="en-US" altLang="zh-TW" smtClean="0"/>
              <a:t>Click to edit Master title style</a:t>
            </a:r>
            <a:endParaRPr lang="zh-TW" altLang="en-US" dirty="0"/>
          </a:p>
        </p:txBody>
      </p:sp>
      <p:sp>
        <p:nvSpPr>
          <p:cNvPr id="3" name="內容版面配置區 2"/>
          <p:cNvSpPr>
            <a:spLocks noGrp="1"/>
          </p:cNvSpPr>
          <p:nvPr>
            <p:ph idx="1"/>
          </p:nvPr>
        </p:nvSpPr>
        <p:spPr>
          <a:xfrm>
            <a:off x="366713" y="1089023"/>
            <a:ext cx="8405812" cy="4411679"/>
          </a:xfrm>
        </p:spPr>
        <p:txBody>
          <a:bodyPr/>
          <a:lstStyle>
            <a:lvl1pPr>
              <a:lnSpc>
                <a:spcPct val="100000"/>
              </a:lnSpc>
              <a:defRPr sz="3200" b="1" i="0" baseline="0">
                <a:latin typeface="Arial" pitchFamily="34" charset="0"/>
                <a:ea typeface="微軟正黑體" pitchFamily="34" charset="-120"/>
              </a:defRPr>
            </a:lvl1pPr>
            <a:lvl2pPr>
              <a:lnSpc>
                <a:spcPct val="100000"/>
              </a:lnSpc>
              <a:defRPr sz="2400" baseline="0">
                <a:latin typeface="Arial" pitchFamily="34" charset="0"/>
                <a:ea typeface="微軟正黑體" pitchFamily="34" charset="-120"/>
              </a:defRPr>
            </a:lvl2pPr>
            <a:lvl3pPr>
              <a:lnSpc>
                <a:spcPct val="100000"/>
              </a:lnSpc>
              <a:defRPr sz="2000" baseline="0">
                <a:latin typeface="Arial" pitchFamily="34" charset="0"/>
                <a:ea typeface="微軟正黑體" pitchFamily="34" charset="-120"/>
              </a:defRPr>
            </a:lvl3pPr>
            <a:lvl4pPr>
              <a:lnSpc>
                <a:spcPct val="100000"/>
              </a:lnSpc>
              <a:defRPr baseline="0">
                <a:latin typeface="Arial" pitchFamily="34" charset="0"/>
                <a:ea typeface="微軟正黑體" pitchFamily="34" charset="-120"/>
              </a:defRPr>
            </a:lvl4pPr>
            <a:lvl5pPr>
              <a:lnSpc>
                <a:spcPct val="100000"/>
              </a:lnSpc>
              <a:defRPr baseline="0">
                <a:latin typeface="Arial" pitchFamily="34" charset="0"/>
                <a:ea typeface="微軟正黑體" pitchFamily="34" charset="-120"/>
              </a:defRPr>
            </a:lvl5p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endParaRPr lang="zh-TW" alt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33338" y="0"/>
            <a:ext cx="9177338" cy="1143000"/>
          </a:xfrm>
        </p:spPr>
        <p:txBody>
          <a:bodyPr/>
          <a:lstStyle/>
          <a:p>
            <a:r>
              <a:rPr lang="en-US" altLang="zh-TW" smtClean="0"/>
              <a:t>Click to edit Master title style</a:t>
            </a:r>
            <a:endParaRPr lang="zh-TW" altLang="en-US"/>
          </a:p>
        </p:txBody>
      </p:sp>
      <p:sp>
        <p:nvSpPr>
          <p:cNvPr id="3" name="文字版面配置區 2"/>
          <p:cNvSpPr>
            <a:spLocks noGrp="1"/>
          </p:cNvSpPr>
          <p:nvPr>
            <p:ph type="body" sz="half" idx="1"/>
          </p:nvPr>
        </p:nvSpPr>
        <p:spPr>
          <a:xfrm>
            <a:off x="0" y="1143000"/>
            <a:ext cx="4495800" cy="4525963"/>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內容版面配置區 3"/>
          <p:cNvSpPr>
            <a:spLocks noGrp="1"/>
          </p:cNvSpPr>
          <p:nvPr>
            <p:ph sz="half" idx="2"/>
          </p:nvPr>
        </p:nvSpPr>
        <p:spPr>
          <a:xfrm>
            <a:off x="4648200" y="1143000"/>
            <a:ext cx="4495800" cy="4525963"/>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標題及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Arial" pitchFamily="34" charset="0"/>
                <a:ea typeface="微軟正黑體" pitchFamily="34" charset="-120"/>
              </a:defRPr>
            </a:lvl1pPr>
          </a:lstStyle>
          <a:p>
            <a:r>
              <a:rPr lang="en-US" altLang="zh-TW" smtClean="0"/>
              <a:t>Click to edit Master title style</a:t>
            </a:r>
            <a:endParaRPr lang="zh-TW" altLang="en-US" dirty="0"/>
          </a:p>
        </p:txBody>
      </p:sp>
      <p:sp>
        <p:nvSpPr>
          <p:cNvPr id="3" name="文字版面配置區 2"/>
          <p:cNvSpPr>
            <a:spLocks noGrp="1"/>
          </p:cNvSpPr>
          <p:nvPr>
            <p:ph type="body" idx="1"/>
          </p:nvPr>
        </p:nvSpPr>
        <p:spPr/>
        <p:txBody>
          <a:bodyPr/>
          <a:lstStyle>
            <a:lvl1pPr>
              <a:defRPr sz="3200" b="1" i="0" baseline="0">
                <a:latin typeface="Arial" pitchFamily="34" charset="0"/>
                <a:ea typeface="微軟正黑體" pitchFamily="34" charset="-120"/>
              </a:defRPr>
            </a:lvl1pPr>
            <a:lvl2pPr>
              <a:defRPr sz="2400" baseline="0">
                <a:latin typeface="Arial" pitchFamily="34" charset="0"/>
                <a:ea typeface="微軟正黑體" pitchFamily="34" charset="-120"/>
              </a:defRPr>
            </a:lvl2pPr>
            <a:lvl3pPr>
              <a:defRPr sz="2000" baseline="0">
                <a:latin typeface="Arial" pitchFamily="34" charset="0"/>
                <a:ea typeface="微軟正黑體" pitchFamily="34" charset="-120"/>
              </a:defRPr>
            </a:lvl3pPr>
            <a:lvl4pPr>
              <a:defRPr baseline="0">
                <a:latin typeface="Arial" pitchFamily="34" charset="0"/>
                <a:ea typeface="微軟正黑體" pitchFamily="34" charset="-120"/>
              </a:defRPr>
            </a:lvl4pPr>
            <a:lvl5pPr>
              <a:defRPr baseline="0">
                <a:latin typeface="Arial" pitchFamily="34" charset="0"/>
                <a:ea typeface="微軟正黑體" pitchFamily="34" charset="-120"/>
              </a:defRPr>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srcRect/>
          <a:stretch>
            <a:fillRect/>
          </a:stretch>
        </p:blipFill>
        <p:spPr bwMode="auto">
          <a:xfrm>
            <a:off x="0" y="0"/>
            <a:ext cx="9156700" cy="6858000"/>
          </a:xfrm>
          <a:prstGeom prst="rect">
            <a:avLst/>
          </a:prstGeom>
          <a:noFill/>
          <a:ln w="9525">
            <a:noFill/>
            <a:miter lim="800000"/>
            <a:headEnd/>
            <a:tailEnd/>
          </a:ln>
        </p:spPr>
      </p:pic>
      <p:sp>
        <p:nvSpPr>
          <p:cNvPr id="7" name="Text Placeholder 6"/>
          <p:cNvSpPr>
            <a:spLocks noGrp="1"/>
          </p:cNvSpPr>
          <p:nvPr>
            <p:ph type="body" sz="quarter" idx="10"/>
          </p:nvPr>
        </p:nvSpPr>
        <p:spPr>
          <a:xfrm>
            <a:off x="722312" y="2925354"/>
            <a:ext cx="7689851" cy="1384995"/>
          </a:xfrm>
          <a:noFill/>
          <a:ln w="9525">
            <a:noFill/>
            <a:miter lim="800000"/>
            <a:headEnd/>
            <a:tailEnd/>
          </a:ln>
          <a:effectLst/>
        </p:spPr>
        <p:txBody>
          <a:bodyPr anchor="b">
            <a:normAutofit/>
          </a:bodyPr>
          <a:lstStyle>
            <a:lvl1pPr marL="0" indent="0" algn="ctr">
              <a:buFont typeface="Arial" pitchFamily="34" charset="0"/>
              <a:buNone/>
              <a:defRPr lang="en-US" sz="10000" kern="1200" cap="all" dirty="0" smtClean="0">
                <a:solidFill>
                  <a:schemeClr val="bg1">
                    <a:alpha val="35000"/>
                  </a:schemeClr>
                </a:solidFill>
                <a:effectLst/>
                <a:latin typeface="Arial Black" pitchFamily="34" charset="0"/>
                <a:ea typeface="+mj-ea"/>
                <a:cs typeface="+mj-cs"/>
              </a:defRPr>
            </a:lvl1pPr>
          </a:lstStyle>
          <a:p>
            <a:pPr lvl="0"/>
            <a:r>
              <a:rPr lang="en-US" altLang="zh-TW" smtClean="0"/>
              <a:t>Click to edit Master text styles</a:t>
            </a:r>
          </a:p>
        </p:txBody>
      </p:sp>
      <p:sp>
        <p:nvSpPr>
          <p:cNvPr id="2" name="Title 1"/>
          <p:cNvSpPr>
            <a:spLocks noGrp="1"/>
          </p:cNvSpPr>
          <p:nvPr>
            <p:ph type="ctrTitle"/>
          </p:nvPr>
        </p:nvSpPr>
        <p:spPr>
          <a:xfrm>
            <a:off x="368300" y="3692141"/>
            <a:ext cx="8394699" cy="1154497"/>
          </a:xfrm>
          <a:noFill/>
          <a:ln w="9525">
            <a:noFill/>
            <a:miter lim="800000"/>
            <a:headEnd/>
            <a:tailEnd/>
          </a:ln>
          <a:effectLst/>
        </p:spPr>
        <p:txBody>
          <a:bodyPr lIns="0" tIns="0" rIns="0" bIns="0"/>
          <a:lstStyle>
            <a:lvl1pPr algn="ctr">
              <a:lnSpc>
                <a:spcPct val="90000"/>
              </a:lnSpc>
              <a:defRPr lang="en-US" sz="4000" b="0" kern="1200" cap="none" spc="-125" dirty="0">
                <a:ln w="3175">
                  <a:noFill/>
                </a:ln>
                <a:solidFill>
                  <a:schemeClr val="tx1"/>
                </a:solidFill>
                <a:effectLst/>
                <a:latin typeface="+mj-lt"/>
                <a:ea typeface="+mj-ea"/>
                <a:cs typeface="+mj-cs"/>
              </a:defRPr>
            </a:lvl1pPr>
          </a:lstStyle>
          <a:p>
            <a:pPr lvl="0"/>
            <a:r>
              <a:rPr lang="en-US" altLang="zh-TW" smtClean="0"/>
              <a:t>Click to edit Master title style</a:t>
            </a:r>
            <a:endParaRPr lang="en-US" dirty="0"/>
          </a:p>
        </p:txBody>
      </p:sp>
      <p:sp>
        <p:nvSpPr>
          <p:cNvPr id="3" name="Subtitle 2"/>
          <p:cNvSpPr>
            <a:spLocks noGrp="1"/>
          </p:cNvSpPr>
          <p:nvPr>
            <p:ph type="subTitle" idx="1"/>
          </p:nvPr>
        </p:nvSpPr>
        <p:spPr bwMode="invGray">
          <a:xfrm>
            <a:off x="4570412" y="4879296"/>
            <a:ext cx="4192587" cy="332399"/>
          </a:xfrm>
        </p:spPr>
        <p:txBody>
          <a:bodyPr rtlCol="0">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altLang="zh-TW"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en-US" dirty="0"/>
          </a:p>
        </p:txBody>
      </p:sp>
      <p:sp>
        <p:nvSpPr>
          <p:cNvPr id="5"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000000">
                    <a:tint val="75000"/>
                  </a:srgbClr>
                </a:solidFill>
                <a:latin typeface="Arial"/>
                <a:ea typeface="+mn-ea"/>
                <a:cs typeface="+mn-cs"/>
              </a:rPr>
              <a:pPr algn="l" defTabSz="914363" rtl="0">
                <a:defRPr/>
              </a:pPr>
              <a:t>‹#›</a:t>
            </a:fld>
            <a:endParaRPr lang="en-US" sz="1400" kern="1200" dirty="0">
              <a:solidFill>
                <a:srgbClr val="000000">
                  <a:tint val="75000"/>
                </a:srgbClr>
              </a:solidFill>
              <a:latin typeface="Arial"/>
              <a:ea typeface="+mn-ea"/>
              <a:cs typeface="+mn-cs"/>
            </a:endParaRPr>
          </a:p>
        </p:txBody>
      </p:sp>
      <p:pic>
        <p:nvPicPr>
          <p:cNvPr id="6" name="Picture 5" descr="ContentForground.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68300" y="220663"/>
            <a:ext cx="83820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66713" y="1804988"/>
            <a:ext cx="8407400" cy="2055812"/>
          </a:xfrm>
        </p:spPr>
        <p:txBody>
          <a:bodyPr/>
          <a:lstStyle/>
          <a:p>
            <a:pPr lvl="0"/>
            <a:endParaRPr lang="en-US" noProof="0" smtClean="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sz="half" idx="1"/>
          </p:nvPr>
        </p:nvSpPr>
        <p:spPr>
          <a:xfrm>
            <a:off x="395288" y="1196975"/>
            <a:ext cx="4152900" cy="2357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Content Placeholder 3"/>
          <p:cNvSpPr>
            <a:spLocks noGrp="1"/>
          </p:cNvSpPr>
          <p:nvPr>
            <p:ph sz="half" idx="2"/>
          </p:nvPr>
        </p:nvSpPr>
        <p:spPr>
          <a:xfrm>
            <a:off x="4700588" y="1196975"/>
            <a:ext cx="4152900" cy="2357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6713" y="219075"/>
            <a:ext cx="8405812"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366713" y="1346200"/>
            <a:ext cx="8405812"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p:txBody>
      </p:sp>
      <p:sp>
        <p:nvSpPr>
          <p:cNvPr id="788484" name="Line 4"/>
          <p:cNvSpPr>
            <a:spLocks noChangeShapeType="1"/>
          </p:cNvSpPr>
          <p:nvPr/>
        </p:nvSpPr>
        <p:spPr bwMode="auto">
          <a:xfrm>
            <a:off x="0" y="6361113"/>
            <a:ext cx="9144000" cy="0"/>
          </a:xfrm>
          <a:prstGeom prst="line">
            <a:avLst/>
          </a:prstGeom>
          <a:noFill/>
          <a:ln w="6350">
            <a:solidFill>
              <a:schemeClr val="bg1"/>
            </a:solidFill>
            <a:round/>
            <a:headEnd/>
            <a:tailEnd/>
          </a:ln>
          <a:effectLst/>
        </p:spPr>
        <p:txBody>
          <a:bodyPr/>
          <a:lstStyle/>
          <a:p>
            <a:pPr algn="l" rtl="0" eaLnBrk="0" hangingPunct="0">
              <a:defRPr/>
            </a:pPr>
            <a:endParaRPr lang="zh-TW" altLang="en-US" kern="1200">
              <a:solidFill>
                <a:srgbClr val="000000"/>
              </a:solidFill>
              <a:latin typeface="Arial" charset="0"/>
              <a:ea typeface="+mn-ea"/>
              <a:cs typeface="+mn-cs"/>
            </a:endParaRPr>
          </a:p>
        </p:txBody>
      </p:sp>
      <p:sp>
        <p:nvSpPr>
          <p:cNvPr id="788485" name="Line 5"/>
          <p:cNvSpPr>
            <a:spLocks noChangeShapeType="1"/>
          </p:cNvSpPr>
          <p:nvPr/>
        </p:nvSpPr>
        <p:spPr bwMode="auto">
          <a:xfrm>
            <a:off x="0" y="6781800"/>
            <a:ext cx="9144000" cy="0"/>
          </a:xfrm>
          <a:prstGeom prst="line">
            <a:avLst/>
          </a:prstGeom>
          <a:noFill/>
          <a:ln w="6350">
            <a:solidFill>
              <a:schemeClr val="bg1"/>
            </a:solidFill>
            <a:round/>
            <a:headEnd/>
            <a:tailEnd/>
          </a:ln>
          <a:effectLst/>
        </p:spPr>
        <p:txBody>
          <a:bodyPr/>
          <a:lstStyle/>
          <a:p>
            <a:pPr algn="l" rtl="0" eaLnBrk="0" hangingPunct="0">
              <a:defRPr/>
            </a:pPr>
            <a:endParaRPr lang="zh-TW" altLang="en-US" kern="1200">
              <a:solidFill>
                <a:srgbClr val="000000"/>
              </a:solidFill>
              <a:latin typeface="Arial" charset="0"/>
              <a:ea typeface="+mn-ea"/>
              <a:cs typeface="+mn-cs"/>
            </a:endParaRPr>
          </a:p>
        </p:txBody>
      </p:sp>
      <p:sp>
        <p:nvSpPr>
          <p:cNvPr id="788486" name="Line 6"/>
          <p:cNvSpPr>
            <a:spLocks noChangeShapeType="1"/>
          </p:cNvSpPr>
          <p:nvPr/>
        </p:nvSpPr>
        <p:spPr bwMode="auto">
          <a:xfrm>
            <a:off x="0" y="6022975"/>
            <a:ext cx="9144000" cy="0"/>
          </a:xfrm>
          <a:prstGeom prst="line">
            <a:avLst/>
          </a:prstGeom>
          <a:noFill/>
          <a:ln w="12700">
            <a:solidFill>
              <a:srgbClr val="FFCC00"/>
            </a:solidFill>
            <a:round/>
            <a:headEnd/>
            <a:tailEnd/>
          </a:ln>
          <a:effectLst/>
        </p:spPr>
        <p:txBody>
          <a:bodyPr/>
          <a:lstStyle/>
          <a:p>
            <a:pPr algn="l" rtl="0" eaLnBrk="0" hangingPunct="0">
              <a:defRPr/>
            </a:pPr>
            <a:endParaRPr lang="zh-TW" altLang="en-US" kern="1200">
              <a:solidFill>
                <a:srgbClr val="000000"/>
              </a:solidFill>
              <a:latin typeface="Arial" charset="0"/>
              <a:ea typeface="+mn-ea"/>
              <a:cs typeface="+mn-cs"/>
            </a:endParaRPr>
          </a:p>
        </p:txBody>
      </p:sp>
      <p:pic>
        <p:nvPicPr>
          <p:cNvPr id="1031" name="Picture 7" descr="TechNet_rgb"/>
          <p:cNvPicPr>
            <a:picLocks noChangeAspect="1" noChangeArrowheads="1"/>
          </p:cNvPicPr>
          <p:nvPr/>
        </p:nvPicPr>
        <p:blipFill>
          <a:blip r:embed="rId12"/>
          <a:srcRect/>
          <a:stretch>
            <a:fillRect/>
          </a:stretch>
        </p:blipFill>
        <p:spPr bwMode="auto">
          <a:xfrm>
            <a:off x="7312025" y="6497638"/>
            <a:ext cx="1554163" cy="155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wipe dir="r"/>
  </p:transition>
  <p:timing>
    <p:tnLst>
      <p:par>
        <p:cTn id="1" dur="indefinite" restart="never" nodeType="tmRoot"/>
      </p:par>
    </p:tnLst>
  </p:timing>
  <p:txStyles>
    <p:titleStyle>
      <a:lvl1pPr algn="l" rtl="0" eaLnBrk="1" fontAlgn="base" hangingPunct="1">
        <a:spcBef>
          <a:spcPct val="0"/>
        </a:spcBef>
        <a:spcAft>
          <a:spcPct val="0"/>
        </a:spcAft>
        <a:defRPr sz="4000" b="1">
          <a:solidFill>
            <a:srgbClr val="FFFF99"/>
          </a:solidFill>
          <a:latin typeface="+mj-lt"/>
          <a:ea typeface="+mj-ea"/>
          <a:cs typeface="+mj-cs"/>
        </a:defRPr>
      </a:lvl1pPr>
      <a:lvl2pPr algn="l" rtl="0" eaLnBrk="1" fontAlgn="base" hangingPunct="1">
        <a:spcBef>
          <a:spcPct val="0"/>
        </a:spcBef>
        <a:spcAft>
          <a:spcPct val="0"/>
        </a:spcAft>
        <a:defRPr sz="4000" b="1">
          <a:solidFill>
            <a:srgbClr val="FFFF99"/>
          </a:solidFill>
          <a:latin typeface="Arial" charset="0"/>
        </a:defRPr>
      </a:lvl2pPr>
      <a:lvl3pPr algn="l" rtl="0" eaLnBrk="1" fontAlgn="base" hangingPunct="1">
        <a:spcBef>
          <a:spcPct val="0"/>
        </a:spcBef>
        <a:spcAft>
          <a:spcPct val="0"/>
        </a:spcAft>
        <a:defRPr sz="4000" b="1">
          <a:solidFill>
            <a:srgbClr val="FFFF99"/>
          </a:solidFill>
          <a:latin typeface="Arial" charset="0"/>
        </a:defRPr>
      </a:lvl3pPr>
      <a:lvl4pPr algn="l" rtl="0" eaLnBrk="1" fontAlgn="base" hangingPunct="1">
        <a:spcBef>
          <a:spcPct val="0"/>
        </a:spcBef>
        <a:spcAft>
          <a:spcPct val="0"/>
        </a:spcAft>
        <a:defRPr sz="4000" b="1">
          <a:solidFill>
            <a:srgbClr val="FFFF99"/>
          </a:solidFill>
          <a:latin typeface="Arial" charset="0"/>
        </a:defRPr>
      </a:lvl4pPr>
      <a:lvl5pPr algn="l" rtl="0" eaLnBrk="1" fontAlgn="base" hangingPunct="1">
        <a:spcBef>
          <a:spcPct val="0"/>
        </a:spcBef>
        <a:spcAft>
          <a:spcPct val="0"/>
        </a:spcAft>
        <a:defRPr sz="4000" b="1">
          <a:solidFill>
            <a:srgbClr val="FFFF99"/>
          </a:solidFill>
          <a:latin typeface="Arial" charset="0"/>
        </a:defRPr>
      </a:lvl5pPr>
      <a:lvl6pPr marL="457200" algn="l" rtl="0" eaLnBrk="1" fontAlgn="base" hangingPunct="1">
        <a:spcBef>
          <a:spcPct val="0"/>
        </a:spcBef>
        <a:spcAft>
          <a:spcPct val="0"/>
        </a:spcAft>
        <a:defRPr sz="4000" b="1">
          <a:solidFill>
            <a:srgbClr val="FFFF99"/>
          </a:solidFill>
          <a:latin typeface="Arial" charset="0"/>
        </a:defRPr>
      </a:lvl6pPr>
      <a:lvl7pPr marL="914400" algn="l" rtl="0" eaLnBrk="1" fontAlgn="base" hangingPunct="1">
        <a:spcBef>
          <a:spcPct val="0"/>
        </a:spcBef>
        <a:spcAft>
          <a:spcPct val="0"/>
        </a:spcAft>
        <a:defRPr sz="4000" b="1">
          <a:solidFill>
            <a:srgbClr val="FFFF99"/>
          </a:solidFill>
          <a:latin typeface="Arial" charset="0"/>
        </a:defRPr>
      </a:lvl7pPr>
      <a:lvl8pPr marL="1371600" algn="l" rtl="0" eaLnBrk="1" fontAlgn="base" hangingPunct="1">
        <a:spcBef>
          <a:spcPct val="0"/>
        </a:spcBef>
        <a:spcAft>
          <a:spcPct val="0"/>
        </a:spcAft>
        <a:defRPr sz="4000" b="1">
          <a:solidFill>
            <a:srgbClr val="FFFF99"/>
          </a:solidFill>
          <a:latin typeface="Arial" charset="0"/>
        </a:defRPr>
      </a:lvl8pPr>
      <a:lvl9pPr marL="1828800" algn="l" rtl="0" eaLnBrk="1" fontAlgn="base" hangingPunct="1">
        <a:spcBef>
          <a:spcPct val="0"/>
        </a:spcBef>
        <a:spcAft>
          <a:spcPct val="0"/>
        </a:spcAft>
        <a:defRPr sz="4000" b="1">
          <a:solidFill>
            <a:srgbClr val="FFFF99"/>
          </a:solidFill>
          <a:latin typeface="Arial" charset="0"/>
        </a:defRPr>
      </a:lvl9pPr>
    </p:titleStyle>
    <p:bodyStyle>
      <a:lvl1pPr marL="463550" indent="-350838" algn="l" rtl="0" eaLnBrk="1" fontAlgn="base" hangingPunct="1">
        <a:lnSpc>
          <a:spcPct val="140000"/>
        </a:lnSpc>
        <a:spcBef>
          <a:spcPct val="20000"/>
        </a:spcBef>
        <a:spcAft>
          <a:spcPct val="0"/>
        </a:spcAft>
        <a:buChar char="•"/>
        <a:defRPr sz="3200" b="1">
          <a:solidFill>
            <a:schemeClr val="bg1"/>
          </a:solidFill>
          <a:latin typeface="+mn-lt"/>
          <a:ea typeface="+mn-ea"/>
          <a:cs typeface="+mn-cs"/>
        </a:defRPr>
      </a:lvl1pPr>
      <a:lvl2pPr marL="914400" indent="-112713" algn="l" rtl="0" eaLnBrk="1" fontAlgn="base" hangingPunct="1">
        <a:lnSpc>
          <a:spcPct val="140000"/>
        </a:lnSpc>
        <a:spcBef>
          <a:spcPct val="20000"/>
        </a:spcBef>
        <a:spcAft>
          <a:spcPct val="0"/>
        </a:spcAft>
        <a:buChar char="–"/>
        <a:defRPr sz="2400">
          <a:solidFill>
            <a:schemeClr val="bg1"/>
          </a:solidFill>
          <a:latin typeface="+mn-lt"/>
        </a:defRPr>
      </a:lvl2pPr>
      <a:lvl3pPr marL="12573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diagramData" Target="../diagrams/data1.xml"/><Relationship Id="rId7" Type="http://schemas.openxmlformats.org/officeDocument/2006/relationships/image" Target="../media/image27.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0.png"/><Relationship Id="rId4" Type="http://schemas.openxmlformats.org/officeDocument/2006/relationships/diagramLayout" Target="../diagrams/layout1.xml"/><Relationship Id="rId9" Type="http://schemas.openxmlformats.org/officeDocument/2006/relationships/image" Target="../media/image29.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8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8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ctrTitle"/>
          </p:nvPr>
        </p:nvSpPr>
        <p:spPr>
          <a:xfrm>
            <a:off x="555880" y="1849155"/>
            <a:ext cx="8088086" cy="1246495"/>
          </a:xfrm>
        </p:spPr>
        <p:txBody>
          <a:bodyPr/>
          <a:lstStyle/>
          <a:p>
            <a:pPr algn="ctr"/>
            <a:r>
              <a:rPr lang="zh-TW" altLang="en-US" dirty="0" smtClean="0">
                <a:solidFill>
                  <a:schemeClr val="bg1"/>
                </a:solidFill>
              </a:rPr>
              <a:t>                            資料庫</a:t>
            </a:r>
            <a:r>
              <a:rPr lang="zh-TW" altLang="en-US" dirty="0" smtClean="0">
                <a:solidFill>
                  <a:schemeClr val="bg1"/>
                </a:solidFill>
                <a:latin typeface="微軟正黑體" pitchFamily="34" charset="-120"/>
              </a:rPr>
              <a:t>管理</a:t>
            </a:r>
            <a:endParaRPr lang="zh-TW" altLang="en-US"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Subtitle 2"/>
          <p:cNvSpPr>
            <a:spLocks noGrp="1"/>
          </p:cNvSpPr>
          <p:nvPr>
            <p:ph type="subTitle" idx="1"/>
          </p:nvPr>
        </p:nvSpPr>
        <p:spPr>
          <a:xfrm>
            <a:off x="730279" y="3571876"/>
            <a:ext cx="7770811" cy="914096"/>
          </a:xfrm>
        </p:spPr>
        <p:txBody>
          <a:bodyPr/>
          <a:lstStyle/>
          <a:p>
            <a:pPr algn="ctr"/>
            <a:r>
              <a:rPr lang="zh-TW" altLang="en-US" dirty="0" smtClean="0">
                <a:latin typeface="微軟正黑體" pitchFamily="34" charset="-120"/>
                <a:ea typeface="微軟正黑體" pitchFamily="34" charset="-120"/>
              </a:rPr>
              <a:t>台灣微軟  特約顧問</a:t>
            </a:r>
            <a:endParaRPr lang="en-US" altLang="zh-TW" dirty="0" smtClean="0">
              <a:latin typeface="微軟正黑體" pitchFamily="34" charset="-120"/>
              <a:ea typeface="微軟正黑體" pitchFamily="34" charset="-120"/>
            </a:endParaRPr>
          </a:p>
          <a:p>
            <a:pPr algn="ctr"/>
            <a:r>
              <a:rPr lang="zh-TW" altLang="en-US" dirty="0" smtClean="0">
                <a:latin typeface="微軟正黑體" pitchFamily="34" charset="-120"/>
                <a:ea typeface="微軟正黑體" pitchFamily="34" charset="-120"/>
              </a:rPr>
              <a:t>許致學</a:t>
            </a:r>
            <a:endParaRPr lang="zh-TW" altLang="en-US" dirty="0">
              <a:latin typeface="微軟正黑體" pitchFamily="34" charset="-120"/>
              <a:ea typeface="微軟正黑體" pitchFamily="34" charset="-120"/>
            </a:endParaRPr>
          </a:p>
        </p:txBody>
      </p:sp>
      <p:pic>
        <p:nvPicPr>
          <p:cNvPr id="17412" name="Picture 5" descr="Q Style"/>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285852" y="3500438"/>
            <a:ext cx="1131888" cy="1857375"/>
          </a:xfrm>
          <a:prstGeom prst="rect">
            <a:avLst/>
          </a:prstGeom>
          <a:noFill/>
          <a:ln w="9525">
            <a:noFill/>
            <a:miter lim="800000"/>
            <a:headEnd/>
            <a:tailEnd/>
          </a:ln>
        </p:spPr>
      </p:pic>
      <p:pic>
        <p:nvPicPr>
          <p:cNvPr id="9" name="Picture 2"/>
          <p:cNvPicPr>
            <a:picLocks noChangeAspect="1" noChangeArrowheads="1"/>
          </p:cNvPicPr>
          <p:nvPr/>
        </p:nvPicPr>
        <p:blipFill>
          <a:blip r:embed="rId3">
            <a:duotone>
              <a:prstClr val="black"/>
              <a:schemeClr val="tx1">
                <a:tint val="45000"/>
                <a:satMod val="400000"/>
              </a:schemeClr>
            </a:duotone>
            <a:lum bright="100000" contrast="100000"/>
          </a:blip>
          <a:srcRect/>
          <a:stretch>
            <a:fillRect/>
          </a:stretch>
        </p:blipFill>
        <p:spPr bwMode="auto">
          <a:xfrm>
            <a:off x="1214414" y="1938333"/>
            <a:ext cx="4000500" cy="8477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5" descr="C:\Users\a-sseim.REDMOND\Desktop\SQL08_v_rgb_r.png"/>
          <p:cNvPicPr>
            <a:picLocks noChangeAspect="1" noChangeArrowheads="1"/>
          </p:cNvPicPr>
          <p:nvPr/>
        </p:nvPicPr>
        <p:blipFill>
          <a:blip r:embed="rId4"/>
          <a:srcRect/>
          <a:stretch>
            <a:fillRect/>
          </a:stretch>
        </p:blipFill>
        <p:spPr bwMode="auto">
          <a:xfrm>
            <a:off x="7247237" y="76985"/>
            <a:ext cx="1800420" cy="1267287"/>
          </a:xfrm>
          <a:prstGeom prst="rect">
            <a:avLst/>
          </a:prstGeom>
          <a:noFill/>
          <a:effectLst>
            <a:outerShdw blurRad="50800" dist="38100" dir="5400000" algn="t" rotWithShape="0">
              <a:prstClr val="black">
                <a:alpha val="40000"/>
              </a:prstClr>
            </a:outerShdw>
          </a:effec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ChangeArrowheads="1"/>
          </p:cNvSpPr>
          <p:nvPr/>
        </p:nvSpPr>
        <p:spPr bwMode="auto">
          <a:xfrm>
            <a:off x="258763" y="1279525"/>
            <a:ext cx="4267200" cy="4848225"/>
          </a:xfrm>
          <a:prstGeom prst="rect">
            <a:avLst/>
          </a:prstGeom>
          <a:noFill/>
          <a:ln w="9525">
            <a:noFill/>
            <a:miter lim="800000"/>
            <a:headEnd/>
            <a:tailEnd/>
          </a:ln>
          <a:effectLst/>
        </p:spPr>
        <p:txBody>
          <a:bodyPr lIns="0" tIns="0" rIns="0" bIns="0"/>
          <a:lstStyle/>
          <a:p>
            <a:pPr marL="225425" indent="-225425" algn="l" eaLnBrk="1" hangingPunct="1">
              <a:lnSpc>
                <a:spcPct val="105000"/>
              </a:lnSpc>
              <a:spcBef>
                <a:spcPct val="30000"/>
              </a:spcBef>
              <a:buClr>
                <a:srgbClr val="F68400"/>
              </a:buClr>
              <a:buSzPct val="95000"/>
              <a:buFont typeface="Wingdings" pitchFamily="2" charset="2"/>
              <a:buChar char="«"/>
            </a:pPr>
            <a:endParaRPr lang="en-US" altLang="zh-TW" dirty="0">
              <a:effectLst>
                <a:outerShdw blurRad="38100" dist="38100" dir="2700000" algn="tl">
                  <a:srgbClr val="000000"/>
                </a:outerShdw>
              </a:effectLst>
              <a:latin typeface="Segoe Semibold" pitchFamily="34" charset="0"/>
              <a:ea typeface="新細明體" charset="-120"/>
            </a:endParaRPr>
          </a:p>
        </p:txBody>
      </p:sp>
      <p:sp>
        <p:nvSpPr>
          <p:cNvPr id="821251" name="Rectangle 3"/>
          <p:cNvSpPr>
            <a:spLocks noGrp="1" noChangeArrowheads="1"/>
          </p:cNvSpPr>
          <p:nvPr>
            <p:ph type="title"/>
          </p:nvPr>
        </p:nvSpPr>
        <p:spPr/>
        <p:txBody>
          <a:bodyPr/>
          <a:lstStyle/>
          <a:p>
            <a:r>
              <a:rPr lang="en-US" altLang="zh-TW" smtClean="0"/>
              <a:t>SQL Server Profiler</a:t>
            </a:r>
            <a:endParaRPr lang="en-US" altLang="zh-TW" dirty="0"/>
          </a:p>
        </p:txBody>
      </p:sp>
      <p:sp>
        <p:nvSpPr>
          <p:cNvPr id="7" name="Content Placeholder 6"/>
          <p:cNvSpPr>
            <a:spLocks noGrp="1"/>
          </p:cNvSpPr>
          <p:nvPr>
            <p:ph idx="1"/>
          </p:nvPr>
        </p:nvSpPr>
        <p:spPr>
          <a:xfrm>
            <a:off x="366713" y="1089023"/>
            <a:ext cx="4348163" cy="4411679"/>
          </a:xfrm>
        </p:spPr>
        <p:txBody>
          <a:bodyPr/>
          <a:lstStyle/>
          <a:p>
            <a:r>
              <a:rPr lang="zh-TW" altLang="en-US" sz="2800" dirty="0" smtClean="0"/>
              <a:t>可擷取資料庫引撆和分析服務之事件</a:t>
            </a:r>
          </a:p>
          <a:p>
            <a:r>
              <a:rPr lang="zh-TW" altLang="en-US" sz="2800" dirty="0" smtClean="0"/>
              <a:t>設定相當容易</a:t>
            </a:r>
            <a:endParaRPr lang="en-US" altLang="zh-TW" sz="2800" dirty="0" smtClean="0"/>
          </a:p>
          <a:p>
            <a:pPr lvl="1"/>
            <a:r>
              <a:rPr lang="zh-TW" altLang="en-US" sz="2000" dirty="0" smtClean="0"/>
              <a:t>事件，資料欄位和過濾器對話整合 </a:t>
            </a:r>
            <a:endParaRPr lang="en-US" altLang="zh-TW" sz="2000" dirty="0" smtClean="0"/>
          </a:p>
          <a:p>
            <a:r>
              <a:rPr lang="zh-TW" altLang="en-US" sz="2800" dirty="0" smtClean="0"/>
              <a:t>提供多種範本，亦可自訂範本</a:t>
            </a:r>
            <a:endParaRPr lang="en-US" altLang="zh-TW" sz="2800" dirty="0" smtClean="0"/>
          </a:p>
          <a:p>
            <a:r>
              <a:rPr lang="zh-TW" altLang="en-US" sz="2800" dirty="0" smtClean="0"/>
              <a:t>特別的事件類型：</a:t>
            </a:r>
            <a:endParaRPr lang="en-US" altLang="zh-TW" sz="2800" dirty="0" smtClean="0"/>
          </a:p>
          <a:p>
            <a:pPr lvl="1"/>
            <a:r>
              <a:rPr lang="en-US" altLang="zh-TW" sz="2000" dirty="0" err="1" smtClean="0"/>
              <a:t>Showplan</a:t>
            </a:r>
            <a:r>
              <a:rPr lang="en-US" altLang="zh-TW" sz="2000" dirty="0" smtClean="0"/>
              <a:t> XML </a:t>
            </a:r>
            <a:r>
              <a:rPr lang="zh-TW" altLang="en-US" sz="2000" dirty="0" smtClean="0"/>
              <a:t>和死結圖示  </a:t>
            </a:r>
            <a:r>
              <a:rPr lang="en-US" altLang="zh-TW" sz="2000" dirty="0" smtClean="0"/>
              <a:t>– </a:t>
            </a:r>
            <a:r>
              <a:rPr lang="zh-TW" altLang="en-US" sz="2000" dirty="0" smtClean="0"/>
              <a:t>可以儲存到檔案</a:t>
            </a:r>
          </a:p>
          <a:p>
            <a:r>
              <a:rPr lang="zh-TW" altLang="en-US" sz="2800" dirty="0" smtClean="0"/>
              <a:t>支援暫停和修改</a:t>
            </a:r>
            <a:endParaRPr lang="en-US" altLang="zh-TW" sz="2800" dirty="0" smtClean="0"/>
          </a:p>
        </p:txBody>
      </p:sp>
      <p:pic>
        <p:nvPicPr>
          <p:cNvPr id="821253" name="Picture 5" descr="TraceProperties"/>
          <p:cNvPicPr>
            <a:picLocks noChangeAspect="1" noChangeArrowheads="1"/>
          </p:cNvPicPr>
          <p:nvPr/>
        </p:nvPicPr>
        <p:blipFill>
          <a:blip r:embed="rId2"/>
          <a:srcRect/>
          <a:stretch>
            <a:fillRect/>
          </a:stretch>
        </p:blipFill>
        <p:spPr bwMode="auto">
          <a:xfrm>
            <a:off x="4827588" y="1249363"/>
            <a:ext cx="4283075" cy="5494337"/>
          </a:xfrm>
          <a:prstGeom prst="rect">
            <a:avLst/>
          </a:prstGeom>
          <a:noFill/>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ChangeArrowheads="1"/>
          </p:cNvSpPr>
          <p:nvPr>
            <p:ph type="title"/>
          </p:nvPr>
        </p:nvSpPr>
        <p:spPr>
          <a:xfrm>
            <a:off x="382588" y="228600"/>
            <a:ext cx="8380412" cy="614363"/>
          </a:xfrm>
        </p:spPr>
        <p:txBody>
          <a:bodyPr/>
          <a:lstStyle/>
          <a:p>
            <a:r>
              <a:rPr lang="zh-TW" altLang="en-US" sz="3800" dirty="0">
                <a:latin typeface="微軟正黑體" pitchFamily="34" charset="-120"/>
              </a:rPr>
              <a:t>死結圖示</a:t>
            </a:r>
          </a:p>
        </p:txBody>
      </p:sp>
      <p:pic>
        <p:nvPicPr>
          <p:cNvPr id="869380" name="Picture 4" descr="DeadLock"/>
          <p:cNvPicPr>
            <a:picLocks noChangeAspect="1" noChangeArrowheads="1"/>
          </p:cNvPicPr>
          <p:nvPr/>
        </p:nvPicPr>
        <p:blipFill>
          <a:blip r:embed="rId2"/>
          <a:srcRect/>
          <a:stretch>
            <a:fillRect/>
          </a:stretch>
        </p:blipFill>
        <p:spPr bwMode="auto">
          <a:xfrm>
            <a:off x="533400" y="1066800"/>
            <a:ext cx="8229600" cy="5410200"/>
          </a:xfrm>
          <a:prstGeom prst="rect">
            <a:avLst/>
          </a:prstGeom>
          <a:noFill/>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ChangeArrowheads="1"/>
          </p:cNvSpPr>
          <p:nvPr>
            <p:ph type="title"/>
          </p:nvPr>
        </p:nvSpPr>
        <p:spPr/>
        <p:txBody>
          <a:bodyPr/>
          <a:lstStyle/>
          <a:p>
            <a:r>
              <a:rPr lang="en-US" altLang="zh-TW" dirty="0" smtClean="0"/>
              <a:t>Profiler </a:t>
            </a:r>
            <a:r>
              <a:rPr lang="zh-TW" altLang="en-US" dirty="0" smtClean="0"/>
              <a:t>整合效能計數器記錄</a:t>
            </a:r>
            <a:endParaRPr lang="zh-TW" altLang="en-US" dirty="0"/>
          </a:p>
        </p:txBody>
      </p:sp>
      <p:sp>
        <p:nvSpPr>
          <p:cNvPr id="822275" name="Rectangle 3"/>
          <p:cNvSpPr>
            <a:spLocks noGrp="1" noChangeArrowheads="1"/>
          </p:cNvSpPr>
          <p:nvPr>
            <p:ph type="body" idx="1"/>
          </p:nvPr>
        </p:nvSpPr>
        <p:spPr>
          <a:xfrm>
            <a:off x="0" y="1403367"/>
            <a:ext cx="4572000" cy="4525963"/>
          </a:xfrm>
        </p:spPr>
        <p:txBody>
          <a:bodyPr/>
          <a:lstStyle/>
          <a:p>
            <a:r>
              <a:rPr lang="zh-TW" altLang="en-US" sz="2400" dirty="0" smtClean="0"/>
              <a:t>建立 </a:t>
            </a:r>
            <a:r>
              <a:rPr lang="en-US" altLang="zh-TW" sz="2400" dirty="0" smtClean="0"/>
              <a:t>Profiler Trace</a:t>
            </a:r>
            <a:r>
              <a:rPr lang="zh-TW" altLang="en-US" sz="2400" dirty="0" smtClean="0"/>
              <a:t> 與效能監視記錄</a:t>
            </a:r>
          </a:p>
          <a:p>
            <a:r>
              <a:rPr lang="zh-TW" altLang="en-US" sz="2400" dirty="0" smtClean="0"/>
              <a:t>開啟追蹤</a:t>
            </a:r>
            <a:r>
              <a:rPr lang="en-US" altLang="zh-TW" sz="2400" dirty="0" smtClean="0"/>
              <a:t>(</a:t>
            </a:r>
            <a:r>
              <a:rPr lang="zh-TW" altLang="en-US" sz="2400" dirty="0" smtClean="0"/>
              <a:t>完成載入</a:t>
            </a:r>
            <a:r>
              <a:rPr lang="en-US" altLang="zh-TW" sz="2400" dirty="0" smtClean="0"/>
              <a:t>), </a:t>
            </a:r>
            <a:r>
              <a:rPr lang="zh-TW" altLang="en-US" sz="2400" dirty="0" smtClean="0"/>
              <a:t>使用檔案 </a:t>
            </a:r>
            <a:r>
              <a:rPr lang="en-US" altLang="zh-TW" sz="2400" dirty="0" smtClean="0"/>
              <a:t>– </a:t>
            </a:r>
            <a:r>
              <a:rPr lang="zh-TW" altLang="en-US" sz="2400" dirty="0" smtClean="0"/>
              <a:t>匯入效能資料</a:t>
            </a:r>
            <a:r>
              <a:rPr lang="en-US" altLang="zh-TW" sz="2400" dirty="0" smtClean="0"/>
              <a:t>, </a:t>
            </a:r>
            <a:r>
              <a:rPr lang="zh-TW" altLang="en-US" sz="2400" dirty="0" smtClean="0"/>
              <a:t>選擇物件</a:t>
            </a:r>
            <a:r>
              <a:rPr lang="en-US" altLang="zh-TW" sz="2400" dirty="0" smtClean="0"/>
              <a:t>/</a:t>
            </a:r>
            <a:r>
              <a:rPr lang="zh-TW" altLang="en-US" sz="2400" dirty="0" smtClean="0"/>
              <a:t>計數器</a:t>
            </a:r>
            <a:r>
              <a:rPr lang="en-US" altLang="zh-TW" sz="2400" dirty="0" smtClean="0"/>
              <a:t>…</a:t>
            </a:r>
          </a:p>
          <a:p>
            <a:r>
              <a:rPr lang="zh-TW" altLang="en-US" sz="2400" dirty="0" smtClean="0"/>
              <a:t>完全基於時間</a:t>
            </a:r>
            <a:r>
              <a:rPr lang="en-US" altLang="zh-TW" sz="2400" dirty="0" smtClean="0"/>
              <a:t>—</a:t>
            </a:r>
            <a:r>
              <a:rPr lang="zh-TW" altLang="en-US" sz="2400" dirty="0" smtClean="0"/>
              <a:t>確保二個</a:t>
            </a:r>
            <a:r>
              <a:rPr lang="en-US" altLang="zh-TW" sz="2400" dirty="0" smtClean="0"/>
              <a:t>Client (</a:t>
            </a:r>
            <a:r>
              <a:rPr lang="zh-TW" altLang="en-US" sz="2400" dirty="0" smtClean="0"/>
              <a:t>如果是不同的</a:t>
            </a:r>
            <a:r>
              <a:rPr lang="en-US" altLang="zh-TW" sz="2400" dirty="0" smtClean="0"/>
              <a:t>Client) </a:t>
            </a:r>
            <a:r>
              <a:rPr lang="zh-TW" altLang="en-US" sz="2400" dirty="0" smtClean="0"/>
              <a:t>時間是相互有關聯的 </a:t>
            </a:r>
            <a:endParaRPr lang="en-US" altLang="zh-TW" sz="2400" dirty="0" smtClean="0"/>
          </a:p>
          <a:p>
            <a:pPr lvl="1"/>
            <a:r>
              <a:rPr lang="en-US" altLang="zh-TW" sz="1600" dirty="0" err="1" smtClean="0"/>
              <a:t>StartTime</a:t>
            </a:r>
            <a:r>
              <a:rPr lang="en-US" altLang="zh-TW" sz="1600" dirty="0" smtClean="0"/>
              <a:t> </a:t>
            </a:r>
            <a:r>
              <a:rPr lang="zh-TW" altLang="en-US" sz="1600" dirty="0" smtClean="0"/>
              <a:t>與 </a:t>
            </a:r>
            <a:r>
              <a:rPr lang="en-US" altLang="zh-TW" sz="1600" dirty="0" err="1" smtClean="0"/>
              <a:t>EndTime</a:t>
            </a:r>
            <a:r>
              <a:rPr lang="en-US" altLang="zh-TW" sz="1600" dirty="0" smtClean="0"/>
              <a:t> </a:t>
            </a:r>
            <a:r>
              <a:rPr lang="zh-TW" altLang="en-US" sz="1600" dirty="0" smtClean="0"/>
              <a:t>欄位</a:t>
            </a:r>
            <a:endParaRPr lang="en-US" altLang="zh-TW" sz="1600" dirty="0" smtClean="0"/>
          </a:p>
          <a:p>
            <a:r>
              <a:rPr lang="zh-TW" altLang="en-US" sz="2400" dirty="0" smtClean="0"/>
              <a:t>指標有相互關聯性</a:t>
            </a:r>
            <a:r>
              <a:rPr lang="en-US" altLang="zh-TW" sz="2400" dirty="0" smtClean="0"/>
              <a:t>,</a:t>
            </a:r>
            <a:r>
              <a:rPr lang="zh-TW" altLang="en-US" sz="2400" dirty="0" smtClean="0"/>
              <a:t>能在兩個數據集合中任意的挑選</a:t>
            </a:r>
            <a:endParaRPr lang="en-US" altLang="zh-TW" sz="2400" dirty="0" smtClean="0"/>
          </a:p>
        </p:txBody>
      </p:sp>
      <p:pic>
        <p:nvPicPr>
          <p:cNvPr id="822277" name="Picture 5" descr="Profiler"/>
          <p:cNvPicPr>
            <a:picLocks noChangeAspect="1" noChangeArrowheads="1"/>
          </p:cNvPicPr>
          <p:nvPr/>
        </p:nvPicPr>
        <p:blipFill>
          <a:blip r:embed="rId2"/>
          <a:srcRect/>
          <a:stretch>
            <a:fillRect/>
          </a:stretch>
        </p:blipFill>
        <p:spPr bwMode="auto">
          <a:xfrm>
            <a:off x="4692650" y="1524000"/>
            <a:ext cx="4333875" cy="5334000"/>
          </a:xfrm>
          <a:prstGeom prst="rect">
            <a:avLst/>
          </a:prstGeom>
          <a:noFill/>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43537" y="1928802"/>
            <a:ext cx="3500463" cy="1384995"/>
          </a:xfrm>
        </p:spPr>
        <p:txBody>
          <a:bodyPr>
            <a:normAutofit fontScale="70000" lnSpcReduction="20000"/>
          </a:bodyPr>
          <a:lstStyle/>
          <a:p>
            <a:r>
              <a:rPr altLang="zh-TW" smtClean="0">
                <a:solidFill>
                  <a:schemeClr val="accent6">
                    <a:lumMod val="40000"/>
                    <a:lumOff val="60000"/>
                  </a:schemeClr>
                </a:solidFill>
              </a:rPr>
              <a:t>Demo</a:t>
            </a:r>
            <a:endParaRPr lang="zh-TW" altLang="en-US" dirty="0">
              <a:solidFill>
                <a:schemeClr val="accent6">
                  <a:lumMod val="40000"/>
                  <a:lumOff val="60000"/>
                </a:schemeClr>
              </a:solidFill>
            </a:endParaRPr>
          </a:p>
        </p:txBody>
      </p:sp>
      <p:sp>
        <p:nvSpPr>
          <p:cNvPr id="4" name="Title 3"/>
          <p:cNvSpPr>
            <a:spLocks noGrp="1"/>
          </p:cNvSpPr>
          <p:nvPr>
            <p:ph type="ctrTitle"/>
          </p:nvPr>
        </p:nvSpPr>
        <p:spPr/>
        <p:txBody>
          <a:bodyPr/>
          <a:lstStyle/>
          <a:p>
            <a:r>
              <a:rPr altLang="zh-TW" smtClean="0">
                <a:solidFill>
                  <a:srgbClr val="FFFF00"/>
                </a:solidFill>
                <a:latin typeface="微軟正黑體" pitchFamily="34" charset="-120"/>
                <a:ea typeface="微軟正黑體" pitchFamily="34" charset="-120"/>
              </a:rPr>
              <a:t>Profiler</a:t>
            </a:r>
            <a:endParaRPr lang="zh-TW" altLang="en-US" dirty="0">
              <a:solidFill>
                <a:srgbClr val="FFFF00"/>
              </a:solidFill>
              <a:latin typeface="微軟正黑體" pitchFamily="34" charset="-120"/>
              <a:ea typeface="微軟正黑體" pitchFamily="34" charset="-120"/>
            </a:endParaRPr>
          </a:p>
        </p:txBody>
      </p:sp>
      <p:sp>
        <p:nvSpPr>
          <p:cNvPr id="5" name="Subtitle 4"/>
          <p:cNvSpPr>
            <a:spLocks noGrp="1"/>
          </p:cNvSpPr>
          <p:nvPr>
            <p:ph type="subTitle" idx="1"/>
          </p:nvPr>
        </p:nvSpPr>
        <p:spPr/>
        <p:txBody>
          <a:bodyPr/>
          <a:lstStyle/>
          <a:p>
            <a:endParaRPr lang="zh-TW"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Slide11-Recommendations"/>
          <p:cNvPicPr>
            <a:picLocks noChangeAspect="1" noChangeArrowheads="1"/>
          </p:cNvPicPr>
          <p:nvPr/>
        </p:nvPicPr>
        <p:blipFill>
          <a:blip r:embed="rId3"/>
          <a:srcRect/>
          <a:stretch>
            <a:fillRect/>
          </a:stretch>
        </p:blipFill>
        <p:spPr bwMode="auto">
          <a:xfrm>
            <a:off x="4894263" y="2155825"/>
            <a:ext cx="3025775" cy="1789113"/>
          </a:xfrm>
          <a:prstGeom prst="rect">
            <a:avLst/>
          </a:prstGeom>
          <a:noFill/>
          <a:ln w="9525">
            <a:noFill/>
            <a:miter lim="800000"/>
            <a:headEnd/>
            <a:tailEnd/>
          </a:ln>
        </p:spPr>
      </p:pic>
      <p:pic>
        <p:nvPicPr>
          <p:cNvPr id="118787" name="Picture 3" descr="Slide11-Reports"/>
          <p:cNvPicPr>
            <a:picLocks noChangeAspect="1" noChangeArrowheads="1"/>
          </p:cNvPicPr>
          <p:nvPr/>
        </p:nvPicPr>
        <p:blipFill>
          <a:blip r:embed="rId4"/>
          <a:srcRect/>
          <a:stretch>
            <a:fillRect/>
          </a:stretch>
        </p:blipFill>
        <p:spPr bwMode="auto">
          <a:xfrm>
            <a:off x="4894263" y="4441825"/>
            <a:ext cx="3048000" cy="1549400"/>
          </a:xfrm>
          <a:prstGeom prst="rect">
            <a:avLst/>
          </a:prstGeom>
          <a:noFill/>
          <a:ln w="9525">
            <a:noFill/>
            <a:miter lim="800000"/>
            <a:headEnd/>
            <a:tailEnd/>
          </a:ln>
        </p:spPr>
      </p:pic>
      <p:sp>
        <p:nvSpPr>
          <p:cNvPr id="118788" name="Oval 4"/>
          <p:cNvSpPr>
            <a:spLocks noChangeArrowheads="1"/>
          </p:cNvSpPr>
          <p:nvPr/>
        </p:nvSpPr>
        <p:spPr bwMode="auto">
          <a:xfrm>
            <a:off x="658813" y="2219325"/>
            <a:ext cx="3722687" cy="3873500"/>
          </a:xfrm>
          <a:prstGeom prst="ellipse">
            <a:avLst/>
          </a:prstGeom>
          <a:gradFill rotWithShape="1">
            <a:gsLst>
              <a:gs pos="0">
                <a:srgbClr val="EEEFD7"/>
              </a:gs>
              <a:gs pos="100000">
                <a:srgbClr val="FFFFFF">
                  <a:alpha val="0"/>
                </a:srgbClr>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18789" name="Line 5"/>
          <p:cNvSpPr>
            <a:spLocks noChangeShapeType="1"/>
          </p:cNvSpPr>
          <p:nvPr/>
        </p:nvSpPr>
        <p:spPr bwMode="auto">
          <a:xfrm>
            <a:off x="2436813" y="4416425"/>
            <a:ext cx="2128837" cy="0"/>
          </a:xfrm>
          <a:prstGeom prst="line">
            <a:avLst/>
          </a:prstGeom>
          <a:noFill/>
          <a:ln w="38100">
            <a:solidFill>
              <a:srgbClr val="CC0000"/>
            </a:solidFill>
            <a:round/>
            <a:headEnd/>
            <a:tailEnd/>
          </a:ln>
          <a:effectLst/>
        </p:spPr>
        <p:txBody>
          <a:bodyPr anchor="ctr"/>
          <a:lstStyle/>
          <a:p>
            <a:pPr>
              <a:defRPr/>
            </a:pPr>
            <a:endParaRPr lang="en-US">
              <a:effectLst>
                <a:outerShdw blurRad="38100" dist="38100" dir="2700000" algn="tl">
                  <a:srgbClr val="000000">
                    <a:alpha val="43137"/>
                  </a:srgbClr>
                </a:outerShdw>
              </a:effectLst>
            </a:endParaRPr>
          </a:p>
        </p:txBody>
      </p:sp>
      <p:sp>
        <p:nvSpPr>
          <p:cNvPr id="118813" name="Rectangle 29"/>
          <p:cNvSpPr>
            <a:spLocks noGrp="1" noChangeArrowheads="1"/>
          </p:cNvSpPr>
          <p:nvPr>
            <p:ph type="title"/>
          </p:nvPr>
        </p:nvSpPr>
        <p:spPr>
          <a:xfrm>
            <a:off x="366713" y="219075"/>
            <a:ext cx="8405812" cy="707886"/>
          </a:xfrm>
        </p:spPr>
        <p:txBody>
          <a:bodyPr>
            <a:spAutoFit/>
          </a:bodyPr>
          <a:lstStyle/>
          <a:p>
            <a:pPr eaLnBrk="1" hangingPunct="1">
              <a:defRPr/>
            </a:pPr>
            <a:r>
              <a:rPr lang="en-US" altLang="zh-TW" dirty="0" smtClean="0">
                <a:effectLst>
                  <a:outerShdw blurRad="38100" dist="38100" dir="2700000" algn="tl">
                    <a:srgbClr val="02024A"/>
                  </a:outerShdw>
                </a:effectLst>
              </a:rPr>
              <a:t>Database Engine Tuning Advisor</a:t>
            </a:r>
          </a:p>
        </p:txBody>
      </p:sp>
      <p:pic>
        <p:nvPicPr>
          <p:cNvPr id="118811" name="Picture 27" descr="table01"/>
          <p:cNvPicPr>
            <a:picLocks noGrp="1" noChangeAspect="1" noChangeArrowheads="1"/>
          </p:cNvPicPr>
          <p:nvPr>
            <p:ph sz="quarter" idx="4294967295"/>
          </p:nvPr>
        </p:nvPicPr>
        <p:blipFill>
          <a:blip r:embed="rId5"/>
          <a:srcRect/>
          <a:stretch>
            <a:fillRect/>
          </a:stretch>
        </p:blipFill>
        <p:spPr>
          <a:xfrm>
            <a:off x="857224" y="2928934"/>
            <a:ext cx="830263" cy="534987"/>
          </a:xfrm>
          <a:noFill/>
        </p:spPr>
      </p:pic>
      <p:sp>
        <p:nvSpPr>
          <p:cNvPr id="118791" name="Freeform 7"/>
          <p:cNvSpPr>
            <a:spLocks/>
          </p:cNvSpPr>
          <p:nvPr/>
        </p:nvSpPr>
        <p:spPr bwMode="auto">
          <a:xfrm rot="12719810">
            <a:off x="1327150" y="3738563"/>
            <a:ext cx="647700" cy="254000"/>
          </a:xfrm>
          <a:custGeom>
            <a:avLst/>
            <a:gdLst/>
            <a:ahLst/>
            <a:cxnLst>
              <a:cxn ang="0">
                <a:pos x="245" y="164"/>
              </a:cxn>
              <a:cxn ang="0">
                <a:pos x="249" y="203"/>
              </a:cxn>
              <a:cxn ang="0">
                <a:pos x="249" y="0"/>
              </a:cxn>
              <a:cxn ang="0">
                <a:pos x="245" y="36"/>
              </a:cxn>
              <a:cxn ang="0">
                <a:pos x="272" y="55"/>
              </a:cxn>
              <a:cxn ang="0">
                <a:pos x="353" y="62"/>
              </a:cxn>
              <a:cxn ang="0">
                <a:pos x="469" y="78"/>
              </a:cxn>
              <a:cxn ang="0">
                <a:pos x="536" y="91"/>
              </a:cxn>
              <a:cxn ang="0">
                <a:pos x="606" y="107"/>
              </a:cxn>
              <a:cxn ang="0">
                <a:pos x="675" y="127"/>
              </a:cxn>
              <a:cxn ang="0">
                <a:pos x="745" y="151"/>
              </a:cxn>
              <a:cxn ang="0">
                <a:pos x="810" y="178"/>
              </a:cxn>
              <a:cxn ang="0">
                <a:pos x="869" y="212"/>
              </a:cxn>
              <a:cxn ang="0">
                <a:pos x="897" y="230"/>
              </a:cxn>
              <a:cxn ang="0">
                <a:pos x="923" y="251"/>
              </a:cxn>
              <a:cxn ang="0">
                <a:pos x="946" y="271"/>
              </a:cxn>
              <a:cxn ang="0">
                <a:pos x="967" y="294"/>
              </a:cxn>
              <a:cxn ang="0">
                <a:pos x="984" y="319"/>
              </a:cxn>
              <a:cxn ang="0">
                <a:pos x="998" y="343"/>
              </a:cxn>
              <a:cxn ang="0">
                <a:pos x="1010" y="371"/>
              </a:cxn>
              <a:cxn ang="0">
                <a:pos x="1017" y="400"/>
              </a:cxn>
              <a:cxn ang="0">
                <a:pos x="1004" y="374"/>
              </a:cxn>
              <a:cxn ang="0">
                <a:pos x="987" y="349"/>
              </a:cxn>
              <a:cxn ang="0">
                <a:pos x="968" y="326"/>
              </a:cxn>
              <a:cxn ang="0">
                <a:pos x="946" y="306"/>
              </a:cxn>
              <a:cxn ang="0">
                <a:pos x="923" y="287"/>
              </a:cxn>
              <a:cxn ang="0">
                <a:pos x="884" y="261"/>
              </a:cxn>
              <a:cxn ang="0">
                <a:pos x="855" y="245"/>
              </a:cxn>
              <a:cxn ang="0">
                <a:pos x="810" y="225"/>
              </a:cxn>
              <a:cxn ang="0">
                <a:pos x="780" y="213"/>
              </a:cxn>
              <a:cxn ang="0">
                <a:pos x="714" y="193"/>
              </a:cxn>
              <a:cxn ang="0">
                <a:pos x="648" y="177"/>
              </a:cxn>
              <a:cxn ang="0">
                <a:pos x="580" y="165"/>
              </a:cxn>
              <a:cxn ang="0">
                <a:pos x="514" y="156"/>
              </a:cxn>
              <a:cxn ang="0">
                <a:pos x="395" y="149"/>
              </a:cxn>
              <a:cxn ang="0">
                <a:pos x="301" y="148"/>
              </a:cxn>
              <a:cxn ang="0">
                <a:pos x="242" y="149"/>
              </a:cxn>
            </a:cxnLst>
            <a:rect l="0" t="0" r="r" b="b"/>
            <a:pathLst>
              <a:path w="1017" h="400">
                <a:moveTo>
                  <a:pt x="242" y="149"/>
                </a:moveTo>
                <a:lnTo>
                  <a:pt x="245" y="164"/>
                </a:lnTo>
                <a:lnTo>
                  <a:pt x="248" y="181"/>
                </a:lnTo>
                <a:lnTo>
                  <a:pt x="249" y="203"/>
                </a:lnTo>
                <a:lnTo>
                  <a:pt x="0" y="97"/>
                </a:lnTo>
                <a:lnTo>
                  <a:pt x="249" y="0"/>
                </a:lnTo>
                <a:lnTo>
                  <a:pt x="248" y="19"/>
                </a:lnTo>
                <a:lnTo>
                  <a:pt x="245" y="36"/>
                </a:lnTo>
                <a:lnTo>
                  <a:pt x="240" y="52"/>
                </a:lnTo>
                <a:lnTo>
                  <a:pt x="272" y="55"/>
                </a:lnTo>
                <a:lnTo>
                  <a:pt x="307" y="58"/>
                </a:lnTo>
                <a:lnTo>
                  <a:pt x="353" y="62"/>
                </a:lnTo>
                <a:lnTo>
                  <a:pt x="408" y="69"/>
                </a:lnTo>
                <a:lnTo>
                  <a:pt x="469" y="78"/>
                </a:lnTo>
                <a:lnTo>
                  <a:pt x="503" y="84"/>
                </a:lnTo>
                <a:lnTo>
                  <a:pt x="536" y="91"/>
                </a:lnTo>
                <a:lnTo>
                  <a:pt x="571" y="98"/>
                </a:lnTo>
                <a:lnTo>
                  <a:pt x="606" y="107"/>
                </a:lnTo>
                <a:lnTo>
                  <a:pt x="640" y="116"/>
                </a:lnTo>
                <a:lnTo>
                  <a:pt x="675" y="127"/>
                </a:lnTo>
                <a:lnTo>
                  <a:pt x="710" y="138"/>
                </a:lnTo>
                <a:lnTo>
                  <a:pt x="745" y="151"/>
                </a:lnTo>
                <a:lnTo>
                  <a:pt x="778" y="164"/>
                </a:lnTo>
                <a:lnTo>
                  <a:pt x="810" y="178"/>
                </a:lnTo>
                <a:lnTo>
                  <a:pt x="840" y="194"/>
                </a:lnTo>
                <a:lnTo>
                  <a:pt x="869" y="212"/>
                </a:lnTo>
                <a:lnTo>
                  <a:pt x="884" y="220"/>
                </a:lnTo>
                <a:lnTo>
                  <a:pt x="897" y="230"/>
                </a:lnTo>
                <a:lnTo>
                  <a:pt x="910" y="241"/>
                </a:lnTo>
                <a:lnTo>
                  <a:pt x="923" y="251"/>
                </a:lnTo>
                <a:lnTo>
                  <a:pt x="935" y="261"/>
                </a:lnTo>
                <a:lnTo>
                  <a:pt x="946" y="271"/>
                </a:lnTo>
                <a:lnTo>
                  <a:pt x="956" y="283"/>
                </a:lnTo>
                <a:lnTo>
                  <a:pt x="967" y="294"/>
                </a:lnTo>
                <a:lnTo>
                  <a:pt x="975" y="306"/>
                </a:lnTo>
                <a:lnTo>
                  <a:pt x="984" y="319"/>
                </a:lnTo>
                <a:lnTo>
                  <a:pt x="993" y="330"/>
                </a:lnTo>
                <a:lnTo>
                  <a:pt x="998" y="343"/>
                </a:lnTo>
                <a:lnTo>
                  <a:pt x="1006" y="358"/>
                </a:lnTo>
                <a:lnTo>
                  <a:pt x="1010" y="371"/>
                </a:lnTo>
                <a:lnTo>
                  <a:pt x="1014" y="385"/>
                </a:lnTo>
                <a:lnTo>
                  <a:pt x="1017" y="400"/>
                </a:lnTo>
                <a:lnTo>
                  <a:pt x="1011" y="387"/>
                </a:lnTo>
                <a:lnTo>
                  <a:pt x="1004" y="374"/>
                </a:lnTo>
                <a:lnTo>
                  <a:pt x="996" y="361"/>
                </a:lnTo>
                <a:lnTo>
                  <a:pt x="987" y="349"/>
                </a:lnTo>
                <a:lnTo>
                  <a:pt x="978" y="338"/>
                </a:lnTo>
                <a:lnTo>
                  <a:pt x="968" y="326"/>
                </a:lnTo>
                <a:lnTo>
                  <a:pt x="958" y="316"/>
                </a:lnTo>
                <a:lnTo>
                  <a:pt x="946" y="306"/>
                </a:lnTo>
                <a:lnTo>
                  <a:pt x="935" y="296"/>
                </a:lnTo>
                <a:lnTo>
                  <a:pt x="923" y="287"/>
                </a:lnTo>
                <a:lnTo>
                  <a:pt x="897" y="268"/>
                </a:lnTo>
                <a:lnTo>
                  <a:pt x="884" y="261"/>
                </a:lnTo>
                <a:lnTo>
                  <a:pt x="869" y="252"/>
                </a:lnTo>
                <a:lnTo>
                  <a:pt x="855" y="245"/>
                </a:lnTo>
                <a:lnTo>
                  <a:pt x="840" y="238"/>
                </a:lnTo>
                <a:lnTo>
                  <a:pt x="810" y="225"/>
                </a:lnTo>
                <a:lnTo>
                  <a:pt x="795" y="219"/>
                </a:lnTo>
                <a:lnTo>
                  <a:pt x="780" y="213"/>
                </a:lnTo>
                <a:lnTo>
                  <a:pt x="748" y="203"/>
                </a:lnTo>
                <a:lnTo>
                  <a:pt x="714" y="193"/>
                </a:lnTo>
                <a:lnTo>
                  <a:pt x="681" y="184"/>
                </a:lnTo>
                <a:lnTo>
                  <a:pt x="648" y="177"/>
                </a:lnTo>
                <a:lnTo>
                  <a:pt x="613" y="171"/>
                </a:lnTo>
                <a:lnTo>
                  <a:pt x="580" y="165"/>
                </a:lnTo>
                <a:lnTo>
                  <a:pt x="548" y="161"/>
                </a:lnTo>
                <a:lnTo>
                  <a:pt x="514" y="156"/>
                </a:lnTo>
                <a:lnTo>
                  <a:pt x="452" y="152"/>
                </a:lnTo>
                <a:lnTo>
                  <a:pt x="395" y="149"/>
                </a:lnTo>
                <a:lnTo>
                  <a:pt x="345" y="148"/>
                </a:lnTo>
                <a:lnTo>
                  <a:pt x="301" y="148"/>
                </a:lnTo>
                <a:lnTo>
                  <a:pt x="269" y="148"/>
                </a:lnTo>
                <a:lnTo>
                  <a:pt x="242" y="149"/>
                </a:lnTo>
                <a:close/>
              </a:path>
            </a:pathLst>
          </a:custGeom>
          <a:solidFill>
            <a:srgbClr val="FF0000">
              <a:alpha val="75000"/>
            </a:srgbClr>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118792" name="Freeform 8"/>
          <p:cNvSpPr>
            <a:spLocks/>
          </p:cNvSpPr>
          <p:nvPr/>
        </p:nvSpPr>
        <p:spPr bwMode="auto">
          <a:xfrm rot="-485685">
            <a:off x="1892300" y="4799013"/>
            <a:ext cx="539750" cy="587375"/>
          </a:xfrm>
          <a:custGeom>
            <a:avLst/>
            <a:gdLst/>
            <a:ahLst/>
            <a:cxnLst>
              <a:cxn ang="0">
                <a:pos x="18" y="919"/>
              </a:cxn>
              <a:cxn ang="0">
                <a:pos x="55" y="898"/>
              </a:cxn>
              <a:cxn ang="0">
                <a:pos x="119" y="857"/>
              </a:cxn>
              <a:cxn ang="0">
                <a:pos x="167" y="825"/>
              </a:cxn>
              <a:cxn ang="0">
                <a:pos x="242" y="767"/>
              </a:cxn>
              <a:cxn ang="0">
                <a:pos x="322" y="703"/>
              </a:cxn>
              <a:cxn ang="0">
                <a:pos x="376" y="657"/>
              </a:cxn>
              <a:cxn ang="0">
                <a:pos x="481" y="558"/>
              </a:cxn>
              <a:cxn ang="0">
                <a:pos x="534" y="506"/>
              </a:cxn>
              <a:cxn ang="0">
                <a:pos x="583" y="454"/>
              </a:cxn>
              <a:cxn ang="0">
                <a:pos x="631" y="400"/>
              </a:cxn>
              <a:cxn ang="0">
                <a:pos x="674" y="348"/>
              </a:cxn>
              <a:cxn ang="0">
                <a:pos x="713" y="296"/>
              </a:cxn>
              <a:cxn ang="0">
                <a:pos x="748" y="244"/>
              </a:cxn>
              <a:cxn ang="0">
                <a:pos x="754" y="251"/>
              </a:cxn>
              <a:cxn ang="0">
                <a:pos x="789" y="290"/>
              </a:cxn>
              <a:cxn ang="0">
                <a:pos x="841" y="45"/>
              </a:cxn>
              <a:cxn ang="0">
                <a:pos x="839" y="8"/>
              </a:cxn>
              <a:cxn ang="0">
                <a:pos x="732" y="87"/>
              </a:cxn>
              <a:cxn ang="0">
                <a:pos x="613" y="176"/>
              </a:cxn>
              <a:cxn ang="0">
                <a:pos x="663" y="189"/>
              </a:cxn>
              <a:cxn ang="0">
                <a:pos x="661" y="211"/>
              </a:cxn>
              <a:cxn ang="0">
                <a:pos x="629" y="266"/>
              </a:cxn>
              <a:cxn ang="0">
                <a:pos x="593" y="319"/>
              </a:cxn>
              <a:cxn ang="0">
                <a:pos x="548" y="382"/>
              </a:cxn>
              <a:cxn ang="0">
                <a:pos x="493" y="451"/>
              </a:cxn>
              <a:cxn ang="0">
                <a:pos x="429" y="528"/>
              </a:cxn>
              <a:cxn ang="0">
                <a:pos x="381" y="582"/>
              </a:cxn>
              <a:cxn ang="0">
                <a:pos x="329" y="638"/>
              </a:cxn>
              <a:cxn ang="0">
                <a:pos x="273" y="695"/>
              </a:cxn>
              <a:cxn ang="0">
                <a:pos x="210" y="753"/>
              </a:cxn>
              <a:cxn ang="0">
                <a:pos x="110" y="840"/>
              </a:cxn>
              <a:cxn ang="0">
                <a:pos x="38" y="898"/>
              </a:cxn>
            </a:cxnLst>
            <a:rect l="0" t="0" r="r" b="b"/>
            <a:pathLst>
              <a:path w="851" h="927">
                <a:moveTo>
                  <a:pt x="0" y="927"/>
                </a:moveTo>
                <a:lnTo>
                  <a:pt x="18" y="919"/>
                </a:lnTo>
                <a:lnTo>
                  <a:pt x="35" y="909"/>
                </a:lnTo>
                <a:lnTo>
                  <a:pt x="55" y="898"/>
                </a:lnTo>
                <a:lnTo>
                  <a:pt x="76" y="886"/>
                </a:lnTo>
                <a:lnTo>
                  <a:pt x="119" y="857"/>
                </a:lnTo>
                <a:lnTo>
                  <a:pt x="142" y="841"/>
                </a:lnTo>
                <a:lnTo>
                  <a:pt x="167" y="825"/>
                </a:lnTo>
                <a:lnTo>
                  <a:pt x="216" y="787"/>
                </a:lnTo>
                <a:lnTo>
                  <a:pt x="242" y="767"/>
                </a:lnTo>
                <a:lnTo>
                  <a:pt x="268" y="747"/>
                </a:lnTo>
                <a:lnTo>
                  <a:pt x="322" y="703"/>
                </a:lnTo>
                <a:lnTo>
                  <a:pt x="348" y="680"/>
                </a:lnTo>
                <a:lnTo>
                  <a:pt x="376" y="657"/>
                </a:lnTo>
                <a:lnTo>
                  <a:pt x="429" y="608"/>
                </a:lnTo>
                <a:lnTo>
                  <a:pt x="481" y="558"/>
                </a:lnTo>
                <a:lnTo>
                  <a:pt x="507" y="532"/>
                </a:lnTo>
                <a:lnTo>
                  <a:pt x="534" y="506"/>
                </a:lnTo>
                <a:lnTo>
                  <a:pt x="558" y="480"/>
                </a:lnTo>
                <a:lnTo>
                  <a:pt x="583" y="454"/>
                </a:lnTo>
                <a:lnTo>
                  <a:pt x="607" y="427"/>
                </a:lnTo>
                <a:lnTo>
                  <a:pt x="631" y="400"/>
                </a:lnTo>
                <a:lnTo>
                  <a:pt x="652" y="374"/>
                </a:lnTo>
                <a:lnTo>
                  <a:pt x="674" y="348"/>
                </a:lnTo>
                <a:lnTo>
                  <a:pt x="694" y="322"/>
                </a:lnTo>
                <a:lnTo>
                  <a:pt x="713" y="296"/>
                </a:lnTo>
                <a:lnTo>
                  <a:pt x="731" y="270"/>
                </a:lnTo>
                <a:lnTo>
                  <a:pt x="748" y="244"/>
                </a:lnTo>
                <a:lnTo>
                  <a:pt x="750" y="247"/>
                </a:lnTo>
                <a:lnTo>
                  <a:pt x="754" y="251"/>
                </a:lnTo>
                <a:lnTo>
                  <a:pt x="767" y="267"/>
                </a:lnTo>
                <a:lnTo>
                  <a:pt x="789" y="290"/>
                </a:lnTo>
                <a:lnTo>
                  <a:pt x="819" y="145"/>
                </a:lnTo>
                <a:lnTo>
                  <a:pt x="841" y="45"/>
                </a:lnTo>
                <a:lnTo>
                  <a:pt x="851" y="0"/>
                </a:lnTo>
                <a:lnTo>
                  <a:pt x="839" y="8"/>
                </a:lnTo>
                <a:lnTo>
                  <a:pt x="813" y="28"/>
                </a:lnTo>
                <a:lnTo>
                  <a:pt x="732" y="87"/>
                </a:lnTo>
                <a:lnTo>
                  <a:pt x="651" y="148"/>
                </a:lnTo>
                <a:lnTo>
                  <a:pt x="613" y="176"/>
                </a:lnTo>
                <a:lnTo>
                  <a:pt x="642" y="183"/>
                </a:lnTo>
                <a:lnTo>
                  <a:pt x="663" y="189"/>
                </a:lnTo>
                <a:lnTo>
                  <a:pt x="673" y="192"/>
                </a:lnTo>
                <a:lnTo>
                  <a:pt x="661" y="211"/>
                </a:lnTo>
                <a:lnTo>
                  <a:pt x="647" y="235"/>
                </a:lnTo>
                <a:lnTo>
                  <a:pt x="629" y="266"/>
                </a:lnTo>
                <a:lnTo>
                  <a:pt x="606" y="300"/>
                </a:lnTo>
                <a:lnTo>
                  <a:pt x="593" y="319"/>
                </a:lnTo>
                <a:lnTo>
                  <a:pt x="578" y="338"/>
                </a:lnTo>
                <a:lnTo>
                  <a:pt x="548" y="382"/>
                </a:lnTo>
                <a:lnTo>
                  <a:pt x="513" y="428"/>
                </a:lnTo>
                <a:lnTo>
                  <a:pt x="493" y="451"/>
                </a:lnTo>
                <a:lnTo>
                  <a:pt x="473" y="476"/>
                </a:lnTo>
                <a:lnTo>
                  <a:pt x="429" y="528"/>
                </a:lnTo>
                <a:lnTo>
                  <a:pt x="406" y="554"/>
                </a:lnTo>
                <a:lnTo>
                  <a:pt x="381" y="582"/>
                </a:lnTo>
                <a:lnTo>
                  <a:pt x="355" y="609"/>
                </a:lnTo>
                <a:lnTo>
                  <a:pt x="329" y="638"/>
                </a:lnTo>
                <a:lnTo>
                  <a:pt x="302" y="666"/>
                </a:lnTo>
                <a:lnTo>
                  <a:pt x="273" y="695"/>
                </a:lnTo>
                <a:lnTo>
                  <a:pt x="242" y="724"/>
                </a:lnTo>
                <a:lnTo>
                  <a:pt x="210" y="753"/>
                </a:lnTo>
                <a:lnTo>
                  <a:pt x="145" y="811"/>
                </a:lnTo>
                <a:lnTo>
                  <a:pt x="110" y="840"/>
                </a:lnTo>
                <a:lnTo>
                  <a:pt x="76" y="869"/>
                </a:lnTo>
                <a:lnTo>
                  <a:pt x="38" y="898"/>
                </a:lnTo>
                <a:lnTo>
                  <a:pt x="0" y="927"/>
                </a:lnTo>
                <a:close/>
              </a:path>
            </a:pathLst>
          </a:custGeom>
          <a:solidFill>
            <a:srgbClr val="FF0000">
              <a:alpha val="75000"/>
            </a:srgbClr>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118793" name="Freeform 9"/>
          <p:cNvSpPr>
            <a:spLocks/>
          </p:cNvSpPr>
          <p:nvPr/>
        </p:nvSpPr>
        <p:spPr bwMode="auto">
          <a:xfrm rot="3255611">
            <a:off x="2682875" y="4935538"/>
            <a:ext cx="647700" cy="254000"/>
          </a:xfrm>
          <a:custGeom>
            <a:avLst/>
            <a:gdLst/>
            <a:ahLst/>
            <a:cxnLst>
              <a:cxn ang="0">
                <a:pos x="245" y="164"/>
              </a:cxn>
              <a:cxn ang="0">
                <a:pos x="249" y="203"/>
              </a:cxn>
              <a:cxn ang="0">
                <a:pos x="249" y="0"/>
              </a:cxn>
              <a:cxn ang="0">
                <a:pos x="245" y="36"/>
              </a:cxn>
              <a:cxn ang="0">
                <a:pos x="272" y="55"/>
              </a:cxn>
              <a:cxn ang="0">
                <a:pos x="353" y="62"/>
              </a:cxn>
              <a:cxn ang="0">
                <a:pos x="469" y="78"/>
              </a:cxn>
              <a:cxn ang="0">
                <a:pos x="536" y="91"/>
              </a:cxn>
              <a:cxn ang="0">
                <a:pos x="606" y="107"/>
              </a:cxn>
              <a:cxn ang="0">
                <a:pos x="675" y="127"/>
              </a:cxn>
              <a:cxn ang="0">
                <a:pos x="745" y="151"/>
              </a:cxn>
              <a:cxn ang="0">
                <a:pos x="810" y="178"/>
              </a:cxn>
              <a:cxn ang="0">
                <a:pos x="869" y="212"/>
              </a:cxn>
              <a:cxn ang="0">
                <a:pos x="897" y="230"/>
              </a:cxn>
              <a:cxn ang="0">
                <a:pos x="923" y="251"/>
              </a:cxn>
              <a:cxn ang="0">
                <a:pos x="946" y="271"/>
              </a:cxn>
              <a:cxn ang="0">
                <a:pos x="967" y="294"/>
              </a:cxn>
              <a:cxn ang="0">
                <a:pos x="984" y="319"/>
              </a:cxn>
              <a:cxn ang="0">
                <a:pos x="998" y="343"/>
              </a:cxn>
              <a:cxn ang="0">
                <a:pos x="1010" y="371"/>
              </a:cxn>
              <a:cxn ang="0">
                <a:pos x="1017" y="400"/>
              </a:cxn>
              <a:cxn ang="0">
                <a:pos x="1004" y="374"/>
              </a:cxn>
              <a:cxn ang="0">
                <a:pos x="987" y="349"/>
              </a:cxn>
              <a:cxn ang="0">
                <a:pos x="968" y="326"/>
              </a:cxn>
              <a:cxn ang="0">
                <a:pos x="946" y="306"/>
              </a:cxn>
              <a:cxn ang="0">
                <a:pos x="923" y="287"/>
              </a:cxn>
              <a:cxn ang="0">
                <a:pos x="884" y="261"/>
              </a:cxn>
              <a:cxn ang="0">
                <a:pos x="855" y="245"/>
              </a:cxn>
              <a:cxn ang="0">
                <a:pos x="810" y="225"/>
              </a:cxn>
              <a:cxn ang="0">
                <a:pos x="780" y="213"/>
              </a:cxn>
              <a:cxn ang="0">
                <a:pos x="714" y="193"/>
              </a:cxn>
              <a:cxn ang="0">
                <a:pos x="648" y="177"/>
              </a:cxn>
              <a:cxn ang="0">
                <a:pos x="580" y="165"/>
              </a:cxn>
              <a:cxn ang="0">
                <a:pos x="514" y="156"/>
              </a:cxn>
              <a:cxn ang="0">
                <a:pos x="395" y="149"/>
              </a:cxn>
              <a:cxn ang="0">
                <a:pos x="301" y="148"/>
              </a:cxn>
              <a:cxn ang="0">
                <a:pos x="242" y="149"/>
              </a:cxn>
            </a:cxnLst>
            <a:rect l="0" t="0" r="r" b="b"/>
            <a:pathLst>
              <a:path w="1017" h="400">
                <a:moveTo>
                  <a:pt x="242" y="149"/>
                </a:moveTo>
                <a:lnTo>
                  <a:pt x="245" y="164"/>
                </a:lnTo>
                <a:lnTo>
                  <a:pt x="248" y="181"/>
                </a:lnTo>
                <a:lnTo>
                  <a:pt x="249" y="203"/>
                </a:lnTo>
                <a:lnTo>
                  <a:pt x="0" y="97"/>
                </a:lnTo>
                <a:lnTo>
                  <a:pt x="249" y="0"/>
                </a:lnTo>
                <a:lnTo>
                  <a:pt x="248" y="19"/>
                </a:lnTo>
                <a:lnTo>
                  <a:pt x="245" y="36"/>
                </a:lnTo>
                <a:lnTo>
                  <a:pt x="240" y="52"/>
                </a:lnTo>
                <a:lnTo>
                  <a:pt x="272" y="55"/>
                </a:lnTo>
                <a:lnTo>
                  <a:pt x="307" y="58"/>
                </a:lnTo>
                <a:lnTo>
                  <a:pt x="353" y="62"/>
                </a:lnTo>
                <a:lnTo>
                  <a:pt x="408" y="69"/>
                </a:lnTo>
                <a:lnTo>
                  <a:pt x="469" y="78"/>
                </a:lnTo>
                <a:lnTo>
                  <a:pt x="503" y="84"/>
                </a:lnTo>
                <a:lnTo>
                  <a:pt x="536" y="91"/>
                </a:lnTo>
                <a:lnTo>
                  <a:pt x="571" y="98"/>
                </a:lnTo>
                <a:lnTo>
                  <a:pt x="606" y="107"/>
                </a:lnTo>
                <a:lnTo>
                  <a:pt x="640" y="116"/>
                </a:lnTo>
                <a:lnTo>
                  <a:pt x="675" y="127"/>
                </a:lnTo>
                <a:lnTo>
                  <a:pt x="710" y="138"/>
                </a:lnTo>
                <a:lnTo>
                  <a:pt x="745" y="151"/>
                </a:lnTo>
                <a:lnTo>
                  <a:pt x="778" y="164"/>
                </a:lnTo>
                <a:lnTo>
                  <a:pt x="810" y="178"/>
                </a:lnTo>
                <a:lnTo>
                  <a:pt x="840" y="194"/>
                </a:lnTo>
                <a:lnTo>
                  <a:pt x="869" y="212"/>
                </a:lnTo>
                <a:lnTo>
                  <a:pt x="884" y="220"/>
                </a:lnTo>
                <a:lnTo>
                  <a:pt x="897" y="230"/>
                </a:lnTo>
                <a:lnTo>
                  <a:pt x="910" y="241"/>
                </a:lnTo>
                <a:lnTo>
                  <a:pt x="923" y="251"/>
                </a:lnTo>
                <a:lnTo>
                  <a:pt x="935" y="261"/>
                </a:lnTo>
                <a:lnTo>
                  <a:pt x="946" y="271"/>
                </a:lnTo>
                <a:lnTo>
                  <a:pt x="956" y="283"/>
                </a:lnTo>
                <a:lnTo>
                  <a:pt x="967" y="294"/>
                </a:lnTo>
                <a:lnTo>
                  <a:pt x="975" y="306"/>
                </a:lnTo>
                <a:lnTo>
                  <a:pt x="984" y="319"/>
                </a:lnTo>
                <a:lnTo>
                  <a:pt x="993" y="330"/>
                </a:lnTo>
                <a:lnTo>
                  <a:pt x="998" y="343"/>
                </a:lnTo>
                <a:lnTo>
                  <a:pt x="1006" y="358"/>
                </a:lnTo>
                <a:lnTo>
                  <a:pt x="1010" y="371"/>
                </a:lnTo>
                <a:lnTo>
                  <a:pt x="1014" y="385"/>
                </a:lnTo>
                <a:lnTo>
                  <a:pt x="1017" y="400"/>
                </a:lnTo>
                <a:lnTo>
                  <a:pt x="1011" y="387"/>
                </a:lnTo>
                <a:lnTo>
                  <a:pt x="1004" y="374"/>
                </a:lnTo>
                <a:lnTo>
                  <a:pt x="996" y="361"/>
                </a:lnTo>
                <a:lnTo>
                  <a:pt x="987" y="349"/>
                </a:lnTo>
                <a:lnTo>
                  <a:pt x="978" y="338"/>
                </a:lnTo>
                <a:lnTo>
                  <a:pt x="968" y="326"/>
                </a:lnTo>
                <a:lnTo>
                  <a:pt x="958" y="316"/>
                </a:lnTo>
                <a:lnTo>
                  <a:pt x="946" y="306"/>
                </a:lnTo>
                <a:lnTo>
                  <a:pt x="935" y="296"/>
                </a:lnTo>
                <a:lnTo>
                  <a:pt x="923" y="287"/>
                </a:lnTo>
                <a:lnTo>
                  <a:pt x="897" y="268"/>
                </a:lnTo>
                <a:lnTo>
                  <a:pt x="884" y="261"/>
                </a:lnTo>
                <a:lnTo>
                  <a:pt x="869" y="252"/>
                </a:lnTo>
                <a:lnTo>
                  <a:pt x="855" y="245"/>
                </a:lnTo>
                <a:lnTo>
                  <a:pt x="840" y="238"/>
                </a:lnTo>
                <a:lnTo>
                  <a:pt x="810" y="225"/>
                </a:lnTo>
                <a:lnTo>
                  <a:pt x="795" y="219"/>
                </a:lnTo>
                <a:lnTo>
                  <a:pt x="780" y="213"/>
                </a:lnTo>
                <a:lnTo>
                  <a:pt x="748" y="203"/>
                </a:lnTo>
                <a:lnTo>
                  <a:pt x="714" y="193"/>
                </a:lnTo>
                <a:lnTo>
                  <a:pt x="681" y="184"/>
                </a:lnTo>
                <a:lnTo>
                  <a:pt x="648" y="177"/>
                </a:lnTo>
                <a:lnTo>
                  <a:pt x="613" y="171"/>
                </a:lnTo>
                <a:lnTo>
                  <a:pt x="580" y="165"/>
                </a:lnTo>
                <a:lnTo>
                  <a:pt x="548" y="161"/>
                </a:lnTo>
                <a:lnTo>
                  <a:pt x="514" y="156"/>
                </a:lnTo>
                <a:lnTo>
                  <a:pt x="452" y="152"/>
                </a:lnTo>
                <a:lnTo>
                  <a:pt x="395" y="149"/>
                </a:lnTo>
                <a:lnTo>
                  <a:pt x="345" y="148"/>
                </a:lnTo>
                <a:lnTo>
                  <a:pt x="301" y="148"/>
                </a:lnTo>
                <a:lnTo>
                  <a:pt x="269" y="148"/>
                </a:lnTo>
                <a:lnTo>
                  <a:pt x="242" y="149"/>
                </a:lnTo>
                <a:close/>
              </a:path>
            </a:pathLst>
          </a:custGeom>
          <a:solidFill>
            <a:srgbClr val="FF0000">
              <a:alpha val="75000"/>
            </a:srgbClr>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118794" name="Freeform 10"/>
          <p:cNvSpPr>
            <a:spLocks/>
          </p:cNvSpPr>
          <p:nvPr/>
        </p:nvSpPr>
        <p:spPr bwMode="auto">
          <a:xfrm rot="9211539">
            <a:off x="2074863" y="3144838"/>
            <a:ext cx="539750" cy="587375"/>
          </a:xfrm>
          <a:custGeom>
            <a:avLst/>
            <a:gdLst/>
            <a:ahLst/>
            <a:cxnLst>
              <a:cxn ang="0">
                <a:pos x="18" y="919"/>
              </a:cxn>
              <a:cxn ang="0">
                <a:pos x="55" y="898"/>
              </a:cxn>
              <a:cxn ang="0">
                <a:pos x="119" y="857"/>
              </a:cxn>
              <a:cxn ang="0">
                <a:pos x="167" y="825"/>
              </a:cxn>
              <a:cxn ang="0">
                <a:pos x="242" y="767"/>
              </a:cxn>
              <a:cxn ang="0">
                <a:pos x="322" y="703"/>
              </a:cxn>
              <a:cxn ang="0">
                <a:pos x="376" y="657"/>
              </a:cxn>
              <a:cxn ang="0">
                <a:pos x="481" y="558"/>
              </a:cxn>
              <a:cxn ang="0">
                <a:pos x="534" y="506"/>
              </a:cxn>
              <a:cxn ang="0">
                <a:pos x="583" y="454"/>
              </a:cxn>
              <a:cxn ang="0">
                <a:pos x="631" y="400"/>
              </a:cxn>
              <a:cxn ang="0">
                <a:pos x="674" y="348"/>
              </a:cxn>
              <a:cxn ang="0">
                <a:pos x="713" y="296"/>
              </a:cxn>
              <a:cxn ang="0">
                <a:pos x="748" y="244"/>
              </a:cxn>
              <a:cxn ang="0">
                <a:pos x="754" y="251"/>
              </a:cxn>
              <a:cxn ang="0">
                <a:pos x="789" y="290"/>
              </a:cxn>
              <a:cxn ang="0">
                <a:pos x="841" y="45"/>
              </a:cxn>
              <a:cxn ang="0">
                <a:pos x="839" y="8"/>
              </a:cxn>
              <a:cxn ang="0">
                <a:pos x="732" y="87"/>
              </a:cxn>
              <a:cxn ang="0">
                <a:pos x="613" y="176"/>
              </a:cxn>
              <a:cxn ang="0">
                <a:pos x="663" y="189"/>
              </a:cxn>
              <a:cxn ang="0">
                <a:pos x="661" y="211"/>
              </a:cxn>
              <a:cxn ang="0">
                <a:pos x="629" y="266"/>
              </a:cxn>
              <a:cxn ang="0">
                <a:pos x="593" y="319"/>
              </a:cxn>
              <a:cxn ang="0">
                <a:pos x="548" y="382"/>
              </a:cxn>
              <a:cxn ang="0">
                <a:pos x="493" y="451"/>
              </a:cxn>
              <a:cxn ang="0">
                <a:pos x="429" y="528"/>
              </a:cxn>
              <a:cxn ang="0">
                <a:pos x="381" y="582"/>
              </a:cxn>
              <a:cxn ang="0">
                <a:pos x="329" y="638"/>
              </a:cxn>
              <a:cxn ang="0">
                <a:pos x="273" y="695"/>
              </a:cxn>
              <a:cxn ang="0">
                <a:pos x="210" y="753"/>
              </a:cxn>
              <a:cxn ang="0">
                <a:pos x="110" y="840"/>
              </a:cxn>
              <a:cxn ang="0">
                <a:pos x="38" y="898"/>
              </a:cxn>
            </a:cxnLst>
            <a:rect l="0" t="0" r="r" b="b"/>
            <a:pathLst>
              <a:path w="851" h="927">
                <a:moveTo>
                  <a:pt x="0" y="927"/>
                </a:moveTo>
                <a:lnTo>
                  <a:pt x="18" y="919"/>
                </a:lnTo>
                <a:lnTo>
                  <a:pt x="35" y="909"/>
                </a:lnTo>
                <a:lnTo>
                  <a:pt x="55" y="898"/>
                </a:lnTo>
                <a:lnTo>
                  <a:pt x="76" y="886"/>
                </a:lnTo>
                <a:lnTo>
                  <a:pt x="119" y="857"/>
                </a:lnTo>
                <a:lnTo>
                  <a:pt x="142" y="841"/>
                </a:lnTo>
                <a:lnTo>
                  <a:pt x="167" y="825"/>
                </a:lnTo>
                <a:lnTo>
                  <a:pt x="216" y="787"/>
                </a:lnTo>
                <a:lnTo>
                  <a:pt x="242" y="767"/>
                </a:lnTo>
                <a:lnTo>
                  <a:pt x="268" y="747"/>
                </a:lnTo>
                <a:lnTo>
                  <a:pt x="322" y="703"/>
                </a:lnTo>
                <a:lnTo>
                  <a:pt x="348" y="680"/>
                </a:lnTo>
                <a:lnTo>
                  <a:pt x="376" y="657"/>
                </a:lnTo>
                <a:lnTo>
                  <a:pt x="429" y="608"/>
                </a:lnTo>
                <a:lnTo>
                  <a:pt x="481" y="558"/>
                </a:lnTo>
                <a:lnTo>
                  <a:pt x="507" y="532"/>
                </a:lnTo>
                <a:lnTo>
                  <a:pt x="534" y="506"/>
                </a:lnTo>
                <a:lnTo>
                  <a:pt x="558" y="480"/>
                </a:lnTo>
                <a:lnTo>
                  <a:pt x="583" y="454"/>
                </a:lnTo>
                <a:lnTo>
                  <a:pt x="607" y="427"/>
                </a:lnTo>
                <a:lnTo>
                  <a:pt x="631" y="400"/>
                </a:lnTo>
                <a:lnTo>
                  <a:pt x="652" y="374"/>
                </a:lnTo>
                <a:lnTo>
                  <a:pt x="674" y="348"/>
                </a:lnTo>
                <a:lnTo>
                  <a:pt x="694" y="322"/>
                </a:lnTo>
                <a:lnTo>
                  <a:pt x="713" y="296"/>
                </a:lnTo>
                <a:lnTo>
                  <a:pt x="731" y="270"/>
                </a:lnTo>
                <a:lnTo>
                  <a:pt x="748" y="244"/>
                </a:lnTo>
                <a:lnTo>
                  <a:pt x="750" y="247"/>
                </a:lnTo>
                <a:lnTo>
                  <a:pt x="754" y="251"/>
                </a:lnTo>
                <a:lnTo>
                  <a:pt x="767" y="267"/>
                </a:lnTo>
                <a:lnTo>
                  <a:pt x="789" y="290"/>
                </a:lnTo>
                <a:lnTo>
                  <a:pt x="819" y="145"/>
                </a:lnTo>
                <a:lnTo>
                  <a:pt x="841" y="45"/>
                </a:lnTo>
                <a:lnTo>
                  <a:pt x="851" y="0"/>
                </a:lnTo>
                <a:lnTo>
                  <a:pt x="839" y="8"/>
                </a:lnTo>
                <a:lnTo>
                  <a:pt x="813" y="28"/>
                </a:lnTo>
                <a:lnTo>
                  <a:pt x="732" y="87"/>
                </a:lnTo>
                <a:lnTo>
                  <a:pt x="651" y="148"/>
                </a:lnTo>
                <a:lnTo>
                  <a:pt x="613" y="176"/>
                </a:lnTo>
                <a:lnTo>
                  <a:pt x="642" y="183"/>
                </a:lnTo>
                <a:lnTo>
                  <a:pt x="663" y="189"/>
                </a:lnTo>
                <a:lnTo>
                  <a:pt x="673" y="192"/>
                </a:lnTo>
                <a:lnTo>
                  <a:pt x="661" y="211"/>
                </a:lnTo>
                <a:lnTo>
                  <a:pt x="647" y="235"/>
                </a:lnTo>
                <a:lnTo>
                  <a:pt x="629" y="266"/>
                </a:lnTo>
                <a:lnTo>
                  <a:pt x="606" y="300"/>
                </a:lnTo>
                <a:lnTo>
                  <a:pt x="593" y="319"/>
                </a:lnTo>
                <a:lnTo>
                  <a:pt x="578" y="338"/>
                </a:lnTo>
                <a:lnTo>
                  <a:pt x="548" y="382"/>
                </a:lnTo>
                <a:lnTo>
                  <a:pt x="513" y="428"/>
                </a:lnTo>
                <a:lnTo>
                  <a:pt x="493" y="451"/>
                </a:lnTo>
                <a:lnTo>
                  <a:pt x="473" y="476"/>
                </a:lnTo>
                <a:lnTo>
                  <a:pt x="429" y="528"/>
                </a:lnTo>
                <a:lnTo>
                  <a:pt x="406" y="554"/>
                </a:lnTo>
                <a:lnTo>
                  <a:pt x="381" y="582"/>
                </a:lnTo>
                <a:lnTo>
                  <a:pt x="355" y="609"/>
                </a:lnTo>
                <a:lnTo>
                  <a:pt x="329" y="638"/>
                </a:lnTo>
                <a:lnTo>
                  <a:pt x="302" y="666"/>
                </a:lnTo>
                <a:lnTo>
                  <a:pt x="273" y="695"/>
                </a:lnTo>
                <a:lnTo>
                  <a:pt x="242" y="724"/>
                </a:lnTo>
                <a:lnTo>
                  <a:pt x="210" y="753"/>
                </a:lnTo>
                <a:lnTo>
                  <a:pt x="145" y="811"/>
                </a:lnTo>
                <a:lnTo>
                  <a:pt x="110" y="840"/>
                </a:lnTo>
                <a:lnTo>
                  <a:pt x="76" y="869"/>
                </a:lnTo>
                <a:lnTo>
                  <a:pt x="38" y="898"/>
                </a:lnTo>
                <a:lnTo>
                  <a:pt x="0" y="927"/>
                </a:lnTo>
                <a:close/>
              </a:path>
            </a:pathLst>
          </a:custGeom>
          <a:solidFill>
            <a:srgbClr val="FF0000">
              <a:alpha val="75000"/>
            </a:srgbClr>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118795" name="Freeform 11"/>
          <p:cNvSpPr>
            <a:spLocks/>
          </p:cNvSpPr>
          <p:nvPr/>
        </p:nvSpPr>
        <p:spPr bwMode="auto">
          <a:xfrm rot="18101499">
            <a:off x="2680494" y="3661569"/>
            <a:ext cx="646112" cy="254000"/>
          </a:xfrm>
          <a:custGeom>
            <a:avLst/>
            <a:gdLst/>
            <a:ahLst/>
            <a:cxnLst>
              <a:cxn ang="0">
                <a:pos x="245" y="164"/>
              </a:cxn>
              <a:cxn ang="0">
                <a:pos x="249" y="203"/>
              </a:cxn>
              <a:cxn ang="0">
                <a:pos x="249" y="0"/>
              </a:cxn>
              <a:cxn ang="0">
                <a:pos x="245" y="36"/>
              </a:cxn>
              <a:cxn ang="0">
                <a:pos x="272" y="55"/>
              </a:cxn>
              <a:cxn ang="0">
                <a:pos x="353" y="62"/>
              </a:cxn>
              <a:cxn ang="0">
                <a:pos x="469" y="78"/>
              </a:cxn>
              <a:cxn ang="0">
                <a:pos x="536" y="91"/>
              </a:cxn>
              <a:cxn ang="0">
                <a:pos x="606" y="107"/>
              </a:cxn>
              <a:cxn ang="0">
                <a:pos x="675" y="127"/>
              </a:cxn>
              <a:cxn ang="0">
                <a:pos x="745" y="151"/>
              </a:cxn>
              <a:cxn ang="0">
                <a:pos x="810" y="178"/>
              </a:cxn>
              <a:cxn ang="0">
                <a:pos x="869" y="212"/>
              </a:cxn>
              <a:cxn ang="0">
                <a:pos x="897" y="230"/>
              </a:cxn>
              <a:cxn ang="0">
                <a:pos x="923" y="251"/>
              </a:cxn>
              <a:cxn ang="0">
                <a:pos x="946" y="271"/>
              </a:cxn>
              <a:cxn ang="0">
                <a:pos x="967" y="294"/>
              </a:cxn>
              <a:cxn ang="0">
                <a:pos x="984" y="319"/>
              </a:cxn>
              <a:cxn ang="0">
                <a:pos x="998" y="343"/>
              </a:cxn>
              <a:cxn ang="0">
                <a:pos x="1010" y="371"/>
              </a:cxn>
              <a:cxn ang="0">
                <a:pos x="1017" y="400"/>
              </a:cxn>
              <a:cxn ang="0">
                <a:pos x="1004" y="374"/>
              </a:cxn>
              <a:cxn ang="0">
                <a:pos x="987" y="349"/>
              </a:cxn>
              <a:cxn ang="0">
                <a:pos x="968" y="326"/>
              </a:cxn>
              <a:cxn ang="0">
                <a:pos x="946" y="306"/>
              </a:cxn>
              <a:cxn ang="0">
                <a:pos x="923" y="287"/>
              </a:cxn>
              <a:cxn ang="0">
                <a:pos x="884" y="261"/>
              </a:cxn>
              <a:cxn ang="0">
                <a:pos x="855" y="245"/>
              </a:cxn>
              <a:cxn ang="0">
                <a:pos x="810" y="225"/>
              </a:cxn>
              <a:cxn ang="0">
                <a:pos x="780" y="213"/>
              </a:cxn>
              <a:cxn ang="0">
                <a:pos x="714" y="193"/>
              </a:cxn>
              <a:cxn ang="0">
                <a:pos x="648" y="177"/>
              </a:cxn>
              <a:cxn ang="0">
                <a:pos x="580" y="165"/>
              </a:cxn>
              <a:cxn ang="0">
                <a:pos x="514" y="156"/>
              </a:cxn>
              <a:cxn ang="0">
                <a:pos x="395" y="149"/>
              </a:cxn>
              <a:cxn ang="0">
                <a:pos x="301" y="148"/>
              </a:cxn>
              <a:cxn ang="0">
                <a:pos x="242" y="149"/>
              </a:cxn>
            </a:cxnLst>
            <a:rect l="0" t="0" r="r" b="b"/>
            <a:pathLst>
              <a:path w="1017" h="400">
                <a:moveTo>
                  <a:pt x="242" y="149"/>
                </a:moveTo>
                <a:lnTo>
                  <a:pt x="245" y="164"/>
                </a:lnTo>
                <a:lnTo>
                  <a:pt x="248" y="181"/>
                </a:lnTo>
                <a:lnTo>
                  <a:pt x="249" y="203"/>
                </a:lnTo>
                <a:lnTo>
                  <a:pt x="0" y="97"/>
                </a:lnTo>
                <a:lnTo>
                  <a:pt x="249" y="0"/>
                </a:lnTo>
                <a:lnTo>
                  <a:pt x="248" y="19"/>
                </a:lnTo>
                <a:lnTo>
                  <a:pt x="245" y="36"/>
                </a:lnTo>
                <a:lnTo>
                  <a:pt x="240" y="52"/>
                </a:lnTo>
                <a:lnTo>
                  <a:pt x="272" y="55"/>
                </a:lnTo>
                <a:lnTo>
                  <a:pt x="307" y="58"/>
                </a:lnTo>
                <a:lnTo>
                  <a:pt x="353" y="62"/>
                </a:lnTo>
                <a:lnTo>
                  <a:pt x="408" y="69"/>
                </a:lnTo>
                <a:lnTo>
                  <a:pt x="469" y="78"/>
                </a:lnTo>
                <a:lnTo>
                  <a:pt x="503" y="84"/>
                </a:lnTo>
                <a:lnTo>
                  <a:pt x="536" y="91"/>
                </a:lnTo>
                <a:lnTo>
                  <a:pt x="571" y="98"/>
                </a:lnTo>
                <a:lnTo>
                  <a:pt x="606" y="107"/>
                </a:lnTo>
                <a:lnTo>
                  <a:pt x="640" y="116"/>
                </a:lnTo>
                <a:lnTo>
                  <a:pt x="675" y="127"/>
                </a:lnTo>
                <a:lnTo>
                  <a:pt x="710" y="138"/>
                </a:lnTo>
                <a:lnTo>
                  <a:pt x="745" y="151"/>
                </a:lnTo>
                <a:lnTo>
                  <a:pt x="778" y="164"/>
                </a:lnTo>
                <a:lnTo>
                  <a:pt x="810" y="178"/>
                </a:lnTo>
                <a:lnTo>
                  <a:pt x="840" y="194"/>
                </a:lnTo>
                <a:lnTo>
                  <a:pt x="869" y="212"/>
                </a:lnTo>
                <a:lnTo>
                  <a:pt x="884" y="220"/>
                </a:lnTo>
                <a:lnTo>
                  <a:pt x="897" y="230"/>
                </a:lnTo>
                <a:lnTo>
                  <a:pt x="910" y="241"/>
                </a:lnTo>
                <a:lnTo>
                  <a:pt x="923" y="251"/>
                </a:lnTo>
                <a:lnTo>
                  <a:pt x="935" y="261"/>
                </a:lnTo>
                <a:lnTo>
                  <a:pt x="946" y="271"/>
                </a:lnTo>
                <a:lnTo>
                  <a:pt x="956" y="283"/>
                </a:lnTo>
                <a:lnTo>
                  <a:pt x="967" y="294"/>
                </a:lnTo>
                <a:lnTo>
                  <a:pt x="975" y="306"/>
                </a:lnTo>
                <a:lnTo>
                  <a:pt x="984" y="319"/>
                </a:lnTo>
                <a:lnTo>
                  <a:pt x="993" y="330"/>
                </a:lnTo>
                <a:lnTo>
                  <a:pt x="998" y="343"/>
                </a:lnTo>
                <a:lnTo>
                  <a:pt x="1006" y="358"/>
                </a:lnTo>
                <a:lnTo>
                  <a:pt x="1010" y="371"/>
                </a:lnTo>
                <a:lnTo>
                  <a:pt x="1014" y="385"/>
                </a:lnTo>
                <a:lnTo>
                  <a:pt x="1017" y="400"/>
                </a:lnTo>
                <a:lnTo>
                  <a:pt x="1011" y="387"/>
                </a:lnTo>
                <a:lnTo>
                  <a:pt x="1004" y="374"/>
                </a:lnTo>
                <a:lnTo>
                  <a:pt x="996" y="361"/>
                </a:lnTo>
                <a:lnTo>
                  <a:pt x="987" y="349"/>
                </a:lnTo>
                <a:lnTo>
                  <a:pt x="978" y="338"/>
                </a:lnTo>
                <a:lnTo>
                  <a:pt x="968" y="326"/>
                </a:lnTo>
                <a:lnTo>
                  <a:pt x="958" y="316"/>
                </a:lnTo>
                <a:lnTo>
                  <a:pt x="946" y="306"/>
                </a:lnTo>
                <a:lnTo>
                  <a:pt x="935" y="296"/>
                </a:lnTo>
                <a:lnTo>
                  <a:pt x="923" y="287"/>
                </a:lnTo>
                <a:lnTo>
                  <a:pt x="897" y="268"/>
                </a:lnTo>
                <a:lnTo>
                  <a:pt x="884" y="261"/>
                </a:lnTo>
                <a:lnTo>
                  <a:pt x="869" y="252"/>
                </a:lnTo>
                <a:lnTo>
                  <a:pt x="855" y="245"/>
                </a:lnTo>
                <a:lnTo>
                  <a:pt x="840" y="238"/>
                </a:lnTo>
                <a:lnTo>
                  <a:pt x="810" y="225"/>
                </a:lnTo>
                <a:lnTo>
                  <a:pt x="795" y="219"/>
                </a:lnTo>
                <a:lnTo>
                  <a:pt x="780" y="213"/>
                </a:lnTo>
                <a:lnTo>
                  <a:pt x="748" y="203"/>
                </a:lnTo>
                <a:lnTo>
                  <a:pt x="714" y="193"/>
                </a:lnTo>
                <a:lnTo>
                  <a:pt x="681" y="184"/>
                </a:lnTo>
                <a:lnTo>
                  <a:pt x="648" y="177"/>
                </a:lnTo>
                <a:lnTo>
                  <a:pt x="613" y="171"/>
                </a:lnTo>
                <a:lnTo>
                  <a:pt x="580" y="165"/>
                </a:lnTo>
                <a:lnTo>
                  <a:pt x="548" y="161"/>
                </a:lnTo>
                <a:lnTo>
                  <a:pt x="514" y="156"/>
                </a:lnTo>
                <a:lnTo>
                  <a:pt x="452" y="152"/>
                </a:lnTo>
                <a:lnTo>
                  <a:pt x="395" y="149"/>
                </a:lnTo>
                <a:lnTo>
                  <a:pt x="345" y="148"/>
                </a:lnTo>
                <a:lnTo>
                  <a:pt x="301" y="148"/>
                </a:lnTo>
                <a:lnTo>
                  <a:pt x="269" y="148"/>
                </a:lnTo>
                <a:lnTo>
                  <a:pt x="242" y="149"/>
                </a:lnTo>
                <a:close/>
              </a:path>
            </a:pathLst>
          </a:custGeom>
          <a:solidFill>
            <a:srgbClr val="FF0000">
              <a:alpha val="75000"/>
            </a:srgbClr>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pic>
        <p:nvPicPr>
          <p:cNvPr id="118796" name="Picture 12" descr="Document_Writing01"/>
          <p:cNvPicPr>
            <a:picLocks noChangeAspect="1" noChangeArrowheads="1"/>
          </p:cNvPicPr>
          <p:nvPr/>
        </p:nvPicPr>
        <p:blipFill>
          <a:blip r:embed="rId6"/>
          <a:srcRect/>
          <a:stretch>
            <a:fillRect/>
          </a:stretch>
        </p:blipFill>
        <p:spPr bwMode="auto">
          <a:xfrm>
            <a:off x="2189163" y="2609850"/>
            <a:ext cx="454025" cy="741363"/>
          </a:xfrm>
          <a:prstGeom prst="rect">
            <a:avLst/>
          </a:prstGeom>
          <a:noFill/>
          <a:ln w="9525">
            <a:noFill/>
            <a:miter lim="800000"/>
            <a:headEnd/>
            <a:tailEnd/>
          </a:ln>
        </p:spPr>
      </p:pic>
      <p:pic>
        <p:nvPicPr>
          <p:cNvPr id="118797" name="Picture 13" descr="Database01"/>
          <p:cNvPicPr>
            <a:picLocks noChangeAspect="1" noChangeArrowheads="1"/>
          </p:cNvPicPr>
          <p:nvPr/>
        </p:nvPicPr>
        <p:blipFill>
          <a:blip r:embed="rId7"/>
          <a:srcRect/>
          <a:stretch>
            <a:fillRect/>
          </a:stretch>
        </p:blipFill>
        <p:spPr bwMode="auto">
          <a:xfrm>
            <a:off x="2765425" y="5181600"/>
            <a:ext cx="685800" cy="555625"/>
          </a:xfrm>
          <a:prstGeom prst="rect">
            <a:avLst/>
          </a:prstGeom>
          <a:noFill/>
          <a:ln w="9525">
            <a:noFill/>
            <a:miter lim="800000"/>
            <a:headEnd/>
            <a:tailEnd/>
          </a:ln>
        </p:spPr>
      </p:pic>
      <p:pic>
        <p:nvPicPr>
          <p:cNvPr id="118798" name="Picture 14" descr="Document_Writing01"/>
          <p:cNvPicPr>
            <a:picLocks noChangeAspect="1" noChangeArrowheads="1"/>
          </p:cNvPicPr>
          <p:nvPr/>
        </p:nvPicPr>
        <p:blipFill>
          <a:blip r:embed="rId6"/>
          <a:srcRect/>
          <a:stretch>
            <a:fillRect/>
          </a:stretch>
        </p:blipFill>
        <p:spPr bwMode="auto">
          <a:xfrm>
            <a:off x="2974975" y="2930525"/>
            <a:ext cx="454025" cy="741363"/>
          </a:xfrm>
          <a:prstGeom prst="rect">
            <a:avLst/>
          </a:prstGeom>
          <a:noFill/>
          <a:ln w="9525">
            <a:noFill/>
            <a:miter lim="800000"/>
            <a:headEnd/>
            <a:tailEnd/>
          </a:ln>
        </p:spPr>
      </p:pic>
      <p:pic>
        <p:nvPicPr>
          <p:cNvPr id="118799" name="Picture 15" descr="Database01"/>
          <p:cNvPicPr>
            <a:picLocks noChangeAspect="1" noChangeArrowheads="1"/>
          </p:cNvPicPr>
          <p:nvPr/>
        </p:nvPicPr>
        <p:blipFill>
          <a:blip r:embed="rId7"/>
          <a:srcRect/>
          <a:stretch>
            <a:fillRect/>
          </a:stretch>
        </p:blipFill>
        <p:spPr bwMode="auto">
          <a:xfrm>
            <a:off x="1744663" y="5181600"/>
            <a:ext cx="685800" cy="555625"/>
          </a:xfrm>
          <a:prstGeom prst="rect">
            <a:avLst/>
          </a:prstGeom>
          <a:noFill/>
          <a:ln w="9525">
            <a:noFill/>
            <a:miter lim="800000"/>
            <a:headEnd/>
            <a:tailEnd/>
          </a:ln>
        </p:spPr>
      </p:pic>
      <p:pic>
        <p:nvPicPr>
          <p:cNvPr id="118800" name="Picture 16" descr="ServerProcess01"/>
          <p:cNvPicPr>
            <a:picLocks noChangeAspect="1" noChangeArrowheads="1"/>
          </p:cNvPicPr>
          <p:nvPr/>
        </p:nvPicPr>
        <p:blipFill>
          <a:blip r:embed="rId8"/>
          <a:srcRect/>
          <a:stretch>
            <a:fillRect/>
          </a:stretch>
        </p:blipFill>
        <p:spPr bwMode="auto">
          <a:xfrm>
            <a:off x="1957388" y="3887788"/>
            <a:ext cx="1155700" cy="885825"/>
          </a:xfrm>
          <a:prstGeom prst="rect">
            <a:avLst/>
          </a:prstGeom>
          <a:noFill/>
          <a:ln w="9525">
            <a:noFill/>
            <a:miter lim="800000"/>
            <a:headEnd/>
            <a:tailEnd/>
          </a:ln>
        </p:spPr>
      </p:pic>
      <p:sp>
        <p:nvSpPr>
          <p:cNvPr id="118801" name="AutoShape 17"/>
          <p:cNvSpPr>
            <a:spLocks noChangeArrowheads="1"/>
          </p:cNvSpPr>
          <p:nvPr/>
        </p:nvSpPr>
        <p:spPr bwMode="auto">
          <a:xfrm>
            <a:off x="1331913" y="1484313"/>
            <a:ext cx="2147887" cy="500062"/>
          </a:xfrm>
          <a:prstGeom prst="roundRect">
            <a:avLst>
              <a:gd name="adj" fmla="val 4167"/>
            </a:avLst>
          </a:prstGeom>
          <a:solidFill>
            <a:schemeClr val="bg1"/>
          </a:solidFill>
          <a:ln w="38100">
            <a:solidFill>
              <a:schemeClr val="folHlink"/>
            </a:solidFill>
            <a:round/>
            <a:headEnd/>
            <a:tailEnd/>
          </a:ln>
          <a:effectLst>
            <a:outerShdw dist="35921" dir="2700000" algn="ctr" rotWithShape="0">
              <a:srgbClr val="AFAFAF"/>
            </a:outerShdw>
          </a:effectLst>
        </p:spPr>
        <p:txBody>
          <a:bodyPr anchor="ctr"/>
          <a:lstStyle/>
          <a:p>
            <a:pPr algn="ctr">
              <a:defRPr/>
            </a:pPr>
            <a:r>
              <a:rPr lang="zh-TW" altLang="en-US" sz="2800">
                <a:solidFill>
                  <a:srgbClr val="66CC66"/>
                </a:solidFill>
                <a:latin typeface="微軟正黑體" pitchFamily="34" charset="-120"/>
                <a:ea typeface="微軟正黑體" pitchFamily="34" charset="-120"/>
              </a:rPr>
              <a:t>分析的來源</a:t>
            </a:r>
          </a:p>
        </p:txBody>
      </p:sp>
      <p:sp>
        <p:nvSpPr>
          <p:cNvPr id="118802" name="AutoShape 18"/>
          <p:cNvSpPr>
            <a:spLocks noChangeArrowheads="1"/>
          </p:cNvSpPr>
          <p:nvPr/>
        </p:nvSpPr>
        <p:spPr bwMode="auto">
          <a:xfrm>
            <a:off x="5219700" y="1484313"/>
            <a:ext cx="2036763" cy="504825"/>
          </a:xfrm>
          <a:prstGeom prst="roundRect">
            <a:avLst>
              <a:gd name="adj" fmla="val 4167"/>
            </a:avLst>
          </a:prstGeom>
          <a:solidFill>
            <a:schemeClr val="bg1"/>
          </a:solidFill>
          <a:ln w="38100" algn="ctr">
            <a:solidFill>
              <a:schemeClr val="folHlink"/>
            </a:solidFill>
            <a:round/>
            <a:headEnd/>
            <a:tailEnd/>
          </a:ln>
          <a:effectLst>
            <a:outerShdw dist="35921" dir="2700000" algn="ctr" rotWithShape="0">
              <a:srgbClr val="AFAFAF"/>
            </a:outerShdw>
          </a:effectLst>
        </p:spPr>
        <p:txBody>
          <a:bodyPr anchor="ctr"/>
          <a:lstStyle/>
          <a:p>
            <a:pPr algn="ctr">
              <a:defRPr/>
            </a:pPr>
            <a:r>
              <a:rPr lang="zh-TW" altLang="en-US" sz="2800">
                <a:solidFill>
                  <a:srgbClr val="66CC66"/>
                </a:solidFill>
                <a:latin typeface="微軟正黑體" pitchFamily="34" charset="-120"/>
                <a:ea typeface="微軟正黑體" pitchFamily="34" charset="-120"/>
              </a:rPr>
              <a:t>分析的結果</a:t>
            </a:r>
          </a:p>
        </p:txBody>
      </p:sp>
      <p:sp>
        <p:nvSpPr>
          <p:cNvPr id="118803" name="AutoShape 19"/>
          <p:cNvSpPr>
            <a:spLocks noChangeArrowheads="1"/>
          </p:cNvSpPr>
          <p:nvPr/>
        </p:nvSpPr>
        <p:spPr bwMode="auto">
          <a:xfrm>
            <a:off x="2655888" y="2500306"/>
            <a:ext cx="1416046" cy="373059"/>
          </a:xfrm>
          <a:prstGeom prst="roundRect">
            <a:avLst>
              <a:gd name="adj" fmla="val 4167"/>
            </a:avLst>
          </a:prstGeom>
          <a:noFill/>
          <a:ln w="9525">
            <a:noFill/>
            <a:round/>
            <a:headEnd/>
            <a:tailEnd/>
          </a:ln>
        </p:spPr>
        <p:txBody>
          <a:bodyPr anchor="ctr"/>
          <a:lstStyle/>
          <a:p>
            <a:pPr algn="ctr"/>
            <a:r>
              <a:rPr lang="en-US" altLang="zh-TW" sz="2400" dirty="0">
                <a:solidFill>
                  <a:srgbClr val="FFC000"/>
                </a:solidFill>
                <a:latin typeface="Arial Narrow" pitchFamily="34" charset="0"/>
              </a:rPr>
              <a:t>.</a:t>
            </a:r>
            <a:r>
              <a:rPr lang="en-US" altLang="zh-TW" sz="2400" dirty="0" err="1">
                <a:solidFill>
                  <a:srgbClr val="FFC000"/>
                </a:solidFill>
                <a:latin typeface="Arial Narrow" pitchFamily="34" charset="0"/>
              </a:rPr>
              <a:t>sql</a:t>
            </a:r>
            <a:r>
              <a:rPr lang="en-US" altLang="zh-TW" sz="2400" dirty="0">
                <a:solidFill>
                  <a:srgbClr val="FFC000"/>
                </a:solidFill>
                <a:latin typeface="Arial Narrow" pitchFamily="34" charset="0"/>
              </a:rPr>
              <a:t> script</a:t>
            </a:r>
          </a:p>
        </p:txBody>
      </p:sp>
      <p:sp>
        <p:nvSpPr>
          <p:cNvPr id="118804" name="AutoShape 20"/>
          <p:cNvSpPr>
            <a:spLocks noChangeArrowheads="1"/>
          </p:cNvSpPr>
          <p:nvPr/>
        </p:nvSpPr>
        <p:spPr bwMode="auto">
          <a:xfrm>
            <a:off x="1697038" y="5775325"/>
            <a:ext cx="1803400" cy="160338"/>
          </a:xfrm>
          <a:prstGeom prst="roundRect">
            <a:avLst>
              <a:gd name="adj" fmla="val 4167"/>
            </a:avLst>
          </a:prstGeom>
          <a:noFill/>
          <a:ln w="9525">
            <a:noFill/>
            <a:round/>
            <a:headEnd/>
            <a:tailEnd/>
          </a:ln>
        </p:spPr>
        <p:txBody>
          <a:bodyPr anchor="ctr"/>
          <a:lstStyle/>
          <a:p>
            <a:r>
              <a:rPr lang="en-US" altLang="zh-TW">
                <a:latin typeface="Arial Narrow" pitchFamily="34" charset="0"/>
              </a:rPr>
              <a:t>Databases</a:t>
            </a:r>
          </a:p>
        </p:txBody>
      </p:sp>
      <p:sp>
        <p:nvSpPr>
          <p:cNvPr id="118805" name="AutoShape 21"/>
          <p:cNvSpPr>
            <a:spLocks noChangeArrowheads="1"/>
          </p:cNvSpPr>
          <p:nvPr/>
        </p:nvSpPr>
        <p:spPr bwMode="auto">
          <a:xfrm>
            <a:off x="1285852" y="4427538"/>
            <a:ext cx="1062061" cy="287346"/>
          </a:xfrm>
          <a:prstGeom prst="roundRect">
            <a:avLst>
              <a:gd name="adj" fmla="val 4167"/>
            </a:avLst>
          </a:prstGeom>
          <a:noFill/>
          <a:ln w="9525">
            <a:noFill/>
            <a:round/>
            <a:headEnd/>
            <a:tailEnd/>
          </a:ln>
        </p:spPr>
        <p:txBody>
          <a:bodyPr anchor="ctr"/>
          <a:lstStyle/>
          <a:p>
            <a:pPr algn="ctr"/>
            <a:r>
              <a:rPr lang="en-US" altLang="zh-TW" sz="2400" b="1" dirty="0">
                <a:solidFill>
                  <a:srgbClr val="FFFF00"/>
                </a:solidFill>
                <a:latin typeface="Arial Narrow" pitchFamily="34" charset="0"/>
              </a:rPr>
              <a:t>DTA</a:t>
            </a:r>
          </a:p>
        </p:txBody>
      </p:sp>
      <p:sp>
        <p:nvSpPr>
          <p:cNvPr id="118806" name="AutoShape 22"/>
          <p:cNvSpPr>
            <a:spLocks noChangeArrowheads="1"/>
          </p:cNvSpPr>
          <p:nvPr/>
        </p:nvSpPr>
        <p:spPr bwMode="auto">
          <a:xfrm>
            <a:off x="900113" y="2636838"/>
            <a:ext cx="930275" cy="265112"/>
          </a:xfrm>
          <a:prstGeom prst="roundRect">
            <a:avLst>
              <a:gd name="adj" fmla="val 4167"/>
            </a:avLst>
          </a:prstGeom>
          <a:noFill/>
          <a:ln w="9525">
            <a:noFill/>
            <a:round/>
            <a:headEnd/>
            <a:tailEnd/>
          </a:ln>
        </p:spPr>
        <p:txBody>
          <a:bodyPr anchor="ctr"/>
          <a:lstStyle/>
          <a:p>
            <a:r>
              <a:rPr lang="en-US" altLang="zh-TW" sz="2400" dirty="0">
                <a:solidFill>
                  <a:srgbClr val="FFC000"/>
                </a:solidFill>
                <a:latin typeface="Arial Narrow" pitchFamily="34" charset="0"/>
              </a:rPr>
              <a:t>Table</a:t>
            </a:r>
          </a:p>
        </p:txBody>
      </p:sp>
      <p:sp>
        <p:nvSpPr>
          <p:cNvPr id="118807" name="AutoShape 23"/>
          <p:cNvSpPr>
            <a:spLocks noChangeArrowheads="1"/>
          </p:cNvSpPr>
          <p:nvPr/>
        </p:nvSpPr>
        <p:spPr bwMode="auto">
          <a:xfrm>
            <a:off x="1428728" y="2205038"/>
            <a:ext cx="1401785" cy="295268"/>
          </a:xfrm>
          <a:prstGeom prst="roundRect">
            <a:avLst>
              <a:gd name="adj" fmla="val 4167"/>
            </a:avLst>
          </a:prstGeom>
          <a:noFill/>
          <a:ln w="9525">
            <a:noFill/>
            <a:round/>
            <a:headEnd/>
            <a:tailEnd/>
          </a:ln>
        </p:spPr>
        <p:txBody>
          <a:bodyPr anchor="ctr"/>
          <a:lstStyle/>
          <a:p>
            <a:pPr algn="ctr"/>
            <a:r>
              <a:rPr lang="en-US" altLang="zh-TW" sz="2400" dirty="0">
                <a:solidFill>
                  <a:srgbClr val="FFC000"/>
                </a:solidFill>
                <a:latin typeface="Arial Narrow" pitchFamily="34" charset="0"/>
              </a:rPr>
              <a:t>.</a:t>
            </a:r>
            <a:r>
              <a:rPr lang="en-US" altLang="zh-TW" sz="2400" dirty="0" err="1">
                <a:solidFill>
                  <a:srgbClr val="FFC000"/>
                </a:solidFill>
                <a:latin typeface="Arial Narrow" pitchFamily="34" charset="0"/>
              </a:rPr>
              <a:t>trc</a:t>
            </a:r>
            <a:r>
              <a:rPr lang="en-US" altLang="zh-TW" sz="2400" dirty="0">
                <a:solidFill>
                  <a:srgbClr val="FFC000"/>
                </a:solidFill>
                <a:latin typeface="Arial Narrow" pitchFamily="34" charset="0"/>
              </a:rPr>
              <a:t> file</a:t>
            </a:r>
          </a:p>
        </p:txBody>
      </p:sp>
      <p:sp>
        <p:nvSpPr>
          <p:cNvPr id="118808" name="Line 24"/>
          <p:cNvSpPr>
            <a:spLocks noChangeShapeType="1"/>
          </p:cNvSpPr>
          <p:nvPr/>
        </p:nvSpPr>
        <p:spPr bwMode="auto">
          <a:xfrm rot="5400000" flipH="1" flipV="1">
            <a:off x="3831431" y="4415632"/>
            <a:ext cx="1503363" cy="0"/>
          </a:xfrm>
          <a:prstGeom prst="line">
            <a:avLst/>
          </a:prstGeom>
          <a:noFill/>
          <a:ln w="38100">
            <a:solidFill>
              <a:srgbClr val="CC0000"/>
            </a:solidFill>
            <a:round/>
            <a:headEnd/>
            <a:tailEnd/>
          </a:ln>
          <a:effectLst/>
        </p:spPr>
        <p:txBody>
          <a:bodyPr anchor="ctr"/>
          <a:lstStyle/>
          <a:p>
            <a:pPr>
              <a:defRPr/>
            </a:pPr>
            <a:endParaRPr lang="en-US">
              <a:effectLst>
                <a:outerShdw blurRad="38100" dist="38100" dir="2700000" algn="tl">
                  <a:srgbClr val="000000">
                    <a:alpha val="43137"/>
                  </a:srgbClr>
                </a:outerShdw>
              </a:effectLst>
            </a:endParaRPr>
          </a:p>
        </p:txBody>
      </p:sp>
      <p:sp>
        <p:nvSpPr>
          <p:cNvPr id="118809" name="Line 25"/>
          <p:cNvSpPr>
            <a:spLocks noChangeShapeType="1"/>
          </p:cNvSpPr>
          <p:nvPr/>
        </p:nvSpPr>
        <p:spPr bwMode="auto">
          <a:xfrm flipH="1">
            <a:off x="4570413" y="5149850"/>
            <a:ext cx="320675" cy="0"/>
          </a:xfrm>
          <a:prstGeom prst="line">
            <a:avLst/>
          </a:prstGeom>
          <a:noFill/>
          <a:ln w="38100">
            <a:solidFill>
              <a:srgbClr val="CC0000"/>
            </a:solidFill>
            <a:round/>
            <a:headEnd type="triangle" w="med" len="med"/>
            <a:tailEnd/>
          </a:ln>
          <a:effectLst/>
        </p:spPr>
        <p:txBody>
          <a:bodyPr anchor="ctr"/>
          <a:lstStyle/>
          <a:p>
            <a:pPr>
              <a:defRPr/>
            </a:pPr>
            <a:endParaRPr lang="en-US">
              <a:effectLst>
                <a:outerShdw blurRad="38100" dist="38100" dir="2700000" algn="tl">
                  <a:srgbClr val="000000">
                    <a:alpha val="43137"/>
                  </a:srgbClr>
                </a:outerShdw>
              </a:effectLst>
            </a:endParaRPr>
          </a:p>
        </p:txBody>
      </p:sp>
      <p:sp>
        <p:nvSpPr>
          <p:cNvPr id="118810" name="Line 26"/>
          <p:cNvSpPr>
            <a:spLocks noChangeShapeType="1"/>
          </p:cNvSpPr>
          <p:nvPr/>
        </p:nvSpPr>
        <p:spPr bwMode="auto">
          <a:xfrm flipH="1">
            <a:off x="4575175" y="3681413"/>
            <a:ext cx="315913" cy="0"/>
          </a:xfrm>
          <a:prstGeom prst="line">
            <a:avLst/>
          </a:prstGeom>
          <a:noFill/>
          <a:ln w="38100">
            <a:solidFill>
              <a:srgbClr val="CC0000"/>
            </a:solidFill>
            <a:round/>
            <a:headEnd type="triangle" w="med" len="med"/>
            <a:tailEnd/>
          </a:ln>
          <a:effectLst/>
        </p:spPr>
        <p:txBody>
          <a:bodyPr anchor="ctr"/>
          <a:lstStyle/>
          <a:p>
            <a:pPr>
              <a:defRPr/>
            </a:pPr>
            <a:endParaRPr lang="en-US">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8801"/>
                                        </p:tgtEl>
                                        <p:attrNameLst>
                                          <p:attrName>style.visibility</p:attrName>
                                        </p:attrNameLst>
                                      </p:cBhvr>
                                      <p:to>
                                        <p:strVal val="visible"/>
                                      </p:to>
                                    </p:set>
                                    <p:animEffect transition="in" filter="blinds(horizontal)">
                                      <p:cBhvr>
                                        <p:cTn id="7" dur="500"/>
                                        <p:tgtEl>
                                          <p:spTgt spid="1188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8791"/>
                                        </p:tgtEl>
                                        <p:attrNameLst>
                                          <p:attrName>style.visibility</p:attrName>
                                        </p:attrNameLst>
                                      </p:cBhvr>
                                      <p:to>
                                        <p:strVal val="visible"/>
                                      </p:to>
                                    </p:set>
                                    <p:animEffect transition="in" filter="wipe(up)">
                                      <p:cBhvr>
                                        <p:cTn id="12" dur="500"/>
                                        <p:tgtEl>
                                          <p:spTgt spid="11879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8792"/>
                                        </p:tgtEl>
                                        <p:attrNameLst>
                                          <p:attrName>style.visibility</p:attrName>
                                        </p:attrNameLst>
                                      </p:cBhvr>
                                      <p:to>
                                        <p:strVal val="visible"/>
                                      </p:to>
                                    </p:set>
                                    <p:animEffect transition="in" filter="wipe(down)">
                                      <p:cBhvr>
                                        <p:cTn id="15" dur="500"/>
                                        <p:tgtEl>
                                          <p:spTgt spid="11879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8793"/>
                                        </p:tgtEl>
                                        <p:attrNameLst>
                                          <p:attrName>style.visibility</p:attrName>
                                        </p:attrNameLst>
                                      </p:cBhvr>
                                      <p:to>
                                        <p:strVal val="visible"/>
                                      </p:to>
                                    </p:set>
                                    <p:animEffect transition="in" filter="wipe(down)">
                                      <p:cBhvr>
                                        <p:cTn id="18" dur="500"/>
                                        <p:tgtEl>
                                          <p:spTgt spid="11879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18794"/>
                                        </p:tgtEl>
                                        <p:attrNameLst>
                                          <p:attrName>style.visibility</p:attrName>
                                        </p:attrNameLst>
                                      </p:cBhvr>
                                      <p:to>
                                        <p:strVal val="visible"/>
                                      </p:to>
                                    </p:set>
                                    <p:animEffect transition="in" filter="wipe(up)">
                                      <p:cBhvr>
                                        <p:cTn id="21" dur="500"/>
                                        <p:tgtEl>
                                          <p:spTgt spid="11879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18795"/>
                                        </p:tgtEl>
                                        <p:attrNameLst>
                                          <p:attrName>style.visibility</p:attrName>
                                        </p:attrNameLst>
                                      </p:cBhvr>
                                      <p:to>
                                        <p:strVal val="visible"/>
                                      </p:to>
                                    </p:set>
                                    <p:animEffect transition="in" filter="wipe(up)">
                                      <p:cBhvr>
                                        <p:cTn id="24" dur="500"/>
                                        <p:tgtEl>
                                          <p:spTgt spid="118795"/>
                                        </p:tgtEl>
                                      </p:cBhvr>
                                    </p:animEffect>
                                  </p:childTnLst>
                                </p:cTn>
                              </p:par>
                              <p:par>
                                <p:cTn id="25" presetID="22" presetClass="entr" presetSubtype="1" fill="hold" nodeType="withEffect">
                                  <p:stCondLst>
                                    <p:cond delay="0"/>
                                  </p:stCondLst>
                                  <p:childTnLst>
                                    <p:set>
                                      <p:cBhvr>
                                        <p:cTn id="26" dur="1" fill="hold">
                                          <p:stCondLst>
                                            <p:cond delay="0"/>
                                          </p:stCondLst>
                                        </p:cTn>
                                        <p:tgtEl>
                                          <p:spTgt spid="118796"/>
                                        </p:tgtEl>
                                        <p:attrNameLst>
                                          <p:attrName>style.visibility</p:attrName>
                                        </p:attrNameLst>
                                      </p:cBhvr>
                                      <p:to>
                                        <p:strVal val="visible"/>
                                      </p:to>
                                    </p:set>
                                    <p:animEffect transition="in" filter="wipe(up)">
                                      <p:cBhvr>
                                        <p:cTn id="27" dur="500"/>
                                        <p:tgtEl>
                                          <p:spTgt spid="118796"/>
                                        </p:tgtEl>
                                      </p:cBhvr>
                                    </p:animEffect>
                                  </p:childTnLst>
                                </p:cTn>
                              </p:par>
                              <p:par>
                                <p:cTn id="28" presetID="22" presetClass="entr" presetSubtype="4" fill="hold" nodeType="withEffect">
                                  <p:stCondLst>
                                    <p:cond delay="0"/>
                                  </p:stCondLst>
                                  <p:childTnLst>
                                    <p:set>
                                      <p:cBhvr>
                                        <p:cTn id="29" dur="1" fill="hold">
                                          <p:stCondLst>
                                            <p:cond delay="0"/>
                                          </p:stCondLst>
                                        </p:cTn>
                                        <p:tgtEl>
                                          <p:spTgt spid="118797"/>
                                        </p:tgtEl>
                                        <p:attrNameLst>
                                          <p:attrName>style.visibility</p:attrName>
                                        </p:attrNameLst>
                                      </p:cBhvr>
                                      <p:to>
                                        <p:strVal val="visible"/>
                                      </p:to>
                                    </p:set>
                                    <p:animEffect transition="in" filter="wipe(down)">
                                      <p:cBhvr>
                                        <p:cTn id="30" dur="500"/>
                                        <p:tgtEl>
                                          <p:spTgt spid="118797"/>
                                        </p:tgtEl>
                                      </p:cBhvr>
                                    </p:animEffect>
                                  </p:childTnLst>
                                </p:cTn>
                              </p:par>
                              <p:par>
                                <p:cTn id="31" presetID="22" presetClass="entr" presetSubtype="1" fill="hold" nodeType="withEffect">
                                  <p:stCondLst>
                                    <p:cond delay="0"/>
                                  </p:stCondLst>
                                  <p:childTnLst>
                                    <p:set>
                                      <p:cBhvr>
                                        <p:cTn id="32" dur="1" fill="hold">
                                          <p:stCondLst>
                                            <p:cond delay="0"/>
                                          </p:stCondLst>
                                        </p:cTn>
                                        <p:tgtEl>
                                          <p:spTgt spid="118798"/>
                                        </p:tgtEl>
                                        <p:attrNameLst>
                                          <p:attrName>style.visibility</p:attrName>
                                        </p:attrNameLst>
                                      </p:cBhvr>
                                      <p:to>
                                        <p:strVal val="visible"/>
                                      </p:to>
                                    </p:set>
                                    <p:animEffect transition="in" filter="wipe(up)">
                                      <p:cBhvr>
                                        <p:cTn id="33" dur="500"/>
                                        <p:tgtEl>
                                          <p:spTgt spid="118798"/>
                                        </p:tgtEl>
                                      </p:cBhvr>
                                    </p:animEffect>
                                  </p:childTnLst>
                                </p:cTn>
                              </p:par>
                              <p:par>
                                <p:cTn id="34" presetID="22" presetClass="entr" presetSubtype="4" fill="hold" nodeType="withEffect">
                                  <p:stCondLst>
                                    <p:cond delay="0"/>
                                  </p:stCondLst>
                                  <p:childTnLst>
                                    <p:set>
                                      <p:cBhvr>
                                        <p:cTn id="35" dur="1" fill="hold">
                                          <p:stCondLst>
                                            <p:cond delay="0"/>
                                          </p:stCondLst>
                                        </p:cTn>
                                        <p:tgtEl>
                                          <p:spTgt spid="118799"/>
                                        </p:tgtEl>
                                        <p:attrNameLst>
                                          <p:attrName>style.visibility</p:attrName>
                                        </p:attrNameLst>
                                      </p:cBhvr>
                                      <p:to>
                                        <p:strVal val="visible"/>
                                      </p:to>
                                    </p:set>
                                    <p:animEffect transition="in" filter="wipe(down)">
                                      <p:cBhvr>
                                        <p:cTn id="36" dur="500"/>
                                        <p:tgtEl>
                                          <p:spTgt spid="118799"/>
                                        </p:tgtEl>
                                      </p:cBhvr>
                                    </p:animEffect>
                                  </p:childTnLst>
                                </p:cTn>
                              </p:par>
                              <p:par>
                                <p:cTn id="37" presetID="22" presetClass="entr" presetSubtype="1" fill="hold" nodeType="withEffect">
                                  <p:stCondLst>
                                    <p:cond delay="0"/>
                                  </p:stCondLst>
                                  <p:childTnLst>
                                    <p:set>
                                      <p:cBhvr>
                                        <p:cTn id="38" dur="1" fill="hold">
                                          <p:stCondLst>
                                            <p:cond delay="0"/>
                                          </p:stCondLst>
                                        </p:cTn>
                                        <p:tgtEl>
                                          <p:spTgt spid="118800"/>
                                        </p:tgtEl>
                                        <p:attrNameLst>
                                          <p:attrName>style.visibility</p:attrName>
                                        </p:attrNameLst>
                                      </p:cBhvr>
                                      <p:to>
                                        <p:strVal val="visible"/>
                                      </p:to>
                                    </p:set>
                                    <p:animEffect transition="in" filter="wipe(up)">
                                      <p:cBhvr>
                                        <p:cTn id="39" dur="500"/>
                                        <p:tgtEl>
                                          <p:spTgt spid="118800"/>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18803"/>
                                        </p:tgtEl>
                                        <p:attrNameLst>
                                          <p:attrName>style.visibility</p:attrName>
                                        </p:attrNameLst>
                                      </p:cBhvr>
                                      <p:to>
                                        <p:strVal val="visible"/>
                                      </p:to>
                                    </p:set>
                                    <p:animEffect transition="in" filter="wipe(up)">
                                      <p:cBhvr>
                                        <p:cTn id="42" dur="500"/>
                                        <p:tgtEl>
                                          <p:spTgt spid="11880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18804"/>
                                        </p:tgtEl>
                                        <p:attrNameLst>
                                          <p:attrName>style.visibility</p:attrName>
                                        </p:attrNameLst>
                                      </p:cBhvr>
                                      <p:to>
                                        <p:strVal val="visible"/>
                                      </p:to>
                                    </p:set>
                                    <p:animEffect transition="in" filter="wipe(down)">
                                      <p:cBhvr>
                                        <p:cTn id="45" dur="500"/>
                                        <p:tgtEl>
                                          <p:spTgt spid="118804"/>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18805"/>
                                        </p:tgtEl>
                                        <p:attrNameLst>
                                          <p:attrName>style.visibility</p:attrName>
                                        </p:attrNameLst>
                                      </p:cBhvr>
                                      <p:to>
                                        <p:strVal val="visible"/>
                                      </p:to>
                                    </p:set>
                                    <p:animEffect transition="in" filter="wipe(up)">
                                      <p:cBhvr>
                                        <p:cTn id="48" dur="500"/>
                                        <p:tgtEl>
                                          <p:spTgt spid="118805"/>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18806"/>
                                        </p:tgtEl>
                                        <p:attrNameLst>
                                          <p:attrName>style.visibility</p:attrName>
                                        </p:attrNameLst>
                                      </p:cBhvr>
                                      <p:to>
                                        <p:strVal val="visible"/>
                                      </p:to>
                                    </p:set>
                                    <p:animEffect transition="in" filter="wipe(up)">
                                      <p:cBhvr>
                                        <p:cTn id="51" dur="500"/>
                                        <p:tgtEl>
                                          <p:spTgt spid="118806"/>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18807"/>
                                        </p:tgtEl>
                                        <p:attrNameLst>
                                          <p:attrName>style.visibility</p:attrName>
                                        </p:attrNameLst>
                                      </p:cBhvr>
                                      <p:to>
                                        <p:strVal val="visible"/>
                                      </p:to>
                                    </p:set>
                                    <p:animEffect transition="in" filter="wipe(up)">
                                      <p:cBhvr>
                                        <p:cTn id="54" dur="500"/>
                                        <p:tgtEl>
                                          <p:spTgt spid="118807"/>
                                        </p:tgtEl>
                                      </p:cBhvr>
                                    </p:animEffect>
                                  </p:childTnLst>
                                </p:cTn>
                              </p:par>
                              <p:par>
                                <p:cTn id="55" presetID="22" presetClass="entr" presetSubtype="1" fill="hold" nodeType="withEffect">
                                  <p:stCondLst>
                                    <p:cond delay="0"/>
                                  </p:stCondLst>
                                  <p:childTnLst>
                                    <p:set>
                                      <p:cBhvr>
                                        <p:cTn id="56" dur="1" fill="hold">
                                          <p:stCondLst>
                                            <p:cond delay="0"/>
                                          </p:stCondLst>
                                        </p:cTn>
                                        <p:tgtEl>
                                          <p:spTgt spid="118811"/>
                                        </p:tgtEl>
                                        <p:attrNameLst>
                                          <p:attrName>style.visibility</p:attrName>
                                        </p:attrNameLst>
                                      </p:cBhvr>
                                      <p:to>
                                        <p:strVal val="visible"/>
                                      </p:to>
                                    </p:set>
                                    <p:animEffect transition="in" filter="wipe(up)">
                                      <p:cBhvr>
                                        <p:cTn id="57" dur="500"/>
                                        <p:tgtEl>
                                          <p:spTgt spid="1188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18789"/>
                                        </p:tgtEl>
                                        <p:attrNameLst>
                                          <p:attrName>style.visibility</p:attrName>
                                        </p:attrNameLst>
                                      </p:cBhvr>
                                      <p:to>
                                        <p:strVal val="visible"/>
                                      </p:to>
                                    </p:set>
                                    <p:animEffect transition="in" filter="wipe(left)">
                                      <p:cBhvr>
                                        <p:cTn id="62" dur="500"/>
                                        <p:tgtEl>
                                          <p:spTgt spid="118789"/>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118808"/>
                                        </p:tgtEl>
                                        <p:attrNameLst>
                                          <p:attrName>style.visibility</p:attrName>
                                        </p:attrNameLst>
                                      </p:cBhvr>
                                      <p:to>
                                        <p:strVal val="visible"/>
                                      </p:to>
                                    </p:set>
                                    <p:animEffect transition="in" filter="wipe(left)">
                                      <p:cBhvr>
                                        <p:cTn id="66" dur="500"/>
                                        <p:tgtEl>
                                          <p:spTgt spid="118808"/>
                                        </p:tgtEl>
                                      </p:cBhvr>
                                    </p:animEffect>
                                  </p:childTnLst>
                                </p:cTn>
                              </p:par>
                            </p:childTnLst>
                          </p:cTn>
                        </p:par>
                        <p:par>
                          <p:cTn id="67" fill="hold">
                            <p:stCondLst>
                              <p:cond delay="1000"/>
                            </p:stCondLst>
                            <p:childTnLst>
                              <p:par>
                                <p:cTn id="68" presetID="22" presetClass="entr" presetSubtype="8" fill="hold" nodeType="afterEffect">
                                  <p:stCondLst>
                                    <p:cond delay="0"/>
                                  </p:stCondLst>
                                  <p:childTnLst>
                                    <p:set>
                                      <p:cBhvr>
                                        <p:cTn id="69" dur="1" fill="hold">
                                          <p:stCondLst>
                                            <p:cond delay="0"/>
                                          </p:stCondLst>
                                        </p:cTn>
                                        <p:tgtEl>
                                          <p:spTgt spid="118810"/>
                                        </p:tgtEl>
                                        <p:attrNameLst>
                                          <p:attrName>style.visibility</p:attrName>
                                        </p:attrNameLst>
                                      </p:cBhvr>
                                      <p:to>
                                        <p:strVal val="visible"/>
                                      </p:to>
                                    </p:set>
                                    <p:animEffect transition="in" filter="wipe(left)">
                                      <p:cBhvr>
                                        <p:cTn id="70" dur="500"/>
                                        <p:tgtEl>
                                          <p:spTgt spid="118810"/>
                                        </p:tgtEl>
                                      </p:cBhvr>
                                    </p:animEffect>
                                  </p:childTnLst>
                                </p:cTn>
                              </p:par>
                              <p:par>
                                <p:cTn id="71" presetID="22" presetClass="entr" presetSubtype="8" fill="hold" nodeType="withEffect">
                                  <p:stCondLst>
                                    <p:cond delay="0"/>
                                  </p:stCondLst>
                                  <p:childTnLst>
                                    <p:set>
                                      <p:cBhvr>
                                        <p:cTn id="72" dur="1" fill="hold">
                                          <p:stCondLst>
                                            <p:cond delay="0"/>
                                          </p:stCondLst>
                                        </p:cTn>
                                        <p:tgtEl>
                                          <p:spTgt spid="118809"/>
                                        </p:tgtEl>
                                        <p:attrNameLst>
                                          <p:attrName>style.visibility</p:attrName>
                                        </p:attrNameLst>
                                      </p:cBhvr>
                                      <p:to>
                                        <p:strVal val="visible"/>
                                      </p:to>
                                    </p:set>
                                    <p:animEffect transition="in" filter="wipe(left)">
                                      <p:cBhvr>
                                        <p:cTn id="73" dur="500"/>
                                        <p:tgtEl>
                                          <p:spTgt spid="118809"/>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118802"/>
                                        </p:tgtEl>
                                        <p:attrNameLst>
                                          <p:attrName>style.visibility</p:attrName>
                                        </p:attrNameLst>
                                      </p:cBhvr>
                                      <p:to>
                                        <p:strVal val="visible"/>
                                      </p:to>
                                    </p:set>
                                    <p:animEffect transition="in" filter="wipe(left)">
                                      <p:cBhvr>
                                        <p:cTn id="77" dur="500"/>
                                        <p:tgtEl>
                                          <p:spTgt spid="118802"/>
                                        </p:tgtEl>
                                      </p:cBhvr>
                                    </p:animEffect>
                                  </p:childTnLst>
                                </p:cTn>
                              </p:par>
                              <p:par>
                                <p:cTn id="78" presetID="22" presetClass="entr" presetSubtype="8" fill="hold" nodeType="withEffect">
                                  <p:stCondLst>
                                    <p:cond delay="0"/>
                                  </p:stCondLst>
                                  <p:childTnLst>
                                    <p:set>
                                      <p:cBhvr>
                                        <p:cTn id="79" dur="1" fill="hold">
                                          <p:stCondLst>
                                            <p:cond delay="0"/>
                                          </p:stCondLst>
                                        </p:cTn>
                                        <p:tgtEl>
                                          <p:spTgt spid="118786"/>
                                        </p:tgtEl>
                                        <p:attrNameLst>
                                          <p:attrName>style.visibility</p:attrName>
                                        </p:attrNameLst>
                                      </p:cBhvr>
                                      <p:to>
                                        <p:strVal val="visible"/>
                                      </p:to>
                                    </p:set>
                                    <p:animEffect transition="in" filter="wipe(left)">
                                      <p:cBhvr>
                                        <p:cTn id="80" dur="500"/>
                                        <p:tgtEl>
                                          <p:spTgt spid="118786"/>
                                        </p:tgtEl>
                                      </p:cBhvr>
                                    </p:animEffect>
                                  </p:childTnLst>
                                </p:cTn>
                              </p:par>
                              <p:par>
                                <p:cTn id="81" presetID="22" presetClass="entr" presetSubtype="8" fill="hold" nodeType="withEffect">
                                  <p:stCondLst>
                                    <p:cond delay="0"/>
                                  </p:stCondLst>
                                  <p:childTnLst>
                                    <p:set>
                                      <p:cBhvr>
                                        <p:cTn id="82" dur="1" fill="hold">
                                          <p:stCondLst>
                                            <p:cond delay="0"/>
                                          </p:stCondLst>
                                        </p:cTn>
                                        <p:tgtEl>
                                          <p:spTgt spid="118787"/>
                                        </p:tgtEl>
                                        <p:attrNameLst>
                                          <p:attrName>style.visibility</p:attrName>
                                        </p:attrNameLst>
                                      </p:cBhvr>
                                      <p:to>
                                        <p:strVal val="visible"/>
                                      </p:to>
                                    </p:set>
                                    <p:animEffect transition="in" filter="wipe(left)">
                                      <p:cBhvr>
                                        <p:cTn id="83" dur="500"/>
                                        <p:tgtEl>
                                          <p:spTgt spid="118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1" grpId="0" animBg="1"/>
      <p:bldP spid="118792" grpId="0" animBg="1"/>
      <p:bldP spid="118793" grpId="0" animBg="1"/>
      <p:bldP spid="118794" grpId="0" animBg="1"/>
      <p:bldP spid="118795" grpId="0" animBg="1"/>
      <p:bldP spid="118801" grpId="0" animBg="1"/>
      <p:bldP spid="118802" grpId="0" animBg="1"/>
      <p:bldP spid="118803" grpId="0"/>
      <p:bldP spid="118804" grpId="0"/>
      <p:bldP spid="118805" grpId="0"/>
      <p:bldP spid="118806" grpId="0"/>
      <p:bldP spid="1188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2" name="Rectangle 4"/>
          <p:cNvSpPr>
            <a:spLocks noGrp="1" noChangeArrowheads="1"/>
          </p:cNvSpPr>
          <p:nvPr>
            <p:ph type="title"/>
          </p:nvPr>
        </p:nvSpPr>
        <p:spPr/>
        <p:txBody>
          <a:bodyPr/>
          <a:lstStyle/>
          <a:p>
            <a:r>
              <a:rPr lang="en-US" altLang="zh-TW" smtClean="0"/>
              <a:t>Database Engine Tuning Advisor</a:t>
            </a:r>
            <a:endParaRPr lang="en-US" altLang="zh-TW" dirty="0"/>
          </a:p>
        </p:txBody>
      </p:sp>
      <p:sp>
        <p:nvSpPr>
          <p:cNvPr id="826371" name="Rectangle 3"/>
          <p:cNvSpPr>
            <a:spLocks noGrp="1" noChangeArrowheads="1"/>
          </p:cNvSpPr>
          <p:nvPr>
            <p:ph type="body" idx="1"/>
          </p:nvPr>
        </p:nvSpPr>
        <p:spPr>
          <a:xfrm>
            <a:off x="366713" y="1089023"/>
            <a:ext cx="4562477" cy="4411679"/>
          </a:xfrm>
        </p:spPr>
        <p:txBody>
          <a:bodyPr/>
          <a:lstStyle/>
          <a:p>
            <a:r>
              <a:rPr lang="zh-TW" altLang="en-US" sz="2400" dirty="0" smtClean="0"/>
              <a:t>可建議分割</a:t>
            </a:r>
            <a:r>
              <a:rPr lang="en-US" altLang="zh-TW" sz="2400" dirty="0" smtClean="0"/>
              <a:t>(Partition)</a:t>
            </a:r>
          </a:p>
          <a:p>
            <a:r>
              <a:rPr lang="zh-TW" altLang="en-US" sz="2400" dirty="0" smtClean="0"/>
              <a:t>可限時間的校調</a:t>
            </a:r>
            <a:endParaRPr lang="en-US" altLang="zh-TW" sz="2400" dirty="0" smtClean="0"/>
          </a:p>
          <a:p>
            <a:r>
              <a:rPr lang="zh-TW" altLang="en-US" sz="2400" dirty="0" smtClean="0"/>
              <a:t>內含資料行索引</a:t>
            </a:r>
            <a:endParaRPr lang="en-US" altLang="zh-TW" sz="2400" dirty="0" smtClean="0"/>
          </a:p>
          <a:p>
            <a:r>
              <a:rPr lang="en-US" altLang="zh-TW" sz="2400" dirty="0" smtClean="0"/>
              <a:t>XML </a:t>
            </a:r>
            <a:r>
              <a:rPr lang="zh-TW" altLang="en-US" sz="2400" dirty="0" smtClean="0"/>
              <a:t>輸入</a:t>
            </a:r>
            <a:r>
              <a:rPr lang="en-US" altLang="zh-TW" sz="2400" dirty="0" smtClean="0"/>
              <a:t>/</a:t>
            </a:r>
            <a:r>
              <a:rPr lang="zh-TW" altLang="en-US" sz="2400" dirty="0" smtClean="0"/>
              <a:t>輸出 </a:t>
            </a:r>
          </a:p>
          <a:p>
            <a:r>
              <a:rPr lang="en-US" altLang="zh-TW" sz="2400" dirty="0" smtClean="0"/>
              <a:t>Drop ONLY </a:t>
            </a:r>
            <a:r>
              <a:rPr lang="zh-TW" altLang="en-US" sz="2400" dirty="0" smtClean="0"/>
              <a:t>模式</a:t>
            </a:r>
          </a:p>
          <a:p>
            <a:r>
              <a:rPr lang="zh-TW" altLang="en-US" sz="2400" dirty="0" smtClean="0"/>
              <a:t>執行命令列參數</a:t>
            </a:r>
          </a:p>
          <a:p>
            <a:r>
              <a:rPr lang="zh-TW" altLang="en-US" sz="2400" dirty="0" smtClean="0"/>
              <a:t>匯入己儲存的定義 </a:t>
            </a:r>
            <a:r>
              <a:rPr lang="en-US" altLang="zh-TW" sz="2400" dirty="0" smtClean="0"/>
              <a:t>(XML</a:t>
            </a:r>
            <a:r>
              <a:rPr lang="zh-TW" altLang="en-US" sz="2400" dirty="0" smtClean="0"/>
              <a:t>格式</a:t>
            </a:r>
            <a:r>
              <a:rPr lang="en-US" altLang="zh-TW" sz="2400" dirty="0" smtClean="0"/>
              <a:t>)</a:t>
            </a:r>
          </a:p>
          <a:p>
            <a:r>
              <a:rPr lang="zh-TW" altLang="en-US" sz="2400" dirty="0" smtClean="0"/>
              <a:t>工作負荷可選擇</a:t>
            </a:r>
          </a:p>
          <a:p>
            <a:pPr lvl="1"/>
            <a:r>
              <a:rPr lang="zh-TW" altLang="en-US" sz="1800" dirty="0" smtClean="0"/>
              <a:t>*</a:t>
            </a:r>
            <a:r>
              <a:rPr lang="en-US" altLang="zh-TW" sz="1800" dirty="0" smtClean="0"/>
              <a:t>.</a:t>
            </a:r>
            <a:r>
              <a:rPr lang="en-US" altLang="zh-TW" sz="1800" dirty="0" err="1" smtClean="0"/>
              <a:t>trc</a:t>
            </a:r>
            <a:r>
              <a:rPr lang="en-US" altLang="zh-TW" sz="1800" dirty="0" smtClean="0"/>
              <a:t>, *.sql or *.xml </a:t>
            </a:r>
            <a:r>
              <a:rPr lang="zh-TW" altLang="en-US" sz="1800" dirty="0" smtClean="0"/>
              <a:t>格式</a:t>
            </a:r>
          </a:p>
          <a:p>
            <a:pPr lvl="1"/>
            <a:r>
              <a:rPr lang="en-US" altLang="zh-TW" sz="1800" dirty="0" smtClean="0"/>
              <a:t>SQL Server </a:t>
            </a:r>
            <a:r>
              <a:rPr lang="zh-TW" altLang="en-US" sz="1800" dirty="0" smtClean="0"/>
              <a:t>資料表</a:t>
            </a:r>
            <a:endParaRPr lang="zh-TW" altLang="en-US" sz="1800" dirty="0"/>
          </a:p>
        </p:txBody>
      </p:sp>
      <p:pic>
        <p:nvPicPr>
          <p:cNvPr id="826373" name="Picture 5" descr="DTA"/>
          <p:cNvPicPr>
            <a:picLocks noChangeAspect="1" noChangeArrowheads="1"/>
          </p:cNvPicPr>
          <p:nvPr/>
        </p:nvPicPr>
        <p:blipFill>
          <a:blip r:embed="rId3"/>
          <a:srcRect/>
          <a:stretch>
            <a:fillRect/>
          </a:stretch>
        </p:blipFill>
        <p:spPr bwMode="auto">
          <a:xfrm>
            <a:off x="5092700" y="1727200"/>
            <a:ext cx="3937000" cy="4953000"/>
          </a:xfrm>
          <a:prstGeom prst="rect">
            <a:avLst/>
          </a:prstGeom>
          <a:noFill/>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64" name="Rectangle 32"/>
          <p:cNvSpPr>
            <a:spLocks noGrp="1" noChangeArrowheads="1"/>
          </p:cNvSpPr>
          <p:nvPr>
            <p:ph type="title"/>
          </p:nvPr>
        </p:nvSpPr>
        <p:spPr/>
        <p:txBody>
          <a:bodyPr/>
          <a:lstStyle/>
          <a:p>
            <a:r>
              <a:rPr lang="en-US" altLang="zh-TW" dirty="0" smtClean="0"/>
              <a:t>Database Engine Tuning Advisor</a:t>
            </a:r>
          </a:p>
        </p:txBody>
      </p:sp>
      <p:sp>
        <p:nvSpPr>
          <p:cNvPr id="120865" name="Rectangle 33"/>
          <p:cNvSpPr>
            <a:spLocks noGrp="1" noChangeArrowheads="1"/>
          </p:cNvSpPr>
          <p:nvPr>
            <p:ph idx="1"/>
          </p:nvPr>
        </p:nvSpPr>
        <p:spPr/>
        <p:txBody>
          <a:bodyPr/>
          <a:lstStyle/>
          <a:p>
            <a:r>
              <a:rPr lang="zh-TW" altLang="en-US" smtClean="0"/>
              <a:t>建立一個新的連線</a:t>
            </a:r>
          </a:p>
          <a:p>
            <a:r>
              <a:rPr lang="zh-TW" altLang="en-US" smtClean="0"/>
              <a:t>指定需要分析的來源</a:t>
            </a:r>
          </a:p>
          <a:p>
            <a:r>
              <a:rPr lang="zh-TW" altLang="en-US" smtClean="0"/>
              <a:t>設定效能調整選項</a:t>
            </a:r>
          </a:p>
          <a:p>
            <a:r>
              <a:rPr lang="zh-TW" altLang="en-US" smtClean="0"/>
              <a:t>執行分析</a:t>
            </a:r>
          </a:p>
          <a:p>
            <a:r>
              <a:rPr lang="zh-TW" altLang="en-US" smtClean="0"/>
              <a:t>檢視分析結果</a:t>
            </a:r>
          </a:p>
          <a:p>
            <a:r>
              <a:rPr lang="zh-TW" altLang="en-US" smtClean="0"/>
              <a:t>實行分析結果之建議</a:t>
            </a:r>
            <a:endParaRPr lang="zh-TW" altLang="en-US" dirty="0" smtClean="0"/>
          </a:p>
        </p:txBody>
      </p:sp>
      <p:sp>
        <p:nvSpPr>
          <p:cNvPr id="120866" name="Freeform 34"/>
          <p:cNvSpPr>
            <a:spLocks/>
          </p:cNvSpPr>
          <p:nvPr/>
        </p:nvSpPr>
        <p:spPr bwMode="auto">
          <a:xfrm rot="12719810">
            <a:off x="5980113" y="3316288"/>
            <a:ext cx="647700" cy="254000"/>
          </a:xfrm>
          <a:custGeom>
            <a:avLst/>
            <a:gdLst/>
            <a:ahLst/>
            <a:cxnLst>
              <a:cxn ang="0">
                <a:pos x="245" y="164"/>
              </a:cxn>
              <a:cxn ang="0">
                <a:pos x="249" y="203"/>
              </a:cxn>
              <a:cxn ang="0">
                <a:pos x="249" y="0"/>
              </a:cxn>
              <a:cxn ang="0">
                <a:pos x="245" y="36"/>
              </a:cxn>
              <a:cxn ang="0">
                <a:pos x="272" y="55"/>
              </a:cxn>
              <a:cxn ang="0">
                <a:pos x="353" y="62"/>
              </a:cxn>
              <a:cxn ang="0">
                <a:pos x="469" y="78"/>
              </a:cxn>
              <a:cxn ang="0">
                <a:pos x="536" y="91"/>
              </a:cxn>
              <a:cxn ang="0">
                <a:pos x="606" y="107"/>
              </a:cxn>
              <a:cxn ang="0">
                <a:pos x="675" y="127"/>
              </a:cxn>
              <a:cxn ang="0">
                <a:pos x="745" y="151"/>
              </a:cxn>
              <a:cxn ang="0">
                <a:pos x="810" y="178"/>
              </a:cxn>
              <a:cxn ang="0">
                <a:pos x="869" y="212"/>
              </a:cxn>
              <a:cxn ang="0">
                <a:pos x="897" y="230"/>
              </a:cxn>
              <a:cxn ang="0">
                <a:pos x="923" y="251"/>
              </a:cxn>
              <a:cxn ang="0">
                <a:pos x="946" y="271"/>
              </a:cxn>
              <a:cxn ang="0">
                <a:pos x="967" y="294"/>
              </a:cxn>
              <a:cxn ang="0">
                <a:pos x="984" y="319"/>
              </a:cxn>
              <a:cxn ang="0">
                <a:pos x="998" y="343"/>
              </a:cxn>
              <a:cxn ang="0">
                <a:pos x="1010" y="371"/>
              </a:cxn>
              <a:cxn ang="0">
                <a:pos x="1017" y="400"/>
              </a:cxn>
              <a:cxn ang="0">
                <a:pos x="1004" y="374"/>
              </a:cxn>
              <a:cxn ang="0">
                <a:pos x="987" y="349"/>
              </a:cxn>
              <a:cxn ang="0">
                <a:pos x="968" y="326"/>
              </a:cxn>
              <a:cxn ang="0">
                <a:pos x="946" y="306"/>
              </a:cxn>
              <a:cxn ang="0">
                <a:pos x="923" y="287"/>
              </a:cxn>
              <a:cxn ang="0">
                <a:pos x="884" y="261"/>
              </a:cxn>
              <a:cxn ang="0">
                <a:pos x="855" y="245"/>
              </a:cxn>
              <a:cxn ang="0">
                <a:pos x="810" y="225"/>
              </a:cxn>
              <a:cxn ang="0">
                <a:pos x="780" y="213"/>
              </a:cxn>
              <a:cxn ang="0">
                <a:pos x="714" y="193"/>
              </a:cxn>
              <a:cxn ang="0">
                <a:pos x="648" y="177"/>
              </a:cxn>
              <a:cxn ang="0">
                <a:pos x="580" y="165"/>
              </a:cxn>
              <a:cxn ang="0">
                <a:pos x="514" y="156"/>
              </a:cxn>
              <a:cxn ang="0">
                <a:pos x="395" y="149"/>
              </a:cxn>
              <a:cxn ang="0">
                <a:pos x="301" y="148"/>
              </a:cxn>
              <a:cxn ang="0">
                <a:pos x="242" y="149"/>
              </a:cxn>
            </a:cxnLst>
            <a:rect l="0" t="0" r="r" b="b"/>
            <a:pathLst>
              <a:path w="1017" h="400">
                <a:moveTo>
                  <a:pt x="242" y="149"/>
                </a:moveTo>
                <a:lnTo>
                  <a:pt x="245" y="164"/>
                </a:lnTo>
                <a:lnTo>
                  <a:pt x="248" y="181"/>
                </a:lnTo>
                <a:lnTo>
                  <a:pt x="249" y="203"/>
                </a:lnTo>
                <a:lnTo>
                  <a:pt x="0" y="97"/>
                </a:lnTo>
                <a:lnTo>
                  <a:pt x="249" y="0"/>
                </a:lnTo>
                <a:lnTo>
                  <a:pt x="248" y="19"/>
                </a:lnTo>
                <a:lnTo>
                  <a:pt x="245" y="36"/>
                </a:lnTo>
                <a:lnTo>
                  <a:pt x="240" y="52"/>
                </a:lnTo>
                <a:lnTo>
                  <a:pt x="272" y="55"/>
                </a:lnTo>
                <a:lnTo>
                  <a:pt x="307" y="58"/>
                </a:lnTo>
                <a:lnTo>
                  <a:pt x="353" y="62"/>
                </a:lnTo>
                <a:lnTo>
                  <a:pt x="408" y="69"/>
                </a:lnTo>
                <a:lnTo>
                  <a:pt x="469" y="78"/>
                </a:lnTo>
                <a:lnTo>
                  <a:pt x="503" y="84"/>
                </a:lnTo>
                <a:lnTo>
                  <a:pt x="536" y="91"/>
                </a:lnTo>
                <a:lnTo>
                  <a:pt x="571" y="98"/>
                </a:lnTo>
                <a:lnTo>
                  <a:pt x="606" y="107"/>
                </a:lnTo>
                <a:lnTo>
                  <a:pt x="640" y="116"/>
                </a:lnTo>
                <a:lnTo>
                  <a:pt x="675" y="127"/>
                </a:lnTo>
                <a:lnTo>
                  <a:pt x="710" y="138"/>
                </a:lnTo>
                <a:lnTo>
                  <a:pt x="745" y="151"/>
                </a:lnTo>
                <a:lnTo>
                  <a:pt x="778" y="164"/>
                </a:lnTo>
                <a:lnTo>
                  <a:pt x="810" y="178"/>
                </a:lnTo>
                <a:lnTo>
                  <a:pt x="840" y="194"/>
                </a:lnTo>
                <a:lnTo>
                  <a:pt x="869" y="212"/>
                </a:lnTo>
                <a:lnTo>
                  <a:pt x="884" y="220"/>
                </a:lnTo>
                <a:lnTo>
                  <a:pt x="897" y="230"/>
                </a:lnTo>
                <a:lnTo>
                  <a:pt x="910" y="241"/>
                </a:lnTo>
                <a:lnTo>
                  <a:pt x="923" y="251"/>
                </a:lnTo>
                <a:lnTo>
                  <a:pt x="935" y="261"/>
                </a:lnTo>
                <a:lnTo>
                  <a:pt x="946" y="271"/>
                </a:lnTo>
                <a:lnTo>
                  <a:pt x="956" y="283"/>
                </a:lnTo>
                <a:lnTo>
                  <a:pt x="967" y="294"/>
                </a:lnTo>
                <a:lnTo>
                  <a:pt x="975" y="306"/>
                </a:lnTo>
                <a:lnTo>
                  <a:pt x="984" y="319"/>
                </a:lnTo>
                <a:lnTo>
                  <a:pt x="993" y="330"/>
                </a:lnTo>
                <a:lnTo>
                  <a:pt x="998" y="343"/>
                </a:lnTo>
                <a:lnTo>
                  <a:pt x="1006" y="358"/>
                </a:lnTo>
                <a:lnTo>
                  <a:pt x="1010" y="371"/>
                </a:lnTo>
                <a:lnTo>
                  <a:pt x="1014" y="385"/>
                </a:lnTo>
                <a:lnTo>
                  <a:pt x="1017" y="400"/>
                </a:lnTo>
                <a:lnTo>
                  <a:pt x="1011" y="387"/>
                </a:lnTo>
                <a:lnTo>
                  <a:pt x="1004" y="374"/>
                </a:lnTo>
                <a:lnTo>
                  <a:pt x="996" y="361"/>
                </a:lnTo>
                <a:lnTo>
                  <a:pt x="987" y="349"/>
                </a:lnTo>
                <a:lnTo>
                  <a:pt x="978" y="338"/>
                </a:lnTo>
                <a:lnTo>
                  <a:pt x="968" y="326"/>
                </a:lnTo>
                <a:lnTo>
                  <a:pt x="958" y="316"/>
                </a:lnTo>
                <a:lnTo>
                  <a:pt x="946" y="306"/>
                </a:lnTo>
                <a:lnTo>
                  <a:pt x="935" y="296"/>
                </a:lnTo>
                <a:lnTo>
                  <a:pt x="923" y="287"/>
                </a:lnTo>
                <a:lnTo>
                  <a:pt x="897" y="268"/>
                </a:lnTo>
                <a:lnTo>
                  <a:pt x="884" y="261"/>
                </a:lnTo>
                <a:lnTo>
                  <a:pt x="869" y="252"/>
                </a:lnTo>
                <a:lnTo>
                  <a:pt x="855" y="245"/>
                </a:lnTo>
                <a:lnTo>
                  <a:pt x="840" y="238"/>
                </a:lnTo>
                <a:lnTo>
                  <a:pt x="810" y="225"/>
                </a:lnTo>
                <a:lnTo>
                  <a:pt x="795" y="219"/>
                </a:lnTo>
                <a:lnTo>
                  <a:pt x="780" y="213"/>
                </a:lnTo>
                <a:lnTo>
                  <a:pt x="748" y="203"/>
                </a:lnTo>
                <a:lnTo>
                  <a:pt x="714" y="193"/>
                </a:lnTo>
                <a:lnTo>
                  <a:pt x="681" y="184"/>
                </a:lnTo>
                <a:lnTo>
                  <a:pt x="648" y="177"/>
                </a:lnTo>
                <a:lnTo>
                  <a:pt x="613" y="171"/>
                </a:lnTo>
                <a:lnTo>
                  <a:pt x="580" y="165"/>
                </a:lnTo>
                <a:lnTo>
                  <a:pt x="548" y="161"/>
                </a:lnTo>
                <a:lnTo>
                  <a:pt x="514" y="156"/>
                </a:lnTo>
                <a:lnTo>
                  <a:pt x="452" y="152"/>
                </a:lnTo>
                <a:lnTo>
                  <a:pt x="395" y="149"/>
                </a:lnTo>
                <a:lnTo>
                  <a:pt x="345" y="148"/>
                </a:lnTo>
                <a:lnTo>
                  <a:pt x="301" y="148"/>
                </a:lnTo>
                <a:lnTo>
                  <a:pt x="269" y="148"/>
                </a:lnTo>
                <a:lnTo>
                  <a:pt x="242" y="149"/>
                </a:lnTo>
                <a:close/>
              </a:path>
            </a:pathLst>
          </a:custGeom>
          <a:solidFill>
            <a:srgbClr val="FF0000">
              <a:alpha val="75000"/>
            </a:srgbClr>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120867" name="Freeform 35"/>
          <p:cNvSpPr>
            <a:spLocks/>
          </p:cNvSpPr>
          <p:nvPr/>
        </p:nvSpPr>
        <p:spPr bwMode="auto">
          <a:xfrm rot="-485685">
            <a:off x="6545263" y="4376738"/>
            <a:ext cx="539750" cy="587375"/>
          </a:xfrm>
          <a:custGeom>
            <a:avLst/>
            <a:gdLst/>
            <a:ahLst/>
            <a:cxnLst>
              <a:cxn ang="0">
                <a:pos x="18" y="919"/>
              </a:cxn>
              <a:cxn ang="0">
                <a:pos x="55" y="898"/>
              </a:cxn>
              <a:cxn ang="0">
                <a:pos x="119" y="857"/>
              </a:cxn>
              <a:cxn ang="0">
                <a:pos x="167" y="825"/>
              </a:cxn>
              <a:cxn ang="0">
                <a:pos x="242" y="767"/>
              </a:cxn>
              <a:cxn ang="0">
                <a:pos x="322" y="703"/>
              </a:cxn>
              <a:cxn ang="0">
                <a:pos x="376" y="657"/>
              </a:cxn>
              <a:cxn ang="0">
                <a:pos x="481" y="558"/>
              </a:cxn>
              <a:cxn ang="0">
                <a:pos x="534" y="506"/>
              </a:cxn>
              <a:cxn ang="0">
                <a:pos x="583" y="454"/>
              </a:cxn>
              <a:cxn ang="0">
                <a:pos x="631" y="400"/>
              </a:cxn>
              <a:cxn ang="0">
                <a:pos x="674" y="348"/>
              </a:cxn>
              <a:cxn ang="0">
                <a:pos x="713" y="296"/>
              </a:cxn>
              <a:cxn ang="0">
                <a:pos x="748" y="244"/>
              </a:cxn>
              <a:cxn ang="0">
                <a:pos x="754" y="251"/>
              </a:cxn>
              <a:cxn ang="0">
                <a:pos x="789" y="290"/>
              </a:cxn>
              <a:cxn ang="0">
                <a:pos x="841" y="45"/>
              </a:cxn>
              <a:cxn ang="0">
                <a:pos x="839" y="8"/>
              </a:cxn>
              <a:cxn ang="0">
                <a:pos x="732" y="87"/>
              </a:cxn>
              <a:cxn ang="0">
                <a:pos x="613" y="176"/>
              </a:cxn>
              <a:cxn ang="0">
                <a:pos x="663" y="189"/>
              </a:cxn>
              <a:cxn ang="0">
                <a:pos x="661" y="211"/>
              </a:cxn>
              <a:cxn ang="0">
                <a:pos x="629" y="266"/>
              </a:cxn>
              <a:cxn ang="0">
                <a:pos x="593" y="319"/>
              </a:cxn>
              <a:cxn ang="0">
                <a:pos x="548" y="382"/>
              </a:cxn>
              <a:cxn ang="0">
                <a:pos x="493" y="451"/>
              </a:cxn>
              <a:cxn ang="0">
                <a:pos x="429" y="528"/>
              </a:cxn>
              <a:cxn ang="0">
                <a:pos x="381" y="582"/>
              </a:cxn>
              <a:cxn ang="0">
                <a:pos x="329" y="638"/>
              </a:cxn>
              <a:cxn ang="0">
                <a:pos x="273" y="695"/>
              </a:cxn>
              <a:cxn ang="0">
                <a:pos x="210" y="753"/>
              </a:cxn>
              <a:cxn ang="0">
                <a:pos x="110" y="840"/>
              </a:cxn>
              <a:cxn ang="0">
                <a:pos x="38" y="898"/>
              </a:cxn>
            </a:cxnLst>
            <a:rect l="0" t="0" r="r" b="b"/>
            <a:pathLst>
              <a:path w="851" h="927">
                <a:moveTo>
                  <a:pt x="0" y="927"/>
                </a:moveTo>
                <a:lnTo>
                  <a:pt x="18" y="919"/>
                </a:lnTo>
                <a:lnTo>
                  <a:pt x="35" y="909"/>
                </a:lnTo>
                <a:lnTo>
                  <a:pt x="55" y="898"/>
                </a:lnTo>
                <a:lnTo>
                  <a:pt x="76" y="886"/>
                </a:lnTo>
                <a:lnTo>
                  <a:pt x="119" y="857"/>
                </a:lnTo>
                <a:lnTo>
                  <a:pt x="142" y="841"/>
                </a:lnTo>
                <a:lnTo>
                  <a:pt x="167" y="825"/>
                </a:lnTo>
                <a:lnTo>
                  <a:pt x="216" y="787"/>
                </a:lnTo>
                <a:lnTo>
                  <a:pt x="242" y="767"/>
                </a:lnTo>
                <a:lnTo>
                  <a:pt x="268" y="747"/>
                </a:lnTo>
                <a:lnTo>
                  <a:pt x="322" y="703"/>
                </a:lnTo>
                <a:lnTo>
                  <a:pt x="348" y="680"/>
                </a:lnTo>
                <a:lnTo>
                  <a:pt x="376" y="657"/>
                </a:lnTo>
                <a:lnTo>
                  <a:pt x="429" y="608"/>
                </a:lnTo>
                <a:lnTo>
                  <a:pt x="481" y="558"/>
                </a:lnTo>
                <a:lnTo>
                  <a:pt x="507" y="532"/>
                </a:lnTo>
                <a:lnTo>
                  <a:pt x="534" y="506"/>
                </a:lnTo>
                <a:lnTo>
                  <a:pt x="558" y="480"/>
                </a:lnTo>
                <a:lnTo>
                  <a:pt x="583" y="454"/>
                </a:lnTo>
                <a:lnTo>
                  <a:pt x="607" y="427"/>
                </a:lnTo>
                <a:lnTo>
                  <a:pt x="631" y="400"/>
                </a:lnTo>
                <a:lnTo>
                  <a:pt x="652" y="374"/>
                </a:lnTo>
                <a:lnTo>
                  <a:pt x="674" y="348"/>
                </a:lnTo>
                <a:lnTo>
                  <a:pt x="694" y="322"/>
                </a:lnTo>
                <a:lnTo>
                  <a:pt x="713" y="296"/>
                </a:lnTo>
                <a:lnTo>
                  <a:pt x="731" y="270"/>
                </a:lnTo>
                <a:lnTo>
                  <a:pt x="748" y="244"/>
                </a:lnTo>
                <a:lnTo>
                  <a:pt x="750" y="247"/>
                </a:lnTo>
                <a:lnTo>
                  <a:pt x="754" y="251"/>
                </a:lnTo>
                <a:lnTo>
                  <a:pt x="767" y="267"/>
                </a:lnTo>
                <a:lnTo>
                  <a:pt x="789" y="290"/>
                </a:lnTo>
                <a:lnTo>
                  <a:pt x="819" y="145"/>
                </a:lnTo>
                <a:lnTo>
                  <a:pt x="841" y="45"/>
                </a:lnTo>
                <a:lnTo>
                  <a:pt x="851" y="0"/>
                </a:lnTo>
                <a:lnTo>
                  <a:pt x="839" y="8"/>
                </a:lnTo>
                <a:lnTo>
                  <a:pt x="813" y="28"/>
                </a:lnTo>
                <a:lnTo>
                  <a:pt x="732" y="87"/>
                </a:lnTo>
                <a:lnTo>
                  <a:pt x="651" y="148"/>
                </a:lnTo>
                <a:lnTo>
                  <a:pt x="613" y="176"/>
                </a:lnTo>
                <a:lnTo>
                  <a:pt x="642" y="183"/>
                </a:lnTo>
                <a:lnTo>
                  <a:pt x="663" y="189"/>
                </a:lnTo>
                <a:lnTo>
                  <a:pt x="673" y="192"/>
                </a:lnTo>
                <a:lnTo>
                  <a:pt x="661" y="211"/>
                </a:lnTo>
                <a:lnTo>
                  <a:pt x="647" y="235"/>
                </a:lnTo>
                <a:lnTo>
                  <a:pt x="629" y="266"/>
                </a:lnTo>
                <a:lnTo>
                  <a:pt x="606" y="300"/>
                </a:lnTo>
                <a:lnTo>
                  <a:pt x="593" y="319"/>
                </a:lnTo>
                <a:lnTo>
                  <a:pt x="578" y="338"/>
                </a:lnTo>
                <a:lnTo>
                  <a:pt x="548" y="382"/>
                </a:lnTo>
                <a:lnTo>
                  <a:pt x="513" y="428"/>
                </a:lnTo>
                <a:lnTo>
                  <a:pt x="493" y="451"/>
                </a:lnTo>
                <a:lnTo>
                  <a:pt x="473" y="476"/>
                </a:lnTo>
                <a:lnTo>
                  <a:pt x="429" y="528"/>
                </a:lnTo>
                <a:lnTo>
                  <a:pt x="406" y="554"/>
                </a:lnTo>
                <a:lnTo>
                  <a:pt x="381" y="582"/>
                </a:lnTo>
                <a:lnTo>
                  <a:pt x="355" y="609"/>
                </a:lnTo>
                <a:lnTo>
                  <a:pt x="329" y="638"/>
                </a:lnTo>
                <a:lnTo>
                  <a:pt x="302" y="666"/>
                </a:lnTo>
                <a:lnTo>
                  <a:pt x="273" y="695"/>
                </a:lnTo>
                <a:lnTo>
                  <a:pt x="242" y="724"/>
                </a:lnTo>
                <a:lnTo>
                  <a:pt x="210" y="753"/>
                </a:lnTo>
                <a:lnTo>
                  <a:pt x="145" y="811"/>
                </a:lnTo>
                <a:lnTo>
                  <a:pt x="110" y="840"/>
                </a:lnTo>
                <a:lnTo>
                  <a:pt x="76" y="869"/>
                </a:lnTo>
                <a:lnTo>
                  <a:pt x="38" y="898"/>
                </a:lnTo>
                <a:lnTo>
                  <a:pt x="0" y="927"/>
                </a:lnTo>
                <a:close/>
              </a:path>
            </a:pathLst>
          </a:custGeom>
          <a:solidFill>
            <a:srgbClr val="FF0000">
              <a:alpha val="75000"/>
            </a:srgbClr>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120868" name="Freeform 36"/>
          <p:cNvSpPr>
            <a:spLocks/>
          </p:cNvSpPr>
          <p:nvPr/>
        </p:nvSpPr>
        <p:spPr bwMode="auto">
          <a:xfrm rot="3255611">
            <a:off x="7335838" y="4513263"/>
            <a:ext cx="647700" cy="254000"/>
          </a:xfrm>
          <a:custGeom>
            <a:avLst/>
            <a:gdLst/>
            <a:ahLst/>
            <a:cxnLst>
              <a:cxn ang="0">
                <a:pos x="245" y="164"/>
              </a:cxn>
              <a:cxn ang="0">
                <a:pos x="249" y="203"/>
              </a:cxn>
              <a:cxn ang="0">
                <a:pos x="249" y="0"/>
              </a:cxn>
              <a:cxn ang="0">
                <a:pos x="245" y="36"/>
              </a:cxn>
              <a:cxn ang="0">
                <a:pos x="272" y="55"/>
              </a:cxn>
              <a:cxn ang="0">
                <a:pos x="353" y="62"/>
              </a:cxn>
              <a:cxn ang="0">
                <a:pos x="469" y="78"/>
              </a:cxn>
              <a:cxn ang="0">
                <a:pos x="536" y="91"/>
              </a:cxn>
              <a:cxn ang="0">
                <a:pos x="606" y="107"/>
              </a:cxn>
              <a:cxn ang="0">
                <a:pos x="675" y="127"/>
              </a:cxn>
              <a:cxn ang="0">
                <a:pos x="745" y="151"/>
              </a:cxn>
              <a:cxn ang="0">
                <a:pos x="810" y="178"/>
              </a:cxn>
              <a:cxn ang="0">
                <a:pos x="869" y="212"/>
              </a:cxn>
              <a:cxn ang="0">
                <a:pos x="897" y="230"/>
              </a:cxn>
              <a:cxn ang="0">
                <a:pos x="923" y="251"/>
              </a:cxn>
              <a:cxn ang="0">
                <a:pos x="946" y="271"/>
              </a:cxn>
              <a:cxn ang="0">
                <a:pos x="967" y="294"/>
              </a:cxn>
              <a:cxn ang="0">
                <a:pos x="984" y="319"/>
              </a:cxn>
              <a:cxn ang="0">
                <a:pos x="998" y="343"/>
              </a:cxn>
              <a:cxn ang="0">
                <a:pos x="1010" y="371"/>
              </a:cxn>
              <a:cxn ang="0">
                <a:pos x="1017" y="400"/>
              </a:cxn>
              <a:cxn ang="0">
                <a:pos x="1004" y="374"/>
              </a:cxn>
              <a:cxn ang="0">
                <a:pos x="987" y="349"/>
              </a:cxn>
              <a:cxn ang="0">
                <a:pos x="968" y="326"/>
              </a:cxn>
              <a:cxn ang="0">
                <a:pos x="946" y="306"/>
              </a:cxn>
              <a:cxn ang="0">
                <a:pos x="923" y="287"/>
              </a:cxn>
              <a:cxn ang="0">
                <a:pos x="884" y="261"/>
              </a:cxn>
              <a:cxn ang="0">
                <a:pos x="855" y="245"/>
              </a:cxn>
              <a:cxn ang="0">
                <a:pos x="810" y="225"/>
              </a:cxn>
              <a:cxn ang="0">
                <a:pos x="780" y="213"/>
              </a:cxn>
              <a:cxn ang="0">
                <a:pos x="714" y="193"/>
              </a:cxn>
              <a:cxn ang="0">
                <a:pos x="648" y="177"/>
              </a:cxn>
              <a:cxn ang="0">
                <a:pos x="580" y="165"/>
              </a:cxn>
              <a:cxn ang="0">
                <a:pos x="514" y="156"/>
              </a:cxn>
              <a:cxn ang="0">
                <a:pos x="395" y="149"/>
              </a:cxn>
              <a:cxn ang="0">
                <a:pos x="301" y="148"/>
              </a:cxn>
              <a:cxn ang="0">
                <a:pos x="242" y="149"/>
              </a:cxn>
            </a:cxnLst>
            <a:rect l="0" t="0" r="r" b="b"/>
            <a:pathLst>
              <a:path w="1017" h="400">
                <a:moveTo>
                  <a:pt x="242" y="149"/>
                </a:moveTo>
                <a:lnTo>
                  <a:pt x="245" y="164"/>
                </a:lnTo>
                <a:lnTo>
                  <a:pt x="248" y="181"/>
                </a:lnTo>
                <a:lnTo>
                  <a:pt x="249" y="203"/>
                </a:lnTo>
                <a:lnTo>
                  <a:pt x="0" y="97"/>
                </a:lnTo>
                <a:lnTo>
                  <a:pt x="249" y="0"/>
                </a:lnTo>
                <a:lnTo>
                  <a:pt x="248" y="19"/>
                </a:lnTo>
                <a:lnTo>
                  <a:pt x="245" y="36"/>
                </a:lnTo>
                <a:lnTo>
                  <a:pt x="240" y="52"/>
                </a:lnTo>
                <a:lnTo>
                  <a:pt x="272" y="55"/>
                </a:lnTo>
                <a:lnTo>
                  <a:pt x="307" y="58"/>
                </a:lnTo>
                <a:lnTo>
                  <a:pt x="353" y="62"/>
                </a:lnTo>
                <a:lnTo>
                  <a:pt x="408" y="69"/>
                </a:lnTo>
                <a:lnTo>
                  <a:pt x="469" y="78"/>
                </a:lnTo>
                <a:lnTo>
                  <a:pt x="503" y="84"/>
                </a:lnTo>
                <a:lnTo>
                  <a:pt x="536" y="91"/>
                </a:lnTo>
                <a:lnTo>
                  <a:pt x="571" y="98"/>
                </a:lnTo>
                <a:lnTo>
                  <a:pt x="606" y="107"/>
                </a:lnTo>
                <a:lnTo>
                  <a:pt x="640" y="116"/>
                </a:lnTo>
                <a:lnTo>
                  <a:pt x="675" y="127"/>
                </a:lnTo>
                <a:lnTo>
                  <a:pt x="710" y="138"/>
                </a:lnTo>
                <a:lnTo>
                  <a:pt x="745" y="151"/>
                </a:lnTo>
                <a:lnTo>
                  <a:pt x="778" y="164"/>
                </a:lnTo>
                <a:lnTo>
                  <a:pt x="810" y="178"/>
                </a:lnTo>
                <a:lnTo>
                  <a:pt x="840" y="194"/>
                </a:lnTo>
                <a:lnTo>
                  <a:pt x="869" y="212"/>
                </a:lnTo>
                <a:lnTo>
                  <a:pt x="884" y="220"/>
                </a:lnTo>
                <a:lnTo>
                  <a:pt x="897" y="230"/>
                </a:lnTo>
                <a:lnTo>
                  <a:pt x="910" y="241"/>
                </a:lnTo>
                <a:lnTo>
                  <a:pt x="923" y="251"/>
                </a:lnTo>
                <a:lnTo>
                  <a:pt x="935" y="261"/>
                </a:lnTo>
                <a:lnTo>
                  <a:pt x="946" y="271"/>
                </a:lnTo>
                <a:lnTo>
                  <a:pt x="956" y="283"/>
                </a:lnTo>
                <a:lnTo>
                  <a:pt x="967" y="294"/>
                </a:lnTo>
                <a:lnTo>
                  <a:pt x="975" y="306"/>
                </a:lnTo>
                <a:lnTo>
                  <a:pt x="984" y="319"/>
                </a:lnTo>
                <a:lnTo>
                  <a:pt x="993" y="330"/>
                </a:lnTo>
                <a:lnTo>
                  <a:pt x="998" y="343"/>
                </a:lnTo>
                <a:lnTo>
                  <a:pt x="1006" y="358"/>
                </a:lnTo>
                <a:lnTo>
                  <a:pt x="1010" y="371"/>
                </a:lnTo>
                <a:lnTo>
                  <a:pt x="1014" y="385"/>
                </a:lnTo>
                <a:lnTo>
                  <a:pt x="1017" y="400"/>
                </a:lnTo>
                <a:lnTo>
                  <a:pt x="1011" y="387"/>
                </a:lnTo>
                <a:lnTo>
                  <a:pt x="1004" y="374"/>
                </a:lnTo>
                <a:lnTo>
                  <a:pt x="996" y="361"/>
                </a:lnTo>
                <a:lnTo>
                  <a:pt x="987" y="349"/>
                </a:lnTo>
                <a:lnTo>
                  <a:pt x="978" y="338"/>
                </a:lnTo>
                <a:lnTo>
                  <a:pt x="968" y="326"/>
                </a:lnTo>
                <a:lnTo>
                  <a:pt x="958" y="316"/>
                </a:lnTo>
                <a:lnTo>
                  <a:pt x="946" y="306"/>
                </a:lnTo>
                <a:lnTo>
                  <a:pt x="935" y="296"/>
                </a:lnTo>
                <a:lnTo>
                  <a:pt x="923" y="287"/>
                </a:lnTo>
                <a:lnTo>
                  <a:pt x="897" y="268"/>
                </a:lnTo>
                <a:lnTo>
                  <a:pt x="884" y="261"/>
                </a:lnTo>
                <a:lnTo>
                  <a:pt x="869" y="252"/>
                </a:lnTo>
                <a:lnTo>
                  <a:pt x="855" y="245"/>
                </a:lnTo>
                <a:lnTo>
                  <a:pt x="840" y="238"/>
                </a:lnTo>
                <a:lnTo>
                  <a:pt x="810" y="225"/>
                </a:lnTo>
                <a:lnTo>
                  <a:pt x="795" y="219"/>
                </a:lnTo>
                <a:lnTo>
                  <a:pt x="780" y="213"/>
                </a:lnTo>
                <a:lnTo>
                  <a:pt x="748" y="203"/>
                </a:lnTo>
                <a:lnTo>
                  <a:pt x="714" y="193"/>
                </a:lnTo>
                <a:lnTo>
                  <a:pt x="681" y="184"/>
                </a:lnTo>
                <a:lnTo>
                  <a:pt x="648" y="177"/>
                </a:lnTo>
                <a:lnTo>
                  <a:pt x="613" y="171"/>
                </a:lnTo>
                <a:lnTo>
                  <a:pt x="580" y="165"/>
                </a:lnTo>
                <a:lnTo>
                  <a:pt x="548" y="161"/>
                </a:lnTo>
                <a:lnTo>
                  <a:pt x="514" y="156"/>
                </a:lnTo>
                <a:lnTo>
                  <a:pt x="452" y="152"/>
                </a:lnTo>
                <a:lnTo>
                  <a:pt x="395" y="149"/>
                </a:lnTo>
                <a:lnTo>
                  <a:pt x="345" y="148"/>
                </a:lnTo>
                <a:lnTo>
                  <a:pt x="301" y="148"/>
                </a:lnTo>
                <a:lnTo>
                  <a:pt x="269" y="148"/>
                </a:lnTo>
                <a:lnTo>
                  <a:pt x="242" y="149"/>
                </a:lnTo>
                <a:close/>
              </a:path>
            </a:pathLst>
          </a:custGeom>
          <a:solidFill>
            <a:srgbClr val="FF0000">
              <a:alpha val="75000"/>
            </a:srgbClr>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120869" name="Freeform 37"/>
          <p:cNvSpPr>
            <a:spLocks/>
          </p:cNvSpPr>
          <p:nvPr/>
        </p:nvSpPr>
        <p:spPr bwMode="auto">
          <a:xfrm rot="9211539">
            <a:off x="6727825" y="2722563"/>
            <a:ext cx="539750" cy="587375"/>
          </a:xfrm>
          <a:custGeom>
            <a:avLst/>
            <a:gdLst/>
            <a:ahLst/>
            <a:cxnLst>
              <a:cxn ang="0">
                <a:pos x="18" y="919"/>
              </a:cxn>
              <a:cxn ang="0">
                <a:pos x="55" y="898"/>
              </a:cxn>
              <a:cxn ang="0">
                <a:pos x="119" y="857"/>
              </a:cxn>
              <a:cxn ang="0">
                <a:pos x="167" y="825"/>
              </a:cxn>
              <a:cxn ang="0">
                <a:pos x="242" y="767"/>
              </a:cxn>
              <a:cxn ang="0">
                <a:pos x="322" y="703"/>
              </a:cxn>
              <a:cxn ang="0">
                <a:pos x="376" y="657"/>
              </a:cxn>
              <a:cxn ang="0">
                <a:pos x="481" y="558"/>
              </a:cxn>
              <a:cxn ang="0">
                <a:pos x="534" y="506"/>
              </a:cxn>
              <a:cxn ang="0">
                <a:pos x="583" y="454"/>
              </a:cxn>
              <a:cxn ang="0">
                <a:pos x="631" y="400"/>
              </a:cxn>
              <a:cxn ang="0">
                <a:pos x="674" y="348"/>
              </a:cxn>
              <a:cxn ang="0">
                <a:pos x="713" y="296"/>
              </a:cxn>
              <a:cxn ang="0">
                <a:pos x="748" y="244"/>
              </a:cxn>
              <a:cxn ang="0">
                <a:pos x="754" y="251"/>
              </a:cxn>
              <a:cxn ang="0">
                <a:pos x="789" y="290"/>
              </a:cxn>
              <a:cxn ang="0">
                <a:pos x="841" y="45"/>
              </a:cxn>
              <a:cxn ang="0">
                <a:pos x="839" y="8"/>
              </a:cxn>
              <a:cxn ang="0">
                <a:pos x="732" y="87"/>
              </a:cxn>
              <a:cxn ang="0">
                <a:pos x="613" y="176"/>
              </a:cxn>
              <a:cxn ang="0">
                <a:pos x="663" y="189"/>
              </a:cxn>
              <a:cxn ang="0">
                <a:pos x="661" y="211"/>
              </a:cxn>
              <a:cxn ang="0">
                <a:pos x="629" y="266"/>
              </a:cxn>
              <a:cxn ang="0">
                <a:pos x="593" y="319"/>
              </a:cxn>
              <a:cxn ang="0">
                <a:pos x="548" y="382"/>
              </a:cxn>
              <a:cxn ang="0">
                <a:pos x="493" y="451"/>
              </a:cxn>
              <a:cxn ang="0">
                <a:pos x="429" y="528"/>
              </a:cxn>
              <a:cxn ang="0">
                <a:pos x="381" y="582"/>
              </a:cxn>
              <a:cxn ang="0">
                <a:pos x="329" y="638"/>
              </a:cxn>
              <a:cxn ang="0">
                <a:pos x="273" y="695"/>
              </a:cxn>
              <a:cxn ang="0">
                <a:pos x="210" y="753"/>
              </a:cxn>
              <a:cxn ang="0">
                <a:pos x="110" y="840"/>
              </a:cxn>
              <a:cxn ang="0">
                <a:pos x="38" y="898"/>
              </a:cxn>
            </a:cxnLst>
            <a:rect l="0" t="0" r="r" b="b"/>
            <a:pathLst>
              <a:path w="851" h="927">
                <a:moveTo>
                  <a:pt x="0" y="927"/>
                </a:moveTo>
                <a:lnTo>
                  <a:pt x="18" y="919"/>
                </a:lnTo>
                <a:lnTo>
                  <a:pt x="35" y="909"/>
                </a:lnTo>
                <a:lnTo>
                  <a:pt x="55" y="898"/>
                </a:lnTo>
                <a:lnTo>
                  <a:pt x="76" y="886"/>
                </a:lnTo>
                <a:lnTo>
                  <a:pt x="119" y="857"/>
                </a:lnTo>
                <a:lnTo>
                  <a:pt x="142" y="841"/>
                </a:lnTo>
                <a:lnTo>
                  <a:pt x="167" y="825"/>
                </a:lnTo>
                <a:lnTo>
                  <a:pt x="216" y="787"/>
                </a:lnTo>
                <a:lnTo>
                  <a:pt x="242" y="767"/>
                </a:lnTo>
                <a:lnTo>
                  <a:pt x="268" y="747"/>
                </a:lnTo>
                <a:lnTo>
                  <a:pt x="322" y="703"/>
                </a:lnTo>
                <a:lnTo>
                  <a:pt x="348" y="680"/>
                </a:lnTo>
                <a:lnTo>
                  <a:pt x="376" y="657"/>
                </a:lnTo>
                <a:lnTo>
                  <a:pt x="429" y="608"/>
                </a:lnTo>
                <a:lnTo>
                  <a:pt x="481" y="558"/>
                </a:lnTo>
                <a:lnTo>
                  <a:pt x="507" y="532"/>
                </a:lnTo>
                <a:lnTo>
                  <a:pt x="534" y="506"/>
                </a:lnTo>
                <a:lnTo>
                  <a:pt x="558" y="480"/>
                </a:lnTo>
                <a:lnTo>
                  <a:pt x="583" y="454"/>
                </a:lnTo>
                <a:lnTo>
                  <a:pt x="607" y="427"/>
                </a:lnTo>
                <a:lnTo>
                  <a:pt x="631" y="400"/>
                </a:lnTo>
                <a:lnTo>
                  <a:pt x="652" y="374"/>
                </a:lnTo>
                <a:lnTo>
                  <a:pt x="674" y="348"/>
                </a:lnTo>
                <a:lnTo>
                  <a:pt x="694" y="322"/>
                </a:lnTo>
                <a:lnTo>
                  <a:pt x="713" y="296"/>
                </a:lnTo>
                <a:lnTo>
                  <a:pt x="731" y="270"/>
                </a:lnTo>
                <a:lnTo>
                  <a:pt x="748" y="244"/>
                </a:lnTo>
                <a:lnTo>
                  <a:pt x="750" y="247"/>
                </a:lnTo>
                <a:lnTo>
                  <a:pt x="754" y="251"/>
                </a:lnTo>
                <a:lnTo>
                  <a:pt x="767" y="267"/>
                </a:lnTo>
                <a:lnTo>
                  <a:pt x="789" y="290"/>
                </a:lnTo>
                <a:lnTo>
                  <a:pt x="819" y="145"/>
                </a:lnTo>
                <a:lnTo>
                  <a:pt x="841" y="45"/>
                </a:lnTo>
                <a:lnTo>
                  <a:pt x="851" y="0"/>
                </a:lnTo>
                <a:lnTo>
                  <a:pt x="839" y="8"/>
                </a:lnTo>
                <a:lnTo>
                  <a:pt x="813" y="28"/>
                </a:lnTo>
                <a:lnTo>
                  <a:pt x="732" y="87"/>
                </a:lnTo>
                <a:lnTo>
                  <a:pt x="651" y="148"/>
                </a:lnTo>
                <a:lnTo>
                  <a:pt x="613" y="176"/>
                </a:lnTo>
                <a:lnTo>
                  <a:pt x="642" y="183"/>
                </a:lnTo>
                <a:lnTo>
                  <a:pt x="663" y="189"/>
                </a:lnTo>
                <a:lnTo>
                  <a:pt x="673" y="192"/>
                </a:lnTo>
                <a:lnTo>
                  <a:pt x="661" y="211"/>
                </a:lnTo>
                <a:lnTo>
                  <a:pt x="647" y="235"/>
                </a:lnTo>
                <a:lnTo>
                  <a:pt x="629" y="266"/>
                </a:lnTo>
                <a:lnTo>
                  <a:pt x="606" y="300"/>
                </a:lnTo>
                <a:lnTo>
                  <a:pt x="593" y="319"/>
                </a:lnTo>
                <a:lnTo>
                  <a:pt x="578" y="338"/>
                </a:lnTo>
                <a:lnTo>
                  <a:pt x="548" y="382"/>
                </a:lnTo>
                <a:lnTo>
                  <a:pt x="513" y="428"/>
                </a:lnTo>
                <a:lnTo>
                  <a:pt x="493" y="451"/>
                </a:lnTo>
                <a:lnTo>
                  <a:pt x="473" y="476"/>
                </a:lnTo>
                <a:lnTo>
                  <a:pt x="429" y="528"/>
                </a:lnTo>
                <a:lnTo>
                  <a:pt x="406" y="554"/>
                </a:lnTo>
                <a:lnTo>
                  <a:pt x="381" y="582"/>
                </a:lnTo>
                <a:lnTo>
                  <a:pt x="355" y="609"/>
                </a:lnTo>
                <a:lnTo>
                  <a:pt x="329" y="638"/>
                </a:lnTo>
                <a:lnTo>
                  <a:pt x="302" y="666"/>
                </a:lnTo>
                <a:lnTo>
                  <a:pt x="273" y="695"/>
                </a:lnTo>
                <a:lnTo>
                  <a:pt x="242" y="724"/>
                </a:lnTo>
                <a:lnTo>
                  <a:pt x="210" y="753"/>
                </a:lnTo>
                <a:lnTo>
                  <a:pt x="145" y="811"/>
                </a:lnTo>
                <a:lnTo>
                  <a:pt x="110" y="840"/>
                </a:lnTo>
                <a:lnTo>
                  <a:pt x="76" y="869"/>
                </a:lnTo>
                <a:lnTo>
                  <a:pt x="38" y="898"/>
                </a:lnTo>
                <a:lnTo>
                  <a:pt x="0" y="927"/>
                </a:lnTo>
                <a:close/>
              </a:path>
            </a:pathLst>
          </a:custGeom>
          <a:solidFill>
            <a:srgbClr val="FF0000">
              <a:alpha val="75000"/>
            </a:srgbClr>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120870" name="Freeform 38"/>
          <p:cNvSpPr>
            <a:spLocks/>
          </p:cNvSpPr>
          <p:nvPr/>
        </p:nvSpPr>
        <p:spPr bwMode="auto">
          <a:xfrm rot="18101499">
            <a:off x="7333457" y="3239294"/>
            <a:ext cx="646112" cy="254000"/>
          </a:xfrm>
          <a:custGeom>
            <a:avLst/>
            <a:gdLst/>
            <a:ahLst/>
            <a:cxnLst>
              <a:cxn ang="0">
                <a:pos x="245" y="164"/>
              </a:cxn>
              <a:cxn ang="0">
                <a:pos x="249" y="203"/>
              </a:cxn>
              <a:cxn ang="0">
                <a:pos x="249" y="0"/>
              </a:cxn>
              <a:cxn ang="0">
                <a:pos x="245" y="36"/>
              </a:cxn>
              <a:cxn ang="0">
                <a:pos x="272" y="55"/>
              </a:cxn>
              <a:cxn ang="0">
                <a:pos x="353" y="62"/>
              </a:cxn>
              <a:cxn ang="0">
                <a:pos x="469" y="78"/>
              </a:cxn>
              <a:cxn ang="0">
                <a:pos x="536" y="91"/>
              </a:cxn>
              <a:cxn ang="0">
                <a:pos x="606" y="107"/>
              </a:cxn>
              <a:cxn ang="0">
                <a:pos x="675" y="127"/>
              </a:cxn>
              <a:cxn ang="0">
                <a:pos x="745" y="151"/>
              </a:cxn>
              <a:cxn ang="0">
                <a:pos x="810" y="178"/>
              </a:cxn>
              <a:cxn ang="0">
                <a:pos x="869" y="212"/>
              </a:cxn>
              <a:cxn ang="0">
                <a:pos x="897" y="230"/>
              </a:cxn>
              <a:cxn ang="0">
                <a:pos x="923" y="251"/>
              </a:cxn>
              <a:cxn ang="0">
                <a:pos x="946" y="271"/>
              </a:cxn>
              <a:cxn ang="0">
                <a:pos x="967" y="294"/>
              </a:cxn>
              <a:cxn ang="0">
                <a:pos x="984" y="319"/>
              </a:cxn>
              <a:cxn ang="0">
                <a:pos x="998" y="343"/>
              </a:cxn>
              <a:cxn ang="0">
                <a:pos x="1010" y="371"/>
              </a:cxn>
              <a:cxn ang="0">
                <a:pos x="1017" y="400"/>
              </a:cxn>
              <a:cxn ang="0">
                <a:pos x="1004" y="374"/>
              </a:cxn>
              <a:cxn ang="0">
                <a:pos x="987" y="349"/>
              </a:cxn>
              <a:cxn ang="0">
                <a:pos x="968" y="326"/>
              </a:cxn>
              <a:cxn ang="0">
                <a:pos x="946" y="306"/>
              </a:cxn>
              <a:cxn ang="0">
                <a:pos x="923" y="287"/>
              </a:cxn>
              <a:cxn ang="0">
                <a:pos x="884" y="261"/>
              </a:cxn>
              <a:cxn ang="0">
                <a:pos x="855" y="245"/>
              </a:cxn>
              <a:cxn ang="0">
                <a:pos x="810" y="225"/>
              </a:cxn>
              <a:cxn ang="0">
                <a:pos x="780" y="213"/>
              </a:cxn>
              <a:cxn ang="0">
                <a:pos x="714" y="193"/>
              </a:cxn>
              <a:cxn ang="0">
                <a:pos x="648" y="177"/>
              </a:cxn>
              <a:cxn ang="0">
                <a:pos x="580" y="165"/>
              </a:cxn>
              <a:cxn ang="0">
                <a:pos x="514" y="156"/>
              </a:cxn>
              <a:cxn ang="0">
                <a:pos x="395" y="149"/>
              </a:cxn>
              <a:cxn ang="0">
                <a:pos x="301" y="148"/>
              </a:cxn>
              <a:cxn ang="0">
                <a:pos x="242" y="149"/>
              </a:cxn>
            </a:cxnLst>
            <a:rect l="0" t="0" r="r" b="b"/>
            <a:pathLst>
              <a:path w="1017" h="400">
                <a:moveTo>
                  <a:pt x="242" y="149"/>
                </a:moveTo>
                <a:lnTo>
                  <a:pt x="245" y="164"/>
                </a:lnTo>
                <a:lnTo>
                  <a:pt x="248" y="181"/>
                </a:lnTo>
                <a:lnTo>
                  <a:pt x="249" y="203"/>
                </a:lnTo>
                <a:lnTo>
                  <a:pt x="0" y="97"/>
                </a:lnTo>
                <a:lnTo>
                  <a:pt x="249" y="0"/>
                </a:lnTo>
                <a:lnTo>
                  <a:pt x="248" y="19"/>
                </a:lnTo>
                <a:lnTo>
                  <a:pt x="245" y="36"/>
                </a:lnTo>
                <a:lnTo>
                  <a:pt x="240" y="52"/>
                </a:lnTo>
                <a:lnTo>
                  <a:pt x="272" y="55"/>
                </a:lnTo>
                <a:lnTo>
                  <a:pt x="307" y="58"/>
                </a:lnTo>
                <a:lnTo>
                  <a:pt x="353" y="62"/>
                </a:lnTo>
                <a:lnTo>
                  <a:pt x="408" y="69"/>
                </a:lnTo>
                <a:lnTo>
                  <a:pt x="469" y="78"/>
                </a:lnTo>
                <a:lnTo>
                  <a:pt x="503" y="84"/>
                </a:lnTo>
                <a:lnTo>
                  <a:pt x="536" y="91"/>
                </a:lnTo>
                <a:lnTo>
                  <a:pt x="571" y="98"/>
                </a:lnTo>
                <a:lnTo>
                  <a:pt x="606" y="107"/>
                </a:lnTo>
                <a:lnTo>
                  <a:pt x="640" y="116"/>
                </a:lnTo>
                <a:lnTo>
                  <a:pt x="675" y="127"/>
                </a:lnTo>
                <a:lnTo>
                  <a:pt x="710" y="138"/>
                </a:lnTo>
                <a:lnTo>
                  <a:pt x="745" y="151"/>
                </a:lnTo>
                <a:lnTo>
                  <a:pt x="778" y="164"/>
                </a:lnTo>
                <a:lnTo>
                  <a:pt x="810" y="178"/>
                </a:lnTo>
                <a:lnTo>
                  <a:pt x="840" y="194"/>
                </a:lnTo>
                <a:lnTo>
                  <a:pt x="869" y="212"/>
                </a:lnTo>
                <a:lnTo>
                  <a:pt x="884" y="220"/>
                </a:lnTo>
                <a:lnTo>
                  <a:pt x="897" y="230"/>
                </a:lnTo>
                <a:lnTo>
                  <a:pt x="910" y="241"/>
                </a:lnTo>
                <a:lnTo>
                  <a:pt x="923" y="251"/>
                </a:lnTo>
                <a:lnTo>
                  <a:pt x="935" y="261"/>
                </a:lnTo>
                <a:lnTo>
                  <a:pt x="946" y="271"/>
                </a:lnTo>
                <a:lnTo>
                  <a:pt x="956" y="283"/>
                </a:lnTo>
                <a:lnTo>
                  <a:pt x="967" y="294"/>
                </a:lnTo>
                <a:lnTo>
                  <a:pt x="975" y="306"/>
                </a:lnTo>
                <a:lnTo>
                  <a:pt x="984" y="319"/>
                </a:lnTo>
                <a:lnTo>
                  <a:pt x="993" y="330"/>
                </a:lnTo>
                <a:lnTo>
                  <a:pt x="998" y="343"/>
                </a:lnTo>
                <a:lnTo>
                  <a:pt x="1006" y="358"/>
                </a:lnTo>
                <a:lnTo>
                  <a:pt x="1010" y="371"/>
                </a:lnTo>
                <a:lnTo>
                  <a:pt x="1014" y="385"/>
                </a:lnTo>
                <a:lnTo>
                  <a:pt x="1017" y="400"/>
                </a:lnTo>
                <a:lnTo>
                  <a:pt x="1011" y="387"/>
                </a:lnTo>
                <a:lnTo>
                  <a:pt x="1004" y="374"/>
                </a:lnTo>
                <a:lnTo>
                  <a:pt x="996" y="361"/>
                </a:lnTo>
                <a:lnTo>
                  <a:pt x="987" y="349"/>
                </a:lnTo>
                <a:lnTo>
                  <a:pt x="978" y="338"/>
                </a:lnTo>
                <a:lnTo>
                  <a:pt x="968" y="326"/>
                </a:lnTo>
                <a:lnTo>
                  <a:pt x="958" y="316"/>
                </a:lnTo>
                <a:lnTo>
                  <a:pt x="946" y="306"/>
                </a:lnTo>
                <a:lnTo>
                  <a:pt x="935" y="296"/>
                </a:lnTo>
                <a:lnTo>
                  <a:pt x="923" y="287"/>
                </a:lnTo>
                <a:lnTo>
                  <a:pt x="897" y="268"/>
                </a:lnTo>
                <a:lnTo>
                  <a:pt x="884" y="261"/>
                </a:lnTo>
                <a:lnTo>
                  <a:pt x="869" y="252"/>
                </a:lnTo>
                <a:lnTo>
                  <a:pt x="855" y="245"/>
                </a:lnTo>
                <a:lnTo>
                  <a:pt x="840" y="238"/>
                </a:lnTo>
                <a:lnTo>
                  <a:pt x="810" y="225"/>
                </a:lnTo>
                <a:lnTo>
                  <a:pt x="795" y="219"/>
                </a:lnTo>
                <a:lnTo>
                  <a:pt x="780" y="213"/>
                </a:lnTo>
                <a:lnTo>
                  <a:pt x="748" y="203"/>
                </a:lnTo>
                <a:lnTo>
                  <a:pt x="714" y="193"/>
                </a:lnTo>
                <a:lnTo>
                  <a:pt x="681" y="184"/>
                </a:lnTo>
                <a:lnTo>
                  <a:pt x="648" y="177"/>
                </a:lnTo>
                <a:lnTo>
                  <a:pt x="613" y="171"/>
                </a:lnTo>
                <a:lnTo>
                  <a:pt x="580" y="165"/>
                </a:lnTo>
                <a:lnTo>
                  <a:pt x="548" y="161"/>
                </a:lnTo>
                <a:lnTo>
                  <a:pt x="514" y="156"/>
                </a:lnTo>
                <a:lnTo>
                  <a:pt x="452" y="152"/>
                </a:lnTo>
                <a:lnTo>
                  <a:pt x="395" y="149"/>
                </a:lnTo>
                <a:lnTo>
                  <a:pt x="345" y="148"/>
                </a:lnTo>
                <a:lnTo>
                  <a:pt x="301" y="148"/>
                </a:lnTo>
                <a:lnTo>
                  <a:pt x="269" y="148"/>
                </a:lnTo>
                <a:lnTo>
                  <a:pt x="242" y="149"/>
                </a:lnTo>
                <a:close/>
              </a:path>
            </a:pathLst>
          </a:custGeom>
          <a:solidFill>
            <a:srgbClr val="FF0000">
              <a:alpha val="75000"/>
            </a:srgbClr>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pic>
        <p:nvPicPr>
          <p:cNvPr id="77833" name="Picture 39" descr="Document_Writing01"/>
          <p:cNvPicPr>
            <a:picLocks noChangeAspect="1" noChangeArrowheads="1"/>
          </p:cNvPicPr>
          <p:nvPr/>
        </p:nvPicPr>
        <p:blipFill>
          <a:blip r:embed="rId3"/>
          <a:srcRect/>
          <a:stretch>
            <a:fillRect/>
          </a:stretch>
        </p:blipFill>
        <p:spPr bwMode="auto">
          <a:xfrm>
            <a:off x="6842125" y="2187575"/>
            <a:ext cx="454025" cy="741363"/>
          </a:xfrm>
          <a:prstGeom prst="rect">
            <a:avLst/>
          </a:prstGeom>
          <a:noFill/>
          <a:ln w="9525">
            <a:noFill/>
            <a:miter lim="800000"/>
            <a:headEnd/>
            <a:tailEnd/>
          </a:ln>
        </p:spPr>
      </p:pic>
      <p:pic>
        <p:nvPicPr>
          <p:cNvPr id="77834" name="Picture 40" descr="Database01"/>
          <p:cNvPicPr>
            <a:picLocks noChangeAspect="1" noChangeArrowheads="1"/>
          </p:cNvPicPr>
          <p:nvPr/>
        </p:nvPicPr>
        <p:blipFill>
          <a:blip r:embed="rId4"/>
          <a:srcRect/>
          <a:stretch>
            <a:fillRect/>
          </a:stretch>
        </p:blipFill>
        <p:spPr bwMode="auto">
          <a:xfrm>
            <a:off x="7418388" y="4759325"/>
            <a:ext cx="685800" cy="555625"/>
          </a:xfrm>
          <a:prstGeom prst="rect">
            <a:avLst/>
          </a:prstGeom>
          <a:noFill/>
          <a:ln w="9525">
            <a:noFill/>
            <a:miter lim="800000"/>
            <a:headEnd/>
            <a:tailEnd/>
          </a:ln>
        </p:spPr>
      </p:pic>
      <p:pic>
        <p:nvPicPr>
          <p:cNvPr id="77835" name="Picture 41" descr="Document_Writing01"/>
          <p:cNvPicPr>
            <a:picLocks noChangeAspect="1" noChangeArrowheads="1"/>
          </p:cNvPicPr>
          <p:nvPr/>
        </p:nvPicPr>
        <p:blipFill>
          <a:blip r:embed="rId3"/>
          <a:srcRect/>
          <a:stretch>
            <a:fillRect/>
          </a:stretch>
        </p:blipFill>
        <p:spPr bwMode="auto">
          <a:xfrm>
            <a:off x="7627938" y="2508250"/>
            <a:ext cx="454025" cy="741363"/>
          </a:xfrm>
          <a:prstGeom prst="rect">
            <a:avLst/>
          </a:prstGeom>
          <a:noFill/>
          <a:ln w="9525">
            <a:noFill/>
            <a:miter lim="800000"/>
            <a:headEnd/>
            <a:tailEnd/>
          </a:ln>
        </p:spPr>
      </p:pic>
      <p:pic>
        <p:nvPicPr>
          <p:cNvPr id="77836" name="Picture 42" descr="Database01"/>
          <p:cNvPicPr>
            <a:picLocks noChangeAspect="1" noChangeArrowheads="1"/>
          </p:cNvPicPr>
          <p:nvPr/>
        </p:nvPicPr>
        <p:blipFill>
          <a:blip r:embed="rId4"/>
          <a:srcRect/>
          <a:stretch>
            <a:fillRect/>
          </a:stretch>
        </p:blipFill>
        <p:spPr bwMode="auto">
          <a:xfrm>
            <a:off x="6397625" y="4759325"/>
            <a:ext cx="685800" cy="555625"/>
          </a:xfrm>
          <a:prstGeom prst="rect">
            <a:avLst/>
          </a:prstGeom>
          <a:noFill/>
          <a:ln w="9525">
            <a:noFill/>
            <a:miter lim="800000"/>
            <a:headEnd/>
            <a:tailEnd/>
          </a:ln>
        </p:spPr>
      </p:pic>
      <p:pic>
        <p:nvPicPr>
          <p:cNvPr id="77837" name="Picture 43" descr="ServerProcess01"/>
          <p:cNvPicPr>
            <a:picLocks noChangeAspect="1" noChangeArrowheads="1"/>
          </p:cNvPicPr>
          <p:nvPr/>
        </p:nvPicPr>
        <p:blipFill>
          <a:blip r:embed="rId5"/>
          <a:srcRect/>
          <a:stretch>
            <a:fillRect/>
          </a:stretch>
        </p:blipFill>
        <p:spPr bwMode="auto">
          <a:xfrm>
            <a:off x="6610350" y="3465513"/>
            <a:ext cx="1155700" cy="885825"/>
          </a:xfrm>
          <a:prstGeom prst="rect">
            <a:avLst/>
          </a:prstGeom>
          <a:noFill/>
          <a:ln w="9525">
            <a:noFill/>
            <a:miter lim="800000"/>
            <a:headEnd/>
            <a:tailEnd/>
          </a:ln>
        </p:spPr>
      </p:pic>
      <p:sp>
        <p:nvSpPr>
          <p:cNvPr id="77838" name="AutoShape 44"/>
          <p:cNvSpPr>
            <a:spLocks noChangeArrowheads="1"/>
          </p:cNvSpPr>
          <p:nvPr/>
        </p:nvSpPr>
        <p:spPr bwMode="auto">
          <a:xfrm>
            <a:off x="7308850" y="2133600"/>
            <a:ext cx="1090613" cy="225425"/>
          </a:xfrm>
          <a:prstGeom prst="roundRect">
            <a:avLst>
              <a:gd name="adj" fmla="val 4167"/>
            </a:avLst>
          </a:prstGeom>
          <a:noFill/>
          <a:ln w="9525">
            <a:noFill/>
            <a:round/>
            <a:headEnd/>
            <a:tailEnd/>
          </a:ln>
        </p:spPr>
        <p:txBody>
          <a:bodyPr anchor="ctr"/>
          <a:lstStyle/>
          <a:p>
            <a:r>
              <a:rPr lang="en-US" altLang="zh-TW" sz="2000" dirty="0">
                <a:solidFill>
                  <a:srgbClr val="FFFF00"/>
                </a:solidFill>
                <a:latin typeface="Arial Narrow" pitchFamily="34" charset="0"/>
              </a:rPr>
              <a:t>.</a:t>
            </a:r>
            <a:r>
              <a:rPr lang="en-US" altLang="zh-TW" sz="2000" dirty="0" err="1">
                <a:solidFill>
                  <a:srgbClr val="FFFF00"/>
                </a:solidFill>
                <a:latin typeface="Arial Narrow" pitchFamily="34" charset="0"/>
              </a:rPr>
              <a:t>sql</a:t>
            </a:r>
            <a:r>
              <a:rPr lang="en-US" altLang="zh-TW" sz="2000" dirty="0">
                <a:solidFill>
                  <a:srgbClr val="FFFF00"/>
                </a:solidFill>
                <a:latin typeface="Arial Narrow" pitchFamily="34" charset="0"/>
              </a:rPr>
              <a:t> script</a:t>
            </a:r>
          </a:p>
        </p:txBody>
      </p:sp>
      <p:sp>
        <p:nvSpPr>
          <p:cNvPr id="77839" name="AutoShape 45"/>
          <p:cNvSpPr>
            <a:spLocks noChangeArrowheads="1"/>
          </p:cNvSpPr>
          <p:nvPr/>
        </p:nvSpPr>
        <p:spPr bwMode="auto">
          <a:xfrm>
            <a:off x="6350000" y="5353050"/>
            <a:ext cx="1803400" cy="361966"/>
          </a:xfrm>
          <a:prstGeom prst="roundRect">
            <a:avLst>
              <a:gd name="adj" fmla="val 4167"/>
            </a:avLst>
          </a:prstGeom>
          <a:noFill/>
          <a:ln w="9525">
            <a:noFill/>
            <a:round/>
            <a:headEnd/>
            <a:tailEnd/>
          </a:ln>
        </p:spPr>
        <p:txBody>
          <a:bodyPr anchor="ctr"/>
          <a:lstStyle/>
          <a:p>
            <a:pPr algn="ctr"/>
            <a:r>
              <a:rPr lang="en-US" altLang="zh-TW" sz="2000" dirty="0">
                <a:solidFill>
                  <a:srgbClr val="FFFF00"/>
                </a:solidFill>
                <a:latin typeface="Arial Narrow" pitchFamily="34" charset="0"/>
              </a:rPr>
              <a:t>Databases</a:t>
            </a:r>
          </a:p>
        </p:txBody>
      </p:sp>
      <p:sp>
        <p:nvSpPr>
          <p:cNvPr id="77840" name="AutoShape 46"/>
          <p:cNvSpPr>
            <a:spLocks noChangeArrowheads="1"/>
          </p:cNvSpPr>
          <p:nvPr/>
        </p:nvSpPr>
        <p:spPr bwMode="auto">
          <a:xfrm>
            <a:off x="6072198" y="4005263"/>
            <a:ext cx="928677" cy="280993"/>
          </a:xfrm>
          <a:prstGeom prst="roundRect">
            <a:avLst>
              <a:gd name="adj" fmla="val 4167"/>
            </a:avLst>
          </a:prstGeom>
          <a:noFill/>
          <a:ln w="9525">
            <a:noFill/>
            <a:round/>
            <a:headEnd/>
            <a:tailEnd/>
          </a:ln>
        </p:spPr>
        <p:txBody>
          <a:bodyPr anchor="ctr"/>
          <a:lstStyle/>
          <a:p>
            <a:pPr algn="ctr"/>
            <a:r>
              <a:rPr lang="en-US" altLang="zh-TW" sz="2400" dirty="0">
                <a:solidFill>
                  <a:srgbClr val="FFFF00"/>
                </a:solidFill>
                <a:latin typeface="Arial Narrow" pitchFamily="34" charset="0"/>
              </a:rPr>
              <a:t>DTA</a:t>
            </a:r>
          </a:p>
        </p:txBody>
      </p:sp>
      <p:sp>
        <p:nvSpPr>
          <p:cNvPr id="77841" name="AutoShape 47"/>
          <p:cNvSpPr>
            <a:spLocks noChangeArrowheads="1"/>
          </p:cNvSpPr>
          <p:nvPr/>
        </p:nvSpPr>
        <p:spPr bwMode="auto">
          <a:xfrm>
            <a:off x="5553075" y="2214563"/>
            <a:ext cx="930275" cy="265112"/>
          </a:xfrm>
          <a:prstGeom prst="roundRect">
            <a:avLst>
              <a:gd name="adj" fmla="val 4167"/>
            </a:avLst>
          </a:prstGeom>
          <a:noFill/>
          <a:ln w="9525">
            <a:noFill/>
            <a:round/>
            <a:headEnd/>
            <a:tailEnd/>
          </a:ln>
        </p:spPr>
        <p:txBody>
          <a:bodyPr anchor="ctr"/>
          <a:lstStyle/>
          <a:p>
            <a:r>
              <a:rPr lang="en-US" altLang="zh-TW" sz="2000" dirty="0">
                <a:solidFill>
                  <a:srgbClr val="FFFF00"/>
                </a:solidFill>
                <a:latin typeface="Arial Narrow" pitchFamily="34" charset="0"/>
              </a:rPr>
              <a:t>Table</a:t>
            </a:r>
          </a:p>
        </p:txBody>
      </p:sp>
      <p:sp>
        <p:nvSpPr>
          <p:cNvPr id="77842" name="AutoShape 48"/>
          <p:cNvSpPr>
            <a:spLocks noChangeArrowheads="1"/>
          </p:cNvSpPr>
          <p:nvPr/>
        </p:nvSpPr>
        <p:spPr bwMode="auto">
          <a:xfrm>
            <a:off x="6653212" y="1782763"/>
            <a:ext cx="1133497" cy="217477"/>
          </a:xfrm>
          <a:prstGeom prst="roundRect">
            <a:avLst>
              <a:gd name="adj" fmla="val 4167"/>
            </a:avLst>
          </a:prstGeom>
          <a:noFill/>
          <a:ln w="9525">
            <a:noFill/>
            <a:round/>
            <a:headEnd/>
            <a:tailEnd/>
          </a:ln>
        </p:spPr>
        <p:txBody>
          <a:bodyPr anchor="ctr"/>
          <a:lstStyle/>
          <a:p>
            <a:pPr algn="ctr"/>
            <a:r>
              <a:rPr lang="en-US" altLang="zh-TW" sz="2400" dirty="0">
                <a:solidFill>
                  <a:srgbClr val="FFFF00"/>
                </a:solidFill>
                <a:latin typeface="Arial Narrow" pitchFamily="34" charset="0"/>
              </a:rPr>
              <a:t>.</a:t>
            </a:r>
            <a:r>
              <a:rPr lang="en-US" altLang="zh-TW" sz="2400" dirty="0" err="1">
                <a:solidFill>
                  <a:srgbClr val="FFFF00"/>
                </a:solidFill>
                <a:latin typeface="Arial Narrow" pitchFamily="34" charset="0"/>
              </a:rPr>
              <a:t>trc</a:t>
            </a:r>
            <a:r>
              <a:rPr lang="en-US" altLang="zh-TW" sz="2400" dirty="0">
                <a:solidFill>
                  <a:srgbClr val="FFFF00"/>
                </a:solidFill>
                <a:latin typeface="Arial Narrow" pitchFamily="34" charset="0"/>
              </a:rPr>
              <a:t> file</a:t>
            </a:r>
          </a:p>
        </p:txBody>
      </p:sp>
      <p:pic>
        <p:nvPicPr>
          <p:cNvPr id="77843" name="Picture 49" descr="table01"/>
          <p:cNvPicPr>
            <a:picLocks noChangeAspect="1" noChangeArrowheads="1"/>
          </p:cNvPicPr>
          <p:nvPr/>
        </p:nvPicPr>
        <p:blipFill>
          <a:blip r:embed="rId6"/>
          <a:srcRect/>
          <a:stretch>
            <a:fillRect/>
          </a:stretch>
        </p:blipFill>
        <p:spPr bwMode="auto">
          <a:xfrm>
            <a:off x="5553075" y="2574925"/>
            <a:ext cx="828675" cy="57626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43537" y="1928802"/>
            <a:ext cx="3500463" cy="1384995"/>
          </a:xfrm>
        </p:spPr>
        <p:txBody>
          <a:bodyPr>
            <a:normAutofit fontScale="70000" lnSpcReduction="20000"/>
          </a:bodyPr>
          <a:lstStyle/>
          <a:p>
            <a:r>
              <a:rPr altLang="zh-TW" smtClean="0">
                <a:solidFill>
                  <a:schemeClr val="accent6">
                    <a:lumMod val="40000"/>
                    <a:lumOff val="60000"/>
                  </a:schemeClr>
                </a:solidFill>
              </a:rPr>
              <a:t>Demo</a:t>
            </a:r>
            <a:endParaRPr lang="zh-TW" altLang="en-US" dirty="0">
              <a:solidFill>
                <a:schemeClr val="accent6">
                  <a:lumMod val="40000"/>
                  <a:lumOff val="60000"/>
                </a:schemeClr>
              </a:solidFill>
            </a:endParaRPr>
          </a:p>
        </p:txBody>
      </p:sp>
      <p:sp>
        <p:nvSpPr>
          <p:cNvPr id="4" name="Title 3"/>
          <p:cNvSpPr>
            <a:spLocks noGrp="1"/>
          </p:cNvSpPr>
          <p:nvPr>
            <p:ph type="ctrTitle"/>
          </p:nvPr>
        </p:nvSpPr>
        <p:spPr/>
        <p:txBody>
          <a:bodyPr/>
          <a:lstStyle/>
          <a:p>
            <a:r>
              <a:rPr altLang="zh-TW" smtClean="0">
                <a:solidFill>
                  <a:srgbClr val="FFFF00"/>
                </a:solidFill>
                <a:latin typeface="微軟正黑體" pitchFamily="34" charset="-120"/>
                <a:ea typeface="微軟正黑體" pitchFamily="34" charset="-120"/>
              </a:rPr>
              <a:t>Database Engine Tuning Advisor</a:t>
            </a:r>
            <a:endParaRPr lang="zh-TW" altLang="en-US" dirty="0">
              <a:solidFill>
                <a:srgbClr val="FFFF00"/>
              </a:solidFill>
              <a:latin typeface="微軟正黑體" pitchFamily="34" charset="-120"/>
              <a:ea typeface="微軟正黑體" pitchFamily="34" charset="-120"/>
            </a:endParaRPr>
          </a:p>
        </p:txBody>
      </p:sp>
      <p:sp>
        <p:nvSpPr>
          <p:cNvPr id="5" name="Subtitle 4"/>
          <p:cNvSpPr>
            <a:spLocks noGrp="1"/>
          </p:cNvSpPr>
          <p:nvPr>
            <p:ph type="subTitle" idx="1"/>
          </p:nvPr>
        </p:nvSpPr>
        <p:spPr/>
        <p:txBody>
          <a:bodyPr/>
          <a:lstStyle/>
          <a:p>
            <a:endParaRPr lang="zh-TW"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zh-TW" altLang="en-US" dirty="0" smtClean="0"/>
              <a:t>資料庫的監控</a:t>
            </a:r>
            <a:endParaRPr lang="zh-TW" altLang="en-US" dirty="0"/>
          </a:p>
        </p:txBody>
      </p:sp>
      <p:sp>
        <p:nvSpPr>
          <p:cNvPr id="9" name="Subtitle 8"/>
          <p:cNvSpPr>
            <a:spLocks noGrp="1"/>
          </p:cNvSpPr>
          <p:nvPr>
            <p:ph type="subTitle" idx="1"/>
          </p:nvPr>
        </p:nvSpPr>
        <p:spPr/>
        <p:txBody>
          <a:bodyPr/>
          <a:lstStyle/>
          <a:p>
            <a:endParaRPr lang="zh-TW" altLang="en-US"/>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zh-TW" altLang="en-US" dirty="0" smtClean="0"/>
              <a:t>資料庫的監控</a:t>
            </a:r>
            <a:endParaRPr lang="zh-TW" altLang="en-US" dirty="0"/>
          </a:p>
        </p:txBody>
      </p:sp>
      <p:sp>
        <p:nvSpPr>
          <p:cNvPr id="6" name="Text Placeholder 5"/>
          <p:cNvSpPr>
            <a:spLocks noGrp="1"/>
          </p:cNvSpPr>
          <p:nvPr>
            <p:ph type="body" idx="1"/>
          </p:nvPr>
        </p:nvSpPr>
        <p:spPr/>
        <p:txBody>
          <a:bodyPr/>
          <a:lstStyle/>
          <a:p>
            <a:r>
              <a:rPr lang="zh-TW" altLang="en-US" dirty="0" smtClean="0"/>
              <a:t>組態伺服器</a:t>
            </a:r>
            <a:endParaRPr lang="en-US" altLang="zh-TW" dirty="0" smtClean="0"/>
          </a:p>
          <a:p>
            <a:r>
              <a:rPr lang="zh-TW" altLang="en-US" dirty="0" smtClean="0"/>
              <a:t>原則管理</a:t>
            </a:r>
            <a:endParaRPr lang="en-US" altLang="zh-TW" dirty="0" smtClean="0"/>
          </a:p>
          <a:p>
            <a:r>
              <a:rPr lang="zh-TW" altLang="en-US" dirty="0" smtClean="0"/>
              <a:t>資源管理員</a:t>
            </a:r>
            <a:endParaRPr lang="zh-TW" altLang="en-US" dirty="0"/>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85728"/>
            <a:ext cx="8380412" cy="747897"/>
          </a:xfrm>
        </p:spPr>
        <p:txBody>
          <a:bodyPr/>
          <a:lstStyle/>
          <a:p>
            <a:pPr algn="ctr"/>
            <a:r>
              <a:rPr lang="zh-TW" altLang="en-US" sz="4800" smtClean="0"/>
              <a:t>                  </a:t>
            </a:r>
            <a:r>
              <a:rPr lang="zh-TW" altLang="en-US" sz="4800" smtClean="0">
                <a:solidFill>
                  <a:schemeClr val="bg1"/>
                </a:solidFill>
              </a:rPr>
              <a:t>資料庫</a:t>
            </a:r>
            <a:r>
              <a:rPr lang="zh-TW" altLang="en-US" sz="4800" smtClean="0">
                <a:solidFill>
                  <a:schemeClr val="bg1"/>
                </a:solidFill>
                <a:latin typeface="微軟正黑體" pitchFamily="34" charset="-120"/>
                <a:ea typeface="微軟正黑體" pitchFamily="34" charset="-120"/>
              </a:rPr>
              <a:t>管理</a:t>
            </a:r>
            <a:endParaRPr lang="zh-TW" altLang="en-US" sz="4800" dirty="0">
              <a:solidFill>
                <a:schemeClr val="bg1"/>
              </a:solidFill>
              <a:latin typeface="微軟正黑體" pitchFamily="34" charset="-120"/>
              <a:ea typeface="微軟正黑體" pitchFamily="34" charset="-120"/>
            </a:endParaRPr>
          </a:p>
        </p:txBody>
      </p:sp>
      <p:sp>
        <p:nvSpPr>
          <p:cNvPr id="3" name="Content Placeholder 2"/>
          <p:cNvSpPr>
            <a:spLocks noGrp="1"/>
          </p:cNvSpPr>
          <p:nvPr>
            <p:ph idx="1"/>
          </p:nvPr>
        </p:nvSpPr>
        <p:spPr>
          <a:xfrm>
            <a:off x="382588" y="1214422"/>
            <a:ext cx="8380412" cy="4429156"/>
          </a:xfrm>
        </p:spPr>
        <p:txBody>
          <a:bodyPr/>
          <a:lstStyle/>
          <a:p>
            <a:r>
              <a:rPr lang="en-US" smtClean="0"/>
              <a:t>SQL Server 2008 </a:t>
            </a:r>
            <a:r>
              <a:rPr lang="zh-TW" altLang="en-US" smtClean="0"/>
              <a:t>管理工具</a:t>
            </a:r>
            <a:endParaRPr lang="en-US" altLang="zh-TW" smtClean="0"/>
          </a:p>
          <a:p>
            <a:r>
              <a:rPr lang="zh-TW" altLang="en-US" smtClean="0"/>
              <a:t>資料庫的監控</a:t>
            </a:r>
            <a:endParaRPr lang="en-US" altLang="zh-TW" smtClean="0"/>
          </a:p>
          <a:p>
            <a:r>
              <a:rPr lang="zh-TW" altLang="en-US" smtClean="0"/>
              <a:t>資料庫與索引的維護</a:t>
            </a:r>
            <a:endParaRPr lang="en-US" altLang="zh-TW" smtClean="0"/>
          </a:p>
          <a:p>
            <a:r>
              <a:rPr lang="zh-TW" altLang="en-US" smtClean="0"/>
              <a:t>資料庫的安全性</a:t>
            </a:r>
            <a:endParaRPr lang="en-US" altLang="zh-TW" smtClean="0"/>
          </a:p>
          <a:p>
            <a:r>
              <a:rPr lang="zh-TW" altLang="en-US" smtClean="0"/>
              <a:t>災難回復與資料的高可用度</a:t>
            </a:r>
            <a:endParaRPr lang="zh-TW" altLang="en-US" dirty="0"/>
          </a:p>
        </p:txBody>
      </p:sp>
      <p:pic>
        <p:nvPicPr>
          <p:cNvPr id="4" name="Picture 2"/>
          <p:cNvPicPr>
            <a:picLocks noChangeAspect="1" noChangeArrowheads="1"/>
          </p:cNvPicPr>
          <p:nvPr/>
        </p:nvPicPr>
        <p:blipFill>
          <a:blip r:embed="rId2">
            <a:duotone>
              <a:prstClr val="black"/>
              <a:schemeClr val="tx1">
                <a:tint val="45000"/>
                <a:satMod val="400000"/>
              </a:schemeClr>
            </a:duotone>
            <a:lum bright="100000" contrast="100000"/>
          </a:blip>
          <a:srcRect/>
          <a:stretch>
            <a:fillRect/>
          </a:stretch>
        </p:blipFill>
        <p:spPr bwMode="auto">
          <a:xfrm>
            <a:off x="428596" y="152383"/>
            <a:ext cx="4000500" cy="84772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組態伺服器</a:t>
            </a:r>
            <a:endParaRPr lang="zh-TW" altLang="en-US" dirty="0"/>
          </a:p>
        </p:txBody>
      </p:sp>
      <p:sp>
        <p:nvSpPr>
          <p:cNvPr id="3" name="Content Placeholder 2"/>
          <p:cNvSpPr>
            <a:spLocks noGrp="1"/>
          </p:cNvSpPr>
          <p:nvPr>
            <p:ph idx="1"/>
          </p:nvPr>
        </p:nvSpPr>
        <p:spPr/>
        <p:txBody>
          <a:bodyPr/>
          <a:lstStyle/>
          <a:p>
            <a:r>
              <a:rPr lang="en-US" altLang="zh-TW" dirty="0" smtClean="0"/>
              <a:t>Central Management Server </a:t>
            </a:r>
          </a:p>
          <a:p>
            <a:r>
              <a:rPr lang="zh-TW" altLang="en-US" dirty="0" smtClean="0"/>
              <a:t>伺服器群組</a:t>
            </a:r>
            <a:endParaRPr lang="en-US" altLang="zh-TW" dirty="0" smtClean="0"/>
          </a:p>
          <a:p>
            <a:r>
              <a:rPr lang="zh-TW" altLang="en-US" dirty="0" smtClean="0"/>
              <a:t>多伺服器查詢</a:t>
            </a:r>
            <a:endParaRPr lang="en-US" altLang="zh-TW" dirty="0" smtClean="0"/>
          </a:p>
          <a:p>
            <a:r>
              <a:rPr lang="zh-TW" altLang="en-US" dirty="0" smtClean="0"/>
              <a:t>原則管理</a:t>
            </a:r>
            <a:r>
              <a:rPr lang="en-US" altLang="zh-TW" dirty="0" smtClean="0"/>
              <a:t> </a:t>
            </a:r>
            <a:endParaRPr lang="zh-TW" altLang="en-US" dirty="0"/>
          </a:p>
        </p:txBody>
      </p:sp>
      <p:grpSp>
        <p:nvGrpSpPr>
          <p:cNvPr id="12" name="Group 18"/>
          <p:cNvGrpSpPr/>
          <p:nvPr/>
        </p:nvGrpSpPr>
        <p:grpSpPr>
          <a:xfrm>
            <a:off x="5357818" y="3714752"/>
            <a:ext cx="3581400" cy="2057400"/>
            <a:chOff x="5419756" y="3714752"/>
            <a:chExt cx="3581400" cy="2057400"/>
          </a:xfrm>
        </p:grpSpPr>
        <p:sp>
          <p:nvSpPr>
            <p:cNvPr id="4" name="Oval 3"/>
            <p:cNvSpPr/>
            <p:nvPr/>
          </p:nvSpPr>
          <p:spPr>
            <a:xfrm>
              <a:off x="5419756" y="4248152"/>
              <a:ext cx="3581400" cy="152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2000">
                <a:solidFill>
                  <a:srgbClr val="FFC000"/>
                </a:solidFill>
              </a:endParaRPr>
            </a:p>
          </p:txBody>
        </p:sp>
        <p:pic>
          <p:nvPicPr>
            <p:cNvPr id="5" name="Picture 2" descr="C:\Work\Katmai Marketing\PAG_icon library\PAG_icon library\SQL sm.png"/>
            <p:cNvPicPr>
              <a:picLocks noChangeAspect="1" noChangeArrowheads="1"/>
            </p:cNvPicPr>
            <p:nvPr/>
          </p:nvPicPr>
          <p:blipFill>
            <a:blip r:embed="rId2" cstate="print"/>
            <a:srcRect/>
            <a:stretch>
              <a:fillRect/>
            </a:stretch>
          </p:blipFill>
          <p:spPr bwMode="auto">
            <a:xfrm>
              <a:off x="7419980" y="3867152"/>
              <a:ext cx="762000" cy="1120589"/>
            </a:xfrm>
            <a:prstGeom prst="rect">
              <a:avLst/>
            </a:prstGeom>
            <a:noFill/>
          </p:spPr>
        </p:pic>
        <p:pic>
          <p:nvPicPr>
            <p:cNvPr id="7" name="Picture 2" descr="C:\Work\Katmai Marketing\PAG_icon library\PAG_icon library\SQL sm.png"/>
            <p:cNvPicPr>
              <a:picLocks noChangeAspect="1" noChangeArrowheads="1"/>
            </p:cNvPicPr>
            <p:nvPr/>
          </p:nvPicPr>
          <p:blipFill>
            <a:blip r:embed="rId2" cstate="print"/>
            <a:srcRect/>
            <a:stretch>
              <a:fillRect/>
            </a:stretch>
          </p:blipFill>
          <p:spPr bwMode="auto">
            <a:xfrm>
              <a:off x="6276980" y="3714752"/>
              <a:ext cx="762000" cy="1120589"/>
            </a:xfrm>
            <a:prstGeom prst="rect">
              <a:avLst/>
            </a:prstGeom>
            <a:noFill/>
          </p:spPr>
        </p:pic>
        <p:pic>
          <p:nvPicPr>
            <p:cNvPr id="8" name="Picture 2" descr="C:\Work\Katmai Marketing\PAG_icon library\PAG_icon library\SQL sm.png"/>
            <p:cNvPicPr>
              <a:picLocks noChangeAspect="1" noChangeArrowheads="1"/>
            </p:cNvPicPr>
            <p:nvPr/>
          </p:nvPicPr>
          <p:blipFill>
            <a:blip r:embed="rId2" cstate="print"/>
            <a:srcRect/>
            <a:stretch>
              <a:fillRect/>
            </a:stretch>
          </p:blipFill>
          <p:spPr bwMode="auto">
            <a:xfrm>
              <a:off x="6810380" y="4552952"/>
              <a:ext cx="762000" cy="1120589"/>
            </a:xfrm>
            <a:prstGeom prst="rect">
              <a:avLst/>
            </a:prstGeom>
            <a:noFill/>
          </p:spPr>
        </p:pic>
        <p:pic>
          <p:nvPicPr>
            <p:cNvPr id="9" name="Picture 2" descr="C:\Work\Katmai Marketing\PAG_icon library\PAG_icon library\settings checklist icon.png"/>
            <p:cNvPicPr>
              <a:picLocks noChangeAspect="1" noChangeArrowheads="1"/>
            </p:cNvPicPr>
            <p:nvPr/>
          </p:nvPicPr>
          <p:blipFill>
            <a:blip r:embed="rId3" cstate="print"/>
            <a:srcRect/>
            <a:stretch>
              <a:fillRect/>
            </a:stretch>
          </p:blipFill>
          <p:spPr bwMode="auto">
            <a:xfrm>
              <a:off x="6734180" y="4171952"/>
              <a:ext cx="478518" cy="485453"/>
            </a:xfrm>
            <a:prstGeom prst="rect">
              <a:avLst/>
            </a:prstGeom>
            <a:noFill/>
          </p:spPr>
        </p:pic>
        <p:pic>
          <p:nvPicPr>
            <p:cNvPr id="10" name="Picture 2" descr="C:\Work\Katmai Marketing\PAG_icon library\PAG_icon library\settings checklist icon.png"/>
            <p:cNvPicPr>
              <a:picLocks noChangeAspect="1" noChangeArrowheads="1"/>
            </p:cNvPicPr>
            <p:nvPr/>
          </p:nvPicPr>
          <p:blipFill>
            <a:blip r:embed="rId3" cstate="print"/>
            <a:srcRect/>
            <a:stretch>
              <a:fillRect/>
            </a:stretch>
          </p:blipFill>
          <p:spPr bwMode="auto">
            <a:xfrm>
              <a:off x="7953380" y="4400552"/>
              <a:ext cx="478518" cy="485453"/>
            </a:xfrm>
            <a:prstGeom prst="rect">
              <a:avLst/>
            </a:prstGeom>
            <a:noFill/>
          </p:spPr>
        </p:pic>
        <p:pic>
          <p:nvPicPr>
            <p:cNvPr id="11" name="Picture 2" descr="C:\Work\Katmai Marketing\PAG_icon library\PAG_icon library\settings checklist icon.png"/>
            <p:cNvPicPr>
              <a:picLocks noChangeAspect="1" noChangeArrowheads="1"/>
            </p:cNvPicPr>
            <p:nvPr/>
          </p:nvPicPr>
          <p:blipFill>
            <a:blip r:embed="rId3" cstate="print"/>
            <a:srcRect/>
            <a:stretch>
              <a:fillRect/>
            </a:stretch>
          </p:blipFill>
          <p:spPr bwMode="auto">
            <a:xfrm>
              <a:off x="7267580" y="5010152"/>
              <a:ext cx="478518" cy="485453"/>
            </a:xfrm>
            <a:prstGeom prst="rect">
              <a:avLst/>
            </a:prstGeom>
            <a:noFill/>
          </p:spPr>
        </p:pic>
      </p:grpSp>
      <p:grpSp>
        <p:nvGrpSpPr>
          <p:cNvPr id="14" name="Group 17"/>
          <p:cNvGrpSpPr/>
          <p:nvPr/>
        </p:nvGrpSpPr>
        <p:grpSpPr>
          <a:xfrm>
            <a:off x="6357950" y="1142984"/>
            <a:ext cx="1844675" cy="2017060"/>
            <a:chOff x="2605118" y="3352800"/>
            <a:chExt cx="1844675" cy="2017060"/>
          </a:xfrm>
        </p:grpSpPr>
        <p:pic>
          <p:nvPicPr>
            <p:cNvPr id="6" name="Picture 2" descr="C:\Work\Katmai Marketing\PAG_icon library\PAG_icon library\SQL sm.png"/>
            <p:cNvPicPr>
              <a:picLocks noChangeAspect="1" noChangeArrowheads="1"/>
            </p:cNvPicPr>
            <p:nvPr/>
          </p:nvPicPr>
          <p:blipFill>
            <a:blip r:embed="rId2" cstate="print"/>
            <a:srcRect/>
            <a:stretch>
              <a:fillRect/>
            </a:stretch>
          </p:blipFill>
          <p:spPr bwMode="auto">
            <a:xfrm>
              <a:off x="2605118" y="3352800"/>
              <a:ext cx="1371600" cy="2017060"/>
            </a:xfrm>
            <a:prstGeom prst="rect">
              <a:avLst/>
            </a:prstGeom>
            <a:noFill/>
          </p:spPr>
        </p:pic>
        <p:pic>
          <p:nvPicPr>
            <p:cNvPr id="13" name="Picture 2" descr="C:\Work\Katmai Marketing\PAG_icon library\PAG_icon library\settings checklist icon.png"/>
            <p:cNvPicPr>
              <a:picLocks noChangeAspect="1" noChangeArrowheads="1"/>
            </p:cNvPicPr>
            <p:nvPr/>
          </p:nvPicPr>
          <p:blipFill>
            <a:blip r:embed="rId4" cstate="print"/>
            <a:srcRect/>
            <a:stretch>
              <a:fillRect/>
            </a:stretch>
          </p:blipFill>
          <p:spPr bwMode="auto">
            <a:xfrm>
              <a:off x="3595718" y="4191000"/>
              <a:ext cx="854075" cy="866453"/>
            </a:xfrm>
            <a:prstGeom prst="rect">
              <a:avLst/>
            </a:prstGeom>
            <a:noFill/>
          </p:spPr>
        </p:pic>
      </p:gr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4343400" y="2819400"/>
            <a:ext cx="3581400" cy="152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2000">
              <a:solidFill>
                <a:srgbClr val="FFC000"/>
              </a:solidFill>
            </a:endParaRPr>
          </a:p>
        </p:txBody>
      </p:sp>
      <p:pic>
        <p:nvPicPr>
          <p:cNvPr id="7" name="Picture 2" descr="C:\Work\Katmai Marketing\PAG_icon library\PAG_icon library\SQL sm.png"/>
          <p:cNvPicPr>
            <a:picLocks noChangeAspect="1" noChangeArrowheads="1"/>
          </p:cNvPicPr>
          <p:nvPr/>
        </p:nvPicPr>
        <p:blipFill>
          <a:blip r:embed="rId3" cstate="print"/>
          <a:srcRect/>
          <a:stretch>
            <a:fillRect/>
          </a:stretch>
        </p:blipFill>
        <p:spPr bwMode="auto">
          <a:xfrm>
            <a:off x="6477000" y="2438400"/>
            <a:ext cx="762000" cy="1120589"/>
          </a:xfrm>
          <a:prstGeom prst="rect">
            <a:avLst/>
          </a:prstGeom>
          <a:noFill/>
        </p:spPr>
      </p:pic>
      <p:sp>
        <p:nvSpPr>
          <p:cNvPr id="2" name="Title 1"/>
          <p:cNvSpPr>
            <a:spLocks noGrp="1"/>
          </p:cNvSpPr>
          <p:nvPr>
            <p:ph type="title"/>
          </p:nvPr>
        </p:nvSpPr>
        <p:spPr/>
        <p:txBody>
          <a:bodyPr/>
          <a:lstStyle/>
          <a:p>
            <a:r>
              <a:rPr lang="zh-TW" altLang="en-US" dirty="0" smtClean="0"/>
              <a:t>原則管理</a:t>
            </a:r>
            <a:endParaRPr lang="en-US" dirty="0"/>
          </a:p>
        </p:txBody>
      </p:sp>
      <p:pic>
        <p:nvPicPr>
          <p:cNvPr id="4" name="Picture 2" descr="C:\Work\Katmai Marketing\PAG_icon library\PAG_icon library\SQL sm.png"/>
          <p:cNvPicPr>
            <a:picLocks noChangeAspect="1" noChangeArrowheads="1"/>
          </p:cNvPicPr>
          <p:nvPr/>
        </p:nvPicPr>
        <p:blipFill>
          <a:blip r:embed="rId3" cstate="print"/>
          <a:srcRect/>
          <a:stretch>
            <a:fillRect/>
          </a:stretch>
        </p:blipFill>
        <p:spPr bwMode="auto">
          <a:xfrm>
            <a:off x="1600200" y="3352800"/>
            <a:ext cx="1371600" cy="2017060"/>
          </a:xfrm>
          <a:prstGeom prst="rect">
            <a:avLst/>
          </a:prstGeom>
          <a:noFill/>
        </p:spPr>
      </p:pic>
      <p:pic>
        <p:nvPicPr>
          <p:cNvPr id="5" name="Picture 2" descr="C:\Work\Katmai Marketing\PAG_icon library\PAG_icon library\SQL sm.png"/>
          <p:cNvPicPr>
            <a:picLocks noChangeAspect="1" noChangeArrowheads="1"/>
          </p:cNvPicPr>
          <p:nvPr/>
        </p:nvPicPr>
        <p:blipFill>
          <a:blip r:embed="rId3" cstate="print"/>
          <a:srcRect/>
          <a:stretch>
            <a:fillRect/>
          </a:stretch>
        </p:blipFill>
        <p:spPr bwMode="auto">
          <a:xfrm>
            <a:off x="5334000" y="2286000"/>
            <a:ext cx="762000" cy="1120589"/>
          </a:xfrm>
          <a:prstGeom prst="rect">
            <a:avLst/>
          </a:prstGeom>
          <a:noFill/>
        </p:spPr>
      </p:pic>
      <p:pic>
        <p:nvPicPr>
          <p:cNvPr id="6" name="Picture 2" descr="C:\Work\Katmai Marketing\PAG_icon library\PAG_icon library\SQL sm.png"/>
          <p:cNvPicPr>
            <a:picLocks noChangeAspect="1" noChangeArrowheads="1"/>
          </p:cNvPicPr>
          <p:nvPr/>
        </p:nvPicPr>
        <p:blipFill>
          <a:blip r:embed="rId3" cstate="print"/>
          <a:srcRect/>
          <a:stretch>
            <a:fillRect/>
          </a:stretch>
        </p:blipFill>
        <p:spPr bwMode="auto">
          <a:xfrm>
            <a:off x="5867400" y="3124200"/>
            <a:ext cx="762000" cy="1120589"/>
          </a:xfrm>
          <a:prstGeom prst="rect">
            <a:avLst/>
          </a:prstGeom>
          <a:noFill/>
        </p:spPr>
      </p:pic>
      <p:pic>
        <p:nvPicPr>
          <p:cNvPr id="10" name="Picture 2" descr="C:\Work\Katmai Marketing\PAG_icon library\PAG_icon library\settings checklist icon.png"/>
          <p:cNvPicPr>
            <a:picLocks noChangeAspect="1" noChangeArrowheads="1"/>
          </p:cNvPicPr>
          <p:nvPr/>
        </p:nvPicPr>
        <p:blipFill>
          <a:blip r:embed="rId4" cstate="print"/>
          <a:srcRect/>
          <a:stretch>
            <a:fillRect/>
          </a:stretch>
        </p:blipFill>
        <p:spPr bwMode="auto">
          <a:xfrm>
            <a:off x="5791200" y="2743200"/>
            <a:ext cx="478518" cy="485453"/>
          </a:xfrm>
          <a:prstGeom prst="rect">
            <a:avLst/>
          </a:prstGeom>
          <a:noFill/>
        </p:spPr>
      </p:pic>
      <p:pic>
        <p:nvPicPr>
          <p:cNvPr id="11" name="Picture 2" descr="C:\Work\Katmai Marketing\PAG_icon library\PAG_icon library\settings checklist icon.png"/>
          <p:cNvPicPr>
            <a:picLocks noChangeAspect="1" noChangeArrowheads="1"/>
          </p:cNvPicPr>
          <p:nvPr/>
        </p:nvPicPr>
        <p:blipFill>
          <a:blip r:embed="rId4" cstate="print"/>
          <a:srcRect/>
          <a:stretch>
            <a:fillRect/>
          </a:stretch>
        </p:blipFill>
        <p:spPr bwMode="auto">
          <a:xfrm>
            <a:off x="7010400" y="2971800"/>
            <a:ext cx="478518" cy="485453"/>
          </a:xfrm>
          <a:prstGeom prst="rect">
            <a:avLst/>
          </a:prstGeom>
          <a:noFill/>
        </p:spPr>
      </p:pic>
      <p:pic>
        <p:nvPicPr>
          <p:cNvPr id="12" name="Picture 2" descr="C:\Work\Katmai Marketing\PAG_icon library\PAG_icon library\settings checklist icon.png"/>
          <p:cNvPicPr>
            <a:picLocks noChangeAspect="1" noChangeArrowheads="1"/>
          </p:cNvPicPr>
          <p:nvPr/>
        </p:nvPicPr>
        <p:blipFill>
          <a:blip r:embed="rId4" cstate="print"/>
          <a:srcRect/>
          <a:stretch>
            <a:fillRect/>
          </a:stretch>
        </p:blipFill>
        <p:spPr bwMode="auto">
          <a:xfrm>
            <a:off x="6324600" y="3581400"/>
            <a:ext cx="478518" cy="485453"/>
          </a:xfrm>
          <a:prstGeom prst="rect">
            <a:avLst/>
          </a:prstGeom>
          <a:noFill/>
        </p:spPr>
      </p:pic>
      <p:grpSp>
        <p:nvGrpSpPr>
          <p:cNvPr id="3" name="Group 14"/>
          <p:cNvGrpSpPr/>
          <p:nvPr/>
        </p:nvGrpSpPr>
        <p:grpSpPr>
          <a:xfrm>
            <a:off x="2590800" y="4191000"/>
            <a:ext cx="2488525" cy="1299865"/>
            <a:chOff x="2590800" y="4191000"/>
            <a:chExt cx="2488525" cy="1299865"/>
          </a:xfrm>
        </p:grpSpPr>
        <p:pic>
          <p:nvPicPr>
            <p:cNvPr id="9" name="Picture 2" descr="C:\Work\Katmai Marketing\PAG_icon library\PAG_icon library\settings checklist icon.png"/>
            <p:cNvPicPr>
              <a:picLocks noChangeAspect="1" noChangeArrowheads="1"/>
            </p:cNvPicPr>
            <p:nvPr/>
          </p:nvPicPr>
          <p:blipFill>
            <a:blip r:embed="rId5" cstate="print"/>
            <a:srcRect/>
            <a:stretch>
              <a:fillRect/>
            </a:stretch>
          </p:blipFill>
          <p:spPr bwMode="auto">
            <a:xfrm>
              <a:off x="2590800" y="4191000"/>
              <a:ext cx="854075" cy="866453"/>
            </a:xfrm>
            <a:prstGeom prst="rect">
              <a:avLst/>
            </a:prstGeom>
            <a:noFill/>
          </p:spPr>
        </p:pic>
        <p:sp>
          <p:nvSpPr>
            <p:cNvPr id="13" name="TextBox 12"/>
            <p:cNvSpPr txBox="1"/>
            <p:nvPr/>
          </p:nvSpPr>
          <p:spPr>
            <a:xfrm>
              <a:off x="3048000" y="5029200"/>
              <a:ext cx="2031325" cy="461665"/>
            </a:xfrm>
            <a:prstGeom prst="rect">
              <a:avLst/>
            </a:prstGeom>
            <a:noFill/>
          </p:spPr>
          <p:txBody>
            <a:bodyPr wrap="none" rtlCol="0">
              <a:spAutoFit/>
            </a:bodyPr>
            <a:lstStyle/>
            <a:p>
              <a:r>
                <a:rPr lang="zh-TW" altLang="en-US" sz="2400" dirty="0" smtClean="0">
                  <a:solidFill>
                    <a:srgbClr val="FFC000"/>
                  </a:solidFill>
                  <a:latin typeface="微軟正黑體" pitchFamily="34" charset="-120"/>
                  <a:ea typeface="微軟正黑體" pitchFamily="34" charset="-120"/>
                </a:rPr>
                <a:t>集中定義原則</a:t>
              </a:r>
              <a:endParaRPr lang="en-GB" sz="2400" dirty="0">
                <a:solidFill>
                  <a:srgbClr val="FFC000"/>
                </a:solidFill>
                <a:latin typeface="微軟正黑體" pitchFamily="34" charset="-120"/>
                <a:ea typeface="微軟正黑體" pitchFamily="34" charset="-120"/>
              </a:endParaRPr>
            </a:p>
          </p:txBody>
        </p:sp>
      </p:grpSp>
      <p:sp>
        <p:nvSpPr>
          <p:cNvPr id="14" name="TextBox 13"/>
          <p:cNvSpPr txBox="1"/>
          <p:nvPr/>
        </p:nvSpPr>
        <p:spPr>
          <a:xfrm>
            <a:off x="5562600" y="1500174"/>
            <a:ext cx="2819400" cy="830997"/>
          </a:xfrm>
          <a:prstGeom prst="rect">
            <a:avLst/>
          </a:prstGeom>
          <a:noFill/>
        </p:spPr>
        <p:txBody>
          <a:bodyPr wrap="square" rtlCol="0">
            <a:spAutoFit/>
          </a:bodyPr>
          <a:lstStyle/>
          <a:p>
            <a:pPr algn="r"/>
            <a:r>
              <a:rPr lang="zh-TW" altLang="en-US" sz="2400" dirty="0" smtClean="0">
                <a:solidFill>
                  <a:srgbClr val="FFC000"/>
                </a:solidFill>
                <a:latin typeface="微軟正黑體" pitchFamily="34" charset="-120"/>
                <a:ea typeface="微軟正黑體" pitchFamily="34" charset="-120"/>
              </a:rPr>
              <a:t>原則自動套用至</a:t>
            </a:r>
            <a:r>
              <a:rPr lang="en-US" altLang="zh-TW" sz="2400" dirty="0" smtClean="0">
                <a:solidFill>
                  <a:srgbClr val="FFC000"/>
                </a:solidFill>
                <a:latin typeface="微軟正黑體" pitchFamily="34" charset="-120"/>
                <a:ea typeface="微軟正黑體" pitchFamily="34" charset="-120"/>
              </a:rPr>
              <a:t/>
            </a:r>
            <a:br>
              <a:rPr lang="en-US" altLang="zh-TW" sz="2400" dirty="0" smtClean="0">
                <a:solidFill>
                  <a:srgbClr val="FFC000"/>
                </a:solidFill>
                <a:latin typeface="微軟正黑體" pitchFamily="34" charset="-120"/>
                <a:ea typeface="微軟正黑體" pitchFamily="34" charset="-120"/>
              </a:rPr>
            </a:br>
            <a:r>
              <a:rPr lang="zh-TW" altLang="en-US" sz="2400" dirty="0" smtClean="0">
                <a:solidFill>
                  <a:srgbClr val="FFC000"/>
                </a:solidFill>
                <a:latin typeface="微軟正黑體" pitchFamily="34" charset="-120"/>
                <a:ea typeface="微軟正黑體" pitchFamily="34" charset="-120"/>
              </a:rPr>
              <a:t>整個企業</a:t>
            </a:r>
            <a:endParaRPr lang="en-GB" sz="2400" dirty="0">
              <a:solidFill>
                <a:srgbClr val="FFC000"/>
              </a:solidFill>
              <a:latin typeface="微軟正黑體" pitchFamily="34" charset="-120"/>
              <a:ea typeface="微軟正黑體" pitchFamily="34" charset="-12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56" presetClass="path" presetSubtype="0" accel="50000" decel="50000" fill="hold" nodeType="withEffect">
                                  <p:stCondLst>
                                    <p:cond delay="0"/>
                                  </p:stCondLst>
                                  <p:childTnLst>
                                    <p:animMotion origin="layout" path="M -0.34271 0.22014 L 5E-6 3.33333E-6 " pathEditMode="relative" rAng="0" ptsTypes="AA">
                                      <p:cBhvr>
                                        <p:cTn id="16" dur="2000" fill="hold"/>
                                        <p:tgtEl>
                                          <p:spTgt spid="10"/>
                                        </p:tgtEl>
                                        <p:attrNameLst>
                                          <p:attrName>ppt_x</p:attrName>
                                          <p:attrName>ppt_y</p:attrName>
                                        </p:attrNameLst>
                                      </p:cBhvr>
                                      <p:rCtr x="171" y="-110"/>
                                    </p:animMotion>
                                  </p:childTnLst>
                                </p:cTn>
                              </p:par>
                              <p:par>
                                <p:cTn id="17" presetID="56" presetClass="path" presetSubtype="0" accel="50000" decel="50000" fill="hold" nodeType="withEffect">
                                  <p:stCondLst>
                                    <p:cond delay="0"/>
                                  </p:stCondLst>
                                  <p:childTnLst>
                                    <p:animMotion origin="layout" path="M -0.46666 0.2 L -3.33333E-6 4.44444E-6 " pathEditMode="relative" rAng="0" ptsTypes="AA">
                                      <p:cBhvr>
                                        <p:cTn id="18" dur="2000" fill="hold"/>
                                        <p:tgtEl>
                                          <p:spTgt spid="11"/>
                                        </p:tgtEl>
                                        <p:attrNameLst>
                                          <p:attrName>ppt_x</p:attrName>
                                          <p:attrName>ppt_y</p:attrName>
                                        </p:attrNameLst>
                                      </p:cBhvr>
                                      <p:rCtr x="233" y="-100"/>
                                    </p:animMotion>
                                  </p:childTnLst>
                                </p:cTn>
                              </p:par>
                              <p:par>
                                <p:cTn id="19" presetID="56" presetClass="path" presetSubtype="0" accel="50000" decel="50000" fill="hold" nodeType="withEffect">
                                  <p:stCondLst>
                                    <p:cond delay="0"/>
                                  </p:stCondLst>
                                  <p:childTnLst>
                                    <p:animMotion origin="layout" path="M -0.39166 0.11111 L -3.33333E-6 4.44444E-6 " pathEditMode="relative" rAng="0" ptsTypes="AA">
                                      <p:cBhvr>
                                        <p:cTn id="20" dur="2000" fill="hold"/>
                                        <p:tgtEl>
                                          <p:spTgt spid="12"/>
                                        </p:tgtEl>
                                        <p:attrNameLst>
                                          <p:attrName>ppt_x</p:attrName>
                                          <p:attrName>ppt_y</p:attrName>
                                        </p:attrNameLst>
                                      </p:cBhvr>
                                      <p:rCtr x="196" y="-56"/>
                                    </p:animMotion>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zh-TW" altLang="en-US" dirty="0" smtClean="0"/>
              <a:t>原則管理</a:t>
            </a:r>
            <a:endParaRPr lang="en-GB" sz="2800" dirty="0" smtClean="0">
              <a:solidFill>
                <a:schemeClr val="accent1"/>
              </a:solidFill>
            </a:endParaRPr>
          </a:p>
        </p:txBody>
      </p:sp>
      <p:graphicFrame>
        <p:nvGraphicFramePr>
          <p:cNvPr id="4" name="Content Placeholder 3"/>
          <p:cNvGraphicFramePr>
            <a:graphicFrameLocks noGrp="1"/>
          </p:cNvGraphicFramePr>
          <p:nvPr>
            <p:ph idx="1"/>
          </p:nvPr>
        </p:nvGraphicFramePr>
        <p:xfrm>
          <a:off x="304800" y="738222"/>
          <a:ext cx="868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SQL Server 2008 Manageability WhtPaper01.gif"/>
          <p:cNvPicPr>
            <a:picLocks noChangeAspect="1"/>
          </p:cNvPicPr>
          <p:nvPr/>
        </p:nvPicPr>
        <p:blipFill>
          <a:blip r:embed="rId7"/>
          <a:stretch>
            <a:fillRect/>
          </a:stretch>
        </p:blipFill>
        <p:spPr>
          <a:xfrm>
            <a:off x="571472" y="2433654"/>
            <a:ext cx="2362893" cy="184094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descr="SQL Server 2008 Manageability WhtPaper02.gif"/>
          <p:cNvPicPr>
            <a:picLocks noChangeAspect="1"/>
          </p:cNvPicPr>
          <p:nvPr/>
        </p:nvPicPr>
        <p:blipFill>
          <a:blip r:embed="rId8"/>
          <a:stretch>
            <a:fillRect/>
          </a:stretch>
        </p:blipFill>
        <p:spPr>
          <a:xfrm>
            <a:off x="3619472" y="2357454"/>
            <a:ext cx="2381249" cy="1905000"/>
          </a:xfrm>
          <a:prstGeom prst="rect">
            <a:avLst/>
          </a:prstGeom>
          <a:ln>
            <a:noFill/>
          </a:ln>
          <a:effectLst>
            <a:reflection blurRad="12700" stA="30000" endPos="30000" dist="5000" dir="5400000" sy="-100000" algn="bl" rotWithShape="0"/>
          </a:effectLst>
          <a:scene3d>
            <a:camera prst="perspectiveContrastingLeftFacing">
              <a:rot lat="300000" lon="1800000" rev="0"/>
            </a:camera>
            <a:lightRig rig="threePt" dir="t">
              <a:rot lat="0" lon="0" rev="2700000"/>
            </a:lightRig>
          </a:scene3d>
          <a:sp3d>
            <a:bevelT w="63500" h="50800"/>
          </a:sp3d>
        </p:spPr>
      </p:pic>
      <p:pic>
        <p:nvPicPr>
          <p:cNvPr id="7" name="Picture 6" descr="SQL Server 2008 Manageability WhtPaper03.gif"/>
          <p:cNvPicPr>
            <a:picLocks noChangeAspect="1"/>
          </p:cNvPicPr>
          <p:nvPr/>
        </p:nvPicPr>
        <p:blipFill>
          <a:blip r:embed="rId9"/>
          <a:stretch>
            <a:fillRect/>
          </a:stretch>
        </p:blipFill>
        <p:spPr>
          <a:xfrm>
            <a:off x="6833353" y="2357454"/>
            <a:ext cx="2382117" cy="18772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Rounded Rectangle 7"/>
          <p:cNvSpPr/>
          <p:nvPr/>
        </p:nvSpPr>
        <p:spPr>
          <a:xfrm>
            <a:off x="6881842" y="4719654"/>
            <a:ext cx="2047876" cy="1066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TW" altLang="en-US" sz="2800" dirty="0" smtClean="0"/>
              <a:t>類別目錄</a:t>
            </a:r>
            <a:endParaRPr lang="en-GB" sz="2800" dirty="0"/>
          </a:p>
        </p:txBody>
      </p:sp>
      <p:grpSp>
        <p:nvGrpSpPr>
          <p:cNvPr id="3" name="Group 9"/>
          <p:cNvGrpSpPr/>
          <p:nvPr/>
        </p:nvGrpSpPr>
        <p:grpSpPr>
          <a:xfrm rot="5400000">
            <a:off x="7510745" y="4181181"/>
            <a:ext cx="631345" cy="489092"/>
            <a:chOff x="5422252" y="1044553"/>
            <a:chExt cx="631345" cy="489092"/>
          </a:xfrm>
          <a:scene3d>
            <a:camera prst="orthographicFront"/>
            <a:lightRig rig="flat" dir="t"/>
          </a:scene3d>
        </p:grpSpPr>
        <p:sp>
          <p:nvSpPr>
            <p:cNvPr id="11" name="Right Arrow 10"/>
            <p:cNvSpPr/>
            <p:nvPr/>
          </p:nvSpPr>
          <p:spPr>
            <a:xfrm>
              <a:off x="5422252" y="1044553"/>
              <a:ext cx="631345" cy="489092"/>
            </a:xfrm>
            <a:prstGeom prst="rightArrow">
              <a:avLst>
                <a:gd name="adj1" fmla="val 60000"/>
                <a:gd name="adj2" fmla="val 50000"/>
              </a:avLst>
            </a:prstGeom>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2" name="Right Arrow 4"/>
            <p:cNvSpPr/>
            <p:nvPr/>
          </p:nvSpPr>
          <p:spPr>
            <a:xfrm>
              <a:off x="5422252" y="1142371"/>
              <a:ext cx="484617" cy="293456"/>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p:txBody>
        </p:sp>
      </p:grpSp>
      <p:sp>
        <p:nvSpPr>
          <p:cNvPr id="13" name="Rounded Rectangle 12"/>
          <p:cNvSpPr/>
          <p:nvPr/>
        </p:nvSpPr>
        <p:spPr>
          <a:xfrm>
            <a:off x="3924272" y="4719654"/>
            <a:ext cx="1905000" cy="1066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TW" altLang="en-US" sz="2800" dirty="0" smtClean="0"/>
              <a:t>目標</a:t>
            </a:r>
            <a:endParaRPr lang="en-GB" sz="2800" dirty="0"/>
          </a:p>
        </p:txBody>
      </p:sp>
      <p:grpSp>
        <p:nvGrpSpPr>
          <p:cNvPr id="9" name="Group 13"/>
          <p:cNvGrpSpPr/>
          <p:nvPr/>
        </p:nvGrpSpPr>
        <p:grpSpPr>
          <a:xfrm flipH="1">
            <a:off x="5981672" y="4948254"/>
            <a:ext cx="631345" cy="489092"/>
            <a:chOff x="5422252" y="1044553"/>
            <a:chExt cx="631345" cy="489092"/>
          </a:xfrm>
          <a:scene3d>
            <a:camera prst="orthographicFront"/>
            <a:lightRig rig="flat" dir="t"/>
          </a:scene3d>
        </p:grpSpPr>
        <p:sp>
          <p:nvSpPr>
            <p:cNvPr id="15" name="Right Arrow 14"/>
            <p:cNvSpPr/>
            <p:nvPr/>
          </p:nvSpPr>
          <p:spPr>
            <a:xfrm>
              <a:off x="5422252" y="1044553"/>
              <a:ext cx="631345" cy="489092"/>
            </a:xfrm>
            <a:prstGeom prst="rightArrow">
              <a:avLst>
                <a:gd name="adj1" fmla="val 60000"/>
                <a:gd name="adj2" fmla="val 50000"/>
              </a:avLst>
            </a:prstGeom>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6" name="Right Arrow 4"/>
            <p:cNvSpPr/>
            <p:nvPr/>
          </p:nvSpPr>
          <p:spPr>
            <a:xfrm>
              <a:off x="5422252" y="1142371"/>
              <a:ext cx="484617" cy="293456"/>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p:txBody>
        </p:sp>
      </p:grpSp>
      <p:grpSp>
        <p:nvGrpSpPr>
          <p:cNvPr id="10" name="Group 18"/>
          <p:cNvGrpSpPr/>
          <p:nvPr/>
        </p:nvGrpSpPr>
        <p:grpSpPr>
          <a:xfrm>
            <a:off x="4266346" y="4414854"/>
            <a:ext cx="1181926" cy="617538"/>
            <a:chOff x="2590800" y="4953000"/>
            <a:chExt cx="1181926" cy="617538"/>
          </a:xfrm>
        </p:grpSpPr>
        <p:pic>
          <p:nvPicPr>
            <p:cNvPr id="2050" name="Picture 2" descr="C:\Work\Katmai Marketing\PAG_icon library\PAG_icon library\SQL sm.png"/>
            <p:cNvPicPr>
              <a:picLocks noChangeAspect="1" noChangeArrowheads="1"/>
            </p:cNvPicPr>
            <p:nvPr/>
          </p:nvPicPr>
          <p:blipFill>
            <a:blip r:embed="rId10" cstate="print"/>
            <a:srcRect/>
            <a:stretch>
              <a:fillRect/>
            </a:stretch>
          </p:blipFill>
          <p:spPr bwMode="auto">
            <a:xfrm>
              <a:off x="2590800" y="4953000"/>
              <a:ext cx="419926" cy="617538"/>
            </a:xfrm>
            <a:prstGeom prst="rect">
              <a:avLst/>
            </a:prstGeom>
            <a:noFill/>
          </p:spPr>
        </p:pic>
        <p:pic>
          <p:nvPicPr>
            <p:cNvPr id="17" name="Picture 2" descr="C:\Work\Katmai Marketing\PAG_icon library\PAG_icon library\SQL sm.png"/>
            <p:cNvPicPr>
              <a:picLocks noChangeAspect="1" noChangeArrowheads="1"/>
            </p:cNvPicPr>
            <p:nvPr/>
          </p:nvPicPr>
          <p:blipFill>
            <a:blip r:embed="rId10" cstate="print"/>
            <a:srcRect/>
            <a:stretch>
              <a:fillRect/>
            </a:stretch>
          </p:blipFill>
          <p:spPr bwMode="auto">
            <a:xfrm>
              <a:off x="2971800" y="4953000"/>
              <a:ext cx="419926" cy="617538"/>
            </a:xfrm>
            <a:prstGeom prst="rect">
              <a:avLst/>
            </a:prstGeom>
            <a:noFill/>
          </p:spPr>
        </p:pic>
        <p:pic>
          <p:nvPicPr>
            <p:cNvPr id="18" name="Picture 2" descr="C:\Work\Katmai Marketing\PAG_icon library\PAG_icon library\SQL sm.png"/>
            <p:cNvPicPr>
              <a:picLocks noChangeAspect="1" noChangeArrowheads="1"/>
            </p:cNvPicPr>
            <p:nvPr/>
          </p:nvPicPr>
          <p:blipFill>
            <a:blip r:embed="rId10" cstate="print"/>
            <a:srcRect/>
            <a:stretch>
              <a:fillRect/>
            </a:stretch>
          </p:blipFill>
          <p:spPr bwMode="auto">
            <a:xfrm>
              <a:off x="3352800" y="4953000"/>
              <a:ext cx="419926" cy="617538"/>
            </a:xfrm>
            <a:prstGeom prst="rect">
              <a:avLst/>
            </a:prstGeom>
            <a:noFill/>
          </p:spPr>
        </p:pic>
      </p:gr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43537" y="1928802"/>
            <a:ext cx="3500463" cy="1384995"/>
          </a:xfrm>
        </p:spPr>
        <p:txBody>
          <a:bodyPr>
            <a:normAutofit fontScale="70000" lnSpcReduction="20000"/>
          </a:bodyPr>
          <a:lstStyle/>
          <a:p>
            <a:r>
              <a:rPr altLang="zh-TW" smtClean="0">
                <a:solidFill>
                  <a:schemeClr val="accent6">
                    <a:lumMod val="40000"/>
                    <a:lumOff val="60000"/>
                  </a:schemeClr>
                </a:solidFill>
              </a:rPr>
              <a:t>Demo</a:t>
            </a:r>
            <a:endParaRPr lang="zh-TW" altLang="en-US" dirty="0">
              <a:solidFill>
                <a:schemeClr val="accent6">
                  <a:lumMod val="40000"/>
                  <a:lumOff val="60000"/>
                </a:schemeClr>
              </a:solidFill>
            </a:endParaRPr>
          </a:p>
        </p:txBody>
      </p:sp>
      <p:sp>
        <p:nvSpPr>
          <p:cNvPr id="4" name="Title 3"/>
          <p:cNvSpPr>
            <a:spLocks noGrp="1"/>
          </p:cNvSpPr>
          <p:nvPr>
            <p:ph type="ctrTitle"/>
          </p:nvPr>
        </p:nvSpPr>
        <p:spPr/>
        <p:txBody>
          <a:bodyPr/>
          <a:lstStyle/>
          <a:p>
            <a:r>
              <a:rPr lang="zh-TW" altLang="en-US" dirty="0" smtClean="0">
                <a:solidFill>
                  <a:srgbClr val="FFFF00"/>
                </a:solidFill>
                <a:latin typeface="微軟正黑體" pitchFamily="34" charset="-120"/>
                <a:ea typeface="微軟正黑體" pitchFamily="34" charset="-120"/>
              </a:rPr>
              <a:t>組態伺服器</a:t>
            </a:r>
            <a:r>
              <a:rPr altLang="zh-TW" smtClean="0">
                <a:solidFill>
                  <a:srgbClr val="FFFF00"/>
                </a:solidFill>
                <a:latin typeface="微軟正黑體" pitchFamily="34" charset="-120"/>
                <a:ea typeface="微軟正黑體" pitchFamily="34" charset="-120"/>
              </a:rPr>
              <a:t/>
            </a:r>
            <a:br>
              <a:rPr altLang="zh-TW" smtClean="0">
                <a:solidFill>
                  <a:srgbClr val="FFFF00"/>
                </a:solidFill>
                <a:latin typeface="微軟正黑體" pitchFamily="34" charset="-120"/>
                <a:ea typeface="微軟正黑體" pitchFamily="34" charset="-120"/>
              </a:rPr>
            </a:br>
            <a:r>
              <a:rPr lang="zh-TW" altLang="en-US" dirty="0" smtClean="0">
                <a:solidFill>
                  <a:srgbClr val="FFFF00"/>
                </a:solidFill>
                <a:latin typeface="微軟正黑體" pitchFamily="34" charset="-120"/>
                <a:ea typeface="微軟正黑體" pitchFamily="34" charset="-120"/>
              </a:rPr>
              <a:t>原則管理</a:t>
            </a:r>
            <a:endParaRPr lang="zh-TW" altLang="en-US" dirty="0">
              <a:solidFill>
                <a:srgbClr val="FFFF00"/>
              </a:solidFill>
              <a:latin typeface="微軟正黑體" pitchFamily="34" charset="-120"/>
              <a:ea typeface="微軟正黑體" pitchFamily="34" charset="-120"/>
            </a:endParaRPr>
          </a:p>
        </p:txBody>
      </p:sp>
      <p:sp>
        <p:nvSpPr>
          <p:cNvPr id="5" name="Subtitle 4"/>
          <p:cNvSpPr>
            <a:spLocks noGrp="1"/>
          </p:cNvSpPr>
          <p:nvPr>
            <p:ph type="subTitle" idx="1"/>
          </p:nvPr>
        </p:nvSpPr>
        <p:spPr/>
        <p:txBody>
          <a:bodyPr/>
          <a:lstStyle/>
          <a:p>
            <a:endParaRPr lang="zh-TW"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資源管理員</a:t>
            </a:r>
            <a:endParaRPr lang="en-GB" dirty="0"/>
          </a:p>
        </p:txBody>
      </p:sp>
      <p:sp>
        <p:nvSpPr>
          <p:cNvPr id="32" name="Content Placeholder 2"/>
          <p:cNvSpPr>
            <a:spLocks noGrp="1"/>
          </p:cNvSpPr>
          <p:nvPr>
            <p:ph idx="1"/>
          </p:nvPr>
        </p:nvSpPr>
        <p:spPr>
          <a:xfrm>
            <a:off x="5286379" y="1160461"/>
            <a:ext cx="3857621" cy="4411679"/>
          </a:xfrm>
        </p:spPr>
        <p:txBody>
          <a:bodyPr/>
          <a:lstStyle/>
          <a:p>
            <a:r>
              <a:rPr lang="zh-TW" altLang="en-US" sz="2400" dirty="0" smtClean="0"/>
              <a:t>可區分工作負荷</a:t>
            </a:r>
            <a:endParaRPr lang="en-US" sz="2400" dirty="0" smtClean="0"/>
          </a:p>
          <a:p>
            <a:pPr lvl="1"/>
            <a:r>
              <a:rPr lang="zh-TW" altLang="en-US" sz="2000" dirty="0" smtClean="0"/>
              <a:t>應用程式</a:t>
            </a:r>
            <a:r>
              <a:rPr lang="en-US" sz="2000" dirty="0" smtClean="0"/>
              <a:t> </a:t>
            </a:r>
          </a:p>
          <a:p>
            <a:pPr lvl="1"/>
            <a:r>
              <a:rPr lang="zh-TW" altLang="en-US" sz="2000" dirty="0" smtClean="0"/>
              <a:t>登入帳號</a:t>
            </a:r>
            <a:endParaRPr lang="en-US" sz="2000" dirty="0" smtClean="0"/>
          </a:p>
          <a:p>
            <a:pPr lvl="1"/>
            <a:r>
              <a:rPr lang="zh-TW" altLang="en-US" sz="2000" dirty="0" smtClean="0"/>
              <a:t>資料庫</a:t>
            </a:r>
            <a:endParaRPr lang="en-US" sz="2000" dirty="0" smtClean="0"/>
          </a:p>
          <a:p>
            <a:pPr lvl="1"/>
            <a:r>
              <a:rPr lang="en-US" sz="2000" dirty="0" smtClean="0"/>
              <a:t>…</a:t>
            </a:r>
          </a:p>
          <a:p>
            <a:r>
              <a:rPr lang="zh-TW" altLang="en-US" sz="2400" dirty="0" smtClean="0"/>
              <a:t>可限制</a:t>
            </a:r>
            <a:endParaRPr lang="en-US" sz="2400" dirty="0" smtClean="0"/>
          </a:p>
          <a:p>
            <a:pPr lvl="1"/>
            <a:r>
              <a:rPr lang="zh-TW" altLang="en-US" sz="2000" dirty="0" smtClean="0"/>
              <a:t>記憶體使用率</a:t>
            </a:r>
            <a:r>
              <a:rPr lang="en-US" altLang="zh-TW" sz="2000" dirty="0" smtClean="0"/>
              <a:t>%</a:t>
            </a:r>
            <a:endParaRPr lang="en-US" sz="2000" dirty="0" smtClean="0"/>
          </a:p>
          <a:p>
            <a:pPr lvl="1"/>
            <a:r>
              <a:rPr lang="en-US" sz="2000" dirty="0" smtClean="0"/>
              <a:t>CPU</a:t>
            </a:r>
            <a:r>
              <a:rPr lang="zh-TW" altLang="en-US" sz="2000" dirty="0" smtClean="0"/>
              <a:t>使用率</a:t>
            </a:r>
            <a:r>
              <a:rPr lang="en-US" altLang="zh-TW" sz="2000" dirty="0" smtClean="0"/>
              <a:t>%</a:t>
            </a:r>
            <a:endParaRPr lang="en-US" sz="2000" dirty="0" smtClean="0"/>
          </a:p>
          <a:p>
            <a:pPr lvl="1"/>
            <a:r>
              <a:rPr lang="en-US" sz="2000" dirty="0" smtClean="0"/>
              <a:t>CPU</a:t>
            </a:r>
            <a:r>
              <a:rPr lang="zh-TW" altLang="en-US" sz="2000" dirty="0" smtClean="0"/>
              <a:t>使用時間</a:t>
            </a:r>
            <a:endParaRPr lang="en-US" altLang="zh-TW" sz="2000" dirty="0" smtClean="0"/>
          </a:p>
          <a:p>
            <a:pPr lvl="1"/>
            <a:r>
              <a:rPr lang="zh-TW" altLang="en-US" sz="2000" dirty="0" smtClean="0"/>
              <a:t>授與逾時</a:t>
            </a:r>
            <a:endParaRPr lang="en-US" sz="2000" dirty="0" smtClean="0"/>
          </a:p>
          <a:p>
            <a:pPr lvl="1"/>
            <a:r>
              <a:rPr lang="zh-TW" altLang="en-US" sz="2000" dirty="0" smtClean="0"/>
              <a:t>最大要求數</a:t>
            </a:r>
            <a:endParaRPr lang="en-US" sz="2000" dirty="0" smtClean="0"/>
          </a:p>
          <a:p>
            <a:r>
              <a:rPr lang="zh-TW" altLang="en-US" sz="2400" dirty="0" smtClean="0"/>
              <a:t>資源監視器</a:t>
            </a:r>
            <a:endParaRPr lang="en-US" sz="2400" dirty="0" smtClean="0"/>
          </a:p>
        </p:txBody>
      </p:sp>
      <p:grpSp>
        <p:nvGrpSpPr>
          <p:cNvPr id="3" name="Group 25"/>
          <p:cNvGrpSpPr>
            <a:grpSpLocks/>
          </p:cNvGrpSpPr>
          <p:nvPr/>
        </p:nvGrpSpPr>
        <p:grpSpPr bwMode="auto">
          <a:xfrm>
            <a:off x="228600" y="787423"/>
            <a:ext cx="5202238" cy="5927725"/>
            <a:chOff x="228600" y="838200"/>
            <a:chExt cx="5202443" cy="5943600"/>
          </a:xfrm>
        </p:grpSpPr>
        <p:pic>
          <p:nvPicPr>
            <p:cNvPr id="5" name="Picture 12" descr="GEL Rounded Square MS red"/>
            <p:cNvPicPr>
              <a:picLocks noChangeAspect="1" noChangeArrowheads="1"/>
            </p:cNvPicPr>
            <p:nvPr/>
          </p:nvPicPr>
          <p:blipFill>
            <a:blip r:embed="rId3"/>
            <a:srcRect/>
            <a:stretch>
              <a:fillRect/>
            </a:stretch>
          </p:blipFill>
          <p:spPr bwMode="auto">
            <a:xfrm>
              <a:off x="228600" y="838200"/>
              <a:ext cx="5202443" cy="5943600"/>
            </a:xfrm>
            <a:prstGeom prst="rect">
              <a:avLst/>
            </a:prstGeom>
            <a:noFill/>
            <a:ln w="9525">
              <a:noFill/>
              <a:miter lim="800000"/>
              <a:headEnd/>
              <a:tailEnd/>
            </a:ln>
          </p:spPr>
        </p:pic>
        <p:sp>
          <p:nvSpPr>
            <p:cNvPr id="6" name="TextBox 5"/>
            <p:cNvSpPr txBox="1"/>
            <p:nvPr/>
          </p:nvSpPr>
          <p:spPr>
            <a:xfrm>
              <a:off x="1822514" y="930275"/>
              <a:ext cx="2444845" cy="584775"/>
            </a:xfrm>
            <a:prstGeom prst="rect">
              <a:avLst/>
            </a:prstGeom>
            <a:noFill/>
            <a:effectLst>
              <a:outerShdw blurRad="50800" dist="12700" dir="2700000" algn="tl" rotWithShape="0">
                <a:prstClr val="black">
                  <a:alpha val="62000"/>
                </a:prstClr>
              </a:outerShdw>
            </a:effectLst>
          </p:spPr>
          <p:txBody>
            <a:bodyPr wrap="square">
              <a:spAutoFit/>
            </a:bodyPr>
            <a:lstStyle/>
            <a:p>
              <a:pPr fontAlgn="auto">
                <a:spcBef>
                  <a:spcPts val="0"/>
                </a:spcBef>
                <a:spcAft>
                  <a:spcPts val="0"/>
                </a:spcAft>
                <a:defRPr/>
              </a:pPr>
              <a:r>
                <a:rPr lang="en-US" sz="3200" b="1" dirty="0">
                  <a:latin typeface="+mj-lt"/>
                </a:rPr>
                <a:t>SQL Server</a:t>
              </a:r>
            </a:p>
          </p:txBody>
        </p:sp>
      </p:grpSp>
      <p:pic>
        <p:nvPicPr>
          <p:cNvPr id="7" name="Picture 14" descr="GEL Rounded Rectangle cobalt"/>
          <p:cNvPicPr>
            <a:picLocks noChangeAspect="1" noChangeArrowheads="1"/>
          </p:cNvPicPr>
          <p:nvPr/>
        </p:nvPicPr>
        <p:blipFill>
          <a:blip r:embed="rId4"/>
          <a:srcRect/>
          <a:stretch>
            <a:fillRect/>
          </a:stretch>
        </p:blipFill>
        <p:spPr bwMode="auto">
          <a:xfrm>
            <a:off x="533400" y="1304949"/>
            <a:ext cx="1524000" cy="2743200"/>
          </a:xfrm>
          <a:prstGeom prst="rect">
            <a:avLst/>
          </a:prstGeom>
          <a:noFill/>
        </p:spPr>
      </p:pic>
      <p:sp>
        <p:nvSpPr>
          <p:cNvPr id="8" name="TextBox 7"/>
          <p:cNvSpPr txBox="1"/>
          <p:nvPr/>
        </p:nvSpPr>
        <p:spPr>
          <a:xfrm>
            <a:off x="466807" y="3654449"/>
            <a:ext cx="1604863" cy="307777"/>
          </a:xfrm>
          <a:prstGeom prst="rect">
            <a:avLst/>
          </a:prstGeom>
          <a:noFill/>
        </p:spPr>
        <p:txBody>
          <a:bodyPr wrap="none">
            <a:spAutoFit/>
          </a:bodyPr>
          <a:lstStyle/>
          <a:p>
            <a:pPr fontAlgn="auto">
              <a:spcBef>
                <a:spcPts val="0"/>
              </a:spcBef>
              <a:spcAft>
                <a:spcPts val="0"/>
              </a:spcAft>
              <a:defRPr/>
            </a:pPr>
            <a:r>
              <a:rPr lang="en-US" sz="1400" b="1" dirty="0">
                <a:solidFill>
                  <a:srgbClr val="FFFF00"/>
                </a:solidFill>
                <a:latin typeface="+mj-lt"/>
              </a:rPr>
              <a:t>Admin Workload</a:t>
            </a:r>
          </a:p>
        </p:txBody>
      </p:sp>
      <p:sp>
        <p:nvSpPr>
          <p:cNvPr id="9" name="Rectangle 15"/>
          <p:cNvSpPr>
            <a:spLocks noChangeArrowheads="1"/>
          </p:cNvSpPr>
          <p:nvPr/>
        </p:nvSpPr>
        <p:spPr bwMode="auto">
          <a:xfrm>
            <a:off x="827088" y="1746274"/>
            <a:ext cx="1018227" cy="369332"/>
          </a:xfrm>
          <a:prstGeom prst="rect">
            <a:avLst/>
          </a:prstGeom>
          <a:noFill/>
          <a:ln w="12700">
            <a:noFill/>
            <a:miter lim="800000"/>
            <a:headEnd/>
            <a:tailEnd/>
          </a:ln>
        </p:spPr>
        <p:txBody>
          <a:bodyPr wrap="none">
            <a:spAutoFit/>
          </a:bodyPr>
          <a:lstStyle/>
          <a:p>
            <a:r>
              <a:rPr lang="en-US" b="1" dirty="0">
                <a:solidFill>
                  <a:srgbClr val="141D62"/>
                </a:solidFill>
                <a:latin typeface="Segoe Semibold"/>
                <a:cs typeface="Arial" charset="0"/>
              </a:rPr>
              <a:t>Backup</a:t>
            </a:r>
          </a:p>
        </p:txBody>
      </p:sp>
      <p:sp>
        <p:nvSpPr>
          <p:cNvPr id="10" name="Rectangle 15"/>
          <p:cNvSpPr>
            <a:spLocks noChangeArrowheads="1"/>
          </p:cNvSpPr>
          <p:nvPr/>
        </p:nvSpPr>
        <p:spPr bwMode="auto">
          <a:xfrm>
            <a:off x="685800" y="2557487"/>
            <a:ext cx="1190625" cy="646112"/>
          </a:xfrm>
          <a:prstGeom prst="rect">
            <a:avLst/>
          </a:prstGeom>
          <a:noFill/>
          <a:ln w="12700">
            <a:noFill/>
            <a:miter lim="800000"/>
            <a:headEnd/>
            <a:tailEnd/>
          </a:ln>
        </p:spPr>
        <p:txBody>
          <a:bodyPr>
            <a:spAutoFit/>
          </a:bodyPr>
          <a:lstStyle/>
          <a:p>
            <a:pPr algn="ctr"/>
            <a:r>
              <a:rPr lang="en-US" b="1">
                <a:solidFill>
                  <a:srgbClr val="141D62"/>
                </a:solidFill>
                <a:latin typeface="Segoe Semibold"/>
                <a:cs typeface="Arial" charset="0"/>
              </a:rPr>
              <a:t>Admin Tasks</a:t>
            </a:r>
          </a:p>
        </p:txBody>
      </p:sp>
      <p:pic>
        <p:nvPicPr>
          <p:cNvPr id="11" name="Picture 14" descr="GEL Rounded Rectangle cobalt"/>
          <p:cNvPicPr>
            <a:picLocks noChangeAspect="1" noChangeArrowheads="1"/>
          </p:cNvPicPr>
          <p:nvPr/>
        </p:nvPicPr>
        <p:blipFill>
          <a:blip r:embed="rId4"/>
          <a:srcRect/>
          <a:stretch>
            <a:fillRect/>
          </a:stretch>
        </p:blipFill>
        <p:spPr bwMode="auto">
          <a:xfrm>
            <a:off x="3505200" y="1304949"/>
            <a:ext cx="1600200" cy="2743200"/>
          </a:xfrm>
          <a:prstGeom prst="rect">
            <a:avLst/>
          </a:prstGeom>
          <a:noFill/>
          <a:ln w="9525">
            <a:noFill/>
            <a:miter lim="800000"/>
            <a:headEnd/>
            <a:tailEnd/>
          </a:ln>
        </p:spPr>
      </p:pic>
      <p:sp>
        <p:nvSpPr>
          <p:cNvPr id="12" name="TextBox 11"/>
          <p:cNvSpPr txBox="1"/>
          <p:nvPr/>
        </p:nvSpPr>
        <p:spPr>
          <a:xfrm>
            <a:off x="3428992" y="3654449"/>
            <a:ext cx="1624099" cy="307777"/>
          </a:xfrm>
          <a:prstGeom prst="rect">
            <a:avLst/>
          </a:prstGeom>
          <a:noFill/>
        </p:spPr>
        <p:txBody>
          <a:bodyPr wrap="none">
            <a:spAutoFit/>
          </a:bodyPr>
          <a:lstStyle/>
          <a:p>
            <a:pPr fontAlgn="auto">
              <a:spcBef>
                <a:spcPts val="0"/>
              </a:spcBef>
              <a:spcAft>
                <a:spcPts val="0"/>
              </a:spcAft>
              <a:defRPr/>
            </a:pPr>
            <a:r>
              <a:rPr lang="en-US" sz="1400" b="1" dirty="0">
                <a:solidFill>
                  <a:srgbClr val="FFFF00"/>
                </a:solidFill>
                <a:latin typeface="+mj-lt"/>
              </a:rPr>
              <a:t>Report Workload</a:t>
            </a:r>
          </a:p>
        </p:txBody>
      </p:sp>
      <p:pic>
        <p:nvPicPr>
          <p:cNvPr id="13" name="Picture 14" descr="GEL Rounded Rectangle cobalt"/>
          <p:cNvPicPr>
            <a:picLocks noChangeAspect="1" noChangeArrowheads="1"/>
          </p:cNvPicPr>
          <p:nvPr/>
        </p:nvPicPr>
        <p:blipFill>
          <a:blip r:embed="rId4"/>
          <a:srcRect/>
          <a:stretch>
            <a:fillRect/>
          </a:stretch>
        </p:blipFill>
        <p:spPr bwMode="auto">
          <a:xfrm>
            <a:off x="2057400" y="1304949"/>
            <a:ext cx="1447800" cy="2743200"/>
          </a:xfrm>
          <a:prstGeom prst="rect">
            <a:avLst/>
          </a:prstGeom>
          <a:noFill/>
          <a:ln w="9525">
            <a:noFill/>
            <a:miter lim="800000"/>
            <a:headEnd/>
            <a:tailEnd/>
          </a:ln>
        </p:spPr>
      </p:pic>
      <p:sp>
        <p:nvSpPr>
          <p:cNvPr id="14" name="TextBox 13"/>
          <p:cNvSpPr txBox="1"/>
          <p:nvPr/>
        </p:nvSpPr>
        <p:spPr>
          <a:xfrm>
            <a:off x="2000232" y="3654452"/>
            <a:ext cx="1508105" cy="307777"/>
          </a:xfrm>
          <a:prstGeom prst="rect">
            <a:avLst/>
          </a:prstGeom>
          <a:noFill/>
        </p:spPr>
        <p:txBody>
          <a:bodyPr wrap="none">
            <a:spAutoFit/>
          </a:bodyPr>
          <a:lstStyle/>
          <a:p>
            <a:pPr fontAlgn="auto">
              <a:spcBef>
                <a:spcPts val="0"/>
              </a:spcBef>
              <a:spcAft>
                <a:spcPts val="0"/>
              </a:spcAft>
              <a:defRPr/>
            </a:pPr>
            <a:r>
              <a:rPr lang="en-US" sz="1400" b="1" dirty="0">
                <a:solidFill>
                  <a:srgbClr val="FFFF00"/>
                </a:solidFill>
                <a:latin typeface="+mj-lt"/>
              </a:rPr>
              <a:t>OLTP Workload</a:t>
            </a:r>
          </a:p>
        </p:txBody>
      </p:sp>
      <p:sp>
        <p:nvSpPr>
          <p:cNvPr id="15" name="Rectangle 15"/>
          <p:cNvSpPr>
            <a:spLocks noChangeArrowheads="1"/>
          </p:cNvSpPr>
          <p:nvPr/>
        </p:nvSpPr>
        <p:spPr bwMode="auto">
          <a:xfrm>
            <a:off x="2190750" y="1762149"/>
            <a:ext cx="1219200" cy="646113"/>
          </a:xfrm>
          <a:prstGeom prst="rect">
            <a:avLst/>
          </a:prstGeom>
          <a:noFill/>
          <a:ln w="12700">
            <a:noFill/>
            <a:miter lim="800000"/>
            <a:headEnd/>
            <a:tailEnd/>
          </a:ln>
        </p:spPr>
        <p:txBody>
          <a:bodyPr>
            <a:spAutoFit/>
          </a:bodyPr>
          <a:lstStyle/>
          <a:p>
            <a:pPr algn="ctr"/>
            <a:r>
              <a:rPr lang="en-US" b="1" dirty="0">
                <a:solidFill>
                  <a:srgbClr val="141D62"/>
                </a:solidFill>
                <a:latin typeface="Segoe Semibold"/>
                <a:cs typeface="Arial" charset="0"/>
              </a:rPr>
              <a:t>OLTP Activity</a:t>
            </a:r>
          </a:p>
        </p:txBody>
      </p:sp>
      <p:sp>
        <p:nvSpPr>
          <p:cNvPr id="16" name="Rectangle 15"/>
          <p:cNvSpPr>
            <a:spLocks noChangeArrowheads="1"/>
          </p:cNvSpPr>
          <p:nvPr/>
        </p:nvSpPr>
        <p:spPr bwMode="auto">
          <a:xfrm>
            <a:off x="3657600" y="1781199"/>
            <a:ext cx="1285875" cy="646331"/>
          </a:xfrm>
          <a:prstGeom prst="rect">
            <a:avLst/>
          </a:prstGeom>
          <a:noFill/>
          <a:ln w="12700">
            <a:noFill/>
            <a:miter lim="800000"/>
            <a:headEnd/>
            <a:tailEnd/>
          </a:ln>
        </p:spPr>
        <p:txBody>
          <a:bodyPr wrap="square">
            <a:spAutoFit/>
          </a:bodyPr>
          <a:lstStyle/>
          <a:p>
            <a:pPr algn="ctr"/>
            <a:r>
              <a:rPr lang="en-US" b="1" dirty="0">
                <a:solidFill>
                  <a:srgbClr val="141D62"/>
                </a:solidFill>
                <a:latin typeface="Segoe Semibold"/>
                <a:cs typeface="Arial" charset="0"/>
              </a:rPr>
              <a:t>Executive Reports</a:t>
            </a:r>
          </a:p>
        </p:txBody>
      </p:sp>
      <p:sp>
        <p:nvSpPr>
          <p:cNvPr id="17" name="Rectangle 15"/>
          <p:cNvSpPr>
            <a:spLocks noChangeArrowheads="1"/>
          </p:cNvSpPr>
          <p:nvPr/>
        </p:nvSpPr>
        <p:spPr bwMode="auto">
          <a:xfrm>
            <a:off x="3581400" y="2600349"/>
            <a:ext cx="1447800" cy="646113"/>
          </a:xfrm>
          <a:prstGeom prst="rect">
            <a:avLst/>
          </a:prstGeom>
          <a:noFill/>
          <a:ln w="12700">
            <a:noFill/>
            <a:miter lim="800000"/>
            <a:headEnd/>
            <a:tailEnd/>
          </a:ln>
        </p:spPr>
        <p:txBody>
          <a:bodyPr>
            <a:spAutoFit/>
          </a:bodyPr>
          <a:lstStyle/>
          <a:p>
            <a:pPr algn="ctr"/>
            <a:r>
              <a:rPr lang="en-US" b="1">
                <a:solidFill>
                  <a:srgbClr val="141D62"/>
                </a:solidFill>
                <a:latin typeface="Segoe Semibold"/>
                <a:cs typeface="Arial" charset="0"/>
              </a:rPr>
              <a:t>Ad-hoc Reports</a:t>
            </a:r>
          </a:p>
        </p:txBody>
      </p:sp>
      <p:pic>
        <p:nvPicPr>
          <p:cNvPr id="18" name="Picture 2" descr="\\showsrus\infoDVD\Clip_Installer\DVD_ART\Artwork_Imagery\Shapes and Graphics\MSN Illustration Icon\MSN icon alert sign.png"/>
          <p:cNvPicPr>
            <a:picLocks noChangeAspect="1" noChangeArrowheads="1"/>
          </p:cNvPicPr>
          <p:nvPr/>
        </p:nvPicPr>
        <p:blipFill>
          <a:blip r:embed="rId5"/>
          <a:srcRect/>
          <a:stretch>
            <a:fillRect/>
          </a:stretch>
        </p:blipFill>
        <p:spPr bwMode="auto">
          <a:xfrm>
            <a:off x="2362200" y="2600349"/>
            <a:ext cx="803275" cy="762000"/>
          </a:xfrm>
          <a:prstGeom prst="rect">
            <a:avLst/>
          </a:prstGeom>
          <a:noFill/>
          <a:ln w="9525">
            <a:noFill/>
            <a:miter lim="800000"/>
            <a:headEnd/>
            <a:tailEnd/>
          </a:ln>
        </p:spPr>
      </p:pic>
      <p:sp>
        <p:nvSpPr>
          <p:cNvPr id="19" name="TextBox 25"/>
          <p:cNvSpPr txBox="1">
            <a:spLocks noChangeArrowheads="1"/>
          </p:cNvSpPr>
          <p:nvPr/>
        </p:nvSpPr>
        <p:spPr bwMode="auto">
          <a:xfrm>
            <a:off x="2514600" y="3286149"/>
            <a:ext cx="517525" cy="307975"/>
          </a:xfrm>
          <a:prstGeom prst="rect">
            <a:avLst/>
          </a:prstGeom>
          <a:noFill/>
          <a:ln w="9525">
            <a:noFill/>
            <a:miter lim="800000"/>
            <a:headEnd/>
            <a:tailEnd/>
          </a:ln>
        </p:spPr>
        <p:txBody>
          <a:bodyPr wrap="none">
            <a:spAutoFit/>
          </a:bodyPr>
          <a:lstStyle/>
          <a:p>
            <a:r>
              <a:rPr lang="en-US" sz="1400">
                <a:solidFill>
                  <a:srgbClr val="FF0000"/>
                </a:solidFill>
                <a:latin typeface="Calibri" pitchFamily="34" charset="0"/>
              </a:rPr>
              <a:t>High</a:t>
            </a:r>
          </a:p>
        </p:txBody>
      </p:sp>
      <p:grpSp>
        <p:nvGrpSpPr>
          <p:cNvPr id="4" name="Group 39"/>
          <p:cNvGrpSpPr>
            <a:grpSpLocks/>
          </p:cNvGrpSpPr>
          <p:nvPr/>
        </p:nvGrpSpPr>
        <p:grpSpPr bwMode="auto">
          <a:xfrm>
            <a:off x="561975" y="3971949"/>
            <a:ext cx="4495800" cy="2390775"/>
            <a:chOff x="533400" y="4038600"/>
            <a:chExt cx="4495800" cy="2390775"/>
          </a:xfrm>
        </p:grpSpPr>
        <p:grpSp>
          <p:nvGrpSpPr>
            <p:cNvPr id="20" name="Group 33"/>
            <p:cNvGrpSpPr>
              <a:grpSpLocks/>
            </p:cNvGrpSpPr>
            <p:nvPr/>
          </p:nvGrpSpPr>
          <p:grpSpPr bwMode="auto">
            <a:xfrm>
              <a:off x="533400" y="4038600"/>
              <a:ext cx="1981200" cy="2390775"/>
              <a:chOff x="533400" y="4038600"/>
              <a:chExt cx="1981200" cy="2390775"/>
            </a:xfrm>
          </p:grpSpPr>
          <p:pic>
            <p:nvPicPr>
              <p:cNvPr id="26" name="Picture 42" descr="GEL Rounded Rectangle steel gray"/>
              <p:cNvPicPr>
                <a:picLocks noChangeAspect="1" noChangeArrowheads="1"/>
              </p:cNvPicPr>
              <p:nvPr/>
            </p:nvPicPr>
            <p:blipFill>
              <a:blip r:embed="rId6"/>
              <a:srcRect/>
              <a:stretch>
                <a:fillRect/>
              </a:stretch>
            </p:blipFill>
            <p:spPr bwMode="auto">
              <a:xfrm>
                <a:off x="533400" y="4038600"/>
                <a:ext cx="1981200" cy="2390775"/>
              </a:xfrm>
              <a:prstGeom prst="rect">
                <a:avLst/>
              </a:prstGeom>
              <a:noFill/>
              <a:ln w="9525">
                <a:noFill/>
                <a:miter lim="800000"/>
                <a:headEnd/>
                <a:tailEnd/>
              </a:ln>
            </p:spPr>
          </p:pic>
          <p:sp>
            <p:nvSpPr>
              <p:cNvPr id="27" name="Rectangle 43"/>
              <p:cNvSpPr>
                <a:spLocks noChangeArrowheads="1"/>
              </p:cNvSpPr>
              <p:nvPr/>
            </p:nvSpPr>
            <p:spPr bwMode="auto">
              <a:xfrm>
                <a:off x="542925" y="4800600"/>
                <a:ext cx="1932453" cy="923330"/>
              </a:xfrm>
              <a:prstGeom prst="rect">
                <a:avLst/>
              </a:prstGeom>
              <a:noFill/>
              <a:ln w="12700">
                <a:noFill/>
                <a:miter lim="800000"/>
                <a:headEnd/>
                <a:tailEnd/>
              </a:ln>
            </p:spPr>
            <p:txBody>
              <a:bodyPr wrap="none">
                <a:spAutoFit/>
              </a:bodyPr>
              <a:lstStyle/>
              <a:p>
                <a:pPr algn="ctr"/>
                <a:r>
                  <a:rPr lang="en-US" b="1" dirty="0">
                    <a:latin typeface="Calibri" pitchFamily="34" charset="0"/>
                    <a:cs typeface="Arial" charset="0"/>
                  </a:rPr>
                  <a:t>Min Memory 10%</a:t>
                </a:r>
              </a:p>
              <a:p>
                <a:pPr algn="ctr"/>
                <a:r>
                  <a:rPr lang="en-US" b="1" dirty="0">
                    <a:latin typeface="Calibri" pitchFamily="34" charset="0"/>
                    <a:cs typeface="Arial" charset="0"/>
                  </a:rPr>
                  <a:t>Max Memory 20%</a:t>
                </a:r>
              </a:p>
              <a:p>
                <a:pPr algn="ctr"/>
                <a:r>
                  <a:rPr lang="en-US" b="1" dirty="0">
                    <a:latin typeface="Calibri" pitchFamily="34" charset="0"/>
                    <a:cs typeface="Arial" charset="0"/>
                  </a:rPr>
                  <a:t>Max CPU 20%</a:t>
                </a:r>
              </a:p>
            </p:txBody>
          </p:sp>
          <p:sp>
            <p:nvSpPr>
              <p:cNvPr id="28" name="TextBox 27"/>
              <p:cNvSpPr txBox="1"/>
              <p:nvPr/>
            </p:nvSpPr>
            <p:spPr>
              <a:xfrm>
                <a:off x="828649" y="6025755"/>
                <a:ext cx="1324402" cy="338554"/>
              </a:xfrm>
              <a:prstGeom prst="rect">
                <a:avLst/>
              </a:prstGeom>
              <a:noFill/>
            </p:spPr>
            <p:txBody>
              <a:bodyPr wrap="none">
                <a:spAutoFit/>
              </a:bodyPr>
              <a:lstStyle/>
              <a:p>
                <a:pPr fontAlgn="auto">
                  <a:spcBef>
                    <a:spcPts val="0"/>
                  </a:spcBef>
                  <a:spcAft>
                    <a:spcPts val="0"/>
                  </a:spcAft>
                  <a:defRPr/>
                </a:pPr>
                <a:r>
                  <a:rPr lang="en-US" sz="1600" b="1" dirty="0">
                    <a:solidFill>
                      <a:srgbClr val="FFFF00"/>
                    </a:solidFill>
                    <a:latin typeface="+mj-lt"/>
                  </a:rPr>
                  <a:t>Admin Pool</a:t>
                </a:r>
              </a:p>
            </p:txBody>
          </p:sp>
        </p:grpSp>
        <p:grpSp>
          <p:nvGrpSpPr>
            <p:cNvPr id="21" name="Group 34"/>
            <p:cNvGrpSpPr>
              <a:grpSpLocks/>
            </p:cNvGrpSpPr>
            <p:nvPr/>
          </p:nvGrpSpPr>
          <p:grpSpPr bwMode="auto">
            <a:xfrm>
              <a:off x="2514600" y="4038600"/>
              <a:ext cx="2514600" cy="2390775"/>
              <a:chOff x="2514600" y="4038600"/>
              <a:chExt cx="2514600" cy="2390775"/>
            </a:xfrm>
          </p:grpSpPr>
          <p:pic>
            <p:nvPicPr>
              <p:cNvPr id="23" name="Picture 42" descr="GEL Rounded Rectangle steel gray"/>
              <p:cNvPicPr>
                <a:picLocks noChangeAspect="1" noChangeArrowheads="1"/>
              </p:cNvPicPr>
              <p:nvPr/>
            </p:nvPicPr>
            <p:blipFill>
              <a:blip r:embed="rId6"/>
              <a:srcRect/>
              <a:stretch>
                <a:fillRect/>
              </a:stretch>
            </p:blipFill>
            <p:spPr bwMode="auto">
              <a:xfrm>
                <a:off x="2514600" y="4038600"/>
                <a:ext cx="2514600" cy="2390775"/>
              </a:xfrm>
              <a:prstGeom prst="rect">
                <a:avLst/>
              </a:prstGeom>
              <a:noFill/>
              <a:ln w="9525">
                <a:noFill/>
                <a:miter lim="800000"/>
                <a:headEnd/>
                <a:tailEnd/>
              </a:ln>
            </p:spPr>
          </p:pic>
          <p:sp>
            <p:nvSpPr>
              <p:cNvPr id="24" name="Rectangle 43"/>
              <p:cNvSpPr>
                <a:spLocks noChangeArrowheads="1"/>
              </p:cNvSpPr>
              <p:nvPr/>
            </p:nvSpPr>
            <p:spPr bwMode="auto">
              <a:xfrm>
                <a:off x="3011611" y="5040868"/>
                <a:ext cx="1508234" cy="369332"/>
              </a:xfrm>
              <a:prstGeom prst="rect">
                <a:avLst/>
              </a:prstGeom>
              <a:noFill/>
              <a:ln w="12700">
                <a:noFill/>
                <a:miter lim="800000"/>
                <a:headEnd/>
                <a:tailEnd/>
              </a:ln>
            </p:spPr>
            <p:txBody>
              <a:bodyPr wrap="none">
                <a:spAutoFit/>
              </a:bodyPr>
              <a:lstStyle/>
              <a:p>
                <a:pPr algn="ctr"/>
                <a:r>
                  <a:rPr lang="en-US" b="1">
                    <a:latin typeface="Calibri" pitchFamily="34" charset="0"/>
                    <a:cs typeface="Arial" charset="0"/>
                  </a:rPr>
                  <a:t>Max CPU 90%</a:t>
                </a:r>
              </a:p>
            </p:txBody>
          </p:sp>
          <p:sp>
            <p:nvSpPr>
              <p:cNvPr id="25" name="TextBox 24"/>
              <p:cNvSpPr txBox="1"/>
              <p:nvPr/>
            </p:nvSpPr>
            <p:spPr>
              <a:xfrm>
                <a:off x="2828913" y="6054725"/>
                <a:ext cx="1739579" cy="338554"/>
              </a:xfrm>
              <a:prstGeom prst="rect">
                <a:avLst/>
              </a:prstGeom>
              <a:noFill/>
            </p:spPr>
            <p:txBody>
              <a:bodyPr wrap="none">
                <a:spAutoFit/>
              </a:bodyPr>
              <a:lstStyle/>
              <a:p>
                <a:pPr fontAlgn="auto">
                  <a:spcBef>
                    <a:spcPts val="0"/>
                  </a:spcBef>
                  <a:spcAft>
                    <a:spcPts val="0"/>
                  </a:spcAft>
                  <a:defRPr/>
                </a:pPr>
                <a:r>
                  <a:rPr lang="en-US" sz="1600" b="1" dirty="0">
                    <a:solidFill>
                      <a:srgbClr val="FFFF00"/>
                    </a:solidFill>
                    <a:latin typeface="+mj-lt"/>
                  </a:rPr>
                  <a:t>Application</a:t>
                </a:r>
                <a:r>
                  <a:rPr lang="en-US" sz="1400" b="1" dirty="0">
                    <a:solidFill>
                      <a:srgbClr val="FFFF00"/>
                    </a:solidFill>
                    <a:latin typeface="+mj-lt"/>
                  </a:rPr>
                  <a:t> Pool</a:t>
                </a:r>
              </a:p>
            </p:txBody>
          </p:sp>
        </p:grpSp>
      </p:grpSp>
      <p:sp>
        <p:nvSpPr>
          <p:cNvPr id="29" name="Down Arrow 28"/>
          <p:cNvSpPr/>
          <p:nvPr/>
        </p:nvSpPr>
        <p:spPr bwMode="auto">
          <a:xfrm>
            <a:off x="1295400" y="3438549"/>
            <a:ext cx="457200" cy="1066800"/>
          </a:xfrm>
          <a:prstGeom prst="downArrow">
            <a:avLst/>
          </a:prstGeom>
          <a:solidFill>
            <a:schemeClr val="accent1">
              <a:alpha val="45000"/>
            </a:scheme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109728" tIns="54864" rIns="109728" bIns="54864" anchor="ctr"/>
          <a:lstStyle/>
          <a:p>
            <a:pPr algn="ctr" defTabSz="1096963">
              <a:defRPr/>
            </a:pPr>
            <a:endParaRPr lang="en-US" sz="2900" dirty="0">
              <a:solidFill>
                <a:schemeClr val="tx1"/>
              </a:solidFill>
            </a:endParaRPr>
          </a:p>
        </p:txBody>
      </p:sp>
      <p:sp>
        <p:nvSpPr>
          <p:cNvPr id="30" name="Down Arrow 29"/>
          <p:cNvSpPr/>
          <p:nvPr/>
        </p:nvSpPr>
        <p:spPr bwMode="auto">
          <a:xfrm>
            <a:off x="2971800" y="3438549"/>
            <a:ext cx="457200" cy="1066800"/>
          </a:xfrm>
          <a:prstGeom prst="downArrow">
            <a:avLst/>
          </a:prstGeom>
          <a:solidFill>
            <a:schemeClr val="accent1">
              <a:alpha val="45000"/>
            </a:scheme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109728" tIns="54864" rIns="109728" bIns="54864" anchor="ctr"/>
          <a:lstStyle/>
          <a:p>
            <a:pPr algn="ctr" defTabSz="1096963">
              <a:defRPr/>
            </a:pPr>
            <a:endParaRPr lang="en-US" sz="2900" dirty="0">
              <a:solidFill>
                <a:schemeClr val="tx1"/>
              </a:solidFill>
            </a:endParaRPr>
          </a:p>
        </p:txBody>
      </p:sp>
      <p:sp>
        <p:nvSpPr>
          <p:cNvPr id="31" name="Down Arrow 30"/>
          <p:cNvSpPr/>
          <p:nvPr/>
        </p:nvSpPr>
        <p:spPr bwMode="auto">
          <a:xfrm>
            <a:off x="4038600" y="3438549"/>
            <a:ext cx="457200" cy="1066800"/>
          </a:xfrm>
          <a:prstGeom prst="downArrow">
            <a:avLst/>
          </a:prstGeom>
          <a:solidFill>
            <a:schemeClr val="accent1">
              <a:alpha val="45000"/>
            </a:scheme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109728" tIns="54864" rIns="109728" bIns="54864" anchor="ctr"/>
          <a:lstStyle/>
          <a:p>
            <a:pPr algn="ctr" defTabSz="1096963">
              <a:defRPr/>
            </a:pPr>
            <a:endParaRPr lang="en-US" sz="2900"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資源管理員</a:t>
            </a:r>
            <a:endParaRPr lang="zh-TW" altLang="en-US" dirty="0"/>
          </a:p>
        </p:txBody>
      </p:sp>
      <p:pic>
        <p:nvPicPr>
          <p:cNvPr id="4" name="Content Placeholder 3"/>
          <p:cNvPicPr>
            <a:picLocks noGrp="1" noChangeAspect="1"/>
          </p:cNvPicPr>
          <p:nvPr>
            <p:ph idx="1"/>
          </p:nvPr>
        </p:nvPicPr>
        <p:blipFill>
          <a:blip r:embed="rId2"/>
          <a:srcRect/>
          <a:stretch>
            <a:fillRect/>
          </a:stretch>
        </p:blipFill>
        <p:spPr bwMode="auto">
          <a:xfrm>
            <a:off x="1214414" y="1142998"/>
            <a:ext cx="6900000" cy="495428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43537" y="1928802"/>
            <a:ext cx="3500463" cy="1384995"/>
          </a:xfrm>
        </p:spPr>
        <p:txBody>
          <a:bodyPr>
            <a:normAutofit fontScale="70000" lnSpcReduction="20000"/>
          </a:bodyPr>
          <a:lstStyle/>
          <a:p>
            <a:r>
              <a:rPr altLang="zh-TW" smtClean="0">
                <a:solidFill>
                  <a:schemeClr val="accent6">
                    <a:lumMod val="40000"/>
                    <a:lumOff val="60000"/>
                  </a:schemeClr>
                </a:solidFill>
              </a:rPr>
              <a:t>Demo</a:t>
            </a:r>
            <a:endParaRPr lang="zh-TW" altLang="en-US" dirty="0">
              <a:solidFill>
                <a:schemeClr val="accent6">
                  <a:lumMod val="40000"/>
                  <a:lumOff val="60000"/>
                </a:schemeClr>
              </a:solidFill>
            </a:endParaRPr>
          </a:p>
        </p:txBody>
      </p:sp>
      <p:sp>
        <p:nvSpPr>
          <p:cNvPr id="4" name="Title 3"/>
          <p:cNvSpPr>
            <a:spLocks noGrp="1"/>
          </p:cNvSpPr>
          <p:nvPr>
            <p:ph type="ctrTitle"/>
          </p:nvPr>
        </p:nvSpPr>
        <p:spPr/>
        <p:txBody>
          <a:bodyPr/>
          <a:lstStyle/>
          <a:p>
            <a:r>
              <a:rPr lang="zh-TW" altLang="en-US" dirty="0" smtClean="0">
                <a:solidFill>
                  <a:srgbClr val="FFFF00"/>
                </a:solidFill>
                <a:latin typeface="微軟正黑體" pitchFamily="34" charset="-120"/>
                <a:ea typeface="微軟正黑體" pitchFamily="34" charset="-120"/>
              </a:rPr>
              <a:t>資源管理員</a:t>
            </a:r>
            <a:endParaRPr lang="zh-TW" altLang="en-US" dirty="0">
              <a:solidFill>
                <a:srgbClr val="FFFF00"/>
              </a:solidFill>
              <a:latin typeface="微軟正黑體" pitchFamily="34" charset="-120"/>
              <a:ea typeface="微軟正黑體" pitchFamily="34" charset="-120"/>
            </a:endParaRPr>
          </a:p>
        </p:txBody>
      </p:sp>
      <p:sp>
        <p:nvSpPr>
          <p:cNvPr id="5" name="Subtitle 4"/>
          <p:cNvSpPr>
            <a:spLocks noGrp="1"/>
          </p:cNvSpPr>
          <p:nvPr>
            <p:ph type="subTitle" idx="1"/>
          </p:nvPr>
        </p:nvSpPr>
        <p:spPr/>
        <p:txBody>
          <a:bodyPr/>
          <a:lstStyle/>
          <a:p>
            <a:endParaRPr lang="zh-TW"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zh-TW" altLang="en-US" dirty="0" smtClean="0"/>
              <a:t>資料庫與索引的維護</a:t>
            </a:r>
            <a:endParaRPr lang="zh-TW" altLang="en-US" dirty="0"/>
          </a:p>
        </p:txBody>
      </p:sp>
      <p:sp>
        <p:nvSpPr>
          <p:cNvPr id="4" name="Subtitle 3"/>
          <p:cNvSpPr>
            <a:spLocks noGrp="1"/>
          </p:cNvSpPr>
          <p:nvPr>
            <p:ph type="subTitle" idx="1"/>
          </p:nvPr>
        </p:nvSpPr>
        <p:spPr/>
        <p:txBody>
          <a:bodyPr/>
          <a:lstStyle/>
          <a:p>
            <a:endParaRPr lang="zh-TW" altLang="en-US"/>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zh-TW" altLang="en-US" dirty="0" smtClean="0"/>
              <a:t>資料庫與索引的維護</a:t>
            </a:r>
            <a:endParaRPr lang="zh-TW" altLang="en-US" dirty="0"/>
          </a:p>
        </p:txBody>
      </p:sp>
      <p:sp>
        <p:nvSpPr>
          <p:cNvPr id="6" name="Text Placeholder 5"/>
          <p:cNvSpPr>
            <a:spLocks noGrp="1"/>
          </p:cNvSpPr>
          <p:nvPr>
            <p:ph type="body" idx="1"/>
          </p:nvPr>
        </p:nvSpPr>
        <p:spPr/>
        <p:txBody>
          <a:bodyPr/>
          <a:lstStyle/>
          <a:p>
            <a:r>
              <a:rPr lang="zh-TW" altLang="en-US" sz="3200" b="1" i="0" baseline="0" dirty="0" smtClean="0">
                <a:solidFill>
                  <a:schemeClr val="bg1"/>
                </a:solidFill>
                <a:latin typeface="Arial" pitchFamily="34" charset="0"/>
                <a:ea typeface="微軟正黑體" pitchFamily="34" charset="-120"/>
                <a:cs typeface="+mn-cs"/>
              </a:rPr>
              <a:t>資料庫復原模式</a:t>
            </a:r>
            <a:endParaRPr lang="en-US" altLang="zh-TW" sz="3200" b="1" i="0" baseline="0" dirty="0" smtClean="0">
              <a:solidFill>
                <a:schemeClr val="bg1"/>
              </a:solidFill>
              <a:latin typeface="Arial" pitchFamily="34" charset="0"/>
              <a:ea typeface="微軟正黑體" pitchFamily="34" charset="-120"/>
              <a:cs typeface="+mn-cs"/>
            </a:endParaRPr>
          </a:p>
          <a:p>
            <a:r>
              <a:rPr lang="zh-TW" altLang="en-US" dirty="0" smtClean="0"/>
              <a:t>資料庫備份</a:t>
            </a:r>
            <a:endParaRPr lang="en-US" altLang="zh-TW" dirty="0" smtClean="0"/>
          </a:p>
          <a:p>
            <a:r>
              <a:rPr lang="zh-TW" altLang="en-US" dirty="0" smtClean="0"/>
              <a:t>備份壓縮</a:t>
            </a:r>
            <a:endParaRPr lang="en-US" sz="3200" b="1" i="0" baseline="0" dirty="0" smtClean="0">
              <a:solidFill>
                <a:schemeClr val="bg1"/>
              </a:solidFill>
              <a:latin typeface="Arial" pitchFamily="34" charset="0"/>
              <a:ea typeface="微軟正黑體" pitchFamily="34" charset="-120"/>
              <a:cs typeface="+mn-cs"/>
            </a:endParaRPr>
          </a:p>
          <a:p>
            <a:r>
              <a:rPr lang="en-US" sz="3200" b="1" i="0" baseline="0" dirty="0" smtClean="0">
                <a:solidFill>
                  <a:schemeClr val="bg1"/>
                </a:solidFill>
                <a:latin typeface="Arial" pitchFamily="34" charset="0"/>
                <a:ea typeface="微軟正黑體" pitchFamily="34" charset="-120"/>
                <a:cs typeface="+mn-cs"/>
              </a:rPr>
              <a:t>SQL Server </a:t>
            </a:r>
            <a:r>
              <a:rPr lang="zh-TW" altLang="en-US" sz="3200" b="1" i="0" baseline="0" dirty="0" smtClean="0">
                <a:solidFill>
                  <a:schemeClr val="bg1"/>
                </a:solidFill>
                <a:latin typeface="Arial" pitchFamily="34" charset="0"/>
                <a:ea typeface="微軟正黑體" pitchFamily="34" charset="-120"/>
                <a:cs typeface="+mn-cs"/>
              </a:rPr>
              <a:t>的索引架構</a:t>
            </a:r>
            <a:endParaRPr lang="en-US" altLang="zh-TW" sz="3200" b="1" i="0" baseline="0" dirty="0" smtClean="0">
              <a:solidFill>
                <a:schemeClr val="bg1"/>
              </a:solidFill>
              <a:latin typeface="Arial" pitchFamily="34" charset="0"/>
              <a:ea typeface="微軟正黑體" pitchFamily="34" charset="-120"/>
              <a:cs typeface="+mn-cs"/>
            </a:endParaRPr>
          </a:p>
          <a:p>
            <a:r>
              <a:rPr lang="zh-TW" altLang="en-US" dirty="0" smtClean="0"/>
              <a:t>線上索引作業</a:t>
            </a:r>
            <a:endParaRPr lang="en-US" altLang="zh-TW" dirty="0" smtClean="0"/>
          </a:p>
          <a:p>
            <a:r>
              <a:rPr lang="zh-TW" altLang="en-US" dirty="0" smtClean="0"/>
              <a:t>索引的維護</a:t>
            </a:r>
            <a:endParaRPr lang="en-US" altLang="zh-TW" dirty="0" smtClean="0"/>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14600" y="2244725"/>
            <a:ext cx="1100138" cy="1717675"/>
            <a:chOff x="2378" y="694"/>
            <a:chExt cx="802" cy="1252"/>
          </a:xfrm>
        </p:grpSpPr>
        <p:grpSp>
          <p:nvGrpSpPr>
            <p:cNvPr id="3" name="Group 3"/>
            <p:cNvGrpSpPr>
              <a:grpSpLocks/>
            </p:cNvGrpSpPr>
            <p:nvPr/>
          </p:nvGrpSpPr>
          <p:grpSpPr bwMode="auto">
            <a:xfrm>
              <a:off x="2734" y="771"/>
              <a:ext cx="446" cy="1175"/>
              <a:chOff x="2734" y="771"/>
              <a:chExt cx="446" cy="1175"/>
            </a:xfrm>
          </p:grpSpPr>
          <p:sp>
            <p:nvSpPr>
              <p:cNvPr id="34929" name="Freeform 4"/>
              <p:cNvSpPr>
                <a:spLocks/>
              </p:cNvSpPr>
              <p:nvPr/>
            </p:nvSpPr>
            <p:spPr bwMode="auto">
              <a:xfrm>
                <a:off x="2734" y="771"/>
                <a:ext cx="446" cy="1175"/>
              </a:xfrm>
              <a:custGeom>
                <a:avLst/>
                <a:gdLst>
                  <a:gd name="T0" fmla="*/ 0 w 446"/>
                  <a:gd name="T1" fmla="*/ 196 h 1175"/>
                  <a:gd name="T2" fmla="*/ 0 w 446"/>
                  <a:gd name="T3" fmla="*/ 1175 h 1175"/>
                  <a:gd name="T4" fmla="*/ 446 w 446"/>
                  <a:gd name="T5" fmla="*/ 897 h 1175"/>
                  <a:gd name="T6" fmla="*/ 446 w 446"/>
                  <a:gd name="T7" fmla="*/ 0 h 1175"/>
                  <a:gd name="T8" fmla="*/ 0 w 446"/>
                  <a:gd name="T9" fmla="*/ 196 h 1175"/>
                  <a:gd name="T10" fmla="*/ 0 60000 65536"/>
                  <a:gd name="T11" fmla="*/ 0 60000 65536"/>
                  <a:gd name="T12" fmla="*/ 0 60000 65536"/>
                  <a:gd name="T13" fmla="*/ 0 60000 65536"/>
                  <a:gd name="T14" fmla="*/ 0 60000 65536"/>
                  <a:gd name="T15" fmla="*/ 0 w 446"/>
                  <a:gd name="T16" fmla="*/ 0 h 1175"/>
                  <a:gd name="T17" fmla="*/ 446 w 446"/>
                  <a:gd name="T18" fmla="*/ 1175 h 1175"/>
                </a:gdLst>
                <a:ahLst/>
                <a:cxnLst>
                  <a:cxn ang="T10">
                    <a:pos x="T0" y="T1"/>
                  </a:cxn>
                  <a:cxn ang="T11">
                    <a:pos x="T2" y="T3"/>
                  </a:cxn>
                  <a:cxn ang="T12">
                    <a:pos x="T4" y="T5"/>
                  </a:cxn>
                  <a:cxn ang="T13">
                    <a:pos x="T6" y="T7"/>
                  </a:cxn>
                  <a:cxn ang="T14">
                    <a:pos x="T8" y="T9"/>
                  </a:cxn>
                </a:cxnLst>
                <a:rect l="T15" t="T16" r="T17" b="T18"/>
                <a:pathLst>
                  <a:path w="446" h="1175">
                    <a:moveTo>
                      <a:pt x="0" y="196"/>
                    </a:moveTo>
                    <a:lnTo>
                      <a:pt x="0" y="1175"/>
                    </a:lnTo>
                    <a:lnTo>
                      <a:pt x="446" y="897"/>
                    </a:lnTo>
                    <a:lnTo>
                      <a:pt x="446" y="0"/>
                    </a:lnTo>
                    <a:lnTo>
                      <a:pt x="0" y="196"/>
                    </a:lnTo>
                    <a:close/>
                  </a:path>
                </a:pathLst>
              </a:custGeom>
              <a:solidFill>
                <a:srgbClr val="CECECE"/>
              </a:solidFill>
              <a:ln w="9525">
                <a:noFill/>
                <a:round/>
                <a:headEnd/>
                <a:tailEnd/>
              </a:ln>
            </p:spPr>
            <p:txBody>
              <a:bodyPr/>
              <a:lstStyle/>
              <a:p>
                <a:endParaRPr lang="en-US" altLang="zh-TW">
                  <a:latin typeface="微軟正黑體" pitchFamily="34" charset="-120"/>
                  <a:ea typeface="微軟正黑體" pitchFamily="34" charset="-120"/>
                </a:endParaRPr>
              </a:p>
            </p:txBody>
          </p:sp>
          <p:sp>
            <p:nvSpPr>
              <p:cNvPr id="34930" name="Freeform 5"/>
              <p:cNvSpPr>
                <a:spLocks/>
              </p:cNvSpPr>
              <p:nvPr/>
            </p:nvSpPr>
            <p:spPr bwMode="auto">
              <a:xfrm>
                <a:off x="2734" y="771"/>
                <a:ext cx="446" cy="1175"/>
              </a:xfrm>
              <a:custGeom>
                <a:avLst/>
                <a:gdLst>
                  <a:gd name="T0" fmla="*/ 0 w 446"/>
                  <a:gd name="T1" fmla="*/ 196 h 1175"/>
                  <a:gd name="T2" fmla="*/ 0 w 446"/>
                  <a:gd name="T3" fmla="*/ 1175 h 1175"/>
                  <a:gd name="T4" fmla="*/ 446 w 446"/>
                  <a:gd name="T5" fmla="*/ 897 h 1175"/>
                  <a:gd name="T6" fmla="*/ 446 w 446"/>
                  <a:gd name="T7" fmla="*/ 0 h 1175"/>
                  <a:gd name="T8" fmla="*/ 0 w 446"/>
                  <a:gd name="T9" fmla="*/ 196 h 1175"/>
                  <a:gd name="T10" fmla="*/ 0 60000 65536"/>
                  <a:gd name="T11" fmla="*/ 0 60000 65536"/>
                  <a:gd name="T12" fmla="*/ 0 60000 65536"/>
                  <a:gd name="T13" fmla="*/ 0 60000 65536"/>
                  <a:gd name="T14" fmla="*/ 0 60000 65536"/>
                  <a:gd name="T15" fmla="*/ 0 w 446"/>
                  <a:gd name="T16" fmla="*/ 0 h 1175"/>
                  <a:gd name="T17" fmla="*/ 446 w 446"/>
                  <a:gd name="T18" fmla="*/ 1175 h 1175"/>
                </a:gdLst>
                <a:ahLst/>
                <a:cxnLst>
                  <a:cxn ang="T10">
                    <a:pos x="T0" y="T1"/>
                  </a:cxn>
                  <a:cxn ang="T11">
                    <a:pos x="T2" y="T3"/>
                  </a:cxn>
                  <a:cxn ang="T12">
                    <a:pos x="T4" y="T5"/>
                  </a:cxn>
                  <a:cxn ang="T13">
                    <a:pos x="T6" y="T7"/>
                  </a:cxn>
                  <a:cxn ang="T14">
                    <a:pos x="T8" y="T9"/>
                  </a:cxn>
                </a:cxnLst>
                <a:rect l="T15" t="T16" r="T17" b="T18"/>
                <a:pathLst>
                  <a:path w="446" h="1175">
                    <a:moveTo>
                      <a:pt x="0" y="196"/>
                    </a:moveTo>
                    <a:lnTo>
                      <a:pt x="0" y="1175"/>
                    </a:lnTo>
                    <a:lnTo>
                      <a:pt x="446" y="897"/>
                    </a:lnTo>
                    <a:lnTo>
                      <a:pt x="446" y="0"/>
                    </a:lnTo>
                    <a:lnTo>
                      <a:pt x="0" y="196"/>
                    </a:lnTo>
                  </a:path>
                </a:pathLst>
              </a:custGeom>
              <a:noFill/>
              <a:ln w="12700">
                <a:solidFill>
                  <a:srgbClr val="000000"/>
                </a:solidFill>
                <a:round/>
                <a:headEnd/>
                <a:tailEnd/>
              </a:ln>
            </p:spPr>
            <p:txBody>
              <a:bodyPr/>
              <a:lstStyle/>
              <a:p>
                <a:endParaRPr lang="en-US" altLang="zh-TW">
                  <a:latin typeface="微軟正黑體" pitchFamily="34" charset="-120"/>
                  <a:ea typeface="微軟正黑體" pitchFamily="34" charset="-120"/>
                </a:endParaRPr>
              </a:p>
            </p:txBody>
          </p:sp>
        </p:grpSp>
        <p:grpSp>
          <p:nvGrpSpPr>
            <p:cNvPr id="4" name="Group 6"/>
            <p:cNvGrpSpPr>
              <a:grpSpLocks/>
            </p:cNvGrpSpPr>
            <p:nvPr/>
          </p:nvGrpSpPr>
          <p:grpSpPr bwMode="auto">
            <a:xfrm>
              <a:off x="2383" y="884"/>
              <a:ext cx="351" cy="1062"/>
              <a:chOff x="2383" y="884"/>
              <a:chExt cx="351" cy="1062"/>
            </a:xfrm>
          </p:grpSpPr>
          <p:sp>
            <p:nvSpPr>
              <p:cNvPr id="34927" name="Freeform 7"/>
              <p:cNvSpPr>
                <a:spLocks/>
              </p:cNvSpPr>
              <p:nvPr/>
            </p:nvSpPr>
            <p:spPr bwMode="auto">
              <a:xfrm>
                <a:off x="2383" y="884"/>
                <a:ext cx="351" cy="1062"/>
              </a:xfrm>
              <a:custGeom>
                <a:avLst/>
                <a:gdLst>
                  <a:gd name="T0" fmla="*/ 351 w 351"/>
                  <a:gd name="T1" fmla="*/ 84 h 1062"/>
                  <a:gd name="T2" fmla="*/ 351 w 351"/>
                  <a:gd name="T3" fmla="*/ 1062 h 1062"/>
                  <a:gd name="T4" fmla="*/ 1 w 351"/>
                  <a:gd name="T5" fmla="*/ 964 h 1062"/>
                  <a:gd name="T6" fmla="*/ 0 w 351"/>
                  <a:gd name="T7" fmla="*/ 0 h 1062"/>
                  <a:gd name="T8" fmla="*/ 351 w 351"/>
                  <a:gd name="T9" fmla="*/ 84 h 1062"/>
                  <a:gd name="T10" fmla="*/ 0 60000 65536"/>
                  <a:gd name="T11" fmla="*/ 0 60000 65536"/>
                  <a:gd name="T12" fmla="*/ 0 60000 65536"/>
                  <a:gd name="T13" fmla="*/ 0 60000 65536"/>
                  <a:gd name="T14" fmla="*/ 0 60000 65536"/>
                  <a:gd name="T15" fmla="*/ 0 w 351"/>
                  <a:gd name="T16" fmla="*/ 0 h 1062"/>
                  <a:gd name="T17" fmla="*/ 351 w 351"/>
                  <a:gd name="T18" fmla="*/ 1062 h 1062"/>
                </a:gdLst>
                <a:ahLst/>
                <a:cxnLst>
                  <a:cxn ang="T10">
                    <a:pos x="T0" y="T1"/>
                  </a:cxn>
                  <a:cxn ang="T11">
                    <a:pos x="T2" y="T3"/>
                  </a:cxn>
                  <a:cxn ang="T12">
                    <a:pos x="T4" y="T5"/>
                  </a:cxn>
                  <a:cxn ang="T13">
                    <a:pos x="T6" y="T7"/>
                  </a:cxn>
                  <a:cxn ang="T14">
                    <a:pos x="T8" y="T9"/>
                  </a:cxn>
                </a:cxnLst>
                <a:rect l="T15" t="T16" r="T17" b="T18"/>
                <a:pathLst>
                  <a:path w="351" h="1062">
                    <a:moveTo>
                      <a:pt x="351" y="84"/>
                    </a:moveTo>
                    <a:lnTo>
                      <a:pt x="351" y="1062"/>
                    </a:lnTo>
                    <a:lnTo>
                      <a:pt x="1" y="964"/>
                    </a:lnTo>
                    <a:lnTo>
                      <a:pt x="0" y="0"/>
                    </a:lnTo>
                    <a:lnTo>
                      <a:pt x="351" y="84"/>
                    </a:lnTo>
                    <a:close/>
                  </a:path>
                </a:pathLst>
              </a:custGeom>
              <a:solidFill>
                <a:srgbClr val="FFFFFF"/>
              </a:solidFill>
              <a:ln w="9525">
                <a:noFill/>
                <a:round/>
                <a:headEnd/>
                <a:tailEnd/>
              </a:ln>
            </p:spPr>
            <p:txBody>
              <a:bodyPr/>
              <a:lstStyle/>
              <a:p>
                <a:endParaRPr lang="en-US" altLang="zh-TW">
                  <a:latin typeface="微軟正黑體" pitchFamily="34" charset="-120"/>
                  <a:ea typeface="微軟正黑體" pitchFamily="34" charset="-120"/>
                </a:endParaRPr>
              </a:p>
            </p:txBody>
          </p:sp>
          <p:sp>
            <p:nvSpPr>
              <p:cNvPr id="34928" name="Freeform 8"/>
              <p:cNvSpPr>
                <a:spLocks/>
              </p:cNvSpPr>
              <p:nvPr/>
            </p:nvSpPr>
            <p:spPr bwMode="auto">
              <a:xfrm>
                <a:off x="2383" y="884"/>
                <a:ext cx="351" cy="1062"/>
              </a:xfrm>
              <a:custGeom>
                <a:avLst/>
                <a:gdLst>
                  <a:gd name="T0" fmla="*/ 351 w 351"/>
                  <a:gd name="T1" fmla="*/ 84 h 1062"/>
                  <a:gd name="T2" fmla="*/ 351 w 351"/>
                  <a:gd name="T3" fmla="*/ 1062 h 1062"/>
                  <a:gd name="T4" fmla="*/ 1 w 351"/>
                  <a:gd name="T5" fmla="*/ 964 h 1062"/>
                  <a:gd name="T6" fmla="*/ 0 w 351"/>
                  <a:gd name="T7" fmla="*/ 0 h 1062"/>
                  <a:gd name="T8" fmla="*/ 351 w 351"/>
                  <a:gd name="T9" fmla="*/ 84 h 1062"/>
                  <a:gd name="T10" fmla="*/ 0 60000 65536"/>
                  <a:gd name="T11" fmla="*/ 0 60000 65536"/>
                  <a:gd name="T12" fmla="*/ 0 60000 65536"/>
                  <a:gd name="T13" fmla="*/ 0 60000 65536"/>
                  <a:gd name="T14" fmla="*/ 0 60000 65536"/>
                  <a:gd name="T15" fmla="*/ 0 w 351"/>
                  <a:gd name="T16" fmla="*/ 0 h 1062"/>
                  <a:gd name="T17" fmla="*/ 351 w 351"/>
                  <a:gd name="T18" fmla="*/ 1062 h 1062"/>
                </a:gdLst>
                <a:ahLst/>
                <a:cxnLst>
                  <a:cxn ang="T10">
                    <a:pos x="T0" y="T1"/>
                  </a:cxn>
                  <a:cxn ang="T11">
                    <a:pos x="T2" y="T3"/>
                  </a:cxn>
                  <a:cxn ang="T12">
                    <a:pos x="T4" y="T5"/>
                  </a:cxn>
                  <a:cxn ang="T13">
                    <a:pos x="T6" y="T7"/>
                  </a:cxn>
                  <a:cxn ang="T14">
                    <a:pos x="T8" y="T9"/>
                  </a:cxn>
                </a:cxnLst>
                <a:rect l="T15" t="T16" r="T17" b="T18"/>
                <a:pathLst>
                  <a:path w="351" h="1062">
                    <a:moveTo>
                      <a:pt x="351" y="84"/>
                    </a:moveTo>
                    <a:lnTo>
                      <a:pt x="351" y="1062"/>
                    </a:lnTo>
                    <a:lnTo>
                      <a:pt x="1" y="964"/>
                    </a:lnTo>
                    <a:lnTo>
                      <a:pt x="0" y="0"/>
                    </a:lnTo>
                    <a:lnTo>
                      <a:pt x="351" y="84"/>
                    </a:lnTo>
                  </a:path>
                </a:pathLst>
              </a:custGeom>
              <a:noFill/>
              <a:ln w="12700">
                <a:solidFill>
                  <a:srgbClr val="000000"/>
                </a:solidFill>
                <a:round/>
                <a:headEnd/>
                <a:tailEnd/>
              </a:ln>
            </p:spPr>
            <p:txBody>
              <a:bodyPr/>
              <a:lstStyle/>
              <a:p>
                <a:endParaRPr lang="en-US" altLang="zh-TW">
                  <a:latin typeface="微軟正黑體" pitchFamily="34" charset="-120"/>
                  <a:ea typeface="微軟正黑體" pitchFamily="34" charset="-120"/>
                </a:endParaRPr>
              </a:p>
            </p:txBody>
          </p:sp>
        </p:grpSp>
        <p:grpSp>
          <p:nvGrpSpPr>
            <p:cNvPr id="5" name="Group 9"/>
            <p:cNvGrpSpPr>
              <a:grpSpLocks/>
            </p:cNvGrpSpPr>
            <p:nvPr/>
          </p:nvGrpSpPr>
          <p:grpSpPr bwMode="auto">
            <a:xfrm>
              <a:off x="2425" y="950"/>
              <a:ext cx="253" cy="942"/>
              <a:chOff x="2425" y="950"/>
              <a:chExt cx="253" cy="942"/>
            </a:xfrm>
          </p:grpSpPr>
          <p:sp>
            <p:nvSpPr>
              <p:cNvPr id="34925" name="Freeform 10"/>
              <p:cNvSpPr>
                <a:spLocks/>
              </p:cNvSpPr>
              <p:nvPr/>
            </p:nvSpPr>
            <p:spPr bwMode="auto">
              <a:xfrm>
                <a:off x="2425" y="950"/>
                <a:ext cx="253" cy="942"/>
              </a:xfrm>
              <a:custGeom>
                <a:avLst/>
                <a:gdLst>
                  <a:gd name="T0" fmla="*/ 0 w 253"/>
                  <a:gd name="T1" fmla="*/ 9 h 942"/>
                  <a:gd name="T2" fmla="*/ 0 w 253"/>
                  <a:gd name="T3" fmla="*/ 871 h 942"/>
                  <a:gd name="T4" fmla="*/ 253 w 253"/>
                  <a:gd name="T5" fmla="*/ 942 h 942"/>
                  <a:gd name="T6" fmla="*/ 252 w 253"/>
                  <a:gd name="T7" fmla="*/ 64 h 942"/>
                  <a:gd name="T8" fmla="*/ 0 w 253"/>
                  <a:gd name="T9" fmla="*/ 0 h 942"/>
                  <a:gd name="T10" fmla="*/ 0 w 253"/>
                  <a:gd name="T11" fmla="*/ 9 h 942"/>
                  <a:gd name="T12" fmla="*/ 0 60000 65536"/>
                  <a:gd name="T13" fmla="*/ 0 60000 65536"/>
                  <a:gd name="T14" fmla="*/ 0 60000 65536"/>
                  <a:gd name="T15" fmla="*/ 0 60000 65536"/>
                  <a:gd name="T16" fmla="*/ 0 60000 65536"/>
                  <a:gd name="T17" fmla="*/ 0 60000 65536"/>
                  <a:gd name="T18" fmla="*/ 0 w 253"/>
                  <a:gd name="T19" fmla="*/ 0 h 942"/>
                  <a:gd name="T20" fmla="*/ 253 w 253"/>
                  <a:gd name="T21" fmla="*/ 942 h 942"/>
                </a:gdLst>
                <a:ahLst/>
                <a:cxnLst>
                  <a:cxn ang="T12">
                    <a:pos x="T0" y="T1"/>
                  </a:cxn>
                  <a:cxn ang="T13">
                    <a:pos x="T2" y="T3"/>
                  </a:cxn>
                  <a:cxn ang="T14">
                    <a:pos x="T4" y="T5"/>
                  </a:cxn>
                  <a:cxn ang="T15">
                    <a:pos x="T6" y="T7"/>
                  </a:cxn>
                  <a:cxn ang="T16">
                    <a:pos x="T8" y="T9"/>
                  </a:cxn>
                  <a:cxn ang="T17">
                    <a:pos x="T10" y="T11"/>
                  </a:cxn>
                </a:cxnLst>
                <a:rect l="T18" t="T19" r="T20" b="T21"/>
                <a:pathLst>
                  <a:path w="253" h="942">
                    <a:moveTo>
                      <a:pt x="0" y="9"/>
                    </a:moveTo>
                    <a:lnTo>
                      <a:pt x="0" y="871"/>
                    </a:lnTo>
                    <a:lnTo>
                      <a:pt x="253" y="942"/>
                    </a:lnTo>
                    <a:lnTo>
                      <a:pt x="252" y="64"/>
                    </a:lnTo>
                    <a:lnTo>
                      <a:pt x="0" y="0"/>
                    </a:lnTo>
                    <a:lnTo>
                      <a:pt x="0" y="9"/>
                    </a:lnTo>
                    <a:close/>
                  </a:path>
                </a:pathLst>
              </a:custGeom>
              <a:solidFill>
                <a:srgbClr val="DADADA"/>
              </a:solidFill>
              <a:ln w="9525">
                <a:noFill/>
                <a:round/>
                <a:headEnd/>
                <a:tailEnd/>
              </a:ln>
            </p:spPr>
            <p:txBody>
              <a:bodyPr/>
              <a:lstStyle/>
              <a:p>
                <a:endParaRPr lang="en-US" altLang="zh-TW">
                  <a:latin typeface="微軟正黑體" pitchFamily="34" charset="-120"/>
                  <a:ea typeface="微軟正黑體" pitchFamily="34" charset="-120"/>
                </a:endParaRPr>
              </a:p>
            </p:txBody>
          </p:sp>
          <p:sp>
            <p:nvSpPr>
              <p:cNvPr id="34926" name="Freeform 11"/>
              <p:cNvSpPr>
                <a:spLocks/>
              </p:cNvSpPr>
              <p:nvPr/>
            </p:nvSpPr>
            <p:spPr bwMode="auto">
              <a:xfrm>
                <a:off x="2425" y="950"/>
                <a:ext cx="253" cy="942"/>
              </a:xfrm>
              <a:custGeom>
                <a:avLst/>
                <a:gdLst>
                  <a:gd name="T0" fmla="*/ 0 w 253"/>
                  <a:gd name="T1" fmla="*/ 9 h 942"/>
                  <a:gd name="T2" fmla="*/ 0 w 253"/>
                  <a:gd name="T3" fmla="*/ 871 h 942"/>
                  <a:gd name="T4" fmla="*/ 253 w 253"/>
                  <a:gd name="T5" fmla="*/ 942 h 942"/>
                  <a:gd name="T6" fmla="*/ 252 w 253"/>
                  <a:gd name="T7" fmla="*/ 64 h 942"/>
                  <a:gd name="T8" fmla="*/ 0 w 253"/>
                  <a:gd name="T9" fmla="*/ 0 h 942"/>
                  <a:gd name="T10" fmla="*/ 0 60000 65536"/>
                  <a:gd name="T11" fmla="*/ 0 60000 65536"/>
                  <a:gd name="T12" fmla="*/ 0 60000 65536"/>
                  <a:gd name="T13" fmla="*/ 0 60000 65536"/>
                  <a:gd name="T14" fmla="*/ 0 60000 65536"/>
                  <a:gd name="T15" fmla="*/ 0 w 253"/>
                  <a:gd name="T16" fmla="*/ 0 h 942"/>
                  <a:gd name="T17" fmla="*/ 253 w 253"/>
                  <a:gd name="T18" fmla="*/ 942 h 942"/>
                </a:gdLst>
                <a:ahLst/>
                <a:cxnLst>
                  <a:cxn ang="T10">
                    <a:pos x="T0" y="T1"/>
                  </a:cxn>
                  <a:cxn ang="T11">
                    <a:pos x="T2" y="T3"/>
                  </a:cxn>
                  <a:cxn ang="T12">
                    <a:pos x="T4" y="T5"/>
                  </a:cxn>
                  <a:cxn ang="T13">
                    <a:pos x="T6" y="T7"/>
                  </a:cxn>
                  <a:cxn ang="T14">
                    <a:pos x="T8" y="T9"/>
                  </a:cxn>
                </a:cxnLst>
                <a:rect l="T15" t="T16" r="T17" b="T18"/>
                <a:pathLst>
                  <a:path w="253" h="942">
                    <a:moveTo>
                      <a:pt x="0" y="9"/>
                    </a:moveTo>
                    <a:lnTo>
                      <a:pt x="0" y="871"/>
                    </a:lnTo>
                    <a:lnTo>
                      <a:pt x="253" y="942"/>
                    </a:lnTo>
                    <a:lnTo>
                      <a:pt x="252" y="64"/>
                    </a:lnTo>
                    <a:lnTo>
                      <a:pt x="0" y="0"/>
                    </a:lnTo>
                  </a:path>
                </a:pathLst>
              </a:custGeom>
              <a:noFill/>
              <a:ln w="12700">
                <a:solidFill>
                  <a:srgbClr val="000000"/>
                </a:solidFill>
                <a:round/>
                <a:headEnd/>
                <a:tailEnd/>
              </a:ln>
            </p:spPr>
            <p:txBody>
              <a:bodyPr/>
              <a:lstStyle/>
              <a:p>
                <a:endParaRPr lang="en-US" altLang="zh-TW">
                  <a:latin typeface="微軟正黑體" pitchFamily="34" charset="-120"/>
                  <a:ea typeface="微軟正黑體" pitchFamily="34" charset="-120"/>
                </a:endParaRPr>
              </a:p>
            </p:txBody>
          </p:sp>
        </p:grpSp>
        <p:sp>
          <p:nvSpPr>
            <p:cNvPr id="34905" name="Line 12"/>
            <p:cNvSpPr>
              <a:spLocks noChangeShapeType="1"/>
            </p:cNvSpPr>
            <p:nvPr/>
          </p:nvSpPr>
          <p:spPr bwMode="auto">
            <a:xfrm>
              <a:off x="2429" y="1779"/>
              <a:ext cx="243" cy="60"/>
            </a:xfrm>
            <a:prstGeom prst="line">
              <a:avLst/>
            </a:prstGeom>
            <a:noFill/>
            <a:ln w="12700">
              <a:solidFill>
                <a:srgbClr val="000000"/>
              </a:solidFill>
              <a:round/>
              <a:headEnd/>
              <a:tailEnd/>
            </a:ln>
          </p:spPr>
          <p:txBody>
            <a:bodyPr/>
            <a:lstStyle/>
            <a:p>
              <a:endParaRPr lang="zh-TW" altLang="en-US">
                <a:latin typeface="微軟正黑體" pitchFamily="34" charset="-120"/>
                <a:ea typeface="微軟正黑體" pitchFamily="34" charset="-120"/>
              </a:endParaRPr>
            </a:p>
          </p:txBody>
        </p:sp>
        <p:grpSp>
          <p:nvGrpSpPr>
            <p:cNvPr id="6" name="Group 13"/>
            <p:cNvGrpSpPr>
              <a:grpSpLocks/>
            </p:cNvGrpSpPr>
            <p:nvPr/>
          </p:nvGrpSpPr>
          <p:grpSpPr bwMode="auto">
            <a:xfrm>
              <a:off x="2425" y="1075"/>
              <a:ext cx="253" cy="354"/>
              <a:chOff x="2425" y="1075"/>
              <a:chExt cx="253" cy="354"/>
            </a:xfrm>
          </p:grpSpPr>
          <p:sp>
            <p:nvSpPr>
              <p:cNvPr id="34923" name="Freeform 14"/>
              <p:cNvSpPr>
                <a:spLocks/>
              </p:cNvSpPr>
              <p:nvPr/>
            </p:nvSpPr>
            <p:spPr bwMode="auto">
              <a:xfrm>
                <a:off x="2425" y="1075"/>
                <a:ext cx="253" cy="354"/>
              </a:xfrm>
              <a:custGeom>
                <a:avLst/>
                <a:gdLst>
                  <a:gd name="T0" fmla="*/ 1 w 253"/>
                  <a:gd name="T1" fmla="*/ 0 h 354"/>
                  <a:gd name="T2" fmla="*/ 253 w 253"/>
                  <a:gd name="T3" fmla="*/ 62 h 354"/>
                  <a:gd name="T4" fmla="*/ 253 w 253"/>
                  <a:gd name="T5" fmla="*/ 354 h 354"/>
                  <a:gd name="T6" fmla="*/ 0 w 253"/>
                  <a:gd name="T7" fmla="*/ 287 h 354"/>
                  <a:gd name="T8" fmla="*/ 1 w 253"/>
                  <a:gd name="T9" fmla="*/ 0 h 354"/>
                  <a:gd name="T10" fmla="*/ 0 60000 65536"/>
                  <a:gd name="T11" fmla="*/ 0 60000 65536"/>
                  <a:gd name="T12" fmla="*/ 0 60000 65536"/>
                  <a:gd name="T13" fmla="*/ 0 60000 65536"/>
                  <a:gd name="T14" fmla="*/ 0 60000 65536"/>
                  <a:gd name="T15" fmla="*/ 0 w 253"/>
                  <a:gd name="T16" fmla="*/ 0 h 354"/>
                  <a:gd name="T17" fmla="*/ 253 w 253"/>
                  <a:gd name="T18" fmla="*/ 354 h 354"/>
                </a:gdLst>
                <a:ahLst/>
                <a:cxnLst>
                  <a:cxn ang="T10">
                    <a:pos x="T0" y="T1"/>
                  </a:cxn>
                  <a:cxn ang="T11">
                    <a:pos x="T2" y="T3"/>
                  </a:cxn>
                  <a:cxn ang="T12">
                    <a:pos x="T4" y="T5"/>
                  </a:cxn>
                  <a:cxn ang="T13">
                    <a:pos x="T6" y="T7"/>
                  </a:cxn>
                  <a:cxn ang="T14">
                    <a:pos x="T8" y="T9"/>
                  </a:cxn>
                </a:cxnLst>
                <a:rect l="T15" t="T16" r="T17" b="T18"/>
                <a:pathLst>
                  <a:path w="253" h="354">
                    <a:moveTo>
                      <a:pt x="1" y="0"/>
                    </a:moveTo>
                    <a:lnTo>
                      <a:pt x="253" y="62"/>
                    </a:lnTo>
                    <a:lnTo>
                      <a:pt x="253" y="354"/>
                    </a:lnTo>
                    <a:lnTo>
                      <a:pt x="0" y="287"/>
                    </a:lnTo>
                    <a:lnTo>
                      <a:pt x="1" y="0"/>
                    </a:lnTo>
                    <a:close/>
                  </a:path>
                </a:pathLst>
              </a:custGeom>
              <a:solidFill>
                <a:srgbClr val="FFFFFF"/>
              </a:solidFill>
              <a:ln w="9525">
                <a:noFill/>
                <a:round/>
                <a:headEnd/>
                <a:tailEnd/>
              </a:ln>
            </p:spPr>
            <p:txBody>
              <a:bodyPr/>
              <a:lstStyle/>
              <a:p>
                <a:endParaRPr lang="en-US" altLang="zh-TW">
                  <a:latin typeface="微軟正黑體" pitchFamily="34" charset="-120"/>
                  <a:ea typeface="微軟正黑體" pitchFamily="34" charset="-120"/>
                </a:endParaRPr>
              </a:p>
            </p:txBody>
          </p:sp>
          <p:sp>
            <p:nvSpPr>
              <p:cNvPr id="34924" name="Freeform 15"/>
              <p:cNvSpPr>
                <a:spLocks/>
              </p:cNvSpPr>
              <p:nvPr/>
            </p:nvSpPr>
            <p:spPr bwMode="auto">
              <a:xfrm>
                <a:off x="2425" y="1075"/>
                <a:ext cx="253" cy="354"/>
              </a:xfrm>
              <a:custGeom>
                <a:avLst/>
                <a:gdLst>
                  <a:gd name="T0" fmla="*/ 1 w 253"/>
                  <a:gd name="T1" fmla="*/ 0 h 354"/>
                  <a:gd name="T2" fmla="*/ 253 w 253"/>
                  <a:gd name="T3" fmla="*/ 62 h 354"/>
                  <a:gd name="T4" fmla="*/ 253 w 253"/>
                  <a:gd name="T5" fmla="*/ 354 h 354"/>
                  <a:gd name="T6" fmla="*/ 0 w 253"/>
                  <a:gd name="T7" fmla="*/ 287 h 354"/>
                  <a:gd name="T8" fmla="*/ 1 w 253"/>
                  <a:gd name="T9" fmla="*/ 0 h 354"/>
                  <a:gd name="T10" fmla="*/ 0 60000 65536"/>
                  <a:gd name="T11" fmla="*/ 0 60000 65536"/>
                  <a:gd name="T12" fmla="*/ 0 60000 65536"/>
                  <a:gd name="T13" fmla="*/ 0 60000 65536"/>
                  <a:gd name="T14" fmla="*/ 0 60000 65536"/>
                  <a:gd name="T15" fmla="*/ 0 w 253"/>
                  <a:gd name="T16" fmla="*/ 0 h 354"/>
                  <a:gd name="T17" fmla="*/ 253 w 253"/>
                  <a:gd name="T18" fmla="*/ 354 h 354"/>
                </a:gdLst>
                <a:ahLst/>
                <a:cxnLst>
                  <a:cxn ang="T10">
                    <a:pos x="T0" y="T1"/>
                  </a:cxn>
                  <a:cxn ang="T11">
                    <a:pos x="T2" y="T3"/>
                  </a:cxn>
                  <a:cxn ang="T12">
                    <a:pos x="T4" y="T5"/>
                  </a:cxn>
                  <a:cxn ang="T13">
                    <a:pos x="T6" y="T7"/>
                  </a:cxn>
                  <a:cxn ang="T14">
                    <a:pos x="T8" y="T9"/>
                  </a:cxn>
                </a:cxnLst>
                <a:rect l="T15" t="T16" r="T17" b="T18"/>
                <a:pathLst>
                  <a:path w="253" h="354">
                    <a:moveTo>
                      <a:pt x="1" y="0"/>
                    </a:moveTo>
                    <a:lnTo>
                      <a:pt x="253" y="62"/>
                    </a:lnTo>
                    <a:lnTo>
                      <a:pt x="253" y="354"/>
                    </a:lnTo>
                    <a:lnTo>
                      <a:pt x="0" y="287"/>
                    </a:lnTo>
                    <a:lnTo>
                      <a:pt x="1" y="0"/>
                    </a:lnTo>
                  </a:path>
                </a:pathLst>
              </a:custGeom>
              <a:noFill/>
              <a:ln w="12700">
                <a:solidFill>
                  <a:srgbClr val="000000"/>
                </a:solidFill>
                <a:round/>
                <a:headEnd/>
                <a:tailEnd/>
              </a:ln>
            </p:spPr>
            <p:txBody>
              <a:bodyPr/>
              <a:lstStyle/>
              <a:p>
                <a:endParaRPr lang="en-US" altLang="zh-TW">
                  <a:latin typeface="微軟正黑體" pitchFamily="34" charset="-120"/>
                  <a:ea typeface="微軟正黑體" pitchFamily="34" charset="-120"/>
                </a:endParaRPr>
              </a:p>
            </p:txBody>
          </p:sp>
        </p:grpSp>
        <p:sp>
          <p:nvSpPr>
            <p:cNvPr id="34907" name="Line 16"/>
            <p:cNvSpPr>
              <a:spLocks noChangeShapeType="1"/>
            </p:cNvSpPr>
            <p:nvPr/>
          </p:nvSpPr>
          <p:spPr bwMode="auto">
            <a:xfrm>
              <a:off x="2432" y="1177"/>
              <a:ext cx="242" cy="50"/>
            </a:xfrm>
            <a:prstGeom prst="line">
              <a:avLst/>
            </a:prstGeom>
            <a:noFill/>
            <a:ln w="12700">
              <a:solidFill>
                <a:srgbClr val="000000"/>
              </a:solidFill>
              <a:round/>
              <a:headEnd/>
              <a:tailEnd/>
            </a:ln>
          </p:spPr>
          <p:txBody>
            <a:bodyPr/>
            <a:lstStyle/>
            <a:p>
              <a:endParaRPr lang="zh-TW" altLang="en-US">
                <a:latin typeface="微軟正黑體" pitchFamily="34" charset="-120"/>
                <a:ea typeface="微軟正黑體" pitchFamily="34" charset="-120"/>
              </a:endParaRPr>
            </a:p>
          </p:txBody>
        </p:sp>
        <p:sp>
          <p:nvSpPr>
            <p:cNvPr id="34908" name="Line 17"/>
            <p:cNvSpPr>
              <a:spLocks noChangeShapeType="1"/>
            </p:cNvSpPr>
            <p:nvPr/>
          </p:nvSpPr>
          <p:spPr bwMode="auto">
            <a:xfrm>
              <a:off x="2432" y="1275"/>
              <a:ext cx="242" cy="60"/>
            </a:xfrm>
            <a:prstGeom prst="line">
              <a:avLst/>
            </a:prstGeom>
            <a:noFill/>
            <a:ln w="12700">
              <a:solidFill>
                <a:srgbClr val="000000"/>
              </a:solidFill>
              <a:round/>
              <a:headEnd/>
              <a:tailEnd/>
            </a:ln>
          </p:spPr>
          <p:txBody>
            <a:bodyPr/>
            <a:lstStyle/>
            <a:p>
              <a:endParaRPr lang="zh-TW" altLang="en-US">
                <a:latin typeface="微軟正黑體" pitchFamily="34" charset="-120"/>
                <a:ea typeface="微軟正黑體" pitchFamily="34" charset="-120"/>
              </a:endParaRPr>
            </a:p>
          </p:txBody>
        </p:sp>
        <p:sp>
          <p:nvSpPr>
            <p:cNvPr id="34909" name="Line 18"/>
            <p:cNvSpPr>
              <a:spLocks noChangeShapeType="1"/>
            </p:cNvSpPr>
            <p:nvPr/>
          </p:nvSpPr>
          <p:spPr bwMode="auto">
            <a:xfrm>
              <a:off x="2463" y="1134"/>
              <a:ext cx="175" cy="35"/>
            </a:xfrm>
            <a:prstGeom prst="line">
              <a:avLst/>
            </a:prstGeom>
            <a:noFill/>
            <a:ln w="12700">
              <a:solidFill>
                <a:srgbClr val="919191"/>
              </a:solidFill>
              <a:round/>
              <a:headEnd/>
              <a:tailEnd/>
            </a:ln>
          </p:spPr>
          <p:txBody>
            <a:bodyPr/>
            <a:lstStyle/>
            <a:p>
              <a:endParaRPr lang="zh-TW" altLang="en-US">
                <a:latin typeface="微軟正黑體" pitchFamily="34" charset="-120"/>
                <a:ea typeface="微軟正黑體" pitchFamily="34" charset="-120"/>
              </a:endParaRPr>
            </a:p>
          </p:txBody>
        </p:sp>
        <p:sp>
          <p:nvSpPr>
            <p:cNvPr id="34910" name="Oval 19"/>
            <p:cNvSpPr>
              <a:spLocks noChangeArrowheads="1"/>
            </p:cNvSpPr>
            <p:nvPr/>
          </p:nvSpPr>
          <p:spPr bwMode="auto">
            <a:xfrm>
              <a:off x="2453" y="996"/>
              <a:ext cx="40" cy="22"/>
            </a:xfrm>
            <a:prstGeom prst="ellipse">
              <a:avLst/>
            </a:prstGeom>
            <a:solidFill>
              <a:srgbClr val="DC0081"/>
            </a:solidFill>
            <a:ln w="9525">
              <a:noFill/>
              <a:round/>
              <a:headEnd/>
              <a:tailEnd/>
            </a:ln>
          </p:spPr>
          <p:txBody>
            <a:bodyPr/>
            <a:lstStyle/>
            <a:p>
              <a:endParaRPr lang="en-US" altLang="zh-TW">
                <a:latin typeface="微軟正黑體" pitchFamily="34" charset="-120"/>
                <a:ea typeface="微軟正黑體" pitchFamily="34" charset="-120"/>
              </a:endParaRPr>
            </a:p>
          </p:txBody>
        </p:sp>
        <p:sp>
          <p:nvSpPr>
            <p:cNvPr id="34911" name="Freeform 20"/>
            <p:cNvSpPr>
              <a:spLocks/>
            </p:cNvSpPr>
            <p:nvPr/>
          </p:nvSpPr>
          <p:spPr bwMode="auto">
            <a:xfrm>
              <a:off x="2501" y="1130"/>
              <a:ext cx="93" cy="47"/>
            </a:xfrm>
            <a:custGeom>
              <a:avLst/>
              <a:gdLst>
                <a:gd name="T0" fmla="*/ 0 w 93"/>
                <a:gd name="T1" fmla="*/ 0 h 47"/>
                <a:gd name="T2" fmla="*/ 0 w 93"/>
                <a:gd name="T3" fmla="*/ 28 h 47"/>
                <a:gd name="T4" fmla="*/ 93 w 93"/>
                <a:gd name="T5" fmla="*/ 47 h 47"/>
                <a:gd name="T6" fmla="*/ 93 w 93"/>
                <a:gd name="T7" fmla="*/ 19 h 47"/>
                <a:gd name="T8" fmla="*/ 0 w 93"/>
                <a:gd name="T9" fmla="*/ 0 h 47"/>
                <a:gd name="T10" fmla="*/ 0 60000 65536"/>
                <a:gd name="T11" fmla="*/ 0 60000 65536"/>
                <a:gd name="T12" fmla="*/ 0 60000 65536"/>
                <a:gd name="T13" fmla="*/ 0 60000 65536"/>
                <a:gd name="T14" fmla="*/ 0 60000 65536"/>
                <a:gd name="T15" fmla="*/ 0 w 93"/>
                <a:gd name="T16" fmla="*/ 0 h 47"/>
                <a:gd name="T17" fmla="*/ 93 w 93"/>
                <a:gd name="T18" fmla="*/ 47 h 47"/>
              </a:gdLst>
              <a:ahLst/>
              <a:cxnLst>
                <a:cxn ang="T10">
                  <a:pos x="T0" y="T1"/>
                </a:cxn>
                <a:cxn ang="T11">
                  <a:pos x="T2" y="T3"/>
                </a:cxn>
                <a:cxn ang="T12">
                  <a:pos x="T4" y="T5"/>
                </a:cxn>
                <a:cxn ang="T13">
                  <a:pos x="T6" y="T7"/>
                </a:cxn>
                <a:cxn ang="T14">
                  <a:pos x="T8" y="T9"/>
                </a:cxn>
              </a:cxnLst>
              <a:rect l="T15" t="T16" r="T17" b="T18"/>
              <a:pathLst>
                <a:path w="93" h="47">
                  <a:moveTo>
                    <a:pt x="0" y="0"/>
                  </a:moveTo>
                  <a:lnTo>
                    <a:pt x="0" y="28"/>
                  </a:lnTo>
                  <a:lnTo>
                    <a:pt x="93" y="47"/>
                  </a:lnTo>
                  <a:lnTo>
                    <a:pt x="93" y="19"/>
                  </a:lnTo>
                  <a:lnTo>
                    <a:pt x="0" y="0"/>
                  </a:lnTo>
                  <a:close/>
                </a:path>
              </a:pathLst>
            </a:custGeom>
            <a:solidFill>
              <a:srgbClr val="A9A9A9"/>
            </a:solidFill>
            <a:ln w="9525">
              <a:noFill/>
              <a:round/>
              <a:headEnd/>
              <a:tailEnd/>
            </a:ln>
          </p:spPr>
          <p:txBody>
            <a:bodyPr/>
            <a:lstStyle/>
            <a:p>
              <a:endParaRPr lang="en-US" altLang="zh-TW">
                <a:latin typeface="微軟正黑體" pitchFamily="34" charset="-120"/>
                <a:ea typeface="微軟正黑體" pitchFamily="34" charset="-120"/>
              </a:endParaRPr>
            </a:p>
          </p:txBody>
        </p:sp>
        <p:sp>
          <p:nvSpPr>
            <p:cNvPr id="34912" name="Line 21"/>
            <p:cNvSpPr>
              <a:spLocks noChangeShapeType="1"/>
            </p:cNvSpPr>
            <p:nvPr/>
          </p:nvSpPr>
          <p:spPr bwMode="auto">
            <a:xfrm>
              <a:off x="2429" y="1732"/>
              <a:ext cx="243" cy="58"/>
            </a:xfrm>
            <a:prstGeom prst="line">
              <a:avLst/>
            </a:prstGeom>
            <a:noFill/>
            <a:ln w="12700">
              <a:solidFill>
                <a:srgbClr val="000000"/>
              </a:solidFill>
              <a:round/>
              <a:headEnd/>
              <a:tailEnd/>
            </a:ln>
          </p:spPr>
          <p:txBody>
            <a:bodyPr/>
            <a:lstStyle/>
            <a:p>
              <a:endParaRPr lang="zh-TW" altLang="en-US">
                <a:latin typeface="微軟正黑體" pitchFamily="34" charset="-120"/>
                <a:ea typeface="微軟正黑體" pitchFamily="34" charset="-120"/>
              </a:endParaRPr>
            </a:p>
          </p:txBody>
        </p:sp>
        <p:sp>
          <p:nvSpPr>
            <p:cNvPr id="34913" name="Line 22"/>
            <p:cNvSpPr>
              <a:spLocks noChangeShapeType="1"/>
            </p:cNvSpPr>
            <p:nvPr/>
          </p:nvSpPr>
          <p:spPr bwMode="auto">
            <a:xfrm>
              <a:off x="2429" y="1682"/>
              <a:ext cx="243" cy="61"/>
            </a:xfrm>
            <a:prstGeom prst="line">
              <a:avLst/>
            </a:prstGeom>
            <a:noFill/>
            <a:ln w="12700">
              <a:solidFill>
                <a:srgbClr val="000000"/>
              </a:solidFill>
              <a:round/>
              <a:headEnd/>
              <a:tailEnd/>
            </a:ln>
          </p:spPr>
          <p:txBody>
            <a:bodyPr/>
            <a:lstStyle/>
            <a:p>
              <a:endParaRPr lang="zh-TW" altLang="en-US">
                <a:latin typeface="微軟正黑體" pitchFamily="34" charset="-120"/>
                <a:ea typeface="微軟正黑體" pitchFamily="34" charset="-120"/>
              </a:endParaRPr>
            </a:p>
          </p:txBody>
        </p:sp>
        <p:grpSp>
          <p:nvGrpSpPr>
            <p:cNvPr id="7" name="Group 23"/>
            <p:cNvGrpSpPr>
              <a:grpSpLocks/>
            </p:cNvGrpSpPr>
            <p:nvPr/>
          </p:nvGrpSpPr>
          <p:grpSpPr bwMode="auto">
            <a:xfrm>
              <a:off x="2378" y="694"/>
              <a:ext cx="801" cy="277"/>
              <a:chOff x="2378" y="694"/>
              <a:chExt cx="801" cy="277"/>
            </a:xfrm>
          </p:grpSpPr>
          <p:sp>
            <p:nvSpPr>
              <p:cNvPr id="34921" name="Freeform 24"/>
              <p:cNvSpPr>
                <a:spLocks/>
              </p:cNvSpPr>
              <p:nvPr/>
            </p:nvSpPr>
            <p:spPr bwMode="auto">
              <a:xfrm>
                <a:off x="2378" y="694"/>
                <a:ext cx="801" cy="277"/>
              </a:xfrm>
              <a:custGeom>
                <a:avLst/>
                <a:gdLst>
                  <a:gd name="T0" fmla="*/ 0 w 801"/>
                  <a:gd name="T1" fmla="*/ 190 h 277"/>
                  <a:gd name="T2" fmla="*/ 358 w 801"/>
                  <a:gd name="T3" fmla="*/ 277 h 277"/>
                  <a:gd name="T4" fmla="*/ 801 w 801"/>
                  <a:gd name="T5" fmla="*/ 78 h 277"/>
                  <a:gd name="T6" fmla="*/ 452 w 801"/>
                  <a:gd name="T7" fmla="*/ 0 h 277"/>
                  <a:gd name="T8" fmla="*/ 0 w 801"/>
                  <a:gd name="T9" fmla="*/ 190 h 277"/>
                  <a:gd name="T10" fmla="*/ 0 60000 65536"/>
                  <a:gd name="T11" fmla="*/ 0 60000 65536"/>
                  <a:gd name="T12" fmla="*/ 0 60000 65536"/>
                  <a:gd name="T13" fmla="*/ 0 60000 65536"/>
                  <a:gd name="T14" fmla="*/ 0 60000 65536"/>
                  <a:gd name="T15" fmla="*/ 0 w 801"/>
                  <a:gd name="T16" fmla="*/ 0 h 277"/>
                  <a:gd name="T17" fmla="*/ 801 w 801"/>
                  <a:gd name="T18" fmla="*/ 277 h 277"/>
                </a:gdLst>
                <a:ahLst/>
                <a:cxnLst>
                  <a:cxn ang="T10">
                    <a:pos x="T0" y="T1"/>
                  </a:cxn>
                  <a:cxn ang="T11">
                    <a:pos x="T2" y="T3"/>
                  </a:cxn>
                  <a:cxn ang="T12">
                    <a:pos x="T4" y="T5"/>
                  </a:cxn>
                  <a:cxn ang="T13">
                    <a:pos x="T6" y="T7"/>
                  </a:cxn>
                  <a:cxn ang="T14">
                    <a:pos x="T8" y="T9"/>
                  </a:cxn>
                </a:cxnLst>
                <a:rect l="T15" t="T16" r="T17" b="T18"/>
                <a:pathLst>
                  <a:path w="801" h="277">
                    <a:moveTo>
                      <a:pt x="0" y="190"/>
                    </a:moveTo>
                    <a:lnTo>
                      <a:pt x="358" y="277"/>
                    </a:lnTo>
                    <a:lnTo>
                      <a:pt x="801" y="78"/>
                    </a:lnTo>
                    <a:lnTo>
                      <a:pt x="452" y="0"/>
                    </a:lnTo>
                    <a:lnTo>
                      <a:pt x="0" y="190"/>
                    </a:lnTo>
                    <a:close/>
                  </a:path>
                </a:pathLst>
              </a:custGeom>
              <a:solidFill>
                <a:srgbClr val="FFFFFF"/>
              </a:solidFill>
              <a:ln w="9525">
                <a:noFill/>
                <a:round/>
                <a:headEnd/>
                <a:tailEnd/>
              </a:ln>
            </p:spPr>
            <p:txBody>
              <a:bodyPr/>
              <a:lstStyle/>
              <a:p>
                <a:endParaRPr lang="en-US" altLang="zh-TW">
                  <a:latin typeface="微軟正黑體" pitchFamily="34" charset="-120"/>
                  <a:ea typeface="微軟正黑體" pitchFamily="34" charset="-120"/>
                </a:endParaRPr>
              </a:p>
            </p:txBody>
          </p:sp>
          <p:sp>
            <p:nvSpPr>
              <p:cNvPr id="34922" name="Freeform 25"/>
              <p:cNvSpPr>
                <a:spLocks/>
              </p:cNvSpPr>
              <p:nvPr/>
            </p:nvSpPr>
            <p:spPr bwMode="auto">
              <a:xfrm>
                <a:off x="2378" y="694"/>
                <a:ext cx="801" cy="277"/>
              </a:xfrm>
              <a:custGeom>
                <a:avLst/>
                <a:gdLst>
                  <a:gd name="T0" fmla="*/ 0 w 801"/>
                  <a:gd name="T1" fmla="*/ 190 h 277"/>
                  <a:gd name="T2" fmla="*/ 358 w 801"/>
                  <a:gd name="T3" fmla="*/ 277 h 277"/>
                  <a:gd name="T4" fmla="*/ 801 w 801"/>
                  <a:gd name="T5" fmla="*/ 78 h 277"/>
                  <a:gd name="T6" fmla="*/ 452 w 801"/>
                  <a:gd name="T7" fmla="*/ 0 h 277"/>
                  <a:gd name="T8" fmla="*/ 0 w 801"/>
                  <a:gd name="T9" fmla="*/ 190 h 277"/>
                  <a:gd name="T10" fmla="*/ 0 60000 65536"/>
                  <a:gd name="T11" fmla="*/ 0 60000 65536"/>
                  <a:gd name="T12" fmla="*/ 0 60000 65536"/>
                  <a:gd name="T13" fmla="*/ 0 60000 65536"/>
                  <a:gd name="T14" fmla="*/ 0 60000 65536"/>
                  <a:gd name="T15" fmla="*/ 0 w 801"/>
                  <a:gd name="T16" fmla="*/ 0 h 277"/>
                  <a:gd name="T17" fmla="*/ 801 w 801"/>
                  <a:gd name="T18" fmla="*/ 277 h 277"/>
                </a:gdLst>
                <a:ahLst/>
                <a:cxnLst>
                  <a:cxn ang="T10">
                    <a:pos x="T0" y="T1"/>
                  </a:cxn>
                  <a:cxn ang="T11">
                    <a:pos x="T2" y="T3"/>
                  </a:cxn>
                  <a:cxn ang="T12">
                    <a:pos x="T4" y="T5"/>
                  </a:cxn>
                  <a:cxn ang="T13">
                    <a:pos x="T6" y="T7"/>
                  </a:cxn>
                  <a:cxn ang="T14">
                    <a:pos x="T8" y="T9"/>
                  </a:cxn>
                </a:cxnLst>
                <a:rect l="T15" t="T16" r="T17" b="T18"/>
                <a:pathLst>
                  <a:path w="801" h="277">
                    <a:moveTo>
                      <a:pt x="0" y="190"/>
                    </a:moveTo>
                    <a:lnTo>
                      <a:pt x="358" y="277"/>
                    </a:lnTo>
                    <a:lnTo>
                      <a:pt x="801" y="78"/>
                    </a:lnTo>
                    <a:lnTo>
                      <a:pt x="452" y="0"/>
                    </a:lnTo>
                    <a:lnTo>
                      <a:pt x="0" y="190"/>
                    </a:lnTo>
                  </a:path>
                </a:pathLst>
              </a:custGeom>
              <a:noFill/>
              <a:ln w="12700">
                <a:solidFill>
                  <a:srgbClr val="000000"/>
                </a:solidFill>
                <a:round/>
                <a:headEnd/>
                <a:tailEnd/>
              </a:ln>
            </p:spPr>
            <p:txBody>
              <a:bodyPr/>
              <a:lstStyle/>
              <a:p>
                <a:endParaRPr lang="en-US" altLang="zh-TW">
                  <a:latin typeface="微軟正黑體" pitchFamily="34" charset="-120"/>
                  <a:ea typeface="微軟正黑體" pitchFamily="34" charset="-120"/>
                </a:endParaRPr>
              </a:p>
            </p:txBody>
          </p:sp>
        </p:grpSp>
        <p:sp>
          <p:nvSpPr>
            <p:cNvPr id="34915" name="Freeform 26"/>
            <p:cNvSpPr>
              <a:spLocks/>
            </p:cNvSpPr>
            <p:nvPr/>
          </p:nvSpPr>
          <p:spPr bwMode="auto">
            <a:xfrm>
              <a:off x="2609" y="1286"/>
              <a:ext cx="23" cy="22"/>
            </a:xfrm>
            <a:custGeom>
              <a:avLst/>
              <a:gdLst>
                <a:gd name="T0" fmla="*/ 7 w 23"/>
                <a:gd name="T1" fmla="*/ 0 h 22"/>
                <a:gd name="T2" fmla="*/ 0 w 23"/>
                <a:gd name="T3" fmla="*/ 14 h 22"/>
                <a:gd name="T4" fmla="*/ 16 w 23"/>
                <a:gd name="T5" fmla="*/ 22 h 22"/>
                <a:gd name="T6" fmla="*/ 23 w 23"/>
                <a:gd name="T7" fmla="*/ 8 h 22"/>
                <a:gd name="T8" fmla="*/ 7 w 23"/>
                <a:gd name="T9" fmla="*/ 0 h 22"/>
                <a:gd name="T10" fmla="*/ 0 60000 65536"/>
                <a:gd name="T11" fmla="*/ 0 60000 65536"/>
                <a:gd name="T12" fmla="*/ 0 60000 65536"/>
                <a:gd name="T13" fmla="*/ 0 60000 65536"/>
                <a:gd name="T14" fmla="*/ 0 60000 65536"/>
                <a:gd name="T15" fmla="*/ 0 w 23"/>
                <a:gd name="T16" fmla="*/ 0 h 22"/>
                <a:gd name="T17" fmla="*/ 23 w 23"/>
                <a:gd name="T18" fmla="*/ 22 h 22"/>
              </a:gdLst>
              <a:ahLst/>
              <a:cxnLst>
                <a:cxn ang="T10">
                  <a:pos x="T0" y="T1"/>
                </a:cxn>
                <a:cxn ang="T11">
                  <a:pos x="T2" y="T3"/>
                </a:cxn>
                <a:cxn ang="T12">
                  <a:pos x="T4" y="T5"/>
                </a:cxn>
                <a:cxn ang="T13">
                  <a:pos x="T6" y="T7"/>
                </a:cxn>
                <a:cxn ang="T14">
                  <a:pos x="T8" y="T9"/>
                </a:cxn>
              </a:cxnLst>
              <a:rect l="T15" t="T16" r="T17" b="T18"/>
              <a:pathLst>
                <a:path w="23" h="22">
                  <a:moveTo>
                    <a:pt x="7" y="0"/>
                  </a:moveTo>
                  <a:lnTo>
                    <a:pt x="0" y="14"/>
                  </a:lnTo>
                  <a:lnTo>
                    <a:pt x="16" y="22"/>
                  </a:lnTo>
                  <a:lnTo>
                    <a:pt x="23" y="8"/>
                  </a:lnTo>
                  <a:lnTo>
                    <a:pt x="7" y="0"/>
                  </a:lnTo>
                  <a:close/>
                </a:path>
              </a:pathLst>
            </a:custGeom>
            <a:solidFill>
              <a:srgbClr val="919191"/>
            </a:solidFill>
            <a:ln w="9525">
              <a:noFill/>
              <a:round/>
              <a:headEnd/>
              <a:tailEnd/>
            </a:ln>
          </p:spPr>
          <p:txBody>
            <a:bodyPr/>
            <a:lstStyle/>
            <a:p>
              <a:endParaRPr lang="en-US" altLang="zh-TW">
                <a:latin typeface="微軟正黑體" pitchFamily="34" charset="-120"/>
                <a:ea typeface="微軟正黑體" pitchFamily="34" charset="-120"/>
              </a:endParaRPr>
            </a:p>
          </p:txBody>
        </p:sp>
        <p:grpSp>
          <p:nvGrpSpPr>
            <p:cNvPr id="8" name="Group 27"/>
            <p:cNvGrpSpPr>
              <a:grpSpLocks/>
            </p:cNvGrpSpPr>
            <p:nvPr/>
          </p:nvGrpSpPr>
          <p:grpSpPr bwMode="auto">
            <a:xfrm>
              <a:off x="2456" y="1201"/>
              <a:ext cx="197" cy="85"/>
              <a:chOff x="2456" y="1201"/>
              <a:chExt cx="197" cy="85"/>
            </a:xfrm>
          </p:grpSpPr>
          <p:sp>
            <p:nvSpPr>
              <p:cNvPr id="34917" name="Line 28"/>
              <p:cNvSpPr>
                <a:spLocks noChangeShapeType="1"/>
              </p:cNvSpPr>
              <p:nvPr/>
            </p:nvSpPr>
            <p:spPr bwMode="auto">
              <a:xfrm>
                <a:off x="2459" y="1204"/>
                <a:ext cx="189" cy="43"/>
              </a:xfrm>
              <a:prstGeom prst="line">
                <a:avLst/>
              </a:prstGeom>
              <a:noFill/>
              <a:ln w="12700">
                <a:solidFill>
                  <a:srgbClr val="919191"/>
                </a:solidFill>
                <a:round/>
                <a:headEnd/>
                <a:tailEnd/>
              </a:ln>
            </p:spPr>
            <p:txBody>
              <a:bodyPr/>
              <a:lstStyle/>
              <a:p>
                <a:endParaRPr lang="zh-TW" altLang="en-US">
                  <a:latin typeface="微軟正黑體" pitchFamily="34" charset="-120"/>
                  <a:ea typeface="微軟正黑體" pitchFamily="34" charset="-120"/>
                </a:endParaRPr>
              </a:p>
            </p:txBody>
          </p:sp>
          <p:sp>
            <p:nvSpPr>
              <p:cNvPr id="34918" name="Line 29"/>
              <p:cNvSpPr>
                <a:spLocks noChangeShapeType="1"/>
              </p:cNvSpPr>
              <p:nvPr/>
            </p:nvSpPr>
            <p:spPr bwMode="auto">
              <a:xfrm>
                <a:off x="2460" y="1242"/>
                <a:ext cx="188" cy="44"/>
              </a:xfrm>
              <a:prstGeom prst="line">
                <a:avLst/>
              </a:prstGeom>
              <a:noFill/>
              <a:ln w="12700">
                <a:solidFill>
                  <a:srgbClr val="919191"/>
                </a:solidFill>
                <a:round/>
                <a:headEnd/>
                <a:tailEnd/>
              </a:ln>
            </p:spPr>
            <p:txBody>
              <a:bodyPr/>
              <a:lstStyle/>
              <a:p>
                <a:endParaRPr lang="zh-TW" altLang="en-US">
                  <a:latin typeface="微軟正黑體" pitchFamily="34" charset="-120"/>
                  <a:ea typeface="微軟正黑體" pitchFamily="34" charset="-120"/>
                </a:endParaRPr>
              </a:p>
            </p:txBody>
          </p:sp>
          <p:sp>
            <p:nvSpPr>
              <p:cNvPr id="34919" name="Line 30"/>
              <p:cNvSpPr>
                <a:spLocks noChangeShapeType="1"/>
              </p:cNvSpPr>
              <p:nvPr/>
            </p:nvSpPr>
            <p:spPr bwMode="auto">
              <a:xfrm>
                <a:off x="2456" y="1201"/>
                <a:ext cx="1" cy="34"/>
              </a:xfrm>
              <a:prstGeom prst="line">
                <a:avLst/>
              </a:prstGeom>
              <a:noFill/>
              <a:ln w="12700">
                <a:solidFill>
                  <a:srgbClr val="919191"/>
                </a:solidFill>
                <a:round/>
                <a:headEnd/>
                <a:tailEnd/>
              </a:ln>
            </p:spPr>
            <p:txBody>
              <a:bodyPr/>
              <a:lstStyle/>
              <a:p>
                <a:endParaRPr lang="zh-TW" altLang="en-US">
                  <a:latin typeface="微軟正黑體" pitchFamily="34" charset="-120"/>
                  <a:ea typeface="微軟正黑體" pitchFamily="34" charset="-120"/>
                </a:endParaRPr>
              </a:p>
            </p:txBody>
          </p:sp>
          <p:sp>
            <p:nvSpPr>
              <p:cNvPr id="34920" name="Line 31"/>
              <p:cNvSpPr>
                <a:spLocks noChangeShapeType="1"/>
              </p:cNvSpPr>
              <p:nvPr/>
            </p:nvSpPr>
            <p:spPr bwMode="auto">
              <a:xfrm>
                <a:off x="2652" y="1254"/>
                <a:ext cx="1" cy="32"/>
              </a:xfrm>
              <a:prstGeom prst="line">
                <a:avLst/>
              </a:prstGeom>
              <a:noFill/>
              <a:ln w="12700">
                <a:solidFill>
                  <a:srgbClr val="919191"/>
                </a:solidFill>
                <a:round/>
                <a:headEnd/>
                <a:tailEnd/>
              </a:ln>
            </p:spPr>
            <p:txBody>
              <a:bodyPr/>
              <a:lstStyle/>
              <a:p>
                <a:endParaRPr lang="zh-TW" altLang="en-US">
                  <a:latin typeface="微軟正黑體" pitchFamily="34" charset="-120"/>
                  <a:ea typeface="微軟正黑體" pitchFamily="34" charset="-120"/>
                </a:endParaRPr>
              </a:p>
            </p:txBody>
          </p:sp>
        </p:grpSp>
      </p:grpSp>
      <p:grpSp>
        <p:nvGrpSpPr>
          <p:cNvPr id="9" name="Group 32"/>
          <p:cNvGrpSpPr>
            <a:grpSpLocks/>
          </p:cNvGrpSpPr>
          <p:nvPr/>
        </p:nvGrpSpPr>
        <p:grpSpPr bwMode="auto">
          <a:xfrm>
            <a:off x="473075" y="1143000"/>
            <a:ext cx="1355725" cy="1447800"/>
            <a:chOff x="1249" y="2374"/>
            <a:chExt cx="966" cy="1032"/>
          </a:xfrm>
        </p:grpSpPr>
        <p:grpSp>
          <p:nvGrpSpPr>
            <p:cNvPr id="10" name="Group 33"/>
            <p:cNvGrpSpPr>
              <a:grpSpLocks/>
            </p:cNvGrpSpPr>
            <p:nvPr/>
          </p:nvGrpSpPr>
          <p:grpSpPr bwMode="auto">
            <a:xfrm>
              <a:off x="1883" y="3040"/>
              <a:ext cx="332" cy="366"/>
              <a:chOff x="3090" y="3040"/>
              <a:chExt cx="332" cy="366"/>
            </a:xfrm>
          </p:grpSpPr>
          <p:sp>
            <p:nvSpPr>
              <p:cNvPr id="34900" name="Freeform 34"/>
              <p:cNvSpPr>
                <a:spLocks/>
              </p:cNvSpPr>
              <p:nvPr/>
            </p:nvSpPr>
            <p:spPr bwMode="auto">
              <a:xfrm>
                <a:off x="3090" y="3040"/>
                <a:ext cx="332" cy="366"/>
              </a:xfrm>
              <a:custGeom>
                <a:avLst/>
                <a:gdLst>
                  <a:gd name="T0" fmla="*/ 0 w 332"/>
                  <a:gd name="T1" fmla="*/ 366 h 366"/>
                  <a:gd name="T2" fmla="*/ 0 w 332"/>
                  <a:gd name="T3" fmla="*/ 198 h 366"/>
                  <a:gd name="T4" fmla="*/ 332 w 332"/>
                  <a:gd name="T5" fmla="*/ 0 h 366"/>
                  <a:gd name="T6" fmla="*/ 332 w 332"/>
                  <a:gd name="T7" fmla="*/ 165 h 366"/>
                  <a:gd name="T8" fmla="*/ 0 w 332"/>
                  <a:gd name="T9" fmla="*/ 366 h 366"/>
                  <a:gd name="T10" fmla="*/ 0 60000 65536"/>
                  <a:gd name="T11" fmla="*/ 0 60000 65536"/>
                  <a:gd name="T12" fmla="*/ 0 60000 65536"/>
                  <a:gd name="T13" fmla="*/ 0 60000 65536"/>
                  <a:gd name="T14" fmla="*/ 0 60000 65536"/>
                  <a:gd name="T15" fmla="*/ 0 w 332"/>
                  <a:gd name="T16" fmla="*/ 0 h 366"/>
                  <a:gd name="T17" fmla="*/ 332 w 332"/>
                  <a:gd name="T18" fmla="*/ 366 h 366"/>
                </a:gdLst>
                <a:ahLst/>
                <a:cxnLst>
                  <a:cxn ang="T10">
                    <a:pos x="T0" y="T1"/>
                  </a:cxn>
                  <a:cxn ang="T11">
                    <a:pos x="T2" y="T3"/>
                  </a:cxn>
                  <a:cxn ang="T12">
                    <a:pos x="T4" y="T5"/>
                  </a:cxn>
                  <a:cxn ang="T13">
                    <a:pos x="T6" y="T7"/>
                  </a:cxn>
                  <a:cxn ang="T14">
                    <a:pos x="T8" y="T9"/>
                  </a:cxn>
                </a:cxnLst>
                <a:rect l="T15" t="T16" r="T17" b="T18"/>
                <a:pathLst>
                  <a:path w="332" h="366">
                    <a:moveTo>
                      <a:pt x="0" y="366"/>
                    </a:moveTo>
                    <a:lnTo>
                      <a:pt x="0" y="198"/>
                    </a:lnTo>
                    <a:lnTo>
                      <a:pt x="332" y="0"/>
                    </a:lnTo>
                    <a:lnTo>
                      <a:pt x="332" y="165"/>
                    </a:lnTo>
                    <a:lnTo>
                      <a:pt x="0" y="366"/>
                    </a:lnTo>
                    <a:close/>
                  </a:path>
                </a:pathLst>
              </a:custGeom>
              <a:solidFill>
                <a:srgbClr val="DADADA"/>
              </a:solidFill>
              <a:ln w="9525">
                <a:noFill/>
                <a:round/>
                <a:headEnd/>
                <a:tailEnd/>
              </a:ln>
            </p:spPr>
            <p:txBody>
              <a:bodyPr/>
              <a:lstStyle/>
              <a:p>
                <a:endParaRPr lang="en-US" altLang="zh-TW">
                  <a:latin typeface="微軟正黑體" pitchFamily="34" charset="-120"/>
                  <a:ea typeface="微軟正黑體" pitchFamily="34" charset="-120"/>
                </a:endParaRPr>
              </a:p>
            </p:txBody>
          </p:sp>
          <p:sp>
            <p:nvSpPr>
              <p:cNvPr id="34901" name="Freeform 35"/>
              <p:cNvSpPr>
                <a:spLocks/>
              </p:cNvSpPr>
              <p:nvPr/>
            </p:nvSpPr>
            <p:spPr bwMode="auto">
              <a:xfrm>
                <a:off x="3090" y="3040"/>
                <a:ext cx="332" cy="366"/>
              </a:xfrm>
              <a:custGeom>
                <a:avLst/>
                <a:gdLst>
                  <a:gd name="T0" fmla="*/ 0 w 332"/>
                  <a:gd name="T1" fmla="*/ 366 h 366"/>
                  <a:gd name="T2" fmla="*/ 0 w 332"/>
                  <a:gd name="T3" fmla="*/ 198 h 366"/>
                  <a:gd name="T4" fmla="*/ 332 w 332"/>
                  <a:gd name="T5" fmla="*/ 0 h 366"/>
                  <a:gd name="T6" fmla="*/ 332 w 332"/>
                  <a:gd name="T7" fmla="*/ 165 h 366"/>
                  <a:gd name="T8" fmla="*/ 0 w 332"/>
                  <a:gd name="T9" fmla="*/ 366 h 366"/>
                  <a:gd name="T10" fmla="*/ 0 60000 65536"/>
                  <a:gd name="T11" fmla="*/ 0 60000 65536"/>
                  <a:gd name="T12" fmla="*/ 0 60000 65536"/>
                  <a:gd name="T13" fmla="*/ 0 60000 65536"/>
                  <a:gd name="T14" fmla="*/ 0 60000 65536"/>
                  <a:gd name="T15" fmla="*/ 0 w 332"/>
                  <a:gd name="T16" fmla="*/ 0 h 366"/>
                  <a:gd name="T17" fmla="*/ 332 w 332"/>
                  <a:gd name="T18" fmla="*/ 366 h 366"/>
                </a:gdLst>
                <a:ahLst/>
                <a:cxnLst>
                  <a:cxn ang="T10">
                    <a:pos x="T0" y="T1"/>
                  </a:cxn>
                  <a:cxn ang="T11">
                    <a:pos x="T2" y="T3"/>
                  </a:cxn>
                  <a:cxn ang="T12">
                    <a:pos x="T4" y="T5"/>
                  </a:cxn>
                  <a:cxn ang="T13">
                    <a:pos x="T6" y="T7"/>
                  </a:cxn>
                  <a:cxn ang="T14">
                    <a:pos x="T8" y="T9"/>
                  </a:cxn>
                </a:cxnLst>
                <a:rect l="T15" t="T16" r="T17" b="T18"/>
                <a:pathLst>
                  <a:path w="332" h="366">
                    <a:moveTo>
                      <a:pt x="0" y="366"/>
                    </a:moveTo>
                    <a:lnTo>
                      <a:pt x="0" y="198"/>
                    </a:lnTo>
                    <a:lnTo>
                      <a:pt x="332" y="0"/>
                    </a:lnTo>
                    <a:lnTo>
                      <a:pt x="332" y="165"/>
                    </a:lnTo>
                    <a:lnTo>
                      <a:pt x="0" y="366"/>
                    </a:lnTo>
                  </a:path>
                </a:pathLst>
              </a:custGeom>
              <a:noFill/>
              <a:ln w="12700">
                <a:solidFill>
                  <a:srgbClr val="000000"/>
                </a:solidFill>
                <a:round/>
                <a:headEnd/>
                <a:tailEnd/>
              </a:ln>
            </p:spPr>
            <p:txBody>
              <a:bodyPr/>
              <a:lstStyle/>
              <a:p>
                <a:endParaRPr lang="en-US" altLang="zh-TW">
                  <a:latin typeface="微軟正黑體" pitchFamily="34" charset="-120"/>
                  <a:ea typeface="微軟正黑體" pitchFamily="34" charset="-120"/>
                </a:endParaRPr>
              </a:p>
            </p:txBody>
          </p:sp>
        </p:grpSp>
        <p:grpSp>
          <p:nvGrpSpPr>
            <p:cNvPr id="11" name="Group 36"/>
            <p:cNvGrpSpPr>
              <a:grpSpLocks/>
            </p:cNvGrpSpPr>
            <p:nvPr/>
          </p:nvGrpSpPr>
          <p:grpSpPr bwMode="auto">
            <a:xfrm>
              <a:off x="1249" y="2905"/>
              <a:ext cx="966" cy="333"/>
              <a:chOff x="2456" y="2905"/>
              <a:chExt cx="966" cy="333"/>
            </a:xfrm>
          </p:grpSpPr>
          <p:sp>
            <p:nvSpPr>
              <p:cNvPr id="34898" name="Freeform 37"/>
              <p:cNvSpPr>
                <a:spLocks/>
              </p:cNvSpPr>
              <p:nvPr/>
            </p:nvSpPr>
            <p:spPr bwMode="auto">
              <a:xfrm>
                <a:off x="2456" y="2905"/>
                <a:ext cx="966" cy="333"/>
              </a:xfrm>
              <a:custGeom>
                <a:avLst/>
                <a:gdLst>
                  <a:gd name="T0" fmla="*/ 634 w 966"/>
                  <a:gd name="T1" fmla="*/ 333 h 333"/>
                  <a:gd name="T2" fmla="*/ 0 w 966"/>
                  <a:gd name="T3" fmla="*/ 166 h 333"/>
                  <a:gd name="T4" fmla="*/ 351 w 966"/>
                  <a:gd name="T5" fmla="*/ 0 h 333"/>
                  <a:gd name="T6" fmla="*/ 966 w 966"/>
                  <a:gd name="T7" fmla="*/ 135 h 333"/>
                  <a:gd name="T8" fmla="*/ 634 w 966"/>
                  <a:gd name="T9" fmla="*/ 333 h 333"/>
                  <a:gd name="T10" fmla="*/ 0 60000 65536"/>
                  <a:gd name="T11" fmla="*/ 0 60000 65536"/>
                  <a:gd name="T12" fmla="*/ 0 60000 65536"/>
                  <a:gd name="T13" fmla="*/ 0 60000 65536"/>
                  <a:gd name="T14" fmla="*/ 0 60000 65536"/>
                  <a:gd name="T15" fmla="*/ 0 w 966"/>
                  <a:gd name="T16" fmla="*/ 0 h 333"/>
                  <a:gd name="T17" fmla="*/ 966 w 966"/>
                  <a:gd name="T18" fmla="*/ 333 h 333"/>
                </a:gdLst>
                <a:ahLst/>
                <a:cxnLst>
                  <a:cxn ang="T10">
                    <a:pos x="T0" y="T1"/>
                  </a:cxn>
                  <a:cxn ang="T11">
                    <a:pos x="T2" y="T3"/>
                  </a:cxn>
                  <a:cxn ang="T12">
                    <a:pos x="T4" y="T5"/>
                  </a:cxn>
                  <a:cxn ang="T13">
                    <a:pos x="T6" y="T7"/>
                  </a:cxn>
                  <a:cxn ang="T14">
                    <a:pos x="T8" y="T9"/>
                  </a:cxn>
                </a:cxnLst>
                <a:rect l="T15" t="T16" r="T17" b="T18"/>
                <a:pathLst>
                  <a:path w="966" h="333">
                    <a:moveTo>
                      <a:pt x="634" y="333"/>
                    </a:moveTo>
                    <a:lnTo>
                      <a:pt x="0" y="166"/>
                    </a:lnTo>
                    <a:lnTo>
                      <a:pt x="351" y="0"/>
                    </a:lnTo>
                    <a:lnTo>
                      <a:pt x="966" y="135"/>
                    </a:lnTo>
                    <a:lnTo>
                      <a:pt x="634" y="333"/>
                    </a:lnTo>
                    <a:close/>
                  </a:path>
                </a:pathLst>
              </a:custGeom>
              <a:solidFill>
                <a:srgbClr val="DADADA"/>
              </a:solidFill>
              <a:ln w="9525">
                <a:noFill/>
                <a:round/>
                <a:headEnd/>
                <a:tailEnd/>
              </a:ln>
            </p:spPr>
            <p:txBody>
              <a:bodyPr/>
              <a:lstStyle/>
              <a:p>
                <a:endParaRPr lang="en-US" altLang="zh-TW">
                  <a:latin typeface="微軟正黑體" pitchFamily="34" charset="-120"/>
                  <a:ea typeface="微軟正黑體" pitchFamily="34" charset="-120"/>
                </a:endParaRPr>
              </a:p>
            </p:txBody>
          </p:sp>
          <p:sp>
            <p:nvSpPr>
              <p:cNvPr id="34899" name="Freeform 38"/>
              <p:cNvSpPr>
                <a:spLocks/>
              </p:cNvSpPr>
              <p:nvPr/>
            </p:nvSpPr>
            <p:spPr bwMode="auto">
              <a:xfrm>
                <a:off x="2456" y="2905"/>
                <a:ext cx="966" cy="333"/>
              </a:xfrm>
              <a:custGeom>
                <a:avLst/>
                <a:gdLst>
                  <a:gd name="T0" fmla="*/ 634 w 966"/>
                  <a:gd name="T1" fmla="*/ 333 h 333"/>
                  <a:gd name="T2" fmla="*/ 0 w 966"/>
                  <a:gd name="T3" fmla="*/ 166 h 333"/>
                  <a:gd name="T4" fmla="*/ 351 w 966"/>
                  <a:gd name="T5" fmla="*/ 0 h 333"/>
                  <a:gd name="T6" fmla="*/ 966 w 966"/>
                  <a:gd name="T7" fmla="*/ 135 h 333"/>
                  <a:gd name="T8" fmla="*/ 634 w 966"/>
                  <a:gd name="T9" fmla="*/ 333 h 333"/>
                  <a:gd name="T10" fmla="*/ 0 60000 65536"/>
                  <a:gd name="T11" fmla="*/ 0 60000 65536"/>
                  <a:gd name="T12" fmla="*/ 0 60000 65536"/>
                  <a:gd name="T13" fmla="*/ 0 60000 65536"/>
                  <a:gd name="T14" fmla="*/ 0 60000 65536"/>
                  <a:gd name="T15" fmla="*/ 0 w 966"/>
                  <a:gd name="T16" fmla="*/ 0 h 333"/>
                  <a:gd name="T17" fmla="*/ 966 w 966"/>
                  <a:gd name="T18" fmla="*/ 333 h 333"/>
                </a:gdLst>
                <a:ahLst/>
                <a:cxnLst>
                  <a:cxn ang="T10">
                    <a:pos x="T0" y="T1"/>
                  </a:cxn>
                  <a:cxn ang="T11">
                    <a:pos x="T2" y="T3"/>
                  </a:cxn>
                  <a:cxn ang="T12">
                    <a:pos x="T4" y="T5"/>
                  </a:cxn>
                  <a:cxn ang="T13">
                    <a:pos x="T6" y="T7"/>
                  </a:cxn>
                  <a:cxn ang="T14">
                    <a:pos x="T8" y="T9"/>
                  </a:cxn>
                </a:cxnLst>
                <a:rect l="T15" t="T16" r="T17" b="T18"/>
                <a:pathLst>
                  <a:path w="966" h="333">
                    <a:moveTo>
                      <a:pt x="634" y="333"/>
                    </a:moveTo>
                    <a:lnTo>
                      <a:pt x="0" y="166"/>
                    </a:lnTo>
                    <a:lnTo>
                      <a:pt x="351" y="0"/>
                    </a:lnTo>
                    <a:lnTo>
                      <a:pt x="966" y="135"/>
                    </a:lnTo>
                    <a:lnTo>
                      <a:pt x="634" y="333"/>
                    </a:lnTo>
                  </a:path>
                </a:pathLst>
              </a:custGeom>
              <a:noFill/>
              <a:ln w="12700">
                <a:solidFill>
                  <a:srgbClr val="000000"/>
                </a:solidFill>
                <a:round/>
                <a:headEnd/>
                <a:tailEnd/>
              </a:ln>
            </p:spPr>
            <p:txBody>
              <a:bodyPr/>
              <a:lstStyle/>
              <a:p>
                <a:endParaRPr lang="en-US" altLang="zh-TW">
                  <a:latin typeface="微軟正黑體" pitchFamily="34" charset="-120"/>
                  <a:ea typeface="微軟正黑體" pitchFamily="34" charset="-120"/>
                </a:endParaRPr>
              </a:p>
            </p:txBody>
          </p:sp>
        </p:grpSp>
        <p:grpSp>
          <p:nvGrpSpPr>
            <p:cNvPr id="12" name="Group 39"/>
            <p:cNvGrpSpPr>
              <a:grpSpLocks/>
            </p:cNvGrpSpPr>
            <p:nvPr/>
          </p:nvGrpSpPr>
          <p:grpSpPr bwMode="auto">
            <a:xfrm>
              <a:off x="1249" y="3072"/>
              <a:ext cx="634" cy="334"/>
              <a:chOff x="2456" y="3072"/>
              <a:chExt cx="634" cy="334"/>
            </a:xfrm>
          </p:grpSpPr>
          <p:sp>
            <p:nvSpPr>
              <p:cNvPr id="34896" name="Freeform 40"/>
              <p:cNvSpPr>
                <a:spLocks/>
              </p:cNvSpPr>
              <p:nvPr/>
            </p:nvSpPr>
            <p:spPr bwMode="auto">
              <a:xfrm>
                <a:off x="2456" y="3072"/>
                <a:ext cx="634" cy="334"/>
              </a:xfrm>
              <a:custGeom>
                <a:avLst/>
                <a:gdLst>
                  <a:gd name="T0" fmla="*/ 0 w 634"/>
                  <a:gd name="T1" fmla="*/ 0 h 334"/>
                  <a:gd name="T2" fmla="*/ 1 w 634"/>
                  <a:gd name="T3" fmla="*/ 163 h 334"/>
                  <a:gd name="T4" fmla="*/ 634 w 634"/>
                  <a:gd name="T5" fmla="*/ 334 h 334"/>
                  <a:gd name="T6" fmla="*/ 634 w 634"/>
                  <a:gd name="T7" fmla="*/ 167 h 334"/>
                  <a:gd name="T8" fmla="*/ 0 w 634"/>
                  <a:gd name="T9" fmla="*/ 0 h 334"/>
                  <a:gd name="T10" fmla="*/ 0 60000 65536"/>
                  <a:gd name="T11" fmla="*/ 0 60000 65536"/>
                  <a:gd name="T12" fmla="*/ 0 60000 65536"/>
                  <a:gd name="T13" fmla="*/ 0 60000 65536"/>
                  <a:gd name="T14" fmla="*/ 0 60000 65536"/>
                  <a:gd name="T15" fmla="*/ 0 w 634"/>
                  <a:gd name="T16" fmla="*/ 0 h 334"/>
                  <a:gd name="T17" fmla="*/ 634 w 634"/>
                  <a:gd name="T18" fmla="*/ 334 h 334"/>
                </a:gdLst>
                <a:ahLst/>
                <a:cxnLst>
                  <a:cxn ang="T10">
                    <a:pos x="T0" y="T1"/>
                  </a:cxn>
                  <a:cxn ang="T11">
                    <a:pos x="T2" y="T3"/>
                  </a:cxn>
                  <a:cxn ang="T12">
                    <a:pos x="T4" y="T5"/>
                  </a:cxn>
                  <a:cxn ang="T13">
                    <a:pos x="T6" y="T7"/>
                  </a:cxn>
                  <a:cxn ang="T14">
                    <a:pos x="T8" y="T9"/>
                  </a:cxn>
                </a:cxnLst>
                <a:rect l="T15" t="T16" r="T17" b="T18"/>
                <a:pathLst>
                  <a:path w="634" h="334">
                    <a:moveTo>
                      <a:pt x="0" y="0"/>
                    </a:moveTo>
                    <a:lnTo>
                      <a:pt x="1" y="163"/>
                    </a:lnTo>
                    <a:lnTo>
                      <a:pt x="634" y="334"/>
                    </a:lnTo>
                    <a:lnTo>
                      <a:pt x="634" y="167"/>
                    </a:lnTo>
                    <a:lnTo>
                      <a:pt x="0" y="0"/>
                    </a:lnTo>
                    <a:close/>
                  </a:path>
                </a:pathLst>
              </a:custGeom>
              <a:solidFill>
                <a:srgbClr val="FFFFFF"/>
              </a:solidFill>
              <a:ln w="9525">
                <a:noFill/>
                <a:round/>
                <a:headEnd/>
                <a:tailEnd/>
              </a:ln>
            </p:spPr>
            <p:txBody>
              <a:bodyPr/>
              <a:lstStyle/>
              <a:p>
                <a:endParaRPr lang="en-US" altLang="zh-TW">
                  <a:latin typeface="微軟正黑體" pitchFamily="34" charset="-120"/>
                  <a:ea typeface="微軟正黑體" pitchFamily="34" charset="-120"/>
                </a:endParaRPr>
              </a:p>
            </p:txBody>
          </p:sp>
          <p:sp>
            <p:nvSpPr>
              <p:cNvPr id="34897" name="Freeform 41"/>
              <p:cNvSpPr>
                <a:spLocks/>
              </p:cNvSpPr>
              <p:nvPr/>
            </p:nvSpPr>
            <p:spPr bwMode="auto">
              <a:xfrm>
                <a:off x="2456" y="3072"/>
                <a:ext cx="634" cy="334"/>
              </a:xfrm>
              <a:custGeom>
                <a:avLst/>
                <a:gdLst>
                  <a:gd name="T0" fmla="*/ 0 w 634"/>
                  <a:gd name="T1" fmla="*/ 0 h 334"/>
                  <a:gd name="T2" fmla="*/ 1 w 634"/>
                  <a:gd name="T3" fmla="*/ 163 h 334"/>
                  <a:gd name="T4" fmla="*/ 634 w 634"/>
                  <a:gd name="T5" fmla="*/ 334 h 334"/>
                  <a:gd name="T6" fmla="*/ 634 w 634"/>
                  <a:gd name="T7" fmla="*/ 167 h 334"/>
                  <a:gd name="T8" fmla="*/ 0 w 634"/>
                  <a:gd name="T9" fmla="*/ 0 h 334"/>
                  <a:gd name="T10" fmla="*/ 0 60000 65536"/>
                  <a:gd name="T11" fmla="*/ 0 60000 65536"/>
                  <a:gd name="T12" fmla="*/ 0 60000 65536"/>
                  <a:gd name="T13" fmla="*/ 0 60000 65536"/>
                  <a:gd name="T14" fmla="*/ 0 60000 65536"/>
                  <a:gd name="T15" fmla="*/ 0 w 634"/>
                  <a:gd name="T16" fmla="*/ 0 h 334"/>
                  <a:gd name="T17" fmla="*/ 634 w 634"/>
                  <a:gd name="T18" fmla="*/ 334 h 334"/>
                </a:gdLst>
                <a:ahLst/>
                <a:cxnLst>
                  <a:cxn ang="T10">
                    <a:pos x="T0" y="T1"/>
                  </a:cxn>
                  <a:cxn ang="T11">
                    <a:pos x="T2" y="T3"/>
                  </a:cxn>
                  <a:cxn ang="T12">
                    <a:pos x="T4" y="T5"/>
                  </a:cxn>
                  <a:cxn ang="T13">
                    <a:pos x="T6" y="T7"/>
                  </a:cxn>
                  <a:cxn ang="T14">
                    <a:pos x="T8" y="T9"/>
                  </a:cxn>
                </a:cxnLst>
                <a:rect l="T15" t="T16" r="T17" b="T18"/>
                <a:pathLst>
                  <a:path w="634" h="334">
                    <a:moveTo>
                      <a:pt x="0" y="0"/>
                    </a:moveTo>
                    <a:lnTo>
                      <a:pt x="1" y="163"/>
                    </a:lnTo>
                    <a:lnTo>
                      <a:pt x="634" y="334"/>
                    </a:lnTo>
                    <a:lnTo>
                      <a:pt x="634" y="167"/>
                    </a:lnTo>
                    <a:lnTo>
                      <a:pt x="0" y="0"/>
                    </a:lnTo>
                  </a:path>
                </a:pathLst>
              </a:custGeom>
              <a:noFill/>
              <a:ln w="12700">
                <a:solidFill>
                  <a:srgbClr val="000000"/>
                </a:solidFill>
                <a:round/>
                <a:headEnd/>
                <a:tailEnd/>
              </a:ln>
            </p:spPr>
            <p:txBody>
              <a:bodyPr/>
              <a:lstStyle/>
              <a:p>
                <a:endParaRPr lang="en-US" altLang="zh-TW">
                  <a:latin typeface="微軟正黑體" pitchFamily="34" charset="-120"/>
                  <a:ea typeface="微軟正黑體" pitchFamily="34" charset="-120"/>
                </a:endParaRPr>
              </a:p>
            </p:txBody>
          </p:sp>
        </p:grpSp>
        <p:sp>
          <p:nvSpPr>
            <p:cNvPr id="34867" name="Freeform 42"/>
            <p:cNvSpPr>
              <a:spLocks/>
            </p:cNvSpPr>
            <p:nvPr/>
          </p:nvSpPr>
          <p:spPr bwMode="auto">
            <a:xfrm>
              <a:off x="1289" y="3130"/>
              <a:ext cx="127" cy="77"/>
            </a:xfrm>
            <a:custGeom>
              <a:avLst/>
              <a:gdLst>
                <a:gd name="T0" fmla="*/ 127 w 127"/>
                <a:gd name="T1" fmla="*/ 77 h 77"/>
                <a:gd name="T2" fmla="*/ 0 w 127"/>
                <a:gd name="T3" fmla="*/ 44 h 77"/>
                <a:gd name="T4" fmla="*/ 0 w 127"/>
                <a:gd name="T5" fmla="*/ 0 h 77"/>
                <a:gd name="T6" fmla="*/ 127 w 127"/>
                <a:gd name="T7" fmla="*/ 36 h 77"/>
                <a:gd name="T8" fmla="*/ 127 w 127"/>
                <a:gd name="T9" fmla="*/ 77 h 77"/>
                <a:gd name="T10" fmla="*/ 0 60000 65536"/>
                <a:gd name="T11" fmla="*/ 0 60000 65536"/>
                <a:gd name="T12" fmla="*/ 0 60000 65536"/>
                <a:gd name="T13" fmla="*/ 0 60000 65536"/>
                <a:gd name="T14" fmla="*/ 0 60000 65536"/>
                <a:gd name="T15" fmla="*/ 0 w 127"/>
                <a:gd name="T16" fmla="*/ 0 h 77"/>
                <a:gd name="T17" fmla="*/ 127 w 127"/>
                <a:gd name="T18" fmla="*/ 77 h 77"/>
              </a:gdLst>
              <a:ahLst/>
              <a:cxnLst>
                <a:cxn ang="T10">
                  <a:pos x="T0" y="T1"/>
                </a:cxn>
                <a:cxn ang="T11">
                  <a:pos x="T2" y="T3"/>
                </a:cxn>
                <a:cxn ang="T12">
                  <a:pos x="T4" y="T5"/>
                </a:cxn>
                <a:cxn ang="T13">
                  <a:pos x="T6" y="T7"/>
                </a:cxn>
                <a:cxn ang="T14">
                  <a:pos x="T8" y="T9"/>
                </a:cxn>
              </a:cxnLst>
              <a:rect l="T15" t="T16" r="T17" b="T18"/>
              <a:pathLst>
                <a:path w="127" h="77">
                  <a:moveTo>
                    <a:pt x="127" y="77"/>
                  </a:moveTo>
                  <a:lnTo>
                    <a:pt x="0" y="44"/>
                  </a:lnTo>
                  <a:lnTo>
                    <a:pt x="0" y="0"/>
                  </a:lnTo>
                  <a:lnTo>
                    <a:pt x="127" y="36"/>
                  </a:lnTo>
                  <a:lnTo>
                    <a:pt x="127" y="77"/>
                  </a:lnTo>
                  <a:close/>
                </a:path>
              </a:pathLst>
            </a:custGeom>
            <a:solidFill>
              <a:srgbClr val="CECECE"/>
            </a:solidFill>
            <a:ln w="9525">
              <a:noFill/>
              <a:round/>
              <a:headEnd/>
              <a:tailEnd/>
            </a:ln>
          </p:spPr>
          <p:txBody>
            <a:bodyPr/>
            <a:lstStyle/>
            <a:p>
              <a:endParaRPr lang="en-US" altLang="zh-TW">
                <a:latin typeface="微軟正黑體" pitchFamily="34" charset="-120"/>
                <a:ea typeface="微軟正黑體" pitchFamily="34" charset="-120"/>
              </a:endParaRPr>
            </a:p>
          </p:txBody>
        </p:sp>
        <p:grpSp>
          <p:nvGrpSpPr>
            <p:cNvPr id="13" name="Group 43"/>
            <p:cNvGrpSpPr>
              <a:grpSpLocks/>
            </p:cNvGrpSpPr>
            <p:nvPr/>
          </p:nvGrpSpPr>
          <p:grpSpPr bwMode="auto">
            <a:xfrm>
              <a:off x="1580" y="3195"/>
              <a:ext cx="248" cy="169"/>
              <a:chOff x="2787" y="3195"/>
              <a:chExt cx="248" cy="169"/>
            </a:xfrm>
          </p:grpSpPr>
          <p:sp>
            <p:nvSpPr>
              <p:cNvPr id="34894" name="Freeform 44"/>
              <p:cNvSpPr>
                <a:spLocks/>
              </p:cNvSpPr>
              <p:nvPr/>
            </p:nvSpPr>
            <p:spPr bwMode="auto">
              <a:xfrm>
                <a:off x="2787" y="3195"/>
                <a:ext cx="248" cy="169"/>
              </a:xfrm>
              <a:custGeom>
                <a:avLst/>
                <a:gdLst>
                  <a:gd name="T0" fmla="*/ 0 w 248"/>
                  <a:gd name="T1" fmla="*/ 0 h 169"/>
                  <a:gd name="T2" fmla="*/ 248 w 248"/>
                  <a:gd name="T3" fmla="*/ 67 h 169"/>
                  <a:gd name="T4" fmla="*/ 248 w 248"/>
                  <a:gd name="T5" fmla="*/ 169 h 169"/>
                  <a:gd name="T6" fmla="*/ 0 w 248"/>
                  <a:gd name="T7" fmla="*/ 105 h 169"/>
                  <a:gd name="T8" fmla="*/ 0 w 248"/>
                  <a:gd name="T9" fmla="*/ 0 h 169"/>
                  <a:gd name="T10" fmla="*/ 0 60000 65536"/>
                  <a:gd name="T11" fmla="*/ 0 60000 65536"/>
                  <a:gd name="T12" fmla="*/ 0 60000 65536"/>
                  <a:gd name="T13" fmla="*/ 0 60000 65536"/>
                  <a:gd name="T14" fmla="*/ 0 60000 65536"/>
                  <a:gd name="T15" fmla="*/ 0 w 248"/>
                  <a:gd name="T16" fmla="*/ 0 h 169"/>
                  <a:gd name="T17" fmla="*/ 248 w 248"/>
                  <a:gd name="T18" fmla="*/ 169 h 169"/>
                </a:gdLst>
                <a:ahLst/>
                <a:cxnLst>
                  <a:cxn ang="T10">
                    <a:pos x="T0" y="T1"/>
                  </a:cxn>
                  <a:cxn ang="T11">
                    <a:pos x="T2" y="T3"/>
                  </a:cxn>
                  <a:cxn ang="T12">
                    <a:pos x="T4" y="T5"/>
                  </a:cxn>
                  <a:cxn ang="T13">
                    <a:pos x="T6" y="T7"/>
                  </a:cxn>
                  <a:cxn ang="T14">
                    <a:pos x="T8" y="T9"/>
                  </a:cxn>
                </a:cxnLst>
                <a:rect l="T15" t="T16" r="T17" b="T18"/>
                <a:pathLst>
                  <a:path w="248" h="169">
                    <a:moveTo>
                      <a:pt x="0" y="0"/>
                    </a:moveTo>
                    <a:lnTo>
                      <a:pt x="248" y="67"/>
                    </a:lnTo>
                    <a:lnTo>
                      <a:pt x="248" y="169"/>
                    </a:lnTo>
                    <a:lnTo>
                      <a:pt x="0" y="105"/>
                    </a:lnTo>
                    <a:lnTo>
                      <a:pt x="0" y="0"/>
                    </a:lnTo>
                    <a:close/>
                  </a:path>
                </a:pathLst>
              </a:custGeom>
              <a:solidFill>
                <a:srgbClr val="FFFFFF"/>
              </a:solidFill>
              <a:ln w="9525">
                <a:noFill/>
                <a:round/>
                <a:headEnd/>
                <a:tailEnd/>
              </a:ln>
            </p:spPr>
            <p:txBody>
              <a:bodyPr/>
              <a:lstStyle/>
              <a:p>
                <a:endParaRPr lang="en-US" altLang="zh-TW">
                  <a:latin typeface="微軟正黑體" pitchFamily="34" charset="-120"/>
                  <a:ea typeface="微軟正黑體" pitchFamily="34" charset="-120"/>
                </a:endParaRPr>
              </a:p>
            </p:txBody>
          </p:sp>
          <p:sp>
            <p:nvSpPr>
              <p:cNvPr id="34895" name="Freeform 45"/>
              <p:cNvSpPr>
                <a:spLocks/>
              </p:cNvSpPr>
              <p:nvPr/>
            </p:nvSpPr>
            <p:spPr bwMode="auto">
              <a:xfrm>
                <a:off x="2787" y="3195"/>
                <a:ext cx="248" cy="169"/>
              </a:xfrm>
              <a:custGeom>
                <a:avLst/>
                <a:gdLst>
                  <a:gd name="T0" fmla="*/ 0 w 248"/>
                  <a:gd name="T1" fmla="*/ 0 h 169"/>
                  <a:gd name="T2" fmla="*/ 248 w 248"/>
                  <a:gd name="T3" fmla="*/ 67 h 169"/>
                  <a:gd name="T4" fmla="*/ 248 w 248"/>
                  <a:gd name="T5" fmla="*/ 169 h 169"/>
                  <a:gd name="T6" fmla="*/ 0 w 248"/>
                  <a:gd name="T7" fmla="*/ 105 h 169"/>
                  <a:gd name="T8" fmla="*/ 0 w 248"/>
                  <a:gd name="T9" fmla="*/ 0 h 169"/>
                  <a:gd name="T10" fmla="*/ 0 60000 65536"/>
                  <a:gd name="T11" fmla="*/ 0 60000 65536"/>
                  <a:gd name="T12" fmla="*/ 0 60000 65536"/>
                  <a:gd name="T13" fmla="*/ 0 60000 65536"/>
                  <a:gd name="T14" fmla="*/ 0 60000 65536"/>
                  <a:gd name="T15" fmla="*/ 0 w 248"/>
                  <a:gd name="T16" fmla="*/ 0 h 169"/>
                  <a:gd name="T17" fmla="*/ 248 w 248"/>
                  <a:gd name="T18" fmla="*/ 169 h 169"/>
                </a:gdLst>
                <a:ahLst/>
                <a:cxnLst>
                  <a:cxn ang="T10">
                    <a:pos x="T0" y="T1"/>
                  </a:cxn>
                  <a:cxn ang="T11">
                    <a:pos x="T2" y="T3"/>
                  </a:cxn>
                  <a:cxn ang="T12">
                    <a:pos x="T4" y="T5"/>
                  </a:cxn>
                  <a:cxn ang="T13">
                    <a:pos x="T6" y="T7"/>
                  </a:cxn>
                  <a:cxn ang="T14">
                    <a:pos x="T8" y="T9"/>
                  </a:cxn>
                </a:cxnLst>
                <a:rect l="T15" t="T16" r="T17" b="T18"/>
                <a:pathLst>
                  <a:path w="248" h="169">
                    <a:moveTo>
                      <a:pt x="0" y="0"/>
                    </a:moveTo>
                    <a:lnTo>
                      <a:pt x="248" y="67"/>
                    </a:lnTo>
                    <a:lnTo>
                      <a:pt x="248" y="169"/>
                    </a:lnTo>
                    <a:lnTo>
                      <a:pt x="0" y="105"/>
                    </a:lnTo>
                    <a:lnTo>
                      <a:pt x="0" y="0"/>
                    </a:lnTo>
                  </a:path>
                </a:pathLst>
              </a:custGeom>
              <a:noFill/>
              <a:ln w="12700">
                <a:solidFill>
                  <a:srgbClr val="A9A9A9"/>
                </a:solidFill>
                <a:round/>
                <a:headEnd/>
                <a:tailEnd/>
              </a:ln>
            </p:spPr>
            <p:txBody>
              <a:bodyPr/>
              <a:lstStyle/>
              <a:p>
                <a:endParaRPr lang="en-US" altLang="zh-TW">
                  <a:latin typeface="微軟正黑體" pitchFamily="34" charset="-120"/>
                  <a:ea typeface="微軟正黑體" pitchFamily="34" charset="-120"/>
                </a:endParaRPr>
              </a:p>
            </p:txBody>
          </p:sp>
        </p:grpSp>
        <p:sp>
          <p:nvSpPr>
            <p:cNvPr id="34869" name="Line 46"/>
            <p:cNvSpPr>
              <a:spLocks noChangeShapeType="1"/>
            </p:cNvSpPr>
            <p:nvPr/>
          </p:nvSpPr>
          <p:spPr bwMode="auto">
            <a:xfrm>
              <a:off x="1587" y="3254"/>
              <a:ext cx="233" cy="56"/>
            </a:xfrm>
            <a:prstGeom prst="line">
              <a:avLst/>
            </a:prstGeom>
            <a:noFill/>
            <a:ln w="12700">
              <a:solidFill>
                <a:srgbClr val="A9A9A9"/>
              </a:solidFill>
              <a:round/>
              <a:headEnd/>
              <a:tailEnd/>
            </a:ln>
          </p:spPr>
          <p:txBody>
            <a:bodyPr/>
            <a:lstStyle/>
            <a:p>
              <a:endParaRPr lang="zh-TW" altLang="en-US">
                <a:latin typeface="微軟正黑體" pitchFamily="34" charset="-120"/>
                <a:ea typeface="微軟正黑體" pitchFamily="34" charset="-120"/>
              </a:endParaRPr>
            </a:p>
          </p:txBody>
        </p:sp>
        <p:sp>
          <p:nvSpPr>
            <p:cNvPr id="34870" name="Freeform 47"/>
            <p:cNvSpPr>
              <a:spLocks/>
            </p:cNvSpPr>
            <p:nvPr/>
          </p:nvSpPr>
          <p:spPr bwMode="auto">
            <a:xfrm>
              <a:off x="1653" y="3284"/>
              <a:ext cx="87" cy="38"/>
            </a:xfrm>
            <a:custGeom>
              <a:avLst/>
              <a:gdLst>
                <a:gd name="T0" fmla="*/ 0 w 87"/>
                <a:gd name="T1" fmla="*/ 0 h 38"/>
                <a:gd name="T2" fmla="*/ 0 w 87"/>
                <a:gd name="T3" fmla="*/ 13 h 38"/>
                <a:gd name="T4" fmla="*/ 87 w 87"/>
                <a:gd name="T5" fmla="*/ 38 h 38"/>
                <a:gd name="T6" fmla="*/ 87 w 87"/>
                <a:gd name="T7" fmla="*/ 23 h 38"/>
                <a:gd name="T8" fmla="*/ 0 w 87"/>
                <a:gd name="T9" fmla="*/ 0 h 38"/>
                <a:gd name="T10" fmla="*/ 0 60000 65536"/>
                <a:gd name="T11" fmla="*/ 0 60000 65536"/>
                <a:gd name="T12" fmla="*/ 0 60000 65536"/>
                <a:gd name="T13" fmla="*/ 0 60000 65536"/>
                <a:gd name="T14" fmla="*/ 0 60000 65536"/>
                <a:gd name="T15" fmla="*/ 0 w 87"/>
                <a:gd name="T16" fmla="*/ 0 h 38"/>
                <a:gd name="T17" fmla="*/ 87 w 87"/>
                <a:gd name="T18" fmla="*/ 38 h 38"/>
              </a:gdLst>
              <a:ahLst/>
              <a:cxnLst>
                <a:cxn ang="T10">
                  <a:pos x="T0" y="T1"/>
                </a:cxn>
                <a:cxn ang="T11">
                  <a:pos x="T2" y="T3"/>
                </a:cxn>
                <a:cxn ang="T12">
                  <a:pos x="T4" y="T5"/>
                </a:cxn>
                <a:cxn ang="T13">
                  <a:pos x="T6" y="T7"/>
                </a:cxn>
                <a:cxn ang="T14">
                  <a:pos x="T8" y="T9"/>
                </a:cxn>
              </a:cxnLst>
              <a:rect l="T15" t="T16" r="T17" b="T18"/>
              <a:pathLst>
                <a:path w="87" h="38">
                  <a:moveTo>
                    <a:pt x="0" y="0"/>
                  </a:moveTo>
                  <a:lnTo>
                    <a:pt x="0" y="13"/>
                  </a:lnTo>
                  <a:lnTo>
                    <a:pt x="87" y="38"/>
                  </a:lnTo>
                  <a:lnTo>
                    <a:pt x="87" y="23"/>
                  </a:lnTo>
                  <a:lnTo>
                    <a:pt x="0" y="0"/>
                  </a:lnTo>
                  <a:close/>
                </a:path>
              </a:pathLst>
            </a:custGeom>
            <a:solidFill>
              <a:srgbClr val="CECECE"/>
            </a:solidFill>
            <a:ln w="9525">
              <a:noFill/>
              <a:round/>
              <a:headEnd/>
              <a:tailEnd/>
            </a:ln>
          </p:spPr>
          <p:txBody>
            <a:bodyPr/>
            <a:lstStyle/>
            <a:p>
              <a:endParaRPr lang="en-US" altLang="zh-TW">
                <a:latin typeface="微軟正黑體" pitchFamily="34" charset="-120"/>
                <a:ea typeface="微軟正黑體" pitchFamily="34" charset="-120"/>
              </a:endParaRPr>
            </a:p>
          </p:txBody>
        </p:sp>
        <p:sp>
          <p:nvSpPr>
            <p:cNvPr id="34871" name="Freeform 48"/>
            <p:cNvSpPr>
              <a:spLocks/>
            </p:cNvSpPr>
            <p:nvPr/>
          </p:nvSpPr>
          <p:spPr bwMode="auto">
            <a:xfrm>
              <a:off x="1653" y="3234"/>
              <a:ext cx="87" cy="36"/>
            </a:xfrm>
            <a:custGeom>
              <a:avLst/>
              <a:gdLst>
                <a:gd name="T0" fmla="*/ 0 w 87"/>
                <a:gd name="T1" fmla="*/ 0 h 36"/>
                <a:gd name="T2" fmla="*/ 0 w 87"/>
                <a:gd name="T3" fmla="*/ 13 h 36"/>
                <a:gd name="T4" fmla="*/ 87 w 87"/>
                <a:gd name="T5" fmla="*/ 36 h 36"/>
                <a:gd name="T6" fmla="*/ 87 w 87"/>
                <a:gd name="T7" fmla="*/ 23 h 36"/>
                <a:gd name="T8" fmla="*/ 0 w 87"/>
                <a:gd name="T9" fmla="*/ 0 h 36"/>
                <a:gd name="T10" fmla="*/ 0 60000 65536"/>
                <a:gd name="T11" fmla="*/ 0 60000 65536"/>
                <a:gd name="T12" fmla="*/ 0 60000 65536"/>
                <a:gd name="T13" fmla="*/ 0 60000 65536"/>
                <a:gd name="T14" fmla="*/ 0 60000 65536"/>
                <a:gd name="T15" fmla="*/ 0 w 87"/>
                <a:gd name="T16" fmla="*/ 0 h 36"/>
                <a:gd name="T17" fmla="*/ 87 w 87"/>
                <a:gd name="T18" fmla="*/ 36 h 36"/>
              </a:gdLst>
              <a:ahLst/>
              <a:cxnLst>
                <a:cxn ang="T10">
                  <a:pos x="T0" y="T1"/>
                </a:cxn>
                <a:cxn ang="T11">
                  <a:pos x="T2" y="T3"/>
                </a:cxn>
                <a:cxn ang="T12">
                  <a:pos x="T4" y="T5"/>
                </a:cxn>
                <a:cxn ang="T13">
                  <a:pos x="T6" y="T7"/>
                </a:cxn>
                <a:cxn ang="T14">
                  <a:pos x="T8" y="T9"/>
                </a:cxn>
              </a:cxnLst>
              <a:rect l="T15" t="T16" r="T17" b="T18"/>
              <a:pathLst>
                <a:path w="87" h="36">
                  <a:moveTo>
                    <a:pt x="0" y="0"/>
                  </a:moveTo>
                  <a:lnTo>
                    <a:pt x="0" y="13"/>
                  </a:lnTo>
                  <a:lnTo>
                    <a:pt x="87" y="36"/>
                  </a:lnTo>
                  <a:lnTo>
                    <a:pt x="87" y="23"/>
                  </a:lnTo>
                  <a:lnTo>
                    <a:pt x="0" y="0"/>
                  </a:lnTo>
                  <a:close/>
                </a:path>
              </a:pathLst>
            </a:custGeom>
            <a:solidFill>
              <a:srgbClr val="CECECE"/>
            </a:solidFill>
            <a:ln w="9525">
              <a:noFill/>
              <a:round/>
              <a:headEnd/>
              <a:tailEnd/>
            </a:ln>
          </p:spPr>
          <p:txBody>
            <a:bodyPr/>
            <a:lstStyle/>
            <a:p>
              <a:endParaRPr lang="en-US" altLang="zh-TW">
                <a:latin typeface="微軟正黑體" pitchFamily="34" charset="-120"/>
                <a:ea typeface="微軟正黑體" pitchFamily="34" charset="-120"/>
              </a:endParaRPr>
            </a:p>
          </p:txBody>
        </p:sp>
        <p:grpSp>
          <p:nvGrpSpPr>
            <p:cNvPr id="14" name="Group 49"/>
            <p:cNvGrpSpPr>
              <a:grpSpLocks/>
            </p:cNvGrpSpPr>
            <p:nvPr/>
          </p:nvGrpSpPr>
          <p:grpSpPr bwMode="auto">
            <a:xfrm>
              <a:off x="1594" y="2374"/>
              <a:ext cx="582" cy="570"/>
              <a:chOff x="2801" y="2374"/>
              <a:chExt cx="582" cy="570"/>
            </a:xfrm>
          </p:grpSpPr>
          <p:sp>
            <p:nvSpPr>
              <p:cNvPr id="34892" name="Freeform 50"/>
              <p:cNvSpPr>
                <a:spLocks/>
              </p:cNvSpPr>
              <p:nvPr/>
            </p:nvSpPr>
            <p:spPr bwMode="auto">
              <a:xfrm>
                <a:off x="2801" y="2374"/>
                <a:ext cx="582" cy="570"/>
              </a:xfrm>
              <a:custGeom>
                <a:avLst/>
                <a:gdLst>
                  <a:gd name="T0" fmla="*/ 480 w 582"/>
                  <a:gd name="T1" fmla="*/ 570 h 570"/>
                  <a:gd name="T2" fmla="*/ 582 w 582"/>
                  <a:gd name="T3" fmla="*/ 444 h 570"/>
                  <a:gd name="T4" fmla="*/ 582 w 582"/>
                  <a:gd name="T5" fmla="*/ 98 h 570"/>
                  <a:gd name="T6" fmla="*/ 153 w 582"/>
                  <a:gd name="T7" fmla="*/ 0 h 570"/>
                  <a:gd name="T8" fmla="*/ 0 w 582"/>
                  <a:gd name="T9" fmla="*/ 43 h 570"/>
                  <a:gd name="T10" fmla="*/ 480 w 582"/>
                  <a:gd name="T11" fmla="*/ 570 h 570"/>
                  <a:gd name="T12" fmla="*/ 0 60000 65536"/>
                  <a:gd name="T13" fmla="*/ 0 60000 65536"/>
                  <a:gd name="T14" fmla="*/ 0 60000 65536"/>
                  <a:gd name="T15" fmla="*/ 0 60000 65536"/>
                  <a:gd name="T16" fmla="*/ 0 60000 65536"/>
                  <a:gd name="T17" fmla="*/ 0 60000 65536"/>
                  <a:gd name="T18" fmla="*/ 0 w 582"/>
                  <a:gd name="T19" fmla="*/ 0 h 570"/>
                  <a:gd name="T20" fmla="*/ 582 w 582"/>
                  <a:gd name="T21" fmla="*/ 570 h 570"/>
                </a:gdLst>
                <a:ahLst/>
                <a:cxnLst>
                  <a:cxn ang="T12">
                    <a:pos x="T0" y="T1"/>
                  </a:cxn>
                  <a:cxn ang="T13">
                    <a:pos x="T2" y="T3"/>
                  </a:cxn>
                  <a:cxn ang="T14">
                    <a:pos x="T4" y="T5"/>
                  </a:cxn>
                  <a:cxn ang="T15">
                    <a:pos x="T6" y="T7"/>
                  </a:cxn>
                  <a:cxn ang="T16">
                    <a:pos x="T8" y="T9"/>
                  </a:cxn>
                  <a:cxn ang="T17">
                    <a:pos x="T10" y="T11"/>
                  </a:cxn>
                </a:cxnLst>
                <a:rect l="T18" t="T19" r="T20" b="T21"/>
                <a:pathLst>
                  <a:path w="582" h="570">
                    <a:moveTo>
                      <a:pt x="480" y="570"/>
                    </a:moveTo>
                    <a:lnTo>
                      <a:pt x="582" y="444"/>
                    </a:lnTo>
                    <a:lnTo>
                      <a:pt x="582" y="98"/>
                    </a:lnTo>
                    <a:lnTo>
                      <a:pt x="153" y="0"/>
                    </a:lnTo>
                    <a:lnTo>
                      <a:pt x="0" y="43"/>
                    </a:lnTo>
                    <a:lnTo>
                      <a:pt x="480" y="570"/>
                    </a:lnTo>
                    <a:close/>
                  </a:path>
                </a:pathLst>
              </a:custGeom>
              <a:solidFill>
                <a:srgbClr val="DADADA"/>
              </a:solidFill>
              <a:ln w="9525">
                <a:noFill/>
                <a:round/>
                <a:headEnd/>
                <a:tailEnd/>
              </a:ln>
            </p:spPr>
            <p:txBody>
              <a:bodyPr/>
              <a:lstStyle/>
              <a:p>
                <a:endParaRPr lang="en-US" altLang="zh-TW">
                  <a:latin typeface="微軟正黑體" pitchFamily="34" charset="-120"/>
                  <a:ea typeface="微軟正黑體" pitchFamily="34" charset="-120"/>
                </a:endParaRPr>
              </a:p>
            </p:txBody>
          </p:sp>
          <p:sp>
            <p:nvSpPr>
              <p:cNvPr id="34893" name="Freeform 51"/>
              <p:cNvSpPr>
                <a:spLocks/>
              </p:cNvSpPr>
              <p:nvPr/>
            </p:nvSpPr>
            <p:spPr bwMode="auto">
              <a:xfrm>
                <a:off x="2801" y="2374"/>
                <a:ext cx="582" cy="570"/>
              </a:xfrm>
              <a:custGeom>
                <a:avLst/>
                <a:gdLst>
                  <a:gd name="T0" fmla="*/ 480 w 582"/>
                  <a:gd name="T1" fmla="*/ 570 h 570"/>
                  <a:gd name="T2" fmla="*/ 582 w 582"/>
                  <a:gd name="T3" fmla="*/ 444 h 570"/>
                  <a:gd name="T4" fmla="*/ 582 w 582"/>
                  <a:gd name="T5" fmla="*/ 98 h 570"/>
                  <a:gd name="T6" fmla="*/ 153 w 582"/>
                  <a:gd name="T7" fmla="*/ 0 h 570"/>
                  <a:gd name="T8" fmla="*/ 0 w 582"/>
                  <a:gd name="T9" fmla="*/ 43 h 570"/>
                  <a:gd name="T10" fmla="*/ 0 60000 65536"/>
                  <a:gd name="T11" fmla="*/ 0 60000 65536"/>
                  <a:gd name="T12" fmla="*/ 0 60000 65536"/>
                  <a:gd name="T13" fmla="*/ 0 60000 65536"/>
                  <a:gd name="T14" fmla="*/ 0 60000 65536"/>
                  <a:gd name="T15" fmla="*/ 0 w 582"/>
                  <a:gd name="T16" fmla="*/ 0 h 570"/>
                  <a:gd name="T17" fmla="*/ 582 w 582"/>
                  <a:gd name="T18" fmla="*/ 570 h 570"/>
                </a:gdLst>
                <a:ahLst/>
                <a:cxnLst>
                  <a:cxn ang="T10">
                    <a:pos x="T0" y="T1"/>
                  </a:cxn>
                  <a:cxn ang="T11">
                    <a:pos x="T2" y="T3"/>
                  </a:cxn>
                  <a:cxn ang="T12">
                    <a:pos x="T4" y="T5"/>
                  </a:cxn>
                  <a:cxn ang="T13">
                    <a:pos x="T6" y="T7"/>
                  </a:cxn>
                  <a:cxn ang="T14">
                    <a:pos x="T8" y="T9"/>
                  </a:cxn>
                </a:cxnLst>
                <a:rect l="T15" t="T16" r="T17" b="T18"/>
                <a:pathLst>
                  <a:path w="582" h="570">
                    <a:moveTo>
                      <a:pt x="480" y="570"/>
                    </a:moveTo>
                    <a:lnTo>
                      <a:pt x="582" y="444"/>
                    </a:lnTo>
                    <a:lnTo>
                      <a:pt x="582" y="98"/>
                    </a:lnTo>
                    <a:lnTo>
                      <a:pt x="153" y="0"/>
                    </a:lnTo>
                    <a:lnTo>
                      <a:pt x="0" y="43"/>
                    </a:lnTo>
                  </a:path>
                </a:pathLst>
              </a:custGeom>
              <a:noFill/>
              <a:ln w="12700">
                <a:solidFill>
                  <a:srgbClr val="000000"/>
                </a:solidFill>
                <a:round/>
                <a:headEnd/>
                <a:tailEnd/>
              </a:ln>
            </p:spPr>
            <p:txBody>
              <a:bodyPr/>
              <a:lstStyle/>
              <a:p>
                <a:endParaRPr lang="en-US" altLang="zh-TW">
                  <a:latin typeface="微軟正黑體" pitchFamily="34" charset="-120"/>
                  <a:ea typeface="微軟正黑體" pitchFamily="34" charset="-120"/>
                </a:endParaRPr>
              </a:p>
            </p:txBody>
          </p:sp>
        </p:grpSp>
        <p:grpSp>
          <p:nvGrpSpPr>
            <p:cNvPr id="15" name="Group 52"/>
            <p:cNvGrpSpPr>
              <a:grpSpLocks/>
            </p:cNvGrpSpPr>
            <p:nvPr/>
          </p:nvGrpSpPr>
          <p:grpSpPr bwMode="auto">
            <a:xfrm>
              <a:off x="1881" y="2523"/>
              <a:ext cx="190" cy="626"/>
              <a:chOff x="3088" y="2523"/>
              <a:chExt cx="190" cy="626"/>
            </a:xfrm>
          </p:grpSpPr>
          <p:sp>
            <p:nvSpPr>
              <p:cNvPr id="34890" name="Freeform 53"/>
              <p:cNvSpPr>
                <a:spLocks/>
              </p:cNvSpPr>
              <p:nvPr/>
            </p:nvSpPr>
            <p:spPr bwMode="auto">
              <a:xfrm>
                <a:off x="3088" y="2523"/>
                <a:ext cx="190" cy="626"/>
              </a:xfrm>
              <a:custGeom>
                <a:avLst/>
                <a:gdLst>
                  <a:gd name="T0" fmla="*/ 0 w 190"/>
                  <a:gd name="T1" fmla="*/ 626 h 626"/>
                  <a:gd name="T2" fmla="*/ 0 w 190"/>
                  <a:gd name="T3" fmla="*/ 102 h 626"/>
                  <a:gd name="T4" fmla="*/ 190 w 190"/>
                  <a:gd name="T5" fmla="*/ 0 h 626"/>
                  <a:gd name="T6" fmla="*/ 190 w 190"/>
                  <a:gd name="T7" fmla="*/ 505 h 626"/>
                  <a:gd name="T8" fmla="*/ 0 w 190"/>
                  <a:gd name="T9" fmla="*/ 626 h 626"/>
                  <a:gd name="T10" fmla="*/ 0 60000 65536"/>
                  <a:gd name="T11" fmla="*/ 0 60000 65536"/>
                  <a:gd name="T12" fmla="*/ 0 60000 65536"/>
                  <a:gd name="T13" fmla="*/ 0 60000 65536"/>
                  <a:gd name="T14" fmla="*/ 0 60000 65536"/>
                  <a:gd name="T15" fmla="*/ 0 w 190"/>
                  <a:gd name="T16" fmla="*/ 0 h 626"/>
                  <a:gd name="T17" fmla="*/ 190 w 190"/>
                  <a:gd name="T18" fmla="*/ 626 h 626"/>
                </a:gdLst>
                <a:ahLst/>
                <a:cxnLst>
                  <a:cxn ang="T10">
                    <a:pos x="T0" y="T1"/>
                  </a:cxn>
                  <a:cxn ang="T11">
                    <a:pos x="T2" y="T3"/>
                  </a:cxn>
                  <a:cxn ang="T12">
                    <a:pos x="T4" y="T5"/>
                  </a:cxn>
                  <a:cxn ang="T13">
                    <a:pos x="T6" y="T7"/>
                  </a:cxn>
                  <a:cxn ang="T14">
                    <a:pos x="T8" y="T9"/>
                  </a:cxn>
                </a:cxnLst>
                <a:rect l="T15" t="T16" r="T17" b="T18"/>
                <a:pathLst>
                  <a:path w="190" h="626">
                    <a:moveTo>
                      <a:pt x="0" y="626"/>
                    </a:moveTo>
                    <a:lnTo>
                      <a:pt x="0" y="102"/>
                    </a:lnTo>
                    <a:lnTo>
                      <a:pt x="190" y="0"/>
                    </a:lnTo>
                    <a:lnTo>
                      <a:pt x="190" y="505"/>
                    </a:lnTo>
                    <a:lnTo>
                      <a:pt x="0" y="626"/>
                    </a:lnTo>
                    <a:close/>
                  </a:path>
                </a:pathLst>
              </a:custGeom>
              <a:solidFill>
                <a:srgbClr val="DADADA"/>
              </a:solidFill>
              <a:ln w="9525">
                <a:noFill/>
                <a:round/>
                <a:headEnd/>
                <a:tailEnd/>
              </a:ln>
            </p:spPr>
            <p:txBody>
              <a:bodyPr/>
              <a:lstStyle/>
              <a:p>
                <a:endParaRPr lang="en-US" altLang="zh-TW">
                  <a:latin typeface="微軟正黑體" pitchFamily="34" charset="-120"/>
                  <a:ea typeface="微軟正黑體" pitchFamily="34" charset="-120"/>
                </a:endParaRPr>
              </a:p>
            </p:txBody>
          </p:sp>
          <p:sp>
            <p:nvSpPr>
              <p:cNvPr id="34891" name="Freeform 54"/>
              <p:cNvSpPr>
                <a:spLocks/>
              </p:cNvSpPr>
              <p:nvPr/>
            </p:nvSpPr>
            <p:spPr bwMode="auto">
              <a:xfrm>
                <a:off x="3088" y="2523"/>
                <a:ext cx="190" cy="626"/>
              </a:xfrm>
              <a:custGeom>
                <a:avLst/>
                <a:gdLst>
                  <a:gd name="T0" fmla="*/ 0 w 190"/>
                  <a:gd name="T1" fmla="*/ 626 h 626"/>
                  <a:gd name="T2" fmla="*/ 0 w 190"/>
                  <a:gd name="T3" fmla="*/ 102 h 626"/>
                  <a:gd name="T4" fmla="*/ 190 w 190"/>
                  <a:gd name="T5" fmla="*/ 0 h 626"/>
                  <a:gd name="T6" fmla="*/ 190 w 190"/>
                  <a:gd name="T7" fmla="*/ 505 h 626"/>
                  <a:gd name="T8" fmla="*/ 0 w 190"/>
                  <a:gd name="T9" fmla="*/ 626 h 626"/>
                  <a:gd name="T10" fmla="*/ 0 60000 65536"/>
                  <a:gd name="T11" fmla="*/ 0 60000 65536"/>
                  <a:gd name="T12" fmla="*/ 0 60000 65536"/>
                  <a:gd name="T13" fmla="*/ 0 60000 65536"/>
                  <a:gd name="T14" fmla="*/ 0 60000 65536"/>
                  <a:gd name="T15" fmla="*/ 0 w 190"/>
                  <a:gd name="T16" fmla="*/ 0 h 626"/>
                  <a:gd name="T17" fmla="*/ 190 w 190"/>
                  <a:gd name="T18" fmla="*/ 626 h 626"/>
                </a:gdLst>
                <a:ahLst/>
                <a:cxnLst>
                  <a:cxn ang="T10">
                    <a:pos x="T0" y="T1"/>
                  </a:cxn>
                  <a:cxn ang="T11">
                    <a:pos x="T2" y="T3"/>
                  </a:cxn>
                  <a:cxn ang="T12">
                    <a:pos x="T4" y="T5"/>
                  </a:cxn>
                  <a:cxn ang="T13">
                    <a:pos x="T6" y="T7"/>
                  </a:cxn>
                  <a:cxn ang="T14">
                    <a:pos x="T8" y="T9"/>
                  </a:cxn>
                </a:cxnLst>
                <a:rect l="T15" t="T16" r="T17" b="T18"/>
                <a:pathLst>
                  <a:path w="190" h="626">
                    <a:moveTo>
                      <a:pt x="0" y="626"/>
                    </a:moveTo>
                    <a:lnTo>
                      <a:pt x="0" y="102"/>
                    </a:lnTo>
                    <a:lnTo>
                      <a:pt x="190" y="0"/>
                    </a:lnTo>
                    <a:lnTo>
                      <a:pt x="190" y="505"/>
                    </a:lnTo>
                    <a:lnTo>
                      <a:pt x="0" y="626"/>
                    </a:lnTo>
                  </a:path>
                </a:pathLst>
              </a:custGeom>
              <a:noFill/>
              <a:ln w="12700">
                <a:solidFill>
                  <a:srgbClr val="000000"/>
                </a:solidFill>
                <a:round/>
                <a:headEnd/>
                <a:tailEnd/>
              </a:ln>
            </p:spPr>
            <p:txBody>
              <a:bodyPr/>
              <a:lstStyle/>
              <a:p>
                <a:endParaRPr lang="en-US" altLang="zh-TW">
                  <a:latin typeface="微軟正黑體" pitchFamily="34" charset="-120"/>
                  <a:ea typeface="微軟正黑體" pitchFamily="34" charset="-120"/>
                </a:endParaRPr>
              </a:p>
            </p:txBody>
          </p:sp>
        </p:grpSp>
        <p:grpSp>
          <p:nvGrpSpPr>
            <p:cNvPr id="16" name="Group 55"/>
            <p:cNvGrpSpPr>
              <a:grpSpLocks/>
            </p:cNvGrpSpPr>
            <p:nvPr/>
          </p:nvGrpSpPr>
          <p:grpSpPr bwMode="auto">
            <a:xfrm>
              <a:off x="1285" y="2395"/>
              <a:ext cx="786" cy="231"/>
              <a:chOff x="2492" y="2395"/>
              <a:chExt cx="786" cy="231"/>
            </a:xfrm>
          </p:grpSpPr>
          <p:sp>
            <p:nvSpPr>
              <p:cNvPr id="34888" name="Freeform 56"/>
              <p:cNvSpPr>
                <a:spLocks/>
              </p:cNvSpPr>
              <p:nvPr/>
            </p:nvSpPr>
            <p:spPr bwMode="auto">
              <a:xfrm>
                <a:off x="2492" y="2395"/>
                <a:ext cx="786" cy="231"/>
              </a:xfrm>
              <a:custGeom>
                <a:avLst/>
                <a:gdLst>
                  <a:gd name="T0" fmla="*/ 595 w 786"/>
                  <a:gd name="T1" fmla="*/ 231 h 231"/>
                  <a:gd name="T2" fmla="*/ 0 w 786"/>
                  <a:gd name="T3" fmla="*/ 89 h 231"/>
                  <a:gd name="T4" fmla="*/ 220 w 786"/>
                  <a:gd name="T5" fmla="*/ 0 h 231"/>
                  <a:gd name="T6" fmla="*/ 786 w 786"/>
                  <a:gd name="T7" fmla="*/ 129 h 231"/>
                  <a:gd name="T8" fmla="*/ 595 w 786"/>
                  <a:gd name="T9" fmla="*/ 231 h 231"/>
                  <a:gd name="T10" fmla="*/ 0 60000 65536"/>
                  <a:gd name="T11" fmla="*/ 0 60000 65536"/>
                  <a:gd name="T12" fmla="*/ 0 60000 65536"/>
                  <a:gd name="T13" fmla="*/ 0 60000 65536"/>
                  <a:gd name="T14" fmla="*/ 0 60000 65536"/>
                  <a:gd name="T15" fmla="*/ 0 w 786"/>
                  <a:gd name="T16" fmla="*/ 0 h 231"/>
                  <a:gd name="T17" fmla="*/ 786 w 786"/>
                  <a:gd name="T18" fmla="*/ 231 h 231"/>
                </a:gdLst>
                <a:ahLst/>
                <a:cxnLst>
                  <a:cxn ang="T10">
                    <a:pos x="T0" y="T1"/>
                  </a:cxn>
                  <a:cxn ang="T11">
                    <a:pos x="T2" y="T3"/>
                  </a:cxn>
                  <a:cxn ang="T12">
                    <a:pos x="T4" y="T5"/>
                  </a:cxn>
                  <a:cxn ang="T13">
                    <a:pos x="T6" y="T7"/>
                  </a:cxn>
                  <a:cxn ang="T14">
                    <a:pos x="T8" y="T9"/>
                  </a:cxn>
                </a:cxnLst>
                <a:rect l="T15" t="T16" r="T17" b="T18"/>
                <a:pathLst>
                  <a:path w="786" h="231">
                    <a:moveTo>
                      <a:pt x="595" y="231"/>
                    </a:moveTo>
                    <a:lnTo>
                      <a:pt x="0" y="89"/>
                    </a:lnTo>
                    <a:lnTo>
                      <a:pt x="220" y="0"/>
                    </a:lnTo>
                    <a:lnTo>
                      <a:pt x="786" y="129"/>
                    </a:lnTo>
                    <a:lnTo>
                      <a:pt x="595" y="231"/>
                    </a:lnTo>
                    <a:close/>
                  </a:path>
                </a:pathLst>
              </a:custGeom>
              <a:solidFill>
                <a:srgbClr val="FFFFFF"/>
              </a:solidFill>
              <a:ln w="9525">
                <a:noFill/>
                <a:round/>
                <a:headEnd/>
                <a:tailEnd/>
              </a:ln>
            </p:spPr>
            <p:txBody>
              <a:bodyPr/>
              <a:lstStyle/>
              <a:p>
                <a:endParaRPr lang="en-US" altLang="zh-TW">
                  <a:latin typeface="微軟正黑體" pitchFamily="34" charset="-120"/>
                  <a:ea typeface="微軟正黑體" pitchFamily="34" charset="-120"/>
                </a:endParaRPr>
              </a:p>
            </p:txBody>
          </p:sp>
          <p:sp>
            <p:nvSpPr>
              <p:cNvPr id="34889" name="Freeform 57"/>
              <p:cNvSpPr>
                <a:spLocks/>
              </p:cNvSpPr>
              <p:nvPr/>
            </p:nvSpPr>
            <p:spPr bwMode="auto">
              <a:xfrm>
                <a:off x="2492" y="2395"/>
                <a:ext cx="786" cy="231"/>
              </a:xfrm>
              <a:custGeom>
                <a:avLst/>
                <a:gdLst>
                  <a:gd name="T0" fmla="*/ 595 w 786"/>
                  <a:gd name="T1" fmla="*/ 231 h 231"/>
                  <a:gd name="T2" fmla="*/ 0 w 786"/>
                  <a:gd name="T3" fmla="*/ 89 h 231"/>
                  <a:gd name="T4" fmla="*/ 220 w 786"/>
                  <a:gd name="T5" fmla="*/ 0 h 231"/>
                  <a:gd name="T6" fmla="*/ 786 w 786"/>
                  <a:gd name="T7" fmla="*/ 129 h 231"/>
                  <a:gd name="T8" fmla="*/ 595 w 786"/>
                  <a:gd name="T9" fmla="*/ 231 h 231"/>
                  <a:gd name="T10" fmla="*/ 0 60000 65536"/>
                  <a:gd name="T11" fmla="*/ 0 60000 65536"/>
                  <a:gd name="T12" fmla="*/ 0 60000 65536"/>
                  <a:gd name="T13" fmla="*/ 0 60000 65536"/>
                  <a:gd name="T14" fmla="*/ 0 60000 65536"/>
                  <a:gd name="T15" fmla="*/ 0 w 786"/>
                  <a:gd name="T16" fmla="*/ 0 h 231"/>
                  <a:gd name="T17" fmla="*/ 786 w 786"/>
                  <a:gd name="T18" fmla="*/ 231 h 231"/>
                </a:gdLst>
                <a:ahLst/>
                <a:cxnLst>
                  <a:cxn ang="T10">
                    <a:pos x="T0" y="T1"/>
                  </a:cxn>
                  <a:cxn ang="T11">
                    <a:pos x="T2" y="T3"/>
                  </a:cxn>
                  <a:cxn ang="T12">
                    <a:pos x="T4" y="T5"/>
                  </a:cxn>
                  <a:cxn ang="T13">
                    <a:pos x="T6" y="T7"/>
                  </a:cxn>
                  <a:cxn ang="T14">
                    <a:pos x="T8" y="T9"/>
                  </a:cxn>
                </a:cxnLst>
                <a:rect l="T15" t="T16" r="T17" b="T18"/>
                <a:pathLst>
                  <a:path w="786" h="231">
                    <a:moveTo>
                      <a:pt x="595" y="231"/>
                    </a:moveTo>
                    <a:lnTo>
                      <a:pt x="0" y="89"/>
                    </a:lnTo>
                    <a:lnTo>
                      <a:pt x="220" y="0"/>
                    </a:lnTo>
                    <a:lnTo>
                      <a:pt x="786" y="129"/>
                    </a:lnTo>
                    <a:lnTo>
                      <a:pt x="595" y="231"/>
                    </a:lnTo>
                  </a:path>
                </a:pathLst>
              </a:custGeom>
              <a:noFill/>
              <a:ln w="12700">
                <a:solidFill>
                  <a:srgbClr val="000000"/>
                </a:solidFill>
                <a:round/>
                <a:headEnd/>
                <a:tailEnd/>
              </a:ln>
            </p:spPr>
            <p:txBody>
              <a:bodyPr/>
              <a:lstStyle/>
              <a:p>
                <a:endParaRPr lang="en-US" altLang="zh-TW">
                  <a:latin typeface="微軟正黑體" pitchFamily="34" charset="-120"/>
                  <a:ea typeface="微軟正黑體" pitchFamily="34" charset="-120"/>
                </a:endParaRPr>
              </a:p>
            </p:txBody>
          </p:sp>
        </p:grpSp>
        <p:grpSp>
          <p:nvGrpSpPr>
            <p:cNvPr id="17" name="Group 58"/>
            <p:cNvGrpSpPr>
              <a:grpSpLocks/>
            </p:cNvGrpSpPr>
            <p:nvPr/>
          </p:nvGrpSpPr>
          <p:grpSpPr bwMode="auto">
            <a:xfrm>
              <a:off x="1403" y="3026"/>
              <a:ext cx="415" cy="127"/>
              <a:chOff x="2610" y="3026"/>
              <a:chExt cx="415" cy="127"/>
            </a:xfrm>
          </p:grpSpPr>
          <p:sp>
            <p:nvSpPr>
              <p:cNvPr id="34886" name="Freeform 59"/>
              <p:cNvSpPr>
                <a:spLocks/>
              </p:cNvSpPr>
              <p:nvPr/>
            </p:nvSpPr>
            <p:spPr bwMode="auto">
              <a:xfrm>
                <a:off x="2610" y="3026"/>
                <a:ext cx="415" cy="127"/>
              </a:xfrm>
              <a:custGeom>
                <a:avLst/>
                <a:gdLst>
                  <a:gd name="T0" fmla="*/ 0 w 415"/>
                  <a:gd name="T1" fmla="*/ 0 h 127"/>
                  <a:gd name="T2" fmla="*/ 0 w 415"/>
                  <a:gd name="T3" fmla="*/ 24 h 127"/>
                  <a:gd name="T4" fmla="*/ 382 w 415"/>
                  <a:gd name="T5" fmla="*/ 127 h 127"/>
                  <a:gd name="T6" fmla="*/ 415 w 415"/>
                  <a:gd name="T7" fmla="*/ 111 h 127"/>
                  <a:gd name="T8" fmla="*/ 0 w 415"/>
                  <a:gd name="T9" fmla="*/ 0 h 127"/>
                  <a:gd name="T10" fmla="*/ 0 60000 65536"/>
                  <a:gd name="T11" fmla="*/ 0 60000 65536"/>
                  <a:gd name="T12" fmla="*/ 0 60000 65536"/>
                  <a:gd name="T13" fmla="*/ 0 60000 65536"/>
                  <a:gd name="T14" fmla="*/ 0 60000 65536"/>
                  <a:gd name="T15" fmla="*/ 0 w 415"/>
                  <a:gd name="T16" fmla="*/ 0 h 127"/>
                  <a:gd name="T17" fmla="*/ 415 w 415"/>
                  <a:gd name="T18" fmla="*/ 127 h 127"/>
                </a:gdLst>
                <a:ahLst/>
                <a:cxnLst>
                  <a:cxn ang="T10">
                    <a:pos x="T0" y="T1"/>
                  </a:cxn>
                  <a:cxn ang="T11">
                    <a:pos x="T2" y="T3"/>
                  </a:cxn>
                  <a:cxn ang="T12">
                    <a:pos x="T4" y="T5"/>
                  </a:cxn>
                  <a:cxn ang="T13">
                    <a:pos x="T6" y="T7"/>
                  </a:cxn>
                  <a:cxn ang="T14">
                    <a:pos x="T8" y="T9"/>
                  </a:cxn>
                </a:cxnLst>
                <a:rect l="T15" t="T16" r="T17" b="T18"/>
                <a:pathLst>
                  <a:path w="415" h="127">
                    <a:moveTo>
                      <a:pt x="0" y="0"/>
                    </a:moveTo>
                    <a:lnTo>
                      <a:pt x="0" y="24"/>
                    </a:lnTo>
                    <a:lnTo>
                      <a:pt x="382" y="127"/>
                    </a:lnTo>
                    <a:lnTo>
                      <a:pt x="415" y="111"/>
                    </a:lnTo>
                    <a:lnTo>
                      <a:pt x="0" y="0"/>
                    </a:lnTo>
                    <a:close/>
                  </a:path>
                </a:pathLst>
              </a:custGeom>
              <a:solidFill>
                <a:srgbClr val="CECECE"/>
              </a:solidFill>
              <a:ln w="9525">
                <a:noFill/>
                <a:round/>
                <a:headEnd/>
                <a:tailEnd/>
              </a:ln>
            </p:spPr>
            <p:txBody>
              <a:bodyPr/>
              <a:lstStyle/>
              <a:p>
                <a:endParaRPr lang="en-US" altLang="zh-TW">
                  <a:latin typeface="微軟正黑體" pitchFamily="34" charset="-120"/>
                  <a:ea typeface="微軟正黑體" pitchFamily="34" charset="-120"/>
                </a:endParaRPr>
              </a:p>
            </p:txBody>
          </p:sp>
          <p:sp>
            <p:nvSpPr>
              <p:cNvPr id="34887" name="Freeform 60"/>
              <p:cNvSpPr>
                <a:spLocks/>
              </p:cNvSpPr>
              <p:nvPr/>
            </p:nvSpPr>
            <p:spPr bwMode="auto">
              <a:xfrm>
                <a:off x="2610" y="3026"/>
                <a:ext cx="415" cy="127"/>
              </a:xfrm>
              <a:custGeom>
                <a:avLst/>
                <a:gdLst>
                  <a:gd name="T0" fmla="*/ 0 w 415"/>
                  <a:gd name="T1" fmla="*/ 0 h 127"/>
                  <a:gd name="T2" fmla="*/ 0 w 415"/>
                  <a:gd name="T3" fmla="*/ 24 h 127"/>
                  <a:gd name="T4" fmla="*/ 382 w 415"/>
                  <a:gd name="T5" fmla="*/ 127 h 127"/>
                  <a:gd name="T6" fmla="*/ 415 w 415"/>
                  <a:gd name="T7" fmla="*/ 111 h 127"/>
                  <a:gd name="T8" fmla="*/ 0 60000 65536"/>
                  <a:gd name="T9" fmla="*/ 0 60000 65536"/>
                  <a:gd name="T10" fmla="*/ 0 60000 65536"/>
                  <a:gd name="T11" fmla="*/ 0 60000 65536"/>
                  <a:gd name="T12" fmla="*/ 0 w 415"/>
                  <a:gd name="T13" fmla="*/ 0 h 127"/>
                  <a:gd name="T14" fmla="*/ 415 w 415"/>
                  <a:gd name="T15" fmla="*/ 127 h 127"/>
                </a:gdLst>
                <a:ahLst/>
                <a:cxnLst>
                  <a:cxn ang="T8">
                    <a:pos x="T0" y="T1"/>
                  </a:cxn>
                  <a:cxn ang="T9">
                    <a:pos x="T2" y="T3"/>
                  </a:cxn>
                  <a:cxn ang="T10">
                    <a:pos x="T4" y="T5"/>
                  </a:cxn>
                  <a:cxn ang="T11">
                    <a:pos x="T6" y="T7"/>
                  </a:cxn>
                </a:cxnLst>
                <a:rect l="T12" t="T13" r="T14" b="T15"/>
                <a:pathLst>
                  <a:path w="415" h="127">
                    <a:moveTo>
                      <a:pt x="0" y="0"/>
                    </a:moveTo>
                    <a:lnTo>
                      <a:pt x="0" y="24"/>
                    </a:lnTo>
                    <a:lnTo>
                      <a:pt x="382" y="127"/>
                    </a:lnTo>
                    <a:lnTo>
                      <a:pt x="415" y="111"/>
                    </a:lnTo>
                  </a:path>
                </a:pathLst>
              </a:custGeom>
              <a:noFill/>
              <a:ln w="12700">
                <a:solidFill>
                  <a:srgbClr val="000000"/>
                </a:solidFill>
                <a:round/>
                <a:headEnd/>
                <a:tailEnd/>
              </a:ln>
            </p:spPr>
            <p:txBody>
              <a:bodyPr/>
              <a:lstStyle/>
              <a:p>
                <a:endParaRPr lang="en-US" altLang="zh-TW">
                  <a:latin typeface="微軟正黑體" pitchFamily="34" charset="-120"/>
                  <a:ea typeface="微軟正黑體" pitchFamily="34" charset="-120"/>
                </a:endParaRPr>
              </a:p>
            </p:txBody>
          </p:sp>
        </p:grpSp>
        <p:grpSp>
          <p:nvGrpSpPr>
            <p:cNvPr id="18" name="Group 61"/>
            <p:cNvGrpSpPr>
              <a:grpSpLocks/>
            </p:cNvGrpSpPr>
            <p:nvPr/>
          </p:nvGrpSpPr>
          <p:grpSpPr bwMode="auto">
            <a:xfrm>
              <a:off x="1285" y="2483"/>
              <a:ext cx="596" cy="667"/>
              <a:chOff x="2492" y="2483"/>
              <a:chExt cx="596" cy="667"/>
            </a:xfrm>
          </p:grpSpPr>
          <p:sp>
            <p:nvSpPr>
              <p:cNvPr id="34884" name="Freeform 62"/>
              <p:cNvSpPr>
                <a:spLocks/>
              </p:cNvSpPr>
              <p:nvPr/>
            </p:nvSpPr>
            <p:spPr bwMode="auto">
              <a:xfrm>
                <a:off x="2492" y="2483"/>
                <a:ext cx="596" cy="667"/>
              </a:xfrm>
              <a:custGeom>
                <a:avLst/>
                <a:gdLst>
                  <a:gd name="T0" fmla="*/ 596 w 596"/>
                  <a:gd name="T1" fmla="*/ 667 h 667"/>
                  <a:gd name="T2" fmla="*/ 596 w 596"/>
                  <a:gd name="T3" fmla="*/ 142 h 667"/>
                  <a:gd name="T4" fmla="*/ 0 w 596"/>
                  <a:gd name="T5" fmla="*/ 0 h 667"/>
                  <a:gd name="T6" fmla="*/ 0 w 596"/>
                  <a:gd name="T7" fmla="*/ 512 h 667"/>
                  <a:gd name="T8" fmla="*/ 596 w 596"/>
                  <a:gd name="T9" fmla="*/ 667 h 667"/>
                  <a:gd name="T10" fmla="*/ 0 60000 65536"/>
                  <a:gd name="T11" fmla="*/ 0 60000 65536"/>
                  <a:gd name="T12" fmla="*/ 0 60000 65536"/>
                  <a:gd name="T13" fmla="*/ 0 60000 65536"/>
                  <a:gd name="T14" fmla="*/ 0 60000 65536"/>
                  <a:gd name="T15" fmla="*/ 0 w 596"/>
                  <a:gd name="T16" fmla="*/ 0 h 667"/>
                  <a:gd name="T17" fmla="*/ 596 w 596"/>
                  <a:gd name="T18" fmla="*/ 667 h 667"/>
                </a:gdLst>
                <a:ahLst/>
                <a:cxnLst>
                  <a:cxn ang="T10">
                    <a:pos x="T0" y="T1"/>
                  </a:cxn>
                  <a:cxn ang="T11">
                    <a:pos x="T2" y="T3"/>
                  </a:cxn>
                  <a:cxn ang="T12">
                    <a:pos x="T4" y="T5"/>
                  </a:cxn>
                  <a:cxn ang="T13">
                    <a:pos x="T6" y="T7"/>
                  </a:cxn>
                  <a:cxn ang="T14">
                    <a:pos x="T8" y="T9"/>
                  </a:cxn>
                </a:cxnLst>
                <a:rect l="T15" t="T16" r="T17" b="T18"/>
                <a:pathLst>
                  <a:path w="596" h="667">
                    <a:moveTo>
                      <a:pt x="596" y="667"/>
                    </a:moveTo>
                    <a:lnTo>
                      <a:pt x="596" y="142"/>
                    </a:lnTo>
                    <a:lnTo>
                      <a:pt x="0" y="0"/>
                    </a:lnTo>
                    <a:lnTo>
                      <a:pt x="0" y="512"/>
                    </a:lnTo>
                    <a:lnTo>
                      <a:pt x="596" y="667"/>
                    </a:lnTo>
                    <a:close/>
                  </a:path>
                </a:pathLst>
              </a:custGeom>
              <a:solidFill>
                <a:srgbClr val="FFFFFF"/>
              </a:solidFill>
              <a:ln w="9525">
                <a:noFill/>
                <a:round/>
                <a:headEnd/>
                <a:tailEnd/>
              </a:ln>
            </p:spPr>
            <p:txBody>
              <a:bodyPr/>
              <a:lstStyle/>
              <a:p>
                <a:endParaRPr lang="en-US" altLang="zh-TW">
                  <a:latin typeface="微軟正黑體" pitchFamily="34" charset="-120"/>
                  <a:ea typeface="微軟正黑體" pitchFamily="34" charset="-120"/>
                </a:endParaRPr>
              </a:p>
            </p:txBody>
          </p:sp>
          <p:sp>
            <p:nvSpPr>
              <p:cNvPr id="34885" name="Freeform 63"/>
              <p:cNvSpPr>
                <a:spLocks/>
              </p:cNvSpPr>
              <p:nvPr/>
            </p:nvSpPr>
            <p:spPr bwMode="auto">
              <a:xfrm>
                <a:off x="2492" y="2483"/>
                <a:ext cx="596" cy="667"/>
              </a:xfrm>
              <a:custGeom>
                <a:avLst/>
                <a:gdLst>
                  <a:gd name="T0" fmla="*/ 596 w 596"/>
                  <a:gd name="T1" fmla="*/ 667 h 667"/>
                  <a:gd name="T2" fmla="*/ 596 w 596"/>
                  <a:gd name="T3" fmla="*/ 142 h 667"/>
                  <a:gd name="T4" fmla="*/ 0 w 596"/>
                  <a:gd name="T5" fmla="*/ 0 h 667"/>
                  <a:gd name="T6" fmla="*/ 0 w 596"/>
                  <a:gd name="T7" fmla="*/ 512 h 667"/>
                  <a:gd name="T8" fmla="*/ 596 w 596"/>
                  <a:gd name="T9" fmla="*/ 667 h 667"/>
                  <a:gd name="T10" fmla="*/ 0 60000 65536"/>
                  <a:gd name="T11" fmla="*/ 0 60000 65536"/>
                  <a:gd name="T12" fmla="*/ 0 60000 65536"/>
                  <a:gd name="T13" fmla="*/ 0 60000 65536"/>
                  <a:gd name="T14" fmla="*/ 0 60000 65536"/>
                  <a:gd name="T15" fmla="*/ 0 w 596"/>
                  <a:gd name="T16" fmla="*/ 0 h 667"/>
                  <a:gd name="T17" fmla="*/ 596 w 596"/>
                  <a:gd name="T18" fmla="*/ 667 h 667"/>
                </a:gdLst>
                <a:ahLst/>
                <a:cxnLst>
                  <a:cxn ang="T10">
                    <a:pos x="T0" y="T1"/>
                  </a:cxn>
                  <a:cxn ang="T11">
                    <a:pos x="T2" y="T3"/>
                  </a:cxn>
                  <a:cxn ang="T12">
                    <a:pos x="T4" y="T5"/>
                  </a:cxn>
                  <a:cxn ang="T13">
                    <a:pos x="T6" y="T7"/>
                  </a:cxn>
                  <a:cxn ang="T14">
                    <a:pos x="T8" y="T9"/>
                  </a:cxn>
                </a:cxnLst>
                <a:rect l="T15" t="T16" r="T17" b="T18"/>
                <a:pathLst>
                  <a:path w="596" h="667">
                    <a:moveTo>
                      <a:pt x="596" y="667"/>
                    </a:moveTo>
                    <a:lnTo>
                      <a:pt x="596" y="142"/>
                    </a:lnTo>
                    <a:lnTo>
                      <a:pt x="0" y="0"/>
                    </a:lnTo>
                    <a:lnTo>
                      <a:pt x="0" y="512"/>
                    </a:lnTo>
                    <a:lnTo>
                      <a:pt x="596" y="667"/>
                    </a:lnTo>
                  </a:path>
                </a:pathLst>
              </a:custGeom>
              <a:noFill/>
              <a:ln w="12700">
                <a:solidFill>
                  <a:srgbClr val="000000"/>
                </a:solidFill>
                <a:round/>
                <a:headEnd/>
                <a:tailEnd/>
              </a:ln>
            </p:spPr>
            <p:txBody>
              <a:bodyPr/>
              <a:lstStyle/>
              <a:p>
                <a:endParaRPr lang="en-US" altLang="zh-TW">
                  <a:latin typeface="微軟正黑體" pitchFamily="34" charset="-120"/>
                  <a:ea typeface="微軟正黑體" pitchFamily="34" charset="-120"/>
                </a:endParaRPr>
              </a:p>
            </p:txBody>
          </p:sp>
        </p:grpSp>
        <p:grpSp>
          <p:nvGrpSpPr>
            <p:cNvPr id="19" name="Group 64"/>
            <p:cNvGrpSpPr>
              <a:grpSpLocks/>
            </p:cNvGrpSpPr>
            <p:nvPr/>
          </p:nvGrpSpPr>
          <p:grpSpPr bwMode="auto">
            <a:xfrm>
              <a:off x="1360" y="2559"/>
              <a:ext cx="435" cy="486"/>
              <a:chOff x="2567" y="2559"/>
              <a:chExt cx="435" cy="486"/>
            </a:xfrm>
          </p:grpSpPr>
          <p:sp>
            <p:nvSpPr>
              <p:cNvPr id="34882" name="Freeform 65"/>
              <p:cNvSpPr>
                <a:spLocks/>
              </p:cNvSpPr>
              <p:nvPr/>
            </p:nvSpPr>
            <p:spPr bwMode="auto">
              <a:xfrm>
                <a:off x="2567" y="2559"/>
                <a:ext cx="435" cy="486"/>
              </a:xfrm>
              <a:custGeom>
                <a:avLst/>
                <a:gdLst>
                  <a:gd name="T0" fmla="*/ 435 w 435"/>
                  <a:gd name="T1" fmla="*/ 486 h 486"/>
                  <a:gd name="T2" fmla="*/ 435 w 435"/>
                  <a:gd name="T3" fmla="*/ 104 h 486"/>
                  <a:gd name="T4" fmla="*/ 0 w 435"/>
                  <a:gd name="T5" fmla="*/ 0 h 486"/>
                  <a:gd name="T6" fmla="*/ 0 w 435"/>
                  <a:gd name="T7" fmla="*/ 376 h 486"/>
                  <a:gd name="T8" fmla="*/ 435 w 435"/>
                  <a:gd name="T9" fmla="*/ 486 h 486"/>
                  <a:gd name="T10" fmla="*/ 0 60000 65536"/>
                  <a:gd name="T11" fmla="*/ 0 60000 65536"/>
                  <a:gd name="T12" fmla="*/ 0 60000 65536"/>
                  <a:gd name="T13" fmla="*/ 0 60000 65536"/>
                  <a:gd name="T14" fmla="*/ 0 60000 65536"/>
                  <a:gd name="T15" fmla="*/ 0 w 435"/>
                  <a:gd name="T16" fmla="*/ 0 h 486"/>
                  <a:gd name="T17" fmla="*/ 435 w 435"/>
                  <a:gd name="T18" fmla="*/ 486 h 486"/>
                </a:gdLst>
                <a:ahLst/>
                <a:cxnLst>
                  <a:cxn ang="T10">
                    <a:pos x="T0" y="T1"/>
                  </a:cxn>
                  <a:cxn ang="T11">
                    <a:pos x="T2" y="T3"/>
                  </a:cxn>
                  <a:cxn ang="T12">
                    <a:pos x="T4" y="T5"/>
                  </a:cxn>
                  <a:cxn ang="T13">
                    <a:pos x="T6" y="T7"/>
                  </a:cxn>
                  <a:cxn ang="T14">
                    <a:pos x="T8" y="T9"/>
                  </a:cxn>
                </a:cxnLst>
                <a:rect l="T15" t="T16" r="T17" b="T18"/>
                <a:pathLst>
                  <a:path w="435" h="486">
                    <a:moveTo>
                      <a:pt x="435" y="486"/>
                    </a:moveTo>
                    <a:lnTo>
                      <a:pt x="435" y="104"/>
                    </a:lnTo>
                    <a:lnTo>
                      <a:pt x="0" y="0"/>
                    </a:lnTo>
                    <a:lnTo>
                      <a:pt x="0" y="376"/>
                    </a:lnTo>
                    <a:lnTo>
                      <a:pt x="435" y="486"/>
                    </a:lnTo>
                    <a:close/>
                  </a:path>
                </a:pathLst>
              </a:custGeom>
              <a:solidFill>
                <a:srgbClr val="CECECE"/>
              </a:solidFill>
              <a:ln w="9525">
                <a:noFill/>
                <a:round/>
                <a:headEnd/>
                <a:tailEnd/>
              </a:ln>
            </p:spPr>
            <p:txBody>
              <a:bodyPr/>
              <a:lstStyle/>
              <a:p>
                <a:endParaRPr lang="en-US" altLang="zh-TW">
                  <a:latin typeface="微軟正黑體" pitchFamily="34" charset="-120"/>
                  <a:ea typeface="微軟正黑體" pitchFamily="34" charset="-120"/>
                </a:endParaRPr>
              </a:p>
            </p:txBody>
          </p:sp>
          <p:sp>
            <p:nvSpPr>
              <p:cNvPr id="34883" name="Freeform 66"/>
              <p:cNvSpPr>
                <a:spLocks/>
              </p:cNvSpPr>
              <p:nvPr/>
            </p:nvSpPr>
            <p:spPr bwMode="auto">
              <a:xfrm>
                <a:off x="2567" y="2559"/>
                <a:ext cx="435" cy="486"/>
              </a:xfrm>
              <a:custGeom>
                <a:avLst/>
                <a:gdLst>
                  <a:gd name="T0" fmla="*/ 435 w 435"/>
                  <a:gd name="T1" fmla="*/ 486 h 486"/>
                  <a:gd name="T2" fmla="*/ 435 w 435"/>
                  <a:gd name="T3" fmla="*/ 104 h 486"/>
                  <a:gd name="T4" fmla="*/ 0 w 435"/>
                  <a:gd name="T5" fmla="*/ 0 h 486"/>
                  <a:gd name="T6" fmla="*/ 0 w 435"/>
                  <a:gd name="T7" fmla="*/ 376 h 486"/>
                  <a:gd name="T8" fmla="*/ 435 w 435"/>
                  <a:gd name="T9" fmla="*/ 486 h 486"/>
                  <a:gd name="T10" fmla="*/ 0 60000 65536"/>
                  <a:gd name="T11" fmla="*/ 0 60000 65536"/>
                  <a:gd name="T12" fmla="*/ 0 60000 65536"/>
                  <a:gd name="T13" fmla="*/ 0 60000 65536"/>
                  <a:gd name="T14" fmla="*/ 0 60000 65536"/>
                  <a:gd name="T15" fmla="*/ 0 w 435"/>
                  <a:gd name="T16" fmla="*/ 0 h 486"/>
                  <a:gd name="T17" fmla="*/ 435 w 435"/>
                  <a:gd name="T18" fmla="*/ 486 h 486"/>
                </a:gdLst>
                <a:ahLst/>
                <a:cxnLst>
                  <a:cxn ang="T10">
                    <a:pos x="T0" y="T1"/>
                  </a:cxn>
                  <a:cxn ang="T11">
                    <a:pos x="T2" y="T3"/>
                  </a:cxn>
                  <a:cxn ang="T12">
                    <a:pos x="T4" y="T5"/>
                  </a:cxn>
                  <a:cxn ang="T13">
                    <a:pos x="T6" y="T7"/>
                  </a:cxn>
                  <a:cxn ang="T14">
                    <a:pos x="T8" y="T9"/>
                  </a:cxn>
                </a:cxnLst>
                <a:rect l="T15" t="T16" r="T17" b="T18"/>
                <a:pathLst>
                  <a:path w="435" h="486">
                    <a:moveTo>
                      <a:pt x="435" y="486"/>
                    </a:moveTo>
                    <a:lnTo>
                      <a:pt x="435" y="104"/>
                    </a:lnTo>
                    <a:lnTo>
                      <a:pt x="0" y="0"/>
                    </a:lnTo>
                    <a:lnTo>
                      <a:pt x="0" y="376"/>
                    </a:lnTo>
                    <a:lnTo>
                      <a:pt x="435" y="486"/>
                    </a:lnTo>
                  </a:path>
                </a:pathLst>
              </a:custGeom>
              <a:noFill/>
              <a:ln w="12700">
                <a:solidFill>
                  <a:srgbClr val="000000"/>
                </a:solidFill>
                <a:round/>
                <a:headEnd/>
                <a:tailEnd/>
              </a:ln>
            </p:spPr>
            <p:txBody>
              <a:bodyPr/>
              <a:lstStyle/>
              <a:p>
                <a:endParaRPr lang="en-US" altLang="zh-TW">
                  <a:latin typeface="微軟正黑體" pitchFamily="34" charset="-120"/>
                  <a:ea typeface="微軟正黑體" pitchFamily="34" charset="-120"/>
                </a:endParaRPr>
              </a:p>
            </p:txBody>
          </p:sp>
        </p:grpSp>
        <p:grpSp>
          <p:nvGrpSpPr>
            <p:cNvPr id="20" name="Group 67"/>
            <p:cNvGrpSpPr>
              <a:grpSpLocks/>
            </p:cNvGrpSpPr>
            <p:nvPr/>
          </p:nvGrpSpPr>
          <p:grpSpPr bwMode="auto">
            <a:xfrm>
              <a:off x="1395" y="2592"/>
              <a:ext cx="383" cy="412"/>
              <a:chOff x="1395" y="2592"/>
              <a:chExt cx="383" cy="412"/>
            </a:xfrm>
          </p:grpSpPr>
          <p:sp>
            <p:nvSpPr>
              <p:cNvPr id="34880" name="Freeform 68"/>
              <p:cNvSpPr>
                <a:spLocks/>
              </p:cNvSpPr>
              <p:nvPr/>
            </p:nvSpPr>
            <p:spPr bwMode="auto">
              <a:xfrm>
                <a:off x="1395" y="2592"/>
                <a:ext cx="383" cy="412"/>
              </a:xfrm>
              <a:custGeom>
                <a:avLst/>
                <a:gdLst>
                  <a:gd name="T0" fmla="*/ 383 w 383"/>
                  <a:gd name="T1" fmla="*/ 412 h 412"/>
                  <a:gd name="T2" fmla="*/ 383 w 383"/>
                  <a:gd name="T3" fmla="*/ 88 h 412"/>
                  <a:gd name="T4" fmla="*/ 0 w 383"/>
                  <a:gd name="T5" fmla="*/ 0 h 412"/>
                  <a:gd name="T6" fmla="*/ 0 w 383"/>
                  <a:gd name="T7" fmla="*/ 319 h 412"/>
                  <a:gd name="T8" fmla="*/ 383 w 383"/>
                  <a:gd name="T9" fmla="*/ 412 h 412"/>
                  <a:gd name="T10" fmla="*/ 0 60000 65536"/>
                  <a:gd name="T11" fmla="*/ 0 60000 65536"/>
                  <a:gd name="T12" fmla="*/ 0 60000 65536"/>
                  <a:gd name="T13" fmla="*/ 0 60000 65536"/>
                  <a:gd name="T14" fmla="*/ 0 60000 65536"/>
                  <a:gd name="T15" fmla="*/ 0 w 383"/>
                  <a:gd name="T16" fmla="*/ 0 h 412"/>
                  <a:gd name="T17" fmla="*/ 383 w 383"/>
                  <a:gd name="T18" fmla="*/ 412 h 412"/>
                </a:gdLst>
                <a:ahLst/>
                <a:cxnLst>
                  <a:cxn ang="T10">
                    <a:pos x="T0" y="T1"/>
                  </a:cxn>
                  <a:cxn ang="T11">
                    <a:pos x="T2" y="T3"/>
                  </a:cxn>
                  <a:cxn ang="T12">
                    <a:pos x="T4" y="T5"/>
                  </a:cxn>
                  <a:cxn ang="T13">
                    <a:pos x="T6" y="T7"/>
                  </a:cxn>
                  <a:cxn ang="T14">
                    <a:pos x="T8" y="T9"/>
                  </a:cxn>
                </a:cxnLst>
                <a:rect l="T15" t="T16" r="T17" b="T18"/>
                <a:pathLst>
                  <a:path w="383" h="412">
                    <a:moveTo>
                      <a:pt x="383" y="412"/>
                    </a:moveTo>
                    <a:lnTo>
                      <a:pt x="383" y="88"/>
                    </a:lnTo>
                    <a:lnTo>
                      <a:pt x="0" y="0"/>
                    </a:lnTo>
                    <a:lnTo>
                      <a:pt x="0" y="319"/>
                    </a:lnTo>
                    <a:lnTo>
                      <a:pt x="383" y="412"/>
                    </a:lnTo>
                    <a:close/>
                  </a:path>
                </a:pathLst>
              </a:custGeom>
              <a:solidFill>
                <a:srgbClr val="6699FF"/>
              </a:solidFill>
              <a:ln w="9525">
                <a:noFill/>
                <a:round/>
                <a:headEnd/>
                <a:tailEnd/>
              </a:ln>
            </p:spPr>
            <p:txBody>
              <a:bodyPr/>
              <a:lstStyle/>
              <a:p>
                <a:endParaRPr lang="en-US" altLang="zh-TW">
                  <a:latin typeface="微軟正黑體" pitchFamily="34" charset="-120"/>
                  <a:ea typeface="微軟正黑體" pitchFamily="34" charset="-120"/>
                </a:endParaRPr>
              </a:p>
            </p:txBody>
          </p:sp>
          <p:sp>
            <p:nvSpPr>
              <p:cNvPr id="34881" name="Freeform 69"/>
              <p:cNvSpPr>
                <a:spLocks/>
              </p:cNvSpPr>
              <p:nvPr/>
            </p:nvSpPr>
            <p:spPr bwMode="auto">
              <a:xfrm>
                <a:off x="1395" y="2592"/>
                <a:ext cx="383" cy="412"/>
              </a:xfrm>
              <a:custGeom>
                <a:avLst/>
                <a:gdLst>
                  <a:gd name="T0" fmla="*/ 383 w 383"/>
                  <a:gd name="T1" fmla="*/ 412 h 412"/>
                  <a:gd name="T2" fmla="*/ 383 w 383"/>
                  <a:gd name="T3" fmla="*/ 88 h 412"/>
                  <a:gd name="T4" fmla="*/ 0 w 383"/>
                  <a:gd name="T5" fmla="*/ 0 h 412"/>
                  <a:gd name="T6" fmla="*/ 0 w 383"/>
                  <a:gd name="T7" fmla="*/ 319 h 412"/>
                  <a:gd name="T8" fmla="*/ 383 w 383"/>
                  <a:gd name="T9" fmla="*/ 412 h 412"/>
                  <a:gd name="T10" fmla="*/ 0 60000 65536"/>
                  <a:gd name="T11" fmla="*/ 0 60000 65536"/>
                  <a:gd name="T12" fmla="*/ 0 60000 65536"/>
                  <a:gd name="T13" fmla="*/ 0 60000 65536"/>
                  <a:gd name="T14" fmla="*/ 0 60000 65536"/>
                  <a:gd name="T15" fmla="*/ 0 w 383"/>
                  <a:gd name="T16" fmla="*/ 0 h 412"/>
                  <a:gd name="T17" fmla="*/ 383 w 383"/>
                  <a:gd name="T18" fmla="*/ 412 h 412"/>
                </a:gdLst>
                <a:ahLst/>
                <a:cxnLst>
                  <a:cxn ang="T10">
                    <a:pos x="T0" y="T1"/>
                  </a:cxn>
                  <a:cxn ang="T11">
                    <a:pos x="T2" y="T3"/>
                  </a:cxn>
                  <a:cxn ang="T12">
                    <a:pos x="T4" y="T5"/>
                  </a:cxn>
                  <a:cxn ang="T13">
                    <a:pos x="T6" y="T7"/>
                  </a:cxn>
                  <a:cxn ang="T14">
                    <a:pos x="T8" y="T9"/>
                  </a:cxn>
                </a:cxnLst>
                <a:rect l="T15" t="T16" r="T17" b="T18"/>
                <a:pathLst>
                  <a:path w="383" h="412">
                    <a:moveTo>
                      <a:pt x="383" y="412"/>
                    </a:moveTo>
                    <a:lnTo>
                      <a:pt x="383" y="88"/>
                    </a:lnTo>
                    <a:lnTo>
                      <a:pt x="0" y="0"/>
                    </a:lnTo>
                    <a:lnTo>
                      <a:pt x="0" y="319"/>
                    </a:lnTo>
                    <a:lnTo>
                      <a:pt x="383" y="412"/>
                    </a:lnTo>
                  </a:path>
                </a:pathLst>
              </a:custGeom>
              <a:noFill/>
              <a:ln w="12700">
                <a:solidFill>
                  <a:srgbClr val="919191"/>
                </a:solidFill>
                <a:round/>
                <a:headEnd/>
                <a:tailEnd/>
              </a:ln>
            </p:spPr>
            <p:txBody>
              <a:bodyPr/>
              <a:lstStyle/>
              <a:p>
                <a:endParaRPr lang="en-US" altLang="zh-TW">
                  <a:latin typeface="微軟正黑體" pitchFamily="34" charset="-120"/>
                  <a:ea typeface="微軟正黑體" pitchFamily="34" charset="-120"/>
                </a:endParaRPr>
              </a:p>
            </p:txBody>
          </p:sp>
        </p:grpSp>
        <p:sp>
          <p:nvSpPr>
            <p:cNvPr id="34879" name="Rectangle 70"/>
            <p:cNvSpPr>
              <a:spLocks noChangeArrowheads="1"/>
            </p:cNvSpPr>
            <p:nvPr/>
          </p:nvSpPr>
          <p:spPr bwMode="auto">
            <a:xfrm>
              <a:off x="1449" y="2652"/>
              <a:ext cx="36" cy="116"/>
            </a:xfrm>
            <a:prstGeom prst="rect">
              <a:avLst/>
            </a:prstGeom>
            <a:solidFill>
              <a:srgbClr val="FFFFFF"/>
            </a:solidFill>
            <a:ln w="9525">
              <a:noFill/>
              <a:miter lim="800000"/>
              <a:headEnd/>
              <a:tailEnd/>
            </a:ln>
          </p:spPr>
          <p:txBody>
            <a:bodyPr/>
            <a:lstStyle/>
            <a:p>
              <a:endParaRPr lang="en-US" altLang="zh-TW">
                <a:latin typeface="微軟正黑體" pitchFamily="34" charset="-120"/>
                <a:ea typeface="微軟正黑體" pitchFamily="34" charset="-120"/>
              </a:endParaRPr>
            </a:p>
          </p:txBody>
        </p:sp>
      </p:grpSp>
      <p:sp>
        <p:nvSpPr>
          <p:cNvPr id="229447" name="Freeform 71"/>
          <p:cNvSpPr>
            <a:spLocks/>
          </p:cNvSpPr>
          <p:nvPr/>
        </p:nvSpPr>
        <p:spPr bwMode="auto">
          <a:xfrm>
            <a:off x="1562100" y="2424113"/>
            <a:ext cx="801688" cy="315912"/>
          </a:xfrm>
          <a:custGeom>
            <a:avLst/>
            <a:gdLst/>
            <a:ahLst/>
            <a:cxnLst>
              <a:cxn ang="0">
                <a:pos x="420" y="92"/>
              </a:cxn>
              <a:cxn ang="0">
                <a:pos x="186" y="0"/>
              </a:cxn>
              <a:cxn ang="0">
                <a:pos x="0" y="71"/>
              </a:cxn>
              <a:cxn ang="0">
                <a:pos x="244" y="163"/>
              </a:cxn>
              <a:cxn ang="0">
                <a:pos x="141" y="198"/>
              </a:cxn>
              <a:cxn ang="0">
                <a:pos x="503" y="198"/>
              </a:cxn>
              <a:cxn ang="0">
                <a:pos x="504" y="63"/>
              </a:cxn>
              <a:cxn ang="0">
                <a:pos x="420" y="92"/>
              </a:cxn>
            </a:cxnLst>
            <a:rect l="0" t="0" r="r" b="b"/>
            <a:pathLst>
              <a:path w="505" h="199">
                <a:moveTo>
                  <a:pt x="420" y="92"/>
                </a:moveTo>
                <a:lnTo>
                  <a:pt x="186" y="0"/>
                </a:lnTo>
                <a:lnTo>
                  <a:pt x="0" y="71"/>
                </a:lnTo>
                <a:lnTo>
                  <a:pt x="244" y="163"/>
                </a:lnTo>
                <a:lnTo>
                  <a:pt x="141" y="198"/>
                </a:lnTo>
                <a:lnTo>
                  <a:pt x="503" y="198"/>
                </a:lnTo>
                <a:lnTo>
                  <a:pt x="504" y="63"/>
                </a:lnTo>
                <a:lnTo>
                  <a:pt x="420" y="92"/>
                </a:lnTo>
              </a:path>
            </a:pathLst>
          </a:custGeom>
          <a:solidFill>
            <a:srgbClr val="D60093"/>
          </a:solidFill>
          <a:ln w="12700" cap="rnd" cmpd="sng">
            <a:solidFill>
              <a:schemeClr val="tx1"/>
            </a:solidFill>
            <a:prstDash val="solid"/>
            <a:round/>
            <a:headEnd type="none" w="med" len="med"/>
            <a:tailEnd type="none" w="med" len="med"/>
          </a:ln>
          <a:effectLst>
            <a:outerShdw dist="71842" dir="2700000" algn="ctr" rotWithShape="0">
              <a:srgbClr val="CECECE"/>
            </a:outerShdw>
          </a:effectLst>
        </p:spPr>
        <p:txBody>
          <a:bodyPr/>
          <a:lstStyle/>
          <a:p>
            <a:pPr>
              <a:defRPr/>
            </a:pPr>
            <a:endParaRPr lang="en-US">
              <a:latin typeface="微軟正黑體" pitchFamily="34" charset="-120"/>
              <a:ea typeface="微軟正黑體" pitchFamily="34" charset="-120"/>
            </a:endParaRPr>
          </a:p>
        </p:txBody>
      </p:sp>
      <p:sp>
        <p:nvSpPr>
          <p:cNvPr id="34821" name="Rectangle 72"/>
          <p:cNvSpPr>
            <a:spLocks noChangeArrowheads="1"/>
          </p:cNvSpPr>
          <p:nvPr/>
        </p:nvSpPr>
        <p:spPr bwMode="auto">
          <a:xfrm>
            <a:off x="5246688" y="2762250"/>
            <a:ext cx="234039" cy="335989"/>
          </a:xfrm>
          <a:prstGeom prst="rect">
            <a:avLst/>
          </a:prstGeom>
          <a:noFill/>
          <a:ln w="25400">
            <a:noFill/>
            <a:miter lim="800000"/>
            <a:headEnd/>
            <a:tailEnd/>
          </a:ln>
        </p:spPr>
        <p:txBody>
          <a:bodyPr wrap="none" lIns="90488" tIns="44450" rIns="90488" bIns="44450">
            <a:spAutoFit/>
          </a:bodyPr>
          <a:lstStyle/>
          <a:p>
            <a:pPr algn="l"/>
            <a:r>
              <a:rPr lang="en-US" altLang="zh-TW" sz="1600" i="1">
                <a:latin typeface="微軟正黑體" pitchFamily="34" charset="-120"/>
                <a:ea typeface="微軟正黑體" pitchFamily="34" charset="-120"/>
              </a:rPr>
              <a:t> </a:t>
            </a:r>
          </a:p>
        </p:txBody>
      </p:sp>
      <p:grpSp>
        <p:nvGrpSpPr>
          <p:cNvPr id="21" name="Group 73"/>
          <p:cNvGrpSpPr>
            <a:grpSpLocks/>
          </p:cNvGrpSpPr>
          <p:nvPr/>
        </p:nvGrpSpPr>
        <p:grpSpPr bwMode="auto">
          <a:xfrm>
            <a:off x="1812925" y="1295400"/>
            <a:ext cx="3127375" cy="685800"/>
            <a:chOff x="1142" y="816"/>
            <a:chExt cx="1970" cy="432"/>
          </a:xfrm>
        </p:grpSpPr>
        <p:sp>
          <p:nvSpPr>
            <p:cNvPr id="229450" name="Rectangle 74"/>
            <p:cNvSpPr>
              <a:spLocks noChangeArrowheads="1"/>
            </p:cNvSpPr>
            <p:nvPr/>
          </p:nvSpPr>
          <p:spPr bwMode="auto">
            <a:xfrm>
              <a:off x="1248" y="816"/>
              <a:ext cx="1864" cy="432"/>
            </a:xfrm>
            <a:prstGeom prst="rect">
              <a:avLst/>
            </a:prstGeom>
            <a:solidFill>
              <a:schemeClr val="bg1"/>
            </a:solidFill>
            <a:ln w="12700">
              <a:solidFill>
                <a:schemeClr val="tx1"/>
              </a:solidFill>
              <a:miter lim="800000"/>
              <a:headEnd/>
              <a:tailEnd/>
            </a:ln>
            <a:effectLst>
              <a:outerShdw dist="71842" dir="2700000" algn="ctr" rotWithShape="0">
                <a:schemeClr val="bg2"/>
              </a:outerShdw>
            </a:effectLst>
          </p:spPr>
          <p:txBody>
            <a:bodyPr wrap="none" lIns="45720" tIns="44450" rIns="90488" bIns="44450" anchor="ctr"/>
            <a:lstStyle/>
            <a:p>
              <a:pPr marL="228600" algn="l">
                <a:defRPr/>
              </a:pPr>
              <a:r>
                <a:rPr lang="zh-TW" altLang="en-US" sz="1800">
                  <a:latin typeface="微軟正黑體" pitchFamily="34" charset="-120"/>
                  <a:ea typeface="微軟正黑體" pitchFamily="34" charset="-120"/>
                </a:rPr>
                <a:t>藉由應用程式異動資料</a:t>
              </a:r>
            </a:p>
          </p:txBody>
        </p:sp>
        <p:sp>
          <p:nvSpPr>
            <p:cNvPr id="229451" name="Oval 75"/>
            <p:cNvSpPr>
              <a:spLocks noChangeArrowheads="1"/>
            </p:cNvSpPr>
            <p:nvPr/>
          </p:nvSpPr>
          <p:spPr bwMode="auto">
            <a:xfrm>
              <a:off x="1142" y="854"/>
              <a:ext cx="202" cy="202"/>
            </a:xfrm>
            <a:prstGeom prst="ellipse">
              <a:avLst/>
            </a:prstGeom>
            <a:gradFill rotWithShape="0">
              <a:gsLst>
                <a:gs pos="0">
                  <a:srgbClr val="9900CC">
                    <a:gamma/>
                    <a:tint val="23922"/>
                    <a:invGamma/>
                  </a:srgbClr>
                </a:gs>
                <a:gs pos="100000">
                  <a:srgbClr val="9900CC"/>
                </a:gs>
              </a:gsLst>
              <a:path path="shape">
                <a:fillToRect l="50000" t="50000" r="50000" b="50000"/>
              </a:path>
            </a:gradFill>
            <a:ln w="12700">
              <a:solidFill>
                <a:srgbClr val="9900CC"/>
              </a:solidFill>
              <a:round/>
              <a:headEnd/>
              <a:tailEnd/>
            </a:ln>
            <a:effectLst>
              <a:outerShdw dist="71842" dir="2700000" algn="ctr" rotWithShape="0">
                <a:srgbClr val="009999"/>
              </a:outerShdw>
            </a:effectLst>
          </p:spPr>
          <p:txBody>
            <a:bodyPr wrap="none" lIns="90488" tIns="44450" rIns="90488" bIns="44450" anchor="ctr"/>
            <a:lstStyle/>
            <a:p>
              <a:pPr>
                <a:defRPr/>
              </a:pPr>
              <a:r>
                <a:rPr lang="en-US" altLang="zh-TW" sz="1800">
                  <a:solidFill>
                    <a:schemeClr val="bg1"/>
                  </a:solidFill>
                  <a:effectLst>
                    <a:outerShdw blurRad="38100" dist="38100" dir="2700000" algn="tl">
                      <a:srgbClr val="FFFFFF"/>
                    </a:outerShdw>
                  </a:effectLst>
                  <a:latin typeface="微軟正黑體" pitchFamily="34" charset="-120"/>
                  <a:ea typeface="微軟正黑體" pitchFamily="34" charset="-120"/>
                </a:rPr>
                <a:t>1</a:t>
              </a:r>
            </a:p>
          </p:txBody>
        </p:sp>
      </p:grpSp>
      <p:grpSp>
        <p:nvGrpSpPr>
          <p:cNvPr id="22" name="Group 76"/>
          <p:cNvGrpSpPr>
            <a:grpSpLocks/>
          </p:cNvGrpSpPr>
          <p:nvPr/>
        </p:nvGrpSpPr>
        <p:grpSpPr bwMode="auto">
          <a:xfrm>
            <a:off x="4149725" y="1524000"/>
            <a:ext cx="4476750" cy="2133600"/>
            <a:chOff x="2614" y="960"/>
            <a:chExt cx="2820" cy="1344"/>
          </a:xfrm>
        </p:grpSpPr>
        <p:sp>
          <p:nvSpPr>
            <p:cNvPr id="229453" name="Freeform 77"/>
            <p:cNvSpPr>
              <a:spLocks/>
            </p:cNvSpPr>
            <p:nvPr/>
          </p:nvSpPr>
          <p:spPr bwMode="auto">
            <a:xfrm>
              <a:off x="2614" y="1824"/>
              <a:ext cx="602" cy="238"/>
            </a:xfrm>
            <a:custGeom>
              <a:avLst/>
              <a:gdLst/>
              <a:ahLst/>
              <a:cxnLst>
                <a:cxn ang="0">
                  <a:pos x="420" y="92"/>
                </a:cxn>
                <a:cxn ang="0">
                  <a:pos x="186" y="0"/>
                </a:cxn>
                <a:cxn ang="0">
                  <a:pos x="0" y="71"/>
                </a:cxn>
                <a:cxn ang="0">
                  <a:pos x="244" y="163"/>
                </a:cxn>
                <a:cxn ang="0">
                  <a:pos x="141" y="198"/>
                </a:cxn>
                <a:cxn ang="0">
                  <a:pos x="503" y="198"/>
                </a:cxn>
                <a:cxn ang="0">
                  <a:pos x="504" y="63"/>
                </a:cxn>
                <a:cxn ang="0">
                  <a:pos x="420" y="92"/>
                </a:cxn>
              </a:cxnLst>
              <a:rect l="0" t="0" r="r" b="b"/>
              <a:pathLst>
                <a:path w="505" h="199">
                  <a:moveTo>
                    <a:pt x="420" y="92"/>
                  </a:moveTo>
                  <a:lnTo>
                    <a:pt x="186" y="0"/>
                  </a:lnTo>
                  <a:lnTo>
                    <a:pt x="0" y="71"/>
                  </a:lnTo>
                  <a:lnTo>
                    <a:pt x="244" y="163"/>
                  </a:lnTo>
                  <a:lnTo>
                    <a:pt x="141" y="198"/>
                  </a:lnTo>
                  <a:lnTo>
                    <a:pt x="503" y="198"/>
                  </a:lnTo>
                  <a:lnTo>
                    <a:pt x="504" y="63"/>
                  </a:lnTo>
                  <a:lnTo>
                    <a:pt x="420" y="92"/>
                  </a:lnTo>
                </a:path>
              </a:pathLst>
            </a:custGeom>
            <a:solidFill>
              <a:srgbClr val="D60093"/>
            </a:solidFill>
            <a:ln w="12700" cap="rnd" cmpd="sng">
              <a:solidFill>
                <a:schemeClr val="tx1"/>
              </a:solidFill>
              <a:prstDash val="solid"/>
              <a:round/>
              <a:headEnd type="none" w="med" len="med"/>
              <a:tailEnd type="none" w="med" len="med"/>
            </a:ln>
            <a:effectLst>
              <a:outerShdw dist="71842" dir="2700000" algn="ctr" rotWithShape="0">
                <a:srgbClr val="CECECE"/>
              </a:outerShdw>
            </a:effectLst>
          </p:spPr>
          <p:txBody>
            <a:bodyPr/>
            <a:lstStyle/>
            <a:p>
              <a:pPr>
                <a:defRPr/>
              </a:pPr>
              <a:endParaRPr lang="en-US">
                <a:latin typeface="微軟正黑體" pitchFamily="34" charset="-120"/>
                <a:ea typeface="微軟正黑體" pitchFamily="34" charset="-120"/>
              </a:endParaRPr>
            </a:p>
          </p:txBody>
        </p:sp>
        <p:grpSp>
          <p:nvGrpSpPr>
            <p:cNvPr id="23" name="Group 78"/>
            <p:cNvGrpSpPr>
              <a:grpSpLocks/>
            </p:cNvGrpSpPr>
            <p:nvPr/>
          </p:nvGrpSpPr>
          <p:grpSpPr bwMode="auto">
            <a:xfrm>
              <a:off x="3258" y="1536"/>
              <a:ext cx="1825" cy="768"/>
              <a:chOff x="3264" y="1536"/>
              <a:chExt cx="1825" cy="768"/>
            </a:xfrm>
          </p:grpSpPr>
          <p:sp>
            <p:nvSpPr>
              <p:cNvPr id="34860" name="AutoShape 79"/>
              <p:cNvSpPr>
                <a:spLocks noChangeArrowheads="1"/>
              </p:cNvSpPr>
              <p:nvPr/>
            </p:nvSpPr>
            <p:spPr bwMode="auto">
              <a:xfrm>
                <a:off x="3264" y="1536"/>
                <a:ext cx="678" cy="768"/>
              </a:xfrm>
              <a:prstGeom prst="can">
                <a:avLst>
                  <a:gd name="adj" fmla="val 30401"/>
                </a:avLst>
              </a:prstGeom>
              <a:gradFill rotWithShape="0">
                <a:gsLst>
                  <a:gs pos="0">
                    <a:srgbClr val="008080"/>
                  </a:gs>
                  <a:gs pos="50000">
                    <a:srgbClr val="33CCCC"/>
                  </a:gs>
                  <a:gs pos="100000">
                    <a:srgbClr val="008080"/>
                  </a:gs>
                </a:gsLst>
                <a:lin ang="0" scaled="1"/>
              </a:gradFill>
              <a:ln w="12700" cap="rnd">
                <a:solidFill>
                  <a:srgbClr val="000000"/>
                </a:solidFill>
                <a:round/>
                <a:headEnd/>
                <a:tailEnd/>
              </a:ln>
            </p:spPr>
            <p:txBody>
              <a:bodyPr/>
              <a:lstStyle/>
              <a:p>
                <a:endParaRPr lang="en-US" altLang="zh-TW">
                  <a:latin typeface="微軟正黑體" pitchFamily="34" charset="-120"/>
                  <a:ea typeface="微軟正黑體" pitchFamily="34" charset="-120"/>
                </a:endParaRPr>
              </a:p>
            </p:txBody>
          </p:sp>
          <p:sp>
            <p:nvSpPr>
              <p:cNvPr id="34861" name="Rectangle 80"/>
              <p:cNvSpPr>
                <a:spLocks noChangeArrowheads="1"/>
              </p:cNvSpPr>
              <p:nvPr/>
            </p:nvSpPr>
            <p:spPr bwMode="auto">
              <a:xfrm>
                <a:off x="3956" y="1632"/>
                <a:ext cx="1133" cy="231"/>
              </a:xfrm>
              <a:prstGeom prst="rect">
                <a:avLst/>
              </a:prstGeom>
              <a:noFill/>
              <a:ln w="12700">
                <a:noFill/>
                <a:miter lim="800000"/>
                <a:headEnd/>
                <a:tailEnd/>
              </a:ln>
            </p:spPr>
            <p:txBody>
              <a:bodyPr wrap="none" lIns="90488" tIns="44450" rIns="90488" bIns="44450">
                <a:spAutoFit/>
              </a:bodyPr>
              <a:lstStyle/>
              <a:p>
                <a:pPr algn="l"/>
                <a:r>
                  <a:rPr lang="zh-TW" altLang="en-US" sz="1800" dirty="0">
                    <a:solidFill>
                      <a:schemeClr val="bg1"/>
                    </a:solidFill>
                    <a:latin typeface="微軟正黑體" pitchFamily="34" charset="-120"/>
                    <a:ea typeface="微軟正黑體" pitchFamily="34" charset="-120"/>
                  </a:rPr>
                  <a:t>交易記錄檔磁碟</a:t>
                </a:r>
              </a:p>
            </p:txBody>
          </p:sp>
        </p:grpSp>
        <p:grpSp>
          <p:nvGrpSpPr>
            <p:cNvPr id="24" name="Group 81"/>
            <p:cNvGrpSpPr>
              <a:grpSpLocks/>
            </p:cNvGrpSpPr>
            <p:nvPr/>
          </p:nvGrpSpPr>
          <p:grpSpPr bwMode="auto">
            <a:xfrm>
              <a:off x="3312" y="960"/>
              <a:ext cx="2122" cy="432"/>
              <a:chOff x="3312" y="960"/>
              <a:chExt cx="2122" cy="432"/>
            </a:xfrm>
          </p:grpSpPr>
          <p:sp>
            <p:nvSpPr>
              <p:cNvPr id="229458" name="Rectangle 82"/>
              <p:cNvSpPr>
                <a:spLocks noChangeArrowheads="1"/>
              </p:cNvSpPr>
              <p:nvPr/>
            </p:nvSpPr>
            <p:spPr bwMode="auto">
              <a:xfrm>
                <a:off x="3402" y="960"/>
                <a:ext cx="2032" cy="432"/>
              </a:xfrm>
              <a:prstGeom prst="rect">
                <a:avLst/>
              </a:prstGeom>
              <a:solidFill>
                <a:schemeClr val="bg1"/>
              </a:solidFill>
              <a:ln w="12700">
                <a:solidFill>
                  <a:schemeClr val="tx1"/>
                </a:solidFill>
                <a:miter lim="800000"/>
                <a:headEnd/>
                <a:tailEnd/>
              </a:ln>
              <a:effectLst>
                <a:outerShdw dist="71842" dir="2700000" algn="ctr" rotWithShape="0">
                  <a:schemeClr val="bg2"/>
                </a:outerShdw>
              </a:effectLst>
            </p:spPr>
            <p:txBody>
              <a:bodyPr wrap="none" lIns="45720" tIns="44450" rIns="90488" bIns="44450" anchor="ctr"/>
              <a:lstStyle/>
              <a:p>
                <a:pPr marL="228600" algn="l">
                  <a:defRPr/>
                </a:pPr>
                <a:r>
                  <a:rPr lang="zh-TW" altLang="en-US" sz="1800">
                    <a:latin typeface="微軟正黑體" pitchFamily="34" charset="-120"/>
                    <a:ea typeface="微軟正黑體" pitchFamily="34" charset="-120"/>
                  </a:rPr>
                  <a:t>將異動資料寫入</a:t>
                </a:r>
                <a:br>
                  <a:rPr lang="zh-TW" altLang="en-US" sz="1800">
                    <a:latin typeface="微軟正黑體" pitchFamily="34" charset="-120"/>
                    <a:ea typeface="微軟正黑體" pitchFamily="34" charset="-120"/>
                  </a:rPr>
                </a:br>
                <a:r>
                  <a:rPr lang="zh-TW" altLang="en-US" sz="1800">
                    <a:latin typeface="微軟正黑體" pitchFamily="34" charset="-120"/>
                    <a:ea typeface="微軟正黑體" pitchFamily="34" charset="-120"/>
                  </a:rPr>
                  <a:t>交易記錄檔磁碟</a:t>
                </a:r>
              </a:p>
            </p:txBody>
          </p:sp>
          <p:sp>
            <p:nvSpPr>
              <p:cNvPr id="229459" name="Oval 83"/>
              <p:cNvSpPr>
                <a:spLocks noChangeArrowheads="1"/>
              </p:cNvSpPr>
              <p:nvPr/>
            </p:nvSpPr>
            <p:spPr bwMode="auto">
              <a:xfrm>
                <a:off x="3312" y="1014"/>
                <a:ext cx="202" cy="202"/>
              </a:xfrm>
              <a:prstGeom prst="ellipse">
                <a:avLst/>
              </a:prstGeom>
              <a:gradFill rotWithShape="0">
                <a:gsLst>
                  <a:gs pos="0">
                    <a:srgbClr val="9900CC">
                      <a:gamma/>
                      <a:tint val="23922"/>
                      <a:invGamma/>
                    </a:srgbClr>
                  </a:gs>
                  <a:gs pos="100000">
                    <a:srgbClr val="9900CC"/>
                  </a:gs>
                </a:gsLst>
                <a:path path="shape">
                  <a:fillToRect l="50000" t="50000" r="50000" b="50000"/>
                </a:path>
              </a:gradFill>
              <a:ln w="12700">
                <a:solidFill>
                  <a:srgbClr val="9900CC"/>
                </a:solidFill>
                <a:round/>
                <a:headEnd/>
                <a:tailEnd/>
              </a:ln>
              <a:effectLst>
                <a:outerShdw dist="71842" dir="2700000" algn="ctr" rotWithShape="0">
                  <a:srgbClr val="009999"/>
                </a:outerShdw>
              </a:effectLst>
            </p:spPr>
            <p:txBody>
              <a:bodyPr wrap="none" lIns="90488" tIns="44450" rIns="90488" bIns="44450" anchor="ctr"/>
              <a:lstStyle/>
              <a:p>
                <a:pPr>
                  <a:defRPr/>
                </a:pPr>
                <a:r>
                  <a:rPr lang="en-US" altLang="zh-TW" sz="1800">
                    <a:solidFill>
                      <a:schemeClr val="bg1"/>
                    </a:solidFill>
                    <a:effectLst>
                      <a:outerShdw blurRad="38100" dist="38100" dir="2700000" algn="tl">
                        <a:srgbClr val="FFFFFF"/>
                      </a:outerShdw>
                    </a:effectLst>
                    <a:latin typeface="微軟正黑體" pitchFamily="34" charset="-120"/>
                    <a:ea typeface="微軟正黑體" pitchFamily="34" charset="-120"/>
                  </a:rPr>
                  <a:t>3</a:t>
                </a:r>
              </a:p>
            </p:txBody>
          </p:sp>
        </p:grpSp>
      </p:grpSp>
      <p:grpSp>
        <p:nvGrpSpPr>
          <p:cNvPr id="25" name="Group 84"/>
          <p:cNvGrpSpPr>
            <a:grpSpLocks/>
          </p:cNvGrpSpPr>
          <p:nvPr/>
        </p:nvGrpSpPr>
        <p:grpSpPr bwMode="auto">
          <a:xfrm>
            <a:off x="669925" y="2519363"/>
            <a:ext cx="4254500" cy="2509837"/>
            <a:chOff x="422" y="1587"/>
            <a:chExt cx="2680" cy="1581"/>
          </a:xfrm>
        </p:grpSpPr>
        <p:grpSp>
          <p:nvGrpSpPr>
            <p:cNvPr id="26" name="Group 85"/>
            <p:cNvGrpSpPr>
              <a:grpSpLocks/>
            </p:cNvGrpSpPr>
            <p:nvPr/>
          </p:nvGrpSpPr>
          <p:grpSpPr bwMode="auto">
            <a:xfrm>
              <a:off x="422" y="2571"/>
              <a:ext cx="2266" cy="597"/>
              <a:chOff x="566" y="2571"/>
              <a:chExt cx="2266" cy="597"/>
            </a:xfrm>
          </p:grpSpPr>
          <p:sp>
            <p:nvSpPr>
              <p:cNvPr id="229462" name="Rectangle 86"/>
              <p:cNvSpPr>
                <a:spLocks noChangeArrowheads="1"/>
              </p:cNvSpPr>
              <p:nvPr/>
            </p:nvSpPr>
            <p:spPr bwMode="auto">
              <a:xfrm>
                <a:off x="672" y="2571"/>
                <a:ext cx="2160" cy="597"/>
              </a:xfrm>
              <a:prstGeom prst="rect">
                <a:avLst/>
              </a:prstGeom>
              <a:solidFill>
                <a:schemeClr val="bg1"/>
              </a:solidFill>
              <a:ln w="12700">
                <a:solidFill>
                  <a:schemeClr val="tx1"/>
                </a:solidFill>
                <a:miter lim="800000"/>
                <a:headEnd/>
                <a:tailEnd/>
              </a:ln>
              <a:effectLst>
                <a:outerShdw dist="71842" dir="2700000" algn="ctr" rotWithShape="0">
                  <a:schemeClr val="bg2"/>
                </a:outerShdw>
              </a:effectLst>
            </p:spPr>
            <p:txBody>
              <a:bodyPr wrap="none" lIns="45720" tIns="44450" rIns="90488" bIns="44450" anchor="ctr"/>
              <a:lstStyle/>
              <a:p>
                <a:pPr marL="228600" algn="l">
                  <a:defRPr/>
                </a:pPr>
                <a:r>
                  <a:rPr lang="zh-TW" altLang="en-US" sz="1800">
                    <a:latin typeface="微軟正黑體" pitchFamily="34" charset="-120"/>
                    <a:ea typeface="微軟正黑體" pitchFamily="34" charset="-120"/>
                  </a:rPr>
                  <a:t>將資料讀出並寫入</a:t>
                </a:r>
                <a:br>
                  <a:rPr lang="zh-TW" altLang="en-US" sz="1800">
                    <a:latin typeface="微軟正黑體" pitchFamily="34" charset="-120"/>
                    <a:ea typeface="微軟正黑體" pitchFamily="34" charset="-120"/>
                  </a:rPr>
                </a:br>
                <a:r>
                  <a:rPr lang="zh-TW" altLang="en-US" sz="1800">
                    <a:latin typeface="微軟正黑體" pitchFamily="34" charset="-120"/>
                    <a:ea typeface="微軟正黑體" pitchFamily="34" charset="-120"/>
                  </a:rPr>
                  <a:t>緩衝區快取，然後修改</a:t>
                </a:r>
              </a:p>
            </p:txBody>
          </p:sp>
          <p:sp>
            <p:nvSpPr>
              <p:cNvPr id="229463" name="Oval 87"/>
              <p:cNvSpPr>
                <a:spLocks noChangeArrowheads="1"/>
              </p:cNvSpPr>
              <p:nvPr/>
            </p:nvSpPr>
            <p:spPr bwMode="auto">
              <a:xfrm>
                <a:off x="566" y="2640"/>
                <a:ext cx="202" cy="202"/>
              </a:xfrm>
              <a:prstGeom prst="ellipse">
                <a:avLst/>
              </a:prstGeom>
              <a:gradFill rotWithShape="0">
                <a:gsLst>
                  <a:gs pos="0">
                    <a:srgbClr val="9900CC">
                      <a:gamma/>
                      <a:tint val="23922"/>
                      <a:invGamma/>
                    </a:srgbClr>
                  </a:gs>
                  <a:gs pos="100000">
                    <a:srgbClr val="9900CC"/>
                  </a:gs>
                </a:gsLst>
                <a:path path="shape">
                  <a:fillToRect l="50000" t="50000" r="50000" b="50000"/>
                </a:path>
              </a:gradFill>
              <a:ln w="12700">
                <a:solidFill>
                  <a:srgbClr val="9900CC"/>
                </a:solidFill>
                <a:round/>
                <a:headEnd/>
                <a:tailEnd/>
              </a:ln>
              <a:effectLst>
                <a:outerShdw dist="71842" dir="2700000" algn="ctr" rotWithShape="0">
                  <a:srgbClr val="009999"/>
                </a:outerShdw>
              </a:effectLst>
            </p:spPr>
            <p:txBody>
              <a:bodyPr wrap="none" lIns="90488" tIns="44450" rIns="90488" bIns="44450" anchor="ctr"/>
              <a:lstStyle/>
              <a:p>
                <a:pPr>
                  <a:defRPr/>
                </a:pPr>
                <a:r>
                  <a:rPr lang="en-US" altLang="zh-TW" sz="1800">
                    <a:solidFill>
                      <a:schemeClr val="bg1"/>
                    </a:solidFill>
                    <a:effectLst>
                      <a:outerShdw blurRad="38100" dist="38100" dir="2700000" algn="tl">
                        <a:srgbClr val="FFFFFF"/>
                      </a:outerShdw>
                    </a:effectLst>
                    <a:latin typeface="微軟正黑體" pitchFamily="34" charset="-120"/>
                    <a:ea typeface="微軟正黑體" pitchFamily="34" charset="-120"/>
                  </a:rPr>
                  <a:t>2</a:t>
                </a:r>
              </a:p>
            </p:txBody>
          </p:sp>
        </p:grpSp>
        <p:grpSp>
          <p:nvGrpSpPr>
            <p:cNvPr id="27" name="Group 88"/>
            <p:cNvGrpSpPr>
              <a:grpSpLocks/>
            </p:cNvGrpSpPr>
            <p:nvPr/>
          </p:nvGrpSpPr>
          <p:grpSpPr bwMode="auto">
            <a:xfrm>
              <a:off x="1968" y="1587"/>
              <a:ext cx="1134" cy="669"/>
              <a:chOff x="1968" y="1587"/>
              <a:chExt cx="1134" cy="669"/>
            </a:xfrm>
          </p:grpSpPr>
          <p:sp>
            <p:nvSpPr>
              <p:cNvPr id="34840" name="Rectangle 89"/>
              <p:cNvSpPr>
                <a:spLocks noChangeArrowheads="1"/>
              </p:cNvSpPr>
              <p:nvPr/>
            </p:nvSpPr>
            <p:spPr bwMode="auto">
              <a:xfrm>
                <a:off x="2260" y="1587"/>
                <a:ext cx="842" cy="231"/>
              </a:xfrm>
              <a:prstGeom prst="rect">
                <a:avLst/>
              </a:prstGeom>
              <a:noFill/>
              <a:ln w="12700">
                <a:noFill/>
                <a:miter lim="800000"/>
                <a:headEnd/>
                <a:tailEnd/>
              </a:ln>
            </p:spPr>
            <p:txBody>
              <a:bodyPr wrap="none" lIns="90488" tIns="44450" rIns="90488" bIns="44450">
                <a:spAutoFit/>
              </a:bodyPr>
              <a:lstStyle/>
              <a:p>
                <a:pPr algn="l"/>
                <a:r>
                  <a:rPr lang="zh-TW" altLang="en-US" sz="1800" dirty="0">
                    <a:solidFill>
                      <a:schemeClr val="bg1"/>
                    </a:solidFill>
                    <a:latin typeface="微軟正黑體" pitchFamily="34" charset="-120"/>
                    <a:ea typeface="微軟正黑體" pitchFamily="34" charset="-120"/>
                  </a:rPr>
                  <a:t>緩衝區快取</a:t>
                </a:r>
              </a:p>
            </p:txBody>
          </p:sp>
          <p:grpSp>
            <p:nvGrpSpPr>
              <p:cNvPr id="28" name="Group 90"/>
              <p:cNvGrpSpPr>
                <a:grpSpLocks/>
              </p:cNvGrpSpPr>
              <p:nvPr/>
            </p:nvGrpSpPr>
            <p:grpSpPr bwMode="auto">
              <a:xfrm>
                <a:off x="1968" y="1824"/>
                <a:ext cx="576" cy="432"/>
                <a:chOff x="1968" y="1824"/>
                <a:chExt cx="576" cy="432"/>
              </a:xfrm>
            </p:grpSpPr>
            <p:grpSp>
              <p:nvGrpSpPr>
                <p:cNvPr id="29" name="Group 91"/>
                <p:cNvGrpSpPr>
                  <a:grpSpLocks/>
                </p:cNvGrpSpPr>
                <p:nvPr/>
              </p:nvGrpSpPr>
              <p:grpSpPr bwMode="auto">
                <a:xfrm>
                  <a:off x="1968" y="1824"/>
                  <a:ext cx="576" cy="432"/>
                  <a:chOff x="1968" y="1824"/>
                  <a:chExt cx="576" cy="432"/>
                </a:xfrm>
              </p:grpSpPr>
              <p:sp>
                <p:nvSpPr>
                  <p:cNvPr id="229468" name="Rectangle 92"/>
                  <p:cNvSpPr>
                    <a:spLocks noChangeArrowheads="1"/>
                  </p:cNvSpPr>
                  <p:nvPr/>
                </p:nvSpPr>
                <p:spPr bwMode="auto">
                  <a:xfrm>
                    <a:off x="1968" y="1824"/>
                    <a:ext cx="192" cy="144"/>
                  </a:xfrm>
                  <a:prstGeom prst="rect">
                    <a:avLst/>
                  </a:prstGeom>
                  <a:solidFill>
                    <a:schemeClr val="bg1"/>
                  </a:solidFill>
                  <a:ln w="9525">
                    <a:solidFill>
                      <a:schemeClr val="tx1"/>
                    </a:solidFill>
                    <a:miter lim="800000"/>
                    <a:headEnd/>
                    <a:tailEnd/>
                  </a:ln>
                  <a:effectLst>
                    <a:outerShdw dist="53882" dir="2700000" algn="ctr" rotWithShape="0">
                      <a:schemeClr val="folHlink"/>
                    </a:outerShdw>
                  </a:effectLst>
                </p:spPr>
                <p:txBody>
                  <a:bodyPr wrap="none" anchor="ctr"/>
                  <a:lstStyle/>
                  <a:p>
                    <a:pPr>
                      <a:defRPr/>
                    </a:pPr>
                    <a:endParaRPr lang="en-US">
                      <a:latin typeface="微軟正黑體" pitchFamily="34" charset="-120"/>
                      <a:ea typeface="微軟正黑體" pitchFamily="34" charset="-120"/>
                    </a:endParaRPr>
                  </a:p>
                </p:txBody>
              </p:sp>
              <p:sp>
                <p:nvSpPr>
                  <p:cNvPr id="229469" name="Rectangle 93" descr="Light downward diagonal"/>
                  <p:cNvSpPr>
                    <a:spLocks noChangeArrowheads="1"/>
                  </p:cNvSpPr>
                  <p:nvPr/>
                </p:nvSpPr>
                <p:spPr bwMode="auto">
                  <a:xfrm>
                    <a:off x="2160" y="1824"/>
                    <a:ext cx="192" cy="144"/>
                  </a:xfrm>
                  <a:prstGeom prst="rect">
                    <a:avLst/>
                  </a:prstGeom>
                  <a:pattFill prst="ltDnDiag">
                    <a:fgClr>
                      <a:schemeClr val="tx1"/>
                    </a:fgClr>
                    <a:bgClr>
                      <a:srgbClr val="FFFFFF"/>
                    </a:bgClr>
                  </a:pattFill>
                  <a:ln w="9525">
                    <a:solidFill>
                      <a:schemeClr val="tx1"/>
                    </a:solidFill>
                    <a:miter lim="800000"/>
                    <a:headEnd/>
                    <a:tailEnd/>
                  </a:ln>
                  <a:effectLst>
                    <a:outerShdw dist="53882" dir="2700000" algn="ctr" rotWithShape="0">
                      <a:schemeClr val="folHlink"/>
                    </a:outerShdw>
                  </a:effectLst>
                </p:spPr>
                <p:txBody>
                  <a:bodyPr wrap="none" anchor="ctr"/>
                  <a:lstStyle/>
                  <a:p>
                    <a:pPr>
                      <a:defRPr/>
                    </a:pPr>
                    <a:endParaRPr lang="en-US">
                      <a:latin typeface="微軟正黑體" pitchFamily="34" charset="-120"/>
                      <a:ea typeface="微軟正黑體" pitchFamily="34" charset="-120"/>
                    </a:endParaRPr>
                  </a:p>
                </p:txBody>
              </p:sp>
              <p:sp>
                <p:nvSpPr>
                  <p:cNvPr id="229470" name="Rectangle 94"/>
                  <p:cNvSpPr>
                    <a:spLocks noChangeArrowheads="1"/>
                  </p:cNvSpPr>
                  <p:nvPr/>
                </p:nvSpPr>
                <p:spPr bwMode="auto">
                  <a:xfrm>
                    <a:off x="2352" y="1824"/>
                    <a:ext cx="192" cy="144"/>
                  </a:xfrm>
                  <a:prstGeom prst="rect">
                    <a:avLst/>
                  </a:prstGeom>
                  <a:solidFill>
                    <a:schemeClr val="bg1"/>
                  </a:solidFill>
                  <a:ln w="9525">
                    <a:solidFill>
                      <a:schemeClr val="tx1"/>
                    </a:solidFill>
                    <a:miter lim="800000"/>
                    <a:headEnd/>
                    <a:tailEnd/>
                  </a:ln>
                  <a:effectLst>
                    <a:outerShdw dist="53882" dir="2700000" algn="ctr" rotWithShape="0">
                      <a:schemeClr val="folHlink"/>
                    </a:outerShdw>
                  </a:effectLst>
                </p:spPr>
                <p:txBody>
                  <a:bodyPr wrap="none" anchor="ctr"/>
                  <a:lstStyle/>
                  <a:p>
                    <a:pPr>
                      <a:defRPr/>
                    </a:pPr>
                    <a:endParaRPr lang="en-US">
                      <a:latin typeface="微軟正黑體" pitchFamily="34" charset="-120"/>
                      <a:ea typeface="微軟正黑體" pitchFamily="34" charset="-120"/>
                    </a:endParaRPr>
                  </a:p>
                </p:txBody>
              </p:sp>
              <p:sp>
                <p:nvSpPr>
                  <p:cNvPr id="229471" name="Rectangle 95"/>
                  <p:cNvSpPr>
                    <a:spLocks noChangeArrowheads="1"/>
                  </p:cNvSpPr>
                  <p:nvPr/>
                </p:nvSpPr>
                <p:spPr bwMode="auto">
                  <a:xfrm>
                    <a:off x="1968" y="1968"/>
                    <a:ext cx="192" cy="144"/>
                  </a:xfrm>
                  <a:prstGeom prst="rect">
                    <a:avLst/>
                  </a:prstGeom>
                  <a:solidFill>
                    <a:schemeClr val="bg1"/>
                  </a:solidFill>
                  <a:ln w="9525">
                    <a:solidFill>
                      <a:schemeClr val="tx1"/>
                    </a:solidFill>
                    <a:miter lim="800000"/>
                    <a:headEnd/>
                    <a:tailEnd/>
                  </a:ln>
                  <a:effectLst>
                    <a:outerShdw dist="53882" dir="2700000" algn="ctr" rotWithShape="0">
                      <a:schemeClr val="folHlink"/>
                    </a:outerShdw>
                  </a:effectLst>
                </p:spPr>
                <p:txBody>
                  <a:bodyPr wrap="none" anchor="ctr"/>
                  <a:lstStyle/>
                  <a:p>
                    <a:pPr>
                      <a:defRPr/>
                    </a:pPr>
                    <a:endParaRPr lang="en-US">
                      <a:latin typeface="微軟正黑體" pitchFamily="34" charset="-120"/>
                      <a:ea typeface="微軟正黑體" pitchFamily="34" charset="-120"/>
                    </a:endParaRPr>
                  </a:p>
                </p:txBody>
              </p:sp>
              <p:sp>
                <p:nvSpPr>
                  <p:cNvPr id="229472" name="Rectangle 96"/>
                  <p:cNvSpPr>
                    <a:spLocks noChangeArrowheads="1"/>
                  </p:cNvSpPr>
                  <p:nvPr/>
                </p:nvSpPr>
                <p:spPr bwMode="auto">
                  <a:xfrm>
                    <a:off x="2160" y="1968"/>
                    <a:ext cx="192" cy="144"/>
                  </a:xfrm>
                  <a:prstGeom prst="rect">
                    <a:avLst/>
                  </a:prstGeom>
                  <a:solidFill>
                    <a:schemeClr val="bg1"/>
                  </a:solidFill>
                  <a:ln w="9525">
                    <a:solidFill>
                      <a:schemeClr val="tx1"/>
                    </a:solidFill>
                    <a:miter lim="800000"/>
                    <a:headEnd/>
                    <a:tailEnd/>
                  </a:ln>
                  <a:effectLst>
                    <a:outerShdw dist="53882" dir="2700000" algn="ctr" rotWithShape="0">
                      <a:schemeClr val="folHlink"/>
                    </a:outerShdw>
                  </a:effectLst>
                </p:spPr>
                <p:txBody>
                  <a:bodyPr wrap="none" anchor="ctr"/>
                  <a:lstStyle/>
                  <a:p>
                    <a:pPr>
                      <a:defRPr/>
                    </a:pPr>
                    <a:endParaRPr lang="en-US">
                      <a:latin typeface="微軟正黑體" pitchFamily="34" charset="-120"/>
                      <a:ea typeface="微軟正黑體" pitchFamily="34" charset="-120"/>
                    </a:endParaRPr>
                  </a:p>
                </p:txBody>
              </p:sp>
              <p:sp>
                <p:nvSpPr>
                  <p:cNvPr id="229473" name="Rectangle 97"/>
                  <p:cNvSpPr>
                    <a:spLocks noChangeArrowheads="1"/>
                  </p:cNvSpPr>
                  <p:nvPr/>
                </p:nvSpPr>
                <p:spPr bwMode="auto">
                  <a:xfrm>
                    <a:off x="2352" y="1968"/>
                    <a:ext cx="192" cy="144"/>
                  </a:xfrm>
                  <a:prstGeom prst="rect">
                    <a:avLst/>
                  </a:prstGeom>
                  <a:solidFill>
                    <a:schemeClr val="bg1"/>
                  </a:solidFill>
                  <a:ln w="9525">
                    <a:solidFill>
                      <a:schemeClr val="tx1"/>
                    </a:solidFill>
                    <a:miter lim="800000"/>
                    <a:headEnd/>
                    <a:tailEnd/>
                  </a:ln>
                  <a:effectLst>
                    <a:outerShdw dist="53882" dir="2700000" algn="ctr" rotWithShape="0">
                      <a:schemeClr val="folHlink"/>
                    </a:outerShdw>
                  </a:effectLst>
                </p:spPr>
                <p:txBody>
                  <a:bodyPr wrap="none" anchor="ctr"/>
                  <a:lstStyle/>
                  <a:p>
                    <a:pPr>
                      <a:defRPr/>
                    </a:pPr>
                    <a:endParaRPr lang="en-US">
                      <a:latin typeface="微軟正黑體" pitchFamily="34" charset="-120"/>
                      <a:ea typeface="微軟正黑體" pitchFamily="34" charset="-120"/>
                    </a:endParaRPr>
                  </a:p>
                </p:txBody>
              </p:sp>
              <p:sp>
                <p:nvSpPr>
                  <p:cNvPr id="229474" name="Rectangle 98"/>
                  <p:cNvSpPr>
                    <a:spLocks noChangeArrowheads="1"/>
                  </p:cNvSpPr>
                  <p:nvPr/>
                </p:nvSpPr>
                <p:spPr bwMode="auto">
                  <a:xfrm>
                    <a:off x="1968" y="2112"/>
                    <a:ext cx="192" cy="144"/>
                  </a:xfrm>
                  <a:prstGeom prst="rect">
                    <a:avLst/>
                  </a:prstGeom>
                  <a:solidFill>
                    <a:srgbClr val="FFCCFF"/>
                  </a:solidFill>
                  <a:ln w="9525">
                    <a:solidFill>
                      <a:schemeClr val="tx1"/>
                    </a:solidFill>
                    <a:miter lim="800000"/>
                    <a:headEnd/>
                    <a:tailEnd/>
                  </a:ln>
                  <a:effectLst>
                    <a:outerShdw dist="53882" dir="2700000" algn="ctr" rotWithShape="0">
                      <a:schemeClr val="folHlink"/>
                    </a:outerShdw>
                  </a:effectLst>
                </p:spPr>
                <p:txBody>
                  <a:bodyPr wrap="none" anchor="ctr"/>
                  <a:lstStyle/>
                  <a:p>
                    <a:pPr>
                      <a:defRPr/>
                    </a:pPr>
                    <a:endParaRPr lang="en-US">
                      <a:latin typeface="微軟正黑體" pitchFamily="34" charset="-120"/>
                      <a:ea typeface="微軟正黑體" pitchFamily="34" charset="-120"/>
                    </a:endParaRPr>
                  </a:p>
                </p:txBody>
              </p:sp>
              <p:sp>
                <p:nvSpPr>
                  <p:cNvPr id="229475" name="Rectangle 99"/>
                  <p:cNvSpPr>
                    <a:spLocks noChangeArrowheads="1"/>
                  </p:cNvSpPr>
                  <p:nvPr/>
                </p:nvSpPr>
                <p:spPr bwMode="auto">
                  <a:xfrm>
                    <a:off x="2160" y="2112"/>
                    <a:ext cx="192" cy="144"/>
                  </a:xfrm>
                  <a:prstGeom prst="rect">
                    <a:avLst/>
                  </a:prstGeom>
                  <a:solidFill>
                    <a:schemeClr val="bg1"/>
                  </a:solidFill>
                  <a:ln w="9525">
                    <a:solidFill>
                      <a:schemeClr val="tx1"/>
                    </a:solidFill>
                    <a:miter lim="800000"/>
                    <a:headEnd/>
                    <a:tailEnd/>
                  </a:ln>
                  <a:effectLst>
                    <a:outerShdw dist="53882" dir="2700000" algn="ctr" rotWithShape="0">
                      <a:schemeClr val="folHlink"/>
                    </a:outerShdw>
                  </a:effectLst>
                </p:spPr>
                <p:txBody>
                  <a:bodyPr wrap="none" anchor="ctr"/>
                  <a:lstStyle/>
                  <a:p>
                    <a:pPr>
                      <a:defRPr/>
                    </a:pPr>
                    <a:endParaRPr lang="en-US">
                      <a:latin typeface="微軟正黑體" pitchFamily="34" charset="-120"/>
                      <a:ea typeface="微軟正黑體" pitchFamily="34" charset="-120"/>
                    </a:endParaRPr>
                  </a:p>
                </p:txBody>
              </p:sp>
              <p:sp>
                <p:nvSpPr>
                  <p:cNvPr id="229476" name="Rectangle 100"/>
                  <p:cNvSpPr>
                    <a:spLocks noChangeArrowheads="1"/>
                  </p:cNvSpPr>
                  <p:nvPr/>
                </p:nvSpPr>
                <p:spPr bwMode="auto">
                  <a:xfrm>
                    <a:off x="2352" y="2112"/>
                    <a:ext cx="192" cy="144"/>
                  </a:xfrm>
                  <a:prstGeom prst="rect">
                    <a:avLst/>
                  </a:prstGeom>
                  <a:solidFill>
                    <a:schemeClr val="bg1"/>
                  </a:solidFill>
                  <a:ln w="9525">
                    <a:solidFill>
                      <a:schemeClr val="tx1"/>
                    </a:solidFill>
                    <a:miter lim="800000"/>
                    <a:headEnd/>
                    <a:tailEnd/>
                  </a:ln>
                  <a:effectLst>
                    <a:outerShdw dist="53882" dir="2700000" algn="ctr" rotWithShape="0">
                      <a:schemeClr val="folHlink"/>
                    </a:outerShdw>
                  </a:effectLst>
                </p:spPr>
                <p:txBody>
                  <a:bodyPr wrap="none" anchor="ctr"/>
                  <a:lstStyle/>
                  <a:p>
                    <a:pPr>
                      <a:defRPr/>
                    </a:pPr>
                    <a:endParaRPr lang="en-US">
                      <a:latin typeface="微軟正黑體" pitchFamily="34" charset="-120"/>
                      <a:ea typeface="微軟正黑體" pitchFamily="34" charset="-120"/>
                    </a:endParaRPr>
                  </a:p>
                </p:txBody>
              </p:sp>
            </p:grpSp>
            <p:sp>
              <p:nvSpPr>
                <p:cNvPr id="34843" name="Rectangle 101"/>
                <p:cNvSpPr>
                  <a:spLocks noChangeArrowheads="1"/>
                </p:cNvSpPr>
                <p:nvPr/>
              </p:nvSpPr>
              <p:spPr bwMode="auto">
                <a:xfrm>
                  <a:off x="2160" y="1824"/>
                  <a:ext cx="192" cy="144"/>
                </a:xfrm>
                <a:prstGeom prst="rect">
                  <a:avLst/>
                </a:prstGeom>
                <a:noFill/>
                <a:ln w="19050">
                  <a:solidFill>
                    <a:schemeClr val="tx1"/>
                  </a:solidFill>
                  <a:miter lim="800000"/>
                  <a:headEnd/>
                  <a:tailEnd/>
                </a:ln>
              </p:spPr>
              <p:txBody>
                <a:bodyPr wrap="none" anchor="ctr"/>
                <a:lstStyle/>
                <a:p>
                  <a:endParaRPr lang="en-US" altLang="zh-TW">
                    <a:latin typeface="微軟正黑體" pitchFamily="34" charset="-120"/>
                    <a:ea typeface="微軟正黑體" pitchFamily="34" charset="-120"/>
                  </a:endParaRPr>
                </a:p>
              </p:txBody>
            </p:sp>
          </p:grpSp>
        </p:grpSp>
      </p:grpSp>
      <p:grpSp>
        <p:nvGrpSpPr>
          <p:cNvPr id="30" name="Group 102"/>
          <p:cNvGrpSpPr>
            <a:grpSpLocks/>
          </p:cNvGrpSpPr>
          <p:nvPr/>
        </p:nvGrpSpPr>
        <p:grpSpPr bwMode="auto">
          <a:xfrm>
            <a:off x="4149725" y="3690938"/>
            <a:ext cx="4552950" cy="2252662"/>
            <a:chOff x="2614" y="2325"/>
            <a:chExt cx="2868" cy="1419"/>
          </a:xfrm>
        </p:grpSpPr>
        <p:sp>
          <p:nvSpPr>
            <p:cNvPr id="229479" name="Freeform 103"/>
            <p:cNvSpPr>
              <a:spLocks/>
            </p:cNvSpPr>
            <p:nvPr/>
          </p:nvSpPr>
          <p:spPr bwMode="auto">
            <a:xfrm>
              <a:off x="2614" y="2325"/>
              <a:ext cx="602" cy="238"/>
            </a:xfrm>
            <a:custGeom>
              <a:avLst/>
              <a:gdLst/>
              <a:ahLst/>
              <a:cxnLst>
                <a:cxn ang="0">
                  <a:pos x="420" y="92"/>
                </a:cxn>
                <a:cxn ang="0">
                  <a:pos x="186" y="0"/>
                </a:cxn>
                <a:cxn ang="0">
                  <a:pos x="0" y="71"/>
                </a:cxn>
                <a:cxn ang="0">
                  <a:pos x="244" y="163"/>
                </a:cxn>
                <a:cxn ang="0">
                  <a:pos x="141" y="198"/>
                </a:cxn>
                <a:cxn ang="0">
                  <a:pos x="503" y="198"/>
                </a:cxn>
                <a:cxn ang="0">
                  <a:pos x="504" y="63"/>
                </a:cxn>
                <a:cxn ang="0">
                  <a:pos x="420" y="92"/>
                </a:cxn>
              </a:cxnLst>
              <a:rect l="0" t="0" r="r" b="b"/>
              <a:pathLst>
                <a:path w="505" h="199">
                  <a:moveTo>
                    <a:pt x="420" y="92"/>
                  </a:moveTo>
                  <a:lnTo>
                    <a:pt x="186" y="0"/>
                  </a:lnTo>
                  <a:lnTo>
                    <a:pt x="0" y="71"/>
                  </a:lnTo>
                  <a:lnTo>
                    <a:pt x="244" y="163"/>
                  </a:lnTo>
                  <a:lnTo>
                    <a:pt x="141" y="198"/>
                  </a:lnTo>
                  <a:lnTo>
                    <a:pt x="503" y="198"/>
                  </a:lnTo>
                  <a:lnTo>
                    <a:pt x="504" y="63"/>
                  </a:lnTo>
                  <a:lnTo>
                    <a:pt x="420" y="92"/>
                  </a:lnTo>
                </a:path>
              </a:pathLst>
            </a:custGeom>
            <a:solidFill>
              <a:srgbClr val="D60093"/>
            </a:solidFill>
            <a:ln w="12700" cap="rnd" cmpd="sng">
              <a:solidFill>
                <a:schemeClr val="tx1"/>
              </a:solidFill>
              <a:prstDash val="solid"/>
              <a:round/>
              <a:headEnd type="none" w="med" len="med"/>
              <a:tailEnd type="none" w="med" len="med"/>
            </a:ln>
            <a:effectLst>
              <a:outerShdw dist="71842" dir="2700000" algn="ctr" rotWithShape="0">
                <a:srgbClr val="CECECE"/>
              </a:outerShdw>
            </a:effectLst>
          </p:spPr>
          <p:txBody>
            <a:bodyPr/>
            <a:lstStyle/>
            <a:p>
              <a:pPr>
                <a:defRPr/>
              </a:pPr>
              <a:endParaRPr lang="en-US">
                <a:latin typeface="微軟正黑體" pitchFamily="34" charset="-120"/>
                <a:ea typeface="微軟正黑體" pitchFamily="34" charset="-120"/>
              </a:endParaRPr>
            </a:p>
          </p:txBody>
        </p:sp>
        <p:grpSp>
          <p:nvGrpSpPr>
            <p:cNvPr id="31" name="Group 104"/>
            <p:cNvGrpSpPr>
              <a:grpSpLocks/>
            </p:cNvGrpSpPr>
            <p:nvPr/>
          </p:nvGrpSpPr>
          <p:grpSpPr bwMode="auto">
            <a:xfrm>
              <a:off x="3258" y="2448"/>
              <a:ext cx="1540" cy="768"/>
              <a:chOff x="3258" y="2448"/>
              <a:chExt cx="1540" cy="768"/>
            </a:xfrm>
          </p:grpSpPr>
          <p:sp>
            <p:nvSpPr>
              <p:cNvPr id="34836" name="Rectangle 105"/>
              <p:cNvSpPr>
                <a:spLocks noChangeArrowheads="1"/>
              </p:cNvSpPr>
              <p:nvPr/>
            </p:nvSpPr>
            <p:spPr bwMode="auto">
              <a:xfrm>
                <a:off x="3956" y="2544"/>
                <a:ext cx="842" cy="231"/>
              </a:xfrm>
              <a:prstGeom prst="rect">
                <a:avLst/>
              </a:prstGeom>
              <a:noFill/>
              <a:ln w="12700">
                <a:noFill/>
                <a:miter lim="800000"/>
                <a:headEnd/>
                <a:tailEnd/>
              </a:ln>
            </p:spPr>
            <p:txBody>
              <a:bodyPr wrap="none" lIns="90488" tIns="44450" rIns="90488" bIns="44450">
                <a:spAutoFit/>
              </a:bodyPr>
              <a:lstStyle/>
              <a:p>
                <a:pPr algn="l"/>
                <a:r>
                  <a:rPr lang="zh-TW" altLang="en-US" sz="1800" dirty="0">
                    <a:solidFill>
                      <a:schemeClr val="bg1"/>
                    </a:solidFill>
                    <a:latin typeface="微軟正黑體" pitchFamily="34" charset="-120"/>
                    <a:ea typeface="微軟正黑體" pitchFamily="34" charset="-120"/>
                  </a:rPr>
                  <a:t>資料檔磁碟</a:t>
                </a:r>
              </a:p>
            </p:txBody>
          </p:sp>
          <p:sp>
            <p:nvSpPr>
              <p:cNvPr id="34837" name="AutoShape 106"/>
              <p:cNvSpPr>
                <a:spLocks noChangeArrowheads="1"/>
              </p:cNvSpPr>
              <p:nvPr/>
            </p:nvSpPr>
            <p:spPr bwMode="auto">
              <a:xfrm>
                <a:off x="3258" y="2448"/>
                <a:ext cx="678" cy="768"/>
              </a:xfrm>
              <a:prstGeom prst="can">
                <a:avLst>
                  <a:gd name="adj" fmla="val 30401"/>
                </a:avLst>
              </a:prstGeom>
              <a:gradFill rotWithShape="0">
                <a:gsLst>
                  <a:gs pos="0">
                    <a:srgbClr val="008080"/>
                  </a:gs>
                  <a:gs pos="50000">
                    <a:srgbClr val="33CCCC"/>
                  </a:gs>
                  <a:gs pos="100000">
                    <a:srgbClr val="008080"/>
                  </a:gs>
                </a:gsLst>
                <a:lin ang="0" scaled="1"/>
              </a:gradFill>
              <a:ln w="12700" cap="rnd">
                <a:solidFill>
                  <a:srgbClr val="000000"/>
                </a:solidFill>
                <a:round/>
                <a:headEnd/>
                <a:tailEnd/>
              </a:ln>
            </p:spPr>
            <p:txBody>
              <a:bodyPr/>
              <a:lstStyle/>
              <a:p>
                <a:endParaRPr lang="en-US" altLang="zh-TW">
                  <a:latin typeface="微軟正黑體" pitchFamily="34" charset="-120"/>
                  <a:ea typeface="微軟正黑體" pitchFamily="34" charset="-120"/>
                </a:endParaRPr>
              </a:p>
            </p:txBody>
          </p:sp>
        </p:grpSp>
        <p:grpSp>
          <p:nvGrpSpPr>
            <p:cNvPr id="229440" name="Group 107"/>
            <p:cNvGrpSpPr>
              <a:grpSpLocks/>
            </p:cNvGrpSpPr>
            <p:nvPr/>
          </p:nvGrpSpPr>
          <p:grpSpPr bwMode="auto">
            <a:xfrm>
              <a:off x="3888" y="2971"/>
              <a:ext cx="1594" cy="773"/>
              <a:chOff x="3974" y="2971"/>
              <a:chExt cx="1594" cy="773"/>
            </a:xfrm>
          </p:grpSpPr>
          <p:sp>
            <p:nvSpPr>
              <p:cNvPr id="229484" name="Rectangle 108"/>
              <p:cNvSpPr>
                <a:spLocks noChangeArrowheads="1"/>
              </p:cNvSpPr>
              <p:nvPr/>
            </p:nvSpPr>
            <p:spPr bwMode="auto">
              <a:xfrm>
                <a:off x="4056" y="2971"/>
                <a:ext cx="1512" cy="773"/>
              </a:xfrm>
              <a:prstGeom prst="rect">
                <a:avLst/>
              </a:prstGeom>
              <a:solidFill>
                <a:schemeClr val="bg1"/>
              </a:solidFill>
              <a:ln w="12700">
                <a:solidFill>
                  <a:schemeClr val="tx1"/>
                </a:solidFill>
                <a:miter lim="800000"/>
                <a:headEnd/>
                <a:tailEnd/>
              </a:ln>
              <a:effectLst>
                <a:outerShdw dist="71842" dir="2700000" algn="ctr" rotWithShape="0">
                  <a:schemeClr val="bg2"/>
                </a:outerShdw>
              </a:effectLst>
            </p:spPr>
            <p:txBody>
              <a:bodyPr wrap="none" lIns="45720" tIns="44450" rIns="90488" bIns="44450" anchor="ctr"/>
              <a:lstStyle/>
              <a:p>
                <a:pPr marL="228600" algn="l">
                  <a:defRPr/>
                </a:pPr>
                <a:r>
                  <a:rPr lang="zh-TW" altLang="en-US" sz="1800">
                    <a:latin typeface="微軟正黑體" pitchFamily="34" charset="-120"/>
                    <a:ea typeface="微軟正黑體" pitchFamily="34" charset="-120"/>
                  </a:rPr>
                  <a:t>當 </a:t>
                </a:r>
                <a:r>
                  <a:rPr lang="en-US" altLang="zh-TW" sz="1800">
                    <a:latin typeface="微軟正黑體" pitchFamily="34" charset="-120"/>
                    <a:ea typeface="微軟正黑體" pitchFamily="34" charset="-120"/>
                  </a:rPr>
                  <a:t>Checkpoint </a:t>
                </a:r>
              </a:p>
              <a:p>
                <a:pPr marL="228600" algn="l">
                  <a:defRPr/>
                </a:pPr>
                <a:r>
                  <a:rPr lang="zh-TW" altLang="en-US" sz="1800">
                    <a:latin typeface="微軟正黑體" pitchFamily="34" charset="-120"/>
                    <a:ea typeface="微軟正黑體" pitchFamily="34" charset="-120"/>
                  </a:rPr>
                  <a:t>發生，將已完成的</a:t>
                </a:r>
                <a:br>
                  <a:rPr lang="zh-TW" altLang="en-US" sz="1800">
                    <a:latin typeface="微軟正黑體" pitchFamily="34" charset="-120"/>
                    <a:ea typeface="微軟正黑體" pitchFamily="34" charset="-120"/>
                  </a:rPr>
                </a:br>
                <a:r>
                  <a:rPr lang="zh-TW" altLang="en-US" sz="1800">
                    <a:latin typeface="微軟正黑體" pitchFamily="34" charset="-120"/>
                    <a:ea typeface="微軟正黑體" pitchFamily="34" charset="-120"/>
                  </a:rPr>
                  <a:t>交易寫入資料庫</a:t>
                </a:r>
              </a:p>
            </p:txBody>
          </p:sp>
          <p:sp>
            <p:nvSpPr>
              <p:cNvPr id="229485" name="Oval 109"/>
              <p:cNvSpPr>
                <a:spLocks noChangeArrowheads="1"/>
              </p:cNvSpPr>
              <p:nvPr/>
            </p:nvSpPr>
            <p:spPr bwMode="auto">
              <a:xfrm>
                <a:off x="3974" y="3024"/>
                <a:ext cx="202" cy="202"/>
              </a:xfrm>
              <a:prstGeom prst="ellipse">
                <a:avLst/>
              </a:prstGeom>
              <a:gradFill rotWithShape="0">
                <a:gsLst>
                  <a:gs pos="0">
                    <a:srgbClr val="9900CC">
                      <a:gamma/>
                      <a:tint val="23922"/>
                      <a:invGamma/>
                    </a:srgbClr>
                  </a:gs>
                  <a:gs pos="100000">
                    <a:srgbClr val="9900CC"/>
                  </a:gs>
                </a:gsLst>
                <a:path path="shape">
                  <a:fillToRect l="50000" t="50000" r="50000" b="50000"/>
                </a:path>
              </a:gradFill>
              <a:ln w="12700">
                <a:solidFill>
                  <a:srgbClr val="9900CC"/>
                </a:solidFill>
                <a:round/>
                <a:headEnd/>
                <a:tailEnd/>
              </a:ln>
              <a:effectLst>
                <a:outerShdw dist="71842" dir="2700000" algn="ctr" rotWithShape="0">
                  <a:srgbClr val="009999"/>
                </a:outerShdw>
              </a:effectLst>
            </p:spPr>
            <p:txBody>
              <a:bodyPr wrap="none" lIns="90488" tIns="44450" rIns="90488" bIns="44450" anchor="ctr"/>
              <a:lstStyle/>
              <a:p>
                <a:pPr>
                  <a:defRPr/>
                </a:pPr>
                <a:r>
                  <a:rPr lang="en-US" altLang="zh-TW" sz="1800">
                    <a:solidFill>
                      <a:schemeClr val="bg1"/>
                    </a:solidFill>
                    <a:effectLst>
                      <a:outerShdw blurRad="38100" dist="38100" dir="2700000" algn="tl">
                        <a:srgbClr val="FFFFFF"/>
                      </a:outerShdw>
                    </a:effectLst>
                    <a:latin typeface="微軟正黑體" pitchFamily="34" charset="-120"/>
                    <a:ea typeface="微軟正黑體" pitchFamily="34" charset="-120"/>
                  </a:rPr>
                  <a:t>4</a:t>
                </a:r>
              </a:p>
            </p:txBody>
          </p:sp>
        </p:grpSp>
      </p:grpSp>
      <p:sp>
        <p:nvSpPr>
          <p:cNvPr id="34826" name="Rectangle 110"/>
          <p:cNvSpPr>
            <a:spLocks noGrp="1"/>
          </p:cNvSpPr>
          <p:nvPr>
            <p:ph type="title"/>
          </p:nvPr>
        </p:nvSpPr>
        <p:spPr/>
        <p:txBody>
          <a:bodyPr/>
          <a:lstStyle/>
          <a:p>
            <a:r>
              <a:rPr lang="zh-TW" altLang="en-US" dirty="0" smtClean="0">
                <a:latin typeface="微軟正黑體" pitchFamily="34" charset="-120"/>
                <a:ea typeface="微軟正黑體" pitchFamily="34" charset="-120"/>
              </a:rPr>
              <a:t>資料庫異動與交易記錄檔</a:t>
            </a:r>
          </a:p>
        </p:txBody>
      </p:sp>
      <p:sp>
        <p:nvSpPr>
          <p:cNvPr id="229487" name="Text Box 111"/>
          <p:cNvSpPr txBox="1">
            <a:spLocks noChangeArrowheads="1"/>
          </p:cNvSpPr>
          <p:nvPr/>
        </p:nvSpPr>
        <p:spPr bwMode="auto">
          <a:xfrm>
            <a:off x="376238" y="2490788"/>
            <a:ext cx="877163" cy="369332"/>
          </a:xfrm>
          <a:prstGeom prst="rect">
            <a:avLst/>
          </a:prstGeom>
          <a:noFill/>
          <a:ln w="9525" algn="ctr">
            <a:noFill/>
            <a:miter lim="800000"/>
            <a:headEnd/>
            <a:tailEnd/>
          </a:ln>
          <a:effectLst/>
        </p:spPr>
        <p:txBody>
          <a:bodyPr wrap="none">
            <a:spAutoFit/>
          </a:bodyPr>
          <a:lstStyle/>
          <a:p>
            <a:pPr algn="l" eaLnBrk="1" hangingPunct="1">
              <a:defRPr/>
            </a:pPr>
            <a:r>
              <a:rPr lang="zh-TW" altLang="en-US" dirty="0">
                <a:solidFill>
                  <a:schemeClr val="bg1"/>
                </a:solidFill>
                <a:effectLst>
                  <a:outerShdw blurRad="38100" dist="38100" dir="2700000" algn="tl">
                    <a:srgbClr val="02024A"/>
                  </a:outerShdw>
                </a:effectLst>
                <a:latin typeface="微軟正黑體" pitchFamily="34" charset="-120"/>
                <a:ea typeface="微軟正黑體" pitchFamily="34" charset="-120"/>
              </a:rPr>
              <a:t>用戶端</a:t>
            </a:r>
          </a:p>
        </p:txBody>
      </p:sp>
      <p:sp>
        <p:nvSpPr>
          <p:cNvPr id="229488" name="Text Box 112"/>
          <p:cNvSpPr txBox="1">
            <a:spLocks noChangeArrowheads="1"/>
          </p:cNvSpPr>
          <p:nvPr/>
        </p:nvSpPr>
        <p:spPr bwMode="auto">
          <a:xfrm>
            <a:off x="1116013" y="3448050"/>
            <a:ext cx="1369799" cy="369332"/>
          </a:xfrm>
          <a:prstGeom prst="rect">
            <a:avLst/>
          </a:prstGeom>
          <a:noFill/>
          <a:ln w="9525" algn="ctr">
            <a:noFill/>
            <a:miter lim="800000"/>
            <a:headEnd/>
            <a:tailEnd/>
          </a:ln>
          <a:effectLst/>
        </p:spPr>
        <p:txBody>
          <a:bodyPr wrap="none">
            <a:spAutoFit/>
          </a:bodyPr>
          <a:lstStyle/>
          <a:p>
            <a:pPr algn="l" eaLnBrk="1" hangingPunct="1">
              <a:defRPr/>
            </a:pPr>
            <a:r>
              <a:rPr lang="en-US" altLang="zh-TW" sz="1800">
                <a:effectLst>
                  <a:outerShdw blurRad="38100" dist="38100" dir="2700000" algn="tl">
                    <a:srgbClr val="02024A"/>
                  </a:outerShdw>
                </a:effectLst>
                <a:latin typeface="微軟正黑體" pitchFamily="34" charset="-120"/>
                <a:ea typeface="微軟正黑體" pitchFamily="34" charset="-120"/>
              </a:rPr>
              <a:t>SQL Server</a:t>
            </a:r>
          </a:p>
        </p:txBody>
      </p:sp>
      <p:sp>
        <p:nvSpPr>
          <p:cNvPr id="229489" name="AutoShape 113"/>
          <p:cNvSpPr>
            <a:spLocks noChangeArrowheads="1"/>
          </p:cNvSpPr>
          <p:nvPr/>
        </p:nvSpPr>
        <p:spPr bwMode="auto">
          <a:xfrm>
            <a:off x="6588125" y="3213100"/>
            <a:ext cx="2160588" cy="503238"/>
          </a:xfrm>
          <a:prstGeom prst="cloudCallout">
            <a:avLst>
              <a:gd name="adj1" fmla="val -80491"/>
              <a:gd name="adj2" fmla="val -80597"/>
            </a:avLst>
          </a:prstGeom>
          <a:gradFill rotWithShape="1">
            <a:gsLst>
              <a:gs pos="0">
                <a:schemeClr val="bg1"/>
              </a:gs>
              <a:gs pos="50000">
                <a:schemeClr val="hlink"/>
              </a:gs>
              <a:gs pos="100000">
                <a:schemeClr val="bg1"/>
              </a:gs>
            </a:gsLst>
            <a:lin ang="2700000" scaled="1"/>
          </a:gradFill>
          <a:ln w="38100" algn="ctr">
            <a:solidFill>
              <a:schemeClr val="hlink"/>
            </a:solidFill>
            <a:round/>
            <a:headEnd/>
            <a:tailEnd/>
          </a:ln>
          <a:effectLst/>
        </p:spPr>
        <p:txBody>
          <a:bodyPr anchor="ctr"/>
          <a:lstStyle/>
          <a:p>
            <a:pPr eaLnBrk="1" hangingPunct="1">
              <a:defRPr/>
            </a:pPr>
            <a:r>
              <a:rPr lang="zh-TW" altLang="en-US" sz="2400">
                <a:solidFill>
                  <a:schemeClr val="bg1"/>
                </a:solidFill>
                <a:latin typeface="微軟正黑體" pitchFamily="34" charset="-120"/>
                <a:ea typeface="微軟正黑體" pitchFamily="34" charset="-120"/>
              </a:rPr>
              <a:t>循序存取</a:t>
            </a:r>
          </a:p>
        </p:txBody>
      </p:sp>
      <p:sp>
        <p:nvSpPr>
          <p:cNvPr id="229490" name="AutoShape 114"/>
          <p:cNvSpPr>
            <a:spLocks noChangeArrowheads="1"/>
          </p:cNvSpPr>
          <p:nvPr/>
        </p:nvSpPr>
        <p:spPr bwMode="auto">
          <a:xfrm>
            <a:off x="2714612" y="5445125"/>
            <a:ext cx="2433651" cy="503238"/>
          </a:xfrm>
          <a:prstGeom prst="cloudCallout">
            <a:avLst>
              <a:gd name="adj1" fmla="val 70532"/>
              <a:gd name="adj2" fmla="val -166718"/>
            </a:avLst>
          </a:prstGeom>
          <a:gradFill rotWithShape="1">
            <a:gsLst>
              <a:gs pos="0">
                <a:schemeClr val="bg1"/>
              </a:gs>
              <a:gs pos="50000">
                <a:schemeClr val="hlink"/>
              </a:gs>
              <a:gs pos="100000">
                <a:schemeClr val="bg1"/>
              </a:gs>
            </a:gsLst>
            <a:lin ang="2700000" scaled="1"/>
          </a:gradFill>
          <a:ln w="38100" algn="ctr">
            <a:solidFill>
              <a:schemeClr val="hlink"/>
            </a:solidFill>
            <a:round/>
            <a:headEnd/>
            <a:tailEnd/>
          </a:ln>
          <a:effectLst/>
        </p:spPr>
        <p:txBody>
          <a:bodyPr anchor="ctr"/>
          <a:lstStyle/>
          <a:p>
            <a:pPr eaLnBrk="1" hangingPunct="1">
              <a:defRPr/>
            </a:pPr>
            <a:r>
              <a:rPr lang="zh-TW" altLang="en-US" sz="2400" dirty="0">
                <a:solidFill>
                  <a:schemeClr val="bg1"/>
                </a:solidFill>
                <a:latin typeface="微軟正黑體" pitchFamily="34" charset="-120"/>
                <a:ea typeface="微軟正黑體" pitchFamily="34" charset="-120"/>
              </a:rPr>
              <a:t>隨機存取</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29489"/>
                                        </p:tgtEl>
                                        <p:attrNameLst>
                                          <p:attrName>style.visibility</p:attrName>
                                        </p:attrNameLst>
                                      </p:cBhvr>
                                      <p:to>
                                        <p:strVal val="visible"/>
                                      </p:to>
                                    </p:set>
                                    <p:animEffect transition="in" filter="wipe(down)">
                                      <p:cBhvr>
                                        <p:cTn id="15" dur="500"/>
                                        <p:tgtEl>
                                          <p:spTgt spid="22948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3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29490"/>
                                        </p:tgtEl>
                                        <p:attrNameLst>
                                          <p:attrName>style.visibility</p:attrName>
                                        </p:attrNameLst>
                                      </p:cBhvr>
                                      <p:to>
                                        <p:strVal val="visible"/>
                                      </p:to>
                                    </p:set>
                                    <p:animEffect transition="in" filter="wipe(down)">
                                      <p:cBhvr>
                                        <p:cTn id="24" dur="500"/>
                                        <p:tgtEl>
                                          <p:spTgt spid="229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489" grpId="0" animBg="1"/>
      <p:bldP spid="22949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dirty="0" smtClean="0"/>
              <a:t>SQL Server 2008 </a:t>
            </a:r>
            <a:r>
              <a:rPr lang="zh-TW" altLang="en-US" dirty="0" smtClean="0"/>
              <a:t>管理工具</a:t>
            </a:r>
            <a:endParaRPr lang="zh-TW" altLang="en-US" dirty="0"/>
          </a:p>
        </p:txBody>
      </p:sp>
      <p:sp>
        <p:nvSpPr>
          <p:cNvPr id="8" name="Subtitle 7"/>
          <p:cNvSpPr>
            <a:spLocks noGrp="1"/>
          </p:cNvSpPr>
          <p:nvPr>
            <p:ph type="subTitle" idx="1"/>
          </p:nvPr>
        </p:nvSpPr>
        <p:spPr/>
        <p:txBody>
          <a:bodyPr/>
          <a:lstStyle/>
          <a:p>
            <a:endParaRPr lang="zh-TW" altLang="en-US"/>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6" name="Rectangle 6"/>
          <p:cNvSpPr>
            <a:spLocks noGrp="1" noChangeArrowheads="1"/>
          </p:cNvSpPr>
          <p:nvPr>
            <p:ph type="title"/>
          </p:nvPr>
        </p:nvSpPr>
        <p:spPr/>
        <p:txBody>
          <a:bodyPr/>
          <a:lstStyle/>
          <a:p>
            <a:r>
              <a:rPr lang="zh-TW" altLang="en-US" dirty="0"/>
              <a:t>設定資料庫復</a:t>
            </a:r>
            <a:r>
              <a:rPr lang="zh-TW" altLang="en-US" dirty="0" smtClean="0"/>
              <a:t>原模式</a:t>
            </a:r>
            <a:endParaRPr lang="zh-TW" altLang="en-US" dirty="0"/>
          </a:p>
        </p:txBody>
      </p:sp>
      <p:sp>
        <p:nvSpPr>
          <p:cNvPr id="112647" name="Rectangle 7"/>
          <p:cNvSpPr>
            <a:spLocks noGrp="1" noChangeArrowheads="1"/>
          </p:cNvSpPr>
          <p:nvPr>
            <p:ph type="body" idx="1"/>
          </p:nvPr>
        </p:nvSpPr>
        <p:spPr>
          <a:xfrm>
            <a:off x="381000" y="1416050"/>
            <a:ext cx="8388350" cy="2506663"/>
          </a:xfrm>
        </p:spPr>
        <p:txBody>
          <a:bodyPr/>
          <a:lstStyle/>
          <a:p>
            <a:r>
              <a:rPr lang="zh-TW" altLang="en-US" dirty="0"/>
              <a:t>建立新資料庫時，新資料庫會繼承 </a:t>
            </a:r>
            <a:r>
              <a:rPr lang="en-US" altLang="zh-TW" dirty="0"/>
              <a:t>model </a:t>
            </a:r>
            <a:r>
              <a:rPr lang="zh-TW" altLang="en-US" dirty="0"/>
              <a:t>資料庫的復</a:t>
            </a:r>
            <a:r>
              <a:rPr lang="zh-TW" altLang="en-US" dirty="0" smtClean="0"/>
              <a:t>原模式</a:t>
            </a:r>
            <a:endParaRPr lang="zh-TW" altLang="en-US" dirty="0"/>
          </a:p>
          <a:p>
            <a:pPr lvl="1"/>
            <a:r>
              <a:rPr lang="zh-TW" altLang="en-US" dirty="0"/>
              <a:t>完整復</a:t>
            </a:r>
            <a:r>
              <a:rPr lang="zh-TW" altLang="en-US" dirty="0" smtClean="0"/>
              <a:t>原模式  </a:t>
            </a:r>
            <a:endParaRPr lang="zh-TW" altLang="en-US" dirty="0"/>
          </a:p>
          <a:p>
            <a:pPr lvl="1"/>
            <a:r>
              <a:rPr lang="zh-TW" altLang="en-US" dirty="0"/>
              <a:t>大量記錄復</a:t>
            </a:r>
            <a:r>
              <a:rPr lang="zh-TW" altLang="en-US" dirty="0" smtClean="0"/>
              <a:t>原模式 </a:t>
            </a:r>
            <a:endParaRPr lang="zh-TW" altLang="en-US" dirty="0"/>
          </a:p>
          <a:p>
            <a:pPr lvl="1"/>
            <a:r>
              <a:rPr lang="zh-TW" altLang="en-US" dirty="0"/>
              <a:t>簡易復</a:t>
            </a:r>
            <a:r>
              <a:rPr lang="zh-TW" altLang="en-US" dirty="0" smtClean="0"/>
              <a:t>原模式 </a:t>
            </a:r>
            <a:endParaRPr lang="zh-TW" altLang="en-US" dirty="0"/>
          </a:p>
        </p:txBody>
      </p:sp>
      <p:sp>
        <p:nvSpPr>
          <p:cNvPr id="112645" name="Rectangle 5"/>
          <p:cNvSpPr>
            <a:spLocks noChangeArrowheads="1"/>
          </p:cNvSpPr>
          <p:nvPr/>
        </p:nvSpPr>
        <p:spPr bwMode="auto">
          <a:xfrm>
            <a:off x="539750" y="4292600"/>
            <a:ext cx="4681538" cy="1143000"/>
          </a:xfrm>
          <a:prstGeom prst="rect">
            <a:avLst/>
          </a:prstGeom>
          <a:noFill/>
          <a:ln w="12700">
            <a:noFill/>
            <a:miter lim="800000"/>
            <a:headEnd/>
            <a:tailEnd/>
          </a:ln>
          <a:effectLst/>
        </p:spPr>
        <p:txBody>
          <a:bodyPr wrap="none" anchor="ctr"/>
          <a:lstStyle/>
          <a:p>
            <a:pPr algn="l" eaLnBrk="0" hangingPunct="0"/>
            <a:r>
              <a:rPr lang="en-US" altLang="zh-TW" sz="2000" dirty="0">
                <a:solidFill>
                  <a:srgbClr val="FFFF00"/>
                </a:solidFill>
                <a:effectLst/>
              </a:rPr>
              <a:t>ALTER DATABASE </a:t>
            </a:r>
            <a:r>
              <a:rPr lang="en-US" altLang="zh-TW" sz="2000" dirty="0" smtClean="0">
                <a:solidFill>
                  <a:srgbClr val="FFFF00"/>
                </a:solidFill>
                <a:effectLst/>
              </a:rPr>
              <a:t>&lt;DB Name&gt;</a:t>
            </a:r>
            <a:endParaRPr lang="en-US" altLang="zh-TW" sz="2000" dirty="0">
              <a:solidFill>
                <a:srgbClr val="FFFF00"/>
              </a:solidFill>
              <a:effectLst/>
            </a:endParaRPr>
          </a:p>
          <a:p>
            <a:pPr algn="l" eaLnBrk="0" hangingPunct="0"/>
            <a:r>
              <a:rPr lang="en-US" altLang="zh-TW" sz="2000" dirty="0">
                <a:solidFill>
                  <a:srgbClr val="FFFF00"/>
                </a:solidFill>
                <a:effectLst/>
              </a:rPr>
              <a:t>SET RECOVERY BULK_LOGGED</a:t>
            </a:r>
            <a:endParaRPr lang="en-US" sz="2000" noProof="1">
              <a:solidFill>
                <a:srgbClr val="FFFF00"/>
              </a:solidFill>
              <a:effectLst/>
            </a:endParaRPr>
          </a:p>
        </p:txBody>
      </p:sp>
      <p:pic>
        <p:nvPicPr>
          <p:cNvPr id="8" name="Picture 7" descr="RecoveryModel.PNG"/>
          <p:cNvPicPr>
            <a:picLocks noChangeAspect="1"/>
          </p:cNvPicPr>
          <p:nvPr/>
        </p:nvPicPr>
        <p:blipFill>
          <a:blip r:embed="rId2"/>
          <a:stretch>
            <a:fillRect/>
          </a:stretch>
        </p:blipFill>
        <p:spPr>
          <a:xfrm>
            <a:off x="4572000" y="2285990"/>
            <a:ext cx="4419410" cy="3577019"/>
          </a:xfrm>
          <a:prstGeom prst="rect">
            <a:avLst/>
          </a:prstGeom>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zh-TW" altLang="en-US" dirty="0" smtClean="0"/>
              <a:t>完整復原模式</a:t>
            </a:r>
            <a:endParaRPr lang="zh-TW" altLang="en-US" dirty="0"/>
          </a:p>
        </p:txBody>
      </p:sp>
      <p:sp>
        <p:nvSpPr>
          <p:cNvPr id="115715" name="Rectangle 3"/>
          <p:cNvSpPr>
            <a:spLocks noGrp="1" noChangeArrowheads="1"/>
          </p:cNvSpPr>
          <p:nvPr>
            <p:ph type="body" idx="1"/>
          </p:nvPr>
        </p:nvSpPr>
        <p:spPr/>
        <p:txBody>
          <a:bodyPr/>
          <a:lstStyle/>
          <a:p>
            <a:r>
              <a:rPr lang="zh-TW" altLang="en-US" sz="2800" dirty="0" smtClean="0"/>
              <a:t>資料庫備份與交易記錄檔備份提供完整的媒體錯誤保護</a:t>
            </a:r>
          </a:p>
          <a:p>
            <a:r>
              <a:rPr lang="zh-TW" altLang="en-US" sz="2800" dirty="0" smtClean="0"/>
              <a:t>如果一或多個資料檔毀損的話，可以還原所有已確認的交易，未確認的交易則不會還原</a:t>
            </a:r>
          </a:p>
          <a:p>
            <a:r>
              <a:rPr lang="zh-TW" altLang="en-US" sz="2800" dirty="0" smtClean="0"/>
              <a:t>完全復原能將資料庫復原至系統毀損時的情況或特定時間點 </a:t>
            </a:r>
            <a:r>
              <a:rPr lang="en-US" altLang="zh-TW" sz="2800" dirty="0" smtClean="0"/>
              <a:t>(Restore Log with </a:t>
            </a:r>
            <a:r>
              <a:rPr lang="en-US" altLang="zh-TW" sz="2800" dirty="0" err="1" smtClean="0"/>
              <a:t>StopAt</a:t>
            </a:r>
            <a:r>
              <a:rPr lang="en-US" altLang="zh-TW" sz="2800" dirty="0" smtClean="0"/>
              <a:t>)</a:t>
            </a:r>
            <a:endParaRPr lang="zh-TW" altLang="en-US" sz="2800" dirty="0" smtClean="0"/>
          </a:p>
          <a:p>
            <a:pPr lvl="1"/>
            <a:r>
              <a:rPr lang="zh-TW" altLang="en-US" sz="2000" dirty="0" smtClean="0"/>
              <a:t>包括 </a:t>
            </a:r>
            <a:r>
              <a:rPr lang="en-US" altLang="zh-TW" sz="2000" dirty="0" smtClean="0"/>
              <a:t>SELECT INTO</a:t>
            </a:r>
            <a:r>
              <a:rPr lang="zh-TW" altLang="en-US" sz="2000" dirty="0" smtClean="0"/>
              <a:t>、</a:t>
            </a:r>
            <a:r>
              <a:rPr lang="en-US" altLang="zh-TW" sz="2000" dirty="0" smtClean="0"/>
              <a:t>CREATE INDEX </a:t>
            </a:r>
            <a:r>
              <a:rPr lang="zh-TW" altLang="en-US" sz="2000" dirty="0" smtClean="0"/>
              <a:t>與 </a:t>
            </a:r>
            <a:r>
              <a:rPr lang="en-US" altLang="zh-TW" sz="2000" dirty="0" smtClean="0"/>
              <a:t>BULK INSERT </a:t>
            </a:r>
            <a:r>
              <a:rPr lang="zh-TW" altLang="en-US" sz="2000" dirty="0" smtClean="0"/>
              <a:t>等大量作業在內的所有作業都會完整記錄下來</a:t>
            </a:r>
          </a:p>
          <a:p>
            <a:pPr lvl="1"/>
            <a:r>
              <a:rPr lang="zh-TW" altLang="en-US" sz="2000" dirty="0" smtClean="0"/>
              <a:t>交易記錄檔所需的空間較大，需要定期備份或是清除交易記錄檔</a:t>
            </a:r>
            <a:endParaRPr lang="zh-TW" altLang="en-US" sz="2000" dirty="0"/>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zh-TW" altLang="en-US" dirty="0" smtClean="0"/>
              <a:t>大量記錄復原模式</a:t>
            </a:r>
            <a:endParaRPr lang="zh-TW" altLang="en-US" dirty="0"/>
          </a:p>
        </p:txBody>
      </p:sp>
      <p:sp>
        <p:nvSpPr>
          <p:cNvPr id="117763" name="Rectangle 3"/>
          <p:cNvSpPr>
            <a:spLocks noGrp="1" noChangeArrowheads="1"/>
          </p:cNvSpPr>
          <p:nvPr>
            <p:ph type="body" idx="1"/>
          </p:nvPr>
        </p:nvSpPr>
        <p:spPr/>
        <p:txBody>
          <a:bodyPr/>
          <a:lstStyle/>
          <a:p>
            <a:r>
              <a:rPr lang="zh-TW" altLang="en-US" sz="2800" dirty="0" smtClean="0"/>
              <a:t>當記錄備份包含大量變更時，大量記錄復原模式只允許資料庫復原至交易記錄檔備份結束時</a:t>
            </a:r>
          </a:p>
          <a:p>
            <a:r>
              <a:rPr lang="zh-TW" altLang="en-US" sz="2800" dirty="0" smtClean="0"/>
              <a:t>下列作業不會逐一記錄每一筆異動 </a:t>
            </a:r>
          </a:p>
          <a:p>
            <a:pPr lvl="1"/>
            <a:r>
              <a:rPr lang="en-US" altLang="zh-TW" sz="2000" dirty="0" smtClean="0"/>
              <a:t>SELECT INTO</a:t>
            </a:r>
            <a:r>
              <a:rPr lang="zh-TW" altLang="en-US" sz="2000" dirty="0" smtClean="0"/>
              <a:t>、</a:t>
            </a:r>
            <a:r>
              <a:rPr lang="en-US" altLang="zh-TW" sz="2000" dirty="0" err="1" smtClean="0"/>
              <a:t>bcp</a:t>
            </a:r>
            <a:r>
              <a:rPr lang="zh-TW" altLang="en-US" sz="2000" dirty="0" smtClean="0"/>
              <a:t>、</a:t>
            </a:r>
            <a:r>
              <a:rPr lang="en-US" altLang="zh-TW" sz="2000" dirty="0" smtClean="0"/>
              <a:t>BULK INSERT</a:t>
            </a:r>
            <a:r>
              <a:rPr lang="zh-TW" altLang="en-US" sz="2000" dirty="0" smtClean="0"/>
              <a:t>、</a:t>
            </a:r>
            <a:r>
              <a:rPr lang="en-US" altLang="zh-TW" sz="2000" dirty="0" smtClean="0"/>
              <a:t>CREATE INDEX</a:t>
            </a:r>
            <a:r>
              <a:rPr lang="zh-TW" altLang="en-US" sz="2000" dirty="0" smtClean="0"/>
              <a:t>（包括索引檢視表）、</a:t>
            </a:r>
            <a:r>
              <a:rPr lang="en-US" altLang="zh-TW" sz="2000" dirty="0" smtClean="0"/>
              <a:t>WRITETEXT </a:t>
            </a:r>
            <a:r>
              <a:rPr lang="zh-TW" altLang="en-US" sz="2000" dirty="0" smtClean="0"/>
              <a:t>與 </a:t>
            </a:r>
            <a:r>
              <a:rPr lang="en-US" altLang="zh-TW" sz="2000" dirty="0" smtClean="0"/>
              <a:t>UPDATETEXT</a:t>
            </a:r>
          </a:p>
          <a:p>
            <a:r>
              <a:rPr lang="zh-TW" altLang="en-US" sz="2800" dirty="0" smtClean="0"/>
              <a:t>若要執行資料庫的大量變更時，可以先變更為大量記錄模式，完成後再變更回完整復原模式，如此可以提高效能與減少所需的交易記錄檔空間，同時又能維護伺服器的防護</a:t>
            </a:r>
          </a:p>
          <a:p>
            <a:r>
              <a:rPr lang="zh-TW" altLang="en-US" sz="2800" dirty="0" smtClean="0"/>
              <a:t>無法支援特定時間點的復原  </a:t>
            </a:r>
            <a:endParaRPr lang="zh-TW" altLang="en-US" sz="2800" dirty="0"/>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zh-TW" altLang="en-US" dirty="0" smtClean="0"/>
              <a:t>簡單復原模式</a:t>
            </a:r>
            <a:endParaRPr lang="zh-TW" altLang="en-US" dirty="0"/>
          </a:p>
        </p:txBody>
      </p:sp>
      <p:sp>
        <p:nvSpPr>
          <p:cNvPr id="116739" name="Rectangle 3"/>
          <p:cNvSpPr>
            <a:spLocks noGrp="1" noChangeArrowheads="1"/>
          </p:cNvSpPr>
          <p:nvPr>
            <p:ph type="body" idx="1"/>
          </p:nvPr>
        </p:nvSpPr>
        <p:spPr/>
        <p:txBody>
          <a:bodyPr/>
          <a:lstStyle/>
          <a:p>
            <a:r>
              <a:rPr lang="zh-TW" altLang="en-US" dirty="0" smtClean="0"/>
              <a:t>藉由簡單復原模式，可將資料庫復原至最後一次備份時</a:t>
            </a:r>
          </a:p>
          <a:p>
            <a:r>
              <a:rPr lang="zh-TW" altLang="en-US" dirty="0" smtClean="0"/>
              <a:t>交易記錄檔所需的空間較小</a:t>
            </a:r>
          </a:p>
          <a:p>
            <a:r>
              <a:rPr lang="zh-TW" altLang="en-US" dirty="0" smtClean="0"/>
              <a:t>無法將資料庫復原至系統毀損時的情況或特定時間點</a:t>
            </a:r>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p:cNvSpPr>
            <a:spLocks noGrp="1" noChangeArrowheads="1"/>
          </p:cNvSpPr>
          <p:nvPr>
            <p:ph type="title"/>
          </p:nvPr>
        </p:nvSpPr>
        <p:spPr/>
        <p:txBody>
          <a:bodyPr/>
          <a:lstStyle/>
          <a:p>
            <a:r>
              <a:rPr lang="zh-TW" altLang="en-US" dirty="0" smtClean="0">
                <a:latin typeface="微軟正黑體" pitchFamily="34" charset="-120"/>
                <a:ea typeface="微軟正黑體" pitchFamily="34" charset="-120"/>
              </a:rPr>
              <a:t>完整備份</a:t>
            </a:r>
            <a:endParaRPr lang="zh-TW" altLang="en-US" dirty="0">
              <a:latin typeface="微軟正黑體" pitchFamily="34" charset="-120"/>
              <a:ea typeface="微軟正黑體" pitchFamily="34" charset="-120"/>
            </a:endParaRPr>
          </a:p>
        </p:txBody>
      </p:sp>
      <p:sp>
        <p:nvSpPr>
          <p:cNvPr id="50182" name="Text Box 6"/>
          <p:cNvSpPr txBox="1">
            <a:spLocks noChangeArrowheads="1"/>
          </p:cNvSpPr>
          <p:nvPr/>
        </p:nvSpPr>
        <p:spPr bwMode="auto">
          <a:xfrm>
            <a:off x="992188" y="1358900"/>
            <a:ext cx="1981200" cy="701675"/>
          </a:xfrm>
          <a:prstGeom prst="rect">
            <a:avLst/>
          </a:prstGeom>
          <a:noFill/>
          <a:ln w="9525">
            <a:noFill/>
            <a:miter lim="800000"/>
            <a:headEnd/>
            <a:tailEnd/>
          </a:ln>
          <a:effectLst/>
        </p:spPr>
        <p:txBody>
          <a:bodyPr>
            <a:spAutoFit/>
          </a:bodyPr>
          <a:lstStyle/>
          <a:p>
            <a:pPr eaLnBrk="0" hangingPunct="0"/>
            <a:r>
              <a:rPr lang="zh-TW" altLang="en-US" sz="2000" dirty="0">
                <a:solidFill>
                  <a:schemeClr val="bg1"/>
                </a:solidFill>
                <a:effectLst/>
                <a:latin typeface="微軟正黑體" pitchFamily="34" charset="-120"/>
                <a:ea typeface="微軟正黑體" pitchFamily="34" charset="-120"/>
              </a:rPr>
              <a:t>建立資料庫</a:t>
            </a:r>
          </a:p>
          <a:p>
            <a:pPr eaLnBrk="0" hangingPunct="0"/>
            <a:r>
              <a:rPr lang="zh-TW" altLang="en-US" sz="2000" dirty="0">
                <a:solidFill>
                  <a:schemeClr val="bg1"/>
                </a:solidFill>
                <a:effectLst/>
                <a:latin typeface="微軟正黑體" pitchFamily="34" charset="-120"/>
                <a:ea typeface="微軟正黑體" pitchFamily="34" charset="-120"/>
              </a:rPr>
              <a:t>和完整備份</a:t>
            </a:r>
          </a:p>
        </p:txBody>
      </p:sp>
      <p:sp>
        <p:nvSpPr>
          <p:cNvPr id="50183" name="Text Box 7"/>
          <p:cNvSpPr txBox="1">
            <a:spLocks noChangeArrowheads="1"/>
          </p:cNvSpPr>
          <p:nvPr/>
        </p:nvSpPr>
        <p:spPr bwMode="auto">
          <a:xfrm>
            <a:off x="3635375" y="1447800"/>
            <a:ext cx="1809750" cy="396875"/>
          </a:xfrm>
          <a:prstGeom prst="rect">
            <a:avLst/>
          </a:prstGeom>
          <a:noFill/>
          <a:ln w="9525" algn="ctr">
            <a:noFill/>
            <a:miter lim="800000"/>
            <a:headEnd/>
            <a:tailEnd/>
          </a:ln>
          <a:effectLst/>
        </p:spPr>
        <p:txBody>
          <a:bodyPr>
            <a:spAutoFit/>
          </a:bodyPr>
          <a:lstStyle/>
          <a:p>
            <a:pPr eaLnBrk="0" hangingPunct="0"/>
            <a:r>
              <a:rPr lang="zh-TW" altLang="en-US" sz="2000">
                <a:solidFill>
                  <a:schemeClr val="bg1"/>
                </a:solidFill>
                <a:effectLst/>
                <a:latin typeface="微軟正黑體" pitchFamily="34" charset="-120"/>
                <a:ea typeface="微軟正黑體" pitchFamily="34" charset="-120"/>
              </a:rPr>
              <a:t>完整備份</a:t>
            </a:r>
          </a:p>
        </p:txBody>
      </p:sp>
      <p:sp>
        <p:nvSpPr>
          <p:cNvPr id="50184" name="Text Box 8"/>
          <p:cNvSpPr txBox="1">
            <a:spLocks noChangeArrowheads="1"/>
          </p:cNvSpPr>
          <p:nvPr/>
        </p:nvSpPr>
        <p:spPr bwMode="auto">
          <a:xfrm>
            <a:off x="6291263" y="1447800"/>
            <a:ext cx="1809750" cy="396875"/>
          </a:xfrm>
          <a:prstGeom prst="rect">
            <a:avLst/>
          </a:prstGeom>
          <a:noFill/>
          <a:ln w="9525" algn="ctr">
            <a:noFill/>
            <a:miter lim="800000"/>
            <a:headEnd/>
            <a:tailEnd/>
          </a:ln>
          <a:effectLst/>
        </p:spPr>
        <p:txBody>
          <a:bodyPr>
            <a:spAutoFit/>
          </a:bodyPr>
          <a:lstStyle/>
          <a:p>
            <a:pPr eaLnBrk="0" hangingPunct="0"/>
            <a:r>
              <a:rPr lang="zh-TW" altLang="en-US" sz="2000">
                <a:solidFill>
                  <a:schemeClr val="bg1"/>
                </a:solidFill>
                <a:effectLst/>
                <a:latin typeface="微軟正黑體" pitchFamily="34" charset="-120"/>
                <a:ea typeface="微軟正黑體" pitchFamily="34" charset="-120"/>
              </a:rPr>
              <a:t>完整備份</a:t>
            </a:r>
          </a:p>
        </p:txBody>
      </p:sp>
      <p:sp>
        <p:nvSpPr>
          <p:cNvPr id="50186" name="Rectangle 10"/>
          <p:cNvSpPr>
            <a:spLocks noChangeArrowheads="1"/>
          </p:cNvSpPr>
          <p:nvPr/>
        </p:nvSpPr>
        <p:spPr bwMode="auto">
          <a:xfrm>
            <a:off x="685800" y="2362200"/>
            <a:ext cx="2590800" cy="2971800"/>
          </a:xfrm>
          <a:prstGeom prst="rect">
            <a:avLst/>
          </a:prstGeom>
          <a:solidFill>
            <a:schemeClr val="bg1"/>
          </a:solidFill>
          <a:ln w="9525">
            <a:solidFill>
              <a:srgbClr val="009999"/>
            </a:solidFill>
            <a:miter lim="800000"/>
            <a:headEnd/>
            <a:tailEnd/>
          </a:ln>
          <a:effectLst>
            <a:outerShdw dist="35921" dir="2700000" algn="ctr" rotWithShape="0">
              <a:srgbClr val="009999"/>
            </a:outerShdw>
          </a:effectLst>
        </p:spPr>
        <p:txBody>
          <a:bodyPr wrap="none" anchor="b"/>
          <a:lstStyle/>
          <a:p>
            <a:pPr eaLnBrk="0" hangingPunct="0">
              <a:spcBef>
                <a:spcPct val="50000"/>
              </a:spcBef>
            </a:pPr>
            <a:r>
              <a:rPr lang="en-US" altLang="zh-TW" sz="1800">
                <a:effectLst/>
              </a:rPr>
              <a:t>Sunday</a:t>
            </a:r>
            <a:endParaRPr lang="en-US" altLang="zh-TW" sz="1800">
              <a:effectLst/>
              <a:latin typeface="Arial Narrow" pitchFamily="34" charset="0"/>
            </a:endParaRPr>
          </a:p>
        </p:txBody>
      </p:sp>
      <p:sp>
        <p:nvSpPr>
          <p:cNvPr id="50187" name="Rectangle 11"/>
          <p:cNvSpPr>
            <a:spLocks noChangeArrowheads="1"/>
          </p:cNvSpPr>
          <p:nvPr/>
        </p:nvSpPr>
        <p:spPr bwMode="auto">
          <a:xfrm>
            <a:off x="3276600" y="2362200"/>
            <a:ext cx="2590800" cy="2971800"/>
          </a:xfrm>
          <a:prstGeom prst="rect">
            <a:avLst/>
          </a:prstGeom>
          <a:solidFill>
            <a:schemeClr val="bg1"/>
          </a:solidFill>
          <a:ln w="9525">
            <a:solidFill>
              <a:srgbClr val="009999"/>
            </a:solidFill>
            <a:miter lim="800000"/>
            <a:headEnd/>
            <a:tailEnd/>
          </a:ln>
          <a:effectLst>
            <a:outerShdw dist="35921" dir="2700000" algn="ctr" rotWithShape="0">
              <a:srgbClr val="009999"/>
            </a:outerShdw>
          </a:effectLst>
        </p:spPr>
        <p:txBody>
          <a:bodyPr wrap="none" anchor="b"/>
          <a:lstStyle/>
          <a:p>
            <a:pPr eaLnBrk="0" hangingPunct="0">
              <a:spcBef>
                <a:spcPct val="50000"/>
              </a:spcBef>
            </a:pPr>
            <a:r>
              <a:rPr lang="en-US" altLang="zh-TW" sz="1800">
                <a:effectLst/>
              </a:rPr>
              <a:t>Monday</a:t>
            </a:r>
            <a:endParaRPr lang="en-US" altLang="zh-TW" sz="1800">
              <a:effectLst/>
              <a:latin typeface="Arial Narrow" pitchFamily="34" charset="0"/>
            </a:endParaRPr>
          </a:p>
        </p:txBody>
      </p:sp>
      <p:sp>
        <p:nvSpPr>
          <p:cNvPr id="50188" name="Rectangle 12"/>
          <p:cNvSpPr>
            <a:spLocks noChangeArrowheads="1"/>
          </p:cNvSpPr>
          <p:nvPr/>
        </p:nvSpPr>
        <p:spPr bwMode="auto">
          <a:xfrm>
            <a:off x="5867400" y="2362200"/>
            <a:ext cx="2590800" cy="2971800"/>
          </a:xfrm>
          <a:prstGeom prst="rect">
            <a:avLst/>
          </a:prstGeom>
          <a:solidFill>
            <a:schemeClr val="bg1"/>
          </a:solidFill>
          <a:ln w="9525">
            <a:solidFill>
              <a:srgbClr val="009999"/>
            </a:solidFill>
            <a:miter lim="800000"/>
            <a:headEnd/>
            <a:tailEnd/>
          </a:ln>
          <a:effectLst>
            <a:outerShdw dist="35921" dir="2700000" algn="ctr" rotWithShape="0">
              <a:srgbClr val="009999"/>
            </a:outerShdw>
          </a:effectLst>
        </p:spPr>
        <p:txBody>
          <a:bodyPr wrap="none" anchor="b"/>
          <a:lstStyle/>
          <a:p>
            <a:pPr eaLnBrk="0" hangingPunct="0">
              <a:spcBef>
                <a:spcPct val="50000"/>
              </a:spcBef>
            </a:pPr>
            <a:r>
              <a:rPr lang="en-US" altLang="zh-TW" sz="1800">
                <a:effectLst/>
              </a:rPr>
              <a:t>Tuesday</a:t>
            </a:r>
          </a:p>
        </p:txBody>
      </p:sp>
      <p:grpSp>
        <p:nvGrpSpPr>
          <p:cNvPr id="2" name="Group 13"/>
          <p:cNvGrpSpPr>
            <a:grpSpLocks/>
          </p:cNvGrpSpPr>
          <p:nvPr/>
        </p:nvGrpSpPr>
        <p:grpSpPr bwMode="auto">
          <a:xfrm>
            <a:off x="609600" y="4724400"/>
            <a:ext cx="8001000" cy="228600"/>
            <a:chOff x="384" y="2832"/>
            <a:chExt cx="5040" cy="144"/>
          </a:xfrm>
        </p:grpSpPr>
        <p:sp>
          <p:nvSpPr>
            <p:cNvPr id="50190" name="Rectangle 14"/>
            <p:cNvSpPr>
              <a:spLocks noChangeArrowheads="1"/>
            </p:cNvSpPr>
            <p:nvPr/>
          </p:nvSpPr>
          <p:spPr bwMode="auto">
            <a:xfrm>
              <a:off x="384" y="2832"/>
              <a:ext cx="1680" cy="144"/>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eaLnBrk="0" hangingPunct="0">
                <a:spcBef>
                  <a:spcPct val="50000"/>
                </a:spcBef>
              </a:pPr>
              <a:r>
                <a:rPr lang="en-US" altLang="zh-TW" sz="1800">
                  <a:effectLst/>
                </a:rPr>
                <a:t> </a:t>
              </a:r>
              <a:endParaRPr lang="en-US" altLang="zh-TW" sz="1800">
                <a:effectLst/>
                <a:latin typeface="Arial Narrow" pitchFamily="34" charset="0"/>
              </a:endParaRPr>
            </a:p>
          </p:txBody>
        </p:sp>
        <p:sp>
          <p:nvSpPr>
            <p:cNvPr id="50191" name="Rectangle 15"/>
            <p:cNvSpPr>
              <a:spLocks noChangeArrowheads="1"/>
            </p:cNvSpPr>
            <p:nvPr/>
          </p:nvSpPr>
          <p:spPr bwMode="auto">
            <a:xfrm>
              <a:off x="2064" y="2832"/>
              <a:ext cx="1632" cy="144"/>
            </a:xfrm>
            <a:prstGeom prst="rect">
              <a:avLst/>
            </a:prstGeom>
            <a:solidFill>
              <a:srgbClr val="99CCFF"/>
            </a:solidFill>
            <a:ln w="9525">
              <a:solidFill>
                <a:schemeClr val="tx1"/>
              </a:solidFill>
              <a:miter lim="800000"/>
              <a:headEnd/>
              <a:tailEnd/>
            </a:ln>
            <a:effectLst>
              <a:outerShdw dist="35921" dir="2700000" algn="ctr" rotWithShape="0">
                <a:schemeClr val="bg2"/>
              </a:outerShdw>
            </a:effectLst>
          </p:spPr>
          <p:txBody>
            <a:bodyPr wrap="none" anchor="ctr"/>
            <a:lstStyle/>
            <a:p>
              <a:pPr eaLnBrk="0" hangingPunct="0">
                <a:spcBef>
                  <a:spcPct val="50000"/>
                </a:spcBef>
              </a:pPr>
              <a:endParaRPr lang="zh-TW" altLang="zh-TW" sz="1800">
                <a:effectLst/>
                <a:latin typeface="Arial Narrow" pitchFamily="34" charset="0"/>
              </a:endParaRPr>
            </a:p>
          </p:txBody>
        </p:sp>
        <p:sp>
          <p:nvSpPr>
            <p:cNvPr id="50192" name="Rectangle 16"/>
            <p:cNvSpPr>
              <a:spLocks noChangeArrowheads="1"/>
            </p:cNvSpPr>
            <p:nvPr/>
          </p:nvSpPr>
          <p:spPr bwMode="auto">
            <a:xfrm>
              <a:off x="3696" y="2832"/>
              <a:ext cx="1728" cy="144"/>
            </a:xfrm>
            <a:prstGeom prst="rect">
              <a:avLst/>
            </a:prstGeom>
            <a:solidFill>
              <a:srgbClr val="00FFCC"/>
            </a:solidFill>
            <a:ln w="9525">
              <a:solidFill>
                <a:schemeClr val="tx1"/>
              </a:solidFill>
              <a:miter lim="800000"/>
              <a:headEnd/>
              <a:tailEnd/>
            </a:ln>
            <a:effectLst>
              <a:outerShdw dist="35921" dir="2700000" algn="ctr" rotWithShape="0">
                <a:schemeClr val="bg2"/>
              </a:outerShdw>
            </a:effectLst>
          </p:spPr>
          <p:txBody>
            <a:bodyPr wrap="none" anchor="ctr"/>
            <a:lstStyle/>
            <a:p>
              <a:pPr eaLnBrk="0" hangingPunct="0">
                <a:spcBef>
                  <a:spcPct val="50000"/>
                </a:spcBef>
              </a:pPr>
              <a:endParaRPr lang="zh-TW" altLang="zh-TW" sz="1800">
                <a:effectLst/>
              </a:endParaRPr>
            </a:p>
          </p:txBody>
        </p:sp>
      </p:grpSp>
      <p:grpSp>
        <p:nvGrpSpPr>
          <p:cNvPr id="3" name="Group 17"/>
          <p:cNvGrpSpPr>
            <a:grpSpLocks/>
          </p:cNvGrpSpPr>
          <p:nvPr/>
        </p:nvGrpSpPr>
        <p:grpSpPr bwMode="auto">
          <a:xfrm>
            <a:off x="990600" y="2514600"/>
            <a:ext cx="1981200" cy="1524000"/>
            <a:chOff x="624" y="1344"/>
            <a:chExt cx="1248" cy="960"/>
          </a:xfrm>
        </p:grpSpPr>
        <p:sp>
          <p:nvSpPr>
            <p:cNvPr id="50194" name="AutoShape 18"/>
            <p:cNvSpPr>
              <a:spLocks noChangeArrowheads="1"/>
            </p:cNvSpPr>
            <p:nvPr/>
          </p:nvSpPr>
          <p:spPr bwMode="auto">
            <a:xfrm>
              <a:off x="624" y="1344"/>
              <a:ext cx="1248" cy="960"/>
            </a:xfrm>
            <a:prstGeom prst="can">
              <a:avLst>
                <a:gd name="adj" fmla="val 25000"/>
              </a:avLst>
            </a:prstGeom>
            <a:gradFill rotWithShape="0">
              <a:gsLst>
                <a:gs pos="0">
                  <a:srgbClr val="008080"/>
                </a:gs>
                <a:gs pos="50000">
                  <a:srgbClr val="33CCCC"/>
                </a:gs>
                <a:gs pos="100000">
                  <a:srgbClr val="008080"/>
                </a:gs>
              </a:gsLst>
              <a:lin ang="0" scaled="1"/>
            </a:gradFill>
            <a:ln w="12700" cap="rnd">
              <a:solidFill>
                <a:srgbClr val="000000"/>
              </a:solidFill>
              <a:round/>
              <a:headEnd/>
              <a:tailEnd/>
            </a:ln>
            <a:effectLst/>
          </p:spPr>
          <p:txBody>
            <a:bodyPr/>
            <a:lstStyle/>
            <a:p>
              <a:endParaRPr lang="zh-TW" altLang="en-US"/>
            </a:p>
          </p:txBody>
        </p:sp>
        <p:grpSp>
          <p:nvGrpSpPr>
            <p:cNvPr id="4" name="Group 19"/>
            <p:cNvGrpSpPr>
              <a:grpSpLocks/>
            </p:cNvGrpSpPr>
            <p:nvPr/>
          </p:nvGrpSpPr>
          <p:grpSpPr bwMode="auto">
            <a:xfrm>
              <a:off x="672" y="1622"/>
              <a:ext cx="595" cy="586"/>
              <a:chOff x="672" y="1622"/>
              <a:chExt cx="595" cy="586"/>
            </a:xfrm>
          </p:grpSpPr>
          <p:grpSp>
            <p:nvGrpSpPr>
              <p:cNvPr id="5" name="Group 20"/>
              <p:cNvGrpSpPr>
                <a:grpSpLocks/>
              </p:cNvGrpSpPr>
              <p:nvPr/>
            </p:nvGrpSpPr>
            <p:grpSpPr bwMode="auto">
              <a:xfrm>
                <a:off x="836" y="1622"/>
                <a:ext cx="431" cy="440"/>
                <a:chOff x="720" y="2256"/>
                <a:chExt cx="336" cy="432"/>
              </a:xfrm>
            </p:grpSpPr>
            <p:sp>
              <p:nvSpPr>
                <p:cNvPr id="50197" name="Freeform 21"/>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rgbClr val="CCCCFF"/>
                </a:solidFill>
                <a:ln w="9525" cap="flat" cmpd="sng">
                  <a:solidFill>
                    <a:schemeClr val="tx1"/>
                  </a:solidFill>
                  <a:prstDash val="solid"/>
                  <a:round/>
                  <a:headEnd/>
                  <a:tailEnd/>
                </a:ln>
                <a:effectLst/>
              </p:spPr>
              <p:txBody>
                <a:bodyPr wrap="none" anchor="ctr"/>
                <a:lstStyle/>
                <a:p>
                  <a:endParaRPr lang="zh-TW" altLang="en-US"/>
                </a:p>
              </p:txBody>
            </p:sp>
            <p:sp>
              <p:nvSpPr>
                <p:cNvPr id="50198" name="Freeform 22"/>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CCCCFF"/>
                </a:solidFill>
                <a:ln w="9525" cap="flat" cmpd="sng">
                  <a:solidFill>
                    <a:schemeClr val="tx1"/>
                  </a:solidFill>
                  <a:prstDash val="solid"/>
                  <a:round/>
                  <a:headEnd/>
                  <a:tailEnd/>
                </a:ln>
                <a:effectLst/>
              </p:spPr>
              <p:txBody>
                <a:bodyPr wrap="none" anchor="ctr"/>
                <a:lstStyle/>
                <a:p>
                  <a:endParaRPr lang="zh-TW" altLang="en-US"/>
                </a:p>
              </p:txBody>
            </p:sp>
          </p:grpSp>
          <p:grpSp>
            <p:nvGrpSpPr>
              <p:cNvPr id="6" name="Group 23"/>
              <p:cNvGrpSpPr>
                <a:grpSpLocks/>
              </p:cNvGrpSpPr>
              <p:nvPr/>
            </p:nvGrpSpPr>
            <p:grpSpPr bwMode="auto">
              <a:xfrm>
                <a:off x="766" y="1695"/>
                <a:ext cx="431" cy="440"/>
                <a:chOff x="720" y="2256"/>
                <a:chExt cx="336" cy="432"/>
              </a:xfrm>
            </p:grpSpPr>
            <p:sp>
              <p:nvSpPr>
                <p:cNvPr id="50200" name="Freeform 24"/>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rgbClr val="00FFFF"/>
                </a:solidFill>
                <a:ln w="9525">
                  <a:solidFill>
                    <a:schemeClr val="tx1"/>
                  </a:solidFill>
                  <a:round/>
                  <a:headEnd/>
                  <a:tailEnd/>
                </a:ln>
                <a:effectLst/>
              </p:spPr>
              <p:txBody>
                <a:bodyPr wrap="none" anchor="ctr"/>
                <a:lstStyle/>
                <a:p>
                  <a:endParaRPr lang="zh-TW" altLang="en-US"/>
                </a:p>
              </p:txBody>
            </p:sp>
            <p:sp>
              <p:nvSpPr>
                <p:cNvPr id="50201" name="Freeform 25"/>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00FFFF"/>
                </a:solidFill>
                <a:ln w="9525">
                  <a:solidFill>
                    <a:schemeClr val="tx1"/>
                  </a:solidFill>
                  <a:round/>
                  <a:headEnd/>
                  <a:tailEnd/>
                </a:ln>
                <a:effectLst/>
              </p:spPr>
              <p:txBody>
                <a:bodyPr wrap="none" anchor="ctr"/>
                <a:lstStyle/>
                <a:p>
                  <a:endParaRPr lang="zh-TW" altLang="en-US"/>
                </a:p>
              </p:txBody>
            </p:sp>
          </p:grpSp>
          <p:grpSp>
            <p:nvGrpSpPr>
              <p:cNvPr id="7" name="Group 26"/>
              <p:cNvGrpSpPr>
                <a:grpSpLocks/>
              </p:cNvGrpSpPr>
              <p:nvPr/>
            </p:nvGrpSpPr>
            <p:grpSpPr bwMode="auto">
              <a:xfrm>
                <a:off x="672" y="1769"/>
                <a:ext cx="431" cy="439"/>
                <a:chOff x="672" y="1769"/>
                <a:chExt cx="431" cy="439"/>
              </a:xfrm>
            </p:grpSpPr>
            <p:grpSp>
              <p:nvGrpSpPr>
                <p:cNvPr id="8" name="Group 27"/>
                <p:cNvGrpSpPr>
                  <a:grpSpLocks/>
                </p:cNvGrpSpPr>
                <p:nvPr/>
              </p:nvGrpSpPr>
              <p:grpSpPr bwMode="auto">
                <a:xfrm>
                  <a:off x="672" y="1769"/>
                  <a:ext cx="431" cy="439"/>
                  <a:chOff x="720" y="2256"/>
                  <a:chExt cx="336" cy="432"/>
                </a:xfrm>
              </p:grpSpPr>
              <p:sp>
                <p:nvSpPr>
                  <p:cNvPr id="50204" name="Freeform 28"/>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accent1"/>
                  </a:solidFill>
                  <a:ln w="9525">
                    <a:solidFill>
                      <a:schemeClr val="tx1"/>
                    </a:solidFill>
                    <a:round/>
                    <a:headEnd/>
                    <a:tailEnd/>
                  </a:ln>
                  <a:effectLst/>
                </p:spPr>
                <p:txBody>
                  <a:bodyPr wrap="none" anchor="ctr"/>
                  <a:lstStyle/>
                  <a:p>
                    <a:endParaRPr lang="zh-TW" altLang="en-US"/>
                  </a:p>
                </p:txBody>
              </p:sp>
              <p:sp>
                <p:nvSpPr>
                  <p:cNvPr id="50205" name="Freeform 29"/>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chemeClr val="accent1"/>
                  </a:solidFill>
                  <a:ln w="9525">
                    <a:solidFill>
                      <a:schemeClr val="tx1"/>
                    </a:solidFill>
                    <a:round/>
                    <a:headEnd/>
                    <a:tailEnd/>
                  </a:ln>
                  <a:effectLst/>
                </p:spPr>
                <p:txBody>
                  <a:bodyPr wrap="none" anchor="ctr"/>
                  <a:lstStyle/>
                  <a:p>
                    <a:endParaRPr lang="zh-TW" altLang="en-US"/>
                  </a:p>
                </p:txBody>
              </p:sp>
            </p:grpSp>
            <p:sp>
              <p:nvSpPr>
                <p:cNvPr id="50206" name="Text Box 30"/>
                <p:cNvSpPr txBox="1">
                  <a:spLocks noChangeArrowheads="1"/>
                </p:cNvSpPr>
                <p:nvPr/>
              </p:nvSpPr>
              <p:spPr bwMode="auto">
                <a:xfrm>
                  <a:off x="716" y="1872"/>
                  <a:ext cx="343" cy="212"/>
                </a:xfrm>
                <a:prstGeom prst="rect">
                  <a:avLst/>
                </a:prstGeom>
                <a:noFill/>
                <a:ln w="9525">
                  <a:noFill/>
                  <a:miter lim="800000"/>
                  <a:headEnd/>
                  <a:tailEnd/>
                </a:ln>
                <a:effectLst/>
              </p:spPr>
              <p:txBody>
                <a:bodyPr wrap="none">
                  <a:spAutoFit/>
                </a:bodyPr>
                <a:lstStyle/>
                <a:p>
                  <a:pPr eaLnBrk="0" hangingPunct="0"/>
                  <a:r>
                    <a:rPr lang="en-US" altLang="zh-TW" sz="1600" dirty="0">
                      <a:solidFill>
                        <a:schemeClr val="accent6"/>
                      </a:solidFill>
                      <a:effectLst/>
                      <a:latin typeface="Arial Narrow" pitchFamily="34" charset="0"/>
                    </a:rPr>
                    <a:t>Data</a:t>
                  </a:r>
                </a:p>
              </p:txBody>
            </p:sp>
          </p:grpSp>
        </p:grpSp>
        <p:grpSp>
          <p:nvGrpSpPr>
            <p:cNvPr id="9" name="Group 31"/>
            <p:cNvGrpSpPr>
              <a:grpSpLocks/>
            </p:cNvGrpSpPr>
            <p:nvPr/>
          </p:nvGrpSpPr>
          <p:grpSpPr bwMode="auto">
            <a:xfrm>
              <a:off x="1376" y="1639"/>
              <a:ext cx="407" cy="443"/>
              <a:chOff x="1376" y="1639"/>
              <a:chExt cx="407" cy="443"/>
            </a:xfrm>
          </p:grpSpPr>
          <p:sp>
            <p:nvSpPr>
              <p:cNvPr id="50208" name="Freeform 32"/>
              <p:cNvSpPr>
                <a:spLocks/>
              </p:cNvSpPr>
              <p:nvPr/>
            </p:nvSpPr>
            <p:spPr bwMode="auto">
              <a:xfrm>
                <a:off x="1376" y="1639"/>
                <a:ext cx="407" cy="443"/>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a:noFill/>
                <a:round/>
                <a:headEnd/>
                <a:tailEnd/>
              </a:ln>
              <a:effectLst/>
            </p:spPr>
            <p:txBody>
              <a:bodyPr wrap="none" anchor="ctr"/>
              <a:lstStyle/>
              <a:p>
                <a:endParaRPr lang="zh-TW" altLang="en-US"/>
              </a:p>
            </p:txBody>
          </p:sp>
          <p:sp>
            <p:nvSpPr>
              <p:cNvPr id="50209" name="Freeform 33"/>
              <p:cNvSpPr>
                <a:spLocks/>
              </p:cNvSpPr>
              <p:nvPr/>
            </p:nvSpPr>
            <p:spPr bwMode="auto">
              <a:xfrm>
                <a:off x="1667" y="1639"/>
                <a:ext cx="116" cy="98"/>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C0C0C0"/>
              </a:solidFill>
              <a:ln w="9525">
                <a:solidFill>
                  <a:schemeClr val="tx1"/>
                </a:solidFill>
                <a:round/>
                <a:headEnd/>
                <a:tailEnd/>
              </a:ln>
              <a:effectLst/>
            </p:spPr>
            <p:txBody>
              <a:bodyPr wrap="none" anchor="ctr"/>
              <a:lstStyle/>
              <a:p>
                <a:endParaRPr lang="zh-TW" altLang="en-US"/>
              </a:p>
            </p:txBody>
          </p:sp>
          <p:sp>
            <p:nvSpPr>
              <p:cNvPr id="50210" name="Text Box 34"/>
              <p:cNvSpPr txBox="1">
                <a:spLocks noChangeArrowheads="1"/>
              </p:cNvSpPr>
              <p:nvPr/>
            </p:nvSpPr>
            <p:spPr bwMode="auto">
              <a:xfrm>
                <a:off x="1423" y="1728"/>
                <a:ext cx="308" cy="212"/>
              </a:xfrm>
              <a:prstGeom prst="rect">
                <a:avLst/>
              </a:prstGeom>
              <a:noFill/>
              <a:ln w="9525">
                <a:noFill/>
                <a:miter lim="800000"/>
                <a:headEnd/>
                <a:tailEnd/>
              </a:ln>
              <a:effectLst/>
            </p:spPr>
            <p:txBody>
              <a:bodyPr wrap="none">
                <a:spAutoFit/>
              </a:bodyPr>
              <a:lstStyle/>
              <a:p>
                <a:pPr eaLnBrk="0" hangingPunct="0"/>
                <a:r>
                  <a:rPr lang="en-US" altLang="zh-TW" sz="1600">
                    <a:effectLst/>
                    <a:latin typeface="Arial Narrow" pitchFamily="34" charset="0"/>
                  </a:rPr>
                  <a:t>Log</a:t>
                </a:r>
              </a:p>
            </p:txBody>
          </p:sp>
          <p:sp>
            <p:nvSpPr>
              <p:cNvPr id="50211" name="Freeform 35"/>
              <p:cNvSpPr>
                <a:spLocks/>
              </p:cNvSpPr>
              <p:nvPr/>
            </p:nvSpPr>
            <p:spPr bwMode="auto">
              <a:xfrm>
                <a:off x="1376" y="1639"/>
                <a:ext cx="407" cy="443"/>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noFill/>
              <a:ln w="9525">
                <a:solidFill>
                  <a:schemeClr val="tx1"/>
                </a:solidFill>
                <a:round/>
                <a:headEnd/>
                <a:tailEnd/>
              </a:ln>
              <a:effectLst/>
            </p:spPr>
            <p:txBody>
              <a:bodyPr wrap="none" anchor="ctr"/>
              <a:lstStyle/>
              <a:p>
                <a:endParaRPr lang="zh-TW" altLang="en-US"/>
              </a:p>
            </p:txBody>
          </p:sp>
        </p:grpSp>
      </p:grpSp>
      <p:sp>
        <p:nvSpPr>
          <p:cNvPr id="50212" name="Line 36"/>
          <p:cNvSpPr>
            <a:spLocks noChangeShapeType="1"/>
          </p:cNvSpPr>
          <p:nvPr/>
        </p:nvSpPr>
        <p:spPr bwMode="auto">
          <a:xfrm>
            <a:off x="4559300" y="4724400"/>
            <a:ext cx="0" cy="228600"/>
          </a:xfrm>
          <a:prstGeom prst="line">
            <a:avLst/>
          </a:prstGeom>
          <a:noFill/>
          <a:ln w="9525">
            <a:solidFill>
              <a:schemeClr val="tx1"/>
            </a:solidFill>
            <a:round/>
            <a:headEnd/>
            <a:tailEnd/>
          </a:ln>
          <a:effectLst/>
        </p:spPr>
        <p:txBody>
          <a:bodyPr wrap="none" anchor="ctr"/>
          <a:lstStyle/>
          <a:p>
            <a:endParaRPr lang="zh-TW" altLang="en-US"/>
          </a:p>
        </p:txBody>
      </p:sp>
      <p:sp>
        <p:nvSpPr>
          <p:cNvPr id="50213" name="Line 37"/>
          <p:cNvSpPr>
            <a:spLocks noChangeShapeType="1"/>
          </p:cNvSpPr>
          <p:nvPr/>
        </p:nvSpPr>
        <p:spPr bwMode="auto">
          <a:xfrm>
            <a:off x="7327900" y="4724400"/>
            <a:ext cx="0" cy="228600"/>
          </a:xfrm>
          <a:prstGeom prst="line">
            <a:avLst/>
          </a:prstGeom>
          <a:noFill/>
          <a:ln w="9525">
            <a:solidFill>
              <a:schemeClr val="tx1"/>
            </a:solidFill>
            <a:round/>
            <a:headEnd/>
            <a:tailEnd/>
          </a:ln>
          <a:effectLst/>
        </p:spPr>
        <p:txBody>
          <a:bodyPr wrap="none" anchor="ctr"/>
          <a:lstStyle/>
          <a:p>
            <a:endParaRPr lang="zh-TW" altLang="en-US"/>
          </a:p>
        </p:txBody>
      </p:sp>
      <p:grpSp>
        <p:nvGrpSpPr>
          <p:cNvPr id="10" name="Group 38"/>
          <p:cNvGrpSpPr>
            <a:grpSpLocks/>
          </p:cNvGrpSpPr>
          <p:nvPr/>
        </p:nvGrpSpPr>
        <p:grpSpPr bwMode="auto">
          <a:xfrm>
            <a:off x="4341813" y="4191000"/>
            <a:ext cx="458787" cy="461963"/>
            <a:chOff x="1056" y="2256"/>
            <a:chExt cx="289" cy="291"/>
          </a:xfrm>
        </p:grpSpPr>
        <p:grpSp>
          <p:nvGrpSpPr>
            <p:cNvPr id="11" name="Group 39"/>
            <p:cNvGrpSpPr>
              <a:grpSpLocks/>
            </p:cNvGrpSpPr>
            <p:nvPr/>
          </p:nvGrpSpPr>
          <p:grpSpPr bwMode="auto">
            <a:xfrm>
              <a:off x="1056" y="2257"/>
              <a:ext cx="289" cy="290"/>
              <a:chOff x="1056" y="2257"/>
              <a:chExt cx="289" cy="290"/>
            </a:xfrm>
          </p:grpSpPr>
          <p:sp>
            <p:nvSpPr>
              <p:cNvPr id="50216" name="Oval 40"/>
              <p:cNvSpPr>
                <a:spLocks noChangeArrowheads="1"/>
              </p:cNvSpPr>
              <p:nvPr/>
            </p:nvSpPr>
            <p:spPr bwMode="auto">
              <a:xfrm>
                <a:off x="1056" y="2258"/>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50217" name="Arc 41"/>
              <p:cNvSpPr>
                <a:spLocks/>
              </p:cNvSpPr>
              <p:nvPr/>
            </p:nvSpPr>
            <p:spPr bwMode="auto">
              <a:xfrm>
                <a:off x="1058" y="2257"/>
                <a:ext cx="287" cy="290"/>
              </a:xfrm>
              <a:custGeom>
                <a:avLst/>
                <a:gdLst>
                  <a:gd name="G0" fmla="+- 21600 0 0"/>
                  <a:gd name="G1" fmla="+- 21600 0 0"/>
                  <a:gd name="G2" fmla="+- 21600 0 0"/>
                  <a:gd name="T0" fmla="*/ 21828 w 43200"/>
                  <a:gd name="T1" fmla="*/ 1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827" y="1"/>
                    </a:moveTo>
                    <a:cubicBezTo>
                      <a:pt x="33667" y="126"/>
                      <a:pt x="43200" y="9759"/>
                      <a:pt x="43200" y="21600"/>
                    </a:cubicBezTo>
                    <a:cubicBezTo>
                      <a:pt x="43200" y="33529"/>
                      <a:pt x="33529" y="43200"/>
                      <a:pt x="21600" y="43200"/>
                    </a:cubicBezTo>
                    <a:cubicBezTo>
                      <a:pt x="9670" y="43200"/>
                      <a:pt x="0" y="33529"/>
                      <a:pt x="0" y="21600"/>
                    </a:cubicBezTo>
                    <a:cubicBezTo>
                      <a:pt x="-1" y="9670"/>
                      <a:pt x="9670" y="0"/>
                      <a:pt x="21599" y="0"/>
                    </a:cubicBezTo>
                  </a:path>
                  <a:path w="43200" h="43200" stroke="0" extrusionOk="0">
                    <a:moveTo>
                      <a:pt x="21827" y="1"/>
                    </a:moveTo>
                    <a:cubicBezTo>
                      <a:pt x="33667" y="126"/>
                      <a:pt x="43200" y="9759"/>
                      <a:pt x="43200" y="21600"/>
                    </a:cubicBezTo>
                    <a:cubicBezTo>
                      <a:pt x="43200" y="33529"/>
                      <a:pt x="33529" y="43200"/>
                      <a:pt x="21600" y="43200"/>
                    </a:cubicBezTo>
                    <a:cubicBezTo>
                      <a:pt x="9670" y="43200"/>
                      <a:pt x="0" y="33529"/>
                      <a:pt x="0" y="21600"/>
                    </a:cubicBezTo>
                    <a:cubicBezTo>
                      <a:pt x="-1" y="9670"/>
                      <a:pt x="9670" y="0"/>
                      <a:pt x="21599" y="0"/>
                    </a:cubicBezTo>
                    <a:lnTo>
                      <a:pt x="21600" y="21600"/>
                    </a:lnTo>
                    <a:close/>
                  </a:path>
                </a:pathLst>
              </a:custGeom>
              <a:solidFill>
                <a:schemeClr val="bg1"/>
              </a:solidFill>
              <a:ln w="9525">
                <a:solidFill>
                  <a:schemeClr val="tx1"/>
                </a:solidFill>
                <a:round/>
                <a:headEnd/>
                <a:tailEnd/>
              </a:ln>
              <a:effectLst/>
            </p:spPr>
            <p:txBody>
              <a:bodyPr wrap="none" anchor="ctr"/>
              <a:lstStyle/>
              <a:p>
                <a:endParaRPr lang="zh-TW" altLang="en-US"/>
              </a:p>
            </p:txBody>
          </p:sp>
        </p:grpSp>
        <p:sp>
          <p:nvSpPr>
            <p:cNvPr id="50218" name="Line 42"/>
            <p:cNvSpPr>
              <a:spLocks noChangeShapeType="1"/>
            </p:cNvSpPr>
            <p:nvPr/>
          </p:nvSpPr>
          <p:spPr bwMode="auto">
            <a:xfrm>
              <a:off x="1200" y="2256"/>
              <a:ext cx="0" cy="144"/>
            </a:xfrm>
            <a:prstGeom prst="line">
              <a:avLst/>
            </a:prstGeom>
            <a:noFill/>
            <a:ln w="9525">
              <a:solidFill>
                <a:schemeClr val="tx1"/>
              </a:solidFill>
              <a:round/>
              <a:headEnd/>
              <a:tailEnd/>
            </a:ln>
            <a:effectLst/>
          </p:spPr>
          <p:txBody>
            <a:bodyPr wrap="none" anchor="ctr"/>
            <a:lstStyle/>
            <a:p>
              <a:endParaRPr lang="zh-TW" altLang="en-US"/>
            </a:p>
          </p:txBody>
        </p:sp>
      </p:grpSp>
      <p:grpSp>
        <p:nvGrpSpPr>
          <p:cNvPr id="12" name="Group 43"/>
          <p:cNvGrpSpPr>
            <a:grpSpLocks/>
          </p:cNvGrpSpPr>
          <p:nvPr/>
        </p:nvGrpSpPr>
        <p:grpSpPr bwMode="auto">
          <a:xfrm>
            <a:off x="7086600" y="4191000"/>
            <a:ext cx="458788" cy="461963"/>
            <a:chOff x="1056" y="2256"/>
            <a:chExt cx="289" cy="291"/>
          </a:xfrm>
        </p:grpSpPr>
        <p:grpSp>
          <p:nvGrpSpPr>
            <p:cNvPr id="13" name="Group 44"/>
            <p:cNvGrpSpPr>
              <a:grpSpLocks/>
            </p:cNvGrpSpPr>
            <p:nvPr/>
          </p:nvGrpSpPr>
          <p:grpSpPr bwMode="auto">
            <a:xfrm>
              <a:off x="1056" y="2257"/>
              <a:ext cx="289" cy="290"/>
              <a:chOff x="1056" y="2257"/>
              <a:chExt cx="289" cy="290"/>
            </a:xfrm>
          </p:grpSpPr>
          <p:sp>
            <p:nvSpPr>
              <p:cNvPr id="50221" name="Oval 45"/>
              <p:cNvSpPr>
                <a:spLocks noChangeArrowheads="1"/>
              </p:cNvSpPr>
              <p:nvPr/>
            </p:nvSpPr>
            <p:spPr bwMode="auto">
              <a:xfrm>
                <a:off x="1056" y="2258"/>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50222" name="Arc 46"/>
              <p:cNvSpPr>
                <a:spLocks/>
              </p:cNvSpPr>
              <p:nvPr/>
            </p:nvSpPr>
            <p:spPr bwMode="auto">
              <a:xfrm>
                <a:off x="1058" y="2257"/>
                <a:ext cx="287" cy="290"/>
              </a:xfrm>
              <a:custGeom>
                <a:avLst/>
                <a:gdLst>
                  <a:gd name="G0" fmla="+- 21600 0 0"/>
                  <a:gd name="G1" fmla="+- 21600 0 0"/>
                  <a:gd name="G2" fmla="+- 21600 0 0"/>
                  <a:gd name="T0" fmla="*/ 21828 w 43200"/>
                  <a:gd name="T1" fmla="*/ 1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827" y="1"/>
                    </a:moveTo>
                    <a:cubicBezTo>
                      <a:pt x="33667" y="126"/>
                      <a:pt x="43200" y="9759"/>
                      <a:pt x="43200" y="21600"/>
                    </a:cubicBezTo>
                    <a:cubicBezTo>
                      <a:pt x="43200" y="33529"/>
                      <a:pt x="33529" y="43200"/>
                      <a:pt x="21600" y="43200"/>
                    </a:cubicBezTo>
                    <a:cubicBezTo>
                      <a:pt x="9670" y="43200"/>
                      <a:pt x="0" y="33529"/>
                      <a:pt x="0" y="21600"/>
                    </a:cubicBezTo>
                    <a:cubicBezTo>
                      <a:pt x="-1" y="9670"/>
                      <a:pt x="9670" y="0"/>
                      <a:pt x="21599" y="0"/>
                    </a:cubicBezTo>
                  </a:path>
                  <a:path w="43200" h="43200" stroke="0" extrusionOk="0">
                    <a:moveTo>
                      <a:pt x="21827" y="1"/>
                    </a:moveTo>
                    <a:cubicBezTo>
                      <a:pt x="33667" y="126"/>
                      <a:pt x="43200" y="9759"/>
                      <a:pt x="43200" y="21600"/>
                    </a:cubicBezTo>
                    <a:cubicBezTo>
                      <a:pt x="43200" y="33529"/>
                      <a:pt x="33529" y="43200"/>
                      <a:pt x="21600" y="43200"/>
                    </a:cubicBezTo>
                    <a:cubicBezTo>
                      <a:pt x="9670" y="43200"/>
                      <a:pt x="0" y="33529"/>
                      <a:pt x="0" y="21600"/>
                    </a:cubicBezTo>
                    <a:cubicBezTo>
                      <a:pt x="-1" y="9670"/>
                      <a:pt x="9670" y="0"/>
                      <a:pt x="21599" y="0"/>
                    </a:cubicBezTo>
                    <a:lnTo>
                      <a:pt x="21600" y="21600"/>
                    </a:lnTo>
                    <a:close/>
                  </a:path>
                </a:pathLst>
              </a:custGeom>
              <a:solidFill>
                <a:schemeClr val="bg1"/>
              </a:solidFill>
              <a:ln w="9525">
                <a:solidFill>
                  <a:schemeClr val="tx1"/>
                </a:solidFill>
                <a:round/>
                <a:headEnd/>
                <a:tailEnd/>
              </a:ln>
              <a:effectLst/>
            </p:spPr>
            <p:txBody>
              <a:bodyPr wrap="none" anchor="ctr"/>
              <a:lstStyle/>
              <a:p>
                <a:endParaRPr lang="zh-TW" altLang="en-US"/>
              </a:p>
            </p:txBody>
          </p:sp>
        </p:grpSp>
        <p:sp>
          <p:nvSpPr>
            <p:cNvPr id="50223" name="Line 47"/>
            <p:cNvSpPr>
              <a:spLocks noChangeShapeType="1"/>
            </p:cNvSpPr>
            <p:nvPr/>
          </p:nvSpPr>
          <p:spPr bwMode="auto">
            <a:xfrm>
              <a:off x="1200" y="2256"/>
              <a:ext cx="0" cy="144"/>
            </a:xfrm>
            <a:prstGeom prst="line">
              <a:avLst/>
            </a:prstGeom>
            <a:noFill/>
            <a:ln w="9525">
              <a:solidFill>
                <a:schemeClr val="tx1"/>
              </a:solidFill>
              <a:round/>
              <a:headEnd/>
              <a:tailEnd/>
            </a:ln>
            <a:effectLst/>
          </p:spPr>
          <p:txBody>
            <a:bodyPr wrap="none" anchor="ctr"/>
            <a:lstStyle/>
            <a:p>
              <a:endParaRPr lang="zh-TW" altLang="en-US"/>
            </a:p>
          </p:txBody>
        </p:sp>
      </p:grpSp>
      <p:grpSp>
        <p:nvGrpSpPr>
          <p:cNvPr id="14" name="Group 48"/>
          <p:cNvGrpSpPr>
            <a:grpSpLocks/>
          </p:cNvGrpSpPr>
          <p:nvPr/>
        </p:nvGrpSpPr>
        <p:grpSpPr bwMode="auto">
          <a:xfrm>
            <a:off x="1752600" y="4191000"/>
            <a:ext cx="458788" cy="461963"/>
            <a:chOff x="1056" y="2256"/>
            <a:chExt cx="289" cy="291"/>
          </a:xfrm>
        </p:grpSpPr>
        <p:grpSp>
          <p:nvGrpSpPr>
            <p:cNvPr id="15" name="Group 49"/>
            <p:cNvGrpSpPr>
              <a:grpSpLocks/>
            </p:cNvGrpSpPr>
            <p:nvPr/>
          </p:nvGrpSpPr>
          <p:grpSpPr bwMode="auto">
            <a:xfrm>
              <a:off x="1056" y="2257"/>
              <a:ext cx="289" cy="290"/>
              <a:chOff x="1056" y="2257"/>
              <a:chExt cx="289" cy="290"/>
            </a:xfrm>
          </p:grpSpPr>
          <p:sp>
            <p:nvSpPr>
              <p:cNvPr id="50226" name="Oval 50"/>
              <p:cNvSpPr>
                <a:spLocks noChangeArrowheads="1"/>
              </p:cNvSpPr>
              <p:nvPr/>
            </p:nvSpPr>
            <p:spPr bwMode="auto">
              <a:xfrm>
                <a:off x="1056" y="2258"/>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50227" name="Arc 51"/>
              <p:cNvSpPr>
                <a:spLocks/>
              </p:cNvSpPr>
              <p:nvPr/>
            </p:nvSpPr>
            <p:spPr bwMode="auto">
              <a:xfrm>
                <a:off x="1058" y="2257"/>
                <a:ext cx="287" cy="290"/>
              </a:xfrm>
              <a:custGeom>
                <a:avLst/>
                <a:gdLst>
                  <a:gd name="G0" fmla="+- 21600 0 0"/>
                  <a:gd name="G1" fmla="+- 21600 0 0"/>
                  <a:gd name="G2" fmla="+- 21600 0 0"/>
                  <a:gd name="T0" fmla="*/ 21828 w 43200"/>
                  <a:gd name="T1" fmla="*/ 1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827" y="1"/>
                    </a:moveTo>
                    <a:cubicBezTo>
                      <a:pt x="33667" y="126"/>
                      <a:pt x="43200" y="9759"/>
                      <a:pt x="43200" y="21600"/>
                    </a:cubicBezTo>
                    <a:cubicBezTo>
                      <a:pt x="43200" y="33529"/>
                      <a:pt x="33529" y="43200"/>
                      <a:pt x="21600" y="43200"/>
                    </a:cubicBezTo>
                    <a:cubicBezTo>
                      <a:pt x="9670" y="43200"/>
                      <a:pt x="0" y="33529"/>
                      <a:pt x="0" y="21600"/>
                    </a:cubicBezTo>
                    <a:cubicBezTo>
                      <a:pt x="-1" y="9670"/>
                      <a:pt x="9670" y="0"/>
                      <a:pt x="21599" y="0"/>
                    </a:cubicBezTo>
                  </a:path>
                  <a:path w="43200" h="43200" stroke="0" extrusionOk="0">
                    <a:moveTo>
                      <a:pt x="21827" y="1"/>
                    </a:moveTo>
                    <a:cubicBezTo>
                      <a:pt x="33667" y="126"/>
                      <a:pt x="43200" y="9759"/>
                      <a:pt x="43200" y="21600"/>
                    </a:cubicBezTo>
                    <a:cubicBezTo>
                      <a:pt x="43200" y="33529"/>
                      <a:pt x="33529" y="43200"/>
                      <a:pt x="21600" y="43200"/>
                    </a:cubicBezTo>
                    <a:cubicBezTo>
                      <a:pt x="9670" y="43200"/>
                      <a:pt x="0" y="33529"/>
                      <a:pt x="0" y="21600"/>
                    </a:cubicBezTo>
                    <a:cubicBezTo>
                      <a:pt x="-1" y="9670"/>
                      <a:pt x="9670" y="0"/>
                      <a:pt x="21599" y="0"/>
                    </a:cubicBezTo>
                    <a:lnTo>
                      <a:pt x="21600" y="21600"/>
                    </a:lnTo>
                    <a:close/>
                  </a:path>
                </a:pathLst>
              </a:custGeom>
              <a:solidFill>
                <a:schemeClr val="bg1"/>
              </a:solidFill>
              <a:ln w="9525">
                <a:solidFill>
                  <a:schemeClr val="tx1"/>
                </a:solidFill>
                <a:round/>
                <a:headEnd/>
                <a:tailEnd/>
              </a:ln>
              <a:effectLst/>
            </p:spPr>
            <p:txBody>
              <a:bodyPr wrap="none" anchor="ctr"/>
              <a:lstStyle/>
              <a:p>
                <a:endParaRPr lang="zh-TW" altLang="en-US"/>
              </a:p>
            </p:txBody>
          </p:sp>
        </p:grpSp>
        <p:sp>
          <p:nvSpPr>
            <p:cNvPr id="50228" name="Line 52"/>
            <p:cNvSpPr>
              <a:spLocks noChangeShapeType="1"/>
            </p:cNvSpPr>
            <p:nvPr/>
          </p:nvSpPr>
          <p:spPr bwMode="auto">
            <a:xfrm>
              <a:off x="1200" y="2256"/>
              <a:ext cx="0" cy="144"/>
            </a:xfrm>
            <a:prstGeom prst="line">
              <a:avLst/>
            </a:prstGeom>
            <a:noFill/>
            <a:ln w="9525">
              <a:solidFill>
                <a:schemeClr val="tx1"/>
              </a:solidFill>
              <a:round/>
              <a:headEnd/>
              <a:tailEnd/>
            </a:ln>
            <a:effectLst/>
          </p:spPr>
          <p:txBody>
            <a:bodyPr wrap="none" anchor="ctr"/>
            <a:lstStyle/>
            <a:p>
              <a:endParaRPr lang="zh-TW" altLang="en-US"/>
            </a:p>
          </p:txBody>
        </p:sp>
      </p:grpSp>
      <p:grpSp>
        <p:nvGrpSpPr>
          <p:cNvPr id="16" name="Group 53"/>
          <p:cNvGrpSpPr>
            <a:grpSpLocks/>
          </p:cNvGrpSpPr>
          <p:nvPr/>
        </p:nvGrpSpPr>
        <p:grpSpPr bwMode="auto">
          <a:xfrm>
            <a:off x="3581400" y="2514600"/>
            <a:ext cx="1981200" cy="1524000"/>
            <a:chOff x="624" y="1344"/>
            <a:chExt cx="1248" cy="960"/>
          </a:xfrm>
        </p:grpSpPr>
        <p:sp>
          <p:nvSpPr>
            <p:cNvPr id="50230" name="AutoShape 54"/>
            <p:cNvSpPr>
              <a:spLocks noChangeArrowheads="1"/>
            </p:cNvSpPr>
            <p:nvPr/>
          </p:nvSpPr>
          <p:spPr bwMode="auto">
            <a:xfrm>
              <a:off x="624" y="1344"/>
              <a:ext cx="1248" cy="960"/>
            </a:xfrm>
            <a:prstGeom prst="can">
              <a:avLst>
                <a:gd name="adj" fmla="val 25000"/>
              </a:avLst>
            </a:prstGeom>
            <a:gradFill rotWithShape="0">
              <a:gsLst>
                <a:gs pos="0">
                  <a:srgbClr val="008080"/>
                </a:gs>
                <a:gs pos="50000">
                  <a:srgbClr val="33CCCC"/>
                </a:gs>
                <a:gs pos="100000">
                  <a:srgbClr val="008080"/>
                </a:gs>
              </a:gsLst>
              <a:lin ang="0" scaled="1"/>
            </a:gradFill>
            <a:ln w="12700" cap="rnd">
              <a:solidFill>
                <a:srgbClr val="000000"/>
              </a:solidFill>
              <a:round/>
              <a:headEnd/>
              <a:tailEnd/>
            </a:ln>
            <a:effectLst/>
          </p:spPr>
          <p:txBody>
            <a:bodyPr/>
            <a:lstStyle/>
            <a:p>
              <a:endParaRPr lang="zh-TW" altLang="en-US"/>
            </a:p>
          </p:txBody>
        </p:sp>
        <p:grpSp>
          <p:nvGrpSpPr>
            <p:cNvPr id="17" name="Group 55"/>
            <p:cNvGrpSpPr>
              <a:grpSpLocks/>
            </p:cNvGrpSpPr>
            <p:nvPr/>
          </p:nvGrpSpPr>
          <p:grpSpPr bwMode="auto">
            <a:xfrm>
              <a:off x="672" y="1622"/>
              <a:ext cx="595" cy="586"/>
              <a:chOff x="672" y="1622"/>
              <a:chExt cx="595" cy="586"/>
            </a:xfrm>
          </p:grpSpPr>
          <p:grpSp>
            <p:nvGrpSpPr>
              <p:cNvPr id="18" name="Group 56"/>
              <p:cNvGrpSpPr>
                <a:grpSpLocks/>
              </p:cNvGrpSpPr>
              <p:nvPr/>
            </p:nvGrpSpPr>
            <p:grpSpPr bwMode="auto">
              <a:xfrm>
                <a:off x="836" y="1622"/>
                <a:ext cx="431" cy="440"/>
                <a:chOff x="720" y="2256"/>
                <a:chExt cx="336" cy="432"/>
              </a:xfrm>
            </p:grpSpPr>
            <p:sp>
              <p:nvSpPr>
                <p:cNvPr id="50233" name="Freeform 57"/>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rgbClr val="CCCCFF"/>
                </a:solidFill>
                <a:ln w="9525" cap="flat" cmpd="sng">
                  <a:solidFill>
                    <a:schemeClr val="tx1"/>
                  </a:solidFill>
                  <a:prstDash val="solid"/>
                  <a:round/>
                  <a:headEnd/>
                  <a:tailEnd/>
                </a:ln>
                <a:effectLst/>
              </p:spPr>
              <p:txBody>
                <a:bodyPr wrap="none" anchor="ctr"/>
                <a:lstStyle/>
                <a:p>
                  <a:endParaRPr lang="zh-TW" altLang="en-US"/>
                </a:p>
              </p:txBody>
            </p:sp>
            <p:sp>
              <p:nvSpPr>
                <p:cNvPr id="50234" name="Freeform 58"/>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CCCCFF"/>
                </a:solidFill>
                <a:ln w="9525" cap="flat" cmpd="sng">
                  <a:solidFill>
                    <a:schemeClr val="tx1"/>
                  </a:solidFill>
                  <a:prstDash val="solid"/>
                  <a:round/>
                  <a:headEnd/>
                  <a:tailEnd/>
                </a:ln>
                <a:effectLst/>
              </p:spPr>
              <p:txBody>
                <a:bodyPr wrap="none" anchor="ctr"/>
                <a:lstStyle/>
                <a:p>
                  <a:endParaRPr lang="zh-TW" altLang="en-US"/>
                </a:p>
              </p:txBody>
            </p:sp>
          </p:grpSp>
          <p:grpSp>
            <p:nvGrpSpPr>
              <p:cNvPr id="19" name="Group 59"/>
              <p:cNvGrpSpPr>
                <a:grpSpLocks/>
              </p:cNvGrpSpPr>
              <p:nvPr/>
            </p:nvGrpSpPr>
            <p:grpSpPr bwMode="auto">
              <a:xfrm>
                <a:off x="766" y="1695"/>
                <a:ext cx="431" cy="440"/>
                <a:chOff x="720" y="2256"/>
                <a:chExt cx="336" cy="432"/>
              </a:xfrm>
            </p:grpSpPr>
            <p:sp>
              <p:nvSpPr>
                <p:cNvPr id="50236" name="Freeform 60"/>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rgbClr val="00FFFF"/>
                </a:solidFill>
                <a:ln w="9525">
                  <a:solidFill>
                    <a:schemeClr val="tx1"/>
                  </a:solidFill>
                  <a:round/>
                  <a:headEnd/>
                  <a:tailEnd/>
                </a:ln>
                <a:effectLst/>
              </p:spPr>
              <p:txBody>
                <a:bodyPr wrap="none" anchor="ctr"/>
                <a:lstStyle/>
                <a:p>
                  <a:endParaRPr lang="zh-TW" altLang="en-US"/>
                </a:p>
              </p:txBody>
            </p:sp>
            <p:sp>
              <p:nvSpPr>
                <p:cNvPr id="50237" name="Freeform 61"/>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00FFFF"/>
                </a:solidFill>
                <a:ln w="9525">
                  <a:solidFill>
                    <a:schemeClr val="tx1"/>
                  </a:solidFill>
                  <a:round/>
                  <a:headEnd/>
                  <a:tailEnd/>
                </a:ln>
                <a:effectLst/>
              </p:spPr>
              <p:txBody>
                <a:bodyPr wrap="none" anchor="ctr"/>
                <a:lstStyle/>
                <a:p>
                  <a:endParaRPr lang="zh-TW" altLang="en-US"/>
                </a:p>
              </p:txBody>
            </p:sp>
          </p:grpSp>
          <p:grpSp>
            <p:nvGrpSpPr>
              <p:cNvPr id="20" name="Group 62"/>
              <p:cNvGrpSpPr>
                <a:grpSpLocks/>
              </p:cNvGrpSpPr>
              <p:nvPr/>
            </p:nvGrpSpPr>
            <p:grpSpPr bwMode="auto">
              <a:xfrm>
                <a:off x="672" y="1769"/>
                <a:ext cx="431" cy="439"/>
                <a:chOff x="672" y="1769"/>
                <a:chExt cx="431" cy="439"/>
              </a:xfrm>
            </p:grpSpPr>
            <p:grpSp>
              <p:nvGrpSpPr>
                <p:cNvPr id="21" name="Group 63"/>
                <p:cNvGrpSpPr>
                  <a:grpSpLocks/>
                </p:cNvGrpSpPr>
                <p:nvPr/>
              </p:nvGrpSpPr>
              <p:grpSpPr bwMode="auto">
                <a:xfrm>
                  <a:off x="672" y="1769"/>
                  <a:ext cx="431" cy="439"/>
                  <a:chOff x="720" y="2256"/>
                  <a:chExt cx="336" cy="432"/>
                </a:xfrm>
              </p:grpSpPr>
              <p:sp>
                <p:nvSpPr>
                  <p:cNvPr id="50240" name="Freeform 64"/>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accent1"/>
                  </a:solidFill>
                  <a:ln w="9525">
                    <a:solidFill>
                      <a:schemeClr val="tx1"/>
                    </a:solidFill>
                    <a:round/>
                    <a:headEnd/>
                    <a:tailEnd/>
                  </a:ln>
                  <a:effectLst/>
                </p:spPr>
                <p:txBody>
                  <a:bodyPr wrap="none" anchor="ctr"/>
                  <a:lstStyle/>
                  <a:p>
                    <a:endParaRPr lang="zh-TW" altLang="en-US"/>
                  </a:p>
                </p:txBody>
              </p:sp>
              <p:sp>
                <p:nvSpPr>
                  <p:cNvPr id="50241" name="Freeform 65"/>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chemeClr val="accent1"/>
                  </a:solidFill>
                  <a:ln w="9525">
                    <a:solidFill>
                      <a:schemeClr val="tx1"/>
                    </a:solidFill>
                    <a:round/>
                    <a:headEnd/>
                    <a:tailEnd/>
                  </a:ln>
                  <a:effectLst/>
                </p:spPr>
                <p:txBody>
                  <a:bodyPr wrap="none" anchor="ctr"/>
                  <a:lstStyle/>
                  <a:p>
                    <a:endParaRPr lang="zh-TW" altLang="en-US"/>
                  </a:p>
                </p:txBody>
              </p:sp>
            </p:grpSp>
            <p:sp>
              <p:nvSpPr>
                <p:cNvPr id="50242" name="Text Box 66"/>
                <p:cNvSpPr txBox="1">
                  <a:spLocks noChangeArrowheads="1"/>
                </p:cNvSpPr>
                <p:nvPr/>
              </p:nvSpPr>
              <p:spPr bwMode="auto">
                <a:xfrm>
                  <a:off x="716" y="1872"/>
                  <a:ext cx="367" cy="194"/>
                </a:xfrm>
                <a:prstGeom prst="rect">
                  <a:avLst/>
                </a:prstGeom>
                <a:noFill/>
                <a:ln w="9525">
                  <a:noFill/>
                  <a:miter lim="800000"/>
                  <a:headEnd/>
                  <a:tailEnd/>
                </a:ln>
                <a:effectLst/>
              </p:spPr>
              <p:txBody>
                <a:bodyPr wrap="none">
                  <a:spAutoFit/>
                </a:bodyPr>
                <a:lstStyle/>
                <a:p>
                  <a:pPr eaLnBrk="0" hangingPunct="0"/>
                  <a:r>
                    <a:rPr lang="en-US" altLang="zh-TW" sz="1400" dirty="0" smtClean="0">
                      <a:solidFill>
                        <a:schemeClr val="accent6"/>
                      </a:solidFill>
                      <a:effectLst/>
                      <a:latin typeface="微軟正黑體" pitchFamily="34" charset="-120"/>
                      <a:ea typeface="微軟正黑體" pitchFamily="34" charset="-120"/>
                    </a:rPr>
                    <a:t>Data</a:t>
                  </a:r>
                  <a:endParaRPr lang="en-US" altLang="zh-TW" sz="1600" dirty="0">
                    <a:solidFill>
                      <a:schemeClr val="accent6"/>
                    </a:solidFill>
                    <a:effectLst/>
                    <a:latin typeface="微軟正黑體" pitchFamily="34" charset="-120"/>
                    <a:ea typeface="微軟正黑體" pitchFamily="34" charset="-120"/>
                  </a:endParaRPr>
                </a:p>
              </p:txBody>
            </p:sp>
          </p:grpSp>
        </p:grpSp>
        <p:grpSp>
          <p:nvGrpSpPr>
            <p:cNvPr id="22" name="Group 67"/>
            <p:cNvGrpSpPr>
              <a:grpSpLocks/>
            </p:cNvGrpSpPr>
            <p:nvPr/>
          </p:nvGrpSpPr>
          <p:grpSpPr bwMode="auto">
            <a:xfrm>
              <a:off x="1376" y="1639"/>
              <a:ext cx="407" cy="443"/>
              <a:chOff x="1376" y="1639"/>
              <a:chExt cx="407" cy="443"/>
            </a:xfrm>
          </p:grpSpPr>
          <p:sp>
            <p:nvSpPr>
              <p:cNvPr id="50244" name="Freeform 68"/>
              <p:cNvSpPr>
                <a:spLocks/>
              </p:cNvSpPr>
              <p:nvPr/>
            </p:nvSpPr>
            <p:spPr bwMode="auto">
              <a:xfrm>
                <a:off x="1376" y="1639"/>
                <a:ext cx="407" cy="443"/>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a:noFill/>
                <a:round/>
                <a:headEnd/>
                <a:tailEnd/>
              </a:ln>
              <a:effectLst/>
            </p:spPr>
            <p:txBody>
              <a:bodyPr wrap="none" anchor="ctr"/>
              <a:lstStyle/>
              <a:p>
                <a:endParaRPr lang="zh-TW" altLang="en-US"/>
              </a:p>
            </p:txBody>
          </p:sp>
          <p:sp>
            <p:nvSpPr>
              <p:cNvPr id="50245" name="Freeform 69"/>
              <p:cNvSpPr>
                <a:spLocks/>
              </p:cNvSpPr>
              <p:nvPr/>
            </p:nvSpPr>
            <p:spPr bwMode="auto">
              <a:xfrm>
                <a:off x="1667" y="1639"/>
                <a:ext cx="116" cy="98"/>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C0C0C0"/>
              </a:solidFill>
              <a:ln w="9525">
                <a:solidFill>
                  <a:schemeClr val="tx1"/>
                </a:solidFill>
                <a:round/>
                <a:headEnd/>
                <a:tailEnd/>
              </a:ln>
              <a:effectLst/>
            </p:spPr>
            <p:txBody>
              <a:bodyPr wrap="none" anchor="ctr"/>
              <a:lstStyle/>
              <a:p>
                <a:endParaRPr lang="zh-TW" altLang="en-US"/>
              </a:p>
            </p:txBody>
          </p:sp>
          <p:sp>
            <p:nvSpPr>
              <p:cNvPr id="50246" name="Text Box 70"/>
              <p:cNvSpPr txBox="1">
                <a:spLocks noChangeArrowheads="1"/>
              </p:cNvSpPr>
              <p:nvPr/>
            </p:nvSpPr>
            <p:spPr bwMode="auto">
              <a:xfrm>
                <a:off x="1423" y="1728"/>
                <a:ext cx="308" cy="212"/>
              </a:xfrm>
              <a:prstGeom prst="rect">
                <a:avLst/>
              </a:prstGeom>
              <a:noFill/>
              <a:ln w="9525">
                <a:noFill/>
                <a:miter lim="800000"/>
                <a:headEnd/>
                <a:tailEnd/>
              </a:ln>
              <a:effectLst/>
            </p:spPr>
            <p:txBody>
              <a:bodyPr wrap="none">
                <a:spAutoFit/>
              </a:bodyPr>
              <a:lstStyle/>
              <a:p>
                <a:pPr eaLnBrk="0" hangingPunct="0"/>
                <a:r>
                  <a:rPr lang="en-US" altLang="zh-TW" sz="1600">
                    <a:effectLst/>
                    <a:latin typeface="Arial Narrow" pitchFamily="34" charset="0"/>
                  </a:rPr>
                  <a:t>Log</a:t>
                </a:r>
              </a:p>
            </p:txBody>
          </p:sp>
          <p:sp>
            <p:nvSpPr>
              <p:cNvPr id="50247" name="Freeform 71"/>
              <p:cNvSpPr>
                <a:spLocks/>
              </p:cNvSpPr>
              <p:nvPr/>
            </p:nvSpPr>
            <p:spPr bwMode="auto">
              <a:xfrm>
                <a:off x="1376" y="1639"/>
                <a:ext cx="407" cy="443"/>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noFill/>
              <a:ln w="9525">
                <a:solidFill>
                  <a:schemeClr val="tx1"/>
                </a:solidFill>
                <a:round/>
                <a:headEnd/>
                <a:tailEnd/>
              </a:ln>
              <a:effectLst/>
            </p:spPr>
            <p:txBody>
              <a:bodyPr wrap="none" anchor="ctr"/>
              <a:lstStyle/>
              <a:p>
                <a:endParaRPr lang="zh-TW" altLang="en-US"/>
              </a:p>
            </p:txBody>
          </p:sp>
        </p:grpSp>
      </p:grpSp>
      <p:grpSp>
        <p:nvGrpSpPr>
          <p:cNvPr id="23" name="Group 72"/>
          <p:cNvGrpSpPr>
            <a:grpSpLocks/>
          </p:cNvGrpSpPr>
          <p:nvPr/>
        </p:nvGrpSpPr>
        <p:grpSpPr bwMode="auto">
          <a:xfrm>
            <a:off x="6248400" y="2514600"/>
            <a:ext cx="1981200" cy="1524000"/>
            <a:chOff x="624" y="1344"/>
            <a:chExt cx="1248" cy="960"/>
          </a:xfrm>
        </p:grpSpPr>
        <p:sp>
          <p:nvSpPr>
            <p:cNvPr id="50249" name="AutoShape 73"/>
            <p:cNvSpPr>
              <a:spLocks noChangeArrowheads="1"/>
            </p:cNvSpPr>
            <p:nvPr/>
          </p:nvSpPr>
          <p:spPr bwMode="auto">
            <a:xfrm>
              <a:off x="624" y="1344"/>
              <a:ext cx="1248" cy="960"/>
            </a:xfrm>
            <a:prstGeom prst="can">
              <a:avLst>
                <a:gd name="adj" fmla="val 25000"/>
              </a:avLst>
            </a:prstGeom>
            <a:gradFill rotWithShape="0">
              <a:gsLst>
                <a:gs pos="0">
                  <a:srgbClr val="008080"/>
                </a:gs>
                <a:gs pos="50000">
                  <a:srgbClr val="33CCCC"/>
                </a:gs>
                <a:gs pos="100000">
                  <a:srgbClr val="008080"/>
                </a:gs>
              </a:gsLst>
              <a:lin ang="0" scaled="1"/>
            </a:gradFill>
            <a:ln w="12700" cap="rnd">
              <a:solidFill>
                <a:srgbClr val="000000"/>
              </a:solidFill>
              <a:round/>
              <a:headEnd/>
              <a:tailEnd/>
            </a:ln>
            <a:effectLst/>
          </p:spPr>
          <p:txBody>
            <a:bodyPr/>
            <a:lstStyle/>
            <a:p>
              <a:endParaRPr lang="zh-TW" altLang="en-US"/>
            </a:p>
          </p:txBody>
        </p:sp>
        <p:grpSp>
          <p:nvGrpSpPr>
            <p:cNvPr id="24" name="Group 74"/>
            <p:cNvGrpSpPr>
              <a:grpSpLocks/>
            </p:cNvGrpSpPr>
            <p:nvPr/>
          </p:nvGrpSpPr>
          <p:grpSpPr bwMode="auto">
            <a:xfrm>
              <a:off x="672" y="1622"/>
              <a:ext cx="595" cy="586"/>
              <a:chOff x="672" y="1622"/>
              <a:chExt cx="595" cy="586"/>
            </a:xfrm>
          </p:grpSpPr>
          <p:grpSp>
            <p:nvGrpSpPr>
              <p:cNvPr id="25" name="Group 75"/>
              <p:cNvGrpSpPr>
                <a:grpSpLocks/>
              </p:cNvGrpSpPr>
              <p:nvPr/>
            </p:nvGrpSpPr>
            <p:grpSpPr bwMode="auto">
              <a:xfrm>
                <a:off x="836" y="1622"/>
                <a:ext cx="431" cy="440"/>
                <a:chOff x="720" y="2256"/>
                <a:chExt cx="336" cy="432"/>
              </a:xfrm>
            </p:grpSpPr>
            <p:sp>
              <p:nvSpPr>
                <p:cNvPr id="50252" name="Freeform 76"/>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rgbClr val="CCCCFF"/>
                </a:solidFill>
                <a:ln w="9525" cap="flat" cmpd="sng">
                  <a:solidFill>
                    <a:schemeClr val="tx1"/>
                  </a:solidFill>
                  <a:prstDash val="solid"/>
                  <a:round/>
                  <a:headEnd/>
                  <a:tailEnd/>
                </a:ln>
                <a:effectLst/>
              </p:spPr>
              <p:txBody>
                <a:bodyPr wrap="none" anchor="ctr"/>
                <a:lstStyle/>
                <a:p>
                  <a:endParaRPr lang="zh-TW" altLang="en-US"/>
                </a:p>
              </p:txBody>
            </p:sp>
            <p:sp>
              <p:nvSpPr>
                <p:cNvPr id="50253" name="Freeform 77"/>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CCCCFF"/>
                </a:solidFill>
                <a:ln w="9525" cap="flat" cmpd="sng">
                  <a:solidFill>
                    <a:schemeClr val="tx1"/>
                  </a:solidFill>
                  <a:prstDash val="solid"/>
                  <a:round/>
                  <a:headEnd/>
                  <a:tailEnd/>
                </a:ln>
                <a:effectLst/>
              </p:spPr>
              <p:txBody>
                <a:bodyPr wrap="none" anchor="ctr"/>
                <a:lstStyle/>
                <a:p>
                  <a:endParaRPr lang="zh-TW" altLang="en-US"/>
                </a:p>
              </p:txBody>
            </p:sp>
          </p:grpSp>
          <p:grpSp>
            <p:nvGrpSpPr>
              <p:cNvPr id="26" name="Group 78"/>
              <p:cNvGrpSpPr>
                <a:grpSpLocks/>
              </p:cNvGrpSpPr>
              <p:nvPr/>
            </p:nvGrpSpPr>
            <p:grpSpPr bwMode="auto">
              <a:xfrm>
                <a:off x="766" y="1695"/>
                <a:ext cx="431" cy="440"/>
                <a:chOff x="720" y="2256"/>
                <a:chExt cx="336" cy="432"/>
              </a:xfrm>
            </p:grpSpPr>
            <p:sp>
              <p:nvSpPr>
                <p:cNvPr id="50255" name="Freeform 79"/>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rgbClr val="00FFFF"/>
                </a:solidFill>
                <a:ln w="9525">
                  <a:solidFill>
                    <a:schemeClr val="tx1"/>
                  </a:solidFill>
                  <a:round/>
                  <a:headEnd/>
                  <a:tailEnd/>
                </a:ln>
                <a:effectLst/>
              </p:spPr>
              <p:txBody>
                <a:bodyPr wrap="none" anchor="ctr"/>
                <a:lstStyle/>
                <a:p>
                  <a:endParaRPr lang="zh-TW" altLang="en-US"/>
                </a:p>
              </p:txBody>
            </p:sp>
            <p:sp>
              <p:nvSpPr>
                <p:cNvPr id="50256" name="Freeform 80"/>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00FFFF"/>
                </a:solidFill>
                <a:ln w="9525">
                  <a:solidFill>
                    <a:schemeClr val="tx1"/>
                  </a:solidFill>
                  <a:round/>
                  <a:headEnd/>
                  <a:tailEnd/>
                </a:ln>
                <a:effectLst/>
              </p:spPr>
              <p:txBody>
                <a:bodyPr wrap="none" anchor="ctr"/>
                <a:lstStyle/>
                <a:p>
                  <a:endParaRPr lang="zh-TW" altLang="en-US"/>
                </a:p>
              </p:txBody>
            </p:sp>
          </p:grpSp>
          <p:grpSp>
            <p:nvGrpSpPr>
              <p:cNvPr id="27" name="Group 81"/>
              <p:cNvGrpSpPr>
                <a:grpSpLocks/>
              </p:cNvGrpSpPr>
              <p:nvPr/>
            </p:nvGrpSpPr>
            <p:grpSpPr bwMode="auto">
              <a:xfrm>
                <a:off x="672" y="1769"/>
                <a:ext cx="431" cy="439"/>
                <a:chOff x="672" y="1769"/>
                <a:chExt cx="431" cy="439"/>
              </a:xfrm>
            </p:grpSpPr>
            <p:grpSp>
              <p:nvGrpSpPr>
                <p:cNvPr id="28" name="Group 82"/>
                <p:cNvGrpSpPr>
                  <a:grpSpLocks/>
                </p:cNvGrpSpPr>
                <p:nvPr/>
              </p:nvGrpSpPr>
              <p:grpSpPr bwMode="auto">
                <a:xfrm>
                  <a:off x="672" y="1769"/>
                  <a:ext cx="431" cy="439"/>
                  <a:chOff x="720" y="2256"/>
                  <a:chExt cx="336" cy="432"/>
                </a:xfrm>
              </p:grpSpPr>
              <p:sp>
                <p:nvSpPr>
                  <p:cNvPr id="50259" name="Freeform 83"/>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accent1"/>
                  </a:solidFill>
                  <a:ln w="9525">
                    <a:solidFill>
                      <a:schemeClr val="tx1"/>
                    </a:solidFill>
                    <a:round/>
                    <a:headEnd/>
                    <a:tailEnd/>
                  </a:ln>
                  <a:effectLst/>
                </p:spPr>
                <p:txBody>
                  <a:bodyPr wrap="none" anchor="ctr"/>
                  <a:lstStyle/>
                  <a:p>
                    <a:endParaRPr lang="zh-TW" altLang="en-US"/>
                  </a:p>
                </p:txBody>
              </p:sp>
              <p:sp>
                <p:nvSpPr>
                  <p:cNvPr id="50260" name="Freeform 84"/>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chemeClr val="accent1"/>
                  </a:solidFill>
                  <a:ln w="9525">
                    <a:solidFill>
                      <a:schemeClr val="tx1"/>
                    </a:solidFill>
                    <a:round/>
                    <a:headEnd/>
                    <a:tailEnd/>
                  </a:ln>
                  <a:effectLst/>
                </p:spPr>
                <p:txBody>
                  <a:bodyPr wrap="none" anchor="ctr"/>
                  <a:lstStyle/>
                  <a:p>
                    <a:endParaRPr lang="zh-TW" altLang="en-US"/>
                  </a:p>
                </p:txBody>
              </p:sp>
            </p:grpSp>
            <p:sp>
              <p:nvSpPr>
                <p:cNvPr id="50261" name="Text Box 85"/>
                <p:cNvSpPr txBox="1">
                  <a:spLocks noChangeArrowheads="1"/>
                </p:cNvSpPr>
                <p:nvPr/>
              </p:nvSpPr>
              <p:spPr bwMode="auto">
                <a:xfrm>
                  <a:off x="716" y="1872"/>
                  <a:ext cx="343" cy="212"/>
                </a:xfrm>
                <a:prstGeom prst="rect">
                  <a:avLst/>
                </a:prstGeom>
                <a:noFill/>
                <a:ln w="9525">
                  <a:noFill/>
                  <a:miter lim="800000"/>
                  <a:headEnd/>
                  <a:tailEnd/>
                </a:ln>
                <a:effectLst/>
              </p:spPr>
              <p:txBody>
                <a:bodyPr wrap="none">
                  <a:spAutoFit/>
                </a:bodyPr>
                <a:lstStyle/>
                <a:p>
                  <a:pPr eaLnBrk="0" hangingPunct="0"/>
                  <a:r>
                    <a:rPr lang="en-US" altLang="zh-TW" sz="1600" dirty="0">
                      <a:solidFill>
                        <a:schemeClr val="accent6"/>
                      </a:solidFill>
                      <a:effectLst/>
                      <a:latin typeface="Arial Narrow" pitchFamily="34" charset="0"/>
                    </a:rPr>
                    <a:t>Data</a:t>
                  </a:r>
                </a:p>
              </p:txBody>
            </p:sp>
          </p:grpSp>
        </p:grpSp>
        <p:grpSp>
          <p:nvGrpSpPr>
            <p:cNvPr id="29" name="Group 86"/>
            <p:cNvGrpSpPr>
              <a:grpSpLocks/>
            </p:cNvGrpSpPr>
            <p:nvPr/>
          </p:nvGrpSpPr>
          <p:grpSpPr bwMode="auto">
            <a:xfrm>
              <a:off x="1376" y="1639"/>
              <a:ext cx="407" cy="443"/>
              <a:chOff x="1376" y="1639"/>
              <a:chExt cx="407" cy="443"/>
            </a:xfrm>
          </p:grpSpPr>
          <p:sp>
            <p:nvSpPr>
              <p:cNvPr id="50263" name="Freeform 87"/>
              <p:cNvSpPr>
                <a:spLocks/>
              </p:cNvSpPr>
              <p:nvPr/>
            </p:nvSpPr>
            <p:spPr bwMode="auto">
              <a:xfrm>
                <a:off x="1376" y="1639"/>
                <a:ext cx="407" cy="443"/>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a:noFill/>
                <a:round/>
                <a:headEnd/>
                <a:tailEnd/>
              </a:ln>
              <a:effectLst/>
            </p:spPr>
            <p:txBody>
              <a:bodyPr wrap="none" anchor="ctr"/>
              <a:lstStyle/>
              <a:p>
                <a:endParaRPr lang="zh-TW" altLang="en-US"/>
              </a:p>
            </p:txBody>
          </p:sp>
          <p:sp>
            <p:nvSpPr>
              <p:cNvPr id="50264" name="Freeform 88"/>
              <p:cNvSpPr>
                <a:spLocks/>
              </p:cNvSpPr>
              <p:nvPr/>
            </p:nvSpPr>
            <p:spPr bwMode="auto">
              <a:xfrm>
                <a:off x="1667" y="1639"/>
                <a:ext cx="116" cy="98"/>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C0C0C0"/>
              </a:solidFill>
              <a:ln w="9525">
                <a:solidFill>
                  <a:schemeClr val="tx1"/>
                </a:solidFill>
                <a:round/>
                <a:headEnd/>
                <a:tailEnd/>
              </a:ln>
              <a:effectLst/>
            </p:spPr>
            <p:txBody>
              <a:bodyPr wrap="none" anchor="ctr"/>
              <a:lstStyle/>
              <a:p>
                <a:endParaRPr lang="zh-TW" altLang="en-US"/>
              </a:p>
            </p:txBody>
          </p:sp>
          <p:sp>
            <p:nvSpPr>
              <p:cNvPr id="50265" name="Text Box 89"/>
              <p:cNvSpPr txBox="1">
                <a:spLocks noChangeArrowheads="1"/>
              </p:cNvSpPr>
              <p:nvPr/>
            </p:nvSpPr>
            <p:spPr bwMode="auto">
              <a:xfrm>
                <a:off x="1423" y="1728"/>
                <a:ext cx="308" cy="212"/>
              </a:xfrm>
              <a:prstGeom prst="rect">
                <a:avLst/>
              </a:prstGeom>
              <a:noFill/>
              <a:ln w="9525">
                <a:noFill/>
                <a:miter lim="800000"/>
                <a:headEnd/>
                <a:tailEnd/>
              </a:ln>
              <a:effectLst/>
            </p:spPr>
            <p:txBody>
              <a:bodyPr wrap="none">
                <a:spAutoFit/>
              </a:bodyPr>
              <a:lstStyle/>
              <a:p>
                <a:pPr eaLnBrk="0" hangingPunct="0"/>
                <a:r>
                  <a:rPr lang="en-US" altLang="zh-TW" sz="1600">
                    <a:effectLst/>
                    <a:latin typeface="Arial Narrow" pitchFamily="34" charset="0"/>
                  </a:rPr>
                  <a:t>Log</a:t>
                </a:r>
              </a:p>
            </p:txBody>
          </p:sp>
          <p:sp>
            <p:nvSpPr>
              <p:cNvPr id="50266" name="Freeform 90"/>
              <p:cNvSpPr>
                <a:spLocks/>
              </p:cNvSpPr>
              <p:nvPr/>
            </p:nvSpPr>
            <p:spPr bwMode="auto">
              <a:xfrm>
                <a:off x="1376" y="1639"/>
                <a:ext cx="407" cy="443"/>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noFill/>
              <a:ln w="9525">
                <a:solidFill>
                  <a:schemeClr val="tx1"/>
                </a:solidFill>
                <a:round/>
                <a:headEnd/>
                <a:tailEnd/>
              </a:ln>
              <a:effectLst/>
            </p:spPr>
            <p:txBody>
              <a:bodyPr wrap="none" anchor="ctr"/>
              <a:lstStyle/>
              <a:p>
                <a:endParaRPr lang="zh-TW" altLang="en-US"/>
              </a:p>
            </p:txBody>
          </p:sp>
        </p:grpSp>
      </p:gr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p:txBody>
          <a:bodyPr/>
          <a:lstStyle/>
          <a:p>
            <a:r>
              <a:rPr lang="zh-TW" altLang="en-US" dirty="0"/>
              <a:t>交易記錄檔備</a:t>
            </a:r>
            <a:r>
              <a:rPr lang="zh-TW" altLang="en-US" dirty="0" smtClean="0"/>
              <a:t>份</a:t>
            </a:r>
            <a:endParaRPr lang="zh-TW" altLang="en-US" dirty="0">
              <a:ea typeface="新細明體" charset="-120"/>
            </a:endParaRPr>
          </a:p>
        </p:txBody>
      </p:sp>
      <p:sp>
        <p:nvSpPr>
          <p:cNvPr id="51206" name="Rectangle 6"/>
          <p:cNvSpPr>
            <a:spLocks noChangeArrowheads="1"/>
          </p:cNvSpPr>
          <p:nvPr/>
        </p:nvSpPr>
        <p:spPr bwMode="auto">
          <a:xfrm>
            <a:off x="500034" y="1905000"/>
            <a:ext cx="2243166" cy="3124200"/>
          </a:xfrm>
          <a:prstGeom prst="rect">
            <a:avLst/>
          </a:prstGeom>
          <a:solidFill>
            <a:schemeClr val="bg1"/>
          </a:solidFill>
          <a:ln w="9525">
            <a:solidFill>
              <a:srgbClr val="009999"/>
            </a:solidFill>
            <a:miter lim="800000"/>
            <a:headEnd/>
            <a:tailEnd/>
          </a:ln>
          <a:effectLst>
            <a:outerShdw dist="35921" dir="2700000" algn="ctr" rotWithShape="0">
              <a:srgbClr val="009999"/>
            </a:outerShdw>
          </a:effectLst>
        </p:spPr>
        <p:txBody>
          <a:bodyPr wrap="none" anchor="b"/>
          <a:lstStyle/>
          <a:p>
            <a:pPr eaLnBrk="0" hangingPunct="0">
              <a:spcBef>
                <a:spcPct val="50000"/>
              </a:spcBef>
            </a:pPr>
            <a:r>
              <a:rPr lang="en-US" altLang="zh-TW" sz="1800">
                <a:effectLst/>
              </a:rPr>
              <a:t>Sunday</a:t>
            </a:r>
            <a:endParaRPr lang="en-US" altLang="zh-TW" sz="2400" b="0">
              <a:effectLst/>
              <a:latin typeface="Times New Roman" pitchFamily="18" charset="0"/>
            </a:endParaRPr>
          </a:p>
        </p:txBody>
      </p:sp>
      <p:sp>
        <p:nvSpPr>
          <p:cNvPr id="51207" name="Rectangle 7"/>
          <p:cNvSpPr>
            <a:spLocks noChangeArrowheads="1"/>
          </p:cNvSpPr>
          <p:nvPr/>
        </p:nvSpPr>
        <p:spPr bwMode="auto">
          <a:xfrm>
            <a:off x="2743200" y="1905000"/>
            <a:ext cx="5900766" cy="3124200"/>
          </a:xfrm>
          <a:prstGeom prst="rect">
            <a:avLst/>
          </a:prstGeom>
          <a:solidFill>
            <a:schemeClr val="bg1"/>
          </a:solidFill>
          <a:ln w="9525">
            <a:solidFill>
              <a:srgbClr val="009999"/>
            </a:solidFill>
            <a:miter lim="800000"/>
            <a:headEnd/>
            <a:tailEnd/>
          </a:ln>
          <a:effectLst>
            <a:outerShdw dist="35921" dir="2700000" algn="ctr" rotWithShape="0">
              <a:srgbClr val="009999"/>
            </a:outerShdw>
          </a:effectLst>
        </p:spPr>
        <p:txBody>
          <a:bodyPr wrap="none" anchor="b"/>
          <a:lstStyle/>
          <a:p>
            <a:pPr eaLnBrk="0" hangingPunct="0">
              <a:spcBef>
                <a:spcPct val="50000"/>
              </a:spcBef>
            </a:pPr>
            <a:r>
              <a:rPr lang="en-US" altLang="zh-TW" sz="1800">
                <a:effectLst/>
              </a:rPr>
              <a:t>Monday</a:t>
            </a:r>
            <a:endParaRPr lang="en-US" altLang="zh-TW" sz="2400" b="0">
              <a:effectLst/>
              <a:latin typeface="Times New Roman" pitchFamily="18" charset="0"/>
            </a:endParaRPr>
          </a:p>
        </p:txBody>
      </p:sp>
      <p:grpSp>
        <p:nvGrpSpPr>
          <p:cNvPr id="3" name="Group 8"/>
          <p:cNvGrpSpPr>
            <a:grpSpLocks/>
          </p:cNvGrpSpPr>
          <p:nvPr/>
        </p:nvGrpSpPr>
        <p:grpSpPr bwMode="auto">
          <a:xfrm>
            <a:off x="609600" y="4419600"/>
            <a:ext cx="7924800" cy="228600"/>
            <a:chOff x="384" y="2784"/>
            <a:chExt cx="4992" cy="144"/>
          </a:xfrm>
        </p:grpSpPr>
        <p:sp>
          <p:nvSpPr>
            <p:cNvPr id="51209" name="Rectangle 9"/>
            <p:cNvSpPr>
              <a:spLocks noChangeArrowheads="1"/>
            </p:cNvSpPr>
            <p:nvPr/>
          </p:nvSpPr>
          <p:spPr bwMode="auto">
            <a:xfrm>
              <a:off x="384" y="2784"/>
              <a:ext cx="1344" cy="144"/>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eaLnBrk="0" hangingPunct="0">
                <a:spcBef>
                  <a:spcPct val="50000"/>
                </a:spcBef>
              </a:pPr>
              <a:r>
                <a:rPr lang="en-US" altLang="zh-TW" sz="1800">
                  <a:effectLst/>
                </a:rPr>
                <a:t> </a:t>
              </a:r>
              <a:endParaRPr lang="en-US" altLang="zh-TW" sz="1800">
                <a:effectLst/>
                <a:latin typeface="Arial Narrow" pitchFamily="34" charset="0"/>
              </a:endParaRPr>
            </a:p>
          </p:txBody>
        </p:sp>
        <p:sp>
          <p:nvSpPr>
            <p:cNvPr id="51210" name="Rectangle 10"/>
            <p:cNvSpPr>
              <a:spLocks noChangeArrowheads="1"/>
            </p:cNvSpPr>
            <p:nvPr/>
          </p:nvSpPr>
          <p:spPr bwMode="auto">
            <a:xfrm>
              <a:off x="1728" y="2784"/>
              <a:ext cx="3648" cy="144"/>
            </a:xfrm>
            <a:prstGeom prst="rect">
              <a:avLst/>
            </a:prstGeom>
            <a:solidFill>
              <a:srgbClr val="99CCFF"/>
            </a:solidFill>
            <a:ln w="9525">
              <a:solidFill>
                <a:schemeClr val="tx1"/>
              </a:solidFill>
              <a:miter lim="800000"/>
              <a:headEnd/>
              <a:tailEnd/>
            </a:ln>
            <a:effectLst>
              <a:outerShdw dist="35921" dir="2700000" algn="ctr" rotWithShape="0">
                <a:schemeClr val="bg2"/>
              </a:outerShdw>
            </a:effectLst>
          </p:spPr>
          <p:txBody>
            <a:bodyPr wrap="none" anchor="ctr"/>
            <a:lstStyle/>
            <a:p>
              <a:pPr eaLnBrk="0" hangingPunct="0">
                <a:spcBef>
                  <a:spcPct val="50000"/>
                </a:spcBef>
              </a:pPr>
              <a:r>
                <a:rPr lang="en-US" altLang="zh-TW" sz="1800">
                  <a:effectLst/>
                </a:rPr>
                <a:t> </a:t>
              </a:r>
              <a:endParaRPr lang="en-US" altLang="zh-TW" sz="1800">
                <a:effectLst/>
                <a:latin typeface="Arial Narrow" pitchFamily="34" charset="0"/>
              </a:endParaRPr>
            </a:p>
          </p:txBody>
        </p:sp>
      </p:grpSp>
      <p:sp>
        <p:nvSpPr>
          <p:cNvPr id="51211" name="Text Box 11"/>
          <p:cNvSpPr txBox="1">
            <a:spLocks noChangeArrowheads="1"/>
          </p:cNvSpPr>
          <p:nvPr/>
        </p:nvSpPr>
        <p:spPr bwMode="auto">
          <a:xfrm>
            <a:off x="817563" y="1889125"/>
            <a:ext cx="1200150" cy="396875"/>
          </a:xfrm>
          <a:prstGeom prst="rect">
            <a:avLst/>
          </a:prstGeom>
          <a:noFill/>
          <a:ln w="9525">
            <a:noFill/>
            <a:miter lim="800000"/>
            <a:headEnd/>
            <a:tailEnd/>
          </a:ln>
          <a:effectLst/>
        </p:spPr>
        <p:txBody>
          <a:bodyPr wrap="none">
            <a:spAutoFit/>
          </a:bodyPr>
          <a:lstStyle/>
          <a:p>
            <a:pPr eaLnBrk="0" hangingPunct="0"/>
            <a:r>
              <a:rPr lang="zh-TW" altLang="en-US" sz="2000">
                <a:effectLst/>
                <a:latin typeface="微軟正黑體" pitchFamily="34" charset="-120"/>
                <a:ea typeface="微軟正黑體" pitchFamily="34" charset="-120"/>
              </a:rPr>
              <a:t>完整備份</a:t>
            </a:r>
          </a:p>
        </p:txBody>
      </p:sp>
      <p:sp>
        <p:nvSpPr>
          <p:cNvPr id="51212" name="Text Box 12"/>
          <p:cNvSpPr txBox="1">
            <a:spLocks noChangeArrowheads="1"/>
          </p:cNvSpPr>
          <p:nvPr/>
        </p:nvSpPr>
        <p:spPr bwMode="auto">
          <a:xfrm>
            <a:off x="7218363" y="1889125"/>
            <a:ext cx="1200150" cy="396875"/>
          </a:xfrm>
          <a:prstGeom prst="rect">
            <a:avLst/>
          </a:prstGeom>
          <a:noFill/>
          <a:ln w="9525">
            <a:noFill/>
            <a:miter lim="800000"/>
            <a:headEnd/>
            <a:tailEnd/>
          </a:ln>
          <a:effectLst/>
        </p:spPr>
        <p:txBody>
          <a:bodyPr wrap="none">
            <a:spAutoFit/>
          </a:bodyPr>
          <a:lstStyle/>
          <a:p>
            <a:pPr eaLnBrk="0" hangingPunct="0"/>
            <a:r>
              <a:rPr lang="zh-TW" altLang="en-US" sz="2000">
                <a:effectLst/>
                <a:latin typeface="微軟正黑體" pitchFamily="34" charset="-120"/>
                <a:ea typeface="微軟正黑體" pitchFamily="34" charset="-120"/>
              </a:rPr>
              <a:t>完整備份</a:t>
            </a:r>
          </a:p>
        </p:txBody>
      </p:sp>
      <p:grpSp>
        <p:nvGrpSpPr>
          <p:cNvPr id="4" name="Group 13"/>
          <p:cNvGrpSpPr>
            <a:grpSpLocks/>
          </p:cNvGrpSpPr>
          <p:nvPr/>
        </p:nvGrpSpPr>
        <p:grpSpPr bwMode="auto">
          <a:xfrm>
            <a:off x="3352800" y="2857500"/>
            <a:ext cx="501650" cy="571500"/>
            <a:chOff x="2112" y="1800"/>
            <a:chExt cx="316" cy="360"/>
          </a:xfrm>
        </p:grpSpPr>
        <p:sp>
          <p:nvSpPr>
            <p:cNvPr id="51214" name="Freeform 14"/>
            <p:cNvSpPr>
              <a:spLocks/>
            </p:cNvSpPr>
            <p:nvPr/>
          </p:nvSpPr>
          <p:spPr bwMode="auto">
            <a:xfrm>
              <a:off x="2112" y="1800"/>
              <a:ext cx="316" cy="360"/>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a:solidFill>
                <a:schemeClr val="tx1"/>
              </a:solidFill>
              <a:round/>
              <a:headEnd/>
              <a:tailEnd/>
            </a:ln>
            <a:effectLst/>
          </p:spPr>
          <p:txBody>
            <a:bodyPr wrap="none" anchor="ctr"/>
            <a:lstStyle/>
            <a:p>
              <a:endParaRPr lang="zh-TW" altLang="en-US"/>
            </a:p>
          </p:txBody>
        </p:sp>
        <p:sp>
          <p:nvSpPr>
            <p:cNvPr id="51215" name="Freeform 15"/>
            <p:cNvSpPr>
              <a:spLocks/>
            </p:cNvSpPr>
            <p:nvPr/>
          </p:nvSpPr>
          <p:spPr bwMode="auto">
            <a:xfrm>
              <a:off x="2338" y="1800"/>
              <a:ext cx="90" cy="80"/>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C0C0C0"/>
            </a:solidFill>
            <a:ln w="9525">
              <a:solidFill>
                <a:schemeClr val="tx1"/>
              </a:solidFill>
              <a:round/>
              <a:headEnd/>
              <a:tailEnd/>
            </a:ln>
            <a:effectLst/>
          </p:spPr>
          <p:txBody>
            <a:bodyPr wrap="none" anchor="ctr"/>
            <a:lstStyle/>
            <a:p>
              <a:endParaRPr lang="zh-TW" altLang="en-US"/>
            </a:p>
          </p:txBody>
        </p:sp>
        <p:sp>
          <p:nvSpPr>
            <p:cNvPr id="51216" name="Text Box 16"/>
            <p:cNvSpPr txBox="1">
              <a:spLocks noChangeArrowheads="1"/>
            </p:cNvSpPr>
            <p:nvPr/>
          </p:nvSpPr>
          <p:spPr bwMode="auto">
            <a:xfrm>
              <a:off x="2116" y="1848"/>
              <a:ext cx="308" cy="212"/>
            </a:xfrm>
            <a:prstGeom prst="rect">
              <a:avLst/>
            </a:prstGeom>
            <a:noFill/>
            <a:ln w="9525">
              <a:noFill/>
              <a:miter lim="800000"/>
              <a:headEnd/>
              <a:tailEnd/>
            </a:ln>
            <a:effectLst/>
          </p:spPr>
          <p:txBody>
            <a:bodyPr wrap="none">
              <a:spAutoFit/>
            </a:bodyPr>
            <a:lstStyle/>
            <a:p>
              <a:pPr eaLnBrk="0" hangingPunct="0"/>
              <a:r>
                <a:rPr lang="en-US" altLang="zh-TW" sz="1600">
                  <a:effectLst/>
                  <a:latin typeface="Arial Narrow" pitchFamily="34" charset="0"/>
                </a:rPr>
                <a:t>Log</a:t>
              </a:r>
            </a:p>
          </p:txBody>
        </p:sp>
      </p:grpSp>
      <p:grpSp>
        <p:nvGrpSpPr>
          <p:cNvPr id="5" name="Group 17"/>
          <p:cNvGrpSpPr>
            <a:grpSpLocks/>
          </p:cNvGrpSpPr>
          <p:nvPr/>
        </p:nvGrpSpPr>
        <p:grpSpPr bwMode="auto">
          <a:xfrm>
            <a:off x="4714875" y="2857500"/>
            <a:ext cx="501650" cy="571500"/>
            <a:chOff x="2970" y="1800"/>
            <a:chExt cx="316" cy="360"/>
          </a:xfrm>
        </p:grpSpPr>
        <p:sp>
          <p:nvSpPr>
            <p:cNvPr id="51218" name="Freeform 18"/>
            <p:cNvSpPr>
              <a:spLocks/>
            </p:cNvSpPr>
            <p:nvPr/>
          </p:nvSpPr>
          <p:spPr bwMode="auto">
            <a:xfrm>
              <a:off x="2970" y="1800"/>
              <a:ext cx="316" cy="360"/>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a:solidFill>
                <a:schemeClr val="tx1"/>
              </a:solidFill>
              <a:round/>
              <a:headEnd/>
              <a:tailEnd/>
            </a:ln>
            <a:effectLst/>
          </p:spPr>
          <p:txBody>
            <a:bodyPr wrap="none" anchor="ctr"/>
            <a:lstStyle/>
            <a:p>
              <a:endParaRPr lang="zh-TW" altLang="en-US"/>
            </a:p>
          </p:txBody>
        </p:sp>
        <p:sp>
          <p:nvSpPr>
            <p:cNvPr id="51219" name="Freeform 19"/>
            <p:cNvSpPr>
              <a:spLocks/>
            </p:cNvSpPr>
            <p:nvPr/>
          </p:nvSpPr>
          <p:spPr bwMode="auto">
            <a:xfrm>
              <a:off x="3196" y="1800"/>
              <a:ext cx="90" cy="80"/>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C0C0C0"/>
            </a:solidFill>
            <a:ln w="9525">
              <a:solidFill>
                <a:schemeClr val="tx1"/>
              </a:solidFill>
              <a:round/>
              <a:headEnd/>
              <a:tailEnd/>
            </a:ln>
            <a:effectLst/>
          </p:spPr>
          <p:txBody>
            <a:bodyPr wrap="none" anchor="ctr"/>
            <a:lstStyle/>
            <a:p>
              <a:endParaRPr lang="zh-TW" altLang="en-US"/>
            </a:p>
          </p:txBody>
        </p:sp>
        <p:sp>
          <p:nvSpPr>
            <p:cNvPr id="51220" name="Text Box 20"/>
            <p:cNvSpPr txBox="1">
              <a:spLocks noChangeArrowheads="1"/>
            </p:cNvSpPr>
            <p:nvPr/>
          </p:nvSpPr>
          <p:spPr bwMode="auto">
            <a:xfrm>
              <a:off x="2974" y="1848"/>
              <a:ext cx="308" cy="212"/>
            </a:xfrm>
            <a:prstGeom prst="rect">
              <a:avLst/>
            </a:prstGeom>
            <a:noFill/>
            <a:ln w="9525">
              <a:noFill/>
              <a:miter lim="800000"/>
              <a:headEnd/>
              <a:tailEnd/>
            </a:ln>
            <a:effectLst/>
          </p:spPr>
          <p:txBody>
            <a:bodyPr wrap="none">
              <a:spAutoFit/>
            </a:bodyPr>
            <a:lstStyle/>
            <a:p>
              <a:pPr eaLnBrk="0" hangingPunct="0"/>
              <a:r>
                <a:rPr lang="en-US" altLang="zh-TW" sz="1600">
                  <a:effectLst/>
                  <a:latin typeface="Arial Narrow" pitchFamily="34" charset="0"/>
                </a:rPr>
                <a:t>Log</a:t>
              </a:r>
            </a:p>
          </p:txBody>
        </p:sp>
      </p:grpSp>
      <p:grpSp>
        <p:nvGrpSpPr>
          <p:cNvPr id="6" name="Group 21"/>
          <p:cNvGrpSpPr>
            <a:grpSpLocks/>
          </p:cNvGrpSpPr>
          <p:nvPr/>
        </p:nvGrpSpPr>
        <p:grpSpPr bwMode="auto">
          <a:xfrm>
            <a:off x="6127750" y="2857500"/>
            <a:ext cx="501650" cy="571500"/>
            <a:chOff x="3860" y="1800"/>
            <a:chExt cx="316" cy="360"/>
          </a:xfrm>
        </p:grpSpPr>
        <p:sp>
          <p:nvSpPr>
            <p:cNvPr id="51222" name="Freeform 22"/>
            <p:cNvSpPr>
              <a:spLocks/>
            </p:cNvSpPr>
            <p:nvPr/>
          </p:nvSpPr>
          <p:spPr bwMode="auto">
            <a:xfrm>
              <a:off x="3860" y="1800"/>
              <a:ext cx="316" cy="360"/>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a:solidFill>
                <a:schemeClr val="tx1"/>
              </a:solidFill>
              <a:round/>
              <a:headEnd/>
              <a:tailEnd/>
            </a:ln>
            <a:effectLst/>
          </p:spPr>
          <p:txBody>
            <a:bodyPr wrap="none" anchor="ctr"/>
            <a:lstStyle/>
            <a:p>
              <a:endParaRPr lang="zh-TW" altLang="en-US"/>
            </a:p>
          </p:txBody>
        </p:sp>
        <p:sp>
          <p:nvSpPr>
            <p:cNvPr id="51223" name="Freeform 23"/>
            <p:cNvSpPr>
              <a:spLocks/>
            </p:cNvSpPr>
            <p:nvPr/>
          </p:nvSpPr>
          <p:spPr bwMode="auto">
            <a:xfrm>
              <a:off x="4086" y="1800"/>
              <a:ext cx="90" cy="80"/>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C0C0C0"/>
            </a:solidFill>
            <a:ln w="9525">
              <a:solidFill>
                <a:schemeClr val="tx1"/>
              </a:solidFill>
              <a:round/>
              <a:headEnd/>
              <a:tailEnd/>
            </a:ln>
            <a:effectLst/>
          </p:spPr>
          <p:txBody>
            <a:bodyPr wrap="none" anchor="ctr"/>
            <a:lstStyle/>
            <a:p>
              <a:endParaRPr lang="zh-TW" altLang="en-US"/>
            </a:p>
          </p:txBody>
        </p:sp>
        <p:sp>
          <p:nvSpPr>
            <p:cNvPr id="51224" name="Text Box 24"/>
            <p:cNvSpPr txBox="1">
              <a:spLocks noChangeArrowheads="1"/>
            </p:cNvSpPr>
            <p:nvPr/>
          </p:nvSpPr>
          <p:spPr bwMode="auto">
            <a:xfrm>
              <a:off x="3864" y="1848"/>
              <a:ext cx="308" cy="212"/>
            </a:xfrm>
            <a:prstGeom prst="rect">
              <a:avLst/>
            </a:prstGeom>
            <a:noFill/>
            <a:ln w="9525">
              <a:noFill/>
              <a:miter lim="800000"/>
              <a:headEnd/>
              <a:tailEnd/>
            </a:ln>
            <a:effectLst/>
          </p:spPr>
          <p:txBody>
            <a:bodyPr wrap="none">
              <a:spAutoFit/>
            </a:bodyPr>
            <a:lstStyle/>
            <a:p>
              <a:pPr eaLnBrk="0" hangingPunct="0"/>
              <a:r>
                <a:rPr lang="en-US" altLang="zh-TW" sz="1600">
                  <a:effectLst/>
                  <a:latin typeface="Arial Narrow" pitchFamily="34" charset="0"/>
                </a:rPr>
                <a:t>Log</a:t>
              </a:r>
            </a:p>
          </p:txBody>
        </p:sp>
      </p:grpSp>
      <p:grpSp>
        <p:nvGrpSpPr>
          <p:cNvPr id="7" name="Group 25"/>
          <p:cNvGrpSpPr>
            <a:grpSpLocks/>
          </p:cNvGrpSpPr>
          <p:nvPr/>
        </p:nvGrpSpPr>
        <p:grpSpPr bwMode="auto">
          <a:xfrm>
            <a:off x="1676400" y="3048000"/>
            <a:ext cx="501650" cy="571500"/>
            <a:chOff x="1968" y="3120"/>
            <a:chExt cx="316" cy="360"/>
          </a:xfrm>
        </p:grpSpPr>
        <p:sp>
          <p:nvSpPr>
            <p:cNvPr id="51226" name="Freeform 26"/>
            <p:cNvSpPr>
              <a:spLocks/>
            </p:cNvSpPr>
            <p:nvPr/>
          </p:nvSpPr>
          <p:spPr bwMode="auto">
            <a:xfrm>
              <a:off x="1968" y="3120"/>
              <a:ext cx="316" cy="360"/>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a:solidFill>
                <a:schemeClr val="tx1"/>
              </a:solidFill>
              <a:round/>
              <a:headEnd/>
              <a:tailEnd/>
            </a:ln>
            <a:effectLst/>
          </p:spPr>
          <p:txBody>
            <a:bodyPr wrap="none" anchor="ctr"/>
            <a:lstStyle/>
            <a:p>
              <a:endParaRPr lang="zh-TW" altLang="en-US"/>
            </a:p>
          </p:txBody>
        </p:sp>
        <p:sp>
          <p:nvSpPr>
            <p:cNvPr id="51227" name="Freeform 27"/>
            <p:cNvSpPr>
              <a:spLocks/>
            </p:cNvSpPr>
            <p:nvPr/>
          </p:nvSpPr>
          <p:spPr bwMode="auto">
            <a:xfrm>
              <a:off x="2194" y="3120"/>
              <a:ext cx="90" cy="80"/>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C0C0C0"/>
            </a:solidFill>
            <a:ln w="9525">
              <a:solidFill>
                <a:schemeClr val="tx1"/>
              </a:solidFill>
              <a:round/>
              <a:headEnd/>
              <a:tailEnd/>
            </a:ln>
            <a:effectLst/>
          </p:spPr>
          <p:txBody>
            <a:bodyPr wrap="none" anchor="ctr"/>
            <a:lstStyle/>
            <a:p>
              <a:endParaRPr lang="zh-TW" altLang="en-US"/>
            </a:p>
          </p:txBody>
        </p:sp>
        <p:sp>
          <p:nvSpPr>
            <p:cNvPr id="51228" name="Text Box 28"/>
            <p:cNvSpPr txBox="1">
              <a:spLocks noChangeArrowheads="1"/>
            </p:cNvSpPr>
            <p:nvPr/>
          </p:nvSpPr>
          <p:spPr bwMode="auto">
            <a:xfrm>
              <a:off x="1972" y="3168"/>
              <a:ext cx="308" cy="212"/>
            </a:xfrm>
            <a:prstGeom prst="rect">
              <a:avLst/>
            </a:prstGeom>
            <a:noFill/>
            <a:ln w="9525">
              <a:noFill/>
              <a:miter lim="800000"/>
              <a:headEnd/>
              <a:tailEnd/>
            </a:ln>
            <a:effectLst/>
          </p:spPr>
          <p:txBody>
            <a:bodyPr wrap="none">
              <a:spAutoFit/>
            </a:bodyPr>
            <a:lstStyle/>
            <a:p>
              <a:pPr eaLnBrk="0" hangingPunct="0"/>
              <a:r>
                <a:rPr lang="en-US" altLang="zh-TW" sz="1600">
                  <a:effectLst/>
                  <a:latin typeface="Arial Narrow" pitchFamily="34" charset="0"/>
                </a:rPr>
                <a:t>Log</a:t>
              </a:r>
            </a:p>
          </p:txBody>
        </p:sp>
        <p:sp>
          <p:nvSpPr>
            <p:cNvPr id="51229" name="Line 29"/>
            <p:cNvSpPr>
              <a:spLocks noChangeShapeType="1"/>
            </p:cNvSpPr>
            <p:nvPr/>
          </p:nvSpPr>
          <p:spPr bwMode="auto">
            <a:xfrm>
              <a:off x="2016" y="3408"/>
              <a:ext cx="192" cy="0"/>
            </a:xfrm>
            <a:prstGeom prst="line">
              <a:avLst/>
            </a:prstGeom>
            <a:noFill/>
            <a:ln w="9525">
              <a:solidFill>
                <a:schemeClr val="tx1"/>
              </a:solidFill>
              <a:round/>
              <a:headEnd/>
              <a:tailEnd/>
            </a:ln>
            <a:effectLst/>
          </p:spPr>
          <p:txBody>
            <a:bodyPr wrap="none" anchor="ctr"/>
            <a:lstStyle/>
            <a:p>
              <a:endParaRPr lang="zh-TW" altLang="en-US"/>
            </a:p>
          </p:txBody>
        </p:sp>
        <p:sp>
          <p:nvSpPr>
            <p:cNvPr id="51230" name="Line 30"/>
            <p:cNvSpPr>
              <a:spLocks noChangeShapeType="1"/>
            </p:cNvSpPr>
            <p:nvPr/>
          </p:nvSpPr>
          <p:spPr bwMode="auto">
            <a:xfrm>
              <a:off x="2016" y="3360"/>
              <a:ext cx="192" cy="0"/>
            </a:xfrm>
            <a:prstGeom prst="line">
              <a:avLst/>
            </a:prstGeom>
            <a:noFill/>
            <a:ln w="9525">
              <a:solidFill>
                <a:schemeClr val="tx1"/>
              </a:solidFill>
              <a:round/>
              <a:headEnd/>
              <a:tailEnd/>
            </a:ln>
            <a:effectLst/>
          </p:spPr>
          <p:txBody>
            <a:bodyPr wrap="none" anchor="ctr"/>
            <a:lstStyle/>
            <a:p>
              <a:endParaRPr lang="zh-TW" altLang="en-US"/>
            </a:p>
          </p:txBody>
        </p:sp>
        <p:sp>
          <p:nvSpPr>
            <p:cNvPr id="51231" name="Line 31"/>
            <p:cNvSpPr>
              <a:spLocks noChangeShapeType="1"/>
            </p:cNvSpPr>
            <p:nvPr/>
          </p:nvSpPr>
          <p:spPr bwMode="auto">
            <a:xfrm>
              <a:off x="2016" y="3216"/>
              <a:ext cx="192" cy="0"/>
            </a:xfrm>
            <a:prstGeom prst="line">
              <a:avLst/>
            </a:prstGeom>
            <a:noFill/>
            <a:ln w="9525">
              <a:solidFill>
                <a:schemeClr val="tx1"/>
              </a:solidFill>
              <a:round/>
              <a:headEnd/>
              <a:tailEnd/>
            </a:ln>
            <a:effectLst/>
          </p:spPr>
          <p:txBody>
            <a:bodyPr wrap="none" anchor="ctr"/>
            <a:lstStyle/>
            <a:p>
              <a:endParaRPr lang="zh-TW" altLang="en-US"/>
            </a:p>
          </p:txBody>
        </p:sp>
        <p:sp>
          <p:nvSpPr>
            <p:cNvPr id="51232" name="Line 32"/>
            <p:cNvSpPr>
              <a:spLocks noChangeShapeType="1"/>
            </p:cNvSpPr>
            <p:nvPr/>
          </p:nvSpPr>
          <p:spPr bwMode="auto">
            <a:xfrm>
              <a:off x="2016" y="3168"/>
              <a:ext cx="144" cy="0"/>
            </a:xfrm>
            <a:prstGeom prst="line">
              <a:avLst/>
            </a:prstGeom>
            <a:noFill/>
            <a:ln w="9525">
              <a:solidFill>
                <a:schemeClr val="tx1"/>
              </a:solidFill>
              <a:round/>
              <a:headEnd/>
              <a:tailEnd/>
            </a:ln>
            <a:effectLst/>
          </p:spPr>
          <p:txBody>
            <a:bodyPr wrap="none" anchor="ctr"/>
            <a:lstStyle/>
            <a:p>
              <a:endParaRPr lang="zh-TW" altLang="en-US"/>
            </a:p>
          </p:txBody>
        </p:sp>
      </p:grpSp>
      <p:grpSp>
        <p:nvGrpSpPr>
          <p:cNvPr id="8" name="Group 33"/>
          <p:cNvGrpSpPr>
            <a:grpSpLocks/>
          </p:cNvGrpSpPr>
          <p:nvPr/>
        </p:nvGrpSpPr>
        <p:grpSpPr bwMode="auto">
          <a:xfrm>
            <a:off x="7046913" y="2532063"/>
            <a:ext cx="1563688" cy="1201738"/>
            <a:chOff x="4439" y="1595"/>
            <a:chExt cx="985" cy="757"/>
          </a:xfrm>
        </p:grpSpPr>
        <p:sp>
          <p:nvSpPr>
            <p:cNvPr id="51234" name="AutoShape 34"/>
            <p:cNvSpPr>
              <a:spLocks noChangeArrowheads="1"/>
            </p:cNvSpPr>
            <p:nvPr/>
          </p:nvSpPr>
          <p:spPr bwMode="auto">
            <a:xfrm>
              <a:off x="4439" y="1595"/>
              <a:ext cx="985" cy="757"/>
            </a:xfrm>
            <a:prstGeom prst="can">
              <a:avLst>
                <a:gd name="adj" fmla="val 25000"/>
              </a:avLst>
            </a:prstGeom>
            <a:gradFill rotWithShape="0">
              <a:gsLst>
                <a:gs pos="0">
                  <a:srgbClr val="008080"/>
                </a:gs>
                <a:gs pos="50000">
                  <a:srgbClr val="33CCCC"/>
                </a:gs>
                <a:gs pos="100000">
                  <a:srgbClr val="008080"/>
                </a:gs>
              </a:gsLst>
              <a:lin ang="0" scaled="1"/>
            </a:gradFill>
            <a:ln w="12700" cap="rnd">
              <a:solidFill>
                <a:srgbClr val="000000"/>
              </a:solidFill>
              <a:round/>
              <a:headEnd/>
              <a:tailEnd/>
            </a:ln>
            <a:effectLst/>
          </p:spPr>
          <p:txBody>
            <a:bodyPr/>
            <a:lstStyle/>
            <a:p>
              <a:endParaRPr lang="zh-TW" altLang="en-US"/>
            </a:p>
          </p:txBody>
        </p:sp>
        <p:grpSp>
          <p:nvGrpSpPr>
            <p:cNvPr id="9" name="Group 35"/>
            <p:cNvGrpSpPr>
              <a:grpSpLocks/>
            </p:cNvGrpSpPr>
            <p:nvPr/>
          </p:nvGrpSpPr>
          <p:grpSpPr bwMode="auto">
            <a:xfrm>
              <a:off x="4474" y="1824"/>
              <a:ext cx="472" cy="462"/>
              <a:chOff x="5028" y="1000"/>
              <a:chExt cx="351" cy="384"/>
            </a:xfrm>
          </p:grpSpPr>
          <p:grpSp>
            <p:nvGrpSpPr>
              <p:cNvPr id="10" name="Group 36"/>
              <p:cNvGrpSpPr>
                <a:grpSpLocks/>
              </p:cNvGrpSpPr>
              <p:nvPr/>
            </p:nvGrpSpPr>
            <p:grpSpPr bwMode="auto">
              <a:xfrm>
                <a:off x="5126" y="1000"/>
                <a:ext cx="253" cy="288"/>
                <a:chOff x="720" y="2256"/>
                <a:chExt cx="336" cy="432"/>
              </a:xfrm>
            </p:grpSpPr>
            <p:sp>
              <p:nvSpPr>
                <p:cNvPr id="51237" name="Freeform 37"/>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rgbClr val="CCCCFF"/>
                </a:solidFill>
                <a:ln w="9525" cap="flat" cmpd="sng">
                  <a:solidFill>
                    <a:schemeClr val="tx1"/>
                  </a:solidFill>
                  <a:prstDash val="solid"/>
                  <a:round/>
                  <a:headEnd/>
                  <a:tailEnd/>
                </a:ln>
                <a:effectLst/>
              </p:spPr>
              <p:txBody>
                <a:bodyPr wrap="none" anchor="ctr"/>
                <a:lstStyle/>
                <a:p>
                  <a:endParaRPr lang="zh-TW" altLang="en-US"/>
                </a:p>
              </p:txBody>
            </p:sp>
            <p:sp>
              <p:nvSpPr>
                <p:cNvPr id="51238" name="Freeform 38"/>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CCCCFF"/>
                </a:solidFill>
                <a:ln w="9525" cap="flat" cmpd="sng">
                  <a:solidFill>
                    <a:schemeClr val="tx1"/>
                  </a:solidFill>
                  <a:prstDash val="solid"/>
                  <a:round/>
                  <a:headEnd/>
                  <a:tailEnd/>
                </a:ln>
                <a:effectLst/>
              </p:spPr>
              <p:txBody>
                <a:bodyPr wrap="none" anchor="ctr"/>
                <a:lstStyle/>
                <a:p>
                  <a:endParaRPr lang="zh-TW" altLang="en-US"/>
                </a:p>
              </p:txBody>
            </p:sp>
          </p:grpSp>
          <p:grpSp>
            <p:nvGrpSpPr>
              <p:cNvPr id="11" name="Group 39"/>
              <p:cNvGrpSpPr>
                <a:grpSpLocks/>
              </p:cNvGrpSpPr>
              <p:nvPr/>
            </p:nvGrpSpPr>
            <p:grpSpPr bwMode="auto">
              <a:xfrm>
                <a:off x="5085" y="1048"/>
                <a:ext cx="253" cy="288"/>
                <a:chOff x="720" y="2256"/>
                <a:chExt cx="336" cy="432"/>
              </a:xfrm>
            </p:grpSpPr>
            <p:sp>
              <p:nvSpPr>
                <p:cNvPr id="51240" name="Freeform 40"/>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rgbClr val="00FFFF"/>
                </a:solidFill>
                <a:ln w="9525">
                  <a:solidFill>
                    <a:schemeClr val="tx1"/>
                  </a:solidFill>
                  <a:round/>
                  <a:headEnd/>
                  <a:tailEnd/>
                </a:ln>
                <a:effectLst/>
              </p:spPr>
              <p:txBody>
                <a:bodyPr wrap="none" anchor="ctr"/>
                <a:lstStyle/>
                <a:p>
                  <a:endParaRPr lang="zh-TW" altLang="en-US"/>
                </a:p>
              </p:txBody>
            </p:sp>
            <p:sp>
              <p:nvSpPr>
                <p:cNvPr id="51241" name="Freeform 41"/>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00FFFF"/>
                </a:solidFill>
                <a:ln w="9525">
                  <a:solidFill>
                    <a:schemeClr val="tx1"/>
                  </a:solidFill>
                  <a:round/>
                  <a:headEnd/>
                  <a:tailEnd/>
                </a:ln>
                <a:effectLst/>
              </p:spPr>
              <p:txBody>
                <a:bodyPr wrap="none" anchor="ctr"/>
                <a:lstStyle/>
                <a:p>
                  <a:endParaRPr lang="zh-TW" altLang="en-US"/>
                </a:p>
              </p:txBody>
            </p:sp>
          </p:grpSp>
          <p:grpSp>
            <p:nvGrpSpPr>
              <p:cNvPr id="12" name="Group 42"/>
              <p:cNvGrpSpPr>
                <a:grpSpLocks/>
              </p:cNvGrpSpPr>
              <p:nvPr/>
            </p:nvGrpSpPr>
            <p:grpSpPr bwMode="auto">
              <a:xfrm>
                <a:off x="5028" y="1096"/>
                <a:ext cx="265" cy="288"/>
                <a:chOff x="5028" y="1096"/>
                <a:chExt cx="265" cy="288"/>
              </a:xfrm>
            </p:grpSpPr>
            <p:grpSp>
              <p:nvGrpSpPr>
                <p:cNvPr id="13" name="Group 43"/>
                <p:cNvGrpSpPr>
                  <a:grpSpLocks/>
                </p:cNvGrpSpPr>
                <p:nvPr/>
              </p:nvGrpSpPr>
              <p:grpSpPr bwMode="auto">
                <a:xfrm>
                  <a:off x="5030" y="1096"/>
                  <a:ext cx="253" cy="288"/>
                  <a:chOff x="720" y="2256"/>
                  <a:chExt cx="336" cy="432"/>
                </a:xfrm>
              </p:grpSpPr>
              <p:sp>
                <p:nvSpPr>
                  <p:cNvPr id="51244" name="Freeform 44"/>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accent1"/>
                  </a:solidFill>
                  <a:ln w="9525">
                    <a:solidFill>
                      <a:schemeClr val="tx1"/>
                    </a:solidFill>
                    <a:round/>
                    <a:headEnd/>
                    <a:tailEnd/>
                  </a:ln>
                  <a:effectLst/>
                </p:spPr>
                <p:txBody>
                  <a:bodyPr wrap="none" anchor="ctr"/>
                  <a:lstStyle/>
                  <a:p>
                    <a:endParaRPr lang="zh-TW" altLang="en-US"/>
                  </a:p>
                </p:txBody>
              </p:sp>
              <p:sp>
                <p:nvSpPr>
                  <p:cNvPr id="51245" name="Freeform 45"/>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chemeClr val="accent1"/>
                  </a:solidFill>
                  <a:ln w="9525">
                    <a:solidFill>
                      <a:schemeClr val="tx1"/>
                    </a:solidFill>
                    <a:round/>
                    <a:headEnd/>
                    <a:tailEnd/>
                  </a:ln>
                  <a:effectLst/>
                </p:spPr>
                <p:txBody>
                  <a:bodyPr wrap="none" anchor="ctr"/>
                  <a:lstStyle/>
                  <a:p>
                    <a:endParaRPr lang="zh-TW" altLang="en-US"/>
                  </a:p>
                </p:txBody>
              </p:sp>
            </p:grpSp>
            <p:sp>
              <p:nvSpPr>
                <p:cNvPr id="51246" name="Text Box 46"/>
                <p:cNvSpPr txBox="1">
                  <a:spLocks noChangeArrowheads="1"/>
                </p:cNvSpPr>
                <p:nvPr/>
              </p:nvSpPr>
              <p:spPr bwMode="auto">
                <a:xfrm>
                  <a:off x="5028" y="1128"/>
                  <a:ext cx="265" cy="184"/>
                </a:xfrm>
                <a:prstGeom prst="rect">
                  <a:avLst/>
                </a:prstGeom>
                <a:noFill/>
                <a:ln w="9525">
                  <a:noFill/>
                  <a:miter lim="800000"/>
                  <a:headEnd/>
                  <a:tailEnd/>
                </a:ln>
                <a:effectLst/>
              </p:spPr>
              <p:txBody>
                <a:bodyPr wrap="none">
                  <a:spAutoFit/>
                </a:bodyPr>
                <a:lstStyle/>
                <a:p>
                  <a:pPr eaLnBrk="0" hangingPunct="0"/>
                  <a:r>
                    <a:rPr lang="en-US" altLang="zh-TW" sz="1700" dirty="0">
                      <a:solidFill>
                        <a:schemeClr val="accent6"/>
                      </a:solidFill>
                      <a:effectLst/>
                      <a:latin typeface="Arial Narrow" pitchFamily="34" charset="0"/>
                    </a:rPr>
                    <a:t>Data</a:t>
                  </a:r>
                </a:p>
              </p:txBody>
            </p:sp>
          </p:grpSp>
        </p:grpSp>
        <p:grpSp>
          <p:nvGrpSpPr>
            <p:cNvPr id="14" name="Group 47"/>
            <p:cNvGrpSpPr>
              <a:grpSpLocks/>
            </p:cNvGrpSpPr>
            <p:nvPr/>
          </p:nvGrpSpPr>
          <p:grpSpPr bwMode="auto">
            <a:xfrm>
              <a:off x="5035" y="1824"/>
              <a:ext cx="316" cy="360"/>
              <a:chOff x="5035" y="1824"/>
              <a:chExt cx="316" cy="360"/>
            </a:xfrm>
          </p:grpSpPr>
          <p:sp>
            <p:nvSpPr>
              <p:cNvPr id="51248" name="Freeform 48"/>
              <p:cNvSpPr>
                <a:spLocks/>
              </p:cNvSpPr>
              <p:nvPr/>
            </p:nvSpPr>
            <p:spPr bwMode="auto">
              <a:xfrm>
                <a:off x="5035" y="1824"/>
                <a:ext cx="316" cy="360"/>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a:solidFill>
                  <a:schemeClr val="tx1"/>
                </a:solidFill>
                <a:round/>
                <a:headEnd/>
                <a:tailEnd/>
              </a:ln>
              <a:effectLst/>
            </p:spPr>
            <p:txBody>
              <a:bodyPr wrap="none" anchor="ctr"/>
              <a:lstStyle/>
              <a:p>
                <a:endParaRPr lang="zh-TW" altLang="en-US"/>
              </a:p>
            </p:txBody>
          </p:sp>
          <p:sp>
            <p:nvSpPr>
              <p:cNvPr id="51249" name="Freeform 49"/>
              <p:cNvSpPr>
                <a:spLocks/>
              </p:cNvSpPr>
              <p:nvPr/>
            </p:nvSpPr>
            <p:spPr bwMode="auto">
              <a:xfrm>
                <a:off x="5261" y="1824"/>
                <a:ext cx="90" cy="80"/>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C0C0C0"/>
              </a:solidFill>
              <a:ln w="9525">
                <a:solidFill>
                  <a:schemeClr val="tx1"/>
                </a:solidFill>
                <a:round/>
                <a:headEnd/>
                <a:tailEnd/>
              </a:ln>
              <a:effectLst/>
            </p:spPr>
            <p:txBody>
              <a:bodyPr wrap="none" anchor="ctr"/>
              <a:lstStyle/>
              <a:p>
                <a:endParaRPr lang="zh-TW" altLang="en-US"/>
              </a:p>
            </p:txBody>
          </p:sp>
          <p:sp>
            <p:nvSpPr>
              <p:cNvPr id="51250" name="Text Box 50"/>
              <p:cNvSpPr txBox="1">
                <a:spLocks noChangeArrowheads="1"/>
              </p:cNvSpPr>
              <p:nvPr/>
            </p:nvSpPr>
            <p:spPr bwMode="auto">
              <a:xfrm>
                <a:off x="5039" y="1872"/>
                <a:ext cx="308" cy="212"/>
              </a:xfrm>
              <a:prstGeom prst="rect">
                <a:avLst/>
              </a:prstGeom>
              <a:noFill/>
              <a:ln w="9525">
                <a:noFill/>
                <a:miter lim="800000"/>
                <a:headEnd/>
                <a:tailEnd/>
              </a:ln>
              <a:effectLst/>
            </p:spPr>
            <p:txBody>
              <a:bodyPr wrap="none">
                <a:spAutoFit/>
              </a:bodyPr>
              <a:lstStyle/>
              <a:p>
                <a:pPr eaLnBrk="0" hangingPunct="0"/>
                <a:r>
                  <a:rPr lang="en-US" altLang="zh-TW" sz="1600">
                    <a:effectLst/>
                    <a:latin typeface="Arial Narrow" pitchFamily="34" charset="0"/>
                  </a:rPr>
                  <a:t>Log</a:t>
                </a:r>
              </a:p>
            </p:txBody>
          </p:sp>
        </p:grpSp>
      </p:grpSp>
      <p:grpSp>
        <p:nvGrpSpPr>
          <p:cNvPr id="15" name="Group 51"/>
          <p:cNvGrpSpPr>
            <a:grpSpLocks/>
          </p:cNvGrpSpPr>
          <p:nvPr/>
        </p:nvGrpSpPr>
        <p:grpSpPr bwMode="auto">
          <a:xfrm>
            <a:off x="650875" y="2532063"/>
            <a:ext cx="1563688" cy="1201738"/>
            <a:chOff x="410" y="1595"/>
            <a:chExt cx="985" cy="757"/>
          </a:xfrm>
        </p:grpSpPr>
        <p:sp>
          <p:nvSpPr>
            <p:cNvPr id="51252" name="AutoShape 52"/>
            <p:cNvSpPr>
              <a:spLocks noChangeArrowheads="1"/>
            </p:cNvSpPr>
            <p:nvPr/>
          </p:nvSpPr>
          <p:spPr bwMode="auto">
            <a:xfrm>
              <a:off x="410" y="1595"/>
              <a:ext cx="985" cy="757"/>
            </a:xfrm>
            <a:prstGeom prst="can">
              <a:avLst>
                <a:gd name="adj" fmla="val 25000"/>
              </a:avLst>
            </a:prstGeom>
            <a:gradFill rotWithShape="0">
              <a:gsLst>
                <a:gs pos="0">
                  <a:srgbClr val="008080"/>
                </a:gs>
                <a:gs pos="50000">
                  <a:srgbClr val="33CCCC"/>
                </a:gs>
                <a:gs pos="100000">
                  <a:srgbClr val="008080"/>
                </a:gs>
              </a:gsLst>
              <a:lin ang="0" scaled="1"/>
            </a:gradFill>
            <a:ln w="12700" cap="rnd">
              <a:solidFill>
                <a:srgbClr val="000000"/>
              </a:solidFill>
              <a:round/>
              <a:headEnd/>
              <a:tailEnd/>
            </a:ln>
            <a:effectLst/>
          </p:spPr>
          <p:txBody>
            <a:bodyPr/>
            <a:lstStyle/>
            <a:p>
              <a:endParaRPr lang="zh-TW" altLang="en-US"/>
            </a:p>
          </p:txBody>
        </p:sp>
        <p:grpSp>
          <p:nvGrpSpPr>
            <p:cNvPr id="16" name="Group 53"/>
            <p:cNvGrpSpPr>
              <a:grpSpLocks/>
            </p:cNvGrpSpPr>
            <p:nvPr/>
          </p:nvGrpSpPr>
          <p:grpSpPr bwMode="auto">
            <a:xfrm>
              <a:off x="424" y="1824"/>
              <a:ext cx="471" cy="462"/>
              <a:chOff x="5028" y="1000"/>
              <a:chExt cx="350" cy="384"/>
            </a:xfrm>
          </p:grpSpPr>
          <p:grpSp>
            <p:nvGrpSpPr>
              <p:cNvPr id="17" name="Group 54"/>
              <p:cNvGrpSpPr>
                <a:grpSpLocks/>
              </p:cNvGrpSpPr>
              <p:nvPr/>
            </p:nvGrpSpPr>
            <p:grpSpPr bwMode="auto">
              <a:xfrm>
                <a:off x="5123" y="1000"/>
                <a:ext cx="255" cy="288"/>
                <a:chOff x="717" y="2256"/>
                <a:chExt cx="339" cy="432"/>
              </a:xfrm>
            </p:grpSpPr>
            <p:sp>
              <p:nvSpPr>
                <p:cNvPr id="51255" name="Freeform 55"/>
                <p:cNvSpPr>
                  <a:spLocks/>
                </p:cNvSpPr>
                <p:nvPr/>
              </p:nvSpPr>
              <p:spPr bwMode="auto">
                <a:xfrm>
                  <a:off x="717"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rgbClr val="CCCCFF"/>
                </a:solidFill>
                <a:ln w="9525" cap="flat" cmpd="sng">
                  <a:solidFill>
                    <a:schemeClr val="tx1"/>
                  </a:solidFill>
                  <a:prstDash val="solid"/>
                  <a:round/>
                  <a:headEnd/>
                  <a:tailEnd/>
                </a:ln>
                <a:effectLst/>
              </p:spPr>
              <p:txBody>
                <a:bodyPr wrap="none" anchor="ctr"/>
                <a:lstStyle/>
                <a:p>
                  <a:endParaRPr lang="zh-TW" altLang="en-US"/>
                </a:p>
              </p:txBody>
            </p:sp>
            <p:sp>
              <p:nvSpPr>
                <p:cNvPr id="51256" name="Freeform 56"/>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CCCCFF"/>
                </a:solidFill>
                <a:ln w="9525" cap="flat" cmpd="sng">
                  <a:solidFill>
                    <a:schemeClr val="tx1"/>
                  </a:solidFill>
                  <a:prstDash val="solid"/>
                  <a:round/>
                  <a:headEnd/>
                  <a:tailEnd/>
                </a:ln>
                <a:effectLst/>
              </p:spPr>
              <p:txBody>
                <a:bodyPr wrap="none" anchor="ctr"/>
                <a:lstStyle/>
                <a:p>
                  <a:endParaRPr lang="zh-TW" altLang="en-US"/>
                </a:p>
              </p:txBody>
            </p:sp>
          </p:grpSp>
          <p:grpSp>
            <p:nvGrpSpPr>
              <p:cNvPr id="18" name="Group 57"/>
              <p:cNvGrpSpPr>
                <a:grpSpLocks/>
              </p:cNvGrpSpPr>
              <p:nvPr/>
            </p:nvGrpSpPr>
            <p:grpSpPr bwMode="auto">
              <a:xfrm>
                <a:off x="5085" y="1048"/>
                <a:ext cx="253" cy="288"/>
                <a:chOff x="720" y="2256"/>
                <a:chExt cx="336" cy="432"/>
              </a:xfrm>
            </p:grpSpPr>
            <p:sp>
              <p:nvSpPr>
                <p:cNvPr id="51258" name="Freeform 58"/>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rgbClr val="00FFFF"/>
                </a:solidFill>
                <a:ln w="9525">
                  <a:solidFill>
                    <a:schemeClr val="tx1"/>
                  </a:solidFill>
                  <a:round/>
                  <a:headEnd/>
                  <a:tailEnd/>
                </a:ln>
                <a:effectLst/>
              </p:spPr>
              <p:txBody>
                <a:bodyPr wrap="none" anchor="ctr"/>
                <a:lstStyle/>
                <a:p>
                  <a:endParaRPr lang="zh-TW" altLang="en-US"/>
                </a:p>
              </p:txBody>
            </p:sp>
            <p:sp>
              <p:nvSpPr>
                <p:cNvPr id="51259" name="Freeform 59"/>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00FFFF"/>
                </a:solidFill>
                <a:ln w="9525">
                  <a:solidFill>
                    <a:schemeClr val="tx1"/>
                  </a:solidFill>
                  <a:round/>
                  <a:headEnd/>
                  <a:tailEnd/>
                </a:ln>
                <a:effectLst/>
              </p:spPr>
              <p:txBody>
                <a:bodyPr wrap="none" anchor="ctr"/>
                <a:lstStyle/>
                <a:p>
                  <a:endParaRPr lang="zh-TW" altLang="en-US"/>
                </a:p>
              </p:txBody>
            </p:sp>
          </p:grpSp>
          <p:grpSp>
            <p:nvGrpSpPr>
              <p:cNvPr id="19" name="Group 60"/>
              <p:cNvGrpSpPr>
                <a:grpSpLocks/>
              </p:cNvGrpSpPr>
              <p:nvPr/>
            </p:nvGrpSpPr>
            <p:grpSpPr bwMode="auto">
              <a:xfrm>
                <a:off x="5028" y="1096"/>
                <a:ext cx="265" cy="288"/>
                <a:chOff x="5028" y="1096"/>
                <a:chExt cx="265" cy="288"/>
              </a:xfrm>
            </p:grpSpPr>
            <p:grpSp>
              <p:nvGrpSpPr>
                <p:cNvPr id="20" name="Group 61"/>
                <p:cNvGrpSpPr>
                  <a:grpSpLocks/>
                </p:cNvGrpSpPr>
                <p:nvPr/>
              </p:nvGrpSpPr>
              <p:grpSpPr bwMode="auto">
                <a:xfrm>
                  <a:off x="5030" y="1096"/>
                  <a:ext cx="253" cy="288"/>
                  <a:chOff x="720" y="2256"/>
                  <a:chExt cx="336" cy="432"/>
                </a:xfrm>
              </p:grpSpPr>
              <p:sp>
                <p:nvSpPr>
                  <p:cNvPr id="51262" name="Freeform 62"/>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accent1"/>
                  </a:solidFill>
                  <a:ln w="9525">
                    <a:solidFill>
                      <a:schemeClr val="tx1"/>
                    </a:solidFill>
                    <a:round/>
                    <a:headEnd/>
                    <a:tailEnd/>
                  </a:ln>
                  <a:effectLst/>
                </p:spPr>
                <p:txBody>
                  <a:bodyPr wrap="none" anchor="ctr"/>
                  <a:lstStyle/>
                  <a:p>
                    <a:endParaRPr lang="zh-TW" altLang="en-US"/>
                  </a:p>
                </p:txBody>
              </p:sp>
              <p:sp>
                <p:nvSpPr>
                  <p:cNvPr id="51263" name="Freeform 63"/>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chemeClr val="accent1"/>
                  </a:solidFill>
                  <a:ln w="9525">
                    <a:solidFill>
                      <a:schemeClr val="tx1"/>
                    </a:solidFill>
                    <a:round/>
                    <a:headEnd/>
                    <a:tailEnd/>
                  </a:ln>
                  <a:effectLst/>
                </p:spPr>
                <p:txBody>
                  <a:bodyPr wrap="none" anchor="ctr"/>
                  <a:lstStyle/>
                  <a:p>
                    <a:endParaRPr lang="zh-TW" altLang="en-US"/>
                  </a:p>
                </p:txBody>
              </p:sp>
            </p:grpSp>
            <p:sp>
              <p:nvSpPr>
                <p:cNvPr id="51264" name="Text Box 64"/>
                <p:cNvSpPr txBox="1">
                  <a:spLocks noChangeArrowheads="1"/>
                </p:cNvSpPr>
                <p:nvPr/>
              </p:nvSpPr>
              <p:spPr bwMode="auto">
                <a:xfrm>
                  <a:off x="5028" y="1128"/>
                  <a:ext cx="265" cy="184"/>
                </a:xfrm>
                <a:prstGeom prst="rect">
                  <a:avLst/>
                </a:prstGeom>
                <a:noFill/>
                <a:ln w="9525">
                  <a:noFill/>
                  <a:miter lim="800000"/>
                  <a:headEnd/>
                  <a:tailEnd/>
                </a:ln>
                <a:effectLst/>
              </p:spPr>
              <p:txBody>
                <a:bodyPr wrap="none">
                  <a:spAutoFit/>
                </a:bodyPr>
                <a:lstStyle/>
                <a:p>
                  <a:pPr eaLnBrk="0" hangingPunct="0"/>
                  <a:r>
                    <a:rPr lang="en-US" altLang="zh-TW" sz="1700" dirty="0">
                      <a:solidFill>
                        <a:schemeClr val="accent6"/>
                      </a:solidFill>
                      <a:effectLst/>
                      <a:latin typeface="Arial Narrow" pitchFamily="34" charset="0"/>
                    </a:rPr>
                    <a:t>Data</a:t>
                  </a:r>
                </a:p>
              </p:txBody>
            </p:sp>
          </p:grpSp>
        </p:grpSp>
        <p:grpSp>
          <p:nvGrpSpPr>
            <p:cNvPr id="21" name="Group 65"/>
            <p:cNvGrpSpPr>
              <a:grpSpLocks/>
            </p:cNvGrpSpPr>
            <p:nvPr/>
          </p:nvGrpSpPr>
          <p:grpSpPr bwMode="auto">
            <a:xfrm>
              <a:off x="980" y="1824"/>
              <a:ext cx="316" cy="360"/>
              <a:chOff x="980" y="1824"/>
              <a:chExt cx="316" cy="360"/>
            </a:xfrm>
          </p:grpSpPr>
          <p:sp>
            <p:nvSpPr>
              <p:cNvPr id="51266" name="Freeform 66"/>
              <p:cNvSpPr>
                <a:spLocks/>
              </p:cNvSpPr>
              <p:nvPr/>
            </p:nvSpPr>
            <p:spPr bwMode="auto">
              <a:xfrm>
                <a:off x="980" y="1824"/>
                <a:ext cx="316" cy="360"/>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a:solidFill>
                  <a:schemeClr val="tx1"/>
                </a:solidFill>
                <a:round/>
                <a:headEnd/>
                <a:tailEnd/>
              </a:ln>
              <a:effectLst/>
            </p:spPr>
            <p:txBody>
              <a:bodyPr wrap="none" anchor="ctr"/>
              <a:lstStyle/>
              <a:p>
                <a:endParaRPr lang="zh-TW" altLang="en-US"/>
              </a:p>
            </p:txBody>
          </p:sp>
          <p:sp>
            <p:nvSpPr>
              <p:cNvPr id="51267" name="Freeform 67"/>
              <p:cNvSpPr>
                <a:spLocks/>
              </p:cNvSpPr>
              <p:nvPr/>
            </p:nvSpPr>
            <p:spPr bwMode="auto">
              <a:xfrm>
                <a:off x="1206" y="1824"/>
                <a:ext cx="90" cy="80"/>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C0C0C0"/>
              </a:solidFill>
              <a:ln w="9525">
                <a:solidFill>
                  <a:schemeClr val="tx1"/>
                </a:solidFill>
                <a:round/>
                <a:headEnd/>
                <a:tailEnd/>
              </a:ln>
              <a:effectLst/>
            </p:spPr>
            <p:txBody>
              <a:bodyPr wrap="none" anchor="ctr"/>
              <a:lstStyle/>
              <a:p>
                <a:endParaRPr lang="zh-TW" altLang="en-US"/>
              </a:p>
            </p:txBody>
          </p:sp>
          <p:sp>
            <p:nvSpPr>
              <p:cNvPr id="51268" name="Text Box 68"/>
              <p:cNvSpPr txBox="1">
                <a:spLocks noChangeArrowheads="1"/>
              </p:cNvSpPr>
              <p:nvPr/>
            </p:nvSpPr>
            <p:spPr bwMode="auto">
              <a:xfrm>
                <a:off x="984" y="1872"/>
                <a:ext cx="308" cy="212"/>
              </a:xfrm>
              <a:prstGeom prst="rect">
                <a:avLst/>
              </a:prstGeom>
              <a:noFill/>
              <a:ln w="9525">
                <a:noFill/>
                <a:miter lim="800000"/>
                <a:headEnd/>
                <a:tailEnd/>
              </a:ln>
              <a:effectLst/>
            </p:spPr>
            <p:txBody>
              <a:bodyPr wrap="none">
                <a:spAutoFit/>
              </a:bodyPr>
              <a:lstStyle/>
              <a:p>
                <a:pPr eaLnBrk="0" hangingPunct="0"/>
                <a:r>
                  <a:rPr lang="en-US" altLang="zh-TW" sz="1600" dirty="0">
                    <a:effectLst/>
                    <a:latin typeface="Arial Narrow" pitchFamily="34" charset="0"/>
                  </a:rPr>
                  <a:t>Log</a:t>
                </a:r>
              </a:p>
            </p:txBody>
          </p:sp>
        </p:grpSp>
      </p:grpSp>
      <p:sp>
        <p:nvSpPr>
          <p:cNvPr id="51269" name="Line 69"/>
          <p:cNvSpPr>
            <a:spLocks noChangeShapeType="1"/>
          </p:cNvSpPr>
          <p:nvPr/>
        </p:nvSpPr>
        <p:spPr bwMode="auto">
          <a:xfrm>
            <a:off x="3563938" y="4419600"/>
            <a:ext cx="0" cy="228600"/>
          </a:xfrm>
          <a:prstGeom prst="line">
            <a:avLst/>
          </a:prstGeom>
          <a:noFill/>
          <a:ln w="9525">
            <a:solidFill>
              <a:schemeClr val="tx1"/>
            </a:solidFill>
            <a:round/>
            <a:headEnd/>
            <a:tailEnd/>
          </a:ln>
          <a:effectLst/>
        </p:spPr>
        <p:txBody>
          <a:bodyPr wrap="none" anchor="ctr"/>
          <a:lstStyle/>
          <a:p>
            <a:endParaRPr lang="zh-TW" altLang="en-US"/>
          </a:p>
        </p:txBody>
      </p:sp>
      <p:sp>
        <p:nvSpPr>
          <p:cNvPr id="51270" name="Line 70"/>
          <p:cNvSpPr>
            <a:spLocks noChangeShapeType="1"/>
          </p:cNvSpPr>
          <p:nvPr/>
        </p:nvSpPr>
        <p:spPr bwMode="auto">
          <a:xfrm>
            <a:off x="4953000" y="4419600"/>
            <a:ext cx="0" cy="228600"/>
          </a:xfrm>
          <a:prstGeom prst="line">
            <a:avLst/>
          </a:prstGeom>
          <a:noFill/>
          <a:ln w="9525">
            <a:solidFill>
              <a:schemeClr val="tx1"/>
            </a:solidFill>
            <a:round/>
            <a:headEnd/>
            <a:tailEnd/>
          </a:ln>
          <a:effectLst/>
        </p:spPr>
        <p:txBody>
          <a:bodyPr wrap="none" anchor="ctr"/>
          <a:lstStyle/>
          <a:p>
            <a:endParaRPr lang="zh-TW" altLang="en-US"/>
          </a:p>
        </p:txBody>
      </p:sp>
      <p:sp>
        <p:nvSpPr>
          <p:cNvPr id="51271" name="Line 71"/>
          <p:cNvSpPr>
            <a:spLocks noChangeShapeType="1"/>
          </p:cNvSpPr>
          <p:nvPr/>
        </p:nvSpPr>
        <p:spPr bwMode="auto">
          <a:xfrm>
            <a:off x="7772400" y="4419600"/>
            <a:ext cx="0" cy="228600"/>
          </a:xfrm>
          <a:prstGeom prst="line">
            <a:avLst/>
          </a:prstGeom>
          <a:noFill/>
          <a:ln w="9525">
            <a:solidFill>
              <a:schemeClr val="tx1"/>
            </a:solidFill>
            <a:round/>
            <a:headEnd/>
            <a:tailEnd/>
          </a:ln>
          <a:effectLst/>
        </p:spPr>
        <p:txBody>
          <a:bodyPr wrap="none" anchor="ctr"/>
          <a:lstStyle/>
          <a:p>
            <a:endParaRPr lang="zh-TW" altLang="en-US"/>
          </a:p>
        </p:txBody>
      </p:sp>
      <p:sp>
        <p:nvSpPr>
          <p:cNvPr id="51272" name="Line 72"/>
          <p:cNvSpPr>
            <a:spLocks noChangeShapeType="1"/>
          </p:cNvSpPr>
          <p:nvPr/>
        </p:nvSpPr>
        <p:spPr bwMode="auto">
          <a:xfrm>
            <a:off x="1617663" y="4419600"/>
            <a:ext cx="0" cy="228600"/>
          </a:xfrm>
          <a:prstGeom prst="line">
            <a:avLst/>
          </a:prstGeom>
          <a:noFill/>
          <a:ln w="9525">
            <a:solidFill>
              <a:schemeClr val="tx1"/>
            </a:solidFill>
            <a:round/>
            <a:headEnd/>
            <a:tailEnd/>
          </a:ln>
          <a:effectLst/>
        </p:spPr>
        <p:txBody>
          <a:bodyPr wrap="none" anchor="ctr"/>
          <a:lstStyle/>
          <a:p>
            <a:endParaRPr lang="zh-TW" altLang="en-US"/>
          </a:p>
        </p:txBody>
      </p:sp>
      <p:sp>
        <p:nvSpPr>
          <p:cNvPr id="51273" name="Line 73"/>
          <p:cNvSpPr>
            <a:spLocks noChangeShapeType="1"/>
          </p:cNvSpPr>
          <p:nvPr/>
        </p:nvSpPr>
        <p:spPr bwMode="auto">
          <a:xfrm>
            <a:off x="6383338" y="4419600"/>
            <a:ext cx="0" cy="228600"/>
          </a:xfrm>
          <a:prstGeom prst="line">
            <a:avLst/>
          </a:prstGeom>
          <a:noFill/>
          <a:ln w="9525">
            <a:solidFill>
              <a:schemeClr val="tx1"/>
            </a:solidFill>
            <a:round/>
            <a:headEnd/>
            <a:tailEnd/>
          </a:ln>
          <a:effectLst/>
        </p:spPr>
        <p:txBody>
          <a:bodyPr wrap="none" anchor="ctr"/>
          <a:lstStyle/>
          <a:p>
            <a:endParaRPr lang="zh-TW" altLang="en-US"/>
          </a:p>
        </p:txBody>
      </p:sp>
      <p:grpSp>
        <p:nvGrpSpPr>
          <p:cNvPr id="22" name="Group 74"/>
          <p:cNvGrpSpPr>
            <a:grpSpLocks/>
          </p:cNvGrpSpPr>
          <p:nvPr/>
        </p:nvGrpSpPr>
        <p:grpSpPr bwMode="auto">
          <a:xfrm>
            <a:off x="1371600" y="3810000"/>
            <a:ext cx="457200" cy="457200"/>
            <a:chOff x="1248" y="3216"/>
            <a:chExt cx="288" cy="288"/>
          </a:xfrm>
        </p:grpSpPr>
        <p:sp>
          <p:nvSpPr>
            <p:cNvPr id="51275" name="Oval 75"/>
            <p:cNvSpPr>
              <a:spLocks noChangeArrowheads="1"/>
            </p:cNvSpPr>
            <p:nvPr/>
          </p:nvSpPr>
          <p:spPr bwMode="auto">
            <a:xfrm>
              <a:off x="1248" y="3216"/>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51276" name="Line 76"/>
            <p:cNvSpPr>
              <a:spLocks noChangeShapeType="1"/>
            </p:cNvSpPr>
            <p:nvPr/>
          </p:nvSpPr>
          <p:spPr bwMode="auto">
            <a:xfrm>
              <a:off x="1392" y="3216"/>
              <a:ext cx="0" cy="288"/>
            </a:xfrm>
            <a:prstGeom prst="line">
              <a:avLst/>
            </a:prstGeom>
            <a:noFill/>
            <a:ln w="9525">
              <a:solidFill>
                <a:schemeClr val="tx1"/>
              </a:solidFill>
              <a:round/>
              <a:headEnd/>
              <a:tailEnd/>
            </a:ln>
            <a:effectLst/>
          </p:spPr>
          <p:txBody>
            <a:bodyPr wrap="none" anchor="ctr"/>
            <a:lstStyle/>
            <a:p>
              <a:endParaRPr lang="zh-TW" altLang="en-US"/>
            </a:p>
          </p:txBody>
        </p:sp>
      </p:grpSp>
      <p:grpSp>
        <p:nvGrpSpPr>
          <p:cNvPr id="23" name="Group 77"/>
          <p:cNvGrpSpPr>
            <a:grpSpLocks/>
          </p:cNvGrpSpPr>
          <p:nvPr/>
        </p:nvGrpSpPr>
        <p:grpSpPr bwMode="auto">
          <a:xfrm>
            <a:off x="3352800" y="3810000"/>
            <a:ext cx="457200" cy="457200"/>
            <a:chOff x="1680" y="2400"/>
            <a:chExt cx="288" cy="288"/>
          </a:xfrm>
        </p:grpSpPr>
        <p:sp>
          <p:nvSpPr>
            <p:cNvPr id="51278" name="Oval 78"/>
            <p:cNvSpPr>
              <a:spLocks noChangeArrowheads="1"/>
            </p:cNvSpPr>
            <p:nvPr/>
          </p:nvSpPr>
          <p:spPr bwMode="auto">
            <a:xfrm>
              <a:off x="1680" y="2400"/>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51279" name="Freeform 79"/>
            <p:cNvSpPr>
              <a:spLocks/>
            </p:cNvSpPr>
            <p:nvPr/>
          </p:nvSpPr>
          <p:spPr bwMode="auto">
            <a:xfrm>
              <a:off x="1680" y="2400"/>
              <a:ext cx="144" cy="144"/>
            </a:xfrm>
            <a:custGeom>
              <a:avLst/>
              <a:gdLst/>
              <a:ahLst/>
              <a:cxnLst>
                <a:cxn ang="0">
                  <a:pos x="144" y="0"/>
                </a:cxn>
                <a:cxn ang="0">
                  <a:pos x="144" y="144"/>
                </a:cxn>
                <a:cxn ang="0">
                  <a:pos x="0" y="144"/>
                </a:cxn>
              </a:cxnLst>
              <a:rect l="0" t="0" r="r" b="b"/>
              <a:pathLst>
                <a:path w="144" h="144">
                  <a:moveTo>
                    <a:pt x="144" y="0"/>
                  </a:moveTo>
                  <a:lnTo>
                    <a:pt x="144" y="144"/>
                  </a:lnTo>
                  <a:lnTo>
                    <a:pt x="0" y="144"/>
                  </a:lnTo>
                </a:path>
              </a:pathLst>
            </a:custGeom>
            <a:noFill/>
            <a:ln w="9525">
              <a:solidFill>
                <a:schemeClr val="tx1"/>
              </a:solidFill>
              <a:round/>
              <a:headEnd/>
              <a:tailEnd/>
            </a:ln>
            <a:effectLst/>
          </p:spPr>
          <p:txBody>
            <a:bodyPr wrap="none" anchor="ctr"/>
            <a:lstStyle/>
            <a:p>
              <a:endParaRPr lang="zh-TW" altLang="en-US"/>
            </a:p>
          </p:txBody>
        </p:sp>
      </p:grpSp>
      <p:grpSp>
        <p:nvGrpSpPr>
          <p:cNvPr id="24" name="Group 80"/>
          <p:cNvGrpSpPr>
            <a:grpSpLocks/>
          </p:cNvGrpSpPr>
          <p:nvPr/>
        </p:nvGrpSpPr>
        <p:grpSpPr bwMode="auto">
          <a:xfrm>
            <a:off x="4724400" y="3810000"/>
            <a:ext cx="457200" cy="457200"/>
            <a:chOff x="2640" y="2400"/>
            <a:chExt cx="288" cy="288"/>
          </a:xfrm>
        </p:grpSpPr>
        <p:sp>
          <p:nvSpPr>
            <p:cNvPr id="51281" name="Oval 81"/>
            <p:cNvSpPr>
              <a:spLocks noChangeArrowheads="1"/>
            </p:cNvSpPr>
            <p:nvPr/>
          </p:nvSpPr>
          <p:spPr bwMode="auto">
            <a:xfrm>
              <a:off x="2640" y="2400"/>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51282" name="Freeform 82"/>
            <p:cNvSpPr>
              <a:spLocks/>
            </p:cNvSpPr>
            <p:nvPr/>
          </p:nvSpPr>
          <p:spPr bwMode="auto">
            <a:xfrm>
              <a:off x="2784" y="2400"/>
              <a:ext cx="1" cy="144"/>
            </a:xfrm>
            <a:custGeom>
              <a:avLst/>
              <a:gdLst/>
              <a:ahLst/>
              <a:cxnLst>
                <a:cxn ang="0">
                  <a:pos x="0" y="0"/>
                </a:cxn>
                <a:cxn ang="0">
                  <a:pos x="0" y="144"/>
                </a:cxn>
              </a:cxnLst>
              <a:rect l="0" t="0" r="r" b="b"/>
              <a:pathLst>
                <a:path w="1" h="144">
                  <a:moveTo>
                    <a:pt x="0" y="0"/>
                  </a:moveTo>
                  <a:lnTo>
                    <a:pt x="0" y="144"/>
                  </a:lnTo>
                </a:path>
              </a:pathLst>
            </a:custGeom>
            <a:noFill/>
            <a:ln w="9525">
              <a:solidFill>
                <a:schemeClr val="tx1"/>
              </a:solidFill>
              <a:round/>
              <a:headEnd/>
              <a:tailEnd/>
            </a:ln>
            <a:effectLst/>
          </p:spPr>
          <p:txBody>
            <a:bodyPr wrap="none" anchor="ctr"/>
            <a:lstStyle/>
            <a:p>
              <a:endParaRPr lang="zh-TW" altLang="en-US"/>
            </a:p>
          </p:txBody>
        </p:sp>
      </p:grpSp>
      <p:grpSp>
        <p:nvGrpSpPr>
          <p:cNvPr id="25" name="Group 83"/>
          <p:cNvGrpSpPr>
            <a:grpSpLocks/>
          </p:cNvGrpSpPr>
          <p:nvPr/>
        </p:nvGrpSpPr>
        <p:grpSpPr bwMode="auto">
          <a:xfrm flipH="1">
            <a:off x="6172200" y="3810000"/>
            <a:ext cx="457200" cy="457200"/>
            <a:chOff x="1680" y="2400"/>
            <a:chExt cx="288" cy="288"/>
          </a:xfrm>
        </p:grpSpPr>
        <p:sp>
          <p:nvSpPr>
            <p:cNvPr id="51284" name="Oval 84"/>
            <p:cNvSpPr>
              <a:spLocks noChangeArrowheads="1"/>
            </p:cNvSpPr>
            <p:nvPr/>
          </p:nvSpPr>
          <p:spPr bwMode="auto">
            <a:xfrm>
              <a:off x="1680" y="2400"/>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51285" name="Freeform 85"/>
            <p:cNvSpPr>
              <a:spLocks/>
            </p:cNvSpPr>
            <p:nvPr/>
          </p:nvSpPr>
          <p:spPr bwMode="auto">
            <a:xfrm>
              <a:off x="1680" y="2400"/>
              <a:ext cx="144" cy="144"/>
            </a:xfrm>
            <a:custGeom>
              <a:avLst/>
              <a:gdLst/>
              <a:ahLst/>
              <a:cxnLst>
                <a:cxn ang="0">
                  <a:pos x="144" y="0"/>
                </a:cxn>
                <a:cxn ang="0">
                  <a:pos x="144" y="144"/>
                </a:cxn>
                <a:cxn ang="0">
                  <a:pos x="0" y="144"/>
                </a:cxn>
              </a:cxnLst>
              <a:rect l="0" t="0" r="r" b="b"/>
              <a:pathLst>
                <a:path w="144" h="144">
                  <a:moveTo>
                    <a:pt x="144" y="0"/>
                  </a:moveTo>
                  <a:lnTo>
                    <a:pt x="144" y="144"/>
                  </a:lnTo>
                  <a:lnTo>
                    <a:pt x="0" y="144"/>
                  </a:lnTo>
                </a:path>
              </a:pathLst>
            </a:custGeom>
            <a:noFill/>
            <a:ln w="9525">
              <a:solidFill>
                <a:schemeClr val="tx1"/>
              </a:solidFill>
              <a:round/>
              <a:headEnd/>
              <a:tailEnd/>
            </a:ln>
            <a:effectLst/>
          </p:spPr>
          <p:txBody>
            <a:bodyPr wrap="none" anchor="ctr"/>
            <a:lstStyle/>
            <a:p>
              <a:endParaRPr lang="zh-TW" altLang="en-US"/>
            </a:p>
          </p:txBody>
        </p:sp>
      </p:grpSp>
      <p:grpSp>
        <p:nvGrpSpPr>
          <p:cNvPr id="26" name="Group 86"/>
          <p:cNvGrpSpPr>
            <a:grpSpLocks/>
          </p:cNvGrpSpPr>
          <p:nvPr/>
        </p:nvGrpSpPr>
        <p:grpSpPr bwMode="auto">
          <a:xfrm>
            <a:off x="7543800" y="3810000"/>
            <a:ext cx="457200" cy="457200"/>
            <a:chOff x="1248" y="3216"/>
            <a:chExt cx="288" cy="288"/>
          </a:xfrm>
        </p:grpSpPr>
        <p:sp>
          <p:nvSpPr>
            <p:cNvPr id="51287" name="Oval 87"/>
            <p:cNvSpPr>
              <a:spLocks noChangeArrowheads="1"/>
            </p:cNvSpPr>
            <p:nvPr/>
          </p:nvSpPr>
          <p:spPr bwMode="auto">
            <a:xfrm>
              <a:off x="1248" y="3216"/>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51288" name="Line 88"/>
            <p:cNvSpPr>
              <a:spLocks noChangeShapeType="1"/>
            </p:cNvSpPr>
            <p:nvPr/>
          </p:nvSpPr>
          <p:spPr bwMode="auto">
            <a:xfrm>
              <a:off x="1392" y="3216"/>
              <a:ext cx="0" cy="288"/>
            </a:xfrm>
            <a:prstGeom prst="line">
              <a:avLst/>
            </a:prstGeom>
            <a:noFill/>
            <a:ln w="9525">
              <a:solidFill>
                <a:schemeClr val="tx1"/>
              </a:solidFill>
              <a:round/>
              <a:headEnd/>
              <a:tailEnd/>
            </a:ln>
            <a:effectLst/>
          </p:spPr>
          <p:txBody>
            <a:bodyPr wrap="none" anchor="ctr"/>
            <a:lstStyle/>
            <a:p>
              <a:endParaRPr lang="zh-TW" altLang="en-US"/>
            </a:p>
          </p:txBody>
        </p:sp>
      </p:grpSp>
      <p:sp>
        <p:nvSpPr>
          <p:cNvPr id="51290" name="Text Box 90"/>
          <p:cNvSpPr txBox="1">
            <a:spLocks noChangeArrowheads="1"/>
          </p:cNvSpPr>
          <p:nvPr/>
        </p:nvSpPr>
        <p:spPr bwMode="auto">
          <a:xfrm>
            <a:off x="3924300" y="1916113"/>
            <a:ext cx="1962150" cy="396875"/>
          </a:xfrm>
          <a:prstGeom prst="rect">
            <a:avLst/>
          </a:prstGeom>
          <a:noFill/>
          <a:ln w="9525" algn="ctr">
            <a:noFill/>
            <a:miter lim="800000"/>
            <a:headEnd/>
            <a:tailEnd/>
          </a:ln>
          <a:effectLst/>
        </p:spPr>
        <p:txBody>
          <a:bodyPr wrap="none">
            <a:spAutoFit/>
          </a:bodyPr>
          <a:lstStyle/>
          <a:p>
            <a:pPr algn="l"/>
            <a:r>
              <a:rPr lang="zh-TW" altLang="en-US" sz="2000">
                <a:effectLst/>
                <a:latin typeface="微軟正黑體" pitchFamily="34" charset="-120"/>
                <a:ea typeface="微軟正黑體" pitchFamily="34" charset="-120"/>
              </a:rPr>
              <a:t>交易記錄檔備份</a:t>
            </a:r>
          </a:p>
        </p:txBody>
      </p:sp>
      <p:sp>
        <p:nvSpPr>
          <p:cNvPr id="51291" name="AutoShape 91"/>
          <p:cNvSpPr>
            <a:spLocks/>
          </p:cNvSpPr>
          <p:nvPr/>
        </p:nvSpPr>
        <p:spPr bwMode="auto">
          <a:xfrm rot="5400000">
            <a:off x="4788694" y="837406"/>
            <a:ext cx="358775" cy="3382963"/>
          </a:xfrm>
          <a:prstGeom prst="leftBrace">
            <a:avLst>
              <a:gd name="adj1" fmla="val 78577"/>
              <a:gd name="adj2" fmla="val 50000"/>
            </a:avLst>
          </a:prstGeom>
          <a:noFill/>
          <a:ln w="38100">
            <a:solidFill>
              <a:schemeClr val="hlink"/>
            </a:solidFill>
            <a:round/>
            <a:headEnd/>
            <a:tailEnd/>
          </a:ln>
          <a:effectLst/>
        </p:spPr>
        <p:txBody>
          <a:bodyPr anchor="ctr">
            <a:spAutoFit/>
          </a:bodyPr>
          <a:lstStyle/>
          <a:p>
            <a:endParaRPr lang="zh-TW" altLang="en-US"/>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zh-TW" altLang="en-US" dirty="0"/>
              <a:t>差異備</a:t>
            </a:r>
            <a:r>
              <a:rPr lang="zh-TW" altLang="en-US" dirty="0" smtClean="0"/>
              <a:t>份</a:t>
            </a:r>
            <a:endParaRPr lang="zh-TW" altLang="en-US" dirty="0"/>
          </a:p>
        </p:txBody>
      </p:sp>
      <p:grpSp>
        <p:nvGrpSpPr>
          <p:cNvPr id="2" name="Group 129"/>
          <p:cNvGrpSpPr>
            <a:grpSpLocks/>
          </p:cNvGrpSpPr>
          <p:nvPr/>
        </p:nvGrpSpPr>
        <p:grpSpPr bwMode="auto">
          <a:xfrm>
            <a:off x="179388" y="1981200"/>
            <a:ext cx="8826500" cy="2895600"/>
            <a:chOff x="113" y="1248"/>
            <a:chExt cx="5560" cy="1824"/>
          </a:xfrm>
        </p:grpSpPr>
        <p:sp>
          <p:nvSpPr>
            <p:cNvPr id="119813" name="Rectangle 5"/>
            <p:cNvSpPr>
              <a:spLocks noChangeArrowheads="1"/>
            </p:cNvSpPr>
            <p:nvPr/>
          </p:nvSpPr>
          <p:spPr bwMode="auto">
            <a:xfrm>
              <a:off x="161" y="1248"/>
              <a:ext cx="2688" cy="1824"/>
            </a:xfrm>
            <a:prstGeom prst="rect">
              <a:avLst/>
            </a:prstGeom>
            <a:solidFill>
              <a:schemeClr val="bg1"/>
            </a:solidFill>
            <a:ln w="9525">
              <a:solidFill>
                <a:srgbClr val="009999"/>
              </a:solidFill>
              <a:miter lim="800000"/>
              <a:headEnd/>
              <a:tailEnd/>
            </a:ln>
            <a:effectLst>
              <a:outerShdw dist="35921" dir="2700000" algn="ctr" rotWithShape="0">
                <a:srgbClr val="009999"/>
              </a:outerShdw>
            </a:effectLst>
          </p:spPr>
          <p:txBody>
            <a:bodyPr wrap="none" anchor="b"/>
            <a:lstStyle/>
            <a:p>
              <a:r>
                <a:rPr lang="en-US" altLang="zh-TW" sz="1800">
                  <a:effectLst/>
                </a:rPr>
                <a:t>Monday</a:t>
              </a:r>
              <a:endParaRPr lang="en-US" altLang="zh-TW">
                <a:effectLst>
                  <a:outerShdw blurRad="38100" dist="38100" dir="2700000" algn="tl">
                    <a:srgbClr val="000000"/>
                  </a:outerShdw>
                </a:effectLst>
              </a:endParaRPr>
            </a:p>
          </p:txBody>
        </p:sp>
        <p:sp>
          <p:nvSpPr>
            <p:cNvPr id="119814" name="Rectangle 6"/>
            <p:cNvSpPr>
              <a:spLocks noChangeArrowheads="1"/>
            </p:cNvSpPr>
            <p:nvPr/>
          </p:nvSpPr>
          <p:spPr bwMode="auto">
            <a:xfrm>
              <a:off x="2849" y="1248"/>
              <a:ext cx="1968" cy="1824"/>
            </a:xfrm>
            <a:prstGeom prst="rect">
              <a:avLst/>
            </a:prstGeom>
            <a:solidFill>
              <a:schemeClr val="bg1"/>
            </a:solidFill>
            <a:ln w="9525">
              <a:solidFill>
                <a:srgbClr val="009999"/>
              </a:solidFill>
              <a:miter lim="800000"/>
              <a:headEnd/>
              <a:tailEnd/>
            </a:ln>
            <a:effectLst>
              <a:outerShdw dist="35921" dir="2700000" algn="ctr" rotWithShape="0">
                <a:srgbClr val="009999"/>
              </a:outerShdw>
            </a:effectLst>
          </p:spPr>
          <p:txBody>
            <a:bodyPr wrap="none" anchor="b"/>
            <a:lstStyle/>
            <a:p>
              <a:r>
                <a:rPr lang="en-US" altLang="zh-TW" sz="1800">
                  <a:effectLst/>
                </a:rPr>
                <a:t>Tuesday</a:t>
              </a:r>
              <a:endParaRPr lang="en-US" altLang="zh-TW">
                <a:effectLst>
                  <a:outerShdw blurRad="38100" dist="38100" dir="2700000" algn="tl">
                    <a:srgbClr val="000000"/>
                  </a:outerShdw>
                </a:effectLst>
              </a:endParaRPr>
            </a:p>
          </p:txBody>
        </p:sp>
        <p:sp>
          <p:nvSpPr>
            <p:cNvPr id="119815" name="Rectangle 7"/>
            <p:cNvSpPr>
              <a:spLocks noChangeArrowheads="1"/>
            </p:cNvSpPr>
            <p:nvPr/>
          </p:nvSpPr>
          <p:spPr bwMode="auto">
            <a:xfrm>
              <a:off x="4817" y="1248"/>
              <a:ext cx="785" cy="1824"/>
            </a:xfrm>
            <a:prstGeom prst="rect">
              <a:avLst/>
            </a:prstGeom>
            <a:solidFill>
              <a:schemeClr val="bg1"/>
            </a:solidFill>
            <a:ln w="9525">
              <a:solidFill>
                <a:srgbClr val="009999"/>
              </a:solidFill>
              <a:miter lim="800000"/>
              <a:headEnd/>
              <a:tailEnd/>
            </a:ln>
            <a:effectLst>
              <a:outerShdw dist="35921" dir="2700000" algn="ctr" rotWithShape="0">
                <a:srgbClr val="009999"/>
              </a:outerShdw>
            </a:effectLst>
          </p:spPr>
          <p:txBody>
            <a:bodyPr wrap="none" anchor="b"/>
            <a:lstStyle/>
            <a:p>
              <a:endParaRPr lang="zh-TW" altLang="zh-TW">
                <a:effectLst>
                  <a:outerShdw blurRad="38100" dist="38100" dir="2700000" algn="tl">
                    <a:srgbClr val="000000"/>
                  </a:outerShdw>
                </a:effectLst>
              </a:endParaRPr>
            </a:p>
          </p:txBody>
        </p:sp>
        <p:sp>
          <p:nvSpPr>
            <p:cNvPr id="119816" name="Text Box 8"/>
            <p:cNvSpPr txBox="1">
              <a:spLocks noChangeArrowheads="1"/>
            </p:cNvSpPr>
            <p:nvPr/>
          </p:nvSpPr>
          <p:spPr bwMode="auto">
            <a:xfrm>
              <a:off x="2070" y="1456"/>
              <a:ext cx="756" cy="250"/>
            </a:xfrm>
            <a:prstGeom prst="rect">
              <a:avLst/>
            </a:prstGeom>
            <a:noFill/>
            <a:ln w="9525">
              <a:noFill/>
              <a:miter lim="800000"/>
              <a:headEnd/>
              <a:tailEnd/>
            </a:ln>
            <a:effectLst/>
          </p:spPr>
          <p:txBody>
            <a:bodyPr wrap="none">
              <a:spAutoFit/>
            </a:bodyPr>
            <a:lstStyle/>
            <a:p>
              <a:r>
                <a:rPr lang="zh-TW" altLang="en-US" sz="2000" dirty="0">
                  <a:effectLst/>
                  <a:latin typeface="微軟正黑體" pitchFamily="34" charset="-120"/>
                  <a:ea typeface="微軟正黑體" pitchFamily="34" charset="-120"/>
                </a:rPr>
                <a:t>差異備份</a:t>
              </a:r>
              <a:endParaRPr lang="zh-TW" altLang="en-US" dirty="0">
                <a:effectLst>
                  <a:outerShdw blurRad="38100" dist="38100" dir="2700000" algn="tl">
                    <a:srgbClr val="000000"/>
                  </a:outerShdw>
                </a:effectLst>
                <a:latin typeface="微軟正黑體" pitchFamily="34" charset="-120"/>
                <a:ea typeface="微軟正黑體" pitchFamily="34" charset="-120"/>
              </a:endParaRPr>
            </a:p>
          </p:txBody>
        </p:sp>
        <p:sp>
          <p:nvSpPr>
            <p:cNvPr id="119817" name="Text Box 9"/>
            <p:cNvSpPr txBox="1">
              <a:spLocks noChangeArrowheads="1"/>
            </p:cNvSpPr>
            <p:nvPr/>
          </p:nvSpPr>
          <p:spPr bwMode="auto">
            <a:xfrm>
              <a:off x="4051" y="1456"/>
              <a:ext cx="756" cy="250"/>
            </a:xfrm>
            <a:prstGeom prst="rect">
              <a:avLst/>
            </a:prstGeom>
            <a:noFill/>
            <a:ln w="9525">
              <a:noFill/>
              <a:miter lim="800000"/>
              <a:headEnd/>
              <a:tailEnd/>
            </a:ln>
            <a:effectLst/>
          </p:spPr>
          <p:txBody>
            <a:bodyPr wrap="none">
              <a:spAutoFit/>
            </a:bodyPr>
            <a:lstStyle/>
            <a:p>
              <a:r>
                <a:rPr lang="zh-TW" altLang="en-US" sz="2000" dirty="0">
                  <a:effectLst/>
                  <a:latin typeface="微軟正黑體" pitchFamily="34" charset="-120"/>
                  <a:ea typeface="微軟正黑體" pitchFamily="34" charset="-120"/>
                </a:rPr>
                <a:t>差異備份</a:t>
              </a:r>
              <a:endParaRPr lang="zh-TW" altLang="en-US" dirty="0">
                <a:effectLst>
                  <a:outerShdw blurRad="38100" dist="38100" dir="2700000" algn="tl">
                    <a:srgbClr val="000000"/>
                  </a:outerShdw>
                </a:effectLst>
                <a:latin typeface="微軟正黑體" pitchFamily="34" charset="-120"/>
                <a:ea typeface="微軟正黑體" pitchFamily="34" charset="-120"/>
              </a:endParaRPr>
            </a:p>
          </p:txBody>
        </p:sp>
        <p:sp>
          <p:nvSpPr>
            <p:cNvPr id="119818" name="AutoShape 10"/>
            <p:cNvSpPr>
              <a:spLocks noChangeArrowheads="1"/>
            </p:cNvSpPr>
            <p:nvPr/>
          </p:nvSpPr>
          <p:spPr bwMode="auto">
            <a:xfrm>
              <a:off x="5193" y="1888"/>
              <a:ext cx="480" cy="240"/>
            </a:xfrm>
            <a:prstGeom prst="rightArrow">
              <a:avLst>
                <a:gd name="adj1" fmla="val 50000"/>
                <a:gd name="adj2" fmla="val 95000"/>
              </a:avLst>
            </a:prstGeom>
            <a:gradFill rotWithShape="0">
              <a:gsLst>
                <a:gs pos="0">
                  <a:srgbClr val="CC3399">
                    <a:gamma/>
                    <a:tint val="43922"/>
                    <a:invGamma/>
                  </a:srgbClr>
                </a:gs>
                <a:gs pos="100000">
                  <a:srgbClr val="CC3399"/>
                </a:gs>
              </a:gsLst>
              <a:lin ang="2700000" scaled="1"/>
            </a:gradFill>
            <a:ln w="9525">
              <a:solidFill>
                <a:schemeClr val="tx1"/>
              </a:solidFill>
              <a:miter lim="800000"/>
              <a:headEnd/>
              <a:tailEnd/>
            </a:ln>
            <a:effectLst>
              <a:outerShdw dist="89803" dir="2700000" algn="ctr" rotWithShape="0">
                <a:srgbClr val="808080"/>
              </a:outerShdw>
            </a:effectLst>
          </p:spPr>
          <p:txBody>
            <a:bodyPr wrap="none" anchor="b"/>
            <a:lstStyle/>
            <a:p>
              <a:pPr algn="l"/>
              <a:r>
                <a:rPr lang="en-US" altLang="zh-TW" sz="1600">
                  <a:solidFill>
                    <a:schemeClr val="bg1"/>
                  </a:solidFill>
                  <a:effectLst>
                    <a:outerShdw blurRad="38100" dist="38100" dir="2700000" algn="tl">
                      <a:srgbClr val="000000"/>
                    </a:outerShdw>
                  </a:effectLst>
                </a:rPr>
                <a:t>...</a:t>
              </a:r>
              <a:endParaRPr lang="en-US" altLang="zh-TW">
                <a:effectLst>
                  <a:outerShdw blurRad="38100" dist="38100" dir="2700000" algn="tl">
                    <a:srgbClr val="000000"/>
                  </a:outerShdw>
                </a:effectLst>
              </a:endParaRPr>
            </a:p>
          </p:txBody>
        </p:sp>
        <p:grpSp>
          <p:nvGrpSpPr>
            <p:cNvPr id="3" name="Group 11"/>
            <p:cNvGrpSpPr>
              <a:grpSpLocks/>
            </p:cNvGrpSpPr>
            <p:nvPr/>
          </p:nvGrpSpPr>
          <p:grpSpPr bwMode="auto">
            <a:xfrm>
              <a:off x="958" y="1824"/>
              <a:ext cx="302" cy="344"/>
              <a:chOff x="1133" y="1824"/>
              <a:chExt cx="302" cy="344"/>
            </a:xfrm>
          </p:grpSpPr>
          <p:grpSp>
            <p:nvGrpSpPr>
              <p:cNvPr id="4" name="Group 12"/>
              <p:cNvGrpSpPr>
                <a:grpSpLocks/>
              </p:cNvGrpSpPr>
              <p:nvPr/>
            </p:nvGrpSpPr>
            <p:grpSpPr bwMode="auto">
              <a:xfrm>
                <a:off x="1133" y="1824"/>
                <a:ext cx="302" cy="344"/>
                <a:chOff x="1425" y="2784"/>
                <a:chExt cx="302" cy="344"/>
              </a:xfrm>
            </p:grpSpPr>
            <p:sp>
              <p:nvSpPr>
                <p:cNvPr id="119821" name="Freeform 13"/>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119822" name="Freeform 14"/>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119823" name="Text Box 15"/>
              <p:cNvSpPr txBox="1">
                <a:spLocks noChangeArrowheads="1"/>
              </p:cNvSpPr>
              <p:nvPr/>
            </p:nvSpPr>
            <p:spPr bwMode="auto">
              <a:xfrm>
                <a:off x="1135" y="1884"/>
                <a:ext cx="296" cy="202"/>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Log</a:t>
                </a:r>
                <a:endParaRPr lang="en-US" altLang="zh-TW">
                  <a:effectLst>
                    <a:outerShdw blurRad="38100" dist="38100" dir="2700000" algn="tl">
                      <a:srgbClr val="000000"/>
                    </a:outerShdw>
                  </a:effectLst>
                </a:endParaRPr>
              </a:p>
            </p:txBody>
          </p:sp>
        </p:grpSp>
        <p:grpSp>
          <p:nvGrpSpPr>
            <p:cNvPr id="5" name="Group 16"/>
            <p:cNvGrpSpPr>
              <a:grpSpLocks/>
            </p:cNvGrpSpPr>
            <p:nvPr/>
          </p:nvGrpSpPr>
          <p:grpSpPr bwMode="auto">
            <a:xfrm>
              <a:off x="211" y="1728"/>
              <a:ext cx="706" cy="530"/>
              <a:chOff x="386" y="1728"/>
              <a:chExt cx="706" cy="530"/>
            </a:xfrm>
          </p:grpSpPr>
          <p:sp>
            <p:nvSpPr>
              <p:cNvPr id="119825" name="AutoShape 17"/>
              <p:cNvSpPr>
                <a:spLocks noChangeArrowheads="1"/>
              </p:cNvSpPr>
              <p:nvPr/>
            </p:nvSpPr>
            <p:spPr bwMode="auto">
              <a:xfrm>
                <a:off x="404" y="1728"/>
                <a:ext cx="688" cy="530"/>
              </a:xfrm>
              <a:prstGeom prst="can">
                <a:avLst>
                  <a:gd name="adj" fmla="val 25000"/>
                </a:avLst>
              </a:prstGeom>
              <a:gradFill rotWithShape="0">
                <a:gsLst>
                  <a:gs pos="0">
                    <a:srgbClr val="008080"/>
                  </a:gs>
                  <a:gs pos="50000">
                    <a:srgbClr val="33CCCC"/>
                  </a:gs>
                  <a:gs pos="100000">
                    <a:srgbClr val="008080"/>
                  </a:gs>
                </a:gsLst>
                <a:lin ang="0" scaled="1"/>
              </a:gradFill>
              <a:ln w="12700" cap="rnd">
                <a:solidFill>
                  <a:srgbClr val="000000"/>
                </a:solidFill>
                <a:round/>
                <a:headEnd/>
                <a:tailEnd/>
              </a:ln>
              <a:effectLst/>
            </p:spPr>
            <p:txBody>
              <a:bodyPr/>
              <a:lstStyle/>
              <a:p>
                <a:endParaRPr lang="zh-TW" altLang="en-US"/>
              </a:p>
            </p:txBody>
          </p:sp>
          <p:grpSp>
            <p:nvGrpSpPr>
              <p:cNvPr id="6" name="Group 18"/>
              <p:cNvGrpSpPr>
                <a:grpSpLocks/>
              </p:cNvGrpSpPr>
              <p:nvPr/>
            </p:nvGrpSpPr>
            <p:grpSpPr bwMode="auto">
              <a:xfrm>
                <a:off x="386" y="1881"/>
                <a:ext cx="372" cy="324"/>
                <a:chOff x="386" y="1833"/>
                <a:chExt cx="372" cy="324"/>
              </a:xfrm>
            </p:grpSpPr>
            <p:grpSp>
              <p:nvGrpSpPr>
                <p:cNvPr id="7" name="Group 19"/>
                <p:cNvGrpSpPr>
                  <a:grpSpLocks/>
                </p:cNvGrpSpPr>
                <p:nvPr/>
              </p:nvGrpSpPr>
              <p:grpSpPr bwMode="auto">
                <a:xfrm>
                  <a:off x="520" y="1833"/>
                  <a:ext cx="238" cy="243"/>
                  <a:chOff x="720" y="2256"/>
                  <a:chExt cx="336" cy="432"/>
                </a:xfrm>
              </p:grpSpPr>
              <p:sp>
                <p:nvSpPr>
                  <p:cNvPr id="119828" name="Freeform 20"/>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rgbClr val="CCCCFF"/>
                  </a:solidFill>
                  <a:ln w="9525" cap="flat" cmpd="sng">
                    <a:solidFill>
                      <a:schemeClr val="tx1"/>
                    </a:solidFill>
                    <a:prstDash val="solid"/>
                    <a:round/>
                    <a:headEnd/>
                    <a:tailEnd/>
                  </a:ln>
                  <a:effectLst/>
                </p:spPr>
                <p:txBody>
                  <a:bodyPr wrap="none" anchor="ctr"/>
                  <a:lstStyle/>
                  <a:p>
                    <a:endParaRPr lang="zh-TW" altLang="en-US"/>
                  </a:p>
                </p:txBody>
              </p:sp>
              <p:sp>
                <p:nvSpPr>
                  <p:cNvPr id="119829" name="Freeform 21"/>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CCCCFF"/>
                  </a:solidFill>
                  <a:ln w="9525" cap="flat" cmpd="sng">
                    <a:solidFill>
                      <a:schemeClr val="tx1"/>
                    </a:solidFill>
                    <a:prstDash val="solid"/>
                    <a:round/>
                    <a:headEnd/>
                    <a:tailEnd/>
                  </a:ln>
                  <a:effectLst/>
                </p:spPr>
                <p:txBody>
                  <a:bodyPr wrap="none" anchor="ctr"/>
                  <a:lstStyle/>
                  <a:p>
                    <a:endParaRPr lang="zh-TW" altLang="en-US"/>
                  </a:p>
                </p:txBody>
              </p:sp>
            </p:grpSp>
            <p:grpSp>
              <p:nvGrpSpPr>
                <p:cNvPr id="8" name="Group 22"/>
                <p:cNvGrpSpPr>
                  <a:grpSpLocks/>
                </p:cNvGrpSpPr>
                <p:nvPr/>
              </p:nvGrpSpPr>
              <p:grpSpPr bwMode="auto">
                <a:xfrm>
                  <a:off x="482" y="1874"/>
                  <a:ext cx="237" cy="243"/>
                  <a:chOff x="720" y="2256"/>
                  <a:chExt cx="336" cy="432"/>
                </a:xfrm>
              </p:grpSpPr>
              <p:sp>
                <p:nvSpPr>
                  <p:cNvPr id="119831" name="Freeform 23"/>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rgbClr val="00FFFF"/>
                  </a:solidFill>
                  <a:ln w="9525">
                    <a:solidFill>
                      <a:schemeClr val="tx1"/>
                    </a:solidFill>
                    <a:round/>
                    <a:headEnd/>
                    <a:tailEnd/>
                  </a:ln>
                  <a:effectLst/>
                </p:spPr>
                <p:txBody>
                  <a:bodyPr wrap="none" anchor="ctr"/>
                  <a:lstStyle/>
                  <a:p>
                    <a:endParaRPr lang="zh-TW" altLang="en-US"/>
                  </a:p>
                </p:txBody>
              </p:sp>
              <p:sp>
                <p:nvSpPr>
                  <p:cNvPr id="119832" name="Freeform 24"/>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00FFFF"/>
                  </a:solidFill>
                  <a:ln w="9525">
                    <a:solidFill>
                      <a:schemeClr val="tx1"/>
                    </a:solidFill>
                    <a:round/>
                    <a:headEnd/>
                    <a:tailEnd/>
                  </a:ln>
                  <a:effectLst/>
                </p:spPr>
                <p:txBody>
                  <a:bodyPr wrap="none" anchor="ctr"/>
                  <a:lstStyle/>
                  <a:p>
                    <a:endParaRPr lang="zh-TW" altLang="en-US"/>
                  </a:p>
                </p:txBody>
              </p:sp>
            </p:grpSp>
            <p:grpSp>
              <p:nvGrpSpPr>
                <p:cNvPr id="9" name="Group 25"/>
                <p:cNvGrpSpPr>
                  <a:grpSpLocks/>
                </p:cNvGrpSpPr>
                <p:nvPr/>
              </p:nvGrpSpPr>
              <p:grpSpPr bwMode="auto">
                <a:xfrm>
                  <a:off x="430" y="1914"/>
                  <a:ext cx="238" cy="243"/>
                  <a:chOff x="720" y="2256"/>
                  <a:chExt cx="336" cy="432"/>
                </a:xfrm>
              </p:grpSpPr>
              <p:sp>
                <p:nvSpPr>
                  <p:cNvPr id="119834" name="Freeform 26"/>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accent1"/>
                  </a:solidFill>
                  <a:ln w="9525">
                    <a:solidFill>
                      <a:schemeClr val="tx1"/>
                    </a:solidFill>
                    <a:round/>
                    <a:headEnd/>
                    <a:tailEnd/>
                  </a:ln>
                  <a:effectLst/>
                </p:spPr>
                <p:txBody>
                  <a:bodyPr wrap="none" anchor="ctr"/>
                  <a:lstStyle/>
                  <a:p>
                    <a:endParaRPr lang="zh-TW" altLang="en-US"/>
                  </a:p>
                </p:txBody>
              </p:sp>
              <p:sp>
                <p:nvSpPr>
                  <p:cNvPr id="119835" name="Freeform 27"/>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chemeClr val="accent1"/>
                  </a:solidFill>
                  <a:ln w="9525">
                    <a:solidFill>
                      <a:schemeClr val="tx1"/>
                    </a:solidFill>
                    <a:round/>
                    <a:headEnd/>
                    <a:tailEnd/>
                  </a:ln>
                  <a:effectLst/>
                </p:spPr>
                <p:txBody>
                  <a:bodyPr wrap="none" anchor="ctr"/>
                  <a:lstStyle/>
                  <a:p>
                    <a:endParaRPr lang="zh-TW" altLang="en-US"/>
                  </a:p>
                </p:txBody>
              </p:sp>
            </p:grpSp>
            <p:sp>
              <p:nvSpPr>
                <p:cNvPr id="119836" name="Text Box 28"/>
                <p:cNvSpPr txBox="1">
                  <a:spLocks noChangeArrowheads="1"/>
                </p:cNvSpPr>
                <p:nvPr/>
              </p:nvSpPr>
              <p:spPr bwMode="auto">
                <a:xfrm>
                  <a:off x="386" y="1940"/>
                  <a:ext cx="330" cy="202"/>
                </a:xfrm>
                <a:prstGeom prst="rect">
                  <a:avLst/>
                </a:prstGeom>
                <a:noFill/>
                <a:ln w="9525">
                  <a:noFill/>
                  <a:miter lim="800000"/>
                  <a:headEnd/>
                  <a:tailEnd/>
                </a:ln>
                <a:effectLst/>
              </p:spPr>
              <p:txBody>
                <a:bodyPr wrap="none">
                  <a:spAutoFit/>
                </a:bodyPr>
                <a:lstStyle/>
                <a:p>
                  <a:r>
                    <a:rPr lang="en-US" altLang="zh-TW" sz="1500" dirty="0">
                      <a:solidFill>
                        <a:schemeClr val="accent6"/>
                      </a:solidFill>
                      <a:effectLst/>
                      <a:latin typeface="Arial Narrow" pitchFamily="34" charset="0"/>
                    </a:rPr>
                    <a:t>Data</a:t>
                  </a:r>
                  <a:endParaRPr lang="en-US" altLang="zh-TW" dirty="0">
                    <a:solidFill>
                      <a:schemeClr val="accent6"/>
                    </a:solidFill>
                    <a:effectLst>
                      <a:outerShdw blurRad="38100" dist="38100" dir="2700000" algn="tl">
                        <a:srgbClr val="000000"/>
                      </a:outerShdw>
                    </a:effectLst>
                  </a:endParaRPr>
                </a:p>
              </p:txBody>
            </p:sp>
          </p:grpSp>
          <p:grpSp>
            <p:nvGrpSpPr>
              <p:cNvPr id="10" name="Group 29"/>
              <p:cNvGrpSpPr>
                <a:grpSpLocks/>
              </p:cNvGrpSpPr>
              <p:nvPr/>
            </p:nvGrpSpPr>
            <p:grpSpPr bwMode="auto">
              <a:xfrm>
                <a:off x="784" y="1891"/>
                <a:ext cx="296" cy="244"/>
                <a:chOff x="784" y="1891"/>
                <a:chExt cx="296" cy="244"/>
              </a:xfrm>
            </p:grpSpPr>
            <p:grpSp>
              <p:nvGrpSpPr>
                <p:cNvPr id="11" name="Group 30"/>
                <p:cNvGrpSpPr>
                  <a:grpSpLocks/>
                </p:cNvGrpSpPr>
                <p:nvPr/>
              </p:nvGrpSpPr>
              <p:grpSpPr bwMode="auto">
                <a:xfrm>
                  <a:off x="819" y="1891"/>
                  <a:ext cx="225" cy="244"/>
                  <a:chOff x="819" y="1843"/>
                  <a:chExt cx="225" cy="244"/>
                </a:xfrm>
              </p:grpSpPr>
              <p:sp>
                <p:nvSpPr>
                  <p:cNvPr id="119839" name="Freeform 31"/>
                  <p:cNvSpPr>
                    <a:spLocks/>
                  </p:cNvSpPr>
                  <p:nvPr/>
                </p:nvSpPr>
                <p:spPr bwMode="auto">
                  <a:xfrm>
                    <a:off x="819" y="1843"/>
                    <a:ext cx="225" cy="2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a:solidFill>
                      <a:schemeClr val="tx1"/>
                    </a:solidFill>
                    <a:round/>
                    <a:headEnd/>
                    <a:tailEnd/>
                  </a:ln>
                  <a:effectLst/>
                </p:spPr>
                <p:txBody>
                  <a:bodyPr wrap="none" anchor="ctr"/>
                  <a:lstStyle/>
                  <a:p>
                    <a:endParaRPr lang="zh-TW" altLang="en-US"/>
                  </a:p>
                </p:txBody>
              </p:sp>
              <p:sp>
                <p:nvSpPr>
                  <p:cNvPr id="119840" name="Freeform 32"/>
                  <p:cNvSpPr>
                    <a:spLocks/>
                  </p:cNvSpPr>
                  <p:nvPr/>
                </p:nvSpPr>
                <p:spPr bwMode="auto">
                  <a:xfrm>
                    <a:off x="980" y="1843"/>
                    <a:ext cx="64" cy="54"/>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a:solidFill>
                      <a:schemeClr val="tx1"/>
                    </a:solidFill>
                    <a:round/>
                    <a:headEnd/>
                    <a:tailEnd/>
                  </a:ln>
                  <a:effectLst/>
                </p:spPr>
                <p:txBody>
                  <a:bodyPr wrap="none" anchor="ctr"/>
                  <a:lstStyle/>
                  <a:p>
                    <a:endParaRPr lang="zh-TW" altLang="en-US"/>
                  </a:p>
                </p:txBody>
              </p:sp>
            </p:grpSp>
            <p:sp>
              <p:nvSpPr>
                <p:cNvPr id="119841" name="Text Box 33"/>
                <p:cNvSpPr txBox="1">
                  <a:spLocks noChangeArrowheads="1"/>
                </p:cNvSpPr>
                <p:nvPr/>
              </p:nvSpPr>
              <p:spPr bwMode="auto">
                <a:xfrm>
                  <a:off x="784" y="1910"/>
                  <a:ext cx="296" cy="202"/>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Log</a:t>
                  </a:r>
                  <a:endParaRPr lang="en-US" altLang="zh-TW">
                    <a:effectLst>
                      <a:outerShdw blurRad="38100" dist="38100" dir="2700000" algn="tl">
                        <a:srgbClr val="000000"/>
                      </a:outerShdw>
                    </a:effectLst>
                  </a:endParaRPr>
                </a:p>
              </p:txBody>
            </p:sp>
          </p:grpSp>
        </p:grpSp>
        <p:grpSp>
          <p:nvGrpSpPr>
            <p:cNvPr id="12" name="Group 34"/>
            <p:cNvGrpSpPr>
              <a:grpSpLocks/>
            </p:cNvGrpSpPr>
            <p:nvPr/>
          </p:nvGrpSpPr>
          <p:grpSpPr bwMode="auto">
            <a:xfrm>
              <a:off x="1361" y="1824"/>
              <a:ext cx="302" cy="344"/>
              <a:chOff x="1536" y="1824"/>
              <a:chExt cx="302" cy="344"/>
            </a:xfrm>
          </p:grpSpPr>
          <p:grpSp>
            <p:nvGrpSpPr>
              <p:cNvPr id="13" name="Group 35"/>
              <p:cNvGrpSpPr>
                <a:grpSpLocks/>
              </p:cNvGrpSpPr>
              <p:nvPr/>
            </p:nvGrpSpPr>
            <p:grpSpPr bwMode="auto">
              <a:xfrm>
                <a:off x="1536" y="1824"/>
                <a:ext cx="302" cy="344"/>
                <a:chOff x="1425" y="2784"/>
                <a:chExt cx="302" cy="344"/>
              </a:xfrm>
            </p:grpSpPr>
            <p:sp>
              <p:nvSpPr>
                <p:cNvPr id="119844" name="Freeform 36"/>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119845" name="Freeform 37"/>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119846" name="Text Box 38"/>
              <p:cNvSpPr txBox="1">
                <a:spLocks noChangeArrowheads="1"/>
              </p:cNvSpPr>
              <p:nvPr/>
            </p:nvSpPr>
            <p:spPr bwMode="auto">
              <a:xfrm>
                <a:off x="1538" y="1884"/>
                <a:ext cx="296" cy="202"/>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Log</a:t>
                </a:r>
                <a:endParaRPr lang="en-US" altLang="zh-TW">
                  <a:effectLst>
                    <a:outerShdw blurRad="38100" dist="38100" dir="2700000" algn="tl">
                      <a:srgbClr val="000000"/>
                    </a:outerShdw>
                  </a:effectLst>
                </a:endParaRPr>
              </a:p>
            </p:txBody>
          </p:sp>
        </p:grpSp>
        <p:grpSp>
          <p:nvGrpSpPr>
            <p:cNvPr id="14" name="Group 39"/>
            <p:cNvGrpSpPr>
              <a:grpSpLocks/>
            </p:cNvGrpSpPr>
            <p:nvPr/>
          </p:nvGrpSpPr>
          <p:grpSpPr bwMode="auto">
            <a:xfrm>
              <a:off x="1779" y="1824"/>
              <a:ext cx="302" cy="344"/>
              <a:chOff x="1954" y="1824"/>
              <a:chExt cx="302" cy="344"/>
            </a:xfrm>
          </p:grpSpPr>
          <p:grpSp>
            <p:nvGrpSpPr>
              <p:cNvPr id="15" name="Group 40"/>
              <p:cNvGrpSpPr>
                <a:grpSpLocks/>
              </p:cNvGrpSpPr>
              <p:nvPr/>
            </p:nvGrpSpPr>
            <p:grpSpPr bwMode="auto">
              <a:xfrm>
                <a:off x="1954" y="1824"/>
                <a:ext cx="302" cy="344"/>
                <a:chOff x="1425" y="2784"/>
                <a:chExt cx="302" cy="344"/>
              </a:xfrm>
            </p:grpSpPr>
            <p:sp>
              <p:nvSpPr>
                <p:cNvPr id="119849" name="Freeform 41"/>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119850" name="Freeform 42"/>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119851" name="Text Box 43"/>
              <p:cNvSpPr txBox="1">
                <a:spLocks noChangeArrowheads="1"/>
              </p:cNvSpPr>
              <p:nvPr/>
            </p:nvSpPr>
            <p:spPr bwMode="auto">
              <a:xfrm>
                <a:off x="1956" y="1884"/>
                <a:ext cx="296" cy="202"/>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Log</a:t>
                </a:r>
                <a:endParaRPr lang="en-US" altLang="zh-TW">
                  <a:effectLst>
                    <a:outerShdw blurRad="38100" dist="38100" dir="2700000" algn="tl">
                      <a:srgbClr val="000000"/>
                    </a:outerShdw>
                  </a:effectLst>
                </a:endParaRPr>
              </a:p>
            </p:txBody>
          </p:sp>
        </p:grpSp>
        <p:grpSp>
          <p:nvGrpSpPr>
            <p:cNvPr id="16" name="Group 44"/>
            <p:cNvGrpSpPr>
              <a:grpSpLocks/>
            </p:cNvGrpSpPr>
            <p:nvPr/>
          </p:nvGrpSpPr>
          <p:grpSpPr bwMode="auto">
            <a:xfrm>
              <a:off x="2926" y="1824"/>
              <a:ext cx="302" cy="344"/>
              <a:chOff x="3101" y="1824"/>
              <a:chExt cx="302" cy="344"/>
            </a:xfrm>
          </p:grpSpPr>
          <p:grpSp>
            <p:nvGrpSpPr>
              <p:cNvPr id="17" name="Group 45"/>
              <p:cNvGrpSpPr>
                <a:grpSpLocks/>
              </p:cNvGrpSpPr>
              <p:nvPr/>
            </p:nvGrpSpPr>
            <p:grpSpPr bwMode="auto">
              <a:xfrm>
                <a:off x="3101" y="1824"/>
                <a:ext cx="302" cy="344"/>
                <a:chOff x="1425" y="2784"/>
                <a:chExt cx="302" cy="344"/>
              </a:xfrm>
            </p:grpSpPr>
            <p:sp>
              <p:nvSpPr>
                <p:cNvPr id="119854" name="Freeform 46"/>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119855" name="Freeform 47"/>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119856" name="Text Box 48"/>
              <p:cNvSpPr txBox="1">
                <a:spLocks noChangeArrowheads="1"/>
              </p:cNvSpPr>
              <p:nvPr/>
            </p:nvSpPr>
            <p:spPr bwMode="auto">
              <a:xfrm>
                <a:off x="3103" y="1884"/>
                <a:ext cx="296" cy="202"/>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Log</a:t>
                </a:r>
                <a:endParaRPr lang="en-US" altLang="zh-TW">
                  <a:effectLst>
                    <a:outerShdw blurRad="38100" dist="38100" dir="2700000" algn="tl">
                      <a:srgbClr val="000000"/>
                    </a:outerShdw>
                  </a:effectLst>
                </a:endParaRPr>
              </a:p>
            </p:txBody>
          </p:sp>
        </p:grpSp>
        <p:grpSp>
          <p:nvGrpSpPr>
            <p:cNvPr id="18" name="Group 49"/>
            <p:cNvGrpSpPr>
              <a:grpSpLocks/>
            </p:cNvGrpSpPr>
            <p:nvPr/>
          </p:nvGrpSpPr>
          <p:grpSpPr bwMode="auto">
            <a:xfrm>
              <a:off x="3329" y="1824"/>
              <a:ext cx="302" cy="344"/>
              <a:chOff x="3504" y="1824"/>
              <a:chExt cx="302" cy="344"/>
            </a:xfrm>
          </p:grpSpPr>
          <p:grpSp>
            <p:nvGrpSpPr>
              <p:cNvPr id="19" name="Group 50"/>
              <p:cNvGrpSpPr>
                <a:grpSpLocks/>
              </p:cNvGrpSpPr>
              <p:nvPr/>
            </p:nvGrpSpPr>
            <p:grpSpPr bwMode="auto">
              <a:xfrm>
                <a:off x="3504" y="1824"/>
                <a:ext cx="302" cy="344"/>
                <a:chOff x="1425" y="2784"/>
                <a:chExt cx="302" cy="344"/>
              </a:xfrm>
            </p:grpSpPr>
            <p:sp>
              <p:nvSpPr>
                <p:cNvPr id="119859" name="Freeform 51"/>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119860" name="Freeform 52"/>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119861" name="Text Box 53"/>
              <p:cNvSpPr txBox="1">
                <a:spLocks noChangeArrowheads="1"/>
              </p:cNvSpPr>
              <p:nvPr/>
            </p:nvSpPr>
            <p:spPr bwMode="auto">
              <a:xfrm>
                <a:off x="3506" y="1884"/>
                <a:ext cx="296" cy="202"/>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Log</a:t>
                </a:r>
                <a:endParaRPr lang="en-US" altLang="zh-TW">
                  <a:effectLst>
                    <a:outerShdw blurRad="38100" dist="38100" dir="2700000" algn="tl">
                      <a:srgbClr val="000000"/>
                    </a:outerShdw>
                  </a:effectLst>
                </a:endParaRPr>
              </a:p>
            </p:txBody>
          </p:sp>
        </p:grpSp>
        <p:grpSp>
          <p:nvGrpSpPr>
            <p:cNvPr id="20" name="Group 54"/>
            <p:cNvGrpSpPr>
              <a:grpSpLocks/>
            </p:cNvGrpSpPr>
            <p:nvPr/>
          </p:nvGrpSpPr>
          <p:grpSpPr bwMode="auto">
            <a:xfrm>
              <a:off x="3747" y="1824"/>
              <a:ext cx="302" cy="344"/>
              <a:chOff x="3922" y="1824"/>
              <a:chExt cx="302" cy="344"/>
            </a:xfrm>
          </p:grpSpPr>
          <p:grpSp>
            <p:nvGrpSpPr>
              <p:cNvPr id="21" name="Group 55"/>
              <p:cNvGrpSpPr>
                <a:grpSpLocks/>
              </p:cNvGrpSpPr>
              <p:nvPr/>
            </p:nvGrpSpPr>
            <p:grpSpPr bwMode="auto">
              <a:xfrm>
                <a:off x="3922" y="1824"/>
                <a:ext cx="302" cy="344"/>
                <a:chOff x="1425" y="2784"/>
                <a:chExt cx="302" cy="344"/>
              </a:xfrm>
            </p:grpSpPr>
            <p:sp>
              <p:nvSpPr>
                <p:cNvPr id="119864" name="Freeform 56"/>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119865" name="Freeform 57"/>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119866" name="Text Box 58"/>
              <p:cNvSpPr txBox="1">
                <a:spLocks noChangeArrowheads="1"/>
              </p:cNvSpPr>
              <p:nvPr/>
            </p:nvSpPr>
            <p:spPr bwMode="auto">
              <a:xfrm>
                <a:off x="3924" y="1884"/>
                <a:ext cx="296" cy="202"/>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Log</a:t>
                </a:r>
                <a:endParaRPr lang="en-US" altLang="zh-TW">
                  <a:effectLst>
                    <a:outerShdw blurRad="38100" dist="38100" dir="2700000" algn="tl">
                      <a:srgbClr val="000000"/>
                    </a:outerShdw>
                  </a:effectLst>
                </a:endParaRPr>
              </a:p>
            </p:txBody>
          </p:sp>
        </p:grpSp>
        <p:sp>
          <p:nvSpPr>
            <p:cNvPr id="119868" name="Rectangle 60"/>
            <p:cNvSpPr>
              <a:spLocks noChangeArrowheads="1"/>
            </p:cNvSpPr>
            <p:nvPr/>
          </p:nvSpPr>
          <p:spPr bwMode="auto">
            <a:xfrm>
              <a:off x="113" y="2688"/>
              <a:ext cx="2736" cy="144"/>
            </a:xfrm>
            <a:prstGeom prst="rect">
              <a:avLst/>
            </a:prstGeom>
            <a:solidFill>
              <a:srgbClr val="99CC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TW" altLang="zh-TW">
                <a:effectLst>
                  <a:outerShdw blurRad="38100" dist="38100" dir="2700000" algn="tl">
                    <a:srgbClr val="000000"/>
                  </a:outerShdw>
                </a:effectLst>
              </a:endParaRPr>
            </a:p>
          </p:txBody>
        </p:sp>
        <p:sp>
          <p:nvSpPr>
            <p:cNvPr id="119869" name="Rectangle 61"/>
            <p:cNvSpPr>
              <a:spLocks noChangeArrowheads="1"/>
            </p:cNvSpPr>
            <p:nvPr/>
          </p:nvSpPr>
          <p:spPr bwMode="auto">
            <a:xfrm>
              <a:off x="2849" y="2688"/>
              <a:ext cx="1968" cy="144"/>
            </a:xfrm>
            <a:prstGeom prst="rect">
              <a:avLst/>
            </a:prstGeom>
            <a:solidFill>
              <a:srgbClr val="00FFCC"/>
            </a:solidFill>
            <a:ln w="9525">
              <a:solidFill>
                <a:schemeClr val="tx1"/>
              </a:solidFill>
              <a:miter lim="800000"/>
              <a:headEnd/>
              <a:tailEnd/>
            </a:ln>
            <a:effectLst>
              <a:outerShdw dist="35921" dir="2700000" algn="ctr" rotWithShape="0">
                <a:schemeClr val="bg2"/>
              </a:outerShdw>
            </a:effectLst>
          </p:spPr>
          <p:txBody>
            <a:bodyPr wrap="none" anchor="ctr"/>
            <a:lstStyle/>
            <a:p>
              <a:endParaRPr lang="zh-TW" altLang="zh-TW">
                <a:effectLst>
                  <a:outerShdw blurRad="38100" dist="38100" dir="2700000" algn="tl">
                    <a:srgbClr val="000000"/>
                  </a:outerShdw>
                </a:effectLst>
              </a:endParaRPr>
            </a:p>
          </p:txBody>
        </p:sp>
        <p:sp>
          <p:nvSpPr>
            <p:cNvPr id="119870" name="Rectangle 62"/>
            <p:cNvSpPr>
              <a:spLocks noChangeArrowheads="1"/>
            </p:cNvSpPr>
            <p:nvPr/>
          </p:nvSpPr>
          <p:spPr bwMode="auto">
            <a:xfrm>
              <a:off x="4817" y="2688"/>
              <a:ext cx="809" cy="145"/>
            </a:xfrm>
            <a:prstGeom prst="rect">
              <a:avLst/>
            </a:prstGeom>
            <a:solidFill>
              <a:srgbClr val="FFCC00"/>
            </a:solidFill>
            <a:ln w="9525">
              <a:solidFill>
                <a:schemeClr val="tx1"/>
              </a:solidFill>
              <a:miter lim="800000"/>
              <a:headEnd/>
              <a:tailEnd/>
            </a:ln>
            <a:effectLst>
              <a:outerShdw dist="35921" dir="2700000" algn="ctr" rotWithShape="0">
                <a:schemeClr val="bg2"/>
              </a:outerShdw>
            </a:effectLst>
          </p:spPr>
          <p:txBody>
            <a:bodyPr wrap="none" anchor="ctr"/>
            <a:lstStyle/>
            <a:p>
              <a:r>
                <a:rPr lang="en-US" altLang="zh-TW" sz="1800">
                  <a:effectLst/>
                </a:rPr>
                <a:t> </a:t>
              </a:r>
              <a:endParaRPr lang="en-US" altLang="zh-TW">
                <a:effectLst>
                  <a:outerShdw blurRad="38100" dist="38100" dir="2700000" algn="tl">
                    <a:srgbClr val="000000"/>
                  </a:outerShdw>
                </a:effectLst>
              </a:endParaRPr>
            </a:p>
          </p:txBody>
        </p:sp>
        <p:sp>
          <p:nvSpPr>
            <p:cNvPr id="119871" name="Line 63"/>
            <p:cNvSpPr>
              <a:spLocks noChangeShapeType="1"/>
            </p:cNvSpPr>
            <p:nvPr/>
          </p:nvSpPr>
          <p:spPr bwMode="auto">
            <a:xfrm>
              <a:off x="593" y="2688"/>
              <a:ext cx="0" cy="144"/>
            </a:xfrm>
            <a:prstGeom prst="line">
              <a:avLst/>
            </a:prstGeom>
            <a:noFill/>
            <a:ln w="9525">
              <a:solidFill>
                <a:schemeClr val="tx1"/>
              </a:solidFill>
              <a:round/>
              <a:headEnd/>
              <a:tailEnd/>
            </a:ln>
            <a:effectLst/>
          </p:spPr>
          <p:txBody>
            <a:bodyPr wrap="none" anchor="ctr"/>
            <a:lstStyle/>
            <a:p>
              <a:endParaRPr lang="zh-TW" altLang="en-US"/>
            </a:p>
          </p:txBody>
        </p:sp>
        <p:sp>
          <p:nvSpPr>
            <p:cNvPr id="119872" name="Line 64"/>
            <p:cNvSpPr>
              <a:spLocks noChangeShapeType="1"/>
            </p:cNvSpPr>
            <p:nvPr/>
          </p:nvSpPr>
          <p:spPr bwMode="auto">
            <a:xfrm>
              <a:off x="1073" y="2688"/>
              <a:ext cx="0" cy="144"/>
            </a:xfrm>
            <a:prstGeom prst="line">
              <a:avLst/>
            </a:prstGeom>
            <a:noFill/>
            <a:ln w="9525">
              <a:solidFill>
                <a:schemeClr val="tx1"/>
              </a:solidFill>
              <a:round/>
              <a:headEnd/>
              <a:tailEnd/>
            </a:ln>
            <a:effectLst/>
          </p:spPr>
          <p:txBody>
            <a:bodyPr wrap="none" anchor="ctr"/>
            <a:lstStyle/>
            <a:p>
              <a:endParaRPr lang="zh-TW" altLang="en-US"/>
            </a:p>
          </p:txBody>
        </p:sp>
        <p:sp>
          <p:nvSpPr>
            <p:cNvPr id="119873" name="Line 65"/>
            <p:cNvSpPr>
              <a:spLocks noChangeShapeType="1"/>
            </p:cNvSpPr>
            <p:nvPr/>
          </p:nvSpPr>
          <p:spPr bwMode="auto">
            <a:xfrm>
              <a:off x="1517" y="2688"/>
              <a:ext cx="0" cy="144"/>
            </a:xfrm>
            <a:prstGeom prst="line">
              <a:avLst/>
            </a:prstGeom>
            <a:noFill/>
            <a:ln w="9525">
              <a:solidFill>
                <a:schemeClr val="tx1"/>
              </a:solidFill>
              <a:round/>
              <a:headEnd/>
              <a:tailEnd/>
            </a:ln>
            <a:effectLst/>
          </p:spPr>
          <p:txBody>
            <a:bodyPr wrap="none" anchor="ctr"/>
            <a:lstStyle/>
            <a:p>
              <a:endParaRPr lang="zh-TW" altLang="en-US"/>
            </a:p>
          </p:txBody>
        </p:sp>
        <p:sp>
          <p:nvSpPr>
            <p:cNvPr id="119874" name="Line 66"/>
            <p:cNvSpPr>
              <a:spLocks noChangeShapeType="1"/>
            </p:cNvSpPr>
            <p:nvPr/>
          </p:nvSpPr>
          <p:spPr bwMode="auto">
            <a:xfrm>
              <a:off x="1926" y="2688"/>
              <a:ext cx="0" cy="144"/>
            </a:xfrm>
            <a:prstGeom prst="line">
              <a:avLst/>
            </a:prstGeom>
            <a:noFill/>
            <a:ln w="9525">
              <a:solidFill>
                <a:schemeClr val="tx1"/>
              </a:solidFill>
              <a:round/>
              <a:headEnd/>
              <a:tailEnd/>
            </a:ln>
            <a:effectLst/>
          </p:spPr>
          <p:txBody>
            <a:bodyPr wrap="none" anchor="ctr"/>
            <a:lstStyle/>
            <a:p>
              <a:endParaRPr lang="zh-TW" altLang="en-US"/>
            </a:p>
          </p:txBody>
        </p:sp>
        <p:sp>
          <p:nvSpPr>
            <p:cNvPr id="119875" name="Line 67"/>
            <p:cNvSpPr>
              <a:spLocks noChangeShapeType="1"/>
            </p:cNvSpPr>
            <p:nvPr/>
          </p:nvSpPr>
          <p:spPr bwMode="auto">
            <a:xfrm>
              <a:off x="2443" y="2688"/>
              <a:ext cx="0" cy="144"/>
            </a:xfrm>
            <a:prstGeom prst="line">
              <a:avLst/>
            </a:prstGeom>
            <a:noFill/>
            <a:ln w="9525">
              <a:solidFill>
                <a:schemeClr val="tx1"/>
              </a:solidFill>
              <a:round/>
              <a:headEnd/>
              <a:tailEnd/>
            </a:ln>
            <a:effectLst/>
          </p:spPr>
          <p:txBody>
            <a:bodyPr wrap="none" anchor="ctr"/>
            <a:lstStyle/>
            <a:p>
              <a:endParaRPr lang="zh-TW" altLang="en-US"/>
            </a:p>
          </p:txBody>
        </p:sp>
        <p:sp>
          <p:nvSpPr>
            <p:cNvPr id="119876" name="Line 68"/>
            <p:cNvSpPr>
              <a:spLocks noChangeShapeType="1"/>
            </p:cNvSpPr>
            <p:nvPr/>
          </p:nvSpPr>
          <p:spPr bwMode="auto">
            <a:xfrm>
              <a:off x="3039" y="2688"/>
              <a:ext cx="0" cy="144"/>
            </a:xfrm>
            <a:prstGeom prst="line">
              <a:avLst/>
            </a:prstGeom>
            <a:noFill/>
            <a:ln w="9525">
              <a:solidFill>
                <a:schemeClr val="tx1"/>
              </a:solidFill>
              <a:round/>
              <a:headEnd/>
              <a:tailEnd/>
            </a:ln>
            <a:effectLst/>
          </p:spPr>
          <p:txBody>
            <a:bodyPr wrap="none" anchor="ctr"/>
            <a:lstStyle/>
            <a:p>
              <a:endParaRPr lang="zh-TW" altLang="en-US"/>
            </a:p>
          </p:txBody>
        </p:sp>
        <p:sp>
          <p:nvSpPr>
            <p:cNvPr id="119877" name="Line 69"/>
            <p:cNvSpPr>
              <a:spLocks noChangeShapeType="1"/>
            </p:cNvSpPr>
            <p:nvPr/>
          </p:nvSpPr>
          <p:spPr bwMode="auto">
            <a:xfrm>
              <a:off x="3423" y="2688"/>
              <a:ext cx="0" cy="144"/>
            </a:xfrm>
            <a:prstGeom prst="line">
              <a:avLst/>
            </a:prstGeom>
            <a:noFill/>
            <a:ln w="9525">
              <a:solidFill>
                <a:schemeClr val="tx1"/>
              </a:solidFill>
              <a:round/>
              <a:headEnd/>
              <a:tailEnd/>
            </a:ln>
            <a:effectLst/>
          </p:spPr>
          <p:txBody>
            <a:bodyPr wrap="none" anchor="ctr"/>
            <a:lstStyle/>
            <a:p>
              <a:endParaRPr lang="zh-TW" altLang="en-US"/>
            </a:p>
          </p:txBody>
        </p:sp>
        <p:sp>
          <p:nvSpPr>
            <p:cNvPr id="119878" name="Line 70"/>
            <p:cNvSpPr>
              <a:spLocks noChangeShapeType="1"/>
            </p:cNvSpPr>
            <p:nvPr/>
          </p:nvSpPr>
          <p:spPr bwMode="auto">
            <a:xfrm>
              <a:off x="3855" y="2688"/>
              <a:ext cx="0" cy="144"/>
            </a:xfrm>
            <a:prstGeom prst="line">
              <a:avLst/>
            </a:prstGeom>
            <a:noFill/>
            <a:ln w="9525">
              <a:solidFill>
                <a:schemeClr val="tx1"/>
              </a:solidFill>
              <a:round/>
              <a:headEnd/>
              <a:tailEnd/>
            </a:ln>
            <a:effectLst/>
          </p:spPr>
          <p:txBody>
            <a:bodyPr wrap="none" anchor="ctr"/>
            <a:lstStyle/>
            <a:p>
              <a:endParaRPr lang="zh-TW" altLang="en-US"/>
            </a:p>
          </p:txBody>
        </p:sp>
        <p:sp>
          <p:nvSpPr>
            <p:cNvPr id="119879" name="Line 71"/>
            <p:cNvSpPr>
              <a:spLocks noChangeShapeType="1"/>
            </p:cNvSpPr>
            <p:nvPr/>
          </p:nvSpPr>
          <p:spPr bwMode="auto">
            <a:xfrm>
              <a:off x="4416" y="2688"/>
              <a:ext cx="0" cy="144"/>
            </a:xfrm>
            <a:prstGeom prst="line">
              <a:avLst/>
            </a:prstGeom>
            <a:noFill/>
            <a:ln w="9525">
              <a:solidFill>
                <a:schemeClr val="tx1"/>
              </a:solidFill>
              <a:round/>
              <a:headEnd/>
              <a:tailEnd/>
            </a:ln>
            <a:effectLst/>
          </p:spPr>
          <p:txBody>
            <a:bodyPr wrap="none" anchor="ctr"/>
            <a:lstStyle/>
            <a:p>
              <a:endParaRPr lang="zh-TW" altLang="en-US"/>
            </a:p>
          </p:txBody>
        </p:sp>
        <p:grpSp>
          <p:nvGrpSpPr>
            <p:cNvPr id="22" name="Group 72"/>
            <p:cNvGrpSpPr>
              <a:grpSpLocks/>
            </p:cNvGrpSpPr>
            <p:nvPr/>
          </p:nvGrpSpPr>
          <p:grpSpPr bwMode="auto">
            <a:xfrm>
              <a:off x="2108" y="1728"/>
              <a:ext cx="688" cy="530"/>
              <a:chOff x="2283" y="1680"/>
              <a:chExt cx="688" cy="530"/>
            </a:xfrm>
          </p:grpSpPr>
          <p:sp>
            <p:nvSpPr>
              <p:cNvPr id="119881" name="AutoShape 73"/>
              <p:cNvSpPr>
                <a:spLocks noChangeArrowheads="1"/>
              </p:cNvSpPr>
              <p:nvPr/>
            </p:nvSpPr>
            <p:spPr bwMode="auto">
              <a:xfrm>
                <a:off x="2283" y="1680"/>
                <a:ext cx="688" cy="530"/>
              </a:xfrm>
              <a:prstGeom prst="can">
                <a:avLst>
                  <a:gd name="adj" fmla="val 25000"/>
                </a:avLst>
              </a:prstGeom>
              <a:gradFill rotWithShape="0">
                <a:gsLst>
                  <a:gs pos="0">
                    <a:srgbClr val="008080"/>
                  </a:gs>
                  <a:gs pos="50000">
                    <a:srgbClr val="33CCCC"/>
                  </a:gs>
                  <a:gs pos="100000">
                    <a:srgbClr val="008080"/>
                  </a:gs>
                </a:gsLst>
                <a:lin ang="0" scaled="1"/>
              </a:gradFill>
              <a:ln w="12700" cap="rnd">
                <a:solidFill>
                  <a:srgbClr val="000000"/>
                </a:solidFill>
                <a:round/>
                <a:headEnd/>
                <a:tailEnd/>
              </a:ln>
              <a:effectLst/>
            </p:spPr>
            <p:txBody>
              <a:bodyPr/>
              <a:lstStyle/>
              <a:p>
                <a:endParaRPr lang="zh-TW" altLang="en-US"/>
              </a:p>
            </p:txBody>
          </p:sp>
          <p:grpSp>
            <p:nvGrpSpPr>
              <p:cNvPr id="23" name="Group 74"/>
              <p:cNvGrpSpPr>
                <a:grpSpLocks/>
              </p:cNvGrpSpPr>
              <p:nvPr/>
            </p:nvGrpSpPr>
            <p:grpSpPr bwMode="auto">
              <a:xfrm>
                <a:off x="2663" y="1843"/>
                <a:ext cx="296" cy="244"/>
                <a:chOff x="623" y="2256"/>
                <a:chExt cx="333" cy="288"/>
              </a:xfrm>
            </p:grpSpPr>
            <p:grpSp>
              <p:nvGrpSpPr>
                <p:cNvPr id="24" name="Group 75"/>
                <p:cNvGrpSpPr>
                  <a:grpSpLocks/>
                </p:cNvGrpSpPr>
                <p:nvPr/>
              </p:nvGrpSpPr>
              <p:grpSpPr bwMode="auto">
                <a:xfrm>
                  <a:off x="662" y="2256"/>
                  <a:ext cx="253" cy="288"/>
                  <a:chOff x="720" y="2256"/>
                  <a:chExt cx="336" cy="432"/>
                </a:xfrm>
              </p:grpSpPr>
              <p:sp>
                <p:nvSpPr>
                  <p:cNvPr id="119884" name="Freeform 76"/>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a:solidFill>
                      <a:schemeClr val="tx1"/>
                    </a:solidFill>
                    <a:round/>
                    <a:headEnd/>
                    <a:tailEnd/>
                  </a:ln>
                  <a:effectLst/>
                </p:spPr>
                <p:txBody>
                  <a:bodyPr wrap="none" anchor="ctr"/>
                  <a:lstStyle/>
                  <a:p>
                    <a:endParaRPr lang="zh-TW" altLang="en-US"/>
                  </a:p>
                </p:txBody>
              </p:sp>
              <p:sp>
                <p:nvSpPr>
                  <p:cNvPr id="119885" name="Freeform 77"/>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noFill/>
                  <a:ln w="9525">
                    <a:solidFill>
                      <a:schemeClr val="tx1"/>
                    </a:solidFill>
                    <a:round/>
                    <a:headEnd/>
                    <a:tailEnd/>
                  </a:ln>
                  <a:effectLst/>
                </p:spPr>
                <p:txBody>
                  <a:bodyPr wrap="none" anchor="ctr"/>
                  <a:lstStyle/>
                  <a:p>
                    <a:endParaRPr lang="zh-TW" altLang="en-US"/>
                  </a:p>
                </p:txBody>
              </p:sp>
            </p:grpSp>
            <p:sp>
              <p:nvSpPr>
                <p:cNvPr id="119886" name="Text Box 78"/>
                <p:cNvSpPr txBox="1">
                  <a:spLocks noChangeArrowheads="1"/>
                </p:cNvSpPr>
                <p:nvPr/>
              </p:nvSpPr>
              <p:spPr bwMode="auto">
                <a:xfrm>
                  <a:off x="623" y="2302"/>
                  <a:ext cx="333" cy="238"/>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Log</a:t>
                  </a:r>
                  <a:endParaRPr lang="en-US" altLang="zh-TW">
                    <a:effectLst>
                      <a:outerShdw blurRad="38100" dist="38100" dir="2700000" algn="tl">
                        <a:srgbClr val="000000"/>
                      </a:outerShdw>
                    </a:effectLst>
                  </a:endParaRPr>
                </a:p>
              </p:txBody>
            </p:sp>
          </p:grpSp>
          <p:grpSp>
            <p:nvGrpSpPr>
              <p:cNvPr id="25" name="Group 79"/>
              <p:cNvGrpSpPr>
                <a:grpSpLocks/>
              </p:cNvGrpSpPr>
              <p:nvPr/>
            </p:nvGrpSpPr>
            <p:grpSpPr bwMode="auto">
              <a:xfrm>
                <a:off x="2305" y="1843"/>
                <a:ext cx="330" cy="243"/>
                <a:chOff x="4983" y="1096"/>
                <a:chExt cx="351" cy="288"/>
              </a:xfrm>
            </p:grpSpPr>
            <p:grpSp>
              <p:nvGrpSpPr>
                <p:cNvPr id="26" name="Group 80"/>
                <p:cNvGrpSpPr>
                  <a:grpSpLocks/>
                </p:cNvGrpSpPr>
                <p:nvPr/>
              </p:nvGrpSpPr>
              <p:grpSpPr bwMode="auto">
                <a:xfrm>
                  <a:off x="5030" y="1096"/>
                  <a:ext cx="253" cy="288"/>
                  <a:chOff x="720" y="2256"/>
                  <a:chExt cx="336" cy="432"/>
                </a:xfrm>
              </p:grpSpPr>
              <p:sp>
                <p:nvSpPr>
                  <p:cNvPr id="119889" name="Freeform 81"/>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accent1"/>
                  </a:solidFill>
                  <a:ln w="9525">
                    <a:solidFill>
                      <a:schemeClr val="tx1"/>
                    </a:solidFill>
                    <a:round/>
                    <a:headEnd/>
                    <a:tailEnd/>
                  </a:ln>
                  <a:effectLst/>
                </p:spPr>
                <p:txBody>
                  <a:bodyPr wrap="none" anchor="ctr"/>
                  <a:lstStyle/>
                  <a:p>
                    <a:endParaRPr lang="zh-TW" altLang="en-US"/>
                  </a:p>
                </p:txBody>
              </p:sp>
              <p:sp>
                <p:nvSpPr>
                  <p:cNvPr id="119890" name="Freeform 82"/>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chemeClr val="accent1"/>
                  </a:solidFill>
                  <a:ln w="9525">
                    <a:solidFill>
                      <a:schemeClr val="tx1"/>
                    </a:solidFill>
                    <a:round/>
                    <a:headEnd/>
                    <a:tailEnd/>
                  </a:ln>
                  <a:effectLst/>
                </p:spPr>
                <p:txBody>
                  <a:bodyPr wrap="none" anchor="ctr"/>
                  <a:lstStyle/>
                  <a:p>
                    <a:endParaRPr lang="zh-TW" altLang="en-US"/>
                  </a:p>
                </p:txBody>
              </p:sp>
            </p:grpSp>
            <p:sp>
              <p:nvSpPr>
                <p:cNvPr id="119891" name="Text Box 83"/>
                <p:cNvSpPr txBox="1">
                  <a:spLocks noChangeArrowheads="1"/>
                </p:cNvSpPr>
                <p:nvPr/>
              </p:nvSpPr>
              <p:spPr bwMode="auto">
                <a:xfrm>
                  <a:off x="4983" y="1144"/>
                  <a:ext cx="351" cy="240"/>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Data</a:t>
                  </a:r>
                  <a:endParaRPr lang="en-US" altLang="zh-TW">
                    <a:effectLst>
                      <a:outerShdw blurRad="38100" dist="38100" dir="2700000" algn="tl">
                        <a:srgbClr val="000000"/>
                      </a:outerShdw>
                    </a:effectLst>
                  </a:endParaRPr>
                </a:p>
              </p:txBody>
            </p:sp>
          </p:grpSp>
        </p:grpSp>
        <p:sp>
          <p:nvSpPr>
            <p:cNvPr id="119892" name="AutoShape 84"/>
            <p:cNvSpPr>
              <a:spLocks noChangeArrowheads="1"/>
            </p:cNvSpPr>
            <p:nvPr/>
          </p:nvSpPr>
          <p:spPr bwMode="auto">
            <a:xfrm>
              <a:off x="2113" y="1728"/>
              <a:ext cx="688" cy="530"/>
            </a:xfrm>
            <a:prstGeom prst="can">
              <a:avLst>
                <a:gd name="adj" fmla="val 25000"/>
              </a:avLst>
            </a:prstGeom>
            <a:gradFill rotWithShape="0">
              <a:gsLst>
                <a:gs pos="0">
                  <a:srgbClr val="008080"/>
                </a:gs>
                <a:gs pos="50000">
                  <a:srgbClr val="33CCCC"/>
                </a:gs>
                <a:gs pos="100000">
                  <a:srgbClr val="008080"/>
                </a:gs>
              </a:gsLst>
              <a:lin ang="0" scaled="1"/>
            </a:gradFill>
            <a:ln w="12700" cap="rnd">
              <a:solidFill>
                <a:srgbClr val="000000"/>
              </a:solidFill>
              <a:round/>
              <a:headEnd/>
              <a:tailEnd/>
            </a:ln>
            <a:effectLst/>
          </p:spPr>
          <p:txBody>
            <a:bodyPr/>
            <a:lstStyle/>
            <a:p>
              <a:endParaRPr lang="zh-TW" altLang="en-US"/>
            </a:p>
          </p:txBody>
        </p:sp>
        <p:sp>
          <p:nvSpPr>
            <p:cNvPr id="119893" name="AutoShape 85"/>
            <p:cNvSpPr>
              <a:spLocks noChangeArrowheads="1"/>
            </p:cNvSpPr>
            <p:nvPr/>
          </p:nvSpPr>
          <p:spPr bwMode="auto">
            <a:xfrm>
              <a:off x="4097" y="1726"/>
              <a:ext cx="688" cy="530"/>
            </a:xfrm>
            <a:prstGeom prst="can">
              <a:avLst>
                <a:gd name="adj" fmla="val 25000"/>
              </a:avLst>
            </a:prstGeom>
            <a:gradFill rotWithShape="0">
              <a:gsLst>
                <a:gs pos="0">
                  <a:srgbClr val="008080"/>
                </a:gs>
                <a:gs pos="50000">
                  <a:srgbClr val="33CCCC"/>
                </a:gs>
                <a:gs pos="100000">
                  <a:srgbClr val="008080"/>
                </a:gs>
              </a:gsLst>
              <a:lin ang="0" scaled="1"/>
            </a:gradFill>
            <a:ln w="12700" cap="rnd">
              <a:solidFill>
                <a:srgbClr val="000000"/>
              </a:solidFill>
              <a:round/>
              <a:headEnd/>
              <a:tailEnd/>
            </a:ln>
            <a:effectLst/>
          </p:spPr>
          <p:txBody>
            <a:bodyPr/>
            <a:lstStyle/>
            <a:p>
              <a:endParaRPr lang="zh-TW" altLang="en-US"/>
            </a:p>
          </p:txBody>
        </p:sp>
        <p:sp>
          <p:nvSpPr>
            <p:cNvPr id="119894" name="Text Box 86"/>
            <p:cNvSpPr txBox="1">
              <a:spLocks noChangeArrowheads="1"/>
            </p:cNvSpPr>
            <p:nvPr/>
          </p:nvSpPr>
          <p:spPr bwMode="auto">
            <a:xfrm>
              <a:off x="2321" y="1825"/>
              <a:ext cx="292" cy="404"/>
            </a:xfrm>
            <a:prstGeom prst="rect">
              <a:avLst/>
            </a:prstGeom>
            <a:noFill/>
            <a:ln w="9525">
              <a:noFill/>
              <a:miter lim="800000"/>
              <a:headEnd/>
              <a:tailEnd/>
            </a:ln>
            <a:effectLst/>
          </p:spPr>
          <p:txBody>
            <a:bodyPr wrap="none">
              <a:spAutoFit/>
            </a:bodyPr>
            <a:lstStyle/>
            <a:p>
              <a:pPr algn="l"/>
              <a:r>
                <a:rPr lang="en-US" altLang="zh-TW" sz="3600">
                  <a:effectLst/>
                  <a:latin typeface="Times New Roman" pitchFamily="18" charset="0"/>
                  <a:sym typeface="Symbol" pitchFamily="18" charset="2"/>
                </a:rPr>
                <a:t></a:t>
              </a:r>
              <a:endParaRPr lang="en-US" altLang="zh-TW">
                <a:effectLst>
                  <a:outerShdw blurRad="38100" dist="38100" dir="2700000" algn="tl">
                    <a:srgbClr val="000000"/>
                  </a:outerShdw>
                </a:effectLst>
              </a:endParaRPr>
            </a:p>
          </p:txBody>
        </p:sp>
        <p:sp>
          <p:nvSpPr>
            <p:cNvPr id="119895" name="Text Box 87"/>
            <p:cNvSpPr txBox="1">
              <a:spLocks noChangeArrowheads="1"/>
            </p:cNvSpPr>
            <p:nvPr/>
          </p:nvSpPr>
          <p:spPr bwMode="auto">
            <a:xfrm>
              <a:off x="4337" y="1825"/>
              <a:ext cx="292" cy="404"/>
            </a:xfrm>
            <a:prstGeom prst="rect">
              <a:avLst/>
            </a:prstGeom>
            <a:noFill/>
            <a:ln w="9525">
              <a:noFill/>
              <a:miter lim="800000"/>
              <a:headEnd/>
              <a:tailEnd/>
            </a:ln>
            <a:effectLst/>
          </p:spPr>
          <p:txBody>
            <a:bodyPr wrap="none">
              <a:spAutoFit/>
            </a:bodyPr>
            <a:lstStyle/>
            <a:p>
              <a:pPr algn="l"/>
              <a:r>
                <a:rPr lang="en-US" altLang="zh-TW" sz="3600" b="0">
                  <a:effectLst/>
                  <a:latin typeface="Times New Roman" pitchFamily="18" charset="0"/>
                  <a:sym typeface="Symbol" pitchFamily="18" charset="2"/>
                </a:rPr>
                <a:t></a:t>
              </a:r>
              <a:endParaRPr lang="en-US" altLang="zh-TW">
                <a:effectLst>
                  <a:outerShdw blurRad="38100" dist="38100" dir="2700000" algn="tl">
                    <a:srgbClr val="000000"/>
                  </a:outerShdw>
                </a:effectLst>
              </a:endParaRPr>
            </a:p>
          </p:txBody>
        </p:sp>
        <p:grpSp>
          <p:nvGrpSpPr>
            <p:cNvPr id="27" name="Group 88"/>
            <p:cNvGrpSpPr>
              <a:grpSpLocks/>
            </p:cNvGrpSpPr>
            <p:nvPr/>
          </p:nvGrpSpPr>
          <p:grpSpPr bwMode="auto">
            <a:xfrm>
              <a:off x="497" y="2304"/>
              <a:ext cx="288" cy="288"/>
              <a:chOff x="288" y="2304"/>
              <a:chExt cx="288" cy="288"/>
            </a:xfrm>
          </p:grpSpPr>
          <p:sp>
            <p:nvSpPr>
              <p:cNvPr id="119897" name="Oval 89"/>
              <p:cNvSpPr>
                <a:spLocks noChangeArrowheads="1"/>
              </p:cNvSpPr>
              <p:nvPr/>
            </p:nvSpPr>
            <p:spPr bwMode="auto">
              <a:xfrm>
                <a:off x="288"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119898" name="Freeform 90"/>
              <p:cNvSpPr>
                <a:spLocks/>
              </p:cNvSpPr>
              <p:nvPr/>
            </p:nvSpPr>
            <p:spPr bwMode="auto">
              <a:xfrm>
                <a:off x="432" y="2304"/>
                <a:ext cx="51" cy="144"/>
              </a:xfrm>
              <a:custGeom>
                <a:avLst/>
                <a:gdLst/>
                <a:ahLst/>
                <a:cxnLst>
                  <a:cxn ang="0">
                    <a:pos x="0" y="0"/>
                  </a:cxn>
                  <a:cxn ang="0">
                    <a:pos x="0" y="144"/>
                  </a:cxn>
                  <a:cxn ang="0">
                    <a:pos x="51" y="15"/>
                  </a:cxn>
                </a:cxnLst>
                <a:rect l="0" t="0" r="r" b="b"/>
                <a:pathLst>
                  <a:path w="51" h="144">
                    <a:moveTo>
                      <a:pt x="0" y="0"/>
                    </a:moveTo>
                    <a:lnTo>
                      <a:pt x="0" y="144"/>
                    </a:lnTo>
                    <a:lnTo>
                      <a:pt x="51" y="15"/>
                    </a:lnTo>
                  </a:path>
                </a:pathLst>
              </a:custGeom>
              <a:noFill/>
              <a:ln w="9525">
                <a:solidFill>
                  <a:schemeClr val="tx1"/>
                </a:solidFill>
                <a:round/>
                <a:headEnd/>
                <a:tailEnd/>
              </a:ln>
              <a:effectLst/>
            </p:spPr>
            <p:txBody>
              <a:bodyPr wrap="none" anchor="ctr"/>
              <a:lstStyle/>
              <a:p>
                <a:endParaRPr lang="zh-TW" altLang="en-US"/>
              </a:p>
            </p:txBody>
          </p:sp>
        </p:grpSp>
        <p:grpSp>
          <p:nvGrpSpPr>
            <p:cNvPr id="28" name="Group 91"/>
            <p:cNvGrpSpPr>
              <a:grpSpLocks/>
            </p:cNvGrpSpPr>
            <p:nvPr/>
          </p:nvGrpSpPr>
          <p:grpSpPr bwMode="auto">
            <a:xfrm>
              <a:off x="929" y="2304"/>
              <a:ext cx="288" cy="288"/>
              <a:chOff x="768" y="2304"/>
              <a:chExt cx="288" cy="288"/>
            </a:xfrm>
          </p:grpSpPr>
          <p:sp>
            <p:nvSpPr>
              <p:cNvPr id="119900" name="Oval 92"/>
              <p:cNvSpPr>
                <a:spLocks noChangeArrowheads="1"/>
              </p:cNvSpPr>
              <p:nvPr/>
            </p:nvSpPr>
            <p:spPr bwMode="auto">
              <a:xfrm>
                <a:off x="768"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119901" name="Freeform 93"/>
              <p:cNvSpPr>
                <a:spLocks/>
              </p:cNvSpPr>
              <p:nvPr/>
            </p:nvSpPr>
            <p:spPr bwMode="auto">
              <a:xfrm>
                <a:off x="768" y="2304"/>
                <a:ext cx="144" cy="144"/>
              </a:xfrm>
              <a:custGeom>
                <a:avLst/>
                <a:gdLst/>
                <a:ahLst/>
                <a:cxnLst>
                  <a:cxn ang="0">
                    <a:pos x="144" y="0"/>
                  </a:cxn>
                  <a:cxn ang="0">
                    <a:pos x="144" y="144"/>
                  </a:cxn>
                  <a:cxn ang="0">
                    <a:pos x="0" y="144"/>
                  </a:cxn>
                </a:cxnLst>
                <a:rect l="0" t="0" r="r" b="b"/>
                <a:pathLst>
                  <a:path w="144" h="144">
                    <a:moveTo>
                      <a:pt x="144" y="0"/>
                    </a:moveTo>
                    <a:lnTo>
                      <a:pt x="144" y="144"/>
                    </a:lnTo>
                    <a:lnTo>
                      <a:pt x="0" y="144"/>
                    </a:lnTo>
                  </a:path>
                </a:pathLst>
              </a:custGeom>
              <a:noFill/>
              <a:ln w="9525">
                <a:solidFill>
                  <a:schemeClr val="tx1"/>
                </a:solidFill>
                <a:round/>
                <a:headEnd/>
                <a:tailEnd/>
              </a:ln>
              <a:effectLst/>
            </p:spPr>
            <p:txBody>
              <a:bodyPr wrap="none" anchor="ctr"/>
              <a:lstStyle/>
              <a:p>
                <a:endParaRPr lang="zh-TW" altLang="en-US"/>
              </a:p>
            </p:txBody>
          </p:sp>
        </p:grpSp>
        <p:grpSp>
          <p:nvGrpSpPr>
            <p:cNvPr id="29" name="Group 94"/>
            <p:cNvGrpSpPr>
              <a:grpSpLocks/>
            </p:cNvGrpSpPr>
            <p:nvPr/>
          </p:nvGrpSpPr>
          <p:grpSpPr bwMode="auto">
            <a:xfrm>
              <a:off x="1361" y="2304"/>
              <a:ext cx="288" cy="288"/>
              <a:chOff x="1200" y="2304"/>
              <a:chExt cx="288" cy="288"/>
            </a:xfrm>
          </p:grpSpPr>
          <p:sp>
            <p:nvSpPr>
              <p:cNvPr id="119903" name="Oval 95"/>
              <p:cNvSpPr>
                <a:spLocks noChangeArrowheads="1"/>
              </p:cNvSpPr>
              <p:nvPr/>
            </p:nvSpPr>
            <p:spPr bwMode="auto">
              <a:xfrm>
                <a:off x="1200"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119904" name="Freeform 96"/>
              <p:cNvSpPr>
                <a:spLocks/>
              </p:cNvSpPr>
              <p:nvPr/>
            </p:nvSpPr>
            <p:spPr bwMode="auto">
              <a:xfrm>
                <a:off x="1344" y="2304"/>
                <a:ext cx="1" cy="144"/>
              </a:xfrm>
              <a:custGeom>
                <a:avLst/>
                <a:gdLst/>
                <a:ahLst/>
                <a:cxnLst>
                  <a:cxn ang="0">
                    <a:pos x="0" y="0"/>
                  </a:cxn>
                  <a:cxn ang="0">
                    <a:pos x="0" y="144"/>
                  </a:cxn>
                </a:cxnLst>
                <a:rect l="0" t="0" r="r" b="b"/>
                <a:pathLst>
                  <a:path w="1" h="144">
                    <a:moveTo>
                      <a:pt x="0" y="0"/>
                    </a:moveTo>
                    <a:lnTo>
                      <a:pt x="0" y="144"/>
                    </a:lnTo>
                  </a:path>
                </a:pathLst>
              </a:custGeom>
              <a:noFill/>
              <a:ln w="9525">
                <a:solidFill>
                  <a:schemeClr val="tx1"/>
                </a:solidFill>
                <a:round/>
                <a:headEnd/>
                <a:tailEnd/>
              </a:ln>
              <a:effectLst/>
            </p:spPr>
            <p:txBody>
              <a:bodyPr wrap="none" anchor="ctr"/>
              <a:lstStyle/>
              <a:p>
                <a:endParaRPr lang="zh-TW" altLang="en-US"/>
              </a:p>
            </p:txBody>
          </p:sp>
        </p:grpSp>
        <p:grpSp>
          <p:nvGrpSpPr>
            <p:cNvPr id="30" name="Group 97"/>
            <p:cNvGrpSpPr>
              <a:grpSpLocks/>
            </p:cNvGrpSpPr>
            <p:nvPr/>
          </p:nvGrpSpPr>
          <p:grpSpPr bwMode="auto">
            <a:xfrm flipH="1">
              <a:off x="1793" y="2304"/>
              <a:ext cx="288" cy="288"/>
              <a:chOff x="768" y="2304"/>
              <a:chExt cx="288" cy="288"/>
            </a:xfrm>
          </p:grpSpPr>
          <p:sp>
            <p:nvSpPr>
              <p:cNvPr id="119906" name="Oval 98"/>
              <p:cNvSpPr>
                <a:spLocks noChangeArrowheads="1"/>
              </p:cNvSpPr>
              <p:nvPr/>
            </p:nvSpPr>
            <p:spPr bwMode="auto">
              <a:xfrm>
                <a:off x="768"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119907" name="Freeform 99"/>
              <p:cNvSpPr>
                <a:spLocks/>
              </p:cNvSpPr>
              <p:nvPr/>
            </p:nvSpPr>
            <p:spPr bwMode="auto">
              <a:xfrm>
                <a:off x="768" y="2304"/>
                <a:ext cx="144" cy="144"/>
              </a:xfrm>
              <a:custGeom>
                <a:avLst/>
                <a:gdLst/>
                <a:ahLst/>
                <a:cxnLst>
                  <a:cxn ang="0">
                    <a:pos x="144" y="0"/>
                  </a:cxn>
                  <a:cxn ang="0">
                    <a:pos x="144" y="144"/>
                  </a:cxn>
                  <a:cxn ang="0">
                    <a:pos x="0" y="144"/>
                  </a:cxn>
                </a:cxnLst>
                <a:rect l="0" t="0" r="r" b="b"/>
                <a:pathLst>
                  <a:path w="144" h="144">
                    <a:moveTo>
                      <a:pt x="144" y="0"/>
                    </a:moveTo>
                    <a:lnTo>
                      <a:pt x="144" y="144"/>
                    </a:lnTo>
                    <a:lnTo>
                      <a:pt x="0" y="144"/>
                    </a:lnTo>
                  </a:path>
                </a:pathLst>
              </a:custGeom>
              <a:noFill/>
              <a:ln w="9525">
                <a:solidFill>
                  <a:schemeClr val="tx1"/>
                </a:solidFill>
                <a:round/>
                <a:headEnd/>
                <a:tailEnd/>
              </a:ln>
              <a:effectLst/>
            </p:spPr>
            <p:txBody>
              <a:bodyPr wrap="none" anchor="ctr"/>
              <a:lstStyle/>
              <a:p>
                <a:endParaRPr lang="zh-TW" altLang="en-US"/>
              </a:p>
            </p:txBody>
          </p:sp>
        </p:grpSp>
        <p:grpSp>
          <p:nvGrpSpPr>
            <p:cNvPr id="31" name="Group 100"/>
            <p:cNvGrpSpPr>
              <a:grpSpLocks/>
            </p:cNvGrpSpPr>
            <p:nvPr/>
          </p:nvGrpSpPr>
          <p:grpSpPr bwMode="auto">
            <a:xfrm>
              <a:off x="2321" y="2304"/>
              <a:ext cx="288" cy="288"/>
              <a:chOff x="2400" y="2304"/>
              <a:chExt cx="288" cy="288"/>
            </a:xfrm>
          </p:grpSpPr>
          <p:sp>
            <p:nvSpPr>
              <p:cNvPr id="119909" name="Oval 101"/>
              <p:cNvSpPr>
                <a:spLocks noChangeArrowheads="1"/>
              </p:cNvSpPr>
              <p:nvPr/>
            </p:nvSpPr>
            <p:spPr bwMode="auto">
              <a:xfrm>
                <a:off x="2400"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119910" name="Line 102"/>
              <p:cNvSpPr>
                <a:spLocks noChangeShapeType="1"/>
              </p:cNvSpPr>
              <p:nvPr/>
            </p:nvSpPr>
            <p:spPr bwMode="auto">
              <a:xfrm>
                <a:off x="2544" y="2304"/>
                <a:ext cx="0" cy="288"/>
              </a:xfrm>
              <a:prstGeom prst="line">
                <a:avLst/>
              </a:prstGeom>
              <a:noFill/>
              <a:ln w="9525">
                <a:solidFill>
                  <a:schemeClr val="tx1"/>
                </a:solidFill>
                <a:round/>
                <a:headEnd/>
                <a:tailEnd/>
              </a:ln>
              <a:effectLst/>
            </p:spPr>
            <p:txBody>
              <a:bodyPr wrap="none" anchor="ctr"/>
              <a:lstStyle/>
              <a:p>
                <a:endParaRPr lang="zh-TW" altLang="en-US"/>
              </a:p>
            </p:txBody>
          </p:sp>
        </p:grpSp>
        <p:grpSp>
          <p:nvGrpSpPr>
            <p:cNvPr id="119842" name="Group 103"/>
            <p:cNvGrpSpPr>
              <a:grpSpLocks/>
            </p:cNvGrpSpPr>
            <p:nvPr/>
          </p:nvGrpSpPr>
          <p:grpSpPr bwMode="auto">
            <a:xfrm>
              <a:off x="2897" y="2304"/>
              <a:ext cx="288" cy="288"/>
              <a:chOff x="768" y="2304"/>
              <a:chExt cx="288" cy="288"/>
            </a:xfrm>
          </p:grpSpPr>
          <p:sp>
            <p:nvSpPr>
              <p:cNvPr id="119912" name="Oval 104"/>
              <p:cNvSpPr>
                <a:spLocks noChangeArrowheads="1"/>
              </p:cNvSpPr>
              <p:nvPr/>
            </p:nvSpPr>
            <p:spPr bwMode="auto">
              <a:xfrm>
                <a:off x="768"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119913" name="Freeform 105"/>
              <p:cNvSpPr>
                <a:spLocks/>
              </p:cNvSpPr>
              <p:nvPr/>
            </p:nvSpPr>
            <p:spPr bwMode="auto">
              <a:xfrm>
                <a:off x="768" y="2304"/>
                <a:ext cx="144" cy="144"/>
              </a:xfrm>
              <a:custGeom>
                <a:avLst/>
                <a:gdLst/>
                <a:ahLst/>
                <a:cxnLst>
                  <a:cxn ang="0">
                    <a:pos x="144" y="0"/>
                  </a:cxn>
                  <a:cxn ang="0">
                    <a:pos x="144" y="144"/>
                  </a:cxn>
                  <a:cxn ang="0">
                    <a:pos x="0" y="144"/>
                  </a:cxn>
                </a:cxnLst>
                <a:rect l="0" t="0" r="r" b="b"/>
                <a:pathLst>
                  <a:path w="144" h="144">
                    <a:moveTo>
                      <a:pt x="144" y="0"/>
                    </a:moveTo>
                    <a:lnTo>
                      <a:pt x="144" y="144"/>
                    </a:lnTo>
                    <a:lnTo>
                      <a:pt x="0" y="144"/>
                    </a:lnTo>
                  </a:path>
                </a:pathLst>
              </a:custGeom>
              <a:noFill/>
              <a:ln w="9525">
                <a:solidFill>
                  <a:schemeClr val="tx1"/>
                </a:solidFill>
                <a:round/>
                <a:headEnd/>
                <a:tailEnd/>
              </a:ln>
              <a:effectLst/>
            </p:spPr>
            <p:txBody>
              <a:bodyPr wrap="none" anchor="ctr"/>
              <a:lstStyle/>
              <a:p>
                <a:endParaRPr lang="zh-TW" altLang="en-US"/>
              </a:p>
            </p:txBody>
          </p:sp>
        </p:grpSp>
        <p:grpSp>
          <p:nvGrpSpPr>
            <p:cNvPr id="119843" name="Group 106"/>
            <p:cNvGrpSpPr>
              <a:grpSpLocks/>
            </p:cNvGrpSpPr>
            <p:nvPr/>
          </p:nvGrpSpPr>
          <p:grpSpPr bwMode="auto">
            <a:xfrm>
              <a:off x="3329" y="2304"/>
              <a:ext cx="288" cy="288"/>
              <a:chOff x="1200" y="2304"/>
              <a:chExt cx="288" cy="288"/>
            </a:xfrm>
          </p:grpSpPr>
          <p:sp>
            <p:nvSpPr>
              <p:cNvPr id="119915" name="Oval 107"/>
              <p:cNvSpPr>
                <a:spLocks noChangeArrowheads="1"/>
              </p:cNvSpPr>
              <p:nvPr/>
            </p:nvSpPr>
            <p:spPr bwMode="auto">
              <a:xfrm>
                <a:off x="1200"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119916" name="Freeform 108"/>
              <p:cNvSpPr>
                <a:spLocks/>
              </p:cNvSpPr>
              <p:nvPr/>
            </p:nvSpPr>
            <p:spPr bwMode="auto">
              <a:xfrm>
                <a:off x="1344" y="2304"/>
                <a:ext cx="1" cy="144"/>
              </a:xfrm>
              <a:custGeom>
                <a:avLst/>
                <a:gdLst/>
                <a:ahLst/>
                <a:cxnLst>
                  <a:cxn ang="0">
                    <a:pos x="0" y="0"/>
                  </a:cxn>
                  <a:cxn ang="0">
                    <a:pos x="0" y="144"/>
                  </a:cxn>
                </a:cxnLst>
                <a:rect l="0" t="0" r="r" b="b"/>
                <a:pathLst>
                  <a:path w="1" h="144">
                    <a:moveTo>
                      <a:pt x="0" y="0"/>
                    </a:moveTo>
                    <a:lnTo>
                      <a:pt x="0" y="144"/>
                    </a:lnTo>
                  </a:path>
                </a:pathLst>
              </a:custGeom>
              <a:noFill/>
              <a:ln w="9525">
                <a:solidFill>
                  <a:schemeClr val="tx1"/>
                </a:solidFill>
                <a:round/>
                <a:headEnd/>
                <a:tailEnd/>
              </a:ln>
              <a:effectLst/>
            </p:spPr>
            <p:txBody>
              <a:bodyPr wrap="none" anchor="ctr"/>
              <a:lstStyle/>
              <a:p>
                <a:endParaRPr lang="zh-TW" altLang="en-US"/>
              </a:p>
            </p:txBody>
          </p:sp>
        </p:grpSp>
        <p:grpSp>
          <p:nvGrpSpPr>
            <p:cNvPr id="119847" name="Group 109"/>
            <p:cNvGrpSpPr>
              <a:grpSpLocks/>
            </p:cNvGrpSpPr>
            <p:nvPr/>
          </p:nvGrpSpPr>
          <p:grpSpPr bwMode="auto">
            <a:xfrm flipH="1">
              <a:off x="3761" y="2304"/>
              <a:ext cx="288" cy="288"/>
              <a:chOff x="768" y="2304"/>
              <a:chExt cx="288" cy="288"/>
            </a:xfrm>
          </p:grpSpPr>
          <p:sp>
            <p:nvSpPr>
              <p:cNvPr id="119918" name="Oval 110"/>
              <p:cNvSpPr>
                <a:spLocks noChangeArrowheads="1"/>
              </p:cNvSpPr>
              <p:nvPr/>
            </p:nvSpPr>
            <p:spPr bwMode="auto">
              <a:xfrm>
                <a:off x="768"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119919" name="Freeform 111"/>
              <p:cNvSpPr>
                <a:spLocks/>
              </p:cNvSpPr>
              <p:nvPr/>
            </p:nvSpPr>
            <p:spPr bwMode="auto">
              <a:xfrm>
                <a:off x="768" y="2304"/>
                <a:ext cx="144" cy="144"/>
              </a:xfrm>
              <a:custGeom>
                <a:avLst/>
                <a:gdLst/>
                <a:ahLst/>
                <a:cxnLst>
                  <a:cxn ang="0">
                    <a:pos x="144" y="0"/>
                  </a:cxn>
                  <a:cxn ang="0">
                    <a:pos x="144" y="144"/>
                  </a:cxn>
                  <a:cxn ang="0">
                    <a:pos x="0" y="144"/>
                  </a:cxn>
                </a:cxnLst>
                <a:rect l="0" t="0" r="r" b="b"/>
                <a:pathLst>
                  <a:path w="144" h="144">
                    <a:moveTo>
                      <a:pt x="144" y="0"/>
                    </a:moveTo>
                    <a:lnTo>
                      <a:pt x="144" y="144"/>
                    </a:lnTo>
                    <a:lnTo>
                      <a:pt x="0" y="144"/>
                    </a:lnTo>
                  </a:path>
                </a:pathLst>
              </a:custGeom>
              <a:noFill/>
              <a:ln w="9525">
                <a:solidFill>
                  <a:schemeClr val="tx1"/>
                </a:solidFill>
                <a:round/>
                <a:headEnd/>
                <a:tailEnd/>
              </a:ln>
              <a:effectLst/>
            </p:spPr>
            <p:txBody>
              <a:bodyPr wrap="none" anchor="ctr"/>
              <a:lstStyle/>
              <a:p>
                <a:endParaRPr lang="zh-TW" altLang="en-US"/>
              </a:p>
            </p:txBody>
          </p:sp>
        </p:grpSp>
        <p:grpSp>
          <p:nvGrpSpPr>
            <p:cNvPr id="119848" name="Group 112"/>
            <p:cNvGrpSpPr>
              <a:grpSpLocks/>
            </p:cNvGrpSpPr>
            <p:nvPr/>
          </p:nvGrpSpPr>
          <p:grpSpPr bwMode="auto">
            <a:xfrm>
              <a:off x="4289" y="2304"/>
              <a:ext cx="288" cy="288"/>
              <a:chOff x="2400" y="2304"/>
              <a:chExt cx="288" cy="288"/>
            </a:xfrm>
          </p:grpSpPr>
          <p:sp>
            <p:nvSpPr>
              <p:cNvPr id="119921" name="Oval 113"/>
              <p:cNvSpPr>
                <a:spLocks noChangeArrowheads="1"/>
              </p:cNvSpPr>
              <p:nvPr/>
            </p:nvSpPr>
            <p:spPr bwMode="auto">
              <a:xfrm>
                <a:off x="2400"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119922" name="Line 114"/>
              <p:cNvSpPr>
                <a:spLocks noChangeShapeType="1"/>
              </p:cNvSpPr>
              <p:nvPr/>
            </p:nvSpPr>
            <p:spPr bwMode="auto">
              <a:xfrm>
                <a:off x="2544" y="2304"/>
                <a:ext cx="0" cy="288"/>
              </a:xfrm>
              <a:prstGeom prst="line">
                <a:avLst/>
              </a:prstGeom>
              <a:noFill/>
              <a:ln w="9525">
                <a:solidFill>
                  <a:schemeClr val="tx1"/>
                </a:solidFill>
                <a:round/>
                <a:headEnd/>
                <a:tailEnd/>
              </a:ln>
              <a:effectLst/>
            </p:spPr>
            <p:txBody>
              <a:bodyPr wrap="none" anchor="ctr"/>
              <a:lstStyle/>
              <a:p>
                <a:endParaRPr lang="zh-TW" altLang="en-US"/>
              </a:p>
            </p:txBody>
          </p:sp>
        </p:grpSp>
        <p:sp>
          <p:nvSpPr>
            <p:cNvPr id="119923" name="Text Box 115"/>
            <p:cNvSpPr txBox="1">
              <a:spLocks noChangeArrowheads="1"/>
            </p:cNvSpPr>
            <p:nvPr/>
          </p:nvSpPr>
          <p:spPr bwMode="auto">
            <a:xfrm>
              <a:off x="210" y="1456"/>
              <a:ext cx="756" cy="250"/>
            </a:xfrm>
            <a:prstGeom prst="rect">
              <a:avLst/>
            </a:prstGeom>
            <a:noFill/>
            <a:ln w="9525">
              <a:noFill/>
              <a:miter lim="800000"/>
              <a:headEnd/>
              <a:tailEnd/>
            </a:ln>
            <a:effectLst/>
          </p:spPr>
          <p:txBody>
            <a:bodyPr wrap="none">
              <a:spAutoFit/>
            </a:bodyPr>
            <a:lstStyle/>
            <a:p>
              <a:r>
                <a:rPr lang="zh-TW" altLang="en-US" sz="2000" dirty="0">
                  <a:effectLst/>
                  <a:latin typeface="微軟正黑體" pitchFamily="34" charset="-120"/>
                  <a:ea typeface="微軟正黑體" pitchFamily="34" charset="-120"/>
                </a:rPr>
                <a:t>完整備份</a:t>
              </a:r>
              <a:endParaRPr lang="zh-TW" altLang="en-US" dirty="0">
                <a:effectLst>
                  <a:outerShdw blurRad="38100" dist="38100" dir="2700000" algn="tl">
                    <a:srgbClr val="000000"/>
                  </a:outerShdw>
                </a:effectLst>
                <a:latin typeface="微軟正黑體" pitchFamily="34" charset="-120"/>
                <a:ea typeface="微軟正黑體" pitchFamily="34" charset="-120"/>
              </a:endParaRPr>
            </a:p>
          </p:txBody>
        </p:sp>
        <p:sp>
          <p:nvSpPr>
            <p:cNvPr id="119924" name="Text Box 116"/>
            <p:cNvSpPr txBox="1">
              <a:spLocks noChangeArrowheads="1"/>
            </p:cNvSpPr>
            <p:nvPr/>
          </p:nvSpPr>
          <p:spPr bwMode="auto">
            <a:xfrm>
              <a:off x="891" y="1253"/>
              <a:ext cx="1236" cy="250"/>
            </a:xfrm>
            <a:prstGeom prst="rect">
              <a:avLst/>
            </a:prstGeom>
            <a:noFill/>
            <a:ln w="9525" algn="ctr">
              <a:noFill/>
              <a:miter lim="800000"/>
              <a:headEnd/>
              <a:tailEnd/>
            </a:ln>
            <a:effectLst/>
          </p:spPr>
          <p:txBody>
            <a:bodyPr wrap="none">
              <a:spAutoFit/>
            </a:bodyPr>
            <a:lstStyle/>
            <a:p>
              <a:pPr algn="l"/>
              <a:r>
                <a:rPr lang="zh-TW" altLang="en-US" sz="2000" dirty="0">
                  <a:effectLst/>
                  <a:latin typeface="微軟正黑體" pitchFamily="34" charset="-120"/>
                  <a:ea typeface="微軟正黑體" pitchFamily="34" charset="-120"/>
                </a:rPr>
                <a:t>交易記錄檔備份</a:t>
              </a:r>
              <a:endParaRPr lang="zh-TW" altLang="en-US" dirty="0">
                <a:effectLst>
                  <a:outerShdw blurRad="38100" dist="38100" dir="2700000" algn="tl">
                    <a:srgbClr val="000000"/>
                  </a:outerShdw>
                </a:effectLst>
                <a:latin typeface="微軟正黑體" pitchFamily="34" charset="-120"/>
                <a:ea typeface="微軟正黑體" pitchFamily="34" charset="-120"/>
              </a:endParaRPr>
            </a:p>
          </p:txBody>
        </p:sp>
        <p:sp>
          <p:nvSpPr>
            <p:cNvPr id="119925" name="AutoShape 117"/>
            <p:cNvSpPr>
              <a:spLocks/>
            </p:cNvSpPr>
            <p:nvPr/>
          </p:nvSpPr>
          <p:spPr bwMode="auto">
            <a:xfrm rot="5400000">
              <a:off x="1389" y="1072"/>
              <a:ext cx="227" cy="1134"/>
            </a:xfrm>
            <a:prstGeom prst="leftBrace">
              <a:avLst>
                <a:gd name="adj1" fmla="val 41630"/>
                <a:gd name="adj2" fmla="val 50000"/>
              </a:avLst>
            </a:prstGeom>
            <a:noFill/>
            <a:ln w="38100">
              <a:solidFill>
                <a:schemeClr val="hlink"/>
              </a:solidFill>
              <a:round/>
              <a:headEnd/>
              <a:tailEnd/>
            </a:ln>
            <a:effectLst/>
          </p:spPr>
          <p:txBody>
            <a:bodyPr anchor="ctr">
              <a:spAutoFit/>
            </a:bodyPr>
            <a:lstStyle/>
            <a:p>
              <a:endParaRPr lang="zh-TW" altLang="en-US"/>
            </a:p>
          </p:txBody>
        </p:sp>
        <p:sp>
          <p:nvSpPr>
            <p:cNvPr id="119926" name="Text Box 118"/>
            <p:cNvSpPr txBox="1">
              <a:spLocks noChangeArrowheads="1"/>
            </p:cNvSpPr>
            <p:nvPr/>
          </p:nvSpPr>
          <p:spPr bwMode="auto">
            <a:xfrm>
              <a:off x="2887" y="1253"/>
              <a:ext cx="1236" cy="250"/>
            </a:xfrm>
            <a:prstGeom prst="rect">
              <a:avLst/>
            </a:prstGeom>
            <a:noFill/>
            <a:ln w="9525" algn="ctr">
              <a:noFill/>
              <a:miter lim="800000"/>
              <a:headEnd/>
              <a:tailEnd/>
            </a:ln>
            <a:effectLst/>
          </p:spPr>
          <p:txBody>
            <a:bodyPr wrap="none">
              <a:spAutoFit/>
            </a:bodyPr>
            <a:lstStyle/>
            <a:p>
              <a:pPr algn="l"/>
              <a:r>
                <a:rPr lang="zh-TW" altLang="en-US" sz="2000" dirty="0">
                  <a:effectLst/>
                  <a:latin typeface="微軟正黑體" pitchFamily="34" charset="-120"/>
                  <a:ea typeface="微軟正黑體" pitchFamily="34" charset="-120"/>
                </a:rPr>
                <a:t>交易記錄檔備份</a:t>
              </a:r>
              <a:endParaRPr lang="zh-TW" altLang="en-US" dirty="0">
                <a:effectLst>
                  <a:outerShdw blurRad="38100" dist="38100" dir="2700000" algn="tl">
                    <a:srgbClr val="000000"/>
                  </a:outerShdw>
                </a:effectLst>
                <a:latin typeface="微軟正黑體" pitchFamily="34" charset="-120"/>
                <a:ea typeface="微軟正黑體" pitchFamily="34" charset="-120"/>
              </a:endParaRPr>
            </a:p>
          </p:txBody>
        </p:sp>
        <p:sp>
          <p:nvSpPr>
            <p:cNvPr id="119927" name="AutoShape 119"/>
            <p:cNvSpPr>
              <a:spLocks/>
            </p:cNvSpPr>
            <p:nvPr/>
          </p:nvSpPr>
          <p:spPr bwMode="auto">
            <a:xfrm rot="5400000">
              <a:off x="3385" y="1072"/>
              <a:ext cx="227" cy="1134"/>
            </a:xfrm>
            <a:prstGeom prst="leftBrace">
              <a:avLst>
                <a:gd name="adj1" fmla="val 41630"/>
                <a:gd name="adj2" fmla="val 50000"/>
              </a:avLst>
            </a:prstGeom>
            <a:noFill/>
            <a:ln w="38100">
              <a:solidFill>
                <a:schemeClr val="hlink"/>
              </a:solidFill>
              <a:round/>
              <a:headEnd/>
              <a:tailEnd/>
            </a:ln>
            <a:effectLst/>
          </p:spPr>
          <p:txBody>
            <a:bodyPr anchor="ctr">
              <a:spAutoFit/>
            </a:bodyPr>
            <a:lstStyle/>
            <a:p>
              <a:endParaRPr lang="zh-TW" altLang="en-US"/>
            </a:p>
          </p:txBody>
        </p:sp>
        <p:grpSp>
          <p:nvGrpSpPr>
            <p:cNvPr id="119852" name="Group 120"/>
            <p:cNvGrpSpPr>
              <a:grpSpLocks/>
            </p:cNvGrpSpPr>
            <p:nvPr/>
          </p:nvGrpSpPr>
          <p:grpSpPr bwMode="auto">
            <a:xfrm>
              <a:off x="4876" y="1842"/>
              <a:ext cx="302" cy="344"/>
              <a:chOff x="3101" y="1824"/>
              <a:chExt cx="302" cy="344"/>
            </a:xfrm>
          </p:grpSpPr>
          <p:grpSp>
            <p:nvGrpSpPr>
              <p:cNvPr id="119853" name="Group 121"/>
              <p:cNvGrpSpPr>
                <a:grpSpLocks/>
              </p:cNvGrpSpPr>
              <p:nvPr/>
            </p:nvGrpSpPr>
            <p:grpSpPr bwMode="auto">
              <a:xfrm>
                <a:off x="3101" y="1824"/>
                <a:ext cx="302" cy="344"/>
                <a:chOff x="1425" y="2784"/>
                <a:chExt cx="302" cy="344"/>
              </a:xfrm>
            </p:grpSpPr>
            <p:sp>
              <p:nvSpPr>
                <p:cNvPr id="119930" name="Freeform 122"/>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119931" name="Freeform 123"/>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119932" name="Text Box 124"/>
              <p:cNvSpPr txBox="1">
                <a:spLocks noChangeArrowheads="1"/>
              </p:cNvSpPr>
              <p:nvPr/>
            </p:nvSpPr>
            <p:spPr bwMode="auto">
              <a:xfrm>
                <a:off x="3103" y="1884"/>
                <a:ext cx="296" cy="202"/>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Log</a:t>
                </a:r>
                <a:endParaRPr lang="en-US" altLang="zh-TW">
                  <a:effectLst>
                    <a:outerShdw blurRad="38100" dist="38100" dir="2700000" algn="tl">
                      <a:srgbClr val="000000"/>
                    </a:outerShdw>
                  </a:effectLst>
                </a:endParaRPr>
              </a:p>
            </p:txBody>
          </p:sp>
        </p:grpSp>
        <p:grpSp>
          <p:nvGrpSpPr>
            <p:cNvPr id="119857" name="Group 125"/>
            <p:cNvGrpSpPr>
              <a:grpSpLocks/>
            </p:cNvGrpSpPr>
            <p:nvPr/>
          </p:nvGrpSpPr>
          <p:grpSpPr bwMode="auto">
            <a:xfrm>
              <a:off x="4876" y="2296"/>
              <a:ext cx="288" cy="288"/>
              <a:chOff x="768" y="2304"/>
              <a:chExt cx="288" cy="288"/>
            </a:xfrm>
          </p:grpSpPr>
          <p:sp>
            <p:nvSpPr>
              <p:cNvPr id="119934" name="Oval 126"/>
              <p:cNvSpPr>
                <a:spLocks noChangeArrowheads="1"/>
              </p:cNvSpPr>
              <p:nvPr/>
            </p:nvSpPr>
            <p:spPr bwMode="auto">
              <a:xfrm>
                <a:off x="768"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119935" name="Freeform 127"/>
              <p:cNvSpPr>
                <a:spLocks/>
              </p:cNvSpPr>
              <p:nvPr/>
            </p:nvSpPr>
            <p:spPr bwMode="auto">
              <a:xfrm>
                <a:off x="768" y="2304"/>
                <a:ext cx="144" cy="144"/>
              </a:xfrm>
              <a:custGeom>
                <a:avLst/>
                <a:gdLst/>
                <a:ahLst/>
                <a:cxnLst>
                  <a:cxn ang="0">
                    <a:pos x="144" y="0"/>
                  </a:cxn>
                  <a:cxn ang="0">
                    <a:pos x="144" y="144"/>
                  </a:cxn>
                  <a:cxn ang="0">
                    <a:pos x="0" y="144"/>
                  </a:cxn>
                </a:cxnLst>
                <a:rect l="0" t="0" r="r" b="b"/>
                <a:pathLst>
                  <a:path w="144" h="144">
                    <a:moveTo>
                      <a:pt x="144" y="0"/>
                    </a:moveTo>
                    <a:lnTo>
                      <a:pt x="144" y="144"/>
                    </a:lnTo>
                    <a:lnTo>
                      <a:pt x="0" y="144"/>
                    </a:lnTo>
                  </a:path>
                </a:pathLst>
              </a:custGeom>
              <a:noFill/>
              <a:ln w="9525">
                <a:solidFill>
                  <a:schemeClr val="tx1"/>
                </a:solidFill>
                <a:round/>
                <a:headEnd/>
                <a:tailEnd/>
              </a:ln>
              <a:effectLst/>
            </p:spPr>
            <p:txBody>
              <a:bodyPr wrap="none" anchor="ctr"/>
              <a:lstStyle/>
              <a:p>
                <a:endParaRPr lang="zh-TW" altLang="en-US"/>
              </a:p>
            </p:txBody>
          </p:sp>
        </p:grpSp>
        <p:sp>
          <p:nvSpPr>
            <p:cNvPr id="119936" name="Line 128"/>
            <p:cNvSpPr>
              <a:spLocks noChangeShapeType="1"/>
            </p:cNvSpPr>
            <p:nvPr/>
          </p:nvSpPr>
          <p:spPr bwMode="auto">
            <a:xfrm>
              <a:off x="5015" y="2692"/>
              <a:ext cx="0" cy="136"/>
            </a:xfrm>
            <a:prstGeom prst="line">
              <a:avLst/>
            </a:prstGeom>
            <a:noFill/>
            <a:ln w="9525">
              <a:solidFill>
                <a:schemeClr val="tx1"/>
              </a:solidFill>
              <a:round/>
              <a:headEnd/>
              <a:tailEnd/>
            </a:ln>
            <a:effectLst/>
          </p:spPr>
          <p:txBody>
            <a:bodyPr wrap="none">
              <a:spAutoFit/>
            </a:bodyPr>
            <a:lstStyle/>
            <a:p>
              <a:endParaRPr lang="zh-TW" altLang="en-US"/>
            </a:p>
          </p:txBody>
        </p:sp>
      </p:gr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noFill/>
          <a:ln/>
        </p:spPr>
        <p:txBody>
          <a:bodyPr lIns="90488" tIns="44450" rIns="90488" bIns="44450" anchor="ctr"/>
          <a:lstStyle/>
          <a:p>
            <a:pPr>
              <a:buClr>
                <a:schemeClr val="accent2"/>
              </a:buClr>
            </a:pPr>
            <a:r>
              <a:rPr lang="zh-TW" altLang="en-US"/>
              <a:t>以交易記錄檔備份還原</a:t>
            </a:r>
            <a:endParaRPr lang="zh-TW" altLang="en-US">
              <a:ea typeface="新細明體" charset="-120"/>
            </a:endParaRPr>
          </a:p>
        </p:txBody>
      </p:sp>
      <p:sp>
        <p:nvSpPr>
          <p:cNvPr id="68652" name="Rectangle 44"/>
          <p:cNvSpPr>
            <a:spLocks noChangeArrowheads="1"/>
          </p:cNvSpPr>
          <p:nvPr/>
        </p:nvSpPr>
        <p:spPr bwMode="auto">
          <a:xfrm>
            <a:off x="5291138" y="4143380"/>
            <a:ext cx="3384550" cy="2160588"/>
          </a:xfrm>
          <a:prstGeom prst="rect">
            <a:avLst/>
          </a:prstGeom>
          <a:noFill/>
          <a:ln w="12700">
            <a:noFill/>
            <a:miter lim="800000"/>
            <a:headEnd/>
            <a:tailEnd/>
          </a:ln>
          <a:effectLst/>
        </p:spPr>
        <p:txBody>
          <a:bodyPr wrap="none" anchor="ctr"/>
          <a:lstStyle/>
          <a:p>
            <a:pPr algn="l" eaLnBrk="0" hangingPunct="0">
              <a:lnSpc>
                <a:spcPct val="90000"/>
              </a:lnSpc>
            </a:pPr>
            <a:r>
              <a:rPr lang="en-US" altLang="zh-TW" sz="1600" dirty="0">
                <a:solidFill>
                  <a:schemeClr val="bg1"/>
                </a:solidFill>
                <a:effectLst/>
              </a:rPr>
              <a:t>RESTORE LOG </a:t>
            </a:r>
            <a:r>
              <a:rPr lang="en-US" altLang="zh-TW" sz="1600" dirty="0" err="1">
                <a:solidFill>
                  <a:schemeClr val="bg1"/>
                </a:solidFill>
                <a:effectLst/>
              </a:rPr>
              <a:t>Northwind</a:t>
            </a:r>
            <a:endParaRPr lang="en-US" altLang="zh-TW" sz="1600" dirty="0">
              <a:solidFill>
                <a:schemeClr val="bg1"/>
              </a:solidFill>
              <a:effectLst/>
            </a:endParaRPr>
          </a:p>
          <a:p>
            <a:pPr algn="l" eaLnBrk="0" hangingPunct="0">
              <a:lnSpc>
                <a:spcPct val="90000"/>
              </a:lnSpc>
            </a:pPr>
            <a:r>
              <a:rPr lang="en-US" altLang="zh-TW" sz="1600" dirty="0">
                <a:solidFill>
                  <a:schemeClr val="bg1"/>
                </a:solidFill>
                <a:effectLst/>
              </a:rPr>
              <a:t>FROM </a:t>
            </a:r>
            <a:r>
              <a:rPr lang="en-US" altLang="zh-TW" sz="1600" dirty="0" err="1">
                <a:solidFill>
                  <a:schemeClr val="bg1"/>
                </a:solidFill>
                <a:effectLst/>
              </a:rPr>
              <a:t>NwindBacLog</a:t>
            </a:r>
            <a:endParaRPr lang="en-US" altLang="zh-TW" sz="1600" dirty="0">
              <a:solidFill>
                <a:schemeClr val="bg1"/>
              </a:solidFill>
              <a:effectLst/>
            </a:endParaRPr>
          </a:p>
          <a:p>
            <a:pPr algn="l" eaLnBrk="0" hangingPunct="0">
              <a:lnSpc>
                <a:spcPct val="90000"/>
              </a:lnSpc>
            </a:pPr>
            <a:r>
              <a:rPr lang="en-US" altLang="zh-TW" sz="1600" dirty="0">
                <a:solidFill>
                  <a:schemeClr val="bg1"/>
                </a:solidFill>
                <a:effectLst/>
              </a:rPr>
              <a:t>WITH FILE = 1, NORECOVERY</a:t>
            </a:r>
          </a:p>
          <a:p>
            <a:pPr algn="l" eaLnBrk="0" hangingPunct="0">
              <a:lnSpc>
                <a:spcPct val="90000"/>
              </a:lnSpc>
            </a:pPr>
            <a:endParaRPr lang="en-US" altLang="zh-TW" sz="1600" dirty="0" smtClean="0">
              <a:solidFill>
                <a:schemeClr val="bg1"/>
              </a:solidFill>
              <a:effectLst/>
            </a:endParaRPr>
          </a:p>
          <a:p>
            <a:pPr algn="l" eaLnBrk="0" hangingPunct="0">
              <a:lnSpc>
                <a:spcPct val="90000"/>
              </a:lnSpc>
            </a:pPr>
            <a:r>
              <a:rPr lang="en-US" altLang="zh-TW" sz="1600" dirty="0" smtClean="0">
                <a:solidFill>
                  <a:schemeClr val="bg1"/>
                </a:solidFill>
                <a:effectLst/>
              </a:rPr>
              <a:t>RESTORE </a:t>
            </a:r>
            <a:r>
              <a:rPr lang="en-US" altLang="zh-TW" sz="1600" dirty="0">
                <a:solidFill>
                  <a:schemeClr val="bg1"/>
                </a:solidFill>
                <a:effectLst/>
              </a:rPr>
              <a:t>LOG </a:t>
            </a:r>
            <a:r>
              <a:rPr lang="en-US" altLang="zh-TW" sz="1600" dirty="0" err="1">
                <a:solidFill>
                  <a:schemeClr val="bg1"/>
                </a:solidFill>
                <a:effectLst/>
              </a:rPr>
              <a:t>Northwind</a:t>
            </a:r>
            <a:endParaRPr lang="en-US" altLang="zh-TW" sz="1600" dirty="0">
              <a:solidFill>
                <a:schemeClr val="bg1"/>
              </a:solidFill>
              <a:effectLst/>
            </a:endParaRPr>
          </a:p>
          <a:p>
            <a:pPr algn="l" eaLnBrk="0" hangingPunct="0">
              <a:lnSpc>
                <a:spcPct val="90000"/>
              </a:lnSpc>
            </a:pPr>
            <a:r>
              <a:rPr lang="en-US" altLang="zh-TW" sz="1600" dirty="0">
                <a:solidFill>
                  <a:schemeClr val="bg1"/>
                </a:solidFill>
                <a:effectLst/>
              </a:rPr>
              <a:t>FROM </a:t>
            </a:r>
            <a:r>
              <a:rPr lang="en-US" altLang="zh-TW" sz="1600" dirty="0" err="1">
                <a:solidFill>
                  <a:schemeClr val="bg1"/>
                </a:solidFill>
                <a:effectLst/>
              </a:rPr>
              <a:t>NwindBacLog</a:t>
            </a:r>
            <a:endParaRPr lang="en-US" altLang="zh-TW" sz="1600" dirty="0">
              <a:solidFill>
                <a:schemeClr val="bg1"/>
              </a:solidFill>
              <a:effectLst/>
            </a:endParaRPr>
          </a:p>
          <a:p>
            <a:pPr algn="l" eaLnBrk="0" hangingPunct="0">
              <a:lnSpc>
                <a:spcPct val="90000"/>
              </a:lnSpc>
            </a:pPr>
            <a:r>
              <a:rPr lang="en-US" altLang="zh-TW" sz="1600" dirty="0">
                <a:solidFill>
                  <a:schemeClr val="bg1"/>
                </a:solidFill>
                <a:effectLst/>
              </a:rPr>
              <a:t>WITH FILE = 2, NORECOVERY</a:t>
            </a:r>
          </a:p>
          <a:p>
            <a:pPr algn="l" eaLnBrk="0" hangingPunct="0">
              <a:lnSpc>
                <a:spcPct val="90000"/>
              </a:lnSpc>
            </a:pPr>
            <a:endParaRPr lang="en-US" altLang="zh-TW" sz="1600" dirty="0">
              <a:solidFill>
                <a:schemeClr val="bg1"/>
              </a:solidFill>
              <a:effectLst/>
            </a:endParaRPr>
          </a:p>
          <a:p>
            <a:pPr algn="l" eaLnBrk="0" hangingPunct="0">
              <a:lnSpc>
                <a:spcPct val="90000"/>
              </a:lnSpc>
            </a:pPr>
            <a:r>
              <a:rPr lang="en-US" altLang="zh-TW" sz="1600" dirty="0">
                <a:solidFill>
                  <a:schemeClr val="bg1"/>
                </a:solidFill>
                <a:effectLst/>
              </a:rPr>
              <a:t>RESTORE LOG </a:t>
            </a:r>
            <a:r>
              <a:rPr lang="en-US" altLang="zh-TW" sz="1600" dirty="0" err="1">
                <a:solidFill>
                  <a:schemeClr val="bg1"/>
                </a:solidFill>
                <a:effectLst/>
              </a:rPr>
              <a:t>Northwind</a:t>
            </a:r>
            <a:endParaRPr lang="en-US" altLang="zh-TW" sz="1600" dirty="0">
              <a:solidFill>
                <a:schemeClr val="bg1"/>
              </a:solidFill>
              <a:effectLst/>
            </a:endParaRPr>
          </a:p>
          <a:p>
            <a:pPr algn="l" eaLnBrk="0" hangingPunct="0">
              <a:lnSpc>
                <a:spcPct val="90000"/>
              </a:lnSpc>
            </a:pPr>
            <a:r>
              <a:rPr lang="en-US" altLang="zh-TW" sz="1600" dirty="0">
                <a:solidFill>
                  <a:schemeClr val="bg1"/>
                </a:solidFill>
                <a:effectLst/>
              </a:rPr>
              <a:t>FROM </a:t>
            </a:r>
            <a:r>
              <a:rPr lang="en-US" altLang="zh-TW" sz="1600" dirty="0" err="1">
                <a:solidFill>
                  <a:schemeClr val="bg1"/>
                </a:solidFill>
                <a:effectLst/>
              </a:rPr>
              <a:t>NwindBacLog</a:t>
            </a:r>
            <a:endParaRPr lang="en-US" altLang="zh-TW" sz="1600" dirty="0">
              <a:solidFill>
                <a:schemeClr val="bg1"/>
              </a:solidFill>
              <a:effectLst/>
            </a:endParaRPr>
          </a:p>
          <a:p>
            <a:pPr algn="l" eaLnBrk="0" hangingPunct="0">
              <a:lnSpc>
                <a:spcPct val="90000"/>
              </a:lnSpc>
            </a:pPr>
            <a:r>
              <a:rPr lang="en-US" altLang="zh-TW" sz="1600" dirty="0">
                <a:solidFill>
                  <a:schemeClr val="bg1"/>
                </a:solidFill>
                <a:effectLst/>
              </a:rPr>
              <a:t>WITH FILE = 3, RECOVERY</a:t>
            </a:r>
          </a:p>
        </p:txBody>
      </p:sp>
      <p:grpSp>
        <p:nvGrpSpPr>
          <p:cNvPr id="2" name="Group 251"/>
          <p:cNvGrpSpPr>
            <a:grpSpLocks/>
          </p:cNvGrpSpPr>
          <p:nvPr/>
        </p:nvGrpSpPr>
        <p:grpSpPr bwMode="auto">
          <a:xfrm>
            <a:off x="179388" y="962028"/>
            <a:ext cx="8826500" cy="2895600"/>
            <a:chOff x="113" y="799"/>
            <a:chExt cx="5560" cy="1824"/>
          </a:xfrm>
        </p:grpSpPr>
        <p:sp>
          <p:nvSpPr>
            <p:cNvPr id="68720" name="Rectangle 112"/>
            <p:cNvSpPr>
              <a:spLocks noChangeArrowheads="1"/>
            </p:cNvSpPr>
            <p:nvPr/>
          </p:nvSpPr>
          <p:spPr bwMode="auto">
            <a:xfrm>
              <a:off x="161" y="799"/>
              <a:ext cx="2688" cy="1824"/>
            </a:xfrm>
            <a:prstGeom prst="rect">
              <a:avLst/>
            </a:prstGeom>
            <a:solidFill>
              <a:schemeClr val="bg1"/>
            </a:solidFill>
            <a:ln w="9525">
              <a:solidFill>
                <a:srgbClr val="009999"/>
              </a:solidFill>
              <a:miter lim="800000"/>
              <a:headEnd/>
              <a:tailEnd/>
            </a:ln>
            <a:effectLst>
              <a:outerShdw dist="35921" dir="2700000" algn="ctr" rotWithShape="0">
                <a:srgbClr val="009999"/>
              </a:outerShdw>
            </a:effectLst>
          </p:spPr>
          <p:txBody>
            <a:bodyPr wrap="none" anchor="b"/>
            <a:lstStyle/>
            <a:p>
              <a:r>
                <a:rPr lang="en-US" altLang="zh-TW" sz="1800">
                  <a:effectLst/>
                </a:rPr>
                <a:t>Monday</a:t>
              </a:r>
              <a:endParaRPr lang="en-US" altLang="zh-TW">
                <a:effectLst>
                  <a:outerShdw blurRad="38100" dist="38100" dir="2700000" algn="tl">
                    <a:srgbClr val="000000"/>
                  </a:outerShdw>
                </a:effectLst>
              </a:endParaRPr>
            </a:p>
          </p:txBody>
        </p:sp>
        <p:sp>
          <p:nvSpPr>
            <p:cNvPr id="68721" name="Rectangle 113"/>
            <p:cNvSpPr>
              <a:spLocks noChangeArrowheads="1"/>
            </p:cNvSpPr>
            <p:nvPr/>
          </p:nvSpPr>
          <p:spPr bwMode="auto">
            <a:xfrm>
              <a:off x="2849" y="799"/>
              <a:ext cx="1968" cy="1824"/>
            </a:xfrm>
            <a:prstGeom prst="rect">
              <a:avLst/>
            </a:prstGeom>
            <a:solidFill>
              <a:schemeClr val="bg1"/>
            </a:solidFill>
            <a:ln w="9525">
              <a:solidFill>
                <a:srgbClr val="009999"/>
              </a:solidFill>
              <a:miter lim="800000"/>
              <a:headEnd/>
              <a:tailEnd/>
            </a:ln>
            <a:effectLst>
              <a:outerShdw dist="35921" dir="2700000" algn="ctr" rotWithShape="0">
                <a:srgbClr val="009999"/>
              </a:outerShdw>
            </a:effectLst>
          </p:spPr>
          <p:txBody>
            <a:bodyPr wrap="none" anchor="b"/>
            <a:lstStyle/>
            <a:p>
              <a:r>
                <a:rPr lang="en-US" altLang="zh-TW" sz="1800">
                  <a:effectLst/>
                </a:rPr>
                <a:t>Tuesday</a:t>
              </a:r>
              <a:endParaRPr lang="en-US" altLang="zh-TW">
                <a:effectLst>
                  <a:outerShdw blurRad="38100" dist="38100" dir="2700000" algn="tl">
                    <a:srgbClr val="000000"/>
                  </a:outerShdw>
                </a:effectLst>
              </a:endParaRPr>
            </a:p>
          </p:txBody>
        </p:sp>
        <p:sp>
          <p:nvSpPr>
            <p:cNvPr id="68722" name="Rectangle 114"/>
            <p:cNvSpPr>
              <a:spLocks noChangeArrowheads="1"/>
            </p:cNvSpPr>
            <p:nvPr/>
          </p:nvSpPr>
          <p:spPr bwMode="auto">
            <a:xfrm>
              <a:off x="4817" y="799"/>
              <a:ext cx="785" cy="1824"/>
            </a:xfrm>
            <a:prstGeom prst="rect">
              <a:avLst/>
            </a:prstGeom>
            <a:solidFill>
              <a:schemeClr val="bg1"/>
            </a:solidFill>
            <a:ln w="9525">
              <a:solidFill>
                <a:srgbClr val="009999"/>
              </a:solidFill>
              <a:miter lim="800000"/>
              <a:headEnd/>
              <a:tailEnd/>
            </a:ln>
            <a:effectLst>
              <a:outerShdw dist="35921" dir="2700000" algn="ctr" rotWithShape="0">
                <a:srgbClr val="009999"/>
              </a:outerShdw>
            </a:effectLst>
          </p:spPr>
          <p:txBody>
            <a:bodyPr wrap="none" anchor="b"/>
            <a:lstStyle/>
            <a:p>
              <a:endParaRPr lang="zh-TW" altLang="zh-TW">
                <a:effectLst>
                  <a:outerShdw blurRad="38100" dist="38100" dir="2700000" algn="tl">
                    <a:srgbClr val="000000"/>
                  </a:outerShdw>
                </a:effectLst>
              </a:endParaRPr>
            </a:p>
          </p:txBody>
        </p:sp>
        <p:sp>
          <p:nvSpPr>
            <p:cNvPr id="68723" name="Text Box 115"/>
            <p:cNvSpPr txBox="1">
              <a:spLocks noChangeArrowheads="1"/>
            </p:cNvSpPr>
            <p:nvPr/>
          </p:nvSpPr>
          <p:spPr bwMode="auto">
            <a:xfrm>
              <a:off x="2070" y="1007"/>
              <a:ext cx="756" cy="250"/>
            </a:xfrm>
            <a:prstGeom prst="rect">
              <a:avLst/>
            </a:prstGeom>
            <a:noFill/>
            <a:ln w="9525">
              <a:noFill/>
              <a:miter lim="800000"/>
              <a:headEnd/>
              <a:tailEnd/>
            </a:ln>
            <a:effectLst/>
          </p:spPr>
          <p:txBody>
            <a:bodyPr wrap="none">
              <a:spAutoFit/>
            </a:bodyPr>
            <a:lstStyle/>
            <a:p>
              <a:r>
                <a:rPr lang="zh-TW" altLang="en-US" sz="2000" dirty="0">
                  <a:effectLst/>
                  <a:latin typeface="微軟正黑體" pitchFamily="34" charset="-120"/>
                  <a:ea typeface="微軟正黑體" pitchFamily="34" charset="-120"/>
                </a:rPr>
                <a:t>差異備份</a:t>
              </a:r>
              <a:endParaRPr lang="zh-TW" altLang="en-US" dirty="0">
                <a:effectLst>
                  <a:outerShdw blurRad="38100" dist="38100" dir="2700000" algn="tl">
                    <a:srgbClr val="000000"/>
                  </a:outerShdw>
                </a:effectLst>
                <a:latin typeface="微軟正黑體" pitchFamily="34" charset="-120"/>
                <a:ea typeface="微軟正黑體" pitchFamily="34" charset="-120"/>
              </a:endParaRPr>
            </a:p>
          </p:txBody>
        </p:sp>
        <p:sp>
          <p:nvSpPr>
            <p:cNvPr id="68724" name="Text Box 116"/>
            <p:cNvSpPr txBox="1">
              <a:spLocks noChangeArrowheads="1"/>
            </p:cNvSpPr>
            <p:nvPr/>
          </p:nvSpPr>
          <p:spPr bwMode="auto">
            <a:xfrm>
              <a:off x="4051" y="1007"/>
              <a:ext cx="756" cy="250"/>
            </a:xfrm>
            <a:prstGeom prst="rect">
              <a:avLst/>
            </a:prstGeom>
            <a:noFill/>
            <a:ln w="9525">
              <a:noFill/>
              <a:miter lim="800000"/>
              <a:headEnd/>
              <a:tailEnd/>
            </a:ln>
            <a:effectLst/>
          </p:spPr>
          <p:txBody>
            <a:bodyPr wrap="none">
              <a:spAutoFit/>
            </a:bodyPr>
            <a:lstStyle/>
            <a:p>
              <a:r>
                <a:rPr lang="zh-TW" altLang="en-US" sz="2000" dirty="0">
                  <a:effectLst/>
                  <a:latin typeface="微軟正黑體" pitchFamily="34" charset="-120"/>
                  <a:ea typeface="微軟正黑體" pitchFamily="34" charset="-120"/>
                </a:rPr>
                <a:t>差異備份</a:t>
              </a:r>
              <a:endParaRPr lang="zh-TW" altLang="en-US" dirty="0">
                <a:effectLst>
                  <a:outerShdw blurRad="38100" dist="38100" dir="2700000" algn="tl">
                    <a:srgbClr val="000000"/>
                  </a:outerShdw>
                </a:effectLst>
                <a:latin typeface="微軟正黑體" pitchFamily="34" charset="-120"/>
                <a:ea typeface="微軟正黑體" pitchFamily="34" charset="-120"/>
              </a:endParaRPr>
            </a:p>
          </p:txBody>
        </p:sp>
        <p:sp>
          <p:nvSpPr>
            <p:cNvPr id="68725" name="AutoShape 117"/>
            <p:cNvSpPr>
              <a:spLocks noChangeArrowheads="1"/>
            </p:cNvSpPr>
            <p:nvPr/>
          </p:nvSpPr>
          <p:spPr bwMode="auto">
            <a:xfrm>
              <a:off x="5193" y="1439"/>
              <a:ext cx="480" cy="240"/>
            </a:xfrm>
            <a:prstGeom prst="rightArrow">
              <a:avLst>
                <a:gd name="adj1" fmla="val 50000"/>
                <a:gd name="adj2" fmla="val 95000"/>
              </a:avLst>
            </a:prstGeom>
            <a:gradFill rotWithShape="0">
              <a:gsLst>
                <a:gs pos="0">
                  <a:srgbClr val="CC3399">
                    <a:gamma/>
                    <a:tint val="43922"/>
                    <a:invGamma/>
                  </a:srgbClr>
                </a:gs>
                <a:gs pos="100000">
                  <a:srgbClr val="CC3399"/>
                </a:gs>
              </a:gsLst>
              <a:lin ang="2700000" scaled="1"/>
            </a:gradFill>
            <a:ln w="9525">
              <a:solidFill>
                <a:schemeClr val="tx1"/>
              </a:solidFill>
              <a:miter lim="800000"/>
              <a:headEnd/>
              <a:tailEnd/>
            </a:ln>
            <a:effectLst>
              <a:outerShdw dist="89803" dir="2700000" algn="ctr" rotWithShape="0">
                <a:srgbClr val="808080"/>
              </a:outerShdw>
            </a:effectLst>
          </p:spPr>
          <p:txBody>
            <a:bodyPr wrap="none" anchor="b"/>
            <a:lstStyle/>
            <a:p>
              <a:pPr algn="l"/>
              <a:r>
                <a:rPr lang="en-US" altLang="zh-TW" sz="1600">
                  <a:solidFill>
                    <a:schemeClr val="bg1"/>
                  </a:solidFill>
                  <a:effectLst>
                    <a:outerShdw blurRad="38100" dist="38100" dir="2700000" algn="tl">
                      <a:srgbClr val="000000"/>
                    </a:outerShdw>
                  </a:effectLst>
                </a:rPr>
                <a:t>...</a:t>
              </a:r>
              <a:endParaRPr lang="en-US" altLang="zh-TW">
                <a:effectLst>
                  <a:outerShdw blurRad="38100" dist="38100" dir="2700000" algn="tl">
                    <a:srgbClr val="000000"/>
                  </a:outerShdw>
                </a:effectLst>
              </a:endParaRPr>
            </a:p>
          </p:txBody>
        </p:sp>
        <p:grpSp>
          <p:nvGrpSpPr>
            <p:cNvPr id="3" name="Group 118"/>
            <p:cNvGrpSpPr>
              <a:grpSpLocks/>
            </p:cNvGrpSpPr>
            <p:nvPr/>
          </p:nvGrpSpPr>
          <p:grpSpPr bwMode="auto">
            <a:xfrm>
              <a:off x="958" y="1375"/>
              <a:ext cx="302" cy="344"/>
              <a:chOff x="1133" y="1824"/>
              <a:chExt cx="302" cy="344"/>
            </a:xfrm>
          </p:grpSpPr>
          <p:grpSp>
            <p:nvGrpSpPr>
              <p:cNvPr id="4" name="Group 119"/>
              <p:cNvGrpSpPr>
                <a:grpSpLocks/>
              </p:cNvGrpSpPr>
              <p:nvPr/>
            </p:nvGrpSpPr>
            <p:grpSpPr bwMode="auto">
              <a:xfrm>
                <a:off x="1133" y="1824"/>
                <a:ext cx="302" cy="344"/>
                <a:chOff x="1425" y="2784"/>
                <a:chExt cx="302" cy="344"/>
              </a:xfrm>
            </p:grpSpPr>
            <p:sp>
              <p:nvSpPr>
                <p:cNvPr id="68728" name="Freeform 120"/>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68729" name="Freeform 121"/>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68730" name="Text Box 122"/>
              <p:cNvSpPr txBox="1">
                <a:spLocks noChangeArrowheads="1"/>
              </p:cNvSpPr>
              <p:nvPr/>
            </p:nvSpPr>
            <p:spPr bwMode="auto">
              <a:xfrm>
                <a:off x="1135" y="1884"/>
                <a:ext cx="296" cy="202"/>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Log</a:t>
                </a:r>
                <a:endParaRPr lang="en-US" altLang="zh-TW">
                  <a:effectLst>
                    <a:outerShdw blurRad="38100" dist="38100" dir="2700000" algn="tl">
                      <a:srgbClr val="000000"/>
                    </a:outerShdw>
                  </a:effectLst>
                </a:endParaRPr>
              </a:p>
            </p:txBody>
          </p:sp>
        </p:grpSp>
        <p:grpSp>
          <p:nvGrpSpPr>
            <p:cNvPr id="5" name="Group 123"/>
            <p:cNvGrpSpPr>
              <a:grpSpLocks/>
            </p:cNvGrpSpPr>
            <p:nvPr/>
          </p:nvGrpSpPr>
          <p:grpSpPr bwMode="auto">
            <a:xfrm>
              <a:off x="211" y="1279"/>
              <a:ext cx="706" cy="530"/>
              <a:chOff x="386" y="1728"/>
              <a:chExt cx="706" cy="530"/>
            </a:xfrm>
          </p:grpSpPr>
          <p:sp>
            <p:nvSpPr>
              <p:cNvPr id="68732" name="AutoShape 124"/>
              <p:cNvSpPr>
                <a:spLocks noChangeArrowheads="1"/>
              </p:cNvSpPr>
              <p:nvPr/>
            </p:nvSpPr>
            <p:spPr bwMode="auto">
              <a:xfrm>
                <a:off x="404" y="1728"/>
                <a:ext cx="688" cy="530"/>
              </a:xfrm>
              <a:prstGeom prst="can">
                <a:avLst>
                  <a:gd name="adj" fmla="val 25000"/>
                </a:avLst>
              </a:prstGeom>
              <a:gradFill rotWithShape="0">
                <a:gsLst>
                  <a:gs pos="0">
                    <a:srgbClr val="008080"/>
                  </a:gs>
                  <a:gs pos="50000">
                    <a:srgbClr val="33CCCC"/>
                  </a:gs>
                  <a:gs pos="100000">
                    <a:srgbClr val="008080"/>
                  </a:gs>
                </a:gsLst>
                <a:lin ang="0" scaled="1"/>
              </a:gradFill>
              <a:ln w="12700" cap="rnd">
                <a:solidFill>
                  <a:srgbClr val="000000"/>
                </a:solidFill>
                <a:round/>
                <a:headEnd/>
                <a:tailEnd/>
              </a:ln>
              <a:effectLst/>
            </p:spPr>
            <p:txBody>
              <a:bodyPr/>
              <a:lstStyle/>
              <a:p>
                <a:endParaRPr lang="zh-TW" altLang="en-US"/>
              </a:p>
            </p:txBody>
          </p:sp>
          <p:grpSp>
            <p:nvGrpSpPr>
              <p:cNvPr id="6" name="Group 125"/>
              <p:cNvGrpSpPr>
                <a:grpSpLocks/>
              </p:cNvGrpSpPr>
              <p:nvPr/>
            </p:nvGrpSpPr>
            <p:grpSpPr bwMode="auto">
              <a:xfrm>
                <a:off x="386" y="1881"/>
                <a:ext cx="372" cy="324"/>
                <a:chOff x="386" y="1833"/>
                <a:chExt cx="372" cy="324"/>
              </a:xfrm>
            </p:grpSpPr>
            <p:grpSp>
              <p:nvGrpSpPr>
                <p:cNvPr id="7" name="Group 126"/>
                <p:cNvGrpSpPr>
                  <a:grpSpLocks/>
                </p:cNvGrpSpPr>
                <p:nvPr/>
              </p:nvGrpSpPr>
              <p:grpSpPr bwMode="auto">
                <a:xfrm>
                  <a:off x="520" y="1833"/>
                  <a:ext cx="238" cy="243"/>
                  <a:chOff x="720" y="2256"/>
                  <a:chExt cx="336" cy="432"/>
                </a:xfrm>
              </p:grpSpPr>
              <p:sp>
                <p:nvSpPr>
                  <p:cNvPr id="68735" name="Freeform 127"/>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rgbClr val="CCCCFF"/>
                  </a:solidFill>
                  <a:ln w="9525" cap="flat" cmpd="sng">
                    <a:solidFill>
                      <a:schemeClr val="tx1"/>
                    </a:solidFill>
                    <a:prstDash val="solid"/>
                    <a:round/>
                    <a:headEnd/>
                    <a:tailEnd/>
                  </a:ln>
                  <a:effectLst/>
                </p:spPr>
                <p:txBody>
                  <a:bodyPr wrap="none" anchor="ctr"/>
                  <a:lstStyle/>
                  <a:p>
                    <a:endParaRPr lang="zh-TW" altLang="en-US"/>
                  </a:p>
                </p:txBody>
              </p:sp>
              <p:sp>
                <p:nvSpPr>
                  <p:cNvPr id="68736" name="Freeform 128"/>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CCCCFF"/>
                  </a:solidFill>
                  <a:ln w="9525" cap="flat" cmpd="sng">
                    <a:solidFill>
                      <a:schemeClr val="tx1"/>
                    </a:solidFill>
                    <a:prstDash val="solid"/>
                    <a:round/>
                    <a:headEnd/>
                    <a:tailEnd/>
                  </a:ln>
                  <a:effectLst/>
                </p:spPr>
                <p:txBody>
                  <a:bodyPr wrap="none" anchor="ctr"/>
                  <a:lstStyle/>
                  <a:p>
                    <a:endParaRPr lang="zh-TW" altLang="en-US"/>
                  </a:p>
                </p:txBody>
              </p:sp>
            </p:grpSp>
            <p:grpSp>
              <p:nvGrpSpPr>
                <p:cNvPr id="8" name="Group 129"/>
                <p:cNvGrpSpPr>
                  <a:grpSpLocks/>
                </p:cNvGrpSpPr>
                <p:nvPr/>
              </p:nvGrpSpPr>
              <p:grpSpPr bwMode="auto">
                <a:xfrm>
                  <a:off x="482" y="1874"/>
                  <a:ext cx="237" cy="243"/>
                  <a:chOff x="720" y="2256"/>
                  <a:chExt cx="336" cy="432"/>
                </a:xfrm>
              </p:grpSpPr>
              <p:sp>
                <p:nvSpPr>
                  <p:cNvPr id="68738" name="Freeform 130"/>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rgbClr val="00FFFF"/>
                  </a:solidFill>
                  <a:ln w="9525">
                    <a:solidFill>
                      <a:schemeClr val="tx1"/>
                    </a:solidFill>
                    <a:round/>
                    <a:headEnd/>
                    <a:tailEnd/>
                  </a:ln>
                  <a:effectLst/>
                </p:spPr>
                <p:txBody>
                  <a:bodyPr wrap="none" anchor="ctr"/>
                  <a:lstStyle/>
                  <a:p>
                    <a:endParaRPr lang="zh-TW" altLang="en-US"/>
                  </a:p>
                </p:txBody>
              </p:sp>
              <p:sp>
                <p:nvSpPr>
                  <p:cNvPr id="68739" name="Freeform 131"/>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00FFFF"/>
                  </a:solidFill>
                  <a:ln w="9525">
                    <a:solidFill>
                      <a:schemeClr val="tx1"/>
                    </a:solidFill>
                    <a:round/>
                    <a:headEnd/>
                    <a:tailEnd/>
                  </a:ln>
                  <a:effectLst/>
                </p:spPr>
                <p:txBody>
                  <a:bodyPr wrap="none" anchor="ctr"/>
                  <a:lstStyle/>
                  <a:p>
                    <a:endParaRPr lang="zh-TW" altLang="en-US"/>
                  </a:p>
                </p:txBody>
              </p:sp>
            </p:grpSp>
            <p:grpSp>
              <p:nvGrpSpPr>
                <p:cNvPr id="9" name="Group 132"/>
                <p:cNvGrpSpPr>
                  <a:grpSpLocks/>
                </p:cNvGrpSpPr>
                <p:nvPr/>
              </p:nvGrpSpPr>
              <p:grpSpPr bwMode="auto">
                <a:xfrm>
                  <a:off x="430" y="1914"/>
                  <a:ext cx="238" cy="243"/>
                  <a:chOff x="720" y="2256"/>
                  <a:chExt cx="336" cy="432"/>
                </a:xfrm>
              </p:grpSpPr>
              <p:sp>
                <p:nvSpPr>
                  <p:cNvPr id="68741" name="Freeform 133"/>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accent1"/>
                  </a:solidFill>
                  <a:ln w="9525">
                    <a:solidFill>
                      <a:schemeClr val="tx1"/>
                    </a:solidFill>
                    <a:round/>
                    <a:headEnd/>
                    <a:tailEnd/>
                  </a:ln>
                  <a:effectLst/>
                </p:spPr>
                <p:txBody>
                  <a:bodyPr wrap="none" anchor="ctr"/>
                  <a:lstStyle/>
                  <a:p>
                    <a:endParaRPr lang="zh-TW" altLang="en-US"/>
                  </a:p>
                </p:txBody>
              </p:sp>
              <p:sp>
                <p:nvSpPr>
                  <p:cNvPr id="68742" name="Freeform 134"/>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chemeClr val="accent1"/>
                  </a:solidFill>
                  <a:ln w="9525">
                    <a:solidFill>
                      <a:schemeClr val="tx1"/>
                    </a:solidFill>
                    <a:round/>
                    <a:headEnd/>
                    <a:tailEnd/>
                  </a:ln>
                  <a:effectLst/>
                </p:spPr>
                <p:txBody>
                  <a:bodyPr wrap="none" anchor="ctr"/>
                  <a:lstStyle/>
                  <a:p>
                    <a:endParaRPr lang="zh-TW" altLang="en-US"/>
                  </a:p>
                </p:txBody>
              </p:sp>
            </p:grpSp>
            <p:sp>
              <p:nvSpPr>
                <p:cNvPr id="68743" name="Text Box 135"/>
                <p:cNvSpPr txBox="1">
                  <a:spLocks noChangeArrowheads="1"/>
                </p:cNvSpPr>
                <p:nvPr/>
              </p:nvSpPr>
              <p:spPr bwMode="auto">
                <a:xfrm>
                  <a:off x="386" y="1940"/>
                  <a:ext cx="330" cy="202"/>
                </a:xfrm>
                <a:prstGeom prst="rect">
                  <a:avLst/>
                </a:prstGeom>
                <a:noFill/>
                <a:ln w="9525">
                  <a:noFill/>
                  <a:miter lim="800000"/>
                  <a:headEnd/>
                  <a:tailEnd/>
                </a:ln>
                <a:effectLst/>
              </p:spPr>
              <p:txBody>
                <a:bodyPr wrap="none">
                  <a:spAutoFit/>
                </a:bodyPr>
                <a:lstStyle/>
                <a:p>
                  <a:r>
                    <a:rPr lang="en-US" altLang="zh-TW" sz="1500">
                      <a:solidFill>
                        <a:schemeClr val="bg1"/>
                      </a:solidFill>
                      <a:effectLst/>
                      <a:latin typeface="Arial Narrow" pitchFamily="34" charset="0"/>
                    </a:rPr>
                    <a:t>Data</a:t>
                  </a:r>
                  <a:endParaRPr lang="en-US" altLang="zh-TW">
                    <a:effectLst>
                      <a:outerShdw blurRad="38100" dist="38100" dir="2700000" algn="tl">
                        <a:srgbClr val="000000"/>
                      </a:outerShdw>
                    </a:effectLst>
                  </a:endParaRPr>
                </a:p>
              </p:txBody>
            </p:sp>
          </p:grpSp>
          <p:grpSp>
            <p:nvGrpSpPr>
              <p:cNvPr id="10" name="Group 136"/>
              <p:cNvGrpSpPr>
                <a:grpSpLocks/>
              </p:cNvGrpSpPr>
              <p:nvPr/>
            </p:nvGrpSpPr>
            <p:grpSpPr bwMode="auto">
              <a:xfrm>
                <a:off x="784" y="1891"/>
                <a:ext cx="296" cy="244"/>
                <a:chOff x="784" y="1891"/>
                <a:chExt cx="296" cy="244"/>
              </a:xfrm>
            </p:grpSpPr>
            <p:grpSp>
              <p:nvGrpSpPr>
                <p:cNvPr id="11" name="Group 137"/>
                <p:cNvGrpSpPr>
                  <a:grpSpLocks/>
                </p:cNvGrpSpPr>
                <p:nvPr/>
              </p:nvGrpSpPr>
              <p:grpSpPr bwMode="auto">
                <a:xfrm>
                  <a:off x="819" y="1891"/>
                  <a:ext cx="225" cy="244"/>
                  <a:chOff x="819" y="1843"/>
                  <a:chExt cx="225" cy="244"/>
                </a:xfrm>
              </p:grpSpPr>
              <p:sp>
                <p:nvSpPr>
                  <p:cNvPr id="68746" name="Freeform 138"/>
                  <p:cNvSpPr>
                    <a:spLocks/>
                  </p:cNvSpPr>
                  <p:nvPr/>
                </p:nvSpPr>
                <p:spPr bwMode="auto">
                  <a:xfrm>
                    <a:off x="819" y="1843"/>
                    <a:ext cx="225" cy="2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a:solidFill>
                      <a:schemeClr val="tx1"/>
                    </a:solidFill>
                    <a:round/>
                    <a:headEnd/>
                    <a:tailEnd/>
                  </a:ln>
                  <a:effectLst/>
                </p:spPr>
                <p:txBody>
                  <a:bodyPr wrap="none" anchor="ctr"/>
                  <a:lstStyle/>
                  <a:p>
                    <a:endParaRPr lang="zh-TW" altLang="en-US"/>
                  </a:p>
                </p:txBody>
              </p:sp>
              <p:sp>
                <p:nvSpPr>
                  <p:cNvPr id="68747" name="Freeform 139"/>
                  <p:cNvSpPr>
                    <a:spLocks/>
                  </p:cNvSpPr>
                  <p:nvPr/>
                </p:nvSpPr>
                <p:spPr bwMode="auto">
                  <a:xfrm>
                    <a:off x="980" y="1843"/>
                    <a:ext cx="64" cy="54"/>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a:solidFill>
                      <a:schemeClr val="tx1"/>
                    </a:solidFill>
                    <a:round/>
                    <a:headEnd/>
                    <a:tailEnd/>
                  </a:ln>
                  <a:effectLst/>
                </p:spPr>
                <p:txBody>
                  <a:bodyPr wrap="none" anchor="ctr"/>
                  <a:lstStyle/>
                  <a:p>
                    <a:endParaRPr lang="zh-TW" altLang="en-US"/>
                  </a:p>
                </p:txBody>
              </p:sp>
            </p:grpSp>
            <p:sp>
              <p:nvSpPr>
                <p:cNvPr id="68748" name="Text Box 140"/>
                <p:cNvSpPr txBox="1">
                  <a:spLocks noChangeArrowheads="1"/>
                </p:cNvSpPr>
                <p:nvPr/>
              </p:nvSpPr>
              <p:spPr bwMode="auto">
                <a:xfrm>
                  <a:off x="784" y="1910"/>
                  <a:ext cx="296" cy="202"/>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Log</a:t>
                  </a:r>
                  <a:endParaRPr lang="en-US" altLang="zh-TW">
                    <a:effectLst>
                      <a:outerShdw blurRad="38100" dist="38100" dir="2700000" algn="tl">
                        <a:srgbClr val="000000"/>
                      </a:outerShdw>
                    </a:effectLst>
                  </a:endParaRPr>
                </a:p>
              </p:txBody>
            </p:sp>
          </p:grpSp>
        </p:grpSp>
        <p:grpSp>
          <p:nvGrpSpPr>
            <p:cNvPr id="12" name="Group 141"/>
            <p:cNvGrpSpPr>
              <a:grpSpLocks/>
            </p:cNvGrpSpPr>
            <p:nvPr/>
          </p:nvGrpSpPr>
          <p:grpSpPr bwMode="auto">
            <a:xfrm>
              <a:off x="1361" y="1375"/>
              <a:ext cx="302" cy="344"/>
              <a:chOff x="1536" y="1824"/>
              <a:chExt cx="302" cy="344"/>
            </a:xfrm>
          </p:grpSpPr>
          <p:grpSp>
            <p:nvGrpSpPr>
              <p:cNvPr id="13" name="Group 142"/>
              <p:cNvGrpSpPr>
                <a:grpSpLocks/>
              </p:cNvGrpSpPr>
              <p:nvPr/>
            </p:nvGrpSpPr>
            <p:grpSpPr bwMode="auto">
              <a:xfrm>
                <a:off x="1536" y="1824"/>
                <a:ext cx="302" cy="344"/>
                <a:chOff x="1425" y="2784"/>
                <a:chExt cx="302" cy="344"/>
              </a:xfrm>
            </p:grpSpPr>
            <p:sp>
              <p:nvSpPr>
                <p:cNvPr id="68751" name="Freeform 143"/>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68752" name="Freeform 144"/>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68753" name="Text Box 145"/>
              <p:cNvSpPr txBox="1">
                <a:spLocks noChangeArrowheads="1"/>
              </p:cNvSpPr>
              <p:nvPr/>
            </p:nvSpPr>
            <p:spPr bwMode="auto">
              <a:xfrm>
                <a:off x="1538" y="1884"/>
                <a:ext cx="296" cy="202"/>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Log</a:t>
                </a:r>
                <a:endParaRPr lang="en-US" altLang="zh-TW">
                  <a:effectLst>
                    <a:outerShdw blurRad="38100" dist="38100" dir="2700000" algn="tl">
                      <a:srgbClr val="000000"/>
                    </a:outerShdw>
                  </a:effectLst>
                </a:endParaRPr>
              </a:p>
            </p:txBody>
          </p:sp>
        </p:grpSp>
        <p:grpSp>
          <p:nvGrpSpPr>
            <p:cNvPr id="14" name="Group 146"/>
            <p:cNvGrpSpPr>
              <a:grpSpLocks/>
            </p:cNvGrpSpPr>
            <p:nvPr/>
          </p:nvGrpSpPr>
          <p:grpSpPr bwMode="auto">
            <a:xfrm>
              <a:off x="1779" y="1375"/>
              <a:ext cx="302" cy="344"/>
              <a:chOff x="1954" y="1824"/>
              <a:chExt cx="302" cy="344"/>
            </a:xfrm>
          </p:grpSpPr>
          <p:grpSp>
            <p:nvGrpSpPr>
              <p:cNvPr id="15" name="Group 147"/>
              <p:cNvGrpSpPr>
                <a:grpSpLocks/>
              </p:cNvGrpSpPr>
              <p:nvPr/>
            </p:nvGrpSpPr>
            <p:grpSpPr bwMode="auto">
              <a:xfrm>
                <a:off x="1954" y="1824"/>
                <a:ext cx="302" cy="344"/>
                <a:chOff x="1425" y="2784"/>
                <a:chExt cx="302" cy="344"/>
              </a:xfrm>
            </p:grpSpPr>
            <p:sp>
              <p:nvSpPr>
                <p:cNvPr id="68756" name="Freeform 148"/>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68757" name="Freeform 149"/>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68758" name="Text Box 150"/>
              <p:cNvSpPr txBox="1">
                <a:spLocks noChangeArrowheads="1"/>
              </p:cNvSpPr>
              <p:nvPr/>
            </p:nvSpPr>
            <p:spPr bwMode="auto">
              <a:xfrm>
                <a:off x="1956" y="1884"/>
                <a:ext cx="296" cy="202"/>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Log</a:t>
                </a:r>
                <a:endParaRPr lang="en-US" altLang="zh-TW">
                  <a:effectLst>
                    <a:outerShdw blurRad="38100" dist="38100" dir="2700000" algn="tl">
                      <a:srgbClr val="000000"/>
                    </a:outerShdw>
                  </a:effectLst>
                </a:endParaRPr>
              </a:p>
            </p:txBody>
          </p:sp>
        </p:grpSp>
        <p:grpSp>
          <p:nvGrpSpPr>
            <p:cNvPr id="16" name="Group 151"/>
            <p:cNvGrpSpPr>
              <a:grpSpLocks/>
            </p:cNvGrpSpPr>
            <p:nvPr/>
          </p:nvGrpSpPr>
          <p:grpSpPr bwMode="auto">
            <a:xfrm>
              <a:off x="2908" y="1375"/>
              <a:ext cx="302" cy="344"/>
              <a:chOff x="3101" y="1824"/>
              <a:chExt cx="302" cy="344"/>
            </a:xfrm>
          </p:grpSpPr>
          <p:grpSp>
            <p:nvGrpSpPr>
              <p:cNvPr id="17" name="Group 152"/>
              <p:cNvGrpSpPr>
                <a:grpSpLocks/>
              </p:cNvGrpSpPr>
              <p:nvPr/>
            </p:nvGrpSpPr>
            <p:grpSpPr bwMode="auto">
              <a:xfrm>
                <a:off x="3101" y="1824"/>
                <a:ext cx="302" cy="344"/>
                <a:chOff x="1425" y="2784"/>
                <a:chExt cx="302" cy="344"/>
              </a:xfrm>
            </p:grpSpPr>
            <p:sp>
              <p:nvSpPr>
                <p:cNvPr id="68761" name="Freeform 153"/>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68762" name="Freeform 154"/>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68763" name="Text Box 155"/>
              <p:cNvSpPr txBox="1">
                <a:spLocks noChangeArrowheads="1"/>
              </p:cNvSpPr>
              <p:nvPr/>
            </p:nvSpPr>
            <p:spPr bwMode="auto">
              <a:xfrm>
                <a:off x="3103" y="1884"/>
                <a:ext cx="296" cy="202"/>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Log</a:t>
                </a:r>
                <a:endParaRPr lang="en-US" altLang="zh-TW">
                  <a:effectLst>
                    <a:outerShdw blurRad="38100" dist="38100" dir="2700000" algn="tl">
                      <a:srgbClr val="000000"/>
                    </a:outerShdw>
                  </a:effectLst>
                </a:endParaRPr>
              </a:p>
            </p:txBody>
          </p:sp>
        </p:grpSp>
        <p:grpSp>
          <p:nvGrpSpPr>
            <p:cNvPr id="18" name="Group 156"/>
            <p:cNvGrpSpPr>
              <a:grpSpLocks/>
            </p:cNvGrpSpPr>
            <p:nvPr/>
          </p:nvGrpSpPr>
          <p:grpSpPr bwMode="auto">
            <a:xfrm>
              <a:off x="3311" y="1375"/>
              <a:ext cx="302" cy="344"/>
              <a:chOff x="3504" y="1824"/>
              <a:chExt cx="302" cy="344"/>
            </a:xfrm>
          </p:grpSpPr>
          <p:grpSp>
            <p:nvGrpSpPr>
              <p:cNvPr id="19" name="Group 157"/>
              <p:cNvGrpSpPr>
                <a:grpSpLocks/>
              </p:cNvGrpSpPr>
              <p:nvPr/>
            </p:nvGrpSpPr>
            <p:grpSpPr bwMode="auto">
              <a:xfrm>
                <a:off x="3504" y="1824"/>
                <a:ext cx="302" cy="344"/>
                <a:chOff x="1425" y="2784"/>
                <a:chExt cx="302" cy="344"/>
              </a:xfrm>
            </p:grpSpPr>
            <p:sp>
              <p:nvSpPr>
                <p:cNvPr id="68766" name="Freeform 158"/>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68767" name="Freeform 159"/>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68768" name="Text Box 160"/>
              <p:cNvSpPr txBox="1">
                <a:spLocks noChangeArrowheads="1"/>
              </p:cNvSpPr>
              <p:nvPr/>
            </p:nvSpPr>
            <p:spPr bwMode="auto">
              <a:xfrm>
                <a:off x="3506" y="1884"/>
                <a:ext cx="296" cy="202"/>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Log</a:t>
                </a:r>
                <a:endParaRPr lang="en-US" altLang="zh-TW">
                  <a:effectLst>
                    <a:outerShdw blurRad="38100" dist="38100" dir="2700000" algn="tl">
                      <a:srgbClr val="000000"/>
                    </a:outerShdw>
                  </a:effectLst>
                </a:endParaRPr>
              </a:p>
            </p:txBody>
          </p:sp>
        </p:grpSp>
        <p:grpSp>
          <p:nvGrpSpPr>
            <p:cNvPr id="20" name="Group 161"/>
            <p:cNvGrpSpPr>
              <a:grpSpLocks/>
            </p:cNvGrpSpPr>
            <p:nvPr/>
          </p:nvGrpSpPr>
          <p:grpSpPr bwMode="auto">
            <a:xfrm>
              <a:off x="3729" y="1375"/>
              <a:ext cx="302" cy="344"/>
              <a:chOff x="3922" y="1824"/>
              <a:chExt cx="302" cy="344"/>
            </a:xfrm>
          </p:grpSpPr>
          <p:grpSp>
            <p:nvGrpSpPr>
              <p:cNvPr id="21" name="Group 162"/>
              <p:cNvGrpSpPr>
                <a:grpSpLocks/>
              </p:cNvGrpSpPr>
              <p:nvPr/>
            </p:nvGrpSpPr>
            <p:grpSpPr bwMode="auto">
              <a:xfrm>
                <a:off x="3922" y="1824"/>
                <a:ext cx="302" cy="344"/>
                <a:chOff x="1425" y="2784"/>
                <a:chExt cx="302" cy="344"/>
              </a:xfrm>
            </p:grpSpPr>
            <p:sp>
              <p:nvSpPr>
                <p:cNvPr id="68771" name="Freeform 163"/>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68772" name="Freeform 164"/>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68773" name="Text Box 165"/>
              <p:cNvSpPr txBox="1">
                <a:spLocks noChangeArrowheads="1"/>
              </p:cNvSpPr>
              <p:nvPr/>
            </p:nvSpPr>
            <p:spPr bwMode="auto">
              <a:xfrm>
                <a:off x="3924" y="1884"/>
                <a:ext cx="296" cy="202"/>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Log</a:t>
                </a:r>
                <a:endParaRPr lang="en-US" altLang="zh-TW">
                  <a:effectLst>
                    <a:outerShdw blurRad="38100" dist="38100" dir="2700000" algn="tl">
                      <a:srgbClr val="000000"/>
                    </a:outerShdw>
                  </a:effectLst>
                </a:endParaRPr>
              </a:p>
            </p:txBody>
          </p:sp>
        </p:grpSp>
        <p:sp>
          <p:nvSpPr>
            <p:cNvPr id="68774" name="Rectangle 166"/>
            <p:cNvSpPr>
              <a:spLocks noChangeArrowheads="1"/>
            </p:cNvSpPr>
            <p:nvPr/>
          </p:nvSpPr>
          <p:spPr bwMode="auto">
            <a:xfrm>
              <a:off x="113" y="2239"/>
              <a:ext cx="2736" cy="144"/>
            </a:xfrm>
            <a:prstGeom prst="rect">
              <a:avLst/>
            </a:prstGeom>
            <a:solidFill>
              <a:srgbClr val="99CC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TW" altLang="zh-TW">
                <a:effectLst>
                  <a:outerShdw blurRad="38100" dist="38100" dir="2700000" algn="tl">
                    <a:srgbClr val="000000"/>
                  </a:outerShdw>
                </a:effectLst>
              </a:endParaRPr>
            </a:p>
          </p:txBody>
        </p:sp>
        <p:sp>
          <p:nvSpPr>
            <p:cNvPr id="68775" name="Rectangle 167"/>
            <p:cNvSpPr>
              <a:spLocks noChangeArrowheads="1"/>
            </p:cNvSpPr>
            <p:nvPr/>
          </p:nvSpPr>
          <p:spPr bwMode="auto">
            <a:xfrm>
              <a:off x="2849" y="2239"/>
              <a:ext cx="1968" cy="144"/>
            </a:xfrm>
            <a:prstGeom prst="rect">
              <a:avLst/>
            </a:prstGeom>
            <a:solidFill>
              <a:srgbClr val="00FFCC"/>
            </a:solidFill>
            <a:ln w="9525">
              <a:solidFill>
                <a:schemeClr val="tx1"/>
              </a:solidFill>
              <a:miter lim="800000"/>
              <a:headEnd/>
              <a:tailEnd/>
            </a:ln>
            <a:effectLst>
              <a:outerShdw dist="35921" dir="2700000" algn="ctr" rotWithShape="0">
                <a:schemeClr val="bg2"/>
              </a:outerShdw>
            </a:effectLst>
          </p:spPr>
          <p:txBody>
            <a:bodyPr wrap="none" anchor="ctr"/>
            <a:lstStyle/>
            <a:p>
              <a:endParaRPr lang="zh-TW" altLang="zh-TW">
                <a:effectLst>
                  <a:outerShdw blurRad="38100" dist="38100" dir="2700000" algn="tl">
                    <a:srgbClr val="000000"/>
                  </a:outerShdw>
                </a:effectLst>
              </a:endParaRPr>
            </a:p>
          </p:txBody>
        </p:sp>
        <p:sp>
          <p:nvSpPr>
            <p:cNvPr id="68776" name="Rectangle 168"/>
            <p:cNvSpPr>
              <a:spLocks noChangeArrowheads="1"/>
            </p:cNvSpPr>
            <p:nvPr/>
          </p:nvSpPr>
          <p:spPr bwMode="auto">
            <a:xfrm>
              <a:off x="4817" y="2239"/>
              <a:ext cx="809" cy="145"/>
            </a:xfrm>
            <a:prstGeom prst="rect">
              <a:avLst/>
            </a:prstGeom>
            <a:solidFill>
              <a:srgbClr val="FFCC00"/>
            </a:solidFill>
            <a:ln w="9525">
              <a:solidFill>
                <a:schemeClr val="tx1"/>
              </a:solidFill>
              <a:miter lim="800000"/>
              <a:headEnd/>
              <a:tailEnd/>
            </a:ln>
            <a:effectLst>
              <a:outerShdw dist="35921" dir="2700000" algn="ctr" rotWithShape="0">
                <a:schemeClr val="bg2"/>
              </a:outerShdw>
            </a:effectLst>
          </p:spPr>
          <p:txBody>
            <a:bodyPr wrap="none" anchor="ctr"/>
            <a:lstStyle/>
            <a:p>
              <a:r>
                <a:rPr lang="en-US" altLang="zh-TW" sz="1800">
                  <a:effectLst/>
                </a:rPr>
                <a:t> </a:t>
              </a:r>
              <a:endParaRPr lang="en-US" altLang="zh-TW">
                <a:effectLst>
                  <a:outerShdw blurRad="38100" dist="38100" dir="2700000" algn="tl">
                    <a:srgbClr val="000000"/>
                  </a:outerShdw>
                </a:effectLst>
              </a:endParaRPr>
            </a:p>
          </p:txBody>
        </p:sp>
        <p:sp>
          <p:nvSpPr>
            <p:cNvPr id="68777" name="Line 169"/>
            <p:cNvSpPr>
              <a:spLocks noChangeShapeType="1"/>
            </p:cNvSpPr>
            <p:nvPr/>
          </p:nvSpPr>
          <p:spPr bwMode="auto">
            <a:xfrm>
              <a:off x="593" y="2239"/>
              <a:ext cx="0" cy="144"/>
            </a:xfrm>
            <a:prstGeom prst="line">
              <a:avLst/>
            </a:prstGeom>
            <a:noFill/>
            <a:ln w="9525">
              <a:solidFill>
                <a:schemeClr val="tx1"/>
              </a:solidFill>
              <a:round/>
              <a:headEnd/>
              <a:tailEnd/>
            </a:ln>
            <a:effectLst/>
          </p:spPr>
          <p:txBody>
            <a:bodyPr wrap="none" anchor="ctr"/>
            <a:lstStyle/>
            <a:p>
              <a:endParaRPr lang="zh-TW" altLang="en-US"/>
            </a:p>
          </p:txBody>
        </p:sp>
        <p:sp>
          <p:nvSpPr>
            <p:cNvPr id="68778" name="Line 170"/>
            <p:cNvSpPr>
              <a:spLocks noChangeShapeType="1"/>
            </p:cNvSpPr>
            <p:nvPr/>
          </p:nvSpPr>
          <p:spPr bwMode="auto">
            <a:xfrm>
              <a:off x="1073" y="2239"/>
              <a:ext cx="0" cy="144"/>
            </a:xfrm>
            <a:prstGeom prst="line">
              <a:avLst/>
            </a:prstGeom>
            <a:noFill/>
            <a:ln w="9525">
              <a:solidFill>
                <a:schemeClr val="tx1"/>
              </a:solidFill>
              <a:round/>
              <a:headEnd/>
              <a:tailEnd/>
            </a:ln>
            <a:effectLst/>
          </p:spPr>
          <p:txBody>
            <a:bodyPr wrap="none" anchor="ctr"/>
            <a:lstStyle/>
            <a:p>
              <a:endParaRPr lang="zh-TW" altLang="en-US"/>
            </a:p>
          </p:txBody>
        </p:sp>
        <p:sp>
          <p:nvSpPr>
            <p:cNvPr id="68779" name="Line 171"/>
            <p:cNvSpPr>
              <a:spLocks noChangeShapeType="1"/>
            </p:cNvSpPr>
            <p:nvPr/>
          </p:nvSpPr>
          <p:spPr bwMode="auto">
            <a:xfrm>
              <a:off x="1517" y="2239"/>
              <a:ext cx="0" cy="144"/>
            </a:xfrm>
            <a:prstGeom prst="line">
              <a:avLst/>
            </a:prstGeom>
            <a:noFill/>
            <a:ln w="9525">
              <a:solidFill>
                <a:schemeClr val="tx1"/>
              </a:solidFill>
              <a:round/>
              <a:headEnd/>
              <a:tailEnd/>
            </a:ln>
            <a:effectLst/>
          </p:spPr>
          <p:txBody>
            <a:bodyPr wrap="none" anchor="ctr"/>
            <a:lstStyle/>
            <a:p>
              <a:endParaRPr lang="zh-TW" altLang="en-US"/>
            </a:p>
          </p:txBody>
        </p:sp>
        <p:sp>
          <p:nvSpPr>
            <p:cNvPr id="68780" name="Line 172"/>
            <p:cNvSpPr>
              <a:spLocks noChangeShapeType="1"/>
            </p:cNvSpPr>
            <p:nvPr/>
          </p:nvSpPr>
          <p:spPr bwMode="auto">
            <a:xfrm>
              <a:off x="1926" y="2239"/>
              <a:ext cx="0" cy="144"/>
            </a:xfrm>
            <a:prstGeom prst="line">
              <a:avLst/>
            </a:prstGeom>
            <a:noFill/>
            <a:ln w="9525">
              <a:solidFill>
                <a:schemeClr val="tx1"/>
              </a:solidFill>
              <a:round/>
              <a:headEnd/>
              <a:tailEnd/>
            </a:ln>
            <a:effectLst/>
          </p:spPr>
          <p:txBody>
            <a:bodyPr wrap="none" anchor="ctr"/>
            <a:lstStyle/>
            <a:p>
              <a:endParaRPr lang="zh-TW" altLang="en-US"/>
            </a:p>
          </p:txBody>
        </p:sp>
        <p:sp>
          <p:nvSpPr>
            <p:cNvPr id="68781" name="Line 173"/>
            <p:cNvSpPr>
              <a:spLocks noChangeShapeType="1"/>
            </p:cNvSpPr>
            <p:nvPr/>
          </p:nvSpPr>
          <p:spPr bwMode="auto">
            <a:xfrm>
              <a:off x="2443" y="2239"/>
              <a:ext cx="0" cy="144"/>
            </a:xfrm>
            <a:prstGeom prst="line">
              <a:avLst/>
            </a:prstGeom>
            <a:noFill/>
            <a:ln w="9525">
              <a:solidFill>
                <a:schemeClr val="tx1"/>
              </a:solidFill>
              <a:round/>
              <a:headEnd/>
              <a:tailEnd/>
            </a:ln>
            <a:effectLst/>
          </p:spPr>
          <p:txBody>
            <a:bodyPr wrap="none" anchor="ctr"/>
            <a:lstStyle/>
            <a:p>
              <a:endParaRPr lang="zh-TW" altLang="en-US"/>
            </a:p>
          </p:txBody>
        </p:sp>
        <p:sp>
          <p:nvSpPr>
            <p:cNvPr id="68782" name="Line 174"/>
            <p:cNvSpPr>
              <a:spLocks noChangeShapeType="1"/>
            </p:cNvSpPr>
            <p:nvPr/>
          </p:nvSpPr>
          <p:spPr bwMode="auto">
            <a:xfrm>
              <a:off x="3039" y="2239"/>
              <a:ext cx="0" cy="144"/>
            </a:xfrm>
            <a:prstGeom prst="line">
              <a:avLst/>
            </a:prstGeom>
            <a:noFill/>
            <a:ln w="9525">
              <a:solidFill>
                <a:schemeClr val="tx1"/>
              </a:solidFill>
              <a:round/>
              <a:headEnd/>
              <a:tailEnd/>
            </a:ln>
            <a:effectLst/>
          </p:spPr>
          <p:txBody>
            <a:bodyPr wrap="none" anchor="ctr"/>
            <a:lstStyle/>
            <a:p>
              <a:endParaRPr lang="zh-TW" altLang="en-US"/>
            </a:p>
          </p:txBody>
        </p:sp>
        <p:sp>
          <p:nvSpPr>
            <p:cNvPr id="68783" name="Line 175"/>
            <p:cNvSpPr>
              <a:spLocks noChangeShapeType="1"/>
            </p:cNvSpPr>
            <p:nvPr/>
          </p:nvSpPr>
          <p:spPr bwMode="auto">
            <a:xfrm>
              <a:off x="3423" y="2239"/>
              <a:ext cx="0" cy="144"/>
            </a:xfrm>
            <a:prstGeom prst="line">
              <a:avLst/>
            </a:prstGeom>
            <a:noFill/>
            <a:ln w="9525">
              <a:solidFill>
                <a:schemeClr val="tx1"/>
              </a:solidFill>
              <a:round/>
              <a:headEnd/>
              <a:tailEnd/>
            </a:ln>
            <a:effectLst/>
          </p:spPr>
          <p:txBody>
            <a:bodyPr wrap="none" anchor="ctr"/>
            <a:lstStyle/>
            <a:p>
              <a:endParaRPr lang="zh-TW" altLang="en-US"/>
            </a:p>
          </p:txBody>
        </p:sp>
        <p:sp>
          <p:nvSpPr>
            <p:cNvPr id="68784" name="Line 176"/>
            <p:cNvSpPr>
              <a:spLocks noChangeShapeType="1"/>
            </p:cNvSpPr>
            <p:nvPr/>
          </p:nvSpPr>
          <p:spPr bwMode="auto">
            <a:xfrm>
              <a:off x="3855" y="2239"/>
              <a:ext cx="0" cy="144"/>
            </a:xfrm>
            <a:prstGeom prst="line">
              <a:avLst/>
            </a:prstGeom>
            <a:noFill/>
            <a:ln w="9525">
              <a:solidFill>
                <a:schemeClr val="tx1"/>
              </a:solidFill>
              <a:round/>
              <a:headEnd/>
              <a:tailEnd/>
            </a:ln>
            <a:effectLst/>
          </p:spPr>
          <p:txBody>
            <a:bodyPr wrap="none" anchor="ctr"/>
            <a:lstStyle/>
            <a:p>
              <a:endParaRPr lang="zh-TW" altLang="en-US"/>
            </a:p>
          </p:txBody>
        </p:sp>
        <p:sp>
          <p:nvSpPr>
            <p:cNvPr id="68785" name="Line 177"/>
            <p:cNvSpPr>
              <a:spLocks noChangeShapeType="1"/>
            </p:cNvSpPr>
            <p:nvPr/>
          </p:nvSpPr>
          <p:spPr bwMode="auto">
            <a:xfrm>
              <a:off x="4416" y="2239"/>
              <a:ext cx="0" cy="144"/>
            </a:xfrm>
            <a:prstGeom prst="line">
              <a:avLst/>
            </a:prstGeom>
            <a:noFill/>
            <a:ln w="9525">
              <a:solidFill>
                <a:schemeClr val="tx1"/>
              </a:solidFill>
              <a:round/>
              <a:headEnd/>
              <a:tailEnd/>
            </a:ln>
            <a:effectLst/>
          </p:spPr>
          <p:txBody>
            <a:bodyPr wrap="none" anchor="ctr"/>
            <a:lstStyle/>
            <a:p>
              <a:endParaRPr lang="zh-TW" altLang="en-US"/>
            </a:p>
          </p:txBody>
        </p:sp>
        <p:grpSp>
          <p:nvGrpSpPr>
            <p:cNvPr id="22" name="Group 178"/>
            <p:cNvGrpSpPr>
              <a:grpSpLocks/>
            </p:cNvGrpSpPr>
            <p:nvPr/>
          </p:nvGrpSpPr>
          <p:grpSpPr bwMode="auto">
            <a:xfrm>
              <a:off x="2108" y="1279"/>
              <a:ext cx="688" cy="530"/>
              <a:chOff x="2283" y="1680"/>
              <a:chExt cx="688" cy="530"/>
            </a:xfrm>
          </p:grpSpPr>
          <p:sp>
            <p:nvSpPr>
              <p:cNvPr id="68787" name="AutoShape 179"/>
              <p:cNvSpPr>
                <a:spLocks noChangeArrowheads="1"/>
              </p:cNvSpPr>
              <p:nvPr/>
            </p:nvSpPr>
            <p:spPr bwMode="auto">
              <a:xfrm>
                <a:off x="2283" y="1680"/>
                <a:ext cx="688" cy="530"/>
              </a:xfrm>
              <a:prstGeom prst="can">
                <a:avLst>
                  <a:gd name="adj" fmla="val 25000"/>
                </a:avLst>
              </a:prstGeom>
              <a:gradFill rotWithShape="0">
                <a:gsLst>
                  <a:gs pos="0">
                    <a:srgbClr val="008080"/>
                  </a:gs>
                  <a:gs pos="50000">
                    <a:srgbClr val="33CCCC"/>
                  </a:gs>
                  <a:gs pos="100000">
                    <a:srgbClr val="008080"/>
                  </a:gs>
                </a:gsLst>
                <a:lin ang="0" scaled="1"/>
              </a:gradFill>
              <a:ln w="12700" cap="rnd">
                <a:solidFill>
                  <a:srgbClr val="000000"/>
                </a:solidFill>
                <a:round/>
                <a:headEnd/>
                <a:tailEnd/>
              </a:ln>
              <a:effectLst/>
            </p:spPr>
            <p:txBody>
              <a:bodyPr/>
              <a:lstStyle/>
              <a:p>
                <a:endParaRPr lang="zh-TW" altLang="en-US"/>
              </a:p>
            </p:txBody>
          </p:sp>
          <p:grpSp>
            <p:nvGrpSpPr>
              <p:cNvPr id="23" name="Group 180"/>
              <p:cNvGrpSpPr>
                <a:grpSpLocks/>
              </p:cNvGrpSpPr>
              <p:nvPr/>
            </p:nvGrpSpPr>
            <p:grpSpPr bwMode="auto">
              <a:xfrm>
                <a:off x="2663" y="1843"/>
                <a:ext cx="296" cy="244"/>
                <a:chOff x="623" y="2256"/>
                <a:chExt cx="333" cy="288"/>
              </a:xfrm>
            </p:grpSpPr>
            <p:grpSp>
              <p:nvGrpSpPr>
                <p:cNvPr id="24" name="Group 181"/>
                <p:cNvGrpSpPr>
                  <a:grpSpLocks/>
                </p:cNvGrpSpPr>
                <p:nvPr/>
              </p:nvGrpSpPr>
              <p:grpSpPr bwMode="auto">
                <a:xfrm>
                  <a:off x="662" y="2256"/>
                  <a:ext cx="253" cy="288"/>
                  <a:chOff x="720" y="2256"/>
                  <a:chExt cx="336" cy="432"/>
                </a:xfrm>
              </p:grpSpPr>
              <p:sp>
                <p:nvSpPr>
                  <p:cNvPr id="68790" name="Freeform 182"/>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a:solidFill>
                      <a:schemeClr val="tx1"/>
                    </a:solidFill>
                    <a:round/>
                    <a:headEnd/>
                    <a:tailEnd/>
                  </a:ln>
                  <a:effectLst/>
                </p:spPr>
                <p:txBody>
                  <a:bodyPr wrap="none" anchor="ctr"/>
                  <a:lstStyle/>
                  <a:p>
                    <a:endParaRPr lang="zh-TW" altLang="en-US"/>
                  </a:p>
                </p:txBody>
              </p:sp>
              <p:sp>
                <p:nvSpPr>
                  <p:cNvPr id="68791" name="Freeform 183"/>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noFill/>
                  <a:ln w="9525">
                    <a:solidFill>
                      <a:schemeClr val="tx1"/>
                    </a:solidFill>
                    <a:round/>
                    <a:headEnd/>
                    <a:tailEnd/>
                  </a:ln>
                  <a:effectLst/>
                </p:spPr>
                <p:txBody>
                  <a:bodyPr wrap="none" anchor="ctr"/>
                  <a:lstStyle/>
                  <a:p>
                    <a:endParaRPr lang="zh-TW" altLang="en-US"/>
                  </a:p>
                </p:txBody>
              </p:sp>
            </p:grpSp>
            <p:sp>
              <p:nvSpPr>
                <p:cNvPr id="68792" name="Text Box 184"/>
                <p:cNvSpPr txBox="1">
                  <a:spLocks noChangeArrowheads="1"/>
                </p:cNvSpPr>
                <p:nvPr/>
              </p:nvSpPr>
              <p:spPr bwMode="auto">
                <a:xfrm>
                  <a:off x="623" y="2302"/>
                  <a:ext cx="333" cy="238"/>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Log</a:t>
                  </a:r>
                  <a:endParaRPr lang="en-US" altLang="zh-TW">
                    <a:effectLst>
                      <a:outerShdw blurRad="38100" dist="38100" dir="2700000" algn="tl">
                        <a:srgbClr val="000000"/>
                      </a:outerShdw>
                    </a:effectLst>
                  </a:endParaRPr>
                </a:p>
              </p:txBody>
            </p:sp>
          </p:grpSp>
          <p:grpSp>
            <p:nvGrpSpPr>
              <p:cNvPr id="25" name="Group 185"/>
              <p:cNvGrpSpPr>
                <a:grpSpLocks/>
              </p:cNvGrpSpPr>
              <p:nvPr/>
            </p:nvGrpSpPr>
            <p:grpSpPr bwMode="auto">
              <a:xfrm>
                <a:off x="2305" y="1843"/>
                <a:ext cx="330" cy="243"/>
                <a:chOff x="4983" y="1096"/>
                <a:chExt cx="351" cy="288"/>
              </a:xfrm>
            </p:grpSpPr>
            <p:grpSp>
              <p:nvGrpSpPr>
                <p:cNvPr id="26" name="Group 186"/>
                <p:cNvGrpSpPr>
                  <a:grpSpLocks/>
                </p:cNvGrpSpPr>
                <p:nvPr/>
              </p:nvGrpSpPr>
              <p:grpSpPr bwMode="auto">
                <a:xfrm>
                  <a:off x="5030" y="1096"/>
                  <a:ext cx="253" cy="288"/>
                  <a:chOff x="720" y="2256"/>
                  <a:chExt cx="336" cy="432"/>
                </a:xfrm>
              </p:grpSpPr>
              <p:sp>
                <p:nvSpPr>
                  <p:cNvPr id="68795" name="Freeform 187"/>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accent1"/>
                  </a:solidFill>
                  <a:ln w="9525">
                    <a:solidFill>
                      <a:schemeClr val="tx1"/>
                    </a:solidFill>
                    <a:round/>
                    <a:headEnd/>
                    <a:tailEnd/>
                  </a:ln>
                  <a:effectLst/>
                </p:spPr>
                <p:txBody>
                  <a:bodyPr wrap="none" anchor="ctr"/>
                  <a:lstStyle/>
                  <a:p>
                    <a:endParaRPr lang="zh-TW" altLang="en-US"/>
                  </a:p>
                </p:txBody>
              </p:sp>
              <p:sp>
                <p:nvSpPr>
                  <p:cNvPr id="68796" name="Freeform 188"/>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chemeClr val="accent1"/>
                  </a:solidFill>
                  <a:ln w="9525">
                    <a:solidFill>
                      <a:schemeClr val="tx1"/>
                    </a:solidFill>
                    <a:round/>
                    <a:headEnd/>
                    <a:tailEnd/>
                  </a:ln>
                  <a:effectLst/>
                </p:spPr>
                <p:txBody>
                  <a:bodyPr wrap="none" anchor="ctr"/>
                  <a:lstStyle/>
                  <a:p>
                    <a:endParaRPr lang="zh-TW" altLang="en-US"/>
                  </a:p>
                </p:txBody>
              </p:sp>
            </p:grpSp>
            <p:sp>
              <p:nvSpPr>
                <p:cNvPr id="68797" name="Text Box 189"/>
                <p:cNvSpPr txBox="1">
                  <a:spLocks noChangeArrowheads="1"/>
                </p:cNvSpPr>
                <p:nvPr/>
              </p:nvSpPr>
              <p:spPr bwMode="auto">
                <a:xfrm>
                  <a:off x="4983" y="1144"/>
                  <a:ext cx="351" cy="240"/>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Data</a:t>
                  </a:r>
                  <a:endParaRPr lang="en-US" altLang="zh-TW">
                    <a:effectLst>
                      <a:outerShdw blurRad="38100" dist="38100" dir="2700000" algn="tl">
                        <a:srgbClr val="000000"/>
                      </a:outerShdw>
                    </a:effectLst>
                  </a:endParaRPr>
                </a:p>
              </p:txBody>
            </p:sp>
          </p:grpSp>
        </p:grpSp>
        <p:sp>
          <p:nvSpPr>
            <p:cNvPr id="68798" name="AutoShape 190"/>
            <p:cNvSpPr>
              <a:spLocks noChangeArrowheads="1"/>
            </p:cNvSpPr>
            <p:nvPr/>
          </p:nvSpPr>
          <p:spPr bwMode="auto">
            <a:xfrm>
              <a:off x="2113" y="1279"/>
              <a:ext cx="688" cy="530"/>
            </a:xfrm>
            <a:prstGeom prst="can">
              <a:avLst>
                <a:gd name="adj" fmla="val 25000"/>
              </a:avLst>
            </a:prstGeom>
            <a:gradFill rotWithShape="0">
              <a:gsLst>
                <a:gs pos="0">
                  <a:srgbClr val="008080"/>
                </a:gs>
                <a:gs pos="50000">
                  <a:srgbClr val="33CCCC"/>
                </a:gs>
                <a:gs pos="100000">
                  <a:srgbClr val="008080"/>
                </a:gs>
              </a:gsLst>
              <a:lin ang="0" scaled="1"/>
            </a:gradFill>
            <a:ln w="12700" cap="rnd">
              <a:solidFill>
                <a:srgbClr val="000000"/>
              </a:solidFill>
              <a:round/>
              <a:headEnd/>
              <a:tailEnd/>
            </a:ln>
            <a:effectLst/>
          </p:spPr>
          <p:txBody>
            <a:bodyPr/>
            <a:lstStyle/>
            <a:p>
              <a:endParaRPr lang="zh-TW" altLang="en-US"/>
            </a:p>
          </p:txBody>
        </p:sp>
        <p:sp>
          <p:nvSpPr>
            <p:cNvPr id="68799" name="AutoShape 191"/>
            <p:cNvSpPr>
              <a:spLocks noChangeArrowheads="1"/>
            </p:cNvSpPr>
            <p:nvPr/>
          </p:nvSpPr>
          <p:spPr bwMode="auto">
            <a:xfrm>
              <a:off x="4097" y="1277"/>
              <a:ext cx="688" cy="530"/>
            </a:xfrm>
            <a:prstGeom prst="can">
              <a:avLst>
                <a:gd name="adj" fmla="val 25000"/>
              </a:avLst>
            </a:prstGeom>
            <a:gradFill rotWithShape="0">
              <a:gsLst>
                <a:gs pos="0">
                  <a:srgbClr val="008080"/>
                </a:gs>
                <a:gs pos="50000">
                  <a:srgbClr val="33CCCC"/>
                </a:gs>
                <a:gs pos="100000">
                  <a:srgbClr val="008080"/>
                </a:gs>
              </a:gsLst>
              <a:lin ang="0" scaled="1"/>
            </a:gradFill>
            <a:ln w="12700" cap="rnd">
              <a:solidFill>
                <a:srgbClr val="000000"/>
              </a:solidFill>
              <a:round/>
              <a:headEnd/>
              <a:tailEnd/>
            </a:ln>
            <a:effectLst/>
          </p:spPr>
          <p:txBody>
            <a:bodyPr/>
            <a:lstStyle/>
            <a:p>
              <a:endParaRPr lang="zh-TW" altLang="en-US"/>
            </a:p>
          </p:txBody>
        </p:sp>
        <p:sp>
          <p:nvSpPr>
            <p:cNvPr id="68800" name="Text Box 192"/>
            <p:cNvSpPr txBox="1">
              <a:spLocks noChangeArrowheads="1"/>
            </p:cNvSpPr>
            <p:nvPr/>
          </p:nvSpPr>
          <p:spPr bwMode="auto">
            <a:xfrm>
              <a:off x="2321" y="1376"/>
              <a:ext cx="292" cy="404"/>
            </a:xfrm>
            <a:prstGeom prst="rect">
              <a:avLst/>
            </a:prstGeom>
            <a:noFill/>
            <a:ln w="9525">
              <a:noFill/>
              <a:miter lim="800000"/>
              <a:headEnd/>
              <a:tailEnd/>
            </a:ln>
            <a:effectLst/>
          </p:spPr>
          <p:txBody>
            <a:bodyPr wrap="none">
              <a:spAutoFit/>
            </a:bodyPr>
            <a:lstStyle/>
            <a:p>
              <a:pPr algn="l"/>
              <a:r>
                <a:rPr lang="en-US" altLang="zh-TW" sz="3600">
                  <a:effectLst/>
                  <a:latin typeface="Times New Roman" pitchFamily="18" charset="0"/>
                  <a:sym typeface="Symbol" pitchFamily="18" charset="2"/>
                </a:rPr>
                <a:t></a:t>
              </a:r>
              <a:endParaRPr lang="en-US" altLang="zh-TW">
                <a:effectLst>
                  <a:outerShdw blurRad="38100" dist="38100" dir="2700000" algn="tl">
                    <a:srgbClr val="000000"/>
                  </a:outerShdw>
                </a:effectLst>
              </a:endParaRPr>
            </a:p>
          </p:txBody>
        </p:sp>
        <p:sp>
          <p:nvSpPr>
            <p:cNvPr id="68801" name="Text Box 193"/>
            <p:cNvSpPr txBox="1">
              <a:spLocks noChangeArrowheads="1"/>
            </p:cNvSpPr>
            <p:nvPr/>
          </p:nvSpPr>
          <p:spPr bwMode="auto">
            <a:xfrm>
              <a:off x="4337" y="1376"/>
              <a:ext cx="292" cy="404"/>
            </a:xfrm>
            <a:prstGeom prst="rect">
              <a:avLst/>
            </a:prstGeom>
            <a:noFill/>
            <a:ln w="9525">
              <a:noFill/>
              <a:miter lim="800000"/>
              <a:headEnd/>
              <a:tailEnd/>
            </a:ln>
            <a:effectLst/>
          </p:spPr>
          <p:txBody>
            <a:bodyPr wrap="none">
              <a:spAutoFit/>
            </a:bodyPr>
            <a:lstStyle/>
            <a:p>
              <a:pPr algn="l"/>
              <a:r>
                <a:rPr lang="en-US" altLang="zh-TW" sz="3600" b="0">
                  <a:effectLst/>
                  <a:latin typeface="Times New Roman" pitchFamily="18" charset="0"/>
                  <a:sym typeface="Symbol" pitchFamily="18" charset="2"/>
                </a:rPr>
                <a:t></a:t>
              </a:r>
              <a:endParaRPr lang="en-US" altLang="zh-TW">
                <a:effectLst>
                  <a:outerShdw blurRad="38100" dist="38100" dir="2700000" algn="tl">
                    <a:srgbClr val="000000"/>
                  </a:outerShdw>
                </a:effectLst>
              </a:endParaRPr>
            </a:p>
          </p:txBody>
        </p:sp>
        <p:grpSp>
          <p:nvGrpSpPr>
            <p:cNvPr id="27" name="Group 194"/>
            <p:cNvGrpSpPr>
              <a:grpSpLocks/>
            </p:cNvGrpSpPr>
            <p:nvPr/>
          </p:nvGrpSpPr>
          <p:grpSpPr bwMode="auto">
            <a:xfrm>
              <a:off x="497" y="1855"/>
              <a:ext cx="288" cy="288"/>
              <a:chOff x="288" y="2304"/>
              <a:chExt cx="288" cy="288"/>
            </a:xfrm>
          </p:grpSpPr>
          <p:sp>
            <p:nvSpPr>
              <p:cNvPr id="68803" name="Oval 195"/>
              <p:cNvSpPr>
                <a:spLocks noChangeArrowheads="1"/>
              </p:cNvSpPr>
              <p:nvPr/>
            </p:nvSpPr>
            <p:spPr bwMode="auto">
              <a:xfrm>
                <a:off x="288"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68804" name="Freeform 196"/>
              <p:cNvSpPr>
                <a:spLocks/>
              </p:cNvSpPr>
              <p:nvPr/>
            </p:nvSpPr>
            <p:spPr bwMode="auto">
              <a:xfrm>
                <a:off x="432" y="2304"/>
                <a:ext cx="51" cy="144"/>
              </a:xfrm>
              <a:custGeom>
                <a:avLst/>
                <a:gdLst/>
                <a:ahLst/>
                <a:cxnLst>
                  <a:cxn ang="0">
                    <a:pos x="0" y="0"/>
                  </a:cxn>
                  <a:cxn ang="0">
                    <a:pos x="0" y="144"/>
                  </a:cxn>
                  <a:cxn ang="0">
                    <a:pos x="51" y="15"/>
                  </a:cxn>
                </a:cxnLst>
                <a:rect l="0" t="0" r="r" b="b"/>
                <a:pathLst>
                  <a:path w="51" h="144">
                    <a:moveTo>
                      <a:pt x="0" y="0"/>
                    </a:moveTo>
                    <a:lnTo>
                      <a:pt x="0" y="144"/>
                    </a:lnTo>
                    <a:lnTo>
                      <a:pt x="51" y="15"/>
                    </a:lnTo>
                  </a:path>
                </a:pathLst>
              </a:custGeom>
              <a:noFill/>
              <a:ln w="9525">
                <a:solidFill>
                  <a:schemeClr val="tx1"/>
                </a:solidFill>
                <a:round/>
                <a:headEnd/>
                <a:tailEnd/>
              </a:ln>
              <a:effectLst/>
            </p:spPr>
            <p:txBody>
              <a:bodyPr wrap="none" anchor="ctr"/>
              <a:lstStyle/>
              <a:p>
                <a:endParaRPr lang="zh-TW" altLang="en-US"/>
              </a:p>
            </p:txBody>
          </p:sp>
        </p:grpSp>
        <p:grpSp>
          <p:nvGrpSpPr>
            <p:cNvPr id="28" name="Group 197"/>
            <p:cNvGrpSpPr>
              <a:grpSpLocks/>
            </p:cNvGrpSpPr>
            <p:nvPr/>
          </p:nvGrpSpPr>
          <p:grpSpPr bwMode="auto">
            <a:xfrm>
              <a:off x="929" y="1855"/>
              <a:ext cx="288" cy="288"/>
              <a:chOff x="768" y="2304"/>
              <a:chExt cx="288" cy="288"/>
            </a:xfrm>
          </p:grpSpPr>
          <p:sp>
            <p:nvSpPr>
              <p:cNvPr id="68806" name="Oval 198"/>
              <p:cNvSpPr>
                <a:spLocks noChangeArrowheads="1"/>
              </p:cNvSpPr>
              <p:nvPr/>
            </p:nvSpPr>
            <p:spPr bwMode="auto">
              <a:xfrm>
                <a:off x="768"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68807" name="Freeform 199"/>
              <p:cNvSpPr>
                <a:spLocks/>
              </p:cNvSpPr>
              <p:nvPr/>
            </p:nvSpPr>
            <p:spPr bwMode="auto">
              <a:xfrm>
                <a:off x="768" y="2304"/>
                <a:ext cx="144" cy="144"/>
              </a:xfrm>
              <a:custGeom>
                <a:avLst/>
                <a:gdLst/>
                <a:ahLst/>
                <a:cxnLst>
                  <a:cxn ang="0">
                    <a:pos x="144" y="0"/>
                  </a:cxn>
                  <a:cxn ang="0">
                    <a:pos x="144" y="144"/>
                  </a:cxn>
                  <a:cxn ang="0">
                    <a:pos x="0" y="144"/>
                  </a:cxn>
                </a:cxnLst>
                <a:rect l="0" t="0" r="r" b="b"/>
                <a:pathLst>
                  <a:path w="144" h="144">
                    <a:moveTo>
                      <a:pt x="144" y="0"/>
                    </a:moveTo>
                    <a:lnTo>
                      <a:pt x="144" y="144"/>
                    </a:lnTo>
                    <a:lnTo>
                      <a:pt x="0" y="144"/>
                    </a:lnTo>
                  </a:path>
                </a:pathLst>
              </a:custGeom>
              <a:noFill/>
              <a:ln w="9525">
                <a:solidFill>
                  <a:schemeClr val="tx1"/>
                </a:solidFill>
                <a:round/>
                <a:headEnd/>
                <a:tailEnd/>
              </a:ln>
              <a:effectLst/>
            </p:spPr>
            <p:txBody>
              <a:bodyPr wrap="none" anchor="ctr"/>
              <a:lstStyle/>
              <a:p>
                <a:endParaRPr lang="zh-TW" altLang="en-US"/>
              </a:p>
            </p:txBody>
          </p:sp>
        </p:grpSp>
        <p:grpSp>
          <p:nvGrpSpPr>
            <p:cNvPr id="29" name="Group 200"/>
            <p:cNvGrpSpPr>
              <a:grpSpLocks/>
            </p:cNvGrpSpPr>
            <p:nvPr/>
          </p:nvGrpSpPr>
          <p:grpSpPr bwMode="auto">
            <a:xfrm>
              <a:off x="1361" y="1855"/>
              <a:ext cx="288" cy="288"/>
              <a:chOff x="1200" y="2304"/>
              <a:chExt cx="288" cy="288"/>
            </a:xfrm>
          </p:grpSpPr>
          <p:sp>
            <p:nvSpPr>
              <p:cNvPr id="68809" name="Oval 201"/>
              <p:cNvSpPr>
                <a:spLocks noChangeArrowheads="1"/>
              </p:cNvSpPr>
              <p:nvPr/>
            </p:nvSpPr>
            <p:spPr bwMode="auto">
              <a:xfrm>
                <a:off x="1200"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68810" name="Freeform 202"/>
              <p:cNvSpPr>
                <a:spLocks/>
              </p:cNvSpPr>
              <p:nvPr/>
            </p:nvSpPr>
            <p:spPr bwMode="auto">
              <a:xfrm>
                <a:off x="1344" y="2304"/>
                <a:ext cx="1" cy="144"/>
              </a:xfrm>
              <a:custGeom>
                <a:avLst/>
                <a:gdLst/>
                <a:ahLst/>
                <a:cxnLst>
                  <a:cxn ang="0">
                    <a:pos x="0" y="0"/>
                  </a:cxn>
                  <a:cxn ang="0">
                    <a:pos x="0" y="144"/>
                  </a:cxn>
                </a:cxnLst>
                <a:rect l="0" t="0" r="r" b="b"/>
                <a:pathLst>
                  <a:path w="1" h="144">
                    <a:moveTo>
                      <a:pt x="0" y="0"/>
                    </a:moveTo>
                    <a:lnTo>
                      <a:pt x="0" y="144"/>
                    </a:lnTo>
                  </a:path>
                </a:pathLst>
              </a:custGeom>
              <a:noFill/>
              <a:ln w="9525">
                <a:solidFill>
                  <a:schemeClr val="tx1"/>
                </a:solidFill>
                <a:round/>
                <a:headEnd/>
                <a:tailEnd/>
              </a:ln>
              <a:effectLst/>
            </p:spPr>
            <p:txBody>
              <a:bodyPr wrap="none" anchor="ctr"/>
              <a:lstStyle/>
              <a:p>
                <a:endParaRPr lang="zh-TW" altLang="en-US"/>
              </a:p>
            </p:txBody>
          </p:sp>
        </p:grpSp>
        <p:grpSp>
          <p:nvGrpSpPr>
            <p:cNvPr id="30" name="Group 203"/>
            <p:cNvGrpSpPr>
              <a:grpSpLocks/>
            </p:cNvGrpSpPr>
            <p:nvPr/>
          </p:nvGrpSpPr>
          <p:grpSpPr bwMode="auto">
            <a:xfrm flipH="1">
              <a:off x="1793" y="1855"/>
              <a:ext cx="288" cy="288"/>
              <a:chOff x="768" y="2304"/>
              <a:chExt cx="288" cy="288"/>
            </a:xfrm>
          </p:grpSpPr>
          <p:sp>
            <p:nvSpPr>
              <p:cNvPr id="68812" name="Oval 204"/>
              <p:cNvSpPr>
                <a:spLocks noChangeArrowheads="1"/>
              </p:cNvSpPr>
              <p:nvPr/>
            </p:nvSpPr>
            <p:spPr bwMode="auto">
              <a:xfrm>
                <a:off x="768"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68813" name="Freeform 205"/>
              <p:cNvSpPr>
                <a:spLocks/>
              </p:cNvSpPr>
              <p:nvPr/>
            </p:nvSpPr>
            <p:spPr bwMode="auto">
              <a:xfrm>
                <a:off x="768" y="2304"/>
                <a:ext cx="144" cy="144"/>
              </a:xfrm>
              <a:custGeom>
                <a:avLst/>
                <a:gdLst/>
                <a:ahLst/>
                <a:cxnLst>
                  <a:cxn ang="0">
                    <a:pos x="144" y="0"/>
                  </a:cxn>
                  <a:cxn ang="0">
                    <a:pos x="144" y="144"/>
                  </a:cxn>
                  <a:cxn ang="0">
                    <a:pos x="0" y="144"/>
                  </a:cxn>
                </a:cxnLst>
                <a:rect l="0" t="0" r="r" b="b"/>
                <a:pathLst>
                  <a:path w="144" h="144">
                    <a:moveTo>
                      <a:pt x="144" y="0"/>
                    </a:moveTo>
                    <a:lnTo>
                      <a:pt x="144" y="144"/>
                    </a:lnTo>
                    <a:lnTo>
                      <a:pt x="0" y="144"/>
                    </a:lnTo>
                  </a:path>
                </a:pathLst>
              </a:custGeom>
              <a:noFill/>
              <a:ln w="9525">
                <a:solidFill>
                  <a:schemeClr val="tx1"/>
                </a:solidFill>
                <a:round/>
                <a:headEnd/>
                <a:tailEnd/>
              </a:ln>
              <a:effectLst/>
            </p:spPr>
            <p:txBody>
              <a:bodyPr wrap="none" anchor="ctr"/>
              <a:lstStyle/>
              <a:p>
                <a:endParaRPr lang="zh-TW" altLang="en-US"/>
              </a:p>
            </p:txBody>
          </p:sp>
        </p:grpSp>
        <p:grpSp>
          <p:nvGrpSpPr>
            <p:cNvPr id="31" name="Group 206"/>
            <p:cNvGrpSpPr>
              <a:grpSpLocks/>
            </p:cNvGrpSpPr>
            <p:nvPr/>
          </p:nvGrpSpPr>
          <p:grpSpPr bwMode="auto">
            <a:xfrm>
              <a:off x="2321" y="1855"/>
              <a:ext cx="288" cy="288"/>
              <a:chOff x="2400" y="2304"/>
              <a:chExt cx="288" cy="288"/>
            </a:xfrm>
          </p:grpSpPr>
          <p:sp>
            <p:nvSpPr>
              <p:cNvPr id="68815" name="Oval 207"/>
              <p:cNvSpPr>
                <a:spLocks noChangeArrowheads="1"/>
              </p:cNvSpPr>
              <p:nvPr/>
            </p:nvSpPr>
            <p:spPr bwMode="auto">
              <a:xfrm>
                <a:off x="2400"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68816" name="Line 208"/>
              <p:cNvSpPr>
                <a:spLocks noChangeShapeType="1"/>
              </p:cNvSpPr>
              <p:nvPr/>
            </p:nvSpPr>
            <p:spPr bwMode="auto">
              <a:xfrm>
                <a:off x="2544" y="2304"/>
                <a:ext cx="0" cy="288"/>
              </a:xfrm>
              <a:prstGeom prst="line">
                <a:avLst/>
              </a:prstGeom>
              <a:noFill/>
              <a:ln w="9525">
                <a:solidFill>
                  <a:schemeClr val="tx1"/>
                </a:solidFill>
                <a:round/>
                <a:headEnd/>
                <a:tailEnd/>
              </a:ln>
              <a:effectLst/>
            </p:spPr>
            <p:txBody>
              <a:bodyPr wrap="none" anchor="ctr"/>
              <a:lstStyle/>
              <a:p>
                <a:endParaRPr lang="zh-TW" altLang="en-US"/>
              </a:p>
            </p:txBody>
          </p:sp>
        </p:grpSp>
        <p:grpSp>
          <p:nvGrpSpPr>
            <p:cNvPr id="68769" name="Group 209"/>
            <p:cNvGrpSpPr>
              <a:grpSpLocks/>
            </p:cNvGrpSpPr>
            <p:nvPr/>
          </p:nvGrpSpPr>
          <p:grpSpPr bwMode="auto">
            <a:xfrm>
              <a:off x="2897" y="1855"/>
              <a:ext cx="288" cy="288"/>
              <a:chOff x="768" y="2304"/>
              <a:chExt cx="288" cy="288"/>
            </a:xfrm>
          </p:grpSpPr>
          <p:sp>
            <p:nvSpPr>
              <p:cNvPr id="68818" name="Oval 210"/>
              <p:cNvSpPr>
                <a:spLocks noChangeArrowheads="1"/>
              </p:cNvSpPr>
              <p:nvPr/>
            </p:nvSpPr>
            <p:spPr bwMode="auto">
              <a:xfrm>
                <a:off x="768"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68819" name="Freeform 211"/>
              <p:cNvSpPr>
                <a:spLocks/>
              </p:cNvSpPr>
              <p:nvPr/>
            </p:nvSpPr>
            <p:spPr bwMode="auto">
              <a:xfrm>
                <a:off x="768" y="2304"/>
                <a:ext cx="144" cy="144"/>
              </a:xfrm>
              <a:custGeom>
                <a:avLst/>
                <a:gdLst/>
                <a:ahLst/>
                <a:cxnLst>
                  <a:cxn ang="0">
                    <a:pos x="144" y="0"/>
                  </a:cxn>
                  <a:cxn ang="0">
                    <a:pos x="144" y="144"/>
                  </a:cxn>
                  <a:cxn ang="0">
                    <a:pos x="0" y="144"/>
                  </a:cxn>
                </a:cxnLst>
                <a:rect l="0" t="0" r="r" b="b"/>
                <a:pathLst>
                  <a:path w="144" h="144">
                    <a:moveTo>
                      <a:pt x="144" y="0"/>
                    </a:moveTo>
                    <a:lnTo>
                      <a:pt x="144" y="144"/>
                    </a:lnTo>
                    <a:lnTo>
                      <a:pt x="0" y="144"/>
                    </a:lnTo>
                  </a:path>
                </a:pathLst>
              </a:custGeom>
              <a:noFill/>
              <a:ln w="9525">
                <a:solidFill>
                  <a:schemeClr val="tx1"/>
                </a:solidFill>
                <a:round/>
                <a:headEnd/>
                <a:tailEnd/>
              </a:ln>
              <a:effectLst/>
            </p:spPr>
            <p:txBody>
              <a:bodyPr wrap="none" anchor="ctr"/>
              <a:lstStyle/>
              <a:p>
                <a:endParaRPr lang="zh-TW" altLang="en-US"/>
              </a:p>
            </p:txBody>
          </p:sp>
        </p:grpSp>
        <p:grpSp>
          <p:nvGrpSpPr>
            <p:cNvPr id="68770" name="Group 212"/>
            <p:cNvGrpSpPr>
              <a:grpSpLocks/>
            </p:cNvGrpSpPr>
            <p:nvPr/>
          </p:nvGrpSpPr>
          <p:grpSpPr bwMode="auto">
            <a:xfrm>
              <a:off x="3329" y="1855"/>
              <a:ext cx="288" cy="288"/>
              <a:chOff x="1200" y="2304"/>
              <a:chExt cx="288" cy="288"/>
            </a:xfrm>
          </p:grpSpPr>
          <p:sp>
            <p:nvSpPr>
              <p:cNvPr id="68821" name="Oval 213"/>
              <p:cNvSpPr>
                <a:spLocks noChangeArrowheads="1"/>
              </p:cNvSpPr>
              <p:nvPr/>
            </p:nvSpPr>
            <p:spPr bwMode="auto">
              <a:xfrm>
                <a:off x="1200"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68822" name="Freeform 214"/>
              <p:cNvSpPr>
                <a:spLocks/>
              </p:cNvSpPr>
              <p:nvPr/>
            </p:nvSpPr>
            <p:spPr bwMode="auto">
              <a:xfrm>
                <a:off x="1344" y="2304"/>
                <a:ext cx="1" cy="144"/>
              </a:xfrm>
              <a:custGeom>
                <a:avLst/>
                <a:gdLst/>
                <a:ahLst/>
                <a:cxnLst>
                  <a:cxn ang="0">
                    <a:pos x="0" y="0"/>
                  </a:cxn>
                  <a:cxn ang="0">
                    <a:pos x="0" y="144"/>
                  </a:cxn>
                </a:cxnLst>
                <a:rect l="0" t="0" r="r" b="b"/>
                <a:pathLst>
                  <a:path w="1" h="144">
                    <a:moveTo>
                      <a:pt x="0" y="0"/>
                    </a:moveTo>
                    <a:lnTo>
                      <a:pt x="0" y="144"/>
                    </a:lnTo>
                  </a:path>
                </a:pathLst>
              </a:custGeom>
              <a:noFill/>
              <a:ln w="9525">
                <a:solidFill>
                  <a:schemeClr val="tx1"/>
                </a:solidFill>
                <a:round/>
                <a:headEnd/>
                <a:tailEnd/>
              </a:ln>
              <a:effectLst/>
            </p:spPr>
            <p:txBody>
              <a:bodyPr wrap="none" anchor="ctr"/>
              <a:lstStyle/>
              <a:p>
                <a:endParaRPr lang="zh-TW" altLang="en-US"/>
              </a:p>
            </p:txBody>
          </p:sp>
        </p:grpSp>
        <p:grpSp>
          <p:nvGrpSpPr>
            <p:cNvPr id="68786" name="Group 215"/>
            <p:cNvGrpSpPr>
              <a:grpSpLocks/>
            </p:cNvGrpSpPr>
            <p:nvPr/>
          </p:nvGrpSpPr>
          <p:grpSpPr bwMode="auto">
            <a:xfrm flipH="1">
              <a:off x="3761" y="1855"/>
              <a:ext cx="288" cy="288"/>
              <a:chOff x="768" y="2304"/>
              <a:chExt cx="288" cy="288"/>
            </a:xfrm>
          </p:grpSpPr>
          <p:sp>
            <p:nvSpPr>
              <p:cNvPr id="68824" name="Oval 216"/>
              <p:cNvSpPr>
                <a:spLocks noChangeArrowheads="1"/>
              </p:cNvSpPr>
              <p:nvPr/>
            </p:nvSpPr>
            <p:spPr bwMode="auto">
              <a:xfrm>
                <a:off x="768"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68825" name="Freeform 217"/>
              <p:cNvSpPr>
                <a:spLocks/>
              </p:cNvSpPr>
              <p:nvPr/>
            </p:nvSpPr>
            <p:spPr bwMode="auto">
              <a:xfrm>
                <a:off x="768" y="2304"/>
                <a:ext cx="144" cy="144"/>
              </a:xfrm>
              <a:custGeom>
                <a:avLst/>
                <a:gdLst/>
                <a:ahLst/>
                <a:cxnLst>
                  <a:cxn ang="0">
                    <a:pos x="144" y="0"/>
                  </a:cxn>
                  <a:cxn ang="0">
                    <a:pos x="144" y="144"/>
                  </a:cxn>
                  <a:cxn ang="0">
                    <a:pos x="0" y="144"/>
                  </a:cxn>
                </a:cxnLst>
                <a:rect l="0" t="0" r="r" b="b"/>
                <a:pathLst>
                  <a:path w="144" h="144">
                    <a:moveTo>
                      <a:pt x="144" y="0"/>
                    </a:moveTo>
                    <a:lnTo>
                      <a:pt x="144" y="144"/>
                    </a:lnTo>
                    <a:lnTo>
                      <a:pt x="0" y="144"/>
                    </a:lnTo>
                  </a:path>
                </a:pathLst>
              </a:custGeom>
              <a:noFill/>
              <a:ln w="9525">
                <a:solidFill>
                  <a:schemeClr val="tx1"/>
                </a:solidFill>
                <a:round/>
                <a:headEnd/>
                <a:tailEnd/>
              </a:ln>
              <a:effectLst/>
            </p:spPr>
            <p:txBody>
              <a:bodyPr wrap="none" anchor="ctr"/>
              <a:lstStyle/>
              <a:p>
                <a:endParaRPr lang="zh-TW" altLang="en-US"/>
              </a:p>
            </p:txBody>
          </p:sp>
        </p:grpSp>
        <p:grpSp>
          <p:nvGrpSpPr>
            <p:cNvPr id="68788" name="Group 218"/>
            <p:cNvGrpSpPr>
              <a:grpSpLocks/>
            </p:cNvGrpSpPr>
            <p:nvPr/>
          </p:nvGrpSpPr>
          <p:grpSpPr bwMode="auto">
            <a:xfrm>
              <a:off x="4289" y="1855"/>
              <a:ext cx="288" cy="288"/>
              <a:chOff x="2400" y="2304"/>
              <a:chExt cx="288" cy="288"/>
            </a:xfrm>
          </p:grpSpPr>
          <p:sp>
            <p:nvSpPr>
              <p:cNvPr id="68827" name="Oval 219"/>
              <p:cNvSpPr>
                <a:spLocks noChangeArrowheads="1"/>
              </p:cNvSpPr>
              <p:nvPr/>
            </p:nvSpPr>
            <p:spPr bwMode="auto">
              <a:xfrm>
                <a:off x="2400"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68828" name="Line 220"/>
              <p:cNvSpPr>
                <a:spLocks noChangeShapeType="1"/>
              </p:cNvSpPr>
              <p:nvPr/>
            </p:nvSpPr>
            <p:spPr bwMode="auto">
              <a:xfrm>
                <a:off x="2544" y="2304"/>
                <a:ext cx="0" cy="288"/>
              </a:xfrm>
              <a:prstGeom prst="line">
                <a:avLst/>
              </a:prstGeom>
              <a:noFill/>
              <a:ln w="9525">
                <a:solidFill>
                  <a:schemeClr val="tx1"/>
                </a:solidFill>
                <a:round/>
                <a:headEnd/>
                <a:tailEnd/>
              </a:ln>
              <a:effectLst/>
            </p:spPr>
            <p:txBody>
              <a:bodyPr wrap="none" anchor="ctr"/>
              <a:lstStyle/>
              <a:p>
                <a:endParaRPr lang="zh-TW" altLang="en-US"/>
              </a:p>
            </p:txBody>
          </p:sp>
        </p:grpSp>
        <p:sp>
          <p:nvSpPr>
            <p:cNvPr id="68829" name="Text Box 221"/>
            <p:cNvSpPr txBox="1">
              <a:spLocks noChangeArrowheads="1"/>
            </p:cNvSpPr>
            <p:nvPr/>
          </p:nvSpPr>
          <p:spPr bwMode="auto">
            <a:xfrm>
              <a:off x="210" y="1007"/>
              <a:ext cx="756" cy="250"/>
            </a:xfrm>
            <a:prstGeom prst="rect">
              <a:avLst/>
            </a:prstGeom>
            <a:noFill/>
            <a:ln w="9525">
              <a:noFill/>
              <a:miter lim="800000"/>
              <a:headEnd/>
              <a:tailEnd/>
            </a:ln>
            <a:effectLst/>
          </p:spPr>
          <p:txBody>
            <a:bodyPr wrap="none">
              <a:spAutoFit/>
            </a:bodyPr>
            <a:lstStyle/>
            <a:p>
              <a:r>
                <a:rPr lang="zh-TW" altLang="en-US" sz="2000" dirty="0">
                  <a:effectLst/>
                  <a:latin typeface="微軟正黑體" pitchFamily="34" charset="-120"/>
                  <a:ea typeface="微軟正黑體" pitchFamily="34" charset="-120"/>
                </a:rPr>
                <a:t>完整備份</a:t>
              </a:r>
              <a:endParaRPr lang="zh-TW" altLang="en-US" dirty="0">
                <a:effectLst>
                  <a:outerShdw blurRad="38100" dist="38100" dir="2700000" algn="tl">
                    <a:srgbClr val="000000"/>
                  </a:outerShdw>
                </a:effectLst>
                <a:latin typeface="微軟正黑體" pitchFamily="34" charset="-120"/>
                <a:ea typeface="微軟正黑體" pitchFamily="34" charset="-120"/>
              </a:endParaRPr>
            </a:p>
          </p:txBody>
        </p:sp>
        <p:sp>
          <p:nvSpPr>
            <p:cNvPr id="68830" name="Text Box 222"/>
            <p:cNvSpPr txBox="1">
              <a:spLocks noChangeArrowheads="1"/>
            </p:cNvSpPr>
            <p:nvPr/>
          </p:nvSpPr>
          <p:spPr bwMode="auto">
            <a:xfrm>
              <a:off x="891" y="804"/>
              <a:ext cx="1236" cy="250"/>
            </a:xfrm>
            <a:prstGeom prst="rect">
              <a:avLst/>
            </a:prstGeom>
            <a:noFill/>
            <a:ln w="9525" algn="ctr">
              <a:noFill/>
              <a:miter lim="800000"/>
              <a:headEnd/>
              <a:tailEnd/>
            </a:ln>
            <a:effectLst/>
          </p:spPr>
          <p:txBody>
            <a:bodyPr wrap="none">
              <a:spAutoFit/>
            </a:bodyPr>
            <a:lstStyle/>
            <a:p>
              <a:pPr algn="l"/>
              <a:r>
                <a:rPr lang="zh-TW" altLang="en-US" sz="2000">
                  <a:effectLst/>
                  <a:latin typeface="微軟正黑體" pitchFamily="34" charset="-120"/>
                  <a:ea typeface="微軟正黑體" pitchFamily="34" charset="-120"/>
                </a:rPr>
                <a:t>交易記錄檔備份</a:t>
              </a:r>
              <a:endParaRPr lang="zh-TW" altLang="en-US">
                <a:effectLst>
                  <a:outerShdw blurRad="38100" dist="38100" dir="2700000" algn="tl">
                    <a:srgbClr val="000000"/>
                  </a:outerShdw>
                </a:effectLst>
                <a:latin typeface="微軟正黑體" pitchFamily="34" charset="-120"/>
                <a:ea typeface="微軟正黑體" pitchFamily="34" charset="-120"/>
              </a:endParaRPr>
            </a:p>
          </p:txBody>
        </p:sp>
        <p:sp>
          <p:nvSpPr>
            <p:cNvPr id="68831" name="AutoShape 223"/>
            <p:cNvSpPr>
              <a:spLocks/>
            </p:cNvSpPr>
            <p:nvPr/>
          </p:nvSpPr>
          <p:spPr bwMode="auto">
            <a:xfrm rot="5400000">
              <a:off x="1389" y="623"/>
              <a:ext cx="227" cy="1134"/>
            </a:xfrm>
            <a:prstGeom prst="leftBrace">
              <a:avLst>
                <a:gd name="adj1" fmla="val 41630"/>
                <a:gd name="adj2" fmla="val 50000"/>
              </a:avLst>
            </a:prstGeom>
            <a:noFill/>
            <a:ln w="38100">
              <a:solidFill>
                <a:schemeClr val="hlink"/>
              </a:solidFill>
              <a:round/>
              <a:headEnd/>
              <a:tailEnd/>
            </a:ln>
            <a:effectLst/>
          </p:spPr>
          <p:txBody>
            <a:bodyPr anchor="ctr">
              <a:spAutoFit/>
            </a:bodyPr>
            <a:lstStyle/>
            <a:p>
              <a:endParaRPr lang="zh-TW" altLang="en-US"/>
            </a:p>
          </p:txBody>
        </p:sp>
        <p:sp>
          <p:nvSpPr>
            <p:cNvPr id="68832" name="Text Box 224"/>
            <p:cNvSpPr txBox="1">
              <a:spLocks noChangeArrowheads="1"/>
            </p:cNvSpPr>
            <p:nvPr/>
          </p:nvSpPr>
          <p:spPr bwMode="auto">
            <a:xfrm>
              <a:off x="2869" y="804"/>
              <a:ext cx="1236" cy="250"/>
            </a:xfrm>
            <a:prstGeom prst="rect">
              <a:avLst/>
            </a:prstGeom>
            <a:noFill/>
            <a:ln w="9525" algn="ctr">
              <a:noFill/>
              <a:miter lim="800000"/>
              <a:headEnd/>
              <a:tailEnd/>
            </a:ln>
            <a:effectLst/>
          </p:spPr>
          <p:txBody>
            <a:bodyPr wrap="none">
              <a:spAutoFit/>
            </a:bodyPr>
            <a:lstStyle/>
            <a:p>
              <a:pPr algn="l"/>
              <a:r>
                <a:rPr lang="zh-TW" altLang="en-US" sz="2000" dirty="0">
                  <a:effectLst/>
                  <a:latin typeface="微軟正黑體" pitchFamily="34" charset="-120"/>
                  <a:ea typeface="微軟正黑體" pitchFamily="34" charset="-120"/>
                </a:rPr>
                <a:t>交易記錄檔備份</a:t>
              </a:r>
              <a:endParaRPr lang="zh-TW" altLang="en-US" dirty="0">
                <a:effectLst>
                  <a:outerShdw blurRad="38100" dist="38100" dir="2700000" algn="tl">
                    <a:srgbClr val="000000"/>
                  </a:outerShdw>
                </a:effectLst>
                <a:latin typeface="微軟正黑體" pitchFamily="34" charset="-120"/>
                <a:ea typeface="微軟正黑體" pitchFamily="34" charset="-120"/>
              </a:endParaRPr>
            </a:p>
          </p:txBody>
        </p:sp>
        <p:sp>
          <p:nvSpPr>
            <p:cNvPr id="68833" name="AutoShape 225"/>
            <p:cNvSpPr>
              <a:spLocks/>
            </p:cNvSpPr>
            <p:nvPr/>
          </p:nvSpPr>
          <p:spPr bwMode="auto">
            <a:xfrm rot="5400000">
              <a:off x="3367" y="623"/>
              <a:ext cx="227" cy="1134"/>
            </a:xfrm>
            <a:prstGeom prst="leftBrace">
              <a:avLst>
                <a:gd name="adj1" fmla="val 41630"/>
                <a:gd name="adj2" fmla="val 50000"/>
              </a:avLst>
            </a:prstGeom>
            <a:noFill/>
            <a:ln w="38100">
              <a:solidFill>
                <a:schemeClr val="hlink"/>
              </a:solidFill>
              <a:round/>
              <a:headEnd/>
              <a:tailEnd/>
            </a:ln>
            <a:effectLst/>
          </p:spPr>
          <p:txBody>
            <a:bodyPr anchor="ctr">
              <a:spAutoFit/>
            </a:bodyPr>
            <a:lstStyle/>
            <a:p>
              <a:endParaRPr lang="zh-TW" altLang="en-US"/>
            </a:p>
          </p:txBody>
        </p:sp>
        <p:grpSp>
          <p:nvGrpSpPr>
            <p:cNvPr id="68789" name="Group 226"/>
            <p:cNvGrpSpPr>
              <a:grpSpLocks/>
            </p:cNvGrpSpPr>
            <p:nvPr/>
          </p:nvGrpSpPr>
          <p:grpSpPr bwMode="auto">
            <a:xfrm>
              <a:off x="4876" y="1393"/>
              <a:ext cx="302" cy="344"/>
              <a:chOff x="3101" y="1824"/>
              <a:chExt cx="302" cy="344"/>
            </a:xfrm>
          </p:grpSpPr>
          <p:grpSp>
            <p:nvGrpSpPr>
              <p:cNvPr id="68793" name="Group 227"/>
              <p:cNvGrpSpPr>
                <a:grpSpLocks/>
              </p:cNvGrpSpPr>
              <p:nvPr/>
            </p:nvGrpSpPr>
            <p:grpSpPr bwMode="auto">
              <a:xfrm>
                <a:off x="3101" y="1824"/>
                <a:ext cx="302" cy="344"/>
                <a:chOff x="1425" y="2784"/>
                <a:chExt cx="302" cy="344"/>
              </a:xfrm>
            </p:grpSpPr>
            <p:sp>
              <p:nvSpPr>
                <p:cNvPr id="68836" name="Freeform 228"/>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68837" name="Freeform 229"/>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68838" name="Text Box 230"/>
              <p:cNvSpPr txBox="1">
                <a:spLocks noChangeArrowheads="1"/>
              </p:cNvSpPr>
              <p:nvPr/>
            </p:nvSpPr>
            <p:spPr bwMode="auto">
              <a:xfrm>
                <a:off x="3103" y="1884"/>
                <a:ext cx="296" cy="202"/>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Log</a:t>
                </a:r>
                <a:endParaRPr lang="en-US" altLang="zh-TW">
                  <a:effectLst>
                    <a:outerShdw blurRad="38100" dist="38100" dir="2700000" algn="tl">
                      <a:srgbClr val="000000"/>
                    </a:outerShdw>
                  </a:effectLst>
                </a:endParaRPr>
              </a:p>
            </p:txBody>
          </p:sp>
        </p:grpSp>
        <p:grpSp>
          <p:nvGrpSpPr>
            <p:cNvPr id="68794" name="Group 231"/>
            <p:cNvGrpSpPr>
              <a:grpSpLocks/>
            </p:cNvGrpSpPr>
            <p:nvPr/>
          </p:nvGrpSpPr>
          <p:grpSpPr bwMode="auto">
            <a:xfrm>
              <a:off x="4876" y="1847"/>
              <a:ext cx="288" cy="288"/>
              <a:chOff x="768" y="2304"/>
              <a:chExt cx="288" cy="288"/>
            </a:xfrm>
          </p:grpSpPr>
          <p:sp>
            <p:nvSpPr>
              <p:cNvPr id="68840" name="Oval 232"/>
              <p:cNvSpPr>
                <a:spLocks noChangeArrowheads="1"/>
              </p:cNvSpPr>
              <p:nvPr/>
            </p:nvSpPr>
            <p:spPr bwMode="auto">
              <a:xfrm>
                <a:off x="768"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68841" name="Freeform 233"/>
              <p:cNvSpPr>
                <a:spLocks/>
              </p:cNvSpPr>
              <p:nvPr/>
            </p:nvSpPr>
            <p:spPr bwMode="auto">
              <a:xfrm>
                <a:off x="768" y="2304"/>
                <a:ext cx="144" cy="144"/>
              </a:xfrm>
              <a:custGeom>
                <a:avLst/>
                <a:gdLst/>
                <a:ahLst/>
                <a:cxnLst>
                  <a:cxn ang="0">
                    <a:pos x="144" y="0"/>
                  </a:cxn>
                  <a:cxn ang="0">
                    <a:pos x="144" y="144"/>
                  </a:cxn>
                  <a:cxn ang="0">
                    <a:pos x="0" y="144"/>
                  </a:cxn>
                </a:cxnLst>
                <a:rect l="0" t="0" r="r" b="b"/>
                <a:pathLst>
                  <a:path w="144" h="144">
                    <a:moveTo>
                      <a:pt x="144" y="0"/>
                    </a:moveTo>
                    <a:lnTo>
                      <a:pt x="144" y="144"/>
                    </a:lnTo>
                    <a:lnTo>
                      <a:pt x="0" y="144"/>
                    </a:lnTo>
                  </a:path>
                </a:pathLst>
              </a:custGeom>
              <a:noFill/>
              <a:ln w="9525">
                <a:solidFill>
                  <a:schemeClr val="tx1"/>
                </a:solidFill>
                <a:round/>
                <a:headEnd/>
                <a:tailEnd/>
              </a:ln>
              <a:effectLst/>
            </p:spPr>
            <p:txBody>
              <a:bodyPr wrap="none" anchor="ctr"/>
              <a:lstStyle/>
              <a:p>
                <a:endParaRPr lang="zh-TW" altLang="en-US"/>
              </a:p>
            </p:txBody>
          </p:sp>
        </p:grpSp>
        <p:sp>
          <p:nvSpPr>
            <p:cNvPr id="68842" name="Line 234"/>
            <p:cNvSpPr>
              <a:spLocks noChangeShapeType="1"/>
            </p:cNvSpPr>
            <p:nvPr/>
          </p:nvSpPr>
          <p:spPr bwMode="auto">
            <a:xfrm>
              <a:off x="5015" y="2243"/>
              <a:ext cx="0" cy="136"/>
            </a:xfrm>
            <a:prstGeom prst="line">
              <a:avLst/>
            </a:prstGeom>
            <a:noFill/>
            <a:ln w="9525">
              <a:solidFill>
                <a:schemeClr val="tx1"/>
              </a:solidFill>
              <a:round/>
              <a:headEnd/>
              <a:tailEnd/>
            </a:ln>
            <a:effectLst/>
          </p:spPr>
          <p:txBody>
            <a:bodyPr wrap="none">
              <a:spAutoFit/>
            </a:bodyPr>
            <a:lstStyle/>
            <a:p>
              <a:endParaRPr lang="zh-TW" altLang="en-US"/>
            </a:p>
          </p:txBody>
        </p:sp>
      </p:grpSp>
      <p:sp>
        <p:nvSpPr>
          <p:cNvPr id="68843" name="Line 235"/>
          <p:cNvSpPr>
            <a:spLocks noChangeShapeType="1"/>
          </p:cNvSpPr>
          <p:nvPr/>
        </p:nvSpPr>
        <p:spPr bwMode="auto">
          <a:xfrm>
            <a:off x="5873750" y="1754190"/>
            <a:ext cx="0" cy="1800225"/>
          </a:xfrm>
          <a:prstGeom prst="line">
            <a:avLst/>
          </a:prstGeom>
          <a:noFill/>
          <a:ln w="38100">
            <a:solidFill>
              <a:srgbClr val="FF0000"/>
            </a:solidFill>
            <a:round/>
            <a:headEnd/>
            <a:tailEnd/>
          </a:ln>
          <a:effectLst/>
        </p:spPr>
        <p:txBody>
          <a:bodyPr wrap="none">
            <a:spAutoFit/>
          </a:bodyPr>
          <a:lstStyle/>
          <a:p>
            <a:endParaRPr lang="zh-TW" altLang="en-US"/>
          </a:p>
        </p:txBody>
      </p:sp>
      <p:sp>
        <p:nvSpPr>
          <p:cNvPr id="68844" name="Line 236"/>
          <p:cNvSpPr>
            <a:spLocks noChangeShapeType="1"/>
          </p:cNvSpPr>
          <p:nvPr/>
        </p:nvSpPr>
        <p:spPr bwMode="auto">
          <a:xfrm>
            <a:off x="1481138" y="2114553"/>
            <a:ext cx="1728787" cy="0"/>
          </a:xfrm>
          <a:prstGeom prst="line">
            <a:avLst/>
          </a:prstGeom>
          <a:noFill/>
          <a:ln w="76200" cmpd="tri">
            <a:solidFill>
              <a:schemeClr val="folHlink"/>
            </a:solidFill>
            <a:round/>
            <a:headEnd/>
            <a:tailEnd/>
          </a:ln>
          <a:effectLst/>
        </p:spPr>
        <p:txBody>
          <a:bodyPr wrap="none">
            <a:spAutoFit/>
          </a:bodyPr>
          <a:lstStyle/>
          <a:p>
            <a:endParaRPr lang="zh-TW" altLang="en-US"/>
          </a:p>
        </p:txBody>
      </p:sp>
      <p:sp>
        <p:nvSpPr>
          <p:cNvPr id="68845" name="Rectangle 237"/>
          <p:cNvSpPr>
            <a:spLocks noChangeArrowheads="1"/>
          </p:cNvSpPr>
          <p:nvPr/>
        </p:nvSpPr>
        <p:spPr bwMode="auto">
          <a:xfrm>
            <a:off x="539750" y="4125933"/>
            <a:ext cx="3889375" cy="2232025"/>
          </a:xfrm>
          <a:prstGeom prst="rect">
            <a:avLst/>
          </a:prstGeom>
          <a:noFill/>
          <a:ln w="12700">
            <a:noFill/>
            <a:miter lim="800000"/>
            <a:headEnd/>
            <a:tailEnd/>
          </a:ln>
          <a:effectLst/>
        </p:spPr>
        <p:txBody>
          <a:bodyPr wrap="none" anchor="ctr"/>
          <a:lstStyle/>
          <a:p>
            <a:pPr algn="l" eaLnBrk="0" hangingPunct="0">
              <a:lnSpc>
                <a:spcPct val="90000"/>
              </a:lnSpc>
            </a:pPr>
            <a:r>
              <a:rPr lang="en-US" altLang="zh-TW" sz="1600" dirty="0">
                <a:solidFill>
                  <a:schemeClr val="bg1"/>
                </a:solidFill>
                <a:effectLst/>
              </a:rPr>
              <a:t>BACKUP LOG </a:t>
            </a:r>
            <a:r>
              <a:rPr lang="en-US" altLang="zh-TW" sz="1600" dirty="0" err="1">
                <a:solidFill>
                  <a:schemeClr val="bg1"/>
                </a:solidFill>
                <a:effectLst/>
              </a:rPr>
              <a:t>Northwind</a:t>
            </a:r>
            <a:endParaRPr lang="en-US" altLang="zh-TW" sz="1600" dirty="0">
              <a:solidFill>
                <a:schemeClr val="bg1"/>
              </a:solidFill>
              <a:effectLst/>
            </a:endParaRPr>
          </a:p>
          <a:p>
            <a:pPr algn="l" eaLnBrk="0" hangingPunct="0">
              <a:lnSpc>
                <a:spcPct val="90000"/>
              </a:lnSpc>
            </a:pPr>
            <a:r>
              <a:rPr lang="en-US" altLang="zh-TW" sz="1600" dirty="0">
                <a:solidFill>
                  <a:schemeClr val="bg1"/>
                </a:solidFill>
                <a:effectLst/>
              </a:rPr>
              <a:t>TO </a:t>
            </a:r>
            <a:r>
              <a:rPr lang="en-US" altLang="zh-TW" sz="1600" dirty="0" err="1">
                <a:solidFill>
                  <a:schemeClr val="bg1"/>
                </a:solidFill>
                <a:effectLst/>
              </a:rPr>
              <a:t>NwindBackLog</a:t>
            </a:r>
            <a:endParaRPr lang="en-US" altLang="zh-TW" sz="1600" dirty="0">
              <a:solidFill>
                <a:schemeClr val="bg1"/>
              </a:solidFill>
              <a:effectLst/>
            </a:endParaRPr>
          </a:p>
          <a:p>
            <a:pPr algn="l" eaLnBrk="0" hangingPunct="0">
              <a:lnSpc>
                <a:spcPct val="90000"/>
              </a:lnSpc>
            </a:pPr>
            <a:r>
              <a:rPr lang="en-US" altLang="zh-TW" sz="1600" dirty="0">
                <a:solidFill>
                  <a:schemeClr val="bg1"/>
                </a:solidFill>
                <a:effectLst/>
              </a:rPr>
              <a:t>WITH NO_TRUNCATE</a:t>
            </a:r>
          </a:p>
          <a:p>
            <a:pPr algn="l" eaLnBrk="0" hangingPunct="0">
              <a:lnSpc>
                <a:spcPct val="90000"/>
              </a:lnSpc>
            </a:pPr>
            <a:endParaRPr lang="en-US" altLang="zh-TW" sz="1600" dirty="0">
              <a:solidFill>
                <a:schemeClr val="bg1"/>
              </a:solidFill>
              <a:effectLst/>
            </a:endParaRPr>
          </a:p>
          <a:p>
            <a:pPr algn="l" eaLnBrk="0" hangingPunct="0">
              <a:lnSpc>
                <a:spcPct val="90000"/>
              </a:lnSpc>
            </a:pPr>
            <a:r>
              <a:rPr lang="en-US" altLang="zh-TW" sz="1600" dirty="0">
                <a:solidFill>
                  <a:schemeClr val="bg1"/>
                </a:solidFill>
                <a:effectLst/>
              </a:rPr>
              <a:t>RESTORE DATABASE </a:t>
            </a:r>
            <a:r>
              <a:rPr lang="en-US" altLang="zh-TW" sz="1600" dirty="0" err="1">
                <a:solidFill>
                  <a:schemeClr val="bg1"/>
                </a:solidFill>
                <a:effectLst/>
              </a:rPr>
              <a:t>Northwind</a:t>
            </a:r>
            <a:endParaRPr lang="en-US" altLang="zh-TW" sz="1600" dirty="0">
              <a:solidFill>
                <a:schemeClr val="bg1"/>
              </a:solidFill>
              <a:effectLst/>
            </a:endParaRPr>
          </a:p>
          <a:p>
            <a:pPr algn="l" eaLnBrk="0" hangingPunct="0">
              <a:lnSpc>
                <a:spcPct val="90000"/>
              </a:lnSpc>
            </a:pPr>
            <a:r>
              <a:rPr lang="en-US" altLang="zh-TW" sz="1600" dirty="0">
                <a:solidFill>
                  <a:schemeClr val="bg1"/>
                </a:solidFill>
                <a:effectLst/>
              </a:rPr>
              <a:t>FROM </a:t>
            </a:r>
            <a:r>
              <a:rPr lang="en-US" altLang="zh-TW" sz="1600" dirty="0" err="1">
                <a:solidFill>
                  <a:schemeClr val="bg1"/>
                </a:solidFill>
                <a:effectLst/>
              </a:rPr>
              <a:t>NwindBac</a:t>
            </a:r>
            <a:endParaRPr lang="en-US" altLang="zh-TW" sz="1600" dirty="0">
              <a:solidFill>
                <a:schemeClr val="bg1"/>
              </a:solidFill>
              <a:effectLst/>
            </a:endParaRPr>
          </a:p>
          <a:p>
            <a:pPr algn="l" eaLnBrk="0" hangingPunct="0">
              <a:lnSpc>
                <a:spcPct val="90000"/>
              </a:lnSpc>
            </a:pPr>
            <a:r>
              <a:rPr lang="en-US" altLang="zh-TW" sz="1600" dirty="0">
                <a:solidFill>
                  <a:schemeClr val="bg1"/>
                </a:solidFill>
                <a:effectLst/>
              </a:rPr>
              <a:t>WITH NORECOVERY</a:t>
            </a:r>
          </a:p>
          <a:p>
            <a:pPr algn="l" eaLnBrk="0" hangingPunct="0">
              <a:lnSpc>
                <a:spcPct val="90000"/>
              </a:lnSpc>
            </a:pPr>
            <a:endParaRPr lang="en-US" altLang="zh-TW" sz="1600" dirty="0" smtClean="0">
              <a:solidFill>
                <a:schemeClr val="bg1"/>
              </a:solidFill>
              <a:effectLst/>
            </a:endParaRPr>
          </a:p>
          <a:p>
            <a:pPr algn="l" eaLnBrk="0" hangingPunct="0">
              <a:lnSpc>
                <a:spcPct val="90000"/>
              </a:lnSpc>
            </a:pPr>
            <a:r>
              <a:rPr lang="en-US" altLang="zh-TW" sz="1600" dirty="0" smtClean="0">
                <a:solidFill>
                  <a:schemeClr val="bg1"/>
                </a:solidFill>
                <a:effectLst/>
              </a:rPr>
              <a:t>RESTORE </a:t>
            </a:r>
            <a:r>
              <a:rPr lang="en-US" altLang="zh-TW" sz="1600" dirty="0">
                <a:solidFill>
                  <a:schemeClr val="bg1"/>
                </a:solidFill>
                <a:effectLst/>
              </a:rPr>
              <a:t>DATABASE </a:t>
            </a:r>
            <a:r>
              <a:rPr lang="en-US" altLang="zh-TW" sz="1600" dirty="0" err="1">
                <a:solidFill>
                  <a:schemeClr val="bg1"/>
                </a:solidFill>
                <a:effectLst/>
              </a:rPr>
              <a:t>Northwind</a:t>
            </a:r>
            <a:endParaRPr lang="en-US" altLang="zh-TW" sz="1600" dirty="0">
              <a:solidFill>
                <a:schemeClr val="bg1"/>
              </a:solidFill>
              <a:effectLst/>
            </a:endParaRPr>
          </a:p>
          <a:p>
            <a:pPr algn="l" eaLnBrk="0" hangingPunct="0">
              <a:lnSpc>
                <a:spcPct val="90000"/>
              </a:lnSpc>
            </a:pPr>
            <a:r>
              <a:rPr lang="en-US" altLang="zh-TW" sz="1600" dirty="0">
                <a:solidFill>
                  <a:schemeClr val="bg1"/>
                </a:solidFill>
                <a:effectLst/>
              </a:rPr>
              <a:t>FROM </a:t>
            </a:r>
            <a:r>
              <a:rPr lang="en-US" altLang="zh-TW" sz="1600" dirty="0" err="1">
                <a:solidFill>
                  <a:schemeClr val="bg1"/>
                </a:solidFill>
                <a:effectLst/>
              </a:rPr>
              <a:t>NwindDiff</a:t>
            </a:r>
            <a:endParaRPr lang="en-US" altLang="zh-TW" sz="1600" dirty="0">
              <a:solidFill>
                <a:schemeClr val="bg1"/>
              </a:solidFill>
              <a:effectLst/>
            </a:endParaRPr>
          </a:p>
          <a:p>
            <a:pPr algn="l" eaLnBrk="0" hangingPunct="0">
              <a:lnSpc>
                <a:spcPct val="90000"/>
              </a:lnSpc>
            </a:pPr>
            <a:r>
              <a:rPr lang="en-US" altLang="zh-TW" sz="1600" dirty="0">
                <a:solidFill>
                  <a:schemeClr val="bg1"/>
                </a:solidFill>
                <a:effectLst/>
              </a:rPr>
              <a:t>WITH  NORECOVERY</a:t>
            </a:r>
          </a:p>
        </p:txBody>
      </p:sp>
      <p:grpSp>
        <p:nvGrpSpPr>
          <p:cNvPr id="68802" name="Group 242"/>
          <p:cNvGrpSpPr>
            <a:grpSpLocks/>
          </p:cNvGrpSpPr>
          <p:nvPr/>
        </p:nvGrpSpPr>
        <p:grpSpPr bwMode="auto">
          <a:xfrm>
            <a:off x="3635375" y="4384656"/>
            <a:ext cx="1223963" cy="1758987"/>
            <a:chOff x="2290" y="2931"/>
            <a:chExt cx="771" cy="953"/>
          </a:xfrm>
        </p:grpSpPr>
        <p:sp>
          <p:nvSpPr>
            <p:cNvPr id="68847" name="Line 239"/>
            <p:cNvSpPr>
              <a:spLocks noChangeShapeType="1"/>
            </p:cNvSpPr>
            <p:nvPr/>
          </p:nvSpPr>
          <p:spPr bwMode="auto">
            <a:xfrm>
              <a:off x="2290" y="2931"/>
              <a:ext cx="408" cy="0"/>
            </a:xfrm>
            <a:prstGeom prst="line">
              <a:avLst/>
            </a:prstGeom>
            <a:noFill/>
            <a:ln w="38100">
              <a:solidFill>
                <a:srgbClr val="FF0000"/>
              </a:solidFill>
              <a:round/>
              <a:headEnd/>
              <a:tailEnd/>
            </a:ln>
            <a:effectLst/>
          </p:spPr>
          <p:txBody>
            <a:bodyPr>
              <a:spAutoFit/>
            </a:bodyPr>
            <a:lstStyle/>
            <a:p>
              <a:endParaRPr lang="zh-TW" altLang="en-US"/>
            </a:p>
          </p:txBody>
        </p:sp>
        <p:sp>
          <p:nvSpPr>
            <p:cNvPr id="68848" name="Line 240"/>
            <p:cNvSpPr>
              <a:spLocks noChangeShapeType="1"/>
            </p:cNvSpPr>
            <p:nvPr/>
          </p:nvSpPr>
          <p:spPr bwMode="auto">
            <a:xfrm>
              <a:off x="2698" y="2931"/>
              <a:ext cx="0" cy="953"/>
            </a:xfrm>
            <a:prstGeom prst="line">
              <a:avLst/>
            </a:prstGeom>
            <a:noFill/>
            <a:ln w="38100">
              <a:solidFill>
                <a:srgbClr val="FF0000"/>
              </a:solidFill>
              <a:round/>
              <a:headEnd/>
              <a:tailEnd/>
            </a:ln>
            <a:effectLst/>
          </p:spPr>
          <p:txBody>
            <a:bodyPr wrap="none">
              <a:spAutoFit/>
            </a:bodyPr>
            <a:lstStyle/>
            <a:p>
              <a:endParaRPr lang="zh-TW" altLang="en-US"/>
            </a:p>
          </p:txBody>
        </p:sp>
        <p:sp>
          <p:nvSpPr>
            <p:cNvPr id="68849" name="Line 241"/>
            <p:cNvSpPr>
              <a:spLocks noChangeShapeType="1"/>
            </p:cNvSpPr>
            <p:nvPr/>
          </p:nvSpPr>
          <p:spPr bwMode="auto">
            <a:xfrm>
              <a:off x="2699" y="3884"/>
              <a:ext cx="362" cy="0"/>
            </a:xfrm>
            <a:prstGeom prst="line">
              <a:avLst/>
            </a:prstGeom>
            <a:noFill/>
            <a:ln w="38100">
              <a:solidFill>
                <a:srgbClr val="FF0000"/>
              </a:solidFill>
              <a:round/>
              <a:headEnd/>
              <a:tailEnd type="triangle" w="med" len="med"/>
            </a:ln>
            <a:effectLst/>
          </p:spPr>
          <p:txBody>
            <a:bodyPr>
              <a:spAutoFit/>
            </a:bodyPr>
            <a:lstStyle/>
            <a:p>
              <a:endParaRPr lang="zh-TW" altLang="en-US"/>
            </a:p>
          </p:txBody>
        </p:sp>
      </p:grpSp>
      <p:sp>
        <p:nvSpPr>
          <p:cNvPr id="68852" name="AutoShape 244"/>
          <p:cNvSpPr>
            <a:spLocks/>
          </p:cNvSpPr>
          <p:nvPr/>
        </p:nvSpPr>
        <p:spPr bwMode="auto">
          <a:xfrm>
            <a:off x="3286116" y="3929066"/>
            <a:ext cx="214314" cy="785818"/>
          </a:xfrm>
          <a:prstGeom prst="rightBrace">
            <a:avLst>
              <a:gd name="adj1" fmla="val 25000"/>
              <a:gd name="adj2" fmla="val 50000"/>
            </a:avLst>
          </a:prstGeom>
          <a:noFill/>
          <a:ln w="38100">
            <a:solidFill>
              <a:srgbClr val="FF0000"/>
            </a:solidFill>
            <a:round/>
            <a:headEnd/>
            <a:tailEnd/>
          </a:ln>
          <a:effectLst/>
        </p:spPr>
        <p:txBody>
          <a:bodyPr wrap="square" anchor="ctr">
            <a:noAutofit/>
          </a:bodyPr>
          <a:lstStyle/>
          <a:p>
            <a:endParaRPr lang="zh-TW" altLang="en-US"/>
          </a:p>
        </p:txBody>
      </p:sp>
      <p:sp>
        <p:nvSpPr>
          <p:cNvPr id="68853" name="AutoShape 245"/>
          <p:cNvSpPr>
            <a:spLocks/>
          </p:cNvSpPr>
          <p:nvPr/>
        </p:nvSpPr>
        <p:spPr bwMode="auto">
          <a:xfrm>
            <a:off x="4929191" y="5565794"/>
            <a:ext cx="142876" cy="863602"/>
          </a:xfrm>
          <a:prstGeom prst="leftBrace">
            <a:avLst>
              <a:gd name="adj1" fmla="val 36957"/>
              <a:gd name="adj2" fmla="val 50000"/>
            </a:avLst>
          </a:prstGeom>
          <a:noFill/>
          <a:ln w="38100">
            <a:solidFill>
              <a:srgbClr val="FF0000"/>
            </a:solidFill>
            <a:round/>
            <a:headEnd/>
            <a:tailEnd/>
          </a:ln>
          <a:effectLst/>
        </p:spPr>
        <p:txBody>
          <a:bodyPr wrap="square" anchor="ctr">
            <a:noAutofit/>
          </a:bodyPr>
          <a:lstStyle/>
          <a:p>
            <a:endParaRPr lang="zh-TW" altLang="en-US"/>
          </a:p>
        </p:txBody>
      </p:sp>
      <p:sp>
        <p:nvSpPr>
          <p:cNvPr id="68854" name="Rectangle 246"/>
          <p:cNvSpPr>
            <a:spLocks noChangeArrowheads="1"/>
          </p:cNvSpPr>
          <p:nvPr/>
        </p:nvSpPr>
        <p:spPr bwMode="auto">
          <a:xfrm>
            <a:off x="5441950" y="3194053"/>
            <a:ext cx="431800" cy="360362"/>
          </a:xfrm>
          <a:prstGeom prst="rect">
            <a:avLst/>
          </a:prstGeom>
          <a:noFill/>
          <a:ln w="38100" cap="rnd" algn="ctr">
            <a:solidFill>
              <a:schemeClr val="folHlink"/>
            </a:solidFill>
            <a:prstDash val="sysDot"/>
            <a:miter lim="800000"/>
            <a:headEnd/>
            <a:tailEnd/>
          </a:ln>
          <a:effectLst/>
        </p:spPr>
        <p:txBody>
          <a:bodyPr wrap="none" anchor="ctr">
            <a:spAutoFit/>
          </a:bodyPr>
          <a:lstStyle/>
          <a:p>
            <a:endParaRPr lang="zh-TW" altLang="en-US"/>
          </a:p>
        </p:txBody>
      </p:sp>
      <p:sp>
        <p:nvSpPr>
          <p:cNvPr id="68855" name="Rectangle 247"/>
          <p:cNvSpPr>
            <a:spLocks noChangeArrowheads="1"/>
          </p:cNvSpPr>
          <p:nvPr/>
        </p:nvSpPr>
        <p:spPr bwMode="auto">
          <a:xfrm>
            <a:off x="539750" y="3952857"/>
            <a:ext cx="2663825" cy="792163"/>
          </a:xfrm>
          <a:prstGeom prst="rect">
            <a:avLst/>
          </a:prstGeom>
          <a:noFill/>
          <a:ln w="57150" cap="rnd" algn="ctr">
            <a:solidFill>
              <a:srgbClr val="FF0000"/>
            </a:solidFill>
            <a:prstDash val="sysDot"/>
            <a:miter lim="800000"/>
            <a:headEnd/>
            <a:tailEnd/>
          </a:ln>
          <a:effectLst/>
        </p:spPr>
        <p:txBody>
          <a:bodyPr wrap="none" anchor="ctr">
            <a:spAutoFit/>
          </a:bodyPr>
          <a:lstStyle/>
          <a:p>
            <a:endParaRPr lang="zh-TW" altLang="en-US"/>
          </a:p>
        </p:txBody>
      </p:sp>
      <p:sp>
        <p:nvSpPr>
          <p:cNvPr id="68856" name="Rectangle 248"/>
          <p:cNvSpPr>
            <a:spLocks noChangeArrowheads="1"/>
          </p:cNvSpPr>
          <p:nvPr/>
        </p:nvSpPr>
        <p:spPr bwMode="auto">
          <a:xfrm>
            <a:off x="5219700" y="5643578"/>
            <a:ext cx="2951163" cy="792162"/>
          </a:xfrm>
          <a:prstGeom prst="rect">
            <a:avLst/>
          </a:prstGeom>
          <a:noFill/>
          <a:ln w="57150" cap="rnd" algn="ctr">
            <a:solidFill>
              <a:srgbClr val="FF0000"/>
            </a:solidFill>
            <a:prstDash val="sysDot"/>
            <a:miter lim="800000"/>
            <a:headEnd/>
            <a:tailEnd/>
          </a:ln>
          <a:effectLst/>
        </p:spPr>
        <p:txBody>
          <a:bodyPr wrap="none" anchor="ctr">
            <a:spAutoFit/>
          </a:bodyPr>
          <a:lstStyle/>
          <a:p>
            <a:endParaRPr lang="zh-TW" altLang="en-US"/>
          </a:p>
        </p:txBody>
      </p:sp>
      <p:sp>
        <p:nvSpPr>
          <p:cNvPr id="68857" name="Line 249"/>
          <p:cNvSpPr>
            <a:spLocks noChangeShapeType="1"/>
          </p:cNvSpPr>
          <p:nvPr/>
        </p:nvSpPr>
        <p:spPr bwMode="auto">
          <a:xfrm flipH="1">
            <a:off x="5729288" y="2474915"/>
            <a:ext cx="288925" cy="287338"/>
          </a:xfrm>
          <a:prstGeom prst="line">
            <a:avLst/>
          </a:prstGeom>
          <a:noFill/>
          <a:ln w="38100">
            <a:solidFill>
              <a:srgbClr val="FF0000"/>
            </a:solidFill>
            <a:round/>
            <a:headEnd/>
            <a:tailEnd/>
          </a:ln>
          <a:effectLst/>
        </p:spPr>
        <p:txBody>
          <a:bodyPr>
            <a:spAutoFit/>
          </a:bodyPr>
          <a:lstStyle/>
          <a:p>
            <a:endParaRPr lang="zh-TW" altLang="en-US"/>
          </a:p>
        </p:txBody>
      </p:sp>
      <p:sp>
        <p:nvSpPr>
          <p:cNvPr id="68858" name="Line 250"/>
          <p:cNvSpPr>
            <a:spLocks noChangeShapeType="1"/>
          </p:cNvSpPr>
          <p:nvPr/>
        </p:nvSpPr>
        <p:spPr bwMode="auto">
          <a:xfrm>
            <a:off x="5729288" y="2474915"/>
            <a:ext cx="288925" cy="287338"/>
          </a:xfrm>
          <a:prstGeom prst="line">
            <a:avLst/>
          </a:prstGeom>
          <a:noFill/>
          <a:ln w="38100">
            <a:solidFill>
              <a:srgbClr val="FF0000"/>
            </a:solidFill>
            <a:round/>
            <a:headEnd/>
            <a:tailEnd/>
          </a:ln>
          <a:effectLst/>
        </p:spPr>
        <p:txBody>
          <a:bodyPr>
            <a:spAutoFit/>
          </a:bodyPr>
          <a:lstStyle/>
          <a:p>
            <a:endParaRPr lang="zh-TW" altLang="en-US"/>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zh-TW" altLang="en-US"/>
              <a:t>指定還原的時間點</a:t>
            </a:r>
            <a:endParaRPr lang="zh-TW" altLang="en-US" b="0">
              <a:solidFill>
                <a:schemeClr val="tx1"/>
              </a:solidFill>
              <a:ea typeface="新細明體" charset="-120"/>
            </a:endParaRPr>
          </a:p>
        </p:txBody>
      </p:sp>
      <p:sp>
        <p:nvSpPr>
          <p:cNvPr id="69750" name="Rectangle 118"/>
          <p:cNvSpPr>
            <a:spLocks noChangeArrowheads="1"/>
          </p:cNvSpPr>
          <p:nvPr/>
        </p:nvSpPr>
        <p:spPr bwMode="auto">
          <a:xfrm>
            <a:off x="3428992" y="4429132"/>
            <a:ext cx="5486400" cy="1625600"/>
          </a:xfrm>
          <a:prstGeom prst="rect">
            <a:avLst/>
          </a:prstGeom>
          <a:noFill/>
          <a:ln w="12700">
            <a:noFill/>
            <a:miter lim="800000"/>
            <a:headEnd/>
            <a:tailEnd/>
          </a:ln>
          <a:effectLst/>
        </p:spPr>
        <p:txBody>
          <a:bodyPr wrap="none" tIns="91440" bIns="91440"/>
          <a:lstStyle/>
          <a:p>
            <a:pPr marL="114300" lvl="1" algn="l" eaLnBrk="0" hangingPunct="0">
              <a:lnSpc>
                <a:spcPct val="96000"/>
              </a:lnSpc>
              <a:tabLst>
                <a:tab pos="2800350" algn="l"/>
              </a:tabLst>
            </a:pPr>
            <a:r>
              <a:rPr lang="en-US" sz="2000" noProof="1">
                <a:solidFill>
                  <a:schemeClr val="bg1"/>
                </a:solidFill>
                <a:effectLst/>
              </a:rPr>
              <a:t>USE master </a:t>
            </a:r>
          </a:p>
          <a:p>
            <a:pPr marL="114300" lvl="1" algn="l" eaLnBrk="0" hangingPunct="0">
              <a:lnSpc>
                <a:spcPct val="96000"/>
              </a:lnSpc>
              <a:tabLst>
                <a:tab pos="2800350" algn="l"/>
              </a:tabLst>
            </a:pPr>
            <a:r>
              <a:rPr lang="en-US" sz="2000" noProof="1">
                <a:solidFill>
                  <a:schemeClr val="bg1"/>
                </a:solidFill>
                <a:effectLst/>
              </a:rPr>
              <a:t>RESTORE LOG </a:t>
            </a:r>
            <a:r>
              <a:rPr lang="en-US" altLang="zh-TW" sz="2000" dirty="0">
                <a:solidFill>
                  <a:schemeClr val="bg1"/>
                </a:solidFill>
                <a:effectLst/>
              </a:rPr>
              <a:t>N</a:t>
            </a:r>
            <a:r>
              <a:rPr lang="en-US" sz="2000" noProof="1">
                <a:solidFill>
                  <a:schemeClr val="bg1"/>
                </a:solidFill>
                <a:effectLst/>
              </a:rPr>
              <a:t>orthwind</a:t>
            </a:r>
          </a:p>
          <a:p>
            <a:pPr marL="114300" lvl="1" algn="l" eaLnBrk="0" hangingPunct="0">
              <a:lnSpc>
                <a:spcPct val="96000"/>
              </a:lnSpc>
              <a:tabLst>
                <a:tab pos="2800350" algn="l"/>
              </a:tabLst>
            </a:pPr>
            <a:r>
              <a:rPr lang="en-US" sz="2000" noProof="1">
                <a:solidFill>
                  <a:schemeClr val="bg1"/>
                </a:solidFill>
                <a:effectLst/>
              </a:rPr>
              <a:t>FROM </a:t>
            </a:r>
            <a:r>
              <a:rPr lang="en-US" altLang="zh-TW" sz="2000" dirty="0">
                <a:solidFill>
                  <a:schemeClr val="bg1"/>
                </a:solidFill>
                <a:effectLst/>
              </a:rPr>
              <a:t>N</a:t>
            </a:r>
            <a:r>
              <a:rPr lang="en-US" sz="2000" noProof="1">
                <a:solidFill>
                  <a:schemeClr val="bg1"/>
                </a:solidFill>
                <a:effectLst/>
              </a:rPr>
              <a:t>wind</a:t>
            </a:r>
            <a:r>
              <a:rPr lang="en-US" altLang="zh-TW" sz="2000" dirty="0">
                <a:solidFill>
                  <a:schemeClr val="bg1"/>
                </a:solidFill>
                <a:effectLst/>
              </a:rPr>
              <a:t>B</a:t>
            </a:r>
            <a:r>
              <a:rPr lang="en-US" sz="2000" noProof="1">
                <a:solidFill>
                  <a:schemeClr val="bg1"/>
                </a:solidFill>
                <a:effectLst/>
              </a:rPr>
              <a:t>ac</a:t>
            </a:r>
            <a:r>
              <a:rPr lang="en-US" altLang="zh-TW" sz="2000" dirty="0">
                <a:solidFill>
                  <a:schemeClr val="bg1"/>
                </a:solidFill>
                <a:effectLst/>
              </a:rPr>
              <a:t>L</a:t>
            </a:r>
            <a:r>
              <a:rPr lang="en-US" sz="2000" noProof="1">
                <a:solidFill>
                  <a:schemeClr val="bg1"/>
                </a:solidFill>
                <a:effectLst/>
              </a:rPr>
              <a:t>og</a:t>
            </a:r>
          </a:p>
          <a:p>
            <a:pPr marL="114300" lvl="1" algn="l" eaLnBrk="0" hangingPunct="0">
              <a:lnSpc>
                <a:spcPct val="96000"/>
              </a:lnSpc>
              <a:tabLst>
                <a:tab pos="2800350" algn="l"/>
              </a:tabLst>
            </a:pPr>
            <a:r>
              <a:rPr lang="en-US" sz="2000" noProof="1">
                <a:solidFill>
                  <a:schemeClr val="bg1"/>
                </a:solidFill>
                <a:effectLst/>
              </a:rPr>
              <a:t>WITH FILE = </a:t>
            </a:r>
            <a:r>
              <a:rPr lang="en-US" altLang="zh-TW" sz="2000" dirty="0">
                <a:solidFill>
                  <a:schemeClr val="bg1"/>
                </a:solidFill>
                <a:effectLst/>
              </a:rPr>
              <a:t>3</a:t>
            </a:r>
            <a:r>
              <a:rPr lang="en-US" sz="2000" noProof="1">
                <a:solidFill>
                  <a:schemeClr val="bg1"/>
                </a:solidFill>
                <a:effectLst/>
              </a:rPr>
              <a:t>, RECOVERY,</a:t>
            </a:r>
          </a:p>
          <a:p>
            <a:pPr marL="114300" lvl="1" algn="l" eaLnBrk="0" hangingPunct="0">
              <a:lnSpc>
                <a:spcPct val="96000"/>
              </a:lnSpc>
              <a:tabLst>
                <a:tab pos="2800350" algn="l"/>
              </a:tabLst>
            </a:pPr>
            <a:r>
              <a:rPr lang="en-US" sz="2000" noProof="1">
                <a:solidFill>
                  <a:schemeClr val="bg1"/>
                </a:solidFill>
                <a:effectLst/>
              </a:rPr>
              <a:t>STOPAT = </a:t>
            </a:r>
            <a:r>
              <a:rPr lang="en-US" sz="2000" noProof="1" smtClean="0">
                <a:solidFill>
                  <a:schemeClr val="bg1"/>
                </a:solidFill>
                <a:effectLst/>
              </a:rPr>
              <a:t>‘November </a:t>
            </a:r>
            <a:r>
              <a:rPr lang="en-US" sz="2000" noProof="1" smtClean="0">
                <a:solidFill>
                  <a:schemeClr val="bg1"/>
                </a:solidFill>
              </a:rPr>
              <a:t>11</a:t>
            </a:r>
            <a:r>
              <a:rPr lang="en-US" sz="2000" noProof="1" smtClean="0">
                <a:solidFill>
                  <a:schemeClr val="bg1"/>
                </a:solidFill>
                <a:effectLst/>
              </a:rPr>
              <a:t>, </a:t>
            </a:r>
            <a:r>
              <a:rPr lang="en-US" altLang="zh-TW" sz="2000" dirty="0" smtClean="0">
                <a:solidFill>
                  <a:schemeClr val="bg1"/>
                </a:solidFill>
                <a:effectLst/>
              </a:rPr>
              <a:t>2008</a:t>
            </a:r>
            <a:r>
              <a:rPr lang="en-US" sz="2000" noProof="1" smtClean="0">
                <a:solidFill>
                  <a:schemeClr val="bg1"/>
                </a:solidFill>
                <a:effectLst/>
              </a:rPr>
              <a:t> </a:t>
            </a:r>
            <a:r>
              <a:rPr lang="en-US" altLang="zh-TW" sz="2000" dirty="0">
                <a:solidFill>
                  <a:schemeClr val="bg1"/>
                </a:solidFill>
                <a:effectLst/>
              </a:rPr>
              <a:t>1</a:t>
            </a:r>
            <a:r>
              <a:rPr lang="en-US" sz="2000" noProof="1">
                <a:solidFill>
                  <a:schemeClr val="bg1"/>
                </a:solidFill>
                <a:effectLst/>
              </a:rPr>
              <a:t>:</a:t>
            </a:r>
            <a:r>
              <a:rPr lang="en-US" altLang="zh-TW" sz="2000" dirty="0">
                <a:solidFill>
                  <a:schemeClr val="bg1"/>
                </a:solidFill>
                <a:effectLst/>
              </a:rPr>
              <a:t>3</a:t>
            </a:r>
            <a:r>
              <a:rPr lang="en-US" sz="2000" noProof="1">
                <a:solidFill>
                  <a:schemeClr val="bg1"/>
                </a:solidFill>
                <a:effectLst/>
              </a:rPr>
              <a:t>0 </a:t>
            </a:r>
            <a:r>
              <a:rPr lang="en-US" sz="2000" noProof="1" smtClean="0">
                <a:solidFill>
                  <a:schemeClr val="bg1"/>
                </a:solidFill>
                <a:effectLst/>
              </a:rPr>
              <a:t>PM</a:t>
            </a:r>
            <a:r>
              <a:rPr lang="en-US" sz="2000" noProof="1">
                <a:solidFill>
                  <a:schemeClr val="bg1"/>
                </a:solidFill>
                <a:effectLst/>
              </a:rPr>
              <a:t>'</a:t>
            </a:r>
            <a:endParaRPr lang="en-US" altLang="zh-TW" sz="2000" dirty="0">
              <a:solidFill>
                <a:schemeClr val="bg1"/>
              </a:solidFill>
              <a:effectLst/>
            </a:endParaRPr>
          </a:p>
        </p:txBody>
      </p:sp>
      <p:grpSp>
        <p:nvGrpSpPr>
          <p:cNvPr id="2" name="Group 119"/>
          <p:cNvGrpSpPr>
            <a:grpSpLocks/>
          </p:cNvGrpSpPr>
          <p:nvPr/>
        </p:nvGrpSpPr>
        <p:grpSpPr bwMode="auto">
          <a:xfrm>
            <a:off x="381000" y="6064250"/>
            <a:ext cx="941388" cy="357188"/>
            <a:chOff x="336" y="3759"/>
            <a:chExt cx="593" cy="225"/>
          </a:xfrm>
        </p:grpSpPr>
        <p:grpSp>
          <p:nvGrpSpPr>
            <p:cNvPr id="3" name="Group 120"/>
            <p:cNvGrpSpPr>
              <a:grpSpLocks/>
            </p:cNvGrpSpPr>
            <p:nvPr/>
          </p:nvGrpSpPr>
          <p:grpSpPr bwMode="auto">
            <a:xfrm>
              <a:off x="336" y="3759"/>
              <a:ext cx="279" cy="225"/>
              <a:chOff x="336" y="3759"/>
              <a:chExt cx="279" cy="225"/>
            </a:xfrm>
          </p:grpSpPr>
          <p:sp>
            <p:nvSpPr>
              <p:cNvPr id="69753" name="AutoShape 121"/>
              <p:cNvSpPr>
                <a:spLocks noChangeArrowheads="1"/>
              </p:cNvSpPr>
              <p:nvPr/>
            </p:nvSpPr>
            <p:spPr bwMode="auto">
              <a:xfrm>
                <a:off x="336" y="3759"/>
                <a:ext cx="279" cy="225"/>
              </a:xfrm>
              <a:prstGeom prst="roundRect">
                <a:avLst>
                  <a:gd name="adj" fmla="val 16667"/>
                </a:avLst>
              </a:prstGeom>
              <a:solidFill>
                <a:srgbClr val="FFFFFF"/>
              </a:solidFill>
              <a:ln w="9525">
                <a:solidFill>
                  <a:srgbClr val="000000"/>
                </a:solidFill>
                <a:round/>
                <a:headEnd/>
                <a:tailEnd/>
              </a:ln>
              <a:effectLst/>
            </p:spPr>
            <p:txBody>
              <a:bodyPr wrap="none" anchor="ctr"/>
              <a:lstStyle/>
              <a:p>
                <a:endParaRPr lang="zh-TW" altLang="en-US"/>
              </a:p>
            </p:txBody>
          </p:sp>
          <p:sp>
            <p:nvSpPr>
              <p:cNvPr id="69754" name="Rectangle 122"/>
              <p:cNvSpPr>
                <a:spLocks noChangeArrowheads="1"/>
              </p:cNvSpPr>
              <p:nvPr/>
            </p:nvSpPr>
            <p:spPr bwMode="auto">
              <a:xfrm>
                <a:off x="371" y="3811"/>
                <a:ext cx="209" cy="121"/>
              </a:xfrm>
              <a:prstGeom prst="rect">
                <a:avLst/>
              </a:prstGeom>
              <a:solidFill>
                <a:srgbClr val="CCFFFF"/>
              </a:solidFill>
              <a:ln w="9525">
                <a:solidFill>
                  <a:srgbClr val="000000"/>
                </a:solidFill>
                <a:miter lim="800000"/>
                <a:headEnd/>
                <a:tailEnd/>
              </a:ln>
              <a:effectLst/>
            </p:spPr>
            <p:txBody>
              <a:bodyPr wrap="none" anchor="ctr"/>
              <a:lstStyle/>
              <a:p>
                <a:endParaRPr lang="zh-TW" altLang="en-US"/>
              </a:p>
            </p:txBody>
          </p:sp>
          <p:sp>
            <p:nvSpPr>
              <p:cNvPr id="69755" name="Arc 123"/>
              <p:cNvSpPr>
                <a:spLocks/>
              </p:cNvSpPr>
              <p:nvPr/>
            </p:nvSpPr>
            <p:spPr bwMode="auto">
              <a:xfrm>
                <a:off x="376" y="3815"/>
                <a:ext cx="68" cy="46"/>
              </a:xfrm>
              <a:custGeom>
                <a:avLst/>
                <a:gdLst>
                  <a:gd name="G0" fmla="+- 21600 0 0"/>
                  <a:gd name="G1" fmla="+- 21600 0 0"/>
                  <a:gd name="G2" fmla="+- 21600 0 0"/>
                  <a:gd name="T0" fmla="*/ 9259 w 22320"/>
                  <a:gd name="T1" fmla="*/ 39327 h 39327"/>
                  <a:gd name="T2" fmla="*/ 22320 w 22320"/>
                  <a:gd name="T3" fmla="*/ 12 h 39327"/>
                  <a:gd name="T4" fmla="*/ 21600 w 22320"/>
                  <a:gd name="T5" fmla="*/ 21600 h 39327"/>
                </a:gdLst>
                <a:ahLst/>
                <a:cxnLst>
                  <a:cxn ang="0">
                    <a:pos x="T0" y="T1"/>
                  </a:cxn>
                  <a:cxn ang="0">
                    <a:pos x="T2" y="T3"/>
                  </a:cxn>
                  <a:cxn ang="0">
                    <a:pos x="T4" y="T5"/>
                  </a:cxn>
                </a:cxnLst>
                <a:rect l="0" t="0" r="r" b="b"/>
                <a:pathLst>
                  <a:path w="22320" h="39327" fill="none" extrusionOk="0">
                    <a:moveTo>
                      <a:pt x="9258" y="39327"/>
                    </a:moveTo>
                    <a:cubicBezTo>
                      <a:pt x="3458" y="35288"/>
                      <a:pt x="0" y="28668"/>
                      <a:pt x="0" y="21600"/>
                    </a:cubicBezTo>
                    <a:cubicBezTo>
                      <a:pt x="0" y="9670"/>
                      <a:pt x="9670" y="0"/>
                      <a:pt x="21600" y="0"/>
                    </a:cubicBezTo>
                    <a:cubicBezTo>
                      <a:pt x="21840" y="-1"/>
                      <a:pt x="22080" y="4"/>
                      <a:pt x="22319" y="12"/>
                    </a:cubicBezTo>
                  </a:path>
                  <a:path w="22320" h="39327" stroke="0" extrusionOk="0">
                    <a:moveTo>
                      <a:pt x="9258" y="39327"/>
                    </a:moveTo>
                    <a:cubicBezTo>
                      <a:pt x="3458" y="35288"/>
                      <a:pt x="0" y="28668"/>
                      <a:pt x="0" y="21600"/>
                    </a:cubicBezTo>
                    <a:cubicBezTo>
                      <a:pt x="0" y="9670"/>
                      <a:pt x="9670" y="0"/>
                      <a:pt x="21600" y="0"/>
                    </a:cubicBezTo>
                    <a:cubicBezTo>
                      <a:pt x="21840" y="-1"/>
                      <a:pt x="22080" y="4"/>
                      <a:pt x="22319" y="12"/>
                    </a:cubicBezTo>
                    <a:lnTo>
                      <a:pt x="21600" y="21600"/>
                    </a:lnTo>
                    <a:close/>
                  </a:path>
                </a:pathLst>
              </a:custGeom>
              <a:solidFill>
                <a:srgbClr val="3366FF"/>
              </a:solidFill>
              <a:ln w="9525">
                <a:solidFill>
                  <a:srgbClr val="3366FF"/>
                </a:solidFill>
                <a:round/>
                <a:headEnd/>
                <a:tailEnd/>
              </a:ln>
              <a:effectLst>
                <a:outerShdw dist="25400" dir="5400000" algn="ctr" rotWithShape="0">
                  <a:srgbClr val="000099"/>
                </a:outerShdw>
              </a:effectLst>
            </p:spPr>
            <p:txBody>
              <a:bodyPr wrap="none" anchor="ctr"/>
              <a:lstStyle/>
              <a:p>
                <a:endParaRPr lang="zh-TW" altLang="en-US"/>
              </a:p>
            </p:txBody>
          </p:sp>
          <p:sp>
            <p:nvSpPr>
              <p:cNvPr id="69756" name="Arc 124"/>
              <p:cNvSpPr>
                <a:spLocks/>
              </p:cNvSpPr>
              <p:nvPr/>
            </p:nvSpPr>
            <p:spPr bwMode="auto">
              <a:xfrm>
                <a:off x="430" y="3846"/>
                <a:ext cx="108" cy="50"/>
              </a:xfrm>
              <a:custGeom>
                <a:avLst/>
                <a:gdLst>
                  <a:gd name="G0" fmla="+- 13604 0 0"/>
                  <a:gd name="G1" fmla="+- 21600 0 0"/>
                  <a:gd name="G2" fmla="+- 21600 0 0"/>
                  <a:gd name="T0" fmla="*/ 13604 w 35204"/>
                  <a:gd name="T1" fmla="*/ 0 h 43200"/>
                  <a:gd name="T2" fmla="*/ 0 w 35204"/>
                  <a:gd name="T3" fmla="*/ 38378 h 43200"/>
                  <a:gd name="T4" fmla="*/ 13604 w 35204"/>
                  <a:gd name="T5" fmla="*/ 21600 h 43200"/>
                </a:gdLst>
                <a:ahLst/>
                <a:cxnLst>
                  <a:cxn ang="0">
                    <a:pos x="T0" y="T1"/>
                  </a:cxn>
                  <a:cxn ang="0">
                    <a:pos x="T2" y="T3"/>
                  </a:cxn>
                  <a:cxn ang="0">
                    <a:pos x="T4" y="T5"/>
                  </a:cxn>
                </a:cxnLst>
                <a:rect l="0" t="0" r="r" b="b"/>
                <a:pathLst>
                  <a:path w="35204" h="43200" fill="none" extrusionOk="0">
                    <a:moveTo>
                      <a:pt x="13603" y="0"/>
                    </a:moveTo>
                    <a:cubicBezTo>
                      <a:pt x="25533" y="0"/>
                      <a:pt x="35204" y="9670"/>
                      <a:pt x="35204" y="21600"/>
                    </a:cubicBezTo>
                    <a:cubicBezTo>
                      <a:pt x="35204" y="33529"/>
                      <a:pt x="25533" y="43200"/>
                      <a:pt x="13604" y="43200"/>
                    </a:cubicBezTo>
                    <a:cubicBezTo>
                      <a:pt x="8650" y="43200"/>
                      <a:pt x="3847" y="41497"/>
                      <a:pt x="0" y="38377"/>
                    </a:cubicBezTo>
                  </a:path>
                  <a:path w="35204" h="43200" stroke="0" extrusionOk="0">
                    <a:moveTo>
                      <a:pt x="13603" y="0"/>
                    </a:moveTo>
                    <a:cubicBezTo>
                      <a:pt x="25533" y="0"/>
                      <a:pt x="35204" y="9670"/>
                      <a:pt x="35204" y="21600"/>
                    </a:cubicBezTo>
                    <a:cubicBezTo>
                      <a:pt x="35204" y="33529"/>
                      <a:pt x="25533" y="43200"/>
                      <a:pt x="13604" y="43200"/>
                    </a:cubicBezTo>
                    <a:cubicBezTo>
                      <a:pt x="8650" y="43200"/>
                      <a:pt x="3847" y="41497"/>
                      <a:pt x="0" y="38377"/>
                    </a:cubicBezTo>
                    <a:lnTo>
                      <a:pt x="13604" y="21600"/>
                    </a:lnTo>
                    <a:close/>
                  </a:path>
                </a:pathLst>
              </a:custGeom>
              <a:solidFill>
                <a:srgbClr val="CC0000"/>
              </a:solidFill>
              <a:ln w="9525">
                <a:solidFill>
                  <a:srgbClr val="CC0000"/>
                </a:solidFill>
                <a:round/>
                <a:headEnd/>
                <a:tailEnd/>
              </a:ln>
              <a:effectLst>
                <a:outerShdw dist="25400" dir="5400000" algn="ctr" rotWithShape="0">
                  <a:srgbClr val="990000"/>
                </a:outerShdw>
              </a:effectLst>
            </p:spPr>
            <p:txBody>
              <a:bodyPr wrap="none" anchor="ctr"/>
              <a:lstStyle/>
              <a:p>
                <a:endParaRPr lang="zh-TW" altLang="en-US"/>
              </a:p>
            </p:txBody>
          </p:sp>
        </p:grpSp>
        <p:grpSp>
          <p:nvGrpSpPr>
            <p:cNvPr id="4" name="Group 125"/>
            <p:cNvGrpSpPr>
              <a:grpSpLocks/>
            </p:cNvGrpSpPr>
            <p:nvPr/>
          </p:nvGrpSpPr>
          <p:grpSpPr bwMode="auto">
            <a:xfrm>
              <a:off x="650" y="3759"/>
              <a:ext cx="279" cy="225"/>
              <a:chOff x="650" y="3759"/>
              <a:chExt cx="279" cy="225"/>
            </a:xfrm>
          </p:grpSpPr>
          <p:sp>
            <p:nvSpPr>
              <p:cNvPr id="69758" name="AutoShape 126"/>
              <p:cNvSpPr>
                <a:spLocks noChangeArrowheads="1"/>
              </p:cNvSpPr>
              <p:nvPr/>
            </p:nvSpPr>
            <p:spPr bwMode="auto">
              <a:xfrm>
                <a:off x="650" y="3759"/>
                <a:ext cx="279" cy="225"/>
              </a:xfrm>
              <a:prstGeom prst="roundRect">
                <a:avLst>
                  <a:gd name="adj" fmla="val 16667"/>
                </a:avLst>
              </a:prstGeom>
              <a:solidFill>
                <a:srgbClr val="FFFFFF"/>
              </a:solidFill>
              <a:ln w="9525">
                <a:solidFill>
                  <a:srgbClr val="000000"/>
                </a:solidFill>
                <a:round/>
                <a:headEnd/>
                <a:tailEnd/>
              </a:ln>
              <a:effectLst/>
            </p:spPr>
            <p:txBody>
              <a:bodyPr wrap="none" anchor="ctr"/>
              <a:lstStyle/>
              <a:p>
                <a:endParaRPr lang="zh-TW" altLang="en-US"/>
              </a:p>
            </p:txBody>
          </p:sp>
          <p:sp>
            <p:nvSpPr>
              <p:cNvPr id="69759" name="Rectangle 127"/>
              <p:cNvSpPr>
                <a:spLocks noChangeArrowheads="1"/>
              </p:cNvSpPr>
              <p:nvPr/>
            </p:nvSpPr>
            <p:spPr bwMode="auto">
              <a:xfrm>
                <a:off x="685" y="3811"/>
                <a:ext cx="209" cy="121"/>
              </a:xfrm>
              <a:prstGeom prst="rect">
                <a:avLst/>
              </a:prstGeom>
              <a:solidFill>
                <a:srgbClr val="CCFFFF"/>
              </a:solidFill>
              <a:ln w="9525">
                <a:solidFill>
                  <a:srgbClr val="000000"/>
                </a:solidFill>
                <a:miter lim="800000"/>
                <a:headEnd/>
                <a:tailEnd/>
              </a:ln>
              <a:effectLst/>
            </p:spPr>
            <p:txBody>
              <a:bodyPr wrap="none" anchor="ctr"/>
              <a:lstStyle/>
              <a:p>
                <a:endParaRPr lang="zh-TW" altLang="en-US"/>
              </a:p>
            </p:txBody>
          </p:sp>
          <p:sp>
            <p:nvSpPr>
              <p:cNvPr id="69760" name="Arc 128"/>
              <p:cNvSpPr>
                <a:spLocks/>
              </p:cNvSpPr>
              <p:nvPr/>
            </p:nvSpPr>
            <p:spPr bwMode="auto">
              <a:xfrm>
                <a:off x="720" y="3846"/>
                <a:ext cx="68" cy="46"/>
              </a:xfrm>
              <a:custGeom>
                <a:avLst/>
                <a:gdLst>
                  <a:gd name="G0" fmla="+- 21600 0 0"/>
                  <a:gd name="G1" fmla="+- 21600 0 0"/>
                  <a:gd name="G2" fmla="+- 21600 0 0"/>
                  <a:gd name="T0" fmla="*/ 9897 w 22320"/>
                  <a:gd name="T1" fmla="*/ 39755 h 39755"/>
                  <a:gd name="T2" fmla="*/ 22320 w 22320"/>
                  <a:gd name="T3" fmla="*/ 12 h 39755"/>
                  <a:gd name="T4" fmla="*/ 21600 w 22320"/>
                  <a:gd name="T5" fmla="*/ 21600 h 39755"/>
                </a:gdLst>
                <a:ahLst/>
                <a:cxnLst>
                  <a:cxn ang="0">
                    <a:pos x="T0" y="T1"/>
                  </a:cxn>
                  <a:cxn ang="0">
                    <a:pos x="T2" y="T3"/>
                  </a:cxn>
                  <a:cxn ang="0">
                    <a:pos x="T4" y="T5"/>
                  </a:cxn>
                </a:cxnLst>
                <a:rect l="0" t="0" r="r" b="b"/>
                <a:pathLst>
                  <a:path w="22320" h="39755" fill="none" extrusionOk="0">
                    <a:moveTo>
                      <a:pt x="9897" y="39754"/>
                    </a:moveTo>
                    <a:cubicBezTo>
                      <a:pt x="3727" y="35777"/>
                      <a:pt x="0" y="28940"/>
                      <a:pt x="0" y="21600"/>
                    </a:cubicBezTo>
                    <a:cubicBezTo>
                      <a:pt x="0" y="9670"/>
                      <a:pt x="9670" y="0"/>
                      <a:pt x="21600" y="0"/>
                    </a:cubicBezTo>
                    <a:cubicBezTo>
                      <a:pt x="21840" y="-1"/>
                      <a:pt x="22080" y="4"/>
                      <a:pt x="22319" y="12"/>
                    </a:cubicBezTo>
                  </a:path>
                  <a:path w="22320" h="39755" stroke="0" extrusionOk="0">
                    <a:moveTo>
                      <a:pt x="9897" y="39754"/>
                    </a:moveTo>
                    <a:cubicBezTo>
                      <a:pt x="3727" y="35777"/>
                      <a:pt x="0" y="28940"/>
                      <a:pt x="0" y="21600"/>
                    </a:cubicBezTo>
                    <a:cubicBezTo>
                      <a:pt x="0" y="9670"/>
                      <a:pt x="9670" y="0"/>
                      <a:pt x="21600" y="0"/>
                    </a:cubicBezTo>
                    <a:cubicBezTo>
                      <a:pt x="21840" y="-1"/>
                      <a:pt x="22080" y="4"/>
                      <a:pt x="22319" y="12"/>
                    </a:cubicBezTo>
                    <a:lnTo>
                      <a:pt x="21600" y="21600"/>
                    </a:lnTo>
                    <a:close/>
                  </a:path>
                </a:pathLst>
              </a:custGeom>
              <a:solidFill>
                <a:srgbClr val="3366FF"/>
              </a:solidFill>
              <a:ln w="9525">
                <a:solidFill>
                  <a:srgbClr val="3366FF"/>
                </a:solidFill>
                <a:round/>
                <a:headEnd/>
                <a:tailEnd/>
              </a:ln>
              <a:effectLst>
                <a:outerShdw dist="25400" dir="5400000" algn="ctr" rotWithShape="0">
                  <a:srgbClr val="000099"/>
                </a:outerShdw>
              </a:effectLst>
            </p:spPr>
            <p:txBody>
              <a:bodyPr wrap="none" anchor="ctr"/>
              <a:lstStyle/>
              <a:p>
                <a:endParaRPr lang="zh-TW" altLang="en-US"/>
              </a:p>
            </p:txBody>
          </p:sp>
          <p:sp>
            <p:nvSpPr>
              <p:cNvPr id="69761" name="Arc 129"/>
              <p:cNvSpPr>
                <a:spLocks/>
              </p:cNvSpPr>
              <p:nvPr/>
            </p:nvSpPr>
            <p:spPr bwMode="auto">
              <a:xfrm>
                <a:off x="739" y="3846"/>
                <a:ext cx="113" cy="50"/>
              </a:xfrm>
              <a:custGeom>
                <a:avLst/>
                <a:gdLst>
                  <a:gd name="G0" fmla="+- 15335 0 0"/>
                  <a:gd name="G1" fmla="+- 21600 0 0"/>
                  <a:gd name="G2" fmla="+- 21600 0 0"/>
                  <a:gd name="T0" fmla="*/ 15335 w 36935"/>
                  <a:gd name="T1" fmla="*/ 0 h 43200"/>
                  <a:gd name="T2" fmla="*/ 0 w 36935"/>
                  <a:gd name="T3" fmla="*/ 36811 h 43200"/>
                  <a:gd name="T4" fmla="*/ 15335 w 36935"/>
                  <a:gd name="T5" fmla="*/ 21600 h 43200"/>
                </a:gdLst>
                <a:ahLst/>
                <a:cxnLst>
                  <a:cxn ang="0">
                    <a:pos x="T0" y="T1"/>
                  </a:cxn>
                  <a:cxn ang="0">
                    <a:pos x="T2" y="T3"/>
                  </a:cxn>
                  <a:cxn ang="0">
                    <a:pos x="T4" y="T5"/>
                  </a:cxn>
                </a:cxnLst>
                <a:rect l="0" t="0" r="r" b="b"/>
                <a:pathLst>
                  <a:path w="36935" h="43200" fill="none" extrusionOk="0">
                    <a:moveTo>
                      <a:pt x="15334" y="0"/>
                    </a:moveTo>
                    <a:cubicBezTo>
                      <a:pt x="27264" y="0"/>
                      <a:pt x="36935" y="9670"/>
                      <a:pt x="36935" y="21600"/>
                    </a:cubicBezTo>
                    <a:cubicBezTo>
                      <a:pt x="36935" y="33529"/>
                      <a:pt x="27264" y="43200"/>
                      <a:pt x="15335" y="43200"/>
                    </a:cubicBezTo>
                    <a:cubicBezTo>
                      <a:pt x="9575" y="43200"/>
                      <a:pt x="4055" y="40900"/>
                      <a:pt x="-1" y="36811"/>
                    </a:cubicBezTo>
                  </a:path>
                  <a:path w="36935" h="43200" stroke="0" extrusionOk="0">
                    <a:moveTo>
                      <a:pt x="15334" y="0"/>
                    </a:moveTo>
                    <a:cubicBezTo>
                      <a:pt x="27264" y="0"/>
                      <a:pt x="36935" y="9670"/>
                      <a:pt x="36935" y="21600"/>
                    </a:cubicBezTo>
                    <a:cubicBezTo>
                      <a:pt x="36935" y="33529"/>
                      <a:pt x="27264" y="43200"/>
                      <a:pt x="15335" y="43200"/>
                    </a:cubicBezTo>
                    <a:cubicBezTo>
                      <a:pt x="9575" y="43200"/>
                      <a:pt x="4055" y="40900"/>
                      <a:pt x="-1" y="36811"/>
                    </a:cubicBezTo>
                    <a:lnTo>
                      <a:pt x="15335" y="21600"/>
                    </a:lnTo>
                    <a:close/>
                  </a:path>
                </a:pathLst>
              </a:custGeom>
              <a:solidFill>
                <a:srgbClr val="CC0000"/>
              </a:solidFill>
              <a:ln w="9525">
                <a:solidFill>
                  <a:srgbClr val="CC0000"/>
                </a:solidFill>
                <a:round/>
                <a:headEnd/>
                <a:tailEnd/>
              </a:ln>
              <a:effectLst>
                <a:outerShdw dist="25400" dir="5400000" algn="ctr" rotWithShape="0">
                  <a:srgbClr val="990000"/>
                </a:outerShdw>
              </a:effectLst>
            </p:spPr>
            <p:txBody>
              <a:bodyPr wrap="none" anchor="ctr"/>
              <a:lstStyle/>
              <a:p>
                <a:endParaRPr lang="zh-TW" altLang="en-US"/>
              </a:p>
            </p:txBody>
          </p:sp>
        </p:grpSp>
        <p:sp>
          <p:nvSpPr>
            <p:cNvPr id="69762" name="AutoShape 130"/>
            <p:cNvSpPr>
              <a:spLocks noChangeArrowheads="1"/>
            </p:cNvSpPr>
            <p:nvPr/>
          </p:nvSpPr>
          <p:spPr bwMode="auto">
            <a:xfrm>
              <a:off x="551" y="3811"/>
              <a:ext cx="162" cy="132"/>
            </a:xfrm>
            <a:prstGeom prst="rightArrow">
              <a:avLst>
                <a:gd name="adj1" fmla="val 54546"/>
                <a:gd name="adj2" fmla="val 90909"/>
              </a:avLst>
            </a:prstGeom>
            <a:solidFill>
              <a:srgbClr val="D60093"/>
            </a:solidFill>
            <a:ln w="9525">
              <a:solidFill>
                <a:srgbClr val="000000"/>
              </a:solidFill>
              <a:miter lim="800000"/>
              <a:headEnd/>
              <a:tailEnd/>
            </a:ln>
            <a:effectLst/>
          </p:spPr>
          <p:txBody>
            <a:bodyPr wrap="none" anchor="ctr"/>
            <a:lstStyle/>
            <a:p>
              <a:endParaRPr lang="zh-TW" altLang="en-US"/>
            </a:p>
          </p:txBody>
        </p:sp>
      </p:grpSp>
      <p:grpSp>
        <p:nvGrpSpPr>
          <p:cNvPr id="5" name="Group 260"/>
          <p:cNvGrpSpPr>
            <a:grpSpLocks/>
          </p:cNvGrpSpPr>
          <p:nvPr/>
        </p:nvGrpSpPr>
        <p:grpSpPr bwMode="auto">
          <a:xfrm>
            <a:off x="179388" y="1254125"/>
            <a:ext cx="8826500" cy="2895600"/>
            <a:chOff x="113" y="790"/>
            <a:chExt cx="5560" cy="1824"/>
          </a:xfrm>
        </p:grpSpPr>
        <p:sp>
          <p:nvSpPr>
            <p:cNvPr id="69764" name="Rectangle 132"/>
            <p:cNvSpPr>
              <a:spLocks noChangeArrowheads="1"/>
            </p:cNvSpPr>
            <p:nvPr/>
          </p:nvSpPr>
          <p:spPr bwMode="auto">
            <a:xfrm>
              <a:off x="161" y="790"/>
              <a:ext cx="2688" cy="1824"/>
            </a:xfrm>
            <a:prstGeom prst="rect">
              <a:avLst/>
            </a:prstGeom>
            <a:solidFill>
              <a:schemeClr val="bg1"/>
            </a:solidFill>
            <a:ln w="9525">
              <a:solidFill>
                <a:srgbClr val="009999"/>
              </a:solidFill>
              <a:miter lim="800000"/>
              <a:headEnd/>
              <a:tailEnd/>
            </a:ln>
            <a:effectLst>
              <a:outerShdw dist="35921" dir="2700000" algn="ctr" rotWithShape="0">
                <a:srgbClr val="009999"/>
              </a:outerShdw>
            </a:effectLst>
          </p:spPr>
          <p:txBody>
            <a:bodyPr wrap="none" anchor="b"/>
            <a:lstStyle/>
            <a:p>
              <a:r>
                <a:rPr lang="en-US" altLang="zh-TW" sz="1800">
                  <a:effectLst/>
                </a:rPr>
                <a:t>Monday</a:t>
              </a:r>
              <a:endParaRPr lang="en-US" altLang="zh-TW">
                <a:effectLst>
                  <a:outerShdw blurRad="38100" dist="38100" dir="2700000" algn="tl">
                    <a:srgbClr val="000000"/>
                  </a:outerShdw>
                </a:effectLst>
              </a:endParaRPr>
            </a:p>
          </p:txBody>
        </p:sp>
        <p:sp>
          <p:nvSpPr>
            <p:cNvPr id="69765" name="Rectangle 133"/>
            <p:cNvSpPr>
              <a:spLocks noChangeArrowheads="1"/>
            </p:cNvSpPr>
            <p:nvPr/>
          </p:nvSpPr>
          <p:spPr bwMode="auto">
            <a:xfrm>
              <a:off x="2849" y="790"/>
              <a:ext cx="1968" cy="1824"/>
            </a:xfrm>
            <a:prstGeom prst="rect">
              <a:avLst/>
            </a:prstGeom>
            <a:solidFill>
              <a:schemeClr val="bg1"/>
            </a:solidFill>
            <a:ln w="9525">
              <a:solidFill>
                <a:srgbClr val="009999"/>
              </a:solidFill>
              <a:miter lim="800000"/>
              <a:headEnd/>
              <a:tailEnd/>
            </a:ln>
            <a:effectLst>
              <a:outerShdw dist="35921" dir="2700000" algn="ctr" rotWithShape="0">
                <a:srgbClr val="009999"/>
              </a:outerShdw>
            </a:effectLst>
          </p:spPr>
          <p:txBody>
            <a:bodyPr wrap="none" anchor="b"/>
            <a:lstStyle/>
            <a:p>
              <a:r>
                <a:rPr lang="en-US" altLang="zh-TW" sz="1800">
                  <a:effectLst/>
                </a:rPr>
                <a:t>Tuesday</a:t>
              </a:r>
              <a:endParaRPr lang="en-US" altLang="zh-TW">
                <a:effectLst>
                  <a:outerShdw blurRad="38100" dist="38100" dir="2700000" algn="tl">
                    <a:srgbClr val="000000"/>
                  </a:outerShdw>
                </a:effectLst>
              </a:endParaRPr>
            </a:p>
          </p:txBody>
        </p:sp>
        <p:sp>
          <p:nvSpPr>
            <p:cNvPr id="69766" name="Rectangle 134"/>
            <p:cNvSpPr>
              <a:spLocks noChangeArrowheads="1"/>
            </p:cNvSpPr>
            <p:nvPr/>
          </p:nvSpPr>
          <p:spPr bwMode="auto">
            <a:xfrm>
              <a:off x="4817" y="790"/>
              <a:ext cx="785" cy="1824"/>
            </a:xfrm>
            <a:prstGeom prst="rect">
              <a:avLst/>
            </a:prstGeom>
            <a:solidFill>
              <a:schemeClr val="bg1"/>
            </a:solidFill>
            <a:ln w="9525">
              <a:solidFill>
                <a:srgbClr val="009999"/>
              </a:solidFill>
              <a:miter lim="800000"/>
              <a:headEnd/>
              <a:tailEnd/>
            </a:ln>
            <a:effectLst>
              <a:outerShdw dist="35921" dir="2700000" algn="ctr" rotWithShape="0">
                <a:srgbClr val="009999"/>
              </a:outerShdw>
            </a:effectLst>
          </p:spPr>
          <p:txBody>
            <a:bodyPr wrap="none" anchor="b"/>
            <a:lstStyle/>
            <a:p>
              <a:endParaRPr lang="zh-TW" altLang="zh-TW">
                <a:effectLst>
                  <a:outerShdw blurRad="38100" dist="38100" dir="2700000" algn="tl">
                    <a:srgbClr val="000000"/>
                  </a:outerShdw>
                </a:effectLst>
              </a:endParaRPr>
            </a:p>
          </p:txBody>
        </p:sp>
        <p:sp>
          <p:nvSpPr>
            <p:cNvPr id="69767" name="Text Box 135"/>
            <p:cNvSpPr txBox="1">
              <a:spLocks noChangeArrowheads="1"/>
            </p:cNvSpPr>
            <p:nvPr/>
          </p:nvSpPr>
          <p:spPr bwMode="auto">
            <a:xfrm>
              <a:off x="2070" y="998"/>
              <a:ext cx="756" cy="250"/>
            </a:xfrm>
            <a:prstGeom prst="rect">
              <a:avLst/>
            </a:prstGeom>
            <a:noFill/>
            <a:ln w="9525">
              <a:noFill/>
              <a:miter lim="800000"/>
              <a:headEnd/>
              <a:tailEnd/>
            </a:ln>
            <a:effectLst/>
          </p:spPr>
          <p:txBody>
            <a:bodyPr wrap="none">
              <a:spAutoFit/>
            </a:bodyPr>
            <a:lstStyle/>
            <a:p>
              <a:r>
                <a:rPr lang="zh-TW" altLang="en-US" sz="2000" dirty="0">
                  <a:effectLst/>
                  <a:latin typeface="微軟正黑體" pitchFamily="34" charset="-120"/>
                  <a:ea typeface="微軟正黑體" pitchFamily="34" charset="-120"/>
                </a:rPr>
                <a:t>差異備份</a:t>
              </a:r>
              <a:endParaRPr lang="zh-TW" altLang="en-US" dirty="0">
                <a:effectLst>
                  <a:outerShdw blurRad="38100" dist="38100" dir="2700000" algn="tl">
                    <a:srgbClr val="000000"/>
                  </a:outerShdw>
                </a:effectLst>
                <a:latin typeface="微軟正黑體" pitchFamily="34" charset="-120"/>
                <a:ea typeface="微軟正黑體" pitchFamily="34" charset="-120"/>
              </a:endParaRPr>
            </a:p>
          </p:txBody>
        </p:sp>
        <p:sp>
          <p:nvSpPr>
            <p:cNvPr id="69768" name="Text Box 136"/>
            <p:cNvSpPr txBox="1">
              <a:spLocks noChangeArrowheads="1"/>
            </p:cNvSpPr>
            <p:nvPr/>
          </p:nvSpPr>
          <p:spPr bwMode="auto">
            <a:xfrm>
              <a:off x="4051" y="998"/>
              <a:ext cx="756" cy="250"/>
            </a:xfrm>
            <a:prstGeom prst="rect">
              <a:avLst/>
            </a:prstGeom>
            <a:noFill/>
            <a:ln w="9525">
              <a:noFill/>
              <a:miter lim="800000"/>
              <a:headEnd/>
              <a:tailEnd/>
            </a:ln>
            <a:effectLst/>
          </p:spPr>
          <p:txBody>
            <a:bodyPr wrap="none">
              <a:spAutoFit/>
            </a:bodyPr>
            <a:lstStyle/>
            <a:p>
              <a:r>
                <a:rPr lang="zh-TW" altLang="en-US" sz="2000">
                  <a:effectLst/>
                  <a:latin typeface="微軟正黑體" pitchFamily="34" charset="-120"/>
                  <a:ea typeface="微軟正黑體" pitchFamily="34" charset="-120"/>
                </a:rPr>
                <a:t>差異備份</a:t>
              </a:r>
              <a:endParaRPr lang="zh-TW" altLang="en-US">
                <a:effectLst>
                  <a:outerShdw blurRad="38100" dist="38100" dir="2700000" algn="tl">
                    <a:srgbClr val="000000"/>
                  </a:outerShdw>
                </a:effectLst>
                <a:latin typeface="微軟正黑體" pitchFamily="34" charset="-120"/>
                <a:ea typeface="微軟正黑體" pitchFamily="34" charset="-120"/>
              </a:endParaRPr>
            </a:p>
          </p:txBody>
        </p:sp>
        <p:sp>
          <p:nvSpPr>
            <p:cNvPr id="69769" name="AutoShape 137"/>
            <p:cNvSpPr>
              <a:spLocks noChangeArrowheads="1"/>
            </p:cNvSpPr>
            <p:nvPr/>
          </p:nvSpPr>
          <p:spPr bwMode="auto">
            <a:xfrm>
              <a:off x="5193" y="1430"/>
              <a:ext cx="480" cy="240"/>
            </a:xfrm>
            <a:prstGeom prst="rightArrow">
              <a:avLst>
                <a:gd name="adj1" fmla="val 50000"/>
                <a:gd name="adj2" fmla="val 95000"/>
              </a:avLst>
            </a:prstGeom>
            <a:gradFill rotWithShape="0">
              <a:gsLst>
                <a:gs pos="0">
                  <a:srgbClr val="CC3399">
                    <a:gamma/>
                    <a:tint val="43922"/>
                    <a:invGamma/>
                  </a:srgbClr>
                </a:gs>
                <a:gs pos="100000">
                  <a:srgbClr val="CC3399"/>
                </a:gs>
              </a:gsLst>
              <a:lin ang="2700000" scaled="1"/>
            </a:gradFill>
            <a:ln w="9525">
              <a:solidFill>
                <a:schemeClr val="tx1"/>
              </a:solidFill>
              <a:miter lim="800000"/>
              <a:headEnd/>
              <a:tailEnd/>
            </a:ln>
            <a:effectLst>
              <a:outerShdw dist="89803" dir="2700000" algn="ctr" rotWithShape="0">
                <a:srgbClr val="808080"/>
              </a:outerShdw>
            </a:effectLst>
          </p:spPr>
          <p:txBody>
            <a:bodyPr wrap="none" anchor="b"/>
            <a:lstStyle/>
            <a:p>
              <a:pPr algn="l"/>
              <a:r>
                <a:rPr lang="en-US" altLang="zh-TW" sz="1600">
                  <a:solidFill>
                    <a:schemeClr val="bg1"/>
                  </a:solidFill>
                  <a:effectLst>
                    <a:outerShdw blurRad="38100" dist="38100" dir="2700000" algn="tl">
                      <a:srgbClr val="000000"/>
                    </a:outerShdw>
                  </a:effectLst>
                </a:rPr>
                <a:t>...</a:t>
              </a:r>
              <a:endParaRPr lang="en-US" altLang="zh-TW">
                <a:effectLst>
                  <a:outerShdw blurRad="38100" dist="38100" dir="2700000" algn="tl">
                    <a:srgbClr val="000000"/>
                  </a:outerShdw>
                </a:effectLst>
              </a:endParaRPr>
            </a:p>
          </p:txBody>
        </p:sp>
        <p:grpSp>
          <p:nvGrpSpPr>
            <p:cNvPr id="6" name="Group 138"/>
            <p:cNvGrpSpPr>
              <a:grpSpLocks/>
            </p:cNvGrpSpPr>
            <p:nvPr/>
          </p:nvGrpSpPr>
          <p:grpSpPr bwMode="auto">
            <a:xfrm>
              <a:off x="958" y="1366"/>
              <a:ext cx="302" cy="344"/>
              <a:chOff x="1133" y="1824"/>
              <a:chExt cx="302" cy="344"/>
            </a:xfrm>
          </p:grpSpPr>
          <p:grpSp>
            <p:nvGrpSpPr>
              <p:cNvPr id="7" name="Group 139"/>
              <p:cNvGrpSpPr>
                <a:grpSpLocks/>
              </p:cNvGrpSpPr>
              <p:nvPr/>
            </p:nvGrpSpPr>
            <p:grpSpPr bwMode="auto">
              <a:xfrm>
                <a:off x="1133" y="1824"/>
                <a:ext cx="302" cy="344"/>
                <a:chOff x="1425" y="2784"/>
                <a:chExt cx="302" cy="344"/>
              </a:xfrm>
            </p:grpSpPr>
            <p:sp>
              <p:nvSpPr>
                <p:cNvPr id="69772" name="Freeform 140"/>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69773" name="Freeform 141"/>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69774" name="Text Box 142"/>
              <p:cNvSpPr txBox="1">
                <a:spLocks noChangeArrowheads="1"/>
              </p:cNvSpPr>
              <p:nvPr/>
            </p:nvSpPr>
            <p:spPr bwMode="auto">
              <a:xfrm>
                <a:off x="1135" y="1884"/>
                <a:ext cx="296" cy="202"/>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Log</a:t>
                </a:r>
                <a:endParaRPr lang="en-US" altLang="zh-TW">
                  <a:effectLst>
                    <a:outerShdw blurRad="38100" dist="38100" dir="2700000" algn="tl">
                      <a:srgbClr val="000000"/>
                    </a:outerShdw>
                  </a:effectLst>
                </a:endParaRPr>
              </a:p>
            </p:txBody>
          </p:sp>
        </p:grpSp>
        <p:grpSp>
          <p:nvGrpSpPr>
            <p:cNvPr id="8" name="Group 143"/>
            <p:cNvGrpSpPr>
              <a:grpSpLocks/>
            </p:cNvGrpSpPr>
            <p:nvPr/>
          </p:nvGrpSpPr>
          <p:grpSpPr bwMode="auto">
            <a:xfrm>
              <a:off x="211" y="1270"/>
              <a:ext cx="706" cy="530"/>
              <a:chOff x="386" y="1728"/>
              <a:chExt cx="706" cy="530"/>
            </a:xfrm>
          </p:grpSpPr>
          <p:sp>
            <p:nvSpPr>
              <p:cNvPr id="69776" name="AutoShape 144"/>
              <p:cNvSpPr>
                <a:spLocks noChangeArrowheads="1"/>
              </p:cNvSpPr>
              <p:nvPr/>
            </p:nvSpPr>
            <p:spPr bwMode="auto">
              <a:xfrm>
                <a:off x="404" y="1728"/>
                <a:ext cx="688" cy="530"/>
              </a:xfrm>
              <a:prstGeom prst="can">
                <a:avLst>
                  <a:gd name="adj" fmla="val 25000"/>
                </a:avLst>
              </a:prstGeom>
              <a:gradFill rotWithShape="0">
                <a:gsLst>
                  <a:gs pos="0">
                    <a:srgbClr val="008080"/>
                  </a:gs>
                  <a:gs pos="50000">
                    <a:srgbClr val="33CCCC"/>
                  </a:gs>
                  <a:gs pos="100000">
                    <a:srgbClr val="008080"/>
                  </a:gs>
                </a:gsLst>
                <a:lin ang="0" scaled="1"/>
              </a:gradFill>
              <a:ln w="12700" cap="rnd">
                <a:solidFill>
                  <a:srgbClr val="000000"/>
                </a:solidFill>
                <a:round/>
                <a:headEnd/>
                <a:tailEnd/>
              </a:ln>
              <a:effectLst/>
            </p:spPr>
            <p:txBody>
              <a:bodyPr/>
              <a:lstStyle/>
              <a:p>
                <a:endParaRPr lang="zh-TW" altLang="en-US"/>
              </a:p>
            </p:txBody>
          </p:sp>
          <p:grpSp>
            <p:nvGrpSpPr>
              <p:cNvPr id="9" name="Group 145"/>
              <p:cNvGrpSpPr>
                <a:grpSpLocks/>
              </p:cNvGrpSpPr>
              <p:nvPr/>
            </p:nvGrpSpPr>
            <p:grpSpPr bwMode="auto">
              <a:xfrm>
                <a:off x="386" y="1881"/>
                <a:ext cx="372" cy="324"/>
                <a:chOff x="386" y="1833"/>
                <a:chExt cx="372" cy="324"/>
              </a:xfrm>
            </p:grpSpPr>
            <p:grpSp>
              <p:nvGrpSpPr>
                <p:cNvPr id="10" name="Group 146"/>
                <p:cNvGrpSpPr>
                  <a:grpSpLocks/>
                </p:cNvGrpSpPr>
                <p:nvPr/>
              </p:nvGrpSpPr>
              <p:grpSpPr bwMode="auto">
                <a:xfrm>
                  <a:off x="520" y="1833"/>
                  <a:ext cx="238" cy="243"/>
                  <a:chOff x="720" y="2256"/>
                  <a:chExt cx="336" cy="432"/>
                </a:xfrm>
              </p:grpSpPr>
              <p:sp>
                <p:nvSpPr>
                  <p:cNvPr id="69779" name="Freeform 147"/>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rgbClr val="CCCCFF"/>
                  </a:solidFill>
                  <a:ln w="9525" cap="flat" cmpd="sng">
                    <a:solidFill>
                      <a:schemeClr val="tx1"/>
                    </a:solidFill>
                    <a:prstDash val="solid"/>
                    <a:round/>
                    <a:headEnd/>
                    <a:tailEnd/>
                  </a:ln>
                  <a:effectLst/>
                </p:spPr>
                <p:txBody>
                  <a:bodyPr wrap="none" anchor="ctr"/>
                  <a:lstStyle/>
                  <a:p>
                    <a:endParaRPr lang="zh-TW" altLang="en-US"/>
                  </a:p>
                </p:txBody>
              </p:sp>
              <p:sp>
                <p:nvSpPr>
                  <p:cNvPr id="69780" name="Freeform 148"/>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CCCCFF"/>
                  </a:solidFill>
                  <a:ln w="9525" cap="flat" cmpd="sng">
                    <a:solidFill>
                      <a:schemeClr val="tx1"/>
                    </a:solidFill>
                    <a:prstDash val="solid"/>
                    <a:round/>
                    <a:headEnd/>
                    <a:tailEnd/>
                  </a:ln>
                  <a:effectLst/>
                </p:spPr>
                <p:txBody>
                  <a:bodyPr wrap="none" anchor="ctr"/>
                  <a:lstStyle/>
                  <a:p>
                    <a:endParaRPr lang="zh-TW" altLang="en-US"/>
                  </a:p>
                </p:txBody>
              </p:sp>
            </p:grpSp>
            <p:grpSp>
              <p:nvGrpSpPr>
                <p:cNvPr id="11" name="Group 149"/>
                <p:cNvGrpSpPr>
                  <a:grpSpLocks/>
                </p:cNvGrpSpPr>
                <p:nvPr/>
              </p:nvGrpSpPr>
              <p:grpSpPr bwMode="auto">
                <a:xfrm>
                  <a:off x="482" y="1874"/>
                  <a:ext cx="237" cy="243"/>
                  <a:chOff x="720" y="2256"/>
                  <a:chExt cx="336" cy="432"/>
                </a:xfrm>
              </p:grpSpPr>
              <p:sp>
                <p:nvSpPr>
                  <p:cNvPr id="69782" name="Freeform 150"/>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rgbClr val="00FFFF"/>
                  </a:solidFill>
                  <a:ln w="9525">
                    <a:solidFill>
                      <a:schemeClr val="tx1"/>
                    </a:solidFill>
                    <a:round/>
                    <a:headEnd/>
                    <a:tailEnd/>
                  </a:ln>
                  <a:effectLst/>
                </p:spPr>
                <p:txBody>
                  <a:bodyPr wrap="none" anchor="ctr"/>
                  <a:lstStyle/>
                  <a:p>
                    <a:endParaRPr lang="zh-TW" altLang="en-US"/>
                  </a:p>
                </p:txBody>
              </p:sp>
              <p:sp>
                <p:nvSpPr>
                  <p:cNvPr id="69783" name="Freeform 151"/>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00FFFF"/>
                  </a:solidFill>
                  <a:ln w="9525">
                    <a:solidFill>
                      <a:schemeClr val="tx1"/>
                    </a:solidFill>
                    <a:round/>
                    <a:headEnd/>
                    <a:tailEnd/>
                  </a:ln>
                  <a:effectLst/>
                </p:spPr>
                <p:txBody>
                  <a:bodyPr wrap="none" anchor="ctr"/>
                  <a:lstStyle/>
                  <a:p>
                    <a:endParaRPr lang="zh-TW" altLang="en-US"/>
                  </a:p>
                </p:txBody>
              </p:sp>
            </p:grpSp>
            <p:grpSp>
              <p:nvGrpSpPr>
                <p:cNvPr id="12" name="Group 152"/>
                <p:cNvGrpSpPr>
                  <a:grpSpLocks/>
                </p:cNvGrpSpPr>
                <p:nvPr/>
              </p:nvGrpSpPr>
              <p:grpSpPr bwMode="auto">
                <a:xfrm>
                  <a:off x="430" y="1914"/>
                  <a:ext cx="238" cy="243"/>
                  <a:chOff x="720" y="2256"/>
                  <a:chExt cx="336" cy="432"/>
                </a:xfrm>
              </p:grpSpPr>
              <p:sp>
                <p:nvSpPr>
                  <p:cNvPr id="69785" name="Freeform 153"/>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accent1"/>
                  </a:solidFill>
                  <a:ln w="9525">
                    <a:solidFill>
                      <a:schemeClr val="tx1"/>
                    </a:solidFill>
                    <a:round/>
                    <a:headEnd/>
                    <a:tailEnd/>
                  </a:ln>
                  <a:effectLst/>
                </p:spPr>
                <p:txBody>
                  <a:bodyPr wrap="none" anchor="ctr"/>
                  <a:lstStyle/>
                  <a:p>
                    <a:endParaRPr lang="zh-TW" altLang="en-US"/>
                  </a:p>
                </p:txBody>
              </p:sp>
              <p:sp>
                <p:nvSpPr>
                  <p:cNvPr id="69786" name="Freeform 154"/>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chemeClr val="accent1"/>
                  </a:solidFill>
                  <a:ln w="9525">
                    <a:solidFill>
                      <a:schemeClr val="tx1"/>
                    </a:solidFill>
                    <a:round/>
                    <a:headEnd/>
                    <a:tailEnd/>
                  </a:ln>
                  <a:effectLst/>
                </p:spPr>
                <p:txBody>
                  <a:bodyPr wrap="none" anchor="ctr"/>
                  <a:lstStyle/>
                  <a:p>
                    <a:endParaRPr lang="zh-TW" altLang="en-US"/>
                  </a:p>
                </p:txBody>
              </p:sp>
            </p:grpSp>
            <p:sp>
              <p:nvSpPr>
                <p:cNvPr id="69787" name="Text Box 155"/>
                <p:cNvSpPr txBox="1">
                  <a:spLocks noChangeArrowheads="1"/>
                </p:cNvSpPr>
                <p:nvPr/>
              </p:nvSpPr>
              <p:spPr bwMode="auto">
                <a:xfrm>
                  <a:off x="386" y="1940"/>
                  <a:ext cx="330" cy="202"/>
                </a:xfrm>
                <a:prstGeom prst="rect">
                  <a:avLst/>
                </a:prstGeom>
                <a:noFill/>
                <a:ln w="9525">
                  <a:noFill/>
                  <a:miter lim="800000"/>
                  <a:headEnd/>
                  <a:tailEnd/>
                </a:ln>
                <a:effectLst/>
              </p:spPr>
              <p:txBody>
                <a:bodyPr wrap="none">
                  <a:spAutoFit/>
                </a:bodyPr>
                <a:lstStyle/>
                <a:p>
                  <a:r>
                    <a:rPr lang="en-US" altLang="zh-TW" sz="1500">
                      <a:solidFill>
                        <a:schemeClr val="bg1"/>
                      </a:solidFill>
                      <a:effectLst/>
                      <a:latin typeface="Arial Narrow" pitchFamily="34" charset="0"/>
                    </a:rPr>
                    <a:t>Data</a:t>
                  </a:r>
                  <a:endParaRPr lang="en-US" altLang="zh-TW">
                    <a:effectLst>
                      <a:outerShdw blurRad="38100" dist="38100" dir="2700000" algn="tl">
                        <a:srgbClr val="000000"/>
                      </a:outerShdw>
                    </a:effectLst>
                  </a:endParaRPr>
                </a:p>
              </p:txBody>
            </p:sp>
          </p:grpSp>
          <p:grpSp>
            <p:nvGrpSpPr>
              <p:cNvPr id="13" name="Group 156"/>
              <p:cNvGrpSpPr>
                <a:grpSpLocks/>
              </p:cNvGrpSpPr>
              <p:nvPr/>
            </p:nvGrpSpPr>
            <p:grpSpPr bwMode="auto">
              <a:xfrm>
                <a:off x="784" y="1891"/>
                <a:ext cx="296" cy="244"/>
                <a:chOff x="784" y="1891"/>
                <a:chExt cx="296" cy="244"/>
              </a:xfrm>
            </p:grpSpPr>
            <p:grpSp>
              <p:nvGrpSpPr>
                <p:cNvPr id="14" name="Group 157"/>
                <p:cNvGrpSpPr>
                  <a:grpSpLocks/>
                </p:cNvGrpSpPr>
                <p:nvPr/>
              </p:nvGrpSpPr>
              <p:grpSpPr bwMode="auto">
                <a:xfrm>
                  <a:off x="819" y="1891"/>
                  <a:ext cx="225" cy="244"/>
                  <a:chOff x="819" y="1843"/>
                  <a:chExt cx="225" cy="244"/>
                </a:xfrm>
              </p:grpSpPr>
              <p:sp>
                <p:nvSpPr>
                  <p:cNvPr id="69790" name="Freeform 158"/>
                  <p:cNvSpPr>
                    <a:spLocks/>
                  </p:cNvSpPr>
                  <p:nvPr/>
                </p:nvSpPr>
                <p:spPr bwMode="auto">
                  <a:xfrm>
                    <a:off x="819" y="1843"/>
                    <a:ext cx="225" cy="2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a:solidFill>
                      <a:schemeClr val="tx1"/>
                    </a:solidFill>
                    <a:round/>
                    <a:headEnd/>
                    <a:tailEnd/>
                  </a:ln>
                  <a:effectLst/>
                </p:spPr>
                <p:txBody>
                  <a:bodyPr wrap="none" anchor="ctr"/>
                  <a:lstStyle/>
                  <a:p>
                    <a:endParaRPr lang="zh-TW" altLang="en-US"/>
                  </a:p>
                </p:txBody>
              </p:sp>
              <p:sp>
                <p:nvSpPr>
                  <p:cNvPr id="69791" name="Freeform 159"/>
                  <p:cNvSpPr>
                    <a:spLocks/>
                  </p:cNvSpPr>
                  <p:nvPr/>
                </p:nvSpPr>
                <p:spPr bwMode="auto">
                  <a:xfrm>
                    <a:off x="980" y="1843"/>
                    <a:ext cx="64" cy="54"/>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a:solidFill>
                      <a:schemeClr val="tx1"/>
                    </a:solidFill>
                    <a:round/>
                    <a:headEnd/>
                    <a:tailEnd/>
                  </a:ln>
                  <a:effectLst/>
                </p:spPr>
                <p:txBody>
                  <a:bodyPr wrap="none" anchor="ctr"/>
                  <a:lstStyle/>
                  <a:p>
                    <a:endParaRPr lang="zh-TW" altLang="en-US"/>
                  </a:p>
                </p:txBody>
              </p:sp>
            </p:grpSp>
            <p:sp>
              <p:nvSpPr>
                <p:cNvPr id="69792" name="Text Box 160"/>
                <p:cNvSpPr txBox="1">
                  <a:spLocks noChangeArrowheads="1"/>
                </p:cNvSpPr>
                <p:nvPr/>
              </p:nvSpPr>
              <p:spPr bwMode="auto">
                <a:xfrm>
                  <a:off x="784" y="1910"/>
                  <a:ext cx="296" cy="202"/>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Log</a:t>
                  </a:r>
                  <a:endParaRPr lang="en-US" altLang="zh-TW">
                    <a:effectLst>
                      <a:outerShdw blurRad="38100" dist="38100" dir="2700000" algn="tl">
                        <a:srgbClr val="000000"/>
                      </a:outerShdw>
                    </a:effectLst>
                  </a:endParaRPr>
                </a:p>
              </p:txBody>
            </p:sp>
          </p:grpSp>
        </p:grpSp>
        <p:grpSp>
          <p:nvGrpSpPr>
            <p:cNvPr id="15" name="Group 161"/>
            <p:cNvGrpSpPr>
              <a:grpSpLocks/>
            </p:cNvGrpSpPr>
            <p:nvPr/>
          </p:nvGrpSpPr>
          <p:grpSpPr bwMode="auto">
            <a:xfrm>
              <a:off x="1361" y="1366"/>
              <a:ext cx="302" cy="344"/>
              <a:chOff x="1536" y="1824"/>
              <a:chExt cx="302" cy="344"/>
            </a:xfrm>
          </p:grpSpPr>
          <p:grpSp>
            <p:nvGrpSpPr>
              <p:cNvPr id="16" name="Group 162"/>
              <p:cNvGrpSpPr>
                <a:grpSpLocks/>
              </p:cNvGrpSpPr>
              <p:nvPr/>
            </p:nvGrpSpPr>
            <p:grpSpPr bwMode="auto">
              <a:xfrm>
                <a:off x="1536" y="1824"/>
                <a:ext cx="302" cy="344"/>
                <a:chOff x="1425" y="2784"/>
                <a:chExt cx="302" cy="344"/>
              </a:xfrm>
            </p:grpSpPr>
            <p:sp>
              <p:nvSpPr>
                <p:cNvPr id="69795" name="Freeform 163"/>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69796" name="Freeform 164"/>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69797" name="Text Box 165"/>
              <p:cNvSpPr txBox="1">
                <a:spLocks noChangeArrowheads="1"/>
              </p:cNvSpPr>
              <p:nvPr/>
            </p:nvSpPr>
            <p:spPr bwMode="auto">
              <a:xfrm>
                <a:off x="1538" y="1884"/>
                <a:ext cx="296" cy="202"/>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Log</a:t>
                </a:r>
                <a:endParaRPr lang="en-US" altLang="zh-TW">
                  <a:effectLst>
                    <a:outerShdw blurRad="38100" dist="38100" dir="2700000" algn="tl">
                      <a:srgbClr val="000000"/>
                    </a:outerShdw>
                  </a:effectLst>
                </a:endParaRPr>
              </a:p>
            </p:txBody>
          </p:sp>
        </p:grpSp>
        <p:grpSp>
          <p:nvGrpSpPr>
            <p:cNvPr id="17" name="Group 166"/>
            <p:cNvGrpSpPr>
              <a:grpSpLocks/>
            </p:cNvGrpSpPr>
            <p:nvPr/>
          </p:nvGrpSpPr>
          <p:grpSpPr bwMode="auto">
            <a:xfrm>
              <a:off x="1779" y="1366"/>
              <a:ext cx="302" cy="344"/>
              <a:chOff x="1954" y="1824"/>
              <a:chExt cx="302" cy="344"/>
            </a:xfrm>
          </p:grpSpPr>
          <p:grpSp>
            <p:nvGrpSpPr>
              <p:cNvPr id="18" name="Group 167"/>
              <p:cNvGrpSpPr>
                <a:grpSpLocks/>
              </p:cNvGrpSpPr>
              <p:nvPr/>
            </p:nvGrpSpPr>
            <p:grpSpPr bwMode="auto">
              <a:xfrm>
                <a:off x="1954" y="1824"/>
                <a:ext cx="302" cy="344"/>
                <a:chOff x="1425" y="2784"/>
                <a:chExt cx="302" cy="344"/>
              </a:xfrm>
            </p:grpSpPr>
            <p:sp>
              <p:nvSpPr>
                <p:cNvPr id="69800" name="Freeform 168"/>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69801" name="Freeform 169"/>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69802" name="Text Box 170"/>
              <p:cNvSpPr txBox="1">
                <a:spLocks noChangeArrowheads="1"/>
              </p:cNvSpPr>
              <p:nvPr/>
            </p:nvSpPr>
            <p:spPr bwMode="auto">
              <a:xfrm>
                <a:off x="1956" y="1884"/>
                <a:ext cx="296" cy="202"/>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Log</a:t>
                </a:r>
                <a:endParaRPr lang="en-US" altLang="zh-TW">
                  <a:effectLst>
                    <a:outerShdw blurRad="38100" dist="38100" dir="2700000" algn="tl">
                      <a:srgbClr val="000000"/>
                    </a:outerShdw>
                  </a:effectLst>
                </a:endParaRPr>
              </a:p>
            </p:txBody>
          </p:sp>
        </p:grpSp>
        <p:grpSp>
          <p:nvGrpSpPr>
            <p:cNvPr id="19" name="Group 171"/>
            <p:cNvGrpSpPr>
              <a:grpSpLocks/>
            </p:cNvGrpSpPr>
            <p:nvPr/>
          </p:nvGrpSpPr>
          <p:grpSpPr bwMode="auto">
            <a:xfrm>
              <a:off x="2908" y="1366"/>
              <a:ext cx="302" cy="344"/>
              <a:chOff x="3101" y="1824"/>
              <a:chExt cx="302" cy="344"/>
            </a:xfrm>
          </p:grpSpPr>
          <p:grpSp>
            <p:nvGrpSpPr>
              <p:cNvPr id="20" name="Group 172"/>
              <p:cNvGrpSpPr>
                <a:grpSpLocks/>
              </p:cNvGrpSpPr>
              <p:nvPr/>
            </p:nvGrpSpPr>
            <p:grpSpPr bwMode="auto">
              <a:xfrm>
                <a:off x="3101" y="1824"/>
                <a:ext cx="302" cy="344"/>
                <a:chOff x="1425" y="2784"/>
                <a:chExt cx="302" cy="344"/>
              </a:xfrm>
            </p:grpSpPr>
            <p:sp>
              <p:nvSpPr>
                <p:cNvPr id="69805" name="Freeform 173"/>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69806" name="Freeform 174"/>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69807" name="Text Box 175"/>
              <p:cNvSpPr txBox="1">
                <a:spLocks noChangeArrowheads="1"/>
              </p:cNvSpPr>
              <p:nvPr/>
            </p:nvSpPr>
            <p:spPr bwMode="auto">
              <a:xfrm>
                <a:off x="3103" y="1884"/>
                <a:ext cx="296" cy="202"/>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Log</a:t>
                </a:r>
                <a:endParaRPr lang="en-US" altLang="zh-TW">
                  <a:effectLst>
                    <a:outerShdw blurRad="38100" dist="38100" dir="2700000" algn="tl">
                      <a:srgbClr val="000000"/>
                    </a:outerShdw>
                  </a:effectLst>
                </a:endParaRPr>
              </a:p>
            </p:txBody>
          </p:sp>
        </p:grpSp>
        <p:grpSp>
          <p:nvGrpSpPr>
            <p:cNvPr id="21" name="Group 176"/>
            <p:cNvGrpSpPr>
              <a:grpSpLocks/>
            </p:cNvGrpSpPr>
            <p:nvPr/>
          </p:nvGrpSpPr>
          <p:grpSpPr bwMode="auto">
            <a:xfrm>
              <a:off x="3311" y="1366"/>
              <a:ext cx="302" cy="344"/>
              <a:chOff x="3504" y="1824"/>
              <a:chExt cx="302" cy="344"/>
            </a:xfrm>
          </p:grpSpPr>
          <p:grpSp>
            <p:nvGrpSpPr>
              <p:cNvPr id="22" name="Group 177"/>
              <p:cNvGrpSpPr>
                <a:grpSpLocks/>
              </p:cNvGrpSpPr>
              <p:nvPr/>
            </p:nvGrpSpPr>
            <p:grpSpPr bwMode="auto">
              <a:xfrm>
                <a:off x="3504" y="1824"/>
                <a:ext cx="302" cy="344"/>
                <a:chOff x="1425" y="2784"/>
                <a:chExt cx="302" cy="344"/>
              </a:xfrm>
            </p:grpSpPr>
            <p:sp>
              <p:nvSpPr>
                <p:cNvPr id="69810" name="Freeform 178"/>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69811" name="Freeform 179"/>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69812" name="Text Box 180"/>
              <p:cNvSpPr txBox="1">
                <a:spLocks noChangeArrowheads="1"/>
              </p:cNvSpPr>
              <p:nvPr/>
            </p:nvSpPr>
            <p:spPr bwMode="auto">
              <a:xfrm>
                <a:off x="3506" y="1884"/>
                <a:ext cx="296" cy="202"/>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Log</a:t>
                </a:r>
                <a:endParaRPr lang="en-US" altLang="zh-TW">
                  <a:effectLst>
                    <a:outerShdw blurRad="38100" dist="38100" dir="2700000" algn="tl">
                      <a:srgbClr val="000000"/>
                    </a:outerShdw>
                  </a:effectLst>
                </a:endParaRPr>
              </a:p>
            </p:txBody>
          </p:sp>
        </p:grpSp>
        <p:grpSp>
          <p:nvGrpSpPr>
            <p:cNvPr id="23" name="Group 181"/>
            <p:cNvGrpSpPr>
              <a:grpSpLocks/>
            </p:cNvGrpSpPr>
            <p:nvPr/>
          </p:nvGrpSpPr>
          <p:grpSpPr bwMode="auto">
            <a:xfrm>
              <a:off x="3729" y="1366"/>
              <a:ext cx="302" cy="344"/>
              <a:chOff x="3922" y="1824"/>
              <a:chExt cx="302" cy="344"/>
            </a:xfrm>
          </p:grpSpPr>
          <p:grpSp>
            <p:nvGrpSpPr>
              <p:cNvPr id="24" name="Group 182"/>
              <p:cNvGrpSpPr>
                <a:grpSpLocks/>
              </p:cNvGrpSpPr>
              <p:nvPr/>
            </p:nvGrpSpPr>
            <p:grpSpPr bwMode="auto">
              <a:xfrm>
                <a:off x="3922" y="1824"/>
                <a:ext cx="302" cy="344"/>
                <a:chOff x="1425" y="2784"/>
                <a:chExt cx="302" cy="344"/>
              </a:xfrm>
            </p:grpSpPr>
            <p:sp>
              <p:nvSpPr>
                <p:cNvPr id="69815" name="Freeform 183"/>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69816" name="Freeform 184"/>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69817" name="Text Box 185"/>
              <p:cNvSpPr txBox="1">
                <a:spLocks noChangeArrowheads="1"/>
              </p:cNvSpPr>
              <p:nvPr/>
            </p:nvSpPr>
            <p:spPr bwMode="auto">
              <a:xfrm>
                <a:off x="3924" y="1884"/>
                <a:ext cx="296" cy="202"/>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Log</a:t>
                </a:r>
                <a:endParaRPr lang="en-US" altLang="zh-TW">
                  <a:effectLst>
                    <a:outerShdw blurRad="38100" dist="38100" dir="2700000" algn="tl">
                      <a:srgbClr val="000000"/>
                    </a:outerShdw>
                  </a:effectLst>
                </a:endParaRPr>
              </a:p>
            </p:txBody>
          </p:sp>
        </p:grpSp>
        <p:sp>
          <p:nvSpPr>
            <p:cNvPr id="69818" name="Rectangle 186"/>
            <p:cNvSpPr>
              <a:spLocks noChangeArrowheads="1"/>
            </p:cNvSpPr>
            <p:nvPr/>
          </p:nvSpPr>
          <p:spPr bwMode="auto">
            <a:xfrm>
              <a:off x="113" y="2230"/>
              <a:ext cx="2736" cy="144"/>
            </a:xfrm>
            <a:prstGeom prst="rect">
              <a:avLst/>
            </a:prstGeom>
            <a:solidFill>
              <a:srgbClr val="99CC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TW" altLang="zh-TW">
                <a:effectLst>
                  <a:outerShdw blurRad="38100" dist="38100" dir="2700000" algn="tl">
                    <a:srgbClr val="000000"/>
                  </a:outerShdw>
                </a:effectLst>
              </a:endParaRPr>
            </a:p>
          </p:txBody>
        </p:sp>
        <p:sp>
          <p:nvSpPr>
            <p:cNvPr id="69819" name="Rectangle 187"/>
            <p:cNvSpPr>
              <a:spLocks noChangeArrowheads="1"/>
            </p:cNvSpPr>
            <p:nvPr/>
          </p:nvSpPr>
          <p:spPr bwMode="auto">
            <a:xfrm>
              <a:off x="2849" y="2230"/>
              <a:ext cx="1968" cy="144"/>
            </a:xfrm>
            <a:prstGeom prst="rect">
              <a:avLst/>
            </a:prstGeom>
            <a:solidFill>
              <a:srgbClr val="00FFCC"/>
            </a:solidFill>
            <a:ln w="9525">
              <a:solidFill>
                <a:schemeClr val="tx1"/>
              </a:solidFill>
              <a:miter lim="800000"/>
              <a:headEnd/>
              <a:tailEnd/>
            </a:ln>
            <a:effectLst>
              <a:outerShdw dist="35921" dir="2700000" algn="ctr" rotWithShape="0">
                <a:schemeClr val="bg2"/>
              </a:outerShdw>
            </a:effectLst>
          </p:spPr>
          <p:txBody>
            <a:bodyPr wrap="none" anchor="ctr"/>
            <a:lstStyle/>
            <a:p>
              <a:endParaRPr lang="zh-TW" altLang="zh-TW">
                <a:effectLst>
                  <a:outerShdw blurRad="38100" dist="38100" dir="2700000" algn="tl">
                    <a:srgbClr val="000000"/>
                  </a:outerShdw>
                </a:effectLst>
              </a:endParaRPr>
            </a:p>
          </p:txBody>
        </p:sp>
        <p:sp>
          <p:nvSpPr>
            <p:cNvPr id="69820" name="Rectangle 188"/>
            <p:cNvSpPr>
              <a:spLocks noChangeArrowheads="1"/>
            </p:cNvSpPr>
            <p:nvPr/>
          </p:nvSpPr>
          <p:spPr bwMode="auto">
            <a:xfrm>
              <a:off x="4817" y="2230"/>
              <a:ext cx="809" cy="145"/>
            </a:xfrm>
            <a:prstGeom prst="rect">
              <a:avLst/>
            </a:prstGeom>
            <a:solidFill>
              <a:srgbClr val="FFCC00"/>
            </a:solidFill>
            <a:ln w="9525">
              <a:solidFill>
                <a:schemeClr val="tx1"/>
              </a:solidFill>
              <a:miter lim="800000"/>
              <a:headEnd/>
              <a:tailEnd/>
            </a:ln>
            <a:effectLst>
              <a:outerShdw dist="35921" dir="2700000" algn="ctr" rotWithShape="0">
                <a:schemeClr val="bg2"/>
              </a:outerShdw>
            </a:effectLst>
          </p:spPr>
          <p:txBody>
            <a:bodyPr wrap="none" anchor="ctr"/>
            <a:lstStyle/>
            <a:p>
              <a:r>
                <a:rPr lang="en-US" altLang="zh-TW" sz="1800">
                  <a:effectLst/>
                </a:rPr>
                <a:t> </a:t>
              </a:r>
              <a:endParaRPr lang="en-US" altLang="zh-TW">
                <a:effectLst>
                  <a:outerShdw blurRad="38100" dist="38100" dir="2700000" algn="tl">
                    <a:srgbClr val="000000"/>
                  </a:outerShdw>
                </a:effectLst>
              </a:endParaRPr>
            </a:p>
          </p:txBody>
        </p:sp>
        <p:sp>
          <p:nvSpPr>
            <p:cNvPr id="69821" name="Line 189"/>
            <p:cNvSpPr>
              <a:spLocks noChangeShapeType="1"/>
            </p:cNvSpPr>
            <p:nvPr/>
          </p:nvSpPr>
          <p:spPr bwMode="auto">
            <a:xfrm>
              <a:off x="593" y="2230"/>
              <a:ext cx="0" cy="144"/>
            </a:xfrm>
            <a:prstGeom prst="line">
              <a:avLst/>
            </a:prstGeom>
            <a:noFill/>
            <a:ln w="9525">
              <a:solidFill>
                <a:schemeClr val="tx1"/>
              </a:solidFill>
              <a:round/>
              <a:headEnd/>
              <a:tailEnd/>
            </a:ln>
            <a:effectLst/>
          </p:spPr>
          <p:txBody>
            <a:bodyPr wrap="none" anchor="ctr"/>
            <a:lstStyle/>
            <a:p>
              <a:endParaRPr lang="zh-TW" altLang="en-US"/>
            </a:p>
          </p:txBody>
        </p:sp>
        <p:sp>
          <p:nvSpPr>
            <p:cNvPr id="69822" name="Line 190"/>
            <p:cNvSpPr>
              <a:spLocks noChangeShapeType="1"/>
            </p:cNvSpPr>
            <p:nvPr/>
          </p:nvSpPr>
          <p:spPr bwMode="auto">
            <a:xfrm>
              <a:off x="1073" y="2230"/>
              <a:ext cx="0" cy="144"/>
            </a:xfrm>
            <a:prstGeom prst="line">
              <a:avLst/>
            </a:prstGeom>
            <a:noFill/>
            <a:ln w="9525">
              <a:solidFill>
                <a:schemeClr val="tx1"/>
              </a:solidFill>
              <a:round/>
              <a:headEnd/>
              <a:tailEnd/>
            </a:ln>
            <a:effectLst/>
          </p:spPr>
          <p:txBody>
            <a:bodyPr wrap="none" anchor="ctr"/>
            <a:lstStyle/>
            <a:p>
              <a:endParaRPr lang="zh-TW" altLang="en-US"/>
            </a:p>
          </p:txBody>
        </p:sp>
        <p:sp>
          <p:nvSpPr>
            <p:cNvPr id="69823" name="Line 191"/>
            <p:cNvSpPr>
              <a:spLocks noChangeShapeType="1"/>
            </p:cNvSpPr>
            <p:nvPr/>
          </p:nvSpPr>
          <p:spPr bwMode="auto">
            <a:xfrm>
              <a:off x="1517" y="2230"/>
              <a:ext cx="0" cy="144"/>
            </a:xfrm>
            <a:prstGeom prst="line">
              <a:avLst/>
            </a:prstGeom>
            <a:noFill/>
            <a:ln w="9525">
              <a:solidFill>
                <a:schemeClr val="tx1"/>
              </a:solidFill>
              <a:round/>
              <a:headEnd/>
              <a:tailEnd/>
            </a:ln>
            <a:effectLst/>
          </p:spPr>
          <p:txBody>
            <a:bodyPr wrap="none" anchor="ctr"/>
            <a:lstStyle/>
            <a:p>
              <a:endParaRPr lang="zh-TW" altLang="en-US"/>
            </a:p>
          </p:txBody>
        </p:sp>
        <p:sp>
          <p:nvSpPr>
            <p:cNvPr id="69824" name="Line 192"/>
            <p:cNvSpPr>
              <a:spLocks noChangeShapeType="1"/>
            </p:cNvSpPr>
            <p:nvPr/>
          </p:nvSpPr>
          <p:spPr bwMode="auto">
            <a:xfrm>
              <a:off x="1926" y="2230"/>
              <a:ext cx="0" cy="144"/>
            </a:xfrm>
            <a:prstGeom prst="line">
              <a:avLst/>
            </a:prstGeom>
            <a:noFill/>
            <a:ln w="9525">
              <a:solidFill>
                <a:schemeClr val="tx1"/>
              </a:solidFill>
              <a:round/>
              <a:headEnd/>
              <a:tailEnd/>
            </a:ln>
            <a:effectLst/>
          </p:spPr>
          <p:txBody>
            <a:bodyPr wrap="none" anchor="ctr"/>
            <a:lstStyle/>
            <a:p>
              <a:endParaRPr lang="zh-TW" altLang="en-US"/>
            </a:p>
          </p:txBody>
        </p:sp>
        <p:sp>
          <p:nvSpPr>
            <p:cNvPr id="69825" name="Line 193"/>
            <p:cNvSpPr>
              <a:spLocks noChangeShapeType="1"/>
            </p:cNvSpPr>
            <p:nvPr/>
          </p:nvSpPr>
          <p:spPr bwMode="auto">
            <a:xfrm>
              <a:off x="2443" y="2230"/>
              <a:ext cx="0" cy="144"/>
            </a:xfrm>
            <a:prstGeom prst="line">
              <a:avLst/>
            </a:prstGeom>
            <a:noFill/>
            <a:ln w="9525">
              <a:solidFill>
                <a:schemeClr val="tx1"/>
              </a:solidFill>
              <a:round/>
              <a:headEnd/>
              <a:tailEnd/>
            </a:ln>
            <a:effectLst/>
          </p:spPr>
          <p:txBody>
            <a:bodyPr wrap="none" anchor="ctr"/>
            <a:lstStyle/>
            <a:p>
              <a:endParaRPr lang="zh-TW" altLang="en-US"/>
            </a:p>
          </p:txBody>
        </p:sp>
        <p:sp>
          <p:nvSpPr>
            <p:cNvPr id="69826" name="Line 194"/>
            <p:cNvSpPr>
              <a:spLocks noChangeShapeType="1"/>
            </p:cNvSpPr>
            <p:nvPr/>
          </p:nvSpPr>
          <p:spPr bwMode="auto">
            <a:xfrm>
              <a:off x="3045" y="2230"/>
              <a:ext cx="0" cy="144"/>
            </a:xfrm>
            <a:prstGeom prst="line">
              <a:avLst/>
            </a:prstGeom>
            <a:noFill/>
            <a:ln w="9525">
              <a:solidFill>
                <a:schemeClr val="tx1"/>
              </a:solidFill>
              <a:round/>
              <a:headEnd/>
              <a:tailEnd/>
            </a:ln>
            <a:effectLst/>
          </p:spPr>
          <p:txBody>
            <a:bodyPr wrap="none" anchor="ctr"/>
            <a:lstStyle/>
            <a:p>
              <a:endParaRPr lang="zh-TW" altLang="en-US"/>
            </a:p>
          </p:txBody>
        </p:sp>
        <p:sp>
          <p:nvSpPr>
            <p:cNvPr id="69827" name="Line 195"/>
            <p:cNvSpPr>
              <a:spLocks noChangeShapeType="1"/>
            </p:cNvSpPr>
            <p:nvPr/>
          </p:nvSpPr>
          <p:spPr bwMode="auto">
            <a:xfrm>
              <a:off x="3477" y="2230"/>
              <a:ext cx="0" cy="144"/>
            </a:xfrm>
            <a:prstGeom prst="line">
              <a:avLst/>
            </a:prstGeom>
            <a:noFill/>
            <a:ln w="9525">
              <a:solidFill>
                <a:schemeClr val="tx1"/>
              </a:solidFill>
              <a:round/>
              <a:headEnd/>
              <a:tailEnd/>
            </a:ln>
            <a:effectLst/>
          </p:spPr>
          <p:txBody>
            <a:bodyPr wrap="none" anchor="ctr"/>
            <a:lstStyle/>
            <a:p>
              <a:endParaRPr lang="zh-TW" altLang="en-US"/>
            </a:p>
          </p:txBody>
        </p:sp>
        <p:sp>
          <p:nvSpPr>
            <p:cNvPr id="69828" name="Line 196"/>
            <p:cNvSpPr>
              <a:spLocks noChangeShapeType="1"/>
            </p:cNvSpPr>
            <p:nvPr/>
          </p:nvSpPr>
          <p:spPr bwMode="auto">
            <a:xfrm>
              <a:off x="3912" y="2230"/>
              <a:ext cx="0" cy="144"/>
            </a:xfrm>
            <a:prstGeom prst="line">
              <a:avLst/>
            </a:prstGeom>
            <a:noFill/>
            <a:ln w="9525">
              <a:solidFill>
                <a:schemeClr val="tx1"/>
              </a:solidFill>
              <a:round/>
              <a:headEnd/>
              <a:tailEnd/>
            </a:ln>
            <a:effectLst/>
          </p:spPr>
          <p:txBody>
            <a:bodyPr wrap="none" anchor="ctr"/>
            <a:lstStyle/>
            <a:p>
              <a:endParaRPr lang="zh-TW" altLang="en-US"/>
            </a:p>
          </p:txBody>
        </p:sp>
        <p:sp>
          <p:nvSpPr>
            <p:cNvPr id="69829" name="Line 197"/>
            <p:cNvSpPr>
              <a:spLocks noChangeShapeType="1"/>
            </p:cNvSpPr>
            <p:nvPr/>
          </p:nvSpPr>
          <p:spPr bwMode="auto">
            <a:xfrm>
              <a:off x="4431" y="2231"/>
              <a:ext cx="0" cy="144"/>
            </a:xfrm>
            <a:prstGeom prst="line">
              <a:avLst/>
            </a:prstGeom>
            <a:noFill/>
            <a:ln w="9525">
              <a:solidFill>
                <a:schemeClr val="tx1"/>
              </a:solidFill>
              <a:round/>
              <a:headEnd/>
              <a:tailEnd/>
            </a:ln>
            <a:effectLst/>
          </p:spPr>
          <p:txBody>
            <a:bodyPr wrap="none" anchor="ctr"/>
            <a:lstStyle/>
            <a:p>
              <a:endParaRPr lang="zh-TW" altLang="en-US"/>
            </a:p>
          </p:txBody>
        </p:sp>
        <p:grpSp>
          <p:nvGrpSpPr>
            <p:cNvPr id="25" name="Group 198"/>
            <p:cNvGrpSpPr>
              <a:grpSpLocks/>
            </p:cNvGrpSpPr>
            <p:nvPr/>
          </p:nvGrpSpPr>
          <p:grpSpPr bwMode="auto">
            <a:xfrm>
              <a:off x="2108" y="1270"/>
              <a:ext cx="688" cy="530"/>
              <a:chOff x="2283" y="1680"/>
              <a:chExt cx="688" cy="530"/>
            </a:xfrm>
          </p:grpSpPr>
          <p:sp>
            <p:nvSpPr>
              <p:cNvPr id="69831" name="AutoShape 199"/>
              <p:cNvSpPr>
                <a:spLocks noChangeArrowheads="1"/>
              </p:cNvSpPr>
              <p:nvPr/>
            </p:nvSpPr>
            <p:spPr bwMode="auto">
              <a:xfrm>
                <a:off x="2283" y="1680"/>
                <a:ext cx="688" cy="530"/>
              </a:xfrm>
              <a:prstGeom prst="can">
                <a:avLst>
                  <a:gd name="adj" fmla="val 25000"/>
                </a:avLst>
              </a:prstGeom>
              <a:gradFill rotWithShape="0">
                <a:gsLst>
                  <a:gs pos="0">
                    <a:srgbClr val="008080"/>
                  </a:gs>
                  <a:gs pos="50000">
                    <a:srgbClr val="33CCCC"/>
                  </a:gs>
                  <a:gs pos="100000">
                    <a:srgbClr val="008080"/>
                  </a:gs>
                </a:gsLst>
                <a:lin ang="0" scaled="1"/>
              </a:gradFill>
              <a:ln w="12700" cap="rnd">
                <a:solidFill>
                  <a:srgbClr val="000000"/>
                </a:solidFill>
                <a:round/>
                <a:headEnd/>
                <a:tailEnd/>
              </a:ln>
              <a:effectLst/>
            </p:spPr>
            <p:txBody>
              <a:bodyPr/>
              <a:lstStyle/>
              <a:p>
                <a:endParaRPr lang="zh-TW" altLang="en-US"/>
              </a:p>
            </p:txBody>
          </p:sp>
          <p:grpSp>
            <p:nvGrpSpPr>
              <p:cNvPr id="26" name="Group 200"/>
              <p:cNvGrpSpPr>
                <a:grpSpLocks/>
              </p:cNvGrpSpPr>
              <p:nvPr/>
            </p:nvGrpSpPr>
            <p:grpSpPr bwMode="auto">
              <a:xfrm>
                <a:off x="2663" y="1843"/>
                <a:ext cx="296" cy="244"/>
                <a:chOff x="623" y="2256"/>
                <a:chExt cx="333" cy="288"/>
              </a:xfrm>
            </p:grpSpPr>
            <p:grpSp>
              <p:nvGrpSpPr>
                <p:cNvPr id="27" name="Group 201"/>
                <p:cNvGrpSpPr>
                  <a:grpSpLocks/>
                </p:cNvGrpSpPr>
                <p:nvPr/>
              </p:nvGrpSpPr>
              <p:grpSpPr bwMode="auto">
                <a:xfrm>
                  <a:off x="662" y="2256"/>
                  <a:ext cx="253" cy="288"/>
                  <a:chOff x="720" y="2256"/>
                  <a:chExt cx="336" cy="432"/>
                </a:xfrm>
              </p:grpSpPr>
              <p:sp>
                <p:nvSpPr>
                  <p:cNvPr id="69834" name="Freeform 202"/>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a:solidFill>
                      <a:schemeClr val="tx1"/>
                    </a:solidFill>
                    <a:round/>
                    <a:headEnd/>
                    <a:tailEnd/>
                  </a:ln>
                  <a:effectLst/>
                </p:spPr>
                <p:txBody>
                  <a:bodyPr wrap="none" anchor="ctr"/>
                  <a:lstStyle/>
                  <a:p>
                    <a:endParaRPr lang="zh-TW" altLang="en-US"/>
                  </a:p>
                </p:txBody>
              </p:sp>
              <p:sp>
                <p:nvSpPr>
                  <p:cNvPr id="69835" name="Freeform 203"/>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noFill/>
                  <a:ln w="9525">
                    <a:solidFill>
                      <a:schemeClr val="tx1"/>
                    </a:solidFill>
                    <a:round/>
                    <a:headEnd/>
                    <a:tailEnd/>
                  </a:ln>
                  <a:effectLst/>
                </p:spPr>
                <p:txBody>
                  <a:bodyPr wrap="none" anchor="ctr"/>
                  <a:lstStyle/>
                  <a:p>
                    <a:endParaRPr lang="zh-TW" altLang="en-US"/>
                  </a:p>
                </p:txBody>
              </p:sp>
            </p:grpSp>
            <p:sp>
              <p:nvSpPr>
                <p:cNvPr id="69836" name="Text Box 204"/>
                <p:cNvSpPr txBox="1">
                  <a:spLocks noChangeArrowheads="1"/>
                </p:cNvSpPr>
                <p:nvPr/>
              </p:nvSpPr>
              <p:spPr bwMode="auto">
                <a:xfrm>
                  <a:off x="623" y="2302"/>
                  <a:ext cx="333" cy="238"/>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Log</a:t>
                  </a:r>
                  <a:endParaRPr lang="en-US" altLang="zh-TW">
                    <a:effectLst>
                      <a:outerShdw blurRad="38100" dist="38100" dir="2700000" algn="tl">
                        <a:srgbClr val="000000"/>
                      </a:outerShdw>
                    </a:effectLst>
                  </a:endParaRPr>
                </a:p>
              </p:txBody>
            </p:sp>
          </p:grpSp>
          <p:grpSp>
            <p:nvGrpSpPr>
              <p:cNvPr id="28" name="Group 205"/>
              <p:cNvGrpSpPr>
                <a:grpSpLocks/>
              </p:cNvGrpSpPr>
              <p:nvPr/>
            </p:nvGrpSpPr>
            <p:grpSpPr bwMode="auto">
              <a:xfrm>
                <a:off x="2305" y="1843"/>
                <a:ext cx="330" cy="243"/>
                <a:chOff x="4983" y="1096"/>
                <a:chExt cx="351" cy="288"/>
              </a:xfrm>
            </p:grpSpPr>
            <p:grpSp>
              <p:nvGrpSpPr>
                <p:cNvPr id="29" name="Group 206"/>
                <p:cNvGrpSpPr>
                  <a:grpSpLocks/>
                </p:cNvGrpSpPr>
                <p:nvPr/>
              </p:nvGrpSpPr>
              <p:grpSpPr bwMode="auto">
                <a:xfrm>
                  <a:off x="5030" y="1096"/>
                  <a:ext cx="253" cy="288"/>
                  <a:chOff x="720" y="2256"/>
                  <a:chExt cx="336" cy="432"/>
                </a:xfrm>
              </p:grpSpPr>
              <p:sp>
                <p:nvSpPr>
                  <p:cNvPr id="69839" name="Freeform 207"/>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accent1"/>
                  </a:solidFill>
                  <a:ln w="9525">
                    <a:solidFill>
                      <a:schemeClr val="tx1"/>
                    </a:solidFill>
                    <a:round/>
                    <a:headEnd/>
                    <a:tailEnd/>
                  </a:ln>
                  <a:effectLst/>
                </p:spPr>
                <p:txBody>
                  <a:bodyPr wrap="none" anchor="ctr"/>
                  <a:lstStyle/>
                  <a:p>
                    <a:endParaRPr lang="zh-TW" altLang="en-US"/>
                  </a:p>
                </p:txBody>
              </p:sp>
              <p:sp>
                <p:nvSpPr>
                  <p:cNvPr id="69840" name="Freeform 208"/>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chemeClr val="accent1"/>
                  </a:solidFill>
                  <a:ln w="9525">
                    <a:solidFill>
                      <a:schemeClr val="tx1"/>
                    </a:solidFill>
                    <a:round/>
                    <a:headEnd/>
                    <a:tailEnd/>
                  </a:ln>
                  <a:effectLst/>
                </p:spPr>
                <p:txBody>
                  <a:bodyPr wrap="none" anchor="ctr"/>
                  <a:lstStyle/>
                  <a:p>
                    <a:endParaRPr lang="zh-TW" altLang="en-US"/>
                  </a:p>
                </p:txBody>
              </p:sp>
            </p:grpSp>
            <p:sp>
              <p:nvSpPr>
                <p:cNvPr id="69841" name="Text Box 209"/>
                <p:cNvSpPr txBox="1">
                  <a:spLocks noChangeArrowheads="1"/>
                </p:cNvSpPr>
                <p:nvPr/>
              </p:nvSpPr>
              <p:spPr bwMode="auto">
                <a:xfrm>
                  <a:off x="4983" y="1144"/>
                  <a:ext cx="351" cy="240"/>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Data</a:t>
                  </a:r>
                  <a:endParaRPr lang="en-US" altLang="zh-TW">
                    <a:effectLst>
                      <a:outerShdw blurRad="38100" dist="38100" dir="2700000" algn="tl">
                        <a:srgbClr val="000000"/>
                      </a:outerShdw>
                    </a:effectLst>
                  </a:endParaRPr>
                </a:p>
              </p:txBody>
            </p:sp>
          </p:grpSp>
        </p:grpSp>
        <p:sp>
          <p:nvSpPr>
            <p:cNvPr id="69842" name="AutoShape 210"/>
            <p:cNvSpPr>
              <a:spLocks noChangeArrowheads="1"/>
            </p:cNvSpPr>
            <p:nvPr/>
          </p:nvSpPr>
          <p:spPr bwMode="auto">
            <a:xfrm>
              <a:off x="2113" y="1270"/>
              <a:ext cx="688" cy="530"/>
            </a:xfrm>
            <a:prstGeom prst="can">
              <a:avLst>
                <a:gd name="adj" fmla="val 25000"/>
              </a:avLst>
            </a:prstGeom>
            <a:gradFill rotWithShape="0">
              <a:gsLst>
                <a:gs pos="0">
                  <a:srgbClr val="008080"/>
                </a:gs>
                <a:gs pos="50000">
                  <a:srgbClr val="33CCCC"/>
                </a:gs>
                <a:gs pos="100000">
                  <a:srgbClr val="008080"/>
                </a:gs>
              </a:gsLst>
              <a:lin ang="0" scaled="1"/>
            </a:gradFill>
            <a:ln w="12700" cap="rnd">
              <a:solidFill>
                <a:srgbClr val="000000"/>
              </a:solidFill>
              <a:round/>
              <a:headEnd/>
              <a:tailEnd/>
            </a:ln>
            <a:effectLst/>
          </p:spPr>
          <p:txBody>
            <a:bodyPr/>
            <a:lstStyle/>
            <a:p>
              <a:endParaRPr lang="zh-TW" altLang="en-US"/>
            </a:p>
          </p:txBody>
        </p:sp>
        <p:sp>
          <p:nvSpPr>
            <p:cNvPr id="69843" name="AutoShape 211"/>
            <p:cNvSpPr>
              <a:spLocks noChangeArrowheads="1"/>
            </p:cNvSpPr>
            <p:nvPr/>
          </p:nvSpPr>
          <p:spPr bwMode="auto">
            <a:xfrm>
              <a:off x="4097" y="1268"/>
              <a:ext cx="688" cy="530"/>
            </a:xfrm>
            <a:prstGeom prst="can">
              <a:avLst>
                <a:gd name="adj" fmla="val 25000"/>
              </a:avLst>
            </a:prstGeom>
            <a:gradFill rotWithShape="0">
              <a:gsLst>
                <a:gs pos="0">
                  <a:srgbClr val="008080"/>
                </a:gs>
                <a:gs pos="50000">
                  <a:srgbClr val="33CCCC"/>
                </a:gs>
                <a:gs pos="100000">
                  <a:srgbClr val="008080"/>
                </a:gs>
              </a:gsLst>
              <a:lin ang="0" scaled="1"/>
            </a:gradFill>
            <a:ln w="12700" cap="rnd">
              <a:solidFill>
                <a:srgbClr val="000000"/>
              </a:solidFill>
              <a:round/>
              <a:headEnd/>
              <a:tailEnd/>
            </a:ln>
            <a:effectLst/>
          </p:spPr>
          <p:txBody>
            <a:bodyPr/>
            <a:lstStyle/>
            <a:p>
              <a:endParaRPr lang="zh-TW" altLang="en-US"/>
            </a:p>
          </p:txBody>
        </p:sp>
        <p:sp>
          <p:nvSpPr>
            <p:cNvPr id="69844" name="Text Box 212"/>
            <p:cNvSpPr txBox="1">
              <a:spLocks noChangeArrowheads="1"/>
            </p:cNvSpPr>
            <p:nvPr/>
          </p:nvSpPr>
          <p:spPr bwMode="auto">
            <a:xfrm>
              <a:off x="2321" y="1367"/>
              <a:ext cx="292" cy="404"/>
            </a:xfrm>
            <a:prstGeom prst="rect">
              <a:avLst/>
            </a:prstGeom>
            <a:noFill/>
            <a:ln w="9525">
              <a:noFill/>
              <a:miter lim="800000"/>
              <a:headEnd/>
              <a:tailEnd/>
            </a:ln>
            <a:effectLst/>
          </p:spPr>
          <p:txBody>
            <a:bodyPr wrap="none">
              <a:spAutoFit/>
            </a:bodyPr>
            <a:lstStyle/>
            <a:p>
              <a:pPr algn="l"/>
              <a:r>
                <a:rPr lang="en-US" altLang="zh-TW" sz="3600">
                  <a:effectLst/>
                  <a:latin typeface="Times New Roman" pitchFamily="18" charset="0"/>
                  <a:sym typeface="Symbol" pitchFamily="18" charset="2"/>
                </a:rPr>
                <a:t></a:t>
              </a:r>
              <a:endParaRPr lang="en-US" altLang="zh-TW">
                <a:effectLst>
                  <a:outerShdw blurRad="38100" dist="38100" dir="2700000" algn="tl">
                    <a:srgbClr val="000000"/>
                  </a:outerShdw>
                </a:effectLst>
              </a:endParaRPr>
            </a:p>
          </p:txBody>
        </p:sp>
        <p:sp>
          <p:nvSpPr>
            <p:cNvPr id="69845" name="Text Box 213"/>
            <p:cNvSpPr txBox="1">
              <a:spLocks noChangeArrowheads="1"/>
            </p:cNvSpPr>
            <p:nvPr/>
          </p:nvSpPr>
          <p:spPr bwMode="auto">
            <a:xfrm>
              <a:off x="4337" y="1367"/>
              <a:ext cx="292" cy="404"/>
            </a:xfrm>
            <a:prstGeom prst="rect">
              <a:avLst/>
            </a:prstGeom>
            <a:noFill/>
            <a:ln w="9525">
              <a:noFill/>
              <a:miter lim="800000"/>
              <a:headEnd/>
              <a:tailEnd/>
            </a:ln>
            <a:effectLst/>
          </p:spPr>
          <p:txBody>
            <a:bodyPr wrap="none">
              <a:spAutoFit/>
            </a:bodyPr>
            <a:lstStyle/>
            <a:p>
              <a:pPr algn="l"/>
              <a:r>
                <a:rPr lang="en-US" altLang="zh-TW" sz="3600" b="0">
                  <a:effectLst/>
                  <a:latin typeface="Times New Roman" pitchFamily="18" charset="0"/>
                  <a:sym typeface="Symbol" pitchFamily="18" charset="2"/>
                </a:rPr>
                <a:t></a:t>
              </a:r>
              <a:endParaRPr lang="en-US" altLang="zh-TW">
                <a:effectLst>
                  <a:outerShdw blurRad="38100" dist="38100" dir="2700000" algn="tl">
                    <a:srgbClr val="000000"/>
                  </a:outerShdw>
                </a:effectLst>
              </a:endParaRPr>
            </a:p>
          </p:txBody>
        </p:sp>
        <p:grpSp>
          <p:nvGrpSpPr>
            <p:cNvPr id="30" name="Group 214"/>
            <p:cNvGrpSpPr>
              <a:grpSpLocks/>
            </p:cNvGrpSpPr>
            <p:nvPr/>
          </p:nvGrpSpPr>
          <p:grpSpPr bwMode="auto">
            <a:xfrm>
              <a:off x="497" y="1846"/>
              <a:ext cx="288" cy="288"/>
              <a:chOff x="288" y="2304"/>
              <a:chExt cx="288" cy="288"/>
            </a:xfrm>
          </p:grpSpPr>
          <p:sp>
            <p:nvSpPr>
              <p:cNvPr id="69847" name="Oval 215"/>
              <p:cNvSpPr>
                <a:spLocks noChangeArrowheads="1"/>
              </p:cNvSpPr>
              <p:nvPr/>
            </p:nvSpPr>
            <p:spPr bwMode="auto">
              <a:xfrm>
                <a:off x="288"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69848" name="Freeform 216"/>
              <p:cNvSpPr>
                <a:spLocks/>
              </p:cNvSpPr>
              <p:nvPr/>
            </p:nvSpPr>
            <p:spPr bwMode="auto">
              <a:xfrm>
                <a:off x="432" y="2304"/>
                <a:ext cx="51" cy="144"/>
              </a:xfrm>
              <a:custGeom>
                <a:avLst/>
                <a:gdLst/>
                <a:ahLst/>
                <a:cxnLst>
                  <a:cxn ang="0">
                    <a:pos x="0" y="0"/>
                  </a:cxn>
                  <a:cxn ang="0">
                    <a:pos x="0" y="144"/>
                  </a:cxn>
                  <a:cxn ang="0">
                    <a:pos x="51" y="15"/>
                  </a:cxn>
                </a:cxnLst>
                <a:rect l="0" t="0" r="r" b="b"/>
                <a:pathLst>
                  <a:path w="51" h="144">
                    <a:moveTo>
                      <a:pt x="0" y="0"/>
                    </a:moveTo>
                    <a:lnTo>
                      <a:pt x="0" y="144"/>
                    </a:lnTo>
                    <a:lnTo>
                      <a:pt x="51" y="15"/>
                    </a:lnTo>
                  </a:path>
                </a:pathLst>
              </a:custGeom>
              <a:noFill/>
              <a:ln w="9525">
                <a:solidFill>
                  <a:schemeClr val="tx1"/>
                </a:solidFill>
                <a:round/>
                <a:headEnd/>
                <a:tailEnd/>
              </a:ln>
              <a:effectLst/>
            </p:spPr>
            <p:txBody>
              <a:bodyPr wrap="none" anchor="ctr"/>
              <a:lstStyle/>
              <a:p>
                <a:endParaRPr lang="zh-TW" altLang="en-US"/>
              </a:p>
            </p:txBody>
          </p:sp>
        </p:grpSp>
        <p:grpSp>
          <p:nvGrpSpPr>
            <p:cNvPr id="31" name="Group 217"/>
            <p:cNvGrpSpPr>
              <a:grpSpLocks/>
            </p:cNvGrpSpPr>
            <p:nvPr/>
          </p:nvGrpSpPr>
          <p:grpSpPr bwMode="auto">
            <a:xfrm>
              <a:off x="929" y="1846"/>
              <a:ext cx="288" cy="288"/>
              <a:chOff x="768" y="2304"/>
              <a:chExt cx="288" cy="288"/>
            </a:xfrm>
          </p:grpSpPr>
          <p:sp>
            <p:nvSpPr>
              <p:cNvPr id="69850" name="Oval 218"/>
              <p:cNvSpPr>
                <a:spLocks noChangeArrowheads="1"/>
              </p:cNvSpPr>
              <p:nvPr/>
            </p:nvSpPr>
            <p:spPr bwMode="auto">
              <a:xfrm>
                <a:off x="768"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69851" name="Freeform 219"/>
              <p:cNvSpPr>
                <a:spLocks/>
              </p:cNvSpPr>
              <p:nvPr/>
            </p:nvSpPr>
            <p:spPr bwMode="auto">
              <a:xfrm>
                <a:off x="768" y="2304"/>
                <a:ext cx="144" cy="144"/>
              </a:xfrm>
              <a:custGeom>
                <a:avLst/>
                <a:gdLst/>
                <a:ahLst/>
                <a:cxnLst>
                  <a:cxn ang="0">
                    <a:pos x="144" y="0"/>
                  </a:cxn>
                  <a:cxn ang="0">
                    <a:pos x="144" y="144"/>
                  </a:cxn>
                  <a:cxn ang="0">
                    <a:pos x="0" y="144"/>
                  </a:cxn>
                </a:cxnLst>
                <a:rect l="0" t="0" r="r" b="b"/>
                <a:pathLst>
                  <a:path w="144" h="144">
                    <a:moveTo>
                      <a:pt x="144" y="0"/>
                    </a:moveTo>
                    <a:lnTo>
                      <a:pt x="144" y="144"/>
                    </a:lnTo>
                    <a:lnTo>
                      <a:pt x="0" y="144"/>
                    </a:lnTo>
                  </a:path>
                </a:pathLst>
              </a:custGeom>
              <a:noFill/>
              <a:ln w="9525">
                <a:solidFill>
                  <a:schemeClr val="tx1"/>
                </a:solidFill>
                <a:round/>
                <a:headEnd/>
                <a:tailEnd/>
              </a:ln>
              <a:effectLst/>
            </p:spPr>
            <p:txBody>
              <a:bodyPr wrap="none" anchor="ctr"/>
              <a:lstStyle/>
              <a:p>
                <a:endParaRPr lang="zh-TW" altLang="en-US"/>
              </a:p>
            </p:txBody>
          </p:sp>
        </p:grpSp>
        <p:grpSp>
          <p:nvGrpSpPr>
            <p:cNvPr id="69889" name="Group 220"/>
            <p:cNvGrpSpPr>
              <a:grpSpLocks/>
            </p:cNvGrpSpPr>
            <p:nvPr/>
          </p:nvGrpSpPr>
          <p:grpSpPr bwMode="auto">
            <a:xfrm>
              <a:off x="1361" y="1846"/>
              <a:ext cx="288" cy="288"/>
              <a:chOff x="1200" y="2304"/>
              <a:chExt cx="288" cy="288"/>
            </a:xfrm>
          </p:grpSpPr>
          <p:sp>
            <p:nvSpPr>
              <p:cNvPr id="69853" name="Oval 221"/>
              <p:cNvSpPr>
                <a:spLocks noChangeArrowheads="1"/>
              </p:cNvSpPr>
              <p:nvPr/>
            </p:nvSpPr>
            <p:spPr bwMode="auto">
              <a:xfrm>
                <a:off x="1200"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69854" name="Freeform 222"/>
              <p:cNvSpPr>
                <a:spLocks/>
              </p:cNvSpPr>
              <p:nvPr/>
            </p:nvSpPr>
            <p:spPr bwMode="auto">
              <a:xfrm>
                <a:off x="1344" y="2304"/>
                <a:ext cx="1" cy="144"/>
              </a:xfrm>
              <a:custGeom>
                <a:avLst/>
                <a:gdLst/>
                <a:ahLst/>
                <a:cxnLst>
                  <a:cxn ang="0">
                    <a:pos x="0" y="0"/>
                  </a:cxn>
                  <a:cxn ang="0">
                    <a:pos x="0" y="144"/>
                  </a:cxn>
                </a:cxnLst>
                <a:rect l="0" t="0" r="r" b="b"/>
                <a:pathLst>
                  <a:path w="1" h="144">
                    <a:moveTo>
                      <a:pt x="0" y="0"/>
                    </a:moveTo>
                    <a:lnTo>
                      <a:pt x="0" y="144"/>
                    </a:lnTo>
                  </a:path>
                </a:pathLst>
              </a:custGeom>
              <a:noFill/>
              <a:ln w="9525">
                <a:solidFill>
                  <a:schemeClr val="tx1"/>
                </a:solidFill>
                <a:round/>
                <a:headEnd/>
                <a:tailEnd/>
              </a:ln>
              <a:effectLst/>
            </p:spPr>
            <p:txBody>
              <a:bodyPr wrap="none" anchor="ctr"/>
              <a:lstStyle/>
              <a:p>
                <a:endParaRPr lang="zh-TW" altLang="en-US"/>
              </a:p>
            </p:txBody>
          </p:sp>
        </p:grpSp>
        <p:grpSp>
          <p:nvGrpSpPr>
            <p:cNvPr id="69890" name="Group 223"/>
            <p:cNvGrpSpPr>
              <a:grpSpLocks/>
            </p:cNvGrpSpPr>
            <p:nvPr/>
          </p:nvGrpSpPr>
          <p:grpSpPr bwMode="auto">
            <a:xfrm flipH="1">
              <a:off x="1793" y="1846"/>
              <a:ext cx="288" cy="288"/>
              <a:chOff x="768" y="2304"/>
              <a:chExt cx="288" cy="288"/>
            </a:xfrm>
          </p:grpSpPr>
          <p:sp>
            <p:nvSpPr>
              <p:cNvPr id="69856" name="Oval 224"/>
              <p:cNvSpPr>
                <a:spLocks noChangeArrowheads="1"/>
              </p:cNvSpPr>
              <p:nvPr/>
            </p:nvSpPr>
            <p:spPr bwMode="auto">
              <a:xfrm>
                <a:off x="768"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69857" name="Freeform 225"/>
              <p:cNvSpPr>
                <a:spLocks/>
              </p:cNvSpPr>
              <p:nvPr/>
            </p:nvSpPr>
            <p:spPr bwMode="auto">
              <a:xfrm>
                <a:off x="768" y="2304"/>
                <a:ext cx="144" cy="144"/>
              </a:xfrm>
              <a:custGeom>
                <a:avLst/>
                <a:gdLst/>
                <a:ahLst/>
                <a:cxnLst>
                  <a:cxn ang="0">
                    <a:pos x="144" y="0"/>
                  </a:cxn>
                  <a:cxn ang="0">
                    <a:pos x="144" y="144"/>
                  </a:cxn>
                  <a:cxn ang="0">
                    <a:pos x="0" y="144"/>
                  </a:cxn>
                </a:cxnLst>
                <a:rect l="0" t="0" r="r" b="b"/>
                <a:pathLst>
                  <a:path w="144" h="144">
                    <a:moveTo>
                      <a:pt x="144" y="0"/>
                    </a:moveTo>
                    <a:lnTo>
                      <a:pt x="144" y="144"/>
                    </a:lnTo>
                    <a:lnTo>
                      <a:pt x="0" y="144"/>
                    </a:lnTo>
                  </a:path>
                </a:pathLst>
              </a:custGeom>
              <a:noFill/>
              <a:ln w="9525">
                <a:solidFill>
                  <a:schemeClr val="tx1"/>
                </a:solidFill>
                <a:round/>
                <a:headEnd/>
                <a:tailEnd/>
              </a:ln>
              <a:effectLst/>
            </p:spPr>
            <p:txBody>
              <a:bodyPr wrap="none" anchor="ctr"/>
              <a:lstStyle/>
              <a:p>
                <a:endParaRPr lang="zh-TW" altLang="en-US"/>
              </a:p>
            </p:txBody>
          </p:sp>
        </p:grpSp>
        <p:grpSp>
          <p:nvGrpSpPr>
            <p:cNvPr id="69891" name="Group 226"/>
            <p:cNvGrpSpPr>
              <a:grpSpLocks/>
            </p:cNvGrpSpPr>
            <p:nvPr/>
          </p:nvGrpSpPr>
          <p:grpSpPr bwMode="auto">
            <a:xfrm>
              <a:off x="2321" y="1846"/>
              <a:ext cx="288" cy="288"/>
              <a:chOff x="2400" y="2304"/>
              <a:chExt cx="288" cy="288"/>
            </a:xfrm>
          </p:grpSpPr>
          <p:sp>
            <p:nvSpPr>
              <p:cNvPr id="69859" name="Oval 227"/>
              <p:cNvSpPr>
                <a:spLocks noChangeArrowheads="1"/>
              </p:cNvSpPr>
              <p:nvPr/>
            </p:nvSpPr>
            <p:spPr bwMode="auto">
              <a:xfrm>
                <a:off x="2400"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69860" name="Line 228"/>
              <p:cNvSpPr>
                <a:spLocks noChangeShapeType="1"/>
              </p:cNvSpPr>
              <p:nvPr/>
            </p:nvSpPr>
            <p:spPr bwMode="auto">
              <a:xfrm>
                <a:off x="2544" y="2304"/>
                <a:ext cx="0" cy="288"/>
              </a:xfrm>
              <a:prstGeom prst="line">
                <a:avLst/>
              </a:prstGeom>
              <a:noFill/>
              <a:ln w="9525">
                <a:solidFill>
                  <a:schemeClr val="tx1"/>
                </a:solidFill>
                <a:round/>
                <a:headEnd/>
                <a:tailEnd/>
              </a:ln>
              <a:effectLst/>
            </p:spPr>
            <p:txBody>
              <a:bodyPr wrap="none" anchor="ctr"/>
              <a:lstStyle/>
              <a:p>
                <a:endParaRPr lang="zh-TW" altLang="en-US"/>
              </a:p>
            </p:txBody>
          </p:sp>
        </p:grpSp>
        <p:grpSp>
          <p:nvGrpSpPr>
            <p:cNvPr id="69892" name="Group 229"/>
            <p:cNvGrpSpPr>
              <a:grpSpLocks/>
            </p:cNvGrpSpPr>
            <p:nvPr/>
          </p:nvGrpSpPr>
          <p:grpSpPr bwMode="auto">
            <a:xfrm>
              <a:off x="2897" y="1846"/>
              <a:ext cx="288" cy="288"/>
              <a:chOff x="768" y="2304"/>
              <a:chExt cx="288" cy="288"/>
            </a:xfrm>
          </p:grpSpPr>
          <p:sp>
            <p:nvSpPr>
              <p:cNvPr id="69862" name="Oval 230"/>
              <p:cNvSpPr>
                <a:spLocks noChangeArrowheads="1"/>
              </p:cNvSpPr>
              <p:nvPr/>
            </p:nvSpPr>
            <p:spPr bwMode="auto">
              <a:xfrm>
                <a:off x="768"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69863" name="Freeform 231"/>
              <p:cNvSpPr>
                <a:spLocks/>
              </p:cNvSpPr>
              <p:nvPr/>
            </p:nvSpPr>
            <p:spPr bwMode="auto">
              <a:xfrm>
                <a:off x="768" y="2304"/>
                <a:ext cx="144" cy="144"/>
              </a:xfrm>
              <a:custGeom>
                <a:avLst/>
                <a:gdLst/>
                <a:ahLst/>
                <a:cxnLst>
                  <a:cxn ang="0">
                    <a:pos x="144" y="0"/>
                  </a:cxn>
                  <a:cxn ang="0">
                    <a:pos x="144" y="144"/>
                  </a:cxn>
                  <a:cxn ang="0">
                    <a:pos x="0" y="144"/>
                  </a:cxn>
                </a:cxnLst>
                <a:rect l="0" t="0" r="r" b="b"/>
                <a:pathLst>
                  <a:path w="144" h="144">
                    <a:moveTo>
                      <a:pt x="144" y="0"/>
                    </a:moveTo>
                    <a:lnTo>
                      <a:pt x="144" y="144"/>
                    </a:lnTo>
                    <a:lnTo>
                      <a:pt x="0" y="144"/>
                    </a:lnTo>
                  </a:path>
                </a:pathLst>
              </a:custGeom>
              <a:noFill/>
              <a:ln w="9525">
                <a:solidFill>
                  <a:schemeClr val="tx1"/>
                </a:solidFill>
                <a:round/>
                <a:headEnd/>
                <a:tailEnd/>
              </a:ln>
              <a:effectLst/>
            </p:spPr>
            <p:txBody>
              <a:bodyPr wrap="none" anchor="ctr"/>
              <a:lstStyle/>
              <a:p>
                <a:endParaRPr lang="zh-TW" altLang="en-US"/>
              </a:p>
            </p:txBody>
          </p:sp>
        </p:grpSp>
        <p:grpSp>
          <p:nvGrpSpPr>
            <p:cNvPr id="69895" name="Group 232"/>
            <p:cNvGrpSpPr>
              <a:grpSpLocks/>
            </p:cNvGrpSpPr>
            <p:nvPr/>
          </p:nvGrpSpPr>
          <p:grpSpPr bwMode="auto">
            <a:xfrm>
              <a:off x="3329" y="1846"/>
              <a:ext cx="288" cy="288"/>
              <a:chOff x="1200" y="2304"/>
              <a:chExt cx="288" cy="288"/>
            </a:xfrm>
          </p:grpSpPr>
          <p:sp>
            <p:nvSpPr>
              <p:cNvPr id="69865" name="Oval 233"/>
              <p:cNvSpPr>
                <a:spLocks noChangeArrowheads="1"/>
              </p:cNvSpPr>
              <p:nvPr/>
            </p:nvSpPr>
            <p:spPr bwMode="auto">
              <a:xfrm>
                <a:off x="1200"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69866" name="Freeform 234"/>
              <p:cNvSpPr>
                <a:spLocks/>
              </p:cNvSpPr>
              <p:nvPr/>
            </p:nvSpPr>
            <p:spPr bwMode="auto">
              <a:xfrm>
                <a:off x="1344" y="2304"/>
                <a:ext cx="1" cy="144"/>
              </a:xfrm>
              <a:custGeom>
                <a:avLst/>
                <a:gdLst/>
                <a:ahLst/>
                <a:cxnLst>
                  <a:cxn ang="0">
                    <a:pos x="0" y="0"/>
                  </a:cxn>
                  <a:cxn ang="0">
                    <a:pos x="0" y="144"/>
                  </a:cxn>
                </a:cxnLst>
                <a:rect l="0" t="0" r="r" b="b"/>
                <a:pathLst>
                  <a:path w="1" h="144">
                    <a:moveTo>
                      <a:pt x="0" y="0"/>
                    </a:moveTo>
                    <a:lnTo>
                      <a:pt x="0" y="144"/>
                    </a:lnTo>
                  </a:path>
                </a:pathLst>
              </a:custGeom>
              <a:noFill/>
              <a:ln w="9525">
                <a:solidFill>
                  <a:schemeClr val="tx1"/>
                </a:solidFill>
                <a:round/>
                <a:headEnd/>
                <a:tailEnd/>
              </a:ln>
              <a:effectLst/>
            </p:spPr>
            <p:txBody>
              <a:bodyPr wrap="none" anchor="ctr"/>
              <a:lstStyle/>
              <a:p>
                <a:endParaRPr lang="zh-TW" altLang="en-US"/>
              </a:p>
            </p:txBody>
          </p:sp>
        </p:grpSp>
        <p:grpSp>
          <p:nvGrpSpPr>
            <p:cNvPr id="69896" name="Group 235"/>
            <p:cNvGrpSpPr>
              <a:grpSpLocks/>
            </p:cNvGrpSpPr>
            <p:nvPr/>
          </p:nvGrpSpPr>
          <p:grpSpPr bwMode="auto">
            <a:xfrm flipH="1">
              <a:off x="3761" y="1846"/>
              <a:ext cx="288" cy="288"/>
              <a:chOff x="768" y="2304"/>
              <a:chExt cx="288" cy="288"/>
            </a:xfrm>
          </p:grpSpPr>
          <p:sp>
            <p:nvSpPr>
              <p:cNvPr id="69868" name="Oval 236"/>
              <p:cNvSpPr>
                <a:spLocks noChangeArrowheads="1"/>
              </p:cNvSpPr>
              <p:nvPr/>
            </p:nvSpPr>
            <p:spPr bwMode="auto">
              <a:xfrm>
                <a:off x="768"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69869" name="Freeform 237"/>
              <p:cNvSpPr>
                <a:spLocks/>
              </p:cNvSpPr>
              <p:nvPr/>
            </p:nvSpPr>
            <p:spPr bwMode="auto">
              <a:xfrm>
                <a:off x="768" y="2304"/>
                <a:ext cx="144" cy="144"/>
              </a:xfrm>
              <a:custGeom>
                <a:avLst/>
                <a:gdLst/>
                <a:ahLst/>
                <a:cxnLst>
                  <a:cxn ang="0">
                    <a:pos x="144" y="0"/>
                  </a:cxn>
                  <a:cxn ang="0">
                    <a:pos x="144" y="144"/>
                  </a:cxn>
                  <a:cxn ang="0">
                    <a:pos x="0" y="144"/>
                  </a:cxn>
                </a:cxnLst>
                <a:rect l="0" t="0" r="r" b="b"/>
                <a:pathLst>
                  <a:path w="144" h="144">
                    <a:moveTo>
                      <a:pt x="144" y="0"/>
                    </a:moveTo>
                    <a:lnTo>
                      <a:pt x="144" y="144"/>
                    </a:lnTo>
                    <a:lnTo>
                      <a:pt x="0" y="144"/>
                    </a:lnTo>
                  </a:path>
                </a:pathLst>
              </a:custGeom>
              <a:noFill/>
              <a:ln w="9525">
                <a:solidFill>
                  <a:schemeClr val="tx1"/>
                </a:solidFill>
                <a:round/>
                <a:headEnd/>
                <a:tailEnd/>
              </a:ln>
              <a:effectLst/>
            </p:spPr>
            <p:txBody>
              <a:bodyPr wrap="none" anchor="ctr"/>
              <a:lstStyle/>
              <a:p>
                <a:endParaRPr lang="zh-TW" altLang="en-US"/>
              </a:p>
            </p:txBody>
          </p:sp>
        </p:grpSp>
        <p:grpSp>
          <p:nvGrpSpPr>
            <p:cNvPr id="69897" name="Group 238"/>
            <p:cNvGrpSpPr>
              <a:grpSpLocks/>
            </p:cNvGrpSpPr>
            <p:nvPr/>
          </p:nvGrpSpPr>
          <p:grpSpPr bwMode="auto">
            <a:xfrm>
              <a:off x="4289" y="1846"/>
              <a:ext cx="288" cy="288"/>
              <a:chOff x="2400" y="2304"/>
              <a:chExt cx="288" cy="288"/>
            </a:xfrm>
          </p:grpSpPr>
          <p:sp>
            <p:nvSpPr>
              <p:cNvPr id="69871" name="Oval 239"/>
              <p:cNvSpPr>
                <a:spLocks noChangeArrowheads="1"/>
              </p:cNvSpPr>
              <p:nvPr/>
            </p:nvSpPr>
            <p:spPr bwMode="auto">
              <a:xfrm>
                <a:off x="2400"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69872" name="Line 240"/>
              <p:cNvSpPr>
                <a:spLocks noChangeShapeType="1"/>
              </p:cNvSpPr>
              <p:nvPr/>
            </p:nvSpPr>
            <p:spPr bwMode="auto">
              <a:xfrm>
                <a:off x="2544" y="2304"/>
                <a:ext cx="0" cy="288"/>
              </a:xfrm>
              <a:prstGeom prst="line">
                <a:avLst/>
              </a:prstGeom>
              <a:noFill/>
              <a:ln w="9525">
                <a:solidFill>
                  <a:schemeClr val="tx1"/>
                </a:solidFill>
                <a:round/>
                <a:headEnd/>
                <a:tailEnd/>
              </a:ln>
              <a:effectLst/>
            </p:spPr>
            <p:txBody>
              <a:bodyPr wrap="none" anchor="ctr"/>
              <a:lstStyle/>
              <a:p>
                <a:endParaRPr lang="zh-TW" altLang="en-US"/>
              </a:p>
            </p:txBody>
          </p:sp>
        </p:grpSp>
        <p:sp>
          <p:nvSpPr>
            <p:cNvPr id="69873" name="Text Box 241"/>
            <p:cNvSpPr txBox="1">
              <a:spLocks noChangeArrowheads="1"/>
            </p:cNvSpPr>
            <p:nvPr/>
          </p:nvSpPr>
          <p:spPr bwMode="auto">
            <a:xfrm>
              <a:off x="210" y="998"/>
              <a:ext cx="756" cy="250"/>
            </a:xfrm>
            <a:prstGeom prst="rect">
              <a:avLst/>
            </a:prstGeom>
            <a:noFill/>
            <a:ln w="9525">
              <a:noFill/>
              <a:miter lim="800000"/>
              <a:headEnd/>
              <a:tailEnd/>
            </a:ln>
            <a:effectLst/>
          </p:spPr>
          <p:txBody>
            <a:bodyPr wrap="none">
              <a:spAutoFit/>
            </a:bodyPr>
            <a:lstStyle/>
            <a:p>
              <a:r>
                <a:rPr lang="zh-TW" altLang="en-US" sz="2000" dirty="0">
                  <a:effectLst/>
                  <a:latin typeface="微軟正黑體" pitchFamily="34" charset="-120"/>
                  <a:ea typeface="微軟正黑體" pitchFamily="34" charset="-120"/>
                </a:rPr>
                <a:t>完整備份</a:t>
              </a:r>
              <a:endParaRPr lang="zh-TW" altLang="en-US" dirty="0">
                <a:effectLst>
                  <a:outerShdw blurRad="38100" dist="38100" dir="2700000" algn="tl">
                    <a:srgbClr val="000000"/>
                  </a:outerShdw>
                </a:effectLst>
                <a:latin typeface="微軟正黑體" pitchFamily="34" charset="-120"/>
                <a:ea typeface="微軟正黑體" pitchFamily="34" charset="-120"/>
              </a:endParaRPr>
            </a:p>
          </p:txBody>
        </p:sp>
        <p:sp>
          <p:nvSpPr>
            <p:cNvPr id="69874" name="Text Box 242"/>
            <p:cNvSpPr txBox="1">
              <a:spLocks noChangeArrowheads="1"/>
            </p:cNvSpPr>
            <p:nvPr/>
          </p:nvSpPr>
          <p:spPr bwMode="auto">
            <a:xfrm>
              <a:off x="891" y="795"/>
              <a:ext cx="1236" cy="250"/>
            </a:xfrm>
            <a:prstGeom prst="rect">
              <a:avLst/>
            </a:prstGeom>
            <a:noFill/>
            <a:ln w="9525" algn="ctr">
              <a:noFill/>
              <a:miter lim="800000"/>
              <a:headEnd/>
              <a:tailEnd/>
            </a:ln>
            <a:effectLst/>
          </p:spPr>
          <p:txBody>
            <a:bodyPr wrap="none">
              <a:spAutoFit/>
            </a:bodyPr>
            <a:lstStyle/>
            <a:p>
              <a:pPr algn="l"/>
              <a:r>
                <a:rPr lang="zh-TW" altLang="en-US" sz="2000" dirty="0">
                  <a:effectLst/>
                  <a:latin typeface="微軟正黑體" pitchFamily="34" charset="-120"/>
                  <a:ea typeface="微軟正黑體" pitchFamily="34" charset="-120"/>
                </a:rPr>
                <a:t>交易記錄檔備份</a:t>
              </a:r>
              <a:endParaRPr lang="zh-TW" altLang="en-US" dirty="0">
                <a:effectLst>
                  <a:outerShdw blurRad="38100" dist="38100" dir="2700000" algn="tl">
                    <a:srgbClr val="000000"/>
                  </a:outerShdw>
                </a:effectLst>
                <a:latin typeface="微軟正黑體" pitchFamily="34" charset="-120"/>
                <a:ea typeface="微軟正黑體" pitchFamily="34" charset="-120"/>
              </a:endParaRPr>
            </a:p>
          </p:txBody>
        </p:sp>
        <p:sp>
          <p:nvSpPr>
            <p:cNvPr id="69875" name="AutoShape 243"/>
            <p:cNvSpPr>
              <a:spLocks/>
            </p:cNvSpPr>
            <p:nvPr/>
          </p:nvSpPr>
          <p:spPr bwMode="auto">
            <a:xfrm rot="5400000">
              <a:off x="1389" y="614"/>
              <a:ext cx="227" cy="1134"/>
            </a:xfrm>
            <a:prstGeom prst="leftBrace">
              <a:avLst>
                <a:gd name="adj1" fmla="val 41630"/>
                <a:gd name="adj2" fmla="val 50000"/>
              </a:avLst>
            </a:prstGeom>
            <a:noFill/>
            <a:ln w="38100">
              <a:solidFill>
                <a:schemeClr val="hlink"/>
              </a:solidFill>
              <a:round/>
              <a:headEnd/>
              <a:tailEnd/>
            </a:ln>
            <a:effectLst/>
          </p:spPr>
          <p:txBody>
            <a:bodyPr anchor="ctr">
              <a:spAutoFit/>
            </a:bodyPr>
            <a:lstStyle/>
            <a:p>
              <a:endParaRPr lang="zh-TW" altLang="en-US"/>
            </a:p>
          </p:txBody>
        </p:sp>
        <p:sp>
          <p:nvSpPr>
            <p:cNvPr id="69876" name="Text Box 244"/>
            <p:cNvSpPr txBox="1">
              <a:spLocks noChangeArrowheads="1"/>
            </p:cNvSpPr>
            <p:nvPr/>
          </p:nvSpPr>
          <p:spPr bwMode="auto">
            <a:xfrm>
              <a:off x="2869" y="795"/>
              <a:ext cx="1236" cy="250"/>
            </a:xfrm>
            <a:prstGeom prst="rect">
              <a:avLst/>
            </a:prstGeom>
            <a:noFill/>
            <a:ln w="9525" algn="ctr">
              <a:noFill/>
              <a:miter lim="800000"/>
              <a:headEnd/>
              <a:tailEnd/>
            </a:ln>
            <a:effectLst/>
          </p:spPr>
          <p:txBody>
            <a:bodyPr wrap="none">
              <a:spAutoFit/>
            </a:bodyPr>
            <a:lstStyle/>
            <a:p>
              <a:pPr algn="l"/>
              <a:r>
                <a:rPr lang="zh-TW" altLang="en-US" sz="2000" dirty="0">
                  <a:effectLst/>
                  <a:latin typeface="微軟正黑體" pitchFamily="34" charset="-120"/>
                  <a:ea typeface="微軟正黑體" pitchFamily="34" charset="-120"/>
                </a:rPr>
                <a:t>交易記錄檔備份</a:t>
              </a:r>
              <a:endParaRPr lang="zh-TW" altLang="en-US" dirty="0">
                <a:effectLst>
                  <a:outerShdw blurRad="38100" dist="38100" dir="2700000" algn="tl">
                    <a:srgbClr val="000000"/>
                  </a:outerShdw>
                </a:effectLst>
                <a:latin typeface="微軟正黑體" pitchFamily="34" charset="-120"/>
                <a:ea typeface="微軟正黑體" pitchFamily="34" charset="-120"/>
              </a:endParaRPr>
            </a:p>
          </p:txBody>
        </p:sp>
        <p:sp>
          <p:nvSpPr>
            <p:cNvPr id="69877" name="AutoShape 245"/>
            <p:cNvSpPr>
              <a:spLocks/>
            </p:cNvSpPr>
            <p:nvPr/>
          </p:nvSpPr>
          <p:spPr bwMode="auto">
            <a:xfrm rot="5400000">
              <a:off x="3367" y="614"/>
              <a:ext cx="227" cy="1134"/>
            </a:xfrm>
            <a:prstGeom prst="leftBrace">
              <a:avLst>
                <a:gd name="adj1" fmla="val 41630"/>
                <a:gd name="adj2" fmla="val 50000"/>
              </a:avLst>
            </a:prstGeom>
            <a:noFill/>
            <a:ln w="38100">
              <a:solidFill>
                <a:schemeClr val="hlink"/>
              </a:solidFill>
              <a:round/>
              <a:headEnd/>
              <a:tailEnd/>
            </a:ln>
            <a:effectLst/>
          </p:spPr>
          <p:txBody>
            <a:bodyPr anchor="ctr">
              <a:spAutoFit/>
            </a:bodyPr>
            <a:lstStyle/>
            <a:p>
              <a:endParaRPr lang="zh-TW" altLang="en-US"/>
            </a:p>
          </p:txBody>
        </p:sp>
        <p:grpSp>
          <p:nvGrpSpPr>
            <p:cNvPr id="69898" name="Group 246"/>
            <p:cNvGrpSpPr>
              <a:grpSpLocks/>
            </p:cNvGrpSpPr>
            <p:nvPr/>
          </p:nvGrpSpPr>
          <p:grpSpPr bwMode="auto">
            <a:xfrm>
              <a:off x="4876" y="1384"/>
              <a:ext cx="302" cy="344"/>
              <a:chOff x="3101" y="1824"/>
              <a:chExt cx="302" cy="344"/>
            </a:xfrm>
          </p:grpSpPr>
          <p:grpSp>
            <p:nvGrpSpPr>
              <p:cNvPr id="69899" name="Group 247"/>
              <p:cNvGrpSpPr>
                <a:grpSpLocks/>
              </p:cNvGrpSpPr>
              <p:nvPr/>
            </p:nvGrpSpPr>
            <p:grpSpPr bwMode="auto">
              <a:xfrm>
                <a:off x="3101" y="1824"/>
                <a:ext cx="302" cy="344"/>
                <a:chOff x="1425" y="2784"/>
                <a:chExt cx="302" cy="344"/>
              </a:xfrm>
            </p:grpSpPr>
            <p:sp>
              <p:nvSpPr>
                <p:cNvPr id="69880" name="Freeform 248"/>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69881" name="Freeform 249"/>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69882" name="Text Box 250"/>
              <p:cNvSpPr txBox="1">
                <a:spLocks noChangeArrowheads="1"/>
              </p:cNvSpPr>
              <p:nvPr/>
            </p:nvSpPr>
            <p:spPr bwMode="auto">
              <a:xfrm>
                <a:off x="3103" y="1884"/>
                <a:ext cx="296" cy="202"/>
              </a:xfrm>
              <a:prstGeom prst="rect">
                <a:avLst/>
              </a:prstGeom>
              <a:noFill/>
              <a:ln w="9525">
                <a:noFill/>
                <a:miter lim="800000"/>
                <a:headEnd/>
                <a:tailEnd/>
              </a:ln>
              <a:effectLst/>
            </p:spPr>
            <p:txBody>
              <a:bodyPr wrap="none">
                <a:spAutoFit/>
              </a:bodyPr>
              <a:lstStyle/>
              <a:p>
                <a:r>
                  <a:rPr lang="en-US" altLang="zh-TW" sz="1500">
                    <a:effectLst/>
                    <a:latin typeface="Arial Narrow" pitchFamily="34" charset="0"/>
                  </a:rPr>
                  <a:t>Log</a:t>
                </a:r>
                <a:endParaRPr lang="en-US" altLang="zh-TW">
                  <a:effectLst>
                    <a:outerShdw blurRad="38100" dist="38100" dir="2700000" algn="tl">
                      <a:srgbClr val="000000"/>
                    </a:outerShdw>
                  </a:effectLst>
                </a:endParaRPr>
              </a:p>
            </p:txBody>
          </p:sp>
        </p:grpSp>
        <p:grpSp>
          <p:nvGrpSpPr>
            <p:cNvPr id="69900" name="Group 251"/>
            <p:cNvGrpSpPr>
              <a:grpSpLocks/>
            </p:cNvGrpSpPr>
            <p:nvPr/>
          </p:nvGrpSpPr>
          <p:grpSpPr bwMode="auto">
            <a:xfrm>
              <a:off x="4876" y="1838"/>
              <a:ext cx="288" cy="288"/>
              <a:chOff x="768" y="2304"/>
              <a:chExt cx="288" cy="288"/>
            </a:xfrm>
          </p:grpSpPr>
          <p:sp>
            <p:nvSpPr>
              <p:cNvPr id="69884" name="Oval 252"/>
              <p:cNvSpPr>
                <a:spLocks noChangeArrowheads="1"/>
              </p:cNvSpPr>
              <p:nvPr/>
            </p:nvSpPr>
            <p:spPr bwMode="auto">
              <a:xfrm>
                <a:off x="768"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69885" name="Freeform 253"/>
              <p:cNvSpPr>
                <a:spLocks/>
              </p:cNvSpPr>
              <p:nvPr/>
            </p:nvSpPr>
            <p:spPr bwMode="auto">
              <a:xfrm>
                <a:off x="768" y="2304"/>
                <a:ext cx="144" cy="144"/>
              </a:xfrm>
              <a:custGeom>
                <a:avLst/>
                <a:gdLst/>
                <a:ahLst/>
                <a:cxnLst>
                  <a:cxn ang="0">
                    <a:pos x="144" y="0"/>
                  </a:cxn>
                  <a:cxn ang="0">
                    <a:pos x="144" y="144"/>
                  </a:cxn>
                  <a:cxn ang="0">
                    <a:pos x="0" y="144"/>
                  </a:cxn>
                </a:cxnLst>
                <a:rect l="0" t="0" r="r" b="b"/>
                <a:pathLst>
                  <a:path w="144" h="144">
                    <a:moveTo>
                      <a:pt x="144" y="0"/>
                    </a:moveTo>
                    <a:lnTo>
                      <a:pt x="144" y="144"/>
                    </a:lnTo>
                    <a:lnTo>
                      <a:pt x="0" y="144"/>
                    </a:lnTo>
                  </a:path>
                </a:pathLst>
              </a:custGeom>
              <a:noFill/>
              <a:ln w="9525">
                <a:solidFill>
                  <a:schemeClr val="tx1"/>
                </a:solidFill>
                <a:round/>
                <a:headEnd/>
                <a:tailEnd/>
              </a:ln>
              <a:effectLst/>
            </p:spPr>
            <p:txBody>
              <a:bodyPr wrap="none" anchor="ctr"/>
              <a:lstStyle/>
              <a:p>
                <a:endParaRPr lang="zh-TW" altLang="en-US"/>
              </a:p>
            </p:txBody>
          </p:sp>
        </p:grpSp>
        <p:sp>
          <p:nvSpPr>
            <p:cNvPr id="69886" name="Line 254"/>
            <p:cNvSpPr>
              <a:spLocks noChangeShapeType="1"/>
            </p:cNvSpPr>
            <p:nvPr/>
          </p:nvSpPr>
          <p:spPr bwMode="auto">
            <a:xfrm>
              <a:off x="5015" y="2234"/>
              <a:ext cx="0" cy="136"/>
            </a:xfrm>
            <a:prstGeom prst="line">
              <a:avLst/>
            </a:prstGeom>
            <a:noFill/>
            <a:ln w="9525">
              <a:solidFill>
                <a:schemeClr val="tx1"/>
              </a:solidFill>
              <a:round/>
              <a:headEnd/>
              <a:tailEnd/>
            </a:ln>
            <a:effectLst/>
          </p:spPr>
          <p:txBody>
            <a:bodyPr wrap="none">
              <a:spAutoFit/>
            </a:bodyPr>
            <a:lstStyle/>
            <a:p>
              <a:endParaRPr lang="zh-TW" altLang="en-US"/>
            </a:p>
          </p:txBody>
        </p:sp>
      </p:grpSp>
      <p:grpSp>
        <p:nvGrpSpPr>
          <p:cNvPr id="69901" name="Group 264"/>
          <p:cNvGrpSpPr>
            <a:grpSpLocks/>
          </p:cNvGrpSpPr>
          <p:nvPr/>
        </p:nvGrpSpPr>
        <p:grpSpPr bwMode="auto">
          <a:xfrm>
            <a:off x="5867400" y="2060575"/>
            <a:ext cx="288925" cy="1785938"/>
            <a:chOff x="3696" y="1298"/>
            <a:chExt cx="182" cy="1125"/>
          </a:xfrm>
        </p:grpSpPr>
        <p:sp>
          <p:nvSpPr>
            <p:cNvPr id="69888" name="Line 256"/>
            <p:cNvSpPr>
              <a:spLocks noChangeShapeType="1"/>
            </p:cNvSpPr>
            <p:nvPr/>
          </p:nvSpPr>
          <p:spPr bwMode="auto">
            <a:xfrm>
              <a:off x="3696" y="1797"/>
              <a:ext cx="0" cy="626"/>
            </a:xfrm>
            <a:prstGeom prst="line">
              <a:avLst/>
            </a:prstGeom>
            <a:noFill/>
            <a:ln w="38100">
              <a:solidFill>
                <a:srgbClr val="FF0000"/>
              </a:solidFill>
              <a:round/>
              <a:headEnd/>
              <a:tailEnd/>
            </a:ln>
            <a:effectLst/>
          </p:spPr>
          <p:txBody>
            <a:bodyPr>
              <a:spAutoFit/>
            </a:bodyPr>
            <a:lstStyle/>
            <a:p>
              <a:endParaRPr lang="zh-TW" altLang="en-US"/>
            </a:p>
          </p:txBody>
        </p:sp>
        <p:sp>
          <p:nvSpPr>
            <p:cNvPr id="69893" name="Line 261"/>
            <p:cNvSpPr>
              <a:spLocks noChangeShapeType="1"/>
            </p:cNvSpPr>
            <p:nvPr/>
          </p:nvSpPr>
          <p:spPr bwMode="auto">
            <a:xfrm>
              <a:off x="3696" y="1797"/>
              <a:ext cx="182" cy="0"/>
            </a:xfrm>
            <a:prstGeom prst="line">
              <a:avLst/>
            </a:prstGeom>
            <a:noFill/>
            <a:ln w="38100">
              <a:solidFill>
                <a:srgbClr val="FF0000"/>
              </a:solidFill>
              <a:round/>
              <a:headEnd/>
              <a:tailEnd/>
            </a:ln>
            <a:effectLst/>
          </p:spPr>
          <p:txBody>
            <a:bodyPr>
              <a:spAutoFit/>
            </a:bodyPr>
            <a:lstStyle/>
            <a:p>
              <a:endParaRPr lang="zh-TW" altLang="en-US"/>
            </a:p>
          </p:txBody>
        </p:sp>
        <p:sp>
          <p:nvSpPr>
            <p:cNvPr id="69894" name="Line 262"/>
            <p:cNvSpPr>
              <a:spLocks noChangeShapeType="1"/>
            </p:cNvSpPr>
            <p:nvPr/>
          </p:nvSpPr>
          <p:spPr bwMode="auto">
            <a:xfrm flipV="1">
              <a:off x="3878" y="1298"/>
              <a:ext cx="0" cy="499"/>
            </a:xfrm>
            <a:prstGeom prst="line">
              <a:avLst/>
            </a:prstGeom>
            <a:noFill/>
            <a:ln w="38100">
              <a:solidFill>
                <a:srgbClr val="FF0000"/>
              </a:solidFill>
              <a:round/>
              <a:headEnd/>
              <a:tailEnd/>
            </a:ln>
            <a:effectLst/>
          </p:spPr>
          <p:txBody>
            <a:bodyPr>
              <a:spAutoFit/>
            </a:bodyPr>
            <a:lstStyle/>
            <a:p>
              <a:endParaRPr lang="zh-TW" alt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9901"/>
                                        </p:tgtEl>
                                        <p:attrNameLst>
                                          <p:attrName>style.visibility</p:attrName>
                                        </p:attrNameLst>
                                      </p:cBhvr>
                                      <p:to>
                                        <p:strVal val="visible"/>
                                      </p:to>
                                    </p:set>
                                    <p:animEffect transition="in" filter="wipe(down)">
                                      <p:cBhvr>
                                        <p:cTn id="7" dur="500"/>
                                        <p:tgtEl>
                                          <p:spTgt spid="6990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9750"/>
                                        </p:tgtEl>
                                        <p:attrNameLst>
                                          <p:attrName>style.visibility</p:attrName>
                                        </p:attrNameLst>
                                      </p:cBhvr>
                                      <p:to>
                                        <p:strVal val="visible"/>
                                      </p:to>
                                    </p:set>
                                    <p:animEffect transition="in" filter="dissolve">
                                      <p:cBhvr>
                                        <p:cTn id="11" dur="500"/>
                                        <p:tgtEl>
                                          <p:spTgt spid="69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5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99" name="Rectangle 151"/>
          <p:cNvSpPr>
            <a:spLocks noGrp="1" noChangeArrowheads="1"/>
          </p:cNvSpPr>
          <p:nvPr>
            <p:ph type="title"/>
          </p:nvPr>
        </p:nvSpPr>
        <p:spPr/>
        <p:txBody>
          <a:bodyPr/>
          <a:lstStyle/>
          <a:p>
            <a:r>
              <a:rPr lang="zh-TW" altLang="en-US" dirty="0">
                <a:latin typeface="微軟正黑體" pitchFamily="34" charset="-120"/>
                <a:ea typeface="微軟正黑體" pitchFamily="34" charset="-120"/>
              </a:rPr>
              <a:t>檔案及檔案群組備</a:t>
            </a:r>
            <a:r>
              <a:rPr lang="zh-TW" altLang="en-US" dirty="0" smtClean="0">
                <a:latin typeface="微軟正黑體" pitchFamily="34" charset="-120"/>
                <a:ea typeface="微軟正黑體" pitchFamily="34" charset="-120"/>
              </a:rPr>
              <a:t>份</a:t>
            </a:r>
            <a:endParaRPr lang="zh-TW" altLang="en-US" dirty="0">
              <a:latin typeface="微軟正黑體" pitchFamily="34" charset="-120"/>
              <a:ea typeface="微軟正黑體" pitchFamily="34" charset="-120"/>
            </a:endParaRPr>
          </a:p>
        </p:txBody>
      </p:sp>
      <p:sp>
        <p:nvSpPr>
          <p:cNvPr id="53256" name="Rectangle 8"/>
          <p:cNvSpPr>
            <a:spLocks noChangeArrowheads="1"/>
          </p:cNvSpPr>
          <p:nvPr/>
        </p:nvSpPr>
        <p:spPr bwMode="auto">
          <a:xfrm>
            <a:off x="514350" y="1928802"/>
            <a:ext cx="2438400" cy="3308361"/>
          </a:xfrm>
          <a:prstGeom prst="rect">
            <a:avLst/>
          </a:prstGeom>
          <a:solidFill>
            <a:schemeClr val="bg1"/>
          </a:solidFill>
          <a:ln w="9525">
            <a:solidFill>
              <a:srgbClr val="009999"/>
            </a:solidFill>
            <a:miter lim="800000"/>
            <a:headEnd/>
            <a:tailEnd/>
          </a:ln>
          <a:effectLst>
            <a:outerShdw dist="35921" dir="2700000" algn="ctr" rotWithShape="0">
              <a:schemeClr val="bg2"/>
            </a:outerShdw>
          </a:effectLst>
        </p:spPr>
        <p:txBody>
          <a:bodyPr wrap="none" anchor="b"/>
          <a:lstStyle/>
          <a:p>
            <a:pPr eaLnBrk="0" hangingPunct="0"/>
            <a:r>
              <a:rPr lang="en-US" altLang="zh-TW" sz="1600">
                <a:effectLst/>
              </a:rPr>
              <a:t>Monday</a:t>
            </a:r>
          </a:p>
        </p:txBody>
      </p:sp>
      <p:sp>
        <p:nvSpPr>
          <p:cNvPr id="53257" name="Rectangle 9"/>
          <p:cNvSpPr>
            <a:spLocks noChangeArrowheads="1"/>
          </p:cNvSpPr>
          <p:nvPr/>
        </p:nvSpPr>
        <p:spPr bwMode="auto">
          <a:xfrm>
            <a:off x="2952750" y="1928802"/>
            <a:ext cx="1905000" cy="3308361"/>
          </a:xfrm>
          <a:prstGeom prst="rect">
            <a:avLst/>
          </a:prstGeom>
          <a:solidFill>
            <a:schemeClr val="bg1"/>
          </a:solidFill>
          <a:ln w="9525">
            <a:solidFill>
              <a:srgbClr val="009999"/>
            </a:solidFill>
            <a:miter lim="800000"/>
            <a:headEnd/>
            <a:tailEnd/>
          </a:ln>
          <a:effectLst>
            <a:outerShdw dist="35921" dir="2700000" algn="ctr" rotWithShape="0">
              <a:schemeClr val="bg2"/>
            </a:outerShdw>
          </a:effectLst>
        </p:spPr>
        <p:txBody>
          <a:bodyPr wrap="none" anchor="b"/>
          <a:lstStyle/>
          <a:p>
            <a:pPr eaLnBrk="0" hangingPunct="0"/>
            <a:r>
              <a:rPr lang="en-US" altLang="zh-TW" sz="1600">
                <a:effectLst/>
              </a:rPr>
              <a:t>Tuesday</a:t>
            </a:r>
          </a:p>
        </p:txBody>
      </p:sp>
      <p:sp>
        <p:nvSpPr>
          <p:cNvPr id="53258" name="Rectangle 10"/>
          <p:cNvSpPr>
            <a:spLocks noChangeArrowheads="1"/>
          </p:cNvSpPr>
          <p:nvPr/>
        </p:nvSpPr>
        <p:spPr bwMode="auto">
          <a:xfrm>
            <a:off x="4857750" y="1928802"/>
            <a:ext cx="1905000" cy="3308361"/>
          </a:xfrm>
          <a:prstGeom prst="rect">
            <a:avLst/>
          </a:prstGeom>
          <a:solidFill>
            <a:schemeClr val="bg1"/>
          </a:solidFill>
          <a:ln w="9525">
            <a:solidFill>
              <a:srgbClr val="009999"/>
            </a:solidFill>
            <a:miter lim="800000"/>
            <a:headEnd/>
            <a:tailEnd/>
          </a:ln>
          <a:effectLst>
            <a:outerShdw dist="35921" dir="2700000" algn="ctr" rotWithShape="0">
              <a:schemeClr val="bg2"/>
            </a:outerShdw>
          </a:effectLst>
        </p:spPr>
        <p:txBody>
          <a:bodyPr wrap="none" anchor="b"/>
          <a:lstStyle/>
          <a:p>
            <a:pPr eaLnBrk="0" hangingPunct="0">
              <a:spcBef>
                <a:spcPct val="50000"/>
              </a:spcBef>
            </a:pPr>
            <a:r>
              <a:rPr lang="en-US" altLang="zh-TW" sz="1600">
                <a:effectLst/>
              </a:rPr>
              <a:t>Wednesday</a:t>
            </a:r>
            <a:endParaRPr lang="en-US" altLang="zh-TW" sz="2400" b="0">
              <a:effectLst/>
              <a:latin typeface="Times New Roman" pitchFamily="18" charset="0"/>
            </a:endParaRPr>
          </a:p>
        </p:txBody>
      </p:sp>
      <p:sp>
        <p:nvSpPr>
          <p:cNvPr id="53259" name="Rectangle 11"/>
          <p:cNvSpPr>
            <a:spLocks noChangeArrowheads="1"/>
          </p:cNvSpPr>
          <p:nvPr/>
        </p:nvSpPr>
        <p:spPr bwMode="auto">
          <a:xfrm>
            <a:off x="6762750" y="1928802"/>
            <a:ext cx="1881216" cy="3308361"/>
          </a:xfrm>
          <a:prstGeom prst="rect">
            <a:avLst/>
          </a:prstGeom>
          <a:solidFill>
            <a:schemeClr val="bg1"/>
          </a:solidFill>
          <a:ln w="9525">
            <a:solidFill>
              <a:srgbClr val="009999"/>
            </a:solidFill>
            <a:miter lim="800000"/>
            <a:headEnd/>
            <a:tailEnd/>
          </a:ln>
          <a:effectLst>
            <a:outerShdw dist="35921" dir="2700000" algn="ctr" rotWithShape="0">
              <a:schemeClr val="bg2"/>
            </a:outerShdw>
          </a:effectLst>
        </p:spPr>
        <p:txBody>
          <a:bodyPr wrap="none" anchor="b"/>
          <a:lstStyle/>
          <a:p>
            <a:pPr eaLnBrk="0" hangingPunct="0">
              <a:spcBef>
                <a:spcPct val="50000"/>
              </a:spcBef>
            </a:pPr>
            <a:r>
              <a:rPr lang="en-US" altLang="zh-TW" sz="1600">
                <a:effectLst/>
              </a:rPr>
              <a:t>Thursday</a:t>
            </a:r>
            <a:endParaRPr lang="en-US" altLang="zh-TW" sz="1600">
              <a:effectLst/>
              <a:latin typeface="Arial Narrow" pitchFamily="34" charset="0"/>
            </a:endParaRPr>
          </a:p>
        </p:txBody>
      </p:sp>
      <p:grpSp>
        <p:nvGrpSpPr>
          <p:cNvPr id="3" name="Group 12"/>
          <p:cNvGrpSpPr>
            <a:grpSpLocks/>
          </p:cNvGrpSpPr>
          <p:nvPr/>
        </p:nvGrpSpPr>
        <p:grpSpPr bwMode="auto">
          <a:xfrm>
            <a:off x="3005138" y="3255963"/>
            <a:ext cx="582613" cy="563563"/>
            <a:chOff x="1968" y="1440"/>
            <a:chExt cx="367" cy="355"/>
          </a:xfrm>
        </p:grpSpPr>
        <p:grpSp>
          <p:nvGrpSpPr>
            <p:cNvPr id="4" name="Group 13"/>
            <p:cNvGrpSpPr>
              <a:grpSpLocks/>
            </p:cNvGrpSpPr>
            <p:nvPr/>
          </p:nvGrpSpPr>
          <p:grpSpPr bwMode="auto">
            <a:xfrm>
              <a:off x="2001" y="1440"/>
              <a:ext cx="302" cy="344"/>
              <a:chOff x="2001" y="1440"/>
              <a:chExt cx="302" cy="344"/>
            </a:xfrm>
          </p:grpSpPr>
          <p:sp>
            <p:nvSpPr>
              <p:cNvPr id="53262" name="Freeform 14"/>
              <p:cNvSpPr>
                <a:spLocks/>
              </p:cNvSpPr>
              <p:nvPr/>
            </p:nvSpPr>
            <p:spPr bwMode="auto">
              <a:xfrm>
                <a:off x="2001" y="1440"/>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accent1"/>
              </a:solidFill>
              <a:ln w="9525" cap="flat" cmpd="sng">
                <a:solidFill>
                  <a:schemeClr val="tx1"/>
                </a:solidFill>
                <a:prstDash val="solid"/>
                <a:round/>
                <a:headEnd/>
                <a:tailEnd/>
              </a:ln>
              <a:effectLst/>
            </p:spPr>
            <p:txBody>
              <a:bodyPr wrap="none" anchor="ctr"/>
              <a:lstStyle/>
              <a:p>
                <a:endParaRPr lang="zh-TW" altLang="en-US"/>
              </a:p>
            </p:txBody>
          </p:sp>
          <p:sp>
            <p:nvSpPr>
              <p:cNvPr id="53263" name="Freeform 15"/>
              <p:cNvSpPr>
                <a:spLocks/>
              </p:cNvSpPr>
              <p:nvPr/>
            </p:nvSpPr>
            <p:spPr bwMode="auto">
              <a:xfrm>
                <a:off x="2217" y="1440"/>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FFCC00"/>
              </a:solidFill>
              <a:ln w="9525" cap="flat" cmpd="sng">
                <a:solidFill>
                  <a:schemeClr val="tx1"/>
                </a:solidFill>
                <a:prstDash val="solid"/>
                <a:round/>
                <a:headEnd/>
                <a:tailEnd/>
              </a:ln>
              <a:effectLst/>
            </p:spPr>
            <p:txBody>
              <a:bodyPr wrap="none" anchor="ctr"/>
              <a:lstStyle/>
              <a:p>
                <a:endParaRPr lang="zh-TW" altLang="en-US"/>
              </a:p>
            </p:txBody>
          </p:sp>
        </p:grpSp>
        <p:sp>
          <p:nvSpPr>
            <p:cNvPr id="53264" name="Text Box 16"/>
            <p:cNvSpPr txBox="1">
              <a:spLocks noChangeArrowheads="1"/>
            </p:cNvSpPr>
            <p:nvPr/>
          </p:nvSpPr>
          <p:spPr bwMode="auto">
            <a:xfrm>
              <a:off x="1968" y="1477"/>
              <a:ext cx="367" cy="318"/>
            </a:xfrm>
            <a:prstGeom prst="rect">
              <a:avLst/>
            </a:prstGeom>
            <a:noFill/>
            <a:ln w="9525">
              <a:noFill/>
              <a:miter lim="800000"/>
              <a:headEnd/>
              <a:tailEnd/>
            </a:ln>
            <a:effectLst/>
          </p:spPr>
          <p:txBody>
            <a:bodyPr wrap="none">
              <a:spAutoFit/>
            </a:bodyPr>
            <a:lstStyle/>
            <a:p>
              <a:pPr eaLnBrk="0" hangingPunct="0">
                <a:lnSpc>
                  <a:spcPct val="90000"/>
                </a:lnSpc>
              </a:pPr>
              <a:r>
                <a:rPr lang="en-US" altLang="zh-TW" sz="1500" dirty="0">
                  <a:solidFill>
                    <a:schemeClr val="accent6"/>
                  </a:solidFill>
                  <a:effectLst/>
                  <a:latin typeface="Arial Narrow" pitchFamily="34" charset="0"/>
                </a:rPr>
                <a:t>Data</a:t>
              </a:r>
              <a:br>
                <a:rPr lang="en-US" altLang="zh-TW" sz="1500" dirty="0">
                  <a:solidFill>
                    <a:schemeClr val="accent6"/>
                  </a:solidFill>
                  <a:effectLst/>
                  <a:latin typeface="Arial Narrow" pitchFamily="34" charset="0"/>
                </a:rPr>
              </a:br>
              <a:r>
                <a:rPr lang="en-US" altLang="zh-TW" sz="1500" dirty="0">
                  <a:solidFill>
                    <a:schemeClr val="accent6"/>
                  </a:solidFill>
                  <a:effectLst/>
                  <a:latin typeface="Arial Narrow" pitchFamily="34" charset="0"/>
                </a:rPr>
                <a:t>File 1</a:t>
              </a:r>
            </a:p>
          </p:txBody>
        </p:sp>
      </p:grpSp>
      <p:grpSp>
        <p:nvGrpSpPr>
          <p:cNvPr id="5" name="Group 17"/>
          <p:cNvGrpSpPr>
            <a:grpSpLocks/>
          </p:cNvGrpSpPr>
          <p:nvPr/>
        </p:nvGrpSpPr>
        <p:grpSpPr bwMode="auto">
          <a:xfrm>
            <a:off x="6788150" y="3255963"/>
            <a:ext cx="582613" cy="563563"/>
            <a:chOff x="1968" y="1440"/>
            <a:chExt cx="367" cy="355"/>
          </a:xfrm>
        </p:grpSpPr>
        <p:grpSp>
          <p:nvGrpSpPr>
            <p:cNvPr id="6" name="Group 18"/>
            <p:cNvGrpSpPr>
              <a:grpSpLocks/>
            </p:cNvGrpSpPr>
            <p:nvPr/>
          </p:nvGrpSpPr>
          <p:grpSpPr bwMode="auto">
            <a:xfrm>
              <a:off x="2001" y="1440"/>
              <a:ext cx="302" cy="344"/>
              <a:chOff x="2001" y="1440"/>
              <a:chExt cx="302" cy="344"/>
            </a:xfrm>
          </p:grpSpPr>
          <p:sp>
            <p:nvSpPr>
              <p:cNvPr id="53267" name="Freeform 19"/>
              <p:cNvSpPr>
                <a:spLocks/>
              </p:cNvSpPr>
              <p:nvPr/>
            </p:nvSpPr>
            <p:spPr bwMode="auto">
              <a:xfrm>
                <a:off x="2001" y="1440"/>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rgbClr val="CCCCFF"/>
              </a:solidFill>
              <a:ln w="9525" cap="flat" cmpd="sng">
                <a:solidFill>
                  <a:schemeClr val="tx1"/>
                </a:solidFill>
                <a:prstDash val="solid"/>
                <a:round/>
                <a:headEnd/>
                <a:tailEnd/>
              </a:ln>
              <a:effectLst/>
            </p:spPr>
            <p:txBody>
              <a:bodyPr wrap="none" anchor="ctr"/>
              <a:lstStyle/>
              <a:p>
                <a:endParaRPr lang="zh-TW" altLang="en-US"/>
              </a:p>
            </p:txBody>
          </p:sp>
          <p:sp>
            <p:nvSpPr>
              <p:cNvPr id="53268" name="Freeform 20"/>
              <p:cNvSpPr>
                <a:spLocks/>
              </p:cNvSpPr>
              <p:nvPr/>
            </p:nvSpPr>
            <p:spPr bwMode="auto">
              <a:xfrm>
                <a:off x="2217" y="1440"/>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9999FF"/>
              </a:solidFill>
              <a:ln w="9525" cap="flat" cmpd="sng">
                <a:solidFill>
                  <a:schemeClr val="tx1"/>
                </a:solidFill>
                <a:prstDash val="solid"/>
                <a:round/>
                <a:headEnd/>
                <a:tailEnd/>
              </a:ln>
              <a:effectLst/>
            </p:spPr>
            <p:txBody>
              <a:bodyPr wrap="none" anchor="ctr"/>
              <a:lstStyle/>
              <a:p>
                <a:endParaRPr lang="zh-TW" altLang="en-US"/>
              </a:p>
            </p:txBody>
          </p:sp>
        </p:grpSp>
        <p:sp>
          <p:nvSpPr>
            <p:cNvPr id="53269" name="Text Box 21"/>
            <p:cNvSpPr txBox="1">
              <a:spLocks noChangeArrowheads="1"/>
            </p:cNvSpPr>
            <p:nvPr/>
          </p:nvSpPr>
          <p:spPr bwMode="auto">
            <a:xfrm>
              <a:off x="1968" y="1477"/>
              <a:ext cx="367" cy="318"/>
            </a:xfrm>
            <a:prstGeom prst="rect">
              <a:avLst/>
            </a:prstGeom>
            <a:noFill/>
            <a:ln w="9525">
              <a:noFill/>
              <a:miter lim="800000"/>
              <a:headEnd/>
              <a:tailEnd/>
            </a:ln>
            <a:effectLst/>
          </p:spPr>
          <p:txBody>
            <a:bodyPr wrap="none">
              <a:spAutoFit/>
            </a:bodyPr>
            <a:lstStyle/>
            <a:p>
              <a:pPr eaLnBrk="0" hangingPunct="0">
                <a:lnSpc>
                  <a:spcPct val="90000"/>
                </a:lnSpc>
              </a:pPr>
              <a:r>
                <a:rPr lang="en-US" altLang="zh-TW" sz="1500" dirty="0">
                  <a:solidFill>
                    <a:schemeClr val="accent6"/>
                  </a:solidFill>
                  <a:effectLst/>
                  <a:latin typeface="Arial Narrow" pitchFamily="34" charset="0"/>
                </a:rPr>
                <a:t>Data</a:t>
              </a:r>
              <a:br>
                <a:rPr lang="en-US" altLang="zh-TW" sz="1500" dirty="0">
                  <a:solidFill>
                    <a:schemeClr val="accent6"/>
                  </a:solidFill>
                  <a:effectLst/>
                  <a:latin typeface="Arial Narrow" pitchFamily="34" charset="0"/>
                </a:rPr>
              </a:br>
              <a:r>
                <a:rPr lang="en-US" altLang="zh-TW" sz="1500" dirty="0">
                  <a:solidFill>
                    <a:schemeClr val="accent6"/>
                  </a:solidFill>
                  <a:effectLst/>
                  <a:latin typeface="Arial Narrow" pitchFamily="34" charset="0"/>
                </a:rPr>
                <a:t>File 3</a:t>
              </a:r>
            </a:p>
          </p:txBody>
        </p:sp>
      </p:grpSp>
      <p:grpSp>
        <p:nvGrpSpPr>
          <p:cNvPr id="7" name="Group 22"/>
          <p:cNvGrpSpPr>
            <a:grpSpLocks/>
          </p:cNvGrpSpPr>
          <p:nvPr/>
        </p:nvGrpSpPr>
        <p:grpSpPr bwMode="auto">
          <a:xfrm>
            <a:off x="4883150" y="3255963"/>
            <a:ext cx="582613" cy="563563"/>
            <a:chOff x="2945" y="1440"/>
            <a:chExt cx="367" cy="355"/>
          </a:xfrm>
        </p:grpSpPr>
        <p:grpSp>
          <p:nvGrpSpPr>
            <p:cNvPr id="8" name="Group 23"/>
            <p:cNvGrpSpPr>
              <a:grpSpLocks/>
            </p:cNvGrpSpPr>
            <p:nvPr/>
          </p:nvGrpSpPr>
          <p:grpSpPr bwMode="auto">
            <a:xfrm>
              <a:off x="2978" y="1440"/>
              <a:ext cx="302" cy="344"/>
              <a:chOff x="2978" y="1440"/>
              <a:chExt cx="302" cy="344"/>
            </a:xfrm>
          </p:grpSpPr>
          <p:sp>
            <p:nvSpPr>
              <p:cNvPr id="53272" name="Freeform 24"/>
              <p:cNvSpPr>
                <a:spLocks/>
              </p:cNvSpPr>
              <p:nvPr/>
            </p:nvSpPr>
            <p:spPr bwMode="auto">
              <a:xfrm>
                <a:off x="2978" y="1440"/>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rgbClr val="CCFFFF"/>
              </a:solidFill>
              <a:ln w="9525" cap="flat" cmpd="sng">
                <a:solidFill>
                  <a:schemeClr val="tx1"/>
                </a:solidFill>
                <a:prstDash val="solid"/>
                <a:round/>
                <a:headEnd/>
                <a:tailEnd/>
              </a:ln>
              <a:effectLst/>
            </p:spPr>
            <p:txBody>
              <a:bodyPr wrap="none" anchor="ctr"/>
              <a:lstStyle/>
              <a:p>
                <a:endParaRPr lang="zh-TW" altLang="en-US"/>
              </a:p>
            </p:txBody>
          </p:sp>
          <p:sp>
            <p:nvSpPr>
              <p:cNvPr id="53273" name="Freeform 25"/>
              <p:cNvSpPr>
                <a:spLocks/>
              </p:cNvSpPr>
              <p:nvPr/>
            </p:nvSpPr>
            <p:spPr bwMode="auto">
              <a:xfrm>
                <a:off x="3194" y="1440"/>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33CCCC"/>
              </a:solidFill>
              <a:ln w="9525" cap="flat" cmpd="sng">
                <a:solidFill>
                  <a:schemeClr val="tx1"/>
                </a:solidFill>
                <a:prstDash val="solid"/>
                <a:round/>
                <a:headEnd/>
                <a:tailEnd/>
              </a:ln>
              <a:effectLst/>
            </p:spPr>
            <p:txBody>
              <a:bodyPr wrap="none" anchor="ctr"/>
              <a:lstStyle/>
              <a:p>
                <a:endParaRPr lang="zh-TW" altLang="en-US"/>
              </a:p>
            </p:txBody>
          </p:sp>
        </p:grpSp>
        <p:sp>
          <p:nvSpPr>
            <p:cNvPr id="53274" name="Text Box 26"/>
            <p:cNvSpPr txBox="1">
              <a:spLocks noChangeArrowheads="1"/>
            </p:cNvSpPr>
            <p:nvPr/>
          </p:nvSpPr>
          <p:spPr bwMode="auto">
            <a:xfrm>
              <a:off x="2945" y="1477"/>
              <a:ext cx="367" cy="318"/>
            </a:xfrm>
            <a:prstGeom prst="rect">
              <a:avLst/>
            </a:prstGeom>
            <a:noFill/>
            <a:ln w="9525">
              <a:noFill/>
              <a:miter lim="800000"/>
              <a:headEnd/>
              <a:tailEnd/>
            </a:ln>
            <a:effectLst/>
          </p:spPr>
          <p:txBody>
            <a:bodyPr wrap="none">
              <a:spAutoFit/>
            </a:bodyPr>
            <a:lstStyle/>
            <a:p>
              <a:pPr eaLnBrk="0" hangingPunct="0">
                <a:lnSpc>
                  <a:spcPct val="90000"/>
                </a:lnSpc>
              </a:pPr>
              <a:r>
                <a:rPr lang="en-US" altLang="zh-TW" sz="1500" dirty="0">
                  <a:solidFill>
                    <a:schemeClr val="accent6"/>
                  </a:solidFill>
                  <a:effectLst/>
                  <a:latin typeface="Arial Narrow" pitchFamily="34" charset="0"/>
                </a:rPr>
                <a:t>Data</a:t>
              </a:r>
              <a:br>
                <a:rPr lang="en-US" altLang="zh-TW" sz="1500" dirty="0">
                  <a:solidFill>
                    <a:schemeClr val="accent6"/>
                  </a:solidFill>
                  <a:effectLst/>
                  <a:latin typeface="Arial Narrow" pitchFamily="34" charset="0"/>
                </a:rPr>
              </a:br>
              <a:r>
                <a:rPr lang="en-US" altLang="zh-TW" sz="1500" dirty="0">
                  <a:solidFill>
                    <a:schemeClr val="accent6"/>
                  </a:solidFill>
                  <a:effectLst/>
                  <a:latin typeface="Arial Narrow" pitchFamily="34" charset="0"/>
                </a:rPr>
                <a:t>File 2</a:t>
              </a:r>
            </a:p>
          </p:txBody>
        </p:sp>
      </p:grpSp>
      <p:grpSp>
        <p:nvGrpSpPr>
          <p:cNvPr id="9" name="Group 28"/>
          <p:cNvGrpSpPr>
            <a:grpSpLocks/>
          </p:cNvGrpSpPr>
          <p:nvPr/>
        </p:nvGrpSpPr>
        <p:grpSpPr bwMode="auto">
          <a:xfrm>
            <a:off x="438150" y="4627563"/>
            <a:ext cx="8229600" cy="228600"/>
            <a:chOff x="240" y="3312"/>
            <a:chExt cx="5184" cy="240"/>
          </a:xfrm>
        </p:grpSpPr>
        <p:sp>
          <p:nvSpPr>
            <p:cNvPr id="53277" name="Rectangle 29"/>
            <p:cNvSpPr>
              <a:spLocks noChangeArrowheads="1"/>
            </p:cNvSpPr>
            <p:nvPr/>
          </p:nvSpPr>
          <p:spPr bwMode="auto">
            <a:xfrm>
              <a:off x="240" y="3312"/>
              <a:ext cx="1584" cy="240"/>
            </a:xfrm>
            <a:prstGeom prst="rect">
              <a:avLst/>
            </a:prstGeom>
            <a:solidFill>
              <a:srgbClr val="99CCFF"/>
            </a:solidFill>
            <a:ln w="9525">
              <a:solidFill>
                <a:schemeClr val="tx1"/>
              </a:solidFill>
              <a:miter lim="800000"/>
              <a:headEnd/>
              <a:tailEnd/>
            </a:ln>
            <a:effectLst>
              <a:outerShdw dist="35921" dir="2700000" algn="ctr" rotWithShape="0">
                <a:schemeClr val="bg2"/>
              </a:outerShdw>
            </a:effectLst>
          </p:spPr>
          <p:txBody>
            <a:bodyPr wrap="none" anchor="ctr"/>
            <a:lstStyle/>
            <a:p>
              <a:pPr eaLnBrk="0" hangingPunct="0">
                <a:spcBef>
                  <a:spcPct val="50000"/>
                </a:spcBef>
              </a:pPr>
              <a:endParaRPr lang="zh-TW" altLang="zh-TW" sz="1600">
                <a:effectLst/>
              </a:endParaRPr>
            </a:p>
          </p:txBody>
        </p:sp>
        <p:sp>
          <p:nvSpPr>
            <p:cNvPr id="53278" name="Rectangle 30"/>
            <p:cNvSpPr>
              <a:spLocks noChangeArrowheads="1"/>
            </p:cNvSpPr>
            <p:nvPr/>
          </p:nvSpPr>
          <p:spPr bwMode="auto">
            <a:xfrm>
              <a:off x="1824" y="3312"/>
              <a:ext cx="1200" cy="240"/>
            </a:xfrm>
            <a:prstGeom prst="rect">
              <a:avLst/>
            </a:prstGeom>
            <a:solidFill>
              <a:srgbClr val="00FFCC"/>
            </a:solidFill>
            <a:ln w="9525">
              <a:solidFill>
                <a:schemeClr val="tx1"/>
              </a:solidFill>
              <a:miter lim="800000"/>
              <a:headEnd/>
              <a:tailEnd/>
            </a:ln>
            <a:effectLst>
              <a:outerShdw dist="35921" dir="2700000" algn="ctr" rotWithShape="0">
                <a:schemeClr val="bg2"/>
              </a:outerShdw>
            </a:effectLst>
          </p:spPr>
          <p:txBody>
            <a:bodyPr wrap="none" anchor="ctr"/>
            <a:lstStyle/>
            <a:p>
              <a:pPr eaLnBrk="0" hangingPunct="0">
                <a:spcBef>
                  <a:spcPct val="50000"/>
                </a:spcBef>
              </a:pPr>
              <a:endParaRPr lang="zh-TW" altLang="zh-TW" sz="1600">
                <a:effectLst/>
              </a:endParaRPr>
            </a:p>
          </p:txBody>
        </p:sp>
        <p:sp>
          <p:nvSpPr>
            <p:cNvPr id="53279" name="Rectangle 31"/>
            <p:cNvSpPr>
              <a:spLocks noChangeArrowheads="1"/>
            </p:cNvSpPr>
            <p:nvPr/>
          </p:nvSpPr>
          <p:spPr bwMode="auto">
            <a:xfrm>
              <a:off x="3024" y="3312"/>
              <a:ext cx="1200" cy="240"/>
            </a:xfrm>
            <a:prstGeom prst="rect">
              <a:avLst/>
            </a:prstGeom>
            <a:solidFill>
              <a:srgbClr val="FFCC00"/>
            </a:solidFill>
            <a:ln w="9525">
              <a:solidFill>
                <a:schemeClr val="tx1"/>
              </a:solidFill>
              <a:miter lim="800000"/>
              <a:headEnd/>
              <a:tailEnd/>
            </a:ln>
            <a:effectLst>
              <a:outerShdw dist="35921" dir="2700000" algn="ctr" rotWithShape="0">
                <a:schemeClr val="bg2"/>
              </a:outerShdw>
            </a:effectLst>
          </p:spPr>
          <p:txBody>
            <a:bodyPr wrap="none" anchor="ctr"/>
            <a:lstStyle/>
            <a:p>
              <a:pPr eaLnBrk="0" hangingPunct="0">
                <a:spcBef>
                  <a:spcPct val="50000"/>
                </a:spcBef>
              </a:pPr>
              <a:endParaRPr lang="zh-TW" altLang="zh-TW" sz="1600">
                <a:effectLst/>
                <a:latin typeface="Arial Narrow" pitchFamily="34" charset="0"/>
              </a:endParaRPr>
            </a:p>
          </p:txBody>
        </p:sp>
        <p:sp>
          <p:nvSpPr>
            <p:cNvPr id="53280" name="Rectangle 32"/>
            <p:cNvSpPr>
              <a:spLocks noChangeArrowheads="1"/>
            </p:cNvSpPr>
            <p:nvPr/>
          </p:nvSpPr>
          <p:spPr bwMode="auto">
            <a:xfrm>
              <a:off x="4224" y="3312"/>
              <a:ext cx="1200" cy="240"/>
            </a:xfrm>
            <a:prstGeom prst="rect">
              <a:avLst/>
            </a:prstGeom>
            <a:solidFill>
              <a:srgbClr val="00CC00"/>
            </a:solidFill>
            <a:ln w="9525">
              <a:solidFill>
                <a:schemeClr val="tx1"/>
              </a:solidFill>
              <a:miter lim="800000"/>
              <a:headEnd/>
              <a:tailEnd/>
            </a:ln>
            <a:effectLst>
              <a:outerShdw dist="35921" dir="2700000" algn="ctr" rotWithShape="0">
                <a:schemeClr val="bg2"/>
              </a:outerShdw>
            </a:effectLst>
          </p:spPr>
          <p:txBody>
            <a:bodyPr wrap="none" anchor="ctr"/>
            <a:lstStyle/>
            <a:p>
              <a:pPr eaLnBrk="0" hangingPunct="0">
                <a:spcBef>
                  <a:spcPct val="50000"/>
                </a:spcBef>
              </a:pPr>
              <a:endParaRPr lang="zh-TW" altLang="zh-TW" sz="1600">
                <a:effectLst/>
                <a:latin typeface="Arial Narrow" pitchFamily="34" charset="0"/>
              </a:endParaRPr>
            </a:p>
          </p:txBody>
        </p:sp>
      </p:grpSp>
      <p:sp>
        <p:nvSpPr>
          <p:cNvPr id="53281" name="Line 33"/>
          <p:cNvSpPr>
            <a:spLocks noChangeShapeType="1"/>
          </p:cNvSpPr>
          <p:nvPr/>
        </p:nvSpPr>
        <p:spPr bwMode="auto">
          <a:xfrm>
            <a:off x="1352550" y="4627563"/>
            <a:ext cx="0" cy="228600"/>
          </a:xfrm>
          <a:prstGeom prst="line">
            <a:avLst/>
          </a:prstGeom>
          <a:noFill/>
          <a:ln w="9525">
            <a:solidFill>
              <a:schemeClr val="tx1"/>
            </a:solidFill>
            <a:round/>
            <a:headEnd/>
            <a:tailEnd/>
          </a:ln>
          <a:effectLst/>
        </p:spPr>
        <p:txBody>
          <a:bodyPr wrap="none" anchor="ctr"/>
          <a:lstStyle/>
          <a:p>
            <a:endParaRPr lang="zh-TW" altLang="en-US"/>
          </a:p>
        </p:txBody>
      </p:sp>
      <p:sp>
        <p:nvSpPr>
          <p:cNvPr id="53282" name="Line 34"/>
          <p:cNvSpPr>
            <a:spLocks noChangeShapeType="1"/>
          </p:cNvSpPr>
          <p:nvPr/>
        </p:nvSpPr>
        <p:spPr bwMode="auto">
          <a:xfrm>
            <a:off x="5162550" y="4627563"/>
            <a:ext cx="0" cy="228600"/>
          </a:xfrm>
          <a:prstGeom prst="line">
            <a:avLst/>
          </a:prstGeom>
          <a:noFill/>
          <a:ln w="9525">
            <a:solidFill>
              <a:schemeClr val="tx1"/>
            </a:solidFill>
            <a:round/>
            <a:headEnd/>
            <a:tailEnd/>
          </a:ln>
          <a:effectLst/>
        </p:spPr>
        <p:txBody>
          <a:bodyPr wrap="none" anchor="ctr"/>
          <a:lstStyle/>
          <a:p>
            <a:endParaRPr lang="zh-TW" altLang="en-US"/>
          </a:p>
        </p:txBody>
      </p:sp>
      <p:sp>
        <p:nvSpPr>
          <p:cNvPr id="53283" name="Line 35"/>
          <p:cNvSpPr>
            <a:spLocks noChangeShapeType="1"/>
          </p:cNvSpPr>
          <p:nvPr/>
        </p:nvSpPr>
        <p:spPr bwMode="auto">
          <a:xfrm>
            <a:off x="7067550" y="4627563"/>
            <a:ext cx="0" cy="228600"/>
          </a:xfrm>
          <a:prstGeom prst="line">
            <a:avLst/>
          </a:prstGeom>
          <a:noFill/>
          <a:ln w="9525">
            <a:solidFill>
              <a:schemeClr val="tx1"/>
            </a:solidFill>
            <a:round/>
            <a:headEnd/>
            <a:tailEnd/>
          </a:ln>
          <a:effectLst/>
        </p:spPr>
        <p:txBody>
          <a:bodyPr wrap="none" anchor="ctr"/>
          <a:lstStyle/>
          <a:p>
            <a:endParaRPr lang="zh-TW" altLang="en-US"/>
          </a:p>
        </p:txBody>
      </p:sp>
      <p:sp>
        <p:nvSpPr>
          <p:cNvPr id="53284" name="Line 36"/>
          <p:cNvSpPr>
            <a:spLocks noChangeShapeType="1"/>
          </p:cNvSpPr>
          <p:nvPr/>
        </p:nvSpPr>
        <p:spPr bwMode="auto">
          <a:xfrm>
            <a:off x="1962150" y="4627563"/>
            <a:ext cx="0" cy="228600"/>
          </a:xfrm>
          <a:prstGeom prst="line">
            <a:avLst/>
          </a:prstGeom>
          <a:noFill/>
          <a:ln w="9525">
            <a:solidFill>
              <a:schemeClr val="tx1"/>
            </a:solidFill>
            <a:round/>
            <a:headEnd/>
            <a:tailEnd/>
          </a:ln>
          <a:effectLst/>
        </p:spPr>
        <p:txBody>
          <a:bodyPr wrap="none" anchor="ctr"/>
          <a:lstStyle/>
          <a:p>
            <a:endParaRPr lang="zh-TW" altLang="en-US"/>
          </a:p>
        </p:txBody>
      </p:sp>
      <p:sp>
        <p:nvSpPr>
          <p:cNvPr id="53285" name="Line 37"/>
          <p:cNvSpPr>
            <a:spLocks noChangeShapeType="1"/>
          </p:cNvSpPr>
          <p:nvPr/>
        </p:nvSpPr>
        <p:spPr bwMode="auto">
          <a:xfrm>
            <a:off x="2571750" y="4627563"/>
            <a:ext cx="0" cy="228600"/>
          </a:xfrm>
          <a:prstGeom prst="line">
            <a:avLst/>
          </a:prstGeom>
          <a:noFill/>
          <a:ln w="9525">
            <a:solidFill>
              <a:schemeClr val="tx1"/>
            </a:solidFill>
            <a:round/>
            <a:headEnd/>
            <a:tailEnd/>
          </a:ln>
          <a:effectLst/>
        </p:spPr>
        <p:txBody>
          <a:bodyPr wrap="none" anchor="ctr"/>
          <a:lstStyle/>
          <a:p>
            <a:endParaRPr lang="zh-TW" altLang="en-US"/>
          </a:p>
        </p:txBody>
      </p:sp>
      <p:sp>
        <p:nvSpPr>
          <p:cNvPr id="53286" name="Line 38"/>
          <p:cNvSpPr>
            <a:spLocks noChangeShapeType="1"/>
          </p:cNvSpPr>
          <p:nvPr/>
        </p:nvSpPr>
        <p:spPr bwMode="auto">
          <a:xfrm>
            <a:off x="3257550" y="4627563"/>
            <a:ext cx="0" cy="228600"/>
          </a:xfrm>
          <a:prstGeom prst="line">
            <a:avLst/>
          </a:prstGeom>
          <a:noFill/>
          <a:ln w="9525">
            <a:solidFill>
              <a:schemeClr val="tx1"/>
            </a:solidFill>
            <a:round/>
            <a:headEnd/>
            <a:tailEnd/>
          </a:ln>
          <a:effectLst/>
        </p:spPr>
        <p:txBody>
          <a:bodyPr wrap="none" anchor="ctr"/>
          <a:lstStyle/>
          <a:p>
            <a:endParaRPr lang="zh-TW" altLang="en-US"/>
          </a:p>
        </p:txBody>
      </p:sp>
      <p:sp>
        <p:nvSpPr>
          <p:cNvPr id="53287" name="Line 39"/>
          <p:cNvSpPr>
            <a:spLocks noChangeShapeType="1"/>
          </p:cNvSpPr>
          <p:nvPr/>
        </p:nvSpPr>
        <p:spPr bwMode="auto">
          <a:xfrm>
            <a:off x="3943350" y="4627563"/>
            <a:ext cx="0" cy="228600"/>
          </a:xfrm>
          <a:prstGeom prst="line">
            <a:avLst/>
          </a:prstGeom>
          <a:noFill/>
          <a:ln w="9525">
            <a:solidFill>
              <a:schemeClr val="tx1"/>
            </a:solidFill>
            <a:round/>
            <a:headEnd/>
            <a:tailEnd/>
          </a:ln>
          <a:effectLst/>
        </p:spPr>
        <p:txBody>
          <a:bodyPr wrap="none" anchor="ctr"/>
          <a:lstStyle/>
          <a:p>
            <a:endParaRPr lang="zh-TW" altLang="en-US"/>
          </a:p>
        </p:txBody>
      </p:sp>
      <p:sp>
        <p:nvSpPr>
          <p:cNvPr id="53288" name="Line 40"/>
          <p:cNvSpPr>
            <a:spLocks noChangeShapeType="1"/>
          </p:cNvSpPr>
          <p:nvPr/>
        </p:nvSpPr>
        <p:spPr bwMode="auto">
          <a:xfrm>
            <a:off x="4552950" y="4627563"/>
            <a:ext cx="0" cy="228600"/>
          </a:xfrm>
          <a:prstGeom prst="line">
            <a:avLst/>
          </a:prstGeom>
          <a:noFill/>
          <a:ln w="9525">
            <a:solidFill>
              <a:schemeClr val="tx1"/>
            </a:solidFill>
            <a:round/>
            <a:headEnd/>
            <a:tailEnd/>
          </a:ln>
          <a:effectLst/>
        </p:spPr>
        <p:txBody>
          <a:bodyPr wrap="none" anchor="ctr"/>
          <a:lstStyle/>
          <a:p>
            <a:endParaRPr lang="zh-TW" altLang="en-US"/>
          </a:p>
        </p:txBody>
      </p:sp>
      <p:sp>
        <p:nvSpPr>
          <p:cNvPr id="53289" name="Line 41"/>
          <p:cNvSpPr>
            <a:spLocks noChangeShapeType="1"/>
          </p:cNvSpPr>
          <p:nvPr/>
        </p:nvSpPr>
        <p:spPr bwMode="auto">
          <a:xfrm>
            <a:off x="5848350" y="4627563"/>
            <a:ext cx="0" cy="228600"/>
          </a:xfrm>
          <a:prstGeom prst="line">
            <a:avLst/>
          </a:prstGeom>
          <a:noFill/>
          <a:ln w="9525">
            <a:solidFill>
              <a:schemeClr val="tx1"/>
            </a:solidFill>
            <a:round/>
            <a:headEnd/>
            <a:tailEnd/>
          </a:ln>
          <a:effectLst/>
        </p:spPr>
        <p:txBody>
          <a:bodyPr wrap="none" anchor="ctr"/>
          <a:lstStyle/>
          <a:p>
            <a:endParaRPr lang="zh-TW" altLang="en-US"/>
          </a:p>
        </p:txBody>
      </p:sp>
      <p:sp>
        <p:nvSpPr>
          <p:cNvPr id="53290" name="Line 42"/>
          <p:cNvSpPr>
            <a:spLocks noChangeShapeType="1"/>
          </p:cNvSpPr>
          <p:nvPr/>
        </p:nvSpPr>
        <p:spPr bwMode="auto">
          <a:xfrm>
            <a:off x="6457950" y="4627563"/>
            <a:ext cx="0" cy="228600"/>
          </a:xfrm>
          <a:prstGeom prst="line">
            <a:avLst/>
          </a:prstGeom>
          <a:noFill/>
          <a:ln w="9525">
            <a:solidFill>
              <a:schemeClr val="tx1"/>
            </a:solidFill>
            <a:round/>
            <a:headEnd/>
            <a:tailEnd/>
          </a:ln>
          <a:effectLst/>
        </p:spPr>
        <p:txBody>
          <a:bodyPr wrap="none" anchor="ctr"/>
          <a:lstStyle/>
          <a:p>
            <a:endParaRPr lang="zh-TW" altLang="en-US"/>
          </a:p>
        </p:txBody>
      </p:sp>
      <p:sp>
        <p:nvSpPr>
          <p:cNvPr id="53291" name="Line 43"/>
          <p:cNvSpPr>
            <a:spLocks noChangeShapeType="1"/>
          </p:cNvSpPr>
          <p:nvPr/>
        </p:nvSpPr>
        <p:spPr bwMode="auto">
          <a:xfrm>
            <a:off x="7677150" y="4627563"/>
            <a:ext cx="0" cy="228600"/>
          </a:xfrm>
          <a:prstGeom prst="line">
            <a:avLst/>
          </a:prstGeom>
          <a:noFill/>
          <a:ln w="9525">
            <a:solidFill>
              <a:schemeClr val="tx1"/>
            </a:solidFill>
            <a:round/>
            <a:headEnd/>
            <a:tailEnd/>
          </a:ln>
          <a:effectLst/>
        </p:spPr>
        <p:txBody>
          <a:bodyPr wrap="none" anchor="ctr"/>
          <a:lstStyle/>
          <a:p>
            <a:endParaRPr lang="zh-TW" altLang="en-US"/>
          </a:p>
        </p:txBody>
      </p:sp>
      <p:sp>
        <p:nvSpPr>
          <p:cNvPr id="53292" name="Line 44"/>
          <p:cNvSpPr>
            <a:spLocks noChangeShapeType="1"/>
          </p:cNvSpPr>
          <p:nvPr/>
        </p:nvSpPr>
        <p:spPr bwMode="auto">
          <a:xfrm>
            <a:off x="8210550" y="4627563"/>
            <a:ext cx="0" cy="228600"/>
          </a:xfrm>
          <a:prstGeom prst="line">
            <a:avLst/>
          </a:prstGeom>
          <a:noFill/>
          <a:ln w="9525">
            <a:solidFill>
              <a:schemeClr val="tx1"/>
            </a:solidFill>
            <a:round/>
            <a:headEnd/>
            <a:tailEnd/>
          </a:ln>
          <a:effectLst/>
        </p:spPr>
        <p:txBody>
          <a:bodyPr wrap="none" anchor="ctr"/>
          <a:lstStyle/>
          <a:p>
            <a:endParaRPr lang="zh-TW" altLang="en-US"/>
          </a:p>
        </p:txBody>
      </p:sp>
      <p:grpSp>
        <p:nvGrpSpPr>
          <p:cNvPr id="10" name="Group 45"/>
          <p:cNvGrpSpPr>
            <a:grpSpLocks/>
          </p:cNvGrpSpPr>
          <p:nvPr/>
        </p:nvGrpSpPr>
        <p:grpSpPr bwMode="auto">
          <a:xfrm>
            <a:off x="1123950" y="4017963"/>
            <a:ext cx="457200" cy="457200"/>
            <a:chOff x="288" y="2304"/>
            <a:chExt cx="288" cy="288"/>
          </a:xfrm>
        </p:grpSpPr>
        <p:sp>
          <p:nvSpPr>
            <p:cNvPr id="53294" name="Oval 46"/>
            <p:cNvSpPr>
              <a:spLocks noChangeArrowheads="1"/>
            </p:cNvSpPr>
            <p:nvPr/>
          </p:nvSpPr>
          <p:spPr bwMode="auto">
            <a:xfrm>
              <a:off x="288"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53295" name="Freeform 47"/>
            <p:cNvSpPr>
              <a:spLocks/>
            </p:cNvSpPr>
            <p:nvPr/>
          </p:nvSpPr>
          <p:spPr bwMode="auto">
            <a:xfrm>
              <a:off x="432" y="2304"/>
              <a:ext cx="51" cy="144"/>
            </a:xfrm>
            <a:custGeom>
              <a:avLst/>
              <a:gdLst/>
              <a:ahLst/>
              <a:cxnLst>
                <a:cxn ang="0">
                  <a:pos x="0" y="0"/>
                </a:cxn>
                <a:cxn ang="0">
                  <a:pos x="0" y="144"/>
                </a:cxn>
                <a:cxn ang="0">
                  <a:pos x="51" y="15"/>
                </a:cxn>
              </a:cxnLst>
              <a:rect l="0" t="0" r="r" b="b"/>
              <a:pathLst>
                <a:path w="51" h="144">
                  <a:moveTo>
                    <a:pt x="0" y="0"/>
                  </a:moveTo>
                  <a:lnTo>
                    <a:pt x="0" y="144"/>
                  </a:lnTo>
                  <a:lnTo>
                    <a:pt x="51" y="15"/>
                  </a:lnTo>
                </a:path>
              </a:pathLst>
            </a:custGeom>
            <a:noFill/>
            <a:ln w="9525">
              <a:solidFill>
                <a:schemeClr val="tx1"/>
              </a:solidFill>
              <a:round/>
              <a:headEnd/>
              <a:tailEnd/>
            </a:ln>
            <a:effectLst/>
          </p:spPr>
          <p:txBody>
            <a:bodyPr wrap="none" anchor="ctr"/>
            <a:lstStyle/>
            <a:p>
              <a:endParaRPr lang="zh-TW" altLang="en-US"/>
            </a:p>
          </p:txBody>
        </p:sp>
      </p:grpSp>
      <p:grpSp>
        <p:nvGrpSpPr>
          <p:cNvPr id="11" name="Group 48"/>
          <p:cNvGrpSpPr>
            <a:grpSpLocks/>
          </p:cNvGrpSpPr>
          <p:nvPr/>
        </p:nvGrpSpPr>
        <p:grpSpPr bwMode="auto">
          <a:xfrm>
            <a:off x="1733550" y="4017963"/>
            <a:ext cx="457200" cy="457200"/>
            <a:chOff x="1200" y="2304"/>
            <a:chExt cx="288" cy="288"/>
          </a:xfrm>
        </p:grpSpPr>
        <p:sp>
          <p:nvSpPr>
            <p:cNvPr id="53297" name="Oval 49"/>
            <p:cNvSpPr>
              <a:spLocks noChangeArrowheads="1"/>
            </p:cNvSpPr>
            <p:nvPr/>
          </p:nvSpPr>
          <p:spPr bwMode="auto">
            <a:xfrm>
              <a:off x="1200"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53298" name="Freeform 50"/>
            <p:cNvSpPr>
              <a:spLocks/>
            </p:cNvSpPr>
            <p:nvPr/>
          </p:nvSpPr>
          <p:spPr bwMode="auto">
            <a:xfrm>
              <a:off x="1344" y="2304"/>
              <a:ext cx="1" cy="144"/>
            </a:xfrm>
            <a:custGeom>
              <a:avLst/>
              <a:gdLst/>
              <a:ahLst/>
              <a:cxnLst>
                <a:cxn ang="0">
                  <a:pos x="0" y="0"/>
                </a:cxn>
                <a:cxn ang="0">
                  <a:pos x="0" y="144"/>
                </a:cxn>
              </a:cxnLst>
              <a:rect l="0" t="0" r="r" b="b"/>
              <a:pathLst>
                <a:path w="1" h="144">
                  <a:moveTo>
                    <a:pt x="0" y="0"/>
                  </a:moveTo>
                  <a:lnTo>
                    <a:pt x="0" y="144"/>
                  </a:lnTo>
                </a:path>
              </a:pathLst>
            </a:custGeom>
            <a:noFill/>
            <a:ln w="9525">
              <a:solidFill>
                <a:schemeClr val="tx1"/>
              </a:solidFill>
              <a:round/>
              <a:headEnd/>
              <a:tailEnd/>
            </a:ln>
            <a:effectLst/>
          </p:spPr>
          <p:txBody>
            <a:bodyPr wrap="none" anchor="ctr"/>
            <a:lstStyle/>
            <a:p>
              <a:endParaRPr lang="zh-TW" altLang="en-US"/>
            </a:p>
          </p:txBody>
        </p:sp>
      </p:grpSp>
      <p:grpSp>
        <p:nvGrpSpPr>
          <p:cNvPr id="12" name="Group 51"/>
          <p:cNvGrpSpPr>
            <a:grpSpLocks/>
          </p:cNvGrpSpPr>
          <p:nvPr/>
        </p:nvGrpSpPr>
        <p:grpSpPr bwMode="auto">
          <a:xfrm>
            <a:off x="2343150" y="4017963"/>
            <a:ext cx="457200" cy="457200"/>
            <a:chOff x="2400" y="2304"/>
            <a:chExt cx="288" cy="288"/>
          </a:xfrm>
        </p:grpSpPr>
        <p:sp>
          <p:nvSpPr>
            <p:cNvPr id="53300" name="Oval 52"/>
            <p:cNvSpPr>
              <a:spLocks noChangeArrowheads="1"/>
            </p:cNvSpPr>
            <p:nvPr/>
          </p:nvSpPr>
          <p:spPr bwMode="auto">
            <a:xfrm>
              <a:off x="2400"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53301" name="Line 53"/>
            <p:cNvSpPr>
              <a:spLocks noChangeShapeType="1"/>
            </p:cNvSpPr>
            <p:nvPr/>
          </p:nvSpPr>
          <p:spPr bwMode="auto">
            <a:xfrm>
              <a:off x="2544" y="2304"/>
              <a:ext cx="0" cy="288"/>
            </a:xfrm>
            <a:prstGeom prst="line">
              <a:avLst/>
            </a:prstGeom>
            <a:noFill/>
            <a:ln w="9525">
              <a:solidFill>
                <a:schemeClr val="tx1"/>
              </a:solidFill>
              <a:round/>
              <a:headEnd/>
              <a:tailEnd/>
            </a:ln>
            <a:effectLst/>
          </p:spPr>
          <p:txBody>
            <a:bodyPr wrap="none" anchor="ctr"/>
            <a:lstStyle/>
            <a:p>
              <a:endParaRPr lang="zh-TW" altLang="en-US"/>
            </a:p>
          </p:txBody>
        </p:sp>
      </p:grpSp>
      <p:grpSp>
        <p:nvGrpSpPr>
          <p:cNvPr id="13" name="Group 54"/>
          <p:cNvGrpSpPr>
            <a:grpSpLocks/>
          </p:cNvGrpSpPr>
          <p:nvPr/>
        </p:nvGrpSpPr>
        <p:grpSpPr bwMode="auto">
          <a:xfrm>
            <a:off x="3105150" y="4017963"/>
            <a:ext cx="457200" cy="457200"/>
            <a:chOff x="288" y="2304"/>
            <a:chExt cx="288" cy="288"/>
          </a:xfrm>
        </p:grpSpPr>
        <p:sp>
          <p:nvSpPr>
            <p:cNvPr id="53303" name="Oval 55"/>
            <p:cNvSpPr>
              <a:spLocks noChangeArrowheads="1"/>
            </p:cNvSpPr>
            <p:nvPr/>
          </p:nvSpPr>
          <p:spPr bwMode="auto">
            <a:xfrm>
              <a:off x="288"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53304" name="Freeform 56"/>
            <p:cNvSpPr>
              <a:spLocks/>
            </p:cNvSpPr>
            <p:nvPr/>
          </p:nvSpPr>
          <p:spPr bwMode="auto">
            <a:xfrm>
              <a:off x="432" y="2304"/>
              <a:ext cx="51" cy="144"/>
            </a:xfrm>
            <a:custGeom>
              <a:avLst/>
              <a:gdLst/>
              <a:ahLst/>
              <a:cxnLst>
                <a:cxn ang="0">
                  <a:pos x="0" y="0"/>
                </a:cxn>
                <a:cxn ang="0">
                  <a:pos x="0" y="144"/>
                </a:cxn>
                <a:cxn ang="0">
                  <a:pos x="51" y="15"/>
                </a:cxn>
              </a:cxnLst>
              <a:rect l="0" t="0" r="r" b="b"/>
              <a:pathLst>
                <a:path w="51" h="144">
                  <a:moveTo>
                    <a:pt x="0" y="0"/>
                  </a:moveTo>
                  <a:lnTo>
                    <a:pt x="0" y="144"/>
                  </a:lnTo>
                  <a:lnTo>
                    <a:pt x="51" y="15"/>
                  </a:lnTo>
                </a:path>
              </a:pathLst>
            </a:custGeom>
            <a:noFill/>
            <a:ln w="9525">
              <a:solidFill>
                <a:schemeClr val="tx1"/>
              </a:solidFill>
              <a:round/>
              <a:headEnd/>
              <a:tailEnd/>
            </a:ln>
            <a:effectLst/>
          </p:spPr>
          <p:txBody>
            <a:bodyPr wrap="none" anchor="ctr"/>
            <a:lstStyle/>
            <a:p>
              <a:endParaRPr lang="zh-TW" altLang="en-US"/>
            </a:p>
          </p:txBody>
        </p:sp>
      </p:grpSp>
      <p:grpSp>
        <p:nvGrpSpPr>
          <p:cNvPr id="14" name="Group 57"/>
          <p:cNvGrpSpPr>
            <a:grpSpLocks/>
          </p:cNvGrpSpPr>
          <p:nvPr/>
        </p:nvGrpSpPr>
        <p:grpSpPr bwMode="auto">
          <a:xfrm>
            <a:off x="3714750" y="4017963"/>
            <a:ext cx="457200" cy="457200"/>
            <a:chOff x="1200" y="2304"/>
            <a:chExt cx="288" cy="288"/>
          </a:xfrm>
        </p:grpSpPr>
        <p:sp>
          <p:nvSpPr>
            <p:cNvPr id="53306" name="Oval 58"/>
            <p:cNvSpPr>
              <a:spLocks noChangeArrowheads="1"/>
            </p:cNvSpPr>
            <p:nvPr/>
          </p:nvSpPr>
          <p:spPr bwMode="auto">
            <a:xfrm>
              <a:off x="1200"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53307" name="Freeform 59"/>
            <p:cNvSpPr>
              <a:spLocks/>
            </p:cNvSpPr>
            <p:nvPr/>
          </p:nvSpPr>
          <p:spPr bwMode="auto">
            <a:xfrm>
              <a:off x="1344" y="2304"/>
              <a:ext cx="1" cy="144"/>
            </a:xfrm>
            <a:custGeom>
              <a:avLst/>
              <a:gdLst/>
              <a:ahLst/>
              <a:cxnLst>
                <a:cxn ang="0">
                  <a:pos x="0" y="0"/>
                </a:cxn>
                <a:cxn ang="0">
                  <a:pos x="0" y="144"/>
                </a:cxn>
              </a:cxnLst>
              <a:rect l="0" t="0" r="r" b="b"/>
              <a:pathLst>
                <a:path w="1" h="144">
                  <a:moveTo>
                    <a:pt x="0" y="0"/>
                  </a:moveTo>
                  <a:lnTo>
                    <a:pt x="0" y="144"/>
                  </a:lnTo>
                </a:path>
              </a:pathLst>
            </a:custGeom>
            <a:noFill/>
            <a:ln w="9525">
              <a:solidFill>
                <a:schemeClr val="tx1"/>
              </a:solidFill>
              <a:round/>
              <a:headEnd/>
              <a:tailEnd/>
            </a:ln>
            <a:effectLst/>
          </p:spPr>
          <p:txBody>
            <a:bodyPr wrap="none" anchor="ctr"/>
            <a:lstStyle/>
            <a:p>
              <a:endParaRPr lang="zh-TW" altLang="en-US"/>
            </a:p>
          </p:txBody>
        </p:sp>
      </p:grpSp>
      <p:grpSp>
        <p:nvGrpSpPr>
          <p:cNvPr id="15" name="Group 60"/>
          <p:cNvGrpSpPr>
            <a:grpSpLocks/>
          </p:cNvGrpSpPr>
          <p:nvPr/>
        </p:nvGrpSpPr>
        <p:grpSpPr bwMode="auto">
          <a:xfrm>
            <a:off x="4324350" y="4017963"/>
            <a:ext cx="457200" cy="457200"/>
            <a:chOff x="2400" y="2304"/>
            <a:chExt cx="288" cy="288"/>
          </a:xfrm>
        </p:grpSpPr>
        <p:sp>
          <p:nvSpPr>
            <p:cNvPr id="53309" name="Oval 61"/>
            <p:cNvSpPr>
              <a:spLocks noChangeArrowheads="1"/>
            </p:cNvSpPr>
            <p:nvPr/>
          </p:nvSpPr>
          <p:spPr bwMode="auto">
            <a:xfrm>
              <a:off x="2400"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53310" name="Line 62"/>
            <p:cNvSpPr>
              <a:spLocks noChangeShapeType="1"/>
            </p:cNvSpPr>
            <p:nvPr/>
          </p:nvSpPr>
          <p:spPr bwMode="auto">
            <a:xfrm>
              <a:off x="2544" y="2304"/>
              <a:ext cx="0" cy="288"/>
            </a:xfrm>
            <a:prstGeom prst="line">
              <a:avLst/>
            </a:prstGeom>
            <a:noFill/>
            <a:ln w="9525">
              <a:solidFill>
                <a:schemeClr val="tx1"/>
              </a:solidFill>
              <a:round/>
              <a:headEnd/>
              <a:tailEnd/>
            </a:ln>
            <a:effectLst/>
          </p:spPr>
          <p:txBody>
            <a:bodyPr wrap="none" anchor="ctr"/>
            <a:lstStyle/>
            <a:p>
              <a:endParaRPr lang="zh-TW" altLang="en-US"/>
            </a:p>
          </p:txBody>
        </p:sp>
      </p:grpSp>
      <p:grpSp>
        <p:nvGrpSpPr>
          <p:cNvPr id="16" name="Group 63"/>
          <p:cNvGrpSpPr>
            <a:grpSpLocks/>
          </p:cNvGrpSpPr>
          <p:nvPr/>
        </p:nvGrpSpPr>
        <p:grpSpPr bwMode="auto">
          <a:xfrm>
            <a:off x="5010150" y="4017963"/>
            <a:ext cx="457200" cy="457200"/>
            <a:chOff x="288" y="2304"/>
            <a:chExt cx="288" cy="288"/>
          </a:xfrm>
        </p:grpSpPr>
        <p:sp>
          <p:nvSpPr>
            <p:cNvPr id="53312" name="Oval 64"/>
            <p:cNvSpPr>
              <a:spLocks noChangeArrowheads="1"/>
            </p:cNvSpPr>
            <p:nvPr/>
          </p:nvSpPr>
          <p:spPr bwMode="auto">
            <a:xfrm>
              <a:off x="288"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53313" name="Freeform 65"/>
            <p:cNvSpPr>
              <a:spLocks/>
            </p:cNvSpPr>
            <p:nvPr/>
          </p:nvSpPr>
          <p:spPr bwMode="auto">
            <a:xfrm>
              <a:off x="432" y="2304"/>
              <a:ext cx="51" cy="144"/>
            </a:xfrm>
            <a:custGeom>
              <a:avLst/>
              <a:gdLst/>
              <a:ahLst/>
              <a:cxnLst>
                <a:cxn ang="0">
                  <a:pos x="0" y="0"/>
                </a:cxn>
                <a:cxn ang="0">
                  <a:pos x="0" y="144"/>
                </a:cxn>
                <a:cxn ang="0">
                  <a:pos x="51" y="15"/>
                </a:cxn>
              </a:cxnLst>
              <a:rect l="0" t="0" r="r" b="b"/>
              <a:pathLst>
                <a:path w="51" h="144">
                  <a:moveTo>
                    <a:pt x="0" y="0"/>
                  </a:moveTo>
                  <a:lnTo>
                    <a:pt x="0" y="144"/>
                  </a:lnTo>
                  <a:lnTo>
                    <a:pt x="51" y="15"/>
                  </a:lnTo>
                </a:path>
              </a:pathLst>
            </a:custGeom>
            <a:noFill/>
            <a:ln w="9525">
              <a:solidFill>
                <a:schemeClr val="tx1"/>
              </a:solidFill>
              <a:round/>
              <a:headEnd/>
              <a:tailEnd/>
            </a:ln>
            <a:effectLst/>
          </p:spPr>
          <p:txBody>
            <a:bodyPr wrap="none" anchor="ctr"/>
            <a:lstStyle/>
            <a:p>
              <a:endParaRPr lang="zh-TW" altLang="en-US"/>
            </a:p>
          </p:txBody>
        </p:sp>
      </p:grpSp>
      <p:grpSp>
        <p:nvGrpSpPr>
          <p:cNvPr id="17" name="Group 66"/>
          <p:cNvGrpSpPr>
            <a:grpSpLocks/>
          </p:cNvGrpSpPr>
          <p:nvPr/>
        </p:nvGrpSpPr>
        <p:grpSpPr bwMode="auto">
          <a:xfrm>
            <a:off x="5619750" y="4017963"/>
            <a:ext cx="457200" cy="457200"/>
            <a:chOff x="1200" y="2304"/>
            <a:chExt cx="288" cy="288"/>
          </a:xfrm>
        </p:grpSpPr>
        <p:sp>
          <p:nvSpPr>
            <p:cNvPr id="53315" name="Oval 67"/>
            <p:cNvSpPr>
              <a:spLocks noChangeArrowheads="1"/>
            </p:cNvSpPr>
            <p:nvPr/>
          </p:nvSpPr>
          <p:spPr bwMode="auto">
            <a:xfrm>
              <a:off x="1200"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53316" name="Freeform 68"/>
            <p:cNvSpPr>
              <a:spLocks/>
            </p:cNvSpPr>
            <p:nvPr/>
          </p:nvSpPr>
          <p:spPr bwMode="auto">
            <a:xfrm>
              <a:off x="1344" y="2304"/>
              <a:ext cx="1" cy="144"/>
            </a:xfrm>
            <a:custGeom>
              <a:avLst/>
              <a:gdLst/>
              <a:ahLst/>
              <a:cxnLst>
                <a:cxn ang="0">
                  <a:pos x="0" y="0"/>
                </a:cxn>
                <a:cxn ang="0">
                  <a:pos x="0" y="144"/>
                </a:cxn>
              </a:cxnLst>
              <a:rect l="0" t="0" r="r" b="b"/>
              <a:pathLst>
                <a:path w="1" h="144">
                  <a:moveTo>
                    <a:pt x="0" y="0"/>
                  </a:moveTo>
                  <a:lnTo>
                    <a:pt x="0" y="144"/>
                  </a:lnTo>
                </a:path>
              </a:pathLst>
            </a:custGeom>
            <a:noFill/>
            <a:ln w="9525">
              <a:solidFill>
                <a:schemeClr val="tx1"/>
              </a:solidFill>
              <a:round/>
              <a:headEnd/>
              <a:tailEnd/>
            </a:ln>
            <a:effectLst/>
          </p:spPr>
          <p:txBody>
            <a:bodyPr wrap="none" anchor="ctr"/>
            <a:lstStyle/>
            <a:p>
              <a:endParaRPr lang="zh-TW" altLang="en-US"/>
            </a:p>
          </p:txBody>
        </p:sp>
      </p:grpSp>
      <p:grpSp>
        <p:nvGrpSpPr>
          <p:cNvPr id="18" name="Group 69"/>
          <p:cNvGrpSpPr>
            <a:grpSpLocks/>
          </p:cNvGrpSpPr>
          <p:nvPr/>
        </p:nvGrpSpPr>
        <p:grpSpPr bwMode="auto">
          <a:xfrm>
            <a:off x="6229350" y="4017963"/>
            <a:ext cx="457200" cy="457200"/>
            <a:chOff x="2400" y="2304"/>
            <a:chExt cx="288" cy="288"/>
          </a:xfrm>
        </p:grpSpPr>
        <p:sp>
          <p:nvSpPr>
            <p:cNvPr id="53318" name="Oval 70"/>
            <p:cNvSpPr>
              <a:spLocks noChangeArrowheads="1"/>
            </p:cNvSpPr>
            <p:nvPr/>
          </p:nvSpPr>
          <p:spPr bwMode="auto">
            <a:xfrm>
              <a:off x="2400"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53319" name="Line 71"/>
            <p:cNvSpPr>
              <a:spLocks noChangeShapeType="1"/>
            </p:cNvSpPr>
            <p:nvPr/>
          </p:nvSpPr>
          <p:spPr bwMode="auto">
            <a:xfrm>
              <a:off x="2544" y="2304"/>
              <a:ext cx="0" cy="288"/>
            </a:xfrm>
            <a:prstGeom prst="line">
              <a:avLst/>
            </a:prstGeom>
            <a:noFill/>
            <a:ln w="9525">
              <a:solidFill>
                <a:schemeClr val="tx1"/>
              </a:solidFill>
              <a:round/>
              <a:headEnd/>
              <a:tailEnd/>
            </a:ln>
            <a:effectLst/>
          </p:spPr>
          <p:txBody>
            <a:bodyPr wrap="none" anchor="ctr"/>
            <a:lstStyle/>
            <a:p>
              <a:endParaRPr lang="zh-TW" altLang="en-US"/>
            </a:p>
          </p:txBody>
        </p:sp>
      </p:grpSp>
      <p:grpSp>
        <p:nvGrpSpPr>
          <p:cNvPr id="19" name="Group 72"/>
          <p:cNvGrpSpPr>
            <a:grpSpLocks/>
          </p:cNvGrpSpPr>
          <p:nvPr/>
        </p:nvGrpSpPr>
        <p:grpSpPr bwMode="auto">
          <a:xfrm>
            <a:off x="6838950" y="4017963"/>
            <a:ext cx="457200" cy="457200"/>
            <a:chOff x="288" y="2304"/>
            <a:chExt cx="288" cy="288"/>
          </a:xfrm>
        </p:grpSpPr>
        <p:sp>
          <p:nvSpPr>
            <p:cNvPr id="53321" name="Oval 73"/>
            <p:cNvSpPr>
              <a:spLocks noChangeArrowheads="1"/>
            </p:cNvSpPr>
            <p:nvPr/>
          </p:nvSpPr>
          <p:spPr bwMode="auto">
            <a:xfrm>
              <a:off x="288"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53322" name="Freeform 74"/>
            <p:cNvSpPr>
              <a:spLocks/>
            </p:cNvSpPr>
            <p:nvPr/>
          </p:nvSpPr>
          <p:spPr bwMode="auto">
            <a:xfrm>
              <a:off x="432" y="2304"/>
              <a:ext cx="51" cy="144"/>
            </a:xfrm>
            <a:custGeom>
              <a:avLst/>
              <a:gdLst/>
              <a:ahLst/>
              <a:cxnLst>
                <a:cxn ang="0">
                  <a:pos x="0" y="0"/>
                </a:cxn>
                <a:cxn ang="0">
                  <a:pos x="0" y="144"/>
                </a:cxn>
                <a:cxn ang="0">
                  <a:pos x="51" y="15"/>
                </a:cxn>
              </a:cxnLst>
              <a:rect l="0" t="0" r="r" b="b"/>
              <a:pathLst>
                <a:path w="51" h="144">
                  <a:moveTo>
                    <a:pt x="0" y="0"/>
                  </a:moveTo>
                  <a:lnTo>
                    <a:pt x="0" y="144"/>
                  </a:lnTo>
                  <a:lnTo>
                    <a:pt x="51" y="15"/>
                  </a:lnTo>
                </a:path>
              </a:pathLst>
            </a:custGeom>
            <a:noFill/>
            <a:ln w="9525">
              <a:solidFill>
                <a:schemeClr val="tx1"/>
              </a:solidFill>
              <a:round/>
              <a:headEnd/>
              <a:tailEnd/>
            </a:ln>
            <a:effectLst/>
          </p:spPr>
          <p:txBody>
            <a:bodyPr wrap="none" anchor="ctr"/>
            <a:lstStyle/>
            <a:p>
              <a:endParaRPr lang="zh-TW" altLang="en-US"/>
            </a:p>
          </p:txBody>
        </p:sp>
      </p:grpSp>
      <p:grpSp>
        <p:nvGrpSpPr>
          <p:cNvPr id="20" name="Group 75"/>
          <p:cNvGrpSpPr>
            <a:grpSpLocks/>
          </p:cNvGrpSpPr>
          <p:nvPr/>
        </p:nvGrpSpPr>
        <p:grpSpPr bwMode="auto">
          <a:xfrm>
            <a:off x="7448550" y="4017963"/>
            <a:ext cx="457200" cy="457200"/>
            <a:chOff x="1200" y="2304"/>
            <a:chExt cx="288" cy="288"/>
          </a:xfrm>
        </p:grpSpPr>
        <p:sp>
          <p:nvSpPr>
            <p:cNvPr id="53324" name="Oval 76"/>
            <p:cNvSpPr>
              <a:spLocks noChangeArrowheads="1"/>
            </p:cNvSpPr>
            <p:nvPr/>
          </p:nvSpPr>
          <p:spPr bwMode="auto">
            <a:xfrm>
              <a:off x="1200"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53325" name="Freeform 77"/>
            <p:cNvSpPr>
              <a:spLocks/>
            </p:cNvSpPr>
            <p:nvPr/>
          </p:nvSpPr>
          <p:spPr bwMode="auto">
            <a:xfrm>
              <a:off x="1344" y="2304"/>
              <a:ext cx="1" cy="144"/>
            </a:xfrm>
            <a:custGeom>
              <a:avLst/>
              <a:gdLst/>
              <a:ahLst/>
              <a:cxnLst>
                <a:cxn ang="0">
                  <a:pos x="0" y="0"/>
                </a:cxn>
                <a:cxn ang="0">
                  <a:pos x="0" y="144"/>
                </a:cxn>
              </a:cxnLst>
              <a:rect l="0" t="0" r="r" b="b"/>
              <a:pathLst>
                <a:path w="1" h="144">
                  <a:moveTo>
                    <a:pt x="0" y="0"/>
                  </a:moveTo>
                  <a:lnTo>
                    <a:pt x="0" y="144"/>
                  </a:lnTo>
                </a:path>
              </a:pathLst>
            </a:custGeom>
            <a:noFill/>
            <a:ln w="9525">
              <a:solidFill>
                <a:schemeClr val="tx1"/>
              </a:solidFill>
              <a:round/>
              <a:headEnd/>
              <a:tailEnd/>
            </a:ln>
            <a:effectLst/>
          </p:spPr>
          <p:txBody>
            <a:bodyPr wrap="none" anchor="ctr"/>
            <a:lstStyle/>
            <a:p>
              <a:endParaRPr lang="zh-TW" altLang="en-US"/>
            </a:p>
          </p:txBody>
        </p:sp>
      </p:grpSp>
      <p:grpSp>
        <p:nvGrpSpPr>
          <p:cNvPr id="21" name="Group 78"/>
          <p:cNvGrpSpPr>
            <a:grpSpLocks/>
          </p:cNvGrpSpPr>
          <p:nvPr/>
        </p:nvGrpSpPr>
        <p:grpSpPr bwMode="auto">
          <a:xfrm>
            <a:off x="8058150" y="4017963"/>
            <a:ext cx="457200" cy="457200"/>
            <a:chOff x="2400" y="2304"/>
            <a:chExt cx="288" cy="288"/>
          </a:xfrm>
        </p:grpSpPr>
        <p:sp>
          <p:nvSpPr>
            <p:cNvPr id="53327" name="Oval 79"/>
            <p:cNvSpPr>
              <a:spLocks noChangeArrowheads="1"/>
            </p:cNvSpPr>
            <p:nvPr/>
          </p:nvSpPr>
          <p:spPr bwMode="auto">
            <a:xfrm>
              <a:off x="2400" y="2304"/>
              <a:ext cx="288" cy="28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53328" name="Line 80"/>
            <p:cNvSpPr>
              <a:spLocks noChangeShapeType="1"/>
            </p:cNvSpPr>
            <p:nvPr/>
          </p:nvSpPr>
          <p:spPr bwMode="auto">
            <a:xfrm>
              <a:off x="2544" y="2304"/>
              <a:ext cx="0" cy="288"/>
            </a:xfrm>
            <a:prstGeom prst="line">
              <a:avLst/>
            </a:prstGeom>
            <a:noFill/>
            <a:ln w="9525">
              <a:solidFill>
                <a:schemeClr val="tx1"/>
              </a:solidFill>
              <a:round/>
              <a:headEnd/>
              <a:tailEnd/>
            </a:ln>
            <a:effectLst/>
          </p:spPr>
          <p:txBody>
            <a:bodyPr wrap="none" anchor="ctr"/>
            <a:lstStyle/>
            <a:p>
              <a:endParaRPr lang="zh-TW" altLang="en-US"/>
            </a:p>
          </p:txBody>
        </p:sp>
      </p:grpSp>
      <p:grpSp>
        <p:nvGrpSpPr>
          <p:cNvPr id="22" name="Group 81"/>
          <p:cNvGrpSpPr>
            <a:grpSpLocks/>
          </p:cNvGrpSpPr>
          <p:nvPr/>
        </p:nvGrpSpPr>
        <p:grpSpPr bwMode="auto">
          <a:xfrm>
            <a:off x="1776413" y="3252788"/>
            <a:ext cx="479425" cy="546100"/>
            <a:chOff x="1133" y="1824"/>
            <a:chExt cx="302" cy="344"/>
          </a:xfrm>
        </p:grpSpPr>
        <p:grpSp>
          <p:nvGrpSpPr>
            <p:cNvPr id="23" name="Group 82"/>
            <p:cNvGrpSpPr>
              <a:grpSpLocks/>
            </p:cNvGrpSpPr>
            <p:nvPr/>
          </p:nvGrpSpPr>
          <p:grpSpPr bwMode="auto">
            <a:xfrm>
              <a:off x="1133" y="1824"/>
              <a:ext cx="302" cy="344"/>
              <a:chOff x="1425" y="2784"/>
              <a:chExt cx="302" cy="344"/>
            </a:xfrm>
          </p:grpSpPr>
          <p:sp>
            <p:nvSpPr>
              <p:cNvPr id="53331" name="Freeform 83"/>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53332" name="Freeform 84"/>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53333" name="Text Box 85"/>
            <p:cNvSpPr txBox="1">
              <a:spLocks noChangeArrowheads="1"/>
            </p:cNvSpPr>
            <p:nvPr/>
          </p:nvSpPr>
          <p:spPr bwMode="auto">
            <a:xfrm>
              <a:off x="1135" y="1884"/>
              <a:ext cx="296" cy="188"/>
            </a:xfrm>
            <a:prstGeom prst="rect">
              <a:avLst/>
            </a:prstGeom>
            <a:noFill/>
            <a:ln w="9525">
              <a:noFill/>
              <a:miter lim="800000"/>
              <a:headEnd/>
              <a:tailEnd/>
            </a:ln>
            <a:effectLst/>
          </p:spPr>
          <p:txBody>
            <a:bodyPr wrap="none">
              <a:spAutoFit/>
            </a:bodyPr>
            <a:lstStyle/>
            <a:p>
              <a:pPr eaLnBrk="0" hangingPunct="0">
                <a:lnSpc>
                  <a:spcPct val="90000"/>
                </a:lnSpc>
              </a:pPr>
              <a:r>
                <a:rPr lang="en-US" altLang="zh-TW" sz="1500">
                  <a:effectLst/>
                  <a:latin typeface="Arial Narrow" pitchFamily="34" charset="0"/>
                </a:rPr>
                <a:t>Log</a:t>
              </a:r>
            </a:p>
          </p:txBody>
        </p:sp>
      </p:grpSp>
      <p:grpSp>
        <p:nvGrpSpPr>
          <p:cNvPr id="24" name="Group 86"/>
          <p:cNvGrpSpPr>
            <a:grpSpLocks/>
          </p:cNvGrpSpPr>
          <p:nvPr/>
        </p:nvGrpSpPr>
        <p:grpSpPr bwMode="auto">
          <a:xfrm>
            <a:off x="590550" y="3100388"/>
            <a:ext cx="1120775" cy="841375"/>
            <a:chOff x="386" y="1728"/>
            <a:chExt cx="706" cy="530"/>
          </a:xfrm>
        </p:grpSpPr>
        <p:sp>
          <p:nvSpPr>
            <p:cNvPr id="53335" name="AutoShape 87"/>
            <p:cNvSpPr>
              <a:spLocks noChangeArrowheads="1"/>
            </p:cNvSpPr>
            <p:nvPr/>
          </p:nvSpPr>
          <p:spPr bwMode="auto">
            <a:xfrm>
              <a:off x="404" y="1728"/>
              <a:ext cx="688" cy="530"/>
            </a:xfrm>
            <a:prstGeom prst="can">
              <a:avLst>
                <a:gd name="adj" fmla="val 25000"/>
              </a:avLst>
            </a:prstGeom>
            <a:gradFill rotWithShape="0">
              <a:gsLst>
                <a:gs pos="0">
                  <a:srgbClr val="008080"/>
                </a:gs>
                <a:gs pos="50000">
                  <a:srgbClr val="33CCCC"/>
                </a:gs>
                <a:gs pos="100000">
                  <a:srgbClr val="008080"/>
                </a:gs>
              </a:gsLst>
              <a:lin ang="0" scaled="1"/>
            </a:gradFill>
            <a:ln w="12700" cap="rnd">
              <a:solidFill>
                <a:srgbClr val="000000"/>
              </a:solidFill>
              <a:round/>
              <a:headEnd/>
              <a:tailEnd/>
            </a:ln>
            <a:effectLst/>
          </p:spPr>
          <p:txBody>
            <a:bodyPr/>
            <a:lstStyle/>
            <a:p>
              <a:endParaRPr lang="zh-TW" altLang="en-US"/>
            </a:p>
          </p:txBody>
        </p:sp>
        <p:grpSp>
          <p:nvGrpSpPr>
            <p:cNvPr id="25" name="Group 88"/>
            <p:cNvGrpSpPr>
              <a:grpSpLocks/>
            </p:cNvGrpSpPr>
            <p:nvPr/>
          </p:nvGrpSpPr>
          <p:grpSpPr bwMode="auto">
            <a:xfrm>
              <a:off x="386" y="1881"/>
              <a:ext cx="372" cy="324"/>
              <a:chOff x="386" y="1833"/>
              <a:chExt cx="372" cy="324"/>
            </a:xfrm>
          </p:grpSpPr>
          <p:grpSp>
            <p:nvGrpSpPr>
              <p:cNvPr id="26" name="Group 89"/>
              <p:cNvGrpSpPr>
                <a:grpSpLocks/>
              </p:cNvGrpSpPr>
              <p:nvPr/>
            </p:nvGrpSpPr>
            <p:grpSpPr bwMode="auto">
              <a:xfrm>
                <a:off x="520" y="1833"/>
                <a:ext cx="238" cy="243"/>
                <a:chOff x="720" y="2256"/>
                <a:chExt cx="336" cy="432"/>
              </a:xfrm>
            </p:grpSpPr>
            <p:sp>
              <p:nvSpPr>
                <p:cNvPr id="53338" name="Freeform 90"/>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rgbClr val="CCCCFF"/>
                </a:solidFill>
                <a:ln w="9525" cap="flat" cmpd="sng">
                  <a:solidFill>
                    <a:schemeClr val="tx1"/>
                  </a:solidFill>
                  <a:prstDash val="solid"/>
                  <a:round/>
                  <a:headEnd/>
                  <a:tailEnd/>
                </a:ln>
                <a:effectLst/>
              </p:spPr>
              <p:txBody>
                <a:bodyPr wrap="none" anchor="ctr"/>
                <a:lstStyle/>
                <a:p>
                  <a:endParaRPr lang="zh-TW" altLang="en-US"/>
                </a:p>
              </p:txBody>
            </p:sp>
            <p:sp>
              <p:nvSpPr>
                <p:cNvPr id="53339" name="Freeform 91"/>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CCCCFF"/>
                </a:solidFill>
                <a:ln w="9525" cap="flat" cmpd="sng">
                  <a:solidFill>
                    <a:schemeClr val="tx1"/>
                  </a:solidFill>
                  <a:prstDash val="solid"/>
                  <a:round/>
                  <a:headEnd/>
                  <a:tailEnd/>
                </a:ln>
                <a:effectLst/>
              </p:spPr>
              <p:txBody>
                <a:bodyPr wrap="none" anchor="ctr"/>
                <a:lstStyle/>
                <a:p>
                  <a:endParaRPr lang="zh-TW" altLang="en-US"/>
                </a:p>
              </p:txBody>
            </p:sp>
          </p:grpSp>
          <p:grpSp>
            <p:nvGrpSpPr>
              <p:cNvPr id="27" name="Group 92"/>
              <p:cNvGrpSpPr>
                <a:grpSpLocks/>
              </p:cNvGrpSpPr>
              <p:nvPr/>
            </p:nvGrpSpPr>
            <p:grpSpPr bwMode="auto">
              <a:xfrm>
                <a:off x="482" y="1874"/>
                <a:ext cx="237" cy="243"/>
                <a:chOff x="720" y="2256"/>
                <a:chExt cx="336" cy="432"/>
              </a:xfrm>
            </p:grpSpPr>
            <p:sp>
              <p:nvSpPr>
                <p:cNvPr id="53341" name="Freeform 93"/>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rgbClr val="00FFFF"/>
                </a:solidFill>
                <a:ln w="9525">
                  <a:solidFill>
                    <a:schemeClr val="tx1"/>
                  </a:solidFill>
                  <a:round/>
                  <a:headEnd/>
                  <a:tailEnd/>
                </a:ln>
                <a:effectLst/>
              </p:spPr>
              <p:txBody>
                <a:bodyPr wrap="none" anchor="ctr"/>
                <a:lstStyle/>
                <a:p>
                  <a:endParaRPr lang="zh-TW" altLang="en-US"/>
                </a:p>
              </p:txBody>
            </p:sp>
            <p:sp>
              <p:nvSpPr>
                <p:cNvPr id="53342" name="Freeform 94"/>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00FFFF"/>
                </a:solidFill>
                <a:ln w="9525">
                  <a:solidFill>
                    <a:schemeClr val="tx1"/>
                  </a:solidFill>
                  <a:round/>
                  <a:headEnd/>
                  <a:tailEnd/>
                </a:ln>
                <a:effectLst/>
              </p:spPr>
              <p:txBody>
                <a:bodyPr wrap="none" anchor="ctr"/>
                <a:lstStyle/>
                <a:p>
                  <a:endParaRPr lang="zh-TW" altLang="en-US"/>
                </a:p>
              </p:txBody>
            </p:sp>
          </p:grpSp>
          <p:grpSp>
            <p:nvGrpSpPr>
              <p:cNvPr id="28" name="Group 95"/>
              <p:cNvGrpSpPr>
                <a:grpSpLocks/>
              </p:cNvGrpSpPr>
              <p:nvPr/>
            </p:nvGrpSpPr>
            <p:grpSpPr bwMode="auto">
              <a:xfrm>
                <a:off x="430" y="1914"/>
                <a:ext cx="238" cy="243"/>
                <a:chOff x="720" y="2256"/>
                <a:chExt cx="336" cy="432"/>
              </a:xfrm>
            </p:grpSpPr>
            <p:sp>
              <p:nvSpPr>
                <p:cNvPr id="53344" name="Freeform 96"/>
                <p:cNvSpPr>
                  <a:spLocks/>
                </p:cNvSpPr>
                <p:nvPr/>
              </p:nvSpPr>
              <p:spPr bwMode="auto">
                <a:xfrm>
                  <a:off x="720" y="2256"/>
                  <a:ext cx="336" cy="432"/>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accent1"/>
                </a:solidFill>
                <a:ln w="9525">
                  <a:solidFill>
                    <a:schemeClr val="tx1"/>
                  </a:solidFill>
                  <a:round/>
                  <a:headEnd/>
                  <a:tailEnd/>
                </a:ln>
                <a:effectLst/>
              </p:spPr>
              <p:txBody>
                <a:bodyPr wrap="none" anchor="ctr"/>
                <a:lstStyle/>
                <a:p>
                  <a:endParaRPr lang="zh-TW" altLang="en-US"/>
                </a:p>
              </p:txBody>
            </p:sp>
            <p:sp>
              <p:nvSpPr>
                <p:cNvPr id="53345" name="Freeform 97"/>
                <p:cNvSpPr>
                  <a:spLocks/>
                </p:cNvSpPr>
                <p:nvPr/>
              </p:nvSpPr>
              <p:spPr bwMode="auto">
                <a:xfrm>
                  <a:off x="960" y="2256"/>
                  <a:ext cx="96" cy="9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chemeClr val="accent1"/>
                </a:solidFill>
                <a:ln w="9525">
                  <a:solidFill>
                    <a:schemeClr val="tx1"/>
                  </a:solidFill>
                  <a:round/>
                  <a:headEnd/>
                  <a:tailEnd/>
                </a:ln>
                <a:effectLst/>
              </p:spPr>
              <p:txBody>
                <a:bodyPr wrap="none" anchor="ctr"/>
                <a:lstStyle/>
                <a:p>
                  <a:endParaRPr lang="zh-TW" altLang="en-US"/>
                </a:p>
              </p:txBody>
            </p:sp>
          </p:grpSp>
          <p:sp>
            <p:nvSpPr>
              <p:cNvPr id="53346" name="Text Box 98"/>
              <p:cNvSpPr txBox="1">
                <a:spLocks noChangeArrowheads="1"/>
              </p:cNvSpPr>
              <p:nvPr/>
            </p:nvSpPr>
            <p:spPr bwMode="auto">
              <a:xfrm>
                <a:off x="386" y="1940"/>
                <a:ext cx="330" cy="202"/>
              </a:xfrm>
              <a:prstGeom prst="rect">
                <a:avLst/>
              </a:prstGeom>
              <a:noFill/>
              <a:ln w="9525">
                <a:noFill/>
                <a:miter lim="800000"/>
                <a:headEnd/>
                <a:tailEnd/>
              </a:ln>
              <a:effectLst/>
            </p:spPr>
            <p:txBody>
              <a:bodyPr wrap="none">
                <a:spAutoFit/>
              </a:bodyPr>
              <a:lstStyle/>
              <a:p>
                <a:pPr eaLnBrk="0" hangingPunct="0"/>
                <a:r>
                  <a:rPr lang="en-US" altLang="zh-TW" sz="1500" dirty="0">
                    <a:solidFill>
                      <a:schemeClr val="accent6"/>
                    </a:solidFill>
                    <a:effectLst/>
                    <a:latin typeface="Arial Narrow" pitchFamily="34" charset="0"/>
                  </a:rPr>
                  <a:t>Data</a:t>
                </a:r>
              </a:p>
            </p:txBody>
          </p:sp>
        </p:grpSp>
        <p:grpSp>
          <p:nvGrpSpPr>
            <p:cNvPr id="29" name="Group 99"/>
            <p:cNvGrpSpPr>
              <a:grpSpLocks/>
            </p:cNvGrpSpPr>
            <p:nvPr/>
          </p:nvGrpSpPr>
          <p:grpSpPr bwMode="auto">
            <a:xfrm>
              <a:off x="784" y="1891"/>
              <a:ext cx="296" cy="244"/>
              <a:chOff x="784" y="1891"/>
              <a:chExt cx="296" cy="244"/>
            </a:xfrm>
          </p:grpSpPr>
          <p:grpSp>
            <p:nvGrpSpPr>
              <p:cNvPr id="30" name="Group 100"/>
              <p:cNvGrpSpPr>
                <a:grpSpLocks/>
              </p:cNvGrpSpPr>
              <p:nvPr/>
            </p:nvGrpSpPr>
            <p:grpSpPr bwMode="auto">
              <a:xfrm>
                <a:off x="819" y="1891"/>
                <a:ext cx="225" cy="244"/>
                <a:chOff x="819" y="1843"/>
                <a:chExt cx="225" cy="244"/>
              </a:xfrm>
            </p:grpSpPr>
            <p:sp>
              <p:nvSpPr>
                <p:cNvPr id="53349" name="Freeform 101"/>
                <p:cNvSpPr>
                  <a:spLocks/>
                </p:cNvSpPr>
                <p:nvPr/>
              </p:nvSpPr>
              <p:spPr bwMode="auto">
                <a:xfrm>
                  <a:off x="819" y="1843"/>
                  <a:ext cx="225" cy="2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a:solidFill>
                    <a:schemeClr val="tx1"/>
                  </a:solidFill>
                  <a:round/>
                  <a:headEnd/>
                  <a:tailEnd/>
                </a:ln>
                <a:effectLst/>
              </p:spPr>
              <p:txBody>
                <a:bodyPr wrap="none" anchor="ctr"/>
                <a:lstStyle/>
                <a:p>
                  <a:endParaRPr lang="zh-TW" altLang="en-US"/>
                </a:p>
              </p:txBody>
            </p:sp>
            <p:sp>
              <p:nvSpPr>
                <p:cNvPr id="53350" name="Freeform 102"/>
                <p:cNvSpPr>
                  <a:spLocks/>
                </p:cNvSpPr>
                <p:nvPr/>
              </p:nvSpPr>
              <p:spPr bwMode="auto">
                <a:xfrm>
                  <a:off x="980" y="1843"/>
                  <a:ext cx="64" cy="54"/>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a:solidFill>
                    <a:schemeClr val="tx1"/>
                  </a:solidFill>
                  <a:round/>
                  <a:headEnd/>
                  <a:tailEnd/>
                </a:ln>
                <a:effectLst/>
              </p:spPr>
              <p:txBody>
                <a:bodyPr wrap="none" anchor="ctr"/>
                <a:lstStyle/>
                <a:p>
                  <a:endParaRPr lang="zh-TW" altLang="en-US"/>
                </a:p>
              </p:txBody>
            </p:sp>
          </p:grpSp>
          <p:sp>
            <p:nvSpPr>
              <p:cNvPr id="53351" name="Text Box 103"/>
              <p:cNvSpPr txBox="1">
                <a:spLocks noChangeArrowheads="1"/>
              </p:cNvSpPr>
              <p:nvPr/>
            </p:nvSpPr>
            <p:spPr bwMode="auto">
              <a:xfrm>
                <a:off x="784" y="1910"/>
                <a:ext cx="296" cy="202"/>
              </a:xfrm>
              <a:prstGeom prst="rect">
                <a:avLst/>
              </a:prstGeom>
              <a:noFill/>
              <a:ln w="9525">
                <a:noFill/>
                <a:miter lim="800000"/>
                <a:headEnd/>
                <a:tailEnd/>
              </a:ln>
              <a:effectLst/>
            </p:spPr>
            <p:txBody>
              <a:bodyPr wrap="none">
                <a:spAutoFit/>
              </a:bodyPr>
              <a:lstStyle/>
              <a:p>
                <a:pPr eaLnBrk="0" hangingPunct="0"/>
                <a:r>
                  <a:rPr lang="en-US" altLang="zh-TW" sz="1500">
                    <a:effectLst/>
                    <a:latin typeface="Arial Narrow" pitchFamily="34" charset="0"/>
                  </a:rPr>
                  <a:t>Log</a:t>
                </a:r>
              </a:p>
            </p:txBody>
          </p:sp>
        </p:grpSp>
      </p:grpSp>
      <p:grpSp>
        <p:nvGrpSpPr>
          <p:cNvPr id="31" name="Group 104"/>
          <p:cNvGrpSpPr>
            <a:grpSpLocks/>
          </p:cNvGrpSpPr>
          <p:nvPr/>
        </p:nvGrpSpPr>
        <p:grpSpPr bwMode="auto">
          <a:xfrm>
            <a:off x="2419350" y="3252788"/>
            <a:ext cx="479425" cy="546100"/>
            <a:chOff x="1133" y="1824"/>
            <a:chExt cx="302" cy="344"/>
          </a:xfrm>
        </p:grpSpPr>
        <p:grpSp>
          <p:nvGrpSpPr>
            <p:cNvPr id="53314" name="Group 105"/>
            <p:cNvGrpSpPr>
              <a:grpSpLocks/>
            </p:cNvGrpSpPr>
            <p:nvPr/>
          </p:nvGrpSpPr>
          <p:grpSpPr bwMode="auto">
            <a:xfrm>
              <a:off x="1133" y="1824"/>
              <a:ext cx="302" cy="344"/>
              <a:chOff x="1425" y="2784"/>
              <a:chExt cx="302" cy="344"/>
            </a:xfrm>
          </p:grpSpPr>
          <p:sp>
            <p:nvSpPr>
              <p:cNvPr id="53354" name="Freeform 106"/>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53355" name="Freeform 107"/>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53356" name="Text Box 108"/>
            <p:cNvSpPr txBox="1">
              <a:spLocks noChangeArrowheads="1"/>
            </p:cNvSpPr>
            <p:nvPr/>
          </p:nvSpPr>
          <p:spPr bwMode="auto">
            <a:xfrm>
              <a:off x="1135" y="1884"/>
              <a:ext cx="296" cy="188"/>
            </a:xfrm>
            <a:prstGeom prst="rect">
              <a:avLst/>
            </a:prstGeom>
            <a:noFill/>
            <a:ln w="9525">
              <a:noFill/>
              <a:miter lim="800000"/>
              <a:headEnd/>
              <a:tailEnd/>
            </a:ln>
            <a:effectLst/>
          </p:spPr>
          <p:txBody>
            <a:bodyPr wrap="none">
              <a:spAutoFit/>
            </a:bodyPr>
            <a:lstStyle/>
            <a:p>
              <a:pPr eaLnBrk="0" hangingPunct="0">
                <a:lnSpc>
                  <a:spcPct val="90000"/>
                </a:lnSpc>
              </a:pPr>
              <a:r>
                <a:rPr lang="en-US" altLang="zh-TW" sz="1500">
                  <a:effectLst/>
                  <a:latin typeface="Arial Narrow" pitchFamily="34" charset="0"/>
                </a:rPr>
                <a:t>Log</a:t>
              </a:r>
            </a:p>
          </p:txBody>
        </p:sp>
      </p:grpSp>
      <p:grpSp>
        <p:nvGrpSpPr>
          <p:cNvPr id="53317" name="Group 109"/>
          <p:cNvGrpSpPr>
            <a:grpSpLocks/>
          </p:cNvGrpSpPr>
          <p:nvPr/>
        </p:nvGrpSpPr>
        <p:grpSpPr bwMode="auto">
          <a:xfrm>
            <a:off x="3692525" y="3252788"/>
            <a:ext cx="479425" cy="546100"/>
            <a:chOff x="1133" y="1824"/>
            <a:chExt cx="302" cy="344"/>
          </a:xfrm>
        </p:grpSpPr>
        <p:grpSp>
          <p:nvGrpSpPr>
            <p:cNvPr id="53320" name="Group 110"/>
            <p:cNvGrpSpPr>
              <a:grpSpLocks/>
            </p:cNvGrpSpPr>
            <p:nvPr/>
          </p:nvGrpSpPr>
          <p:grpSpPr bwMode="auto">
            <a:xfrm>
              <a:off x="1133" y="1824"/>
              <a:ext cx="302" cy="344"/>
              <a:chOff x="1425" y="2784"/>
              <a:chExt cx="302" cy="344"/>
            </a:xfrm>
          </p:grpSpPr>
          <p:sp>
            <p:nvSpPr>
              <p:cNvPr id="53359" name="Freeform 111"/>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53360" name="Freeform 112"/>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53361" name="Text Box 113"/>
            <p:cNvSpPr txBox="1">
              <a:spLocks noChangeArrowheads="1"/>
            </p:cNvSpPr>
            <p:nvPr/>
          </p:nvSpPr>
          <p:spPr bwMode="auto">
            <a:xfrm>
              <a:off x="1135" y="1884"/>
              <a:ext cx="296" cy="188"/>
            </a:xfrm>
            <a:prstGeom prst="rect">
              <a:avLst/>
            </a:prstGeom>
            <a:noFill/>
            <a:ln w="9525">
              <a:noFill/>
              <a:miter lim="800000"/>
              <a:headEnd/>
              <a:tailEnd/>
            </a:ln>
            <a:effectLst/>
          </p:spPr>
          <p:txBody>
            <a:bodyPr wrap="none">
              <a:spAutoFit/>
            </a:bodyPr>
            <a:lstStyle/>
            <a:p>
              <a:pPr eaLnBrk="0" hangingPunct="0">
                <a:lnSpc>
                  <a:spcPct val="90000"/>
                </a:lnSpc>
              </a:pPr>
              <a:r>
                <a:rPr lang="en-US" altLang="zh-TW" sz="1500">
                  <a:effectLst/>
                  <a:latin typeface="Arial Narrow" pitchFamily="34" charset="0"/>
                </a:rPr>
                <a:t>Log</a:t>
              </a:r>
            </a:p>
          </p:txBody>
        </p:sp>
      </p:grpSp>
      <p:grpSp>
        <p:nvGrpSpPr>
          <p:cNvPr id="53323" name="Group 114"/>
          <p:cNvGrpSpPr>
            <a:grpSpLocks/>
          </p:cNvGrpSpPr>
          <p:nvPr/>
        </p:nvGrpSpPr>
        <p:grpSpPr bwMode="auto">
          <a:xfrm>
            <a:off x="4324350" y="3252788"/>
            <a:ext cx="479425" cy="546100"/>
            <a:chOff x="1133" y="1824"/>
            <a:chExt cx="302" cy="344"/>
          </a:xfrm>
        </p:grpSpPr>
        <p:grpSp>
          <p:nvGrpSpPr>
            <p:cNvPr id="53326" name="Group 115"/>
            <p:cNvGrpSpPr>
              <a:grpSpLocks/>
            </p:cNvGrpSpPr>
            <p:nvPr/>
          </p:nvGrpSpPr>
          <p:grpSpPr bwMode="auto">
            <a:xfrm>
              <a:off x="1133" y="1824"/>
              <a:ext cx="302" cy="344"/>
              <a:chOff x="1425" y="2784"/>
              <a:chExt cx="302" cy="344"/>
            </a:xfrm>
          </p:grpSpPr>
          <p:sp>
            <p:nvSpPr>
              <p:cNvPr id="53364" name="Freeform 116"/>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53365" name="Freeform 117"/>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53366" name="Text Box 118"/>
            <p:cNvSpPr txBox="1">
              <a:spLocks noChangeArrowheads="1"/>
            </p:cNvSpPr>
            <p:nvPr/>
          </p:nvSpPr>
          <p:spPr bwMode="auto">
            <a:xfrm>
              <a:off x="1135" y="1884"/>
              <a:ext cx="296" cy="188"/>
            </a:xfrm>
            <a:prstGeom prst="rect">
              <a:avLst/>
            </a:prstGeom>
            <a:noFill/>
            <a:ln w="9525">
              <a:noFill/>
              <a:miter lim="800000"/>
              <a:headEnd/>
              <a:tailEnd/>
            </a:ln>
            <a:effectLst/>
          </p:spPr>
          <p:txBody>
            <a:bodyPr wrap="none">
              <a:spAutoFit/>
            </a:bodyPr>
            <a:lstStyle/>
            <a:p>
              <a:pPr eaLnBrk="0" hangingPunct="0">
                <a:lnSpc>
                  <a:spcPct val="90000"/>
                </a:lnSpc>
              </a:pPr>
              <a:r>
                <a:rPr lang="en-US" altLang="zh-TW" sz="1500">
                  <a:effectLst/>
                  <a:latin typeface="Arial Narrow" pitchFamily="34" charset="0"/>
                </a:rPr>
                <a:t>Log</a:t>
              </a:r>
            </a:p>
          </p:txBody>
        </p:sp>
      </p:grpSp>
      <p:grpSp>
        <p:nvGrpSpPr>
          <p:cNvPr id="53329" name="Group 119"/>
          <p:cNvGrpSpPr>
            <a:grpSpLocks/>
          </p:cNvGrpSpPr>
          <p:nvPr/>
        </p:nvGrpSpPr>
        <p:grpSpPr bwMode="auto">
          <a:xfrm>
            <a:off x="5561013" y="3252788"/>
            <a:ext cx="479425" cy="546100"/>
            <a:chOff x="1133" y="1824"/>
            <a:chExt cx="302" cy="344"/>
          </a:xfrm>
        </p:grpSpPr>
        <p:grpSp>
          <p:nvGrpSpPr>
            <p:cNvPr id="53330" name="Group 120"/>
            <p:cNvGrpSpPr>
              <a:grpSpLocks/>
            </p:cNvGrpSpPr>
            <p:nvPr/>
          </p:nvGrpSpPr>
          <p:grpSpPr bwMode="auto">
            <a:xfrm>
              <a:off x="1133" y="1824"/>
              <a:ext cx="302" cy="344"/>
              <a:chOff x="1425" y="2784"/>
              <a:chExt cx="302" cy="344"/>
            </a:xfrm>
          </p:grpSpPr>
          <p:sp>
            <p:nvSpPr>
              <p:cNvPr id="53369" name="Freeform 121"/>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53370" name="Freeform 122"/>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53371" name="Text Box 123"/>
            <p:cNvSpPr txBox="1">
              <a:spLocks noChangeArrowheads="1"/>
            </p:cNvSpPr>
            <p:nvPr/>
          </p:nvSpPr>
          <p:spPr bwMode="auto">
            <a:xfrm>
              <a:off x="1135" y="1884"/>
              <a:ext cx="296" cy="188"/>
            </a:xfrm>
            <a:prstGeom prst="rect">
              <a:avLst/>
            </a:prstGeom>
            <a:noFill/>
            <a:ln w="9525">
              <a:noFill/>
              <a:miter lim="800000"/>
              <a:headEnd/>
              <a:tailEnd/>
            </a:ln>
            <a:effectLst/>
          </p:spPr>
          <p:txBody>
            <a:bodyPr wrap="none">
              <a:spAutoFit/>
            </a:bodyPr>
            <a:lstStyle/>
            <a:p>
              <a:pPr eaLnBrk="0" hangingPunct="0">
                <a:lnSpc>
                  <a:spcPct val="90000"/>
                </a:lnSpc>
              </a:pPr>
              <a:r>
                <a:rPr lang="en-US" altLang="zh-TW" sz="1500">
                  <a:effectLst/>
                  <a:latin typeface="Arial Narrow" pitchFamily="34" charset="0"/>
                </a:rPr>
                <a:t>Log</a:t>
              </a:r>
            </a:p>
          </p:txBody>
        </p:sp>
      </p:grpSp>
      <p:grpSp>
        <p:nvGrpSpPr>
          <p:cNvPr id="53334" name="Group 124"/>
          <p:cNvGrpSpPr>
            <a:grpSpLocks/>
          </p:cNvGrpSpPr>
          <p:nvPr/>
        </p:nvGrpSpPr>
        <p:grpSpPr bwMode="auto">
          <a:xfrm>
            <a:off x="6181725" y="3252788"/>
            <a:ext cx="479425" cy="546100"/>
            <a:chOff x="1133" y="1824"/>
            <a:chExt cx="302" cy="344"/>
          </a:xfrm>
        </p:grpSpPr>
        <p:grpSp>
          <p:nvGrpSpPr>
            <p:cNvPr id="53336" name="Group 125"/>
            <p:cNvGrpSpPr>
              <a:grpSpLocks/>
            </p:cNvGrpSpPr>
            <p:nvPr/>
          </p:nvGrpSpPr>
          <p:grpSpPr bwMode="auto">
            <a:xfrm>
              <a:off x="1133" y="1824"/>
              <a:ext cx="302" cy="344"/>
              <a:chOff x="1425" y="2784"/>
              <a:chExt cx="302" cy="344"/>
            </a:xfrm>
          </p:grpSpPr>
          <p:sp>
            <p:nvSpPr>
              <p:cNvPr id="53374" name="Freeform 126"/>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53375" name="Freeform 127"/>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53376" name="Text Box 128"/>
            <p:cNvSpPr txBox="1">
              <a:spLocks noChangeArrowheads="1"/>
            </p:cNvSpPr>
            <p:nvPr/>
          </p:nvSpPr>
          <p:spPr bwMode="auto">
            <a:xfrm>
              <a:off x="1135" y="1884"/>
              <a:ext cx="296" cy="188"/>
            </a:xfrm>
            <a:prstGeom prst="rect">
              <a:avLst/>
            </a:prstGeom>
            <a:noFill/>
            <a:ln w="9525">
              <a:noFill/>
              <a:miter lim="800000"/>
              <a:headEnd/>
              <a:tailEnd/>
            </a:ln>
            <a:effectLst/>
          </p:spPr>
          <p:txBody>
            <a:bodyPr wrap="none">
              <a:spAutoFit/>
            </a:bodyPr>
            <a:lstStyle/>
            <a:p>
              <a:pPr eaLnBrk="0" hangingPunct="0">
                <a:lnSpc>
                  <a:spcPct val="90000"/>
                </a:lnSpc>
              </a:pPr>
              <a:r>
                <a:rPr lang="en-US" altLang="zh-TW" sz="1500">
                  <a:effectLst/>
                  <a:latin typeface="Arial Narrow" pitchFamily="34" charset="0"/>
                </a:rPr>
                <a:t>Log</a:t>
              </a:r>
            </a:p>
          </p:txBody>
        </p:sp>
      </p:grpSp>
      <p:grpSp>
        <p:nvGrpSpPr>
          <p:cNvPr id="53337" name="Group 129"/>
          <p:cNvGrpSpPr>
            <a:grpSpLocks/>
          </p:cNvGrpSpPr>
          <p:nvPr/>
        </p:nvGrpSpPr>
        <p:grpSpPr bwMode="auto">
          <a:xfrm>
            <a:off x="7437438" y="3252788"/>
            <a:ext cx="479425" cy="546100"/>
            <a:chOff x="1133" y="1824"/>
            <a:chExt cx="302" cy="344"/>
          </a:xfrm>
        </p:grpSpPr>
        <p:grpSp>
          <p:nvGrpSpPr>
            <p:cNvPr id="53340" name="Group 130"/>
            <p:cNvGrpSpPr>
              <a:grpSpLocks/>
            </p:cNvGrpSpPr>
            <p:nvPr/>
          </p:nvGrpSpPr>
          <p:grpSpPr bwMode="auto">
            <a:xfrm>
              <a:off x="1133" y="1824"/>
              <a:ext cx="302" cy="344"/>
              <a:chOff x="1425" y="2784"/>
              <a:chExt cx="302" cy="344"/>
            </a:xfrm>
          </p:grpSpPr>
          <p:sp>
            <p:nvSpPr>
              <p:cNvPr id="53379" name="Freeform 131"/>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53380" name="Freeform 132"/>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53381" name="Text Box 133"/>
            <p:cNvSpPr txBox="1">
              <a:spLocks noChangeArrowheads="1"/>
            </p:cNvSpPr>
            <p:nvPr/>
          </p:nvSpPr>
          <p:spPr bwMode="auto">
            <a:xfrm>
              <a:off x="1135" y="1884"/>
              <a:ext cx="296" cy="188"/>
            </a:xfrm>
            <a:prstGeom prst="rect">
              <a:avLst/>
            </a:prstGeom>
            <a:noFill/>
            <a:ln w="9525">
              <a:noFill/>
              <a:miter lim="800000"/>
              <a:headEnd/>
              <a:tailEnd/>
            </a:ln>
            <a:effectLst/>
          </p:spPr>
          <p:txBody>
            <a:bodyPr wrap="none">
              <a:spAutoFit/>
            </a:bodyPr>
            <a:lstStyle/>
            <a:p>
              <a:pPr eaLnBrk="0" hangingPunct="0">
                <a:lnSpc>
                  <a:spcPct val="90000"/>
                </a:lnSpc>
              </a:pPr>
              <a:r>
                <a:rPr lang="en-US" altLang="zh-TW" sz="1500">
                  <a:effectLst/>
                  <a:latin typeface="Arial Narrow" pitchFamily="34" charset="0"/>
                </a:rPr>
                <a:t>Log</a:t>
              </a:r>
            </a:p>
          </p:txBody>
        </p:sp>
      </p:grpSp>
      <p:grpSp>
        <p:nvGrpSpPr>
          <p:cNvPr id="53343" name="Group 134"/>
          <p:cNvGrpSpPr>
            <a:grpSpLocks/>
          </p:cNvGrpSpPr>
          <p:nvPr/>
        </p:nvGrpSpPr>
        <p:grpSpPr bwMode="auto">
          <a:xfrm>
            <a:off x="8058150" y="3252788"/>
            <a:ext cx="479425" cy="546100"/>
            <a:chOff x="1133" y="1824"/>
            <a:chExt cx="302" cy="344"/>
          </a:xfrm>
        </p:grpSpPr>
        <p:grpSp>
          <p:nvGrpSpPr>
            <p:cNvPr id="53347" name="Group 135"/>
            <p:cNvGrpSpPr>
              <a:grpSpLocks/>
            </p:cNvGrpSpPr>
            <p:nvPr/>
          </p:nvGrpSpPr>
          <p:grpSpPr bwMode="auto">
            <a:xfrm>
              <a:off x="1133" y="1824"/>
              <a:ext cx="302" cy="344"/>
              <a:chOff x="1425" y="2784"/>
              <a:chExt cx="302" cy="344"/>
            </a:xfrm>
          </p:grpSpPr>
          <p:sp>
            <p:nvSpPr>
              <p:cNvPr id="53384" name="Freeform 136"/>
              <p:cNvSpPr>
                <a:spLocks/>
              </p:cNvSpPr>
              <p:nvPr/>
            </p:nvSpPr>
            <p:spPr bwMode="auto">
              <a:xfrm>
                <a:off x="1425" y="2784"/>
                <a:ext cx="302" cy="344"/>
              </a:xfrm>
              <a:custGeom>
                <a:avLst/>
                <a:gdLst/>
                <a:ahLst/>
                <a:cxnLst>
                  <a:cxn ang="0">
                    <a:pos x="0" y="0"/>
                  </a:cxn>
                  <a:cxn ang="0">
                    <a:pos x="240" y="0"/>
                  </a:cxn>
                  <a:cxn ang="0">
                    <a:pos x="336" y="96"/>
                  </a:cxn>
                  <a:cxn ang="0">
                    <a:pos x="336" y="432"/>
                  </a:cxn>
                  <a:cxn ang="0">
                    <a:pos x="0" y="432"/>
                  </a:cxn>
                  <a:cxn ang="0">
                    <a:pos x="0" y="0"/>
                  </a:cxn>
                </a:cxnLst>
                <a:rect l="0" t="0" r="r" b="b"/>
                <a:pathLst>
                  <a:path w="336" h="432">
                    <a:moveTo>
                      <a:pt x="0" y="0"/>
                    </a:moveTo>
                    <a:lnTo>
                      <a:pt x="240" y="0"/>
                    </a:lnTo>
                    <a:lnTo>
                      <a:pt x="336" y="96"/>
                    </a:lnTo>
                    <a:lnTo>
                      <a:pt x="336" y="432"/>
                    </a:lnTo>
                    <a:lnTo>
                      <a:pt x="0" y="432"/>
                    </a:lnTo>
                    <a:lnTo>
                      <a:pt x="0" y="0"/>
                    </a:lnTo>
                    <a:close/>
                  </a:path>
                </a:pathLst>
              </a:custGeom>
              <a:solidFill>
                <a:schemeClr val="bg1"/>
              </a:solidFill>
              <a:ln w="9525" cap="flat" cmpd="sng">
                <a:solidFill>
                  <a:schemeClr val="tx1"/>
                </a:solidFill>
                <a:prstDash val="solid"/>
                <a:round/>
                <a:headEnd/>
                <a:tailEnd/>
              </a:ln>
              <a:effectLst/>
            </p:spPr>
            <p:txBody>
              <a:bodyPr wrap="none" anchor="ctr"/>
              <a:lstStyle/>
              <a:p>
                <a:endParaRPr lang="zh-TW" altLang="en-US"/>
              </a:p>
            </p:txBody>
          </p:sp>
          <p:sp>
            <p:nvSpPr>
              <p:cNvPr id="53385" name="Freeform 137"/>
              <p:cNvSpPr>
                <a:spLocks/>
              </p:cNvSpPr>
              <p:nvPr/>
            </p:nvSpPr>
            <p:spPr bwMode="auto">
              <a:xfrm>
                <a:off x="1641" y="2784"/>
                <a:ext cx="86" cy="76"/>
              </a:xfrm>
              <a:custGeom>
                <a:avLst/>
                <a:gdLst/>
                <a:ahLst/>
                <a:cxnLst>
                  <a:cxn ang="0">
                    <a:pos x="0" y="0"/>
                  </a:cxn>
                  <a:cxn ang="0">
                    <a:pos x="0" y="96"/>
                  </a:cxn>
                  <a:cxn ang="0">
                    <a:pos x="96" y="96"/>
                  </a:cxn>
                </a:cxnLst>
                <a:rect l="0" t="0" r="r" b="b"/>
                <a:pathLst>
                  <a:path w="96" h="96">
                    <a:moveTo>
                      <a:pt x="0" y="0"/>
                    </a:moveTo>
                    <a:lnTo>
                      <a:pt x="0" y="96"/>
                    </a:lnTo>
                    <a:lnTo>
                      <a:pt x="96" y="96"/>
                    </a:lnTo>
                  </a:path>
                </a:pathLst>
              </a:custGeom>
              <a:solidFill>
                <a:srgbClr val="DDDDDD"/>
              </a:solidFill>
              <a:ln w="9525" cap="flat" cmpd="sng">
                <a:solidFill>
                  <a:schemeClr val="tx1"/>
                </a:solidFill>
                <a:prstDash val="solid"/>
                <a:round/>
                <a:headEnd/>
                <a:tailEnd/>
              </a:ln>
              <a:effectLst/>
            </p:spPr>
            <p:txBody>
              <a:bodyPr wrap="none" anchor="ctr"/>
              <a:lstStyle/>
              <a:p>
                <a:endParaRPr lang="zh-TW" altLang="en-US"/>
              </a:p>
            </p:txBody>
          </p:sp>
        </p:grpSp>
        <p:sp>
          <p:nvSpPr>
            <p:cNvPr id="53386" name="Text Box 138"/>
            <p:cNvSpPr txBox="1">
              <a:spLocks noChangeArrowheads="1"/>
            </p:cNvSpPr>
            <p:nvPr/>
          </p:nvSpPr>
          <p:spPr bwMode="auto">
            <a:xfrm>
              <a:off x="1135" y="1884"/>
              <a:ext cx="296" cy="188"/>
            </a:xfrm>
            <a:prstGeom prst="rect">
              <a:avLst/>
            </a:prstGeom>
            <a:noFill/>
            <a:ln w="9525">
              <a:noFill/>
              <a:miter lim="800000"/>
              <a:headEnd/>
              <a:tailEnd/>
            </a:ln>
            <a:effectLst/>
          </p:spPr>
          <p:txBody>
            <a:bodyPr wrap="none">
              <a:spAutoFit/>
            </a:bodyPr>
            <a:lstStyle/>
            <a:p>
              <a:pPr eaLnBrk="0" hangingPunct="0">
                <a:lnSpc>
                  <a:spcPct val="90000"/>
                </a:lnSpc>
              </a:pPr>
              <a:r>
                <a:rPr lang="en-US" altLang="zh-TW" sz="1500">
                  <a:effectLst/>
                  <a:latin typeface="Arial Narrow" pitchFamily="34" charset="0"/>
                </a:rPr>
                <a:t>Log</a:t>
              </a:r>
            </a:p>
          </p:txBody>
        </p:sp>
      </p:grpSp>
      <p:sp>
        <p:nvSpPr>
          <p:cNvPr id="53387" name="Text Box 139"/>
          <p:cNvSpPr txBox="1">
            <a:spLocks noChangeArrowheads="1"/>
          </p:cNvSpPr>
          <p:nvPr/>
        </p:nvSpPr>
        <p:spPr bwMode="auto">
          <a:xfrm>
            <a:off x="2900363" y="2493963"/>
            <a:ext cx="692150" cy="701675"/>
          </a:xfrm>
          <a:prstGeom prst="rect">
            <a:avLst/>
          </a:prstGeom>
          <a:noFill/>
          <a:ln w="9525">
            <a:noFill/>
            <a:miter lim="800000"/>
            <a:headEnd/>
            <a:tailEnd/>
          </a:ln>
          <a:effectLst/>
        </p:spPr>
        <p:txBody>
          <a:bodyPr wrap="none">
            <a:spAutoFit/>
          </a:bodyPr>
          <a:lstStyle/>
          <a:p>
            <a:pPr eaLnBrk="0" hangingPunct="0"/>
            <a:r>
              <a:rPr lang="zh-TW" altLang="en-US" sz="2000" dirty="0">
                <a:effectLst/>
                <a:latin typeface="微軟正黑體" pitchFamily="34" charset="-120"/>
                <a:ea typeface="微軟正黑體" pitchFamily="34" charset="-120"/>
              </a:rPr>
              <a:t>檔案</a:t>
            </a:r>
            <a:br>
              <a:rPr lang="zh-TW" altLang="en-US" sz="2000" dirty="0">
                <a:effectLst/>
                <a:latin typeface="微軟正黑體" pitchFamily="34" charset="-120"/>
                <a:ea typeface="微軟正黑體" pitchFamily="34" charset="-120"/>
              </a:rPr>
            </a:br>
            <a:r>
              <a:rPr lang="zh-TW" altLang="en-US" sz="2000" dirty="0">
                <a:effectLst/>
                <a:latin typeface="微軟正黑體" pitchFamily="34" charset="-120"/>
                <a:ea typeface="微軟正黑體" pitchFamily="34" charset="-120"/>
              </a:rPr>
              <a:t>備份</a:t>
            </a:r>
          </a:p>
        </p:txBody>
      </p:sp>
      <p:sp>
        <p:nvSpPr>
          <p:cNvPr id="53388" name="Text Box 140"/>
          <p:cNvSpPr txBox="1">
            <a:spLocks noChangeArrowheads="1"/>
          </p:cNvSpPr>
          <p:nvPr/>
        </p:nvSpPr>
        <p:spPr bwMode="auto">
          <a:xfrm>
            <a:off x="525463" y="2671763"/>
            <a:ext cx="1200150" cy="396875"/>
          </a:xfrm>
          <a:prstGeom prst="rect">
            <a:avLst/>
          </a:prstGeom>
          <a:noFill/>
          <a:ln w="9525">
            <a:noFill/>
            <a:miter lim="800000"/>
            <a:headEnd/>
            <a:tailEnd/>
          </a:ln>
          <a:effectLst/>
        </p:spPr>
        <p:txBody>
          <a:bodyPr wrap="none">
            <a:spAutoFit/>
          </a:bodyPr>
          <a:lstStyle/>
          <a:p>
            <a:pPr eaLnBrk="0" hangingPunct="0"/>
            <a:r>
              <a:rPr lang="zh-TW" altLang="en-US" sz="2000" dirty="0">
                <a:effectLst/>
                <a:latin typeface="微軟正黑體" pitchFamily="34" charset="-120"/>
                <a:ea typeface="微軟正黑體" pitchFamily="34" charset="-120"/>
              </a:rPr>
              <a:t>完整備份</a:t>
            </a:r>
          </a:p>
        </p:txBody>
      </p:sp>
      <p:sp>
        <p:nvSpPr>
          <p:cNvPr id="53389" name="Text Box 141"/>
          <p:cNvSpPr txBox="1">
            <a:spLocks noChangeArrowheads="1"/>
          </p:cNvSpPr>
          <p:nvPr/>
        </p:nvSpPr>
        <p:spPr bwMode="auto">
          <a:xfrm>
            <a:off x="1571604" y="1989138"/>
            <a:ext cx="1454150" cy="701675"/>
          </a:xfrm>
          <a:prstGeom prst="rect">
            <a:avLst/>
          </a:prstGeom>
          <a:noFill/>
          <a:ln w="9525" algn="ctr">
            <a:noFill/>
            <a:miter lim="800000"/>
            <a:headEnd/>
            <a:tailEnd/>
          </a:ln>
          <a:effectLst/>
        </p:spPr>
        <p:txBody>
          <a:bodyPr wrap="none">
            <a:spAutoFit/>
          </a:bodyPr>
          <a:lstStyle/>
          <a:p>
            <a:pPr algn="ctr"/>
            <a:r>
              <a:rPr lang="zh-TW" altLang="en-US" sz="2000" dirty="0">
                <a:effectLst/>
                <a:latin typeface="微軟正黑體" pitchFamily="34" charset="-120"/>
                <a:ea typeface="微軟正黑體" pitchFamily="34" charset="-120"/>
              </a:rPr>
              <a:t>交易記錄檔</a:t>
            </a:r>
            <a:br>
              <a:rPr lang="zh-TW" altLang="en-US" sz="2000" dirty="0">
                <a:effectLst/>
                <a:latin typeface="微軟正黑體" pitchFamily="34" charset="-120"/>
                <a:ea typeface="微軟正黑體" pitchFamily="34" charset="-120"/>
              </a:rPr>
            </a:br>
            <a:r>
              <a:rPr lang="zh-TW" altLang="en-US" sz="2000" dirty="0">
                <a:effectLst/>
                <a:latin typeface="微軟正黑體" pitchFamily="34" charset="-120"/>
                <a:ea typeface="微軟正黑體" pitchFamily="34" charset="-120"/>
              </a:rPr>
              <a:t>備份</a:t>
            </a:r>
          </a:p>
        </p:txBody>
      </p:sp>
      <p:sp>
        <p:nvSpPr>
          <p:cNvPr id="53390" name="AutoShape 142"/>
          <p:cNvSpPr>
            <a:spLocks/>
          </p:cNvSpPr>
          <p:nvPr/>
        </p:nvSpPr>
        <p:spPr bwMode="auto">
          <a:xfrm rot="5400000">
            <a:off x="2179638" y="2422525"/>
            <a:ext cx="360363" cy="1079500"/>
          </a:xfrm>
          <a:prstGeom prst="leftBrace">
            <a:avLst>
              <a:gd name="adj1" fmla="val 24963"/>
              <a:gd name="adj2" fmla="val 50000"/>
            </a:avLst>
          </a:prstGeom>
          <a:noFill/>
          <a:ln w="38100">
            <a:solidFill>
              <a:schemeClr val="hlink"/>
            </a:solidFill>
            <a:round/>
            <a:headEnd/>
            <a:tailEnd/>
          </a:ln>
          <a:effectLst/>
        </p:spPr>
        <p:txBody>
          <a:bodyPr anchor="ctr">
            <a:spAutoFit/>
          </a:bodyPr>
          <a:lstStyle/>
          <a:p>
            <a:endParaRPr lang="zh-TW" altLang="en-US"/>
          </a:p>
        </p:txBody>
      </p:sp>
      <p:sp>
        <p:nvSpPr>
          <p:cNvPr id="53391" name="Text Box 143"/>
          <p:cNvSpPr txBox="1">
            <a:spLocks noChangeArrowheads="1"/>
          </p:cNvSpPr>
          <p:nvPr/>
        </p:nvSpPr>
        <p:spPr bwMode="auto">
          <a:xfrm>
            <a:off x="3476625" y="1989138"/>
            <a:ext cx="1454150" cy="701675"/>
          </a:xfrm>
          <a:prstGeom prst="rect">
            <a:avLst/>
          </a:prstGeom>
          <a:noFill/>
          <a:ln w="9525" algn="ctr">
            <a:noFill/>
            <a:miter lim="800000"/>
            <a:headEnd/>
            <a:tailEnd/>
          </a:ln>
          <a:effectLst/>
        </p:spPr>
        <p:txBody>
          <a:bodyPr wrap="none">
            <a:spAutoFit/>
          </a:bodyPr>
          <a:lstStyle/>
          <a:p>
            <a:pPr algn="ctr"/>
            <a:r>
              <a:rPr lang="zh-TW" altLang="en-US" sz="2000" dirty="0">
                <a:effectLst/>
                <a:latin typeface="微軟正黑體" pitchFamily="34" charset="-120"/>
                <a:ea typeface="微軟正黑體" pitchFamily="34" charset="-120"/>
              </a:rPr>
              <a:t>交易記錄檔</a:t>
            </a:r>
            <a:br>
              <a:rPr lang="zh-TW" altLang="en-US" sz="2000" dirty="0">
                <a:effectLst/>
                <a:latin typeface="微軟正黑體" pitchFamily="34" charset="-120"/>
                <a:ea typeface="微軟正黑體" pitchFamily="34" charset="-120"/>
              </a:rPr>
            </a:br>
            <a:r>
              <a:rPr lang="zh-TW" altLang="en-US" sz="2000" dirty="0">
                <a:effectLst/>
                <a:latin typeface="微軟正黑體" pitchFamily="34" charset="-120"/>
                <a:ea typeface="微軟正黑體" pitchFamily="34" charset="-120"/>
              </a:rPr>
              <a:t>備份</a:t>
            </a:r>
          </a:p>
        </p:txBody>
      </p:sp>
      <p:sp>
        <p:nvSpPr>
          <p:cNvPr id="53392" name="AutoShape 144"/>
          <p:cNvSpPr>
            <a:spLocks/>
          </p:cNvSpPr>
          <p:nvPr/>
        </p:nvSpPr>
        <p:spPr bwMode="auto">
          <a:xfrm rot="5400000">
            <a:off x="4052888" y="2420938"/>
            <a:ext cx="360363" cy="1081088"/>
          </a:xfrm>
          <a:prstGeom prst="leftBrace">
            <a:avLst>
              <a:gd name="adj1" fmla="val 25000"/>
              <a:gd name="adj2" fmla="val 50000"/>
            </a:avLst>
          </a:prstGeom>
          <a:noFill/>
          <a:ln w="38100">
            <a:solidFill>
              <a:schemeClr val="hlink"/>
            </a:solidFill>
            <a:round/>
            <a:headEnd/>
            <a:tailEnd/>
          </a:ln>
          <a:effectLst/>
        </p:spPr>
        <p:txBody>
          <a:bodyPr anchor="ctr">
            <a:spAutoFit/>
          </a:bodyPr>
          <a:lstStyle/>
          <a:p>
            <a:endParaRPr lang="zh-TW" altLang="en-US"/>
          </a:p>
        </p:txBody>
      </p:sp>
      <p:sp>
        <p:nvSpPr>
          <p:cNvPr id="53393" name="Text Box 145"/>
          <p:cNvSpPr txBox="1">
            <a:spLocks noChangeArrowheads="1"/>
          </p:cNvSpPr>
          <p:nvPr/>
        </p:nvSpPr>
        <p:spPr bwMode="auto">
          <a:xfrm>
            <a:off x="4845050" y="2493963"/>
            <a:ext cx="692150" cy="701675"/>
          </a:xfrm>
          <a:prstGeom prst="rect">
            <a:avLst/>
          </a:prstGeom>
          <a:noFill/>
          <a:ln w="9525">
            <a:noFill/>
            <a:miter lim="800000"/>
            <a:headEnd/>
            <a:tailEnd/>
          </a:ln>
          <a:effectLst/>
        </p:spPr>
        <p:txBody>
          <a:bodyPr wrap="none">
            <a:spAutoFit/>
          </a:bodyPr>
          <a:lstStyle/>
          <a:p>
            <a:pPr eaLnBrk="0" hangingPunct="0"/>
            <a:r>
              <a:rPr lang="zh-TW" altLang="en-US" sz="2000">
                <a:effectLst/>
                <a:latin typeface="微軟正黑體" pitchFamily="34" charset="-120"/>
                <a:ea typeface="微軟正黑體" pitchFamily="34" charset="-120"/>
              </a:rPr>
              <a:t>檔案</a:t>
            </a:r>
            <a:br>
              <a:rPr lang="zh-TW" altLang="en-US" sz="2000">
                <a:effectLst/>
                <a:latin typeface="微軟正黑體" pitchFamily="34" charset="-120"/>
                <a:ea typeface="微軟正黑體" pitchFamily="34" charset="-120"/>
              </a:rPr>
            </a:br>
            <a:r>
              <a:rPr lang="zh-TW" altLang="en-US" sz="2000">
                <a:effectLst/>
                <a:latin typeface="微軟正黑體" pitchFamily="34" charset="-120"/>
                <a:ea typeface="微軟正黑體" pitchFamily="34" charset="-120"/>
              </a:rPr>
              <a:t>備份</a:t>
            </a:r>
          </a:p>
        </p:txBody>
      </p:sp>
      <p:sp>
        <p:nvSpPr>
          <p:cNvPr id="53394" name="Text Box 146"/>
          <p:cNvSpPr txBox="1">
            <a:spLocks noChangeArrowheads="1"/>
          </p:cNvSpPr>
          <p:nvPr/>
        </p:nvSpPr>
        <p:spPr bwMode="auto">
          <a:xfrm>
            <a:off x="5349875" y="1989138"/>
            <a:ext cx="1454150" cy="701675"/>
          </a:xfrm>
          <a:prstGeom prst="rect">
            <a:avLst/>
          </a:prstGeom>
          <a:noFill/>
          <a:ln w="9525" algn="ctr">
            <a:noFill/>
            <a:miter lim="800000"/>
            <a:headEnd/>
            <a:tailEnd/>
          </a:ln>
          <a:effectLst/>
        </p:spPr>
        <p:txBody>
          <a:bodyPr wrap="none">
            <a:spAutoFit/>
          </a:bodyPr>
          <a:lstStyle/>
          <a:p>
            <a:pPr algn="ctr"/>
            <a:r>
              <a:rPr lang="zh-TW" altLang="en-US" sz="2000" dirty="0">
                <a:effectLst/>
                <a:latin typeface="微軟正黑體" pitchFamily="34" charset="-120"/>
                <a:ea typeface="微軟正黑體" pitchFamily="34" charset="-120"/>
              </a:rPr>
              <a:t>交易記錄檔</a:t>
            </a:r>
            <a:br>
              <a:rPr lang="zh-TW" altLang="en-US" sz="2000" dirty="0">
                <a:effectLst/>
                <a:latin typeface="微軟正黑體" pitchFamily="34" charset="-120"/>
                <a:ea typeface="微軟正黑體" pitchFamily="34" charset="-120"/>
              </a:rPr>
            </a:br>
            <a:r>
              <a:rPr lang="zh-TW" altLang="en-US" sz="2000" dirty="0">
                <a:effectLst/>
                <a:latin typeface="微軟正黑體" pitchFamily="34" charset="-120"/>
                <a:ea typeface="微軟正黑體" pitchFamily="34" charset="-120"/>
              </a:rPr>
              <a:t>備份</a:t>
            </a:r>
          </a:p>
        </p:txBody>
      </p:sp>
      <p:sp>
        <p:nvSpPr>
          <p:cNvPr id="53395" name="AutoShape 147"/>
          <p:cNvSpPr>
            <a:spLocks/>
          </p:cNvSpPr>
          <p:nvPr/>
        </p:nvSpPr>
        <p:spPr bwMode="auto">
          <a:xfrm rot="5400000">
            <a:off x="5926138" y="2420938"/>
            <a:ext cx="360363" cy="1081088"/>
          </a:xfrm>
          <a:prstGeom prst="leftBrace">
            <a:avLst>
              <a:gd name="adj1" fmla="val 25000"/>
              <a:gd name="adj2" fmla="val 50000"/>
            </a:avLst>
          </a:prstGeom>
          <a:noFill/>
          <a:ln w="38100">
            <a:solidFill>
              <a:schemeClr val="hlink"/>
            </a:solidFill>
            <a:round/>
            <a:headEnd/>
            <a:tailEnd/>
          </a:ln>
          <a:effectLst/>
        </p:spPr>
        <p:txBody>
          <a:bodyPr anchor="ctr">
            <a:spAutoFit/>
          </a:bodyPr>
          <a:lstStyle/>
          <a:p>
            <a:endParaRPr lang="zh-TW" altLang="en-US"/>
          </a:p>
        </p:txBody>
      </p:sp>
      <p:sp>
        <p:nvSpPr>
          <p:cNvPr id="53396" name="Text Box 148"/>
          <p:cNvSpPr txBox="1">
            <a:spLocks noChangeArrowheads="1"/>
          </p:cNvSpPr>
          <p:nvPr/>
        </p:nvSpPr>
        <p:spPr bwMode="auto">
          <a:xfrm>
            <a:off x="6716713" y="2493963"/>
            <a:ext cx="692150" cy="701675"/>
          </a:xfrm>
          <a:prstGeom prst="rect">
            <a:avLst/>
          </a:prstGeom>
          <a:noFill/>
          <a:ln w="9525">
            <a:noFill/>
            <a:miter lim="800000"/>
            <a:headEnd/>
            <a:tailEnd/>
          </a:ln>
          <a:effectLst/>
        </p:spPr>
        <p:txBody>
          <a:bodyPr wrap="none">
            <a:spAutoFit/>
          </a:bodyPr>
          <a:lstStyle/>
          <a:p>
            <a:pPr eaLnBrk="0" hangingPunct="0"/>
            <a:r>
              <a:rPr lang="zh-TW" altLang="en-US" sz="2000" dirty="0">
                <a:effectLst/>
                <a:latin typeface="微軟正黑體" pitchFamily="34" charset="-120"/>
                <a:ea typeface="微軟正黑體" pitchFamily="34" charset="-120"/>
              </a:rPr>
              <a:t>檔案</a:t>
            </a:r>
            <a:br>
              <a:rPr lang="zh-TW" altLang="en-US" sz="2000" dirty="0">
                <a:effectLst/>
                <a:latin typeface="微軟正黑體" pitchFamily="34" charset="-120"/>
                <a:ea typeface="微軟正黑體" pitchFamily="34" charset="-120"/>
              </a:rPr>
            </a:br>
            <a:r>
              <a:rPr lang="zh-TW" altLang="en-US" sz="2000" dirty="0">
                <a:effectLst/>
                <a:latin typeface="微軟正黑體" pitchFamily="34" charset="-120"/>
                <a:ea typeface="微軟正黑體" pitchFamily="34" charset="-120"/>
              </a:rPr>
              <a:t>備份</a:t>
            </a:r>
          </a:p>
        </p:txBody>
      </p:sp>
      <p:sp>
        <p:nvSpPr>
          <p:cNvPr id="53397" name="Text Box 149"/>
          <p:cNvSpPr txBox="1">
            <a:spLocks noChangeArrowheads="1"/>
          </p:cNvSpPr>
          <p:nvPr/>
        </p:nvSpPr>
        <p:spPr bwMode="auto">
          <a:xfrm>
            <a:off x="7221538" y="1989138"/>
            <a:ext cx="1454150" cy="701675"/>
          </a:xfrm>
          <a:prstGeom prst="rect">
            <a:avLst/>
          </a:prstGeom>
          <a:noFill/>
          <a:ln w="9525" algn="ctr">
            <a:noFill/>
            <a:miter lim="800000"/>
            <a:headEnd/>
            <a:tailEnd/>
          </a:ln>
          <a:effectLst/>
        </p:spPr>
        <p:txBody>
          <a:bodyPr wrap="none">
            <a:spAutoFit/>
          </a:bodyPr>
          <a:lstStyle/>
          <a:p>
            <a:pPr algn="ctr"/>
            <a:r>
              <a:rPr lang="zh-TW" altLang="en-US" sz="2000" dirty="0">
                <a:effectLst/>
                <a:latin typeface="微軟正黑體" pitchFamily="34" charset="-120"/>
                <a:ea typeface="微軟正黑體" pitchFamily="34" charset="-120"/>
              </a:rPr>
              <a:t>交易記錄檔</a:t>
            </a:r>
            <a:br>
              <a:rPr lang="zh-TW" altLang="en-US" sz="2000" dirty="0">
                <a:effectLst/>
                <a:latin typeface="微軟正黑體" pitchFamily="34" charset="-120"/>
                <a:ea typeface="微軟正黑體" pitchFamily="34" charset="-120"/>
              </a:rPr>
            </a:br>
            <a:r>
              <a:rPr lang="zh-TW" altLang="en-US" sz="2000" dirty="0">
                <a:effectLst/>
                <a:latin typeface="微軟正黑體" pitchFamily="34" charset="-120"/>
                <a:ea typeface="微軟正黑體" pitchFamily="34" charset="-120"/>
              </a:rPr>
              <a:t>備份</a:t>
            </a:r>
          </a:p>
        </p:txBody>
      </p:sp>
      <p:sp>
        <p:nvSpPr>
          <p:cNvPr id="53398" name="AutoShape 150"/>
          <p:cNvSpPr>
            <a:spLocks/>
          </p:cNvSpPr>
          <p:nvPr/>
        </p:nvSpPr>
        <p:spPr bwMode="auto">
          <a:xfrm rot="5400000">
            <a:off x="7797800" y="2420938"/>
            <a:ext cx="360363" cy="1081088"/>
          </a:xfrm>
          <a:prstGeom prst="leftBrace">
            <a:avLst>
              <a:gd name="adj1" fmla="val 25000"/>
              <a:gd name="adj2" fmla="val 50000"/>
            </a:avLst>
          </a:prstGeom>
          <a:noFill/>
          <a:ln w="38100">
            <a:solidFill>
              <a:schemeClr val="hlink"/>
            </a:solidFill>
            <a:round/>
            <a:headEnd/>
            <a:tailEnd/>
          </a:ln>
          <a:effectLst/>
        </p:spPr>
        <p:txBody>
          <a:bodyPr anchor="ctr">
            <a:spAutoFit/>
          </a:bodyPr>
          <a:lstStyle/>
          <a:p>
            <a:endParaRPr lang="zh-TW" alt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SQL Server 2008 </a:t>
            </a:r>
            <a:r>
              <a:rPr lang="zh-TW" altLang="en-US" dirty="0" smtClean="0"/>
              <a:t>管理工具</a:t>
            </a:r>
            <a:endParaRPr lang="zh-TW" altLang="en-US" dirty="0"/>
          </a:p>
        </p:txBody>
      </p:sp>
      <p:sp>
        <p:nvSpPr>
          <p:cNvPr id="4" name="Text Placeholder 3"/>
          <p:cNvSpPr>
            <a:spLocks noGrp="1"/>
          </p:cNvSpPr>
          <p:nvPr>
            <p:ph type="body" idx="1"/>
          </p:nvPr>
        </p:nvSpPr>
        <p:spPr/>
        <p:txBody>
          <a:bodyPr/>
          <a:lstStyle/>
          <a:p>
            <a:r>
              <a:rPr lang="en-US" altLang="zh-TW" dirty="0" smtClean="0"/>
              <a:t>SQL</a:t>
            </a:r>
            <a:r>
              <a:rPr lang="zh-TW" altLang="en-US" dirty="0" smtClean="0"/>
              <a:t> </a:t>
            </a:r>
            <a:r>
              <a:rPr lang="en-US" altLang="zh-TW" dirty="0" smtClean="0"/>
              <a:t>Server </a:t>
            </a:r>
            <a:r>
              <a:rPr lang="zh-TW" altLang="en-US" dirty="0" smtClean="0"/>
              <a:t>組態管理員</a:t>
            </a:r>
            <a:endParaRPr lang="en-US" altLang="zh-TW" dirty="0" smtClean="0"/>
          </a:p>
          <a:p>
            <a:r>
              <a:rPr lang="en-US" altLang="zh-TW" dirty="0" smtClean="0"/>
              <a:t>Management Studio</a:t>
            </a:r>
          </a:p>
          <a:p>
            <a:r>
              <a:rPr lang="en-US" altLang="zh-TW" dirty="0" smtClean="0"/>
              <a:t>Profiler</a:t>
            </a:r>
          </a:p>
          <a:p>
            <a:r>
              <a:rPr lang="en-US" altLang="zh-TW" dirty="0" smtClean="0"/>
              <a:t>Database Engine Tuning Advisor</a:t>
            </a:r>
            <a:endParaRPr lang="zh-TW" altLang="en-US" dirty="0"/>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p:txBody>
          <a:bodyPr/>
          <a:lstStyle/>
          <a:p>
            <a:r>
              <a:rPr lang="zh-TW" altLang="en-US"/>
              <a:t>指定復原選項</a:t>
            </a:r>
          </a:p>
        </p:txBody>
      </p:sp>
      <p:sp>
        <p:nvSpPr>
          <p:cNvPr id="63493" name="Rectangle 5"/>
          <p:cNvSpPr>
            <a:spLocks noGrp="1" noChangeArrowheads="1"/>
          </p:cNvSpPr>
          <p:nvPr>
            <p:ph type="body" idx="1"/>
          </p:nvPr>
        </p:nvSpPr>
        <p:spPr>
          <a:xfrm>
            <a:off x="381000" y="1052513"/>
            <a:ext cx="8388350" cy="3070225"/>
          </a:xfrm>
        </p:spPr>
        <p:txBody>
          <a:bodyPr/>
          <a:lstStyle/>
          <a:p>
            <a:r>
              <a:rPr lang="zh-TW" altLang="en-US" sz="2800"/>
              <a:t>指定 </a:t>
            </a:r>
            <a:r>
              <a:rPr lang="en-US" altLang="zh-TW" sz="2800"/>
              <a:t>RECOVERY </a:t>
            </a:r>
            <a:r>
              <a:rPr lang="zh-TW" altLang="en-US" sz="2800"/>
              <a:t>選項</a:t>
            </a:r>
          </a:p>
          <a:p>
            <a:pPr lvl="1"/>
            <a:r>
              <a:rPr lang="zh-TW" altLang="en-US" sz="2400"/>
              <a:t>用於最後一份的資料庫備份，後面沒有需要再還原其他備份時</a:t>
            </a:r>
          </a:p>
          <a:p>
            <a:pPr lvl="1"/>
            <a:r>
              <a:rPr lang="zh-TW" altLang="en-US" sz="2400"/>
              <a:t>允許使用者可以存取資料庫</a:t>
            </a:r>
          </a:p>
          <a:p>
            <a:r>
              <a:rPr lang="zh-TW" altLang="en-US" sz="2800"/>
              <a:t>指定 </a:t>
            </a:r>
            <a:r>
              <a:rPr lang="en-US" altLang="zh-TW" sz="2800"/>
              <a:t>NORECOVERY </a:t>
            </a:r>
            <a:r>
              <a:rPr lang="zh-TW" altLang="en-US" sz="2800"/>
              <a:t>選項</a:t>
            </a:r>
          </a:p>
          <a:p>
            <a:pPr lvl="1"/>
            <a:r>
              <a:rPr lang="zh-TW" altLang="en-US" sz="2400"/>
              <a:t>用於還原最後一份的資料庫備份之前的所有備份</a:t>
            </a:r>
          </a:p>
          <a:p>
            <a:pPr lvl="1"/>
            <a:r>
              <a:rPr lang="zh-TW" altLang="en-US" sz="2400"/>
              <a:t>不允許使用者存取資料庫</a:t>
            </a:r>
          </a:p>
        </p:txBody>
      </p:sp>
      <p:graphicFrame>
        <p:nvGraphicFramePr>
          <p:cNvPr id="63611" name="Object 123"/>
          <p:cNvGraphicFramePr>
            <a:graphicFrameLocks noChangeAspect="1"/>
          </p:cNvGraphicFramePr>
          <p:nvPr/>
        </p:nvGraphicFramePr>
        <p:xfrm>
          <a:off x="900113" y="4149725"/>
          <a:ext cx="7345362" cy="2413000"/>
        </p:xfrm>
        <a:graphic>
          <a:graphicData uri="http://schemas.openxmlformats.org/presentationml/2006/ole">
            <p:oleObj spid="_x0000_s1026" name="Bitmap Image" r:id="rId3" imgW="8933333" imgH="2933333" progId="PBrush">
              <p:embed/>
            </p:oleObj>
          </a:graphicData>
        </a:graphic>
      </p:graphicFrame>
      <p:sp>
        <p:nvSpPr>
          <p:cNvPr id="63612" name="Rectangle 124"/>
          <p:cNvSpPr>
            <a:spLocks noChangeArrowheads="1"/>
          </p:cNvSpPr>
          <p:nvPr/>
        </p:nvSpPr>
        <p:spPr bwMode="auto">
          <a:xfrm>
            <a:off x="971550" y="4365625"/>
            <a:ext cx="1008063" cy="1584325"/>
          </a:xfrm>
          <a:prstGeom prst="rect">
            <a:avLst/>
          </a:prstGeom>
          <a:noFill/>
          <a:ln w="38100" algn="ctr">
            <a:solidFill>
              <a:srgbClr val="FFFF00"/>
            </a:solidFill>
            <a:prstDash val="dash"/>
            <a:miter lim="800000"/>
            <a:headEnd/>
            <a:tailEnd/>
          </a:ln>
          <a:effectLst/>
        </p:spPr>
        <p:txBody>
          <a:bodyPr anchor="ctr">
            <a:spAutoFit/>
          </a:bodyPr>
          <a:lstStyle/>
          <a:p>
            <a:endParaRPr lang="zh-TW" altLang="en-US"/>
          </a:p>
        </p:txBody>
      </p:sp>
      <p:sp>
        <p:nvSpPr>
          <p:cNvPr id="63613" name="Text Box 125"/>
          <p:cNvSpPr txBox="1">
            <a:spLocks noChangeArrowheads="1"/>
          </p:cNvSpPr>
          <p:nvPr/>
        </p:nvSpPr>
        <p:spPr bwMode="auto">
          <a:xfrm>
            <a:off x="592138" y="5942013"/>
            <a:ext cx="1809750" cy="366712"/>
          </a:xfrm>
          <a:prstGeom prst="rect">
            <a:avLst/>
          </a:prstGeom>
          <a:noFill/>
          <a:ln w="9525" algn="ctr">
            <a:noFill/>
            <a:miter lim="800000"/>
            <a:headEnd/>
            <a:tailEnd/>
          </a:ln>
          <a:effectLst/>
        </p:spPr>
        <p:txBody>
          <a:bodyPr wrap="none">
            <a:spAutoFit/>
          </a:bodyPr>
          <a:lstStyle/>
          <a:p>
            <a:pPr algn="l"/>
            <a:r>
              <a:rPr lang="en-US" altLang="zh-TW" sz="1800">
                <a:solidFill>
                  <a:srgbClr val="FFFF00"/>
                </a:solidFill>
                <a:effectLst>
                  <a:outerShdw blurRad="38100" dist="38100" dir="2700000" algn="tl">
                    <a:srgbClr val="000000"/>
                  </a:outerShdw>
                </a:effectLst>
              </a:rPr>
              <a:t>NORECOVERY</a:t>
            </a:r>
          </a:p>
        </p:txBody>
      </p:sp>
      <p:sp>
        <p:nvSpPr>
          <p:cNvPr id="63614" name="Rectangle 126"/>
          <p:cNvSpPr>
            <a:spLocks noChangeArrowheads="1"/>
          </p:cNvSpPr>
          <p:nvPr/>
        </p:nvSpPr>
        <p:spPr bwMode="auto">
          <a:xfrm>
            <a:off x="6030913" y="4365625"/>
            <a:ext cx="1008062" cy="1584325"/>
          </a:xfrm>
          <a:prstGeom prst="rect">
            <a:avLst/>
          </a:prstGeom>
          <a:noFill/>
          <a:ln w="38100" algn="ctr">
            <a:solidFill>
              <a:srgbClr val="FFFF00"/>
            </a:solidFill>
            <a:prstDash val="dash"/>
            <a:miter lim="800000"/>
            <a:headEnd/>
            <a:tailEnd/>
          </a:ln>
          <a:effectLst/>
        </p:spPr>
        <p:txBody>
          <a:bodyPr anchor="ctr">
            <a:spAutoFit/>
          </a:bodyPr>
          <a:lstStyle/>
          <a:p>
            <a:endParaRPr lang="zh-TW" altLang="en-US"/>
          </a:p>
        </p:txBody>
      </p:sp>
      <p:sp>
        <p:nvSpPr>
          <p:cNvPr id="63615" name="Text Box 127"/>
          <p:cNvSpPr txBox="1">
            <a:spLocks noChangeArrowheads="1"/>
          </p:cNvSpPr>
          <p:nvPr/>
        </p:nvSpPr>
        <p:spPr bwMode="auto">
          <a:xfrm>
            <a:off x="5651500" y="5942013"/>
            <a:ext cx="1809750" cy="366712"/>
          </a:xfrm>
          <a:prstGeom prst="rect">
            <a:avLst/>
          </a:prstGeom>
          <a:noFill/>
          <a:ln w="9525" algn="ctr">
            <a:noFill/>
            <a:miter lim="800000"/>
            <a:headEnd/>
            <a:tailEnd/>
          </a:ln>
          <a:effectLst/>
        </p:spPr>
        <p:txBody>
          <a:bodyPr wrap="none">
            <a:spAutoFit/>
          </a:bodyPr>
          <a:lstStyle/>
          <a:p>
            <a:pPr algn="l"/>
            <a:r>
              <a:rPr lang="en-US" altLang="zh-TW" sz="1800">
                <a:solidFill>
                  <a:srgbClr val="FFFF00"/>
                </a:solidFill>
                <a:effectLst>
                  <a:outerShdw blurRad="38100" dist="38100" dir="2700000" algn="tl">
                    <a:srgbClr val="000000"/>
                  </a:outerShdw>
                </a:effectLst>
              </a:rPr>
              <a:t>NORECOVERY</a:t>
            </a:r>
          </a:p>
        </p:txBody>
      </p:sp>
      <p:sp>
        <p:nvSpPr>
          <p:cNvPr id="63616" name="Line 128"/>
          <p:cNvSpPr>
            <a:spLocks noChangeShapeType="1"/>
          </p:cNvSpPr>
          <p:nvPr/>
        </p:nvSpPr>
        <p:spPr bwMode="auto">
          <a:xfrm>
            <a:off x="1979613" y="5157788"/>
            <a:ext cx="4032250" cy="0"/>
          </a:xfrm>
          <a:prstGeom prst="line">
            <a:avLst/>
          </a:prstGeom>
          <a:noFill/>
          <a:ln w="76200" cmpd="tri">
            <a:solidFill>
              <a:srgbClr val="FFFF00"/>
            </a:solidFill>
            <a:round/>
            <a:headEnd/>
            <a:tailEnd/>
          </a:ln>
          <a:effectLst/>
        </p:spPr>
        <p:txBody>
          <a:bodyPr wrap="none">
            <a:spAutoFit/>
          </a:bodyPr>
          <a:lstStyle/>
          <a:p>
            <a:endParaRPr lang="zh-TW" altLang="en-US"/>
          </a:p>
        </p:txBody>
      </p:sp>
      <p:sp>
        <p:nvSpPr>
          <p:cNvPr id="63617" name="Rectangle 129"/>
          <p:cNvSpPr>
            <a:spLocks noChangeArrowheads="1"/>
          </p:cNvSpPr>
          <p:nvPr/>
        </p:nvSpPr>
        <p:spPr bwMode="auto">
          <a:xfrm>
            <a:off x="7092950" y="4365625"/>
            <a:ext cx="503238" cy="1584325"/>
          </a:xfrm>
          <a:prstGeom prst="rect">
            <a:avLst/>
          </a:prstGeom>
          <a:noFill/>
          <a:ln w="38100" algn="ctr">
            <a:solidFill>
              <a:schemeClr val="folHlink"/>
            </a:solidFill>
            <a:prstDash val="sysDot"/>
            <a:miter lim="800000"/>
            <a:headEnd/>
            <a:tailEnd/>
          </a:ln>
          <a:effectLst/>
        </p:spPr>
        <p:txBody>
          <a:bodyPr anchor="ctr">
            <a:spAutoFit/>
          </a:bodyPr>
          <a:lstStyle/>
          <a:p>
            <a:endParaRPr lang="zh-TW" altLang="en-US"/>
          </a:p>
        </p:txBody>
      </p:sp>
      <p:sp>
        <p:nvSpPr>
          <p:cNvPr id="63618" name="Text Box 130"/>
          <p:cNvSpPr txBox="1">
            <a:spLocks noChangeArrowheads="1"/>
          </p:cNvSpPr>
          <p:nvPr/>
        </p:nvSpPr>
        <p:spPr bwMode="auto">
          <a:xfrm>
            <a:off x="7019925" y="4070350"/>
            <a:ext cx="1466850" cy="366713"/>
          </a:xfrm>
          <a:prstGeom prst="rect">
            <a:avLst/>
          </a:prstGeom>
          <a:noFill/>
          <a:ln w="9525" algn="ctr">
            <a:noFill/>
            <a:miter lim="800000"/>
            <a:headEnd/>
            <a:tailEnd/>
          </a:ln>
          <a:effectLst/>
        </p:spPr>
        <p:txBody>
          <a:bodyPr wrap="none">
            <a:spAutoFit/>
          </a:bodyPr>
          <a:lstStyle/>
          <a:p>
            <a:pPr algn="l"/>
            <a:r>
              <a:rPr lang="en-US" altLang="zh-TW" sz="1800">
                <a:solidFill>
                  <a:schemeClr val="folHlink"/>
                </a:solidFill>
                <a:effectLst>
                  <a:outerShdw blurRad="38100" dist="38100" dir="2700000" algn="tl">
                    <a:srgbClr val="000000"/>
                  </a:outerShdw>
                </a:effectLst>
              </a:rPr>
              <a:t>RECOVERY</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備份壓縮</a:t>
            </a:r>
            <a:endParaRPr lang="zh-TW" altLang="en-US" dirty="0"/>
          </a:p>
        </p:txBody>
      </p:sp>
      <p:sp>
        <p:nvSpPr>
          <p:cNvPr id="3" name="Content Placeholder 2"/>
          <p:cNvSpPr>
            <a:spLocks noGrp="1"/>
          </p:cNvSpPr>
          <p:nvPr>
            <p:ph idx="1"/>
          </p:nvPr>
        </p:nvSpPr>
        <p:spPr>
          <a:xfrm>
            <a:off x="142844" y="928670"/>
            <a:ext cx="4143404" cy="4208463"/>
          </a:xfrm>
        </p:spPr>
        <p:txBody>
          <a:bodyPr/>
          <a:lstStyle/>
          <a:p>
            <a:r>
              <a:rPr lang="zh-TW" altLang="en-US" sz="2800" dirty="0" smtClean="0"/>
              <a:t>企業版</a:t>
            </a:r>
            <a:endParaRPr lang="en-US" altLang="zh-TW" sz="2800" dirty="0" smtClean="0"/>
          </a:p>
          <a:p>
            <a:r>
              <a:rPr lang="zh-TW" altLang="en-US" sz="2800" dirty="0" smtClean="0"/>
              <a:t>降低備份裝置</a:t>
            </a:r>
            <a:r>
              <a:rPr lang="en-US" altLang="zh-TW" sz="2800" dirty="0" smtClean="0"/>
              <a:t> I/O </a:t>
            </a:r>
          </a:p>
          <a:p>
            <a:r>
              <a:rPr lang="zh-TW" altLang="en-US" sz="2800" dirty="0" smtClean="0"/>
              <a:t>加快備份速度</a:t>
            </a:r>
            <a:endParaRPr lang="en-US" altLang="zh-TW" sz="2800" dirty="0" smtClean="0"/>
          </a:p>
          <a:p>
            <a:r>
              <a:rPr lang="zh-TW" altLang="en-US" sz="2800" dirty="0" smtClean="0"/>
              <a:t>交易紀錄檔傳送亦</a:t>
            </a:r>
            <a:r>
              <a:rPr lang="en-US" altLang="zh-TW" sz="2800" dirty="0" smtClean="0"/>
              <a:t/>
            </a:r>
            <a:br>
              <a:rPr lang="en-US" altLang="zh-TW" sz="2800" dirty="0" smtClean="0"/>
            </a:br>
            <a:r>
              <a:rPr lang="zh-TW" altLang="en-US" sz="2800" dirty="0" smtClean="0"/>
              <a:t>可使用備份壓縮</a:t>
            </a:r>
            <a:endParaRPr lang="zh-TW" altLang="en-US" sz="2800" dirty="0"/>
          </a:p>
        </p:txBody>
      </p:sp>
      <p:pic>
        <p:nvPicPr>
          <p:cNvPr id="8" name="Picture 7"/>
          <p:cNvPicPr/>
          <p:nvPr/>
        </p:nvPicPr>
        <p:blipFill>
          <a:blip r:embed="rId3"/>
          <a:srcRect/>
          <a:stretch>
            <a:fillRect/>
          </a:stretch>
        </p:blipFill>
        <p:spPr bwMode="auto">
          <a:xfrm>
            <a:off x="3662393" y="714356"/>
            <a:ext cx="5267325" cy="3781425"/>
          </a:xfrm>
          <a:prstGeom prst="rect">
            <a:avLst/>
          </a:prstGeom>
          <a:noFill/>
          <a:ln w="9525">
            <a:noFill/>
            <a:miter lim="800000"/>
            <a:headEnd/>
            <a:tailEnd/>
          </a:ln>
          <a:effectLst>
            <a:reflection blurRad="6350" stA="50000" endA="300" endPos="38500" dist="50800" dir="5400000" sy="-100000" algn="bl" rotWithShape="0"/>
          </a:effectLst>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備份壓縮效能測試</a:t>
            </a:r>
            <a:endParaRPr lang="zh-TW" altLang="en-US" dirty="0"/>
          </a:p>
        </p:txBody>
      </p:sp>
      <p:graphicFrame>
        <p:nvGraphicFramePr>
          <p:cNvPr id="4" name="Content Placeholder 3"/>
          <p:cNvGraphicFramePr>
            <a:graphicFrameLocks noGrp="1"/>
          </p:cNvGraphicFramePr>
          <p:nvPr>
            <p:ph sz="quarter" idx="1"/>
          </p:nvPr>
        </p:nvGraphicFramePr>
        <p:xfrm>
          <a:off x="301625" y="1298668"/>
          <a:ext cx="8504238" cy="2286000"/>
        </p:xfrm>
        <a:graphic>
          <a:graphicData uri="http://schemas.openxmlformats.org/drawingml/2006/table">
            <a:tbl>
              <a:tblPr firstRow="1" bandRow="1">
                <a:tableStyleId>{5C22544A-7EE6-4342-B048-85BDC9FD1C3A}</a:tableStyleId>
              </a:tblPr>
              <a:tblGrid>
                <a:gridCol w="413374"/>
                <a:gridCol w="3321991"/>
                <a:gridCol w="2106646"/>
                <a:gridCol w="2662227"/>
              </a:tblGrid>
              <a:tr h="370840">
                <a:tc>
                  <a:txBody>
                    <a:bodyPr/>
                    <a:lstStyle/>
                    <a:p>
                      <a:endParaRPr lang="zh-TW" altLang="en-US" sz="2400" dirty="0"/>
                    </a:p>
                  </a:txBody>
                  <a:tcPr marL="94492" marR="94492"/>
                </a:tc>
                <a:tc>
                  <a:txBody>
                    <a:bodyPr/>
                    <a:lstStyle/>
                    <a:p>
                      <a:pPr algn="ctr"/>
                      <a:r>
                        <a:rPr lang="zh-TW" altLang="en-US" sz="2400" dirty="0" smtClean="0">
                          <a:solidFill>
                            <a:srgbClr val="FF0000"/>
                          </a:solidFill>
                        </a:rPr>
                        <a:t>備份方式</a:t>
                      </a:r>
                      <a:endParaRPr lang="zh-TW" altLang="en-US" sz="2400" dirty="0">
                        <a:solidFill>
                          <a:srgbClr val="FF0000"/>
                        </a:solidFill>
                      </a:endParaRPr>
                    </a:p>
                  </a:txBody>
                  <a:tcPr marL="94492" marR="94492"/>
                </a:tc>
                <a:tc>
                  <a:txBody>
                    <a:bodyPr/>
                    <a:lstStyle/>
                    <a:p>
                      <a:pPr algn="ctr"/>
                      <a:r>
                        <a:rPr lang="zh-TW" altLang="en-US" sz="2400" dirty="0" smtClean="0">
                          <a:solidFill>
                            <a:srgbClr val="FF0000"/>
                          </a:solidFill>
                        </a:rPr>
                        <a:t>備份檔案大小</a:t>
                      </a:r>
                      <a:endParaRPr lang="zh-TW" altLang="en-US" sz="2400" dirty="0">
                        <a:solidFill>
                          <a:srgbClr val="FF0000"/>
                        </a:solidFill>
                      </a:endParaRPr>
                    </a:p>
                  </a:txBody>
                  <a:tcPr marL="94492" marR="94492"/>
                </a:tc>
                <a:tc>
                  <a:txBody>
                    <a:bodyPr/>
                    <a:lstStyle/>
                    <a:p>
                      <a:pPr algn="ctr"/>
                      <a:r>
                        <a:rPr lang="zh-TW" altLang="en-US" sz="2400" dirty="0" smtClean="0">
                          <a:solidFill>
                            <a:srgbClr val="FF0000"/>
                          </a:solidFill>
                        </a:rPr>
                        <a:t>備份時間</a:t>
                      </a:r>
                      <a:endParaRPr lang="zh-TW" altLang="en-US" sz="2400" dirty="0">
                        <a:solidFill>
                          <a:srgbClr val="FF0000"/>
                        </a:solidFill>
                      </a:endParaRPr>
                    </a:p>
                  </a:txBody>
                  <a:tcPr marL="94492" marR="94492"/>
                </a:tc>
              </a:tr>
              <a:tr h="370840">
                <a:tc>
                  <a:txBody>
                    <a:bodyPr/>
                    <a:lstStyle/>
                    <a:p>
                      <a:r>
                        <a:rPr lang="en-US" altLang="zh-TW" sz="2400" dirty="0" smtClean="0"/>
                        <a:t>A</a:t>
                      </a:r>
                      <a:endParaRPr lang="zh-TW" altLang="en-US" sz="2400" dirty="0"/>
                    </a:p>
                  </a:txBody>
                  <a:tcPr marL="94492" marR="94492"/>
                </a:tc>
                <a:tc>
                  <a:txBody>
                    <a:bodyPr/>
                    <a:lstStyle/>
                    <a:p>
                      <a:pPr algn="ctr"/>
                      <a:r>
                        <a:rPr lang="zh-TW" altLang="en-US" sz="2400" dirty="0" smtClean="0"/>
                        <a:t>未壓縮，</a:t>
                      </a:r>
                      <a:r>
                        <a:rPr lang="en-US" altLang="zh-TW" sz="2400" dirty="0" smtClean="0"/>
                        <a:t>1 </a:t>
                      </a:r>
                      <a:r>
                        <a:rPr lang="zh-TW" altLang="en-US" sz="2400" dirty="0" smtClean="0"/>
                        <a:t>個備份檔案</a:t>
                      </a:r>
                      <a:endParaRPr lang="zh-TW" altLang="en-US" sz="2400" dirty="0"/>
                    </a:p>
                  </a:txBody>
                  <a:tcPr marL="94492" marR="94492"/>
                </a:tc>
                <a:tc>
                  <a:txBody>
                    <a:bodyPr/>
                    <a:lstStyle/>
                    <a:p>
                      <a:pPr algn="r"/>
                      <a:r>
                        <a:rPr lang="en-US" altLang="zh-TW" sz="2400" dirty="0" smtClean="0"/>
                        <a:t>32.8 GB * 1</a:t>
                      </a:r>
                      <a:endParaRPr lang="zh-TW" altLang="en-US" sz="2400" dirty="0"/>
                    </a:p>
                  </a:txBody>
                  <a:tcPr marL="94492" marR="94492"/>
                </a:tc>
                <a:tc>
                  <a:txBody>
                    <a:bodyPr/>
                    <a:lstStyle/>
                    <a:p>
                      <a:pPr algn="r"/>
                      <a:r>
                        <a:rPr lang="en-US" altLang="zh-TW" sz="2400" dirty="0" smtClean="0"/>
                        <a:t>1524 </a:t>
                      </a:r>
                      <a:r>
                        <a:rPr lang="zh-TW" altLang="en-US" sz="2400" dirty="0" smtClean="0"/>
                        <a:t>秒 </a:t>
                      </a:r>
                      <a:r>
                        <a:rPr lang="en-US" altLang="zh-TW" sz="2400" dirty="0" smtClean="0"/>
                        <a:t>(00:25:24)</a:t>
                      </a:r>
                      <a:endParaRPr lang="zh-TW" altLang="en-US" sz="2400" dirty="0"/>
                    </a:p>
                  </a:txBody>
                  <a:tcPr marL="94492" marR="94492"/>
                </a:tc>
              </a:tr>
              <a:tr h="370840">
                <a:tc>
                  <a:txBody>
                    <a:bodyPr/>
                    <a:lstStyle/>
                    <a:p>
                      <a:r>
                        <a:rPr lang="en-US" altLang="zh-TW" sz="2400" dirty="0" smtClean="0"/>
                        <a:t>B</a:t>
                      </a:r>
                      <a:endParaRPr lang="zh-TW" altLang="en-US" sz="2400" dirty="0"/>
                    </a:p>
                  </a:txBody>
                  <a:tcPr marL="94492" marR="9449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t>未壓縮，</a:t>
                      </a:r>
                      <a:r>
                        <a:rPr lang="en-US" altLang="zh-TW" sz="2400" dirty="0" smtClean="0"/>
                        <a:t>4 </a:t>
                      </a:r>
                      <a:r>
                        <a:rPr lang="zh-TW" altLang="en-US" sz="2400" dirty="0" smtClean="0"/>
                        <a:t>個備份檔案</a:t>
                      </a:r>
                    </a:p>
                  </a:txBody>
                  <a:tcPr marL="94492" marR="94492"/>
                </a:tc>
                <a:tc>
                  <a:txBody>
                    <a:bodyPr/>
                    <a:lstStyle/>
                    <a:p>
                      <a:pPr algn="r"/>
                      <a:r>
                        <a:rPr lang="en-US" altLang="zh-TW" sz="2400" dirty="0" smtClean="0"/>
                        <a:t>8.2 GB * 4</a:t>
                      </a:r>
                      <a:endParaRPr lang="zh-TW" altLang="en-US" sz="2400" dirty="0"/>
                    </a:p>
                  </a:txBody>
                  <a:tcPr marL="94492" marR="94492"/>
                </a:tc>
                <a:tc>
                  <a:txBody>
                    <a:bodyPr/>
                    <a:lstStyle/>
                    <a:p>
                      <a:pPr algn="r"/>
                      <a:r>
                        <a:rPr lang="en-US" altLang="zh-TW" sz="2400" dirty="0" smtClean="0"/>
                        <a:t>1020 </a:t>
                      </a:r>
                      <a:r>
                        <a:rPr lang="zh-TW" altLang="en-US" sz="2400" dirty="0" smtClean="0"/>
                        <a:t>秒 </a:t>
                      </a:r>
                      <a:r>
                        <a:rPr lang="en-US" altLang="zh-TW" sz="2400" dirty="0" smtClean="0"/>
                        <a:t>(00:17:00)</a:t>
                      </a:r>
                      <a:endParaRPr lang="zh-TW" altLang="en-US" sz="2400" dirty="0"/>
                    </a:p>
                  </a:txBody>
                  <a:tcPr marL="94492" marR="94492"/>
                </a:tc>
              </a:tr>
              <a:tr h="370840">
                <a:tc>
                  <a:txBody>
                    <a:bodyPr/>
                    <a:lstStyle/>
                    <a:p>
                      <a:r>
                        <a:rPr lang="en-US" altLang="zh-TW" sz="2400" dirty="0" smtClean="0"/>
                        <a:t>C</a:t>
                      </a:r>
                      <a:endParaRPr lang="zh-TW" altLang="en-US" sz="2400" dirty="0"/>
                    </a:p>
                  </a:txBody>
                  <a:tcPr marL="94492" marR="9449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t>壓縮，</a:t>
                      </a:r>
                      <a:r>
                        <a:rPr lang="en-US" altLang="zh-TW" sz="2400" dirty="0" smtClean="0"/>
                        <a:t>1 </a:t>
                      </a:r>
                      <a:r>
                        <a:rPr lang="zh-TW" altLang="en-US" sz="2400" dirty="0" smtClean="0"/>
                        <a:t>個備份檔案</a:t>
                      </a:r>
                      <a:endParaRPr lang="zh-TW" altLang="en-US" sz="2400" dirty="0"/>
                    </a:p>
                  </a:txBody>
                  <a:tcPr marL="94492" marR="94492"/>
                </a:tc>
                <a:tc>
                  <a:txBody>
                    <a:bodyPr/>
                    <a:lstStyle/>
                    <a:p>
                      <a:pPr algn="r"/>
                      <a:r>
                        <a:rPr lang="en-US" altLang="zh-TW" sz="2400" dirty="0" smtClean="0"/>
                        <a:t>5.1 GB * 1</a:t>
                      </a:r>
                      <a:endParaRPr lang="zh-TW" altLang="en-US" sz="2400" dirty="0"/>
                    </a:p>
                  </a:txBody>
                  <a:tcPr marL="94492" marR="94492"/>
                </a:tc>
                <a:tc>
                  <a:txBody>
                    <a:bodyPr/>
                    <a:lstStyle/>
                    <a:p>
                      <a:pPr algn="r"/>
                      <a:r>
                        <a:rPr lang="en-US" altLang="zh-TW" sz="2400" dirty="0" smtClean="0"/>
                        <a:t>417 </a:t>
                      </a:r>
                      <a:r>
                        <a:rPr lang="zh-TW" altLang="en-US" sz="2400" dirty="0" smtClean="0"/>
                        <a:t>秒 </a:t>
                      </a:r>
                      <a:r>
                        <a:rPr lang="en-US" altLang="zh-TW" sz="2400" dirty="0" smtClean="0"/>
                        <a:t>(00:06:57)</a:t>
                      </a:r>
                      <a:endParaRPr lang="zh-TW" altLang="en-US" sz="2400" dirty="0"/>
                    </a:p>
                  </a:txBody>
                  <a:tcPr marL="94492" marR="94492"/>
                </a:tc>
              </a:tr>
              <a:tr h="370840">
                <a:tc>
                  <a:txBody>
                    <a:bodyPr/>
                    <a:lstStyle/>
                    <a:p>
                      <a:r>
                        <a:rPr lang="en-US" altLang="zh-TW" sz="2400" dirty="0" smtClean="0"/>
                        <a:t>D</a:t>
                      </a:r>
                      <a:endParaRPr lang="zh-TW" altLang="en-US" sz="2400" dirty="0"/>
                    </a:p>
                  </a:txBody>
                  <a:tcPr marL="94492" marR="94492"/>
                </a:tc>
                <a:tc>
                  <a:txBody>
                    <a:bodyPr/>
                    <a:lstStyle/>
                    <a:p>
                      <a:pPr algn="ctr"/>
                      <a:r>
                        <a:rPr lang="zh-TW" altLang="en-US" sz="2400" dirty="0" smtClean="0"/>
                        <a:t>壓縮，</a:t>
                      </a:r>
                      <a:r>
                        <a:rPr lang="en-US" altLang="zh-TW" sz="2400" dirty="0" smtClean="0"/>
                        <a:t>4 </a:t>
                      </a:r>
                      <a:r>
                        <a:rPr lang="zh-TW" altLang="en-US" sz="2400" dirty="0" smtClean="0"/>
                        <a:t>個備份檔案</a:t>
                      </a:r>
                      <a:endParaRPr lang="zh-TW" altLang="en-US" sz="2400" dirty="0"/>
                    </a:p>
                  </a:txBody>
                  <a:tcPr marL="94492" marR="94492"/>
                </a:tc>
                <a:tc>
                  <a:txBody>
                    <a:bodyPr/>
                    <a:lstStyle/>
                    <a:p>
                      <a:pPr algn="r"/>
                      <a:r>
                        <a:rPr lang="en-US" altLang="zh-TW" sz="2400" dirty="0" smtClean="0"/>
                        <a:t>1.3 GB * 4</a:t>
                      </a:r>
                      <a:endParaRPr lang="zh-TW" altLang="en-US" sz="2400" dirty="0"/>
                    </a:p>
                  </a:txBody>
                  <a:tcPr marL="94492" marR="94492"/>
                </a:tc>
                <a:tc>
                  <a:txBody>
                    <a:bodyPr/>
                    <a:lstStyle/>
                    <a:p>
                      <a:pPr algn="r"/>
                      <a:r>
                        <a:rPr lang="en-US" altLang="zh-TW" sz="2400" dirty="0" smtClean="0"/>
                        <a:t>392 </a:t>
                      </a:r>
                      <a:r>
                        <a:rPr lang="zh-TW" altLang="en-US" sz="2400" dirty="0" smtClean="0"/>
                        <a:t>秒 </a:t>
                      </a:r>
                      <a:r>
                        <a:rPr lang="en-US" altLang="zh-TW" sz="2400" dirty="0" smtClean="0"/>
                        <a:t>(00:06:32)</a:t>
                      </a:r>
                      <a:endParaRPr lang="zh-TW" altLang="en-US" sz="2400" dirty="0"/>
                    </a:p>
                  </a:txBody>
                  <a:tcPr marL="94492" marR="94492"/>
                </a:tc>
              </a:tr>
            </a:tbl>
          </a:graphicData>
        </a:graphic>
      </p:graphicFrame>
      <p:sp>
        <p:nvSpPr>
          <p:cNvPr id="6" name="Content Placeholder 5"/>
          <p:cNvSpPr txBox="1">
            <a:spLocks/>
          </p:cNvSpPr>
          <p:nvPr/>
        </p:nvSpPr>
        <p:spPr>
          <a:xfrm>
            <a:off x="336176" y="4001688"/>
            <a:ext cx="4307261" cy="2499146"/>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400" b="0" i="0" u="none" strike="noStrike" kern="1200" cap="none" spc="0" normalizeH="0" baseline="0" noProof="0" dirty="0" smtClean="0">
                <a:ln>
                  <a:noFill/>
                </a:ln>
                <a:solidFill>
                  <a:schemeClr val="bg1"/>
                </a:solidFill>
                <a:effectLst/>
                <a:uLnTx/>
                <a:uFillTx/>
                <a:latin typeface="+mn-lt"/>
                <a:ea typeface="+mn-ea"/>
                <a:cs typeface="+mn-cs"/>
              </a:rPr>
              <a:t>執行時間</a:t>
            </a:r>
            <a:r>
              <a:rPr kumimoji="0" lang="zh-TW" altLang="en-US" sz="2400" dirty="0" smtClean="0">
                <a:solidFill>
                  <a:schemeClr val="bg1"/>
                </a:solidFill>
                <a:latin typeface="+mn-lt"/>
                <a:ea typeface="+mn-ea"/>
              </a:rPr>
              <a:t>：</a:t>
            </a:r>
            <a:endParaRPr kumimoji="0" lang="en-US" altLang="zh-TW" sz="2400" b="0"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000" b="0" i="0" u="none" strike="noStrike" kern="1200" cap="none" spc="0" normalizeH="0" baseline="0" noProof="0" dirty="0" smtClean="0">
                <a:ln>
                  <a:noFill/>
                </a:ln>
                <a:solidFill>
                  <a:schemeClr val="bg1"/>
                </a:solidFill>
                <a:effectLst/>
                <a:uLnTx/>
                <a:uFillTx/>
                <a:latin typeface="+mn-lt"/>
                <a:ea typeface="+mn-ea"/>
                <a:cs typeface="+mn-cs"/>
              </a:rPr>
              <a:t>B</a:t>
            </a:r>
            <a:r>
              <a:rPr kumimoji="0" lang="zh-TW" altLang="en-US" sz="2000" b="0" i="0" u="none" strike="noStrike" kern="1200" cap="none" spc="0" normalizeH="0" baseline="0" noProof="0" dirty="0" smtClean="0">
                <a:ln>
                  <a:noFill/>
                </a:ln>
                <a:solidFill>
                  <a:schemeClr val="bg1"/>
                </a:solidFill>
                <a:effectLst/>
                <a:uLnTx/>
                <a:uFillTx/>
                <a:latin typeface="+mn-lt"/>
                <a:ea typeface="+mn-ea"/>
                <a:cs typeface="+mn-cs"/>
              </a:rPr>
              <a:t> 較 </a:t>
            </a:r>
            <a:r>
              <a:rPr kumimoji="0" lang="en-US" altLang="zh-TW" sz="2000" b="0" i="0" u="none" strike="noStrike" kern="1200" cap="none" spc="0" normalizeH="0" baseline="0" noProof="0" dirty="0" smtClean="0">
                <a:ln>
                  <a:noFill/>
                </a:ln>
                <a:solidFill>
                  <a:schemeClr val="bg1"/>
                </a:solidFill>
                <a:effectLst/>
                <a:uLnTx/>
                <a:uFillTx/>
                <a:latin typeface="+mn-lt"/>
                <a:ea typeface="+mn-ea"/>
                <a:cs typeface="+mn-cs"/>
              </a:rPr>
              <a:t>A</a:t>
            </a:r>
            <a:r>
              <a:rPr kumimoji="0" lang="zh-TW" altLang="en-US" sz="2000" b="0" i="0" u="none" strike="noStrike" kern="1200" cap="none" spc="0" normalizeH="0" baseline="0" noProof="0" dirty="0" smtClean="0">
                <a:ln>
                  <a:noFill/>
                </a:ln>
                <a:solidFill>
                  <a:schemeClr val="bg1"/>
                </a:solidFill>
                <a:effectLst/>
                <a:uLnTx/>
                <a:uFillTx/>
                <a:latin typeface="+mn-lt"/>
                <a:ea typeface="+mn-ea"/>
                <a:cs typeface="+mn-cs"/>
              </a:rPr>
              <a:t> 節省 </a:t>
            </a:r>
            <a:r>
              <a:rPr kumimoji="0" lang="en-US" altLang="zh-TW" sz="2000" b="0" i="0" u="none" strike="noStrike" kern="1200" cap="none" spc="0" normalizeH="0" baseline="0" noProof="0" dirty="0" smtClean="0">
                <a:ln>
                  <a:noFill/>
                </a:ln>
                <a:solidFill>
                  <a:schemeClr val="bg1"/>
                </a:solidFill>
                <a:effectLst/>
                <a:uLnTx/>
                <a:uFillTx/>
                <a:latin typeface="+mn-lt"/>
                <a:ea typeface="+mn-ea"/>
                <a:cs typeface="+mn-cs"/>
              </a:rPr>
              <a:t>33%</a:t>
            </a:r>
            <a:r>
              <a:rPr kumimoji="0" lang="zh-TW" altLang="en-US" sz="2000" b="0" i="0" u="none" strike="noStrike" kern="1200" cap="none" spc="0" normalizeH="0" baseline="0" noProof="0" dirty="0" smtClean="0">
                <a:ln>
                  <a:noFill/>
                </a:ln>
                <a:solidFill>
                  <a:schemeClr val="bg1"/>
                </a:solidFill>
                <a:effectLst/>
                <a:uLnTx/>
                <a:uFillTx/>
                <a:latin typeface="+mn-lt"/>
                <a:ea typeface="+mn-ea"/>
                <a:cs typeface="+mn-cs"/>
              </a:rPr>
              <a:t> 的執行時間</a:t>
            </a:r>
            <a:endParaRPr kumimoji="0" lang="en-US" altLang="zh-TW" sz="2000" b="0"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000" b="0" i="0" u="none" strike="noStrike" kern="1200" cap="none" spc="0" normalizeH="0" baseline="0" noProof="0" dirty="0" smtClean="0">
                <a:ln>
                  <a:noFill/>
                </a:ln>
                <a:solidFill>
                  <a:schemeClr val="bg1"/>
                </a:solidFill>
                <a:effectLst/>
                <a:uLnTx/>
                <a:uFillTx/>
                <a:latin typeface="+mn-lt"/>
                <a:ea typeface="+mn-ea"/>
                <a:cs typeface="+mn-cs"/>
              </a:rPr>
              <a:t>C </a:t>
            </a:r>
            <a:r>
              <a:rPr kumimoji="0" lang="zh-TW" altLang="en-US" sz="2000" b="0" i="0" u="none" strike="noStrike" kern="1200" cap="none" spc="0" normalizeH="0" baseline="0" noProof="0" dirty="0" smtClean="0">
                <a:ln>
                  <a:noFill/>
                </a:ln>
                <a:solidFill>
                  <a:schemeClr val="bg1"/>
                </a:solidFill>
                <a:effectLst/>
                <a:uLnTx/>
                <a:uFillTx/>
                <a:latin typeface="+mn-lt"/>
                <a:ea typeface="+mn-ea"/>
                <a:cs typeface="+mn-cs"/>
              </a:rPr>
              <a:t>較 </a:t>
            </a:r>
            <a:r>
              <a:rPr kumimoji="0" lang="en-US" altLang="zh-TW" sz="2000" b="0" i="0" u="none" strike="noStrike" kern="1200" cap="none" spc="0" normalizeH="0" baseline="0" noProof="0" dirty="0" smtClean="0">
                <a:ln>
                  <a:noFill/>
                </a:ln>
                <a:solidFill>
                  <a:schemeClr val="bg1"/>
                </a:solidFill>
                <a:effectLst/>
                <a:uLnTx/>
                <a:uFillTx/>
                <a:latin typeface="+mn-lt"/>
                <a:ea typeface="+mn-ea"/>
                <a:cs typeface="+mn-cs"/>
              </a:rPr>
              <a:t>A</a:t>
            </a:r>
            <a:r>
              <a:rPr kumimoji="0" lang="zh-TW" altLang="en-US" sz="2000" b="0" i="0" u="none" strike="noStrike" kern="1200" cap="none" spc="0" normalizeH="0" baseline="0" noProof="0" dirty="0" smtClean="0">
                <a:ln>
                  <a:noFill/>
                </a:ln>
                <a:solidFill>
                  <a:schemeClr val="bg1"/>
                </a:solidFill>
                <a:effectLst/>
                <a:uLnTx/>
                <a:uFillTx/>
                <a:latin typeface="+mn-lt"/>
                <a:ea typeface="+mn-ea"/>
                <a:cs typeface="+mn-cs"/>
              </a:rPr>
              <a:t> 節省 </a:t>
            </a:r>
            <a:r>
              <a:rPr kumimoji="0" lang="en-US" altLang="zh-TW" sz="2000" b="0" i="0" u="none" strike="noStrike" kern="1200" cap="none" spc="0" normalizeH="0" baseline="0" noProof="0" dirty="0" smtClean="0">
                <a:ln>
                  <a:noFill/>
                </a:ln>
                <a:solidFill>
                  <a:schemeClr val="bg1"/>
                </a:solidFill>
                <a:effectLst/>
                <a:uLnTx/>
                <a:uFillTx/>
                <a:latin typeface="+mn-lt"/>
                <a:ea typeface="+mn-ea"/>
                <a:cs typeface="+mn-cs"/>
              </a:rPr>
              <a:t>73%</a:t>
            </a:r>
            <a:r>
              <a:rPr kumimoji="0" lang="zh-TW" altLang="en-US" sz="2000" b="0" i="0" u="none" strike="noStrike" kern="1200" cap="none" spc="0" normalizeH="0" baseline="0" noProof="0" dirty="0" smtClean="0">
                <a:ln>
                  <a:noFill/>
                </a:ln>
                <a:solidFill>
                  <a:schemeClr val="bg1"/>
                </a:solidFill>
                <a:effectLst/>
                <a:uLnTx/>
                <a:uFillTx/>
                <a:latin typeface="+mn-lt"/>
                <a:ea typeface="+mn-ea"/>
                <a:cs typeface="+mn-cs"/>
              </a:rPr>
              <a:t> 的執行時間</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000" b="0" i="0" u="none" strike="noStrike" kern="1200" cap="none" spc="0" normalizeH="0" baseline="0" noProof="0" dirty="0" smtClean="0">
                <a:ln>
                  <a:noFill/>
                </a:ln>
                <a:solidFill>
                  <a:schemeClr val="bg1"/>
                </a:solidFill>
                <a:effectLst/>
                <a:uLnTx/>
                <a:uFillTx/>
                <a:latin typeface="+mn-lt"/>
                <a:ea typeface="+mn-ea"/>
                <a:cs typeface="+mn-cs"/>
              </a:rPr>
              <a:t>D </a:t>
            </a:r>
            <a:r>
              <a:rPr kumimoji="0" lang="zh-TW" altLang="en-US" sz="2000" b="0" i="0" u="none" strike="noStrike" kern="1200" cap="none" spc="0" normalizeH="0" baseline="0" noProof="0" dirty="0" smtClean="0">
                <a:ln>
                  <a:noFill/>
                </a:ln>
                <a:solidFill>
                  <a:schemeClr val="bg1"/>
                </a:solidFill>
                <a:effectLst/>
                <a:uLnTx/>
                <a:uFillTx/>
                <a:latin typeface="+mn-lt"/>
                <a:ea typeface="+mn-ea"/>
                <a:cs typeface="+mn-cs"/>
              </a:rPr>
              <a:t>較 </a:t>
            </a:r>
            <a:r>
              <a:rPr kumimoji="0" lang="en-US" altLang="zh-TW" sz="2000" b="0" i="0" u="none" strike="noStrike" kern="1200" cap="none" spc="0" normalizeH="0" baseline="0" noProof="0" dirty="0" smtClean="0">
                <a:ln>
                  <a:noFill/>
                </a:ln>
                <a:solidFill>
                  <a:schemeClr val="bg1"/>
                </a:solidFill>
                <a:effectLst/>
                <a:uLnTx/>
                <a:uFillTx/>
                <a:latin typeface="+mn-lt"/>
                <a:ea typeface="+mn-ea"/>
                <a:cs typeface="+mn-cs"/>
              </a:rPr>
              <a:t>A </a:t>
            </a:r>
            <a:r>
              <a:rPr kumimoji="0" lang="zh-TW" altLang="en-US" sz="2000" b="0" i="0" u="none" strike="noStrike" kern="1200" cap="none" spc="0" normalizeH="0" baseline="0" noProof="0" dirty="0" smtClean="0">
                <a:ln>
                  <a:noFill/>
                </a:ln>
                <a:solidFill>
                  <a:schemeClr val="bg1"/>
                </a:solidFill>
                <a:effectLst/>
                <a:uLnTx/>
                <a:uFillTx/>
                <a:latin typeface="+mn-lt"/>
                <a:ea typeface="+mn-ea"/>
                <a:cs typeface="+mn-cs"/>
              </a:rPr>
              <a:t>節省 </a:t>
            </a:r>
            <a:r>
              <a:rPr kumimoji="0" lang="en-US" altLang="zh-TW" sz="2000" b="0" i="0" u="none" strike="noStrike" kern="1200" cap="none" spc="0" normalizeH="0" baseline="0" noProof="0" dirty="0" smtClean="0">
                <a:ln>
                  <a:noFill/>
                </a:ln>
                <a:solidFill>
                  <a:schemeClr val="bg1"/>
                </a:solidFill>
                <a:effectLst/>
                <a:uLnTx/>
                <a:uFillTx/>
                <a:latin typeface="+mn-lt"/>
                <a:ea typeface="+mn-ea"/>
                <a:cs typeface="+mn-cs"/>
              </a:rPr>
              <a:t>74%</a:t>
            </a:r>
            <a:r>
              <a:rPr kumimoji="0" lang="zh-TW" altLang="en-US" sz="2000" b="0" i="0" u="none" strike="noStrike" kern="1200" cap="none" spc="0" normalizeH="0" baseline="0" noProof="0" dirty="0" smtClean="0">
                <a:ln>
                  <a:noFill/>
                </a:ln>
                <a:solidFill>
                  <a:schemeClr val="bg1"/>
                </a:solidFill>
                <a:effectLst/>
                <a:uLnTx/>
                <a:uFillTx/>
                <a:latin typeface="+mn-lt"/>
                <a:ea typeface="+mn-ea"/>
                <a:cs typeface="+mn-cs"/>
              </a:rPr>
              <a:t> 的執行時間</a:t>
            </a:r>
            <a:endParaRPr kumimoji="0" lang="en-US" altLang="zh-TW" sz="2000" b="0"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000" b="0" i="0" u="none" strike="noStrike" kern="1200" cap="none" spc="0" normalizeH="0" baseline="0" noProof="0" dirty="0" smtClean="0">
                <a:ln>
                  <a:noFill/>
                </a:ln>
                <a:solidFill>
                  <a:schemeClr val="bg1"/>
                </a:solidFill>
                <a:effectLst/>
                <a:uLnTx/>
                <a:uFillTx/>
                <a:latin typeface="+mn-lt"/>
                <a:ea typeface="+mn-ea"/>
                <a:cs typeface="+mn-cs"/>
              </a:rPr>
              <a:t>D </a:t>
            </a:r>
            <a:r>
              <a:rPr kumimoji="0" lang="zh-TW" altLang="en-US" sz="2000" b="0" i="0" u="none" strike="noStrike" kern="1200" cap="none" spc="0" normalizeH="0" baseline="0" noProof="0" dirty="0" smtClean="0">
                <a:ln>
                  <a:noFill/>
                </a:ln>
                <a:solidFill>
                  <a:schemeClr val="bg1"/>
                </a:solidFill>
                <a:effectLst/>
                <a:uLnTx/>
                <a:uFillTx/>
                <a:latin typeface="+mn-lt"/>
                <a:ea typeface="+mn-ea"/>
                <a:cs typeface="+mn-cs"/>
              </a:rPr>
              <a:t>較 </a:t>
            </a:r>
            <a:r>
              <a:rPr kumimoji="0" lang="en-US" altLang="zh-TW" sz="2000" b="0" i="0" u="none" strike="noStrike" kern="1200" cap="none" spc="0" normalizeH="0" baseline="0" noProof="0" dirty="0" smtClean="0">
                <a:ln>
                  <a:noFill/>
                </a:ln>
                <a:solidFill>
                  <a:schemeClr val="bg1"/>
                </a:solidFill>
                <a:effectLst/>
                <a:uLnTx/>
                <a:uFillTx/>
                <a:latin typeface="+mn-lt"/>
                <a:ea typeface="+mn-ea"/>
                <a:cs typeface="+mn-cs"/>
              </a:rPr>
              <a:t>C </a:t>
            </a:r>
            <a:r>
              <a:rPr kumimoji="0" lang="zh-TW" altLang="en-US" sz="2000" b="0" i="0" u="none" strike="noStrike" kern="1200" cap="none" spc="0" normalizeH="0" baseline="0" noProof="0" dirty="0" smtClean="0">
                <a:ln>
                  <a:noFill/>
                </a:ln>
                <a:solidFill>
                  <a:schemeClr val="bg1"/>
                </a:solidFill>
                <a:effectLst/>
                <a:uLnTx/>
                <a:uFillTx/>
                <a:latin typeface="+mn-lt"/>
                <a:ea typeface="+mn-ea"/>
                <a:cs typeface="+mn-cs"/>
              </a:rPr>
              <a:t>節省 </a:t>
            </a:r>
            <a:r>
              <a:rPr kumimoji="0" lang="en-US" altLang="zh-TW" sz="2000" b="0" i="0" u="none" strike="noStrike" kern="1200" cap="none" spc="0" normalizeH="0" baseline="0" noProof="0" dirty="0" smtClean="0">
                <a:ln>
                  <a:noFill/>
                </a:ln>
                <a:solidFill>
                  <a:schemeClr val="bg1"/>
                </a:solidFill>
                <a:effectLst/>
                <a:uLnTx/>
                <a:uFillTx/>
                <a:latin typeface="+mn-lt"/>
                <a:ea typeface="+mn-ea"/>
                <a:cs typeface="+mn-cs"/>
              </a:rPr>
              <a:t> 6%</a:t>
            </a:r>
            <a:r>
              <a:rPr kumimoji="0" lang="zh-TW" altLang="en-US" sz="2000" b="0" i="0" u="none" strike="noStrike" kern="1200" cap="none" spc="0" normalizeH="0" baseline="0" noProof="0" dirty="0" smtClean="0">
                <a:ln>
                  <a:noFill/>
                </a:ln>
                <a:solidFill>
                  <a:schemeClr val="bg1"/>
                </a:solidFill>
                <a:effectLst/>
                <a:uLnTx/>
                <a:uFillTx/>
                <a:latin typeface="+mn-lt"/>
                <a:ea typeface="+mn-ea"/>
                <a:cs typeface="+mn-cs"/>
              </a:rPr>
              <a:t> 的執行時間</a:t>
            </a:r>
            <a:endParaRPr kumimoji="0" lang="en-US" altLang="zh-TW" sz="20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Content Placeholder 5"/>
          <p:cNvSpPr txBox="1">
            <a:spLocks/>
          </p:cNvSpPr>
          <p:nvPr/>
        </p:nvSpPr>
        <p:spPr>
          <a:xfrm>
            <a:off x="4643437" y="4001688"/>
            <a:ext cx="4307261" cy="2499146"/>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400" b="0" i="0" u="none" strike="noStrike" kern="1200" cap="none" spc="0" normalizeH="0" baseline="0" noProof="0" dirty="0" smtClean="0">
                <a:ln>
                  <a:noFill/>
                </a:ln>
                <a:solidFill>
                  <a:schemeClr val="bg1"/>
                </a:solidFill>
                <a:effectLst/>
                <a:uLnTx/>
                <a:uFillTx/>
                <a:latin typeface="+mn-lt"/>
                <a:ea typeface="+mn-ea"/>
                <a:cs typeface="+mn-cs"/>
              </a:rPr>
              <a:t>壓縮比例：</a:t>
            </a:r>
            <a:endParaRPr kumimoji="0" lang="en-US" altLang="zh-TW" sz="2400" b="0"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000" b="0" i="0" u="none" strike="noStrike" kern="1200" cap="none" spc="0" normalizeH="0" baseline="0" noProof="0" dirty="0" smtClean="0">
                <a:ln>
                  <a:noFill/>
                </a:ln>
                <a:solidFill>
                  <a:schemeClr val="bg1"/>
                </a:solidFill>
                <a:effectLst/>
                <a:uLnTx/>
                <a:uFillTx/>
                <a:latin typeface="+mn-lt"/>
                <a:ea typeface="+mn-ea"/>
                <a:cs typeface="+mn-cs"/>
              </a:rPr>
              <a:t>C </a:t>
            </a:r>
            <a:r>
              <a:rPr kumimoji="0" lang="zh-TW" altLang="en-US" sz="2000" b="0" i="0" u="none" strike="noStrike" kern="1200" cap="none" spc="0" normalizeH="0" baseline="0" noProof="0" dirty="0" smtClean="0">
                <a:ln>
                  <a:noFill/>
                </a:ln>
                <a:solidFill>
                  <a:schemeClr val="bg1"/>
                </a:solidFill>
                <a:effectLst/>
                <a:uLnTx/>
                <a:uFillTx/>
                <a:latin typeface="+mn-lt"/>
                <a:ea typeface="+mn-ea"/>
                <a:cs typeface="+mn-cs"/>
              </a:rPr>
              <a:t>較 </a:t>
            </a:r>
            <a:r>
              <a:rPr kumimoji="0" lang="en-US" altLang="zh-TW" sz="2000" b="0" i="0" u="none" strike="noStrike" kern="1200" cap="none" spc="0" normalizeH="0" baseline="0" noProof="0" dirty="0" smtClean="0">
                <a:ln>
                  <a:noFill/>
                </a:ln>
                <a:solidFill>
                  <a:schemeClr val="bg1"/>
                </a:solidFill>
                <a:effectLst/>
                <a:uLnTx/>
                <a:uFillTx/>
                <a:latin typeface="+mn-lt"/>
                <a:ea typeface="+mn-ea"/>
                <a:cs typeface="+mn-cs"/>
              </a:rPr>
              <a:t>A</a:t>
            </a:r>
            <a:r>
              <a:rPr kumimoji="0" lang="zh-TW" altLang="en-US" sz="2000" b="0" i="0" u="none" strike="noStrike" kern="1200" cap="none" spc="0" normalizeH="0" baseline="0" noProof="0" dirty="0" smtClean="0">
                <a:ln>
                  <a:noFill/>
                </a:ln>
                <a:solidFill>
                  <a:schemeClr val="bg1"/>
                </a:solidFill>
                <a:effectLst/>
                <a:uLnTx/>
                <a:uFillTx/>
                <a:latin typeface="+mn-lt"/>
                <a:ea typeface="+mn-ea"/>
                <a:cs typeface="+mn-cs"/>
              </a:rPr>
              <a:t> 節省 </a:t>
            </a:r>
            <a:r>
              <a:rPr kumimoji="0" lang="en-US" altLang="zh-TW" sz="2000" b="0" i="0" u="none" strike="noStrike" kern="1200" cap="none" spc="0" normalizeH="0" baseline="0" noProof="0" dirty="0" smtClean="0">
                <a:ln>
                  <a:noFill/>
                </a:ln>
                <a:solidFill>
                  <a:schemeClr val="bg1"/>
                </a:solidFill>
                <a:effectLst/>
                <a:uLnTx/>
                <a:uFillTx/>
                <a:latin typeface="+mn-lt"/>
                <a:ea typeface="+mn-ea"/>
                <a:cs typeface="+mn-cs"/>
              </a:rPr>
              <a:t>84% </a:t>
            </a:r>
            <a:r>
              <a:rPr kumimoji="0" lang="zh-TW" altLang="en-US" sz="2000" b="0" i="0" u="none" strike="noStrike" kern="1200" cap="none" spc="0" normalizeH="0" baseline="0" noProof="0" dirty="0" smtClean="0">
                <a:ln>
                  <a:noFill/>
                </a:ln>
                <a:solidFill>
                  <a:schemeClr val="bg1"/>
                </a:solidFill>
                <a:effectLst/>
                <a:uLnTx/>
                <a:uFillTx/>
                <a:latin typeface="+mn-lt"/>
                <a:ea typeface="+mn-ea"/>
                <a:cs typeface="+mn-cs"/>
              </a:rPr>
              <a:t>的儲存空間</a:t>
            </a:r>
            <a:endParaRPr kumimoji="0" lang="zh-TW" altLang="en-US" sz="20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43537" y="1928802"/>
            <a:ext cx="3500463" cy="1384995"/>
          </a:xfrm>
        </p:spPr>
        <p:txBody>
          <a:bodyPr>
            <a:normAutofit fontScale="70000" lnSpcReduction="20000"/>
          </a:bodyPr>
          <a:lstStyle/>
          <a:p>
            <a:r>
              <a:rPr altLang="zh-TW" smtClean="0">
                <a:solidFill>
                  <a:schemeClr val="accent6">
                    <a:lumMod val="40000"/>
                    <a:lumOff val="60000"/>
                  </a:schemeClr>
                </a:solidFill>
              </a:rPr>
              <a:t>Demo</a:t>
            </a:r>
            <a:endParaRPr lang="zh-TW" altLang="en-US" dirty="0">
              <a:solidFill>
                <a:schemeClr val="accent6">
                  <a:lumMod val="40000"/>
                  <a:lumOff val="60000"/>
                </a:schemeClr>
              </a:solidFill>
            </a:endParaRPr>
          </a:p>
        </p:txBody>
      </p:sp>
      <p:sp>
        <p:nvSpPr>
          <p:cNvPr id="4" name="Title 3"/>
          <p:cNvSpPr>
            <a:spLocks noGrp="1"/>
          </p:cNvSpPr>
          <p:nvPr>
            <p:ph type="ctrTitle"/>
          </p:nvPr>
        </p:nvSpPr>
        <p:spPr/>
        <p:txBody>
          <a:bodyPr/>
          <a:lstStyle/>
          <a:p>
            <a:r>
              <a:rPr lang="zh-TW" altLang="en-US" dirty="0" smtClean="0">
                <a:solidFill>
                  <a:srgbClr val="FFFF00"/>
                </a:solidFill>
                <a:latin typeface="微軟正黑體" pitchFamily="34" charset="-120"/>
                <a:ea typeface="微軟正黑體" pitchFamily="34" charset="-120"/>
              </a:rPr>
              <a:t>壓縮備份</a:t>
            </a:r>
            <a:endParaRPr lang="zh-TW" altLang="en-US" dirty="0">
              <a:solidFill>
                <a:srgbClr val="FFFF00"/>
              </a:solidFill>
              <a:latin typeface="微軟正黑體" pitchFamily="34" charset="-120"/>
              <a:ea typeface="微軟正黑體" pitchFamily="34" charset="-120"/>
            </a:endParaRPr>
          </a:p>
        </p:txBody>
      </p:sp>
      <p:sp>
        <p:nvSpPr>
          <p:cNvPr id="5" name="Subtitle 4"/>
          <p:cNvSpPr>
            <a:spLocks noGrp="1"/>
          </p:cNvSpPr>
          <p:nvPr>
            <p:ph type="subTitle" idx="1"/>
          </p:nvPr>
        </p:nvSpPr>
        <p:spPr/>
        <p:txBody>
          <a:bodyPr/>
          <a:lstStyle/>
          <a:p>
            <a:endParaRPr lang="zh-TW"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a:lstStyle/>
          <a:p>
            <a:r>
              <a:rPr lang="en-US" altLang="zh-TW" dirty="0" smtClean="0">
                <a:latin typeface="微軟正黑體" pitchFamily="34" charset="-120"/>
                <a:ea typeface="微軟正黑體" pitchFamily="34" charset="-120"/>
              </a:rPr>
              <a:t>SQL Server </a:t>
            </a:r>
            <a:r>
              <a:rPr lang="zh-TW" altLang="en-US" dirty="0" smtClean="0">
                <a:latin typeface="微軟正黑體" pitchFamily="34" charset="-120"/>
                <a:ea typeface="微軟正黑體" pitchFamily="34" charset="-120"/>
              </a:rPr>
              <a:t>的索引架構</a:t>
            </a:r>
          </a:p>
        </p:txBody>
      </p:sp>
      <p:graphicFrame>
        <p:nvGraphicFramePr>
          <p:cNvPr id="257027" name="Group 3"/>
          <p:cNvGraphicFramePr>
            <a:graphicFrameLocks noGrp="1"/>
          </p:cNvGraphicFramePr>
          <p:nvPr>
            <p:ph type="tbl" idx="1"/>
          </p:nvPr>
        </p:nvGraphicFramePr>
        <p:xfrm>
          <a:off x="898525" y="1071546"/>
          <a:ext cx="7345363" cy="3016187"/>
        </p:xfrm>
        <a:graphic>
          <a:graphicData uri="http://schemas.openxmlformats.org/drawingml/2006/table">
            <a:tbl>
              <a:tblPr/>
              <a:tblGrid>
                <a:gridCol w="1403350"/>
                <a:gridCol w="3314700"/>
                <a:gridCol w="2627313"/>
              </a:tblGrid>
              <a:tr h="588963">
                <a:tc>
                  <a:txBody>
                    <a:bodyPr/>
                    <a:lstStyle/>
                    <a:p>
                      <a:pPr marL="0" marR="0" lvl="0" indent="0" algn="ctr" defTabSz="912813" rtl="0" eaLnBrk="0" fontAlgn="base" latinLnBrk="0" hangingPunct="0">
                        <a:lnSpc>
                          <a:spcPct val="90000"/>
                        </a:lnSpc>
                        <a:spcBef>
                          <a:spcPts val="700"/>
                        </a:spcBef>
                        <a:spcAft>
                          <a:spcPct val="0"/>
                        </a:spcAft>
                        <a:buClrTx/>
                        <a:buSzTx/>
                        <a:buFontTx/>
                        <a:buNone/>
                        <a:tabLst/>
                      </a:pPr>
                      <a:r>
                        <a:rPr kumimoji="0" lang="zh-TW" altLang="en-US" sz="2400" b="0" i="0" u="none" strike="noStrike" cap="none" normalizeH="0" baseline="0" dirty="0" smtClean="0">
                          <a:ln>
                            <a:noFill/>
                          </a:ln>
                          <a:solidFill>
                            <a:schemeClr val="bg1"/>
                          </a:solidFill>
                          <a:effectLst/>
                          <a:latin typeface="微軟正黑體" pitchFamily="34" charset="-120"/>
                          <a:ea typeface="微軟正黑體" pitchFamily="34" charset="-120"/>
                        </a:rPr>
                        <a:t>書籍</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2813" rtl="0" eaLnBrk="0" fontAlgn="base" latinLnBrk="0" hangingPunct="0">
                        <a:lnSpc>
                          <a:spcPct val="90000"/>
                        </a:lnSpc>
                        <a:spcBef>
                          <a:spcPts val="700"/>
                        </a:spcBef>
                        <a:spcAft>
                          <a:spcPct val="0"/>
                        </a:spcAft>
                        <a:buClrTx/>
                        <a:buSzTx/>
                        <a:buFontTx/>
                        <a:buNone/>
                        <a:tabLst/>
                      </a:pPr>
                      <a:r>
                        <a:rPr kumimoji="0" lang="en-US" altLang="zh-TW" sz="2400" b="0" i="0" u="none" strike="noStrike" cap="none" normalizeH="0" baseline="0" dirty="0" smtClean="0">
                          <a:ln>
                            <a:noFill/>
                          </a:ln>
                          <a:solidFill>
                            <a:srgbClr val="C00000"/>
                          </a:solidFill>
                          <a:effectLst/>
                          <a:latin typeface="微軟正黑體" pitchFamily="34" charset="-120"/>
                          <a:ea typeface="微軟正黑體" pitchFamily="34" charset="-120"/>
                        </a:rPr>
                        <a:t>SQL Server </a:t>
                      </a:r>
                      <a:r>
                        <a:rPr kumimoji="0" lang="zh-TW" altLang="en-US" sz="2400" b="0" i="0" u="none" strike="noStrike" cap="none" normalizeH="0" baseline="0" dirty="0" smtClean="0">
                          <a:ln>
                            <a:noFill/>
                          </a:ln>
                          <a:solidFill>
                            <a:srgbClr val="C00000"/>
                          </a:solidFill>
                          <a:effectLst/>
                          <a:latin typeface="微軟正黑體" pitchFamily="34" charset="-120"/>
                          <a:ea typeface="微軟正黑體" pitchFamily="34" charset="-120"/>
                        </a:rPr>
                        <a:t>資料庫</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2813" rtl="0" eaLnBrk="0" fontAlgn="base" latinLnBrk="0" hangingPunct="0">
                        <a:lnSpc>
                          <a:spcPct val="90000"/>
                        </a:lnSpc>
                        <a:spcBef>
                          <a:spcPts val="700"/>
                        </a:spcBef>
                        <a:spcAft>
                          <a:spcPct val="0"/>
                        </a:spcAft>
                        <a:buClrTx/>
                        <a:buSzTx/>
                        <a:buFontTx/>
                        <a:buNone/>
                        <a:tabLst/>
                      </a:pPr>
                      <a:r>
                        <a:rPr kumimoji="0" lang="zh-TW" altLang="en-US" sz="2400" b="0" i="0" u="none" strike="noStrike" cap="none" normalizeH="0" baseline="0" dirty="0" smtClean="0">
                          <a:ln>
                            <a:noFill/>
                          </a:ln>
                          <a:solidFill>
                            <a:schemeClr val="bg1"/>
                          </a:solidFill>
                          <a:effectLst/>
                          <a:latin typeface="微軟正黑體" pitchFamily="34" charset="-120"/>
                          <a:ea typeface="微軟正黑體" pitchFamily="34" charset="-120"/>
                        </a:rPr>
                        <a:t>儲存方式</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66"/>
                    </a:solidFill>
                  </a:tcPr>
                </a:tc>
              </a:tr>
              <a:tr h="590550">
                <a:tc>
                  <a:txBody>
                    <a:bodyPr/>
                    <a:lstStyle/>
                    <a:p>
                      <a:pPr marL="0" marR="0" lvl="0" indent="0" algn="ctr" defTabSz="912813" rtl="0" eaLnBrk="0" fontAlgn="base" latinLnBrk="0" hangingPunct="0">
                        <a:lnSpc>
                          <a:spcPct val="90000"/>
                        </a:lnSpc>
                        <a:spcBef>
                          <a:spcPts val="700"/>
                        </a:spcBef>
                        <a:spcAft>
                          <a:spcPct val="0"/>
                        </a:spcAft>
                        <a:buClrTx/>
                        <a:buSzTx/>
                        <a:buFontTx/>
                        <a:buNone/>
                        <a:tabLst/>
                      </a:pPr>
                      <a:r>
                        <a:rPr kumimoji="0" lang="zh-TW" altLang="en-US" sz="2400" b="0" i="0" u="none" strike="noStrike" cap="none" normalizeH="0" baseline="0" dirty="0" smtClean="0">
                          <a:ln>
                            <a:noFill/>
                          </a:ln>
                          <a:solidFill>
                            <a:schemeClr val="bg1"/>
                          </a:solidFill>
                          <a:effectLst/>
                          <a:latin typeface="微軟正黑體" pitchFamily="34" charset="-120"/>
                          <a:ea typeface="微軟正黑體" pitchFamily="34" charset="-120"/>
                        </a:rPr>
                        <a:t>內容</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2813" rtl="0" eaLnBrk="0" fontAlgn="base" latinLnBrk="0" hangingPunct="0">
                        <a:lnSpc>
                          <a:spcPct val="90000"/>
                        </a:lnSpc>
                        <a:spcBef>
                          <a:spcPts val="700"/>
                        </a:spcBef>
                        <a:spcAft>
                          <a:spcPct val="0"/>
                        </a:spcAft>
                        <a:buClrTx/>
                        <a:buSzTx/>
                        <a:buFontTx/>
                        <a:buNone/>
                        <a:tabLst/>
                      </a:pPr>
                      <a:r>
                        <a:rPr kumimoji="0" lang="zh-TW" altLang="en-US" sz="2400" b="0" i="0" u="none" strike="noStrike" cap="none" normalizeH="0" baseline="0" dirty="0" smtClean="0">
                          <a:ln>
                            <a:noFill/>
                          </a:ln>
                          <a:solidFill>
                            <a:srgbClr val="C00000"/>
                          </a:solidFill>
                          <a:effectLst/>
                          <a:latin typeface="微軟正黑體" pitchFamily="34" charset="-120"/>
                          <a:ea typeface="微軟正黑體" pitchFamily="34" charset="-120"/>
                        </a:rPr>
                        <a:t>資料表</a:t>
                      </a:r>
                      <a:br>
                        <a:rPr kumimoji="0" lang="zh-TW" altLang="en-US" sz="2400" b="0" i="0" u="none" strike="noStrike" cap="none" normalizeH="0" baseline="0" dirty="0" smtClean="0">
                          <a:ln>
                            <a:noFill/>
                          </a:ln>
                          <a:solidFill>
                            <a:srgbClr val="C00000"/>
                          </a:solidFill>
                          <a:effectLst/>
                          <a:latin typeface="微軟正黑體" pitchFamily="34" charset="-120"/>
                          <a:ea typeface="微軟正黑體" pitchFamily="34" charset="-120"/>
                        </a:rPr>
                      </a:br>
                      <a:r>
                        <a:rPr kumimoji="0" lang="en-US" altLang="zh-TW" sz="2400" b="0" i="0" u="none" strike="noStrike" cap="none" normalizeH="0" baseline="0" dirty="0" smtClean="0">
                          <a:ln>
                            <a:noFill/>
                          </a:ln>
                          <a:solidFill>
                            <a:srgbClr val="C00000"/>
                          </a:solidFill>
                          <a:effectLst/>
                          <a:latin typeface="微軟正黑體" pitchFamily="34" charset="-120"/>
                          <a:ea typeface="微軟正黑體" pitchFamily="34" charset="-120"/>
                        </a:rPr>
                        <a:t>(Table)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2813" rtl="0" eaLnBrk="0" fontAlgn="base" latinLnBrk="0" hangingPunct="0">
                        <a:lnSpc>
                          <a:spcPct val="90000"/>
                        </a:lnSpc>
                        <a:spcBef>
                          <a:spcPts val="700"/>
                        </a:spcBef>
                        <a:spcAft>
                          <a:spcPct val="0"/>
                        </a:spcAft>
                        <a:buClrTx/>
                        <a:buSzTx/>
                        <a:buFontTx/>
                        <a:buNone/>
                        <a:tabLst/>
                      </a:pPr>
                      <a:r>
                        <a:rPr kumimoji="0" lang="zh-TW" altLang="en-US" sz="2400" b="0" i="0" u="none" strike="noStrike" cap="none" normalizeH="0" baseline="0" dirty="0" smtClean="0">
                          <a:ln>
                            <a:noFill/>
                          </a:ln>
                          <a:solidFill>
                            <a:schemeClr val="bg1"/>
                          </a:solidFill>
                          <a:effectLst/>
                          <a:latin typeface="微軟正黑體" pitchFamily="34" charset="-120"/>
                          <a:ea typeface="微軟正黑體" pitchFamily="34" charset="-120"/>
                        </a:rPr>
                        <a:t>資料頁</a:t>
                      </a:r>
                      <a:br>
                        <a:rPr kumimoji="0" lang="zh-TW" altLang="en-US" sz="2400" b="0" i="0" u="none" strike="noStrike" cap="none" normalizeH="0" baseline="0" dirty="0" smtClean="0">
                          <a:ln>
                            <a:noFill/>
                          </a:ln>
                          <a:solidFill>
                            <a:schemeClr val="bg1"/>
                          </a:solidFill>
                          <a:effectLst/>
                          <a:latin typeface="微軟正黑體" pitchFamily="34" charset="-120"/>
                          <a:ea typeface="微軟正黑體" pitchFamily="34" charset="-120"/>
                        </a:rPr>
                      </a:br>
                      <a:r>
                        <a:rPr kumimoji="0" lang="en-US" altLang="zh-TW" sz="2400" b="0" i="0" u="none" strike="noStrike" cap="none" normalizeH="0" baseline="0" dirty="0" smtClean="0">
                          <a:ln>
                            <a:noFill/>
                          </a:ln>
                          <a:solidFill>
                            <a:schemeClr val="bg1"/>
                          </a:solidFill>
                          <a:effectLst/>
                          <a:latin typeface="微軟正黑體" pitchFamily="34" charset="-120"/>
                          <a:ea typeface="微軟正黑體" pitchFamily="34" charset="-120"/>
                        </a:rPr>
                        <a:t>(Data Pages)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66"/>
                    </a:solidFill>
                  </a:tcPr>
                </a:tc>
              </a:tr>
              <a:tr h="588963">
                <a:tc>
                  <a:txBody>
                    <a:bodyPr/>
                    <a:lstStyle/>
                    <a:p>
                      <a:pPr marL="0" marR="0" lvl="0" indent="0" algn="ctr" defTabSz="912813" rtl="0" eaLnBrk="0" fontAlgn="base" latinLnBrk="0" hangingPunct="0">
                        <a:lnSpc>
                          <a:spcPct val="90000"/>
                        </a:lnSpc>
                        <a:spcBef>
                          <a:spcPts val="700"/>
                        </a:spcBef>
                        <a:spcAft>
                          <a:spcPct val="0"/>
                        </a:spcAft>
                        <a:buClrTx/>
                        <a:buSzTx/>
                        <a:buFontTx/>
                        <a:buNone/>
                        <a:tabLst/>
                      </a:pPr>
                      <a:r>
                        <a:rPr kumimoji="0" lang="zh-TW" altLang="en-US" sz="2400" b="0" i="0" u="none" strike="noStrike" cap="none" normalizeH="0" baseline="0" smtClean="0">
                          <a:ln>
                            <a:noFill/>
                          </a:ln>
                          <a:solidFill>
                            <a:schemeClr val="bg1"/>
                          </a:solidFill>
                          <a:effectLst/>
                          <a:latin typeface="微軟正黑體" pitchFamily="34" charset="-120"/>
                          <a:ea typeface="微軟正黑體" pitchFamily="34" charset="-120"/>
                        </a:rPr>
                        <a:t>目錄</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2813" rtl="0" eaLnBrk="0" fontAlgn="base" latinLnBrk="0" hangingPunct="0">
                        <a:lnSpc>
                          <a:spcPct val="90000"/>
                        </a:lnSpc>
                        <a:spcBef>
                          <a:spcPts val="700"/>
                        </a:spcBef>
                        <a:spcAft>
                          <a:spcPct val="0"/>
                        </a:spcAft>
                        <a:buClrTx/>
                        <a:buSzTx/>
                        <a:buFontTx/>
                        <a:buNone/>
                        <a:tabLst/>
                      </a:pPr>
                      <a:r>
                        <a:rPr kumimoji="0" lang="zh-TW" altLang="en-US" sz="2400" b="0" i="0" u="none" strike="noStrike" cap="none" normalizeH="0" baseline="0" dirty="0" smtClean="0">
                          <a:ln>
                            <a:noFill/>
                          </a:ln>
                          <a:solidFill>
                            <a:srgbClr val="C00000"/>
                          </a:solidFill>
                          <a:effectLst/>
                          <a:latin typeface="微軟正黑體" pitchFamily="34" charset="-120"/>
                          <a:ea typeface="微軟正黑體" pitchFamily="34" charset="-120"/>
                        </a:rPr>
                        <a:t>叢集索引</a:t>
                      </a:r>
                    </a:p>
                    <a:p>
                      <a:pPr marL="0" marR="0" lvl="0" indent="0" algn="ctr" defTabSz="912813" rtl="0" eaLnBrk="0" fontAlgn="base" latinLnBrk="0" hangingPunct="0">
                        <a:lnSpc>
                          <a:spcPct val="90000"/>
                        </a:lnSpc>
                        <a:spcBef>
                          <a:spcPts val="700"/>
                        </a:spcBef>
                        <a:spcAft>
                          <a:spcPct val="0"/>
                        </a:spcAft>
                        <a:buClrTx/>
                        <a:buSzTx/>
                        <a:buFontTx/>
                        <a:buNone/>
                        <a:tabLst/>
                      </a:pPr>
                      <a:r>
                        <a:rPr kumimoji="0" lang="en-US" altLang="zh-TW" sz="2400" b="0" i="0" u="none" strike="noStrike" cap="none" normalizeH="0" baseline="0" dirty="0" smtClean="0">
                          <a:ln>
                            <a:noFill/>
                          </a:ln>
                          <a:solidFill>
                            <a:srgbClr val="C00000"/>
                          </a:solidFill>
                          <a:effectLst/>
                          <a:latin typeface="微軟正黑體" pitchFamily="34" charset="-120"/>
                          <a:ea typeface="微軟正黑體" pitchFamily="34" charset="-120"/>
                        </a:rPr>
                        <a:t>(Clustered Index)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2813" rtl="0" eaLnBrk="0" fontAlgn="base" latinLnBrk="0" hangingPunct="0">
                        <a:lnSpc>
                          <a:spcPct val="90000"/>
                        </a:lnSpc>
                        <a:spcBef>
                          <a:spcPts val="700"/>
                        </a:spcBef>
                        <a:spcAft>
                          <a:spcPct val="0"/>
                        </a:spcAft>
                        <a:buClrTx/>
                        <a:buSzTx/>
                        <a:buFontTx/>
                        <a:buNone/>
                        <a:tabLst/>
                      </a:pPr>
                      <a:r>
                        <a:rPr kumimoji="0" lang="zh-TW" altLang="en-US" sz="2400" b="0" i="0" u="none" strike="noStrike" cap="none" normalizeH="0" baseline="0" dirty="0" smtClean="0">
                          <a:ln>
                            <a:noFill/>
                          </a:ln>
                          <a:solidFill>
                            <a:schemeClr val="bg1"/>
                          </a:solidFill>
                          <a:effectLst/>
                          <a:latin typeface="微軟正黑體" pitchFamily="34" charset="-120"/>
                          <a:ea typeface="微軟正黑體" pitchFamily="34" charset="-120"/>
                        </a:rPr>
                        <a:t>索引頁 </a:t>
                      </a:r>
                      <a:r>
                        <a:rPr kumimoji="0" lang="en-US" altLang="zh-TW" sz="2400" b="0" i="0" u="none" strike="noStrike" cap="none" normalizeH="0" baseline="0" dirty="0" smtClean="0">
                          <a:ln>
                            <a:noFill/>
                          </a:ln>
                          <a:solidFill>
                            <a:schemeClr val="bg1"/>
                          </a:solidFill>
                          <a:effectLst/>
                          <a:latin typeface="微軟正黑體" pitchFamily="34" charset="-120"/>
                          <a:ea typeface="微軟正黑體" pitchFamily="34" charset="-120"/>
                        </a:rPr>
                        <a:t>+ </a:t>
                      </a:r>
                      <a:r>
                        <a:rPr kumimoji="0" lang="zh-TW" altLang="en-US" sz="2400" b="0" i="0" u="none" strike="noStrike" cap="none" normalizeH="0" baseline="0" dirty="0" smtClean="0">
                          <a:ln>
                            <a:noFill/>
                          </a:ln>
                          <a:solidFill>
                            <a:schemeClr val="bg1"/>
                          </a:solidFill>
                          <a:effectLst/>
                          <a:latin typeface="微軟正黑體" pitchFamily="34" charset="-120"/>
                          <a:ea typeface="微軟正黑體" pitchFamily="34" charset="-120"/>
                        </a:rPr>
                        <a:t>資料頁</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66"/>
                    </a:solidFill>
                  </a:tcPr>
                </a:tc>
              </a:tr>
              <a:tr h="830263">
                <a:tc>
                  <a:txBody>
                    <a:bodyPr/>
                    <a:lstStyle/>
                    <a:p>
                      <a:pPr marL="0" marR="0" lvl="0" indent="0" algn="ctr" defTabSz="912813" rtl="0" eaLnBrk="0" fontAlgn="base" latinLnBrk="0" hangingPunct="0">
                        <a:lnSpc>
                          <a:spcPct val="90000"/>
                        </a:lnSpc>
                        <a:spcBef>
                          <a:spcPts val="700"/>
                        </a:spcBef>
                        <a:spcAft>
                          <a:spcPct val="0"/>
                        </a:spcAft>
                        <a:buClrTx/>
                        <a:buSzTx/>
                        <a:buFontTx/>
                        <a:buNone/>
                        <a:tabLst/>
                      </a:pPr>
                      <a:r>
                        <a:rPr kumimoji="0" lang="zh-TW" altLang="en-US" sz="2400" b="0" i="0" u="none" strike="noStrike" cap="none" normalizeH="0" baseline="0" dirty="0" smtClean="0">
                          <a:ln>
                            <a:noFill/>
                          </a:ln>
                          <a:solidFill>
                            <a:schemeClr val="bg1"/>
                          </a:solidFill>
                          <a:effectLst/>
                          <a:latin typeface="微軟正黑體" pitchFamily="34" charset="-120"/>
                          <a:ea typeface="微軟正黑體" pitchFamily="34" charset="-120"/>
                        </a:rPr>
                        <a:t>名詞解釋</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2813" rtl="0" eaLnBrk="0" fontAlgn="base" latinLnBrk="0" hangingPunct="0">
                        <a:lnSpc>
                          <a:spcPct val="90000"/>
                        </a:lnSpc>
                        <a:spcBef>
                          <a:spcPts val="700"/>
                        </a:spcBef>
                        <a:spcAft>
                          <a:spcPct val="0"/>
                        </a:spcAft>
                        <a:buClrTx/>
                        <a:buSzTx/>
                        <a:buFontTx/>
                        <a:buNone/>
                        <a:tabLst/>
                      </a:pPr>
                      <a:r>
                        <a:rPr kumimoji="0" lang="zh-TW" altLang="en-US" sz="2400" b="0" i="0" u="none" strike="noStrike" cap="none" normalizeH="0" baseline="0" dirty="0" smtClean="0">
                          <a:ln>
                            <a:noFill/>
                          </a:ln>
                          <a:solidFill>
                            <a:srgbClr val="C00000"/>
                          </a:solidFill>
                          <a:effectLst/>
                          <a:latin typeface="微軟正黑體" pitchFamily="34" charset="-120"/>
                          <a:ea typeface="微軟正黑體" pitchFamily="34" charset="-120"/>
                        </a:rPr>
                        <a:t>非叢集索引</a:t>
                      </a:r>
                    </a:p>
                    <a:p>
                      <a:pPr marL="0" marR="0" lvl="0" indent="0" algn="ctr" defTabSz="912813" rtl="0" eaLnBrk="0" fontAlgn="base" latinLnBrk="0" hangingPunct="0">
                        <a:lnSpc>
                          <a:spcPct val="90000"/>
                        </a:lnSpc>
                        <a:spcBef>
                          <a:spcPts val="700"/>
                        </a:spcBef>
                        <a:spcAft>
                          <a:spcPct val="0"/>
                        </a:spcAft>
                        <a:buClrTx/>
                        <a:buSzTx/>
                        <a:buFontTx/>
                        <a:buNone/>
                        <a:tabLst/>
                      </a:pPr>
                      <a:r>
                        <a:rPr kumimoji="0" lang="en-US" altLang="zh-TW" sz="2400" b="0" i="0" u="none" strike="noStrike" cap="none" normalizeH="0" baseline="0" dirty="0" smtClean="0">
                          <a:ln>
                            <a:noFill/>
                          </a:ln>
                          <a:solidFill>
                            <a:srgbClr val="C00000"/>
                          </a:solidFill>
                          <a:effectLst/>
                          <a:latin typeface="微軟正黑體" pitchFamily="34" charset="-120"/>
                          <a:ea typeface="微軟正黑體" pitchFamily="34" charset="-120"/>
                        </a:rPr>
                        <a:t>(</a:t>
                      </a:r>
                      <a:r>
                        <a:rPr kumimoji="0" lang="en-US" altLang="zh-TW" sz="2400" b="0" i="0" u="none" strike="noStrike" cap="none" normalizeH="0" baseline="0" dirty="0" err="1" smtClean="0">
                          <a:ln>
                            <a:noFill/>
                          </a:ln>
                          <a:solidFill>
                            <a:srgbClr val="C00000"/>
                          </a:solidFill>
                          <a:effectLst/>
                          <a:latin typeface="微軟正黑體" pitchFamily="34" charset="-120"/>
                          <a:ea typeface="微軟正黑體" pitchFamily="34" charset="-120"/>
                        </a:rPr>
                        <a:t>Nonclustered</a:t>
                      </a:r>
                      <a:r>
                        <a:rPr kumimoji="0" lang="en-US" altLang="zh-TW" sz="2400" b="0" i="0" u="none" strike="noStrike" cap="none" normalizeH="0" baseline="0" dirty="0" smtClean="0">
                          <a:ln>
                            <a:noFill/>
                          </a:ln>
                          <a:solidFill>
                            <a:srgbClr val="C00000"/>
                          </a:solidFill>
                          <a:effectLst/>
                          <a:latin typeface="微軟正黑體" pitchFamily="34" charset="-120"/>
                          <a:ea typeface="微軟正黑體" pitchFamily="34" charset="-120"/>
                        </a:rPr>
                        <a:t> Index)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2813" rtl="0" eaLnBrk="0" fontAlgn="base" latinLnBrk="0" hangingPunct="0">
                        <a:lnSpc>
                          <a:spcPct val="90000"/>
                        </a:lnSpc>
                        <a:spcBef>
                          <a:spcPts val="700"/>
                        </a:spcBef>
                        <a:spcAft>
                          <a:spcPct val="0"/>
                        </a:spcAft>
                        <a:buClrTx/>
                        <a:buSzTx/>
                        <a:buFontTx/>
                        <a:buNone/>
                        <a:tabLst/>
                      </a:pPr>
                      <a:r>
                        <a:rPr kumimoji="0" lang="zh-TW" altLang="en-US" sz="2400" b="0" i="0" u="none" strike="noStrike" cap="none" normalizeH="0" baseline="0" dirty="0" smtClean="0">
                          <a:ln>
                            <a:noFill/>
                          </a:ln>
                          <a:solidFill>
                            <a:schemeClr val="bg1"/>
                          </a:solidFill>
                          <a:effectLst/>
                          <a:latin typeface="微軟正黑體" pitchFamily="34" charset="-120"/>
                          <a:ea typeface="微軟正黑體" pitchFamily="34" charset="-120"/>
                        </a:rPr>
                        <a:t>索引頁</a:t>
                      </a:r>
                      <a:br>
                        <a:rPr kumimoji="0" lang="zh-TW" altLang="en-US" sz="2400" b="0" i="0" u="none" strike="noStrike" cap="none" normalizeH="0" baseline="0" dirty="0" smtClean="0">
                          <a:ln>
                            <a:noFill/>
                          </a:ln>
                          <a:solidFill>
                            <a:schemeClr val="bg1"/>
                          </a:solidFill>
                          <a:effectLst/>
                          <a:latin typeface="微軟正黑體" pitchFamily="34" charset="-120"/>
                          <a:ea typeface="微軟正黑體" pitchFamily="34" charset="-120"/>
                        </a:rPr>
                      </a:br>
                      <a:r>
                        <a:rPr kumimoji="0" lang="en-US" altLang="zh-TW" sz="2400" b="0" i="0" u="none" strike="noStrike" cap="none" normalizeH="0" baseline="0" dirty="0" smtClean="0">
                          <a:ln>
                            <a:noFill/>
                          </a:ln>
                          <a:solidFill>
                            <a:schemeClr val="bg1"/>
                          </a:solidFill>
                          <a:effectLst/>
                          <a:latin typeface="微軟正黑體" pitchFamily="34" charset="-120"/>
                          <a:ea typeface="微軟正黑體" pitchFamily="34" charset="-120"/>
                        </a:rPr>
                        <a:t>(Index Pages)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66"/>
                    </a:solidFill>
                  </a:tcPr>
                </a:tc>
              </a:tr>
            </a:tbl>
          </a:graphicData>
        </a:graphic>
      </p:graphicFrame>
      <p:sp>
        <p:nvSpPr>
          <p:cNvPr id="257049" name="Text Box 25"/>
          <p:cNvSpPr txBox="1">
            <a:spLocks noChangeArrowheads="1"/>
          </p:cNvSpPr>
          <p:nvPr/>
        </p:nvSpPr>
        <p:spPr bwMode="auto">
          <a:xfrm>
            <a:off x="642910" y="4143380"/>
            <a:ext cx="8042523" cy="1902059"/>
          </a:xfrm>
          <a:prstGeom prst="rect">
            <a:avLst/>
          </a:prstGeom>
          <a:noFill/>
          <a:ln w="38100" algn="ctr">
            <a:noFill/>
            <a:prstDash val="sysDot"/>
            <a:miter lim="800000"/>
            <a:headEnd/>
            <a:tailEnd/>
          </a:ln>
          <a:effectLst/>
        </p:spPr>
        <p:txBody>
          <a:bodyPr wrap="none">
            <a:spAutoFit/>
          </a:bodyPr>
          <a:lstStyle/>
          <a:p>
            <a:pPr marL="342900" indent="-342900" algn="l" eaLnBrk="1" hangingPunct="1">
              <a:spcBef>
                <a:spcPct val="30000"/>
              </a:spcBef>
              <a:buFontTx/>
              <a:buAutoNum type="arabicPeriod"/>
              <a:defRPr/>
            </a:pPr>
            <a:r>
              <a:rPr lang="zh-TW" altLang="en-US" sz="2400" dirty="0">
                <a:solidFill>
                  <a:schemeClr val="bg1"/>
                </a:solidFill>
                <a:effectLst>
                  <a:outerShdw blurRad="38100" dist="38100" dir="2700000" algn="tl">
                    <a:srgbClr val="02024A"/>
                  </a:outerShdw>
                </a:effectLst>
                <a:latin typeface="微軟正黑體" pitchFamily="34" charset="-120"/>
                <a:ea typeface="微軟正黑體" pitchFamily="34" charset="-120"/>
              </a:rPr>
              <a:t>每個資料表只能有 </a:t>
            </a:r>
            <a:r>
              <a:rPr lang="en-US" altLang="zh-TW" sz="2400" dirty="0">
                <a:solidFill>
                  <a:schemeClr val="bg1"/>
                </a:solidFill>
                <a:effectLst>
                  <a:outerShdw blurRad="38100" dist="38100" dir="2700000" algn="tl">
                    <a:srgbClr val="02024A"/>
                  </a:outerShdw>
                </a:effectLst>
                <a:latin typeface="微軟正黑體" pitchFamily="34" charset="-120"/>
                <a:ea typeface="微軟正黑體" pitchFamily="34" charset="-120"/>
              </a:rPr>
              <a:t>1 </a:t>
            </a:r>
            <a:r>
              <a:rPr lang="zh-TW" altLang="en-US" sz="2400" dirty="0">
                <a:solidFill>
                  <a:schemeClr val="bg1"/>
                </a:solidFill>
                <a:effectLst>
                  <a:outerShdw blurRad="38100" dist="38100" dir="2700000" algn="tl">
                    <a:srgbClr val="02024A"/>
                  </a:outerShdw>
                </a:effectLst>
                <a:latin typeface="微軟正黑體" pitchFamily="34" charset="-120"/>
                <a:ea typeface="微軟正黑體" pitchFamily="34" charset="-120"/>
              </a:rPr>
              <a:t>個叢集索引</a:t>
            </a:r>
          </a:p>
          <a:p>
            <a:pPr marL="342900" indent="-342900" algn="l" eaLnBrk="1" hangingPunct="1">
              <a:spcBef>
                <a:spcPct val="30000"/>
              </a:spcBef>
              <a:buFontTx/>
              <a:buAutoNum type="arabicPeriod"/>
              <a:defRPr/>
            </a:pPr>
            <a:r>
              <a:rPr lang="zh-TW" altLang="en-US" sz="2400" dirty="0">
                <a:solidFill>
                  <a:schemeClr val="bg1"/>
                </a:solidFill>
                <a:effectLst>
                  <a:outerShdw blurRad="38100" dist="38100" dir="2700000" algn="tl">
                    <a:srgbClr val="02024A"/>
                  </a:outerShdw>
                </a:effectLst>
                <a:latin typeface="微軟正黑體" pitchFamily="34" charset="-120"/>
                <a:ea typeface="微軟正黑體" pitchFamily="34" charset="-120"/>
              </a:rPr>
              <a:t>每個資料表最多可以有 </a:t>
            </a:r>
            <a:r>
              <a:rPr lang="en-US" altLang="zh-TW" sz="2400" dirty="0">
                <a:solidFill>
                  <a:schemeClr val="bg1"/>
                </a:solidFill>
                <a:effectLst>
                  <a:outerShdw blurRad="38100" dist="38100" dir="2700000" algn="tl">
                    <a:srgbClr val="02024A"/>
                  </a:outerShdw>
                </a:effectLst>
                <a:latin typeface="微軟正黑體" pitchFamily="34" charset="-120"/>
                <a:ea typeface="微軟正黑體" pitchFamily="34" charset="-120"/>
              </a:rPr>
              <a:t>249 </a:t>
            </a:r>
            <a:r>
              <a:rPr lang="zh-TW" altLang="en-US" sz="2400" dirty="0">
                <a:solidFill>
                  <a:schemeClr val="bg1"/>
                </a:solidFill>
                <a:effectLst>
                  <a:outerShdw blurRad="38100" dist="38100" dir="2700000" algn="tl">
                    <a:srgbClr val="02024A"/>
                  </a:outerShdw>
                </a:effectLst>
                <a:latin typeface="微軟正黑體" pitchFamily="34" charset="-120"/>
                <a:ea typeface="微軟正黑體" pitchFamily="34" charset="-120"/>
              </a:rPr>
              <a:t>個非叢集索引</a:t>
            </a:r>
          </a:p>
          <a:p>
            <a:pPr marL="342900" indent="-342900" algn="l" eaLnBrk="1" hangingPunct="1">
              <a:spcBef>
                <a:spcPct val="30000"/>
              </a:spcBef>
              <a:buFontTx/>
              <a:buAutoNum type="arabicPeriod"/>
              <a:defRPr/>
            </a:pPr>
            <a:r>
              <a:rPr lang="zh-TW" altLang="en-US" sz="2400" dirty="0">
                <a:solidFill>
                  <a:schemeClr val="bg1"/>
                </a:solidFill>
                <a:effectLst>
                  <a:outerShdw blurRad="38100" dist="38100" dir="2700000" algn="tl">
                    <a:srgbClr val="02024A"/>
                  </a:outerShdw>
                </a:effectLst>
                <a:latin typeface="微軟正黑體" pitchFamily="34" charset="-120"/>
                <a:ea typeface="微軟正黑體" pitchFamily="34" charset="-120"/>
              </a:rPr>
              <a:t>非叢集索引對應至 </a:t>
            </a:r>
            <a:r>
              <a:rPr lang="en-US" altLang="zh-TW" sz="2400" dirty="0">
                <a:solidFill>
                  <a:schemeClr val="bg1"/>
                </a:solidFill>
                <a:effectLst>
                  <a:outerShdw blurRad="38100" dist="38100" dir="2700000" algn="tl">
                    <a:srgbClr val="02024A"/>
                  </a:outerShdw>
                </a:effectLst>
                <a:latin typeface="微軟正黑體" pitchFamily="34" charset="-120"/>
                <a:ea typeface="微軟正黑體" pitchFamily="34" charset="-120"/>
              </a:rPr>
              <a:t>Row ID </a:t>
            </a:r>
            <a:r>
              <a:rPr lang="zh-TW" altLang="en-US" sz="2400" dirty="0">
                <a:solidFill>
                  <a:schemeClr val="bg1"/>
                </a:solidFill>
                <a:effectLst>
                  <a:outerShdw blurRad="38100" dist="38100" dir="2700000" algn="tl">
                    <a:srgbClr val="02024A"/>
                  </a:outerShdw>
                </a:effectLst>
                <a:latin typeface="微軟正黑體" pitchFamily="34" charset="-120"/>
                <a:ea typeface="微軟正黑體" pitchFamily="34" charset="-120"/>
              </a:rPr>
              <a:t>或 </a:t>
            </a:r>
            <a:r>
              <a:rPr lang="en-US" altLang="zh-TW" sz="2400" dirty="0">
                <a:solidFill>
                  <a:schemeClr val="bg1"/>
                </a:solidFill>
                <a:effectLst>
                  <a:outerShdw blurRad="38100" dist="38100" dir="2700000" algn="tl">
                    <a:srgbClr val="02024A"/>
                  </a:outerShdw>
                </a:effectLst>
                <a:latin typeface="微軟正黑體" pitchFamily="34" charset="-120"/>
                <a:ea typeface="微軟正黑體" pitchFamily="34" charset="-120"/>
              </a:rPr>
              <a:t>Clustering Key</a:t>
            </a:r>
          </a:p>
          <a:p>
            <a:pPr marL="342900" indent="-342900" algn="l" eaLnBrk="1" hangingPunct="1">
              <a:spcBef>
                <a:spcPct val="30000"/>
              </a:spcBef>
              <a:buFontTx/>
              <a:buAutoNum type="arabicPeriod"/>
              <a:defRPr/>
            </a:pPr>
            <a:r>
              <a:rPr lang="zh-TW" altLang="en-US" sz="2400" dirty="0">
                <a:solidFill>
                  <a:schemeClr val="bg1"/>
                </a:solidFill>
                <a:effectLst>
                  <a:outerShdw blurRad="38100" dist="38100" dir="2700000" algn="tl">
                    <a:srgbClr val="02024A"/>
                  </a:outerShdw>
                </a:effectLst>
                <a:latin typeface="微軟正黑體" pitchFamily="34" charset="-120"/>
                <a:ea typeface="微軟正黑體" pitchFamily="34" charset="-120"/>
              </a:rPr>
              <a:t>每個索引最多可以包括 </a:t>
            </a:r>
            <a:r>
              <a:rPr lang="en-US" altLang="zh-TW" sz="2400" dirty="0">
                <a:solidFill>
                  <a:schemeClr val="bg1"/>
                </a:solidFill>
                <a:effectLst>
                  <a:outerShdw blurRad="38100" dist="38100" dir="2700000" algn="tl">
                    <a:srgbClr val="02024A"/>
                  </a:outerShdw>
                </a:effectLst>
                <a:latin typeface="微軟正黑體" pitchFamily="34" charset="-120"/>
                <a:ea typeface="微軟正黑體" pitchFamily="34" charset="-120"/>
              </a:rPr>
              <a:t>16 </a:t>
            </a:r>
            <a:r>
              <a:rPr lang="zh-TW" altLang="en-US" sz="2400" dirty="0">
                <a:solidFill>
                  <a:schemeClr val="bg1"/>
                </a:solidFill>
                <a:effectLst>
                  <a:outerShdw blurRad="38100" dist="38100" dir="2700000" algn="tl">
                    <a:srgbClr val="02024A"/>
                  </a:outerShdw>
                </a:effectLst>
                <a:latin typeface="微軟正黑體" pitchFamily="34" charset="-120"/>
                <a:ea typeface="微軟正黑體" pitchFamily="34" charset="-120"/>
              </a:rPr>
              <a:t>個欄位，不得超過 </a:t>
            </a:r>
            <a:r>
              <a:rPr lang="en-US" altLang="zh-TW" sz="2400" dirty="0">
                <a:solidFill>
                  <a:schemeClr val="bg1"/>
                </a:solidFill>
                <a:effectLst>
                  <a:outerShdw blurRad="38100" dist="38100" dir="2700000" algn="tl">
                    <a:srgbClr val="02024A"/>
                  </a:outerShdw>
                </a:effectLst>
                <a:latin typeface="微軟正黑體" pitchFamily="34" charset="-120"/>
                <a:ea typeface="微軟正黑體" pitchFamily="34" charset="-120"/>
              </a:rPr>
              <a:t>900 Bytes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7049">
                                            <p:txEl>
                                              <p:pRg st="0" end="0"/>
                                            </p:txEl>
                                          </p:spTgt>
                                        </p:tgtEl>
                                        <p:attrNameLst>
                                          <p:attrName>style.visibility</p:attrName>
                                        </p:attrNameLst>
                                      </p:cBhvr>
                                      <p:to>
                                        <p:strVal val="visible"/>
                                      </p:to>
                                    </p:set>
                                    <p:animEffect transition="in" filter="wipe(up)">
                                      <p:cBhvr>
                                        <p:cTn id="7" dur="500"/>
                                        <p:tgtEl>
                                          <p:spTgt spid="2570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7049">
                                            <p:txEl>
                                              <p:pRg st="1" end="1"/>
                                            </p:txEl>
                                          </p:spTgt>
                                        </p:tgtEl>
                                        <p:attrNameLst>
                                          <p:attrName>style.visibility</p:attrName>
                                        </p:attrNameLst>
                                      </p:cBhvr>
                                      <p:to>
                                        <p:strVal val="visible"/>
                                      </p:to>
                                    </p:set>
                                    <p:animEffect transition="in" filter="wipe(up)">
                                      <p:cBhvr>
                                        <p:cTn id="12" dur="500"/>
                                        <p:tgtEl>
                                          <p:spTgt spid="2570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7049">
                                            <p:txEl>
                                              <p:pRg st="2" end="2"/>
                                            </p:txEl>
                                          </p:spTgt>
                                        </p:tgtEl>
                                        <p:attrNameLst>
                                          <p:attrName>style.visibility</p:attrName>
                                        </p:attrNameLst>
                                      </p:cBhvr>
                                      <p:to>
                                        <p:strVal val="visible"/>
                                      </p:to>
                                    </p:set>
                                    <p:animEffect transition="in" filter="wipe(up)">
                                      <p:cBhvr>
                                        <p:cTn id="17" dur="500"/>
                                        <p:tgtEl>
                                          <p:spTgt spid="2570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7049">
                                            <p:txEl>
                                              <p:pRg st="3" end="3"/>
                                            </p:txEl>
                                          </p:spTgt>
                                        </p:tgtEl>
                                        <p:attrNameLst>
                                          <p:attrName>style.visibility</p:attrName>
                                        </p:attrNameLst>
                                      </p:cBhvr>
                                      <p:to>
                                        <p:strVal val="visible"/>
                                      </p:to>
                                    </p:set>
                                    <p:animEffect transition="in" filter="wipe(up)">
                                      <p:cBhvr>
                                        <p:cTn id="22" dur="500"/>
                                        <p:tgtEl>
                                          <p:spTgt spid="2570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4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p:txBody>
          <a:bodyPr/>
          <a:lstStyle/>
          <a:p>
            <a:r>
              <a:rPr lang="zh-TW" altLang="en-US" dirty="0" smtClean="0"/>
              <a:t>叢集索引與非叢集索引</a:t>
            </a:r>
          </a:p>
        </p:txBody>
      </p:sp>
      <p:graphicFrame>
        <p:nvGraphicFramePr>
          <p:cNvPr id="259115" name="Group 43"/>
          <p:cNvGraphicFramePr>
            <a:graphicFrameLocks noGrp="1"/>
          </p:cNvGraphicFramePr>
          <p:nvPr>
            <p:ph idx="1"/>
          </p:nvPr>
        </p:nvGraphicFramePr>
        <p:xfrm>
          <a:off x="1071538" y="1143000"/>
          <a:ext cx="5500726" cy="1355662"/>
        </p:xfrm>
        <a:graphic>
          <a:graphicData uri="http://schemas.openxmlformats.org/drawingml/2006/table">
            <a:tbl>
              <a:tblPr/>
              <a:tblGrid>
                <a:gridCol w="1928826"/>
                <a:gridCol w="1785950"/>
                <a:gridCol w="1785950"/>
              </a:tblGrid>
              <a:tr h="401638">
                <a:tc>
                  <a:txBody>
                    <a:bodyPr/>
                    <a:lstStyle/>
                    <a:p>
                      <a:pPr marL="0" marR="0" lvl="0" indent="0" algn="ctr" defTabSz="912813" rtl="0" eaLnBrk="0" fontAlgn="base" latinLnBrk="0" hangingPunct="0">
                        <a:lnSpc>
                          <a:spcPct val="90000"/>
                        </a:lnSpc>
                        <a:spcBef>
                          <a:spcPts val="700"/>
                        </a:spcBef>
                        <a:spcAft>
                          <a:spcPct val="0"/>
                        </a:spcAft>
                        <a:buClrTx/>
                        <a:buSzTx/>
                        <a:buFontTx/>
                        <a:buNone/>
                        <a:tabLst/>
                      </a:pPr>
                      <a:r>
                        <a:rPr kumimoji="0" lang="en-US" altLang="zh-TW" sz="2400" b="0" i="0" u="none" strike="noStrike" cap="none" normalizeH="0" baseline="0" dirty="0" smtClean="0">
                          <a:ln>
                            <a:noFill/>
                          </a:ln>
                          <a:solidFill>
                            <a:schemeClr val="bg1"/>
                          </a:solidFill>
                          <a:effectLst/>
                          <a:latin typeface="微軟正黑體" pitchFamily="34" charset="-120"/>
                          <a:ea typeface="微軟正黑體" pitchFamily="34" charset="-120"/>
                        </a:rPr>
                        <a:t>B-Tree</a:t>
                      </a:r>
                    </a:p>
                  </a:txBody>
                  <a:tcPr marL="154456" marR="1544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2813" rtl="0" eaLnBrk="0" fontAlgn="base" latinLnBrk="0" hangingPunct="0">
                        <a:lnSpc>
                          <a:spcPct val="90000"/>
                        </a:lnSpc>
                        <a:spcBef>
                          <a:spcPts val="700"/>
                        </a:spcBef>
                        <a:spcAft>
                          <a:spcPct val="0"/>
                        </a:spcAft>
                        <a:buClrTx/>
                        <a:buSzTx/>
                        <a:buFontTx/>
                        <a:buNone/>
                        <a:tabLst/>
                      </a:pPr>
                      <a:r>
                        <a:rPr kumimoji="0" lang="en-US" altLang="zh-TW" sz="2400" b="0" i="0" u="none" strike="noStrike" cap="none" normalizeH="0" baseline="0" dirty="0" smtClean="0">
                          <a:ln>
                            <a:noFill/>
                          </a:ln>
                          <a:solidFill>
                            <a:srgbClr val="C00000"/>
                          </a:solidFill>
                          <a:effectLst/>
                          <a:latin typeface="微軟正黑體" pitchFamily="34" charset="-120"/>
                          <a:ea typeface="微軟正黑體" pitchFamily="34" charset="-120"/>
                        </a:rPr>
                        <a:t>Non-Leaf</a:t>
                      </a:r>
                    </a:p>
                  </a:txBody>
                  <a:tcPr marL="154456" marR="154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2813" rtl="0" eaLnBrk="0" fontAlgn="base" latinLnBrk="0" hangingPunct="0">
                        <a:lnSpc>
                          <a:spcPct val="90000"/>
                        </a:lnSpc>
                        <a:spcBef>
                          <a:spcPts val="700"/>
                        </a:spcBef>
                        <a:spcAft>
                          <a:spcPct val="0"/>
                        </a:spcAft>
                        <a:buClrTx/>
                        <a:buSzTx/>
                        <a:buFontTx/>
                        <a:buNone/>
                        <a:tabLst/>
                      </a:pPr>
                      <a:r>
                        <a:rPr kumimoji="0" lang="en-US" altLang="zh-TW" sz="2400" b="0" i="0" u="none" strike="noStrike" cap="none" normalizeH="0" baseline="0" dirty="0" smtClean="0">
                          <a:ln>
                            <a:noFill/>
                          </a:ln>
                          <a:solidFill>
                            <a:schemeClr val="bg1"/>
                          </a:solidFill>
                          <a:effectLst/>
                          <a:latin typeface="微軟正黑體" pitchFamily="34" charset="-120"/>
                          <a:ea typeface="微軟正黑體" pitchFamily="34" charset="-120"/>
                        </a:rPr>
                        <a:t>Leaf</a:t>
                      </a:r>
                    </a:p>
                  </a:txBody>
                  <a:tcPr marL="154456" marR="1544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66"/>
                    </a:solidFill>
                  </a:tcPr>
                </a:tc>
              </a:tr>
              <a:tr h="466725">
                <a:tc>
                  <a:txBody>
                    <a:bodyPr/>
                    <a:lstStyle/>
                    <a:p>
                      <a:pPr marL="0" marR="0" lvl="0" indent="0" algn="ctr" defTabSz="912813" rtl="0" eaLnBrk="0" fontAlgn="base" latinLnBrk="0" hangingPunct="0">
                        <a:lnSpc>
                          <a:spcPct val="90000"/>
                        </a:lnSpc>
                        <a:spcBef>
                          <a:spcPts val="700"/>
                        </a:spcBef>
                        <a:spcAft>
                          <a:spcPct val="0"/>
                        </a:spcAft>
                        <a:buClrTx/>
                        <a:buSzTx/>
                        <a:buFontTx/>
                        <a:buNone/>
                        <a:tabLst/>
                      </a:pPr>
                      <a:r>
                        <a:rPr kumimoji="0" lang="zh-TW" altLang="en-US" sz="2400" b="0" i="0" u="none" strike="noStrike" cap="none" normalizeH="0" baseline="0" dirty="0" smtClean="0">
                          <a:ln>
                            <a:noFill/>
                          </a:ln>
                          <a:solidFill>
                            <a:schemeClr val="bg1"/>
                          </a:solidFill>
                          <a:effectLst/>
                          <a:latin typeface="微軟正黑體" pitchFamily="34" charset="-120"/>
                          <a:ea typeface="微軟正黑體" pitchFamily="34" charset="-120"/>
                        </a:rPr>
                        <a:t>叢集索引</a:t>
                      </a:r>
                    </a:p>
                  </a:txBody>
                  <a:tcPr marL="154456" marR="1544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2813" rtl="0" eaLnBrk="0" fontAlgn="base" latinLnBrk="0" hangingPunct="0">
                        <a:lnSpc>
                          <a:spcPct val="90000"/>
                        </a:lnSpc>
                        <a:spcBef>
                          <a:spcPts val="700"/>
                        </a:spcBef>
                        <a:spcAft>
                          <a:spcPct val="0"/>
                        </a:spcAft>
                        <a:buClrTx/>
                        <a:buSzTx/>
                        <a:buFontTx/>
                        <a:buNone/>
                        <a:tabLst/>
                      </a:pPr>
                      <a:r>
                        <a:rPr kumimoji="0" lang="zh-TW" altLang="en-US" sz="2400" b="0" i="0" u="none" strike="noStrike" cap="none" normalizeH="0" baseline="0" dirty="0" smtClean="0">
                          <a:ln>
                            <a:noFill/>
                          </a:ln>
                          <a:solidFill>
                            <a:srgbClr val="C00000"/>
                          </a:solidFill>
                          <a:effectLst/>
                          <a:latin typeface="微軟正黑體" pitchFamily="34" charset="-120"/>
                          <a:ea typeface="微軟正黑體" pitchFamily="34" charset="-120"/>
                        </a:rPr>
                        <a:t>索引頁</a:t>
                      </a:r>
                    </a:p>
                  </a:txBody>
                  <a:tcPr marL="154456" marR="154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2813" rtl="0" eaLnBrk="0" fontAlgn="base" latinLnBrk="0" hangingPunct="0">
                        <a:lnSpc>
                          <a:spcPct val="90000"/>
                        </a:lnSpc>
                        <a:spcBef>
                          <a:spcPts val="700"/>
                        </a:spcBef>
                        <a:spcAft>
                          <a:spcPct val="0"/>
                        </a:spcAft>
                        <a:buClrTx/>
                        <a:buSzTx/>
                        <a:buFontTx/>
                        <a:buNone/>
                        <a:tabLst/>
                      </a:pPr>
                      <a:r>
                        <a:rPr kumimoji="0" lang="zh-TW" altLang="en-US" sz="2400" b="0" i="0" u="none" strike="noStrike" cap="none" normalizeH="0" baseline="0" dirty="0" smtClean="0">
                          <a:ln>
                            <a:noFill/>
                          </a:ln>
                          <a:solidFill>
                            <a:schemeClr val="bg1"/>
                          </a:solidFill>
                          <a:effectLst/>
                          <a:latin typeface="微軟正黑體" pitchFamily="34" charset="-120"/>
                          <a:ea typeface="微軟正黑體" pitchFamily="34" charset="-120"/>
                        </a:rPr>
                        <a:t>資料頁</a:t>
                      </a:r>
                    </a:p>
                  </a:txBody>
                  <a:tcPr marL="154456" marR="1544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66"/>
                    </a:solidFill>
                  </a:tcPr>
                </a:tc>
              </a:tr>
              <a:tr h="468313">
                <a:tc>
                  <a:txBody>
                    <a:bodyPr/>
                    <a:lstStyle/>
                    <a:p>
                      <a:pPr marL="0" marR="0" lvl="0" indent="0" algn="ctr" defTabSz="912813" rtl="0" eaLnBrk="0" fontAlgn="base" latinLnBrk="0" hangingPunct="0">
                        <a:lnSpc>
                          <a:spcPct val="90000"/>
                        </a:lnSpc>
                        <a:spcBef>
                          <a:spcPts val="700"/>
                        </a:spcBef>
                        <a:spcAft>
                          <a:spcPct val="0"/>
                        </a:spcAft>
                        <a:buClrTx/>
                        <a:buSzTx/>
                        <a:buFontTx/>
                        <a:buNone/>
                        <a:tabLst/>
                      </a:pPr>
                      <a:r>
                        <a:rPr kumimoji="0" lang="zh-TW" altLang="en-US" sz="2400" b="0" i="0" u="none" strike="noStrike" cap="none" normalizeH="0" baseline="0" dirty="0" smtClean="0">
                          <a:ln>
                            <a:noFill/>
                          </a:ln>
                          <a:solidFill>
                            <a:schemeClr val="bg1"/>
                          </a:solidFill>
                          <a:effectLst/>
                          <a:latin typeface="微軟正黑體" pitchFamily="34" charset="-120"/>
                          <a:ea typeface="微軟正黑體" pitchFamily="34" charset="-120"/>
                        </a:rPr>
                        <a:t>非叢集索引</a:t>
                      </a:r>
                    </a:p>
                  </a:txBody>
                  <a:tcPr marL="154456" marR="1544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2813" rtl="0" eaLnBrk="0" fontAlgn="base" latinLnBrk="0" hangingPunct="0">
                        <a:lnSpc>
                          <a:spcPct val="90000"/>
                        </a:lnSpc>
                        <a:spcBef>
                          <a:spcPts val="700"/>
                        </a:spcBef>
                        <a:spcAft>
                          <a:spcPct val="0"/>
                        </a:spcAft>
                        <a:buClrTx/>
                        <a:buSzTx/>
                        <a:buFontTx/>
                        <a:buNone/>
                        <a:tabLst/>
                      </a:pPr>
                      <a:r>
                        <a:rPr kumimoji="0" lang="zh-TW" altLang="en-US" sz="2400" b="0" i="0" u="none" strike="noStrike" cap="none" normalizeH="0" baseline="0" dirty="0" smtClean="0">
                          <a:ln>
                            <a:noFill/>
                          </a:ln>
                          <a:solidFill>
                            <a:srgbClr val="C00000"/>
                          </a:solidFill>
                          <a:effectLst/>
                          <a:latin typeface="微軟正黑體" pitchFamily="34" charset="-120"/>
                          <a:ea typeface="微軟正黑體" pitchFamily="34" charset="-120"/>
                        </a:rPr>
                        <a:t>索引頁</a:t>
                      </a:r>
                    </a:p>
                  </a:txBody>
                  <a:tcPr marL="154456" marR="154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2813" rtl="0" eaLnBrk="0" fontAlgn="base" latinLnBrk="0" hangingPunct="0">
                        <a:lnSpc>
                          <a:spcPct val="90000"/>
                        </a:lnSpc>
                        <a:spcBef>
                          <a:spcPts val="700"/>
                        </a:spcBef>
                        <a:spcAft>
                          <a:spcPct val="0"/>
                        </a:spcAft>
                        <a:buClrTx/>
                        <a:buSzTx/>
                        <a:buFontTx/>
                        <a:buNone/>
                        <a:tabLst/>
                      </a:pPr>
                      <a:r>
                        <a:rPr kumimoji="0" lang="zh-TW" altLang="en-US" sz="2400" b="0" i="0" u="none" strike="noStrike" cap="none" normalizeH="0" baseline="0" dirty="0" smtClean="0">
                          <a:ln>
                            <a:noFill/>
                          </a:ln>
                          <a:solidFill>
                            <a:schemeClr val="bg1"/>
                          </a:solidFill>
                          <a:effectLst/>
                          <a:latin typeface="微軟正黑體" pitchFamily="34" charset="-120"/>
                          <a:ea typeface="微軟正黑體" pitchFamily="34" charset="-120"/>
                        </a:rPr>
                        <a:t>索引頁</a:t>
                      </a:r>
                    </a:p>
                  </a:txBody>
                  <a:tcPr marL="154456" marR="1544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66"/>
                    </a:solidFill>
                  </a:tcPr>
                </a:tc>
              </a:tr>
            </a:tbl>
          </a:graphicData>
        </a:graphic>
      </p:graphicFrame>
      <p:sp>
        <p:nvSpPr>
          <p:cNvPr id="259093" name="Text Box 21"/>
          <p:cNvSpPr txBox="1">
            <a:spLocks noChangeArrowheads="1"/>
          </p:cNvSpPr>
          <p:nvPr/>
        </p:nvSpPr>
        <p:spPr bwMode="auto">
          <a:xfrm>
            <a:off x="755650" y="4383071"/>
            <a:ext cx="7917552" cy="1680460"/>
          </a:xfrm>
          <a:prstGeom prst="rect">
            <a:avLst/>
          </a:prstGeom>
          <a:noFill/>
          <a:ln w="38100" algn="ctr">
            <a:noFill/>
            <a:prstDash val="sysDot"/>
            <a:miter lim="800000"/>
            <a:headEnd/>
            <a:tailEnd/>
          </a:ln>
          <a:effectLst/>
        </p:spPr>
        <p:txBody>
          <a:bodyPr wrap="none">
            <a:spAutoFit/>
          </a:bodyPr>
          <a:lstStyle/>
          <a:p>
            <a:pPr marL="342900" indent="-342900" algn="l" eaLnBrk="1" hangingPunct="1">
              <a:spcBef>
                <a:spcPct val="30000"/>
              </a:spcBef>
              <a:buFontTx/>
              <a:buAutoNum type="arabicPeriod"/>
              <a:defRPr/>
            </a:pPr>
            <a:r>
              <a:rPr lang="zh-TW" altLang="en-US" sz="2400" dirty="0">
                <a:solidFill>
                  <a:schemeClr val="bg1"/>
                </a:solidFill>
                <a:effectLst>
                  <a:outerShdw blurRad="38100" dist="38100" dir="2700000" algn="tl">
                    <a:srgbClr val="02024A"/>
                  </a:outerShdw>
                </a:effectLst>
                <a:latin typeface="微軟正黑體" pitchFamily="34" charset="-120"/>
                <a:ea typeface="微軟正黑體" pitchFamily="34" charset="-120"/>
              </a:rPr>
              <a:t>叢集索引</a:t>
            </a:r>
            <a:r>
              <a:rPr lang="zh-TW" altLang="en-US" sz="2400" dirty="0">
                <a:solidFill>
                  <a:srgbClr val="FF0000"/>
                </a:solidFill>
                <a:latin typeface="微軟正黑體" pitchFamily="34" charset="-120"/>
                <a:ea typeface="微軟正黑體" pitchFamily="34" charset="-120"/>
              </a:rPr>
              <a:t>（目錄）</a:t>
            </a:r>
            <a:r>
              <a:rPr lang="zh-TW" altLang="en-US" sz="2400" dirty="0">
                <a:solidFill>
                  <a:schemeClr val="bg1"/>
                </a:solidFill>
                <a:effectLst>
                  <a:outerShdw blurRad="38100" dist="38100" dir="2700000" algn="tl">
                    <a:srgbClr val="02024A"/>
                  </a:outerShdw>
                </a:effectLst>
                <a:latin typeface="微軟正黑體" pitchFamily="34" charset="-120"/>
                <a:ea typeface="微軟正黑體" pitchFamily="34" charset="-120"/>
              </a:rPr>
              <a:t>會影響資料表實際儲存資料時的排序</a:t>
            </a:r>
            <a:br>
              <a:rPr lang="zh-TW" altLang="en-US" sz="2400" dirty="0">
                <a:solidFill>
                  <a:schemeClr val="bg1"/>
                </a:solidFill>
                <a:effectLst>
                  <a:outerShdw blurRad="38100" dist="38100" dir="2700000" algn="tl">
                    <a:srgbClr val="02024A"/>
                  </a:outerShdw>
                </a:effectLst>
                <a:latin typeface="微軟正黑體" pitchFamily="34" charset="-120"/>
                <a:ea typeface="微軟正黑體" pitchFamily="34" charset="-120"/>
              </a:rPr>
            </a:br>
            <a:r>
              <a:rPr lang="zh-TW" altLang="en-US" sz="2400" dirty="0">
                <a:solidFill>
                  <a:schemeClr val="bg1"/>
                </a:solidFill>
                <a:effectLst>
                  <a:outerShdw blurRad="38100" dist="38100" dir="2700000" algn="tl">
                    <a:srgbClr val="02024A"/>
                  </a:outerShdw>
                </a:effectLst>
                <a:latin typeface="微軟正黑體" pitchFamily="34" charset="-120"/>
                <a:ea typeface="微軟正黑體" pitchFamily="34" charset="-120"/>
              </a:rPr>
              <a:t>規則，適用於經常 </a:t>
            </a:r>
            <a:r>
              <a:rPr lang="en-US" altLang="zh-TW" sz="2400" dirty="0">
                <a:solidFill>
                  <a:schemeClr val="bg1"/>
                </a:solidFill>
                <a:effectLst>
                  <a:outerShdw blurRad="38100" dist="38100" dir="2700000" algn="tl">
                    <a:srgbClr val="02024A"/>
                  </a:outerShdw>
                </a:effectLst>
                <a:latin typeface="微軟正黑體" pitchFamily="34" charset="-120"/>
                <a:ea typeface="微軟正黑體" pitchFamily="34" charset="-120"/>
              </a:rPr>
              <a:t>ORDER BY</a:t>
            </a:r>
            <a:r>
              <a:rPr lang="zh-TW" altLang="en-US" sz="2400" dirty="0">
                <a:solidFill>
                  <a:schemeClr val="bg1"/>
                </a:solidFill>
                <a:effectLst>
                  <a:outerShdw blurRad="38100" dist="38100" dir="2700000" algn="tl">
                    <a:srgbClr val="02024A"/>
                  </a:outerShdw>
                </a:effectLst>
                <a:latin typeface="微軟正黑體" pitchFamily="34" charset="-120"/>
                <a:ea typeface="微軟正黑體" pitchFamily="34" charset="-120"/>
              </a:rPr>
              <a:t>、</a:t>
            </a:r>
            <a:r>
              <a:rPr lang="en-US" altLang="zh-TW" sz="2400" dirty="0">
                <a:solidFill>
                  <a:schemeClr val="bg1"/>
                </a:solidFill>
                <a:effectLst>
                  <a:outerShdw blurRad="38100" dist="38100" dir="2700000" algn="tl">
                    <a:srgbClr val="02024A"/>
                  </a:outerShdw>
                </a:effectLst>
                <a:latin typeface="微軟正黑體" pitchFamily="34" charset="-120"/>
                <a:ea typeface="微軟正黑體" pitchFamily="34" charset="-120"/>
              </a:rPr>
              <a:t>GROUP BY </a:t>
            </a:r>
            <a:r>
              <a:rPr lang="zh-TW" altLang="en-US" sz="2400" dirty="0">
                <a:solidFill>
                  <a:schemeClr val="bg1"/>
                </a:solidFill>
                <a:effectLst>
                  <a:outerShdw blurRad="38100" dist="38100" dir="2700000" algn="tl">
                    <a:srgbClr val="02024A"/>
                  </a:outerShdw>
                </a:effectLst>
                <a:latin typeface="微軟正黑體" pitchFamily="34" charset="-120"/>
                <a:ea typeface="微軟正黑體" pitchFamily="34" charset="-120"/>
              </a:rPr>
              <a:t>等查詢</a:t>
            </a:r>
          </a:p>
          <a:p>
            <a:pPr marL="342900" indent="-342900" algn="l" eaLnBrk="1" hangingPunct="1">
              <a:spcBef>
                <a:spcPct val="30000"/>
              </a:spcBef>
              <a:buFontTx/>
              <a:buAutoNum type="arabicPeriod"/>
              <a:defRPr/>
            </a:pPr>
            <a:r>
              <a:rPr lang="zh-TW" altLang="en-US" sz="2400" dirty="0">
                <a:solidFill>
                  <a:schemeClr val="bg1"/>
                </a:solidFill>
                <a:effectLst>
                  <a:outerShdw blurRad="38100" dist="38100" dir="2700000" algn="tl">
                    <a:srgbClr val="02024A"/>
                  </a:outerShdw>
                </a:effectLst>
                <a:latin typeface="微軟正黑體" pitchFamily="34" charset="-120"/>
                <a:ea typeface="微軟正黑體" pitchFamily="34" charset="-120"/>
              </a:rPr>
              <a:t>非叢集索引</a:t>
            </a:r>
            <a:r>
              <a:rPr lang="zh-TW" altLang="en-US" sz="2400" dirty="0">
                <a:solidFill>
                  <a:srgbClr val="FF0000"/>
                </a:solidFill>
                <a:latin typeface="微軟正黑體" pitchFamily="34" charset="-120"/>
                <a:ea typeface="微軟正黑體" pitchFamily="34" charset="-120"/>
              </a:rPr>
              <a:t>（名詞解釋）</a:t>
            </a:r>
            <a:r>
              <a:rPr lang="zh-TW" altLang="en-US" sz="2400" dirty="0">
                <a:solidFill>
                  <a:schemeClr val="bg1"/>
                </a:solidFill>
                <a:effectLst>
                  <a:outerShdw blurRad="38100" dist="38100" dir="2700000" algn="tl">
                    <a:srgbClr val="02024A"/>
                  </a:outerShdw>
                </a:effectLst>
                <a:latin typeface="微軟正黑體" pitchFamily="34" charset="-120"/>
                <a:ea typeface="微軟正黑體" pitchFamily="34" charset="-120"/>
              </a:rPr>
              <a:t>不會影響資料表實際儲存資料</a:t>
            </a:r>
            <a:br>
              <a:rPr lang="zh-TW" altLang="en-US" sz="2400" dirty="0">
                <a:solidFill>
                  <a:schemeClr val="bg1"/>
                </a:solidFill>
                <a:effectLst>
                  <a:outerShdw blurRad="38100" dist="38100" dir="2700000" algn="tl">
                    <a:srgbClr val="02024A"/>
                  </a:outerShdw>
                </a:effectLst>
                <a:latin typeface="微軟正黑體" pitchFamily="34" charset="-120"/>
                <a:ea typeface="微軟正黑體" pitchFamily="34" charset="-120"/>
              </a:rPr>
            </a:br>
            <a:r>
              <a:rPr lang="zh-TW" altLang="en-US" sz="2400" dirty="0">
                <a:solidFill>
                  <a:schemeClr val="bg1"/>
                </a:solidFill>
                <a:effectLst>
                  <a:outerShdw blurRad="38100" dist="38100" dir="2700000" algn="tl">
                    <a:srgbClr val="02024A"/>
                  </a:outerShdw>
                </a:effectLst>
                <a:latin typeface="微軟正黑體" pitchFamily="34" charset="-120"/>
                <a:ea typeface="微軟正黑體" pitchFamily="34" charset="-120"/>
              </a:rPr>
              <a:t>時的排序規則，適用於查詢資料表部分欄位時</a:t>
            </a:r>
          </a:p>
        </p:txBody>
      </p:sp>
      <p:sp>
        <p:nvSpPr>
          <p:cNvPr id="259094" name="Rectangle 22"/>
          <p:cNvSpPr>
            <a:spLocks noChangeArrowheads="1"/>
          </p:cNvSpPr>
          <p:nvPr/>
        </p:nvSpPr>
        <p:spPr bwMode="auto">
          <a:xfrm>
            <a:off x="4429125" y="2798746"/>
            <a:ext cx="792163" cy="287338"/>
          </a:xfrm>
          <a:prstGeom prst="rect">
            <a:avLst/>
          </a:prstGeom>
          <a:solidFill>
            <a:srgbClr val="FFFF00"/>
          </a:solidFill>
          <a:ln w="38100" algn="ctr">
            <a:solidFill>
              <a:srgbClr val="FFC000"/>
            </a:solidFill>
            <a:miter lim="800000"/>
            <a:headEnd/>
            <a:tailEnd/>
          </a:ln>
          <a:effectLst>
            <a:outerShdw dist="71842" dir="2700000" algn="ctr" rotWithShape="0">
              <a:schemeClr val="bg2">
                <a:alpha val="50000"/>
              </a:schemeClr>
            </a:outerShdw>
          </a:effectLst>
        </p:spPr>
        <p:txBody>
          <a:bodyPr wrap="none" anchor="ctr"/>
          <a:lstStyle/>
          <a:p>
            <a:pPr eaLnBrk="1" hangingPunct="1">
              <a:defRPr/>
            </a:pPr>
            <a:r>
              <a:rPr lang="en-US" altLang="zh-TW" dirty="0">
                <a:latin typeface="Times New Roman" pitchFamily="18" charset="0"/>
                <a:ea typeface="標楷體" pitchFamily="65" charset="-120"/>
              </a:rPr>
              <a:t>Root</a:t>
            </a:r>
          </a:p>
        </p:txBody>
      </p:sp>
      <p:sp>
        <p:nvSpPr>
          <p:cNvPr id="259095" name="Rectangle 23"/>
          <p:cNvSpPr>
            <a:spLocks noChangeArrowheads="1"/>
          </p:cNvSpPr>
          <p:nvPr/>
        </p:nvSpPr>
        <p:spPr bwMode="auto">
          <a:xfrm>
            <a:off x="3421063" y="3301984"/>
            <a:ext cx="792162" cy="287337"/>
          </a:xfrm>
          <a:prstGeom prst="rect">
            <a:avLst/>
          </a:prstGeom>
          <a:solidFill>
            <a:srgbClr val="FFFF00"/>
          </a:solidFill>
          <a:ln w="38100" algn="ctr">
            <a:solidFill>
              <a:srgbClr val="FFC000"/>
            </a:solidFill>
            <a:miter lim="800000"/>
            <a:headEnd/>
            <a:tailEnd/>
          </a:ln>
          <a:effectLst>
            <a:outerShdw dist="71842" dir="2700000" algn="ctr" rotWithShape="0">
              <a:schemeClr val="bg2">
                <a:alpha val="50000"/>
              </a:schemeClr>
            </a:outerShdw>
          </a:effectLst>
        </p:spPr>
        <p:txBody>
          <a:bodyPr wrap="none" anchor="ctr">
            <a:spAutoFit/>
          </a:bodyPr>
          <a:lstStyle/>
          <a:p>
            <a:pPr>
              <a:defRPr/>
            </a:pPr>
            <a:endParaRPr lang="en-US">
              <a:ea typeface="新細明體" pitchFamily="18" charset="-120"/>
            </a:endParaRPr>
          </a:p>
        </p:txBody>
      </p:sp>
      <p:sp>
        <p:nvSpPr>
          <p:cNvPr id="259096" name="Rectangle 24"/>
          <p:cNvSpPr>
            <a:spLocks noChangeArrowheads="1"/>
          </p:cNvSpPr>
          <p:nvPr/>
        </p:nvSpPr>
        <p:spPr bwMode="auto">
          <a:xfrm>
            <a:off x="5437188" y="3301984"/>
            <a:ext cx="792162" cy="287337"/>
          </a:xfrm>
          <a:prstGeom prst="rect">
            <a:avLst/>
          </a:prstGeom>
          <a:solidFill>
            <a:srgbClr val="FFFF00"/>
          </a:solidFill>
          <a:ln w="38100" algn="ctr">
            <a:solidFill>
              <a:srgbClr val="FFC000"/>
            </a:solidFill>
            <a:miter lim="800000"/>
            <a:headEnd/>
            <a:tailEnd/>
          </a:ln>
          <a:effectLst>
            <a:outerShdw dist="71842" dir="2700000" algn="ctr" rotWithShape="0">
              <a:schemeClr val="bg2">
                <a:alpha val="50000"/>
              </a:schemeClr>
            </a:outerShdw>
          </a:effectLst>
        </p:spPr>
        <p:txBody>
          <a:bodyPr wrap="none" anchor="ctr">
            <a:spAutoFit/>
          </a:bodyPr>
          <a:lstStyle/>
          <a:p>
            <a:pPr>
              <a:defRPr/>
            </a:pPr>
            <a:endParaRPr lang="en-US">
              <a:ea typeface="新細明體" pitchFamily="18" charset="-120"/>
            </a:endParaRPr>
          </a:p>
        </p:txBody>
      </p:sp>
      <p:sp>
        <p:nvSpPr>
          <p:cNvPr id="259097" name="Rectangle 25"/>
          <p:cNvSpPr>
            <a:spLocks noChangeArrowheads="1"/>
          </p:cNvSpPr>
          <p:nvPr/>
        </p:nvSpPr>
        <p:spPr bwMode="auto">
          <a:xfrm>
            <a:off x="2916238" y="3806809"/>
            <a:ext cx="792162" cy="287337"/>
          </a:xfrm>
          <a:prstGeom prst="rect">
            <a:avLst/>
          </a:prstGeom>
          <a:solidFill>
            <a:srgbClr val="66CC66"/>
          </a:solidFill>
          <a:ln w="38100" algn="ctr">
            <a:solidFill>
              <a:srgbClr val="FFC000"/>
            </a:solidFill>
            <a:miter lim="800000"/>
            <a:headEnd/>
            <a:tailEnd/>
          </a:ln>
          <a:effectLst>
            <a:outerShdw dist="71842" dir="2700000" algn="ctr" rotWithShape="0">
              <a:schemeClr val="bg2">
                <a:alpha val="50000"/>
              </a:schemeClr>
            </a:outerShdw>
          </a:effectLst>
        </p:spPr>
        <p:txBody>
          <a:bodyPr wrap="none" anchor="ctr">
            <a:spAutoFit/>
          </a:bodyPr>
          <a:lstStyle/>
          <a:p>
            <a:pPr>
              <a:defRPr/>
            </a:pPr>
            <a:endParaRPr lang="en-US">
              <a:ea typeface="新細明體" pitchFamily="18" charset="-120"/>
            </a:endParaRPr>
          </a:p>
        </p:txBody>
      </p:sp>
      <p:sp>
        <p:nvSpPr>
          <p:cNvPr id="259098" name="Rectangle 26"/>
          <p:cNvSpPr>
            <a:spLocks noChangeArrowheads="1"/>
          </p:cNvSpPr>
          <p:nvPr/>
        </p:nvSpPr>
        <p:spPr bwMode="auto">
          <a:xfrm>
            <a:off x="3924300" y="3806809"/>
            <a:ext cx="792163" cy="287337"/>
          </a:xfrm>
          <a:prstGeom prst="rect">
            <a:avLst/>
          </a:prstGeom>
          <a:solidFill>
            <a:srgbClr val="66CC66"/>
          </a:solidFill>
          <a:ln w="38100" algn="ctr">
            <a:solidFill>
              <a:srgbClr val="FFC000"/>
            </a:solidFill>
            <a:miter lim="800000"/>
            <a:headEnd/>
            <a:tailEnd/>
          </a:ln>
          <a:effectLst>
            <a:outerShdw dist="71842" dir="2700000" algn="ctr" rotWithShape="0">
              <a:schemeClr val="bg2">
                <a:alpha val="50000"/>
              </a:schemeClr>
            </a:outerShdw>
          </a:effectLst>
        </p:spPr>
        <p:txBody>
          <a:bodyPr wrap="none" anchor="ctr">
            <a:spAutoFit/>
          </a:bodyPr>
          <a:lstStyle/>
          <a:p>
            <a:pPr>
              <a:defRPr/>
            </a:pPr>
            <a:endParaRPr lang="en-US">
              <a:ea typeface="新細明體" pitchFamily="18" charset="-120"/>
            </a:endParaRPr>
          </a:p>
        </p:txBody>
      </p:sp>
      <p:sp>
        <p:nvSpPr>
          <p:cNvPr id="259099" name="Rectangle 27"/>
          <p:cNvSpPr>
            <a:spLocks noChangeArrowheads="1"/>
          </p:cNvSpPr>
          <p:nvPr/>
        </p:nvSpPr>
        <p:spPr bwMode="auto">
          <a:xfrm>
            <a:off x="4932363" y="3806809"/>
            <a:ext cx="792162" cy="287337"/>
          </a:xfrm>
          <a:prstGeom prst="rect">
            <a:avLst/>
          </a:prstGeom>
          <a:solidFill>
            <a:srgbClr val="66CC66"/>
          </a:solidFill>
          <a:ln w="38100" algn="ctr">
            <a:solidFill>
              <a:srgbClr val="FFC000"/>
            </a:solidFill>
            <a:miter lim="800000"/>
            <a:headEnd/>
            <a:tailEnd/>
          </a:ln>
          <a:effectLst>
            <a:outerShdw dist="71842" dir="2700000" algn="ctr" rotWithShape="0">
              <a:schemeClr val="bg2">
                <a:alpha val="50000"/>
              </a:schemeClr>
            </a:outerShdw>
          </a:effectLst>
        </p:spPr>
        <p:txBody>
          <a:bodyPr wrap="none" anchor="ctr">
            <a:spAutoFit/>
          </a:bodyPr>
          <a:lstStyle/>
          <a:p>
            <a:pPr>
              <a:defRPr/>
            </a:pPr>
            <a:endParaRPr lang="en-US">
              <a:ea typeface="新細明體" pitchFamily="18" charset="-120"/>
            </a:endParaRPr>
          </a:p>
        </p:txBody>
      </p:sp>
      <p:sp>
        <p:nvSpPr>
          <p:cNvPr id="259100" name="Rectangle 28"/>
          <p:cNvSpPr>
            <a:spLocks noChangeArrowheads="1"/>
          </p:cNvSpPr>
          <p:nvPr/>
        </p:nvSpPr>
        <p:spPr bwMode="auto">
          <a:xfrm>
            <a:off x="5940425" y="3806809"/>
            <a:ext cx="792163" cy="287337"/>
          </a:xfrm>
          <a:prstGeom prst="rect">
            <a:avLst/>
          </a:prstGeom>
          <a:solidFill>
            <a:srgbClr val="66CC66"/>
          </a:solidFill>
          <a:ln w="38100" algn="ctr">
            <a:solidFill>
              <a:srgbClr val="FFC000"/>
            </a:solidFill>
            <a:miter lim="800000"/>
            <a:headEnd/>
            <a:tailEnd/>
          </a:ln>
          <a:effectLst>
            <a:outerShdw dist="71842" dir="2700000" algn="ctr" rotWithShape="0">
              <a:schemeClr val="bg2">
                <a:alpha val="50000"/>
              </a:schemeClr>
            </a:outerShdw>
          </a:effectLst>
        </p:spPr>
        <p:txBody>
          <a:bodyPr wrap="none" anchor="ctr">
            <a:spAutoFit/>
          </a:bodyPr>
          <a:lstStyle/>
          <a:p>
            <a:pPr>
              <a:defRPr/>
            </a:pPr>
            <a:endParaRPr lang="en-US">
              <a:ea typeface="新細明體" pitchFamily="18" charset="-120"/>
            </a:endParaRPr>
          </a:p>
        </p:txBody>
      </p:sp>
      <p:cxnSp>
        <p:nvCxnSpPr>
          <p:cNvPr id="50205" name="AutoShape 29"/>
          <p:cNvCxnSpPr>
            <a:cxnSpLocks noChangeShapeType="1"/>
            <a:stCxn id="259094" idx="2"/>
            <a:endCxn id="259095" idx="0"/>
          </p:cNvCxnSpPr>
          <p:nvPr/>
        </p:nvCxnSpPr>
        <p:spPr bwMode="auto">
          <a:xfrm rot="5400000">
            <a:off x="4233069" y="2690003"/>
            <a:ext cx="177800" cy="1008062"/>
          </a:xfrm>
          <a:prstGeom prst="bentConnector3">
            <a:avLst>
              <a:gd name="adj1" fmla="val 49106"/>
            </a:avLst>
          </a:prstGeom>
          <a:noFill/>
          <a:ln w="38100">
            <a:solidFill>
              <a:srgbClr val="FF0066"/>
            </a:solidFill>
            <a:miter lim="800000"/>
            <a:headEnd/>
            <a:tailEnd/>
          </a:ln>
        </p:spPr>
      </p:cxnSp>
      <p:cxnSp>
        <p:nvCxnSpPr>
          <p:cNvPr id="50206" name="AutoShape 30"/>
          <p:cNvCxnSpPr>
            <a:cxnSpLocks noChangeShapeType="1"/>
            <a:stCxn id="259094" idx="2"/>
            <a:endCxn id="259096" idx="0"/>
          </p:cNvCxnSpPr>
          <p:nvPr/>
        </p:nvCxnSpPr>
        <p:spPr bwMode="auto">
          <a:xfrm rot="16200000" flipH="1">
            <a:off x="5241132" y="2690002"/>
            <a:ext cx="177800" cy="1008063"/>
          </a:xfrm>
          <a:prstGeom prst="bentConnector3">
            <a:avLst>
              <a:gd name="adj1" fmla="val 49106"/>
            </a:avLst>
          </a:prstGeom>
          <a:noFill/>
          <a:ln w="38100">
            <a:solidFill>
              <a:srgbClr val="FF0066"/>
            </a:solidFill>
            <a:miter lim="800000"/>
            <a:headEnd/>
            <a:tailEnd/>
          </a:ln>
        </p:spPr>
      </p:cxnSp>
      <p:cxnSp>
        <p:nvCxnSpPr>
          <p:cNvPr id="50207" name="AutoShape 31"/>
          <p:cNvCxnSpPr>
            <a:cxnSpLocks noChangeShapeType="1"/>
            <a:stCxn id="259095" idx="2"/>
            <a:endCxn id="259097" idx="0"/>
          </p:cNvCxnSpPr>
          <p:nvPr/>
        </p:nvCxnSpPr>
        <p:spPr bwMode="auto">
          <a:xfrm rot="5400000">
            <a:off x="3475832" y="3445652"/>
            <a:ext cx="179388" cy="504825"/>
          </a:xfrm>
          <a:prstGeom prst="bentConnector3">
            <a:avLst>
              <a:gd name="adj1" fmla="val 49556"/>
            </a:avLst>
          </a:prstGeom>
          <a:noFill/>
          <a:ln w="38100">
            <a:solidFill>
              <a:srgbClr val="FF0066"/>
            </a:solidFill>
            <a:miter lim="800000"/>
            <a:headEnd/>
            <a:tailEnd/>
          </a:ln>
        </p:spPr>
      </p:cxnSp>
      <p:cxnSp>
        <p:nvCxnSpPr>
          <p:cNvPr id="50208" name="AutoShape 32"/>
          <p:cNvCxnSpPr>
            <a:cxnSpLocks noChangeShapeType="1"/>
            <a:stCxn id="259095" idx="2"/>
            <a:endCxn id="259098" idx="0"/>
          </p:cNvCxnSpPr>
          <p:nvPr/>
        </p:nvCxnSpPr>
        <p:spPr bwMode="auto">
          <a:xfrm rot="16200000" flipH="1">
            <a:off x="3979863" y="3446446"/>
            <a:ext cx="179388" cy="503237"/>
          </a:xfrm>
          <a:prstGeom prst="bentConnector3">
            <a:avLst>
              <a:gd name="adj1" fmla="val 49556"/>
            </a:avLst>
          </a:prstGeom>
          <a:noFill/>
          <a:ln w="38100">
            <a:solidFill>
              <a:srgbClr val="FF0066"/>
            </a:solidFill>
            <a:miter lim="800000"/>
            <a:headEnd/>
            <a:tailEnd/>
          </a:ln>
        </p:spPr>
      </p:cxnSp>
      <p:cxnSp>
        <p:nvCxnSpPr>
          <p:cNvPr id="50209" name="AutoShape 33"/>
          <p:cNvCxnSpPr>
            <a:cxnSpLocks noChangeShapeType="1"/>
            <a:stCxn id="259096" idx="2"/>
            <a:endCxn id="259099" idx="0"/>
          </p:cNvCxnSpPr>
          <p:nvPr/>
        </p:nvCxnSpPr>
        <p:spPr bwMode="auto">
          <a:xfrm rot="5400000">
            <a:off x="5491957" y="3445652"/>
            <a:ext cx="179388" cy="504825"/>
          </a:xfrm>
          <a:prstGeom prst="bentConnector3">
            <a:avLst>
              <a:gd name="adj1" fmla="val 49556"/>
            </a:avLst>
          </a:prstGeom>
          <a:noFill/>
          <a:ln w="38100">
            <a:solidFill>
              <a:srgbClr val="FF0066"/>
            </a:solidFill>
            <a:miter lim="800000"/>
            <a:headEnd/>
            <a:tailEnd/>
          </a:ln>
        </p:spPr>
      </p:cxnSp>
      <p:cxnSp>
        <p:nvCxnSpPr>
          <p:cNvPr id="50210" name="AutoShape 34"/>
          <p:cNvCxnSpPr>
            <a:cxnSpLocks noChangeShapeType="1"/>
            <a:stCxn id="259096" idx="2"/>
            <a:endCxn id="259100" idx="0"/>
          </p:cNvCxnSpPr>
          <p:nvPr/>
        </p:nvCxnSpPr>
        <p:spPr bwMode="auto">
          <a:xfrm rot="16200000" flipH="1">
            <a:off x="5995988" y="3446446"/>
            <a:ext cx="179388" cy="503237"/>
          </a:xfrm>
          <a:prstGeom prst="bentConnector3">
            <a:avLst>
              <a:gd name="adj1" fmla="val 49556"/>
            </a:avLst>
          </a:prstGeom>
          <a:noFill/>
          <a:ln w="38100">
            <a:solidFill>
              <a:srgbClr val="FF0066"/>
            </a:solidFill>
            <a:miter lim="800000"/>
            <a:headEnd/>
            <a:tailEnd/>
          </a:ln>
        </p:spPr>
      </p:cxnSp>
      <p:sp>
        <p:nvSpPr>
          <p:cNvPr id="50211" name="Line 35"/>
          <p:cNvSpPr>
            <a:spLocks noChangeShapeType="1"/>
          </p:cNvSpPr>
          <p:nvPr/>
        </p:nvSpPr>
        <p:spPr bwMode="auto">
          <a:xfrm>
            <a:off x="971550" y="3662346"/>
            <a:ext cx="5905500" cy="0"/>
          </a:xfrm>
          <a:prstGeom prst="line">
            <a:avLst/>
          </a:prstGeom>
          <a:noFill/>
          <a:ln w="38100">
            <a:solidFill>
              <a:schemeClr val="bg1"/>
            </a:solidFill>
            <a:prstDash val="sysDot"/>
            <a:round/>
            <a:headEnd/>
            <a:tailEnd/>
          </a:ln>
        </p:spPr>
        <p:txBody>
          <a:bodyPr anchor="ctr">
            <a:spAutoFit/>
          </a:bodyPr>
          <a:lstStyle/>
          <a:p>
            <a:endParaRPr lang="zh-TW" altLang="en-US"/>
          </a:p>
        </p:txBody>
      </p:sp>
      <p:sp>
        <p:nvSpPr>
          <p:cNvPr id="259108" name="Text Box 36"/>
          <p:cNvSpPr txBox="1">
            <a:spLocks noChangeArrowheads="1"/>
          </p:cNvSpPr>
          <p:nvPr/>
        </p:nvSpPr>
        <p:spPr bwMode="auto">
          <a:xfrm>
            <a:off x="1063625" y="3159109"/>
            <a:ext cx="1420813" cy="457200"/>
          </a:xfrm>
          <a:prstGeom prst="rect">
            <a:avLst/>
          </a:prstGeom>
          <a:noFill/>
          <a:ln w="38100" algn="ctr">
            <a:noFill/>
            <a:miter lim="800000"/>
            <a:headEnd/>
            <a:tailEnd/>
          </a:ln>
          <a:effectLst/>
        </p:spPr>
        <p:txBody>
          <a:bodyPr wrap="none">
            <a:spAutoFit/>
          </a:bodyPr>
          <a:lstStyle/>
          <a:p>
            <a:pPr eaLnBrk="1" hangingPunct="1">
              <a:defRPr/>
            </a:pPr>
            <a:r>
              <a:rPr lang="en-US" altLang="zh-TW" sz="2400">
                <a:effectLst>
                  <a:outerShdw blurRad="38100" dist="38100" dir="2700000" algn="tl">
                    <a:srgbClr val="02024A"/>
                  </a:outerShdw>
                </a:effectLst>
                <a:latin typeface="Times New Roman" pitchFamily="18" charset="0"/>
                <a:ea typeface="標楷體" pitchFamily="65" charset="-120"/>
              </a:rPr>
              <a:t>Non-Leaf</a:t>
            </a:r>
          </a:p>
        </p:txBody>
      </p:sp>
      <p:sp>
        <p:nvSpPr>
          <p:cNvPr id="259109" name="Text Box 37"/>
          <p:cNvSpPr txBox="1">
            <a:spLocks noChangeArrowheads="1"/>
          </p:cNvSpPr>
          <p:nvPr/>
        </p:nvSpPr>
        <p:spPr bwMode="auto">
          <a:xfrm>
            <a:off x="1065213" y="3709971"/>
            <a:ext cx="776287" cy="457200"/>
          </a:xfrm>
          <a:prstGeom prst="rect">
            <a:avLst/>
          </a:prstGeom>
          <a:noFill/>
          <a:ln w="38100" algn="ctr">
            <a:noFill/>
            <a:miter lim="800000"/>
            <a:headEnd/>
            <a:tailEnd/>
          </a:ln>
          <a:effectLst/>
        </p:spPr>
        <p:txBody>
          <a:bodyPr wrap="none">
            <a:spAutoFit/>
          </a:bodyPr>
          <a:lstStyle/>
          <a:p>
            <a:pPr eaLnBrk="1" hangingPunct="1">
              <a:defRPr/>
            </a:pPr>
            <a:r>
              <a:rPr lang="en-US" altLang="zh-TW" sz="2400">
                <a:effectLst>
                  <a:outerShdw blurRad="38100" dist="38100" dir="2700000" algn="tl">
                    <a:srgbClr val="02024A"/>
                  </a:outerShdw>
                </a:effectLst>
                <a:latin typeface="Times New Roman" pitchFamily="18" charset="0"/>
                <a:ea typeface="標楷體" pitchFamily="65" charset="-120"/>
              </a:rPr>
              <a:t>Leaf</a:t>
            </a:r>
          </a:p>
        </p:txBody>
      </p:sp>
      <p:sp>
        <p:nvSpPr>
          <p:cNvPr id="50214" name="AutoShape 38"/>
          <p:cNvSpPr>
            <a:spLocks/>
          </p:cNvSpPr>
          <p:nvPr/>
        </p:nvSpPr>
        <p:spPr bwMode="auto">
          <a:xfrm>
            <a:off x="6877050" y="2798746"/>
            <a:ext cx="215900" cy="1295400"/>
          </a:xfrm>
          <a:prstGeom prst="rightBrace">
            <a:avLst>
              <a:gd name="adj1" fmla="val 50000"/>
              <a:gd name="adj2" fmla="val 50000"/>
            </a:avLst>
          </a:prstGeom>
          <a:noFill/>
          <a:ln w="38100">
            <a:solidFill>
              <a:schemeClr val="bg1"/>
            </a:solidFill>
            <a:round/>
            <a:headEnd/>
            <a:tailEnd/>
          </a:ln>
        </p:spPr>
        <p:txBody>
          <a:bodyPr wrap="none" anchor="ctr">
            <a:spAutoFit/>
          </a:bodyPr>
          <a:lstStyle/>
          <a:p>
            <a:endParaRPr lang="en-US"/>
          </a:p>
        </p:txBody>
      </p:sp>
      <p:sp>
        <p:nvSpPr>
          <p:cNvPr id="259111" name="Text Box 39"/>
          <p:cNvSpPr txBox="1">
            <a:spLocks noChangeArrowheads="1"/>
          </p:cNvSpPr>
          <p:nvPr/>
        </p:nvSpPr>
        <p:spPr bwMode="auto">
          <a:xfrm>
            <a:off x="7073900" y="3086084"/>
            <a:ext cx="1500732" cy="830997"/>
          </a:xfrm>
          <a:prstGeom prst="rect">
            <a:avLst/>
          </a:prstGeom>
          <a:noFill/>
          <a:ln w="38100" algn="ctr">
            <a:noFill/>
            <a:miter lim="800000"/>
            <a:headEnd/>
            <a:tailEnd/>
          </a:ln>
          <a:effectLst/>
        </p:spPr>
        <p:txBody>
          <a:bodyPr wrap="none">
            <a:spAutoFit/>
          </a:bodyPr>
          <a:lstStyle/>
          <a:p>
            <a:pPr algn="ctr" eaLnBrk="1" hangingPunct="1">
              <a:defRPr/>
            </a:pPr>
            <a:r>
              <a:rPr lang="en-US" altLang="zh-TW" sz="2400" dirty="0">
                <a:solidFill>
                  <a:schemeClr val="bg1"/>
                </a:solidFill>
                <a:effectLst>
                  <a:outerShdw blurRad="38100" dist="38100" dir="2700000" algn="tl">
                    <a:srgbClr val="02024A"/>
                  </a:outerShdw>
                </a:effectLst>
                <a:latin typeface="微軟正黑體" pitchFamily="34" charset="-120"/>
                <a:ea typeface="微軟正黑體" pitchFamily="34" charset="-120"/>
              </a:rPr>
              <a:t>Balanced</a:t>
            </a:r>
            <a:br>
              <a:rPr lang="en-US" altLang="zh-TW" sz="2400" dirty="0">
                <a:solidFill>
                  <a:schemeClr val="bg1"/>
                </a:solidFill>
                <a:effectLst>
                  <a:outerShdw blurRad="38100" dist="38100" dir="2700000" algn="tl">
                    <a:srgbClr val="02024A"/>
                  </a:outerShdw>
                </a:effectLst>
                <a:latin typeface="微軟正黑體" pitchFamily="34" charset="-120"/>
                <a:ea typeface="微軟正黑體" pitchFamily="34" charset="-120"/>
              </a:rPr>
            </a:br>
            <a:r>
              <a:rPr lang="en-US" altLang="zh-TW" sz="2400" dirty="0">
                <a:solidFill>
                  <a:schemeClr val="bg1"/>
                </a:solidFill>
                <a:effectLst>
                  <a:outerShdw blurRad="38100" dist="38100" dir="2700000" algn="tl">
                    <a:srgbClr val="02024A"/>
                  </a:outerShdw>
                </a:effectLst>
                <a:latin typeface="微軟正黑體" pitchFamily="34" charset="-120"/>
                <a:ea typeface="微軟正黑體" pitchFamily="34" charset="-120"/>
              </a:rPr>
              <a:t>Tree</a:t>
            </a:r>
          </a:p>
        </p:txBody>
      </p:sp>
      <p:sp>
        <p:nvSpPr>
          <p:cNvPr id="50216" name="Rectangle 40"/>
          <p:cNvSpPr>
            <a:spLocks noChangeArrowheads="1"/>
          </p:cNvSpPr>
          <p:nvPr/>
        </p:nvSpPr>
        <p:spPr bwMode="auto">
          <a:xfrm>
            <a:off x="4786314" y="1536687"/>
            <a:ext cx="1801811" cy="534991"/>
          </a:xfrm>
          <a:prstGeom prst="rect">
            <a:avLst/>
          </a:prstGeom>
          <a:noFill/>
          <a:ln w="57150" algn="ctr">
            <a:solidFill>
              <a:srgbClr val="FF0000"/>
            </a:solidFill>
            <a:prstDash val="sysDot"/>
            <a:miter lim="800000"/>
            <a:headEnd/>
            <a:tailEnd/>
          </a:ln>
        </p:spPr>
        <p:txBody>
          <a:bodyPr wrap="none" anchor="ctr"/>
          <a:lstStyle/>
          <a:p>
            <a:endParaRPr lang="en-US"/>
          </a:p>
        </p:txBody>
      </p:sp>
      <p:sp>
        <p:nvSpPr>
          <p:cNvPr id="259113" name="Text Box 41"/>
          <p:cNvSpPr txBox="1">
            <a:spLocks noChangeArrowheads="1"/>
          </p:cNvSpPr>
          <p:nvPr/>
        </p:nvSpPr>
        <p:spPr bwMode="auto">
          <a:xfrm>
            <a:off x="6756400" y="1558858"/>
            <a:ext cx="1210588" cy="400110"/>
          </a:xfrm>
          <a:prstGeom prst="rect">
            <a:avLst/>
          </a:prstGeom>
          <a:noFill/>
          <a:ln w="12700" algn="ctr">
            <a:noFill/>
            <a:miter lim="800000"/>
            <a:headEnd/>
            <a:tailEnd/>
          </a:ln>
          <a:effectLst/>
        </p:spPr>
        <p:txBody>
          <a:bodyPr wrap="none">
            <a:spAutoFit/>
          </a:bodyPr>
          <a:lstStyle/>
          <a:p>
            <a:pPr>
              <a:defRPr/>
            </a:pPr>
            <a:r>
              <a:rPr lang="en-US" altLang="zh-TW" sz="2000" dirty="0">
                <a:solidFill>
                  <a:schemeClr val="bg1"/>
                </a:solidFill>
                <a:effectLst>
                  <a:outerShdw blurRad="38100" dist="38100" dir="2700000" algn="tl">
                    <a:srgbClr val="02024A"/>
                  </a:outerShdw>
                </a:effectLst>
                <a:latin typeface="微軟正黑體" pitchFamily="34" charset="-120"/>
                <a:ea typeface="微軟正黑體" pitchFamily="34" charset="-120"/>
              </a:rPr>
              <a:t>8K Bytes</a:t>
            </a:r>
          </a:p>
        </p:txBody>
      </p:sp>
      <p:sp>
        <p:nvSpPr>
          <p:cNvPr id="259114" name="Text Box 42"/>
          <p:cNvSpPr txBox="1">
            <a:spLocks noChangeArrowheads="1"/>
          </p:cNvSpPr>
          <p:nvPr/>
        </p:nvSpPr>
        <p:spPr bwMode="auto">
          <a:xfrm>
            <a:off x="6756400" y="2100196"/>
            <a:ext cx="1210588" cy="400110"/>
          </a:xfrm>
          <a:prstGeom prst="rect">
            <a:avLst/>
          </a:prstGeom>
          <a:noFill/>
          <a:ln w="12700" algn="ctr">
            <a:noFill/>
            <a:miter lim="800000"/>
            <a:headEnd/>
            <a:tailEnd/>
          </a:ln>
          <a:effectLst/>
        </p:spPr>
        <p:txBody>
          <a:bodyPr wrap="none">
            <a:spAutoFit/>
          </a:bodyPr>
          <a:lstStyle/>
          <a:p>
            <a:pPr>
              <a:defRPr/>
            </a:pPr>
            <a:r>
              <a:rPr lang="en-US" altLang="zh-TW" sz="2000" dirty="0">
                <a:solidFill>
                  <a:schemeClr val="bg1"/>
                </a:solidFill>
                <a:effectLst>
                  <a:outerShdw blurRad="38100" dist="38100" dir="2700000" algn="tl">
                    <a:srgbClr val="02024A"/>
                  </a:outerShdw>
                </a:effectLst>
                <a:latin typeface="微軟正黑體" pitchFamily="34" charset="-120"/>
                <a:ea typeface="微軟正黑體" pitchFamily="34" charset="-120"/>
              </a:rPr>
              <a:t>8K Bytes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9093">
                                            <p:txEl>
                                              <p:pRg st="0" end="0"/>
                                            </p:txEl>
                                          </p:spTgt>
                                        </p:tgtEl>
                                        <p:attrNameLst>
                                          <p:attrName>style.visibility</p:attrName>
                                        </p:attrNameLst>
                                      </p:cBhvr>
                                      <p:to>
                                        <p:strVal val="visible"/>
                                      </p:to>
                                    </p:set>
                                    <p:animEffect transition="in" filter="wipe(up)">
                                      <p:cBhvr>
                                        <p:cTn id="7" dur="500"/>
                                        <p:tgtEl>
                                          <p:spTgt spid="2590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9093">
                                            <p:txEl>
                                              <p:pRg st="1" end="1"/>
                                            </p:txEl>
                                          </p:spTgt>
                                        </p:tgtEl>
                                        <p:attrNameLst>
                                          <p:attrName>style.visibility</p:attrName>
                                        </p:attrNameLst>
                                      </p:cBhvr>
                                      <p:to>
                                        <p:strVal val="visible"/>
                                      </p:to>
                                    </p:set>
                                    <p:animEffect transition="in" filter="wipe(up)">
                                      <p:cBhvr>
                                        <p:cTn id="12" dur="500"/>
                                        <p:tgtEl>
                                          <p:spTgt spid="2590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9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8" name="Rectangle 28"/>
          <p:cNvSpPr>
            <a:spLocks noGrp="1" noChangeArrowheads="1"/>
          </p:cNvSpPr>
          <p:nvPr>
            <p:ph type="title"/>
          </p:nvPr>
        </p:nvSpPr>
        <p:spPr/>
        <p:txBody>
          <a:bodyPr/>
          <a:lstStyle/>
          <a:p>
            <a:r>
              <a:rPr lang="zh-TW" altLang="en-US" dirty="0" smtClean="0"/>
              <a:t>線上索引作業</a:t>
            </a:r>
            <a:endParaRPr lang="zh-TW" altLang="en-US" dirty="0"/>
          </a:p>
        </p:txBody>
      </p:sp>
      <p:sp>
        <p:nvSpPr>
          <p:cNvPr id="30749" name="Rectangle 29"/>
          <p:cNvSpPr>
            <a:spLocks noGrp="1" noChangeArrowheads="1"/>
          </p:cNvSpPr>
          <p:nvPr>
            <p:ph idx="1"/>
          </p:nvPr>
        </p:nvSpPr>
        <p:spPr/>
        <p:txBody>
          <a:bodyPr/>
          <a:lstStyle/>
          <a:p>
            <a:r>
              <a:rPr lang="zh-TW" altLang="en-US" sz="3200" dirty="0" smtClean="0">
                <a:sym typeface="Wingdings" pitchFamily="2" charset="2"/>
              </a:rPr>
              <a:t>索引之建立、重建、刪除皆可採用 </a:t>
            </a:r>
            <a:r>
              <a:rPr lang="en-US" altLang="zh-TW" sz="3200" dirty="0" smtClean="0">
                <a:sym typeface="Wingdings" pitchFamily="2" charset="2"/>
              </a:rPr>
              <a:t>Online </a:t>
            </a:r>
            <a:r>
              <a:rPr lang="zh-TW" altLang="en-US" sz="3200" dirty="0" smtClean="0">
                <a:sym typeface="Wingdings" pitchFamily="2" charset="2"/>
              </a:rPr>
              <a:t>選項 </a:t>
            </a:r>
          </a:p>
          <a:p>
            <a:pPr lvl="1"/>
            <a:r>
              <a:rPr lang="zh-TW" altLang="en-US" sz="2400" dirty="0" smtClean="0">
                <a:sym typeface="Wingdings" pitchFamily="2" charset="2"/>
              </a:rPr>
              <a:t>不再採用以往 </a:t>
            </a:r>
            <a:r>
              <a:rPr lang="en-US" altLang="zh-TW" sz="2400" dirty="0" smtClean="0">
                <a:sym typeface="Wingdings" pitchFamily="2" charset="2"/>
              </a:rPr>
              <a:t>SQL Server </a:t>
            </a:r>
            <a:r>
              <a:rPr lang="zh-TW" altLang="en-US" sz="2400" dirty="0" smtClean="0">
                <a:sym typeface="Wingdings" pitchFamily="2" charset="2"/>
              </a:rPr>
              <a:t>的獨占式鎖定 </a:t>
            </a:r>
          </a:p>
          <a:p>
            <a:pPr lvl="1"/>
            <a:r>
              <a:rPr lang="zh-TW" altLang="en-US" sz="2400" dirty="0" smtClean="0">
                <a:sym typeface="Wingdings" pitchFamily="2" charset="2"/>
              </a:rPr>
              <a:t>允許使用者同時存取資料</a:t>
            </a:r>
            <a:endParaRPr lang="zh-TW" altLang="en-US" sz="2400" dirty="0">
              <a:sym typeface="Wingdings" pitchFamily="2" charset="2"/>
            </a:endParaRPr>
          </a:p>
        </p:txBody>
      </p:sp>
      <p:pic>
        <p:nvPicPr>
          <p:cNvPr id="30725" name="Picture 5" descr="User_UserHalfE01"/>
          <p:cNvPicPr>
            <a:picLocks noChangeAspect="1" noChangeArrowheads="1"/>
          </p:cNvPicPr>
          <p:nvPr/>
        </p:nvPicPr>
        <p:blipFill>
          <a:blip r:embed="rId3" cstate="print"/>
          <a:srcRect/>
          <a:stretch>
            <a:fillRect/>
          </a:stretch>
        </p:blipFill>
        <p:spPr bwMode="auto">
          <a:xfrm>
            <a:off x="6400800" y="2643182"/>
            <a:ext cx="646113" cy="1016000"/>
          </a:xfrm>
          <a:prstGeom prst="rect">
            <a:avLst/>
          </a:prstGeom>
          <a:noFill/>
        </p:spPr>
      </p:pic>
      <p:pic>
        <p:nvPicPr>
          <p:cNvPr id="30727" name="Picture 7" descr="User_UserHalfD01"/>
          <p:cNvPicPr>
            <a:picLocks noChangeAspect="1" noChangeArrowheads="1"/>
          </p:cNvPicPr>
          <p:nvPr/>
        </p:nvPicPr>
        <p:blipFill>
          <a:blip r:embed="rId4" cstate="print"/>
          <a:srcRect/>
          <a:stretch>
            <a:fillRect/>
          </a:stretch>
        </p:blipFill>
        <p:spPr bwMode="auto">
          <a:xfrm>
            <a:off x="2919413" y="4452932"/>
            <a:ext cx="628650" cy="987425"/>
          </a:xfrm>
          <a:prstGeom prst="rect">
            <a:avLst/>
          </a:prstGeom>
          <a:noFill/>
        </p:spPr>
      </p:pic>
      <p:grpSp>
        <p:nvGrpSpPr>
          <p:cNvPr id="2" name="Group 8"/>
          <p:cNvGrpSpPr>
            <a:grpSpLocks/>
          </p:cNvGrpSpPr>
          <p:nvPr/>
        </p:nvGrpSpPr>
        <p:grpSpPr bwMode="auto">
          <a:xfrm>
            <a:off x="3852863" y="3525832"/>
            <a:ext cx="2138362" cy="1343025"/>
            <a:chOff x="3111" y="1955"/>
            <a:chExt cx="1671" cy="1050"/>
          </a:xfrm>
        </p:grpSpPr>
        <p:pic>
          <p:nvPicPr>
            <p:cNvPr id="30729" name="Picture 9" descr="h"/>
            <p:cNvPicPr>
              <a:picLocks noChangeAspect="1" noChangeArrowheads="1"/>
            </p:cNvPicPr>
            <p:nvPr/>
          </p:nvPicPr>
          <p:blipFill>
            <a:blip r:embed="rId5"/>
            <a:srcRect/>
            <a:stretch>
              <a:fillRect/>
            </a:stretch>
          </p:blipFill>
          <p:spPr bwMode="auto">
            <a:xfrm>
              <a:off x="3111" y="2302"/>
              <a:ext cx="248" cy="276"/>
            </a:xfrm>
            <a:prstGeom prst="rect">
              <a:avLst/>
            </a:prstGeom>
            <a:noFill/>
            <a:ln>
              <a:noFill/>
            </a:ln>
          </p:spPr>
        </p:pic>
        <p:sp>
          <p:nvSpPr>
            <p:cNvPr id="30730" name="Line 10"/>
            <p:cNvSpPr>
              <a:spLocks noChangeShapeType="1"/>
            </p:cNvSpPr>
            <p:nvPr/>
          </p:nvSpPr>
          <p:spPr bwMode="auto">
            <a:xfrm flipV="1">
              <a:off x="3313" y="2068"/>
              <a:ext cx="327" cy="339"/>
            </a:xfrm>
            <a:prstGeom prst="line">
              <a:avLst/>
            </a:prstGeom>
            <a:noFill/>
            <a:ln w="9525">
              <a:solidFill>
                <a:srgbClr val="FFFF00"/>
              </a:solidFill>
              <a:round/>
              <a:headEnd/>
              <a:tailEnd/>
            </a:ln>
            <a:effectLst/>
          </p:spPr>
          <p:txBody>
            <a:bodyPr anchor="ctr"/>
            <a:lstStyle/>
            <a:p>
              <a:endParaRPr lang="zh-TW" altLang="en-US"/>
            </a:p>
          </p:txBody>
        </p:sp>
        <p:sp>
          <p:nvSpPr>
            <p:cNvPr id="30731" name="Line 11"/>
            <p:cNvSpPr>
              <a:spLocks noChangeShapeType="1"/>
            </p:cNvSpPr>
            <p:nvPr/>
          </p:nvSpPr>
          <p:spPr bwMode="auto">
            <a:xfrm flipV="1">
              <a:off x="3313" y="2404"/>
              <a:ext cx="327" cy="63"/>
            </a:xfrm>
            <a:prstGeom prst="line">
              <a:avLst/>
            </a:prstGeom>
            <a:noFill/>
            <a:ln w="9525">
              <a:solidFill>
                <a:srgbClr val="FFFF00"/>
              </a:solidFill>
              <a:round/>
              <a:headEnd/>
              <a:tailEnd/>
            </a:ln>
            <a:effectLst/>
          </p:spPr>
          <p:txBody>
            <a:bodyPr anchor="ctr"/>
            <a:lstStyle/>
            <a:p>
              <a:endParaRPr lang="zh-TW" altLang="en-US"/>
            </a:p>
          </p:txBody>
        </p:sp>
        <p:sp>
          <p:nvSpPr>
            <p:cNvPr id="30732" name="Line 12"/>
            <p:cNvSpPr>
              <a:spLocks noChangeShapeType="1"/>
            </p:cNvSpPr>
            <p:nvPr/>
          </p:nvSpPr>
          <p:spPr bwMode="auto">
            <a:xfrm>
              <a:off x="3313" y="2533"/>
              <a:ext cx="327" cy="222"/>
            </a:xfrm>
            <a:prstGeom prst="line">
              <a:avLst/>
            </a:prstGeom>
            <a:noFill/>
            <a:ln w="9525">
              <a:solidFill>
                <a:srgbClr val="FFFF00"/>
              </a:solidFill>
              <a:round/>
              <a:headEnd/>
              <a:tailEnd/>
            </a:ln>
            <a:effectLst/>
          </p:spPr>
          <p:txBody>
            <a:bodyPr anchor="ctr"/>
            <a:lstStyle/>
            <a:p>
              <a:endParaRPr lang="zh-TW" altLang="en-US"/>
            </a:p>
          </p:txBody>
        </p:sp>
        <p:pic>
          <p:nvPicPr>
            <p:cNvPr id="30733" name="Picture 13" descr="i"/>
            <p:cNvPicPr>
              <a:picLocks noChangeAspect="1" noChangeArrowheads="1"/>
            </p:cNvPicPr>
            <p:nvPr/>
          </p:nvPicPr>
          <p:blipFill>
            <a:blip r:embed="rId6"/>
            <a:srcRect/>
            <a:stretch>
              <a:fillRect/>
            </a:stretch>
          </p:blipFill>
          <p:spPr bwMode="auto">
            <a:xfrm>
              <a:off x="3505" y="1955"/>
              <a:ext cx="248" cy="276"/>
            </a:xfrm>
            <a:prstGeom prst="rect">
              <a:avLst/>
            </a:prstGeom>
            <a:noFill/>
            <a:ln>
              <a:noFill/>
            </a:ln>
          </p:spPr>
        </p:pic>
        <p:pic>
          <p:nvPicPr>
            <p:cNvPr id="30734" name="Picture 14" descr="k"/>
            <p:cNvPicPr>
              <a:picLocks noChangeAspect="1" noChangeArrowheads="1"/>
            </p:cNvPicPr>
            <p:nvPr/>
          </p:nvPicPr>
          <p:blipFill>
            <a:blip r:embed="rId7"/>
            <a:srcRect/>
            <a:stretch>
              <a:fillRect/>
            </a:stretch>
          </p:blipFill>
          <p:spPr bwMode="auto">
            <a:xfrm>
              <a:off x="3505" y="2643"/>
              <a:ext cx="248" cy="276"/>
            </a:xfrm>
            <a:prstGeom prst="rect">
              <a:avLst/>
            </a:prstGeom>
            <a:noFill/>
            <a:ln>
              <a:noFill/>
            </a:ln>
          </p:spPr>
        </p:pic>
        <p:pic>
          <p:nvPicPr>
            <p:cNvPr id="30735" name="Picture 15" descr="j"/>
            <p:cNvPicPr>
              <a:picLocks noChangeAspect="1" noChangeArrowheads="1"/>
            </p:cNvPicPr>
            <p:nvPr/>
          </p:nvPicPr>
          <p:blipFill>
            <a:blip r:embed="rId8"/>
            <a:srcRect/>
            <a:stretch>
              <a:fillRect/>
            </a:stretch>
          </p:blipFill>
          <p:spPr bwMode="auto">
            <a:xfrm>
              <a:off x="3505" y="2302"/>
              <a:ext cx="248" cy="276"/>
            </a:xfrm>
            <a:prstGeom prst="rect">
              <a:avLst/>
            </a:prstGeom>
            <a:noFill/>
            <a:ln>
              <a:noFill/>
            </a:ln>
          </p:spPr>
        </p:pic>
        <p:pic>
          <p:nvPicPr>
            <p:cNvPr id="30736" name="Picture 16" descr="table02"/>
            <p:cNvPicPr>
              <a:picLocks noChangeAspect="1" noChangeArrowheads="1"/>
            </p:cNvPicPr>
            <p:nvPr/>
          </p:nvPicPr>
          <p:blipFill>
            <a:blip r:embed="rId9"/>
            <a:srcRect/>
            <a:stretch>
              <a:fillRect/>
            </a:stretch>
          </p:blipFill>
          <p:spPr bwMode="auto">
            <a:xfrm>
              <a:off x="4014" y="2156"/>
              <a:ext cx="768" cy="849"/>
            </a:xfrm>
            <a:prstGeom prst="rect">
              <a:avLst/>
            </a:prstGeom>
            <a:noFill/>
            <a:ln>
              <a:noFill/>
            </a:ln>
          </p:spPr>
        </p:pic>
        <p:sp>
          <p:nvSpPr>
            <p:cNvPr id="30737" name="Line 17"/>
            <p:cNvSpPr>
              <a:spLocks noChangeShapeType="1"/>
            </p:cNvSpPr>
            <p:nvPr/>
          </p:nvSpPr>
          <p:spPr bwMode="auto">
            <a:xfrm>
              <a:off x="3700" y="2044"/>
              <a:ext cx="348" cy="312"/>
            </a:xfrm>
            <a:prstGeom prst="line">
              <a:avLst/>
            </a:prstGeom>
            <a:noFill/>
            <a:ln w="9525">
              <a:solidFill>
                <a:srgbClr val="FFFF00"/>
              </a:solidFill>
              <a:round/>
              <a:headEnd/>
              <a:tailEnd/>
            </a:ln>
            <a:effectLst/>
          </p:spPr>
          <p:txBody>
            <a:bodyPr anchor="ctr"/>
            <a:lstStyle/>
            <a:p>
              <a:endParaRPr lang="zh-TW" altLang="en-US"/>
            </a:p>
          </p:txBody>
        </p:sp>
        <p:sp>
          <p:nvSpPr>
            <p:cNvPr id="30738" name="Line 18"/>
            <p:cNvSpPr>
              <a:spLocks noChangeShapeType="1"/>
            </p:cNvSpPr>
            <p:nvPr/>
          </p:nvSpPr>
          <p:spPr bwMode="auto">
            <a:xfrm>
              <a:off x="3700" y="2116"/>
              <a:ext cx="348" cy="414"/>
            </a:xfrm>
            <a:prstGeom prst="line">
              <a:avLst/>
            </a:prstGeom>
            <a:noFill/>
            <a:ln w="9525">
              <a:solidFill>
                <a:srgbClr val="FFFF00"/>
              </a:solidFill>
              <a:round/>
              <a:headEnd/>
              <a:tailEnd/>
            </a:ln>
            <a:effectLst/>
          </p:spPr>
          <p:txBody>
            <a:bodyPr anchor="ctr"/>
            <a:lstStyle/>
            <a:p>
              <a:endParaRPr lang="zh-TW" altLang="en-US"/>
            </a:p>
          </p:txBody>
        </p:sp>
        <p:sp>
          <p:nvSpPr>
            <p:cNvPr id="30739" name="Line 19"/>
            <p:cNvSpPr>
              <a:spLocks noChangeShapeType="1"/>
            </p:cNvSpPr>
            <p:nvPr/>
          </p:nvSpPr>
          <p:spPr bwMode="auto">
            <a:xfrm>
              <a:off x="3700" y="2185"/>
              <a:ext cx="348" cy="411"/>
            </a:xfrm>
            <a:prstGeom prst="line">
              <a:avLst/>
            </a:prstGeom>
            <a:noFill/>
            <a:ln w="9525">
              <a:solidFill>
                <a:srgbClr val="FFFF00"/>
              </a:solidFill>
              <a:round/>
              <a:headEnd/>
              <a:tailEnd/>
            </a:ln>
            <a:effectLst/>
          </p:spPr>
          <p:txBody>
            <a:bodyPr anchor="ctr"/>
            <a:lstStyle/>
            <a:p>
              <a:endParaRPr lang="zh-TW" altLang="en-US"/>
            </a:p>
          </p:txBody>
        </p:sp>
        <p:sp>
          <p:nvSpPr>
            <p:cNvPr id="30740" name="Line 20"/>
            <p:cNvSpPr>
              <a:spLocks noChangeShapeType="1"/>
            </p:cNvSpPr>
            <p:nvPr/>
          </p:nvSpPr>
          <p:spPr bwMode="auto">
            <a:xfrm>
              <a:off x="3700" y="2401"/>
              <a:ext cx="348" cy="12"/>
            </a:xfrm>
            <a:prstGeom prst="line">
              <a:avLst/>
            </a:prstGeom>
            <a:noFill/>
            <a:ln w="9525">
              <a:solidFill>
                <a:srgbClr val="FFFF00"/>
              </a:solidFill>
              <a:round/>
              <a:headEnd/>
              <a:tailEnd/>
            </a:ln>
            <a:effectLst/>
          </p:spPr>
          <p:txBody>
            <a:bodyPr anchor="ctr"/>
            <a:lstStyle/>
            <a:p>
              <a:endParaRPr lang="zh-TW" altLang="en-US"/>
            </a:p>
          </p:txBody>
        </p:sp>
        <p:sp>
          <p:nvSpPr>
            <p:cNvPr id="30741" name="Line 21"/>
            <p:cNvSpPr>
              <a:spLocks noChangeShapeType="1"/>
            </p:cNvSpPr>
            <p:nvPr/>
          </p:nvSpPr>
          <p:spPr bwMode="auto">
            <a:xfrm>
              <a:off x="3700" y="2455"/>
              <a:ext cx="348" cy="267"/>
            </a:xfrm>
            <a:prstGeom prst="line">
              <a:avLst/>
            </a:prstGeom>
            <a:noFill/>
            <a:ln w="9525">
              <a:solidFill>
                <a:srgbClr val="FFFF00"/>
              </a:solidFill>
              <a:round/>
              <a:headEnd/>
              <a:tailEnd/>
            </a:ln>
            <a:effectLst/>
          </p:spPr>
          <p:txBody>
            <a:bodyPr anchor="ctr"/>
            <a:lstStyle/>
            <a:p>
              <a:endParaRPr lang="zh-TW" altLang="en-US"/>
            </a:p>
          </p:txBody>
        </p:sp>
        <p:sp>
          <p:nvSpPr>
            <p:cNvPr id="30742" name="Line 22"/>
            <p:cNvSpPr>
              <a:spLocks noChangeShapeType="1"/>
            </p:cNvSpPr>
            <p:nvPr/>
          </p:nvSpPr>
          <p:spPr bwMode="auto">
            <a:xfrm flipV="1">
              <a:off x="3700" y="2287"/>
              <a:ext cx="348" cy="237"/>
            </a:xfrm>
            <a:prstGeom prst="line">
              <a:avLst/>
            </a:prstGeom>
            <a:noFill/>
            <a:ln w="9525">
              <a:solidFill>
                <a:srgbClr val="FFFF00"/>
              </a:solidFill>
              <a:round/>
              <a:headEnd/>
              <a:tailEnd/>
            </a:ln>
            <a:effectLst/>
          </p:spPr>
          <p:txBody>
            <a:bodyPr anchor="ctr"/>
            <a:lstStyle/>
            <a:p>
              <a:endParaRPr lang="zh-TW" altLang="en-US"/>
            </a:p>
          </p:txBody>
        </p:sp>
        <p:sp>
          <p:nvSpPr>
            <p:cNvPr id="30743" name="Line 23"/>
            <p:cNvSpPr>
              <a:spLocks noChangeShapeType="1"/>
            </p:cNvSpPr>
            <p:nvPr/>
          </p:nvSpPr>
          <p:spPr bwMode="auto">
            <a:xfrm flipV="1">
              <a:off x="3700" y="2473"/>
              <a:ext cx="348" cy="270"/>
            </a:xfrm>
            <a:prstGeom prst="line">
              <a:avLst/>
            </a:prstGeom>
            <a:noFill/>
            <a:ln w="9525">
              <a:solidFill>
                <a:srgbClr val="FFFF00"/>
              </a:solidFill>
              <a:round/>
              <a:headEnd/>
              <a:tailEnd/>
            </a:ln>
            <a:effectLst/>
          </p:spPr>
          <p:txBody>
            <a:bodyPr anchor="ctr"/>
            <a:lstStyle/>
            <a:p>
              <a:endParaRPr lang="zh-TW" altLang="en-US"/>
            </a:p>
          </p:txBody>
        </p:sp>
        <p:sp>
          <p:nvSpPr>
            <p:cNvPr id="30744" name="Line 24"/>
            <p:cNvSpPr>
              <a:spLocks noChangeShapeType="1"/>
            </p:cNvSpPr>
            <p:nvPr/>
          </p:nvSpPr>
          <p:spPr bwMode="auto">
            <a:xfrm flipV="1">
              <a:off x="3700" y="2665"/>
              <a:ext cx="348" cy="138"/>
            </a:xfrm>
            <a:prstGeom prst="line">
              <a:avLst/>
            </a:prstGeom>
            <a:noFill/>
            <a:ln w="9525">
              <a:solidFill>
                <a:srgbClr val="FFFF00"/>
              </a:solidFill>
              <a:round/>
              <a:headEnd/>
              <a:tailEnd/>
            </a:ln>
            <a:effectLst/>
          </p:spPr>
          <p:txBody>
            <a:bodyPr anchor="ctr"/>
            <a:lstStyle/>
            <a:p>
              <a:endParaRPr lang="zh-TW" altLang="en-US"/>
            </a:p>
          </p:txBody>
        </p:sp>
      </p:grpSp>
      <p:sp>
        <p:nvSpPr>
          <p:cNvPr id="30745" name="Freeform 25"/>
          <p:cNvSpPr>
            <a:spLocks/>
          </p:cNvSpPr>
          <p:nvPr/>
        </p:nvSpPr>
        <p:spPr bwMode="auto">
          <a:xfrm rot="18054243" flipH="1">
            <a:off x="5546725" y="3373432"/>
            <a:ext cx="836613" cy="328613"/>
          </a:xfrm>
          <a:custGeom>
            <a:avLst/>
            <a:gdLst/>
            <a:ahLst/>
            <a:cxnLst>
              <a:cxn ang="0">
                <a:pos x="772" y="164"/>
              </a:cxn>
              <a:cxn ang="0">
                <a:pos x="768" y="203"/>
              </a:cxn>
              <a:cxn ang="0">
                <a:pos x="768" y="0"/>
              </a:cxn>
              <a:cxn ang="0">
                <a:pos x="774" y="36"/>
              </a:cxn>
              <a:cxn ang="0">
                <a:pos x="746" y="55"/>
              </a:cxn>
              <a:cxn ang="0">
                <a:pos x="663" y="62"/>
              </a:cxn>
              <a:cxn ang="0">
                <a:pos x="547" y="78"/>
              </a:cxn>
              <a:cxn ang="0">
                <a:pos x="481" y="91"/>
              </a:cxn>
              <a:cxn ang="0">
                <a:pos x="411" y="107"/>
              </a:cxn>
              <a:cxn ang="0">
                <a:pos x="342" y="127"/>
              </a:cxn>
              <a:cxn ang="0">
                <a:pos x="272" y="151"/>
              </a:cxn>
              <a:cxn ang="0">
                <a:pos x="207" y="178"/>
              </a:cxn>
              <a:cxn ang="0">
                <a:pos x="147" y="212"/>
              </a:cxn>
              <a:cxn ang="0">
                <a:pos x="120" y="230"/>
              </a:cxn>
              <a:cxn ang="0">
                <a:pos x="94" y="251"/>
              </a:cxn>
              <a:cxn ang="0">
                <a:pos x="71" y="271"/>
              </a:cxn>
              <a:cxn ang="0">
                <a:pos x="50" y="294"/>
              </a:cxn>
              <a:cxn ang="0">
                <a:pos x="33" y="319"/>
              </a:cxn>
              <a:cxn ang="0">
                <a:pos x="18" y="343"/>
              </a:cxn>
              <a:cxn ang="0">
                <a:pos x="7" y="371"/>
              </a:cxn>
              <a:cxn ang="0">
                <a:pos x="0" y="400"/>
              </a:cxn>
              <a:cxn ang="0">
                <a:pos x="13" y="374"/>
              </a:cxn>
              <a:cxn ang="0">
                <a:pos x="30" y="349"/>
              </a:cxn>
              <a:cxn ang="0">
                <a:pos x="49" y="326"/>
              </a:cxn>
              <a:cxn ang="0">
                <a:pos x="71" y="306"/>
              </a:cxn>
              <a:cxn ang="0">
                <a:pos x="94" y="287"/>
              </a:cxn>
              <a:cxn ang="0">
                <a:pos x="133" y="261"/>
              </a:cxn>
              <a:cxn ang="0">
                <a:pos x="162" y="245"/>
              </a:cxn>
              <a:cxn ang="0">
                <a:pos x="207" y="225"/>
              </a:cxn>
              <a:cxn ang="0">
                <a:pos x="237" y="213"/>
              </a:cxn>
              <a:cxn ang="0">
                <a:pos x="302" y="193"/>
              </a:cxn>
              <a:cxn ang="0">
                <a:pos x="371" y="177"/>
              </a:cxn>
              <a:cxn ang="0">
                <a:pos x="437" y="165"/>
              </a:cxn>
              <a:cxn ang="0">
                <a:pos x="502" y="156"/>
              </a:cxn>
              <a:cxn ang="0">
                <a:pos x="623" y="149"/>
              </a:cxn>
              <a:cxn ang="0">
                <a:pos x="716" y="148"/>
              </a:cxn>
              <a:cxn ang="0">
                <a:pos x="775" y="149"/>
              </a:cxn>
            </a:cxnLst>
            <a:rect l="0" t="0" r="r" b="b"/>
            <a:pathLst>
              <a:path w="1017" h="400">
                <a:moveTo>
                  <a:pt x="775" y="149"/>
                </a:moveTo>
                <a:lnTo>
                  <a:pt x="772" y="164"/>
                </a:lnTo>
                <a:lnTo>
                  <a:pt x="771" y="181"/>
                </a:lnTo>
                <a:lnTo>
                  <a:pt x="768" y="203"/>
                </a:lnTo>
                <a:lnTo>
                  <a:pt x="1017" y="97"/>
                </a:lnTo>
                <a:lnTo>
                  <a:pt x="768" y="0"/>
                </a:lnTo>
                <a:lnTo>
                  <a:pt x="771" y="19"/>
                </a:lnTo>
                <a:lnTo>
                  <a:pt x="774" y="36"/>
                </a:lnTo>
                <a:lnTo>
                  <a:pt x="776" y="52"/>
                </a:lnTo>
                <a:lnTo>
                  <a:pt x="746" y="55"/>
                </a:lnTo>
                <a:lnTo>
                  <a:pt x="710" y="58"/>
                </a:lnTo>
                <a:lnTo>
                  <a:pt x="663" y="62"/>
                </a:lnTo>
                <a:lnTo>
                  <a:pt x="608" y="69"/>
                </a:lnTo>
                <a:lnTo>
                  <a:pt x="547" y="78"/>
                </a:lnTo>
                <a:lnTo>
                  <a:pt x="514" y="84"/>
                </a:lnTo>
                <a:lnTo>
                  <a:pt x="481" y="91"/>
                </a:lnTo>
                <a:lnTo>
                  <a:pt x="446" y="98"/>
                </a:lnTo>
                <a:lnTo>
                  <a:pt x="411" y="107"/>
                </a:lnTo>
                <a:lnTo>
                  <a:pt x="376" y="116"/>
                </a:lnTo>
                <a:lnTo>
                  <a:pt x="342" y="127"/>
                </a:lnTo>
                <a:lnTo>
                  <a:pt x="307" y="138"/>
                </a:lnTo>
                <a:lnTo>
                  <a:pt x="272" y="151"/>
                </a:lnTo>
                <a:lnTo>
                  <a:pt x="239" y="164"/>
                </a:lnTo>
                <a:lnTo>
                  <a:pt x="207" y="178"/>
                </a:lnTo>
                <a:lnTo>
                  <a:pt x="176" y="194"/>
                </a:lnTo>
                <a:lnTo>
                  <a:pt x="147" y="212"/>
                </a:lnTo>
                <a:lnTo>
                  <a:pt x="133" y="220"/>
                </a:lnTo>
                <a:lnTo>
                  <a:pt x="120" y="230"/>
                </a:lnTo>
                <a:lnTo>
                  <a:pt x="107" y="241"/>
                </a:lnTo>
                <a:lnTo>
                  <a:pt x="94" y="251"/>
                </a:lnTo>
                <a:lnTo>
                  <a:pt x="82" y="261"/>
                </a:lnTo>
                <a:lnTo>
                  <a:pt x="71" y="271"/>
                </a:lnTo>
                <a:lnTo>
                  <a:pt x="60" y="283"/>
                </a:lnTo>
                <a:lnTo>
                  <a:pt x="50" y="294"/>
                </a:lnTo>
                <a:lnTo>
                  <a:pt x="42" y="306"/>
                </a:lnTo>
                <a:lnTo>
                  <a:pt x="33" y="319"/>
                </a:lnTo>
                <a:lnTo>
                  <a:pt x="26" y="330"/>
                </a:lnTo>
                <a:lnTo>
                  <a:pt x="18" y="343"/>
                </a:lnTo>
                <a:lnTo>
                  <a:pt x="13" y="358"/>
                </a:lnTo>
                <a:lnTo>
                  <a:pt x="7" y="371"/>
                </a:lnTo>
                <a:lnTo>
                  <a:pt x="2" y="385"/>
                </a:lnTo>
                <a:lnTo>
                  <a:pt x="0" y="400"/>
                </a:lnTo>
                <a:lnTo>
                  <a:pt x="5" y="387"/>
                </a:lnTo>
                <a:lnTo>
                  <a:pt x="13" y="374"/>
                </a:lnTo>
                <a:lnTo>
                  <a:pt x="21" y="361"/>
                </a:lnTo>
                <a:lnTo>
                  <a:pt x="30" y="349"/>
                </a:lnTo>
                <a:lnTo>
                  <a:pt x="39" y="338"/>
                </a:lnTo>
                <a:lnTo>
                  <a:pt x="49" y="326"/>
                </a:lnTo>
                <a:lnTo>
                  <a:pt x="59" y="316"/>
                </a:lnTo>
                <a:lnTo>
                  <a:pt x="71" y="306"/>
                </a:lnTo>
                <a:lnTo>
                  <a:pt x="82" y="296"/>
                </a:lnTo>
                <a:lnTo>
                  <a:pt x="94" y="287"/>
                </a:lnTo>
                <a:lnTo>
                  <a:pt x="120" y="268"/>
                </a:lnTo>
                <a:lnTo>
                  <a:pt x="133" y="261"/>
                </a:lnTo>
                <a:lnTo>
                  <a:pt x="147" y="252"/>
                </a:lnTo>
                <a:lnTo>
                  <a:pt x="162" y="245"/>
                </a:lnTo>
                <a:lnTo>
                  <a:pt x="176" y="238"/>
                </a:lnTo>
                <a:lnTo>
                  <a:pt x="207" y="225"/>
                </a:lnTo>
                <a:lnTo>
                  <a:pt x="223" y="219"/>
                </a:lnTo>
                <a:lnTo>
                  <a:pt x="237" y="213"/>
                </a:lnTo>
                <a:lnTo>
                  <a:pt x="271" y="203"/>
                </a:lnTo>
                <a:lnTo>
                  <a:pt x="302" y="193"/>
                </a:lnTo>
                <a:lnTo>
                  <a:pt x="336" y="184"/>
                </a:lnTo>
                <a:lnTo>
                  <a:pt x="371" y="177"/>
                </a:lnTo>
                <a:lnTo>
                  <a:pt x="404" y="171"/>
                </a:lnTo>
                <a:lnTo>
                  <a:pt x="437" y="165"/>
                </a:lnTo>
                <a:lnTo>
                  <a:pt x="471" y="161"/>
                </a:lnTo>
                <a:lnTo>
                  <a:pt x="502" y="156"/>
                </a:lnTo>
                <a:lnTo>
                  <a:pt x="565" y="152"/>
                </a:lnTo>
                <a:lnTo>
                  <a:pt x="623" y="149"/>
                </a:lnTo>
                <a:lnTo>
                  <a:pt x="674" y="148"/>
                </a:lnTo>
                <a:lnTo>
                  <a:pt x="716" y="148"/>
                </a:lnTo>
                <a:lnTo>
                  <a:pt x="747" y="148"/>
                </a:lnTo>
                <a:lnTo>
                  <a:pt x="775" y="149"/>
                </a:lnTo>
                <a:close/>
              </a:path>
            </a:pathLst>
          </a:custGeom>
          <a:solidFill>
            <a:srgbClr val="FF0000">
              <a:alpha val="75000"/>
            </a:srgbClr>
          </a:solidFill>
          <a:ln w="9525">
            <a:noFill/>
            <a:round/>
            <a:headEnd/>
            <a:tailEnd/>
          </a:ln>
        </p:spPr>
        <p:txBody>
          <a:bodyPr/>
          <a:lstStyle/>
          <a:p>
            <a:endParaRPr lang="zh-TW" altLang="en-US"/>
          </a:p>
        </p:txBody>
      </p:sp>
      <p:sp>
        <p:nvSpPr>
          <p:cNvPr id="30746" name="Text Box 26"/>
          <p:cNvSpPr txBox="1">
            <a:spLocks noChangeArrowheads="1"/>
          </p:cNvSpPr>
          <p:nvPr/>
        </p:nvSpPr>
        <p:spPr bwMode="auto">
          <a:xfrm>
            <a:off x="2389188" y="5402257"/>
            <a:ext cx="4849812" cy="822325"/>
          </a:xfrm>
          <a:prstGeom prst="rect">
            <a:avLst/>
          </a:prstGeom>
          <a:noFill/>
          <a:ln w="9525" algn="ctr">
            <a:noFill/>
            <a:miter lim="800000"/>
            <a:headEnd/>
            <a:tailEnd/>
          </a:ln>
          <a:effectLst/>
        </p:spPr>
        <p:txBody>
          <a:bodyPr>
            <a:spAutoFit/>
          </a:bodyPr>
          <a:lstStyle/>
          <a:p>
            <a:pPr algn="l" eaLnBrk="0" hangingPunct="0"/>
            <a:r>
              <a:rPr lang="en-GB" b="1">
                <a:solidFill>
                  <a:srgbClr val="99FF33"/>
                </a:solidFill>
                <a:effectLst>
                  <a:outerShdw blurRad="38100" dist="38100" dir="2700000" algn="tl">
                    <a:srgbClr val="000000"/>
                  </a:outerShdw>
                </a:effectLst>
                <a:latin typeface="Arial Narrow" pitchFamily="34" charset="0"/>
              </a:rPr>
              <a:t>CREATE INDEX …</a:t>
            </a:r>
          </a:p>
          <a:p>
            <a:pPr algn="l" eaLnBrk="0" hangingPunct="0"/>
            <a:r>
              <a:rPr lang="en-GB" b="1">
                <a:solidFill>
                  <a:srgbClr val="99FF33"/>
                </a:solidFill>
                <a:effectLst>
                  <a:outerShdw blurRad="38100" dist="38100" dir="2700000" algn="tl">
                    <a:srgbClr val="000000"/>
                  </a:outerShdw>
                </a:effectLst>
                <a:latin typeface="Arial Narrow" pitchFamily="34" charset="0"/>
              </a:rPr>
              <a:t>ON MyTable(…) WITH (ONLINE = ON)</a:t>
            </a:r>
            <a:endParaRPr lang="en-US" altLang="zh-TW" b="1">
              <a:solidFill>
                <a:srgbClr val="99FF33"/>
              </a:solidFill>
              <a:effectLst>
                <a:outerShdw blurRad="38100" dist="38100" dir="2700000" algn="tl">
                  <a:srgbClr val="000000"/>
                </a:outerShdw>
              </a:effectLst>
              <a:latin typeface="Arial Narrow" pitchFamily="34" charset="0"/>
            </a:endParaRPr>
          </a:p>
        </p:txBody>
      </p:sp>
      <p:sp>
        <p:nvSpPr>
          <p:cNvPr id="30747" name="Freeform 27"/>
          <p:cNvSpPr>
            <a:spLocks/>
          </p:cNvSpPr>
          <p:nvPr/>
        </p:nvSpPr>
        <p:spPr bwMode="auto">
          <a:xfrm rot="7249543" flipH="1">
            <a:off x="3495676" y="4651369"/>
            <a:ext cx="836612" cy="328613"/>
          </a:xfrm>
          <a:custGeom>
            <a:avLst/>
            <a:gdLst/>
            <a:ahLst/>
            <a:cxnLst>
              <a:cxn ang="0">
                <a:pos x="772" y="164"/>
              </a:cxn>
              <a:cxn ang="0">
                <a:pos x="768" y="203"/>
              </a:cxn>
              <a:cxn ang="0">
                <a:pos x="768" y="0"/>
              </a:cxn>
              <a:cxn ang="0">
                <a:pos x="774" y="36"/>
              </a:cxn>
              <a:cxn ang="0">
                <a:pos x="746" y="55"/>
              </a:cxn>
              <a:cxn ang="0">
                <a:pos x="663" y="62"/>
              </a:cxn>
              <a:cxn ang="0">
                <a:pos x="547" y="78"/>
              </a:cxn>
              <a:cxn ang="0">
                <a:pos x="481" y="91"/>
              </a:cxn>
              <a:cxn ang="0">
                <a:pos x="411" y="107"/>
              </a:cxn>
              <a:cxn ang="0">
                <a:pos x="342" y="127"/>
              </a:cxn>
              <a:cxn ang="0">
                <a:pos x="272" y="151"/>
              </a:cxn>
              <a:cxn ang="0">
                <a:pos x="207" y="178"/>
              </a:cxn>
              <a:cxn ang="0">
                <a:pos x="147" y="212"/>
              </a:cxn>
              <a:cxn ang="0">
                <a:pos x="120" y="230"/>
              </a:cxn>
              <a:cxn ang="0">
                <a:pos x="94" y="251"/>
              </a:cxn>
              <a:cxn ang="0">
                <a:pos x="71" y="271"/>
              </a:cxn>
              <a:cxn ang="0">
                <a:pos x="50" y="294"/>
              </a:cxn>
              <a:cxn ang="0">
                <a:pos x="33" y="319"/>
              </a:cxn>
              <a:cxn ang="0">
                <a:pos x="18" y="343"/>
              </a:cxn>
              <a:cxn ang="0">
                <a:pos x="7" y="371"/>
              </a:cxn>
              <a:cxn ang="0">
                <a:pos x="0" y="400"/>
              </a:cxn>
              <a:cxn ang="0">
                <a:pos x="13" y="374"/>
              </a:cxn>
              <a:cxn ang="0">
                <a:pos x="30" y="349"/>
              </a:cxn>
              <a:cxn ang="0">
                <a:pos x="49" y="326"/>
              </a:cxn>
              <a:cxn ang="0">
                <a:pos x="71" y="306"/>
              </a:cxn>
              <a:cxn ang="0">
                <a:pos x="94" y="287"/>
              </a:cxn>
              <a:cxn ang="0">
                <a:pos x="133" y="261"/>
              </a:cxn>
              <a:cxn ang="0">
                <a:pos x="162" y="245"/>
              </a:cxn>
              <a:cxn ang="0">
                <a:pos x="207" y="225"/>
              </a:cxn>
              <a:cxn ang="0">
                <a:pos x="237" y="213"/>
              </a:cxn>
              <a:cxn ang="0">
                <a:pos x="302" y="193"/>
              </a:cxn>
              <a:cxn ang="0">
                <a:pos x="371" y="177"/>
              </a:cxn>
              <a:cxn ang="0">
                <a:pos x="437" y="165"/>
              </a:cxn>
              <a:cxn ang="0">
                <a:pos x="502" y="156"/>
              </a:cxn>
              <a:cxn ang="0">
                <a:pos x="623" y="149"/>
              </a:cxn>
              <a:cxn ang="0">
                <a:pos x="716" y="148"/>
              </a:cxn>
              <a:cxn ang="0">
                <a:pos x="775" y="149"/>
              </a:cxn>
            </a:cxnLst>
            <a:rect l="0" t="0" r="r" b="b"/>
            <a:pathLst>
              <a:path w="1017" h="400">
                <a:moveTo>
                  <a:pt x="775" y="149"/>
                </a:moveTo>
                <a:lnTo>
                  <a:pt x="772" y="164"/>
                </a:lnTo>
                <a:lnTo>
                  <a:pt x="771" y="181"/>
                </a:lnTo>
                <a:lnTo>
                  <a:pt x="768" y="203"/>
                </a:lnTo>
                <a:lnTo>
                  <a:pt x="1017" y="97"/>
                </a:lnTo>
                <a:lnTo>
                  <a:pt x="768" y="0"/>
                </a:lnTo>
                <a:lnTo>
                  <a:pt x="771" y="19"/>
                </a:lnTo>
                <a:lnTo>
                  <a:pt x="774" y="36"/>
                </a:lnTo>
                <a:lnTo>
                  <a:pt x="776" y="52"/>
                </a:lnTo>
                <a:lnTo>
                  <a:pt x="746" y="55"/>
                </a:lnTo>
                <a:lnTo>
                  <a:pt x="710" y="58"/>
                </a:lnTo>
                <a:lnTo>
                  <a:pt x="663" y="62"/>
                </a:lnTo>
                <a:lnTo>
                  <a:pt x="608" y="69"/>
                </a:lnTo>
                <a:lnTo>
                  <a:pt x="547" y="78"/>
                </a:lnTo>
                <a:lnTo>
                  <a:pt x="514" y="84"/>
                </a:lnTo>
                <a:lnTo>
                  <a:pt x="481" y="91"/>
                </a:lnTo>
                <a:lnTo>
                  <a:pt x="446" y="98"/>
                </a:lnTo>
                <a:lnTo>
                  <a:pt x="411" y="107"/>
                </a:lnTo>
                <a:lnTo>
                  <a:pt x="376" y="116"/>
                </a:lnTo>
                <a:lnTo>
                  <a:pt x="342" y="127"/>
                </a:lnTo>
                <a:lnTo>
                  <a:pt x="307" y="138"/>
                </a:lnTo>
                <a:lnTo>
                  <a:pt x="272" y="151"/>
                </a:lnTo>
                <a:lnTo>
                  <a:pt x="239" y="164"/>
                </a:lnTo>
                <a:lnTo>
                  <a:pt x="207" y="178"/>
                </a:lnTo>
                <a:lnTo>
                  <a:pt x="176" y="194"/>
                </a:lnTo>
                <a:lnTo>
                  <a:pt x="147" y="212"/>
                </a:lnTo>
                <a:lnTo>
                  <a:pt x="133" y="220"/>
                </a:lnTo>
                <a:lnTo>
                  <a:pt x="120" y="230"/>
                </a:lnTo>
                <a:lnTo>
                  <a:pt x="107" y="241"/>
                </a:lnTo>
                <a:lnTo>
                  <a:pt x="94" y="251"/>
                </a:lnTo>
                <a:lnTo>
                  <a:pt x="82" y="261"/>
                </a:lnTo>
                <a:lnTo>
                  <a:pt x="71" y="271"/>
                </a:lnTo>
                <a:lnTo>
                  <a:pt x="60" y="283"/>
                </a:lnTo>
                <a:lnTo>
                  <a:pt x="50" y="294"/>
                </a:lnTo>
                <a:lnTo>
                  <a:pt x="42" y="306"/>
                </a:lnTo>
                <a:lnTo>
                  <a:pt x="33" y="319"/>
                </a:lnTo>
                <a:lnTo>
                  <a:pt x="26" y="330"/>
                </a:lnTo>
                <a:lnTo>
                  <a:pt x="18" y="343"/>
                </a:lnTo>
                <a:lnTo>
                  <a:pt x="13" y="358"/>
                </a:lnTo>
                <a:lnTo>
                  <a:pt x="7" y="371"/>
                </a:lnTo>
                <a:lnTo>
                  <a:pt x="2" y="385"/>
                </a:lnTo>
                <a:lnTo>
                  <a:pt x="0" y="400"/>
                </a:lnTo>
                <a:lnTo>
                  <a:pt x="5" y="387"/>
                </a:lnTo>
                <a:lnTo>
                  <a:pt x="13" y="374"/>
                </a:lnTo>
                <a:lnTo>
                  <a:pt x="21" y="361"/>
                </a:lnTo>
                <a:lnTo>
                  <a:pt x="30" y="349"/>
                </a:lnTo>
                <a:lnTo>
                  <a:pt x="39" y="338"/>
                </a:lnTo>
                <a:lnTo>
                  <a:pt x="49" y="326"/>
                </a:lnTo>
                <a:lnTo>
                  <a:pt x="59" y="316"/>
                </a:lnTo>
                <a:lnTo>
                  <a:pt x="71" y="306"/>
                </a:lnTo>
                <a:lnTo>
                  <a:pt x="82" y="296"/>
                </a:lnTo>
                <a:lnTo>
                  <a:pt x="94" y="287"/>
                </a:lnTo>
                <a:lnTo>
                  <a:pt x="120" y="268"/>
                </a:lnTo>
                <a:lnTo>
                  <a:pt x="133" y="261"/>
                </a:lnTo>
                <a:lnTo>
                  <a:pt x="147" y="252"/>
                </a:lnTo>
                <a:lnTo>
                  <a:pt x="162" y="245"/>
                </a:lnTo>
                <a:lnTo>
                  <a:pt x="176" y="238"/>
                </a:lnTo>
                <a:lnTo>
                  <a:pt x="207" y="225"/>
                </a:lnTo>
                <a:lnTo>
                  <a:pt x="223" y="219"/>
                </a:lnTo>
                <a:lnTo>
                  <a:pt x="237" y="213"/>
                </a:lnTo>
                <a:lnTo>
                  <a:pt x="271" y="203"/>
                </a:lnTo>
                <a:lnTo>
                  <a:pt x="302" y="193"/>
                </a:lnTo>
                <a:lnTo>
                  <a:pt x="336" y="184"/>
                </a:lnTo>
                <a:lnTo>
                  <a:pt x="371" y="177"/>
                </a:lnTo>
                <a:lnTo>
                  <a:pt x="404" y="171"/>
                </a:lnTo>
                <a:lnTo>
                  <a:pt x="437" y="165"/>
                </a:lnTo>
                <a:lnTo>
                  <a:pt x="471" y="161"/>
                </a:lnTo>
                <a:lnTo>
                  <a:pt x="502" y="156"/>
                </a:lnTo>
                <a:lnTo>
                  <a:pt x="565" y="152"/>
                </a:lnTo>
                <a:lnTo>
                  <a:pt x="623" y="149"/>
                </a:lnTo>
                <a:lnTo>
                  <a:pt x="674" y="148"/>
                </a:lnTo>
                <a:lnTo>
                  <a:pt x="716" y="148"/>
                </a:lnTo>
                <a:lnTo>
                  <a:pt x="747" y="148"/>
                </a:lnTo>
                <a:lnTo>
                  <a:pt x="775" y="149"/>
                </a:lnTo>
                <a:close/>
              </a:path>
            </a:pathLst>
          </a:custGeom>
          <a:solidFill>
            <a:srgbClr val="FF0000">
              <a:alpha val="75000"/>
            </a:srgbClr>
          </a:solidFill>
          <a:ln w="9525">
            <a:noFill/>
            <a:round/>
            <a:headEnd/>
            <a:tailEnd/>
          </a:ln>
        </p:spPr>
        <p:txBody>
          <a:bodyPr/>
          <a:lstStyle/>
          <a:p>
            <a:endParaRPr lang="zh-TW" altLang="en-US"/>
          </a:p>
        </p:txBody>
      </p:sp>
      <p:sp>
        <p:nvSpPr>
          <p:cNvPr id="30751" name="Text Box 31"/>
          <p:cNvSpPr txBox="1">
            <a:spLocks noChangeArrowheads="1"/>
          </p:cNvSpPr>
          <p:nvPr/>
        </p:nvSpPr>
        <p:spPr bwMode="auto">
          <a:xfrm>
            <a:off x="1873250" y="4167182"/>
            <a:ext cx="954107" cy="400110"/>
          </a:xfrm>
          <a:prstGeom prst="rect">
            <a:avLst/>
          </a:prstGeom>
          <a:noFill/>
          <a:ln w="38100" algn="ctr">
            <a:noFill/>
            <a:prstDash val="sysDot"/>
            <a:miter lim="800000"/>
            <a:headEnd/>
            <a:tailEnd/>
          </a:ln>
          <a:effectLst/>
        </p:spPr>
        <p:txBody>
          <a:bodyPr wrap="none">
            <a:spAutoFit/>
          </a:bodyPr>
          <a:lstStyle/>
          <a:p>
            <a:r>
              <a:rPr lang="zh-TW" altLang="en-US" sz="2000" b="1" dirty="0">
                <a:solidFill>
                  <a:srgbClr val="FFFF00"/>
                </a:solidFill>
                <a:effectLst>
                  <a:outerShdw blurRad="38100" dist="38100" dir="2700000" algn="tl">
                    <a:srgbClr val="000000"/>
                  </a:outerShdw>
                </a:effectLst>
              </a:rPr>
              <a:t>管理者</a:t>
            </a:r>
          </a:p>
        </p:txBody>
      </p:sp>
      <p:pic>
        <p:nvPicPr>
          <p:cNvPr id="30754" name="Picture 34" descr="User_UserHalfE01"/>
          <p:cNvPicPr>
            <a:picLocks noChangeAspect="1" noChangeArrowheads="1"/>
          </p:cNvPicPr>
          <p:nvPr/>
        </p:nvPicPr>
        <p:blipFill>
          <a:blip r:embed="rId3" cstate="print"/>
          <a:srcRect/>
          <a:stretch>
            <a:fillRect/>
          </a:stretch>
        </p:blipFill>
        <p:spPr bwMode="auto">
          <a:xfrm>
            <a:off x="6629400" y="4395782"/>
            <a:ext cx="646113" cy="1016000"/>
          </a:xfrm>
          <a:prstGeom prst="rect">
            <a:avLst/>
          </a:prstGeom>
          <a:noFill/>
        </p:spPr>
      </p:pic>
      <p:sp>
        <p:nvSpPr>
          <p:cNvPr id="30756" name="Freeform 36"/>
          <p:cNvSpPr>
            <a:spLocks/>
          </p:cNvSpPr>
          <p:nvPr/>
        </p:nvSpPr>
        <p:spPr bwMode="auto">
          <a:xfrm rot="1849543" flipH="1">
            <a:off x="5867400" y="4471982"/>
            <a:ext cx="836613" cy="328613"/>
          </a:xfrm>
          <a:custGeom>
            <a:avLst/>
            <a:gdLst/>
            <a:ahLst/>
            <a:cxnLst>
              <a:cxn ang="0">
                <a:pos x="772" y="164"/>
              </a:cxn>
              <a:cxn ang="0">
                <a:pos x="768" y="203"/>
              </a:cxn>
              <a:cxn ang="0">
                <a:pos x="768" y="0"/>
              </a:cxn>
              <a:cxn ang="0">
                <a:pos x="774" y="36"/>
              </a:cxn>
              <a:cxn ang="0">
                <a:pos x="746" y="55"/>
              </a:cxn>
              <a:cxn ang="0">
                <a:pos x="663" y="62"/>
              </a:cxn>
              <a:cxn ang="0">
                <a:pos x="547" y="78"/>
              </a:cxn>
              <a:cxn ang="0">
                <a:pos x="481" y="91"/>
              </a:cxn>
              <a:cxn ang="0">
                <a:pos x="411" y="107"/>
              </a:cxn>
              <a:cxn ang="0">
                <a:pos x="342" y="127"/>
              </a:cxn>
              <a:cxn ang="0">
                <a:pos x="272" y="151"/>
              </a:cxn>
              <a:cxn ang="0">
                <a:pos x="207" y="178"/>
              </a:cxn>
              <a:cxn ang="0">
                <a:pos x="147" y="212"/>
              </a:cxn>
              <a:cxn ang="0">
                <a:pos x="120" y="230"/>
              </a:cxn>
              <a:cxn ang="0">
                <a:pos x="94" y="251"/>
              </a:cxn>
              <a:cxn ang="0">
                <a:pos x="71" y="271"/>
              </a:cxn>
              <a:cxn ang="0">
                <a:pos x="50" y="294"/>
              </a:cxn>
              <a:cxn ang="0">
                <a:pos x="33" y="319"/>
              </a:cxn>
              <a:cxn ang="0">
                <a:pos x="18" y="343"/>
              </a:cxn>
              <a:cxn ang="0">
                <a:pos x="7" y="371"/>
              </a:cxn>
              <a:cxn ang="0">
                <a:pos x="0" y="400"/>
              </a:cxn>
              <a:cxn ang="0">
                <a:pos x="13" y="374"/>
              </a:cxn>
              <a:cxn ang="0">
                <a:pos x="30" y="349"/>
              </a:cxn>
              <a:cxn ang="0">
                <a:pos x="49" y="326"/>
              </a:cxn>
              <a:cxn ang="0">
                <a:pos x="71" y="306"/>
              </a:cxn>
              <a:cxn ang="0">
                <a:pos x="94" y="287"/>
              </a:cxn>
              <a:cxn ang="0">
                <a:pos x="133" y="261"/>
              </a:cxn>
              <a:cxn ang="0">
                <a:pos x="162" y="245"/>
              </a:cxn>
              <a:cxn ang="0">
                <a:pos x="207" y="225"/>
              </a:cxn>
              <a:cxn ang="0">
                <a:pos x="237" y="213"/>
              </a:cxn>
              <a:cxn ang="0">
                <a:pos x="302" y="193"/>
              </a:cxn>
              <a:cxn ang="0">
                <a:pos x="371" y="177"/>
              </a:cxn>
              <a:cxn ang="0">
                <a:pos x="437" y="165"/>
              </a:cxn>
              <a:cxn ang="0">
                <a:pos x="502" y="156"/>
              </a:cxn>
              <a:cxn ang="0">
                <a:pos x="623" y="149"/>
              </a:cxn>
              <a:cxn ang="0">
                <a:pos x="716" y="148"/>
              </a:cxn>
              <a:cxn ang="0">
                <a:pos x="775" y="149"/>
              </a:cxn>
            </a:cxnLst>
            <a:rect l="0" t="0" r="r" b="b"/>
            <a:pathLst>
              <a:path w="1017" h="400">
                <a:moveTo>
                  <a:pt x="775" y="149"/>
                </a:moveTo>
                <a:lnTo>
                  <a:pt x="772" y="164"/>
                </a:lnTo>
                <a:lnTo>
                  <a:pt x="771" y="181"/>
                </a:lnTo>
                <a:lnTo>
                  <a:pt x="768" y="203"/>
                </a:lnTo>
                <a:lnTo>
                  <a:pt x="1017" y="97"/>
                </a:lnTo>
                <a:lnTo>
                  <a:pt x="768" y="0"/>
                </a:lnTo>
                <a:lnTo>
                  <a:pt x="771" y="19"/>
                </a:lnTo>
                <a:lnTo>
                  <a:pt x="774" y="36"/>
                </a:lnTo>
                <a:lnTo>
                  <a:pt x="776" y="52"/>
                </a:lnTo>
                <a:lnTo>
                  <a:pt x="746" y="55"/>
                </a:lnTo>
                <a:lnTo>
                  <a:pt x="710" y="58"/>
                </a:lnTo>
                <a:lnTo>
                  <a:pt x="663" y="62"/>
                </a:lnTo>
                <a:lnTo>
                  <a:pt x="608" y="69"/>
                </a:lnTo>
                <a:lnTo>
                  <a:pt x="547" y="78"/>
                </a:lnTo>
                <a:lnTo>
                  <a:pt x="514" y="84"/>
                </a:lnTo>
                <a:lnTo>
                  <a:pt x="481" y="91"/>
                </a:lnTo>
                <a:lnTo>
                  <a:pt x="446" y="98"/>
                </a:lnTo>
                <a:lnTo>
                  <a:pt x="411" y="107"/>
                </a:lnTo>
                <a:lnTo>
                  <a:pt x="376" y="116"/>
                </a:lnTo>
                <a:lnTo>
                  <a:pt x="342" y="127"/>
                </a:lnTo>
                <a:lnTo>
                  <a:pt x="307" y="138"/>
                </a:lnTo>
                <a:lnTo>
                  <a:pt x="272" y="151"/>
                </a:lnTo>
                <a:lnTo>
                  <a:pt x="239" y="164"/>
                </a:lnTo>
                <a:lnTo>
                  <a:pt x="207" y="178"/>
                </a:lnTo>
                <a:lnTo>
                  <a:pt x="176" y="194"/>
                </a:lnTo>
                <a:lnTo>
                  <a:pt x="147" y="212"/>
                </a:lnTo>
                <a:lnTo>
                  <a:pt x="133" y="220"/>
                </a:lnTo>
                <a:lnTo>
                  <a:pt x="120" y="230"/>
                </a:lnTo>
                <a:lnTo>
                  <a:pt x="107" y="241"/>
                </a:lnTo>
                <a:lnTo>
                  <a:pt x="94" y="251"/>
                </a:lnTo>
                <a:lnTo>
                  <a:pt x="82" y="261"/>
                </a:lnTo>
                <a:lnTo>
                  <a:pt x="71" y="271"/>
                </a:lnTo>
                <a:lnTo>
                  <a:pt x="60" y="283"/>
                </a:lnTo>
                <a:lnTo>
                  <a:pt x="50" y="294"/>
                </a:lnTo>
                <a:lnTo>
                  <a:pt x="42" y="306"/>
                </a:lnTo>
                <a:lnTo>
                  <a:pt x="33" y="319"/>
                </a:lnTo>
                <a:lnTo>
                  <a:pt x="26" y="330"/>
                </a:lnTo>
                <a:lnTo>
                  <a:pt x="18" y="343"/>
                </a:lnTo>
                <a:lnTo>
                  <a:pt x="13" y="358"/>
                </a:lnTo>
                <a:lnTo>
                  <a:pt x="7" y="371"/>
                </a:lnTo>
                <a:lnTo>
                  <a:pt x="2" y="385"/>
                </a:lnTo>
                <a:lnTo>
                  <a:pt x="0" y="400"/>
                </a:lnTo>
                <a:lnTo>
                  <a:pt x="5" y="387"/>
                </a:lnTo>
                <a:lnTo>
                  <a:pt x="13" y="374"/>
                </a:lnTo>
                <a:lnTo>
                  <a:pt x="21" y="361"/>
                </a:lnTo>
                <a:lnTo>
                  <a:pt x="30" y="349"/>
                </a:lnTo>
                <a:lnTo>
                  <a:pt x="39" y="338"/>
                </a:lnTo>
                <a:lnTo>
                  <a:pt x="49" y="326"/>
                </a:lnTo>
                <a:lnTo>
                  <a:pt x="59" y="316"/>
                </a:lnTo>
                <a:lnTo>
                  <a:pt x="71" y="306"/>
                </a:lnTo>
                <a:lnTo>
                  <a:pt x="82" y="296"/>
                </a:lnTo>
                <a:lnTo>
                  <a:pt x="94" y="287"/>
                </a:lnTo>
                <a:lnTo>
                  <a:pt x="120" y="268"/>
                </a:lnTo>
                <a:lnTo>
                  <a:pt x="133" y="261"/>
                </a:lnTo>
                <a:lnTo>
                  <a:pt x="147" y="252"/>
                </a:lnTo>
                <a:lnTo>
                  <a:pt x="162" y="245"/>
                </a:lnTo>
                <a:lnTo>
                  <a:pt x="176" y="238"/>
                </a:lnTo>
                <a:lnTo>
                  <a:pt x="207" y="225"/>
                </a:lnTo>
                <a:lnTo>
                  <a:pt x="223" y="219"/>
                </a:lnTo>
                <a:lnTo>
                  <a:pt x="237" y="213"/>
                </a:lnTo>
                <a:lnTo>
                  <a:pt x="271" y="203"/>
                </a:lnTo>
                <a:lnTo>
                  <a:pt x="302" y="193"/>
                </a:lnTo>
                <a:lnTo>
                  <a:pt x="336" y="184"/>
                </a:lnTo>
                <a:lnTo>
                  <a:pt x="371" y="177"/>
                </a:lnTo>
                <a:lnTo>
                  <a:pt x="404" y="171"/>
                </a:lnTo>
                <a:lnTo>
                  <a:pt x="437" y="165"/>
                </a:lnTo>
                <a:lnTo>
                  <a:pt x="471" y="161"/>
                </a:lnTo>
                <a:lnTo>
                  <a:pt x="502" y="156"/>
                </a:lnTo>
                <a:lnTo>
                  <a:pt x="565" y="152"/>
                </a:lnTo>
                <a:lnTo>
                  <a:pt x="623" y="149"/>
                </a:lnTo>
                <a:lnTo>
                  <a:pt x="674" y="148"/>
                </a:lnTo>
                <a:lnTo>
                  <a:pt x="716" y="148"/>
                </a:lnTo>
                <a:lnTo>
                  <a:pt x="747" y="148"/>
                </a:lnTo>
                <a:lnTo>
                  <a:pt x="775" y="149"/>
                </a:lnTo>
                <a:close/>
              </a:path>
            </a:pathLst>
          </a:custGeom>
          <a:solidFill>
            <a:srgbClr val="FF0000">
              <a:alpha val="75000"/>
            </a:srgbClr>
          </a:solidFill>
          <a:ln w="9525">
            <a:noFill/>
            <a:round/>
            <a:headEnd/>
            <a:tailEnd/>
          </a:ln>
        </p:spPr>
        <p:txBody>
          <a:bodyPr/>
          <a:lstStyle/>
          <a:p>
            <a:endParaRPr lang="zh-TW" altLang="en-US"/>
          </a:p>
        </p:txBody>
      </p:sp>
      <p:sp>
        <p:nvSpPr>
          <p:cNvPr id="30757" name="Text Box 37"/>
          <p:cNvSpPr txBox="1">
            <a:spLocks noChangeArrowheads="1"/>
          </p:cNvSpPr>
          <p:nvPr/>
        </p:nvSpPr>
        <p:spPr bwMode="auto">
          <a:xfrm>
            <a:off x="7162800" y="2871782"/>
            <a:ext cx="954107" cy="400110"/>
          </a:xfrm>
          <a:prstGeom prst="rect">
            <a:avLst/>
          </a:prstGeom>
          <a:noFill/>
          <a:ln w="38100" algn="ctr">
            <a:noFill/>
            <a:prstDash val="sysDot"/>
            <a:miter lim="800000"/>
            <a:headEnd/>
            <a:tailEnd/>
          </a:ln>
          <a:effectLst/>
        </p:spPr>
        <p:txBody>
          <a:bodyPr wrap="none">
            <a:spAutoFit/>
          </a:bodyPr>
          <a:lstStyle/>
          <a:p>
            <a:r>
              <a:rPr lang="zh-TW" altLang="en-US" sz="2000" b="1" dirty="0">
                <a:solidFill>
                  <a:srgbClr val="FFFF00"/>
                </a:solidFill>
                <a:effectLst>
                  <a:outerShdw blurRad="38100" dist="38100" dir="2700000" algn="tl">
                    <a:srgbClr val="000000"/>
                  </a:outerShdw>
                </a:effectLst>
              </a:rPr>
              <a:t>使用者</a:t>
            </a:r>
          </a:p>
        </p:txBody>
      </p:sp>
      <p:sp>
        <p:nvSpPr>
          <p:cNvPr id="30758" name="Text Box 38"/>
          <p:cNvSpPr txBox="1">
            <a:spLocks noChangeArrowheads="1"/>
          </p:cNvSpPr>
          <p:nvPr/>
        </p:nvSpPr>
        <p:spPr bwMode="auto">
          <a:xfrm>
            <a:off x="7359650" y="4700582"/>
            <a:ext cx="954107" cy="400110"/>
          </a:xfrm>
          <a:prstGeom prst="rect">
            <a:avLst/>
          </a:prstGeom>
          <a:noFill/>
          <a:ln w="38100" algn="ctr">
            <a:noFill/>
            <a:prstDash val="sysDot"/>
            <a:miter lim="800000"/>
            <a:headEnd/>
            <a:tailEnd/>
          </a:ln>
          <a:effectLst/>
        </p:spPr>
        <p:txBody>
          <a:bodyPr wrap="none">
            <a:spAutoFit/>
          </a:bodyPr>
          <a:lstStyle/>
          <a:p>
            <a:r>
              <a:rPr lang="zh-TW" altLang="en-US" sz="2000" b="1" dirty="0">
                <a:solidFill>
                  <a:srgbClr val="FFFF00"/>
                </a:solidFill>
                <a:effectLst>
                  <a:outerShdw blurRad="38100" dist="38100" dir="2700000" algn="tl">
                    <a:srgbClr val="000000"/>
                  </a:outerShdw>
                </a:effectLst>
              </a:rPr>
              <a:t>使用者</a:t>
            </a: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6"/>
          <p:cNvSpPr>
            <a:spLocks noGrp="1" noChangeArrowheads="1"/>
          </p:cNvSpPr>
          <p:nvPr>
            <p:ph type="title"/>
          </p:nvPr>
        </p:nvSpPr>
        <p:spPr/>
        <p:txBody>
          <a:bodyPr/>
          <a:lstStyle/>
          <a:p>
            <a:r>
              <a:rPr lang="zh-TW" altLang="en-US" dirty="0"/>
              <a:t>線上索引作業使用技巧</a:t>
            </a:r>
          </a:p>
        </p:txBody>
      </p:sp>
      <p:sp>
        <p:nvSpPr>
          <p:cNvPr id="32775" name="Rectangle 7"/>
          <p:cNvSpPr>
            <a:spLocks noGrp="1" noChangeArrowheads="1"/>
          </p:cNvSpPr>
          <p:nvPr>
            <p:ph idx="1"/>
          </p:nvPr>
        </p:nvSpPr>
        <p:spPr/>
        <p:txBody>
          <a:bodyPr>
            <a:normAutofit fontScale="92500" lnSpcReduction="10000"/>
          </a:bodyPr>
          <a:lstStyle/>
          <a:p>
            <a:r>
              <a:rPr lang="zh-TW" altLang="en-US" dirty="0">
                <a:sym typeface="Wingdings" pitchFamily="2" charset="2"/>
              </a:rPr>
              <a:t>僅企業版支</a:t>
            </a:r>
            <a:r>
              <a:rPr lang="zh-TW" altLang="en-US" dirty="0" smtClean="0">
                <a:sym typeface="Wingdings" pitchFamily="2" charset="2"/>
              </a:rPr>
              <a:t>援</a:t>
            </a:r>
            <a:endParaRPr lang="zh-TW" altLang="en-US" dirty="0">
              <a:sym typeface="Wingdings" pitchFamily="2" charset="2"/>
            </a:endParaRPr>
          </a:p>
          <a:p>
            <a:r>
              <a:rPr lang="zh-TW" altLang="en-US" dirty="0">
                <a:sym typeface="Wingdings" pitchFamily="2" charset="2"/>
              </a:rPr>
              <a:t>比 </a:t>
            </a:r>
            <a:r>
              <a:rPr lang="en-US" altLang="zh-TW" dirty="0">
                <a:sym typeface="Wingdings" pitchFamily="2" charset="2"/>
              </a:rPr>
              <a:t>Offline </a:t>
            </a:r>
            <a:r>
              <a:rPr lang="zh-TW" altLang="en-US" dirty="0">
                <a:sym typeface="Wingdings" pitchFamily="2" charset="2"/>
              </a:rPr>
              <a:t>索引建立的時間長</a:t>
            </a:r>
          </a:p>
          <a:p>
            <a:r>
              <a:rPr lang="zh-TW" altLang="en-US" dirty="0">
                <a:sym typeface="Wingdings" pitchFamily="2" charset="2"/>
              </a:rPr>
              <a:t>叢集索引不可使用在包含 </a:t>
            </a:r>
            <a:r>
              <a:rPr lang="en-US" altLang="zh-TW" dirty="0">
                <a:sym typeface="Wingdings" pitchFamily="2" charset="2"/>
              </a:rPr>
              <a:t>LOB </a:t>
            </a:r>
            <a:r>
              <a:rPr lang="zh-TW" altLang="en-US" dirty="0">
                <a:sym typeface="Wingdings" pitchFamily="2" charset="2"/>
              </a:rPr>
              <a:t>欄位</a:t>
            </a:r>
          </a:p>
          <a:p>
            <a:pPr lvl="1"/>
            <a:r>
              <a:rPr lang="en-US" altLang="zh-TW" dirty="0">
                <a:sym typeface="Wingdings" pitchFamily="2" charset="2"/>
              </a:rPr>
              <a:t>image/text/xml/max </a:t>
            </a:r>
            <a:r>
              <a:rPr lang="zh-TW" altLang="en-US" dirty="0">
                <a:sym typeface="Wingdings" pitchFamily="2" charset="2"/>
              </a:rPr>
              <a:t>型態，如 </a:t>
            </a:r>
            <a:r>
              <a:rPr lang="en-US" altLang="zh-TW" dirty="0" err="1">
                <a:sym typeface="Wingdings" pitchFamily="2" charset="2"/>
              </a:rPr>
              <a:t>varchar</a:t>
            </a:r>
            <a:r>
              <a:rPr lang="en-US" altLang="zh-TW" dirty="0">
                <a:sym typeface="Wingdings" pitchFamily="2" charset="2"/>
              </a:rPr>
              <a:t>(max) </a:t>
            </a:r>
          </a:p>
          <a:p>
            <a:pPr lvl="1"/>
            <a:r>
              <a:rPr lang="zh-TW" altLang="en-US" dirty="0">
                <a:sym typeface="Wingdings" pitchFamily="2" charset="2"/>
              </a:rPr>
              <a:t>非叢集索引則無此限制</a:t>
            </a:r>
          </a:p>
          <a:p>
            <a:r>
              <a:rPr lang="zh-TW" altLang="en-US" dirty="0">
                <a:sym typeface="Wingdings" pitchFamily="2" charset="2"/>
              </a:rPr>
              <a:t>暫存資料表</a:t>
            </a:r>
            <a:endParaRPr lang="zh-TW" altLang="en-US" dirty="0"/>
          </a:p>
          <a:p>
            <a:pPr lvl="1"/>
            <a:r>
              <a:rPr lang="zh-TW" altLang="en-US" dirty="0">
                <a:sym typeface="Wingdings" pitchFamily="2" charset="2"/>
              </a:rPr>
              <a:t>不支援區域性 </a:t>
            </a:r>
            <a:r>
              <a:rPr lang="en-US" altLang="zh-TW" dirty="0">
                <a:sym typeface="Wingdings" pitchFamily="2" charset="2"/>
              </a:rPr>
              <a:t>(#) </a:t>
            </a:r>
            <a:r>
              <a:rPr lang="zh-TW" altLang="en-US" dirty="0">
                <a:sym typeface="Wingdings" pitchFamily="2" charset="2"/>
              </a:rPr>
              <a:t>暫存資料表</a:t>
            </a:r>
          </a:p>
          <a:p>
            <a:pPr lvl="1"/>
            <a:r>
              <a:rPr lang="zh-TW" altLang="en-US" dirty="0">
                <a:sym typeface="Wingdings" pitchFamily="2" charset="2"/>
              </a:rPr>
              <a:t>支援全域性 </a:t>
            </a:r>
            <a:r>
              <a:rPr lang="en-US" altLang="zh-TW" dirty="0">
                <a:sym typeface="Wingdings" pitchFamily="2" charset="2"/>
              </a:rPr>
              <a:t>(##) </a:t>
            </a:r>
            <a:r>
              <a:rPr lang="zh-TW" altLang="en-US" dirty="0">
                <a:sym typeface="Wingdings" pitchFamily="2" charset="2"/>
              </a:rPr>
              <a:t>暫存資料表</a:t>
            </a:r>
          </a:p>
          <a:p>
            <a:r>
              <a:rPr lang="zh-TW" altLang="en-US" dirty="0">
                <a:sym typeface="Wingdings" pitchFamily="2" charset="2"/>
              </a:rPr>
              <a:t>進行線上索引作業時，無法同時進行其他索引作業</a:t>
            </a: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DBCC SHOWCONTIG </a:t>
            </a:r>
            <a:endParaRPr lang="zh-TW" altLang="en-US" dirty="0"/>
          </a:p>
        </p:txBody>
      </p:sp>
      <p:sp>
        <p:nvSpPr>
          <p:cNvPr id="3" name="Content Placeholder 2"/>
          <p:cNvSpPr>
            <a:spLocks noGrp="1"/>
          </p:cNvSpPr>
          <p:nvPr>
            <p:ph idx="1"/>
          </p:nvPr>
        </p:nvSpPr>
        <p:spPr/>
        <p:txBody>
          <a:bodyPr/>
          <a:lstStyle/>
          <a:p>
            <a:pPr>
              <a:buNone/>
            </a:pPr>
            <a:r>
              <a:rPr lang="en-US" sz="3200" dirty="0" smtClean="0"/>
              <a:t>DBCC SHOWCONTIG </a:t>
            </a:r>
          </a:p>
          <a:p>
            <a:pPr>
              <a:buNone/>
            </a:pPr>
            <a:r>
              <a:rPr lang="en-US" sz="2400" dirty="0" smtClean="0"/>
              <a:t>[ (  { ‘</a:t>
            </a:r>
            <a:r>
              <a:rPr lang="en-US" sz="2400" dirty="0" err="1" smtClean="0"/>
              <a:t>table_name</a:t>
            </a:r>
            <a:r>
              <a:rPr lang="en-US" sz="2400" dirty="0" smtClean="0"/>
              <a:t>’ | </a:t>
            </a:r>
            <a:r>
              <a:rPr lang="en-US" sz="2400" dirty="0" err="1" smtClean="0"/>
              <a:t>table_id</a:t>
            </a:r>
            <a:r>
              <a:rPr lang="en-US" sz="2400" dirty="0" smtClean="0"/>
              <a:t> | ‘</a:t>
            </a:r>
            <a:r>
              <a:rPr lang="en-US" sz="2400" dirty="0" err="1" smtClean="0"/>
              <a:t>view_name</a:t>
            </a:r>
            <a:r>
              <a:rPr lang="en-US" sz="2400" dirty="0" smtClean="0"/>
              <a:t>’ | </a:t>
            </a:r>
            <a:r>
              <a:rPr lang="en-US" sz="2400" dirty="0" err="1" smtClean="0"/>
              <a:t>view_id</a:t>
            </a:r>
            <a:r>
              <a:rPr lang="en-US" sz="2400" dirty="0" smtClean="0"/>
              <a:t> </a:t>
            </a:r>
            <a:r>
              <a:rPr lang="zh-TW" altLang="en-US" sz="2400" dirty="0" smtClean="0"/>
              <a:t> </a:t>
            </a:r>
            <a:r>
              <a:rPr lang="en-US" sz="2400" dirty="0" smtClean="0"/>
              <a:t>}</a:t>
            </a:r>
            <a:br>
              <a:rPr lang="en-US" sz="2400" dirty="0" smtClean="0"/>
            </a:br>
            <a:r>
              <a:rPr lang="en-US" sz="2400" dirty="0" smtClean="0"/>
              <a:t>     [ , '</a:t>
            </a:r>
            <a:r>
              <a:rPr lang="en-US" sz="2400" dirty="0" err="1" smtClean="0"/>
              <a:t>index_name</a:t>
            </a:r>
            <a:r>
              <a:rPr lang="en-US" sz="2400" dirty="0" smtClean="0"/>
              <a:t>' | </a:t>
            </a:r>
            <a:r>
              <a:rPr lang="en-US" sz="2400" dirty="0" err="1" smtClean="0"/>
              <a:t>index_id</a:t>
            </a:r>
            <a:r>
              <a:rPr lang="en-US" sz="2400" dirty="0" smtClean="0"/>
              <a:t> ] ) ]     </a:t>
            </a:r>
          </a:p>
          <a:p>
            <a:pPr>
              <a:buNone/>
            </a:pPr>
            <a:r>
              <a:rPr lang="en-US" sz="2400" dirty="0" smtClean="0"/>
              <a:t>[ WITH    {   	[ , [ ALL_INDEXES ] ] </a:t>
            </a:r>
            <a:br>
              <a:rPr lang="en-US" sz="2400" dirty="0" smtClean="0"/>
            </a:br>
            <a:r>
              <a:rPr lang="en-US" sz="2400" dirty="0" smtClean="0"/>
              <a:t>	       	[ , [ TABLERESULTS ] ]</a:t>
            </a:r>
            <a:br>
              <a:rPr lang="en-US" sz="2400" dirty="0" smtClean="0"/>
            </a:br>
            <a:r>
              <a:rPr lang="en-US" sz="2400" dirty="0" smtClean="0"/>
              <a:t>	</a:t>
            </a:r>
            <a:r>
              <a:rPr lang="zh-TW" altLang="en-US" sz="2400" dirty="0" smtClean="0"/>
              <a:t>  </a:t>
            </a:r>
            <a:r>
              <a:rPr lang="en-US" sz="2400" dirty="0" smtClean="0"/>
              <a:t>          [ , [ FAST ] ]</a:t>
            </a:r>
            <a:br>
              <a:rPr lang="en-US" sz="2400" dirty="0" smtClean="0"/>
            </a:br>
            <a:r>
              <a:rPr lang="en-US" sz="2400" dirty="0" smtClean="0"/>
              <a:t>	</a:t>
            </a:r>
            <a:r>
              <a:rPr lang="zh-TW" altLang="en-US" sz="2400" dirty="0" smtClean="0"/>
              <a:t>  </a:t>
            </a:r>
            <a:r>
              <a:rPr lang="en-US" sz="2400" dirty="0" smtClean="0"/>
              <a:t>          [ , [ ALL_LEVELS ] ]</a:t>
            </a:r>
            <a:br>
              <a:rPr lang="en-US" sz="2400" dirty="0" smtClean="0"/>
            </a:br>
            <a:r>
              <a:rPr lang="en-US" sz="2400" dirty="0" smtClean="0"/>
              <a:t>	</a:t>
            </a:r>
            <a:r>
              <a:rPr lang="zh-TW" altLang="en-US" sz="2400" dirty="0" smtClean="0"/>
              <a:t>  </a:t>
            </a:r>
            <a:r>
              <a:rPr lang="en-US" sz="2400" dirty="0" smtClean="0"/>
              <a:t>          [ NO_INFOMSGS ]          }     ]</a:t>
            </a:r>
            <a:endParaRPr lang="zh-TW" altLang="en-US" sz="2400" dirty="0"/>
          </a:p>
        </p:txBody>
      </p:sp>
      <p:sp>
        <p:nvSpPr>
          <p:cNvPr id="6" name="TextBox 5"/>
          <p:cNvSpPr txBox="1"/>
          <p:nvPr/>
        </p:nvSpPr>
        <p:spPr>
          <a:xfrm>
            <a:off x="4214810" y="5500702"/>
            <a:ext cx="4689105" cy="461665"/>
          </a:xfrm>
          <a:prstGeom prst="rect">
            <a:avLst/>
          </a:prstGeom>
          <a:noFill/>
        </p:spPr>
        <p:txBody>
          <a:bodyPr wrap="none" rtlCol="0">
            <a:spAutoFit/>
          </a:bodyPr>
          <a:lstStyle/>
          <a:p>
            <a:pPr algn="ctr"/>
            <a:r>
              <a:rPr lang="en-US" altLang="zh-TW" sz="2400" dirty="0" err="1" smtClean="0">
                <a:solidFill>
                  <a:srgbClr val="FFFF00"/>
                </a:solidFill>
              </a:rPr>
              <a:t>sys.dm_db_index_physical_stats</a:t>
            </a:r>
            <a:endParaRPr lang="zh-TW" altLang="en-US" sz="2400" dirty="0">
              <a:solidFill>
                <a:srgbClr val="FFFF00"/>
              </a:solidFill>
            </a:endParaRP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DBCC SHOWCONTIG </a:t>
            </a:r>
            <a:br>
              <a:rPr lang="en-US" sz="3600" dirty="0" smtClean="0"/>
            </a:br>
            <a:r>
              <a:rPr lang="en-US" sz="3600" dirty="0" smtClean="0"/>
              <a:t>(</a:t>
            </a:r>
            <a:r>
              <a:rPr lang="en-US" sz="3600" dirty="0" err="1" smtClean="0"/>
              <a:t>table_name</a:t>
            </a:r>
            <a:r>
              <a:rPr lang="en-US" sz="3600" dirty="0" smtClean="0"/>
              <a:t>) </a:t>
            </a:r>
            <a:endParaRPr lang="zh-TW" altLang="en-US" sz="3600" dirty="0"/>
          </a:p>
        </p:txBody>
      </p:sp>
      <p:pic>
        <p:nvPicPr>
          <p:cNvPr id="1026" name="Picture 2"/>
          <p:cNvPicPr>
            <a:picLocks noGrp="1" noChangeAspect="1" noChangeArrowheads="1"/>
          </p:cNvPicPr>
          <p:nvPr>
            <p:ph idx="1"/>
          </p:nvPr>
        </p:nvPicPr>
        <p:blipFill>
          <a:blip r:embed="rId2"/>
          <a:srcRect b="8279"/>
          <a:stretch>
            <a:fillRect/>
          </a:stretch>
        </p:blipFill>
        <p:spPr bwMode="auto">
          <a:xfrm>
            <a:off x="1116000" y="1260000"/>
            <a:ext cx="6858000" cy="471767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49" name="Picture 17"/>
          <p:cNvPicPr>
            <a:picLocks noChangeAspect="1" noChangeArrowheads="1"/>
          </p:cNvPicPr>
          <p:nvPr/>
        </p:nvPicPr>
        <p:blipFill>
          <a:blip r:embed="rId3"/>
          <a:srcRect/>
          <a:stretch>
            <a:fillRect/>
          </a:stretch>
        </p:blipFill>
        <p:spPr bwMode="auto">
          <a:xfrm>
            <a:off x="1905000" y="2362200"/>
            <a:ext cx="6942138" cy="2833688"/>
          </a:xfrm>
          <a:prstGeom prst="rect">
            <a:avLst/>
          </a:prstGeom>
          <a:noFill/>
        </p:spPr>
      </p:pic>
      <p:sp>
        <p:nvSpPr>
          <p:cNvPr id="223235" name="Rectangle 3"/>
          <p:cNvSpPr>
            <a:spLocks noGrp="1" noChangeArrowheads="1"/>
          </p:cNvSpPr>
          <p:nvPr>
            <p:ph type="title"/>
          </p:nvPr>
        </p:nvSpPr>
        <p:spPr/>
        <p:txBody>
          <a:bodyPr/>
          <a:lstStyle/>
          <a:p>
            <a:r>
              <a:rPr lang="en-US" altLang="zh-TW" dirty="0" smtClean="0"/>
              <a:t>SQL Server </a:t>
            </a:r>
            <a:r>
              <a:rPr lang="zh-TW" altLang="en-US" dirty="0" smtClean="0"/>
              <a:t>組態管理員</a:t>
            </a:r>
            <a:endParaRPr lang="en-US" altLang="zh-TW" dirty="0"/>
          </a:p>
        </p:txBody>
      </p:sp>
      <p:sp>
        <p:nvSpPr>
          <p:cNvPr id="223244" name="Rectangle 12"/>
          <p:cNvSpPr>
            <a:spLocks noGrp="1" noChangeArrowheads="1"/>
          </p:cNvSpPr>
          <p:nvPr>
            <p:ph type="body" idx="1"/>
          </p:nvPr>
        </p:nvSpPr>
        <p:spPr/>
        <p:txBody>
          <a:bodyPr/>
          <a:lstStyle/>
          <a:p>
            <a:r>
              <a:rPr lang="zh-TW" altLang="en-US" smtClean="0"/>
              <a:t>管理各項 </a:t>
            </a:r>
            <a:r>
              <a:rPr lang="en-US" altLang="zh-TW" smtClean="0"/>
              <a:t>SQL </a:t>
            </a:r>
            <a:r>
              <a:rPr lang="zh-TW" altLang="en-US" smtClean="0"/>
              <a:t>服務和網路連線設定</a:t>
            </a:r>
            <a:endParaRPr lang="zh-TW" altLang="en-US"/>
          </a:p>
        </p:txBody>
      </p:sp>
      <p:sp>
        <p:nvSpPr>
          <p:cNvPr id="223245" name="AutoShape 13"/>
          <p:cNvSpPr>
            <a:spLocks noChangeArrowheads="1"/>
          </p:cNvSpPr>
          <p:nvPr/>
        </p:nvSpPr>
        <p:spPr bwMode="auto">
          <a:xfrm>
            <a:off x="4191000" y="4724400"/>
            <a:ext cx="1447800" cy="762000"/>
          </a:xfrm>
          <a:prstGeom prst="wedgeRoundRectCallout">
            <a:avLst>
              <a:gd name="adj1" fmla="val -65681"/>
              <a:gd name="adj2" fmla="val -96458"/>
              <a:gd name="adj3" fmla="val 16667"/>
            </a:avLst>
          </a:prstGeom>
          <a:solidFill>
            <a:srgbClr val="C00000"/>
          </a:solidFill>
          <a:ln w="38100" algn="ctr">
            <a:solidFill>
              <a:srgbClr val="FF0000"/>
            </a:solidFill>
            <a:miter lim="800000"/>
            <a:headEnd/>
            <a:tailEnd/>
          </a:ln>
          <a:effectLst/>
        </p:spPr>
        <p:txBody>
          <a:bodyPr anchor="ctr"/>
          <a:lstStyle/>
          <a:p>
            <a:pPr algn="ctr" eaLnBrk="0" hangingPunct="0"/>
            <a:r>
              <a:rPr lang="zh-TW" altLang="en-US" sz="2000">
                <a:solidFill>
                  <a:srgbClr val="FFFF00"/>
                </a:solidFill>
                <a:latin typeface="微軟正黑體" pitchFamily="34" charset="-120"/>
                <a:ea typeface="微軟正黑體" pitchFamily="34" charset="-120"/>
              </a:rPr>
              <a:t>使用者端網路設定</a:t>
            </a:r>
          </a:p>
        </p:txBody>
      </p:sp>
      <p:sp>
        <p:nvSpPr>
          <p:cNvPr id="223246" name="AutoShape 14"/>
          <p:cNvSpPr>
            <a:spLocks noChangeArrowheads="1"/>
          </p:cNvSpPr>
          <p:nvPr/>
        </p:nvSpPr>
        <p:spPr bwMode="auto">
          <a:xfrm>
            <a:off x="304800" y="4114800"/>
            <a:ext cx="1371600" cy="762000"/>
          </a:xfrm>
          <a:prstGeom prst="wedgeRoundRectCallout">
            <a:avLst>
              <a:gd name="adj1" fmla="val 78704"/>
              <a:gd name="adj2" fmla="val -132917"/>
              <a:gd name="adj3" fmla="val 16667"/>
            </a:avLst>
          </a:prstGeom>
          <a:solidFill>
            <a:srgbClr val="C00000"/>
          </a:solidFill>
          <a:ln w="38100" algn="ctr">
            <a:solidFill>
              <a:srgbClr val="FF0000"/>
            </a:solidFill>
            <a:miter lim="800000"/>
            <a:headEnd/>
            <a:tailEnd/>
          </a:ln>
          <a:effectLst/>
        </p:spPr>
        <p:txBody>
          <a:bodyPr anchor="ctr"/>
          <a:lstStyle/>
          <a:p>
            <a:pPr algn="ctr" eaLnBrk="0" hangingPunct="0"/>
            <a:r>
              <a:rPr lang="zh-TW" altLang="en-US" sz="2000">
                <a:solidFill>
                  <a:srgbClr val="FFFF00"/>
                </a:solidFill>
                <a:latin typeface="微軟正黑體" pitchFamily="34" charset="-120"/>
                <a:ea typeface="微軟正黑體" pitchFamily="34" charset="-120"/>
              </a:rPr>
              <a:t>伺服器端網路設定</a:t>
            </a:r>
          </a:p>
        </p:txBody>
      </p:sp>
      <p:sp>
        <p:nvSpPr>
          <p:cNvPr id="223247" name="AutoShape 15"/>
          <p:cNvSpPr>
            <a:spLocks noChangeArrowheads="1"/>
          </p:cNvSpPr>
          <p:nvPr/>
        </p:nvSpPr>
        <p:spPr bwMode="auto">
          <a:xfrm>
            <a:off x="228600" y="2438400"/>
            <a:ext cx="1447800" cy="533400"/>
          </a:xfrm>
          <a:prstGeom prst="wedgeRoundRectCallout">
            <a:avLst>
              <a:gd name="adj1" fmla="val 78292"/>
              <a:gd name="adj2" fmla="val 92264"/>
              <a:gd name="adj3" fmla="val 16667"/>
            </a:avLst>
          </a:prstGeom>
          <a:solidFill>
            <a:srgbClr val="C00000"/>
          </a:solidFill>
          <a:ln w="38100" algn="ctr">
            <a:solidFill>
              <a:srgbClr val="FF0000"/>
            </a:solidFill>
            <a:miter lim="800000"/>
            <a:headEnd/>
            <a:tailEnd/>
          </a:ln>
          <a:effectLst/>
        </p:spPr>
        <p:txBody>
          <a:bodyPr anchor="ctr"/>
          <a:lstStyle/>
          <a:p>
            <a:pPr algn="ctr" eaLnBrk="0" hangingPunct="0"/>
            <a:r>
              <a:rPr lang="zh-TW" altLang="en-US" sz="2000">
                <a:solidFill>
                  <a:srgbClr val="FFFF00"/>
                </a:solidFill>
                <a:latin typeface="微軟正黑體" pitchFamily="34" charset="-120"/>
                <a:ea typeface="微軟正黑體" pitchFamily="34" charset="-120"/>
              </a:rPr>
              <a:t>服務管理</a:t>
            </a:r>
          </a:p>
        </p:txBody>
      </p:sp>
      <p:sp>
        <p:nvSpPr>
          <p:cNvPr id="223248" name="Rectangle 16"/>
          <p:cNvSpPr>
            <a:spLocks noChangeArrowheads="1"/>
          </p:cNvSpPr>
          <p:nvPr/>
        </p:nvSpPr>
        <p:spPr bwMode="auto">
          <a:xfrm>
            <a:off x="4267200" y="3200400"/>
            <a:ext cx="4495800" cy="1219200"/>
          </a:xfrm>
          <a:prstGeom prst="rect">
            <a:avLst/>
          </a:prstGeom>
          <a:solidFill>
            <a:srgbClr val="FF3300">
              <a:alpha val="39999"/>
            </a:srgbClr>
          </a:solidFill>
          <a:ln w="38100" algn="ctr">
            <a:solidFill>
              <a:srgbClr val="FF0000"/>
            </a:solidFill>
            <a:prstDash val="sysDot"/>
            <a:miter lim="800000"/>
            <a:headEnd/>
            <a:tailEnd/>
          </a:ln>
          <a:effectLst/>
        </p:spPr>
        <p:txBody>
          <a:bodyPr anchor="ctr"/>
          <a:lstStyle/>
          <a:p>
            <a:endParaRPr lang="zh-TW" alt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3247"/>
                                        </p:tgtEl>
                                        <p:attrNameLst>
                                          <p:attrName>style.visibility</p:attrName>
                                        </p:attrNameLst>
                                      </p:cBhvr>
                                      <p:to>
                                        <p:strVal val="visible"/>
                                      </p:to>
                                    </p:set>
                                    <p:animEffect transition="in" filter="wipe(left)">
                                      <p:cBhvr>
                                        <p:cTn id="7" dur="500"/>
                                        <p:tgtEl>
                                          <p:spTgt spid="22324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3248"/>
                                        </p:tgtEl>
                                        <p:attrNameLst>
                                          <p:attrName>style.visibility</p:attrName>
                                        </p:attrNameLst>
                                      </p:cBhvr>
                                      <p:to>
                                        <p:strVal val="visible"/>
                                      </p:to>
                                    </p:set>
                                    <p:animEffect transition="in" filter="wipe(left)">
                                      <p:cBhvr>
                                        <p:cTn id="11" dur="500"/>
                                        <p:tgtEl>
                                          <p:spTgt spid="22324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3246"/>
                                        </p:tgtEl>
                                        <p:attrNameLst>
                                          <p:attrName>style.visibility</p:attrName>
                                        </p:attrNameLst>
                                      </p:cBhvr>
                                      <p:to>
                                        <p:strVal val="visible"/>
                                      </p:to>
                                    </p:set>
                                    <p:animEffect transition="in" filter="wipe(left)">
                                      <p:cBhvr>
                                        <p:cTn id="16" dur="500"/>
                                        <p:tgtEl>
                                          <p:spTgt spid="223246"/>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223245"/>
                                        </p:tgtEl>
                                        <p:attrNameLst>
                                          <p:attrName>style.visibility</p:attrName>
                                        </p:attrNameLst>
                                      </p:cBhvr>
                                      <p:to>
                                        <p:strVal val="visible"/>
                                      </p:to>
                                    </p:set>
                                    <p:animEffect transition="in" filter="wipe(right)">
                                      <p:cBhvr>
                                        <p:cTn id="20" dur="500"/>
                                        <p:tgtEl>
                                          <p:spTgt spid="223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5" grpId="0" animBg="1"/>
      <p:bldP spid="223246" grpId="0" animBg="1"/>
      <p:bldP spid="223247" grpId="0" animBg="1"/>
      <p:bldP spid="22324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DBCC SHOWCONTIG </a:t>
            </a:r>
            <a:br>
              <a:rPr lang="en-US" sz="3600" dirty="0" smtClean="0"/>
            </a:br>
            <a:r>
              <a:rPr lang="en-US" sz="3600" dirty="0" smtClean="0"/>
              <a:t>(</a:t>
            </a:r>
            <a:r>
              <a:rPr lang="en-US" sz="3600" dirty="0" err="1" smtClean="0"/>
              <a:t>table_id</a:t>
            </a:r>
            <a:r>
              <a:rPr lang="en-US" sz="3600" dirty="0" smtClean="0"/>
              <a:t>, </a:t>
            </a:r>
            <a:r>
              <a:rPr lang="en-US" sz="3600" dirty="0" err="1" smtClean="0"/>
              <a:t>index_id</a:t>
            </a:r>
            <a:r>
              <a:rPr lang="en-US" sz="3600" dirty="0" smtClean="0"/>
              <a:t>) </a:t>
            </a:r>
            <a:endParaRPr lang="zh-TW" altLang="en-US" sz="3600" dirty="0"/>
          </a:p>
        </p:txBody>
      </p:sp>
      <p:pic>
        <p:nvPicPr>
          <p:cNvPr id="2050" name="Picture 2"/>
          <p:cNvPicPr>
            <a:picLocks noChangeAspect="1" noChangeArrowheads="1"/>
          </p:cNvPicPr>
          <p:nvPr/>
        </p:nvPicPr>
        <p:blipFill>
          <a:blip r:embed="rId2"/>
          <a:srcRect b="8750"/>
          <a:stretch>
            <a:fillRect/>
          </a:stretch>
        </p:blipFill>
        <p:spPr bwMode="auto">
          <a:xfrm>
            <a:off x="1116000" y="1260000"/>
            <a:ext cx="6858000" cy="4693444"/>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DBCC SHOWCONTIG </a:t>
            </a:r>
            <a:br>
              <a:rPr lang="en-US" dirty="0" smtClean="0"/>
            </a:br>
            <a:r>
              <a:rPr lang="en-US" dirty="0" smtClean="0"/>
              <a:t>WITH FAST </a:t>
            </a:r>
            <a:endParaRPr lang="zh-TW" altLang="en-US" dirty="0"/>
          </a:p>
        </p:txBody>
      </p:sp>
      <p:pic>
        <p:nvPicPr>
          <p:cNvPr id="3074" name="Picture 2"/>
          <p:cNvPicPr>
            <a:picLocks noChangeAspect="1" noChangeArrowheads="1"/>
          </p:cNvPicPr>
          <p:nvPr/>
        </p:nvPicPr>
        <p:blipFill>
          <a:blip r:embed="rId2"/>
          <a:srcRect b="8750"/>
          <a:stretch>
            <a:fillRect/>
          </a:stretch>
        </p:blipFill>
        <p:spPr bwMode="auto">
          <a:xfrm>
            <a:off x="1116000" y="1260000"/>
            <a:ext cx="6858000" cy="4693444"/>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DBCC SHOWCONTIG </a:t>
            </a:r>
            <a:br>
              <a:rPr lang="en-US" sz="3200" dirty="0" smtClean="0"/>
            </a:br>
            <a:r>
              <a:rPr lang="en-US" sz="3200" dirty="0" smtClean="0"/>
              <a:t>WITH TABLERESULTS, ALL_INDEXES</a:t>
            </a:r>
            <a:endParaRPr lang="zh-TW" altLang="en-US" sz="3200" dirty="0"/>
          </a:p>
        </p:txBody>
      </p:sp>
      <p:pic>
        <p:nvPicPr>
          <p:cNvPr id="1026" name="Picture 2"/>
          <p:cNvPicPr>
            <a:picLocks noChangeAspect="1" noChangeArrowheads="1"/>
          </p:cNvPicPr>
          <p:nvPr/>
        </p:nvPicPr>
        <p:blipFill>
          <a:blip r:embed="rId2"/>
          <a:srcRect b="8750"/>
          <a:stretch>
            <a:fillRect/>
          </a:stretch>
        </p:blipFill>
        <p:spPr bwMode="auto">
          <a:xfrm>
            <a:off x="1116000" y="1260000"/>
            <a:ext cx="6858000" cy="4693444"/>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索引的停用與再度啟用</a:t>
            </a:r>
            <a:endParaRPr lang="zh-TW" altLang="en-US" dirty="0"/>
          </a:p>
        </p:txBody>
      </p:sp>
      <p:sp>
        <p:nvSpPr>
          <p:cNvPr id="3" name="Content Placeholder 2"/>
          <p:cNvSpPr>
            <a:spLocks noGrp="1"/>
          </p:cNvSpPr>
          <p:nvPr>
            <p:ph idx="1"/>
          </p:nvPr>
        </p:nvSpPr>
        <p:spPr/>
        <p:txBody>
          <a:bodyPr/>
          <a:lstStyle/>
          <a:p>
            <a:r>
              <a:rPr lang="zh-TW" altLang="en-US" dirty="0" smtClean="0"/>
              <a:t>停用索引</a:t>
            </a:r>
            <a:endParaRPr lang="en-US" altLang="zh-TW" dirty="0" smtClean="0"/>
          </a:p>
          <a:p>
            <a:pPr lvl="1">
              <a:buNone/>
            </a:pPr>
            <a:r>
              <a:rPr lang="en-US" altLang="zh-TW" dirty="0" smtClean="0"/>
              <a:t>ALTER INDEX &lt;</a:t>
            </a:r>
            <a:r>
              <a:rPr lang="en-US" altLang="zh-TW" dirty="0" err="1" smtClean="0"/>
              <a:t>index_name</a:t>
            </a:r>
            <a:r>
              <a:rPr lang="en-US" altLang="zh-TW" dirty="0" smtClean="0"/>
              <a:t>&gt; </a:t>
            </a:r>
            <a:br>
              <a:rPr lang="en-US" altLang="zh-TW" dirty="0" smtClean="0"/>
            </a:br>
            <a:r>
              <a:rPr lang="en-US" altLang="zh-TW" dirty="0" smtClean="0"/>
              <a:t>ON &lt;</a:t>
            </a:r>
            <a:r>
              <a:rPr lang="en-US" altLang="zh-TW" dirty="0" err="1" smtClean="0"/>
              <a:t>table_name</a:t>
            </a:r>
            <a:r>
              <a:rPr lang="en-US" altLang="zh-TW" dirty="0" smtClean="0"/>
              <a:t>&gt; </a:t>
            </a:r>
            <a:r>
              <a:rPr lang="en-US" dirty="0" smtClean="0"/>
              <a:t>| &lt;</a:t>
            </a:r>
            <a:r>
              <a:rPr lang="en-US" dirty="0" err="1" smtClean="0"/>
              <a:t>view_name</a:t>
            </a:r>
            <a:r>
              <a:rPr lang="en-US" dirty="0" smtClean="0"/>
              <a:t>&gt;</a:t>
            </a:r>
            <a:br>
              <a:rPr lang="en-US" dirty="0" smtClean="0"/>
            </a:br>
            <a:r>
              <a:rPr lang="en-US" dirty="0" smtClean="0"/>
              <a:t>DISABLE</a:t>
            </a:r>
            <a:endParaRPr lang="en-US" altLang="zh-TW" dirty="0" smtClean="0"/>
          </a:p>
          <a:p>
            <a:r>
              <a:rPr lang="zh-TW" altLang="en-US" dirty="0" smtClean="0"/>
              <a:t>再度啟用索引</a:t>
            </a:r>
            <a:endParaRPr lang="en-US" altLang="zh-TW" dirty="0" smtClean="0"/>
          </a:p>
          <a:p>
            <a:pPr lvl="1">
              <a:buNone/>
            </a:pPr>
            <a:r>
              <a:rPr lang="en-US" altLang="zh-TW" dirty="0" smtClean="0"/>
              <a:t>ALTER INDEX &lt;</a:t>
            </a:r>
            <a:r>
              <a:rPr lang="en-US" altLang="zh-TW" dirty="0" err="1" smtClean="0"/>
              <a:t>index_name</a:t>
            </a:r>
            <a:r>
              <a:rPr lang="en-US" altLang="zh-TW" dirty="0" smtClean="0"/>
              <a:t>&gt; </a:t>
            </a:r>
            <a:br>
              <a:rPr lang="en-US" altLang="zh-TW" dirty="0" smtClean="0"/>
            </a:br>
            <a:r>
              <a:rPr lang="en-US" altLang="zh-TW" dirty="0" smtClean="0"/>
              <a:t>ON &lt;</a:t>
            </a:r>
            <a:r>
              <a:rPr lang="en-US" altLang="zh-TW" dirty="0" err="1" smtClean="0"/>
              <a:t>table_name</a:t>
            </a:r>
            <a:r>
              <a:rPr lang="en-US" altLang="zh-TW" dirty="0" smtClean="0"/>
              <a:t>&gt; </a:t>
            </a:r>
            <a:r>
              <a:rPr lang="en-US" dirty="0" smtClean="0"/>
              <a:t>| &lt;</a:t>
            </a:r>
            <a:r>
              <a:rPr lang="en-US" dirty="0" err="1" smtClean="0"/>
              <a:t>view_name</a:t>
            </a:r>
            <a:r>
              <a:rPr lang="en-US" dirty="0" smtClean="0"/>
              <a:t>&gt;</a:t>
            </a:r>
            <a:br>
              <a:rPr lang="en-US" dirty="0" smtClean="0"/>
            </a:br>
            <a:r>
              <a:rPr lang="en-US" dirty="0" smtClean="0"/>
              <a:t>REBUILD</a:t>
            </a:r>
            <a:endParaRPr lang="zh-TW" altLang="en-US" dirty="0"/>
          </a:p>
        </p:txBody>
      </p:sp>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43537" y="1928802"/>
            <a:ext cx="3500463" cy="1384995"/>
          </a:xfrm>
        </p:spPr>
        <p:txBody>
          <a:bodyPr>
            <a:normAutofit fontScale="70000" lnSpcReduction="20000"/>
          </a:bodyPr>
          <a:lstStyle/>
          <a:p>
            <a:r>
              <a:rPr altLang="zh-TW" smtClean="0">
                <a:solidFill>
                  <a:schemeClr val="accent6">
                    <a:lumMod val="40000"/>
                    <a:lumOff val="60000"/>
                  </a:schemeClr>
                </a:solidFill>
              </a:rPr>
              <a:t>Demo</a:t>
            </a:r>
            <a:endParaRPr lang="zh-TW" altLang="en-US" dirty="0">
              <a:solidFill>
                <a:schemeClr val="accent6">
                  <a:lumMod val="40000"/>
                  <a:lumOff val="60000"/>
                </a:schemeClr>
              </a:solidFill>
            </a:endParaRPr>
          </a:p>
        </p:txBody>
      </p:sp>
      <p:sp>
        <p:nvSpPr>
          <p:cNvPr id="4" name="Title 3"/>
          <p:cNvSpPr>
            <a:spLocks noGrp="1"/>
          </p:cNvSpPr>
          <p:nvPr>
            <p:ph type="ctrTitle"/>
          </p:nvPr>
        </p:nvSpPr>
        <p:spPr/>
        <p:txBody>
          <a:bodyPr/>
          <a:lstStyle/>
          <a:p>
            <a:r>
              <a:rPr lang="zh-TW" altLang="en-US" dirty="0" smtClean="0">
                <a:solidFill>
                  <a:srgbClr val="FFFF00"/>
                </a:solidFill>
                <a:latin typeface="微軟正黑體" pitchFamily="34" charset="-120"/>
                <a:ea typeface="微軟正黑體" pitchFamily="34" charset="-120"/>
              </a:rPr>
              <a:t>索引維護</a:t>
            </a:r>
            <a:endParaRPr lang="zh-TW" altLang="en-US" dirty="0">
              <a:solidFill>
                <a:srgbClr val="FFFF00"/>
              </a:solidFill>
              <a:latin typeface="微軟正黑體" pitchFamily="34" charset="-120"/>
              <a:ea typeface="微軟正黑體" pitchFamily="34" charset="-120"/>
            </a:endParaRPr>
          </a:p>
        </p:txBody>
      </p:sp>
      <p:sp>
        <p:nvSpPr>
          <p:cNvPr id="5" name="Subtitle 4"/>
          <p:cNvSpPr>
            <a:spLocks noGrp="1"/>
          </p:cNvSpPr>
          <p:nvPr>
            <p:ph type="subTitle" idx="1"/>
          </p:nvPr>
        </p:nvSpPr>
        <p:spPr/>
        <p:txBody>
          <a:bodyPr/>
          <a:lstStyle/>
          <a:p>
            <a:endParaRPr lang="zh-TW"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zh-TW" altLang="en-US" dirty="0" smtClean="0"/>
              <a:t>資料庫的安全性</a:t>
            </a:r>
            <a:endParaRPr lang="zh-TW" altLang="en-US" dirty="0"/>
          </a:p>
        </p:txBody>
      </p:sp>
      <p:sp>
        <p:nvSpPr>
          <p:cNvPr id="7" name="Subtitle 6"/>
          <p:cNvSpPr>
            <a:spLocks noGrp="1"/>
          </p:cNvSpPr>
          <p:nvPr>
            <p:ph type="subTitle" idx="1"/>
          </p:nvPr>
        </p:nvSpPr>
        <p:spPr/>
        <p:txBody>
          <a:bodyPr/>
          <a:lstStyle/>
          <a:p>
            <a:endParaRPr lang="zh-TW" altLang="en-US"/>
          </a:p>
        </p:txBody>
      </p:sp>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zh-TW" altLang="en-US" dirty="0" smtClean="0"/>
              <a:t>資料庫的安全性</a:t>
            </a:r>
            <a:endParaRPr lang="zh-TW" altLang="en-US" dirty="0"/>
          </a:p>
        </p:txBody>
      </p:sp>
      <p:sp>
        <p:nvSpPr>
          <p:cNvPr id="6" name="Text Placeholder 5"/>
          <p:cNvSpPr>
            <a:spLocks noGrp="1"/>
          </p:cNvSpPr>
          <p:nvPr>
            <p:ph type="body" idx="1"/>
          </p:nvPr>
        </p:nvSpPr>
        <p:spPr/>
        <p:txBody>
          <a:bodyPr/>
          <a:lstStyle/>
          <a:p>
            <a:r>
              <a:rPr lang="zh-TW" altLang="en-US" dirty="0" smtClean="0"/>
              <a:t>稽核設定</a:t>
            </a:r>
            <a:endParaRPr lang="en-US" altLang="zh-TW" dirty="0" smtClean="0"/>
          </a:p>
          <a:p>
            <a:r>
              <a:rPr lang="zh-TW" altLang="en-US" dirty="0" smtClean="0"/>
              <a:t>執行身分</a:t>
            </a:r>
            <a:endParaRPr lang="en-US" altLang="zh-TW" dirty="0" smtClean="0"/>
          </a:p>
          <a:p>
            <a:r>
              <a:rPr lang="zh-TW" altLang="en-US" dirty="0" smtClean="0"/>
              <a:t>資料加密</a:t>
            </a:r>
          </a:p>
          <a:p>
            <a:r>
              <a:rPr lang="zh-TW" altLang="en-US" dirty="0" smtClean="0"/>
              <a:t>透通資料庫加密</a:t>
            </a:r>
            <a:endParaRPr lang="en-US" altLang="zh-TW" dirty="0" smtClean="0"/>
          </a:p>
        </p:txBody>
      </p:sp>
    </p:spTree>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伺服器安全性</a:t>
            </a:r>
            <a:endParaRPr lang="zh-TW" altLang="en-US" dirty="0"/>
          </a:p>
        </p:txBody>
      </p:sp>
      <p:pic>
        <p:nvPicPr>
          <p:cNvPr id="49155" name="Picture 3"/>
          <p:cNvPicPr>
            <a:picLocks noChangeAspect="1" noChangeArrowheads="1"/>
          </p:cNvPicPr>
          <p:nvPr/>
        </p:nvPicPr>
        <p:blipFill>
          <a:blip r:embed="rId2"/>
          <a:srcRect/>
          <a:stretch>
            <a:fillRect/>
          </a:stretch>
        </p:blipFill>
        <p:spPr bwMode="auto">
          <a:xfrm>
            <a:off x="1634511" y="1048722"/>
            <a:ext cx="6009323" cy="5237798"/>
          </a:xfrm>
          <a:prstGeom prst="rect">
            <a:avLst/>
          </a:prstGeom>
          <a:noFill/>
          <a:ln w="9525">
            <a:noFill/>
            <a:miter lim="800000"/>
            <a:headEnd/>
            <a:tailEnd/>
          </a:ln>
          <a:effectLst/>
        </p:spPr>
      </p:pic>
    </p:spTree>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p:txBody>
          <a:bodyPr/>
          <a:lstStyle/>
          <a:p>
            <a:r>
              <a:rPr lang="zh-TW" altLang="en-US" dirty="0" smtClean="0"/>
              <a:t>稽核與監控物件增修刪狀態</a:t>
            </a:r>
            <a:endParaRPr lang="zh-TW" altLang="en-US" dirty="0"/>
          </a:p>
        </p:txBody>
      </p:sp>
      <p:sp>
        <p:nvSpPr>
          <p:cNvPr id="840707" name="Rectangle 3"/>
          <p:cNvSpPr>
            <a:spLocks noGrp="1" noChangeArrowheads="1"/>
          </p:cNvSpPr>
          <p:nvPr>
            <p:ph type="body" idx="1"/>
          </p:nvPr>
        </p:nvSpPr>
        <p:spPr/>
        <p:txBody>
          <a:bodyPr/>
          <a:lstStyle/>
          <a:p>
            <a:r>
              <a:rPr lang="en-US" altLang="zh-TW" dirty="0" smtClean="0"/>
              <a:t>DDL Triggers</a:t>
            </a:r>
            <a:r>
              <a:rPr lang="zh-TW" altLang="en-US" dirty="0" smtClean="0"/>
              <a:t> </a:t>
            </a:r>
          </a:p>
          <a:p>
            <a:pPr lvl="1"/>
            <a:r>
              <a:rPr lang="zh-TW" altLang="en-US" dirty="0" smtClean="0"/>
              <a:t>特定指令</a:t>
            </a:r>
            <a:r>
              <a:rPr lang="en-US" altLang="zh-TW" dirty="0" smtClean="0"/>
              <a:t>: DROP_TABLE</a:t>
            </a:r>
          </a:p>
          <a:p>
            <a:pPr lvl="1"/>
            <a:r>
              <a:rPr lang="zh-TW" altLang="en-US" dirty="0" smtClean="0"/>
              <a:t>群組事件</a:t>
            </a:r>
            <a:r>
              <a:rPr lang="en-US" altLang="zh-TW" dirty="0" smtClean="0"/>
              <a:t>: DDL_PROCEDURE_EVENTS</a:t>
            </a:r>
          </a:p>
          <a:p>
            <a:pPr lvl="2"/>
            <a:r>
              <a:rPr lang="en-US" altLang="zh-TW" dirty="0" smtClean="0"/>
              <a:t>CREATE PROCEDURE	</a:t>
            </a:r>
            <a:r>
              <a:rPr lang="en-US" altLang="zh-TW" dirty="0" smtClean="0">
                <a:sym typeface="Wingdings" pitchFamily="2" charset="2"/>
              </a:rPr>
              <a:t> </a:t>
            </a:r>
            <a:r>
              <a:rPr lang="en-US" altLang="zh-TW" dirty="0" smtClean="0"/>
              <a:t>ALTER PROCEDURE</a:t>
            </a:r>
            <a:endParaRPr lang="en-US" altLang="zh-TW" dirty="0" smtClean="0">
              <a:sym typeface="Wingdings" pitchFamily="2" charset="2"/>
            </a:endParaRPr>
          </a:p>
          <a:p>
            <a:pPr lvl="2"/>
            <a:r>
              <a:rPr lang="en-US" altLang="zh-TW" dirty="0" smtClean="0"/>
              <a:t>DROP PROCEDURE</a:t>
            </a:r>
          </a:p>
          <a:p>
            <a:r>
              <a:rPr lang="en-US" altLang="zh-TW" dirty="0" smtClean="0"/>
              <a:t>Event Notifications  </a:t>
            </a:r>
            <a:endParaRPr lang="zh-TW" altLang="en-US" dirty="0" smtClean="0"/>
          </a:p>
          <a:p>
            <a:pPr lvl="1"/>
            <a:r>
              <a:rPr lang="zh-TW" altLang="en-US" dirty="0" smtClean="0"/>
              <a:t>特定追蹤事件</a:t>
            </a:r>
            <a:r>
              <a:rPr lang="en-US" altLang="zh-TW" dirty="0" smtClean="0"/>
              <a:t>: DATA_FILE_AUTO_GROW</a:t>
            </a:r>
          </a:p>
          <a:p>
            <a:pPr lvl="1"/>
            <a:r>
              <a:rPr lang="zh-TW" altLang="en-US" dirty="0" smtClean="0"/>
              <a:t>追蹤群組</a:t>
            </a:r>
            <a:r>
              <a:rPr lang="en-US" altLang="zh-TW" dirty="0" smtClean="0"/>
              <a:t>: TRC_STORED_PROCEDURES</a:t>
            </a:r>
          </a:p>
          <a:p>
            <a:pPr lvl="2"/>
            <a:r>
              <a:rPr lang="en-US" altLang="zh-TW" dirty="0" smtClean="0"/>
              <a:t>SP_RECOMPILE		</a:t>
            </a:r>
            <a:r>
              <a:rPr lang="en-US" altLang="zh-TW" dirty="0" smtClean="0">
                <a:sym typeface="Wingdings" pitchFamily="2" charset="2"/>
              </a:rPr>
              <a:t> </a:t>
            </a:r>
            <a:r>
              <a:rPr lang="en-US" altLang="zh-TW" dirty="0" smtClean="0"/>
              <a:t>SP_CACHEMISS</a:t>
            </a:r>
          </a:p>
          <a:p>
            <a:pPr lvl="2"/>
            <a:r>
              <a:rPr lang="en-US" altLang="zh-TW" dirty="0" smtClean="0"/>
              <a:t>SP_CACHEREMOVE	</a:t>
            </a:r>
            <a:r>
              <a:rPr lang="en-US" altLang="zh-TW" dirty="0" smtClean="0">
                <a:sym typeface="Wingdings" pitchFamily="2" charset="2"/>
              </a:rPr>
              <a:t> </a:t>
            </a:r>
            <a:r>
              <a:rPr lang="en-US" altLang="zh-TW" dirty="0" smtClean="0"/>
              <a:t>SP_CACHEINSERT</a:t>
            </a:r>
            <a:endParaRPr lang="en-US" altLang="zh-TW" dirty="0"/>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新增稽核目的地</a:t>
            </a:r>
            <a:endParaRPr lang="zh-TW" altLang="en-US" dirty="0"/>
          </a:p>
        </p:txBody>
      </p:sp>
      <p:pic>
        <p:nvPicPr>
          <p:cNvPr id="4" name="Content Placeholder 3" descr="Server Audit.PNG"/>
          <p:cNvPicPr>
            <a:picLocks noGrp="1" noChangeAspect="1"/>
          </p:cNvPicPr>
          <p:nvPr>
            <p:ph idx="1"/>
          </p:nvPr>
        </p:nvPicPr>
        <p:blipFill>
          <a:blip r:embed="rId2"/>
          <a:stretch>
            <a:fillRect/>
          </a:stretch>
        </p:blipFill>
        <p:spPr>
          <a:xfrm>
            <a:off x="1428728" y="1089024"/>
            <a:ext cx="6410325" cy="5410200"/>
          </a:xfrm>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7" name="Rectangle 3"/>
          <p:cNvSpPr>
            <a:spLocks noGrp="1" noChangeArrowheads="1"/>
          </p:cNvSpPr>
          <p:nvPr>
            <p:ph type="title"/>
          </p:nvPr>
        </p:nvSpPr>
        <p:spPr/>
        <p:txBody>
          <a:bodyPr/>
          <a:lstStyle/>
          <a:p>
            <a:r>
              <a:rPr lang="en-US" altLang="zh-TW" smtClean="0"/>
              <a:t>Management Studio</a:t>
            </a:r>
            <a:endParaRPr lang="en-US" altLang="zh-TW" dirty="0"/>
          </a:p>
        </p:txBody>
      </p:sp>
      <p:sp>
        <p:nvSpPr>
          <p:cNvPr id="7" name="Content Placeholder 6"/>
          <p:cNvSpPr>
            <a:spLocks noGrp="1"/>
          </p:cNvSpPr>
          <p:nvPr>
            <p:ph idx="1"/>
          </p:nvPr>
        </p:nvSpPr>
        <p:spPr>
          <a:xfrm>
            <a:off x="366713" y="1089023"/>
            <a:ext cx="4419601" cy="4411679"/>
          </a:xfrm>
        </p:spPr>
        <p:txBody>
          <a:bodyPr/>
          <a:lstStyle/>
          <a:p>
            <a:r>
              <a:rPr lang="zh-TW" altLang="en-US" dirty="0" smtClean="0"/>
              <a:t>整合</a:t>
            </a:r>
            <a:r>
              <a:rPr lang="en-US" altLang="zh-TW" dirty="0" smtClean="0"/>
              <a:t>Visual Studio</a:t>
            </a:r>
          </a:p>
          <a:p>
            <a:r>
              <a:rPr lang="zh-TW" altLang="en-US" dirty="0" smtClean="0"/>
              <a:t>可以管理</a:t>
            </a:r>
            <a:endParaRPr lang="en-US" altLang="zh-TW" dirty="0" smtClean="0"/>
          </a:p>
          <a:p>
            <a:pPr lvl="1"/>
            <a:r>
              <a:rPr lang="en-US" altLang="zh-TW" dirty="0" smtClean="0"/>
              <a:t>Database Engine</a:t>
            </a:r>
          </a:p>
          <a:p>
            <a:pPr lvl="1"/>
            <a:r>
              <a:rPr lang="en-US" altLang="zh-TW" dirty="0" smtClean="0"/>
              <a:t>Analysis Services</a:t>
            </a:r>
          </a:p>
          <a:p>
            <a:pPr lvl="1"/>
            <a:r>
              <a:rPr lang="en-US" altLang="zh-TW" dirty="0" smtClean="0"/>
              <a:t>Integration Services</a:t>
            </a:r>
          </a:p>
          <a:p>
            <a:pPr lvl="1"/>
            <a:r>
              <a:rPr lang="en-US" altLang="zh-TW" dirty="0" smtClean="0"/>
              <a:t>Reporting Services</a:t>
            </a:r>
          </a:p>
          <a:p>
            <a:pPr lvl="1"/>
            <a:r>
              <a:rPr lang="en-US" altLang="zh-TW" dirty="0" smtClean="0"/>
              <a:t>SQL Compact</a:t>
            </a:r>
          </a:p>
          <a:p>
            <a:r>
              <a:rPr lang="zh-TW" altLang="en-US" dirty="0" smtClean="0"/>
              <a:t>可以建立</a:t>
            </a:r>
            <a:endParaRPr lang="en-US" altLang="zh-TW" dirty="0" smtClean="0"/>
          </a:p>
          <a:p>
            <a:pPr lvl="1"/>
            <a:r>
              <a:rPr lang="en-US" altLang="zh-TW" dirty="0" smtClean="0"/>
              <a:t>T-SQL/SQLCMD</a:t>
            </a:r>
          </a:p>
          <a:p>
            <a:pPr lvl="1"/>
            <a:r>
              <a:rPr lang="en-US" altLang="zh-TW" dirty="0" smtClean="0"/>
              <a:t>XMLA/MDX/DMX</a:t>
            </a:r>
          </a:p>
          <a:p>
            <a:pPr lvl="1"/>
            <a:r>
              <a:rPr lang="en-US" altLang="zh-TW" b="1" dirty="0" err="1" smtClean="0">
                <a:effectLst>
                  <a:outerShdw blurRad="38100" dist="38100" dir="2700000" algn="tl">
                    <a:srgbClr val="000000"/>
                  </a:outerShdw>
                </a:effectLst>
                <a:latin typeface="Arial" charset="0"/>
              </a:rPr>
              <a:t>XQuery</a:t>
            </a:r>
            <a:r>
              <a:rPr lang="en-US" altLang="zh-TW" b="1" dirty="0" smtClean="0">
                <a:effectLst>
                  <a:outerShdw blurRad="38100" dist="38100" dir="2700000" algn="tl">
                    <a:srgbClr val="000000"/>
                  </a:outerShdw>
                </a:effectLst>
                <a:latin typeface="Arial" charset="0"/>
              </a:rPr>
              <a:t> scripts</a:t>
            </a:r>
            <a:endParaRPr lang="en-US" altLang="zh-TW" dirty="0" smtClean="0"/>
          </a:p>
          <a:p>
            <a:endParaRPr lang="en-US" altLang="zh-TW" dirty="0" smtClean="0"/>
          </a:p>
          <a:p>
            <a:pPr lvl="1"/>
            <a:endParaRPr lang="zh-TW" altLang="en-US" dirty="0"/>
          </a:p>
        </p:txBody>
      </p:sp>
      <p:pic>
        <p:nvPicPr>
          <p:cNvPr id="10" name="Picture 9" descr="SSMS.PNG"/>
          <p:cNvPicPr>
            <a:picLocks noChangeAspect="1"/>
          </p:cNvPicPr>
          <p:nvPr/>
        </p:nvPicPr>
        <p:blipFill>
          <a:blip r:embed="rId2"/>
          <a:stretch>
            <a:fillRect/>
          </a:stretch>
        </p:blipFill>
        <p:spPr>
          <a:xfrm>
            <a:off x="3336163" y="1000102"/>
            <a:ext cx="5736431" cy="4100513"/>
          </a:xfrm>
          <a:prstGeom prst="rect">
            <a:avLst/>
          </a:prstGeom>
          <a:effectLst>
            <a:reflection blurRad="6350" stA="50000" endA="300" endPos="38500" dist="50800" dir="5400000" sy="-100000" algn="bl" rotWithShape="0"/>
          </a:effectLst>
          <a:scene3d>
            <a:camera prst="perspectiveContrastingLeftFacing"/>
            <a:lightRig rig="threePt" dir="t"/>
          </a:scene3d>
        </p:spPr>
      </p:pic>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新增伺服器稽核規格</a:t>
            </a:r>
            <a:endParaRPr lang="zh-TW" altLang="en-US" dirty="0"/>
          </a:p>
        </p:txBody>
      </p:sp>
      <p:pic>
        <p:nvPicPr>
          <p:cNvPr id="4" name="Content Placeholder 3" descr="Server Audit Specification.PNG"/>
          <p:cNvPicPr>
            <a:picLocks noGrp="1" noChangeAspect="1"/>
          </p:cNvPicPr>
          <p:nvPr>
            <p:ph idx="1"/>
          </p:nvPr>
        </p:nvPicPr>
        <p:blipFill>
          <a:blip r:embed="rId2"/>
          <a:stretch>
            <a:fillRect/>
          </a:stretch>
        </p:blipFill>
        <p:spPr>
          <a:xfrm>
            <a:off x="1428728" y="1089022"/>
            <a:ext cx="6438900" cy="5438775"/>
          </a:xfrm>
        </p:spPr>
      </p:pic>
    </p:spTree>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新增資料庫稽核規格</a:t>
            </a:r>
            <a:endParaRPr lang="zh-TW" altLang="en-US" dirty="0"/>
          </a:p>
        </p:txBody>
      </p:sp>
      <p:pic>
        <p:nvPicPr>
          <p:cNvPr id="4" name="Content Placeholder 3" descr="Database Audit Specification.PNG"/>
          <p:cNvPicPr>
            <a:picLocks noGrp="1" noChangeAspect="1"/>
          </p:cNvPicPr>
          <p:nvPr>
            <p:ph idx="1"/>
          </p:nvPr>
        </p:nvPicPr>
        <p:blipFill>
          <a:blip r:embed="rId2"/>
          <a:stretch>
            <a:fillRect/>
          </a:stretch>
        </p:blipFill>
        <p:spPr>
          <a:xfrm>
            <a:off x="1142976" y="1089025"/>
            <a:ext cx="6896100" cy="5457825"/>
          </a:xfrm>
        </p:spPr>
      </p:pic>
    </p:spTree>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43537" y="1928802"/>
            <a:ext cx="3500463" cy="1384995"/>
          </a:xfrm>
        </p:spPr>
        <p:txBody>
          <a:bodyPr>
            <a:normAutofit fontScale="70000" lnSpcReduction="20000"/>
          </a:bodyPr>
          <a:lstStyle/>
          <a:p>
            <a:r>
              <a:rPr altLang="zh-TW" smtClean="0">
                <a:solidFill>
                  <a:schemeClr val="accent6">
                    <a:lumMod val="40000"/>
                    <a:lumOff val="60000"/>
                  </a:schemeClr>
                </a:solidFill>
              </a:rPr>
              <a:t>Demo</a:t>
            </a:r>
            <a:endParaRPr lang="zh-TW" altLang="en-US" dirty="0">
              <a:solidFill>
                <a:schemeClr val="accent6">
                  <a:lumMod val="40000"/>
                  <a:lumOff val="60000"/>
                </a:schemeClr>
              </a:solidFill>
            </a:endParaRPr>
          </a:p>
        </p:txBody>
      </p:sp>
      <p:sp>
        <p:nvSpPr>
          <p:cNvPr id="4" name="Title 3"/>
          <p:cNvSpPr>
            <a:spLocks noGrp="1"/>
          </p:cNvSpPr>
          <p:nvPr>
            <p:ph type="ctrTitle"/>
          </p:nvPr>
        </p:nvSpPr>
        <p:spPr/>
        <p:txBody>
          <a:bodyPr/>
          <a:lstStyle/>
          <a:p>
            <a:r>
              <a:rPr lang="zh-TW" altLang="en-US" dirty="0" smtClean="0">
                <a:solidFill>
                  <a:srgbClr val="FFFF00"/>
                </a:solidFill>
                <a:latin typeface="微軟正黑體" pitchFamily="34" charset="-120"/>
                <a:ea typeface="微軟正黑體" pitchFamily="34" charset="-120"/>
              </a:rPr>
              <a:t>稽核</a:t>
            </a:r>
            <a:endParaRPr lang="zh-TW" altLang="en-US" dirty="0">
              <a:solidFill>
                <a:srgbClr val="FFFF00"/>
              </a:solidFill>
              <a:latin typeface="微軟正黑體" pitchFamily="34" charset="-120"/>
              <a:ea typeface="微軟正黑體" pitchFamily="34" charset="-120"/>
            </a:endParaRPr>
          </a:p>
        </p:txBody>
      </p:sp>
      <p:sp>
        <p:nvSpPr>
          <p:cNvPr id="5" name="Subtitle 4"/>
          <p:cNvSpPr>
            <a:spLocks noGrp="1"/>
          </p:cNvSpPr>
          <p:nvPr>
            <p:ph type="subTitle" idx="1"/>
          </p:nvPr>
        </p:nvSpPr>
        <p:spPr/>
        <p:txBody>
          <a:bodyPr/>
          <a:lstStyle/>
          <a:p>
            <a:endParaRPr lang="zh-TW"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zh-TW" altLang="en-US" dirty="0" smtClean="0"/>
              <a:t>資料庫的安全性</a:t>
            </a:r>
            <a:endParaRPr lang="zh-TW" altLang="en-US" dirty="0"/>
          </a:p>
        </p:txBody>
      </p:sp>
      <p:sp>
        <p:nvSpPr>
          <p:cNvPr id="6" name="Text Placeholder 5"/>
          <p:cNvSpPr>
            <a:spLocks noGrp="1"/>
          </p:cNvSpPr>
          <p:nvPr>
            <p:ph type="body" idx="1"/>
          </p:nvPr>
        </p:nvSpPr>
        <p:spPr/>
        <p:txBody>
          <a:bodyPr/>
          <a:lstStyle/>
          <a:p>
            <a:r>
              <a:rPr lang="zh-TW" altLang="en-US" dirty="0" smtClean="0"/>
              <a:t>稽核設定</a:t>
            </a:r>
            <a:endParaRPr lang="en-US" altLang="zh-TW" dirty="0" smtClean="0"/>
          </a:p>
          <a:p>
            <a:r>
              <a:rPr lang="zh-TW" altLang="en-US" dirty="0" smtClean="0"/>
              <a:t>執行身分</a:t>
            </a:r>
            <a:endParaRPr lang="en-US" altLang="zh-TW" dirty="0" smtClean="0"/>
          </a:p>
          <a:p>
            <a:r>
              <a:rPr lang="zh-TW" altLang="en-US" dirty="0" smtClean="0"/>
              <a:t>資料加密</a:t>
            </a:r>
          </a:p>
          <a:p>
            <a:r>
              <a:rPr lang="zh-TW" altLang="en-US" dirty="0" smtClean="0"/>
              <a:t>透通資料庫加密</a:t>
            </a:r>
            <a:endParaRPr lang="en-US" altLang="zh-TW" dirty="0" smtClean="0"/>
          </a:p>
        </p:txBody>
      </p:sp>
    </p:spTree>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1" name="Rectangle 5"/>
          <p:cNvSpPr>
            <a:spLocks noGrp="1" noChangeArrowheads="1"/>
          </p:cNvSpPr>
          <p:nvPr>
            <p:ph type="title"/>
          </p:nvPr>
        </p:nvSpPr>
        <p:spPr/>
        <p:txBody>
          <a:bodyPr/>
          <a:lstStyle/>
          <a:p>
            <a:r>
              <a:rPr lang="en-US" altLang="zh-TW" dirty="0"/>
              <a:t> </a:t>
            </a:r>
            <a:r>
              <a:rPr lang="zh-TW" altLang="en-US" dirty="0"/>
              <a:t>物件執</a:t>
            </a:r>
            <a:r>
              <a:rPr lang="zh-TW" altLang="en-US" dirty="0" smtClean="0"/>
              <a:t>行身分</a:t>
            </a:r>
            <a:endParaRPr lang="zh-TW" altLang="en-US" dirty="0"/>
          </a:p>
        </p:txBody>
      </p:sp>
      <p:sp>
        <p:nvSpPr>
          <p:cNvPr id="167942" name="Rectangle 6"/>
          <p:cNvSpPr>
            <a:spLocks noGrp="1" noChangeArrowheads="1"/>
          </p:cNvSpPr>
          <p:nvPr>
            <p:ph type="body" idx="1"/>
          </p:nvPr>
        </p:nvSpPr>
        <p:spPr>
          <a:xfrm>
            <a:off x="395288" y="1196975"/>
            <a:ext cx="8458200" cy="4699000"/>
          </a:xfrm>
        </p:spPr>
        <p:txBody>
          <a:bodyPr/>
          <a:lstStyle/>
          <a:p>
            <a:r>
              <a:rPr lang="en-US" altLang="zh-TW"/>
              <a:t>Execute AS CALLER</a:t>
            </a:r>
          </a:p>
          <a:p>
            <a:pPr lvl="1"/>
            <a:r>
              <a:rPr lang="zh-TW" altLang="en-US"/>
              <a:t>以執行者的權限進行物件的執行</a:t>
            </a:r>
          </a:p>
          <a:p>
            <a:pPr lvl="1"/>
            <a:r>
              <a:rPr lang="zh-TW" altLang="en-US"/>
              <a:t>適用物件</a:t>
            </a:r>
          </a:p>
          <a:p>
            <a:pPr lvl="2"/>
            <a:r>
              <a:rPr lang="en-US" altLang="zh-TW"/>
              <a:t>UDF</a:t>
            </a:r>
            <a:r>
              <a:rPr lang="zh-TW" altLang="en-US"/>
              <a:t>、</a:t>
            </a:r>
            <a:r>
              <a:rPr lang="en-US" altLang="zh-TW"/>
              <a:t>SP</a:t>
            </a:r>
            <a:r>
              <a:rPr lang="zh-TW" altLang="en-US"/>
              <a:t>、</a:t>
            </a:r>
            <a:r>
              <a:rPr lang="en-US" altLang="zh-TW"/>
              <a:t>DML Trigger</a:t>
            </a:r>
            <a:r>
              <a:rPr lang="zh-TW" altLang="en-US"/>
              <a:t>、</a:t>
            </a:r>
            <a:r>
              <a:rPr lang="en-US" altLang="zh-TW"/>
              <a:t>DDL Trigger (</a:t>
            </a:r>
            <a:r>
              <a:rPr lang="zh-TW" altLang="en-US"/>
              <a:t>伺服器、資料庫</a:t>
            </a:r>
            <a:r>
              <a:rPr lang="en-US" altLang="zh-TW"/>
              <a:t>)</a:t>
            </a:r>
          </a:p>
          <a:p>
            <a:r>
              <a:rPr lang="en-US" altLang="zh-TW"/>
              <a:t>Execute AS ‘UserName’</a:t>
            </a:r>
          </a:p>
          <a:p>
            <a:pPr lvl="1"/>
            <a:r>
              <a:rPr lang="zh-TW" altLang="en-US"/>
              <a:t>以資料庫使用者名稱進行執行</a:t>
            </a:r>
          </a:p>
          <a:p>
            <a:pPr lvl="1"/>
            <a:r>
              <a:rPr lang="zh-TW" altLang="en-US"/>
              <a:t>適用物件</a:t>
            </a:r>
          </a:p>
          <a:p>
            <a:pPr lvl="2"/>
            <a:r>
              <a:rPr lang="en-US" altLang="zh-TW"/>
              <a:t>UDF</a:t>
            </a:r>
            <a:r>
              <a:rPr lang="zh-TW" altLang="en-US"/>
              <a:t>、</a:t>
            </a:r>
            <a:r>
              <a:rPr lang="en-US" altLang="zh-TW"/>
              <a:t>SP</a:t>
            </a:r>
            <a:r>
              <a:rPr lang="zh-TW" altLang="en-US"/>
              <a:t>、</a:t>
            </a:r>
            <a:r>
              <a:rPr lang="en-US" altLang="zh-TW"/>
              <a:t>DML Trigger</a:t>
            </a:r>
            <a:r>
              <a:rPr lang="zh-TW" altLang="en-US"/>
              <a:t>、 </a:t>
            </a:r>
            <a:r>
              <a:rPr lang="en-US" altLang="zh-TW"/>
              <a:t>DDL Trigger (</a:t>
            </a:r>
            <a:r>
              <a:rPr lang="zh-TW" altLang="en-US"/>
              <a:t>資料庫</a:t>
            </a:r>
            <a:r>
              <a:rPr lang="en-US" altLang="zh-TW"/>
              <a:t>)</a:t>
            </a:r>
            <a:r>
              <a:rPr lang="zh-TW" altLang="en-US"/>
              <a:t>、</a:t>
            </a:r>
            <a:r>
              <a:rPr lang="en-US" altLang="zh-TW"/>
              <a:t>Queues</a:t>
            </a:r>
          </a:p>
        </p:txBody>
      </p:sp>
      <p:sp>
        <p:nvSpPr>
          <p:cNvPr id="167940" name="AutoShape 4"/>
          <p:cNvSpPr>
            <a:spLocks noChangeArrowheads="1"/>
          </p:cNvSpPr>
          <p:nvPr/>
        </p:nvSpPr>
        <p:spPr bwMode="auto">
          <a:xfrm>
            <a:off x="6588125" y="1125538"/>
            <a:ext cx="1800225" cy="790575"/>
          </a:xfrm>
          <a:prstGeom prst="wedgeRoundRectCallout">
            <a:avLst>
              <a:gd name="adj1" fmla="val -122398"/>
              <a:gd name="adj2" fmla="val -6227"/>
              <a:gd name="adj3" fmla="val 16667"/>
            </a:avLst>
          </a:prstGeom>
          <a:solidFill>
            <a:srgbClr val="C00000"/>
          </a:solidFill>
          <a:ln w="38100" algn="ctr">
            <a:solidFill>
              <a:srgbClr val="FF0000"/>
            </a:solidFill>
            <a:miter lim="800000"/>
            <a:headEnd/>
            <a:tailEnd/>
          </a:ln>
          <a:effectLst/>
        </p:spPr>
        <p:txBody>
          <a:bodyPr anchor="ctr"/>
          <a:lstStyle/>
          <a:p>
            <a:pPr algn="ctr" eaLnBrk="0" hangingPunct="0"/>
            <a:r>
              <a:rPr lang="zh-TW" altLang="en-US" sz="2000">
                <a:solidFill>
                  <a:srgbClr val="FFFF00"/>
                </a:solidFill>
                <a:latin typeface="微軟正黑體" pitchFamily="34" charset="-120"/>
                <a:ea typeface="微軟正黑體" pitchFamily="34" charset="-120"/>
              </a:rPr>
              <a:t>此為內定的執行方式</a:t>
            </a:r>
            <a:endParaRPr lang="en-US" altLang="en-US" sz="2000">
              <a:solidFill>
                <a:srgbClr val="FFFF00"/>
              </a:solidFill>
              <a:latin typeface="微軟正黑體" pitchFamily="34" charset="-120"/>
              <a:ea typeface="微軟正黑體" pitchFamily="34" charset="-120"/>
            </a:endParaRP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ltLang="zh-TW" dirty="0"/>
              <a:t> </a:t>
            </a:r>
            <a:r>
              <a:rPr lang="zh-TW" altLang="en-US" dirty="0"/>
              <a:t>物件執</a:t>
            </a:r>
            <a:r>
              <a:rPr lang="zh-TW" altLang="en-US" dirty="0" smtClean="0"/>
              <a:t>行身分</a:t>
            </a:r>
            <a:endParaRPr lang="zh-TW" altLang="en-US" dirty="0"/>
          </a:p>
        </p:txBody>
      </p:sp>
      <p:sp>
        <p:nvSpPr>
          <p:cNvPr id="172035" name="Rectangle 3"/>
          <p:cNvSpPr>
            <a:spLocks noGrp="1" noChangeArrowheads="1"/>
          </p:cNvSpPr>
          <p:nvPr>
            <p:ph type="body" idx="1"/>
          </p:nvPr>
        </p:nvSpPr>
        <p:spPr>
          <a:xfrm>
            <a:off x="395288" y="1196975"/>
            <a:ext cx="8458200" cy="4754563"/>
          </a:xfrm>
        </p:spPr>
        <p:txBody>
          <a:bodyPr/>
          <a:lstStyle/>
          <a:p>
            <a:r>
              <a:rPr lang="en-US" altLang="zh-TW"/>
              <a:t>Execute AS SELF</a:t>
            </a:r>
          </a:p>
          <a:p>
            <a:pPr lvl="1"/>
            <a:r>
              <a:rPr lang="zh-TW" altLang="en-US"/>
              <a:t>指定由建立該物件或修改該物件的資料庫使用者身分進行執行</a:t>
            </a:r>
          </a:p>
          <a:p>
            <a:pPr lvl="1"/>
            <a:r>
              <a:rPr lang="zh-TW" altLang="en-US"/>
              <a:t>適用物件</a:t>
            </a:r>
          </a:p>
          <a:p>
            <a:pPr lvl="2"/>
            <a:r>
              <a:rPr lang="en-US" altLang="zh-TW"/>
              <a:t>UDF</a:t>
            </a:r>
            <a:r>
              <a:rPr lang="zh-TW" altLang="en-US"/>
              <a:t>、</a:t>
            </a:r>
            <a:r>
              <a:rPr lang="en-US" altLang="zh-TW"/>
              <a:t>SP</a:t>
            </a:r>
            <a:r>
              <a:rPr lang="zh-TW" altLang="en-US"/>
              <a:t>、</a:t>
            </a:r>
            <a:r>
              <a:rPr lang="en-US" altLang="zh-TW"/>
              <a:t>DML Trigger</a:t>
            </a:r>
            <a:r>
              <a:rPr lang="zh-TW" altLang="en-US"/>
              <a:t>、 </a:t>
            </a:r>
            <a:r>
              <a:rPr lang="en-US" altLang="zh-TW"/>
              <a:t>DDL Trigger (</a:t>
            </a:r>
            <a:r>
              <a:rPr lang="zh-TW" altLang="en-US"/>
              <a:t>伺服器、資料庫</a:t>
            </a:r>
            <a:r>
              <a:rPr lang="en-US" altLang="zh-TW"/>
              <a:t>) </a:t>
            </a:r>
            <a:r>
              <a:rPr lang="zh-TW" altLang="en-US"/>
              <a:t>、</a:t>
            </a:r>
            <a:r>
              <a:rPr lang="en-US" altLang="zh-TW"/>
              <a:t>Queues</a:t>
            </a:r>
          </a:p>
          <a:p>
            <a:r>
              <a:rPr lang="en-US" altLang="zh-TW"/>
              <a:t>Execute AS OWNER</a:t>
            </a:r>
          </a:p>
          <a:p>
            <a:pPr lvl="1"/>
            <a:r>
              <a:rPr lang="zh-TW" altLang="en-US"/>
              <a:t>由物件的擁有者進行執行</a:t>
            </a:r>
          </a:p>
          <a:p>
            <a:pPr lvl="1"/>
            <a:r>
              <a:rPr lang="zh-TW" altLang="en-US"/>
              <a:t>適用物件</a:t>
            </a:r>
          </a:p>
          <a:p>
            <a:pPr lvl="2"/>
            <a:r>
              <a:rPr lang="en-US" altLang="zh-TW"/>
              <a:t>UDF</a:t>
            </a:r>
            <a:r>
              <a:rPr lang="zh-TW" altLang="en-US"/>
              <a:t>、</a:t>
            </a:r>
            <a:r>
              <a:rPr lang="en-US" altLang="zh-TW"/>
              <a:t>SP</a:t>
            </a:r>
            <a:r>
              <a:rPr lang="zh-TW" altLang="en-US"/>
              <a:t>、</a:t>
            </a:r>
            <a:r>
              <a:rPr lang="en-US" altLang="zh-TW"/>
              <a:t>DML Trigger</a:t>
            </a:r>
            <a:r>
              <a:rPr lang="zh-TW" altLang="en-US"/>
              <a:t>、</a:t>
            </a:r>
            <a:r>
              <a:rPr lang="en-US" altLang="zh-TW"/>
              <a:t>Queues</a:t>
            </a: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zh-TW"/>
              <a:t>SQL Server </a:t>
            </a:r>
            <a:r>
              <a:rPr lang="zh-TW" altLang="en-US"/>
              <a:t>的加密階層</a:t>
            </a:r>
          </a:p>
        </p:txBody>
      </p:sp>
      <p:pic>
        <p:nvPicPr>
          <p:cNvPr id="16387" name="Picture 3"/>
          <p:cNvPicPr>
            <a:picLocks noChangeAspect="1" noChangeArrowheads="1"/>
          </p:cNvPicPr>
          <p:nvPr/>
        </p:nvPicPr>
        <p:blipFill>
          <a:blip r:embed="rId2"/>
          <a:srcRect/>
          <a:stretch>
            <a:fillRect/>
          </a:stretch>
        </p:blipFill>
        <p:spPr bwMode="auto">
          <a:xfrm>
            <a:off x="1763713" y="1404938"/>
            <a:ext cx="5545137" cy="5005387"/>
          </a:xfrm>
          <a:prstGeom prst="rect">
            <a:avLst/>
          </a:prstGeom>
          <a:noFill/>
          <a:ln w="38100" algn="ctr">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zh-TW"/>
              <a:t>Service Master Key</a:t>
            </a:r>
          </a:p>
        </p:txBody>
      </p:sp>
      <p:sp>
        <p:nvSpPr>
          <p:cNvPr id="17411" name="Rectangle 3"/>
          <p:cNvSpPr>
            <a:spLocks noGrp="1" noChangeArrowheads="1"/>
          </p:cNvSpPr>
          <p:nvPr>
            <p:ph type="body" idx="1"/>
          </p:nvPr>
        </p:nvSpPr>
        <p:spPr>
          <a:xfrm>
            <a:off x="395288" y="1196975"/>
            <a:ext cx="8458200" cy="4583113"/>
          </a:xfrm>
        </p:spPr>
        <p:txBody>
          <a:bodyPr/>
          <a:lstStyle/>
          <a:p>
            <a:r>
              <a:rPr lang="zh-TW" altLang="en-US"/>
              <a:t>是</a:t>
            </a:r>
            <a:r>
              <a:rPr lang="en-US" altLang="zh-TW"/>
              <a:t>S QL Server </a:t>
            </a:r>
            <a:r>
              <a:rPr lang="zh-TW" altLang="en-US"/>
              <a:t>加密層級的根 </a:t>
            </a:r>
            <a:r>
              <a:rPr lang="en-US" altLang="zh-TW"/>
              <a:t>(Root)</a:t>
            </a:r>
          </a:p>
          <a:p>
            <a:r>
              <a:rPr lang="zh-TW" altLang="en-US"/>
              <a:t>每個 </a:t>
            </a:r>
            <a:r>
              <a:rPr lang="en-US" altLang="zh-TW"/>
              <a:t>SQL Server Instance </a:t>
            </a:r>
            <a:r>
              <a:rPr lang="zh-TW" altLang="en-US"/>
              <a:t>安裝時會自動產生，由 </a:t>
            </a:r>
            <a:r>
              <a:rPr lang="en-US" altLang="zh-TW"/>
              <a:t>Windows Data Encryption API </a:t>
            </a:r>
            <a:r>
              <a:rPr lang="zh-TW" altLang="en-US"/>
              <a:t>所保護</a:t>
            </a:r>
          </a:p>
          <a:p>
            <a:r>
              <a:rPr lang="zh-TW" altLang="en-US"/>
              <a:t>只能由對應 </a:t>
            </a:r>
            <a:r>
              <a:rPr lang="en-US" altLang="zh-TW"/>
              <a:t>Windows </a:t>
            </a:r>
            <a:r>
              <a:rPr lang="zh-TW" altLang="en-US"/>
              <a:t>服務帳戶所開啟</a:t>
            </a:r>
          </a:p>
          <a:p>
            <a:r>
              <a:rPr lang="zh-TW" altLang="en-US"/>
              <a:t>應備份並且妥善保管</a:t>
            </a:r>
          </a:p>
          <a:p>
            <a:pPr lvl="2"/>
            <a:r>
              <a:rPr lang="en-US" altLang="zh-TW"/>
              <a:t>BACKUP SERVICE MASTER KEY TO FILE = 'c:\temp_backups\keys\service_master_key' ENCRYPTION BY PASSWORD = '3dH85Hhk003GHk2597gheij4';</a:t>
            </a: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zh-TW" altLang="en-US"/>
              <a:t>管理 </a:t>
            </a:r>
            <a:r>
              <a:rPr lang="en-US" altLang="zh-TW"/>
              <a:t>Certificate</a:t>
            </a:r>
          </a:p>
        </p:txBody>
      </p:sp>
      <p:sp>
        <p:nvSpPr>
          <p:cNvPr id="19459" name="Rectangle 3"/>
          <p:cNvSpPr>
            <a:spLocks noGrp="1" noChangeArrowheads="1"/>
          </p:cNvSpPr>
          <p:nvPr>
            <p:ph type="body" idx="1"/>
          </p:nvPr>
        </p:nvSpPr>
        <p:spPr>
          <a:xfrm>
            <a:off x="395288" y="1412875"/>
            <a:ext cx="8458200" cy="3998913"/>
          </a:xfrm>
        </p:spPr>
        <p:txBody>
          <a:bodyPr/>
          <a:lstStyle/>
          <a:p>
            <a:r>
              <a:rPr lang="zh-TW" altLang="en-US"/>
              <a:t>建立 </a:t>
            </a:r>
            <a:r>
              <a:rPr lang="en-US" altLang="zh-TW"/>
              <a:t>Certificate</a:t>
            </a:r>
          </a:p>
          <a:p>
            <a:pPr lvl="2"/>
            <a:r>
              <a:rPr lang="en-US" altLang="zh-TW"/>
              <a:t>CREATE CERTIFICATE AWCert  </a:t>
            </a:r>
            <a:br>
              <a:rPr lang="en-US" altLang="zh-TW"/>
            </a:br>
            <a:r>
              <a:rPr lang="en-US" altLang="zh-TW"/>
              <a:t>WITH SUBJECT = 'CertificateForAW', ENCRYPTION_PASSWORD = ‘pass@word1'</a:t>
            </a:r>
          </a:p>
          <a:p>
            <a:r>
              <a:rPr lang="zh-TW" altLang="en-US"/>
              <a:t>備份 </a:t>
            </a:r>
            <a:r>
              <a:rPr lang="en-US" altLang="zh-TW"/>
              <a:t>Certificate</a:t>
            </a:r>
          </a:p>
          <a:p>
            <a:pPr lvl="2"/>
            <a:r>
              <a:rPr lang="en-US" altLang="zh-TW"/>
              <a:t>BACKUP CERTIFICATE AWCert </a:t>
            </a:r>
            <a:br>
              <a:rPr lang="en-US" altLang="zh-TW"/>
            </a:br>
            <a:r>
              <a:rPr lang="en-US" altLang="zh-TW"/>
              <a:t>TO FILE = 'C:\AWCert.cer' </a:t>
            </a:r>
          </a:p>
          <a:p>
            <a:r>
              <a:rPr lang="zh-TW" altLang="en-US"/>
              <a:t>刪除 </a:t>
            </a:r>
            <a:r>
              <a:rPr lang="en-US" altLang="zh-TW"/>
              <a:t>Certificate</a:t>
            </a:r>
          </a:p>
          <a:p>
            <a:pPr lvl="2"/>
            <a:r>
              <a:rPr lang="en-US" altLang="zh-TW"/>
              <a:t>DROP CERTIFICATE AWCert</a:t>
            </a: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zh-TW" altLang="en-GB"/>
              <a:t>程式碼驗證</a:t>
            </a:r>
            <a:endParaRPr lang="en-GB"/>
          </a:p>
        </p:txBody>
      </p:sp>
      <p:sp>
        <p:nvSpPr>
          <p:cNvPr id="20483" name="Rectangle 3"/>
          <p:cNvSpPr>
            <a:spLocks noGrp="1" noChangeArrowheads="1"/>
          </p:cNvSpPr>
          <p:nvPr>
            <p:ph type="body" idx="1"/>
          </p:nvPr>
        </p:nvSpPr>
        <p:spPr>
          <a:xfrm>
            <a:off x="395288" y="1196975"/>
            <a:ext cx="8458200" cy="530225"/>
          </a:xfrm>
        </p:spPr>
        <p:txBody>
          <a:bodyPr/>
          <a:lstStyle/>
          <a:p>
            <a:r>
              <a:rPr lang="zh-TW" altLang="en-GB"/>
              <a:t>為 </a:t>
            </a:r>
            <a:r>
              <a:rPr lang="en-GB"/>
              <a:t>SQL Server </a:t>
            </a:r>
            <a:r>
              <a:rPr lang="zh-TW" altLang="en-GB"/>
              <a:t>之物件簽章</a:t>
            </a:r>
            <a:endParaRPr lang="zh-TW" altLang="en-US"/>
          </a:p>
        </p:txBody>
      </p:sp>
      <p:pic>
        <p:nvPicPr>
          <p:cNvPr id="20484" name="Picture 4"/>
          <p:cNvPicPr>
            <a:picLocks noChangeAspect="1" noChangeArrowheads="1"/>
          </p:cNvPicPr>
          <p:nvPr/>
        </p:nvPicPr>
        <p:blipFill>
          <a:blip r:embed="rId2"/>
          <a:srcRect/>
          <a:stretch>
            <a:fillRect/>
          </a:stretch>
        </p:blipFill>
        <p:spPr bwMode="auto">
          <a:xfrm>
            <a:off x="2916238" y="1717675"/>
            <a:ext cx="5943600" cy="4786313"/>
          </a:xfrm>
          <a:prstGeom prst="rect">
            <a:avLst/>
          </a:prstGeom>
          <a:noFill/>
          <a:ln w="38100" algn="ctr">
            <a:noFill/>
            <a:miter lim="800000"/>
            <a:headEnd/>
            <a:tailEnd/>
          </a:ln>
          <a:effectLst/>
        </p:spPr>
      </p:pic>
      <p:sp>
        <p:nvSpPr>
          <p:cNvPr id="20485" name="Rectangle 5"/>
          <p:cNvSpPr>
            <a:spLocks noChangeArrowheads="1"/>
          </p:cNvSpPr>
          <p:nvPr/>
        </p:nvSpPr>
        <p:spPr bwMode="auto">
          <a:xfrm>
            <a:off x="4427538" y="4581525"/>
            <a:ext cx="4392612" cy="503238"/>
          </a:xfrm>
          <a:prstGeom prst="rect">
            <a:avLst/>
          </a:prstGeom>
          <a:solidFill>
            <a:srgbClr val="FF3300">
              <a:alpha val="39999"/>
            </a:srgbClr>
          </a:solidFill>
          <a:ln w="38100" algn="ctr">
            <a:solidFill>
              <a:srgbClr val="FF0000"/>
            </a:solidFill>
            <a:prstDash val="sysDot"/>
            <a:miter lim="800000"/>
            <a:headEnd/>
            <a:tailEnd/>
          </a:ln>
          <a:effectLst/>
        </p:spPr>
        <p:txBody>
          <a:bodyPr anchor="ctr"/>
          <a:lstStyle/>
          <a:p>
            <a:endParaRPr lang="zh-TW" altLang="en-US"/>
          </a:p>
        </p:txBody>
      </p:sp>
      <p:sp>
        <p:nvSpPr>
          <p:cNvPr id="20486" name="AutoShape 6"/>
          <p:cNvSpPr>
            <a:spLocks noChangeArrowheads="1"/>
          </p:cNvSpPr>
          <p:nvPr/>
        </p:nvSpPr>
        <p:spPr bwMode="auto">
          <a:xfrm>
            <a:off x="395288" y="3429000"/>
            <a:ext cx="4752975" cy="936625"/>
          </a:xfrm>
          <a:prstGeom prst="roundRect">
            <a:avLst>
              <a:gd name="adj" fmla="val 9810"/>
            </a:avLst>
          </a:prstGeom>
          <a:solidFill>
            <a:srgbClr val="66FF33"/>
          </a:solidFill>
          <a:ln w="28575" algn="ctr">
            <a:solidFill>
              <a:srgbClr val="FFFF66"/>
            </a:solidFill>
            <a:round/>
            <a:headEnd/>
            <a:tailEnd/>
          </a:ln>
          <a:effectLst>
            <a:outerShdw dist="35921" dir="2700000" algn="ctr" rotWithShape="0">
              <a:schemeClr val="bg2"/>
            </a:outerShdw>
          </a:effectLst>
        </p:spPr>
        <p:txBody>
          <a:bodyPr/>
          <a:lstStyle/>
          <a:p>
            <a:pPr defTabSz="457200" eaLnBrk="0" hangingPunct="0"/>
            <a:r>
              <a:rPr lang="en-US" altLang="zh-TW" sz="1600" b="1">
                <a:solidFill>
                  <a:schemeClr val="bg1"/>
                </a:solidFill>
                <a:latin typeface="Lucida Sans Typewriter" pitchFamily="49" charset="0"/>
                <a:ea typeface="新細明體" charset="-120"/>
              </a:rPr>
              <a:t>ADD SIGNATURE TO GetOrdersSignedProc </a:t>
            </a:r>
            <a:br>
              <a:rPr lang="en-US" altLang="zh-TW" sz="1600" b="1">
                <a:solidFill>
                  <a:schemeClr val="bg1"/>
                </a:solidFill>
                <a:latin typeface="Lucida Sans Typewriter" pitchFamily="49" charset="0"/>
                <a:ea typeface="新細明體" charset="-120"/>
              </a:rPr>
            </a:br>
            <a:r>
              <a:rPr lang="en-US" altLang="zh-TW" sz="1600" b="1">
                <a:solidFill>
                  <a:schemeClr val="bg1"/>
                </a:solidFill>
                <a:latin typeface="Lucida Sans Typewriter" pitchFamily="49" charset="0"/>
                <a:ea typeface="新細明體" charset="-120"/>
              </a:rPr>
              <a:t>BY CERTIFICATE DemoCert </a:t>
            </a:r>
            <a:br>
              <a:rPr lang="en-US" altLang="zh-TW" sz="1600" b="1">
                <a:solidFill>
                  <a:schemeClr val="bg1"/>
                </a:solidFill>
                <a:latin typeface="Lucida Sans Typewriter" pitchFamily="49" charset="0"/>
                <a:ea typeface="新細明體" charset="-120"/>
              </a:rPr>
            </a:br>
            <a:r>
              <a:rPr lang="en-US" altLang="zh-TW" sz="1600" b="1">
                <a:solidFill>
                  <a:schemeClr val="bg1"/>
                </a:solidFill>
                <a:latin typeface="Lucida Sans Typewriter" pitchFamily="49" charset="0"/>
                <a:ea typeface="新細明體" charset="-120"/>
              </a:rPr>
              <a:t>WITH PASSWORD = 'pass@word1'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wipe(left)">
                                      <p:cBhvr>
                                        <p:cTn id="7" dur="500"/>
                                        <p:tgtEl>
                                          <p:spTgt spid="204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486"/>
                                        </p:tgtEl>
                                        <p:attrNameLst>
                                          <p:attrName>style.visibility</p:attrName>
                                        </p:attrNameLst>
                                      </p:cBhvr>
                                      <p:to>
                                        <p:strVal val="visible"/>
                                      </p:to>
                                    </p:set>
                                    <p:animEffect transition="in" filter="fade">
                                      <p:cBhvr>
                                        <p:cTn id="10"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zh-TW" dirty="0" smtClean="0"/>
              <a:t>Management Studio </a:t>
            </a:r>
            <a:r>
              <a:rPr lang="zh-TW" altLang="en-US" dirty="0" smtClean="0"/>
              <a:t>活動監視器</a:t>
            </a:r>
            <a:endParaRPr lang="zh-TW" altLang="en-US" dirty="0"/>
          </a:p>
        </p:txBody>
      </p:sp>
      <p:sp>
        <p:nvSpPr>
          <p:cNvPr id="3" name="Text Placeholder 2"/>
          <p:cNvSpPr>
            <a:spLocks noGrp="1"/>
          </p:cNvSpPr>
          <p:nvPr>
            <p:ph type="body" idx="1"/>
          </p:nvPr>
        </p:nvSpPr>
        <p:spPr/>
        <p:txBody>
          <a:bodyPr/>
          <a:lstStyle/>
          <a:p>
            <a:endParaRPr lang="zh-TW" altLang="en-US" dirty="0"/>
          </a:p>
        </p:txBody>
      </p:sp>
      <p:pic>
        <p:nvPicPr>
          <p:cNvPr id="5" name="Picture 4" descr="SSMS Activity Monitor.PNG"/>
          <p:cNvPicPr>
            <a:picLocks noChangeAspect="1"/>
          </p:cNvPicPr>
          <p:nvPr/>
        </p:nvPicPr>
        <p:blipFill>
          <a:blip r:embed="rId2"/>
          <a:stretch>
            <a:fillRect/>
          </a:stretch>
        </p:blipFill>
        <p:spPr>
          <a:xfrm>
            <a:off x="304800" y="971571"/>
            <a:ext cx="8534400" cy="5457825"/>
          </a:xfrm>
          <a:prstGeom prst="rect">
            <a:avLst/>
          </a:prstGeom>
        </p:spPr>
      </p:pic>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zh-TW" altLang="en-GB" dirty="0" smtClean="0">
                <a:latin typeface="微軟正黑體" pitchFamily="34" charset="-120"/>
                <a:ea typeface="微軟正黑體" pitchFamily="34" charset="-120"/>
              </a:rPr>
              <a:t>重要資料加密</a:t>
            </a:r>
            <a:endParaRPr lang="zh-TW" altLang="en-US" dirty="0">
              <a:latin typeface="微軟正黑體" pitchFamily="34" charset="-120"/>
              <a:ea typeface="微軟正黑體" pitchFamily="34" charset="-120"/>
            </a:endParaRPr>
          </a:p>
        </p:txBody>
      </p:sp>
      <p:sp>
        <p:nvSpPr>
          <p:cNvPr id="9" name="Content Placeholder 8"/>
          <p:cNvSpPr>
            <a:spLocks noGrp="1"/>
          </p:cNvSpPr>
          <p:nvPr>
            <p:ph sz="half" idx="1"/>
          </p:nvPr>
        </p:nvSpPr>
        <p:spPr>
          <a:xfrm>
            <a:off x="395288" y="1196975"/>
            <a:ext cx="4152900" cy="2917722"/>
          </a:xfrm>
        </p:spPr>
        <p:txBody>
          <a:bodyPr/>
          <a:lstStyle/>
          <a:p>
            <a:r>
              <a:rPr lang="zh-TW" altLang="en-US" sz="3200" dirty="0" smtClean="0">
                <a:latin typeface="微軟正黑體" pitchFamily="34" charset="-120"/>
                <a:ea typeface="微軟正黑體" pitchFamily="34" charset="-120"/>
              </a:rPr>
              <a:t>加密</a:t>
            </a:r>
            <a:r>
              <a:rPr lang="zh-TW" altLang="en-US" sz="3200" dirty="0">
                <a:latin typeface="微軟正黑體" pitchFamily="34" charset="-120"/>
                <a:ea typeface="微軟正黑體" pitchFamily="34" charset="-120"/>
              </a:rPr>
              <a:t>函數</a:t>
            </a:r>
            <a:endParaRPr lang="en-US" altLang="zh-TW" sz="3200" dirty="0" smtClean="0">
              <a:latin typeface="微軟正黑體" pitchFamily="34" charset="-120"/>
              <a:ea typeface="微軟正黑體" pitchFamily="34" charset="-120"/>
            </a:endParaRPr>
          </a:p>
          <a:p>
            <a:pPr lvl="1"/>
            <a:r>
              <a:rPr lang="en-US" altLang="zh-TW" sz="2000" dirty="0" err="1" smtClean="0"/>
              <a:t>EncryptByAsmKey</a:t>
            </a:r>
            <a:endParaRPr lang="en-US" altLang="zh-TW" sz="2000" dirty="0" smtClean="0"/>
          </a:p>
          <a:p>
            <a:pPr lvl="1"/>
            <a:r>
              <a:rPr lang="en-US" altLang="zh-TW" sz="2000" dirty="0" err="1" smtClean="0"/>
              <a:t>EncryptByCert</a:t>
            </a:r>
            <a:endParaRPr lang="en-US" altLang="zh-TW" sz="2000" dirty="0" smtClean="0"/>
          </a:p>
          <a:p>
            <a:pPr lvl="1"/>
            <a:r>
              <a:rPr lang="en-US" altLang="zh-TW" sz="2000" dirty="0" err="1" smtClean="0"/>
              <a:t>EncryptByKey</a:t>
            </a:r>
            <a:endParaRPr lang="en-US" altLang="zh-TW" sz="2000" dirty="0" smtClean="0"/>
          </a:p>
          <a:p>
            <a:pPr lvl="1"/>
            <a:r>
              <a:rPr lang="en-US" altLang="zh-TW" sz="2000" dirty="0" err="1" smtClean="0"/>
              <a:t>EncryptByPassPhrase</a:t>
            </a:r>
            <a:endParaRPr lang="en-US" altLang="zh-TW" sz="2000" dirty="0" smtClean="0"/>
          </a:p>
          <a:p>
            <a:pPr lvl="1"/>
            <a:r>
              <a:rPr lang="en-US" altLang="zh-TW" sz="2000" dirty="0" err="1" smtClean="0"/>
              <a:t>HashBytes</a:t>
            </a:r>
            <a:endParaRPr lang="zh-TW" altLang="zh-TW" sz="2000" dirty="0" smtClean="0"/>
          </a:p>
          <a:p>
            <a:endParaRPr lang="zh-TW" altLang="en-US" dirty="0"/>
          </a:p>
        </p:txBody>
      </p:sp>
      <p:sp>
        <p:nvSpPr>
          <p:cNvPr id="11" name="Content Placeholder 10"/>
          <p:cNvSpPr>
            <a:spLocks noGrp="1"/>
          </p:cNvSpPr>
          <p:nvPr>
            <p:ph sz="half" idx="2"/>
          </p:nvPr>
        </p:nvSpPr>
        <p:spPr>
          <a:xfrm>
            <a:off x="4700588" y="1196975"/>
            <a:ext cx="4152900" cy="2529923"/>
          </a:xfrm>
        </p:spPr>
        <p:txBody>
          <a:bodyPr/>
          <a:lstStyle/>
          <a:p>
            <a:r>
              <a:rPr lang="zh-TW" altLang="en-US" sz="3200" dirty="0">
                <a:latin typeface="微軟正黑體" pitchFamily="34" charset="-120"/>
                <a:ea typeface="微軟正黑體" pitchFamily="34" charset="-120"/>
              </a:rPr>
              <a:t>解</a:t>
            </a:r>
            <a:r>
              <a:rPr lang="zh-TW" altLang="en-US" sz="3200" dirty="0" smtClean="0">
                <a:latin typeface="微軟正黑體" pitchFamily="34" charset="-120"/>
                <a:ea typeface="微軟正黑體" pitchFamily="34" charset="-120"/>
              </a:rPr>
              <a:t>密函數</a:t>
            </a:r>
            <a:endParaRPr lang="en-US" altLang="zh-TW" sz="3200" dirty="0" smtClean="0">
              <a:latin typeface="微軟正黑體" pitchFamily="34" charset="-120"/>
              <a:ea typeface="微軟正黑體" pitchFamily="34" charset="-120"/>
            </a:endParaRPr>
          </a:p>
          <a:p>
            <a:pPr lvl="1"/>
            <a:r>
              <a:rPr lang="en-US" altLang="zh-TW" sz="2000" dirty="0" err="1" smtClean="0"/>
              <a:t>DecryptByAsmKey</a:t>
            </a:r>
            <a:endParaRPr lang="en-US" altLang="zh-TW" sz="2000" dirty="0" smtClean="0"/>
          </a:p>
          <a:p>
            <a:pPr lvl="1"/>
            <a:r>
              <a:rPr lang="en-US" altLang="zh-TW" sz="2000" dirty="0" err="1" smtClean="0"/>
              <a:t>DecryptByCert</a:t>
            </a:r>
            <a:endParaRPr lang="en-US" altLang="zh-TW" sz="2000" dirty="0" smtClean="0"/>
          </a:p>
          <a:p>
            <a:pPr lvl="1"/>
            <a:r>
              <a:rPr lang="en-US" altLang="zh-TW" sz="2000" dirty="0" err="1" smtClean="0"/>
              <a:t>DecryptByKey</a:t>
            </a:r>
            <a:endParaRPr lang="en-US" altLang="zh-TW" sz="2000" dirty="0" smtClean="0"/>
          </a:p>
          <a:p>
            <a:pPr lvl="1"/>
            <a:r>
              <a:rPr lang="en-US" altLang="zh-TW" sz="2000" dirty="0" err="1" smtClean="0"/>
              <a:t>DecryptByPassPhrase</a:t>
            </a:r>
            <a:endParaRPr lang="en-US" altLang="zh-TW" sz="2000" dirty="0" smtClean="0"/>
          </a:p>
          <a:p>
            <a:endParaRPr lang="zh-TW"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43537" y="1928802"/>
            <a:ext cx="3500463" cy="1384995"/>
          </a:xfrm>
        </p:spPr>
        <p:txBody>
          <a:bodyPr>
            <a:normAutofit fontScale="70000" lnSpcReduction="20000"/>
          </a:bodyPr>
          <a:lstStyle/>
          <a:p>
            <a:r>
              <a:rPr altLang="zh-TW" smtClean="0">
                <a:solidFill>
                  <a:schemeClr val="accent6">
                    <a:lumMod val="40000"/>
                    <a:lumOff val="60000"/>
                  </a:schemeClr>
                </a:solidFill>
              </a:rPr>
              <a:t>Demo</a:t>
            </a:r>
            <a:endParaRPr lang="zh-TW" altLang="en-US" dirty="0">
              <a:solidFill>
                <a:schemeClr val="accent6">
                  <a:lumMod val="40000"/>
                  <a:lumOff val="60000"/>
                </a:schemeClr>
              </a:solidFill>
            </a:endParaRPr>
          </a:p>
        </p:txBody>
      </p:sp>
      <p:sp>
        <p:nvSpPr>
          <p:cNvPr id="4" name="Title 3"/>
          <p:cNvSpPr>
            <a:spLocks noGrp="1"/>
          </p:cNvSpPr>
          <p:nvPr>
            <p:ph type="ctrTitle"/>
          </p:nvPr>
        </p:nvSpPr>
        <p:spPr/>
        <p:txBody>
          <a:bodyPr/>
          <a:lstStyle/>
          <a:p>
            <a:r>
              <a:rPr lang="zh-TW" altLang="en-US" dirty="0" smtClean="0">
                <a:solidFill>
                  <a:srgbClr val="FFFF00"/>
                </a:solidFill>
                <a:latin typeface="微軟正黑體" pitchFamily="34" charset="-120"/>
                <a:ea typeface="微軟正黑體" pitchFamily="34" charset="-120"/>
              </a:rPr>
              <a:t>資料加密</a:t>
            </a:r>
            <a:endParaRPr lang="zh-TW" altLang="en-US" dirty="0">
              <a:solidFill>
                <a:srgbClr val="FFFF00"/>
              </a:solidFill>
              <a:latin typeface="微軟正黑體" pitchFamily="34" charset="-120"/>
              <a:ea typeface="微軟正黑體" pitchFamily="34" charset="-120"/>
            </a:endParaRPr>
          </a:p>
        </p:txBody>
      </p:sp>
      <p:sp>
        <p:nvSpPr>
          <p:cNvPr id="5" name="Subtitle 4"/>
          <p:cNvSpPr>
            <a:spLocks noGrp="1"/>
          </p:cNvSpPr>
          <p:nvPr>
            <p:ph type="subTitle" idx="1"/>
          </p:nvPr>
        </p:nvSpPr>
        <p:spPr/>
        <p:txBody>
          <a:bodyPr/>
          <a:lstStyle/>
          <a:p>
            <a:endParaRPr lang="zh-TW"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全資料庫加密</a:t>
            </a:r>
            <a:endParaRPr lang="en-US" dirty="0"/>
          </a:p>
        </p:txBody>
      </p:sp>
      <p:sp>
        <p:nvSpPr>
          <p:cNvPr id="3" name="Content Placeholder 2"/>
          <p:cNvSpPr>
            <a:spLocks noGrp="1"/>
          </p:cNvSpPr>
          <p:nvPr>
            <p:ph idx="1"/>
          </p:nvPr>
        </p:nvSpPr>
        <p:spPr>
          <a:xfrm>
            <a:off x="71406" y="1071546"/>
            <a:ext cx="5643602" cy="4411679"/>
          </a:xfrm>
        </p:spPr>
        <p:txBody>
          <a:bodyPr/>
          <a:lstStyle/>
          <a:p>
            <a:r>
              <a:rPr lang="zh-TW" altLang="en-US" sz="2800" dirty="0" smtClean="0"/>
              <a:t>加密／解密在資料庫端</a:t>
            </a:r>
            <a:endParaRPr lang="en-GB" sz="2800" dirty="0" smtClean="0"/>
          </a:p>
          <a:p>
            <a:pPr lvl="1"/>
            <a:r>
              <a:rPr lang="zh-TW" altLang="en-US" sz="2000" dirty="0" smtClean="0"/>
              <a:t>用 </a:t>
            </a:r>
            <a:r>
              <a:rPr lang="en-US" sz="2000" dirty="0" smtClean="0"/>
              <a:t>Database Encryption Key (DEK)</a:t>
            </a:r>
            <a:endParaRPr lang="en-GB" sz="2000" dirty="0" smtClean="0"/>
          </a:p>
          <a:p>
            <a:r>
              <a:rPr lang="zh-TW" altLang="en-US" sz="2800" dirty="0" smtClean="0"/>
              <a:t>應用程式無須再進行加密／解密</a:t>
            </a:r>
            <a:endParaRPr lang="en-GB" sz="2800" dirty="0" smtClean="0"/>
          </a:p>
          <a:p>
            <a:r>
              <a:rPr lang="en-GB" sz="2800" dirty="0" smtClean="0"/>
              <a:t>DEK </a:t>
            </a:r>
            <a:r>
              <a:rPr lang="zh-TW" altLang="en-US" sz="2800" dirty="0" smtClean="0"/>
              <a:t>可以用下列方式加密</a:t>
            </a:r>
            <a:r>
              <a:rPr lang="en-GB" sz="2800" dirty="0" smtClean="0"/>
              <a:t>:</a:t>
            </a:r>
          </a:p>
          <a:p>
            <a:pPr lvl="1"/>
            <a:r>
              <a:rPr lang="zh-TW" altLang="en-US" sz="2000" dirty="0" smtClean="0"/>
              <a:t>密碼</a:t>
            </a:r>
            <a:endParaRPr lang="en-GB" sz="2000" dirty="0" smtClean="0"/>
          </a:p>
          <a:p>
            <a:pPr lvl="1"/>
            <a:r>
              <a:rPr lang="en-GB" sz="2000" dirty="0" smtClean="0"/>
              <a:t>Service Master Key</a:t>
            </a:r>
          </a:p>
          <a:p>
            <a:pPr lvl="1"/>
            <a:r>
              <a:rPr lang="en-GB" sz="2000" dirty="0" smtClean="0"/>
              <a:t>Hardware Security Module (HSM)</a:t>
            </a:r>
          </a:p>
          <a:p>
            <a:r>
              <a:rPr lang="en-GB" sz="2800" dirty="0" smtClean="0"/>
              <a:t>DEK</a:t>
            </a:r>
            <a:r>
              <a:rPr lang="zh-TW" altLang="en-US" sz="2800" dirty="0" smtClean="0"/>
              <a:t>必須先解密才可以進行附加資料庫和還原資料庫</a:t>
            </a:r>
            <a:endParaRPr lang="en-GB" sz="2800" dirty="0" smtClean="0"/>
          </a:p>
          <a:p>
            <a:pPr lvl="1"/>
            <a:endParaRPr lang="en-US" sz="2000" dirty="0"/>
          </a:p>
        </p:txBody>
      </p:sp>
      <p:grpSp>
        <p:nvGrpSpPr>
          <p:cNvPr id="4" name="Group 23"/>
          <p:cNvGrpSpPr/>
          <p:nvPr/>
        </p:nvGrpSpPr>
        <p:grpSpPr>
          <a:xfrm>
            <a:off x="5347666" y="1571612"/>
            <a:ext cx="3724928" cy="3379611"/>
            <a:chOff x="5153330" y="1714488"/>
            <a:chExt cx="3724928" cy="3379611"/>
          </a:xfrm>
        </p:grpSpPr>
        <p:sp>
          <p:nvSpPr>
            <p:cNvPr id="6" name="Rounded Rectangle 5"/>
            <p:cNvSpPr/>
            <p:nvPr/>
          </p:nvSpPr>
          <p:spPr bwMode="auto">
            <a:xfrm>
              <a:off x="7363153" y="2938784"/>
              <a:ext cx="1147763" cy="1133158"/>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GB" sz="1600">
                <a:solidFill>
                  <a:schemeClr val="bg1"/>
                </a:solidFill>
                <a:effectLst>
                  <a:outerShdw blurRad="38100" dist="38100" dir="2700000" algn="tl">
                    <a:srgbClr val="000000">
                      <a:alpha val="43137"/>
                    </a:srgbClr>
                  </a:outerShdw>
                </a:effectLst>
              </a:endParaRPr>
            </a:p>
          </p:txBody>
        </p:sp>
        <p:pic>
          <p:nvPicPr>
            <p:cNvPr id="62469" name="Picture 2" descr="C:\Work\Katmai Marketing\PAG_icon library\PAG_icon library\Database Sm.png"/>
            <p:cNvPicPr>
              <a:picLocks noChangeAspect="1" noChangeArrowheads="1"/>
            </p:cNvPicPr>
            <p:nvPr/>
          </p:nvPicPr>
          <p:blipFill>
            <a:blip r:embed="rId3"/>
            <a:srcRect/>
            <a:stretch>
              <a:fillRect/>
            </a:stretch>
          </p:blipFill>
          <p:spPr bwMode="auto">
            <a:xfrm>
              <a:off x="7545461" y="3076597"/>
              <a:ext cx="701151" cy="839556"/>
            </a:xfrm>
            <a:prstGeom prst="rect">
              <a:avLst/>
            </a:prstGeom>
            <a:noFill/>
            <a:ln w="9525">
              <a:noFill/>
              <a:miter lim="800000"/>
              <a:headEnd/>
              <a:tailEnd/>
            </a:ln>
          </p:spPr>
        </p:pic>
        <p:pic>
          <p:nvPicPr>
            <p:cNvPr id="62470" name="Picture 5" descr="C:\Work\Katmai Marketing\PAG_icon library\PAG_icon library\Generic Application sm.png"/>
            <p:cNvPicPr>
              <a:picLocks noChangeAspect="1" noChangeArrowheads="1"/>
            </p:cNvPicPr>
            <p:nvPr/>
          </p:nvPicPr>
          <p:blipFill>
            <a:blip r:embed="rId4"/>
            <a:srcRect/>
            <a:stretch>
              <a:fillRect/>
            </a:stretch>
          </p:blipFill>
          <p:spPr bwMode="auto">
            <a:xfrm>
              <a:off x="5701014" y="3688684"/>
              <a:ext cx="498235" cy="727222"/>
            </a:xfrm>
            <a:prstGeom prst="rect">
              <a:avLst/>
            </a:prstGeom>
            <a:noFill/>
            <a:ln w="9525">
              <a:noFill/>
              <a:miter lim="800000"/>
              <a:headEnd/>
              <a:tailEnd/>
            </a:ln>
          </p:spPr>
        </p:pic>
        <p:pic>
          <p:nvPicPr>
            <p:cNvPr id="62471" name="Picture 4" descr="C:\Work\Katmai Marketing\PAG_icon library\PAG_icon library\User green.png"/>
            <p:cNvPicPr>
              <a:picLocks noChangeAspect="1" noChangeArrowheads="1"/>
            </p:cNvPicPr>
            <p:nvPr/>
          </p:nvPicPr>
          <p:blipFill>
            <a:blip r:embed="rId5"/>
            <a:srcRect/>
            <a:stretch>
              <a:fillRect/>
            </a:stretch>
          </p:blipFill>
          <p:spPr bwMode="auto">
            <a:xfrm>
              <a:off x="5538938" y="4054330"/>
              <a:ext cx="325023" cy="439143"/>
            </a:xfrm>
            <a:prstGeom prst="rect">
              <a:avLst/>
            </a:prstGeom>
            <a:noFill/>
            <a:ln w="9525">
              <a:noFill/>
              <a:miter lim="800000"/>
              <a:headEnd/>
              <a:tailEnd/>
            </a:ln>
          </p:spPr>
        </p:pic>
        <p:pic>
          <p:nvPicPr>
            <p:cNvPr id="62472" name="Picture 6" descr="C:\Work\Katmai Marketing\PAG_icon library\PAG_icon library\Server.png"/>
            <p:cNvPicPr>
              <a:picLocks noChangeAspect="1" noChangeArrowheads="1"/>
            </p:cNvPicPr>
            <p:nvPr/>
          </p:nvPicPr>
          <p:blipFill>
            <a:blip r:embed="rId6"/>
            <a:srcRect/>
            <a:stretch>
              <a:fillRect/>
            </a:stretch>
          </p:blipFill>
          <p:spPr bwMode="auto">
            <a:xfrm>
              <a:off x="6143980" y="1991538"/>
              <a:ext cx="965195" cy="1423494"/>
            </a:xfrm>
            <a:prstGeom prst="rect">
              <a:avLst/>
            </a:prstGeom>
            <a:noFill/>
            <a:ln w="9525">
              <a:noFill/>
              <a:miter lim="800000"/>
              <a:headEnd/>
              <a:tailEnd/>
            </a:ln>
          </p:spPr>
        </p:pic>
        <p:pic>
          <p:nvPicPr>
            <p:cNvPr id="62473" name="Picture 7" descr="C:\Work\Katmai Marketing\PAG_icon library\PAG_icon library\secure key.png"/>
            <p:cNvPicPr>
              <a:picLocks noChangeAspect="1" noChangeArrowheads="1"/>
            </p:cNvPicPr>
            <p:nvPr/>
          </p:nvPicPr>
          <p:blipFill>
            <a:blip r:embed="rId7"/>
            <a:srcRect/>
            <a:stretch>
              <a:fillRect/>
            </a:stretch>
          </p:blipFill>
          <p:spPr bwMode="auto">
            <a:xfrm>
              <a:off x="6588040" y="2588049"/>
              <a:ext cx="331167" cy="331109"/>
            </a:xfrm>
            <a:prstGeom prst="rect">
              <a:avLst/>
            </a:prstGeom>
            <a:noFill/>
            <a:ln w="9525">
              <a:noFill/>
              <a:miter lim="800000"/>
              <a:headEnd/>
              <a:tailEnd/>
            </a:ln>
          </p:spPr>
        </p:pic>
        <p:sp>
          <p:nvSpPr>
            <p:cNvPr id="12" name="Up-Down Arrow 11"/>
            <p:cNvSpPr/>
            <p:nvPr/>
          </p:nvSpPr>
          <p:spPr bwMode="auto">
            <a:xfrm rot="18133286">
              <a:off x="7076468" y="2870791"/>
              <a:ext cx="244559" cy="583544"/>
            </a:xfrm>
            <a:prstGeom prst="upDownArrow">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GB" sz="1600">
                <a:solidFill>
                  <a:schemeClr val="bg1"/>
                </a:solidFill>
                <a:effectLst>
                  <a:outerShdw blurRad="38100" dist="38100" dir="2700000" algn="tl">
                    <a:srgbClr val="000000">
                      <a:alpha val="43137"/>
                    </a:srgbClr>
                  </a:outerShdw>
                </a:effectLst>
              </a:endParaRPr>
            </a:p>
          </p:txBody>
        </p:sp>
        <p:sp>
          <p:nvSpPr>
            <p:cNvPr id="13" name="Right Arrow 12"/>
            <p:cNvSpPr/>
            <p:nvPr/>
          </p:nvSpPr>
          <p:spPr bwMode="auto">
            <a:xfrm rot="18684584">
              <a:off x="5996767" y="3497750"/>
              <a:ext cx="548468" cy="182855"/>
            </a:xfrm>
            <a:prstGeom prst="rightArrow">
              <a:avLst/>
            </a:prstGeom>
            <a:solidFill>
              <a:srgbClr val="FFFF00"/>
            </a:solidFill>
            <a:ln>
              <a:solidFill>
                <a:srgbClr val="FFFF0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GB" sz="1600">
                <a:solidFill>
                  <a:schemeClr val="bg1"/>
                </a:solidFill>
                <a:effectLst>
                  <a:outerShdw blurRad="38100" dist="38100" dir="2700000" algn="tl">
                    <a:srgbClr val="000000">
                      <a:alpha val="43137"/>
                    </a:srgbClr>
                  </a:outerShdw>
                </a:effectLst>
              </a:endParaRPr>
            </a:p>
          </p:txBody>
        </p:sp>
        <p:sp>
          <p:nvSpPr>
            <p:cNvPr id="62480" name="TextBox 13"/>
            <p:cNvSpPr txBox="1">
              <a:spLocks noChangeArrowheads="1"/>
            </p:cNvSpPr>
            <p:nvPr/>
          </p:nvSpPr>
          <p:spPr bwMode="auto">
            <a:xfrm>
              <a:off x="5724834" y="1714488"/>
              <a:ext cx="2014334" cy="369332"/>
            </a:xfrm>
            <a:prstGeom prst="rect">
              <a:avLst/>
            </a:prstGeom>
            <a:noFill/>
            <a:ln w="9525">
              <a:noFill/>
              <a:miter lim="800000"/>
              <a:headEnd/>
              <a:tailEnd/>
            </a:ln>
          </p:spPr>
          <p:txBody>
            <a:bodyPr wrap="none">
              <a:spAutoFit/>
            </a:bodyPr>
            <a:lstStyle/>
            <a:p>
              <a:pPr algn="ctr"/>
              <a:r>
                <a:rPr lang="en-GB" b="1" dirty="0">
                  <a:solidFill>
                    <a:srgbClr val="FFC000"/>
                  </a:solidFill>
                  <a:effectLst>
                    <a:outerShdw blurRad="38100" dist="38100" dir="2700000" algn="tl">
                      <a:srgbClr val="000000">
                        <a:alpha val="43137"/>
                      </a:srgbClr>
                    </a:outerShdw>
                  </a:effectLst>
                </a:rPr>
                <a:t>SQL Server 2008</a:t>
              </a:r>
            </a:p>
          </p:txBody>
        </p:sp>
        <p:sp>
          <p:nvSpPr>
            <p:cNvPr id="62481" name="TextBox 14"/>
            <p:cNvSpPr txBox="1">
              <a:spLocks noChangeArrowheads="1"/>
            </p:cNvSpPr>
            <p:nvPr/>
          </p:nvSpPr>
          <p:spPr bwMode="auto">
            <a:xfrm>
              <a:off x="6385362" y="2285992"/>
              <a:ext cx="615874" cy="338554"/>
            </a:xfrm>
            <a:prstGeom prst="rect">
              <a:avLst/>
            </a:prstGeom>
            <a:noFill/>
            <a:ln w="9525">
              <a:noFill/>
              <a:miter lim="800000"/>
              <a:headEnd/>
              <a:tailEnd/>
            </a:ln>
          </p:spPr>
          <p:txBody>
            <a:bodyPr wrap="none">
              <a:spAutoFit/>
            </a:bodyPr>
            <a:lstStyle/>
            <a:p>
              <a:pPr algn="ctr"/>
              <a:r>
                <a:rPr lang="en-GB" sz="1600" b="1" dirty="0">
                  <a:solidFill>
                    <a:srgbClr val="FF0000"/>
                  </a:solidFill>
                  <a:effectLst>
                    <a:outerShdw blurRad="38100" dist="38100" dir="2700000" algn="tl">
                      <a:srgbClr val="000000">
                        <a:alpha val="43137"/>
                      </a:srgbClr>
                    </a:outerShdw>
                  </a:effectLst>
                </a:rPr>
                <a:t>DEK</a:t>
              </a:r>
            </a:p>
          </p:txBody>
        </p:sp>
        <p:sp>
          <p:nvSpPr>
            <p:cNvPr id="62482" name="TextBox 15"/>
            <p:cNvSpPr txBox="1">
              <a:spLocks noChangeArrowheads="1"/>
            </p:cNvSpPr>
            <p:nvPr/>
          </p:nvSpPr>
          <p:spPr bwMode="auto">
            <a:xfrm>
              <a:off x="5153330" y="4447768"/>
              <a:ext cx="1441420" cy="646331"/>
            </a:xfrm>
            <a:prstGeom prst="rect">
              <a:avLst/>
            </a:prstGeom>
            <a:noFill/>
            <a:ln w="9525">
              <a:noFill/>
              <a:miter lim="800000"/>
              <a:headEnd/>
              <a:tailEnd/>
            </a:ln>
          </p:spPr>
          <p:txBody>
            <a:bodyPr wrap="none">
              <a:spAutoFit/>
            </a:bodyPr>
            <a:lstStyle/>
            <a:p>
              <a:pPr algn="ctr"/>
              <a:r>
                <a:rPr lang="en-GB" b="1" dirty="0">
                  <a:solidFill>
                    <a:srgbClr val="FFC000"/>
                  </a:solidFill>
                  <a:effectLst>
                    <a:outerShdw blurRad="38100" dist="38100" dir="2700000" algn="tl">
                      <a:srgbClr val="000000">
                        <a:alpha val="43137"/>
                      </a:srgbClr>
                    </a:outerShdw>
                  </a:effectLst>
                </a:rPr>
                <a:t>Client </a:t>
              </a:r>
              <a:r>
                <a:rPr lang="en-GB" b="1" dirty="0" smtClean="0">
                  <a:solidFill>
                    <a:srgbClr val="FFC000"/>
                  </a:solidFill>
                  <a:effectLst>
                    <a:outerShdw blurRad="38100" dist="38100" dir="2700000" algn="tl">
                      <a:srgbClr val="000000">
                        <a:alpha val="43137"/>
                      </a:srgbClr>
                    </a:outerShdw>
                  </a:effectLst>
                </a:rPr>
                <a:t/>
              </a:r>
              <a:br>
                <a:rPr lang="en-GB" b="1" dirty="0" smtClean="0">
                  <a:solidFill>
                    <a:srgbClr val="FFC000"/>
                  </a:solidFill>
                  <a:effectLst>
                    <a:outerShdw blurRad="38100" dist="38100" dir="2700000" algn="tl">
                      <a:srgbClr val="000000">
                        <a:alpha val="43137"/>
                      </a:srgbClr>
                    </a:outerShdw>
                  </a:effectLst>
                </a:rPr>
              </a:br>
              <a:r>
                <a:rPr lang="en-GB" b="1" dirty="0" smtClean="0">
                  <a:solidFill>
                    <a:srgbClr val="FFC000"/>
                  </a:solidFill>
                  <a:effectLst>
                    <a:outerShdw blurRad="38100" dist="38100" dir="2700000" algn="tl">
                      <a:srgbClr val="000000">
                        <a:alpha val="43137"/>
                      </a:srgbClr>
                    </a:outerShdw>
                  </a:effectLst>
                </a:rPr>
                <a:t>Application</a:t>
              </a:r>
              <a:endParaRPr lang="en-GB" b="1" dirty="0">
                <a:solidFill>
                  <a:srgbClr val="FFC000"/>
                </a:solidFill>
                <a:effectLst>
                  <a:outerShdw blurRad="38100" dist="38100" dir="2700000" algn="tl">
                    <a:srgbClr val="000000">
                      <a:alpha val="43137"/>
                    </a:srgbClr>
                  </a:outerShdw>
                </a:effectLst>
              </a:endParaRPr>
            </a:p>
          </p:txBody>
        </p:sp>
        <p:grpSp>
          <p:nvGrpSpPr>
            <p:cNvPr id="5" name="Group 19"/>
            <p:cNvGrpSpPr>
              <a:grpSpLocks/>
            </p:cNvGrpSpPr>
            <p:nvPr/>
          </p:nvGrpSpPr>
          <p:grpSpPr bwMode="auto">
            <a:xfrm>
              <a:off x="7583877" y="3213715"/>
              <a:ext cx="274974" cy="597874"/>
              <a:chOff x="7215205" y="1965448"/>
              <a:chExt cx="376219" cy="792040"/>
            </a:xfrm>
          </p:grpSpPr>
          <p:pic>
            <p:nvPicPr>
              <p:cNvPr id="62486" name="Picture 8" descr="C:\Work\Katmai Marketing\PAG_icon library\PAG_icon library\Document Sm.png"/>
              <p:cNvPicPr>
                <a:picLocks noChangeAspect="1" noChangeArrowheads="1"/>
              </p:cNvPicPr>
              <p:nvPr/>
            </p:nvPicPr>
            <p:blipFill>
              <a:blip r:embed="rId8"/>
              <a:srcRect/>
              <a:stretch>
                <a:fillRect/>
              </a:stretch>
            </p:blipFill>
            <p:spPr bwMode="auto">
              <a:xfrm>
                <a:off x="7215205" y="1965448"/>
                <a:ext cx="376219" cy="792040"/>
              </a:xfrm>
              <a:prstGeom prst="rect">
                <a:avLst/>
              </a:prstGeom>
              <a:noFill/>
              <a:ln w="9525">
                <a:noFill/>
                <a:miter lim="800000"/>
                <a:headEnd/>
                <a:tailEnd/>
              </a:ln>
            </p:spPr>
          </p:pic>
          <p:pic>
            <p:nvPicPr>
              <p:cNvPr id="62487" name="Picture 9" descr="C:\Work\Katmai Marketing\PAG_icon library\PAG_icon library\secure lock.png"/>
              <p:cNvPicPr>
                <a:picLocks noChangeAspect="1" noChangeArrowheads="1"/>
              </p:cNvPicPr>
              <p:nvPr/>
            </p:nvPicPr>
            <p:blipFill>
              <a:blip r:embed="rId9"/>
              <a:srcRect/>
              <a:stretch>
                <a:fillRect/>
              </a:stretch>
            </p:blipFill>
            <p:spPr bwMode="auto">
              <a:xfrm>
                <a:off x="7286644" y="2214554"/>
                <a:ext cx="218562" cy="354009"/>
              </a:xfrm>
              <a:prstGeom prst="rect">
                <a:avLst/>
              </a:prstGeom>
              <a:noFill/>
              <a:ln w="9525">
                <a:noFill/>
                <a:miter lim="800000"/>
                <a:headEnd/>
                <a:tailEnd/>
              </a:ln>
            </p:spPr>
          </p:pic>
        </p:grpSp>
        <p:sp>
          <p:nvSpPr>
            <p:cNvPr id="62484" name="TextBox 17"/>
            <p:cNvSpPr txBox="1">
              <a:spLocks noChangeArrowheads="1"/>
            </p:cNvSpPr>
            <p:nvPr/>
          </p:nvSpPr>
          <p:spPr bwMode="auto">
            <a:xfrm>
              <a:off x="7500958" y="4058671"/>
              <a:ext cx="1377300" cy="646331"/>
            </a:xfrm>
            <a:prstGeom prst="rect">
              <a:avLst/>
            </a:prstGeom>
            <a:noFill/>
            <a:ln w="9525">
              <a:noFill/>
              <a:miter lim="800000"/>
              <a:headEnd/>
              <a:tailEnd/>
            </a:ln>
          </p:spPr>
          <p:txBody>
            <a:bodyPr wrap="none">
              <a:spAutoFit/>
            </a:bodyPr>
            <a:lstStyle/>
            <a:p>
              <a:pPr algn="ctr"/>
              <a:r>
                <a:rPr lang="en-GB" b="1" dirty="0">
                  <a:solidFill>
                    <a:srgbClr val="FFC000"/>
                  </a:solidFill>
                  <a:effectLst>
                    <a:outerShdw blurRad="38100" dist="38100" dir="2700000" algn="tl">
                      <a:srgbClr val="000000">
                        <a:alpha val="43137"/>
                      </a:srgbClr>
                    </a:outerShdw>
                  </a:effectLst>
                </a:rPr>
                <a:t>Encrypted </a:t>
              </a:r>
              <a:r>
                <a:rPr lang="en-GB" b="1" dirty="0" smtClean="0">
                  <a:solidFill>
                    <a:srgbClr val="FFC000"/>
                  </a:solidFill>
                  <a:effectLst>
                    <a:outerShdw blurRad="38100" dist="38100" dir="2700000" algn="tl">
                      <a:srgbClr val="000000">
                        <a:alpha val="43137"/>
                      </a:srgbClr>
                    </a:outerShdw>
                  </a:effectLst>
                </a:rPr>
                <a:t/>
              </a:r>
              <a:br>
                <a:rPr lang="en-GB" b="1" dirty="0" smtClean="0">
                  <a:solidFill>
                    <a:srgbClr val="FFC000"/>
                  </a:solidFill>
                  <a:effectLst>
                    <a:outerShdw blurRad="38100" dist="38100" dir="2700000" algn="tl">
                      <a:srgbClr val="000000">
                        <a:alpha val="43137"/>
                      </a:srgbClr>
                    </a:outerShdw>
                  </a:effectLst>
                </a:rPr>
              </a:br>
              <a:r>
                <a:rPr lang="en-GB" b="1" dirty="0" smtClean="0">
                  <a:solidFill>
                    <a:srgbClr val="FFC000"/>
                  </a:solidFill>
                  <a:effectLst>
                    <a:outerShdw blurRad="38100" dist="38100" dir="2700000" algn="tl">
                      <a:srgbClr val="000000">
                        <a:alpha val="43137"/>
                      </a:srgbClr>
                    </a:outerShdw>
                  </a:effectLst>
                </a:rPr>
                <a:t>data </a:t>
              </a:r>
              <a:r>
                <a:rPr lang="en-GB" b="1" dirty="0">
                  <a:solidFill>
                    <a:srgbClr val="FFC000"/>
                  </a:solidFill>
                  <a:effectLst>
                    <a:outerShdw blurRad="38100" dist="38100" dir="2700000" algn="tl">
                      <a:srgbClr val="000000">
                        <a:alpha val="43137"/>
                      </a:srgbClr>
                    </a:outerShdw>
                  </a:effectLst>
                </a:rPr>
                <a:t>page</a:t>
              </a:r>
            </a:p>
          </p:txBody>
        </p:sp>
        <p:cxnSp>
          <p:nvCxnSpPr>
            <p:cNvPr id="19" name="Straight Arrow Connector 18"/>
            <p:cNvCxnSpPr/>
            <p:nvPr/>
          </p:nvCxnSpPr>
          <p:spPr bwMode="auto">
            <a:xfrm rot="16200000" flipV="1">
              <a:off x="7812439" y="3534096"/>
              <a:ext cx="457200" cy="4572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643537" y="1928802"/>
            <a:ext cx="3500463" cy="1384995"/>
          </a:xfrm>
        </p:spPr>
        <p:txBody>
          <a:bodyPr>
            <a:normAutofit fontScale="70000" lnSpcReduction="20000"/>
          </a:bodyPr>
          <a:lstStyle/>
          <a:p>
            <a:r>
              <a:rPr altLang="zh-TW" smtClean="0">
                <a:solidFill>
                  <a:schemeClr val="accent6">
                    <a:lumMod val="40000"/>
                    <a:lumOff val="60000"/>
                  </a:schemeClr>
                </a:solidFill>
              </a:rPr>
              <a:t>Demo</a:t>
            </a:r>
            <a:endParaRPr lang="zh-TW" altLang="en-US" dirty="0">
              <a:solidFill>
                <a:schemeClr val="accent6">
                  <a:lumMod val="40000"/>
                  <a:lumOff val="60000"/>
                </a:schemeClr>
              </a:solidFill>
            </a:endParaRPr>
          </a:p>
        </p:txBody>
      </p:sp>
      <p:sp>
        <p:nvSpPr>
          <p:cNvPr id="4" name="Title 3"/>
          <p:cNvSpPr>
            <a:spLocks noGrp="1"/>
          </p:cNvSpPr>
          <p:nvPr>
            <p:ph type="ctrTitle"/>
          </p:nvPr>
        </p:nvSpPr>
        <p:spPr/>
        <p:txBody>
          <a:bodyPr/>
          <a:lstStyle/>
          <a:p>
            <a:r>
              <a:rPr lang="zh-TW" altLang="en-US" dirty="0" smtClean="0">
                <a:solidFill>
                  <a:srgbClr val="FFFF00"/>
                </a:solidFill>
                <a:latin typeface="微軟正黑體" pitchFamily="34" charset="-120"/>
                <a:ea typeface="微軟正黑體" pitchFamily="34" charset="-120"/>
              </a:rPr>
              <a:t>全資料庫加</a:t>
            </a:r>
            <a:r>
              <a:rPr lang="zh-TW" altLang="en-US" dirty="0" smtClean="0">
                <a:solidFill>
                  <a:srgbClr val="FFFF00"/>
                </a:solidFill>
                <a:latin typeface="微軟正黑體" pitchFamily="34" charset="-120"/>
                <a:ea typeface="微軟正黑體" pitchFamily="34" charset="-120"/>
              </a:rPr>
              <a:t>密</a:t>
            </a:r>
            <a:endParaRPr lang="zh-TW" altLang="en-US" dirty="0">
              <a:solidFill>
                <a:srgbClr val="FFFF00"/>
              </a:solidFill>
              <a:latin typeface="微軟正黑體" pitchFamily="34" charset="-120"/>
              <a:ea typeface="微軟正黑體" pitchFamily="34" charset="-120"/>
            </a:endParaRPr>
          </a:p>
        </p:txBody>
      </p:sp>
      <p:sp>
        <p:nvSpPr>
          <p:cNvPr id="5" name="Subtitle 4"/>
          <p:cNvSpPr>
            <a:spLocks noGrp="1"/>
          </p:cNvSpPr>
          <p:nvPr>
            <p:ph type="subTitle" idx="1"/>
          </p:nvPr>
        </p:nvSpPr>
        <p:spPr/>
        <p:txBody>
          <a:bodyPr/>
          <a:lstStyle/>
          <a:p>
            <a:endParaRPr lang="zh-TW"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zh-TW" altLang="en-US" dirty="0" smtClean="0"/>
              <a:t>災難回復與資料的高可用度 </a:t>
            </a:r>
            <a:endParaRPr lang="zh-TW" altLang="en-US" dirty="0"/>
          </a:p>
        </p:txBody>
      </p:sp>
      <p:sp>
        <p:nvSpPr>
          <p:cNvPr id="7" name="Subtitle 6"/>
          <p:cNvSpPr>
            <a:spLocks noGrp="1"/>
          </p:cNvSpPr>
          <p:nvPr>
            <p:ph type="subTitle" idx="1"/>
          </p:nvPr>
        </p:nvSpPr>
        <p:spPr/>
        <p:txBody>
          <a:bodyPr/>
          <a:lstStyle/>
          <a:p>
            <a:endParaRPr lang="zh-TW" altLang="en-US"/>
          </a:p>
        </p:txBody>
      </p:sp>
    </p:spTree>
  </p:cSld>
  <p:clrMapOvr>
    <a:masterClrMapping/>
  </p:clrMapOvr>
  <p:transition>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zh-TW" altLang="en-US" dirty="0" smtClean="0"/>
              <a:t>災難回復與資料的高可用度 </a:t>
            </a:r>
            <a:endParaRPr lang="zh-TW" altLang="en-US" dirty="0"/>
          </a:p>
        </p:txBody>
      </p:sp>
      <p:sp>
        <p:nvSpPr>
          <p:cNvPr id="6" name="Text Placeholder 5"/>
          <p:cNvSpPr>
            <a:spLocks noGrp="1"/>
          </p:cNvSpPr>
          <p:nvPr>
            <p:ph type="body" idx="1"/>
          </p:nvPr>
        </p:nvSpPr>
        <p:spPr/>
        <p:txBody>
          <a:bodyPr/>
          <a:lstStyle/>
          <a:p>
            <a:r>
              <a:rPr lang="zh-TW" altLang="en-US" dirty="0" smtClean="0"/>
              <a:t>何謂可用性</a:t>
            </a:r>
            <a:endParaRPr lang="en-US" altLang="zh-TW" dirty="0" smtClean="0"/>
          </a:p>
          <a:p>
            <a:r>
              <a:rPr lang="zh-TW" altLang="en-US" dirty="0" smtClean="0"/>
              <a:t>高可用度的定義</a:t>
            </a:r>
            <a:endParaRPr lang="en-US" altLang="zh-TW" dirty="0" smtClean="0"/>
          </a:p>
          <a:p>
            <a:r>
              <a:rPr lang="zh-TW" altLang="en-US" dirty="0" smtClean="0"/>
              <a:t>備援技術分析</a:t>
            </a:r>
            <a:endParaRPr lang="en-US" altLang="zh-TW" dirty="0" smtClean="0"/>
          </a:p>
          <a:p>
            <a:r>
              <a:rPr lang="en-US" altLang="zh-TW" dirty="0" smtClean="0"/>
              <a:t>SQL</a:t>
            </a:r>
            <a:r>
              <a:rPr lang="zh-TW" altLang="en-US" dirty="0" smtClean="0"/>
              <a:t> </a:t>
            </a:r>
            <a:r>
              <a:rPr lang="en-US" altLang="zh-TW" dirty="0" smtClean="0"/>
              <a:t>2008 </a:t>
            </a:r>
            <a:r>
              <a:rPr lang="zh-TW" altLang="en-US" dirty="0" smtClean="0"/>
              <a:t>高可用度之比較</a:t>
            </a:r>
            <a:endParaRPr lang="en-US" altLang="zh-TW" dirty="0" smtClean="0"/>
          </a:p>
          <a:p>
            <a:r>
              <a:rPr lang="zh-TW" altLang="en-US" dirty="0" smtClean="0"/>
              <a:t>資料庫鏡</a:t>
            </a:r>
            <a:r>
              <a:rPr lang="zh-TW" altLang="en-US" dirty="0" smtClean="0"/>
              <a:t>像／點對點交易式複寫增強功能</a:t>
            </a:r>
            <a:endParaRPr lang="en-US" altLang="zh-TW" dirty="0" smtClean="0"/>
          </a:p>
          <a:p>
            <a:r>
              <a:rPr lang="zh-TW" altLang="en-US" dirty="0" smtClean="0"/>
              <a:t>綜合應用</a:t>
            </a:r>
            <a:endParaRPr lang="zh-TW" altLang="en-US" dirty="0"/>
          </a:p>
        </p:txBody>
      </p:sp>
    </p:spTree>
  </p:cSld>
  <p:clrMapOvr>
    <a:masterClrMapping/>
  </p:clrMapOvr>
  <p:transition>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何謂可用性？</a:t>
            </a:r>
            <a:endParaRPr lang="en-US" dirty="0"/>
          </a:p>
        </p:txBody>
      </p:sp>
      <p:sp>
        <p:nvSpPr>
          <p:cNvPr id="3" name="Text Placeholder 2"/>
          <p:cNvSpPr>
            <a:spLocks noGrp="1"/>
          </p:cNvSpPr>
          <p:nvPr>
            <p:ph idx="1"/>
          </p:nvPr>
        </p:nvSpPr>
        <p:spPr>
          <a:xfrm>
            <a:off x="381000" y="1412875"/>
            <a:ext cx="8382000" cy="3724096"/>
          </a:xfrm>
        </p:spPr>
        <p:txBody>
          <a:bodyPr/>
          <a:lstStyle/>
          <a:p>
            <a:r>
              <a:rPr lang="zh-TW" altLang="en-US" dirty="0" smtClean="0"/>
              <a:t>由系統的服務等級規範決定</a:t>
            </a:r>
            <a:r>
              <a:rPr lang="en-US" dirty="0" smtClean="0"/>
              <a:t> </a:t>
            </a:r>
          </a:p>
          <a:p>
            <a:pPr lvl="1"/>
            <a:r>
              <a:rPr lang="en-US" dirty="0" smtClean="0"/>
              <a:t>Service Level Agreements (SLAs)</a:t>
            </a:r>
          </a:p>
          <a:p>
            <a:endParaRPr lang="en-US" dirty="0" smtClean="0"/>
          </a:p>
          <a:p>
            <a:r>
              <a:rPr lang="zh-TW" altLang="en-US" dirty="0" smtClean="0"/>
              <a:t>例：</a:t>
            </a:r>
            <a:endParaRPr lang="en-US" dirty="0" smtClean="0"/>
          </a:p>
          <a:p>
            <a:pPr lvl="1"/>
            <a:r>
              <a:rPr lang="zh-TW" altLang="en-US" dirty="0" smtClean="0"/>
              <a:t>使用訂單系統時，必須於 </a:t>
            </a:r>
            <a:r>
              <a:rPr lang="en-US" altLang="zh-TW" i="1" u="sng" dirty="0" smtClean="0">
                <a:solidFill>
                  <a:srgbClr val="FFC000"/>
                </a:solidFill>
              </a:rPr>
              <a:t>1</a:t>
            </a:r>
            <a:r>
              <a:rPr lang="zh-TW" altLang="en-US" i="1" u="sng" dirty="0" smtClean="0">
                <a:solidFill>
                  <a:srgbClr val="FFC000"/>
                </a:solidFill>
              </a:rPr>
              <a:t> 分鐘以內 </a:t>
            </a:r>
            <a:r>
              <a:rPr lang="zh-TW" altLang="en-US" dirty="0" smtClean="0"/>
              <a:t>完成訂單處理</a:t>
            </a:r>
            <a:endParaRPr lang="en-US" altLang="zh-TW" dirty="0" smtClean="0"/>
          </a:p>
          <a:p>
            <a:pPr lvl="1"/>
            <a:r>
              <a:rPr lang="zh-TW" altLang="en-US" i="1" u="sng" dirty="0" smtClean="0">
                <a:solidFill>
                  <a:srgbClr val="FFC000"/>
                </a:solidFill>
              </a:rPr>
              <a:t>每個月最長的停機時間為 </a:t>
            </a:r>
            <a:r>
              <a:rPr lang="en-US" altLang="zh-TW" i="1" u="sng" dirty="0" smtClean="0">
                <a:solidFill>
                  <a:srgbClr val="FFC000"/>
                </a:solidFill>
              </a:rPr>
              <a:t>5 </a:t>
            </a:r>
            <a:r>
              <a:rPr lang="zh-TW" altLang="en-US" i="1" u="sng" dirty="0" smtClean="0">
                <a:solidFill>
                  <a:srgbClr val="FFC000"/>
                </a:solidFill>
              </a:rPr>
              <a:t>分鐘</a:t>
            </a:r>
            <a:r>
              <a:rPr lang="zh-TW" altLang="en-US" dirty="0" smtClean="0"/>
              <a:t>，且不得有任何訂單資料遺失</a:t>
            </a:r>
            <a:endParaRPr lang="en-US" dirty="0" smtClean="0"/>
          </a:p>
        </p:txBody>
      </p:sp>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82" name="Picture 2" descr="Sun"/>
          <p:cNvPicPr>
            <a:picLocks noChangeAspect="1" noChangeArrowheads="1"/>
          </p:cNvPicPr>
          <p:nvPr/>
        </p:nvPicPr>
        <p:blipFill>
          <a:blip r:embed="rId3" cstate="print"/>
          <a:srcRect/>
          <a:stretch>
            <a:fillRect/>
          </a:stretch>
        </p:blipFill>
        <p:spPr bwMode="auto">
          <a:xfrm>
            <a:off x="3330575" y="4414838"/>
            <a:ext cx="627063" cy="569912"/>
          </a:xfrm>
          <a:prstGeom prst="rect">
            <a:avLst/>
          </a:prstGeom>
          <a:noFill/>
          <a:ln w="9525">
            <a:noFill/>
            <a:miter lim="800000"/>
            <a:headEnd/>
            <a:tailEnd/>
          </a:ln>
        </p:spPr>
      </p:pic>
      <p:sp>
        <p:nvSpPr>
          <p:cNvPr id="737283" name="Rectangle 6"/>
          <p:cNvSpPr>
            <a:spLocks noChangeArrowheads="1"/>
          </p:cNvSpPr>
          <p:nvPr/>
        </p:nvSpPr>
        <p:spPr bwMode="auto">
          <a:xfrm>
            <a:off x="8229600" y="6629400"/>
            <a:ext cx="762000" cy="219075"/>
          </a:xfrm>
          <a:prstGeom prst="rect">
            <a:avLst/>
          </a:prstGeom>
          <a:noFill/>
          <a:ln w="9525">
            <a:noFill/>
            <a:miter lim="800000"/>
            <a:headEnd/>
            <a:tailEnd/>
          </a:ln>
        </p:spPr>
        <p:txBody>
          <a:bodyPr/>
          <a:lstStyle/>
          <a:p>
            <a:pPr algn="r" hangingPunct="0"/>
            <a:fld id="{80DA1F6D-942A-4479-9DDB-D514A27C06C9}" type="slidenum">
              <a:rPr kumimoji="0" lang="en-US" sz="900">
                <a:solidFill>
                  <a:srgbClr val="848589"/>
                </a:solidFill>
                <a:latin typeface="Futura Bk" pitchFamily="34" charset="0"/>
                <a:sym typeface="Wingdings" pitchFamily="2" charset="2"/>
              </a:rPr>
              <a:pPr algn="r" hangingPunct="0"/>
              <a:t>77</a:t>
            </a:fld>
            <a:endParaRPr kumimoji="0" lang="en-US">
              <a:latin typeface="Futura Bk" pitchFamily="34" charset="0"/>
              <a:sym typeface="Wingdings" pitchFamily="2" charset="2"/>
            </a:endParaRPr>
          </a:p>
        </p:txBody>
      </p:sp>
      <p:pic>
        <p:nvPicPr>
          <p:cNvPr id="737284" name="Picture 4" descr="Thunderstorms"/>
          <p:cNvPicPr>
            <a:picLocks noChangeAspect="1" noChangeArrowheads="1"/>
          </p:cNvPicPr>
          <p:nvPr/>
        </p:nvPicPr>
        <p:blipFill>
          <a:blip r:embed="rId4" cstate="print"/>
          <a:srcRect/>
          <a:stretch>
            <a:fillRect/>
          </a:stretch>
        </p:blipFill>
        <p:spPr bwMode="auto">
          <a:xfrm>
            <a:off x="519113" y="4510088"/>
            <a:ext cx="558800" cy="477837"/>
          </a:xfrm>
          <a:prstGeom prst="rect">
            <a:avLst/>
          </a:prstGeom>
          <a:noFill/>
          <a:ln w="9525">
            <a:noFill/>
            <a:miter lim="800000"/>
            <a:headEnd/>
            <a:tailEnd/>
          </a:ln>
        </p:spPr>
      </p:pic>
      <p:pic>
        <p:nvPicPr>
          <p:cNvPr id="737285" name="Picture 5" descr="Many Clouds"/>
          <p:cNvPicPr>
            <a:picLocks noChangeAspect="1" noChangeArrowheads="1"/>
          </p:cNvPicPr>
          <p:nvPr/>
        </p:nvPicPr>
        <p:blipFill>
          <a:blip r:embed="rId5" cstate="print"/>
          <a:srcRect/>
          <a:stretch>
            <a:fillRect/>
          </a:stretch>
        </p:blipFill>
        <p:spPr bwMode="auto">
          <a:xfrm>
            <a:off x="3127375" y="4430713"/>
            <a:ext cx="688975" cy="574675"/>
          </a:xfrm>
          <a:prstGeom prst="rect">
            <a:avLst/>
          </a:prstGeom>
          <a:noFill/>
          <a:ln w="9525">
            <a:noFill/>
            <a:miter lim="800000"/>
            <a:headEnd/>
            <a:tailEnd/>
          </a:ln>
        </p:spPr>
      </p:pic>
      <p:pic>
        <p:nvPicPr>
          <p:cNvPr id="737286" name="Picture 6" descr="Rain"/>
          <p:cNvPicPr>
            <a:picLocks noChangeAspect="1" noChangeArrowheads="1"/>
          </p:cNvPicPr>
          <p:nvPr/>
        </p:nvPicPr>
        <p:blipFill>
          <a:blip r:embed="rId6" cstate="print"/>
          <a:srcRect/>
          <a:stretch>
            <a:fillRect/>
          </a:stretch>
        </p:blipFill>
        <p:spPr bwMode="auto">
          <a:xfrm>
            <a:off x="1189038" y="4494213"/>
            <a:ext cx="582612" cy="409575"/>
          </a:xfrm>
          <a:prstGeom prst="rect">
            <a:avLst/>
          </a:prstGeom>
          <a:noFill/>
          <a:ln w="9525">
            <a:noFill/>
            <a:miter lim="800000"/>
            <a:headEnd/>
            <a:tailEnd/>
          </a:ln>
        </p:spPr>
      </p:pic>
      <p:pic>
        <p:nvPicPr>
          <p:cNvPr id="737287" name="Picture 7" descr="Showers"/>
          <p:cNvPicPr>
            <a:picLocks noChangeAspect="1" noChangeArrowheads="1"/>
          </p:cNvPicPr>
          <p:nvPr/>
        </p:nvPicPr>
        <p:blipFill>
          <a:blip r:embed="rId7" cstate="print"/>
          <a:srcRect/>
          <a:stretch>
            <a:fillRect/>
          </a:stretch>
        </p:blipFill>
        <p:spPr bwMode="auto">
          <a:xfrm>
            <a:off x="1812925" y="4500563"/>
            <a:ext cx="584200" cy="417512"/>
          </a:xfrm>
          <a:prstGeom prst="rect">
            <a:avLst/>
          </a:prstGeom>
          <a:noFill/>
          <a:ln w="9525">
            <a:noFill/>
            <a:miter lim="800000"/>
            <a:headEnd/>
            <a:tailEnd/>
          </a:ln>
        </p:spPr>
      </p:pic>
      <p:pic>
        <p:nvPicPr>
          <p:cNvPr id="737288" name="Picture 8" descr="Sun"/>
          <p:cNvPicPr>
            <a:picLocks noChangeAspect="1" noChangeArrowheads="1"/>
          </p:cNvPicPr>
          <p:nvPr/>
        </p:nvPicPr>
        <p:blipFill>
          <a:blip r:embed="rId8"/>
          <a:srcRect/>
          <a:stretch>
            <a:fillRect/>
          </a:stretch>
        </p:blipFill>
        <p:spPr bwMode="auto">
          <a:xfrm>
            <a:off x="3778250" y="4338638"/>
            <a:ext cx="863600" cy="785812"/>
          </a:xfrm>
          <a:prstGeom prst="rect">
            <a:avLst/>
          </a:prstGeom>
          <a:noFill/>
          <a:ln w="9525">
            <a:noFill/>
            <a:miter lim="800000"/>
            <a:headEnd/>
            <a:tailEnd/>
          </a:ln>
        </p:spPr>
      </p:pic>
      <p:pic>
        <p:nvPicPr>
          <p:cNvPr id="737289" name="Picture 9" descr="Many Clouds"/>
          <p:cNvPicPr>
            <a:picLocks noChangeAspect="1" noChangeArrowheads="1"/>
          </p:cNvPicPr>
          <p:nvPr/>
        </p:nvPicPr>
        <p:blipFill>
          <a:blip r:embed="rId5" cstate="print"/>
          <a:srcRect/>
          <a:stretch>
            <a:fillRect/>
          </a:stretch>
        </p:blipFill>
        <p:spPr bwMode="auto">
          <a:xfrm>
            <a:off x="2462213" y="4429125"/>
            <a:ext cx="688975" cy="574675"/>
          </a:xfrm>
          <a:prstGeom prst="rect">
            <a:avLst/>
          </a:prstGeom>
          <a:noFill/>
          <a:ln w="9525">
            <a:noFill/>
            <a:miter lim="800000"/>
            <a:headEnd/>
            <a:tailEnd/>
          </a:ln>
        </p:spPr>
      </p:pic>
      <p:pic>
        <p:nvPicPr>
          <p:cNvPr id="737290" name="Picture 10" descr="Sun"/>
          <p:cNvPicPr>
            <a:picLocks noChangeAspect="1" noChangeArrowheads="1"/>
          </p:cNvPicPr>
          <p:nvPr/>
        </p:nvPicPr>
        <p:blipFill>
          <a:blip r:embed="rId8"/>
          <a:srcRect/>
          <a:stretch>
            <a:fillRect/>
          </a:stretch>
        </p:blipFill>
        <p:spPr bwMode="auto">
          <a:xfrm>
            <a:off x="4816475" y="4333875"/>
            <a:ext cx="863600" cy="785813"/>
          </a:xfrm>
          <a:prstGeom prst="rect">
            <a:avLst/>
          </a:prstGeom>
          <a:noFill/>
          <a:ln w="9525">
            <a:noFill/>
            <a:miter lim="800000"/>
            <a:headEnd/>
            <a:tailEnd/>
          </a:ln>
        </p:spPr>
      </p:pic>
      <p:pic>
        <p:nvPicPr>
          <p:cNvPr id="737291" name="Picture 11" descr="Sun"/>
          <p:cNvPicPr>
            <a:picLocks noChangeAspect="1" noChangeArrowheads="1"/>
          </p:cNvPicPr>
          <p:nvPr/>
        </p:nvPicPr>
        <p:blipFill>
          <a:blip r:embed="rId3" cstate="print"/>
          <a:srcRect/>
          <a:stretch>
            <a:fillRect/>
          </a:stretch>
        </p:blipFill>
        <p:spPr bwMode="auto">
          <a:xfrm>
            <a:off x="5697538" y="4381500"/>
            <a:ext cx="627062" cy="569913"/>
          </a:xfrm>
          <a:prstGeom prst="rect">
            <a:avLst/>
          </a:prstGeom>
          <a:noFill/>
          <a:ln w="9525">
            <a:noFill/>
            <a:miter lim="800000"/>
            <a:headEnd/>
            <a:tailEnd/>
          </a:ln>
        </p:spPr>
      </p:pic>
      <p:pic>
        <p:nvPicPr>
          <p:cNvPr id="737292" name="Picture 12" descr="Many Clouds"/>
          <p:cNvPicPr>
            <a:picLocks noChangeAspect="1" noChangeArrowheads="1"/>
          </p:cNvPicPr>
          <p:nvPr/>
        </p:nvPicPr>
        <p:blipFill>
          <a:blip r:embed="rId5" cstate="print"/>
          <a:srcRect/>
          <a:stretch>
            <a:fillRect/>
          </a:stretch>
        </p:blipFill>
        <p:spPr bwMode="auto">
          <a:xfrm>
            <a:off x="5494338" y="4397375"/>
            <a:ext cx="688975" cy="574675"/>
          </a:xfrm>
          <a:prstGeom prst="rect">
            <a:avLst/>
          </a:prstGeom>
          <a:noFill/>
          <a:ln w="9525">
            <a:noFill/>
            <a:miter lim="800000"/>
            <a:headEnd/>
            <a:tailEnd/>
          </a:ln>
        </p:spPr>
      </p:pic>
      <p:pic>
        <p:nvPicPr>
          <p:cNvPr id="737293" name="Picture 13" descr="Thunderstorms"/>
          <p:cNvPicPr>
            <a:picLocks noChangeAspect="1" noChangeArrowheads="1"/>
          </p:cNvPicPr>
          <p:nvPr/>
        </p:nvPicPr>
        <p:blipFill>
          <a:blip r:embed="rId4" cstate="print"/>
          <a:srcRect/>
          <a:stretch>
            <a:fillRect/>
          </a:stretch>
        </p:blipFill>
        <p:spPr bwMode="auto">
          <a:xfrm>
            <a:off x="8204200" y="4457700"/>
            <a:ext cx="558800" cy="477838"/>
          </a:xfrm>
          <a:prstGeom prst="rect">
            <a:avLst/>
          </a:prstGeom>
          <a:noFill/>
          <a:ln w="9525">
            <a:noFill/>
            <a:miter lim="800000"/>
            <a:headEnd/>
            <a:tailEnd/>
          </a:ln>
        </p:spPr>
      </p:pic>
      <p:pic>
        <p:nvPicPr>
          <p:cNvPr id="737294" name="Picture 14" descr="Rain"/>
          <p:cNvPicPr>
            <a:picLocks noChangeAspect="1" noChangeArrowheads="1"/>
          </p:cNvPicPr>
          <p:nvPr/>
        </p:nvPicPr>
        <p:blipFill>
          <a:blip r:embed="rId6" cstate="print"/>
          <a:srcRect/>
          <a:stretch>
            <a:fillRect/>
          </a:stretch>
        </p:blipFill>
        <p:spPr bwMode="auto">
          <a:xfrm>
            <a:off x="7553325" y="4443413"/>
            <a:ext cx="582613" cy="409575"/>
          </a:xfrm>
          <a:prstGeom prst="rect">
            <a:avLst/>
          </a:prstGeom>
          <a:noFill/>
          <a:ln w="9525">
            <a:noFill/>
            <a:miter lim="800000"/>
            <a:headEnd/>
            <a:tailEnd/>
          </a:ln>
        </p:spPr>
      </p:pic>
      <p:pic>
        <p:nvPicPr>
          <p:cNvPr id="737295" name="Picture 15" descr="Showers"/>
          <p:cNvPicPr>
            <a:picLocks noChangeAspect="1" noChangeArrowheads="1"/>
          </p:cNvPicPr>
          <p:nvPr/>
        </p:nvPicPr>
        <p:blipFill>
          <a:blip r:embed="rId7" cstate="print"/>
          <a:srcRect/>
          <a:stretch>
            <a:fillRect/>
          </a:stretch>
        </p:blipFill>
        <p:spPr bwMode="auto">
          <a:xfrm>
            <a:off x="6862763" y="4445000"/>
            <a:ext cx="584200" cy="417513"/>
          </a:xfrm>
          <a:prstGeom prst="rect">
            <a:avLst/>
          </a:prstGeom>
          <a:noFill/>
          <a:ln w="9525">
            <a:noFill/>
            <a:miter lim="800000"/>
            <a:headEnd/>
            <a:tailEnd/>
          </a:ln>
        </p:spPr>
      </p:pic>
      <p:pic>
        <p:nvPicPr>
          <p:cNvPr id="737296" name="Picture 16" descr="Many Clouds"/>
          <p:cNvPicPr>
            <a:picLocks noChangeAspect="1" noChangeArrowheads="1"/>
          </p:cNvPicPr>
          <p:nvPr/>
        </p:nvPicPr>
        <p:blipFill>
          <a:blip r:embed="rId5" cstate="print"/>
          <a:srcRect/>
          <a:stretch>
            <a:fillRect/>
          </a:stretch>
        </p:blipFill>
        <p:spPr bwMode="auto">
          <a:xfrm>
            <a:off x="6199188" y="4405313"/>
            <a:ext cx="688975" cy="574675"/>
          </a:xfrm>
          <a:prstGeom prst="rect">
            <a:avLst/>
          </a:prstGeom>
          <a:noFill/>
          <a:ln w="9525">
            <a:noFill/>
            <a:miter lim="800000"/>
            <a:headEnd/>
            <a:tailEnd/>
          </a:ln>
        </p:spPr>
      </p:pic>
      <p:sp>
        <p:nvSpPr>
          <p:cNvPr id="737297" name="AutoShape 17"/>
          <p:cNvSpPr>
            <a:spLocks noChangeArrowheads="1"/>
          </p:cNvSpPr>
          <p:nvPr/>
        </p:nvSpPr>
        <p:spPr bwMode="auto">
          <a:xfrm>
            <a:off x="319088" y="4935538"/>
            <a:ext cx="8588375" cy="579437"/>
          </a:xfrm>
          <a:prstGeom prst="leftRightArrow">
            <a:avLst>
              <a:gd name="adj1" fmla="val 65481"/>
              <a:gd name="adj2" fmla="val 44946"/>
            </a:avLst>
          </a:prstGeom>
          <a:gradFill rotWithShape="1">
            <a:gsLst>
              <a:gs pos="0">
                <a:srgbClr val="F62812"/>
              </a:gs>
              <a:gs pos="50000">
                <a:schemeClr val="accent2"/>
              </a:gs>
              <a:gs pos="100000">
                <a:srgbClr val="F62812"/>
              </a:gs>
            </a:gsLst>
            <a:lin ang="0" scaled="1"/>
          </a:gradFill>
          <a:ln w="9525">
            <a:solidFill>
              <a:schemeClr val="tx1"/>
            </a:solidFill>
            <a:miter lim="800000"/>
            <a:headEnd/>
            <a:tailEnd/>
          </a:ln>
          <a:effectLst/>
        </p:spPr>
        <p:txBody>
          <a:bodyPr wrap="none" anchor="ctr"/>
          <a:lstStyle/>
          <a:p>
            <a:endParaRPr lang="en-US"/>
          </a:p>
        </p:txBody>
      </p:sp>
      <p:sp>
        <p:nvSpPr>
          <p:cNvPr id="737298" name="Text Box 18"/>
          <p:cNvSpPr txBox="1">
            <a:spLocks noChangeArrowheads="1"/>
          </p:cNvSpPr>
          <p:nvPr/>
        </p:nvSpPr>
        <p:spPr bwMode="auto">
          <a:xfrm>
            <a:off x="3638550" y="5438775"/>
            <a:ext cx="801688" cy="304800"/>
          </a:xfrm>
          <a:prstGeom prst="rect">
            <a:avLst/>
          </a:prstGeom>
          <a:noFill/>
          <a:ln w="9525">
            <a:noFill/>
            <a:miter lim="800000"/>
            <a:headEnd/>
            <a:tailEnd/>
          </a:ln>
          <a:effectLst/>
        </p:spPr>
        <p:txBody>
          <a:bodyPr wrap="none">
            <a:spAutoFit/>
          </a:bodyPr>
          <a:lstStyle/>
          <a:p>
            <a:r>
              <a:rPr kumimoji="0" lang="en-US" sz="1400">
                <a:latin typeface="Segoe" pitchFamily="34" charset="0"/>
              </a:rPr>
              <a:t>minutes</a:t>
            </a:r>
          </a:p>
        </p:txBody>
      </p:sp>
      <p:sp>
        <p:nvSpPr>
          <p:cNvPr id="737299" name="Text Box 19"/>
          <p:cNvSpPr txBox="1">
            <a:spLocks noChangeArrowheads="1"/>
          </p:cNvSpPr>
          <p:nvPr/>
        </p:nvSpPr>
        <p:spPr bwMode="auto">
          <a:xfrm>
            <a:off x="2919413" y="5434013"/>
            <a:ext cx="619125" cy="304800"/>
          </a:xfrm>
          <a:prstGeom prst="rect">
            <a:avLst/>
          </a:prstGeom>
          <a:noFill/>
          <a:ln w="9525">
            <a:noFill/>
            <a:miter lim="800000"/>
            <a:headEnd/>
            <a:tailEnd/>
          </a:ln>
          <a:effectLst/>
        </p:spPr>
        <p:txBody>
          <a:bodyPr wrap="none">
            <a:spAutoFit/>
          </a:bodyPr>
          <a:lstStyle/>
          <a:p>
            <a:r>
              <a:rPr kumimoji="0" lang="en-US" sz="1400">
                <a:latin typeface="Segoe" pitchFamily="34" charset="0"/>
              </a:rPr>
              <a:t>hours</a:t>
            </a:r>
          </a:p>
        </p:txBody>
      </p:sp>
      <p:sp>
        <p:nvSpPr>
          <p:cNvPr id="737300" name="Text Box 20"/>
          <p:cNvSpPr txBox="1">
            <a:spLocks noChangeArrowheads="1"/>
          </p:cNvSpPr>
          <p:nvPr/>
        </p:nvSpPr>
        <p:spPr bwMode="auto">
          <a:xfrm>
            <a:off x="1962150" y="5448300"/>
            <a:ext cx="534988" cy="304800"/>
          </a:xfrm>
          <a:prstGeom prst="rect">
            <a:avLst/>
          </a:prstGeom>
          <a:noFill/>
          <a:ln w="9525">
            <a:noFill/>
            <a:miter lim="800000"/>
            <a:headEnd/>
            <a:tailEnd/>
          </a:ln>
          <a:effectLst/>
        </p:spPr>
        <p:txBody>
          <a:bodyPr wrap="none">
            <a:spAutoFit/>
          </a:bodyPr>
          <a:lstStyle/>
          <a:p>
            <a:r>
              <a:rPr kumimoji="0" lang="en-US" sz="1400">
                <a:latin typeface="Segoe" pitchFamily="34" charset="0"/>
              </a:rPr>
              <a:t>days</a:t>
            </a:r>
          </a:p>
        </p:txBody>
      </p:sp>
      <p:sp>
        <p:nvSpPr>
          <p:cNvPr id="737301" name="Text Box 21"/>
          <p:cNvSpPr txBox="1">
            <a:spLocks noChangeArrowheads="1"/>
          </p:cNvSpPr>
          <p:nvPr/>
        </p:nvSpPr>
        <p:spPr bwMode="auto">
          <a:xfrm>
            <a:off x="844550" y="5445125"/>
            <a:ext cx="655638" cy="304800"/>
          </a:xfrm>
          <a:prstGeom prst="rect">
            <a:avLst/>
          </a:prstGeom>
          <a:noFill/>
          <a:ln w="9525">
            <a:noFill/>
            <a:miter lim="800000"/>
            <a:headEnd/>
            <a:tailEnd/>
          </a:ln>
          <a:effectLst/>
        </p:spPr>
        <p:txBody>
          <a:bodyPr wrap="none">
            <a:spAutoFit/>
          </a:bodyPr>
          <a:lstStyle/>
          <a:p>
            <a:r>
              <a:rPr kumimoji="0" lang="en-US" sz="1400">
                <a:latin typeface="Segoe" pitchFamily="34" charset="0"/>
              </a:rPr>
              <a:t>weeks</a:t>
            </a:r>
          </a:p>
        </p:txBody>
      </p:sp>
      <p:sp>
        <p:nvSpPr>
          <p:cNvPr id="737302" name="Text Box 22"/>
          <p:cNvSpPr txBox="1">
            <a:spLocks noChangeArrowheads="1"/>
          </p:cNvSpPr>
          <p:nvPr/>
        </p:nvSpPr>
        <p:spPr bwMode="auto">
          <a:xfrm>
            <a:off x="4821238" y="5432425"/>
            <a:ext cx="801687" cy="304800"/>
          </a:xfrm>
          <a:prstGeom prst="rect">
            <a:avLst/>
          </a:prstGeom>
          <a:noFill/>
          <a:ln w="9525">
            <a:noFill/>
            <a:miter lim="800000"/>
            <a:headEnd/>
            <a:tailEnd/>
          </a:ln>
          <a:effectLst/>
        </p:spPr>
        <p:txBody>
          <a:bodyPr wrap="none">
            <a:spAutoFit/>
          </a:bodyPr>
          <a:lstStyle/>
          <a:p>
            <a:r>
              <a:rPr kumimoji="0" lang="en-US" sz="1400">
                <a:latin typeface="Segoe" pitchFamily="34" charset="0"/>
              </a:rPr>
              <a:t>minutes</a:t>
            </a:r>
          </a:p>
        </p:txBody>
      </p:sp>
      <p:sp>
        <p:nvSpPr>
          <p:cNvPr id="737303" name="Text Box 23"/>
          <p:cNvSpPr txBox="1">
            <a:spLocks noChangeArrowheads="1"/>
          </p:cNvSpPr>
          <p:nvPr/>
        </p:nvSpPr>
        <p:spPr bwMode="auto">
          <a:xfrm>
            <a:off x="5688013" y="5437188"/>
            <a:ext cx="619125" cy="304800"/>
          </a:xfrm>
          <a:prstGeom prst="rect">
            <a:avLst/>
          </a:prstGeom>
          <a:noFill/>
          <a:ln w="9525">
            <a:noFill/>
            <a:miter lim="800000"/>
            <a:headEnd/>
            <a:tailEnd/>
          </a:ln>
          <a:effectLst/>
        </p:spPr>
        <p:txBody>
          <a:bodyPr wrap="none">
            <a:spAutoFit/>
          </a:bodyPr>
          <a:lstStyle/>
          <a:p>
            <a:r>
              <a:rPr kumimoji="0" lang="en-US" sz="1400">
                <a:latin typeface="Segoe" pitchFamily="34" charset="0"/>
              </a:rPr>
              <a:t>hours</a:t>
            </a:r>
          </a:p>
        </p:txBody>
      </p:sp>
      <p:sp>
        <p:nvSpPr>
          <p:cNvPr id="737304" name="Text Box 24"/>
          <p:cNvSpPr txBox="1">
            <a:spLocks noChangeArrowheads="1"/>
          </p:cNvSpPr>
          <p:nvPr/>
        </p:nvSpPr>
        <p:spPr bwMode="auto">
          <a:xfrm>
            <a:off x="6773863" y="5437188"/>
            <a:ext cx="534987" cy="304800"/>
          </a:xfrm>
          <a:prstGeom prst="rect">
            <a:avLst/>
          </a:prstGeom>
          <a:noFill/>
          <a:ln w="9525">
            <a:noFill/>
            <a:miter lim="800000"/>
            <a:headEnd/>
            <a:tailEnd/>
          </a:ln>
          <a:effectLst/>
        </p:spPr>
        <p:txBody>
          <a:bodyPr wrap="none">
            <a:spAutoFit/>
          </a:bodyPr>
          <a:lstStyle/>
          <a:p>
            <a:r>
              <a:rPr kumimoji="0" lang="en-US" sz="1400">
                <a:latin typeface="Segoe" pitchFamily="34" charset="0"/>
              </a:rPr>
              <a:t>days</a:t>
            </a:r>
          </a:p>
        </p:txBody>
      </p:sp>
      <p:sp>
        <p:nvSpPr>
          <p:cNvPr id="737305" name="Text Box 25"/>
          <p:cNvSpPr txBox="1">
            <a:spLocks noChangeArrowheads="1"/>
          </p:cNvSpPr>
          <p:nvPr/>
        </p:nvSpPr>
        <p:spPr bwMode="auto">
          <a:xfrm>
            <a:off x="7699375" y="5434013"/>
            <a:ext cx="655638" cy="304800"/>
          </a:xfrm>
          <a:prstGeom prst="rect">
            <a:avLst/>
          </a:prstGeom>
          <a:noFill/>
          <a:ln w="9525">
            <a:noFill/>
            <a:miter lim="800000"/>
            <a:headEnd/>
            <a:tailEnd/>
          </a:ln>
          <a:effectLst/>
        </p:spPr>
        <p:txBody>
          <a:bodyPr wrap="none">
            <a:spAutoFit/>
          </a:bodyPr>
          <a:lstStyle/>
          <a:p>
            <a:r>
              <a:rPr kumimoji="0" lang="en-US" sz="1400">
                <a:latin typeface="Segoe" pitchFamily="34" charset="0"/>
              </a:rPr>
              <a:t>weeks</a:t>
            </a:r>
          </a:p>
        </p:txBody>
      </p:sp>
      <p:sp>
        <p:nvSpPr>
          <p:cNvPr id="737306" name="Text Box 26"/>
          <p:cNvSpPr txBox="1">
            <a:spLocks noChangeArrowheads="1"/>
          </p:cNvSpPr>
          <p:nvPr/>
        </p:nvSpPr>
        <p:spPr bwMode="auto">
          <a:xfrm>
            <a:off x="473075" y="5835650"/>
            <a:ext cx="3932238" cy="457200"/>
          </a:xfrm>
          <a:prstGeom prst="rect">
            <a:avLst/>
          </a:prstGeom>
          <a:noFill/>
          <a:ln w="9525">
            <a:noFill/>
            <a:miter lim="800000"/>
            <a:headEnd/>
            <a:tailEnd/>
          </a:ln>
          <a:effectLst/>
        </p:spPr>
        <p:txBody>
          <a:bodyPr>
            <a:spAutoFit/>
          </a:bodyPr>
          <a:lstStyle/>
          <a:p>
            <a:pPr algn="ctr"/>
            <a:r>
              <a:rPr kumimoji="0" lang="en-US" sz="2400">
                <a:latin typeface="Segoe" pitchFamily="34" charset="0"/>
              </a:rPr>
              <a:t>Recovery Point</a:t>
            </a:r>
          </a:p>
        </p:txBody>
      </p:sp>
      <p:sp>
        <p:nvSpPr>
          <p:cNvPr id="737307" name="Text Box 27"/>
          <p:cNvSpPr txBox="1">
            <a:spLocks noChangeArrowheads="1"/>
          </p:cNvSpPr>
          <p:nvPr/>
        </p:nvSpPr>
        <p:spPr bwMode="auto">
          <a:xfrm>
            <a:off x="4870450" y="5842000"/>
            <a:ext cx="4006850" cy="457200"/>
          </a:xfrm>
          <a:prstGeom prst="rect">
            <a:avLst/>
          </a:prstGeom>
          <a:noFill/>
          <a:ln w="9525">
            <a:noFill/>
            <a:miter lim="800000"/>
            <a:headEnd/>
            <a:tailEnd/>
          </a:ln>
          <a:effectLst/>
        </p:spPr>
        <p:txBody>
          <a:bodyPr>
            <a:spAutoFit/>
          </a:bodyPr>
          <a:lstStyle/>
          <a:p>
            <a:pPr algn="ctr"/>
            <a:r>
              <a:rPr kumimoji="0" lang="en-US" sz="2400">
                <a:latin typeface="Segoe" pitchFamily="34" charset="0"/>
              </a:rPr>
              <a:t>Recovery Time</a:t>
            </a:r>
          </a:p>
        </p:txBody>
      </p:sp>
      <p:sp>
        <p:nvSpPr>
          <p:cNvPr id="737308" name="Rectangle 28"/>
          <p:cNvSpPr>
            <a:spLocks noChangeArrowheads="1"/>
          </p:cNvSpPr>
          <p:nvPr/>
        </p:nvSpPr>
        <p:spPr bwMode="auto">
          <a:xfrm>
            <a:off x="4570413" y="4702175"/>
            <a:ext cx="146050" cy="97313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37311" name="Rectangle 31"/>
          <p:cNvSpPr>
            <a:spLocks noGrp="1"/>
          </p:cNvSpPr>
          <p:nvPr>
            <p:ph type="title"/>
          </p:nvPr>
        </p:nvSpPr>
        <p:spPr/>
        <p:txBody>
          <a:bodyPr/>
          <a:lstStyle/>
          <a:p>
            <a:r>
              <a:rPr lang="zh-TW" altLang="en-US" dirty="0" smtClean="0">
                <a:sym typeface="Wingdings" pitchFamily="2" charset="2"/>
              </a:rPr>
              <a:t>定義</a:t>
            </a:r>
            <a:r>
              <a:rPr lang="en-US" altLang="zh-TW" dirty="0" smtClean="0">
                <a:sym typeface="Wingdings" pitchFamily="2" charset="2"/>
              </a:rPr>
              <a:t>SLA</a:t>
            </a:r>
            <a:r>
              <a:rPr lang="zh-TW" altLang="en-US" dirty="0" smtClean="0">
                <a:sym typeface="Wingdings" pitchFamily="2" charset="2"/>
              </a:rPr>
              <a:t>的復原指標</a:t>
            </a:r>
            <a:endParaRPr lang="zh-TW" altLang="en-US" dirty="0">
              <a:sym typeface="Wingdings" pitchFamily="2" charset="2"/>
            </a:endParaRPr>
          </a:p>
        </p:txBody>
      </p:sp>
      <p:sp>
        <p:nvSpPr>
          <p:cNvPr id="737312" name="Rectangle 32"/>
          <p:cNvSpPr>
            <a:spLocks noGrp="1"/>
          </p:cNvSpPr>
          <p:nvPr>
            <p:ph type="body" idx="1"/>
          </p:nvPr>
        </p:nvSpPr>
        <p:spPr>
          <a:xfrm>
            <a:off x="381000" y="1412875"/>
            <a:ext cx="8382000" cy="2745367"/>
          </a:xfrm>
        </p:spPr>
        <p:txBody>
          <a:bodyPr/>
          <a:lstStyle/>
          <a:p>
            <a:r>
              <a:rPr lang="en-US" dirty="0" smtClean="0">
                <a:sym typeface="Wingdings" pitchFamily="2" charset="2"/>
              </a:rPr>
              <a:t>RTO: Recovery Time Objective</a:t>
            </a:r>
          </a:p>
          <a:p>
            <a:pPr lvl="1"/>
            <a:r>
              <a:rPr lang="zh-TW" altLang="en-US" dirty="0" smtClean="0">
                <a:solidFill>
                  <a:srgbClr val="FFC000"/>
                </a:solidFill>
                <a:sym typeface="Wingdings" pitchFamily="2" charset="2"/>
              </a:rPr>
              <a:t>可以多快完成復原？</a:t>
            </a:r>
            <a:endParaRPr lang="en-US" altLang="zh-TW" dirty="0" smtClean="0">
              <a:solidFill>
                <a:srgbClr val="FFC000"/>
              </a:solidFill>
              <a:sym typeface="Wingdings" pitchFamily="2" charset="2"/>
            </a:endParaRPr>
          </a:p>
          <a:p>
            <a:pPr lvl="2"/>
            <a:r>
              <a:rPr lang="zh-TW" altLang="en-US" dirty="0" smtClean="0">
                <a:solidFill>
                  <a:srgbClr val="FFC000"/>
                </a:solidFill>
                <a:sym typeface="Wingdings" pitchFamily="2" charset="2"/>
              </a:rPr>
              <a:t>（停機時間？）</a:t>
            </a:r>
            <a:endParaRPr lang="en-US" dirty="0" smtClean="0">
              <a:sym typeface="Wingdings" pitchFamily="2" charset="2"/>
            </a:endParaRPr>
          </a:p>
          <a:p>
            <a:r>
              <a:rPr lang="en-US" dirty="0" smtClean="0">
                <a:sym typeface="Wingdings" pitchFamily="2" charset="2"/>
              </a:rPr>
              <a:t>RPO: Recovery Point Objective</a:t>
            </a:r>
          </a:p>
          <a:p>
            <a:pPr lvl="1"/>
            <a:r>
              <a:rPr lang="zh-TW" altLang="en-US" dirty="0" smtClean="0">
                <a:solidFill>
                  <a:srgbClr val="FFC000"/>
                </a:solidFill>
                <a:sym typeface="Wingdings" pitchFamily="2" charset="2"/>
              </a:rPr>
              <a:t>資料可以復原到哪個時間點？</a:t>
            </a:r>
            <a:endParaRPr lang="en-US" altLang="zh-TW" dirty="0" smtClean="0">
              <a:solidFill>
                <a:srgbClr val="FFC000"/>
              </a:solidFill>
              <a:sym typeface="Wingdings" pitchFamily="2" charset="2"/>
            </a:endParaRPr>
          </a:p>
          <a:p>
            <a:pPr lvl="2"/>
            <a:r>
              <a:rPr lang="zh-TW" altLang="en-US" dirty="0" smtClean="0">
                <a:solidFill>
                  <a:srgbClr val="FFC000"/>
                </a:solidFill>
                <a:sym typeface="Wingdings" pitchFamily="2" charset="2"/>
              </a:rPr>
              <a:t>（多少的資料損失量</a:t>
            </a:r>
            <a:r>
              <a:rPr lang="en-US" dirty="0" smtClean="0">
                <a:solidFill>
                  <a:srgbClr val="FFC000"/>
                </a:solidFill>
                <a:sym typeface="Wingdings" pitchFamily="2" charset="2"/>
              </a:rPr>
              <a:t>?</a:t>
            </a:r>
            <a:r>
              <a:rPr lang="zh-TW" altLang="en-US" dirty="0" smtClean="0">
                <a:solidFill>
                  <a:srgbClr val="FFC000"/>
                </a:solidFill>
                <a:sym typeface="Wingdings" pitchFamily="2" charset="2"/>
              </a:rPr>
              <a:t>）</a:t>
            </a:r>
            <a:endParaRPr lang="zh-TW" altLang="en-US" dirty="0">
              <a:solidFill>
                <a:srgbClr val="FFC000"/>
              </a:solidFill>
              <a:sym typeface="Wingdings" pitchFamily="2" charset="2"/>
            </a:endParaRPr>
          </a:p>
        </p:txBody>
      </p:sp>
    </p:spTree>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zh-TW" altLang="en-US" dirty="0" smtClean="0"/>
              <a:t>高可用度的定義 </a:t>
            </a:r>
            <a:r>
              <a:rPr lang="en-US" altLang="zh-TW" dirty="0" smtClean="0"/>
              <a:t>(RTO)</a:t>
            </a:r>
            <a:endParaRPr lang="zh-TW" altLang="en-US" dirty="0"/>
          </a:p>
        </p:txBody>
      </p:sp>
      <p:sp>
        <p:nvSpPr>
          <p:cNvPr id="27651" name="Rectangle 3"/>
          <p:cNvSpPr>
            <a:spLocks noGrp="1" noChangeArrowheads="1"/>
          </p:cNvSpPr>
          <p:nvPr>
            <p:ph type="body" idx="1"/>
          </p:nvPr>
        </p:nvSpPr>
        <p:spPr/>
        <p:txBody>
          <a:bodyPr/>
          <a:lstStyle/>
          <a:p>
            <a:r>
              <a:rPr lang="zh-TW" altLang="en-US" dirty="0" smtClean="0"/>
              <a:t>何謂 </a:t>
            </a:r>
            <a:r>
              <a:rPr lang="en-US" altLang="zh-TW" dirty="0" smtClean="0"/>
              <a:t>99.999%? </a:t>
            </a:r>
          </a:p>
          <a:p>
            <a:pPr lvl="1"/>
            <a:r>
              <a:rPr lang="zh-TW" altLang="en-US" dirty="0" smtClean="0"/>
              <a:t>目標</a:t>
            </a:r>
            <a:r>
              <a:rPr lang="en-US" altLang="zh-TW" dirty="0" smtClean="0"/>
              <a:t>: </a:t>
            </a:r>
          </a:p>
          <a:p>
            <a:pPr lvl="2"/>
            <a:r>
              <a:rPr lang="zh-TW" altLang="en-US" dirty="0" smtClean="0"/>
              <a:t>提供使用者全年無休 </a:t>
            </a:r>
            <a:r>
              <a:rPr lang="en-US" altLang="zh-TW" dirty="0" smtClean="0"/>
              <a:t>(24X7) </a:t>
            </a:r>
            <a:r>
              <a:rPr lang="zh-TW" altLang="en-US" dirty="0" smtClean="0"/>
              <a:t>的服務</a:t>
            </a:r>
          </a:p>
          <a:p>
            <a:pPr lvl="2"/>
            <a:r>
              <a:rPr lang="zh-TW" altLang="en-US" dirty="0" smtClean="0"/>
              <a:t>每年只能有小於 </a:t>
            </a:r>
            <a:r>
              <a:rPr lang="en-US" altLang="zh-TW" dirty="0" smtClean="0"/>
              <a:t>5 </a:t>
            </a:r>
            <a:r>
              <a:rPr lang="zh-TW" altLang="en-US" dirty="0" smtClean="0"/>
              <a:t>分鐘 </a:t>
            </a:r>
            <a:r>
              <a:rPr lang="en-US" altLang="zh-TW" dirty="0" smtClean="0"/>
              <a:t>16 </a:t>
            </a:r>
            <a:r>
              <a:rPr lang="zh-TW" altLang="en-US" dirty="0" smtClean="0"/>
              <a:t>秒的停機時間</a:t>
            </a:r>
          </a:p>
          <a:p>
            <a:pPr lvl="1"/>
            <a:r>
              <a:rPr lang="zh-TW" altLang="en-US" dirty="0" smtClean="0"/>
              <a:t>思考：</a:t>
            </a:r>
          </a:p>
          <a:p>
            <a:pPr lvl="2"/>
            <a:r>
              <a:rPr lang="zh-TW" altLang="en-US" dirty="0" smtClean="0"/>
              <a:t>到底需要達到多少個 </a:t>
            </a:r>
            <a:r>
              <a:rPr lang="en-US" altLang="zh-TW" dirty="0" smtClean="0"/>
              <a:t>9</a:t>
            </a:r>
            <a:r>
              <a:rPr lang="zh-TW" altLang="en-US" dirty="0" smtClean="0"/>
              <a:t>？ </a:t>
            </a:r>
          </a:p>
          <a:p>
            <a:r>
              <a:rPr lang="zh-TW" altLang="en-US" dirty="0" smtClean="0"/>
              <a:t>高可用度的計算公式</a:t>
            </a:r>
          </a:p>
          <a:p>
            <a:pPr lvl="1"/>
            <a:r>
              <a:rPr lang="en-US" altLang="zh-TW" dirty="0" smtClean="0"/>
              <a:t>A = (F – R) / F </a:t>
            </a:r>
          </a:p>
          <a:p>
            <a:pPr lvl="2"/>
            <a:r>
              <a:rPr lang="en-US" altLang="zh-TW" dirty="0" smtClean="0"/>
              <a:t>A = </a:t>
            </a:r>
            <a:r>
              <a:rPr lang="zh-TW" altLang="en-US" dirty="0" smtClean="0"/>
              <a:t>可用度</a:t>
            </a:r>
          </a:p>
          <a:p>
            <a:pPr lvl="2"/>
            <a:r>
              <a:rPr lang="en-US" altLang="zh-TW" dirty="0" smtClean="0"/>
              <a:t>F = </a:t>
            </a:r>
            <a:r>
              <a:rPr lang="zh-TW" altLang="en-US" dirty="0" smtClean="0"/>
              <a:t>平均發生毀損的時間 </a:t>
            </a:r>
            <a:r>
              <a:rPr lang="en-US" altLang="zh-TW" dirty="0" smtClean="0"/>
              <a:t>(MTBF) </a:t>
            </a:r>
          </a:p>
          <a:p>
            <a:pPr lvl="2"/>
            <a:r>
              <a:rPr lang="en-US" altLang="zh-TW" dirty="0" smtClean="0"/>
              <a:t>R = </a:t>
            </a:r>
            <a:r>
              <a:rPr lang="zh-TW" altLang="en-US" dirty="0" smtClean="0"/>
              <a:t>平均所需的修復時間</a:t>
            </a:r>
            <a:r>
              <a:rPr lang="en-US" altLang="zh-TW" dirty="0" smtClean="0"/>
              <a:t>(</a:t>
            </a:r>
            <a:r>
              <a:rPr lang="zh-TW" altLang="en-US" dirty="0" smtClean="0"/>
              <a:t>包括確定問題與修復問題</a:t>
            </a:r>
            <a:r>
              <a:rPr lang="en-US" altLang="zh-TW" dirty="0" smtClean="0"/>
              <a:t>)</a:t>
            </a:r>
            <a:endParaRPr lang="zh-TW" altLang="en-US" dirty="0"/>
          </a:p>
        </p:txBody>
      </p:sp>
      <p:sp>
        <p:nvSpPr>
          <p:cNvPr id="27652" name="AutoShape 4"/>
          <p:cNvSpPr>
            <a:spLocks noChangeArrowheads="1"/>
          </p:cNvSpPr>
          <p:nvPr/>
        </p:nvSpPr>
        <p:spPr bwMode="auto">
          <a:xfrm>
            <a:off x="4738687" y="928670"/>
            <a:ext cx="1662114" cy="746124"/>
          </a:xfrm>
          <a:prstGeom prst="wedgeRoundRectCallout">
            <a:avLst>
              <a:gd name="adj1" fmla="val -125296"/>
              <a:gd name="adj2" fmla="val -19444"/>
              <a:gd name="adj3" fmla="val 16667"/>
            </a:avLst>
          </a:prstGeom>
          <a:ln>
            <a:headEnd/>
            <a:tailEnd/>
          </a:ln>
          <a:scene3d>
            <a:camera prst="perspectiveContrastingRightFacing"/>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lstStyle/>
          <a:p>
            <a:pPr eaLnBrk="1" hangingPunct="1"/>
            <a:r>
              <a:rPr lang="en-US" altLang="zh-TW" sz="3200" dirty="0" smtClean="0">
                <a:effectLst>
                  <a:outerShdw blurRad="38100" dist="38100" dir="2700000" algn="tl">
                    <a:srgbClr val="000000"/>
                  </a:outerShdw>
                </a:effectLst>
              </a:rPr>
              <a:t>(</a:t>
            </a:r>
            <a:r>
              <a:rPr lang="zh-TW" altLang="en-US" sz="3200" dirty="0" smtClean="0">
                <a:effectLst>
                  <a:outerShdw blurRad="38100" dist="38100" dir="2700000" algn="tl">
                    <a:srgbClr val="000000"/>
                  </a:outerShdw>
                </a:effectLst>
              </a:rPr>
              <a:t> </a:t>
            </a:r>
            <a:r>
              <a:rPr lang="en-US" altLang="zh-TW" sz="3200" dirty="0" smtClean="0">
                <a:effectLst>
                  <a:outerShdw blurRad="38100" dist="38100" dir="2700000" algn="tl">
                    <a:srgbClr val="000000"/>
                  </a:outerShdw>
                </a:effectLst>
              </a:rPr>
              <a:t>5</a:t>
            </a:r>
            <a:r>
              <a:rPr lang="zh-TW" altLang="en-US" sz="3200" dirty="0" smtClean="0">
                <a:effectLst>
                  <a:outerShdw blurRad="38100" dist="38100" dir="2700000" algn="tl">
                    <a:srgbClr val="000000"/>
                  </a:outerShdw>
                </a:effectLst>
              </a:rPr>
              <a:t> </a:t>
            </a:r>
            <a:r>
              <a:rPr lang="zh-TW" altLang="en-US" sz="3200" dirty="0" smtClean="0">
                <a:effectLst>
                  <a:outerShdw blurRad="38100" dist="38100" dir="2700000" algn="tl">
                    <a:srgbClr val="000000"/>
                  </a:outerShdw>
                </a:effectLst>
                <a:latin typeface="標楷體" pitchFamily="65" charset="-120"/>
                <a:ea typeface="標楷體" pitchFamily="65" charset="-120"/>
              </a:rPr>
              <a:t>個 </a:t>
            </a:r>
            <a:r>
              <a:rPr lang="en-US" altLang="zh-TW" sz="3200" dirty="0" smtClean="0">
                <a:effectLst>
                  <a:outerShdw blurRad="38100" dist="38100" dir="2700000" algn="tl">
                    <a:srgbClr val="000000"/>
                  </a:outerShdw>
                </a:effectLst>
              </a:rPr>
              <a:t>9</a:t>
            </a:r>
            <a:r>
              <a:rPr lang="zh-TW" altLang="en-US" sz="3200" dirty="0" smtClean="0">
                <a:effectLst>
                  <a:outerShdw blurRad="38100" dist="38100" dir="2700000" algn="tl">
                    <a:srgbClr val="000000"/>
                  </a:outerShdw>
                </a:effectLst>
              </a:rPr>
              <a:t> </a:t>
            </a:r>
            <a:r>
              <a:rPr lang="en-US" altLang="zh-TW" sz="3200" dirty="0" smtClean="0">
                <a:effectLst>
                  <a:outerShdw blurRad="38100" dist="38100" dir="2700000" algn="tl">
                    <a:srgbClr val="000000"/>
                  </a:outerShdw>
                </a:effectLst>
              </a:rPr>
              <a:t>)</a:t>
            </a:r>
            <a:endParaRPr lang="en-US" altLang="zh-TW" sz="3200" dirty="0">
              <a:effectLst>
                <a:outerShdw blurRad="38100" dist="38100" dir="2700000" algn="tl">
                  <a:srgbClr val="000000"/>
                </a:outerShdw>
              </a:effectLst>
            </a:endParaRPr>
          </a:p>
        </p:txBody>
      </p:sp>
      <p:sp>
        <p:nvSpPr>
          <p:cNvPr id="27653" name="AutoShape 5"/>
          <p:cNvSpPr>
            <a:spLocks noChangeArrowheads="1"/>
          </p:cNvSpPr>
          <p:nvPr/>
        </p:nvSpPr>
        <p:spPr bwMode="auto">
          <a:xfrm>
            <a:off x="6405599" y="2417739"/>
            <a:ext cx="3524251" cy="701675"/>
          </a:xfrm>
          <a:prstGeom prst="wedgeRoundRectCallout">
            <a:avLst>
              <a:gd name="adj1" fmla="val -119870"/>
              <a:gd name="adj2" fmla="val 5428"/>
              <a:gd name="adj3" fmla="val 16667"/>
            </a:avLst>
          </a:prstGeom>
          <a:ln>
            <a:headEnd/>
            <a:tailEnd/>
          </a:ln>
          <a:effectLst>
            <a:innerShdw blurRad="63500" dist="50800" dir="2700000">
              <a:prstClr val="black">
                <a:alpha val="50000"/>
              </a:prstClr>
            </a:innerShdw>
          </a:effectLst>
          <a:scene3d>
            <a:camera prst="perspectiveContrastingRightFacing"/>
            <a:lightRig rig="threePt" dir="t"/>
          </a:scene3d>
        </p:spPr>
        <p:style>
          <a:lnRef idx="1">
            <a:schemeClr val="accent1"/>
          </a:lnRef>
          <a:fillRef idx="3">
            <a:schemeClr val="accent1"/>
          </a:fillRef>
          <a:effectRef idx="2">
            <a:schemeClr val="accent1"/>
          </a:effectRef>
          <a:fontRef idx="minor">
            <a:schemeClr val="lt1"/>
          </a:fontRef>
        </p:style>
        <p:txBody>
          <a:bodyPr/>
          <a:lstStyle/>
          <a:p>
            <a:r>
              <a:rPr lang="en-US" altLang="zh-TW" sz="3200" dirty="0">
                <a:effectLst>
                  <a:outerShdw blurRad="38100" dist="38100" dir="2700000" algn="tl">
                    <a:srgbClr val="000000"/>
                  </a:outerShdw>
                </a:effectLst>
              </a:rPr>
              <a:t>2</a:t>
            </a:r>
            <a:r>
              <a:rPr lang="zh-TW" altLang="en-US" sz="3200" dirty="0">
                <a:effectLst>
                  <a:outerShdw blurRad="38100" dist="38100" dir="2700000" algn="tl">
                    <a:srgbClr val="000000"/>
                  </a:outerShdw>
                </a:effectLst>
              </a:rPr>
              <a:t>個？ </a:t>
            </a:r>
            <a:r>
              <a:rPr lang="en-US" altLang="zh-TW" sz="3200" dirty="0">
                <a:effectLst>
                  <a:outerShdw blurRad="38100" dist="38100" dir="2700000" algn="tl">
                    <a:srgbClr val="000000"/>
                  </a:outerShdw>
                </a:effectLst>
              </a:rPr>
              <a:t>3</a:t>
            </a:r>
            <a:r>
              <a:rPr lang="zh-TW" altLang="en-US" sz="3200" dirty="0">
                <a:effectLst>
                  <a:outerShdw blurRad="38100" dist="38100" dir="2700000" algn="tl">
                    <a:srgbClr val="000000"/>
                  </a:outerShdw>
                </a:effectLst>
              </a:rPr>
              <a:t>個？ </a:t>
            </a:r>
            <a:r>
              <a:rPr lang="en-US" altLang="zh-TW" sz="3200" dirty="0">
                <a:effectLst>
                  <a:outerShdw blurRad="38100" dist="38100" dir="2700000" algn="tl">
                    <a:srgbClr val="000000"/>
                  </a:outerShdw>
                </a:effectLst>
              </a:rPr>
              <a:t>5</a:t>
            </a:r>
            <a:r>
              <a:rPr lang="zh-TW" altLang="en-US" sz="3200" dirty="0">
                <a:effectLst>
                  <a:outerShdw blurRad="38100" dist="38100" dir="2700000" algn="tl">
                    <a:srgbClr val="000000"/>
                  </a:outerShdw>
                </a:effectLst>
              </a:rPr>
              <a:t>個？</a:t>
            </a:r>
          </a:p>
        </p:txBody>
      </p: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7922" y="1349478"/>
            <a:ext cx="7687597" cy="2579588"/>
          </a:xfrm>
          <a:prstGeom prst="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6200000" scaled="1"/>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r"/>
            <a:r>
              <a:rPr lang="zh-TW" altLang="en-US" sz="2400" b="1" i="1" u="sng" dirty="0" smtClean="0">
                <a:solidFill>
                  <a:schemeClr val="accent2"/>
                </a:solidFill>
              </a:rPr>
              <a:t>非計畫性停機</a:t>
            </a:r>
            <a:endParaRPr lang="en-US" sz="2400" b="1" i="1" u="sng" dirty="0">
              <a:solidFill>
                <a:schemeClr val="accent2"/>
              </a:solidFill>
            </a:endParaRPr>
          </a:p>
        </p:txBody>
      </p:sp>
      <p:sp>
        <p:nvSpPr>
          <p:cNvPr id="10" name="Rectangle 9"/>
          <p:cNvSpPr/>
          <p:nvPr/>
        </p:nvSpPr>
        <p:spPr>
          <a:xfrm>
            <a:off x="707922" y="4116274"/>
            <a:ext cx="7687597" cy="2313122"/>
          </a:xfrm>
          <a:prstGeom prst="rect">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16200000" scaled="1"/>
            <a:tileRect/>
          </a:gradFill>
          <a:ln/>
        </p:spPr>
        <p:style>
          <a:lnRef idx="0">
            <a:schemeClr val="accent2"/>
          </a:lnRef>
          <a:fillRef idx="3">
            <a:schemeClr val="accent2"/>
          </a:fillRef>
          <a:effectRef idx="3">
            <a:schemeClr val="accent2"/>
          </a:effectRef>
          <a:fontRef idx="minor">
            <a:schemeClr val="lt1"/>
          </a:fontRef>
        </p:style>
        <p:txBody>
          <a:bodyPr rtlCol="0" anchor="ctr"/>
          <a:lstStyle/>
          <a:p>
            <a:pPr algn="r"/>
            <a:r>
              <a:rPr lang="zh-TW" altLang="en-US" sz="2400" b="1" i="1" u="sng" dirty="0" smtClean="0">
                <a:solidFill>
                  <a:schemeClr val="accent2"/>
                </a:solidFill>
              </a:rPr>
              <a:t>計畫性停機</a:t>
            </a:r>
            <a:endParaRPr lang="en-US" sz="2400" b="1" i="1" u="sng" dirty="0">
              <a:solidFill>
                <a:schemeClr val="accent2"/>
              </a:solidFill>
            </a:endParaRPr>
          </a:p>
        </p:txBody>
      </p:sp>
      <p:sp>
        <p:nvSpPr>
          <p:cNvPr id="2" name="Title 1"/>
          <p:cNvSpPr>
            <a:spLocks noGrp="1"/>
          </p:cNvSpPr>
          <p:nvPr>
            <p:ph type="title"/>
          </p:nvPr>
        </p:nvSpPr>
        <p:spPr/>
        <p:txBody>
          <a:bodyPr/>
          <a:lstStyle/>
          <a:p>
            <a:r>
              <a:rPr lang="zh-TW" altLang="en-US" dirty="0" smtClean="0"/>
              <a:t>高可用性的防護</a:t>
            </a:r>
            <a:endParaRPr lang="en-US" dirty="0"/>
          </a:p>
        </p:txBody>
      </p:sp>
      <p:sp>
        <p:nvSpPr>
          <p:cNvPr id="3" name="Text Placeholder 2"/>
          <p:cNvSpPr>
            <a:spLocks noGrp="1"/>
          </p:cNvSpPr>
          <p:nvPr>
            <p:ph idx="1"/>
          </p:nvPr>
        </p:nvSpPr>
        <p:spPr>
          <a:xfrm>
            <a:off x="366713" y="1374775"/>
            <a:ext cx="8405812" cy="4411679"/>
          </a:xfrm>
        </p:spPr>
        <p:txBody>
          <a:bodyPr/>
          <a:lstStyle/>
          <a:p>
            <a:r>
              <a:rPr lang="zh-TW" altLang="en-US" sz="2800" dirty="0" smtClean="0"/>
              <a:t>保護系統免於毀損</a:t>
            </a:r>
            <a:endParaRPr lang="en-US" sz="2800" dirty="0" smtClean="0"/>
          </a:p>
          <a:p>
            <a:pPr lvl="1"/>
            <a:r>
              <a:rPr lang="zh-TW" altLang="en-US" sz="2000" dirty="0" smtClean="0"/>
              <a:t>主機層級：硬體故障、服務中止、資料損壞</a:t>
            </a:r>
            <a:r>
              <a:rPr lang="en-US" sz="2000" dirty="0" smtClean="0"/>
              <a:t> …</a:t>
            </a:r>
          </a:p>
          <a:p>
            <a:pPr lvl="1"/>
            <a:r>
              <a:rPr lang="zh-TW" altLang="en-US" sz="2000" dirty="0" smtClean="0"/>
              <a:t>機房層級：颱風、火災、地震</a:t>
            </a:r>
            <a:r>
              <a:rPr lang="en-US" sz="2000" dirty="0" smtClean="0"/>
              <a:t> ...</a:t>
            </a:r>
          </a:p>
          <a:p>
            <a:pPr lvl="1"/>
            <a:endParaRPr lang="en-US" sz="2000" dirty="0" smtClean="0"/>
          </a:p>
          <a:p>
            <a:r>
              <a:rPr lang="zh-TW" altLang="en-US" sz="2800" dirty="0" smtClean="0"/>
              <a:t>復原錯誤狀況</a:t>
            </a:r>
            <a:r>
              <a:rPr lang="en-US" sz="2800" dirty="0" smtClean="0"/>
              <a:t> (</a:t>
            </a:r>
            <a:r>
              <a:rPr lang="zh-TW" altLang="en-US" sz="2800" dirty="0" smtClean="0"/>
              <a:t>使用者或應用程式</a:t>
            </a:r>
            <a:r>
              <a:rPr lang="en-US" altLang="zh-TW" sz="2800" dirty="0" smtClean="0"/>
              <a:t>)</a:t>
            </a:r>
            <a:endParaRPr lang="en-US" sz="2800" dirty="0" smtClean="0"/>
          </a:p>
          <a:p>
            <a:pPr lvl="1"/>
            <a:r>
              <a:rPr lang="zh-TW" altLang="en-US" sz="2000" dirty="0" smtClean="0"/>
              <a:t>不正確的資料異動、意外變更資料</a:t>
            </a:r>
            <a:r>
              <a:rPr lang="en-US" sz="2000" dirty="0" smtClean="0"/>
              <a:t>…</a:t>
            </a:r>
          </a:p>
          <a:p>
            <a:pPr lvl="1"/>
            <a:endParaRPr lang="en-US" sz="2000" dirty="0" smtClean="0"/>
          </a:p>
          <a:p>
            <a:r>
              <a:rPr lang="zh-TW" altLang="en-US" sz="2800" dirty="0" smtClean="0"/>
              <a:t>線上管理</a:t>
            </a:r>
            <a:r>
              <a:rPr lang="en-US" sz="2800" dirty="0" smtClean="0"/>
              <a:t> </a:t>
            </a:r>
          </a:p>
          <a:p>
            <a:pPr lvl="1"/>
            <a:r>
              <a:rPr lang="zh-TW" altLang="en-US" sz="2000" dirty="0" smtClean="0"/>
              <a:t>軟體／硬體升級、索引重組</a:t>
            </a:r>
            <a:r>
              <a:rPr lang="en-US" sz="2000" dirty="0" smtClean="0"/>
              <a:t>… </a:t>
            </a:r>
          </a:p>
          <a:p>
            <a:pPr lvl="1"/>
            <a:endParaRPr lang="en-US" sz="2000" dirty="0" smtClean="0"/>
          </a:p>
          <a:p>
            <a:r>
              <a:rPr lang="zh-TW" altLang="en-US" sz="2800" dirty="0" smtClean="0"/>
              <a:t>預期資源之使用情況</a:t>
            </a:r>
            <a:endParaRPr lang="en-US" sz="2800" dirty="0" smtClean="0"/>
          </a:p>
          <a:p>
            <a:pPr lvl="1"/>
            <a:r>
              <a:rPr lang="zh-TW" altLang="en-US" sz="2000" dirty="0" smtClean="0"/>
              <a:t>提升系統支援更多同時使用者數</a:t>
            </a:r>
            <a:endParaRPr lang="en-US" sz="2000" dirty="0" smtClean="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Management Studio </a:t>
            </a:r>
            <a:r>
              <a:rPr lang="zh-TW" altLang="en-US" dirty="0" smtClean="0"/>
              <a:t>標準報表</a:t>
            </a:r>
            <a:r>
              <a:rPr lang="en-US" altLang="zh-TW" sz="2800" dirty="0" smtClean="0"/>
              <a:t>(</a:t>
            </a:r>
            <a:r>
              <a:rPr lang="zh-TW" altLang="en-US" sz="2800" dirty="0" smtClean="0"/>
              <a:t>伺服器</a:t>
            </a:r>
            <a:r>
              <a:rPr lang="en-US" altLang="zh-TW" sz="2800" dirty="0" smtClean="0"/>
              <a:t>)</a:t>
            </a:r>
            <a:endParaRPr lang="zh-TW" altLang="en-US" dirty="0"/>
          </a:p>
        </p:txBody>
      </p:sp>
      <p:sp>
        <p:nvSpPr>
          <p:cNvPr id="3" name="內容版面配置區 2"/>
          <p:cNvSpPr>
            <a:spLocks noGrp="1"/>
          </p:cNvSpPr>
          <p:nvPr>
            <p:ph idx="1"/>
          </p:nvPr>
        </p:nvSpPr>
        <p:spPr>
          <a:xfrm>
            <a:off x="366713" y="1346200"/>
            <a:ext cx="8405812" cy="4726006"/>
          </a:xfrm>
        </p:spPr>
        <p:txBody>
          <a:bodyPr>
            <a:normAutofit/>
          </a:bodyPr>
          <a:lstStyle/>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p:txBody>
      </p:sp>
      <p:pic>
        <p:nvPicPr>
          <p:cNvPr id="6" name="Picture 5" descr="SSMS Standard Report for Server .PNG"/>
          <p:cNvPicPr>
            <a:picLocks noChangeAspect="1"/>
          </p:cNvPicPr>
          <p:nvPr/>
        </p:nvPicPr>
        <p:blipFill>
          <a:blip r:embed="rId2"/>
          <a:stretch>
            <a:fillRect/>
          </a:stretch>
        </p:blipFill>
        <p:spPr>
          <a:xfrm>
            <a:off x="785786" y="962046"/>
            <a:ext cx="7610475" cy="5467350"/>
          </a:xfrm>
          <a:prstGeom prst="rect">
            <a:avLst/>
          </a:prstGeom>
        </p:spPr>
      </p:pic>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2338" name="Picture 2" descr="Shape"/>
          <p:cNvPicPr>
            <a:picLocks noChangeAspect="1" noChangeArrowheads="1"/>
          </p:cNvPicPr>
          <p:nvPr/>
        </p:nvPicPr>
        <p:blipFill>
          <a:blip r:embed="rId3"/>
          <a:srcRect/>
          <a:stretch>
            <a:fillRect/>
          </a:stretch>
        </p:blipFill>
        <p:spPr bwMode="auto">
          <a:xfrm>
            <a:off x="812800" y="874713"/>
            <a:ext cx="8012113" cy="4994275"/>
          </a:xfrm>
          <a:prstGeom prst="rect">
            <a:avLst/>
          </a:prstGeom>
          <a:noFill/>
        </p:spPr>
      </p:pic>
      <p:sp>
        <p:nvSpPr>
          <p:cNvPr id="782339" name="Line 3"/>
          <p:cNvSpPr>
            <a:spLocks noChangeShapeType="1"/>
          </p:cNvSpPr>
          <p:nvPr/>
        </p:nvSpPr>
        <p:spPr bwMode="auto">
          <a:xfrm flipH="1">
            <a:off x="810085" y="2500518"/>
            <a:ext cx="7959725" cy="12700"/>
          </a:xfrm>
          <a:prstGeom prst="line">
            <a:avLst/>
          </a:prstGeom>
          <a:noFill/>
          <a:ln w="25400">
            <a:solidFill>
              <a:schemeClr val="tx1"/>
            </a:solidFill>
            <a:prstDash val="sysDot"/>
            <a:round/>
            <a:headEnd/>
            <a:tailEnd/>
          </a:ln>
          <a:effectLst/>
        </p:spPr>
        <p:txBody>
          <a:bodyPr anchor="ctr"/>
          <a:lstStyle/>
          <a:p>
            <a:endParaRPr lang="en-US"/>
          </a:p>
        </p:txBody>
      </p:sp>
      <p:sp>
        <p:nvSpPr>
          <p:cNvPr id="782340" name="Line 4"/>
          <p:cNvSpPr>
            <a:spLocks noChangeShapeType="1"/>
          </p:cNvSpPr>
          <p:nvPr/>
        </p:nvSpPr>
        <p:spPr bwMode="auto">
          <a:xfrm flipH="1">
            <a:off x="854332" y="4490014"/>
            <a:ext cx="7972425" cy="0"/>
          </a:xfrm>
          <a:prstGeom prst="line">
            <a:avLst/>
          </a:prstGeom>
          <a:noFill/>
          <a:ln w="25400">
            <a:solidFill>
              <a:schemeClr val="tx1"/>
            </a:solidFill>
            <a:prstDash val="sysDot"/>
            <a:round/>
            <a:headEnd/>
            <a:tailEnd/>
          </a:ln>
          <a:effectLst/>
        </p:spPr>
        <p:txBody>
          <a:bodyPr anchor="ctr"/>
          <a:lstStyle/>
          <a:p>
            <a:endParaRPr lang="en-US"/>
          </a:p>
        </p:txBody>
      </p:sp>
      <p:sp>
        <p:nvSpPr>
          <p:cNvPr id="782341" name="Rectangle 5"/>
          <p:cNvSpPr>
            <a:spLocks noGrp="1" noChangeArrowheads="1"/>
          </p:cNvSpPr>
          <p:nvPr>
            <p:ph type="title"/>
          </p:nvPr>
        </p:nvSpPr>
        <p:spPr/>
        <p:txBody>
          <a:bodyPr/>
          <a:lstStyle/>
          <a:p>
            <a:r>
              <a:rPr lang="zh-TW" altLang="en-US" dirty="0">
                <a:latin typeface="微軟正黑體" pitchFamily="34" charset="-120"/>
                <a:ea typeface="微軟正黑體" pitchFamily="34" charset="-120"/>
              </a:rPr>
              <a:t>備援技術分析</a:t>
            </a:r>
          </a:p>
        </p:txBody>
      </p:sp>
      <p:sp>
        <p:nvSpPr>
          <p:cNvPr id="782342" name="Text Box 6"/>
          <p:cNvSpPr txBox="1">
            <a:spLocks noChangeArrowheads="1"/>
          </p:cNvSpPr>
          <p:nvPr/>
        </p:nvSpPr>
        <p:spPr bwMode="auto">
          <a:xfrm>
            <a:off x="968375" y="5835650"/>
            <a:ext cx="7824578" cy="830997"/>
          </a:xfrm>
          <a:prstGeom prst="rect">
            <a:avLst/>
          </a:prstGeom>
          <a:noFill/>
          <a:ln w="12700" algn="ctr">
            <a:noFill/>
            <a:miter lim="800000"/>
            <a:headEnd/>
            <a:tailEnd/>
          </a:ln>
          <a:effectLst/>
        </p:spPr>
        <p:txBody>
          <a:bodyPr wrap="none">
            <a:spAutoFit/>
          </a:bodyPr>
          <a:lstStyle/>
          <a:p>
            <a:pPr eaLnBrk="1" hangingPunct="1">
              <a:lnSpc>
                <a:spcPct val="100000"/>
              </a:lnSpc>
              <a:spcBef>
                <a:spcPct val="0"/>
              </a:spcBef>
            </a:pPr>
            <a:r>
              <a:rPr lang="zh-TW" altLang="en-US" sz="2000" dirty="0">
                <a:solidFill>
                  <a:srgbClr val="FFFF00"/>
                </a:solidFill>
                <a:effectLst>
                  <a:outerShdw blurRad="38100" dist="38100" dir="2700000" algn="tl">
                    <a:srgbClr val="000000"/>
                  </a:outerShdw>
                </a:effectLst>
                <a:latin typeface="微軟正黑體" pitchFamily="34" charset="-120"/>
                <a:ea typeface="微軟正黑體" pitchFamily="34" charset="-120"/>
              </a:rPr>
              <a:t>停機時間 </a:t>
            </a:r>
            <a:r>
              <a:rPr lang="en-US" altLang="zh-TW" sz="2000" dirty="0">
                <a:solidFill>
                  <a:srgbClr val="FFFF00"/>
                </a:solidFill>
                <a:effectLst>
                  <a:outerShdw blurRad="38100" dist="38100" dir="2700000" algn="tl">
                    <a:srgbClr val="000000"/>
                  </a:outerShdw>
                </a:effectLst>
                <a:latin typeface="微軟正黑體" pitchFamily="34" charset="-120"/>
                <a:ea typeface="微軟正黑體" pitchFamily="34" charset="-120"/>
              </a:rPr>
              <a:t>– </a:t>
            </a:r>
            <a:r>
              <a:rPr lang="zh-TW" altLang="en-US" sz="2000" dirty="0">
                <a:solidFill>
                  <a:srgbClr val="FFFF00"/>
                </a:solidFill>
                <a:effectLst>
                  <a:outerShdw blurRad="38100" dist="38100" dir="2700000" algn="tl">
                    <a:srgbClr val="000000"/>
                  </a:outerShdw>
                </a:effectLst>
                <a:latin typeface="微軟正黑體" pitchFamily="34" charset="-120"/>
                <a:ea typeface="微軟正黑體" pitchFamily="34" charset="-120"/>
              </a:rPr>
              <a:t>從異常偵測， 移轉異常／修復異常到重新恢復正常運作</a:t>
            </a:r>
            <a:r>
              <a:rPr lang="zh-TW" altLang="en-US" sz="2000" b="1" dirty="0">
                <a:effectLst>
                  <a:outerShdw blurRad="38100" dist="38100" dir="2700000" algn="tl">
                    <a:srgbClr val="000000"/>
                  </a:outerShdw>
                </a:effectLst>
                <a:latin typeface="微軟正黑體" pitchFamily="34" charset="-120"/>
                <a:ea typeface="微軟正黑體" pitchFamily="34" charset="-120"/>
              </a:rPr>
              <a:t/>
            </a:r>
            <a:br>
              <a:rPr lang="zh-TW" altLang="en-US" sz="2000" b="1" dirty="0">
                <a:effectLst>
                  <a:outerShdw blurRad="38100" dist="38100" dir="2700000" algn="tl">
                    <a:srgbClr val="000000"/>
                  </a:outerShdw>
                </a:effectLst>
                <a:latin typeface="微軟正黑體" pitchFamily="34" charset="-120"/>
                <a:ea typeface="微軟正黑體" pitchFamily="34" charset="-120"/>
              </a:rPr>
            </a:br>
            <a:r>
              <a:rPr lang="zh-TW" altLang="en-US" sz="2000" b="1" dirty="0" smtClean="0">
                <a:effectLst>
                  <a:outerShdw blurRad="38100" dist="38100" dir="2700000" algn="tl">
                    <a:srgbClr val="000000"/>
                  </a:outerShdw>
                </a:effectLst>
                <a:latin typeface="微軟正黑體" pitchFamily="34" charset="-120"/>
                <a:ea typeface="微軟正黑體" pitchFamily="34" charset="-120"/>
              </a:rPr>
              <a:t> </a:t>
            </a:r>
            <a:r>
              <a:rPr lang="zh-TW" altLang="en-US" sz="2800" b="1" dirty="0" smtClean="0">
                <a:solidFill>
                  <a:srgbClr val="FFC000"/>
                </a:solidFill>
                <a:effectLst>
                  <a:outerShdw blurRad="38100" dist="38100" dir="2700000" algn="tl">
                    <a:srgbClr val="000000"/>
                  </a:outerShdw>
                </a:effectLst>
                <a:latin typeface="微軟正黑體" pitchFamily="34" charset="-120"/>
                <a:ea typeface="微軟正黑體" pitchFamily="34" charset="-120"/>
              </a:rPr>
              <a:t>秒       </a:t>
            </a:r>
            <a:r>
              <a:rPr lang="zh-TW" altLang="en-US" sz="2800" b="1" dirty="0">
                <a:solidFill>
                  <a:srgbClr val="FFC000"/>
                </a:solidFill>
                <a:effectLst>
                  <a:outerShdw blurRad="38100" dist="38100" dir="2700000" algn="tl">
                    <a:srgbClr val="000000"/>
                  </a:outerShdw>
                </a:effectLst>
                <a:latin typeface="微軟正黑體" pitchFamily="34" charset="-120"/>
                <a:ea typeface="微軟正黑體" pitchFamily="34" charset="-120"/>
                <a:sym typeface="Wingdings" pitchFamily="2" charset="2"/>
              </a:rPr>
              <a:t></a:t>
            </a:r>
            <a:r>
              <a:rPr lang="zh-TW" altLang="en-US" sz="2800" b="1" dirty="0">
                <a:solidFill>
                  <a:srgbClr val="FFC000"/>
                </a:solidFill>
                <a:effectLst>
                  <a:outerShdw blurRad="38100" dist="38100" dir="2700000" algn="tl">
                    <a:srgbClr val="000000"/>
                  </a:outerShdw>
                </a:effectLst>
                <a:latin typeface="微軟正黑體" pitchFamily="34" charset="-120"/>
                <a:ea typeface="微軟正黑體" pitchFamily="34" charset="-120"/>
              </a:rPr>
              <a:t>        分鐘    </a:t>
            </a:r>
            <a:r>
              <a:rPr lang="zh-TW" altLang="en-US" sz="2800" b="1" dirty="0" smtClean="0">
                <a:solidFill>
                  <a:srgbClr val="FFC000"/>
                </a:solidFill>
                <a:effectLst>
                  <a:outerShdw blurRad="38100" dist="38100" dir="2700000" algn="tl">
                    <a:srgbClr val="000000"/>
                  </a:outerShdw>
                </a:effectLst>
                <a:latin typeface="微軟正黑體" pitchFamily="34" charset="-120"/>
                <a:ea typeface="微軟正黑體" pitchFamily="34" charset="-120"/>
              </a:rPr>
              <a:t>    </a:t>
            </a:r>
            <a:r>
              <a:rPr lang="zh-TW" altLang="en-US" sz="2800" b="1" dirty="0">
                <a:solidFill>
                  <a:srgbClr val="FFC000"/>
                </a:solidFill>
                <a:effectLst>
                  <a:outerShdw blurRad="38100" dist="38100" dir="2700000" algn="tl">
                    <a:srgbClr val="000000"/>
                  </a:outerShdw>
                </a:effectLst>
                <a:latin typeface="微軟正黑體" pitchFamily="34" charset="-120"/>
                <a:ea typeface="微軟正黑體" pitchFamily="34" charset="-120"/>
                <a:sym typeface="Wingdings" pitchFamily="2" charset="2"/>
              </a:rPr>
              <a:t></a:t>
            </a:r>
            <a:r>
              <a:rPr lang="zh-TW" altLang="en-US" sz="2800" b="1" dirty="0">
                <a:solidFill>
                  <a:srgbClr val="FFC000"/>
                </a:solidFill>
                <a:effectLst>
                  <a:outerShdw blurRad="38100" dist="38100" dir="2700000" algn="tl">
                    <a:srgbClr val="000000"/>
                  </a:outerShdw>
                </a:effectLst>
                <a:latin typeface="微軟正黑體" pitchFamily="34" charset="-120"/>
                <a:ea typeface="微軟正黑體" pitchFamily="34" charset="-120"/>
              </a:rPr>
              <a:t>       小時     </a:t>
            </a:r>
            <a:r>
              <a:rPr lang="zh-TW" altLang="en-US" sz="2800" b="1" dirty="0" smtClean="0">
                <a:solidFill>
                  <a:srgbClr val="FFC000"/>
                </a:solidFill>
                <a:effectLst>
                  <a:outerShdw blurRad="38100" dist="38100" dir="2700000" algn="tl">
                    <a:srgbClr val="000000"/>
                  </a:outerShdw>
                </a:effectLst>
                <a:latin typeface="微軟正黑體" pitchFamily="34" charset="-120"/>
                <a:ea typeface="微軟正黑體" pitchFamily="34" charset="-120"/>
              </a:rPr>
              <a:t>   </a:t>
            </a:r>
            <a:r>
              <a:rPr lang="zh-TW" altLang="en-US" sz="2800" b="1" dirty="0">
                <a:solidFill>
                  <a:srgbClr val="FFC000"/>
                </a:solidFill>
                <a:effectLst>
                  <a:outerShdw blurRad="38100" dist="38100" dir="2700000" algn="tl">
                    <a:srgbClr val="000000"/>
                  </a:outerShdw>
                </a:effectLst>
                <a:latin typeface="微軟正黑體" pitchFamily="34" charset="-120"/>
                <a:ea typeface="微軟正黑體" pitchFamily="34" charset="-120"/>
                <a:sym typeface="Wingdings" pitchFamily="2" charset="2"/>
              </a:rPr>
              <a:t></a:t>
            </a:r>
            <a:r>
              <a:rPr lang="zh-TW" altLang="en-US" sz="2800" b="1" dirty="0">
                <a:solidFill>
                  <a:srgbClr val="FFC000"/>
                </a:solidFill>
                <a:effectLst>
                  <a:outerShdw blurRad="38100" dist="38100" dir="2700000" algn="tl">
                    <a:srgbClr val="000000"/>
                  </a:outerShdw>
                </a:effectLst>
                <a:latin typeface="微軟正黑體" pitchFamily="34" charset="-120"/>
                <a:ea typeface="微軟正黑體" pitchFamily="34" charset="-120"/>
              </a:rPr>
              <a:t>         天</a:t>
            </a:r>
          </a:p>
        </p:txBody>
      </p:sp>
      <p:sp useBgFill="1">
        <p:nvSpPr>
          <p:cNvPr id="782343" name="AutoShape 7"/>
          <p:cNvSpPr>
            <a:spLocks noChangeArrowheads="1"/>
          </p:cNvSpPr>
          <p:nvPr/>
        </p:nvSpPr>
        <p:spPr bwMode="auto">
          <a:xfrm>
            <a:off x="1093788" y="993775"/>
            <a:ext cx="2555875" cy="646986"/>
          </a:xfrm>
          <a:prstGeom prst="roundRect">
            <a:avLst>
              <a:gd name="adj" fmla="val 16667"/>
            </a:avLst>
          </a:prstGeom>
          <a:ln w="12700" cap="rnd" algn="ctr">
            <a:noFill/>
            <a:prstDash val="sysDot"/>
            <a:round/>
            <a:headEnd/>
            <a:tailEnd/>
          </a:ln>
          <a:effectLst>
            <a:prstShdw prst="shdw17" dist="17961" dir="2700000">
              <a:srgbClr val="FFFFFF">
                <a:gamma/>
                <a:shade val="60000"/>
                <a:invGamma/>
              </a:srgbClr>
            </a:prstShdw>
          </a:effectLst>
        </p:spPr>
        <p:txBody>
          <a:bodyPr lIns="45720" rIns="45720" anchor="ctr" anchorCtr="1">
            <a:spAutoFit/>
          </a:bodyPr>
          <a:lstStyle/>
          <a:p>
            <a:pPr eaLnBrk="1" hangingPunct="1">
              <a:lnSpc>
                <a:spcPct val="100000"/>
              </a:lnSpc>
              <a:spcBef>
                <a:spcPct val="0"/>
              </a:spcBef>
            </a:pPr>
            <a:r>
              <a:rPr lang="en-US" altLang="zh-TW" dirty="0">
                <a:solidFill>
                  <a:srgbClr val="FFFF00"/>
                </a:solidFill>
                <a:effectLst>
                  <a:outerShdw blurRad="38100" dist="38100" dir="2700000" algn="tl">
                    <a:srgbClr val="000000"/>
                  </a:outerShdw>
                </a:effectLst>
                <a:latin typeface="Arial Black" pitchFamily="34" charset="0"/>
              </a:rPr>
              <a:t>Database Mirroring</a:t>
            </a:r>
            <a:r>
              <a:rPr lang="en-US" altLang="zh-TW" b="1" dirty="0">
                <a:latin typeface="Segoe Semibold" pitchFamily="2" charset="0"/>
              </a:rPr>
              <a:t/>
            </a:r>
            <a:br>
              <a:rPr lang="en-US" altLang="zh-TW" b="1" dirty="0">
                <a:latin typeface="Segoe Semibold" pitchFamily="2" charset="0"/>
              </a:rPr>
            </a:br>
            <a:r>
              <a:rPr lang="en-US" altLang="zh-TW" sz="1400" dirty="0">
                <a:solidFill>
                  <a:srgbClr val="FFC000"/>
                </a:solidFill>
                <a:latin typeface="Segoe Condensed" pitchFamily="34" charset="0"/>
              </a:rPr>
              <a:t>High Availability Configuration</a:t>
            </a:r>
            <a:r>
              <a:rPr lang="en-US" altLang="zh-TW" sz="1200" b="1" dirty="0">
                <a:solidFill>
                  <a:srgbClr val="FFC000"/>
                </a:solidFill>
                <a:latin typeface="Segoe Semibold" pitchFamily="2" charset="0"/>
              </a:rPr>
              <a:t> </a:t>
            </a:r>
          </a:p>
        </p:txBody>
      </p:sp>
      <p:sp useBgFill="1">
        <p:nvSpPr>
          <p:cNvPr id="782344" name="AutoShape 8"/>
          <p:cNvSpPr>
            <a:spLocks noChangeArrowheads="1"/>
          </p:cNvSpPr>
          <p:nvPr/>
        </p:nvSpPr>
        <p:spPr bwMode="auto">
          <a:xfrm>
            <a:off x="1752600" y="1765300"/>
            <a:ext cx="2627671" cy="646986"/>
          </a:xfrm>
          <a:prstGeom prst="roundRect">
            <a:avLst>
              <a:gd name="adj" fmla="val 16667"/>
            </a:avLst>
          </a:prstGeom>
          <a:ln w="12700" cap="rnd" algn="ctr">
            <a:noFill/>
            <a:prstDash val="sysDot"/>
            <a:round/>
            <a:headEnd/>
            <a:tailEnd/>
          </a:ln>
          <a:effectLst>
            <a:prstShdw prst="shdw17" dist="17961" dir="2700000">
              <a:srgbClr val="FFFFFF">
                <a:gamma/>
                <a:shade val="60000"/>
                <a:invGamma/>
              </a:srgbClr>
            </a:prstShdw>
          </a:effectLst>
        </p:spPr>
        <p:txBody>
          <a:bodyPr wrap="square" lIns="45720" rIns="45720" anchor="ctr" anchorCtr="1">
            <a:spAutoFit/>
          </a:bodyPr>
          <a:lstStyle/>
          <a:p>
            <a:pPr eaLnBrk="1" hangingPunct="1">
              <a:lnSpc>
                <a:spcPct val="100000"/>
              </a:lnSpc>
              <a:spcBef>
                <a:spcPct val="0"/>
              </a:spcBef>
            </a:pPr>
            <a:r>
              <a:rPr lang="en-US" altLang="zh-TW" dirty="0">
                <a:solidFill>
                  <a:srgbClr val="FFFF00"/>
                </a:solidFill>
                <a:effectLst>
                  <a:outerShdw blurRad="38100" dist="38100" dir="2700000" algn="tl">
                    <a:srgbClr val="000000"/>
                  </a:outerShdw>
                </a:effectLst>
                <a:latin typeface="Arial Black" pitchFamily="34" charset="0"/>
              </a:rPr>
              <a:t>Failover Clustering</a:t>
            </a:r>
          </a:p>
          <a:p>
            <a:pPr eaLnBrk="1" hangingPunct="1">
              <a:lnSpc>
                <a:spcPct val="100000"/>
              </a:lnSpc>
              <a:spcBef>
                <a:spcPct val="0"/>
              </a:spcBef>
            </a:pPr>
            <a:r>
              <a:rPr lang="en-US" altLang="zh-TW" sz="1400" dirty="0">
                <a:solidFill>
                  <a:srgbClr val="FFC000"/>
                </a:solidFill>
                <a:latin typeface="Segoe Condensed" pitchFamily="34" charset="0"/>
              </a:rPr>
              <a:t>Geographically Dispersed</a:t>
            </a:r>
          </a:p>
        </p:txBody>
      </p:sp>
      <p:sp useBgFill="1">
        <p:nvSpPr>
          <p:cNvPr id="782345" name="AutoShape 9"/>
          <p:cNvSpPr>
            <a:spLocks noChangeArrowheads="1"/>
          </p:cNvSpPr>
          <p:nvPr/>
        </p:nvSpPr>
        <p:spPr bwMode="auto">
          <a:xfrm>
            <a:off x="2192338" y="2613640"/>
            <a:ext cx="2768600" cy="646986"/>
          </a:xfrm>
          <a:prstGeom prst="roundRect">
            <a:avLst>
              <a:gd name="adj" fmla="val 16667"/>
            </a:avLst>
          </a:prstGeom>
          <a:ln w="12700" cap="rnd" algn="ctr">
            <a:noFill/>
            <a:prstDash val="sysDot"/>
            <a:round/>
            <a:headEnd/>
            <a:tailEnd/>
          </a:ln>
          <a:effectLst>
            <a:prstShdw prst="shdw17" dist="17961" dir="2700000">
              <a:srgbClr val="FFFFFF">
                <a:gamma/>
                <a:shade val="60000"/>
                <a:invGamma/>
              </a:srgbClr>
            </a:prstShdw>
          </a:effectLst>
        </p:spPr>
        <p:txBody>
          <a:bodyPr lIns="45720" rIns="45720" anchor="ctr" anchorCtr="1">
            <a:spAutoFit/>
          </a:bodyPr>
          <a:lstStyle/>
          <a:p>
            <a:pPr eaLnBrk="1" hangingPunct="1">
              <a:lnSpc>
                <a:spcPct val="100000"/>
              </a:lnSpc>
              <a:spcBef>
                <a:spcPct val="0"/>
              </a:spcBef>
            </a:pPr>
            <a:r>
              <a:rPr lang="en-US" altLang="zh-TW" dirty="0">
                <a:solidFill>
                  <a:srgbClr val="FFFF00"/>
                </a:solidFill>
                <a:effectLst>
                  <a:outerShdw blurRad="38100" dist="38100" dir="2700000" algn="tl">
                    <a:srgbClr val="000000"/>
                  </a:outerShdw>
                </a:effectLst>
                <a:latin typeface="Arial Black" pitchFamily="34" charset="0"/>
              </a:rPr>
              <a:t>Database Mirroring</a:t>
            </a:r>
            <a:r>
              <a:rPr lang="en-US" altLang="zh-TW" b="1" dirty="0">
                <a:latin typeface="Segoe Semibold" pitchFamily="2" charset="0"/>
              </a:rPr>
              <a:t/>
            </a:r>
            <a:br>
              <a:rPr lang="en-US" altLang="zh-TW" b="1" dirty="0">
                <a:latin typeface="Segoe Semibold" pitchFamily="2" charset="0"/>
              </a:rPr>
            </a:br>
            <a:r>
              <a:rPr lang="en-US" altLang="zh-TW" sz="1400" dirty="0">
                <a:solidFill>
                  <a:srgbClr val="FFC000"/>
                </a:solidFill>
                <a:latin typeface="Segoe Condensed" pitchFamily="34" charset="0"/>
              </a:rPr>
              <a:t>High Performance Configuration</a:t>
            </a:r>
            <a:r>
              <a:rPr lang="en-US" altLang="zh-TW" sz="1200" b="1" dirty="0">
                <a:solidFill>
                  <a:srgbClr val="FFC000"/>
                </a:solidFill>
                <a:latin typeface="Segoe Semibold" pitchFamily="2" charset="0"/>
              </a:rPr>
              <a:t> </a:t>
            </a:r>
          </a:p>
        </p:txBody>
      </p:sp>
      <p:sp useBgFill="1">
        <p:nvSpPr>
          <p:cNvPr id="782346" name="AutoShape 10"/>
          <p:cNvSpPr>
            <a:spLocks noChangeArrowheads="1"/>
          </p:cNvSpPr>
          <p:nvPr/>
        </p:nvSpPr>
        <p:spPr bwMode="auto">
          <a:xfrm>
            <a:off x="2451100" y="3232765"/>
            <a:ext cx="2357438" cy="646986"/>
          </a:xfrm>
          <a:prstGeom prst="roundRect">
            <a:avLst>
              <a:gd name="adj" fmla="val 16667"/>
            </a:avLst>
          </a:prstGeom>
          <a:ln w="12700" cap="rnd" algn="ctr">
            <a:noFill/>
            <a:prstDash val="sysDot"/>
            <a:round/>
            <a:headEnd/>
            <a:tailEnd/>
          </a:ln>
          <a:effectLst>
            <a:prstShdw prst="shdw17" dist="17961" dir="2700000">
              <a:srgbClr val="FFFFFF">
                <a:gamma/>
                <a:shade val="60000"/>
                <a:invGamma/>
              </a:srgbClr>
            </a:prstShdw>
          </a:effectLst>
        </p:spPr>
        <p:txBody>
          <a:bodyPr lIns="45720" rIns="45720" anchor="ctr" anchorCtr="1">
            <a:spAutoFit/>
          </a:bodyPr>
          <a:lstStyle/>
          <a:p>
            <a:pPr eaLnBrk="1" hangingPunct="1">
              <a:lnSpc>
                <a:spcPct val="100000"/>
              </a:lnSpc>
              <a:spcBef>
                <a:spcPct val="0"/>
              </a:spcBef>
            </a:pPr>
            <a:r>
              <a:rPr lang="en-US" altLang="zh-TW" dirty="0">
                <a:solidFill>
                  <a:srgbClr val="FFFF00"/>
                </a:solidFill>
                <a:effectLst>
                  <a:outerShdw blurRad="38100" dist="38100" dir="2700000" algn="tl">
                    <a:srgbClr val="000000"/>
                  </a:outerShdw>
                </a:effectLst>
                <a:latin typeface="Arial Black" pitchFamily="34" charset="0"/>
              </a:rPr>
              <a:t>Replication</a:t>
            </a:r>
          </a:p>
          <a:p>
            <a:pPr eaLnBrk="1" hangingPunct="1">
              <a:lnSpc>
                <a:spcPct val="100000"/>
              </a:lnSpc>
              <a:spcBef>
                <a:spcPct val="0"/>
              </a:spcBef>
            </a:pPr>
            <a:r>
              <a:rPr lang="en-US" altLang="zh-TW" sz="1400" dirty="0">
                <a:solidFill>
                  <a:srgbClr val="FFC000"/>
                </a:solidFill>
                <a:latin typeface="Segoe Condensed" pitchFamily="34" charset="0"/>
              </a:rPr>
              <a:t>Peer-to-Peer Transactional</a:t>
            </a:r>
          </a:p>
        </p:txBody>
      </p:sp>
      <p:sp useBgFill="1">
        <p:nvSpPr>
          <p:cNvPr id="782347" name="AutoShape 11"/>
          <p:cNvSpPr>
            <a:spLocks noChangeArrowheads="1"/>
          </p:cNvSpPr>
          <p:nvPr/>
        </p:nvSpPr>
        <p:spPr bwMode="auto">
          <a:xfrm>
            <a:off x="2451100" y="3950315"/>
            <a:ext cx="3503613" cy="408623"/>
          </a:xfrm>
          <a:prstGeom prst="roundRect">
            <a:avLst>
              <a:gd name="adj" fmla="val 16667"/>
            </a:avLst>
          </a:prstGeom>
          <a:ln w="12700" cap="rnd" algn="ctr">
            <a:noFill/>
            <a:prstDash val="sysDot"/>
            <a:round/>
            <a:headEnd/>
            <a:tailEnd/>
          </a:ln>
          <a:effectLst>
            <a:prstShdw prst="shdw17" dist="17961" dir="2700000">
              <a:srgbClr val="FFFFFF">
                <a:gamma/>
                <a:shade val="60000"/>
                <a:invGamma/>
              </a:srgbClr>
            </a:prstShdw>
          </a:effectLst>
        </p:spPr>
        <p:txBody>
          <a:bodyPr lIns="45720" rIns="45720" anchor="ctr" anchorCtr="1">
            <a:spAutoFit/>
          </a:bodyPr>
          <a:lstStyle/>
          <a:p>
            <a:pPr eaLnBrk="1" hangingPunct="1">
              <a:lnSpc>
                <a:spcPct val="100000"/>
              </a:lnSpc>
              <a:spcBef>
                <a:spcPct val="0"/>
              </a:spcBef>
            </a:pPr>
            <a:r>
              <a:rPr lang="en-US" altLang="zh-TW" dirty="0">
                <a:solidFill>
                  <a:srgbClr val="FFFF00"/>
                </a:solidFill>
                <a:effectLst>
                  <a:outerShdw blurRad="38100" dist="38100" dir="2700000" algn="tl">
                    <a:srgbClr val="000000"/>
                  </a:outerShdw>
                </a:effectLst>
                <a:latin typeface="Arial Black" pitchFamily="34" charset="0"/>
              </a:rPr>
              <a:t>Log</a:t>
            </a:r>
            <a:r>
              <a:rPr lang="en-US" altLang="zh-TW" b="1" dirty="0">
                <a:solidFill>
                  <a:schemeClr val="accent1"/>
                </a:solidFill>
                <a:effectLst>
                  <a:outerShdw blurRad="38100" dist="38100" dir="2700000" algn="tl">
                    <a:srgbClr val="000000"/>
                  </a:outerShdw>
                </a:effectLst>
                <a:latin typeface="Segoe Semibold" pitchFamily="2" charset="0"/>
              </a:rPr>
              <a:t> </a:t>
            </a:r>
            <a:r>
              <a:rPr lang="en-US" altLang="zh-TW" dirty="0">
                <a:solidFill>
                  <a:srgbClr val="FFFF00"/>
                </a:solidFill>
                <a:effectLst>
                  <a:outerShdw blurRad="38100" dist="38100" dir="2700000" algn="tl">
                    <a:srgbClr val="000000"/>
                  </a:outerShdw>
                </a:effectLst>
                <a:latin typeface="Arial Black" pitchFamily="34" charset="0"/>
              </a:rPr>
              <a:t>Shipping</a:t>
            </a:r>
            <a:r>
              <a:rPr lang="en-US" altLang="zh-TW" b="1" dirty="0">
                <a:solidFill>
                  <a:schemeClr val="accent1"/>
                </a:solidFill>
                <a:effectLst>
                  <a:outerShdw blurRad="38100" dist="38100" dir="2700000" algn="tl">
                    <a:srgbClr val="000000"/>
                  </a:outerShdw>
                </a:effectLst>
                <a:latin typeface="Segoe Semibold" pitchFamily="2" charset="0"/>
              </a:rPr>
              <a:t> </a:t>
            </a:r>
          </a:p>
        </p:txBody>
      </p:sp>
      <p:sp useBgFill="1">
        <p:nvSpPr>
          <p:cNvPr id="782348" name="AutoShape 12"/>
          <p:cNvSpPr>
            <a:spLocks noChangeArrowheads="1"/>
          </p:cNvSpPr>
          <p:nvPr/>
        </p:nvSpPr>
        <p:spPr bwMode="auto">
          <a:xfrm>
            <a:off x="3387725" y="4572000"/>
            <a:ext cx="4949825" cy="885349"/>
          </a:xfrm>
          <a:prstGeom prst="roundRect">
            <a:avLst>
              <a:gd name="adj" fmla="val 16667"/>
            </a:avLst>
          </a:prstGeom>
          <a:ln w="12700" cap="rnd" algn="ctr">
            <a:noFill/>
            <a:prstDash val="sysDot"/>
            <a:round/>
            <a:headEnd/>
            <a:tailEnd/>
          </a:ln>
          <a:effectLst>
            <a:prstShdw prst="shdw17" dist="17961" dir="2700000">
              <a:srgbClr val="FFFFFF">
                <a:gamma/>
                <a:shade val="60000"/>
                <a:invGamma/>
              </a:srgbClr>
            </a:prstShdw>
          </a:effectLst>
        </p:spPr>
        <p:txBody>
          <a:bodyPr lIns="45720" rIns="45720" anchor="ctr" anchorCtr="1">
            <a:spAutoFit/>
          </a:bodyPr>
          <a:lstStyle/>
          <a:p>
            <a:pPr eaLnBrk="1" hangingPunct="1">
              <a:lnSpc>
                <a:spcPct val="100000"/>
              </a:lnSpc>
              <a:spcBef>
                <a:spcPct val="0"/>
              </a:spcBef>
            </a:pPr>
            <a:r>
              <a:rPr lang="en-US" altLang="zh-TW" dirty="0">
                <a:solidFill>
                  <a:srgbClr val="FFFF00"/>
                </a:solidFill>
                <a:effectLst>
                  <a:outerShdw blurRad="38100" dist="38100" dir="2700000" algn="tl">
                    <a:srgbClr val="000000"/>
                  </a:outerShdw>
                </a:effectLst>
                <a:latin typeface="Arial Black" pitchFamily="34" charset="0"/>
              </a:rPr>
              <a:t>Backup/Restore</a:t>
            </a:r>
            <a:r>
              <a:rPr lang="en-US" altLang="zh-TW" b="1" dirty="0">
                <a:solidFill>
                  <a:schemeClr val="accent1"/>
                </a:solidFill>
                <a:effectLst>
                  <a:outerShdw blurRad="38100" dist="38100" dir="2700000" algn="tl">
                    <a:srgbClr val="000000"/>
                  </a:outerShdw>
                </a:effectLst>
                <a:latin typeface="Segoe Semibold" pitchFamily="2" charset="0"/>
              </a:rPr>
              <a:t/>
            </a:r>
            <a:br>
              <a:rPr lang="en-US" altLang="zh-TW" b="1" dirty="0">
                <a:solidFill>
                  <a:schemeClr val="accent1"/>
                </a:solidFill>
                <a:effectLst>
                  <a:outerShdw blurRad="38100" dist="38100" dir="2700000" algn="tl">
                    <a:srgbClr val="000000"/>
                  </a:outerShdw>
                </a:effectLst>
                <a:latin typeface="Segoe Semibold" pitchFamily="2" charset="0"/>
              </a:rPr>
            </a:br>
            <a:r>
              <a:rPr lang="en-US" altLang="zh-TW" sz="1400" dirty="0">
                <a:solidFill>
                  <a:srgbClr val="FFC000"/>
                </a:solidFill>
                <a:latin typeface="Segoe Condensed" pitchFamily="34" charset="0"/>
              </a:rPr>
              <a:t>Online Page-level to File-level to </a:t>
            </a:r>
            <a:r>
              <a:rPr lang="en-US" altLang="zh-TW" sz="1400" dirty="0" err="1">
                <a:solidFill>
                  <a:srgbClr val="FFC000"/>
                </a:solidFill>
                <a:latin typeface="Segoe Condensed" pitchFamily="34" charset="0"/>
              </a:rPr>
              <a:t>Filegroup</a:t>
            </a:r>
            <a:r>
              <a:rPr lang="en-US" altLang="zh-TW" sz="1400" dirty="0">
                <a:solidFill>
                  <a:srgbClr val="FFC000"/>
                </a:solidFill>
                <a:latin typeface="Segoe Condensed" pitchFamily="34" charset="0"/>
              </a:rPr>
              <a:t>-level to Offline Database</a:t>
            </a:r>
          </a:p>
        </p:txBody>
      </p:sp>
      <p:sp useBgFill="1">
        <p:nvSpPr>
          <p:cNvPr id="782349" name="AutoShape 13"/>
          <p:cNvSpPr>
            <a:spLocks noChangeArrowheads="1"/>
          </p:cNvSpPr>
          <p:nvPr/>
        </p:nvSpPr>
        <p:spPr bwMode="auto">
          <a:xfrm>
            <a:off x="6268064" y="5387975"/>
            <a:ext cx="2058373" cy="408623"/>
          </a:xfrm>
          <a:prstGeom prst="roundRect">
            <a:avLst>
              <a:gd name="adj" fmla="val 16667"/>
            </a:avLst>
          </a:prstGeom>
          <a:ln w="12700" cap="rnd" algn="ctr">
            <a:noFill/>
            <a:prstDash val="sysDot"/>
            <a:round/>
            <a:headEnd/>
            <a:tailEnd/>
          </a:ln>
          <a:effectLst>
            <a:prstShdw prst="shdw17" dist="17961" dir="2700000">
              <a:srgbClr val="FFFFFF">
                <a:gamma/>
                <a:shade val="60000"/>
                <a:invGamma/>
              </a:srgbClr>
            </a:prstShdw>
          </a:effectLst>
        </p:spPr>
        <p:txBody>
          <a:bodyPr wrap="square" lIns="45720" rIns="45720" anchor="ctr" anchorCtr="1">
            <a:spAutoFit/>
          </a:bodyPr>
          <a:lstStyle/>
          <a:p>
            <a:pPr eaLnBrk="1" hangingPunct="1">
              <a:lnSpc>
                <a:spcPct val="100000"/>
              </a:lnSpc>
              <a:spcBef>
                <a:spcPct val="0"/>
              </a:spcBef>
            </a:pPr>
            <a:r>
              <a:rPr lang="en-US" altLang="zh-TW" dirty="0">
                <a:solidFill>
                  <a:srgbClr val="FFFF00"/>
                </a:solidFill>
                <a:effectLst>
                  <a:outerShdw blurRad="38100" dist="38100" dir="2700000" algn="tl">
                    <a:srgbClr val="000000"/>
                  </a:outerShdw>
                </a:effectLst>
                <a:latin typeface="Arial Black" pitchFamily="34" charset="0"/>
              </a:rPr>
              <a:t>Detach/Attach</a:t>
            </a:r>
          </a:p>
        </p:txBody>
      </p:sp>
      <p:sp useBgFill="1">
        <p:nvSpPr>
          <p:cNvPr id="782350" name="AutoShape 14"/>
          <p:cNvSpPr>
            <a:spLocks noChangeArrowheads="1"/>
          </p:cNvSpPr>
          <p:nvPr/>
        </p:nvSpPr>
        <p:spPr bwMode="auto">
          <a:xfrm>
            <a:off x="3413125" y="5387975"/>
            <a:ext cx="2854940" cy="408623"/>
          </a:xfrm>
          <a:prstGeom prst="roundRect">
            <a:avLst>
              <a:gd name="adj" fmla="val 16667"/>
            </a:avLst>
          </a:prstGeom>
          <a:ln w="12700" cap="rnd" algn="ctr">
            <a:noFill/>
            <a:prstDash val="sysDot"/>
            <a:round/>
            <a:headEnd/>
            <a:tailEnd/>
          </a:ln>
          <a:effectLst>
            <a:prstShdw prst="shdw17" dist="17961" dir="2700000">
              <a:srgbClr val="FFFFFF">
                <a:gamma/>
                <a:shade val="60000"/>
                <a:invGamma/>
              </a:srgbClr>
            </a:prstShdw>
          </a:effectLst>
        </p:spPr>
        <p:txBody>
          <a:bodyPr wrap="square" lIns="45720" rIns="45720" anchor="ctr" anchorCtr="1">
            <a:spAutoFit/>
          </a:bodyPr>
          <a:lstStyle/>
          <a:p>
            <a:pPr eaLnBrk="1" hangingPunct="1">
              <a:lnSpc>
                <a:spcPct val="100000"/>
              </a:lnSpc>
              <a:spcBef>
                <a:spcPct val="0"/>
              </a:spcBef>
            </a:pPr>
            <a:r>
              <a:rPr lang="en-US" altLang="zh-TW" dirty="0">
                <a:solidFill>
                  <a:srgbClr val="FFFF00"/>
                </a:solidFill>
                <a:effectLst>
                  <a:outerShdw blurRad="38100" dist="38100" dir="2700000" algn="tl">
                    <a:srgbClr val="000000"/>
                  </a:outerShdw>
                </a:effectLst>
                <a:latin typeface="Arial Black" pitchFamily="34" charset="0"/>
              </a:rPr>
              <a:t>Database</a:t>
            </a:r>
            <a:r>
              <a:rPr lang="en-US" altLang="zh-TW" b="1" dirty="0">
                <a:solidFill>
                  <a:schemeClr val="accent1"/>
                </a:solidFill>
                <a:effectLst>
                  <a:outerShdw blurRad="38100" dist="38100" dir="2700000" algn="tl">
                    <a:srgbClr val="000000"/>
                  </a:outerShdw>
                </a:effectLst>
                <a:latin typeface="Segoe Semibold" pitchFamily="2" charset="0"/>
              </a:rPr>
              <a:t> </a:t>
            </a:r>
            <a:r>
              <a:rPr lang="en-US" altLang="zh-TW" dirty="0">
                <a:solidFill>
                  <a:srgbClr val="FFFF00"/>
                </a:solidFill>
                <a:effectLst>
                  <a:outerShdw blurRad="38100" dist="38100" dir="2700000" algn="tl">
                    <a:srgbClr val="000000"/>
                  </a:outerShdw>
                </a:effectLst>
                <a:latin typeface="Arial Black" pitchFamily="34" charset="0"/>
              </a:rPr>
              <a:t>Snapshot</a:t>
            </a:r>
          </a:p>
        </p:txBody>
      </p:sp>
      <p:sp>
        <p:nvSpPr>
          <p:cNvPr id="782351" name="Text Box 15"/>
          <p:cNvSpPr txBox="1">
            <a:spLocks noChangeArrowheads="1"/>
          </p:cNvSpPr>
          <p:nvPr/>
        </p:nvSpPr>
        <p:spPr bwMode="auto">
          <a:xfrm>
            <a:off x="164142" y="974725"/>
            <a:ext cx="923330" cy="5100114"/>
          </a:xfrm>
          <a:prstGeom prst="rect">
            <a:avLst/>
          </a:prstGeom>
          <a:noFill/>
          <a:ln w="12700" algn="ctr">
            <a:noFill/>
            <a:miter lim="800000"/>
            <a:headEnd/>
            <a:tailEnd/>
          </a:ln>
          <a:effectLst/>
        </p:spPr>
        <p:txBody>
          <a:bodyPr vert="eaVert" wrap="none">
            <a:spAutoFit/>
          </a:bodyPr>
          <a:lstStyle/>
          <a:p>
            <a:pPr eaLnBrk="1" hangingPunct="1">
              <a:lnSpc>
                <a:spcPct val="100000"/>
              </a:lnSpc>
              <a:spcBef>
                <a:spcPct val="0"/>
              </a:spcBef>
            </a:pPr>
            <a:r>
              <a:rPr lang="zh-TW" altLang="en-US" sz="2000" dirty="0" smtClean="0">
                <a:effectLst>
                  <a:outerShdw blurRad="38100" dist="38100" dir="2700000" algn="tl">
                    <a:srgbClr val="000000"/>
                  </a:outerShdw>
                </a:effectLst>
                <a:latin typeface="微軟正黑體" pitchFamily="34" charset="-120"/>
                <a:ea typeface="微軟正黑體" pitchFamily="34" charset="-120"/>
              </a:rPr>
              <a:t>         </a:t>
            </a:r>
            <a:r>
              <a:rPr lang="zh-TW" altLang="en-US" sz="2000" dirty="0" smtClean="0">
                <a:solidFill>
                  <a:srgbClr val="FFFF00"/>
                </a:solidFill>
                <a:effectLst>
                  <a:outerShdw blurRad="38100" dist="38100" dir="2700000" algn="tl">
                    <a:srgbClr val="000000"/>
                  </a:outerShdw>
                </a:effectLst>
                <a:latin typeface="微軟正黑體" pitchFamily="34" charset="-120"/>
                <a:ea typeface="微軟正黑體" pitchFamily="34" charset="-120"/>
              </a:rPr>
              <a:t>可</a:t>
            </a:r>
            <a:r>
              <a:rPr lang="zh-TW" altLang="en-US" sz="2000" dirty="0">
                <a:solidFill>
                  <a:srgbClr val="FFFF00"/>
                </a:solidFill>
                <a:effectLst>
                  <a:outerShdw blurRad="38100" dist="38100" dir="2700000" algn="tl">
                    <a:srgbClr val="000000"/>
                  </a:outerShdw>
                </a:effectLst>
                <a:latin typeface="微軟正黑體" pitchFamily="34" charset="-120"/>
                <a:ea typeface="微軟正黑體" pitchFamily="34" charset="-120"/>
              </a:rPr>
              <a:t>能的資料損失量</a:t>
            </a:r>
          </a:p>
          <a:p>
            <a:pPr eaLnBrk="1" hangingPunct="1">
              <a:lnSpc>
                <a:spcPct val="100000"/>
              </a:lnSpc>
              <a:spcBef>
                <a:spcPct val="0"/>
              </a:spcBef>
            </a:pPr>
            <a:r>
              <a:rPr lang="zh-TW" altLang="en-US" sz="2800" b="1" dirty="0">
                <a:solidFill>
                  <a:srgbClr val="FFC000"/>
                </a:solidFill>
                <a:effectLst>
                  <a:outerShdw blurRad="38100" dist="38100" dir="2700000" algn="tl">
                    <a:srgbClr val="000000"/>
                  </a:outerShdw>
                </a:effectLst>
                <a:latin typeface="微軟正黑體" pitchFamily="34" charset="-120"/>
                <a:ea typeface="微軟正黑體" pitchFamily="34" charset="-120"/>
              </a:rPr>
              <a:t>無  </a:t>
            </a:r>
            <a:r>
              <a:rPr lang="zh-TW" altLang="en-US" sz="2800" b="1" dirty="0" smtClean="0">
                <a:solidFill>
                  <a:srgbClr val="FFC000"/>
                </a:solidFill>
                <a:effectLst>
                  <a:outerShdw blurRad="38100" dist="38100" dir="2700000" algn="tl">
                    <a:srgbClr val="000000"/>
                  </a:outerShdw>
                </a:effectLst>
                <a:latin typeface="微軟正黑體" pitchFamily="34" charset="-120"/>
                <a:ea typeface="微軟正黑體" pitchFamily="34" charset="-120"/>
              </a:rPr>
              <a:t>  </a:t>
            </a:r>
            <a:r>
              <a:rPr lang="zh-TW" altLang="en-US" sz="2800" b="1" dirty="0" smtClean="0">
                <a:solidFill>
                  <a:srgbClr val="FFC000"/>
                </a:solidFill>
                <a:effectLst>
                  <a:outerShdw blurRad="38100" dist="38100" dir="2700000" algn="tl">
                    <a:srgbClr val="000000"/>
                  </a:outerShdw>
                </a:effectLst>
                <a:latin typeface="微軟正黑體" pitchFamily="34" charset="-120"/>
                <a:ea typeface="微軟正黑體" pitchFamily="34" charset="-120"/>
                <a:sym typeface="Wingdings" pitchFamily="2" charset="2"/>
              </a:rPr>
              <a:t>    秒    </a:t>
            </a:r>
            <a:r>
              <a:rPr lang="zh-TW" altLang="en-US" sz="2800" b="1" dirty="0">
                <a:solidFill>
                  <a:srgbClr val="FFC000"/>
                </a:solidFill>
                <a:effectLst>
                  <a:outerShdw blurRad="38100" dist="38100" dir="2700000" algn="tl">
                    <a:srgbClr val="000000"/>
                  </a:outerShdw>
                </a:effectLst>
                <a:latin typeface="微軟正黑體" pitchFamily="34" charset="-120"/>
                <a:ea typeface="微軟正黑體" pitchFamily="34" charset="-120"/>
                <a:sym typeface="Wingdings" pitchFamily="2" charset="2"/>
              </a:rPr>
              <a:t> </a:t>
            </a:r>
            <a:r>
              <a:rPr lang="zh-TW" altLang="en-US" sz="2800" b="1" dirty="0" smtClean="0">
                <a:solidFill>
                  <a:srgbClr val="FFC000"/>
                </a:solidFill>
                <a:effectLst>
                  <a:outerShdw blurRad="38100" dist="38100" dir="2700000" algn="tl">
                    <a:srgbClr val="000000"/>
                  </a:outerShdw>
                </a:effectLst>
                <a:latin typeface="微軟正黑體" pitchFamily="34" charset="-120"/>
                <a:ea typeface="微軟正黑體" pitchFamily="34" charset="-120"/>
                <a:sym typeface="Wingdings" pitchFamily="2" charset="2"/>
              </a:rPr>
              <a:t>   </a:t>
            </a:r>
            <a:r>
              <a:rPr lang="zh-TW" altLang="en-US" sz="2800" b="1" dirty="0">
                <a:solidFill>
                  <a:srgbClr val="FFC000"/>
                </a:solidFill>
                <a:effectLst>
                  <a:outerShdw blurRad="38100" dist="38100" dir="2700000" algn="tl">
                    <a:srgbClr val="000000"/>
                  </a:outerShdw>
                </a:effectLst>
                <a:latin typeface="微軟正黑體" pitchFamily="34" charset="-120"/>
                <a:ea typeface="微軟正黑體" pitchFamily="34" charset="-120"/>
                <a:sym typeface="Wingdings" pitchFamily="2" charset="2"/>
              </a:rPr>
              <a:t>分</a:t>
            </a:r>
            <a:r>
              <a:rPr lang="zh-TW" altLang="en-US" sz="2800" b="1" dirty="0" smtClean="0">
                <a:solidFill>
                  <a:srgbClr val="FFC000"/>
                </a:solidFill>
                <a:effectLst>
                  <a:outerShdw blurRad="38100" dist="38100" dir="2700000" algn="tl">
                    <a:srgbClr val="000000"/>
                  </a:outerShdw>
                </a:effectLst>
                <a:latin typeface="微軟正黑體" pitchFamily="34" charset="-120"/>
                <a:ea typeface="微軟正黑體" pitchFamily="34" charset="-120"/>
                <a:sym typeface="Wingdings" pitchFamily="2" charset="2"/>
              </a:rPr>
              <a:t>鐘        </a:t>
            </a:r>
            <a:r>
              <a:rPr lang="zh-TW" altLang="en-US" sz="2800" b="1" dirty="0">
                <a:solidFill>
                  <a:srgbClr val="FFC000"/>
                </a:solidFill>
                <a:effectLst>
                  <a:outerShdw blurRad="38100" dist="38100" dir="2700000" algn="tl">
                    <a:srgbClr val="000000"/>
                  </a:outerShdw>
                </a:effectLst>
                <a:latin typeface="微軟正黑體" pitchFamily="34" charset="-120"/>
                <a:ea typeface="微軟正黑體" pitchFamily="34" charset="-120"/>
                <a:sym typeface="Wingdings" pitchFamily="2" charset="2"/>
              </a:rPr>
              <a:t>天</a:t>
            </a:r>
            <a:endParaRPr lang="zh-TW" altLang="en-US" sz="2800" b="1" dirty="0">
              <a:solidFill>
                <a:srgbClr val="FFC000"/>
              </a:solidFill>
              <a:effectLst>
                <a:outerShdw blurRad="38100" dist="38100" dir="2700000" algn="tl">
                  <a:srgbClr val="000000"/>
                </a:outerShdw>
              </a:effectLst>
              <a:latin typeface="微軟正黑體" pitchFamily="34" charset="-120"/>
              <a:ea typeface="微軟正黑體" pitchFamily="34" charset="-120"/>
            </a:endParaRPr>
          </a:p>
        </p:txBody>
      </p:sp>
      <p:sp>
        <p:nvSpPr>
          <p:cNvPr id="16" name="Rounded Rectangle 15"/>
          <p:cNvSpPr/>
          <p:nvPr/>
        </p:nvSpPr>
        <p:spPr bwMode="auto">
          <a:xfrm>
            <a:off x="6150078" y="1430593"/>
            <a:ext cx="2315497" cy="51077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dirty="0" smtClean="0">
                <a:ln>
                  <a:noFill/>
                </a:ln>
                <a:solidFill>
                  <a:srgbClr val="FFFF00"/>
                </a:solidFill>
                <a:effectLst/>
                <a:latin typeface="Arial" charset="0"/>
                <a:ea typeface="新細明體" pitchFamily="18" charset="-120"/>
              </a:rPr>
              <a:t>Hot Standby</a:t>
            </a:r>
          </a:p>
        </p:txBody>
      </p:sp>
      <p:sp>
        <p:nvSpPr>
          <p:cNvPr id="19" name="Rounded Rectangle 18"/>
          <p:cNvSpPr/>
          <p:nvPr/>
        </p:nvSpPr>
        <p:spPr bwMode="auto">
          <a:xfrm>
            <a:off x="6150077" y="3161071"/>
            <a:ext cx="2330246" cy="51077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rgbClr val="FFFF00"/>
                </a:solidFill>
                <a:latin typeface="Arial" charset="0"/>
                <a:ea typeface="新細明體" pitchFamily="18" charset="-120"/>
              </a:rPr>
              <a:t>Warm </a:t>
            </a:r>
            <a:r>
              <a:rPr kumimoji="1" lang="en-US" sz="2400" b="0" i="0" u="none" strike="noStrike" cap="none" normalizeH="0" baseline="0" dirty="0" smtClean="0">
                <a:ln>
                  <a:noFill/>
                </a:ln>
                <a:solidFill>
                  <a:srgbClr val="FFFF00"/>
                </a:solidFill>
                <a:effectLst/>
                <a:latin typeface="Arial" charset="0"/>
                <a:ea typeface="新細明體" pitchFamily="18" charset="-120"/>
              </a:rPr>
              <a:t>Standby</a:t>
            </a:r>
          </a:p>
        </p:txBody>
      </p:sp>
      <p:sp>
        <p:nvSpPr>
          <p:cNvPr id="20" name="Rounded Rectangle 19"/>
          <p:cNvSpPr/>
          <p:nvPr/>
        </p:nvSpPr>
        <p:spPr bwMode="auto">
          <a:xfrm>
            <a:off x="958646" y="5019367"/>
            <a:ext cx="2246671" cy="51077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dirty="0" smtClean="0">
                <a:ln>
                  <a:noFill/>
                </a:ln>
                <a:solidFill>
                  <a:srgbClr val="FFFF00"/>
                </a:solidFill>
                <a:effectLst/>
                <a:latin typeface="Arial" charset="0"/>
                <a:ea typeface="新細明體" pitchFamily="18" charset="-120"/>
              </a:rPr>
              <a:t>Cold Standby</a:t>
            </a: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ChangeArrowheads="1"/>
          </p:cNvSpPr>
          <p:nvPr>
            <p:ph type="title"/>
          </p:nvPr>
        </p:nvSpPr>
        <p:spPr/>
        <p:txBody>
          <a:bodyPr/>
          <a:lstStyle/>
          <a:p>
            <a:r>
              <a:rPr lang="en-US" altLang="zh-TW" dirty="0" smtClean="0">
                <a:latin typeface="微軟正黑體" pitchFamily="34" charset="-120"/>
                <a:ea typeface="微軟正黑體" pitchFamily="34" charset="-120"/>
              </a:rPr>
              <a:t>SQL Server 2008 </a:t>
            </a:r>
            <a:r>
              <a:rPr lang="zh-TW" altLang="en-US" dirty="0" smtClean="0">
                <a:latin typeface="微軟正黑體" pitchFamily="34" charset="-120"/>
                <a:ea typeface="微軟正黑體" pitchFamily="34" charset="-120"/>
              </a:rPr>
              <a:t>高可用度之比較</a:t>
            </a:r>
            <a:endParaRPr lang="zh-TW" altLang="en-US" dirty="0">
              <a:latin typeface="微軟正黑體" pitchFamily="34" charset="-120"/>
              <a:ea typeface="微軟正黑體" pitchFamily="34" charset="-120"/>
            </a:endParaRPr>
          </a:p>
        </p:txBody>
      </p:sp>
      <p:graphicFrame>
        <p:nvGraphicFramePr>
          <p:cNvPr id="806966" name="Group 54"/>
          <p:cNvGraphicFramePr>
            <a:graphicFrameLocks noGrp="1"/>
          </p:cNvGraphicFramePr>
          <p:nvPr>
            <p:ph idx="4294967295"/>
          </p:nvPr>
        </p:nvGraphicFramePr>
        <p:xfrm>
          <a:off x="350867" y="1285860"/>
          <a:ext cx="8507413" cy="3836859"/>
        </p:xfrm>
        <a:graphic>
          <a:graphicData uri="http://schemas.openxmlformats.org/drawingml/2006/table">
            <a:tbl>
              <a:tblPr/>
              <a:tblGrid>
                <a:gridCol w="941489"/>
                <a:gridCol w="707923"/>
                <a:gridCol w="1607574"/>
                <a:gridCol w="1371600"/>
                <a:gridCol w="3878827"/>
              </a:tblGrid>
              <a:tr h="407871">
                <a:tc>
                  <a:txBody>
                    <a:bodyPr/>
                    <a:lstStyle/>
                    <a:p>
                      <a:pPr marL="0" marR="0" lvl="0" indent="0" algn="ctr" defTabSz="914400" rtl="0" eaLnBrk="1" fontAlgn="base" latinLnBrk="0" hangingPunct="1">
                        <a:lnSpc>
                          <a:spcPct val="85000"/>
                        </a:lnSpc>
                        <a:spcBef>
                          <a:spcPct val="30000"/>
                        </a:spcBef>
                        <a:spcAft>
                          <a:spcPct val="0"/>
                        </a:spcAft>
                        <a:buClr>
                          <a:schemeClr val="tx1"/>
                        </a:buClr>
                        <a:buSzPct val="75000"/>
                        <a:buFont typeface="Wingdings 2" pitchFamily="18" charset="2"/>
                        <a:buNone/>
                        <a:tabLst/>
                      </a:pPr>
                      <a:r>
                        <a:rPr kumimoji="0" lang="zh-TW" altLang="en-US" sz="2000" b="1" i="0" u="none" strike="noStrike" cap="none" normalizeH="0" baseline="0" dirty="0" smtClean="0">
                          <a:ln>
                            <a:noFill/>
                          </a:ln>
                          <a:solidFill>
                            <a:schemeClr val="bg1"/>
                          </a:solidFill>
                          <a:effectLst/>
                          <a:latin typeface="Segoe" pitchFamily="34" charset="0"/>
                          <a:ea typeface="標楷體" pitchFamily="65" charset="-120"/>
                        </a:rPr>
                        <a:t>種類</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alpha val="50000"/>
                      </a:srgbClr>
                    </a:solidFill>
                  </a:tcPr>
                </a:tc>
                <a:tc>
                  <a:txBody>
                    <a:bodyPr/>
                    <a:lstStyle/>
                    <a:p>
                      <a:pPr marL="0" marR="0" lvl="0" indent="0" algn="ctr" defTabSz="914400" rtl="0" eaLnBrk="1" fontAlgn="base" latinLnBrk="0" hangingPunct="1">
                        <a:lnSpc>
                          <a:spcPct val="85000"/>
                        </a:lnSpc>
                        <a:spcBef>
                          <a:spcPct val="30000"/>
                        </a:spcBef>
                        <a:spcAft>
                          <a:spcPct val="0"/>
                        </a:spcAft>
                        <a:buClr>
                          <a:schemeClr val="tx1"/>
                        </a:buClr>
                        <a:buSzPct val="75000"/>
                        <a:buFont typeface="Wingdings 2" pitchFamily="18" charset="2"/>
                        <a:buNone/>
                        <a:tabLst/>
                      </a:pPr>
                      <a:r>
                        <a:rPr kumimoji="0" lang="zh-TW" altLang="en-US" sz="2000" b="1" i="0" u="none" strike="noStrike" cap="none" normalizeH="0" baseline="0" smtClean="0">
                          <a:ln>
                            <a:noFill/>
                          </a:ln>
                          <a:solidFill>
                            <a:schemeClr val="bg1"/>
                          </a:solidFill>
                          <a:effectLst/>
                          <a:latin typeface="Segoe" pitchFamily="34" charset="0"/>
                          <a:ea typeface="標楷體" pitchFamily="65" charset="-120"/>
                        </a:rPr>
                        <a:t>成本</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alpha val="50000"/>
                      </a:srgbClr>
                    </a:solidFill>
                  </a:tcPr>
                </a:tc>
                <a:tc>
                  <a:txBody>
                    <a:bodyPr/>
                    <a:lstStyle/>
                    <a:p>
                      <a:pPr marL="0" marR="0" lvl="0" indent="0" algn="ctr" defTabSz="914400" rtl="0" eaLnBrk="1" fontAlgn="base" latinLnBrk="0" hangingPunct="1">
                        <a:lnSpc>
                          <a:spcPct val="85000"/>
                        </a:lnSpc>
                        <a:spcBef>
                          <a:spcPct val="30000"/>
                        </a:spcBef>
                        <a:spcAft>
                          <a:spcPct val="0"/>
                        </a:spcAft>
                        <a:buClr>
                          <a:schemeClr val="tx1"/>
                        </a:buClr>
                        <a:buSzPct val="75000"/>
                        <a:buFont typeface="Wingdings 2" pitchFamily="18" charset="2"/>
                        <a:buNone/>
                        <a:tabLst/>
                      </a:pPr>
                      <a:r>
                        <a:rPr kumimoji="0" lang="zh-TW" altLang="en-US" sz="2000" b="1" i="0" u="none" strike="noStrike" cap="none" normalizeH="0" baseline="0" smtClean="0">
                          <a:ln>
                            <a:noFill/>
                          </a:ln>
                          <a:solidFill>
                            <a:schemeClr val="bg1"/>
                          </a:solidFill>
                          <a:effectLst/>
                          <a:latin typeface="Segoe" pitchFamily="34" charset="0"/>
                          <a:ea typeface="標楷體" pitchFamily="65" charset="-120"/>
                        </a:rPr>
                        <a:t>資料同步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alpha val="50000"/>
                      </a:srgbClr>
                    </a:solidFill>
                  </a:tcPr>
                </a:tc>
                <a:tc>
                  <a:txBody>
                    <a:bodyPr/>
                    <a:lstStyle/>
                    <a:p>
                      <a:pPr marL="0" marR="0" lvl="0" indent="0" algn="ctr" defTabSz="914400" rtl="0" eaLnBrk="1" fontAlgn="base" latinLnBrk="0" hangingPunct="1">
                        <a:lnSpc>
                          <a:spcPct val="85000"/>
                        </a:lnSpc>
                        <a:spcBef>
                          <a:spcPct val="30000"/>
                        </a:spcBef>
                        <a:spcAft>
                          <a:spcPct val="0"/>
                        </a:spcAft>
                        <a:buClr>
                          <a:schemeClr val="tx1"/>
                        </a:buClr>
                        <a:buSzPct val="75000"/>
                        <a:buFont typeface="Wingdings 2" pitchFamily="18" charset="2"/>
                        <a:buNone/>
                        <a:tabLst/>
                      </a:pPr>
                      <a:r>
                        <a:rPr kumimoji="0" lang="zh-TW" altLang="en-US" sz="2000" b="1" i="0" u="none" strike="noStrike" cap="none" normalizeH="0" baseline="0" smtClean="0">
                          <a:ln>
                            <a:noFill/>
                          </a:ln>
                          <a:solidFill>
                            <a:schemeClr val="bg1"/>
                          </a:solidFill>
                          <a:effectLst/>
                          <a:latin typeface="Segoe" pitchFamily="34" charset="0"/>
                          <a:ea typeface="標楷體" pitchFamily="65" charset="-120"/>
                        </a:rPr>
                        <a:t>異常移轉</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alpha val="50000"/>
                      </a:srgbClr>
                    </a:solidFill>
                  </a:tcPr>
                </a:tc>
                <a:tc>
                  <a:txBody>
                    <a:bodyPr/>
                    <a:lstStyle/>
                    <a:p>
                      <a:pPr marL="0" marR="0" lvl="0" indent="0" algn="ctr" defTabSz="914400" rtl="0" eaLnBrk="1" fontAlgn="base" latinLnBrk="0" hangingPunct="1">
                        <a:lnSpc>
                          <a:spcPct val="85000"/>
                        </a:lnSpc>
                        <a:spcBef>
                          <a:spcPct val="30000"/>
                        </a:spcBef>
                        <a:spcAft>
                          <a:spcPct val="0"/>
                        </a:spcAft>
                        <a:buClr>
                          <a:schemeClr val="tx1"/>
                        </a:buClr>
                        <a:buSzPct val="75000"/>
                        <a:buFont typeface="Wingdings 2" pitchFamily="18" charset="2"/>
                        <a:buNone/>
                        <a:tabLst/>
                      </a:pPr>
                      <a:r>
                        <a:rPr kumimoji="0" lang="zh-TW" altLang="en-US" sz="2000" b="1" i="0" u="none" strike="noStrike" cap="none" normalizeH="0" baseline="0" smtClean="0">
                          <a:ln>
                            <a:noFill/>
                          </a:ln>
                          <a:solidFill>
                            <a:schemeClr val="bg1"/>
                          </a:solidFill>
                          <a:effectLst/>
                          <a:latin typeface="Segoe" pitchFamily="34" charset="0"/>
                          <a:ea typeface="標楷體" pitchFamily="65" charset="-120"/>
                        </a:rPr>
                        <a:t>缺點</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alpha val="50000"/>
                      </a:srgbClr>
                    </a:solidFill>
                  </a:tcPr>
                </a:tc>
              </a:tr>
              <a:tr h="708501">
                <a:tc>
                  <a:txBody>
                    <a:bodyPr/>
                    <a:lstStyle/>
                    <a:p>
                      <a:pPr marL="0" marR="0" lvl="0" indent="0" algn="l" defTabSz="914400" rtl="0" eaLnBrk="1" fontAlgn="base" latinLnBrk="0" hangingPunct="1">
                        <a:lnSpc>
                          <a:spcPct val="85000"/>
                        </a:lnSpc>
                        <a:spcBef>
                          <a:spcPct val="30000"/>
                        </a:spcBef>
                        <a:spcAft>
                          <a:spcPct val="0"/>
                        </a:spcAft>
                        <a:buClr>
                          <a:schemeClr val="tx1"/>
                        </a:buClr>
                        <a:buSzPct val="75000"/>
                        <a:buFont typeface="Wingdings 2" pitchFamily="18" charset="2"/>
                        <a:buNone/>
                        <a:tabLst/>
                      </a:pPr>
                      <a:r>
                        <a:rPr kumimoji="0" lang="zh-TW" altLang="en-US" sz="1800" b="0" i="0" u="none" strike="noStrike" cap="none" normalizeH="0" baseline="0" dirty="0" smtClean="0">
                          <a:ln>
                            <a:noFill/>
                          </a:ln>
                          <a:solidFill>
                            <a:schemeClr val="bg1"/>
                          </a:solidFill>
                          <a:effectLst/>
                          <a:latin typeface="Segoe" pitchFamily="34" charset="0"/>
                          <a:ea typeface="標楷體" pitchFamily="65" charset="-120"/>
                        </a:rPr>
                        <a:t>交易記錄檔傳送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1" fontAlgn="base" latinLnBrk="0" hangingPunct="1">
                        <a:lnSpc>
                          <a:spcPct val="85000"/>
                        </a:lnSpc>
                        <a:spcBef>
                          <a:spcPct val="30000"/>
                        </a:spcBef>
                        <a:spcAft>
                          <a:spcPct val="0"/>
                        </a:spcAft>
                        <a:buClr>
                          <a:schemeClr val="tx1"/>
                        </a:buClr>
                        <a:buSzPct val="75000"/>
                        <a:buFont typeface="Wingdings 2" pitchFamily="18" charset="2"/>
                        <a:buNone/>
                        <a:tabLst/>
                      </a:pPr>
                      <a:r>
                        <a:rPr kumimoji="0" lang="zh-TW" altLang="en-US" sz="1800" b="0" i="0" u="none" strike="noStrike" cap="none" normalizeH="0" baseline="0" smtClean="0">
                          <a:ln>
                            <a:noFill/>
                          </a:ln>
                          <a:solidFill>
                            <a:schemeClr val="bg1"/>
                          </a:solidFill>
                          <a:effectLst/>
                          <a:latin typeface="Segoe" pitchFamily="34" charset="0"/>
                          <a:ea typeface="標楷體" pitchFamily="65" charset="-120"/>
                        </a:rPr>
                        <a:t>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l" defTabSz="914400" rtl="0" eaLnBrk="1" fontAlgn="base" latinLnBrk="0" hangingPunct="1">
                        <a:lnSpc>
                          <a:spcPct val="85000"/>
                        </a:lnSpc>
                        <a:spcBef>
                          <a:spcPct val="30000"/>
                        </a:spcBef>
                        <a:spcAft>
                          <a:spcPct val="0"/>
                        </a:spcAft>
                        <a:buClr>
                          <a:schemeClr val="tx1"/>
                        </a:buClr>
                        <a:buSzPct val="75000"/>
                        <a:buFont typeface="Wingdings 2" pitchFamily="18" charset="2"/>
                        <a:buNone/>
                        <a:tabLst/>
                      </a:pPr>
                      <a:r>
                        <a:rPr kumimoji="0" lang="zh-TW" altLang="en-US" sz="1800" b="0" i="0" u="none" strike="noStrike" cap="none" normalizeH="0" baseline="0" smtClean="0">
                          <a:ln>
                            <a:noFill/>
                          </a:ln>
                          <a:solidFill>
                            <a:schemeClr val="bg1"/>
                          </a:solidFill>
                          <a:effectLst/>
                          <a:latin typeface="Segoe" pitchFamily="34" charset="0"/>
                          <a:ea typeface="標楷體" pitchFamily="65" charset="-120"/>
                        </a:rPr>
                        <a:t>每隔一段自訂時間自動進行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l" defTabSz="914400" rtl="0" eaLnBrk="1" fontAlgn="base" latinLnBrk="0" hangingPunct="1">
                        <a:lnSpc>
                          <a:spcPct val="85000"/>
                        </a:lnSpc>
                        <a:spcBef>
                          <a:spcPct val="30000"/>
                        </a:spcBef>
                        <a:spcAft>
                          <a:spcPct val="0"/>
                        </a:spcAft>
                        <a:buClr>
                          <a:schemeClr val="tx1"/>
                        </a:buClr>
                        <a:buSzPct val="75000"/>
                        <a:buFont typeface="Wingdings 2" pitchFamily="18" charset="2"/>
                        <a:buNone/>
                        <a:tabLst/>
                      </a:pPr>
                      <a:r>
                        <a:rPr kumimoji="0" lang="zh-TW" altLang="en-US" sz="1800" b="0" i="0" u="none" strike="noStrike" cap="none" normalizeH="0" baseline="0" smtClean="0">
                          <a:ln>
                            <a:noFill/>
                          </a:ln>
                          <a:solidFill>
                            <a:schemeClr val="bg1"/>
                          </a:solidFill>
                          <a:effectLst/>
                          <a:latin typeface="Segoe" pitchFamily="34" charset="0"/>
                          <a:ea typeface="標楷體" pitchFamily="65" charset="-120"/>
                        </a:rPr>
                        <a:t>手動切換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l" defTabSz="914400" rtl="0" eaLnBrk="1" fontAlgn="base" latinLnBrk="0" hangingPunct="1">
                        <a:lnSpc>
                          <a:spcPct val="85000"/>
                        </a:lnSpc>
                        <a:spcBef>
                          <a:spcPct val="30000"/>
                        </a:spcBef>
                        <a:spcAft>
                          <a:spcPct val="0"/>
                        </a:spcAft>
                        <a:buClr>
                          <a:schemeClr val="tx1"/>
                        </a:buClr>
                        <a:buSzPct val="75000"/>
                        <a:buFont typeface="Wingdings 2" pitchFamily="18" charset="2"/>
                        <a:buNone/>
                        <a:tabLst/>
                      </a:pPr>
                      <a:r>
                        <a:rPr kumimoji="0" lang="zh-TW" altLang="en-US" sz="1800" b="0" i="0" u="none" strike="noStrike" cap="none" normalizeH="0" baseline="0" smtClean="0">
                          <a:ln>
                            <a:noFill/>
                          </a:ln>
                          <a:solidFill>
                            <a:schemeClr val="bg1"/>
                          </a:solidFill>
                          <a:effectLst/>
                          <a:latin typeface="Segoe" pitchFamily="34" charset="0"/>
                          <a:ea typeface="標楷體" pitchFamily="65" charset="-120"/>
                        </a:rPr>
                        <a:t>應用程式須修改異常移轉後新的主機，資料庫權限的設定亦必須手動轉移 </a:t>
                      </a:r>
                      <a:r>
                        <a:rPr kumimoji="0" lang="en-US" altLang="zh-TW" sz="1800" b="0" i="0" u="none" strike="noStrike" cap="none" normalizeH="0" baseline="0" smtClean="0">
                          <a:ln>
                            <a:noFill/>
                          </a:ln>
                          <a:solidFill>
                            <a:schemeClr val="bg1"/>
                          </a:solidFill>
                          <a:effectLst/>
                          <a:latin typeface="Segoe" pitchFamily="34" charset="0"/>
                          <a:ea typeface="標楷體" pitchFamily="65" charset="-120"/>
                        </a:rPr>
                        <a:t>(</a:t>
                      </a:r>
                      <a:r>
                        <a:rPr kumimoji="0" lang="zh-TW" altLang="en-US" sz="1800" b="0" i="0" u="none" strike="noStrike" cap="none" normalizeH="0" baseline="0" smtClean="0">
                          <a:ln>
                            <a:noFill/>
                          </a:ln>
                          <a:solidFill>
                            <a:schemeClr val="bg1"/>
                          </a:solidFill>
                          <a:effectLst/>
                          <a:latin typeface="Segoe" pitchFamily="34" charset="0"/>
                          <a:ea typeface="標楷體" pitchFamily="65" charset="-120"/>
                        </a:rPr>
                        <a:t>註</a:t>
                      </a:r>
                      <a:r>
                        <a:rPr kumimoji="0" lang="en-US" altLang="zh-TW" sz="1800" b="0" i="0" u="none" strike="noStrike" cap="none" normalizeH="0" baseline="0" smtClean="0">
                          <a:ln>
                            <a:noFill/>
                          </a:ln>
                          <a:solidFill>
                            <a:schemeClr val="bg1"/>
                          </a:solidFill>
                          <a:effectLst/>
                          <a:latin typeface="Segoe" pitchFamily="34" charset="0"/>
                          <a:ea typeface="標楷體" pitchFamily="65" charset="-12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r>
              <a:tr h="1019397">
                <a:tc>
                  <a:txBody>
                    <a:bodyPr/>
                    <a:lstStyle/>
                    <a:p>
                      <a:pPr marL="0" marR="0" lvl="0" indent="0" algn="l" defTabSz="914400" rtl="0" eaLnBrk="1" fontAlgn="base" latinLnBrk="0" hangingPunct="1">
                        <a:lnSpc>
                          <a:spcPct val="85000"/>
                        </a:lnSpc>
                        <a:spcBef>
                          <a:spcPct val="30000"/>
                        </a:spcBef>
                        <a:spcAft>
                          <a:spcPct val="0"/>
                        </a:spcAft>
                        <a:buClr>
                          <a:schemeClr val="tx1"/>
                        </a:buClr>
                        <a:buSzPct val="75000"/>
                        <a:buFont typeface="Wingdings 2" pitchFamily="18" charset="2"/>
                        <a:buNone/>
                        <a:tabLst/>
                      </a:pPr>
                      <a:r>
                        <a:rPr kumimoji="0" lang="zh-TW" altLang="en-US" sz="1800" b="0" i="0" u="none" strike="noStrike" cap="none" normalizeH="0" baseline="0" smtClean="0">
                          <a:ln>
                            <a:noFill/>
                          </a:ln>
                          <a:solidFill>
                            <a:schemeClr val="bg1"/>
                          </a:solidFill>
                          <a:effectLst/>
                          <a:latin typeface="Segoe" pitchFamily="34" charset="0"/>
                          <a:ea typeface="標楷體" pitchFamily="65" charset="-120"/>
                        </a:rPr>
                        <a:t>交易式複寫</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00">
                        <a:alpha val="50000"/>
                      </a:srgbClr>
                    </a:solidFill>
                  </a:tcPr>
                </a:tc>
                <a:tc>
                  <a:txBody>
                    <a:bodyPr/>
                    <a:lstStyle/>
                    <a:p>
                      <a:pPr marL="0" marR="0" lvl="0" indent="0" algn="ctr" defTabSz="914400" rtl="0" eaLnBrk="1" fontAlgn="base" latinLnBrk="0" hangingPunct="1">
                        <a:lnSpc>
                          <a:spcPct val="85000"/>
                        </a:lnSpc>
                        <a:spcBef>
                          <a:spcPct val="30000"/>
                        </a:spcBef>
                        <a:spcAft>
                          <a:spcPct val="0"/>
                        </a:spcAft>
                        <a:buClr>
                          <a:schemeClr val="tx1"/>
                        </a:buClr>
                        <a:buSzPct val="75000"/>
                        <a:buFont typeface="Wingdings 2" pitchFamily="18" charset="2"/>
                        <a:buNone/>
                        <a:tabLst/>
                      </a:pPr>
                      <a:r>
                        <a:rPr kumimoji="0" lang="zh-TW" altLang="en-US" sz="1800" b="0" i="0" u="none" strike="noStrike" cap="none" normalizeH="0" baseline="0" smtClean="0">
                          <a:ln>
                            <a:noFill/>
                          </a:ln>
                          <a:solidFill>
                            <a:schemeClr val="bg1"/>
                          </a:solidFill>
                          <a:effectLst/>
                          <a:latin typeface="Segoe" pitchFamily="34" charset="0"/>
                          <a:ea typeface="標楷體" pitchFamily="65" charset="-120"/>
                        </a:rPr>
                        <a:t>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00">
                        <a:alpha val="50000"/>
                      </a:srgbClr>
                    </a:solidFill>
                  </a:tcPr>
                </a:tc>
                <a:tc>
                  <a:txBody>
                    <a:bodyPr/>
                    <a:lstStyle/>
                    <a:p>
                      <a:pPr marL="0" marR="0" lvl="0" indent="0" algn="l" defTabSz="914400" rtl="0" eaLnBrk="1" fontAlgn="base" latinLnBrk="0" hangingPunct="1">
                        <a:lnSpc>
                          <a:spcPct val="85000"/>
                        </a:lnSpc>
                        <a:spcBef>
                          <a:spcPct val="30000"/>
                        </a:spcBef>
                        <a:spcAft>
                          <a:spcPct val="0"/>
                        </a:spcAft>
                        <a:buClr>
                          <a:schemeClr val="tx1"/>
                        </a:buClr>
                        <a:buSzPct val="75000"/>
                        <a:buFont typeface="Wingdings 2" pitchFamily="18" charset="2"/>
                        <a:buNone/>
                        <a:tabLst/>
                      </a:pPr>
                      <a:r>
                        <a:rPr kumimoji="0" lang="zh-TW" altLang="en-US" sz="1800" b="0" i="0" u="none" strike="noStrike" cap="none" normalizeH="0" baseline="0" smtClean="0">
                          <a:ln>
                            <a:noFill/>
                          </a:ln>
                          <a:solidFill>
                            <a:schemeClr val="bg1"/>
                          </a:solidFill>
                          <a:effectLst/>
                          <a:latin typeface="Segoe" pitchFamily="34" charset="0"/>
                          <a:ea typeface="標楷體" pitchFamily="65" charset="-120"/>
                        </a:rPr>
                        <a:t>每隔一段自訂時間自動進行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00">
                        <a:alpha val="50000"/>
                      </a:srgbClr>
                    </a:solidFill>
                  </a:tcPr>
                </a:tc>
                <a:tc>
                  <a:txBody>
                    <a:bodyPr/>
                    <a:lstStyle/>
                    <a:p>
                      <a:pPr marL="0" marR="0" lvl="0" indent="0" algn="l" defTabSz="914400" rtl="0" eaLnBrk="1" fontAlgn="base" latinLnBrk="0" hangingPunct="1">
                        <a:lnSpc>
                          <a:spcPct val="85000"/>
                        </a:lnSpc>
                        <a:spcBef>
                          <a:spcPct val="30000"/>
                        </a:spcBef>
                        <a:spcAft>
                          <a:spcPct val="0"/>
                        </a:spcAft>
                        <a:buClr>
                          <a:schemeClr val="tx1"/>
                        </a:buClr>
                        <a:buSzPct val="75000"/>
                        <a:buFont typeface="Wingdings 2" pitchFamily="18" charset="2"/>
                        <a:buNone/>
                        <a:tabLst/>
                      </a:pPr>
                      <a:r>
                        <a:rPr kumimoji="0" lang="zh-TW" altLang="en-US" sz="1800" b="0" i="0" u="none" strike="noStrike" cap="none" normalizeH="0" baseline="0" smtClean="0">
                          <a:ln>
                            <a:noFill/>
                          </a:ln>
                          <a:solidFill>
                            <a:schemeClr val="bg1"/>
                          </a:solidFill>
                          <a:effectLst/>
                          <a:latin typeface="Segoe" pitchFamily="34" charset="0"/>
                          <a:ea typeface="標楷體" pitchFamily="65" charset="-120"/>
                        </a:rPr>
                        <a:t>手動切換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00">
                        <a:alpha val="50000"/>
                      </a:srgbClr>
                    </a:solidFill>
                  </a:tcPr>
                </a:tc>
                <a:tc>
                  <a:txBody>
                    <a:bodyPr/>
                    <a:lstStyle/>
                    <a:p>
                      <a:pPr marL="0" marR="0" lvl="0" indent="0" algn="l" defTabSz="914400" rtl="0" eaLnBrk="1" fontAlgn="base" latinLnBrk="0" hangingPunct="1">
                        <a:lnSpc>
                          <a:spcPct val="85000"/>
                        </a:lnSpc>
                        <a:spcBef>
                          <a:spcPct val="30000"/>
                        </a:spcBef>
                        <a:spcAft>
                          <a:spcPct val="0"/>
                        </a:spcAft>
                        <a:buClr>
                          <a:schemeClr val="tx1"/>
                        </a:buClr>
                        <a:buSzPct val="75000"/>
                        <a:buFont typeface="Wingdings 2" pitchFamily="18" charset="2"/>
                        <a:buNone/>
                        <a:tabLst/>
                      </a:pPr>
                      <a:r>
                        <a:rPr kumimoji="0" lang="zh-TW" altLang="en-US" sz="1800" b="0" i="0" u="none" strike="noStrike" cap="none" normalizeH="0" baseline="0" smtClean="0">
                          <a:ln>
                            <a:noFill/>
                          </a:ln>
                          <a:solidFill>
                            <a:schemeClr val="bg1"/>
                          </a:solidFill>
                          <a:effectLst/>
                          <a:latin typeface="Segoe" pitchFamily="34" charset="0"/>
                          <a:ea typeface="標楷體" pitchFamily="65" charset="-120"/>
                        </a:rPr>
                        <a:t>應用程式須修改異常移轉後新的主機，資料庫權限的設定亦必須手動轉移，資料表定義一旦變動，複寫就會失效，造成資料同步化的失敗  </a:t>
                      </a:r>
                      <a:r>
                        <a:rPr kumimoji="0" lang="en-US" altLang="zh-TW" sz="1800" b="0" i="0" u="none" strike="noStrike" cap="none" normalizeH="0" baseline="0" smtClean="0">
                          <a:ln>
                            <a:noFill/>
                          </a:ln>
                          <a:solidFill>
                            <a:schemeClr val="bg1"/>
                          </a:solidFill>
                          <a:effectLst/>
                          <a:latin typeface="Segoe" pitchFamily="34" charset="0"/>
                          <a:ea typeface="標楷體" pitchFamily="65" charset="-120"/>
                        </a:rPr>
                        <a:t>(</a:t>
                      </a:r>
                      <a:r>
                        <a:rPr kumimoji="0" lang="zh-TW" altLang="en-US" sz="1800" b="0" i="0" u="none" strike="noStrike" cap="none" normalizeH="0" baseline="0" smtClean="0">
                          <a:ln>
                            <a:noFill/>
                          </a:ln>
                          <a:solidFill>
                            <a:schemeClr val="bg1"/>
                          </a:solidFill>
                          <a:effectLst/>
                          <a:latin typeface="Segoe" pitchFamily="34" charset="0"/>
                          <a:ea typeface="標楷體" pitchFamily="65" charset="-120"/>
                        </a:rPr>
                        <a:t>註</a:t>
                      </a:r>
                      <a:r>
                        <a:rPr kumimoji="0" lang="en-US" altLang="zh-TW" sz="1800" b="0" i="0" u="none" strike="noStrike" cap="none" normalizeH="0" baseline="0" smtClean="0">
                          <a:ln>
                            <a:noFill/>
                          </a:ln>
                          <a:solidFill>
                            <a:schemeClr val="bg1"/>
                          </a:solidFill>
                          <a:effectLst/>
                          <a:latin typeface="Segoe" pitchFamily="34" charset="0"/>
                          <a:ea typeface="標楷體" pitchFamily="65" charset="-12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00">
                        <a:alpha val="50000"/>
                      </a:srgbClr>
                    </a:solidFill>
                  </a:tcPr>
                </a:tc>
              </a:tr>
              <a:tr h="650484">
                <a:tc>
                  <a:txBody>
                    <a:bodyPr/>
                    <a:lstStyle/>
                    <a:p>
                      <a:pPr marL="0" marR="0" lvl="0" indent="0" algn="l" defTabSz="914400" rtl="0" eaLnBrk="1" fontAlgn="base" latinLnBrk="0" hangingPunct="1">
                        <a:lnSpc>
                          <a:spcPct val="85000"/>
                        </a:lnSpc>
                        <a:spcBef>
                          <a:spcPct val="30000"/>
                        </a:spcBef>
                        <a:spcAft>
                          <a:spcPct val="0"/>
                        </a:spcAft>
                        <a:buClr>
                          <a:schemeClr val="tx1"/>
                        </a:buClr>
                        <a:buSzPct val="75000"/>
                        <a:buFont typeface="Wingdings 2" pitchFamily="18" charset="2"/>
                        <a:buNone/>
                        <a:tabLst/>
                      </a:pPr>
                      <a:r>
                        <a:rPr kumimoji="0" lang="zh-TW" altLang="en-US" sz="1800" b="0" i="0" u="none" strike="noStrike" cap="none" normalizeH="0" baseline="0" smtClean="0">
                          <a:ln>
                            <a:noFill/>
                          </a:ln>
                          <a:solidFill>
                            <a:schemeClr val="bg1"/>
                          </a:solidFill>
                          <a:effectLst/>
                          <a:latin typeface="Segoe" pitchFamily="34" charset="0"/>
                          <a:ea typeface="標楷體" pitchFamily="65" charset="-120"/>
                        </a:rPr>
                        <a:t>容錯叢集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1" fontAlgn="base" latinLnBrk="0" hangingPunct="1">
                        <a:lnSpc>
                          <a:spcPct val="85000"/>
                        </a:lnSpc>
                        <a:spcBef>
                          <a:spcPct val="30000"/>
                        </a:spcBef>
                        <a:spcAft>
                          <a:spcPct val="0"/>
                        </a:spcAft>
                        <a:buClr>
                          <a:schemeClr val="tx1"/>
                        </a:buClr>
                        <a:buSzPct val="75000"/>
                        <a:buFont typeface="Wingdings 2" pitchFamily="18" charset="2"/>
                        <a:buNone/>
                        <a:tabLst/>
                      </a:pPr>
                      <a:r>
                        <a:rPr kumimoji="0" lang="zh-TW" altLang="en-US" sz="1800" b="0" i="0" u="none" strike="noStrike" cap="none" normalizeH="0" baseline="0" smtClean="0">
                          <a:ln>
                            <a:noFill/>
                          </a:ln>
                          <a:solidFill>
                            <a:schemeClr val="bg1"/>
                          </a:solidFill>
                          <a:effectLst/>
                          <a:latin typeface="Segoe" pitchFamily="34" charset="0"/>
                          <a:ea typeface="標楷體" pitchFamily="65" charset="-120"/>
                        </a:rPr>
                        <a:t>高</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l" defTabSz="914400" rtl="0" eaLnBrk="1" fontAlgn="base" latinLnBrk="0" hangingPunct="1">
                        <a:lnSpc>
                          <a:spcPct val="85000"/>
                        </a:lnSpc>
                        <a:spcBef>
                          <a:spcPct val="30000"/>
                        </a:spcBef>
                        <a:spcAft>
                          <a:spcPct val="0"/>
                        </a:spcAft>
                        <a:buClr>
                          <a:schemeClr val="tx1"/>
                        </a:buClr>
                        <a:buSzPct val="75000"/>
                        <a:buFont typeface="Wingdings 2" pitchFamily="18" charset="2"/>
                        <a:buNone/>
                        <a:tabLst/>
                      </a:pPr>
                      <a:r>
                        <a:rPr kumimoji="0" lang="zh-TW" altLang="en-US" sz="1800" b="0" i="0" u="none" strike="noStrike" cap="none" normalizeH="0" baseline="0" smtClean="0">
                          <a:ln>
                            <a:noFill/>
                          </a:ln>
                          <a:solidFill>
                            <a:schemeClr val="bg1"/>
                          </a:solidFill>
                          <a:effectLst/>
                          <a:latin typeface="Segoe" pitchFamily="34" charset="0"/>
                          <a:ea typeface="標楷體" pitchFamily="65" charset="-120"/>
                        </a:rPr>
                        <a:t>完全自動</a:t>
                      </a:r>
                      <a:endParaRPr kumimoji="0" lang="zh-TW" altLang="en-US" sz="1800" b="0" i="0" u="none" strike="noStrike" cap="none" normalizeH="0" baseline="0" smtClean="0">
                        <a:ln>
                          <a:noFill/>
                        </a:ln>
                        <a:solidFill>
                          <a:schemeClr val="bg1"/>
                        </a:solidFill>
                        <a:effectLst/>
                        <a:latin typeface="Segoe"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l" defTabSz="914400" rtl="0" eaLnBrk="1" fontAlgn="base" latinLnBrk="0" hangingPunct="1">
                        <a:lnSpc>
                          <a:spcPct val="85000"/>
                        </a:lnSpc>
                        <a:spcBef>
                          <a:spcPct val="30000"/>
                        </a:spcBef>
                        <a:spcAft>
                          <a:spcPct val="0"/>
                        </a:spcAft>
                        <a:buClr>
                          <a:schemeClr val="tx1"/>
                        </a:buClr>
                        <a:buSzPct val="75000"/>
                        <a:buFont typeface="Wingdings 2" pitchFamily="18" charset="2"/>
                        <a:buNone/>
                        <a:tabLst/>
                      </a:pPr>
                      <a:r>
                        <a:rPr kumimoji="0" lang="zh-TW" altLang="en-US" sz="1800" b="0" i="0" u="none" strike="noStrike" cap="none" normalizeH="0" baseline="0" smtClean="0">
                          <a:ln>
                            <a:noFill/>
                          </a:ln>
                          <a:solidFill>
                            <a:schemeClr val="bg1"/>
                          </a:solidFill>
                          <a:effectLst/>
                          <a:latin typeface="Segoe" pitchFamily="34" charset="0"/>
                          <a:ea typeface="標楷體" pitchFamily="65" charset="-120"/>
                        </a:rPr>
                        <a:t>完全自動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l" defTabSz="914400" rtl="0" eaLnBrk="1" fontAlgn="base" latinLnBrk="0" hangingPunct="1">
                        <a:lnSpc>
                          <a:spcPct val="85000"/>
                        </a:lnSpc>
                        <a:spcBef>
                          <a:spcPct val="30000"/>
                        </a:spcBef>
                        <a:spcAft>
                          <a:spcPct val="0"/>
                        </a:spcAft>
                        <a:buClr>
                          <a:schemeClr val="tx1"/>
                        </a:buClr>
                        <a:buSzPct val="75000"/>
                        <a:buFont typeface="Wingdings 2" pitchFamily="18" charset="2"/>
                        <a:buNone/>
                        <a:tabLst/>
                      </a:pPr>
                      <a:r>
                        <a:rPr kumimoji="0" lang="zh-TW" altLang="en-US" sz="1800" b="0" i="0" u="none" strike="noStrike" cap="none" normalizeH="0" baseline="0" smtClean="0">
                          <a:ln>
                            <a:noFill/>
                          </a:ln>
                          <a:solidFill>
                            <a:schemeClr val="bg1"/>
                          </a:solidFill>
                          <a:effectLst/>
                          <a:latin typeface="Segoe" pitchFamily="34" charset="0"/>
                          <a:ea typeface="標楷體" pitchFamily="65" charset="-120"/>
                        </a:rPr>
                        <a:t>共用磁碟組毀損即失去效用，平時另一主機處在等待狀態，無法提供查詢</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r>
              <a:tr h="963420">
                <a:tc>
                  <a:txBody>
                    <a:bodyPr/>
                    <a:lstStyle/>
                    <a:p>
                      <a:pPr marL="0" marR="0" lvl="0" indent="0" algn="l" defTabSz="914400" rtl="0" eaLnBrk="1" fontAlgn="base" latinLnBrk="0" hangingPunct="1">
                        <a:lnSpc>
                          <a:spcPct val="85000"/>
                        </a:lnSpc>
                        <a:spcBef>
                          <a:spcPct val="30000"/>
                        </a:spcBef>
                        <a:spcAft>
                          <a:spcPct val="0"/>
                        </a:spcAft>
                        <a:buClr>
                          <a:schemeClr val="tx1"/>
                        </a:buClr>
                        <a:buSzPct val="75000"/>
                        <a:buFont typeface="Wingdings 2" pitchFamily="18" charset="2"/>
                        <a:buNone/>
                        <a:tabLst/>
                      </a:pPr>
                      <a:r>
                        <a:rPr kumimoji="0" lang="zh-TW" altLang="en-US" sz="1800" b="0" i="0" u="none" strike="noStrike" cap="none" normalizeH="0" baseline="0" smtClean="0">
                          <a:ln>
                            <a:noFill/>
                          </a:ln>
                          <a:solidFill>
                            <a:schemeClr val="bg1"/>
                          </a:solidFill>
                          <a:effectLst/>
                          <a:latin typeface="Segoe" pitchFamily="34" charset="0"/>
                          <a:ea typeface="標楷體" pitchFamily="65" charset="-120"/>
                        </a:rPr>
                        <a:t>資料庫鏡像</a:t>
                      </a:r>
                    </a:p>
                    <a:p>
                      <a:pPr marL="0" marR="0" lvl="0" indent="0" algn="l" defTabSz="914400" rtl="0" eaLnBrk="1" fontAlgn="base" latinLnBrk="0" hangingPunct="1">
                        <a:lnSpc>
                          <a:spcPct val="85000"/>
                        </a:lnSpc>
                        <a:spcBef>
                          <a:spcPct val="30000"/>
                        </a:spcBef>
                        <a:spcAft>
                          <a:spcPct val="0"/>
                        </a:spcAft>
                        <a:buClr>
                          <a:schemeClr val="tx1"/>
                        </a:buClr>
                        <a:buSzPct val="75000"/>
                        <a:buFont typeface="Wingdings 2" pitchFamily="18" charset="2"/>
                        <a:buNone/>
                        <a:tabLst/>
                      </a:pPr>
                      <a:endParaRPr kumimoji="0" lang="zh-TW" altLang="en-US" sz="1800" b="0" i="0" u="none" strike="noStrike" cap="none" normalizeH="0" baseline="0" smtClean="0">
                        <a:ln>
                          <a:noFill/>
                        </a:ln>
                        <a:solidFill>
                          <a:schemeClr val="bg1"/>
                        </a:solidFill>
                        <a:effectLst/>
                        <a:latin typeface="Segoe" pitchFamily="34" charset="0"/>
                        <a:ea typeface="標楷體" pitchFamily="65"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00">
                        <a:alpha val="50000"/>
                      </a:srgbClr>
                    </a:solidFill>
                  </a:tcPr>
                </a:tc>
                <a:tc>
                  <a:txBody>
                    <a:bodyPr/>
                    <a:lstStyle/>
                    <a:p>
                      <a:pPr marL="0" marR="0" lvl="0" indent="0" algn="ctr" defTabSz="914400" rtl="0" eaLnBrk="1" fontAlgn="base" latinLnBrk="0" hangingPunct="1">
                        <a:lnSpc>
                          <a:spcPct val="85000"/>
                        </a:lnSpc>
                        <a:spcBef>
                          <a:spcPct val="30000"/>
                        </a:spcBef>
                        <a:spcAft>
                          <a:spcPct val="0"/>
                        </a:spcAft>
                        <a:buClr>
                          <a:schemeClr val="tx1"/>
                        </a:buClr>
                        <a:buSzPct val="75000"/>
                        <a:buFont typeface="Wingdings 2" pitchFamily="18" charset="2"/>
                        <a:buNone/>
                        <a:tabLst/>
                      </a:pPr>
                      <a:r>
                        <a:rPr kumimoji="0" lang="zh-TW" altLang="en-US" sz="1800" b="0" i="0" u="none" strike="noStrike" cap="none" normalizeH="0" baseline="0" smtClean="0">
                          <a:ln>
                            <a:noFill/>
                          </a:ln>
                          <a:solidFill>
                            <a:schemeClr val="bg1"/>
                          </a:solidFill>
                          <a:effectLst/>
                          <a:latin typeface="Segoe" pitchFamily="34" charset="0"/>
                          <a:ea typeface="標楷體" pitchFamily="65" charset="-120"/>
                        </a:rPr>
                        <a:t>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00">
                        <a:alpha val="50000"/>
                      </a:srgbClr>
                    </a:solidFill>
                  </a:tcPr>
                </a:tc>
                <a:tc>
                  <a:txBody>
                    <a:bodyPr/>
                    <a:lstStyle/>
                    <a:p>
                      <a:pPr marL="0" marR="0" lvl="0" indent="0" algn="l" defTabSz="914400" rtl="0" eaLnBrk="1" fontAlgn="base" latinLnBrk="0" hangingPunct="1">
                        <a:lnSpc>
                          <a:spcPct val="85000"/>
                        </a:lnSpc>
                        <a:spcBef>
                          <a:spcPct val="30000"/>
                        </a:spcBef>
                        <a:spcAft>
                          <a:spcPct val="0"/>
                        </a:spcAft>
                        <a:buClr>
                          <a:schemeClr val="tx1"/>
                        </a:buClr>
                        <a:buSzPct val="75000"/>
                        <a:buFont typeface="Wingdings 2" pitchFamily="18" charset="2"/>
                        <a:buNone/>
                        <a:tabLst/>
                      </a:pPr>
                      <a:r>
                        <a:rPr kumimoji="0" lang="zh-TW" altLang="en-US" sz="1800" b="0" i="0" u="none" strike="noStrike" cap="none" normalizeH="0" baseline="0" smtClean="0">
                          <a:ln>
                            <a:noFill/>
                          </a:ln>
                          <a:solidFill>
                            <a:schemeClr val="bg1"/>
                          </a:solidFill>
                          <a:effectLst/>
                          <a:latin typeface="Segoe" pitchFamily="34" charset="0"/>
                          <a:ea typeface="標楷體" pitchFamily="65" charset="-120"/>
                        </a:rPr>
                        <a:t>資料同步幾乎與交易記錄更新同時發生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00">
                        <a:alpha val="50000"/>
                      </a:srgbClr>
                    </a:solidFill>
                  </a:tcPr>
                </a:tc>
                <a:tc>
                  <a:txBody>
                    <a:bodyPr/>
                    <a:lstStyle/>
                    <a:p>
                      <a:pPr marL="0" marR="0" lvl="0" indent="0" algn="l" defTabSz="914400" rtl="0" eaLnBrk="1" fontAlgn="base" latinLnBrk="0" hangingPunct="1">
                        <a:lnSpc>
                          <a:spcPct val="85000"/>
                        </a:lnSpc>
                        <a:spcBef>
                          <a:spcPct val="30000"/>
                        </a:spcBef>
                        <a:spcAft>
                          <a:spcPct val="0"/>
                        </a:spcAft>
                        <a:buClr>
                          <a:schemeClr val="tx1"/>
                        </a:buClr>
                        <a:buSzPct val="75000"/>
                        <a:buFont typeface="Wingdings 2" pitchFamily="18" charset="2"/>
                        <a:buNone/>
                        <a:tabLst/>
                      </a:pPr>
                      <a:r>
                        <a:rPr kumimoji="0" lang="zh-TW" altLang="en-US" sz="1800" b="0" i="0" u="none" strike="noStrike" cap="none" normalizeH="0" baseline="0" smtClean="0">
                          <a:ln>
                            <a:noFill/>
                          </a:ln>
                          <a:solidFill>
                            <a:schemeClr val="bg1"/>
                          </a:solidFill>
                          <a:effectLst/>
                          <a:latin typeface="Segoe" pitchFamily="34" charset="0"/>
                          <a:ea typeface="標楷體" pitchFamily="65" charset="-120"/>
                        </a:rPr>
                        <a:t>視部署方式而有不同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00">
                        <a:alpha val="50000"/>
                      </a:srgbClr>
                    </a:solidFill>
                  </a:tcPr>
                </a:tc>
                <a:tc>
                  <a:txBody>
                    <a:bodyPr/>
                    <a:lstStyle/>
                    <a:p>
                      <a:pPr marL="0" marR="0" lvl="0" indent="0" algn="l" defTabSz="914400" rtl="0" eaLnBrk="1" fontAlgn="base" latinLnBrk="0" hangingPunct="1">
                        <a:lnSpc>
                          <a:spcPct val="85000"/>
                        </a:lnSpc>
                        <a:spcBef>
                          <a:spcPct val="30000"/>
                        </a:spcBef>
                        <a:spcAft>
                          <a:spcPct val="0"/>
                        </a:spcAft>
                        <a:buClr>
                          <a:schemeClr val="tx1"/>
                        </a:buClr>
                        <a:buSzPct val="75000"/>
                        <a:buFont typeface="Wingdings 2" pitchFamily="18" charset="2"/>
                        <a:buNone/>
                        <a:tabLst/>
                      </a:pPr>
                      <a:r>
                        <a:rPr kumimoji="0" lang="zh-TW" altLang="en-US" sz="1800" b="0" i="0" u="none" strike="noStrike" cap="none" normalizeH="0" baseline="0" dirty="0" smtClean="0">
                          <a:ln>
                            <a:noFill/>
                          </a:ln>
                          <a:solidFill>
                            <a:schemeClr val="bg1"/>
                          </a:solidFill>
                          <a:effectLst/>
                          <a:latin typeface="Segoe" pitchFamily="34" charset="0"/>
                          <a:ea typeface="標楷體" pitchFamily="65" charset="-120"/>
                        </a:rPr>
                        <a:t>應用程式須修改異常移轉後新的主機，搭配資料庫快照功能，可提供查詢</a:t>
                      </a:r>
                      <a:r>
                        <a:rPr kumimoji="0" lang="en-US" altLang="zh-TW" sz="1800" b="0" i="0" u="none" strike="noStrike" cap="none" normalizeH="0" baseline="0" dirty="0" smtClean="0">
                          <a:ln>
                            <a:noFill/>
                          </a:ln>
                          <a:solidFill>
                            <a:schemeClr val="bg1"/>
                          </a:solidFill>
                          <a:effectLst/>
                          <a:latin typeface="Segoe" pitchFamily="34" charset="0"/>
                          <a:ea typeface="標楷體" pitchFamily="65" charset="-120"/>
                        </a:rPr>
                        <a:t>(</a:t>
                      </a:r>
                      <a:r>
                        <a:rPr kumimoji="0" lang="zh-TW" altLang="en-US" sz="1800" b="0" i="0" u="none" strike="noStrike" cap="none" normalizeH="0" baseline="0" dirty="0" smtClean="0">
                          <a:ln>
                            <a:noFill/>
                          </a:ln>
                          <a:solidFill>
                            <a:schemeClr val="bg1"/>
                          </a:solidFill>
                          <a:effectLst/>
                          <a:latin typeface="Segoe" pitchFamily="34" charset="0"/>
                          <a:ea typeface="標楷體" pitchFamily="65" charset="-120"/>
                        </a:rPr>
                        <a:t>註</a:t>
                      </a:r>
                      <a:r>
                        <a:rPr kumimoji="0" lang="en-US" altLang="zh-TW" sz="1800" b="0" i="0" u="none" strike="noStrike" cap="none" normalizeH="0" baseline="0" dirty="0" smtClean="0">
                          <a:ln>
                            <a:noFill/>
                          </a:ln>
                          <a:solidFill>
                            <a:schemeClr val="bg1"/>
                          </a:solidFill>
                          <a:effectLst/>
                          <a:latin typeface="Segoe" pitchFamily="34" charset="0"/>
                          <a:ea typeface="標楷體" pitchFamily="65" charset="-12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00">
                        <a:alpha val="50000"/>
                      </a:srgbClr>
                    </a:solidFill>
                  </a:tcPr>
                </a:tc>
              </a:tr>
            </a:tbl>
          </a:graphicData>
        </a:graphic>
      </p:graphicFrame>
      <p:sp>
        <p:nvSpPr>
          <p:cNvPr id="806965" name="Text Box 53"/>
          <p:cNvSpPr txBox="1">
            <a:spLocks noChangeArrowheads="1"/>
          </p:cNvSpPr>
          <p:nvPr/>
        </p:nvSpPr>
        <p:spPr bwMode="auto">
          <a:xfrm>
            <a:off x="585406" y="5143512"/>
            <a:ext cx="7987122" cy="830997"/>
          </a:xfrm>
          <a:prstGeom prst="rect">
            <a:avLst/>
          </a:prstGeom>
          <a:noFill/>
          <a:ln w="9525">
            <a:noFill/>
            <a:miter lim="800000"/>
            <a:headEnd/>
            <a:tailEnd/>
          </a:ln>
          <a:effectLst/>
        </p:spPr>
        <p:txBody>
          <a:bodyPr wrap="square">
            <a:spAutoFit/>
          </a:bodyPr>
          <a:lstStyle/>
          <a:p>
            <a:r>
              <a:rPr kumimoji="1" lang="zh-TW" altLang="en-US" sz="2400" b="1" dirty="0">
                <a:solidFill>
                  <a:srgbClr val="CC6600"/>
                </a:solidFill>
                <a:latin typeface="標楷體" pitchFamily="65" charset="-120"/>
                <a:ea typeface="標楷體" pitchFamily="65" charset="-120"/>
              </a:rPr>
              <a:t>註：除了</a:t>
            </a:r>
            <a:r>
              <a:rPr kumimoji="1" lang="en-US" altLang="en-US" sz="2400" b="1" dirty="0" err="1">
                <a:solidFill>
                  <a:srgbClr val="CC6600"/>
                </a:solidFill>
                <a:latin typeface="標楷體" pitchFamily="65" charset="-120"/>
                <a:ea typeface="標楷體" pitchFamily="65" charset="-120"/>
              </a:rPr>
              <a:t>容錯叢集</a:t>
            </a:r>
            <a:r>
              <a:rPr kumimoji="1" lang="zh-TW" altLang="en-US" sz="2400" b="1" dirty="0">
                <a:solidFill>
                  <a:srgbClr val="CC6600"/>
                </a:solidFill>
                <a:latin typeface="標楷體" pitchFamily="65" charset="-120"/>
                <a:ea typeface="標楷體" pitchFamily="65" charset="-120"/>
              </a:rPr>
              <a:t>之外，其餘三種方式須手動</a:t>
            </a:r>
            <a:r>
              <a:rPr kumimoji="1" lang="zh-TW" altLang="en-US" sz="2400" b="1" dirty="0" smtClean="0">
                <a:solidFill>
                  <a:srgbClr val="CC6600"/>
                </a:solidFill>
                <a:latin typeface="標楷體" pitchFamily="65" charset="-120"/>
                <a:ea typeface="標楷體" pitchFamily="65" charset="-120"/>
              </a:rPr>
              <a:t>將</a:t>
            </a:r>
            <a:r>
              <a:rPr lang="zh-TW" altLang="en-US" sz="2400" b="1" dirty="0" smtClean="0">
                <a:solidFill>
                  <a:srgbClr val="CC6600"/>
                </a:solidFill>
                <a:latin typeface="標楷體" pitchFamily="65" charset="-120"/>
                <a:ea typeface="標楷體" pitchFamily="65" charset="-120"/>
              </a:rPr>
              <a:t>伺服器</a:t>
            </a:r>
            <a:r>
              <a:rPr kumimoji="1" lang="en-US" altLang="zh-TW" sz="2400" b="1" dirty="0" smtClean="0">
                <a:solidFill>
                  <a:srgbClr val="CC6600"/>
                </a:solidFill>
                <a:latin typeface="標楷體" pitchFamily="65" charset="-120"/>
                <a:ea typeface="標楷體" pitchFamily="65" charset="-120"/>
              </a:rPr>
              <a:t/>
            </a:r>
            <a:br>
              <a:rPr kumimoji="1" lang="en-US" altLang="zh-TW" sz="2400" b="1" dirty="0" smtClean="0">
                <a:solidFill>
                  <a:srgbClr val="CC6600"/>
                </a:solidFill>
                <a:latin typeface="標楷體" pitchFamily="65" charset="-120"/>
                <a:ea typeface="標楷體" pitchFamily="65" charset="-120"/>
              </a:rPr>
            </a:br>
            <a:r>
              <a:rPr kumimoji="1" lang="zh-TW" altLang="en-US" sz="2400" b="1" dirty="0" smtClean="0">
                <a:solidFill>
                  <a:srgbClr val="CC6600"/>
                </a:solidFill>
                <a:latin typeface="標楷體" pitchFamily="65" charset="-120"/>
                <a:ea typeface="標楷體" pitchFamily="65" charset="-120"/>
              </a:rPr>
              <a:t>登</a:t>
            </a:r>
            <a:r>
              <a:rPr kumimoji="1" lang="zh-TW" altLang="en-US" sz="2400" b="1" dirty="0">
                <a:solidFill>
                  <a:srgbClr val="CC6600"/>
                </a:solidFill>
                <a:latin typeface="標楷體" pitchFamily="65" charset="-120"/>
                <a:ea typeface="標楷體" pitchFamily="65" charset="-120"/>
              </a:rPr>
              <a:t>入帳號移轉至備援主</a:t>
            </a:r>
            <a:r>
              <a:rPr kumimoji="1" lang="zh-TW" altLang="en-US" sz="2400" b="1" dirty="0" smtClean="0">
                <a:solidFill>
                  <a:srgbClr val="CC6600"/>
                </a:solidFill>
                <a:latin typeface="標楷體" pitchFamily="65" charset="-120"/>
                <a:ea typeface="標楷體" pitchFamily="65" charset="-120"/>
              </a:rPr>
              <a:t>機 </a:t>
            </a:r>
            <a:r>
              <a:rPr kumimoji="1" lang="en-US" altLang="zh-TW" sz="2400" b="1" dirty="0" smtClean="0">
                <a:solidFill>
                  <a:srgbClr val="CC6600"/>
                </a:solidFill>
                <a:latin typeface="標楷體" pitchFamily="65" charset="-120"/>
                <a:ea typeface="標楷體" pitchFamily="65" charset="-120"/>
              </a:rPr>
              <a:t>(SSIS: Transfer Login Task)</a:t>
            </a:r>
            <a:endParaRPr kumimoji="1" lang="zh-TW" altLang="en-US" sz="2400" b="1" dirty="0">
              <a:solidFill>
                <a:srgbClr val="CC6600"/>
              </a:solidFill>
              <a:latin typeface="標楷體" pitchFamily="65" charset="-120"/>
              <a:ea typeface="標楷體" pitchFamily="65" charset="-120"/>
            </a:endParaRP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lstStyle/>
          <a:p>
            <a:r>
              <a:rPr lang="zh-TW" altLang="en-US" dirty="0" smtClean="0"/>
              <a:t>資料庫鏡像增強功能</a:t>
            </a:r>
            <a:endParaRPr lang="en-US" altLang="zh-TW" dirty="0"/>
          </a:p>
        </p:txBody>
      </p:sp>
      <p:sp>
        <p:nvSpPr>
          <p:cNvPr id="23" name="Content Placeholder 22"/>
          <p:cNvSpPr>
            <a:spLocks noGrp="1"/>
          </p:cNvSpPr>
          <p:nvPr>
            <p:ph idx="1"/>
          </p:nvPr>
        </p:nvSpPr>
        <p:spPr/>
        <p:txBody>
          <a:bodyPr/>
          <a:lstStyle/>
          <a:p>
            <a:r>
              <a:rPr lang="zh-TW" altLang="en-US" dirty="0" smtClean="0">
                <a:latin typeface="微軟正黑體" pitchFamily="34" charset="-120"/>
              </a:rPr>
              <a:t>壓縮記錄檔傳送</a:t>
            </a:r>
            <a:endParaRPr lang="en-US" dirty="0" smtClean="0">
              <a:latin typeface="微軟正黑體" pitchFamily="34" charset="-120"/>
            </a:endParaRPr>
          </a:p>
          <a:p>
            <a:r>
              <a:rPr lang="zh-TW" altLang="en-US" dirty="0" smtClean="0">
                <a:latin typeface="微軟正黑體" pitchFamily="34" charset="-120"/>
              </a:rPr>
              <a:t>減少手動移轉時的復原時間</a:t>
            </a:r>
            <a:endParaRPr lang="en-US" dirty="0" smtClean="0">
              <a:latin typeface="微軟正黑體" pitchFamily="34" charset="-120"/>
            </a:endParaRPr>
          </a:p>
          <a:p>
            <a:r>
              <a:rPr lang="zh-TW" altLang="en-US" dirty="0" smtClean="0">
                <a:latin typeface="微軟正黑體" pitchFamily="34" charset="-120"/>
              </a:rPr>
              <a:t>資料頁毀損自動修復</a:t>
            </a:r>
            <a:endParaRPr lang="en-US" dirty="0" smtClean="0">
              <a:latin typeface="微軟正黑體" pitchFamily="34" charset="-120"/>
            </a:endParaRPr>
          </a:p>
        </p:txBody>
      </p:sp>
      <p:sp>
        <p:nvSpPr>
          <p:cNvPr id="24" name="Isosceles Triangle 23"/>
          <p:cNvSpPr/>
          <p:nvPr/>
        </p:nvSpPr>
        <p:spPr>
          <a:xfrm>
            <a:off x="3571868" y="2214554"/>
            <a:ext cx="5233734" cy="2891239"/>
          </a:xfrm>
          <a:prstGeom prst="triangl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3" descr="gray-disc"/>
          <p:cNvPicPr preferRelativeResize="0">
            <a:picLocks noChangeAspect="1" noChangeArrowheads="1"/>
          </p:cNvPicPr>
          <p:nvPr/>
        </p:nvPicPr>
        <p:blipFill>
          <a:blip r:embed="rId2" cstate="print"/>
          <a:srcRect/>
          <a:stretch>
            <a:fillRect/>
          </a:stretch>
        </p:blipFill>
        <p:spPr bwMode="auto">
          <a:xfrm>
            <a:off x="6215074" y="4305018"/>
            <a:ext cx="1941476" cy="683166"/>
          </a:xfrm>
          <a:prstGeom prst="rect">
            <a:avLst/>
          </a:prstGeom>
          <a:noFill/>
          <a:ln w="9525" algn="ctr">
            <a:noFill/>
            <a:miter lim="800000"/>
            <a:headEnd/>
            <a:tailEnd/>
          </a:ln>
          <a:effectLst/>
        </p:spPr>
      </p:pic>
      <p:pic>
        <p:nvPicPr>
          <p:cNvPr id="27" name="Picture 5" descr="gray-disc"/>
          <p:cNvPicPr preferRelativeResize="0">
            <a:picLocks noChangeAspect="1" noChangeArrowheads="1"/>
          </p:cNvPicPr>
          <p:nvPr/>
        </p:nvPicPr>
        <p:blipFill>
          <a:blip r:embed="rId2" cstate="print"/>
          <a:srcRect/>
          <a:stretch>
            <a:fillRect/>
          </a:stretch>
        </p:blipFill>
        <p:spPr bwMode="auto">
          <a:xfrm>
            <a:off x="4273598" y="4287501"/>
            <a:ext cx="1941476" cy="683166"/>
          </a:xfrm>
          <a:prstGeom prst="rect">
            <a:avLst/>
          </a:prstGeom>
          <a:noFill/>
          <a:ln w="9525" algn="ctr">
            <a:noFill/>
            <a:miter lim="800000"/>
            <a:headEnd/>
            <a:tailEnd/>
          </a:ln>
          <a:effectLst/>
        </p:spPr>
      </p:pic>
      <p:sp>
        <p:nvSpPr>
          <p:cNvPr id="28" name="Text Box 6"/>
          <p:cNvSpPr txBox="1">
            <a:spLocks noChangeArrowheads="1"/>
          </p:cNvSpPr>
          <p:nvPr/>
        </p:nvSpPr>
        <p:spPr bwMode="invGray">
          <a:xfrm>
            <a:off x="4610092" y="4706877"/>
            <a:ext cx="1266693" cy="400110"/>
          </a:xfrm>
          <a:prstGeom prst="rect">
            <a:avLst/>
          </a:prstGeom>
          <a:noFill/>
          <a:ln w="12700" algn="ctr">
            <a:noFill/>
            <a:miter lim="800000"/>
            <a:headEnd/>
            <a:tailEnd/>
          </a:ln>
          <a:effectLst/>
        </p:spPr>
        <p:txBody>
          <a:bodyPr wrap="none">
            <a:spAutoFit/>
          </a:bodyPr>
          <a:lstStyle/>
          <a:p>
            <a:pPr eaLnBrk="1" hangingPunct="1"/>
            <a:r>
              <a:rPr lang="en-US" sz="2000" b="1" dirty="0">
                <a:solidFill>
                  <a:srgbClr val="FF0000"/>
                </a:solidFill>
                <a:effectLst>
                  <a:outerShdw blurRad="38100" dist="38100" dir="2700000" algn="tl">
                    <a:srgbClr val="000000">
                      <a:alpha val="43137"/>
                    </a:srgbClr>
                  </a:outerShdw>
                </a:effectLst>
                <a:latin typeface="Segoe" pitchFamily="34" charset="0"/>
                <a:cs typeface="Arial" charset="0"/>
              </a:rPr>
              <a:t>Principal</a:t>
            </a:r>
          </a:p>
        </p:txBody>
      </p:sp>
      <p:sp>
        <p:nvSpPr>
          <p:cNvPr id="30" name="Text Box 18"/>
          <p:cNvSpPr txBox="1">
            <a:spLocks noChangeArrowheads="1"/>
          </p:cNvSpPr>
          <p:nvPr/>
        </p:nvSpPr>
        <p:spPr bwMode="invGray">
          <a:xfrm>
            <a:off x="6688823" y="4743402"/>
            <a:ext cx="923651" cy="400110"/>
          </a:xfrm>
          <a:prstGeom prst="rect">
            <a:avLst/>
          </a:prstGeom>
          <a:noFill/>
          <a:ln w="12700" algn="ctr">
            <a:noFill/>
            <a:miter lim="800000"/>
            <a:headEnd/>
            <a:tailEnd/>
          </a:ln>
          <a:effectLst/>
        </p:spPr>
        <p:txBody>
          <a:bodyPr wrap="none">
            <a:spAutoFit/>
          </a:bodyPr>
          <a:lstStyle/>
          <a:p>
            <a:pPr eaLnBrk="1" hangingPunct="1"/>
            <a:r>
              <a:rPr lang="en-US" sz="2000" b="1" dirty="0">
                <a:solidFill>
                  <a:srgbClr val="FF0000"/>
                </a:solidFill>
                <a:effectLst>
                  <a:outerShdw blurRad="38100" dist="38100" dir="2700000" algn="tl">
                    <a:srgbClr val="000000">
                      <a:alpha val="43137"/>
                    </a:srgbClr>
                  </a:outerShdw>
                </a:effectLst>
                <a:latin typeface="Segoe" pitchFamily="34" charset="0"/>
                <a:cs typeface="Arial" charset="0"/>
              </a:rPr>
              <a:t>Mirror</a:t>
            </a:r>
          </a:p>
        </p:txBody>
      </p:sp>
      <p:grpSp>
        <p:nvGrpSpPr>
          <p:cNvPr id="2" name="Group 43"/>
          <p:cNvGrpSpPr/>
          <p:nvPr/>
        </p:nvGrpSpPr>
        <p:grpSpPr>
          <a:xfrm>
            <a:off x="4883581" y="3672006"/>
            <a:ext cx="656112" cy="952540"/>
            <a:chOff x="2051050" y="4198225"/>
            <a:chExt cx="1070293" cy="1553845"/>
          </a:xfrm>
        </p:grpSpPr>
        <p:pic>
          <p:nvPicPr>
            <p:cNvPr id="33" name="Picture 17" descr="Server"/>
            <p:cNvPicPr>
              <a:picLocks noChangeAspect="1" noChangeArrowheads="1"/>
            </p:cNvPicPr>
            <p:nvPr/>
          </p:nvPicPr>
          <p:blipFill>
            <a:blip r:embed="rId3" cstate="print"/>
            <a:srcRect/>
            <a:stretch>
              <a:fillRect/>
            </a:stretch>
          </p:blipFill>
          <p:spPr bwMode="auto">
            <a:xfrm>
              <a:off x="2051050" y="4198225"/>
              <a:ext cx="993775" cy="1524000"/>
            </a:xfrm>
            <a:prstGeom prst="rect">
              <a:avLst/>
            </a:prstGeom>
            <a:noFill/>
          </p:spPr>
        </p:pic>
        <p:pic>
          <p:nvPicPr>
            <p:cNvPr id="34" name="Picture 12" descr="database green"/>
            <p:cNvPicPr>
              <a:picLocks noChangeAspect="1" noChangeArrowheads="1"/>
            </p:cNvPicPr>
            <p:nvPr/>
          </p:nvPicPr>
          <p:blipFill>
            <a:blip r:embed="rId4" cstate="print"/>
            <a:srcRect/>
            <a:stretch>
              <a:fillRect/>
            </a:stretch>
          </p:blipFill>
          <p:spPr bwMode="auto">
            <a:xfrm>
              <a:off x="2581593" y="5148820"/>
              <a:ext cx="539750" cy="603250"/>
            </a:xfrm>
            <a:prstGeom prst="rect">
              <a:avLst/>
            </a:prstGeom>
            <a:noFill/>
          </p:spPr>
        </p:pic>
      </p:grpSp>
      <p:grpSp>
        <p:nvGrpSpPr>
          <p:cNvPr id="3" name="Group 46"/>
          <p:cNvGrpSpPr/>
          <p:nvPr/>
        </p:nvGrpSpPr>
        <p:grpSpPr>
          <a:xfrm>
            <a:off x="6848414" y="3672006"/>
            <a:ext cx="656112" cy="952540"/>
            <a:chOff x="2051050" y="4198225"/>
            <a:chExt cx="1070293" cy="1553845"/>
          </a:xfrm>
        </p:grpSpPr>
        <p:pic>
          <p:nvPicPr>
            <p:cNvPr id="36" name="Picture 17" descr="Server"/>
            <p:cNvPicPr>
              <a:picLocks noChangeAspect="1" noChangeArrowheads="1"/>
            </p:cNvPicPr>
            <p:nvPr/>
          </p:nvPicPr>
          <p:blipFill>
            <a:blip r:embed="rId3" cstate="print"/>
            <a:srcRect/>
            <a:stretch>
              <a:fillRect/>
            </a:stretch>
          </p:blipFill>
          <p:spPr bwMode="auto">
            <a:xfrm>
              <a:off x="2051050" y="4198225"/>
              <a:ext cx="993775" cy="1524000"/>
            </a:xfrm>
            <a:prstGeom prst="rect">
              <a:avLst/>
            </a:prstGeom>
            <a:noFill/>
          </p:spPr>
        </p:pic>
        <p:pic>
          <p:nvPicPr>
            <p:cNvPr id="37" name="Picture 12" descr="database green"/>
            <p:cNvPicPr>
              <a:picLocks noChangeAspect="1" noChangeArrowheads="1"/>
            </p:cNvPicPr>
            <p:nvPr/>
          </p:nvPicPr>
          <p:blipFill>
            <a:blip r:embed="rId4" cstate="print"/>
            <a:srcRect/>
            <a:stretch>
              <a:fillRect/>
            </a:stretch>
          </p:blipFill>
          <p:spPr bwMode="auto">
            <a:xfrm>
              <a:off x="2581593" y="5148820"/>
              <a:ext cx="539750" cy="603250"/>
            </a:xfrm>
            <a:prstGeom prst="rect">
              <a:avLst/>
            </a:prstGeom>
            <a:noFill/>
          </p:spPr>
        </p:pic>
      </p:grpSp>
      <p:pic>
        <p:nvPicPr>
          <p:cNvPr id="7170" name="Picture 2" descr="C:\Work\PAG_icon library\Document Sm.png"/>
          <p:cNvPicPr>
            <a:picLocks noChangeAspect="1" noChangeArrowheads="1"/>
          </p:cNvPicPr>
          <p:nvPr/>
        </p:nvPicPr>
        <p:blipFill>
          <a:blip r:embed="rId5" cstate="print"/>
          <a:srcRect/>
          <a:stretch>
            <a:fillRect/>
          </a:stretch>
        </p:blipFill>
        <p:spPr bwMode="auto">
          <a:xfrm>
            <a:off x="5627260" y="4075235"/>
            <a:ext cx="279400" cy="588211"/>
          </a:xfrm>
          <a:prstGeom prst="rect">
            <a:avLst/>
          </a:prstGeom>
          <a:noFill/>
        </p:spPr>
      </p:pic>
      <p:pic>
        <p:nvPicPr>
          <p:cNvPr id="7171" name="Picture 3" descr="C:\Work\PAG_icon library\MSN icon alert sign.png"/>
          <p:cNvPicPr>
            <a:picLocks noChangeAspect="1" noChangeArrowheads="1"/>
          </p:cNvPicPr>
          <p:nvPr/>
        </p:nvPicPr>
        <p:blipFill>
          <a:blip r:embed="rId6" cstate="print"/>
          <a:srcRect/>
          <a:stretch>
            <a:fillRect/>
          </a:stretch>
        </p:blipFill>
        <p:spPr bwMode="auto">
          <a:xfrm>
            <a:off x="5639960" y="4044642"/>
            <a:ext cx="344488" cy="326704"/>
          </a:xfrm>
          <a:prstGeom prst="rect">
            <a:avLst/>
          </a:prstGeom>
          <a:noFill/>
        </p:spPr>
      </p:pic>
      <p:pic>
        <p:nvPicPr>
          <p:cNvPr id="50" name="Picture 2" descr="C:\Work\PAG_icon library\Document Sm.png"/>
          <p:cNvPicPr>
            <a:picLocks noChangeAspect="1" noChangeArrowheads="1"/>
          </p:cNvPicPr>
          <p:nvPr/>
        </p:nvPicPr>
        <p:blipFill>
          <a:blip r:embed="rId5" cstate="print"/>
          <a:srcRect/>
          <a:stretch>
            <a:fillRect/>
          </a:stretch>
        </p:blipFill>
        <p:spPr bwMode="auto">
          <a:xfrm>
            <a:off x="6537575" y="4087935"/>
            <a:ext cx="279400" cy="588211"/>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171"/>
                                        </p:tgtEl>
                                        <p:attrNameLst>
                                          <p:attrName>style.visibility</p:attrName>
                                        </p:attrNameLst>
                                      </p:cBhvr>
                                      <p:to>
                                        <p:strVal val="visible"/>
                                      </p:to>
                                    </p:set>
                                    <p:animEffect transition="in" filter="fade">
                                      <p:cBhvr>
                                        <p:cTn id="11" dur="500"/>
                                        <p:tgtEl>
                                          <p:spTgt spid="7171"/>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childTnLst>
                                </p:cTn>
                              </p:par>
                            </p:childTnLst>
                          </p:cTn>
                        </p:par>
                        <p:par>
                          <p:cTn id="16" fill="hold">
                            <p:stCondLst>
                              <p:cond delay="2500"/>
                            </p:stCondLst>
                            <p:childTnLst>
                              <p:par>
                                <p:cTn id="17" presetID="35" presetClass="path" presetSubtype="0" accel="50000" decel="50000" fill="hold" nodeType="afterEffect">
                                  <p:stCondLst>
                                    <p:cond delay="0"/>
                                  </p:stCondLst>
                                  <p:childTnLst>
                                    <p:animMotion origin="layout" path="M 1.11111E-6 3.33333E-6 L -0.11528 0.00185 " pathEditMode="relative" rAng="0" ptsTypes="AA">
                                      <p:cBhvr>
                                        <p:cTn id="18" dur="2000" fill="hold"/>
                                        <p:tgtEl>
                                          <p:spTgt spid="50"/>
                                        </p:tgtEl>
                                        <p:attrNameLst>
                                          <p:attrName>ppt_x</p:attrName>
                                          <p:attrName>ppt_y</p:attrName>
                                        </p:attrNameLst>
                                      </p:cBhvr>
                                      <p:rCtr x="-58" y="1"/>
                                    </p:animMotion>
                                  </p:childTnLst>
                                </p:cTn>
                              </p:par>
                            </p:childTnLst>
                          </p:cTn>
                        </p:par>
                        <p:par>
                          <p:cTn id="19" fill="hold">
                            <p:stCondLst>
                              <p:cond delay="4500"/>
                            </p:stCondLst>
                            <p:childTnLst>
                              <p:par>
                                <p:cTn id="20" presetID="1" presetClass="exit" presetSubtype="0" fill="hold" nodeType="afterEffect">
                                  <p:stCondLst>
                                    <p:cond delay="0"/>
                                  </p:stCondLst>
                                  <p:childTnLst>
                                    <p:set>
                                      <p:cBhvr>
                                        <p:cTn id="21" dur="1" fill="hold">
                                          <p:stCondLst>
                                            <p:cond delay="0"/>
                                          </p:stCondLst>
                                        </p:cTn>
                                        <p:tgtEl>
                                          <p:spTgt spid="7170"/>
                                        </p:tgtEl>
                                        <p:attrNameLst>
                                          <p:attrName>style.visibility</p:attrName>
                                        </p:attrNameLst>
                                      </p:cBhvr>
                                      <p:to>
                                        <p:strVal val="hidden"/>
                                      </p:to>
                                    </p:set>
                                  </p:childTnLst>
                                </p:cTn>
                              </p:par>
                            </p:childTnLst>
                          </p:cTn>
                        </p:par>
                        <p:par>
                          <p:cTn id="22" fill="hold">
                            <p:stCondLst>
                              <p:cond delay="4500"/>
                            </p:stCondLst>
                            <p:childTnLst>
                              <p:par>
                                <p:cTn id="23" presetID="1" presetClass="exit" presetSubtype="0" fill="hold" nodeType="afterEffect">
                                  <p:stCondLst>
                                    <p:cond delay="0"/>
                                  </p:stCondLst>
                                  <p:childTnLst>
                                    <p:set>
                                      <p:cBhvr>
                                        <p:cTn id="24" dur="1" fill="hold">
                                          <p:stCondLst>
                                            <p:cond delay="0"/>
                                          </p:stCondLst>
                                        </p:cTn>
                                        <p:tgtEl>
                                          <p:spTgt spid="71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2" y="219075"/>
            <a:ext cx="8563005" cy="609600"/>
          </a:xfrm>
        </p:spPr>
        <p:txBody>
          <a:bodyPr/>
          <a:lstStyle/>
          <a:p>
            <a:r>
              <a:rPr lang="zh-TW" altLang="en-US" dirty="0" smtClean="0"/>
              <a:t>點對點交易式複寫</a:t>
            </a:r>
            <a:r>
              <a:rPr lang="en-US" altLang="zh-TW" dirty="0" smtClean="0"/>
              <a:t>-</a:t>
            </a:r>
            <a:r>
              <a:rPr lang="zh-TW" altLang="en-US" dirty="0" smtClean="0"/>
              <a:t>資料衝突偵測機制</a:t>
            </a:r>
            <a:endParaRPr lang="zh-TW" altLang="en-US" dirty="0"/>
          </a:p>
        </p:txBody>
      </p:sp>
      <p:pic>
        <p:nvPicPr>
          <p:cNvPr id="5" name="Content Placeholder 4" descr="P2P Replication Conflict Detection.PNG"/>
          <p:cNvPicPr>
            <a:picLocks noGrp="1"/>
          </p:cNvPicPr>
          <p:nvPr>
            <p:ph idx="1"/>
          </p:nvPr>
        </p:nvPicPr>
        <p:blipFill>
          <a:blip r:embed="rId2"/>
          <a:stretch>
            <a:fillRect/>
          </a:stretch>
        </p:blipFill>
        <p:spPr>
          <a:xfrm>
            <a:off x="2007656" y="1143000"/>
            <a:ext cx="5123925" cy="4411663"/>
          </a:xfrm>
          <a:prstGeom prst="rect">
            <a:avLst/>
          </a:prstGeom>
        </p:spPr>
      </p:pic>
    </p:spTree>
  </p:cSld>
  <p:clrMapOvr>
    <a:masterClrMapping/>
  </p:clrMapOvr>
  <p:transition>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4579" name="Picture 51" descr="medium red cylinder"/>
          <p:cNvPicPr>
            <a:picLocks noChangeAspect="1" noChangeArrowheads="1"/>
          </p:cNvPicPr>
          <p:nvPr/>
        </p:nvPicPr>
        <p:blipFill>
          <a:blip r:embed="rId3" cstate="print"/>
          <a:srcRect/>
          <a:stretch>
            <a:fillRect/>
          </a:stretch>
        </p:blipFill>
        <p:spPr bwMode="auto">
          <a:xfrm>
            <a:off x="7970859" y="2512592"/>
            <a:ext cx="790575" cy="914400"/>
          </a:xfrm>
          <a:prstGeom prst="rect">
            <a:avLst/>
          </a:prstGeom>
          <a:noFill/>
        </p:spPr>
      </p:pic>
      <p:pic>
        <p:nvPicPr>
          <p:cNvPr id="534575" name="Picture 47" descr="medium green cylinder"/>
          <p:cNvPicPr>
            <a:picLocks noChangeAspect="1" noChangeArrowheads="1"/>
          </p:cNvPicPr>
          <p:nvPr/>
        </p:nvPicPr>
        <p:blipFill>
          <a:blip r:embed="rId4" cstate="print"/>
          <a:srcRect/>
          <a:stretch>
            <a:fillRect/>
          </a:stretch>
        </p:blipFill>
        <p:spPr bwMode="auto">
          <a:xfrm>
            <a:off x="7986734" y="972717"/>
            <a:ext cx="442913" cy="485775"/>
          </a:xfrm>
          <a:prstGeom prst="rect">
            <a:avLst/>
          </a:prstGeom>
          <a:noFill/>
        </p:spPr>
      </p:pic>
      <p:pic>
        <p:nvPicPr>
          <p:cNvPr id="534574" name="Picture 46" descr="medium gold cylinder"/>
          <p:cNvPicPr>
            <a:picLocks noChangeAspect="1" noChangeArrowheads="1"/>
          </p:cNvPicPr>
          <p:nvPr/>
        </p:nvPicPr>
        <p:blipFill>
          <a:blip r:embed="rId5" cstate="print"/>
          <a:srcRect/>
          <a:stretch>
            <a:fillRect/>
          </a:stretch>
        </p:blipFill>
        <p:spPr bwMode="auto">
          <a:xfrm>
            <a:off x="7954984" y="3628605"/>
            <a:ext cx="795338" cy="896937"/>
          </a:xfrm>
          <a:prstGeom prst="rect">
            <a:avLst/>
          </a:prstGeom>
          <a:noFill/>
        </p:spPr>
      </p:pic>
      <p:sp>
        <p:nvSpPr>
          <p:cNvPr id="534530" name="Rectangle 2"/>
          <p:cNvSpPr>
            <a:spLocks noGrp="1" noChangeArrowheads="1"/>
          </p:cNvSpPr>
          <p:nvPr>
            <p:ph type="title"/>
          </p:nvPr>
        </p:nvSpPr>
        <p:spPr/>
        <p:txBody>
          <a:bodyPr>
            <a:noAutofit/>
          </a:bodyPr>
          <a:lstStyle/>
          <a:p>
            <a:r>
              <a:rPr lang="zh-TW" altLang="en-US" dirty="0" smtClean="0"/>
              <a:t>綜合應用</a:t>
            </a:r>
            <a:endParaRPr lang="en-US" dirty="0"/>
          </a:p>
        </p:txBody>
      </p:sp>
      <p:sp>
        <p:nvSpPr>
          <p:cNvPr id="534535" name="Line 7"/>
          <p:cNvSpPr>
            <a:spLocks noChangeShapeType="1"/>
          </p:cNvSpPr>
          <p:nvPr/>
        </p:nvSpPr>
        <p:spPr bwMode="invGray">
          <a:xfrm>
            <a:off x="6116635" y="2949155"/>
            <a:ext cx="1764000" cy="0"/>
          </a:xfrm>
          <a:prstGeom prst="line">
            <a:avLst/>
          </a:prstGeom>
          <a:noFill/>
          <a:ln w="12700">
            <a:solidFill>
              <a:srgbClr val="FFFF00"/>
            </a:solidFill>
            <a:round/>
            <a:headEnd/>
            <a:tailEnd type="triangle" w="med" len="med"/>
          </a:ln>
          <a:effectLst/>
        </p:spPr>
        <p:txBody>
          <a:bodyPr>
            <a:spAutoFit/>
          </a:bodyPr>
          <a:lstStyle/>
          <a:p>
            <a:endParaRPr lang="en-US" sz="1600">
              <a:solidFill>
                <a:schemeClr val="bg1"/>
              </a:solidFill>
              <a:latin typeface="微軟正黑體" pitchFamily="34" charset="-120"/>
              <a:ea typeface="微軟正黑體" pitchFamily="34" charset="-120"/>
            </a:endParaRPr>
          </a:p>
        </p:txBody>
      </p:sp>
      <p:sp>
        <p:nvSpPr>
          <p:cNvPr id="534536" name="Text Box 8"/>
          <p:cNvSpPr txBox="1">
            <a:spLocks noChangeArrowheads="1"/>
          </p:cNvSpPr>
          <p:nvPr/>
        </p:nvSpPr>
        <p:spPr bwMode="invGray">
          <a:xfrm>
            <a:off x="6632923" y="2621157"/>
            <a:ext cx="1082349" cy="307777"/>
          </a:xfrm>
          <a:prstGeom prst="rect">
            <a:avLst/>
          </a:prstGeom>
          <a:noFill/>
          <a:ln w="12700" algn="ctr">
            <a:noFill/>
            <a:miter lim="800000"/>
            <a:headEnd/>
            <a:tailEnd/>
          </a:ln>
          <a:effectLst/>
        </p:spPr>
        <p:txBody>
          <a:bodyPr wrap="none">
            <a:spAutoFit/>
          </a:bodyPr>
          <a:lstStyle/>
          <a:p>
            <a:pPr algn="ctr" eaLnBrk="1" hangingPunct="1"/>
            <a:r>
              <a:rPr lang="zh-TW" altLang="en-US" sz="1400" b="0" dirty="0" smtClean="0">
                <a:solidFill>
                  <a:schemeClr val="bg1"/>
                </a:solidFill>
                <a:latin typeface="微軟正黑體" pitchFamily="34" charset="-120"/>
                <a:ea typeface="微軟正黑體" pitchFamily="34" charset="-120"/>
              </a:rPr>
              <a:t>資料庫鏡像</a:t>
            </a:r>
            <a:endParaRPr lang="en-US" sz="1400" b="0" dirty="0">
              <a:solidFill>
                <a:schemeClr val="bg1"/>
              </a:solidFill>
              <a:latin typeface="微軟正黑體" pitchFamily="34" charset="-120"/>
              <a:ea typeface="微軟正黑體" pitchFamily="34" charset="-120"/>
            </a:endParaRPr>
          </a:p>
        </p:txBody>
      </p:sp>
      <p:grpSp>
        <p:nvGrpSpPr>
          <p:cNvPr id="2" name="Group 49"/>
          <p:cNvGrpSpPr>
            <a:grpSpLocks/>
          </p:cNvGrpSpPr>
          <p:nvPr/>
        </p:nvGrpSpPr>
        <p:grpSpPr bwMode="auto">
          <a:xfrm>
            <a:off x="7942285" y="4708539"/>
            <a:ext cx="879476" cy="1041400"/>
            <a:chOff x="2984" y="3374"/>
            <a:chExt cx="554" cy="656"/>
          </a:xfrm>
        </p:grpSpPr>
        <p:pic>
          <p:nvPicPr>
            <p:cNvPr id="534576" name="Picture 48" descr="medium purple cylinder"/>
            <p:cNvPicPr>
              <a:picLocks noChangeAspect="1" noChangeArrowheads="1"/>
            </p:cNvPicPr>
            <p:nvPr/>
          </p:nvPicPr>
          <p:blipFill>
            <a:blip r:embed="rId6"/>
            <a:srcRect/>
            <a:stretch>
              <a:fillRect/>
            </a:stretch>
          </p:blipFill>
          <p:spPr bwMode="auto">
            <a:xfrm>
              <a:off x="2984" y="3374"/>
              <a:ext cx="554" cy="656"/>
            </a:xfrm>
            <a:prstGeom prst="rect">
              <a:avLst/>
            </a:prstGeom>
            <a:noFill/>
          </p:spPr>
        </p:pic>
        <p:sp>
          <p:nvSpPr>
            <p:cNvPr id="534539" name="Text Box 11"/>
            <p:cNvSpPr txBox="1">
              <a:spLocks noChangeArrowheads="1"/>
            </p:cNvSpPr>
            <p:nvPr/>
          </p:nvSpPr>
          <p:spPr bwMode="invGray">
            <a:xfrm>
              <a:off x="3096" y="3485"/>
              <a:ext cx="375" cy="523"/>
            </a:xfrm>
            <a:prstGeom prst="rect">
              <a:avLst/>
            </a:prstGeom>
            <a:noFill/>
            <a:ln w="12700" algn="ctr">
              <a:noFill/>
              <a:miter lim="800000"/>
              <a:headEnd/>
              <a:tailEnd/>
            </a:ln>
            <a:effectLst/>
          </p:spPr>
          <p:txBody>
            <a:bodyPr wrap="none">
              <a:spAutoFit/>
            </a:bodyPr>
            <a:lstStyle/>
            <a:p>
              <a:pPr eaLnBrk="1" hangingPunct="1"/>
              <a:r>
                <a:rPr lang="zh-TW" altLang="en-US" sz="1600" dirty="0" smtClean="0">
                  <a:solidFill>
                    <a:schemeClr val="bg1"/>
                  </a:solidFill>
                  <a:latin typeface="微軟正黑體" pitchFamily="34" charset="-120"/>
                  <a:ea typeface="微軟正黑體" pitchFamily="34" charset="-120"/>
                </a:rPr>
                <a:t>資料</a:t>
              </a:r>
              <a:r>
                <a:rPr lang="en-US" altLang="zh-TW" sz="1600" dirty="0" smtClean="0">
                  <a:solidFill>
                    <a:schemeClr val="bg1"/>
                  </a:solidFill>
                  <a:latin typeface="微軟正黑體" pitchFamily="34" charset="-120"/>
                  <a:ea typeface="微軟正黑體" pitchFamily="34" charset="-120"/>
                </a:rPr>
                <a:t/>
              </a:r>
              <a:br>
                <a:rPr lang="en-US" altLang="zh-TW" sz="1600" dirty="0" smtClean="0">
                  <a:solidFill>
                    <a:schemeClr val="bg1"/>
                  </a:solidFill>
                  <a:latin typeface="微軟正黑體" pitchFamily="34" charset="-120"/>
                  <a:ea typeface="微軟正黑體" pitchFamily="34" charset="-120"/>
                </a:rPr>
              </a:br>
              <a:r>
                <a:rPr lang="zh-TW" altLang="en-US" sz="1600" dirty="0" smtClean="0">
                  <a:solidFill>
                    <a:schemeClr val="bg1"/>
                  </a:solidFill>
                  <a:latin typeface="微軟正黑體" pitchFamily="34" charset="-120"/>
                  <a:ea typeface="微軟正黑體" pitchFamily="34" charset="-120"/>
                </a:rPr>
                <a:t>錯誤</a:t>
              </a:r>
              <a:r>
                <a:rPr lang="en-US" altLang="zh-TW" sz="1600" dirty="0" smtClean="0">
                  <a:solidFill>
                    <a:schemeClr val="bg1"/>
                  </a:solidFill>
                  <a:latin typeface="微軟正黑體" pitchFamily="34" charset="-120"/>
                  <a:ea typeface="微軟正黑體" pitchFamily="34" charset="-120"/>
                </a:rPr>
                <a:t/>
              </a:r>
              <a:br>
                <a:rPr lang="en-US" altLang="zh-TW" sz="1600" dirty="0" smtClean="0">
                  <a:solidFill>
                    <a:schemeClr val="bg1"/>
                  </a:solidFill>
                  <a:latin typeface="微軟正黑體" pitchFamily="34" charset="-120"/>
                  <a:ea typeface="微軟正黑體" pitchFamily="34" charset="-120"/>
                </a:rPr>
              </a:br>
              <a:r>
                <a:rPr lang="zh-TW" altLang="en-US" sz="1600" dirty="0" smtClean="0">
                  <a:solidFill>
                    <a:schemeClr val="bg1"/>
                  </a:solidFill>
                  <a:latin typeface="微軟正黑體" pitchFamily="34" charset="-120"/>
                  <a:ea typeface="微軟正黑體" pitchFamily="34" charset="-120"/>
                </a:rPr>
                <a:t>復原</a:t>
              </a:r>
              <a:endParaRPr lang="en-US" sz="1600" dirty="0">
                <a:solidFill>
                  <a:schemeClr val="bg1"/>
                </a:solidFill>
                <a:latin typeface="微軟正黑體" pitchFamily="34" charset="-120"/>
                <a:ea typeface="微軟正黑體" pitchFamily="34" charset="-120"/>
              </a:endParaRPr>
            </a:p>
          </p:txBody>
        </p:sp>
      </p:grpSp>
      <p:sp>
        <p:nvSpPr>
          <p:cNvPr id="534541" name="Text Box 13"/>
          <p:cNvSpPr txBox="1">
            <a:spLocks noChangeArrowheads="1"/>
          </p:cNvSpPr>
          <p:nvPr/>
        </p:nvSpPr>
        <p:spPr bwMode="invGray">
          <a:xfrm>
            <a:off x="6429388" y="3714752"/>
            <a:ext cx="1441421" cy="307777"/>
          </a:xfrm>
          <a:prstGeom prst="rect">
            <a:avLst/>
          </a:prstGeom>
          <a:noFill/>
          <a:ln w="12700" algn="ctr">
            <a:noFill/>
            <a:miter lim="800000"/>
            <a:headEnd/>
            <a:tailEnd/>
          </a:ln>
          <a:effectLst/>
        </p:spPr>
        <p:txBody>
          <a:bodyPr wrap="none">
            <a:spAutoFit/>
          </a:bodyPr>
          <a:lstStyle/>
          <a:p>
            <a:pPr algn="ctr" eaLnBrk="1" hangingPunct="1"/>
            <a:r>
              <a:rPr lang="zh-TW" altLang="en-US" sz="1400" b="0" dirty="0" smtClean="0">
                <a:solidFill>
                  <a:schemeClr val="bg1"/>
                </a:solidFill>
                <a:latin typeface="微軟正黑體" pitchFamily="34" charset="-120"/>
                <a:ea typeface="微軟正黑體" pitchFamily="34" charset="-120"/>
              </a:rPr>
              <a:t>交易紀錄檔傳送</a:t>
            </a:r>
            <a:endParaRPr lang="en-US" sz="1400" b="0" dirty="0">
              <a:solidFill>
                <a:schemeClr val="bg1"/>
              </a:solidFill>
              <a:latin typeface="微軟正黑體" pitchFamily="34" charset="-120"/>
              <a:ea typeface="微軟正黑體" pitchFamily="34" charset="-120"/>
            </a:endParaRPr>
          </a:p>
        </p:txBody>
      </p:sp>
      <p:sp>
        <p:nvSpPr>
          <p:cNvPr id="534543" name="Text Box 15"/>
          <p:cNvSpPr txBox="1">
            <a:spLocks noChangeArrowheads="1"/>
          </p:cNvSpPr>
          <p:nvPr/>
        </p:nvSpPr>
        <p:spPr bwMode="invGray">
          <a:xfrm>
            <a:off x="6488166" y="4834606"/>
            <a:ext cx="1441420" cy="523220"/>
          </a:xfrm>
          <a:prstGeom prst="rect">
            <a:avLst/>
          </a:prstGeom>
          <a:noFill/>
          <a:ln w="12700" algn="ctr">
            <a:noFill/>
            <a:miter lim="800000"/>
            <a:headEnd/>
            <a:tailEnd/>
          </a:ln>
          <a:effectLst/>
        </p:spPr>
        <p:txBody>
          <a:bodyPr wrap="none">
            <a:spAutoFit/>
          </a:bodyPr>
          <a:lstStyle/>
          <a:p>
            <a:pPr algn="ctr" eaLnBrk="1" hangingPunct="1"/>
            <a:r>
              <a:rPr lang="zh-TW" altLang="en-US" sz="1400" dirty="0" smtClean="0">
                <a:solidFill>
                  <a:schemeClr val="bg1"/>
                </a:solidFill>
                <a:latin typeface="微軟正黑體" pitchFamily="34" charset="-120"/>
                <a:ea typeface="微軟正黑體" pitchFamily="34" charset="-120"/>
              </a:rPr>
              <a:t>交易紀錄檔傳送</a:t>
            </a:r>
            <a:r>
              <a:rPr lang="en-US" altLang="zh-TW" sz="1400" dirty="0" smtClean="0">
                <a:solidFill>
                  <a:schemeClr val="bg1"/>
                </a:solidFill>
                <a:latin typeface="微軟正黑體" pitchFamily="34" charset="-120"/>
                <a:ea typeface="微軟正黑體" pitchFamily="34" charset="-120"/>
              </a:rPr>
              <a:t/>
            </a:r>
            <a:br>
              <a:rPr lang="en-US" altLang="zh-TW" sz="1400" dirty="0" smtClean="0">
                <a:solidFill>
                  <a:schemeClr val="bg1"/>
                </a:solidFill>
                <a:latin typeface="微軟正黑體" pitchFamily="34" charset="-120"/>
                <a:ea typeface="微軟正黑體" pitchFamily="34" charset="-120"/>
              </a:rPr>
            </a:br>
            <a:r>
              <a:rPr lang="en-US" altLang="zh-TW" sz="1400" dirty="0" smtClean="0">
                <a:solidFill>
                  <a:schemeClr val="bg1"/>
                </a:solidFill>
                <a:latin typeface="微軟正黑體" pitchFamily="34" charset="-120"/>
                <a:ea typeface="微軟正黑體" pitchFamily="34" charset="-120"/>
              </a:rPr>
              <a:t>(</a:t>
            </a:r>
            <a:r>
              <a:rPr lang="zh-TW" altLang="en-US" sz="1400" dirty="0" smtClean="0">
                <a:solidFill>
                  <a:schemeClr val="bg1"/>
                </a:solidFill>
                <a:latin typeface="微軟正黑體" pitchFamily="34" charset="-120"/>
                <a:ea typeface="微軟正黑體" pitchFamily="34" charset="-120"/>
              </a:rPr>
              <a:t>延遲還原</a:t>
            </a:r>
            <a:r>
              <a:rPr lang="en-US" altLang="zh-TW" sz="1400" dirty="0" smtClean="0">
                <a:solidFill>
                  <a:schemeClr val="bg1"/>
                </a:solidFill>
                <a:latin typeface="微軟正黑體" pitchFamily="34" charset="-120"/>
                <a:ea typeface="微軟正黑體" pitchFamily="34" charset="-120"/>
              </a:rPr>
              <a:t>)</a:t>
            </a:r>
            <a:endParaRPr lang="en-US" sz="1400" b="0" dirty="0">
              <a:solidFill>
                <a:schemeClr val="bg1"/>
              </a:solidFill>
              <a:latin typeface="微軟正黑體" pitchFamily="34" charset="-120"/>
              <a:ea typeface="微軟正黑體" pitchFamily="34" charset="-120"/>
            </a:endParaRPr>
          </a:p>
        </p:txBody>
      </p:sp>
      <p:sp>
        <p:nvSpPr>
          <p:cNvPr id="534544" name="Text Box 16"/>
          <p:cNvSpPr txBox="1">
            <a:spLocks noChangeArrowheads="1"/>
          </p:cNvSpPr>
          <p:nvPr/>
        </p:nvSpPr>
        <p:spPr bwMode="invGray">
          <a:xfrm>
            <a:off x="5500694" y="3447630"/>
            <a:ext cx="800219" cy="584775"/>
          </a:xfrm>
          <a:prstGeom prst="rect">
            <a:avLst/>
          </a:prstGeom>
          <a:noFill/>
          <a:ln w="12700" algn="ctr">
            <a:noFill/>
            <a:miter lim="800000"/>
            <a:headEnd/>
            <a:tailEnd/>
          </a:ln>
          <a:effectLst/>
        </p:spPr>
        <p:txBody>
          <a:bodyPr wrap="none">
            <a:spAutoFit/>
          </a:bodyPr>
          <a:lstStyle/>
          <a:p>
            <a:pPr algn="ctr" eaLnBrk="1" hangingPunct="1"/>
            <a:r>
              <a:rPr lang="zh-TW" altLang="en-US" sz="1600" b="0" dirty="0" smtClean="0">
                <a:solidFill>
                  <a:schemeClr val="bg1"/>
                </a:solidFill>
                <a:latin typeface="微軟正黑體" pitchFamily="34" charset="-120"/>
                <a:ea typeface="微軟正黑體" pitchFamily="34" charset="-120"/>
              </a:rPr>
              <a:t>正式</a:t>
            </a:r>
            <a:r>
              <a:rPr lang="en-US" altLang="zh-TW" sz="1600" b="0" dirty="0" smtClean="0">
                <a:solidFill>
                  <a:schemeClr val="bg1"/>
                </a:solidFill>
                <a:latin typeface="微軟正黑體" pitchFamily="34" charset="-120"/>
                <a:ea typeface="微軟正黑體" pitchFamily="34" charset="-120"/>
              </a:rPr>
              <a:t/>
            </a:r>
            <a:br>
              <a:rPr lang="en-US" altLang="zh-TW" sz="1600" b="0" dirty="0" smtClean="0">
                <a:solidFill>
                  <a:schemeClr val="bg1"/>
                </a:solidFill>
                <a:latin typeface="微軟正黑體" pitchFamily="34" charset="-120"/>
                <a:ea typeface="微軟正黑體" pitchFamily="34" charset="-120"/>
              </a:rPr>
            </a:br>
            <a:r>
              <a:rPr lang="zh-TW" altLang="en-US" sz="1600" b="0" dirty="0" smtClean="0">
                <a:solidFill>
                  <a:schemeClr val="bg1"/>
                </a:solidFill>
                <a:latin typeface="微軟正黑體" pitchFamily="34" charset="-120"/>
                <a:ea typeface="微軟正黑體" pitchFamily="34" charset="-120"/>
              </a:rPr>
              <a:t>資料庫</a:t>
            </a:r>
            <a:endParaRPr lang="en-US" sz="1600" b="0" dirty="0">
              <a:solidFill>
                <a:schemeClr val="bg1"/>
              </a:solidFill>
              <a:latin typeface="微軟正黑體" pitchFamily="34" charset="-120"/>
              <a:ea typeface="微軟正黑體" pitchFamily="34" charset="-120"/>
            </a:endParaRPr>
          </a:p>
        </p:txBody>
      </p:sp>
      <p:sp>
        <p:nvSpPr>
          <p:cNvPr id="534551" name="Text Box 23"/>
          <p:cNvSpPr txBox="1">
            <a:spLocks noChangeArrowheads="1"/>
          </p:cNvSpPr>
          <p:nvPr/>
        </p:nvSpPr>
        <p:spPr bwMode="invGray">
          <a:xfrm>
            <a:off x="6644145" y="1241005"/>
            <a:ext cx="543739" cy="307777"/>
          </a:xfrm>
          <a:prstGeom prst="rect">
            <a:avLst/>
          </a:prstGeom>
          <a:noFill/>
          <a:ln w="12700" algn="ctr">
            <a:noFill/>
            <a:miter lim="800000"/>
            <a:headEnd/>
            <a:tailEnd/>
          </a:ln>
          <a:effectLst/>
        </p:spPr>
        <p:txBody>
          <a:bodyPr wrap="none">
            <a:spAutoFit/>
          </a:bodyPr>
          <a:lstStyle/>
          <a:p>
            <a:pPr eaLnBrk="1" hangingPunct="1"/>
            <a:r>
              <a:rPr lang="zh-TW" altLang="en-US" sz="1400" b="0" dirty="0" smtClean="0">
                <a:solidFill>
                  <a:schemeClr val="bg1"/>
                </a:solidFill>
                <a:latin typeface="微軟正黑體" pitchFamily="34" charset="-120"/>
                <a:ea typeface="微軟正黑體" pitchFamily="34" charset="-120"/>
              </a:rPr>
              <a:t>複寫</a:t>
            </a:r>
            <a:endParaRPr lang="en-US" sz="1400" b="0" dirty="0">
              <a:solidFill>
                <a:schemeClr val="bg1"/>
              </a:solidFill>
              <a:latin typeface="微軟正黑體" pitchFamily="34" charset="-120"/>
              <a:ea typeface="微軟正黑體" pitchFamily="34" charset="-120"/>
            </a:endParaRPr>
          </a:p>
        </p:txBody>
      </p:sp>
      <p:sp>
        <p:nvSpPr>
          <p:cNvPr id="534556" name="Text Box 28"/>
          <p:cNvSpPr txBox="1">
            <a:spLocks noChangeArrowheads="1"/>
          </p:cNvSpPr>
          <p:nvPr/>
        </p:nvSpPr>
        <p:spPr bwMode="invGray">
          <a:xfrm>
            <a:off x="4477031" y="2806280"/>
            <a:ext cx="595035" cy="338554"/>
          </a:xfrm>
          <a:prstGeom prst="rect">
            <a:avLst/>
          </a:prstGeom>
          <a:noFill/>
          <a:ln w="12700" algn="ctr">
            <a:noFill/>
            <a:miter lim="800000"/>
            <a:headEnd/>
            <a:tailEnd/>
          </a:ln>
          <a:effectLst/>
        </p:spPr>
        <p:txBody>
          <a:bodyPr wrap="none">
            <a:spAutoFit/>
          </a:bodyPr>
          <a:lstStyle/>
          <a:p>
            <a:pPr eaLnBrk="1" hangingPunct="1"/>
            <a:r>
              <a:rPr lang="zh-TW" altLang="en-US" sz="1600" dirty="0" smtClean="0">
                <a:solidFill>
                  <a:schemeClr val="bg1"/>
                </a:solidFill>
                <a:latin typeface="微軟正黑體" pitchFamily="34" charset="-120"/>
                <a:ea typeface="微軟正黑體" pitchFamily="34" charset="-120"/>
              </a:rPr>
              <a:t>叢集</a:t>
            </a:r>
            <a:endParaRPr lang="en-US" sz="1600" b="0" dirty="0" smtClean="0">
              <a:solidFill>
                <a:schemeClr val="bg1"/>
              </a:solidFill>
              <a:latin typeface="微軟正黑體" pitchFamily="34" charset="-120"/>
              <a:ea typeface="微軟正黑體" pitchFamily="34" charset="-120"/>
            </a:endParaRPr>
          </a:p>
        </p:txBody>
      </p:sp>
      <p:sp>
        <p:nvSpPr>
          <p:cNvPr id="534558" name="Rectangle 30"/>
          <p:cNvSpPr>
            <a:spLocks noChangeArrowheads="1"/>
          </p:cNvSpPr>
          <p:nvPr/>
        </p:nvSpPr>
        <p:spPr bwMode="black">
          <a:xfrm>
            <a:off x="-32" y="999399"/>
            <a:ext cx="5857916" cy="5078313"/>
          </a:xfrm>
          <a:prstGeom prst="rect">
            <a:avLst/>
          </a:prstGeom>
          <a:noFill/>
          <a:ln w="9525">
            <a:noFill/>
            <a:miter lim="800000"/>
            <a:headEnd/>
            <a:tailEnd/>
          </a:ln>
          <a:effectLst/>
        </p:spPr>
        <p:txBody>
          <a:bodyPr wrap="square">
            <a:spAutoFit/>
          </a:bodyPr>
          <a:lstStyle/>
          <a:p>
            <a:pPr marL="334963" indent="-334963" algn="l" eaLnBrk="1" hangingPunct="1">
              <a:spcBef>
                <a:spcPts val="600"/>
              </a:spcBef>
              <a:buClr>
                <a:schemeClr val="accent6">
                  <a:lumMod val="75000"/>
                </a:schemeClr>
              </a:buClr>
              <a:buSzPct val="125000"/>
              <a:buFont typeface="Wingdings" pitchFamily="2" charset="2"/>
              <a:buChar char="§"/>
            </a:pPr>
            <a:r>
              <a:rPr lang="zh-TW" altLang="en-US" sz="2400" b="0" dirty="0" smtClean="0">
                <a:solidFill>
                  <a:schemeClr val="bg1"/>
                </a:solidFill>
                <a:latin typeface="微軟正黑體" pitchFamily="34" charset="-120"/>
                <a:ea typeface="微軟正黑體" pitchFamily="34" charset="-120"/>
              </a:rPr>
              <a:t>資料庫鏡像</a:t>
            </a:r>
            <a:endParaRPr lang="en-US" sz="2400" b="0" dirty="0">
              <a:solidFill>
                <a:schemeClr val="bg1"/>
              </a:solidFill>
              <a:latin typeface="微軟正黑體" pitchFamily="34" charset="-120"/>
              <a:ea typeface="微軟正黑體" pitchFamily="34" charset="-120"/>
            </a:endParaRPr>
          </a:p>
          <a:p>
            <a:pPr marL="561975" lvl="1" indent="-225425" algn="l" eaLnBrk="1" hangingPunct="1">
              <a:spcBef>
                <a:spcPts val="600"/>
              </a:spcBef>
              <a:buClr>
                <a:schemeClr val="accent6">
                  <a:lumMod val="75000"/>
                </a:schemeClr>
              </a:buClr>
              <a:buFont typeface="Wingdings" pitchFamily="2" charset="2"/>
              <a:buChar char="§"/>
            </a:pPr>
            <a:r>
              <a:rPr lang="zh-TW" altLang="en-US" b="0" dirty="0" smtClean="0">
                <a:solidFill>
                  <a:schemeClr val="bg1"/>
                </a:solidFill>
                <a:latin typeface="微軟正黑體" pitchFamily="34" charset="-120"/>
                <a:ea typeface="微軟正黑體" pitchFamily="34" charset="-120"/>
              </a:rPr>
              <a:t>資料庫容錯 </a:t>
            </a:r>
            <a:r>
              <a:rPr lang="en-US" altLang="zh-TW" b="0" dirty="0" smtClean="0">
                <a:solidFill>
                  <a:schemeClr val="bg1"/>
                </a:solidFill>
                <a:latin typeface="微軟正黑體" pitchFamily="34" charset="-120"/>
                <a:ea typeface="微軟正黑體" pitchFamily="34" charset="-120"/>
              </a:rPr>
              <a:t>(</a:t>
            </a:r>
            <a:r>
              <a:rPr lang="zh-TW" altLang="en-US" b="0" dirty="0" smtClean="0">
                <a:solidFill>
                  <a:schemeClr val="bg1"/>
                </a:solidFill>
                <a:latin typeface="微軟正黑體" pitchFamily="34" charset="-120"/>
                <a:ea typeface="微軟正黑體" pitchFamily="34" charset="-120"/>
              </a:rPr>
              <a:t>本地／異地</a:t>
            </a:r>
            <a:r>
              <a:rPr lang="en-US" altLang="zh-TW" b="0" dirty="0" smtClean="0">
                <a:solidFill>
                  <a:schemeClr val="bg1"/>
                </a:solidFill>
                <a:latin typeface="微軟正黑體" pitchFamily="34" charset="-120"/>
                <a:ea typeface="微軟正黑體" pitchFamily="34" charset="-120"/>
              </a:rPr>
              <a:t>)</a:t>
            </a:r>
            <a:endParaRPr lang="en-US" b="0" dirty="0">
              <a:solidFill>
                <a:schemeClr val="bg1"/>
              </a:solidFill>
              <a:latin typeface="微軟正黑體" pitchFamily="34" charset="-120"/>
              <a:ea typeface="微軟正黑體" pitchFamily="34" charset="-120"/>
            </a:endParaRPr>
          </a:p>
          <a:p>
            <a:pPr marL="334963" indent="-334963" algn="l" eaLnBrk="1" hangingPunct="1">
              <a:spcBef>
                <a:spcPts val="600"/>
              </a:spcBef>
              <a:buClr>
                <a:schemeClr val="accent6">
                  <a:lumMod val="75000"/>
                </a:schemeClr>
              </a:buClr>
              <a:buSzPct val="125000"/>
              <a:buFont typeface="Wingdings" pitchFamily="2" charset="2"/>
              <a:buChar char="§"/>
            </a:pPr>
            <a:r>
              <a:rPr lang="zh-TW" altLang="en-US" sz="2400" b="0" dirty="0" smtClean="0">
                <a:solidFill>
                  <a:schemeClr val="bg1"/>
                </a:solidFill>
                <a:latin typeface="微軟正黑體" pitchFamily="34" charset="-120"/>
                <a:ea typeface="微軟正黑體" pitchFamily="34" charset="-120"/>
              </a:rPr>
              <a:t>交易紀錄檔傳送</a:t>
            </a:r>
            <a:endParaRPr lang="en-US" sz="2400" b="0" dirty="0">
              <a:solidFill>
                <a:schemeClr val="bg1"/>
              </a:solidFill>
              <a:latin typeface="微軟正黑體" pitchFamily="34" charset="-120"/>
              <a:ea typeface="微軟正黑體" pitchFamily="34" charset="-120"/>
            </a:endParaRPr>
          </a:p>
          <a:p>
            <a:pPr marL="561975" lvl="1" indent="-225425" algn="l" eaLnBrk="1" hangingPunct="1">
              <a:spcBef>
                <a:spcPts val="600"/>
              </a:spcBef>
              <a:buClr>
                <a:schemeClr val="accent6">
                  <a:lumMod val="75000"/>
                </a:schemeClr>
              </a:buClr>
              <a:buFont typeface="Wingdings" pitchFamily="2" charset="2"/>
              <a:buChar char="§"/>
            </a:pPr>
            <a:r>
              <a:rPr lang="zh-TW" altLang="en-US" b="0" dirty="0" smtClean="0">
                <a:solidFill>
                  <a:schemeClr val="bg1"/>
                </a:solidFill>
                <a:latin typeface="微軟正黑體" pitchFamily="34" charset="-120"/>
                <a:ea typeface="微軟正黑體" pitchFamily="34" charset="-120"/>
              </a:rPr>
              <a:t>資料庫容錯 </a:t>
            </a:r>
            <a:r>
              <a:rPr lang="en-US" altLang="zh-TW" b="0" dirty="0" smtClean="0">
                <a:solidFill>
                  <a:schemeClr val="bg1"/>
                </a:solidFill>
                <a:latin typeface="微軟正黑體" pitchFamily="34" charset="-120"/>
                <a:ea typeface="微軟正黑體" pitchFamily="34" charset="-120"/>
              </a:rPr>
              <a:t>(</a:t>
            </a:r>
            <a:r>
              <a:rPr lang="zh-TW" altLang="en-US" b="0" dirty="0" smtClean="0">
                <a:solidFill>
                  <a:schemeClr val="bg1"/>
                </a:solidFill>
                <a:latin typeface="微軟正黑體" pitchFamily="34" charset="-120"/>
                <a:ea typeface="微軟正黑體" pitchFamily="34" charset="-120"/>
              </a:rPr>
              <a:t>多個備援主機</a:t>
            </a:r>
            <a:r>
              <a:rPr lang="en-US" altLang="zh-TW" b="0" dirty="0" smtClean="0">
                <a:solidFill>
                  <a:schemeClr val="bg1"/>
                </a:solidFill>
                <a:latin typeface="微軟正黑體" pitchFamily="34" charset="-120"/>
                <a:ea typeface="微軟正黑體" pitchFamily="34" charset="-120"/>
              </a:rPr>
              <a:t>)</a:t>
            </a:r>
            <a:endParaRPr lang="en-US" b="0" dirty="0">
              <a:solidFill>
                <a:schemeClr val="bg1"/>
              </a:solidFill>
              <a:latin typeface="微軟正黑體" pitchFamily="34" charset="-120"/>
              <a:ea typeface="微軟正黑體" pitchFamily="34" charset="-120"/>
            </a:endParaRPr>
          </a:p>
          <a:p>
            <a:pPr marL="561975" lvl="1" indent="-225425" algn="l" eaLnBrk="1" hangingPunct="1">
              <a:spcBef>
                <a:spcPts val="600"/>
              </a:spcBef>
              <a:buClr>
                <a:schemeClr val="accent6">
                  <a:lumMod val="75000"/>
                </a:schemeClr>
              </a:buClr>
              <a:buFont typeface="Wingdings" pitchFamily="2" charset="2"/>
              <a:buChar char="§"/>
            </a:pPr>
            <a:r>
              <a:rPr lang="zh-TW" altLang="en-US" b="0" dirty="0" smtClean="0">
                <a:solidFill>
                  <a:schemeClr val="bg1"/>
                </a:solidFill>
                <a:latin typeface="微軟正黑體" pitchFamily="34" charset="-120"/>
                <a:ea typeface="微軟正黑體" pitchFamily="34" charset="-120"/>
              </a:rPr>
              <a:t>資料錯誤復原</a:t>
            </a:r>
            <a:endParaRPr lang="en-US" b="0" dirty="0">
              <a:solidFill>
                <a:schemeClr val="bg1"/>
              </a:solidFill>
              <a:latin typeface="微軟正黑體" pitchFamily="34" charset="-120"/>
              <a:ea typeface="微軟正黑體" pitchFamily="34" charset="-120"/>
            </a:endParaRPr>
          </a:p>
          <a:p>
            <a:pPr marL="334963" indent="-334963" algn="l" eaLnBrk="1" hangingPunct="1">
              <a:spcBef>
                <a:spcPts val="600"/>
              </a:spcBef>
              <a:buClr>
                <a:schemeClr val="accent6">
                  <a:lumMod val="75000"/>
                </a:schemeClr>
              </a:buClr>
              <a:buSzPct val="125000"/>
              <a:buFont typeface="Wingdings" pitchFamily="2" charset="2"/>
              <a:buChar char="§"/>
            </a:pPr>
            <a:r>
              <a:rPr lang="zh-TW" altLang="en-US" sz="2400" b="0" dirty="0" smtClean="0">
                <a:solidFill>
                  <a:schemeClr val="bg1"/>
                </a:solidFill>
                <a:latin typeface="微軟正黑體" pitchFamily="34" charset="-120"/>
                <a:ea typeface="微軟正黑體" pitchFamily="34" charset="-120"/>
              </a:rPr>
              <a:t>複寫</a:t>
            </a:r>
            <a:endParaRPr lang="en-US" sz="2400" b="0" dirty="0">
              <a:solidFill>
                <a:schemeClr val="bg1"/>
              </a:solidFill>
              <a:latin typeface="微軟正黑體" pitchFamily="34" charset="-120"/>
              <a:ea typeface="微軟正黑體" pitchFamily="34" charset="-120"/>
            </a:endParaRPr>
          </a:p>
          <a:p>
            <a:pPr marL="561975" lvl="1" indent="-225425" algn="l" eaLnBrk="1" hangingPunct="1">
              <a:spcBef>
                <a:spcPts val="600"/>
              </a:spcBef>
              <a:buClr>
                <a:schemeClr val="accent6">
                  <a:lumMod val="75000"/>
                </a:schemeClr>
              </a:buClr>
              <a:buFont typeface="Wingdings" pitchFamily="2" charset="2"/>
              <a:buChar char="§"/>
            </a:pPr>
            <a:r>
              <a:rPr lang="zh-TW" altLang="en-US" b="0" dirty="0" smtClean="0">
                <a:solidFill>
                  <a:schemeClr val="bg1"/>
                </a:solidFill>
                <a:latin typeface="微軟正黑體" pitchFamily="34" charset="-120"/>
                <a:ea typeface="微軟正黑體" pitchFamily="34" charset="-120"/>
              </a:rPr>
              <a:t>報表資料庫</a:t>
            </a:r>
            <a:endParaRPr lang="en-US" altLang="zh-TW" b="0" dirty="0" smtClean="0">
              <a:solidFill>
                <a:schemeClr val="bg1"/>
              </a:solidFill>
              <a:latin typeface="微軟正黑體" pitchFamily="34" charset="-120"/>
              <a:ea typeface="微軟正黑體" pitchFamily="34" charset="-120"/>
            </a:endParaRPr>
          </a:p>
          <a:p>
            <a:pPr marL="561975" lvl="1" indent="-225425" algn="l" eaLnBrk="1" hangingPunct="1">
              <a:spcBef>
                <a:spcPts val="600"/>
              </a:spcBef>
              <a:buClr>
                <a:schemeClr val="accent6">
                  <a:lumMod val="75000"/>
                </a:schemeClr>
              </a:buClr>
              <a:buFont typeface="Wingdings" pitchFamily="2" charset="2"/>
              <a:buChar char="§"/>
            </a:pPr>
            <a:r>
              <a:rPr lang="zh-TW" altLang="en-US" dirty="0" smtClean="0">
                <a:solidFill>
                  <a:schemeClr val="bg1"/>
                </a:solidFill>
                <a:latin typeface="微軟正黑體" pitchFamily="34" charset="-120"/>
                <a:ea typeface="微軟正黑體" pitchFamily="34" charset="-120"/>
              </a:rPr>
              <a:t>查詢</a:t>
            </a:r>
            <a:r>
              <a:rPr lang="zh-TW" altLang="en-US" b="0" dirty="0" smtClean="0">
                <a:solidFill>
                  <a:schemeClr val="bg1"/>
                </a:solidFill>
                <a:latin typeface="微軟正黑體" pitchFamily="34" charset="-120"/>
                <a:ea typeface="微軟正黑體" pitchFamily="34" charset="-120"/>
              </a:rPr>
              <a:t>橫向擴充</a:t>
            </a:r>
            <a:endParaRPr lang="en-US" altLang="zh-TW" b="0" dirty="0" smtClean="0">
              <a:solidFill>
                <a:schemeClr val="bg1"/>
              </a:solidFill>
              <a:latin typeface="微軟正黑體" pitchFamily="34" charset="-120"/>
              <a:ea typeface="微軟正黑體" pitchFamily="34" charset="-120"/>
            </a:endParaRPr>
          </a:p>
          <a:p>
            <a:pPr marL="561975" lvl="1" indent="-225425" algn="l" eaLnBrk="1" hangingPunct="1">
              <a:spcBef>
                <a:spcPts val="600"/>
              </a:spcBef>
              <a:buClr>
                <a:schemeClr val="accent6">
                  <a:lumMod val="75000"/>
                </a:schemeClr>
              </a:buClr>
              <a:buFont typeface="Wingdings" pitchFamily="2" charset="2"/>
              <a:buChar char="§"/>
            </a:pPr>
            <a:r>
              <a:rPr lang="zh-TW" altLang="en-US" b="0" dirty="0" smtClean="0">
                <a:solidFill>
                  <a:schemeClr val="bg1"/>
                </a:solidFill>
                <a:latin typeface="微軟正黑體" pitchFamily="34" charset="-120"/>
                <a:ea typeface="微軟正黑體" pitchFamily="34" charset="-120"/>
              </a:rPr>
              <a:t>兼資料容錯</a:t>
            </a:r>
            <a:r>
              <a:rPr lang="en-US" b="0" dirty="0" smtClean="0">
                <a:solidFill>
                  <a:schemeClr val="bg1"/>
                </a:solidFill>
                <a:latin typeface="微軟正黑體" pitchFamily="34" charset="-120"/>
                <a:ea typeface="微軟正黑體" pitchFamily="34" charset="-120"/>
              </a:rPr>
              <a:t> </a:t>
            </a:r>
            <a:endParaRPr lang="en-US" b="0" dirty="0">
              <a:solidFill>
                <a:schemeClr val="bg1"/>
              </a:solidFill>
              <a:latin typeface="微軟正黑體" pitchFamily="34" charset="-120"/>
              <a:ea typeface="微軟正黑體" pitchFamily="34" charset="-120"/>
            </a:endParaRPr>
          </a:p>
          <a:p>
            <a:pPr marL="334963" indent="-334963" algn="l" eaLnBrk="1" hangingPunct="1">
              <a:spcBef>
                <a:spcPts val="600"/>
              </a:spcBef>
              <a:buClr>
                <a:schemeClr val="accent6">
                  <a:lumMod val="75000"/>
                </a:schemeClr>
              </a:buClr>
              <a:buSzPct val="125000"/>
              <a:buFont typeface="Wingdings" pitchFamily="2" charset="2"/>
              <a:buChar char="§"/>
            </a:pPr>
            <a:r>
              <a:rPr lang="zh-TW" altLang="en-US" sz="2400" b="0" dirty="0" smtClean="0">
                <a:solidFill>
                  <a:schemeClr val="bg1"/>
                </a:solidFill>
                <a:latin typeface="微軟正黑體" pitchFamily="34" charset="-120"/>
                <a:ea typeface="微軟正黑體" pitchFamily="34" charset="-120"/>
              </a:rPr>
              <a:t>叢集</a:t>
            </a:r>
            <a:endParaRPr lang="en-US" sz="2400" b="0" dirty="0">
              <a:solidFill>
                <a:schemeClr val="bg1"/>
              </a:solidFill>
              <a:latin typeface="微軟正黑體" pitchFamily="34" charset="-120"/>
              <a:ea typeface="微軟正黑體" pitchFamily="34" charset="-120"/>
            </a:endParaRPr>
          </a:p>
          <a:p>
            <a:pPr marL="561975" lvl="1" indent="-225425" algn="l" eaLnBrk="1" hangingPunct="1">
              <a:spcBef>
                <a:spcPts val="600"/>
              </a:spcBef>
              <a:buClr>
                <a:schemeClr val="accent6">
                  <a:lumMod val="75000"/>
                </a:schemeClr>
              </a:buClr>
              <a:buFont typeface="Wingdings" pitchFamily="2" charset="2"/>
              <a:buChar char="§"/>
            </a:pPr>
            <a:r>
              <a:rPr lang="zh-TW" altLang="en-US" dirty="0" smtClean="0">
                <a:solidFill>
                  <a:schemeClr val="bg1"/>
                </a:solidFill>
                <a:latin typeface="微軟正黑體" pitchFamily="34" charset="-120"/>
                <a:ea typeface="微軟正黑體" pitchFamily="34" charset="-120"/>
              </a:rPr>
              <a:t>本地伺服器容錯</a:t>
            </a:r>
            <a:endParaRPr lang="en-US" b="0" dirty="0">
              <a:solidFill>
                <a:schemeClr val="bg1"/>
              </a:solidFill>
              <a:latin typeface="微軟正黑體" pitchFamily="34" charset="-120"/>
              <a:ea typeface="微軟正黑體" pitchFamily="34" charset="-120"/>
            </a:endParaRPr>
          </a:p>
          <a:p>
            <a:pPr marL="334963" indent="-334963" algn="l" eaLnBrk="1" hangingPunct="1">
              <a:spcBef>
                <a:spcPts val="600"/>
              </a:spcBef>
              <a:buClr>
                <a:schemeClr val="accent6">
                  <a:lumMod val="75000"/>
                </a:schemeClr>
              </a:buClr>
              <a:buSzPct val="125000"/>
              <a:buFont typeface="Wingdings" pitchFamily="2" charset="2"/>
              <a:buChar char="§"/>
            </a:pPr>
            <a:r>
              <a:rPr lang="en-US" sz="2400" b="0" dirty="0">
                <a:solidFill>
                  <a:schemeClr val="bg1"/>
                </a:solidFill>
                <a:latin typeface="微軟正黑體" pitchFamily="34" charset="-120"/>
                <a:ea typeface="微軟正黑體" pitchFamily="34" charset="-120"/>
              </a:rPr>
              <a:t>Always On </a:t>
            </a:r>
            <a:r>
              <a:rPr lang="zh-TW" altLang="en-US" sz="2400" b="0" dirty="0" smtClean="0">
                <a:solidFill>
                  <a:schemeClr val="bg1"/>
                </a:solidFill>
                <a:latin typeface="微軟正黑體" pitchFamily="34" charset="-120"/>
                <a:ea typeface="微軟正黑體" pitchFamily="34" charset="-120"/>
              </a:rPr>
              <a:t>儲存設備夥伴解決方案</a:t>
            </a:r>
            <a:endParaRPr lang="en-US" sz="2400" b="0" dirty="0">
              <a:solidFill>
                <a:schemeClr val="bg1"/>
              </a:solidFill>
              <a:latin typeface="微軟正黑體" pitchFamily="34" charset="-120"/>
              <a:ea typeface="微軟正黑體" pitchFamily="34" charset="-120"/>
            </a:endParaRPr>
          </a:p>
          <a:p>
            <a:pPr marL="561975" lvl="1" indent="-225425" algn="l" eaLnBrk="1" hangingPunct="1">
              <a:spcBef>
                <a:spcPts val="600"/>
              </a:spcBef>
              <a:buClr>
                <a:schemeClr val="accent6">
                  <a:lumMod val="75000"/>
                </a:schemeClr>
              </a:buClr>
              <a:buFont typeface="Wingdings" pitchFamily="2" charset="2"/>
              <a:buChar char="§"/>
            </a:pPr>
            <a:r>
              <a:rPr lang="zh-TW" altLang="en-US" b="0" dirty="0" smtClean="0">
                <a:solidFill>
                  <a:schemeClr val="bg1"/>
                </a:solidFill>
                <a:latin typeface="微軟正黑體" pitchFamily="34" charset="-120"/>
                <a:ea typeface="微軟正黑體" pitchFamily="34" charset="-120"/>
              </a:rPr>
              <a:t>儲存設備高可用度 </a:t>
            </a:r>
            <a:r>
              <a:rPr lang="en-US" altLang="zh-TW" b="0" dirty="0" smtClean="0">
                <a:solidFill>
                  <a:schemeClr val="bg1"/>
                </a:solidFill>
                <a:latin typeface="微軟正黑體" pitchFamily="34" charset="-120"/>
                <a:ea typeface="微軟正黑體" pitchFamily="34" charset="-120"/>
              </a:rPr>
              <a:t>(</a:t>
            </a:r>
            <a:r>
              <a:rPr lang="zh-TW" altLang="en-US" b="0" dirty="0" smtClean="0">
                <a:solidFill>
                  <a:schemeClr val="bg1"/>
                </a:solidFill>
                <a:latin typeface="微軟正黑體" pitchFamily="34" charset="-120"/>
                <a:ea typeface="微軟正黑體" pitchFamily="34" charset="-120"/>
              </a:rPr>
              <a:t>異地</a:t>
            </a:r>
            <a:r>
              <a:rPr lang="en-US" altLang="zh-TW" b="0" dirty="0" smtClean="0">
                <a:solidFill>
                  <a:schemeClr val="bg1"/>
                </a:solidFill>
                <a:latin typeface="微軟正黑體" pitchFamily="34" charset="-120"/>
                <a:ea typeface="微軟正黑體" pitchFamily="34" charset="-120"/>
              </a:rPr>
              <a:t>)</a:t>
            </a:r>
            <a:endParaRPr lang="en-US" b="0" dirty="0" smtClean="0">
              <a:solidFill>
                <a:schemeClr val="bg1"/>
              </a:solidFill>
              <a:latin typeface="微軟正黑體" pitchFamily="34" charset="-120"/>
              <a:ea typeface="微軟正黑體" pitchFamily="34" charset="-120"/>
            </a:endParaRPr>
          </a:p>
        </p:txBody>
      </p:sp>
      <p:pic>
        <p:nvPicPr>
          <p:cNvPr id="534563" name="Picture 35" descr="double arrow blue"/>
          <p:cNvPicPr>
            <a:picLocks noChangeAspect="1" noChangeArrowheads="1"/>
          </p:cNvPicPr>
          <p:nvPr/>
        </p:nvPicPr>
        <p:blipFill>
          <a:blip r:embed="rId7"/>
          <a:srcRect/>
          <a:stretch>
            <a:fillRect/>
          </a:stretch>
        </p:blipFill>
        <p:spPr bwMode="auto">
          <a:xfrm>
            <a:off x="4787898" y="2071267"/>
            <a:ext cx="1163637" cy="1766888"/>
          </a:xfrm>
          <a:prstGeom prst="rect">
            <a:avLst/>
          </a:prstGeom>
          <a:noFill/>
        </p:spPr>
      </p:pic>
      <p:pic>
        <p:nvPicPr>
          <p:cNvPr id="534564" name="Picture 36" descr="Server"/>
          <p:cNvPicPr>
            <a:picLocks noChangeAspect="1" noChangeArrowheads="1"/>
          </p:cNvPicPr>
          <p:nvPr/>
        </p:nvPicPr>
        <p:blipFill>
          <a:blip r:embed="rId8" cstate="print"/>
          <a:srcRect/>
          <a:stretch>
            <a:fillRect/>
          </a:stretch>
        </p:blipFill>
        <p:spPr bwMode="auto">
          <a:xfrm>
            <a:off x="4735510" y="3644480"/>
            <a:ext cx="677863" cy="1000125"/>
          </a:xfrm>
          <a:prstGeom prst="rect">
            <a:avLst/>
          </a:prstGeom>
          <a:noFill/>
        </p:spPr>
      </p:pic>
      <p:pic>
        <p:nvPicPr>
          <p:cNvPr id="534565" name="Picture 37" descr="Server"/>
          <p:cNvPicPr>
            <a:picLocks noChangeAspect="1" noChangeArrowheads="1"/>
          </p:cNvPicPr>
          <p:nvPr/>
        </p:nvPicPr>
        <p:blipFill>
          <a:blip r:embed="rId8" cstate="print"/>
          <a:srcRect/>
          <a:stretch>
            <a:fillRect/>
          </a:stretch>
        </p:blipFill>
        <p:spPr bwMode="auto">
          <a:xfrm>
            <a:off x="4735510" y="1277517"/>
            <a:ext cx="677863" cy="1000125"/>
          </a:xfrm>
          <a:prstGeom prst="rect">
            <a:avLst/>
          </a:prstGeom>
          <a:noFill/>
        </p:spPr>
      </p:pic>
      <p:sp>
        <p:nvSpPr>
          <p:cNvPr id="534568" name="Text Box 40"/>
          <p:cNvSpPr txBox="1">
            <a:spLocks noChangeArrowheads="1"/>
          </p:cNvSpPr>
          <p:nvPr/>
        </p:nvSpPr>
        <p:spPr bwMode="invGray">
          <a:xfrm>
            <a:off x="7954984" y="4019140"/>
            <a:ext cx="800220" cy="338554"/>
          </a:xfrm>
          <a:prstGeom prst="rect">
            <a:avLst/>
          </a:prstGeom>
          <a:noFill/>
          <a:ln w="12700" algn="ctr">
            <a:noFill/>
            <a:miter lim="800000"/>
            <a:headEnd/>
            <a:tailEnd/>
          </a:ln>
          <a:effectLst/>
        </p:spPr>
        <p:txBody>
          <a:bodyPr wrap="none">
            <a:spAutoFit/>
          </a:bodyPr>
          <a:lstStyle/>
          <a:p>
            <a:pPr algn="ctr" eaLnBrk="1" hangingPunct="1"/>
            <a:r>
              <a:rPr lang="zh-TW" altLang="en-US" sz="1600" dirty="0" smtClean="0">
                <a:solidFill>
                  <a:schemeClr val="bg1"/>
                </a:solidFill>
                <a:latin typeface="微軟正黑體" pitchFamily="34" charset="-120"/>
                <a:ea typeface="微軟正黑體" pitchFamily="34" charset="-120"/>
                <a:cs typeface="Arial" charset="0"/>
              </a:rPr>
              <a:t>暖備援</a:t>
            </a:r>
            <a:endParaRPr lang="en-US" sz="1600" dirty="0">
              <a:solidFill>
                <a:schemeClr val="bg1"/>
              </a:solidFill>
              <a:latin typeface="微軟正黑體" pitchFamily="34" charset="-120"/>
              <a:ea typeface="微軟正黑體" pitchFamily="34" charset="-120"/>
              <a:cs typeface="Arial" charset="0"/>
            </a:endParaRPr>
          </a:p>
        </p:txBody>
      </p:sp>
      <p:sp>
        <p:nvSpPr>
          <p:cNvPr id="534581" name="Text Box 53"/>
          <p:cNvSpPr txBox="1">
            <a:spLocks noChangeArrowheads="1"/>
          </p:cNvSpPr>
          <p:nvPr/>
        </p:nvSpPr>
        <p:spPr bwMode="invGray">
          <a:xfrm>
            <a:off x="7948634" y="2876132"/>
            <a:ext cx="800220" cy="338554"/>
          </a:xfrm>
          <a:prstGeom prst="rect">
            <a:avLst/>
          </a:prstGeom>
          <a:noFill/>
          <a:ln w="12700" algn="ctr">
            <a:noFill/>
            <a:miter lim="800000"/>
            <a:headEnd/>
            <a:tailEnd/>
          </a:ln>
          <a:effectLst/>
        </p:spPr>
        <p:txBody>
          <a:bodyPr wrap="none">
            <a:spAutoFit/>
          </a:bodyPr>
          <a:lstStyle/>
          <a:p>
            <a:pPr algn="ctr" eaLnBrk="1" hangingPunct="1"/>
            <a:r>
              <a:rPr lang="zh-TW" altLang="en-US" sz="1600" dirty="0" smtClean="0">
                <a:solidFill>
                  <a:schemeClr val="bg1"/>
                </a:solidFill>
                <a:latin typeface="微軟正黑體" pitchFamily="34" charset="-120"/>
                <a:ea typeface="微軟正黑體" pitchFamily="34" charset="-120"/>
                <a:cs typeface="Arial" charset="0"/>
              </a:rPr>
              <a:t>熱備援</a:t>
            </a:r>
            <a:endParaRPr lang="en-US" sz="1600" dirty="0">
              <a:solidFill>
                <a:schemeClr val="bg1"/>
              </a:solidFill>
              <a:latin typeface="微軟正黑體" pitchFamily="34" charset="-120"/>
              <a:ea typeface="微軟正黑體" pitchFamily="34" charset="-120"/>
              <a:cs typeface="Arial" charset="0"/>
            </a:endParaRPr>
          </a:p>
        </p:txBody>
      </p:sp>
      <p:pic>
        <p:nvPicPr>
          <p:cNvPr id="534582" name="Picture 54" descr="medium green cylinder"/>
          <p:cNvPicPr>
            <a:picLocks noChangeAspect="1" noChangeArrowheads="1"/>
          </p:cNvPicPr>
          <p:nvPr/>
        </p:nvPicPr>
        <p:blipFill>
          <a:blip r:embed="rId4" cstate="print"/>
          <a:srcRect/>
          <a:stretch>
            <a:fillRect/>
          </a:stretch>
        </p:blipFill>
        <p:spPr bwMode="auto">
          <a:xfrm>
            <a:off x="8139134" y="1125117"/>
            <a:ext cx="442913" cy="485775"/>
          </a:xfrm>
          <a:prstGeom prst="rect">
            <a:avLst/>
          </a:prstGeom>
          <a:noFill/>
        </p:spPr>
      </p:pic>
      <p:pic>
        <p:nvPicPr>
          <p:cNvPr id="534583" name="Picture 55" descr="medium green cylinder"/>
          <p:cNvPicPr>
            <a:picLocks noChangeAspect="1" noChangeArrowheads="1"/>
          </p:cNvPicPr>
          <p:nvPr/>
        </p:nvPicPr>
        <p:blipFill>
          <a:blip r:embed="rId4" cstate="print"/>
          <a:srcRect/>
          <a:stretch>
            <a:fillRect/>
          </a:stretch>
        </p:blipFill>
        <p:spPr bwMode="auto">
          <a:xfrm>
            <a:off x="8291534" y="1277517"/>
            <a:ext cx="442913" cy="485775"/>
          </a:xfrm>
          <a:prstGeom prst="rect">
            <a:avLst/>
          </a:prstGeom>
          <a:noFill/>
        </p:spPr>
      </p:pic>
      <p:pic>
        <p:nvPicPr>
          <p:cNvPr id="534584" name="Picture 56" descr="medium green cylinder"/>
          <p:cNvPicPr>
            <a:picLocks noChangeAspect="1" noChangeArrowheads="1"/>
          </p:cNvPicPr>
          <p:nvPr/>
        </p:nvPicPr>
        <p:blipFill>
          <a:blip r:embed="rId4" cstate="print"/>
          <a:srcRect/>
          <a:stretch>
            <a:fillRect/>
          </a:stretch>
        </p:blipFill>
        <p:spPr bwMode="auto">
          <a:xfrm>
            <a:off x="8443934" y="1429917"/>
            <a:ext cx="442913" cy="485775"/>
          </a:xfrm>
          <a:prstGeom prst="rect">
            <a:avLst/>
          </a:prstGeom>
          <a:noFill/>
        </p:spPr>
      </p:pic>
      <p:sp>
        <p:nvSpPr>
          <p:cNvPr id="534553" name="Text Box 25"/>
          <p:cNvSpPr txBox="1">
            <a:spLocks noChangeArrowheads="1"/>
          </p:cNvSpPr>
          <p:nvPr/>
        </p:nvSpPr>
        <p:spPr bwMode="invGray">
          <a:xfrm>
            <a:off x="7897272" y="1447372"/>
            <a:ext cx="1175322" cy="338554"/>
          </a:xfrm>
          <a:prstGeom prst="rect">
            <a:avLst/>
          </a:prstGeom>
          <a:noFill/>
          <a:ln w="12700" algn="ctr">
            <a:noFill/>
            <a:miter lim="800000"/>
            <a:headEnd/>
            <a:tailEnd/>
          </a:ln>
          <a:effectLst/>
        </p:spPr>
        <p:txBody>
          <a:bodyPr wrap="none">
            <a:spAutoFit/>
          </a:bodyPr>
          <a:lstStyle/>
          <a:p>
            <a:pPr eaLnBrk="1" hangingPunct="1"/>
            <a:r>
              <a:rPr lang="zh-TW" altLang="en-US" sz="1600" dirty="0" smtClean="0">
                <a:solidFill>
                  <a:schemeClr val="bg1"/>
                </a:solidFill>
                <a:latin typeface="微軟正黑體" pitchFamily="34" charset="-120"/>
                <a:ea typeface="微軟正黑體" pitchFamily="34" charset="-120"/>
              </a:rPr>
              <a:t>查詢</a:t>
            </a:r>
            <a:r>
              <a:rPr lang="en-US" altLang="zh-TW" sz="1600" dirty="0" smtClean="0">
                <a:solidFill>
                  <a:schemeClr val="bg1"/>
                </a:solidFill>
                <a:latin typeface="微軟正黑體" pitchFamily="34" charset="-120"/>
                <a:ea typeface="微軟正黑體" pitchFamily="34" charset="-120"/>
              </a:rPr>
              <a:t>/</a:t>
            </a:r>
            <a:r>
              <a:rPr lang="zh-TW" altLang="en-US" sz="1600" dirty="0" smtClean="0">
                <a:solidFill>
                  <a:schemeClr val="bg1"/>
                </a:solidFill>
                <a:latin typeface="微軟正黑體" pitchFamily="34" charset="-120"/>
                <a:ea typeface="微軟正黑體" pitchFamily="34" charset="-120"/>
              </a:rPr>
              <a:t> 報表</a:t>
            </a:r>
            <a:endParaRPr lang="en-US" sz="1600" dirty="0">
              <a:solidFill>
                <a:schemeClr val="bg1"/>
              </a:solidFill>
              <a:latin typeface="微軟正黑體" pitchFamily="34" charset="-120"/>
              <a:ea typeface="微軟正黑體" pitchFamily="34" charset="-120"/>
            </a:endParaRPr>
          </a:p>
        </p:txBody>
      </p:sp>
      <p:sp>
        <p:nvSpPr>
          <p:cNvPr id="32" name="Line 7"/>
          <p:cNvSpPr>
            <a:spLocks noChangeShapeType="1"/>
          </p:cNvSpPr>
          <p:nvPr/>
        </p:nvSpPr>
        <p:spPr bwMode="invGray">
          <a:xfrm>
            <a:off x="6321951" y="1588667"/>
            <a:ext cx="1620000" cy="1588"/>
          </a:xfrm>
          <a:prstGeom prst="line">
            <a:avLst/>
          </a:prstGeom>
          <a:noFill/>
          <a:ln w="12700">
            <a:solidFill>
              <a:srgbClr val="FFFF00"/>
            </a:solidFill>
            <a:round/>
            <a:headEnd/>
            <a:tailEnd type="triangle" w="med" len="med"/>
          </a:ln>
          <a:effectLst/>
        </p:spPr>
        <p:txBody>
          <a:bodyPr wrap="square">
            <a:spAutoFit/>
          </a:bodyPr>
          <a:lstStyle/>
          <a:p>
            <a:endParaRPr lang="en-US" sz="1600" dirty="0">
              <a:solidFill>
                <a:schemeClr val="bg1"/>
              </a:solidFill>
              <a:latin typeface="微軟正黑體" pitchFamily="34" charset="-120"/>
              <a:ea typeface="微軟正黑體" pitchFamily="34" charset="-120"/>
            </a:endParaRPr>
          </a:p>
        </p:txBody>
      </p:sp>
      <p:pic>
        <p:nvPicPr>
          <p:cNvPr id="31" name="Picture 30" descr="storage array.png"/>
          <p:cNvPicPr>
            <a:picLocks noChangeAspect="1"/>
          </p:cNvPicPr>
          <p:nvPr/>
        </p:nvPicPr>
        <p:blipFill>
          <a:blip r:embed="rId9" cstate="print"/>
          <a:stretch>
            <a:fillRect/>
          </a:stretch>
        </p:blipFill>
        <p:spPr>
          <a:xfrm>
            <a:off x="5585058" y="4724932"/>
            <a:ext cx="631490" cy="819150"/>
          </a:xfrm>
          <a:prstGeom prst="rect">
            <a:avLst/>
          </a:prstGeom>
        </p:spPr>
      </p:pic>
      <p:cxnSp>
        <p:nvCxnSpPr>
          <p:cNvPr id="35" name="Straight Arrow Connector 34"/>
          <p:cNvCxnSpPr>
            <a:stCxn id="534544" idx="2"/>
            <a:endCxn id="31" idx="0"/>
          </p:cNvCxnSpPr>
          <p:nvPr/>
        </p:nvCxnSpPr>
        <p:spPr>
          <a:xfrm rot="5400000">
            <a:off x="5554541" y="4378668"/>
            <a:ext cx="692527" cy="1"/>
          </a:xfrm>
          <a:prstGeom prst="straightConnector1">
            <a:avLst/>
          </a:prstGeom>
          <a:noFill/>
          <a:ln w="12700">
            <a:solidFill>
              <a:srgbClr val="FFFF00"/>
            </a:solidFill>
            <a:round/>
            <a:headEnd/>
            <a:tailEnd type="triangle" w="med" len="med"/>
          </a:ln>
          <a:effectLst/>
        </p:spPr>
      </p:cxnSp>
      <p:sp>
        <p:nvSpPr>
          <p:cNvPr id="36" name="Text Box 23"/>
          <p:cNvSpPr txBox="1">
            <a:spLocks noChangeArrowheads="1"/>
          </p:cNvSpPr>
          <p:nvPr/>
        </p:nvSpPr>
        <p:spPr bwMode="invGray">
          <a:xfrm>
            <a:off x="5561963" y="5550115"/>
            <a:ext cx="595035" cy="338554"/>
          </a:xfrm>
          <a:prstGeom prst="rect">
            <a:avLst/>
          </a:prstGeom>
          <a:noFill/>
          <a:ln w="12700" algn="ctr">
            <a:noFill/>
            <a:miter lim="800000"/>
            <a:headEnd/>
            <a:tailEnd/>
          </a:ln>
          <a:effectLst/>
        </p:spPr>
        <p:txBody>
          <a:bodyPr wrap="none">
            <a:spAutoFit/>
          </a:bodyPr>
          <a:lstStyle/>
          <a:p>
            <a:pPr eaLnBrk="1" hangingPunct="1"/>
            <a:r>
              <a:rPr lang="zh-TW" altLang="en-US" sz="1600" b="0" dirty="0" smtClean="0">
                <a:solidFill>
                  <a:schemeClr val="bg1"/>
                </a:solidFill>
                <a:latin typeface="微軟正黑體" pitchFamily="34" charset="-120"/>
                <a:ea typeface="微軟正黑體" pitchFamily="34" charset="-120"/>
              </a:rPr>
              <a:t>備份</a:t>
            </a:r>
            <a:endParaRPr lang="en-US" sz="1600" b="0" dirty="0">
              <a:solidFill>
                <a:schemeClr val="bg1"/>
              </a:solidFill>
              <a:latin typeface="微軟正黑體" pitchFamily="34" charset="-120"/>
              <a:ea typeface="微軟正黑體" pitchFamily="34" charset="-120"/>
            </a:endParaRPr>
          </a:p>
        </p:txBody>
      </p:sp>
      <p:sp>
        <p:nvSpPr>
          <p:cNvPr id="37" name="Line 7"/>
          <p:cNvSpPr>
            <a:spLocks noChangeShapeType="1"/>
          </p:cNvSpPr>
          <p:nvPr/>
        </p:nvSpPr>
        <p:spPr bwMode="invGray">
          <a:xfrm>
            <a:off x="6321951" y="4084217"/>
            <a:ext cx="1620000" cy="1588"/>
          </a:xfrm>
          <a:prstGeom prst="line">
            <a:avLst/>
          </a:prstGeom>
          <a:noFill/>
          <a:ln w="12700">
            <a:solidFill>
              <a:srgbClr val="FFFF00"/>
            </a:solidFill>
            <a:round/>
            <a:headEnd/>
            <a:tailEnd type="triangle" w="med" len="med"/>
          </a:ln>
          <a:effectLst/>
        </p:spPr>
        <p:txBody>
          <a:bodyPr wrap="square">
            <a:spAutoFit/>
          </a:bodyPr>
          <a:lstStyle/>
          <a:p>
            <a:endParaRPr lang="en-US" sz="1600">
              <a:solidFill>
                <a:schemeClr val="bg1"/>
              </a:solidFill>
              <a:latin typeface="微軟正黑體" pitchFamily="34" charset="-120"/>
              <a:ea typeface="微軟正黑體" pitchFamily="34" charset="-120"/>
            </a:endParaRPr>
          </a:p>
        </p:txBody>
      </p:sp>
      <p:cxnSp>
        <p:nvCxnSpPr>
          <p:cNvPr id="39" name="Straight Connector 38"/>
          <p:cNvCxnSpPr>
            <a:stCxn id="32" idx="0"/>
            <a:endCxn id="44" idx="0"/>
          </p:cNvCxnSpPr>
          <p:nvPr/>
        </p:nvCxnSpPr>
        <p:spPr>
          <a:xfrm rot="5400000">
            <a:off x="4440764" y="3460330"/>
            <a:ext cx="3752850" cy="952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534562" name="Picture 34" descr="Database 4 blue"/>
          <p:cNvPicPr preferRelativeResize="0">
            <a:picLocks noChangeAspect="1" noChangeArrowheads="1"/>
          </p:cNvPicPr>
          <p:nvPr/>
        </p:nvPicPr>
        <p:blipFill>
          <a:blip r:embed="rId10" cstate="print"/>
          <a:srcRect/>
          <a:stretch>
            <a:fillRect/>
          </a:stretch>
        </p:blipFill>
        <p:spPr bwMode="auto">
          <a:xfrm>
            <a:off x="5387973" y="2482430"/>
            <a:ext cx="1122362" cy="912812"/>
          </a:xfrm>
          <a:prstGeom prst="rect">
            <a:avLst/>
          </a:prstGeom>
          <a:noFill/>
        </p:spPr>
      </p:pic>
      <p:sp>
        <p:nvSpPr>
          <p:cNvPr id="40" name="Oval 39"/>
          <p:cNvSpPr/>
          <p:nvPr/>
        </p:nvSpPr>
        <p:spPr>
          <a:xfrm>
            <a:off x="6280147" y="2926612"/>
            <a:ext cx="95250"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微軟正黑體" pitchFamily="34" charset="-120"/>
              <a:ea typeface="微軟正黑體" pitchFamily="34" charset="-120"/>
            </a:endParaRPr>
          </a:p>
        </p:txBody>
      </p:sp>
      <p:sp>
        <p:nvSpPr>
          <p:cNvPr id="41" name="Oval 40"/>
          <p:cNvSpPr/>
          <p:nvPr/>
        </p:nvSpPr>
        <p:spPr>
          <a:xfrm>
            <a:off x="6280147" y="2926612"/>
            <a:ext cx="95250"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微軟正黑體" pitchFamily="34" charset="-120"/>
              <a:ea typeface="微軟正黑體" pitchFamily="34" charset="-120"/>
            </a:endParaRPr>
          </a:p>
        </p:txBody>
      </p:sp>
      <p:sp>
        <p:nvSpPr>
          <p:cNvPr id="42" name="Oval 41"/>
          <p:cNvSpPr/>
          <p:nvPr/>
        </p:nvSpPr>
        <p:spPr>
          <a:xfrm>
            <a:off x="6280147" y="2926612"/>
            <a:ext cx="95250"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微軟正黑體" pitchFamily="34" charset="-120"/>
              <a:ea typeface="微軟正黑體" pitchFamily="34" charset="-120"/>
            </a:endParaRPr>
          </a:p>
        </p:txBody>
      </p:sp>
      <p:sp>
        <p:nvSpPr>
          <p:cNvPr id="43" name="Oval 42"/>
          <p:cNvSpPr/>
          <p:nvPr/>
        </p:nvSpPr>
        <p:spPr>
          <a:xfrm>
            <a:off x="6280147" y="2926612"/>
            <a:ext cx="95250"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微軟正黑體" pitchFamily="34" charset="-120"/>
              <a:ea typeface="微軟正黑體" pitchFamily="34" charset="-120"/>
            </a:endParaRPr>
          </a:p>
        </p:txBody>
      </p:sp>
      <p:sp>
        <p:nvSpPr>
          <p:cNvPr id="44" name="Line 7"/>
          <p:cNvSpPr>
            <a:spLocks noChangeShapeType="1"/>
          </p:cNvSpPr>
          <p:nvPr/>
        </p:nvSpPr>
        <p:spPr bwMode="invGray">
          <a:xfrm>
            <a:off x="6312426" y="5341517"/>
            <a:ext cx="1620000" cy="1588"/>
          </a:xfrm>
          <a:prstGeom prst="line">
            <a:avLst/>
          </a:prstGeom>
          <a:noFill/>
          <a:ln w="12700">
            <a:solidFill>
              <a:srgbClr val="FFFF00"/>
            </a:solidFill>
            <a:round/>
            <a:headEnd/>
            <a:tailEnd type="triangle" w="med" len="med"/>
          </a:ln>
          <a:effectLst/>
        </p:spPr>
        <p:txBody>
          <a:bodyPr wrap="square">
            <a:spAutoFit/>
          </a:bodyPr>
          <a:lstStyle/>
          <a:p>
            <a:endParaRPr lang="en-US" sz="1600">
              <a:solidFill>
                <a:schemeClr val="bg1"/>
              </a:solidFill>
              <a:latin typeface="微軟正黑體" pitchFamily="34" charset="-120"/>
              <a:ea typeface="微軟正黑體" pitchFamily="34" charset="-120"/>
            </a:endParaRPr>
          </a:p>
        </p:txBody>
      </p:sp>
      <p:sp>
        <p:nvSpPr>
          <p:cNvPr id="53" name="Oval 52"/>
          <p:cNvSpPr/>
          <p:nvPr/>
        </p:nvSpPr>
        <p:spPr>
          <a:xfrm>
            <a:off x="6280147" y="2926612"/>
            <a:ext cx="95250"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微軟正黑體" pitchFamily="34" charset="-120"/>
              <a:ea typeface="微軟正黑體" pitchFamily="34" charset="-120"/>
            </a:endParaRPr>
          </a:p>
        </p:txBody>
      </p:sp>
    </p:spTree>
  </p:cSld>
  <p:clrMapOvr>
    <a:masterClrMapping/>
  </p:clrMapOvr>
  <p:transition advTm="13681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5E-6 4.44444E-6 L 5E-6 -0.20139 L 0.26459 -0.2 " pathEditMode="relative" ptsTypes="AAA">
                                      <p:cBhvr>
                                        <p:cTn id="6" dur="3000" fill="hold"/>
                                        <p:tgtEl>
                                          <p:spTgt spid="40"/>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5E-6 1.11111E-6 L 0.24167 -0.00278 " pathEditMode="relative" ptsTypes="AA">
                                      <p:cBhvr>
                                        <p:cTn id="8" dur="3000" fill="hold"/>
                                        <p:tgtEl>
                                          <p:spTgt spid="43"/>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8.33333E-6 -7.77778E-6 L 8.33333E-6 0.15833 L 0.23438 0.1611 " pathEditMode="relative" ptsTypes="AAA">
                                      <p:cBhvr>
                                        <p:cTn id="10" dur="3000" fill="hold"/>
                                        <p:tgtEl>
                                          <p:spTgt spid="42"/>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8.33333E-6 1.11111E-6 C -0.01579 0.00185 -0.03159 0.0037 -0.03854 0.05277 C -0.04548 0.10185 -0.04357 0.19814 -0.04166 0.29444 " pathEditMode="relative" ptsTypes="aaA">
                                      <p:cBhvr>
                                        <p:cTn id="12" dur="3000" fill="hold"/>
                                        <p:tgtEl>
                                          <p:spTgt spid="41"/>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5.55556E-7 7.40741E-7 L -0.00087 0.34653 L 0.23507 0.34444 " pathEditMode="relative" rAng="0" ptsTypes="AAA">
                                      <p:cBhvr>
                                        <p:cTn id="14" dur="3000" fill="hold"/>
                                        <p:tgtEl>
                                          <p:spTgt spid="53"/>
                                        </p:tgtEl>
                                        <p:attrNameLst>
                                          <p:attrName>ppt_x</p:attrName>
                                          <p:attrName>ppt_y</p:attrName>
                                        </p:attrNameLst>
                                      </p:cBhvr>
                                      <p:rCtr x="117" y="173"/>
                                    </p:animMotion>
                                  </p:childTnLst>
                                </p:cTn>
                              </p:par>
                            </p:childTnLst>
                          </p:cTn>
                        </p:par>
                        <p:par>
                          <p:cTn id="15" fill="hold">
                            <p:stCondLst>
                              <p:cond delay="3000"/>
                            </p:stCondLst>
                            <p:childTnLst>
                              <p:par>
                                <p:cTn id="16" presetID="1" presetClass="exit" presetSubtype="0" fill="hold" grpId="1" nodeType="afterEffect">
                                  <p:stCondLst>
                                    <p:cond delay="0"/>
                                  </p:stCondLst>
                                  <p:childTnLst>
                                    <p:set>
                                      <p:cBhvr>
                                        <p:cTn id="17" dur="1" fill="hold">
                                          <p:stCondLst>
                                            <p:cond delay="0"/>
                                          </p:stCondLst>
                                        </p:cTn>
                                        <p:tgtEl>
                                          <p:spTgt spid="40"/>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41"/>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42"/>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43"/>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animBg="1"/>
      <p:bldP spid="42" grpId="1" animBg="1"/>
      <p:bldP spid="43" grpId="0" animBg="1"/>
      <p:bldP spid="43" grpId="1" animBg="1"/>
      <p:bldP spid="53" grpId="0" animBg="1"/>
      <p:bldP spid="53"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3" descr="tag"/>
          <p:cNvPicPr>
            <a:picLocks noChangeAspect="1" noChangeArrowheads="1"/>
          </p:cNvPicPr>
          <p:nvPr/>
        </p:nvPicPr>
        <p:blipFill>
          <a:blip r:embed="rId3"/>
          <a:srcRect/>
          <a:stretch>
            <a:fillRect/>
          </a:stretch>
        </p:blipFill>
        <p:spPr bwMode="auto">
          <a:xfrm>
            <a:off x="307975" y="2708275"/>
            <a:ext cx="8651875" cy="143986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22313" y="2925763"/>
            <a:ext cx="7689850" cy="1384300"/>
          </a:xfrm>
        </p:spPr>
        <p:txBody>
          <a:bodyPr rtlCol="0">
            <a:normAutofit fontScale="70000" lnSpcReduction="20000"/>
          </a:bodyPr>
          <a:lstStyle/>
          <a:p>
            <a:pPr defTabSz="914327" eaLnBrk="1" fontAlgn="auto" hangingPunct="1">
              <a:spcAft>
                <a:spcPts val="0"/>
              </a:spcAft>
              <a:defRPr/>
            </a:pPr>
            <a:r>
              <a:rPr>
                <a:solidFill>
                  <a:schemeClr val="tx1">
                    <a:lumMod val="50000"/>
                    <a:lumOff val="50000"/>
                  </a:schemeClr>
                </a:solidFill>
              </a:rPr>
              <a:t>Q&amp;A</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Management Studio </a:t>
            </a:r>
            <a:r>
              <a:rPr lang="zh-TW" altLang="en-US" dirty="0" smtClean="0"/>
              <a:t>標準報表</a:t>
            </a:r>
            <a:r>
              <a:rPr lang="en-US" altLang="zh-TW" sz="2800" dirty="0" smtClean="0"/>
              <a:t>(</a:t>
            </a:r>
            <a:r>
              <a:rPr lang="zh-TW" altLang="en-US" sz="2800" dirty="0" smtClean="0"/>
              <a:t>資料庫</a:t>
            </a:r>
            <a:r>
              <a:rPr lang="en-US" altLang="zh-TW" sz="2800" dirty="0" smtClean="0"/>
              <a:t>)</a:t>
            </a:r>
            <a:endParaRPr lang="zh-TW" altLang="en-US" sz="2800" dirty="0"/>
          </a:p>
        </p:txBody>
      </p:sp>
      <p:sp>
        <p:nvSpPr>
          <p:cNvPr id="3" name="內容版面配置區 2"/>
          <p:cNvSpPr>
            <a:spLocks noGrp="1"/>
          </p:cNvSpPr>
          <p:nvPr>
            <p:ph idx="1"/>
          </p:nvPr>
        </p:nvSpPr>
        <p:spPr/>
        <p:txBody>
          <a:bodyPr/>
          <a:lstStyle/>
          <a:p>
            <a:endParaRPr lang="en-US" altLang="zh-TW" smtClean="0"/>
          </a:p>
          <a:p>
            <a:endParaRPr lang="en-US" altLang="zh-TW" smtClean="0"/>
          </a:p>
          <a:p>
            <a:endParaRPr lang="en-US" altLang="zh-TW" smtClean="0"/>
          </a:p>
          <a:p>
            <a:endParaRPr lang="en-US" altLang="zh-TW" smtClean="0"/>
          </a:p>
          <a:p>
            <a:endParaRPr lang="en-US" altLang="zh-TW" smtClean="0"/>
          </a:p>
          <a:p>
            <a:endParaRPr lang="en-US" altLang="zh-TW" smtClean="0"/>
          </a:p>
          <a:p>
            <a:endParaRPr lang="en-US" altLang="zh-TW" dirty="0" smtClean="0"/>
          </a:p>
        </p:txBody>
      </p:sp>
      <p:pic>
        <p:nvPicPr>
          <p:cNvPr id="13" name="Picture 12" descr="SSMS Standard Report for Database.PNG"/>
          <p:cNvPicPr>
            <a:picLocks noChangeAspect="1"/>
          </p:cNvPicPr>
          <p:nvPr/>
        </p:nvPicPr>
        <p:blipFill>
          <a:blip r:embed="rId2"/>
          <a:stretch>
            <a:fillRect/>
          </a:stretch>
        </p:blipFill>
        <p:spPr>
          <a:xfrm>
            <a:off x="771525" y="962046"/>
            <a:ext cx="7600950" cy="5467350"/>
          </a:xfrm>
          <a:prstGeom prst="rect">
            <a:avLst/>
          </a:prstGeom>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Q3FY06 TechNet Template">
  <a:themeElements>
    <a:clrScheme name="Q3FY06 TechNe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Q3FY06 TechN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Q3FY06 TechNe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Q3FY06 TechNe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Q3FY06 TechNe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Q3FY06 TechNe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Q3FY06 TechNe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Q3FY06 TechNe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Q3FY06 TechNe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Q3FY06 TechNe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Q3FY06 TechNe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Q3FY06 TechNe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Q3FY06 TechNe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Q3FY06 TechNe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5563</Words>
  <Application>Microsoft Office PowerPoint</Application>
  <PresentationFormat>On-screen Show (4:3)</PresentationFormat>
  <Paragraphs>769</Paragraphs>
  <Slides>86</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88" baseType="lpstr">
      <vt:lpstr>Q3FY06 TechNet Template</vt:lpstr>
      <vt:lpstr>Bitmap Image</vt:lpstr>
      <vt:lpstr>                            資料庫管理</vt:lpstr>
      <vt:lpstr>                  資料庫管理</vt:lpstr>
      <vt:lpstr>SQL Server 2008 管理工具</vt:lpstr>
      <vt:lpstr>SQL Server 2008 管理工具</vt:lpstr>
      <vt:lpstr>SQL Server 組態管理員</vt:lpstr>
      <vt:lpstr>Management Studio</vt:lpstr>
      <vt:lpstr>Management Studio 活動監視器</vt:lpstr>
      <vt:lpstr>Management Studio 標準報表(伺服器)</vt:lpstr>
      <vt:lpstr>Management Studio 標準報表(資料庫)</vt:lpstr>
      <vt:lpstr>SQL Server Profiler</vt:lpstr>
      <vt:lpstr>死結圖示</vt:lpstr>
      <vt:lpstr>Profiler 整合效能計數器記錄</vt:lpstr>
      <vt:lpstr>Profiler</vt:lpstr>
      <vt:lpstr>Database Engine Tuning Advisor</vt:lpstr>
      <vt:lpstr>Database Engine Tuning Advisor</vt:lpstr>
      <vt:lpstr>Database Engine Tuning Advisor</vt:lpstr>
      <vt:lpstr>Database Engine Tuning Advisor</vt:lpstr>
      <vt:lpstr>資料庫的監控</vt:lpstr>
      <vt:lpstr>資料庫的監控</vt:lpstr>
      <vt:lpstr>組態伺服器</vt:lpstr>
      <vt:lpstr>原則管理</vt:lpstr>
      <vt:lpstr>原則管理</vt:lpstr>
      <vt:lpstr>組態伺服器 原則管理</vt:lpstr>
      <vt:lpstr>資源管理員</vt:lpstr>
      <vt:lpstr>資源管理員</vt:lpstr>
      <vt:lpstr>資源管理員</vt:lpstr>
      <vt:lpstr>資料庫與索引的維護</vt:lpstr>
      <vt:lpstr>資料庫與索引的維護</vt:lpstr>
      <vt:lpstr>資料庫異動與交易記錄檔</vt:lpstr>
      <vt:lpstr>設定資料庫復原模式</vt:lpstr>
      <vt:lpstr>完整復原模式</vt:lpstr>
      <vt:lpstr>大量記錄復原模式</vt:lpstr>
      <vt:lpstr>簡單復原模式</vt:lpstr>
      <vt:lpstr>完整備份</vt:lpstr>
      <vt:lpstr>交易記錄檔備份</vt:lpstr>
      <vt:lpstr>差異備份</vt:lpstr>
      <vt:lpstr>以交易記錄檔備份還原</vt:lpstr>
      <vt:lpstr>指定還原的時間點</vt:lpstr>
      <vt:lpstr>檔案及檔案群組備份</vt:lpstr>
      <vt:lpstr>指定復原選項</vt:lpstr>
      <vt:lpstr>備份壓縮</vt:lpstr>
      <vt:lpstr>備份壓縮效能測試</vt:lpstr>
      <vt:lpstr>壓縮備份</vt:lpstr>
      <vt:lpstr>SQL Server 的索引架構</vt:lpstr>
      <vt:lpstr>叢集索引與非叢集索引</vt:lpstr>
      <vt:lpstr>線上索引作業</vt:lpstr>
      <vt:lpstr>線上索引作業使用技巧</vt:lpstr>
      <vt:lpstr>DBCC SHOWCONTIG </vt:lpstr>
      <vt:lpstr>DBCC SHOWCONTIG  (table_name) </vt:lpstr>
      <vt:lpstr>DBCC SHOWCONTIG  (table_id, index_id) </vt:lpstr>
      <vt:lpstr>DBCC SHOWCONTIG  WITH FAST </vt:lpstr>
      <vt:lpstr>DBCC SHOWCONTIG  WITH TABLERESULTS, ALL_INDEXES</vt:lpstr>
      <vt:lpstr>索引的停用與再度啟用</vt:lpstr>
      <vt:lpstr>索引維護</vt:lpstr>
      <vt:lpstr>資料庫的安全性</vt:lpstr>
      <vt:lpstr>資料庫的安全性</vt:lpstr>
      <vt:lpstr>伺服器安全性</vt:lpstr>
      <vt:lpstr>稽核與監控物件增修刪狀態</vt:lpstr>
      <vt:lpstr>新增稽核目的地</vt:lpstr>
      <vt:lpstr>新增伺服器稽核規格</vt:lpstr>
      <vt:lpstr>新增資料庫稽核規格</vt:lpstr>
      <vt:lpstr>稽核</vt:lpstr>
      <vt:lpstr>資料庫的安全性</vt:lpstr>
      <vt:lpstr> 物件執行身分</vt:lpstr>
      <vt:lpstr> 物件執行身分</vt:lpstr>
      <vt:lpstr>SQL Server 的加密階層</vt:lpstr>
      <vt:lpstr>Service Master Key</vt:lpstr>
      <vt:lpstr>管理 Certificate</vt:lpstr>
      <vt:lpstr>程式碼驗證</vt:lpstr>
      <vt:lpstr>重要資料加密</vt:lpstr>
      <vt:lpstr>資料加密</vt:lpstr>
      <vt:lpstr>全資料庫加密</vt:lpstr>
      <vt:lpstr>全資料庫加密</vt:lpstr>
      <vt:lpstr>災難回復與資料的高可用度 </vt:lpstr>
      <vt:lpstr>災難回復與資料的高可用度 </vt:lpstr>
      <vt:lpstr>何謂可用性？</vt:lpstr>
      <vt:lpstr>定義SLA的復原指標</vt:lpstr>
      <vt:lpstr>高可用度的定義 (RTO)</vt:lpstr>
      <vt:lpstr>高可用性的防護</vt:lpstr>
      <vt:lpstr>備援技術分析</vt:lpstr>
      <vt:lpstr>SQL Server 2008 高可用度之比較</vt:lpstr>
      <vt:lpstr>資料庫鏡像增強功能</vt:lpstr>
      <vt:lpstr>點對點交易式複寫-資料衝突偵測機制</vt:lpstr>
      <vt:lpstr>綜合應用</vt:lpstr>
      <vt:lpstr>Slide 85</vt:lpstr>
      <vt:lpstr>Slide 86</vt:lpstr>
    </vt:vector>
  </TitlesOfParts>
  <Company>IT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資料庫管理</dc:title>
  <dc:creator>Lancelot C.H. Hsu</dc:creator>
  <cp:lastModifiedBy>Lancelot C.H. Hsu</cp:lastModifiedBy>
  <cp:revision>27</cp:revision>
  <dcterms:created xsi:type="dcterms:W3CDTF">2008-11-10T07:09:18Z</dcterms:created>
  <dcterms:modified xsi:type="dcterms:W3CDTF">2008-11-11T10:04:45Z</dcterms:modified>
</cp:coreProperties>
</file>