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755" r:id="rId5"/>
    <p:sldMasterId id="2147483768" r:id="rId6"/>
    <p:sldMasterId id="2147483770" r:id="rId7"/>
  </p:sldMasterIdLst>
  <p:notesMasterIdLst>
    <p:notesMasterId r:id="rId68"/>
  </p:notesMasterIdLst>
  <p:handoutMasterIdLst>
    <p:handoutMasterId r:id="rId69"/>
  </p:handoutMasterIdLst>
  <p:sldIdLst>
    <p:sldId id="583" r:id="rId8"/>
    <p:sldId id="338" r:id="rId9"/>
    <p:sldId id="569" r:id="rId10"/>
    <p:sldId id="568" r:id="rId11"/>
    <p:sldId id="581" r:id="rId12"/>
    <p:sldId id="580" r:id="rId13"/>
    <p:sldId id="582" r:id="rId14"/>
    <p:sldId id="486" r:id="rId15"/>
    <p:sldId id="570" r:id="rId16"/>
    <p:sldId id="603" r:id="rId17"/>
    <p:sldId id="428" r:id="rId18"/>
    <p:sldId id="579" r:id="rId19"/>
    <p:sldId id="578" r:id="rId20"/>
    <p:sldId id="571" r:id="rId21"/>
    <p:sldId id="479" r:id="rId22"/>
    <p:sldId id="446" r:id="rId23"/>
    <p:sldId id="445" r:id="rId24"/>
    <p:sldId id="586" r:id="rId25"/>
    <p:sldId id="587" r:id="rId26"/>
    <p:sldId id="588" r:id="rId27"/>
    <p:sldId id="589" r:id="rId28"/>
    <p:sldId id="590" r:id="rId29"/>
    <p:sldId id="591" r:id="rId30"/>
    <p:sldId id="592" r:id="rId31"/>
    <p:sldId id="593" r:id="rId32"/>
    <p:sldId id="594" r:id="rId33"/>
    <p:sldId id="595" r:id="rId34"/>
    <p:sldId id="599" r:id="rId35"/>
    <p:sldId id="573" r:id="rId36"/>
    <p:sldId id="577" r:id="rId37"/>
    <p:sldId id="477" r:id="rId38"/>
    <p:sldId id="475" r:id="rId39"/>
    <p:sldId id="530" r:id="rId40"/>
    <p:sldId id="531" r:id="rId41"/>
    <p:sldId id="532" r:id="rId42"/>
    <p:sldId id="533" r:id="rId43"/>
    <p:sldId id="534" r:id="rId44"/>
    <p:sldId id="559" r:id="rId45"/>
    <p:sldId id="560" r:id="rId46"/>
    <p:sldId id="535" r:id="rId47"/>
    <p:sldId id="536" r:id="rId48"/>
    <p:sldId id="537" r:id="rId49"/>
    <p:sldId id="563" r:id="rId50"/>
    <p:sldId id="562" r:id="rId51"/>
    <p:sldId id="561" r:id="rId52"/>
    <p:sldId id="601" r:id="rId53"/>
    <p:sldId id="572" r:id="rId54"/>
    <p:sldId id="598" r:id="rId55"/>
    <p:sldId id="482" r:id="rId56"/>
    <p:sldId id="476" r:id="rId57"/>
    <p:sldId id="575" r:id="rId58"/>
    <p:sldId id="576" r:id="rId59"/>
    <p:sldId id="543" r:id="rId60"/>
    <p:sldId id="558" r:id="rId61"/>
    <p:sldId id="600" r:id="rId62"/>
    <p:sldId id="602" r:id="rId63"/>
    <p:sldId id="498" r:id="rId64"/>
    <p:sldId id="574" r:id="rId65"/>
    <p:sldId id="564" r:id="rId66"/>
    <p:sldId id="565" r:id="rId67"/>
  </p:sldIdLst>
  <p:sldSz cx="9144000" cy="6858000" type="screen4x3"/>
  <p:notesSz cx="7010400" cy="9296400"/>
  <p:defaultText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Littlejohn" initials="HL" lastIdx="1" clrIdx="0"/>
  <p:cmAuthor id="1" name="Duncan F. Blake" initials="Duncan" lastIdx="11" clrIdx="1"/>
  <p:cmAuthor id="2" name="Business User " initials="MSOffice"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88A"/>
    <a:srgbClr val="0099FF"/>
    <a:srgbClr val="FFFFFF"/>
    <a:srgbClr val="FFFFCC"/>
    <a:srgbClr val="27728D"/>
    <a:srgbClr val="3BA4C9"/>
    <a:srgbClr val="CC9900"/>
    <a:srgbClr val="FFCC00"/>
    <a:srgbClr val="FFCC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655" autoAdjust="0"/>
    <p:restoredTop sz="89744" autoAdjust="0"/>
  </p:normalViewPr>
  <p:slideViewPr>
    <p:cSldViewPr snapToGrid="0">
      <p:cViewPr varScale="1">
        <p:scale>
          <a:sx n="94" d="100"/>
          <a:sy n="94" d="100"/>
        </p:scale>
        <p:origin x="-618" y="-96"/>
      </p:cViewPr>
      <p:guideLst>
        <p:guide orient="horz" pos="244"/>
        <p:guide orient="horz" pos="3053"/>
        <p:guide orient="horz" pos="4177"/>
        <p:guide orient="horz" pos="960"/>
        <p:guide orient="horz" pos="1265"/>
        <p:guide orient="horz" pos="1556"/>
        <p:guide pos="240"/>
        <p:guide pos="463"/>
        <p:guide pos="5517"/>
        <p:guide pos="2882"/>
      </p:guideLst>
    </p:cSldViewPr>
  </p:slideViewPr>
  <p:notesTextViewPr>
    <p:cViewPr>
      <p:scale>
        <a:sx n="100" d="100"/>
        <a:sy n="100" d="100"/>
      </p:scale>
      <p:origin x="0" y="0"/>
    </p:cViewPr>
  </p:notesTextViewPr>
  <p:sorterViewPr>
    <p:cViewPr varScale="1">
      <p:scale>
        <a:sx n="1" d="1"/>
        <a:sy n="1" d="1"/>
      </p:scale>
      <p:origin x="0" y="5280"/>
    </p:cViewPr>
  </p:sorterViewPr>
  <p:notesViewPr>
    <p:cSldViewPr snapToGrid="0" showGuides="1">
      <p:cViewPr>
        <p:scale>
          <a:sx n="140" d="100"/>
          <a:sy n="140" d="100"/>
        </p:scale>
        <p:origin x="-990" y="313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C3F5198-D814-4F07-A84F-942E63C84983}" type="datetimeFigureOut">
              <a:rPr lang="en-US" smtClean="0">
                <a:latin typeface="Arial" pitchFamily="34" charset="0"/>
              </a:rPr>
              <a:pPr/>
              <a:t>9/6/2007</a:t>
            </a:fld>
            <a:endParaRPr lang="en-US" dirty="0">
              <a:latin typeface="Arial" pitchFamily="34" charset="0"/>
            </a:endParaRPr>
          </a:p>
        </p:txBody>
      </p:sp>
      <p:sp>
        <p:nvSpPr>
          <p:cNvPr id="4" name="Footer Placeholder 3"/>
          <p:cNvSpPr>
            <a:spLocks noGrp="1"/>
          </p:cNvSpPr>
          <p:nvPr>
            <p:ph type="ftr" sz="quarter" idx="2"/>
          </p:nvPr>
        </p:nvSpPr>
        <p:spPr>
          <a:xfrm>
            <a:off x="0" y="8829967"/>
            <a:ext cx="6387253" cy="464820"/>
          </a:xfrm>
          <a:prstGeom prst="rect">
            <a:avLst/>
          </a:prstGeom>
        </p:spPr>
        <p:txBody>
          <a:bodyPr vert="horz" lIns="93177" tIns="46589" rIns="93177" bIns="46589" rtlCol="0" anchor="b"/>
          <a:lstStyle>
            <a:lvl1pPr algn="l">
              <a:defRPr sz="1200"/>
            </a:lvl1pPr>
          </a:lstStyle>
          <a:p>
            <a:r>
              <a:rPr lang="en-US" sz="600" dirty="0" smtClean="0">
                <a:solidFill>
                  <a:srgbClr val="000000"/>
                </a:solidFill>
              </a:rPr>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This document may contain information related to pre-release software, which may be substantially modified before its first commercial release.  Accordingly, the information may not accurately describe or reflect the software product when first commercially released.  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87253" y="8829967"/>
            <a:ext cx="621524" cy="464820"/>
          </a:xfrm>
          <a:prstGeom prst="rect">
            <a:avLst/>
          </a:prstGeom>
        </p:spPr>
        <p:txBody>
          <a:bodyPr vert="horz" lIns="93177" tIns="46589" rIns="93177" bIns="46589" rtlCol="0" anchor="b"/>
          <a:lstStyle>
            <a:lvl1pPr algn="r">
              <a:defRPr sz="1200"/>
            </a:lvl1pPr>
          </a:lstStyle>
          <a:p>
            <a:fld id="{8980CB99-47E3-46F4-AAEB-3919FBEFC014}" type="slidenum">
              <a:rPr lang="en-US" smtClean="0">
                <a:latin typeface="Arial" pitchFamily="34" charset="0"/>
              </a:rPr>
              <a:pPr/>
              <a:t>‹#›</a:t>
            </a:fld>
            <a:endParaRPr lang="en-US" dirty="0">
              <a:latin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pitchFamily="34" charset="0"/>
              </a:defRPr>
            </a:lvl1pPr>
          </a:lstStyle>
          <a:p>
            <a:fld id="{7C3FBCD4-166E-446F-AF18-7D4A0CF9AEF6}" type="datetimeFigureOut">
              <a:rPr lang="en-US" smtClean="0"/>
              <a:pPr/>
              <a:t>9/6/2007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6309360" cy="464820"/>
          </a:xfrm>
          <a:prstGeom prst="rect">
            <a:avLst/>
          </a:prstGeom>
        </p:spPr>
        <p:txBody>
          <a:bodyPr vert="horz" lIns="93177" tIns="46589" rIns="93177" bIns="46589" rtlCol="0" anchor="b"/>
          <a:lstStyle>
            <a:lvl1pPr algn="l">
              <a:defRPr sz="600">
                <a:latin typeface="+mn-lt"/>
              </a:defRPr>
            </a:lvl1p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This document may contain information related to pre-release software, which may be substantially modified before its first commercial release.  Accordingly, the information may not accurately describe or reflect the software product when first commercially released.  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09359" y="8829967"/>
            <a:ext cx="699418" cy="464820"/>
          </a:xfrm>
          <a:prstGeom prst="rect">
            <a:avLst/>
          </a:prstGeom>
        </p:spPr>
        <p:txBody>
          <a:bodyPr vert="horz" lIns="93177" tIns="46589" rIns="93177" bIns="46589" rtlCol="0" anchor="b"/>
          <a:lstStyle>
            <a:lvl1pPr algn="r">
              <a:defRPr sz="1200">
                <a:latin typeface="Arial"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27" rtl="0" eaLnBrk="1" latinLnBrk="0" hangingPunct="1">
      <a:lnSpc>
        <a:spcPct val="90000"/>
      </a:lnSpc>
      <a:spcAft>
        <a:spcPts val="333"/>
      </a:spcAft>
      <a:defRPr sz="900" kern="1200">
        <a:solidFill>
          <a:schemeClr val="tx1"/>
        </a:solidFill>
        <a:latin typeface="Arial" pitchFamily="34" charset="0"/>
        <a:ea typeface="+mn-ea"/>
        <a:cs typeface="+mn-cs"/>
      </a:defRPr>
    </a:lvl1pPr>
    <a:lvl2pPr marL="212972" indent="-10582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5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27" indent="-146832"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0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818" algn="l" defTabSz="914327" rtl="0" eaLnBrk="1" latinLnBrk="0" hangingPunct="1">
      <a:defRPr sz="1200" kern="1200">
        <a:solidFill>
          <a:schemeClr val="tx1"/>
        </a:solidFill>
        <a:latin typeface="+mn-lt"/>
        <a:ea typeface="+mn-ea"/>
        <a:cs typeface="+mn-cs"/>
      </a:defRPr>
    </a:lvl6pPr>
    <a:lvl7pPr marL="2742980" algn="l" defTabSz="914327" rtl="0" eaLnBrk="1" latinLnBrk="0" hangingPunct="1">
      <a:defRPr sz="1200" kern="1200">
        <a:solidFill>
          <a:schemeClr val="tx1"/>
        </a:solidFill>
        <a:latin typeface="+mn-lt"/>
        <a:ea typeface="+mn-ea"/>
        <a:cs typeface="+mn-cs"/>
      </a:defRPr>
    </a:lvl7pPr>
    <a:lvl8pPr marL="3200144" algn="l" defTabSz="914327" rtl="0" eaLnBrk="1" latinLnBrk="0" hangingPunct="1">
      <a:defRPr sz="1200" kern="1200">
        <a:solidFill>
          <a:schemeClr val="tx1"/>
        </a:solidFill>
        <a:latin typeface="+mn-lt"/>
        <a:ea typeface="+mn-ea"/>
        <a:cs typeface="+mn-cs"/>
      </a:defRPr>
    </a:lvl8pPr>
    <a:lvl9pPr marL="3657308" algn="l" defTabSz="9143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8:27 AM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99">
              <a:spcAft>
                <a:spcPts val="339"/>
              </a:spcAft>
              <a:defRPr/>
            </a:pPr>
            <a:r>
              <a:rPr lang="en-US" dirty="0" smtClean="0"/>
              <a:t>Dual-homed server connecting between OCS Front-end(s) and SIP/PSTN Gateway or IP-PBX</a:t>
            </a:r>
            <a:br>
              <a:rPr lang="en-US" dirty="0" smtClean="0"/>
            </a:br>
            <a:endParaRPr lang="en-US" dirty="0" smtClean="0"/>
          </a:p>
          <a:p>
            <a:r>
              <a:rPr lang="en-US" dirty="0" smtClean="0"/>
              <a:t>Front-end of the Microsoft OCS voice world:</a:t>
            </a:r>
          </a:p>
          <a:p>
            <a:pPr lvl="1"/>
            <a:r>
              <a:rPr lang="en-US" dirty="0" smtClean="0"/>
              <a:t>Intermediate signaling and call flow as a Back-to-back user agent (B2BUA)</a:t>
            </a:r>
          </a:p>
          <a:p>
            <a:pPr lvl="1"/>
            <a:r>
              <a:rPr lang="en-US" dirty="0" smtClean="0"/>
              <a:t>Manages elements of SIP transaction not supported by other telephony elements (TLS for security, video, IM, etc.)</a:t>
            </a:r>
          </a:p>
          <a:p>
            <a:pPr lvl="1"/>
            <a:r>
              <a:rPr lang="en-US" dirty="0" smtClean="0"/>
              <a:t>Transcode RTP flows from G.711 to RTAudio &amp; SIREN</a:t>
            </a:r>
          </a:p>
          <a:p>
            <a:pPr lvl="1"/>
            <a:r>
              <a:rPr lang="en-US" dirty="0" smtClean="0"/>
              <a:t>Act as an ICE Client (NAT firewall</a:t>
            </a:r>
            <a:r>
              <a:rPr lang="en-US" baseline="0" dirty="0" smtClean="0"/>
              <a:t> traversal </a:t>
            </a:r>
            <a:r>
              <a:rPr lang="en-US" dirty="0" smtClean="0"/>
              <a:t>for PSTN-originated calls)</a:t>
            </a:r>
            <a:br>
              <a:rPr lang="en-US" dirty="0" smtClean="0"/>
            </a:br>
            <a:endParaRPr lang="en-US" dirty="0" smtClean="0"/>
          </a:p>
          <a:p>
            <a:r>
              <a:rPr lang="en-US" dirty="0" smtClean="0"/>
              <a:t>Allows OCS to both innovate in IP telephony and interconnect with the legacy PSTN.</a:t>
            </a:r>
          </a:p>
          <a:p>
            <a:pPr defTabSz="931699">
              <a:spcAft>
                <a:spcPts val="339"/>
              </a:spcAf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9/6/2007 8:27 AM</a:t>
            </a:fld>
            <a:endParaRPr lang="en-US" dirty="0" smtClean="0"/>
          </a:p>
        </p:txBody>
      </p:sp>
      <p:sp>
        <p:nvSpPr>
          <p:cNvPr id="51203" name="Rectangle 6"/>
          <p:cNvSpPr>
            <a:spLocks noGrp="1" noChangeArrowheads="1"/>
          </p:cNvSpPr>
          <p:nvPr>
            <p:ph type="ftr" sz="quarter" idx="4"/>
          </p:nvPr>
        </p:nvSpPr>
        <p:spPr>
          <a:noFill/>
        </p:spPr>
        <p:txBody>
          <a:bodyPr/>
          <a:lstStyle/>
          <a:p>
            <a:pPr eaLnBrk="1" hangingPunct="1"/>
            <a:r>
              <a:rPr lang="en-US" dirty="0"/>
              <a:t>© 2005 Microsoft Corporation. All rights reserved.</a:t>
            </a:r>
          </a:p>
          <a:p>
            <a:r>
              <a:rPr lang="en-US"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14</a:t>
            </a:fld>
            <a:endParaRPr lang="en-US" dirty="0"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23546" y="3862203"/>
            <a:ext cx="6155196" cy="8257011"/>
          </a:xfrm>
          <a:noFill/>
          <a:ln/>
        </p:spPr>
        <p:txBody>
          <a:bodyPr/>
          <a:lstStyle/>
          <a:p>
            <a:endParaRPr lang="en-US" sz="22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Demonstrate everything </a:t>
            </a:r>
            <a:r>
              <a:rPr lang="en-US" baseline="0" dirty="0" smtClean="0"/>
              <a:t>needed for full range of calling options (including OC to OC,  OC to PSTN, and PSTN to OC calls).</a:t>
            </a:r>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no gateway available, or for reference with Demonstration script.</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If no gateway available, or for reference with Demonstration script.</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If no gateway available, or for reference with Demonstration script.</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no gateway available, or for reference with Demonstration script.</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If no gateway available, or for reference with Demonstration script.</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9/6/2007 8:27 AM</a:t>
            </a:fld>
            <a:endParaRPr lang="en-US" dirty="0" smtClean="0"/>
          </a:p>
        </p:txBody>
      </p:sp>
      <p:sp>
        <p:nvSpPr>
          <p:cNvPr id="51203" name="Rectangle 6"/>
          <p:cNvSpPr>
            <a:spLocks noGrp="1" noChangeArrowheads="1"/>
          </p:cNvSpPr>
          <p:nvPr>
            <p:ph type="ftr" sz="quarter" idx="4"/>
          </p:nvPr>
        </p:nvSpPr>
        <p:spPr>
          <a:noFill/>
        </p:spPr>
        <p:txBody>
          <a:bodyPr/>
          <a:lstStyle/>
          <a:p>
            <a:pPr eaLnBrk="1" hangingPunct="1"/>
            <a:r>
              <a:rPr lang="en-US" dirty="0"/>
              <a:t>© 2005 Microsoft Corporation. All rights reserved.</a:t>
            </a:r>
          </a:p>
          <a:p>
            <a:r>
              <a:rPr lang="en-US"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3</a:t>
            </a:fld>
            <a:endParaRPr lang="en-US" dirty="0"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23546" y="3862203"/>
            <a:ext cx="6155196" cy="8257011"/>
          </a:xfrm>
          <a:noFill/>
          <a:ln/>
        </p:spPr>
        <p:txBody>
          <a:bodyPr/>
          <a:lstStyle/>
          <a:p>
            <a:endParaRPr lang="en-US" sz="22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If no gateway available, or for reference with Demonstration script.</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no gateway available, or for reference with Demonstration script.</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no gateway available, or for reference with Demonstration script.</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If no gateway available, or for reference with Demonstration script.</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If no gateway available, or for reference with Demonstration script.</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9/6/2007 8:27 AM</a:t>
            </a:fld>
            <a:endParaRPr lang="en-US" dirty="0" smtClean="0"/>
          </a:p>
        </p:txBody>
      </p:sp>
      <p:sp>
        <p:nvSpPr>
          <p:cNvPr id="51203" name="Rectangle 6"/>
          <p:cNvSpPr>
            <a:spLocks noGrp="1" noChangeArrowheads="1"/>
          </p:cNvSpPr>
          <p:nvPr>
            <p:ph type="ftr" sz="quarter" idx="4"/>
          </p:nvPr>
        </p:nvSpPr>
        <p:spPr>
          <a:noFill/>
        </p:spPr>
        <p:txBody>
          <a:bodyPr/>
          <a:lstStyle/>
          <a:p>
            <a:pPr eaLnBrk="1" hangingPunct="1"/>
            <a:r>
              <a:rPr lang="en-US" dirty="0"/>
              <a:t>© 2005 Microsoft Corporation. All rights reserved.</a:t>
            </a:r>
          </a:p>
          <a:p>
            <a:r>
              <a:rPr lang="en-US"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29</a:t>
            </a:fld>
            <a:endParaRPr lang="en-US" dirty="0"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23546" y="3862203"/>
            <a:ext cx="6155196" cy="8257011"/>
          </a:xfrm>
          <a:noFill/>
          <a:ln/>
        </p:spPr>
        <p:txBody>
          <a:bodyPr/>
          <a:lstStyle/>
          <a:p>
            <a:endParaRPr lang="en-US" sz="22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demoing live, add: </a:t>
            </a:r>
          </a:p>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From Communicator, call  Hong Kong user (on Cisco PBX) at x3001 and conference in London user (on Avaya PBX).   </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A9A0E4-0BE8-4CB8-A037-8B22CB9B6B64}" type="slidenum">
              <a:rPr lang="en-US"/>
              <a:pPr/>
              <a:t>4</a:t>
            </a:fld>
            <a:endParaRPr lang="en-US" dirty="0"/>
          </a:p>
        </p:txBody>
      </p:sp>
      <p:sp>
        <p:nvSpPr>
          <p:cNvPr id="324610" name="Rectangle 2"/>
          <p:cNvSpPr>
            <a:spLocks noGrp="1" noRot="1" noChangeAspect="1" noChangeArrowheads="1" noTextEdit="1"/>
          </p:cNvSpPr>
          <p:nvPr>
            <p:ph type="sldImg"/>
          </p:nvPr>
        </p:nvSpPr>
        <p:spPr>
          <a:xfrm>
            <a:off x="1181100" y="695325"/>
            <a:ext cx="4649788" cy="3487738"/>
          </a:xfrm>
          <a:ln/>
        </p:spPr>
      </p:sp>
      <p:sp>
        <p:nvSpPr>
          <p:cNvPr id="324611" name="Rectangle 3"/>
          <p:cNvSpPr>
            <a:spLocks noGrp="1" noChangeArrowheads="1"/>
          </p:cNvSpPr>
          <p:nvPr>
            <p:ph type="body" idx="1"/>
          </p:nvPr>
        </p:nvSpPr>
        <p:spPr>
          <a:xfrm>
            <a:off x="701675" y="4416427"/>
            <a:ext cx="5607050" cy="4184650"/>
          </a:xfrm>
        </p:spPr>
        <p:txBody>
          <a:bodyPr/>
          <a:lstStyle/>
          <a:p>
            <a:r>
              <a:rPr lang="en-GB" dirty="0" smtClean="0"/>
              <a:t>“From</a:t>
            </a:r>
            <a:r>
              <a:rPr lang="en-GB" baseline="0" dirty="0" smtClean="0"/>
              <a:t> research that includes talking to a lot of IT Pros, we see the following 3 challenges consistently surface.</a:t>
            </a:r>
          </a:p>
          <a:p>
            <a:endParaRPr lang="en-GB" baseline="0" dirty="0" smtClean="0"/>
          </a:p>
          <a:p>
            <a:r>
              <a:rPr lang="en-GB" baseline="0" dirty="0" smtClean="0"/>
              <a:t>First, new communications methods enable increases in flexibility and productivity, but we still must make sure these channels are secure and that content is protected regardless of how employees choose to communicate amongst each other, with partners, or with customers.</a:t>
            </a:r>
          </a:p>
          <a:p>
            <a:endParaRPr lang="en-GB" baseline="0" dirty="0" smtClean="0"/>
          </a:p>
          <a:p>
            <a:r>
              <a:rPr lang="en-GB" baseline="0" dirty="0" smtClean="0"/>
              <a:t>Second, communications are very relevant to organizational governance objectives. Communications applications must be flexible to allow IT Pros to enforce even the most complex organizational governance requirements.</a:t>
            </a:r>
          </a:p>
          <a:p>
            <a:endParaRPr lang="en-GB" baseline="0" dirty="0" smtClean="0"/>
          </a:p>
          <a:p>
            <a:r>
              <a:rPr lang="en-GB" baseline="0" dirty="0" smtClean="0"/>
              <a:t>Finally, external threats continue to be top of mind for all companies, as spammers, phishers, and other dangerous entities have strong financial motivations to penetrate your companies resources.</a:t>
            </a:r>
          </a:p>
          <a:p>
            <a:endParaRPr lang="en-GB" baseline="0" dirty="0" smtClean="0"/>
          </a:p>
          <a:p>
            <a:r>
              <a:rPr lang="en-GB" baseline="0" dirty="0" smtClean="0"/>
              <a:t>Microsoft Unified Communications offers applications and services to help address these challenges. We’ll explore these solutions by stepping through “A Day in the Life of an IT Administrator.”  Throughout the day, will see how the administrator relies on UC applications and services to efficiently handle situations in each of the business environment categories listed above.</a:t>
            </a:r>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+44 = UK</a:t>
            </a:r>
          </a:p>
          <a:p>
            <a:r>
              <a:rPr lang="en-US" dirty="0" smtClean="0"/>
              <a:t>+33 = France</a:t>
            </a:r>
          </a:p>
          <a:p>
            <a:r>
              <a:rPr lang="en-US" dirty="0" smtClean="0"/>
              <a:t>+30 = Greece</a:t>
            </a:r>
          </a:p>
          <a:p>
            <a:r>
              <a:rPr lang="en-US" dirty="0" smtClean="0"/>
              <a:t>+49 = Germany</a:t>
            </a:r>
          </a:p>
          <a:p>
            <a:r>
              <a:rPr lang="en-US" dirty="0" smtClean="0"/>
              <a:t>+45 = Denmark</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+44 = UK</a:t>
            </a:r>
          </a:p>
          <a:p>
            <a:r>
              <a:rPr lang="en-US" dirty="0" smtClean="0"/>
              <a:t>+33 = France</a:t>
            </a:r>
          </a:p>
          <a:p>
            <a:r>
              <a:rPr lang="en-US" dirty="0" smtClean="0"/>
              <a:t>+30 = Greece</a:t>
            </a:r>
          </a:p>
          <a:p>
            <a:r>
              <a:rPr lang="en-US" dirty="0" smtClean="0"/>
              <a:t>+49 = Germany</a:t>
            </a:r>
          </a:p>
          <a:p>
            <a:r>
              <a:rPr lang="en-US" dirty="0" smtClean="0"/>
              <a:t>+45 = Denmark</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9/6/2007 8:27 AM</a:t>
            </a:fld>
            <a:endParaRPr lang="en-US" dirty="0" smtClean="0"/>
          </a:p>
        </p:txBody>
      </p:sp>
      <p:sp>
        <p:nvSpPr>
          <p:cNvPr id="51203" name="Rectangle 6"/>
          <p:cNvSpPr>
            <a:spLocks noGrp="1" noChangeArrowheads="1"/>
          </p:cNvSpPr>
          <p:nvPr>
            <p:ph type="ftr" sz="quarter" idx="4"/>
          </p:nvPr>
        </p:nvSpPr>
        <p:spPr>
          <a:noFill/>
        </p:spPr>
        <p:txBody>
          <a:bodyPr/>
          <a:lstStyle/>
          <a:p>
            <a:pPr eaLnBrk="1" hangingPunct="1"/>
            <a:r>
              <a:rPr lang="en-US" dirty="0"/>
              <a:t>© 2005 Microsoft Corporation. All rights reserved.</a:t>
            </a:r>
          </a:p>
          <a:p>
            <a:r>
              <a:rPr lang="en-US"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47</a:t>
            </a:fld>
            <a:endParaRPr lang="en-US" dirty="0"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23546" y="3862203"/>
            <a:ext cx="6155196" cy="8257011"/>
          </a:xfrm>
          <a:noFill/>
          <a:ln/>
        </p:spPr>
        <p:txBody>
          <a:bodyPr/>
          <a:lstStyle/>
          <a:p>
            <a:endParaRPr lang="en-US" sz="220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demoing live, add:</a:t>
            </a:r>
          </a:p>
          <a:p>
            <a:r>
              <a:rPr lang="en-US" dirty="0" smtClean="0"/>
              <a:t>Dial UC user &amp; have PBX phone ring</a:t>
            </a:r>
            <a:br>
              <a:rPr lang="en-US" dirty="0" smtClean="0"/>
            </a:br>
            <a:endParaRPr lang="en-US" dirty="0" smtClean="0"/>
          </a:p>
          <a:p>
            <a:r>
              <a:rPr lang="en-US" dirty="0" smtClean="0"/>
              <a:t>Conference with users across the system</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50</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9/6/2007 8:27 AM</a:t>
            </a:fld>
            <a:endParaRPr lang="en-US" dirty="0" smtClean="0"/>
          </a:p>
        </p:txBody>
      </p:sp>
      <p:sp>
        <p:nvSpPr>
          <p:cNvPr id="51203" name="Rectangle 6"/>
          <p:cNvSpPr>
            <a:spLocks noGrp="1" noChangeArrowheads="1"/>
          </p:cNvSpPr>
          <p:nvPr>
            <p:ph type="ftr" sz="quarter" idx="4"/>
          </p:nvPr>
        </p:nvSpPr>
        <p:spPr>
          <a:noFill/>
        </p:spPr>
        <p:txBody>
          <a:bodyPr/>
          <a:lstStyle/>
          <a:p>
            <a:pPr eaLnBrk="1" hangingPunct="1"/>
            <a:r>
              <a:rPr lang="en-US" dirty="0"/>
              <a:t>© 2005 Microsoft Corporation. All rights reserved.</a:t>
            </a:r>
          </a:p>
          <a:p>
            <a:r>
              <a:rPr lang="en-US"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56</a:t>
            </a:fld>
            <a:endParaRPr lang="en-US" dirty="0"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23546" y="3862203"/>
            <a:ext cx="6155196" cy="8257011"/>
          </a:xfrm>
          <a:noFill/>
          <a:ln/>
        </p:spPr>
        <p:txBody>
          <a:bodyPr/>
          <a:lstStyle/>
          <a:p>
            <a:endParaRPr lang="en-US" sz="2200"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txBox="1">
            <a:spLocks noGrp="1" noChangeArrowheads="1"/>
          </p:cNvSpPr>
          <p:nvPr/>
        </p:nvSpPr>
        <p:spPr bwMode="auto">
          <a:xfrm>
            <a:off x="3970938" y="0"/>
            <a:ext cx="3037840" cy="464820"/>
          </a:xfrm>
          <a:prstGeom prst="rect">
            <a:avLst/>
          </a:prstGeom>
          <a:noFill/>
          <a:ln w="9525">
            <a:noFill/>
            <a:miter lim="800000"/>
            <a:headEnd/>
            <a:tailEnd/>
          </a:ln>
        </p:spPr>
        <p:txBody>
          <a:bodyPr lIns="93177" tIns="46589" rIns="93177" bIns="46589"/>
          <a:lstStyle/>
          <a:p>
            <a:pPr algn="r"/>
            <a:fld id="{632BF772-37EC-4574-A2F1-4FEA0239C42B}" type="datetime8">
              <a:rPr lang="en-US" sz="1200"/>
              <a:pPr algn="r"/>
              <a:t>9/6/2007 8:27 AM</a:t>
            </a:fld>
            <a:endParaRPr lang="en-US" sz="1200" dirty="0"/>
          </a:p>
        </p:txBody>
      </p:sp>
      <p:sp>
        <p:nvSpPr>
          <p:cNvPr id="95235" name="Rectangle 6"/>
          <p:cNvSpPr txBox="1">
            <a:spLocks noGrp="1" noChangeArrowheads="1"/>
          </p:cNvSpPr>
          <p:nvPr/>
        </p:nvSpPr>
        <p:spPr bwMode="auto">
          <a:xfrm>
            <a:off x="0" y="8665343"/>
            <a:ext cx="6091908" cy="629444"/>
          </a:xfrm>
          <a:prstGeom prst="rect">
            <a:avLst/>
          </a:prstGeom>
          <a:noFill/>
          <a:ln w="9525">
            <a:noFill/>
            <a:miter lim="800000"/>
            <a:headEnd/>
            <a:tailEnd/>
          </a:ln>
        </p:spPr>
        <p:txBody>
          <a:bodyPr lIns="93177" tIns="46589" rIns="93177" bIns="46589" anchor="b"/>
          <a:lstStyle/>
          <a:p>
            <a:r>
              <a:rPr lang="en-US" sz="500" dirty="0">
                <a:latin typeface="Segoe" pitchFamily="34" charset="0"/>
              </a:rPr>
              <a:t>© 2005 Microsoft Corporation. All rights reserved.</a:t>
            </a:r>
          </a:p>
          <a:p>
            <a:pPr eaLnBrk="0" hangingPunct="0"/>
            <a:r>
              <a:rPr lang="en-US" sz="500" dirty="0">
                <a:latin typeface="Segoe" pitchFamily="34" charset="0"/>
              </a:rPr>
              <a:t>This presentation is for informational purposes only. Microsoft makes no warranties, express or implied, in this summary.</a:t>
            </a:r>
          </a:p>
        </p:txBody>
      </p:sp>
      <p:sp>
        <p:nvSpPr>
          <p:cNvPr id="95236" name="Rectangle 7"/>
          <p:cNvSpPr txBox="1">
            <a:spLocks noGrp="1" noChangeArrowheads="1"/>
          </p:cNvSpPr>
          <p:nvPr/>
        </p:nvSpPr>
        <p:spPr bwMode="auto">
          <a:xfrm>
            <a:off x="5707310" y="8829967"/>
            <a:ext cx="1301468" cy="464820"/>
          </a:xfrm>
          <a:prstGeom prst="rect">
            <a:avLst/>
          </a:prstGeom>
          <a:noFill/>
          <a:ln w="9525">
            <a:noFill/>
            <a:miter lim="800000"/>
            <a:headEnd/>
            <a:tailEnd/>
          </a:ln>
        </p:spPr>
        <p:txBody>
          <a:bodyPr lIns="93177" tIns="46589" rIns="93177" bIns="46589" anchor="b"/>
          <a:lstStyle/>
          <a:p>
            <a:pPr algn="r"/>
            <a:fld id="{2443EAF3-C912-44B8-B72A-8592245E55F0}" type="slidenum">
              <a:rPr lang="en-US" sz="1200"/>
              <a:pPr algn="r"/>
              <a:t>58</a:t>
            </a:fld>
            <a:endParaRPr lang="en-US" sz="1200" dirty="0"/>
          </a:p>
        </p:txBody>
      </p:sp>
      <p:sp>
        <p:nvSpPr>
          <p:cNvPr id="95237"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pPr>
              <a:buFontTx/>
              <a:buNone/>
            </a:pP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8:27 AM</a:t>
            </a:fld>
            <a:endParaRPr lang="en-US" dirty="0"/>
          </a:p>
        </p:txBody>
      </p:sp>
      <p:sp>
        <p:nvSpPr>
          <p:cNvPr id="6" name="Footer Placeholder 5"/>
          <p:cNvSpPr>
            <a:spLocks noGrp="1"/>
          </p:cNvSpPr>
          <p:nvPr>
            <p:ph type="ftr" sz="quarter" idx="12"/>
          </p:nvPr>
        </p:nvSpPr>
        <p:spPr>
          <a:xfrm>
            <a:off x="0" y="8829967"/>
            <a:ext cx="6309360" cy="464820"/>
          </a:xfrm>
          <a:prstGeom prst="rect">
            <a:avLst/>
          </a:prstGeo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970339" y="1"/>
            <a:ext cx="3038475" cy="465138"/>
          </a:xfrm>
          <a:prstGeom prst="rect">
            <a:avLst/>
          </a:prstGeom>
          <a:noFill/>
          <a:ln w="9525">
            <a:noFill/>
            <a:miter lim="800000"/>
            <a:headEnd/>
            <a:tailEnd/>
          </a:ln>
        </p:spPr>
        <p:txBody>
          <a:bodyPr lIns="93172" tIns="46587" rIns="93172" bIns="46587"/>
          <a:lstStyle/>
          <a:p>
            <a:pPr algn="r"/>
            <a:fld id="{4140FE89-701C-477A-86C0-6306B0978C85}" type="datetime8">
              <a:rPr lang="en-US" sz="1200">
                <a:latin typeface="Times New Roman" pitchFamily="18" charset="0"/>
              </a:rPr>
              <a:pPr algn="r"/>
              <a:t>9/6/2007 8:27 AM</a:t>
            </a:fld>
            <a:endParaRPr lang="en-US" sz="1200" dirty="0">
              <a:latin typeface="Times New Roman" pitchFamily="18" charset="0"/>
            </a:endParaRPr>
          </a:p>
        </p:txBody>
      </p:sp>
      <p:sp>
        <p:nvSpPr>
          <p:cNvPr id="80899" name="Rectangle 6"/>
          <p:cNvSpPr txBox="1">
            <a:spLocks noGrp="1" noChangeArrowheads="1"/>
          </p:cNvSpPr>
          <p:nvPr/>
        </p:nvSpPr>
        <p:spPr bwMode="auto">
          <a:xfrm>
            <a:off x="0" y="8937625"/>
            <a:ext cx="5792788" cy="357188"/>
          </a:xfrm>
          <a:prstGeom prst="rect">
            <a:avLst/>
          </a:prstGeom>
          <a:noFill/>
          <a:ln w="9525">
            <a:noFill/>
            <a:miter lim="800000"/>
            <a:headEnd/>
            <a:tailEnd/>
          </a:ln>
        </p:spPr>
        <p:txBody>
          <a:bodyPr lIns="93172" tIns="46587" rIns="93172" bIns="46587"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80900" name="Rectangle 7"/>
          <p:cNvSpPr txBox="1">
            <a:spLocks noGrp="1" noChangeArrowheads="1"/>
          </p:cNvSpPr>
          <p:nvPr/>
        </p:nvSpPr>
        <p:spPr bwMode="auto">
          <a:xfrm>
            <a:off x="5707063" y="8829675"/>
            <a:ext cx="1301750" cy="465138"/>
          </a:xfrm>
          <a:prstGeom prst="rect">
            <a:avLst/>
          </a:prstGeom>
          <a:noFill/>
          <a:ln w="9525">
            <a:noFill/>
            <a:miter lim="800000"/>
            <a:headEnd/>
            <a:tailEnd/>
          </a:ln>
        </p:spPr>
        <p:txBody>
          <a:bodyPr lIns="93172" tIns="46587" rIns="93172" bIns="46587" anchor="b"/>
          <a:lstStyle/>
          <a:p>
            <a:pPr algn="r"/>
            <a:fld id="{54B3D0A2-0082-42E5-9078-906073FF5F10}" type="slidenum">
              <a:rPr lang="en-US" sz="1200">
                <a:latin typeface="Times New Roman" pitchFamily="18" charset="0"/>
              </a:rPr>
              <a:pPr algn="r"/>
              <a:t>5</a:t>
            </a:fld>
            <a:endParaRPr lang="en-US" sz="1200" dirty="0">
              <a:latin typeface="Times New Roman" pitchFamily="18" charset="0"/>
            </a:endParaRPr>
          </a:p>
        </p:txBody>
      </p:sp>
      <p:sp>
        <p:nvSpPr>
          <p:cNvPr id="80901" name="Rectangle 2"/>
          <p:cNvSpPr>
            <a:spLocks noGrp="1" noRot="1" noChangeAspect="1" noChangeArrowheads="1" noTextEdit="1"/>
          </p:cNvSpPr>
          <p:nvPr>
            <p:ph type="sldImg"/>
          </p:nvPr>
        </p:nvSpPr>
        <p:spPr>
          <a:ln/>
        </p:spPr>
      </p:sp>
      <p:sp>
        <p:nvSpPr>
          <p:cNvPr id="80902" name="Rectangle 3"/>
          <p:cNvSpPr>
            <a:spLocks noGrp="1" noChangeArrowheads="1"/>
          </p:cNvSpPr>
          <p:nvPr>
            <p:ph type="body" idx="1"/>
          </p:nvPr>
        </p:nvSpPr>
        <p:spPr>
          <a:noFill/>
          <a:ln/>
        </p:spPr>
        <p:txBody>
          <a:bodyPr/>
          <a:lstStyle/>
          <a:p>
            <a:pPr eaLnBrk="1" hangingPunct="1"/>
            <a:r>
              <a:rPr lang="en-US" sz="800" b="1" dirty="0" smtClean="0">
                <a:latin typeface="Segoe" pitchFamily="34" charset="0"/>
              </a:rPr>
              <a:t>Build Foundation</a:t>
            </a:r>
          </a:p>
          <a:p>
            <a:pPr eaLnBrk="1" hangingPunct="1"/>
            <a:endParaRPr lang="en-US" sz="800" dirty="0" smtClean="0">
              <a:latin typeface="Segoe" pitchFamily="34" charset="0"/>
            </a:endParaRPr>
          </a:p>
          <a:p>
            <a:pPr eaLnBrk="1" hangingPunct="1"/>
            <a:r>
              <a:rPr lang="en-US" sz="800" dirty="0" smtClean="0">
                <a:latin typeface="Segoe" pitchFamily="34" charset="0"/>
              </a:rPr>
              <a:t>Companies who choose not</a:t>
            </a:r>
            <a:r>
              <a:rPr lang="en-US" sz="800" baseline="0" dirty="0" smtClean="0">
                <a:latin typeface="Segoe" pitchFamily="34" charset="0"/>
              </a:rPr>
              <a:t> to </a:t>
            </a:r>
            <a:r>
              <a:rPr lang="en-US" sz="800" dirty="0" smtClean="0">
                <a:latin typeface="Segoe" pitchFamily="34" charset="0"/>
              </a:rPr>
              <a:t>migrate to software-powered VoIP (for any number of reasons, though most commonly because of existing investments in the</a:t>
            </a:r>
            <a:r>
              <a:rPr lang="en-US" sz="800" baseline="0" dirty="0" smtClean="0">
                <a:latin typeface="Segoe" pitchFamily="34" charset="0"/>
              </a:rPr>
              <a:t> </a:t>
            </a:r>
            <a:r>
              <a:rPr lang="en-US" sz="800" dirty="0" smtClean="0">
                <a:latin typeface="Segoe" pitchFamily="34" charset="0"/>
              </a:rPr>
              <a:t>PBX infrastructure) should start building the foundation for software-powered VoIP.:</a:t>
            </a:r>
          </a:p>
          <a:p>
            <a:pPr eaLnBrk="1" hangingPunct="1"/>
            <a:endParaRPr lang="en-US" sz="800" dirty="0" smtClean="0">
              <a:latin typeface="Segoe" pitchFamily="34" charset="0"/>
            </a:endParaRPr>
          </a:p>
          <a:p>
            <a:pPr marL="627028" indent="-285734" eaLnBrk="0" hangingPunct="0">
              <a:lnSpc>
                <a:spcPct val="85000"/>
              </a:lnSpc>
              <a:spcBef>
                <a:spcPts val="600"/>
              </a:spcBef>
              <a:spcAft>
                <a:spcPts val="0"/>
              </a:spcAft>
              <a:buClr>
                <a:srgbClr val="00CC00"/>
              </a:buClr>
              <a:buSzPct val="80000"/>
              <a:buFont typeface="Arial" pitchFamily="34" charset="0"/>
              <a:buChar char="•"/>
              <a:defRPr/>
            </a:pPr>
            <a:r>
              <a:rPr lang="en-US" sz="800" kern="0" dirty="0" smtClean="0">
                <a:latin typeface="Segoe" pitchFamily="34" charset="0"/>
                <a:ea typeface="ＭＳ Ｐゴシック"/>
              </a:rPr>
              <a:t>Provide single identity and single directory for everybody (Active Directory)</a:t>
            </a:r>
          </a:p>
          <a:p>
            <a:pPr marL="627028" indent="-285734" eaLnBrk="0" hangingPunct="0">
              <a:lnSpc>
                <a:spcPct val="85000"/>
              </a:lnSpc>
              <a:spcBef>
                <a:spcPts val="600"/>
              </a:spcBef>
              <a:spcAft>
                <a:spcPts val="0"/>
              </a:spcAft>
              <a:buClr>
                <a:srgbClr val="00CC00"/>
              </a:buClr>
              <a:buSzPct val="80000"/>
              <a:buFont typeface="Arial" pitchFamily="34" charset="0"/>
              <a:buChar char="•"/>
              <a:defRPr/>
            </a:pPr>
            <a:r>
              <a:rPr lang="en-US" sz="800" kern="0" dirty="0" smtClean="0">
                <a:latin typeface="Segoe" pitchFamily="34" charset="0"/>
                <a:ea typeface="ＭＳ Ｐゴシック"/>
              </a:rPr>
              <a:t>Add or migrate to OCS 2007 to provide IM and presence</a:t>
            </a:r>
          </a:p>
          <a:p>
            <a:pPr marL="627028" indent="-285734" eaLnBrk="0" hangingPunct="0">
              <a:lnSpc>
                <a:spcPct val="85000"/>
              </a:lnSpc>
              <a:spcBef>
                <a:spcPts val="600"/>
              </a:spcBef>
              <a:spcAft>
                <a:spcPts val="0"/>
              </a:spcAft>
              <a:buClr>
                <a:srgbClr val="00CC00"/>
              </a:buClr>
              <a:buSzPct val="80000"/>
              <a:buFont typeface="Arial" pitchFamily="34" charset="0"/>
              <a:buChar char="•"/>
              <a:defRPr/>
            </a:pPr>
            <a:r>
              <a:rPr lang="en-US" sz="800" kern="0" dirty="0" smtClean="0">
                <a:latin typeface="Segoe" pitchFamily="34" charset="0"/>
                <a:ea typeface="ＭＳ Ｐゴシック"/>
              </a:rPr>
              <a:t>Consider</a:t>
            </a:r>
            <a:r>
              <a:rPr lang="en-US" sz="800" kern="0" baseline="0" dirty="0" smtClean="0">
                <a:latin typeface="Segoe" pitchFamily="34" charset="0"/>
                <a:ea typeface="ＭＳ Ｐゴシック"/>
              </a:rPr>
              <a:t> web conferencing, either on premise, hosted via Live Meeting, or both, depending on the user or scenario. The Server/Services continuum makes the choice of which to use depend entirely on the individual requirements, as the client and deployment can support either or both.</a:t>
            </a:r>
            <a:endParaRPr lang="en-US" sz="800" kern="0" dirty="0" smtClean="0">
              <a:latin typeface="Segoe" pitchFamily="34" charset="0"/>
              <a:ea typeface="ＭＳ Ｐゴシック"/>
            </a:endParaRPr>
          </a:p>
          <a:p>
            <a:pPr eaLnBrk="1" hangingPunct="1"/>
            <a:endParaRPr lang="en-US" sz="800" dirty="0" smtClean="0">
              <a:latin typeface="Segoe" pitchFamily="34" charset="0"/>
            </a:endParaRPr>
          </a:p>
          <a:p>
            <a:pPr defTabSz="914350" fontAlgn="base">
              <a:lnSpc>
                <a:spcPct val="100000"/>
              </a:lnSpc>
              <a:spcBef>
                <a:spcPct val="30000"/>
              </a:spcBef>
              <a:spcAft>
                <a:spcPct val="0"/>
              </a:spcAft>
              <a:defRPr/>
            </a:pPr>
            <a:r>
              <a:rPr lang="en-US" sz="800" u="sng" dirty="0" smtClean="0">
                <a:latin typeface="Segoe" pitchFamily="34" charset="0"/>
              </a:rPr>
              <a:t>Note:</a:t>
            </a:r>
            <a:r>
              <a:rPr lang="en-US" sz="800" dirty="0" smtClean="0">
                <a:latin typeface="Segoe" pitchFamily="34" charset="0"/>
              </a:rPr>
              <a:t> Remote Call Control (RCC) can be included with this scenario. RCC was a key LCS 2005 scenario but with the introduction of OCS 2007 either “Simultaneous Ringing” or “Office Communicator only” are favorites.</a:t>
            </a:r>
          </a:p>
          <a:p>
            <a:pPr eaLnBrk="1" hangingPunct="1"/>
            <a:endParaRPr lang="en-US" sz="800" dirty="0" smtClean="0">
              <a:latin typeface="Segoe" pitchFamily="34" charset="0"/>
            </a:endParaRPr>
          </a:p>
          <a:p>
            <a:pPr eaLnBrk="1" hangingPunct="1"/>
            <a:r>
              <a:rPr lang="en-US" sz="800" b="1" dirty="0" smtClean="0">
                <a:latin typeface="Segoe" pitchFamily="34" charset="0"/>
              </a:rPr>
              <a:t>Enable OCS 2007 Co-Existence</a:t>
            </a:r>
          </a:p>
          <a:p>
            <a:pPr defTabSz="914350" fontAlgn="base">
              <a:lnSpc>
                <a:spcPct val="100000"/>
              </a:lnSpc>
              <a:spcBef>
                <a:spcPct val="30000"/>
              </a:spcBef>
              <a:spcAft>
                <a:spcPct val="0"/>
              </a:spcAft>
              <a:defRPr/>
            </a:pPr>
            <a:endParaRPr lang="en-US" sz="800" dirty="0" smtClean="0">
              <a:latin typeface="Segoe" pitchFamily="34" charset="0"/>
            </a:endParaRPr>
          </a:p>
          <a:p>
            <a:pPr defTabSz="914350" fontAlgn="base">
              <a:lnSpc>
                <a:spcPct val="100000"/>
              </a:lnSpc>
              <a:spcBef>
                <a:spcPct val="30000"/>
              </a:spcBef>
              <a:spcAft>
                <a:spcPct val="0"/>
              </a:spcAft>
              <a:defRPr/>
            </a:pPr>
            <a:r>
              <a:rPr lang="en-US" sz="800" dirty="0" smtClean="0">
                <a:latin typeface="Segoe" pitchFamily="34" charset="0"/>
              </a:rPr>
              <a:t>In addition to an existing IP-PBX phone, provide software-powered VoIP for specific users, groups, sites or the entire</a:t>
            </a:r>
            <a:r>
              <a:rPr lang="en-US" sz="800" baseline="0" dirty="0" smtClean="0">
                <a:latin typeface="Segoe" pitchFamily="34" charset="0"/>
              </a:rPr>
              <a:t> enterprise. </a:t>
            </a:r>
            <a:r>
              <a:rPr lang="en-US" sz="800" dirty="0" smtClean="0">
                <a:latin typeface="Segoe" pitchFamily="34" charset="0"/>
              </a:rPr>
              <a:t>At this point,  users have a given phone number provisioned simultaneously</a:t>
            </a:r>
            <a:r>
              <a:rPr lang="en-US" sz="800" baseline="0" dirty="0" smtClean="0">
                <a:latin typeface="Segoe" pitchFamily="34" charset="0"/>
              </a:rPr>
              <a:t> o</a:t>
            </a:r>
            <a:r>
              <a:rPr lang="en-US" sz="800" dirty="0" smtClean="0">
                <a:latin typeface="Segoe" pitchFamily="34" charset="0"/>
              </a:rPr>
              <a:t>n Office Communicator AND on an</a:t>
            </a:r>
            <a:r>
              <a:rPr lang="en-US" sz="800" baseline="0" dirty="0" smtClean="0">
                <a:latin typeface="Segoe" pitchFamily="34" charset="0"/>
              </a:rPr>
              <a:t> IP-</a:t>
            </a:r>
            <a:r>
              <a:rPr lang="en-US" sz="800" dirty="0" smtClean="0">
                <a:latin typeface="Segoe" pitchFamily="34" charset="0"/>
              </a:rPr>
              <a:t>PBX phone). Incoming calls ring on Office Communicator and on the existing IP-PBX phone at the same time, and can be answered at either</a:t>
            </a:r>
            <a:r>
              <a:rPr lang="en-US" sz="800" baseline="0" dirty="0" smtClean="0">
                <a:latin typeface="Segoe" pitchFamily="34" charset="0"/>
              </a:rPr>
              <a:t> endpoint</a:t>
            </a:r>
            <a:r>
              <a:rPr lang="en-US" sz="800" dirty="0" smtClean="0">
                <a:latin typeface="Segoe" pitchFamily="34" charset="0"/>
              </a:rPr>
              <a:t> (simultaneous ringing or dual call forking). Outbound calls can be made from either the</a:t>
            </a:r>
            <a:r>
              <a:rPr lang="en-US" sz="800" baseline="0" dirty="0" smtClean="0">
                <a:latin typeface="Segoe" pitchFamily="34" charset="0"/>
              </a:rPr>
              <a:t> OC or PBX endpoint, and recipients will see the call as originating from the same phone number, whichever endpoint is used to initiate the call.</a:t>
            </a:r>
            <a:endParaRPr lang="en-US" sz="800" dirty="0" smtClean="0">
              <a:latin typeface="Segoe" pitchFamily="34" charset="0"/>
            </a:endParaRPr>
          </a:p>
          <a:p>
            <a:pPr eaLnBrk="1" hangingPunct="1"/>
            <a:endParaRPr lang="en-US" sz="800" dirty="0" smtClean="0">
              <a:latin typeface="Segoe" pitchFamily="34" charset="0"/>
            </a:endParaRPr>
          </a:p>
          <a:p>
            <a:pPr eaLnBrk="1" hangingPunct="1"/>
            <a:r>
              <a:rPr lang="en-US" sz="800" b="1" dirty="0" smtClean="0">
                <a:latin typeface="Segoe" pitchFamily="34" charset="0"/>
              </a:rPr>
              <a:t>Enable OCS 2007 Stand-Alone</a:t>
            </a:r>
          </a:p>
          <a:p>
            <a:pPr eaLnBrk="1" hangingPunct="1"/>
            <a:endParaRPr lang="en-US" sz="800" dirty="0" smtClean="0">
              <a:latin typeface="Segoe" pitchFamily="34" charset="0"/>
            </a:endParaRPr>
          </a:p>
          <a:p>
            <a:pPr defTabSz="914350" fontAlgn="base">
              <a:lnSpc>
                <a:spcPct val="100000"/>
              </a:lnSpc>
              <a:spcBef>
                <a:spcPct val="30000"/>
              </a:spcBef>
              <a:spcAft>
                <a:spcPct val="0"/>
              </a:spcAft>
              <a:defRPr/>
            </a:pPr>
            <a:r>
              <a:rPr lang="en-US" sz="800" dirty="0" smtClean="0">
                <a:latin typeface="Segoe" pitchFamily="34" charset="0"/>
              </a:rPr>
              <a:t>The legacy PBX</a:t>
            </a:r>
            <a:r>
              <a:rPr lang="en-US" sz="800" baseline="0" dirty="0" smtClean="0">
                <a:latin typeface="Segoe" pitchFamily="34" charset="0"/>
              </a:rPr>
              <a:t> </a:t>
            </a:r>
            <a:r>
              <a:rPr lang="en-US" sz="800" dirty="0" smtClean="0">
                <a:latin typeface="Segoe" pitchFamily="34" charset="0"/>
              </a:rPr>
              <a:t>phone is removed</a:t>
            </a:r>
            <a:r>
              <a:rPr lang="en-US" sz="800" baseline="0" dirty="0" smtClean="0">
                <a:latin typeface="Segoe" pitchFamily="34" charset="0"/>
              </a:rPr>
              <a:t> </a:t>
            </a:r>
            <a:r>
              <a:rPr lang="en-US" sz="800" dirty="0" smtClean="0">
                <a:latin typeface="Segoe" pitchFamily="34" charset="0"/>
              </a:rPr>
              <a:t>and the full Unified Communications experience enabled by</a:t>
            </a:r>
            <a:r>
              <a:rPr lang="en-US" sz="800" baseline="0" dirty="0" smtClean="0">
                <a:latin typeface="Segoe" pitchFamily="34" charset="0"/>
              </a:rPr>
              <a:t> </a:t>
            </a:r>
            <a:r>
              <a:rPr lang="en-US" sz="800" dirty="0" smtClean="0">
                <a:latin typeface="Segoe" pitchFamily="34" charset="0"/>
              </a:rPr>
              <a:t>software-powered VoIP is configured for specific users. UC enabled users have ONLY Office Communicator and/or</a:t>
            </a:r>
            <a:r>
              <a:rPr lang="en-US" sz="800" baseline="0" dirty="0" smtClean="0">
                <a:latin typeface="Segoe" pitchFamily="34" charset="0"/>
              </a:rPr>
              <a:t> stand alone Office Communicator Telephony devices </a:t>
            </a:r>
            <a:r>
              <a:rPr lang="en-US" sz="800" dirty="0" smtClean="0">
                <a:latin typeface="Segoe" pitchFamily="34" charset="0"/>
              </a:rPr>
              <a:t>for</a:t>
            </a:r>
            <a:r>
              <a:rPr lang="en-US" sz="800" baseline="0" dirty="0" smtClean="0">
                <a:latin typeface="Segoe" pitchFamily="34" charset="0"/>
              </a:rPr>
              <a:t> a given phone number</a:t>
            </a:r>
            <a:r>
              <a:rPr lang="en-US" sz="800" dirty="0" smtClean="0">
                <a:latin typeface="Segoe" pitchFamily="34" charset="0"/>
              </a:rPr>
              <a:t>). Start migrating a department or a team to software-powered VoIP behind an existing PBX. Rely on OCS 2007 rather than on PBX infrastructure for these users. Fully supported by standard PBX migration procedures.</a:t>
            </a:r>
            <a:r>
              <a:rPr lang="en-US" sz="800" kern="0" dirty="0" smtClean="0">
                <a:latin typeface="Segoe" pitchFamily="34" charset="0"/>
                <a:ea typeface="ＭＳ Ｐゴシック"/>
              </a:rPr>
              <a:t> Migrate to Exchange Server 2007 and add Unified Messaging at the same time.</a:t>
            </a:r>
            <a:endParaRPr lang="en-US" sz="800" dirty="0" smtClean="0">
              <a:latin typeface="Segoe"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970339" y="1"/>
            <a:ext cx="3038475" cy="465138"/>
          </a:xfrm>
          <a:prstGeom prst="rect">
            <a:avLst/>
          </a:prstGeom>
          <a:noFill/>
          <a:ln w="9525">
            <a:noFill/>
            <a:miter lim="800000"/>
            <a:headEnd/>
            <a:tailEnd/>
          </a:ln>
        </p:spPr>
        <p:txBody>
          <a:bodyPr lIns="93172" tIns="46587" rIns="93172" bIns="46587"/>
          <a:lstStyle/>
          <a:p>
            <a:pPr algn="r"/>
            <a:fld id="{4140FE89-701C-477A-86C0-6306B0978C85}" type="datetime8">
              <a:rPr lang="en-US" sz="1200">
                <a:latin typeface="Times New Roman" pitchFamily="18" charset="0"/>
              </a:rPr>
              <a:pPr algn="r"/>
              <a:t>9/6/2007 8:27 AM</a:t>
            </a:fld>
            <a:endParaRPr lang="en-US" sz="1200" dirty="0">
              <a:latin typeface="Times New Roman" pitchFamily="18" charset="0"/>
            </a:endParaRPr>
          </a:p>
        </p:txBody>
      </p:sp>
      <p:sp>
        <p:nvSpPr>
          <p:cNvPr id="80899" name="Rectangle 6"/>
          <p:cNvSpPr txBox="1">
            <a:spLocks noGrp="1" noChangeArrowheads="1"/>
          </p:cNvSpPr>
          <p:nvPr/>
        </p:nvSpPr>
        <p:spPr bwMode="auto">
          <a:xfrm>
            <a:off x="0" y="8937625"/>
            <a:ext cx="5792788" cy="357188"/>
          </a:xfrm>
          <a:prstGeom prst="rect">
            <a:avLst/>
          </a:prstGeom>
          <a:noFill/>
          <a:ln w="9525">
            <a:noFill/>
            <a:miter lim="800000"/>
            <a:headEnd/>
            <a:tailEnd/>
          </a:ln>
        </p:spPr>
        <p:txBody>
          <a:bodyPr lIns="93172" tIns="46587" rIns="93172" bIns="46587"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80900" name="Rectangle 7"/>
          <p:cNvSpPr txBox="1">
            <a:spLocks noGrp="1" noChangeArrowheads="1"/>
          </p:cNvSpPr>
          <p:nvPr/>
        </p:nvSpPr>
        <p:spPr bwMode="auto">
          <a:xfrm>
            <a:off x="5707063" y="8829675"/>
            <a:ext cx="1301750" cy="465138"/>
          </a:xfrm>
          <a:prstGeom prst="rect">
            <a:avLst/>
          </a:prstGeom>
          <a:noFill/>
          <a:ln w="9525">
            <a:noFill/>
            <a:miter lim="800000"/>
            <a:headEnd/>
            <a:tailEnd/>
          </a:ln>
        </p:spPr>
        <p:txBody>
          <a:bodyPr lIns="93172" tIns="46587" rIns="93172" bIns="46587" anchor="b"/>
          <a:lstStyle/>
          <a:p>
            <a:pPr algn="r"/>
            <a:fld id="{54B3D0A2-0082-42E5-9078-906073FF5F10}" type="slidenum">
              <a:rPr lang="en-US" sz="1200">
                <a:latin typeface="Times New Roman" pitchFamily="18" charset="0"/>
              </a:rPr>
              <a:pPr algn="r"/>
              <a:t>6</a:t>
            </a:fld>
            <a:endParaRPr lang="en-US" sz="1200" dirty="0">
              <a:latin typeface="Times New Roman" pitchFamily="18" charset="0"/>
            </a:endParaRPr>
          </a:p>
        </p:txBody>
      </p:sp>
      <p:sp>
        <p:nvSpPr>
          <p:cNvPr id="80901" name="Rectangle 2"/>
          <p:cNvSpPr>
            <a:spLocks noGrp="1" noRot="1" noChangeAspect="1" noChangeArrowheads="1" noTextEdit="1"/>
          </p:cNvSpPr>
          <p:nvPr>
            <p:ph type="sldImg"/>
          </p:nvPr>
        </p:nvSpPr>
        <p:spPr>
          <a:ln/>
        </p:spPr>
      </p:sp>
      <p:sp>
        <p:nvSpPr>
          <p:cNvPr id="80902" name="Rectangle 3"/>
          <p:cNvSpPr>
            <a:spLocks noGrp="1" noChangeArrowheads="1"/>
          </p:cNvSpPr>
          <p:nvPr>
            <p:ph type="body" idx="1"/>
          </p:nvPr>
        </p:nvSpPr>
        <p:spPr>
          <a:noFill/>
          <a:ln/>
        </p:spPr>
        <p:txBody>
          <a:bodyPr/>
          <a:lstStyle/>
          <a:p>
            <a:pPr eaLnBrk="1" hangingPunct="1"/>
            <a:r>
              <a:rPr lang="en-US" sz="800" b="1" dirty="0" smtClean="0">
                <a:latin typeface="Segoe" pitchFamily="34" charset="0"/>
              </a:rPr>
              <a:t>Build Foundation</a:t>
            </a:r>
          </a:p>
          <a:p>
            <a:pPr eaLnBrk="1" hangingPunct="1"/>
            <a:endParaRPr lang="en-US" sz="800" dirty="0" smtClean="0">
              <a:latin typeface="Segoe" pitchFamily="34" charset="0"/>
            </a:endParaRPr>
          </a:p>
          <a:p>
            <a:pPr eaLnBrk="1" hangingPunct="1"/>
            <a:r>
              <a:rPr lang="en-US" sz="800" dirty="0" smtClean="0">
                <a:latin typeface="Segoe" pitchFamily="34" charset="0"/>
              </a:rPr>
              <a:t>Companies who choose not</a:t>
            </a:r>
            <a:r>
              <a:rPr lang="en-US" sz="800" baseline="0" dirty="0" smtClean="0">
                <a:latin typeface="Segoe" pitchFamily="34" charset="0"/>
              </a:rPr>
              <a:t> to </a:t>
            </a:r>
            <a:r>
              <a:rPr lang="en-US" sz="800" dirty="0" smtClean="0">
                <a:latin typeface="Segoe" pitchFamily="34" charset="0"/>
              </a:rPr>
              <a:t>migrate to software-powered VoIP (for any number of reasons, though most commonly because of existing investments in the</a:t>
            </a:r>
            <a:r>
              <a:rPr lang="en-US" sz="800" baseline="0" dirty="0" smtClean="0">
                <a:latin typeface="Segoe" pitchFamily="34" charset="0"/>
              </a:rPr>
              <a:t> </a:t>
            </a:r>
            <a:r>
              <a:rPr lang="en-US" sz="800" dirty="0" smtClean="0">
                <a:latin typeface="Segoe" pitchFamily="34" charset="0"/>
              </a:rPr>
              <a:t>PBX infrastructure) should start building the foundation for software-powered VoIP.:</a:t>
            </a:r>
          </a:p>
          <a:p>
            <a:pPr eaLnBrk="1" hangingPunct="1"/>
            <a:endParaRPr lang="en-US" sz="800" dirty="0" smtClean="0">
              <a:latin typeface="Segoe" pitchFamily="34" charset="0"/>
            </a:endParaRPr>
          </a:p>
          <a:p>
            <a:pPr marL="627028" indent="-285734" eaLnBrk="0" hangingPunct="0">
              <a:lnSpc>
                <a:spcPct val="85000"/>
              </a:lnSpc>
              <a:spcBef>
                <a:spcPts val="600"/>
              </a:spcBef>
              <a:spcAft>
                <a:spcPts val="0"/>
              </a:spcAft>
              <a:buClr>
                <a:srgbClr val="00CC00"/>
              </a:buClr>
              <a:buSzPct val="80000"/>
              <a:buFont typeface="Arial" pitchFamily="34" charset="0"/>
              <a:buChar char="•"/>
              <a:defRPr/>
            </a:pPr>
            <a:r>
              <a:rPr lang="en-US" sz="800" kern="0" dirty="0" smtClean="0">
                <a:latin typeface="Segoe" pitchFamily="34" charset="0"/>
                <a:ea typeface="ＭＳ Ｐゴシック"/>
              </a:rPr>
              <a:t>Provide single identity and single directory for everybody (Active Directory)</a:t>
            </a:r>
          </a:p>
          <a:p>
            <a:pPr marL="627028" indent="-285734" eaLnBrk="0" hangingPunct="0">
              <a:lnSpc>
                <a:spcPct val="85000"/>
              </a:lnSpc>
              <a:spcBef>
                <a:spcPts val="600"/>
              </a:spcBef>
              <a:spcAft>
                <a:spcPts val="0"/>
              </a:spcAft>
              <a:buClr>
                <a:srgbClr val="00CC00"/>
              </a:buClr>
              <a:buSzPct val="80000"/>
              <a:buFont typeface="Arial" pitchFamily="34" charset="0"/>
              <a:buChar char="•"/>
              <a:defRPr/>
            </a:pPr>
            <a:r>
              <a:rPr lang="en-US" sz="800" kern="0" dirty="0" smtClean="0">
                <a:latin typeface="Segoe" pitchFamily="34" charset="0"/>
                <a:ea typeface="ＭＳ Ｐゴシック"/>
              </a:rPr>
              <a:t>Add or migrate to OCS 2007 to provide IM and presence</a:t>
            </a:r>
          </a:p>
          <a:p>
            <a:pPr marL="627028" indent="-285734" eaLnBrk="0" hangingPunct="0">
              <a:lnSpc>
                <a:spcPct val="85000"/>
              </a:lnSpc>
              <a:spcBef>
                <a:spcPts val="600"/>
              </a:spcBef>
              <a:spcAft>
                <a:spcPts val="0"/>
              </a:spcAft>
              <a:buClr>
                <a:srgbClr val="00CC00"/>
              </a:buClr>
              <a:buSzPct val="80000"/>
              <a:buFont typeface="Arial" pitchFamily="34" charset="0"/>
              <a:buChar char="•"/>
              <a:defRPr/>
            </a:pPr>
            <a:r>
              <a:rPr lang="en-US" sz="800" kern="0" dirty="0" smtClean="0">
                <a:latin typeface="Segoe" pitchFamily="34" charset="0"/>
                <a:ea typeface="ＭＳ Ｐゴシック"/>
              </a:rPr>
              <a:t>Consider</a:t>
            </a:r>
            <a:r>
              <a:rPr lang="en-US" sz="800" kern="0" baseline="0" dirty="0" smtClean="0">
                <a:latin typeface="Segoe" pitchFamily="34" charset="0"/>
                <a:ea typeface="ＭＳ Ｐゴシック"/>
              </a:rPr>
              <a:t> web conferencing, either on premise, hosted via Live Meeting, or both, depending on the user or scenario. The Server/Services continuum makes the choice of which to use depend entirely on the individual requirements, as the client and deployment can support either or both.</a:t>
            </a:r>
            <a:endParaRPr lang="en-US" sz="800" kern="0" dirty="0" smtClean="0">
              <a:latin typeface="Segoe" pitchFamily="34" charset="0"/>
              <a:ea typeface="ＭＳ Ｐゴシック"/>
            </a:endParaRPr>
          </a:p>
          <a:p>
            <a:pPr eaLnBrk="1" hangingPunct="1"/>
            <a:endParaRPr lang="en-US" sz="800" dirty="0" smtClean="0">
              <a:latin typeface="Segoe" pitchFamily="34" charset="0"/>
            </a:endParaRPr>
          </a:p>
          <a:p>
            <a:pPr defTabSz="914350" fontAlgn="base">
              <a:lnSpc>
                <a:spcPct val="100000"/>
              </a:lnSpc>
              <a:spcBef>
                <a:spcPct val="30000"/>
              </a:spcBef>
              <a:spcAft>
                <a:spcPct val="0"/>
              </a:spcAft>
              <a:defRPr/>
            </a:pPr>
            <a:r>
              <a:rPr lang="en-US" sz="800" u="sng" dirty="0" smtClean="0">
                <a:latin typeface="Segoe" pitchFamily="34" charset="0"/>
              </a:rPr>
              <a:t>Note:</a:t>
            </a:r>
            <a:r>
              <a:rPr lang="en-US" sz="800" dirty="0" smtClean="0">
                <a:latin typeface="Segoe" pitchFamily="34" charset="0"/>
              </a:rPr>
              <a:t> Remote Call Control (RCC) can be included with this scenario. RCC was a key LCS 2005 scenario but with the introduction of OCS 2007 either “Simultaneous Ringing” or “Office Communicator only” are favorites.</a:t>
            </a:r>
          </a:p>
          <a:p>
            <a:pPr eaLnBrk="1" hangingPunct="1"/>
            <a:endParaRPr lang="en-US" sz="800" dirty="0" smtClean="0">
              <a:latin typeface="Segoe" pitchFamily="34" charset="0"/>
            </a:endParaRPr>
          </a:p>
          <a:p>
            <a:pPr eaLnBrk="1" hangingPunct="1"/>
            <a:r>
              <a:rPr lang="en-US" sz="800" b="1" dirty="0" smtClean="0">
                <a:latin typeface="Segoe" pitchFamily="34" charset="0"/>
              </a:rPr>
              <a:t>Enable OCS 2007 Co-Existence</a:t>
            </a:r>
          </a:p>
          <a:p>
            <a:pPr defTabSz="914350" fontAlgn="base">
              <a:lnSpc>
                <a:spcPct val="100000"/>
              </a:lnSpc>
              <a:spcBef>
                <a:spcPct val="30000"/>
              </a:spcBef>
              <a:spcAft>
                <a:spcPct val="0"/>
              </a:spcAft>
              <a:defRPr/>
            </a:pPr>
            <a:endParaRPr lang="en-US" sz="800" dirty="0" smtClean="0">
              <a:latin typeface="Segoe" pitchFamily="34" charset="0"/>
            </a:endParaRPr>
          </a:p>
          <a:p>
            <a:pPr defTabSz="914350" fontAlgn="base">
              <a:lnSpc>
                <a:spcPct val="100000"/>
              </a:lnSpc>
              <a:spcBef>
                <a:spcPct val="30000"/>
              </a:spcBef>
              <a:spcAft>
                <a:spcPct val="0"/>
              </a:spcAft>
              <a:defRPr/>
            </a:pPr>
            <a:r>
              <a:rPr lang="en-US" sz="800" dirty="0" smtClean="0">
                <a:latin typeface="Segoe" pitchFamily="34" charset="0"/>
              </a:rPr>
              <a:t>In addition to an existing IP-PBX phone, provide software-powered VoIP for specific users, groups, sites or the entire</a:t>
            </a:r>
            <a:r>
              <a:rPr lang="en-US" sz="800" baseline="0" dirty="0" smtClean="0">
                <a:latin typeface="Segoe" pitchFamily="34" charset="0"/>
              </a:rPr>
              <a:t> enterprise. </a:t>
            </a:r>
            <a:r>
              <a:rPr lang="en-US" sz="800" dirty="0" smtClean="0">
                <a:latin typeface="Segoe" pitchFamily="34" charset="0"/>
              </a:rPr>
              <a:t>At this point,  users have a given phone number provisioned simultaneously</a:t>
            </a:r>
            <a:r>
              <a:rPr lang="en-US" sz="800" baseline="0" dirty="0" smtClean="0">
                <a:latin typeface="Segoe" pitchFamily="34" charset="0"/>
              </a:rPr>
              <a:t> o</a:t>
            </a:r>
            <a:r>
              <a:rPr lang="en-US" sz="800" dirty="0" smtClean="0">
                <a:latin typeface="Segoe" pitchFamily="34" charset="0"/>
              </a:rPr>
              <a:t>n Office Communicator AND on an</a:t>
            </a:r>
            <a:r>
              <a:rPr lang="en-US" sz="800" baseline="0" dirty="0" smtClean="0">
                <a:latin typeface="Segoe" pitchFamily="34" charset="0"/>
              </a:rPr>
              <a:t> IP-</a:t>
            </a:r>
            <a:r>
              <a:rPr lang="en-US" sz="800" dirty="0" smtClean="0">
                <a:latin typeface="Segoe" pitchFamily="34" charset="0"/>
              </a:rPr>
              <a:t>PBX phone). Incoming calls ring on Office Communicator and on the existing IP-PBX phone at the same time, and can be answered at either</a:t>
            </a:r>
            <a:r>
              <a:rPr lang="en-US" sz="800" baseline="0" dirty="0" smtClean="0">
                <a:latin typeface="Segoe" pitchFamily="34" charset="0"/>
              </a:rPr>
              <a:t> endpoint</a:t>
            </a:r>
            <a:r>
              <a:rPr lang="en-US" sz="800" dirty="0" smtClean="0">
                <a:latin typeface="Segoe" pitchFamily="34" charset="0"/>
              </a:rPr>
              <a:t> (simultaneous ringing or dual call forking). Outbound calls can be made from either the</a:t>
            </a:r>
            <a:r>
              <a:rPr lang="en-US" sz="800" baseline="0" dirty="0" smtClean="0">
                <a:latin typeface="Segoe" pitchFamily="34" charset="0"/>
              </a:rPr>
              <a:t> OC or PBX endpoint, and recipients will see the call as originating from the same phone number, whichever endpoint is used to initiate the call.</a:t>
            </a:r>
            <a:endParaRPr lang="en-US" sz="800" dirty="0" smtClean="0">
              <a:latin typeface="Segoe" pitchFamily="34" charset="0"/>
            </a:endParaRPr>
          </a:p>
          <a:p>
            <a:pPr eaLnBrk="1" hangingPunct="1"/>
            <a:endParaRPr lang="en-US" sz="800" dirty="0" smtClean="0">
              <a:latin typeface="Segoe" pitchFamily="34" charset="0"/>
            </a:endParaRPr>
          </a:p>
          <a:p>
            <a:pPr eaLnBrk="1" hangingPunct="1"/>
            <a:r>
              <a:rPr lang="en-US" sz="800" b="1" dirty="0" smtClean="0">
                <a:latin typeface="Segoe" pitchFamily="34" charset="0"/>
              </a:rPr>
              <a:t>Enable OCS 2007 Stand-Alone</a:t>
            </a:r>
          </a:p>
          <a:p>
            <a:pPr eaLnBrk="1" hangingPunct="1"/>
            <a:endParaRPr lang="en-US" sz="800" dirty="0" smtClean="0">
              <a:latin typeface="Segoe" pitchFamily="34" charset="0"/>
            </a:endParaRPr>
          </a:p>
          <a:p>
            <a:pPr defTabSz="914350" fontAlgn="base">
              <a:lnSpc>
                <a:spcPct val="100000"/>
              </a:lnSpc>
              <a:spcBef>
                <a:spcPct val="30000"/>
              </a:spcBef>
              <a:spcAft>
                <a:spcPct val="0"/>
              </a:spcAft>
              <a:defRPr/>
            </a:pPr>
            <a:r>
              <a:rPr lang="en-US" sz="800" dirty="0" smtClean="0">
                <a:latin typeface="Segoe" pitchFamily="34" charset="0"/>
              </a:rPr>
              <a:t>The legacy PBX</a:t>
            </a:r>
            <a:r>
              <a:rPr lang="en-US" sz="800" baseline="0" dirty="0" smtClean="0">
                <a:latin typeface="Segoe" pitchFamily="34" charset="0"/>
              </a:rPr>
              <a:t> </a:t>
            </a:r>
            <a:r>
              <a:rPr lang="en-US" sz="800" dirty="0" smtClean="0">
                <a:latin typeface="Segoe" pitchFamily="34" charset="0"/>
              </a:rPr>
              <a:t>phone is removed</a:t>
            </a:r>
            <a:r>
              <a:rPr lang="en-US" sz="800" baseline="0" dirty="0" smtClean="0">
                <a:latin typeface="Segoe" pitchFamily="34" charset="0"/>
              </a:rPr>
              <a:t> </a:t>
            </a:r>
            <a:r>
              <a:rPr lang="en-US" sz="800" dirty="0" smtClean="0">
                <a:latin typeface="Segoe" pitchFamily="34" charset="0"/>
              </a:rPr>
              <a:t>and the full Unified Communications experience enabled by</a:t>
            </a:r>
            <a:r>
              <a:rPr lang="en-US" sz="800" baseline="0" dirty="0" smtClean="0">
                <a:latin typeface="Segoe" pitchFamily="34" charset="0"/>
              </a:rPr>
              <a:t> </a:t>
            </a:r>
            <a:r>
              <a:rPr lang="en-US" sz="800" dirty="0" smtClean="0">
                <a:latin typeface="Segoe" pitchFamily="34" charset="0"/>
              </a:rPr>
              <a:t>software-powered VoIP is configured for specific users. UC enabled users have ONLY Office Communicator and/or</a:t>
            </a:r>
            <a:r>
              <a:rPr lang="en-US" sz="800" baseline="0" dirty="0" smtClean="0">
                <a:latin typeface="Segoe" pitchFamily="34" charset="0"/>
              </a:rPr>
              <a:t> stand alone Office Communicator Telephony devices </a:t>
            </a:r>
            <a:r>
              <a:rPr lang="en-US" sz="800" dirty="0" smtClean="0">
                <a:latin typeface="Segoe" pitchFamily="34" charset="0"/>
              </a:rPr>
              <a:t>for</a:t>
            </a:r>
            <a:r>
              <a:rPr lang="en-US" sz="800" baseline="0" dirty="0" smtClean="0">
                <a:latin typeface="Segoe" pitchFamily="34" charset="0"/>
              </a:rPr>
              <a:t> a given phone number</a:t>
            </a:r>
            <a:r>
              <a:rPr lang="en-US" sz="800" dirty="0" smtClean="0">
                <a:latin typeface="Segoe" pitchFamily="34" charset="0"/>
              </a:rPr>
              <a:t>). Start migrating a department or a team to software-powered VoIP behind an existing PBX. Rely on OCS 2007 rather than on PBX infrastructure for these users. Fully supported by standard PBX migration procedures.</a:t>
            </a:r>
            <a:r>
              <a:rPr lang="en-US" sz="800" kern="0" dirty="0" smtClean="0">
                <a:latin typeface="Segoe" pitchFamily="34" charset="0"/>
                <a:ea typeface="ＭＳ Ｐゴシック"/>
              </a:rPr>
              <a:t> Migrate to Exchange Server 2007 and add Unified Messaging at the same time.</a:t>
            </a:r>
            <a:endParaRPr lang="en-US" sz="800" dirty="0" smtClean="0">
              <a:latin typeface="Segoe"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970339" y="1"/>
            <a:ext cx="3038475" cy="465138"/>
          </a:xfrm>
          <a:prstGeom prst="rect">
            <a:avLst/>
          </a:prstGeom>
          <a:noFill/>
          <a:ln w="9525">
            <a:noFill/>
            <a:miter lim="800000"/>
            <a:headEnd/>
            <a:tailEnd/>
          </a:ln>
        </p:spPr>
        <p:txBody>
          <a:bodyPr lIns="93172" tIns="46587" rIns="93172" bIns="46587"/>
          <a:lstStyle/>
          <a:p>
            <a:pPr algn="r"/>
            <a:fld id="{4140FE89-701C-477A-86C0-6306B0978C85}" type="datetime8">
              <a:rPr lang="en-US" sz="1200">
                <a:latin typeface="Times New Roman" pitchFamily="18" charset="0"/>
              </a:rPr>
              <a:pPr algn="r"/>
              <a:t>9/6/2007 8:27 AM</a:t>
            </a:fld>
            <a:endParaRPr lang="en-US" sz="1200" dirty="0">
              <a:latin typeface="Times New Roman" pitchFamily="18" charset="0"/>
            </a:endParaRPr>
          </a:p>
        </p:txBody>
      </p:sp>
      <p:sp>
        <p:nvSpPr>
          <p:cNvPr id="80899" name="Rectangle 6"/>
          <p:cNvSpPr txBox="1">
            <a:spLocks noGrp="1" noChangeArrowheads="1"/>
          </p:cNvSpPr>
          <p:nvPr/>
        </p:nvSpPr>
        <p:spPr bwMode="auto">
          <a:xfrm>
            <a:off x="0" y="8937625"/>
            <a:ext cx="5792788" cy="357188"/>
          </a:xfrm>
          <a:prstGeom prst="rect">
            <a:avLst/>
          </a:prstGeom>
          <a:noFill/>
          <a:ln w="9525">
            <a:noFill/>
            <a:miter lim="800000"/>
            <a:headEnd/>
            <a:tailEnd/>
          </a:ln>
        </p:spPr>
        <p:txBody>
          <a:bodyPr lIns="93172" tIns="46587" rIns="93172" bIns="46587"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80900" name="Rectangle 7"/>
          <p:cNvSpPr txBox="1">
            <a:spLocks noGrp="1" noChangeArrowheads="1"/>
          </p:cNvSpPr>
          <p:nvPr/>
        </p:nvSpPr>
        <p:spPr bwMode="auto">
          <a:xfrm>
            <a:off x="5707063" y="8829675"/>
            <a:ext cx="1301750" cy="465138"/>
          </a:xfrm>
          <a:prstGeom prst="rect">
            <a:avLst/>
          </a:prstGeom>
          <a:noFill/>
          <a:ln w="9525">
            <a:noFill/>
            <a:miter lim="800000"/>
            <a:headEnd/>
            <a:tailEnd/>
          </a:ln>
        </p:spPr>
        <p:txBody>
          <a:bodyPr lIns="93172" tIns="46587" rIns="93172" bIns="46587" anchor="b"/>
          <a:lstStyle/>
          <a:p>
            <a:pPr algn="r"/>
            <a:fld id="{54B3D0A2-0082-42E5-9078-906073FF5F10}" type="slidenum">
              <a:rPr lang="en-US" sz="1200">
                <a:latin typeface="Times New Roman" pitchFamily="18" charset="0"/>
              </a:rPr>
              <a:pPr algn="r"/>
              <a:t>7</a:t>
            </a:fld>
            <a:endParaRPr lang="en-US" sz="1200" dirty="0">
              <a:latin typeface="Times New Roman" pitchFamily="18" charset="0"/>
            </a:endParaRPr>
          </a:p>
        </p:txBody>
      </p:sp>
      <p:sp>
        <p:nvSpPr>
          <p:cNvPr id="80901" name="Rectangle 2"/>
          <p:cNvSpPr>
            <a:spLocks noGrp="1" noRot="1" noChangeAspect="1" noChangeArrowheads="1" noTextEdit="1"/>
          </p:cNvSpPr>
          <p:nvPr>
            <p:ph type="sldImg"/>
          </p:nvPr>
        </p:nvSpPr>
        <p:spPr>
          <a:ln/>
        </p:spPr>
      </p:sp>
      <p:sp>
        <p:nvSpPr>
          <p:cNvPr id="80902" name="Rectangle 3"/>
          <p:cNvSpPr>
            <a:spLocks noGrp="1" noChangeArrowheads="1"/>
          </p:cNvSpPr>
          <p:nvPr>
            <p:ph type="body" idx="1"/>
          </p:nvPr>
        </p:nvSpPr>
        <p:spPr>
          <a:noFill/>
          <a:ln/>
        </p:spPr>
        <p:txBody>
          <a:bodyPr>
            <a:normAutofit fontScale="92500" lnSpcReduction="20000"/>
          </a:bodyPr>
          <a:lstStyle/>
          <a:p>
            <a:pPr defTabSz="914350" fontAlgn="base">
              <a:lnSpc>
                <a:spcPct val="100000"/>
              </a:lnSpc>
              <a:spcBef>
                <a:spcPct val="30000"/>
              </a:spcBef>
              <a:spcAft>
                <a:spcPct val="0"/>
              </a:spcAft>
              <a:defRPr/>
            </a:pPr>
            <a:r>
              <a:rPr lang="en-US" sz="800" b="1" dirty="0" smtClean="0">
                <a:latin typeface="Segoe" pitchFamily="34" charset="0"/>
              </a:rPr>
              <a:t>Key Message</a:t>
            </a:r>
          </a:p>
          <a:p>
            <a:pPr eaLnBrk="1" hangingPunct="1"/>
            <a:endParaRPr lang="en-US" sz="800" dirty="0" smtClean="0">
              <a:latin typeface="Segoe" pitchFamily="34" charset="0"/>
            </a:endParaRPr>
          </a:p>
          <a:p>
            <a:pPr defTabSz="914350" fontAlgn="base">
              <a:lnSpc>
                <a:spcPct val="100000"/>
              </a:lnSpc>
              <a:spcBef>
                <a:spcPct val="30000"/>
              </a:spcBef>
              <a:spcAft>
                <a:spcPct val="0"/>
              </a:spcAft>
              <a:defRPr/>
            </a:pPr>
            <a:r>
              <a:rPr lang="en-US" sz="800" i="1" dirty="0" smtClean="0">
                <a:latin typeface="Segoe" pitchFamily="34" charset="0"/>
              </a:rPr>
              <a:t>Additionally to the existing legacy phone provide software-powered VoIP for specific users or everybody (so they are on Office Communicator and on a legacy phone at the same time). Signal incoming calls on Office Communicator and on existing legacy phone at the same time (simultaneous ringing or call forking).</a:t>
            </a:r>
          </a:p>
          <a:p>
            <a:pPr defTabSz="914350" fontAlgn="base">
              <a:lnSpc>
                <a:spcPct val="100000"/>
              </a:lnSpc>
              <a:spcBef>
                <a:spcPct val="30000"/>
              </a:spcBef>
              <a:spcAft>
                <a:spcPct val="0"/>
              </a:spcAft>
              <a:defRPr/>
            </a:pPr>
            <a:endParaRPr lang="en-US" sz="800" i="1" dirty="0" smtClean="0">
              <a:latin typeface="Segoe" pitchFamily="34" charset="0"/>
            </a:endParaRPr>
          </a:p>
          <a:p>
            <a:pPr eaLnBrk="1" hangingPunct="1"/>
            <a:endParaRPr lang="en-US" sz="800" dirty="0" smtClean="0">
              <a:latin typeface="Segoe" pitchFamily="34" charset="0"/>
            </a:endParaRPr>
          </a:p>
          <a:p>
            <a:pPr eaLnBrk="1" hangingPunct="1"/>
            <a:r>
              <a:rPr lang="en-US" sz="800" b="1" dirty="0" smtClean="0">
                <a:latin typeface="Segoe" pitchFamily="34" charset="0"/>
              </a:rPr>
              <a:t>Simultaneous ringing on Office Communicator and legacy phone</a:t>
            </a:r>
          </a:p>
          <a:p>
            <a:pPr eaLnBrk="1" hangingPunct="1"/>
            <a:endParaRPr lang="en-US" sz="800" dirty="0" smtClean="0">
              <a:latin typeface="Segoe" pitchFamily="34" charset="0"/>
            </a:endParaRPr>
          </a:p>
          <a:p>
            <a:pPr marL="627028" indent="-285734" eaLnBrk="0" hangingPunct="0">
              <a:lnSpc>
                <a:spcPct val="85000"/>
              </a:lnSpc>
              <a:spcBef>
                <a:spcPts val="600"/>
              </a:spcBef>
              <a:spcAft>
                <a:spcPts val="0"/>
              </a:spcAft>
              <a:buClr>
                <a:srgbClr val="00CC00"/>
              </a:buClr>
              <a:buSzPct val="80000"/>
              <a:buFont typeface="Arial" pitchFamily="34" charset="0"/>
              <a:buChar char="•"/>
              <a:defRPr/>
            </a:pPr>
            <a:r>
              <a:rPr lang="en-US" sz="800" kern="0" dirty="0" smtClean="0">
                <a:latin typeface="Segoe" pitchFamily="34" charset="0"/>
                <a:ea typeface="ＭＳ Ｐゴシック"/>
              </a:rPr>
              <a:t>Provide single identity and single directory for everybody (Microsoft Active Directory)</a:t>
            </a:r>
          </a:p>
          <a:p>
            <a:pPr marL="627028" indent="-285734" eaLnBrk="0" hangingPunct="0">
              <a:lnSpc>
                <a:spcPct val="85000"/>
              </a:lnSpc>
              <a:spcBef>
                <a:spcPts val="600"/>
              </a:spcBef>
              <a:spcAft>
                <a:spcPts val="0"/>
              </a:spcAft>
              <a:buClr>
                <a:srgbClr val="00CC00"/>
              </a:buClr>
              <a:buSzPct val="80000"/>
              <a:buFont typeface="Arial" pitchFamily="34" charset="0"/>
              <a:buChar char="•"/>
              <a:defRPr/>
            </a:pPr>
            <a:r>
              <a:rPr lang="en-US" sz="800" kern="0" dirty="0" smtClean="0">
                <a:latin typeface="Segoe" pitchFamily="34" charset="0"/>
                <a:ea typeface="ＭＳ Ｐゴシック"/>
              </a:rPr>
              <a:t>Migrate to OCS 2007 (IM and presence)</a:t>
            </a:r>
          </a:p>
          <a:p>
            <a:pPr marL="627028" indent="-285734" eaLnBrk="0" hangingPunct="0">
              <a:lnSpc>
                <a:spcPct val="85000"/>
              </a:lnSpc>
              <a:spcBef>
                <a:spcPts val="600"/>
              </a:spcBef>
              <a:spcAft>
                <a:spcPts val="0"/>
              </a:spcAft>
              <a:buClr>
                <a:srgbClr val="00CC00"/>
              </a:buClr>
              <a:buSzPct val="80000"/>
              <a:buFont typeface="Arial" pitchFamily="34" charset="0"/>
              <a:buChar char="•"/>
              <a:defRPr/>
            </a:pPr>
            <a:r>
              <a:rPr lang="en-US" sz="800" kern="0" dirty="0" smtClean="0">
                <a:latin typeface="Segoe" pitchFamily="34" charset="0"/>
                <a:ea typeface="ＭＳ Ｐゴシック"/>
              </a:rPr>
              <a:t>Provide software-powered VoIP for specific users or everybody at the same time</a:t>
            </a:r>
          </a:p>
          <a:p>
            <a:pPr marL="627028" indent="-285734" eaLnBrk="0" hangingPunct="0">
              <a:lnSpc>
                <a:spcPct val="85000"/>
              </a:lnSpc>
              <a:spcBef>
                <a:spcPts val="600"/>
              </a:spcBef>
              <a:spcAft>
                <a:spcPts val="0"/>
              </a:spcAft>
              <a:buClr>
                <a:srgbClr val="00CC00"/>
              </a:buClr>
              <a:buSzPct val="80000"/>
              <a:buFont typeface="Arial" pitchFamily="34" charset="0"/>
              <a:buChar char="•"/>
              <a:defRPr/>
            </a:pPr>
            <a:r>
              <a:rPr lang="en-US" sz="800" kern="0" dirty="0" smtClean="0">
                <a:latin typeface="Segoe" pitchFamily="34" charset="0"/>
                <a:ea typeface="ＭＳ Ｐゴシック"/>
              </a:rPr>
              <a:t>Allow a single user to have both Office Communicator and legacy phone</a:t>
            </a:r>
          </a:p>
          <a:p>
            <a:pPr marL="627028" indent="-285734" eaLnBrk="0" hangingPunct="0">
              <a:lnSpc>
                <a:spcPct val="85000"/>
              </a:lnSpc>
              <a:spcBef>
                <a:spcPts val="600"/>
              </a:spcBef>
              <a:spcAft>
                <a:spcPts val="0"/>
              </a:spcAft>
              <a:buClr>
                <a:srgbClr val="00CC00"/>
              </a:buClr>
              <a:buSzPct val="80000"/>
              <a:buFont typeface="Arial" pitchFamily="34" charset="0"/>
              <a:buChar char="•"/>
              <a:defRPr/>
            </a:pPr>
            <a:r>
              <a:rPr lang="en-US" sz="800" kern="0" dirty="0" smtClean="0">
                <a:latin typeface="Segoe" pitchFamily="34" charset="0"/>
                <a:ea typeface="ＭＳ Ｐゴシック"/>
              </a:rPr>
              <a:t>Provide interoperability with PBX systems (simultaneous ringing, </a:t>
            </a:r>
            <a:r>
              <a:rPr lang="en-US" sz="800" dirty="0" smtClean="0">
                <a:solidFill>
                  <a:srgbClr val="002060"/>
                </a:solidFill>
                <a:latin typeface="Segoe" pitchFamily="34" charset="0"/>
              </a:rPr>
              <a:t>Office Communicator and legacy phone, both ring at the same time</a:t>
            </a:r>
            <a:r>
              <a:rPr lang="en-US" sz="800" kern="0" dirty="0" smtClean="0">
                <a:latin typeface="Segoe" pitchFamily="34" charset="0"/>
                <a:ea typeface="ＭＳ Ｐゴシック"/>
              </a:rPr>
              <a:t>)</a:t>
            </a:r>
          </a:p>
          <a:p>
            <a:pPr marL="627028" indent="-285734" eaLnBrk="0" hangingPunct="0">
              <a:lnSpc>
                <a:spcPct val="85000"/>
              </a:lnSpc>
              <a:spcBef>
                <a:spcPts val="600"/>
              </a:spcBef>
              <a:spcAft>
                <a:spcPts val="0"/>
              </a:spcAft>
              <a:buClr>
                <a:srgbClr val="00CC00"/>
              </a:buClr>
              <a:buSzPct val="80000"/>
              <a:buFont typeface="Arial" pitchFamily="34" charset="0"/>
              <a:buChar char="•"/>
              <a:defRPr/>
            </a:pPr>
            <a:r>
              <a:rPr lang="en-US" sz="800" kern="0" dirty="0" smtClean="0">
                <a:latin typeface="Segoe" pitchFamily="34" charset="0"/>
                <a:ea typeface="ＭＳ Ｐゴシック"/>
              </a:rPr>
              <a:t>Limit the changes needed to the existing telephony world (it’s an addition not a replacement)</a:t>
            </a:r>
          </a:p>
          <a:p>
            <a:pPr eaLnBrk="1" hangingPunct="1"/>
            <a:endParaRPr lang="en-US" sz="800" dirty="0" smtClean="0">
              <a:latin typeface="Segoe" pitchFamily="34" charset="0"/>
            </a:endParaRPr>
          </a:p>
          <a:p>
            <a:pPr eaLnBrk="1" hangingPunct="1"/>
            <a:endParaRPr lang="en-US" sz="800" dirty="0" smtClean="0">
              <a:latin typeface="Segoe" pitchFamily="34" charset="0"/>
            </a:endParaRPr>
          </a:p>
          <a:p>
            <a:pPr eaLnBrk="1" hangingPunct="1"/>
            <a:r>
              <a:rPr lang="en-US" sz="800" b="1" dirty="0" smtClean="0">
                <a:latin typeface="Segoe" pitchFamily="34" charset="0"/>
              </a:rPr>
              <a:t>Make use of PBX legacy capabilities</a:t>
            </a:r>
          </a:p>
          <a:p>
            <a:pPr eaLnBrk="1" hangingPunct="1"/>
            <a:endParaRPr lang="en-US" sz="800" dirty="0" smtClean="0">
              <a:latin typeface="Segoe" pitchFamily="34" charset="0"/>
            </a:endParaRPr>
          </a:p>
          <a:p>
            <a:pPr marL="627028" indent="-285734" defTabSz="914350" eaLnBrk="0" hangingPunct="0">
              <a:lnSpc>
                <a:spcPct val="85000"/>
              </a:lnSpc>
              <a:spcBef>
                <a:spcPts val="600"/>
              </a:spcBef>
              <a:spcAft>
                <a:spcPts val="0"/>
              </a:spcAft>
              <a:buClr>
                <a:srgbClr val="00CC00"/>
              </a:buClr>
              <a:buSzPct val="80000"/>
              <a:buFont typeface="Arial" pitchFamily="34" charset="0"/>
              <a:buChar char="•"/>
              <a:defRPr/>
            </a:pPr>
            <a:r>
              <a:rPr lang="en-US" sz="800" kern="0" dirty="0" smtClean="0">
                <a:latin typeface="Segoe" pitchFamily="34" charset="0"/>
                <a:ea typeface="ＭＳ Ｐゴシック"/>
              </a:rPr>
              <a:t>Interoperability with defined and supported PBX infrastructure only</a:t>
            </a:r>
          </a:p>
          <a:p>
            <a:pPr marL="1084203" lvl="1" indent="-285734" eaLnBrk="0" hangingPunct="0">
              <a:lnSpc>
                <a:spcPct val="85000"/>
              </a:lnSpc>
              <a:spcBef>
                <a:spcPts val="600"/>
              </a:spcBef>
              <a:spcAft>
                <a:spcPts val="0"/>
              </a:spcAft>
              <a:buClr>
                <a:srgbClr val="00CC00"/>
              </a:buClr>
              <a:buSzPct val="80000"/>
              <a:defRPr/>
            </a:pPr>
            <a:r>
              <a:rPr lang="en-US" sz="800" kern="0" dirty="0" smtClean="0">
                <a:latin typeface="Segoe" pitchFamily="34" charset="0"/>
                <a:ea typeface="ＭＳ Ｐゴシック"/>
              </a:rPr>
              <a:t>Use native SIP interfaces to interconnect with IP-PBX infrastructure</a:t>
            </a:r>
          </a:p>
          <a:p>
            <a:pPr marL="1084203" lvl="1" indent="-285734" eaLnBrk="0" hangingPunct="0">
              <a:lnSpc>
                <a:spcPct val="85000"/>
              </a:lnSpc>
              <a:spcBef>
                <a:spcPts val="600"/>
              </a:spcBef>
              <a:spcAft>
                <a:spcPts val="0"/>
              </a:spcAft>
              <a:buClr>
                <a:srgbClr val="00CC00"/>
              </a:buClr>
              <a:buSzPct val="80000"/>
              <a:defRPr/>
            </a:pPr>
            <a:r>
              <a:rPr lang="en-US" sz="800" kern="0" dirty="0" smtClean="0">
                <a:latin typeface="Segoe" pitchFamily="34" charset="0"/>
                <a:ea typeface="ＭＳ Ｐゴシック"/>
              </a:rPr>
              <a:t>Use standard industry SIP/PSTN gateways supporting majority of common PBX network interfaces and ISDN protocols</a:t>
            </a:r>
          </a:p>
          <a:p>
            <a:pPr marL="627028" indent="-285734" eaLnBrk="0" hangingPunct="0">
              <a:lnSpc>
                <a:spcPct val="85000"/>
              </a:lnSpc>
              <a:spcBef>
                <a:spcPts val="600"/>
              </a:spcBef>
              <a:spcAft>
                <a:spcPts val="0"/>
              </a:spcAft>
              <a:buClr>
                <a:srgbClr val="00CC00"/>
              </a:buClr>
              <a:buSzPct val="80000"/>
              <a:buFont typeface="Arial" pitchFamily="34" charset="0"/>
              <a:buChar char="•"/>
              <a:defRPr/>
            </a:pPr>
            <a:r>
              <a:rPr lang="en-US" sz="800" kern="0" dirty="0" smtClean="0">
                <a:latin typeface="Segoe" pitchFamily="34" charset="0"/>
                <a:ea typeface="ＭＳ Ｐゴシック"/>
              </a:rPr>
              <a:t>Completely adopt the existing PBX network numbering plan (signal complete E.164 number or extension only, add or cut prefix, etc.)</a:t>
            </a:r>
          </a:p>
          <a:p>
            <a:pPr marL="627028" indent="-285734" eaLnBrk="0" hangingPunct="0">
              <a:lnSpc>
                <a:spcPct val="85000"/>
              </a:lnSpc>
              <a:spcBef>
                <a:spcPts val="600"/>
              </a:spcBef>
              <a:spcAft>
                <a:spcPts val="0"/>
              </a:spcAft>
              <a:buClr>
                <a:srgbClr val="00CC00"/>
              </a:buClr>
              <a:buSzPct val="80000"/>
              <a:buFont typeface="Arial" pitchFamily="34" charset="0"/>
              <a:buChar char="•"/>
              <a:defRPr/>
            </a:pPr>
            <a:r>
              <a:rPr lang="en-US" sz="800" kern="0" dirty="0" smtClean="0">
                <a:latin typeface="Segoe" pitchFamily="34" charset="0"/>
                <a:ea typeface="ＭＳ Ｐゴシック"/>
              </a:rPr>
              <a:t>Transparent number signaling from and to PBX network</a:t>
            </a:r>
          </a:p>
          <a:p>
            <a:pPr marL="627028" indent="-285734" eaLnBrk="0" hangingPunct="0">
              <a:lnSpc>
                <a:spcPct val="85000"/>
              </a:lnSpc>
              <a:spcBef>
                <a:spcPts val="600"/>
              </a:spcBef>
              <a:spcAft>
                <a:spcPts val="0"/>
              </a:spcAft>
              <a:buClr>
                <a:srgbClr val="00CC00"/>
              </a:buClr>
              <a:buSzPct val="80000"/>
              <a:buFont typeface="Arial" pitchFamily="34" charset="0"/>
              <a:buChar char="•"/>
              <a:defRPr/>
            </a:pPr>
            <a:r>
              <a:rPr lang="en-US" sz="800" kern="0" dirty="0" smtClean="0">
                <a:latin typeface="Segoe" pitchFamily="34" charset="0"/>
                <a:ea typeface="ＭＳ Ｐゴシック"/>
              </a:rPr>
              <a:t>Rely on PBX infrastructure for legacy capabilities (features like boss-admin, teams, receptionist, switchboard, etc.)</a:t>
            </a:r>
          </a:p>
          <a:p>
            <a:pPr marL="627028" indent="-285734" defTabSz="914350" eaLnBrk="0" hangingPunct="0">
              <a:lnSpc>
                <a:spcPct val="85000"/>
              </a:lnSpc>
              <a:spcBef>
                <a:spcPts val="600"/>
              </a:spcBef>
              <a:spcAft>
                <a:spcPts val="0"/>
              </a:spcAft>
              <a:buClr>
                <a:srgbClr val="00CC00"/>
              </a:buClr>
              <a:buSzPct val="80000"/>
              <a:buFont typeface="Arial" pitchFamily="34" charset="0"/>
              <a:buChar char="•"/>
              <a:defRPr/>
            </a:pPr>
            <a:r>
              <a:rPr lang="en-US" sz="800" kern="0" dirty="0" smtClean="0">
                <a:latin typeface="Segoe" pitchFamily="34" charset="0"/>
                <a:ea typeface="ＭＳ Ｐゴシック"/>
              </a:rPr>
              <a:t>Rely on PBX voicemail or add Exchange Server 2007 (unified messaging) BUT be aware that unified messaging has to be deployed separately and interoperates directly with PBX in this scenario, NOT via OCS 2007.</a:t>
            </a:r>
          </a:p>
          <a:p>
            <a:pPr marL="627028" indent="-285734" eaLnBrk="0" hangingPunct="0">
              <a:lnSpc>
                <a:spcPct val="85000"/>
              </a:lnSpc>
              <a:spcBef>
                <a:spcPts val="600"/>
              </a:spcBef>
              <a:spcAft>
                <a:spcPts val="0"/>
              </a:spcAft>
              <a:buClr>
                <a:srgbClr val="00CC00"/>
              </a:buClr>
              <a:buSzPct val="80000"/>
              <a:buFont typeface="Arial" pitchFamily="34" charset="0"/>
              <a:buChar char="•"/>
              <a:defRPr/>
            </a:pPr>
            <a:r>
              <a:rPr lang="en-US" sz="800" kern="0" dirty="0" smtClean="0">
                <a:latin typeface="Segoe" pitchFamily="34" charset="0"/>
                <a:ea typeface="ＭＳ Ｐゴシック"/>
              </a:rPr>
              <a:t>Rely on PBX infrastructure for legacy requirements (e.g. emergency phones, analog fax machines or analog modem lines)</a:t>
            </a:r>
          </a:p>
          <a:p>
            <a:pPr eaLnBrk="1" hangingPunct="1"/>
            <a:endParaRPr lang="en-US" sz="800" dirty="0" smtClean="0">
              <a:latin typeface="Segoe"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970339" y="1"/>
            <a:ext cx="3038475" cy="465138"/>
          </a:xfrm>
          <a:prstGeom prst="rect">
            <a:avLst/>
          </a:prstGeom>
          <a:noFill/>
          <a:ln w="9525">
            <a:noFill/>
            <a:miter lim="800000"/>
            <a:headEnd/>
            <a:tailEnd/>
          </a:ln>
        </p:spPr>
        <p:txBody>
          <a:bodyPr lIns="93172" tIns="46587" rIns="93172" bIns="46587"/>
          <a:lstStyle/>
          <a:p>
            <a:pPr algn="r"/>
            <a:fld id="{4140FE89-701C-477A-86C0-6306B0978C85}" type="datetime8">
              <a:rPr lang="en-US" sz="1200">
                <a:latin typeface="Times New Roman" pitchFamily="18" charset="0"/>
              </a:rPr>
              <a:pPr algn="r"/>
              <a:t>9/6/2007 8:27 AM</a:t>
            </a:fld>
            <a:endParaRPr lang="en-US" sz="1200" dirty="0">
              <a:latin typeface="Times New Roman" pitchFamily="18" charset="0"/>
            </a:endParaRPr>
          </a:p>
        </p:txBody>
      </p:sp>
      <p:sp>
        <p:nvSpPr>
          <p:cNvPr id="80899" name="Rectangle 6"/>
          <p:cNvSpPr txBox="1">
            <a:spLocks noGrp="1" noChangeArrowheads="1"/>
          </p:cNvSpPr>
          <p:nvPr/>
        </p:nvSpPr>
        <p:spPr bwMode="auto">
          <a:xfrm>
            <a:off x="0" y="8937625"/>
            <a:ext cx="5792788" cy="357188"/>
          </a:xfrm>
          <a:prstGeom prst="rect">
            <a:avLst/>
          </a:prstGeom>
          <a:noFill/>
          <a:ln w="9525">
            <a:noFill/>
            <a:miter lim="800000"/>
            <a:headEnd/>
            <a:tailEnd/>
          </a:ln>
        </p:spPr>
        <p:txBody>
          <a:bodyPr lIns="93172" tIns="46587" rIns="93172" bIns="46587"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80900" name="Rectangle 7"/>
          <p:cNvSpPr txBox="1">
            <a:spLocks noGrp="1" noChangeArrowheads="1"/>
          </p:cNvSpPr>
          <p:nvPr/>
        </p:nvSpPr>
        <p:spPr bwMode="auto">
          <a:xfrm>
            <a:off x="5707063" y="8829675"/>
            <a:ext cx="1301750" cy="465138"/>
          </a:xfrm>
          <a:prstGeom prst="rect">
            <a:avLst/>
          </a:prstGeom>
          <a:noFill/>
          <a:ln w="9525">
            <a:noFill/>
            <a:miter lim="800000"/>
            <a:headEnd/>
            <a:tailEnd/>
          </a:ln>
        </p:spPr>
        <p:txBody>
          <a:bodyPr lIns="93172" tIns="46587" rIns="93172" bIns="46587" anchor="b"/>
          <a:lstStyle/>
          <a:p>
            <a:pPr algn="r"/>
            <a:fld id="{54B3D0A2-0082-42E5-9078-906073FF5F10}" type="slidenum">
              <a:rPr lang="en-US" sz="1200">
                <a:latin typeface="Times New Roman" pitchFamily="18" charset="0"/>
              </a:rPr>
              <a:pPr algn="r"/>
              <a:t>8</a:t>
            </a:fld>
            <a:endParaRPr lang="en-US" sz="1200" dirty="0">
              <a:latin typeface="Times New Roman" pitchFamily="18" charset="0"/>
            </a:endParaRPr>
          </a:p>
        </p:txBody>
      </p:sp>
      <p:sp>
        <p:nvSpPr>
          <p:cNvPr id="80901" name="Rectangle 2"/>
          <p:cNvSpPr>
            <a:spLocks noGrp="1" noRot="1" noChangeAspect="1" noChangeArrowheads="1" noTextEdit="1"/>
          </p:cNvSpPr>
          <p:nvPr>
            <p:ph type="sldImg"/>
          </p:nvPr>
        </p:nvSpPr>
        <p:spPr>
          <a:ln/>
        </p:spPr>
      </p:sp>
      <p:sp>
        <p:nvSpPr>
          <p:cNvPr id="80902" name="Rectangle 3"/>
          <p:cNvSpPr>
            <a:spLocks noGrp="1" noChangeArrowheads="1"/>
          </p:cNvSpPr>
          <p:nvPr>
            <p:ph type="body" idx="1"/>
          </p:nvPr>
        </p:nvSpPr>
        <p:spPr>
          <a:noFill/>
          <a:ln/>
        </p:spPr>
        <p:txBody>
          <a:bodyPr>
            <a:normAutofit lnSpcReduction="10000"/>
          </a:bodyPr>
          <a:lstStyle/>
          <a:p>
            <a:pPr defTabSz="914350" fontAlgn="base">
              <a:lnSpc>
                <a:spcPct val="100000"/>
              </a:lnSpc>
              <a:spcBef>
                <a:spcPct val="30000"/>
              </a:spcBef>
              <a:spcAft>
                <a:spcPct val="0"/>
              </a:spcAft>
              <a:defRPr/>
            </a:pPr>
            <a:r>
              <a:rPr lang="en-US" sz="800" b="1" dirty="0" smtClean="0">
                <a:latin typeface="Segoe" pitchFamily="34" charset="0"/>
              </a:rPr>
              <a:t>Key Message</a:t>
            </a:r>
          </a:p>
          <a:p>
            <a:pPr eaLnBrk="1" hangingPunct="1"/>
            <a:endParaRPr lang="en-US" sz="800" dirty="0" smtClean="0">
              <a:latin typeface="Segoe" pitchFamily="34" charset="0"/>
            </a:endParaRPr>
          </a:p>
          <a:p>
            <a:pPr eaLnBrk="1" hangingPunct="1"/>
            <a:r>
              <a:rPr lang="en-US" sz="800" i="1" dirty="0" smtClean="0">
                <a:latin typeface="Segoe" pitchFamily="34" charset="0"/>
              </a:rPr>
              <a:t>Replace legacy phone and provide software-powered VoIP for specific users (so they are either on Office Communicator or on a legacy phone). Start migrating a department or a team to Software-based VoIP behind an existing PBX. Fully supported by standard PBX migration procedures.</a:t>
            </a:r>
          </a:p>
          <a:p>
            <a:pPr eaLnBrk="1" hangingPunct="1"/>
            <a:endParaRPr lang="en-US" sz="800" dirty="0" smtClean="0">
              <a:latin typeface="Segoe" pitchFamily="34" charset="0"/>
            </a:endParaRPr>
          </a:p>
          <a:p>
            <a:pPr eaLnBrk="1" hangingPunct="1"/>
            <a:endParaRPr lang="en-US" sz="800" dirty="0" smtClean="0">
              <a:latin typeface="Segoe" pitchFamily="34" charset="0"/>
            </a:endParaRPr>
          </a:p>
          <a:p>
            <a:pPr eaLnBrk="1" hangingPunct="1"/>
            <a:r>
              <a:rPr lang="en-US" sz="800" b="1" dirty="0" smtClean="0">
                <a:latin typeface="Segoe" pitchFamily="34" charset="0"/>
              </a:rPr>
              <a:t>Migrate teams or departments to software-powered VoIP</a:t>
            </a:r>
          </a:p>
          <a:p>
            <a:pPr eaLnBrk="1" hangingPunct="1"/>
            <a:endParaRPr lang="en-US" sz="800" dirty="0" smtClean="0">
              <a:latin typeface="Segoe" pitchFamily="34" charset="0"/>
            </a:endParaRPr>
          </a:p>
          <a:p>
            <a:pPr marL="627028" indent="-285734" eaLnBrk="0" hangingPunct="0">
              <a:lnSpc>
                <a:spcPct val="85000"/>
              </a:lnSpc>
              <a:spcBef>
                <a:spcPts val="600"/>
              </a:spcBef>
              <a:spcAft>
                <a:spcPts val="0"/>
              </a:spcAft>
              <a:buClr>
                <a:srgbClr val="00CC00"/>
              </a:buClr>
              <a:buSzPct val="80000"/>
              <a:buFont typeface="Arial" pitchFamily="34" charset="0"/>
              <a:buChar char="•"/>
              <a:defRPr/>
            </a:pPr>
            <a:r>
              <a:rPr lang="en-US" sz="800" kern="0" dirty="0" smtClean="0">
                <a:latin typeface="Segoe" pitchFamily="34" charset="0"/>
                <a:ea typeface="ＭＳ Ｐゴシック"/>
              </a:rPr>
              <a:t>Provide single identity and single directory for everybody (Microsoft Active Directory)</a:t>
            </a:r>
          </a:p>
          <a:p>
            <a:pPr marL="627028" indent="-285734" eaLnBrk="0" hangingPunct="0">
              <a:lnSpc>
                <a:spcPct val="85000"/>
              </a:lnSpc>
              <a:spcBef>
                <a:spcPts val="600"/>
              </a:spcBef>
              <a:spcAft>
                <a:spcPts val="0"/>
              </a:spcAft>
              <a:buClr>
                <a:srgbClr val="00CC00"/>
              </a:buClr>
              <a:buSzPct val="80000"/>
              <a:buFont typeface="Arial" pitchFamily="34" charset="0"/>
              <a:buChar char="•"/>
              <a:defRPr/>
            </a:pPr>
            <a:r>
              <a:rPr lang="en-US" sz="800" kern="0" dirty="0" smtClean="0">
                <a:latin typeface="Segoe" pitchFamily="34" charset="0"/>
                <a:ea typeface="ＭＳ Ｐゴシック"/>
              </a:rPr>
              <a:t>Migrate to OCS 2007 (IM and presence)</a:t>
            </a:r>
          </a:p>
          <a:p>
            <a:pPr marL="627028" indent="-285734" eaLnBrk="0" hangingPunct="0">
              <a:lnSpc>
                <a:spcPct val="85000"/>
              </a:lnSpc>
              <a:spcBef>
                <a:spcPts val="600"/>
              </a:spcBef>
              <a:spcAft>
                <a:spcPts val="0"/>
              </a:spcAft>
              <a:buClr>
                <a:srgbClr val="00CC00"/>
              </a:buClr>
              <a:buSzPct val="80000"/>
              <a:buFont typeface="Arial" pitchFamily="34" charset="0"/>
              <a:buChar char="•"/>
              <a:defRPr/>
            </a:pPr>
            <a:r>
              <a:rPr lang="en-US" sz="800" kern="0" dirty="0" smtClean="0">
                <a:latin typeface="Segoe" pitchFamily="34" charset="0"/>
                <a:ea typeface="ＭＳ Ｐゴシック"/>
              </a:rPr>
              <a:t>Migrate to Exchange Server 2007 (unified messaging)</a:t>
            </a:r>
          </a:p>
          <a:p>
            <a:pPr marL="627028" indent="-285734" eaLnBrk="0" hangingPunct="0">
              <a:lnSpc>
                <a:spcPct val="85000"/>
              </a:lnSpc>
              <a:spcBef>
                <a:spcPts val="600"/>
              </a:spcBef>
              <a:spcAft>
                <a:spcPts val="0"/>
              </a:spcAft>
              <a:buClr>
                <a:srgbClr val="00CC00"/>
              </a:buClr>
              <a:buSzPct val="80000"/>
              <a:buFont typeface="Arial" pitchFamily="34" charset="0"/>
              <a:buChar char="•"/>
              <a:defRPr/>
            </a:pPr>
            <a:r>
              <a:rPr lang="en-US" sz="800" kern="0" dirty="0" smtClean="0">
                <a:latin typeface="Segoe" pitchFamily="34" charset="0"/>
                <a:ea typeface="ＭＳ Ｐゴシック"/>
              </a:rPr>
              <a:t>Start providing software-powered VoIP user-by-user at the same time, typically for information workers and mobile workers (people who use their personal computer all the time and wherever they are)</a:t>
            </a:r>
          </a:p>
          <a:p>
            <a:pPr eaLnBrk="1" hangingPunct="1"/>
            <a:endParaRPr lang="en-US" sz="800" dirty="0" smtClean="0">
              <a:latin typeface="Segoe" pitchFamily="34" charset="0"/>
            </a:endParaRPr>
          </a:p>
          <a:p>
            <a:pPr eaLnBrk="1" hangingPunct="1"/>
            <a:endParaRPr lang="en-US" sz="800" dirty="0" smtClean="0">
              <a:latin typeface="Segoe" pitchFamily="34" charset="0"/>
            </a:endParaRPr>
          </a:p>
          <a:p>
            <a:pPr eaLnBrk="1" hangingPunct="1"/>
            <a:r>
              <a:rPr lang="en-US" sz="800" b="1" dirty="0" smtClean="0">
                <a:latin typeface="Segoe" pitchFamily="34" charset="0"/>
              </a:rPr>
              <a:t>Supports standard PBX migration procedures</a:t>
            </a:r>
          </a:p>
          <a:p>
            <a:pPr eaLnBrk="1" hangingPunct="1"/>
            <a:endParaRPr lang="en-US" sz="800" dirty="0" smtClean="0">
              <a:latin typeface="Segoe" pitchFamily="34" charset="0"/>
            </a:endParaRPr>
          </a:p>
          <a:p>
            <a:pPr marL="627028" indent="-285734" defTabSz="914350" eaLnBrk="0" hangingPunct="0">
              <a:lnSpc>
                <a:spcPct val="85000"/>
              </a:lnSpc>
              <a:spcBef>
                <a:spcPts val="600"/>
              </a:spcBef>
              <a:spcAft>
                <a:spcPts val="0"/>
              </a:spcAft>
              <a:buClr>
                <a:srgbClr val="00CC00"/>
              </a:buClr>
              <a:buSzPct val="80000"/>
              <a:buFont typeface="Arial" pitchFamily="34" charset="0"/>
              <a:buChar char="•"/>
              <a:defRPr/>
            </a:pPr>
            <a:r>
              <a:rPr lang="en-US" sz="800" kern="0" dirty="0" smtClean="0">
                <a:latin typeface="Segoe" pitchFamily="34" charset="0"/>
                <a:ea typeface="ＭＳ Ｐゴシック"/>
              </a:rPr>
              <a:t>Setup of a PBX network interface is a standard procedure in the PBX world</a:t>
            </a:r>
          </a:p>
          <a:p>
            <a:pPr marL="627028" indent="-285734" eaLnBrk="0" hangingPunct="0">
              <a:lnSpc>
                <a:spcPct val="85000"/>
              </a:lnSpc>
              <a:spcBef>
                <a:spcPts val="600"/>
              </a:spcBef>
              <a:spcAft>
                <a:spcPts val="0"/>
              </a:spcAft>
              <a:buClr>
                <a:srgbClr val="00CC00"/>
              </a:buClr>
              <a:buSzPct val="80000"/>
              <a:buFont typeface="Arial" pitchFamily="34" charset="0"/>
              <a:buChar char="•"/>
              <a:defRPr/>
            </a:pPr>
            <a:r>
              <a:rPr lang="en-US" sz="800" kern="0" dirty="0" smtClean="0">
                <a:latin typeface="Segoe" pitchFamily="34" charset="0"/>
                <a:ea typeface="ＭＳ Ｐゴシック"/>
              </a:rPr>
              <a:t>Rely on standard industry SIP/PSTN gateways supporting majority of common PBX network interfaces and ISDN protocols</a:t>
            </a:r>
          </a:p>
          <a:p>
            <a:pPr marL="627028" indent="-285734" eaLnBrk="0" hangingPunct="0">
              <a:lnSpc>
                <a:spcPct val="85000"/>
              </a:lnSpc>
              <a:spcBef>
                <a:spcPts val="600"/>
              </a:spcBef>
              <a:spcAft>
                <a:spcPts val="0"/>
              </a:spcAft>
              <a:buClr>
                <a:srgbClr val="00CC00"/>
              </a:buClr>
              <a:buSzPct val="80000"/>
              <a:buFont typeface="Arial" pitchFamily="34" charset="0"/>
              <a:buChar char="•"/>
              <a:defRPr/>
            </a:pPr>
            <a:r>
              <a:rPr lang="en-US" sz="800" kern="0" dirty="0" smtClean="0">
                <a:latin typeface="Segoe" pitchFamily="34" charset="0"/>
                <a:ea typeface="ＭＳ Ｐゴシック"/>
              </a:rPr>
              <a:t>Does not require software upgrade of the existing PBX network (just add another network interface card)</a:t>
            </a:r>
          </a:p>
          <a:p>
            <a:pPr marL="627028" indent="-285734" eaLnBrk="0" hangingPunct="0">
              <a:lnSpc>
                <a:spcPct val="85000"/>
              </a:lnSpc>
              <a:spcBef>
                <a:spcPts val="600"/>
              </a:spcBef>
              <a:spcAft>
                <a:spcPts val="0"/>
              </a:spcAft>
              <a:buClr>
                <a:srgbClr val="00CC00"/>
              </a:buClr>
              <a:buSzPct val="80000"/>
              <a:buFont typeface="Arial" pitchFamily="34" charset="0"/>
              <a:buChar char="•"/>
              <a:defRPr/>
            </a:pPr>
            <a:r>
              <a:rPr lang="en-US" sz="800" kern="0" dirty="0" smtClean="0">
                <a:latin typeface="Segoe" pitchFamily="34" charset="0"/>
                <a:ea typeface="ＭＳ Ｐゴシック"/>
              </a:rPr>
              <a:t>Use native SIP interfaces to interconnect with IP-PBX network (defined and supported IP-PBX infrastructure only)</a:t>
            </a:r>
          </a:p>
          <a:p>
            <a:pPr marL="627028" indent="-285734" eaLnBrk="0" hangingPunct="0">
              <a:lnSpc>
                <a:spcPct val="85000"/>
              </a:lnSpc>
              <a:spcBef>
                <a:spcPts val="600"/>
              </a:spcBef>
              <a:spcAft>
                <a:spcPts val="0"/>
              </a:spcAft>
              <a:buClr>
                <a:srgbClr val="00CC00"/>
              </a:buClr>
              <a:buSzPct val="80000"/>
              <a:buFont typeface="Arial" pitchFamily="34" charset="0"/>
              <a:buChar char="•"/>
              <a:defRPr/>
            </a:pPr>
            <a:r>
              <a:rPr lang="en-US" sz="800" kern="0" dirty="0" smtClean="0">
                <a:latin typeface="Segoe" pitchFamily="34" charset="0"/>
                <a:ea typeface="ＭＳ Ｐゴシック"/>
              </a:rPr>
              <a:t>Completely adopt the existing PBX network numbering plan (signal complete E.164 number or extension only, add or cut prefix, etc.)</a:t>
            </a:r>
          </a:p>
          <a:p>
            <a:pPr marL="627028" indent="-285734" eaLnBrk="0" hangingPunct="0">
              <a:lnSpc>
                <a:spcPct val="85000"/>
              </a:lnSpc>
              <a:spcBef>
                <a:spcPts val="600"/>
              </a:spcBef>
              <a:spcAft>
                <a:spcPts val="0"/>
              </a:spcAft>
              <a:buClr>
                <a:srgbClr val="00CC00"/>
              </a:buClr>
              <a:buSzPct val="80000"/>
              <a:buFont typeface="Arial" pitchFamily="34" charset="0"/>
              <a:buChar char="•"/>
              <a:defRPr/>
            </a:pPr>
            <a:r>
              <a:rPr lang="en-US" sz="800" kern="0" dirty="0" smtClean="0">
                <a:latin typeface="Segoe" pitchFamily="34" charset="0"/>
                <a:ea typeface="ＭＳ Ｐゴシック"/>
              </a:rPr>
              <a:t>Transparent number signaling from and to PBX network</a:t>
            </a:r>
          </a:p>
          <a:p>
            <a:pPr marL="627028" indent="-285734" eaLnBrk="0" hangingPunct="0">
              <a:lnSpc>
                <a:spcPct val="85000"/>
              </a:lnSpc>
              <a:spcBef>
                <a:spcPts val="600"/>
              </a:spcBef>
              <a:spcAft>
                <a:spcPts val="0"/>
              </a:spcAft>
              <a:buClr>
                <a:srgbClr val="00CC00"/>
              </a:buClr>
              <a:buSzPct val="80000"/>
              <a:buFont typeface="Arial" pitchFamily="34" charset="0"/>
              <a:buChar char="•"/>
              <a:defRPr/>
            </a:pPr>
            <a:r>
              <a:rPr lang="en-US" sz="800" kern="0" dirty="0" smtClean="0">
                <a:latin typeface="Segoe" pitchFamily="34" charset="0"/>
                <a:ea typeface="ＭＳ Ｐゴシック"/>
              </a:rPr>
              <a:t>Rely on legacy PBX infrastructure for legacy requirements (e.g. emergency phones, analog fax machines or analog modem lines)</a:t>
            </a:r>
          </a:p>
          <a:p>
            <a:pPr eaLnBrk="1" hangingPunct="1"/>
            <a:endParaRPr lang="en-US" sz="800" dirty="0" smtClean="0">
              <a:latin typeface="Segoe"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9/6/2007 8:27 AM</a:t>
            </a:fld>
            <a:endParaRPr lang="en-US" dirty="0" smtClean="0"/>
          </a:p>
        </p:txBody>
      </p:sp>
      <p:sp>
        <p:nvSpPr>
          <p:cNvPr id="51203" name="Rectangle 6"/>
          <p:cNvSpPr>
            <a:spLocks noGrp="1" noChangeArrowheads="1"/>
          </p:cNvSpPr>
          <p:nvPr>
            <p:ph type="ftr" sz="quarter" idx="4"/>
          </p:nvPr>
        </p:nvSpPr>
        <p:spPr>
          <a:noFill/>
        </p:spPr>
        <p:txBody>
          <a:bodyPr/>
          <a:lstStyle/>
          <a:p>
            <a:pPr eaLnBrk="1" hangingPunct="1"/>
            <a:r>
              <a:rPr lang="en-US" dirty="0"/>
              <a:t>© 2005 Microsoft Corporation. All rights reserved.</a:t>
            </a:r>
          </a:p>
          <a:p>
            <a:r>
              <a:rPr lang="en-US"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9</a:t>
            </a:fld>
            <a:endParaRPr lang="en-US" dirty="0"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23546" y="3862203"/>
            <a:ext cx="6155196" cy="8257011"/>
          </a:xfrm>
          <a:noFill/>
          <a:ln/>
        </p:spPr>
        <p:txBody>
          <a:bodyPr/>
          <a:lstStyle/>
          <a:p>
            <a:endParaRPr lang="en-US" sz="2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Briefly describe</a:t>
            </a:r>
            <a:r>
              <a:rPr lang="en-US" baseline="0" dirty="0" smtClean="0"/>
              <a:t> basic architecture of OCS and where edge servers are located.</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3.jpe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48825" y="220790"/>
            <a:ext cx="3340525" cy="590927"/>
          </a:xfrm>
          <a:noFill/>
        </p:spPr>
        <p:txBody>
          <a:bodyPr vert="horz" wrap="square" lIns="91436" tIns="45718" rIns="91436" bIns="45718" rtlCol="0">
            <a:spAutoFit/>
          </a:bodyPr>
          <a:lstStyle>
            <a:lvl1pPr marL="0" indent="0" algn="l">
              <a:buFont typeface="Arial" pitchFamily="34" charset="0"/>
              <a:buNone/>
              <a:defRPr lang="en-US" sz="3600" kern="1200" cap="all" dirty="0" smtClean="0">
                <a:solidFill>
                  <a:schemeClr val="bg1"/>
                </a:solidFill>
                <a:effectLst>
                  <a:reflection blurRad="6350" stA="55000" endA="300" endPos="45500" dir="5400000" sy="-100000" algn="bl" rotWithShape="0"/>
                </a:effectLst>
                <a:latin typeface="Arial Narrow" pitchFamily="34" charset="0"/>
                <a:ea typeface="+mn-ea"/>
                <a:cs typeface="+mn-cs"/>
              </a:defRPr>
            </a:lvl1pPr>
          </a:lstStyle>
          <a:p>
            <a:pPr marL="0" marR="0" lvl="0" indent="-384939" algn="l" defTabSz="914327" rtl="0" eaLnBrk="1" fontAlgn="base" latinLnBrk="0" hangingPunct="1">
              <a:lnSpc>
                <a:spcPct val="90000"/>
              </a:lnSpc>
              <a:spcBef>
                <a:spcPct val="20000"/>
              </a:spcBef>
              <a:spcAft>
                <a:spcPct val="0"/>
              </a:spcAft>
              <a:buClrTx/>
              <a:buSzTx/>
              <a:buFontTx/>
              <a:buNone/>
              <a:tabLst/>
              <a:defRPr/>
            </a:pPr>
            <a:r>
              <a:rPr lang="en-US" dirty="0" smtClean="0"/>
              <a:t>SESSION code</a:t>
            </a:r>
          </a:p>
        </p:txBody>
      </p:sp>
      <p:sp>
        <p:nvSpPr>
          <p:cNvPr id="2" name="Title 1"/>
          <p:cNvSpPr>
            <a:spLocks noGrp="1"/>
          </p:cNvSpPr>
          <p:nvPr>
            <p:ph type="ctrTitle" hasCustomPrompt="1"/>
          </p:nvPr>
        </p:nvSpPr>
        <p:spPr>
          <a:xfrm>
            <a:off x="368300" y="2522539"/>
            <a:ext cx="8394699" cy="2324099"/>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baseline="0"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Session Title</a:t>
            </a:r>
            <a:endParaRPr lang="en-US" dirty="0"/>
          </a:p>
        </p:txBody>
      </p:sp>
      <p:sp>
        <p:nvSpPr>
          <p:cNvPr id="3" name="Subtitle 2"/>
          <p:cNvSpPr>
            <a:spLocks noGrp="1"/>
          </p:cNvSpPr>
          <p:nvPr>
            <p:ph type="subTitle" idx="1" hasCustomPrompt="1"/>
          </p:nvPr>
        </p:nvSpPr>
        <p:spPr bwMode="invGray">
          <a:xfrm>
            <a:off x="1547813" y="4846638"/>
            <a:ext cx="5316626"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PreEvent - Prints in GRAYS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D:\Slidework\Jobs\TechEd2007 - Brian Marble\Template\Design\Round 3\images\Hand.png"/>
          <p:cNvPicPr>
            <a:picLocks noChangeAspect="1" noChangeArrowheads="1"/>
          </p:cNvPicPr>
          <p:nvPr userDrawn="1"/>
        </p:nvPicPr>
        <p:blipFill>
          <a:blip r:embed="rId3"/>
          <a:srcRect/>
          <a:stretch>
            <a:fillRect/>
          </a:stretch>
        </p:blipFill>
        <p:spPr bwMode="invGray">
          <a:xfrm>
            <a:off x="2881185" y="182563"/>
            <a:ext cx="6119447" cy="4751071"/>
          </a:xfrm>
          <a:prstGeom prst="rect">
            <a:avLst/>
          </a:prstGeom>
          <a:noFill/>
          <a:effectLst>
            <a:outerShdw blurRad="127000" algn="ctr" rotWithShape="0">
              <a:prstClr val="black">
                <a:alpha val="50000"/>
              </a:prstClr>
            </a:outerShdw>
          </a:effectLst>
        </p:spPr>
      </p:pic>
      <p:pic>
        <p:nvPicPr>
          <p:cNvPr id="5" name="Picture 4" descr="TE_logo-wht.tif"/>
          <p:cNvPicPr>
            <a:picLocks noChangeAspect="1"/>
          </p:cNvPicPr>
          <p:nvPr userDrawn="1"/>
        </p:nvPicPr>
        <p:blipFill>
          <a:blip r:embed="rId4"/>
          <a:stretch>
            <a:fillRect/>
          </a:stretch>
        </p:blipFill>
        <p:spPr bwMode="black">
          <a:xfrm>
            <a:off x="3387194" y="3363560"/>
            <a:ext cx="3140830" cy="1788278"/>
          </a:xfrm>
          <a:prstGeom prst="rect">
            <a:avLst/>
          </a:prstGeom>
          <a:effectLst/>
        </p:spPr>
      </p:pic>
      <p:pic>
        <p:nvPicPr>
          <p:cNvPr id="6" name="Picture 2" descr="D:\Slidework\Jobs\TechEd2007 - Brian Marble\Template\Hand_2.png"/>
          <p:cNvPicPr>
            <a:picLocks noChangeAspect="1" noChangeArrowheads="1"/>
          </p:cNvPicPr>
          <p:nvPr userDrawn="1"/>
        </p:nvPicPr>
        <p:blipFill>
          <a:blip r:embed="rId5"/>
          <a:stretch>
            <a:fillRect/>
          </a:stretch>
        </p:blipFill>
        <p:spPr bwMode="auto">
          <a:xfrm rot="303948">
            <a:off x="2293533" y="6052531"/>
            <a:ext cx="6851232" cy="1148735"/>
          </a:xfrm>
          <a:prstGeom prst="rect">
            <a:avLst/>
          </a:prstGeom>
          <a:noFill/>
        </p:spPr>
      </p:pic>
      <p:sp>
        <p:nvSpPr>
          <p:cNvPr id="8" name="TextBox 7"/>
          <p:cNvSpPr txBox="1"/>
          <p:nvPr userDrawn="1"/>
        </p:nvSpPr>
        <p:spPr>
          <a:xfrm>
            <a:off x="381000" y="231775"/>
            <a:ext cx="3429000" cy="646327"/>
          </a:xfrm>
          <a:prstGeom prst="rect">
            <a:avLst/>
          </a:prstGeom>
          <a:noFill/>
        </p:spPr>
        <p:txBody>
          <a:bodyPr wrap="square" lIns="91436" tIns="45718" rIns="91436" bIns="45718" rtlCol="0">
            <a:spAutoFit/>
          </a:bodyPr>
          <a:lstStyle/>
          <a:p>
            <a:r>
              <a:rPr lang="en-US" sz="3600" dirty="0" smtClean="0">
                <a:solidFill>
                  <a:schemeClr val="bg1"/>
                </a:solidFill>
                <a:effectLst>
                  <a:outerShdw blurRad="38100" dist="310007" dir="7680000" sy="30000" kx="1300200" algn="ctr" rotWithShape="0">
                    <a:prstClr val="black">
                      <a:alpha val="32000"/>
                    </a:prstClr>
                  </a:outerShdw>
                </a:effectLst>
                <a:latin typeface="Arial Narrow" pitchFamily="34" charset="0"/>
              </a:rPr>
              <a:t>June 4-8  Orlando</a:t>
            </a:r>
            <a:endParaRPr lang="en-US" sz="3600" dirty="0">
              <a:solidFill>
                <a:schemeClr val="bg1"/>
              </a:solidFill>
              <a:effectLst>
                <a:outerShdw blurRad="38100" dist="310007" dir="7680000" sy="30000" kx="1300200" algn="ctr" rotWithShape="0">
                  <a:prstClr val="black">
                    <a:alpha val="32000"/>
                  </a:prstClr>
                </a:outerShdw>
              </a:effectLst>
              <a:latin typeface="Arial Narrow" pitchFamily="34" charset="0"/>
            </a:endParaRPr>
          </a:p>
        </p:txBody>
      </p:sp>
      <p:grpSp>
        <p:nvGrpSpPr>
          <p:cNvPr id="9" name="Group 10"/>
          <p:cNvGrpSpPr/>
          <p:nvPr userDrawn="1"/>
        </p:nvGrpSpPr>
        <p:grpSpPr bwMode="black">
          <a:xfrm>
            <a:off x="866527" y="938867"/>
            <a:ext cx="3678486" cy="358121"/>
            <a:chOff x="3874522" y="5742451"/>
            <a:chExt cx="3678486" cy="358121"/>
          </a:xfrm>
        </p:grpSpPr>
        <p:pic>
          <p:nvPicPr>
            <p:cNvPr id="10" name="Picture 2" descr="D:\Slidework\Jobs\TechEd2007 - Brian Marble\Template\Design\graphics\Tagline_white.png"/>
            <p:cNvPicPr>
              <a:picLocks noChangeAspect="1" noChangeArrowheads="1"/>
            </p:cNvPicPr>
            <p:nvPr/>
          </p:nvPicPr>
          <p:blipFill>
            <a:blip r:embed="rId6"/>
            <a:stretch>
              <a:fillRect/>
            </a:stretch>
          </p:blipFill>
          <p:spPr bwMode="black">
            <a:xfrm>
              <a:off x="3874522" y="5742451"/>
              <a:ext cx="3608760" cy="358121"/>
            </a:xfrm>
            <a:prstGeom prst="rect">
              <a:avLst/>
            </a:prstGeom>
            <a:noFill/>
          </p:spPr>
        </p:pic>
        <p:sp>
          <p:nvSpPr>
            <p:cNvPr id="11" name="Oval 10"/>
            <p:cNvSpPr/>
            <p:nvPr/>
          </p:nvSpPr>
          <p:spPr bwMode="black">
            <a:xfrm flipV="1">
              <a:off x="7507288" y="5964237"/>
              <a:ext cx="45720" cy="45720"/>
            </a:xfrm>
            <a:prstGeom prst="ellipse">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grpSp>
      <p:sp>
        <p:nvSpPr>
          <p:cNvPr id="12" name="Oval 11"/>
          <p:cNvSpPr/>
          <p:nvPr userDrawn="1"/>
        </p:nvSpPr>
        <p:spPr bwMode="auto">
          <a:xfrm flipV="1">
            <a:off x="2000705" y="535179"/>
            <a:ext cx="45720" cy="45720"/>
          </a:xfrm>
          <a:prstGeom prst="ellipse">
            <a:avLst/>
          </a:prstGeom>
          <a:solidFill>
            <a:schemeClr val="bg1"/>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pic>
        <p:nvPicPr>
          <p:cNvPr id="13" name="Picture 2" descr="C:\Documents and Settings\Owner\Desktop\images\images\teched07_Logo_whitereflect2.png"/>
          <p:cNvPicPr>
            <a:picLocks noChangeAspect="1" noChangeArrowheads="1"/>
          </p:cNvPicPr>
          <p:nvPr userDrawn="1"/>
        </p:nvPicPr>
        <p:blipFill>
          <a:blip r:embed="rId7"/>
          <a:srcRect/>
          <a:stretch>
            <a:fillRect/>
          </a:stretch>
        </p:blipFill>
        <p:spPr bwMode="black">
          <a:xfrm>
            <a:off x="3327400" y="3530600"/>
            <a:ext cx="3208716" cy="2984500"/>
          </a:xfrm>
          <a:prstGeom prst="rect">
            <a:avLst/>
          </a:prstGeom>
          <a:noFill/>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WALKIN Event - Prints in GRAYS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D:\Slidework\Jobs\TechEd2007 - Brian Marble\Template\Design\Round 3\images\Hand.png"/>
          <p:cNvPicPr>
            <a:picLocks noChangeAspect="1" noChangeArrowheads="1"/>
          </p:cNvPicPr>
          <p:nvPr userDrawn="1"/>
        </p:nvPicPr>
        <p:blipFill>
          <a:blip r:embed="rId3"/>
          <a:srcRect/>
          <a:stretch>
            <a:fillRect/>
          </a:stretch>
        </p:blipFill>
        <p:spPr bwMode="invGray">
          <a:xfrm>
            <a:off x="2881185" y="182563"/>
            <a:ext cx="6119447" cy="4751071"/>
          </a:xfrm>
          <a:prstGeom prst="rect">
            <a:avLst/>
          </a:prstGeom>
          <a:noFill/>
          <a:effectLst>
            <a:outerShdw blurRad="127000" algn="ctr" rotWithShape="0">
              <a:prstClr val="black">
                <a:alpha val="50000"/>
              </a:prstClr>
            </a:outerShdw>
          </a:effectLst>
        </p:spPr>
      </p:pic>
      <p:pic>
        <p:nvPicPr>
          <p:cNvPr id="5" name="Picture 4" descr="TE_logo-wht.tif"/>
          <p:cNvPicPr>
            <a:picLocks noChangeAspect="1"/>
          </p:cNvPicPr>
          <p:nvPr userDrawn="1"/>
        </p:nvPicPr>
        <p:blipFill>
          <a:blip r:embed="rId4"/>
          <a:stretch>
            <a:fillRect/>
          </a:stretch>
        </p:blipFill>
        <p:spPr bwMode="black">
          <a:xfrm>
            <a:off x="3387194" y="3363560"/>
            <a:ext cx="3140830" cy="1788278"/>
          </a:xfrm>
          <a:prstGeom prst="rect">
            <a:avLst/>
          </a:prstGeom>
          <a:effectLst/>
        </p:spPr>
      </p:pic>
      <p:pic>
        <p:nvPicPr>
          <p:cNvPr id="6" name="Picture 2" descr="D:\Slidework\Jobs\TechEd2007 - Brian Marble\Template\Hand_2.png"/>
          <p:cNvPicPr>
            <a:picLocks noChangeAspect="1" noChangeArrowheads="1"/>
          </p:cNvPicPr>
          <p:nvPr userDrawn="1"/>
        </p:nvPicPr>
        <p:blipFill>
          <a:blip r:embed="rId5"/>
          <a:stretch>
            <a:fillRect/>
          </a:stretch>
        </p:blipFill>
        <p:spPr bwMode="auto">
          <a:xfrm rot="303948">
            <a:off x="2293533" y="6052531"/>
            <a:ext cx="6851232" cy="1148735"/>
          </a:xfrm>
          <a:prstGeom prst="rect">
            <a:avLst/>
          </a:prstGeom>
          <a:noFill/>
        </p:spPr>
      </p:pic>
      <p:pic>
        <p:nvPicPr>
          <p:cNvPr id="8" name="Picture 2" descr="C:\Documents and Settings\Owner\Desktop\images\images\teched07_Logo_whitereflect2.png"/>
          <p:cNvPicPr>
            <a:picLocks noChangeAspect="1" noChangeArrowheads="1"/>
          </p:cNvPicPr>
          <p:nvPr userDrawn="1"/>
        </p:nvPicPr>
        <p:blipFill>
          <a:blip r:embed="rId6"/>
          <a:srcRect/>
          <a:stretch>
            <a:fillRect/>
          </a:stretch>
        </p:blipFill>
        <p:spPr bwMode="black">
          <a:xfrm>
            <a:off x="3327400" y="3530600"/>
            <a:ext cx="3208716" cy="2984500"/>
          </a:xfrm>
          <a:prstGeom prst="rect">
            <a:avLst/>
          </a:prstGeom>
          <a:noFill/>
        </p:spPr>
      </p:pic>
      <p:grpSp>
        <p:nvGrpSpPr>
          <p:cNvPr id="9" name="Group 8"/>
          <p:cNvGrpSpPr/>
          <p:nvPr userDrawn="1"/>
        </p:nvGrpSpPr>
        <p:grpSpPr bwMode="black">
          <a:xfrm>
            <a:off x="906684" y="914400"/>
            <a:ext cx="2547019" cy="407987"/>
            <a:chOff x="1998884" y="914400"/>
            <a:chExt cx="2547019" cy="407987"/>
          </a:xfrm>
        </p:grpSpPr>
        <p:sp>
          <p:nvSpPr>
            <p:cNvPr id="10" name="Oval 9"/>
            <p:cNvSpPr/>
            <p:nvPr/>
          </p:nvSpPr>
          <p:spPr bwMode="black">
            <a:xfrm flipV="1">
              <a:off x="4491039" y="1166815"/>
              <a:ext cx="54864" cy="54864"/>
            </a:xfrm>
            <a:prstGeom prst="ellipse">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pic>
          <p:nvPicPr>
            <p:cNvPr id="11" name="Picture 2" descr="D:\Slidework\Jobs\TechEd2007 - Brian Marble\Template\Template\images\Tagline2_white.png"/>
            <p:cNvPicPr>
              <a:picLocks noChangeAspect="1" noChangeArrowheads="1"/>
            </p:cNvPicPr>
            <p:nvPr/>
          </p:nvPicPr>
          <p:blipFill>
            <a:blip r:embed="rId7"/>
            <a:srcRect/>
            <a:stretch>
              <a:fillRect/>
            </a:stretch>
          </p:blipFill>
          <p:spPr bwMode="black">
            <a:xfrm>
              <a:off x="1998884" y="914400"/>
              <a:ext cx="2466754" cy="407987"/>
            </a:xfrm>
            <a:prstGeom prst="rect">
              <a:avLst/>
            </a:prstGeom>
            <a:noFill/>
          </p:spPr>
        </p:pic>
      </p:gr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WALKIN PreEvent v2 - Prints in GRAYS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userDrawn="1"/>
        </p:nvPicPr>
        <p:blipFill>
          <a:blip r:embed="rId3"/>
          <a:srcRect/>
          <a:stretch>
            <a:fillRect/>
          </a:stretch>
        </p:blipFill>
        <p:spPr bwMode="black">
          <a:xfrm>
            <a:off x="1602054" y="2787387"/>
            <a:ext cx="5939896" cy="1283229"/>
          </a:xfrm>
          <a:prstGeom prst="rect">
            <a:avLst/>
          </a:prstGeom>
          <a:noFill/>
          <a:effectLst>
            <a:outerShdw blurRad="63500" algn="ctr" rotWithShape="0">
              <a:prstClr val="black">
                <a:alpha val="40000"/>
              </a:prstClr>
            </a:outerShdw>
          </a:effectLst>
        </p:spPr>
      </p:pic>
      <p:sp>
        <p:nvSpPr>
          <p:cNvPr id="3" name="Text Box 3"/>
          <p:cNvSpPr txBox="1">
            <a:spLocks noChangeArrowheads="1"/>
          </p:cNvSpPr>
          <p:nvPr userDrawn="1"/>
        </p:nvSpPr>
        <p:spPr bwMode="blackWhite">
          <a:xfrm>
            <a:off x="381000" y="6083574"/>
            <a:ext cx="8382000" cy="523204"/>
          </a:xfrm>
          <a:prstGeom prst="rect">
            <a:avLst/>
          </a:prstGeom>
          <a:noFill/>
          <a:ln w="12700">
            <a:noFill/>
            <a:miter lim="800000"/>
            <a:headEnd type="none" w="sm" len="sm"/>
            <a:tailEnd type="none" w="sm" len="sm"/>
          </a:ln>
          <a:effectLst/>
        </p:spPr>
        <p:txBody>
          <a:bodyPr vert="horz" wrap="square" lIns="91421" tIns="45712" rIns="91421" bIns="45712" numCol="1" anchor="t" anchorCtr="0" compatLnSpc="1">
            <a:prstTxWarp prst="textNoShape">
              <a:avLst/>
            </a:prstTxWarp>
            <a:spAutoFit/>
          </a:bodyPr>
          <a:lstStyle/>
          <a:p>
            <a:pPr algn="ctr" defTabSz="914063" eaLnBrk="0" hangingPunct="0"/>
            <a:r>
              <a:rPr lang="en-US" sz="700" dirty="0">
                <a:latin typeface="Arial" pitchFamily="34" charset="0"/>
                <a:cs typeface="Arial" charset="0"/>
              </a:rPr>
              <a:t>© </a:t>
            </a:r>
            <a:r>
              <a:rPr lang="en-US" sz="700" dirty="0" smtClean="0">
                <a:latin typeface="Arial" pitchFamily="34" charset="0"/>
                <a:cs typeface="Arial" charset="0"/>
              </a:rPr>
              <a:t>2007 Microsoft </a:t>
            </a:r>
            <a:r>
              <a:rPr lang="en-US" sz="700" dirty="0">
                <a:latin typeface="Arial" pitchFamily="34" charset="0"/>
                <a:cs typeface="Arial" charset="0"/>
              </a:rPr>
              <a:t>Corporation. All rights reserved. Microsoft, Windows, Windows Vista and other product names are or may be registered trademarks and/or trademarks in the U.S. and/or other countries.</a:t>
            </a:r>
          </a:p>
          <a:p>
            <a:pPr algn="ctr" defTabSz="914063" eaLnBrk="0" hangingPunct="0"/>
            <a:r>
              <a:rPr lang="en-US" sz="700" dirty="0">
                <a:latin typeface="Arial"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Arial" pitchFamily="34" charset="0"/>
                <a:cs typeface="Arial" charset="0"/>
              </a:rPr>
            </a:br>
            <a:r>
              <a:rPr lang="en-US" sz="700" dirty="0">
                <a:latin typeface="Arial" pitchFamily="34" charset="0"/>
                <a:cs typeface="Arial" charset="0"/>
              </a:rPr>
              <a:t>MICROSOFT MAKES NO WARRANTIES, EXPRESS, IMPLIED OR STATUTORY, AS TO THE INFORMATION IN THIS PRESENTATION.</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d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722312" y="1347788"/>
            <a:ext cx="7689851" cy="1660968"/>
          </a:xfrm>
        </p:spPr>
        <p:txBody>
          <a:bodyPr/>
          <a:lstStyle>
            <a:lvl1pPr>
              <a:lnSpc>
                <a:spcPct val="90000"/>
              </a:lnSpc>
              <a:buFontTx/>
              <a:buNone/>
              <a:defRPr sz="2400">
                <a:latin typeface="Courier New" pitchFamily="49" charset="0"/>
                <a:cs typeface="Courier New" pitchFamily="49" charset="0"/>
              </a:defRPr>
            </a:lvl1pPr>
            <a:lvl2pPr>
              <a:lnSpc>
                <a:spcPct val="90000"/>
              </a:lnSpc>
              <a:buFontTx/>
              <a:buNone/>
              <a:defRPr sz="2000">
                <a:latin typeface="Courier New" pitchFamily="49" charset="0"/>
                <a:cs typeface="Courier New" pitchFamily="49" charset="0"/>
              </a:defRPr>
            </a:lvl2pPr>
            <a:lvl3pPr>
              <a:lnSpc>
                <a:spcPct val="90000"/>
              </a:lnSpc>
              <a:buFontTx/>
              <a:buNone/>
              <a:defRPr sz="1800">
                <a:latin typeface="Courier New" pitchFamily="49" charset="0"/>
                <a:cs typeface="Courier New" pitchFamily="49" charset="0"/>
              </a:defRPr>
            </a:lvl3pPr>
            <a:lvl4pPr>
              <a:lnSpc>
                <a:spcPct val="90000"/>
              </a:lnSpc>
              <a:buFontTx/>
              <a:buNone/>
              <a:defRPr sz="1600">
                <a:latin typeface="Courier New" pitchFamily="49" charset="0"/>
                <a:cs typeface="Courier New" pitchFamily="49" charset="0"/>
              </a:defRPr>
            </a:lvl4pPr>
            <a:lvl5pPr>
              <a:lnSpc>
                <a:spcPct val="90000"/>
              </a:lnSpc>
              <a:buFontTx/>
              <a:buNone/>
              <a:defRPr sz="1600">
                <a:latin typeface="Courier New"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Box 13"/>
          <p:cNvSpPr txBox="1">
            <a:spLocks noChangeArrowheads="1"/>
          </p:cNvSpPr>
          <p:nvPr userDrawn="1"/>
        </p:nvSpPr>
        <p:spPr bwMode="auto">
          <a:xfrm>
            <a:off x="0" y="6642100"/>
            <a:ext cx="1030705" cy="184652"/>
          </a:xfrm>
          <a:prstGeom prst="rect">
            <a:avLst/>
          </a:prstGeom>
          <a:noFill/>
          <a:ln w="12700">
            <a:noFill/>
            <a:miter lim="800000"/>
            <a:headEnd/>
            <a:tailEnd/>
          </a:ln>
          <a:effectLst/>
        </p:spPr>
        <p:txBody>
          <a:bodyPr vert="horz" wrap="none" lIns="76187" tIns="38093" rIns="76187" bIns="38093" numCol="1" anchor="t" anchorCtr="0" compatLnSpc="1">
            <a:prstTxWarp prst="textNoShape">
              <a:avLst/>
            </a:prstTxWarp>
            <a:spAutoFit/>
          </a:bodyPr>
          <a:lstStyle/>
          <a:p>
            <a:pPr marL="0" algn="l" defTabSz="914363" rtl="0" eaLnBrk="1" latinLnBrk="0" hangingPunct="1">
              <a:lnSpc>
                <a:spcPct val="100000"/>
              </a:lnSpc>
              <a:spcBef>
                <a:spcPct val="0"/>
              </a:spcBef>
            </a:pPr>
            <a:r>
              <a:rPr lang="en-US" sz="700" kern="1200" dirty="0">
                <a:solidFill>
                  <a:schemeClr val="bg2"/>
                </a:solidFill>
                <a:effectLst/>
                <a:latin typeface="+mn-lt"/>
                <a:ea typeface="+mn-ea"/>
                <a:cs typeface="+mn-cs"/>
              </a:rPr>
              <a:t>Microsoft Confidential</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1043" y="2239963"/>
            <a:ext cx="7681913" cy="914400"/>
          </a:xfrm>
        </p:spPr>
        <p:txBody>
          <a:bodyPr>
            <a:noAutofit/>
          </a:bodyPr>
          <a:lstStyle>
            <a:lvl1pPr>
              <a:lnSpc>
                <a:spcPct val="90000"/>
              </a:lnSpc>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731042" y="3154363"/>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3"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4" cstate="screen"/>
          <a:srcRect l="35053"/>
          <a:stretch>
            <a:fillRect/>
          </a:stretch>
        </p:blipFill>
        <p:spPr>
          <a:xfrm>
            <a:off x="0" y="5972054"/>
            <a:ext cx="1905975" cy="978225"/>
          </a:xfrm>
          <a:prstGeom prst="rect">
            <a:avLst/>
          </a:prstGeom>
        </p:spPr>
      </p:pic>
      <p:sp>
        <p:nvSpPr>
          <p:cNvPr id="9" name="TextBox 8"/>
          <p:cNvSpPr txBox="1"/>
          <p:nvPr userDrawn="1"/>
        </p:nvSpPr>
        <p:spPr>
          <a:xfrm>
            <a:off x="1862270" y="6310498"/>
            <a:ext cx="166904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4038600"/>
            <a:ext cx="7681913" cy="914400"/>
          </a:xfrm>
        </p:spPr>
        <p:txBody>
          <a:bodyPr anchor="t" anchorCtr="0">
            <a:noAutofit/>
          </a:bodyPr>
          <a:lstStyle>
            <a:lvl1pPr algn="l" defTabSz="914363" rtl="0" eaLnBrk="1" latinLnBrk="0" hangingPunct="1">
              <a:lnSpc>
                <a:spcPct val="90000"/>
              </a:lnSpc>
              <a:spcBef>
                <a:spcPct val="0"/>
              </a:spcBef>
              <a:buNone/>
              <a:defRPr lang="en-US" sz="4800" b="0" kern="1200" cap="none" spc="-150" dirty="0">
                <a:ln w="3175">
                  <a:noFill/>
                </a:ln>
                <a:solidFill>
                  <a:schemeClr val="tx1"/>
                </a:solidFill>
                <a:effectLst/>
                <a:latin typeface="Segoe" pitchFamily="34" charset="0"/>
                <a:ea typeface="+mn-ea"/>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50" y="49530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5860140" y="2481942"/>
            <a:ext cx="2902860" cy="9277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0"/>
              </a:spcBef>
              <a:buFont typeface="Arial" pitchFamily="34" charset="0"/>
              <a:buNone/>
              <a:defRPr lang="en-US" sz="5400" b="0" kern="1200" cap="none" spc="-150" dirty="0" smtClean="0">
                <a:ln w="3175">
                  <a:noFill/>
                </a:ln>
                <a:solidFill>
                  <a:schemeClr val="tx1"/>
                </a:solidFill>
                <a:effectLst/>
                <a:latin typeface="Segoe" pitchFamily="34" charset="0"/>
                <a:ea typeface="+mn-ea"/>
                <a:cs typeface="Arial" charset="0"/>
              </a:defRPr>
            </a:lvl1pPr>
          </a:lstStyle>
          <a:p>
            <a:pPr lvl="0"/>
            <a:r>
              <a:rPr lang="en-US" dirty="0" smtClean="0"/>
              <a:t>click to…</a:t>
            </a:r>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3" cstate="screen"/>
          <a:srcRect/>
          <a:stretch>
            <a:fillRect/>
          </a:stretch>
        </p:blipFill>
        <p:spPr bwMode="auto">
          <a:xfrm>
            <a:off x="8001000" y="228600"/>
            <a:ext cx="974952" cy="168121"/>
          </a:xfrm>
          <a:prstGeom prst="rect">
            <a:avLst/>
          </a:prstGeom>
          <a:noFill/>
        </p:spPr>
      </p:pic>
      <p:pic>
        <p:nvPicPr>
          <p:cNvPr id="9" name="Picture 8" descr="UC_Strands_rgb.png"/>
          <p:cNvPicPr>
            <a:picLocks noChangeAspect="1"/>
          </p:cNvPicPr>
          <p:nvPr userDrawn="1"/>
        </p:nvPicPr>
        <p:blipFill>
          <a:blip r:embed="rId4" cstate="screen"/>
          <a:srcRect l="1977"/>
          <a:stretch>
            <a:fillRect/>
          </a:stretch>
        </p:blipFill>
        <p:spPr>
          <a:xfrm>
            <a:off x="0" y="1889435"/>
            <a:ext cx="5715000" cy="1943425"/>
          </a:xfrm>
          <a:prstGeom prst="rect">
            <a:avLst/>
          </a:prstGeom>
        </p:spPr>
      </p:pic>
      <p:sp>
        <p:nvSpPr>
          <p:cNvPr id="10" name="TextBox 9"/>
          <p:cNvSpPr txBox="1"/>
          <p:nvPr userDrawn="1"/>
        </p:nvSpPr>
        <p:spPr>
          <a:xfrm>
            <a:off x="6898387" y="6355080"/>
            <a:ext cx="1864613" cy="338554"/>
          </a:xfrm>
          <a:prstGeom prst="rect">
            <a:avLst/>
          </a:prstGeom>
          <a:noFill/>
        </p:spPr>
        <p:txBody>
          <a:bodyPr wrap="none" rtlCol="0">
            <a:spAutoFit/>
          </a:bodyPr>
          <a:lstStyle/>
          <a:p>
            <a:pPr algn="r"/>
            <a:r>
              <a:rPr lang="en-US" sz="1600" dirty="0" smtClean="0">
                <a:latin typeface="+mn-lt"/>
              </a:rPr>
              <a:t>Unified.</a:t>
            </a:r>
            <a:r>
              <a:rPr lang="en-US" sz="1600" baseline="0" dirty="0" smtClean="0">
                <a:latin typeface="+mn-lt"/>
              </a:rPr>
              <a:t> Simplified.</a:t>
            </a:r>
            <a:endParaRPr lang="en-US" sz="1600" dirty="0">
              <a:latin typeface="+mn-lt"/>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524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8" name="TextBox 7"/>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524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6" name="Picture 5"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7" name="TextBox 6"/>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524000"/>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524000"/>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8" name="TextBox 7"/>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22312" y="2925354"/>
            <a:ext cx="7689851" cy="1384995"/>
          </a:xfrm>
          <a:noFill/>
          <a:ln w="9525">
            <a:noFill/>
            <a:miter lim="800000"/>
            <a:headEnd/>
            <a:tailEnd/>
          </a:ln>
          <a:effectLst/>
        </p:spPr>
        <p:txBody>
          <a:bodyPr vert="horz" wrap="square" lIns="0" tIns="0" rIns="0" bIns="0" numCol="1" anchor="b" anchorCtr="0" compatLnSpc="1">
            <a:prstTxWarp prst="textNoShape">
              <a:avLst/>
            </a:prstTxWarp>
            <a:normAutofit/>
          </a:bodyPr>
          <a:lstStyle>
            <a:lvl1pPr marL="0" indent="0" algn="ctr">
              <a:buFont typeface="Arial" pitchFamily="34" charset="0"/>
              <a:buNone/>
              <a:defRPr lang="en-US" sz="10000" kern="1200" cap="all" dirty="0" smtClean="0">
                <a:solidFill>
                  <a:schemeClr val="bg1">
                    <a:alpha val="35000"/>
                  </a:schemeClr>
                </a:solidFill>
                <a:effectLst/>
                <a:latin typeface="Arial Black" pitchFamily="34" charset="0"/>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demo</a:t>
            </a:r>
          </a:p>
        </p:txBody>
      </p:sp>
      <p:sp>
        <p:nvSpPr>
          <p:cNvPr id="2" name="Title 1"/>
          <p:cNvSpPr>
            <a:spLocks noGrp="1"/>
          </p:cNvSpPr>
          <p:nvPr>
            <p:ph type="ctrTitle" hasCustomPrompt="1"/>
          </p:nvPr>
        </p:nvSpPr>
        <p:spPr>
          <a:xfrm>
            <a:off x="368300" y="3692141"/>
            <a:ext cx="8394699" cy="1154497"/>
          </a:xfrm>
          <a:noFill/>
          <a:ln w="9525">
            <a:noFill/>
            <a:miter lim="800000"/>
            <a:headEnd/>
            <a:tailEnd/>
          </a:ln>
          <a:effectLst/>
        </p:spPr>
        <p:txBody>
          <a:bodyPr vert="horz" wrap="square" lIns="0" tIns="0" rIns="0" bIns="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Transition Title</a:t>
            </a:r>
            <a:endParaRPr lang="en-US" dirty="0"/>
          </a:p>
        </p:txBody>
      </p:sp>
      <p:sp>
        <p:nvSpPr>
          <p:cNvPr id="3" name="Subtitle 2"/>
          <p:cNvSpPr>
            <a:spLocks noGrp="1"/>
          </p:cNvSpPr>
          <p:nvPr>
            <p:ph type="subTitle" idx="1" hasCustomPrompt="1"/>
          </p:nvPr>
        </p:nvSpPr>
        <p:spPr bwMode="invGray">
          <a:xfrm>
            <a:off x="4570412" y="4879296"/>
            <a:ext cx="4192587"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5240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0999" y="2287322"/>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0" y="15240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1045" y="2287322"/>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9" name="Picture 8"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10" name="TextBox 9"/>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6" name="Picture 5"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7" name="TextBox 6"/>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4" name="Picture 3"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5" name="TextBox 4"/>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pic>
        <p:nvPicPr>
          <p:cNvPr id="2" name="Picture 1" descr="UC_Strands_rgb.png"/>
          <p:cNvPicPr>
            <a:picLocks noChangeAspect="1"/>
          </p:cNvPicPr>
          <p:nvPr userDrawn="1"/>
        </p:nvPicPr>
        <p:blipFill>
          <a:blip r:embed="rId3" cstate="screen"/>
          <a:srcRect l="1977"/>
          <a:stretch>
            <a:fillRect/>
          </a:stretch>
        </p:blipFill>
        <p:spPr>
          <a:xfrm>
            <a:off x="0" y="1889435"/>
            <a:ext cx="5715000" cy="1943425"/>
          </a:xfrm>
          <a:prstGeom prst="rect">
            <a:avLst/>
          </a:prstGeom>
        </p:spPr>
      </p:pic>
      <p:sp>
        <p:nvSpPr>
          <p:cNvPr id="3" name="TextBox 2"/>
          <p:cNvSpPr txBox="1"/>
          <p:nvPr userDrawn="1"/>
        </p:nvSpPr>
        <p:spPr>
          <a:xfrm>
            <a:off x="5699760" y="2651760"/>
            <a:ext cx="2707793" cy="461665"/>
          </a:xfrm>
          <a:prstGeom prst="rect">
            <a:avLst/>
          </a:prstGeom>
          <a:noFill/>
        </p:spPr>
        <p:txBody>
          <a:bodyPr wrap="none" rtlCol="0">
            <a:spAutoFit/>
          </a:bodyPr>
          <a:lstStyle/>
          <a:p>
            <a:r>
              <a:rPr lang="en-US" sz="2400" dirty="0" smtClean="0">
                <a:latin typeface="+mn-lt"/>
              </a:rPr>
              <a:t>Unified. Simplified.</a:t>
            </a:r>
            <a:endParaRPr lang="en-US" sz="2400" dirty="0">
              <a:latin typeface="+mn-lt"/>
            </a:endParaRPr>
          </a:p>
        </p:txBody>
      </p:sp>
      <p:pic>
        <p:nvPicPr>
          <p:cNvPr id="1026" name="Picture 2" descr="C:\Program Files\Microsoft Resource DVD Artwork\DVD_ART\BoxShots_Logos\MICROSOFT\Microsoft logo and tagline.png"/>
          <p:cNvPicPr>
            <a:picLocks noChangeAspect="1" noChangeArrowheads="1"/>
          </p:cNvPicPr>
          <p:nvPr userDrawn="1"/>
        </p:nvPicPr>
        <p:blipFill>
          <a:blip r:embed="rId4" cstate="screen"/>
          <a:srcRect/>
          <a:stretch>
            <a:fillRect/>
          </a:stretch>
        </p:blipFill>
        <p:spPr bwMode="auto">
          <a:xfrm>
            <a:off x="8001000" y="228600"/>
            <a:ext cx="974952" cy="168121"/>
          </a:xfrm>
          <a:prstGeom prst="rect">
            <a:avLst/>
          </a:prstGeom>
          <a:noFill/>
        </p:spPr>
      </p:pic>
      <p:sp>
        <p:nvSpPr>
          <p:cNvPr id="6" name="TextBox 5"/>
          <p:cNvSpPr txBox="1"/>
          <p:nvPr userDrawn="1"/>
        </p:nvSpPr>
        <p:spPr>
          <a:xfrm>
            <a:off x="5170350" y="6355080"/>
            <a:ext cx="3592650" cy="338554"/>
          </a:xfrm>
          <a:prstGeom prst="rect">
            <a:avLst/>
          </a:prstGeom>
          <a:noFill/>
        </p:spPr>
        <p:txBody>
          <a:bodyPr wrap="none" rtlCol="0">
            <a:spAutoFit/>
          </a:bodyPr>
          <a:lstStyle/>
          <a:p>
            <a:pPr algn="r"/>
            <a:r>
              <a:rPr lang="en-US" sz="1600" dirty="0" smtClean="0">
                <a:latin typeface="+mn-lt"/>
              </a:rPr>
              <a:t>Unified</a:t>
            </a:r>
            <a:r>
              <a:rPr lang="en-US" sz="1600" baseline="0" dirty="0" smtClean="0">
                <a:latin typeface="+mn-lt"/>
              </a:rPr>
              <a:t> Communications Launch 2007</a:t>
            </a:r>
            <a:endParaRPr lang="en-US" sz="1600" dirty="0">
              <a:latin typeface="+mn-lt"/>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WALKIN version LOGOS">
    <p:bg bwMode="ltGray">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pic>
        <p:nvPicPr>
          <p:cNvPr id="2" name="Picture 1" descr="UC_Strands_rgb.png"/>
          <p:cNvPicPr>
            <a:picLocks noChangeAspect="1"/>
          </p:cNvPicPr>
          <p:nvPr userDrawn="1"/>
        </p:nvPicPr>
        <p:blipFill>
          <a:blip r:embed="rId3" cstate="screen"/>
          <a:srcRect l="1977"/>
          <a:stretch>
            <a:fillRect/>
          </a:stretch>
        </p:blipFill>
        <p:spPr>
          <a:xfrm>
            <a:off x="0" y="1889435"/>
            <a:ext cx="5715000" cy="1943425"/>
          </a:xfrm>
          <a:prstGeom prst="rect">
            <a:avLst/>
          </a:prstGeom>
        </p:spPr>
      </p:pic>
      <p:pic>
        <p:nvPicPr>
          <p:cNvPr id="9" name="Picture 8" descr="exchange server generic logo.png"/>
          <p:cNvPicPr>
            <a:picLocks noChangeAspect="1"/>
          </p:cNvPicPr>
          <p:nvPr userDrawn="1"/>
        </p:nvPicPr>
        <p:blipFill>
          <a:blip r:embed="rId4"/>
          <a:stretch>
            <a:fillRect/>
          </a:stretch>
        </p:blipFill>
        <p:spPr>
          <a:xfrm>
            <a:off x="2071913" y="5130017"/>
            <a:ext cx="2017776" cy="399027"/>
          </a:xfrm>
          <a:prstGeom prst="rect">
            <a:avLst/>
          </a:prstGeom>
        </p:spPr>
      </p:pic>
      <p:pic>
        <p:nvPicPr>
          <p:cNvPr id="10" name="Picture 9" descr="Office Communications Server 2007 logo.png"/>
          <p:cNvPicPr>
            <a:picLocks noChangeAspect="1"/>
          </p:cNvPicPr>
          <p:nvPr userDrawn="1"/>
        </p:nvPicPr>
        <p:blipFill>
          <a:blip r:embed="rId5" cstate="print"/>
          <a:stretch>
            <a:fillRect/>
          </a:stretch>
        </p:blipFill>
        <p:spPr>
          <a:xfrm>
            <a:off x="1353314" y="4156136"/>
            <a:ext cx="2990084" cy="588458"/>
          </a:xfrm>
          <a:prstGeom prst="rect">
            <a:avLst/>
          </a:prstGeom>
        </p:spPr>
      </p:pic>
      <p:pic>
        <p:nvPicPr>
          <p:cNvPr id="11" name="Picture 10" descr="Office Communicator 2007 logo.png"/>
          <p:cNvPicPr>
            <a:picLocks noChangeAspect="1"/>
          </p:cNvPicPr>
          <p:nvPr userDrawn="1"/>
        </p:nvPicPr>
        <p:blipFill>
          <a:blip r:embed="rId6"/>
          <a:srcRect r="11948"/>
          <a:stretch>
            <a:fillRect/>
          </a:stretch>
        </p:blipFill>
        <p:spPr>
          <a:xfrm>
            <a:off x="4953000" y="4157445"/>
            <a:ext cx="2819400" cy="409425"/>
          </a:xfrm>
          <a:prstGeom prst="rect">
            <a:avLst/>
          </a:prstGeom>
        </p:spPr>
      </p:pic>
      <p:pic>
        <p:nvPicPr>
          <p:cNvPr id="12" name="Picture 11" descr="Office Live Meeting logo.png"/>
          <p:cNvPicPr>
            <a:picLocks noChangeAspect="1"/>
          </p:cNvPicPr>
          <p:nvPr userDrawn="1"/>
        </p:nvPicPr>
        <p:blipFill>
          <a:blip r:embed="rId7"/>
          <a:stretch>
            <a:fillRect/>
          </a:stretch>
        </p:blipFill>
        <p:spPr>
          <a:xfrm>
            <a:off x="4613947" y="5088492"/>
            <a:ext cx="2590796" cy="440552"/>
          </a:xfrm>
          <a:prstGeom prst="rect">
            <a:avLst/>
          </a:prstGeom>
        </p:spPr>
      </p:pic>
      <p:pic>
        <p:nvPicPr>
          <p:cNvPr id="13" name="Picture 2" descr="C:\Program Files\Microsoft Resource DVD Artwork\DVD_ART\BoxShots_Logos\MICROSOFT\Microsoft logo and tagline.png"/>
          <p:cNvPicPr>
            <a:picLocks noChangeAspect="1" noChangeArrowheads="1"/>
          </p:cNvPicPr>
          <p:nvPr userDrawn="1"/>
        </p:nvPicPr>
        <p:blipFill>
          <a:blip r:embed="rId8" cstate="screen"/>
          <a:srcRect/>
          <a:stretch>
            <a:fillRect/>
          </a:stretch>
        </p:blipFill>
        <p:spPr bwMode="auto">
          <a:xfrm>
            <a:off x="8001000" y="228600"/>
            <a:ext cx="974952" cy="168121"/>
          </a:xfrm>
          <a:prstGeom prst="rect">
            <a:avLst/>
          </a:prstGeom>
          <a:noFill/>
        </p:spPr>
      </p:pic>
      <p:sp>
        <p:nvSpPr>
          <p:cNvPr id="14" name="TextBox 13"/>
          <p:cNvSpPr txBox="1"/>
          <p:nvPr userDrawn="1"/>
        </p:nvSpPr>
        <p:spPr>
          <a:xfrm>
            <a:off x="5699760" y="2651760"/>
            <a:ext cx="2707793" cy="461665"/>
          </a:xfrm>
          <a:prstGeom prst="rect">
            <a:avLst/>
          </a:prstGeom>
          <a:noFill/>
        </p:spPr>
        <p:txBody>
          <a:bodyPr wrap="none" rtlCol="0">
            <a:spAutoFit/>
          </a:bodyPr>
          <a:lstStyle/>
          <a:p>
            <a:r>
              <a:rPr lang="en-US" sz="2400" dirty="0" smtClean="0">
                <a:latin typeface="+mn-lt"/>
              </a:rPr>
              <a:t>Unified. Simplified.</a:t>
            </a:r>
            <a:endParaRPr lang="en-US" sz="2400" dirty="0">
              <a:latin typeface="+mn-lt"/>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4038600"/>
            <a:ext cx="7681913" cy="914400"/>
          </a:xfrm>
        </p:spPr>
        <p:txBody>
          <a:bodyP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30249" y="495299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3" cstate="screen"/>
          <a:srcRect/>
          <a:stretch>
            <a:fillRect/>
          </a:stretch>
        </p:blipFill>
        <p:spPr bwMode="auto">
          <a:xfrm>
            <a:off x="8001000" y="228600"/>
            <a:ext cx="974952" cy="168121"/>
          </a:xfrm>
          <a:prstGeom prst="rect">
            <a:avLst/>
          </a:prstGeom>
          <a:noFill/>
        </p:spPr>
      </p:pic>
      <p:pic>
        <p:nvPicPr>
          <p:cNvPr id="8" name="Picture 7" descr="UC_Strands_rgb.png"/>
          <p:cNvPicPr>
            <a:picLocks noChangeAspect="1"/>
          </p:cNvPicPr>
          <p:nvPr userDrawn="1"/>
        </p:nvPicPr>
        <p:blipFill>
          <a:blip r:embed="rId4" cstate="screen"/>
          <a:srcRect l="1977"/>
          <a:stretch>
            <a:fillRect/>
          </a:stretch>
        </p:blipFill>
        <p:spPr>
          <a:xfrm>
            <a:off x="0" y="1889435"/>
            <a:ext cx="5715000" cy="1943425"/>
          </a:xfrm>
          <a:prstGeom prst="rect">
            <a:avLst/>
          </a:prstGeom>
        </p:spPr>
      </p:pic>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4038600"/>
            <a:ext cx="7681913" cy="914400"/>
          </a:xfrm>
        </p:spPr>
        <p:txBody>
          <a:bodyPr anchor="t" anchorCtr="0">
            <a:noAutofit/>
          </a:bodyPr>
          <a:lstStyle>
            <a:lvl1pPr algn="l" defTabSz="914363" rtl="0" eaLnBrk="1" latinLnBrk="0" hangingPunct="1">
              <a:lnSpc>
                <a:spcPct val="90000"/>
              </a:lnSpc>
              <a:spcBef>
                <a:spcPct val="0"/>
              </a:spcBef>
              <a:buNone/>
              <a:defRPr lang="en-US" sz="4800" b="0" kern="1200" cap="none" spc="-150" dirty="0">
                <a:ln w="3175">
                  <a:noFill/>
                </a:ln>
                <a:solidFill>
                  <a:schemeClr val="tx1"/>
                </a:solidFill>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9530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5860140" y="2481942"/>
            <a:ext cx="2902860" cy="9277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0"/>
              </a:spcBef>
              <a:buFont typeface="Arial" pitchFamily="34" charset="0"/>
              <a:buNone/>
              <a:defRPr lang="en-US" sz="5400" b="0" kern="1200" cap="none" spc="-150" dirty="0" smtClean="0">
                <a:ln w="3175">
                  <a:noFill/>
                </a:ln>
                <a:solidFill>
                  <a:schemeClr val="tx1"/>
                </a:solidFill>
                <a:effectLst/>
                <a:latin typeface="Segoe" pitchFamily="34" charset="0"/>
                <a:ea typeface="+mn-ea"/>
                <a:cs typeface="Arial" charset="0"/>
              </a:defRPr>
            </a:lvl1pPr>
          </a:lstStyle>
          <a:p>
            <a:pPr lvl="0"/>
            <a:r>
              <a:rPr lang="en-US" dirty="0" smtClean="0"/>
              <a:t>click to…</a:t>
            </a:r>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3" cstate="screen"/>
          <a:srcRect/>
          <a:stretch>
            <a:fillRect/>
          </a:stretch>
        </p:blipFill>
        <p:spPr bwMode="auto">
          <a:xfrm>
            <a:off x="8001000" y="228600"/>
            <a:ext cx="974952" cy="168121"/>
          </a:xfrm>
          <a:prstGeom prst="rect">
            <a:avLst/>
          </a:prstGeom>
          <a:noFill/>
        </p:spPr>
      </p:pic>
      <p:pic>
        <p:nvPicPr>
          <p:cNvPr id="9" name="Picture 8" descr="UC_Strands_rgb.png"/>
          <p:cNvPicPr>
            <a:picLocks noChangeAspect="1"/>
          </p:cNvPicPr>
          <p:nvPr userDrawn="1"/>
        </p:nvPicPr>
        <p:blipFill>
          <a:blip r:embed="rId4" cstate="screen"/>
          <a:srcRect l="1977"/>
          <a:stretch>
            <a:fillRect/>
          </a:stretch>
        </p:blipFill>
        <p:spPr>
          <a:xfrm>
            <a:off x="0" y="1889435"/>
            <a:ext cx="5715000" cy="1943425"/>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368300" y="1347788"/>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524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8" name="TextBox 7"/>
          <p:cNvSpPr txBox="1"/>
          <p:nvPr userDrawn="1"/>
        </p:nvSpPr>
        <p:spPr>
          <a:xfrm>
            <a:off x="1862270" y="6310498"/>
            <a:ext cx="166904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524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6" name="Picture 5"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7" name="TextBox 6"/>
          <p:cNvSpPr txBox="1"/>
          <p:nvPr userDrawn="1"/>
        </p:nvSpPr>
        <p:spPr>
          <a:xfrm>
            <a:off x="1862270" y="6310498"/>
            <a:ext cx="1669047" cy="307777"/>
          </a:xfrm>
          <a:prstGeom prst="rect">
            <a:avLst/>
          </a:prstGeom>
          <a:noFill/>
        </p:spPr>
        <p:txBody>
          <a:bodyPr wrap="none" rtlCol="0">
            <a:spAutoFit/>
          </a:bodyPr>
          <a:lstStyle/>
          <a:p>
            <a:pPr marL="0" marR="0" indent="0" algn="l" defTabSz="914327" rtl="0" eaLnBrk="1" fontAlgn="auto" latinLnBrk="0" hangingPunct="1">
              <a:lnSpc>
                <a:spcPct val="100000"/>
              </a:lnSpc>
              <a:spcBef>
                <a:spcPts val="0"/>
              </a:spcBef>
              <a:spcAft>
                <a:spcPts val="0"/>
              </a:spcAft>
              <a:buClrTx/>
              <a:buSzTx/>
              <a:buFontTx/>
              <a:buNone/>
              <a:tabLst/>
              <a:defRPr/>
            </a:pPr>
            <a:r>
              <a:rPr lang="en-US" sz="1400" dirty="0" smtClean="0">
                <a:latin typeface="+mn-lt"/>
              </a:rPr>
              <a:t>Unified</a:t>
            </a:r>
            <a:r>
              <a:rPr lang="en-US" sz="1400" baseline="0" dirty="0" smtClean="0">
                <a:latin typeface="+mn-lt"/>
              </a:rPr>
              <a:t>. Simplified.</a:t>
            </a:r>
            <a:endParaRPr lang="en-US" sz="1400" dirty="0" smtClean="0">
              <a:latin typeface="+mn-lt"/>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524000"/>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524000"/>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8" name="TextBox 7"/>
          <p:cNvSpPr txBox="1"/>
          <p:nvPr userDrawn="1"/>
        </p:nvSpPr>
        <p:spPr>
          <a:xfrm>
            <a:off x="1862270" y="6310498"/>
            <a:ext cx="1669047" cy="307777"/>
          </a:xfrm>
          <a:prstGeom prst="rect">
            <a:avLst/>
          </a:prstGeom>
          <a:noFill/>
        </p:spPr>
        <p:txBody>
          <a:bodyPr wrap="none" rtlCol="0">
            <a:spAutoFit/>
          </a:bodyPr>
          <a:lstStyle/>
          <a:p>
            <a:pPr marL="0" marR="0" indent="0" algn="l" defTabSz="914327" rtl="0" eaLnBrk="1" fontAlgn="auto" latinLnBrk="0" hangingPunct="1">
              <a:lnSpc>
                <a:spcPct val="100000"/>
              </a:lnSpc>
              <a:spcBef>
                <a:spcPts val="0"/>
              </a:spcBef>
              <a:spcAft>
                <a:spcPts val="0"/>
              </a:spcAft>
              <a:buClrTx/>
              <a:buSzTx/>
              <a:buFontTx/>
              <a:buNone/>
              <a:tabLst/>
              <a:defRPr/>
            </a:pPr>
            <a:r>
              <a:rPr lang="en-US" sz="1400" dirty="0" smtClean="0">
                <a:latin typeface="+mn-lt"/>
              </a:rPr>
              <a:t>Unified</a:t>
            </a:r>
            <a:r>
              <a:rPr lang="en-US" sz="1400" baseline="0" dirty="0" smtClean="0">
                <a:latin typeface="+mn-lt"/>
              </a:rPr>
              <a:t>. Simplified.</a:t>
            </a:r>
            <a:endParaRPr lang="en-US" sz="1400" dirty="0" smtClean="0">
              <a:latin typeface="+mn-lt"/>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5240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87322"/>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0" y="15240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045" y="2287322"/>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9" name="Picture 8"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10" name="TextBox 9"/>
          <p:cNvSpPr txBox="1"/>
          <p:nvPr userDrawn="1"/>
        </p:nvSpPr>
        <p:spPr>
          <a:xfrm>
            <a:off x="1862270" y="6310498"/>
            <a:ext cx="1669047" cy="307777"/>
          </a:xfrm>
          <a:prstGeom prst="rect">
            <a:avLst/>
          </a:prstGeom>
          <a:noFill/>
        </p:spPr>
        <p:txBody>
          <a:bodyPr wrap="none" rtlCol="0">
            <a:spAutoFit/>
          </a:bodyPr>
          <a:lstStyle/>
          <a:p>
            <a:pPr marL="0" marR="0" indent="0" algn="l" defTabSz="914327" rtl="0" eaLnBrk="1" fontAlgn="auto" latinLnBrk="0" hangingPunct="1">
              <a:lnSpc>
                <a:spcPct val="100000"/>
              </a:lnSpc>
              <a:spcBef>
                <a:spcPts val="0"/>
              </a:spcBef>
              <a:spcAft>
                <a:spcPts val="0"/>
              </a:spcAft>
              <a:buClrTx/>
              <a:buSzTx/>
              <a:buFontTx/>
              <a:buNone/>
              <a:tabLst/>
              <a:defRPr/>
            </a:pPr>
            <a:r>
              <a:rPr lang="en-US" sz="1400" dirty="0" smtClean="0">
                <a:latin typeface="+mn-lt"/>
              </a:rPr>
              <a:t>Unified</a:t>
            </a:r>
            <a:r>
              <a:rPr lang="en-US" sz="1400" baseline="0" dirty="0" smtClean="0">
                <a:latin typeface="+mn-lt"/>
              </a:rPr>
              <a:t>. Simplified.</a:t>
            </a:r>
            <a:endParaRPr lang="en-US" sz="1400" dirty="0" smtClean="0">
              <a:latin typeface="+mn-lt"/>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6" name="Picture 5"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7" name="TextBox 6"/>
          <p:cNvSpPr txBox="1"/>
          <p:nvPr userDrawn="1"/>
        </p:nvSpPr>
        <p:spPr>
          <a:xfrm>
            <a:off x="1862270" y="6310498"/>
            <a:ext cx="166904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4" name="Picture 3"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5" name="TextBox 4"/>
          <p:cNvSpPr txBox="1"/>
          <p:nvPr userDrawn="1"/>
        </p:nvSpPr>
        <p:spPr>
          <a:xfrm>
            <a:off x="1862270" y="6310498"/>
            <a:ext cx="166904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pic>
        <p:nvPicPr>
          <p:cNvPr id="2" name="Picture 1" descr="UC_Strands_rgb.png"/>
          <p:cNvPicPr>
            <a:picLocks noChangeAspect="1"/>
          </p:cNvPicPr>
          <p:nvPr userDrawn="1"/>
        </p:nvPicPr>
        <p:blipFill>
          <a:blip r:embed="rId3" cstate="screen"/>
          <a:srcRect l="1977"/>
          <a:stretch>
            <a:fillRect/>
          </a:stretch>
        </p:blipFill>
        <p:spPr>
          <a:xfrm>
            <a:off x="0" y="1889435"/>
            <a:ext cx="5715000" cy="1943425"/>
          </a:xfrm>
          <a:prstGeom prst="rect">
            <a:avLst/>
          </a:prstGeom>
        </p:spPr>
      </p:pic>
      <p:sp>
        <p:nvSpPr>
          <p:cNvPr id="3" name="TextBox 2"/>
          <p:cNvSpPr txBox="1"/>
          <p:nvPr userDrawn="1"/>
        </p:nvSpPr>
        <p:spPr>
          <a:xfrm>
            <a:off x="5699760" y="2651760"/>
            <a:ext cx="2707793" cy="461665"/>
          </a:xfrm>
          <a:prstGeom prst="rect">
            <a:avLst/>
          </a:prstGeom>
          <a:noFill/>
        </p:spPr>
        <p:txBody>
          <a:bodyPr wrap="none" rtlCol="0">
            <a:spAutoFit/>
          </a:bodyPr>
          <a:lstStyle/>
          <a:p>
            <a:r>
              <a:rPr lang="en-US" sz="2400" dirty="0" smtClean="0">
                <a:latin typeface="+mn-lt"/>
              </a:rPr>
              <a:t>Unified. Simplified.</a:t>
            </a:r>
            <a:endParaRPr lang="en-US" sz="2400" dirty="0">
              <a:latin typeface="+mn-lt"/>
            </a:endParaRPr>
          </a:p>
        </p:txBody>
      </p:sp>
      <p:sp>
        <p:nvSpPr>
          <p:cNvPr id="4" name="TextBox 3"/>
          <p:cNvSpPr txBox="1"/>
          <p:nvPr userDrawn="1"/>
        </p:nvSpPr>
        <p:spPr>
          <a:xfrm>
            <a:off x="6670990" y="6355080"/>
            <a:ext cx="2396810" cy="338554"/>
          </a:xfrm>
          <a:prstGeom prst="rect">
            <a:avLst/>
          </a:prstGeom>
          <a:noFill/>
        </p:spPr>
        <p:txBody>
          <a:bodyPr wrap="none" rtlCol="0">
            <a:spAutoFit/>
          </a:bodyPr>
          <a:lstStyle/>
          <a:p>
            <a:r>
              <a:rPr lang="en-US" sz="1600" dirty="0" smtClean="0">
                <a:latin typeface="+mn-lt"/>
              </a:rPr>
              <a:t>Unified</a:t>
            </a:r>
            <a:r>
              <a:rPr lang="en-US" sz="1600" baseline="0" dirty="0" smtClean="0">
                <a:latin typeface="+mn-lt"/>
              </a:rPr>
              <a:t> Communications</a:t>
            </a:r>
            <a:endParaRPr lang="en-US" sz="1600" dirty="0">
              <a:latin typeface="+mn-lt"/>
            </a:endParaRPr>
          </a:p>
        </p:txBody>
      </p:sp>
      <p:pic>
        <p:nvPicPr>
          <p:cNvPr id="1026" name="Picture 2" descr="C:\Program Files\Microsoft Resource DVD Artwork\DVD_ART\BoxShots_Logos\MICROSOFT\Microsoft logo and tagline.png"/>
          <p:cNvPicPr>
            <a:picLocks noChangeAspect="1" noChangeArrowheads="1"/>
          </p:cNvPicPr>
          <p:nvPr userDrawn="1"/>
        </p:nvPicPr>
        <p:blipFill>
          <a:blip r:embed="rId4" cstate="screen"/>
          <a:srcRect/>
          <a:stretch>
            <a:fillRect/>
          </a:stretch>
        </p:blipFill>
        <p:spPr bwMode="auto">
          <a:xfrm>
            <a:off x="8001000" y="228600"/>
            <a:ext cx="974952" cy="168121"/>
          </a:xfrm>
          <a:prstGeom prst="rect">
            <a:avLst/>
          </a:prstGeom>
          <a:noFill/>
        </p:spPr>
      </p:pic>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WALKIN version LOGOS">
    <p:bg bwMode="ltGray">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pic>
        <p:nvPicPr>
          <p:cNvPr id="2" name="Picture 1" descr="UC_Strands_rgb.png"/>
          <p:cNvPicPr>
            <a:picLocks noChangeAspect="1"/>
          </p:cNvPicPr>
          <p:nvPr userDrawn="1"/>
        </p:nvPicPr>
        <p:blipFill>
          <a:blip r:embed="rId3" cstate="screen"/>
          <a:srcRect l="1977"/>
          <a:stretch>
            <a:fillRect/>
          </a:stretch>
        </p:blipFill>
        <p:spPr>
          <a:xfrm>
            <a:off x="0" y="1889435"/>
            <a:ext cx="5715000" cy="1943425"/>
          </a:xfrm>
          <a:prstGeom prst="rect">
            <a:avLst/>
          </a:prstGeom>
        </p:spPr>
      </p:pic>
      <p:sp>
        <p:nvSpPr>
          <p:cNvPr id="3" name="TextBox 2"/>
          <p:cNvSpPr txBox="1"/>
          <p:nvPr userDrawn="1"/>
        </p:nvSpPr>
        <p:spPr>
          <a:xfrm>
            <a:off x="5649426" y="2651760"/>
            <a:ext cx="3512500" cy="461665"/>
          </a:xfrm>
          <a:prstGeom prst="rect">
            <a:avLst/>
          </a:prstGeom>
          <a:noFill/>
        </p:spPr>
        <p:txBody>
          <a:bodyPr wrap="none" rtlCol="0">
            <a:spAutoFit/>
          </a:bodyPr>
          <a:lstStyle/>
          <a:p>
            <a:r>
              <a:rPr lang="en-US" sz="2400" dirty="0" smtClean="0">
                <a:latin typeface="+mn-lt"/>
              </a:rPr>
              <a:t>Unified Communications</a:t>
            </a:r>
            <a:endParaRPr lang="en-US" sz="2400" dirty="0">
              <a:latin typeface="+mn-lt"/>
            </a:endParaRPr>
          </a:p>
        </p:txBody>
      </p:sp>
      <p:pic>
        <p:nvPicPr>
          <p:cNvPr id="9" name="Picture 8" descr="exchange server generic logo.png"/>
          <p:cNvPicPr>
            <a:picLocks noChangeAspect="1"/>
          </p:cNvPicPr>
          <p:nvPr userDrawn="1"/>
        </p:nvPicPr>
        <p:blipFill>
          <a:blip r:embed="rId4"/>
          <a:stretch>
            <a:fillRect/>
          </a:stretch>
        </p:blipFill>
        <p:spPr>
          <a:xfrm>
            <a:off x="2071913" y="5130017"/>
            <a:ext cx="2017776" cy="399027"/>
          </a:xfrm>
          <a:prstGeom prst="rect">
            <a:avLst/>
          </a:prstGeom>
        </p:spPr>
      </p:pic>
      <p:pic>
        <p:nvPicPr>
          <p:cNvPr id="10" name="Picture 9" descr="Office Communications Server 2007 logo.png"/>
          <p:cNvPicPr>
            <a:picLocks noChangeAspect="1"/>
          </p:cNvPicPr>
          <p:nvPr userDrawn="1"/>
        </p:nvPicPr>
        <p:blipFill>
          <a:blip r:embed="rId5" cstate="print"/>
          <a:stretch>
            <a:fillRect/>
          </a:stretch>
        </p:blipFill>
        <p:spPr>
          <a:xfrm>
            <a:off x="1353314" y="4156136"/>
            <a:ext cx="2990084" cy="588458"/>
          </a:xfrm>
          <a:prstGeom prst="rect">
            <a:avLst/>
          </a:prstGeom>
        </p:spPr>
      </p:pic>
      <p:pic>
        <p:nvPicPr>
          <p:cNvPr id="11" name="Picture 10" descr="Office Communicator 2007 logo.png"/>
          <p:cNvPicPr>
            <a:picLocks noChangeAspect="1"/>
          </p:cNvPicPr>
          <p:nvPr userDrawn="1"/>
        </p:nvPicPr>
        <p:blipFill>
          <a:blip r:embed="rId6"/>
          <a:srcRect r="11948"/>
          <a:stretch>
            <a:fillRect/>
          </a:stretch>
        </p:blipFill>
        <p:spPr>
          <a:xfrm>
            <a:off x="4953000" y="4157445"/>
            <a:ext cx="2819400" cy="409425"/>
          </a:xfrm>
          <a:prstGeom prst="rect">
            <a:avLst/>
          </a:prstGeom>
        </p:spPr>
      </p:pic>
      <p:pic>
        <p:nvPicPr>
          <p:cNvPr id="12" name="Picture 11" descr="Office Live Meeting logo.png"/>
          <p:cNvPicPr>
            <a:picLocks noChangeAspect="1"/>
          </p:cNvPicPr>
          <p:nvPr userDrawn="1"/>
        </p:nvPicPr>
        <p:blipFill>
          <a:blip r:embed="rId7"/>
          <a:stretch>
            <a:fillRect/>
          </a:stretch>
        </p:blipFill>
        <p:spPr>
          <a:xfrm>
            <a:off x="4613947" y="5088492"/>
            <a:ext cx="2590796" cy="440552"/>
          </a:xfrm>
          <a:prstGeom prst="rect">
            <a:avLst/>
          </a:prstGeom>
        </p:spPr>
      </p:pic>
      <p:pic>
        <p:nvPicPr>
          <p:cNvPr id="13" name="Picture 2" descr="C:\Program Files\Microsoft Resource DVD Artwork\DVD_ART\BoxShots_Logos\MICROSOFT\Microsoft logo and tagline.png"/>
          <p:cNvPicPr>
            <a:picLocks noChangeAspect="1" noChangeArrowheads="1"/>
          </p:cNvPicPr>
          <p:nvPr userDrawn="1"/>
        </p:nvPicPr>
        <p:blipFill>
          <a:blip r:embed="rId8" cstate="screen"/>
          <a:srcRect/>
          <a:stretch>
            <a:fillRect/>
          </a:stretch>
        </p:blipFill>
        <p:spPr bwMode="auto">
          <a:xfrm>
            <a:off x="8001000" y="228600"/>
            <a:ext cx="974952" cy="168121"/>
          </a:xfrm>
          <a:prstGeom prst="rect">
            <a:avLst/>
          </a:prstGeom>
          <a:noFill/>
        </p:spPr>
      </p:pic>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with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
          <p:cNvSpPr>
            <a:spLocks noGrp="1"/>
          </p:cNvSpPr>
          <p:nvPr userDrawn="1">
            <p:ph type="body" sz="quarter" idx="10" hasCustomPrompt="1"/>
          </p:nvPr>
        </p:nvSpPr>
        <p:spPr>
          <a:xfrm>
            <a:off x="368300" y="767292"/>
            <a:ext cx="8394700" cy="443198"/>
          </a:xfrm>
        </p:spPr>
        <p:txBody>
          <a:bodyPr vert="horz" wrap="square" lIns="91440" tIns="0" rIns="91440" bIns="0" rtlCol="0">
            <a:spAutoFit/>
          </a:bodyPr>
          <a:lstStyle>
            <a:lvl1pPr marL="384939" indent="-384939" algn="l" defTabSz="914327" rtl="0" eaLnBrk="1" latinLnBrk="0" hangingPunct="1">
              <a:lnSpc>
                <a:spcPct val="90000"/>
              </a:lnSpc>
              <a:spcBef>
                <a:spcPct val="20000"/>
              </a:spcBef>
              <a:buFontTx/>
              <a:buNone/>
              <a:defRPr lang="en-US" sz="32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sz="half" idx="1"/>
          </p:nvPr>
        </p:nvSpPr>
        <p:spPr>
          <a:xfrm>
            <a:off x="368300" y="1347788"/>
            <a:ext cx="4114800" cy="1917448"/>
          </a:xfrm>
        </p:spPr>
        <p:txBody>
          <a:bodyPr/>
          <a:lstStyle>
            <a:lvl1pPr marL="339962" indent="-339962">
              <a:lnSpc>
                <a:spcPct val="90000"/>
              </a:lnSpc>
              <a:defRPr sz="2400"/>
            </a:lvl1pPr>
            <a:lvl2pPr marL="673311" indent="-325411">
              <a:lnSpc>
                <a:spcPct val="90000"/>
              </a:lnSpc>
              <a:defRPr sz="2000"/>
            </a:lvl2pPr>
            <a:lvl3pPr marL="953747" indent="-288373">
              <a:lnSpc>
                <a:spcPct val="90000"/>
              </a:lnSpc>
              <a:defRPr sz="1800"/>
            </a:lvl3pPr>
            <a:lvl4pPr marL="1227569" indent="-273822">
              <a:lnSpc>
                <a:spcPct val="90000"/>
              </a:lnSpc>
              <a:defRPr sz="1600"/>
            </a:lvl4pPr>
            <a:lvl5pPr marL="1515941" indent="-280435">
              <a:lnSpc>
                <a:spcPct val="90000"/>
              </a:lnSpc>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0900" y="1347788"/>
            <a:ext cx="4114800" cy="1917448"/>
          </a:xfrm>
        </p:spPr>
        <p:txBody>
          <a:bodyPr/>
          <a:lstStyle>
            <a:lvl1pPr marL="347900" indent="-347900">
              <a:lnSpc>
                <a:spcPct val="90000"/>
              </a:lnSpc>
              <a:defRPr sz="2400"/>
            </a:lvl1pPr>
            <a:lvl2pPr marL="673311" indent="-339962">
              <a:lnSpc>
                <a:spcPct val="90000"/>
              </a:lnSpc>
              <a:defRPr sz="2000"/>
            </a:lvl2pPr>
            <a:lvl3pPr marL="961683" indent="-302924">
              <a:lnSpc>
                <a:spcPct val="90000"/>
              </a:lnSpc>
              <a:defRPr sz="1800"/>
            </a:lvl3pPr>
            <a:lvl4pPr marL="1227569" indent="-265885">
              <a:lnSpc>
                <a:spcPct val="90000"/>
              </a:lnSpc>
              <a:defRPr sz="1600"/>
            </a:lvl4pPr>
            <a:lvl5pPr marL="1515941" indent="-273822">
              <a:lnSpc>
                <a:spcPct val="90000"/>
              </a:lnSpc>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 Text</a:t>
            </a:r>
            <a:endParaRPr lang="en-US" dirty="0"/>
          </a:p>
        </p:txBody>
      </p:sp>
      <p:sp>
        <p:nvSpPr>
          <p:cNvPr id="3" name="Text Placeholder 2"/>
          <p:cNvSpPr>
            <a:spLocks noGrp="1"/>
          </p:cNvSpPr>
          <p:nvPr>
            <p:ph type="body" idx="1"/>
          </p:nvPr>
        </p:nvSpPr>
        <p:spPr>
          <a:xfrm>
            <a:off x="368301" y="1347788"/>
            <a:ext cx="4114800" cy="692498"/>
          </a:xfrm>
        </p:spPr>
        <p:txBody>
          <a:bodyPr anchor="b"/>
          <a:lstStyle>
            <a:lvl1pPr marL="0" indent="0">
              <a:lnSpc>
                <a:spcPct val="90000"/>
              </a:lnSpc>
              <a:spcBef>
                <a:spcPts val="0"/>
              </a:spcBef>
              <a:buNone/>
              <a:defRPr sz="2500" b="1">
                <a:latin typeface="Arial" pitchFamily="34" charset="0"/>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2111110"/>
            <a:ext cx="4114800" cy="1537344"/>
          </a:xfrm>
        </p:spPr>
        <p:txBody>
          <a:bodyPr/>
          <a:lstStyle>
            <a:lvl1pPr marL="281759" indent="-281759">
              <a:defRPr sz="2300"/>
            </a:lvl1pPr>
            <a:lvl2pPr marL="562196" indent="-265885">
              <a:defRPr sz="2000"/>
            </a:lvl2pPr>
            <a:lvl3pPr marL="813529" indent="-243397">
              <a:defRPr sz="1800"/>
            </a:lvl3pPr>
            <a:lvl4pPr marL="1050312" indent="-228847">
              <a:defRPr sz="1700"/>
            </a:lvl4pPr>
            <a:lvl5pPr marL="1279159" indent="-206358">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3283" y="1347788"/>
            <a:ext cx="4117019" cy="692498"/>
          </a:xfrm>
        </p:spPr>
        <p:txBody>
          <a:bodyPr vert="horz" wrap="square" lIns="0" tIns="0" rIns="0" bIns="0" rtlCol="0" anchor="b">
            <a:spAutoFit/>
          </a:bodyPr>
          <a:lstStyle>
            <a:lvl1pPr marL="0" indent="0">
              <a:lnSpc>
                <a:spcPct val="90000"/>
              </a:lnSpc>
              <a:spcBef>
                <a:spcPts val="0"/>
              </a:spcBef>
              <a:buNone/>
              <a:defRPr lang="en-US" sz="2500" b="1" kern="1200" smtClean="0">
                <a:solidFill>
                  <a:schemeClr val="tx1"/>
                </a:solidFill>
                <a:effectLst/>
                <a:latin typeface="Arial" pitchFamily="34" charset="0"/>
                <a:ea typeface="+mn-ea"/>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marL="0" lvl="0" indent="0" algn="l" defTabSz="914327" rtl="0" eaLnBrk="1" latinLnBrk="0" hangingPunct="1">
              <a:lnSpc>
                <a:spcPct val="90000"/>
              </a:lnSpc>
              <a:spcBef>
                <a:spcPts val="0"/>
              </a:spcBef>
              <a:buFontTx/>
              <a:buNone/>
            </a:pPr>
            <a:r>
              <a:rPr lang="en-US" smtClean="0"/>
              <a:t>Click to edit Master text styles</a:t>
            </a:r>
          </a:p>
        </p:txBody>
      </p:sp>
      <p:sp>
        <p:nvSpPr>
          <p:cNvPr id="6" name="Content Placeholder 5"/>
          <p:cNvSpPr>
            <a:spLocks noGrp="1"/>
          </p:cNvSpPr>
          <p:nvPr>
            <p:ph sz="quarter" idx="4"/>
          </p:nvPr>
        </p:nvSpPr>
        <p:spPr>
          <a:xfrm>
            <a:off x="4632327" y="2111110"/>
            <a:ext cx="4117974" cy="1537344"/>
          </a:xfrm>
        </p:spPr>
        <p:txBody>
          <a:bodyPr/>
          <a:lstStyle>
            <a:lvl1pPr marL="296309" indent="-296309">
              <a:defRPr sz="2300"/>
            </a:lvl1pPr>
            <a:lvl2pPr marL="570132" indent="-273822">
              <a:defRPr sz="2000"/>
            </a:lvl2pPr>
            <a:lvl3pPr marL="821466" indent="-244720">
              <a:defRPr sz="1800"/>
            </a:lvl3pPr>
            <a:lvl4pPr marL="1050312" indent="-236784">
              <a:defRPr sz="1700"/>
            </a:lvl4pPr>
            <a:lvl5pPr marL="1279159" indent="-220910">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Text</a:t>
            </a:r>
            <a:endParaRPr lang="en-US" dirty="0"/>
          </a:p>
        </p:txBody>
      </p:sp>
      <p:pic>
        <p:nvPicPr>
          <p:cNvPr id="3"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Text</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4.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3.xml"/><Relationship Id="rId1" Type="http://schemas.openxmlformats.org/officeDocument/2006/relationships/slideLayout" Target="../slideLayouts/slideLayout27.xml"/><Relationship Id="rId4" Type="http://schemas.openxmlformats.org/officeDocument/2006/relationships/image" Target="../media/image2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4.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0"/>
            <a:ext cx="9144000" cy="1411288"/>
          </a:xfrm>
          <a:prstGeom prst="rect">
            <a:avLst/>
          </a:prstGeom>
          <a:gradFill>
            <a:gsLst>
              <a:gs pos="0">
                <a:srgbClr val="0070C0">
                  <a:alpha val="0"/>
                </a:srgbClr>
              </a:gs>
              <a:gs pos="41000">
                <a:schemeClr val="tx1">
                  <a:alpha val="15000"/>
                </a:schemeClr>
              </a:gs>
              <a:gs pos="56000">
                <a:schemeClr val="tx1">
                  <a:alpha val="25000"/>
                </a:schemeClr>
              </a:gs>
              <a:gs pos="100000">
                <a:schemeClr val="tx1">
                  <a:alpha val="70000"/>
                </a:schemeClr>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Placeholder 1"/>
          <p:cNvSpPr>
            <a:spLocks noGrp="1"/>
          </p:cNvSpPr>
          <p:nvPr>
            <p:ph type="title"/>
          </p:nvPr>
        </p:nvSpPr>
        <p:spPr>
          <a:xfrm>
            <a:off x="368300" y="220663"/>
            <a:ext cx="8382000" cy="609398"/>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lang="en-US" dirty="0" smtClean="0"/>
              <a:t>Click to Edit Title Text</a:t>
            </a:r>
            <a:endParaRPr lang="en-US" dirty="0"/>
          </a:p>
        </p:txBody>
      </p:sp>
      <p:sp>
        <p:nvSpPr>
          <p:cNvPr id="3" name="Text Placeholder 2"/>
          <p:cNvSpPr>
            <a:spLocks noGrp="1"/>
          </p:cNvSpPr>
          <p:nvPr>
            <p:ph type="body" idx="1"/>
          </p:nvPr>
        </p:nvSpPr>
        <p:spPr>
          <a:xfrm>
            <a:off x="366713" y="1347788"/>
            <a:ext cx="8407400" cy="1854867"/>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9" r:id="rId1"/>
    <p:sldLayoutId id="2147483695" r:id="rId2"/>
    <p:sldLayoutId id="2147483697" r:id="rId3"/>
    <p:sldLayoutId id="2147483743" r:id="rId4"/>
    <p:sldLayoutId id="2147483698" r:id="rId5"/>
    <p:sldLayoutId id="2147483699" r:id="rId6"/>
    <p:sldLayoutId id="2147483700" r:id="rId7"/>
    <p:sldLayoutId id="2147483747" r:id="rId8"/>
    <p:sldLayoutId id="2147483701" r:id="rId9"/>
    <p:sldLayoutId id="2147483702" r:id="rId10"/>
    <p:sldLayoutId id="2147483722" r:id="rId11"/>
    <p:sldLayoutId id="2147483744" r:id="rId12"/>
    <p:sldLayoutId id="2147483746" r:id="rId13"/>
    <p:sldLayoutId id="2147483754" r:id="rId14"/>
  </p:sldLayoutIdLst>
  <p:transition>
    <p:fade/>
  </p:transition>
  <p:txStyles>
    <p:title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p:titleStyle>
    <p:bodyStyle>
      <a:lvl1pPr marL="384939" indent="-384939" algn="l" defTabSz="914327" rtl="0" eaLnBrk="1" latinLnBrk="0" hangingPunct="1">
        <a:lnSpc>
          <a:spcPct val="90000"/>
        </a:lnSpc>
        <a:spcBef>
          <a:spcPts val="700"/>
        </a:spcBef>
        <a:buFontTx/>
        <a:buBlip>
          <a:blip r:embed="rId17"/>
        </a:buBlip>
        <a:defRPr sz="2800" kern="1200">
          <a:solidFill>
            <a:schemeClr val="tx1"/>
          </a:solidFill>
          <a:effectLst/>
          <a:latin typeface="+mj-lt"/>
          <a:ea typeface="+mn-ea"/>
          <a:cs typeface="+mn-cs"/>
        </a:defRPr>
      </a:lvl1pPr>
      <a:lvl2pPr marL="739451" indent="-362451" algn="l" defTabSz="914327" rtl="0" eaLnBrk="1" latinLnBrk="0" hangingPunct="1">
        <a:lnSpc>
          <a:spcPct val="90000"/>
        </a:lnSpc>
        <a:spcBef>
          <a:spcPts val="700"/>
        </a:spcBef>
        <a:buFontTx/>
        <a:buBlip>
          <a:blip r:embed="rId17"/>
        </a:buBlip>
        <a:defRPr sz="2400" kern="1200">
          <a:solidFill>
            <a:schemeClr val="tx1"/>
          </a:solidFill>
          <a:effectLst/>
          <a:latin typeface="+mj-lt"/>
          <a:ea typeface="+mn-ea"/>
          <a:cs typeface="+mn-cs"/>
        </a:defRPr>
      </a:lvl2pPr>
      <a:lvl3pPr marL="1101902" indent="-347900" algn="l" defTabSz="914327" rtl="0" eaLnBrk="1" latinLnBrk="0" hangingPunct="1">
        <a:lnSpc>
          <a:spcPct val="90000"/>
        </a:lnSpc>
        <a:spcBef>
          <a:spcPts val="700"/>
        </a:spcBef>
        <a:buFontTx/>
        <a:buBlip>
          <a:blip r:embed="rId17"/>
        </a:buBlip>
        <a:defRPr sz="2000" kern="1200">
          <a:solidFill>
            <a:schemeClr val="tx1"/>
          </a:solidFill>
          <a:effectLst/>
          <a:latin typeface="+mj-lt"/>
          <a:ea typeface="+mn-ea"/>
          <a:cs typeface="+mn-cs"/>
        </a:defRPr>
      </a:lvl3pPr>
      <a:lvl4pPr marL="1420699" indent="-318798" algn="l" defTabSz="914327" rtl="0" eaLnBrk="1" latinLnBrk="0" hangingPunct="1">
        <a:lnSpc>
          <a:spcPct val="90000"/>
        </a:lnSpc>
        <a:spcBef>
          <a:spcPts val="700"/>
        </a:spcBef>
        <a:buFontTx/>
        <a:buBlip>
          <a:blip r:embed="rId17"/>
        </a:buBlip>
        <a:defRPr sz="1800" kern="1200">
          <a:solidFill>
            <a:schemeClr val="tx1"/>
          </a:solidFill>
          <a:effectLst/>
          <a:latin typeface="+mj-lt"/>
          <a:ea typeface="+mn-ea"/>
          <a:cs typeface="+mn-cs"/>
        </a:defRPr>
      </a:lvl4pPr>
      <a:lvl5pPr marL="1760661" indent="-318798" algn="l" defTabSz="914327" rtl="0" eaLnBrk="1" latinLnBrk="0" hangingPunct="1">
        <a:lnSpc>
          <a:spcPct val="90000"/>
        </a:lnSpc>
        <a:spcBef>
          <a:spcPts val="700"/>
        </a:spcBef>
        <a:buFontTx/>
        <a:buBlip>
          <a:blip r:embed="rId17"/>
        </a:buBlip>
        <a:defRPr sz="1800" kern="1200">
          <a:solidFill>
            <a:schemeClr val="tx1"/>
          </a:solidFill>
          <a:effectLst/>
          <a:latin typeface="+mj-lt"/>
          <a:ea typeface="+mn-ea"/>
          <a:cs typeface="+mn-cs"/>
        </a:defRPr>
      </a:lvl5pPr>
      <a:lvl6pPr marL="2514399"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62"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6"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90"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screen"/>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0"/>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524000"/>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solidFill>
            <a:schemeClr val="tx1"/>
          </a:solidFill>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5"/>
        </a:buBlip>
        <a:defRPr sz="3200" kern="1200">
          <a:solidFill>
            <a:schemeClr val="tx1"/>
          </a:solidFill>
          <a:latin typeface="+mn-lt"/>
          <a:ea typeface="+mn-ea"/>
          <a:cs typeface="+mn-cs"/>
        </a:defRPr>
      </a:lvl1pPr>
      <a:lvl2pPr marL="803275" indent="-396875" algn="l" defTabSz="914363" rtl="0" eaLnBrk="1" latinLnBrk="0" hangingPunct="1">
        <a:lnSpc>
          <a:spcPct val="90000"/>
        </a:lnSpc>
        <a:spcBef>
          <a:spcPct val="20000"/>
        </a:spcBef>
        <a:buSzPct val="80000"/>
        <a:buFontTx/>
        <a:buBlip>
          <a:blip r:embed="rId15"/>
        </a:buBlip>
        <a:defRPr sz="2800" kern="1200">
          <a:solidFill>
            <a:schemeClr val="tx1"/>
          </a:solidFill>
          <a:latin typeface="+mn-lt"/>
          <a:ea typeface="+mn-ea"/>
          <a:cs typeface="+mn-cs"/>
        </a:defRPr>
      </a:lvl2pPr>
      <a:lvl3pPr marL="1147763" indent="-344488" algn="l" defTabSz="914363" rtl="0" eaLnBrk="1" latinLnBrk="0" hangingPunct="1">
        <a:lnSpc>
          <a:spcPct val="90000"/>
        </a:lnSpc>
        <a:spcBef>
          <a:spcPct val="20000"/>
        </a:spcBef>
        <a:buSzPct val="80000"/>
        <a:buFontTx/>
        <a:buBlip>
          <a:blip r:embed="rId15"/>
        </a:buBlip>
        <a:defRPr sz="2400" kern="1200">
          <a:solidFill>
            <a:schemeClr val="tx1"/>
          </a:solidFill>
          <a:latin typeface="+mn-lt"/>
          <a:ea typeface="+mn-ea"/>
          <a:cs typeface="+mn-cs"/>
        </a:defRPr>
      </a:lvl3pPr>
      <a:lvl4pPr marL="1485900" indent="-346075" algn="l" defTabSz="914363" rtl="0" eaLnBrk="1" latinLnBrk="0" hangingPunct="1">
        <a:lnSpc>
          <a:spcPct val="90000"/>
        </a:lnSpc>
        <a:spcBef>
          <a:spcPct val="20000"/>
        </a:spcBef>
        <a:buSzPct val="80000"/>
        <a:buFontTx/>
        <a:buBlip>
          <a:blip r:embed="rId15"/>
        </a:buBlip>
        <a:defRPr sz="2400" kern="1200">
          <a:solidFill>
            <a:schemeClr val="tx1"/>
          </a:solidFill>
          <a:latin typeface="+mn-lt"/>
          <a:ea typeface="+mn-ea"/>
          <a:cs typeface="+mn-cs"/>
        </a:defRPr>
      </a:lvl4pPr>
      <a:lvl5pPr marL="1830388" indent="-336550" algn="l" defTabSz="914363" rtl="0" eaLnBrk="1" latinLnBrk="0" hangingPunct="1">
        <a:lnSpc>
          <a:spcPct val="90000"/>
        </a:lnSpc>
        <a:spcBef>
          <a:spcPct val="20000"/>
        </a:spcBef>
        <a:buSzPct val="80000"/>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381000"/>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812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69"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solidFill>
            <a:schemeClr val="bg2"/>
          </a:solidFill>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screen"/>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0"/>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524000"/>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chemeClr val="tx1"/>
          </a:solidFill>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44.png"/><Relationship Id="rId18" Type="http://schemas.openxmlformats.org/officeDocument/2006/relationships/oleObject" Target="../embeddings/oleObject1.bin"/><Relationship Id="rId3" Type="http://schemas.openxmlformats.org/officeDocument/2006/relationships/notesSlide" Target="../notesSlides/notesSlide9.xml"/><Relationship Id="rId7" Type="http://schemas.openxmlformats.org/officeDocument/2006/relationships/image" Target="../media/image39.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slideLayout" Target="../slideLayouts/slideLayout34.xml"/><Relationship Id="rId16" Type="http://schemas.openxmlformats.org/officeDocument/2006/relationships/image" Target="../media/image47.png"/><Relationship Id="rId20" Type="http://schemas.openxmlformats.org/officeDocument/2006/relationships/image" Target="../media/image50.png"/><Relationship Id="rId1" Type="http://schemas.openxmlformats.org/officeDocument/2006/relationships/vmlDrawing" Target="../drawings/vmlDrawing1.v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37.png"/><Relationship Id="rId15" Type="http://schemas.openxmlformats.org/officeDocument/2006/relationships/image" Target="../media/image46.jpeg"/><Relationship Id="rId10" Type="http://schemas.openxmlformats.org/officeDocument/2006/relationships/image" Target="../media/image41.png"/><Relationship Id="rId19" Type="http://schemas.openxmlformats.org/officeDocument/2006/relationships/image" Target="../media/image49.png"/><Relationship Id="rId4" Type="http://schemas.openxmlformats.org/officeDocument/2006/relationships/image" Target="../media/image36.emf"/><Relationship Id="rId9" Type="http://schemas.openxmlformats.org/officeDocument/2006/relationships/image" Target="../media/image40.png"/><Relationship Id="rId14" Type="http://schemas.openxmlformats.org/officeDocument/2006/relationships/image" Target="../media/image4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image" Target="../media/image54.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21.xml"/><Relationship Id="rId5" Type="http://schemas.openxmlformats.org/officeDocument/2006/relationships/image" Target="../media/image55.jpe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image" Target="../media/image57.jpe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image" Target="../media/image59.jpeg"/></Relationships>
</file>

<file path=ppt/slides/_rels/slide2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2.xml"/><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image" Target="../media/image62.jpe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image" Target="../media/image64.jpe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1.xml"/><Relationship Id="rId5" Type="http://schemas.openxmlformats.org/officeDocument/2006/relationships/image" Target="../media/image65.png"/><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7.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3.jpeg"/><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2.jpe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0.xml"/><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image" Target="../media/image73.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4.jpe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5.png"/><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7.png"/><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7.png"/><Relationship Id="rId1" Type="http://schemas.openxmlformats.org/officeDocument/2006/relationships/slideLayout" Target="../slideLayouts/slideLayout21.xml"/><Relationship Id="rId4" Type="http://schemas.openxmlformats.org/officeDocument/2006/relationships/image" Target="../media/image78.png"/></Relationships>
</file>

<file path=ppt/slides/_rels/slide4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1.xml"/><Relationship Id="rId1" Type="http://schemas.openxmlformats.org/officeDocument/2006/relationships/slideLayout" Target="../slideLayouts/slideLayout21.xml"/><Relationship Id="rId5" Type="http://schemas.openxmlformats.org/officeDocument/2006/relationships/image" Target="../media/image73.jpeg"/><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2.xml"/><Relationship Id="rId4" Type="http://schemas.openxmlformats.org/officeDocument/2006/relationships/image" Target="../media/image6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14.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0.png"/><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2.png"/><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hyperlink" Target="http://www.microsoft.com/uc/products/default.mspx" TargetMode="External"/><Relationship Id="rId2" Type="http://schemas.openxmlformats.org/officeDocument/2006/relationships/notesSlide" Target="../notesSlides/notesSlide37.xml"/><Relationship Id="rId1" Type="http://schemas.openxmlformats.org/officeDocument/2006/relationships/slideLayout" Target="../slideLayouts/slideLayout21.xml"/><Relationship Id="rId5" Type="http://schemas.openxmlformats.org/officeDocument/2006/relationships/hyperlink" Target="http://go.microsoft.com/fwlink/?LinkID=87482" TargetMode="External"/><Relationship Id="rId4" Type="http://schemas.openxmlformats.org/officeDocument/2006/relationships/hyperlink" Target="http://technet.microsoft.com/"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2.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26.png"/><Relationship Id="rId5" Type="http://schemas.openxmlformats.org/officeDocument/2006/relationships/image" Target="../media/image34.jpeg"/><Relationship Id="rId10" Type="http://schemas.openxmlformats.org/officeDocument/2006/relationships/image" Target="../media/image28.png"/><Relationship Id="rId4" Type="http://schemas.openxmlformats.org/officeDocument/2006/relationships/image" Target="../media/image33.pn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2.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image" Target="../media/image27.png"/><Relationship Id="rId5" Type="http://schemas.openxmlformats.org/officeDocument/2006/relationships/image" Target="../media/image34.jpeg"/><Relationship Id="rId10" Type="http://schemas.openxmlformats.org/officeDocument/2006/relationships/image" Target="../media/image29.png"/><Relationship Id="rId4" Type="http://schemas.openxmlformats.org/officeDocument/2006/relationships/image" Target="../media/image33.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loud 99"/>
          <p:cNvSpPr/>
          <p:nvPr/>
        </p:nvSpPr>
        <p:spPr bwMode="auto">
          <a:xfrm>
            <a:off x="3595936" y="5985165"/>
            <a:ext cx="899864" cy="625042"/>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mj-lt"/>
            </a:endParaRPr>
          </a:p>
        </p:txBody>
      </p:sp>
      <p:cxnSp>
        <p:nvCxnSpPr>
          <p:cNvPr id="71" name="Elbow Connector 70"/>
          <p:cNvCxnSpPr>
            <a:cxnSpLocks noChangeShapeType="1"/>
            <a:stCxn id="146" idx="0"/>
            <a:endCxn id="17" idx="2"/>
          </p:cNvCxnSpPr>
          <p:nvPr/>
        </p:nvCxnSpPr>
        <p:spPr bwMode="auto">
          <a:xfrm rot="5400000" flipH="1" flipV="1">
            <a:off x="5209068" y="4107058"/>
            <a:ext cx="406400" cy="1031485"/>
          </a:xfrm>
          <a:prstGeom prst="bentConnector3">
            <a:avLst>
              <a:gd name="adj1" fmla="val 50000"/>
            </a:avLst>
          </a:prstGeom>
          <a:noFill/>
          <a:ln w="38100" algn="ctr">
            <a:solidFill>
              <a:schemeClr val="tx1"/>
            </a:solidFill>
            <a:round/>
            <a:headEnd/>
            <a:tailEnd/>
          </a:ln>
        </p:spPr>
      </p:cxnSp>
      <p:sp>
        <p:nvSpPr>
          <p:cNvPr id="159" name="Cloud 158"/>
          <p:cNvSpPr/>
          <p:nvPr/>
        </p:nvSpPr>
        <p:spPr bwMode="auto">
          <a:xfrm>
            <a:off x="595751" y="3084657"/>
            <a:ext cx="1444810" cy="1012824"/>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mj-lt"/>
            </a:endParaRPr>
          </a:p>
        </p:txBody>
      </p:sp>
      <p:sp>
        <p:nvSpPr>
          <p:cNvPr id="160" name="Cloud 159"/>
          <p:cNvSpPr/>
          <p:nvPr/>
        </p:nvSpPr>
        <p:spPr bwMode="auto">
          <a:xfrm>
            <a:off x="586613" y="4747203"/>
            <a:ext cx="1444810" cy="1012824"/>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mj-lt"/>
            </a:endParaRPr>
          </a:p>
        </p:txBody>
      </p:sp>
      <p:sp>
        <p:nvSpPr>
          <p:cNvPr id="152" name="Cloud 151"/>
          <p:cNvSpPr/>
          <p:nvPr/>
        </p:nvSpPr>
        <p:spPr bwMode="auto">
          <a:xfrm>
            <a:off x="595751" y="1439430"/>
            <a:ext cx="1444810" cy="1012824"/>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mj-lt"/>
            </a:endParaRPr>
          </a:p>
        </p:txBody>
      </p:sp>
      <p:sp>
        <p:nvSpPr>
          <p:cNvPr id="151" name="Oval 150"/>
          <p:cNvSpPr/>
          <p:nvPr/>
        </p:nvSpPr>
        <p:spPr bwMode="auto">
          <a:xfrm rot="20620615">
            <a:off x="2005483" y="3357102"/>
            <a:ext cx="800100" cy="1731647"/>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150" name="Oval 149"/>
          <p:cNvSpPr/>
          <p:nvPr/>
        </p:nvSpPr>
        <p:spPr bwMode="auto">
          <a:xfrm rot="20620615">
            <a:off x="3397865" y="3222021"/>
            <a:ext cx="800100" cy="1731647"/>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13" name="Rounded Rectangle 12"/>
          <p:cNvSpPr/>
          <p:nvPr/>
        </p:nvSpPr>
        <p:spPr>
          <a:xfrm>
            <a:off x="4466203" y="1219200"/>
            <a:ext cx="2846052" cy="1086953"/>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30" name="Rounded Rectangle 129"/>
          <p:cNvSpPr/>
          <p:nvPr/>
        </p:nvSpPr>
        <p:spPr bwMode="auto">
          <a:xfrm>
            <a:off x="4714651" y="1539128"/>
            <a:ext cx="1041456" cy="679205"/>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49" name="Oval 148"/>
          <p:cNvSpPr/>
          <p:nvPr/>
        </p:nvSpPr>
        <p:spPr bwMode="auto">
          <a:xfrm>
            <a:off x="4575175" y="1361864"/>
            <a:ext cx="1283658" cy="1097174"/>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147" name="Oval 146"/>
          <p:cNvSpPr/>
          <p:nvPr/>
        </p:nvSpPr>
        <p:spPr bwMode="auto">
          <a:xfrm>
            <a:off x="5085970" y="5823172"/>
            <a:ext cx="1117403" cy="870162"/>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51" name="Rounded Rectangle 50"/>
          <p:cNvSpPr/>
          <p:nvPr/>
        </p:nvSpPr>
        <p:spPr bwMode="auto">
          <a:xfrm>
            <a:off x="6324600" y="4822129"/>
            <a:ext cx="1447801" cy="1161288"/>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45" name="Oval 144"/>
          <p:cNvSpPr/>
          <p:nvPr/>
        </p:nvSpPr>
        <p:spPr bwMode="auto">
          <a:xfrm>
            <a:off x="6426397" y="5014768"/>
            <a:ext cx="1283658" cy="1097174"/>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66" name="Rounded Rectangle 65"/>
          <p:cNvSpPr/>
          <p:nvPr/>
        </p:nvSpPr>
        <p:spPr>
          <a:xfrm>
            <a:off x="8094518" y="3810000"/>
            <a:ext cx="897081" cy="1340279"/>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alpha val="87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44" name="Oval 143"/>
          <p:cNvSpPr/>
          <p:nvPr/>
        </p:nvSpPr>
        <p:spPr bwMode="auto">
          <a:xfrm>
            <a:off x="7860342" y="4121150"/>
            <a:ext cx="1283658" cy="1097174"/>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11" name="Rounded Rectangle 10"/>
          <p:cNvSpPr/>
          <p:nvPr/>
        </p:nvSpPr>
        <p:spPr>
          <a:xfrm>
            <a:off x="8084420" y="1511560"/>
            <a:ext cx="896112" cy="1536440"/>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65" name="TextBox 64"/>
          <p:cNvSpPr txBox="1"/>
          <p:nvPr/>
        </p:nvSpPr>
        <p:spPr>
          <a:xfrm>
            <a:off x="8077200" y="1495866"/>
            <a:ext cx="910552" cy="769437"/>
          </a:xfrm>
          <a:prstGeom prst="rect">
            <a:avLst/>
          </a:prstGeom>
          <a:noFill/>
        </p:spPr>
        <p:txBody>
          <a:bodyPr wrap="square" lIns="91436" tIns="45718" rIns="91436" bIns="45718">
            <a:spAutoFit/>
          </a:bodyPr>
          <a:lstStyle/>
          <a:p>
            <a:pPr algn="ctr"/>
            <a:r>
              <a:rPr lang="en-US" sz="1100" dirty="0" smtClean="0">
                <a:latin typeface="+mj-lt"/>
              </a:rPr>
              <a:t>QOE Monitoring Archiving</a:t>
            </a:r>
            <a:endParaRPr lang="en-US" sz="1100" dirty="0">
              <a:latin typeface="+mj-lt"/>
            </a:endParaRPr>
          </a:p>
          <a:p>
            <a:pPr algn="ctr"/>
            <a:r>
              <a:rPr lang="en-US" sz="1100" dirty="0" smtClean="0">
                <a:latin typeface="+mj-lt"/>
              </a:rPr>
              <a:t>CDR</a:t>
            </a:r>
            <a:endParaRPr lang="en-US" sz="1100" dirty="0">
              <a:latin typeface="+mj-lt"/>
            </a:endParaRPr>
          </a:p>
        </p:txBody>
      </p:sp>
      <p:sp>
        <p:nvSpPr>
          <p:cNvPr id="12" name="Rounded Rectangle 11"/>
          <p:cNvSpPr/>
          <p:nvPr/>
        </p:nvSpPr>
        <p:spPr bwMode="auto">
          <a:xfrm>
            <a:off x="8169990" y="2237694"/>
            <a:ext cx="721166" cy="709862"/>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41" name="Oval 140"/>
          <p:cNvSpPr/>
          <p:nvPr/>
        </p:nvSpPr>
        <p:spPr bwMode="auto">
          <a:xfrm>
            <a:off x="7891515" y="1997797"/>
            <a:ext cx="1283658" cy="1097174"/>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17" name="Rounded Rectangle 16"/>
          <p:cNvSpPr/>
          <p:nvPr/>
        </p:nvSpPr>
        <p:spPr>
          <a:xfrm>
            <a:off x="4159821" y="2488970"/>
            <a:ext cx="3536379" cy="1930630"/>
          </a:xfrm>
          <a:prstGeom prst="roundRect">
            <a:avLst>
              <a:gd name="adj" fmla="val 7898"/>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38" name="Oval 137"/>
          <p:cNvSpPr/>
          <p:nvPr/>
        </p:nvSpPr>
        <p:spPr bwMode="auto">
          <a:xfrm>
            <a:off x="3970390" y="2658701"/>
            <a:ext cx="1460448" cy="1248281"/>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139" name="Oval 138"/>
          <p:cNvSpPr/>
          <p:nvPr/>
        </p:nvSpPr>
        <p:spPr bwMode="auto">
          <a:xfrm>
            <a:off x="5671324" y="2658701"/>
            <a:ext cx="1460448" cy="1248281"/>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140" name="Oval 139"/>
          <p:cNvSpPr/>
          <p:nvPr/>
        </p:nvSpPr>
        <p:spPr bwMode="auto">
          <a:xfrm>
            <a:off x="6429860" y="2710656"/>
            <a:ext cx="1460448" cy="1248281"/>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14" name="Rounded Rectangle 13"/>
          <p:cNvSpPr/>
          <p:nvPr/>
        </p:nvSpPr>
        <p:spPr bwMode="auto">
          <a:xfrm>
            <a:off x="6044688" y="1539128"/>
            <a:ext cx="1041456" cy="679205"/>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37" name="Oval 136"/>
          <p:cNvSpPr/>
          <p:nvPr/>
        </p:nvSpPr>
        <p:spPr bwMode="auto">
          <a:xfrm>
            <a:off x="5860473" y="1417205"/>
            <a:ext cx="1218911" cy="1041833"/>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44" name="Title 23"/>
          <p:cNvSpPr>
            <a:spLocks noGrp="1"/>
          </p:cNvSpPr>
          <p:nvPr>
            <p:ph type="title"/>
          </p:nvPr>
        </p:nvSpPr>
        <p:spPr>
          <a:xfrm>
            <a:off x="381000" y="381000"/>
            <a:ext cx="8382000" cy="609398"/>
          </a:xfrm>
        </p:spPr>
        <p:txBody>
          <a:bodyPr/>
          <a:lstStyle/>
          <a:p>
            <a:r>
              <a:rPr lang="en-US" sz="4400" dirty="0" smtClean="0">
                <a:latin typeface="+mj-lt"/>
                <a:sym typeface="Wingdings" pitchFamily="2" charset="2"/>
              </a:rPr>
              <a:t>OCS 2007 Voice Components</a:t>
            </a:r>
            <a:endParaRPr lang="en-US" sz="4400" dirty="0">
              <a:latin typeface="+mj-lt"/>
            </a:endParaRPr>
          </a:p>
        </p:txBody>
      </p:sp>
      <p:cxnSp>
        <p:nvCxnSpPr>
          <p:cNvPr id="6" name="Straight Connector 5"/>
          <p:cNvCxnSpPr/>
          <p:nvPr/>
        </p:nvCxnSpPr>
        <p:spPr bwMode="auto">
          <a:xfrm rot="10800000">
            <a:off x="4852134" y="5961501"/>
            <a:ext cx="629460" cy="224616"/>
          </a:xfrm>
          <a:prstGeom prst="line">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7" name="Straight Connector 6"/>
          <p:cNvCxnSpPr>
            <a:stCxn id="18" idx="1"/>
            <a:endCxn id="26" idx="0"/>
          </p:cNvCxnSpPr>
          <p:nvPr/>
        </p:nvCxnSpPr>
        <p:spPr>
          <a:xfrm rot="10800000">
            <a:off x="2109825" y="1945842"/>
            <a:ext cx="584411" cy="1327910"/>
          </a:xfrm>
          <a:prstGeom prst="line">
            <a:avLst/>
          </a:prstGeom>
        </p:spPr>
        <p:style>
          <a:lnRef idx="2">
            <a:schemeClr val="accent4"/>
          </a:lnRef>
          <a:fillRef idx="0">
            <a:schemeClr val="accent4"/>
          </a:fillRef>
          <a:effectRef idx="1">
            <a:schemeClr val="accent4"/>
          </a:effectRef>
          <a:fontRef idx="minor">
            <a:schemeClr val="tx1"/>
          </a:fontRef>
        </p:style>
      </p:cxnSp>
      <p:cxnSp>
        <p:nvCxnSpPr>
          <p:cNvPr id="8" name="Straight Connector 7"/>
          <p:cNvCxnSpPr>
            <a:stCxn id="18" idx="1"/>
            <a:endCxn id="30" idx="0"/>
          </p:cNvCxnSpPr>
          <p:nvPr/>
        </p:nvCxnSpPr>
        <p:spPr>
          <a:xfrm rot="10800000" flipV="1">
            <a:off x="2097081" y="3273751"/>
            <a:ext cx="597155" cy="317317"/>
          </a:xfrm>
          <a:prstGeom prst="line">
            <a:avLst/>
          </a:prstGeom>
        </p:spPr>
        <p:style>
          <a:lnRef idx="2">
            <a:schemeClr val="accent4"/>
          </a:lnRef>
          <a:fillRef idx="0">
            <a:schemeClr val="accent4"/>
          </a:fillRef>
          <a:effectRef idx="1">
            <a:schemeClr val="accent4"/>
          </a:effectRef>
          <a:fontRef idx="minor">
            <a:schemeClr val="tx1"/>
          </a:fontRef>
        </p:style>
      </p:cxnSp>
      <p:cxnSp>
        <p:nvCxnSpPr>
          <p:cNvPr id="9" name="Straight Connector 8"/>
          <p:cNvCxnSpPr>
            <a:stCxn id="18" idx="1"/>
            <a:endCxn id="31" idx="0"/>
          </p:cNvCxnSpPr>
          <p:nvPr/>
        </p:nvCxnSpPr>
        <p:spPr>
          <a:xfrm rot="10800000" flipV="1">
            <a:off x="2109825" y="3273751"/>
            <a:ext cx="584411" cy="1968991"/>
          </a:xfrm>
          <a:prstGeom prst="line">
            <a:avLst/>
          </a:prstGeom>
        </p:spPr>
        <p:style>
          <a:lnRef idx="2">
            <a:schemeClr val="accent4"/>
          </a:lnRef>
          <a:fillRef idx="0">
            <a:schemeClr val="accent4"/>
          </a:fillRef>
          <a:effectRef idx="1">
            <a:schemeClr val="accent4"/>
          </a:effectRef>
          <a:fontRef idx="minor">
            <a:schemeClr val="tx1"/>
          </a:fontRef>
        </p:style>
      </p:cxnSp>
      <p:cxnSp>
        <p:nvCxnSpPr>
          <p:cNvPr id="10" name="Straight Connector 93"/>
          <p:cNvCxnSpPr>
            <a:cxnSpLocks noChangeShapeType="1"/>
          </p:cNvCxnSpPr>
          <p:nvPr/>
        </p:nvCxnSpPr>
        <p:spPr bwMode="auto">
          <a:xfrm flipV="1">
            <a:off x="4572000" y="5961501"/>
            <a:ext cx="280134" cy="231482"/>
          </a:xfrm>
          <a:prstGeom prst="line">
            <a:avLst/>
          </a:prstGeom>
          <a:noFill/>
          <a:ln w="19050" algn="ctr">
            <a:solidFill>
              <a:schemeClr val="tx1"/>
            </a:solidFill>
            <a:prstDash val="dash"/>
            <a:round/>
            <a:headEnd/>
            <a:tailEnd/>
          </a:ln>
        </p:spPr>
      </p:cxnSp>
      <p:sp>
        <p:nvSpPr>
          <p:cNvPr id="16" name="Rounded Rectangle 15"/>
          <p:cNvSpPr/>
          <p:nvPr/>
        </p:nvSpPr>
        <p:spPr bwMode="auto">
          <a:xfrm>
            <a:off x="4211868" y="4822128"/>
            <a:ext cx="1426932" cy="1163036"/>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8" name="Rounded Rectangle 17"/>
          <p:cNvSpPr/>
          <p:nvPr/>
        </p:nvSpPr>
        <p:spPr>
          <a:xfrm>
            <a:off x="2694235" y="2017767"/>
            <a:ext cx="865080" cy="2511970"/>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9" name="Rounded Rectangle 18"/>
          <p:cNvSpPr/>
          <p:nvPr/>
        </p:nvSpPr>
        <p:spPr>
          <a:xfrm>
            <a:off x="2765839" y="2516522"/>
            <a:ext cx="720899" cy="1841188"/>
          </a:xfrm>
          <a:prstGeom prst="roundRect">
            <a:avLst/>
          </a:prstGeom>
          <a:gradFill flip="none" rotWithShape="1">
            <a:gsLst>
              <a:gs pos="1000">
                <a:schemeClr val="accent5">
                  <a:shade val="58000"/>
                  <a:satMod val="150000"/>
                  <a:alpha val="38000"/>
                </a:schemeClr>
              </a:gs>
              <a:gs pos="47000">
                <a:schemeClr val="accent5">
                  <a:tint val="90000"/>
                  <a:satMod val="135000"/>
                  <a:alpha val="85000"/>
                </a:schemeClr>
              </a:gs>
              <a:gs pos="100000">
                <a:schemeClr val="accent5">
                  <a:tint val="80000"/>
                  <a:satMod val="155000"/>
                  <a:alpha val="38000"/>
                </a:schemeClr>
              </a:gs>
            </a:gsLst>
            <a:lin ang="2700000" scaled="1"/>
            <a:tileRec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1000" b="1" dirty="0">
              <a:solidFill>
                <a:schemeClr val="tx1"/>
              </a:solidFill>
              <a:latin typeface="+mj-lt"/>
            </a:endParaRPr>
          </a:p>
        </p:txBody>
      </p:sp>
      <p:grpSp>
        <p:nvGrpSpPr>
          <p:cNvPr id="2" name="Group 7"/>
          <p:cNvGrpSpPr>
            <a:grpSpLocks/>
          </p:cNvGrpSpPr>
          <p:nvPr/>
        </p:nvGrpSpPr>
        <p:grpSpPr bwMode="auto">
          <a:xfrm>
            <a:off x="4270663" y="2971800"/>
            <a:ext cx="546682" cy="636053"/>
            <a:chOff x="2496" y="1632"/>
            <a:chExt cx="364" cy="501"/>
          </a:xfrm>
        </p:grpSpPr>
        <p:pic>
          <p:nvPicPr>
            <p:cNvPr id="21" name="Picture 8"/>
            <p:cNvPicPr>
              <a:picLocks noChangeAspect="1" noChangeArrowheads="1"/>
            </p:cNvPicPr>
            <p:nvPr/>
          </p:nvPicPr>
          <p:blipFill>
            <a:blip r:embed="rId4"/>
            <a:srcRect/>
            <a:stretch>
              <a:fillRect/>
            </a:stretch>
          </p:blipFill>
          <p:spPr bwMode="auto">
            <a:xfrm>
              <a:off x="2496" y="1632"/>
              <a:ext cx="364" cy="501"/>
            </a:xfrm>
            <a:prstGeom prst="rect">
              <a:avLst/>
            </a:prstGeom>
            <a:noFill/>
            <a:ln w="9525">
              <a:noFill/>
              <a:miter lim="800000"/>
              <a:headEnd/>
              <a:tailEnd/>
            </a:ln>
          </p:spPr>
        </p:pic>
        <p:pic>
          <p:nvPicPr>
            <p:cNvPr id="22" name="Picture 9"/>
            <p:cNvPicPr>
              <a:picLocks noChangeAspect="1" noChangeArrowheads="1"/>
            </p:cNvPicPr>
            <p:nvPr/>
          </p:nvPicPr>
          <p:blipFill>
            <a:blip r:embed="rId5"/>
            <a:srcRect/>
            <a:stretch>
              <a:fillRect/>
            </a:stretch>
          </p:blipFill>
          <p:spPr bwMode="auto">
            <a:xfrm>
              <a:off x="2688" y="1872"/>
              <a:ext cx="102" cy="90"/>
            </a:xfrm>
            <a:prstGeom prst="rect">
              <a:avLst/>
            </a:prstGeom>
            <a:noFill/>
            <a:ln w="9525">
              <a:noFill/>
              <a:miter lim="800000"/>
              <a:headEnd/>
              <a:tailEnd/>
            </a:ln>
          </p:spPr>
        </p:pic>
      </p:grpSp>
      <p:pic>
        <p:nvPicPr>
          <p:cNvPr id="24" name="Picture 4"/>
          <p:cNvPicPr>
            <a:picLocks noChangeAspect="1" noChangeArrowheads="1"/>
          </p:cNvPicPr>
          <p:nvPr/>
        </p:nvPicPr>
        <p:blipFill>
          <a:blip r:embed="rId4"/>
          <a:srcRect/>
          <a:stretch>
            <a:fillRect/>
          </a:stretch>
        </p:blipFill>
        <p:spPr bwMode="auto">
          <a:xfrm>
            <a:off x="4396079" y="3220514"/>
            <a:ext cx="546682" cy="636053"/>
          </a:xfrm>
          <a:prstGeom prst="rect">
            <a:avLst/>
          </a:prstGeom>
          <a:noFill/>
          <a:ln w="9525">
            <a:noFill/>
            <a:miter lim="800000"/>
            <a:headEnd/>
            <a:tailEnd/>
          </a:ln>
        </p:spPr>
      </p:pic>
      <p:sp>
        <p:nvSpPr>
          <p:cNvPr id="26" name="Cloud 25"/>
          <p:cNvSpPr/>
          <p:nvPr/>
        </p:nvSpPr>
        <p:spPr>
          <a:xfrm>
            <a:off x="525166" y="1549737"/>
            <a:ext cx="1585980" cy="792210"/>
          </a:xfrm>
          <a:prstGeom prst="cloud">
            <a:avLst/>
          </a:prstGeom>
          <a:no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400" dirty="0" smtClean="0">
                <a:solidFill>
                  <a:schemeClr val="tx1"/>
                </a:solidFill>
                <a:latin typeface="+mj-lt"/>
              </a:rPr>
              <a:t>Public IM  </a:t>
            </a:r>
            <a:r>
              <a:rPr lang="en-US" sz="1400" dirty="0">
                <a:solidFill>
                  <a:schemeClr val="tx1"/>
                </a:solidFill>
                <a:latin typeface="+mj-lt"/>
              </a:rPr>
              <a:t>Clouds</a:t>
            </a:r>
          </a:p>
        </p:txBody>
      </p:sp>
      <p:sp>
        <p:nvSpPr>
          <p:cNvPr id="27" name="TextBox 26"/>
          <p:cNvSpPr txBox="1"/>
          <p:nvPr/>
        </p:nvSpPr>
        <p:spPr>
          <a:xfrm>
            <a:off x="1749770" y="2160678"/>
            <a:ext cx="506862" cy="261606"/>
          </a:xfrm>
          <a:prstGeom prst="rect">
            <a:avLst/>
          </a:prstGeom>
          <a:noFill/>
        </p:spPr>
        <p:txBody>
          <a:bodyPr wrap="none" lIns="91436" tIns="45718" rIns="91436" bIns="45718">
            <a:spAutoFit/>
          </a:bodyPr>
          <a:lstStyle/>
          <a:p>
            <a:r>
              <a:rPr lang="en-US" sz="1100" b="1" dirty="0">
                <a:solidFill>
                  <a:srgbClr val="92D050"/>
                </a:solidFill>
                <a:latin typeface="+mj-lt"/>
              </a:rPr>
              <a:t>MSN</a:t>
            </a:r>
          </a:p>
        </p:txBody>
      </p:sp>
      <p:sp>
        <p:nvSpPr>
          <p:cNvPr id="28" name="TextBox 27"/>
          <p:cNvSpPr txBox="1"/>
          <p:nvPr/>
        </p:nvSpPr>
        <p:spPr>
          <a:xfrm>
            <a:off x="471406" y="2233952"/>
            <a:ext cx="463580" cy="261606"/>
          </a:xfrm>
          <a:prstGeom prst="rect">
            <a:avLst/>
          </a:prstGeom>
          <a:noFill/>
        </p:spPr>
        <p:txBody>
          <a:bodyPr wrap="none" lIns="91436" tIns="45718" rIns="91436" bIns="45718">
            <a:spAutoFit/>
          </a:bodyPr>
          <a:lstStyle/>
          <a:p>
            <a:r>
              <a:rPr lang="en-US" sz="1100" b="1" dirty="0">
                <a:solidFill>
                  <a:srgbClr val="92D050"/>
                </a:solidFill>
                <a:latin typeface="+mj-lt"/>
              </a:rPr>
              <a:t>AOL</a:t>
            </a:r>
          </a:p>
        </p:txBody>
      </p:sp>
      <p:sp>
        <p:nvSpPr>
          <p:cNvPr id="29" name="TextBox 28"/>
          <p:cNvSpPr txBox="1"/>
          <p:nvPr/>
        </p:nvSpPr>
        <p:spPr>
          <a:xfrm>
            <a:off x="1050017" y="2429902"/>
            <a:ext cx="603042" cy="261606"/>
          </a:xfrm>
          <a:prstGeom prst="rect">
            <a:avLst/>
          </a:prstGeom>
          <a:noFill/>
        </p:spPr>
        <p:txBody>
          <a:bodyPr wrap="none" lIns="91436" tIns="45718" rIns="91436" bIns="45718">
            <a:spAutoFit/>
          </a:bodyPr>
          <a:lstStyle/>
          <a:p>
            <a:r>
              <a:rPr lang="en-US" sz="1100" b="1" dirty="0">
                <a:solidFill>
                  <a:srgbClr val="92D050"/>
                </a:solidFill>
                <a:latin typeface="+mj-lt"/>
              </a:rPr>
              <a:t>Yahoo</a:t>
            </a:r>
          </a:p>
        </p:txBody>
      </p:sp>
      <p:sp>
        <p:nvSpPr>
          <p:cNvPr id="30" name="Cloud 29"/>
          <p:cNvSpPr/>
          <p:nvPr/>
        </p:nvSpPr>
        <p:spPr>
          <a:xfrm>
            <a:off x="537933" y="3194964"/>
            <a:ext cx="1560447" cy="792210"/>
          </a:xfrm>
          <a:prstGeom prst="cloud">
            <a:avLst/>
          </a:prstGeom>
          <a:no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400" dirty="0" smtClean="0">
                <a:solidFill>
                  <a:schemeClr val="tx1"/>
                </a:solidFill>
                <a:latin typeface="+mj-lt"/>
              </a:rPr>
              <a:t>Remote</a:t>
            </a:r>
            <a:endParaRPr lang="en-US" sz="1400" dirty="0">
              <a:solidFill>
                <a:schemeClr val="tx1"/>
              </a:solidFill>
              <a:latin typeface="+mj-lt"/>
            </a:endParaRPr>
          </a:p>
          <a:p>
            <a:pPr algn="ctr" defTabSz="1096963" fontAlgn="base">
              <a:spcBef>
                <a:spcPct val="0"/>
              </a:spcBef>
              <a:spcAft>
                <a:spcPct val="0"/>
              </a:spcAft>
              <a:defRPr/>
            </a:pPr>
            <a:r>
              <a:rPr lang="en-US" sz="1400" dirty="0">
                <a:solidFill>
                  <a:schemeClr val="tx1"/>
                </a:solidFill>
                <a:latin typeface="+mj-lt"/>
              </a:rPr>
              <a:t>Users</a:t>
            </a:r>
          </a:p>
        </p:txBody>
      </p:sp>
      <p:sp>
        <p:nvSpPr>
          <p:cNvPr id="31" name="Cloud 30"/>
          <p:cNvSpPr/>
          <p:nvPr/>
        </p:nvSpPr>
        <p:spPr>
          <a:xfrm>
            <a:off x="525166" y="4846638"/>
            <a:ext cx="1585980" cy="792210"/>
          </a:xfrm>
          <a:prstGeom prst="cloud">
            <a:avLst/>
          </a:prstGeom>
          <a:no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1400" dirty="0">
              <a:solidFill>
                <a:schemeClr val="tx1"/>
              </a:solidFill>
              <a:latin typeface="+mj-lt"/>
            </a:endParaRPr>
          </a:p>
        </p:txBody>
      </p:sp>
      <p:sp>
        <p:nvSpPr>
          <p:cNvPr id="33" name="TextBox 32"/>
          <p:cNvSpPr txBox="1"/>
          <p:nvPr/>
        </p:nvSpPr>
        <p:spPr>
          <a:xfrm>
            <a:off x="2574415" y="2083316"/>
            <a:ext cx="1122312" cy="338550"/>
          </a:xfrm>
          <a:prstGeom prst="rect">
            <a:avLst/>
          </a:prstGeom>
          <a:noFill/>
        </p:spPr>
        <p:txBody>
          <a:bodyPr wrap="square" lIns="91436" tIns="45718" rIns="91436" bIns="45718">
            <a:spAutoFit/>
          </a:bodyPr>
          <a:lstStyle/>
          <a:p>
            <a:pPr algn="ctr"/>
            <a:r>
              <a:rPr lang="en-US" sz="1600" dirty="0">
                <a:latin typeface="+mj-lt"/>
              </a:rPr>
              <a:t>DMZ</a:t>
            </a:r>
          </a:p>
        </p:txBody>
      </p:sp>
      <p:sp>
        <p:nvSpPr>
          <p:cNvPr id="35" name="TextBox 34"/>
          <p:cNvSpPr txBox="1"/>
          <p:nvPr/>
        </p:nvSpPr>
        <p:spPr>
          <a:xfrm>
            <a:off x="808725" y="4992007"/>
            <a:ext cx="1000587" cy="523217"/>
          </a:xfrm>
          <a:prstGeom prst="rect">
            <a:avLst/>
          </a:prstGeom>
          <a:noFill/>
        </p:spPr>
        <p:txBody>
          <a:bodyPr wrap="none" lIns="91436" tIns="45718" rIns="91436" bIns="45718">
            <a:spAutoFit/>
          </a:bodyPr>
          <a:lstStyle/>
          <a:p>
            <a:pPr algn="ctr"/>
            <a:r>
              <a:rPr lang="en-US" sz="1400" dirty="0">
                <a:latin typeface="+mj-lt"/>
              </a:rPr>
              <a:t>Federated</a:t>
            </a:r>
          </a:p>
          <a:p>
            <a:pPr algn="ctr"/>
            <a:r>
              <a:rPr lang="en-US" sz="1400" dirty="0">
                <a:latin typeface="+mj-lt"/>
              </a:rPr>
              <a:t>Businesses</a:t>
            </a:r>
          </a:p>
        </p:txBody>
      </p:sp>
      <p:sp>
        <p:nvSpPr>
          <p:cNvPr id="40" name="TextBox 39"/>
          <p:cNvSpPr txBox="1"/>
          <p:nvPr/>
        </p:nvSpPr>
        <p:spPr>
          <a:xfrm>
            <a:off x="4211109" y="3870628"/>
            <a:ext cx="1412451" cy="459696"/>
          </a:xfrm>
          <a:prstGeom prst="roundRect">
            <a:avLst/>
          </a:prstGeom>
          <a:gradFill flip="none" rotWithShape="1">
            <a:gsLst>
              <a:gs pos="0">
                <a:schemeClr val="tx1">
                  <a:alpha val="57000"/>
                </a:schemeClr>
              </a:gs>
              <a:gs pos="51000">
                <a:schemeClr val="tx1"/>
              </a:gs>
              <a:gs pos="100000">
                <a:schemeClr val="tx1">
                  <a:alpha val="38000"/>
                </a:schemeClr>
              </a:gs>
            </a:gsLst>
            <a:lin ang="2700000" scaled="1"/>
            <a:tileRect/>
          </a:gradFill>
        </p:spPr>
        <p:style>
          <a:lnRef idx="0">
            <a:schemeClr val="accent2"/>
          </a:lnRef>
          <a:fillRef idx="3">
            <a:schemeClr val="accent2"/>
          </a:fillRef>
          <a:effectRef idx="3">
            <a:schemeClr val="accent2"/>
          </a:effectRef>
          <a:fontRef idx="minor">
            <a:schemeClr val="lt1"/>
          </a:fontRef>
        </p:style>
        <p:txBody>
          <a:bodyPr wrap="square" lIns="91436" tIns="45718" rIns="91436" bIns="45718">
            <a:spAutoFit/>
          </a:bodyPr>
          <a:lstStyle/>
          <a:p>
            <a:pPr algn="ctr"/>
            <a:r>
              <a:rPr lang="en-US" sz="1050" dirty="0" smtClean="0">
                <a:solidFill>
                  <a:schemeClr val="bg2"/>
                </a:solidFill>
                <a:latin typeface="+mj-lt"/>
              </a:rPr>
              <a:t>Front-End Server(s</a:t>
            </a:r>
            <a:r>
              <a:rPr lang="en-US" sz="1050" dirty="0">
                <a:solidFill>
                  <a:schemeClr val="bg2"/>
                </a:solidFill>
                <a:latin typeface="+mj-lt"/>
              </a:rPr>
              <a:t>)</a:t>
            </a:r>
          </a:p>
          <a:p>
            <a:pPr algn="ctr"/>
            <a:r>
              <a:rPr lang="en-US" sz="1050" dirty="0" smtClean="0">
                <a:solidFill>
                  <a:schemeClr val="bg2"/>
                </a:solidFill>
                <a:latin typeface="+mj-lt"/>
              </a:rPr>
              <a:t>(IM, Presence)</a:t>
            </a:r>
            <a:endParaRPr lang="en-US" sz="1050" dirty="0">
              <a:solidFill>
                <a:schemeClr val="bg2"/>
              </a:solidFill>
              <a:latin typeface="+mj-lt"/>
            </a:endParaRPr>
          </a:p>
        </p:txBody>
      </p:sp>
      <p:sp>
        <p:nvSpPr>
          <p:cNvPr id="41" name="Rounded Rectangle 40"/>
          <p:cNvSpPr/>
          <p:nvPr/>
        </p:nvSpPr>
        <p:spPr bwMode="auto">
          <a:xfrm>
            <a:off x="5002861" y="2583125"/>
            <a:ext cx="918923" cy="363171"/>
          </a:xfrm>
          <a:prstGeom prst="roundRect">
            <a:avLst/>
          </a:prstGeom>
          <a:gradFill flip="none" rotWithShape="1">
            <a:gsLst>
              <a:gs pos="1000">
                <a:schemeClr val="accent5">
                  <a:shade val="58000"/>
                  <a:satMod val="150000"/>
                  <a:alpha val="38000"/>
                </a:schemeClr>
              </a:gs>
              <a:gs pos="47000">
                <a:schemeClr val="accent5">
                  <a:tint val="90000"/>
                  <a:satMod val="135000"/>
                  <a:alpha val="85000"/>
                </a:schemeClr>
              </a:gs>
              <a:gs pos="100000">
                <a:schemeClr val="accent5">
                  <a:tint val="80000"/>
                  <a:satMod val="155000"/>
                  <a:alpha val="38000"/>
                </a:schemeClr>
              </a:gs>
            </a:gsLst>
            <a:lin ang="2700000" scaled="1"/>
            <a:tileRec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050" dirty="0">
                <a:solidFill>
                  <a:schemeClr val="tx1"/>
                </a:solidFill>
                <a:latin typeface="+mj-lt"/>
              </a:rPr>
              <a:t>Inbound</a:t>
            </a:r>
          </a:p>
          <a:p>
            <a:pPr algn="ctr" defTabSz="1096963" fontAlgn="base">
              <a:spcBef>
                <a:spcPct val="0"/>
              </a:spcBef>
              <a:spcAft>
                <a:spcPct val="0"/>
              </a:spcAft>
              <a:defRPr/>
            </a:pPr>
            <a:r>
              <a:rPr lang="en-US" sz="1050" dirty="0">
                <a:solidFill>
                  <a:schemeClr val="tx1"/>
                </a:solidFill>
                <a:latin typeface="+mj-lt"/>
              </a:rPr>
              <a:t>Routing</a:t>
            </a:r>
          </a:p>
        </p:txBody>
      </p:sp>
      <p:pic>
        <p:nvPicPr>
          <p:cNvPr id="42" name="Picture 16" descr="PBX"/>
          <p:cNvPicPr>
            <a:picLocks noChangeAspect="1" noChangeArrowheads="1"/>
          </p:cNvPicPr>
          <p:nvPr/>
        </p:nvPicPr>
        <p:blipFill>
          <a:blip r:embed="rId6"/>
          <a:srcRect/>
          <a:stretch>
            <a:fillRect/>
          </a:stretch>
        </p:blipFill>
        <p:spPr bwMode="auto">
          <a:xfrm>
            <a:off x="5287109" y="5974893"/>
            <a:ext cx="614267" cy="553531"/>
          </a:xfrm>
          <a:prstGeom prst="rect">
            <a:avLst/>
          </a:prstGeom>
          <a:noFill/>
          <a:ln w="9525">
            <a:noFill/>
            <a:miter lim="800000"/>
            <a:headEnd/>
            <a:tailEnd/>
          </a:ln>
        </p:spPr>
      </p:pic>
      <p:sp>
        <p:nvSpPr>
          <p:cNvPr id="43" name="Rounded Rectangle 42"/>
          <p:cNvSpPr/>
          <p:nvPr/>
        </p:nvSpPr>
        <p:spPr bwMode="auto">
          <a:xfrm>
            <a:off x="5005739" y="3011513"/>
            <a:ext cx="937040" cy="363171"/>
          </a:xfrm>
          <a:prstGeom prst="roundRect">
            <a:avLst/>
          </a:prstGeom>
          <a:gradFill flip="none" rotWithShape="1">
            <a:gsLst>
              <a:gs pos="1000">
                <a:schemeClr val="accent5">
                  <a:shade val="58000"/>
                  <a:satMod val="150000"/>
                  <a:alpha val="38000"/>
                </a:schemeClr>
              </a:gs>
              <a:gs pos="47000">
                <a:schemeClr val="accent5">
                  <a:tint val="90000"/>
                  <a:satMod val="135000"/>
                  <a:alpha val="85000"/>
                </a:schemeClr>
              </a:gs>
              <a:gs pos="100000">
                <a:schemeClr val="accent5">
                  <a:tint val="80000"/>
                  <a:satMod val="155000"/>
                  <a:alpha val="38000"/>
                </a:schemeClr>
              </a:gs>
            </a:gsLst>
            <a:lin ang="2700000" scaled="1"/>
            <a:tileRec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000" dirty="0">
                <a:solidFill>
                  <a:schemeClr val="tx1"/>
                </a:solidFill>
                <a:latin typeface="+mj-lt"/>
              </a:rPr>
              <a:t>Outbound</a:t>
            </a:r>
          </a:p>
          <a:p>
            <a:pPr algn="ctr" defTabSz="1096963" fontAlgn="base">
              <a:spcBef>
                <a:spcPct val="0"/>
              </a:spcBef>
              <a:spcAft>
                <a:spcPct val="0"/>
              </a:spcAft>
              <a:defRPr/>
            </a:pPr>
            <a:r>
              <a:rPr lang="en-US" sz="1000" dirty="0">
                <a:solidFill>
                  <a:schemeClr val="tx1"/>
                </a:solidFill>
                <a:latin typeface="+mj-lt"/>
              </a:rPr>
              <a:t>Routing</a:t>
            </a:r>
          </a:p>
        </p:txBody>
      </p:sp>
      <p:sp>
        <p:nvSpPr>
          <p:cNvPr id="47" name="TextBox 46"/>
          <p:cNvSpPr txBox="1"/>
          <p:nvPr/>
        </p:nvSpPr>
        <p:spPr bwMode="auto">
          <a:xfrm>
            <a:off x="3699581" y="6088392"/>
            <a:ext cx="723275" cy="369332"/>
          </a:xfrm>
          <a:prstGeom prst="rect">
            <a:avLst/>
          </a:prstGeom>
          <a:noFill/>
        </p:spPr>
        <p:txBody>
          <a:bodyPr wrap="none">
            <a:spAutoFit/>
          </a:bodyPr>
          <a:lstStyle/>
          <a:p>
            <a:pPr algn="ctr"/>
            <a:r>
              <a:rPr lang="en-US" dirty="0">
                <a:latin typeface="+mj-lt"/>
              </a:rPr>
              <a:t>PSTN</a:t>
            </a:r>
          </a:p>
        </p:txBody>
      </p:sp>
      <p:pic>
        <p:nvPicPr>
          <p:cNvPr id="48" name="Picture 115" descr="SQL sm"/>
          <p:cNvPicPr>
            <a:picLocks noChangeAspect="1" noChangeArrowheads="1"/>
          </p:cNvPicPr>
          <p:nvPr/>
        </p:nvPicPr>
        <p:blipFill>
          <a:blip r:embed="rId7" cstate="print"/>
          <a:srcRect/>
          <a:stretch>
            <a:fillRect/>
          </a:stretch>
        </p:blipFill>
        <p:spPr bwMode="auto">
          <a:xfrm>
            <a:off x="6858000" y="3158836"/>
            <a:ext cx="536170" cy="670331"/>
          </a:xfrm>
          <a:prstGeom prst="rect">
            <a:avLst/>
          </a:prstGeom>
          <a:noFill/>
          <a:ln w="9525">
            <a:noFill/>
            <a:miter lim="800000"/>
            <a:headEnd/>
            <a:tailEnd/>
          </a:ln>
        </p:spPr>
      </p:pic>
      <p:sp>
        <p:nvSpPr>
          <p:cNvPr id="49" name="TextBox 48"/>
          <p:cNvSpPr txBox="1"/>
          <p:nvPr/>
        </p:nvSpPr>
        <p:spPr>
          <a:xfrm>
            <a:off x="6742246" y="3870628"/>
            <a:ext cx="840587" cy="459696"/>
          </a:xfrm>
          <a:prstGeom prst="roundRect">
            <a:avLst/>
          </a:prstGeom>
          <a:gradFill flip="none" rotWithShape="1">
            <a:gsLst>
              <a:gs pos="0">
                <a:schemeClr val="tx1">
                  <a:alpha val="57000"/>
                </a:schemeClr>
              </a:gs>
              <a:gs pos="51000">
                <a:schemeClr val="tx1"/>
              </a:gs>
              <a:gs pos="100000">
                <a:schemeClr val="tx1">
                  <a:alpha val="38000"/>
                </a:schemeClr>
              </a:gs>
            </a:gsLst>
            <a:lin ang="2700000" scaled="1"/>
            <a:tileRect/>
          </a:gradFill>
        </p:spPr>
        <p:style>
          <a:lnRef idx="0">
            <a:schemeClr val="accent2"/>
          </a:lnRef>
          <a:fillRef idx="3">
            <a:schemeClr val="accent2"/>
          </a:fillRef>
          <a:effectRef idx="3">
            <a:schemeClr val="accent2"/>
          </a:effectRef>
          <a:fontRef idx="minor">
            <a:schemeClr val="lt1"/>
          </a:fontRef>
        </p:style>
        <p:txBody>
          <a:bodyPr wrap="none" lIns="91436" tIns="45718" rIns="91436" bIns="45718">
            <a:spAutoFit/>
          </a:bodyPr>
          <a:lstStyle/>
          <a:p>
            <a:pPr algn="ctr"/>
            <a:r>
              <a:rPr lang="en-US" sz="1050" dirty="0">
                <a:solidFill>
                  <a:schemeClr val="bg2"/>
                </a:solidFill>
                <a:latin typeface="+mj-lt"/>
              </a:rPr>
              <a:t>Backend</a:t>
            </a:r>
          </a:p>
          <a:p>
            <a:pPr algn="ctr"/>
            <a:r>
              <a:rPr lang="en-US" sz="1050" dirty="0">
                <a:solidFill>
                  <a:schemeClr val="bg2"/>
                </a:solidFill>
                <a:latin typeface="+mj-lt"/>
              </a:rPr>
              <a:t>SQL server</a:t>
            </a:r>
            <a:endParaRPr lang="en-US" sz="900" dirty="0">
              <a:solidFill>
                <a:schemeClr val="bg2"/>
              </a:solidFill>
              <a:latin typeface="+mj-lt"/>
            </a:endParaRPr>
          </a:p>
        </p:txBody>
      </p:sp>
      <p:pic>
        <p:nvPicPr>
          <p:cNvPr id="50" name="Picture 121" descr="anyversion-icon-32x32-32bit"/>
          <p:cNvPicPr>
            <a:picLocks noChangeAspect="1" noChangeArrowheads="1"/>
          </p:cNvPicPr>
          <p:nvPr/>
        </p:nvPicPr>
        <p:blipFill>
          <a:blip r:embed="rId8"/>
          <a:srcRect/>
          <a:stretch>
            <a:fillRect/>
          </a:stretch>
        </p:blipFill>
        <p:spPr bwMode="auto">
          <a:xfrm>
            <a:off x="383187" y="5023108"/>
            <a:ext cx="216270" cy="182818"/>
          </a:xfrm>
          <a:prstGeom prst="rect">
            <a:avLst/>
          </a:prstGeom>
          <a:noFill/>
          <a:ln w="9525">
            <a:noFill/>
            <a:miter lim="800000"/>
            <a:headEnd/>
            <a:tailEnd/>
          </a:ln>
        </p:spPr>
      </p:pic>
      <p:pic>
        <p:nvPicPr>
          <p:cNvPr id="52" name="Rectangle 0"/>
          <p:cNvPicPr>
            <a:picLocks noChangeAspect="1" noChangeArrowheads="1"/>
          </p:cNvPicPr>
          <p:nvPr/>
        </p:nvPicPr>
        <p:blipFill>
          <a:blip r:embed="rId9"/>
          <a:srcRect/>
          <a:stretch>
            <a:fillRect/>
          </a:stretch>
        </p:blipFill>
        <p:spPr bwMode="auto">
          <a:xfrm>
            <a:off x="6783206" y="5160680"/>
            <a:ext cx="644992" cy="623592"/>
          </a:xfrm>
          <a:prstGeom prst="rect">
            <a:avLst/>
          </a:prstGeom>
          <a:noFill/>
          <a:ln w="9525">
            <a:noFill/>
            <a:miter lim="800000"/>
            <a:headEnd/>
            <a:tailEnd/>
          </a:ln>
        </p:spPr>
      </p:pic>
      <p:sp>
        <p:nvSpPr>
          <p:cNvPr id="54" name="TextBox 53"/>
          <p:cNvSpPr txBox="1"/>
          <p:nvPr/>
        </p:nvSpPr>
        <p:spPr>
          <a:xfrm>
            <a:off x="6436654" y="4808312"/>
            <a:ext cx="1335746" cy="415494"/>
          </a:xfrm>
          <a:prstGeom prst="rect">
            <a:avLst/>
          </a:prstGeom>
          <a:noFill/>
        </p:spPr>
        <p:txBody>
          <a:bodyPr wrap="square" lIns="91436" tIns="45718" rIns="91436" bIns="45718">
            <a:spAutoFit/>
          </a:bodyPr>
          <a:lstStyle/>
          <a:p>
            <a:pPr algn="ctr">
              <a:defRPr/>
            </a:pPr>
            <a:r>
              <a:rPr lang="en-US" sz="1050" dirty="0">
                <a:latin typeface="+mj-lt"/>
              </a:rPr>
              <a:t>Exchange</a:t>
            </a:r>
          </a:p>
          <a:p>
            <a:pPr algn="ctr">
              <a:defRPr/>
            </a:pPr>
            <a:r>
              <a:rPr lang="en-US" sz="1050" dirty="0" smtClean="0">
                <a:latin typeface="+mj-lt"/>
              </a:rPr>
              <a:t>2007 Server </a:t>
            </a:r>
            <a:r>
              <a:rPr lang="en-US" sz="1050" dirty="0">
                <a:latin typeface="+mj-lt"/>
              </a:rPr>
              <a:t>UM</a:t>
            </a:r>
          </a:p>
        </p:txBody>
      </p:sp>
      <p:sp>
        <p:nvSpPr>
          <p:cNvPr id="55" name="TextBox 54"/>
          <p:cNvSpPr txBox="1"/>
          <p:nvPr/>
        </p:nvSpPr>
        <p:spPr>
          <a:xfrm>
            <a:off x="6685300" y="5758600"/>
            <a:ext cx="755327" cy="253912"/>
          </a:xfrm>
          <a:prstGeom prst="rect">
            <a:avLst/>
          </a:prstGeom>
          <a:noFill/>
        </p:spPr>
        <p:txBody>
          <a:bodyPr wrap="none" lIns="91436" tIns="45718" rIns="91436" bIns="45718">
            <a:spAutoFit/>
          </a:bodyPr>
          <a:lstStyle/>
          <a:p>
            <a:pPr algn="ctr">
              <a:defRPr/>
            </a:pPr>
            <a:r>
              <a:rPr lang="en-US" sz="1050" dirty="0">
                <a:latin typeface="+mj-lt"/>
              </a:rPr>
              <a:t>Voicemail</a:t>
            </a:r>
          </a:p>
        </p:txBody>
      </p:sp>
      <p:pic>
        <p:nvPicPr>
          <p:cNvPr id="56" name="Picture 230" descr="Ear bud"/>
          <p:cNvPicPr>
            <a:picLocks noChangeAspect="1" noChangeArrowheads="1"/>
          </p:cNvPicPr>
          <p:nvPr/>
        </p:nvPicPr>
        <p:blipFill>
          <a:blip r:embed="rId10" cstate="print"/>
          <a:stretch>
            <a:fillRect/>
          </a:stretch>
        </p:blipFill>
        <p:spPr bwMode="auto">
          <a:xfrm>
            <a:off x="4774243" y="1565565"/>
            <a:ext cx="490463" cy="311462"/>
          </a:xfrm>
          <a:prstGeom prst="rect">
            <a:avLst/>
          </a:prstGeom>
          <a:noFill/>
          <a:ln>
            <a:noFill/>
          </a:ln>
        </p:spPr>
      </p:pic>
      <p:grpSp>
        <p:nvGrpSpPr>
          <p:cNvPr id="3" name="Group 39"/>
          <p:cNvGrpSpPr>
            <a:grpSpLocks/>
          </p:cNvGrpSpPr>
          <p:nvPr/>
        </p:nvGrpSpPr>
        <p:grpSpPr bwMode="auto">
          <a:xfrm>
            <a:off x="5039919" y="1849114"/>
            <a:ext cx="572214" cy="345324"/>
            <a:chOff x="720" y="824"/>
            <a:chExt cx="381" cy="272"/>
          </a:xfrm>
        </p:grpSpPr>
        <p:pic>
          <p:nvPicPr>
            <p:cNvPr id="59" name="Rectangle 17421"/>
            <p:cNvPicPr>
              <a:picLocks noChangeAspect="1" noChangeArrowheads="1"/>
            </p:cNvPicPr>
            <p:nvPr/>
          </p:nvPicPr>
          <p:blipFill>
            <a:blip r:embed="rId11" cstate="print"/>
            <a:srcRect/>
            <a:stretch>
              <a:fillRect/>
            </a:stretch>
          </p:blipFill>
          <p:spPr bwMode="auto">
            <a:xfrm>
              <a:off x="720" y="860"/>
              <a:ext cx="381" cy="236"/>
            </a:xfrm>
            <a:prstGeom prst="rect">
              <a:avLst/>
            </a:prstGeom>
            <a:noFill/>
            <a:ln w="9525">
              <a:noFill/>
              <a:miter lim="800000"/>
              <a:headEnd/>
              <a:tailEnd/>
            </a:ln>
          </p:spPr>
        </p:pic>
        <p:pic>
          <p:nvPicPr>
            <p:cNvPr id="60" name="Picture 30" descr="anyversion-icon-32x32-32bit"/>
            <p:cNvPicPr>
              <a:picLocks noChangeAspect="1" noChangeArrowheads="1"/>
            </p:cNvPicPr>
            <p:nvPr/>
          </p:nvPicPr>
          <p:blipFill>
            <a:blip r:embed="rId8"/>
            <a:srcRect/>
            <a:stretch>
              <a:fillRect/>
            </a:stretch>
          </p:blipFill>
          <p:spPr bwMode="auto">
            <a:xfrm>
              <a:off x="789" y="824"/>
              <a:ext cx="144" cy="144"/>
            </a:xfrm>
            <a:prstGeom prst="rect">
              <a:avLst/>
            </a:prstGeom>
            <a:noFill/>
            <a:ln w="9525">
              <a:noFill/>
              <a:miter lim="800000"/>
              <a:headEnd/>
              <a:tailEnd/>
            </a:ln>
          </p:spPr>
        </p:pic>
      </p:grpSp>
      <p:pic>
        <p:nvPicPr>
          <p:cNvPr id="61" name="Picture 338" descr="Tanjay1"/>
          <p:cNvPicPr>
            <a:picLocks noChangeAspect="1" noChangeArrowheads="1"/>
          </p:cNvPicPr>
          <p:nvPr/>
        </p:nvPicPr>
        <p:blipFill>
          <a:blip r:embed="rId12" cstate="print"/>
          <a:srcRect/>
          <a:stretch>
            <a:fillRect/>
          </a:stretch>
        </p:blipFill>
        <p:spPr bwMode="auto">
          <a:xfrm>
            <a:off x="6162923" y="1607162"/>
            <a:ext cx="768229" cy="505102"/>
          </a:xfrm>
          <a:prstGeom prst="rect">
            <a:avLst/>
          </a:prstGeom>
          <a:noFill/>
          <a:ln w="9525">
            <a:noFill/>
            <a:miter lim="800000"/>
            <a:headEnd/>
            <a:tailEnd/>
          </a:ln>
        </p:spPr>
      </p:pic>
      <p:pic>
        <p:nvPicPr>
          <p:cNvPr id="62" name="Picture 121" descr="anyversion-icon-32x32-32bit"/>
          <p:cNvPicPr>
            <a:picLocks noChangeAspect="1" noChangeArrowheads="1"/>
          </p:cNvPicPr>
          <p:nvPr/>
        </p:nvPicPr>
        <p:blipFill>
          <a:blip r:embed="rId8"/>
          <a:srcRect/>
          <a:stretch>
            <a:fillRect/>
          </a:stretch>
        </p:blipFill>
        <p:spPr bwMode="auto">
          <a:xfrm>
            <a:off x="381000" y="3452861"/>
            <a:ext cx="216270" cy="182818"/>
          </a:xfrm>
          <a:prstGeom prst="rect">
            <a:avLst/>
          </a:prstGeom>
          <a:noFill/>
          <a:ln w="9525">
            <a:noFill/>
            <a:miter lim="800000"/>
            <a:headEnd/>
            <a:tailEnd/>
          </a:ln>
        </p:spPr>
      </p:pic>
      <p:sp>
        <p:nvSpPr>
          <p:cNvPr id="63" name="TextBox 62"/>
          <p:cNvSpPr txBox="1"/>
          <p:nvPr/>
        </p:nvSpPr>
        <p:spPr>
          <a:xfrm>
            <a:off x="5187759" y="1207482"/>
            <a:ext cx="1402940" cy="338550"/>
          </a:xfrm>
          <a:prstGeom prst="rect">
            <a:avLst/>
          </a:prstGeom>
          <a:noFill/>
        </p:spPr>
        <p:txBody>
          <a:bodyPr wrap="none" lIns="91436" tIns="45718" rIns="91436" bIns="45718">
            <a:spAutoFit/>
          </a:bodyPr>
          <a:lstStyle/>
          <a:p>
            <a:r>
              <a:rPr lang="en-US" sz="1600" dirty="0">
                <a:latin typeface="+mj-lt"/>
              </a:rPr>
              <a:t>UC endpoints</a:t>
            </a:r>
          </a:p>
        </p:txBody>
      </p:sp>
      <p:pic>
        <p:nvPicPr>
          <p:cNvPr id="64" name="Picture 115" descr="SQL sm"/>
          <p:cNvPicPr>
            <a:picLocks noChangeAspect="1" noChangeArrowheads="1"/>
          </p:cNvPicPr>
          <p:nvPr/>
        </p:nvPicPr>
        <p:blipFill>
          <a:blip r:embed="rId13" cstate="print"/>
          <a:srcRect/>
          <a:stretch>
            <a:fillRect/>
          </a:stretch>
        </p:blipFill>
        <p:spPr bwMode="auto">
          <a:xfrm>
            <a:off x="8323718" y="2350486"/>
            <a:ext cx="446850" cy="557758"/>
          </a:xfrm>
          <a:prstGeom prst="rect">
            <a:avLst/>
          </a:prstGeom>
          <a:noFill/>
          <a:ln w="9525">
            <a:noFill/>
            <a:miter lim="800000"/>
            <a:headEnd/>
            <a:tailEnd/>
          </a:ln>
        </p:spPr>
      </p:pic>
      <p:sp>
        <p:nvSpPr>
          <p:cNvPr id="67" name="Rounded Rectangle 66"/>
          <p:cNvSpPr/>
          <p:nvPr/>
        </p:nvSpPr>
        <p:spPr bwMode="auto">
          <a:xfrm>
            <a:off x="8175937" y="4260273"/>
            <a:ext cx="766688" cy="812811"/>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68" name="TextBox 67"/>
          <p:cNvSpPr txBox="1"/>
          <p:nvPr/>
        </p:nvSpPr>
        <p:spPr>
          <a:xfrm>
            <a:off x="8086067" y="3814600"/>
            <a:ext cx="970156" cy="430883"/>
          </a:xfrm>
          <a:prstGeom prst="rect">
            <a:avLst/>
          </a:prstGeom>
          <a:noFill/>
        </p:spPr>
        <p:txBody>
          <a:bodyPr wrap="square" lIns="91436" tIns="45718" rIns="91436" bIns="45718">
            <a:spAutoFit/>
          </a:bodyPr>
          <a:lstStyle/>
          <a:p>
            <a:pPr algn="ctr"/>
            <a:r>
              <a:rPr lang="en-US" sz="1100" dirty="0" smtClean="0">
                <a:latin typeface="+mj-lt"/>
              </a:rPr>
              <a:t>Active Directory</a:t>
            </a:r>
            <a:endParaRPr lang="en-US" sz="1000" dirty="0">
              <a:latin typeface="+mj-lt"/>
            </a:endParaRPr>
          </a:p>
        </p:txBody>
      </p:sp>
      <p:pic>
        <p:nvPicPr>
          <p:cNvPr id="69" name="Picture 5"/>
          <p:cNvPicPr>
            <a:picLocks noChangeAspect="1" noChangeArrowheads="1"/>
          </p:cNvPicPr>
          <p:nvPr/>
        </p:nvPicPr>
        <p:blipFill>
          <a:blip r:embed="rId14"/>
          <a:srcRect/>
          <a:stretch>
            <a:fillRect/>
          </a:stretch>
        </p:blipFill>
        <p:spPr bwMode="auto">
          <a:xfrm>
            <a:off x="8215764" y="4400836"/>
            <a:ext cx="663688" cy="496746"/>
          </a:xfrm>
          <a:prstGeom prst="rect">
            <a:avLst/>
          </a:prstGeom>
          <a:noFill/>
          <a:ln w="12700">
            <a:noFill/>
            <a:miter lim="800000"/>
            <a:headEnd/>
            <a:tailEnd/>
          </a:ln>
        </p:spPr>
      </p:pic>
      <p:cxnSp>
        <p:nvCxnSpPr>
          <p:cNvPr id="72" name="Elbow Connector 71"/>
          <p:cNvCxnSpPr>
            <a:cxnSpLocks noChangeShapeType="1"/>
            <a:stCxn id="17" idx="2"/>
            <a:endCxn id="51" idx="0"/>
          </p:cNvCxnSpPr>
          <p:nvPr/>
        </p:nvCxnSpPr>
        <p:spPr bwMode="auto">
          <a:xfrm rot="16200000" flipH="1">
            <a:off x="6286992" y="4060619"/>
            <a:ext cx="402529" cy="1120490"/>
          </a:xfrm>
          <a:prstGeom prst="bentConnector3">
            <a:avLst>
              <a:gd name="adj1" fmla="val 50000"/>
            </a:avLst>
          </a:prstGeom>
          <a:noFill/>
          <a:ln w="38100" algn="ctr">
            <a:solidFill>
              <a:schemeClr val="tx1"/>
            </a:solidFill>
            <a:round/>
            <a:headEnd/>
            <a:tailEnd/>
          </a:ln>
        </p:spPr>
      </p:cxnSp>
      <p:cxnSp>
        <p:nvCxnSpPr>
          <p:cNvPr id="74" name="Elbow Connector 73"/>
          <p:cNvCxnSpPr/>
          <p:nvPr/>
        </p:nvCxnSpPr>
        <p:spPr bwMode="auto">
          <a:xfrm rot="5400000" flipH="1" flipV="1">
            <a:off x="5797070" y="2377991"/>
            <a:ext cx="182817" cy="1501"/>
          </a:xfrm>
          <a:prstGeom prst="bentConnector3">
            <a:avLst>
              <a:gd name="adj1" fmla="val 50000"/>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38100" cap="flat" cmpd="sng" algn="ctr">
            <a:solidFill>
              <a:schemeClr val="tx1"/>
            </a:solidFill>
            <a:prstDash val="solid"/>
            <a:round/>
            <a:headEnd type="none" w="med" len="med"/>
            <a:tailEnd type="none" w="med" len="med"/>
          </a:ln>
          <a:effectLst/>
        </p:spPr>
      </p:cxnSp>
      <p:cxnSp>
        <p:nvCxnSpPr>
          <p:cNvPr id="75" name="Elbow Connector 74"/>
          <p:cNvCxnSpPr>
            <a:stCxn id="17" idx="3"/>
            <a:endCxn id="11" idx="1"/>
          </p:cNvCxnSpPr>
          <p:nvPr/>
        </p:nvCxnSpPr>
        <p:spPr bwMode="auto">
          <a:xfrm flipV="1">
            <a:off x="7696200" y="2279780"/>
            <a:ext cx="388220" cy="1174505"/>
          </a:xfrm>
          <a:prstGeom prst="bentConnector3">
            <a:avLst>
              <a:gd name="adj1" fmla="val 50000"/>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38100" cap="flat" cmpd="sng" algn="ctr">
            <a:solidFill>
              <a:schemeClr val="tx1"/>
            </a:solidFill>
            <a:prstDash val="solid"/>
            <a:round/>
            <a:headEnd type="none" w="med" len="med"/>
            <a:tailEnd type="none" w="med" len="med"/>
          </a:ln>
          <a:effectLst/>
        </p:spPr>
      </p:cxnSp>
      <p:sp>
        <p:nvSpPr>
          <p:cNvPr id="78" name="Rounded Rectangle 77"/>
          <p:cNvSpPr/>
          <p:nvPr/>
        </p:nvSpPr>
        <p:spPr bwMode="auto">
          <a:xfrm>
            <a:off x="4986510" y="3439900"/>
            <a:ext cx="957090" cy="363171"/>
          </a:xfrm>
          <a:prstGeom prst="roundRect">
            <a:avLst/>
          </a:prstGeom>
          <a:gradFill flip="none" rotWithShape="1">
            <a:gsLst>
              <a:gs pos="1000">
                <a:schemeClr val="accent5">
                  <a:shade val="58000"/>
                  <a:satMod val="150000"/>
                  <a:alpha val="38000"/>
                </a:schemeClr>
              </a:gs>
              <a:gs pos="47000">
                <a:schemeClr val="accent5">
                  <a:tint val="90000"/>
                  <a:satMod val="135000"/>
                  <a:alpha val="85000"/>
                </a:schemeClr>
              </a:gs>
              <a:gs pos="100000">
                <a:schemeClr val="accent5">
                  <a:tint val="80000"/>
                  <a:satMod val="155000"/>
                  <a:alpha val="38000"/>
                </a:schemeClr>
              </a:gs>
            </a:gsLst>
            <a:lin ang="2700000" scaled="1"/>
            <a:tileRec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000" dirty="0" smtClean="0">
                <a:solidFill>
                  <a:schemeClr val="tx1"/>
                </a:solidFill>
                <a:latin typeface="+mj-lt"/>
              </a:rPr>
              <a:t>Voice Mail</a:t>
            </a:r>
            <a:endParaRPr lang="en-US" sz="1000" dirty="0">
              <a:solidFill>
                <a:schemeClr val="tx1"/>
              </a:solidFill>
              <a:latin typeface="+mj-lt"/>
            </a:endParaRPr>
          </a:p>
          <a:p>
            <a:pPr algn="ctr" defTabSz="1096963" fontAlgn="base">
              <a:spcBef>
                <a:spcPct val="0"/>
              </a:spcBef>
              <a:spcAft>
                <a:spcPct val="0"/>
              </a:spcAft>
              <a:defRPr/>
            </a:pPr>
            <a:r>
              <a:rPr lang="en-US" sz="1000" dirty="0">
                <a:solidFill>
                  <a:schemeClr val="tx1"/>
                </a:solidFill>
                <a:latin typeface="+mj-lt"/>
              </a:rPr>
              <a:t>Routing</a:t>
            </a:r>
          </a:p>
        </p:txBody>
      </p:sp>
      <p:pic>
        <p:nvPicPr>
          <p:cNvPr id="79" name="Picture 8"/>
          <p:cNvPicPr>
            <a:picLocks noChangeAspect="1" noChangeArrowheads="1"/>
          </p:cNvPicPr>
          <p:nvPr/>
        </p:nvPicPr>
        <p:blipFill>
          <a:blip r:embed="rId4"/>
          <a:srcRect/>
          <a:stretch>
            <a:fillRect/>
          </a:stretch>
        </p:blipFill>
        <p:spPr bwMode="auto">
          <a:xfrm>
            <a:off x="6002854" y="2976180"/>
            <a:ext cx="546682" cy="636053"/>
          </a:xfrm>
          <a:prstGeom prst="rect">
            <a:avLst/>
          </a:prstGeom>
          <a:noFill/>
          <a:ln w="9525">
            <a:noFill/>
            <a:miter lim="800000"/>
            <a:headEnd/>
            <a:tailEnd/>
          </a:ln>
        </p:spPr>
      </p:pic>
      <p:sp>
        <p:nvSpPr>
          <p:cNvPr id="80" name="TextBox 79"/>
          <p:cNvSpPr txBox="1"/>
          <p:nvPr/>
        </p:nvSpPr>
        <p:spPr>
          <a:xfrm>
            <a:off x="5671729" y="3870628"/>
            <a:ext cx="1037588" cy="459696"/>
          </a:xfrm>
          <a:prstGeom prst="roundRect">
            <a:avLst/>
          </a:prstGeom>
          <a:gradFill flip="none" rotWithShape="1">
            <a:gsLst>
              <a:gs pos="0">
                <a:schemeClr val="tx1">
                  <a:alpha val="57000"/>
                </a:schemeClr>
              </a:gs>
              <a:gs pos="51000">
                <a:schemeClr val="tx1"/>
              </a:gs>
              <a:gs pos="100000">
                <a:schemeClr val="tx1">
                  <a:alpha val="38000"/>
                </a:schemeClr>
              </a:gs>
            </a:gsLst>
            <a:lin ang="2700000" scaled="1"/>
            <a:tileRect/>
          </a:gradFill>
        </p:spPr>
        <p:style>
          <a:lnRef idx="0">
            <a:schemeClr val="accent2"/>
          </a:lnRef>
          <a:fillRef idx="3">
            <a:schemeClr val="accent2"/>
          </a:fillRef>
          <a:effectRef idx="3">
            <a:schemeClr val="accent2"/>
          </a:effectRef>
          <a:fontRef idx="minor">
            <a:schemeClr val="lt1"/>
          </a:fontRef>
        </p:style>
        <p:txBody>
          <a:bodyPr wrap="square" lIns="91436" tIns="45718" rIns="91436" bIns="45718">
            <a:spAutoFit/>
          </a:bodyPr>
          <a:lstStyle/>
          <a:p>
            <a:pPr algn="ctr"/>
            <a:r>
              <a:rPr lang="en-US" sz="1050" dirty="0" smtClean="0">
                <a:solidFill>
                  <a:schemeClr val="bg2"/>
                </a:solidFill>
                <a:latin typeface="+mj-lt"/>
              </a:rPr>
              <a:t>Conferencing</a:t>
            </a:r>
          </a:p>
          <a:p>
            <a:pPr algn="ctr"/>
            <a:r>
              <a:rPr lang="en-US" sz="1050" dirty="0" smtClean="0">
                <a:solidFill>
                  <a:schemeClr val="bg2"/>
                </a:solidFill>
                <a:latin typeface="+mj-lt"/>
              </a:rPr>
              <a:t>Server(s)</a:t>
            </a:r>
            <a:endParaRPr lang="en-US" sz="1050" dirty="0">
              <a:solidFill>
                <a:schemeClr val="bg2"/>
              </a:solidFill>
              <a:latin typeface="+mj-lt"/>
            </a:endParaRPr>
          </a:p>
        </p:txBody>
      </p:sp>
      <p:pic>
        <p:nvPicPr>
          <p:cNvPr id="81" name="Picture 8"/>
          <p:cNvPicPr>
            <a:picLocks noChangeAspect="1" noChangeArrowheads="1"/>
          </p:cNvPicPr>
          <p:nvPr/>
        </p:nvPicPr>
        <p:blipFill>
          <a:blip r:embed="rId4"/>
          <a:srcRect/>
          <a:stretch>
            <a:fillRect/>
          </a:stretch>
        </p:blipFill>
        <p:spPr bwMode="auto">
          <a:xfrm>
            <a:off x="6182256" y="3211311"/>
            <a:ext cx="546682" cy="636053"/>
          </a:xfrm>
          <a:prstGeom prst="rect">
            <a:avLst/>
          </a:prstGeom>
          <a:noFill/>
          <a:ln w="9525">
            <a:noFill/>
            <a:miter lim="800000"/>
            <a:headEnd/>
            <a:tailEnd/>
          </a:ln>
        </p:spPr>
      </p:pic>
      <p:pic>
        <p:nvPicPr>
          <p:cNvPr id="88" name="Picture 25"/>
          <p:cNvPicPr>
            <a:picLocks noChangeAspect="1" noChangeArrowheads="1"/>
          </p:cNvPicPr>
          <p:nvPr/>
        </p:nvPicPr>
        <p:blipFill>
          <a:blip r:embed="rId15"/>
          <a:srcRect/>
          <a:stretch>
            <a:fillRect/>
          </a:stretch>
        </p:blipFill>
        <p:spPr bwMode="auto">
          <a:xfrm rot="5400000">
            <a:off x="3620279" y="3305446"/>
            <a:ext cx="1035966" cy="150187"/>
          </a:xfrm>
          <a:prstGeom prst="rect">
            <a:avLst/>
          </a:prstGeom>
          <a:noFill/>
          <a:ln w="9525">
            <a:noFill/>
            <a:miter lim="800000"/>
            <a:headEnd/>
            <a:tailEnd/>
          </a:ln>
        </p:spPr>
      </p:pic>
      <p:cxnSp>
        <p:nvCxnSpPr>
          <p:cNvPr id="106" name="Straight Connector 105"/>
          <p:cNvCxnSpPr>
            <a:stCxn id="88" idx="2"/>
          </p:cNvCxnSpPr>
          <p:nvPr/>
        </p:nvCxnSpPr>
        <p:spPr>
          <a:xfrm rot="10800000" flipV="1">
            <a:off x="3632690" y="3380539"/>
            <a:ext cx="430478" cy="1002"/>
          </a:xfrm>
          <a:prstGeom prst="line">
            <a:avLst/>
          </a:prstGeom>
          <a:noFill/>
          <a:ln w="38100" algn="ctr">
            <a:solidFill>
              <a:schemeClr val="tx1"/>
            </a:solidFill>
            <a:round/>
            <a:headEnd/>
            <a:tailEnd/>
          </a:ln>
        </p:spPr>
      </p:cxnSp>
      <p:pic>
        <p:nvPicPr>
          <p:cNvPr id="89" name="Rectangle 1024072"/>
          <p:cNvPicPr>
            <a:picLocks noChangeAspect="1" noChangeArrowheads="1"/>
          </p:cNvPicPr>
          <p:nvPr/>
        </p:nvPicPr>
        <p:blipFill>
          <a:blip r:embed="rId16" cstate="print"/>
          <a:srcRect/>
          <a:stretch>
            <a:fillRect/>
          </a:stretch>
        </p:blipFill>
        <p:spPr bwMode="gray">
          <a:xfrm>
            <a:off x="3638538" y="2331901"/>
            <a:ext cx="283453" cy="2094626"/>
          </a:xfrm>
          <a:prstGeom prst="rect">
            <a:avLst/>
          </a:prstGeom>
          <a:noFill/>
          <a:ln w="9525">
            <a:noFill/>
            <a:miter lim="800000"/>
            <a:headEnd/>
            <a:tailEnd/>
          </a:ln>
        </p:spPr>
      </p:pic>
      <p:pic>
        <p:nvPicPr>
          <p:cNvPr id="92" name="Rectangle 1024082"/>
          <p:cNvPicPr>
            <a:picLocks noChangeAspect="1" noChangeArrowheads="1"/>
          </p:cNvPicPr>
          <p:nvPr/>
        </p:nvPicPr>
        <p:blipFill>
          <a:blip r:embed="rId17" cstate="print"/>
          <a:srcRect/>
          <a:stretch>
            <a:fillRect/>
          </a:stretch>
        </p:blipFill>
        <p:spPr bwMode="gray">
          <a:xfrm>
            <a:off x="2250532" y="2376113"/>
            <a:ext cx="314868" cy="2164714"/>
          </a:xfrm>
          <a:prstGeom prst="rect">
            <a:avLst/>
          </a:prstGeom>
          <a:noFill/>
          <a:ln w="9525">
            <a:noFill/>
            <a:miter lim="800000"/>
            <a:headEnd/>
            <a:tailEnd/>
          </a:ln>
        </p:spPr>
      </p:pic>
      <p:sp>
        <p:nvSpPr>
          <p:cNvPr id="90" name="TextBox 89"/>
          <p:cNvSpPr txBox="1"/>
          <p:nvPr/>
        </p:nvSpPr>
        <p:spPr>
          <a:xfrm>
            <a:off x="5834137" y="6116481"/>
            <a:ext cx="426712" cy="261606"/>
          </a:xfrm>
          <a:prstGeom prst="rect">
            <a:avLst/>
          </a:prstGeom>
          <a:noFill/>
        </p:spPr>
        <p:txBody>
          <a:bodyPr wrap="none" lIns="91436" tIns="45718" rIns="91436" bIns="45718">
            <a:spAutoFit/>
          </a:bodyPr>
          <a:lstStyle/>
          <a:p>
            <a:pPr algn="ctr">
              <a:defRPr/>
            </a:pPr>
            <a:r>
              <a:rPr lang="en-US" sz="1100" dirty="0" smtClean="0">
                <a:latin typeface="+mj-lt"/>
              </a:rPr>
              <a:t>PBX</a:t>
            </a:r>
            <a:endParaRPr lang="en-US" sz="1100" dirty="0">
              <a:latin typeface="+mj-lt"/>
            </a:endParaRPr>
          </a:p>
        </p:txBody>
      </p:sp>
      <p:sp>
        <p:nvSpPr>
          <p:cNvPr id="146" name="Oval 145"/>
          <p:cNvSpPr/>
          <p:nvPr/>
        </p:nvSpPr>
        <p:spPr bwMode="auto">
          <a:xfrm>
            <a:off x="4254697" y="4826000"/>
            <a:ext cx="1283658" cy="1097174"/>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cxnSp>
        <p:nvCxnSpPr>
          <p:cNvPr id="102" name="Elbow Connector 101"/>
          <p:cNvCxnSpPr>
            <a:stCxn id="66" idx="1"/>
            <a:endCxn id="17" idx="3"/>
          </p:cNvCxnSpPr>
          <p:nvPr/>
        </p:nvCxnSpPr>
        <p:spPr>
          <a:xfrm rot="10800000">
            <a:off x="7696200" y="3454286"/>
            <a:ext cx="398318" cy="1025855"/>
          </a:xfrm>
          <a:prstGeom prst="bentConnector3">
            <a:avLst>
              <a:gd name="adj1" fmla="val 50000"/>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38100" cap="flat" cmpd="sng" algn="ctr">
            <a:solidFill>
              <a:schemeClr val="tx1"/>
            </a:solidFill>
            <a:prstDash val="solid"/>
            <a:round/>
            <a:headEnd type="none" w="med" len="med"/>
            <a:tailEnd type="none" w="med" len="med"/>
          </a:ln>
          <a:effectLst/>
        </p:spPr>
      </p:cxnSp>
      <p:cxnSp>
        <p:nvCxnSpPr>
          <p:cNvPr id="127" name="Straight Connector 126"/>
          <p:cNvCxnSpPr/>
          <p:nvPr/>
        </p:nvCxnSpPr>
        <p:spPr>
          <a:xfrm>
            <a:off x="4585566" y="6276109"/>
            <a:ext cx="731520" cy="1588"/>
          </a:xfrm>
          <a:prstGeom prst="line">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19050" cap="flat" cmpd="sng" algn="ctr">
            <a:solidFill>
              <a:schemeClr val="tx1"/>
            </a:solidFill>
            <a:prstDash val="solid"/>
            <a:round/>
            <a:headEnd type="none" w="med" len="med"/>
            <a:tailEnd type="none" w="med" len="med"/>
          </a:ln>
          <a:effectLst/>
        </p:spPr>
      </p:cxnSp>
      <p:sp>
        <p:nvSpPr>
          <p:cNvPr id="70" name="TextBox 69"/>
          <p:cNvSpPr txBox="1"/>
          <p:nvPr/>
        </p:nvSpPr>
        <p:spPr>
          <a:xfrm>
            <a:off x="4149988" y="5585253"/>
            <a:ext cx="1641212" cy="230828"/>
          </a:xfrm>
          <a:prstGeom prst="rect">
            <a:avLst/>
          </a:prstGeom>
          <a:noFill/>
        </p:spPr>
        <p:txBody>
          <a:bodyPr wrap="square" lIns="91436" tIns="45718" rIns="91436" bIns="45718">
            <a:spAutoFit/>
          </a:bodyPr>
          <a:lstStyle/>
          <a:p>
            <a:pPr algn="ctr">
              <a:defRPr/>
            </a:pPr>
            <a:r>
              <a:rPr lang="en-US" sz="900" dirty="0" smtClean="0">
                <a:latin typeface="+mj-lt"/>
              </a:rPr>
              <a:t>(SIP-PSTN GW)</a:t>
            </a:r>
            <a:endParaRPr lang="en-US" sz="900" dirty="0">
              <a:latin typeface="+mj-lt"/>
            </a:endParaRPr>
          </a:p>
        </p:txBody>
      </p:sp>
      <p:graphicFrame>
        <p:nvGraphicFramePr>
          <p:cNvPr id="77" name="Object 2"/>
          <p:cNvGraphicFramePr>
            <a:graphicFrameLocks noChangeAspect="1"/>
          </p:cNvGraphicFramePr>
          <p:nvPr/>
        </p:nvGraphicFramePr>
        <p:xfrm>
          <a:off x="4680764" y="5119708"/>
          <a:ext cx="480600" cy="500209"/>
        </p:xfrm>
        <a:graphic>
          <a:graphicData uri="http://schemas.openxmlformats.org/presentationml/2006/ole">
            <p:oleObj spid="_x0000_s132098" name="Visio" r:id="rId18" imgW="306404" imgH="375514" progId="Visio.Drawing.11">
              <p:embed/>
            </p:oleObj>
          </a:graphicData>
        </a:graphic>
      </p:graphicFrame>
      <p:sp>
        <p:nvSpPr>
          <p:cNvPr id="148" name="Oval 147"/>
          <p:cNvSpPr/>
          <p:nvPr/>
        </p:nvSpPr>
        <p:spPr bwMode="auto">
          <a:xfrm>
            <a:off x="2467460" y="2984865"/>
            <a:ext cx="1283658" cy="1271944"/>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32" name="TextBox 31"/>
          <p:cNvSpPr txBox="1"/>
          <p:nvPr/>
        </p:nvSpPr>
        <p:spPr>
          <a:xfrm>
            <a:off x="2799611" y="3872796"/>
            <a:ext cx="622278" cy="461661"/>
          </a:xfrm>
          <a:prstGeom prst="rect">
            <a:avLst/>
          </a:prstGeom>
          <a:noFill/>
        </p:spPr>
        <p:txBody>
          <a:bodyPr wrap="none" lIns="91436" tIns="45718" rIns="91436" bIns="45718">
            <a:spAutoFit/>
          </a:bodyPr>
          <a:lstStyle/>
          <a:p>
            <a:pPr algn="ctr"/>
            <a:r>
              <a:rPr lang="en-US" sz="1200" dirty="0" smtClean="0">
                <a:latin typeface="+mj-lt"/>
              </a:rPr>
              <a:t>Access</a:t>
            </a:r>
            <a:endParaRPr lang="en-US" sz="1200" dirty="0">
              <a:latin typeface="+mj-lt"/>
            </a:endParaRPr>
          </a:p>
          <a:p>
            <a:pPr algn="ctr"/>
            <a:r>
              <a:rPr lang="en-US" sz="1200" dirty="0">
                <a:latin typeface="+mj-lt"/>
              </a:rPr>
              <a:t>Server</a:t>
            </a:r>
          </a:p>
        </p:txBody>
      </p:sp>
      <p:pic>
        <p:nvPicPr>
          <p:cNvPr id="38" name="Picture 91" descr="ISAS - firewall sm"/>
          <p:cNvPicPr>
            <a:picLocks noChangeAspect="1" noChangeArrowheads="1"/>
          </p:cNvPicPr>
          <p:nvPr/>
        </p:nvPicPr>
        <p:blipFill>
          <a:blip r:embed="rId19" cstate="print"/>
          <a:srcRect/>
          <a:stretch>
            <a:fillRect/>
          </a:stretch>
        </p:blipFill>
        <p:spPr bwMode="auto">
          <a:xfrm>
            <a:off x="2872365" y="3249361"/>
            <a:ext cx="513641" cy="685566"/>
          </a:xfrm>
          <a:prstGeom prst="rect">
            <a:avLst/>
          </a:prstGeom>
          <a:noFill/>
          <a:ln w="9525">
            <a:noFill/>
            <a:miter lim="800000"/>
            <a:headEnd/>
            <a:tailEnd/>
          </a:ln>
        </p:spPr>
      </p:pic>
      <p:pic>
        <p:nvPicPr>
          <p:cNvPr id="68611" name="Picture 3" descr="C:\Program Files\Microsoft Resource DVD Artwork\DVD_ART\Artwork_Imagery\HARDWARE_IMAGERY\Photos - OEM Hardware\VoIP Web Phone\Unified Communications VoIP phone.png"/>
          <p:cNvPicPr>
            <a:picLocks noChangeAspect="1" noChangeArrowheads="1"/>
          </p:cNvPicPr>
          <p:nvPr/>
        </p:nvPicPr>
        <p:blipFill>
          <a:blip r:embed="rId20" cstate="print"/>
          <a:srcRect/>
          <a:stretch>
            <a:fillRect/>
          </a:stretch>
        </p:blipFill>
        <p:spPr bwMode="auto">
          <a:xfrm>
            <a:off x="5268393" y="1555173"/>
            <a:ext cx="380449" cy="310870"/>
          </a:xfrm>
          <a:prstGeom prst="rect">
            <a:avLst/>
          </a:prstGeom>
          <a:noFill/>
        </p:spPr>
      </p:pic>
      <p:sp>
        <p:nvSpPr>
          <p:cNvPr id="34" name="TextBox 33"/>
          <p:cNvSpPr txBox="1"/>
          <p:nvPr/>
        </p:nvSpPr>
        <p:spPr>
          <a:xfrm>
            <a:off x="2804780" y="2482073"/>
            <a:ext cx="648810" cy="646327"/>
          </a:xfrm>
          <a:prstGeom prst="rect">
            <a:avLst/>
          </a:prstGeom>
          <a:noFill/>
        </p:spPr>
        <p:txBody>
          <a:bodyPr lIns="91436" tIns="45718" rIns="91436" bIns="45718">
            <a:spAutoFit/>
          </a:bodyPr>
          <a:lstStyle/>
          <a:p>
            <a:pPr algn="ctr"/>
            <a:r>
              <a:rPr lang="en-US" sz="1200" dirty="0">
                <a:latin typeface="+mj-lt"/>
              </a:rPr>
              <a:t>Data</a:t>
            </a:r>
          </a:p>
          <a:p>
            <a:pPr algn="ctr"/>
            <a:r>
              <a:rPr lang="en-US" sz="1200" dirty="0" smtClean="0">
                <a:latin typeface="+mj-lt"/>
              </a:rPr>
              <a:t>Audio/Video</a:t>
            </a:r>
            <a:endParaRPr lang="en-US" sz="1100" dirty="0">
              <a:latin typeface="+mj-lt"/>
            </a:endParaRPr>
          </a:p>
        </p:txBody>
      </p:sp>
      <p:sp>
        <p:nvSpPr>
          <p:cNvPr id="87" name="TextBox 86"/>
          <p:cNvSpPr txBox="1"/>
          <p:nvPr/>
        </p:nvSpPr>
        <p:spPr>
          <a:xfrm>
            <a:off x="2811300" y="3039433"/>
            <a:ext cx="648810" cy="276995"/>
          </a:xfrm>
          <a:prstGeom prst="rect">
            <a:avLst/>
          </a:prstGeom>
          <a:noFill/>
        </p:spPr>
        <p:txBody>
          <a:bodyPr lIns="91436" tIns="45718" rIns="91436" bIns="45718">
            <a:spAutoFit/>
          </a:bodyPr>
          <a:lstStyle/>
          <a:p>
            <a:pPr algn="ctr"/>
            <a:r>
              <a:rPr lang="en-US" sz="1200" dirty="0" smtClean="0">
                <a:latin typeface="+mj-lt"/>
              </a:rPr>
              <a:t>SIP</a:t>
            </a:r>
            <a:endParaRPr lang="en-US" sz="1200" dirty="0">
              <a:latin typeface="+mj-lt"/>
            </a:endParaRPr>
          </a:p>
        </p:txBody>
      </p:sp>
      <p:sp>
        <p:nvSpPr>
          <p:cNvPr id="53" name="TextBox 52"/>
          <p:cNvSpPr txBox="1"/>
          <p:nvPr/>
        </p:nvSpPr>
        <p:spPr>
          <a:xfrm>
            <a:off x="4211870" y="4889103"/>
            <a:ext cx="1426930" cy="253912"/>
          </a:xfrm>
          <a:prstGeom prst="rect">
            <a:avLst/>
          </a:prstGeom>
          <a:noFill/>
        </p:spPr>
        <p:txBody>
          <a:bodyPr wrap="square" lIns="91436" tIns="45718" rIns="91436" bIns="45718">
            <a:spAutoFit/>
          </a:bodyPr>
          <a:lstStyle/>
          <a:p>
            <a:pPr algn="ctr">
              <a:defRPr/>
            </a:pPr>
            <a:r>
              <a:rPr lang="en-US" sz="1050" dirty="0" smtClean="0">
                <a:latin typeface="+mj-lt"/>
              </a:rPr>
              <a:t>Mediation Server</a:t>
            </a:r>
            <a:endParaRPr lang="en-US" sz="1050" dirty="0">
              <a:latin typeface="+mj-lt"/>
            </a:endParaRPr>
          </a:p>
        </p:txBody>
      </p:sp>
      <p:sp>
        <p:nvSpPr>
          <p:cNvPr id="99" name="Rectangle 98"/>
          <p:cNvSpPr/>
          <p:nvPr/>
        </p:nvSpPr>
        <p:spPr>
          <a:xfrm>
            <a:off x="4682326" y="6016795"/>
            <a:ext cx="441146" cy="276999"/>
          </a:xfrm>
          <a:prstGeom prst="rect">
            <a:avLst/>
          </a:prstGeom>
        </p:spPr>
        <p:txBody>
          <a:bodyPr wrap="none">
            <a:spAutoFit/>
          </a:bodyPr>
          <a:lstStyle/>
          <a:p>
            <a:r>
              <a:rPr lang="en-US" sz="1200" dirty="0" smtClean="0"/>
              <a:t>PRI</a:t>
            </a:r>
            <a:endParaRPr lang="en-US" sz="12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Mediation Server</a:t>
            </a:r>
            <a:endParaRPr lang="en-US" dirty="0"/>
          </a:p>
        </p:txBody>
      </p:sp>
      <p:sp>
        <p:nvSpPr>
          <p:cNvPr id="3" name="Text Placeholder 2"/>
          <p:cNvSpPr>
            <a:spLocks noGrp="1"/>
          </p:cNvSpPr>
          <p:nvPr>
            <p:ph type="body" sz="quarter" idx="10"/>
          </p:nvPr>
        </p:nvSpPr>
        <p:spPr>
          <a:xfrm>
            <a:off x="381000" y="1524000"/>
            <a:ext cx="8382000" cy="4050340"/>
          </a:xfrm>
        </p:spPr>
        <p:txBody>
          <a:bodyPr/>
          <a:lstStyle/>
          <a:p>
            <a:pPr>
              <a:lnSpc>
                <a:spcPct val="100000"/>
              </a:lnSpc>
            </a:pPr>
            <a:r>
              <a:rPr lang="en-US" sz="2800" dirty="0" smtClean="0"/>
              <a:t>Connects OCS and SIP/PSTN Gateway or IP-PBX</a:t>
            </a:r>
          </a:p>
          <a:p>
            <a:pPr>
              <a:lnSpc>
                <a:spcPct val="100000"/>
              </a:lnSpc>
            </a:pPr>
            <a:r>
              <a:rPr lang="en-US" sz="2800" dirty="0" smtClean="0"/>
              <a:t>Front-end of the Microsoft OCS voice world</a:t>
            </a:r>
          </a:p>
          <a:p>
            <a:pPr lvl="1">
              <a:lnSpc>
                <a:spcPct val="100000"/>
              </a:lnSpc>
            </a:pPr>
            <a:r>
              <a:rPr lang="en-US" sz="2300" dirty="0" smtClean="0"/>
              <a:t>Intermediate signaling and call flow</a:t>
            </a:r>
          </a:p>
          <a:p>
            <a:pPr lvl="1">
              <a:lnSpc>
                <a:spcPct val="100000"/>
              </a:lnSpc>
            </a:pPr>
            <a:r>
              <a:rPr lang="en-US" sz="2300" dirty="0" smtClean="0"/>
              <a:t>Manage innovative elements of the SIP transaction </a:t>
            </a:r>
          </a:p>
          <a:p>
            <a:pPr lvl="1">
              <a:lnSpc>
                <a:spcPct val="100000"/>
              </a:lnSpc>
            </a:pPr>
            <a:r>
              <a:rPr lang="en-US" sz="2300" dirty="0" smtClean="0"/>
              <a:t>Transcode RTP flows from G.711 to RTAudio and SIREN</a:t>
            </a:r>
          </a:p>
          <a:p>
            <a:pPr lvl="1">
              <a:lnSpc>
                <a:spcPct val="100000"/>
              </a:lnSpc>
            </a:pPr>
            <a:r>
              <a:rPr lang="en-US" sz="2300" dirty="0" smtClean="0"/>
              <a:t>Act as an ICE Client for PSTN-originated calls</a:t>
            </a:r>
          </a:p>
          <a:p>
            <a:pPr>
              <a:lnSpc>
                <a:spcPct val="100000"/>
              </a:lnSpc>
            </a:pPr>
            <a:r>
              <a:rPr lang="en-US" sz="2800" dirty="0" smtClean="0"/>
              <a:t>Enables OCS to… </a:t>
            </a:r>
          </a:p>
          <a:p>
            <a:pPr lvl="1">
              <a:lnSpc>
                <a:spcPct val="100000"/>
              </a:lnSpc>
            </a:pPr>
            <a:r>
              <a:rPr lang="en-US" sz="2300" dirty="0" smtClean="0"/>
              <a:t>Provide IP telephony </a:t>
            </a:r>
          </a:p>
          <a:p>
            <a:pPr lvl="1">
              <a:lnSpc>
                <a:spcPct val="100000"/>
              </a:lnSpc>
            </a:pPr>
            <a:r>
              <a:rPr lang="en-US" sz="2300" dirty="0" smtClean="0"/>
              <a:t>Interconnect with the legacy PSTN</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4451927" y="1680726"/>
            <a:ext cx="4530255" cy="3306903"/>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59394" name="Title 59393"/>
          <p:cNvSpPr>
            <a:spLocks noGrp="1" noChangeArrowheads="1"/>
          </p:cNvSpPr>
          <p:nvPr>
            <p:ph type="title"/>
          </p:nvPr>
        </p:nvSpPr>
        <p:spPr/>
        <p:txBody>
          <a:bodyPr/>
          <a:lstStyle/>
          <a:p>
            <a:r>
              <a:rPr lang="en-US" dirty="0" smtClean="0"/>
              <a:t>SIP/PSTN Gateways</a:t>
            </a:r>
            <a:endParaRPr lang="en-US" dirty="0"/>
          </a:p>
        </p:txBody>
      </p:sp>
      <p:sp>
        <p:nvSpPr>
          <p:cNvPr id="59395" name="Text Placeholder 59394"/>
          <p:cNvSpPr>
            <a:spLocks noGrp="1" noChangeArrowheads="1"/>
          </p:cNvSpPr>
          <p:nvPr>
            <p:ph type="body" sz="quarter" idx="10"/>
          </p:nvPr>
        </p:nvSpPr>
        <p:spPr>
          <a:xfrm>
            <a:off x="289302" y="1542661"/>
            <a:ext cx="4402777" cy="4074962"/>
          </a:xfrm>
        </p:spPr>
        <p:txBody>
          <a:bodyPr/>
          <a:lstStyle/>
          <a:p>
            <a:pPr marL="347663" indent="-347663">
              <a:lnSpc>
                <a:spcPct val="100000"/>
              </a:lnSpc>
            </a:pPr>
            <a:r>
              <a:rPr lang="en-US" sz="2400" dirty="0" smtClean="0"/>
              <a:t>Basic Media Gateway</a:t>
            </a:r>
          </a:p>
          <a:p>
            <a:pPr marL="685800" lvl="1" indent="-338138">
              <a:lnSpc>
                <a:spcPct val="100000"/>
              </a:lnSpc>
            </a:pPr>
            <a:r>
              <a:rPr lang="en-US" sz="2000" dirty="0" smtClean="0"/>
              <a:t>Standalone appliance </a:t>
            </a:r>
          </a:p>
          <a:p>
            <a:pPr marL="685800" lvl="1" indent="-338138">
              <a:lnSpc>
                <a:spcPct val="100000"/>
              </a:lnSpc>
            </a:pPr>
            <a:r>
              <a:rPr lang="en-US" sz="2000" dirty="0" smtClean="0"/>
              <a:t>Supports TDM features</a:t>
            </a:r>
          </a:p>
          <a:p>
            <a:pPr marL="685800" lvl="1" indent="-338138">
              <a:lnSpc>
                <a:spcPct val="100000"/>
              </a:lnSpc>
            </a:pPr>
            <a:r>
              <a:rPr lang="en-US" sz="2000" dirty="0" smtClean="0"/>
              <a:t>SIP over TCP</a:t>
            </a:r>
          </a:p>
          <a:p>
            <a:pPr marL="685800" lvl="1" indent="-338138">
              <a:lnSpc>
                <a:spcPct val="100000"/>
              </a:lnSpc>
            </a:pPr>
            <a:r>
              <a:rPr lang="en-US" sz="2000" dirty="0" smtClean="0"/>
              <a:t>RFC 3261 compliant SIP</a:t>
            </a:r>
          </a:p>
          <a:p>
            <a:pPr marL="685800" lvl="1" indent="-338138">
              <a:lnSpc>
                <a:spcPct val="100000"/>
              </a:lnSpc>
            </a:pPr>
            <a:r>
              <a:rPr lang="en-US" sz="2000" dirty="0" smtClean="0"/>
              <a:t>G.711</a:t>
            </a:r>
          </a:p>
          <a:p>
            <a:pPr marL="685800" lvl="1" indent="-338138">
              <a:lnSpc>
                <a:spcPct val="100000"/>
              </a:lnSpc>
            </a:pPr>
            <a:r>
              <a:rPr lang="en-US" sz="2000" dirty="0" smtClean="0"/>
              <a:t>Works with Mediation Server</a:t>
            </a:r>
            <a:br>
              <a:rPr lang="en-US" sz="2000" dirty="0" smtClean="0"/>
            </a:br>
            <a:endParaRPr lang="en-US" sz="2000" dirty="0" smtClean="0"/>
          </a:p>
          <a:p>
            <a:pPr marL="347663" indent="-347663">
              <a:lnSpc>
                <a:spcPct val="100000"/>
              </a:lnSpc>
            </a:pPr>
            <a:r>
              <a:rPr lang="en-US" sz="2400" dirty="0" smtClean="0"/>
              <a:t>Hybrid Media Gateway</a:t>
            </a:r>
          </a:p>
          <a:p>
            <a:pPr marL="685800" lvl="1" indent="-338138">
              <a:lnSpc>
                <a:spcPct val="100000"/>
              </a:lnSpc>
            </a:pPr>
            <a:r>
              <a:rPr lang="en-US" sz="2000" dirty="0" smtClean="0"/>
              <a:t>Media Gateway appliance </a:t>
            </a:r>
          </a:p>
          <a:p>
            <a:pPr marL="685800" lvl="1" indent="-338138">
              <a:lnSpc>
                <a:spcPct val="100000"/>
              </a:lnSpc>
            </a:pPr>
            <a:r>
              <a:rPr lang="en-US" sz="2000" dirty="0" smtClean="0"/>
              <a:t>Collocated with Mediation Server</a:t>
            </a:r>
          </a:p>
        </p:txBody>
      </p:sp>
      <p:graphicFrame>
        <p:nvGraphicFramePr>
          <p:cNvPr id="5" name="Table 4"/>
          <p:cNvGraphicFramePr>
            <a:graphicFrameLocks noGrp="1"/>
          </p:cNvGraphicFramePr>
          <p:nvPr/>
        </p:nvGraphicFramePr>
        <p:xfrm>
          <a:off x="4488886" y="1698629"/>
          <a:ext cx="4474837" cy="3218890"/>
        </p:xfrm>
        <a:graphic>
          <a:graphicData uri="http://schemas.openxmlformats.org/drawingml/2006/table">
            <a:tbl>
              <a:tblPr firstRow="1" bandRow="1">
                <a:tableStyleId>{AF606853-7671-496A-8E4F-DF71F8EC918B}</a:tableStyleId>
              </a:tblPr>
              <a:tblGrid>
                <a:gridCol w="1136512"/>
                <a:gridCol w="1394238"/>
                <a:gridCol w="727256"/>
                <a:gridCol w="1216831"/>
              </a:tblGrid>
              <a:tr h="359309">
                <a:tc>
                  <a:txBody>
                    <a:bodyPr/>
                    <a:lstStyle/>
                    <a:p>
                      <a:pPr algn="ctr">
                        <a:lnSpc>
                          <a:spcPct val="90000"/>
                        </a:lnSpc>
                      </a:pPr>
                      <a:r>
                        <a:rPr lang="en-US" sz="1400" dirty="0" smtClean="0"/>
                        <a:t>Vendor</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50196"/>
                      </a:srgbClr>
                    </a:solidFill>
                  </a:tcPr>
                </a:tc>
                <a:tc>
                  <a:txBody>
                    <a:bodyPr/>
                    <a:lstStyle/>
                    <a:p>
                      <a:pPr algn="ctr">
                        <a:lnSpc>
                          <a:spcPct val="90000"/>
                        </a:lnSpc>
                      </a:pPr>
                      <a:r>
                        <a:rPr lang="en-US" sz="1400" dirty="0" smtClean="0"/>
                        <a:t>Model</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50196"/>
                      </a:srgbClr>
                    </a:solidFill>
                  </a:tcPr>
                </a:tc>
                <a:tc>
                  <a:txBody>
                    <a:bodyPr/>
                    <a:lstStyle/>
                    <a:p>
                      <a:pPr algn="ctr">
                        <a:lnSpc>
                          <a:spcPct val="90000"/>
                        </a:lnSpc>
                      </a:pPr>
                      <a:r>
                        <a:rPr lang="en-US" sz="1400" dirty="0" smtClean="0"/>
                        <a:t>Type</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50196"/>
                      </a:srgbClr>
                    </a:solidFill>
                  </a:tcPr>
                </a:tc>
                <a:tc>
                  <a:txBody>
                    <a:bodyPr/>
                    <a:lstStyle/>
                    <a:p>
                      <a:pPr algn="ctr">
                        <a:lnSpc>
                          <a:spcPct val="90000"/>
                        </a:lnSpc>
                      </a:pPr>
                      <a:r>
                        <a:rPr lang="en-US" sz="1400" dirty="0" smtClean="0"/>
                        <a:t>Availability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50196"/>
                      </a:srgbClr>
                    </a:solidFill>
                  </a:tcPr>
                </a:tc>
              </a:tr>
              <a:tr h="380455">
                <a:tc>
                  <a:txBody>
                    <a:bodyPr/>
                    <a:lstStyle/>
                    <a:p>
                      <a:pPr>
                        <a:lnSpc>
                          <a:spcPct val="90000"/>
                        </a:lnSpc>
                      </a:pPr>
                      <a:r>
                        <a:rPr lang="en-US" sz="1400" dirty="0" smtClean="0"/>
                        <a:t>Aculab</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c>
                  <a:txBody>
                    <a:bodyPr/>
                    <a:lstStyle/>
                    <a:p>
                      <a:pPr>
                        <a:lnSpc>
                          <a:spcPct val="90000"/>
                        </a:lnSpc>
                      </a:pPr>
                      <a:r>
                        <a:rPr lang="en-US" sz="1400" dirty="0" smtClean="0"/>
                        <a:t>Hybrid for</a:t>
                      </a:r>
                      <a:r>
                        <a:rPr lang="en-US" sz="1400" baseline="0" dirty="0" smtClean="0"/>
                        <a:t> OCS</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c>
                  <a:txBody>
                    <a:bodyPr/>
                    <a:lstStyle/>
                    <a:p>
                      <a:pPr>
                        <a:lnSpc>
                          <a:spcPct val="90000"/>
                        </a:lnSpc>
                      </a:pPr>
                      <a:r>
                        <a:rPr lang="en-US" sz="1400" dirty="0" smtClean="0"/>
                        <a:t>Hybrid</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c>
                  <a:txBody>
                    <a:bodyPr/>
                    <a:lstStyle/>
                    <a:p>
                      <a:pPr>
                        <a:lnSpc>
                          <a:spcPct val="90000"/>
                        </a:lnSpc>
                      </a:pPr>
                      <a:r>
                        <a:rPr lang="en-US" sz="1400" dirty="0" smtClean="0"/>
                        <a:t>Fall 2007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r>
              <a:tr h="323272">
                <a:tc>
                  <a:txBody>
                    <a:bodyPr/>
                    <a:lstStyle/>
                    <a:p>
                      <a:pPr>
                        <a:lnSpc>
                          <a:spcPct val="90000"/>
                        </a:lnSpc>
                      </a:pPr>
                      <a:r>
                        <a:rPr lang="en-US" sz="1400" dirty="0" smtClean="0"/>
                        <a:t>Audiocodes</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400" dirty="0" smtClean="0"/>
                        <a:t>Mediant</a:t>
                      </a:r>
                      <a:r>
                        <a:rPr lang="en-US" sz="1400" baseline="0" dirty="0" smtClean="0"/>
                        <a:t> </a:t>
                      </a:r>
                      <a:r>
                        <a:rPr lang="en-US" sz="1400" dirty="0" smtClean="0"/>
                        <a:t>2000</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400" dirty="0" smtClean="0"/>
                        <a:t>Basic</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400" dirty="0" smtClean="0"/>
                        <a:t>Today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9309">
                <a:tc>
                  <a:txBody>
                    <a:bodyPr/>
                    <a:lstStyle/>
                    <a:p>
                      <a:pPr>
                        <a:lnSpc>
                          <a:spcPct val="90000"/>
                        </a:lnSpc>
                      </a:pPr>
                      <a:r>
                        <a:rPr lang="en-US" sz="1400" dirty="0" smtClean="0"/>
                        <a:t>Audiocodes</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c>
                  <a:txBody>
                    <a:bodyPr/>
                    <a:lstStyle/>
                    <a:p>
                      <a:pPr>
                        <a:lnSpc>
                          <a:spcPct val="90000"/>
                        </a:lnSpc>
                      </a:pPr>
                      <a:r>
                        <a:rPr lang="en-US" sz="1400" dirty="0" smtClean="0"/>
                        <a:t>Hybrid</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c>
                  <a:txBody>
                    <a:bodyPr/>
                    <a:lstStyle/>
                    <a:p>
                      <a:pPr>
                        <a:lnSpc>
                          <a:spcPct val="90000"/>
                        </a:lnSpc>
                      </a:pPr>
                      <a:r>
                        <a:rPr lang="en-US" sz="1400" dirty="0" smtClean="0"/>
                        <a:t>Hybrid</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c>
                  <a:txBody>
                    <a:bodyPr/>
                    <a:lstStyle/>
                    <a:p>
                      <a:pPr>
                        <a:lnSpc>
                          <a:spcPct val="90000"/>
                        </a:lnSpc>
                      </a:pPr>
                      <a:r>
                        <a:rPr lang="en-US" sz="1400" dirty="0" smtClean="0"/>
                        <a:t>Winter 2007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r>
              <a:tr h="359309">
                <a:tc>
                  <a:txBody>
                    <a:bodyPr/>
                    <a:lstStyle/>
                    <a:p>
                      <a:pPr>
                        <a:lnSpc>
                          <a:spcPct val="90000"/>
                        </a:lnSpc>
                      </a:pPr>
                      <a:r>
                        <a:rPr lang="en-US" sz="1400" dirty="0" smtClean="0"/>
                        <a:t>Dialogic</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400" dirty="0" smtClean="0"/>
                        <a:t>1000</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400" dirty="0" smtClean="0"/>
                        <a:t>Basic</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400" dirty="0" smtClean="0"/>
                        <a:t>Oct</a:t>
                      </a:r>
                      <a:r>
                        <a:rPr lang="en-US" sz="1400" baseline="0" dirty="0" smtClean="0"/>
                        <a:t> 16</a:t>
                      </a:r>
                      <a:r>
                        <a:rPr lang="en-US" sz="1400" baseline="30000" dirty="0" smtClean="0"/>
                        <a:t>th</a:t>
                      </a:r>
                      <a:r>
                        <a:rPr lang="en-US" sz="1400" baseline="0" dirty="0" smtClean="0"/>
                        <a:t> </a:t>
                      </a:r>
                      <a:endParaRPr lang="en-US" sz="14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9309">
                <a:tc>
                  <a:txBody>
                    <a:bodyPr/>
                    <a:lstStyle/>
                    <a:p>
                      <a:pPr>
                        <a:lnSpc>
                          <a:spcPct val="90000"/>
                        </a:lnSpc>
                      </a:pPr>
                      <a:r>
                        <a:rPr lang="en-US" sz="1400" dirty="0" smtClean="0"/>
                        <a:t>Dialogic</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c>
                  <a:txBody>
                    <a:bodyPr/>
                    <a:lstStyle/>
                    <a:p>
                      <a:pPr>
                        <a:lnSpc>
                          <a:spcPct val="90000"/>
                        </a:lnSpc>
                      </a:pPr>
                      <a:r>
                        <a:rPr lang="en-US" sz="1400" dirty="0" smtClean="0"/>
                        <a:t>2000</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c>
                  <a:txBody>
                    <a:bodyPr/>
                    <a:lstStyle/>
                    <a:p>
                      <a:pPr>
                        <a:lnSpc>
                          <a:spcPct val="90000"/>
                        </a:lnSpc>
                      </a:pPr>
                      <a:r>
                        <a:rPr lang="en-US" sz="1400" dirty="0" smtClean="0"/>
                        <a:t>Basic</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c>
                  <a:txBody>
                    <a:bodyPr/>
                    <a:lstStyle/>
                    <a:p>
                      <a:pPr>
                        <a:lnSpc>
                          <a:spcPct val="90000"/>
                        </a:lnSpc>
                      </a:pPr>
                      <a:r>
                        <a:rPr lang="en-US" sz="1400" dirty="0" smtClean="0"/>
                        <a:t>Oct 16</a:t>
                      </a:r>
                      <a:r>
                        <a:rPr lang="en-US" sz="1400" baseline="30000" dirty="0" smtClean="0"/>
                        <a:t>th</a:t>
                      </a:r>
                      <a:r>
                        <a:rPr lang="en-US" sz="1400" dirty="0" smtClean="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r>
              <a:tr h="359309">
                <a:tc>
                  <a:txBody>
                    <a:bodyPr/>
                    <a:lstStyle/>
                    <a:p>
                      <a:pPr>
                        <a:lnSpc>
                          <a:spcPct val="90000"/>
                        </a:lnSpc>
                      </a:pPr>
                      <a:r>
                        <a:rPr lang="en-US" sz="1400" dirty="0" smtClean="0"/>
                        <a:t>Dialogic</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400" dirty="0" smtClean="0"/>
                        <a:t>4000</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400" dirty="0" smtClean="0"/>
                        <a:t>Hybrid</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400" dirty="0" smtClean="0"/>
                        <a:t>Oct 16</a:t>
                      </a:r>
                      <a:r>
                        <a:rPr lang="en-US" sz="1400" baseline="30000" dirty="0" smtClean="0"/>
                        <a:t>th</a:t>
                      </a:r>
                      <a:r>
                        <a:rPr lang="en-US" sz="1400" dirty="0" smtClean="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9309">
                <a:tc>
                  <a:txBody>
                    <a:bodyPr/>
                    <a:lstStyle/>
                    <a:p>
                      <a:pPr>
                        <a:lnSpc>
                          <a:spcPct val="90000"/>
                        </a:lnSpc>
                      </a:pPr>
                      <a:r>
                        <a:rPr lang="en-US" sz="1400" dirty="0" smtClean="0"/>
                        <a:t>Quintum</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c>
                  <a:txBody>
                    <a:bodyPr/>
                    <a:lstStyle/>
                    <a:p>
                      <a:pPr>
                        <a:lnSpc>
                          <a:spcPct val="90000"/>
                        </a:lnSpc>
                      </a:pPr>
                      <a:r>
                        <a:rPr lang="en-US" sz="1400" dirty="0" smtClean="0"/>
                        <a:t>Tenor</a:t>
                      </a:r>
                      <a:r>
                        <a:rPr lang="en-US" sz="1400" baseline="0" dirty="0" smtClean="0"/>
                        <a:t> DX</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c>
                  <a:txBody>
                    <a:bodyPr/>
                    <a:lstStyle/>
                    <a:p>
                      <a:pPr>
                        <a:lnSpc>
                          <a:spcPct val="90000"/>
                        </a:lnSpc>
                      </a:pPr>
                      <a:r>
                        <a:rPr lang="en-US" sz="1400" dirty="0" smtClean="0"/>
                        <a:t>Basic</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c>
                  <a:txBody>
                    <a:bodyPr/>
                    <a:lstStyle/>
                    <a:p>
                      <a:pPr>
                        <a:lnSpc>
                          <a:spcPct val="90000"/>
                        </a:lnSpc>
                      </a:pPr>
                      <a:r>
                        <a:rPr lang="en-US" sz="1400" dirty="0" smtClean="0"/>
                        <a:t>Oct 16</a:t>
                      </a:r>
                      <a:r>
                        <a:rPr lang="en-US" sz="1400" baseline="30000" dirty="0" smtClean="0"/>
                        <a:t>th</a:t>
                      </a:r>
                      <a:r>
                        <a:rPr lang="en-US" sz="1400" dirty="0" smtClean="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r>
              <a:tr h="359309">
                <a:tc>
                  <a:txBody>
                    <a:bodyPr/>
                    <a:lstStyle/>
                    <a:p>
                      <a:pPr>
                        <a:lnSpc>
                          <a:spcPct val="90000"/>
                        </a:lnSpc>
                      </a:pPr>
                      <a:r>
                        <a:rPr lang="en-US" sz="1400" dirty="0" smtClean="0"/>
                        <a:t>Quintum</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400" dirty="0" smtClean="0"/>
                        <a:t>Hybrid</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400" dirty="0" smtClean="0"/>
                        <a:t>Hybrid</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400" dirty="0" smtClean="0"/>
                        <a:t>Winter</a:t>
                      </a:r>
                      <a:r>
                        <a:rPr lang="en-US" sz="1400" baseline="0" dirty="0" smtClean="0"/>
                        <a:t> 2007</a:t>
                      </a:r>
                      <a:endParaRPr lang="en-US" sz="14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2022764" y="1653326"/>
            <a:ext cx="5708072" cy="3094183"/>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graphicFrame>
        <p:nvGraphicFramePr>
          <p:cNvPr id="8" name="Table 7"/>
          <p:cNvGraphicFramePr>
            <a:graphicFrameLocks noGrp="1"/>
          </p:cNvGraphicFramePr>
          <p:nvPr/>
        </p:nvGraphicFramePr>
        <p:xfrm>
          <a:off x="2022792" y="1653342"/>
          <a:ext cx="5698837" cy="3044952"/>
        </p:xfrm>
        <a:graphic>
          <a:graphicData uri="http://schemas.openxmlformats.org/drawingml/2006/table">
            <a:tbl>
              <a:tblPr firstRow="1" bandRow="1">
                <a:effectLst/>
                <a:tableStyleId>{8FD4443E-F989-4FC4-A0C8-D5A2AF1F390B}</a:tableStyleId>
              </a:tblPr>
              <a:tblGrid>
                <a:gridCol w="2418948"/>
                <a:gridCol w="3279889"/>
              </a:tblGrid>
              <a:tr h="304800">
                <a:tc>
                  <a:txBody>
                    <a:bodyPr/>
                    <a:lstStyle/>
                    <a:p>
                      <a:pPr algn="ctr">
                        <a:lnSpc>
                          <a:spcPct val="90000"/>
                        </a:lnSpc>
                      </a:pPr>
                      <a:r>
                        <a:rPr lang="en-US" sz="1800" dirty="0" smtClean="0"/>
                        <a:t>PBX Vendor</a:t>
                      </a: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196"/>
                      </a:schemeClr>
                    </a:solidFill>
                  </a:tcPr>
                </a:tc>
                <a:tc>
                  <a:txBody>
                    <a:bodyPr/>
                    <a:lstStyle/>
                    <a:p>
                      <a:pPr algn="ctr">
                        <a:lnSpc>
                          <a:spcPct val="90000"/>
                        </a:lnSpc>
                      </a:pPr>
                      <a:r>
                        <a:rPr lang="en-US" sz="1800" dirty="0" smtClean="0"/>
                        <a:t>Availability</a:t>
                      </a: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196"/>
                      </a:schemeClr>
                    </a:solidFill>
                  </a:tcPr>
                </a:tc>
              </a:tr>
              <a:tr h="304800">
                <a:tc>
                  <a:txBody>
                    <a:bodyPr/>
                    <a:lstStyle/>
                    <a:p>
                      <a:pPr>
                        <a:lnSpc>
                          <a:spcPct val="90000"/>
                        </a:lnSpc>
                      </a:pPr>
                      <a:r>
                        <a:rPr lang="en-US" sz="1800" dirty="0" smtClean="0"/>
                        <a:t>Alcatel-Lucent</a:t>
                      </a: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c>
                  <a:txBody>
                    <a:bodyPr/>
                    <a:lstStyle/>
                    <a:p>
                      <a:pPr algn="ctr">
                        <a:lnSpc>
                          <a:spcPct val="90000"/>
                        </a:lnSpc>
                      </a:pPr>
                      <a:r>
                        <a:rPr lang="en-US" sz="1800" dirty="0" smtClean="0"/>
                        <a:t>TBD</a:t>
                      </a: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r>
              <a:tr h="304800">
                <a:tc>
                  <a:txBody>
                    <a:bodyPr/>
                    <a:lstStyle/>
                    <a:p>
                      <a:pPr>
                        <a:lnSpc>
                          <a:spcPct val="90000"/>
                        </a:lnSpc>
                      </a:pPr>
                      <a:r>
                        <a:rPr lang="en-US" sz="1800" dirty="0" smtClean="0"/>
                        <a:t>Avaya</a:t>
                      </a: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800" dirty="0" smtClean="0"/>
                        <a:t>TBD</a:t>
                      </a: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nSpc>
                          <a:spcPct val="90000"/>
                        </a:lnSpc>
                      </a:pPr>
                      <a:r>
                        <a:rPr lang="en-US" sz="1800" dirty="0" smtClean="0"/>
                        <a:t>Cisco</a:t>
                      </a: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c>
                  <a:txBody>
                    <a:bodyPr/>
                    <a:lstStyle/>
                    <a:p>
                      <a:pPr algn="ctr">
                        <a:lnSpc>
                          <a:spcPct val="90000"/>
                        </a:lnSpc>
                      </a:pPr>
                      <a:r>
                        <a:rPr lang="en-US" sz="1800" dirty="0" smtClean="0"/>
                        <a:t>TBD</a:t>
                      </a: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r>
              <a:tr h="304800">
                <a:tc>
                  <a:txBody>
                    <a:bodyPr/>
                    <a:lstStyle/>
                    <a:p>
                      <a:pPr>
                        <a:lnSpc>
                          <a:spcPct val="90000"/>
                        </a:lnSpc>
                      </a:pPr>
                      <a:r>
                        <a:rPr lang="en-US" sz="1800" dirty="0" smtClean="0"/>
                        <a:t>Ericsson</a:t>
                      </a: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800" dirty="0" smtClean="0"/>
                        <a:t>TBD</a:t>
                      </a: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nSpc>
                          <a:spcPct val="90000"/>
                        </a:lnSpc>
                      </a:pPr>
                      <a:r>
                        <a:rPr lang="en-US" sz="1800" dirty="0" smtClean="0"/>
                        <a:t>Mitel</a:t>
                      </a: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c>
                  <a:txBody>
                    <a:bodyPr/>
                    <a:lstStyle/>
                    <a:p>
                      <a:pPr algn="ctr">
                        <a:lnSpc>
                          <a:spcPct val="90000"/>
                        </a:lnSpc>
                      </a:pPr>
                      <a:r>
                        <a:rPr lang="en-US" sz="1800" dirty="0" smtClean="0"/>
                        <a:t>TBD</a:t>
                      </a: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r>
              <a:tr h="304800">
                <a:tc>
                  <a:txBody>
                    <a:bodyPr/>
                    <a:lstStyle/>
                    <a:p>
                      <a:pPr>
                        <a:lnSpc>
                          <a:spcPct val="90000"/>
                        </a:lnSpc>
                      </a:pPr>
                      <a:r>
                        <a:rPr lang="en-US" sz="1800" dirty="0" smtClean="0"/>
                        <a:t>NEC</a:t>
                      </a: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800" dirty="0" smtClean="0"/>
                        <a:t>TBD</a:t>
                      </a: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nSpc>
                          <a:spcPct val="90000"/>
                        </a:lnSpc>
                      </a:pPr>
                      <a:r>
                        <a:rPr lang="en-US" sz="1800" dirty="0" smtClean="0"/>
                        <a:t>Nortel</a:t>
                      </a: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c>
                  <a:txBody>
                    <a:bodyPr/>
                    <a:lstStyle/>
                    <a:p>
                      <a:pPr algn="ctr">
                        <a:lnSpc>
                          <a:spcPct val="90000"/>
                        </a:lnSpc>
                      </a:pPr>
                      <a:r>
                        <a:rPr lang="en-US" sz="1800" dirty="0" smtClean="0"/>
                        <a:t>December 2007</a:t>
                      </a: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r>
              <a:tr h="304800">
                <a:tc>
                  <a:txBody>
                    <a:bodyPr/>
                    <a:lstStyle/>
                    <a:p>
                      <a:pPr>
                        <a:lnSpc>
                          <a:spcPct val="90000"/>
                        </a:lnSpc>
                      </a:pPr>
                      <a:r>
                        <a:rPr lang="en-US" sz="1800" dirty="0" smtClean="0"/>
                        <a:t>Siemens</a:t>
                      </a: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800" dirty="0" smtClean="0"/>
                        <a:t>TBD</a:t>
                      </a: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a:xfrm>
            <a:off x="381000" y="445652"/>
            <a:ext cx="8382000" cy="553998"/>
          </a:xfrm>
        </p:spPr>
        <p:txBody>
          <a:bodyPr/>
          <a:lstStyle/>
          <a:p>
            <a:r>
              <a:rPr lang="en-US" sz="4000" dirty="0" smtClean="0"/>
              <a:t>PBXs:  Current Partners and Categories</a:t>
            </a:r>
            <a:endParaRPr lang="en-US" sz="4000" dirty="0"/>
          </a:p>
        </p:txBody>
      </p:sp>
      <p:sp>
        <p:nvSpPr>
          <p:cNvPr id="6" name="Content Placeholder 5"/>
          <p:cNvSpPr>
            <a:spLocks noGrp="1"/>
          </p:cNvSpPr>
          <p:nvPr>
            <p:ph type="body" sz="quarter" idx="10"/>
          </p:nvPr>
        </p:nvSpPr>
        <p:spPr>
          <a:xfrm>
            <a:off x="750387" y="1191503"/>
            <a:ext cx="8079556" cy="4801314"/>
          </a:xfrm>
        </p:spPr>
        <p:txBody>
          <a:bodyPr/>
          <a:lstStyle/>
          <a:p>
            <a:pPr>
              <a:lnSpc>
                <a:spcPct val="100000"/>
              </a:lnSpc>
            </a:pPr>
            <a:r>
              <a:rPr lang="en-US" sz="2400" dirty="0" smtClean="0"/>
              <a:t>Many vendors committed to working natively with OCS</a:t>
            </a:r>
          </a:p>
          <a:p>
            <a:pPr lvl="0">
              <a:lnSpc>
                <a:spcPct val="100000"/>
              </a:lnSpc>
            </a:pPr>
            <a:endParaRPr lang="en-US" sz="2800" dirty="0" smtClean="0"/>
          </a:p>
          <a:p>
            <a:pPr lvl="0">
              <a:lnSpc>
                <a:spcPct val="100000"/>
              </a:lnSpc>
            </a:pPr>
            <a:endParaRPr lang="en-US" sz="2800" dirty="0" smtClean="0"/>
          </a:p>
          <a:p>
            <a:pPr lvl="0">
              <a:lnSpc>
                <a:spcPct val="100000"/>
              </a:lnSpc>
            </a:pPr>
            <a:endParaRPr lang="en-US" sz="2800" dirty="0" smtClean="0"/>
          </a:p>
          <a:p>
            <a:pPr lvl="0">
              <a:lnSpc>
                <a:spcPct val="100000"/>
              </a:lnSpc>
            </a:pPr>
            <a:endParaRPr lang="en-US" sz="2800" dirty="0" smtClean="0"/>
          </a:p>
          <a:p>
            <a:pPr lvl="0">
              <a:lnSpc>
                <a:spcPct val="100000"/>
              </a:lnSpc>
            </a:pPr>
            <a:endParaRPr lang="en-US" sz="2800" dirty="0" smtClean="0"/>
          </a:p>
          <a:p>
            <a:pPr lvl="0">
              <a:lnSpc>
                <a:spcPct val="100000"/>
              </a:lnSpc>
              <a:buNone/>
            </a:pPr>
            <a:endParaRPr lang="en-US" sz="3600" dirty="0" smtClean="0"/>
          </a:p>
          <a:p>
            <a:pPr lvl="0">
              <a:lnSpc>
                <a:spcPct val="100000"/>
              </a:lnSpc>
            </a:pPr>
            <a:r>
              <a:rPr lang="en-US" sz="2400" dirty="0" smtClean="0"/>
              <a:t>TDM-based PBXs</a:t>
            </a:r>
          </a:p>
          <a:p>
            <a:pPr lvl="1">
              <a:lnSpc>
                <a:spcPct val="100000"/>
              </a:lnSpc>
            </a:pPr>
            <a:r>
              <a:rPr lang="en-US" sz="2000" dirty="0" smtClean="0"/>
              <a:t>No UC interoperability</a:t>
            </a:r>
          </a:p>
          <a:p>
            <a:pPr lvl="1">
              <a:lnSpc>
                <a:spcPct val="100000"/>
              </a:lnSpc>
            </a:pPr>
            <a:r>
              <a:rPr lang="en-US" sz="2000" dirty="0" smtClean="0"/>
              <a:t>Use SIP gateway</a:t>
            </a:r>
          </a:p>
        </p:txBody>
      </p:sp>
      <p:sp>
        <p:nvSpPr>
          <p:cNvPr id="7" name="Rectangle 6"/>
          <p:cNvSpPr/>
          <p:nvPr/>
        </p:nvSpPr>
        <p:spPr>
          <a:xfrm>
            <a:off x="3611716" y="3441680"/>
            <a:ext cx="5532284" cy="341632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rPr>
              <a:t>This slide will</a:t>
            </a:r>
          </a:p>
          <a:p>
            <a:pPr algn="ctr"/>
            <a:r>
              <a:rPr lang="en-US" sz="5400" b="1"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rPr>
              <a:t>Be updated with</a:t>
            </a:r>
          </a:p>
          <a:p>
            <a:pPr algn="ctr"/>
            <a:r>
              <a:rPr lang="en-US" sz="5400" b="1" cap="none" spc="0"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rPr>
              <a:t>More dates – </a:t>
            </a:r>
          </a:p>
          <a:p>
            <a:pPr algn="ctr"/>
            <a:r>
              <a:rPr lang="en-US" sz="5400" b="1"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rPr>
              <a:t>Check UCWEB</a:t>
            </a:r>
            <a:endParaRPr lang="en-US" sz="5400" b="1" cap="none" spc="0"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ounded Rectangle 8"/>
          <p:cNvSpPr/>
          <p:nvPr/>
        </p:nvSpPr>
        <p:spPr bwMode="blackGray">
          <a:xfrm>
            <a:off x="386556" y="3527201"/>
            <a:ext cx="8377237" cy="760286"/>
          </a:xfrm>
          <a:prstGeom prst="roundRect">
            <a:avLst/>
          </a:prstGeom>
          <a:ln>
            <a:noFill/>
            <a:headEnd type="none" w="med" len="med"/>
            <a:tailEnd type="none" w="med" len="med"/>
          </a:ln>
          <a:effectLst>
            <a:glow rad="228600">
              <a:srgbClr val="FFFF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endParaRPr lang="en-US" sz="2400" dirty="0" smtClean="0">
              <a:solidFill>
                <a:schemeClr val="tx1"/>
              </a:solidFill>
              <a:latin typeface="Segoe" pitchFamily="34" charset="0"/>
            </a:endParaRPr>
          </a:p>
        </p:txBody>
      </p:sp>
      <p:sp>
        <p:nvSpPr>
          <p:cNvPr id="12" name="Rounded Rectangle 11"/>
          <p:cNvSpPr/>
          <p:nvPr/>
        </p:nvSpPr>
        <p:spPr bwMode="blackGray">
          <a:xfrm>
            <a:off x="390330" y="1728257"/>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the voice deployment scenarios for OCS 2007</a:t>
            </a:r>
          </a:p>
        </p:txBody>
      </p:sp>
      <p:sp>
        <p:nvSpPr>
          <p:cNvPr id="18" name="Rounded Rectangle 17"/>
          <p:cNvSpPr/>
          <p:nvPr/>
        </p:nvSpPr>
        <p:spPr bwMode="blackGray">
          <a:xfrm>
            <a:off x="343677" y="2621001"/>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Learn how OCS 2007 integrates with SIP/PSTN gateways and PBXs</a:t>
            </a:r>
          </a:p>
        </p:txBody>
      </p:sp>
      <p:sp>
        <p:nvSpPr>
          <p:cNvPr id="20" name="Rounded Rectangle 19"/>
          <p:cNvSpPr/>
          <p:nvPr/>
        </p:nvSpPr>
        <p:spPr bwMode="blackGray">
          <a:xfrm>
            <a:off x="376146" y="3521714"/>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See how to get started with a simple gateway-only configuration</a:t>
            </a:r>
          </a:p>
        </p:txBody>
      </p:sp>
      <p:sp>
        <p:nvSpPr>
          <p:cNvPr id="21" name="Rounded Rectangle 20"/>
          <p:cNvSpPr/>
          <p:nvPr/>
        </p:nvSpPr>
        <p:spPr bwMode="blackGray">
          <a:xfrm>
            <a:off x="381000" y="4425146"/>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OCS Integration with any PBX (TDM or IP-based)</a:t>
            </a:r>
          </a:p>
        </p:txBody>
      </p:sp>
      <p:sp>
        <p:nvSpPr>
          <p:cNvPr id="22" name="Rounded Rectangle 21"/>
          <p:cNvSpPr/>
          <p:nvPr/>
        </p:nvSpPr>
        <p:spPr bwMode="blackGray">
          <a:xfrm>
            <a:off x="381000" y="5317888"/>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Native OCS Integration with an IP-PBX</a:t>
            </a:r>
          </a:p>
        </p:txBody>
      </p:sp>
      <p:sp>
        <p:nvSpPr>
          <p:cNvPr id="11" name="Title 10"/>
          <p:cNvSpPr>
            <a:spLocks noGrp="1"/>
          </p:cNvSpPr>
          <p:nvPr>
            <p:ph type="title"/>
          </p:nvPr>
        </p:nvSpPr>
        <p:spPr/>
        <p:txBody>
          <a:bodyPr/>
          <a:lstStyle/>
          <a:p>
            <a:r>
              <a:rPr lang="en-US" dirty="0" smtClean="0"/>
              <a:t>Session Objectives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5"/>
          <p:cNvPicPr>
            <a:picLocks noChangeAspect="1" noChangeArrowheads="1"/>
          </p:cNvPicPr>
          <p:nvPr/>
        </p:nvPicPr>
        <p:blipFill>
          <a:blip r:embed="rId2"/>
          <a:srcRect/>
          <a:stretch>
            <a:fillRect/>
          </a:stretch>
        </p:blipFill>
        <p:spPr bwMode="auto">
          <a:xfrm>
            <a:off x="432418" y="1953399"/>
            <a:ext cx="8372475" cy="2876550"/>
          </a:xfrm>
          <a:prstGeom prst="rect">
            <a:avLst/>
          </a:prstGeom>
          <a:noFill/>
          <a:effectLst>
            <a:outerShdw blurRad="76200" dir="18900000" sy="23000" kx="-1200000" algn="bl" rotWithShape="0">
              <a:prstClr val="black">
                <a:alpha val="20000"/>
              </a:prstClr>
            </a:outerShdw>
          </a:effectLst>
        </p:spPr>
      </p:pic>
      <p:sp>
        <p:nvSpPr>
          <p:cNvPr id="3" name="Title 1"/>
          <p:cNvSpPr txBox="1">
            <a:spLocks/>
          </p:cNvSpPr>
          <p:nvPr/>
        </p:nvSpPr>
        <p:spPr>
          <a:xfrm>
            <a:off x="381000" y="510304"/>
            <a:ext cx="8382000" cy="609398"/>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50" normalizeH="0" baseline="0" noProof="0" dirty="0" smtClean="0">
                <a:ln w="3175">
                  <a:noFill/>
                </a:ln>
                <a:solidFill>
                  <a:schemeClr val="tx1"/>
                </a:solidFill>
                <a:effectLst/>
                <a:uLnTx/>
                <a:uFillTx/>
                <a:latin typeface="Segoe" pitchFamily="34" charset="0"/>
                <a:ea typeface="+mn-ea"/>
                <a:cs typeface="Arial" charset="0"/>
              </a:rPr>
              <a:t>Gateway-Only Configuration	</a:t>
            </a:r>
            <a:endParaRPr kumimoji="0" lang="en-US" sz="4400" b="0" i="0" u="none" strike="noStrike" kern="1200" cap="none" spc="-150" normalizeH="0" baseline="0" noProof="0" dirty="0">
              <a:ln w="3175">
                <a:noFill/>
              </a:ln>
              <a:solidFill>
                <a:schemeClr val="tx1"/>
              </a:solidFill>
              <a:effectLst/>
              <a:uLnTx/>
              <a:uFillTx/>
              <a:latin typeface="Segoe"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99472"/>
            <a:ext cx="8382000" cy="609398"/>
          </a:xfrm>
        </p:spPr>
        <p:txBody>
          <a:bodyPr/>
          <a:lstStyle/>
          <a:p>
            <a:r>
              <a:rPr lang="en-US" sz="4400" dirty="0" smtClean="0"/>
              <a:t>Gateway-Only Configuration Steps	</a:t>
            </a:r>
            <a:endParaRPr lang="en-US" sz="4400" dirty="0"/>
          </a:p>
        </p:txBody>
      </p:sp>
      <p:sp>
        <p:nvSpPr>
          <p:cNvPr id="3" name="Text Placeholder 2"/>
          <p:cNvSpPr>
            <a:spLocks noGrp="1"/>
          </p:cNvSpPr>
          <p:nvPr>
            <p:ph type="body" sz="quarter" idx="10"/>
          </p:nvPr>
        </p:nvSpPr>
        <p:spPr>
          <a:xfrm>
            <a:off x="381000" y="1328049"/>
            <a:ext cx="8382000" cy="4382738"/>
          </a:xfrm>
        </p:spPr>
        <p:txBody>
          <a:bodyPr/>
          <a:lstStyle/>
          <a:p>
            <a:pPr lvl="0"/>
            <a:r>
              <a:rPr lang="en-US" sz="2800" dirty="0" smtClean="0"/>
              <a:t>Define location profile for lab environment</a:t>
            </a:r>
          </a:p>
          <a:p>
            <a:r>
              <a:rPr lang="en-US" sz="2800" dirty="0" smtClean="0"/>
              <a:t>Configure </a:t>
            </a:r>
          </a:p>
          <a:p>
            <a:pPr lvl="1"/>
            <a:r>
              <a:rPr lang="en-US" sz="2400" dirty="0" smtClean="0"/>
              <a:t>Media gateway </a:t>
            </a:r>
          </a:p>
          <a:p>
            <a:pPr lvl="1"/>
            <a:r>
              <a:rPr lang="en-US" sz="2400" dirty="0" smtClean="0"/>
              <a:t>Mediation server</a:t>
            </a:r>
          </a:p>
          <a:p>
            <a:r>
              <a:rPr lang="en-US" sz="2800" dirty="0" smtClean="0"/>
              <a:t>Define </a:t>
            </a:r>
          </a:p>
          <a:p>
            <a:pPr lvl="1"/>
            <a:r>
              <a:rPr lang="en-US" sz="2400" dirty="0" smtClean="0"/>
              <a:t>Phone usages</a:t>
            </a:r>
          </a:p>
          <a:p>
            <a:pPr lvl="1"/>
            <a:r>
              <a:rPr lang="en-US" sz="2400" dirty="0" smtClean="0"/>
              <a:t>Voice policies</a:t>
            </a:r>
          </a:p>
          <a:p>
            <a:pPr lvl="1"/>
            <a:r>
              <a:rPr lang="en-US" sz="2400" dirty="0" smtClean="0"/>
              <a:t>Outbound call routes</a:t>
            </a:r>
          </a:p>
          <a:p>
            <a:r>
              <a:rPr lang="en-US" sz="2800" dirty="0" smtClean="0"/>
              <a:t>Call restrictions:  Blocking numbers</a:t>
            </a:r>
          </a:p>
          <a:p>
            <a:pPr lvl="0"/>
            <a:r>
              <a:rPr lang="en-US" sz="2800" dirty="0" smtClean="0"/>
              <a:t>Use Communicator to dial a PSTN number</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Gateway-Only Configuration</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srcRect l="343" t="710"/>
          <a:stretch>
            <a:fillRect/>
          </a:stretch>
        </p:blipFill>
        <p:spPr bwMode="auto">
          <a:xfrm>
            <a:off x="948947" y="1146928"/>
            <a:ext cx="7290079" cy="5106988"/>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9" name="Picture 2"/>
          <p:cNvPicPr>
            <a:picLocks noChangeAspect="1" noChangeArrowheads="1"/>
          </p:cNvPicPr>
          <p:nvPr/>
        </p:nvPicPr>
        <p:blipFill>
          <a:blip r:embed="rId3">
            <a:lum bright="-20000"/>
          </a:blip>
          <a:srcRect l="343" t="710"/>
          <a:stretch>
            <a:fillRect/>
          </a:stretch>
        </p:blipFill>
        <p:spPr bwMode="auto">
          <a:xfrm>
            <a:off x="939561" y="1146928"/>
            <a:ext cx="7290079" cy="5106988"/>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2" name="Picture 1" descr="Location Profiles.JPG"/>
          <p:cNvPicPr>
            <a:picLocks noGrp="1" noChangeAspect="1"/>
          </p:cNvPicPr>
          <p:nvPr isPhoto="1"/>
        </p:nvPicPr>
        <p:blipFill>
          <a:blip r:embed="rId4"/>
          <a:srcRect l="538" t="666"/>
          <a:stretch>
            <a:fillRect/>
          </a:stretch>
        </p:blipFill>
        <p:spPr>
          <a:xfrm>
            <a:off x="3128744" y="1631116"/>
            <a:ext cx="3836871" cy="4257704"/>
          </a:xfrm>
          <a:prstGeom prst="rect">
            <a:avLst/>
          </a:prstGeom>
          <a:noFill/>
          <a:ln w="9525">
            <a:noFill/>
            <a:miter lim="800000"/>
            <a:headEnd/>
            <a:tailEnd/>
          </a:ln>
          <a:effectLst>
            <a:outerShdw blurRad="76200" dist="50800" dir="2700000" algn="tl" rotWithShape="0">
              <a:prstClr val="black">
                <a:alpha val="40000"/>
              </a:prstClr>
            </a:outerShdw>
          </a:effectLst>
        </p:spPr>
      </p:pic>
      <p:sp>
        <p:nvSpPr>
          <p:cNvPr id="5" name="Title 4"/>
          <p:cNvSpPr>
            <a:spLocks noGrp="1"/>
          </p:cNvSpPr>
          <p:nvPr>
            <p:ph type="title"/>
          </p:nvPr>
        </p:nvSpPr>
        <p:spPr/>
        <p:txBody>
          <a:bodyPr/>
          <a:lstStyle/>
          <a:p>
            <a:pPr lvl="0"/>
            <a:r>
              <a:rPr lang="en-US" dirty="0" smtClean="0"/>
              <a:t>Configure Location Profile</a:t>
            </a:r>
            <a:endParaRPr lang="en-US" dirty="0"/>
          </a:p>
        </p:txBody>
      </p:sp>
      <p:pic>
        <p:nvPicPr>
          <p:cNvPr id="7" name="Picture 2" descr="C:\Program Files\Microsoft Resource DVD Artwork\DVD_ART\BoxShots_Logos\MICROSOFT\Microsoft logo and tagline.png"/>
          <p:cNvPicPr>
            <a:picLocks noChangeAspect="1" noChangeArrowheads="1"/>
          </p:cNvPicPr>
          <p:nvPr/>
        </p:nvPicPr>
        <p:blipFill>
          <a:blip r:embed="rId5"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0" presetClass="exit" presetSubtype="0" fill="hold" nodeType="afterEffect">
                                  <p:stCondLst>
                                    <p:cond delay="0"/>
                                  </p:stCondLst>
                                  <p:childTnLst>
                                    <p:animEffect transition="out" filter="fade">
                                      <p:cBhvr>
                                        <p:cTn id="13" dur="1000"/>
                                        <p:tgtEl>
                                          <p:spTgt spid="41986"/>
                                        </p:tgtEl>
                                      </p:cBhvr>
                                    </p:animEffect>
                                    <p:set>
                                      <p:cBhvr>
                                        <p:cTn id="14" dur="1" fill="hold">
                                          <p:stCondLst>
                                            <p:cond delay="999"/>
                                          </p:stCondLst>
                                        </p:cTn>
                                        <p:tgtEl>
                                          <p:spTgt spid="419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Location Profiles.JPG"/>
          <p:cNvPicPr>
            <a:picLocks noGrp="1" noChangeAspect="1"/>
          </p:cNvPicPr>
          <p:nvPr isPhoto="1"/>
        </p:nvPicPr>
        <p:blipFill>
          <a:blip r:embed="rId3">
            <a:lum/>
          </a:blip>
          <a:srcRect l="507" t="796"/>
          <a:stretch>
            <a:fillRect/>
          </a:stretch>
        </p:blipFill>
        <p:spPr>
          <a:xfrm>
            <a:off x="2652960" y="1173019"/>
            <a:ext cx="3838080" cy="4252113"/>
          </a:xfrm>
          <a:prstGeom prst="rect">
            <a:avLst/>
          </a:prstGeom>
          <a:noFill/>
          <a:ln>
            <a:noFill/>
          </a:ln>
          <a:effectLst>
            <a:outerShdw blurRad="76200" dir="18900000" sy="23000" kx="-1200000" algn="bl" rotWithShape="0">
              <a:prstClr val="black">
                <a:alpha val="20000"/>
              </a:prstClr>
            </a:outerShdw>
          </a:effectLst>
        </p:spPr>
      </p:pic>
      <p:sp>
        <p:nvSpPr>
          <p:cNvPr id="6" name="Title 5"/>
          <p:cNvSpPr>
            <a:spLocks noGrp="1"/>
          </p:cNvSpPr>
          <p:nvPr>
            <p:ph type="title"/>
          </p:nvPr>
        </p:nvSpPr>
        <p:spPr/>
        <p:txBody>
          <a:bodyPr/>
          <a:lstStyle/>
          <a:p>
            <a:pPr lvl="0"/>
            <a:r>
              <a:rPr lang="en-US" dirty="0" smtClean="0"/>
              <a:t>Local Dialing Conditions</a:t>
            </a:r>
            <a:endParaRPr lang="en-US" dirty="0"/>
          </a:p>
        </p:txBody>
      </p:sp>
      <p:pic>
        <p:nvPicPr>
          <p:cNvPr id="8" name="Picture 2" descr="C:\Program Files\Microsoft Resource DVD Artwork\DVD_ART\BoxShots_Logos\MICROSOFT\Microsoft logo and tagline.png"/>
          <p:cNvPicPr>
            <a:picLocks noChangeAspect="1" noChangeArrowheads="1"/>
          </p:cNvPicPr>
          <p:nvPr/>
        </p:nvPicPr>
        <p:blipFill>
          <a:blip r:embed="rId4" cstate="screen"/>
          <a:srcRect/>
          <a:stretch>
            <a:fillRect/>
          </a:stretch>
        </p:blipFill>
        <p:spPr bwMode="auto">
          <a:xfrm>
            <a:off x="8001000" y="228600"/>
            <a:ext cx="974952" cy="168121"/>
          </a:xfrm>
          <a:prstGeom prst="rect">
            <a:avLst/>
          </a:prstGeom>
          <a:noFill/>
        </p:spPr>
      </p:pic>
      <p:pic>
        <p:nvPicPr>
          <p:cNvPr id="9" name="Picture 8" descr="Location Profiles.JPG"/>
          <p:cNvPicPr>
            <a:picLocks noGrp="1" noChangeAspect="1"/>
          </p:cNvPicPr>
          <p:nvPr isPhoto="1"/>
        </p:nvPicPr>
        <p:blipFill>
          <a:blip r:embed="rId3">
            <a:lum bright="-20000"/>
          </a:blip>
          <a:srcRect l="507" t="796"/>
          <a:stretch>
            <a:fillRect/>
          </a:stretch>
        </p:blipFill>
        <p:spPr>
          <a:xfrm>
            <a:off x="2656135" y="1173019"/>
            <a:ext cx="3838080" cy="4252113"/>
          </a:xfrm>
          <a:prstGeom prst="rect">
            <a:avLst/>
          </a:prstGeom>
          <a:noFill/>
          <a:ln>
            <a:noFill/>
          </a:ln>
          <a:effectLst>
            <a:outerShdw blurRad="76200" dir="18900000" sy="23000" kx="-1200000" algn="bl" rotWithShape="0">
              <a:prstClr val="black">
                <a:alpha val="20000"/>
              </a:prstClr>
            </a:outerShdw>
          </a:effectLst>
        </p:spPr>
      </p:pic>
      <p:pic>
        <p:nvPicPr>
          <p:cNvPr id="2" name="Picture 1" descr="Location Profile detail.JPG"/>
          <p:cNvPicPr>
            <a:picLocks noGrp="1" noChangeAspect="1"/>
          </p:cNvPicPr>
          <p:nvPr isPhoto="1"/>
        </p:nvPicPr>
        <p:blipFill>
          <a:blip r:embed="rId5">
            <a:lum/>
          </a:blip>
          <a:srcRect t="319"/>
          <a:stretch>
            <a:fillRect/>
          </a:stretch>
        </p:blipFill>
        <p:spPr>
          <a:xfrm>
            <a:off x="3161659" y="1441243"/>
            <a:ext cx="4038600" cy="4633372"/>
          </a:xfrm>
          <a:prstGeom prst="rect">
            <a:avLst/>
          </a:prstGeom>
          <a:noFill/>
          <a:ln>
            <a:noFill/>
          </a:ln>
          <a:effectLst>
            <a:outerShdw blurRad="76200" dir="18900000" sy="23000" kx="-1200000" algn="bl" rotWithShape="0">
              <a:prstClr val="black">
                <a:alpha val="2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xit" presetSubtype="0" fill="hold" nodeType="withEffect">
                                  <p:stCondLst>
                                    <p:cond delay="0"/>
                                  </p:stCondLst>
                                  <p:childTnLst>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9464" y="2705647"/>
            <a:ext cx="8811491" cy="582469"/>
          </a:xfrm>
        </p:spPr>
        <p:txBody>
          <a:bodyPr/>
          <a:lstStyle/>
          <a:p>
            <a:r>
              <a:rPr sz="4000" dirty="0" smtClean="0"/>
              <a:t>V</a:t>
            </a:r>
            <a:r>
              <a:rPr lang="en-US" sz="4000" smtClean="0"/>
              <a:t>oIP</a:t>
            </a:r>
            <a:r>
              <a:rPr lang="en-US" sz="4000" dirty="0" smtClean="0"/>
              <a:t> </a:t>
            </a:r>
            <a:r>
              <a:rPr lang="en-US" sz="4000" dirty="0" smtClean="0"/>
              <a:t>Topologies and Interoperability</a:t>
            </a:r>
            <a:endParaRPr lang="en-US" sz="4000" dirty="0"/>
          </a:p>
        </p:txBody>
      </p:sp>
      <p:sp>
        <p:nvSpPr>
          <p:cNvPr id="6" name="Subtitle 17"/>
          <p:cNvSpPr>
            <a:spLocks noGrp="1"/>
          </p:cNvSpPr>
          <p:nvPr>
            <p:ph type="subTitle" idx="1"/>
          </p:nvPr>
        </p:nvSpPr>
        <p:spPr>
          <a:xfrm>
            <a:off x="319155" y="3979319"/>
            <a:ext cx="7681913" cy="461665"/>
          </a:xfrm>
        </p:spPr>
        <p:txBody>
          <a:bodyPr/>
          <a:lstStyle/>
          <a:p>
            <a:r>
              <a:rPr lang="en-US" dirty="0" smtClean="0"/>
              <a:t>Name</a:t>
            </a:r>
          </a:p>
          <a:p>
            <a:r>
              <a:rPr lang="en-US" dirty="0" smtClean="0"/>
              <a:t>Title</a:t>
            </a:r>
          </a:p>
          <a:p>
            <a:r>
              <a:rPr lang="en-US" dirty="0" smtClean="0"/>
              <a:t>Microsoft Corporation</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Location Profile detail.JPG"/>
          <p:cNvPicPr>
            <a:picLocks noGrp="1" noChangeAspect="1"/>
          </p:cNvPicPr>
          <p:nvPr isPhoto="1"/>
        </p:nvPicPr>
        <p:blipFill>
          <a:blip r:embed="rId3">
            <a:lum/>
          </a:blip>
          <a:srcRect t="420"/>
          <a:stretch>
            <a:fillRect/>
          </a:stretch>
        </p:blipFill>
        <p:spPr>
          <a:xfrm>
            <a:off x="2555875" y="1136073"/>
            <a:ext cx="4038600" cy="4628693"/>
          </a:xfrm>
          <a:prstGeom prst="rect">
            <a:avLst/>
          </a:prstGeom>
          <a:noFill/>
          <a:ln>
            <a:noFill/>
          </a:ln>
          <a:effectLst>
            <a:outerShdw blurRad="76200" dir="18900000" sy="23000" kx="-1200000" algn="bl" rotWithShape="0">
              <a:prstClr val="black">
                <a:alpha val="20000"/>
              </a:prstClr>
            </a:outerShdw>
          </a:effectLst>
        </p:spPr>
      </p:pic>
      <p:sp>
        <p:nvSpPr>
          <p:cNvPr id="5" name="Title 4"/>
          <p:cNvSpPr>
            <a:spLocks noGrp="1"/>
          </p:cNvSpPr>
          <p:nvPr>
            <p:ph type="title"/>
          </p:nvPr>
        </p:nvSpPr>
        <p:spPr/>
        <p:txBody>
          <a:bodyPr/>
          <a:lstStyle/>
          <a:p>
            <a:pPr lvl="0"/>
            <a:r>
              <a:rPr lang="en-US" dirty="0" smtClean="0"/>
              <a:t>Normalization Rule For Dialing</a:t>
            </a:r>
            <a:endParaRPr lang="en-US" dirty="0"/>
          </a:p>
        </p:txBody>
      </p:sp>
      <p:pic>
        <p:nvPicPr>
          <p:cNvPr id="8" name="Picture 2" descr="C:\Program Files\Microsoft Resource DVD Artwork\DVD_ART\BoxShots_Logos\MICROSOFT\Microsoft logo and tagline.png"/>
          <p:cNvPicPr>
            <a:picLocks noChangeAspect="1" noChangeArrowheads="1"/>
          </p:cNvPicPr>
          <p:nvPr/>
        </p:nvPicPr>
        <p:blipFill>
          <a:blip r:embed="rId4" cstate="screen"/>
          <a:srcRect/>
          <a:stretch>
            <a:fillRect/>
          </a:stretch>
        </p:blipFill>
        <p:spPr bwMode="auto">
          <a:xfrm>
            <a:off x="8001000" y="228600"/>
            <a:ext cx="974952" cy="168121"/>
          </a:xfrm>
          <a:prstGeom prst="rect">
            <a:avLst/>
          </a:prstGeom>
          <a:noFill/>
        </p:spPr>
      </p:pic>
      <p:pic>
        <p:nvPicPr>
          <p:cNvPr id="9" name="Picture 8" descr="Location Profile detail.JPG"/>
          <p:cNvPicPr>
            <a:picLocks noGrp="1" noChangeAspect="1"/>
          </p:cNvPicPr>
          <p:nvPr isPhoto="1"/>
        </p:nvPicPr>
        <p:blipFill>
          <a:blip r:embed="rId3">
            <a:lum bright="-20000"/>
          </a:blip>
          <a:srcRect t="420"/>
          <a:stretch>
            <a:fillRect/>
          </a:stretch>
        </p:blipFill>
        <p:spPr>
          <a:xfrm>
            <a:off x="2555875" y="1136073"/>
            <a:ext cx="4038600" cy="4628693"/>
          </a:xfrm>
          <a:prstGeom prst="rect">
            <a:avLst/>
          </a:prstGeom>
          <a:noFill/>
          <a:ln>
            <a:noFill/>
          </a:ln>
          <a:effectLst>
            <a:outerShdw blurRad="76200" dir="18900000" sy="23000" kx="-1200000" algn="bl" rotWithShape="0">
              <a:prstClr val="black">
                <a:alpha val="20000"/>
              </a:prstClr>
            </a:outerShdw>
          </a:effectLst>
        </p:spPr>
      </p:pic>
      <p:pic>
        <p:nvPicPr>
          <p:cNvPr id="2" name="Picture 1" descr="NormalizationRuleDetail.JPG"/>
          <p:cNvPicPr>
            <a:picLocks noGrp="1" noChangeAspect="1"/>
          </p:cNvPicPr>
          <p:nvPr isPhoto="1"/>
        </p:nvPicPr>
        <p:blipFill>
          <a:blip r:embed="rId5">
            <a:lum/>
          </a:blip>
          <a:stretch>
            <a:fillRect/>
          </a:stretch>
        </p:blipFill>
        <p:spPr>
          <a:xfrm>
            <a:off x="3352274" y="1359070"/>
            <a:ext cx="3545698" cy="4883991"/>
          </a:xfrm>
          <a:prstGeom prst="rect">
            <a:avLst/>
          </a:prstGeom>
          <a:noFill/>
          <a:ln>
            <a:noFill/>
          </a:ln>
          <a:effectLst>
            <a:outerShdw blurRad="76200" dir="18900000" sy="23000" kx="-1200000" algn="bl" rotWithShape="0">
              <a:prstClr val="black">
                <a:alpha val="2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xit" presetSubtype="0" fill="hold" nodeType="withEffect">
                                  <p:stCondLst>
                                    <p:cond delay="0"/>
                                  </p:stCondLst>
                                  <p:childTnLst>
                                    <p:animEffect transition="out" filter="fade">
                                      <p:cBhvr>
                                        <p:cTn id="12" dur="1000"/>
                                        <p:tgtEl>
                                          <p:spTgt spid="4"/>
                                        </p:tgtEl>
                                      </p:cBhvr>
                                    </p:animEffect>
                                    <p:set>
                                      <p:cBhvr>
                                        <p:cTn id="13"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3">
            <a:lum bright="-20000"/>
          </a:blip>
          <a:srcRect/>
          <a:stretch>
            <a:fillRect/>
          </a:stretch>
        </p:blipFill>
        <p:spPr bwMode="auto">
          <a:xfrm>
            <a:off x="923925" y="1110612"/>
            <a:ext cx="7296150" cy="5124450"/>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2" name="Picture 1" descr="Location Profile configured for Pool.JPG"/>
          <p:cNvPicPr>
            <a:picLocks noGrp="1" noChangeAspect="1"/>
          </p:cNvPicPr>
          <p:nvPr isPhoto="1"/>
        </p:nvPicPr>
        <p:blipFill>
          <a:blip r:embed="rId4"/>
          <a:srcRect r="577" b="122"/>
          <a:stretch>
            <a:fillRect/>
          </a:stretch>
        </p:blipFill>
        <p:spPr>
          <a:xfrm>
            <a:off x="3542462" y="1612262"/>
            <a:ext cx="3844844" cy="4433248"/>
          </a:xfrm>
          <a:prstGeom prst="rect">
            <a:avLst/>
          </a:prstGeom>
          <a:noFill/>
          <a:ln w="9525">
            <a:noFill/>
            <a:miter lim="800000"/>
            <a:headEnd/>
            <a:tailEnd/>
          </a:ln>
          <a:effectLst>
            <a:outerShdw blurRad="76200" dist="50800" dir="2700000" algn="tl" rotWithShape="0">
              <a:prstClr val="black">
                <a:alpha val="40000"/>
              </a:prstClr>
            </a:outerShdw>
          </a:effectLst>
        </p:spPr>
      </p:pic>
      <p:sp>
        <p:nvSpPr>
          <p:cNvPr id="5" name="Title 4"/>
          <p:cNvSpPr>
            <a:spLocks noGrp="1"/>
          </p:cNvSpPr>
          <p:nvPr>
            <p:ph type="title"/>
          </p:nvPr>
        </p:nvSpPr>
        <p:spPr>
          <a:xfrm>
            <a:off x="381000" y="465843"/>
            <a:ext cx="8382000" cy="553998"/>
          </a:xfrm>
        </p:spPr>
        <p:txBody>
          <a:bodyPr/>
          <a:lstStyle/>
          <a:p>
            <a:pPr lvl="0"/>
            <a:r>
              <a:rPr lang="en-US" sz="4000" dirty="0" smtClean="0"/>
              <a:t>Configuring The Default Location Profile</a:t>
            </a:r>
            <a:endParaRPr lang="en-US" sz="4000" dirty="0"/>
          </a:p>
        </p:txBody>
      </p:sp>
      <p:pic>
        <p:nvPicPr>
          <p:cNvPr id="7" name="Picture 2" descr="C:\Program Files\Microsoft Resource DVD Artwork\DVD_ART\BoxShots_Logos\MICROSOFT\Microsoft logo and tagline.png"/>
          <p:cNvPicPr>
            <a:picLocks noChangeAspect="1" noChangeArrowheads="1"/>
          </p:cNvPicPr>
          <p:nvPr/>
        </p:nvPicPr>
        <p:blipFill>
          <a:blip r:embed="rId5"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lum bright="-20000"/>
          </a:blip>
          <a:srcRect/>
          <a:stretch>
            <a:fillRect/>
          </a:stretch>
        </p:blipFill>
        <p:spPr bwMode="auto">
          <a:xfrm>
            <a:off x="928688" y="1071513"/>
            <a:ext cx="7286625" cy="5105400"/>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2" name="Picture 1" descr="MediationServerProperties.JPG"/>
          <p:cNvPicPr>
            <a:picLocks noGrp="1" noChangeAspect="1"/>
          </p:cNvPicPr>
          <p:nvPr isPhoto="1"/>
        </p:nvPicPr>
        <p:blipFill>
          <a:blip r:embed="rId4"/>
          <a:srcRect r="848" b="801"/>
          <a:stretch>
            <a:fillRect/>
          </a:stretch>
        </p:blipFill>
        <p:spPr>
          <a:xfrm>
            <a:off x="3538728" y="1555701"/>
            <a:ext cx="3815468" cy="4242468"/>
          </a:xfrm>
          <a:prstGeom prst="rect">
            <a:avLst/>
          </a:prstGeom>
          <a:noFill/>
          <a:ln w="9525">
            <a:noFill/>
            <a:miter lim="800000"/>
            <a:headEnd/>
            <a:tailEnd/>
          </a:ln>
          <a:effectLst>
            <a:outerShdw blurRad="76200" dist="50800" dir="2700000" algn="tl" rotWithShape="0">
              <a:prstClr val="black">
                <a:alpha val="40000"/>
              </a:prstClr>
            </a:outerShdw>
          </a:effectLst>
        </p:spPr>
      </p:pic>
      <p:sp>
        <p:nvSpPr>
          <p:cNvPr id="5" name="Oval 4"/>
          <p:cNvSpPr/>
          <p:nvPr/>
        </p:nvSpPr>
        <p:spPr bwMode="blackGray">
          <a:xfrm>
            <a:off x="3492511" y="4512490"/>
            <a:ext cx="2897531" cy="521428"/>
          </a:xfrm>
          <a:prstGeom prst="ellipse">
            <a:avLst/>
          </a:prstGeom>
          <a:noFill/>
          <a:ln w="19050">
            <a:solidFill>
              <a:srgbClr val="FF0000"/>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6" name="Title 5"/>
          <p:cNvSpPr>
            <a:spLocks noGrp="1"/>
          </p:cNvSpPr>
          <p:nvPr>
            <p:ph type="title"/>
          </p:nvPr>
        </p:nvSpPr>
        <p:spPr>
          <a:xfrm>
            <a:off x="381000" y="390427"/>
            <a:ext cx="8382000" cy="553998"/>
          </a:xfrm>
        </p:spPr>
        <p:txBody>
          <a:bodyPr/>
          <a:lstStyle/>
          <a:p>
            <a:pPr lvl="0"/>
            <a:r>
              <a:rPr lang="en-US" sz="4000" dirty="0" smtClean="0"/>
              <a:t>Location Profile For Mediation Server</a:t>
            </a:r>
            <a:endParaRPr lang="en-US" sz="4000" dirty="0"/>
          </a:p>
        </p:txBody>
      </p:sp>
      <p:pic>
        <p:nvPicPr>
          <p:cNvPr id="8" name="Picture 2" descr="C:\Program Files\Microsoft Resource DVD Artwork\DVD_ART\BoxShots_Logos\MICROSOFT\Microsoft logo and tagline.png"/>
          <p:cNvPicPr>
            <a:picLocks noChangeAspect="1" noChangeArrowheads="1"/>
          </p:cNvPicPr>
          <p:nvPr/>
        </p:nvPicPr>
        <p:blipFill>
          <a:blip r:embed="rId5"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PhoneUsageRecord.JPG"/>
          <p:cNvPicPr>
            <a:picLocks noGrp="1" noChangeAspect="1"/>
          </p:cNvPicPr>
          <p:nvPr isPhoto="1"/>
        </p:nvPicPr>
        <p:blipFill>
          <a:blip r:embed="rId3">
            <a:lum/>
          </a:blip>
          <a:stretch>
            <a:fillRect/>
          </a:stretch>
        </p:blipFill>
        <p:spPr>
          <a:xfrm>
            <a:off x="2651125" y="1524000"/>
            <a:ext cx="3848100" cy="4286250"/>
          </a:xfrm>
          <a:prstGeom prst="rect">
            <a:avLst/>
          </a:prstGeom>
          <a:noFill/>
          <a:ln>
            <a:noFill/>
          </a:ln>
          <a:effectLst>
            <a:outerShdw blurRad="76200" dir="18900000" sy="23000" kx="-1200000" algn="bl" rotWithShape="0">
              <a:prstClr val="black">
                <a:alpha val="20000"/>
              </a:prstClr>
            </a:outerShdw>
          </a:effectLst>
        </p:spPr>
      </p:pic>
      <p:sp>
        <p:nvSpPr>
          <p:cNvPr id="4" name="Title 3"/>
          <p:cNvSpPr>
            <a:spLocks noGrp="1"/>
          </p:cNvSpPr>
          <p:nvPr>
            <p:ph type="title"/>
          </p:nvPr>
        </p:nvSpPr>
        <p:spPr>
          <a:xfrm>
            <a:off x="381000" y="427180"/>
            <a:ext cx="8382000" cy="664797"/>
          </a:xfrm>
        </p:spPr>
        <p:txBody>
          <a:bodyPr/>
          <a:lstStyle/>
          <a:p>
            <a:pPr lvl="0"/>
            <a:r>
              <a:rPr lang="en-US" dirty="0" smtClean="0"/>
              <a:t>Configure Default Phone Usage</a:t>
            </a:r>
            <a:endParaRPr lang="en-US" dirty="0"/>
          </a:p>
        </p:txBody>
      </p:sp>
      <p:pic>
        <p:nvPicPr>
          <p:cNvPr id="6" name="Picture 2" descr="C:\Program Files\Microsoft Resource DVD Artwork\DVD_ART\BoxShots_Logos\MICROSOFT\Microsoft logo and tagline.png"/>
          <p:cNvPicPr>
            <a:picLocks noChangeAspect="1" noChangeArrowheads="1"/>
          </p:cNvPicPr>
          <p:nvPr/>
        </p:nvPicPr>
        <p:blipFill>
          <a:blip r:embed="rId4"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Policy.JPG"/>
          <p:cNvPicPr>
            <a:picLocks noGrp="1" noChangeAspect="1"/>
          </p:cNvPicPr>
          <p:nvPr isPhoto="1"/>
        </p:nvPicPr>
        <p:blipFill>
          <a:blip r:embed="rId3">
            <a:lum/>
          </a:blip>
          <a:stretch>
            <a:fillRect/>
          </a:stretch>
        </p:blipFill>
        <p:spPr>
          <a:xfrm>
            <a:off x="2651125" y="1524000"/>
            <a:ext cx="3848100" cy="4276725"/>
          </a:xfrm>
          <a:prstGeom prst="rect">
            <a:avLst/>
          </a:prstGeom>
          <a:noFill/>
          <a:ln>
            <a:noFill/>
          </a:ln>
          <a:effectLst>
            <a:outerShdw blurRad="76200" dir="18900000" sy="23000" kx="-1200000" algn="bl" rotWithShape="0">
              <a:prstClr val="black">
                <a:alpha val="20000"/>
              </a:prstClr>
            </a:outerShdw>
          </a:effectLst>
        </p:spPr>
      </p:pic>
      <p:pic>
        <p:nvPicPr>
          <p:cNvPr id="4" name="Picture 2" descr="C:\Program Files\Microsoft Resource DVD Artwork\DVD_ART\BoxShots_Logos\MICROSOFT\Microsoft logo and tagline.png"/>
          <p:cNvPicPr>
            <a:picLocks noChangeAspect="1" noChangeArrowheads="1"/>
          </p:cNvPicPr>
          <p:nvPr/>
        </p:nvPicPr>
        <p:blipFill>
          <a:blip r:embed="rId4" cstate="screen"/>
          <a:srcRect/>
          <a:stretch>
            <a:fillRect/>
          </a:stretch>
        </p:blipFill>
        <p:spPr bwMode="auto">
          <a:xfrm>
            <a:off x="8001000" y="228600"/>
            <a:ext cx="974952" cy="168121"/>
          </a:xfrm>
          <a:prstGeom prst="rect">
            <a:avLst/>
          </a:prstGeom>
          <a:noFill/>
        </p:spPr>
      </p:pic>
      <p:sp>
        <p:nvSpPr>
          <p:cNvPr id="5" name="Title 4"/>
          <p:cNvSpPr>
            <a:spLocks noGrp="1"/>
          </p:cNvSpPr>
          <p:nvPr>
            <p:ph type="title"/>
          </p:nvPr>
        </p:nvSpPr>
        <p:spPr/>
        <p:txBody>
          <a:bodyPr/>
          <a:lstStyle/>
          <a:p>
            <a:pPr lvl="0"/>
            <a:r>
              <a:rPr lang="en-US" dirty="0" smtClean="0"/>
              <a:t>Configure Default Policy</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Policy.JPG"/>
          <p:cNvPicPr>
            <a:picLocks noGrp="1" noChangeAspect="1"/>
          </p:cNvPicPr>
          <p:nvPr isPhoto="1"/>
        </p:nvPicPr>
        <p:blipFill>
          <a:blip r:embed="rId3">
            <a:lum bright="-20000"/>
          </a:blip>
          <a:stretch>
            <a:fillRect/>
          </a:stretch>
        </p:blipFill>
        <p:spPr>
          <a:xfrm>
            <a:off x="2651125" y="1524000"/>
            <a:ext cx="3848100" cy="4276725"/>
          </a:xfrm>
          <a:prstGeom prst="rect">
            <a:avLst/>
          </a:prstGeom>
          <a:noFill/>
          <a:ln>
            <a:noFill/>
          </a:ln>
          <a:effectLst>
            <a:outerShdw blurRad="76200" dir="18900000" sy="23000" kx="-1200000" algn="bl" rotWithShape="0">
              <a:prstClr val="black">
                <a:alpha val="20000"/>
              </a:prstClr>
            </a:outerShdw>
          </a:effectLst>
        </p:spPr>
      </p:pic>
      <p:pic>
        <p:nvPicPr>
          <p:cNvPr id="2" name="Picture 1" descr="PolicyDetail.JPG"/>
          <p:cNvPicPr>
            <a:picLocks noGrp="1" noChangeAspect="1"/>
          </p:cNvPicPr>
          <p:nvPr isPhoto="1"/>
        </p:nvPicPr>
        <p:blipFill>
          <a:blip r:embed="rId4">
            <a:lum/>
          </a:blip>
          <a:srcRect l="766" r="743" b="801"/>
          <a:stretch>
            <a:fillRect/>
          </a:stretch>
        </p:blipFill>
        <p:spPr>
          <a:xfrm>
            <a:off x="3897894" y="3078257"/>
            <a:ext cx="3621169" cy="3004688"/>
          </a:xfrm>
          <a:prstGeom prst="rect">
            <a:avLst/>
          </a:prstGeom>
          <a:noFill/>
          <a:ln>
            <a:noFill/>
          </a:ln>
          <a:effectLst>
            <a:outerShdw blurRad="76200" dir="18900000" sy="23000" kx="-1200000" algn="bl" rotWithShape="0">
              <a:prstClr val="black">
                <a:alpha val="20000"/>
              </a:prstClr>
            </a:outerShdw>
          </a:effectLst>
        </p:spPr>
      </p:pic>
      <p:sp>
        <p:nvSpPr>
          <p:cNvPr id="5" name="Title 4"/>
          <p:cNvSpPr>
            <a:spLocks noGrp="1"/>
          </p:cNvSpPr>
          <p:nvPr>
            <p:ph type="title"/>
          </p:nvPr>
        </p:nvSpPr>
        <p:spPr>
          <a:xfrm>
            <a:off x="381000" y="427180"/>
            <a:ext cx="8382000" cy="609398"/>
          </a:xfrm>
        </p:spPr>
        <p:txBody>
          <a:bodyPr/>
          <a:lstStyle/>
          <a:p>
            <a:pPr lvl="0"/>
            <a:r>
              <a:rPr lang="en-US" sz="4400" dirty="0" smtClean="0"/>
              <a:t>Policy Associated To Phone Usage</a:t>
            </a:r>
            <a:endParaRPr lang="en-US" sz="4400" dirty="0"/>
          </a:p>
        </p:txBody>
      </p:sp>
      <p:pic>
        <p:nvPicPr>
          <p:cNvPr id="7" name="Picture 2" descr="C:\Program Files\Microsoft Resource DVD Artwork\DVD_ART\BoxShots_Logos\MICROSOFT\Microsoft logo and tagline.png"/>
          <p:cNvPicPr>
            <a:picLocks noChangeAspect="1" noChangeArrowheads="1"/>
          </p:cNvPicPr>
          <p:nvPr/>
        </p:nvPicPr>
        <p:blipFill>
          <a:blip r:embed="rId5"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lum bright="-20000"/>
          </a:blip>
          <a:srcRect l="312"/>
          <a:stretch>
            <a:fillRect/>
          </a:stretch>
        </p:blipFill>
        <p:spPr bwMode="auto">
          <a:xfrm>
            <a:off x="2657135" y="1173024"/>
            <a:ext cx="3836080" cy="4267200"/>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2" name="Picture 1" descr="RouteDetail.JPG"/>
          <p:cNvPicPr>
            <a:picLocks noGrp="1" noChangeAspect="1"/>
          </p:cNvPicPr>
          <p:nvPr isPhoto="1"/>
        </p:nvPicPr>
        <p:blipFill>
          <a:blip r:embed="rId4">
            <a:lum/>
          </a:blip>
          <a:srcRect t="355" b="13740"/>
          <a:stretch>
            <a:fillRect/>
          </a:stretch>
        </p:blipFill>
        <p:spPr>
          <a:xfrm>
            <a:off x="3291840" y="1468680"/>
            <a:ext cx="3648075" cy="4811332"/>
          </a:xfrm>
          <a:prstGeom prst="rect">
            <a:avLst/>
          </a:prstGeom>
          <a:noFill/>
          <a:ln>
            <a:noFill/>
          </a:ln>
          <a:effectLst>
            <a:outerShdw blurRad="76200" dir="18900000" sy="23000" kx="-1200000" algn="bl" rotWithShape="0">
              <a:prstClr val="black">
                <a:alpha val="20000"/>
              </a:prstClr>
            </a:outerShdw>
          </a:effectLst>
        </p:spPr>
      </p:pic>
      <p:sp>
        <p:nvSpPr>
          <p:cNvPr id="5" name="Title 4"/>
          <p:cNvSpPr>
            <a:spLocks noGrp="1"/>
          </p:cNvSpPr>
          <p:nvPr>
            <p:ph type="title"/>
          </p:nvPr>
        </p:nvSpPr>
        <p:spPr>
          <a:xfrm>
            <a:off x="381000" y="491832"/>
            <a:ext cx="8382000" cy="553998"/>
          </a:xfrm>
        </p:spPr>
        <p:txBody>
          <a:bodyPr/>
          <a:lstStyle/>
          <a:p>
            <a:pPr lvl="0"/>
            <a:r>
              <a:rPr lang="en-US" sz="4000" dirty="0" smtClean="0"/>
              <a:t>Default Route For Lab – Unrestricted</a:t>
            </a:r>
            <a:endParaRPr lang="en-US" sz="4000" dirty="0"/>
          </a:p>
        </p:txBody>
      </p:sp>
      <p:pic>
        <p:nvPicPr>
          <p:cNvPr id="7" name="Picture 2" descr="C:\Program Files\Microsoft Resource DVD Artwork\DVD_ART\BoxShots_Logos\MICROSOFT\Microsoft logo and tagline.png"/>
          <p:cNvPicPr>
            <a:picLocks noChangeAspect="1" noChangeArrowheads="1"/>
          </p:cNvPicPr>
          <p:nvPr/>
        </p:nvPicPr>
        <p:blipFill>
          <a:blip r:embed="rId5"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81000"/>
            <a:ext cx="8382000" cy="609398"/>
          </a:xfrm>
        </p:spPr>
        <p:txBody>
          <a:bodyPr/>
          <a:lstStyle/>
          <a:p>
            <a:pPr lvl="0"/>
            <a:r>
              <a:rPr lang="en-US" sz="4400" dirty="0" smtClean="0"/>
              <a:t>Default Route For Lab – Restricted</a:t>
            </a:r>
            <a:endParaRPr lang="en-US" sz="4400" dirty="0"/>
          </a:p>
        </p:txBody>
      </p:sp>
      <p:pic>
        <p:nvPicPr>
          <p:cNvPr id="7" name="Picture 2" descr="C:\Program Files\Microsoft Resource DVD Artwork\DVD_ART\BoxShots_Logos\MICROSOFT\Microsoft logo and tagline.png"/>
          <p:cNvPicPr>
            <a:picLocks noChangeAspect="1" noChangeArrowheads="1"/>
          </p:cNvPicPr>
          <p:nvPr/>
        </p:nvPicPr>
        <p:blipFill>
          <a:blip r:embed="rId3" cstate="screen"/>
          <a:srcRect/>
          <a:stretch>
            <a:fillRect/>
          </a:stretch>
        </p:blipFill>
        <p:spPr bwMode="auto">
          <a:xfrm>
            <a:off x="8001000" y="228600"/>
            <a:ext cx="974952" cy="168121"/>
          </a:xfrm>
          <a:prstGeom prst="rect">
            <a:avLst/>
          </a:prstGeom>
          <a:noFill/>
        </p:spPr>
      </p:pic>
      <p:pic>
        <p:nvPicPr>
          <p:cNvPr id="8" name="Picture 2"/>
          <p:cNvPicPr>
            <a:picLocks noChangeAspect="1" noChangeArrowheads="1"/>
          </p:cNvPicPr>
          <p:nvPr/>
        </p:nvPicPr>
        <p:blipFill>
          <a:blip r:embed="rId4">
            <a:lum bright="-20000"/>
          </a:blip>
          <a:srcRect l="312"/>
          <a:stretch>
            <a:fillRect/>
          </a:stretch>
        </p:blipFill>
        <p:spPr bwMode="auto">
          <a:xfrm>
            <a:off x="2657135" y="1200728"/>
            <a:ext cx="3836080" cy="4267200"/>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46082" name="Picture 2"/>
          <p:cNvPicPr>
            <a:picLocks noChangeAspect="1" noChangeArrowheads="1"/>
          </p:cNvPicPr>
          <p:nvPr/>
        </p:nvPicPr>
        <p:blipFill>
          <a:blip r:embed="rId5"/>
          <a:srcRect b="13801"/>
          <a:stretch>
            <a:fillRect/>
          </a:stretch>
        </p:blipFill>
        <p:spPr bwMode="auto">
          <a:xfrm>
            <a:off x="3291840" y="1496384"/>
            <a:ext cx="3667125" cy="4811332"/>
          </a:xfrm>
          <a:prstGeom prst="rect">
            <a:avLst/>
          </a:prstGeom>
          <a:noFill/>
          <a:ln w="9525">
            <a:noFill/>
            <a:miter lim="800000"/>
            <a:headEnd/>
            <a:tailEnd/>
          </a:ln>
          <a:effectLst>
            <a:outerShdw blurRad="76200" dir="18900000" sy="23000" kx="-1200000" algn="bl"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5"/>
          <p:cNvPicPr>
            <a:picLocks noChangeAspect="1" noChangeArrowheads="1"/>
          </p:cNvPicPr>
          <p:nvPr/>
        </p:nvPicPr>
        <p:blipFill>
          <a:blip r:embed="rId2"/>
          <a:srcRect/>
          <a:stretch>
            <a:fillRect/>
          </a:stretch>
        </p:blipFill>
        <p:spPr bwMode="auto">
          <a:xfrm>
            <a:off x="432418" y="1953399"/>
            <a:ext cx="8372475" cy="2876550"/>
          </a:xfrm>
          <a:prstGeom prst="rect">
            <a:avLst/>
          </a:prstGeom>
          <a:noFill/>
          <a:effectLst>
            <a:outerShdw blurRad="76200" dir="18900000" sy="23000" kx="-1200000" algn="bl" rotWithShape="0">
              <a:prstClr val="black">
                <a:alpha val="20000"/>
              </a:prstClr>
            </a:outerShdw>
          </a:effectLst>
        </p:spPr>
      </p:pic>
      <p:sp>
        <p:nvSpPr>
          <p:cNvPr id="3" name="Title 1"/>
          <p:cNvSpPr txBox="1">
            <a:spLocks/>
          </p:cNvSpPr>
          <p:nvPr/>
        </p:nvSpPr>
        <p:spPr>
          <a:xfrm>
            <a:off x="381000" y="510304"/>
            <a:ext cx="8382000" cy="609398"/>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50" normalizeH="0" baseline="0" noProof="0" dirty="0" smtClean="0">
                <a:ln w="3175">
                  <a:noFill/>
                </a:ln>
                <a:solidFill>
                  <a:schemeClr val="tx1"/>
                </a:solidFill>
                <a:effectLst/>
                <a:uLnTx/>
                <a:uFillTx/>
                <a:latin typeface="Segoe" pitchFamily="34" charset="0"/>
                <a:ea typeface="+mn-ea"/>
                <a:cs typeface="Arial" charset="0"/>
              </a:rPr>
              <a:t>Gateway-Only Configuration	</a:t>
            </a:r>
            <a:endParaRPr kumimoji="0" lang="en-US" sz="4400" b="0" i="0" u="none" strike="noStrike" kern="1200" cap="none" spc="-150" normalizeH="0" baseline="0" noProof="0" dirty="0">
              <a:ln w="3175">
                <a:noFill/>
              </a:ln>
              <a:solidFill>
                <a:schemeClr val="tx1"/>
              </a:solidFill>
              <a:effectLst/>
              <a:uLnTx/>
              <a:uFillTx/>
              <a:latin typeface="Segoe"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ounded Rectangle 8"/>
          <p:cNvSpPr/>
          <p:nvPr/>
        </p:nvSpPr>
        <p:spPr bwMode="blackGray">
          <a:xfrm>
            <a:off x="386556" y="4189036"/>
            <a:ext cx="8377237" cy="760286"/>
          </a:xfrm>
          <a:prstGeom prst="roundRect">
            <a:avLst/>
          </a:prstGeom>
          <a:ln>
            <a:noFill/>
            <a:headEnd type="none" w="med" len="med"/>
            <a:tailEnd type="none" w="med" len="med"/>
          </a:ln>
          <a:effectLst>
            <a:glow rad="228600">
              <a:srgbClr val="FFFF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endParaRPr lang="en-US" sz="2400" dirty="0" smtClean="0">
              <a:solidFill>
                <a:schemeClr val="tx1"/>
              </a:solidFill>
              <a:latin typeface="Segoe" pitchFamily="34" charset="0"/>
            </a:endParaRPr>
          </a:p>
        </p:txBody>
      </p:sp>
      <p:sp>
        <p:nvSpPr>
          <p:cNvPr id="12" name="Rounded Rectangle 11"/>
          <p:cNvSpPr/>
          <p:nvPr/>
        </p:nvSpPr>
        <p:spPr bwMode="blackGray">
          <a:xfrm>
            <a:off x="381000" y="1681603"/>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the voice deployment scenarios for OCS 2007</a:t>
            </a:r>
          </a:p>
        </p:txBody>
      </p:sp>
      <p:sp>
        <p:nvSpPr>
          <p:cNvPr id="18" name="Rounded Rectangle 17"/>
          <p:cNvSpPr/>
          <p:nvPr/>
        </p:nvSpPr>
        <p:spPr bwMode="blackGray">
          <a:xfrm>
            <a:off x="381000" y="2518359"/>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Learn how OCS 2007 integrates with SIP/PSTN gateways and PBXs</a:t>
            </a:r>
          </a:p>
        </p:txBody>
      </p:sp>
      <p:sp>
        <p:nvSpPr>
          <p:cNvPr id="20" name="Rounded Rectangle 19"/>
          <p:cNvSpPr/>
          <p:nvPr/>
        </p:nvSpPr>
        <p:spPr bwMode="blackGray">
          <a:xfrm>
            <a:off x="381000" y="3355115"/>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See how to get started with a simple gateway-only configuration</a:t>
            </a:r>
          </a:p>
        </p:txBody>
      </p:sp>
      <p:sp>
        <p:nvSpPr>
          <p:cNvPr id="21" name="Rounded Rectangle 20"/>
          <p:cNvSpPr/>
          <p:nvPr/>
        </p:nvSpPr>
        <p:spPr bwMode="blackGray">
          <a:xfrm>
            <a:off x="381000" y="4191871"/>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OCS Integration with any PBX (TDM or IP-based)</a:t>
            </a:r>
          </a:p>
        </p:txBody>
      </p:sp>
      <p:sp>
        <p:nvSpPr>
          <p:cNvPr id="22" name="Rounded Rectangle 21"/>
          <p:cNvSpPr/>
          <p:nvPr/>
        </p:nvSpPr>
        <p:spPr bwMode="blackGray">
          <a:xfrm>
            <a:off x="381000" y="5028627"/>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Native OCS Integration with an IP-PBX</a:t>
            </a:r>
          </a:p>
        </p:txBody>
      </p:sp>
      <p:sp>
        <p:nvSpPr>
          <p:cNvPr id="11" name="Title 10"/>
          <p:cNvSpPr>
            <a:spLocks noGrp="1"/>
          </p:cNvSpPr>
          <p:nvPr>
            <p:ph type="title"/>
          </p:nvPr>
        </p:nvSpPr>
        <p:spPr/>
        <p:txBody>
          <a:bodyPr/>
          <a:lstStyle/>
          <a:p>
            <a:r>
              <a:rPr lang="en-US" dirty="0" smtClean="0"/>
              <a:t>Session Objectives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ounded Rectangle 8"/>
          <p:cNvSpPr/>
          <p:nvPr/>
        </p:nvSpPr>
        <p:spPr bwMode="blackGray">
          <a:xfrm>
            <a:off x="386556" y="1680995"/>
            <a:ext cx="8377237" cy="760286"/>
          </a:xfrm>
          <a:prstGeom prst="roundRect">
            <a:avLst/>
          </a:prstGeom>
          <a:ln>
            <a:noFill/>
            <a:headEnd type="none" w="med" len="med"/>
            <a:tailEnd type="none" w="med" len="med"/>
          </a:ln>
          <a:effectLst>
            <a:glow rad="228600">
              <a:srgbClr val="FFFF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endParaRPr lang="en-US" sz="2400" dirty="0" smtClean="0">
              <a:solidFill>
                <a:schemeClr val="tx1"/>
              </a:solidFill>
              <a:latin typeface="Segoe" pitchFamily="34" charset="0"/>
            </a:endParaRPr>
          </a:p>
        </p:txBody>
      </p:sp>
      <p:sp>
        <p:nvSpPr>
          <p:cNvPr id="12" name="Rounded Rectangle 11"/>
          <p:cNvSpPr/>
          <p:nvPr/>
        </p:nvSpPr>
        <p:spPr bwMode="blackGray">
          <a:xfrm>
            <a:off x="381000" y="1690934"/>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the voice deployment scenarios for OCS 2007</a:t>
            </a:r>
          </a:p>
        </p:txBody>
      </p:sp>
      <p:sp>
        <p:nvSpPr>
          <p:cNvPr id="18" name="Rounded Rectangle 17"/>
          <p:cNvSpPr/>
          <p:nvPr/>
        </p:nvSpPr>
        <p:spPr bwMode="blackGray">
          <a:xfrm>
            <a:off x="353008" y="2527691"/>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Learn how OCS 2007 integrates with SIP/PSTN gateways and PBXs</a:t>
            </a:r>
          </a:p>
        </p:txBody>
      </p:sp>
      <p:sp>
        <p:nvSpPr>
          <p:cNvPr id="20" name="Rounded Rectangle 19"/>
          <p:cNvSpPr/>
          <p:nvPr/>
        </p:nvSpPr>
        <p:spPr bwMode="blackGray">
          <a:xfrm>
            <a:off x="381000" y="3364446"/>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See how to get started with a simple gateway-only configuration</a:t>
            </a:r>
          </a:p>
        </p:txBody>
      </p:sp>
      <p:sp>
        <p:nvSpPr>
          <p:cNvPr id="21" name="Rounded Rectangle 20"/>
          <p:cNvSpPr/>
          <p:nvPr/>
        </p:nvSpPr>
        <p:spPr bwMode="blackGray">
          <a:xfrm>
            <a:off x="381000" y="4201202"/>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OCS Integration with any PBX (TDM or IP-based)</a:t>
            </a:r>
          </a:p>
        </p:txBody>
      </p:sp>
      <p:sp>
        <p:nvSpPr>
          <p:cNvPr id="22" name="Rounded Rectangle 21"/>
          <p:cNvSpPr/>
          <p:nvPr/>
        </p:nvSpPr>
        <p:spPr bwMode="blackGray">
          <a:xfrm>
            <a:off x="381000" y="5037958"/>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Native OCS Integration with an IP-PBX</a:t>
            </a:r>
          </a:p>
        </p:txBody>
      </p:sp>
      <p:sp>
        <p:nvSpPr>
          <p:cNvPr id="11" name="Title 10"/>
          <p:cNvSpPr>
            <a:spLocks noGrp="1"/>
          </p:cNvSpPr>
          <p:nvPr>
            <p:ph type="title"/>
          </p:nvPr>
        </p:nvSpPr>
        <p:spPr/>
        <p:txBody>
          <a:bodyPr/>
          <a:lstStyle/>
          <a:p>
            <a:r>
              <a:rPr lang="en-US" dirty="0" smtClean="0"/>
              <a:t>Session Objectives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C:\Program Files\Microsoft Resource DVD Artwork\DVD_ART\BoxShots_Logos\MICROSOFT\Microsoft logo and tagline.png"/>
          <p:cNvPicPr>
            <a:picLocks noChangeAspect="1" noChangeArrowheads="1"/>
          </p:cNvPicPr>
          <p:nvPr/>
        </p:nvPicPr>
        <p:blipFill>
          <a:blip r:embed="rId3" cstate="screen"/>
          <a:srcRect/>
          <a:stretch>
            <a:fillRect/>
          </a:stretch>
        </p:blipFill>
        <p:spPr bwMode="auto">
          <a:xfrm>
            <a:off x="8001000" y="228600"/>
            <a:ext cx="974952" cy="168121"/>
          </a:xfrm>
          <a:prstGeom prst="rect">
            <a:avLst/>
          </a:prstGeom>
          <a:noFill/>
        </p:spPr>
      </p:pic>
      <p:grpSp>
        <p:nvGrpSpPr>
          <p:cNvPr id="9" name="Group 8"/>
          <p:cNvGrpSpPr/>
          <p:nvPr/>
        </p:nvGrpSpPr>
        <p:grpSpPr>
          <a:xfrm>
            <a:off x="1386509" y="1281844"/>
            <a:ext cx="6370982" cy="5347252"/>
            <a:chOff x="1386509" y="755374"/>
            <a:chExt cx="6370982" cy="5347252"/>
          </a:xfrm>
          <a:effectLst>
            <a:outerShdw blurRad="76200" dir="18900000" sy="23000" kx="-1200000" algn="bl" rotWithShape="0">
              <a:prstClr val="black">
                <a:alpha val="20000"/>
              </a:prstClr>
            </a:outerShdw>
          </a:effectLst>
        </p:grpSpPr>
        <p:sp>
          <p:nvSpPr>
            <p:cNvPr id="4" name="Rectangle 3"/>
            <p:cNvSpPr/>
            <p:nvPr/>
          </p:nvSpPr>
          <p:spPr bwMode="auto">
            <a:xfrm>
              <a:off x="1386509" y="755374"/>
              <a:ext cx="6370982" cy="5347252"/>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8" name="Picture 2"/>
            <p:cNvPicPr>
              <a:picLocks noChangeAspect="1" noChangeArrowheads="1"/>
            </p:cNvPicPr>
            <p:nvPr/>
          </p:nvPicPr>
          <p:blipFill>
            <a:blip r:embed="rId4"/>
            <a:srcRect/>
            <a:stretch>
              <a:fillRect/>
            </a:stretch>
          </p:blipFill>
          <p:spPr bwMode="auto">
            <a:xfrm>
              <a:off x="1511140" y="864704"/>
              <a:ext cx="6108192" cy="5104284"/>
            </a:xfrm>
            <a:prstGeom prst="rect">
              <a:avLst/>
            </a:prstGeom>
            <a:noFill/>
            <a:ln w="9525">
              <a:noFill/>
              <a:miter lim="800000"/>
              <a:headEnd/>
              <a:tailEnd/>
            </a:ln>
            <a:effectLst/>
          </p:spPr>
        </p:pic>
      </p:grpSp>
      <p:sp>
        <p:nvSpPr>
          <p:cNvPr id="7" name="Title 1"/>
          <p:cNvSpPr txBox="1">
            <a:spLocks/>
          </p:cNvSpPr>
          <p:nvPr/>
        </p:nvSpPr>
        <p:spPr>
          <a:xfrm>
            <a:off x="381000" y="381000"/>
            <a:ext cx="8382000" cy="664797"/>
          </a:xfrm>
          <a:prstGeom prst="rect">
            <a:avLst/>
          </a:prstGeom>
        </p:spPr>
        <p:txBody>
          <a:bodyPr/>
          <a:lstStyle/>
          <a:p>
            <a:pPr defTabSz="914363">
              <a:lnSpc>
                <a:spcPct val="90000"/>
              </a:lnSpc>
              <a:spcBef>
                <a:spcPct val="0"/>
              </a:spcBef>
              <a:defRPr/>
            </a:pPr>
            <a:r>
              <a:rPr lang="en-US" sz="4800" spc="-150" dirty="0" smtClean="0">
                <a:ln w="3175">
                  <a:noFill/>
                </a:ln>
                <a:latin typeface="Segoe" pitchFamily="34" charset="0"/>
                <a:cs typeface="Arial" charset="0"/>
              </a:rPr>
              <a:t>PBX Interoperability (TDM or IP)</a:t>
            </a:r>
          </a:p>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smtClean="0">
                <a:ln w="3175">
                  <a:noFill/>
                </a:ln>
                <a:solidFill>
                  <a:schemeClr val="tx1"/>
                </a:solidFill>
                <a:effectLst/>
                <a:uLnTx/>
                <a:uFillTx/>
                <a:latin typeface="Segoe" pitchFamily="34" charset="0"/>
                <a:ea typeface="+mn-ea"/>
                <a:cs typeface="Arial" charset="0"/>
              </a:rPr>
              <a:t>	</a:t>
            </a:r>
            <a:endParaRPr kumimoji="0" lang="en-US" sz="4800" b="0" i="0" u="none" strike="noStrike" kern="1200" cap="none" spc="-150" normalizeH="0" baseline="0" noProof="0" dirty="0">
              <a:ln w="3175">
                <a:noFill/>
              </a:ln>
              <a:solidFill>
                <a:schemeClr val="tx1"/>
              </a:solidFill>
              <a:effectLst/>
              <a:uLnTx/>
              <a:uFillTx/>
              <a:latin typeface="Segoe"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PBX Interoperability (TDM or IP)	</a:t>
            </a:r>
            <a:endParaRPr lang="en-US" dirty="0"/>
          </a:p>
        </p:txBody>
      </p:sp>
      <p:sp>
        <p:nvSpPr>
          <p:cNvPr id="3" name="Text Placeholder 2"/>
          <p:cNvSpPr>
            <a:spLocks noGrp="1"/>
          </p:cNvSpPr>
          <p:nvPr>
            <p:ph type="body" sz="quarter" idx="10"/>
          </p:nvPr>
        </p:nvSpPr>
        <p:spPr>
          <a:xfrm>
            <a:off x="381000" y="1524000"/>
            <a:ext cx="8382000" cy="3831818"/>
          </a:xfrm>
        </p:spPr>
        <p:txBody>
          <a:bodyPr/>
          <a:lstStyle/>
          <a:p>
            <a:pPr lvl="0">
              <a:lnSpc>
                <a:spcPct val="150000"/>
              </a:lnSpc>
            </a:pPr>
            <a:r>
              <a:rPr lang="en-US" sz="3000" dirty="0" smtClean="0"/>
              <a:t>Define location profile for additional sites </a:t>
            </a:r>
          </a:p>
          <a:p>
            <a:pPr lvl="1">
              <a:lnSpc>
                <a:spcPct val="150000"/>
              </a:lnSpc>
            </a:pPr>
            <a:r>
              <a:rPr lang="en-US" sz="2600" dirty="0" smtClean="0"/>
              <a:t>(examples for London and Hong Kong)</a:t>
            </a:r>
          </a:p>
          <a:p>
            <a:pPr>
              <a:lnSpc>
                <a:spcPct val="150000"/>
              </a:lnSpc>
            </a:pPr>
            <a:r>
              <a:rPr lang="en-US" sz="3000" dirty="0" smtClean="0"/>
              <a:t>Configuring four-digit dialing across all PBXs</a:t>
            </a:r>
          </a:p>
          <a:p>
            <a:pPr lvl="0">
              <a:lnSpc>
                <a:spcPct val="150000"/>
              </a:lnSpc>
            </a:pPr>
            <a:r>
              <a:rPr lang="en-US" sz="3000" dirty="0" smtClean="0"/>
              <a:t>Expand call routes</a:t>
            </a:r>
          </a:p>
          <a:p>
            <a:pPr>
              <a:lnSpc>
                <a:spcPct val="150000"/>
              </a:lnSpc>
            </a:pPr>
            <a:r>
              <a:rPr lang="en-US" sz="3000" dirty="0" smtClean="0"/>
              <a:t>PSTN toll bypass</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PBX Interoperability </a:t>
            </a:r>
            <a:br>
              <a:rPr lang="en-GB" dirty="0" smtClean="0"/>
            </a:br>
            <a:r>
              <a:rPr lang="en-GB" dirty="0" smtClean="0"/>
              <a:t>(TDM or IP)</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dirty="0" smtClean="0"/>
              <a:t>Expanding Location Profiles</a:t>
            </a:r>
            <a:endParaRPr lang="en-US" dirty="0"/>
          </a:p>
        </p:txBody>
      </p:sp>
      <p:pic>
        <p:nvPicPr>
          <p:cNvPr id="6" name="Picture 5" descr="Screenshot005.png"/>
          <p:cNvPicPr>
            <a:picLocks noChangeAspect="1"/>
          </p:cNvPicPr>
          <p:nvPr/>
        </p:nvPicPr>
        <p:blipFill>
          <a:blip r:embed="rId2"/>
          <a:stretch>
            <a:fillRect/>
          </a:stretch>
        </p:blipFill>
        <p:spPr>
          <a:xfrm>
            <a:off x="2656127" y="1524000"/>
            <a:ext cx="3838096" cy="4257143"/>
          </a:xfrm>
          <a:prstGeom prst="rect">
            <a:avLst/>
          </a:prstGeom>
          <a:noFill/>
          <a:effectLst>
            <a:outerShdw blurRad="76200" dir="18900000" sy="23000" kx="-1200000" algn="bl" rotWithShape="0">
              <a:prstClr val="black">
                <a:alpha val="20000"/>
              </a:prstClr>
            </a:outerShdw>
          </a:effectLst>
        </p:spPr>
      </p:pic>
      <p:pic>
        <p:nvPicPr>
          <p:cNvPr id="7" name="Picture 2" descr="C:\Program Files\Microsoft Resource DVD Artwork\DVD_ART\BoxShots_Logos\MICROSOFT\Microsoft logo and tagline.png"/>
          <p:cNvPicPr>
            <a:picLocks noChangeAspect="1" noChangeArrowheads="1"/>
          </p:cNvPicPr>
          <p:nvPr/>
        </p:nvPicPr>
        <p:blipFill>
          <a:blip r:embed="rId3"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Screenshot005.png"/>
          <p:cNvPicPr>
            <a:picLocks noChangeAspect="1"/>
          </p:cNvPicPr>
          <p:nvPr/>
        </p:nvPicPr>
        <p:blipFill>
          <a:blip r:embed="rId2">
            <a:lum bright="-20000"/>
          </a:blip>
          <a:stretch>
            <a:fillRect/>
          </a:stretch>
        </p:blipFill>
        <p:spPr>
          <a:xfrm>
            <a:off x="2656127" y="1524000"/>
            <a:ext cx="3838096" cy="4257143"/>
          </a:xfrm>
          <a:prstGeom prst="rect">
            <a:avLst/>
          </a:prstGeom>
          <a:noFill/>
          <a:effectLst>
            <a:outerShdw blurRad="76200" dir="18900000" sy="23000" kx="-1200000" algn="bl" rotWithShape="0">
              <a:prstClr val="black">
                <a:alpha val="20000"/>
              </a:prstClr>
            </a:outerShdw>
          </a:effectLst>
        </p:spPr>
      </p:pic>
      <p:sp>
        <p:nvSpPr>
          <p:cNvPr id="5" name="Title 4"/>
          <p:cNvSpPr>
            <a:spLocks noGrp="1"/>
          </p:cNvSpPr>
          <p:nvPr>
            <p:ph type="title"/>
          </p:nvPr>
        </p:nvSpPr>
        <p:spPr/>
        <p:txBody>
          <a:bodyPr/>
          <a:lstStyle/>
          <a:p>
            <a:pPr lvl="0"/>
            <a:r>
              <a:rPr lang="en-US" dirty="0" smtClean="0"/>
              <a:t>Location Profile For London</a:t>
            </a:r>
            <a:endParaRPr lang="en-US" dirty="0"/>
          </a:p>
        </p:txBody>
      </p:sp>
      <p:pic>
        <p:nvPicPr>
          <p:cNvPr id="8" name="Picture 7" descr="Screenshot006.png"/>
          <p:cNvPicPr>
            <a:picLocks noChangeAspect="1"/>
          </p:cNvPicPr>
          <p:nvPr/>
        </p:nvPicPr>
        <p:blipFill>
          <a:blip r:embed="rId3"/>
          <a:stretch>
            <a:fillRect/>
          </a:stretch>
        </p:blipFill>
        <p:spPr>
          <a:xfrm>
            <a:off x="3108960" y="1666656"/>
            <a:ext cx="4038096" cy="4619048"/>
          </a:xfrm>
          <a:prstGeom prst="rect">
            <a:avLst/>
          </a:prstGeom>
          <a:noFill/>
          <a:effectLst>
            <a:outerShdw blurRad="76200" dir="18900000" sy="23000" kx="-1200000" algn="bl" rotWithShape="0">
              <a:prstClr val="black">
                <a:alpha val="20000"/>
              </a:prstClr>
            </a:outerShdw>
          </a:effectLst>
        </p:spPr>
      </p:pic>
      <p:pic>
        <p:nvPicPr>
          <p:cNvPr id="9" name="Picture 2" descr="C:\Program Files\Microsoft Resource DVD Artwork\DVD_ART\BoxShots_Logos\MICROSOFT\Microsoft logo and tagline.png"/>
          <p:cNvPicPr>
            <a:picLocks noChangeAspect="1" noChangeArrowheads="1"/>
          </p:cNvPicPr>
          <p:nvPr/>
        </p:nvPicPr>
        <p:blipFill>
          <a:blip r:embed="rId4"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473360"/>
            <a:ext cx="8382000" cy="553998"/>
          </a:xfrm>
        </p:spPr>
        <p:txBody>
          <a:bodyPr/>
          <a:lstStyle/>
          <a:p>
            <a:pPr lvl="0"/>
            <a:r>
              <a:rPr lang="en-US" sz="4000" dirty="0" smtClean="0"/>
              <a:t>Four-Digit Dialing In The London PBX</a:t>
            </a:r>
            <a:endParaRPr lang="en-US" sz="4000" dirty="0"/>
          </a:p>
        </p:txBody>
      </p:sp>
      <p:pic>
        <p:nvPicPr>
          <p:cNvPr id="15" name="Picture 2" descr="C:\Program Files\Microsoft Resource DVD Artwork\DVD_ART\BoxShots_Logos\MICROSOFT\Microsoft logo and tagline.png"/>
          <p:cNvPicPr>
            <a:picLocks noChangeAspect="1" noChangeArrowheads="1"/>
          </p:cNvPicPr>
          <p:nvPr/>
        </p:nvPicPr>
        <p:blipFill>
          <a:blip r:embed="rId3" cstate="screen"/>
          <a:srcRect/>
          <a:stretch>
            <a:fillRect/>
          </a:stretch>
        </p:blipFill>
        <p:spPr bwMode="auto">
          <a:xfrm>
            <a:off x="8001000" y="228600"/>
            <a:ext cx="974952" cy="168121"/>
          </a:xfrm>
          <a:prstGeom prst="rect">
            <a:avLst/>
          </a:prstGeom>
          <a:noFill/>
        </p:spPr>
      </p:pic>
      <p:pic>
        <p:nvPicPr>
          <p:cNvPr id="16" name="Picture 15" descr="Screenshot005.png"/>
          <p:cNvPicPr>
            <a:picLocks noChangeAspect="1"/>
          </p:cNvPicPr>
          <p:nvPr/>
        </p:nvPicPr>
        <p:blipFill>
          <a:blip r:embed="rId4">
            <a:lum bright="-40000"/>
          </a:blip>
          <a:stretch>
            <a:fillRect/>
          </a:stretch>
        </p:blipFill>
        <p:spPr>
          <a:xfrm>
            <a:off x="2656127" y="1524000"/>
            <a:ext cx="3838096" cy="4257143"/>
          </a:xfrm>
          <a:prstGeom prst="rect">
            <a:avLst/>
          </a:prstGeom>
          <a:noFill/>
          <a:effectLst>
            <a:outerShdw blurRad="76200" dir="18900000" sy="23000" kx="-1200000" algn="bl" rotWithShape="0">
              <a:prstClr val="black">
                <a:alpha val="20000"/>
              </a:prstClr>
            </a:outerShdw>
          </a:effectLst>
        </p:spPr>
      </p:pic>
      <p:pic>
        <p:nvPicPr>
          <p:cNvPr id="17" name="Picture 16" descr="Screenshot006.png"/>
          <p:cNvPicPr>
            <a:picLocks noChangeAspect="1"/>
          </p:cNvPicPr>
          <p:nvPr/>
        </p:nvPicPr>
        <p:blipFill>
          <a:blip r:embed="rId5">
            <a:lum bright="-20000"/>
          </a:blip>
          <a:stretch>
            <a:fillRect/>
          </a:stretch>
        </p:blipFill>
        <p:spPr>
          <a:xfrm>
            <a:off x="3105777" y="1666656"/>
            <a:ext cx="4038096" cy="4619048"/>
          </a:xfrm>
          <a:prstGeom prst="rect">
            <a:avLst/>
          </a:prstGeom>
          <a:noFill/>
          <a:effectLst>
            <a:outerShdw blurRad="76200" dir="18900000" sy="23000" kx="-1200000" algn="bl" rotWithShape="0">
              <a:prstClr val="black">
                <a:alpha val="20000"/>
              </a:prstClr>
            </a:outerShdw>
          </a:effectLst>
        </p:spPr>
      </p:pic>
      <p:pic>
        <p:nvPicPr>
          <p:cNvPr id="12" name="Picture 11" descr="Screenshot007.png"/>
          <p:cNvPicPr>
            <a:picLocks noChangeAspect="1"/>
          </p:cNvPicPr>
          <p:nvPr/>
        </p:nvPicPr>
        <p:blipFill>
          <a:blip r:embed="rId6"/>
          <a:srcRect b="13076"/>
          <a:stretch>
            <a:fillRect/>
          </a:stretch>
        </p:blipFill>
        <p:spPr>
          <a:xfrm>
            <a:off x="3706431" y="1788085"/>
            <a:ext cx="4047619" cy="4842903"/>
          </a:xfrm>
          <a:prstGeom prst="rect">
            <a:avLst/>
          </a:prstGeom>
          <a:noFill/>
          <a:effectLst>
            <a:outerShdw blurRad="76200" dir="18900000" sy="23000" kx="-1200000" algn="bl"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US" dirty="0" smtClean="0"/>
              <a:t>Europe’s Mediation Server</a:t>
            </a:r>
            <a:endParaRPr lang="en-US" dirty="0"/>
          </a:p>
        </p:txBody>
      </p:sp>
      <p:pic>
        <p:nvPicPr>
          <p:cNvPr id="7" name="Picture 2" descr="C:\Program Files\Microsoft Resource DVD Artwork\DVD_ART\BoxShots_Logos\MICROSOFT\Microsoft logo and tagline.png"/>
          <p:cNvPicPr>
            <a:picLocks noChangeAspect="1" noChangeArrowheads="1"/>
          </p:cNvPicPr>
          <p:nvPr/>
        </p:nvPicPr>
        <p:blipFill>
          <a:blip r:embed="rId2" cstate="screen"/>
          <a:srcRect/>
          <a:stretch>
            <a:fillRect/>
          </a:stretch>
        </p:blipFill>
        <p:spPr bwMode="auto">
          <a:xfrm>
            <a:off x="8001000" y="228600"/>
            <a:ext cx="974952" cy="168121"/>
          </a:xfrm>
          <a:prstGeom prst="rect">
            <a:avLst/>
          </a:prstGeom>
          <a:noFill/>
        </p:spPr>
      </p:pic>
      <p:pic>
        <p:nvPicPr>
          <p:cNvPr id="8" name="Picture 7" descr="Screenshot008.png"/>
          <p:cNvPicPr>
            <a:picLocks noChangeAspect="1"/>
          </p:cNvPicPr>
          <p:nvPr/>
        </p:nvPicPr>
        <p:blipFill>
          <a:blip r:embed="rId3"/>
          <a:stretch>
            <a:fillRect/>
          </a:stretch>
        </p:blipFill>
        <p:spPr>
          <a:xfrm>
            <a:off x="2654935" y="1496009"/>
            <a:ext cx="3840480" cy="4264719"/>
          </a:xfrm>
          <a:prstGeom prst="rect">
            <a:avLst/>
          </a:prstGeom>
          <a:noFill/>
          <a:effectLst>
            <a:outerShdw blurRad="76200" dir="18900000" sy="23000" kx="-1200000" algn="bl"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dirty="0" smtClean="0"/>
              <a:t>Asia’s Mediation Servers</a:t>
            </a:r>
            <a:endParaRPr lang="en-US" dirty="0"/>
          </a:p>
        </p:txBody>
      </p:sp>
      <p:pic>
        <p:nvPicPr>
          <p:cNvPr id="6" name="Picture 5" descr="Screenshot009.png"/>
          <p:cNvPicPr>
            <a:picLocks noChangeAspect="1"/>
          </p:cNvPicPr>
          <p:nvPr/>
        </p:nvPicPr>
        <p:blipFill>
          <a:blip r:embed="rId3"/>
          <a:stretch>
            <a:fillRect/>
          </a:stretch>
        </p:blipFill>
        <p:spPr>
          <a:xfrm>
            <a:off x="2654935" y="1524000"/>
            <a:ext cx="3840480" cy="4272162"/>
          </a:xfrm>
          <a:prstGeom prst="rect">
            <a:avLst/>
          </a:prstGeom>
          <a:noFill/>
          <a:effectLst>
            <a:outerShdw blurRad="76200" dir="18900000" sy="23000" kx="-1200000" algn="bl" rotWithShape="0">
              <a:prstClr val="black">
                <a:alpha val="20000"/>
              </a:prstClr>
            </a:outerShdw>
          </a:effectLst>
        </p:spPr>
      </p:pic>
      <p:pic>
        <p:nvPicPr>
          <p:cNvPr id="7" name="Picture 2" descr="C:\Program Files\Microsoft Resource DVD Artwork\DVD_ART\BoxShots_Logos\MICROSOFT\Microsoft logo and tagline.png"/>
          <p:cNvPicPr>
            <a:picLocks noChangeAspect="1" noChangeArrowheads="1"/>
          </p:cNvPicPr>
          <p:nvPr/>
        </p:nvPicPr>
        <p:blipFill>
          <a:blip r:embed="rId4"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Routes.JPG"/>
          <p:cNvPicPr>
            <a:picLocks noGrp="1" noChangeAspect="1"/>
          </p:cNvPicPr>
          <p:nvPr isPhoto="1"/>
        </p:nvPicPr>
        <p:blipFill>
          <a:blip r:embed="rId2"/>
          <a:stretch>
            <a:fillRect/>
          </a:stretch>
        </p:blipFill>
        <p:spPr>
          <a:xfrm>
            <a:off x="2654935" y="1524000"/>
            <a:ext cx="3840480" cy="4259531"/>
          </a:xfrm>
          <a:prstGeom prst="rect">
            <a:avLst/>
          </a:prstGeom>
          <a:noFill/>
          <a:effectLst>
            <a:outerShdw blurRad="76200" dir="18900000" sy="23000" kx="-1200000" algn="bl" rotWithShape="0">
              <a:prstClr val="black">
                <a:alpha val="20000"/>
              </a:prstClr>
            </a:outerShdw>
          </a:effectLst>
        </p:spPr>
      </p:pic>
      <p:sp>
        <p:nvSpPr>
          <p:cNvPr id="4" name="Title 3"/>
          <p:cNvSpPr>
            <a:spLocks noGrp="1"/>
          </p:cNvSpPr>
          <p:nvPr>
            <p:ph type="title"/>
          </p:nvPr>
        </p:nvSpPr>
        <p:spPr>
          <a:xfrm>
            <a:off x="381000" y="381000"/>
            <a:ext cx="8382000" cy="553998"/>
          </a:xfrm>
        </p:spPr>
        <p:txBody>
          <a:bodyPr/>
          <a:lstStyle/>
          <a:p>
            <a:pPr lvl="0"/>
            <a:r>
              <a:rPr lang="en-US" sz="4000" dirty="0" smtClean="0"/>
              <a:t>Additional Routes For Mediation Servers</a:t>
            </a:r>
            <a:endParaRPr lang="en-US" sz="4000" dirty="0"/>
          </a:p>
        </p:txBody>
      </p:sp>
      <p:pic>
        <p:nvPicPr>
          <p:cNvPr id="6" name="Picture 2" descr="C:\Program Files\Microsoft Resource DVD Artwork\DVD_ART\BoxShots_Logos\MICROSOFT\Microsoft logo and tagline.png"/>
          <p:cNvPicPr>
            <a:picLocks noChangeAspect="1" noChangeArrowheads="1"/>
          </p:cNvPicPr>
          <p:nvPr/>
        </p:nvPicPr>
        <p:blipFill>
          <a:blip r:embed="rId3"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Routes.JPG"/>
          <p:cNvPicPr>
            <a:picLocks noGrp="1" noChangeAspect="1"/>
          </p:cNvPicPr>
          <p:nvPr isPhoto="1"/>
        </p:nvPicPr>
        <p:blipFill>
          <a:blip r:embed="rId3">
            <a:lum bright="-20000"/>
          </a:blip>
          <a:stretch>
            <a:fillRect/>
          </a:stretch>
        </p:blipFill>
        <p:spPr>
          <a:xfrm>
            <a:off x="2654935" y="1524000"/>
            <a:ext cx="3840480" cy="4259531"/>
          </a:xfrm>
          <a:prstGeom prst="rect">
            <a:avLst/>
          </a:prstGeom>
          <a:noFill/>
          <a:effectLst>
            <a:outerShdw blurRad="76200" dir="18900000" sy="23000" kx="-1200000" algn="bl" rotWithShape="0">
              <a:prstClr val="black">
                <a:alpha val="20000"/>
              </a:prstClr>
            </a:outerShdw>
          </a:effectLst>
        </p:spPr>
      </p:pic>
      <p:pic>
        <p:nvPicPr>
          <p:cNvPr id="2" name="Picture 1" descr="RoutesDetail.JPG"/>
          <p:cNvPicPr>
            <a:picLocks noGrp="1" noChangeAspect="1"/>
          </p:cNvPicPr>
          <p:nvPr isPhoto="1"/>
        </p:nvPicPr>
        <p:blipFill>
          <a:blip r:embed="rId4"/>
          <a:srcRect b="18176"/>
          <a:stretch>
            <a:fillRect/>
          </a:stretch>
        </p:blipFill>
        <p:spPr>
          <a:xfrm>
            <a:off x="3108960" y="1752600"/>
            <a:ext cx="3586163" cy="4489174"/>
          </a:xfrm>
          <a:prstGeom prst="rect">
            <a:avLst/>
          </a:prstGeom>
          <a:noFill/>
          <a:effectLst>
            <a:outerShdw blurRad="76200" dir="18900000" sy="23000" kx="-1200000" algn="bl" rotWithShape="0">
              <a:prstClr val="black">
                <a:alpha val="20000"/>
              </a:prstClr>
            </a:outerShdw>
          </a:effectLst>
        </p:spPr>
      </p:pic>
      <p:sp>
        <p:nvSpPr>
          <p:cNvPr id="6" name="Title 5"/>
          <p:cNvSpPr>
            <a:spLocks noGrp="1"/>
          </p:cNvSpPr>
          <p:nvPr>
            <p:ph type="title"/>
          </p:nvPr>
        </p:nvSpPr>
        <p:spPr>
          <a:xfrm>
            <a:off x="381000" y="381000"/>
            <a:ext cx="8382000" cy="553998"/>
          </a:xfrm>
        </p:spPr>
        <p:txBody>
          <a:bodyPr/>
          <a:lstStyle/>
          <a:p>
            <a:pPr lvl="0"/>
            <a:r>
              <a:rPr lang="en-US" sz="4000" dirty="0" smtClean="0"/>
              <a:t>Routes Flexibly Support Site Or Regions</a:t>
            </a:r>
            <a:endParaRPr lang="en-US" sz="4000" dirty="0"/>
          </a:p>
        </p:txBody>
      </p:sp>
      <p:pic>
        <p:nvPicPr>
          <p:cNvPr id="8" name="Picture 2" descr="C:\Program Files\Microsoft Resource DVD Artwork\DVD_ART\BoxShots_Logos\MICROSOFT\Microsoft logo and tagline.png"/>
          <p:cNvPicPr>
            <a:picLocks noChangeAspect="1" noChangeArrowheads="1"/>
          </p:cNvPicPr>
          <p:nvPr/>
        </p:nvPicPr>
        <p:blipFill>
          <a:blip r:embed="rId5"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81000" y="3136232"/>
            <a:ext cx="8382000"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6" name="Rounded Rectangle 25"/>
          <p:cNvSpPr/>
          <p:nvPr/>
        </p:nvSpPr>
        <p:spPr bwMode="auto">
          <a:xfrm>
            <a:off x="381000" y="4648200"/>
            <a:ext cx="8382000"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4" name="Rounded Rectangle 23"/>
          <p:cNvSpPr/>
          <p:nvPr/>
        </p:nvSpPr>
        <p:spPr bwMode="auto">
          <a:xfrm>
            <a:off x="381000" y="1624263"/>
            <a:ext cx="8382000"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23603" name="Rectangle 19"/>
          <p:cNvSpPr>
            <a:spLocks noChangeArrowheads="1"/>
          </p:cNvSpPr>
          <p:nvPr/>
        </p:nvSpPr>
        <p:spPr bwMode="auto">
          <a:xfrm>
            <a:off x="1946280" y="3697667"/>
            <a:ext cx="6465883" cy="646331"/>
          </a:xfrm>
          <a:prstGeom prst="rect">
            <a:avLst/>
          </a:prstGeom>
          <a:noFill/>
          <a:ln w="12700" algn="ctr">
            <a:noFill/>
            <a:miter lim="800000"/>
            <a:headEnd/>
            <a:tailEnd/>
          </a:ln>
          <a:effectLst/>
        </p:spPr>
        <p:txBody>
          <a:bodyPr wrap="square">
            <a:spAutoFit/>
          </a:bodyPr>
          <a:lstStyle/>
          <a:p>
            <a:pPr marL="233363" indent="-233363">
              <a:lnSpc>
                <a:spcPct val="90000"/>
              </a:lnSpc>
              <a:spcBef>
                <a:spcPct val="20000"/>
              </a:spcBef>
              <a:buSzPct val="80000"/>
              <a:buBlip>
                <a:blip r:embed="rId3"/>
              </a:buBlip>
            </a:pPr>
            <a:r>
              <a:rPr lang="en-US" dirty="0" smtClean="0"/>
              <a:t>Big investments in existing PBX systems</a:t>
            </a:r>
          </a:p>
          <a:p>
            <a:pPr marL="233363" indent="-233363">
              <a:lnSpc>
                <a:spcPct val="90000"/>
              </a:lnSpc>
              <a:spcBef>
                <a:spcPct val="20000"/>
              </a:spcBef>
              <a:buSzPct val="80000"/>
              <a:buBlip>
                <a:blip r:embed="rId3"/>
              </a:buBlip>
            </a:pPr>
            <a:r>
              <a:rPr lang="en-US" dirty="0" smtClean="0"/>
              <a:t>Make decisions that ensure flexibility</a:t>
            </a:r>
          </a:p>
        </p:txBody>
      </p:sp>
      <p:sp>
        <p:nvSpPr>
          <p:cNvPr id="30" name="Rounded Rectangle 29"/>
          <p:cNvSpPr/>
          <p:nvPr/>
        </p:nvSpPr>
        <p:spPr bwMode="blackGray">
          <a:xfrm>
            <a:off x="496892" y="1722688"/>
            <a:ext cx="1447800" cy="117475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1" name="Rounded Rectangle 30"/>
          <p:cNvSpPr/>
          <p:nvPr/>
        </p:nvSpPr>
        <p:spPr bwMode="blackGray">
          <a:xfrm>
            <a:off x="496892" y="3234657"/>
            <a:ext cx="1447800" cy="117475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2" name="Rounded Rectangle 31"/>
          <p:cNvSpPr/>
          <p:nvPr/>
        </p:nvSpPr>
        <p:spPr bwMode="blackGray">
          <a:xfrm>
            <a:off x="496892" y="4746625"/>
            <a:ext cx="1447800" cy="117475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23586" name="Rectangle 2"/>
          <p:cNvSpPr>
            <a:spLocks noGrp="1" noChangeArrowheads="1"/>
          </p:cNvSpPr>
          <p:nvPr>
            <p:ph type="title"/>
          </p:nvPr>
        </p:nvSpPr>
        <p:spPr>
          <a:xfrm>
            <a:off x="381000" y="381000"/>
            <a:ext cx="8382000" cy="1052596"/>
          </a:xfrm>
        </p:spPr>
        <p:txBody>
          <a:bodyPr/>
          <a:lstStyle/>
          <a:p>
            <a:pPr lvl="0"/>
            <a:r>
              <a:rPr lang="en-US" sz="4400" dirty="0" smtClean="0"/>
              <a:t>Today’s Business Environment</a:t>
            </a:r>
            <a:r>
              <a:rPr lang="en-US" dirty="0" smtClean="0"/>
              <a:t/>
            </a:r>
            <a:br>
              <a:rPr lang="en-US" dirty="0" smtClean="0"/>
            </a:br>
            <a:r>
              <a:rPr lang="en-US" sz="3200" dirty="0" smtClean="0">
                <a:solidFill>
                  <a:schemeClr val="accent1">
                    <a:lumMod val="20000"/>
                    <a:lumOff val="80000"/>
                  </a:schemeClr>
                </a:solidFill>
              </a:rPr>
              <a:t>What customers are telling us</a:t>
            </a:r>
            <a:endParaRPr lang="en-US" sz="3600" dirty="0">
              <a:solidFill>
                <a:schemeClr val="accent1">
                  <a:lumMod val="20000"/>
                  <a:lumOff val="80000"/>
                </a:schemeClr>
              </a:solidFill>
            </a:endParaRPr>
          </a:p>
        </p:txBody>
      </p:sp>
      <p:sp>
        <p:nvSpPr>
          <p:cNvPr id="323592" name="Rectangle 8"/>
          <p:cNvSpPr>
            <a:spLocks noChangeArrowheads="1"/>
          </p:cNvSpPr>
          <p:nvPr/>
        </p:nvSpPr>
        <p:spPr bwMode="auto">
          <a:xfrm>
            <a:off x="1951042" y="3294291"/>
            <a:ext cx="6940550" cy="366712"/>
          </a:xfrm>
          <a:prstGeom prst="rect">
            <a:avLst/>
          </a:prstGeom>
          <a:noFill/>
          <a:ln w="12700" algn="ctr">
            <a:noFill/>
            <a:miter lim="800000"/>
            <a:headEnd/>
            <a:tailEnd/>
          </a:ln>
          <a:effectLst/>
        </p:spPr>
        <p:txBody>
          <a:bodyPr>
            <a:spAutoFit/>
          </a:bodyPr>
          <a:lstStyle/>
          <a:p>
            <a:pPr algn="l" eaLnBrk="1" hangingPunct="1">
              <a:lnSpc>
                <a:spcPct val="90000"/>
              </a:lnSpc>
              <a:spcBef>
                <a:spcPct val="30000"/>
              </a:spcBef>
              <a:buClr>
                <a:schemeClr val="tx2"/>
              </a:buClr>
              <a:buSzPct val="75000"/>
              <a:buFont typeface="Wingdings" pitchFamily="2" charset="2"/>
              <a:buNone/>
            </a:pPr>
            <a:r>
              <a:rPr lang="en-US" sz="2000" dirty="0" smtClean="0">
                <a:solidFill>
                  <a:schemeClr val="tx2">
                    <a:lumMod val="20000"/>
                    <a:lumOff val="80000"/>
                  </a:schemeClr>
                </a:solidFill>
              </a:rPr>
              <a:t>IT Decision Makers</a:t>
            </a:r>
            <a:endParaRPr lang="en-US" sz="2000" dirty="0">
              <a:solidFill>
                <a:schemeClr val="tx2">
                  <a:lumMod val="20000"/>
                  <a:lumOff val="80000"/>
                </a:schemeClr>
              </a:solidFill>
            </a:endParaRPr>
          </a:p>
        </p:txBody>
      </p:sp>
      <p:sp>
        <p:nvSpPr>
          <p:cNvPr id="323596" name="Rectangle 12"/>
          <p:cNvSpPr>
            <a:spLocks noChangeArrowheads="1"/>
          </p:cNvSpPr>
          <p:nvPr/>
        </p:nvSpPr>
        <p:spPr bwMode="auto">
          <a:xfrm>
            <a:off x="1946280" y="4796968"/>
            <a:ext cx="6530975" cy="369332"/>
          </a:xfrm>
          <a:prstGeom prst="rect">
            <a:avLst/>
          </a:prstGeom>
          <a:noFill/>
          <a:ln w="12700" algn="ctr">
            <a:noFill/>
            <a:miter lim="800000"/>
            <a:headEnd/>
            <a:tailEnd/>
          </a:ln>
          <a:effectLst/>
        </p:spPr>
        <p:txBody>
          <a:bodyPr>
            <a:spAutoFit/>
          </a:bodyPr>
          <a:lstStyle/>
          <a:p>
            <a:pPr algn="l" eaLnBrk="1" hangingPunct="1">
              <a:lnSpc>
                <a:spcPct val="90000"/>
              </a:lnSpc>
              <a:spcBef>
                <a:spcPct val="30000"/>
              </a:spcBef>
              <a:buClr>
                <a:schemeClr val="tx2"/>
              </a:buClr>
              <a:buSzPct val="75000"/>
              <a:buFont typeface="Wingdings" pitchFamily="2" charset="2"/>
              <a:buNone/>
            </a:pPr>
            <a:r>
              <a:rPr lang="en-US" sz="2000" dirty="0" smtClean="0">
                <a:solidFill>
                  <a:schemeClr val="tx2">
                    <a:lumMod val="20000"/>
                    <a:lumOff val="80000"/>
                  </a:schemeClr>
                </a:solidFill>
              </a:rPr>
              <a:t>IT Professionals</a:t>
            </a:r>
            <a:endParaRPr lang="en-US" sz="2000" dirty="0">
              <a:solidFill>
                <a:schemeClr val="tx2">
                  <a:lumMod val="20000"/>
                  <a:lumOff val="80000"/>
                </a:schemeClr>
              </a:solidFill>
            </a:endParaRPr>
          </a:p>
        </p:txBody>
      </p:sp>
      <p:sp>
        <p:nvSpPr>
          <p:cNvPr id="323597" name="Rectangle 13"/>
          <p:cNvSpPr>
            <a:spLocks noChangeArrowheads="1"/>
          </p:cNvSpPr>
          <p:nvPr/>
        </p:nvSpPr>
        <p:spPr bwMode="auto">
          <a:xfrm>
            <a:off x="1952630" y="5211728"/>
            <a:ext cx="6459533" cy="646331"/>
          </a:xfrm>
          <a:prstGeom prst="rect">
            <a:avLst/>
          </a:prstGeom>
          <a:noFill/>
          <a:ln w="12700" algn="ctr">
            <a:noFill/>
            <a:miter lim="800000"/>
            <a:headEnd/>
            <a:tailEnd/>
          </a:ln>
          <a:effectLst/>
        </p:spPr>
        <p:txBody>
          <a:bodyPr wrap="square">
            <a:spAutoFit/>
          </a:bodyPr>
          <a:lstStyle/>
          <a:p>
            <a:pPr marL="233363" indent="-233363">
              <a:lnSpc>
                <a:spcPct val="90000"/>
              </a:lnSpc>
              <a:spcBef>
                <a:spcPct val="20000"/>
              </a:spcBef>
              <a:buSzPct val="80000"/>
              <a:buBlip>
                <a:blip r:embed="rId3"/>
              </a:buBlip>
            </a:pPr>
            <a:r>
              <a:rPr lang="en-US" dirty="0" smtClean="0"/>
              <a:t>Difficulty managing disparate PBX systems</a:t>
            </a:r>
          </a:p>
          <a:p>
            <a:pPr marL="233363" indent="-233363">
              <a:lnSpc>
                <a:spcPct val="90000"/>
              </a:lnSpc>
              <a:spcBef>
                <a:spcPct val="20000"/>
              </a:spcBef>
              <a:buSzPct val="80000"/>
              <a:buBlip>
                <a:blip r:embed="rId3"/>
              </a:buBlip>
            </a:pPr>
            <a:r>
              <a:rPr lang="en-US" dirty="0" smtClean="0"/>
              <a:t>Moves,  adds, and changes should transcend infrastructure</a:t>
            </a:r>
          </a:p>
        </p:txBody>
      </p:sp>
      <p:sp>
        <p:nvSpPr>
          <p:cNvPr id="21" name="Rectangle 4"/>
          <p:cNvSpPr>
            <a:spLocks noChangeArrowheads="1"/>
          </p:cNvSpPr>
          <p:nvPr/>
        </p:nvSpPr>
        <p:spPr bwMode="auto">
          <a:xfrm>
            <a:off x="1946280" y="1792261"/>
            <a:ext cx="6651625" cy="396875"/>
          </a:xfrm>
          <a:prstGeom prst="rect">
            <a:avLst/>
          </a:prstGeom>
          <a:noFill/>
          <a:ln w="12700" algn="ctr">
            <a:noFill/>
            <a:miter lim="800000"/>
            <a:headEnd/>
            <a:tailEnd/>
          </a:ln>
          <a:effectLst/>
        </p:spPr>
        <p:txBody>
          <a:bodyPr>
            <a:spAutoFit/>
          </a:bodyPr>
          <a:lstStyle/>
          <a:p>
            <a:pPr algn="l" eaLnBrk="1" hangingPunct="1">
              <a:spcBef>
                <a:spcPct val="0"/>
              </a:spcBef>
            </a:pPr>
            <a:r>
              <a:rPr lang="en-US" sz="2000" dirty="0" smtClean="0">
                <a:solidFill>
                  <a:schemeClr val="tx2">
                    <a:lumMod val="20000"/>
                    <a:lumOff val="80000"/>
                  </a:schemeClr>
                </a:solidFill>
              </a:rPr>
              <a:t>Employees</a:t>
            </a:r>
            <a:endParaRPr lang="en-US" sz="2000" dirty="0">
              <a:solidFill>
                <a:schemeClr val="tx2">
                  <a:lumMod val="20000"/>
                  <a:lumOff val="80000"/>
                </a:schemeClr>
              </a:solidFill>
            </a:endParaRPr>
          </a:p>
        </p:txBody>
      </p:sp>
      <p:sp>
        <p:nvSpPr>
          <p:cNvPr id="22" name="Rectangle 5"/>
          <p:cNvSpPr>
            <a:spLocks noChangeArrowheads="1"/>
          </p:cNvSpPr>
          <p:nvPr/>
        </p:nvSpPr>
        <p:spPr bwMode="auto">
          <a:xfrm>
            <a:off x="1946280" y="2183606"/>
            <a:ext cx="6465883" cy="646331"/>
          </a:xfrm>
          <a:prstGeom prst="rect">
            <a:avLst/>
          </a:prstGeom>
          <a:noFill/>
          <a:ln w="12700" algn="ctr">
            <a:noFill/>
            <a:miter lim="800000"/>
            <a:headEnd/>
            <a:tailEnd/>
          </a:ln>
          <a:effectLst/>
        </p:spPr>
        <p:txBody>
          <a:bodyPr wrap="square">
            <a:spAutoFit/>
          </a:bodyPr>
          <a:lstStyle/>
          <a:p>
            <a:pPr marL="233363" indent="-233363">
              <a:lnSpc>
                <a:spcPct val="90000"/>
              </a:lnSpc>
              <a:spcBef>
                <a:spcPct val="20000"/>
              </a:spcBef>
              <a:buSzPct val="80000"/>
              <a:buBlip>
                <a:blip r:embed="rId3"/>
              </a:buBlip>
            </a:pPr>
            <a:r>
              <a:rPr lang="en-US" dirty="0" smtClean="0"/>
              <a:t>Communications tools don’t work together</a:t>
            </a:r>
          </a:p>
          <a:p>
            <a:pPr marL="233363" indent="-233363">
              <a:lnSpc>
                <a:spcPct val="90000"/>
              </a:lnSpc>
              <a:spcBef>
                <a:spcPct val="20000"/>
              </a:spcBef>
              <a:buSzPct val="80000"/>
              <a:buBlip>
                <a:blip r:embed="rId3"/>
              </a:buBlip>
            </a:pPr>
            <a:r>
              <a:rPr lang="en-US" dirty="0" smtClean="0"/>
              <a:t>New infrastructure should support existing work style</a:t>
            </a:r>
          </a:p>
        </p:txBody>
      </p:sp>
      <p:pic>
        <p:nvPicPr>
          <p:cNvPr id="23" name="Picture 12" descr="\\showsrus\Images\Branding_Photography\FY05 Partner Program OEM Photos - no expiration\Low res JPGs\OEM_2men_warehouse.tif.jpg"/>
          <p:cNvPicPr>
            <a:picLocks noChangeAspect="1" noChangeArrowheads="1"/>
          </p:cNvPicPr>
          <p:nvPr/>
        </p:nvPicPr>
        <p:blipFill>
          <a:blip r:embed="rId4"/>
          <a:stretch>
            <a:fillRect/>
          </a:stretch>
        </p:blipFill>
        <p:spPr bwMode="auto">
          <a:xfrm>
            <a:off x="506383" y="1808835"/>
            <a:ext cx="1444752" cy="967984"/>
          </a:xfrm>
          <a:prstGeom prst="rect">
            <a:avLst/>
          </a:prstGeom>
          <a:noFill/>
          <a:ln>
            <a:noFill/>
          </a:ln>
          <a:effectLst>
            <a:softEdge rad="63500"/>
          </a:effectLst>
        </p:spPr>
      </p:pic>
      <p:pic>
        <p:nvPicPr>
          <p:cNvPr id="27" name="Picture 10" descr="\\showsrus\Images\Branding_Photography\FY05 Partner Program OEM Photos - no expiration\Low res JPGs\OEM_Euro_Africa_Americas4.tif.jpg"/>
          <p:cNvPicPr>
            <a:picLocks noChangeAspect="1" noChangeArrowheads="1"/>
          </p:cNvPicPr>
          <p:nvPr/>
        </p:nvPicPr>
        <p:blipFill>
          <a:blip r:embed="rId5" cstate="screen"/>
          <a:stretch>
            <a:fillRect/>
          </a:stretch>
        </p:blipFill>
        <p:spPr bwMode="auto">
          <a:xfrm>
            <a:off x="493002" y="3318438"/>
            <a:ext cx="1444752" cy="960120"/>
          </a:xfrm>
          <a:prstGeom prst="rect">
            <a:avLst/>
          </a:prstGeom>
          <a:noFill/>
          <a:ln>
            <a:noFill/>
          </a:ln>
          <a:effectLst>
            <a:softEdge rad="63500"/>
          </a:effectLst>
        </p:spPr>
      </p:pic>
      <p:pic>
        <p:nvPicPr>
          <p:cNvPr id="28" name="Picture 11" descr="\\showsrus\Images\Branding_Photography\FY05 Partner Program OEM Photos - no expiration\Low res JPGs\OEM_Wiring_Closet.tif.jpg"/>
          <p:cNvPicPr>
            <a:picLocks noChangeAspect="1" noChangeArrowheads="1"/>
          </p:cNvPicPr>
          <p:nvPr/>
        </p:nvPicPr>
        <p:blipFill>
          <a:blip r:embed="rId6" cstate="screen"/>
          <a:stretch>
            <a:fillRect/>
          </a:stretch>
        </p:blipFill>
        <p:spPr bwMode="auto">
          <a:xfrm>
            <a:off x="484210" y="4859552"/>
            <a:ext cx="1444752" cy="963168"/>
          </a:xfrm>
          <a:prstGeom prst="rect">
            <a:avLst/>
          </a:prstGeom>
          <a:noFill/>
          <a:ln>
            <a:noFill/>
          </a:ln>
          <a:effectLst>
            <a:softEdge rad="63500"/>
          </a:effectLst>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honeUsage.JPG"/>
          <p:cNvPicPr>
            <a:picLocks noGrp="1" noChangeAspect="1"/>
          </p:cNvPicPr>
          <p:nvPr isPhoto="1"/>
        </p:nvPicPr>
        <p:blipFill>
          <a:blip r:embed="rId2"/>
          <a:srcRect b="314"/>
          <a:stretch>
            <a:fillRect/>
          </a:stretch>
        </p:blipFill>
        <p:spPr>
          <a:xfrm>
            <a:off x="2674548" y="1551992"/>
            <a:ext cx="3838575" cy="4253801"/>
          </a:xfrm>
          <a:prstGeom prst="rect">
            <a:avLst/>
          </a:prstGeom>
          <a:noFill/>
          <a:effectLst>
            <a:outerShdw blurRad="76200" dir="18900000" sy="23000" kx="-1200000" algn="bl" rotWithShape="0">
              <a:prstClr val="black">
                <a:alpha val="20000"/>
              </a:prstClr>
            </a:outerShdw>
          </a:effectLst>
        </p:spPr>
      </p:pic>
      <p:sp>
        <p:nvSpPr>
          <p:cNvPr id="4" name="Title 3"/>
          <p:cNvSpPr>
            <a:spLocks noGrp="1"/>
          </p:cNvSpPr>
          <p:nvPr>
            <p:ph type="title"/>
          </p:nvPr>
        </p:nvSpPr>
        <p:spPr>
          <a:xfrm>
            <a:off x="381000" y="381000"/>
            <a:ext cx="8382000" cy="609398"/>
          </a:xfrm>
        </p:spPr>
        <p:txBody>
          <a:bodyPr/>
          <a:lstStyle/>
          <a:p>
            <a:pPr lvl="0"/>
            <a:r>
              <a:rPr lang="en-US" sz="4400" dirty="0" smtClean="0"/>
              <a:t>Usage Records For National Dialing</a:t>
            </a:r>
            <a:endParaRPr lang="en-US" sz="4400" dirty="0"/>
          </a:p>
        </p:txBody>
      </p:sp>
      <p:pic>
        <p:nvPicPr>
          <p:cNvPr id="6" name="Picture 2" descr="C:\Program Files\Microsoft Resource DVD Artwork\DVD_ART\BoxShots_Logos\MICROSOFT\Microsoft logo and tagline.png"/>
          <p:cNvPicPr>
            <a:picLocks noChangeAspect="1" noChangeArrowheads="1"/>
          </p:cNvPicPr>
          <p:nvPr/>
        </p:nvPicPr>
        <p:blipFill>
          <a:blip r:embed="rId3"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r="155" b="729"/>
          <a:stretch>
            <a:fillRect/>
          </a:stretch>
        </p:blipFill>
        <p:spPr bwMode="auto">
          <a:xfrm>
            <a:off x="2654935" y="1524000"/>
            <a:ext cx="3840480" cy="4244318"/>
          </a:xfrm>
          <a:prstGeom prst="rect">
            <a:avLst/>
          </a:prstGeom>
          <a:noFill/>
          <a:effectLst>
            <a:outerShdw blurRad="76200" dir="18900000" sy="23000" kx="-1200000" algn="bl" rotWithShape="0">
              <a:prstClr val="black">
                <a:alpha val="20000"/>
              </a:prstClr>
            </a:outerShdw>
          </a:effectLst>
        </p:spPr>
      </p:pic>
      <p:sp>
        <p:nvSpPr>
          <p:cNvPr id="4" name="Title 3"/>
          <p:cNvSpPr>
            <a:spLocks noGrp="1"/>
          </p:cNvSpPr>
          <p:nvPr>
            <p:ph type="title"/>
          </p:nvPr>
        </p:nvSpPr>
        <p:spPr/>
        <p:txBody>
          <a:bodyPr/>
          <a:lstStyle/>
          <a:p>
            <a:pPr lvl="0"/>
            <a:r>
              <a:rPr lang="en-US" dirty="0" smtClean="0"/>
              <a:t>Policies To Restrict User Dialing</a:t>
            </a:r>
            <a:endParaRPr lang="en-US" dirty="0"/>
          </a:p>
        </p:txBody>
      </p:sp>
      <p:pic>
        <p:nvPicPr>
          <p:cNvPr id="6" name="Picture 2" descr="C:\Program Files\Microsoft Resource DVD Artwork\DVD_ART\BoxShots_Logos\MICROSOFT\Microsoft logo and tagline.png"/>
          <p:cNvPicPr>
            <a:picLocks noChangeAspect="1" noChangeArrowheads="1"/>
          </p:cNvPicPr>
          <p:nvPr/>
        </p:nvPicPr>
        <p:blipFill>
          <a:blip r:embed="rId3"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lum bright="-20000"/>
          </a:blip>
          <a:srcRect r="155" b="729"/>
          <a:stretch>
            <a:fillRect/>
          </a:stretch>
        </p:blipFill>
        <p:spPr bwMode="auto">
          <a:xfrm>
            <a:off x="2654935" y="1524000"/>
            <a:ext cx="3840480" cy="4244318"/>
          </a:xfrm>
          <a:prstGeom prst="rect">
            <a:avLst/>
          </a:prstGeom>
          <a:noFill/>
          <a:effectLst>
            <a:outerShdw blurRad="76200" dir="18900000" sy="23000" kx="-1200000" algn="bl" rotWithShape="0">
              <a:prstClr val="black">
                <a:alpha val="20000"/>
              </a:prstClr>
            </a:outerShdw>
          </a:effectLst>
        </p:spPr>
      </p:pic>
      <p:pic>
        <p:nvPicPr>
          <p:cNvPr id="2" name="Picture 1" descr="PolicyDetail.JPG"/>
          <p:cNvPicPr>
            <a:picLocks noGrp="1" noChangeAspect="1"/>
          </p:cNvPicPr>
          <p:nvPr isPhoto="1"/>
        </p:nvPicPr>
        <p:blipFill>
          <a:blip r:embed="rId3"/>
          <a:srcRect r="847" b="398"/>
          <a:stretch>
            <a:fillRect/>
          </a:stretch>
        </p:blipFill>
        <p:spPr>
          <a:xfrm>
            <a:off x="3665080" y="2986076"/>
            <a:ext cx="3607731" cy="3016895"/>
          </a:xfrm>
          <a:prstGeom prst="rect">
            <a:avLst/>
          </a:prstGeom>
          <a:noFill/>
          <a:effectLst>
            <a:outerShdw blurRad="76200" dir="18900000" sy="23000" kx="-1200000" algn="bl" rotWithShape="0">
              <a:prstClr val="black">
                <a:alpha val="20000"/>
              </a:prstClr>
            </a:outerShdw>
          </a:effectLst>
        </p:spPr>
      </p:pic>
      <p:sp>
        <p:nvSpPr>
          <p:cNvPr id="6" name="Title 5"/>
          <p:cNvSpPr>
            <a:spLocks noGrp="1"/>
          </p:cNvSpPr>
          <p:nvPr>
            <p:ph type="title"/>
          </p:nvPr>
        </p:nvSpPr>
        <p:spPr/>
        <p:txBody>
          <a:bodyPr/>
          <a:lstStyle/>
          <a:p>
            <a:pPr lvl="0"/>
            <a:r>
              <a:rPr lang="en-US" dirty="0" smtClean="0"/>
              <a:t>Matching Policy To Phone Usage</a:t>
            </a:r>
            <a:endParaRPr lang="en-US" dirty="0"/>
          </a:p>
        </p:txBody>
      </p:sp>
      <p:pic>
        <p:nvPicPr>
          <p:cNvPr id="8" name="Picture 2" descr="C:\Program Files\Microsoft Resource DVD Artwork\DVD_ART\BoxShots_Logos\MICROSOFT\Microsoft logo and tagline.png"/>
          <p:cNvPicPr>
            <a:picLocks noChangeAspect="1" noChangeArrowheads="1"/>
          </p:cNvPicPr>
          <p:nvPr/>
        </p:nvPicPr>
        <p:blipFill>
          <a:blip r:embed="rId4"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l="532" t="474" r="740" b="746"/>
          <a:stretch>
            <a:fillRect/>
          </a:stretch>
        </p:blipFill>
        <p:spPr bwMode="auto">
          <a:xfrm>
            <a:off x="2654935" y="1524000"/>
            <a:ext cx="3840480" cy="4260506"/>
          </a:xfrm>
          <a:prstGeom prst="rect">
            <a:avLst/>
          </a:prstGeom>
          <a:noFill/>
          <a:effectLst>
            <a:outerShdw blurRad="76200" dir="18900000" sy="23000" kx="-1200000" algn="bl" rotWithShape="0">
              <a:prstClr val="black">
                <a:alpha val="20000"/>
              </a:prstClr>
            </a:outerShdw>
          </a:effectLst>
        </p:spPr>
      </p:pic>
      <p:sp>
        <p:nvSpPr>
          <p:cNvPr id="4" name="Title 3"/>
          <p:cNvSpPr>
            <a:spLocks noGrp="1"/>
          </p:cNvSpPr>
          <p:nvPr>
            <p:ph type="title"/>
          </p:nvPr>
        </p:nvSpPr>
        <p:spPr>
          <a:xfrm>
            <a:off x="381000" y="381000"/>
            <a:ext cx="8382000" cy="609398"/>
          </a:xfrm>
        </p:spPr>
        <p:txBody>
          <a:bodyPr/>
          <a:lstStyle/>
          <a:p>
            <a:pPr lvl="0"/>
            <a:r>
              <a:rPr lang="en-US" sz="4400" dirty="0" smtClean="0"/>
              <a:t>Global Policy Configured Per User</a:t>
            </a:r>
            <a:endParaRPr lang="en-US" sz="4400" dirty="0"/>
          </a:p>
        </p:txBody>
      </p:sp>
      <p:pic>
        <p:nvPicPr>
          <p:cNvPr id="6" name="Picture 2" descr="C:\Program Files\Microsoft Resource DVD Artwork\DVD_ART\BoxShots_Logos\MICROSOFT\Microsoft logo and tagline.png"/>
          <p:cNvPicPr>
            <a:picLocks noChangeAspect="1" noChangeArrowheads="1"/>
          </p:cNvPicPr>
          <p:nvPr/>
        </p:nvPicPr>
        <p:blipFill>
          <a:blip r:embed="rId3"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lum bright="-20000"/>
          </a:blip>
          <a:srcRect l="532" t="474" r="740" b="746"/>
          <a:stretch>
            <a:fillRect/>
          </a:stretch>
        </p:blipFill>
        <p:spPr bwMode="auto">
          <a:xfrm>
            <a:off x="2680567" y="1506908"/>
            <a:ext cx="3840480" cy="4260506"/>
          </a:xfrm>
          <a:prstGeom prst="rect">
            <a:avLst/>
          </a:prstGeom>
          <a:noFill/>
          <a:effectLst>
            <a:outerShdw blurRad="76200" dir="18900000" sy="23000" kx="-1200000" algn="bl" rotWithShape="0">
              <a:prstClr val="black">
                <a:alpha val="20000"/>
              </a:prstClr>
            </a:outerShdw>
          </a:effectLst>
        </p:spPr>
      </p:pic>
      <p:sp>
        <p:nvSpPr>
          <p:cNvPr id="6" name="Title 5"/>
          <p:cNvSpPr>
            <a:spLocks noGrp="1"/>
          </p:cNvSpPr>
          <p:nvPr>
            <p:ph type="title"/>
          </p:nvPr>
        </p:nvSpPr>
        <p:spPr/>
        <p:txBody>
          <a:bodyPr/>
          <a:lstStyle/>
          <a:p>
            <a:pPr lvl="0"/>
            <a:r>
              <a:rPr lang="en-US" dirty="0" smtClean="0"/>
              <a:t>User Policy For Hong Kong</a:t>
            </a:r>
            <a:endParaRPr lang="en-US" dirty="0"/>
          </a:p>
        </p:txBody>
      </p:sp>
      <p:pic>
        <p:nvPicPr>
          <p:cNvPr id="9" name="Picture 2" descr="C:\Program Files\Microsoft Resource DVD Artwork\DVD_ART\BoxShots_Logos\MICROSOFT\Microsoft logo and tagline.png"/>
          <p:cNvPicPr>
            <a:picLocks noChangeAspect="1" noChangeArrowheads="1"/>
          </p:cNvPicPr>
          <p:nvPr/>
        </p:nvPicPr>
        <p:blipFill>
          <a:blip r:embed="rId3" cstate="screen"/>
          <a:srcRect/>
          <a:stretch>
            <a:fillRect/>
          </a:stretch>
        </p:blipFill>
        <p:spPr bwMode="auto">
          <a:xfrm>
            <a:off x="8001000" y="228600"/>
            <a:ext cx="974952" cy="168121"/>
          </a:xfrm>
          <a:prstGeom prst="rect">
            <a:avLst/>
          </a:prstGeom>
          <a:noFill/>
        </p:spPr>
      </p:pic>
      <p:pic>
        <p:nvPicPr>
          <p:cNvPr id="7" name="Picture 6"/>
          <p:cNvPicPr>
            <a:picLocks noChangeAspect="1"/>
          </p:cNvPicPr>
          <p:nvPr/>
        </p:nvPicPr>
        <p:blipFill>
          <a:blip r:embed="rId4"/>
          <a:srcRect r="381" b="885"/>
          <a:stretch>
            <a:fillRect/>
          </a:stretch>
        </p:blipFill>
        <p:spPr bwMode="auto">
          <a:xfrm>
            <a:off x="3666744" y="2990088"/>
            <a:ext cx="3643652" cy="3021012"/>
          </a:xfrm>
          <a:prstGeom prst="rect">
            <a:avLst/>
          </a:prstGeom>
          <a:noFill/>
          <a:effectLst>
            <a:outerShdw blurRad="76200" dir="18900000" sy="23000" kx="-1200000" algn="bl"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Routes.JPG"/>
          <p:cNvPicPr>
            <a:picLocks noGrp="1" noChangeAspect="1"/>
          </p:cNvPicPr>
          <p:nvPr isPhoto="1"/>
        </p:nvPicPr>
        <p:blipFill>
          <a:blip r:embed="rId3">
            <a:lum bright="-20000"/>
          </a:blip>
          <a:stretch>
            <a:fillRect/>
          </a:stretch>
        </p:blipFill>
        <p:spPr>
          <a:xfrm>
            <a:off x="2654935" y="1524000"/>
            <a:ext cx="3840480" cy="4259531"/>
          </a:xfrm>
          <a:prstGeom prst="rect">
            <a:avLst/>
          </a:prstGeom>
          <a:noFill/>
          <a:effectLst>
            <a:outerShdw blurRad="76200" dir="18900000" sy="23000" kx="-1200000" algn="bl" rotWithShape="0">
              <a:prstClr val="black">
                <a:alpha val="20000"/>
              </a:prstClr>
            </a:outerShdw>
          </a:effectLst>
        </p:spPr>
      </p:pic>
      <p:sp>
        <p:nvSpPr>
          <p:cNvPr id="5" name="Title 4"/>
          <p:cNvSpPr>
            <a:spLocks noGrp="1"/>
          </p:cNvSpPr>
          <p:nvPr>
            <p:ph type="title"/>
          </p:nvPr>
        </p:nvSpPr>
        <p:spPr>
          <a:xfrm>
            <a:off x="381000" y="381000"/>
            <a:ext cx="8382000" cy="553998"/>
          </a:xfrm>
        </p:spPr>
        <p:txBody>
          <a:bodyPr/>
          <a:lstStyle/>
          <a:p>
            <a:pPr lvl="0"/>
            <a:r>
              <a:rPr lang="en-US" sz="4000" dirty="0" smtClean="0"/>
              <a:t>Matching Route To Dialing And Usages</a:t>
            </a:r>
            <a:endParaRPr lang="en-US" sz="4000" dirty="0"/>
          </a:p>
        </p:txBody>
      </p:sp>
      <p:pic>
        <p:nvPicPr>
          <p:cNvPr id="7" name="Picture 2" descr="C:\Program Files\Microsoft Resource DVD Artwork\DVD_ART\BoxShots_Logos\MICROSOFT\Microsoft logo and tagline.png"/>
          <p:cNvPicPr>
            <a:picLocks noChangeAspect="1" noChangeArrowheads="1"/>
          </p:cNvPicPr>
          <p:nvPr/>
        </p:nvPicPr>
        <p:blipFill>
          <a:blip r:embed="rId4" cstate="screen"/>
          <a:srcRect/>
          <a:stretch>
            <a:fillRect/>
          </a:stretch>
        </p:blipFill>
        <p:spPr bwMode="auto">
          <a:xfrm>
            <a:off x="8001000" y="228600"/>
            <a:ext cx="974952" cy="168121"/>
          </a:xfrm>
          <a:prstGeom prst="rect">
            <a:avLst/>
          </a:prstGeom>
          <a:noFill/>
        </p:spPr>
      </p:pic>
      <p:pic>
        <p:nvPicPr>
          <p:cNvPr id="8" name="Picture 7" descr="RoutesDetail.JPG"/>
          <p:cNvPicPr>
            <a:picLocks noGrp="1" noChangeAspect="1"/>
          </p:cNvPicPr>
          <p:nvPr isPhoto="1"/>
        </p:nvPicPr>
        <p:blipFill>
          <a:blip r:embed="rId5"/>
          <a:srcRect b="18176"/>
          <a:stretch>
            <a:fillRect/>
          </a:stretch>
        </p:blipFill>
        <p:spPr>
          <a:xfrm>
            <a:off x="3108960" y="1752600"/>
            <a:ext cx="3586163" cy="4489174"/>
          </a:xfrm>
          <a:prstGeom prst="rect">
            <a:avLst/>
          </a:prstGeom>
          <a:noFill/>
          <a:effectLst>
            <a:outerShdw blurRad="76200" dir="18900000" sy="23000" kx="-1200000" algn="bl"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C:\Program Files\Microsoft Resource DVD Artwork\DVD_ART\BoxShots_Logos\MICROSOFT\Microsoft logo and tagline.png"/>
          <p:cNvPicPr>
            <a:picLocks noChangeAspect="1" noChangeArrowheads="1"/>
          </p:cNvPicPr>
          <p:nvPr/>
        </p:nvPicPr>
        <p:blipFill>
          <a:blip r:embed="rId3" cstate="screen"/>
          <a:srcRect/>
          <a:stretch>
            <a:fillRect/>
          </a:stretch>
        </p:blipFill>
        <p:spPr bwMode="auto">
          <a:xfrm>
            <a:off x="8001000" y="228600"/>
            <a:ext cx="974952" cy="168121"/>
          </a:xfrm>
          <a:prstGeom prst="rect">
            <a:avLst/>
          </a:prstGeom>
          <a:noFill/>
        </p:spPr>
      </p:pic>
      <p:grpSp>
        <p:nvGrpSpPr>
          <p:cNvPr id="2" name="Group 8"/>
          <p:cNvGrpSpPr/>
          <p:nvPr/>
        </p:nvGrpSpPr>
        <p:grpSpPr>
          <a:xfrm>
            <a:off x="1386509" y="1281844"/>
            <a:ext cx="6370982" cy="5347252"/>
            <a:chOff x="1386509" y="755374"/>
            <a:chExt cx="6370982" cy="5347252"/>
          </a:xfrm>
          <a:effectLst>
            <a:outerShdw blurRad="76200" dir="18900000" sy="23000" kx="-1200000" algn="bl" rotWithShape="0">
              <a:prstClr val="black">
                <a:alpha val="20000"/>
              </a:prstClr>
            </a:outerShdw>
          </a:effectLst>
        </p:grpSpPr>
        <p:sp>
          <p:nvSpPr>
            <p:cNvPr id="4" name="Rectangle 3"/>
            <p:cNvSpPr/>
            <p:nvPr/>
          </p:nvSpPr>
          <p:spPr bwMode="auto">
            <a:xfrm>
              <a:off x="1386509" y="755374"/>
              <a:ext cx="6370982" cy="5347252"/>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8" name="Picture 2"/>
            <p:cNvPicPr>
              <a:picLocks noChangeAspect="1" noChangeArrowheads="1"/>
            </p:cNvPicPr>
            <p:nvPr/>
          </p:nvPicPr>
          <p:blipFill>
            <a:blip r:embed="rId4"/>
            <a:srcRect/>
            <a:stretch>
              <a:fillRect/>
            </a:stretch>
          </p:blipFill>
          <p:spPr bwMode="auto">
            <a:xfrm>
              <a:off x="1511140" y="864704"/>
              <a:ext cx="6108192" cy="5104284"/>
            </a:xfrm>
            <a:prstGeom prst="rect">
              <a:avLst/>
            </a:prstGeom>
            <a:noFill/>
            <a:ln w="9525">
              <a:noFill/>
              <a:miter lim="800000"/>
              <a:headEnd/>
              <a:tailEnd/>
            </a:ln>
            <a:effectLst/>
          </p:spPr>
        </p:pic>
      </p:grpSp>
      <p:sp>
        <p:nvSpPr>
          <p:cNvPr id="7" name="Title 1"/>
          <p:cNvSpPr txBox="1">
            <a:spLocks/>
          </p:cNvSpPr>
          <p:nvPr/>
        </p:nvSpPr>
        <p:spPr>
          <a:xfrm>
            <a:off x="381000" y="381000"/>
            <a:ext cx="8382000" cy="664797"/>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smtClean="0">
                <a:ln w="3175">
                  <a:noFill/>
                </a:ln>
                <a:solidFill>
                  <a:schemeClr val="tx1"/>
                </a:solidFill>
                <a:effectLst/>
                <a:uLnTx/>
                <a:uFillTx/>
                <a:latin typeface="Segoe" pitchFamily="34" charset="0"/>
                <a:ea typeface="+mn-ea"/>
                <a:cs typeface="Arial" charset="0"/>
              </a:rPr>
              <a:t>PBX Interoperability (TDM or IP)</a:t>
            </a:r>
            <a:endParaRPr kumimoji="0" lang="en-US" sz="4800" b="0" i="0" u="none" strike="noStrike" kern="1200" cap="none" spc="-150" normalizeH="0" baseline="0" noProof="0" dirty="0">
              <a:ln w="3175">
                <a:noFill/>
              </a:ln>
              <a:solidFill>
                <a:schemeClr val="tx1"/>
              </a:solidFill>
              <a:effectLst/>
              <a:uLnTx/>
              <a:uFillTx/>
              <a:latin typeface="Segoe"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ounded Rectangle 8"/>
          <p:cNvSpPr/>
          <p:nvPr/>
        </p:nvSpPr>
        <p:spPr bwMode="blackGray">
          <a:xfrm>
            <a:off x="386556" y="5101381"/>
            <a:ext cx="8377237" cy="760286"/>
          </a:xfrm>
          <a:prstGeom prst="roundRect">
            <a:avLst/>
          </a:prstGeom>
          <a:ln>
            <a:noFill/>
            <a:headEnd type="none" w="med" len="med"/>
            <a:tailEnd type="none" w="med" len="med"/>
          </a:ln>
          <a:effectLst>
            <a:glow rad="228600">
              <a:srgbClr val="FFFF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endParaRPr lang="en-US" sz="2000" dirty="0" smtClean="0">
              <a:solidFill>
                <a:schemeClr val="tx1"/>
              </a:solidFill>
              <a:latin typeface="Segoe" pitchFamily="34" charset="0"/>
            </a:endParaRPr>
          </a:p>
        </p:txBody>
      </p:sp>
      <p:sp>
        <p:nvSpPr>
          <p:cNvPr id="12" name="Rounded Rectangle 11"/>
          <p:cNvSpPr/>
          <p:nvPr/>
        </p:nvSpPr>
        <p:spPr bwMode="blackGray">
          <a:xfrm>
            <a:off x="381000" y="1765582"/>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the voice deployment scenarios for OCS 2007</a:t>
            </a:r>
          </a:p>
        </p:txBody>
      </p:sp>
      <p:sp>
        <p:nvSpPr>
          <p:cNvPr id="18" name="Rounded Rectangle 17"/>
          <p:cNvSpPr/>
          <p:nvPr/>
        </p:nvSpPr>
        <p:spPr bwMode="blackGray">
          <a:xfrm>
            <a:off x="381000" y="2602338"/>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Learn how OCS 2007 integrates with SIP/PSTN gateways and PBX	</a:t>
            </a:r>
          </a:p>
        </p:txBody>
      </p:sp>
      <p:sp>
        <p:nvSpPr>
          <p:cNvPr id="20" name="Rounded Rectangle 19"/>
          <p:cNvSpPr/>
          <p:nvPr/>
        </p:nvSpPr>
        <p:spPr bwMode="blackGray">
          <a:xfrm>
            <a:off x="381000" y="3439094"/>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See how to get started with a simple gateway-only configuration</a:t>
            </a:r>
          </a:p>
        </p:txBody>
      </p:sp>
      <p:sp>
        <p:nvSpPr>
          <p:cNvPr id="21" name="Rounded Rectangle 20"/>
          <p:cNvSpPr/>
          <p:nvPr/>
        </p:nvSpPr>
        <p:spPr bwMode="blackGray">
          <a:xfrm>
            <a:off x="381000" y="4275850"/>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OCS Integration with any PBX (TDM or IP-based)</a:t>
            </a:r>
          </a:p>
        </p:txBody>
      </p:sp>
      <p:sp>
        <p:nvSpPr>
          <p:cNvPr id="22" name="Rounded Rectangle 21"/>
          <p:cNvSpPr/>
          <p:nvPr/>
        </p:nvSpPr>
        <p:spPr bwMode="blackGray">
          <a:xfrm>
            <a:off x="381000" y="5112606"/>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Native OCS Integration with an IP-PBX</a:t>
            </a:r>
          </a:p>
        </p:txBody>
      </p:sp>
      <p:sp>
        <p:nvSpPr>
          <p:cNvPr id="11" name="Title 10"/>
          <p:cNvSpPr>
            <a:spLocks noGrp="1"/>
          </p:cNvSpPr>
          <p:nvPr>
            <p:ph type="title"/>
          </p:nvPr>
        </p:nvSpPr>
        <p:spPr/>
        <p:txBody>
          <a:bodyPr/>
          <a:lstStyle/>
          <a:p>
            <a:r>
              <a:rPr lang="en-US" dirty="0" smtClean="0"/>
              <a:t>Session Objectives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Program Files\Microsoft Resource DVD Artwork\DVD_ART\BoxShots_Logos\MICROSOFT\Microsoft logo and tagline.png"/>
          <p:cNvPicPr>
            <a:picLocks noChangeAspect="1" noChangeArrowheads="1"/>
          </p:cNvPicPr>
          <p:nvPr/>
        </p:nvPicPr>
        <p:blipFill>
          <a:blip r:embed="rId2" cstate="screen"/>
          <a:srcRect/>
          <a:stretch>
            <a:fillRect/>
          </a:stretch>
        </p:blipFill>
        <p:spPr bwMode="auto">
          <a:xfrm>
            <a:off x="8001000" y="228600"/>
            <a:ext cx="974952" cy="168121"/>
          </a:xfrm>
          <a:prstGeom prst="rect">
            <a:avLst/>
          </a:prstGeom>
          <a:noFill/>
        </p:spPr>
      </p:pic>
      <p:pic>
        <p:nvPicPr>
          <p:cNvPr id="6" name="Picture 1"/>
          <p:cNvPicPr>
            <a:picLocks noChangeAspect="1" noChangeArrowheads="1"/>
          </p:cNvPicPr>
          <p:nvPr/>
        </p:nvPicPr>
        <p:blipFill>
          <a:blip r:embed="rId3"/>
          <a:srcRect/>
          <a:stretch>
            <a:fillRect/>
          </a:stretch>
        </p:blipFill>
        <p:spPr bwMode="auto">
          <a:xfrm>
            <a:off x="1284216" y="923636"/>
            <a:ext cx="7314002" cy="5502801"/>
          </a:xfrm>
          <a:prstGeom prst="rect">
            <a:avLst/>
          </a:prstGeom>
          <a:noFill/>
          <a:ln w="9525">
            <a:noFill/>
            <a:miter lim="800000"/>
            <a:headEnd/>
            <a:tailEnd/>
          </a:ln>
          <a:effectLst/>
        </p:spPr>
      </p:pic>
      <p:sp>
        <p:nvSpPr>
          <p:cNvPr id="4" name="Title 1"/>
          <p:cNvSpPr txBox="1">
            <a:spLocks/>
          </p:cNvSpPr>
          <p:nvPr/>
        </p:nvSpPr>
        <p:spPr>
          <a:xfrm>
            <a:off x="381000" y="150100"/>
            <a:ext cx="8382000" cy="664797"/>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smtClean="0">
                <a:ln w="3175">
                  <a:noFill/>
                </a:ln>
                <a:solidFill>
                  <a:schemeClr val="tx1"/>
                </a:solidFill>
                <a:effectLst/>
                <a:uLnTx/>
                <a:uFillTx/>
                <a:latin typeface="Segoe" pitchFamily="34" charset="0"/>
                <a:ea typeface="+mn-ea"/>
                <a:cs typeface="Arial" charset="0"/>
              </a:rPr>
              <a:t>Native IP-PBX Interoperability		</a:t>
            </a:r>
            <a:endParaRPr kumimoji="0" lang="en-US" sz="4800" b="0" i="0" u="none" strike="noStrike" kern="1200" cap="none" spc="-150" normalizeH="0" baseline="0" noProof="0" dirty="0">
              <a:ln w="3175">
                <a:noFill/>
              </a:ln>
              <a:solidFill>
                <a:schemeClr val="tx1"/>
              </a:solidFill>
              <a:effectLst/>
              <a:uLnTx/>
              <a:uFillTx/>
              <a:latin typeface="Segoe"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1329595"/>
          </a:xfrm>
        </p:spPr>
        <p:txBody>
          <a:bodyPr/>
          <a:lstStyle/>
          <a:p>
            <a:r>
              <a:rPr lang="en-US" dirty="0" smtClean="0"/>
              <a:t>Native IP-PBX Interoperability		</a:t>
            </a:r>
            <a:endParaRPr lang="en-US" dirty="0"/>
          </a:p>
        </p:txBody>
      </p:sp>
      <p:sp>
        <p:nvSpPr>
          <p:cNvPr id="3" name="Text Placeholder 2"/>
          <p:cNvSpPr>
            <a:spLocks noGrp="1"/>
          </p:cNvSpPr>
          <p:nvPr>
            <p:ph type="body" sz="quarter" idx="10"/>
          </p:nvPr>
        </p:nvSpPr>
        <p:spPr>
          <a:xfrm>
            <a:off x="205273" y="1523999"/>
            <a:ext cx="8770775" cy="2321726"/>
          </a:xfrm>
        </p:spPr>
        <p:txBody>
          <a:bodyPr/>
          <a:lstStyle/>
          <a:p>
            <a:pPr lvl="0">
              <a:lnSpc>
                <a:spcPct val="150000"/>
              </a:lnSpc>
            </a:pPr>
            <a:r>
              <a:rPr lang="en-US" dirty="0" smtClean="0"/>
              <a:t>Define Location Profile for North America PBX</a:t>
            </a:r>
          </a:p>
          <a:p>
            <a:pPr>
              <a:lnSpc>
                <a:spcPct val="150000"/>
              </a:lnSpc>
            </a:pPr>
            <a:r>
              <a:rPr lang="en-US" dirty="0" smtClean="0"/>
              <a:t>Define Routes and Policies </a:t>
            </a:r>
          </a:p>
          <a:p>
            <a:pPr lvl="0">
              <a:lnSpc>
                <a:spcPct val="150000"/>
              </a:lnSpc>
            </a:pPr>
            <a:r>
              <a:rPr lang="en-US" dirty="0" smtClean="0"/>
              <a:t>OCS Co-existence Scenario</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4599991" y="1524000"/>
            <a:ext cx="4338735" cy="2859157"/>
          </a:xfrm>
          <a:prstGeom prst="roundRect">
            <a:avLst>
              <a:gd name="adj" fmla="val 9301"/>
            </a:avLst>
          </a:prstGeom>
          <a:gradFill flip="none" rotWithShape="1">
            <a:gsLst>
              <a:gs pos="0">
                <a:schemeClr val="bg1">
                  <a:lumMod val="50000"/>
                  <a:alpha val="0"/>
                </a:schemeClr>
              </a:gs>
              <a:gs pos="42000">
                <a:schemeClr val="accent5">
                  <a:lumMod val="40000"/>
                  <a:lumOff val="60000"/>
                </a:schemeClr>
              </a:gs>
              <a:gs pos="75000">
                <a:schemeClr val="accent5"/>
              </a:gs>
              <a:gs pos="85000">
                <a:schemeClr val="accent5">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5">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90000"/>
              </a:lnSpc>
              <a:spcBef>
                <a:spcPct val="0"/>
              </a:spcBef>
              <a:spcAft>
                <a:spcPct val="0"/>
              </a:spcAft>
              <a:defRPr/>
            </a:pPr>
            <a:endParaRPr lang="en-US" sz="2400" dirty="0" smtClean="0">
              <a:solidFill>
                <a:schemeClr val="tx1"/>
              </a:solidFill>
              <a:latin typeface="Segoe" pitchFamily="34" charset="0"/>
            </a:endParaRPr>
          </a:p>
        </p:txBody>
      </p:sp>
      <p:sp>
        <p:nvSpPr>
          <p:cNvPr id="27" name="Rounded Rectangle 26"/>
          <p:cNvSpPr/>
          <p:nvPr/>
        </p:nvSpPr>
        <p:spPr bwMode="auto">
          <a:xfrm>
            <a:off x="381000" y="4536449"/>
            <a:ext cx="8377238" cy="1547445"/>
          </a:xfrm>
          <a:prstGeom prst="roundRect">
            <a:avLst>
              <a:gd name="adj" fmla="val 14740"/>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90000"/>
              </a:lnSpc>
              <a:spcBef>
                <a:spcPct val="0"/>
              </a:spcBef>
              <a:spcAft>
                <a:spcPct val="0"/>
              </a:spcAft>
              <a:defRPr/>
            </a:pPr>
            <a:endParaRPr lang="en-US" sz="2400" dirty="0" smtClean="0">
              <a:solidFill>
                <a:schemeClr val="tx1"/>
              </a:solidFill>
              <a:latin typeface="Segoe" pitchFamily="34" charset="0"/>
            </a:endParaRPr>
          </a:p>
        </p:txBody>
      </p:sp>
      <p:grpSp>
        <p:nvGrpSpPr>
          <p:cNvPr id="2" name="Group 19"/>
          <p:cNvGrpSpPr/>
          <p:nvPr/>
        </p:nvGrpSpPr>
        <p:grpSpPr>
          <a:xfrm>
            <a:off x="6559406" y="4722097"/>
            <a:ext cx="1757479" cy="710772"/>
            <a:chOff x="6725635" y="2000678"/>
            <a:chExt cx="1757479" cy="710772"/>
          </a:xfrm>
        </p:grpSpPr>
        <p:pic>
          <p:nvPicPr>
            <p:cNvPr id="29" name="Picture 114" descr="PSTN"/>
            <p:cNvPicPr>
              <a:picLocks noChangeAspect="1" noChangeArrowheads="1"/>
            </p:cNvPicPr>
            <p:nvPr/>
          </p:nvPicPr>
          <p:blipFill>
            <a:blip r:embed="rId3">
              <a:clrChange>
                <a:clrFrom>
                  <a:srgbClr val="DADBDD"/>
                </a:clrFrom>
                <a:clrTo>
                  <a:srgbClr val="DADBDD">
                    <a:alpha val="0"/>
                  </a:srgbClr>
                </a:clrTo>
              </a:clrChange>
            </a:blip>
            <a:srcRect/>
            <a:stretch>
              <a:fillRect/>
            </a:stretch>
          </p:blipFill>
          <p:spPr bwMode="auto">
            <a:xfrm>
              <a:off x="6725635" y="2000678"/>
              <a:ext cx="692069" cy="710772"/>
            </a:xfrm>
            <a:prstGeom prst="rect">
              <a:avLst/>
            </a:prstGeom>
            <a:noFill/>
            <a:ln w="9525">
              <a:noFill/>
              <a:miter lim="800000"/>
              <a:headEnd/>
              <a:tailEnd/>
            </a:ln>
            <a:effectLst>
              <a:outerShdw blurRad="50800" dist="38100" dir="5400000" algn="t" rotWithShape="0">
                <a:srgbClr val="00B0F0">
                  <a:alpha val="40000"/>
                </a:srgbClr>
              </a:outerShdw>
            </a:effectLst>
          </p:spPr>
        </p:pic>
        <p:pic>
          <p:nvPicPr>
            <p:cNvPr id="31" name="Rectangle 5"/>
            <p:cNvPicPr>
              <a:picLocks noChangeAspect="1" noChangeArrowheads="1"/>
            </p:cNvPicPr>
            <p:nvPr/>
          </p:nvPicPr>
          <p:blipFill>
            <a:blip r:embed="rId4">
              <a:clrChange>
                <a:clrFrom>
                  <a:srgbClr val="DADBDD"/>
                </a:clrFrom>
                <a:clrTo>
                  <a:srgbClr val="DADBDD">
                    <a:alpha val="0"/>
                  </a:srgbClr>
                </a:clrTo>
              </a:clrChange>
            </a:blip>
            <a:srcRect l="12459" t="7713" r="7890" b="12709"/>
            <a:stretch>
              <a:fillRect/>
            </a:stretch>
          </p:blipFill>
          <p:spPr bwMode="auto">
            <a:xfrm>
              <a:off x="7771855" y="2062310"/>
              <a:ext cx="711259" cy="648074"/>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32" name="Picture 31" descr="clip_image001"/>
            <p:cNvPicPr>
              <a:picLocks noChangeAspect="1"/>
            </p:cNvPicPr>
            <p:nvPr/>
          </p:nvPicPr>
          <p:blipFill>
            <a:blip r:embed="rId5">
              <a:clrChange>
                <a:clrFrom>
                  <a:srgbClr val="F7FFFF"/>
                </a:clrFrom>
                <a:clrTo>
                  <a:srgbClr val="F7FFFF">
                    <a:alpha val="0"/>
                  </a:srgbClr>
                </a:clrTo>
              </a:clrChange>
            </a:blip>
            <a:srcRect/>
            <a:stretch>
              <a:fillRect/>
            </a:stretch>
          </p:blipFill>
          <p:spPr bwMode="auto">
            <a:xfrm>
              <a:off x="8065248" y="2155208"/>
              <a:ext cx="285750" cy="285750"/>
            </a:xfrm>
            <a:prstGeom prst="rect">
              <a:avLst/>
            </a:prstGeom>
            <a:noFill/>
            <a:ln w="9525">
              <a:noFill/>
              <a:miter lim="800000"/>
              <a:headEnd/>
              <a:tailEnd/>
            </a:ln>
          </p:spPr>
        </p:pic>
      </p:grpSp>
      <p:sp>
        <p:nvSpPr>
          <p:cNvPr id="33" name="Rectangle 32"/>
          <p:cNvSpPr/>
          <p:nvPr/>
        </p:nvSpPr>
        <p:spPr>
          <a:xfrm>
            <a:off x="377209" y="4551024"/>
            <a:ext cx="6154126" cy="1517338"/>
          </a:xfrm>
          <a:prstGeom prst="rect">
            <a:avLst/>
          </a:prstGeom>
        </p:spPr>
        <p:txBody>
          <a:bodyPr wrap="square">
            <a:spAutoFit/>
          </a:bodyPr>
          <a:lstStyle/>
          <a:p>
            <a:pPr lvl="0" defTabSz="914363">
              <a:lnSpc>
                <a:spcPct val="90000"/>
              </a:lnSpc>
              <a:spcBef>
                <a:spcPct val="20000"/>
              </a:spcBef>
              <a:spcAft>
                <a:spcPts val="600"/>
              </a:spcAft>
              <a:buClr>
                <a:srgbClr val="00CC00"/>
              </a:buClr>
              <a:buSzPct val="80000"/>
              <a:tabLst>
                <a:tab pos="1997075" algn="ctr"/>
                <a:tab pos="2743200" algn="l"/>
              </a:tabLst>
              <a:defRPr/>
            </a:pPr>
            <a:r>
              <a:rPr lang="en-US" sz="2400" dirty="0" smtClean="0"/>
              <a:t>	Build Foundation</a:t>
            </a:r>
          </a:p>
          <a:p>
            <a:pPr marL="347663" lvl="0" indent="-347663" defTabSz="914363" fontAlgn="auto">
              <a:lnSpc>
                <a:spcPct val="90000"/>
              </a:lnSpc>
              <a:spcBef>
                <a:spcPct val="20000"/>
              </a:spcBef>
              <a:spcAft>
                <a:spcPts val="0"/>
              </a:spcAft>
              <a:buClr>
                <a:srgbClr val="00CC00"/>
              </a:buClr>
              <a:buSzPct val="80000"/>
              <a:buBlip>
                <a:blip r:embed="rId6"/>
              </a:buBlip>
              <a:tabLst>
                <a:tab pos="2743200" algn="l"/>
              </a:tabLst>
              <a:defRPr/>
            </a:pPr>
            <a:r>
              <a:rPr lang="en-US" sz="2000" dirty="0" smtClean="0"/>
              <a:t>Single identity with Microsoft Active Directory</a:t>
            </a:r>
          </a:p>
          <a:p>
            <a:pPr marL="347663" lvl="0" indent="-347663" defTabSz="914363" fontAlgn="auto">
              <a:lnSpc>
                <a:spcPct val="90000"/>
              </a:lnSpc>
              <a:spcBef>
                <a:spcPct val="20000"/>
              </a:spcBef>
              <a:spcAft>
                <a:spcPts val="0"/>
              </a:spcAft>
              <a:buClr>
                <a:srgbClr val="00CC00"/>
              </a:buClr>
              <a:buSzPct val="80000"/>
              <a:buBlip>
                <a:blip r:embed="rId6"/>
              </a:buBlip>
              <a:tabLst>
                <a:tab pos="2743200" algn="l"/>
              </a:tabLst>
              <a:defRPr/>
            </a:pPr>
            <a:r>
              <a:rPr lang="en-US" sz="2000" dirty="0" smtClean="0"/>
              <a:t>Instant Messaging and Presence with OCS 2007</a:t>
            </a:r>
          </a:p>
          <a:p>
            <a:pPr marL="347663" indent="-347663" defTabSz="914363">
              <a:lnSpc>
                <a:spcPct val="90000"/>
              </a:lnSpc>
              <a:spcBef>
                <a:spcPct val="20000"/>
              </a:spcBef>
              <a:buClr>
                <a:srgbClr val="00CC00"/>
              </a:buClr>
              <a:buSzPct val="80000"/>
              <a:buBlip>
                <a:blip r:embed="rId6"/>
              </a:buBlip>
              <a:tabLst>
                <a:tab pos="2743200" algn="l"/>
              </a:tabLst>
              <a:defRPr/>
            </a:pPr>
            <a:r>
              <a:rPr lang="en-US" sz="2000" dirty="0" smtClean="0"/>
              <a:t>Unified Messaging with Exchange Server 2007</a:t>
            </a:r>
          </a:p>
        </p:txBody>
      </p:sp>
      <p:sp>
        <p:nvSpPr>
          <p:cNvPr id="49" name="Rounded Rectangle 48"/>
          <p:cNvSpPr/>
          <p:nvPr/>
        </p:nvSpPr>
        <p:spPr bwMode="auto">
          <a:xfrm>
            <a:off x="195943" y="1524000"/>
            <a:ext cx="4348065" cy="2859157"/>
          </a:xfrm>
          <a:prstGeom prst="roundRect">
            <a:avLst>
              <a:gd name="adj" fmla="val 9301"/>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90000"/>
              </a:lnSpc>
              <a:spcBef>
                <a:spcPct val="0"/>
              </a:spcBef>
              <a:spcAft>
                <a:spcPct val="0"/>
              </a:spcAft>
              <a:defRPr/>
            </a:pPr>
            <a:endParaRPr lang="en-US" sz="2400" dirty="0" smtClean="0">
              <a:solidFill>
                <a:schemeClr val="tx1"/>
              </a:solidFill>
              <a:latin typeface="Segoe" pitchFamily="34" charset="0"/>
            </a:endParaRPr>
          </a:p>
        </p:txBody>
      </p:sp>
      <p:grpSp>
        <p:nvGrpSpPr>
          <p:cNvPr id="3" name="Group 20"/>
          <p:cNvGrpSpPr/>
          <p:nvPr/>
        </p:nvGrpSpPr>
        <p:grpSpPr>
          <a:xfrm>
            <a:off x="1532938" y="1894906"/>
            <a:ext cx="2051072" cy="804895"/>
            <a:chOff x="6739703" y="3618341"/>
            <a:chExt cx="2051072" cy="804895"/>
          </a:xfrm>
        </p:grpSpPr>
        <p:pic>
          <p:nvPicPr>
            <p:cNvPr id="51" name="Picture 114" descr="PSTN"/>
            <p:cNvPicPr>
              <a:picLocks noChangeAspect="1" noChangeArrowheads="1"/>
            </p:cNvPicPr>
            <p:nvPr/>
          </p:nvPicPr>
          <p:blipFill>
            <a:blip r:embed="rId3">
              <a:clrChange>
                <a:clrFrom>
                  <a:srgbClr val="DADBDD"/>
                </a:clrFrom>
                <a:clrTo>
                  <a:srgbClr val="DADBDD">
                    <a:alpha val="0"/>
                  </a:srgbClr>
                </a:clrTo>
              </a:clrChange>
            </a:blip>
            <a:srcRect/>
            <a:stretch>
              <a:fillRect/>
            </a:stretch>
          </p:blipFill>
          <p:spPr bwMode="auto">
            <a:xfrm>
              <a:off x="6739703" y="3618341"/>
              <a:ext cx="692069" cy="710772"/>
            </a:xfrm>
            <a:prstGeom prst="rect">
              <a:avLst/>
            </a:prstGeom>
            <a:noFill/>
            <a:ln w="9525">
              <a:noFill/>
              <a:miter lim="800000"/>
              <a:headEnd/>
              <a:tailEnd/>
            </a:ln>
            <a:effectLst>
              <a:outerShdw blurRad="50800" dist="38100" dir="5400000" algn="t" rotWithShape="0">
                <a:srgbClr val="00B0F0">
                  <a:alpha val="40000"/>
                </a:srgbClr>
              </a:outerShdw>
            </a:effectLst>
          </p:spPr>
        </p:pic>
        <p:pic>
          <p:nvPicPr>
            <p:cNvPr id="52" name="Rectangle 5"/>
            <p:cNvPicPr>
              <a:picLocks noChangeAspect="1" noChangeArrowheads="1"/>
            </p:cNvPicPr>
            <p:nvPr/>
          </p:nvPicPr>
          <p:blipFill>
            <a:blip r:embed="rId4">
              <a:clrChange>
                <a:clrFrom>
                  <a:srgbClr val="DADBDD"/>
                </a:clrFrom>
                <a:clrTo>
                  <a:srgbClr val="DADBDD">
                    <a:alpha val="0"/>
                  </a:srgbClr>
                </a:clrTo>
              </a:clrChange>
            </a:blip>
            <a:srcRect l="12459" t="7713" r="7890" b="12709"/>
            <a:stretch>
              <a:fillRect/>
            </a:stretch>
          </p:blipFill>
          <p:spPr bwMode="auto">
            <a:xfrm>
              <a:off x="7788275" y="3680959"/>
              <a:ext cx="711259" cy="648074"/>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3" name="Rectangle 19"/>
            <p:cNvPicPr>
              <a:picLocks noChangeAspect="1" noChangeArrowheads="1"/>
            </p:cNvPicPr>
            <p:nvPr/>
          </p:nvPicPr>
          <p:blipFill>
            <a:blip r:embed="rId7">
              <a:clrChange>
                <a:clrFrom>
                  <a:srgbClr val="DADBDD"/>
                </a:clrFrom>
                <a:clrTo>
                  <a:srgbClr val="DADBDD">
                    <a:alpha val="0"/>
                  </a:srgbClr>
                </a:clrTo>
              </a:clrChange>
            </a:blip>
            <a:srcRect/>
            <a:stretch>
              <a:fillRect/>
            </a:stretch>
          </p:blipFill>
          <p:spPr bwMode="auto">
            <a:xfrm>
              <a:off x="8533069" y="3691680"/>
              <a:ext cx="257706" cy="731556"/>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4" name="Picture 53" descr="clip_image001"/>
            <p:cNvPicPr>
              <a:picLocks noChangeAspect="1"/>
            </p:cNvPicPr>
            <p:nvPr/>
          </p:nvPicPr>
          <p:blipFill>
            <a:blip r:embed="rId8">
              <a:clrChange>
                <a:clrFrom>
                  <a:srgbClr val="FFFFFF"/>
                </a:clrFrom>
                <a:clrTo>
                  <a:srgbClr val="FFFFFF">
                    <a:alpha val="0"/>
                  </a:srgbClr>
                </a:clrTo>
              </a:clrChange>
            </a:blip>
            <a:srcRect/>
            <a:stretch>
              <a:fillRect/>
            </a:stretch>
          </p:blipFill>
          <p:spPr bwMode="auto">
            <a:xfrm>
              <a:off x="8054472" y="3769253"/>
              <a:ext cx="333375" cy="285750"/>
            </a:xfrm>
            <a:prstGeom prst="rect">
              <a:avLst/>
            </a:prstGeom>
            <a:noFill/>
            <a:ln w="9525">
              <a:noFill/>
              <a:miter lim="800000"/>
              <a:headEnd/>
              <a:tailEnd/>
            </a:ln>
          </p:spPr>
        </p:pic>
      </p:grpSp>
      <p:grpSp>
        <p:nvGrpSpPr>
          <p:cNvPr id="4" name="Group 21"/>
          <p:cNvGrpSpPr/>
          <p:nvPr/>
        </p:nvGrpSpPr>
        <p:grpSpPr>
          <a:xfrm>
            <a:off x="6231677" y="1955714"/>
            <a:ext cx="1016575" cy="731556"/>
            <a:chOff x="6995551" y="5426514"/>
            <a:chExt cx="1016575" cy="731556"/>
          </a:xfrm>
        </p:grpSpPr>
        <p:pic>
          <p:nvPicPr>
            <p:cNvPr id="58" name="Rectangle 5"/>
            <p:cNvPicPr>
              <a:picLocks noChangeAspect="1" noChangeArrowheads="1"/>
            </p:cNvPicPr>
            <p:nvPr/>
          </p:nvPicPr>
          <p:blipFill>
            <a:blip r:embed="rId4">
              <a:clrChange>
                <a:clrFrom>
                  <a:srgbClr val="DADBDD"/>
                </a:clrFrom>
                <a:clrTo>
                  <a:srgbClr val="DADBDD">
                    <a:alpha val="0"/>
                  </a:srgbClr>
                </a:clrTo>
              </a:clrChange>
            </a:blip>
            <a:srcRect l="12459" t="7713" r="7890" b="12709"/>
            <a:stretch>
              <a:fillRect/>
            </a:stretch>
          </p:blipFill>
          <p:spPr bwMode="auto">
            <a:xfrm>
              <a:off x="6995551" y="5428981"/>
              <a:ext cx="711259" cy="648074"/>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9" name="Rectangle 19"/>
            <p:cNvPicPr>
              <a:picLocks noChangeAspect="1" noChangeArrowheads="1"/>
            </p:cNvPicPr>
            <p:nvPr/>
          </p:nvPicPr>
          <p:blipFill>
            <a:blip r:embed="rId7">
              <a:clrChange>
                <a:clrFrom>
                  <a:srgbClr val="DADBDD"/>
                </a:clrFrom>
                <a:clrTo>
                  <a:srgbClr val="DADBDD">
                    <a:alpha val="0"/>
                  </a:srgbClr>
                </a:clrTo>
              </a:clrChange>
            </a:blip>
            <a:srcRect/>
            <a:stretch>
              <a:fillRect/>
            </a:stretch>
          </p:blipFill>
          <p:spPr bwMode="auto">
            <a:xfrm>
              <a:off x="7754420" y="5426514"/>
              <a:ext cx="257706" cy="731556"/>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60" name="Picture 59" descr="clip_image001"/>
            <p:cNvPicPr>
              <a:picLocks noChangeAspect="1"/>
            </p:cNvPicPr>
            <p:nvPr/>
          </p:nvPicPr>
          <p:blipFill>
            <a:blip r:embed="rId9">
              <a:clrChange>
                <a:clrFrom>
                  <a:srgbClr val="F7FFFF"/>
                </a:clrFrom>
                <a:clrTo>
                  <a:srgbClr val="F7FFFF">
                    <a:alpha val="0"/>
                  </a:srgbClr>
                </a:clrTo>
              </a:clrChange>
            </a:blip>
            <a:srcRect/>
            <a:stretch>
              <a:fillRect/>
            </a:stretch>
          </p:blipFill>
          <p:spPr bwMode="auto">
            <a:xfrm>
              <a:off x="7277327" y="5516556"/>
              <a:ext cx="304800" cy="285750"/>
            </a:xfrm>
            <a:prstGeom prst="rect">
              <a:avLst/>
            </a:prstGeom>
            <a:noFill/>
            <a:ln w="9525">
              <a:noFill/>
              <a:miter lim="800000"/>
              <a:headEnd/>
              <a:tailEnd/>
            </a:ln>
          </p:spPr>
        </p:pic>
      </p:grpSp>
      <p:sp>
        <p:nvSpPr>
          <p:cNvPr id="34" name="Rectangle 33"/>
          <p:cNvSpPr/>
          <p:nvPr/>
        </p:nvSpPr>
        <p:spPr>
          <a:xfrm>
            <a:off x="306351" y="2785802"/>
            <a:ext cx="4194175" cy="1323439"/>
          </a:xfrm>
          <a:prstGeom prst="rect">
            <a:avLst/>
          </a:prstGeom>
        </p:spPr>
        <p:txBody>
          <a:bodyPr wrap="square">
            <a:spAutoFit/>
          </a:bodyPr>
          <a:lstStyle/>
          <a:p>
            <a:pPr marL="347663" indent="-347663" defTabSz="914363">
              <a:lnSpc>
                <a:spcPct val="90000"/>
              </a:lnSpc>
              <a:spcBef>
                <a:spcPct val="20000"/>
              </a:spcBef>
              <a:buClr>
                <a:srgbClr val="00CC00"/>
              </a:buClr>
              <a:buSzPct val="80000"/>
              <a:buBlip>
                <a:blip r:embed="rId6"/>
              </a:buBlip>
              <a:tabLst>
                <a:tab pos="2743200" algn="l"/>
              </a:tabLst>
              <a:defRPr/>
            </a:pPr>
            <a:r>
              <a:rPr lang="en-US" sz="2000" dirty="0" smtClean="0"/>
              <a:t>Legacy PBX interoperability </a:t>
            </a:r>
          </a:p>
          <a:p>
            <a:pPr marL="347663" indent="-347663" defTabSz="914363">
              <a:lnSpc>
                <a:spcPct val="90000"/>
              </a:lnSpc>
              <a:spcBef>
                <a:spcPct val="20000"/>
              </a:spcBef>
              <a:buClr>
                <a:srgbClr val="00CC00"/>
              </a:buClr>
              <a:buSzPct val="80000"/>
              <a:buBlip>
                <a:blip r:embed="rId6"/>
              </a:buBlip>
              <a:tabLst>
                <a:tab pos="2743200" algn="l"/>
              </a:tabLst>
              <a:defRPr/>
            </a:pPr>
            <a:r>
              <a:rPr lang="en-US" sz="2000" dirty="0" smtClean="0"/>
              <a:t>Pilot today to prepare </a:t>
            </a:r>
            <a:br>
              <a:rPr lang="en-US" sz="2000" dirty="0" smtClean="0"/>
            </a:br>
            <a:r>
              <a:rPr lang="en-US" sz="2000" dirty="0" smtClean="0"/>
              <a:t>for the future</a:t>
            </a:r>
          </a:p>
          <a:p>
            <a:pPr marL="347663" indent="-347663" defTabSz="914363" fontAlgn="auto">
              <a:lnSpc>
                <a:spcPct val="90000"/>
              </a:lnSpc>
              <a:spcBef>
                <a:spcPct val="20000"/>
              </a:spcBef>
              <a:spcAft>
                <a:spcPts val="0"/>
              </a:spcAft>
              <a:buClr>
                <a:srgbClr val="00CC00"/>
              </a:buClr>
              <a:buSzPct val="80000"/>
              <a:buBlip>
                <a:blip r:embed="rId6"/>
              </a:buBlip>
              <a:tabLst>
                <a:tab pos="2743200" algn="l"/>
              </a:tabLst>
              <a:defRPr/>
            </a:pPr>
            <a:r>
              <a:rPr lang="en-US" sz="2000" dirty="0" smtClean="0"/>
              <a:t>Focus on the user experience</a:t>
            </a:r>
          </a:p>
        </p:txBody>
      </p:sp>
      <p:sp>
        <p:nvSpPr>
          <p:cNvPr id="35" name="Rectangle 34"/>
          <p:cNvSpPr/>
          <p:nvPr/>
        </p:nvSpPr>
        <p:spPr>
          <a:xfrm>
            <a:off x="4645871" y="2776182"/>
            <a:ext cx="4310119" cy="1538883"/>
          </a:xfrm>
          <a:prstGeom prst="rect">
            <a:avLst/>
          </a:prstGeom>
        </p:spPr>
        <p:txBody>
          <a:bodyPr wrap="square">
            <a:spAutoFit/>
          </a:bodyPr>
          <a:lstStyle/>
          <a:p>
            <a:pPr marL="347663" lvl="0" indent="-347663" defTabSz="914363" fontAlgn="auto">
              <a:lnSpc>
                <a:spcPct val="90000"/>
              </a:lnSpc>
              <a:spcBef>
                <a:spcPct val="20000"/>
              </a:spcBef>
              <a:spcAft>
                <a:spcPts val="0"/>
              </a:spcAft>
              <a:buClr>
                <a:srgbClr val="00CC00"/>
              </a:buClr>
              <a:buSzPct val="80000"/>
              <a:buBlip>
                <a:blip r:embed="rId6"/>
              </a:buBlip>
              <a:tabLst>
                <a:tab pos="2743200" algn="l"/>
              </a:tabLst>
              <a:defRPr/>
            </a:pPr>
            <a:r>
              <a:rPr lang="en-US" sz="2000" dirty="0" smtClean="0"/>
              <a:t>OCS &amp; OC replace legacy telephony infrastructure</a:t>
            </a:r>
          </a:p>
          <a:p>
            <a:pPr marL="347663" lvl="0" indent="-347663" defTabSz="914363" fontAlgn="auto">
              <a:lnSpc>
                <a:spcPct val="90000"/>
              </a:lnSpc>
              <a:spcBef>
                <a:spcPct val="20000"/>
              </a:spcBef>
              <a:spcAft>
                <a:spcPts val="0"/>
              </a:spcAft>
              <a:buClr>
                <a:srgbClr val="00CC00"/>
              </a:buClr>
              <a:buSzPct val="80000"/>
              <a:buBlip>
                <a:blip r:embed="rId6"/>
              </a:buBlip>
              <a:tabLst>
                <a:tab pos="2743200" algn="l"/>
              </a:tabLst>
              <a:defRPr/>
            </a:pPr>
            <a:r>
              <a:rPr lang="en-US" sz="2000" dirty="0" smtClean="0"/>
              <a:t>Integrated user experience across all communication channels</a:t>
            </a:r>
          </a:p>
        </p:txBody>
      </p:sp>
      <p:sp>
        <p:nvSpPr>
          <p:cNvPr id="22" name="Title 21"/>
          <p:cNvSpPr>
            <a:spLocks noGrp="1"/>
          </p:cNvSpPr>
          <p:nvPr>
            <p:ph type="title"/>
          </p:nvPr>
        </p:nvSpPr>
        <p:spPr>
          <a:xfrm>
            <a:off x="381000" y="539627"/>
            <a:ext cx="8382000" cy="581698"/>
          </a:xfrm>
        </p:spPr>
        <p:txBody>
          <a:bodyPr/>
          <a:lstStyle/>
          <a:p>
            <a:r>
              <a:rPr lang="en-US" sz="4200" dirty="0" smtClean="0">
                <a:sym typeface="Wingdings" pitchFamily="2" charset="2"/>
              </a:rPr>
              <a:t>Software-Powered VoIP Architecture</a:t>
            </a:r>
            <a:endParaRPr lang="en-US" sz="4200" dirty="0"/>
          </a:p>
        </p:txBody>
      </p:sp>
      <p:sp>
        <p:nvSpPr>
          <p:cNvPr id="25" name="TextBox 24"/>
          <p:cNvSpPr txBox="1"/>
          <p:nvPr/>
        </p:nvSpPr>
        <p:spPr>
          <a:xfrm>
            <a:off x="1967949" y="1489712"/>
            <a:ext cx="976870" cy="461665"/>
          </a:xfrm>
          <a:prstGeom prst="rect">
            <a:avLst/>
          </a:prstGeom>
          <a:noFill/>
        </p:spPr>
        <p:txBody>
          <a:bodyPr wrap="none" rtlCol="0">
            <a:spAutoFit/>
          </a:bodyPr>
          <a:lstStyle/>
          <a:p>
            <a:r>
              <a:rPr lang="en-US" sz="2400" dirty="0" smtClean="0"/>
              <a:t>Today</a:t>
            </a:r>
            <a:endParaRPr lang="en-US" sz="2400" dirty="0"/>
          </a:p>
        </p:txBody>
      </p:sp>
      <p:sp>
        <p:nvSpPr>
          <p:cNvPr id="26" name="TextBox 25"/>
          <p:cNvSpPr txBox="1"/>
          <p:nvPr/>
        </p:nvSpPr>
        <p:spPr>
          <a:xfrm>
            <a:off x="6202018" y="1489712"/>
            <a:ext cx="1051057" cy="461665"/>
          </a:xfrm>
          <a:prstGeom prst="rect">
            <a:avLst/>
          </a:prstGeom>
          <a:noFill/>
        </p:spPr>
        <p:txBody>
          <a:bodyPr wrap="none" rtlCol="0">
            <a:spAutoFit/>
          </a:bodyPr>
          <a:lstStyle/>
          <a:p>
            <a:r>
              <a:rPr lang="en-US" sz="2400" dirty="0" smtClean="0"/>
              <a:t>Future</a:t>
            </a:r>
            <a:endParaRPr lang="en-US" sz="2400"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Native IP-PBX Interoperability</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dirty="0" smtClean="0"/>
              <a:t>Adding HQ Location Profile</a:t>
            </a:r>
            <a:endParaRPr lang="en-US" dirty="0"/>
          </a:p>
        </p:txBody>
      </p:sp>
      <p:pic>
        <p:nvPicPr>
          <p:cNvPr id="39938" name="Picture 2" descr="\\server2\ftp_root\clients\White_Whale\1-01145_SVPurushothaman\Artwork\DEG\Screenshot001.png"/>
          <p:cNvPicPr>
            <a:picLocks noChangeAspect="1" noChangeArrowheads="1"/>
          </p:cNvPicPr>
          <p:nvPr/>
        </p:nvPicPr>
        <p:blipFill>
          <a:blip r:embed="rId2"/>
          <a:srcRect/>
          <a:stretch>
            <a:fillRect/>
          </a:stretch>
        </p:blipFill>
        <p:spPr bwMode="auto">
          <a:xfrm>
            <a:off x="2655887" y="1524000"/>
            <a:ext cx="3838575" cy="4257675"/>
          </a:xfrm>
          <a:prstGeom prst="rect">
            <a:avLst/>
          </a:prstGeom>
          <a:noFill/>
          <a:effectLst>
            <a:outerShdw blurRad="76200" dir="18900000" sy="23000" kx="-1200000" algn="bl" rotWithShape="0">
              <a:prstClr val="black">
                <a:alpha val="20000"/>
              </a:prstClr>
            </a:outerShdw>
          </a:effectLst>
        </p:spPr>
      </p:pic>
      <p:pic>
        <p:nvPicPr>
          <p:cNvPr id="5" name="Picture 2" descr="C:\Program Files\Microsoft Resource DVD Artwork\DVD_ART\BoxShots_Logos\MICROSOFT\Microsoft logo and tagline.png"/>
          <p:cNvPicPr>
            <a:picLocks noChangeAspect="1" noChangeArrowheads="1"/>
          </p:cNvPicPr>
          <p:nvPr/>
        </p:nvPicPr>
        <p:blipFill>
          <a:blip r:embed="rId3"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server2\ftp_root\clients\White_Whale\1-01145_SVPurushothaman\Artwork\DEG\Screenshot001.png"/>
          <p:cNvPicPr>
            <a:picLocks noChangeAspect="1" noChangeArrowheads="1"/>
          </p:cNvPicPr>
          <p:nvPr/>
        </p:nvPicPr>
        <p:blipFill>
          <a:blip r:embed="rId2">
            <a:lum bright="-20000"/>
          </a:blip>
          <a:srcRect/>
          <a:stretch>
            <a:fillRect/>
          </a:stretch>
        </p:blipFill>
        <p:spPr bwMode="auto">
          <a:xfrm>
            <a:off x="2655887" y="1524000"/>
            <a:ext cx="3838575" cy="4257675"/>
          </a:xfrm>
          <a:prstGeom prst="rect">
            <a:avLst/>
          </a:prstGeom>
          <a:noFill/>
          <a:effectLst>
            <a:outerShdw blurRad="76200" dir="18900000" sy="23000" kx="-1200000" algn="bl" rotWithShape="0">
              <a:prstClr val="black">
                <a:alpha val="20000"/>
              </a:prstClr>
            </a:outerShdw>
          </a:effectLst>
        </p:spPr>
      </p:pic>
      <p:sp>
        <p:nvSpPr>
          <p:cNvPr id="8" name="Title 7"/>
          <p:cNvSpPr>
            <a:spLocks noGrp="1"/>
          </p:cNvSpPr>
          <p:nvPr>
            <p:ph type="title"/>
          </p:nvPr>
        </p:nvSpPr>
        <p:spPr/>
        <p:txBody>
          <a:bodyPr/>
          <a:lstStyle/>
          <a:p>
            <a:pPr lvl="0"/>
            <a:r>
              <a:rPr lang="en-US" dirty="0" smtClean="0"/>
              <a:t>Normalization Rules For HQ</a:t>
            </a:r>
            <a:endParaRPr lang="en-US" dirty="0"/>
          </a:p>
        </p:txBody>
      </p:sp>
      <p:pic>
        <p:nvPicPr>
          <p:cNvPr id="40962" name="Picture 2" descr="\\server2\ftp_root\clients\White_Whale\1-01145_SVPurushothaman\Artwork\DEG\Screenshot002.png"/>
          <p:cNvPicPr>
            <a:picLocks noChangeAspect="1" noChangeArrowheads="1"/>
          </p:cNvPicPr>
          <p:nvPr/>
        </p:nvPicPr>
        <p:blipFill>
          <a:blip r:embed="rId3"/>
          <a:srcRect/>
          <a:stretch>
            <a:fillRect/>
          </a:stretch>
        </p:blipFill>
        <p:spPr bwMode="auto">
          <a:xfrm>
            <a:off x="3620135" y="1763202"/>
            <a:ext cx="4048125" cy="4629150"/>
          </a:xfrm>
          <a:prstGeom prst="rect">
            <a:avLst/>
          </a:prstGeom>
          <a:noFill/>
          <a:effectLst>
            <a:outerShdw blurRad="76200" dir="18900000" sy="23000" kx="-1200000" algn="bl" rotWithShape="0">
              <a:prstClr val="black">
                <a:alpha val="20000"/>
              </a:prstClr>
            </a:outerShdw>
          </a:effectLst>
        </p:spPr>
      </p:pic>
      <p:pic>
        <p:nvPicPr>
          <p:cNvPr id="6" name="Picture 2" descr="C:\Program Files\Microsoft Resource DVD Artwork\DVD_ART\BoxShots_Logos\MICROSOFT\Microsoft logo and tagline.png"/>
          <p:cNvPicPr>
            <a:picLocks noChangeAspect="1" noChangeArrowheads="1"/>
          </p:cNvPicPr>
          <p:nvPr/>
        </p:nvPicPr>
        <p:blipFill>
          <a:blip r:embed="rId4"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81000"/>
            <a:ext cx="8382000" cy="609398"/>
          </a:xfrm>
        </p:spPr>
        <p:txBody>
          <a:bodyPr/>
          <a:lstStyle/>
          <a:p>
            <a:pPr lvl="0"/>
            <a:r>
              <a:rPr lang="en-US" sz="4400" dirty="0" smtClean="0"/>
              <a:t>Additional Route For SF Gateway</a:t>
            </a:r>
            <a:endParaRPr lang="en-US" sz="4400" dirty="0"/>
          </a:p>
        </p:txBody>
      </p:sp>
      <p:pic>
        <p:nvPicPr>
          <p:cNvPr id="41986" name="Picture 2" descr="\\server2\ftp_root\clients\White_Whale\1-01145_SVPurushothaman\Artwork\DEG\Screenshot004.png"/>
          <p:cNvPicPr>
            <a:picLocks noChangeAspect="1" noChangeArrowheads="1"/>
          </p:cNvPicPr>
          <p:nvPr/>
        </p:nvPicPr>
        <p:blipFill>
          <a:blip r:embed="rId2"/>
          <a:srcRect/>
          <a:stretch>
            <a:fillRect/>
          </a:stretch>
        </p:blipFill>
        <p:spPr bwMode="auto">
          <a:xfrm>
            <a:off x="2655887" y="1524000"/>
            <a:ext cx="3838575" cy="4248150"/>
          </a:xfrm>
          <a:prstGeom prst="rect">
            <a:avLst/>
          </a:prstGeom>
          <a:noFill/>
          <a:effectLst>
            <a:outerShdw blurRad="76200" dir="18900000" sy="23000" kx="-1200000" algn="bl" rotWithShape="0">
              <a:prstClr val="black">
                <a:alpha val="20000"/>
              </a:prstClr>
            </a:outerShdw>
          </a:effectLst>
        </p:spPr>
      </p:pic>
      <p:pic>
        <p:nvPicPr>
          <p:cNvPr id="4" name="Picture 2" descr="C:\Program Files\Microsoft Resource DVD Artwork\DVD_ART\BoxShots_Logos\MICROSOFT\Microsoft logo and tagline.png"/>
          <p:cNvPicPr>
            <a:picLocks noChangeAspect="1" noChangeArrowheads="1"/>
          </p:cNvPicPr>
          <p:nvPr/>
        </p:nvPicPr>
        <p:blipFill>
          <a:blip r:embed="rId3"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r>
              <a:rPr lang="en-US" dirty="0" smtClean="0"/>
              <a:t>SF Gateway Route Detail</a:t>
            </a:r>
            <a:endParaRPr lang="en-US" dirty="0"/>
          </a:p>
        </p:txBody>
      </p:sp>
      <p:pic>
        <p:nvPicPr>
          <p:cNvPr id="8" name="Picture 2" descr="\\server2\ftp_root\clients\White_Whale\1-01145_SVPurushothaman\Artwork\DEG\Screenshot004.png"/>
          <p:cNvPicPr>
            <a:picLocks noChangeAspect="1" noChangeArrowheads="1"/>
          </p:cNvPicPr>
          <p:nvPr/>
        </p:nvPicPr>
        <p:blipFill>
          <a:blip r:embed="rId2">
            <a:lum bright="-20000"/>
          </a:blip>
          <a:srcRect/>
          <a:stretch>
            <a:fillRect/>
          </a:stretch>
        </p:blipFill>
        <p:spPr bwMode="auto">
          <a:xfrm>
            <a:off x="2655887" y="1524000"/>
            <a:ext cx="3838575" cy="4248150"/>
          </a:xfrm>
          <a:prstGeom prst="rect">
            <a:avLst/>
          </a:prstGeom>
          <a:noFill/>
          <a:effectLst>
            <a:outerShdw blurRad="76200" dir="18900000" sy="23000" kx="-1200000" algn="bl" rotWithShape="0">
              <a:prstClr val="black">
                <a:alpha val="20000"/>
              </a:prstClr>
            </a:outerShdw>
          </a:effectLst>
        </p:spPr>
      </p:pic>
      <p:pic>
        <p:nvPicPr>
          <p:cNvPr id="4" name="Picture 2" descr="\\server2\ftp_root\clients\White_Whale\1-01145_SVPurushothaman\Artwork\DEG\Screenshot003.png"/>
          <p:cNvPicPr>
            <a:picLocks noChangeAspect="1" noChangeArrowheads="1"/>
          </p:cNvPicPr>
          <p:nvPr/>
        </p:nvPicPr>
        <p:blipFill>
          <a:blip r:embed="rId3"/>
          <a:srcRect/>
          <a:stretch>
            <a:fillRect/>
          </a:stretch>
        </p:blipFill>
        <p:spPr bwMode="auto">
          <a:xfrm>
            <a:off x="3621024" y="1764792"/>
            <a:ext cx="3532188" cy="4854575"/>
          </a:xfrm>
          <a:prstGeom prst="rect">
            <a:avLst/>
          </a:prstGeom>
          <a:noFill/>
          <a:effectLst>
            <a:outerShdw blurRad="76200" dir="18900000" sy="23000" kx="-1200000" algn="bl" rotWithShape="0">
              <a:prstClr val="black">
                <a:alpha val="20000"/>
              </a:prstClr>
            </a:outerShdw>
          </a:effectLst>
        </p:spPr>
      </p:pic>
      <p:pic>
        <p:nvPicPr>
          <p:cNvPr id="5" name="Picture 2" descr="C:\Program Files\Microsoft Resource DVD Artwork\DVD_ART\BoxShots_Logos\MICROSOFT\Microsoft logo and tagline.png"/>
          <p:cNvPicPr>
            <a:picLocks noChangeAspect="1" noChangeArrowheads="1"/>
          </p:cNvPicPr>
          <p:nvPr/>
        </p:nvPicPr>
        <p:blipFill>
          <a:blip r:embed="rId4"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Program Files\Microsoft Resource DVD Artwork\DVD_ART\BoxShots_Logos\MICROSOFT\Microsoft logo and tagline.png"/>
          <p:cNvPicPr>
            <a:picLocks noChangeAspect="1" noChangeArrowheads="1"/>
          </p:cNvPicPr>
          <p:nvPr/>
        </p:nvPicPr>
        <p:blipFill>
          <a:blip r:embed="rId2" cstate="screen"/>
          <a:srcRect/>
          <a:stretch>
            <a:fillRect/>
          </a:stretch>
        </p:blipFill>
        <p:spPr bwMode="auto">
          <a:xfrm>
            <a:off x="8001000" y="228600"/>
            <a:ext cx="974952" cy="168121"/>
          </a:xfrm>
          <a:prstGeom prst="rect">
            <a:avLst/>
          </a:prstGeom>
          <a:noFill/>
        </p:spPr>
      </p:pic>
      <p:sp>
        <p:nvSpPr>
          <p:cNvPr id="4" name="Title 1"/>
          <p:cNvSpPr txBox="1">
            <a:spLocks/>
          </p:cNvSpPr>
          <p:nvPr/>
        </p:nvSpPr>
        <p:spPr>
          <a:xfrm>
            <a:off x="381000" y="150100"/>
            <a:ext cx="8382000" cy="664797"/>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smtClean="0">
                <a:ln w="3175">
                  <a:noFill/>
                </a:ln>
                <a:solidFill>
                  <a:schemeClr val="tx1"/>
                </a:solidFill>
                <a:effectLst/>
                <a:uLnTx/>
                <a:uFillTx/>
                <a:latin typeface="Segoe" pitchFamily="34" charset="0"/>
                <a:ea typeface="+mn-ea"/>
                <a:cs typeface="Arial" charset="0"/>
              </a:rPr>
              <a:t>Native</a:t>
            </a:r>
            <a:r>
              <a:rPr kumimoji="0" lang="en-US" sz="4800" b="0" i="0" u="none" strike="noStrike" kern="1200" cap="none" spc="-150" normalizeH="0" noProof="0" dirty="0" smtClean="0">
                <a:ln w="3175">
                  <a:noFill/>
                </a:ln>
                <a:solidFill>
                  <a:schemeClr val="tx1"/>
                </a:solidFill>
                <a:effectLst/>
                <a:uLnTx/>
                <a:uFillTx/>
                <a:latin typeface="Segoe" pitchFamily="34" charset="0"/>
                <a:ea typeface="+mn-ea"/>
                <a:cs typeface="Arial" charset="0"/>
              </a:rPr>
              <a:t> </a:t>
            </a:r>
            <a:r>
              <a:rPr kumimoji="0" lang="en-US" sz="4800" b="0" i="0" u="none" strike="noStrike" kern="1200" cap="none" spc="-150" normalizeH="0" baseline="0" noProof="0" dirty="0" smtClean="0">
                <a:ln w="3175">
                  <a:noFill/>
                </a:ln>
                <a:solidFill>
                  <a:schemeClr val="tx1"/>
                </a:solidFill>
                <a:effectLst/>
                <a:uLnTx/>
                <a:uFillTx/>
                <a:latin typeface="Segoe" pitchFamily="34" charset="0"/>
                <a:ea typeface="+mn-ea"/>
                <a:cs typeface="Arial" charset="0"/>
              </a:rPr>
              <a:t>IP-PBX Interoperability		</a:t>
            </a:r>
            <a:endParaRPr kumimoji="0" lang="en-US" sz="4800" b="0" i="0" u="none" strike="noStrike" kern="1200" cap="none" spc="-150" normalizeH="0" baseline="0" noProof="0" dirty="0">
              <a:ln w="3175">
                <a:noFill/>
              </a:ln>
              <a:solidFill>
                <a:schemeClr val="tx1"/>
              </a:solidFill>
              <a:effectLst/>
              <a:uLnTx/>
              <a:uFillTx/>
              <a:latin typeface="Segoe" pitchFamily="34" charset="0"/>
              <a:ea typeface="+mn-ea"/>
              <a:cs typeface="Arial" charset="0"/>
            </a:endParaRPr>
          </a:p>
        </p:txBody>
      </p:sp>
      <p:pic>
        <p:nvPicPr>
          <p:cNvPr id="5" name="Picture 1"/>
          <p:cNvPicPr>
            <a:picLocks noChangeAspect="1" noChangeArrowheads="1"/>
          </p:cNvPicPr>
          <p:nvPr/>
        </p:nvPicPr>
        <p:blipFill>
          <a:blip r:embed="rId3"/>
          <a:srcRect/>
          <a:stretch>
            <a:fillRect/>
          </a:stretch>
        </p:blipFill>
        <p:spPr bwMode="auto">
          <a:xfrm>
            <a:off x="1284216" y="923636"/>
            <a:ext cx="7314002" cy="550280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bwMode="blackGray">
          <a:xfrm>
            <a:off x="381000" y="5112606"/>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Native OCS Integration with an IP-PBX</a:t>
            </a:r>
          </a:p>
        </p:txBody>
      </p:sp>
      <p:sp>
        <p:nvSpPr>
          <p:cNvPr id="12" name="Rounded Rectangle 11"/>
          <p:cNvSpPr/>
          <p:nvPr/>
        </p:nvSpPr>
        <p:spPr bwMode="blackGray">
          <a:xfrm>
            <a:off x="381000" y="1765582"/>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the voice deployment scenarios for OCS 2007</a:t>
            </a:r>
          </a:p>
        </p:txBody>
      </p:sp>
      <p:sp>
        <p:nvSpPr>
          <p:cNvPr id="18" name="Rounded Rectangle 17"/>
          <p:cNvSpPr/>
          <p:nvPr/>
        </p:nvSpPr>
        <p:spPr bwMode="blackGray">
          <a:xfrm>
            <a:off x="381000" y="2602338"/>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Learn how OCS 2007 integrates with SIP/PSTN gateways and PBX	</a:t>
            </a:r>
          </a:p>
        </p:txBody>
      </p:sp>
      <p:sp>
        <p:nvSpPr>
          <p:cNvPr id="20" name="Rounded Rectangle 19"/>
          <p:cNvSpPr/>
          <p:nvPr/>
        </p:nvSpPr>
        <p:spPr bwMode="blackGray">
          <a:xfrm>
            <a:off x="381000" y="3439094"/>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See how to get started with a simple gateway-only configuration</a:t>
            </a:r>
          </a:p>
        </p:txBody>
      </p:sp>
      <p:sp>
        <p:nvSpPr>
          <p:cNvPr id="21" name="Rounded Rectangle 20"/>
          <p:cNvSpPr/>
          <p:nvPr/>
        </p:nvSpPr>
        <p:spPr bwMode="blackGray">
          <a:xfrm>
            <a:off x="381000" y="4275850"/>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OCS Integration with any PBX (TDM or IP-based)</a:t>
            </a:r>
          </a:p>
        </p:txBody>
      </p:sp>
      <p:sp>
        <p:nvSpPr>
          <p:cNvPr id="11" name="Title 10"/>
          <p:cNvSpPr>
            <a:spLocks noGrp="1"/>
          </p:cNvSpPr>
          <p:nvPr>
            <p:ph type="title"/>
          </p:nvPr>
        </p:nvSpPr>
        <p:spPr/>
        <p:txBody>
          <a:bodyPr/>
          <a:lstStyle/>
          <a:p>
            <a:r>
              <a:rPr lang="en-US" dirty="0" smtClean="0"/>
              <a:t>Key Takeaways</a:t>
            </a:r>
            <a:endParaRPr lang="en-US" dirty="0"/>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Q&amp;A</a:t>
            </a:r>
            <a:endParaRPr lang="en-US" dirty="0"/>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r>
              <a:rPr lang="en-US" dirty="0" smtClean="0"/>
              <a:t>Resources</a:t>
            </a:r>
            <a:endParaRPr lang="en-US" dirty="0"/>
          </a:p>
        </p:txBody>
      </p:sp>
      <p:sp>
        <p:nvSpPr>
          <p:cNvPr id="7" name="Rounded Rectangle 6"/>
          <p:cNvSpPr/>
          <p:nvPr/>
        </p:nvSpPr>
        <p:spPr bwMode="blackGray">
          <a:xfrm>
            <a:off x="367553" y="1530350"/>
            <a:ext cx="8014447" cy="1399462"/>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400" dirty="0" smtClean="0">
                <a:solidFill>
                  <a:schemeClr val="tx1"/>
                </a:solidFill>
                <a:latin typeface="Segoe" pitchFamily="34" charset="0"/>
              </a:rPr>
              <a:t>Integrating Telephony with OCS 2007</a:t>
            </a:r>
          </a:p>
          <a:p>
            <a:pPr defTabSz="1096963" fontAlgn="base">
              <a:lnSpc>
                <a:spcPct val="90000"/>
              </a:lnSpc>
              <a:spcBef>
                <a:spcPct val="0"/>
              </a:spcBef>
              <a:spcAft>
                <a:spcPct val="0"/>
              </a:spcAft>
              <a:defRPr/>
            </a:pPr>
            <a:r>
              <a:rPr lang="en-US" sz="2400" dirty="0" smtClean="0">
                <a:solidFill>
                  <a:schemeClr val="tx1"/>
                </a:solidFill>
                <a:latin typeface="Segoe" pitchFamily="34" charset="0"/>
                <a:hlinkClick r:id="rId3"/>
              </a:rPr>
              <a:t>http://www.microsoft.com/uc/products/default.mspx</a:t>
            </a:r>
            <a:r>
              <a:rPr lang="en-US" sz="2400" dirty="0" smtClean="0">
                <a:solidFill>
                  <a:schemeClr val="tx1"/>
                </a:solidFill>
                <a:latin typeface="Segoe" pitchFamily="34" charset="0"/>
              </a:rPr>
              <a:t> </a:t>
            </a:r>
          </a:p>
        </p:txBody>
      </p:sp>
      <p:sp>
        <p:nvSpPr>
          <p:cNvPr id="9" name="Rounded Rectangle 8"/>
          <p:cNvSpPr/>
          <p:nvPr/>
        </p:nvSpPr>
        <p:spPr bwMode="blackGray">
          <a:xfrm>
            <a:off x="381000" y="3150264"/>
            <a:ext cx="8014447" cy="1183340"/>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defTabSz="1096963" fontAlgn="base">
              <a:lnSpc>
                <a:spcPct val="90000"/>
              </a:lnSpc>
              <a:spcBef>
                <a:spcPct val="0"/>
              </a:spcBef>
              <a:spcAft>
                <a:spcPct val="0"/>
              </a:spcAft>
              <a:defRPr/>
            </a:pPr>
            <a:endParaRPr lang="en-US" sz="2400" dirty="0" smtClean="0">
              <a:solidFill>
                <a:schemeClr val="tx1"/>
              </a:solidFill>
              <a:latin typeface="Segoe" pitchFamily="34" charset="0"/>
            </a:endParaRPr>
          </a:p>
          <a:p>
            <a:pPr marL="0" lvl="1" defTabSz="1096963" fontAlgn="base">
              <a:lnSpc>
                <a:spcPct val="90000"/>
              </a:lnSpc>
              <a:spcBef>
                <a:spcPct val="0"/>
              </a:spcBef>
              <a:spcAft>
                <a:spcPct val="0"/>
              </a:spcAft>
              <a:defRPr/>
            </a:pPr>
            <a:r>
              <a:rPr lang="en-US" sz="2400" dirty="0" smtClean="0">
                <a:solidFill>
                  <a:schemeClr val="tx1"/>
                </a:solidFill>
                <a:latin typeface="Segoe" pitchFamily="34" charset="0"/>
              </a:rPr>
              <a:t>Visit the OCS 2007 </a:t>
            </a:r>
            <a:r>
              <a:rPr lang="en-US" sz="2400" smtClean="0">
                <a:solidFill>
                  <a:schemeClr val="tx1"/>
                </a:solidFill>
                <a:latin typeface="Segoe" pitchFamily="34" charset="0"/>
              </a:rPr>
              <a:t>Tech Center</a:t>
            </a:r>
            <a:endParaRPr lang="en-US" sz="2400" dirty="0" smtClean="0">
              <a:solidFill>
                <a:schemeClr val="tx1"/>
              </a:solidFill>
              <a:latin typeface="Segoe" pitchFamily="34" charset="0"/>
            </a:endParaRPr>
          </a:p>
          <a:p>
            <a:pPr marL="0" lvl="1" defTabSz="1096963" fontAlgn="base">
              <a:lnSpc>
                <a:spcPct val="90000"/>
              </a:lnSpc>
              <a:spcBef>
                <a:spcPct val="0"/>
              </a:spcBef>
              <a:spcAft>
                <a:spcPct val="0"/>
              </a:spcAft>
              <a:defRPr/>
            </a:pPr>
            <a:r>
              <a:rPr lang="en-US" sz="2400" dirty="0" smtClean="0">
                <a:solidFill>
                  <a:schemeClr val="tx1"/>
                </a:solidFill>
                <a:latin typeface="Segoe" pitchFamily="34" charset="0"/>
                <a:hlinkClick r:id="rId4"/>
              </a:rPr>
              <a:t>http://technet.microsoft.com</a:t>
            </a:r>
            <a:endParaRPr lang="en-US" sz="2400" dirty="0" smtClean="0">
              <a:solidFill>
                <a:schemeClr val="tx1"/>
              </a:solidFill>
              <a:latin typeface="Segoe" pitchFamily="34" charset="0"/>
            </a:endParaRPr>
          </a:p>
          <a:p>
            <a:pPr marL="0" lvl="1" defTabSz="1096963" fontAlgn="base">
              <a:lnSpc>
                <a:spcPct val="90000"/>
              </a:lnSpc>
              <a:spcBef>
                <a:spcPct val="0"/>
              </a:spcBef>
              <a:spcAft>
                <a:spcPct val="0"/>
              </a:spcAft>
              <a:defRPr/>
            </a:pPr>
            <a:endParaRPr lang="en-US" sz="2400" dirty="0" smtClean="0">
              <a:solidFill>
                <a:schemeClr val="tx1"/>
              </a:solidFill>
              <a:latin typeface="Segoe" pitchFamily="34" charset="0"/>
            </a:endParaRPr>
          </a:p>
        </p:txBody>
      </p:sp>
      <p:sp>
        <p:nvSpPr>
          <p:cNvPr id="5" name="Rounded Rectangle 4"/>
          <p:cNvSpPr/>
          <p:nvPr/>
        </p:nvSpPr>
        <p:spPr bwMode="blackGray">
          <a:xfrm>
            <a:off x="421433" y="4618287"/>
            <a:ext cx="8014447" cy="1183340"/>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defTabSz="1096963" fontAlgn="base">
              <a:lnSpc>
                <a:spcPct val="90000"/>
              </a:lnSpc>
              <a:spcBef>
                <a:spcPct val="0"/>
              </a:spcBef>
              <a:spcAft>
                <a:spcPct val="0"/>
              </a:spcAft>
              <a:defRPr/>
            </a:pPr>
            <a:endParaRPr lang="en-US" sz="2400" dirty="0" smtClean="0">
              <a:solidFill>
                <a:schemeClr val="tx1"/>
              </a:solidFill>
              <a:latin typeface="Segoe" pitchFamily="34" charset="0"/>
            </a:endParaRPr>
          </a:p>
          <a:p>
            <a:pPr marL="0" lvl="1" defTabSz="1096963" fontAlgn="base">
              <a:lnSpc>
                <a:spcPct val="90000"/>
              </a:lnSpc>
              <a:spcBef>
                <a:spcPct val="0"/>
              </a:spcBef>
              <a:spcAft>
                <a:spcPct val="0"/>
              </a:spcAft>
              <a:defRPr/>
            </a:pPr>
            <a:r>
              <a:rPr lang="en-US" sz="2400" dirty="0" smtClean="0">
                <a:solidFill>
                  <a:schemeClr val="tx1"/>
                </a:solidFill>
                <a:latin typeface="Segoe" pitchFamily="34" charset="0"/>
              </a:rPr>
              <a:t>Gateways qualified with Office Communications Server</a:t>
            </a:r>
          </a:p>
          <a:p>
            <a:pPr marL="0" lvl="1" defTabSz="1096963" fontAlgn="base">
              <a:lnSpc>
                <a:spcPct val="90000"/>
              </a:lnSpc>
              <a:spcBef>
                <a:spcPct val="0"/>
              </a:spcBef>
              <a:spcAft>
                <a:spcPct val="0"/>
              </a:spcAft>
              <a:defRPr/>
            </a:pPr>
            <a:r>
              <a:rPr lang="en-US" sz="2400" dirty="0" smtClean="0">
                <a:solidFill>
                  <a:schemeClr val="tx1"/>
                </a:solidFill>
                <a:latin typeface="Segoe" pitchFamily="34" charset="0"/>
                <a:hlinkClick r:id="rId5"/>
              </a:rPr>
              <a:t>http://go.microsoft.com/fwlink/?LinkID=87482</a:t>
            </a:r>
            <a:endParaRPr lang="en-US" sz="2400" dirty="0" smtClean="0">
              <a:solidFill>
                <a:schemeClr val="tx1"/>
              </a:solidFill>
              <a:latin typeface="Segoe" pitchFamily="34" charset="0"/>
            </a:endParaRPr>
          </a:p>
          <a:p>
            <a:pPr marL="0" lvl="1" defTabSz="1096963" fontAlgn="base">
              <a:lnSpc>
                <a:spcPct val="90000"/>
              </a:lnSpc>
              <a:spcBef>
                <a:spcPct val="0"/>
              </a:spcBef>
              <a:spcAft>
                <a:spcPct val="0"/>
              </a:spcAft>
              <a:defRPr/>
            </a:pPr>
            <a:endParaRPr lang="en-US" sz="2400" dirty="0" smtClean="0">
              <a:solidFill>
                <a:schemeClr val="tx1"/>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219654" y="2350145"/>
          <a:ext cx="8782302" cy="2348158"/>
        </p:xfrm>
        <a:graphic>
          <a:graphicData uri="http://schemas.openxmlformats.org/drawingml/2006/table">
            <a:tbl>
              <a:tblPr firstRow="1">
                <a:tableStyleId>{8FD4443E-F989-4FC4-A0C8-D5A2AF1F390B}</a:tableStyleId>
              </a:tblPr>
              <a:tblGrid>
                <a:gridCol w="1697225"/>
                <a:gridCol w="3867846"/>
                <a:gridCol w="3217231"/>
              </a:tblGrid>
              <a:tr h="332104">
                <a:tc>
                  <a:txBody>
                    <a:bodyPr/>
                    <a:lstStyle/>
                    <a:p>
                      <a:pPr>
                        <a:lnSpc>
                          <a:spcPct val="90000"/>
                        </a:lnSpc>
                      </a:pPr>
                      <a:r>
                        <a:rPr lang="en-US" dirty="0" smtClean="0"/>
                        <a:t>Scenario</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50196"/>
                      </a:srgbClr>
                    </a:solidFill>
                  </a:tcPr>
                </a:tc>
                <a:tc>
                  <a:txBody>
                    <a:bodyPr/>
                    <a:lstStyle/>
                    <a:p>
                      <a:pPr>
                        <a:lnSpc>
                          <a:spcPct val="90000"/>
                        </a:lnSpc>
                      </a:pPr>
                      <a:r>
                        <a:rPr lang="en-US" dirty="0" smtClean="0"/>
                        <a:t>When to Deploy</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50196"/>
                      </a:srgbClr>
                    </a:solidFill>
                  </a:tcPr>
                </a:tc>
                <a:tc>
                  <a:txBody>
                    <a:bodyPr/>
                    <a:lstStyle/>
                    <a:p>
                      <a:pPr>
                        <a:lnSpc>
                          <a:spcPct val="90000"/>
                        </a:lnSpc>
                      </a:pPr>
                      <a:r>
                        <a:rPr lang="en-US" dirty="0" smtClean="0"/>
                        <a:t>Infrastructure Required</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50196"/>
                      </a:srgbClr>
                    </a:solidFill>
                  </a:tcPr>
                </a:tc>
              </a:tr>
              <a:tr h="815309">
                <a:tc>
                  <a:txBody>
                    <a:bodyPr/>
                    <a:lstStyle/>
                    <a:p>
                      <a:pPr>
                        <a:lnSpc>
                          <a:spcPct val="90000"/>
                        </a:lnSpc>
                      </a:pPr>
                      <a:r>
                        <a:rPr lang="en-US" baseline="0" dirty="0" smtClean="0"/>
                        <a:t>OCS </a:t>
                      </a:r>
                      <a:br>
                        <a:rPr lang="en-US" baseline="0" dirty="0" smtClean="0"/>
                      </a:br>
                      <a:r>
                        <a:rPr lang="en-US" baseline="0" dirty="0" smtClean="0"/>
                        <a:t>Co-existence</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50000"/>
                      </a:schemeClr>
                    </a:solidFill>
                  </a:tcPr>
                </a:tc>
                <a:tc>
                  <a:txBody>
                    <a:bodyPr/>
                    <a:lstStyle/>
                    <a:p>
                      <a:pPr>
                        <a:lnSpc>
                          <a:spcPct val="90000"/>
                        </a:lnSpc>
                      </a:pPr>
                      <a:r>
                        <a:rPr lang="en-US" dirty="0" smtClean="0"/>
                        <a:t>All</a:t>
                      </a:r>
                      <a:r>
                        <a:rPr lang="en-US" baseline="0" dirty="0" smtClean="0"/>
                        <a:t> the features of the existing PBX,  plus all features of OC and OCS</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50000"/>
                      </a:schemeClr>
                    </a:solidFill>
                  </a:tcPr>
                </a:tc>
                <a:tc>
                  <a:txBody>
                    <a:bodyPr/>
                    <a:lstStyle/>
                    <a:p>
                      <a:pPr>
                        <a:lnSpc>
                          <a:spcPct val="90000"/>
                        </a:lnSpc>
                      </a:pPr>
                      <a:r>
                        <a:rPr lang="en-US" dirty="0" smtClean="0"/>
                        <a:t>Modern</a:t>
                      </a:r>
                      <a:r>
                        <a:rPr lang="en-US" baseline="0" dirty="0" smtClean="0"/>
                        <a:t> PBX that can natively interoperate with OCS</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50000"/>
                      </a:schemeClr>
                    </a:solidFill>
                  </a:tcPr>
                </a:tc>
              </a:tr>
              <a:tr h="1194521">
                <a:tc>
                  <a:txBody>
                    <a:bodyPr/>
                    <a:lstStyle/>
                    <a:p>
                      <a:pPr>
                        <a:lnSpc>
                          <a:spcPct val="90000"/>
                        </a:lnSpc>
                      </a:pPr>
                      <a:r>
                        <a:rPr lang="en-US" dirty="0" smtClean="0"/>
                        <a:t>OCS</a:t>
                      </a:r>
                      <a:r>
                        <a:rPr lang="en-US" baseline="0" dirty="0" smtClean="0"/>
                        <a:t> </a:t>
                      </a:r>
                      <a:r>
                        <a:rPr lang="en-US" dirty="0" smtClean="0"/>
                        <a:t>Standalone</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dirty="0" smtClean="0"/>
                        <a:t>Pilot the future</a:t>
                      </a:r>
                      <a:r>
                        <a:rPr lang="en-US" baseline="0" dirty="0" smtClean="0"/>
                        <a:t> with specific groups:</a:t>
                      </a:r>
                    </a:p>
                    <a:p>
                      <a:pPr marL="0" indent="176213">
                        <a:lnSpc>
                          <a:spcPct val="90000"/>
                        </a:lnSpc>
                        <a:buFont typeface="Arial" pitchFamily="34" charset="0"/>
                        <a:buChar char="•"/>
                      </a:pPr>
                      <a:r>
                        <a:rPr lang="en-US" baseline="0" dirty="0" smtClean="0"/>
                        <a:t>H</a:t>
                      </a:r>
                      <a:r>
                        <a:rPr lang="en-US" dirty="0" smtClean="0"/>
                        <a:t>ighly</a:t>
                      </a:r>
                      <a:r>
                        <a:rPr lang="en-US" baseline="0" dirty="0" smtClean="0"/>
                        <a:t> </a:t>
                      </a:r>
                      <a:r>
                        <a:rPr lang="en-US" dirty="0" smtClean="0"/>
                        <a:t>collaborative employees</a:t>
                      </a:r>
                    </a:p>
                    <a:p>
                      <a:pPr marL="0" indent="176213">
                        <a:lnSpc>
                          <a:spcPct val="90000"/>
                        </a:lnSpc>
                        <a:buFont typeface="Arial" pitchFamily="34" charset="0"/>
                        <a:buChar char="•"/>
                      </a:pPr>
                      <a:r>
                        <a:rPr lang="en-US" dirty="0" smtClean="0"/>
                        <a:t>Mobile employees</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baseline="0" dirty="0" smtClean="0"/>
                        <a:t>PSTN Gateway or existing </a:t>
                      </a:r>
                      <a:r>
                        <a:rPr lang="en-US" dirty="0" smtClean="0"/>
                        <a:t>TDM</a:t>
                      </a:r>
                      <a:r>
                        <a:rPr lang="en-US" baseline="0" dirty="0" smtClean="0"/>
                        <a:t> or Hybrid-IP PBX.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Rectangle 6"/>
          <p:cNvSpPr/>
          <p:nvPr/>
        </p:nvSpPr>
        <p:spPr bwMode="auto">
          <a:xfrm>
            <a:off x="212316" y="2340696"/>
            <a:ext cx="8798519" cy="2480692"/>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4" name="Title 3"/>
          <p:cNvSpPr>
            <a:spLocks noGrp="1"/>
          </p:cNvSpPr>
          <p:nvPr>
            <p:ph type="title"/>
          </p:nvPr>
        </p:nvSpPr>
        <p:spPr>
          <a:xfrm>
            <a:off x="381000" y="520965"/>
            <a:ext cx="8382000" cy="1052596"/>
          </a:xfrm>
        </p:spPr>
        <p:txBody>
          <a:bodyPr/>
          <a:lstStyle/>
          <a:p>
            <a:r>
              <a:rPr lang="en-US" sz="4200" dirty="0" smtClean="0">
                <a:sym typeface="Wingdings" pitchFamily="2" charset="2"/>
              </a:rPr>
              <a:t>Software-Powered VoIP Architecture </a:t>
            </a:r>
            <a:r>
              <a:rPr lang="en-US" sz="4400" dirty="0" smtClean="0">
                <a:sym typeface="Wingdings" pitchFamily="2" charset="2"/>
              </a:rPr>
              <a:t/>
            </a:r>
            <a:br>
              <a:rPr lang="en-US" sz="4400" dirty="0" smtClean="0">
                <a:sym typeface="Wingdings" pitchFamily="2" charset="2"/>
              </a:rPr>
            </a:br>
            <a:r>
              <a:rPr lang="en-US" sz="3200" dirty="0" smtClean="0">
                <a:solidFill>
                  <a:schemeClr val="accent1">
                    <a:lumMod val="20000"/>
                    <a:lumOff val="80000"/>
                  </a:schemeClr>
                </a:solidFill>
                <a:sym typeface="Wingdings" pitchFamily="2" charset="2"/>
              </a:rPr>
              <a:t>Deployment scenarios for today</a:t>
            </a:r>
            <a:endParaRPr lang="en-US" sz="4400" dirty="0">
              <a:solidFill>
                <a:schemeClr val="accent1">
                  <a:lumMod val="20000"/>
                  <a:lumOff val="80000"/>
                </a:schemeClr>
              </a:solidFill>
              <a:sym typeface="Wingdings" pitchFamily="2" charset="2"/>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6"/>
            <a:ext cx="5939896" cy="1283229"/>
          </a:xfrm>
          <a:prstGeom prst="rect">
            <a:avLst/>
          </a:prstGeom>
          <a:noFill/>
        </p:spPr>
      </p:pic>
      <p:sp>
        <p:nvSpPr>
          <p:cNvPr id="5" name="Text Box 3"/>
          <p:cNvSpPr txBox="1">
            <a:spLocks noChangeArrowheads="1"/>
          </p:cNvSpPr>
          <p:nvPr/>
        </p:nvSpPr>
        <p:spPr bwMode="blackWhite">
          <a:xfrm>
            <a:off x="381000" y="5966950"/>
            <a:ext cx="8382000" cy="738650"/>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endParaRPr lang="en-US" sz="700" dirty="0" smtClean="0">
              <a:latin typeface="Segoe" pitchFamily="34" charset="0"/>
              <a:cs typeface="Arial" charset="0"/>
            </a:endParaRPr>
          </a:p>
          <a:p>
            <a:pPr algn="ctr" defTabSz="914099" eaLnBrk="0" hangingPunct="0"/>
            <a:r>
              <a:rPr lang="en-US" sz="700" dirty="0" smtClean="0">
                <a:latin typeface="Segoe" pitchFamily="34" charset="0"/>
                <a:cs typeface="Arial" charset="0"/>
              </a:rPr>
              <a:t>This document may contain information related to pre-release software, which may be substantially modified before its first commercial release.</a:t>
            </a:r>
            <a:br>
              <a:rPr lang="en-US" sz="700" dirty="0" smtClean="0">
                <a:latin typeface="Segoe" pitchFamily="34" charset="0"/>
                <a:cs typeface="Arial" charset="0"/>
              </a:rPr>
            </a:br>
            <a:r>
              <a:rPr lang="en-US" sz="700" dirty="0" smtClean="0">
                <a:latin typeface="Segoe" pitchFamily="34" charset="0"/>
                <a:cs typeface="Arial" charset="0"/>
              </a:rPr>
              <a:t>Accordingly, the information may not accurately describe or reflect the software product when first commercially released </a:t>
            </a:r>
            <a:r>
              <a:rPr lang="en-US" sz="700" dirty="0">
                <a:latin typeface="Segoe" pitchFamily="34" charset="0"/>
                <a:cs typeface="Arial" charset="0"/>
              </a:rPr>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Placeholder 42"/>
          <p:cNvSpPr>
            <a:spLocks noGrp="1"/>
          </p:cNvSpPr>
          <p:nvPr>
            <p:ph type="body" sz="quarter" idx="10"/>
          </p:nvPr>
        </p:nvSpPr>
        <p:spPr>
          <a:xfrm>
            <a:off x="167951" y="1744824"/>
            <a:ext cx="5365102" cy="3624069"/>
          </a:xfrm>
        </p:spPr>
        <p:txBody>
          <a:bodyPr/>
          <a:lstStyle/>
          <a:p>
            <a:pPr marL="347663" indent="-347663">
              <a:lnSpc>
                <a:spcPct val="100000"/>
              </a:lnSpc>
              <a:spcBef>
                <a:spcPts val="300"/>
              </a:spcBef>
            </a:pPr>
            <a:endParaRPr lang="en-US" sz="2000" dirty="0" smtClean="0"/>
          </a:p>
          <a:p>
            <a:pPr marL="347663" indent="-347663">
              <a:lnSpc>
                <a:spcPct val="100000"/>
              </a:lnSpc>
              <a:spcBef>
                <a:spcPts val="300"/>
              </a:spcBef>
            </a:pPr>
            <a:r>
              <a:rPr lang="en-US" sz="2200" dirty="0" smtClean="0"/>
              <a:t>Simultaneous ringing</a:t>
            </a:r>
          </a:p>
          <a:p>
            <a:pPr marL="625475" lvl="1" indent="-277813">
              <a:lnSpc>
                <a:spcPct val="100000"/>
              </a:lnSpc>
              <a:spcBef>
                <a:spcPts val="300"/>
              </a:spcBef>
            </a:pPr>
            <a:r>
              <a:rPr lang="en-US" sz="1800" dirty="0" smtClean="0"/>
              <a:t>Interoperability with PBX systems</a:t>
            </a:r>
          </a:p>
          <a:p>
            <a:pPr marL="625475" lvl="1" indent="-277813">
              <a:lnSpc>
                <a:spcPct val="100000"/>
              </a:lnSpc>
              <a:spcBef>
                <a:spcPts val="300"/>
              </a:spcBef>
            </a:pPr>
            <a:r>
              <a:rPr lang="en-US" sz="1800" dirty="0" smtClean="0"/>
              <a:t>Users have both OC and legacy phone </a:t>
            </a:r>
          </a:p>
          <a:p>
            <a:pPr marL="347663" lvl="0" indent="-347663">
              <a:lnSpc>
                <a:spcPct val="150000"/>
              </a:lnSpc>
              <a:spcBef>
                <a:spcPts val="300"/>
              </a:spcBef>
            </a:pPr>
            <a:endParaRPr lang="en-US" sz="2000" dirty="0" smtClean="0"/>
          </a:p>
          <a:p>
            <a:pPr marL="347663" lvl="0" indent="-347663">
              <a:lnSpc>
                <a:spcPct val="150000"/>
              </a:lnSpc>
              <a:spcBef>
                <a:spcPts val="300"/>
              </a:spcBef>
            </a:pPr>
            <a:r>
              <a:rPr lang="en-US" sz="2200" dirty="0" smtClean="0"/>
              <a:t>Utilize existing PBX capabilities</a:t>
            </a:r>
          </a:p>
          <a:p>
            <a:pPr marL="625475" lvl="1" indent="-277813">
              <a:lnSpc>
                <a:spcPct val="100000"/>
              </a:lnSpc>
              <a:spcBef>
                <a:spcPts val="300"/>
              </a:spcBef>
            </a:pPr>
            <a:r>
              <a:rPr lang="en-US" sz="1800" dirty="0" smtClean="0"/>
              <a:t>Receptionist and boss-admin needs</a:t>
            </a:r>
          </a:p>
          <a:p>
            <a:pPr marL="625475" lvl="1" indent="-277813">
              <a:lnSpc>
                <a:spcPct val="100000"/>
              </a:lnSpc>
              <a:spcBef>
                <a:spcPts val="300"/>
              </a:spcBef>
            </a:pPr>
            <a:r>
              <a:rPr lang="en-US" sz="1800" dirty="0" smtClean="0"/>
              <a:t>Emergency call requirements</a:t>
            </a:r>
          </a:p>
          <a:p>
            <a:pPr marL="625475" lvl="1" indent="-277813">
              <a:lnSpc>
                <a:spcPct val="100000"/>
              </a:lnSpc>
              <a:spcBef>
                <a:spcPts val="300"/>
              </a:spcBef>
            </a:pPr>
            <a:r>
              <a:rPr lang="en-US" sz="1800" dirty="0" smtClean="0"/>
              <a:t>Analog lines (e.g., fax machines)</a:t>
            </a:r>
          </a:p>
          <a:p>
            <a:pPr marL="625475" lvl="1" indent="-277813">
              <a:lnSpc>
                <a:spcPct val="100000"/>
              </a:lnSpc>
              <a:spcBef>
                <a:spcPts val="300"/>
              </a:spcBef>
            </a:pPr>
            <a:r>
              <a:rPr lang="en-US" sz="1800" dirty="0" smtClean="0"/>
              <a:t>Voicemail</a:t>
            </a:r>
          </a:p>
        </p:txBody>
      </p:sp>
      <p:sp>
        <p:nvSpPr>
          <p:cNvPr id="41" name="Title 40"/>
          <p:cNvSpPr>
            <a:spLocks noGrp="1"/>
          </p:cNvSpPr>
          <p:nvPr>
            <p:ph type="title"/>
          </p:nvPr>
        </p:nvSpPr>
        <p:spPr>
          <a:xfrm>
            <a:off x="381000" y="418322"/>
            <a:ext cx="8382000" cy="997196"/>
          </a:xfrm>
        </p:spPr>
        <p:txBody>
          <a:bodyPr/>
          <a:lstStyle/>
          <a:p>
            <a:r>
              <a:rPr lang="en-US" sz="4000" dirty="0" smtClean="0"/>
              <a:t>Software-Powered VoIP Architecture </a:t>
            </a:r>
            <a:r>
              <a:rPr lang="en-US" sz="4400" dirty="0" smtClean="0"/>
              <a:t/>
            </a:r>
            <a:br>
              <a:rPr lang="en-US" sz="4400" dirty="0" smtClean="0"/>
            </a:br>
            <a:r>
              <a:rPr lang="en-US" sz="3200" dirty="0" smtClean="0">
                <a:solidFill>
                  <a:schemeClr val="accent1">
                    <a:lumMod val="20000"/>
                    <a:lumOff val="80000"/>
                  </a:schemeClr>
                </a:solidFill>
              </a:rPr>
              <a:t>Deployment scenario:  OCS 2007 Co-existence</a:t>
            </a:r>
            <a:endParaRPr lang="en-US" sz="4400" dirty="0"/>
          </a:p>
        </p:txBody>
      </p:sp>
      <p:sp>
        <p:nvSpPr>
          <p:cNvPr id="45" name="Rounded Rectangle 44"/>
          <p:cNvSpPr/>
          <p:nvPr/>
        </p:nvSpPr>
        <p:spPr bwMode="auto">
          <a:xfrm>
            <a:off x="4967430" y="1520688"/>
            <a:ext cx="3429000" cy="1125792"/>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1096963" fontAlgn="base">
              <a:lnSpc>
                <a:spcPct val="90000"/>
              </a:lnSpc>
              <a:spcBef>
                <a:spcPct val="0"/>
              </a:spcBef>
              <a:spcAft>
                <a:spcPct val="0"/>
              </a:spcAft>
              <a:defRPr/>
            </a:pPr>
            <a:r>
              <a:rPr lang="en-US" sz="2000" dirty="0" smtClean="0"/>
              <a:t>OCS 2007 Co-existence</a:t>
            </a:r>
          </a:p>
        </p:txBody>
      </p:sp>
      <p:cxnSp>
        <p:nvCxnSpPr>
          <p:cNvPr id="46" name="Straight Connector 45"/>
          <p:cNvCxnSpPr/>
          <p:nvPr/>
        </p:nvCxnSpPr>
        <p:spPr bwMode="auto">
          <a:xfrm rot="5400000">
            <a:off x="5740049" y="2642257"/>
            <a:ext cx="495300" cy="1588"/>
          </a:xfrm>
          <a:prstGeom prst="line">
            <a:avLst/>
          </a:prstGeom>
          <a:solidFill>
            <a:schemeClr val="accent1">
              <a:lumMod val="90000"/>
            </a:schemeClr>
          </a:solidFill>
          <a:ln w="19050" cap="rnd" cmpd="sng" algn="ctr">
            <a:solidFill>
              <a:srgbClr val="7CBF33"/>
            </a:solidFill>
            <a:prstDash val="solid"/>
          </a:ln>
          <a:effectLst>
            <a:outerShdw blurRad="39000" dist="25400" dir="5400000">
              <a:srgbClr val="000000">
                <a:alpha val="35000"/>
              </a:srgbClr>
            </a:outerShdw>
          </a:effectLst>
        </p:spPr>
      </p:cxnSp>
      <p:cxnSp>
        <p:nvCxnSpPr>
          <p:cNvPr id="47" name="Straight Connector 46"/>
          <p:cNvCxnSpPr/>
          <p:nvPr/>
        </p:nvCxnSpPr>
        <p:spPr bwMode="auto">
          <a:xfrm rot="5400000">
            <a:off x="5347741" y="2949049"/>
            <a:ext cx="229394" cy="794"/>
          </a:xfrm>
          <a:prstGeom prst="line">
            <a:avLst/>
          </a:prstGeom>
          <a:solidFill>
            <a:schemeClr val="accent1">
              <a:lumMod val="90000"/>
            </a:schemeClr>
          </a:solidFill>
          <a:ln w="19050" cap="rnd" cmpd="sng" algn="ctr">
            <a:solidFill>
              <a:schemeClr val="bg1">
                <a:lumMod val="40000"/>
                <a:lumOff val="60000"/>
              </a:schemeClr>
            </a:solidFill>
            <a:prstDash val="solid"/>
          </a:ln>
          <a:effectLst>
            <a:outerShdw blurRad="39000" dist="25400" dir="5400000">
              <a:srgbClr val="000000">
                <a:alpha val="35000"/>
              </a:srgbClr>
            </a:outerShdw>
          </a:effectLst>
        </p:spPr>
      </p:cxnSp>
      <p:cxnSp>
        <p:nvCxnSpPr>
          <p:cNvPr id="48" name="Straight Connector 47"/>
          <p:cNvCxnSpPr/>
          <p:nvPr/>
        </p:nvCxnSpPr>
        <p:spPr bwMode="auto">
          <a:xfrm rot="5400000">
            <a:off x="6812088" y="3870033"/>
            <a:ext cx="1943931" cy="3971"/>
          </a:xfrm>
          <a:prstGeom prst="line">
            <a:avLst/>
          </a:prstGeom>
          <a:solidFill>
            <a:schemeClr val="accent1">
              <a:lumMod val="90000"/>
            </a:schemeClr>
          </a:solidFill>
          <a:ln w="19050" cap="rnd" cmpd="sng" algn="ctr">
            <a:solidFill>
              <a:srgbClr val="7CBF33"/>
            </a:solidFill>
            <a:prstDash val="solid"/>
          </a:ln>
          <a:effectLst>
            <a:outerShdw blurRad="39000" dist="25400" dir="5400000">
              <a:srgbClr val="000000">
                <a:alpha val="35000"/>
              </a:srgbClr>
            </a:outerShdw>
          </a:effectLst>
        </p:spPr>
      </p:cxnSp>
      <p:cxnSp>
        <p:nvCxnSpPr>
          <p:cNvPr id="49" name="Straight Connector 48"/>
          <p:cNvCxnSpPr/>
          <p:nvPr/>
        </p:nvCxnSpPr>
        <p:spPr bwMode="auto">
          <a:xfrm rot="10800000">
            <a:off x="5986906" y="2890701"/>
            <a:ext cx="1799924" cy="1588"/>
          </a:xfrm>
          <a:prstGeom prst="line">
            <a:avLst/>
          </a:prstGeom>
          <a:solidFill>
            <a:schemeClr val="accent1">
              <a:lumMod val="90000"/>
            </a:schemeClr>
          </a:solidFill>
          <a:ln w="19050" cap="rnd" cmpd="sng" algn="ctr">
            <a:solidFill>
              <a:srgbClr val="7CBF33"/>
            </a:solidFill>
            <a:prstDash val="solid"/>
          </a:ln>
          <a:effectLst>
            <a:outerShdw blurRad="39000" dist="25400" dir="5400000">
              <a:srgbClr val="000000">
                <a:alpha val="35000"/>
              </a:srgbClr>
            </a:outerShdw>
          </a:effectLst>
        </p:spPr>
      </p:cxnSp>
      <p:cxnSp>
        <p:nvCxnSpPr>
          <p:cNvPr id="50" name="Straight Connector 49"/>
          <p:cNvCxnSpPr/>
          <p:nvPr/>
        </p:nvCxnSpPr>
        <p:spPr bwMode="auto">
          <a:xfrm rot="5400000">
            <a:off x="7377749" y="2661307"/>
            <a:ext cx="457200" cy="1588"/>
          </a:xfrm>
          <a:prstGeom prst="line">
            <a:avLst/>
          </a:prstGeom>
          <a:solidFill>
            <a:schemeClr val="accent1">
              <a:lumMod val="90000"/>
            </a:schemeClr>
          </a:solidFill>
          <a:ln w="19050" cap="rnd" cmpd="sng" algn="ctr">
            <a:solidFill>
              <a:srgbClr val="7CBF33"/>
            </a:solidFill>
            <a:prstDash val="solid"/>
          </a:ln>
          <a:effectLst>
            <a:outerShdw blurRad="39000" dist="25400" dir="5400000">
              <a:srgbClr val="000000">
                <a:alpha val="35000"/>
              </a:srgbClr>
            </a:outerShdw>
          </a:effectLst>
        </p:spPr>
      </p:cxnSp>
      <p:cxnSp>
        <p:nvCxnSpPr>
          <p:cNvPr id="51" name="Straight Connector 50"/>
          <p:cNvCxnSpPr/>
          <p:nvPr/>
        </p:nvCxnSpPr>
        <p:spPr bwMode="auto">
          <a:xfrm rot="5400000">
            <a:off x="5258837" y="2618643"/>
            <a:ext cx="381397" cy="1588"/>
          </a:xfrm>
          <a:prstGeom prst="line">
            <a:avLst/>
          </a:prstGeom>
          <a:solidFill>
            <a:schemeClr val="accent1">
              <a:lumMod val="90000"/>
            </a:schemeClr>
          </a:solidFill>
          <a:ln w="19050" cap="rnd" cmpd="sng" algn="ctr">
            <a:solidFill>
              <a:schemeClr val="bg1">
                <a:lumMod val="40000"/>
                <a:lumOff val="60000"/>
              </a:schemeClr>
            </a:solidFill>
            <a:prstDash val="solid"/>
          </a:ln>
          <a:effectLst>
            <a:outerShdw blurRad="39000" dist="25400" dir="5400000">
              <a:srgbClr val="000000">
                <a:alpha val="35000"/>
              </a:srgbClr>
            </a:outerShdw>
          </a:effectLst>
        </p:spPr>
      </p:cxnSp>
      <p:cxnSp>
        <p:nvCxnSpPr>
          <p:cNvPr id="52" name="Straight Connector 51"/>
          <p:cNvCxnSpPr/>
          <p:nvPr/>
        </p:nvCxnSpPr>
        <p:spPr bwMode="auto">
          <a:xfrm rot="5400000">
            <a:off x="6925605" y="2623207"/>
            <a:ext cx="381000" cy="1588"/>
          </a:xfrm>
          <a:prstGeom prst="line">
            <a:avLst/>
          </a:prstGeom>
          <a:solidFill>
            <a:schemeClr val="accent1">
              <a:lumMod val="90000"/>
            </a:schemeClr>
          </a:solidFill>
          <a:ln w="19050" cap="rnd" cmpd="sng" algn="ctr">
            <a:solidFill>
              <a:schemeClr val="bg1">
                <a:lumMod val="40000"/>
                <a:lumOff val="60000"/>
              </a:schemeClr>
            </a:solidFill>
            <a:prstDash val="solid"/>
          </a:ln>
          <a:effectLst>
            <a:outerShdw blurRad="39000" dist="25400" dir="5400000">
              <a:srgbClr val="000000">
                <a:alpha val="35000"/>
              </a:srgbClr>
            </a:outerShdw>
          </a:effectLst>
        </p:spPr>
      </p:cxnSp>
      <p:cxnSp>
        <p:nvCxnSpPr>
          <p:cNvPr id="53" name="Straight Connector 52"/>
          <p:cNvCxnSpPr/>
          <p:nvPr/>
        </p:nvCxnSpPr>
        <p:spPr bwMode="auto">
          <a:xfrm rot="10800000" flipV="1">
            <a:off x="5449080" y="2817676"/>
            <a:ext cx="1664650" cy="9500"/>
          </a:xfrm>
          <a:prstGeom prst="line">
            <a:avLst/>
          </a:prstGeom>
          <a:solidFill>
            <a:schemeClr val="accent1">
              <a:lumMod val="90000"/>
            </a:schemeClr>
          </a:solidFill>
          <a:ln w="19050" cap="rnd" cmpd="sng" algn="ctr">
            <a:solidFill>
              <a:schemeClr val="bg1">
                <a:lumMod val="40000"/>
                <a:lumOff val="60000"/>
              </a:schemeClr>
            </a:solidFill>
            <a:prstDash val="solid"/>
          </a:ln>
          <a:effectLst>
            <a:outerShdw blurRad="39000" dist="25400" dir="5400000">
              <a:srgbClr val="000000">
                <a:alpha val="35000"/>
              </a:srgbClr>
            </a:outerShdw>
          </a:effectLst>
        </p:spPr>
      </p:cxnSp>
      <p:sp>
        <p:nvSpPr>
          <p:cNvPr id="54" name="Rounded Rectangle 53"/>
          <p:cNvSpPr/>
          <p:nvPr/>
        </p:nvSpPr>
        <p:spPr bwMode="auto">
          <a:xfrm>
            <a:off x="6359194" y="3043101"/>
            <a:ext cx="990600" cy="1600200"/>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none" lIns="109728" tIns="0" rIns="109728" bIns="54864" numCol="1" rtlCol="0" anchor="t" anchorCtr="0" compatLnSpc="1">
            <a:prstTxWarp prst="textNoShape">
              <a:avLst/>
            </a:prstTxWarp>
          </a:bodyPr>
          <a:lstStyle/>
          <a:p>
            <a:pPr algn="ctr" defTabSz="1096963" fontAlgn="base">
              <a:lnSpc>
                <a:spcPct val="90000"/>
              </a:lnSpc>
              <a:spcBef>
                <a:spcPct val="0"/>
              </a:spcBef>
              <a:spcAft>
                <a:spcPct val="0"/>
              </a:spcAft>
              <a:defRPr/>
            </a:pPr>
            <a:r>
              <a:rPr lang="en-US" sz="1400" dirty="0" smtClean="0">
                <a:solidFill>
                  <a:schemeClr val="lt1"/>
                </a:solidFill>
              </a:rPr>
              <a:t>Mediation</a:t>
            </a:r>
          </a:p>
          <a:p>
            <a:pPr algn="ctr" defTabSz="1096963" fontAlgn="base">
              <a:lnSpc>
                <a:spcPct val="90000"/>
              </a:lnSpc>
              <a:spcBef>
                <a:spcPct val="0"/>
              </a:spcBef>
              <a:spcAft>
                <a:spcPct val="0"/>
              </a:spcAft>
              <a:defRPr/>
            </a:pPr>
            <a:r>
              <a:rPr lang="en-US" sz="1400" dirty="0" smtClean="0">
                <a:solidFill>
                  <a:schemeClr val="lt1"/>
                </a:solidFill>
              </a:rPr>
              <a:t>Server</a:t>
            </a:r>
          </a:p>
        </p:txBody>
      </p:sp>
      <p:sp>
        <p:nvSpPr>
          <p:cNvPr id="55" name="TextBox 54"/>
          <p:cNvSpPr txBox="1"/>
          <p:nvPr/>
        </p:nvSpPr>
        <p:spPr>
          <a:xfrm>
            <a:off x="6677202" y="4416190"/>
            <a:ext cx="354584" cy="246221"/>
          </a:xfrm>
          <a:prstGeom prst="rect">
            <a:avLst/>
          </a:prstGeom>
          <a:noFill/>
        </p:spPr>
        <p:txBody>
          <a:bodyPr wrap="none" rtlCol="0">
            <a:spAutoFit/>
          </a:bodyPr>
          <a:lstStyle/>
          <a:p>
            <a:pPr algn="ctr"/>
            <a:r>
              <a:rPr lang="en-US" sz="1000" dirty="0" smtClean="0"/>
              <a:t>SIP</a:t>
            </a:r>
          </a:p>
        </p:txBody>
      </p:sp>
      <p:sp>
        <p:nvSpPr>
          <p:cNvPr id="56" name="Rounded Rectangle 55"/>
          <p:cNvSpPr/>
          <p:nvPr/>
        </p:nvSpPr>
        <p:spPr bwMode="auto">
          <a:xfrm>
            <a:off x="5139994" y="3043101"/>
            <a:ext cx="990600" cy="16002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none" lIns="109728" tIns="0" rIns="109728" bIns="54864" numCol="1" rtlCol="0" anchor="t" anchorCtr="0" compatLnSpc="1">
            <a:prstTxWarp prst="textNoShape">
              <a:avLst/>
            </a:prstTxWarp>
          </a:bodyPr>
          <a:lstStyle/>
          <a:p>
            <a:pPr marR="0" indent="0" algn="ctr" defTabSz="1096963" fontAlgn="base">
              <a:lnSpc>
                <a:spcPct val="90000"/>
              </a:lnSpc>
              <a:spcBef>
                <a:spcPct val="0"/>
              </a:spcBef>
              <a:spcAft>
                <a:spcPct val="0"/>
              </a:spcAft>
              <a:buNone/>
              <a:tabLst/>
              <a:defRPr/>
            </a:pPr>
            <a:r>
              <a:rPr lang="en-US" sz="1400" dirty="0" smtClean="0">
                <a:latin typeface="Segoe" pitchFamily="34" charset="0"/>
              </a:rPr>
              <a:t>Existing</a:t>
            </a:r>
          </a:p>
          <a:p>
            <a:pPr marR="0" indent="0" algn="ctr" defTabSz="1096963" fontAlgn="base">
              <a:lnSpc>
                <a:spcPct val="90000"/>
              </a:lnSpc>
              <a:spcBef>
                <a:spcPct val="0"/>
              </a:spcBef>
              <a:spcAft>
                <a:spcPct val="0"/>
              </a:spcAft>
              <a:buNone/>
              <a:tabLst/>
              <a:defRPr/>
            </a:pPr>
            <a:r>
              <a:rPr lang="en-US" sz="1400" dirty="0" smtClean="0">
                <a:latin typeface="Segoe" pitchFamily="34" charset="0"/>
              </a:rPr>
              <a:t>PBX</a:t>
            </a:r>
          </a:p>
        </p:txBody>
      </p:sp>
      <p:pic>
        <p:nvPicPr>
          <p:cNvPr id="57" name="Rectangle 62"/>
          <p:cNvPicPr>
            <a:picLocks noChangeAspect="1" noChangeArrowheads="1"/>
          </p:cNvPicPr>
          <p:nvPr/>
        </p:nvPicPr>
        <p:blipFill>
          <a:blip r:embed="rId3"/>
          <a:srcRect/>
          <a:stretch>
            <a:fillRect/>
          </a:stretch>
        </p:blipFill>
        <p:spPr bwMode="auto">
          <a:xfrm>
            <a:off x="5442508" y="3576501"/>
            <a:ext cx="385572" cy="640080"/>
          </a:xfrm>
          <a:prstGeom prst="rect">
            <a:avLst/>
          </a:prstGeom>
          <a:noFill/>
          <a:ln w="9525">
            <a:noFill/>
            <a:miter lim="800000"/>
            <a:headEnd/>
            <a:tailEnd/>
          </a:ln>
          <a:effectLst>
            <a:outerShdw blurRad="50800" dist="38100" dir="5400000" algn="t" rotWithShape="0">
              <a:prstClr val="black">
                <a:alpha val="40000"/>
              </a:prstClr>
            </a:outerShdw>
          </a:effectLst>
        </p:spPr>
      </p:pic>
      <p:cxnSp>
        <p:nvCxnSpPr>
          <p:cNvPr id="58" name="Straight Connector 57"/>
          <p:cNvCxnSpPr/>
          <p:nvPr/>
        </p:nvCxnSpPr>
        <p:spPr bwMode="auto">
          <a:xfrm rot="16200000" flipV="1">
            <a:off x="6743759" y="4747006"/>
            <a:ext cx="188435" cy="2730"/>
          </a:xfrm>
          <a:prstGeom prst="line">
            <a:avLst/>
          </a:prstGeom>
          <a:solidFill>
            <a:srgbClr val="92D050"/>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cxnSp>
      <p:cxnSp>
        <p:nvCxnSpPr>
          <p:cNvPr id="59" name="Straight Connector 58"/>
          <p:cNvCxnSpPr/>
          <p:nvPr/>
        </p:nvCxnSpPr>
        <p:spPr bwMode="auto">
          <a:xfrm rot="10800000">
            <a:off x="6130595" y="3879713"/>
            <a:ext cx="228600" cy="1588"/>
          </a:xfrm>
          <a:prstGeom prst="line">
            <a:avLst/>
          </a:prstGeom>
          <a:solidFill>
            <a:srgbClr val="C0C0C0"/>
          </a:solidFill>
          <a:ln w="6350" cap="sq" cmpd="sng" algn="ctr">
            <a:solidFill>
              <a:schemeClr val="tx1">
                <a:lumMod val="50000"/>
                <a:lumOff val="50000"/>
              </a:schemeClr>
            </a:solidFill>
            <a:prstDash val="solid"/>
            <a:round/>
            <a:headEnd type="none" w="med" len="med"/>
            <a:tailEnd type="none" w="med" len="med"/>
          </a:ln>
          <a:effectLst/>
        </p:spPr>
      </p:cxnSp>
      <p:grpSp>
        <p:nvGrpSpPr>
          <p:cNvPr id="60" name="Group 109"/>
          <p:cNvGrpSpPr/>
          <p:nvPr/>
        </p:nvGrpSpPr>
        <p:grpSpPr>
          <a:xfrm>
            <a:off x="6623791" y="3546021"/>
            <a:ext cx="461406" cy="640080"/>
            <a:chOff x="3700272" y="5231190"/>
            <a:chExt cx="461406" cy="640080"/>
          </a:xfrm>
        </p:grpSpPr>
        <p:pic>
          <p:nvPicPr>
            <p:cNvPr id="61" name="Rectangle 6"/>
            <p:cNvPicPr>
              <a:picLocks noChangeAspect="1" noChangeArrowheads="1"/>
            </p:cNvPicPr>
            <p:nvPr/>
          </p:nvPicPr>
          <p:blipFill>
            <a:blip r:embed="rId4">
              <a:clrChange>
                <a:clrFrom>
                  <a:srgbClr val="DADBDD"/>
                </a:clrFrom>
                <a:clrTo>
                  <a:srgbClr val="DADBDD">
                    <a:alpha val="0"/>
                  </a:srgbClr>
                </a:clrTo>
              </a:clrChange>
            </a:blip>
            <a:srcRect l="20914" t="16994" r="24248" b="13333"/>
            <a:stretch>
              <a:fillRect/>
            </a:stretch>
          </p:blipFill>
          <p:spPr bwMode="auto">
            <a:xfrm>
              <a:off x="3700272" y="5231190"/>
              <a:ext cx="448056" cy="640080"/>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62" name="Group 299"/>
            <p:cNvGrpSpPr/>
            <p:nvPr/>
          </p:nvGrpSpPr>
          <p:grpSpPr>
            <a:xfrm>
              <a:off x="3888581" y="5617741"/>
              <a:ext cx="273097" cy="228230"/>
              <a:chOff x="3841703" y="5410570"/>
              <a:chExt cx="474444" cy="366371"/>
            </a:xfrm>
          </p:grpSpPr>
          <p:sp>
            <p:nvSpPr>
              <p:cNvPr id="63" name="Curved Up Arrow 62"/>
              <p:cNvSpPr/>
              <p:nvPr/>
            </p:nvSpPr>
            <p:spPr bwMode="auto">
              <a:xfrm rot="19313464">
                <a:off x="3994104" y="5562971"/>
                <a:ext cx="322043" cy="213970"/>
              </a:xfrm>
              <a:prstGeom prst="curvedUpArrow">
                <a:avLst>
                  <a:gd name="adj1" fmla="val 25000"/>
                  <a:gd name="adj2" fmla="val 48163"/>
                  <a:gd name="adj3" fmla="val 49611"/>
                </a:avLst>
              </a:prstGeom>
              <a:solidFill>
                <a:schemeClr val="bg2">
                  <a:lumMod val="25000"/>
                  <a:lumOff val="75000"/>
                </a:schemeClr>
              </a:soli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000" b="0" i="0" u="none" strike="noStrike" baseline="0" dirty="0">
                  <a:solidFill>
                    <a:srgbClr val="000000"/>
                  </a:solidFill>
                  <a:latin typeface="Arial"/>
                </a:endParaRPr>
              </a:p>
            </p:txBody>
          </p:sp>
          <p:sp>
            <p:nvSpPr>
              <p:cNvPr id="64" name="Curved Up Arrow 63"/>
              <p:cNvSpPr/>
              <p:nvPr/>
            </p:nvSpPr>
            <p:spPr bwMode="auto">
              <a:xfrm rot="19313464" flipH="1" flipV="1">
                <a:off x="3841703" y="5410570"/>
                <a:ext cx="322043" cy="213970"/>
              </a:xfrm>
              <a:prstGeom prst="curvedUpArrow">
                <a:avLst>
                  <a:gd name="adj1" fmla="val 25000"/>
                  <a:gd name="adj2" fmla="val 48163"/>
                  <a:gd name="adj3" fmla="val 49611"/>
                </a:avLst>
              </a:prstGeom>
              <a:solidFill>
                <a:schemeClr val="bg2">
                  <a:lumMod val="25000"/>
                  <a:lumOff val="75000"/>
                </a:schemeClr>
              </a:soli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000" b="0" i="0" u="none" strike="noStrike" baseline="0" dirty="0">
                  <a:solidFill>
                    <a:srgbClr val="000000"/>
                  </a:solidFill>
                  <a:latin typeface="Arial"/>
                </a:endParaRPr>
              </a:p>
            </p:txBody>
          </p:sp>
        </p:grpSp>
      </p:grpSp>
      <p:sp>
        <p:nvSpPr>
          <p:cNvPr id="65" name="Rounded Rectangle 64"/>
          <p:cNvSpPr/>
          <p:nvPr/>
        </p:nvSpPr>
        <p:spPr bwMode="auto">
          <a:xfrm>
            <a:off x="6486667" y="4853315"/>
            <a:ext cx="2590800" cy="1600200"/>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lnSpc>
                <a:spcPct val="90000"/>
              </a:lnSpc>
              <a:spcBef>
                <a:spcPct val="0"/>
              </a:spcBef>
              <a:spcAft>
                <a:spcPct val="0"/>
              </a:spcAft>
              <a:defRPr/>
            </a:pPr>
            <a:r>
              <a:rPr lang="en-US" dirty="0" smtClean="0"/>
              <a:t>OCS 2007</a:t>
            </a:r>
          </a:p>
        </p:txBody>
      </p:sp>
      <p:pic>
        <p:nvPicPr>
          <p:cNvPr id="66" name="Rectangle 6"/>
          <p:cNvPicPr>
            <a:picLocks noChangeAspect="1" noChangeArrowheads="1"/>
          </p:cNvPicPr>
          <p:nvPr/>
        </p:nvPicPr>
        <p:blipFill>
          <a:blip r:embed="rId4">
            <a:clrChange>
              <a:clrFrom>
                <a:srgbClr val="DADBDD"/>
              </a:clrFrom>
              <a:clrTo>
                <a:srgbClr val="DADBDD">
                  <a:alpha val="0"/>
                </a:srgbClr>
              </a:clrTo>
            </a:clrChange>
          </a:blip>
          <a:srcRect l="20914" t="16994" r="24248" b="13333"/>
          <a:stretch>
            <a:fillRect/>
          </a:stretch>
        </p:blipFill>
        <p:spPr bwMode="auto">
          <a:xfrm>
            <a:off x="6715267" y="5356235"/>
            <a:ext cx="448056" cy="640080"/>
          </a:xfrm>
          <a:prstGeom prst="rect">
            <a:avLst/>
          </a:prstGeom>
          <a:ln>
            <a:noFill/>
          </a:ln>
          <a:effectLst>
            <a:outerShdw blurRad="50800" dist="38100" dir="5400000" algn="t" rotWithShape="0">
              <a:prstClr val="black">
                <a:alpha val="40000"/>
              </a:prstClr>
            </a:outerShdw>
          </a:effectLst>
        </p:spPr>
      </p:pic>
      <p:sp>
        <p:nvSpPr>
          <p:cNvPr id="67" name="TextBox 66"/>
          <p:cNvSpPr txBox="1"/>
          <p:nvPr/>
        </p:nvSpPr>
        <p:spPr>
          <a:xfrm>
            <a:off x="6639067" y="6072515"/>
            <a:ext cx="2209800" cy="400110"/>
          </a:xfrm>
          <a:prstGeom prst="rect">
            <a:avLst/>
          </a:prstGeom>
          <a:noFill/>
        </p:spPr>
        <p:txBody>
          <a:bodyPr wrap="square" rtlCol="0">
            <a:spAutoFit/>
          </a:bodyPr>
          <a:lstStyle/>
          <a:p>
            <a:r>
              <a:rPr lang="en-US" sz="1000" dirty="0" smtClean="0"/>
              <a:t>IM, Presence,</a:t>
            </a:r>
          </a:p>
          <a:p>
            <a:r>
              <a:rPr lang="en-US" sz="1000" dirty="0" smtClean="0"/>
              <a:t>Audio, Video, Conferencing, IVR</a:t>
            </a:r>
            <a:endParaRPr lang="en-US" sz="1000" dirty="0"/>
          </a:p>
        </p:txBody>
      </p:sp>
      <p:sp>
        <p:nvSpPr>
          <p:cNvPr id="68" name="Rounded Rectangle 67"/>
          <p:cNvSpPr/>
          <p:nvPr/>
        </p:nvSpPr>
        <p:spPr bwMode="auto">
          <a:xfrm>
            <a:off x="7553467" y="5158115"/>
            <a:ext cx="1371600" cy="304800"/>
          </a:xfrm>
          <a:prstGeom prst="roundRect">
            <a:avLst/>
          </a:prstGeom>
          <a:gradFill flip="none" rotWithShape="1">
            <a:gsLst>
              <a:gs pos="0">
                <a:schemeClr val="bg1">
                  <a:lumMod val="50000"/>
                  <a:alpha val="0"/>
                </a:schemeClr>
              </a:gs>
              <a:gs pos="42000">
                <a:schemeClr val="accent5">
                  <a:lumMod val="40000"/>
                  <a:lumOff val="60000"/>
                </a:schemeClr>
              </a:gs>
              <a:gs pos="75000">
                <a:schemeClr val="accent5"/>
              </a:gs>
              <a:gs pos="85000">
                <a:schemeClr val="accent5">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5">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none" lIns="109728" tIns="54864" rIns="109728" bIns="54864" numCol="1" rtlCol="0" anchor="ctr" anchorCtr="0" compatLnSpc="1">
            <a:prstTxWarp prst="textNoShape">
              <a:avLst/>
            </a:prstTxWarp>
          </a:bodyPr>
          <a:lstStyle/>
          <a:p>
            <a:pPr marR="0" indent="0" algn="ctr" defTabSz="1096963" fontAlgn="base">
              <a:lnSpc>
                <a:spcPct val="100000"/>
              </a:lnSpc>
              <a:spcBef>
                <a:spcPct val="0"/>
              </a:spcBef>
              <a:spcAft>
                <a:spcPct val="0"/>
              </a:spcAft>
              <a:buNone/>
              <a:tabLst/>
              <a:defRPr/>
            </a:pPr>
            <a:r>
              <a:rPr lang="en-US" sz="1200" dirty="0" smtClean="0">
                <a:solidFill>
                  <a:schemeClr val="tx1"/>
                </a:solidFill>
              </a:rPr>
              <a:t>Inbound Routing</a:t>
            </a:r>
          </a:p>
        </p:txBody>
      </p:sp>
      <p:sp>
        <p:nvSpPr>
          <p:cNvPr id="69" name="Rounded Rectangle 68"/>
          <p:cNvSpPr/>
          <p:nvPr/>
        </p:nvSpPr>
        <p:spPr bwMode="auto">
          <a:xfrm>
            <a:off x="7553467" y="5539115"/>
            <a:ext cx="1371600" cy="304800"/>
          </a:xfrm>
          <a:prstGeom prst="roundRect">
            <a:avLst/>
          </a:prstGeom>
          <a:gradFill flip="none" rotWithShape="1">
            <a:gsLst>
              <a:gs pos="0">
                <a:schemeClr val="bg1">
                  <a:lumMod val="50000"/>
                  <a:alpha val="0"/>
                </a:schemeClr>
              </a:gs>
              <a:gs pos="42000">
                <a:schemeClr val="accent5">
                  <a:lumMod val="40000"/>
                  <a:lumOff val="60000"/>
                </a:schemeClr>
              </a:gs>
              <a:gs pos="75000">
                <a:schemeClr val="accent5"/>
              </a:gs>
              <a:gs pos="85000">
                <a:schemeClr val="accent5">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5">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non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200" dirty="0" smtClean="0"/>
              <a:t>Outbound Routing</a:t>
            </a:r>
            <a:endParaRPr lang="en-US" sz="1200" dirty="0"/>
          </a:p>
        </p:txBody>
      </p:sp>
      <p:sp>
        <p:nvSpPr>
          <p:cNvPr id="70" name="Rounded Rectangle 69"/>
          <p:cNvSpPr/>
          <p:nvPr/>
        </p:nvSpPr>
        <p:spPr bwMode="auto">
          <a:xfrm>
            <a:off x="7553467" y="5920115"/>
            <a:ext cx="1371600" cy="289512"/>
          </a:xfrm>
          <a:prstGeom prst="roundRect">
            <a:avLst/>
          </a:prstGeom>
          <a:gradFill flip="none" rotWithShape="1">
            <a:gsLst>
              <a:gs pos="0">
                <a:schemeClr val="bg1">
                  <a:lumMod val="50000"/>
                  <a:alpha val="0"/>
                </a:schemeClr>
              </a:gs>
              <a:gs pos="42000">
                <a:schemeClr val="accent5">
                  <a:lumMod val="40000"/>
                  <a:lumOff val="60000"/>
                </a:schemeClr>
              </a:gs>
              <a:gs pos="75000">
                <a:schemeClr val="accent5"/>
              </a:gs>
              <a:gs pos="85000">
                <a:schemeClr val="accent5">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5">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non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200" dirty="0" smtClean="0"/>
              <a:t>Voicemail Routing</a:t>
            </a:r>
            <a:endParaRPr lang="en-US" sz="1200" dirty="0"/>
          </a:p>
        </p:txBody>
      </p:sp>
      <p:pic>
        <p:nvPicPr>
          <p:cNvPr id="71" name="Picture 121" descr="anyversion-icon-32x32-32bit"/>
          <p:cNvPicPr>
            <a:picLocks noChangeAspect="1" noChangeArrowheads="1"/>
          </p:cNvPicPr>
          <p:nvPr/>
        </p:nvPicPr>
        <p:blipFill>
          <a:blip r:embed="rId5">
            <a:duotone>
              <a:srgbClr val="B84A00">
                <a:shade val="45000"/>
                <a:satMod val="135000"/>
              </a:srgbClr>
              <a:prstClr val="white"/>
            </a:duotone>
            <a:lum bright="29000"/>
          </a:blip>
          <a:srcRect/>
          <a:stretch>
            <a:fillRect/>
          </a:stretch>
        </p:blipFill>
        <p:spPr bwMode="auto">
          <a:xfrm>
            <a:off x="6977686" y="5866474"/>
            <a:ext cx="152400" cy="15240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72" name="Picture 114" descr="PSTN"/>
          <p:cNvPicPr>
            <a:picLocks noChangeAspect="1" noChangeArrowheads="1"/>
          </p:cNvPicPr>
          <p:nvPr/>
        </p:nvPicPr>
        <p:blipFill>
          <a:blip r:embed="rId6">
            <a:clrChange>
              <a:clrFrom>
                <a:srgbClr val="DADBDD"/>
              </a:clrFrom>
              <a:clrTo>
                <a:srgbClr val="DADBDD">
                  <a:alpha val="0"/>
                </a:srgbClr>
              </a:clrTo>
            </a:clrChange>
          </a:blip>
          <a:srcRect/>
          <a:stretch>
            <a:fillRect/>
          </a:stretch>
        </p:blipFill>
        <p:spPr bwMode="auto">
          <a:xfrm>
            <a:off x="5254667" y="1962013"/>
            <a:ext cx="460375" cy="473075"/>
          </a:xfrm>
          <a:prstGeom prst="rect">
            <a:avLst/>
          </a:prstGeom>
          <a:noFill/>
          <a:ln w="9525">
            <a:noFill/>
            <a:miter lim="800000"/>
            <a:headEnd/>
            <a:tailEnd/>
          </a:ln>
          <a:effectLst>
            <a:outerShdw blurRad="50800" dist="38100" dir="5400000" algn="t" rotWithShape="0">
              <a:srgbClr val="00B0F0">
                <a:alpha val="40000"/>
              </a:srgbClr>
            </a:outerShdw>
          </a:effectLst>
        </p:spPr>
      </p:pic>
      <p:pic>
        <p:nvPicPr>
          <p:cNvPr id="73" name="Rectangle 5"/>
          <p:cNvPicPr>
            <a:picLocks noChangeAspect="1" noChangeArrowheads="1"/>
          </p:cNvPicPr>
          <p:nvPr/>
        </p:nvPicPr>
        <p:blipFill>
          <a:blip r:embed="rId7">
            <a:clrChange>
              <a:clrFrom>
                <a:srgbClr val="DADBDD"/>
              </a:clrFrom>
              <a:clrTo>
                <a:srgbClr val="DADBDD">
                  <a:alpha val="0"/>
                </a:srgbClr>
              </a:clrTo>
            </a:clrChange>
          </a:blip>
          <a:srcRect l="12459" t="7713" r="7890" b="12709"/>
          <a:stretch>
            <a:fillRect/>
          </a:stretch>
        </p:blipFill>
        <p:spPr bwMode="auto">
          <a:xfrm>
            <a:off x="7401067" y="2036626"/>
            <a:ext cx="416858" cy="38301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74" name="Rectangle 19"/>
          <p:cNvPicPr>
            <a:picLocks noChangeAspect="1" noChangeArrowheads="1"/>
          </p:cNvPicPr>
          <p:nvPr/>
        </p:nvPicPr>
        <p:blipFill>
          <a:blip r:embed="rId8">
            <a:clrChange>
              <a:clrFrom>
                <a:srgbClr val="DADBDD"/>
              </a:clrFrom>
              <a:clrTo>
                <a:srgbClr val="DADBDD">
                  <a:alpha val="0"/>
                </a:srgbClr>
              </a:clrTo>
            </a:clrChange>
          </a:blip>
          <a:srcRect/>
          <a:stretch>
            <a:fillRect/>
          </a:stretch>
        </p:blipFill>
        <p:spPr bwMode="auto">
          <a:xfrm>
            <a:off x="7822329" y="2061425"/>
            <a:ext cx="127610" cy="365726"/>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75" name="Picture 74" descr="clip_image001"/>
          <p:cNvPicPr/>
          <p:nvPr/>
        </p:nvPicPr>
        <p:blipFill>
          <a:blip r:embed="rId9">
            <a:clrChange>
              <a:clrFrom>
                <a:srgbClr val="F7FFFF"/>
              </a:clrFrom>
              <a:clrTo>
                <a:srgbClr val="F7FFFF">
                  <a:alpha val="0"/>
                </a:srgbClr>
              </a:clrTo>
            </a:clrChange>
          </a:blip>
          <a:srcRect/>
          <a:stretch>
            <a:fillRect/>
          </a:stretch>
        </p:blipFill>
        <p:spPr bwMode="auto">
          <a:xfrm>
            <a:off x="7598435" y="2091522"/>
            <a:ext cx="152400" cy="142875"/>
          </a:xfrm>
          <a:prstGeom prst="rect">
            <a:avLst/>
          </a:prstGeom>
          <a:noFill/>
          <a:ln w="9525">
            <a:noFill/>
            <a:miter lim="800000"/>
            <a:headEnd/>
            <a:tailEnd/>
          </a:ln>
        </p:spPr>
      </p:pic>
      <p:pic>
        <p:nvPicPr>
          <p:cNvPr id="76" name="Rectangle 5"/>
          <p:cNvPicPr>
            <a:picLocks noChangeAspect="1" noChangeArrowheads="1"/>
          </p:cNvPicPr>
          <p:nvPr/>
        </p:nvPicPr>
        <p:blipFill>
          <a:blip r:embed="rId7">
            <a:clrChange>
              <a:clrFrom>
                <a:srgbClr val="DADBDD"/>
              </a:clrFrom>
              <a:clrTo>
                <a:srgbClr val="DADBDD">
                  <a:alpha val="0"/>
                </a:srgbClr>
              </a:clrTo>
            </a:clrChange>
          </a:blip>
          <a:srcRect l="12459" t="7713" r="7890" b="12709"/>
          <a:stretch>
            <a:fillRect/>
          </a:stretch>
        </p:blipFill>
        <p:spPr bwMode="auto">
          <a:xfrm>
            <a:off x="5785395" y="2036626"/>
            <a:ext cx="416858" cy="38301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77" name="Rectangle 19"/>
          <p:cNvPicPr>
            <a:picLocks noChangeAspect="1" noChangeArrowheads="1"/>
          </p:cNvPicPr>
          <p:nvPr/>
        </p:nvPicPr>
        <p:blipFill>
          <a:blip r:embed="rId8">
            <a:clrChange>
              <a:clrFrom>
                <a:srgbClr val="DADBDD"/>
              </a:clrFrom>
              <a:clrTo>
                <a:srgbClr val="DADBDD">
                  <a:alpha val="0"/>
                </a:srgbClr>
              </a:clrTo>
            </a:clrChange>
          </a:blip>
          <a:srcRect/>
          <a:stretch>
            <a:fillRect/>
          </a:stretch>
        </p:blipFill>
        <p:spPr bwMode="auto">
          <a:xfrm>
            <a:off x="6206657" y="2061425"/>
            <a:ext cx="127610" cy="365726"/>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78" name="Picture 77" descr="clip_image001"/>
          <p:cNvPicPr/>
          <p:nvPr/>
        </p:nvPicPr>
        <p:blipFill>
          <a:blip r:embed="rId10">
            <a:clrChange>
              <a:clrFrom>
                <a:srgbClr val="F7FFFF"/>
              </a:clrFrom>
              <a:clrTo>
                <a:srgbClr val="F7FFFF">
                  <a:alpha val="0"/>
                </a:srgbClr>
              </a:clrTo>
            </a:clrChange>
          </a:blip>
          <a:srcRect/>
          <a:stretch>
            <a:fillRect/>
          </a:stretch>
        </p:blipFill>
        <p:spPr bwMode="auto">
          <a:xfrm>
            <a:off x="5970782" y="2091522"/>
            <a:ext cx="142875" cy="142875"/>
          </a:xfrm>
          <a:prstGeom prst="rect">
            <a:avLst/>
          </a:prstGeom>
          <a:noFill/>
          <a:ln w="9525">
            <a:noFill/>
            <a:miter lim="800000"/>
            <a:headEnd/>
            <a:tailEnd/>
          </a:ln>
        </p:spPr>
      </p:pic>
      <p:pic>
        <p:nvPicPr>
          <p:cNvPr id="79" name="Picture 114" descr="PSTN"/>
          <p:cNvPicPr>
            <a:picLocks noChangeAspect="1" noChangeArrowheads="1"/>
          </p:cNvPicPr>
          <p:nvPr/>
        </p:nvPicPr>
        <p:blipFill>
          <a:blip r:embed="rId6">
            <a:clrChange>
              <a:clrFrom>
                <a:srgbClr val="DADBDD"/>
              </a:clrFrom>
              <a:clrTo>
                <a:srgbClr val="DADBDD">
                  <a:alpha val="0"/>
                </a:srgbClr>
              </a:clrTo>
            </a:clrChange>
          </a:blip>
          <a:srcRect/>
          <a:stretch>
            <a:fillRect/>
          </a:stretch>
        </p:blipFill>
        <p:spPr bwMode="auto">
          <a:xfrm>
            <a:off x="6915586" y="1962013"/>
            <a:ext cx="460375" cy="473075"/>
          </a:xfrm>
          <a:prstGeom prst="rect">
            <a:avLst/>
          </a:prstGeom>
          <a:noFill/>
          <a:ln w="9525">
            <a:noFill/>
            <a:miter lim="800000"/>
            <a:headEnd/>
            <a:tailEnd/>
          </a:ln>
          <a:effectLst>
            <a:outerShdw blurRad="50800" dist="38100" dir="5400000" algn="t" rotWithShape="0">
              <a:srgbClr val="00B0F0">
                <a:alpha val="40000"/>
              </a:srgbClr>
            </a:outerShdw>
          </a:effectLst>
        </p:spPr>
      </p:pic>
      <p:sp>
        <p:nvSpPr>
          <p:cNvPr id="80" name="TextBox 79"/>
          <p:cNvSpPr txBox="1"/>
          <p:nvPr/>
        </p:nvSpPr>
        <p:spPr>
          <a:xfrm>
            <a:off x="5283275" y="4262301"/>
            <a:ext cx="704039" cy="400110"/>
          </a:xfrm>
          <a:prstGeom prst="rect">
            <a:avLst/>
          </a:prstGeom>
          <a:noFill/>
        </p:spPr>
        <p:txBody>
          <a:bodyPr wrap="none" rtlCol="0">
            <a:spAutoFit/>
          </a:bodyPr>
          <a:lstStyle/>
          <a:p>
            <a:pPr algn="ctr"/>
            <a:r>
              <a:rPr lang="en-US" sz="1000" dirty="0" smtClean="0"/>
              <a:t>SIP/PSTN</a:t>
            </a:r>
          </a:p>
          <a:p>
            <a:pPr algn="ctr"/>
            <a:r>
              <a:rPr lang="en-US" sz="1000" dirty="0" smtClean="0"/>
              <a:t>Gateway</a:t>
            </a:r>
            <a:endParaRPr lang="en-US" sz="10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Placeholder 43"/>
          <p:cNvSpPr>
            <a:spLocks noGrp="1"/>
          </p:cNvSpPr>
          <p:nvPr>
            <p:ph type="body" sz="quarter" idx="10"/>
          </p:nvPr>
        </p:nvSpPr>
        <p:spPr>
          <a:xfrm>
            <a:off x="129063" y="1524000"/>
            <a:ext cx="8382000" cy="3154710"/>
          </a:xfrm>
        </p:spPr>
        <p:txBody>
          <a:bodyPr/>
          <a:lstStyle/>
          <a:p>
            <a:pPr marL="347663" indent="-347663"/>
            <a:endParaRPr lang="en-US" sz="2000" dirty="0" smtClean="0"/>
          </a:p>
          <a:p>
            <a:pPr marL="347663" indent="-347663"/>
            <a:endParaRPr lang="en-US" sz="2000" dirty="0" smtClean="0"/>
          </a:p>
          <a:p>
            <a:pPr marL="347663" indent="-347663"/>
            <a:r>
              <a:rPr lang="en-US" sz="2000" dirty="0" smtClean="0"/>
              <a:t>Migrate groups to Software-powered VoIP</a:t>
            </a:r>
          </a:p>
          <a:p>
            <a:pPr marL="685800" lvl="1" indent="-338138"/>
            <a:r>
              <a:rPr lang="en-US" sz="1800" dirty="0" smtClean="0"/>
              <a:t>Typically information or mobile workers</a:t>
            </a:r>
          </a:p>
          <a:p>
            <a:pPr marL="685800" lvl="1" indent="-338138"/>
            <a:r>
              <a:rPr lang="en-US" sz="1800" dirty="0" smtClean="0"/>
              <a:t>All users have IM and presence</a:t>
            </a:r>
          </a:p>
          <a:p>
            <a:pPr lvl="0"/>
            <a:endParaRPr lang="en-US" sz="2000" dirty="0" smtClean="0"/>
          </a:p>
          <a:p>
            <a:pPr lvl="0"/>
            <a:r>
              <a:rPr lang="en-US" sz="2000" dirty="0" smtClean="0"/>
              <a:t>Standard PBX migration procedures</a:t>
            </a:r>
          </a:p>
          <a:p>
            <a:pPr marL="685800" lvl="1" indent="-338138"/>
            <a:r>
              <a:rPr lang="en-US" sz="1800" dirty="0" smtClean="0"/>
              <a:t>Common PBX network interfaces</a:t>
            </a:r>
          </a:p>
          <a:p>
            <a:pPr marL="685800" lvl="1" indent="-338138"/>
            <a:r>
              <a:rPr lang="en-US" sz="1800" dirty="0" smtClean="0"/>
              <a:t>PBX numbering plans</a:t>
            </a:r>
          </a:p>
          <a:p>
            <a:pPr marL="685800" lvl="1" indent="-338138"/>
            <a:r>
              <a:rPr lang="en-US" sz="1800" dirty="0" smtClean="0"/>
              <a:t>No PBX upgrade required</a:t>
            </a:r>
          </a:p>
        </p:txBody>
      </p:sp>
      <p:cxnSp>
        <p:nvCxnSpPr>
          <p:cNvPr id="57" name="Straight Connector 56"/>
          <p:cNvCxnSpPr/>
          <p:nvPr/>
        </p:nvCxnSpPr>
        <p:spPr bwMode="auto">
          <a:xfrm rot="16200000" flipH="1">
            <a:off x="7605629" y="3875646"/>
            <a:ext cx="2002075" cy="3881"/>
          </a:xfrm>
          <a:prstGeom prst="line">
            <a:avLst/>
          </a:prstGeom>
          <a:solidFill>
            <a:schemeClr val="accent1">
              <a:lumMod val="90000"/>
            </a:schemeClr>
          </a:solidFill>
          <a:ln w="19050" cap="rnd" cmpd="sng" algn="ctr">
            <a:solidFill>
              <a:srgbClr val="7CBF33"/>
            </a:solidFill>
            <a:prstDash val="solid"/>
          </a:ln>
          <a:effectLst>
            <a:outerShdw blurRad="39000" dist="25400" dir="5400000">
              <a:srgbClr val="000000">
                <a:alpha val="35000"/>
              </a:srgbClr>
            </a:outerShdw>
          </a:effectLst>
        </p:spPr>
      </p:cxnSp>
      <p:sp>
        <p:nvSpPr>
          <p:cNvPr id="8" name="Rounded Rectangle 7"/>
          <p:cNvSpPr/>
          <p:nvPr/>
        </p:nvSpPr>
        <p:spPr bwMode="auto">
          <a:xfrm>
            <a:off x="5312321" y="1520688"/>
            <a:ext cx="3429000" cy="1125792"/>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1096963" fontAlgn="base">
              <a:lnSpc>
                <a:spcPct val="90000"/>
              </a:lnSpc>
              <a:spcBef>
                <a:spcPct val="0"/>
              </a:spcBef>
              <a:spcAft>
                <a:spcPct val="0"/>
              </a:spcAft>
              <a:defRPr/>
            </a:pPr>
            <a:r>
              <a:rPr lang="en-US" sz="2000" dirty="0" smtClean="0">
                <a:solidFill>
                  <a:schemeClr val="lt1"/>
                </a:solidFill>
              </a:rPr>
              <a:t>OCS 2007 Stand-Alone</a:t>
            </a:r>
          </a:p>
        </p:txBody>
      </p:sp>
      <p:sp>
        <p:nvSpPr>
          <p:cNvPr id="6" name="Rounded Rectangle 5"/>
          <p:cNvSpPr/>
          <p:nvPr/>
        </p:nvSpPr>
        <p:spPr bwMode="auto">
          <a:xfrm>
            <a:off x="5301791" y="3043101"/>
            <a:ext cx="990600" cy="16002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none" lIns="109728" tIns="0" rIns="109728" bIns="54864" numCol="1" rtlCol="0" anchor="t" anchorCtr="0" compatLnSpc="1">
            <a:prstTxWarp prst="textNoShape">
              <a:avLst/>
            </a:prstTxWarp>
          </a:bodyPr>
          <a:lstStyle/>
          <a:p>
            <a:pPr algn="ctr" defTabSz="1096963" fontAlgn="base">
              <a:lnSpc>
                <a:spcPct val="90000"/>
              </a:lnSpc>
              <a:spcBef>
                <a:spcPct val="0"/>
              </a:spcBef>
              <a:spcAft>
                <a:spcPct val="0"/>
              </a:spcAft>
              <a:defRPr/>
            </a:pPr>
            <a:r>
              <a:rPr lang="en-US" sz="1400" dirty="0" smtClean="0">
                <a:solidFill>
                  <a:schemeClr val="lt1"/>
                </a:solidFill>
                <a:latin typeface="Segoe" pitchFamily="34" charset="0"/>
              </a:rPr>
              <a:t>Existing</a:t>
            </a:r>
          </a:p>
          <a:p>
            <a:pPr algn="ctr" defTabSz="1096963" fontAlgn="base">
              <a:lnSpc>
                <a:spcPct val="90000"/>
              </a:lnSpc>
              <a:spcBef>
                <a:spcPct val="0"/>
              </a:spcBef>
              <a:spcAft>
                <a:spcPct val="0"/>
              </a:spcAft>
              <a:defRPr/>
            </a:pPr>
            <a:r>
              <a:rPr lang="en-US" sz="1400" dirty="0" smtClean="0">
                <a:solidFill>
                  <a:schemeClr val="lt1"/>
                </a:solidFill>
                <a:latin typeface="Segoe" pitchFamily="34" charset="0"/>
              </a:rPr>
              <a:t>PBX</a:t>
            </a:r>
          </a:p>
        </p:txBody>
      </p:sp>
      <p:pic>
        <p:nvPicPr>
          <p:cNvPr id="7" name="Rectangle 62"/>
          <p:cNvPicPr>
            <a:picLocks noChangeAspect="1" noChangeArrowheads="1"/>
          </p:cNvPicPr>
          <p:nvPr/>
        </p:nvPicPr>
        <p:blipFill>
          <a:blip r:embed="rId3"/>
          <a:srcRect/>
          <a:stretch>
            <a:fillRect/>
          </a:stretch>
        </p:blipFill>
        <p:spPr bwMode="auto">
          <a:xfrm>
            <a:off x="5604305" y="3576501"/>
            <a:ext cx="385572" cy="640080"/>
          </a:xfrm>
          <a:prstGeom prst="rect">
            <a:avLst/>
          </a:prstGeom>
          <a:noFill/>
          <a:ln w="9525">
            <a:noFill/>
            <a:miter lim="800000"/>
            <a:headEnd/>
            <a:tailEnd/>
          </a:ln>
          <a:effectLst>
            <a:outerShdw blurRad="50800" dist="38100" dir="5400000" algn="t" rotWithShape="0">
              <a:prstClr val="black">
                <a:alpha val="40000"/>
              </a:prstClr>
            </a:outerShdw>
          </a:effectLst>
        </p:spPr>
      </p:pic>
      <p:cxnSp>
        <p:nvCxnSpPr>
          <p:cNvPr id="13" name="Straight Connector 12"/>
          <p:cNvCxnSpPr/>
          <p:nvPr/>
        </p:nvCxnSpPr>
        <p:spPr bwMode="auto">
          <a:xfrm rot="10800000" flipV="1">
            <a:off x="7545936" y="3900194"/>
            <a:ext cx="557658" cy="5233"/>
          </a:xfrm>
          <a:prstGeom prst="line">
            <a:avLst/>
          </a:prstGeom>
          <a:solidFill>
            <a:srgbClr val="92D050"/>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cxnSp>
      <p:sp>
        <p:nvSpPr>
          <p:cNvPr id="15" name="Rounded Rectangle 14"/>
          <p:cNvSpPr/>
          <p:nvPr/>
        </p:nvSpPr>
        <p:spPr bwMode="auto">
          <a:xfrm>
            <a:off x="6529537" y="3043101"/>
            <a:ext cx="990600" cy="1600200"/>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none" lIns="109728" tIns="0" rIns="109728" bIns="54864" numCol="1" rtlCol="0" anchor="t" anchorCtr="0" compatLnSpc="1">
            <a:prstTxWarp prst="textNoShape">
              <a:avLst/>
            </a:prstTxWarp>
          </a:bodyPr>
          <a:lstStyle/>
          <a:p>
            <a:pPr algn="ctr" defTabSz="1096963" fontAlgn="base">
              <a:lnSpc>
                <a:spcPct val="90000"/>
              </a:lnSpc>
              <a:spcBef>
                <a:spcPct val="0"/>
              </a:spcBef>
              <a:spcAft>
                <a:spcPct val="0"/>
              </a:spcAft>
              <a:defRPr/>
            </a:pPr>
            <a:r>
              <a:rPr lang="en-US" sz="1400" dirty="0" smtClean="0">
                <a:solidFill>
                  <a:schemeClr val="lt1"/>
                </a:solidFill>
              </a:rPr>
              <a:t>Mediation</a:t>
            </a:r>
          </a:p>
          <a:p>
            <a:pPr algn="ctr" defTabSz="1096963" fontAlgn="base">
              <a:lnSpc>
                <a:spcPct val="90000"/>
              </a:lnSpc>
              <a:spcBef>
                <a:spcPct val="0"/>
              </a:spcBef>
              <a:spcAft>
                <a:spcPct val="0"/>
              </a:spcAft>
              <a:defRPr/>
            </a:pPr>
            <a:r>
              <a:rPr lang="en-US" sz="1400" dirty="0" smtClean="0">
                <a:solidFill>
                  <a:schemeClr val="lt1"/>
                </a:solidFill>
              </a:rPr>
              <a:t>Server</a:t>
            </a:r>
          </a:p>
        </p:txBody>
      </p:sp>
      <p:sp>
        <p:nvSpPr>
          <p:cNvPr id="17" name="TextBox 16"/>
          <p:cNvSpPr txBox="1"/>
          <p:nvPr/>
        </p:nvSpPr>
        <p:spPr>
          <a:xfrm>
            <a:off x="6847545" y="4416190"/>
            <a:ext cx="354584" cy="246221"/>
          </a:xfrm>
          <a:prstGeom prst="rect">
            <a:avLst/>
          </a:prstGeom>
          <a:noFill/>
        </p:spPr>
        <p:txBody>
          <a:bodyPr wrap="none" rtlCol="0">
            <a:spAutoFit/>
          </a:bodyPr>
          <a:lstStyle/>
          <a:p>
            <a:pPr algn="ctr"/>
            <a:r>
              <a:rPr lang="en-US" sz="1000" dirty="0" smtClean="0"/>
              <a:t>SIP</a:t>
            </a:r>
            <a:endParaRPr lang="en-US" sz="1000" dirty="0"/>
          </a:p>
        </p:txBody>
      </p:sp>
      <p:grpSp>
        <p:nvGrpSpPr>
          <p:cNvPr id="2" name="Group 109"/>
          <p:cNvGrpSpPr/>
          <p:nvPr/>
        </p:nvGrpSpPr>
        <p:grpSpPr>
          <a:xfrm>
            <a:off x="6794134" y="3546021"/>
            <a:ext cx="461406" cy="640080"/>
            <a:chOff x="3700272" y="5231190"/>
            <a:chExt cx="461406" cy="640080"/>
          </a:xfrm>
        </p:grpSpPr>
        <p:pic>
          <p:nvPicPr>
            <p:cNvPr id="19" name="Rectangle 6"/>
            <p:cNvPicPr>
              <a:picLocks noChangeAspect="1" noChangeArrowheads="1"/>
            </p:cNvPicPr>
            <p:nvPr/>
          </p:nvPicPr>
          <p:blipFill>
            <a:blip r:embed="rId4">
              <a:clrChange>
                <a:clrFrom>
                  <a:srgbClr val="DADBDD"/>
                </a:clrFrom>
                <a:clrTo>
                  <a:srgbClr val="DADBDD">
                    <a:alpha val="0"/>
                  </a:srgbClr>
                </a:clrTo>
              </a:clrChange>
            </a:blip>
            <a:srcRect l="20914" t="16994" r="24248" b="13333"/>
            <a:stretch>
              <a:fillRect/>
            </a:stretch>
          </p:blipFill>
          <p:spPr bwMode="auto">
            <a:xfrm>
              <a:off x="3700272" y="5231190"/>
              <a:ext cx="448056" cy="640080"/>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4" name="Group 299"/>
            <p:cNvGrpSpPr/>
            <p:nvPr/>
          </p:nvGrpSpPr>
          <p:grpSpPr>
            <a:xfrm>
              <a:off x="3888581" y="5617741"/>
              <a:ext cx="273097" cy="228230"/>
              <a:chOff x="3841703" y="5410570"/>
              <a:chExt cx="474444" cy="366371"/>
            </a:xfrm>
          </p:grpSpPr>
          <p:sp>
            <p:nvSpPr>
              <p:cNvPr id="21" name="Curved Up Arrow 20"/>
              <p:cNvSpPr/>
              <p:nvPr/>
            </p:nvSpPr>
            <p:spPr bwMode="auto">
              <a:xfrm rot="19313464">
                <a:off x="3994104" y="5562971"/>
                <a:ext cx="322043" cy="213970"/>
              </a:xfrm>
              <a:prstGeom prst="curvedUpArrow">
                <a:avLst>
                  <a:gd name="adj1" fmla="val 25000"/>
                  <a:gd name="adj2" fmla="val 48163"/>
                  <a:gd name="adj3" fmla="val 49611"/>
                </a:avLst>
              </a:prstGeom>
              <a:solidFill>
                <a:schemeClr val="bg2">
                  <a:lumMod val="25000"/>
                  <a:lumOff val="75000"/>
                </a:schemeClr>
              </a:soli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000" b="0" i="0" u="none" strike="noStrike" baseline="0" dirty="0">
                  <a:solidFill>
                    <a:srgbClr val="000000"/>
                  </a:solidFill>
                  <a:latin typeface="Arial"/>
                </a:endParaRPr>
              </a:p>
            </p:txBody>
          </p:sp>
          <p:sp>
            <p:nvSpPr>
              <p:cNvPr id="22" name="Curved Up Arrow 21"/>
              <p:cNvSpPr/>
              <p:nvPr/>
            </p:nvSpPr>
            <p:spPr bwMode="auto">
              <a:xfrm rot="19313464" flipH="1" flipV="1">
                <a:off x="3841703" y="5410570"/>
                <a:ext cx="322043" cy="213970"/>
              </a:xfrm>
              <a:prstGeom prst="curvedUpArrow">
                <a:avLst>
                  <a:gd name="adj1" fmla="val 25000"/>
                  <a:gd name="adj2" fmla="val 48163"/>
                  <a:gd name="adj3" fmla="val 49611"/>
                </a:avLst>
              </a:prstGeom>
              <a:solidFill>
                <a:schemeClr val="bg2">
                  <a:lumMod val="25000"/>
                  <a:lumOff val="75000"/>
                </a:schemeClr>
              </a:soli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000" b="0" i="0" u="none" strike="noStrike" baseline="0" dirty="0">
                  <a:solidFill>
                    <a:srgbClr val="000000"/>
                  </a:solidFill>
                  <a:latin typeface="Arial"/>
                </a:endParaRPr>
              </a:p>
            </p:txBody>
          </p:sp>
        </p:grpSp>
      </p:grpSp>
      <p:sp>
        <p:nvSpPr>
          <p:cNvPr id="29" name="Rounded Rectangle 28"/>
          <p:cNvSpPr/>
          <p:nvPr/>
        </p:nvSpPr>
        <p:spPr bwMode="auto">
          <a:xfrm>
            <a:off x="6472626" y="4904025"/>
            <a:ext cx="2590800" cy="1600200"/>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lnSpc>
                <a:spcPct val="90000"/>
              </a:lnSpc>
              <a:spcBef>
                <a:spcPct val="0"/>
              </a:spcBef>
              <a:spcAft>
                <a:spcPct val="0"/>
              </a:spcAft>
              <a:defRPr/>
            </a:pPr>
            <a:r>
              <a:rPr lang="en-US" dirty="0" smtClean="0">
                <a:solidFill>
                  <a:schemeClr val="lt1"/>
                </a:solidFill>
              </a:rPr>
              <a:t>OCS 2007</a:t>
            </a:r>
          </a:p>
        </p:txBody>
      </p:sp>
      <p:pic>
        <p:nvPicPr>
          <p:cNvPr id="32" name="Rectangle 6"/>
          <p:cNvPicPr>
            <a:picLocks noChangeAspect="1" noChangeArrowheads="1"/>
          </p:cNvPicPr>
          <p:nvPr/>
        </p:nvPicPr>
        <p:blipFill>
          <a:blip r:embed="rId4">
            <a:clrChange>
              <a:clrFrom>
                <a:srgbClr val="DADBDD"/>
              </a:clrFrom>
              <a:clrTo>
                <a:srgbClr val="DADBDD">
                  <a:alpha val="0"/>
                </a:srgbClr>
              </a:clrTo>
            </a:clrChange>
          </a:blip>
          <a:srcRect l="20914" t="16994" r="24248" b="13333"/>
          <a:stretch>
            <a:fillRect/>
          </a:stretch>
        </p:blipFill>
        <p:spPr bwMode="auto">
          <a:xfrm>
            <a:off x="6701226" y="5406945"/>
            <a:ext cx="448056" cy="640080"/>
          </a:xfrm>
          <a:prstGeom prst="rect">
            <a:avLst/>
          </a:prstGeom>
          <a:ln>
            <a:noFill/>
          </a:ln>
          <a:effectLst>
            <a:outerShdw blurRad="50800" dist="38100" dir="5400000" algn="t" rotWithShape="0">
              <a:prstClr val="black">
                <a:alpha val="40000"/>
              </a:prstClr>
            </a:outerShdw>
          </a:effectLst>
        </p:spPr>
      </p:pic>
      <p:sp>
        <p:nvSpPr>
          <p:cNvPr id="34" name="TextBox 33"/>
          <p:cNvSpPr txBox="1"/>
          <p:nvPr/>
        </p:nvSpPr>
        <p:spPr>
          <a:xfrm>
            <a:off x="6625026" y="6123225"/>
            <a:ext cx="2209800" cy="400110"/>
          </a:xfrm>
          <a:prstGeom prst="rect">
            <a:avLst/>
          </a:prstGeom>
          <a:noFill/>
        </p:spPr>
        <p:txBody>
          <a:bodyPr wrap="square" rtlCol="0">
            <a:spAutoFit/>
          </a:bodyPr>
          <a:lstStyle/>
          <a:p>
            <a:r>
              <a:rPr lang="en-US" sz="1000" dirty="0" smtClean="0"/>
              <a:t>IM, Presence,</a:t>
            </a:r>
          </a:p>
          <a:p>
            <a:r>
              <a:rPr lang="en-US" sz="1000" dirty="0" smtClean="0"/>
              <a:t>Audio, Video, Conferencing, IVR</a:t>
            </a:r>
            <a:endParaRPr lang="en-US" sz="1000" dirty="0"/>
          </a:p>
        </p:txBody>
      </p:sp>
      <p:sp>
        <p:nvSpPr>
          <p:cNvPr id="35" name="Rounded Rectangle 34"/>
          <p:cNvSpPr/>
          <p:nvPr/>
        </p:nvSpPr>
        <p:spPr bwMode="auto">
          <a:xfrm>
            <a:off x="7539426" y="5208825"/>
            <a:ext cx="1371600" cy="304800"/>
          </a:xfrm>
          <a:prstGeom prst="roundRect">
            <a:avLst/>
          </a:prstGeom>
          <a:gradFill flip="none" rotWithShape="1">
            <a:gsLst>
              <a:gs pos="0">
                <a:schemeClr val="bg1">
                  <a:lumMod val="50000"/>
                  <a:alpha val="0"/>
                </a:schemeClr>
              </a:gs>
              <a:gs pos="42000">
                <a:schemeClr val="accent5">
                  <a:lumMod val="40000"/>
                  <a:lumOff val="60000"/>
                </a:schemeClr>
              </a:gs>
              <a:gs pos="75000">
                <a:schemeClr val="accent5"/>
              </a:gs>
              <a:gs pos="85000">
                <a:schemeClr val="accent5">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5">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non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200" dirty="0" smtClean="0"/>
              <a:t>Inbound Routing</a:t>
            </a:r>
            <a:endParaRPr lang="en-US" sz="1200" dirty="0"/>
          </a:p>
        </p:txBody>
      </p:sp>
      <p:sp>
        <p:nvSpPr>
          <p:cNvPr id="36" name="Rounded Rectangle 35"/>
          <p:cNvSpPr/>
          <p:nvPr/>
        </p:nvSpPr>
        <p:spPr bwMode="auto">
          <a:xfrm>
            <a:off x="7539426" y="5589825"/>
            <a:ext cx="1371600" cy="304800"/>
          </a:xfrm>
          <a:prstGeom prst="roundRect">
            <a:avLst/>
          </a:prstGeom>
          <a:gradFill flip="none" rotWithShape="1">
            <a:gsLst>
              <a:gs pos="0">
                <a:schemeClr val="bg1">
                  <a:lumMod val="50000"/>
                  <a:alpha val="0"/>
                </a:schemeClr>
              </a:gs>
              <a:gs pos="42000">
                <a:schemeClr val="accent5">
                  <a:lumMod val="40000"/>
                  <a:lumOff val="60000"/>
                </a:schemeClr>
              </a:gs>
              <a:gs pos="75000">
                <a:schemeClr val="accent5"/>
              </a:gs>
              <a:gs pos="85000">
                <a:schemeClr val="accent5">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5">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non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200" dirty="0" smtClean="0"/>
              <a:t>Outbound Routing</a:t>
            </a:r>
            <a:endParaRPr lang="en-US" sz="1200" dirty="0"/>
          </a:p>
        </p:txBody>
      </p:sp>
      <p:sp>
        <p:nvSpPr>
          <p:cNvPr id="37" name="Rounded Rectangle 36"/>
          <p:cNvSpPr/>
          <p:nvPr/>
        </p:nvSpPr>
        <p:spPr bwMode="auto">
          <a:xfrm>
            <a:off x="7539426" y="5970825"/>
            <a:ext cx="1371600" cy="289512"/>
          </a:xfrm>
          <a:prstGeom prst="roundRect">
            <a:avLst/>
          </a:prstGeom>
          <a:gradFill flip="none" rotWithShape="1">
            <a:gsLst>
              <a:gs pos="0">
                <a:schemeClr val="bg1">
                  <a:lumMod val="50000"/>
                  <a:alpha val="0"/>
                </a:schemeClr>
              </a:gs>
              <a:gs pos="42000">
                <a:schemeClr val="accent5">
                  <a:lumMod val="40000"/>
                  <a:lumOff val="60000"/>
                </a:schemeClr>
              </a:gs>
              <a:gs pos="75000">
                <a:schemeClr val="accent5"/>
              </a:gs>
              <a:gs pos="85000">
                <a:schemeClr val="accent5">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5">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non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200" dirty="0" smtClean="0"/>
              <a:t>Voice Mail Routing</a:t>
            </a:r>
            <a:endParaRPr lang="en-US" sz="1200" dirty="0"/>
          </a:p>
        </p:txBody>
      </p:sp>
      <p:pic>
        <p:nvPicPr>
          <p:cNvPr id="41" name="Picture 121" descr="anyversion-icon-32x32-32bit"/>
          <p:cNvPicPr>
            <a:picLocks noChangeAspect="1" noChangeArrowheads="1"/>
          </p:cNvPicPr>
          <p:nvPr/>
        </p:nvPicPr>
        <p:blipFill>
          <a:blip r:embed="rId5">
            <a:duotone>
              <a:srgbClr val="B84A00">
                <a:shade val="45000"/>
                <a:satMod val="135000"/>
              </a:srgbClr>
              <a:prstClr val="white"/>
            </a:duotone>
            <a:lum bright="29000"/>
          </a:blip>
          <a:srcRect/>
          <a:stretch>
            <a:fillRect/>
          </a:stretch>
        </p:blipFill>
        <p:spPr bwMode="auto">
          <a:xfrm>
            <a:off x="6963645" y="5917184"/>
            <a:ext cx="152400" cy="15240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42" name="TextBox 41"/>
          <p:cNvSpPr txBox="1"/>
          <p:nvPr/>
        </p:nvSpPr>
        <p:spPr>
          <a:xfrm>
            <a:off x="5445072" y="4262301"/>
            <a:ext cx="704039" cy="400110"/>
          </a:xfrm>
          <a:prstGeom prst="rect">
            <a:avLst/>
          </a:prstGeom>
          <a:noFill/>
        </p:spPr>
        <p:txBody>
          <a:bodyPr wrap="none" rtlCol="0">
            <a:spAutoFit/>
          </a:bodyPr>
          <a:lstStyle/>
          <a:p>
            <a:pPr algn="ctr"/>
            <a:r>
              <a:rPr lang="en-US" sz="1000" dirty="0" smtClean="0"/>
              <a:t>SIP/PSTN</a:t>
            </a:r>
          </a:p>
          <a:p>
            <a:pPr algn="ctr"/>
            <a:r>
              <a:rPr lang="en-US" sz="1000" dirty="0" smtClean="0"/>
              <a:t>Gateway</a:t>
            </a:r>
            <a:endParaRPr lang="en-US" sz="1000" dirty="0"/>
          </a:p>
        </p:txBody>
      </p:sp>
      <p:cxnSp>
        <p:nvCxnSpPr>
          <p:cNvPr id="55" name="Straight Connector 54"/>
          <p:cNvCxnSpPr/>
          <p:nvPr/>
        </p:nvCxnSpPr>
        <p:spPr bwMode="auto">
          <a:xfrm rot="5400000">
            <a:off x="6084940" y="2642257"/>
            <a:ext cx="495300" cy="1588"/>
          </a:xfrm>
          <a:prstGeom prst="line">
            <a:avLst/>
          </a:prstGeom>
          <a:solidFill>
            <a:schemeClr val="accent1">
              <a:lumMod val="90000"/>
            </a:schemeClr>
          </a:solidFill>
          <a:ln w="19050" cap="rnd" cmpd="sng" algn="ctr">
            <a:solidFill>
              <a:srgbClr val="7CBF33"/>
            </a:solidFill>
            <a:prstDash val="solid"/>
          </a:ln>
          <a:effectLst>
            <a:outerShdw blurRad="39000" dist="25400" dir="5400000">
              <a:srgbClr val="000000">
                <a:alpha val="35000"/>
              </a:srgbClr>
            </a:outerShdw>
          </a:effectLst>
        </p:spPr>
      </p:cxnSp>
      <p:cxnSp>
        <p:nvCxnSpPr>
          <p:cNvPr id="58" name="Straight Connector 57"/>
          <p:cNvCxnSpPr/>
          <p:nvPr/>
        </p:nvCxnSpPr>
        <p:spPr bwMode="auto">
          <a:xfrm rot="10800000">
            <a:off x="6332434" y="2879934"/>
            <a:ext cx="2291344" cy="6141"/>
          </a:xfrm>
          <a:prstGeom prst="line">
            <a:avLst/>
          </a:prstGeom>
          <a:solidFill>
            <a:schemeClr val="accent1">
              <a:lumMod val="90000"/>
            </a:schemeClr>
          </a:solidFill>
          <a:ln w="19050" cap="rnd" cmpd="sng" algn="ctr">
            <a:solidFill>
              <a:srgbClr val="7CBF33"/>
            </a:solidFill>
            <a:prstDash val="solid"/>
          </a:ln>
          <a:effectLst>
            <a:outerShdw blurRad="39000" dist="25400" dir="5400000">
              <a:srgbClr val="000000">
                <a:alpha val="35000"/>
              </a:srgbClr>
            </a:outerShdw>
          </a:effectLst>
        </p:spPr>
      </p:cxnSp>
      <p:cxnSp>
        <p:nvCxnSpPr>
          <p:cNvPr id="59" name="Straight Connector 58"/>
          <p:cNvCxnSpPr/>
          <p:nvPr/>
        </p:nvCxnSpPr>
        <p:spPr bwMode="auto">
          <a:xfrm rot="5400000">
            <a:off x="7722640" y="2654164"/>
            <a:ext cx="457200" cy="1588"/>
          </a:xfrm>
          <a:prstGeom prst="line">
            <a:avLst/>
          </a:prstGeom>
          <a:solidFill>
            <a:schemeClr val="accent1">
              <a:lumMod val="90000"/>
            </a:schemeClr>
          </a:solidFill>
          <a:ln w="19050" cap="rnd" cmpd="sng" algn="ctr">
            <a:solidFill>
              <a:srgbClr val="7CBF33"/>
            </a:solidFill>
            <a:prstDash val="solid"/>
          </a:ln>
          <a:effectLst>
            <a:outerShdw blurRad="39000" dist="25400" dir="5400000">
              <a:srgbClr val="000000">
                <a:alpha val="35000"/>
              </a:srgbClr>
            </a:outerShdw>
          </a:effectLst>
        </p:spPr>
      </p:cxnSp>
      <p:cxnSp>
        <p:nvCxnSpPr>
          <p:cNvPr id="60" name="Straight Connector 59"/>
          <p:cNvCxnSpPr/>
          <p:nvPr/>
        </p:nvCxnSpPr>
        <p:spPr bwMode="auto">
          <a:xfrm rot="5400000">
            <a:off x="5499691" y="2690264"/>
            <a:ext cx="589812" cy="1252"/>
          </a:xfrm>
          <a:prstGeom prst="line">
            <a:avLst/>
          </a:prstGeom>
          <a:solidFill>
            <a:schemeClr val="accent1">
              <a:lumMod val="90000"/>
            </a:schemeClr>
          </a:solidFill>
          <a:ln w="19050" cap="rnd" cmpd="sng" algn="ctr">
            <a:solidFill>
              <a:schemeClr val="bg1">
                <a:lumMod val="40000"/>
                <a:lumOff val="60000"/>
              </a:schemeClr>
            </a:solidFill>
            <a:prstDash val="solid"/>
          </a:ln>
          <a:effectLst>
            <a:outerShdw blurRad="39000" dist="25400" dir="5400000">
              <a:srgbClr val="000000">
                <a:alpha val="35000"/>
              </a:srgbClr>
            </a:outerShdw>
          </a:effectLst>
        </p:spPr>
      </p:cxnSp>
      <p:pic>
        <p:nvPicPr>
          <p:cNvPr id="51" name="Rectangle 5"/>
          <p:cNvPicPr>
            <a:picLocks noChangeAspect="1" noChangeArrowheads="1"/>
          </p:cNvPicPr>
          <p:nvPr/>
        </p:nvPicPr>
        <p:blipFill>
          <a:blip r:embed="rId6">
            <a:clrChange>
              <a:clrFrom>
                <a:srgbClr val="DADBDD"/>
              </a:clrFrom>
              <a:clrTo>
                <a:srgbClr val="DADBDD">
                  <a:alpha val="0"/>
                </a:srgbClr>
              </a:clrTo>
            </a:clrChange>
          </a:blip>
          <a:srcRect l="12459" t="7713" r="7890" b="12709"/>
          <a:stretch>
            <a:fillRect/>
          </a:stretch>
        </p:blipFill>
        <p:spPr bwMode="auto">
          <a:xfrm>
            <a:off x="6130286" y="2036626"/>
            <a:ext cx="416858" cy="38301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1" name="Picture 10" descr="clip_image001"/>
          <p:cNvPicPr/>
          <p:nvPr/>
        </p:nvPicPr>
        <p:blipFill>
          <a:blip r:embed="rId7">
            <a:clrChange>
              <a:clrFrom>
                <a:srgbClr val="FFFFFF"/>
              </a:clrFrom>
              <a:clrTo>
                <a:srgbClr val="FFFFFF">
                  <a:alpha val="0"/>
                </a:srgbClr>
              </a:clrTo>
            </a:clrChange>
          </a:blip>
          <a:srcRect/>
          <a:stretch>
            <a:fillRect/>
          </a:stretch>
        </p:blipFill>
        <p:spPr bwMode="auto">
          <a:xfrm>
            <a:off x="6303317" y="2090653"/>
            <a:ext cx="166688" cy="142875"/>
          </a:xfrm>
          <a:prstGeom prst="rect">
            <a:avLst/>
          </a:prstGeom>
          <a:noFill/>
          <a:ln w="9525">
            <a:noFill/>
            <a:miter lim="800000"/>
            <a:headEnd/>
            <a:tailEnd/>
          </a:ln>
        </p:spPr>
      </p:pic>
      <p:pic>
        <p:nvPicPr>
          <p:cNvPr id="54" name="Picture 114" descr="PSTN"/>
          <p:cNvPicPr>
            <a:picLocks noChangeAspect="1" noChangeArrowheads="1"/>
          </p:cNvPicPr>
          <p:nvPr/>
        </p:nvPicPr>
        <p:blipFill>
          <a:blip r:embed="rId8">
            <a:clrChange>
              <a:clrFrom>
                <a:srgbClr val="DADBDD"/>
              </a:clrFrom>
              <a:clrTo>
                <a:srgbClr val="DADBDD">
                  <a:alpha val="0"/>
                </a:srgbClr>
              </a:clrTo>
            </a:clrChange>
          </a:blip>
          <a:srcRect/>
          <a:stretch>
            <a:fillRect/>
          </a:stretch>
        </p:blipFill>
        <p:spPr bwMode="auto">
          <a:xfrm>
            <a:off x="5599558" y="1962013"/>
            <a:ext cx="460375" cy="473075"/>
          </a:xfrm>
          <a:prstGeom prst="rect">
            <a:avLst/>
          </a:prstGeom>
          <a:noFill/>
          <a:ln w="9525">
            <a:noFill/>
            <a:miter lim="800000"/>
            <a:headEnd/>
            <a:tailEnd/>
          </a:ln>
          <a:effectLst>
            <a:outerShdw blurRad="50800" dist="38100" dir="5400000" algn="t" rotWithShape="0">
              <a:srgbClr val="00B0F0">
                <a:alpha val="40000"/>
              </a:srgbClr>
            </a:outerShdw>
          </a:effectLst>
        </p:spPr>
      </p:pic>
      <p:pic>
        <p:nvPicPr>
          <p:cNvPr id="52" name="Rectangle 5"/>
          <p:cNvPicPr>
            <a:picLocks noChangeAspect="1" noChangeArrowheads="1"/>
          </p:cNvPicPr>
          <p:nvPr/>
        </p:nvPicPr>
        <p:blipFill>
          <a:blip r:embed="rId6">
            <a:clrChange>
              <a:clrFrom>
                <a:srgbClr val="DADBDD"/>
              </a:clrFrom>
              <a:clrTo>
                <a:srgbClr val="DADBDD">
                  <a:alpha val="0"/>
                </a:srgbClr>
              </a:clrTo>
            </a:clrChange>
          </a:blip>
          <a:srcRect l="12459" t="7713" r="7890" b="12709"/>
          <a:stretch>
            <a:fillRect/>
          </a:stretch>
        </p:blipFill>
        <p:spPr bwMode="auto">
          <a:xfrm>
            <a:off x="7745958" y="2036626"/>
            <a:ext cx="416858" cy="38301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25" name="Picture 24" descr="clip_image001"/>
          <p:cNvPicPr/>
          <p:nvPr/>
        </p:nvPicPr>
        <p:blipFill>
          <a:blip r:embed="rId9">
            <a:clrChange>
              <a:clrFrom>
                <a:srgbClr val="F7FFFF"/>
              </a:clrFrom>
              <a:clrTo>
                <a:srgbClr val="F7FFFF">
                  <a:alpha val="0"/>
                </a:srgbClr>
              </a:clrTo>
            </a:clrChange>
          </a:blip>
          <a:srcRect/>
          <a:stretch>
            <a:fillRect/>
          </a:stretch>
        </p:blipFill>
        <p:spPr bwMode="auto">
          <a:xfrm>
            <a:off x="7938564" y="2093109"/>
            <a:ext cx="152400" cy="142875"/>
          </a:xfrm>
          <a:prstGeom prst="rect">
            <a:avLst/>
          </a:prstGeom>
          <a:noFill/>
          <a:ln w="9525">
            <a:noFill/>
            <a:miter lim="800000"/>
            <a:headEnd/>
            <a:tailEnd/>
          </a:ln>
        </p:spPr>
      </p:pic>
      <p:pic>
        <p:nvPicPr>
          <p:cNvPr id="53" name="Rectangle 19"/>
          <p:cNvPicPr>
            <a:picLocks noChangeAspect="1" noChangeArrowheads="1"/>
          </p:cNvPicPr>
          <p:nvPr/>
        </p:nvPicPr>
        <p:blipFill>
          <a:blip r:embed="rId10">
            <a:clrChange>
              <a:clrFrom>
                <a:srgbClr val="DADBDD"/>
              </a:clrFrom>
              <a:clrTo>
                <a:srgbClr val="DADBDD">
                  <a:alpha val="0"/>
                </a:srgbClr>
              </a:clrTo>
            </a:clrChange>
          </a:blip>
          <a:srcRect/>
          <a:stretch>
            <a:fillRect/>
          </a:stretch>
        </p:blipFill>
        <p:spPr bwMode="auto">
          <a:xfrm>
            <a:off x="8167220" y="2061425"/>
            <a:ext cx="127610" cy="365726"/>
          </a:xfrm>
          <a:prstGeom prst="rect">
            <a:avLst/>
          </a:prstGeom>
          <a:noFill/>
          <a:ln w="9525">
            <a:noFill/>
            <a:miter lim="800000"/>
            <a:headEnd/>
            <a:tailEnd/>
          </a:ln>
          <a:effectLst>
            <a:outerShdw blurRad="50800" dist="38100" dir="5400000" algn="t" rotWithShape="0">
              <a:prstClr val="black">
                <a:alpha val="40000"/>
              </a:prstClr>
            </a:outerShdw>
          </a:effectLst>
        </p:spPr>
      </p:pic>
      <p:cxnSp>
        <p:nvCxnSpPr>
          <p:cNvPr id="38" name="Straight Connector 37"/>
          <p:cNvCxnSpPr/>
          <p:nvPr/>
        </p:nvCxnSpPr>
        <p:spPr bwMode="auto">
          <a:xfrm rot="10800000">
            <a:off x="6300938" y="3879713"/>
            <a:ext cx="228600" cy="1588"/>
          </a:xfrm>
          <a:prstGeom prst="line">
            <a:avLst/>
          </a:prstGeom>
          <a:solidFill>
            <a:srgbClr val="C0C0C0"/>
          </a:solidFill>
          <a:ln w="6350" cap="sq" cmpd="sng" algn="ctr">
            <a:solidFill>
              <a:schemeClr val="tx1">
                <a:lumMod val="50000"/>
                <a:lumOff val="50000"/>
              </a:schemeClr>
            </a:solidFill>
            <a:prstDash val="solid"/>
            <a:round/>
            <a:headEnd type="none" w="med" len="med"/>
            <a:tailEnd type="none" w="med" len="med"/>
          </a:ln>
          <a:effectLst/>
        </p:spPr>
      </p:cxnSp>
      <p:sp>
        <p:nvSpPr>
          <p:cNvPr id="39" name="Title 38"/>
          <p:cNvSpPr>
            <a:spLocks noGrp="1"/>
          </p:cNvSpPr>
          <p:nvPr>
            <p:ph type="title"/>
          </p:nvPr>
        </p:nvSpPr>
        <p:spPr>
          <a:xfrm>
            <a:off x="381000" y="381000"/>
            <a:ext cx="8382000" cy="997196"/>
          </a:xfrm>
        </p:spPr>
        <p:txBody>
          <a:bodyPr/>
          <a:lstStyle/>
          <a:p>
            <a:r>
              <a:rPr lang="en-US" sz="4000" dirty="0" smtClean="0">
                <a:sym typeface="Wingdings" pitchFamily="2" charset="2"/>
              </a:rPr>
              <a:t>Software-Powered VoIP Architecture </a:t>
            </a:r>
            <a:r>
              <a:rPr lang="en-US" sz="4400" dirty="0" smtClean="0">
                <a:sym typeface="Wingdings" pitchFamily="2" charset="2"/>
              </a:rPr>
              <a:t/>
            </a:r>
            <a:br>
              <a:rPr lang="en-US" sz="4400" dirty="0" smtClean="0">
                <a:sym typeface="Wingdings" pitchFamily="2" charset="2"/>
              </a:rPr>
            </a:br>
            <a:r>
              <a:rPr lang="en-US" sz="3200" dirty="0" smtClean="0">
                <a:solidFill>
                  <a:schemeClr val="accent1">
                    <a:lumMod val="20000"/>
                    <a:lumOff val="80000"/>
                  </a:schemeClr>
                </a:solidFill>
                <a:sym typeface="Wingdings" pitchFamily="2" charset="2"/>
              </a:rPr>
              <a:t>Deployment scenario:  OCS 2007 Standalone</a:t>
            </a:r>
            <a:endParaRPr lang="en-US" sz="4400" dirty="0">
              <a:solidFill>
                <a:schemeClr val="accent1">
                  <a:lumMod val="20000"/>
                  <a:lumOff val="80000"/>
                </a:schemeClr>
              </a:solidFill>
              <a:sym typeface="Wingdings" pitchFamily="2" charset="2"/>
            </a:endParaRPr>
          </a:p>
        </p:txBody>
      </p:sp>
      <p:cxnSp>
        <p:nvCxnSpPr>
          <p:cNvPr id="69" name="Straight Connector 68"/>
          <p:cNvCxnSpPr/>
          <p:nvPr/>
        </p:nvCxnSpPr>
        <p:spPr bwMode="auto">
          <a:xfrm rot="16200000" flipH="1">
            <a:off x="7625813" y="4402128"/>
            <a:ext cx="1006583" cy="4970"/>
          </a:xfrm>
          <a:prstGeom prst="line">
            <a:avLst/>
          </a:prstGeom>
          <a:solidFill>
            <a:schemeClr val="accent1">
              <a:lumMod val="90000"/>
            </a:schemeClr>
          </a:solidFill>
          <a:ln w="19050" cap="rnd" cmpd="sng" algn="ctr">
            <a:solidFill>
              <a:schemeClr val="bg1">
                <a:lumMod val="40000"/>
                <a:lumOff val="60000"/>
              </a:schemeClr>
            </a:solidFill>
            <a:prstDash val="solid"/>
          </a:ln>
          <a:effectLst>
            <a:outerShdw blurRad="39000" dist="25400" dir="5400000">
              <a:srgbClr val="000000">
                <a:alpha val="35000"/>
              </a:srgbClr>
            </a:outerShdw>
          </a:effectLst>
        </p:spPr>
      </p:cxn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ounded Rectangle 8"/>
          <p:cNvSpPr/>
          <p:nvPr/>
        </p:nvSpPr>
        <p:spPr bwMode="blackGray">
          <a:xfrm>
            <a:off x="386556" y="2464133"/>
            <a:ext cx="8377237" cy="760286"/>
          </a:xfrm>
          <a:prstGeom prst="roundRect">
            <a:avLst/>
          </a:prstGeom>
          <a:ln>
            <a:noFill/>
            <a:headEnd type="none" w="med" len="med"/>
            <a:tailEnd type="none" w="med" len="med"/>
          </a:ln>
          <a:effectLst>
            <a:glow rad="228600">
              <a:srgbClr val="FFFF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endParaRPr lang="en-US" sz="2400" dirty="0" smtClean="0">
              <a:solidFill>
                <a:schemeClr val="tx1"/>
              </a:solidFill>
              <a:latin typeface="Segoe" pitchFamily="34" charset="0"/>
            </a:endParaRPr>
          </a:p>
        </p:txBody>
      </p:sp>
      <p:sp>
        <p:nvSpPr>
          <p:cNvPr id="12" name="Rounded Rectangle 11"/>
          <p:cNvSpPr/>
          <p:nvPr/>
        </p:nvSpPr>
        <p:spPr bwMode="blackGray">
          <a:xfrm>
            <a:off x="381000" y="1634948"/>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the voice deployment scenarios for OCS 2007</a:t>
            </a:r>
          </a:p>
        </p:txBody>
      </p:sp>
      <p:sp>
        <p:nvSpPr>
          <p:cNvPr id="18" name="Rounded Rectangle 17"/>
          <p:cNvSpPr/>
          <p:nvPr/>
        </p:nvSpPr>
        <p:spPr bwMode="blackGray">
          <a:xfrm>
            <a:off x="381000" y="2471704"/>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Learn how OCS 2007 integrates with SIP/PSTN gateways and PBXs</a:t>
            </a:r>
          </a:p>
        </p:txBody>
      </p:sp>
      <p:sp>
        <p:nvSpPr>
          <p:cNvPr id="20" name="Rounded Rectangle 19"/>
          <p:cNvSpPr/>
          <p:nvPr/>
        </p:nvSpPr>
        <p:spPr bwMode="blackGray">
          <a:xfrm>
            <a:off x="381000" y="3308460"/>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See how to get started with a simple gateway-only configuration</a:t>
            </a:r>
          </a:p>
        </p:txBody>
      </p:sp>
      <p:sp>
        <p:nvSpPr>
          <p:cNvPr id="21" name="Rounded Rectangle 20"/>
          <p:cNvSpPr/>
          <p:nvPr/>
        </p:nvSpPr>
        <p:spPr bwMode="blackGray">
          <a:xfrm>
            <a:off x="381000" y="4145216"/>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OCS Integration with any PBX (TDM or IP-based)</a:t>
            </a:r>
          </a:p>
        </p:txBody>
      </p:sp>
      <p:sp>
        <p:nvSpPr>
          <p:cNvPr id="22" name="Rounded Rectangle 21"/>
          <p:cNvSpPr/>
          <p:nvPr/>
        </p:nvSpPr>
        <p:spPr bwMode="blackGray">
          <a:xfrm>
            <a:off x="381000" y="4981972"/>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Native OCS Integration with an IP-PBX</a:t>
            </a:r>
          </a:p>
        </p:txBody>
      </p:sp>
      <p:sp>
        <p:nvSpPr>
          <p:cNvPr id="11" name="Title 10"/>
          <p:cNvSpPr>
            <a:spLocks noGrp="1"/>
          </p:cNvSpPr>
          <p:nvPr>
            <p:ph type="title"/>
          </p:nvPr>
        </p:nvSpPr>
        <p:spPr/>
        <p:txBody>
          <a:bodyPr/>
          <a:lstStyle/>
          <a:p>
            <a:r>
              <a:rPr lang="en-US" dirty="0" smtClean="0"/>
              <a:t>Session Objectives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TechEd2007_template">
  <a:themeElements>
    <a:clrScheme name="Custom 1">
      <a:dk1>
        <a:srgbClr val="000000"/>
      </a:dk1>
      <a:lt1>
        <a:srgbClr val="FFFFFF"/>
      </a:lt1>
      <a:dk2>
        <a:srgbClr val="02024A"/>
      </a:dk2>
      <a:lt2>
        <a:srgbClr val="FFFFCC"/>
      </a:lt2>
      <a:accent1>
        <a:srgbClr val="BA5B20"/>
      </a:accent1>
      <a:accent2>
        <a:srgbClr val="7DCC2E"/>
      </a:accent2>
      <a:accent3>
        <a:srgbClr val="F3EB4F"/>
      </a:accent3>
      <a:accent4>
        <a:srgbClr val="FF9929"/>
      </a:accent4>
      <a:accent5>
        <a:srgbClr val="267182"/>
      </a:accent5>
      <a:accent6>
        <a:srgbClr val="7030A0"/>
      </a:accent6>
      <a:hlink>
        <a:srgbClr val="BABAFC"/>
      </a:hlink>
      <a:folHlink>
        <a:srgbClr val="BABAF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Gray">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1-01145_">
  <a:themeElements>
    <a:clrScheme name="1-01145_template colors">
      <a:dk1>
        <a:srgbClr val="000000"/>
      </a:dk1>
      <a:lt1>
        <a:srgbClr val="FFFFFF"/>
      </a:lt1>
      <a:dk2>
        <a:srgbClr val="050595"/>
      </a:dk2>
      <a:lt2>
        <a:srgbClr val="FFFFFF"/>
      </a:lt2>
      <a:accent1>
        <a:srgbClr val="0099FF"/>
      </a:accent1>
      <a:accent2>
        <a:srgbClr val="FFCC00"/>
      </a:accent2>
      <a:accent3>
        <a:srgbClr val="F4783C"/>
      </a:accent3>
      <a:accent4>
        <a:srgbClr val="75D048"/>
      </a:accent4>
      <a:accent5>
        <a:srgbClr val="FF9929"/>
      </a:accent5>
      <a:accent6>
        <a:srgbClr val="00388A"/>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01145_SVPurushothaman_template">
  <a:themeElements>
    <a:clrScheme name="1-01145_template colors">
      <a:dk1>
        <a:srgbClr val="000000"/>
      </a:dk1>
      <a:lt1>
        <a:srgbClr val="FFFFFF"/>
      </a:lt1>
      <a:dk2>
        <a:srgbClr val="050595"/>
      </a:dk2>
      <a:lt2>
        <a:srgbClr val="FFFFFF"/>
      </a:lt2>
      <a:accent1>
        <a:srgbClr val="0099FF"/>
      </a:accent1>
      <a:accent2>
        <a:srgbClr val="FFCC00"/>
      </a:accent2>
      <a:accent3>
        <a:srgbClr val="F4783C"/>
      </a:accent3>
      <a:accent4>
        <a:srgbClr val="75D048"/>
      </a:accent4>
      <a:accent5>
        <a:srgbClr val="FF9929"/>
      </a:accent5>
      <a:accent6>
        <a:srgbClr val="00388A"/>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1C10E894942642BE4C6B9F76EC728F" ma:contentTypeVersion="0" ma:contentTypeDescription="Create a new document." ma:contentTypeScope="" ma:versionID="f057a0fe20201b83c5b505fd686783a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2607713-49C4-47FF-BF52-5BA883D3F8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5B5D89D-C094-4869-853E-274CBBA907F0}">
  <ds:schemaRefs>
    <ds:schemaRef ds:uri="http://schemas.microsoft.com/sharepoint/v3/contenttype/forms"/>
  </ds:schemaRefs>
</ds:datastoreItem>
</file>

<file path=customXml/itemProps3.xml><?xml version="1.0" encoding="utf-8"?>
<ds:datastoreItem xmlns:ds="http://schemas.openxmlformats.org/officeDocument/2006/customXml" ds:itemID="{4037D1DD-292D-470D-AA17-67357C967667}">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TechEd2007_template</Template>
  <TotalTime>7651</TotalTime>
  <Words>3892</Words>
  <Application>Microsoft Office PowerPoint</Application>
  <PresentationFormat>On-screen Show (4:3)</PresentationFormat>
  <Paragraphs>540</Paragraphs>
  <Slides>60</Slides>
  <Notes>38</Notes>
  <HiddenSlides>10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60</vt:i4>
      </vt:variant>
    </vt:vector>
  </HeadingPairs>
  <TitlesOfParts>
    <vt:vector size="65" baseType="lpstr">
      <vt:lpstr>TechEd2007_template</vt:lpstr>
      <vt:lpstr>1-01145_</vt:lpstr>
      <vt:lpstr>White with Courier font for code slides</vt:lpstr>
      <vt:lpstr>1-01145_SVPurushothaman_template</vt:lpstr>
      <vt:lpstr>Visio</vt:lpstr>
      <vt:lpstr>Slide 1</vt:lpstr>
      <vt:lpstr>VoIP Topologies and Interoperability</vt:lpstr>
      <vt:lpstr>Session Objectives</vt:lpstr>
      <vt:lpstr>Today’s Business Environment What customers are telling us</vt:lpstr>
      <vt:lpstr>Software-Powered VoIP Architecture</vt:lpstr>
      <vt:lpstr>Software-Powered VoIP Architecture  Deployment scenarios for today</vt:lpstr>
      <vt:lpstr>Software-Powered VoIP Architecture  Deployment scenario:  OCS 2007 Co-existence</vt:lpstr>
      <vt:lpstr>Software-Powered VoIP Architecture  Deployment scenario:  OCS 2007 Standalone</vt:lpstr>
      <vt:lpstr>Session Objectives</vt:lpstr>
      <vt:lpstr>OCS 2007 Voice Components</vt:lpstr>
      <vt:lpstr>Mediation Server</vt:lpstr>
      <vt:lpstr>SIP/PSTN Gateways</vt:lpstr>
      <vt:lpstr>PBXs:  Current Partners and Categories</vt:lpstr>
      <vt:lpstr>Session Objectives</vt:lpstr>
      <vt:lpstr>Slide 15</vt:lpstr>
      <vt:lpstr>Gateway-Only Configuration Steps </vt:lpstr>
      <vt:lpstr>Gateway-Only Configuration</vt:lpstr>
      <vt:lpstr>Configure Location Profile</vt:lpstr>
      <vt:lpstr>Local Dialing Conditions</vt:lpstr>
      <vt:lpstr>Normalization Rule For Dialing</vt:lpstr>
      <vt:lpstr>Configuring The Default Location Profile</vt:lpstr>
      <vt:lpstr>Location Profile For Mediation Server</vt:lpstr>
      <vt:lpstr>Configure Default Phone Usage</vt:lpstr>
      <vt:lpstr>Configure Default Policy</vt:lpstr>
      <vt:lpstr>Policy Associated To Phone Usage</vt:lpstr>
      <vt:lpstr>Default Route For Lab – Unrestricted</vt:lpstr>
      <vt:lpstr>Default Route For Lab – Restricted</vt:lpstr>
      <vt:lpstr>Slide 28</vt:lpstr>
      <vt:lpstr>Session Objectives</vt:lpstr>
      <vt:lpstr>Slide 30</vt:lpstr>
      <vt:lpstr>PBX Interoperability (TDM or IP) </vt:lpstr>
      <vt:lpstr>PBX Interoperability  (TDM or IP)</vt:lpstr>
      <vt:lpstr>Expanding Location Profiles</vt:lpstr>
      <vt:lpstr>Location Profile For London</vt:lpstr>
      <vt:lpstr>Four-Digit Dialing In The London PBX</vt:lpstr>
      <vt:lpstr>Europe’s Mediation Server</vt:lpstr>
      <vt:lpstr>Asia’s Mediation Servers</vt:lpstr>
      <vt:lpstr>Additional Routes For Mediation Servers</vt:lpstr>
      <vt:lpstr>Routes Flexibly Support Site Or Regions</vt:lpstr>
      <vt:lpstr>Usage Records For National Dialing</vt:lpstr>
      <vt:lpstr>Policies To Restrict User Dialing</vt:lpstr>
      <vt:lpstr>Matching Policy To Phone Usage</vt:lpstr>
      <vt:lpstr>Global Policy Configured Per User</vt:lpstr>
      <vt:lpstr>User Policy For Hong Kong</vt:lpstr>
      <vt:lpstr>Matching Route To Dialing And Usages</vt:lpstr>
      <vt:lpstr>Slide 46</vt:lpstr>
      <vt:lpstr>Session Objectives</vt:lpstr>
      <vt:lpstr>Slide 48</vt:lpstr>
      <vt:lpstr>Native IP-PBX Interoperability  </vt:lpstr>
      <vt:lpstr>Native IP-PBX Interoperability</vt:lpstr>
      <vt:lpstr>Adding HQ Location Profile</vt:lpstr>
      <vt:lpstr>Normalization Rules For HQ</vt:lpstr>
      <vt:lpstr>Additional Route For SF Gateway</vt:lpstr>
      <vt:lpstr>SF Gateway Route Detail</vt:lpstr>
      <vt:lpstr>Slide 55</vt:lpstr>
      <vt:lpstr>Key Takeaways</vt:lpstr>
      <vt:lpstr>Slide 57</vt:lpstr>
      <vt:lpstr>Resources</vt:lpstr>
      <vt:lpstr>Slide 59</vt:lpstr>
      <vt:lpstr>Slide 60</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OCS VoIP Topologies and Interoperability</dc:title>
  <dc:subject>Unified Communications Launch 2007</dc:subject>
  <dc:creator>Jamie Stark, Duncan Blake</dc:creator>
  <dc:description>Template: Created by Slidework LLC
Formatting: David Griffith, Silver Fox Productions, Inc.
Event Date: 
Event Location:
Audience:</dc:description>
  <cp:lastModifiedBy>SV Purushothaman</cp:lastModifiedBy>
  <cp:revision>222</cp:revision>
  <dcterms:created xsi:type="dcterms:W3CDTF">2007-07-31T18:24:54Z</dcterms:created>
  <dcterms:modified xsi:type="dcterms:W3CDTF">2007-09-06T15:27:15Z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
  </property>
  <property fmtid="{D5CDD505-2E9C-101B-9397-08002B2CF9AE}" pid="3" name="SPSDescription">
    <vt:lpwstr/>
  </property>
  <property fmtid="{D5CDD505-2E9C-101B-9397-08002B2CF9AE}" pid="4" name="Status">
    <vt:lpwstr/>
  </property>
</Properties>
</file>