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docProps/custom.xml" ContentType="application/vnd.openxmlformats-officedocument.custom-properties+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customXml/itemProps2.xml" ContentType="application/vnd.openxmlformats-officedocument.customXml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52" r:id="rId4"/>
    <p:sldMasterId id="2147483768" r:id="rId5"/>
  </p:sldMasterIdLst>
  <p:notesMasterIdLst>
    <p:notesMasterId r:id="rId37"/>
  </p:notesMasterIdLst>
  <p:handoutMasterIdLst>
    <p:handoutMasterId r:id="rId38"/>
  </p:handoutMasterIdLst>
  <p:sldIdLst>
    <p:sldId id="450" r:id="rId6"/>
    <p:sldId id="386" r:id="rId7"/>
    <p:sldId id="451" r:id="rId8"/>
    <p:sldId id="452" r:id="rId9"/>
    <p:sldId id="471" r:id="rId10"/>
    <p:sldId id="453" r:id="rId11"/>
    <p:sldId id="472" r:id="rId12"/>
    <p:sldId id="438" r:id="rId13"/>
    <p:sldId id="460" r:id="rId14"/>
    <p:sldId id="461" r:id="rId15"/>
    <p:sldId id="462" r:id="rId16"/>
    <p:sldId id="463" r:id="rId17"/>
    <p:sldId id="464" r:id="rId18"/>
    <p:sldId id="465" r:id="rId19"/>
    <p:sldId id="455" r:id="rId20"/>
    <p:sldId id="430" r:id="rId21"/>
    <p:sldId id="473" r:id="rId22"/>
    <p:sldId id="405" r:id="rId23"/>
    <p:sldId id="426" r:id="rId24"/>
    <p:sldId id="454" r:id="rId25"/>
    <p:sldId id="431" r:id="rId26"/>
    <p:sldId id="474" r:id="rId27"/>
    <p:sldId id="435" r:id="rId28"/>
    <p:sldId id="446" r:id="rId29"/>
    <p:sldId id="427" r:id="rId30"/>
    <p:sldId id="456" r:id="rId31"/>
    <p:sldId id="467" r:id="rId32"/>
    <p:sldId id="428" r:id="rId33"/>
    <p:sldId id="378" r:id="rId34"/>
    <p:sldId id="466" r:id="rId35"/>
    <p:sldId id="457" r:id="rId36"/>
  </p:sldIdLst>
  <p:sldSz cx="9144000" cy="6858000" type="screen4x3"/>
  <p:notesSz cx="6858000" cy="9144000"/>
  <p:defaultTextStyle>
    <a:defPPr>
      <a:defRPr lang="en-US"/>
    </a:defPPr>
    <a:lvl1pPr marL="0" algn="l" defTabSz="914327" rtl="0" eaLnBrk="1" latinLnBrk="0" hangingPunct="1">
      <a:defRPr sz="1800" kern="1200">
        <a:solidFill>
          <a:schemeClr val="tx1"/>
        </a:solidFill>
        <a:latin typeface="+mn-lt"/>
        <a:ea typeface="+mn-ea"/>
        <a:cs typeface="+mn-cs"/>
      </a:defRPr>
    </a:lvl1pPr>
    <a:lvl2pPr marL="457163" algn="l" defTabSz="914327" rtl="0" eaLnBrk="1" latinLnBrk="0" hangingPunct="1">
      <a:defRPr sz="1800" kern="1200">
        <a:solidFill>
          <a:schemeClr val="tx1"/>
        </a:solidFill>
        <a:latin typeface="+mn-lt"/>
        <a:ea typeface="+mn-ea"/>
        <a:cs typeface="+mn-cs"/>
      </a:defRPr>
    </a:lvl2pPr>
    <a:lvl3pPr marL="914327" algn="l" defTabSz="914327" rtl="0" eaLnBrk="1" latinLnBrk="0" hangingPunct="1">
      <a:defRPr sz="1800" kern="1200">
        <a:solidFill>
          <a:schemeClr val="tx1"/>
        </a:solidFill>
        <a:latin typeface="+mn-lt"/>
        <a:ea typeface="+mn-ea"/>
        <a:cs typeface="+mn-cs"/>
      </a:defRPr>
    </a:lvl3pPr>
    <a:lvl4pPr marL="1371490" algn="l" defTabSz="914327" rtl="0" eaLnBrk="1" latinLnBrk="0" hangingPunct="1">
      <a:defRPr sz="1800" kern="1200">
        <a:solidFill>
          <a:schemeClr val="tx1"/>
        </a:solidFill>
        <a:latin typeface="+mn-lt"/>
        <a:ea typeface="+mn-ea"/>
        <a:cs typeface="+mn-cs"/>
      </a:defRPr>
    </a:lvl4pPr>
    <a:lvl5pPr marL="1828654" algn="l" defTabSz="914327" rtl="0" eaLnBrk="1" latinLnBrk="0" hangingPunct="1">
      <a:defRPr sz="1800" kern="1200">
        <a:solidFill>
          <a:schemeClr val="tx1"/>
        </a:solidFill>
        <a:latin typeface="+mn-lt"/>
        <a:ea typeface="+mn-ea"/>
        <a:cs typeface="+mn-cs"/>
      </a:defRPr>
    </a:lvl5pPr>
    <a:lvl6pPr marL="2285818" algn="l" defTabSz="914327" rtl="0" eaLnBrk="1" latinLnBrk="0" hangingPunct="1">
      <a:defRPr sz="1800" kern="1200">
        <a:solidFill>
          <a:schemeClr val="tx1"/>
        </a:solidFill>
        <a:latin typeface="+mn-lt"/>
        <a:ea typeface="+mn-ea"/>
        <a:cs typeface="+mn-cs"/>
      </a:defRPr>
    </a:lvl6pPr>
    <a:lvl7pPr marL="2742980" algn="l" defTabSz="914327" rtl="0" eaLnBrk="1" latinLnBrk="0" hangingPunct="1">
      <a:defRPr sz="1800" kern="1200">
        <a:solidFill>
          <a:schemeClr val="tx1"/>
        </a:solidFill>
        <a:latin typeface="+mn-lt"/>
        <a:ea typeface="+mn-ea"/>
        <a:cs typeface="+mn-cs"/>
      </a:defRPr>
    </a:lvl7pPr>
    <a:lvl8pPr marL="3200144" algn="l" defTabSz="914327" rtl="0" eaLnBrk="1" latinLnBrk="0" hangingPunct="1">
      <a:defRPr sz="1800" kern="1200">
        <a:solidFill>
          <a:schemeClr val="tx1"/>
        </a:solidFill>
        <a:latin typeface="+mn-lt"/>
        <a:ea typeface="+mn-ea"/>
        <a:cs typeface="+mn-cs"/>
      </a:defRPr>
    </a:lvl8pPr>
    <a:lvl9pPr marL="3657308" algn="l" defTabSz="914327"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eather Littlejohn" initials="HL" lastIdx="1" clrIdx="0"/>
  <p:cmAuthor id="1" name="Business User " initials="MSOffice" lastIdx="2"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27728D"/>
    <a:srgbClr val="3BA4C9"/>
    <a:srgbClr val="000000"/>
    <a:srgbClr val="CC9900"/>
    <a:srgbClr val="FFCC00"/>
    <a:srgbClr val="FFCC99"/>
    <a:srgbClr val="FF9900"/>
    <a:srgbClr val="FFCC66"/>
    <a:srgbClr val="9966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3030" autoAdjust="0"/>
    <p:restoredTop sz="79487" autoAdjust="0"/>
  </p:normalViewPr>
  <p:slideViewPr>
    <p:cSldViewPr snapToGrid="0">
      <p:cViewPr>
        <p:scale>
          <a:sx n="80" d="100"/>
          <a:sy n="80" d="100"/>
        </p:scale>
        <p:origin x="-882" y="-132"/>
      </p:cViewPr>
      <p:guideLst>
        <p:guide orient="horz" pos="241"/>
        <p:guide orient="horz" pos="951"/>
        <p:guide orient="horz" pos="1589"/>
        <p:guide orient="horz" pos="3053"/>
        <p:guide orient="horz" pos="1939"/>
        <p:guide orient="horz" pos="3829"/>
        <p:guide pos="2879"/>
        <p:guide pos="232"/>
        <p:guide pos="455"/>
        <p:guide pos="5528"/>
        <p:guide pos="863"/>
        <p:guide pos="5299"/>
        <p:guide pos="975"/>
        <p:guide pos="2324"/>
      </p:guideLst>
    </p:cSldViewPr>
  </p:slideViewPr>
  <p:notesTextViewPr>
    <p:cViewPr>
      <p:scale>
        <a:sx n="150" d="100"/>
        <a:sy n="150" d="100"/>
      </p:scale>
      <p:origin x="0" y="0"/>
    </p:cViewPr>
  </p:notesTextViewPr>
  <p:sorterViewPr>
    <p:cViewPr>
      <p:scale>
        <a:sx n="66" d="100"/>
        <a:sy n="66" d="100"/>
      </p:scale>
      <p:origin x="0" y="0"/>
    </p:cViewPr>
  </p:sorterViewPr>
  <p:notesViewPr>
    <p:cSldViewPr snapToGrid="0" showGuides="1">
      <p:cViewPr varScale="1">
        <p:scale>
          <a:sx n="89" d="100"/>
          <a:sy n="89" d="100"/>
        </p:scale>
        <p:origin x="-2652" y="-120"/>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latin typeface="Arial"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latin typeface="Arial" pitchFamily="34" charset="0"/>
              </a:rPr>
              <a:pPr/>
              <a:t>9/6/2007</a:t>
            </a:fld>
            <a:endParaRPr lang="en-US" dirty="0">
              <a:latin typeface="Arial"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Arial" pitchFamily="34" charset="0"/>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p>
          <a:p>
            <a:r>
              <a:rPr lang="en-US" sz="500" dirty="0" smtClean="0">
                <a:solidFill>
                  <a:srgbClr val="000000"/>
                </a:solidFill>
                <a:latin typeface="Arial" pitchFamily="34" charset="0"/>
              </a:rPr>
              <a:t>This document may contain information related to pre-release software, which may be substantially modified before its first commercial release.</a:t>
            </a:r>
            <a:br>
              <a:rPr lang="en-US" sz="500" dirty="0" smtClean="0">
                <a:solidFill>
                  <a:srgbClr val="000000"/>
                </a:solidFill>
                <a:latin typeface="Arial" pitchFamily="34" charset="0"/>
              </a:rPr>
            </a:br>
            <a:r>
              <a:rPr lang="en-US" sz="500" dirty="0" smtClean="0">
                <a:solidFill>
                  <a:srgbClr val="000000"/>
                </a:solidFill>
                <a:latin typeface="Arial" pitchFamily="34" charset="0"/>
              </a:rPr>
              <a:t>Accordingly, the information may not accurately describe or reflect the software product when first commercially released </a:t>
            </a:r>
            <a:br>
              <a:rPr lang="en-US" sz="500" dirty="0" smtClean="0">
                <a:solidFill>
                  <a:srgbClr val="000000"/>
                </a:solidFill>
                <a:latin typeface="Arial" pitchFamily="34" charset="0"/>
              </a:rPr>
            </a:br>
            <a:r>
              <a:rPr lang="en-US" sz="500" dirty="0" smtClean="0">
                <a:solidFill>
                  <a:srgbClr val="000000"/>
                </a:solidFill>
                <a:latin typeface="Arial"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latin typeface="Arial" pitchFamily="34" charset="0"/>
              </a:rPr>
              <a:pPr/>
              <a:t>‹#›</a:t>
            </a:fld>
            <a:endParaRPr lang="en-US" dirty="0">
              <a:latin typeface="Arial"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4" charset="0"/>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itchFamily="34" charset="0"/>
              </a:defRPr>
            </a:lvl1pPr>
          </a:lstStyle>
          <a:p>
            <a:fld id="{7C3FBCD4-166E-446F-AF18-7D4A0CF9AEF6}" type="datetimeFigureOut">
              <a:rPr lang="en-US" smtClean="0"/>
              <a:pPr/>
              <a:t>9/6/2007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atin typeface="Arial" pitchFamily="34" charset="0"/>
              </a:defRPr>
            </a:lvl1pPr>
          </a:lstStyle>
          <a:p>
            <a:fld id="{8B263312-38AA-4E1E-B2B5-0F8F122B24FE}" type="slidenum">
              <a:rPr lang="en-US" smtClean="0"/>
              <a:pPr/>
              <a:t>‹#›</a:t>
            </a:fld>
            <a:endParaRPr lang="en-US" dirty="0"/>
          </a:p>
        </p:txBody>
      </p:sp>
      <p:sp>
        <p:nvSpPr>
          <p:cNvPr id="8" name="Footer Placeholder 3"/>
          <p:cNvSpPr>
            <a:spLocks noGrp="1"/>
          </p:cNvSpPr>
          <p:nvPr>
            <p:ph type="ftr" sz="quarter" idx="4"/>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Arial" pitchFamily="34" charset="0"/>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p>
          <a:p>
            <a:r>
              <a:rPr lang="en-US" sz="500" dirty="0" smtClean="0">
                <a:solidFill>
                  <a:srgbClr val="000000"/>
                </a:solidFill>
                <a:latin typeface="Arial" pitchFamily="34" charset="0"/>
              </a:rPr>
              <a:t>This document may contain information related to pre-release software, which may be substantially modified before its first commercial release.</a:t>
            </a:r>
            <a:br>
              <a:rPr lang="en-US" sz="500" dirty="0" smtClean="0">
                <a:solidFill>
                  <a:srgbClr val="000000"/>
                </a:solidFill>
                <a:latin typeface="Arial" pitchFamily="34" charset="0"/>
              </a:rPr>
            </a:br>
            <a:r>
              <a:rPr lang="en-US" sz="500" dirty="0" smtClean="0">
                <a:solidFill>
                  <a:srgbClr val="000000"/>
                </a:solidFill>
                <a:latin typeface="Arial" pitchFamily="34" charset="0"/>
              </a:rPr>
              <a:t>Accordingly, the information may not accurately describe or reflect the software product when first commercially released </a:t>
            </a:r>
            <a:br>
              <a:rPr lang="en-US" sz="500" dirty="0" smtClean="0">
                <a:solidFill>
                  <a:srgbClr val="000000"/>
                </a:solidFill>
                <a:latin typeface="Arial" pitchFamily="34" charset="0"/>
              </a:rPr>
            </a:br>
            <a:r>
              <a:rPr lang="en-US" sz="500" dirty="0" smtClean="0">
                <a:solidFill>
                  <a:srgbClr val="000000"/>
                </a:solidFill>
                <a:latin typeface="Arial" pitchFamily="34" charset="0"/>
              </a:rPr>
              <a:t>MICROSOFT MAKES NO WARRANTIES, EXPRESS, IMPLIED OR STATUTORY, AS TO THE INFORMATION IN THIS PRESENTATION.</a:t>
            </a:r>
          </a:p>
        </p:txBody>
      </p:sp>
    </p:spTree>
  </p:cSld>
  <p:clrMap bg1="lt1" tx1="dk1" bg2="lt2" tx2="dk2" accent1="accent1" accent2="accent2" accent3="accent3" accent4="accent4" accent5="accent5" accent6="accent6" hlink="hlink" folHlink="folHlink"/>
  <p:notesStyle>
    <a:lvl1pPr marL="0" algn="l" defTabSz="914327" rtl="0" eaLnBrk="1" latinLnBrk="0" hangingPunct="1">
      <a:lnSpc>
        <a:spcPct val="90000"/>
      </a:lnSpc>
      <a:spcAft>
        <a:spcPts val="333"/>
      </a:spcAft>
      <a:defRPr sz="900" kern="1200">
        <a:solidFill>
          <a:schemeClr val="tx1"/>
        </a:solidFill>
        <a:latin typeface="Arial" pitchFamily="34" charset="0"/>
        <a:ea typeface="+mn-ea"/>
        <a:cs typeface="+mn-cs"/>
      </a:defRPr>
    </a:lvl1pPr>
    <a:lvl2pPr marL="212972" indent="-105825" algn="l" defTabSz="914327" rtl="0" eaLnBrk="1" latinLnBrk="0" hangingPunct="1">
      <a:lnSpc>
        <a:spcPct val="90000"/>
      </a:lnSpc>
      <a:spcAft>
        <a:spcPts val="333"/>
      </a:spcAft>
      <a:buFont typeface="Arial" pitchFamily="34" charset="0"/>
      <a:buChar char="•"/>
      <a:defRPr sz="900" kern="1200">
        <a:solidFill>
          <a:schemeClr val="tx1"/>
        </a:solidFill>
        <a:latin typeface="Arial" pitchFamily="34" charset="0"/>
        <a:ea typeface="+mn-ea"/>
        <a:cs typeface="+mn-cs"/>
      </a:defRPr>
    </a:lvl2pPr>
    <a:lvl3pPr marL="328057" indent="-115085" algn="l" defTabSz="914327" rtl="0" eaLnBrk="1" latinLnBrk="0" hangingPunct="1">
      <a:lnSpc>
        <a:spcPct val="90000"/>
      </a:lnSpc>
      <a:spcAft>
        <a:spcPts val="333"/>
      </a:spcAft>
      <a:buFont typeface="Arial" pitchFamily="34" charset="0"/>
      <a:buChar char="•"/>
      <a:defRPr sz="900" kern="1200">
        <a:solidFill>
          <a:schemeClr val="tx1"/>
        </a:solidFill>
        <a:latin typeface="Arial" pitchFamily="34" charset="0"/>
        <a:ea typeface="+mn-ea"/>
        <a:cs typeface="+mn-cs"/>
      </a:defRPr>
    </a:lvl3pPr>
    <a:lvl4pPr marL="482827" indent="-146832" algn="l" defTabSz="914327" rtl="0" eaLnBrk="1" latinLnBrk="0" hangingPunct="1">
      <a:lnSpc>
        <a:spcPct val="90000"/>
      </a:lnSpc>
      <a:spcAft>
        <a:spcPts val="333"/>
      </a:spcAft>
      <a:buFont typeface="Arial" pitchFamily="34" charset="0"/>
      <a:buChar char="•"/>
      <a:defRPr sz="900" kern="1200">
        <a:solidFill>
          <a:schemeClr val="tx1"/>
        </a:solidFill>
        <a:latin typeface="Arial" pitchFamily="34" charset="0"/>
        <a:ea typeface="+mn-ea"/>
        <a:cs typeface="+mn-cs"/>
      </a:defRPr>
    </a:lvl4pPr>
    <a:lvl5pPr marL="615107" indent="-115085" algn="l" defTabSz="914327" rtl="0" eaLnBrk="1" latinLnBrk="0" hangingPunct="1">
      <a:lnSpc>
        <a:spcPct val="90000"/>
      </a:lnSpc>
      <a:spcAft>
        <a:spcPts val="333"/>
      </a:spcAft>
      <a:buFont typeface="Arial" pitchFamily="34" charset="0"/>
      <a:buChar char="•"/>
      <a:defRPr sz="900" kern="1200">
        <a:solidFill>
          <a:schemeClr val="tx1"/>
        </a:solidFill>
        <a:latin typeface="Arial" pitchFamily="34" charset="0"/>
        <a:ea typeface="+mn-ea"/>
        <a:cs typeface="+mn-cs"/>
      </a:defRPr>
    </a:lvl5pPr>
    <a:lvl6pPr marL="2285818" algn="l" defTabSz="914327" rtl="0" eaLnBrk="1" latinLnBrk="0" hangingPunct="1">
      <a:defRPr sz="1200" kern="1200">
        <a:solidFill>
          <a:schemeClr val="tx1"/>
        </a:solidFill>
        <a:latin typeface="+mn-lt"/>
        <a:ea typeface="+mn-ea"/>
        <a:cs typeface="+mn-cs"/>
      </a:defRPr>
    </a:lvl6pPr>
    <a:lvl7pPr marL="2742980" algn="l" defTabSz="914327" rtl="0" eaLnBrk="1" latinLnBrk="0" hangingPunct="1">
      <a:defRPr sz="1200" kern="1200">
        <a:solidFill>
          <a:schemeClr val="tx1"/>
        </a:solidFill>
        <a:latin typeface="+mn-lt"/>
        <a:ea typeface="+mn-ea"/>
        <a:cs typeface="+mn-cs"/>
      </a:defRPr>
    </a:lvl7pPr>
    <a:lvl8pPr marL="3200144" algn="l" defTabSz="914327" rtl="0" eaLnBrk="1" latinLnBrk="0" hangingPunct="1">
      <a:defRPr sz="1200" kern="1200">
        <a:solidFill>
          <a:schemeClr val="tx1"/>
        </a:solidFill>
        <a:latin typeface="+mn-lt"/>
        <a:ea typeface="+mn-ea"/>
        <a:cs typeface="+mn-cs"/>
      </a:defRPr>
    </a:lvl8pPr>
    <a:lvl9pPr marL="3657308" algn="l" defTabSz="91432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900" dirty="0" smtClean="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9/6/2007 8:20 AM</a:t>
            </a:fld>
            <a:endParaRPr lang="en-US" dirty="0"/>
          </a:p>
        </p:txBody>
      </p:sp>
      <p:sp>
        <p:nvSpPr>
          <p:cNvPr id="6" name="Footer Placeholder 5"/>
          <p:cNvSpPr>
            <a:spLocks noGrp="1"/>
          </p:cNvSpPr>
          <p:nvPr>
            <p:ph type="ftr" sz="quarter" idx="12"/>
          </p:nvPr>
        </p:nvSpPr>
        <p:spPr>
          <a:xfrm>
            <a:off x="0" y="8685213"/>
            <a:ext cx="6172200" cy="457200"/>
          </a:xfrm>
          <a:prstGeom prst="rect">
            <a:avLst/>
          </a:prstGeom>
        </p:spPr>
        <p:txBody>
          <a:bodyPr/>
          <a:lstStyle/>
          <a:p>
            <a:r>
              <a:rPr lang="en-US" sz="500" dirty="0" smtClean="0">
                <a:solidFill>
                  <a:srgbClr val="000000"/>
                </a:solidFill>
                <a:latin typeface="Arial" pitchFamily="34" charset="0"/>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Arial" pitchFamily="34" charset="0"/>
              </a:rPr>
            </a:br>
            <a:r>
              <a:rPr lang="en-US" sz="500" dirty="0" smtClean="0">
                <a:solidFill>
                  <a:srgbClr val="000000"/>
                </a:solidFill>
                <a:latin typeface="Arial" pitchFamily="34" charset="0"/>
              </a:rPr>
              <a:t>MICROSOFT MAKES NO WARRANTIES, EXPRESS, IMPLIED OR STATUTORY, AS TO THE INFORMATION IN THIS PRESENTATION.</a:t>
            </a:r>
          </a:p>
          <a:p>
            <a:endParaRPr lang="en-US" sz="500" dirty="0">
              <a:latin typeface="Arial" pitchFamily="34" charset="0"/>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2</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327" rtl="0" eaLnBrk="1" fontAlgn="auto" latinLnBrk="0" hangingPunct="1">
              <a:lnSpc>
                <a:spcPct val="90000"/>
              </a:lnSpc>
              <a:spcBef>
                <a:spcPts val="0"/>
              </a:spcBef>
              <a:spcAft>
                <a:spcPts val="333"/>
              </a:spcAft>
              <a:buClrTx/>
              <a:buSzTx/>
              <a:buFontTx/>
              <a:buNone/>
              <a:tabLst/>
              <a:defRPr/>
            </a:pPr>
            <a:r>
              <a:rPr lang="en-US" dirty="0" smtClean="0"/>
              <a:t>Once the remote user is signed-on:</a:t>
            </a:r>
          </a:p>
          <a:p>
            <a:pPr marL="0" marR="0" indent="0" algn="l" defTabSz="914327" rtl="0" eaLnBrk="1" fontAlgn="auto" latinLnBrk="0" hangingPunct="1">
              <a:lnSpc>
                <a:spcPct val="90000"/>
              </a:lnSpc>
              <a:spcBef>
                <a:spcPts val="0"/>
              </a:spcBef>
              <a:spcAft>
                <a:spcPts val="333"/>
              </a:spcAft>
              <a:buClrTx/>
              <a:buSzTx/>
              <a:buFontTx/>
              <a:buNone/>
              <a:tabLst/>
              <a:defRPr/>
            </a:pPr>
            <a:r>
              <a:rPr lang="en-US" dirty="0" smtClean="0"/>
              <a:t>User can</a:t>
            </a:r>
            <a:r>
              <a:rPr lang="en-US" baseline="0" dirty="0" smtClean="0"/>
              <a:t> see his buddy list, search the organization’s directory and view rich presence information about other users – just as though he or she was signed-in from within the corporate network.</a:t>
            </a:r>
          </a:p>
          <a:p>
            <a:pPr marL="0" marR="0" indent="0" algn="l" defTabSz="914327" rtl="0" eaLnBrk="1" fontAlgn="auto" latinLnBrk="0" hangingPunct="1">
              <a:lnSpc>
                <a:spcPct val="90000"/>
              </a:lnSpc>
              <a:spcBef>
                <a:spcPts val="0"/>
              </a:spcBef>
              <a:spcAft>
                <a:spcPts val="333"/>
              </a:spcAft>
              <a:buClrTx/>
              <a:buSzTx/>
              <a:buFontTx/>
              <a:buNone/>
              <a:tabLst/>
              <a:defRPr/>
            </a:pPr>
            <a:endParaRPr lang="en-US" baseline="0" dirty="0" smtClean="0"/>
          </a:p>
          <a:p>
            <a:pPr marL="0" marR="0" indent="0" algn="l" defTabSz="914327" rtl="0" eaLnBrk="1" fontAlgn="auto" latinLnBrk="0" hangingPunct="1">
              <a:lnSpc>
                <a:spcPct val="90000"/>
              </a:lnSpc>
              <a:spcBef>
                <a:spcPts val="0"/>
              </a:spcBef>
              <a:spcAft>
                <a:spcPts val="333"/>
              </a:spcAft>
              <a:buClrTx/>
              <a:buSzTx/>
              <a:buFontTx/>
              <a:buNone/>
              <a:tabLst/>
              <a:defRPr/>
            </a:pPr>
            <a:r>
              <a:rPr lang="en-US" baseline="0" dirty="0" smtClean="0"/>
              <a:t>Similarly, other users within the corporate network will be able to see the remote user’s presence state. In this example, a corporate user requests a new IM session with the remote user. The SIP messages required for this connection travel a similar path as in the Sign-In above.</a:t>
            </a:r>
          </a:p>
          <a:p>
            <a:pPr marL="0" marR="0" indent="0" algn="l" defTabSz="914327" rtl="0" eaLnBrk="1" fontAlgn="auto" latinLnBrk="0" hangingPunct="1">
              <a:lnSpc>
                <a:spcPct val="90000"/>
              </a:lnSpc>
              <a:spcBef>
                <a:spcPts val="0"/>
              </a:spcBef>
              <a:spcAft>
                <a:spcPts val="333"/>
              </a:spcAft>
              <a:buClrTx/>
              <a:buSzTx/>
              <a:buFontTx/>
              <a:buNone/>
              <a:tabLst/>
              <a:defRPr/>
            </a:pPr>
            <a:endParaRPr lang="en-US" baseline="0" dirty="0" smtClean="0"/>
          </a:p>
          <a:p>
            <a:pPr marL="0" marR="0" indent="0" algn="l" defTabSz="914327" rtl="0" eaLnBrk="1" fontAlgn="auto" latinLnBrk="0" hangingPunct="1">
              <a:lnSpc>
                <a:spcPct val="90000"/>
              </a:lnSpc>
              <a:spcBef>
                <a:spcPts val="0"/>
              </a:spcBef>
              <a:spcAft>
                <a:spcPts val="333"/>
              </a:spcAft>
              <a:buClrTx/>
              <a:buSzTx/>
              <a:buFontTx/>
              <a:buNone/>
              <a:tabLst/>
              <a:defRPr/>
            </a:pPr>
            <a:r>
              <a:rPr lang="en-US" dirty="0" smtClean="0"/>
              <a:t>Once</a:t>
            </a:r>
            <a:r>
              <a:rPr lang="en-US" baseline="0" dirty="0" smtClean="0"/>
              <a:t> both users have accepted, an IM session is established.</a:t>
            </a:r>
            <a:endParaRPr lang="en-US" dirty="0" smtClean="0"/>
          </a:p>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11</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media</a:t>
            </a:r>
            <a:r>
              <a:rPr lang="en-US" baseline="0" dirty="0" smtClean="0"/>
              <a:t> connection flows in a similar path up to the corporate firewall. At this point, the Office Communicator 2007 Audio/Video Edge Server assumes responsibility for taking the media data (audio/video) and switching this into the corporate network.</a:t>
            </a:r>
          </a:p>
          <a:p>
            <a:endParaRPr lang="en-US" baseline="0" dirty="0" smtClean="0"/>
          </a:p>
          <a:p>
            <a:r>
              <a:rPr lang="en-US" baseline="0" dirty="0" smtClean="0"/>
              <a:t>The Edge server establishes a direct connection with the corporate user and so media flows ‘peer-to-peer’. </a:t>
            </a:r>
          </a:p>
          <a:p>
            <a:endParaRPr lang="en-US" baseline="0" dirty="0" smtClean="0"/>
          </a:p>
          <a:p>
            <a:r>
              <a:rPr lang="en-US" baseline="0" dirty="0" smtClean="0"/>
              <a:t>The media stack uses the RT Audio codec. A similar media stack is also used for the consumer product (Windows Messenger) where more than 1.5 billion minutes of audio/video are transcoded each month on this media stack.</a:t>
            </a:r>
          </a:p>
          <a:p>
            <a:endParaRPr lang="en-US" baseline="0" dirty="0" smtClean="0"/>
          </a:p>
          <a:p>
            <a:r>
              <a:rPr lang="en-US" baseline="0" dirty="0" smtClean="0"/>
              <a:t>The codecs dynamically adapt to network conditions and enable a rich media experience (audio/video) even on public internet connections.</a:t>
            </a:r>
          </a:p>
          <a:p>
            <a:endParaRPr lang="en-US" baseline="0"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12</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Control information –such as SIP Messages for Call setup, Call teardown etc – flow through the Access Edge Server role and the Front-End server role enabling features such as archiving, policy enforcement.</a:t>
            </a:r>
          </a:p>
          <a:p>
            <a:endParaRPr lang="en-US" baseline="0" dirty="0" smtClean="0"/>
          </a:p>
          <a:p>
            <a:r>
              <a:rPr lang="en-US" baseline="0" dirty="0" smtClean="0"/>
              <a:t>But once a media connection is established, media data flows ‘peer-to-peer’ enabling better performance and scalability.</a:t>
            </a: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13</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327" rtl="0" eaLnBrk="1" fontAlgn="auto" latinLnBrk="0" hangingPunct="1">
              <a:lnSpc>
                <a:spcPct val="90000"/>
              </a:lnSpc>
              <a:spcBef>
                <a:spcPts val="0"/>
              </a:spcBef>
              <a:spcAft>
                <a:spcPts val="333"/>
              </a:spcAft>
              <a:buClrTx/>
              <a:buSzTx/>
              <a:buFontTx/>
              <a:buNone/>
              <a:tabLst/>
              <a:defRPr/>
            </a:pPr>
            <a:r>
              <a:rPr lang="en-US" dirty="0" smtClean="0"/>
              <a:t>Let us examine</a:t>
            </a:r>
            <a:r>
              <a:rPr lang="en-US" baseline="0" dirty="0" smtClean="0"/>
              <a:t> what happens in the firewall to enable communications for remote users.</a:t>
            </a:r>
          </a:p>
          <a:p>
            <a:pPr marL="0" marR="0" indent="0" algn="l" defTabSz="914327" rtl="0" eaLnBrk="1" fontAlgn="auto" latinLnBrk="0" hangingPunct="1">
              <a:lnSpc>
                <a:spcPct val="90000"/>
              </a:lnSpc>
              <a:spcBef>
                <a:spcPts val="0"/>
              </a:spcBef>
              <a:spcAft>
                <a:spcPts val="333"/>
              </a:spcAft>
              <a:buClrTx/>
              <a:buSzTx/>
              <a:buFontTx/>
              <a:buNone/>
              <a:tabLst/>
              <a:defRPr/>
            </a:pPr>
            <a:endParaRPr lang="en-US" baseline="0" dirty="0" smtClean="0"/>
          </a:p>
          <a:p>
            <a:pPr marL="0" marR="0" indent="0" algn="l" defTabSz="914327" rtl="0" eaLnBrk="1" fontAlgn="auto" latinLnBrk="0" hangingPunct="1">
              <a:lnSpc>
                <a:spcPct val="90000"/>
              </a:lnSpc>
              <a:spcBef>
                <a:spcPts val="0"/>
              </a:spcBef>
              <a:spcAft>
                <a:spcPts val="333"/>
              </a:spcAft>
              <a:buClrTx/>
              <a:buSzTx/>
              <a:buFontTx/>
              <a:buNone/>
              <a:tabLst/>
              <a:defRPr/>
            </a:pPr>
            <a:r>
              <a:rPr lang="en-US" baseline="0" dirty="0" smtClean="0"/>
              <a:t>On the DMZ we have 2 server roles – the Access Edge Server which is responsible for authentication, and control information such as call setup, call teardown. The Audio/Video edge server enables media packets to flow across the firewall in both directions. </a:t>
            </a:r>
          </a:p>
          <a:p>
            <a:pPr marL="0" marR="0" indent="0" algn="l" defTabSz="914327" rtl="0" eaLnBrk="1" fontAlgn="auto" latinLnBrk="0" hangingPunct="1">
              <a:lnSpc>
                <a:spcPct val="90000"/>
              </a:lnSpc>
              <a:spcBef>
                <a:spcPts val="0"/>
              </a:spcBef>
              <a:spcAft>
                <a:spcPts val="333"/>
              </a:spcAft>
              <a:buClrTx/>
              <a:buSzTx/>
              <a:buFontTx/>
              <a:buNone/>
              <a:tabLst/>
              <a:defRPr/>
            </a:pPr>
            <a:endParaRPr lang="en-US" baseline="0" dirty="0" smtClean="0"/>
          </a:p>
          <a:p>
            <a:pPr marL="0" marR="0" indent="0" algn="l" defTabSz="914327" rtl="0" eaLnBrk="1" fontAlgn="auto" latinLnBrk="0" hangingPunct="1">
              <a:lnSpc>
                <a:spcPct val="90000"/>
              </a:lnSpc>
              <a:spcBef>
                <a:spcPts val="0"/>
              </a:spcBef>
              <a:spcAft>
                <a:spcPts val="333"/>
              </a:spcAft>
              <a:buClrTx/>
              <a:buSzTx/>
              <a:buFontTx/>
              <a:buNone/>
              <a:tabLst/>
              <a:defRPr/>
            </a:pPr>
            <a:r>
              <a:rPr lang="en-US" baseline="0" dirty="0" smtClean="0"/>
              <a:t>A similar server role (Conferencing Edge Server) can be deployed for supporting remote users to join Conferences.</a:t>
            </a:r>
          </a:p>
          <a:p>
            <a:pPr marL="0" marR="0" indent="0" algn="l" defTabSz="914327" rtl="0" eaLnBrk="1" fontAlgn="auto" latinLnBrk="0" hangingPunct="1">
              <a:lnSpc>
                <a:spcPct val="90000"/>
              </a:lnSpc>
              <a:spcBef>
                <a:spcPts val="0"/>
              </a:spcBef>
              <a:spcAft>
                <a:spcPts val="333"/>
              </a:spcAft>
              <a:buClrTx/>
              <a:buSzTx/>
              <a:buFontTx/>
              <a:buNone/>
              <a:tabLst/>
              <a:defRPr/>
            </a:pPr>
            <a:endParaRPr lang="en-US" baseline="0" dirty="0" smtClean="0"/>
          </a:p>
          <a:p>
            <a:pPr marL="0" marR="0" indent="0" algn="l" defTabSz="914327" rtl="0" eaLnBrk="1" fontAlgn="auto" latinLnBrk="0" hangingPunct="1">
              <a:lnSpc>
                <a:spcPct val="90000"/>
              </a:lnSpc>
              <a:spcBef>
                <a:spcPts val="0"/>
              </a:spcBef>
              <a:spcAft>
                <a:spcPts val="333"/>
              </a:spcAft>
              <a:buClrTx/>
              <a:buSzTx/>
              <a:buFontTx/>
              <a:buNone/>
              <a:tabLst/>
              <a:defRPr/>
            </a:pPr>
            <a:r>
              <a:rPr lang="en-US" baseline="0" dirty="0" smtClean="0"/>
              <a:t>All signaling (SIP messages) and media is encrypted with AES 128 bit encryption.</a:t>
            </a:r>
          </a:p>
          <a:p>
            <a:pPr marL="0" marR="0" indent="0" algn="l" defTabSz="914327" rtl="0" eaLnBrk="1" fontAlgn="auto" latinLnBrk="0" hangingPunct="1">
              <a:lnSpc>
                <a:spcPct val="90000"/>
              </a:lnSpc>
              <a:spcBef>
                <a:spcPts val="0"/>
              </a:spcBef>
              <a:spcAft>
                <a:spcPts val="333"/>
              </a:spcAft>
              <a:buClrTx/>
              <a:buSzTx/>
              <a:buFontTx/>
              <a:buNone/>
              <a:tabLst/>
              <a:defRPr/>
            </a:pPr>
            <a:r>
              <a:rPr lang="en-US" baseline="0" dirty="0" smtClean="0"/>
              <a:t>Signaling requires authenticated servers (using TLS – Transport layer security). The signaling between servers is mutually authenticated (MTLS).</a:t>
            </a:r>
          </a:p>
          <a:p>
            <a:pPr marL="0" marR="0" indent="0" algn="l" defTabSz="914327" rtl="0" eaLnBrk="1" fontAlgn="auto" latinLnBrk="0" hangingPunct="1">
              <a:lnSpc>
                <a:spcPct val="90000"/>
              </a:lnSpc>
              <a:spcBef>
                <a:spcPts val="0"/>
              </a:spcBef>
              <a:spcAft>
                <a:spcPts val="333"/>
              </a:spcAft>
              <a:buClrTx/>
              <a:buSzTx/>
              <a:buFontTx/>
              <a:buNone/>
              <a:tabLst/>
              <a:defRPr/>
            </a:pPr>
            <a:endParaRPr lang="en-US" baseline="0" dirty="0" smtClean="0"/>
          </a:p>
          <a:p>
            <a:pPr marL="0" marR="0" indent="0" algn="l" defTabSz="914327" rtl="0" eaLnBrk="1" fontAlgn="auto" latinLnBrk="0" hangingPunct="1">
              <a:lnSpc>
                <a:spcPct val="90000"/>
              </a:lnSpc>
              <a:spcBef>
                <a:spcPts val="0"/>
              </a:spcBef>
              <a:spcAft>
                <a:spcPts val="333"/>
              </a:spcAft>
              <a:buClrTx/>
              <a:buSzTx/>
              <a:buFontTx/>
              <a:buNone/>
              <a:tabLst/>
              <a:defRPr/>
            </a:pPr>
            <a:r>
              <a:rPr lang="en-US" baseline="0" dirty="0" smtClean="0"/>
              <a:t>Audio/Video media data flows uses the Secure Real-Time Protocol (SRTP).</a:t>
            </a:r>
          </a:p>
          <a:p>
            <a:pPr marL="0" marR="0" indent="0" algn="l" defTabSz="914327" rtl="0" eaLnBrk="1" fontAlgn="auto" latinLnBrk="0" hangingPunct="1">
              <a:lnSpc>
                <a:spcPct val="90000"/>
              </a:lnSpc>
              <a:spcBef>
                <a:spcPts val="0"/>
              </a:spcBef>
              <a:spcAft>
                <a:spcPts val="333"/>
              </a:spcAft>
              <a:buClrTx/>
              <a:buSzTx/>
              <a:buFontTx/>
              <a:buNone/>
              <a:tabLst/>
              <a:defRPr/>
            </a:pPr>
            <a:endParaRPr lang="en-US" baseline="0" dirty="0" smtClean="0"/>
          </a:p>
          <a:p>
            <a:pPr marL="0" marR="0" indent="0" algn="l" defTabSz="914327" rtl="0" eaLnBrk="1" fontAlgn="auto" latinLnBrk="0" hangingPunct="1">
              <a:lnSpc>
                <a:spcPct val="90000"/>
              </a:lnSpc>
              <a:spcBef>
                <a:spcPts val="0"/>
              </a:spcBef>
              <a:spcAft>
                <a:spcPts val="333"/>
              </a:spcAft>
              <a:buClrTx/>
              <a:buSzTx/>
              <a:buFontTx/>
              <a:buNone/>
              <a:tabLst/>
              <a:defRPr/>
            </a:pPr>
            <a:r>
              <a:rPr lang="en-US" baseline="0" dirty="0" smtClean="0"/>
              <a:t>In summary, we have seen that:</a:t>
            </a:r>
          </a:p>
          <a:p>
            <a:pPr marL="0" marR="0" indent="0" algn="l" defTabSz="914327" rtl="0" eaLnBrk="1" fontAlgn="auto" latinLnBrk="0" hangingPunct="1">
              <a:lnSpc>
                <a:spcPct val="90000"/>
              </a:lnSpc>
              <a:spcBef>
                <a:spcPts val="0"/>
              </a:spcBef>
              <a:spcAft>
                <a:spcPts val="333"/>
              </a:spcAft>
              <a:buClrTx/>
              <a:buSzTx/>
              <a:buFontTx/>
              <a:buNone/>
              <a:tabLst/>
              <a:defRPr/>
            </a:pPr>
            <a:r>
              <a:rPr lang="en-US" baseline="0" dirty="0" smtClean="0"/>
              <a:t>Remote users are enabled to access the rich presence information, click-to-IM, click-to-call and other features such as – multi-party audio and video, conferencing – while outside the corporate network.</a:t>
            </a:r>
          </a:p>
          <a:p>
            <a:pPr marL="0" marR="0" indent="0" algn="l" defTabSz="914327" rtl="0" eaLnBrk="1" fontAlgn="auto" latinLnBrk="0" hangingPunct="1">
              <a:lnSpc>
                <a:spcPct val="90000"/>
              </a:lnSpc>
              <a:spcBef>
                <a:spcPts val="0"/>
              </a:spcBef>
              <a:spcAft>
                <a:spcPts val="333"/>
              </a:spcAft>
              <a:buClrTx/>
              <a:buSzTx/>
              <a:buFontTx/>
              <a:buNone/>
              <a:tabLst/>
              <a:defRPr/>
            </a:pPr>
            <a:endParaRPr lang="en-US" baseline="0" dirty="0" smtClean="0"/>
          </a:p>
          <a:p>
            <a:pPr marL="0" marR="0" indent="0" algn="l" defTabSz="914327" rtl="0" eaLnBrk="1" fontAlgn="auto" latinLnBrk="0" hangingPunct="1">
              <a:lnSpc>
                <a:spcPct val="90000"/>
              </a:lnSpc>
              <a:spcBef>
                <a:spcPts val="0"/>
              </a:spcBef>
              <a:spcAft>
                <a:spcPts val="333"/>
              </a:spcAft>
              <a:buClrTx/>
              <a:buSzTx/>
              <a:buFontTx/>
              <a:buNone/>
              <a:tabLst/>
              <a:defRPr/>
            </a:pPr>
            <a:r>
              <a:rPr lang="en-US" baseline="0" dirty="0" smtClean="0"/>
              <a:t>This does not require a VPN connection and is secured with encryption, authentication and authorization. All the streams including control information and media are encoded and the Edge Server roles in Office Communications Server 2007 help enable secure communications through the firewall boundary.</a:t>
            </a:r>
          </a:p>
          <a:p>
            <a:pPr marL="0" marR="0" indent="0" algn="l" defTabSz="914327" rtl="0" eaLnBrk="1" fontAlgn="auto" latinLnBrk="0" hangingPunct="1">
              <a:lnSpc>
                <a:spcPct val="90000"/>
              </a:lnSpc>
              <a:spcBef>
                <a:spcPts val="0"/>
              </a:spcBef>
              <a:spcAft>
                <a:spcPts val="333"/>
              </a:spcAft>
              <a:buClrTx/>
              <a:buSzTx/>
              <a:buFontTx/>
              <a:buNone/>
              <a:tabLst/>
              <a:defRPr/>
            </a:pPr>
            <a:endParaRPr lang="en-US" baseline="0" dirty="0" smtClean="0"/>
          </a:p>
          <a:p>
            <a:pPr marL="0" marR="0" indent="0" algn="l" defTabSz="914327" rtl="0" eaLnBrk="1" fontAlgn="auto" latinLnBrk="0" hangingPunct="1">
              <a:lnSpc>
                <a:spcPct val="90000"/>
              </a:lnSpc>
              <a:spcBef>
                <a:spcPts val="0"/>
              </a:spcBef>
              <a:spcAft>
                <a:spcPts val="333"/>
              </a:spcAft>
              <a:buClrTx/>
              <a:buSzTx/>
              <a:buFontTx/>
              <a:buNone/>
              <a:tabLst/>
              <a:defRPr/>
            </a:pPr>
            <a:endParaRPr lang="en-US" baseline="0" dirty="0" smtClean="0"/>
          </a:p>
          <a:p>
            <a:pPr marL="0" marR="0" indent="0" algn="l" defTabSz="914327" rtl="0" eaLnBrk="1" fontAlgn="auto" latinLnBrk="0" hangingPunct="1">
              <a:lnSpc>
                <a:spcPct val="90000"/>
              </a:lnSpc>
              <a:spcBef>
                <a:spcPts val="0"/>
              </a:spcBef>
              <a:spcAft>
                <a:spcPts val="333"/>
              </a:spcAft>
              <a:buClrTx/>
              <a:buSzTx/>
              <a:buFontTx/>
              <a:buNone/>
              <a:tabLst/>
              <a:defRPr/>
            </a:pPr>
            <a:endParaRPr lang="en-US" baseline="0" dirty="0" smtClean="0"/>
          </a:p>
          <a:p>
            <a:pPr marL="0" marR="0" indent="0" algn="l" defTabSz="914327" rtl="0" eaLnBrk="1" fontAlgn="auto" latinLnBrk="0" hangingPunct="1">
              <a:lnSpc>
                <a:spcPct val="90000"/>
              </a:lnSpc>
              <a:spcBef>
                <a:spcPts val="0"/>
              </a:spcBef>
              <a:spcAft>
                <a:spcPts val="333"/>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14</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327" rtl="0" eaLnBrk="1" fontAlgn="auto" latinLnBrk="0" hangingPunct="1">
              <a:lnSpc>
                <a:spcPct val="90000"/>
              </a:lnSpc>
              <a:spcBef>
                <a:spcPts val="0"/>
              </a:spcBef>
              <a:spcAft>
                <a:spcPts val="333"/>
              </a:spcAft>
              <a:buClrTx/>
              <a:buSzTx/>
              <a:buFontTx/>
              <a:buNone/>
              <a:tabLst/>
              <a:defRPr/>
            </a:pPr>
            <a:r>
              <a:rPr lang="en-US" dirty="0" smtClean="0"/>
              <a:t>To wrap up the first section</a:t>
            </a:r>
            <a:r>
              <a:rPr lang="en-US" baseline="0" dirty="0" smtClean="0"/>
              <a:t> of the presentation on secure communications, I’d like to state that Microsoft UC helps IT Pros to ensure privacy across email, IM, voice, and conferencing by employing User Authentication, supporting remote access, and communication encryption.</a:t>
            </a:r>
            <a:endParaRPr lang="en-US" dirty="0" smtClean="0"/>
          </a:p>
        </p:txBody>
      </p:sp>
      <p:sp>
        <p:nvSpPr>
          <p:cNvPr id="4" name="Slide Number Placeholder 3"/>
          <p:cNvSpPr>
            <a:spLocks noGrp="1"/>
          </p:cNvSpPr>
          <p:nvPr>
            <p:ph type="sldNum" sz="quarter" idx="10"/>
          </p:nvPr>
        </p:nvSpPr>
        <p:spPr/>
        <p:txBody>
          <a:bodyPr/>
          <a:lstStyle/>
          <a:p>
            <a:fld id="{8B263312-38AA-4E1E-B2B5-0F8F122B24FE}" type="slidenum">
              <a:rPr lang="en-US" smtClean="0"/>
              <a:pPr/>
              <a:t>15</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327" rtl="0" eaLnBrk="1" fontAlgn="auto" latinLnBrk="0" hangingPunct="1">
              <a:lnSpc>
                <a:spcPct val="90000"/>
              </a:lnSpc>
              <a:spcBef>
                <a:spcPts val="0"/>
              </a:spcBef>
              <a:spcAft>
                <a:spcPts val="333"/>
              </a:spcAft>
              <a:buClrTx/>
              <a:buSzTx/>
              <a:buFontTx/>
              <a:buNone/>
              <a:tabLst/>
              <a:defRPr/>
            </a:pPr>
            <a:r>
              <a:rPr lang="en-US" dirty="0" smtClean="0"/>
              <a:t>The next event for the</a:t>
            </a:r>
            <a:r>
              <a:rPr lang="en-US" baseline="0" dirty="0" smtClean="0"/>
              <a:t> day is a 3-part legal discovery request. Your company’s attorney pops into your office and frantically states that (1) you need to produce all executive email in the last month that contains the word “sales,” (2) archive all executive email going forward, and (3) append a confidentiality disclaimer to all outbound executive emails. Let’s take a look at how this request can be easily satisfied with Microsoft’s Unified Communications products and services.</a:t>
            </a:r>
          </a:p>
        </p:txBody>
      </p:sp>
      <p:sp>
        <p:nvSpPr>
          <p:cNvPr id="4" name="Slide Number Placeholder 3"/>
          <p:cNvSpPr>
            <a:spLocks noGrp="1"/>
          </p:cNvSpPr>
          <p:nvPr>
            <p:ph type="sldNum" sz="quarter" idx="10"/>
          </p:nvPr>
        </p:nvSpPr>
        <p:spPr/>
        <p:txBody>
          <a:bodyPr/>
          <a:lstStyle/>
          <a:p>
            <a:fld id="{8B263312-38AA-4E1E-B2B5-0F8F122B24FE}" type="slidenum">
              <a:rPr lang="en-US" smtClean="0"/>
              <a:pPr/>
              <a:t>16</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17</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noGrp="1" noChangeArrowheads="1"/>
          </p:cNvSpPr>
          <p:nvPr/>
        </p:nvSpPr>
        <p:spPr bwMode="auto">
          <a:xfrm>
            <a:off x="3884028" y="1"/>
            <a:ext cx="2972421" cy="457513"/>
          </a:xfrm>
          <a:prstGeom prst="rect">
            <a:avLst/>
          </a:prstGeom>
          <a:noFill/>
          <a:ln w="9525" cap="flat" cmpd="sng" algn="ctr">
            <a:noFill/>
            <a:prstDash val="solid"/>
            <a:miter lim="800000"/>
            <a:headEnd type="none" w="med" len="med"/>
            <a:tailEnd type="none" w="med" len="med"/>
          </a:ln>
        </p:spPr>
        <p:txBody>
          <a:bodyPr lIns="91430" tIns="45716" rIns="91430" bIns="45716"/>
          <a:lstStyle/>
          <a:p>
            <a:pPr algn="r" defTabSz="914386"/>
            <a:fld id="{DBB6FABA-3CCD-4F9A-BAFC-B31876E22D58}" type="datetime8">
              <a:rPr lang="en-US" sz="1200">
                <a:latin typeface="Times New Roman" pitchFamily="18" charset="0"/>
              </a:rPr>
              <a:pPr algn="r" defTabSz="914386"/>
              <a:t>9/6/2007 8:20 AM</a:t>
            </a:fld>
            <a:endParaRPr lang="en-US" sz="1200" dirty="0">
              <a:latin typeface="Times New Roman" pitchFamily="18" charset="0"/>
            </a:endParaRPr>
          </a:p>
        </p:txBody>
      </p:sp>
      <p:sp>
        <p:nvSpPr>
          <p:cNvPr id="5" name="TextBox 4"/>
          <p:cNvSpPr txBox="1">
            <a:spLocks noGrp="1" noChangeArrowheads="1"/>
          </p:cNvSpPr>
          <p:nvPr/>
        </p:nvSpPr>
        <p:spPr bwMode="auto">
          <a:xfrm>
            <a:off x="5582996" y="8684926"/>
            <a:ext cx="1273451" cy="457513"/>
          </a:xfrm>
          <a:prstGeom prst="rect">
            <a:avLst/>
          </a:prstGeom>
          <a:noFill/>
          <a:ln w="9525" cap="flat" cmpd="sng" algn="ctr">
            <a:noFill/>
            <a:prstDash val="solid"/>
            <a:miter lim="800000"/>
            <a:headEnd type="none" w="med" len="med"/>
            <a:tailEnd type="none" w="med" len="med"/>
          </a:ln>
        </p:spPr>
        <p:txBody>
          <a:bodyPr lIns="91430" tIns="45716" rIns="91430" bIns="45716" anchor="b"/>
          <a:lstStyle/>
          <a:p>
            <a:pPr algn="r" defTabSz="914386"/>
            <a:fld id="{08C88E9C-78A5-4F7B-978E-0F64DFFF21C2}" type="slidenum">
              <a:rPr lang="en-US" sz="1200">
                <a:latin typeface="Times New Roman" pitchFamily="18" charset="0"/>
              </a:rPr>
              <a:pPr algn="r" defTabSz="914386"/>
              <a:t>18</a:t>
            </a:fld>
            <a:endParaRPr lang="en-US" sz="1200" dirty="0">
              <a:latin typeface="Times New Roman" pitchFamily="18" charset="0"/>
            </a:endParaRPr>
          </a:p>
        </p:txBody>
      </p:sp>
      <p:sp>
        <p:nvSpPr>
          <p:cNvPr id="6" name="TextBox 5"/>
          <p:cNvSpPr txBox="1">
            <a:spLocks noGrp="1" noChangeArrowheads="1"/>
          </p:cNvSpPr>
          <p:nvPr/>
        </p:nvSpPr>
        <p:spPr bwMode="auto">
          <a:xfrm>
            <a:off x="0" y="8791107"/>
            <a:ext cx="5666858" cy="351332"/>
          </a:xfrm>
          <a:prstGeom prst="rect">
            <a:avLst/>
          </a:prstGeom>
          <a:noFill/>
          <a:ln w="9525" cap="flat" cmpd="sng" algn="ctr">
            <a:noFill/>
            <a:prstDash val="solid"/>
            <a:miter lim="800000"/>
            <a:headEnd type="none" w="med" len="med"/>
            <a:tailEnd type="none" w="med" len="med"/>
          </a:ln>
        </p:spPr>
        <p:txBody>
          <a:bodyPr lIns="91430" tIns="45716" rIns="91430" bIns="45716" anchor="b"/>
          <a:lstStyle/>
          <a:p>
            <a:pPr defTabSz="914386" eaLnBrk="0" hangingPunct="0"/>
            <a:r>
              <a:rPr lang="en-US" sz="800" dirty="0">
                <a:latin typeface="Segoe" pitchFamily="34" charset="0"/>
                <a:cs typeface="Arial" charset="0"/>
              </a:rPr>
              <a:t>© 2005 Microsoft Corporation. All rights reserved.</a:t>
            </a:r>
          </a:p>
          <a:p>
            <a:pPr defTabSz="914386" eaLnBrk="0" hangingPunct="0"/>
            <a:r>
              <a:rPr lang="en-US" sz="800" dirty="0">
                <a:latin typeface="Segoe" pitchFamily="34" charset="0"/>
                <a:cs typeface="Arial" charset="0"/>
              </a:rPr>
              <a:t>This presentation is for informational purposes only. Microsoft makes no warranties, express or implied, in this summary.</a:t>
            </a:r>
          </a:p>
        </p:txBody>
      </p:sp>
      <p:sp>
        <p:nvSpPr>
          <p:cNvPr id="23556" name="Rectangle 22531"/>
          <p:cNvSpPr>
            <a:spLocks noGrp="1" noRot="1" noChangeAspect="1" noChangeArrowheads="1" noTextEdit="1"/>
          </p:cNvSpPr>
          <p:nvPr>
            <p:ph type="sldImg"/>
          </p:nvPr>
        </p:nvSpPr>
        <p:spPr>
          <a:noFill/>
          <a:ln w="9525" cap="flat">
            <a:headEnd type="none" w="med" len="med"/>
            <a:tailEnd type="none" w="med" len="med"/>
          </a:ln>
        </p:spPr>
      </p:sp>
      <p:sp>
        <p:nvSpPr>
          <p:cNvPr id="23557" name="Rectangle 22532"/>
          <p:cNvSpPr>
            <a:spLocks noGrp="1" noChangeArrowheads="1"/>
          </p:cNvSpPr>
          <p:nvPr>
            <p:ph type="body" idx="1"/>
          </p:nvPr>
        </p:nvSpPr>
        <p:spPr>
          <a:noFill/>
          <a:ln/>
        </p:spPr>
        <p:txBody>
          <a:bodyPr/>
          <a:lstStyle/>
          <a:p>
            <a:pPr eaLnBrk="1" hangingPunct="1"/>
            <a:endParaRPr lang="en-US" sz="1000" dirty="0">
              <a:latin typeface="Times New Roman" pitchFamily="18"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9/6/2007 8:20 AM</a:t>
            </a:fld>
            <a:endParaRPr lang="en-US" dirty="0"/>
          </a:p>
        </p:txBody>
      </p:sp>
      <p:sp>
        <p:nvSpPr>
          <p:cNvPr id="6" name="Footer Placeholder 5"/>
          <p:cNvSpPr>
            <a:spLocks noGrp="1"/>
          </p:cNvSpPr>
          <p:nvPr>
            <p:ph type="ftr" sz="quarter" idx="12"/>
          </p:nvPr>
        </p:nvSpPr>
        <p:spPr>
          <a:xfrm>
            <a:off x="0" y="8685213"/>
            <a:ext cx="6172200" cy="457200"/>
          </a:xfrm>
          <a:prstGeom prst="rect">
            <a:avLst/>
          </a:prstGeom>
        </p:spPr>
        <p:txBody>
          <a:bodyPr/>
          <a:lstStyle/>
          <a:p>
            <a:r>
              <a:rPr lang="en-US" sz="500" dirty="0" smtClean="0">
                <a:solidFill>
                  <a:srgbClr val="000000"/>
                </a:solidFill>
                <a:latin typeface="Arial" pitchFamily="34" charset="0"/>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Arial" pitchFamily="34" charset="0"/>
              </a:rPr>
            </a:br>
            <a:r>
              <a:rPr lang="en-US" sz="500" dirty="0" smtClean="0">
                <a:solidFill>
                  <a:srgbClr val="000000"/>
                </a:solidFill>
                <a:latin typeface="Arial" pitchFamily="34" charset="0"/>
              </a:rPr>
              <a:t>MICROSOFT MAKES NO WARRANTIES, EXPRESS, IMPLIED OR STATUTORY, AS TO THE INFORMATION IN THIS PRESENTATION.</a:t>
            </a:r>
          </a:p>
          <a:p>
            <a:endParaRPr lang="en-US" sz="500" dirty="0">
              <a:latin typeface="Arial" pitchFamily="34" charset="0"/>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19</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327" rtl="0" eaLnBrk="1" fontAlgn="auto" latinLnBrk="0" hangingPunct="1">
              <a:lnSpc>
                <a:spcPct val="90000"/>
              </a:lnSpc>
              <a:spcBef>
                <a:spcPts val="0"/>
              </a:spcBef>
              <a:spcAft>
                <a:spcPts val="333"/>
              </a:spcAft>
              <a:buClrTx/>
              <a:buSzTx/>
              <a:buFontTx/>
              <a:buNone/>
              <a:tabLst/>
              <a:defRPr/>
            </a:pPr>
            <a:r>
              <a:rPr lang="en-US" dirty="0" smtClean="0"/>
              <a:t>We saw one organizational</a:t>
            </a:r>
            <a:r>
              <a:rPr lang="en-US" baseline="0" dirty="0" smtClean="0"/>
              <a:t> governance scenario satisfied </a:t>
            </a:r>
            <a:r>
              <a:rPr lang="en-US" dirty="0" smtClean="0"/>
              <a:t>with Exchange Server 2007 and EHA, but</a:t>
            </a:r>
            <a:r>
              <a:rPr lang="en-US" baseline="0" dirty="0" smtClean="0"/>
              <a:t> organizational governance capabilities exist across all of the communication possibilities available through Microsoft UC.</a:t>
            </a:r>
            <a:endParaRPr lang="en-US" dirty="0" smtClean="0"/>
          </a:p>
        </p:txBody>
      </p:sp>
      <p:sp>
        <p:nvSpPr>
          <p:cNvPr id="4" name="Slide Number Placeholder 3"/>
          <p:cNvSpPr>
            <a:spLocks noGrp="1"/>
          </p:cNvSpPr>
          <p:nvPr>
            <p:ph type="sldNum" sz="quarter" idx="10"/>
          </p:nvPr>
        </p:nvSpPr>
        <p:spPr/>
        <p:txBody>
          <a:bodyPr/>
          <a:lstStyle/>
          <a:p>
            <a:fld id="{8B263312-38AA-4E1E-B2B5-0F8F122B24FE}" type="slidenum">
              <a:rPr lang="en-US" smtClean="0"/>
              <a:pPr/>
              <a:t>20</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3"/>
          <p:cNvSpPr>
            <a:spLocks noGrp="1" noChangeArrowheads="1"/>
          </p:cNvSpPr>
          <p:nvPr>
            <p:ph type="dt" sz="quarter" idx="1"/>
          </p:nvPr>
        </p:nvSpPr>
        <p:spPr>
          <a:noFill/>
        </p:spPr>
        <p:txBody>
          <a:bodyPr/>
          <a:lstStyle/>
          <a:p>
            <a:fld id="{952BA1B9-2C15-4CD0-BA97-0C3A5B79163E}" type="datetime8">
              <a:rPr lang="en-US" smtClean="0"/>
              <a:pPr/>
              <a:t>9/6/2007 8:20 AM</a:t>
            </a:fld>
            <a:endParaRPr lang="en-US" dirty="0" smtClean="0"/>
          </a:p>
        </p:txBody>
      </p:sp>
      <p:sp>
        <p:nvSpPr>
          <p:cNvPr id="51203" name="Rectangle 6"/>
          <p:cNvSpPr>
            <a:spLocks noGrp="1" noChangeArrowheads="1"/>
          </p:cNvSpPr>
          <p:nvPr>
            <p:ph type="ftr" sz="quarter" idx="4"/>
          </p:nvPr>
        </p:nvSpPr>
        <p:spPr>
          <a:xfrm>
            <a:off x="0" y="8685213"/>
            <a:ext cx="6172200" cy="457200"/>
          </a:xfrm>
          <a:prstGeom prst="rect">
            <a:avLst/>
          </a:prstGeom>
          <a:noFill/>
        </p:spPr>
        <p:txBody>
          <a:bodyPr/>
          <a:lstStyle/>
          <a:p>
            <a:pPr eaLnBrk="1" hangingPunct="1"/>
            <a:r>
              <a:rPr lang="en-US" sz="500" dirty="0"/>
              <a:t>© 2005 Microsoft Corporation. All rights reserved.</a:t>
            </a:r>
          </a:p>
          <a:p>
            <a:r>
              <a:rPr lang="en-US" sz="500" dirty="0"/>
              <a:t>This presentation is for informational purposes only. Microsoft makes no warranties, express or implied, in this summary.</a:t>
            </a:r>
          </a:p>
        </p:txBody>
      </p:sp>
      <p:sp>
        <p:nvSpPr>
          <p:cNvPr id="51204" name="Rectangle 7"/>
          <p:cNvSpPr>
            <a:spLocks noGrp="1" noChangeArrowheads="1"/>
          </p:cNvSpPr>
          <p:nvPr>
            <p:ph type="sldNum" sz="quarter" idx="5"/>
          </p:nvPr>
        </p:nvSpPr>
        <p:spPr>
          <a:noFill/>
        </p:spPr>
        <p:txBody>
          <a:bodyPr/>
          <a:lstStyle/>
          <a:p>
            <a:fld id="{4FE47689-DE1A-4BBC-B3B2-8DD778B88838}" type="slidenum">
              <a:rPr lang="en-US" smtClean="0"/>
              <a:pPr/>
              <a:t>3</a:t>
            </a:fld>
            <a:endParaRPr lang="en-US" dirty="0" smtClean="0"/>
          </a:p>
        </p:txBody>
      </p:sp>
      <p:sp>
        <p:nvSpPr>
          <p:cNvPr id="51205" name="Rectangle 2"/>
          <p:cNvSpPr>
            <a:spLocks noGrp="1" noRot="1" noChangeAspect="1" noChangeArrowheads="1" noTextEdit="1"/>
          </p:cNvSpPr>
          <p:nvPr>
            <p:ph type="sldImg"/>
          </p:nvPr>
        </p:nvSpPr>
        <p:spPr>
          <a:ln/>
        </p:spPr>
      </p:sp>
      <p:sp>
        <p:nvSpPr>
          <p:cNvPr id="51206" name="Rectangle 3"/>
          <p:cNvSpPr>
            <a:spLocks noGrp="1" noChangeArrowheads="1"/>
          </p:cNvSpPr>
          <p:nvPr>
            <p:ph type="body" idx="1"/>
          </p:nvPr>
        </p:nvSpPr>
        <p:spPr>
          <a:xfrm>
            <a:off x="414338" y="3798888"/>
            <a:ext cx="6021387" cy="8121650"/>
          </a:xfrm>
          <a:noFill/>
          <a:ln/>
        </p:spPr>
        <p:txBody>
          <a:bodyPr/>
          <a:lstStyle/>
          <a:p>
            <a:r>
              <a:rPr lang="en-US" sz="2400" dirty="0" smtClean="0"/>
              <a:t>“This</a:t>
            </a:r>
            <a:r>
              <a:rPr lang="en-US" sz="2400" baseline="0" dirty="0" smtClean="0"/>
              <a:t> session focuses on many of the security and organizational governance features of </a:t>
            </a:r>
            <a:r>
              <a:rPr lang="en-US" sz="2400" dirty="0" smtClean="0"/>
              <a:t>Microsoft’s next wave of UC products</a:t>
            </a:r>
            <a:r>
              <a:rPr lang="en-US" sz="2400" baseline="0" dirty="0" smtClean="0"/>
              <a:t> and services. As this slide shows, there are 3 key elements of security and organizational governance we want to share with you. [read each of the 3 bullets on slide].</a:t>
            </a:r>
          </a:p>
          <a:p>
            <a:endParaRPr lang="en-US" sz="2400" baseline="0" dirty="0" smtClean="0"/>
          </a:p>
          <a:p>
            <a:r>
              <a:rPr lang="en-US" sz="2400" baseline="0" dirty="0" smtClean="0"/>
              <a:t>We don’t have enough time to detail every aspect security and organizational governance in this release, but we will highlight some of the key security and organizational governance features. Let’s begin by first discussing the business environment as it relates to communications.“</a:t>
            </a:r>
            <a:endParaRPr lang="en-US" sz="2200"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22</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3"/>
          <p:cNvSpPr>
            <a:spLocks noGrp="1" noChangeArrowheads="1"/>
          </p:cNvSpPr>
          <p:nvPr>
            <p:ph type="dt" sz="quarter" idx="1"/>
          </p:nvPr>
        </p:nvSpPr>
        <p:spPr>
          <a:noFill/>
        </p:spPr>
        <p:txBody>
          <a:bodyPr/>
          <a:lstStyle/>
          <a:p>
            <a:fld id="{E8E524EF-4C2C-4809-9032-C2CFFA0E1641}" type="datetime8">
              <a:rPr lang="en-US" smtClean="0"/>
              <a:pPr/>
              <a:t>9/6/2007 8:20 AM</a:t>
            </a:fld>
            <a:endParaRPr lang="en-US" smtClean="0"/>
          </a:p>
        </p:txBody>
      </p:sp>
      <p:sp>
        <p:nvSpPr>
          <p:cNvPr id="101379" name="Rectangle 6"/>
          <p:cNvSpPr>
            <a:spLocks noGrp="1" noChangeArrowheads="1"/>
          </p:cNvSpPr>
          <p:nvPr>
            <p:ph type="ftr" sz="quarter" idx="4"/>
          </p:nvPr>
        </p:nvSpPr>
        <p:spPr>
          <a:xfrm>
            <a:off x="0" y="8685213"/>
            <a:ext cx="6172200" cy="457200"/>
          </a:xfrm>
          <a:prstGeom prst="rect">
            <a:avLst/>
          </a:prstGeom>
          <a:noFill/>
        </p:spPr>
        <p:txBody>
          <a:bodyPr/>
          <a:lstStyle/>
          <a:p>
            <a:r>
              <a:rPr lang="en-US" smtClean="0"/>
              <a:t>© 2004 Microsoft Corporation. All rights reserved.</a:t>
            </a:r>
          </a:p>
          <a:p>
            <a:pPr eaLnBrk="0" hangingPunct="0"/>
            <a:r>
              <a:rPr lang="en-US" smtClean="0"/>
              <a:t>This presentation is for informational purposes only. Microsoft makes no warranties, express or implied, in this summary.</a:t>
            </a:r>
          </a:p>
        </p:txBody>
      </p:sp>
      <p:sp>
        <p:nvSpPr>
          <p:cNvPr id="101380" name="Rectangle 7"/>
          <p:cNvSpPr>
            <a:spLocks noGrp="1" noChangeArrowheads="1"/>
          </p:cNvSpPr>
          <p:nvPr>
            <p:ph type="sldNum" sz="quarter" idx="5"/>
          </p:nvPr>
        </p:nvSpPr>
        <p:spPr>
          <a:noFill/>
        </p:spPr>
        <p:txBody>
          <a:bodyPr/>
          <a:lstStyle/>
          <a:p>
            <a:fld id="{EEF7FC69-2CFC-4508-83E1-89FB89B2F393}" type="slidenum">
              <a:rPr lang="en-US" smtClean="0"/>
              <a:pPr/>
              <a:t>23</a:t>
            </a:fld>
            <a:endParaRPr lang="en-US" smtClean="0"/>
          </a:p>
        </p:txBody>
      </p:sp>
      <p:sp>
        <p:nvSpPr>
          <p:cNvPr id="101381" name="Rectangle 2"/>
          <p:cNvSpPr>
            <a:spLocks noGrp="1" noRot="1" noChangeAspect="1" noChangeArrowheads="1" noTextEdit="1"/>
          </p:cNvSpPr>
          <p:nvPr>
            <p:ph type="sldImg"/>
          </p:nvPr>
        </p:nvSpPr>
        <p:spPr>
          <a:ln/>
        </p:spPr>
      </p:sp>
      <p:sp>
        <p:nvSpPr>
          <p:cNvPr id="101382" name="Rectangle 3"/>
          <p:cNvSpPr>
            <a:spLocks noGrp="1" noChangeArrowheads="1"/>
          </p:cNvSpPr>
          <p:nvPr>
            <p:ph type="body" idx="1"/>
          </p:nvPr>
        </p:nvSpPr>
        <p:spPr/>
        <p:txBody>
          <a:bodyPr/>
          <a:lstStyle/>
          <a:p>
            <a:pPr eaLnBrk="1" hangingPunct="1"/>
            <a:r>
              <a:rPr lang="en-US" smtClean="0"/>
              <a:t>Network Edge Protection</a:t>
            </a:r>
          </a:p>
          <a:p>
            <a:pPr eaLnBrk="1" hangingPunct="1">
              <a:buFontTx/>
              <a:buChar char="•"/>
            </a:pPr>
            <a:r>
              <a:rPr lang="en-US" smtClean="0"/>
              <a:t>Services and on-premise software protect against spam and viruses before they penetrate the network</a:t>
            </a:r>
          </a:p>
          <a:p>
            <a:pPr eaLnBrk="1" hangingPunct="1">
              <a:buFontTx/>
              <a:buChar char="•"/>
            </a:pPr>
            <a:endParaRPr lang="en-US" smtClean="0"/>
          </a:p>
          <a:p>
            <a:pPr eaLnBrk="1" hangingPunct="1"/>
            <a:r>
              <a:rPr lang="en-US" smtClean="0"/>
              <a:t>Firewall Protection</a:t>
            </a:r>
          </a:p>
          <a:p>
            <a:pPr eaLnBrk="1" hangingPunct="1">
              <a:buFontTx/>
              <a:buChar char="•"/>
            </a:pPr>
            <a:r>
              <a:rPr lang="en-US" smtClean="0"/>
              <a:t>Protocol and application-layer inspection enable secure, remote access to Exchange server</a:t>
            </a:r>
          </a:p>
          <a:p>
            <a:pPr eaLnBrk="1" hangingPunct="1">
              <a:buFontTx/>
              <a:buChar char="•"/>
            </a:pPr>
            <a:endParaRPr lang="en-US" smtClean="0"/>
          </a:p>
          <a:p>
            <a:pPr eaLnBrk="1" hangingPunct="1"/>
            <a:r>
              <a:rPr lang="en-US" smtClean="0"/>
              <a:t>Internal Anti-virus Protection</a:t>
            </a:r>
          </a:p>
          <a:p>
            <a:pPr eaLnBrk="1" hangingPunct="1">
              <a:buFontTx/>
              <a:buChar char="•"/>
            </a:pPr>
            <a:r>
              <a:rPr lang="en-US" smtClean="0"/>
              <a:t>Protects against malicious threats, while enforcing e-mail content policies </a:t>
            </a:r>
          </a:p>
          <a:p>
            <a:pPr eaLnBrk="1" hangingPunct="1"/>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noGrp="1" noChangeArrowheads="1"/>
          </p:cNvSpPr>
          <p:nvPr/>
        </p:nvSpPr>
        <p:spPr bwMode="auto">
          <a:xfrm>
            <a:off x="3884028" y="1"/>
            <a:ext cx="2972421" cy="457513"/>
          </a:xfrm>
          <a:prstGeom prst="rect">
            <a:avLst/>
          </a:prstGeom>
          <a:noFill/>
          <a:ln w="9525" cap="flat" cmpd="sng" algn="ctr">
            <a:noFill/>
            <a:prstDash val="solid"/>
            <a:miter lim="800000"/>
            <a:headEnd type="none" w="med" len="med"/>
            <a:tailEnd type="none" w="med" len="med"/>
          </a:ln>
        </p:spPr>
        <p:txBody>
          <a:bodyPr lIns="91430" tIns="45716" rIns="91430" bIns="45716"/>
          <a:lstStyle/>
          <a:p>
            <a:pPr algn="r" defTabSz="914386"/>
            <a:fld id="{DBB6FABA-3CCD-4F9A-BAFC-B31876E22D58}" type="datetime8">
              <a:rPr lang="en-US" sz="1200">
                <a:latin typeface="Times New Roman" pitchFamily="18" charset="0"/>
              </a:rPr>
              <a:pPr algn="r" defTabSz="914386"/>
              <a:t>9/6/2007 8:20 AM</a:t>
            </a:fld>
            <a:endParaRPr lang="en-US" sz="1200" dirty="0">
              <a:latin typeface="Times New Roman" pitchFamily="18" charset="0"/>
            </a:endParaRPr>
          </a:p>
        </p:txBody>
      </p:sp>
      <p:sp>
        <p:nvSpPr>
          <p:cNvPr id="5" name="TextBox 4"/>
          <p:cNvSpPr txBox="1">
            <a:spLocks noGrp="1" noChangeArrowheads="1"/>
          </p:cNvSpPr>
          <p:nvPr/>
        </p:nvSpPr>
        <p:spPr bwMode="auto">
          <a:xfrm>
            <a:off x="5582996" y="8684926"/>
            <a:ext cx="1273451" cy="457513"/>
          </a:xfrm>
          <a:prstGeom prst="rect">
            <a:avLst/>
          </a:prstGeom>
          <a:noFill/>
          <a:ln w="9525" cap="flat" cmpd="sng" algn="ctr">
            <a:noFill/>
            <a:prstDash val="solid"/>
            <a:miter lim="800000"/>
            <a:headEnd type="none" w="med" len="med"/>
            <a:tailEnd type="none" w="med" len="med"/>
          </a:ln>
        </p:spPr>
        <p:txBody>
          <a:bodyPr lIns="91430" tIns="45716" rIns="91430" bIns="45716" anchor="b"/>
          <a:lstStyle/>
          <a:p>
            <a:pPr algn="r" defTabSz="914386"/>
            <a:fld id="{08C88E9C-78A5-4F7B-978E-0F64DFFF21C2}" type="slidenum">
              <a:rPr lang="en-US" sz="1200">
                <a:latin typeface="Times New Roman" pitchFamily="18" charset="0"/>
              </a:rPr>
              <a:pPr algn="r" defTabSz="914386"/>
              <a:t>24</a:t>
            </a:fld>
            <a:endParaRPr lang="en-US" sz="1200" dirty="0">
              <a:latin typeface="Times New Roman" pitchFamily="18" charset="0"/>
            </a:endParaRPr>
          </a:p>
        </p:txBody>
      </p:sp>
      <p:sp>
        <p:nvSpPr>
          <p:cNvPr id="6" name="TextBox 5"/>
          <p:cNvSpPr txBox="1">
            <a:spLocks noGrp="1" noChangeArrowheads="1"/>
          </p:cNvSpPr>
          <p:nvPr/>
        </p:nvSpPr>
        <p:spPr bwMode="auto">
          <a:xfrm>
            <a:off x="0" y="8791107"/>
            <a:ext cx="5666858" cy="351332"/>
          </a:xfrm>
          <a:prstGeom prst="rect">
            <a:avLst/>
          </a:prstGeom>
          <a:noFill/>
          <a:ln w="9525" cap="flat" cmpd="sng" algn="ctr">
            <a:noFill/>
            <a:prstDash val="solid"/>
            <a:miter lim="800000"/>
            <a:headEnd type="none" w="med" len="med"/>
            <a:tailEnd type="none" w="med" len="med"/>
          </a:ln>
        </p:spPr>
        <p:txBody>
          <a:bodyPr lIns="91430" tIns="45716" rIns="91430" bIns="45716" anchor="b"/>
          <a:lstStyle/>
          <a:p>
            <a:pPr defTabSz="914386" eaLnBrk="0" hangingPunct="0"/>
            <a:r>
              <a:rPr lang="en-US" sz="800" dirty="0">
                <a:latin typeface="Segoe" pitchFamily="34" charset="0"/>
                <a:cs typeface="Arial" charset="0"/>
              </a:rPr>
              <a:t>© 2005 Microsoft Corporation. All rights reserved.</a:t>
            </a:r>
          </a:p>
          <a:p>
            <a:pPr defTabSz="914386" eaLnBrk="0" hangingPunct="0"/>
            <a:r>
              <a:rPr lang="en-US" sz="800" dirty="0">
                <a:latin typeface="Segoe" pitchFamily="34" charset="0"/>
                <a:cs typeface="Arial" charset="0"/>
              </a:rPr>
              <a:t>This presentation is for informational purposes only. Microsoft makes no warranties, express or implied, in this summary.</a:t>
            </a:r>
          </a:p>
        </p:txBody>
      </p:sp>
      <p:sp>
        <p:nvSpPr>
          <p:cNvPr id="23556" name="Rectangle 22531"/>
          <p:cNvSpPr>
            <a:spLocks noGrp="1" noRot="1" noChangeAspect="1" noChangeArrowheads="1" noTextEdit="1"/>
          </p:cNvSpPr>
          <p:nvPr>
            <p:ph type="sldImg"/>
          </p:nvPr>
        </p:nvSpPr>
        <p:spPr>
          <a:noFill/>
          <a:ln w="9525" cap="flat">
            <a:headEnd type="none" w="med" len="med"/>
            <a:tailEnd type="none" w="med" len="med"/>
          </a:ln>
        </p:spPr>
      </p:sp>
      <p:sp>
        <p:nvSpPr>
          <p:cNvPr id="23557" name="Rectangle 22532"/>
          <p:cNvSpPr>
            <a:spLocks noGrp="1" noChangeArrowheads="1"/>
          </p:cNvSpPr>
          <p:nvPr>
            <p:ph type="body" idx="1"/>
          </p:nvPr>
        </p:nvSpPr>
        <p:spPr>
          <a:noFill/>
          <a:ln/>
        </p:spPr>
        <p:txBody>
          <a:bodyPr/>
          <a:lstStyle/>
          <a:p>
            <a:pPr eaLnBrk="1" hangingPunct="1"/>
            <a:endParaRPr lang="en-US" sz="1000" dirty="0">
              <a:latin typeface="Times New Roman" pitchFamily="18"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9/6/2007 8:20 AM</a:t>
            </a:fld>
            <a:endParaRPr lang="en-US"/>
          </a:p>
        </p:txBody>
      </p:sp>
      <p:sp>
        <p:nvSpPr>
          <p:cNvPr id="6" name="Footer Placeholder 5"/>
          <p:cNvSpPr>
            <a:spLocks noGrp="1"/>
          </p:cNvSpPr>
          <p:nvPr>
            <p:ph type="ftr" sz="quarter" idx="12"/>
          </p:nvPr>
        </p:nvSpPr>
        <p:spPr>
          <a:xfrm>
            <a:off x="0" y="8685213"/>
            <a:ext cx="6172200" cy="457200"/>
          </a:xfrm>
          <a:prstGeom prst="rect">
            <a:avLst/>
          </a:prstGeom>
        </p:spPr>
        <p:txBody>
          <a:bodyPr/>
          <a:lstStyle/>
          <a:p>
            <a:r>
              <a:rPr lang="en-US" sz="500" dirty="0" smtClean="0">
                <a:solidFill>
                  <a:srgbClr val="000000"/>
                </a:solidFill>
                <a:latin typeface="Arial" pitchFamily="34" charset="0"/>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Arial" pitchFamily="34" charset="0"/>
              </a:rPr>
            </a:br>
            <a:r>
              <a:rPr lang="en-US" sz="500" dirty="0" smtClean="0">
                <a:solidFill>
                  <a:srgbClr val="000000"/>
                </a:solidFill>
                <a:latin typeface="Arial" pitchFamily="34" charset="0"/>
              </a:rPr>
              <a:t>MICROSOFT MAKES NO WARRANTIES, EXPRESS, IMPLIED OR STATUTORY, AS TO THE INFORMATION IN THIS PRESENTATION.</a:t>
            </a:r>
          </a:p>
          <a:p>
            <a:endParaRPr lang="en-US" sz="500" dirty="0">
              <a:latin typeface="Arial" pitchFamily="34" charset="0"/>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25</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327" rtl="0" eaLnBrk="1" fontAlgn="auto" latinLnBrk="0" hangingPunct="1">
              <a:lnSpc>
                <a:spcPct val="90000"/>
              </a:lnSpc>
              <a:spcBef>
                <a:spcPts val="0"/>
              </a:spcBef>
              <a:spcAft>
                <a:spcPts val="333"/>
              </a:spcAft>
              <a:buClrTx/>
              <a:buSzTx/>
              <a:buFontTx/>
              <a:buNone/>
              <a:tabLst/>
              <a:defRPr/>
            </a:pPr>
            <a:r>
              <a:rPr lang="en-US" dirty="0" smtClean="0"/>
              <a:t>To wrap up, external threats are a concern for all communication methods, and Microsoft offers active protection against</a:t>
            </a:r>
            <a:r>
              <a:rPr lang="en-US" baseline="0" dirty="0" smtClean="0"/>
              <a:t> external threats for each of the communication mediums for which </a:t>
            </a:r>
            <a:r>
              <a:rPr lang="en-US" baseline="0" smtClean="0"/>
              <a:t>threats exist.</a:t>
            </a:r>
            <a:endParaRPr lang="en-US" smtClean="0"/>
          </a:p>
        </p:txBody>
      </p:sp>
      <p:sp>
        <p:nvSpPr>
          <p:cNvPr id="4" name="Slide Number Placeholder 3"/>
          <p:cNvSpPr>
            <a:spLocks noGrp="1"/>
          </p:cNvSpPr>
          <p:nvPr>
            <p:ph type="sldNum" sz="quarter" idx="10"/>
          </p:nvPr>
        </p:nvSpPr>
        <p:spPr/>
        <p:txBody>
          <a:bodyPr/>
          <a:lstStyle/>
          <a:p>
            <a:fld id="{8B263312-38AA-4E1E-B2B5-0F8F122B24FE}" type="slidenum">
              <a:rPr lang="en-US" smtClean="0"/>
              <a:pPr/>
              <a:t>26</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3"/>
          <p:cNvSpPr>
            <a:spLocks noGrp="1" noChangeArrowheads="1"/>
          </p:cNvSpPr>
          <p:nvPr>
            <p:ph type="dt" sz="quarter" idx="1"/>
          </p:nvPr>
        </p:nvSpPr>
        <p:spPr>
          <a:noFill/>
        </p:spPr>
        <p:txBody>
          <a:bodyPr/>
          <a:lstStyle/>
          <a:p>
            <a:fld id="{952BA1B9-2C15-4CD0-BA97-0C3A5B79163E}" type="datetime8">
              <a:rPr lang="en-US" smtClean="0"/>
              <a:pPr/>
              <a:t>9/6/2007 8:20 AM</a:t>
            </a:fld>
            <a:endParaRPr lang="en-US" smtClean="0"/>
          </a:p>
        </p:txBody>
      </p:sp>
      <p:sp>
        <p:nvSpPr>
          <p:cNvPr id="51203" name="Rectangle 6"/>
          <p:cNvSpPr>
            <a:spLocks noGrp="1" noChangeArrowheads="1"/>
          </p:cNvSpPr>
          <p:nvPr>
            <p:ph type="ftr" sz="quarter" idx="4"/>
          </p:nvPr>
        </p:nvSpPr>
        <p:spPr>
          <a:noFill/>
        </p:spPr>
        <p:txBody>
          <a:bodyPr/>
          <a:lstStyle/>
          <a:p>
            <a:pPr eaLnBrk="1" hangingPunct="1"/>
            <a:r>
              <a:rPr lang="en-US" sz="500"/>
              <a:t>© 2005 Microsoft Corporation. All rights reserved.</a:t>
            </a:r>
          </a:p>
          <a:p>
            <a:r>
              <a:rPr lang="en-US" sz="500"/>
              <a:t>This presentation is for informational purposes only. Microsoft makes no warranties, express or implied, in this summary.</a:t>
            </a:r>
          </a:p>
        </p:txBody>
      </p:sp>
      <p:sp>
        <p:nvSpPr>
          <p:cNvPr id="51204" name="Rectangle 7"/>
          <p:cNvSpPr>
            <a:spLocks noGrp="1" noChangeArrowheads="1"/>
          </p:cNvSpPr>
          <p:nvPr>
            <p:ph type="sldNum" sz="quarter" idx="5"/>
          </p:nvPr>
        </p:nvSpPr>
        <p:spPr>
          <a:noFill/>
        </p:spPr>
        <p:txBody>
          <a:bodyPr/>
          <a:lstStyle/>
          <a:p>
            <a:fld id="{4FE47689-DE1A-4BBC-B3B2-8DD778B88838}" type="slidenum">
              <a:rPr lang="en-US" smtClean="0"/>
              <a:pPr/>
              <a:t>27</a:t>
            </a:fld>
            <a:endParaRPr lang="en-US" smtClean="0"/>
          </a:p>
        </p:txBody>
      </p:sp>
      <p:sp>
        <p:nvSpPr>
          <p:cNvPr id="51205" name="Rectangle 2"/>
          <p:cNvSpPr>
            <a:spLocks noGrp="1" noRot="1" noChangeAspect="1" noChangeArrowheads="1" noTextEdit="1"/>
          </p:cNvSpPr>
          <p:nvPr>
            <p:ph type="sldImg"/>
          </p:nvPr>
        </p:nvSpPr>
        <p:spPr>
          <a:ln/>
        </p:spPr>
      </p:sp>
      <p:sp>
        <p:nvSpPr>
          <p:cNvPr id="51206" name="Rectangle 3"/>
          <p:cNvSpPr>
            <a:spLocks noGrp="1" noChangeArrowheads="1"/>
          </p:cNvSpPr>
          <p:nvPr>
            <p:ph type="body" idx="1"/>
          </p:nvPr>
        </p:nvSpPr>
        <p:spPr>
          <a:xfrm>
            <a:off x="414338" y="3798888"/>
            <a:ext cx="6021387" cy="8121650"/>
          </a:xfrm>
          <a:noFill/>
          <a:ln/>
        </p:spPr>
        <p:txBody>
          <a:bodyPr/>
          <a:lstStyle/>
          <a:p>
            <a:endParaRPr lang="en-US" sz="2200" dirty="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61A0D0D-7C31-496C-890A-5116E9BB0791}" type="slidenum">
              <a:rPr lang="en-US"/>
              <a:pPr/>
              <a:t>30</a:t>
            </a:fld>
            <a:endParaRPr lang="en-US"/>
          </a:p>
        </p:txBody>
      </p:sp>
      <p:sp>
        <p:nvSpPr>
          <p:cNvPr id="550914" name="Rectangle 2"/>
          <p:cNvSpPr>
            <a:spLocks noGrp="1" noRot="1" noChangeAspect="1" noChangeArrowheads="1" noTextEdit="1"/>
          </p:cNvSpPr>
          <p:nvPr>
            <p:ph type="sldImg"/>
          </p:nvPr>
        </p:nvSpPr>
        <p:spPr>
          <a:ln/>
        </p:spPr>
      </p:sp>
      <p:sp>
        <p:nvSpPr>
          <p:cNvPr id="5509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9/6/2007 8:20 AM</a:t>
            </a:fld>
            <a:endParaRPr lang="en-US"/>
          </a:p>
        </p:txBody>
      </p:sp>
      <p:sp>
        <p:nvSpPr>
          <p:cNvPr id="6" name="Footer Placeholder 5"/>
          <p:cNvSpPr>
            <a:spLocks noGrp="1"/>
          </p:cNvSpPr>
          <p:nvPr>
            <p:ph type="ftr" sz="quarter" idx="12"/>
          </p:nvPr>
        </p:nvSpPr>
        <p:spPr>
          <a:xfrm>
            <a:off x="0" y="8685213"/>
            <a:ext cx="6172200" cy="457200"/>
          </a:xfrm>
          <a:prstGeom prst="rect">
            <a:avLst/>
          </a:prstGeom>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31</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6A9A0E4-0BE8-4CB8-A037-8B22CB9B6B64}" type="slidenum">
              <a:rPr lang="en-US"/>
              <a:pPr/>
              <a:t>4</a:t>
            </a:fld>
            <a:endParaRPr lang="en-US" dirty="0"/>
          </a:p>
        </p:txBody>
      </p:sp>
      <p:sp>
        <p:nvSpPr>
          <p:cNvPr id="324610" name="Rectangle 2"/>
          <p:cNvSpPr>
            <a:spLocks noGrp="1" noRot="1" noChangeAspect="1" noChangeArrowheads="1" noTextEdit="1"/>
          </p:cNvSpPr>
          <p:nvPr>
            <p:ph type="sldImg"/>
          </p:nvPr>
        </p:nvSpPr>
        <p:spPr>
          <a:xfrm>
            <a:off x="1143000" y="684213"/>
            <a:ext cx="4573588" cy="3430587"/>
          </a:xfrm>
          <a:ln/>
        </p:spPr>
      </p:sp>
      <p:sp>
        <p:nvSpPr>
          <p:cNvPr id="324611" name="Rectangle 3"/>
          <p:cNvSpPr>
            <a:spLocks noGrp="1" noChangeArrowheads="1"/>
          </p:cNvSpPr>
          <p:nvPr>
            <p:ph type="body" idx="1"/>
          </p:nvPr>
        </p:nvSpPr>
        <p:spPr>
          <a:xfrm>
            <a:off x="686421" y="4344026"/>
            <a:ext cx="5485158" cy="4116049"/>
          </a:xfrm>
        </p:spPr>
        <p:txBody>
          <a:bodyPr/>
          <a:lstStyle/>
          <a:p>
            <a:r>
              <a:rPr lang="en-GB" dirty="0" smtClean="0"/>
              <a:t>“From</a:t>
            </a:r>
            <a:r>
              <a:rPr lang="en-GB" baseline="0" dirty="0" smtClean="0"/>
              <a:t> research that includes talking to a lot of IT Pros, we see the following 3 challenges consistently surface.</a:t>
            </a:r>
          </a:p>
          <a:p>
            <a:endParaRPr lang="en-GB" baseline="0" dirty="0" smtClean="0"/>
          </a:p>
          <a:p>
            <a:r>
              <a:rPr lang="en-GB" baseline="0" dirty="0" smtClean="0"/>
              <a:t>First, new communications methods enable increases in flexibility and productivity, but we still must make sure these channels are secure and that content is protected regardless of how employees choose to communicate amongst each other, with partners, or with customers.</a:t>
            </a:r>
          </a:p>
          <a:p>
            <a:endParaRPr lang="en-GB" baseline="0" dirty="0" smtClean="0"/>
          </a:p>
          <a:p>
            <a:r>
              <a:rPr lang="en-GB" baseline="0" dirty="0" smtClean="0"/>
              <a:t>Second, communications are very relevant to organizational governance objectives. Communications applications must be flexible to allow IT Pros to enforce even the most complex organizational governance requirements.</a:t>
            </a:r>
          </a:p>
          <a:p>
            <a:endParaRPr lang="en-GB" baseline="0" dirty="0" smtClean="0"/>
          </a:p>
          <a:p>
            <a:r>
              <a:rPr lang="en-GB" baseline="0" dirty="0" smtClean="0"/>
              <a:t>Finally, external threats continue to be top of mind for all companies, as spammers, phishers, and other dangerous entities have strong financial motivations to penetrate your companies resources.</a:t>
            </a:r>
          </a:p>
          <a:p>
            <a:endParaRPr lang="en-GB" baseline="0" dirty="0" smtClean="0"/>
          </a:p>
          <a:p>
            <a:r>
              <a:rPr lang="en-GB" baseline="0" dirty="0" smtClean="0"/>
              <a:t>Microsoft Unified Communications offers applications and services to help address these challenges. We’ll explore these solutions by stepping through “A Day in the Life of an IT Administrator.”  Throughout the day, will see how the administrator relies on UC applications and services to efficiently handle situations in each of the business environment categories listed above.</a:t>
            </a:r>
            <a:endParaRPr lang="en-GB"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r>
              <a:rPr lang="en-US" dirty="0" smtClean="0"/>
              <a:t>Before we begin to drill into the security and compliance aspects of</a:t>
            </a:r>
            <a:r>
              <a:rPr lang="en-US" baseline="0" dirty="0" smtClean="0"/>
              <a:t> the Unified communications solution – let us first look at the network architecture of the organization – Litware Inc – that we will use for today’s discussion.</a:t>
            </a:r>
          </a:p>
          <a:p>
            <a:endParaRPr lang="en-US" dirty="0" smtClean="0"/>
          </a:p>
          <a:p>
            <a:r>
              <a:rPr lang="en-US" dirty="0" smtClean="0"/>
              <a:t>Litware Inc uses Active Directory to manage</a:t>
            </a:r>
            <a:r>
              <a:rPr lang="en-US" baseline="0" dirty="0" smtClean="0"/>
              <a:t> users, groups and devices in the organization – shown in the far right hand side of the diagram. The company also has a link to the PSTN cloud to make external calls.</a:t>
            </a:r>
          </a:p>
          <a:p>
            <a:endParaRPr lang="en-US" baseline="0" dirty="0" smtClean="0"/>
          </a:p>
          <a:p>
            <a:r>
              <a:rPr lang="en-US" dirty="0" smtClean="0"/>
              <a:t>With</a:t>
            </a:r>
            <a:r>
              <a:rPr lang="en-US" baseline="0" dirty="0" smtClean="0"/>
              <a:t> the Exchange Server 2007 deployment for messaging and Office Communications Server 2007 deployment for communications – employees at LitwareInc are enabled to use a variety of Clients and Devices in the corporate network. These include Microsoft Outlook for messaging, Internet Explorer for Outlook or Communicator web access, Office Communicator, as well as a variety of phone devices that integrate seamlessly with Office Communications Server 2007. With this setup, corporate users can access rich presence information and features such as click-to-call, multi-party voice and video calls, </a:t>
            </a:r>
          </a:p>
          <a:p>
            <a:endParaRPr lang="en-US" dirty="0" smtClean="0"/>
          </a:p>
          <a:p>
            <a:r>
              <a:rPr lang="en-US" dirty="0" smtClean="0"/>
              <a:t>By enabling remote access for users using the Perimeter Network setup, LitwareInc has enabled the same rich experience for its corporate users that are outside of the corporate network</a:t>
            </a:r>
            <a:r>
              <a:rPr lang="en-US" baseline="0" dirty="0" smtClean="0"/>
              <a:t> as well as federated users from other businesses and the public internet cloud users (AOL, Yahoo! and Windows Live messenger). In addition the company also utilizes Microsoft Exchange Hosted Services via the internet. </a:t>
            </a:r>
            <a:endParaRPr lang="en-US" dirty="0" smtClean="0"/>
          </a:p>
          <a:p>
            <a:endParaRPr lang="en-US" dirty="0" smtClean="0"/>
          </a:p>
          <a:p>
            <a:r>
              <a:rPr lang="en-US" dirty="0" smtClean="0"/>
              <a:t>-----------</a:t>
            </a:r>
          </a:p>
          <a:p>
            <a:endParaRPr lang="en-US" dirty="0" smtClean="0"/>
          </a:p>
          <a:p>
            <a:endParaRPr lang="en-US" dirty="0" smtClean="0"/>
          </a:p>
          <a:p>
            <a:r>
              <a:rPr lang="en-US" dirty="0" smtClean="0"/>
              <a:t>“We want to</a:t>
            </a:r>
            <a:r>
              <a:rPr lang="en-US" baseline="0" dirty="0" smtClean="0"/>
              <a:t> set the context of the discussion with the CSO by showing</a:t>
            </a:r>
          </a:p>
          <a:p>
            <a:r>
              <a:rPr lang="en-US" baseline="0" dirty="0" smtClean="0"/>
              <a:t> him the applications, services, and devices available from Microsoft Unified Communications. For this example, we will focus on an IM conversation using Office Communications Server and Office Communicator 2007 that escalates to a VoIP conversation.”</a:t>
            </a: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5</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“Let’s begin the day in the life of our IT Pro.</a:t>
            </a:r>
            <a:r>
              <a:rPr lang="en-US" baseline="0" dirty="0" smtClean="0"/>
              <a:t> It’s 9am and the CSO enters your office and has some questions on the security of some of the newly deployed communication options, such as IM and VoIP.”</a:t>
            </a: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6</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r>
              <a:rPr lang="en-US" dirty="0" smtClean="0"/>
              <a:t>“We want to</a:t>
            </a:r>
            <a:r>
              <a:rPr lang="en-US" baseline="0" dirty="0" smtClean="0"/>
              <a:t> set the context of the discussion with the CSO by showing him the applications, services, and devices available from Microsoft Unified Communications. For this example, we will focus on an IM conversation using Office Communications Server and Office Communicator 2007 that escalates to a VoIP conversation.”</a:t>
            </a: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7</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9/6/2007 8:20 AM</a:t>
            </a:fld>
            <a:endParaRPr lang="en-US" dirty="0"/>
          </a:p>
        </p:txBody>
      </p:sp>
      <p:sp>
        <p:nvSpPr>
          <p:cNvPr id="6" name="Footer Placeholder 5"/>
          <p:cNvSpPr>
            <a:spLocks noGrp="1"/>
          </p:cNvSpPr>
          <p:nvPr>
            <p:ph type="ftr" sz="quarter" idx="12"/>
          </p:nvPr>
        </p:nvSpPr>
        <p:spPr>
          <a:xfrm>
            <a:off x="0" y="8685213"/>
            <a:ext cx="6172200" cy="457200"/>
          </a:xfrm>
          <a:prstGeom prst="rect">
            <a:avLst/>
          </a:prstGeom>
        </p:spPr>
        <p:txBody>
          <a:bodyPr/>
          <a:lstStyle/>
          <a:p>
            <a:r>
              <a:rPr lang="en-US" sz="500" dirty="0" smtClean="0">
                <a:solidFill>
                  <a:srgbClr val="000000"/>
                </a:solidFill>
                <a:latin typeface="Arial" pitchFamily="34" charset="0"/>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Arial" pitchFamily="34" charset="0"/>
              </a:rPr>
            </a:br>
            <a:r>
              <a:rPr lang="en-US" sz="500" dirty="0" smtClean="0">
                <a:solidFill>
                  <a:srgbClr val="000000"/>
                </a:solidFill>
                <a:latin typeface="Arial" pitchFamily="34" charset="0"/>
              </a:rPr>
              <a:t>MICROSOFT MAKES NO WARRANTIES, EXPRESS, IMPLIED OR STATUTORY, AS TO THE INFORMATION IN THIS PRESENTATION.</a:t>
            </a:r>
          </a:p>
          <a:p>
            <a:endParaRPr lang="en-US" sz="500" dirty="0">
              <a:latin typeface="Arial" pitchFamily="34" charset="0"/>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8</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327" rtl="0" eaLnBrk="1" fontAlgn="auto" latinLnBrk="0" hangingPunct="1">
              <a:lnSpc>
                <a:spcPct val="90000"/>
              </a:lnSpc>
              <a:spcBef>
                <a:spcPts val="0"/>
              </a:spcBef>
              <a:spcAft>
                <a:spcPts val="333"/>
              </a:spcAft>
              <a:buClrTx/>
              <a:buSzTx/>
              <a:buFontTx/>
              <a:buNone/>
              <a:tabLst/>
              <a:defRPr/>
            </a:pPr>
            <a:r>
              <a:rPr lang="en-US" dirty="0" smtClean="0"/>
              <a:t>Remote user – from a public internet connection (like a</a:t>
            </a:r>
            <a:r>
              <a:rPr lang="en-US" baseline="0" dirty="0" smtClean="0"/>
              <a:t> coffee shop)</a:t>
            </a:r>
          </a:p>
          <a:p>
            <a:pPr marL="0" marR="0" indent="0" algn="l" defTabSz="914327" rtl="0" eaLnBrk="1" fontAlgn="auto" latinLnBrk="0" hangingPunct="1">
              <a:lnSpc>
                <a:spcPct val="90000"/>
              </a:lnSpc>
              <a:spcBef>
                <a:spcPts val="0"/>
              </a:spcBef>
              <a:spcAft>
                <a:spcPts val="333"/>
              </a:spcAft>
              <a:buClrTx/>
              <a:buSzTx/>
              <a:buFontTx/>
              <a:buNone/>
              <a:tabLst/>
              <a:defRPr/>
            </a:pPr>
            <a:r>
              <a:rPr lang="en-US" baseline="0" dirty="0" smtClean="0"/>
              <a:t>On the Network Address Translator (NAT) – usually the wireless router in the coffee shop.</a:t>
            </a:r>
          </a:p>
          <a:p>
            <a:pPr marL="0" marR="0" indent="0" algn="l" defTabSz="914327" rtl="0" eaLnBrk="1" fontAlgn="auto" latinLnBrk="0" hangingPunct="1">
              <a:lnSpc>
                <a:spcPct val="90000"/>
              </a:lnSpc>
              <a:spcBef>
                <a:spcPts val="0"/>
              </a:spcBef>
              <a:spcAft>
                <a:spcPts val="333"/>
              </a:spcAft>
              <a:buClrTx/>
              <a:buSzTx/>
              <a:buFontTx/>
              <a:buNone/>
              <a:tabLst/>
              <a:defRPr/>
            </a:pPr>
            <a:endParaRPr lang="en-US" baseline="0" dirty="0" smtClean="0"/>
          </a:p>
          <a:p>
            <a:pPr marL="0" marR="0" indent="0" algn="l" defTabSz="914327" rtl="0" eaLnBrk="1" fontAlgn="auto" latinLnBrk="0" hangingPunct="1">
              <a:lnSpc>
                <a:spcPct val="90000"/>
              </a:lnSpc>
              <a:spcBef>
                <a:spcPts val="0"/>
              </a:spcBef>
              <a:spcAft>
                <a:spcPts val="333"/>
              </a:spcAft>
              <a:buClrTx/>
              <a:buSzTx/>
              <a:buFontTx/>
              <a:buNone/>
              <a:tabLst/>
              <a:defRPr/>
            </a:pPr>
            <a:r>
              <a:rPr lang="en-US" baseline="0" dirty="0" smtClean="0"/>
              <a:t>ISP – provides gateway to internet for the coffee shop</a:t>
            </a:r>
          </a:p>
          <a:p>
            <a:pPr marL="0" marR="0" indent="0" algn="l" defTabSz="914327" rtl="0" eaLnBrk="1" fontAlgn="auto" latinLnBrk="0" hangingPunct="1">
              <a:lnSpc>
                <a:spcPct val="90000"/>
              </a:lnSpc>
              <a:spcBef>
                <a:spcPts val="0"/>
              </a:spcBef>
              <a:spcAft>
                <a:spcPts val="333"/>
              </a:spcAft>
              <a:buClrTx/>
              <a:buSzTx/>
              <a:buFontTx/>
              <a:buNone/>
              <a:tabLst/>
              <a:defRPr/>
            </a:pPr>
            <a:r>
              <a:rPr lang="en-US" baseline="0" dirty="0" smtClean="0"/>
              <a:t>The external firewall of the corporation is routable via the internet.</a:t>
            </a:r>
            <a:endParaRPr lang="en-US" dirty="0" smtClean="0"/>
          </a:p>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9</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327" rtl="0" eaLnBrk="1" fontAlgn="auto" latinLnBrk="0" hangingPunct="1">
              <a:lnSpc>
                <a:spcPct val="90000"/>
              </a:lnSpc>
              <a:spcBef>
                <a:spcPts val="0"/>
              </a:spcBef>
              <a:spcAft>
                <a:spcPts val="333"/>
              </a:spcAft>
              <a:buClrTx/>
              <a:buSzTx/>
              <a:buFontTx/>
              <a:buNone/>
              <a:tabLst/>
              <a:defRPr/>
            </a:pPr>
            <a:r>
              <a:rPr lang="en-US" dirty="0" smtClean="0"/>
              <a:t>Let’s</a:t>
            </a:r>
            <a:r>
              <a:rPr lang="en-US" baseline="0" dirty="0" smtClean="0"/>
              <a:t> see how authentication works in this scenario:</a:t>
            </a:r>
          </a:p>
          <a:p>
            <a:pPr marL="0" marR="0" indent="0" algn="l" defTabSz="914327" rtl="0" eaLnBrk="1" fontAlgn="auto" latinLnBrk="0" hangingPunct="1">
              <a:lnSpc>
                <a:spcPct val="90000"/>
              </a:lnSpc>
              <a:spcBef>
                <a:spcPts val="0"/>
              </a:spcBef>
              <a:spcAft>
                <a:spcPts val="333"/>
              </a:spcAft>
              <a:buClrTx/>
              <a:buSzTx/>
              <a:buFontTx/>
              <a:buNone/>
              <a:tabLst/>
              <a:defRPr/>
            </a:pPr>
            <a:endParaRPr lang="en-US" baseline="0" dirty="0" smtClean="0"/>
          </a:p>
          <a:p>
            <a:pPr marL="0" marR="0" indent="0" algn="l" defTabSz="914327" rtl="0" eaLnBrk="1" fontAlgn="auto" latinLnBrk="0" hangingPunct="1">
              <a:lnSpc>
                <a:spcPct val="90000"/>
              </a:lnSpc>
              <a:spcBef>
                <a:spcPts val="0"/>
              </a:spcBef>
              <a:spcAft>
                <a:spcPts val="333"/>
              </a:spcAft>
              <a:buClrTx/>
              <a:buSzTx/>
              <a:buFontTx/>
              <a:buNone/>
              <a:tabLst/>
              <a:defRPr/>
            </a:pPr>
            <a:r>
              <a:rPr lang="en-US" baseline="0" dirty="0" smtClean="0"/>
              <a:t>Office Communicator on Remote User’s laptop initiates a connection (using SIP – session initiation protocol).</a:t>
            </a:r>
          </a:p>
          <a:p>
            <a:pPr marL="0" marR="0" indent="0" algn="l" defTabSz="914327" rtl="0" eaLnBrk="1" fontAlgn="auto" latinLnBrk="0" hangingPunct="1">
              <a:lnSpc>
                <a:spcPct val="90000"/>
              </a:lnSpc>
              <a:spcBef>
                <a:spcPts val="0"/>
              </a:spcBef>
              <a:spcAft>
                <a:spcPts val="333"/>
              </a:spcAft>
              <a:buClrTx/>
              <a:buSzTx/>
              <a:buFontTx/>
              <a:buNone/>
              <a:tabLst/>
              <a:defRPr/>
            </a:pPr>
            <a:r>
              <a:rPr lang="en-US" baseline="0" dirty="0" smtClean="0"/>
              <a:t>SIP message travels via the NAT (wireless router) and through the Gateway provided by the ISP onto the external edge of the corporate firewall.</a:t>
            </a:r>
          </a:p>
          <a:p>
            <a:pPr marL="0" marR="0" indent="0" algn="l" defTabSz="914327" rtl="0" eaLnBrk="1" fontAlgn="auto" latinLnBrk="0" hangingPunct="1">
              <a:lnSpc>
                <a:spcPct val="90000"/>
              </a:lnSpc>
              <a:spcBef>
                <a:spcPts val="0"/>
              </a:spcBef>
              <a:spcAft>
                <a:spcPts val="333"/>
              </a:spcAft>
              <a:buClrTx/>
              <a:buSzTx/>
              <a:buFontTx/>
              <a:buNone/>
              <a:tabLst/>
              <a:defRPr/>
            </a:pPr>
            <a:endParaRPr lang="en-US" baseline="0" dirty="0" smtClean="0"/>
          </a:p>
          <a:p>
            <a:pPr marL="0" marR="0" indent="0" algn="l" defTabSz="914327" rtl="0" eaLnBrk="1" fontAlgn="auto" latinLnBrk="0" hangingPunct="1">
              <a:lnSpc>
                <a:spcPct val="90000"/>
              </a:lnSpc>
              <a:spcBef>
                <a:spcPts val="0"/>
              </a:spcBef>
              <a:spcAft>
                <a:spcPts val="333"/>
              </a:spcAft>
              <a:buClrTx/>
              <a:buSzTx/>
              <a:buFontTx/>
              <a:buNone/>
              <a:tabLst/>
              <a:defRPr/>
            </a:pPr>
            <a:r>
              <a:rPr lang="en-US" baseline="0" dirty="0" smtClean="0"/>
              <a:t>Office Communications Server 2007 Access Edge Server – sits on the DMZ and accepts the incoming request for Sign-In.</a:t>
            </a:r>
          </a:p>
          <a:p>
            <a:pPr marL="0" marR="0" indent="0" algn="l" defTabSz="914327" rtl="0" eaLnBrk="1" fontAlgn="auto" latinLnBrk="0" hangingPunct="1">
              <a:lnSpc>
                <a:spcPct val="90000"/>
              </a:lnSpc>
              <a:spcBef>
                <a:spcPts val="0"/>
              </a:spcBef>
              <a:spcAft>
                <a:spcPts val="333"/>
              </a:spcAft>
              <a:buClrTx/>
              <a:buSzTx/>
              <a:buFontTx/>
              <a:buNone/>
              <a:tabLst/>
              <a:defRPr/>
            </a:pPr>
            <a:endParaRPr lang="en-US" baseline="0" dirty="0" smtClean="0"/>
          </a:p>
          <a:p>
            <a:pPr marL="0" marR="0" indent="0" algn="l" defTabSz="914327" rtl="0" eaLnBrk="1" fontAlgn="auto" latinLnBrk="0" hangingPunct="1">
              <a:lnSpc>
                <a:spcPct val="90000"/>
              </a:lnSpc>
              <a:spcBef>
                <a:spcPts val="0"/>
              </a:spcBef>
              <a:spcAft>
                <a:spcPts val="333"/>
              </a:spcAft>
              <a:buClrTx/>
              <a:buSzTx/>
              <a:buFontTx/>
              <a:buNone/>
              <a:tabLst/>
              <a:defRPr/>
            </a:pPr>
            <a:r>
              <a:rPr lang="en-US" baseline="0" dirty="0" smtClean="0"/>
              <a:t>It then forwards request to the Office Communications Server 2007 Front-End Server. </a:t>
            </a:r>
          </a:p>
          <a:p>
            <a:pPr marL="0" marR="0" indent="0" algn="l" defTabSz="914327" rtl="0" eaLnBrk="1" fontAlgn="auto" latinLnBrk="0" hangingPunct="1">
              <a:lnSpc>
                <a:spcPct val="90000"/>
              </a:lnSpc>
              <a:spcBef>
                <a:spcPts val="0"/>
              </a:spcBef>
              <a:spcAft>
                <a:spcPts val="333"/>
              </a:spcAft>
              <a:buClrTx/>
              <a:buSzTx/>
              <a:buFontTx/>
              <a:buNone/>
              <a:tabLst/>
              <a:defRPr/>
            </a:pPr>
            <a:endParaRPr lang="en-US" baseline="0" dirty="0" smtClean="0"/>
          </a:p>
          <a:p>
            <a:pPr marL="0" marR="0" indent="0" algn="l" defTabSz="914327" rtl="0" eaLnBrk="1" fontAlgn="auto" latinLnBrk="0" hangingPunct="1">
              <a:lnSpc>
                <a:spcPct val="90000"/>
              </a:lnSpc>
              <a:spcBef>
                <a:spcPts val="0"/>
              </a:spcBef>
              <a:spcAft>
                <a:spcPts val="333"/>
              </a:spcAft>
              <a:buClrTx/>
              <a:buSzTx/>
              <a:buFontTx/>
              <a:buNone/>
              <a:tabLst/>
              <a:defRPr/>
            </a:pPr>
            <a:r>
              <a:rPr lang="en-US" baseline="0" dirty="0" smtClean="0"/>
              <a:t>Front-End server authenticates this user for sign-in similar to the process it uses for corporate users. It uses the services from Microsoft Active Directory for authentication and authorization. Active Directory is THE single place for the IT Administrator to manage identities for all users, devices, messaging and communications in the organization. </a:t>
            </a:r>
          </a:p>
          <a:p>
            <a:pPr marL="0" marR="0" indent="0" algn="l" defTabSz="914327" rtl="0" eaLnBrk="1" fontAlgn="auto" latinLnBrk="0" hangingPunct="1">
              <a:lnSpc>
                <a:spcPct val="90000"/>
              </a:lnSpc>
              <a:spcBef>
                <a:spcPts val="0"/>
              </a:spcBef>
              <a:spcAft>
                <a:spcPts val="333"/>
              </a:spcAft>
              <a:buClrTx/>
              <a:buSzTx/>
              <a:buFontTx/>
              <a:buNone/>
              <a:tabLst/>
              <a:defRPr/>
            </a:pPr>
            <a:endParaRPr lang="en-US" dirty="0" smtClean="0"/>
          </a:p>
          <a:p>
            <a:r>
              <a:rPr lang="en-US" dirty="0" smtClean="0"/>
              <a:t>We</a:t>
            </a:r>
            <a:r>
              <a:rPr lang="en-US" baseline="0" dirty="0" smtClean="0"/>
              <a:t> did not require a VPN connection from the remote user in this case. </a:t>
            </a: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10</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Master" Target="../slideMasters/slideMaster2.xml"/><Relationship Id="rId4" Type="http://schemas.openxmlformats.org/officeDocument/2006/relationships/image" Target="../media/image13.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Master" Target="../slideMasters/slideMaster2.xml"/><Relationship Id="rId4" Type="http://schemas.openxmlformats.org/officeDocument/2006/relationships/image" Target="../media/image13.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jpeg"/><Relationship Id="rId1" Type="http://schemas.openxmlformats.org/officeDocument/2006/relationships/slideMaster" Target="../slideMasters/slideMaster2.xml"/><Relationship Id="rId4" Type="http://schemas.openxmlformats.org/officeDocument/2006/relationships/image" Target="../media/image12.png"/></Relationships>
</file>

<file path=ppt/slideLayouts/_rels/slideLayout2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1.jpeg"/><Relationship Id="rId1" Type="http://schemas.openxmlformats.org/officeDocument/2006/relationships/slideMaster" Target="../slideMasters/slideMaster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screen"/>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31043" y="2239963"/>
            <a:ext cx="7681913" cy="914400"/>
          </a:xfrm>
        </p:spPr>
        <p:txBody>
          <a:bodyPr>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731042" y="3154363"/>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pic>
        <p:nvPicPr>
          <p:cNvPr id="4" name="Picture 2" descr="C:\Program Files\Microsoft Resource DVD Artwork\DVD_ART\BoxShots_Logos\MICROSOFT\Microsoft logo and tagline.png"/>
          <p:cNvPicPr>
            <a:picLocks noChangeAspect="1" noChangeArrowheads="1"/>
          </p:cNvPicPr>
          <p:nvPr userDrawn="1"/>
        </p:nvPicPr>
        <p:blipFill>
          <a:blip r:embed="rId3" cstate="screen"/>
          <a:srcRect/>
          <a:stretch>
            <a:fillRect/>
          </a:stretch>
        </p:blipFill>
        <p:spPr bwMode="auto">
          <a:xfrm>
            <a:off x="8001000" y="228600"/>
            <a:ext cx="974952" cy="168121"/>
          </a:xfrm>
          <a:prstGeom prst="rect">
            <a:avLst/>
          </a:prstGeom>
          <a:noFill/>
        </p:spPr>
      </p:pic>
      <p:pic>
        <p:nvPicPr>
          <p:cNvPr id="7" name="Picture 6" descr="UC_Strands_rgb.png"/>
          <p:cNvPicPr>
            <a:picLocks noChangeAspect="1"/>
          </p:cNvPicPr>
          <p:nvPr userDrawn="1"/>
        </p:nvPicPr>
        <p:blipFill>
          <a:blip r:embed="rId4" cstate="screen"/>
          <a:srcRect/>
          <a:stretch>
            <a:fillRect/>
          </a:stretch>
        </p:blipFill>
        <p:spPr>
          <a:xfrm>
            <a:off x="0" y="5972054"/>
            <a:ext cx="1905975" cy="978225"/>
          </a:xfrm>
          <a:prstGeom prst="rect">
            <a:avLst/>
          </a:prstGeom>
        </p:spPr>
      </p:pic>
      <p:sp>
        <p:nvSpPr>
          <p:cNvPr id="9" name="TextBox 8"/>
          <p:cNvSpPr txBox="1"/>
          <p:nvPr userDrawn="1"/>
        </p:nvSpPr>
        <p:spPr>
          <a:xfrm>
            <a:off x="1862270" y="6310498"/>
            <a:ext cx="1669047" cy="307777"/>
          </a:xfrm>
          <a:prstGeom prst="rect">
            <a:avLst/>
          </a:prstGeom>
          <a:noFill/>
        </p:spPr>
        <p:txBody>
          <a:bodyPr wrap="none" rtlCol="0">
            <a:spAutoFit/>
          </a:bodyPr>
          <a:lstStyle/>
          <a:p>
            <a:r>
              <a:rPr lang="en-US" sz="1400" dirty="0" smtClean="0">
                <a:latin typeface="+mn-lt"/>
              </a:rPr>
              <a:t>Unified.</a:t>
            </a:r>
            <a:r>
              <a:rPr lang="en-US" sz="1400" baseline="0" dirty="0" smtClean="0">
                <a:latin typeface="+mn-lt"/>
              </a:rPr>
              <a:t> Simplified.</a:t>
            </a:r>
            <a:endParaRPr lang="en-US" sz="1400" dirty="0">
              <a:latin typeface="+mn-lt"/>
            </a:endParaRPr>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WALKIN version LOGOS">
    <p:bg bwMode="ltGray">
      <p:bgPr>
        <a:blipFill dpi="0" rotWithShape="1">
          <a:blip r:embed="rId2" cstate="screen"/>
          <a:srcRect/>
          <a:stretch>
            <a:fillRect/>
          </a:stretch>
        </a:blipFill>
        <a:effectLst/>
      </p:bgPr>
    </p:bg>
    <p:spTree>
      <p:nvGrpSpPr>
        <p:cNvPr id="1" name=""/>
        <p:cNvGrpSpPr/>
        <p:nvPr/>
      </p:nvGrpSpPr>
      <p:grpSpPr>
        <a:xfrm>
          <a:off x="0" y="0"/>
          <a:ext cx="0" cy="0"/>
          <a:chOff x="0" y="0"/>
          <a:chExt cx="0" cy="0"/>
        </a:xfrm>
      </p:grpSpPr>
      <p:pic>
        <p:nvPicPr>
          <p:cNvPr id="2" name="Picture 1" descr="UC_Strands_rgb.png"/>
          <p:cNvPicPr>
            <a:picLocks noChangeAspect="1"/>
          </p:cNvPicPr>
          <p:nvPr userDrawn="1"/>
        </p:nvPicPr>
        <p:blipFill>
          <a:blip r:embed="rId3" cstate="screen"/>
          <a:srcRect/>
          <a:stretch>
            <a:fillRect/>
          </a:stretch>
        </p:blipFill>
        <p:spPr>
          <a:xfrm>
            <a:off x="0" y="1889435"/>
            <a:ext cx="5715000" cy="1943425"/>
          </a:xfrm>
          <a:prstGeom prst="rect">
            <a:avLst/>
          </a:prstGeom>
        </p:spPr>
      </p:pic>
      <p:pic>
        <p:nvPicPr>
          <p:cNvPr id="9" name="Picture 8" descr="exchange server generic logo.png"/>
          <p:cNvPicPr>
            <a:picLocks noChangeAspect="1"/>
          </p:cNvPicPr>
          <p:nvPr userDrawn="1"/>
        </p:nvPicPr>
        <p:blipFill>
          <a:blip r:embed="rId4" cstate="screen"/>
          <a:stretch>
            <a:fillRect/>
          </a:stretch>
        </p:blipFill>
        <p:spPr>
          <a:xfrm>
            <a:off x="2071913" y="5130017"/>
            <a:ext cx="2017776" cy="399027"/>
          </a:xfrm>
          <a:prstGeom prst="rect">
            <a:avLst/>
          </a:prstGeom>
        </p:spPr>
      </p:pic>
      <p:pic>
        <p:nvPicPr>
          <p:cNvPr id="10" name="Picture 9" descr="Office Communications Server 2007 logo.png"/>
          <p:cNvPicPr>
            <a:picLocks noChangeAspect="1"/>
          </p:cNvPicPr>
          <p:nvPr userDrawn="1"/>
        </p:nvPicPr>
        <p:blipFill>
          <a:blip r:embed="rId5" cstate="screen"/>
          <a:stretch>
            <a:fillRect/>
          </a:stretch>
        </p:blipFill>
        <p:spPr>
          <a:xfrm>
            <a:off x="1353314" y="4156136"/>
            <a:ext cx="2990084" cy="588458"/>
          </a:xfrm>
          <a:prstGeom prst="rect">
            <a:avLst/>
          </a:prstGeom>
        </p:spPr>
      </p:pic>
      <p:pic>
        <p:nvPicPr>
          <p:cNvPr id="11" name="Picture 10" descr="Office Communicator 2007 logo.png"/>
          <p:cNvPicPr>
            <a:picLocks noChangeAspect="1"/>
          </p:cNvPicPr>
          <p:nvPr userDrawn="1"/>
        </p:nvPicPr>
        <p:blipFill>
          <a:blip r:embed="rId6" cstate="screen"/>
          <a:srcRect/>
          <a:stretch>
            <a:fillRect/>
          </a:stretch>
        </p:blipFill>
        <p:spPr>
          <a:xfrm>
            <a:off x="4953000" y="4157445"/>
            <a:ext cx="2819400" cy="409425"/>
          </a:xfrm>
          <a:prstGeom prst="rect">
            <a:avLst/>
          </a:prstGeom>
        </p:spPr>
      </p:pic>
      <p:pic>
        <p:nvPicPr>
          <p:cNvPr id="12" name="Picture 11" descr="Office Live Meeting logo.png"/>
          <p:cNvPicPr>
            <a:picLocks noChangeAspect="1"/>
          </p:cNvPicPr>
          <p:nvPr userDrawn="1"/>
        </p:nvPicPr>
        <p:blipFill>
          <a:blip r:embed="rId7" cstate="screen"/>
          <a:stretch>
            <a:fillRect/>
          </a:stretch>
        </p:blipFill>
        <p:spPr>
          <a:xfrm>
            <a:off x="4613947" y="5088492"/>
            <a:ext cx="2590796" cy="440552"/>
          </a:xfrm>
          <a:prstGeom prst="rect">
            <a:avLst/>
          </a:prstGeom>
        </p:spPr>
      </p:pic>
      <p:pic>
        <p:nvPicPr>
          <p:cNvPr id="13" name="Picture 2" descr="C:\Program Files\Microsoft Resource DVD Artwork\DVD_ART\BoxShots_Logos\MICROSOFT\Microsoft logo and tagline.png"/>
          <p:cNvPicPr>
            <a:picLocks noChangeAspect="1" noChangeArrowheads="1"/>
          </p:cNvPicPr>
          <p:nvPr userDrawn="1"/>
        </p:nvPicPr>
        <p:blipFill>
          <a:blip r:embed="rId8" cstate="screen"/>
          <a:srcRect/>
          <a:stretch>
            <a:fillRect/>
          </a:stretch>
        </p:blipFill>
        <p:spPr bwMode="auto">
          <a:xfrm>
            <a:off x="8001000" y="228600"/>
            <a:ext cx="974952" cy="168121"/>
          </a:xfrm>
          <a:prstGeom prst="rect">
            <a:avLst/>
          </a:prstGeom>
          <a:noFill/>
        </p:spPr>
      </p:pic>
      <p:sp>
        <p:nvSpPr>
          <p:cNvPr id="14" name="TextBox 13"/>
          <p:cNvSpPr txBox="1"/>
          <p:nvPr userDrawn="1"/>
        </p:nvSpPr>
        <p:spPr>
          <a:xfrm>
            <a:off x="5699760" y="2651760"/>
            <a:ext cx="2707793" cy="461665"/>
          </a:xfrm>
          <a:prstGeom prst="rect">
            <a:avLst/>
          </a:prstGeom>
          <a:noFill/>
        </p:spPr>
        <p:txBody>
          <a:bodyPr wrap="none" rtlCol="0">
            <a:spAutoFit/>
          </a:bodyPr>
          <a:lstStyle/>
          <a:p>
            <a:r>
              <a:rPr lang="en-US" sz="2400" dirty="0" smtClean="0">
                <a:latin typeface="+mn-lt"/>
              </a:rPr>
              <a:t>Unified. Simplified.</a:t>
            </a:r>
            <a:endParaRPr lang="en-US" sz="2400" dirty="0">
              <a:latin typeface="+mn-lt"/>
            </a:endParaRPr>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Segoe Semibold"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348825" y="220790"/>
            <a:ext cx="3340525" cy="590927"/>
          </a:xfrm>
          <a:noFill/>
        </p:spPr>
        <p:txBody>
          <a:bodyPr vert="horz" wrap="square" lIns="91436" tIns="45718" rIns="91436" bIns="45718" rtlCol="0">
            <a:spAutoFit/>
          </a:bodyPr>
          <a:lstStyle>
            <a:lvl1pPr marL="0" indent="0" algn="l">
              <a:buFont typeface="Arial" pitchFamily="34" charset="0"/>
              <a:buNone/>
              <a:defRPr lang="en-US" sz="3600" kern="1200" cap="all" dirty="0" smtClean="0">
                <a:solidFill>
                  <a:schemeClr val="bg1"/>
                </a:solidFill>
                <a:effectLst>
                  <a:reflection blurRad="6350" stA="55000" endA="300" endPos="45500" dir="5400000" sy="-100000" algn="bl" rotWithShape="0"/>
                </a:effectLst>
                <a:latin typeface="Arial Narrow" pitchFamily="34" charset="0"/>
                <a:ea typeface="+mn-ea"/>
                <a:cs typeface="+mn-cs"/>
              </a:defRPr>
            </a:lvl1pPr>
          </a:lstStyle>
          <a:p>
            <a:pPr marL="0" marR="0" lvl="0" indent="-384939" algn="l" defTabSz="914327" rtl="0" eaLnBrk="1" fontAlgn="base" latinLnBrk="0" hangingPunct="1">
              <a:lnSpc>
                <a:spcPct val="90000"/>
              </a:lnSpc>
              <a:spcBef>
                <a:spcPct val="20000"/>
              </a:spcBef>
              <a:spcAft>
                <a:spcPct val="0"/>
              </a:spcAft>
              <a:buClrTx/>
              <a:buSzTx/>
              <a:buFontTx/>
              <a:buNone/>
              <a:tabLst/>
              <a:defRPr/>
            </a:pPr>
            <a:r>
              <a:rPr lang="en-US" dirty="0" smtClean="0"/>
              <a:t>SESSION code</a:t>
            </a:r>
          </a:p>
        </p:txBody>
      </p:sp>
      <p:sp>
        <p:nvSpPr>
          <p:cNvPr id="2" name="Title 1"/>
          <p:cNvSpPr>
            <a:spLocks noGrp="1"/>
          </p:cNvSpPr>
          <p:nvPr>
            <p:ph type="ctrTitle" hasCustomPrompt="1"/>
          </p:nvPr>
        </p:nvSpPr>
        <p:spPr>
          <a:xfrm>
            <a:off x="368300" y="2522539"/>
            <a:ext cx="8394699" cy="2324099"/>
          </a:xfrm>
          <a:noFill/>
          <a:ln w="9525">
            <a:noFill/>
            <a:miter lim="800000"/>
            <a:headEnd/>
            <a:tailEnd/>
          </a:ln>
          <a:effectLst/>
        </p:spPr>
        <p:txBody>
          <a:bodyPr vert="horz" wrap="square" lIns="0" tIns="0" rIns="0" bIns="0" numCol="1" rtlCol="0" anchor="ctr" anchorCtr="0" compatLnSpc="1">
            <a:prstTxWarp prst="textNoShape">
              <a:avLst/>
            </a:prstTxWarp>
            <a:noAutofit/>
            <a:scene3d>
              <a:camera prst="orthographicFront"/>
              <a:lightRig rig="threePt" dir="t"/>
            </a:scene3d>
            <a:sp3d extrusionH="6350">
              <a:bevelT w="12700" h="25400" prst="coolSlant"/>
              <a:bevelB w="19050" h="19050"/>
              <a:extrusionClr>
                <a:schemeClr val="bg1"/>
              </a:extrusionClr>
            </a:sp3d>
          </a:bodyPr>
          <a:lstStyle>
            <a:lvl1pPr algn="ctr">
              <a:lnSpc>
                <a:spcPct val="90000"/>
              </a:lnSpc>
              <a:defRPr lang="en-US" sz="4000" b="0" kern="1200" cap="none" spc="-125" baseline="0" dirty="0">
                <a:ln w="3175">
                  <a:noFill/>
                </a:ln>
                <a:solidFill>
                  <a:schemeClr val="tx1"/>
                </a:solidFill>
                <a:effectLst/>
                <a:latin typeface="+mj-lt"/>
                <a:ea typeface="+mj-ea"/>
                <a:cs typeface="+mj-cs"/>
              </a:defRPr>
            </a:lvl1pPr>
          </a:lstStyle>
          <a:p>
            <a:pPr marL="0" marR="0" lvl="0" indent="0" algn="ctr" defTabSz="914363" rtl="0" eaLnBrk="1" fontAlgn="base" latinLnBrk="0" hangingPunct="1">
              <a:lnSpc>
                <a:spcPct val="90000"/>
              </a:lnSpc>
              <a:spcBef>
                <a:spcPct val="0"/>
              </a:spcBef>
              <a:spcAft>
                <a:spcPct val="0"/>
              </a:spcAft>
              <a:buClrTx/>
              <a:buSzTx/>
              <a:buFontTx/>
              <a:buNone/>
              <a:tabLst/>
              <a:defRPr/>
            </a:pPr>
            <a:r>
              <a:rPr lang="en-US" dirty="0" smtClean="0"/>
              <a:t>Click to Edit Session Title</a:t>
            </a:r>
            <a:endParaRPr lang="en-US" dirty="0"/>
          </a:p>
        </p:txBody>
      </p:sp>
      <p:sp>
        <p:nvSpPr>
          <p:cNvPr id="3" name="Subtitle 2"/>
          <p:cNvSpPr>
            <a:spLocks noGrp="1"/>
          </p:cNvSpPr>
          <p:nvPr>
            <p:ph type="subTitle" idx="1" hasCustomPrompt="1"/>
          </p:nvPr>
        </p:nvSpPr>
        <p:spPr bwMode="invGray">
          <a:xfrm>
            <a:off x="1547813" y="4846638"/>
            <a:ext cx="5316626" cy="332399"/>
          </a:xfrm>
        </p:spPr>
        <p:txBody>
          <a:bodyPr vert="horz" wrap="square" lIns="0" tIns="0" rIns="0" bIns="0" rtlCol="0">
            <a:spAutoFit/>
            <a:sp3d extrusionH="57150">
              <a:bevelT w="12700" h="12700"/>
            </a:sp3d>
          </a:bodyPr>
          <a:lstStyle>
            <a:lvl1pPr marL="0" indent="0" algn="l" defTabSz="914327" rtl="0" eaLnBrk="1" fontAlgn="base" latinLnBrk="0" hangingPunct="1">
              <a:lnSpc>
                <a:spcPct val="90000"/>
              </a:lnSpc>
              <a:spcBef>
                <a:spcPct val="20000"/>
              </a:spcBef>
              <a:spcAft>
                <a:spcPct val="0"/>
              </a:spcAft>
              <a:buFontTx/>
              <a:buNone/>
              <a:defRPr lang="en-US" sz="2400" kern="1200" dirty="0">
                <a:gradFill>
                  <a:gsLst>
                    <a:gs pos="0">
                      <a:schemeClr val="bg1">
                        <a:lumMod val="65000"/>
                        <a:lumOff val="35000"/>
                      </a:schemeClr>
                    </a:gs>
                    <a:gs pos="50000">
                      <a:srgbClr val="27728D"/>
                    </a:gs>
                    <a:gs pos="100000">
                      <a:schemeClr val="tx1">
                        <a:lumMod val="75000"/>
                        <a:alpha val="85000"/>
                      </a:schemeClr>
                    </a:gs>
                  </a:gsLst>
                  <a:lin ang="16200000" scaled="1"/>
                </a:gradFill>
                <a:effectLst/>
                <a:latin typeface="+mn-lt"/>
                <a:ea typeface="+mn-ea"/>
                <a:cs typeface="+mn-cs"/>
              </a:defRPr>
            </a:lvl1pPr>
            <a:lvl2pPr marL="457163" indent="0" algn="ctr">
              <a:buNone/>
              <a:defRPr>
                <a:solidFill>
                  <a:schemeClr val="tx1">
                    <a:tint val="75000"/>
                  </a:schemeClr>
                </a:solidFill>
              </a:defRPr>
            </a:lvl2pPr>
            <a:lvl3pPr marL="914327" indent="0" algn="ctr">
              <a:buNone/>
              <a:defRPr>
                <a:solidFill>
                  <a:schemeClr val="tx1">
                    <a:tint val="75000"/>
                  </a:schemeClr>
                </a:solidFill>
              </a:defRPr>
            </a:lvl3pPr>
            <a:lvl4pPr marL="1371490" indent="0" algn="ctr">
              <a:buNone/>
              <a:defRPr>
                <a:solidFill>
                  <a:schemeClr val="tx1">
                    <a:tint val="75000"/>
                  </a:schemeClr>
                </a:solidFill>
              </a:defRPr>
            </a:lvl4pPr>
            <a:lvl5pPr marL="1828654" indent="0" algn="ctr">
              <a:buNone/>
              <a:defRPr>
                <a:solidFill>
                  <a:schemeClr val="tx1">
                    <a:tint val="75000"/>
                  </a:schemeClr>
                </a:solidFill>
              </a:defRPr>
            </a:lvl5pPr>
            <a:lvl6pPr marL="2285818" indent="0" algn="ctr">
              <a:buNone/>
              <a:defRPr>
                <a:solidFill>
                  <a:schemeClr val="tx1">
                    <a:tint val="75000"/>
                  </a:schemeClr>
                </a:solidFill>
              </a:defRPr>
            </a:lvl6pPr>
            <a:lvl7pPr marL="2742980" indent="0" algn="ctr">
              <a:buNone/>
              <a:defRPr>
                <a:solidFill>
                  <a:schemeClr val="tx1">
                    <a:tint val="75000"/>
                  </a:schemeClr>
                </a:solidFill>
              </a:defRPr>
            </a:lvl7pPr>
            <a:lvl8pPr marL="3200144" indent="0" algn="ctr">
              <a:buNone/>
              <a:defRPr>
                <a:solidFill>
                  <a:schemeClr val="tx1">
                    <a:tint val="75000"/>
                  </a:schemeClr>
                </a:solidFill>
              </a:defRPr>
            </a:lvl8pPr>
            <a:lvl9pPr marL="3657308" indent="0" algn="ctr">
              <a:buNone/>
              <a:defRPr>
                <a:solidFill>
                  <a:schemeClr val="tx1">
                    <a:tint val="75000"/>
                  </a:schemeClr>
                </a:solidFill>
              </a:defRPr>
            </a:lvl9pPr>
          </a:lstStyle>
          <a:p>
            <a:r>
              <a:rPr lang="en-US" dirty="0" smtClean="0"/>
              <a:t>Click to edit Speaker Name</a:t>
            </a:r>
            <a:endParaRPr lang="en-US" dirty="0"/>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Title with Subhead NO Content NO LOGO">
    <p:spTree>
      <p:nvGrpSpPr>
        <p:cNvPr id="1" name=""/>
        <p:cNvGrpSpPr/>
        <p:nvPr/>
      </p:nvGrpSpPr>
      <p:grpSpPr>
        <a:xfrm>
          <a:off x="0" y="0"/>
          <a:ext cx="0" cy="0"/>
          <a:chOff x="0" y="0"/>
          <a:chExt cx="0" cy="0"/>
        </a:xfrm>
      </p:grpSpPr>
      <p:sp>
        <p:nvSpPr>
          <p:cNvPr id="2" name="Title 1"/>
          <p:cNvSpPr>
            <a:spLocks noGrp="1"/>
          </p:cNvSpPr>
          <p:nvPr>
            <p:ph type="title" hasCustomPrompt="1"/>
          </p:nvPr>
        </p:nvSpPr>
        <p:spPr bwMode="black">
          <a:noFill/>
          <a:ln w="9525">
            <a:noFill/>
            <a:miter lim="800000"/>
            <a:headEnd/>
            <a:tailEnd/>
          </a:ln>
          <a:effectLst/>
        </p:spPr>
        <p:txBody>
          <a:bodyPr vert="horz" wrap="square" lIns="0" tIns="45720" rIns="91440" bIns="45720" numCol="1" rtlCol="0" anchor="t" anchorCtr="0" compatLnSpc="1">
            <a:prstTxWarp prst="textNoShape">
              <a:avLst/>
            </a:prstTxWarp>
            <a:noAutofit/>
            <a:scene3d>
              <a:camera prst="orthographicFront"/>
              <a:lightRig rig="threePt" dir="t"/>
            </a:scene3d>
            <a:sp3d extrusionH="6350">
              <a:bevelT w="12700" h="25400" prst="coolSlant"/>
              <a:bevelB w="19050" h="19050"/>
              <a:extrusionClr>
                <a:schemeClr val="bg1"/>
              </a:extrusionClr>
            </a:sp3d>
          </a:bodyPr>
          <a:lstStyle>
            <a:lvl1pPr algn="l" defTabSz="914363" rtl="0" eaLnBrk="1" fontAlgn="base" latinLnBrk="0" hangingPunct="1">
              <a:lnSpc>
                <a:spcPct val="90000"/>
              </a:lnSpc>
              <a:spcBef>
                <a:spcPct val="0"/>
              </a:spcBef>
              <a:spcAft>
                <a:spcPct val="0"/>
              </a:spcAft>
              <a:buNone/>
              <a:defRPr lang="en-US" sz="4000" b="0" kern="1200" cap="none" spc="-125" baseline="0" dirty="0">
                <a:ln w="3175">
                  <a:noFill/>
                </a:ln>
                <a:solidFill>
                  <a:schemeClr val="bg1"/>
                </a:solidFill>
                <a:effectLst/>
                <a:latin typeface="+mj-lt"/>
                <a:ea typeface="+mj-ea"/>
                <a:cs typeface="+mj-cs"/>
              </a:defRPr>
            </a:lvl1pPr>
          </a:lstStyle>
          <a:p>
            <a:r>
              <a:rPr lang="en-US" dirty="0" smtClean="0"/>
              <a:t>Click to Edit Title Text</a:t>
            </a:r>
            <a:endParaRPr lang="en-US" dirty="0"/>
          </a:p>
        </p:txBody>
      </p:sp>
      <p:sp>
        <p:nvSpPr>
          <p:cNvPr id="6" name="Text Placeholder 2"/>
          <p:cNvSpPr>
            <a:spLocks noGrp="1"/>
          </p:cNvSpPr>
          <p:nvPr userDrawn="1">
            <p:ph type="body" sz="quarter" idx="10" hasCustomPrompt="1"/>
          </p:nvPr>
        </p:nvSpPr>
        <p:spPr bwMode="black">
          <a:xfrm>
            <a:off x="368300" y="776170"/>
            <a:ext cx="8394700" cy="415498"/>
          </a:xfrm>
        </p:spPr>
        <p:txBody>
          <a:bodyPr vert="horz" wrap="square" lIns="0" tIns="0" rIns="91440" bIns="0" rtlCol="0">
            <a:spAutoFit/>
          </a:bodyPr>
          <a:lstStyle>
            <a:lvl1pPr marL="384939" indent="-384939" algn="l" defTabSz="914327" rtl="0" eaLnBrk="1" latinLnBrk="0" hangingPunct="1">
              <a:lnSpc>
                <a:spcPct val="90000"/>
              </a:lnSpc>
              <a:spcBef>
                <a:spcPct val="20000"/>
              </a:spcBef>
              <a:buFontTx/>
              <a:buNone/>
              <a:defRPr lang="en-US" sz="3000" b="0" kern="1200" baseline="0">
                <a:ln w="18415" cmpd="sng">
                  <a:noFill/>
                  <a:prstDash val="solid"/>
                </a:ln>
                <a:solidFill>
                  <a:srgbClr val="FFFFCC"/>
                </a:solidFill>
                <a:effectLst>
                  <a:outerShdw blurRad="60007" dist="310007" dir="7680000" sy="30000" kx="1300200" algn="ctr" rotWithShape="0">
                    <a:prstClr val="black">
                      <a:alpha val="32000"/>
                    </a:prstClr>
                  </a:outerShdw>
                </a:effectLst>
                <a:latin typeface="Arial Narrow" pitchFamily="34" charset="0"/>
                <a:ea typeface="+mn-ea"/>
                <a:cs typeface="+mn-cs"/>
              </a:defRPr>
            </a:lvl1pPr>
          </a:lstStyle>
          <a:p>
            <a:r>
              <a:rPr lang="en-US" dirty="0" smtClean="0">
                <a:effectLst>
                  <a:outerShdw blurRad="60007" dist="310007" dir="7680000" sy="30000" kx="1300200" algn="ctr" rotWithShape="0">
                    <a:prstClr val="black">
                      <a:alpha val="32000"/>
                    </a:prstClr>
                  </a:outerShdw>
                </a:effectLst>
              </a:rPr>
              <a:t>Click to edit subtitle text</a:t>
            </a:r>
            <a:endParaRPr>
              <a:effectLst>
                <a:outerShdw blurRad="60007" dist="310007" dir="7680000" sy="30000" kx="1300200" algn="ctr" rotWithShape="0">
                  <a:prstClr val="black">
                    <a:alpha val="32000"/>
                  </a:prstClr>
                </a:outerShdw>
              </a:effectLst>
            </a:endParaRPr>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screen"/>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31043" y="2239963"/>
            <a:ext cx="7681913" cy="914400"/>
          </a:xfrm>
        </p:spPr>
        <p:txBody>
          <a:bodyPr>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731042" y="3154363"/>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pic>
        <p:nvPicPr>
          <p:cNvPr id="4" name="Picture 2" descr="C:\Program Files\Microsoft Resource DVD Artwork\DVD_ART\BoxShots_Logos\MICROSOFT\Microsoft logo and tagline.png"/>
          <p:cNvPicPr>
            <a:picLocks noChangeAspect="1" noChangeArrowheads="1"/>
          </p:cNvPicPr>
          <p:nvPr userDrawn="1"/>
        </p:nvPicPr>
        <p:blipFill>
          <a:blip r:embed="rId3" cstate="screen"/>
          <a:srcRect/>
          <a:stretch>
            <a:fillRect/>
          </a:stretch>
        </p:blipFill>
        <p:spPr bwMode="auto">
          <a:xfrm>
            <a:off x="8001000" y="228600"/>
            <a:ext cx="974952" cy="168121"/>
          </a:xfrm>
          <a:prstGeom prst="rect">
            <a:avLst/>
          </a:prstGeom>
          <a:noFill/>
        </p:spPr>
      </p:pic>
      <p:pic>
        <p:nvPicPr>
          <p:cNvPr id="7" name="Picture 6" descr="UC_Strands_rgb.png"/>
          <p:cNvPicPr>
            <a:picLocks noChangeAspect="1"/>
          </p:cNvPicPr>
          <p:nvPr userDrawn="1"/>
        </p:nvPicPr>
        <p:blipFill>
          <a:blip r:embed="rId4" cstate="screen"/>
          <a:srcRect l="35053"/>
          <a:stretch>
            <a:fillRect/>
          </a:stretch>
        </p:blipFill>
        <p:spPr>
          <a:xfrm>
            <a:off x="0" y="5972054"/>
            <a:ext cx="1905975" cy="978225"/>
          </a:xfrm>
          <a:prstGeom prst="rect">
            <a:avLst/>
          </a:prstGeom>
        </p:spPr>
      </p:pic>
      <p:sp>
        <p:nvSpPr>
          <p:cNvPr id="9" name="TextBox 8"/>
          <p:cNvSpPr txBox="1"/>
          <p:nvPr userDrawn="1"/>
        </p:nvSpPr>
        <p:spPr>
          <a:xfrm>
            <a:off x="1862270" y="6310498"/>
            <a:ext cx="3166251" cy="307777"/>
          </a:xfrm>
          <a:prstGeom prst="rect">
            <a:avLst/>
          </a:prstGeom>
          <a:noFill/>
        </p:spPr>
        <p:txBody>
          <a:bodyPr wrap="none" rtlCol="0">
            <a:spAutoFit/>
          </a:bodyPr>
          <a:lstStyle/>
          <a:p>
            <a:r>
              <a:rPr lang="en-US" sz="1400" dirty="0" smtClean="0">
                <a:latin typeface="+mn-lt"/>
              </a:rPr>
              <a:t>Unified</a:t>
            </a:r>
            <a:r>
              <a:rPr lang="en-US" sz="1400" baseline="0" dirty="0" smtClean="0">
                <a:latin typeface="+mn-lt"/>
              </a:rPr>
              <a:t> Communications Launch 2007</a:t>
            </a:r>
            <a:endParaRPr lang="en-US" sz="1400" dirty="0">
              <a:latin typeface="+mn-lt"/>
            </a:endParaRPr>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cstate="screen"/>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30250" y="4038600"/>
            <a:ext cx="7681913" cy="914400"/>
          </a:xfrm>
        </p:spPr>
        <p:txBody>
          <a:bodyPr anchor="t" anchorCtr="0">
            <a:noAutofit/>
          </a:bodyPr>
          <a:lstStyle>
            <a:lvl1pPr algn="l" defTabSz="914363" rtl="0" eaLnBrk="1" latinLnBrk="0" hangingPunct="1">
              <a:lnSpc>
                <a:spcPct val="90000"/>
              </a:lnSpc>
              <a:spcBef>
                <a:spcPct val="0"/>
              </a:spcBef>
              <a:buNone/>
              <a:defRPr lang="en-US" sz="4800" b="0" kern="1200" cap="none" spc="-150" dirty="0">
                <a:ln w="3175">
                  <a:noFill/>
                </a:ln>
                <a:solidFill>
                  <a:schemeClr val="tx1"/>
                </a:solidFill>
                <a:effectLst/>
                <a:latin typeface="Segoe" pitchFamily="34" charset="0"/>
                <a:ea typeface="+mn-ea"/>
                <a:cs typeface="Arial"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730250" y="4953000"/>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5860140" y="2481942"/>
            <a:ext cx="2902860" cy="9277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defTabSz="914363" rtl="0" eaLnBrk="1" latinLnBrk="0" hangingPunct="1">
              <a:lnSpc>
                <a:spcPct val="90000"/>
              </a:lnSpc>
              <a:spcBef>
                <a:spcPct val="0"/>
              </a:spcBef>
              <a:buFont typeface="Arial" pitchFamily="34" charset="0"/>
              <a:buNone/>
              <a:defRPr lang="en-US" sz="5400" b="0" kern="1200" cap="none" spc="-150" dirty="0" smtClean="0">
                <a:ln w="3175">
                  <a:noFill/>
                </a:ln>
                <a:solidFill>
                  <a:schemeClr val="tx1"/>
                </a:solidFill>
                <a:effectLst/>
                <a:latin typeface="Segoe" pitchFamily="34" charset="0"/>
                <a:ea typeface="+mn-ea"/>
                <a:cs typeface="Arial" charset="0"/>
              </a:defRPr>
            </a:lvl1pPr>
          </a:lstStyle>
          <a:p>
            <a:pPr lvl="0"/>
            <a:r>
              <a:rPr lang="en-US" dirty="0" smtClean="0"/>
              <a:t>click to…</a:t>
            </a:r>
          </a:p>
        </p:txBody>
      </p:sp>
      <p:pic>
        <p:nvPicPr>
          <p:cNvPr id="5" name="Picture 2" descr="C:\Program Files\Microsoft Resource DVD Artwork\DVD_ART\BoxShots_Logos\MICROSOFT\Microsoft logo and tagline.png"/>
          <p:cNvPicPr>
            <a:picLocks noChangeAspect="1" noChangeArrowheads="1"/>
          </p:cNvPicPr>
          <p:nvPr userDrawn="1"/>
        </p:nvPicPr>
        <p:blipFill>
          <a:blip r:embed="rId3" cstate="screen"/>
          <a:srcRect/>
          <a:stretch>
            <a:fillRect/>
          </a:stretch>
        </p:blipFill>
        <p:spPr bwMode="auto">
          <a:xfrm>
            <a:off x="8001000" y="228600"/>
            <a:ext cx="974952" cy="168121"/>
          </a:xfrm>
          <a:prstGeom prst="rect">
            <a:avLst/>
          </a:prstGeom>
          <a:noFill/>
        </p:spPr>
      </p:pic>
      <p:pic>
        <p:nvPicPr>
          <p:cNvPr id="9" name="Picture 8" descr="UC_Strands_rgb.png"/>
          <p:cNvPicPr>
            <a:picLocks noChangeAspect="1"/>
          </p:cNvPicPr>
          <p:nvPr userDrawn="1"/>
        </p:nvPicPr>
        <p:blipFill>
          <a:blip r:embed="rId4" cstate="screen"/>
          <a:srcRect l="1977"/>
          <a:stretch>
            <a:fillRect/>
          </a:stretch>
        </p:blipFill>
        <p:spPr>
          <a:xfrm>
            <a:off x="0" y="1889435"/>
            <a:ext cx="5715000" cy="1943425"/>
          </a:xfrm>
          <a:prstGeom prst="rect">
            <a:avLst/>
          </a:prstGeom>
        </p:spPr>
      </p:pic>
      <p:sp>
        <p:nvSpPr>
          <p:cNvPr id="10" name="TextBox 9"/>
          <p:cNvSpPr txBox="1"/>
          <p:nvPr userDrawn="1"/>
        </p:nvSpPr>
        <p:spPr>
          <a:xfrm>
            <a:off x="6898387" y="6355080"/>
            <a:ext cx="1864613" cy="338554"/>
          </a:xfrm>
          <a:prstGeom prst="rect">
            <a:avLst/>
          </a:prstGeom>
          <a:noFill/>
        </p:spPr>
        <p:txBody>
          <a:bodyPr wrap="none" rtlCol="0">
            <a:spAutoFit/>
          </a:bodyPr>
          <a:lstStyle/>
          <a:p>
            <a:pPr algn="r"/>
            <a:r>
              <a:rPr lang="en-US" sz="1600" dirty="0" smtClean="0">
                <a:latin typeface="+mn-lt"/>
              </a:rPr>
              <a:t>Unified.</a:t>
            </a:r>
            <a:r>
              <a:rPr lang="en-US" sz="1600" baseline="0" dirty="0" smtClean="0">
                <a:latin typeface="+mn-lt"/>
              </a:rPr>
              <a:t> Simplified.</a:t>
            </a:r>
            <a:endParaRPr lang="en-US" sz="1600" dirty="0">
              <a:latin typeface="+mn-lt"/>
            </a:endParaRPr>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524000"/>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2" descr="C:\Program Files\Microsoft Resource DVD Artwork\DVD_ART\BoxShots_Logos\MICROSOFT\Microsoft logo and tagline.png"/>
          <p:cNvPicPr>
            <a:picLocks noChangeAspect="1" noChangeArrowheads="1"/>
          </p:cNvPicPr>
          <p:nvPr userDrawn="1"/>
        </p:nvPicPr>
        <p:blipFill>
          <a:blip r:embed="rId2" cstate="screen"/>
          <a:srcRect/>
          <a:stretch>
            <a:fillRect/>
          </a:stretch>
        </p:blipFill>
        <p:spPr bwMode="auto">
          <a:xfrm>
            <a:off x="8001000" y="228600"/>
            <a:ext cx="974952" cy="168121"/>
          </a:xfrm>
          <a:prstGeom prst="rect">
            <a:avLst/>
          </a:prstGeom>
          <a:noFill/>
        </p:spPr>
      </p:pic>
      <p:pic>
        <p:nvPicPr>
          <p:cNvPr id="7" name="Picture 6" descr="UC_Strands_rgb.png"/>
          <p:cNvPicPr>
            <a:picLocks noChangeAspect="1"/>
          </p:cNvPicPr>
          <p:nvPr userDrawn="1"/>
        </p:nvPicPr>
        <p:blipFill>
          <a:blip r:embed="rId3" cstate="screen"/>
          <a:srcRect l="35053"/>
          <a:stretch>
            <a:fillRect/>
          </a:stretch>
        </p:blipFill>
        <p:spPr>
          <a:xfrm>
            <a:off x="0" y="5972054"/>
            <a:ext cx="1905975" cy="978225"/>
          </a:xfrm>
          <a:prstGeom prst="rect">
            <a:avLst/>
          </a:prstGeom>
        </p:spPr>
      </p:pic>
      <p:sp>
        <p:nvSpPr>
          <p:cNvPr id="8" name="TextBox 7"/>
          <p:cNvSpPr txBox="1"/>
          <p:nvPr userDrawn="1"/>
        </p:nvSpPr>
        <p:spPr>
          <a:xfrm>
            <a:off x="1862270" y="6310498"/>
            <a:ext cx="1653017" cy="307777"/>
          </a:xfrm>
          <a:prstGeom prst="rect">
            <a:avLst/>
          </a:prstGeom>
          <a:noFill/>
        </p:spPr>
        <p:txBody>
          <a:bodyPr wrap="none" rtlCol="0">
            <a:spAutoFit/>
          </a:bodyPr>
          <a:lstStyle/>
          <a:p>
            <a:r>
              <a:rPr lang="en-US" sz="1400" dirty="0" smtClean="0">
                <a:latin typeface="+mn-lt"/>
              </a:rPr>
              <a:t>Unified</a:t>
            </a:r>
            <a:r>
              <a:rPr lang="en-US" sz="1400" baseline="0" dirty="0" smtClean="0">
                <a:latin typeface="+mn-lt"/>
              </a:rPr>
              <a:t>. Simplified.</a:t>
            </a:r>
            <a:endParaRPr lang="en-US" sz="1400" dirty="0">
              <a:latin typeface="+mn-lt"/>
            </a:endParaRPr>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524000"/>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2" descr="C:\Program Files\Microsoft Resource DVD Artwork\DVD_ART\BoxShots_Logos\MICROSOFT\Microsoft logo and tagline.png"/>
          <p:cNvPicPr>
            <a:picLocks noChangeAspect="1" noChangeArrowheads="1"/>
          </p:cNvPicPr>
          <p:nvPr userDrawn="1"/>
        </p:nvPicPr>
        <p:blipFill>
          <a:blip r:embed="rId2" cstate="screen"/>
          <a:srcRect/>
          <a:stretch>
            <a:fillRect/>
          </a:stretch>
        </p:blipFill>
        <p:spPr bwMode="auto">
          <a:xfrm>
            <a:off x="8001000" y="228600"/>
            <a:ext cx="974952" cy="168121"/>
          </a:xfrm>
          <a:prstGeom prst="rect">
            <a:avLst/>
          </a:prstGeom>
          <a:noFill/>
        </p:spPr>
      </p:pic>
      <p:pic>
        <p:nvPicPr>
          <p:cNvPr id="6" name="Picture 5" descr="UC_Strands_rgb.png"/>
          <p:cNvPicPr>
            <a:picLocks noChangeAspect="1"/>
          </p:cNvPicPr>
          <p:nvPr userDrawn="1"/>
        </p:nvPicPr>
        <p:blipFill>
          <a:blip r:embed="rId3" cstate="screen"/>
          <a:srcRect l="35053"/>
          <a:stretch>
            <a:fillRect/>
          </a:stretch>
        </p:blipFill>
        <p:spPr>
          <a:xfrm>
            <a:off x="0" y="5972054"/>
            <a:ext cx="1905975" cy="978225"/>
          </a:xfrm>
          <a:prstGeom prst="rect">
            <a:avLst/>
          </a:prstGeom>
        </p:spPr>
      </p:pic>
      <p:sp>
        <p:nvSpPr>
          <p:cNvPr id="7" name="TextBox 6"/>
          <p:cNvSpPr txBox="1"/>
          <p:nvPr userDrawn="1"/>
        </p:nvSpPr>
        <p:spPr>
          <a:xfrm>
            <a:off x="1862270" y="6310498"/>
            <a:ext cx="1653017" cy="307777"/>
          </a:xfrm>
          <a:prstGeom prst="rect">
            <a:avLst/>
          </a:prstGeom>
          <a:noFill/>
        </p:spPr>
        <p:txBody>
          <a:bodyPr wrap="none" rtlCol="0">
            <a:spAutoFit/>
          </a:bodyPr>
          <a:lstStyle/>
          <a:p>
            <a:r>
              <a:rPr lang="en-US" sz="1400" dirty="0" smtClean="0">
                <a:latin typeface="+mn-lt"/>
              </a:rPr>
              <a:t>Unified</a:t>
            </a:r>
            <a:r>
              <a:rPr lang="en-US" sz="1400" baseline="0" dirty="0" smtClean="0">
                <a:latin typeface="+mn-lt"/>
              </a:rPr>
              <a:t>. Simplified.</a:t>
            </a:r>
            <a:endParaRPr lang="en-US" sz="1400" dirty="0">
              <a:latin typeface="+mn-lt"/>
            </a:endParaRPr>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cstate="screen"/>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30250" y="4038600"/>
            <a:ext cx="7681913" cy="914400"/>
          </a:xfrm>
        </p:spPr>
        <p:txBody>
          <a:bodyPr anchor="t" anchorCtr="0">
            <a:noAutofit/>
          </a:bodyPr>
          <a:lstStyle>
            <a:lvl1pPr algn="l" defTabSz="914363" rtl="0" eaLnBrk="1" latinLnBrk="0" hangingPunct="1">
              <a:lnSpc>
                <a:spcPct val="90000"/>
              </a:lnSpc>
              <a:spcBef>
                <a:spcPct val="0"/>
              </a:spcBef>
              <a:buNone/>
              <a:defRPr lang="en-US" sz="4800" b="0" kern="1200" cap="none" spc="-150" dirty="0">
                <a:ln w="3175">
                  <a:noFill/>
                </a:ln>
                <a:solidFill>
                  <a:schemeClr val="tx1"/>
                </a:solidFill>
                <a:effectLst/>
                <a:latin typeface="Segoe" pitchFamily="34" charset="0"/>
                <a:ea typeface="+mn-ea"/>
                <a:cs typeface="Arial"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730250" y="4953000"/>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5860140" y="2481942"/>
            <a:ext cx="2902860" cy="9277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defTabSz="914363" rtl="0" eaLnBrk="1" latinLnBrk="0" hangingPunct="1">
              <a:lnSpc>
                <a:spcPct val="90000"/>
              </a:lnSpc>
              <a:spcBef>
                <a:spcPct val="0"/>
              </a:spcBef>
              <a:buFont typeface="Arial" pitchFamily="34" charset="0"/>
              <a:buNone/>
              <a:defRPr lang="en-US" sz="5400" b="0" kern="1200" cap="none" spc="-150" dirty="0" smtClean="0">
                <a:ln w="3175">
                  <a:noFill/>
                </a:ln>
                <a:solidFill>
                  <a:schemeClr val="tx1"/>
                </a:solidFill>
                <a:effectLst/>
                <a:latin typeface="Segoe" pitchFamily="34" charset="0"/>
                <a:ea typeface="+mn-ea"/>
                <a:cs typeface="Arial" charset="0"/>
              </a:defRPr>
            </a:lvl1pPr>
          </a:lstStyle>
          <a:p>
            <a:pPr lvl="0"/>
            <a:r>
              <a:rPr lang="en-US" dirty="0" smtClean="0"/>
              <a:t>click to…</a:t>
            </a:r>
          </a:p>
        </p:txBody>
      </p:sp>
      <p:pic>
        <p:nvPicPr>
          <p:cNvPr id="5" name="Picture 2" descr="C:\Program Files\Microsoft Resource DVD Artwork\DVD_ART\BoxShots_Logos\MICROSOFT\Microsoft logo and tagline.png"/>
          <p:cNvPicPr>
            <a:picLocks noChangeAspect="1" noChangeArrowheads="1"/>
          </p:cNvPicPr>
          <p:nvPr userDrawn="1"/>
        </p:nvPicPr>
        <p:blipFill>
          <a:blip r:embed="rId3" cstate="screen"/>
          <a:srcRect/>
          <a:stretch>
            <a:fillRect/>
          </a:stretch>
        </p:blipFill>
        <p:spPr bwMode="auto">
          <a:xfrm>
            <a:off x="8001000" y="228600"/>
            <a:ext cx="974952" cy="168121"/>
          </a:xfrm>
          <a:prstGeom prst="rect">
            <a:avLst/>
          </a:prstGeom>
          <a:noFill/>
        </p:spPr>
      </p:pic>
      <p:pic>
        <p:nvPicPr>
          <p:cNvPr id="9" name="Picture 8" descr="UC_Strands_rgb.png"/>
          <p:cNvPicPr>
            <a:picLocks noChangeAspect="1"/>
          </p:cNvPicPr>
          <p:nvPr userDrawn="1"/>
        </p:nvPicPr>
        <p:blipFill>
          <a:blip r:embed="rId4" cstate="screen"/>
          <a:srcRect/>
          <a:stretch>
            <a:fillRect/>
          </a:stretch>
        </p:blipFill>
        <p:spPr>
          <a:xfrm>
            <a:off x="0" y="1889435"/>
            <a:ext cx="5715000" cy="1943425"/>
          </a:xfrm>
          <a:prstGeom prst="rect">
            <a:avLst/>
          </a:prstGeom>
        </p:spPr>
      </p:pic>
      <p:sp>
        <p:nvSpPr>
          <p:cNvPr id="10" name="TextBox 9"/>
          <p:cNvSpPr txBox="1"/>
          <p:nvPr userDrawn="1"/>
        </p:nvSpPr>
        <p:spPr>
          <a:xfrm>
            <a:off x="6898387" y="6355080"/>
            <a:ext cx="1864613" cy="338554"/>
          </a:xfrm>
          <a:prstGeom prst="rect">
            <a:avLst/>
          </a:prstGeom>
          <a:noFill/>
        </p:spPr>
        <p:txBody>
          <a:bodyPr wrap="none" rtlCol="0">
            <a:spAutoFit/>
          </a:bodyPr>
          <a:lstStyle/>
          <a:p>
            <a:pPr algn="r"/>
            <a:r>
              <a:rPr lang="en-US" sz="1600" dirty="0" smtClean="0">
                <a:latin typeface="+mn-lt"/>
              </a:rPr>
              <a:t>Unified.</a:t>
            </a:r>
            <a:r>
              <a:rPr lang="en-US" sz="1600" baseline="0" dirty="0" smtClean="0">
                <a:latin typeface="+mn-lt"/>
              </a:rPr>
              <a:t> Simplified.</a:t>
            </a:r>
            <a:endParaRPr lang="en-US" sz="1600" dirty="0">
              <a:latin typeface="+mn-lt"/>
            </a:endParaRPr>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524000"/>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572000" y="1524000"/>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2" descr="C:\Program Files\Microsoft Resource DVD Artwork\DVD_ART\BoxShots_Logos\MICROSOFT\Microsoft logo and tagline.png"/>
          <p:cNvPicPr>
            <a:picLocks noChangeAspect="1" noChangeArrowheads="1"/>
          </p:cNvPicPr>
          <p:nvPr userDrawn="1"/>
        </p:nvPicPr>
        <p:blipFill>
          <a:blip r:embed="rId2" cstate="screen"/>
          <a:srcRect/>
          <a:stretch>
            <a:fillRect/>
          </a:stretch>
        </p:blipFill>
        <p:spPr bwMode="auto">
          <a:xfrm>
            <a:off x="8001000" y="228600"/>
            <a:ext cx="974952" cy="168121"/>
          </a:xfrm>
          <a:prstGeom prst="rect">
            <a:avLst/>
          </a:prstGeom>
          <a:noFill/>
        </p:spPr>
      </p:pic>
      <p:pic>
        <p:nvPicPr>
          <p:cNvPr id="7" name="Picture 6" descr="UC_Strands_rgb.png"/>
          <p:cNvPicPr>
            <a:picLocks noChangeAspect="1"/>
          </p:cNvPicPr>
          <p:nvPr userDrawn="1"/>
        </p:nvPicPr>
        <p:blipFill>
          <a:blip r:embed="rId3" cstate="screen"/>
          <a:srcRect l="35053"/>
          <a:stretch>
            <a:fillRect/>
          </a:stretch>
        </p:blipFill>
        <p:spPr>
          <a:xfrm>
            <a:off x="0" y="5972054"/>
            <a:ext cx="1905975" cy="978225"/>
          </a:xfrm>
          <a:prstGeom prst="rect">
            <a:avLst/>
          </a:prstGeom>
        </p:spPr>
      </p:pic>
      <p:sp>
        <p:nvSpPr>
          <p:cNvPr id="8" name="TextBox 7"/>
          <p:cNvSpPr txBox="1"/>
          <p:nvPr userDrawn="1"/>
        </p:nvSpPr>
        <p:spPr>
          <a:xfrm>
            <a:off x="1862270" y="6310498"/>
            <a:ext cx="1653017" cy="307777"/>
          </a:xfrm>
          <a:prstGeom prst="rect">
            <a:avLst/>
          </a:prstGeom>
          <a:noFill/>
        </p:spPr>
        <p:txBody>
          <a:bodyPr wrap="none" rtlCol="0">
            <a:spAutoFit/>
          </a:bodyPr>
          <a:lstStyle/>
          <a:p>
            <a:r>
              <a:rPr lang="en-US" sz="1400" dirty="0" smtClean="0">
                <a:latin typeface="+mn-lt"/>
              </a:rPr>
              <a:t>Unified</a:t>
            </a:r>
            <a:r>
              <a:rPr lang="en-US" sz="1400" baseline="0" dirty="0" smtClean="0">
                <a:latin typeface="+mn-lt"/>
              </a:rPr>
              <a:t>. Simplified.</a:t>
            </a:r>
            <a:endParaRPr lang="en-US" sz="1400" dirty="0">
              <a:latin typeface="+mn-lt"/>
            </a:endParaRPr>
          </a:p>
        </p:txBody>
      </p:sp>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524000"/>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287322"/>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572000" y="1524000"/>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571045" y="2287322"/>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8" name="Picture 2" descr="C:\Program Files\Microsoft Resource DVD Artwork\DVD_ART\BoxShots_Logos\MICROSOFT\Microsoft logo and tagline.png"/>
          <p:cNvPicPr>
            <a:picLocks noChangeAspect="1" noChangeArrowheads="1"/>
          </p:cNvPicPr>
          <p:nvPr userDrawn="1"/>
        </p:nvPicPr>
        <p:blipFill>
          <a:blip r:embed="rId2" cstate="screen"/>
          <a:srcRect/>
          <a:stretch>
            <a:fillRect/>
          </a:stretch>
        </p:blipFill>
        <p:spPr bwMode="auto">
          <a:xfrm>
            <a:off x="8001000" y="228600"/>
            <a:ext cx="974952" cy="168121"/>
          </a:xfrm>
          <a:prstGeom prst="rect">
            <a:avLst/>
          </a:prstGeom>
          <a:noFill/>
        </p:spPr>
      </p:pic>
      <p:pic>
        <p:nvPicPr>
          <p:cNvPr id="9" name="Picture 8" descr="UC_Strands_rgb.png"/>
          <p:cNvPicPr>
            <a:picLocks noChangeAspect="1"/>
          </p:cNvPicPr>
          <p:nvPr userDrawn="1"/>
        </p:nvPicPr>
        <p:blipFill>
          <a:blip r:embed="rId3" cstate="screen"/>
          <a:srcRect l="35053"/>
          <a:stretch>
            <a:fillRect/>
          </a:stretch>
        </p:blipFill>
        <p:spPr>
          <a:xfrm>
            <a:off x="0" y="5972054"/>
            <a:ext cx="1905975" cy="978225"/>
          </a:xfrm>
          <a:prstGeom prst="rect">
            <a:avLst/>
          </a:prstGeom>
        </p:spPr>
      </p:pic>
      <p:sp>
        <p:nvSpPr>
          <p:cNvPr id="10" name="TextBox 9"/>
          <p:cNvSpPr txBox="1"/>
          <p:nvPr userDrawn="1"/>
        </p:nvSpPr>
        <p:spPr>
          <a:xfrm>
            <a:off x="1862270" y="6310498"/>
            <a:ext cx="1653017" cy="307777"/>
          </a:xfrm>
          <a:prstGeom prst="rect">
            <a:avLst/>
          </a:prstGeom>
          <a:noFill/>
        </p:spPr>
        <p:txBody>
          <a:bodyPr wrap="none" rtlCol="0">
            <a:spAutoFit/>
          </a:bodyPr>
          <a:lstStyle/>
          <a:p>
            <a:r>
              <a:rPr lang="en-US" sz="1400" dirty="0" smtClean="0">
                <a:latin typeface="+mn-lt"/>
              </a:rPr>
              <a:t>Unified</a:t>
            </a:r>
            <a:r>
              <a:rPr lang="en-US" sz="1400" baseline="0" dirty="0" smtClean="0">
                <a:latin typeface="+mn-lt"/>
              </a:rPr>
              <a:t>. Simplified.</a:t>
            </a:r>
            <a:endParaRPr lang="en-US" sz="1400" dirty="0">
              <a:latin typeface="+mn-lt"/>
            </a:endParaRPr>
          </a:p>
        </p:txBody>
      </p:sp>
    </p:spTree>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pic>
        <p:nvPicPr>
          <p:cNvPr id="4" name="Picture 2" descr="C:\Program Files\Microsoft Resource DVD Artwork\DVD_ART\BoxShots_Logos\MICROSOFT\Microsoft logo and tagline.png"/>
          <p:cNvPicPr>
            <a:picLocks noChangeAspect="1" noChangeArrowheads="1"/>
          </p:cNvPicPr>
          <p:nvPr userDrawn="1"/>
        </p:nvPicPr>
        <p:blipFill>
          <a:blip r:embed="rId2" cstate="screen"/>
          <a:srcRect/>
          <a:stretch>
            <a:fillRect/>
          </a:stretch>
        </p:blipFill>
        <p:spPr bwMode="auto">
          <a:xfrm>
            <a:off x="8001000" y="228600"/>
            <a:ext cx="974952" cy="168121"/>
          </a:xfrm>
          <a:prstGeom prst="rect">
            <a:avLst/>
          </a:prstGeom>
          <a:noFill/>
        </p:spPr>
      </p:pic>
      <p:pic>
        <p:nvPicPr>
          <p:cNvPr id="6" name="Picture 5" descr="UC_Strands_rgb.png"/>
          <p:cNvPicPr>
            <a:picLocks noChangeAspect="1"/>
          </p:cNvPicPr>
          <p:nvPr userDrawn="1"/>
        </p:nvPicPr>
        <p:blipFill>
          <a:blip r:embed="rId3" cstate="screen"/>
          <a:srcRect l="35053"/>
          <a:stretch>
            <a:fillRect/>
          </a:stretch>
        </p:blipFill>
        <p:spPr>
          <a:xfrm>
            <a:off x="0" y="5972054"/>
            <a:ext cx="1905975" cy="978225"/>
          </a:xfrm>
          <a:prstGeom prst="rect">
            <a:avLst/>
          </a:prstGeom>
        </p:spPr>
      </p:pic>
      <p:sp>
        <p:nvSpPr>
          <p:cNvPr id="7" name="TextBox 6"/>
          <p:cNvSpPr txBox="1"/>
          <p:nvPr userDrawn="1"/>
        </p:nvSpPr>
        <p:spPr>
          <a:xfrm>
            <a:off x="1862270" y="6310498"/>
            <a:ext cx="1653017" cy="307777"/>
          </a:xfrm>
          <a:prstGeom prst="rect">
            <a:avLst/>
          </a:prstGeom>
          <a:noFill/>
        </p:spPr>
        <p:txBody>
          <a:bodyPr wrap="none" rtlCol="0">
            <a:spAutoFit/>
          </a:bodyPr>
          <a:lstStyle/>
          <a:p>
            <a:r>
              <a:rPr lang="en-US" sz="1400" dirty="0" smtClean="0">
                <a:latin typeface="+mn-lt"/>
              </a:rPr>
              <a:t>Unified</a:t>
            </a:r>
            <a:r>
              <a:rPr lang="en-US" sz="1400" baseline="0" dirty="0" smtClean="0">
                <a:latin typeface="+mn-lt"/>
              </a:rPr>
              <a:t>. Simplified.</a:t>
            </a:r>
            <a:endParaRPr lang="en-US" sz="1400" dirty="0">
              <a:latin typeface="+mn-lt"/>
            </a:endParaRPr>
          </a:p>
        </p:txBody>
      </p:sp>
    </p:spTree>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3" name="Picture 2" descr="C:\Program Files\Microsoft Resource DVD Artwork\DVD_ART\BoxShots_Logos\MICROSOFT\Microsoft logo and tagline.png"/>
          <p:cNvPicPr>
            <a:picLocks noChangeAspect="1" noChangeArrowheads="1"/>
          </p:cNvPicPr>
          <p:nvPr userDrawn="1"/>
        </p:nvPicPr>
        <p:blipFill>
          <a:blip r:embed="rId2" cstate="screen"/>
          <a:srcRect/>
          <a:stretch>
            <a:fillRect/>
          </a:stretch>
        </p:blipFill>
        <p:spPr bwMode="auto">
          <a:xfrm>
            <a:off x="8001000" y="228600"/>
            <a:ext cx="974952" cy="168121"/>
          </a:xfrm>
          <a:prstGeom prst="rect">
            <a:avLst/>
          </a:prstGeom>
          <a:noFill/>
        </p:spPr>
      </p:pic>
      <p:pic>
        <p:nvPicPr>
          <p:cNvPr id="4" name="Picture 3" descr="UC_Strands_rgb.png"/>
          <p:cNvPicPr>
            <a:picLocks noChangeAspect="1"/>
          </p:cNvPicPr>
          <p:nvPr userDrawn="1"/>
        </p:nvPicPr>
        <p:blipFill>
          <a:blip r:embed="rId3" cstate="screen"/>
          <a:srcRect l="35053"/>
          <a:stretch>
            <a:fillRect/>
          </a:stretch>
        </p:blipFill>
        <p:spPr>
          <a:xfrm>
            <a:off x="0" y="5972054"/>
            <a:ext cx="1905975" cy="978225"/>
          </a:xfrm>
          <a:prstGeom prst="rect">
            <a:avLst/>
          </a:prstGeom>
        </p:spPr>
      </p:pic>
      <p:sp>
        <p:nvSpPr>
          <p:cNvPr id="5" name="TextBox 4"/>
          <p:cNvSpPr txBox="1"/>
          <p:nvPr userDrawn="1"/>
        </p:nvSpPr>
        <p:spPr>
          <a:xfrm>
            <a:off x="1862270" y="6310498"/>
            <a:ext cx="1653017" cy="307777"/>
          </a:xfrm>
          <a:prstGeom prst="rect">
            <a:avLst/>
          </a:prstGeom>
          <a:noFill/>
        </p:spPr>
        <p:txBody>
          <a:bodyPr wrap="none" rtlCol="0">
            <a:spAutoFit/>
          </a:bodyPr>
          <a:lstStyle/>
          <a:p>
            <a:r>
              <a:rPr lang="en-US" sz="1400" dirty="0" smtClean="0">
                <a:latin typeface="+mn-lt"/>
              </a:rPr>
              <a:t>Unified</a:t>
            </a:r>
            <a:r>
              <a:rPr lang="en-US" sz="1400" baseline="0" dirty="0" smtClean="0">
                <a:latin typeface="+mn-lt"/>
              </a:rPr>
              <a:t>. Simplified.</a:t>
            </a:r>
            <a:endParaRPr lang="en-US" sz="1400" dirty="0">
              <a:latin typeface="+mn-lt"/>
            </a:endParaRPr>
          </a:p>
        </p:txBody>
      </p:sp>
    </p:spTree>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ltGray">
      <p:bgPr>
        <a:blipFill dpi="0" rotWithShape="1">
          <a:blip r:embed="rId2" cstate="screen"/>
          <a:srcRect/>
          <a:stretch>
            <a:fillRect/>
          </a:stretch>
        </a:blipFill>
        <a:effectLst/>
      </p:bgPr>
    </p:bg>
    <p:spTree>
      <p:nvGrpSpPr>
        <p:cNvPr id="1" name=""/>
        <p:cNvGrpSpPr/>
        <p:nvPr/>
      </p:nvGrpSpPr>
      <p:grpSpPr>
        <a:xfrm>
          <a:off x="0" y="0"/>
          <a:ext cx="0" cy="0"/>
          <a:chOff x="0" y="0"/>
          <a:chExt cx="0" cy="0"/>
        </a:xfrm>
      </p:grpSpPr>
      <p:pic>
        <p:nvPicPr>
          <p:cNvPr id="2" name="Picture 1" descr="UC_Strands_rgb.png"/>
          <p:cNvPicPr>
            <a:picLocks noChangeAspect="1"/>
          </p:cNvPicPr>
          <p:nvPr userDrawn="1"/>
        </p:nvPicPr>
        <p:blipFill>
          <a:blip r:embed="rId3" cstate="screen"/>
          <a:srcRect l="1977"/>
          <a:stretch>
            <a:fillRect/>
          </a:stretch>
        </p:blipFill>
        <p:spPr>
          <a:xfrm>
            <a:off x="0" y="1889435"/>
            <a:ext cx="5715000" cy="1943425"/>
          </a:xfrm>
          <a:prstGeom prst="rect">
            <a:avLst/>
          </a:prstGeom>
        </p:spPr>
      </p:pic>
      <p:sp>
        <p:nvSpPr>
          <p:cNvPr id="3" name="TextBox 2"/>
          <p:cNvSpPr txBox="1"/>
          <p:nvPr userDrawn="1"/>
        </p:nvSpPr>
        <p:spPr>
          <a:xfrm>
            <a:off x="5699760" y="2651760"/>
            <a:ext cx="2707793" cy="461665"/>
          </a:xfrm>
          <a:prstGeom prst="rect">
            <a:avLst/>
          </a:prstGeom>
          <a:noFill/>
        </p:spPr>
        <p:txBody>
          <a:bodyPr wrap="none" rtlCol="0">
            <a:spAutoFit/>
          </a:bodyPr>
          <a:lstStyle/>
          <a:p>
            <a:r>
              <a:rPr lang="en-US" sz="2400" dirty="0" smtClean="0">
                <a:latin typeface="+mn-lt"/>
              </a:rPr>
              <a:t>Unified. Simplified.</a:t>
            </a:r>
            <a:endParaRPr lang="en-US" sz="2400" dirty="0">
              <a:latin typeface="+mn-lt"/>
            </a:endParaRPr>
          </a:p>
        </p:txBody>
      </p:sp>
      <p:pic>
        <p:nvPicPr>
          <p:cNvPr id="1026" name="Picture 2" descr="C:\Program Files\Microsoft Resource DVD Artwork\DVD_ART\BoxShots_Logos\MICROSOFT\Microsoft logo and tagline.png"/>
          <p:cNvPicPr>
            <a:picLocks noChangeAspect="1" noChangeArrowheads="1"/>
          </p:cNvPicPr>
          <p:nvPr userDrawn="1"/>
        </p:nvPicPr>
        <p:blipFill>
          <a:blip r:embed="rId4" cstate="screen"/>
          <a:srcRect/>
          <a:stretch>
            <a:fillRect/>
          </a:stretch>
        </p:blipFill>
        <p:spPr bwMode="auto">
          <a:xfrm>
            <a:off x="8001000" y="228600"/>
            <a:ext cx="974952" cy="168121"/>
          </a:xfrm>
          <a:prstGeom prst="rect">
            <a:avLst/>
          </a:prstGeom>
          <a:noFill/>
        </p:spPr>
      </p:pic>
      <p:sp>
        <p:nvSpPr>
          <p:cNvPr id="6" name="TextBox 5"/>
          <p:cNvSpPr txBox="1"/>
          <p:nvPr userDrawn="1"/>
        </p:nvSpPr>
        <p:spPr>
          <a:xfrm>
            <a:off x="5170350" y="6355080"/>
            <a:ext cx="3592650" cy="338554"/>
          </a:xfrm>
          <a:prstGeom prst="rect">
            <a:avLst/>
          </a:prstGeom>
          <a:noFill/>
        </p:spPr>
        <p:txBody>
          <a:bodyPr wrap="none" rtlCol="0">
            <a:spAutoFit/>
          </a:bodyPr>
          <a:lstStyle/>
          <a:p>
            <a:pPr algn="r"/>
            <a:r>
              <a:rPr lang="en-US" sz="1600" dirty="0" smtClean="0">
                <a:latin typeface="+mn-lt"/>
              </a:rPr>
              <a:t>Unified</a:t>
            </a:r>
            <a:r>
              <a:rPr lang="en-US" sz="1600" baseline="0" dirty="0" smtClean="0">
                <a:latin typeface="+mn-lt"/>
              </a:rPr>
              <a:t> Communications Launch 2007</a:t>
            </a:r>
            <a:endParaRPr lang="en-US" sz="1600" dirty="0">
              <a:latin typeface="+mn-lt"/>
            </a:endParaRPr>
          </a:p>
        </p:txBody>
      </p:sp>
    </p:spTree>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WALKIN version LOGOS">
    <p:bg bwMode="ltGray">
      <p:bgPr>
        <a:blipFill dpi="0" rotWithShape="1">
          <a:blip r:embed="rId2" cstate="screen"/>
          <a:srcRect/>
          <a:stretch>
            <a:fillRect/>
          </a:stretch>
        </a:blipFill>
        <a:effectLst/>
      </p:bgPr>
    </p:bg>
    <p:spTree>
      <p:nvGrpSpPr>
        <p:cNvPr id="1" name=""/>
        <p:cNvGrpSpPr/>
        <p:nvPr/>
      </p:nvGrpSpPr>
      <p:grpSpPr>
        <a:xfrm>
          <a:off x="0" y="0"/>
          <a:ext cx="0" cy="0"/>
          <a:chOff x="0" y="0"/>
          <a:chExt cx="0" cy="0"/>
        </a:xfrm>
      </p:grpSpPr>
      <p:pic>
        <p:nvPicPr>
          <p:cNvPr id="2" name="Picture 1" descr="UC_Strands_rgb.png"/>
          <p:cNvPicPr>
            <a:picLocks noChangeAspect="1"/>
          </p:cNvPicPr>
          <p:nvPr userDrawn="1"/>
        </p:nvPicPr>
        <p:blipFill>
          <a:blip r:embed="rId3" cstate="screen"/>
          <a:srcRect l="1977"/>
          <a:stretch>
            <a:fillRect/>
          </a:stretch>
        </p:blipFill>
        <p:spPr>
          <a:xfrm>
            <a:off x="0" y="1889435"/>
            <a:ext cx="5715000" cy="1943425"/>
          </a:xfrm>
          <a:prstGeom prst="rect">
            <a:avLst/>
          </a:prstGeom>
        </p:spPr>
      </p:pic>
      <p:pic>
        <p:nvPicPr>
          <p:cNvPr id="9" name="Picture 8" descr="exchange server generic logo.png"/>
          <p:cNvPicPr>
            <a:picLocks noChangeAspect="1"/>
          </p:cNvPicPr>
          <p:nvPr userDrawn="1"/>
        </p:nvPicPr>
        <p:blipFill>
          <a:blip r:embed="rId4"/>
          <a:stretch>
            <a:fillRect/>
          </a:stretch>
        </p:blipFill>
        <p:spPr>
          <a:xfrm>
            <a:off x="2071913" y="5130017"/>
            <a:ext cx="2017776" cy="399027"/>
          </a:xfrm>
          <a:prstGeom prst="rect">
            <a:avLst/>
          </a:prstGeom>
        </p:spPr>
      </p:pic>
      <p:pic>
        <p:nvPicPr>
          <p:cNvPr id="10" name="Picture 9" descr="Office Communications Server 2007 logo.png"/>
          <p:cNvPicPr>
            <a:picLocks noChangeAspect="1"/>
          </p:cNvPicPr>
          <p:nvPr userDrawn="1"/>
        </p:nvPicPr>
        <p:blipFill>
          <a:blip r:embed="rId5"/>
          <a:stretch>
            <a:fillRect/>
          </a:stretch>
        </p:blipFill>
        <p:spPr>
          <a:xfrm>
            <a:off x="1353314" y="4156136"/>
            <a:ext cx="2990084" cy="588458"/>
          </a:xfrm>
          <a:prstGeom prst="rect">
            <a:avLst/>
          </a:prstGeom>
        </p:spPr>
      </p:pic>
      <p:pic>
        <p:nvPicPr>
          <p:cNvPr id="11" name="Picture 10" descr="Office Communicator 2007 logo.png"/>
          <p:cNvPicPr>
            <a:picLocks noChangeAspect="1"/>
          </p:cNvPicPr>
          <p:nvPr userDrawn="1"/>
        </p:nvPicPr>
        <p:blipFill>
          <a:blip r:embed="rId6"/>
          <a:srcRect r="11948"/>
          <a:stretch>
            <a:fillRect/>
          </a:stretch>
        </p:blipFill>
        <p:spPr>
          <a:xfrm>
            <a:off x="4953000" y="4157445"/>
            <a:ext cx="2819400" cy="409425"/>
          </a:xfrm>
          <a:prstGeom prst="rect">
            <a:avLst/>
          </a:prstGeom>
        </p:spPr>
      </p:pic>
      <p:pic>
        <p:nvPicPr>
          <p:cNvPr id="12" name="Picture 11" descr="Office Live Meeting logo.png"/>
          <p:cNvPicPr>
            <a:picLocks noChangeAspect="1"/>
          </p:cNvPicPr>
          <p:nvPr userDrawn="1"/>
        </p:nvPicPr>
        <p:blipFill>
          <a:blip r:embed="rId7"/>
          <a:stretch>
            <a:fillRect/>
          </a:stretch>
        </p:blipFill>
        <p:spPr>
          <a:xfrm>
            <a:off x="4613947" y="5088492"/>
            <a:ext cx="2590796" cy="440552"/>
          </a:xfrm>
          <a:prstGeom prst="rect">
            <a:avLst/>
          </a:prstGeom>
        </p:spPr>
      </p:pic>
      <p:pic>
        <p:nvPicPr>
          <p:cNvPr id="13" name="Picture 2" descr="C:\Program Files\Microsoft Resource DVD Artwork\DVD_ART\BoxShots_Logos\MICROSOFT\Microsoft logo and tagline.png"/>
          <p:cNvPicPr>
            <a:picLocks noChangeAspect="1" noChangeArrowheads="1"/>
          </p:cNvPicPr>
          <p:nvPr userDrawn="1"/>
        </p:nvPicPr>
        <p:blipFill>
          <a:blip r:embed="rId8" cstate="screen"/>
          <a:srcRect/>
          <a:stretch>
            <a:fillRect/>
          </a:stretch>
        </p:blipFill>
        <p:spPr bwMode="auto">
          <a:xfrm>
            <a:off x="8001000" y="228600"/>
            <a:ext cx="974952" cy="168121"/>
          </a:xfrm>
          <a:prstGeom prst="rect">
            <a:avLst/>
          </a:prstGeom>
          <a:noFill/>
        </p:spPr>
      </p:pic>
      <p:sp>
        <p:nvSpPr>
          <p:cNvPr id="14" name="TextBox 13"/>
          <p:cNvSpPr txBox="1"/>
          <p:nvPr userDrawn="1"/>
        </p:nvSpPr>
        <p:spPr>
          <a:xfrm>
            <a:off x="5699760" y="2651760"/>
            <a:ext cx="2707793" cy="461665"/>
          </a:xfrm>
          <a:prstGeom prst="rect">
            <a:avLst/>
          </a:prstGeom>
          <a:noFill/>
        </p:spPr>
        <p:txBody>
          <a:bodyPr wrap="none" rtlCol="0">
            <a:spAutoFit/>
          </a:bodyPr>
          <a:lstStyle/>
          <a:p>
            <a:r>
              <a:rPr lang="en-US" sz="2400" dirty="0" smtClean="0">
                <a:latin typeface="+mn-lt"/>
              </a:rPr>
              <a:t>Unified. Simplified.</a:t>
            </a:r>
            <a:endParaRPr lang="en-US" sz="2400" dirty="0">
              <a:latin typeface="+mn-lt"/>
            </a:endParaRPr>
          </a:p>
        </p:txBody>
      </p:sp>
    </p:spTree>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Segoe Semibold"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524000"/>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2" descr="C:\Program Files\Microsoft Resource DVD Artwork\DVD_ART\BoxShots_Logos\MICROSOFT\Microsoft logo and tagline.png"/>
          <p:cNvPicPr>
            <a:picLocks noChangeAspect="1" noChangeArrowheads="1"/>
          </p:cNvPicPr>
          <p:nvPr userDrawn="1"/>
        </p:nvPicPr>
        <p:blipFill>
          <a:blip r:embed="rId2" cstate="screen"/>
          <a:srcRect/>
          <a:stretch>
            <a:fillRect/>
          </a:stretch>
        </p:blipFill>
        <p:spPr bwMode="auto">
          <a:xfrm>
            <a:off x="8001000" y="228600"/>
            <a:ext cx="974952" cy="168121"/>
          </a:xfrm>
          <a:prstGeom prst="rect">
            <a:avLst/>
          </a:prstGeom>
          <a:noFill/>
        </p:spPr>
      </p:pic>
      <p:pic>
        <p:nvPicPr>
          <p:cNvPr id="7" name="Picture 6" descr="UC_Strands_rgb.png"/>
          <p:cNvPicPr>
            <a:picLocks noChangeAspect="1"/>
          </p:cNvPicPr>
          <p:nvPr userDrawn="1"/>
        </p:nvPicPr>
        <p:blipFill>
          <a:blip r:embed="rId3" cstate="screen"/>
          <a:srcRect/>
          <a:stretch>
            <a:fillRect/>
          </a:stretch>
        </p:blipFill>
        <p:spPr>
          <a:xfrm>
            <a:off x="0" y="5972054"/>
            <a:ext cx="1905975" cy="978225"/>
          </a:xfrm>
          <a:prstGeom prst="rect">
            <a:avLst/>
          </a:prstGeom>
        </p:spPr>
      </p:pic>
      <p:sp>
        <p:nvSpPr>
          <p:cNvPr id="8" name="TextBox 7"/>
          <p:cNvSpPr txBox="1"/>
          <p:nvPr userDrawn="1"/>
        </p:nvSpPr>
        <p:spPr>
          <a:xfrm>
            <a:off x="1862270" y="6310498"/>
            <a:ext cx="1653017" cy="307777"/>
          </a:xfrm>
          <a:prstGeom prst="rect">
            <a:avLst/>
          </a:prstGeom>
          <a:noFill/>
        </p:spPr>
        <p:txBody>
          <a:bodyPr wrap="none" rtlCol="0">
            <a:spAutoFit/>
          </a:bodyPr>
          <a:lstStyle/>
          <a:p>
            <a:r>
              <a:rPr lang="en-US" sz="1400" dirty="0" smtClean="0">
                <a:latin typeface="+mn-lt"/>
              </a:rPr>
              <a:t>Unified</a:t>
            </a:r>
            <a:r>
              <a:rPr lang="en-US" sz="1400" baseline="0" dirty="0" smtClean="0">
                <a:latin typeface="+mn-lt"/>
              </a:rPr>
              <a:t>. Simplified.</a:t>
            </a:r>
            <a:endParaRPr lang="en-US" sz="1400" dirty="0">
              <a:latin typeface="+mn-lt"/>
            </a:endParaRPr>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524000"/>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2" descr="C:\Program Files\Microsoft Resource DVD Artwork\DVD_ART\BoxShots_Logos\MICROSOFT\Microsoft logo and tagline.png"/>
          <p:cNvPicPr>
            <a:picLocks noChangeAspect="1" noChangeArrowheads="1"/>
          </p:cNvPicPr>
          <p:nvPr userDrawn="1"/>
        </p:nvPicPr>
        <p:blipFill>
          <a:blip r:embed="rId2" cstate="screen"/>
          <a:srcRect/>
          <a:stretch>
            <a:fillRect/>
          </a:stretch>
        </p:blipFill>
        <p:spPr bwMode="auto">
          <a:xfrm>
            <a:off x="8001000" y="228600"/>
            <a:ext cx="974952" cy="168121"/>
          </a:xfrm>
          <a:prstGeom prst="rect">
            <a:avLst/>
          </a:prstGeom>
          <a:noFill/>
        </p:spPr>
      </p:pic>
      <p:pic>
        <p:nvPicPr>
          <p:cNvPr id="6" name="Picture 5" descr="UC_Strands_rgb.png"/>
          <p:cNvPicPr>
            <a:picLocks noChangeAspect="1"/>
          </p:cNvPicPr>
          <p:nvPr userDrawn="1"/>
        </p:nvPicPr>
        <p:blipFill>
          <a:blip r:embed="rId3" cstate="screen"/>
          <a:srcRect/>
          <a:stretch>
            <a:fillRect/>
          </a:stretch>
        </p:blipFill>
        <p:spPr>
          <a:xfrm>
            <a:off x="0" y="5972054"/>
            <a:ext cx="1905975" cy="978225"/>
          </a:xfrm>
          <a:prstGeom prst="rect">
            <a:avLst/>
          </a:prstGeom>
        </p:spPr>
      </p:pic>
      <p:sp>
        <p:nvSpPr>
          <p:cNvPr id="7" name="TextBox 6"/>
          <p:cNvSpPr txBox="1"/>
          <p:nvPr userDrawn="1"/>
        </p:nvSpPr>
        <p:spPr>
          <a:xfrm>
            <a:off x="1862270" y="6310498"/>
            <a:ext cx="1653017" cy="307777"/>
          </a:xfrm>
          <a:prstGeom prst="rect">
            <a:avLst/>
          </a:prstGeom>
          <a:noFill/>
        </p:spPr>
        <p:txBody>
          <a:bodyPr wrap="none" rtlCol="0">
            <a:spAutoFit/>
          </a:bodyPr>
          <a:lstStyle/>
          <a:p>
            <a:r>
              <a:rPr lang="en-US" sz="1400" dirty="0" smtClean="0">
                <a:latin typeface="+mn-lt"/>
              </a:rPr>
              <a:t>Unified</a:t>
            </a:r>
            <a:r>
              <a:rPr lang="en-US" sz="1400" baseline="0" dirty="0" smtClean="0">
                <a:latin typeface="+mn-lt"/>
              </a:rPr>
              <a:t>. Simplified.</a:t>
            </a:r>
            <a:endParaRPr lang="en-US" sz="1400" dirty="0">
              <a:latin typeface="+mn-lt"/>
            </a:endParaRPr>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524000"/>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572000" y="1524000"/>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2" descr="C:\Program Files\Microsoft Resource DVD Artwork\DVD_ART\BoxShots_Logos\MICROSOFT\Microsoft logo and tagline.png"/>
          <p:cNvPicPr>
            <a:picLocks noChangeAspect="1" noChangeArrowheads="1"/>
          </p:cNvPicPr>
          <p:nvPr userDrawn="1"/>
        </p:nvPicPr>
        <p:blipFill>
          <a:blip r:embed="rId2" cstate="screen"/>
          <a:srcRect/>
          <a:stretch>
            <a:fillRect/>
          </a:stretch>
        </p:blipFill>
        <p:spPr bwMode="auto">
          <a:xfrm>
            <a:off x="8001000" y="228600"/>
            <a:ext cx="974952" cy="168121"/>
          </a:xfrm>
          <a:prstGeom prst="rect">
            <a:avLst/>
          </a:prstGeom>
          <a:noFill/>
        </p:spPr>
      </p:pic>
      <p:pic>
        <p:nvPicPr>
          <p:cNvPr id="7" name="Picture 6" descr="UC_Strands_rgb.png"/>
          <p:cNvPicPr>
            <a:picLocks noChangeAspect="1"/>
          </p:cNvPicPr>
          <p:nvPr userDrawn="1"/>
        </p:nvPicPr>
        <p:blipFill>
          <a:blip r:embed="rId3" cstate="screen"/>
          <a:srcRect/>
          <a:stretch>
            <a:fillRect/>
          </a:stretch>
        </p:blipFill>
        <p:spPr>
          <a:xfrm>
            <a:off x="0" y="5972054"/>
            <a:ext cx="1905975" cy="978225"/>
          </a:xfrm>
          <a:prstGeom prst="rect">
            <a:avLst/>
          </a:prstGeom>
        </p:spPr>
      </p:pic>
      <p:sp>
        <p:nvSpPr>
          <p:cNvPr id="8" name="TextBox 7"/>
          <p:cNvSpPr txBox="1"/>
          <p:nvPr userDrawn="1"/>
        </p:nvSpPr>
        <p:spPr>
          <a:xfrm>
            <a:off x="1862270" y="6310498"/>
            <a:ext cx="1653017" cy="307777"/>
          </a:xfrm>
          <a:prstGeom prst="rect">
            <a:avLst/>
          </a:prstGeom>
          <a:noFill/>
        </p:spPr>
        <p:txBody>
          <a:bodyPr wrap="none" rtlCol="0">
            <a:spAutoFit/>
          </a:bodyPr>
          <a:lstStyle/>
          <a:p>
            <a:r>
              <a:rPr lang="en-US" sz="1400" dirty="0" smtClean="0">
                <a:latin typeface="+mn-lt"/>
              </a:rPr>
              <a:t>Unified</a:t>
            </a:r>
            <a:r>
              <a:rPr lang="en-US" sz="1400" baseline="0" dirty="0" smtClean="0">
                <a:latin typeface="+mn-lt"/>
              </a:rPr>
              <a:t>. Simplified.</a:t>
            </a:r>
            <a:endParaRPr lang="en-US" sz="1400" dirty="0">
              <a:latin typeface="+mn-lt"/>
            </a:endParaRPr>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524000"/>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287322"/>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572000" y="1524000"/>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571045" y="2287322"/>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8" name="Picture 2" descr="C:\Program Files\Microsoft Resource DVD Artwork\DVD_ART\BoxShots_Logos\MICROSOFT\Microsoft logo and tagline.png"/>
          <p:cNvPicPr>
            <a:picLocks noChangeAspect="1" noChangeArrowheads="1"/>
          </p:cNvPicPr>
          <p:nvPr userDrawn="1"/>
        </p:nvPicPr>
        <p:blipFill>
          <a:blip r:embed="rId2" cstate="screen"/>
          <a:srcRect/>
          <a:stretch>
            <a:fillRect/>
          </a:stretch>
        </p:blipFill>
        <p:spPr bwMode="auto">
          <a:xfrm>
            <a:off x="8001000" y="228600"/>
            <a:ext cx="974952" cy="168121"/>
          </a:xfrm>
          <a:prstGeom prst="rect">
            <a:avLst/>
          </a:prstGeom>
          <a:noFill/>
        </p:spPr>
      </p:pic>
      <p:pic>
        <p:nvPicPr>
          <p:cNvPr id="9" name="Picture 8" descr="UC_Strands_rgb.png"/>
          <p:cNvPicPr>
            <a:picLocks noChangeAspect="1"/>
          </p:cNvPicPr>
          <p:nvPr userDrawn="1"/>
        </p:nvPicPr>
        <p:blipFill>
          <a:blip r:embed="rId3" cstate="screen"/>
          <a:srcRect/>
          <a:stretch>
            <a:fillRect/>
          </a:stretch>
        </p:blipFill>
        <p:spPr>
          <a:xfrm>
            <a:off x="0" y="5972054"/>
            <a:ext cx="1905975" cy="978225"/>
          </a:xfrm>
          <a:prstGeom prst="rect">
            <a:avLst/>
          </a:prstGeom>
        </p:spPr>
      </p:pic>
      <p:sp>
        <p:nvSpPr>
          <p:cNvPr id="10" name="TextBox 9"/>
          <p:cNvSpPr txBox="1"/>
          <p:nvPr userDrawn="1"/>
        </p:nvSpPr>
        <p:spPr>
          <a:xfrm>
            <a:off x="1862270" y="6310498"/>
            <a:ext cx="1653017" cy="307777"/>
          </a:xfrm>
          <a:prstGeom prst="rect">
            <a:avLst/>
          </a:prstGeom>
          <a:noFill/>
        </p:spPr>
        <p:txBody>
          <a:bodyPr wrap="none" rtlCol="0">
            <a:spAutoFit/>
          </a:bodyPr>
          <a:lstStyle/>
          <a:p>
            <a:r>
              <a:rPr lang="en-US" sz="1400" dirty="0" smtClean="0">
                <a:latin typeface="+mn-lt"/>
              </a:rPr>
              <a:t>Unified</a:t>
            </a:r>
            <a:r>
              <a:rPr lang="en-US" sz="1400" baseline="0" dirty="0" smtClean="0">
                <a:latin typeface="+mn-lt"/>
              </a:rPr>
              <a:t>. Simplified.</a:t>
            </a:r>
            <a:endParaRPr lang="en-US" sz="1400" dirty="0">
              <a:latin typeface="+mn-lt"/>
            </a:endParaRPr>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pic>
        <p:nvPicPr>
          <p:cNvPr id="4" name="Picture 2" descr="C:\Program Files\Microsoft Resource DVD Artwork\DVD_ART\BoxShots_Logos\MICROSOFT\Microsoft logo and tagline.png"/>
          <p:cNvPicPr>
            <a:picLocks noChangeAspect="1" noChangeArrowheads="1"/>
          </p:cNvPicPr>
          <p:nvPr userDrawn="1"/>
        </p:nvPicPr>
        <p:blipFill>
          <a:blip r:embed="rId2" cstate="screen"/>
          <a:srcRect/>
          <a:stretch>
            <a:fillRect/>
          </a:stretch>
        </p:blipFill>
        <p:spPr bwMode="auto">
          <a:xfrm>
            <a:off x="8001000" y="228600"/>
            <a:ext cx="974952" cy="168121"/>
          </a:xfrm>
          <a:prstGeom prst="rect">
            <a:avLst/>
          </a:prstGeom>
          <a:noFill/>
        </p:spPr>
      </p:pic>
      <p:pic>
        <p:nvPicPr>
          <p:cNvPr id="6" name="Picture 5" descr="UC_Strands_rgb.png"/>
          <p:cNvPicPr>
            <a:picLocks noChangeAspect="1"/>
          </p:cNvPicPr>
          <p:nvPr userDrawn="1"/>
        </p:nvPicPr>
        <p:blipFill>
          <a:blip r:embed="rId3" cstate="screen"/>
          <a:srcRect/>
          <a:stretch>
            <a:fillRect/>
          </a:stretch>
        </p:blipFill>
        <p:spPr>
          <a:xfrm>
            <a:off x="0" y="5972054"/>
            <a:ext cx="1905975" cy="978225"/>
          </a:xfrm>
          <a:prstGeom prst="rect">
            <a:avLst/>
          </a:prstGeom>
        </p:spPr>
      </p:pic>
      <p:sp>
        <p:nvSpPr>
          <p:cNvPr id="7" name="TextBox 6"/>
          <p:cNvSpPr txBox="1"/>
          <p:nvPr userDrawn="1"/>
        </p:nvSpPr>
        <p:spPr>
          <a:xfrm>
            <a:off x="1862270" y="6310498"/>
            <a:ext cx="1653017" cy="307777"/>
          </a:xfrm>
          <a:prstGeom prst="rect">
            <a:avLst/>
          </a:prstGeom>
          <a:noFill/>
        </p:spPr>
        <p:txBody>
          <a:bodyPr wrap="none" rtlCol="0">
            <a:spAutoFit/>
          </a:bodyPr>
          <a:lstStyle/>
          <a:p>
            <a:r>
              <a:rPr lang="en-US" sz="1400" dirty="0" smtClean="0">
                <a:latin typeface="+mn-lt"/>
              </a:rPr>
              <a:t>Unified</a:t>
            </a:r>
            <a:r>
              <a:rPr lang="en-US" sz="1400" baseline="0" dirty="0" smtClean="0">
                <a:latin typeface="+mn-lt"/>
              </a:rPr>
              <a:t>. Simplified.</a:t>
            </a:r>
            <a:endParaRPr lang="en-US" sz="1400" dirty="0">
              <a:latin typeface="+mn-lt"/>
            </a:endParaRPr>
          </a:p>
        </p:txBody>
      </p:sp>
    </p:spTree>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3" name="Picture 2" descr="C:\Program Files\Microsoft Resource DVD Artwork\DVD_ART\BoxShots_Logos\MICROSOFT\Microsoft logo and tagline.png"/>
          <p:cNvPicPr>
            <a:picLocks noChangeAspect="1" noChangeArrowheads="1"/>
          </p:cNvPicPr>
          <p:nvPr userDrawn="1"/>
        </p:nvPicPr>
        <p:blipFill>
          <a:blip r:embed="rId2" cstate="screen"/>
          <a:srcRect/>
          <a:stretch>
            <a:fillRect/>
          </a:stretch>
        </p:blipFill>
        <p:spPr bwMode="auto">
          <a:xfrm>
            <a:off x="8001000" y="228600"/>
            <a:ext cx="974952" cy="168121"/>
          </a:xfrm>
          <a:prstGeom prst="rect">
            <a:avLst/>
          </a:prstGeom>
          <a:noFill/>
        </p:spPr>
      </p:pic>
      <p:pic>
        <p:nvPicPr>
          <p:cNvPr id="4" name="Picture 3" descr="UC_Strands_rgb.png"/>
          <p:cNvPicPr>
            <a:picLocks noChangeAspect="1"/>
          </p:cNvPicPr>
          <p:nvPr userDrawn="1"/>
        </p:nvPicPr>
        <p:blipFill>
          <a:blip r:embed="rId3" cstate="screen"/>
          <a:srcRect/>
          <a:stretch>
            <a:fillRect/>
          </a:stretch>
        </p:blipFill>
        <p:spPr>
          <a:xfrm>
            <a:off x="0" y="5972054"/>
            <a:ext cx="1905975" cy="978225"/>
          </a:xfrm>
          <a:prstGeom prst="rect">
            <a:avLst/>
          </a:prstGeom>
        </p:spPr>
      </p:pic>
      <p:sp>
        <p:nvSpPr>
          <p:cNvPr id="5" name="TextBox 4"/>
          <p:cNvSpPr txBox="1"/>
          <p:nvPr userDrawn="1"/>
        </p:nvSpPr>
        <p:spPr>
          <a:xfrm>
            <a:off x="1862270" y="6310498"/>
            <a:ext cx="1653017" cy="307777"/>
          </a:xfrm>
          <a:prstGeom prst="rect">
            <a:avLst/>
          </a:prstGeom>
          <a:noFill/>
        </p:spPr>
        <p:txBody>
          <a:bodyPr wrap="none" rtlCol="0">
            <a:spAutoFit/>
          </a:bodyPr>
          <a:lstStyle/>
          <a:p>
            <a:r>
              <a:rPr lang="en-US" sz="1400" dirty="0" smtClean="0">
                <a:latin typeface="+mn-lt"/>
              </a:rPr>
              <a:t>Unified</a:t>
            </a:r>
            <a:r>
              <a:rPr lang="en-US" sz="1400" baseline="0" dirty="0" smtClean="0">
                <a:latin typeface="+mn-lt"/>
              </a:rPr>
              <a:t>. Simplified.</a:t>
            </a:r>
            <a:endParaRPr lang="en-US" sz="1400" dirty="0">
              <a:latin typeface="+mn-lt"/>
            </a:endParaRPr>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ltGray">
      <p:bgPr>
        <a:blipFill dpi="0" rotWithShape="1">
          <a:blip r:embed="rId2" cstate="screen"/>
          <a:srcRect/>
          <a:stretch>
            <a:fillRect/>
          </a:stretch>
        </a:blipFill>
        <a:effectLst/>
      </p:bgPr>
    </p:bg>
    <p:spTree>
      <p:nvGrpSpPr>
        <p:cNvPr id="1" name=""/>
        <p:cNvGrpSpPr/>
        <p:nvPr/>
      </p:nvGrpSpPr>
      <p:grpSpPr>
        <a:xfrm>
          <a:off x="0" y="0"/>
          <a:ext cx="0" cy="0"/>
          <a:chOff x="0" y="0"/>
          <a:chExt cx="0" cy="0"/>
        </a:xfrm>
      </p:grpSpPr>
      <p:pic>
        <p:nvPicPr>
          <p:cNvPr id="2" name="Picture 1" descr="UC_Strands_rgb.png"/>
          <p:cNvPicPr>
            <a:picLocks noChangeAspect="1"/>
          </p:cNvPicPr>
          <p:nvPr userDrawn="1"/>
        </p:nvPicPr>
        <p:blipFill>
          <a:blip r:embed="rId3" cstate="screen"/>
          <a:srcRect/>
          <a:stretch>
            <a:fillRect/>
          </a:stretch>
        </p:blipFill>
        <p:spPr>
          <a:xfrm>
            <a:off x="0" y="1889435"/>
            <a:ext cx="5715000" cy="1943425"/>
          </a:xfrm>
          <a:prstGeom prst="rect">
            <a:avLst/>
          </a:prstGeom>
        </p:spPr>
      </p:pic>
      <p:sp>
        <p:nvSpPr>
          <p:cNvPr id="3" name="TextBox 2"/>
          <p:cNvSpPr txBox="1"/>
          <p:nvPr userDrawn="1"/>
        </p:nvSpPr>
        <p:spPr>
          <a:xfrm>
            <a:off x="5699760" y="2651760"/>
            <a:ext cx="2707793" cy="461665"/>
          </a:xfrm>
          <a:prstGeom prst="rect">
            <a:avLst/>
          </a:prstGeom>
          <a:noFill/>
        </p:spPr>
        <p:txBody>
          <a:bodyPr wrap="none" rtlCol="0">
            <a:spAutoFit/>
          </a:bodyPr>
          <a:lstStyle/>
          <a:p>
            <a:r>
              <a:rPr lang="en-US" sz="2400" dirty="0" smtClean="0">
                <a:latin typeface="+mn-lt"/>
              </a:rPr>
              <a:t>Unified. Simplified.</a:t>
            </a:r>
            <a:endParaRPr lang="en-US" sz="2400" dirty="0">
              <a:latin typeface="+mn-lt"/>
            </a:endParaRPr>
          </a:p>
        </p:txBody>
      </p:sp>
      <p:pic>
        <p:nvPicPr>
          <p:cNvPr id="1026" name="Picture 2" descr="C:\Program Files\Microsoft Resource DVD Artwork\DVD_ART\BoxShots_Logos\MICROSOFT\Microsoft logo and tagline.png"/>
          <p:cNvPicPr>
            <a:picLocks noChangeAspect="1" noChangeArrowheads="1"/>
          </p:cNvPicPr>
          <p:nvPr userDrawn="1"/>
        </p:nvPicPr>
        <p:blipFill>
          <a:blip r:embed="rId4" cstate="screen"/>
          <a:srcRect/>
          <a:stretch>
            <a:fillRect/>
          </a:stretch>
        </p:blipFill>
        <p:spPr bwMode="auto">
          <a:xfrm>
            <a:off x="8001000" y="228600"/>
            <a:ext cx="974952" cy="168121"/>
          </a:xfrm>
          <a:prstGeom prst="rect">
            <a:avLst/>
          </a:prstGeom>
          <a:noFill/>
        </p:spPr>
      </p:pic>
      <p:sp>
        <p:nvSpPr>
          <p:cNvPr id="6" name="TextBox 5"/>
          <p:cNvSpPr txBox="1"/>
          <p:nvPr userDrawn="1"/>
        </p:nvSpPr>
        <p:spPr>
          <a:xfrm>
            <a:off x="5170350" y="6355080"/>
            <a:ext cx="3592650" cy="338554"/>
          </a:xfrm>
          <a:prstGeom prst="rect">
            <a:avLst/>
          </a:prstGeom>
          <a:noFill/>
        </p:spPr>
        <p:txBody>
          <a:bodyPr wrap="none" rtlCol="0">
            <a:spAutoFit/>
          </a:bodyPr>
          <a:lstStyle/>
          <a:p>
            <a:pPr algn="r"/>
            <a:r>
              <a:rPr lang="en-US" sz="1600" dirty="0" smtClean="0">
                <a:latin typeface="+mn-lt"/>
              </a:rPr>
              <a:t>Unified</a:t>
            </a:r>
            <a:r>
              <a:rPr lang="en-US" sz="1600" baseline="0" dirty="0" smtClean="0">
                <a:latin typeface="+mn-lt"/>
              </a:rPr>
              <a:t> Communications Launch 2007</a:t>
            </a:r>
            <a:endParaRPr lang="en-US" sz="1600" dirty="0">
              <a:latin typeface="+mn-lt"/>
            </a:endParaRP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theme" Target="../theme/theme2.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image" Target="../media/image2.png"/><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image" Target="../media/image1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7" cstate="screen"/>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381000"/>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524000"/>
            <a:ext cx="8382000" cy="2135969"/>
          </a:xfrm>
          <a:prstGeom prst="rect">
            <a:avLst/>
          </a:prstGeom>
        </p:spPr>
        <p:txBody>
          <a:bodyPr vert="horz"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dk1" tx1="lt1" bg2="dk2" tx2="lt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 id="2147483764" r:id="rId12"/>
    <p:sldLayoutId id="2147483765" r:id="rId13"/>
    <p:sldLayoutId id="2147483766" r:id="rId14"/>
    <p:sldLayoutId id="2147483767" r:id="rId15"/>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solidFill>
            <a:schemeClr val="tx1"/>
          </a:solidFill>
          <a:effectLst/>
          <a:latin typeface="Segoe" pitchFamily="34" charset="0"/>
          <a:ea typeface="+mn-ea"/>
          <a:cs typeface="Arial" charset="0"/>
        </a:defRPr>
      </a:lvl1pPr>
    </p:titleStyle>
    <p:bodyStyle>
      <a:lvl1pPr marL="396875" indent="-396875" algn="l" defTabSz="914363" rtl="0" eaLnBrk="1" latinLnBrk="0" hangingPunct="1">
        <a:lnSpc>
          <a:spcPct val="90000"/>
        </a:lnSpc>
        <a:spcBef>
          <a:spcPct val="20000"/>
        </a:spcBef>
        <a:buSzPct val="80000"/>
        <a:buFontTx/>
        <a:buBlip>
          <a:blip r:embed="rId18"/>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SzPct val="80000"/>
        <a:buFontTx/>
        <a:buBlip>
          <a:blip r:embed="rId18"/>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SzPct val="80000"/>
        <a:buFontTx/>
        <a:buBlip>
          <a:blip r:embed="rId18"/>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SzPct val="80000"/>
        <a:buFontTx/>
        <a:buBlip>
          <a:blip r:embed="rId18"/>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SzPct val="80000"/>
        <a:buFontTx/>
        <a:buBlip>
          <a:blip r:embed="rId18"/>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cstate="screen"/>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381000"/>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524000"/>
            <a:ext cx="8382000" cy="2135969"/>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 id="2147483780" r:id="rId12"/>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800" b="0" kern="1200" cap="none" spc="-150" dirty="0" smtClean="0">
          <a:ln w="3175">
            <a:noFill/>
          </a:ln>
          <a:solidFill>
            <a:schemeClr val="tx1"/>
          </a:solidFill>
          <a:effectLst/>
          <a:latin typeface="Segoe" pitchFamily="34" charset="0"/>
          <a:ea typeface="+mn-ea"/>
          <a:cs typeface="Arial" charset="0"/>
        </a:defRPr>
      </a:lvl1pPr>
    </p:titleStyle>
    <p:bodyStyle>
      <a:lvl1pPr marL="396875" indent="-396875" algn="l" defTabSz="914363" rtl="0" eaLnBrk="1" latinLnBrk="0" hangingPunct="1">
        <a:lnSpc>
          <a:spcPct val="90000"/>
        </a:lnSpc>
        <a:spcBef>
          <a:spcPct val="20000"/>
        </a:spcBef>
        <a:buSzPct val="80000"/>
        <a:buFontTx/>
        <a:buBlip>
          <a:blip r:embed="rId15"/>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SzPct val="80000"/>
        <a:buFontTx/>
        <a:buBlip>
          <a:blip r:embed="rId15"/>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SzPct val="80000"/>
        <a:buFontTx/>
        <a:buBlip>
          <a:blip r:embed="rId15"/>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SzPct val="80000"/>
        <a:buFontTx/>
        <a:buBlip>
          <a:blip r:embed="rId15"/>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SzPct val="80000"/>
        <a:buFontTx/>
        <a:buBlip>
          <a:blip r:embed="rId15"/>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50.png"/><Relationship Id="rId7" Type="http://schemas.openxmlformats.org/officeDocument/2006/relationships/image" Target="../media/image49.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48.png"/><Relationship Id="rId5" Type="http://schemas.openxmlformats.org/officeDocument/2006/relationships/image" Target="../media/image51.png"/><Relationship Id="rId4" Type="http://schemas.openxmlformats.org/officeDocument/2006/relationships/image" Target="../media/image47.png"/></Relationships>
</file>

<file path=ppt/slides/_rels/slide11.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50.png"/><Relationship Id="rId7" Type="http://schemas.openxmlformats.org/officeDocument/2006/relationships/image" Target="../media/image49.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48.png"/><Relationship Id="rId5" Type="http://schemas.openxmlformats.org/officeDocument/2006/relationships/image" Target="../media/image51.png"/><Relationship Id="rId4" Type="http://schemas.openxmlformats.org/officeDocument/2006/relationships/image" Target="../media/image47.png"/></Relationships>
</file>

<file path=ppt/slides/_rels/slide12.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50.png"/><Relationship Id="rId7" Type="http://schemas.openxmlformats.org/officeDocument/2006/relationships/image" Target="../media/image52.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51.png"/></Relationships>
</file>

<file path=ppt/slides/_rels/slide13.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50.png"/><Relationship Id="rId7" Type="http://schemas.openxmlformats.org/officeDocument/2006/relationships/image" Target="../media/image52.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51.png"/></Relationships>
</file>

<file path=ppt/slides/_rels/slide1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7.png"/><Relationship Id="rId18" Type="http://schemas.openxmlformats.org/officeDocument/2006/relationships/image" Target="../media/image39.png"/><Relationship Id="rId26" Type="http://schemas.openxmlformats.org/officeDocument/2006/relationships/image" Target="../media/image38.png"/><Relationship Id="rId3" Type="http://schemas.openxmlformats.org/officeDocument/2006/relationships/image" Target="../media/image40.png"/><Relationship Id="rId21" Type="http://schemas.openxmlformats.org/officeDocument/2006/relationships/image" Target="../media/image34.png"/><Relationship Id="rId7" Type="http://schemas.openxmlformats.org/officeDocument/2006/relationships/image" Target="../media/image21.png"/><Relationship Id="rId12" Type="http://schemas.openxmlformats.org/officeDocument/2006/relationships/image" Target="../media/image26.png"/><Relationship Id="rId17" Type="http://schemas.openxmlformats.org/officeDocument/2006/relationships/image" Target="../media/image31.png"/><Relationship Id="rId25" Type="http://schemas.openxmlformats.org/officeDocument/2006/relationships/image" Target="../media/image44.png"/><Relationship Id="rId2" Type="http://schemas.openxmlformats.org/officeDocument/2006/relationships/notesSlide" Target="../notesSlides/notesSlide16.xml"/><Relationship Id="rId16" Type="http://schemas.openxmlformats.org/officeDocument/2006/relationships/image" Target="../media/image30.png"/><Relationship Id="rId20" Type="http://schemas.openxmlformats.org/officeDocument/2006/relationships/image" Target="../media/image33.png"/><Relationship Id="rId1" Type="http://schemas.openxmlformats.org/officeDocument/2006/relationships/slideLayout" Target="../slideLayouts/slideLayout7.xml"/><Relationship Id="rId6" Type="http://schemas.openxmlformats.org/officeDocument/2006/relationships/image" Target="../media/image43.jpeg"/><Relationship Id="rId11" Type="http://schemas.openxmlformats.org/officeDocument/2006/relationships/image" Target="../media/image25.png"/><Relationship Id="rId24" Type="http://schemas.openxmlformats.org/officeDocument/2006/relationships/image" Target="../media/image37.png"/><Relationship Id="rId5" Type="http://schemas.openxmlformats.org/officeDocument/2006/relationships/image" Target="../media/image42.png"/><Relationship Id="rId15" Type="http://schemas.openxmlformats.org/officeDocument/2006/relationships/image" Target="../media/image29.png"/><Relationship Id="rId23" Type="http://schemas.openxmlformats.org/officeDocument/2006/relationships/image" Target="../media/image36.png"/><Relationship Id="rId28" Type="http://schemas.openxmlformats.org/officeDocument/2006/relationships/image" Target="../media/image46.png"/><Relationship Id="rId10" Type="http://schemas.openxmlformats.org/officeDocument/2006/relationships/image" Target="../media/image24.png"/><Relationship Id="rId19" Type="http://schemas.openxmlformats.org/officeDocument/2006/relationships/image" Target="../media/image32.png"/><Relationship Id="rId4" Type="http://schemas.openxmlformats.org/officeDocument/2006/relationships/image" Target="../media/image41.png"/><Relationship Id="rId9" Type="http://schemas.openxmlformats.org/officeDocument/2006/relationships/image" Target="../media/image23.gif"/><Relationship Id="rId14" Type="http://schemas.openxmlformats.org/officeDocument/2006/relationships/image" Target="../media/image28.png"/><Relationship Id="rId22" Type="http://schemas.openxmlformats.org/officeDocument/2006/relationships/image" Target="../media/image35.png"/><Relationship Id="rId27" Type="http://schemas.openxmlformats.org/officeDocument/2006/relationships/image" Target="../media/image45.png"/></Relationships>
</file>

<file path=ppt/slides/_rels/slide18.xml.rels><?xml version="1.0" encoding="UTF-8" standalone="yes"?>
<Relationships xmlns="http://schemas.openxmlformats.org/package/2006/relationships"><Relationship Id="rId8" Type="http://schemas.openxmlformats.org/officeDocument/2006/relationships/image" Target="../media/image58.png"/><Relationship Id="rId13" Type="http://schemas.openxmlformats.org/officeDocument/2006/relationships/image" Target="../media/image62.png"/><Relationship Id="rId3" Type="http://schemas.openxmlformats.org/officeDocument/2006/relationships/image" Target="../media/image53.png"/><Relationship Id="rId7" Type="http://schemas.openxmlformats.org/officeDocument/2006/relationships/image" Target="../media/image57.png"/><Relationship Id="rId12" Type="http://schemas.openxmlformats.org/officeDocument/2006/relationships/image" Target="../media/image61.png"/><Relationship Id="rId17" Type="http://schemas.openxmlformats.org/officeDocument/2006/relationships/image" Target="../media/image64.png"/><Relationship Id="rId2" Type="http://schemas.openxmlformats.org/officeDocument/2006/relationships/notesSlide" Target="../notesSlides/notesSlide17.xml"/><Relationship Id="rId16" Type="http://schemas.openxmlformats.org/officeDocument/2006/relationships/image" Target="../media/image47.png"/><Relationship Id="rId1" Type="http://schemas.openxmlformats.org/officeDocument/2006/relationships/slideLayout" Target="../slideLayouts/slideLayout7.xml"/><Relationship Id="rId6" Type="http://schemas.openxmlformats.org/officeDocument/2006/relationships/image" Target="../media/image56.png"/><Relationship Id="rId11" Type="http://schemas.openxmlformats.org/officeDocument/2006/relationships/image" Target="../media/image60.png"/><Relationship Id="rId5" Type="http://schemas.openxmlformats.org/officeDocument/2006/relationships/image" Target="../media/image55.png"/><Relationship Id="rId15" Type="http://schemas.openxmlformats.org/officeDocument/2006/relationships/image" Target="../media/image51.png"/><Relationship Id="rId10" Type="http://schemas.openxmlformats.org/officeDocument/2006/relationships/image" Target="../media/image59.png"/><Relationship Id="rId4" Type="http://schemas.openxmlformats.org/officeDocument/2006/relationships/image" Target="../media/image54.png"/><Relationship Id="rId9" Type="http://schemas.openxmlformats.org/officeDocument/2006/relationships/image" Target="../media/image2.png"/><Relationship Id="rId14" Type="http://schemas.openxmlformats.org/officeDocument/2006/relationships/image" Target="../media/image63.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9.jpe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7.png"/><Relationship Id="rId18" Type="http://schemas.openxmlformats.org/officeDocument/2006/relationships/image" Target="../media/image39.png"/><Relationship Id="rId26" Type="http://schemas.openxmlformats.org/officeDocument/2006/relationships/image" Target="../media/image38.png"/><Relationship Id="rId3" Type="http://schemas.openxmlformats.org/officeDocument/2006/relationships/image" Target="../media/image40.png"/><Relationship Id="rId21" Type="http://schemas.openxmlformats.org/officeDocument/2006/relationships/image" Target="../media/image34.png"/><Relationship Id="rId7" Type="http://schemas.openxmlformats.org/officeDocument/2006/relationships/image" Target="../media/image21.png"/><Relationship Id="rId12" Type="http://schemas.openxmlformats.org/officeDocument/2006/relationships/image" Target="../media/image26.png"/><Relationship Id="rId17" Type="http://schemas.openxmlformats.org/officeDocument/2006/relationships/image" Target="../media/image31.png"/><Relationship Id="rId25" Type="http://schemas.openxmlformats.org/officeDocument/2006/relationships/image" Target="../media/image44.png"/><Relationship Id="rId2" Type="http://schemas.openxmlformats.org/officeDocument/2006/relationships/notesSlide" Target="../notesSlides/notesSlide20.xml"/><Relationship Id="rId16" Type="http://schemas.openxmlformats.org/officeDocument/2006/relationships/image" Target="../media/image30.png"/><Relationship Id="rId20" Type="http://schemas.openxmlformats.org/officeDocument/2006/relationships/image" Target="../media/image33.png"/><Relationship Id="rId1" Type="http://schemas.openxmlformats.org/officeDocument/2006/relationships/slideLayout" Target="../slideLayouts/slideLayout7.xml"/><Relationship Id="rId6" Type="http://schemas.openxmlformats.org/officeDocument/2006/relationships/image" Target="../media/image43.jpeg"/><Relationship Id="rId11" Type="http://schemas.openxmlformats.org/officeDocument/2006/relationships/image" Target="../media/image25.png"/><Relationship Id="rId24" Type="http://schemas.openxmlformats.org/officeDocument/2006/relationships/image" Target="../media/image37.png"/><Relationship Id="rId5" Type="http://schemas.openxmlformats.org/officeDocument/2006/relationships/image" Target="../media/image42.png"/><Relationship Id="rId15" Type="http://schemas.openxmlformats.org/officeDocument/2006/relationships/image" Target="../media/image29.png"/><Relationship Id="rId23" Type="http://schemas.openxmlformats.org/officeDocument/2006/relationships/image" Target="../media/image36.png"/><Relationship Id="rId28" Type="http://schemas.openxmlformats.org/officeDocument/2006/relationships/image" Target="../media/image46.png"/><Relationship Id="rId10" Type="http://schemas.openxmlformats.org/officeDocument/2006/relationships/image" Target="../media/image24.png"/><Relationship Id="rId19" Type="http://schemas.openxmlformats.org/officeDocument/2006/relationships/image" Target="../media/image32.png"/><Relationship Id="rId4" Type="http://schemas.openxmlformats.org/officeDocument/2006/relationships/image" Target="../media/image41.png"/><Relationship Id="rId9" Type="http://schemas.openxmlformats.org/officeDocument/2006/relationships/image" Target="../media/image23.gif"/><Relationship Id="rId14" Type="http://schemas.openxmlformats.org/officeDocument/2006/relationships/image" Target="../media/image28.png"/><Relationship Id="rId22" Type="http://schemas.openxmlformats.org/officeDocument/2006/relationships/image" Target="../media/image35.png"/><Relationship Id="rId27" Type="http://schemas.openxmlformats.org/officeDocument/2006/relationships/image" Target="../media/image45.png"/></Relationships>
</file>

<file path=ppt/slides/_rels/slide23.xml.rels><?xml version="1.0" encoding="UTF-8" standalone="yes"?>
<Relationships xmlns="http://schemas.openxmlformats.org/package/2006/relationships"><Relationship Id="rId8" Type="http://schemas.openxmlformats.org/officeDocument/2006/relationships/image" Target="../media/image71.png"/><Relationship Id="rId13" Type="http://schemas.openxmlformats.org/officeDocument/2006/relationships/image" Target="../media/image76.png"/><Relationship Id="rId18" Type="http://schemas.openxmlformats.org/officeDocument/2006/relationships/image" Target="../media/image81.png"/><Relationship Id="rId3" Type="http://schemas.openxmlformats.org/officeDocument/2006/relationships/image" Target="../media/image66.png"/><Relationship Id="rId21" Type="http://schemas.openxmlformats.org/officeDocument/2006/relationships/image" Target="../media/image84.png"/><Relationship Id="rId7" Type="http://schemas.openxmlformats.org/officeDocument/2006/relationships/image" Target="../media/image70.png"/><Relationship Id="rId12" Type="http://schemas.openxmlformats.org/officeDocument/2006/relationships/image" Target="../media/image75.png"/><Relationship Id="rId17" Type="http://schemas.openxmlformats.org/officeDocument/2006/relationships/image" Target="../media/image80.png"/><Relationship Id="rId2" Type="http://schemas.openxmlformats.org/officeDocument/2006/relationships/notesSlide" Target="../notesSlides/notesSlide21.xml"/><Relationship Id="rId16" Type="http://schemas.openxmlformats.org/officeDocument/2006/relationships/image" Target="../media/image79.png"/><Relationship Id="rId20" Type="http://schemas.openxmlformats.org/officeDocument/2006/relationships/image" Target="../media/image83.png"/><Relationship Id="rId1" Type="http://schemas.openxmlformats.org/officeDocument/2006/relationships/slideLayout" Target="../slideLayouts/slideLayout7.xml"/><Relationship Id="rId6" Type="http://schemas.openxmlformats.org/officeDocument/2006/relationships/image" Target="../media/image69.png"/><Relationship Id="rId11" Type="http://schemas.openxmlformats.org/officeDocument/2006/relationships/image" Target="../media/image74.png"/><Relationship Id="rId5" Type="http://schemas.openxmlformats.org/officeDocument/2006/relationships/image" Target="../media/image68.png"/><Relationship Id="rId15" Type="http://schemas.openxmlformats.org/officeDocument/2006/relationships/image" Target="../media/image78.png"/><Relationship Id="rId10" Type="http://schemas.openxmlformats.org/officeDocument/2006/relationships/image" Target="../media/image73.png"/><Relationship Id="rId19" Type="http://schemas.openxmlformats.org/officeDocument/2006/relationships/image" Target="../media/image82.png"/><Relationship Id="rId4" Type="http://schemas.openxmlformats.org/officeDocument/2006/relationships/image" Target="../media/image67.png"/><Relationship Id="rId9" Type="http://schemas.openxmlformats.org/officeDocument/2006/relationships/image" Target="../media/image72.png"/><Relationship Id="rId14" Type="http://schemas.openxmlformats.org/officeDocument/2006/relationships/image" Target="../media/image77.png"/><Relationship Id="rId22" Type="http://schemas.openxmlformats.org/officeDocument/2006/relationships/image" Target="../media/image85.png"/></Relationships>
</file>

<file path=ppt/slides/_rels/slide24.xml.rels><?xml version="1.0" encoding="UTF-8" standalone="yes"?>
<Relationships xmlns="http://schemas.openxmlformats.org/package/2006/relationships"><Relationship Id="rId8" Type="http://schemas.openxmlformats.org/officeDocument/2006/relationships/image" Target="../media/image90.png"/><Relationship Id="rId13" Type="http://schemas.openxmlformats.org/officeDocument/2006/relationships/image" Target="../media/image95.png"/><Relationship Id="rId18" Type="http://schemas.openxmlformats.org/officeDocument/2006/relationships/image" Target="../media/image100.png"/><Relationship Id="rId26" Type="http://schemas.openxmlformats.org/officeDocument/2006/relationships/image" Target="../media/image106.png"/><Relationship Id="rId3" Type="http://schemas.openxmlformats.org/officeDocument/2006/relationships/image" Target="../media/image85.png"/><Relationship Id="rId21" Type="http://schemas.openxmlformats.org/officeDocument/2006/relationships/image" Target="../media/image103.png"/><Relationship Id="rId7" Type="http://schemas.openxmlformats.org/officeDocument/2006/relationships/image" Target="../media/image89.png"/><Relationship Id="rId12" Type="http://schemas.openxmlformats.org/officeDocument/2006/relationships/image" Target="../media/image94.png"/><Relationship Id="rId17" Type="http://schemas.openxmlformats.org/officeDocument/2006/relationships/image" Target="../media/image99.jpeg"/><Relationship Id="rId25" Type="http://schemas.openxmlformats.org/officeDocument/2006/relationships/image" Target="../media/image52.png"/><Relationship Id="rId2" Type="http://schemas.openxmlformats.org/officeDocument/2006/relationships/notesSlide" Target="../notesSlides/notesSlide22.xml"/><Relationship Id="rId16" Type="http://schemas.openxmlformats.org/officeDocument/2006/relationships/image" Target="../media/image98.png"/><Relationship Id="rId20" Type="http://schemas.openxmlformats.org/officeDocument/2006/relationships/image" Target="../media/image102.png"/><Relationship Id="rId1" Type="http://schemas.openxmlformats.org/officeDocument/2006/relationships/slideLayout" Target="../slideLayouts/slideLayout7.xml"/><Relationship Id="rId6" Type="http://schemas.openxmlformats.org/officeDocument/2006/relationships/image" Target="../media/image88.png"/><Relationship Id="rId11" Type="http://schemas.openxmlformats.org/officeDocument/2006/relationships/image" Target="../media/image93.png"/><Relationship Id="rId24" Type="http://schemas.openxmlformats.org/officeDocument/2006/relationships/image" Target="../media/image47.png"/><Relationship Id="rId5" Type="http://schemas.openxmlformats.org/officeDocument/2006/relationships/image" Target="../media/image87.png"/><Relationship Id="rId15" Type="http://schemas.openxmlformats.org/officeDocument/2006/relationships/image" Target="../media/image97.png"/><Relationship Id="rId23" Type="http://schemas.openxmlformats.org/officeDocument/2006/relationships/image" Target="../media/image105.png"/><Relationship Id="rId10" Type="http://schemas.openxmlformats.org/officeDocument/2006/relationships/image" Target="../media/image92.jpeg"/><Relationship Id="rId19" Type="http://schemas.openxmlformats.org/officeDocument/2006/relationships/image" Target="../media/image101.png"/><Relationship Id="rId4" Type="http://schemas.openxmlformats.org/officeDocument/2006/relationships/image" Target="../media/image86.png"/><Relationship Id="rId9" Type="http://schemas.openxmlformats.org/officeDocument/2006/relationships/image" Target="../media/image91.png"/><Relationship Id="rId14" Type="http://schemas.openxmlformats.org/officeDocument/2006/relationships/image" Target="../media/image96.png"/><Relationship Id="rId22" Type="http://schemas.openxmlformats.org/officeDocument/2006/relationships/image" Target="../media/image104.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technet.microsoft.com/" TargetMode="External"/><Relationship Id="rId2" Type="http://schemas.openxmlformats.org/officeDocument/2006/relationships/hyperlink" Target="http://www.microsoft.com/communities/default.mspx" TargetMode="External"/><Relationship Id="rId1" Type="http://schemas.openxmlformats.org/officeDocument/2006/relationships/slideLayout" Target="../slideLayouts/slideLayout7.xml"/><Relationship Id="rId4" Type="http://schemas.openxmlformats.org/officeDocument/2006/relationships/hyperlink" Target="http://www.microsoft.com/technet/downloads/trials/default.mspx"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07.jpeg"/><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notesSlide" Target="../notesSlides/notesSlide27.xml"/><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jpeg"/><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1.png"/><Relationship Id="rId18" Type="http://schemas.openxmlformats.org/officeDocument/2006/relationships/image" Target="../media/image36.png"/><Relationship Id="rId26" Type="http://schemas.openxmlformats.org/officeDocument/2006/relationships/image" Target="../media/image44.png"/><Relationship Id="rId3" Type="http://schemas.openxmlformats.org/officeDocument/2006/relationships/image" Target="../media/image21.png"/><Relationship Id="rId21" Type="http://schemas.openxmlformats.org/officeDocument/2006/relationships/image" Target="../media/image39.png"/><Relationship Id="rId7" Type="http://schemas.openxmlformats.org/officeDocument/2006/relationships/image" Target="../media/image25.png"/><Relationship Id="rId12" Type="http://schemas.openxmlformats.org/officeDocument/2006/relationships/image" Target="../media/image30.png"/><Relationship Id="rId17" Type="http://schemas.openxmlformats.org/officeDocument/2006/relationships/image" Target="../media/image35.png"/><Relationship Id="rId25" Type="http://schemas.openxmlformats.org/officeDocument/2006/relationships/image" Target="../media/image43.jpeg"/><Relationship Id="rId2" Type="http://schemas.openxmlformats.org/officeDocument/2006/relationships/notesSlide" Target="../notesSlides/notesSlide4.xml"/><Relationship Id="rId16" Type="http://schemas.openxmlformats.org/officeDocument/2006/relationships/image" Target="../media/image34.png"/><Relationship Id="rId20" Type="http://schemas.openxmlformats.org/officeDocument/2006/relationships/image" Target="../media/image38.png"/><Relationship Id="rId1" Type="http://schemas.openxmlformats.org/officeDocument/2006/relationships/slideLayout" Target="../slideLayouts/slideLayout7.xml"/><Relationship Id="rId6" Type="http://schemas.openxmlformats.org/officeDocument/2006/relationships/image" Target="../media/image24.png"/><Relationship Id="rId11" Type="http://schemas.openxmlformats.org/officeDocument/2006/relationships/image" Target="../media/image29.png"/><Relationship Id="rId24" Type="http://schemas.openxmlformats.org/officeDocument/2006/relationships/image" Target="../media/image42.png"/><Relationship Id="rId5" Type="http://schemas.openxmlformats.org/officeDocument/2006/relationships/image" Target="../media/image23.gif"/><Relationship Id="rId15" Type="http://schemas.openxmlformats.org/officeDocument/2006/relationships/image" Target="../media/image33.png"/><Relationship Id="rId23" Type="http://schemas.openxmlformats.org/officeDocument/2006/relationships/image" Target="../media/image41.png"/><Relationship Id="rId28" Type="http://schemas.openxmlformats.org/officeDocument/2006/relationships/image" Target="../media/image46.png"/><Relationship Id="rId10" Type="http://schemas.openxmlformats.org/officeDocument/2006/relationships/image" Target="../media/image28.png"/><Relationship Id="rId19" Type="http://schemas.openxmlformats.org/officeDocument/2006/relationships/image" Target="../media/image37.png"/><Relationship Id="rId4" Type="http://schemas.openxmlformats.org/officeDocument/2006/relationships/image" Target="../media/image22.png"/><Relationship Id="rId9" Type="http://schemas.openxmlformats.org/officeDocument/2006/relationships/image" Target="../media/image27.png"/><Relationship Id="rId14" Type="http://schemas.openxmlformats.org/officeDocument/2006/relationships/image" Target="../media/image32.png"/><Relationship Id="rId22" Type="http://schemas.openxmlformats.org/officeDocument/2006/relationships/image" Target="../media/image40.png"/><Relationship Id="rId27" Type="http://schemas.openxmlformats.org/officeDocument/2006/relationships/image" Target="../media/image45.png"/></Relationships>
</file>

<file path=ppt/slides/_rels/slide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7.png"/><Relationship Id="rId18" Type="http://schemas.openxmlformats.org/officeDocument/2006/relationships/image" Target="../media/image39.png"/><Relationship Id="rId26" Type="http://schemas.openxmlformats.org/officeDocument/2006/relationships/image" Target="../media/image38.png"/><Relationship Id="rId3" Type="http://schemas.openxmlformats.org/officeDocument/2006/relationships/image" Target="../media/image40.png"/><Relationship Id="rId21" Type="http://schemas.openxmlformats.org/officeDocument/2006/relationships/image" Target="../media/image34.png"/><Relationship Id="rId7" Type="http://schemas.openxmlformats.org/officeDocument/2006/relationships/image" Target="../media/image21.png"/><Relationship Id="rId12" Type="http://schemas.openxmlformats.org/officeDocument/2006/relationships/image" Target="../media/image26.png"/><Relationship Id="rId17" Type="http://schemas.openxmlformats.org/officeDocument/2006/relationships/image" Target="../media/image31.png"/><Relationship Id="rId25" Type="http://schemas.openxmlformats.org/officeDocument/2006/relationships/image" Target="../media/image44.png"/><Relationship Id="rId2" Type="http://schemas.openxmlformats.org/officeDocument/2006/relationships/notesSlide" Target="../notesSlides/notesSlide6.xml"/><Relationship Id="rId16" Type="http://schemas.openxmlformats.org/officeDocument/2006/relationships/image" Target="../media/image30.png"/><Relationship Id="rId20" Type="http://schemas.openxmlformats.org/officeDocument/2006/relationships/image" Target="../media/image33.png"/><Relationship Id="rId1" Type="http://schemas.openxmlformats.org/officeDocument/2006/relationships/slideLayout" Target="../slideLayouts/slideLayout7.xml"/><Relationship Id="rId6" Type="http://schemas.openxmlformats.org/officeDocument/2006/relationships/image" Target="../media/image43.jpeg"/><Relationship Id="rId11" Type="http://schemas.openxmlformats.org/officeDocument/2006/relationships/image" Target="../media/image25.png"/><Relationship Id="rId24" Type="http://schemas.openxmlformats.org/officeDocument/2006/relationships/image" Target="../media/image37.png"/><Relationship Id="rId5" Type="http://schemas.openxmlformats.org/officeDocument/2006/relationships/image" Target="../media/image42.png"/><Relationship Id="rId15" Type="http://schemas.openxmlformats.org/officeDocument/2006/relationships/image" Target="../media/image29.png"/><Relationship Id="rId23" Type="http://schemas.openxmlformats.org/officeDocument/2006/relationships/image" Target="../media/image36.png"/><Relationship Id="rId28" Type="http://schemas.openxmlformats.org/officeDocument/2006/relationships/image" Target="../media/image46.png"/><Relationship Id="rId10" Type="http://schemas.openxmlformats.org/officeDocument/2006/relationships/image" Target="../media/image24.png"/><Relationship Id="rId19" Type="http://schemas.openxmlformats.org/officeDocument/2006/relationships/image" Target="../media/image32.png"/><Relationship Id="rId4" Type="http://schemas.openxmlformats.org/officeDocument/2006/relationships/image" Target="../media/image41.png"/><Relationship Id="rId9" Type="http://schemas.openxmlformats.org/officeDocument/2006/relationships/image" Target="../media/image23.gif"/><Relationship Id="rId14" Type="http://schemas.openxmlformats.org/officeDocument/2006/relationships/image" Target="../media/image28.png"/><Relationship Id="rId22" Type="http://schemas.openxmlformats.org/officeDocument/2006/relationships/image" Target="../media/image35.png"/><Relationship Id="rId27" Type="http://schemas.openxmlformats.org/officeDocument/2006/relationships/image" Target="../media/image45.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Rectangle 76"/>
          <p:cNvSpPr/>
          <p:nvPr/>
        </p:nvSpPr>
        <p:spPr bwMode="auto">
          <a:xfrm>
            <a:off x="0" y="1159935"/>
            <a:ext cx="9144000" cy="4826000"/>
          </a:xfrm>
          <a:prstGeom prst="rect">
            <a:avLst/>
          </a:prstGeom>
          <a:gradFill flip="none" rotWithShape="1">
            <a:gsLst>
              <a:gs pos="0">
                <a:schemeClr val="bg1">
                  <a:lumMod val="50000"/>
                  <a:alpha val="0"/>
                </a:schemeClr>
              </a:gs>
              <a:gs pos="42000">
                <a:schemeClr val="accent6">
                  <a:lumMod val="40000"/>
                  <a:lumOff val="60000"/>
                </a:schemeClr>
              </a:gs>
              <a:gs pos="75000">
                <a:schemeClr val="accent6"/>
              </a:gs>
              <a:gs pos="85000">
                <a:schemeClr val="accent6">
                  <a:lumMod val="75000"/>
                </a:schemeClr>
              </a:gs>
              <a:gs pos="99000">
                <a:schemeClr val="bg2">
                  <a:alpha val="0"/>
                </a:schemeClr>
              </a:gs>
            </a:gsLst>
            <a:lin ang="10800000" scaled="1"/>
            <a:tileRect/>
          </a:gradFill>
          <a:ln w="38100">
            <a:noFill/>
            <a:headEnd type="none" w="med" len="med"/>
            <a:tailEnd type="none" w="med" len="med"/>
          </a:ln>
          <a:effectLst>
            <a:outerShdw blurRad="50800" dist="50800" dir="5400000" algn="ctr" rotWithShape="0">
              <a:schemeClr val="accent6">
                <a:alpha val="2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endParaRPr lang="en-US" sz="2400" dirty="0" smtClean="0">
              <a:solidFill>
                <a:schemeClr val="tx1"/>
              </a:solidFill>
              <a:latin typeface="Segoe" pitchFamily="34" charset="0"/>
            </a:endParaRPr>
          </a:p>
        </p:txBody>
      </p:sp>
      <p:sp>
        <p:nvSpPr>
          <p:cNvPr id="51" name="Cloud 50"/>
          <p:cNvSpPr/>
          <p:nvPr/>
        </p:nvSpPr>
        <p:spPr bwMode="auto">
          <a:xfrm>
            <a:off x="2383839" y="2051855"/>
            <a:ext cx="1617045" cy="1345616"/>
          </a:xfrm>
          <a:prstGeom prst="cloud">
            <a:avLst/>
          </a:prstGeom>
          <a:gradFill>
            <a:gsLst>
              <a:gs pos="0">
                <a:schemeClr val="tx2">
                  <a:alpha val="40000"/>
                </a:schemeClr>
              </a:gs>
              <a:gs pos="100000">
                <a:schemeClr val="tx2">
                  <a:alpha val="15000"/>
                </a:schemeClr>
              </a:gs>
            </a:gsLst>
            <a:lin ang="16200000" scaled="0"/>
          </a:gradFill>
          <a:ln w="6350">
            <a:gradFill>
              <a:gsLst>
                <a:gs pos="0">
                  <a:schemeClr val="tx1">
                    <a:alpha val="50000"/>
                  </a:schemeClr>
                </a:gs>
                <a:gs pos="100000">
                  <a:schemeClr val="tx2">
                    <a:alpha val="25000"/>
                  </a:schemeClr>
                </a:gs>
              </a:gsLst>
              <a:lin ang="5400000" scaled="0"/>
            </a:gradFill>
            <a:headEnd type="none" w="med" len="med"/>
            <a:tailEnd type="none" w="med" len="med"/>
          </a:ln>
          <a:effectLst/>
          <a:scene3d>
            <a:camera prst="orthographicFront">
              <a:rot lat="0" lon="0" rev="0"/>
            </a:camera>
            <a:lightRig rig="contrasting" dir="t"/>
          </a:scene3d>
          <a:sp3d prstMaterial="powder">
            <a:contourClr>
              <a:schemeClr val="accent2"/>
            </a:contourClr>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endParaRPr lang="en-US" sz="2400" dirty="0" smtClean="0">
              <a:solidFill>
                <a:schemeClr val="tx1"/>
              </a:solidFill>
            </a:endParaRPr>
          </a:p>
        </p:txBody>
      </p:sp>
      <p:sp>
        <p:nvSpPr>
          <p:cNvPr id="54" name="Cloud 53"/>
          <p:cNvSpPr/>
          <p:nvPr/>
        </p:nvSpPr>
        <p:spPr bwMode="auto">
          <a:xfrm>
            <a:off x="4579939" y="2051855"/>
            <a:ext cx="1483878" cy="1345616"/>
          </a:xfrm>
          <a:prstGeom prst="cloud">
            <a:avLst/>
          </a:prstGeom>
          <a:gradFill>
            <a:gsLst>
              <a:gs pos="0">
                <a:schemeClr val="tx2">
                  <a:alpha val="40000"/>
                </a:schemeClr>
              </a:gs>
              <a:gs pos="100000">
                <a:schemeClr val="tx2">
                  <a:alpha val="15000"/>
                </a:schemeClr>
              </a:gs>
            </a:gsLst>
            <a:lin ang="16200000" scaled="0"/>
          </a:gradFill>
          <a:ln w="6350">
            <a:gradFill>
              <a:gsLst>
                <a:gs pos="0">
                  <a:schemeClr val="tx1">
                    <a:alpha val="50000"/>
                  </a:schemeClr>
                </a:gs>
                <a:gs pos="100000">
                  <a:schemeClr val="tx2">
                    <a:alpha val="25000"/>
                  </a:schemeClr>
                </a:gs>
              </a:gsLst>
              <a:lin ang="5400000" scaled="0"/>
            </a:gradFill>
            <a:headEnd type="none" w="med" len="med"/>
            <a:tailEnd type="none" w="med" len="med"/>
          </a:ln>
          <a:effectLst/>
          <a:scene3d>
            <a:camera prst="orthographicFront">
              <a:rot lat="0" lon="0" rev="0"/>
            </a:camera>
            <a:lightRig rig="contrasting" dir="t"/>
          </a:scene3d>
          <a:sp3d prstMaterial="powder">
            <a:contourClr>
              <a:schemeClr val="accent2"/>
            </a:contourClr>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endParaRPr lang="en-US" sz="2400" dirty="0" smtClean="0">
              <a:solidFill>
                <a:schemeClr val="tx1"/>
              </a:solidFill>
            </a:endParaRPr>
          </a:p>
        </p:txBody>
      </p:sp>
      <p:sp>
        <p:nvSpPr>
          <p:cNvPr id="48" name="Cloud 47"/>
          <p:cNvSpPr/>
          <p:nvPr/>
        </p:nvSpPr>
        <p:spPr bwMode="auto">
          <a:xfrm>
            <a:off x="144381" y="2051855"/>
            <a:ext cx="1565692" cy="1345616"/>
          </a:xfrm>
          <a:prstGeom prst="cloud">
            <a:avLst/>
          </a:prstGeom>
          <a:gradFill>
            <a:gsLst>
              <a:gs pos="0">
                <a:schemeClr val="tx2">
                  <a:alpha val="40000"/>
                </a:schemeClr>
              </a:gs>
              <a:gs pos="100000">
                <a:schemeClr val="tx2">
                  <a:alpha val="15000"/>
                </a:schemeClr>
              </a:gs>
            </a:gsLst>
            <a:lin ang="16200000" scaled="0"/>
          </a:gradFill>
          <a:ln w="6350">
            <a:gradFill>
              <a:gsLst>
                <a:gs pos="0">
                  <a:schemeClr val="tx1">
                    <a:alpha val="50000"/>
                  </a:schemeClr>
                </a:gs>
                <a:gs pos="100000">
                  <a:schemeClr val="tx2">
                    <a:alpha val="25000"/>
                  </a:schemeClr>
                </a:gs>
              </a:gsLst>
              <a:lin ang="5400000" scaled="0"/>
            </a:gradFill>
            <a:headEnd type="none" w="med" len="med"/>
            <a:tailEnd type="none" w="med" len="med"/>
          </a:ln>
          <a:effectLst/>
          <a:scene3d>
            <a:camera prst="orthographicFront">
              <a:rot lat="0" lon="0" rev="0"/>
            </a:camera>
            <a:lightRig rig="contrasting" dir="t"/>
          </a:scene3d>
          <a:sp3d prstMaterial="powder">
            <a:contourClr>
              <a:schemeClr val="accent2"/>
            </a:contourClr>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endParaRPr lang="en-US" sz="2400" dirty="0" smtClean="0">
              <a:solidFill>
                <a:schemeClr val="tx1"/>
              </a:solidFill>
            </a:endParaRPr>
          </a:p>
        </p:txBody>
      </p:sp>
      <p:sp>
        <p:nvSpPr>
          <p:cNvPr id="2" name="Title 1"/>
          <p:cNvSpPr>
            <a:spLocks noGrp="1"/>
          </p:cNvSpPr>
          <p:nvPr>
            <p:ph type="title"/>
          </p:nvPr>
        </p:nvSpPr>
        <p:spPr>
          <a:xfrm>
            <a:off x="381000" y="381000"/>
            <a:ext cx="8382000" cy="609398"/>
          </a:xfrm>
        </p:spPr>
        <p:txBody>
          <a:bodyPr/>
          <a:lstStyle/>
          <a:p>
            <a:r>
              <a:rPr sz="4400"/>
              <a:t>Sign In</a:t>
            </a:r>
            <a:endParaRPr lang="en-US" sz="4400" dirty="0"/>
          </a:p>
        </p:txBody>
      </p:sp>
      <p:pic>
        <p:nvPicPr>
          <p:cNvPr id="20487" name="Picture 30"/>
          <p:cNvPicPr>
            <a:picLocks noChangeAspect="1" noChangeArrowheads="1"/>
          </p:cNvPicPr>
          <p:nvPr/>
        </p:nvPicPr>
        <p:blipFill>
          <a:blip r:embed="rId3"/>
          <a:srcRect/>
          <a:stretch>
            <a:fillRect/>
          </a:stretch>
        </p:blipFill>
        <p:spPr bwMode="auto">
          <a:xfrm>
            <a:off x="6096900" y="1500613"/>
            <a:ext cx="142875" cy="2638425"/>
          </a:xfrm>
          <a:prstGeom prst="rect">
            <a:avLst/>
          </a:prstGeom>
          <a:noFill/>
          <a:ln w="9525">
            <a:noFill/>
            <a:miter lim="800000"/>
            <a:headEnd/>
            <a:tailEnd/>
          </a:ln>
        </p:spPr>
      </p:pic>
      <p:sp>
        <p:nvSpPr>
          <p:cNvPr id="20497" name="TextBox 109"/>
          <p:cNvSpPr txBox="1">
            <a:spLocks noChangeArrowheads="1"/>
          </p:cNvSpPr>
          <p:nvPr/>
        </p:nvSpPr>
        <p:spPr bwMode="auto">
          <a:xfrm>
            <a:off x="6435038" y="1484943"/>
            <a:ext cx="584200" cy="292100"/>
          </a:xfrm>
          <a:prstGeom prst="rect">
            <a:avLst/>
          </a:prstGeom>
          <a:noFill/>
          <a:ln w="9525">
            <a:noFill/>
            <a:miter lim="800000"/>
            <a:headEnd/>
            <a:tailEnd/>
          </a:ln>
        </p:spPr>
        <p:txBody>
          <a:bodyPr>
            <a:spAutoFit/>
          </a:bodyPr>
          <a:lstStyle/>
          <a:p>
            <a:pPr>
              <a:buFontTx/>
              <a:buNone/>
            </a:pPr>
            <a:r>
              <a:rPr lang="en-US" sz="1300" b="1" dirty="0"/>
              <a:t>DMZ</a:t>
            </a:r>
          </a:p>
        </p:txBody>
      </p:sp>
      <p:sp>
        <p:nvSpPr>
          <p:cNvPr id="20489" name="TextBox 100"/>
          <p:cNvSpPr txBox="1">
            <a:spLocks noChangeArrowheads="1"/>
          </p:cNvSpPr>
          <p:nvPr/>
        </p:nvSpPr>
        <p:spPr bwMode="auto">
          <a:xfrm>
            <a:off x="420624" y="2211873"/>
            <a:ext cx="1206500" cy="292100"/>
          </a:xfrm>
          <a:prstGeom prst="rect">
            <a:avLst/>
          </a:prstGeom>
          <a:noFill/>
          <a:ln w="9525">
            <a:noFill/>
            <a:miter lim="800000"/>
            <a:headEnd/>
            <a:tailEnd/>
          </a:ln>
        </p:spPr>
        <p:txBody>
          <a:bodyPr>
            <a:spAutoFit/>
          </a:bodyPr>
          <a:lstStyle/>
          <a:p>
            <a:pPr>
              <a:buFontTx/>
              <a:buNone/>
            </a:pPr>
            <a:r>
              <a:rPr lang="en-US" sz="1300" b="1" dirty="0" smtClean="0"/>
              <a:t>Remote User</a:t>
            </a:r>
            <a:endParaRPr lang="en-US" sz="1300" b="1" dirty="0"/>
          </a:p>
        </p:txBody>
      </p:sp>
      <p:sp>
        <p:nvSpPr>
          <p:cNvPr id="20491" name="TextBox 102"/>
          <p:cNvSpPr txBox="1">
            <a:spLocks noChangeArrowheads="1"/>
          </p:cNvSpPr>
          <p:nvPr/>
        </p:nvSpPr>
        <p:spPr bwMode="auto">
          <a:xfrm>
            <a:off x="1776413" y="3010327"/>
            <a:ext cx="685800" cy="307975"/>
          </a:xfrm>
          <a:prstGeom prst="rect">
            <a:avLst/>
          </a:prstGeom>
          <a:noFill/>
          <a:ln w="9525">
            <a:noFill/>
            <a:miter lim="800000"/>
            <a:headEnd/>
            <a:tailEnd/>
          </a:ln>
        </p:spPr>
        <p:txBody>
          <a:bodyPr>
            <a:spAutoFit/>
          </a:bodyPr>
          <a:lstStyle/>
          <a:p>
            <a:pPr>
              <a:buFontTx/>
              <a:buNone/>
            </a:pPr>
            <a:r>
              <a:rPr lang="en-US" sz="1400" b="1" dirty="0"/>
              <a:t>NAT</a:t>
            </a:r>
          </a:p>
        </p:txBody>
      </p:sp>
      <p:sp>
        <p:nvSpPr>
          <p:cNvPr id="20492" name="TextBox 104"/>
          <p:cNvSpPr txBox="1">
            <a:spLocks noChangeArrowheads="1"/>
          </p:cNvSpPr>
          <p:nvPr/>
        </p:nvSpPr>
        <p:spPr bwMode="auto">
          <a:xfrm>
            <a:off x="2944813" y="2211873"/>
            <a:ext cx="558800" cy="292100"/>
          </a:xfrm>
          <a:prstGeom prst="rect">
            <a:avLst/>
          </a:prstGeom>
          <a:noFill/>
          <a:ln w="9525">
            <a:noFill/>
            <a:miter lim="800000"/>
            <a:headEnd/>
            <a:tailEnd/>
          </a:ln>
        </p:spPr>
        <p:txBody>
          <a:bodyPr>
            <a:spAutoFit/>
          </a:bodyPr>
          <a:lstStyle/>
          <a:p>
            <a:pPr algn="ctr">
              <a:buFontTx/>
              <a:buNone/>
            </a:pPr>
            <a:r>
              <a:rPr lang="en-US" sz="1300" b="1" dirty="0"/>
              <a:t>ISP</a:t>
            </a:r>
          </a:p>
        </p:txBody>
      </p:sp>
      <p:sp>
        <p:nvSpPr>
          <p:cNvPr id="20496" name="TextBox 108"/>
          <p:cNvSpPr txBox="1">
            <a:spLocks noChangeArrowheads="1"/>
          </p:cNvSpPr>
          <p:nvPr/>
        </p:nvSpPr>
        <p:spPr bwMode="auto">
          <a:xfrm>
            <a:off x="4824413" y="2211873"/>
            <a:ext cx="1066800" cy="292100"/>
          </a:xfrm>
          <a:prstGeom prst="rect">
            <a:avLst/>
          </a:prstGeom>
          <a:noFill/>
          <a:ln w="9525">
            <a:noFill/>
            <a:miter lim="800000"/>
            <a:headEnd/>
            <a:tailEnd/>
          </a:ln>
        </p:spPr>
        <p:txBody>
          <a:bodyPr>
            <a:spAutoFit/>
          </a:bodyPr>
          <a:lstStyle/>
          <a:p>
            <a:pPr algn="ctr">
              <a:buFontTx/>
              <a:buNone/>
            </a:pPr>
            <a:r>
              <a:rPr lang="en-US" sz="1300" b="1" dirty="0"/>
              <a:t>Internet</a:t>
            </a:r>
          </a:p>
        </p:txBody>
      </p:sp>
      <p:cxnSp>
        <p:nvCxnSpPr>
          <p:cNvPr id="19" name="Straight Connector 18"/>
          <p:cNvCxnSpPr/>
          <p:nvPr/>
        </p:nvCxnSpPr>
        <p:spPr>
          <a:xfrm>
            <a:off x="671513" y="2654725"/>
            <a:ext cx="1051560" cy="1588"/>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2544979" y="2692825"/>
            <a:ext cx="1373188" cy="1588"/>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4456113" y="2136808"/>
            <a:ext cx="2223820" cy="575267"/>
            <a:chOff x="4456113" y="2136808"/>
            <a:chExt cx="2223820" cy="575267"/>
          </a:xfrm>
        </p:grpSpPr>
        <p:cxnSp>
          <p:nvCxnSpPr>
            <p:cNvPr id="38" name="Straight Connector 37"/>
            <p:cNvCxnSpPr/>
            <p:nvPr/>
          </p:nvCxnSpPr>
          <p:spPr>
            <a:xfrm flipV="1">
              <a:off x="4456113" y="2710288"/>
              <a:ext cx="546100" cy="1588"/>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4989513" y="2136808"/>
              <a:ext cx="1690420" cy="575267"/>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grpSp>
      <p:cxnSp>
        <p:nvCxnSpPr>
          <p:cNvPr id="42" name="Straight Connector 41"/>
          <p:cNvCxnSpPr/>
          <p:nvPr/>
        </p:nvCxnSpPr>
        <p:spPr>
          <a:xfrm>
            <a:off x="6865488" y="2175309"/>
            <a:ext cx="1032087" cy="14053"/>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
        <p:nvSpPr>
          <p:cNvPr id="53" name="TextBox 110"/>
          <p:cNvSpPr txBox="1">
            <a:spLocks noChangeArrowheads="1"/>
          </p:cNvSpPr>
          <p:nvPr/>
        </p:nvSpPr>
        <p:spPr bwMode="auto">
          <a:xfrm>
            <a:off x="7588781" y="1284600"/>
            <a:ext cx="1041400" cy="492443"/>
          </a:xfrm>
          <a:prstGeom prst="rect">
            <a:avLst/>
          </a:prstGeom>
          <a:noFill/>
          <a:ln w="9525">
            <a:noFill/>
            <a:miter lim="800000"/>
            <a:headEnd/>
            <a:tailEnd/>
          </a:ln>
        </p:spPr>
        <p:txBody>
          <a:bodyPr>
            <a:spAutoFit/>
          </a:bodyPr>
          <a:lstStyle/>
          <a:p>
            <a:pPr algn="ctr">
              <a:buFontTx/>
              <a:buNone/>
            </a:pPr>
            <a:r>
              <a:rPr lang="en-US" sz="1300" b="1" dirty="0" smtClean="0"/>
              <a:t>Corporate Network</a:t>
            </a:r>
            <a:endParaRPr lang="en-US" sz="1300" b="1" dirty="0"/>
          </a:p>
        </p:txBody>
      </p:sp>
      <p:pic>
        <p:nvPicPr>
          <p:cNvPr id="4098" name="Picture 2" descr="C:\Program Files\Microsoft Resource DVD Artwork\DVD_ART\Artwork_Imagery\HARDWARE_IMAGERY\Illustration - Misc Hardware\Windows Vista Illustration Icons\Generic User.png"/>
          <p:cNvPicPr>
            <a:picLocks noChangeAspect="1" noChangeArrowheads="1"/>
          </p:cNvPicPr>
          <p:nvPr/>
        </p:nvPicPr>
        <p:blipFill>
          <a:blip r:embed="rId4"/>
          <a:srcRect/>
          <a:stretch>
            <a:fillRect/>
          </a:stretch>
        </p:blipFill>
        <p:spPr bwMode="auto">
          <a:xfrm>
            <a:off x="406800" y="2485944"/>
            <a:ext cx="511933" cy="623012"/>
          </a:xfrm>
          <a:prstGeom prst="rect">
            <a:avLst/>
          </a:prstGeom>
          <a:noFill/>
        </p:spPr>
      </p:pic>
      <p:grpSp>
        <p:nvGrpSpPr>
          <p:cNvPr id="50" name="Group 49"/>
          <p:cNvGrpSpPr/>
          <p:nvPr/>
        </p:nvGrpSpPr>
        <p:grpSpPr>
          <a:xfrm>
            <a:off x="6181038" y="1769588"/>
            <a:ext cx="1181100" cy="1326464"/>
            <a:chOff x="6181038" y="1769588"/>
            <a:chExt cx="1181100" cy="1326464"/>
          </a:xfrm>
        </p:grpSpPr>
        <p:sp>
          <p:nvSpPr>
            <p:cNvPr id="20502" name="TextBox 31"/>
            <p:cNvSpPr txBox="1">
              <a:spLocks noChangeArrowheads="1"/>
            </p:cNvSpPr>
            <p:nvPr/>
          </p:nvSpPr>
          <p:spPr bwMode="auto">
            <a:xfrm>
              <a:off x="6181038" y="2603927"/>
              <a:ext cx="1181100" cy="492125"/>
            </a:xfrm>
            <a:prstGeom prst="rect">
              <a:avLst/>
            </a:prstGeom>
            <a:noFill/>
            <a:ln w="9525">
              <a:noFill/>
              <a:miter lim="800000"/>
              <a:headEnd/>
              <a:tailEnd/>
            </a:ln>
          </p:spPr>
          <p:txBody>
            <a:bodyPr>
              <a:spAutoFit/>
            </a:bodyPr>
            <a:lstStyle/>
            <a:p>
              <a:pPr algn="ctr">
                <a:buFontTx/>
                <a:buNone/>
              </a:pPr>
              <a:r>
                <a:rPr lang="en-US" sz="1300" b="1" dirty="0"/>
                <a:t>Access</a:t>
              </a:r>
              <a:r>
                <a:rPr lang="en-US" sz="1300" dirty="0"/>
                <a:t> </a:t>
              </a:r>
              <a:r>
                <a:rPr lang="en-US" sz="1300" b="1" dirty="0"/>
                <a:t>Edge Server</a:t>
              </a:r>
            </a:p>
          </p:txBody>
        </p:sp>
        <p:pic>
          <p:nvPicPr>
            <p:cNvPr id="56" name="Picture 3" descr="C:\Program Files\Microsoft Resource DVD Artwork\DVD_ART\Artwork_Imagery\HARDWARE_IMAGERY\Illustration - Misc Hardware\Windows Vista Illustration Icons\Server.png"/>
            <p:cNvPicPr>
              <a:picLocks noChangeAspect="1" noChangeArrowheads="1"/>
            </p:cNvPicPr>
            <p:nvPr/>
          </p:nvPicPr>
          <p:blipFill>
            <a:blip r:embed="rId5"/>
            <a:srcRect/>
            <a:stretch>
              <a:fillRect/>
            </a:stretch>
          </p:blipFill>
          <p:spPr bwMode="auto">
            <a:xfrm>
              <a:off x="6507829" y="1769588"/>
              <a:ext cx="613515" cy="839547"/>
            </a:xfrm>
            <a:prstGeom prst="rect">
              <a:avLst/>
            </a:prstGeom>
            <a:noFill/>
          </p:spPr>
        </p:pic>
      </p:grpSp>
      <p:grpSp>
        <p:nvGrpSpPr>
          <p:cNvPr id="57" name="Group 56"/>
          <p:cNvGrpSpPr/>
          <p:nvPr/>
        </p:nvGrpSpPr>
        <p:grpSpPr>
          <a:xfrm>
            <a:off x="7846773" y="1769588"/>
            <a:ext cx="914640" cy="1488734"/>
            <a:chOff x="7846773" y="1769588"/>
            <a:chExt cx="914640" cy="1488734"/>
          </a:xfrm>
        </p:grpSpPr>
        <p:sp>
          <p:nvSpPr>
            <p:cNvPr id="20512" name="TextBox 33"/>
            <p:cNvSpPr txBox="1">
              <a:spLocks noChangeArrowheads="1"/>
            </p:cNvSpPr>
            <p:nvPr/>
          </p:nvSpPr>
          <p:spPr bwMode="auto">
            <a:xfrm>
              <a:off x="8037095" y="2565825"/>
              <a:ext cx="724318" cy="692497"/>
            </a:xfrm>
            <a:prstGeom prst="rect">
              <a:avLst/>
            </a:prstGeom>
            <a:noFill/>
            <a:ln w="9525">
              <a:noFill/>
              <a:miter lim="800000"/>
              <a:headEnd/>
              <a:tailEnd/>
            </a:ln>
          </p:spPr>
          <p:txBody>
            <a:bodyPr wrap="square">
              <a:spAutoFit/>
            </a:bodyPr>
            <a:lstStyle/>
            <a:p>
              <a:pPr algn="ctr">
                <a:buFontTx/>
                <a:buNone/>
              </a:pPr>
              <a:r>
                <a:rPr lang="en-US" sz="1300" b="1" dirty="0" smtClean="0"/>
                <a:t>Front </a:t>
              </a:r>
              <a:r>
                <a:rPr lang="en-US" sz="1300" b="1" dirty="0"/>
                <a:t>End Server</a:t>
              </a:r>
            </a:p>
          </p:txBody>
        </p:sp>
        <p:pic>
          <p:nvPicPr>
            <p:cNvPr id="60" name="Picture 3" descr="C:\Program Files\Microsoft Resource DVD Artwork\DVD_ART\Artwork_Imagery\HARDWARE_IMAGERY\Illustration - Misc Hardware\Windows Vista Illustration Icons\Server.png"/>
            <p:cNvPicPr>
              <a:picLocks noChangeAspect="1" noChangeArrowheads="1"/>
            </p:cNvPicPr>
            <p:nvPr/>
          </p:nvPicPr>
          <p:blipFill>
            <a:blip r:embed="rId5"/>
            <a:srcRect/>
            <a:stretch>
              <a:fillRect/>
            </a:stretch>
          </p:blipFill>
          <p:spPr bwMode="auto">
            <a:xfrm>
              <a:off x="7846773" y="1769588"/>
              <a:ext cx="613515" cy="839547"/>
            </a:xfrm>
            <a:prstGeom prst="rect">
              <a:avLst/>
            </a:prstGeom>
            <a:noFill/>
          </p:spPr>
        </p:pic>
      </p:grpSp>
      <p:pic>
        <p:nvPicPr>
          <p:cNvPr id="45" name="Picture 2" descr="C:\Program Files\Microsoft Resource DVD Artwork\DVD_ART\Artwork_Imagery\HARDWARE_IMAGERY\Illustration - Misc Hardware\Windows Vista Illustration Icons\Modem.png"/>
          <p:cNvPicPr>
            <a:picLocks noChangeAspect="1" noChangeArrowheads="1"/>
          </p:cNvPicPr>
          <p:nvPr/>
        </p:nvPicPr>
        <p:blipFill>
          <a:blip r:embed="rId6"/>
          <a:srcRect/>
          <a:stretch>
            <a:fillRect/>
          </a:stretch>
        </p:blipFill>
        <p:spPr bwMode="auto">
          <a:xfrm>
            <a:off x="3669834" y="2258236"/>
            <a:ext cx="1086853" cy="1086853"/>
          </a:xfrm>
          <a:prstGeom prst="rect">
            <a:avLst/>
          </a:prstGeom>
          <a:noFill/>
        </p:spPr>
      </p:pic>
      <p:pic>
        <p:nvPicPr>
          <p:cNvPr id="47" name="Picture 3" descr="C:\Program Files\Microsoft Resource DVD Artwork\DVD_ART\Artwork_Imagery\HARDWARE_IMAGERY\Illustration - Misc Hardware\Windows Vista Illustration Icons\Router.png"/>
          <p:cNvPicPr>
            <a:picLocks noChangeAspect="1" noChangeArrowheads="1"/>
          </p:cNvPicPr>
          <p:nvPr/>
        </p:nvPicPr>
        <p:blipFill>
          <a:blip r:embed="rId7"/>
          <a:srcRect/>
          <a:stretch>
            <a:fillRect/>
          </a:stretch>
        </p:blipFill>
        <p:spPr bwMode="auto">
          <a:xfrm>
            <a:off x="1571563" y="2243481"/>
            <a:ext cx="1086853" cy="1086853"/>
          </a:xfrm>
          <a:prstGeom prst="rect">
            <a:avLst/>
          </a:prstGeom>
          <a:noFill/>
        </p:spPr>
      </p:pic>
      <p:sp>
        <p:nvSpPr>
          <p:cNvPr id="64" name="Rectangle 63"/>
          <p:cNvSpPr/>
          <p:nvPr/>
        </p:nvSpPr>
        <p:spPr bwMode="auto">
          <a:xfrm>
            <a:off x="6015788" y="1509713"/>
            <a:ext cx="192505" cy="2667651"/>
          </a:xfrm>
          <a:prstGeom prst="rect">
            <a:avLst/>
          </a:prstGeom>
          <a:ln>
            <a:headEnd type="none" w="med" len="med"/>
            <a:tailEnd type="none" w="med" len="med"/>
          </a:ln>
          <a:scene3d>
            <a:camera prst="obliqueTopRight"/>
            <a:lightRig rig="threePt" dir="t">
              <a:rot lat="0" lon="0" rev="10800000"/>
            </a:lightRig>
          </a:scene3d>
          <a:sp3d>
            <a:bevelT w="12700" h="317500"/>
          </a:sp3d>
        </p:spPr>
        <p:style>
          <a:lnRef idx="1">
            <a:schemeClr val="accent3"/>
          </a:lnRef>
          <a:fillRef idx="3">
            <a:schemeClr val="accent3"/>
          </a:fillRef>
          <a:effectRef idx="2">
            <a:schemeClr val="accent3"/>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dirty="0" smtClean="0">
              <a:solidFill>
                <a:schemeClr val="tx1"/>
              </a:solidFill>
              <a:latin typeface="Segoe" pitchFamily="34" charset="0"/>
            </a:endParaRPr>
          </a:p>
        </p:txBody>
      </p:sp>
      <p:sp>
        <p:nvSpPr>
          <p:cNvPr id="65" name="Rectangle 64"/>
          <p:cNvSpPr/>
          <p:nvPr/>
        </p:nvSpPr>
        <p:spPr bwMode="auto">
          <a:xfrm>
            <a:off x="7286323" y="1509713"/>
            <a:ext cx="192505" cy="2667651"/>
          </a:xfrm>
          <a:prstGeom prst="rect">
            <a:avLst/>
          </a:prstGeom>
          <a:ln>
            <a:headEnd type="none" w="med" len="med"/>
            <a:tailEnd type="none" w="med" len="med"/>
          </a:ln>
          <a:scene3d>
            <a:camera prst="obliqueTopRight"/>
            <a:lightRig rig="threePt" dir="t">
              <a:rot lat="0" lon="0" rev="10800000"/>
            </a:lightRig>
          </a:scene3d>
          <a:sp3d>
            <a:bevelT w="12700" h="317500"/>
          </a:sp3d>
        </p:spPr>
        <p:style>
          <a:lnRef idx="1">
            <a:schemeClr val="accent3"/>
          </a:lnRef>
          <a:fillRef idx="3">
            <a:schemeClr val="accent3"/>
          </a:fillRef>
          <a:effectRef idx="2">
            <a:schemeClr val="accent3"/>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dirty="0" smtClean="0">
              <a:solidFill>
                <a:schemeClr val="tx1"/>
              </a:solidFill>
              <a:latin typeface="Segoe"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1000"/>
                                        <p:tgtEl>
                                          <p:spTgt spid="19"/>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1000"/>
                                        <p:tgtEl>
                                          <p:spTgt spid="20"/>
                                        </p:tgtEl>
                                      </p:cBhvr>
                                    </p:animEffect>
                                  </p:childTnLst>
                                </p:cTn>
                              </p:par>
                            </p:childTnLst>
                          </p:cTn>
                        </p:par>
                        <p:par>
                          <p:cTn id="12" fill="hold">
                            <p:stCondLst>
                              <p:cond delay="2000"/>
                            </p:stCondLst>
                            <p:childTnLst>
                              <p:par>
                                <p:cTn id="13" presetID="22" presetClass="entr" presetSubtype="8" fill="hold" nodeType="afterEffect">
                                  <p:stCondLst>
                                    <p:cond delay="0"/>
                                  </p:stCondLst>
                                  <p:childTnLst>
                                    <p:set>
                                      <p:cBhvr>
                                        <p:cTn id="14" dur="1" fill="hold">
                                          <p:stCondLst>
                                            <p:cond delay="0"/>
                                          </p:stCondLst>
                                        </p:cTn>
                                        <p:tgtEl>
                                          <p:spTgt spid="49"/>
                                        </p:tgtEl>
                                        <p:attrNameLst>
                                          <p:attrName>style.visibility</p:attrName>
                                        </p:attrNameLst>
                                      </p:cBhvr>
                                      <p:to>
                                        <p:strVal val="visible"/>
                                      </p:to>
                                    </p:set>
                                    <p:animEffect transition="in" filter="wipe(left)">
                                      <p:cBhvr>
                                        <p:cTn id="15" dur="1000"/>
                                        <p:tgtEl>
                                          <p:spTgt spid="4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50"/>
                                        </p:tgtEl>
                                        <p:attrNameLst>
                                          <p:attrName>style.visibility</p:attrName>
                                        </p:attrNameLst>
                                      </p:cBhvr>
                                      <p:to>
                                        <p:strVal val="visible"/>
                                      </p:to>
                                    </p:set>
                                    <p:animEffect transition="in" filter="fade">
                                      <p:cBhvr>
                                        <p:cTn id="20" dur="1000"/>
                                        <p:tgtEl>
                                          <p:spTgt spid="50"/>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wipe(left)">
                                      <p:cBhvr>
                                        <p:cTn id="25" dur="1000"/>
                                        <p:tgtEl>
                                          <p:spTgt spid="42"/>
                                        </p:tgtEl>
                                      </p:cBhvr>
                                    </p:animEffect>
                                  </p:childTnLst>
                                </p:cTn>
                              </p:par>
                            </p:childTnLst>
                          </p:cTn>
                        </p:par>
                        <p:par>
                          <p:cTn id="26" fill="hold">
                            <p:stCondLst>
                              <p:cond delay="1000"/>
                            </p:stCondLst>
                            <p:childTnLst>
                              <p:par>
                                <p:cTn id="27" presetID="10" presetClass="entr" presetSubtype="0" fill="hold" nodeType="afterEffect">
                                  <p:stCondLst>
                                    <p:cond delay="0"/>
                                  </p:stCondLst>
                                  <p:childTnLst>
                                    <p:set>
                                      <p:cBhvr>
                                        <p:cTn id="28" dur="1" fill="hold">
                                          <p:stCondLst>
                                            <p:cond delay="0"/>
                                          </p:stCondLst>
                                        </p:cTn>
                                        <p:tgtEl>
                                          <p:spTgt spid="57"/>
                                        </p:tgtEl>
                                        <p:attrNameLst>
                                          <p:attrName>style.visibility</p:attrName>
                                        </p:attrNameLst>
                                      </p:cBhvr>
                                      <p:to>
                                        <p:strVal val="visible"/>
                                      </p:to>
                                    </p:set>
                                    <p:animEffect transition="in" filter="fade">
                                      <p:cBhvr>
                                        <p:cTn id="29" dur="10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Rectangle 76"/>
          <p:cNvSpPr/>
          <p:nvPr/>
        </p:nvSpPr>
        <p:spPr bwMode="auto">
          <a:xfrm>
            <a:off x="0" y="1159935"/>
            <a:ext cx="9144000" cy="4826000"/>
          </a:xfrm>
          <a:prstGeom prst="rect">
            <a:avLst/>
          </a:prstGeom>
          <a:gradFill flip="none" rotWithShape="1">
            <a:gsLst>
              <a:gs pos="0">
                <a:schemeClr val="bg1">
                  <a:lumMod val="50000"/>
                  <a:alpha val="0"/>
                </a:schemeClr>
              </a:gs>
              <a:gs pos="42000">
                <a:schemeClr val="accent6">
                  <a:lumMod val="40000"/>
                  <a:lumOff val="60000"/>
                </a:schemeClr>
              </a:gs>
              <a:gs pos="75000">
                <a:schemeClr val="accent6"/>
              </a:gs>
              <a:gs pos="85000">
                <a:schemeClr val="accent6">
                  <a:lumMod val="75000"/>
                </a:schemeClr>
              </a:gs>
              <a:gs pos="99000">
                <a:schemeClr val="bg2">
                  <a:alpha val="0"/>
                </a:schemeClr>
              </a:gs>
            </a:gsLst>
            <a:lin ang="10800000" scaled="1"/>
            <a:tileRect/>
          </a:gradFill>
          <a:ln w="38100">
            <a:noFill/>
            <a:headEnd type="none" w="med" len="med"/>
            <a:tailEnd type="none" w="med" len="med"/>
          </a:ln>
          <a:effectLst>
            <a:outerShdw blurRad="50800" dist="50800" dir="5400000" algn="ctr" rotWithShape="0">
              <a:schemeClr val="accent6">
                <a:alpha val="2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endParaRPr lang="en-US" sz="2400" dirty="0" smtClean="0">
              <a:solidFill>
                <a:schemeClr val="tx1"/>
              </a:solidFill>
              <a:latin typeface="Segoe" pitchFamily="34" charset="0"/>
            </a:endParaRPr>
          </a:p>
        </p:txBody>
      </p:sp>
      <p:cxnSp>
        <p:nvCxnSpPr>
          <p:cNvPr id="31" name="Straight Connector 30"/>
          <p:cNvCxnSpPr/>
          <p:nvPr/>
        </p:nvCxnSpPr>
        <p:spPr>
          <a:xfrm rot="16200000" flipH="1">
            <a:off x="7084137" y="3533247"/>
            <a:ext cx="2059509" cy="3809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
        <p:nvSpPr>
          <p:cNvPr id="51" name="Cloud 50"/>
          <p:cNvSpPr/>
          <p:nvPr/>
        </p:nvSpPr>
        <p:spPr bwMode="auto">
          <a:xfrm>
            <a:off x="2383839" y="2051855"/>
            <a:ext cx="1617045" cy="1345616"/>
          </a:xfrm>
          <a:prstGeom prst="cloud">
            <a:avLst/>
          </a:prstGeom>
          <a:gradFill>
            <a:gsLst>
              <a:gs pos="0">
                <a:schemeClr val="tx2">
                  <a:alpha val="40000"/>
                </a:schemeClr>
              </a:gs>
              <a:gs pos="100000">
                <a:schemeClr val="tx2">
                  <a:alpha val="15000"/>
                </a:schemeClr>
              </a:gs>
            </a:gsLst>
            <a:lin ang="16200000" scaled="0"/>
          </a:gradFill>
          <a:ln w="6350">
            <a:gradFill>
              <a:gsLst>
                <a:gs pos="0">
                  <a:schemeClr val="tx1">
                    <a:alpha val="50000"/>
                  </a:schemeClr>
                </a:gs>
                <a:gs pos="100000">
                  <a:schemeClr val="tx2">
                    <a:alpha val="25000"/>
                  </a:schemeClr>
                </a:gs>
              </a:gsLst>
              <a:lin ang="5400000" scaled="0"/>
            </a:gradFill>
            <a:headEnd type="none" w="med" len="med"/>
            <a:tailEnd type="none" w="med" len="med"/>
          </a:ln>
          <a:effectLst/>
          <a:scene3d>
            <a:camera prst="orthographicFront">
              <a:rot lat="0" lon="0" rev="0"/>
            </a:camera>
            <a:lightRig rig="contrasting" dir="t"/>
          </a:scene3d>
          <a:sp3d prstMaterial="powder">
            <a:contourClr>
              <a:schemeClr val="accent2"/>
            </a:contourClr>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endParaRPr lang="en-US" sz="2400" dirty="0" smtClean="0">
              <a:solidFill>
                <a:schemeClr val="tx1"/>
              </a:solidFill>
            </a:endParaRPr>
          </a:p>
        </p:txBody>
      </p:sp>
      <p:sp>
        <p:nvSpPr>
          <p:cNvPr id="54" name="Cloud 53"/>
          <p:cNvSpPr/>
          <p:nvPr/>
        </p:nvSpPr>
        <p:spPr bwMode="auto">
          <a:xfrm>
            <a:off x="4579939" y="2051855"/>
            <a:ext cx="1483878" cy="1345616"/>
          </a:xfrm>
          <a:prstGeom prst="cloud">
            <a:avLst/>
          </a:prstGeom>
          <a:gradFill>
            <a:gsLst>
              <a:gs pos="0">
                <a:schemeClr val="tx2">
                  <a:alpha val="40000"/>
                </a:schemeClr>
              </a:gs>
              <a:gs pos="100000">
                <a:schemeClr val="tx2">
                  <a:alpha val="15000"/>
                </a:schemeClr>
              </a:gs>
            </a:gsLst>
            <a:lin ang="16200000" scaled="0"/>
          </a:gradFill>
          <a:ln w="6350">
            <a:gradFill>
              <a:gsLst>
                <a:gs pos="0">
                  <a:schemeClr val="tx1">
                    <a:alpha val="50000"/>
                  </a:schemeClr>
                </a:gs>
                <a:gs pos="100000">
                  <a:schemeClr val="tx2">
                    <a:alpha val="25000"/>
                  </a:schemeClr>
                </a:gs>
              </a:gsLst>
              <a:lin ang="5400000" scaled="0"/>
            </a:gradFill>
            <a:headEnd type="none" w="med" len="med"/>
            <a:tailEnd type="none" w="med" len="med"/>
          </a:ln>
          <a:effectLst/>
          <a:scene3d>
            <a:camera prst="orthographicFront">
              <a:rot lat="0" lon="0" rev="0"/>
            </a:camera>
            <a:lightRig rig="contrasting" dir="t"/>
          </a:scene3d>
          <a:sp3d prstMaterial="powder">
            <a:contourClr>
              <a:schemeClr val="accent2"/>
            </a:contourClr>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endParaRPr lang="en-US" sz="2400" dirty="0" smtClean="0">
              <a:solidFill>
                <a:schemeClr val="tx1"/>
              </a:solidFill>
            </a:endParaRPr>
          </a:p>
        </p:txBody>
      </p:sp>
      <p:sp>
        <p:nvSpPr>
          <p:cNvPr id="48" name="Cloud 47"/>
          <p:cNvSpPr/>
          <p:nvPr/>
        </p:nvSpPr>
        <p:spPr bwMode="auto">
          <a:xfrm>
            <a:off x="144381" y="2051855"/>
            <a:ext cx="1565692" cy="1345616"/>
          </a:xfrm>
          <a:prstGeom prst="cloud">
            <a:avLst/>
          </a:prstGeom>
          <a:gradFill>
            <a:gsLst>
              <a:gs pos="0">
                <a:schemeClr val="tx2">
                  <a:alpha val="40000"/>
                </a:schemeClr>
              </a:gs>
              <a:gs pos="100000">
                <a:schemeClr val="tx2">
                  <a:alpha val="15000"/>
                </a:schemeClr>
              </a:gs>
            </a:gsLst>
            <a:lin ang="16200000" scaled="0"/>
          </a:gradFill>
          <a:ln w="6350">
            <a:gradFill>
              <a:gsLst>
                <a:gs pos="0">
                  <a:schemeClr val="tx1">
                    <a:alpha val="50000"/>
                  </a:schemeClr>
                </a:gs>
                <a:gs pos="100000">
                  <a:schemeClr val="tx2">
                    <a:alpha val="25000"/>
                  </a:schemeClr>
                </a:gs>
              </a:gsLst>
              <a:lin ang="5400000" scaled="0"/>
            </a:gradFill>
            <a:headEnd type="none" w="med" len="med"/>
            <a:tailEnd type="none" w="med" len="med"/>
          </a:ln>
          <a:effectLst/>
          <a:scene3d>
            <a:camera prst="orthographicFront">
              <a:rot lat="0" lon="0" rev="0"/>
            </a:camera>
            <a:lightRig rig="contrasting" dir="t"/>
          </a:scene3d>
          <a:sp3d prstMaterial="powder">
            <a:contourClr>
              <a:schemeClr val="accent2"/>
            </a:contourClr>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endParaRPr lang="en-US" sz="2400" dirty="0" smtClean="0">
              <a:solidFill>
                <a:schemeClr val="tx1"/>
              </a:solidFill>
            </a:endParaRPr>
          </a:p>
        </p:txBody>
      </p:sp>
      <p:sp>
        <p:nvSpPr>
          <p:cNvPr id="2" name="Title 1"/>
          <p:cNvSpPr>
            <a:spLocks noGrp="1"/>
          </p:cNvSpPr>
          <p:nvPr>
            <p:ph type="title"/>
          </p:nvPr>
        </p:nvSpPr>
        <p:spPr>
          <a:xfrm>
            <a:off x="381000" y="381000"/>
            <a:ext cx="8382000" cy="609398"/>
          </a:xfrm>
        </p:spPr>
        <p:txBody>
          <a:bodyPr/>
          <a:lstStyle/>
          <a:p>
            <a:r>
              <a:rPr sz="4400"/>
              <a:t>Connection Setup</a:t>
            </a:r>
            <a:endParaRPr lang="en-US" sz="4400" dirty="0"/>
          </a:p>
        </p:txBody>
      </p:sp>
      <p:pic>
        <p:nvPicPr>
          <p:cNvPr id="20487" name="Picture 30"/>
          <p:cNvPicPr>
            <a:picLocks noChangeAspect="1" noChangeArrowheads="1"/>
          </p:cNvPicPr>
          <p:nvPr/>
        </p:nvPicPr>
        <p:blipFill>
          <a:blip r:embed="rId3"/>
          <a:srcRect/>
          <a:stretch>
            <a:fillRect/>
          </a:stretch>
        </p:blipFill>
        <p:spPr bwMode="auto">
          <a:xfrm>
            <a:off x="6096900" y="1500613"/>
            <a:ext cx="142875" cy="2638425"/>
          </a:xfrm>
          <a:prstGeom prst="rect">
            <a:avLst/>
          </a:prstGeom>
          <a:noFill/>
          <a:ln w="9525">
            <a:noFill/>
            <a:miter lim="800000"/>
            <a:headEnd/>
            <a:tailEnd/>
          </a:ln>
        </p:spPr>
      </p:pic>
      <p:sp>
        <p:nvSpPr>
          <p:cNvPr id="20497" name="TextBox 109"/>
          <p:cNvSpPr txBox="1">
            <a:spLocks noChangeArrowheads="1"/>
          </p:cNvSpPr>
          <p:nvPr/>
        </p:nvSpPr>
        <p:spPr bwMode="auto">
          <a:xfrm>
            <a:off x="6435038" y="1484943"/>
            <a:ext cx="584200" cy="292100"/>
          </a:xfrm>
          <a:prstGeom prst="rect">
            <a:avLst/>
          </a:prstGeom>
          <a:noFill/>
          <a:ln w="9525">
            <a:noFill/>
            <a:miter lim="800000"/>
            <a:headEnd/>
            <a:tailEnd/>
          </a:ln>
        </p:spPr>
        <p:txBody>
          <a:bodyPr>
            <a:spAutoFit/>
          </a:bodyPr>
          <a:lstStyle/>
          <a:p>
            <a:pPr>
              <a:buFontTx/>
              <a:buNone/>
            </a:pPr>
            <a:r>
              <a:rPr lang="en-US" sz="1300" b="1" dirty="0"/>
              <a:t>DMZ</a:t>
            </a:r>
          </a:p>
        </p:txBody>
      </p:sp>
      <p:sp>
        <p:nvSpPr>
          <p:cNvPr id="20489" name="TextBox 100"/>
          <p:cNvSpPr txBox="1">
            <a:spLocks noChangeArrowheads="1"/>
          </p:cNvSpPr>
          <p:nvPr/>
        </p:nvSpPr>
        <p:spPr bwMode="auto">
          <a:xfrm>
            <a:off x="420624" y="2211873"/>
            <a:ext cx="1206500" cy="292100"/>
          </a:xfrm>
          <a:prstGeom prst="rect">
            <a:avLst/>
          </a:prstGeom>
          <a:noFill/>
          <a:ln w="9525">
            <a:noFill/>
            <a:miter lim="800000"/>
            <a:headEnd/>
            <a:tailEnd/>
          </a:ln>
        </p:spPr>
        <p:txBody>
          <a:bodyPr>
            <a:spAutoFit/>
          </a:bodyPr>
          <a:lstStyle/>
          <a:p>
            <a:pPr>
              <a:buFontTx/>
              <a:buNone/>
            </a:pPr>
            <a:r>
              <a:rPr lang="en-US" sz="1300" b="1" dirty="0" smtClean="0"/>
              <a:t>Remote User</a:t>
            </a:r>
            <a:endParaRPr lang="en-US" sz="1300" b="1" dirty="0"/>
          </a:p>
        </p:txBody>
      </p:sp>
      <p:sp>
        <p:nvSpPr>
          <p:cNvPr id="20491" name="TextBox 102"/>
          <p:cNvSpPr txBox="1">
            <a:spLocks noChangeArrowheads="1"/>
          </p:cNvSpPr>
          <p:nvPr/>
        </p:nvSpPr>
        <p:spPr bwMode="auto">
          <a:xfrm>
            <a:off x="1776413" y="3010327"/>
            <a:ext cx="685800" cy="307975"/>
          </a:xfrm>
          <a:prstGeom prst="rect">
            <a:avLst/>
          </a:prstGeom>
          <a:noFill/>
          <a:ln w="9525">
            <a:noFill/>
            <a:miter lim="800000"/>
            <a:headEnd/>
            <a:tailEnd/>
          </a:ln>
        </p:spPr>
        <p:txBody>
          <a:bodyPr>
            <a:spAutoFit/>
          </a:bodyPr>
          <a:lstStyle/>
          <a:p>
            <a:pPr>
              <a:buFontTx/>
              <a:buNone/>
            </a:pPr>
            <a:r>
              <a:rPr lang="en-US" sz="1400" b="1" dirty="0"/>
              <a:t>NAT</a:t>
            </a:r>
          </a:p>
        </p:txBody>
      </p:sp>
      <p:sp>
        <p:nvSpPr>
          <p:cNvPr id="20492" name="TextBox 104"/>
          <p:cNvSpPr txBox="1">
            <a:spLocks noChangeArrowheads="1"/>
          </p:cNvSpPr>
          <p:nvPr/>
        </p:nvSpPr>
        <p:spPr bwMode="auto">
          <a:xfrm>
            <a:off x="2944813" y="2211873"/>
            <a:ext cx="558800" cy="292100"/>
          </a:xfrm>
          <a:prstGeom prst="rect">
            <a:avLst/>
          </a:prstGeom>
          <a:noFill/>
          <a:ln w="9525">
            <a:noFill/>
            <a:miter lim="800000"/>
            <a:headEnd/>
            <a:tailEnd/>
          </a:ln>
        </p:spPr>
        <p:txBody>
          <a:bodyPr>
            <a:spAutoFit/>
          </a:bodyPr>
          <a:lstStyle/>
          <a:p>
            <a:pPr algn="ctr">
              <a:buFontTx/>
              <a:buNone/>
            </a:pPr>
            <a:r>
              <a:rPr lang="en-US" sz="1300" b="1" dirty="0"/>
              <a:t>ISP</a:t>
            </a:r>
          </a:p>
        </p:txBody>
      </p:sp>
      <p:sp>
        <p:nvSpPr>
          <p:cNvPr id="20496" name="TextBox 108"/>
          <p:cNvSpPr txBox="1">
            <a:spLocks noChangeArrowheads="1"/>
          </p:cNvSpPr>
          <p:nvPr/>
        </p:nvSpPr>
        <p:spPr bwMode="auto">
          <a:xfrm>
            <a:off x="4824413" y="2211873"/>
            <a:ext cx="1066800" cy="292100"/>
          </a:xfrm>
          <a:prstGeom prst="rect">
            <a:avLst/>
          </a:prstGeom>
          <a:noFill/>
          <a:ln w="9525">
            <a:noFill/>
            <a:miter lim="800000"/>
            <a:headEnd/>
            <a:tailEnd/>
          </a:ln>
        </p:spPr>
        <p:txBody>
          <a:bodyPr>
            <a:spAutoFit/>
          </a:bodyPr>
          <a:lstStyle/>
          <a:p>
            <a:pPr algn="ctr">
              <a:buFontTx/>
              <a:buNone/>
            </a:pPr>
            <a:r>
              <a:rPr lang="en-US" sz="1300" b="1" dirty="0"/>
              <a:t>Internet</a:t>
            </a:r>
          </a:p>
        </p:txBody>
      </p:sp>
      <p:cxnSp>
        <p:nvCxnSpPr>
          <p:cNvPr id="19" name="Straight Connector 18"/>
          <p:cNvCxnSpPr/>
          <p:nvPr/>
        </p:nvCxnSpPr>
        <p:spPr>
          <a:xfrm>
            <a:off x="671513" y="2654725"/>
            <a:ext cx="1051560" cy="1588"/>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2544979" y="2692825"/>
            <a:ext cx="1373188" cy="1588"/>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grpSp>
        <p:nvGrpSpPr>
          <p:cNvPr id="3" name="Group 48"/>
          <p:cNvGrpSpPr/>
          <p:nvPr/>
        </p:nvGrpSpPr>
        <p:grpSpPr>
          <a:xfrm>
            <a:off x="4456113" y="2136808"/>
            <a:ext cx="2223820" cy="575267"/>
            <a:chOff x="4456113" y="2136808"/>
            <a:chExt cx="2223820" cy="575267"/>
          </a:xfrm>
        </p:grpSpPr>
        <p:cxnSp>
          <p:nvCxnSpPr>
            <p:cNvPr id="38" name="Straight Connector 37"/>
            <p:cNvCxnSpPr/>
            <p:nvPr/>
          </p:nvCxnSpPr>
          <p:spPr>
            <a:xfrm flipV="1">
              <a:off x="4456113" y="2710288"/>
              <a:ext cx="546100" cy="1588"/>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4989513" y="2136808"/>
              <a:ext cx="1690420" cy="575267"/>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grpSp>
      <p:cxnSp>
        <p:nvCxnSpPr>
          <p:cNvPr id="42" name="Straight Connector 41"/>
          <p:cNvCxnSpPr/>
          <p:nvPr/>
        </p:nvCxnSpPr>
        <p:spPr>
          <a:xfrm>
            <a:off x="6865488" y="2175309"/>
            <a:ext cx="1032087" cy="14053"/>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
        <p:nvSpPr>
          <p:cNvPr id="53" name="TextBox 110"/>
          <p:cNvSpPr txBox="1">
            <a:spLocks noChangeArrowheads="1"/>
          </p:cNvSpPr>
          <p:nvPr/>
        </p:nvSpPr>
        <p:spPr bwMode="auto">
          <a:xfrm>
            <a:off x="7588781" y="1284600"/>
            <a:ext cx="1041400" cy="492443"/>
          </a:xfrm>
          <a:prstGeom prst="rect">
            <a:avLst/>
          </a:prstGeom>
          <a:noFill/>
          <a:ln w="9525">
            <a:noFill/>
            <a:miter lim="800000"/>
            <a:headEnd/>
            <a:tailEnd/>
          </a:ln>
        </p:spPr>
        <p:txBody>
          <a:bodyPr>
            <a:spAutoFit/>
          </a:bodyPr>
          <a:lstStyle/>
          <a:p>
            <a:pPr algn="ctr">
              <a:buFontTx/>
              <a:buNone/>
            </a:pPr>
            <a:r>
              <a:rPr lang="en-US" sz="1300" b="1" dirty="0" smtClean="0"/>
              <a:t>Corporate Network</a:t>
            </a:r>
            <a:endParaRPr lang="en-US" sz="1300" b="1" dirty="0"/>
          </a:p>
        </p:txBody>
      </p:sp>
      <p:pic>
        <p:nvPicPr>
          <p:cNvPr id="4098" name="Picture 2" descr="C:\Program Files\Microsoft Resource DVD Artwork\DVD_ART\Artwork_Imagery\HARDWARE_IMAGERY\Illustration - Misc Hardware\Windows Vista Illustration Icons\Generic User.png"/>
          <p:cNvPicPr>
            <a:picLocks noChangeAspect="1" noChangeArrowheads="1"/>
          </p:cNvPicPr>
          <p:nvPr/>
        </p:nvPicPr>
        <p:blipFill>
          <a:blip r:embed="rId4"/>
          <a:srcRect/>
          <a:stretch>
            <a:fillRect/>
          </a:stretch>
        </p:blipFill>
        <p:spPr bwMode="auto">
          <a:xfrm>
            <a:off x="406800" y="2485944"/>
            <a:ext cx="511933" cy="623012"/>
          </a:xfrm>
          <a:prstGeom prst="rect">
            <a:avLst/>
          </a:prstGeom>
          <a:noFill/>
        </p:spPr>
      </p:pic>
      <p:grpSp>
        <p:nvGrpSpPr>
          <p:cNvPr id="4" name="Group 49"/>
          <p:cNvGrpSpPr/>
          <p:nvPr/>
        </p:nvGrpSpPr>
        <p:grpSpPr>
          <a:xfrm>
            <a:off x="6181038" y="1769588"/>
            <a:ext cx="1181100" cy="1326464"/>
            <a:chOff x="6181038" y="1769588"/>
            <a:chExt cx="1181100" cy="1326464"/>
          </a:xfrm>
        </p:grpSpPr>
        <p:sp>
          <p:nvSpPr>
            <p:cNvPr id="20502" name="TextBox 31"/>
            <p:cNvSpPr txBox="1">
              <a:spLocks noChangeArrowheads="1"/>
            </p:cNvSpPr>
            <p:nvPr/>
          </p:nvSpPr>
          <p:spPr bwMode="auto">
            <a:xfrm>
              <a:off x="6181038" y="2603927"/>
              <a:ext cx="1181100" cy="492125"/>
            </a:xfrm>
            <a:prstGeom prst="rect">
              <a:avLst/>
            </a:prstGeom>
            <a:noFill/>
            <a:ln w="9525">
              <a:noFill/>
              <a:miter lim="800000"/>
              <a:headEnd/>
              <a:tailEnd/>
            </a:ln>
          </p:spPr>
          <p:txBody>
            <a:bodyPr>
              <a:spAutoFit/>
            </a:bodyPr>
            <a:lstStyle/>
            <a:p>
              <a:pPr algn="ctr">
                <a:buFontTx/>
                <a:buNone/>
              </a:pPr>
              <a:r>
                <a:rPr lang="en-US" sz="1300" b="1" dirty="0"/>
                <a:t>Access Edge Server</a:t>
              </a:r>
            </a:p>
          </p:txBody>
        </p:sp>
        <p:pic>
          <p:nvPicPr>
            <p:cNvPr id="56" name="Picture 3" descr="C:\Program Files\Microsoft Resource DVD Artwork\DVD_ART\Artwork_Imagery\HARDWARE_IMAGERY\Illustration - Misc Hardware\Windows Vista Illustration Icons\Server.png"/>
            <p:cNvPicPr>
              <a:picLocks noChangeAspect="1" noChangeArrowheads="1"/>
            </p:cNvPicPr>
            <p:nvPr/>
          </p:nvPicPr>
          <p:blipFill>
            <a:blip r:embed="rId5"/>
            <a:srcRect/>
            <a:stretch>
              <a:fillRect/>
            </a:stretch>
          </p:blipFill>
          <p:spPr bwMode="auto">
            <a:xfrm>
              <a:off x="6507829" y="1769588"/>
              <a:ext cx="613515" cy="839547"/>
            </a:xfrm>
            <a:prstGeom prst="rect">
              <a:avLst/>
            </a:prstGeom>
            <a:noFill/>
          </p:spPr>
        </p:pic>
      </p:grpSp>
      <p:grpSp>
        <p:nvGrpSpPr>
          <p:cNvPr id="5" name="Group 56"/>
          <p:cNvGrpSpPr/>
          <p:nvPr/>
        </p:nvGrpSpPr>
        <p:grpSpPr>
          <a:xfrm>
            <a:off x="7846773" y="1769588"/>
            <a:ext cx="914640" cy="1488734"/>
            <a:chOff x="7846773" y="1769588"/>
            <a:chExt cx="914640" cy="1488734"/>
          </a:xfrm>
        </p:grpSpPr>
        <p:sp>
          <p:nvSpPr>
            <p:cNvPr id="20512" name="TextBox 33"/>
            <p:cNvSpPr txBox="1">
              <a:spLocks noChangeArrowheads="1"/>
            </p:cNvSpPr>
            <p:nvPr/>
          </p:nvSpPr>
          <p:spPr bwMode="auto">
            <a:xfrm>
              <a:off x="8037095" y="2565825"/>
              <a:ext cx="724318" cy="692497"/>
            </a:xfrm>
            <a:prstGeom prst="rect">
              <a:avLst/>
            </a:prstGeom>
            <a:noFill/>
            <a:ln w="9525">
              <a:noFill/>
              <a:miter lim="800000"/>
              <a:headEnd/>
              <a:tailEnd/>
            </a:ln>
          </p:spPr>
          <p:txBody>
            <a:bodyPr wrap="square">
              <a:spAutoFit/>
            </a:bodyPr>
            <a:lstStyle/>
            <a:p>
              <a:pPr algn="ctr">
                <a:buFontTx/>
                <a:buNone/>
              </a:pPr>
              <a:r>
                <a:rPr lang="en-US" sz="1300" b="1" dirty="0" smtClean="0"/>
                <a:t>Front </a:t>
              </a:r>
              <a:r>
                <a:rPr lang="en-US" sz="1300" b="1" dirty="0"/>
                <a:t>End Server</a:t>
              </a:r>
            </a:p>
          </p:txBody>
        </p:sp>
        <p:pic>
          <p:nvPicPr>
            <p:cNvPr id="60" name="Picture 3" descr="C:\Program Files\Microsoft Resource DVD Artwork\DVD_ART\Artwork_Imagery\HARDWARE_IMAGERY\Illustration - Misc Hardware\Windows Vista Illustration Icons\Server.png"/>
            <p:cNvPicPr>
              <a:picLocks noChangeAspect="1" noChangeArrowheads="1"/>
            </p:cNvPicPr>
            <p:nvPr/>
          </p:nvPicPr>
          <p:blipFill>
            <a:blip r:embed="rId5"/>
            <a:srcRect/>
            <a:stretch>
              <a:fillRect/>
            </a:stretch>
          </p:blipFill>
          <p:spPr bwMode="auto">
            <a:xfrm>
              <a:off x="7846773" y="1769588"/>
              <a:ext cx="613515" cy="839547"/>
            </a:xfrm>
            <a:prstGeom prst="rect">
              <a:avLst/>
            </a:prstGeom>
            <a:noFill/>
          </p:spPr>
        </p:pic>
      </p:grpSp>
      <p:pic>
        <p:nvPicPr>
          <p:cNvPr id="45" name="Picture 2" descr="C:\Program Files\Microsoft Resource DVD Artwork\DVD_ART\Artwork_Imagery\HARDWARE_IMAGERY\Illustration - Misc Hardware\Windows Vista Illustration Icons\Modem.png"/>
          <p:cNvPicPr>
            <a:picLocks noChangeAspect="1" noChangeArrowheads="1"/>
          </p:cNvPicPr>
          <p:nvPr/>
        </p:nvPicPr>
        <p:blipFill>
          <a:blip r:embed="rId6"/>
          <a:srcRect/>
          <a:stretch>
            <a:fillRect/>
          </a:stretch>
        </p:blipFill>
        <p:spPr bwMode="auto">
          <a:xfrm>
            <a:off x="3669834" y="2258236"/>
            <a:ext cx="1086853" cy="1086853"/>
          </a:xfrm>
          <a:prstGeom prst="rect">
            <a:avLst/>
          </a:prstGeom>
          <a:noFill/>
        </p:spPr>
      </p:pic>
      <p:pic>
        <p:nvPicPr>
          <p:cNvPr id="47" name="Picture 3" descr="C:\Program Files\Microsoft Resource DVD Artwork\DVD_ART\Artwork_Imagery\HARDWARE_IMAGERY\Illustration - Misc Hardware\Windows Vista Illustration Icons\Router.png"/>
          <p:cNvPicPr>
            <a:picLocks noChangeAspect="1" noChangeArrowheads="1"/>
          </p:cNvPicPr>
          <p:nvPr/>
        </p:nvPicPr>
        <p:blipFill>
          <a:blip r:embed="rId7"/>
          <a:srcRect/>
          <a:stretch>
            <a:fillRect/>
          </a:stretch>
        </p:blipFill>
        <p:spPr bwMode="auto">
          <a:xfrm>
            <a:off x="1559688" y="2255355"/>
            <a:ext cx="1086853" cy="1086853"/>
          </a:xfrm>
          <a:prstGeom prst="rect">
            <a:avLst/>
          </a:prstGeom>
          <a:noFill/>
        </p:spPr>
      </p:pic>
      <p:sp>
        <p:nvSpPr>
          <p:cNvPr id="64" name="Rectangle 63"/>
          <p:cNvSpPr/>
          <p:nvPr/>
        </p:nvSpPr>
        <p:spPr bwMode="auto">
          <a:xfrm>
            <a:off x="6015788" y="1509713"/>
            <a:ext cx="192505" cy="2667651"/>
          </a:xfrm>
          <a:prstGeom prst="rect">
            <a:avLst/>
          </a:prstGeom>
          <a:ln>
            <a:headEnd type="none" w="med" len="med"/>
            <a:tailEnd type="none" w="med" len="med"/>
          </a:ln>
          <a:scene3d>
            <a:camera prst="obliqueTopRight"/>
            <a:lightRig rig="threePt" dir="t">
              <a:rot lat="0" lon="0" rev="10800000"/>
            </a:lightRig>
          </a:scene3d>
          <a:sp3d>
            <a:bevelT w="12700" h="317500"/>
          </a:sp3d>
        </p:spPr>
        <p:style>
          <a:lnRef idx="1">
            <a:schemeClr val="accent3"/>
          </a:lnRef>
          <a:fillRef idx="3">
            <a:schemeClr val="accent3"/>
          </a:fillRef>
          <a:effectRef idx="2">
            <a:schemeClr val="accent3"/>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dirty="0" smtClean="0">
              <a:solidFill>
                <a:schemeClr val="tx1"/>
              </a:solidFill>
              <a:latin typeface="Segoe" pitchFamily="34" charset="0"/>
            </a:endParaRPr>
          </a:p>
        </p:txBody>
      </p:sp>
      <p:sp>
        <p:nvSpPr>
          <p:cNvPr id="65" name="Rectangle 64"/>
          <p:cNvSpPr/>
          <p:nvPr/>
        </p:nvSpPr>
        <p:spPr bwMode="auto">
          <a:xfrm>
            <a:off x="7286323" y="1509713"/>
            <a:ext cx="192505" cy="2667651"/>
          </a:xfrm>
          <a:prstGeom prst="rect">
            <a:avLst/>
          </a:prstGeom>
          <a:ln>
            <a:headEnd type="none" w="med" len="med"/>
            <a:tailEnd type="none" w="med" len="med"/>
          </a:ln>
          <a:scene3d>
            <a:camera prst="obliqueTopRight"/>
            <a:lightRig rig="threePt" dir="t">
              <a:rot lat="0" lon="0" rev="10800000"/>
            </a:lightRig>
          </a:scene3d>
          <a:sp3d>
            <a:bevelT w="12700" h="317500"/>
          </a:sp3d>
        </p:spPr>
        <p:style>
          <a:lnRef idx="1">
            <a:schemeClr val="accent3"/>
          </a:lnRef>
          <a:fillRef idx="3">
            <a:schemeClr val="accent3"/>
          </a:fillRef>
          <a:effectRef idx="2">
            <a:schemeClr val="accent3"/>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dirty="0" smtClean="0">
              <a:solidFill>
                <a:schemeClr val="tx1"/>
              </a:solidFill>
              <a:latin typeface="Segoe" pitchFamily="34" charset="0"/>
            </a:endParaRPr>
          </a:p>
        </p:txBody>
      </p:sp>
      <p:grpSp>
        <p:nvGrpSpPr>
          <p:cNvPr id="35" name="Group 34"/>
          <p:cNvGrpSpPr/>
          <p:nvPr/>
        </p:nvGrpSpPr>
        <p:grpSpPr>
          <a:xfrm>
            <a:off x="7313613" y="4481830"/>
            <a:ext cx="1617045" cy="1345616"/>
            <a:chOff x="7313613" y="4481830"/>
            <a:chExt cx="1617045" cy="1345616"/>
          </a:xfrm>
        </p:grpSpPr>
        <p:sp>
          <p:nvSpPr>
            <p:cNvPr id="32" name="Cloud 31"/>
            <p:cNvSpPr/>
            <p:nvPr/>
          </p:nvSpPr>
          <p:spPr bwMode="auto">
            <a:xfrm>
              <a:off x="7313613" y="4481830"/>
              <a:ext cx="1617045" cy="1345616"/>
            </a:xfrm>
            <a:prstGeom prst="cloud">
              <a:avLst/>
            </a:prstGeom>
            <a:gradFill>
              <a:gsLst>
                <a:gs pos="0">
                  <a:schemeClr val="tx2">
                    <a:alpha val="40000"/>
                  </a:schemeClr>
                </a:gs>
                <a:gs pos="100000">
                  <a:schemeClr val="tx2">
                    <a:alpha val="15000"/>
                  </a:schemeClr>
                </a:gs>
              </a:gsLst>
              <a:lin ang="16200000" scaled="0"/>
            </a:gradFill>
            <a:ln w="6350">
              <a:gradFill>
                <a:gsLst>
                  <a:gs pos="0">
                    <a:schemeClr val="tx1">
                      <a:alpha val="50000"/>
                    </a:schemeClr>
                  </a:gs>
                  <a:gs pos="100000">
                    <a:schemeClr val="tx2">
                      <a:alpha val="25000"/>
                    </a:schemeClr>
                  </a:gs>
                </a:gsLst>
                <a:lin ang="5400000" scaled="0"/>
              </a:gradFill>
              <a:headEnd type="none" w="med" len="med"/>
              <a:tailEnd type="none" w="med" len="med"/>
            </a:ln>
            <a:effectLst/>
            <a:scene3d>
              <a:camera prst="orthographicFront">
                <a:rot lat="0" lon="0" rev="0"/>
              </a:camera>
              <a:lightRig rig="contrasting" dir="t"/>
            </a:scene3d>
            <a:sp3d prstMaterial="powder">
              <a:contourClr>
                <a:schemeClr val="accent2"/>
              </a:contourClr>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endParaRPr lang="en-US" sz="2400" dirty="0" smtClean="0">
                <a:solidFill>
                  <a:schemeClr val="tx1"/>
                </a:solidFill>
              </a:endParaRPr>
            </a:p>
          </p:txBody>
        </p:sp>
        <p:sp>
          <p:nvSpPr>
            <p:cNvPr id="33" name="TextBox 100"/>
            <p:cNvSpPr txBox="1">
              <a:spLocks noChangeArrowheads="1"/>
            </p:cNvSpPr>
            <p:nvPr/>
          </p:nvSpPr>
          <p:spPr bwMode="auto">
            <a:xfrm>
              <a:off x="7719460" y="4619666"/>
              <a:ext cx="1036989" cy="492443"/>
            </a:xfrm>
            <a:prstGeom prst="rect">
              <a:avLst/>
            </a:prstGeom>
            <a:noFill/>
            <a:ln w="9525">
              <a:noFill/>
              <a:miter lim="800000"/>
              <a:headEnd/>
              <a:tailEnd/>
            </a:ln>
          </p:spPr>
          <p:txBody>
            <a:bodyPr wrap="square">
              <a:spAutoFit/>
            </a:bodyPr>
            <a:lstStyle/>
            <a:p>
              <a:pPr algn="r">
                <a:buFontTx/>
                <a:buNone/>
              </a:pPr>
              <a:r>
                <a:rPr lang="en-US" sz="1300" b="1" dirty="0" smtClean="0"/>
                <a:t>Corporate User</a:t>
              </a:r>
              <a:endParaRPr lang="en-US" sz="1300" b="1" dirty="0"/>
            </a:p>
          </p:txBody>
        </p:sp>
        <p:pic>
          <p:nvPicPr>
            <p:cNvPr id="34" name="Picture 4" descr="C:\Program Files\Microsoft Resource DVD Artwork\DVD_ART\Artwork_Imagery\HARDWARE_IMAGERY\Illustration - Misc Hardware\Windows Vista Illustration Icons\Male User.png"/>
            <p:cNvPicPr>
              <a:picLocks noChangeAspect="1" noChangeArrowheads="1"/>
            </p:cNvPicPr>
            <p:nvPr/>
          </p:nvPicPr>
          <p:blipFill>
            <a:blip r:embed="rId8"/>
            <a:srcRect/>
            <a:stretch>
              <a:fillRect/>
            </a:stretch>
          </p:blipFill>
          <p:spPr bwMode="auto">
            <a:xfrm>
              <a:off x="7575081" y="4865401"/>
              <a:ext cx="837081" cy="837081"/>
            </a:xfrm>
            <a:prstGeom prst="rect">
              <a:avLst/>
            </a:prstGeom>
            <a:noFill/>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Rectangle 76"/>
          <p:cNvSpPr/>
          <p:nvPr/>
        </p:nvSpPr>
        <p:spPr bwMode="auto">
          <a:xfrm>
            <a:off x="0" y="1159935"/>
            <a:ext cx="9144000" cy="4826000"/>
          </a:xfrm>
          <a:prstGeom prst="rect">
            <a:avLst/>
          </a:prstGeom>
          <a:gradFill flip="none" rotWithShape="1">
            <a:gsLst>
              <a:gs pos="0">
                <a:schemeClr val="bg1">
                  <a:lumMod val="50000"/>
                  <a:alpha val="0"/>
                </a:schemeClr>
              </a:gs>
              <a:gs pos="42000">
                <a:schemeClr val="accent6">
                  <a:lumMod val="40000"/>
                  <a:lumOff val="60000"/>
                </a:schemeClr>
              </a:gs>
              <a:gs pos="75000">
                <a:schemeClr val="accent6"/>
              </a:gs>
              <a:gs pos="85000">
                <a:schemeClr val="accent6">
                  <a:lumMod val="75000"/>
                </a:schemeClr>
              </a:gs>
              <a:gs pos="99000">
                <a:schemeClr val="bg2">
                  <a:alpha val="0"/>
                </a:schemeClr>
              </a:gs>
            </a:gsLst>
            <a:lin ang="10800000" scaled="1"/>
            <a:tileRect/>
          </a:gradFill>
          <a:ln w="38100">
            <a:noFill/>
            <a:headEnd type="none" w="med" len="med"/>
            <a:tailEnd type="none" w="med" len="med"/>
          </a:ln>
          <a:effectLst>
            <a:outerShdw blurRad="50800" dist="50800" dir="5400000" algn="ctr" rotWithShape="0">
              <a:schemeClr val="accent6">
                <a:alpha val="2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endParaRPr lang="en-US" sz="2400" dirty="0" smtClean="0">
              <a:solidFill>
                <a:schemeClr val="tx1"/>
              </a:solidFill>
              <a:latin typeface="Segoe" pitchFamily="34" charset="0"/>
            </a:endParaRPr>
          </a:p>
        </p:txBody>
      </p:sp>
      <p:cxnSp>
        <p:nvCxnSpPr>
          <p:cNvPr id="31" name="Straight Connector 30"/>
          <p:cNvCxnSpPr/>
          <p:nvPr/>
        </p:nvCxnSpPr>
        <p:spPr>
          <a:xfrm rot="16200000" flipH="1">
            <a:off x="7084137" y="3533247"/>
            <a:ext cx="2059509" cy="3809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
        <p:nvSpPr>
          <p:cNvPr id="51" name="Cloud 50"/>
          <p:cNvSpPr/>
          <p:nvPr/>
        </p:nvSpPr>
        <p:spPr bwMode="auto">
          <a:xfrm>
            <a:off x="2383839" y="2051855"/>
            <a:ext cx="1617045" cy="1345616"/>
          </a:xfrm>
          <a:prstGeom prst="cloud">
            <a:avLst/>
          </a:prstGeom>
          <a:gradFill>
            <a:gsLst>
              <a:gs pos="0">
                <a:schemeClr val="tx2">
                  <a:alpha val="40000"/>
                </a:schemeClr>
              </a:gs>
              <a:gs pos="100000">
                <a:schemeClr val="tx2">
                  <a:alpha val="15000"/>
                </a:schemeClr>
              </a:gs>
            </a:gsLst>
            <a:lin ang="16200000" scaled="0"/>
          </a:gradFill>
          <a:ln w="6350">
            <a:gradFill>
              <a:gsLst>
                <a:gs pos="0">
                  <a:schemeClr val="tx1">
                    <a:alpha val="50000"/>
                  </a:schemeClr>
                </a:gs>
                <a:gs pos="100000">
                  <a:schemeClr val="tx2">
                    <a:alpha val="25000"/>
                  </a:schemeClr>
                </a:gs>
              </a:gsLst>
              <a:lin ang="5400000" scaled="0"/>
            </a:gradFill>
            <a:headEnd type="none" w="med" len="med"/>
            <a:tailEnd type="none" w="med" len="med"/>
          </a:ln>
          <a:effectLst/>
          <a:scene3d>
            <a:camera prst="orthographicFront">
              <a:rot lat="0" lon="0" rev="0"/>
            </a:camera>
            <a:lightRig rig="contrasting" dir="t"/>
          </a:scene3d>
          <a:sp3d prstMaterial="powder">
            <a:contourClr>
              <a:schemeClr val="accent2"/>
            </a:contourClr>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endParaRPr lang="en-US" sz="2400" dirty="0" smtClean="0">
              <a:solidFill>
                <a:schemeClr val="tx1"/>
              </a:solidFill>
            </a:endParaRPr>
          </a:p>
        </p:txBody>
      </p:sp>
      <p:sp>
        <p:nvSpPr>
          <p:cNvPr id="54" name="Cloud 53"/>
          <p:cNvSpPr/>
          <p:nvPr/>
        </p:nvSpPr>
        <p:spPr bwMode="auto">
          <a:xfrm>
            <a:off x="4579939" y="2051855"/>
            <a:ext cx="1483878" cy="1345616"/>
          </a:xfrm>
          <a:prstGeom prst="cloud">
            <a:avLst/>
          </a:prstGeom>
          <a:gradFill>
            <a:gsLst>
              <a:gs pos="0">
                <a:schemeClr val="tx2">
                  <a:alpha val="40000"/>
                </a:schemeClr>
              </a:gs>
              <a:gs pos="100000">
                <a:schemeClr val="tx2">
                  <a:alpha val="15000"/>
                </a:schemeClr>
              </a:gs>
            </a:gsLst>
            <a:lin ang="16200000" scaled="0"/>
          </a:gradFill>
          <a:ln w="6350">
            <a:gradFill>
              <a:gsLst>
                <a:gs pos="0">
                  <a:schemeClr val="tx1">
                    <a:alpha val="50000"/>
                  </a:schemeClr>
                </a:gs>
                <a:gs pos="100000">
                  <a:schemeClr val="tx2">
                    <a:alpha val="25000"/>
                  </a:schemeClr>
                </a:gs>
              </a:gsLst>
              <a:lin ang="5400000" scaled="0"/>
            </a:gradFill>
            <a:headEnd type="none" w="med" len="med"/>
            <a:tailEnd type="none" w="med" len="med"/>
          </a:ln>
          <a:effectLst/>
          <a:scene3d>
            <a:camera prst="orthographicFront">
              <a:rot lat="0" lon="0" rev="0"/>
            </a:camera>
            <a:lightRig rig="contrasting" dir="t"/>
          </a:scene3d>
          <a:sp3d prstMaterial="powder">
            <a:contourClr>
              <a:schemeClr val="accent2"/>
            </a:contourClr>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endParaRPr lang="en-US" sz="2400" dirty="0" smtClean="0">
              <a:solidFill>
                <a:schemeClr val="tx1"/>
              </a:solidFill>
            </a:endParaRPr>
          </a:p>
        </p:txBody>
      </p:sp>
      <p:sp>
        <p:nvSpPr>
          <p:cNvPr id="48" name="Cloud 47"/>
          <p:cNvSpPr/>
          <p:nvPr/>
        </p:nvSpPr>
        <p:spPr bwMode="auto">
          <a:xfrm>
            <a:off x="144381" y="2051855"/>
            <a:ext cx="1565692" cy="1345616"/>
          </a:xfrm>
          <a:prstGeom prst="cloud">
            <a:avLst/>
          </a:prstGeom>
          <a:gradFill>
            <a:gsLst>
              <a:gs pos="0">
                <a:schemeClr val="tx2">
                  <a:alpha val="40000"/>
                </a:schemeClr>
              </a:gs>
              <a:gs pos="100000">
                <a:schemeClr val="tx2">
                  <a:alpha val="15000"/>
                </a:schemeClr>
              </a:gs>
            </a:gsLst>
            <a:lin ang="16200000" scaled="0"/>
          </a:gradFill>
          <a:ln w="6350">
            <a:gradFill>
              <a:gsLst>
                <a:gs pos="0">
                  <a:schemeClr val="tx1">
                    <a:alpha val="50000"/>
                  </a:schemeClr>
                </a:gs>
                <a:gs pos="100000">
                  <a:schemeClr val="tx2">
                    <a:alpha val="25000"/>
                  </a:schemeClr>
                </a:gs>
              </a:gsLst>
              <a:lin ang="5400000" scaled="0"/>
            </a:gradFill>
            <a:headEnd type="none" w="med" len="med"/>
            <a:tailEnd type="none" w="med" len="med"/>
          </a:ln>
          <a:effectLst/>
          <a:scene3d>
            <a:camera prst="orthographicFront">
              <a:rot lat="0" lon="0" rev="0"/>
            </a:camera>
            <a:lightRig rig="contrasting" dir="t"/>
          </a:scene3d>
          <a:sp3d prstMaterial="powder">
            <a:contourClr>
              <a:schemeClr val="accent2"/>
            </a:contourClr>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endParaRPr lang="en-US" sz="2400" dirty="0" smtClean="0">
              <a:solidFill>
                <a:schemeClr val="tx1"/>
              </a:solidFill>
            </a:endParaRPr>
          </a:p>
        </p:txBody>
      </p:sp>
      <p:sp>
        <p:nvSpPr>
          <p:cNvPr id="2" name="Title 1"/>
          <p:cNvSpPr>
            <a:spLocks noGrp="1"/>
          </p:cNvSpPr>
          <p:nvPr>
            <p:ph type="title"/>
          </p:nvPr>
        </p:nvSpPr>
        <p:spPr>
          <a:xfrm>
            <a:off x="381000" y="381000"/>
            <a:ext cx="8382000" cy="609398"/>
          </a:xfrm>
        </p:spPr>
        <p:txBody>
          <a:bodyPr/>
          <a:lstStyle/>
          <a:p>
            <a:r>
              <a:rPr sz="4400"/>
              <a:t>Media Connection</a:t>
            </a:r>
            <a:endParaRPr lang="en-US" sz="4400" dirty="0"/>
          </a:p>
        </p:txBody>
      </p:sp>
      <p:pic>
        <p:nvPicPr>
          <p:cNvPr id="20487" name="Picture 30"/>
          <p:cNvPicPr>
            <a:picLocks noChangeAspect="1" noChangeArrowheads="1"/>
          </p:cNvPicPr>
          <p:nvPr/>
        </p:nvPicPr>
        <p:blipFill>
          <a:blip r:embed="rId3"/>
          <a:srcRect/>
          <a:stretch>
            <a:fillRect/>
          </a:stretch>
        </p:blipFill>
        <p:spPr bwMode="auto">
          <a:xfrm>
            <a:off x="6096900" y="1500613"/>
            <a:ext cx="142875" cy="2638425"/>
          </a:xfrm>
          <a:prstGeom prst="rect">
            <a:avLst/>
          </a:prstGeom>
          <a:noFill/>
          <a:ln w="9525">
            <a:noFill/>
            <a:miter lim="800000"/>
            <a:headEnd/>
            <a:tailEnd/>
          </a:ln>
        </p:spPr>
      </p:pic>
      <p:sp>
        <p:nvSpPr>
          <p:cNvPr id="20497" name="TextBox 109"/>
          <p:cNvSpPr txBox="1">
            <a:spLocks noChangeArrowheads="1"/>
          </p:cNvSpPr>
          <p:nvPr/>
        </p:nvSpPr>
        <p:spPr bwMode="auto">
          <a:xfrm>
            <a:off x="6435038" y="1484943"/>
            <a:ext cx="584200" cy="292100"/>
          </a:xfrm>
          <a:prstGeom prst="rect">
            <a:avLst/>
          </a:prstGeom>
          <a:noFill/>
          <a:ln w="9525">
            <a:noFill/>
            <a:miter lim="800000"/>
            <a:headEnd/>
            <a:tailEnd/>
          </a:ln>
        </p:spPr>
        <p:txBody>
          <a:bodyPr>
            <a:spAutoFit/>
          </a:bodyPr>
          <a:lstStyle/>
          <a:p>
            <a:pPr>
              <a:buFontTx/>
              <a:buNone/>
            </a:pPr>
            <a:r>
              <a:rPr lang="en-US" sz="1300" b="1" dirty="0"/>
              <a:t>DMZ</a:t>
            </a:r>
          </a:p>
        </p:txBody>
      </p:sp>
      <p:sp>
        <p:nvSpPr>
          <p:cNvPr id="20489" name="TextBox 100"/>
          <p:cNvSpPr txBox="1">
            <a:spLocks noChangeArrowheads="1"/>
          </p:cNvSpPr>
          <p:nvPr/>
        </p:nvSpPr>
        <p:spPr bwMode="auto">
          <a:xfrm>
            <a:off x="420624" y="2211873"/>
            <a:ext cx="1206500" cy="292100"/>
          </a:xfrm>
          <a:prstGeom prst="rect">
            <a:avLst/>
          </a:prstGeom>
          <a:noFill/>
          <a:ln w="9525">
            <a:noFill/>
            <a:miter lim="800000"/>
            <a:headEnd/>
            <a:tailEnd/>
          </a:ln>
        </p:spPr>
        <p:txBody>
          <a:bodyPr>
            <a:spAutoFit/>
          </a:bodyPr>
          <a:lstStyle/>
          <a:p>
            <a:pPr>
              <a:buFontTx/>
              <a:buNone/>
            </a:pPr>
            <a:r>
              <a:rPr lang="en-US" sz="1300" b="1" dirty="0" smtClean="0"/>
              <a:t>Remote User</a:t>
            </a:r>
            <a:endParaRPr lang="en-US" sz="1300" b="1" dirty="0"/>
          </a:p>
        </p:txBody>
      </p:sp>
      <p:sp>
        <p:nvSpPr>
          <p:cNvPr id="20491" name="TextBox 102"/>
          <p:cNvSpPr txBox="1">
            <a:spLocks noChangeArrowheads="1"/>
          </p:cNvSpPr>
          <p:nvPr/>
        </p:nvSpPr>
        <p:spPr bwMode="auto">
          <a:xfrm>
            <a:off x="1776413" y="3010327"/>
            <a:ext cx="685800" cy="307975"/>
          </a:xfrm>
          <a:prstGeom prst="rect">
            <a:avLst/>
          </a:prstGeom>
          <a:noFill/>
          <a:ln w="9525">
            <a:noFill/>
            <a:miter lim="800000"/>
            <a:headEnd/>
            <a:tailEnd/>
          </a:ln>
        </p:spPr>
        <p:txBody>
          <a:bodyPr>
            <a:spAutoFit/>
          </a:bodyPr>
          <a:lstStyle/>
          <a:p>
            <a:pPr>
              <a:buFontTx/>
              <a:buNone/>
            </a:pPr>
            <a:r>
              <a:rPr lang="en-US" sz="1400" b="1" dirty="0"/>
              <a:t>NAT</a:t>
            </a:r>
          </a:p>
        </p:txBody>
      </p:sp>
      <p:sp>
        <p:nvSpPr>
          <p:cNvPr id="20492" name="TextBox 104"/>
          <p:cNvSpPr txBox="1">
            <a:spLocks noChangeArrowheads="1"/>
          </p:cNvSpPr>
          <p:nvPr/>
        </p:nvSpPr>
        <p:spPr bwMode="auto">
          <a:xfrm>
            <a:off x="2944813" y="2211873"/>
            <a:ext cx="558800" cy="292100"/>
          </a:xfrm>
          <a:prstGeom prst="rect">
            <a:avLst/>
          </a:prstGeom>
          <a:noFill/>
          <a:ln w="9525">
            <a:noFill/>
            <a:miter lim="800000"/>
            <a:headEnd/>
            <a:tailEnd/>
          </a:ln>
        </p:spPr>
        <p:txBody>
          <a:bodyPr>
            <a:spAutoFit/>
          </a:bodyPr>
          <a:lstStyle/>
          <a:p>
            <a:pPr algn="ctr">
              <a:buFontTx/>
              <a:buNone/>
            </a:pPr>
            <a:r>
              <a:rPr lang="en-US" sz="1300" b="1" dirty="0"/>
              <a:t>ISP</a:t>
            </a:r>
          </a:p>
        </p:txBody>
      </p:sp>
      <p:sp>
        <p:nvSpPr>
          <p:cNvPr id="20496" name="TextBox 108"/>
          <p:cNvSpPr txBox="1">
            <a:spLocks noChangeArrowheads="1"/>
          </p:cNvSpPr>
          <p:nvPr/>
        </p:nvSpPr>
        <p:spPr bwMode="auto">
          <a:xfrm>
            <a:off x="4824413" y="2211873"/>
            <a:ext cx="1066800" cy="292100"/>
          </a:xfrm>
          <a:prstGeom prst="rect">
            <a:avLst/>
          </a:prstGeom>
          <a:noFill/>
          <a:ln w="9525">
            <a:noFill/>
            <a:miter lim="800000"/>
            <a:headEnd/>
            <a:tailEnd/>
          </a:ln>
        </p:spPr>
        <p:txBody>
          <a:bodyPr>
            <a:spAutoFit/>
          </a:bodyPr>
          <a:lstStyle/>
          <a:p>
            <a:pPr algn="ctr">
              <a:buFontTx/>
              <a:buNone/>
            </a:pPr>
            <a:r>
              <a:rPr lang="en-US" sz="1300" b="1" dirty="0"/>
              <a:t>Internet</a:t>
            </a:r>
          </a:p>
        </p:txBody>
      </p:sp>
      <p:cxnSp>
        <p:nvCxnSpPr>
          <p:cNvPr id="19" name="Straight Connector 18"/>
          <p:cNvCxnSpPr/>
          <p:nvPr/>
        </p:nvCxnSpPr>
        <p:spPr>
          <a:xfrm>
            <a:off x="671513" y="2654725"/>
            <a:ext cx="1051560" cy="1588"/>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2544979" y="2692825"/>
            <a:ext cx="1373188" cy="1588"/>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grpSp>
        <p:nvGrpSpPr>
          <p:cNvPr id="3" name="Group 48"/>
          <p:cNvGrpSpPr/>
          <p:nvPr/>
        </p:nvGrpSpPr>
        <p:grpSpPr>
          <a:xfrm>
            <a:off x="4456113" y="2136808"/>
            <a:ext cx="2223820" cy="575267"/>
            <a:chOff x="4456113" y="2136808"/>
            <a:chExt cx="2223820" cy="575267"/>
          </a:xfrm>
        </p:grpSpPr>
        <p:cxnSp>
          <p:nvCxnSpPr>
            <p:cNvPr id="38" name="Straight Connector 37"/>
            <p:cNvCxnSpPr/>
            <p:nvPr/>
          </p:nvCxnSpPr>
          <p:spPr>
            <a:xfrm flipV="1">
              <a:off x="4456113" y="2710288"/>
              <a:ext cx="546100" cy="1588"/>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4989513" y="2136808"/>
              <a:ext cx="1690420" cy="575267"/>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grpSp>
      <p:cxnSp>
        <p:nvCxnSpPr>
          <p:cNvPr id="42" name="Straight Connector 41"/>
          <p:cNvCxnSpPr/>
          <p:nvPr/>
        </p:nvCxnSpPr>
        <p:spPr>
          <a:xfrm>
            <a:off x="6865488" y="2175309"/>
            <a:ext cx="1032087" cy="14053"/>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
        <p:nvSpPr>
          <p:cNvPr id="53" name="TextBox 110"/>
          <p:cNvSpPr txBox="1">
            <a:spLocks noChangeArrowheads="1"/>
          </p:cNvSpPr>
          <p:nvPr/>
        </p:nvSpPr>
        <p:spPr bwMode="auto">
          <a:xfrm>
            <a:off x="7588781" y="1284600"/>
            <a:ext cx="1041400" cy="492443"/>
          </a:xfrm>
          <a:prstGeom prst="rect">
            <a:avLst/>
          </a:prstGeom>
          <a:noFill/>
          <a:ln w="9525">
            <a:noFill/>
            <a:miter lim="800000"/>
            <a:headEnd/>
            <a:tailEnd/>
          </a:ln>
        </p:spPr>
        <p:txBody>
          <a:bodyPr>
            <a:spAutoFit/>
          </a:bodyPr>
          <a:lstStyle/>
          <a:p>
            <a:pPr algn="ctr">
              <a:buFontTx/>
              <a:buNone/>
            </a:pPr>
            <a:r>
              <a:rPr lang="en-US" sz="1300" b="1" dirty="0" smtClean="0"/>
              <a:t>Corporate Network</a:t>
            </a:r>
            <a:endParaRPr lang="en-US" sz="1300" b="1" dirty="0"/>
          </a:p>
        </p:txBody>
      </p:sp>
      <p:grpSp>
        <p:nvGrpSpPr>
          <p:cNvPr id="4" name="Group 49"/>
          <p:cNvGrpSpPr/>
          <p:nvPr/>
        </p:nvGrpSpPr>
        <p:grpSpPr>
          <a:xfrm>
            <a:off x="6181038" y="1769588"/>
            <a:ext cx="1181100" cy="1326464"/>
            <a:chOff x="6181038" y="1769588"/>
            <a:chExt cx="1181100" cy="1326464"/>
          </a:xfrm>
        </p:grpSpPr>
        <p:sp>
          <p:nvSpPr>
            <p:cNvPr id="20502" name="TextBox 31"/>
            <p:cNvSpPr txBox="1">
              <a:spLocks noChangeArrowheads="1"/>
            </p:cNvSpPr>
            <p:nvPr/>
          </p:nvSpPr>
          <p:spPr bwMode="auto">
            <a:xfrm>
              <a:off x="6181038" y="2603927"/>
              <a:ext cx="1181100" cy="492125"/>
            </a:xfrm>
            <a:prstGeom prst="rect">
              <a:avLst/>
            </a:prstGeom>
            <a:noFill/>
            <a:ln w="9525">
              <a:noFill/>
              <a:miter lim="800000"/>
              <a:headEnd/>
              <a:tailEnd/>
            </a:ln>
          </p:spPr>
          <p:txBody>
            <a:bodyPr>
              <a:spAutoFit/>
            </a:bodyPr>
            <a:lstStyle/>
            <a:p>
              <a:pPr algn="ctr">
                <a:buFontTx/>
                <a:buNone/>
              </a:pPr>
              <a:r>
                <a:rPr lang="en-US" sz="1300" b="1" dirty="0"/>
                <a:t>Access Edge Server</a:t>
              </a:r>
            </a:p>
          </p:txBody>
        </p:sp>
        <p:pic>
          <p:nvPicPr>
            <p:cNvPr id="56" name="Picture 3" descr="C:\Program Files\Microsoft Resource DVD Artwork\DVD_ART\Artwork_Imagery\HARDWARE_IMAGERY\Illustration - Misc Hardware\Windows Vista Illustration Icons\Server.png"/>
            <p:cNvPicPr>
              <a:picLocks noChangeAspect="1" noChangeArrowheads="1"/>
            </p:cNvPicPr>
            <p:nvPr/>
          </p:nvPicPr>
          <p:blipFill>
            <a:blip r:embed="rId4"/>
            <a:srcRect/>
            <a:stretch>
              <a:fillRect/>
            </a:stretch>
          </p:blipFill>
          <p:spPr bwMode="auto">
            <a:xfrm>
              <a:off x="6507829" y="1769588"/>
              <a:ext cx="613515" cy="839547"/>
            </a:xfrm>
            <a:prstGeom prst="rect">
              <a:avLst/>
            </a:prstGeom>
            <a:noFill/>
          </p:spPr>
        </p:pic>
      </p:grpSp>
      <p:grpSp>
        <p:nvGrpSpPr>
          <p:cNvPr id="5" name="Group 56"/>
          <p:cNvGrpSpPr/>
          <p:nvPr/>
        </p:nvGrpSpPr>
        <p:grpSpPr>
          <a:xfrm>
            <a:off x="7846773" y="1769588"/>
            <a:ext cx="914640" cy="1488734"/>
            <a:chOff x="7846773" y="1769588"/>
            <a:chExt cx="914640" cy="1488734"/>
          </a:xfrm>
        </p:grpSpPr>
        <p:sp>
          <p:nvSpPr>
            <p:cNvPr id="20512" name="TextBox 33"/>
            <p:cNvSpPr txBox="1">
              <a:spLocks noChangeArrowheads="1"/>
            </p:cNvSpPr>
            <p:nvPr/>
          </p:nvSpPr>
          <p:spPr bwMode="auto">
            <a:xfrm>
              <a:off x="8037095" y="2565825"/>
              <a:ext cx="724318" cy="692497"/>
            </a:xfrm>
            <a:prstGeom prst="rect">
              <a:avLst/>
            </a:prstGeom>
            <a:noFill/>
            <a:ln w="9525">
              <a:noFill/>
              <a:miter lim="800000"/>
              <a:headEnd/>
              <a:tailEnd/>
            </a:ln>
          </p:spPr>
          <p:txBody>
            <a:bodyPr wrap="square">
              <a:spAutoFit/>
            </a:bodyPr>
            <a:lstStyle/>
            <a:p>
              <a:pPr algn="ctr">
                <a:buFontTx/>
                <a:buNone/>
              </a:pPr>
              <a:r>
                <a:rPr lang="en-US" sz="1300" b="1" dirty="0" smtClean="0"/>
                <a:t>Front </a:t>
              </a:r>
              <a:r>
                <a:rPr lang="en-US" sz="1300" b="1" dirty="0"/>
                <a:t>End Server</a:t>
              </a:r>
            </a:p>
          </p:txBody>
        </p:sp>
        <p:pic>
          <p:nvPicPr>
            <p:cNvPr id="60" name="Picture 3" descr="C:\Program Files\Microsoft Resource DVD Artwork\DVD_ART\Artwork_Imagery\HARDWARE_IMAGERY\Illustration - Misc Hardware\Windows Vista Illustration Icons\Server.png"/>
            <p:cNvPicPr>
              <a:picLocks noChangeAspect="1" noChangeArrowheads="1"/>
            </p:cNvPicPr>
            <p:nvPr/>
          </p:nvPicPr>
          <p:blipFill>
            <a:blip r:embed="rId4"/>
            <a:srcRect/>
            <a:stretch>
              <a:fillRect/>
            </a:stretch>
          </p:blipFill>
          <p:spPr bwMode="auto">
            <a:xfrm>
              <a:off x="7846773" y="1769588"/>
              <a:ext cx="613515" cy="839547"/>
            </a:xfrm>
            <a:prstGeom prst="rect">
              <a:avLst/>
            </a:prstGeom>
            <a:noFill/>
          </p:spPr>
        </p:pic>
      </p:grpSp>
      <p:sp>
        <p:nvSpPr>
          <p:cNvPr id="36" name="TextBox 49"/>
          <p:cNvSpPr txBox="1">
            <a:spLocks noChangeArrowheads="1"/>
          </p:cNvSpPr>
          <p:nvPr/>
        </p:nvSpPr>
        <p:spPr bwMode="auto">
          <a:xfrm>
            <a:off x="6193738" y="3886421"/>
            <a:ext cx="1181100" cy="492329"/>
          </a:xfrm>
          <a:prstGeom prst="rect">
            <a:avLst/>
          </a:prstGeom>
          <a:noFill/>
          <a:ln w="9525">
            <a:noFill/>
            <a:miter lim="800000"/>
            <a:headEnd/>
            <a:tailEnd/>
          </a:ln>
        </p:spPr>
        <p:txBody>
          <a:bodyPr>
            <a:spAutoFit/>
          </a:bodyPr>
          <a:lstStyle/>
          <a:p>
            <a:pPr algn="ctr">
              <a:buFontTx/>
              <a:buNone/>
            </a:pPr>
            <a:r>
              <a:rPr lang="en-US" sz="1300" b="1" dirty="0"/>
              <a:t>A/V Edge Server</a:t>
            </a:r>
          </a:p>
        </p:txBody>
      </p:sp>
      <p:cxnSp>
        <p:nvCxnSpPr>
          <p:cNvPr id="37" name="Straight Connector 36"/>
          <p:cNvCxnSpPr/>
          <p:nvPr/>
        </p:nvCxnSpPr>
        <p:spPr bwMode="auto">
          <a:xfrm>
            <a:off x="674688" y="2794435"/>
            <a:ext cx="1023937" cy="1588"/>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bwMode="auto">
          <a:xfrm flipV="1">
            <a:off x="2422525" y="2832535"/>
            <a:ext cx="1373188" cy="1588"/>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grpSp>
        <p:nvGrpSpPr>
          <p:cNvPr id="50" name="Group 49"/>
          <p:cNvGrpSpPr/>
          <p:nvPr/>
        </p:nvGrpSpPr>
        <p:grpSpPr>
          <a:xfrm>
            <a:off x="3882585" y="2853940"/>
            <a:ext cx="2855099" cy="688157"/>
            <a:chOff x="3882585" y="2853940"/>
            <a:chExt cx="2855099" cy="688157"/>
          </a:xfrm>
        </p:grpSpPr>
        <p:cxnSp>
          <p:nvCxnSpPr>
            <p:cNvPr id="41" name="Straight Connector 40"/>
            <p:cNvCxnSpPr/>
            <p:nvPr/>
          </p:nvCxnSpPr>
          <p:spPr bwMode="auto">
            <a:xfrm>
              <a:off x="3882585" y="2853940"/>
              <a:ext cx="1143000" cy="8858"/>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bwMode="auto">
            <a:xfrm>
              <a:off x="5009566" y="2859413"/>
              <a:ext cx="1728118" cy="682684"/>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grpSp>
      <p:cxnSp>
        <p:nvCxnSpPr>
          <p:cNvPr id="44" name="Straight Connector 43"/>
          <p:cNvCxnSpPr/>
          <p:nvPr/>
        </p:nvCxnSpPr>
        <p:spPr bwMode="auto">
          <a:xfrm rot="16200000" flipH="1">
            <a:off x="6780998" y="3566159"/>
            <a:ext cx="1126159" cy="981779"/>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46" name="Picture 3" descr="C:\Program Files\Microsoft Resource DVD Artwork\DVD_ART\Artwork_Imagery\HARDWARE_IMAGERY\Illustration - Misc Hardware\Windows Vista Illustration Icons\Server.png"/>
          <p:cNvPicPr>
            <a:picLocks noChangeAspect="1" noChangeArrowheads="1"/>
          </p:cNvPicPr>
          <p:nvPr/>
        </p:nvPicPr>
        <p:blipFill>
          <a:blip r:embed="rId4"/>
          <a:srcRect/>
          <a:stretch>
            <a:fillRect/>
          </a:stretch>
        </p:blipFill>
        <p:spPr bwMode="auto">
          <a:xfrm>
            <a:off x="6528683" y="3118576"/>
            <a:ext cx="613515" cy="839547"/>
          </a:xfrm>
          <a:prstGeom prst="rect">
            <a:avLst/>
          </a:prstGeom>
          <a:noFill/>
        </p:spPr>
      </p:pic>
      <p:pic>
        <p:nvPicPr>
          <p:cNvPr id="45" name="Picture 2" descr="C:\Program Files\Microsoft Resource DVD Artwork\DVD_ART\Artwork_Imagery\HARDWARE_IMAGERY\Illustration - Misc Hardware\Windows Vista Illustration Icons\Modem.png"/>
          <p:cNvPicPr>
            <a:picLocks noChangeAspect="1" noChangeArrowheads="1"/>
          </p:cNvPicPr>
          <p:nvPr/>
        </p:nvPicPr>
        <p:blipFill>
          <a:blip r:embed="rId5"/>
          <a:srcRect/>
          <a:stretch>
            <a:fillRect/>
          </a:stretch>
        </p:blipFill>
        <p:spPr bwMode="auto">
          <a:xfrm>
            <a:off x="3669834" y="2258236"/>
            <a:ext cx="1086853" cy="1086853"/>
          </a:xfrm>
          <a:prstGeom prst="rect">
            <a:avLst/>
          </a:prstGeom>
          <a:noFill/>
        </p:spPr>
      </p:pic>
      <p:pic>
        <p:nvPicPr>
          <p:cNvPr id="47" name="Picture 3" descr="C:\Program Files\Microsoft Resource DVD Artwork\DVD_ART\Artwork_Imagery\HARDWARE_IMAGERY\Illustration - Misc Hardware\Windows Vista Illustration Icons\Router.png"/>
          <p:cNvPicPr>
            <a:picLocks noChangeAspect="1" noChangeArrowheads="1"/>
          </p:cNvPicPr>
          <p:nvPr/>
        </p:nvPicPr>
        <p:blipFill>
          <a:blip r:embed="rId6"/>
          <a:srcRect/>
          <a:stretch>
            <a:fillRect/>
          </a:stretch>
        </p:blipFill>
        <p:spPr bwMode="auto">
          <a:xfrm>
            <a:off x="1547813" y="2267236"/>
            <a:ext cx="1086853" cy="1086853"/>
          </a:xfrm>
          <a:prstGeom prst="rect">
            <a:avLst/>
          </a:prstGeom>
          <a:noFill/>
        </p:spPr>
      </p:pic>
      <p:grpSp>
        <p:nvGrpSpPr>
          <p:cNvPr id="6" name="Group 34"/>
          <p:cNvGrpSpPr/>
          <p:nvPr/>
        </p:nvGrpSpPr>
        <p:grpSpPr>
          <a:xfrm>
            <a:off x="7313613" y="4481830"/>
            <a:ext cx="1617045" cy="1345616"/>
            <a:chOff x="7313613" y="4481830"/>
            <a:chExt cx="1617045" cy="1345616"/>
          </a:xfrm>
        </p:grpSpPr>
        <p:sp>
          <p:nvSpPr>
            <p:cNvPr id="32" name="Cloud 31"/>
            <p:cNvSpPr/>
            <p:nvPr/>
          </p:nvSpPr>
          <p:spPr bwMode="auto">
            <a:xfrm>
              <a:off x="7313613" y="4481830"/>
              <a:ext cx="1617045" cy="1345616"/>
            </a:xfrm>
            <a:prstGeom prst="cloud">
              <a:avLst/>
            </a:prstGeom>
            <a:gradFill>
              <a:gsLst>
                <a:gs pos="0">
                  <a:schemeClr val="tx2">
                    <a:alpha val="40000"/>
                  </a:schemeClr>
                </a:gs>
                <a:gs pos="100000">
                  <a:schemeClr val="tx2">
                    <a:alpha val="15000"/>
                  </a:schemeClr>
                </a:gs>
              </a:gsLst>
              <a:lin ang="16200000" scaled="0"/>
            </a:gradFill>
            <a:ln w="6350">
              <a:gradFill>
                <a:gsLst>
                  <a:gs pos="0">
                    <a:schemeClr val="tx1">
                      <a:alpha val="50000"/>
                    </a:schemeClr>
                  </a:gs>
                  <a:gs pos="100000">
                    <a:schemeClr val="tx2">
                      <a:alpha val="25000"/>
                    </a:schemeClr>
                  </a:gs>
                </a:gsLst>
                <a:lin ang="5400000" scaled="0"/>
              </a:gradFill>
              <a:headEnd type="none" w="med" len="med"/>
              <a:tailEnd type="none" w="med" len="med"/>
            </a:ln>
            <a:effectLst/>
            <a:scene3d>
              <a:camera prst="orthographicFront">
                <a:rot lat="0" lon="0" rev="0"/>
              </a:camera>
              <a:lightRig rig="contrasting" dir="t"/>
            </a:scene3d>
            <a:sp3d prstMaterial="powder">
              <a:contourClr>
                <a:schemeClr val="accent2"/>
              </a:contourClr>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endParaRPr lang="en-US" sz="2400" dirty="0" smtClean="0">
                <a:solidFill>
                  <a:schemeClr val="tx1"/>
                </a:solidFill>
              </a:endParaRPr>
            </a:p>
          </p:txBody>
        </p:sp>
        <p:sp>
          <p:nvSpPr>
            <p:cNvPr id="33" name="TextBox 100"/>
            <p:cNvSpPr txBox="1">
              <a:spLocks noChangeArrowheads="1"/>
            </p:cNvSpPr>
            <p:nvPr/>
          </p:nvSpPr>
          <p:spPr bwMode="auto">
            <a:xfrm>
              <a:off x="7719460" y="4619666"/>
              <a:ext cx="1036989" cy="492443"/>
            </a:xfrm>
            <a:prstGeom prst="rect">
              <a:avLst/>
            </a:prstGeom>
            <a:noFill/>
            <a:ln w="9525">
              <a:noFill/>
              <a:miter lim="800000"/>
              <a:headEnd/>
              <a:tailEnd/>
            </a:ln>
          </p:spPr>
          <p:txBody>
            <a:bodyPr wrap="square">
              <a:spAutoFit/>
            </a:bodyPr>
            <a:lstStyle/>
            <a:p>
              <a:pPr algn="r">
                <a:buFontTx/>
                <a:buNone/>
              </a:pPr>
              <a:r>
                <a:rPr lang="en-US" sz="1300" b="1" dirty="0" smtClean="0"/>
                <a:t>Corporate User</a:t>
              </a:r>
              <a:endParaRPr lang="en-US" sz="1300" b="1" dirty="0"/>
            </a:p>
          </p:txBody>
        </p:sp>
        <p:pic>
          <p:nvPicPr>
            <p:cNvPr id="34" name="Picture 4" descr="C:\Program Files\Microsoft Resource DVD Artwork\DVD_ART\Artwork_Imagery\HARDWARE_IMAGERY\Illustration - Misc Hardware\Windows Vista Illustration Icons\Male User.png"/>
            <p:cNvPicPr>
              <a:picLocks noChangeAspect="1" noChangeArrowheads="1"/>
            </p:cNvPicPr>
            <p:nvPr/>
          </p:nvPicPr>
          <p:blipFill>
            <a:blip r:embed="rId7"/>
            <a:srcRect/>
            <a:stretch>
              <a:fillRect/>
            </a:stretch>
          </p:blipFill>
          <p:spPr bwMode="auto">
            <a:xfrm>
              <a:off x="7575081" y="4865401"/>
              <a:ext cx="837081" cy="837081"/>
            </a:xfrm>
            <a:prstGeom prst="rect">
              <a:avLst/>
            </a:prstGeom>
            <a:noFill/>
          </p:spPr>
        </p:pic>
      </p:grpSp>
      <p:pic>
        <p:nvPicPr>
          <p:cNvPr id="4098" name="Picture 2" descr="C:\Program Files\Microsoft Resource DVD Artwork\DVD_ART\Artwork_Imagery\HARDWARE_IMAGERY\Illustration - Misc Hardware\Windows Vista Illustration Icons\Generic User.png"/>
          <p:cNvPicPr>
            <a:picLocks noChangeAspect="1" noChangeArrowheads="1"/>
          </p:cNvPicPr>
          <p:nvPr/>
        </p:nvPicPr>
        <p:blipFill>
          <a:blip r:embed="rId8"/>
          <a:srcRect/>
          <a:stretch>
            <a:fillRect/>
          </a:stretch>
        </p:blipFill>
        <p:spPr bwMode="auto">
          <a:xfrm>
            <a:off x="406800" y="2485944"/>
            <a:ext cx="511933" cy="623012"/>
          </a:xfrm>
          <a:prstGeom prst="rect">
            <a:avLst/>
          </a:prstGeom>
          <a:noFill/>
        </p:spPr>
      </p:pic>
      <p:sp>
        <p:nvSpPr>
          <p:cNvPr id="64" name="Rectangle 63"/>
          <p:cNvSpPr/>
          <p:nvPr/>
        </p:nvSpPr>
        <p:spPr bwMode="auto">
          <a:xfrm>
            <a:off x="6015788" y="1509713"/>
            <a:ext cx="192505" cy="2667651"/>
          </a:xfrm>
          <a:prstGeom prst="rect">
            <a:avLst/>
          </a:prstGeom>
          <a:ln>
            <a:headEnd type="none" w="med" len="med"/>
            <a:tailEnd type="none" w="med" len="med"/>
          </a:ln>
          <a:scene3d>
            <a:camera prst="obliqueTopRight"/>
            <a:lightRig rig="threePt" dir="t">
              <a:rot lat="0" lon="0" rev="10800000"/>
            </a:lightRig>
          </a:scene3d>
          <a:sp3d>
            <a:bevelT w="12700" h="317500"/>
          </a:sp3d>
        </p:spPr>
        <p:style>
          <a:lnRef idx="1">
            <a:schemeClr val="accent3"/>
          </a:lnRef>
          <a:fillRef idx="3">
            <a:schemeClr val="accent3"/>
          </a:fillRef>
          <a:effectRef idx="2">
            <a:schemeClr val="accent3"/>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dirty="0" smtClean="0">
              <a:solidFill>
                <a:schemeClr val="tx1"/>
              </a:solidFill>
              <a:latin typeface="Segoe" pitchFamily="34" charset="0"/>
            </a:endParaRPr>
          </a:p>
        </p:txBody>
      </p:sp>
      <p:sp>
        <p:nvSpPr>
          <p:cNvPr id="65" name="Rectangle 64"/>
          <p:cNvSpPr/>
          <p:nvPr/>
        </p:nvSpPr>
        <p:spPr bwMode="auto">
          <a:xfrm>
            <a:off x="7286323" y="1509713"/>
            <a:ext cx="192505" cy="2667651"/>
          </a:xfrm>
          <a:prstGeom prst="rect">
            <a:avLst/>
          </a:prstGeom>
          <a:ln>
            <a:headEnd type="none" w="med" len="med"/>
            <a:tailEnd type="none" w="med" len="med"/>
          </a:ln>
          <a:scene3d>
            <a:camera prst="obliqueTopRight"/>
            <a:lightRig rig="threePt" dir="t">
              <a:rot lat="0" lon="0" rev="10800000"/>
            </a:lightRig>
          </a:scene3d>
          <a:sp3d>
            <a:bevelT w="12700" h="317500"/>
          </a:sp3d>
        </p:spPr>
        <p:style>
          <a:lnRef idx="1">
            <a:schemeClr val="accent3"/>
          </a:lnRef>
          <a:fillRef idx="3">
            <a:schemeClr val="accent3"/>
          </a:fillRef>
          <a:effectRef idx="2">
            <a:schemeClr val="accent3"/>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dirty="0" smtClean="0">
              <a:solidFill>
                <a:schemeClr val="tx1"/>
              </a:solidFill>
              <a:latin typeface="Segoe"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1000"/>
                                        <p:tgtEl>
                                          <p:spTgt spid="37"/>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left)">
                                      <p:cBhvr>
                                        <p:cTn id="11" dur="1000"/>
                                        <p:tgtEl>
                                          <p:spTgt spid="39"/>
                                        </p:tgtEl>
                                      </p:cBhvr>
                                    </p:animEffect>
                                  </p:childTnLst>
                                </p:cTn>
                              </p:par>
                            </p:childTnLst>
                          </p:cTn>
                        </p:par>
                        <p:par>
                          <p:cTn id="12" fill="hold">
                            <p:stCondLst>
                              <p:cond delay="2000"/>
                            </p:stCondLst>
                            <p:childTnLst>
                              <p:par>
                                <p:cTn id="13" presetID="22" presetClass="entr" presetSubtype="8" fill="hold"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wipe(left)">
                                      <p:cBhvr>
                                        <p:cTn id="15" dur="1000"/>
                                        <p:tgtEl>
                                          <p:spTgt spid="50"/>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wipe(left)">
                                      <p:cBhvr>
                                        <p:cTn id="20" dur="10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Rectangle 76"/>
          <p:cNvSpPr/>
          <p:nvPr/>
        </p:nvSpPr>
        <p:spPr bwMode="auto">
          <a:xfrm>
            <a:off x="0" y="1159935"/>
            <a:ext cx="9144000" cy="4826000"/>
          </a:xfrm>
          <a:prstGeom prst="rect">
            <a:avLst/>
          </a:prstGeom>
          <a:gradFill flip="none" rotWithShape="1">
            <a:gsLst>
              <a:gs pos="0">
                <a:schemeClr val="bg1">
                  <a:lumMod val="50000"/>
                  <a:alpha val="0"/>
                </a:schemeClr>
              </a:gs>
              <a:gs pos="42000">
                <a:schemeClr val="accent6">
                  <a:lumMod val="40000"/>
                  <a:lumOff val="60000"/>
                </a:schemeClr>
              </a:gs>
              <a:gs pos="75000">
                <a:schemeClr val="accent6"/>
              </a:gs>
              <a:gs pos="85000">
                <a:schemeClr val="accent6">
                  <a:lumMod val="75000"/>
                </a:schemeClr>
              </a:gs>
              <a:gs pos="99000">
                <a:schemeClr val="bg2">
                  <a:alpha val="0"/>
                </a:schemeClr>
              </a:gs>
            </a:gsLst>
            <a:lin ang="10800000" scaled="1"/>
            <a:tileRect/>
          </a:gradFill>
          <a:ln w="38100">
            <a:noFill/>
            <a:headEnd type="none" w="med" len="med"/>
            <a:tailEnd type="none" w="med" len="med"/>
          </a:ln>
          <a:effectLst>
            <a:outerShdw blurRad="50800" dist="50800" dir="5400000" algn="ctr" rotWithShape="0">
              <a:schemeClr val="accent6">
                <a:alpha val="2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endParaRPr lang="en-US" sz="2400" dirty="0" smtClean="0">
              <a:solidFill>
                <a:schemeClr val="tx1"/>
              </a:solidFill>
              <a:latin typeface="Segoe" pitchFamily="34" charset="0"/>
            </a:endParaRPr>
          </a:p>
        </p:txBody>
      </p:sp>
      <p:cxnSp>
        <p:nvCxnSpPr>
          <p:cNvPr id="31" name="Straight Connector 30"/>
          <p:cNvCxnSpPr/>
          <p:nvPr/>
        </p:nvCxnSpPr>
        <p:spPr>
          <a:xfrm rot="16200000" flipH="1">
            <a:off x="7084137" y="3533247"/>
            <a:ext cx="2059509" cy="3809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
        <p:nvSpPr>
          <p:cNvPr id="51" name="Cloud 50"/>
          <p:cNvSpPr/>
          <p:nvPr/>
        </p:nvSpPr>
        <p:spPr bwMode="auto">
          <a:xfrm>
            <a:off x="2383839" y="2051855"/>
            <a:ext cx="1617045" cy="1345616"/>
          </a:xfrm>
          <a:prstGeom prst="cloud">
            <a:avLst/>
          </a:prstGeom>
          <a:gradFill>
            <a:gsLst>
              <a:gs pos="0">
                <a:schemeClr val="tx2">
                  <a:alpha val="40000"/>
                </a:schemeClr>
              </a:gs>
              <a:gs pos="100000">
                <a:schemeClr val="tx2">
                  <a:alpha val="15000"/>
                </a:schemeClr>
              </a:gs>
            </a:gsLst>
            <a:lin ang="16200000" scaled="0"/>
          </a:gradFill>
          <a:ln w="6350">
            <a:gradFill>
              <a:gsLst>
                <a:gs pos="0">
                  <a:schemeClr val="tx1">
                    <a:alpha val="50000"/>
                  </a:schemeClr>
                </a:gs>
                <a:gs pos="100000">
                  <a:schemeClr val="tx2">
                    <a:alpha val="25000"/>
                  </a:schemeClr>
                </a:gs>
              </a:gsLst>
              <a:lin ang="5400000" scaled="0"/>
            </a:gradFill>
            <a:headEnd type="none" w="med" len="med"/>
            <a:tailEnd type="none" w="med" len="med"/>
          </a:ln>
          <a:effectLst/>
          <a:scene3d>
            <a:camera prst="orthographicFront">
              <a:rot lat="0" lon="0" rev="0"/>
            </a:camera>
            <a:lightRig rig="contrasting" dir="t"/>
          </a:scene3d>
          <a:sp3d prstMaterial="powder">
            <a:contourClr>
              <a:schemeClr val="accent2"/>
            </a:contourClr>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endParaRPr lang="en-US" sz="2400" b="1" dirty="0" smtClean="0">
              <a:solidFill>
                <a:schemeClr val="tx1"/>
              </a:solidFill>
            </a:endParaRPr>
          </a:p>
        </p:txBody>
      </p:sp>
      <p:sp>
        <p:nvSpPr>
          <p:cNvPr id="54" name="Cloud 53"/>
          <p:cNvSpPr/>
          <p:nvPr/>
        </p:nvSpPr>
        <p:spPr bwMode="auto">
          <a:xfrm>
            <a:off x="4579939" y="2051855"/>
            <a:ext cx="1483878" cy="1345616"/>
          </a:xfrm>
          <a:prstGeom prst="cloud">
            <a:avLst/>
          </a:prstGeom>
          <a:gradFill>
            <a:gsLst>
              <a:gs pos="0">
                <a:schemeClr val="tx2">
                  <a:alpha val="40000"/>
                </a:schemeClr>
              </a:gs>
              <a:gs pos="100000">
                <a:schemeClr val="tx2">
                  <a:alpha val="15000"/>
                </a:schemeClr>
              </a:gs>
            </a:gsLst>
            <a:lin ang="16200000" scaled="0"/>
          </a:gradFill>
          <a:ln w="6350">
            <a:gradFill>
              <a:gsLst>
                <a:gs pos="0">
                  <a:schemeClr val="tx1">
                    <a:alpha val="50000"/>
                  </a:schemeClr>
                </a:gs>
                <a:gs pos="100000">
                  <a:schemeClr val="tx2">
                    <a:alpha val="25000"/>
                  </a:schemeClr>
                </a:gs>
              </a:gsLst>
              <a:lin ang="5400000" scaled="0"/>
            </a:gradFill>
            <a:headEnd type="none" w="med" len="med"/>
            <a:tailEnd type="none" w="med" len="med"/>
          </a:ln>
          <a:effectLst/>
          <a:scene3d>
            <a:camera prst="orthographicFront">
              <a:rot lat="0" lon="0" rev="0"/>
            </a:camera>
            <a:lightRig rig="contrasting" dir="t"/>
          </a:scene3d>
          <a:sp3d prstMaterial="powder">
            <a:contourClr>
              <a:schemeClr val="accent2"/>
            </a:contourClr>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endParaRPr lang="en-US" sz="2400" dirty="0" smtClean="0">
              <a:solidFill>
                <a:schemeClr val="tx1"/>
              </a:solidFill>
            </a:endParaRPr>
          </a:p>
        </p:txBody>
      </p:sp>
      <p:sp>
        <p:nvSpPr>
          <p:cNvPr id="48" name="Cloud 47"/>
          <p:cNvSpPr/>
          <p:nvPr/>
        </p:nvSpPr>
        <p:spPr bwMode="auto">
          <a:xfrm>
            <a:off x="144381" y="2051855"/>
            <a:ext cx="1565692" cy="1345616"/>
          </a:xfrm>
          <a:prstGeom prst="cloud">
            <a:avLst/>
          </a:prstGeom>
          <a:gradFill>
            <a:gsLst>
              <a:gs pos="0">
                <a:schemeClr val="tx2">
                  <a:alpha val="40000"/>
                </a:schemeClr>
              </a:gs>
              <a:gs pos="100000">
                <a:schemeClr val="tx2">
                  <a:alpha val="15000"/>
                </a:schemeClr>
              </a:gs>
            </a:gsLst>
            <a:lin ang="16200000" scaled="0"/>
          </a:gradFill>
          <a:ln w="6350">
            <a:gradFill>
              <a:gsLst>
                <a:gs pos="0">
                  <a:schemeClr val="tx1">
                    <a:alpha val="50000"/>
                  </a:schemeClr>
                </a:gs>
                <a:gs pos="100000">
                  <a:schemeClr val="tx2">
                    <a:alpha val="25000"/>
                  </a:schemeClr>
                </a:gs>
              </a:gsLst>
              <a:lin ang="5400000" scaled="0"/>
            </a:gradFill>
            <a:headEnd type="none" w="med" len="med"/>
            <a:tailEnd type="none" w="med" len="med"/>
          </a:ln>
          <a:effectLst/>
          <a:scene3d>
            <a:camera prst="orthographicFront">
              <a:rot lat="0" lon="0" rev="0"/>
            </a:camera>
            <a:lightRig rig="contrasting" dir="t"/>
          </a:scene3d>
          <a:sp3d prstMaterial="powder">
            <a:contourClr>
              <a:schemeClr val="accent2"/>
            </a:contourClr>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endParaRPr lang="en-US" sz="2400" dirty="0" smtClean="0">
              <a:solidFill>
                <a:schemeClr val="tx1"/>
              </a:solidFill>
            </a:endParaRPr>
          </a:p>
        </p:txBody>
      </p:sp>
      <p:sp>
        <p:nvSpPr>
          <p:cNvPr id="2" name="Title 1"/>
          <p:cNvSpPr>
            <a:spLocks noGrp="1"/>
          </p:cNvSpPr>
          <p:nvPr>
            <p:ph type="title"/>
          </p:nvPr>
        </p:nvSpPr>
        <p:spPr>
          <a:xfrm>
            <a:off x="381000" y="381000"/>
            <a:ext cx="8382000" cy="609398"/>
          </a:xfrm>
        </p:spPr>
        <p:txBody>
          <a:bodyPr/>
          <a:lstStyle/>
          <a:p>
            <a:r>
              <a:rPr sz="4400"/>
              <a:t>Media Connection</a:t>
            </a:r>
            <a:endParaRPr lang="en-US" sz="4400" dirty="0"/>
          </a:p>
        </p:txBody>
      </p:sp>
      <p:pic>
        <p:nvPicPr>
          <p:cNvPr id="20487" name="Picture 30"/>
          <p:cNvPicPr>
            <a:picLocks noChangeAspect="1" noChangeArrowheads="1"/>
          </p:cNvPicPr>
          <p:nvPr/>
        </p:nvPicPr>
        <p:blipFill>
          <a:blip r:embed="rId3"/>
          <a:srcRect/>
          <a:stretch>
            <a:fillRect/>
          </a:stretch>
        </p:blipFill>
        <p:spPr bwMode="auto">
          <a:xfrm>
            <a:off x="6096900" y="1500613"/>
            <a:ext cx="142875" cy="2638425"/>
          </a:xfrm>
          <a:prstGeom prst="rect">
            <a:avLst/>
          </a:prstGeom>
          <a:noFill/>
          <a:ln w="9525">
            <a:noFill/>
            <a:miter lim="800000"/>
            <a:headEnd/>
            <a:tailEnd/>
          </a:ln>
        </p:spPr>
      </p:pic>
      <p:sp>
        <p:nvSpPr>
          <p:cNvPr id="20489" name="TextBox 100"/>
          <p:cNvSpPr txBox="1">
            <a:spLocks noChangeArrowheads="1"/>
          </p:cNvSpPr>
          <p:nvPr/>
        </p:nvSpPr>
        <p:spPr bwMode="auto">
          <a:xfrm>
            <a:off x="420624" y="2211873"/>
            <a:ext cx="1206500" cy="292100"/>
          </a:xfrm>
          <a:prstGeom prst="rect">
            <a:avLst/>
          </a:prstGeom>
          <a:noFill/>
          <a:ln w="9525">
            <a:noFill/>
            <a:miter lim="800000"/>
            <a:headEnd/>
            <a:tailEnd/>
          </a:ln>
        </p:spPr>
        <p:txBody>
          <a:bodyPr>
            <a:spAutoFit/>
          </a:bodyPr>
          <a:lstStyle/>
          <a:p>
            <a:pPr>
              <a:buFontTx/>
              <a:buNone/>
            </a:pPr>
            <a:r>
              <a:rPr lang="en-US" sz="1300" b="1" dirty="0" smtClean="0"/>
              <a:t>Remote User</a:t>
            </a:r>
            <a:endParaRPr lang="en-US" sz="1300" b="1" dirty="0"/>
          </a:p>
        </p:txBody>
      </p:sp>
      <p:sp>
        <p:nvSpPr>
          <p:cNvPr id="20491" name="TextBox 102"/>
          <p:cNvSpPr txBox="1">
            <a:spLocks noChangeArrowheads="1"/>
          </p:cNvSpPr>
          <p:nvPr/>
        </p:nvSpPr>
        <p:spPr bwMode="auto">
          <a:xfrm>
            <a:off x="1776413" y="3010327"/>
            <a:ext cx="685800" cy="307975"/>
          </a:xfrm>
          <a:prstGeom prst="rect">
            <a:avLst/>
          </a:prstGeom>
          <a:noFill/>
          <a:ln w="9525">
            <a:noFill/>
            <a:miter lim="800000"/>
            <a:headEnd/>
            <a:tailEnd/>
          </a:ln>
        </p:spPr>
        <p:txBody>
          <a:bodyPr>
            <a:spAutoFit/>
          </a:bodyPr>
          <a:lstStyle/>
          <a:p>
            <a:pPr>
              <a:buFontTx/>
              <a:buNone/>
            </a:pPr>
            <a:r>
              <a:rPr lang="en-US" sz="1400" b="1" dirty="0"/>
              <a:t>NAT</a:t>
            </a:r>
          </a:p>
        </p:txBody>
      </p:sp>
      <p:sp>
        <p:nvSpPr>
          <p:cNvPr id="20492" name="TextBox 104"/>
          <p:cNvSpPr txBox="1">
            <a:spLocks noChangeArrowheads="1"/>
          </p:cNvSpPr>
          <p:nvPr/>
        </p:nvSpPr>
        <p:spPr bwMode="auto">
          <a:xfrm>
            <a:off x="2944813" y="2211873"/>
            <a:ext cx="558800" cy="292100"/>
          </a:xfrm>
          <a:prstGeom prst="rect">
            <a:avLst/>
          </a:prstGeom>
          <a:noFill/>
          <a:ln w="9525">
            <a:noFill/>
            <a:miter lim="800000"/>
            <a:headEnd/>
            <a:tailEnd/>
          </a:ln>
        </p:spPr>
        <p:txBody>
          <a:bodyPr>
            <a:spAutoFit/>
          </a:bodyPr>
          <a:lstStyle/>
          <a:p>
            <a:pPr algn="ctr">
              <a:buFontTx/>
              <a:buNone/>
            </a:pPr>
            <a:r>
              <a:rPr lang="en-US" sz="1300" b="1" dirty="0"/>
              <a:t>ISP</a:t>
            </a:r>
          </a:p>
        </p:txBody>
      </p:sp>
      <p:sp>
        <p:nvSpPr>
          <p:cNvPr id="20496" name="TextBox 108"/>
          <p:cNvSpPr txBox="1">
            <a:spLocks noChangeArrowheads="1"/>
          </p:cNvSpPr>
          <p:nvPr/>
        </p:nvSpPr>
        <p:spPr bwMode="auto">
          <a:xfrm>
            <a:off x="4824413" y="2211873"/>
            <a:ext cx="1066800" cy="292100"/>
          </a:xfrm>
          <a:prstGeom prst="rect">
            <a:avLst/>
          </a:prstGeom>
          <a:noFill/>
          <a:ln w="9525">
            <a:noFill/>
            <a:miter lim="800000"/>
            <a:headEnd/>
            <a:tailEnd/>
          </a:ln>
        </p:spPr>
        <p:txBody>
          <a:bodyPr>
            <a:spAutoFit/>
          </a:bodyPr>
          <a:lstStyle/>
          <a:p>
            <a:pPr algn="ctr">
              <a:buFontTx/>
              <a:buNone/>
            </a:pPr>
            <a:r>
              <a:rPr lang="en-US" sz="1300" b="1" dirty="0"/>
              <a:t>Internet</a:t>
            </a:r>
          </a:p>
        </p:txBody>
      </p:sp>
      <p:cxnSp>
        <p:nvCxnSpPr>
          <p:cNvPr id="19" name="Straight Connector 18"/>
          <p:cNvCxnSpPr/>
          <p:nvPr/>
        </p:nvCxnSpPr>
        <p:spPr>
          <a:xfrm>
            <a:off x="671513" y="2654725"/>
            <a:ext cx="1051560" cy="1588"/>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2544979" y="2692825"/>
            <a:ext cx="1373188" cy="1588"/>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grpSp>
        <p:nvGrpSpPr>
          <p:cNvPr id="3" name="Group 48"/>
          <p:cNvGrpSpPr/>
          <p:nvPr/>
        </p:nvGrpSpPr>
        <p:grpSpPr>
          <a:xfrm>
            <a:off x="4456113" y="2136808"/>
            <a:ext cx="2223820" cy="575267"/>
            <a:chOff x="4456113" y="2136808"/>
            <a:chExt cx="2223820" cy="575267"/>
          </a:xfrm>
        </p:grpSpPr>
        <p:cxnSp>
          <p:nvCxnSpPr>
            <p:cNvPr id="38" name="Straight Connector 37"/>
            <p:cNvCxnSpPr/>
            <p:nvPr/>
          </p:nvCxnSpPr>
          <p:spPr>
            <a:xfrm flipV="1">
              <a:off x="4456113" y="2710288"/>
              <a:ext cx="546100" cy="1588"/>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4989513" y="2136808"/>
              <a:ext cx="1690420" cy="575267"/>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grpSp>
      <p:cxnSp>
        <p:nvCxnSpPr>
          <p:cNvPr id="42" name="Straight Connector 41"/>
          <p:cNvCxnSpPr/>
          <p:nvPr/>
        </p:nvCxnSpPr>
        <p:spPr>
          <a:xfrm>
            <a:off x="6865488" y="2175309"/>
            <a:ext cx="1032087" cy="14053"/>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
        <p:nvSpPr>
          <p:cNvPr id="53" name="TextBox 110"/>
          <p:cNvSpPr txBox="1">
            <a:spLocks noChangeArrowheads="1"/>
          </p:cNvSpPr>
          <p:nvPr/>
        </p:nvSpPr>
        <p:spPr bwMode="auto">
          <a:xfrm>
            <a:off x="7588781" y="1284600"/>
            <a:ext cx="1041400" cy="492443"/>
          </a:xfrm>
          <a:prstGeom prst="rect">
            <a:avLst/>
          </a:prstGeom>
          <a:noFill/>
          <a:ln w="9525">
            <a:noFill/>
            <a:miter lim="800000"/>
            <a:headEnd/>
            <a:tailEnd/>
          </a:ln>
        </p:spPr>
        <p:txBody>
          <a:bodyPr>
            <a:spAutoFit/>
          </a:bodyPr>
          <a:lstStyle/>
          <a:p>
            <a:pPr algn="ctr">
              <a:buFontTx/>
              <a:buNone/>
            </a:pPr>
            <a:r>
              <a:rPr lang="en-US" sz="1300" b="1" dirty="0" smtClean="0"/>
              <a:t>Corporate Network</a:t>
            </a:r>
            <a:endParaRPr lang="en-US" sz="1300" b="1" dirty="0"/>
          </a:p>
        </p:txBody>
      </p:sp>
      <p:grpSp>
        <p:nvGrpSpPr>
          <p:cNvPr id="5" name="Group 56"/>
          <p:cNvGrpSpPr/>
          <p:nvPr/>
        </p:nvGrpSpPr>
        <p:grpSpPr>
          <a:xfrm>
            <a:off x="7846773" y="1769588"/>
            <a:ext cx="914640" cy="1488734"/>
            <a:chOff x="7846773" y="1769588"/>
            <a:chExt cx="914640" cy="1488734"/>
          </a:xfrm>
        </p:grpSpPr>
        <p:sp>
          <p:nvSpPr>
            <p:cNvPr id="20512" name="TextBox 33"/>
            <p:cNvSpPr txBox="1">
              <a:spLocks noChangeArrowheads="1"/>
            </p:cNvSpPr>
            <p:nvPr/>
          </p:nvSpPr>
          <p:spPr bwMode="auto">
            <a:xfrm>
              <a:off x="8037095" y="2565825"/>
              <a:ext cx="724318" cy="692497"/>
            </a:xfrm>
            <a:prstGeom prst="rect">
              <a:avLst/>
            </a:prstGeom>
            <a:noFill/>
            <a:ln w="9525">
              <a:noFill/>
              <a:miter lim="800000"/>
              <a:headEnd/>
              <a:tailEnd/>
            </a:ln>
          </p:spPr>
          <p:txBody>
            <a:bodyPr wrap="square">
              <a:spAutoFit/>
            </a:bodyPr>
            <a:lstStyle/>
            <a:p>
              <a:pPr algn="ctr">
                <a:buFontTx/>
                <a:buNone/>
              </a:pPr>
              <a:r>
                <a:rPr lang="en-US" sz="1300" b="1" dirty="0" smtClean="0"/>
                <a:t>Front </a:t>
              </a:r>
              <a:r>
                <a:rPr lang="en-US" sz="1300" b="1" dirty="0"/>
                <a:t>End Server</a:t>
              </a:r>
            </a:p>
          </p:txBody>
        </p:sp>
        <p:pic>
          <p:nvPicPr>
            <p:cNvPr id="60" name="Picture 3" descr="C:\Program Files\Microsoft Resource DVD Artwork\DVD_ART\Artwork_Imagery\HARDWARE_IMAGERY\Illustration - Misc Hardware\Windows Vista Illustration Icons\Server.png"/>
            <p:cNvPicPr>
              <a:picLocks noChangeAspect="1" noChangeArrowheads="1"/>
            </p:cNvPicPr>
            <p:nvPr/>
          </p:nvPicPr>
          <p:blipFill>
            <a:blip r:embed="rId4"/>
            <a:srcRect/>
            <a:stretch>
              <a:fillRect/>
            </a:stretch>
          </p:blipFill>
          <p:spPr bwMode="auto">
            <a:xfrm>
              <a:off x="7846773" y="1769588"/>
              <a:ext cx="613515" cy="839547"/>
            </a:xfrm>
            <a:prstGeom prst="rect">
              <a:avLst/>
            </a:prstGeom>
            <a:noFill/>
          </p:spPr>
        </p:pic>
      </p:grpSp>
      <p:cxnSp>
        <p:nvCxnSpPr>
          <p:cNvPr id="37" name="Straight Connector 36"/>
          <p:cNvCxnSpPr/>
          <p:nvPr/>
        </p:nvCxnSpPr>
        <p:spPr bwMode="auto">
          <a:xfrm>
            <a:off x="674688" y="2794435"/>
            <a:ext cx="1023937" cy="1588"/>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bwMode="auto">
          <a:xfrm flipV="1">
            <a:off x="2422525" y="2832535"/>
            <a:ext cx="1373188" cy="1588"/>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grpSp>
        <p:nvGrpSpPr>
          <p:cNvPr id="6" name="Group 49"/>
          <p:cNvGrpSpPr/>
          <p:nvPr/>
        </p:nvGrpSpPr>
        <p:grpSpPr>
          <a:xfrm>
            <a:off x="3882585" y="2853940"/>
            <a:ext cx="2855099" cy="688157"/>
            <a:chOff x="3882585" y="2853940"/>
            <a:chExt cx="2855099" cy="688157"/>
          </a:xfrm>
        </p:grpSpPr>
        <p:cxnSp>
          <p:nvCxnSpPr>
            <p:cNvPr id="41" name="Straight Connector 40"/>
            <p:cNvCxnSpPr/>
            <p:nvPr/>
          </p:nvCxnSpPr>
          <p:spPr bwMode="auto">
            <a:xfrm>
              <a:off x="3882585" y="2853940"/>
              <a:ext cx="1143000" cy="8858"/>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bwMode="auto">
            <a:xfrm>
              <a:off x="5009566" y="2859413"/>
              <a:ext cx="1728118" cy="682684"/>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grpSp>
      <p:cxnSp>
        <p:nvCxnSpPr>
          <p:cNvPr id="44" name="Straight Connector 43"/>
          <p:cNvCxnSpPr/>
          <p:nvPr/>
        </p:nvCxnSpPr>
        <p:spPr bwMode="auto">
          <a:xfrm rot="16200000" flipH="1">
            <a:off x="6780998" y="3566159"/>
            <a:ext cx="1126159" cy="981779"/>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grpSp>
        <p:nvGrpSpPr>
          <p:cNvPr id="50" name="Group 49"/>
          <p:cNvGrpSpPr/>
          <p:nvPr/>
        </p:nvGrpSpPr>
        <p:grpSpPr>
          <a:xfrm>
            <a:off x="6015788" y="1484943"/>
            <a:ext cx="1463040" cy="2893807"/>
            <a:chOff x="6015788" y="1484943"/>
            <a:chExt cx="1463040" cy="2893807"/>
          </a:xfrm>
        </p:grpSpPr>
        <p:sp>
          <p:nvSpPr>
            <p:cNvPr id="20497" name="TextBox 109"/>
            <p:cNvSpPr txBox="1">
              <a:spLocks noChangeArrowheads="1"/>
            </p:cNvSpPr>
            <p:nvPr/>
          </p:nvSpPr>
          <p:spPr bwMode="auto">
            <a:xfrm>
              <a:off x="6435038" y="1484943"/>
              <a:ext cx="584200" cy="292100"/>
            </a:xfrm>
            <a:prstGeom prst="rect">
              <a:avLst/>
            </a:prstGeom>
            <a:noFill/>
            <a:ln w="9525">
              <a:noFill/>
              <a:miter lim="800000"/>
              <a:headEnd/>
              <a:tailEnd/>
            </a:ln>
          </p:spPr>
          <p:txBody>
            <a:bodyPr>
              <a:spAutoFit/>
            </a:bodyPr>
            <a:lstStyle/>
            <a:p>
              <a:pPr>
                <a:buFontTx/>
                <a:buNone/>
              </a:pPr>
              <a:r>
                <a:rPr lang="en-US" sz="1300" b="1" dirty="0"/>
                <a:t>DMZ</a:t>
              </a:r>
            </a:p>
          </p:txBody>
        </p:sp>
        <p:grpSp>
          <p:nvGrpSpPr>
            <p:cNvPr id="4" name="Group 49"/>
            <p:cNvGrpSpPr/>
            <p:nvPr/>
          </p:nvGrpSpPr>
          <p:grpSpPr>
            <a:xfrm>
              <a:off x="6181038" y="1769588"/>
              <a:ext cx="1181100" cy="1326464"/>
              <a:chOff x="6181038" y="1769588"/>
              <a:chExt cx="1181100" cy="1326464"/>
            </a:xfrm>
          </p:grpSpPr>
          <p:sp>
            <p:nvSpPr>
              <p:cNvPr id="20502" name="TextBox 31"/>
              <p:cNvSpPr txBox="1">
                <a:spLocks noChangeArrowheads="1"/>
              </p:cNvSpPr>
              <p:nvPr/>
            </p:nvSpPr>
            <p:spPr bwMode="auto">
              <a:xfrm>
                <a:off x="6181038" y="2603927"/>
                <a:ext cx="1181100" cy="492125"/>
              </a:xfrm>
              <a:prstGeom prst="rect">
                <a:avLst/>
              </a:prstGeom>
              <a:noFill/>
              <a:ln w="9525">
                <a:noFill/>
                <a:miter lim="800000"/>
                <a:headEnd/>
                <a:tailEnd/>
              </a:ln>
            </p:spPr>
            <p:txBody>
              <a:bodyPr>
                <a:spAutoFit/>
              </a:bodyPr>
              <a:lstStyle/>
              <a:p>
                <a:pPr algn="ctr">
                  <a:buFontTx/>
                  <a:buNone/>
                </a:pPr>
                <a:r>
                  <a:rPr lang="en-US" sz="1300" b="1" dirty="0"/>
                  <a:t>Access Edge Server</a:t>
                </a:r>
              </a:p>
            </p:txBody>
          </p:sp>
          <p:pic>
            <p:nvPicPr>
              <p:cNvPr id="56" name="Picture 3" descr="C:\Program Files\Microsoft Resource DVD Artwork\DVD_ART\Artwork_Imagery\HARDWARE_IMAGERY\Illustration - Misc Hardware\Windows Vista Illustration Icons\Server.png"/>
              <p:cNvPicPr>
                <a:picLocks noChangeAspect="1" noChangeArrowheads="1"/>
              </p:cNvPicPr>
              <p:nvPr/>
            </p:nvPicPr>
            <p:blipFill>
              <a:blip r:embed="rId4"/>
              <a:srcRect/>
              <a:stretch>
                <a:fillRect/>
              </a:stretch>
            </p:blipFill>
            <p:spPr bwMode="auto">
              <a:xfrm>
                <a:off x="6507829" y="1769588"/>
                <a:ext cx="613515" cy="839547"/>
              </a:xfrm>
              <a:prstGeom prst="rect">
                <a:avLst/>
              </a:prstGeom>
              <a:noFill/>
            </p:spPr>
          </p:pic>
        </p:grpSp>
        <p:sp>
          <p:nvSpPr>
            <p:cNvPr id="64" name="Rectangle 63"/>
            <p:cNvSpPr/>
            <p:nvPr/>
          </p:nvSpPr>
          <p:spPr bwMode="auto">
            <a:xfrm>
              <a:off x="6015788" y="1509713"/>
              <a:ext cx="192505" cy="2667651"/>
            </a:xfrm>
            <a:prstGeom prst="rect">
              <a:avLst/>
            </a:prstGeom>
            <a:ln>
              <a:headEnd type="none" w="med" len="med"/>
              <a:tailEnd type="none" w="med" len="med"/>
            </a:ln>
            <a:scene3d>
              <a:camera prst="obliqueTopRight"/>
              <a:lightRig rig="threePt" dir="t">
                <a:rot lat="0" lon="0" rev="10800000"/>
              </a:lightRig>
            </a:scene3d>
            <a:sp3d>
              <a:bevelT w="12700" h="317500"/>
            </a:sp3d>
          </p:spPr>
          <p:style>
            <a:lnRef idx="1">
              <a:schemeClr val="accent3"/>
            </a:lnRef>
            <a:fillRef idx="3">
              <a:schemeClr val="accent3"/>
            </a:fillRef>
            <a:effectRef idx="2">
              <a:schemeClr val="accent3"/>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dirty="0" smtClean="0">
                <a:solidFill>
                  <a:schemeClr val="tx1"/>
                </a:solidFill>
                <a:latin typeface="Segoe" pitchFamily="34" charset="0"/>
              </a:endParaRPr>
            </a:p>
          </p:txBody>
        </p:sp>
        <p:sp>
          <p:nvSpPr>
            <p:cNvPr id="65" name="Rectangle 64"/>
            <p:cNvSpPr/>
            <p:nvPr/>
          </p:nvSpPr>
          <p:spPr bwMode="auto">
            <a:xfrm>
              <a:off x="7286323" y="1509713"/>
              <a:ext cx="192505" cy="2667651"/>
            </a:xfrm>
            <a:prstGeom prst="rect">
              <a:avLst/>
            </a:prstGeom>
            <a:ln>
              <a:headEnd type="none" w="med" len="med"/>
              <a:tailEnd type="none" w="med" len="med"/>
            </a:ln>
            <a:scene3d>
              <a:camera prst="obliqueTopRight"/>
              <a:lightRig rig="threePt" dir="t">
                <a:rot lat="0" lon="0" rev="10800000"/>
              </a:lightRig>
            </a:scene3d>
            <a:sp3d>
              <a:bevelT w="12700" h="317500"/>
            </a:sp3d>
          </p:spPr>
          <p:style>
            <a:lnRef idx="1">
              <a:schemeClr val="accent3"/>
            </a:lnRef>
            <a:fillRef idx="3">
              <a:schemeClr val="accent3"/>
            </a:fillRef>
            <a:effectRef idx="2">
              <a:schemeClr val="accent3"/>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dirty="0" smtClean="0">
                <a:solidFill>
                  <a:schemeClr val="tx1"/>
                </a:solidFill>
                <a:latin typeface="Segoe" pitchFamily="34" charset="0"/>
              </a:endParaRPr>
            </a:p>
          </p:txBody>
        </p:sp>
        <p:sp>
          <p:nvSpPr>
            <p:cNvPr id="36" name="TextBox 49"/>
            <p:cNvSpPr txBox="1">
              <a:spLocks noChangeArrowheads="1"/>
            </p:cNvSpPr>
            <p:nvPr/>
          </p:nvSpPr>
          <p:spPr bwMode="auto">
            <a:xfrm>
              <a:off x="6193738" y="3886421"/>
              <a:ext cx="1181100" cy="492329"/>
            </a:xfrm>
            <a:prstGeom prst="rect">
              <a:avLst/>
            </a:prstGeom>
            <a:noFill/>
            <a:ln w="9525">
              <a:noFill/>
              <a:miter lim="800000"/>
              <a:headEnd/>
              <a:tailEnd/>
            </a:ln>
          </p:spPr>
          <p:txBody>
            <a:bodyPr>
              <a:spAutoFit/>
            </a:bodyPr>
            <a:lstStyle/>
            <a:p>
              <a:pPr algn="ctr">
                <a:buFontTx/>
                <a:buNone/>
              </a:pPr>
              <a:r>
                <a:rPr lang="en-US" sz="1300" b="1" dirty="0"/>
                <a:t>A/V Edge Server</a:t>
              </a:r>
            </a:p>
          </p:txBody>
        </p:sp>
        <p:pic>
          <p:nvPicPr>
            <p:cNvPr id="46" name="Picture 3" descr="C:\Program Files\Microsoft Resource DVD Artwork\DVD_ART\Artwork_Imagery\HARDWARE_IMAGERY\Illustration - Misc Hardware\Windows Vista Illustration Icons\Server.png"/>
            <p:cNvPicPr>
              <a:picLocks noChangeAspect="1" noChangeArrowheads="1"/>
            </p:cNvPicPr>
            <p:nvPr/>
          </p:nvPicPr>
          <p:blipFill>
            <a:blip r:embed="rId4"/>
            <a:srcRect/>
            <a:stretch>
              <a:fillRect/>
            </a:stretch>
          </p:blipFill>
          <p:spPr bwMode="auto">
            <a:xfrm>
              <a:off x="6528683" y="3118576"/>
              <a:ext cx="613515" cy="839547"/>
            </a:xfrm>
            <a:prstGeom prst="rect">
              <a:avLst/>
            </a:prstGeom>
            <a:noFill/>
          </p:spPr>
        </p:pic>
      </p:grpSp>
      <p:pic>
        <p:nvPicPr>
          <p:cNvPr id="45" name="Picture 2" descr="C:\Program Files\Microsoft Resource DVD Artwork\DVD_ART\Artwork_Imagery\HARDWARE_IMAGERY\Illustration - Misc Hardware\Windows Vista Illustration Icons\Modem.png"/>
          <p:cNvPicPr>
            <a:picLocks noChangeAspect="1" noChangeArrowheads="1"/>
          </p:cNvPicPr>
          <p:nvPr/>
        </p:nvPicPr>
        <p:blipFill>
          <a:blip r:embed="rId5"/>
          <a:srcRect/>
          <a:stretch>
            <a:fillRect/>
          </a:stretch>
        </p:blipFill>
        <p:spPr bwMode="auto">
          <a:xfrm>
            <a:off x="3669834" y="2258236"/>
            <a:ext cx="1086853" cy="1086853"/>
          </a:xfrm>
          <a:prstGeom prst="rect">
            <a:avLst/>
          </a:prstGeom>
          <a:noFill/>
        </p:spPr>
      </p:pic>
      <p:pic>
        <p:nvPicPr>
          <p:cNvPr id="47" name="Picture 3" descr="C:\Program Files\Microsoft Resource DVD Artwork\DVD_ART\Artwork_Imagery\HARDWARE_IMAGERY\Illustration - Misc Hardware\Windows Vista Illustration Icons\Router.png"/>
          <p:cNvPicPr>
            <a:picLocks noChangeAspect="1" noChangeArrowheads="1"/>
          </p:cNvPicPr>
          <p:nvPr/>
        </p:nvPicPr>
        <p:blipFill>
          <a:blip r:embed="rId6"/>
          <a:srcRect/>
          <a:stretch>
            <a:fillRect/>
          </a:stretch>
        </p:blipFill>
        <p:spPr bwMode="auto">
          <a:xfrm>
            <a:off x="1547813" y="2267236"/>
            <a:ext cx="1086853" cy="1086853"/>
          </a:xfrm>
          <a:prstGeom prst="rect">
            <a:avLst/>
          </a:prstGeom>
          <a:noFill/>
        </p:spPr>
      </p:pic>
      <p:grpSp>
        <p:nvGrpSpPr>
          <p:cNvPr id="7" name="Group 34"/>
          <p:cNvGrpSpPr/>
          <p:nvPr/>
        </p:nvGrpSpPr>
        <p:grpSpPr>
          <a:xfrm>
            <a:off x="7313613" y="4481830"/>
            <a:ext cx="1617045" cy="1345616"/>
            <a:chOff x="7313613" y="4481830"/>
            <a:chExt cx="1617045" cy="1345616"/>
          </a:xfrm>
        </p:grpSpPr>
        <p:sp>
          <p:nvSpPr>
            <p:cNvPr id="32" name="Cloud 31"/>
            <p:cNvSpPr/>
            <p:nvPr/>
          </p:nvSpPr>
          <p:spPr bwMode="auto">
            <a:xfrm>
              <a:off x="7313613" y="4481830"/>
              <a:ext cx="1617045" cy="1345616"/>
            </a:xfrm>
            <a:prstGeom prst="cloud">
              <a:avLst/>
            </a:prstGeom>
            <a:gradFill>
              <a:gsLst>
                <a:gs pos="0">
                  <a:schemeClr val="tx2">
                    <a:alpha val="40000"/>
                  </a:schemeClr>
                </a:gs>
                <a:gs pos="100000">
                  <a:schemeClr val="tx2">
                    <a:alpha val="15000"/>
                  </a:schemeClr>
                </a:gs>
              </a:gsLst>
              <a:lin ang="16200000" scaled="0"/>
            </a:gradFill>
            <a:ln w="6350">
              <a:gradFill>
                <a:gsLst>
                  <a:gs pos="0">
                    <a:schemeClr val="tx1">
                      <a:alpha val="50000"/>
                    </a:schemeClr>
                  </a:gs>
                  <a:gs pos="100000">
                    <a:schemeClr val="tx2">
                      <a:alpha val="25000"/>
                    </a:schemeClr>
                  </a:gs>
                </a:gsLst>
                <a:lin ang="5400000" scaled="0"/>
              </a:gradFill>
              <a:headEnd type="none" w="med" len="med"/>
              <a:tailEnd type="none" w="med" len="med"/>
            </a:ln>
            <a:effectLst/>
            <a:scene3d>
              <a:camera prst="orthographicFront">
                <a:rot lat="0" lon="0" rev="0"/>
              </a:camera>
              <a:lightRig rig="contrasting" dir="t"/>
            </a:scene3d>
            <a:sp3d prstMaterial="powder">
              <a:contourClr>
                <a:schemeClr val="accent2"/>
              </a:contourClr>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endParaRPr lang="en-US" sz="2400" dirty="0" smtClean="0">
                <a:solidFill>
                  <a:schemeClr val="tx1"/>
                </a:solidFill>
              </a:endParaRPr>
            </a:p>
          </p:txBody>
        </p:sp>
        <p:sp>
          <p:nvSpPr>
            <p:cNvPr id="33" name="TextBox 100"/>
            <p:cNvSpPr txBox="1">
              <a:spLocks noChangeArrowheads="1"/>
            </p:cNvSpPr>
            <p:nvPr/>
          </p:nvSpPr>
          <p:spPr bwMode="auto">
            <a:xfrm>
              <a:off x="7719460" y="4619666"/>
              <a:ext cx="1036989" cy="492443"/>
            </a:xfrm>
            <a:prstGeom prst="rect">
              <a:avLst/>
            </a:prstGeom>
            <a:noFill/>
            <a:ln w="9525">
              <a:noFill/>
              <a:miter lim="800000"/>
              <a:headEnd/>
              <a:tailEnd/>
            </a:ln>
          </p:spPr>
          <p:txBody>
            <a:bodyPr wrap="square">
              <a:spAutoFit/>
            </a:bodyPr>
            <a:lstStyle/>
            <a:p>
              <a:pPr algn="r">
                <a:buFontTx/>
                <a:buNone/>
              </a:pPr>
              <a:r>
                <a:rPr lang="en-US" sz="1300" b="1" dirty="0" smtClean="0"/>
                <a:t>Corporate User</a:t>
              </a:r>
              <a:endParaRPr lang="en-US" sz="1300" b="1" dirty="0"/>
            </a:p>
          </p:txBody>
        </p:sp>
        <p:pic>
          <p:nvPicPr>
            <p:cNvPr id="34" name="Picture 4" descr="C:\Program Files\Microsoft Resource DVD Artwork\DVD_ART\Artwork_Imagery\HARDWARE_IMAGERY\Illustration - Misc Hardware\Windows Vista Illustration Icons\Male User.png"/>
            <p:cNvPicPr>
              <a:picLocks noChangeAspect="1" noChangeArrowheads="1"/>
            </p:cNvPicPr>
            <p:nvPr/>
          </p:nvPicPr>
          <p:blipFill>
            <a:blip r:embed="rId7"/>
            <a:srcRect/>
            <a:stretch>
              <a:fillRect/>
            </a:stretch>
          </p:blipFill>
          <p:spPr bwMode="auto">
            <a:xfrm>
              <a:off x="7575081" y="4865401"/>
              <a:ext cx="837081" cy="837081"/>
            </a:xfrm>
            <a:prstGeom prst="rect">
              <a:avLst/>
            </a:prstGeom>
            <a:noFill/>
          </p:spPr>
        </p:pic>
      </p:grpSp>
      <p:pic>
        <p:nvPicPr>
          <p:cNvPr id="4098" name="Picture 2" descr="C:\Program Files\Microsoft Resource DVD Artwork\DVD_ART\Artwork_Imagery\HARDWARE_IMAGERY\Illustration - Misc Hardware\Windows Vista Illustration Icons\Generic User.png"/>
          <p:cNvPicPr>
            <a:picLocks noChangeAspect="1" noChangeArrowheads="1"/>
          </p:cNvPicPr>
          <p:nvPr/>
        </p:nvPicPr>
        <p:blipFill>
          <a:blip r:embed="rId8"/>
          <a:srcRect/>
          <a:stretch>
            <a:fillRect/>
          </a:stretch>
        </p:blipFill>
        <p:spPr bwMode="auto">
          <a:xfrm>
            <a:off x="406800" y="2485944"/>
            <a:ext cx="511933" cy="623012"/>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1000"/>
                                        <p:tgtEl>
                                          <p:spTgt spid="31"/>
                                        </p:tgtEl>
                                      </p:cBhvr>
                                    </p:animEffect>
                                    <p:set>
                                      <p:cBhvr>
                                        <p:cTn id="7" dur="1" fill="hold">
                                          <p:stCondLst>
                                            <p:cond delay="999"/>
                                          </p:stCondLst>
                                        </p:cTn>
                                        <p:tgtEl>
                                          <p:spTgt spid="31"/>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1000"/>
                                        <p:tgtEl>
                                          <p:spTgt spid="51"/>
                                        </p:tgtEl>
                                      </p:cBhvr>
                                    </p:animEffect>
                                    <p:set>
                                      <p:cBhvr>
                                        <p:cTn id="10" dur="1" fill="hold">
                                          <p:stCondLst>
                                            <p:cond delay="999"/>
                                          </p:stCondLst>
                                        </p:cTn>
                                        <p:tgtEl>
                                          <p:spTgt spid="51"/>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1000"/>
                                        <p:tgtEl>
                                          <p:spTgt spid="54"/>
                                        </p:tgtEl>
                                      </p:cBhvr>
                                    </p:animEffect>
                                    <p:set>
                                      <p:cBhvr>
                                        <p:cTn id="13" dur="1" fill="hold">
                                          <p:stCondLst>
                                            <p:cond delay="999"/>
                                          </p:stCondLst>
                                        </p:cTn>
                                        <p:tgtEl>
                                          <p:spTgt spid="54"/>
                                        </p:tgtEl>
                                        <p:attrNameLst>
                                          <p:attrName>style.visibility</p:attrName>
                                        </p:attrNameLst>
                                      </p:cBhvr>
                                      <p:to>
                                        <p:strVal val="hidden"/>
                                      </p:to>
                                    </p:set>
                                  </p:childTnLst>
                                </p:cTn>
                              </p:par>
                              <p:par>
                                <p:cTn id="14" presetID="10" presetClass="exit" presetSubtype="0" fill="hold" grpId="0" nodeType="withEffect">
                                  <p:stCondLst>
                                    <p:cond delay="0"/>
                                  </p:stCondLst>
                                  <p:childTnLst>
                                    <p:animEffect transition="out" filter="fade">
                                      <p:cBhvr>
                                        <p:cTn id="15" dur="1000"/>
                                        <p:tgtEl>
                                          <p:spTgt spid="48"/>
                                        </p:tgtEl>
                                      </p:cBhvr>
                                    </p:animEffect>
                                    <p:set>
                                      <p:cBhvr>
                                        <p:cTn id="16" dur="1" fill="hold">
                                          <p:stCondLst>
                                            <p:cond delay="999"/>
                                          </p:stCondLst>
                                        </p:cTn>
                                        <p:tgtEl>
                                          <p:spTgt spid="48"/>
                                        </p:tgtEl>
                                        <p:attrNameLst>
                                          <p:attrName>style.visibility</p:attrName>
                                        </p:attrNameLst>
                                      </p:cBhvr>
                                      <p:to>
                                        <p:strVal val="hidden"/>
                                      </p:to>
                                    </p:set>
                                  </p:childTnLst>
                                </p:cTn>
                              </p:par>
                              <p:par>
                                <p:cTn id="17" presetID="10" presetClass="exit" presetSubtype="0" fill="hold" nodeType="withEffect">
                                  <p:stCondLst>
                                    <p:cond delay="0"/>
                                  </p:stCondLst>
                                  <p:childTnLst>
                                    <p:animEffect transition="out" filter="fade">
                                      <p:cBhvr>
                                        <p:cTn id="18" dur="1000"/>
                                        <p:tgtEl>
                                          <p:spTgt spid="20487"/>
                                        </p:tgtEl>
                                      </p:cBhvr>
                                    </p:animEffect>
                                    <p:set>
                                      <p:cBhvr>
                                        <p:cTn id="19" dur="1" fill="hold">
                                          <p:stCondLst>
                                            <p:cond delay="999"/>
                                          </p:stCondLst>
                                        </p:cTn>
                                        <p:tgtEl>
                                          <p:spTgt spid="20487"/>
                                        </p:tgtEl>
                                        <p:attrNameLst>
                                          <p:attrName>style.visibility</p:attrName>
                                        </p:attrNameLst>
                                      </p:cBhvr>
                                      <p:to>
                                        <p:strVal val="hidden"/>
                                      </p:to>
                                    </p:set>
                                  </p:childTnLst>
                                </p:cTn>
                              </p:par>
                              <p:par>
                                <p:cTn id="20" presetID="10" presetClass="exit" presetSubtype="0" fill="hold" grpId="0" nodeType="withEffect">
                                  <p:stCondLst>
                                    <p:cond delay="0"/>
                                  </p:stCondLst>
                                  <p:childTnLst>
                                    <p:animEffect transition="out" filter="fade">
                                      <p:cBhvr>
                                        <p:cTn id="21" dur="1000"/>
                                        <p:tgtEl>
                                          <p:spTgt spid="20489"/>
                                        </p:tgtEl>
                                      </p:cBhvr>
                                    </p:animEffect>
                                    <p:set>
                                      <p:cBhvr>
                                        <p:cTn id="22" dur="1" fill="hold">
                                          <p:stCondLst>
                                            <p:cond delay="999"/>
                                          </p:stCondLst>
                                        </p:cTn>
                                        <p:tgtEl>
                                          <p:spTgt spid="20489"/>
                                        </p:tgtEl>
                                        <p:attrNameLst>
                                          <p:attrName>style.visibility</p:attrName>
                                        </p:attrNameLst>
                                      </p:cBhvr>
                                      <p:to>
                                        <p:strVal val="hidden"/>
                                      </p:to>
                                    </p:set>
                                  </p:childTnLst>
                                </p:cTn>
                              </p:par>
                              <p:par>
                                <p:cTn id="23" presetID="10" presetClass="exit" presetSubtype="0" fill="hold" grpId="0" nodeType="withEffect">
                                  <p:stCondLst>
                                    <p:cond delay="0"/>
                                  </p:stCondLst>
                                  <p:childTnLst>
                                    <p:animEffect transition="out" filter="fade">
                                      <p:cBhvr>
                                        <p:cTn id="24" dur="1000"/>
                                        <p:tgtEl>
                                          <p:spTgt spid="20491"/>
                                        </p:tgtEl>
                                      </p:cBhvr>
                                    </p:animEffect>
                                    <p:set>
                                      <p:cBhvr>
                                        <p:cTn id="25" dur="1" fill="hold">
                                          <p:stCondLst>
                                            <p:cond delay="999"/>
                                          </p:stCondLst>
                                        </p:cTn>
                                        <p:tgtEl>
                                          <p:spTgt spid="20491"/>
                                        </p:tgtEl>
                                        <p:attrNameLst>
                                          <p:attrName>style.visibility</p:attrName>
                                        </p:attrNameLst>
                                      </p:cBhvr>
                                      <p:to>
                                        <p:strVal val="hidden"/>
                                      </p:to>
                                    </p:set>
                                  </p:childTnLst>
                                </p:cTn>
                              </p:par>
                              <p:par>
                                <p:cTn id="26" presetID="10" presetClass="exit" presetSubtype="0" fill="hold" grpId="0" nodeType="withEffect">
                                  <p:stCondLst>
                                    <p:cond delay="0"/>
                                  </p:stCondLst>
                                  <p:childTnLst>
                                    <p:animEffect transition="out" filter="fade">
                                      <p:cBhvr>
                                        <p:cTn id="27" dur="1000"/>
                                        <p:tgtEl>
                                          <p:spTgt spid="20492"/>
                                        </p:tgtEl>
                                      </p:cBhvr>
                                    </p:animEffect>
                                    <p:set>
                                      <p:cBhvr>
                                        <p:cTn id="28" dur="1" fill="hold">
                                          <p:stCondLst>
                                            <p:cond delay="999"/>
                                          </p:stCondLst>
                                        </p:cTn>
                                        <p:tgtEl>
                                          <p:spTgt spid="20492"/>
                                        </p:tgtEl>
                                        <p:attrNameLst>
                                          <p:attrName>style.visibility</p:attrName>
                                        </p:attrNameLst>
                                      </p:cBhvr>
                                      <p:to>
                                        <p:strVal val="hidden"/>
                                      </p:to>
                                    </p:set>
                                  </p:childTnLst>
                                </p:cTn>
                              </p:par>
                              <p:par>
                                <p:cTn id="29" presetID="10" presetClass="exit" presetSubtype="0" fill="hold" grpId="0" nodeType="withEffect">
                                  <p:stCondLst>
                                    <p:cond delay="0"/>
                                  </p:stCondLst>
                                  <p:childTnLst>
                                    <p:animEffect transition="out" filter="fade">
                                      <p:cBhvr>
                                        <p:cTn id="30" dur="1000"/>
                                        <p:tgtEl>
                                          <p:spTgt spid="20496"/>
                                        </p:tgtEl>
                                      </p:cBhvr>
                                    </p:animEffect>
                                    <p:set>
                                      <p:cBhvr>
                                        <p:cTn id="31" dur="1" fill="hold">
                                          <p:stCondLst>
                                            <p:cond delay="999"/>
                                          </p:stCondLst>
                                        </p:cTn>
                                        <p:tgtEl>
                                          <p:spTgt spid="20496"/>
                                        </p:tgtEl>
                                        <p:attrNameLst>
                                          <p:attrName>style.visibility</p:attrName>
                                        </p:attrNameLst>
                                      </p:cBhvr>
                                      <p:to>
                                        <p:strVal val="hidden"/>
                                      </p:to>
                                    </p:set>
                                  </p:childTnLst>
                                </p:cTn>
                              </p:par>
                              <p:par>
                                <p:cTn id="32" presetID="10" presetClass="exit" presetSubtype="0" fill="hold" nodeType="withEffect">
                                  <p:stCondLst>
                                    <p:cond delay="0"/>
                                  </p:stCondLst>
                                  <p:childTnLst>
                                    <p:animEffect transition="out" filter="fade">
                                      <p:cBhvr>
                                        <p:cTn id="33" dur="1000"/>
                                        <p:tgtEl>
                                          <p:spTgt spid="19"/>
                                        </p:tgtEl>
                                      </p:cBhvr>
                                    </p:animEffect>
                                    <p:set>
                                      <p:cBhvr>
                                        <p:cTn id="34" dur="1" fill="hold">
                                          <p:stCondLst>
                                            <p:cond delay="999"/>
                                          </p:stCondLst>
                                        </p:cTn>
                                        <p:tgtEl>
                                          <p:spTgt spid="19"/>
                                        </p:tgtEl>
                                        <p:attrNameLst>
                                          <p:attrName>style.visibility</p:attrName>
                                        </p:attrNameLst>
                                      </p:cBhvr>
                                      <p:to>
                                        <p:strVal val="hidden"/>
                                      </p:to>
                                    </p:set>
                                  </p:childTnLst>
                                </p:cTn>
                              </p:par>
                              <p:par>
                                <p:cTn id="35" presetID="10" presetClass="exit" presetSubtype="0" fill="hold" nodeType="withEffect">
                                  <p:stCondLst>
                                    <p:cond delay="0"/>
                                  </p:stCondLst>
                                  <p:childTnLst>
                                    <p:animEffect transition="out" filter="fade">
                                      <p:cBhvr>
                                        <p:cTn id="36" dur="1000"/>
                                        <p:tgtEl>
                                          <p:spTgt spid="20"/>
                                        </p:tgtEl>
                                      </p:cBhvr>
                                    </p:animEffect>
                                    <p:set>
                                      <p:cBhvr>
                                        <p:cTn id="37" dur="1" fill="hold">
                                          <p:stCondLst>
                                            <p:cond delay="999"/>
                                          </p:stCondLst>
                                        </p:cTn>
                                        <p:tgtEl>
                                          <p:spTgt spid="20"/>
                                        </p:tgtEl>
                                        <p:attrNameLst>
                                          <p:attrName>style.visibility</p:attrName>
                                        </p:attrNameLst>
                                      </p:cBhvr>
                                      <p:to>
                                        <p:strVal val="hidden"/>
                                      </p:to>
                                    </p:set>
                                  </p:childTnLst>
                                </p:cTn>
                              </p:par>
                              <p:par>
                                <p:cTn id="38" presetID="10" presetClass="exit" presetSubtype="0" fill="hold" nodeType="withEffect">
                                  <p:stCondLst>
                                    <p:cond delay="0"/>
                                  </p:stCondLst>
                                  <p:childTnLst>
                                    <p:animEffect transition="out" filter="fade">
                                      <p:cBhvr>
                                        <p:cTn id="39" dur="1000"/>
                                        <p:tgtEl>
                                          <p:spTgt spid="3"/>
                                        </p:tgtEl>
                                      </p:cBhvr>
                                    </p:animEffect>
                                    <p:set>
                                      <p:cBhvr>
                                        <p:cTn id="40" dur="1" fill="hold">
                                          <p:stCondLst>
                                            <p:cond delay="999"/>
                                          </p:stCondLst>
                                        </p:cTn>
                                        <p:tgtEl>
                                          <p:spTgt spid="3"/>
                                        </p:tgtEl>
                                        <p:attrNameLst>
                                          <p:attrName>style.visibility</p:attrName>
                                        </p:attrNameLst>
                                      </p:cBhvr>
                                      <p:to>
                                        <p:strVal val="hidden"/>
                                      </p:to>
                                    </p:set>
                                  </p:childTnLst>
                                </p:cTn>
                              </p:par>
                              <p:par>
                                <p:cTn id="41" presetID="10" presetClass="exit" presetSubtype="0" fill="hold" nodeType="withEffect">
                                  <p:stCondLst>
                                    <p:cond delay="0"/>
                                  </p:stCondLst>
                                  <p:childTnLst>
                                    <p:animEffect transition="out" filter="fade">
                                      <p:cBhvr>
                                        <p:cTn id="42" dur="1000"/>
                                        <p:tgtEl>
                                          <p:spTgt spid="42"/>
                                        </p:tgtEl>
                                      </p:cBhvr>
                                    </p:animEffect>
                                    <p:set>
                                      <p:cBhvr>
                                        <p:cTn id="43" dur="1" fill="hold">
                                          <p:stCondLst>
                                            <p:cond delay="999"/>
                                          </p:stCondLst>
                                        </p:cTn>
                                        <p:tgtEl>
                                          <p:spTgt spid="42"/>
                                        </p:tgtEl>
                                        <p:attrNameLst>
                                          <p:attrName>style.visibility</p:attrName>
                                        </p:attrNameLst>
                                      </p:cBhvr>
                                      <p:to>
                                        <p:strVal val="hidden"/>
                                      </p:to>
                                    </p:set>
                                  </p:childTnLst>
                                </p:cTn>
                              </p:par>
                              <p:par>
                                <p:cTn id="44" presetID="10" presetClass="exit" presetSubtype="0" fill="hold" grpId="0" nodeType="withEffect">
                                  <p:stCondLst>
                                    <p:cond delay="0"/>
                                  </p:stCondLst>
                                  <p:childTnLst>
                                    <p:animEffect transition="out" filter="fade">
                                      <p:cBhvr>
                                        <p:cTn id="45" dur="1000"/>
                                        <p:tgtEl>
                                          <p:spTgt spid="53"/>
                                        </p:tgtEl>
                                      </p:cBhvr>
                                    </p:animEffect>
                                    <p:set>
                                      <p:cBhvr>
                                        <p:cTn id="46" dur="1" fill="hold">
                                          <p:stCondLst>
                                            <p:cond delay="999"/>
                                          </p:stCondLst>
                                        </p:cTn>
                                        <p:tgtEl>
                                          <p:spTgt spid="53"/>
                                        </p:tgtEl>
                                        <p:attrNameLst>
                                          <p:attrName>style.visibility</p:attrName>
                                        </p:attrNameLst>
                                      </p:cBhvr>
                                      <p:to>
                                        <p:strVal val="hidden"/>
                                      </p:to>
                                    </p:set>
                                  </p:childTnLst>
                                </p:cTn>
                              </p:par>
                              <p:par>
                                <p:cTn id="47" presetID="10" presetClass="exit" presetSubtype="0" fill="hold" nodeType="withEffect">
                                  <p:stCondLst>
                                    <p:cond delay="0"/>
                                  </p:stCondLst>
                                  <p:childTnLst>
                                    <p:animEffect transition="out" filter="fade">
                                      <p:cBhvr>
                                        <p:cTn id="48" dur="1000"/>
                                        <p:tgtEl>
                                          <p:spTgt spid="5"/>
                                        </p:tgtEl>
                                      </p:cBhvr>
                                    </p:animEffect>
                                    <p:set>
                                      <p:cBhvr>
                                        <p:cTn id="49" dur="1" fill="hold">
                                          <p:stCondLst>
                                            <p:cond delay="999"/>
                                          </p:stCondLst>
                                        </p:cTn>
                                        <p:tgtEl>
                                          <p:spTgt spid="5"/>
                                        </p:tgtEl>
                                        <p:attrNameLst>
                                          <p:attrName>style.visibility</p:attrName>
                                        </p:attrNameLst>
                                      </p:cBhvr>
                                      <p:to>
                                        <p:strVal val="hidden"/>
                                      </p:to>
                                    </p:set>
                                  </p:childTnLst>
                                </p:cTn>
                              </p:par>
                              <p:par>
                                <p:cTn id="50" presetID="10" presetClass="exit" presetSubtype="0" fill="hold" nodeType="withEffect">
                                  <p:stCondLst>
                                    <p:cond delay="0"/>
                                  </p:stCondLst>
                                  <p:childTnLst>
                                    <p:animEffect transition="out" filter="fade">
                                      <p:cBhvr>
                                        <p:cTn id="51" dur="1000"/>
                                        <p:tgtEl>
                                          <p:spTgt spid="37"/>
                                        </p:tgtEl>
                                      </p:cBhvr>
                                    </p:animEffect>
                                    <p:set>
                                      <p:cBhvr>
                                        <p:cTn id="52" dur="1" fill="hold">
                                          <p:stCondLst>
                                            <p:cond delay="999"/>
                                          </p:stCondLst>
                                        </p:cTn>
                                        <p:tgtEl>
                                          <p:spTgt spid="37"/>
                                        </p:tgtEl>
                                        <p:attrNameLst>
                                          <p:attrName>style.visibility</p:attrName>
                                        </p:attrNameLst>
                                      </p:cBhvr>
                                      <p:to>
                                        <p:strVal val="hidden"/>
                                      </p:to>
                                    </p:set>
                                  </p:childTnLst>
                                </p:cTn>
                              </p:par>
                              <p:par>
                                <p:cTn id="53" presetID="10" presetClass="exit" presetSubtype="0" fill="hold" nodeType="withEffect">
                                  <p:stCondLst>
                                    <p:cond delay="0"/>
                                  </p:stCondLst>
                                  <p:childTnLst>
                                    <p:animEffect transition="out" filter="fade">
                                      <p:cBhvr>
                                        <p:cTn id="54" dur="1000"/>
                                        <p:tgtEl>
                                          <p:spTgt spid="39"/>
                                        </p:tgtEl>
                                      </p:cBhvr>
                                    </p:animEffect>
                                    <p:set>
                                      <p:cBhvr>
                                        <p:cTn id="55" dur="1" fill="hold">
                                          <p:stCondLst>
                                            <p:cond delay="999"/>
                                          </p:stCondLst>
                                        </p:cTn>
                                        <p:tgtEl>
                                          <p:spTgt spid="39"/>
                                        </p:tgtEl>
                                        <p:attrNameLst>
                                          <p:attrName>style.visibility</p:attrName>
                                        </p:attrNameLst>
                                      </p:cBhvr>
                                      <p:to>
                                        <p:strVal val="hidden"/>
                                      </p:to>
                                    </p:set>
                                  </p:childTnLst>
                                </p:cTn>
                              </p:par>
                              <p:par>
                                <p:cTn id="56" presetID="10" presetClass="exit" presetSubtype="0" fill="hold" nodeType="withEffect">
                                  <p:stCondLst>
                                    <p:cond delay="0"/>
                                  </p:stCondLst>
                                  <p:childTnLst>
                                    <p:animEffect transition="out" filter="fade">
                                      <p:cBhvr>
                                        <p:cTn id="57" dur="1000"/>
                                        <p:tgtEl>
                                          <p:spTgt spid="6"/>
                                        </p:tgtEl>
                                      </p:cBhvr>
                                    </p:animEffect>
                                    <p:set>
                                      <p:cBhvr>
                                        <p:cTn id="58" dur="1" fill="hold">
                                          <p:stCondLst>
                                            <p:cond delay="999"/>
                                          </p:stCondLst>
                                        </p:cTn>
                                        <p:tgtEl>
                                          <p:spTgt spid="6"/>
                                        </p:tgtEl>
                                        <p:attrNameLst>
                                          <p:attrName>style.visibility</p:attrName>
                                        </p:attrNameLst>
                                      </p:cBhvr>
                                      <p:to>
                                        <p:strVal val="hidden"/>
                                      </p:to>
                                    </p:set>
                                  </p:childTnLst>
                                </p:cTn>
                              </p:par>
                              <p:par>
                                <p:cTn id="59" presetID="10" presetClass="exit" presetSubtype="0" fill="hold" nodeType="withEffect">
                                  <p:stCondLst>
                                    <p:cond delay="0"/>
                                  </p:stCondLst>
                                  <p:childTnLst>
                                    <p:animEffect transition="out" filter="fade">
                                      <p:cBhvr>
                                        <p:cTn id="60" dur="1000"/>
                                        <p:tgtEl>
                                          <p:spTgt spid="44"/>
                                        </p:tgtEl>
                                      </p:cBhvr>
                                    </p:animEffect>
                                    <p:set>
                                      <p:cBhvr>
                                        <p:cTn id="61" dur="1" fill="hold">
                                          <p:stCondLst>
                                            <p:cond delay="999"/>
                                          </p:stCondLst>
                                        </p:cTn>
                                        <p:tgtEl>
                                          <p:spTgt spid="44"/>
                                        </p:tgtEl>
                                        <p:attrNameLst>
                                          <p:attrName>style.visibility</p:attrName>
                                        </p:attrNameLst>
                                      </p:cBhvr>
                                      <p:to>
                                        <p:strVal val="hidden"/>
                                      </p:to>
                                    </p:set>
                                  </p:childTnLst>
                                </p:cTn>
                              </p:par>
                              <p:par>
                                <p:cTn id="62" presetID="10" presetClass="exit" presetSubtype="0" fill="hold" nodeType="withEffect">
                                  <p:stCondLst>
                                    <p:cond delay="0"/>
                                  </p:stCondLst>
                                  <p:childTnLst>
                                    <p:animEffect transition="out" filter="fade">
                                      <p:cBhvr>
                                        <p:cTn id="63" dur="1000"/>
                                        <p:tgtEl>
                                          <p:spTgt spid="45"/>
                                        </p:tgtEl>
                                      </p:cBhvr>
                                    </p:animEffect>
                                    <p:set>
                                      <p:cBhvr>
                                        <p:cTn id="64" dur="1" fill="hold">
                                          <p:stCondLst>
                                            <p:cond delay="999"/>
                                          </p:stCondLst>
                                        </p:cTn>
                                        <p:tgtEl>
                                          <p:spTgt spid="45"/>
                                        </p:tgtEl>
                                        <p:attrNameLst>
                                          <p:attrName>style.visibility</p:attrName>
                                        </p:attrNameLst>
                                      </p:cBhvr>
                                      <p:to>
                                        <p:strVal val="hidden"/>
                                      </p:to>
                                    </p:set>
                                  </p:childTnLst>
                                </p:cTn>
                              </p:par>
                              <p:par>
                                <p:cTn id="65" presetID="10" presetClass="exit" presetSubtype="0" fill="hold" nodeType="withEffect">
                                  <p:stCondLst>
                                    <p:cond delay="0"/>
                                  </p:stCondLst>
                                  <p:childTnLst>
                                    <p:animEffect transition="out" filter="fade">
                                      <p:cBhvr>
                                        <p:cTn id="66" dur="1000"/>
                                        <p:tgtEl>
                                          <p:spTgt spid="47"/>
                                        </p:tgtEl>
                                      </p:cBhvr>
                                    </p:animEffect>
                                    <p:set>
                                      <p:cBhvr>
                                        <p:cTn id="67" dur="1" fill="hold">
                                          <p:stCondLst>
                                            <p:cond delay="999"/>
                                          </p:stCondLst>
                                        </p:cTn>
                                        <p:tgtEl>
                                          <p:spTgt spid="47"/>
                                        </p:tgtEl>
                                        <p:attrNameLst>
                                          <p:attrName>style.visibility</p:attrName>
                                        </p:attrNameLst>
                                      </p:cBhvr>
                                      <p:to>
                                        <p:strVal val="hidden"/>
                                      </p:to>
                                    </p:set>
                                  </p:childTnLst>
                                </p:cTn>
                              </p:par>
                              <p:par>
                                <p:cTn id="68" presetID="10" presetClass="exit" presetSubtype="0" fill="hold" nodeType="withEffect">
                                  <p:stCondLst>
                                    <p:cond delay="0"/>
                                  </p:stCondLst>
                                  <p:childTnLst>
                                    <p:animEffect transition="out" filter="fade">
                                      <p:cBhvr>
                                        <p:cTn id="69" dur="1000"/>
                                        <p:tgtEl>
                                          <p:spTgt spid="7"/>
                                        </p:tgtEl>
                                      </p:cBhvr>
                                    </p:animEffect>
                                    <p:set>
                                      <p:cBhvr>
                                        <p:cTn id="70" dur="1" fill="hold">
                                          <p:stCondLst>
                                            <p:cond delay="999"/>
                                          </p:stCondLst>
                                        </p:cTn>
                                        <p:tgtEl>
                                          <p:spTgt spid="7"/>
                                        </p:tgtEl>
                                        <p:attrNameLst>
                                          <p:attrName>style.visibility</p:attrName>
                                        </p:attrNameLst>
                                      </p:cBhvr>
                                      <p:to>
                                        <p:strVal val="hidden"/>
                                      </p:to>
                                    </p:set>
                                  </p:childTnLst>
                                </p:cTn>
                              </p:par>
                              <p:par>
                                <p:cTn id="71" presetID="10" presetClass="exit" presetSubtype="0" fill="hold" nodeType="withEffect">
                                  <p:stCondLst>
                                    <p:cond delay="0"/>
                                  </p:stCondLst>
                                  <p:childTnLst>
                                    <p:animEffect transition="out" filter="fade">
                                      <p:cBhvr>
                                        <p:cTn id="72" dur="1000"/>
                                        <p:tgtEl>
                                          <p:spTgt spid="4098"/>
                                        </p:tgtEl>
                                      </p:cBhvr>
                                    </p:animEffect>
                                    <p:set>
                                      <p:cBhvr>
                                        <p:cTn id="73" dur="1" fill="hold">
                                          <p:stCondLst>
                                            <p:cond delay="999"/>
                                          </p:stCondLst>
                                        </p:cTn>
                                        <p:tgtEl>
                                          <p:spTgt spid="4098"/>
                                        </p:tgtEl>
                                        <p:attrNameLst>
                                          <p:attrName>style.visibility</p:attrName>
                                        </p:attrNameLst>
                                      </p:cBhvr>
                                      <p:to>
                                        <p:strVal val="hidden"/>
                                      </p:to>
                                    </p:set>
                                  </p:childTnLst>
                                </p:cTn>
                              </p:par>
                            </p:childTnLst>
                          </p:cTn>
                        </p:par>
                      </p:childTnLst>
                    </p:cTn>
                  </p:par>
                  <p:par>
                    <p:cTn id="74" fill="hold">
                      <p:stCondLst>
                        <p:cond delay="indefinite"/>
                      </p:stCondLst>
                      <p:childTnLst>
                        <p:par>
                          <p:cTn id="75" fill="hold">
                            <p:stCondLst>
                              <p:cond delay="0"/>
                            </p:stCondLst>
                            <p:childTnLst>
                              <p:par>
                                <p:cTn id="76" presetID="42" presetClass="path" presetSubtype="0" accel="50000" decel="50000" fill="hold" nodeType="clickEffect">
                                  <p:stCondLst>
                                    <p:cond delay="0"/>
                                  </p:stCondLst>
                                  <p:childTnLst>
                                    <p:animMotion origin="layout" path="M 0.00018 0.00046 L -0.23784 0.0963 " pathEditMode="relative" rAng="0" ptsTypes="AA">
                                      <p:cBhvr>
                                        <p:cTn id="77" dur="1000" fill="hold"/>
                                        <p:tgtEl>
                                          <p:spTgt spid="50"/>
                                        </p:tgtEl>
                                        <p:attrNameLst>
                                          <p:attrName>ppt_x</p:attrName>
                                          <p:attrName>ppt_y</p:attrName>
                                        </p:attrNameLst>
                                      </p:cBhvr>
                                      <p:rCtr x="-119" y="4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4" grpId="0" animBg="1"/>
      <p:bldP spid="48" grpId="0" animBg="1"/>
      <p:bldP spid="20489" grpId="0"/>
      <p:bldP spid="20491" grpId="0"/>
      <p:bldP spid="20492" grpId="0"/>
      <p:bldP spid="20496" grpId="0"/>
      <p:bldP spid="5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Line 374"/>
          <p:cNvSpPr>
            <a:spLocks noChangeShapeType="1"/>
          </p:cNvSpPr>
          <p:nvPr/>
        </p:nvSpPr>
        <p:spPr bwMode="auto">
          <a:xfrm>
            <a:off x="3431268" y="3983039"/>
            <a:ext cx="2198688" cy="1588"/>
          </a:xfrm>
          <a:prstGeom prst="line">
            <a:avLst/>
          </a:prstGeom>
          <a:ln w="38100">
            <a:solidFill>
              <a:schemeClr val="accent5"/>
            </a:solidFill>
            <a:headEnd type="triangle"/>
            <a:tailEnd type="triangle"/>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US" dirty="0"/>
          </a:p>
        </p:txBody>
      </p:sp>
      <p:sp>
        <p:nvSpPr>
          <p:cNvPr id="83" name="Line 374"/>
          <p:cNvSpPr>
            <a:spLocks noChangeShapeType="1"/>
          </p:cNvSpPr>
          <p:nvPr/>
        </p:nvSpPr>
        <p:spPr bwMode="auto">
          <a:xfrm>
            <a:off x="3431268" y="2706689"/>
            <a:ext cx="2198688" cy="1588"/>
          </a:xfrm>
          <a:prstGeom prst="line">
            <a:avLst/>
          </a:prstGeom>
          <a:ln w="38100">
            <a:solidFill>
              <a:schemeClr val="accent4"/>
            </a:solidFill>
            <a:headEnd type="triangle"/>
            <a:tailEnd type="triangle"/>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US" dirty="0"/>
          </a:p>
        </p:txBody>
      </p:sp>
      <p:sp>
        <p:nvSpPr>
          <p:cNvPr id="77" name="Rectangle 76"/>
          <p:cNvSpPr/>
          <p:nvPr/>
        </p:nvSpPr>
        <p:spPr bwMode="auto">
          <a:xfrm>
            <a:off x="0" y="1159935"/>
            <a:ext cx="9144000" cy="400110"/>
          </a:xfrm>
          <a:prstGeom prst="rect">
            <a:avLst/>
          </a:prstGeom>
          <a:noFill/>
          <a:ln w="9525">
            <a:noFill/>
            <a:miter lim="800000"/>
            <a:headEnd/>
            <a:tailEnd/>
          </a:ln>
        </p:spPr>
        <p:txBody>
          <a:bodyPr wrap="square">
            <a:spAutoFit/>
          </a:bodyPr>
          <a:lstStyle/>
          <a:p>
            <a:pPr algn="ctr" fontAlgn="base">
              <a:spcBef>
                <a:spcPct val="0"/>
              </a:spcBef>
              <a:spcAft>
                <a:spcPct val="0"/>
              </a:spcAft>
              <a:defRPr/>
            </a:pPr>
            <a:endParaRPr lang="en-US" sz="2000" b="1" dirty="0" smtClean="0">
              <a:solidFill>
                <a:schemeClr val="tx1"/>
              </a:solidFill>
            </a:endParaRPr>
          </a:p>
        </p:txBody>
      </p:sp>
      <p:sp>
        <p:nvSpPr>
          <p:cNvPr id="2" name="Title 1"/>
          <p:cNvSpPr>
            <a:spLocks noGrp="1"/>
          </p:cNvSpPr>
          <p:nvPr>
            <p:ph type="title"/>
          </p:nvPr>
        </p:nvSpPr>
        <p:spPr>
          <a:xfrm>
            <a:off x="381000" y="381000"/>
            <a:ext cx="8382000" cy="609398"/>
          </a:xfrm>
        </p:spPr>
        <p:txBody>
          <a:bodyPr/>
          <a:lstStyle/>
          <a:p>
            <a:r>
              <a:rPr sz="4400"/>
              <a:t>External Access</a:t>
            </a:r>
            <a:endParaRPr lang="en-US" sz="4400" dirty="0"/>
          </a:p>
        </p:txBody>
      </p:sp>
      <p:grpSp>
        <p:nvGrpSpPr>
          <p:cNvPr id="67" name="Group 66"/>
          <p:cNvGrpSpPr/>
          <p:nvPr/>
        </p:nvGrpSpPr>
        <p:grpSpPr>
          <a:xfrm>
            <a:off x="3840480" y="2144022"/>
            <a:ext cx="1463040" cy="2893807"/>
            <a:chOff x="6015788" y="1484943"/>
            <a:chExt cx="1463040" cy="2893807"/>
          </a:xfrm>
        </p:grpSpPr>
        <p:sp>
          <p:nvSpPr>
            <p:cNvPr id="68" name="TextBox 109"/>
            <p:cNvSpPr txBox="1">
              <a:spLocks noChangeArrowheads="1"/>
            </p:cNvSpPr>
            <p:nvPr/>
          </p:nvSpPr>
          <p:spPr bwMode="auto">
            <a:xfrm>
              <a:off x="6435038" y="1484943"/>
              <a:ext cx="584200" cy="292100"/>
            </a:xfrm>
            <a:prstGeom prst="rect">
              <a:avLst/>
            </a:prstGeom>
            <a:noFill/>
            <a:ln w="9525">
              <a:noFill/>
              <a:miter lim="800000"/>
              <a:headEnd/>
              <a:tailEnd/>
            </a:ln>
          </p:spPr>
          <p:txBody>
            <a:bodyPr>
              <a:spAutoFit/>
            </a:bodyPr>
            <a:lstStyle/>
            <a:p>
              <a:pPr>
                <a:buFontTx/>
                <a:buNone/>
              </a:pPr>
              <a:r>
                <a:rPr lang="en-US" sz="1300" dirty="0"/>
                <a:t>DMZ</a:t>
              </a:r>
            </a:p>
          </p:txBody>
        </p:sp>
        <p:grpSp>
          <p:nvGrpSpPr>
            <p:cNvPr id="69" name="Group 49"/>
            <p:cNvGrpSpPr/>
            <p:nvPr/>
          </p:nvGrpSpPr>
          <p:grpSpPr>
            <a:xfrm>
              <a:off x="6181038" y="1769588"/>
              <a:ext cx="1181100" cy="1326464"/>
              <a:chOff x="6181038" y="1769588"/>
              <a:chExt cx="1181100" cy="1326464"/>
            </a:xfrm>
          </p:grpSpPr>
          <p:sp>
            <p:nvSpPr>
              <p:cNvPr id="74" name="TextBox 31"/>
              <p:cNvSpPr txBox="1">
                <a:spLocks noChangeArrowheads="1"/>
              </p:cNvSpPr>
              <p:nvPr/>
            </p:nvSpPr>
            <p:spPr bwMode="auto">
              <a:xfrm>
                <a:off x="6181038" y="2603927"/>
                <a:ext cx="1181100" cy="492125"/>
              </a:xfrm>
              <a:prstGeom prst="rect">
                <a:avLst/>
              </a:prstGeom>
              <a:noFill/>
              <a:ln w="9525">
                <a:noFill/>
                <a:miter lim="800000"/>
                <a:headEnd/>
                <a:tailEnd/>
              </a:ln>
            </p:spPr>
            <p:txBody>
              <a:bodyPr>
                <a:spAutoFit/>
              </a:bodyPr>
              <a:lstStyle/>
              <a:p>
                <a:pPr algn="ctr">
                  <a:buFontTx/>
                  <a:buNone/>
                </a:pPr>
                <a:r>
                  <a:rPr lang="en-US" sz="1300" dirty="0"/>
                  <a:t>Access Edge Server</a:t>
                </a:r>
              </a:p>
            </p:txBody>
          </p:sp>
          <p:pic>
            <p:nvPicPr>
              <p:cNvPr id="75" name="Picture 3" descr="C:\Program Files\Microsoft Resource DVD Artwork\DVD_ART\Artwork_Imagery\HARDWARE_IMAGERY\Illustration - Misc Hardware\Windows Vista Illustration Icons\Server.png"/>
              <p:cNvPicPr>
                <a:picLocks noChangeAspect="1" noChangeArrowheads="1"/>
              </p:cNvPicPr>
              <p:nvPr/>
            </p:nvPicPr>
            <p:blipFill>
              <a:blip r:embed="rId3"/>
              <a:srcRect/>
              <a:stretch>
                <a:fillRect/>
              </a:stretch>
            </p:blipFill>
            <p:spPr bwMode="auto">
              <a:xfrm>
                <a:off x="6507829" y="1769588"/>
                <a:ext cx="613515" cy="839547"/>
              </a:xfrm>
              <a:prstGeom prst="rect">
                <a:avLst/>
              </a:prstGeom>
              <a:noFill/>
            </p:spPr>
          </p:pic>
        </p:grpSp>
        <p:sp>
          <p:nvSpPr>
            <p:cNvPr id="70" name="Rectangle 69"/>
            <p:cNvSpPr/>
            <p:nvPr/>
          </p:nvSpPr>
          <p:spPr bwMode="auto">
            <a:xfrm>
              <a:off x="6015788" y="1509713"/>
              <a:ext cx="192505" cy="2667651"/>
            </a:xfrm>
            <a:prstGeom prst="rect">
              <a:avLst/>
            </a:prstGeom>
            <a:ln>
              <a:headEnd type="none" w="med" len="med"/>
              <a:tailEnd type="none" w="med" len="med"/>
            </a:ln>
            <a:scene3d>
              <a:camera prst="obliqueTopRight"/>
              <a:lightRig rig="threePt" dir="t">
                <a:rot lat="0" lon="0" rev="10800000"/>
              </a:lightRig>
            </a:scene3d>
            <a:sp3d>
              <a:bevelT w="12700" h="317500"/>
            </a:sp3d>
          </p:spPr>
          <p:style>
            <a:lnRef idx="1">
              <a:schemeClr val="accent3"/>
            </a:lnRef>
            <a:fillRef idx="3">
              <a:schemeClr val="accent3"/>
            </a:fillRef>
            <a:effectRef idx="2">
              <a:schemeClr val="accent3"/>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dirty="0" smtClean="0">
                <a:solidFill>
                  <a:schemeClr val="tx1"/>
                </a:solidFill>
              </a:endParaRPr>
            </a:p>
          </p:txBody>
        </p:sp>
        <p:sp>
          <p:nvSpPr>
            <p:cNvPr id="71" name="Rectangle 70"/>
            <p:cNvSpPr/>
            <p:nvPr/>
          </p:nvSpPr>
          <p:spPr bwMode="auto">
            <a:xfrm>
              <a:off x="7286323" y="1509713"/>
              <a:ext cx="192505" cy="2667651"/>
            </a:xfrm>
            <a:prstGeom prst="rect">
              <a:avLst/>
            </a:prstGeom>
            <a:ln>
              <a:headEnd type="none" w="med" len="med"/>
              <a:tailEnd type="none" w="med" len="med"/>
            </a:ln>
            <a:scene3d>
              <a:camera prst="obliqueTopRight"/>
              <a:lightRig rig="threePt" dir="t">
                <a:rot lat="0" lon="0" rev="10800000"/>
              </a:lightRig>
            </a:scene3d>
            <a:sp3d>
              <a:bevelT w="12700" h="317500"/>
            </a:sp3d>
          </p:spPr>
          <p:style>
            <a:lnRef idx="1">
              <a:schemeClr val="accent3"/>
            </a:lnRef>
            <a:fillRef idx="3">
              <a:schemeClr val="accent3"/>
            </a:fillRef>
            <a:effectRef idx="2">
              <a:schemeClr val="accent3"/>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dirty="0" smtClean="0">
                <a:solidFill>
                  <a:schemeClr val="tx1"/>
                </a:solidFill>
              </a:endParaRPr>
            </a:p>
          </p:txBody>
        </p:sp>
        <p:sp>
          <p:nvSpPr>
            <p:cNvPr id="72" name="TextBox 49"/>
            <p:cNvSpPr txBox="1">
              <a:spLocks noChangeArrowheads="1"/>
            </p:cNvSpPr>
            <p:nvPr/>
          </p:nvSpPr>
          <p:spPr bwMode="auto">
            <a:xfrm>
              <a:off x="6193738" y="3886421"/>
              <a:ext cx="1181100" cy="492329"/>
            </a:xfrm>
            <a:prstGeom prst="rect">
              <a:avLst/>
            </a:prstGeom>
            <a:noFill/>
            <a:ln w="9525">
              <a:noFill/>
              <a:miter lim="800000"/>
              <a:headEnd/>
              <a:tailEnd/>
            </a:ln>
          </p:spPr>
          <p:txBody>
            <a:bodyPr>
              <a:spAutoFit/>
            </a:bodyPr>
            <a:lstStyle/>
            <a:p>
              <a:pPr algn="ctr">
                <a:buFontTx/>
                <a:buNone/>
              </a:pPr>
              <a:r>
                <a:rPr lang="en-US" sz="1300" dirty="0"/>
                <a:t>A/V Edge Server</a:t>
              </a:r>
            </a:p>
          </p:txBody>
        </p:sp>
        <p:pic>
          <p:nvPicPr>
            <p:cNvPr id="73" name="Picture 3" descr="C:\Program Files\Microsoft Resource DVD Artwork\DVD_ART\Artwork_Imagery\HARDWARE_IMAGERY\Illustration - Misc Hardware\Windows Vista Illustration Icons\Server.png"/>
            <p:cNvPicPr>
              <a:picLocks noChangeAspect="1" noChangeArrowheads="1"/>
            </p:cNvPicPr>
            <p:nvPr/>
          </p:nvPicPr>
          <p:blipFill>
            <a:blip r:embed="rId3"/>
            <a:srcRect/>
            <a:stretch>
              <a:fillRect/>
            </a:stretch>
          </p:blipFill>
          <p:spPr bwMode="auto">
            <a:xfrm>
              <a:off x="6521063" y="3118576"/>
              <a:ext cx="613515" cy="839547"/>
            </a:xfrm>
            <a:prstGeom prst="rect">
              <a:avLst/>
            </a:prstGeom>
            <a:noFill/>
          </p:spPr>
        </p:pic>
      </p:grpSp>
      <p:sp>
        <p:nvSpPr>
          <p:cNvPr id="76" name="Rectangle 377"/>
          <p:cNvSpPr>
            <a:spLocks noChangeArrowheads="1"/>
          </p:cNvSpPr>
          <p:nvPr/>
        </p:nvSpPr>
        <p:spPr bwMode="auto">
          <a:xfrm>
            <a:off x="1781299" y="2446130"/>
            <a:ext cx="1615044" cy="646331"/>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400" b="1" dirty="0" smtClean="0">
                <a:cs typeface="Arial" pitchFamily="34" charset="0"/>
              </a:rPr>
              <a:t>Signaling</a:t>
            </a:r>
            <a:br>
              <a:rPr lang="en-US" sz="1400" b="1" dirty="0" smtClean="0">
                <a:cs typeface="Arial" pitchFamily="34" charset="0"/>
              </a:rPr>
            </a:br>
            <a:r>
              <a:rPr lang="en-US" sz="1400" dirty="0" smtClean="0">
                <a:cs typeface="Arial" pitchFamily="34" charset="0"/>
              </a:rPr>
              <a:t>SIP/TLS/443</a:t>
            </a:r>
          </a:p>
          <a:p>
            <a:pPr marL="0" marR="0" lvl="0" indent="0" algn="l" defTabSz="914400" rtl="0" eaLnBrk="1" fontAlgn="base" latinLnBrk="0" hangingPunct="1">
              <a:lnSpc>
                <a:spcPct val="100000"/>
              </a:lnSpc>
              <a:spcBef>
                <a:spcPct val="0"/>
              </a:spcBef>
              <a:spcAft>
                <a:spcPct val="0"/>
              </a:spcAft>
              <a:buClrTx/>
              <a:buSzTx/>
              <a:buFontTx/>
              <a:buNone/>
              <a:tabLst/>
            </a:pPr>
            <a:r>
              <a:rPr lang="en-US" sz="1400" dirty="0" smtClean="0">
                <a:cs typeface="Arial" pitchFamily="34" charset="0"/>
              </a:rPr>
              <a:t>SIP/MTLS/5061</a:t>
            </a:r>
          </a:p>
        </p:txBody>
      </p:sp>
      <p:sp>
        <p:nvSpPr>
          <p:cNvPr id="78" name="Rectangle 377"/>
          <p:cNvSpPr>
            <a:spLocks noChangeArrowheads="1"/>
          </p:cNvSpPr>
          <p:nvPr/>
        </p:nvSpPr>
        <p:spPr bwMode="auto">
          <a:xfrm>
            <a:off x="1816926" y="3772829"/>
            <a:ext cx="1662482" cy="156966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accent1">
                    <a:lumMod val="20000"/>
                    <a:lumOff val="80000"/>
                  </a:schemeClr>
                </a:solidFill>
                <a:effectLst/>
                <a:cs typeface="Arial" pitchFamily="34" charset="0"/>
              </a:rPr>
              <a:t>Audio/Video</a:t>
            </a:r>
            <a:r>
              <a:rPr kumimoji="0" lang="en-US" sz="1400" b="0" i="0" u="none" strike="noStrike" cap="none" normalizeH="0" baseline="0" dirty="0" smtClean="0">
                <a:ln>
                  <a:noFill/>
                </a:ln>
                <a:solidFill>
                  <a:schemeClr val="accent1">
                    <a:lumMod val="20000"/>
                    <a:lumOff val="80000"/>
                  </a:schemeClr>
                </a:solidFill>
                <a:effectLst/>
                <a:cs typeface="Arial" pitchFamily="34" charset="0"/>
              </a:rPr>
              <a:t/>
            </a:r>
            <a:br>
              <a:rPr kumimoji="0" lang="en-US" sz="1400" b="0" i="0" u="none" strike="noStrike" cap="none" normalizeH="0" baseline="0" dirty="0" smtClean="0">
                <a:ln>
                  <a:noFill/>
                </a:ln>
                <a:solidFill>
                  <a:schemeClr val="accent1">
                    <a:lumMod val="20000"/>
                    <a:lumOff val="80000"/>
                  </a:schemeClr>
                </a:solidFill>
                <a:effectLst/>
                <a:cs typeface="Arial" pitchFamily="34" charset="0"/>
              </a:rPr>
            </a:br>
            <a:r>
              <a:rPr kumimoji="0" lang="en-US" sz="1400" b="0" i="0" u="none" strike="noStrike" cap="none" normalizeH="0" baseline="0" dirty="0" smtClean="0">
                <a:ln>
                  <a:noFill/>
                </a:ln>
                <a:solidFill>
                  <a:schemeClr val="accent1">
                    <a:lumMod val="20000"/>
                    <a:lumOff val="80000"/>
                  </a:schemeClr>
                </a:solidFill>
                <a:effectLst/>
                <a:cs typeface="Arial" pitchFamily="34" charset="0"/>
              </a:rPr>
              <a:t>STUN/TCP/443</a:t>
            </a:r>
          </a:p>
          <a:p>
            <a:pPr marL="0" marR="0" lvl="0" indent="0" algn="l" defTabSz="914400" rtl="0" eaLnBrk="1" fontAlgn="base" latinLnBrk="0" hangingPunct="1">
              <a:lnSpc>
                <a:spcPct val="100000"/>
              </a:lnSpc>
              <a:spcBef>
                <a:spcPct val="0"/>
              </a:spcBef>
              <a:spcAft>
                <a:spcPct val="0"/>
              </a:spcAft>
              <a:buClrTx/>
              <a:buSzTx/>
              <a:buFontTx/>
              <a:buNone/>
              <a:tabLst/>
            </a:pPr>
            <a:r>
              <a:rPr lang="en-US" sz="1400" dirty="0" smtClean="0">
                <a:solidFill>
                  <a:schemeClr val="accent1">
                    <a:lumMod val="20000"/>
                    <a:lumOff val="80000"/>
                  </a:schemeClr>
                </a:solidFill>
                <a:cs typeface="Arial" pitchFamily="34" charset="0"/>
              </a:rPr>
              <a:t>SRTP/TCP/(Range)</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accent1">
                  <a:lumMod val="20000"/>
                  <a:lumOff val="80000"/>
                </a:schemeClr>
              </a:solidFill>
              <a:effectLst/>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lang="en-US" sz="1400" dirty="0" smtClean="0">
                <a:solidFill>
                  <a:schemeClr val="accent1">
                    <a:lumMod val="20000"/>
                    <a:lumOff val="80000"/>
                  </a:schemeClr>
                </a:solidFill>
                <a:cs typeface="Arial" pitchFamily="34" charset="0"/>
              </a:rPr>
              <a:t>STUN/UDP/3478</a:t>
            </a:r>
          </a:p>
          <a:p>
            <a:pPr marL="0" marR="0" lvl="0" indent="0" algn="l" defTabSz="914400" rtl="0" eaLnBrk="1" fontAlgn="base" latinLnBrk="0" hangingPunct="1">
              <a:lnSpc>
                <a:spcPct val="100000"/>
              </a:lnSpc>
              <a:spcBef>
                <a:spcPct val="0"/>
              </a:spcBef>
              <a:spcAft>
                <a:spcPct val="0"/>
              </a:spcAft>
              <a:buClrTx/>
              <a:buSzTx/>
              <a:buFontTx/>
              <a:buNone/>
              <a:tabLst/>
            </a:pPr>
            <a:r>
              <a:rPr lang="en-US" sz="1400" dirty="0" smtClean="0">
                <a:solidFill>
                  <a:schemeClr val="accent1">
                    <a:lumMod val="20000"/>
                    <a:lumOff val="80000"/>
                  </a:schemeClr>
                </a:solidFill>
                <a:cs typeface="Arial" pitchFamily="34" charset="0"/>
              </a:rPr>
              <a:t>SRTP/UDP/(Range)</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accent1">
                  <a:lumMod val="20000"/>
                  <a:lumOff val="80000"/>
                </a:schemeClr>
              </a:solidFill>
              <a:effectLst/>
              <a:cs typeface="Arial" pitchFamily="34" charset="0"/>
            </a:endParaRPr>
          </a:p>
        </p:txBody>
      </p:sp>
      <p:sp>
        <p:nvSpPr>
          <p:cNvPr id="79" name="Rectangle 377"/>
          <p:cNvSpPr>
            <a:spLocks noChangeArrowheads="1"/>
          </p:cNvSpPr>
          <p:nvPr/>
        </p:nvSpPr>
        <p:spPr bwMode="auto">
          <a:xfrm>
            <a:off x="5743366" y="2446131"/>
            <a:ext cx="1274388" cy="64633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defTabSz="914400" fontAlgn="base">
              <a:spcBef>
                <a:spcPct val="0"/>
              </a:spcBef>
              <a:spcAft>
                <a:spcPct val="0"/>
              </a:spcAft>
            </a:pPr>
            <a:r>
              <a:rPr lang="en-US" sz="1400" b="1" dirty="0" smtClean="0">
                <a:cs typeface="Arial" pitchFamily="34" charset="0"/>
              </a:rPr>
              <a:t>Signaling</a:t>
            </a:r>
            <a:br>
              <a:rPr lang="en-US" sz="1400" b="1" dirty="0" smtClean="0">
                <a:cs typeface="Arial" pitchFamily="34" charset="0"/>
              </a:rPr>
            </a:br>
            <a:r>
              <a:rPr lang="en-US" sz="1400" dirty="0" smtClean="0">
                <a:cs typeface="Arial" pitchFamily="34" charset="0"/>
              </a:rPr>
              <a:t>SIP/TLS/443</a:t>
            </a:r>
          </a:p>
          <a:p>
            <a:pPr defTabSz="914400" fontAlgn="base">
              <a:spcBef>
                <a:spcPct val="0"/>
              </a:spcBef>
              <a:spcAft>
                <a:spcPct val="0"/>
              </a:spcAft>
            </a:pPr>
            <a:r>
              <a:rPr lang="en-US" sz="1400" dirty="0" smtClean="0">
                <a:cs typeface="Arial" pitchFamily="34" charset="0"/>
              </a:rPr>
              <a:t>SIP/MTLS/5061</a:t>
            </a:r>
          </a:p>
        </p:txBody>
      </p:sp>
      <p:sp>
        <p:nvSpPr>
          <p:cNvPr id="80" name="Rectangle 377"/>
          <p:cNvSpPr>
            <a:spLocks noChangeArrowheads="1"/>
          </p:cNvSpPr>
          <p:nvPr/>
        </p:nvSpPr>
        <p:spPr bwMode="auto">
          <a:xfrm>
            <a:off x="5743366" y="3772829"/>
            <a:ext cx="1615827" cy="156966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400" b="1" dirty="0" smtClean="0">
                <a:cs typeface="Arial" pitchFamily="34" charset="0"/>
              </a:rPr>
              <a:t>Audio/Video</a:t>
            </a:r>
            <a:br>
              <a:rPr lang="en-US" sz="1400" b="1" dirty="0" smtClean="0">
                <a:cs typeface="Arial" pitchFamily="34" charset="0"/>
              </a:rPr>
            </a:br>
            <a:r>
              <a:rPr lang="en-US" sz="1400" dirty="0" smtClean="0">
                <a:cs typeface="Arial" pitchFamily="34" charset="0"/>
              </a:rPr>
              <a:t>STUN/TCP/443</a:t>
            </a:r>
          </a:p>
          <a:p>
            <a:pPr marL="0" marR="0" lvl="0" indent="0" algn="l" defTabSz="914400" rtl="0" eaLnBrk="1" fontAlgn="base" latinLnBrk="0" hangingPunct="1">
              <a:lnSpc>
                <a:spcPct val="100000"/>
              </a:lnSpc>
              <a:spcBef>
                <a:spcPct val="0"/>
              </a:spcBef>
              <a:spcAft>
                <a:spcPct val="0"/>
              </a:spcAft>
              <a:buClrTx/>
              <a:buSzTx/>
              <a:buFontTx/>
              <a:buNone/>
              <a:tabLst/>
            </a:pPr>
            <a:r>
              <a:rPr lang="en-US" sz="1400" dirty="0" smtClean="0">
                <a:cs typeface="Arial" pitchFamily="34" charset="0"/>
              </a:rPr>
              <a:t>SRTP/TCP/(Range)</a:t>
            </a:r>
          </a:p>
          <a:p>
            <a:pPr marL="0" marR="0" lvl="0" indent="0" algn="l" defTabSz="914400" rtl="0" eaLnBrk="1" fontAlgn="base" latinLnBrk="0" hangingPunct="1">
              <a:lnSpc>
                <a:spcPct val="100000"/>
              </a:lnSpc>
              <a:spcBef>
                <a:spcPct val="0"/>
              </a:spcBef>
              <a:spcAft>
                <a:spcPct val="0"/>
              </a:spcAft>
              <a:buClrTx/>
              <a:buSzTx/>
              <a:buFontTx/>
              <a:buNone/>
              <a:tabLst/>
            </a:pPr>
            <a:endParaRPr lang="en-US" sz="1400" dirty="0" smtClean="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lang="en-US" sz="1400" dirty="0" smtClean="0">
                <a:cs typeface="Arial" pitchFamily="34" charset="0"/>
              </a:rPr>
              <a:t>STUN/UDP/3478</a:t>
            </a:r>
          </a:p>
          <a:p>
            <a:pPr marL="0" marR="0" lvl="0" indent="0" algn="l" defTabSz="914400" rtl="0" eaLnBrk="1" fontAlgn="base" latinLnBrk="0" hangingPunct="1">
              <a:lnSpc>
                <a:spcPct val="100000"/>
              </a:lnSpc>
              <a:spcBef>
                <a:spcPct val="0"/>
              </a:spcBef>
              <a:spcAft>
                <a:spcPct val="0"/>
              </a:spcAft>
              <a:buClrTx/>
              <a:buSzTx/>
              <a:buFontTx/>
              <a:buNone/>
              <a:tabLst/>
            </a:pPr>
            <a:r>
              <a:rPr lang="en-US" sz="1400" dirty="0" smtClean="0">
                <a:cs typeface="Arial" pitchFamily="34" charset="0"/>
              </a:rPr>
              <a:t>SRTP/UDP/(Range</a:t>
            </a:r>
            <a:r>
              <a:rPr lang="en-US" sz="1200" dirty="0" smtClean="0">
                <a:solidFill>
                  <a:schemeClr val="accent1">
                    <a:lumMod val="20000"/>
                    <a:lumOff val="80000"/>
                  </a:schemeClr>
                </a:solidFill>
                <a:cs typeface="Arial" pitchFamily="34" charset="0"/>
              </a:rPr>
              <a:t>)</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accent1">
                  <a:lumMod val="20000"/>
                  <a:lumOff val="80000"/>
                </a:schemeClr>
              </a:solidFill>
              <a:effectLst/>
              <a:cs typeface="Arial" pitchFamily="34" charset="0"/>
            </a:endParaRPr>
          </a:p>
        </p:txBody>
      </p:sp>
      <p:sp>
        <p:nvSpPr>
          <p:cNvPr id="81" name="TextBox 110"/>
          <p:cNvSpPr txBox="1">
            <a:spLocks noChangeArrowheads="1"/>
          </p:cNvSpPr>
          <p:nvPr/>
        </p:nvSpPr>
        <p:spPr bwMode="auto">
          <a:xfrm>
            <a:off x="5743365" y="1498541"/>
            <a:ext cx="1441205" cy="646331"/>
          </a:xfrm>
          <a:prstGeom prst="rect">
            <a:avLst/>
          </a:prstGeom>
          <a:noFill/>
          <a:ln w="9525">
            <a:noFill/>
            <a:miter lim="800000"/>
            <a:headEnd/>
            <a:tailEnd/>
          </a:ln>
        </p:spPr>
        <p:txBody>
          <a:bodyPr wrap="square">
            <a:spAutoFit/>
          </a:bodyPr>
          <a:lstStyle/>
          <a:p>
            <a:pPr algn="ctr">
              <a:buFontTx/>
              <a:buNone/>
            </a:pPr>
            <a:r>
              <a:rPr lang="en-US" b="1" dirty="0" smtClean="0">
                <a:effectLst/>
              </a:rPr>
              <a:t>Corporate Network</a:t>
            </a:r>
            <a:endParaRPr lang="en-US" b="1" dirty="0">
              <a:effectLst/>
            </a:endParaRPr>
          </a:p>
        </p:txBody>
      </p:sp>
      <p:sp>
        <p:nvSpPr>
          <p:cNvPr id="82" name="TextBox 110"/>
          <p:cNvSpPr txBox="1">
            <a:spLocks noChangeArrowheads="1"/>
          </p:cNvSpPr>
          <p:nvPr/>
        </p:nvSpPr>
        <p:spPr bwMode="auto">
          <a:xfrm>
            <a:off x="2216241" y="1498541"/>
            <a:ext cx="1286980" cy="400110"/>
          </a:xfrm>
          <a:prstGeom prst="rect">
            <a:avLst/>
          </a:prstGeom>
          <a:noFill/>
          <a:ln w="9525">
            <a:noFill/>
            <a:miter lim="800000"/>
            <a:headEnd/>
            <a:tailEnd/>
          </a:ln>
        </p:spPr>
        <p:txBody>
          <a:bodyPr wrap="square">
            <a:spAutoFit/>
          </a:bodyPr>
          <a:lstStyle/>
          <a:p>
            <a:pPr algn="ctr">
              <a:buFontTx/>
              <a:buNone/>
            </a:pPr>
            <a:r>
              <a:rPr lang="en-US" sz="2000" b="1" dirty="0" smtClean="0">
                <a:effectLst/>
              </a:rPr>
              <a:t>Internet</a:t>
            </a:r>
            <a:endParaRPr lang="en-US" sz="2000" b="1" dirty="0">
              <a:effectLst/>
            </a:endParaRPr>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57" name="Rectangle 56"/>
          <p:cNvSpPr/>
          <p:nvPr/>
        </p:nvSpPr>
        <p:spPr bwMode="auto">
          <a:xfrm>
            <a:off x="7600950" y="0"/>
            <a:ext cx="1543050" cy="1295400"/>
          </a:xfrm>
          <a:prstGeom prst="rect">
            <a:avLst/>
          </a:prstGeom>
          <a:ln>
            <a:no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2" name="Title 1"/>
          <p:cNvSpPr>
            <a:spLocks noGrp="1"/>
          </p:cNvSpPr>
          <p:nvPr>
            <p:ph type="title"/>
          </p:nvPr>
        </p:nvSpPr>
        <p:spPr>
          <a:xfrm>
            <a:off x="381000" y="381000"/>
            <a:ext cx="8382000" cy="498598"/>
          </a:xfrm>
        </p:spPr>
        <p:txBody>
          <a:bodyPr/>
          <a:lstStyle/>
          <a:p>
            <a:r>
              <a:rPr lang="en-US" sz="3600" dirty="0" smtClean="0"/>
              <a:t>Communications Security Wrap Up</a:t>
            </a:r>
            <a:endParaRPr lang="en-US" sz="3600" dirty="0"/>
          </a:p>
        </p:txBody>
      </p:sp>
      <p:grpSp>
        <p:nvGrpSpPr>
          <p:cNvPr id="39" name="Group 38"/>
          <p:cNvGrpSpPr>
            <a:grpSpLocks noChangeAspect="1"/>
          </p:cNvGrpSpPr>
          <p:nvPr/>
        </p:nvGrpSpPr>
        <p:grpSpPr>
          <a:xfrm>
            <a:off x="7842568" y="56261"/>
            <a:ext cx="1230630" cy="998538"/>
            <a:chOff x="7636042" y="56261"/>
            <a:chExt cx="1447800" cy="1174750"/>
          </a:xfrm>
        </p:grpSpPr>
        <p:sp>
          <p:nvSpPr>
            <p:cNvPr id="56" name="Rounded Rectangle 55"/>
            <p:cNvSpPr/>
            <p:nvPr/>
          </p:nvSpPr>
          <p:spPr bwMode="blackGray">
            <a:xfrm>
              <a:off x="7636042" y="56261"/>
              <a:ext cx="1447800" cy="1174750"/>
            </a:xfrm>
            <a:prstGeom prst="roundRect">
              <a:avLst/>
            </a:prstGeom>
            <a:gradFill flip="none" rotWithShape="1">
              <a:gsLst>
                <a:gs pos="0">
                  <a:schemeClr val="bg1">
                    <a:lumMod val="50000"/>
                    <a:alpha val="0"/>
                  </a:schemeClr>
                </a:gs>
                <a:gs pos="42000">
                  <a:schemeClr val="accent1">
                    <a:lumMod val="60000"/>
                    <a:lumOff val="40000"/>
                  </a:schemeClr>
                </a:gs>
                <a:gs pos="75000">
                  <a:schemeClr val="accent1">
                    <a:lumMod val="75000"/>
                  </a:schemeClr>
                </a:gs>
                <a:gs pos="85000">
                  <a:schemeClr val="accent1">
                    <a:lumMod val="50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1">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45720" rIns="109728" bIns="54864" numCol="1" rtlCol="0" anchor="t" anchorCtr="0" compatLnSpc="1">
              <a:prstTxWarp prst="textNoShape">
                <a:avLst/>
              </a:prstTxWarp>
            </a:bodyPr>
            <a:lstStyle/>
            <a:p>
              <a:pPr algn="ctr" defTabSz="1096963" fontAlgn="base">
                <a:spcBef>
                  <a:spcPct val="0"/>
                </a:spcBef>
                <a:spcAft>
                  <a:spcPct val="0"/>
                </a:spcAft>
                <a:defRPr/>
              </a:pPr>
              <a:endParaRPr lang="en-US" sz="2000" dirty="0" smtClean="0">
                <a:solidFill>
                  <a:schemeClr val="tx1"/>
                </a:solidFill>
                <a:latin typeface="Segoe" pitchFamily="34" charset="0"/>
              </a:endParaRPr>
            </a:p>
          </p:txBody>
        </p:sp>
        <p:pic>
          <p:nvPicPr>
            <p:cNvPr id="24" name="Picture 28" descr="SafeSecure"/>
            <p:cNvPicPr>
              <a:picLocks noChangeAspect="1" noChangeArrowheads="1"/>
            </p:cNvPicPr>
            <p:nvPr/>
          </p:nvPicPr>
          <p:blipFill>
            <a:blip r:embed="rId3"/>
            <a:srcRect/>
            <a:stretch>
              <a:fillRect/>
            </a:stretch>
          </p:blipFill>
          <p:spPr bwMode="auto">
            <a:xfrm>
              <a:off x="7785003" y="193048"/>
              <a:ext cx="1081088" cy="881063"/>
            </a:xfrm>
            <a:prstGeom prst="rect">
              <a:avLst/>
            </a:prstGeom>
            <a:noFill/>
          </p:spPr>
        </p:pic>
      </p:grpSp>
      <p:sp useBgFill="1">
        <p:nvSpPr>
          <p:cNvPr id="22" name="Rectangle 21"/>
          <p:cNvSpPr/>
          <p:nvPr/>
        </p:nvSpPr>
        <p:spPr bwMode="auto">
          <a:xfrm>
            <a:off x="279400" y="1460500"/>
            <a:ext cx="8459577" cy="3924300"/>
          </a:xfrm>
          <a:prstGeom prst="rect">
            <a:avLst/>
          </a:prstGeom>
          <a:ln>
            <a:noFill/>
            <a:headEnd type="none" w="med" len="med"/>
            <a:tailEnd type="none" w="med" len="med"/>
          </a:ln>
          <a:effectLst>
            <a:outerShdw blurRad="190500" dist="190500" dir="2700000" algn="tl" rotWithShape="0">
              <a:schemeClr val="bg1">
                <a:alpha val="40000"/>
              </a:schemeClr>
            </a:outerShdw>
          </a:effectLst>
        </p:spPr>
        <p:style>
          <a:lnRef idx="2">
            <a:schemeClr val="accent1"/>
          </a:lnRef>
          <a:fillRef idx="1">
            <a:schemeClr val="lt1"/>
          </a:fillRef>
          <a:effectRef idx="0">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graphicFrame>
        <p:nvGraphicFramePr>
          <p:cNvPr id="25" name="Content Placeholder 5"/>
          <p:cNvGraphicFramePr>
            <a:graphicFrameLocks/>
          </p:cNvGraphicFramePr>
          <p:nvPr/>
        </p:nvGraphicFramePr>
        <p:xfrm>
          <a:off x="303003" y="1495425"/>
          <a:ext cx="8432319" cy="3886202"/>
        </p:xfrm>
        <a:graphic>
          <a:graphicData uri="http://schemas.openxmlformats.org/drawingml/2006/table">
            <a:tbl>
              <a:tblPr firstRow="1" bandRow="1">
                <a:tableStyleId>{5A111915-BE36-4E01-A7E5-04B1672EAD32}</a:tableStyleId>
              </a:tblPr>
              <a:tblGrid>
                <a:gridCol w="2144922"/>
                <a:gridCol w="2095799"/>
                <a:gridCol w="2095799"/>
                <a:gridCol w="2095799"/>
              </a:tblGrid>
              <a:tr h="1128122">
                <a:tc>
                  <a:txBody>
                    <a:bodyPr/>
                    <a:lstStyle/>
                    <a:p>
                      <a:endParaRPr lang="en-US" sz="2400" dirty="0">
                        <a:latin typeface="+mn-lt"/>
                      </a:endParaRPr>
                    </a:p>
                  </a:txBody>
                  <a:tcPr marL="18288" marR="18288">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0" dirty="0" smtClean="0">
                          <a:solidFill>
                            <a:schemeClr val="tx1"/>
                          </a:solidFill>
                          <a:latin typeface="+mn-lt"/>
                        </a:rPr>
                        <a:t>User Authentication</a:t>
                      </a:r>
                    </a:p>
                  </a:txBody>
                  <a:tcPr marL="18288" marR="18288" marB="18288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a:gsLst>
                        <a:gs pos="0">
                          <a:schemeClr val="accent2">
                            <a:alpha val="25000"/>
                          </a:schemeClr>
                        </a:gs>
                        <a:gs pos="80000">
                          <a:schemeClr val="bg1">
                            <a:alpha val="0"/>
                          </a:schemeClr>
                        </a:gs>
                      </a:gsLst>
                      <a:lin ang="16200000" scaled="0"/>
                    </a:gradFill>
                  </a:tcPr>
                </a:tc>
                <a:tc>
                  <a:txBody>
                    <a:bodyPr/>
                    <a:lstStyle/>
                    <a:p>
                      <a:pPr marL="0" marR="0" indent="0" algn="ctr" defTabSz="914327" rtl="0" eaLnBrk="1" fontAlgn="auto" latinLnBrk="0" hangingPunct="1">
                        <a:lnSpc>
                          <a:spcPct val="100000"/>
                        </a:lnSpc>
                        <a:spcBef>
                          <a:spcPts val="0"/>
                        </a:spcBef>
                        <a:spcAft>
                          <a:spcPts val="0"/>
                        </a:spcAft>
                        <a:buClrTx/>
                        <a:buSzTx/>
                        <a:buFontTx/>
                        <a:buNone/>
                        <a:tabLst/>
                        <a:defRPr/>
                      </a:pPr>
                      <a:r>
                        <a:rPr lang="en-US" sz="2400" b="0" dirty="0" smtClean="0">
                          <a:solidFill>
                            <a:schemeClr val="tx1"/>
                          </a:solidFill>
                          <a:latin typeface="+mn-lt"/>
                        </a:rPr>
                        <a:t>Remote Access</a:t>
                      </a:r>
                    </a:p>
                  </a:txBody>
                  <a:tcPr marL="18288" marR="18288" marB="18288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a:gsLst>
                        <a:gs pos="0">
                          <a:schemeClr val="accent2">
                            <a:alpha val="25000"/>
                          </a:schemeClr>
                        </a:gs>
                        <a:gs pos="80000">
                          <a:schemeClr val="bg1">
                            <a:alpha val="0"/>
                          </a:schemeClr>
                        </a:gs>
                      </a:gsLst>
                      <a:lin ang="16200000" scaled="0"/>
                    </a:gradFill>
                  </a:tcPr>
                </a:tc>
                <a:tc>
                  <a:txBody>
                    <a:bodyPr/>
                    <a:lstStyle/>
                    <a:p>
                      <a:pPr algn="ctr"/>
                      <a:r>
                        <a:rPr lang="en-US" sz="2400" b="0" dirty="0" smtClean="0">
                          <a:solidFill>
                            <a:schemeClr val="tx1"/>
                          </a:solidFill>
                          <a:latin typeface="+mn-lt"/>
                        </a:rPr>
                        <a:t>Encryption</a:t>
                      </a:r>
                    </a:p>
                  </a:txBody>
                  <a:tcPr marL="18288" marR="18288" marB="18288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a:gsLst>
                        <a:gs pos="0">
                          <a:schemeClr val="accent2">
                            <a:alpha val="25000"/>
                          </a:schemeClr>
                        </a:gs>
                        <a:gs pos="80000">
                          <a:schemeClr val="bg1">
                            <a:alpha val="0"/>
                          </a:schemeClr>
                        </a:gs>
                      </a:gsLst>
                      <a:lin ang="16200000" scaled="0"/>
                    </a:gradFill>
                  </a:tcPr>
                </a:tc>
              </a:tr>
              <a:tr h="689520">
                <a:tc>
                  <a:txBody>
                    <a:bodyPr/>
                    <a:lstStyle/>
                    <a:p>
                      <a:pPr algn="r"/>
                      <a:r>
                        <a:rPr lang="en-US" sz="2400" b="0" dirty="0" smtClean="0">
                          <a:latin typeface="+mn-lt"/>
                        </a:rPr>
                        <a:t>E-mail</a:t>
                      </a:r>
                      <a:endParaRPr lang="en-US" sz="2400" b="0" dirty="0">
                        <a:latin typeface="+mn-lt"/>
                      </a:endParaRPr>
                    </a:p>
                  </a:txBody>
                  <a:tcPr marL="18288"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flip="none" rotWithShape="1">
                      <a:gsLst>
                        <a:gs pos="9000">
                          <a:schemeClr val="accent4">
                            <a:alpha val="35000"/>
                          </a:schemeClr>
                        </a:gs>
                        <a:gs pos="83000">
                          <a:schemeClr val="bg1">
                            <a:alpha val="0"/>
                          </a:schemeClr>
                        </a:gs>
                      </a:gsLst>
                      <a:lin ang="10800000" scaled="1"/>
                      <a:tileRect/>
                    </a:gradFill>
                  </a:tcPr>
                </a:tc>
                <a:tc>
                  <a:txBody>
                    <a:bodyPr/>
                    <a:lstStyle/>
                    <a:p>
                      <a:endParaRPr lang="en-US" sz="2400" dirty="0">
                        <a:latin typeface="+mn-lt"/>
                      </a:endParaRPr>
                    </a:p>
                  </a:txBody>
                  <a:tcPr marL="18288" marR="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alpha val="25000"/>
                      </a:schemeClr>
                    </a:solidFill>
                  </a:tcPr>
                </a:tc>
                <a:tc>
                  <a:txBody>
                    <a:bodyPr/>
                    <a:lstStyle/>
                    <a:p>
                      <a:endParaRPr lang="en-US" sz="2400" dirty="0">
                        <a:latin typeface="+mn-lt"/>
                      </a:endParaRPr>
                    </a:p>
                  </a:txBody>
                  <a:tcPr marL="18288" marR="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alpha val="25000"/>
                      </a:schemeClr>
                    </a:solidFill>
                  </a:tcPr>
                </a:tc>
                <a:tc>
                  <a:txBody>
                    <a:bodyPr/>
                    <a:lstStyle/>
                    <a:p>
                      <a:endParaRPr lang="en-US" sz="2400" dirty="0">
                        <a:latin typeface="+mn-lt"/>
                      </a:endParaRPr>
                    </a:p>
                  </a:txBody>
                  <a:tcPr marL="18288" marR="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alpha val="25000"/>
                      </a:schemeClr>
                    </a:solidFill>
                  </a:tcPr>
                </a:tc>
              </a:tr>
              <a:tr h="689520">
                <a:tc>
                  <a:txBody>
                    <a:bodyPr/>
                    <a:lstStyle/>
                    <a:p>
                      <a:pPr algn="r"/>
                      <a:r>
                        <a:rPr lang="en-US" sz="2400" b="0" dirty="0" smtClean="0">
                          <a:latin typeface="+mn-lt"/>
                        </a:rPr>
                        <a:t>IM</a:t>
                      </a:r>
                      <a:endParaRPr lang="en-US" sz="2400" b="0" dirty="0">
                        <a:latin typeface="+mn-lt"/>
                      </a:endParaRPr>
                    </a:p>
                  </a:txBody>
                  <a:tcPr marL="18288"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flip="none" rotWithShape="1">
                      <a:gsLst>
                        <a:gs pos="9000">
                          <a:schemeClr val="accent4">
                            <a:alpha val="35000"/>
                          </a:schemeClr>
                        </a:gs>
                        <a:gs pos="83000">
                          <a:schemeClr val="bg1">
                            <a:alpha val="0"/>
                          </a:schemeClr>
                        </a:gs>
                      </a:gsLst>
                      <a:lin ang="10800000" scaled="1"/>
                      <a:tileRect/>
                    </a:gradFill>
                  </a:tcPr>
                </a:tc>
                <a:tc>
                  <a:txBody>
                    <a:bodyPr/>
                    <a:lstStyle/>
                    <a:p>
                      <a:endParaRPr lang="en-US" sz="2400" dirty="0">
                        <a:latin typeface="+mn-lt"/>
                      </a:endParaRPr>
                    </a:p>
                  </a:txBody>
                  <a:tcPr marL="18288" marR="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alpha val="25000"/>
                      </a:schemeClr>
                    </a:solidFill>
                  </a:tcPr>
                </a:tc>
                <a:tc>
                  <a:txBody>
                    <a:bodyPr/>
                    <a:lstStyle/>
                    <a:p>
                      <a:endParaRPr lang="en-US" sz="2400" dirty="0">
                        <a:latin typeface="+mn-lt"/>
                      </a:endParaRPr>
                    </a:p>
                  </a:txBody>
                  <a:tcPr marL="18288" marR="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alpha val="25000"/>
                      </a:schemeClr>
                    </a:solidFill>
                  </a:tcPr>
                </a:tc>
                <a:tc>
                  <a:txBody>
                    <a:bodyPr/>
                    <a:lstStyle/>
                    <a:p>
                      <a:endParaRPr lang="en-US" sz="2400" dirty="0">
                        <a:latin typeface="+mn-lt"/>
                      </a:endParaRPr>
                    </a:p>
                  </a:txBody>
                  <a:tcPr marL="18288" marR="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alpha val="25000"/>
                      </a:schemeClr>
                    </a:solidFill>
                  </a:tcPr>
                </a:tc>
              </a:tr>
              <a:tr h="689520">
                <a:tc>
                  <a:txBody>
                    <a:bodyPr/>
                    <a:lstStyle/>
                    <a:p>
                      <a:pPr algn="r"/>
                      <a:r>
                        <a:rPr lang="en-US" sz="2400" b="0" dirty="0" smtClean="0">
                          <a:latin typeface="+mn-lt"/>
                        </a:rPr>
                        <a:t>Voice</a:t>
                      </a:r>
                      <a:endParaRPr lang="en-US" sz="2400" b="0" dirty="0">
                        <a:latin typeface="+mn-lt"/>
                      </a:endParaRPr>
                    </a:p>
                  </a:txBody>
                  <a:tcPr marL="18288"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flip="none" rotWithShape="1">
                      <a:gsLst>
                        <a:gs pos="9000">
                          <a:schemeClr val="accent4">
                            <a:alpha val="35000"/>
                          </a:schemeClr>
                        </a:gs>
                        <a:gs pos="83000">
                          <a:schemeClr val="bg1">
                            <a:alpha val="0"/>
                          </a:schemeClr>
                        </a:gs>
                      </a:gsLst>
                      <a:lin ang="10800000" scaled="1"/>
                      <a:tileRect/>
                    </a:gradFill>
                  </a:tcPr>
                </a:tc>
                <a:tc>
                  <a:txBody>
                    <a:bodyPr/>
                    <a:lstStyle/>
                    <a:p>
                      <a:endParaRPr lang="en-US" sz="2400" dirty="0">
                        <a:latin typeface="+mn-lt"/>
                      </a:endParaRPr>
                    </a:p>
                  </a:txBody>
                  <a:tcPr marL="18288" marR="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alpha val="25000"/>
                      </a:schemeClr>
                    </a:solidFill>
                  </a:tcPr>
                </a:tc>
                <a:tc>
                  <a:txBody>
                    <a:bodyPr/>
                    <a:lstStyle/>
                    <a:p>
                      <a:endParaRPr lang="en-US" sz="2400" dirty="0">
                        <a:latin typeface="+mn-lt"/>
                      </a:endParaRPr>
                    </a:p>
                  </a:txBody>
                  <a:tcPr marL="18288" marR="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alpha val="25000"/>
                      </a:schemeClr>
                    </a:solidFill>
                  </a:tcPr>
                </a:tc>
                <a:tc>
                  <a:txBody>
                    <a:bodyPr/>
                    <a:lstStyle/>
                    <a:p>
                      <a:endParaRPr lang="en-US" sz="2400" dirty="0">
                        <a:latin typeface="+mn-lt"/>
                      </a:endParaRPr>
                    </a:p>
                  </a:txBody>
                  <a:tcPr marL="18288" marR="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alpha val="25000"/>
                      </a:schemeClr>
                    </a:solidFill>
                  </a:tcPr>
                </a:tc>
              </a:tr>
              <a:tr h="689520">
                <a:tc>
                  <a:txBody>
                    <a:bodyPr/>
                    <a:lstStyle/>
                    <a:p>
                      <a:pPr algn="r"/>
                      <a:r>
                        <a:rPr lang="en-US" sz="2400" b="0" dirty="0" smtClean="0">
                          <a:latin typeface="+mn-lt"/>
                        </a:rPr>
                        <a:t>Conferencing</a:t>
                      </a:r>
                      <a:endParaRPr lang="en-US" sz="2400" b="0" dirty="0">
                        <a:latin typeface="+mn-lt"/>
                      </a:endParaRPr>
                    </a:p>
                  </a:txBody>
                  <a:tcPr marL="18288"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flip="none" rotWithShape="1">
                      <a:gsLst>
                        <a:gs pos="9000">
                          <a:schemeClr val="accent4">
                            <a:alpha val="35000"/>
                          </a:schemeClr>
                        </a:gs>
                        <a:gs pos="83000">
                          <a:schemeClr val="bg1">
                            <a:alpha val="0"/>
                          </a:schemeClr>
                        </a:gs>
                      </a:gsLst>
                      <a:lin ang="10800000" scaled="1"/>
                      <a:tileRect/>
                    </a:gradFill>
                  </a:tcPr>
                </a:tc>
                <a:tc>
                  <a:txBody>
                    <a:bodyPr/>
                    <a:lstStyle/>
                    <a:p>
                      <a:endParaRPr lang="en-US" sz="2400" dirty="0">
                        <a:latin typeface="+mn-lt"/>
                      </a:endParaRPr>
                    </a:p>
                  </a:txBody>
                  <a:tcPr marL="18288" marR="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alpha val="25000"/>
                      </a:schemeClr>
                    </a:solidFill>
                  </a:tcPr>
                </a:tc>
                <a:tc>
                  <a:txBody>
                    <a:bodyPr/>
                    <a:lstStyle/>
                    <a:p>
                      <a:endParaRPr lang="en-US" sz="2400" dirty="0">
                        <a:latin typeface="+mn-lt"/>
                      </a:endParaRPr>
                    </a:p>
                  </a:txBody>
                  <a:tcPr marL="18288" marR="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alpha val="25000"/>
                      </a:schemeClr>
                    </a:solidFill>
                  </a:tcPr>
                </a:tc>
                <a:tc>
                  <a:txBody>
                    <a:bodyPr/>
                    <a:lstStyle/>
                    <a:p>
                      <a:endParaRPr lang="en-US" sz="2400" dirty="0">
                        <a:latin typeface="+mn-lt"/>
                      </a:endParaRPr>
                    </a:p>
                  </a:txBody>
                  <a:tcPr marL="18288" marR="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alpha val="25000"/>
                      </a:schemeClr>
                    </a:solidFill>
                  </a:tcPr>
                </a:tc>
              </a:tr>
            </a:tbl>
          </a:graphicData>
        </a:graphic>
      </p:graphicFrame>
      <p:sp>
        <p:nvSpPr>
          <p:cNvPr id="26" name="Freeform 5"/>
          <p:cNvSpPr>
            <a:spLocks/>
          </p:cNvSpPr>
          <p:nvPr/>
        </p:nvSpPr>
        <p:spPr bwMode="auto">
          <a:xfrm>
            <a:off x="3320835" y="2717210"/>
            <a:ext cx="515253" cy="551796"/>
          </a:xfrm>
          <a:custGeom>
            <a:avLst/>
            <a:gdLst/>
            <a:ahLst/>
            <a:cxnLst>
              <a:cxn ang="0">
                <a:pos x="304" y="1166"/>
              </a:cxn>
              <a:cxn ang="0">
                <a:pos x="102" y="978"/>
              </a:cxn>
              <a:cxn ang="0">
                <a:pos x="0" y="888"/>
              </a:cxn>
              <a:cxn ang="0">
                <a:pos x="70" y="858"/>
              </a:cxn>
              <a:cxn ang="0">
                <a:pos x="130" y="826"/>
              </a:cxn>
              <a:cxn ang="0">
                <a:pos x="184" y="786"/>
              </a:cxn>
              <a:cxn ang="0">
                <a:pos x="206" y="764"/>
              </a:cxn>
              <a:cxn ang="0">
                <a:pos x="238" y="724"/>
              </a:cxn>
              <a:cxn ang="0">
                <a:pos x="266" y="676"/>
              </a:cxn>
              <a:cxn ang="0">
                <a:pos x="550" y="1146"/>
              </a:cxn>
              <a:cxn ang="0">
                <a:pos x="1012" y="0"/>
              </a:cxn>
              <a:cxn ang="0">
                <a:pos x="1048" y="88"/>
              </a:cxn>
              <a:cxn ang="0">
                <a:pos x="1104" y="202"/>
              </a:cxn>
              <a:cxn ang="0">
                <a:pos x="1140" y="262"/>
              </a:cxn>
              <a:cxn ang="0">
                <a:pos x="1178" y="316"/>
              </a:cxn>
              <a:cxn ang="0">
                <a:pos x="1220" y="360"/>
              </a:cxn>
              <a:cxn ang="0">
                <a:pos x="1248" y="384"/>
              </a:cxn>
              <a:cxn ang="0">
                <a:pos x="1340" y="446"/>
              </a:cxn>
              <a:cxn ang="0">
                <a:pos x="1410" y="486"/>
              </a:cxn>
              <a:cxn ang="0">
                <a:pos x="1368" y="522"/>
              </a:cxn>
              <a:cxn ang="0">
                <a:pos x="1254" y="626"/>
              </a:cxn>
              <a:cxn ang="0">
                <a:pos x="1092" y="792"/>
              </a:cxn>
              <a:cxn ang="0">
                <a:pos x="998" y="896"/>
              </a:cxn>
              <a:cxn ang="0">
                <a:pos x="900" y="1012"/>
              </a:cxn>
              <a:cxn ang="0">
                <a:pos x="854" y="1074"/>
              </a:cxn>
              <a:cxn ang="0">
                <a:pos x="746" y="1232"/>
              </a:cxn>
              <a:cxn ang="0">
                <a:pos x="604" y="1452"/>
              </a:cxn>
              <a:cxn ang="0">
                <a:pos x="568" y="1510"/>
              </a:cxn>
              <a:cxn ang="0">
                <a:pos x="520" y="1436"/>
              </a:cxn>
              <a:cxn ang="0">
                <a:pos x="446" y="1332"/>
              </a:cxn>
              <a:cxn ang="0">
                <a:pos x="354" y="1218"/>
              </a:cxn>
              <a:cxn ang="0">
                <a:pos x="304" y="1166"/>
              </a:cxn>
            </a:cxnLst>
            <a:rect l="0" t="0" r="r" b="b"/>
            <a:pathLst>
              <a:path w="1410" h="1510">
                <a:moveTo>
                  <a:pt x="304" y="1166"/>
                </a:moveTo>
                <a:lnTo>
                  <a:pt x="304" y="1166"/>
                </a:lnTo>
                <a:lnTo>
                  <a:pt x="200" y="1068"/>
                </a:lnTo>
                <a:lnTo>
                  <a:pt x="102" y="978"/>
                </a:lnTo>
                <a:lnTo>
                  <a:pt x="0" y="888"/>
                </a:lnTo>
                <a:lnTo>
                  <a:pt x="0" y="888"/>
                </a:lnTo>
                <a:lnTo>
                  <a:pt x="20" y="880"/>
                </a:lnTo>
                <a:lnTo>
                  <a:pt x="70" y="858"/>
                </a:lnTo>
                <a:lnTo>
                  <a:pt x="100" y="842"/>
                </a:lnTo>
                <a:lnTo>
                  <a:pt x="130" y="826"/>
                </a:lnTo>
                <a:lnTo>
                  <a:pt x="160" y="806"/>
                </a:lnTo>
                <a:lnTo>
                  <a:pt x="184" y="786"/>
                </a:lnTo>
                <a:lnTo>
                  <a:pt x="184" y="786"/>
                </a:lnTo>
                <a:lnTo>
                  <a:pt x="206" y="764"/>
                </a:lnTo>
                <a:lnTo>
                  <a:pt x="224" y="744"/>
                </a:lnTo>
                <a:lnTo>
                  <a:pt x="238" y="724"/>
                </a:lnTo>
                <a:lnTo>
                  <a:pt x="250" y="704"/>
                </a:lnTo>
                <a:lnTo>
                  <a:pt x="266" y="676"/>
                </a:lnTo>
                <a:lnTo>
                  <a:pt x="272" y="666"/>
                </a:lnTo>
                <a:lnTo>
                  <a:pt x="550" y="1146"/>
                </a:lnTo>
                <a:lnTo>
                  <a:pt x="1012" y="0"/>
                </a:lnTo>
                <a:lnTo>
                  <a:pt x="1012" y="0"/>
                </a:lnTo>
                <a:lnTo>
                  <a:pt x="1028" y="42"/>
                </a:lnTo>
                <a:lnTo>
                  <a:pt x="1048" y="88"/>
                </a:lnTo>
                <a:lnTo>
                  <a:pt x="1074" y="142"/>
                </a:lnTo>
                <a:lnTo>
                  <a:pt x="1104" y="202"/>
                </a:lnTo>
                <a:lnTo>
                  <a:pt x="1122" y="232"/>
                </a:lnTo>
                <a:lnTo>
                  <a:pt x="1140" y="262"/>
                </a:lnTo>
                <a:lnTo>
                  <a:pt x="1158" y="290"/>
                </a:lnTo>
                <a:lnTo>
                  <a:pt x="1178" y="316"/>
                </a:lnTo>
                <a:lnTo>
                  <a:pt x="1198" y="340"/>
                </a:lnTo>
                <a:lnTo>
                  <a:pt x="1220" y="360"/>
                </a:lnTo>
                <a:lnTo>
                  <a:pt x="1220" y="360"/>
                </a:lnTo>
                <a:lnTo>
                  <a:pt x="1248" y="384"/>
                </a:lnTo>
                <a:lnTo>
                  <a:pt x="1278" y="406"/>
                </a:lnTo>
                <a:lnTo>
                  <a:pt x="1340" y="446"/>
                </a:lnTo>
                <a:lnTo>
                  <a:pt x="1390" y="474"/>
                </a:lnTo>
                <a:lnTo>
                  <a:pt x="1410" y="486"/>
                </a:lnTo>
                <a:lnTo>
                  <a:pt x="1410" y="486"/>
                </a:lnTo>
                <a:lnTo>
                  <a:pt x="1368" y="522"/>
                </a:lnTo>
                <a:lnTo>
                  <a:pt x="1318" y="566"/>
                </a:lnTo>
                <a:lnTo>
                  <a:pt x="1254" y="626"/>
                </a:lnTo>
                <a:lnTo>
                  <a:pt x="1178" y="702"/>
                </a:lnTo>
                <a:lnTo>
                  <a:pt x="1092" y="792"/>
                </a:lnTo>
                <a:lnTo>
                  <a:pt x="1046" y="842"/>
                </a:lnTo>
                <a:lnTo>
                  <a:pt x="998" y="896"/>
                </a:lnTo>
                <a:lnTo>
                  <a:pt x="950" y="952"/>
                </a:lnTo>
                <a:lnTo>
                  <a:pt x="900" y="1012"/>
                </a:lnTo>
                <a:lnTo>
                  <a:pt x="900" y="1012"/>
                </a:lnTo>
                <a:lnTo>
                  <a:pt x="854" y="1074"/>
                </a:lnTo>
                <a:lnTo>
                  <a:pt x="800" y="1150"/>
                </a:lnTo>
                <a:lnTo>
                  <a:pt x="746" y="1232"/>
                </a:lnTo>
                <a:lnTo>
                  <a:pt x="692" y="1316"/>
                </a:lnTo>
                <a:lnTo>
                  <a:pt x="604" y="1452"/>
                </a:lnTo>
                <a:lnTo>
                  <a:pt x="568" y="1510"/>
                </a:lnTo>
                <a:lnTo>
                  <a:pt x="568" y="1510"/>
                </a:lnTo>
                <a:lnTo>
                  <a:pt x="546" y="1474"/>
                </a:lnTo>
                <a:lnTo>
                  <a:pt x="520" y="1436"/>
                </a:lnTo>
                <a:lnTo>
                  <a:pt x="486" y="1386"/>
                </a:lnTo>
                <a:lnTo>
                  <a:pt x="446" y="1332"/>
                </a:lnTo>
                <a:lnTo>
                  <a:pt x="402" y="1274"/>
                </a:lnTo>
                <a:lnTo>
                  <a:pt x="354" y="1218"/>
                </a:lnTo>
                <a:lnTo>
                  <a:pt x="330" y="1190"/>
                </a:lnTo>
                <a:lnTo>
                  <a:pt x="304" y="1166"/>
                </a:lnTo>
                <a:lnTo>
                  <a:pt x="304" y="1166"/>
                </a:lnTo>
                <a:close/>
              </a:path>
            </a:pathLst>
          </a:custGeom>
          <a:gradFill>
            <a:gsLst>
              <a:gs pos="0">
                <a:schemeClr val="tx2"/>
              </a:gs>
              <a:gs pos="23000">
                <a:schemeClr val="accent2">
                  <a:lumMod val="40000"/>
                  <a:lumOff val="60000"/>
                </a:schemeClr>
              </a:gs>
              <a:gs pos="56000">
                <a:schemeClr val="accent2">
                  <a:lumMod val="60000"/>
                  <a:lumOff val="40000"/>
                </a:schemeClr>
              </a:gs>
              <a:gs pos="71000">
                <a:schemeClr val="accent2">
                  <a:lumMod val="40000"/>
                  <a:lumOff val="60000"/>
                </a:schemeClr>
              </a:gs>
              <a:gs pos="100000">
                <a:schemeClr val="accent2">
                  <a:lumMod val="20000"/>
                  <a:lumOff val="80000"/>
                </a:schemeClr>
              </a:gs>
            </a:gsLst>
          </a:gradFill>
          <a:ln>
            <a:headEnd type="none" w="med" len="med"/>
            <a:tailEnd type="none" w="med" len="med"/>
          </a:ln>
          <a:effectLst>
            <a:outerShdw blurRad="127000" algn="ctr" rotWithShape="0">
              <a:schemeClr val="accent2">
                <a:alpha val="75000"/>
              </a:schemeClr>
            </a:outerShdw>
          </a:effectLst>
          <a:scene3d>
            <a:camera prst="orthographicFront">
              <a:rot lat="0" lon="0" rev="0"/>
            </a:camera>
            <a:lightRig rig="contrasting" dir="t"/>
          </a:scene3d>
          <a:sp3d prstMaterial="powder">
            <a:bevelT w="190500" h="63500"/>
            <a:contourClr>
              <a:schemeClr val="accent2"/>
            </a:contourClr>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endParaRPr lang="en-US" sz="2400" dirty="0" smtClean="0">
              <a:solidFill>
                <a:schemeClr val="bg1"/>
              </a:solidFill>
              <a:latin typeface="Segoe" pitchFamily="34" charset="0"/>
            </a:endParaRPr>
          </a:p>
        </p:txBody>
      </p:sp>
      <p:sp>
        <p:nvSpPr>
          <p:cNvPr id="27" name="Freeform 5"/>
          <p:cNvSpPr>
            <a:spLocks/>
          </p:cNvSpPr>
          <p:nvPr/>
        </p:nvSpPr>
        <p:spPr bwMode="auto">
          <a:xfrm>
            <a:off x="5405234" y="2705101"/>
            <a:ext cx="515253" cy="551796"/>
          </a:xfrm>
          <a:custGeom>
            <a:avLst/>
            <a:gdLst/>
            <a:ahLst/>
            <a:cxnLst>
              <a:cxn ang="0">
                <a:pos x="304" y="1166"/>
              </a:cxn>
              <a:cxn ang="0">
                <a:pos x="102" y="978"/>
              </a:cxn>
              <a:cxn ang="0">
                <a:pos x="0" y="888"/>
              </a:cxn>
              <a:cxn ang="0">
                <a:pos x="70" y="858"/>
              </a:cxn>
              <a:cxn ang="0">
                <a:pos x="130" y="826"/>
              </a:cxn>
              <a:cxn ang="0">
                <a:pos x="184" y="786"/>
              </a:cxn>
              <a:cxn ang="0">
                <a:pos x="206" y="764"/>
              </a:cxn>
              <a:cxn ang="0">
                <a:pos x="238" y="724"/>
              </a:cxn>
              <a:cxn ang="0">
                <a:pos x="266" y="676"/>
              </a:cxn>
              <a:cxn ang="0">
                <a:pos x="550" y="1146"/>
              </a:cxn>
              <a:cxn ang="0">
                <a:pos x="1012" y="0"/>
              </a:cxn>
              <a:cxn ang="0">
                <a:pos x="1048" y="88"/>
              </a:cxn>
              <a:cxn ang="0">
                <a:pos x="1104" y="202"/>
              </a:cxn>
              <a:cxn ang="0">
                <a:pos x="1140" y="262"/>
              </a:cxn>
              <a:cxn ang="0">
                <a:pos x="1178" y="316"/>
              </a:cxn>
              <a:cxn ang="0">
                <a:pos x="1220" y="360"/>
              </a:cxn>
              <a:cxn ang="0">
                <a:pos x="1248" y="384"/>
              </a:cxn>
              <a:cxn ang="0">
                <a:pos x="1340" y="446"/>
              </a:cxn>
              <a:cxn ang="0">
                <a:pos x="1410" y="486"/>
              </a:cxn>
              <a:cxn ang="0">
                <a:pos x="1368" y="522"/>
              </a:cxn>
              <a:cxn ang="0">
                <a:pos x="1254" y="626"/>
              </a:cxn>
              <a:cxn ang="0">
                <a:pos x="1092" y="792"/>
              </a:cxn>
              <a:cxn ang="0">
                <a:pos x="998" y="896"/>
              </a:cxn>
              <a:cxn ang="0">
                <a:pos x="900" y="1012"/>
              </a:cxn>
              <a:cxn ang="0">
                <a:pos x="854" y="1074"/>
              </a:cxn>
              <a:cxn ang="0">
                <a:pos x="746" y="1232"/>
              </a:cxn>
              <a:cxn ang="0">
                <a:pos x="604" y="1452"/>
              </a:cxn>
              <a:cxn ang="0">
                <a:pos x="568" y="1510"/>
              </a:cxn>
              <a:cxn ang="0">
                <a:pos x="520" y="1436"/>
              </a:cxn>
              <a:cxn ang="0">
                <a:pos x="446" y="1332"/>
              </a:cxn>
              <a:cxn ang="0">
                <a:pos x="354" y="1218"/>
              </a:cxn>
              <a:cxn ang="0">
                <a:pos x="304" y="1166"/>
              </a:cxn>
            </a:cxnLst>
            <a:rect l="0" t="0" r="r" b="b"/>
            <a:pathLst>
              <a:path w="1410" h="1510">
                <a:moveTo>
                  <a:pt x="304" y="1166"/>
                </a:moveTo>
                <a:lnTo>
                  <a:pt x="304" y="1166"/>
                </a:lnTo>
                <a:lnTo>
                  <a:pt x="200" y="1068"/>
                </a:lnTo>
                <a:lnTo>
                  <a:pt x="102" y="978"/>
                </a:lnTo>
                <a:lnTo>
                  <a:pt x="0" y="888"/>
                </a:lnTo>
                <a:lnTo>
                  <a:pt x="0" y="888"/>
                </a:lnTo>
                <a:lnTo>
                  <a:pt x="20" y="880"/>
                </a:lnTo>
                <a:lnTo>
                  <a:pt x="70" y="858"/>
                </a:lnTo>
                <a:lnTo>
                  <a:pt x="100" y="842"/>
                </a:lnTo>
                <a:lnTo>
                  <a:pt x="130" y="826"/>
                </a:lnTo>
                <a:lnTo>
                  <a:pt x="160" y="806"/>
                </a:lnTo>
                <a:lnTo>
                  <a:pt x="184" y="786"/>
                </a:lnTo>
                <a:lnTo>
                  <a:pt x="184" y="786"/>
                </a:lnTo>
                <a:lnTo>
                  <a:pt x="206" y="764"/>
                </a:lnTo>
                <a:lnTo>
                  <a:pt x="224" y="744"/>
                </a:lnTo>
                <a:lnTo>
                  <a:pt x="238" y="724"/>
                </a:lnTo>
                <a:lnTo>
                  <a:pt x="250" y="704"/>
                </a:lnTo>
                <a:lnTo>
                  <a:pt x="266" y="676"/>
                </a:lnTo>
                <a:lnTo>
                  <a:pt x="272" y="666"/>
                </a:lnTo>
                <a:lnTo>
                  <a:pt x="550" y="1146"/>
                </a:lnTo>
                <a:lnTo>
                  <a:pt x="1012" y="0"/>
                </a:lnTo>
                <a:lnTo>
                  <a:pt x="1012" y="0"/>
                </a:lnTo>
                <a:lnTo>
                  <a:pt x="1028" y="42"/>
                </a:lnTo>
                <a:lnTo>
                  <a:pt x="1048" y="88"/>
                </a:lnTo>
                <a:lnTo>
                  <a:pt x="1074" y="142"/>
                </a:lnTo>
                <a:lnTo>
                  <a:pt x="1104" y="202"/>
                </a:lnTo>
                <a:lnTo>
                  <a:pt x="1122" y="232"/>
                </a:lnTo>
                <a:lnTo>
                  <a:pt x="1140" y="262"/>
                </a:lnTo>
                <a:lnTo>
                  <a:pt x="1158" y="290"/>
                </a:lnTo>
                <a:lnTo>
                  <a:pt x="1178" y="316"/>
                </a:lnTo>
                <a:lnTo>
                  <a:pt x="1198" y="340"/>
                </a:lnTo>
                <a:lnTo>
                  <a:pt x="1220" y="360"/>
                </a:lnTo>
                <a:lnTo>
                  <a:pt x="1220" y="360"/>
                </a:lnTo>
                <a:lnTo>
                  <a:pt x="1248" y="384"/>
                </a:lnTo>
                <a:lnTo>
                  <a:pt x="1278" y="406"/>
                </a:lnTo>
                <a:lnTo>
                  <a:pt x="1340" y="446"/>
                </a:lnTo>
                <a:lnTo>
                  <a:pt x="1390" y="474"/>
                </a:lnTo>
                <a:lnTo>
                  <a:pt x="1410" y="486"/>
                </a:lnTo>
                <a:lnTo>
                  <a:pt x="1410" y="486"/>
                </a:lnTo>
                <a:lnTo>
                  <a:pt x="1368" y="522"/>
                </a:lnTo>
                <a:lnTo>
                  <a:pt x="1318" y="566"/>
                </a:lnTo>
                <a:lnTo>
                  <a:pt x="1254" y="626"/>
                </a:lnTo>
                <a:lnTo>
                  <a:pt x="1178" y="702"/>
                </a:lnTo>
                <a:lnTo>
                  <a:pt x="1092" y="792"/>
                </a:lnTo>
                <a:lnTo>
                  <a:pt x="1046" y="842"/>
                </a:lnTo>
                <a:lnTo>
                  <a:pt x="998" y="896"/>
                </a:lnTo>
                <a:lnTo>
                  <a:pt x="950" y="952"/>
                </a:lnTo>
                <a:lnTo>
                  <a:pt x="900" y="1012"/>
                </a:lnTo>
                <a:lnTo>
                  <a:pt x="900" y="1012"/>
                </a:lnTo>
                <a:lnTo>
                  <a:pt x="854" y="1074"/>
                </a:lnTo>
                <a:lnTo>
                  <a:pt x="800" y="1150"/>
                </a:lnTo>
                <a:lnTo>
                  <a:pt x="746" y="1232"/>
                </a:lnTo>
                <a:lnTo>
                  <a:pt x="692" y="1316"/>
                </a:lnTo>
                <a:lnTo>
                  <a:pt x="604" y="1452"/>
                </a:lnTo>
                <a:lnTo>
                  <a:pt x="568" y="1510"/>
                </a:lnTo>
                <a:lnTo>
                  <a:pt x="568" y="1510"/>
                </a:lnTo>
                <a:lnTo>
                  <a:pt x="546" y="1474"/>
                </a:lnTo>
                <a:lnTo>
                  <a:pt x="520" y="1436"/>
                </a:lnTo>
                <a:lnTo>
                  <a:pt x="486" y="1386"/>
                </a:lnTo>
                <a:lnTo>
                  <a:pt x="446" y="1332"/>
                </a:lnTo>
                <a:lnTo>
                  <a:pt x="402" y="1274"/>
                </a:lnTo>
                <a:lnTo>
                  <a:pt x="354" y="1218"/>
                </a:lnTo>
                <a:lnTo>
                  <a:pt x="330" y="1190"/>
                </a:lnTo>
                <a:lnTo>
                  <a:pt x="304" y="1166"/>
                </a:lnTo>
                <a:lnTo>
                  <a:pt x="304" y="1166"/>
                </a:lnTo>
                <a:close/>
              </a:path>
            </a:pathLst>
          </a:custGeom>
          <a:gradFill>
            <a:gsLst>
              <a:gs pos="0">
                <a:schemeClr val="tx2"/>
              </a:gs>
              <a:gs pos="23000">
                <a:schemeClr val="accent2">
                  <a:lumMod val="40000"/>
                  <a:lumOff val="60000"/>
                </a:schemeClr>
              </a:gs>
              <a:gs pos="56000">
                <a:schemeClr val="accent2">
                  <a:lumMod val="60000"/>
                  <a:lumOff val="40000"/>
                </a:schemeClr>
              </a:gs>
              <a:gs pos="71000">
                <a:schemeClr val="accent2">
                  <a:lumMod val="40000"/>
                  <a:lumOff val="60000"/>
                </a:schemeClr>
              </a:gs>
              <a:gs pos="100000">
                <a:schemeClr val="accent2">
                  <a:lumMod val="20000"/>
                  <a:lumOff val="80000"/>
                </a:schemeClr>
              </a:gs>
            </a:gsLst>
          </a:gradFill>
          <a:ln>
            <a:headEnd type="none" w="med" len="med"/>
            <a:tailEnd type="none" w="med" len="med"/>
          </a:ln>
          <a:effectLst>
            <a:outerShdw blurRad="127000" algn="ctr" rotWithShape="0">
              <a:schemeClr val="accent2">
                <a:alpha val="75000"/>
              </a:schemeClr>
            </a:outerShdw>
          </a:effectLst>
          <a:scene3d>
            <a:camera prst="orthographicFront">
              <a:rot lat="0" lon="0" rev="0"/>
            </a:camera>
            <a:lightRig rig="contrasting" dir="t"/>
          </a:scene3d>
          <a:sp3d prstMaterial="powder">
            <a:bevelT w="190500" h="63500"/>
            <a:contourClr>
              <a:schemeClr val="accent2"/>
            </a:contourClr>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endParaRPr lang="en-US" sz="2400" dirty="0" smtClean="0">
              <a:solidFill>
                <a:schemeClr val="bg1"/>
              </a:solidFill>
              <a:latin typeface="Segoe" pitchFamily="34" charset="0"/>
            </a:endParaRPr>
          </a:p>
        </p:txBody>
      </p:sp>
      <p:sp>
        <p:nvSpPr>
          <p:cNvPr id="28" name="Freeform 5"/>
          <p:cNvSpPr>
            <a:spLocks/>
          </p:cNvSpPr>
          <p:nvPr/>
        </p:nvSpPr>
        <p:spPr bwMode="auto">
          <a:xfrm>
            <a:off x="7473043" y="2705100"/>
            <a:ext cx="515253" cy="551796"/>
          </a:xfrm>
          <a:custGeom>
            <a:avLst/>
            <a:gdLst/>
            <a:ahLst/>
            <a:cxnLst>
              <a:cxn ang="0">
                <a:pos x="304" y="1166"/>
              </a:cxn>
              <a:cxn ang="0">
                <a:pos x="102" y="978"/>
              </a:cxn>
              <a:cxn ang="0">
                <a:pos x="0" y="888"/>
              </a:cxn>
              <a:cxn ang="0">
                <a:pos x="70" y="858"/>
              </a:cxn>
              <a:cxn ang="0">
                <a:pos x="130" y="826"/>
              </a:cxn>
              <a:cxn ang="0">
                <a:pos x="184" y="786"/>
              </a:cxn>
              <a:cxn ang="0">
                <a:pos x="206" y="764"/>
              </a:cxn>
              <a:cxn ang="0">
                <a:pos x="238" y="724"/>
              </a:cxn>
              <a:cxn ang="0">
                <a:pos x="266" y="676"/>
              </a:cxn>
              <a:cxn ang="0">
                <a:pos x="550" y="1146"/>
              </a:cxn>
              <a:cxn ang="0">
                <a:pos x="1012" y="0"/>
              </a:cxn>
              <a:cxn ang="0">
                <a:pos x="1048" y="88"/>
              </a:cxn>
              <a:cxn ang="0">
                <a:pos x="1104" y="202"/>
              </a:cxn>
              <a:cxn ang="0">
                <a:pos x="1140" y="262"/>
              </a:cxn>
              <a:cxn ang="0">
                <a:pos x="1178" y="316"/>
              </a:cxn>
              <a:cxn ang="0">
                <a:pos x="1220" y="360"/>
              </a:cxn>
              <a:cxn ang="0">
                <a:pos x="1248" y="384"/>
              </a:cxn>
              <a:cxn ang="0">
                <a:pos x="1340" y="446"/>
              </a:cxn>
              <a:cxn ang="0">
                <a:pos x="1410" y="486"/>
              </a:cxn>
              <a:cxn ang="0">
                <a:pos x="1368" y="522"/>
              </a:cxn>
              <a:cxn ang="0">
                <a:pos x="1254" y="626"/>
              </a:cxn>
              <a:cxn ang="0">
                <a:pos x="1092" y="792"/>
              </a:cxn>
              <a:cxn ang="0">
                <a:pos x="998" y="896"/>
              </a:cxn>
              <a:cxn ang="0">
                <a:pos x="900" y="1012"/>
              </a:cxn>
              <a:cxn ang="0">
                <a:pos x="854" y="1074"/>
              </a:cxn>
              <a:cxn ang="0">
                <a:pos x="746" y="1232"/>
              </a:cxn>
              <a:cxn ang="0">
                <a:pos x="604" y="1452"/>
              </a:cxn>
              <a:cxn ang="0">
                <a:pos x="568" y="1510"/>
              </a:cxn>
              <a:cxn ang="0">
                <a:pos x="520" y="1436"/>
              </a:cxn>
              <a:cxn ang="0">
                <a:pos x="446" y="1332"/>
              </a:cxn>
              <a:cxn ang="0">
                <a:pos x="354" y="1218"/>
              </a:cxn>
              <a:cxn ang="0">
                <a:pos x="304" y="1166"/>
              </a:cxn>
            </a:cxnLst>
            <a:rect l="0" t="0" r="r" b="b"/>
            <a:pathLst>
              <a:path w="1410" h="1510">
                <a:moveTo>
                  <a:pt x="304" y="1166"/>
                </a:moveTo>
                <a:lnTo>
                  <a:pt x="304" y="1166"/>
                </a:lnTo>
                <a:lnTo>
                  <a:pt x="200" y="1068"/>
                </a:lnTo>
                <a:lnTo>
                  <a:pt x="102" y="978"/>
                </a:lnTo>
                <a:lnTo>
                  <a:pt x="0" y="888"/>
                </a:lnTo>
                <a:lnTo>
                  <a:pt x="0" y="888"/>
                </a:lnTo>
                <a:lnTo>
                  <a:pt x="20" y="880"/>
                </a:lnTo>
                <a:lnTo>
                  <a:pt x="70" y="858"/>
                </a:lnTo>
                <a:lnTo>
                  <a:pt x="100" y="842"/>
                </a:lnTo>
                <a:lnTo>
                  <a:pt x="130" y="826"/>
                </a:lnTo>
                <a:lnTo>
                  <a:pt x="160" y="806"/>
                </a:lnTo>
                <a:lnTo>
                  <a:pt x="184" y="786"/>
                </a:lnTo>
                <a:lnTo>
                  <a:pt x="184" y="786"/>
                </a:lnTo>
                <a:lnTo>
                  <a:pt x="206" y="764"/>
                </a:lnTo>
                <a:lnTo>
                  <a:pt x="224" y="744"/>
                </a:lnTo>
                <a:lnTo>
                  <a:pt x="238" y="724"/>
                </a:lnTo>
                <a:lnTo>
                  <a:pt x="250" y="704"/>
                </a:lnTo>
                <a:lnTo>
                  <a:pt x="266" y="676"/>
                </a:lnTo>
                <a:lnTo>
                  <a:pt x="272" y="666"/>
                </a:lnTo>
                <a:lnTo>
                  <a:pt x="550" y="1146"/>
                </a:lnTo>
                <a:lnTo>
                  <a:pt x="1012" y="0"/>
                </a:lnTo>
                <a:lnTo>
                  <a:pt x="1012" y="0"/>
                </a:lnTo>
                <a:lnTo>
                  <a:pt x="1028" y="42"/>
                </a:lnTo>
                <a:lnTo>
                  <a:pt x="1048" y="88"/>
                </a:lnTo>
                <a:lnTo>
                  <a:pt x="1074" y="142"/>
                </a:lnTo>
                <a:lnTo>
                  <a:pt x="1104" y="202"/>
                </a:lnTo>
                <a:lnTo>
                  <a:pt x="1122" y="232"/>
                </a:lnTo>
                <a:lnTo>
                  <a:pt x="1140" y="262"/>
                </a:lnTo>
                <a:lnTo>
                  <a:pt x="1158" y="290"/>
                </a:lnTo>
                <a:lnTo>
                  <a:pt x="1178" y="316"/>
                </a:lnTo>
                <a:lnTo>
                  <a:pt x="1198" y="340"/>
                </a:lnTo>
                <a:lnTo>
                  <a:pt x="1220" y="360"/>
                </a:lnTo>
                <a:lnTo>
                  <a:pt x="1220" y="360"/>
                </a:lnTo>
                <a:lnTo>
                  <a:pt x="1248" y="384"/>
                </a:lnTo>
                <a:lnTo>
                  <a:pt x="1278" y="406"/>
                </a:lnTo>
                <a:lnTo>
                  <a:pt x="1340" y="446"/>
                </a:lnTo>
                <a:lnTo>
                  <a:pt x="1390" y="474"/>
                </a:lnTo>
                <a:lnTo>
                  <a:pt x="1410" y="486"/>
                </a:lnTo>
                <a:lnTo>
                  <a:pt x="1410" y="486"/>
                </a:lnTo>
                <a:lnTo>
                  <a:pt x="1368" y="522"/>
                </a:lnTo>
                <a:lnTo>
                  <a:pt x="1318" y="566"/>
                </a:lnTo>
                <a:lnTo>
                  <a:pt x="1254" y="626"/>
                </a:lnTo>
                <a:lnTo>
                  <a:pt x="1178" y="702"/>
                </a:lnTo>
                <a:lnTo>
                  <a:pt x="1092" y="792"/>
                </a:lnTo>
                <a:lnTo>
                  <a:pt x="1046" y="842"/>
                </a:lnTo>
                <a:lnTo>
                  <a:pt x="998" y="896"/>
                </a:lnTo>
                <a:lnTo>
                  <a:pt x="950" y="952"/>
                </a:lnTo>
                <a:lnTo>
                  <a:pt x="900" y="1012"/>
                </a:lnTo>
                <a:lnTo>
                  <a:pt x="900" y="1012"/>
                </a:lnTo>
                <a:lnTo>
                  <a:pt x="854" y="1074"/>
                </a:lnTo>
                <a:lnTo>
                  <a:pt x="800" y="1150"/>
                </a:lnTo>
                <a:lnTo>
                  <a:pt x="746" y="1232"/>
                </a:lnTo>
                <a:lnTo>
                  <a:pt x="692" y="1316"/>
                </a:lnTo>
                <a:lnTo>
                  <a:pt x="604" y="1452"/>
                </a:lnTo>
                <a:lnTo>
                  <a:pt x="568" y="1510"/>
                </a:lnTo>
                <a:lnTo>
                  <a:pt x="568" y="1510"/>
                </a:lnTo>
                <a:lnTo>
                  <a:pt x="546" y="1474"/>
                </a:lnTo>
                <a:lnTo>
                  <a:pt x="520" y="1436"/>
                </a:lnTo>
                <a:lnTo>
                  <a:pt x="486" y="1386"/>
                </a:lnTo>
                <a:lnTo>
                  <a:pt x="446" y="1332"/>
                </a:lnTo>
                <a:lnTo>
                  <a:pt x="402" y="1274"/>
                </a:lnTo>
                <a:lnTo>
                  <a:pt x="354" y="1218"/>
                </a:lnTo>
                <a:lnTo>
                  <a:pt x="330" y="1190"/>
                </a:lnTo>
                <a:lnTo>
                  <a:pt x="304" y="1166"/>
                </a:lnTo>
                <a:lnTo>
                  <a:pt x="304" y="1166"/>
                </a:lnTo>
                <a:close/>
              </a:path>
            </a:pathLst>
          </a:custGeom>
          <a:gradFill>
            <a:gsLst>
              <a:gs pos="0">
                <a:schemeClr val="tx2"/>
              </a:gs>
              <a:gs pos="23000">
                <a:schemeClr val="accent2">
                  <a:lumMod val="40000"/>
                  <a:lumOff val="60000"/>
                </a:schemeClr>
              </a:gs>
              <a:gs pos="56000">
                <a:schemeClr val="accent2">
                  <a:lumMod val="60000"/>
                  <a:lumOff val="40000"/>
                </a:schemeClr>
              </a:gs>
              <a:gs pos="71000">
                <a:schemeClr val="accent2">
                  <a:lumMod val="40000"/>
                  <a:lumOff val="60000"/>
                </a:schemeClr>
              </a:gs>
              <a:gs pos="100000">
                <a:schemeClr val="accent2">
                  <a:lumMod val="20000"/>
                  <a:lumOff val="80000"/>
                </a:schemeClr>
              </a:gs>
            </a:gsLst>
          </a:gradFill>
          <a:ln>
            <a:headEnd type="none" w="med" len="med"/>
            <a:tailEnd type="none" w="med" len="med"/>
          </a:ln>
          <a:effectLst>
            <a:outerShdw blurRad="127000" algn="ctr" rotWithShape="0">
              <a:schemeClr val="accent2">
                <a:alpha val="75000"/>
              </a:schemeClr>
            </a:outerShdw>
          </a:effectLst>
          <a:scene3d>
            <a:camera prst="orthographicFront">
              <a:rot lat="0" lon="0" rev="0"/>
            </a:camera>
            <a:lightRig rig="contrasting" dir="t"/>
          </a:scene3d>
          <a:sp3d prstMaterial="powder">
            <a:bevelT w="190500" h="63500"/>
            <a:contourClr>
              <a:schemeClr val="accent2"/>
            </a:contourClr>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endParaRPr lang="en-US" sz="2400" dirty="0" smtClean="0">
              <a:solidFill>
                <a:schemeClr val="bg1"/>
              </a:solidFill>
              <a:latin typeface="Segoe" pitchFamily="34" charset="0"/>
            </a:endParaRPr>
          </a:p>
        </p:txBody>
      </p:sp>
      <p:sp>
        <p:nvSpPr>
          <p:cNvPr id="29" name="Freeform 5"/>
          <p:cNvSpPr>
            <a:spLocks/>
          </p:cNvSpPr>
          <p:nvPr/>
        </p:nvSpPr>
        <p:spPr bwMode="auto">
          <a:xfrm>
            <a:off x="3320835" y="3395577"/>
            <a:ext cx="515253" cy="551796"/>
          </a:xfrm>
          <a:custGeom>
            <a:avLst/>
            <a:gdLst/>
            <a:ahLst/>
            <a:cxnLst>
              <a:cxn ang="0">
                <a:pos x="304" y="1166"/>
              </a:cxn>
              <a:cxn ang="0">
                <a:pos x="102" y="978"/>
              </a:cxn>
              <a:cxn ang="0">
                <a:pos x="0" y="888"/>
              </a:cxn>
              <a:cxn ang="0">
                <a:pos x="70" y="858"/>
              </a:cxn>
              <a:cxn ang="0">
                <a:pos x="130" y="826"/>
              </a:cxn>
              <a:cxn ang="0">
                <a:pos x="184" y="786"/>
              </a:cxn>
              <a:cxn ang="0">
                <a:pos x="206" y="764"/>
              </a:cxn>
              <a:cxn ang="0">
                <a:pos x="238" y="724"/>
              </a:cxn>
              <a:cxn ang="0">
                <a:pos x="266" y="676"/>
              </a:cxn>
              <a:cxn ang="0">
                <a:pos x="550" y="1146"/>
              </a:cxn>
              <a:cxn ang="0">
                <a:pos x="1012" y="0"/>
              </a:cxn>
              <a:cxn ang="0">
                <a:pos x="1048" y="88"/>
              </a:cxn>
              <a:cxn ang="0">
                <a:pos x="1104" y="202"/>
              </a:cxn>
              <a:cxn ang="0">
                <a:pos x="1140" y="262"/>
              </a:cxn>
              <a:cxn ang="0">
                <a:pos x="1178" y="316"/>
              </a:cxn>
              <a:cxn ang="0">
                <a:pos x="1220" y="360"/>
              </a:cxn>
              <a:cxn ang="0">
                <a:pos x="1248" y="384"/>
              </a:cxn>
              <a:cxn ang="0">
                <a:pos x="1340" y="446"/>
              </a:cxn>
              <a:cxn ang="0">
                <a:pos x="1410" y="486"/>
              </a:cxn>
              <a:cxn ang="0">
                <a:pos x="1368" y="522"/>
              </a:cxn>
              <a:cxn ang="0">
                <a:pos x="1254" y="626"/>
              </a:cxn>
              <a:cxn ang="0">
                <a:pos x="1092" y="792"/>
              </a:cxn>
              <a:cxn ang="0">
                <a:pos x="998" y="896"/>
              </a:cxn>
              <a:cxn ang="0">
                <a:pos x="900" y="1012"/>
              </a:cxn>
              <a:cxn ang="0">
                <a:pos x="854" y="1074"/>
              </a:cxn>
              <a:cxn ang="0">
                <a:pos x="746" y="1232"/>
              </a:cxn>
              <a:cxn ang="0">
                <a:pos x="604" y="1452"/>
              </a:cxn>
              <a:cxn ang="0">
                <a:pos x="568" y="1510"/>
              </a:cxn>
              <a:cxn ang="0">
                <a:pos x="520" y="1436"/>
              </a:cxn>
              <a:cxn ang="0">
                <a:pos x="446" y="1332"/>
              </a:cxn>
              <a:cxn ang="0">
                <a:pos x="354" y="1218"/>
              </a:cxn>
              <a:cxn ang="0">
                <a:pos x="304" y="1166"/>
              </a:cxn>
            </a:cxnLst>
            <a:rect l="0" t="0" r="r" b="b"/>
            <a:pathLst>
              <a:path w="1410" h="1510">
                <a:moveTo>
                  <a:pt x="304" y="1166"/>
                </a:moveTo>
                <a:lnTo>
                  <a:pt x="304" y="1166"/>
                </a:lnTo>
                <a:lnTo>
                  <a:pt x="200" y="1068"/>
                </a:lnTo>
                <a:lnTo>
                  <a:pt x="102" y="978"/>
                </a:lnTo>
                <a:lnTo>
                  <a:pt x="0" y="888"/>
                </a:lnTo>
                <a:lnTo>
                  <a:pt x="0" y="888"/>
                </a:lnTo>
                <a:lnTo>
                  <a:pt x="20" y="880"/>
                </a:lnTo>
                <a:lnTo>
                  <a:pt x="70" y="858"/>
                </a:lnTo>
                <a:lnTo>
                  <a:pt x="100" y="842"/>
                </a:lnTo>
                <a:lnTo>
                  <a:pt x="130" y="826"/>
                </a:lnTo>
                <a:lnTo>
                  <a:pt x="160" y="806"/>
                </a:lnTo>
                <a:lnTo>
                  <a:pt x="184" y="786"/>
                </a:lnTo>
                <a:lnTo>
                  <a:pt x="184" y="786"/>
                </a:lnTo>
                <a:lnTo>
                  <a:pt x="206" y="764"/>
                </a:lnTo>
                <a:lnTo>
                  <a:pt x="224" y="744"/>
                </a:lnTo>
                <a:lnTo>
                  <a:pt x="238" y="724"/>
                </a:lnTo>
                <a:lnTo>
                  <a:pt x="250" y="704"/>
                </a:lnTo>
                <a:lnTo>
                  <a:pt x="266" y="676"/>
                </a:lnTo>
                <a:lnTo>
                  <a:pt x="272" y="666"/>
                </a:lnTo>
                <a:lnTo>
                  <a:pt x="550" y="1146"/>
                </a:lnTo>
                <a:lnTo>
                  <a:pt x="1012" y="0"/>
                </a:lnTo>
                <a:lnTo>
                  <a:pt x="1012" y="0"/>
                </a:lnTo>
                <a:lnTo>
                  <a:pt x="1028" y="42"/>
                </a:lnTo>
                <a:lnTo>
                  <a:pt x="1048" y="88"/>
                </a:lnTo>
                <a:lnTo>
                  <a:pt x="1074" y="142"/>
                </a:lnTo>
                <a:lnTo>
                  <a:pt x="1104" y="202"/>
                </a:lnTo>
                <a:lnTo>
                  <a:pt x="1122" y="232"/>
                </a:lnTo>
                <a:lnTo>
                  <a:pt x="1140" y="262"/>
                </a:lnTo>
                <a:lnTo>
                  <a:pt x="1158" y="290"/>
                </a:lnTo>
                <a:lnTo>
                  <a:pt x="1178" y="316"/>
                </a:lnTo>
                <a:lnTo>
                  <a:pt x="1198" y="340"/>
                </a:lnTo>
                <a:lnTo>
                  <a:pt x="1220" y="360"/>
                </a:lnTo>
                <a:lnTo>
                  <a:pt x="1220" y="360"/>
                </a:lnTo>
                <a:lnTo>
                  <a:pt x="1248" y="384"/>
                </a:lnTo>
                <a:lnTo>
                  <a:pt x="1278" y="406"/>
                </a:lnTo>
                <a:lnTo>
                  <a:pt x="1340" y="446"/>
                </a:lnTo>
                <a:lnTo>
                  <a:pt x="1390" y="474"/>
                </a:lnTo>
                <a:lnTo>
                  <a:pt x="1410" y="486"/>
                </a:lnTo>
                <a:lnTo>
                  <a:pt x="1410" y="486"/>
                </a:lnTo>
                <a:lnTo>
                  <a:pt x="1368" y="522"/>
                </a:lnTo>
                <a:lnTo>
                  <a:pt x="1318" y="566"/>
                </a:lnTo>
                <a:lnTo>
                  <a:pt x="1254" y="626"/>
                </a:lnTo>
                <a:lnTo>
                  <a:pt x="1178" y="702"/>
                </a:lnTo>
                <a:lnTo>
                  <a:pt x="1092" y="792"/>
                </a:lnTo>
                <a:lnTo>
                  <a:pt x="1046" y="842"/>
                </a:lnTo>
                <a:lnTo>
                  <a:pt x="998" y="896"/>
                </a:lnTo>
                <a:lnTo>
                  <a:pt x="950" y="952"/>
                </a:lnTo>
                <a:lnTo>
                  <a:pt x="900" y="1012"/>
                </a:lnTo>
                <a:lnTo>
                  <a:pt x="900" y="1012"/>
                </a:lnTo>
                <a:lnTo>
                  <a:pt x="854" y="1074"/>
                </a:lnTo>
                <a:lnTo>
                  <a:pt x="800" y="1150"/>
                </a:lnTo>
                <a:lnTo>
                  <a:pt x="746" y="1232"/>
                </a:lnTo>
                <a:lnTo>
                  <a:pt x="692" y="1316"/>
                </a:lnTo>
                <a:lnTo>
                  <a:pt x="604" y="1452"/>
                </a:lnTo>
                <a:lnTo>
                  <a:pt x="568" y="1510"/>
                </a:lnTo>
                <a:lnTo>
                  <a:pt x="568" y="1510"/>
                </a:lnTo>
                <a:lnTo>
                  <a:pt x="546" y="1474"/>
                </a:lnTo>
                <a:lnTo>
                  <a:pt x="520" y="1436"/>
                </a:lnTo>
                <a:lnTo>
                  <a:pt x="486" y="1386"/>
                </a:lnTo>
                <a:lnTo>
                  <a:pt x="446" y="1332"/>
                </a:lnTo>
                <a:lnTo>
                  <a:pt x="402" y="1274"/>
                </a:lnTo>
                <a:lnTo>
                  <a:pt x="354" y="1218"/>
                </a:lnTo>
                <a:lnTo>
                  <a:pt x="330" y="1190"/>
                </a:lnTo>
                <a:lnTo>
                  <a:pt x="304" y="1166"/>
                </a:lnTo>
                <a:lnTo>
                  <a:pt x="304" y="1166"/>
                </a:lnTo>
                <a:close/>
              </a:path>
            </a:pathLst>
          </a:custGeom>
          <a:gradFill>
            <a:gsLst>
              <a:gs pos="0">
                <a:schemeClr val="tx2"/>
              </a:gs>
              <a:gs pos="23000">
                <a:schemeClr val="accent2">
                  <a:lumMod val="40000"/>
                  <a:lumOff val="60000"/>
                </a:schemeClr>
              </a:gs>
              <a:gs pos="56000">
                <a:schemeClr val="accent2">
                  <a:lumMod val="60000"/>
                  <a:lumOff val="40000"/>
                </a:schemeClr>
              </a:gs>
              <a:gs pos="71000">
                <a:schemeClr val="accent2">
                  <a:lumMod val="40000"/>
                  <a:lumOff val="60000"/>
                </a:schemeClr>
              </a:gs>
              <a:gs pos="100000">
                <a:schemeClr val="accent2">
                  <a:lumMod val="20000"/>
                  <a:lumOff val="80000"/>
                </a:schemeClr>
              </a:gs>
            </a:gsLst>
          </a:gradFill>
          <a:ln>
            <a:headEnd type="none" w="med" len="med"/>
            <a:tailEnd type="none" w="med" len="med"/>
          </a:ln>
          <a:effectLst>
            <a:outerShdw blurRad="127000" algn="ctr" rotWithShape="0">
              <a:schemeClr val="accent2">
                <a:alpha val="75000"/>
              </a:schemeClr>
            </a:outerShdw>
          </a:effectLst>
          <a:scene3d>
            <a:camera prst="orthographicFront">
              <a:rot lat="0" lon="0" rev="0"/>
            </a:camera>
            <a:lightRig rig="contrasting" dir="t"/>
          </a:scene3d>
          <a:sp3d prstMaterial="powder">
            <a:bevelT w="190500" h="63500"/>
            <a:contourClr>
              <a:schemeClr val="accent2"/>
            </a:contourClr>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endParaRPr lang="en-US" sz="2400" dirty="0" smtClean="0">
              <a:solidFill>
                <a:schemeClr val="bg1"/>
              </a:solidFill>
              <a:latin typeface="Segoe" pitchFamily="34" charset="0"/>
            </a:endParaRPr>
          </a:p>
        </p:txBody>
      </p:sp>
      <p:sp>
        <p:nvSpPr>
          <p:cNvPr id="30" name="Freeform 5"/>
          <p:cNvSpPr>
            <a:spLocks/>
          </p:cNvSpPr>
          <p:nvPr/>
        </p:nvSpPr>
        <p:spPr bwMode="auto">
          <a:xfrm>
            <a:off x="5405234" y="3383468"/>
            <a:ext cx="515253" cy="551796"/>
          </a:xfrm>
          <a:custGeom>
            <a:avLst/>
            <a:gdLst/>
            <a:ahLst/>
            <a:cxnLst>
              <a:cxn ang="0">
                <a:pos x="304" y="1166"/>
              </a:cxn>
              <a:cxn ang="0">
                <a:pos x="102" y="978"/>
              </a:cxn>
              <a:cxn ang="0">
                <a:pos x="0" y="888"/>
              </a:cxn>
              <a:cxn ang="0">
                <a:pos x="70" y="858"/>
              </a:cxn>
              <a:cxn ang="0">
                <a:pos x="130" y="826"/>
              </a:cxn>
              <a:cxn ang="0">
                <a:pos x="184" y="786"/>
              </a:cxn>
              <a:cxn ang="0">
                <a:pos x="206" y="764"/>
              </a:cxn>
              <a:cxn ang="0">
                <a:pos x="238" y="724"/>
              </a:cxn>
              <a:cxn ang="0">
                <a:pos x="266" y="676"/>
              </a:cxn>
              <a:cxn ang="0">
                <a:pos x="550" y="1146"/>
              </a:cxn>
              <a:cxn ang="0">
                <a:pos x="1012" y="0"/>
              </a:cxn>
              <a:cxn ang="0">
                <a:pos x="1048" y="88"/>
              </a:cxn>
              <a:cxn ang="0">
                <a:pos x="1104" y="202"/>
              </a:cxn>
              <a:cxn ang="0">
                <a:pos x="1140" y="262"/>
              </a:cxn>
              <a:cxn ang="0">
                <a:pos x="1178" y="316"/>
              </a:cxn>
              <a:cxn ang="0">
                <a:pos x="1220" y="360"/>
              </a:cxn>
              <a:cxn ang="0">
                <a:pos x="1248" y="384"/>
              </a:cxn>
              <a:cxn ang="0">
                <a:pos x="1340" y="446"/>
              </a:cxn>
              <a:cxn ang="0">
                <a:pos x="1410" y="486"/>
              </a:cxn>
              <a:cxn ang="0">
                <a:pos x="1368" y="522"/>
              </a:cxn>
              <a:cxn ang="0">
                <a:pos x="1254" y="626"/>
              </a:cxn>
              <a:cxn ang="0">
                <a:pos x="1092" y="792"/>
              </a:cxn>
              <a:cxn ang="0">
                <a:pos x="998" y="896"/>
              </a:cxn>
              <a:cxn ang="0">
                <a:pos x="900" y="1012"/>
              </a:cxn>
              <a:cxn ang="0">
                <a:pos x="854" y="1074"/>
              </a:cxn>
              <a:cxn ang="0">
                <a:pos x="746" y="1232"/>
              </a:cxn>
              <a:cxn ang="0">
                <a:pos x="604" y="1452"/>
              </a:cxn>
              <a:cxn ang="0">
                <a:pos x="568" y="1510"/>
              </a:cxn>
              <a:cxn ang="0">
                <a:pos x="520" y="1436"/>
              </a:cxn>
              <a:cxn ang="0">
                <a:pos x="446" y="1332"/>
              </a:cxn>
              <a:cxn ang="0">
                <a:pos x="354" y="1218"/>
              </a:cxn>
              <a:cxn ang="0">
                <a:pos x="304" y="1166"/>
              </a:cxn>
            </a:cxnLst>
            <a:rect l="0" t="0" r="r" b="b"/>
            <a:pathLst>
              <a:path w="1410" h="1510">
                <a:moveTo>
                  <a:pt x="304" y="1166"/>
                </a:moveTo>
                <a:lnTo>
                  <a:pt x="304" y="1166"/>
                </a:lnTo>
                <a:lnTo>
                  <a:pt x="200" y="1068"/>
                </a:lnTo>
                <a:lnTo>
                  <a:pt x="102" y="978"/>
                </a:lnTo>
                <a:lnTo>
                  <a:pt x="0" y="888"/>
                </a:lnTo>
                <a:lnTo>
                  <a:pt x="0" y="888"/>
                </a:lnTo>
                <a:lnTo>
                  <a:pt x="20" y="880"/>
                </a:lnTo>
                <a:lnTo>
                  <a:pt x="70" y="858"/>
                </a:lnTo>
                <a:lnTo>
                  <a:pt x="100" y="842"/>
                </a:lnTo>
                <a:lnTo>
                  <a:pt x="130" y="826"/>
                </a:lnTo>
                <a:lnTo>
                  <a:pt x="160" y="806"/>
                </a:lnTo>
                <a:lnTo>
                  <a:pt x="184" y="786"/>
                </a:lnTo>
                <a:lnTo>
                  <a:pt x="184" y="786"/>
                </a:lnTo>
                <a:lnTo>
                  <a:pt x="206" y="764"/>
                </a:lnTo>
                <a:lnTo>
                  <a:pt x="224" y="744"/>
                </a:lnTo>
                <a:lnTo>
                  <a:pt x="238" y="724"/>
                </a:lnTo>
                <a:lnTo>
                  <a:pt x="250" y="704"/>
                </a:lnTo>
                <a:lnTo>
                  <a:pt x="266" y="676"/>
                </a:lnTo>
                <a:lnTo>
                  <a:pt x="272" y="666"/>
                </a:lnTo>
                <a:lnTo>
                  <a:pt x="550" y="1146"/>
                </a:lnTo>
                <a:lnTo>
                  <a:pt x="1012" y="0"/>
                </a:lnTo>
                <a:lnTo>
                  <a:pt x="1012" y="0"/>
                </a:lnTo>
                <a:lnTo>
                  <a:pt x="1028" y="42"/>
                </a:lnTo>
                <a:lnTo>
                  <a:pt x="1048" y="88"/>
                </a:lnTo>
                <a:lnTo>
                  <a:pt x="1074" y="142"/>
                </a:lnTo>
                <a:lnTo>
                  <a:pt x="1104" y="202"/>
                </a:lnTo>
                <a:lnTo>
                  <a:pt x="1122" y="232"/>
                </a:lnTo>
                <a:lnTo>
                  <a:pt x="1140" y="262"/>
                </a:lnTo>
                <a:lnTo>
                  <a:pt x="1158" y="290"/>
                </a:lnTo>
                <a:lnTo>
                  <a:pt x="1178" y="316"/>
                </a:lnTo>
                <a:lnTo>
                  <a:pt x="1198" y="340"/>
                </a:lnTo>
                <a:lnTo>
                  <a:pt x="1220" y="360"/>
                </a:lnTo>
                <a:lnTo>
                  <a:pt x="1220" y="360"/>
                </a:lnTo>
                <a:lnTo>
                  <a:pt x="1248" y="384"/>
                </a:lnTo>
                <a:lnTo>
                  <a:pt x="1278" y="406"/>
                </a:lnTo>
                <a:lnTo>
                  <a:pt x="1340" y="446"/>
                </a:lnTo>
                <a:lnTo>
                  <a:pt x="1390" y="474"/>
                </a:lnTo>
                <a:lnTo>
                  <a:pt x="1410" y="486"/>
                </a:lnTo>
                <a:lnTo>
                  <a:pt x="1410" y="486"/>
                </a:lnTo>
                <a:lnTo>
                  <a:pt x="1368" y="522"/>
                </a:lnTo>
                <a:lnTo>
                  <a:pt x="1318" y="566"/>
                </a:lnTo>
                <a:lnTo>
                  <a:pt x="1254" y="626"/>
                </a:lnTo>
                <a:lnTo>
                  <a:pt x="1178" y="702"/>
                </a:lnTo>
                <a:lnTo>
                  <a:pt x="1092" y="792"/>
                </a:lnTo>
                <a:lnTo>
                  <a:pt x="1046" y="842"/>
                </a:lnTo>
                <a:lnTo>
                  <a:pt x="998" y="896"/>
                </a:lnTo>
                <a:lnTo>
                  <a:pt x="950" y="952"/>
                </a:lnTo>
                <a:lnTo>
                  <a:pt x="900" y="1012"/>
                </a:lnTo>
                <a:lnTo>
                  <a:pt x="900" y="1012"/>
                </a:lnTo>
                <a:lnTo>
                  <a:pt x="854" y="1074"/>
                </a:lnTo>
                <a:lnTo>
                  <a:pt x="800" y="1150"/>
                </a:lnTo>
                <a:lnTo>
                  <a:pt x="746" y="1232"/>
                </a:lnTo>
                <a:lnTo>
                  <a:pt x="692" y="1316"/>
                </a:lnTo>
                <a:lnTo>
                  <a:pt x="604" y="1452"/>
                </a:lnTo>
                <a:lnTo>
                  <a:pt x="568" y="1510"/>
                </a:lnTo>
                <a:lnTo>
                  <a:pt x="568" y="1510"/>
                </a:lnTo>
                <a:lnTo>
                  <a:pt x="546" y="1474"/>
                </a:lnTo>
                <a:lnTo>
                  <a:pt x="520" y="1436"/>
                </a:lnTo>
                <a:lnTo>
                  <a:pt x="486" y="1386"/>
                </a:lnTo>
                <a:lnTo>
                  <a:pt x="446" y="1332"/>
                </a:lnTo>
                <a:lnTo>
                  <a:pt x="402" y="1274"/>
                </a:lnTo>
                <a:lnTo>
                  <a:pt x="354" y="1218"/>
                </a:lnTo>
                <a:lnTo>
                  <a:pt x="330" y="1190"/>
                </a:lnTo>
                <a:lnTo>
                  <a:pt x="304" y="1166"/>
                </a:lnTo>
                <a:lnTo>
                  <a:pt x="304" y="1166"/>
                </a:lnTo>
                <a:close/>
              </a:path>
            </a:pathLst>
          </a:custGeom>
          <a:gradFill>
            <a:gsLst>
              <a:gs pos="0">
                <a:schemeClr val="tx2"/>
              </a:gs>
              <a:gs pos="23000">
                <a:schemeClr val="accent2">
                  <a:lumMod val="40000"/>
                  <a:lumOff val="60000"/>
                </a:schemeClr>
              </a:gs>
              <a:gs pos="56000">
                <a:schemeClr val="accent2">
                  <a:lumMod val="60000"/>
                  <a:lumOff val="40000"/>
                </a:schemeClr>
              </a:gs>
              <a:gs pos="71000">
                <a:schemeClr val="accent2">
                  <a:lumMod val="40000"/>
                  <a:lumOff val="60000"/>
                </a:schemeClr>
              </a:gs>
              <a:gs pos="100000">
                <a:schemeClr val="accent2">
                  <a:lumMod val="20000"/>
                  <a:lumOff val="80000"/>
                </a:schemeClr>
              </a:gs>
            </a:gsLst>
          </a:gradFill>
          <a:ln>
            <a:headEnd type="none" w="med" len="med"/>
            <a:tailEnd type="none" w="med" len="med"/>
          </a:ln>
          <a:effectLst>
            <a:outerShdw blurRad="127000" algn="ctr" rotWithShape="0">
              <a:schemeClr val="accent2">
                <a:alpha val="75000"/>
              </a:schemeClr>
            </a:outerShdw>
          </a:effectLst>
          <a:scene3d>
            <a:camera prst="orthographicFront">
              <a:rot lat="0" lon="0" rev="0"/>
            </a:camera>
            <a:lightRig rig="contrasting" dir="t"/>
          </a:scene3d>
          <a:sp3d prstMaterial="powder">
            <a:bevelT w="190500" h="63500"/>
            <a:contourClr>
              <a:schemeClr val="accent2"/>
            </a:contourClr>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endParaRPr lang="en-US" sz="2400" dirty="0" smtClean="0">
              <a:solidFill>
                <a:schemeClr val="bg1"/>
              </a:solidFill>
              <a:latin typeface="Segoe" pitchFamily="34" charset="0"/>
            </a:endParaRPr>
          </a:p>
        </p:txBody>
      </p:sp>
      <p:sp>
        <p:nvSpPr>
          <p:cNvPr id="31" name="Freeform 5"/>
          <p:cNvSpPr>
            <a:spLocks/>
          </p:cNvSpPr>
          <p:nvPr/>
        </p:nvSpPr>
        <p:spPr bwMode="auto">
          <a:xfrm>
            <a:off x="7473043" y="3383469"/>
            <a:ext cx="515253" cy="551796"/>
          </a:xfrm>
          <a:custGeom>
            <a:avLst/>
            <a:gdLst/>
            <a:ahLst/>
            <a:cxnLst>
              <a:cxn ang="0">
                <a:pos x="304" y="1166"/>
              </a:cxn>
              <a:cxn ang="0">
                <a:pos x="102" y="978"/>
              </a:cxn>
              <a:cxn ang="0">
                <a:pos x="0" y="888"/>
              </a:cxn>
              <a:cxn ang="0">
                <a:pos x="70" y="858"/>
              </a:cxn>
              <a:cxn ang="0">
                <a:pos x="130" y="826"/>
              </a:cxn>
              <a:cxn ang="0">
                <a:pos x="184" y="786"/>
              </a:cxn>
              <a:cxn ang="0">
                <a:pos x="206" y="764"/>
              </a:cxn>
              <a:cxn ang="0">
                <a:pos x="238" y="724"/>
              </a:cxn>
              <a:cxn ang="0">
                <a:pos x="266" y="676"/>
              </a:cxn>
              <a:cxn ang="0">
                <a:pos x="550" y="1146"/>
              </a:cxn>
              <a:cxn ang="0">
                <a:pos x="1012" y="0"/>
              </a:cxn>
              <a:cxn ang="0">
                <a:pos x="1048" y="88"/>
              </a:cxn>
              <a:cxn ang="0">
                <a:pos x="1104" y="202"/>
              </a:cxn>
              <a:cxn ang="0">
                <a:pos x="1140" y="262"/>
              </a:cxn>
              <a:cxn ang="0">
                <a:pos x="1178" y="316"/>
              </a:cxn>
              <a:cxn ang="0">
                <a:pos x="1220" y="360"/>
              </a:cxn>
              <a:cxn ang="0">
                <a:pos x="1248" y="384"/>
              </a:cxn>
              <a:cxn ang="0">
                <a:pos x="1340" y="446"/>
              </a:cxn>
              <a:cxn ang="0">
                <a:pos x="1410" y="486"/>
              </a:cxn>
              <a:cxn ang="0">
                <a:pos x="1368" y="522"/>
              </a:cxn>
              <a:cxn ang="0">
                <a:pos x="1254" y="626"/>
              </a:cxn>
              <a:cxn ang="0">
                <a:pos x="1092" y="792"/>
              </a:cxn>
              <a:cxn ang="0">
                <a:pos x="998" y="896"/>
              </a:cxn>
              <a:cxn ang="0">
                <a:pos x="900" y="1012"/>
              </a:cxn>
              <a:cxn ang="0">
                <a:pos x="854" y="1074"/>
              </a:cxn>
              <a:cxn ang="0">
                <a:pos x="746" y="1232"/>
              </a:cxn>
              <a:cxn ang="0">
                <a:pos x="604" y="1452"/>
              </a:cxn>
              <a:cxn ang="0">
                <a:pos x="568" y="1510"/>
              </a:cxn>
              <a:cxn ang="0">
                <a:pos x="520" y="1436"/>
              </a:cxn>
              <a:cxn ang="0">
                <a:pos x="446" y="1332"/>
              </a:cxn>
              <a:cxn ang="0">
                <a:pos x="354" y="1218"/>
              </a:cxn>
              <a:cxn ang="0">
                <a:pos x="304" y="1166"/>
              </a:cxn>
            </a:cxnLst>
            <a:rect l="0" t="0" r="r" b="b"/>
            <a:pathLst>
              <a:path w="1410" h="1510">
                <a:moveTo>
                  <a:pt x="304" y="1166"/>
                </a:moveTo>
                <a:lnTo>
                  <a:pt x="304" y="1166"/>
                </a:lnTo>
                <a:lnTo>
                  <a:pt x="200" y="1068"/>
                </a:lnTo>
                <a:lnTo>
                  <a:pt x="102" y="978"/>
                </a:lnTo>
                <a:lnTo>
                  <a:pt x="0" y="888"/>
                </a:lnTo>
                <a:lnTo>
                  <a:pt x="0" y="888"/>
                </a:lnTo>
                <a:lnTo>
                  <a:pt x="20" y="880"/>
                </a:lnTo>
                <a:lnTo>
                  <a:pt x="70" y="858"/>
                </a:lnTo>
                <a:lnTo>
                  <a:pt x="100" y="842"/>
                </a:lnTo>
                <a:lnTo>
                  <a:pt x="130" y="826"/>
                </a:lnTo>
                <a:lnTo>
                  <a:pt x="160" y="806"/>
                </a:lnTo>
                <a:lnTo>
                  <a:pt x="184" y="786"/>
                </a:lnTo>
                <a:lnTo>
                  <a:pt x="184" y="786"/>
                </a:lnTo>
                <a:lnTo>
                  <a:pt x="206" y="764"/>
                </a:lnTo>
                <a:lnTo>
                  <a:pt x="224" y="744"/>
                </a:lnTo>
                <a:lnTo>
                  <a:pt x="238" y="724"/>
                </a:lnTo>
                <a:lnTo>
                  <a:pt x="250" y="704"/>
                </a:lnTo>
                <a:lnTo>
                  <a:pt x="266" y="676"/>
                </a:lnTo>
                <a:lnTo>
                  <a:pt x="272" y="666"/>
                </a:lnTo>
                <a:lnTo>
                  <a:pt x="550" y="1146"/>
                </a:lnTo>
                <a:lnTo>
                  <a:pt x="1012" y="0"/>
                </a:lnTo>
                <a:lnTo>
                  <a:pt x="1012" y="0"/>
                </a:lnTo>
                <a:lnTo>
                  <a:pt x="1028" y="42"/>
                </a:lnTo>
                <a:lnTo>
                  <a:pt x="1048" y="88"/>
                </a:lnTo>
                <a:lnTo>
                  <a:pt x="1074" y="142"/>
                </a:lnTo>
                <a:lnTo>
                  <a:pt x="1104" y="202"/>
                </a:lnTo>
                <a:lnTo>
                  <a:pt x="1122" y="232"/>
                </a:lnTo>
                <a:lnTo>
                  <a:pt x="1140" y="262"/>
                </a:lnTo>
                <a:lnTo>
                  <a:pt x="1158" y="290"/>
                </a:lnTo>
                <a:lnTo>
                  <a:pt x="1178" y="316"/>
                </a:lnTo>
                <a:lnTo>
                  <a:pt x="1198" y="340"/>
                </a:lnTo>
                <a:lnTo>
                  <a:pt x="1220" y="360"/>
                </a:lnTo>
                <a:lnTo>
                  <a:pt x="1220" y="360"/>
                </a:lnTo>
                <a:lnTo>
                  <a:pt x="1248" y="384"/>
                </a:lnTo>
                <a:lnTo>
                  <a:pt x="1278" y="406"/>
                </a:lnTo>
                <a:lnTo>
                  <a:pt x="1340" y="446"/>
                </a:lnTo>
                <a:lnTo>
                  <a:pt x="1390" y="474"/>
                </a:lnTo>
                <a:lnTo>
                  <a:pt x="1410" y="486"/>
                </a:lnTo>
                <a:lnTo>
                  <a:pt x="1410" y="486"/>
                </a:lnTo>
                <a:lnTo>
                  <a:pt x="1368" y="522"/>
                </a:lnTo>
                <a:lnTo>
                  <a:pt x="1318" y="566"/>
                </a:lnTo>
                <a:lnTo>
                  <a:pt x="1254" y="626"/>
                </a:lnTo>
                <a:lnTo>
                  <a:pt x="1178" y="702"/>
                </a:lnTo>
                <a:lnTo>
                  <a:pt x="1092" y="792"/>
                </a:lnTo>
                <a:lnTo>
                  <a:pt x="1046" y="842"/>
                </a:lnTo>
                <a:lnTo>
                  <a:pt x="998" y="896"/>
                </a:lnTo>
                <a:lnTo>
                  <a:pt x="950" y="952"/>
                </a:lnTo>
                <a:lnTo>
                  <a:pt x="900" y="1012"/>
                </a:lnTo>
                <a:lnTo>
                  <a:pt x="900" y="1012"/>
                </a:lnTo>
                <a:lnTo>
                  <a:pt x="854" y="1074"/>
                </a:lnTo>
                <a:lnTo>
                  <a:pt x="800" y="1150"/>
                </a:lnTo>
                <a:lnTo>
                  <a:pt x="746" y="1232"/>
                </a:lnTo>
                <a:lnTo>
                  <a:pt x="692" y="1316"/>
                </a:lnTo>
                <a:lnTo>
                  <a:pt x="604" y="1452"/>
                </a:lnTo>
                <a:lnTo>
                  <a:pt x="568" y="1510"/>
                </a:lnTo>
                <a:lnTo>
                  <a:pt x="568" y="1510"/>
                </a:lnTo>
                <a:lnTo>
                  <a:pt x="546" y="1474"/>
                </a:lnTo>
                <a:lnTo>
                  <a:pt x="520" y="1436"/>
                </a:lnTo>
                <a:lnTo>
                  <a:pt x="486" y="1386"/>
                </a:lnTo>
                <a:lnTo>
                  <a:pt x="446" y="1332"/>
                </a:lnTo>
                <a:lnTo>
                  <a:pt x="402" y="1274"/>
                </a:lnTo>
                <a:lnTo>
                  <a:pt x="354" y="1218"/>
                </a:lnTo>
                <a:lnTo>
                  <a:pt x="330" y="1190"/>
                </a:lnTo>
                <a:lnTo>
                  <a:pt x="304" y="1166"/>
                </a:lnTo>
                <a:lnTo>
                  <a:pt x="304" y="1166"/>
                </a:lnTo>
                <a:close/>
              </a:path>
            </a:pathLst>
          </a:custGeom>
          <a:gradFill>
            <a:gsLst>
              <a:gs pos="0">
                <a:schemeClr val="tx2"/>
              </a:gs>
              <a:gs pos="23000">
                <a:schemeClr val="accent2">
                  <a:lumMod val="40000"/>
                  <a:lumOff val="60000"/>
                </a:schemeClr>
              </a:gs>
              <a:gs pos="56000">
                <a:schemeClr val="accent2">
                  <a:lumMod val="60000"/>
                  <a:lumOff val="40000"/>
                </a:schemeClr>
              </a:gs>
              <a:gs pos="71000">
                <a:schemeClr val="accent2">
                  <a:lumMod val="40000"/>
                  <a:lumOff val="60000"/>
                </a:schemeClr>
              </a:gs>
              <a:gs pos="100000">
                <a:schemeClr val="accent2">
                  <a:lumMod val="20000"/>
                  <a:lumOff val="80000"/>
                </a:schemeClr>
              </a:gs>
            </a:gsLst>
          </a:gradFill>
          <a:ln>
            <a:headEnd type="none" w="med" len="med"/>
            <a:tailEnd type="none" w="med" len="med"/>
          </a:ln>
          <a:effectLst>
            <a:outerShdw blurRad="127000" algn="ctr" rotWithShape="0">
              <a:schemeClr val="accent2">
                <a:alpha val="75000"/>
              </a:schemeClr>
            </a:outerShdw>
          </a:effectLst>
          <a:scene3d>
            <a:camera prst="orthographicFront">
              <a:rot lat="0" lon="0" rev="0"/>
            </a:camera>
            <a:lightRig rig="contrasting" dir="t"/>
          </a:scene3d>
          <a:sp3d prstMaterial="powder">
            <a:bevelT w="190500" h="63500"/>
            <a:contourClr>
              <a:schemeClr val="accent2"/>
            </a:contourClr>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endParaRPr lang="en-US" sz="2400" dirty="0" smtClean="0">
              <a:solidFill>
                <a:schemeClr val="bg1"/>
              </a:solidFill>
              <a:latin typeface="Segoe" pitchFamily="34" charset="0"/>
            </a:endParaRPr>
          </a:p>
        </p:txBody>
      </p:sp>
      <p:sp>
        <p:nvSpPr>
          <p:cNvPr id="32" name="Freeform 5"/>
          <p:cNvSpPr>
            <a:spLocks/>
          </p:cNvSpPr>
          <p:nvPr/>
        </p:nvSpPr>
        <p:spPr bwMode="auto">
          <a:xfrm>
            <a:off x="3320835" y="4091129"/>
            <a:ext cx="515253" cy="551796"/>
          </a:xfrm>
          <a:custGeom>
            <a:avLst/>
            <a:gdLst/>
            <a:ahLst/>
            <a:cxnLst>
              <a:cxn ang="0">
                <a:pos x="304" y="1166"/>
              </a:cxn>
              <a:cxn ang="0">
                <a:pos x="102" y="978"/>
              </a:cxn>
              <a:cxn ang="0">
                <a:pos x="0" y="888"/>
              </a:cxn>
              <a:cxn ang="0">
                <a:pos x="70" y="858"/>
              </a:cxn>
              <a:cxn ang="0">
                <a:pos x="130" y="826"/>
              </a:cxn>
              <a:cxn ang="0">
                <a:pos x="184" y="786"/>
              </a:cxn>
              <a:cxn ang="0">
                <a:pos x="206" y="764"/>
              </a:cxn>
              <a:cxn ang="0">
                <a:pos x="238" y="724"/>
              </a:cxn>
              <a:cxn ang="0">
                <a:pos x="266" y="676"/>
              </a:cxn>
              <a:cxn ang="0">
                <a:pos x="550" y="1146"/>
              </a:cxn>
              <a:cxn ang="0">
                <a:pos x="1012" y="0"/>
              </a:cxn>
              <a:cxn ang="0">
                <a:pos x="1048" y="88"/>
              </a:cxn>
              <a:cxn ang="0">
                <a:pos x="1104" y="202"/>
              </a:cxn>
              <a:cxn ang="0">
                <a:pos x="1140" y="262"/>
              </a:cxn>
              <a:cxn ang="0">
                <a:pos x="1178" y="316"/>
              </a:cxn>
              <a:cxn ang="0">
                <a:pos x="1220" y="360"/>
              </a:cxn>
              <a:cxn ang="0">
                <a:pos x="1248" y="384"/>
              </a:cxn>
              <a:cxn ang="0">
                <a:pos x="1340" y="446"/>
              </a:cxn>
              <a:cxn ang="0">
                <a:pos x="1410" y="486"/>
              </a:cxn>
              <a:cxn ang="0">
                <a:pos x="1368" y="522"/>
              </a:cxn>
              <a:cxn ang="0">
                <a:pos x="1254" y="626"/>
              </a:cxn>
              <a:cxn ang="0">
                <a:pos x="1092" y="792"/>
              </a:cxn>
              <a:cxn ang="0">
                <a:pos x="998" y="896"/>
              </a:cxn>
              <a:cxn ang="0">
                <a:pos x="900" y="1012"/>
              </a:cxn>
              <a:cxn ang="0">
                <a:pos x="854" y="1074"/>
              </a:cxn>
              <a:cxn ang="0">
                <a:pos x="746" y="1232"/>
              </a:cxn>
              <a:cxn ang="0">
                <a:pos x="604" y="1452"/>
              </a:cxn>
              <a:cxn ang="0">
                <a:pos x="568" y="1510"/>
              </a:cxn>
              <a:cxn ang="0">
                <a:pos x="520" y="1436"/>
              </a:cxn>
              <a:cxn ang="0">
                <a:pos x="446" y="1332"/>
              </a:cxn>
              <a:cxn ang="0">
                <a:pos x="354" y="1218"/>
              </a:cxn>
              <a:cxn ang="0">
                <a:pos x="304" y="1166"/>
              </a:cxn>
            </a:cxnLst>
            <a:rect l="0" t="0" r="r" b="b"/>
            <a:pathLst>
              <a:path w="1410" h="1510">
                <a:moveTo>
                  <a:pt x="304" y="1166"/>
                </a:moveTo>
                <a:lnTo>
                  <a:pt x="304" y="1166"/>
                </a:lnTo>
                <a:lnTo>
                  <a:pt x="200" y="1068"/>
                </a:lnTo>
                <a:lnTo>
                  <a:pt x="102" y="978"/>
                </a:lnTo>
                <a:lnTo>
                  <a:pt x="0" y="888"/>
                </a:lnTo>
                <a:lnTo>
                  <a:pt x="0" y="888"/>
                </a:lnTo>
                <a:lnTo>
                  <a:pt x="20" y="880"/>
                </a:lnTo>
                <a:lnTo>
                  <a:pt x="70" y="858"/>
                </a:lnTo>
                <a:lnTo>
                  <a:pt x="100" y="842"/>
                </a:lnTo>
                <a:lnTo>
                  <a:pt x="130" y="826"/>
                </a:lnTo>
                <a:lnTo>
                  <a:pt x="160" y="806"/>
                </a:lnTo>
                <a:lnTo>
                  <a:pt x="184" y="786"/>
                </a:lnTo>
                <a:lnTo>
                  <a:pt x="184" y="786"/>
                </a:lnTo>
                <a:lnTo>
                  <a:pt x="206" y="764"/>
                </a:lnTo>
                <a:lnTo>
                  <a:pt x="224" y="744"/>
                </a:lnTo>
                <a:lnTo>
                  <a:pt x="238" y="724"/>
                </a:lnTo>
                <a:lnTo>
                  <a:pt x="250" y="704"/>
                </a:lnTo>
                <a:lnTo>
                  <a:pt x="266" y="676"/>
                </a:lnTo>
                <a:lnTo>
                  <a:pt x="272" y="666"/>
                </a:lnTo>
                <a:lnTo>
                  <a:pt x="550" y="1146"/>
                </a:lnTo>
                <a:lnTo>
                  <a:pt x="1012" y="0"/>
                </a:lnTo>
                <a:lnTo>
                  <a:pt x="1012" y="0"/>
                </a:lnTo>
                <a:lnTo>
                  <a:pt x="1028" y="42"/>
                </a:lnTo>
                <a:lnTo>
                  <a:pt x="1048" y="88"/>
                </a:lnTo>
                <a:lnTo>
                  <a:pt x="1074" y="142"/>
                </a:lnTo>
                <a:lnTo>
                  <a:pt x="1104" y="202"/>
                </a:lnTo>
                <a:lnTo>
                  <a:pt x="1122" y="232"/>
                </a:lnTo>
                <a:lnTo>
                  <a:pt x="1140" y="262"/>
                </a:lnTo>
                <a:lnTo>
                  <a:pt x="1158" y="290"/>
                </a:lnTo>
                <a:lnTo>
                  <a:pt x="1178" y="316"/>
                </a:lnTo>
                <a:lnTo>
                  <a:pt x="1198" y="340"/>
                </a:lnTo>
                <a:lnTo>
                  <a:pt x="1220" y="360"/>
                </a:lnTo>
                <a:lnTo>
                  <a:pt x="1220" y="360"/>
                </a:lnTo>
                <a:lnTo>
                  <a:pt x="1248" y="384"/>
                </a:lnTo>
                <a:lnTo>
                  <a:pt x="1278" y="406"/>
                </a:lnTo>
                <a:lnTo>
                  <a:pt x="1340" y="446"/>
                </a:lnTo>
                <a:lnTo>
                  <a:pt x="1390" y="474"/>
                </a:lnTo>
                <a:lnTo>
                  <a:pt x="1410" y="486"/>
                </a:lnTo>
                <a:lnTo>
                  <a:pt x="1410" y="486"/>
                </a:lnTo>
                <a:lnTo>
                  <a:pt x="1368" y="522"/>
                </a:lnTo>
                <a:lnTo>
                  <a:pt x="1318" y="566"/>
                </a:lnTo>
                <a:lnTo>
                  <a:pt x="1254" y="626"/>
                </a:lnTo>
                <a:lnTo>
                  <a:pt x="1178" y="702"/>
                </a:lnTo>
                <a:lnTo>
                  <a:pt x="1092" y="792"/>
                </a:lnTo>
                <a:lnTo>
                  <a:pt x="1046" y="842"/>
                </a:lnTo>
                <a:lnTo>
                  <a:pt x="998" y="896"/>
                </a:lnTo>
                <a:lnTo>
                  <a:pt x="950" y="952"/>
                </a:lnTo>
                <a:lnTo>
                  <a:pt x="900" y="1012"/>
                </a:lnTo>
                <a:lnTo>
                  <a:pt x="900" y="1012"/>
                </a:lnTo>
                <a:lnTo>
                  <a:pt x="854" y="1074"/>
                </a:lnTo>
                <a:lnTo>
                  <a:pt x="800" y="1150"/>
                </a:lnTo>
                <a:lnTo>
                  <a:pt x="746" y="1232"/>
                </a:lnTo>
                <a:lnTo>
                  <a:pt x="692" y="1316"/>
                </a:lnTo>
                <a:lnTo>
                  <a:pt x="604" y="1452"/>
                </a:lnTo>
                <a:lnTo>
                  <a:pt x="568" y="1510"/>
                </a:lnTo>
                <a:lnTo>
                  <a:pt x="568" y="1510"/>
                </a:lnTo>
                <a:lnTo>
                  <a:pt x="546" y="1474"/>
                </a:lnTo>
                <a:lnTo>
                  <a:pt x="520" y="1436"/>
                </a:lnTo>
                <a:lnTo>
                  <a:pt x="486" y="1386"/>
                </a:lnTo>
                <a:lnTo>
                  <a:pt x="446" y="1332"/>
                </a:lnTo>
                <a:lnTo>
                  <a:pt x="402" y="1274"/>
                </a:lnTo>
                <a:lnTo>
                  <a:pt x="354" y="1218"/>
                </a:lnTo>
                <a:lnTo>
                  <a:pt x="330" y="1190"/>
                </a:lnTo>
                <a:lnTo>
                  <a:pt x="304" y="1166"/>
                </a:lnTo>
                <a:lnTo>
                  <a:pt x="304" y="1166"/>
                </a:lnTo>
                <a:close/>
              </a:path>
            </a:pathLst>
          </a:custGeom>
          <a:gradFill>
            <a:gsLst>
              <a:gs pos="0">
                <a:schemeClr val="tx2"/>
              </a:gs>
              <a:gs pos="23000">
                <a:schemeClr val="accent2">
                  <a:lumMod val="40000"/>
                  <a:lumOff val="60000"/>
                </a:schemeClr>
              </a:gs>
              <a:gs pos="56000">
                <a:schemeClr val="accent2">
                  <a:lumMod val="60000"/>
                  <a:lumOff val="40000"/>
                </a:schemeClr>
              </a:gs>
              <a:gs pos="71000">
                <a:schemeClr val="accent2">
                  <a:lumMod val="40000"/>
                  <a:lumOff val="60000"/>
                </a:schemeClr>
              </a:gs>
              <a:gs pos="100000">
                <a:schemeClr val="accent2">
                  <a:lumMod val="20000"/>
                  <a:lumOff val="80000"/>
                </a:schemeClr>
              </a:gs>
            </a:gsLst>
          </a:gradFill>
          <a:ln>
            <a:headEnd type="none" w="med" len="med"/>
            <a:tailEnd type="none" w="med" len="med"/>
          </a:ln>
          <a:effectLst>
            <a:outerShdw blurRad="127000" algn="ctr" rotWithShape="0">
              <a:schemeClr val="accent2">
                <a:alpha val="75000"/>
              </a:schemeClr>
            </a:outerShdw>
          </a:effectLst>
          <a:scene3d>
            <a:camera prst="orthographicFront">
              <a:rot lat="0" lon="0" rev="0"/>
            </a:camera>
            <a:lightRig rig="contrasting" dir="t"/>
          </a:scene3d>
          <a:sp3d prstMaterial="powder">
            <a:bevelT w="190500" h="63500"/>
            <a:contourClr>
              <a:schemeClr val="accent2"/>
            </a:contourClr>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endParaRPr lang="en-US" sz="2400" dirty="0" smtClean="0">
              <a:solidFill>
                <a:schemeClr val="bg1"/>
              </a:solidFill>
              <a:latin typeface="Segoe" pitchFamily="34" charset="0"/>
            </a:endParaRPr>
          </a:p>
        </p:txBody>
      </p:sp>
      <p:sp>
        <p:nvSpPr>
          <p:cNvPr id="33" name="Freeform 5"/>
          <p:cNvSpPr>
            <a:spLocks/>
          </p:cNvSpPr>
          <p:nvPr/>
        </p:nvSpPr>
        <p:spPr bwMode="auto">
          <a:xfrm>
            <a:off x="5405234" y="4079020"/>
            <a:ext cx="515253" cy="551796"/>
          </a:xfrm>
          <a:custGeom>
            <a:avLst/>
            <a:gdLst/>
            <a:ahLst/>
            <a:cxnLst>
              <a:cxn ang="0">
                <a:pos x="304" y="1166"/>
              </a:cxn>
              <a:cxn ang="0">
                <a:pos x="102" y="978"/>
              </a:cxn>
              <a:cxn ang="0">
                <a:pos x="0" y="888"/>
              </a:cxn>
              <a:cxn ang="0">
                <a:pos x="70" y="858"/>
              </a:cxn>
              <a:cxn ang="0">
                <a:pos x="130" y="826"/>
              </a:cxn>
              <a:cxn ang="0">
                <a:pos x="184" y="786"/>
              </a:cxn>
              <a:cxn ang="0">
                <a:pos x="206" y="764"/>
              </a:cxn>
              <a:cxn ang="0">
                <a:pos x="238" y="724"/>
              </a:cxn>
              <a:cxn ang="0">
                <a:pos x="266" y="676"/>
              </a:cxn>
              <a:cxn ang="0">
                <a:pos x="550" y="1146"/>
              </a:cxn>
              <a:cxn ang="0">
                <a:pos x="1012" y="0"/>
              </a:cxn>
              <a:cxn ang="0">
                <a:pos x="1048" y="88"/>
              </a:cxn>
              <a:cxn ang="0">
                <a:pos x="1104" y="202"/>
              </a:cxn>
              <a:cxn ang="0">
                <a:pos x="1140" y="262"/>
              </a:cxn>
              <a:cxn ang="0">
                <a:pos x="1178" y="316"/>
              </a:cxn>
              <a:cxn ang="0">
                <a:pos x="1220" y="360"/>
              </a:cxn>
              <a:cxn ang="0">
                <a:pos x="1248" y="384"/>
              </a:cxn>
              <a:cxn ang="0">
                <a:pos x="1340" y="446"/>
              </a:cxn>
              <a:cxn ang="0">
                <a:pos x="1410" y="486"/>
              </a:cxn>
              <a:cxn ang="0">
                <a:pos x="1368" y="522"/>
              </a:cxn>
              <a:cxn ang="0">
                <a:pos x="1254" y="626"/>
              </a:cxn>
              <a:cxn ang="0">
                <a:pos x="1092" y="792"/>
              </a:cxn>
              <a:cxn ang="0">
                <a:pos x="998" y="896"/>
              </a:cxn>
              <a:cxn ang="0">
                <a:pos x="900" y="1012"/>
              </a:cxn>
              <a:cxn ang="0">
                <a:pos x="854" y="1074"/>
              </a:cxn>
              <a:cxn ang="0">
                <a:pos x="746" y="1232"/>
              </a:cxn>
              <a:cxn ang="0">
                <a:pos x="604" y="1452"/>
              </a:cxn>
              <a:cxn ang="0">
                <a:pos x="568" y="1510"/>
              </a:cxn>
              <a:cxn ang="0">
                <a:pos x="520" y="1436"/>
              </a:cxn>
              <a:cxn ang="0">
                <a:pos x="446" y="1332"/>
              </a:cxn>
              <a:cxn ang="0">
                <a:pos x="354" y="1218"/>
              </a:cxn>
              <a:cxn ang="0">
                <a:pos x="304" y="1166"/>
              </a:cxn>
            </a:cxnLst>
            <a:rect l="0" t="0" r="r" b="b"/>
            <a:pathLst>
              <a:path w="1410" h="1510">
                <a:moveTo>
                  <a:pt x="304" y="1166"/>
                </a:moveTo>
                <a:lnTo>
                  <a:pt x="304" y="1166"/>
                </a:lnTo>
                <a:lnTo>
                  <a:pt x="200" y="1068"/>
                </a:lnTo>
                <a:lnTo>
                  <a:pt x="102" y="978"/>
                </a:lnTo>
                <a:lnTo>
                  <a:pt x="0" y="888"/>
                </a:lnTo>
                <a:lnTo>
                  <a:pt x="0" y="888"/>
                </a:lnTo>
                <a:lnTo>
                  <a:pt x="20" y="880"/>
                </a:lnTo>
                <a:lnTo>
                  <a:pt x="70" y="858"/>
                </a:lnTo>
                <a:lnTo>
                  <a:pt x="100" y="842"/>
                </a:lnTo>
                <a:lnTo>
                  <a:pt x="130" y="826"/>
                </a:lnTo>
                <a:lnTo>
                  <a:pt x="160" y="806"/>
                </a:lnTo>
                <a:lnTo>
                  <a:pt x="184" y="786"/>
                </a:lnTo>
                <a:lnTo>
                  <a:pt x="184" y="786"/>
                </a:lnTo>
                <a:lnTo>
                  <a:pt x="206" y="764"/>
                </a:lnTo>
                <a:lnTo>
                  <a:pt x="224" y="744"/>
                </a:lnTo>
                <a:lnTo>
                  <a:pt x="238" y="724"/>
                </a:lnTo>
                <a:lnTo>
                  <a:pt x="250" y="704"/>
                </a:lnTo>
                <a:lnTo>
                  <a:pt x="266" y="676"/>
                </a:lnTo>
                <a:lnTo>
                  <a:pt x="272" y="666"/>
                </a:lnTo>
                <a:lnTo>
                  <a:pt x="550" y="1146"/>
                </a:lnTo>
                <a:lnTo>
                  <a:pt x="1012" y="0"/>
                </a:lnTo>
                <a:lnTo>
                  <a:pt x="1012" y="0"/>
                </a:lnTo>
                <a:lnTo>
                  <a:pt x="1028" y="42"/>
                </a:lnTo>
                <a:lnTo>
                  <a:pt x="1048" y="88"/>
                </a:lnTo>
                <a:lnTo>
                  <a:pt x="1074" y="142"/>
                </a:lnTo>
                <a:lnTo>
                  <a:pt x="1104" y="202"/>
                </a:lnTo>
                <a:lnTo>
                  <a:pt x="1122" y="232"/>
                </a:lnTo>
                <a:lnTo>
                  <a:pt x="1140" y="262"/>
                </a:lnTo>
                <a:lnTo>
                  <a:pt x="1158" y="290"/>
                </a:lnTo>
                <a:lnTo>
                  <a:pt x="1178" y="316"/>
                </a:lnTo>
                <a:lnTo>
                  <a:pt x="1198" y="340"/>
                </a:lnTo>
                <a:lnTo>
                  <a:pt x="1220" y="360"/>
                </a:lnTo>
                <a:lnTo>
                  <a:pt x="1220" y="360"/>
                </a:lnTo>
                <a:lnTo>
                  <a:pt x="1248" y="384"/>
                </a:lnTo>
                <a:lnTo>
                  <a:pt x="1278" y="406"/>
                </a:lnTo>
                <a:lnTo>
                  <a:pt x="1340" y="446"/>
                </a:lnTo>
                <a:lnTo>
                  <a:pt x="1390" y="474"/>
                </a:lnTo>
                <a:lnTo>
                  <a:pt x="1410" y="486"/>
                </a:lnTo>
                <a:lnTo>
                  <a:pt x="1410" y="486"/>
                </a:lnTo>
                <a:lnTo>
                  <a:pt x="1368" y="522"/>
                </a:lnTo>
                <a:lnTo>
                  <a:pt x="1318" y="566"/>
                </a:lnTo>
                <a:lnTo>
                  <a:pt x="1254" y="626"/>
                </a:lnTo>
                <a:lnTo>
                  <a:pt x="1178" y="702"/>
                </a:lnTo>
                <a:lnTo>
                  <a:pt x="1092" y="792"/>
                </a:lnTo>
                <a:lnTo>
                  <a:pt x="1046" y="842"/>
                </a:lnTo>
                <a:lnTo>
                  <a:pt x="998" y="896"/>
                </a:lnTo>
                <a:lnTo>
                  <a:pt x="950" y="952"/>
                </a:lnTo>
                <a:lnTo>
                  <a:pt x="900" y="1012"/>
                </a:lnTo>
                <a:lnTo>
                  <a:pt x="900" y="1012"/>
                </a:lnTo>
                <a:lnTo>
                  <a:pt x="854" y="1074"/>
                </a:lnTo>
                <a:lnTo>
                  <a:pt x="800" y="1150"/>
                </a:lnTo>
                <a:lnTo>
                  <a:pt x="746" y="1232"/>
                </a:lnTo>
                <a:lnTo>
                  <a:pt x="692" y="1316"/>
                </a:lnTo>
                <a:lnTo>
                  <a:pt x="604" y="1452"/>
                </a:lnTo>
                <a:lnTo>
                  <a:pt x="568" y="1510"/>
                </a:lnTo>
                <a:lnTo>
                  <a:pt x="568" y="1510"/>
                </a:lnTo>
                <a:lnTo>
                  <a:pt x="546" y="1474"/>
                </a:lnTo>
                <a:lnTo>
                  <a:pt x="520" y="1436"/>
                </a:lnTo>
                <a:lnTo>
                  <a:pt x="486" y="1386"/>
                </a:lnTo>
                <a:lnTo>
                  <a:pt x="446" y="1332"/>
                </a:lnTo>
                <a:lnTo>
                  <a:pt x="402" y="1274"/>
                </a:lnTo>
                <a:lnTo>
                  <a:pt x="354" y="1218"/>
                </a:lnTo>
                <a:lnTo>
                  <a:pt x="330" y="1190"/>
                </a:lnTo>
                <a:lnTo>
                  <a:pt x="304" y="1166"/>
                </a:lnTo>
                <a:lnTo>
                  <a:pt x="304" y="1166"/>
                </a:lnTo>
                <a:close/>
              </a:path>
            </a:pathLst>
          </a:custGeom>
          <a:gradFill>
            <a:gsLst>
              <a:gs pos="0">
                <a:schemeClr val="tx2"/>
              </a:gs>
              <a:gs pos="23000">
                <a:schemeClr val="accent2">
                  <a:lumMod val="40000"/>
                  <a:lumOff val="60000"/>
                </a:schemeClr>
              </a:gs>
              <a:gs pos="56000">
                <a:schemeClr val="accent2">
                  <a:lumMod val="60000"/>
                  <a:lumOff val="40000"/>
                </a:schemeClr>
              </a:gs>
              <a:gs pos="71000">
                <a:schemeClr val="accent2">
                  <a:lumMod val="40000"/>
                  <a:lumOff val="60000"/>
                </a:schemeClr>
              </a:gs>
              <a:gs pos="100000">
                <a:schemeClr val="accent2">
                  <a:lumMod val="20000"/>
                  <a:lumOff val="80000"/>
                </a:schemeClr>
              </a:gs>
            </a:gsLst>
          </a:gradFill>
          <a:ln>
            <a:headEnd type="none" w="med" len="med"/>
            <a:tailEnd type="none" w="med" len="med"/>
          </a:ln>
          <a:effectLst>
            <a:outerShdw blurRad="127000" algn="ctr" rotWithShape="0">
              <a:schemeClr val="accent2">
                <a:alpha val="75000"/>
              </a:schemeClr>
            </a:outerShdw>
          </a:effectLst>
          <a:scene3d>
            <a:camera prst="orthographicFront">
              <a:rot lat="0" lon="0" rev="0"/>
            </a:camera>
            <a:lightRig rig="contrasting" dir="t"/>
          </a:scene3d>
          <a:sp3d prstMaterial="powder">
            <a:bevelT w="190500" h="63500"/>
            <a:contourClr>
              <a:schemeClr val="accent2"/>
            </a:contourClr>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endParaRPr lang="en-US" sz="2400" dirty="0" smtClean="0">
              <a:solidFill>
                <a:schemeClr val="bg1"/>
              </a:solidFill>
              <a:latin typeface="Segoe" pitchFamily="34" charset="0"/>
            </a:endParaRPr>
          </a:p>
        </p:txBody>
      </p:sp>
      <p:sp>
        <p:nvSpPr>
          <p:cNvPr id="34" name="Freeform 5"/>
          <p:cNvSpPr>
            <a:spLocks/>
          </p:cNvSpPr>
          <p:nvPr/>
        </p:nvSpPr>
        <p:spPr bwMode="auto">
          <a:xfrm>
            <a:off x="7473043" y="4079020"/>
            <a:ext cx="515253" cy="551797"/>
          </a:xfrm>
          <a:custGeom>
            <a:avLst/>
            <a:gdLst/>
            <a:ahLst/>
            <a:cxnLst>
              <a:cxn ang="0">
                <a:pos x="304" y="1166"/>
              </a:cxn>
              <a:cxn ang="0">
                <a:pos x="102" y="978"/>
              </a:cxn>
              <a:cxn ang="0">
                <a:pos x="0" y="888"/>
              </a:cxn>
              <a:cxn ang="0">
                <a:pos x="70" y="858"/>
              </a:cxn>
              <a:cxn ang="0">
                <a:pos x="130" y="826"/>
              </a:cxn>
              <a:cxn ang="0">
                <a:pos x="184" y="786"/>
              </a:cxn>
              <a:cxn ang="0">
                <a:pos x="206" y="764"/>
              </a:cxn>
              <a:cxn ang="0">
                <a:pos x="238" y="724"/>
              </a:cxn>
              <a:cxn ang="0">
                <a:pos x="266" y="676"/>
              </a:cxn>
              <a:cxn ang="0">
                <a:pos x="550" y="1146"/>
              </a:cxn>
              <a:cxn ang="0">
                <a:pos x="1012" y="0"/>
              </a:cxn>
              <a:cxn ang="0">
                <a:pos x="1048" y="88"/>
              </a:cxn>
              <a:cxn ang="0">
                <a:pos x="1104" y="202"/>
              </a:cxn>
              <a:cxn ang="0">
                <a:pos x="1140" y="262"/>
              </a:cxn>
              <a:cxn ang="0">
                <a:pos x="1178" y="316"/>
              </a:cxn>
              <a:cxn ang="0">
                <a:pos x="1220" y="360"/>
              </a:cxn>
              <a:cxn ang="0">
                <a:pos x="1248" y="384"/>
              </a:cxn>
              <a:cxn ang="0">
                <a:pos x="1340" y="446"/>
              </a:cxn>
              <a:cxn ang="0">
                <a:pos x="1410" y="486"/>
              </a:cxn>
              <a:cxn ang="0">
                <a:pos x="1368" y="522"/>
              </a:cxn>
              <a:cxn ang="0">
                <a:pos x="1254" y="626"/>
              </a:cxn>
              <a:cxn ang="0">
                <a:pos x="1092" y="792"/>
              </a:cxn>
              <a:cxn ang="0">
                <a:pos x="998" y="896"/>
              </a:cxn>
              <a:cxn ang="0">
                <a:pos x="900" y="1012"/>
              </a:cxn>
              <a:cxn ang="0">
                <a:pos x="854" y="1074"/>
              </a:cxn>
              <a:cxn ang="0">
                <a:pos x="746" y="1232"/>
              </a:cxn>
              <a:cxn ang="0">
                <a:pos x="604" y="1452"/>
              </a:cxn>
              <a:cxn ang="0">
                <a:pos x="568" y="1510"/>
              </a:cxn>
              <a:cxn ang="0">
                <a:pos x="520" y="1436"/>
              </a:cxn>
              <a:cxn ang="0">
                <a:pos x="446" y="1332"/>
              </a:cxn>
              <a:cxn ang="0">
                <a:pos x="354" y="1218"/>
              </a:cxn>
              <a:cxn ang="0">
                <a:pos x="304" y="1166"/>
              </a:cxn>
            </a:cxnLst>
            <a:rect l="0" t="0" r="r" b="b"/>
            <a:pathLst>
              <a:path w="1410" h="1510">
                <a:moveTo>
                  <a:pt x="304" y="1166"/>
                </a:moveTo>
                <a:lnTo>
                  <a:pt x="304" y="1166"/>
                </a:lnTo>
                <a:lnTo>
                  <a:pt x="200" y="1068"/>
                </a:lnTo>
                <a:lnTo>
                  <a:pt x="102" y="978"/>
                </a:lnTo>
                <a:lnTo>
                  <a:pt x="0" y="888"/>
                </a:lnTo>
                <a:lnTo>
                  <a:pt x="0" y="888"/>
                </a:lnTo>
                <a:lnTo>
                  <a:pt x="20" y="880"/>
                </a:lnTo>
                <a:lnTo>
                  <a:pt x="70" y="858"/>
                </a:lnTo>
                <a:lnTo>
                  <a:pt x="100" y="842"/>
                </a:lnTo>
                <a:lnTo>
                  <a:pt x="130" y="826"/>
                </a:lnTo>
                <a:lnTo>
                  <a:pt x="160" y="806"/>
                </a:lnTo>
                <a:lnTo>
                  <a:pt x="184" y="786"/>
                </a:lnTo>
                <a:lnTo>
                  <a:pt x="184" y="786"/>
                </a:lnTo>
                <a:lnTo>
                  <a:pt x="206" y="764"/>
                </a:lnTo>
                <a:lnTo>
                  <a:pt x="224" y="744"/>
                </a:lnTo>
                <a:lnTo>
                  <a:pt x="238" y="724"/>
                </a:lnTo>
                <a:lnTo>
                  <a:pt x="250" y="704"/>
                </a:lnTo>
                <a:lnTo>
                  <a:pt x="266" y="676"/>
                </a:lnTo>
                <a:lnTo>
                  <a:pt x="272" y="666"/>
                </a:lnTo>
                <a:lnTo>
                  <a:pt x="550" y="1146"/>
                </a:lnTo>
                <a:lnTo>
                  <a:pt x="1012" y="0"/>
                </a:lnTo>
                <a:lnTo>
                  <a:pt x="1012" y="0"/>
                </a:lnTo>
                <a:lnTo>
                  <a:pt x="1028" y="42"/>
                </a:lnTo>
                <a:lnTo>
                  <a:pt x="1048" y="88"/>
                </a:lnTo>
                <a:lnTo>
                  <a:pt x="1074" y="142"/>
                </a:lnTo>
                <a:lnTo>
                  <a:pt x="1104" y="202"/>
                </a:lnTo>
                <a:lnTo>
                  <a:pt x="1122" y="232"/>
                </a:lnTo>
                <a:lnTo>
                  <a:pt x="1140" y="262"/>
                </a:lnTo>
                <a:lnTo>
                  <a:pt x="1158" y="290"/>
                </a:lnTo>
                <a:lnTo>
                  <a:pt x="1178" y="316"/>
                </a:lnTo>
                <a:lnTo>
                  <a:pt x="1198" y="340"/>
                </a:lnTo>
                <a:lnTo>
                  <a:pt x="1220" y="360"/>
                </a:lnTo>
                <a:lnTo>
                  <a:pt x="1220" y="360"/>
                </a:lnTo>
                <a:lnTo>
                  <a:pt x="1248" y="384"/>
                </a:lnTo>
                <a:lnTo>
                  <a:pt x="1278" y="406"/>
                </a:lnTo>
                <a:lnTo>
                  <a:pt x="1340" y="446"/>
                </a:lnTo>
                <a:lnTo>
                  <a:pt x="1390" y="474"/>
                </a:lnTo>
                <a:lnTo>
                  <a:pt x="1410" y="486"/>
                </a:lnTo>
                <a:lnTo>
                  <a:pt x="1410" y="486"/>
                </a:lnTo>
                <a:lnTo>
                  <a:pt x="1368" y="522"/>
                </a:lnTo>
                <a:lnTo>
                  <a:pt x="1318" y="566"/>
                </a:lnTo>
                <a:lnTo>
                  <a:pt x="1254" y="626"/>
                </a:lnTo>
                <a:lnTo>
                  <a:pt x="1178" y="702"/>
                </a:lnTo>
                <a:lnTo>
                  <a:pt x="1092" y="792"/>
                </a:lnTo>
                <a:lnTo>
                  <a:pt x="1046" y="842"/>
                </a:lnTo>
                <a:lnTo>
                  <a:pt x="998" y="896"/>
                </a:lnTo>
                <a:lnTo>
                  <a:pt x="950" y="952"/>
                </a:lnTo>
                <a:lnTo>
                  <a:pt x="900" y="1012"/>
                </a:lnTo>
                <a:lnTo>
                  <a:pt x="900" y="1012"/>
                </a:lnTo>
                <a:lnTo>
                  <a:pt x="854" y="1074"/>
                </a:lnTo>
                <a:lnTo>
                  <a:pt x="800" y="1150"/>
                </a:lnTo>
                <a:lnTo>
                  <a:pt x="746" y="1232"/>
                </a:lnTo>
                <a:lnTo>
                  <a:pt x="692" y="1316"/>
                </a:lnTo>
                <a:lnTo>
                  <a:pt x="604" y="1452"/>
                </a:lnTo>
                <a:lnTo>
                  <a:pt x="568" y="1510"/>
                </a:lnTo>
                <a:lnTo>
                  <a:pt x="568" y="1510"/>
                </a:lnTo>
                <a:lnTo>
                  <a:pt x="546" y="1474"/>
                </a:lnTo>
                <a:lnTo>
                  <a:pt x="520" y="1436"/>
                </a:lnTo>
                <a:lnTo>
                  <a:pt x="486" y="1386"/>
                </a:lnTo>
                <a:lnTo>
                  <a:pt x="446" y="1332"/>
                </a:lnTo>
                <a:lnTo>
                  <a:pt x="402" y="1274"/>
                </a:lnTo>
                <a:lnTo>
                  <a:pt x="354" y="1218"/>
                </a:lnTo>
                <a:lnTo>
                  <a:pt x="330" y="1190"/>
                </a:lnTo>
                <a:lnTo>
                  <a:pt x="304" y="1166"/>
                </a:lnTo>
                <a:lnTo>
                  <a:pt x="304" y="1166"/>
                </a:lnTo>
                <a:close/>
              </a:path>
            </a:pathLst>
          </a:custGeom>
          <a:gradFill>
            <a:gsLst>
              <a:gs pos="0">
                <a:schemeClr val="tx2"/>
              </a:gs>
              <a:gs pos="23000">
                <a:schemeClr val="accent2">
                  <a:lumMod val="40000"/>
                  <a:lumOff val="60000"/>
                </a:schemeClr>
              </a:gs>
              <a:gs pos="56000">
                <a:schemeClr val="accent2">
                  <a:lumMod val="60000"/>
                  <a:lumOff val="40000"/>
                </a:schemeClr>
              </a:gs>
              <a:gs pos="71000">
                <a:schemeClr val="accent2">
                  <a:lumMod val="40000"/>
                  <a:lumOff val="60000"/>
                </a:schemeClr>
              </a:gs>
              <a:gs pos="100000">
                <a:schemeClr val="accent2">
                  <a:lumMod val="20000"/>
                  <a:lumOff val="80000"/>
                </a:schemeClr>
              </a:gs>
            </a:gsLst>
          </a:gradFill>
          <a:ln>
            <a:headEnd type="none" w="med" len="med"/>
            <a:tailEnd type="none" w="med" len="med"/>
          </a:ln>
          <a:effectLst>
            <a:outerShdw blurRad="127000" algn="ctr" rotWithShape="0">
              <a:schemeClr val="accent2">
                <a:alpha val="75000"/>
              </a:schemeClr>
            </a:outerShdw>
          </a:effectLst>
          <a:scene3d>
            <a:camera prst="orthographicFront">
              <a:rot lat="0" lon="0" rev="0"/>
            </a:camera>
            <a:lightRig rig="contrasting" dir="t"/>
          </a:scene3d>
          <a:sp3d prstMaterial="powder">
            <a:bevelT w="190500" h="63500"/>
            <a:contourClr>
              <a:schemeClr val="accent2"/>
            </a:contourClr>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endParaRPr lang="en-US" sz="2400" dirty="0" smtClean="0">
              <a:solidFill>
                <a:schemeClr val="bg1"/>
              </a:solidFill>
              <a:latin typeface="Segoe" pitchFamily="34" charset="0"/>
            </a:endParaRPr>
          </a:p>
        </p:txBody>
      </p:sp>
      <p:sp>
        <p:nvSpPr>
          <p:cNvPr id="35" name="Freeform 5"/>
          <p:cNvSpPr>
            <a:spLocks/>
          </p:cNvSpPr>
          <p:nvPr/>
        </p:nvSpPr>
        <p:spPr bwMode="auto">
          <a:xfrm>
            <a:off x="3320834" y="4769499"/>
            <a:ext cx="515253" cy="551797"/>
          </a:xfrm>
          <a:custGeom>
            <a:avLst/>
            <a:gdLst/>
            <a:ahLst/>
            <a:cxnLst>
              <a:cxn ang="0">
                <a:pos x="304" y="1166"/>
              </a:cxn>
              <a:cxn ang="0">
                <a:pos x="102" y="978"/>
              </a:cxn>
              <a:cxn ang="0">
                <a:pos x="0" y="888"/>
              </a:cxn>
              <a:cxn ang="0">
                <a:pos x="70" y="858"/>
              </a:cxn>
              <a:cxn ang="0">
                <a:pos x="130" y="826"/>
              </a:cxn>
              <a:cxn ang="0">
                <a:pos x="184" y="786"/>
              </a:cxn>
              <a:cxn ang="0">
                <a:pos x="206" y="764"/>
              </a:cxn>
              <a:cxn ang="0">
                <a:pos x="238" y="724"/>
              </a:cxn>
              <a:cxn ang="0">
                <a:pos x="266" y="676"/>
              </a:cxn>
              <a:cxn ang="0">
                <a:pos x="550" y="1146"/>
              </a:cxn>
              <a:cxn ang="0">
                <a:pos x="1012" y="0"/>
              </a:cxn>
              <a:cxn ang="0">
                <a:pos x="1048" y="88"/>
              </a:cxn>
              <a:cxn ang="0">
                <a:pos x="1104" y="202"/>
              </a:cxn>
              <a:cxn ang="0">
                <a:pos x="1140" y="262"/>
              </a:cxn>
              <a:cxn ang="0">
                <a:pos x="1178" y="316"/>
              </a:cxn>
              <a:cxn ang="0">
                <a:pos x="1220" y="360"/>
              </a:cxn>
              <a:cxn ang="0">
                <a:pos x="1248" y="384"/>
              </a:cxn>
              <a:cxn ang="0">
                <a:pos x="1340" y="446"/>
              </a:cxn>
              <a:cxn ang="0">
                <a:pos x="1410" y="486"/>
              </a:cxn>
              <a:cxn ang="0">
                <a:pos x="1368" y="522"/>
              </a:cxn>
              <a:cxn ang="0">
                <a:pos x="1254" y="626"/>
              </a:cxn>
              <a:cxn ang="0">
                <a:pos x="1092" y="792"/>
              </a:cxn>
              <a:cxn ang="0">
                <a:pos x="998" y="896"/>
              </a:cxn>
              <a:cxn ang="0">
                <a:pos x="900" y="1012"/>
              </a:cxn>
              <a:cxn ang="0">
                <a:pos x="854" y="1074"/>
              </a:cxn>
              <a:cxn ang="0">
                <a:pos x="746" y="1232"/>
              </a:cxn>
              <a:cxn ang="0">
                <a:pos x="604" y="1452"/>
              </a:cxn>
              <a:cxn ang="0">
                <a:pos x="568" y="1510"/>
              </a:cxn>
              <a:cxn ang="0">
                <a:pos x="520" y="1436"/>
              </a:cxn>
              <a:cxn ang="0">
                <a:pos x="446" y="1332"/>
              </a:cxn>
              <a:cxn ang="0">
                <a:pos x="354" y="1218"/>
              </a:cxn>
              <a:cxn ang="0">
                <a:pos x="304" y="1166"/>
              </a:cxn>
            </a:cxnLst>
            <a:rect l="0" t="0" r="r" b="b"/>
            <a:pathLst>
              <a:path w="1410" h="1510">
                <a:moveTo>
                  <a:pt x="304" y="1166"/>
                </a:moveTo>
                <a:lnTo>
                  <a:pt x="304" y="1166"/>
                </a:lnTo>
                <a:lnTo>
                  <a:pt x="200" y="1068"/>
                </a:lnTo>
                <a:lnTo>
                  <a:pt x="102" y="978"/>
                </a:lnTo>
                <a:lnTo>
                  <a:pt x="0" y="888"/>
                </a:lnTo>
                <a:lnTo>
                  <a:pt x="0" y="888"/>
                </a:lnTo>
                <a:lnTo>
                  <a:pt x="20" y="880"/>
                </a:lnTo>
                <a:lnTo>
                  <a:pt x="70" y="858"/>
                </a:lnTo>
                <a:lnTo>
                  <a:pt x="100" y="842"/>
                </a:lnTo>
                <a:lnTo>
                  <a:pt x="130" y="826"/>
                </a:lnTo>
                <a:lnTo>
                  <a:pt x="160" y="806"/>
                </a:lnTo>
                <a:lnTo>
                  <a:pt x="184" y="786"/>
                </a:lnTo>
                <a:lnTo>
                  <a:pt x="184" y="786"/>
                </a:lnTo>
                <a:lnTo>
                  <a:pt x="206" y="764"/>
                </a:lnTo>
                <a:lnTo>
                  <a:pt x="224" y="744"/>
                </a:lnTo>
                <a:lnTo>
                  <a:pt x="238" y="724"/>
                </a:lnTo>
                <a:lnTo>
                  <a:pt x="250" y="704"/>
                </a:lnTo>
                <a:lnTo>
                  <a:pt x="266" y="676"/>
                </a:lnTo>
                <a:lnTo>
                  <a:pt x="272" y="666"/>
                </a:lnTo>
                <a:lnTo>
                  <a:pt x="550" y="1146"/>
                </a:lnTo>
                <a:lnTo>
                  <a:pt x="1012" y="0"/>
                </a:lnTo>
                <a:lnTo>
                  <a:pt x="1012" y="0"/>
                </a:lnTo>
                <a:lnTo>
                  <a:pt x="1028" y="42"/>
                </a:lnTo>
                <a:lnTo>
                  <a:pt x="1048" y="88"/>
                </a:lnTo>
                <a:lnTo>
                  <a:pt x="1074" y="142"/>
                </a:lnTo>
                <a:lnTo>
                  <a:pt x="1104" y="202"/>
                </a:lnTo>
                <a:lnTo>
                  <a:pt x="1122" y="232"/>
                </a:lnTo>
                <a:lnTo>
                  <a:pt x="1140" y="262"/>
                </a:lnTo>
                <a:lnTo>
                  <a:pt x="1158" y="290"/>
                </a:lnTo>
                <a:lnTo>
                  <a:pt x="1178" y="316"/>
                </a:lnTo>
                <a:lnTo>
                  <a:pt x="1198" y="340"/>
                </a:lnTo>
                <a:lnTo>
                  <a:pt x="1220" y="360"/>
                </a:lnTo>
                <a:lnTo>
                  <a:pt x="1220" y="360"/>
                </a:lnTo>
                <a:lnTo>
                  <a:pt x="1248" y="384"/>
                </a:lnTo>
                <a:lnTo>
                  <a:pt x="1278" y="406"/>
                </a:lnTo>
                <a:lnTo>
                  <a:pt x="1340" y="446"/>
                </a:lnTo>
                <a:lnTo>
                  <a:pt x="1390" y="474"/>
                </a:lnTo>
                <a:lnTo>
                  <a:pt x="1410" y="486"/>
                </a:lnTo>
                <a:lnTo>
                  <a:pt x="1410" y="486"/>
                </a:lnTo>
                <a:lnTo>
                  <a:pt x="1368" y="522"/>
                </a:lnTo>
                <a:lnTo>
                  <a:pt x="1318" y="566"/>
                </a:lnTo>
                <a:lnTo>
                  <a:pt x="1254" y="626"/>
                </a:lnTo>
                <a:lnTo>
                  <a:pt x="1178" y="702"/>
                </a:lnTo>
                <a:lnTo>
                  <a:pt x="1092" y="792"/>
                </a:lnTo>
                <a:lnTo>
                  <a:pt x="1046" y="842"/>
                </a:lnTo>
                <a:lnTo>
                  <a:pt x="998" y="896"/>
                </a:lnTo>
                <a:lnTo>
                  <a:pt x="950" y="952"/>
                </a:lnTo>
                <a:lnTo>
                  <a:pt x="900" y="1012"/>
                </a:lnTo>
                <a:lnTo>
                  <a:pt x="900" y="1012"/>
                </a:lnTo>
                <a:lnTo>
                  <a:pt x="854" y="1074"/>
                </a:lnTo>
                <a:lnTo>
                  <a:pt x="800" y="1150"/>
                </a:lnTo>
                <a:lnTo>
                  <a:pt x="746" y="1232"/>
                </a:lnTo>
                <a:lnTo>
                  <a:pt x="692" y="1316"/>
                </a:lnTo>
                <a:lnTo>
                  <a:pt x="604" y="1452"/>
                </a:lnTo>
                <a:lnTo>
                  <a:pt x="568" y="1510"/>
                </a:lnTo>
                <a:lnTo>
                  <a:pt x="568" y="1510"/>
                </a:lnTo>
                <a:lnTo>
                  <a:pt x="546" y="1474"/>
                </a:lnTo>
                <a:lnTo>
                  <a:pt x="520" y="1436"/>
                </a:lnTo>
                <a:lnTo>
                  <a:pt x="486" y="1386"/>
                </a:lnTo>
                <a:lnTo>
                  <a:pt x="446" y="1332"/>
                </a:lnTo>
                <a:lnTo>
                  <a:pt x="402" y="1274"/>
                </a:lnTo>
                <a:lnTo>
                  <a:pt x="354" y="1218"/>
                </a:lnTo>
                <a:lnTo>
                  <a:pt x="330" y="1190"/>
                </a:lnTo>
                <a:lnTo>
                  <a:pt x="304" y="1166"/>
                </a:lnTo>
                <a:lnTo>
                  <a:pt x="304" y="1166"/>
                </a:lnTo>
                <a:close/>
              </a:path>
            </a:pathLst>
          </a:custGeom>
          <a:gradFill>
            <a:gsLst>
              <a:gs pos="0">
                <a:schemeClr val="tx2"/>
              </a:gs>
              <a:gs pos="23000">
                <a:schemeClr val="accent2">
                  <a:lumMod val="40000"/>
                  <a:lumOff val="60000"/>
                </a:schemeClr>
              </a:gs>
              <a:gs pos="56000">
                <a:schemeClr val="accent2">
                  <a:lumMod val="60000"/>
                  <a:lumOff val="40000"/>
                </a:schemeClr>
              </a:gs>
              <a:gs pos="71000">
                <a:schemeClr val="accent2">
                  <a:lumMod val="40000"/>
                  <a:lumOff val="60000"/>
                </a:schemeClr>
              </a:gs>
              <a:gs pos="100000">
                <a:schemeClr val="accent2">
                  <a:lumMod val="20000"/>
                  <a:lumOff val="80000"/>
                </a:schemeClr>
              </a:gs>
            </a:gsLst>
          </a:gradFill>
          <a:ln>
            <a:headEnd type="none" w="med" len="med"/>
            <a:tailEnd type="none" w="med" len="med"/>
          </a:ln>
          <a:effectLst>
            <a:outerShdw blurRad="127000" algn="ctr" rotWithShape="0">
              <a:schemeClr val="accent2">
                <a:alpha val="75000"/>
              </a:schemeClr>
            </a:outerShdw>
          </a:effectLst>
          <a:scene3d>
            <a:camera prst="orthographicFront">
              <a:rot lat="0" lon="0" rev="0"/>
            </a:camera>
            <a:lightRig rig="contrasting" dir="t"/>
          </a:scene3d>
          <a:sp3d prstMaterial="powder">
            <a:bevelT w="190500" h="63500"/>
            <a:contourClr>
              <a:schemeClr val="accent2"/>
            </a:contourClr>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endParaRPr lang="en-US" sz="2400" dirty="0" smtClean="0">
              <a:solidFill>
                <a:schemeClr val="bg1"/>
              </a:solidFill>
              <a:latin typeface="Segoe" pitchFamily="34" charset="0"/>
            </a:endParaRPr>
          </a:p>
        </p:txBody>
      </p:sp>
      <p:sp>
        <p:nvSpPr>
          <p:cNvPr id="36" name="Freeform 5"/>
          <p:cNvSpPr>
            <a:spLocks/>
          </p:cNvSpPr>
          <p:nvPr/>
        </p:nvSpPr>
        <p:spPr bwMode="auto">
          <a:xfrm>
            <a:off x="5405234" y="4757392"/>
            <a:ext cx="515253" cy="551797"/>
          </a:xfrm>
          <a:custGeom>
            <a:avLst/>
            <a:gdLst/>
            <a:ahLst/>
            <a:cxnLst>
              <a:cxn ang="0">
                <a:pos x="304" y="1166"/>
              </a:cxn>
              <a:cxn ang="0">
                <a:pos x="102" y="978"/>
              </a:cxn>
              <a:cxn ang="0">
                <a:pos x="0" y="888"/>
              </a:cxn>
              <a:cxn ang="0">
                <a:pos x="70" y="858"/>
              </a:cxn>
              <a:cxn ang="0">
                <a:pos x="130" y="826"/>
              </a:cxn>
              <a:cxn ang="0">
                <a:pos x="184" y="786"/>
              </a:cxn>
              <a:cxn ang="0">
                <a:pos x="206" y="764"/>
              </a:cxn>
              <a:cxn ang="0">
                <a:pos x="238" y="724"/>
              </a:cxn>
              <a:cxn ang="0">
                <a:pos x="266" y="676"/>
              </a:cxn>
              <a:cxn ang="0">
                <a:pos x="550" y="1146"/>
              </a:cxn>
              <a:cxn ang="0">
                <a:pos x="1012" y="0"/>
              </a:cxn>
              <a:cxn ang="0">
                <a:pos x="1048" y="88"/>
              </a:cxn>
              <a:cxn ang="0">
                <a:pos x="1104" y="202"/>
              </a:cxn>
              <a:cxn ang="0">
                <a:pos x="1140" y="262"/>
              </a:cxn>
              <a:cxn ang="0">
                <a:pos x="1178" y="316"/>
              </a:cxn>
              <a:cxn ang="0">
                <a:pos x="1220" y="360"/>
              </a:cxn>
              <a:cxn ang="0">
                <a:pos x="1248" y="384"/>
              </a:cxn>
              <a:cxn ang="0">
                <a:pos x="1340" y="446"/>
              </a:cxn>
              <a:cxn ang="0">
                <a:pos x="1410" y="486"/>
              </a:cxn>
              <a:cxn ang="0">
                <a:pos x="1368" y="522"/>
              </a:cxn>
              <a:cxn ang="0">
                <a:pos x="1254" y="626"/>
              </a:cxn>
              <a:cxn ang="0">
                <a:pos x="1092" y="792"/>
              </a:cxn>
              <a:cxn ang="0">
                <a:pos x="998" y="896"/>
              </a:cxn>
              <a:cxn ang="0">
                <a:pos x="900" y="1012"/>
              </a:cxn>
              <a:cxn ang="0">
                <a:pos x="854" y="1074"/>
              </a:cxn>
              <a:cxn ang="0">
                <a:pos x="746" y="1232"/>
              </a:cxn>
              <a:cxn ang="0">
                <a:pos x="604" y="1452"/>
              </a:cxn>
              <a:cxn ang="0">
                <a:pos x="568" y="1510"/>
              </a:cxn>
              <a:cxn ang="0">
                <a:pos x="520" y="1436"/>
              </a:cxn>
              <a:cxn ang="0">
                <a:pos x="446" y="1332"/>
              </a:cxn>
              <a:cxn ang="0">
                <a:pos x="354" y="1218"/>
              </a:cxn>
              <a:cxn ang="0">
                <a:pos x="304" y="1166"/>
              </a:cxn>
            </a:cxnLst>
            <a:rect l="0" t="0" r="r" b="b"/>
            <a:pathLst>
              <a:path w="1410" h="1510">
                <a:moveTo>
                  <a:pt x="304" y="1166"/>
                </a:moveTo>
                <a:lnTo>
                  <a:pt x="304" y="1166"/>
                </a:lnTo>
                <a:lnTo>
                  <a:pt x="200" y="1068"/>
                </a:lnTo>
                <a:lnTo>
                  <a:pt x="102" y="978"/>
                </a:lnTo>
                <a:lnTo>
                  <a:pt x="0" y="888"/>
                </a:lnTo>
                <a:lnTo>
                  <a:pt x="0" y="888"/>
                </a:lnTo>
                <a:lnTo>
                  <a:pt x="20" y="880"/>
                </a:lnTo>
                <a:lnTo>
                  <a:pt x="70" y="858"/>
                </a:lnTo>
                <a:lnTo>
                  <a:pt x="100" y="842"/>
                </a:lnTo>
                <a:lnTo>
                  <a:pt x="130" y="826"/>
                </a:lnTo>
                <a:lnTo>
                  <a:pt x="160" y="806"/>
                </a:lnTo>
                <a:lnTo>
                  <a:pt x="184" y="786"/>
                </a:lnTo>
                <a:lnTo>
                  <a:pt x="184" y="786"/>
                </a:lnTo>
                <a:lnTo>
                  <a:pt x="206" y="764"/>
                </a:lnTo>
                <a:lnTo>
                  <a:pt x="224" y="744"/>
                </a:lnTo>
                <a:lnTo>
                  <a:pt x="238" y="724"/>
                </a:lnTo>
                <a:lnTo>
                  <a:pt x="250" y="704"/>
                </a:lnTo>
                <a:lnTo>
                  <a:pt x="266" y="676"/>
                </a:lnTo>
                <a:lnTo>
                  <a:pt x="272" y="666"/>
                </a:lnTo>
                <a:lnTo>
                  <a:pt x="550" y="1146"/>
                </a:lnTo>
                <a:lnTo>
                  <a:pt x="1012" y="0"/>
                </a:lnTo>
                <a:lnTo>
                  <a:pt x="1012" y="0"/>
                </a:lnTo>
                <a:lnTo>
                  <a:pt x="1028" y="42"/>
                </a:lnTo>
                <a:lnTo>
                  <a:pt x="1048" y="88"/>
                </a:lnTo>
                <a:lnTo>
                  <a:pt x="1074" y="142"/>
                </a:lnTo>
                <a:lnTo>
                  <a:pt x="1104" y="202"/>
                </a:lnTo>
                <a:lnTo>
                  <a:pt x="1122" y="232"/>
                </a:lnTo>
                <a:lnTo>
                  <a:pt x="1140" y="262"/>
                </a:lnTo>
                <a:lnTo>
                  <a:pt x="1158" y="290"/>
                </a:lnTo>
                <a:lnTo>
                  <a:pt x="1178" y="316"/>
                </a:lnTo>
                <a:lnTo>
                  <a:pt x="1198" y="340"/>
                </a:lnTo>
                <a:lnTo>
                  <a:pt x="1220" y="360"/>
                </a:lnTo>
                <a:lnTo>
                  <a:pt x="1220" y="360"/>
                </a:lnTo>
                <a:lnTo>
                  <a:pt x="1248" y="384"/>
                </a:lnTo>
                <a:lnTo>
                  <a:pt x="1278" y="406"/>
                </a:lnTo>
                <a:lnTo>
                  <a:pt x="1340" y="446"/>
                </a:lnTo>
                <a:lnTo>
                  <a:pt x="1390" y="474"/>
                </a:lnTo>
                <a:lnTo>
                  <a:pt x="1410" y="486"/>
                </a:lnTo>
                <a:lnTo>
                  <a:pt x="1410" y="486"/>
                </a:lnTo>
                <a:lnTo>
                  <a:pt x="1368" y="522"/>
                </a:lnTo>
                <a:lnTo>
                  <a:pt x="1318" y="566"/>
                </a:lnTo>
                <a:lnTo>
                  <a:pt x="1254" y="626"/>
                </a:lnTo>
                <a:lnTo>
                  <a:pt x="1178" y="702"/>
                </a:lnTo>
                <a:lnTo>
                  <a:pt x="1092" y="792"/>
                </a:lnTo>
                <a:lnTo>
                  <a:pt x="1046" y="842"/>
                </a:lnTo>
                <a:lnTo>
                  <a:pt x="998" y="896"/>
                </a:lnTo>
                <a:lnTo>
                  <a:pt x="950" y="952"/>
                </a:lnTo>
                <a:lnTo>
                  <a:pt x="900" y="1012"/>
                </a:lnTo>
                <a:lnTo>
                  <a:pt x="900" y="1012"/>
                </a:lnTo>
                <a:lnTo>
                  <a:pt x="854" y="1074"/>
                </a:lnTo>
                <a:lnTo>
                  <a:pt x="800" y="1150"/>
                </a:lnTo>
                <a:lnTo>
                  <a:pt x="746" y="1232"/>
                </a:lnTo>
                <a:lnTo>
                  <a:pt x="692" y="1316"/>
                </a:lnTo>
                <a:lnTo>
                  <a:pt x="604" y="1452"/>
                </a:lnTo>
                <a:lnTo>
                  <a:pt x="568" y="1510"/>
                </a:lnTo>
                <a:lnTo>
                  <a:pt x="568" y="1510"/>
                </a:lnTo>
                <a:lnTo>
                  <a:pt x="546" y="1474"/>
                </a:lnTo>
                <a:lnTo>
                  <a:pt x="520" y="1436"/>
                </a:lnTo>
                <a:lnTo>
                  <a:pt x="486" y="1386"/>
                </a:lnTo>
                <a:lnTo>
                  <a:pt x="446" y="1332"/>
                </a:lnTo>
                <a:lnTo>
                  <a:pt x="402" y="1274"/>
                </a:lnTo>
                <a:lnTo>
                  <a:pt x="354" y="1218"/>
                </a:lnTo>
                <a:lnTo>
                  <a:pt x="330" y="1190"/>
                </a:lnTo>
                <a:lnTo>
                  <a:pt x="304" y="1166"/>
                </a:lnTo>
                <a:lnTo>
                  <a:pt x="304" y="1166"/>
                </a:lnTo>
                <a:close/>
              </a:path>
            </a:pathLst>
          </a:custGeom>
          <a:gradFill>
            <a:gsLst>
              <a:gs pos="0">
                <a:schemeClr val="tx2"/>
              </a:gs>
              <a:gs pos="23000">
                <a:schemeClr val="accent2">
                  <a:lumMod val="40000"/>
                  <a:lumOff val="60000"/>
                </a:schemeClr>
              </a:gs>
              <a:gs pos="56000">
                <a:schemeClr val="accent2">
                  <a:lumMod val="60000"/>
                  <a:lumOff val="40000"/>
                </a:schemeClr>
              </a:gs>
              <a:gs pos="71000">
                <a:schemeClr val="accent2">
                  <a:lumMod val="40000"/>
                  <a:lumOff val="60000"/>
                </a:schemeClr>
              </a:gs>
              <a:gs pos="100000">
                <a:schemeClr val="accent2">
                  <a:lumMod val="20000"/>
                  <a:lumOff val="80000"/>
                </a:schemeClr>
              </a:gs>
            </a:gsLst>
          </a:gradFill>
          <a:ln>
            <a:headEnd type="none" w="med" len="med"/>
            <a:tailEnd type="none" w="med" len="med"/>
          </a:ln>
          <a:effectLst>
            <a:outerShdw blurRad="127000" algn="ctr" rotWithShape="0">
              <a:schemeClr val="accent2">
                <a:alpha val="75000"/>
              </a:schemeClr>
            </a:outerShdw>
          </a:effectLst>
          <a:scene3d>
            <a:camera prst="orthographicFront">
              <a:rot lat="0" lon="0" rev="0"/>
            </a:camera>
            <a:lightRig rig="contrasting" dir="t"/>
          </a:scene3d>
          <a:sp3d prstMaterial="powder">
            <a:bevelT w="190500" h="63500"/>
            <a:contourClr>
              <a:schemeClr val="accent2"/>
            </a:contourClr>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endParaRPr lang="en-US" sz="2400" dirty="0" smtClean="0">
              <a:solidFill>
                <a:schemeClr val="bg1"/>
              </a:solidFill>
              <a:latin typeface="Segoe" pitchFamily="34" charset="0"/>
            </a:endParaRPr>
          </a:p>
        </p:txBody>
      </p:sp>
      <p:sp>
        <p:nvSpPr>
          <p:cNvPr id="37" name="Freeform 5"/>
          <p:cNvSpPr>
            <a:spLocks/>
          </p:cNvSpPr>
          <p:nvPr/>
        </p:nvSpPr>
        <p:spPr bwMode="auto">
          <a:xfrm>
            <a:off x="7473046" y="4757393"/>
            <a:ext cx="515253" cy="551797"/>
          </a:xfrm>
          <a:custGeom>
            <a:avLst/>
            <a:gdLst/>
            <a:ahLst/>
            <a:cxnLst>
              <a:cxn ang="0">
                <a:pos x="304" y="1166"/>
              </a:cxn>
              <a:cxn ang="0">
                <a:pos x="102" y="978"/>
              </a:cxn>
              <a:cxn ang="0">
                <a:pos x="0" y="888"/>
              </a:cxn>
              <a:cxn ang="0">
                <a:pos x="70" y="858"/>
              </a:cxn>
              <a:cxn ang="0">
                <a:pos x="130" y="826"/>
              </a:cxn>
              <a:cxn ang="0">
                <a:pos x="184" y="786"/>
              </a:cxn>
              <a:cxn ang="0">
                <a:pos x="206" y="764"/>
              </a:cxn>
              <a:cxn ang="0">
                <a:pos x="238" y="724"/>
              </a:cxn>
              <a:cxn ang="0">
                <a:pos x="266" y="676"/>
              </a:cxn>
              <a:cxn ang="0">
                <a:pos x="550" y="1146"/>
              </a:cxn>
              <a:cxn ang="0">
                <a:pos x="1012" y="0"/>
              </a:cxn>
              <a:cxn ang="0">
                <a:pos x="1048" y="88"/>
              </a:cxn>
              <a:cxn ang="0">
                <a:pos x="1104" y="202"/>
              </a:cxn>
              <a:cxn ang="0">
                <a:pos x="1140" y="262"/>
              </a:cxn>
              <a:cxn ang="0">
                <a:pos x="1178" y="316"/>
              </a:cxn>
              <a:cxn ang="0">
                <a:pos x="1220" y="360"/>
              </a:cxn>
              <a:cxn ang="0">
                <a:pos x="1248" y="384"/>
              </a:cxn>
              <a:cxn ang="0">
                <a:pos x="1340" y="446"/>
              </a:cxn>
              <a:cxn ang="0">
                <a:pos x="1410" y="486"/>
              </a:cxn>
              <a:cxn ang="0">
                <a:pos x="1368" y="522"/>
              </a:cxn>
              <a:cxn ang="0">
                <a:pos x="1254" y="626"/>
              </a:cxn>
              <a:cxn ang="0">
                <a:pos x="1092" y="792"/>
              </a:cxn>
              <a:cxn ang="0">
                <a:pos x="998" y="896"/>
              </a:cxn>
              <a:cxn ang="0">
                <a:pos x="900" y="1012"/>
              </a:cxn>
              <a:cxn ang="0">
                <a:pos x="854" y="1074"/>
              </a:cxn>
              <a:cxn ang="0">
                <a:pos x="746" y="1232"/>
              </a:cxn>
              <a:cxn ang="0">
                <a:pos x="604" y="1452"/>
              </a:cxn>
              <a:cxn ang="0">
                <a:pos x="568" y="1510"/>
              </a:cxn>
              <a:cxn ang="0">
                <a:pos x="520" y="1436"/>
              </a:cxn>
              <a:cxn ang="0">
                <a:pos x="446" y="1332"/>
              </a:cxn>
              <a:cxn ang="0">
                <a:pos x="354" y="1218"/>
              </a:cxn>
              <a:cxn ang="0">
                <a:pos x="304" y="1166"/>
              </a:cxn>
            </a:cxnLst>
            <a:rect l="0" t="0" r="r" b="b"/>
            <a:pathLst>
              <a:path w="1410" h="1510">
                <a:moveTo>
                  <a:pt x="304" y="1166"/>
                </a:moveTo>
                <a:lnTo>
                  <a:pt x="304" y="1166"/>
                </a:lnTo>
                <a:lnTo>
                  <a:pt x="200" y="1068"/>
                </a:lnTo>
                <a:lnTo>
                  <a:pt x="102" y="978"/>
                </a:lnTo>
                <a:lnTo>
                  <a:pt x="0" y="888"/>
                </a:lnTo>
                <a:lnTo>
                  <a:pt x="0" y="888"/>
                </a:lnTo>
                <a:lnTo>
                  <a:pt x="20" y="880"/>
                </a:lnTo>
                <a:lnTo>
                  <a:pt x="70" y="858"/>
                </a:lnTo>
                <a:lnTo>
                  <a:pt x="100" y="842"/>
                </a:lnTo>
                <a:lnTo>
                  <a:pt x="130" y="826"/>
                </a:lnTo>
                <a:lnTo>
                  <a:pt x="160" y="806"/>
                </a:lnTo>
                <a:lnTo>
                  <a:pt x="184" y="786"/>
                </a:lnTo>
                <a:lnTo>
                  <a:pt x="184" y="786"/>
                </a:lnTo>
                <a:lnTo>
                  <a:pt x="206" y="764"/>
                </a:lnTo>
                <a:lnTo>
                  <a:pt x="224" y="744"/>
                </a:lnTo>
                <a:lnTo>
                  <a:pt x="238" y="724"/>
                </a:lnTo>
                <a:lnTo>
                  <a:pt x="250" y="704"/>
                </a:lnTo>
                <a:lnTo>
                  <a:pt x="266" y="676"/>
                </a:lnTo>
                <a:lnTo>
                  <a:pt x="272" y="666"/>
                </a:lnTo>
                <a:lnTo>
                  <a:pt x="550" y="1146"/>
                </a:lnTo>
                <a:lnTo>
                  <a:pt x="1012" y="0"/>
                </a:lnTo>
                <a:lnTo>
                  <a:pt x="1012" y="0"/>
                </a:lnTo>
                <a:lnTo>
                  <a:pt x="1028" y="42"/>
                </a:lnTo>
                <a:lnTo>
                  <a:pt x="1048" y="88"/>
                </a:lnTo>
                <a:lnTo>
                  <a:pt x="1074" y="142"/>
                </a:lnTo>
                <a:lnTo>
                  <a:pt x="1104" y="202"/>
                </a:lnTo>
                <a:lnTo>
                  <a:pt x="1122" y="232"/>
                </a:lnTo>
                <a:lnTo>
                  <a:pt x="1140" y="262"/>
                </a:lnTo>
                <a:lnTo>
                  <a:pt x="1158" y="290"/>
                </a:lnTo>
                <a:lnTo>
                  <a:pt x="1178" y="316"/>
                </a:lnTo>
                <a:lnTo>
                  <a:pt x="1198" y="340"/>
                </a:lnTo>
                <a:lnTo>
                  <a:pt x="1220" y="360"/>
                </a:lnTo>
                <a:lnTo>
                  <a:pt x="1220" y="360"/>
                </a:lnTo>
                <a:lnTo>
                  <a:pt x="1248" y="384"/>
                </a:lnTo>
                <a:lnTo>
                  <a:pt x="1278" y="406"/>
                </a:lnTo>
                <a:lnTo>
                  <a:pt x="1340" y="446"/>
                </a:lnTo>
                <a:lnTo>
                  <a:pt x="1390" y="474"/>
                </a:lnTo>
                <a:lnTo>
                  <a:pt x="1410" y="486"/>
                </a:lnTo>
                <a:lnTo>
                  <a:pt x="1410" y="486"/>
                </a:lnTo>
                <a:lnTo>
                  <a:pt x="1368" y="522"/>
                </a:lnTo>
                <a:lnTo>
                  <a:pt x="1318" y="566"/>
                </a:lnTo>
                <a:lnTo>
                  <a:pt x="1254" y="626"/>
                </a:lnTo>
                <a:lnTo>
                  <a:pt x="1178" y="702"/>
                </a:lnTo>
                <a:lnTo>
                  <a:pt x="1092" y="792"/>
                </a:lnTo>
                <a:lnTo>
                  <a:pt x="1046" y="842"/>
                </a:lnTo>
                <a:lnTo>
                  <a:pt x="998" y="896"/>
                </a:lnTo>
                <a:lnTo>
                  <a:pt x="950" y="952"/>
                </a:lnTo>
                <a:lnTo>
                  <a:pt x="900" y="1012"/>
                </a:lnTo>
                <a:lnTo>
                  <a:pt x="900" y="1012"/>
                </a:lnTo>
                <a:lnTo>
                  <a:pt x="854" y="1074"/>
                </a:lnTo>
                <a:lnTo>
                  <a:pt x="800" y="1150"/>
                </a:lnTo>
                <a:lnTo>
                  <a:pt x="746" y="1232"/>
                </a:lnTo>
                <a:lnTo>
                  <a:pt x="692" y="1316"/>
                </a:lnTo>
                <a:lnTo>
                  <a:pt x="604" y="1452"/>
                </a:lnTo>
                <a:lnTo>
                  <a:pt x="568" y="1510"/>
                </a:lnTo>
                <a:lnTo>
                  <a:pt x="568" y="1510"/>
                </a:lnTo>
                <a:lnTo>
                  <a:pt x="546" y="1474"/>
                </a:lnTo>
                <a:lnTo>
                  <a:pt x="520" y="1436"/>
                </a:lnTo>
                <a:lnTo>
                  <a:pt x="486" y="1386"/>
                </a:lnTo>
                <a:lnTo>
                  <a:pt x="446" y="1332"/>
                </a:lnTo>
                <a:lnTo>
                  <a:pt x="402" y="1274"/>
                </a:lnTo>
                <a:lnTo>
                  <a:pt x="354" y="1218"/>
                </a:lnTo>
                <a:lnTo>
                  <a:pt x="330" y="1190"/>
                </a:lnTo>
                <a:lnTo>
                  <a:pt x="304" y="1166"/>
                </a:lnTo>
                <a:lnTo>
                  <a:pt x="304" y="1166"/>
                </a:lnTo>
                <a:close/>
              </a:path>
            </a:pathLst>
          </a:custGeom>
          <a:gradFill>
            <a:gsLst>
              <a:gs pos="0">
                <a:schemeClr val="tx2"/>
              </a:gs>
              <a:gs pos="23000">
                <a:schemeClr val="accent2">
                  <a:lumMod val="40000"/>
                  <a:lumOff val="60000"/>
                </a:schemeClr>
              </a:gs>
              <a:gs pos="56000">
                <a:schemeClr val="accent2">
                  <a:lumMod val="60000"/>
                  <a:lumOff val="40000"/>
                </a:schemeClr>
              </a:gs>
              <a:gs pos="71000">
                <a:schemeClr val="accent2">
                  <a:lumMod val="40000"/>
                  <a:lumOff val="60000"/>
                </a:schemeClr>
              </a:gs>
              <a:gs pos="100000">
                <a:schemeClr val="accent2">
                  <a:lumMod val="20000"/>
                  <a:lumOff val="80000"/>
                </a:schemeClr>
              </a:gs>
            </a:gsLst>
          </a:gradFill>
          <a:ln>
            <a:headEnd type="none" w="med" len="med"/>
            <a:tailEnd type="none" w="med" len="med"/>
          </a:ln>
          <a:effectLst>
            <a:outerShdw blurRad="127000" algn="ctr" rotWithShape="0">
              <a:schemeClr val="accent2">
                <a:alpha val="75000"/>
              </a:schemeClr>
            </a:outerShdw>
          </a:effectLst>
          <a:scene3d>
            <a:camera prst="orthographicFront">
              <a:rot lat="0" lon="0" rev="0"/>
            </a:camera>
            <a:lightRig rig="contrasting" dir="t"/>
          </a:scene3d>
          <a:sp3d prstMaterial="powder">
            <a:bevelT w="190500" h="63500"/>
            <a:contourClr>
              <a:schemeClr val="accent2"/>
            </a:contourClr>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endParaRPr lang="en-US" sz="2400" dirty="0" smtClean="0">
              <a:solidFill>
                <a:schemeClr val="bg1"/>
              </a:solidFill>
              <a:latin typeface="Segoe" pitchFamily="34" charset="0"/>
            </a:endParaRPr>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ed Rectangle 16"/>
          <p:cNvSpPr/>
          <p:nvPr/>
        </p:nvSpPr>
        <p:spPr bwMode="blackGray">
          <a:xfrm>
            <a:off x="380999" y="1534432"/>
            <a:ext cx="2609111" cy="3068914"/>
          </a:xfrm>
          <a:prstGeom prst="roundRect">
            <a:avLst/>
          </a:prstGeom>
          <a:gradFill flip="none" rotWithShape="1">
            <a:gsLst>
              <a:gs pos="0">
                <a:schemeClr val="bg1">
                  <a:lumMod val="50000"/>
                  <a:alpha val="0"/>
                </a:schemeClr>
              </a:gs>
              <a:gs pos="42000">
                <a:schemeClr val="accent1">
                  <a:lumMod val="60000"/>
                  <a:lumOff val="40000"/>
                </a:schemeClr>
              </a:gs>
              <a:gs pos="75000">
                <a:schemeClr val="accent1">
                  <a:lumMod val="75000"/>
                </a:schemeClr>
              </a:gs>
              <a:gs pos="85000">
                <a:schemeClr val="accent1">
                  <a:lumMod val="50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1">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45720" rIns="109728" bIns="54864" numCol="1" rtlCol="0" anchor="t" anchorCtr="0" compatLnSpc="1">
            <a:prstTxWarp prst="textNoShape">
              <a:avLst/>
            </a:prstTxWarp>
          </a:bodyPr>
          <a:lstStyle/>
          <a:p>
            <a:pPr algn="ctr" defTabSz="1096963" fontAlgn="base">
              <a:spcBef>
                <a:spcPct val="0"/>
              </a:spcBef>
              <a:spcAft>
                <a:spcPct val="0"/>
              </a:spcAft>
              <a:defRPr/>
            </a:pPr>
            <a:r>
              <a:rPr lang="en-US" sz="2000" dirty="0" smtClean="0">
                <a:solidFill>
                  <a:schemeClr val="tx1"/>
                </a:solidFill>
                <a:latin typeface="Segoe" pitchFamily="34" charset="0"/>
              </a:rPr>
              <a:t>CSO wants to</a:t>
            </a:r>
            <a:br>
              <a:rPr lang="en-US" sz="2000" dirty="0" smtClean="0">
                <a:solidFill>
                  <a:schemeClr val="tx1"/>
                </a:solidFill>
                <a:latin typeface="Segoe" pitchFamily="34" charset="0"/>
              </a:rPr>
            </a:br>
            <a:r>
              <a:rPr lang="en-US" sz="2000" dirty="0" smtClean="0">
                <a:solidFill>
                  <a:schemeClr val="tx1"/>
                </a:solidFill>
                <a:latin typeface="Segoe" pitchFamily="34" charset="0"/>
              </a:rPr>
              <a:t>learn more</a:t>
            </a:r>
            <a:br>
              <a:rPr lang="en-US" sz="2000" dirty="0" smtClean="0">
                <a:solidFill>
                  <a:schemeClr val="tx1"/>
                </a:solidFill>
                <a:latin typeface="Segoe" pitchFamily="34" charset="0"/>
              </a:rPr>
            </a:br>
            <a:r>
              <a:rPr lang="en-US" sz="2000" dirty="0" smtClean="0">
                <a:solidFill>
                  <a:schemeClr val="tx1"/>
                </a:solidFill>
                <a:latin typeface="Segoe" pitchFamily="34" charset="0"/>
              </a:rPr>
              <a:t>about security in Anywhere Access communications</a:t>
            </a:r>
          </a:p>
        </p:txBody>
      </p:sp>
      <p:sp>
        <p:nvSpPr>
          <p:cNvPr id="18" name="Rounded Rectangle 17"/>
          <p:cNvSpPr/>
          <p:nvPr/>
        </p:nvSpPr>
        <p:spPr bwMode="blackGray">
          <a:xfrm>
            <a:off x="3252537" y="2971800"/>
            <a:ext cx="2609111" cy="3068914"/>
          </a:xfrm>
          <a:prstGeom prst="roundRect">
            <a:avLst/>
          </a:prstGeom>
          <a:gradFill flip="none" rotWithShape="1">
            <a:gsLst>
              <a:gs pos="0">
                <a:schemeClr val="bg1">
                  <a:lumMod val="50000"/>
                  <a:alpha val="0"/>
                </a:schemeClr>
              </a:gs>
              <a:gs pos="42000">
                <a:schemeClr val="accent2">
                  <a:lumMod val="40000"/>
                  <a:lumOff val="60000"/>
                </a:schemeClr>
              </a:gs>
              <a:gs pos="75000">
                <a:schemeClr val="accent2"/>
              </a:gs>
              <a:gs pos="85000">
                <a:schemeClr val="accent2">
                  <a:lumMod val="75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2">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45720" rIns="109728" bIns="54864" numCol="1" rtlCol="0" anchor="t" anchorCtr="0" compatLnSpc="1">
            <a:prstTxWarp prst="textNoShape">
              <a:avLst/>
            </a:prstTxWarp>
          </a:bodyPr>
          <a:lstStyle/>
          <a:p>
            <a:pPr marR="0" indent="0" algn="ctr" defTabSz="1096963" fontAlgn="base">
              <a:lnSpc>
                <a:spcPct val="100000"/>
              </a:lnSpc>
              <a:spcBef>
                <a:spcPct val="0"/>
              </a:spcBef>
              <a:spcAft>
                <a:spcPct val="0"/>
              </a:spcAft>
              <a:buClrTx/>
              <a:buSzTx/>
              <a:buFontTx/>
              <a:buNone/>
              <a:tabLst/>
              <a:defRPr/>
            </a:pPr>
            <a:r>
              <a:rPr lang="en-US" sz="2000" dirty="0" smtClean="0">
                <a:solidFill>
                  <a:schemeClr val="tx1"/>
                </a:solidFill>
                <a:latin typeface="Segoe" pitchFamily="34" charset="0"/>
              </a:rPr>
              <a:t>Corporate counsel has an unexpected legal discovery request</a:t>
            </a:r>
          </a:p>
        </p:txBody>
      </p:sp>
      <p:sp>
        <p:nvSpPr>
          <p:cNvPr id="19" name="Rounded Rectangle 18"/>
          <p:cNvSpPr/>
          <p:nvPr/>
        </p:nvSpPr>
        <p:spPr bwMode="blackGray">
          <a:xfrm>
            <a:off x="6096000" y="1535170"/>
            <a:ext cx="2609111" cy="3068914"/>
          </a:xfrm>
          <a:prstGeom prst="roundRect">
            <a:avLst/>
          </a:prstGeom>
          <a:gradFill flip="none" rotWithShape="1">
            <a:gsLst>
              <a:gs pos="0">
                <a:schemeClr val="bg1">
                  <a:lumMod val="50000"/>
                  <a:alpha val="0"/>
                </a:schemeClr>
              </a:gs>
              <a:gs pos="42000">
                <a:schemeClr val="accent4">
                  <a:lumMod val="40000"/>
                  <a:lumOff val="60000"/>
                </a:schemeClr>
              </a:gs>
              <a:gs pos="75000">
                <a:schemeClr val="accent4"/>
              </a:gs>
              <a:gs pos="85000">
                <a:schemeClr val="accent4">
                  <a:lumMod val="75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4">
                <a:lumMod val="75000"/>
                <a:alpha val="2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45720" rIns="109728" bIns="54864" numCol="1" rtlCol="0" anchor="t" anchorCtr="0" compatLnSpc="1">
            <a:prstTxWarp prst="textNoShape">
              <a:avLst/>
            </a:prstTxWarp>
          </a:bodyPr>
          <a:lstStyle/>
          <a:p>
            <a:pPr marR="0" indent="0" algn="ctr" defTabSz="1096963" fontAlgn="base">
              <a:lnSpc>
                <a:spcPct val="100000"/>
              </a:lnSpc>
              <a:spcBef>
                <a:spcPct val="0"/>
              </a:spcBef>
              <a:spcAft>
                <a:spcPct val="0"/>
              </a:spcAft>
              <a:buClrTx/>
              <a:buSzTx/>
              <a:buFontTx/>
              <a:buNone/>
              <a:tabLst/>
              <a:defRPr/>
            </a:pPr>
            <a:r>
              <a:rPr lang="en-US" sz="2000" dirty="0" smtClean="0">
                <a:solidFill>
                  <a:schemeClr val="tx1"/>
                </a:solidFill>
                <a:latin typeface="Segoe" pitchFamily="34" charset="0"/>
              </a:rPr>
              <a:t>A peer informs you of a large spam and virus outbreak</a:t>
            </a:r>
          </a:p>
        </p:txBody>
      </p:sp>
      <p:grpSp>
        <p:nvGrpSpPr>
          <p:cNvPr id="20" name="Group 12"/>
          <p:cNvGrpSpPr/>
          <p:nvPr/>
        </p:nvGrpSpPr>
        <p:grpSpPr>
          <a:xfrm>
            <a:off x="3833192" y="4704347"/>
            <a:ext cx="1447800" cy="1178981"/>
            <a:chOff x="496892" y="3330451"/>
            <a:chExt cx="1447800" cy="1178981"/>
          </a:xfrm>
        </p:grpSpPr>
        <p:sp>
          <p:nvSpPr>
            <p:cNvPr id="22" name="Rounded Rectangle 21"/>
            <p:cNvSpPr/>
            <p:nvPr/>
          </p:nvSpPr>
          <p:spPr bwMode="blackGray">
            <a:xfrm>
              <a:off x="496892" y="3330451"/>
              <a:ext cx="1447800" cy="1174750"/>
            </a:xfrm>
            <a:prstGeom prst="roundRect">
              <a:avLst/>
            </a:prstGeom>
            <a:gradFill>
              <a:gsLst>
                <a:gs pos="0">
                  <a:schemeClr val="tx2">
                    <a:alpha val="40000"/>
                  </a:schemeClr>
                </a:gs>
                <a:gs pos="100000">
                  <a:schemeClr val="tx2">
                    <a:alpha val="15000"/>
                  </a:schemeClr>
                </a:gs>
              </a:gsLst>
              <a:lin ang="16200000" scaled="0"/>
            </a:gradFill>
            <a:ln>
              <a:headEnd type="none" w="med" len="med"/>
              <a:tailEnd type="none" w="med" len="med"/>
            </a:ln>
            <a:effectLst/>
            <a:scene3d>
              <a:camera prst="orthographicFront">
                <a:rot lat="0" lon="0" rev="0"/>
              </a:camera>
              <a:lightRig rig="contrasting" dir="t"/>
            </a:scene3d>
            <a:sp3d prstMaterial="powder">
              <a:bevelT w="190500" h="63500"/>
              <a:contourClr>
                <a:schemeClr val="accent2"/>
              </a:contourClr>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endParaRPr lang="en-US" sz="2400" dirty="0" smtClean="0">
                <a:solidFill>
                  <a:schemeClr val="tx1"/>
                </a:solidFill>
                <a:latin typeface="Segoe" pitchFamily="34" charset="0"/>
              </a:endParaRPr>
            </a:p>
          </p:txBody>
        </p:sp>
        <p:grpSp>
          <p:nvGrpSpPr>
            <p:cNvPr id="23" name="Group 43"/>
            <p:cNvGrpSpPr/>
            <p:nvPr/>
          </p:nvGrpSpPr>
          <p:grpSpPr>
            <a:xfrm>
              <a:off x="592263" y="3339138"/>
              <a:ext cx="1303092" cy="1170294"/>
              <a:chOff x="-1849348" y="2332234"/>
              <a:chExt cx="1613042" cy="1448656"/>
            </a:xfrm>
          </p:grpSpPr>
          <p:sp>
            <p:nvSpPr>
              <p:cNvPr id="26" name="Oval 25"/>
              <p:cNvSpPr/>
              <p:nvPr/>
            </p:nvSpPr>
            <p:spPr bwMode="blackGray">
              <a:xfrm>
                <a:off x="-1849348" y="2332234"/>
                <a:ext cx="1613042" cy="1448656"/>
              </a:xfrm>
              <a:prstGeom prst="ellipse">
                <a:avLst/>
              </a:prstGeom>
              <a:solidFill>
                <a:schemeClr val="tx1"/>
              </a:solidFill>
              <a:ln>
                <a:noFill/>
                <a:headEnd type="none" w="med" len="med"/>
                <a:tailEnd type="none" w="med" len="med"/>
              </a:ln>
              <a:effectLst>
                <a:softEdge rad="127000"/>
              </a:effectLst>
              <a:scene3d>
                <a:camera prst="orthographicFront" fov="0">
                  <a:rot lat="0" lon="0" rev="0"/>
                </a:camera>
                <a:lightRig rig="threePt" dir="t">
                  <a:rot lat="0" lon="0" rev="18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endParaRPr>
              </a:p>
            </p:txBody>
          </p:sp>
          <p:pic>
            <p:nvPicPr>
              <p:cNvPr id="27" name="Picture 115" descr="C:\Documents and Settings\Keelin\Desktop\Favorite Pics\MPj03959130000[1].jpg"/>
              <p:cNvPicPr>
                <a:picLocks noChangeAspect="1" noChangeArrowheads="1"/>
              </p:cNvPicPr>
              <p:nvPr/>
            </p:nvPicPr>
            <p:blipFill>
              <a:blip r:embed="rId3" cstate="screen">
                <a:clrChange>
                  <a:clrFrom>
                    <a:srgbClr val="FFFFFF"/>
                  </a:clrFrom>
                  <a:clrTo>
                    <a:srgbClr val="FFFFFF">
                      <a:alpha val="0"/>
                    </a:srgbClr>
                  </a:clrTo>
                </a:clrChange>
              </a:blip>
              <a:srcRect/>
              <a:stretch>
                <a:fillRect/>
              </a:stretch>
            </p:blipFill>
            <p:spPr bwMode="auto">
              <a:xfrm rot="20568745">
                <a:off x="-1620025" y="2634323"/>
                <a:ext cx="1100999" cy="826295"/>
              </a:xfrm>
              <a:prstGeom prst="rect">
                <a:avLst/>
              </a:prstGeom>
              <a:noFill/>
            </p:spPr>
          </p:pic>
        </p:grpSp>
      </p:grpSp>
      <p:grpSp>
        <p:nvGrpSpPr>
          <p:cNvPr id="28" name="Group 15"/>
          <p:cNvGrpSpPr/>
          <p:nvPr/>
        </p:nvGrpSpPr>
        <p:grpSpPr>
          <a:xfrm>
            <a:off x="6676655" y="3285192"/>
            <a:ext cx="1447800" cy="1174750"/>
            <a:chOff x="496892" y="5104280"/>
            <a:chExt cx="1447800" cy="1174750"/>
          </a:xfrm>
        </p:grpSpPr>
        <p:sp>
          <p:nvSpPr>
            <p:cNvPr id="29" name="Rounded Rectangle 28"/>
            <p:cNvSpPr/>
            <p:nvPr/>
          </p:nvSpPr>
          <p:spPr bwMode="blackGray">
            <a:xfrm>
              <a:off x="496892" y="5104280"/>
              <a:ext cx="1447800" cy="1174750"/>
            </a:xfrm>
            <a:prstGeom prst="roundRect">
              <a:avLst/>
            </a:prstGeom>
            <a:gradFill>
              <a:gsLst>
                <a:gs pos="0">
                  <a:schemeClr val="tx2">
                    <a:alpha val="40000"/>
                  </a:schemeClr>
                </a:gs>
                <a:gs pos="100000">
                  <a:schemeClr val="tx2">
                    <a:alpha val="15000"/>
                  </a:schemeClr>
                </a:gs>
              </a:gsLst>
              <a:lin ang="16200000" scaled="0"/>
            </a:gradFill>
            <a:ln>
              <a:headEnd type="none" w="med" len="med"/>
              <a:tailEnd type="none" w="med" len="med"/>
            </a:ln>
            <a:effectLst/>
            <a:scene3d>
              <a:camera prst="orthographicFront">
                <a:rot lat="0" lon="0" rev="0"/>
              </a:camera>
              <a:lightRig rig="contrasting" dir="t"/>
            </a:scene3d>
            <a:sp3d prstMaterial="powder">
              <a:bevelT w="190500" h="63500"/>
              <a:contourClr>
                <a:schemeClr val="accent2"/>
              </a:contourClr>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endParaRPr lang="en-US" sz="2400" dirty="0" smtClean="0">
                <a:solidFill>
                  <a:schemeClr val="tx1"/>
                </a:solidFill>
                <a:latin typeface="Segoe" pitchFamily="34" charset="0"/>
              </a:endParaRPr>
            </a:p>
          </p:txBody>
        </p:sp>
        <p:pic>
          <p:nvPicPr>
            <p:cNvPr id="30" name="Picture 3" descr="\\Vitamix\USB200gb\Microsoft_Art_Brand_etc\Vista_icons\Windows_Vista_Icons_ for_Marketing_use\Vista Icons off the web\AuthFWGP.dll_I0065_0409.png"/>
            <p:cNvPicPr>
              <a:picLocks noChangeAspect="1" noChangeArrowheads="1"/>
            </p:cNvPicPr>
            <p:nvPr/>
          </p:nvPicPr>
          <p:blipFill>
            <a:blip r:embed="rId4" cstate="screen"/>
            <a:srcRect/>
            <a:stretch>
              <a:fillRect/>
            </a:stretch>
          </p:blipFill>
          <p:spPr bwMode="auto">
            <a:xfrm>
              <a:off x="641894" y="5112589"/>
              <a:ext cx="1128486" cy="1128486"/>
            </a:xfrm>
            <a:prstGeom prst="rect">
              <a:avLst/>
            </a:prstGeom>
            <a:noFill/>
          </p:spPr>
        </p:pic>
      </p:grpSp>
      <p:sp>
        <p:nvSpPr>
          <p:cNvPr id="31" name="TextBox 30"/>
          <p:cNvSpPr txBox="1"/>
          <p:nvPr/>
        </p:nvSpPr>
        <p:spPr>
          <a:xfrm>
            <a:off x="3854039" y="2149434"/>
            <a:ext cx="1406106" cy="765862"/>
          </a:xfrm>
          <a:prstGeom prst="roundRect">
            <a:avLst>
              <a:gd name="adj" fmla="val 32304"/>
            </a:avLst>
          </a:prstGeom>
          <a:gradFill>
            <a:gsLst>
              <a:gs pos="0">
                <a:schemeClr val="tx2">
                  <a:alpha val="40000"/>
                </a:schemeClr>
              </a:gs>
              <a:gs pos="100000">
                <a:schemeClr val="tx2">
                  <a:alpha val="15000"/>
                </a:schemeClr>
              </a:gs>
            </a:gsLst>
            <a:lin ang="16200000" scaled="0"/>
          </a:gradFill>
          <a:ln>
            <a:headEnd type="none" w="med" len="med"/>
            <a:tailEnd type="none" w="med" len="med"/>
          </a:ln>
          <a:effectLst/>
          <a:scene3d>
            <a:camera prst="orthographicFront">
              <a:rot lat="0" lon="0" rev="0"/>
            </a:camera>
            <a:lightRig rig="contrasting" dir="t"/>
          </a:scene3d>
          <a:sp3d prstMaterial="powder">
            <a:bevelT w="190500" h="63500"/>
            <a:contourClr>
              <a:schemeClr val="accent2"/>
            </a:contourClr>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r>
              <a:rPr lang="en-US" sz="2400" dirty="0" smtClean="0">
                <a:solidFill>
                  <a:schemeClr val="tx1"/>
                </a:solidFill>
                <a:latin typeface="Segoe" pitchFamily="34" charset="0"/>
              </a:rPr>
              <a:t>1:00 pm</a:t>
            </a:r>
          </a:p>
        </p:txBody>
      </p:sp>
      <p:sp>
        <p:nvSpPr>
          <p:cNvPr id="32" name="Rounded Rectangle 31"/>
          <p:cNvSpPr/>
          <p:nvPr/>
        </p:nvSpPr>
        <p:spPr bwMode="blackGray">
          <a:xfrm>
            <a:off x="961654" y="3272924"/>
            <a:ext cx="1447800" cy="1174750"/>
          </a:xfrm>
          <a:prstGeom prst="roundRect">
            <a:avLst/>
          </a:prstGeom>
          <a:gradFill>
            <a:gsLst>
              <a:gs pos="0">
                <a:schemeClr val="tx2">
                  <a:alpha val="40000"/>
                </a:schemeClr>
              </a:gs>
              <a:gs pos="100000">
                <a:schemeClr val="tx2">
                  <a:alpha val="15000"/>
                </a:schemeClr>
              </a:gs>
            </a:gsLst>
            <a:lin ang="16200000" scaled="0"/>
          </a:gradFill>
          <a:ln>
            <a:headEnd type="none" w="med" len="med"/>
            <a:tailEnd type="none" w="med" len="med"/>
          </a:ln>
          <a:effectLst/>
          <a:scene3d>
            <a:camera prst="orthographicFront">
              <a:rot lat="0" lon="0" rev="0"/>
            </a:camera>
            <a:lightRig rig="contrasting" dir="t"/>
          </a:scene3d>
          <a:sp3d prstMaterial="powder">
            <a:bevelT w="190500" h="63500"/>
            <a:contourClr>
              <a:schemeClr val="accent2"/>
            </a:contourClr>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endParaRPr lang="en-US" sz="2400" dirty="0" smtClean="0">
              <a:solidFill>
                <a:schemeClr val="tx1"/>
              </a:solidFill>
              <a:latin typeface="Segoe" pitchFamily="34" charset="0"/>
            </a:endParaRPr>
          </a:p>
        </p:txBody>
      </p:sp>
      <p:pic>
        <p:nvPicPr>
          <p:cNvPr id="33" name="Picture 28" descr="SafeSecure"/>
          <p:cNvPicPr>
            <a:picLocks noChangeAspect="1" noChangeArrowheads="1"/>
          </p:cNvPicPr>
          <p:nvPr/>
        </p:nvPicPr>
        <p:blipFill>
          <a:blip r:embed="rId5"/>
          <a:srcRect/>
          <a:stretch>
            <a:fillRect/>
          </a:stretch>
        </p:blipFill>
        <p:spPr bwMode="auto">
          <a:xfrm>
            <a:off x="1066800" y="3380874"/>
            <a:ext cx="1081088" cy="881063"/>
          </a:xfrm>
          <a:prstGeom prst="rect">
            <a:avLst/>
          </a:prstGeom>
          <a:noFill/>
        </p:spPr>
      </p:pic>
      <p:sp>
        <p:nvSpPr>
          <p:cNvPr id="2" name="Title 1"/>
          <p:cNvSpPr>
            <a:spLocks noGrp="1"/>
          </p:cNvSpPr>
          <p:nvPr>
            <p:ph type="title"/>
          </p:nvPr>
        </p:nvSpPr>
        <p:spPr>
          <a:xfrm>
            <a:off x="381000" y="381000"/>
            <a:ext cx="8382000" cy="609398"/>
          </a:xfrm>
        </p:spPr>
        <p:txBody>
          <a:bodyPr/>
          <a:lstStyle/>
          <a:p>
            <a:r>
              <a:rPr lang="en-US" sz="4400" dirty="0" smtClean="0"/>
              <a:t>A Day In The Life </a:t>
            </a:r>
            <a:r>
              <a:rPr sz="4400"/>
              <a:t>o</a:t>
            </a:r>
            <a:r>
              <a:rPr lang="en-US" sz="4400" dirty="0" smtClean="0"/>
              <a:t>f </a:t>
            </a:r>
            <a:r>
              <a:rPr sz="4400"/>
              <a:t>a</a:t>
            </a:r>
            <a:r>
              <a:rPr lang="en-US" sz="4400" dirty="0" smtClean="0"/>
              <a:t>n IT Pro</a:t>
            </a:r>
            <a:endParaRPr lang="en-US" sz="44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ox(in)">
                                      <p:cBhvr>
                                        <p:cTn id="7"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74"/>
          <p:cNvGrpSpPr/>
          <p:nvPr/>
        </p:nvGrpSpPr>
        <p:grpSpPr>
          <a:xfrm>
            <a:off x="4521263" y="3086100"/>
            <a:ext cx="3293307" cy="1667591"/>
            <a:chOff x="4776066" y="2396845"/>
            <a:chExt cx="1999364" cy="2000250"/>
          </a:xfrm>
        </p:grpSpPr>
        <p:sp>
          <p:nvSpPr>
            <p:cNvPr id="154" name="Rounded Rectangle 153"/>
            <p:cNvSpPr/>
            <p:nvPr/>
          </p:nvSpPr>
          <p:spPr>
            <a:xfrm>
              <a:off x="4776066" y="2396845"/>
              <a:ext cx="1999364" cy="2000250"/>
            </a:xfrm>
            <a:prstGeom prst="roundRect">
              <a:avLst/>
            </a:prstGeom>
            <a:gradFill flip="none" rotWithShape="1">
              <a:gsLst>
                <a:gs pos="0">
                  <a:schemeClr val="bg1">
                    <a:lumMod val="50000"/>
                    <a:alpha val="0"/>
                  </a:schemeClr>
                </a:gs>
                <a:gs pos="42000">
                  <a:schemeClr val="accent1">
                    <a:lumMod val="60000"/>
                    <a:lumOff val="40000"/>
                  </a:schemeClr>
                </a:gs>
                <a:gs pos="75000">
                  <a:schemeClr val="accent1">
                    <a:lumMod val="75000"/>
                  </a:schemeClr>
                </a:gs>
                <a:gs pos="85000">
                  <a:schemeClr val="accent1">
                    <a:lumMod val="50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1">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endParaRPr lang="en-US" sz="2400" dirty="0">
                <a:solidFill>
                  <a:schemeClr val="tx1"/>
                </a:solidFill>
              </a:endParaRPr>
            </a:p>
          </p:txBody>
        </p:sp>
        <p:sp>
          <p:nvSpPr>
            <p:cNvPr id="155" name="Rounded Rectangle 154"/>
            <p:cNvSpPr/>
            <p:nvPr/>
          </p:nvSpPr>
          <p:spPr bwMode="auto">
            <a:xfrm>
              <a:off x="4882313" y="2898179"/>
              <a:ext cx="1775637" cy="1410570"/>
            </a:xfrm>
            <a:prstGeom prst="roundRect">
              <a:avLst/>
            </a:prstGeom>
            <a:gradFill flip="none" rotWithShape="1">
              <a:gsLst>
                <a:gs pos="0">
                  <a:schemeClr val="bg1">
                    <a:lumMod val="50000"/>
                    <a:alpha val="0"/>
                  </a:schemeClr>
                </a:gs>
                <a:gs pos="42000">
                  <a:schemeClr val="accent2">
                    <a:lumMod val="40000"/>
                    <a:lumOff val="60000"/>
                  </a:schemeClr>
                </a:gs>
                <a:gs pos="75000">
                  <a:schemeClr val="accent2"/>
                </a:gs>
                <a:gs pos="85000">
                  <a:schemeClr val="accent2">
                    <a:lumMod val="75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2">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endParaRPr lang="en-US" sz="2400" dirty="0">
                <a:solidFill>
                  <a:schemeClr val="tx1"/>
                </a:solidFill>
              </a:endParaRPr>
            </a:p>
          </p:txBody>
        </p:sp>
      </p:grpSp>
      <p:sp>
        <p:nvSpPr>
          <p:cNvPr id="11" name="Rounded Rectangle 10"/>
          <p:cNvSpPr/>
          <p:nvPr/>
        </p:nvSpPr>
        <p:spPr>
          <a:xfrm>
            <a:off x="4816541" y="1595873"/>
            <a:ext cx="2662252" cy="1404501"/>
          </a:xfrm>
          <a:prstGeom prst="roundRect">
            <a:avLst/>
          </a:prstGeom>
          <a:gradFill flip="none" rotWithShape="1">
            <a:gsLst>
              <a:gs pos="0">
                <a:schemeClr val="bg1">
                  <a:lumMod val="50000"/>
                  <a:alpha val="0"/>
                </a:schemeClr>
              </a:gs>
              <a:gs pos="42000">
                <a:schemeClr val="accent1">
                  <a:lumMod val="60000"/>
                  <a:lumOff val="40000"/>
                </a:schemeClr>
              </a:gs>
              <a:gs pos="75000">
                <a:schemeClr val="accent1">
                  <a:lumMod val="75000"/>
                </a:schemeClr>
              </a:gs>
              <a:gs pos="85000">
                <a:schemeClr val="accent1">
                  <a:lumMod val="50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1">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endParaRPr lang="en-US" sz="2400" dirty="0">
              <a:solidFill>
                <a:schemeClr val="tx1"/>
              </a:solidFill>
            </a:endParaRPr>
          </a:p>
        </p:txBody>
      </p:sp>
      <p:sp>
        <p:nvSpPr>
          <p:cNvPr id="12" name="Rounded Rectangle 11"/>
          <p:cNvSpPr/>
          <p:nvPr/>
        </p:nvSpPr>
        <p:spPr bwMode="auto">
          <a:xfrm>
            <a:off x="6319875" y="1871084"/>
            <a:ext cx="974198" cy="751598"/>
          </a:xfrm>
          <a:prstGeom prst="roundRect">
            <a:avLst/>
          </a:prstGeom>
          <a:gradFill flip="none" rotWithShape="1">
            <a:gsLst>
              <a:gs pos="0">
                <a:schemeClr val="bg1">
                  <a:lumMod val="50000"/>
                  <a:alpha val="0"/>
                </a:schemeClr>
              </a:gs>
              <a:gs pos="42000">
                <a:schemeClr val="accent2">
                  <a:lumMod val="40000"/>
                  <a:lumOff val="60000"/>
                </a:schemeClr>
              </a:gs>
              <a:gs pos="75000">
                <a:schemeClr val="accent2"/>
              </a:gs>
              <a:gs pos="85000">
                <a:schemeClr val="accent2">
                  <a:lumMod val="75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2">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endParaRPr lang="en-US" sz="2400" dirty="0">
              <a:solidFill>
                <a:schemeClr val="tx1"/>
              </a:solidFill>
            </a:endParaRPr>
          </a:p>
        </p:txBody>
      </p:sp>
      <p:sp>
        <p:nvSpPr>
          <p:cNvPr id="13" name="Rounded Rectangle 12"/>
          <p:cNvSpPr/>
          <p:nvPr/>
        </p:nvSpPr>
        <p:spPr bwMode="auto">
          <a:xfrm>
            <a:off x="5011759" y="1885486"/>
            <a:ext cx="993859" cy="737196"/>
          </a:xfrm>
          <a:prstGeom prst="roundRect">
            <a:avLst/>
          </a:prstGeom>
          <a:gradFill flip="none" rotWithShape="1">
            <a:gsLst>
              <a:gs pos="0">
                <a:schemeClr val="bg1">
                  <a:lumMod val="50000"/>
                  <a:alpha val="0"/>
                </a:schemeClr>
              </a:gs>
              <a:gs pos="42000">
                <a:schemeClr val="accent2">
                  <a:lumMod val="40000"/>
                  <a:lumOff val="60000"/>
                </a:schemeClr>
              </a:gs>
              <a:gs pos="75000">
                <a:schemeClr val="accent2"/>
              </a:gs>
              <a:gs pos="85000">
                <a:schemeClr val="accent2">
                  <a:lumMod val="75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2">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endParaRPr lang="en-US" sz="2400" dirty="0">
              <a:solidFill>
                <a:schemeClr val="tx1"/>
              </a:solidFill>
            </a:endParaRPr>
          </a:p>
        </p:txBody>
      </p:sp>
      <p:pic>
        <p:nvPicPr>
          <p:cNvPr id="53" name="Picture 230" descr="Ear bud"/>
          <p:cNvPicPr>
            <a:picLocks noChangeAspect="1" noChangeArrowheads="1"/>
          </p:cNvPicPr>
          <p:nvPr/>
        </p:nvPicPr>
        <p:blipFill>
          <a:blip r:embed="rId3"/>
          <a:stretch>
            <a:fillRect/>
          </a:stretch>
        </p:blipFill>
        <p:spPr bwMode="auto">
          <a:xfrm>
            <a:off x="5238908" y="1939806"/>
            <a:ext cx="219289" cy="212137"/>
          </a:xfrm>
          <a:prstGeom prst="rect">
            <a:avLst/>
          </a:prstGeom>
          <a:noFill/>
          <a:ln w="9525">
            <a:noFill/>
            <a:miter lim="800000"/>
            <a:headEnd/>
            <a:tailEnd/>
          </a:ln>
        </p:spPr>
      </p:pic>
      <p:pic>
        <p:nvPicPr>
          <p:cNvPr id="54" name="Picture 231" descr="USB device"/>
          <p:cNvPicPr>
            <a:picLocks noChangeAspect="1" noChangeArrowheads="1"/>
          </p:cNvPicPr>
          <p:nvPr/>
        </p:nvPicPr>
        <p:blipFill>
          <a:blip r:embed="rId4"/>
          <a:stretch>
            <a:fillRect/>
          </a:stretch>
        </p:blipFill>
        <p:spPr bwMode="auto">
          <a:xfrm>
            <a:off x="5661785" y="1911708"/>
            <a:ext cx="255802" cy="280977"/>
          </a:xfrm>
          <a:prstGeom prst="rect">
            <a:avLst/>
          </a:prstGeom>
          <a:noFill/>
          <a:ln w="9525">
            <a:noFill/>
            <a:miter lim="800000"/>
            <a:headEnd/>
            <a:tailEnd/>
          </a:ln>
        </p:spPr>
      </p:pic>
      <p:pic>
        <p:nvPicPr>
          <p:cNvPr id="56" name="Rectangle 17421"/>
          <p:cNvPicPr>
            <a:picLocks noChangeAspect="1" noChangeArrowheads="1"/>
          </p:cNvPicPr>
          <p:nvPr/>
        </p:nvPicPr>
        <p:blipFill>
          <a:blip r:embed="rId5" cstate="email"/>
          <a:srcRect/>
          <a:stretch>
            <a:fillRect/>
          </a:stretch>
        </p:blipFill>
        <p:spPr bwMode="auto">
          <a:xfrm>
            <a:off x="5308024" y="2208100"/>
            <a:ext cx="535260" cy="331552"/>
          </a:xfrm>
          <a:prstGeom prst="rect">
            <a:avLst/>
          </a:prstGeom>
          <a:noFill/>
          <a:ln w="9525">
            <a:noFill/>
            <a:miter lim="800000"/>
            <a:headEnd/>
            <a:tailEnd/>
          </a:ln>
        </p:spPr>
      </p:pic>
      <p:pic>
        <p:nvPicPr>
          <p:cNvPr id="47" name="Picture 121" descr="anyversion-icon-32x32-32bit"/>
          <p:cNvPicPr>
            <a:picLocks noChangeAspect="1" noChangeArrowheads="1"/>
          </p:cNvPicPr>
          <p:nvPr/>
        </p:nvPicPr>
        <p:blipFill>
          <a:blip r:embed="rId6"/>
          <a:srcRect/>
          <a:stretch>
            <a:fillRect/>
          </a:stretch>
        </p:blipFill>
        <p:spPr bwMode="auto">
          <a:xfrm>
            <a:off x="5409696" y="2231878"/>
            <a:ext cx="202303" cy="202303"/>
          </a:xfrm>
          <a:prstGeom prst="rect">
            <a:avLst/>
          </a:prstGeom>
          <a:noFill/>
          <a:ln w="9525">
            <a:noFill/>
            <a:miter lim="800000"/>
            <a:headEnd/>
            <a:tailEnd/>
          </a:ln>
        </p:spPr>
      </p:pic>
      <p:sp>
        <p:nvSpPr>
          <p:cNvPr id="63" name="Rounded Rectangle 62"/>
          <p:cNvSpPr/>
          <p:nvPr/>
        </p:nvSpPr>
        <p:spPr>
          <a:xfrm>
            <a:off x="8025891" y="3354427"/>
            <a:ext cx="708061" cy="1159798"/>
          </a:xfrm>
          <a:prstGeom prst="roundRect">
            <a:avLst/>
          </a:prstGeom>
          <a:gradFill flip="none" rotWithShape="1">
            <a:gsLst>
              <a:gs pos="0">
                <a:schemeClr val="bg1">
                  <a:lumMod val="50000"/>
                  <a:alpha val="0"/>
                </a:schemeClr>
              </a:gs>
              <a:gs pos="42000">
                <a:schemeClr val="accent1">
                  <a:lumMod val="60000"/>
                  <a:lumOff val="40000"/>
                </a:schemeClr>
              </a:gs>
              <a:gs pos="75000">
                <a:schemeClr val="accent1">
                  <a:lumMod val="75000"/>
                </a:schemeClr>
              </a:gs>
              <a:gs pos="85000">
                <a:schemeClr val="accent1">
                  <a:lumMod val="50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1">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endParaRPr lang="en-US" sz="2400" dirty="0">
              <a:solidFill>
                <a:schemeClr val="tx1"/>
              </a:solidFill>
            </a:endParaRPr>
          </a:p>
        </p:txBody>
      </p:sp>
      <p:sp>
        <p:nvSpPr>
          <p:cNvPr id="64" name="Rounded Rectangle 63"/>
          <p:cNvSpPr/>
          <p:nvPr/>
        </p:nvSpPr>
        <p:spPr bwMode="auto">
          <a:xfrm>
            <a:off x="8119554" y="3752908"/>
            <a:ext cx="549950" cy="695295"/>
          </a:xfrm>
          <a:prstGeom prst="roundRect">
            <a:avLst/>
          </a:prstGeom>
          <a:gradFill flip="none" rotWithShape="1">
            <a:gsLst>
              <a:gs pos="0">
                <a:schemeClr val="bg1">
                  <a:lumMod val="50000"/>
                  <a:alpha val="0"/>
                </a:schemeClr>
              </a:gs>
              <a:gs pos="42000">
                <a:schemeClr val="accent2">
                  <a:lumMod val="40000"/>
                  <a:lumOff val="60000"/>
                </a:schemeClr>
              </a:gs>
              <a:gs pos="75000">
                <a:schemeClr val="accent2"/>
              </a:gs>
              <a:gs pos="85000">
                <a:schemeClr val="accent2">
                  <a:lumMod val="75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2">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endParaRPr lang="en-US" sz="2400" dirty="0">
              <a:solidFill>
                <a:schemeClr val="tx1"/>
              </a:solidFill>
            </a:endParaRPr>
          </a:p>
        </p:txBody>
      </p:sp>
      <p:sp>
        <p:nvSpPr>
          <p:cNvPr id="65" name="TextBox 64"/>
          <p:cNvSpPr txBox="1"/>
          <p:nvPr/>
        </p:nvSpPr>
        <p:spPr>
          <a:xfrm>
            <a:off x="8002759" y="3337424"/>
            <a:ext cx="733936" cy="400105"/>
          </a:xfrm>
          <a:prstGeom prst="rect">
            <a:avLst/>
          </a:prstGeom>
          <a:noFill/>
        </p:spPr>
        <p:txBody>
          <a:bodyPr wrap="square" lIns="91436" tIns="45718" rIns="91436" bIns="45718">
            <a:spAutoFit/>
          </a:bodyPr>
          <a:lstStyle/>
          <a:p>
            <a:pPr algn="ctr"/>
            <a:r>
              <a:rPr lang="en-US" sz="1000" dirty="0" smtClean="0"/>
              <a:t>Active</a:t>
            </a:r>
          </a:p>
          <a:p>
            <a:pPr algn="ctr"/>
            <a:r>
              <a:rPr lang="en-US" sz="1000" dirty="0" smtClean="0"/>
              <a:t>Directory</a:t>
            </a:r>
            <a:endParaRPr lang="en-US" sz="1000" dirty="0"/>
          </a:p>
        </p:txBody>
      </p:sp>
      <p:grpSp>
        <p:nvGrpSpPr>
          <p:cNvPr id="4" name="Group 57"/>
          <p:cNvGrpSpPr>
            <a:grpSpLocks/>
          </p:cNvGrpSpPr>
          <p:nvPr/>
        </p:nvGrpSpPr>
        <p:grpSpPr bwMode="auto">
          <a:xfrm>
            <a:off x="7982438" y="4913760"/>
            <a:ext cx="925819" cy="505758"/>
            <a:chOff x="4280496" y="5770485"/>
            <a:chExt cx="1046106" cy="571868"/>
          </a:xfrm>
        </p:grpSpPr>
        <p:sp>
          <p:nvSpPr>
            <p:cNvPr id="43" name="Cloud 42"/>
            <p:cNvSpPr/>
            <p:nvPr/>
          </p:nvSpPr>
          <p:spPr>
            <a:xfrm>
              <a:off x="4280496" y="5770485"/>
              <a:ext cx="1046106" cy="571868"/>
            </a:xfrm>
            <a:prstGeom prst="cloud">
              <a:avLst/>
            </a:prstGeom>
            <a:gradFill>
              <a:gsLst>
                <a:gs pos="0">
                  <a:schemeClr val="tx2">
                    <a:alpha val="40000"/>
                  </a:schemeClr>
                </a:gs>
                <a:gs pos="100000">
                  <a:schemeClr val="tx2">
                    <a:alpha val="15000"/>
                  </a:schemeClr>
                </a:gs>
              </a:gsLst>
              <a:lin ang="16200000" scaled="0"/>
            </a:gradFill>
            <a:ln>
              <a:headEnd type="none" w="med" len="med"/>
              <a:tailEnd type="none" w="med" len="med"/>
            </a:ln>
            <a:effectLst/>
            <a:scene3d>
              <a:camera prst="orthographicFront">
                <a:rot lat="0" lon="0" rev="0"/>
              </a:camera>
              <a:lightRig rig="contrasting" dir="t"/>
            </a:scene3d>
            <a:sp3d prstMaterial="powder">
              <a:bevelT w="190500" h="63500"/>
              <a:contourClr>
                <a:schemeClr val="accent2"/>
              </a:contourClr>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endParaRPr lang="en-US" sz="2400" dirty="0">
                <a:solidFill>
                  <a:schemeClr val="tx1"/>
                </a:solidFill>
              </a:endParaRPr>
            </a:p>
          </p:txBody>
        </p:sp>
        <p:sp>
          <p:nvSpPr>
            <p:cNvPr id="44" name="TextBox 43"/>
            <p:cNvSpPr txBox="1"/>
            <p:nvPr/>
          </p:nvSpPr>
          <p:spPr>
            <a:xfrm>
              <a:off x="4368193" y="5835374"/>
              <a:ext cx="817248" cy="417609"/>
            </a:xfrm>
            <a:prstGeom prst="rect">
              <a:avLst/>
            </a:prstGeom>
            <a:noFill/>
          </p:spPr>
          <p:txBody>
            <a:bodyPr wrap="none">
              <a:spAutoFit/>
            </a:bodyPr>
            <a:lstStyle/>
            <a:p>
              <a:pPr algn="ctr"/>
              <a:r>
                <a:rPr lang="en-US" dirty="0"/>
                <a:t>PSTN</a:t>
              </a:r>
            </a:p>
          </p:txBody>
        </p:sp>
      </p:grpSp>
      <p:sp>
        <p:nvSpPr>
          <p:cNvPr id="105" name="TextBox 104"/>
          <p:cNvSpPr txBox="1"/>
          <p:nvPr/>
        </p:nvSpPr>
        <p:spPr>
          <a:xfrm>
            <a:off x="2310978" y="1218420"/>
            <a:ext cx="2083647" cy="369332"/>
          </a:xfrm>
          <a:prstGeom prst="rect">
            <a:avLst/>
          </a:prstGeom>
          <a:noFill/>
        </p:spPr>
        <p:txBody>
          <a:bodyPr wrap="none" rtlCol="0">
            <a:spAutoFit/>
          </a:bodyPr>
          <a:lstStyle/>
          <a:p>
            <a:pPr algn="ctr"/>
            <a:r>
              <a:rPr lang="en-US" dirty="0" smtClean="0"/>
              <a:t>Perimeter Network</a:t>
            </a:r>
            <a:endParaRPr lang="en-US" dirty="0"/>
          </a:p>
        </p:txBody>
      </p:sp>
      <p:sp>
        <p:nvSpPr>
          <p:cNvPr id="156" name="TextBox 155"/>
          <p:cNvSpPr txBox="1"/>
          <p:nvPr/>
        </p:nvSpPr>
        <p:spPr>
          <a:xfrm>
            <a:off x="4426129" y="3106837"/>
            <a:ext cx="3479621" cy="307773"/>
          </a:xfrm>
          <a:prstGeom prst="rect">
            <a:avLst/>
          </a:prstGeom>
          <a:noFill/>
        </p:spPr>
        <p:txBody>
          <a:bodyPr wrap="square" lIns="91436" tIns="45718" rIns="91436" bIns="45718">
            <a:spAutoFit/>
          </a:bodyPr>
          <a:lstStyle/>
          <a:p>
            <a:pPr algn="ctr">
              <a:defRPr/>
            </a:pPr>
            <a:r>
              <a:rPr lang="en-US" sz="1400" dirty="0" smtClean="0"/>
              <a:t>Office Communications Server 2007 </a:t>
            </a:r>
          </a:p>
        </p:txBody>
      </p:sp>
      <p:sp>
        <p:nvSpPr>
          <p:cNvPr id="174" name="TextBox 173"/>
          <p:cNvSpPr txBox="1"/>
          <p:nvPr/>
        </p:nvSpPr>
        <p:spPr>
          <a:xfrm>
            <a:off x="4800600" y="1195056"/>
            <a:ext cx="2651018" cy="369332"/>
          </a:xfrm>
          <a:prstGeom prst="rect">
            <a:avLst/>
          </a:prstGeom>
          <a:noFill/>
        </p:spPr>
        <p:txBody>
          <a:bodyPr wrap="square" rtlCol="0">
            <a:spAutoFit/>
          </a:bodyPr>
          <a:lstStyle/>
          <a:p>
            <a:pPr algn="ctr"/>
            <a:r>
              <a:rPr lang="en-US" dirty="0" smtClean="0"/>
              <a:t>Corporate Network</a:t>
            </a:r>
            <a:endParaRPr lang="en-US" dirty="0"/>
          </a:p>
        </p:txBody>
      </p:sp>
      <p:sp>
        <p:nvSpPr>
          <p:cNvPr id="177" name="TextBox 176"/>
          <p:cNvSpPr txBox="1"/>
          <p:nvPr/>
        </p:nvSpPr>
        <p:spPr>
          <a:xfrm>
            <a:off x="4809624" y="3609627"/>
            <a:ext cx="1391152" cy="938714"/>
          </a:xfrm>
          <a:prstGeom prst="rect">
            <a:avLst/>
          </a:prstGeom>
          <a:noFill/>
        </p:spPr>
        <p:txBody>
          <a:bodyPr wrap="square" lIns="91436" tIns="45718" rIns="91436" bIns="45718">
            <a:spAutoFit/>
          </a:bodyPr>
          <a:lstStyle/>
          <a:p>
            <a:r>
              <a:rPr lang="en-US" sz="1100" dirty="0" smtClean="0"/>
              <a:t>Instant Messaging</a:t>
            </a:r>
          </a:p>
          <a:p>
            <a:r>
              <a:rPr lang="en-US" sz="1100" dirty="0" smtClean="0"/>
              <a:t>Voice</a:t>
            </a:r>
          </a:p>
          <a:p>
            <a:r>
              <a:rPr lang="en-US" sz="1100" dirty="0" smtClean="0"/>
              <a:t>Conferencing</a:t>
            </a:r>
          </a:p>
          <a:p>
            <a:r>
              <a:rPr lang="en-US" sz="1100" dirty="0" smtClean="0"/>
              <a:t>PSTN connectivity</a:t>
            </a:r>
          </a:p>
          <a:p>
            <a:r>
              <a:rPr lang="en-US" sz="1100" dirty="0" smtClean="0"/>
              <a:t>Web Access</a:t>
            </a:r>
          </a:p>
        </p:txBody>
      </p:sp>
      <p:grpSp>
        <p:nvGrpSpPr>
          <p:cNvPr id="5" name="Group 178"/>
          <p:cNvGrpSpPr/>
          <p:nvPr/>
        </p:nvGrpSpPr>
        <p:grpSpPr>
          <a:xfrm>
            <a:off x="4563409" y="4838700"/>
            <a:ext cx="3293307" cy="1600200"/>
            <a:chOff x="4776066" y="2178168"/>
            <a:chExt cx="1999364" cy="2218927"/>
          </a:xfrm>
        </p:grpSpPr>
        <p:sp>
          <p:nvSpPr>
            <p:cNvPr id="180" name="Rounded Rectangle 179"/>
            <p:cNvSpPr/>
            <p:nvPr/>
          </p:nvSpPr>
          <p:spPr>
            <a:xfrm>
              <a:off x="4776066" y="2178168"/>
              <a:ext cx="1999364" cy="2218927"/>
            </a:xfrm>
            <a:prstGeom prst="roundRect">
              <a:avLst/>
            </a:prstGeom>
            <a:gradFill flip="none" rotWithShape="1">
              <a:gsLst>
                <a:gs pos="0">
                  <a:schemeClr val="bg1">
                    <a:lumMod val="50000"/>
                    <a:alpha val="0"/>
                  </a:schemeClr>
                </a:gs>
                <a:gs pos="42000">
                  <a:schemeClr val="accent1">
                    <a:lumMod val="60000"/>
                    <a:lumOff val="40000"/>
                  </a:schemeClr>
                </a:gs>
                <a:gs pos="75000">
                  <a:schemeClr val="accent1">
                    <a:lumMod val="75000"/>
                  </a:schemeClr>
                </a:gs>
                <a:gs pos="85000">
                  <a:schemeClr val="accent1">
                    <a:lumMod val="50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1">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endParaRPr lang="en-US" sz="2400" dirty="0">
                <a:solidFill>
                  <a:schemeClr val="tx1"/>
                </a:solidFill>
              </a:endParaRPr>
            </a:p>
          </p:txBody>
        </p:sp>
        <p:sp>
          <p:nvSpPr>
            <p:cNvPr id="181" name="Rounded Rectangle 180"/>
            <p:cNvSpPr/>
            <p:nvPr/>
          </p:nvSpPr>
          <p:spPr bwMode="auto">
            <a:xfrm>
              <a:off x="4884240" y="2680068"/>
              <a:ext cx="1775637" cy="1613607"/>
            </a:xfrm>
            <a:prstGeom prst="roundRect">
              <a:avLst/>
            </a:prstGeom>
            <a:gradFill flip="none" rotWithShape="1">
              <a:gsLst>
                <a:gs pos="0">
                  <a:schemeClr val="bg1">
                    <a:lumMod val="50000"/>
                    <a:alpha val="0"/>
                  </a:schemeClr>
                </a:gs>
                <a:gs pos="42000">
                  <a:schemeClr val="accent2">
                    <a:lumMod val="40000"/>
                    <a:lumOff val="60000"/>
                  </a:schemeClr>
                </a:gs>
                <a:gs pos="75000">
                  <a:schemeClr val="accent2"/>
                </a:gs>
                <a:gs pos="85000">
                  <a:schemeClr val="accent2">
                    <a:lumMod val="75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2">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endParaRPr lang="en-US" sz="2400" dirty="0">
                <a:solidFill>
                  <a:schemeClr val="tx1"/>
                </a:solidFill>
              </a:endParaRPr>
            </a:p>
          </p:txBody>
        </p:sp>
      </p:grpSp>
      <p:sp>
        <p:nvSpPr>
          <p:cNvPr id="189" name="TextBox 188"/>
          <p:cNvSpPr txBox="1"/>
          <p:nvPr/>
        </p:nvSpPr>
        <p:spPr>
          <a:xfrm>
            <a:off x="4549617" y="4855884"/>
            <a:ext cx="3302715" cy="307773"/>
          </a:xfrm>
          <a:prstGeom prst="rect">
            <a:avLst/>
          </a:prstGeom>
          <a:noFill/>
        </p:spPr>
        <p:txBody>
          <a:bodyPr wrap="square" lIns="91436" tIns="45718" rIns="91436" bIns="45718">
            <a:spAutoFit/>
          </a:bodyPr>
          <a:lstStyle/>
          <a:p>
            <a:pPr algn="ctr">
              <a:defRPr/>
            </a:pPr>
            <a:r>
              <a:rPr lang="en-US" sz="1400" dirty="0" smtClean="0"/>
              <a:t>Exchange Server 2007 </a:t>
            </a:r>
          </a:p>
        </p:txBody>
      </p:sp>
      <p:sp>
        <p:nvSpPr>
          <p:cNvPr id="190" name="TextBox 189"/>
          <p:cNvSpPr txBox="1"/>
          <p:nvPr/>
        </p:nvSpPr>
        <p:spPr>
          <a:xfrm>
            <a:off x="5819775" y="5372100"/>
            <a:ext cx="1739112" cy="769437"/>
          </a:xfrm>
          <a:prstGeom prst="rect">
            <a:avLst/>
          </a:prstGeom>
          <a:noFill/>
        </p:spPr>
        <p:txBody>
          <a:bodyPr wrap="square" lIns="91436" tIns="45718" rIns="91436" bIns="45718">
            <a:spAutoFit/>
          </a:bodyPr>
          <a:lstStyle/>
          <a:p>
            <a:pPr algn="r"/>
            <a:r>
              <a:rPr lang="en-US" sz="1100" dirty="0" smtClean="0"/>
              <a:t>Mailboxes</a:t>
            </a:r>
          </a:p>
          <a:p>
            <a:pPr algn="r"/>
            <a:r>
              <a:rPr lang="en-US" sz="1100" dirty="0" smtClean="0"/>
              <a:t>Unified Messaging</a:t>
            </a:r>
          </a:p>
          <a:p>
            <a:pPr algn="r"/>
            <a:r>
              <a:rPr lang="en-US" sz="1100" dirty="0" smtClean="0"/>
              <a:t>Hub Transport</a:t>
            </a:r>
          </a:p>
          <a:p>
            <a:pPr algn="r"/>
            <a:r>
              <a:rPr lang="en-US" sz="1100" dirty="0" smtClean="0"/>
              <a:t>Client Access</a:t>
            </a:r>
          </a:p>
        </p:txBody>
      </p:sp>
      <p:sp>
        <p:nvSpPr>
          <p:cNvPr id="207" name="TextBox 206"/>
          <p:cNvSpPr txBox="1"/>
          <p:nvPr/>
        </p:nvSpPr>
        <p:spPr>
          <a:xfrm>
            <a:off x="4814886" y="1593647"/>
            <a:ext cx="2652288" cy="307773"/>
          </a:xfrm>
          <a:prstGeom prst="rect">
            <a:avLst/>
          </a:prstGeom>
          <a:noFill/>
        </p:spPr>
        <p:txBody>
          <a:bodyPr wrap="square" lIns="91436" tIns="45718" rIns="91436" bIns="45718">
            <a:spAutoFit/>
          </a:bodyPr>
          <a:lstStyle/>
          <a:p>
            <a:pPr algn="ctr">
              <a:defRPr/>
            </a:pPr>
            <a:r>
              <a:rPr lang="en-US" sz="1400" dirty="0" smtClean="0"/>
              <a:t>Clients and Devices</a:t>
            </a:r>
          </a:p>
        </p:txBody>
      </p:sp>
      <p:sp>
        <p:nvSpPr>
          <p:cNvPr id="77" name="TextBox 76"/>
          <p:cNvSpPr txBox="1"/>
          <p:nvPr/>
        </p:nvSpPr>
        <p:spPr>
          <a:xfrm>
            <a:off x="689706" y="2842518"/>
            <a:ext cx="809212" cy="523220"/>
          </a:xfrm>
          <a:prstGeom prst="rect">
            <a:avLst/>
          </a:prstGeom>
          <a:noFill/>
        </p:spPr>
        <p:txBody>
          <a:bodyPr wrap="square" rtlCol="0">
            <a:spAutoFit/>
          </a:bodyPr>
          <a:lstStyle/>
          <a:p>
            <a:pPr algn="ctr"/>
            <a:r>
              <a:rPr lang="en-US" sz="1400" dirty="0" smtClean="0"/>
              <a:t>Remote Users</a:t>
            </a:r>
            <a:endParaRPr lang="en-US" sz="1400" dirty="0"/>
          </a:p>
        </p:txBody>
      </p:sp>
      <p:sp>
        <p:nvSpPr>
          <p:cNvPr id="85" name="TextBox 84"/>
          <p:cNvSpPr txBox="1"/>
          <p:nvPr/>
        </p:nvSpPr>
        <p:spPr>
          <a:xfrm>
            <a:off x="1189038" y="4673991"/>
            <a:ext cx="1096961" cy="523220"/>
          </a:xfrm>
          <a:prstGeom prst="rect">
            <a:avLst/>
          </a:prstGeom>
          <a:noFill/>
        </p:spPr>
        <p:txBody>
          <a:bodyPr wrap="square" rtlCol="0">
            <a:spAutoFit/>
          </a:bodyPr>
          <a:lstStyle/>
          <a:p>
            <a:pPr algn="ctr"/>
            <a:r>
              <a:rPr lang="en-US" sz="1400" dirty="0" smtClean="0"/>
              <a:t>Federated Businesses</a:t>
            </a:r>
            <a:endParaRPr lang="en-US" sz="1400" dirty="0"/>
          </a:p>
        </p:txBody>
      </p:sp>
      <p:sp>
        <p:nvSpPr>
          <p:cNvPr id="89" name="TextBox 88"/>
          <p:cNvSpPr txBox="1"/>
          <p:nvPr/>
        </p:nvSpPr>
        <p:spPr>
          <a:xfrm>
            <a:off x="896965" y="5656801"/>
            <a:ext cx="1084235" cy="738664"/>
          </a:xfrm>
          <a:prstGeom prst="rect">
            <a:avLst/>
          </a:prstGeom>
          <a:noFill/>
        </p:spPr>
        <p:txBody>
          <a:bodyPr wrap="square" rtlCol="0">
            <a:spAutoFit/>
          </a:bodyPr>
          <a:lstStyle/>
          <a:p>
            <a:pPr algn="ctr"/>
            <a:r>
              <a:rPr lang="en-US" sz="1400" dirty="0" smtClean="0"/>
              <a:t>Public</a:t>
            </a:r>
          </a:p>
          <a:p>
            <a:pPr algn="ctr"/>
            <a:r>
              <a:rPr lang="en-US" sz="1400" dirty="0" smtClean="0"/>
              <a:t>Internet</a:t>
            </a:r>
            <a:br>
              <a:rPr lang="en-US" sz="1400" dirty="0" smtClean="0"/>
            </a:br>
            <a:r>
              <a:rPr lang="en-US" sz="1400" dirty="0" smtClean="0"/>
              <a:t>Clouds</a:t>
            </a:r>
            <a:endParaRPr lang="en-US" sz="1400" dirty="0"/>
          </a:p>
        </p:txBody>
      </p:sp>
      <p:sp>
        <p:nvSpPr>
          <p:cNvPr id="90" name="TextBox 89"/>
          <p:cNvSpPr txBox="1"/>
          <p:nvPr/>
        </p:nvSpPr>
        <p:spPr>
          <a:xfrm>
            <a:off x="679880" y="1218420"/>
            <a:ext cx="979307" cy="369332"/>
          </a:xfrm>
          <a:prstGeom prst="rect">
            <a:avLst/>
          </a:prstGeom>
          <a:noFill/>
        </p:spPr>
        <p:txBody>
          <a:bodyPr wrap="none" rtlCol="0">
            <a:spAutoFit/>
          </a:bodyPr>
          <a:lstStyle/>
          <a:p>
            <a:pPr algn="ctr"/>
            <a:r>
              <a:rPr lang="en-US" dirty="0" smtClean="0"/>
              <a:t>Internet</a:t>
            </a:r>
            <a:endParaRPr lang="en-US" dirty="0"/>
          </a:p>
        </p:txBody>
      </p:sp>
      <p:grpSp>
        <p:nvGrpSpPr>
          <p:cNvPr id="6" name="Group 80"/>
          <p:cNvGrpSpPr/>
          <p:nvPr/>
        </p:nvGrpSpPr>
        <p:grpSpPr>
          <a:xfrm>
            <a:off x="461169" y="3343800"/>
            <a:ext cx="1332025" cy="1003515"/>
            <a:chOff x="2336947" y="1375313"/>
            <a:chExt cx="1139900" cy="5174343"/>
          </a:xfrm>
        </p:grpSpPr>
        <p:sp>
          <p:nvSpPr>
            <p:cNvPr id="83" name="Rounded Rectangle 82"/>
            <p:cNvSpPr/>
            <p:nvPr/>
          </p:nvSpPr>
          <p:spPr>
            <a:xfrm>
              <a:off x="2336947" y="1375313"/>
              <a:ext cx="1139900" cy="5174343"/>
            </a:xfrm>
            <a:prstGeom prst="roundRect">
              <a:avLst/>
            </a:prstGeom>
            <a:gradFill flip="none" rotWithShape="1">
              <a:gsLst>
                <a:gs pos="0">
                  <a:schemeClr val="bg1">
                    <a:lumMod val="50000"/>
                    <a:alpha val="0"/>
                  </a:schemeClr>
                </a:gs>
                <a:gs pos="42000">
                  <a:schemeClr val="accent1">
                    <a:lumMod val="60000"/>
                    <a:lumOff val="40000"/>
                  </a:schemeClr>
                </a:gs>
                <a:gs pos="75000">
                  <a:schemeClr val="accent1">
                    <a:lumMod val="75000"/>
                  </a:schemeClr>
                </a:gs>
                <a:gs pos="85000">
                  <a:schemeClr val="accent1">
                    <a:lumMod val="50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1">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endParaRPr lang="en-US" sz="2400" dirty="0">
                <a:solidFill>
                  <a:schemeClr val="tx1"/>
                </a:solidFill>
              </a:endParaRPr>
            </a:p>
          </p:txBody>
        </p:sp>
        <p:sp>
          <p:nvSpPr>
            <p:cNvPr id="84" name="Rounded Rectangle 83"/>
            <p:cNvSpPr/>
            <p:nvPr/>
          </p:nvSpPr>
          <p:spPr bwMode="auto">
            <a:xfrm>
              <a:off x="2421520" y="2888106"/>
              <a:ext cx="980899" cy="3386620"/>
            </a:xfrm>
            <a:prstGeom prst="roundRect">
              <a:avLst/>
            </a:prstGeom>
            <a:gradFill flip="none" rotWithShape="1">
              <a:gsLst>
                <a:gs pos="0">
                  <a:schemeClr val="bg1">
                    <a:lumMod val="50000"/>
                    <a:alpha val="0"/>
                  </a:schemeClr>
                </a:gs>
                <a:gs pos="42000">
                  <a:schemeClr val="accent2">
                    <a:lumMod val="40000"/>
                    <a:lumOff val="60000"/>
                  </a:schemeClr>
                </a:gs>
                <a:gs pos="75000">
                  <a:schemeClr val="accent2"/>
                </a:gs>
                <a:gs pos="85000">
                  <a:schemeClr val="accent2">
                    <a:lumMod val="75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2">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endParaRPr lang="en-US" sz="2400" dirty="0">
                <a:solidFill>
                  <a:schemeClr val="tx1"/>
                </a:solidFill>
              </a:endParaRPr>
            </a:p>
          </p:txBody>
        </p:sp>
      </p:grpSp>
      <p:sp>
        <p:nvSpPr>
          <p:cNvPr id="99" name="TextBox 98"/>
          <p:cNvSpPr txBox="1"/>
          <p:nvPr/>
        </p:nvSpPr>
        <p:spPr>
          <a:xfrm>
            <a:off x="645242" y="3322224"/>
            <a:ext cx="1022493" cy="307773"/>
          </a:xfrm>
          <a:prstGeom prst="rect">
            <a:avLst/>
          </a:prstGeom>
          <a:noFill/>
        </p:spPr>
        <p:txBody>
          <a:bodyPr wrap="square" lIns="91436" tIns="45718" rIns="91436" bIns="45718">
            <a:spAutoFit/>
          </a:bodyPr>
          <a:lstStyle/>
          <a:p>
            <a:pPr algn="ctr">
              <a:defRPr/>
            </a:pPr>
            <a:r>
              <a:rPr lang="en-US" sz="1400" dirty="0" smtClean="0"/>
              <a:t>Services</a:t>
            </a:r>
          </a:p>
        </p:txBody>
      </p:sp>
      <p:pic>
        <p:nvPicPr>
          <p:cNvPr id="1027" name="Picture 3" descr="C:\Users\dbohm\data\Microsoft\FILTERING\Documents\images\Exch-HstSrv_bL.png"/>
          <p:cNvPicPr>
            <a:picLocks noChangeAspect="1" noChangeArrowheads="1"/>
          </p:cNvPicPr>
          <p:nvPr/>
        </p:nvPicPr>
        <p:blipFill>
          <a:blip r:embed="rId7" cstate="email">
            <a:lum bright="100000" contrast="100000"/>
          </a:blip>
          <a:srcRect/>
          <a:stretch>
            <a:fillRect/>
          </a:stretch>
        </p:blipFill>
        <p:spPr bwMode="auto">
          <a:xfrm>
            <a:off x="622422" y="3799074"/>
            <a:ext cx="1015914" cy="303455"/>
          </a:xfrm>
          <a:prstGeom prst="rect">
            <a:avLst/>
          </a:prstGeom>
          <a:noFill/>
        </p:spPr>
      </p:pic>
      <p:sp>
        <p:nvSpPr>
          <p:cNvPr id="92" name="Title 91"/>
          <p:cNvSpPr>
            <a:spLocks noGrp="1"/>
          </p:cNvSpPr>
          <p:nvPr>
            <p:ph type="title"/>
          </p:nvPr>
        </p:nvSpPr>
        <p:spPr/>
        <p:txBody>
          <a:bodyPr/>
          <a:lstStyle/>
          <a:p>
            <a:pPr lvl="0"/>
            <a:r>
              <a:rPr lang="en-US" dirty="0" smtClean="0"/>
              <a:t>Litware Inc. Network Architecture</a:t>
            </a:r>
            <a:endParaRPr lang="en-US" dirty="0"/>
          </a:p>
        </p:txBody>
      </p:sp>
      <p:pic>
        <p:nvPicPr>
          <p:cNvPr id="88" name="Picture 87" descr="msn-messenger-logo.gif"/>
          <p:cNvPicPr>
            <a:picLocks noChangeAspect="1"/>
          </p:cNvPicPr>
          <p:nvPr/>
        </p:nvPicPr>
        <p:blipFill>
          <a:blip r:embed="rId8" cstate="email"/>
          <a:stretch>
            <a:fillRect/>
          </a:stretch>
        </p:blipFill>
        <p:spPr>
          <a:xfrm>
            <a:off x="663374" y="5802652"/>
            <a:ext cx="344888" cy="277060"/>
          </a:xfrm>
          <a:prstGeom prst="rect">
            <a:avLst/>
          </a:prstGeom>
        </p:spPr>
      </p:pic>
      <p:grpSp>
        <p:nvGrpSpPr>
          <p:cNvPr id="7" name="Group 100"/>
          <p:cNvGrpSpPr/>
          <p:nvPr/>
        </p:nvGrpSpPr>
        <p:grpSpPr>
          <a:xfrm>
            <a:off x="673732" y="5434965"/>
            <a:ext cx="324172" cy="294268"/>
            <a:chOff x="722313" y="5505450"/>
            <a:chExt cx="430212" cy="390525"/>
          </a:xfrm>
        </p:grpSpPr>
        <p:sp>
          <p:nvSpPr>
            <p:cNvPr id="93" name="Rounded Rectangle 92"/>
            <p:cNvSpPr/>
            <p:nvPr/>
          </p:nvSpPr>
          <p:spPr bwMode="auto">
            <a:xfrm>
              <a:off x="722313" y="5505450"/>
              <a:ext cx="430212" cy="390525"/>
            </a:xfrm>
            <a:prstGeom prst="roundRect">
              <a:avLst>
                <a:gd name="adj" fmla="val 28374"/>
              </a:avLst>
            </a:prstGeom>
            <a:ln>
              <a:no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dirty="0" smtClean="0">
                <a:solidFill>
                  <a:schemeClr val="tx1"/>
                </a:solidFill>
                <a:latin typeface="Segoe" pitchFamily="34" charset="0"/>
              </a:endParaRPr>
            </a:p>
          </p:txBody>
        </p:sp>
        <p:pic>
          <p:nvPicPr>
            <p:cNvPr id="86" name="Picture 85" descr="YahooLogo.gif"/>
            <p:cNvPicPr>
              <a:picLocks noChangeAspect="1"/>
            </p:cNvPicPr>
            <p:nvPr/>
          </p:nvPicPr>
          <p:blipFill>
            <a:blip r:embed="rId9"/>
            <a:stretch>
              <a:fillRect/>
            </a:stretch>
          </p:blipFill>
          <p:spPr>
            <a:xfrm>
              <a:off x="778582" y="5562128"/>
              <a:ext cx="295024" cy="295024"/>
            </a:xfrm>
            <a:prstGeom prst="rect">
              <a:avLst/>
            </a:prstGeom>
          </p:spPr>
        </p:pic>
      </p:grpSp>
      <p:grpSp>
        <p:nvGrpSpPr>
          <p:cNvPr id="8" name="Group 99"/>
          <p:cNvGrpSpPr/>
          <p:nvPr/>
        </p:nvGrpSpPr>
        <p:grpSpPr>
          <a:xfrm>
            <a:off x="673732" y="6153131"/>
            <a:ext cx="324172" cy="294268"/>
            <a:chOff x="722313" y="6282690"/>
            <a:chExt cx="430212" cy="390525"/>
          </a:xfrm>
        </p:grpSpPr>
        <p:sp>
          <p:nvSpPr>
            <p:cNvPr id="96" name="Rounded Rectangle 95"/>
            <p:cNvSpPr/>
            <p:nvPr/>
          </p:nvSpPr>
          <p:spPr bwMode="auto">
            <a:xfrm>
              <a:off x="722313" y="6282690"/>
              <a:ext cx="430212" cy="390525"/>
            </a:xfrm>
            <a:prstGeom prst="roundRect">
              <a:avLst>
                <a:gd name="adj" fmla="val 28374"/>
              </a:avLst>
            </a:prstGeom>
            <a:ln>
              <a:no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dirty="0" smtClean="0">
                <a:solidFill>
                  <a:schemeClr val="tx1"/>
                </a:solidFill>
                <a:latin typeface="Segoe" pitchFamily="34" charset="0"/>
              </a:endParaRPr>
            </a:p>
          </p:txBody>
        </p:sp>
        <p:pic>
          <p:nvPicPr>
            <p:cNvPr id="87" name="Picture 86" descr="aol_logo-707214.png"/>
            <p:cNvPicPr>
              <a:picLocks noChangeAspect="1"/>
            </p:cNvPicPr>
            <p:nvPr/>
          </p:nvPicPr>
          <p:blipFill>
            <a:blip r:embed="rId10" cstate="email"/>
            <a:stretch>
              <a:fillRect/>
            </a:stretch>
          </p:blipFill>
          <p:spPr>
            <a:xfrm>
              <a:off x="790893" y="6339101"/>
              <a:ext cx="290299" cy="290299"/>
            </a:xfrm>
            <a:prstGeom prst="rect">
              <a:avLst/>
            </a:prstGeom>
          </p:spPr>
        </p:pic>
      </p:grpSp>
      <p:grpSp>
        <p:nvGrpSpPr>
          <p:cNvPr id="9" name="Group 222"/>
          <p:cNvGrpSpPr/>
          <p:nvPr/>
        </p:nvGrpSpPr>
        <p:grpSpPr>
          <a:xfrm>
            <a:off x="273607" y="4524375"/>
            <a:ext cx="945593" cy="790575"/>
            <a:chOff x="1295400" y="4333875"/>
            <a:chExt cx="1104900" cy="923766"/>
          </a:xfrm>
        </p:grpSpPr>
        <p:grpSp>
          <p:nvGrpSpPr>
            <p:cNvPr id="10" name="Group 97"/>
            <p:cNvGrpSpPr/>
            <p:nvPr/>
          </p:nvGrpSpPr>
          <p:grpSpPr>
            <a:xfrm>
              <a:off x="1390648" y="4562475"/>
              <a:ext cx="1009652" cy="695166"/>
              <a:chOff x="1314448" y="4495800"/>
              <a:chExt cx="1162052" cy="800097"/>
            </a:xfrm>
          </p:grpSpPr>
          <p:pic>
            <p:nvPicPr>
              <p:cNvPr id="3" name="Picture 3" descr="C:\Program Files\Microsoft Resource DVD Artwork\DVD_ART\Artwork_Imagery\HARDWARE_IMAGERY\Illustration - Misc Hardware\Windows Vista Illustration Icons\Generic User.png"/>
              <p:cNvPicPr>
                <a:picLocks noChangeAspect="1" noChangeArrowheads="1"/>
              </p:cNvPicPr>
              <p:nvPr/>
            </p:nvPicPr>
            <p:blipFill>
              <a:blip r:embed="rId11" cstate="email"/>
              <a:srcRect/>
              <a:stretch>
                <a:fillRect/>
              </a:stretch>
            </p:blipFill>
            <p:spPr bwMode="auto">
              <a:xfrm flipH="1">
                <a:off x="1314448" y="4495800"/>
                <a:ext cx="524391" cy="638174"/>
              </a:xfrm>
              <a:prstGeom prst="rect">
                <a:avLst/>
              </a:prstGeom>
              <a:noFill/>
            </p:spPr>
          </p:pic>
          <p:pic>
            <p:nvPicPr>
              <p:cNvPr id="1028" name="Picture 4" descr="C:\Program Files\Microsoft Resource DVD Artwork\DVD_ART\Artwork_Imagery\HARDWARE_IMAGERY\Illustration - Misc Hardware\Windows Vista Illustration Icons\Male User.png"/>
              <p:cNvPicPr>
                <a:picLocks noChangeAspect="1" noChangeArrowheads="1"/>
              </p:cNvPicPr>
              <p:nvPr/>
            </p:nvPicPr>
            <p:blipFill>
              <a:blip r:embed="rId12" cstate="email"/>
              <a:srcRect/>
              <a:stretch>
                <a:fillRect/>
              </a:stretch>
            </p:blipFill>
            <p:spPr bwMode="auto">
              <a:xfrm>
                <a:off x="1704976" y="4524373"/>
                <a:ext cx="771524" cy="771524"/>
              </a:xfrm>
              <a:prstGeom prst="rect">
                <a:avLst/>
              </a:prstGeom>
              <a:noFill/>
            </p:spPr>
          </p:pic>
        </p:grpSp>
        <p:sp>
          <p:nvSpPr>
            <p:cNvPr id="102" name="Rounded Rectangular Callout 101"/>
            <p:cNvSpPr/>
            <p:nvPr/>
          </p:nvSpPr>
          <p:spPr bwMode="auto">
            <a:xfrm>
              <a:off x="1876425" y="4400550"/>
              <a:ext cx="485775" cy="180976"/>
            </a:xfrm>
            <a:prstGeom prst="wedgeRoundRectCallout">
              <a:avLst>
                <a:gd name="adj1" fmla="val 8790"/>
                <a:gd name="adj2" fmla="val 106359"/>
                <a:gd name="adj3" fmla="val 16667"/>
              </a:avLst>
            </a:prstGeom>
            <a:gradFill flip="none" rotWithShape="1">
              <a:gsLst>
                <a:gs pos="0">
                  <a:schemeClr val="tx2">
                    <a:alpha val="25000"/>
                  </a:schemeClr>
                </a:gs>
                <a:gs pos="99000">
                  <a:schemeClr val="tx2">
                    <a:alpha val="75000"/>
                  </a:schemeClr>
                </a:gs>
              </a:gsLst>
              <a:lin ang="5400000" scaled="1"/>
              <a:tileRect/>
            </a:gradFill>
            <a:ln w="3175">
              <a:solidFill>
                <a:schemeClr val="tx1"/>
              </a:solidFill>
              <a:headEnd type="none" w="med" len="med"/>
              <a:tailEnd type="none" w="med" len="med"/>
            </a:ln>
            <a:effectLst>
              <a:outerShdw blurRad="63500" algn="ctr" rotWithShape="0">
                <a:schemeClr val="accent1">
                  <a:alpha val="10000"/>
                </a:schemeClr>
              </a:outerShdw>
            </a:effectLst>
            <a:scene3d>
              <a:camera prst="orthographicFront"/>
              <a:lightRig rig="glow" dir="t">
                <a:rot lat="0" lon="0" rev="13200000"/>
              </a:lightRig>
            </a:scene3d>
            <a:sp3d prstMaterial="matte">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dirty="0" smtClean="0">
                <a:solidFill>
                  <a:schemeClr val="tx1"/>
                </a:solidFill>
                <a:latin typeface="Segoe" pitchFamily="34" charset="0"/>
              </a:endParaRPr>
            </a:p>
          </p:txBody>
        </p:sp>
        <p:sp>
          <p:nvSpPr>
            <p:cNvPr id="103" name="Rounded Rectangular Callout 102"/>
            <p:cNvSpPr/>
            <p:nvPr/>
          </p:nvSpPr>
          <p:spPr bwMode="auto">
            <a:xfrm flipH="1">
              <a:off x="1295400" y="4333875"/>
              <a:ext cx="485775" cy="180976"/>
            </a:xfrm>
            <a:prstGeom prst="wedgeRoundRectCallout">
              <a:avLst>
                <a:gd name="adj1" fmla="val 8790"/>
                <a:gd name="adj2" fmla="val 106359"/>
                <a:gd name="adj3" fmla="val 16667"/>
              </a:avLst>
            </a:prstGeom>
            <a:gradFill flip="none" rotWithShape="1">
              <a:gsLst>
                <a:gs pos="0">
                  <a:schemeClr val="tx2">
                    <a:alpha val="25000"/>
                  </a:schemeClr>
                </a:gs>
                <a:gs pos="99000">
                  <a:schemeClr val="tx2">
                    <a:alpha val="75000"/>
                  </a:schemeClr>
                </a:gs>
              </a:gsLst>
              <a:lin ang="5400000" scaled="1"/>
              <a:tileRect/>
            </a:gradFill>
            <a:ln w="3175">
              <a:solidFill>
                <a:schemeClr val="tx1"/>
              </a:solidFill>
              <a:headEnd type="none" w="med" len="med"/>
              <a:tailEnd type="none" w="med" len="med"/>
            </a:ln>
            <a:effectLst>
              <a:outerShdw blurRad="63500" algn="ctr" rotWithShape="0">
                <a:schemeClr val="accent1">
                  <a:alpha val="10000"/>
                </a:schemeClr>
              </a:outerShdw>
            </a:effectLst>
            <a:scene3d>
              <a:camera prst="orthographicFront"/>
              <a:lightRig rig="glow" dir="t">
                <a:rot lat="0" lon="0" rev="13200000"/>
              </a:lightRig>
            </a:scene3d>
            <a:sp3d prstMaterial="matte">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dirty="0" smtClean="0">
                <a:solidFill>
                  <a:schemeClr val="tx1"/>
                </a:solidFill>
                <a:latin typeface="Segoe" pitchFamily="34" charset="0"/>
              </a:endParaRPr>
            </a:p>
          </p:txBody>
        </p:sp>
      </p:grpSp>
      <p:pic>
        <p:nvPicPr>
          <p:cNvPr id="1034" name="Picture 10" descr="C:\Program Files\Microsoft Resource DVD Artwork\DVD_ART\Artwork_Imagery\HARDWARE_IMAGERY\Illustration - Misc Hardware\Windows Vista Illustration Icons\Server.png"/>
          <p:cNvPicPr>
            <a:picLocks noChangeAspect="1" noChangeArrowheads="1"/>
          </p:cNvPicPr>
          <p:nvPr/>
        </p:nvPicPr>
        <p:blipFill>
          <a:blip r:embed="rId13" cstate="screen"/>
          <a:srcRect/>
          <a:stretch>
            <a:fillRect/>
          </a:stretch>
        </p:blipFill>
        <p:spPr bwMode="auto">
          <a:xfrm>
            <a:off x="4886353" y="5425018"/>
            <a:ext cx="489409" cy="669718"/>
          </a:xfrm>
          <a:prstGeom prst="rect">
            <a:avLst/>
          </a:prstGeom>
          <a:noFill/>
        </p:spPr>
      </p:pic>
      <p:pic>
        <p:nvPicPr>
          <p:cNvPr id="1035" name="Picture 11" descr="C:\Program Files\Microsoft Resource DVD Artwork\DVD_ART\Artwork_Imagery\HARDWARE_IMAGERY\Illustration - Misc Hardware\Windows Vista Illustration Icons\Email Message.png"/>
          <p:cNvPicPr>
            <a:picLocks noChangeAspect="1" noChangeArrowheads="1"/>
          </p:cNvPicPr>
          <p:nvPr/>
        </p:nvPicPr>
        <p:blipFill>
          <a:blip r:embed="rId14" cstate="screen"/>
          <a:srcRect/>
          <a:stretch>
            <a:fillRect/>
          </a:stretch>
        </p:blipFill>
        <p:spPr bwMode="auto">
          <a:xfrm>
            <a:off x="5114924" y="5705474"/>
            <a:ext cx="485776" cy="428626"/>
          </a:xfrm>
          <a:prstGeom prst="rect">
            <a:avLst/>
          </a:prstGeom>
          <a:noFill/>
          <a:scene3d>
            <a:camera prst="perspectiveHeroicExtremeLeftFacing"/>
            <a:lightRig rig="threePt" dir="t"/>
          </a:scene3d>
        </p:spPr>
      </p:pic>
      <p:pic>
        <p:nvPicPr>
          <p:cNvPr id="1037" name="Picture 13" descr="C:\Program Files\Microsoft Resource DVD Artwork\DVD_ART\Artwork_Imagery\HARDWARE_IMAGERY\Illustration - Misc Hardware\Windows Vista Illustration Icons\Male User.png"/>
          <p:cNvPicPr>
            <a:picLocks noChangeAspect="1" noChangeArrowheads="1"/>
          </p:cNvPicPr>
          <p:nvPr/>
        </p:nvPicPr>
        <p:blipFill>
          <a:blip r:embed="rId15" cstate="screen"/>
          <a:srcRect/>
          <a:stretch>
            <a:fillRect/>
          </a:stretch>
        </p:blipFill>
        <p:spPr bwMode="auto">
          <a:xfrm>
            <a:off x="5019675" y="5762625"/>
            <a:ext cx="447675" cy="447675"/>
          </a:xfrm>
          <a:prstGeom prst="rect">
            <a:avLst/>
          </a:prstGeom>
          <a:noFill/>
        </p:spPr>
      </p:pic>
      <p:grpSp>
        <p:nvGrpSpPr>
          <p:cNvPr id="14" name="Group 119"/>
          <p:cNvGrpSpPr/>
          <p:nvPr/>
        </p:nvGrpSpPr>
        <p:grpSpPr>
          <a:xfrm>
            <a:off x="5724553" y="5425018"/>
            <a:ext cx="668844" cy="784289"/>
            <a:chOff x="5715028" y="5181600"/>
            <a:chExt cx="668844" cy="784289"/>
          </a:xfrm>
        </p:grpSpPr>
        <p:pic>
          <p:nvPicPr>
            <p:cNvPr id="114" name="Picture 10" descr="C:\Program Files\Microsoft Resource DVD Artwork\DVD_ART\Artwork_Imagery\HARDWARE_IMAGERY\Illustration - Misc Hardware\Windows Vista Illustration Icons\Server.png"/>
            <p:cNvPicPr>
              <a:picLocks noChangeAspect="1" noChangeArrowheads="1"/>
            </p:cNvPicPr>
            <p:nvPr/>
          </p:nvPicPr>
          <p:blipFill>
            <a:blip r:embed="rId13" cstate="screen"/>
            <a:srcRect/>
            <a:stretch>
              <a:fillRect/>
            </a:stretch>
          </p:blipFill>
          <p:spPr bwMode="auto">
            <a:xfrm>
              <a:off x="5715028" y="5181600"/>
              <a:ext cx="489409" cy="669718"/>
            </a:xfrm>
            <a:prstGeom prst="rect">
              <a:avLst/>
            </a:prstGeom>
            <a:noFill/>
          </p:spPr>
        </p:pic>
        <p:grpSp>
          <p:nvGrpSpPr>
            <p:cNvPr id="15" name="Group 118"/>
            <p:cNvGrpSpPr/>
            <p:nvPr/>
          </p:nvGrpSpPr>
          <p:grpSpPr>
            <a:xfrm>
              <a:off x="5894929" y="5457819"/>
              <a:ext cx="488943" cy="508070"/>
              <a:chOff x="5750990" y="5457818"/>
              <a:chExt cx="622299" cy="646643"/>
            </a:xfrm>
          </p:grpSpPr>
          <p:pic>
            <p:nvPicPr>
              <p:cNvPr id="115" name="Picture 11" descr="C:\Program Files\Microsoft Resource DVD Artwork\DVD_ART\Artwork_Imagery\HARDWARE_IMAGERY\Illustration - Misc Hardware\Windows Vista Illustration Icons\Email Message.png"/>
              <p:cNvPicPr>
                <a:picLocks noChangeAspect="1" noChangeArrowheads="1"/>
              </p:cNvPicPr>
              <p:nvPr/>
            </p:nvPicPr>
            <p:blipFill>
              <a:blip r:embed="rId16" cstate="screen"/>
              <a:srcRect/>
              <a:stretch>
                <a:fillRect/>
              </a:stretch>
            </p:blipFill>
            <p:spPr bwMode="auto">
              <a:xfrm>
                <a:off x="5887513" y="5457818"/>
                <a:ext cx="485776" cy="428626"/>
              </a:xfrm>
              <a:prstGeom prst="rect">
                <a:avLst/>
              </a:prstGeom>
              <a:noFill/>
              <a:scene3d>
                <a:camera prst="perspectiveHeroicExtremeLeftFacing"/>
                <a:lightRig rig="threePt" dir="t"/>
              </a:scene3d>
            </p:spPr>
          </p:pic>
          <p:pic>
            <p:nvPicPr>
              <p:cNvPr id="116" name="Picture 11" descr="C:\Program Files\Microsoft Resource DVD Artwork\DVD_ART\Artwork_Imagery\HARDWARE_IMAGERY\Illustration - Misc Hardware\Windows Vista Illustration Icons\Email Message.png"/>
              <p:cNvPicPr>
                <a:picLocks noChangeAspect="1" noChangeArrowheads="1"/>
              </p:cNvPicPr>
              <p:nvPr/>
            </p:nvPicPr>
            <p:blipFill>
              <a:blip r:embed="rId16" cstate="screen"/>
              <a:srcRect/>
              <a:stretch>
                <a:fillRect/>
              </a:stretch>
            </p:blipFill>
            <p:spPr bwMode="auto">
              <a:xfrm>
                <a:off x="5842006" y="5530490"/>
                <a:ext cx="485776" cy="428626"/>
              </a:xfrm>
              <a:prstGeom prst="rect">
                <a:avLst/>
              </a:prstGeom>
              <a:noFill/>
              <a:scene3d>
                <a:camera prst="perspectiveHeroicExtremeLeftFacing"/>
                <a:lightRig rig="threePt" dir="t"/>
              </a:scene3d>
            </p:spPr>
          </p:pic>
          <p:pic>
            <p:nvPicPr>
              <p:cNvPr id="117" name="Picture 11" descr="C:\Program Files\Microsoft Resource DVD Artwork\DVD_ART\Artwork_Imagery\HARDWARE_IMAGERY\Illustration - Misc Hardware\Windows Vista Illustration Icons\Email Message.png"/>
              <p:cNvPicPr>
                <a:picLocks noChangeAspect="1" noChangeArrowheads="1"/>
              </p:cNvPicPr>
              <p:nvPr/>
            </p:nvPicPr>
            <p:blipFill>
              <a:blip r:embed="rId16" cstate="screen"/>
              <a:srcRect/>
              <a:stretch>
                <a:fillRect/>
              </a:stretch>
            </p:blipFill>
            <p:spPr bwMode="auto">
              <a:xfrm>
                <a:off x="5796498" y="5603162"/>
                <a:ext cx="485776" cy="428626"/>
              </a:xfrm>
              <a:prstGeom prst="rect">
                <a:avLst/>
              </a:prstGeom>
              <a:noFill/>
              <a:scene3d>
                <a:camera prst="perspectiveHeroicExtremeLeftFacing"/>
                <a:lightRig rig="threePt" dir="t"/>
              </a:scene3d>
            </p:spPr>
          </p:pic>
          <p:pic>
            <p:nvPicPr>
              <p:cNvPr id="118" name="Picture 11" descr="C:\Program Files\Microsoft Resource DVD Artwork\DVD_ART\Artwork_Imagery\HARDWARE_IMAGERY\Illustration - Misc Hardware\Windows Vista Illustration Icons\Email Message.png"/>
              <p:cNvPicPr>
                <a:picLocks noChangeAspect="1" noChangeArrowheads="1"/>
              </p:cNvPicPr>
              <p:nvPr/>
            </p:nvPicPr>
            <p:blipFill>
              <a:blip r:embed="rId16" cstate="screen"/>
              <a:srcRect/>
              <a:stretch>
                <a:fillRect/>
              </a:stretch>
            </p:blipFill>
            <p:spPr bwMode="auto">
              <a:xfrm>
                <a:off x="5750990" y="5675835"/>
                <a:ext cx="485776" cy="428626"/>
              </a:xfrm>
              <a:prstGeom prst="rect">
                <a:avLst/>
              </a:prstGeom>
              <a:noFill/>
              <a:scene3d>
                <a:camera prst="perspectiveHeroicExtremeLeftFacing"/>
                <a:lightRig rig="threePt" dir="t"/>
              </a:scene3d>
            </p:spPr>
          </p:pic>
        </p:grpSp>
      </p:grpSp>
      <p:pic>
        <p:nvPicPr>
          <p:cNvPr id="125" name="Picture 10" descr="C:\Program Files\Microsoft Resource DVD Artwork\DVD_ART\Artwork_Imagery\HARDWARE_IMAGERY\Illustration - Misc Hardware\Windows Vista Illustration Icons\Server.png"/>
          <p:cNvPicPr>
            <a:picLocks noChangeAspect="1" noChangeArrowheads="1"/>
          </p:cNvPicPr>
          <p:nvPr/>
        </p:nvPicPr>
        <p:blipFill>
          <a:blip r:embed="rId13" cstate="screen"/>
          <a:srcRect/>
          <a:stretch>
            <a:fillRect/>
          </a:stretch>
        </p:blipFill>
        <p:spPr bwMode="auto">
          <a:xfrm>
            <a:off x="6200803" y="3805768"/>
            <a:ext cx="489409" cy="669718"/>
          </a:xfrm>
          <a:prstGeom prst="rect">
            <a:avLst/>
          </a:prstGeom>
          <a:noFill/>
        </p:spPr>
      </p:pic>
      <p:grpSp>
        <p:nvGrpSpPr>
          <p:cNvPr id="16" name="Group 126"/>
          <p:cNvGrpSpPr/>
          <p:nvPr/>
        </p:nvGrpSpPr>
        <p:grpSpPr>
          <a:xfrm>
            <a:off x="6975503" y="3805768"/>
            <a:ext cx="539722" cy="669718"/>
            <a:chOff x="6965978" y="3539068"/>
            <a:chExt cx="539722" cy="669718"/>
          </a:xfrm>
        </p:grpSpPr>
        <p:pic>
          <p:nvPicPr>
            <p:cNvPr id="126" name="Picture 10" descr="C:\Program Files\Microsoft Resource DVD Artwork\DVD_ART\Artwork_Imagery\HARDWARE_IMAGERY\Illustration - Misc Hardware\Windows Vista Illustration Icons\Server.png"/>
            <p:cNvPicPr>
              <a:picLocks noChangeAspect="1" noChangeArrowheads="1"/>
            </p:cNvPicPr>
            <p:nvPr/>
          </p:nvPicPr>
          <p:blipFill>
            <a:blip r:embed="rId13" cstate="screen"/>
            <a:srcRect/>
            <a:stretch>
              <a:fillRect/>
            </a:stretch>
          </p:blipFill>
          <p:spPr bwMode="auto">
            <a:xfrm>
              <a:off x="6965978" y="3539068"/>
              <a:ext cx="489409" cy="669718"/>
            </a:xfrm>
            <a:prstGeom prst="rect">
              <a:avLst/>
            </a:prstGeom>
            <a:noFill/>
          </p:spPr>
        </p:pic>
        <p:pic>
          <p:nvPicPr>
            <p:cNvPr id="1040" name="Picture 16" descr="C:\Program Files\Microsoft Resource DVD Artwork\DVD_ART\Artwork_Imagery\Shapes and Graphics\Cylinder\MGX 06 Cyinders\MGX Cylinder BLUe.png"/>
            <p:cNvPicPr>
              <a:picLocks noChangeAspect="1" noChangeArrowheads="1"/>
            </p:cNvPicPr>
            <p:nvPr/>
          </p:nvPicPr>
          <p:blipFill>
            <a:blip r:embed="rId17" cstate="screen"/>
            <a:srcRect/>
            <a:stretch>
              <a:fillRect/>
            </a:stretch>
          </p:blipFill>
          <p:spPr bwMode="auto">
            <a:xfrm>
              <a:off x="7258050" y="3878106"/>
              <a:ext cx="247650" cy="295431"/>
            </a:xfrm>
            <a:prstGeom prst="rect">
              <a:avLst/>
            </a:prstGeom>
            <a:noFill/>
          </p:spPr>
        </p:pic>
      </p:grpSp>
      <p:sp>
        <p:nvSpPr>
          <p:cNvPr id="153" name="Rounded Rectangle 152"/>
          <p:cNvSpPr/>
          <p:nvPr/>
        </p:nvSpPr>
        <p:spPr bwMode="auto">
          <a:xfrm>
            <a:off x="2667863" y="1676400"/>
            <a:ext cx="1245731" cy="4648200"/>
          </a:xfrm>
          <a:prstGeom prst="roundRect">
            <a:avLst/>
          </a:prstGeom>
          <a:gradFill flip="none" rotWithShape="1">
            <a:gsLst>
              <a:gs pos="0">
                <a:schemeClr val="bg1">
                  <a:lumMod val="50000"/>
                  <a:alpha val="0"/>
                </a:schemeClr>
              </a:gs>
              <a:gs pos="42000">
                <a:schemeClr val="accent1">
                  <a:lumMod val="60000"/>
                  <a:lumOff val="40000"/>
                </a:schemeClr>
              </a:gs>
              <a:gs pos="75000">
                <a:schemeClr val="accent1">
                  <a:lumMod val="75000"/>
                </a:schemeClr>
              </a:gs>
              <a:gs pos="85000">
                <a:schemeClr val="accent1">
                  <a:lumMod val="50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1">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endParaRPr lang="en-US" sz="2400" dirty="0">
              <a:solidFill>
                <a:schemeClr val="tx1"/>
              </a:solidFill>
            </a:endParaRPr>
          </a:p>
        </p:txBody>
      </p:sp>
      <p:sp>
        <p:nvSpPr>
          <p:cNvPr id="33" name="TextBox 32"/>
          <p:cNvSpPr txBox="1"/>
          <p:nvPr/>
        </p:nvSpPr>
        <p:spPr>
          <a:xfrm>
            <a:off x="2667000" y="1809218"/>
            <a:ext cx="1246244" cy="3600982"/>
          </a:xfrm>
          <a:prstGeom prst="rect">
            <a:avLst/>
          </a:prstGeom>
          <a:noFill/>
        </p:spPr>
        <p:txBody>
          <a:bodyPr wrap="square" lIns="91436" tIns="45718" rIns="91436" bIns="45718">
            <a:spAutoFit/>
          </a:bodyPr>
          <a:lstStyle/>
          <a:p>
            <a:pPr algn="ctr"/>
            <a:r>
              <a:rPr lang="en-US" sz="1200" dirty="0" smtClean="0"/>
              <a:t>Edge Access</a:t>
            </a:r>
          </a:p>
          <a:p>
            <a:pPr algn="ctr"/>
            <a:endParaRPr lang="en-US" sz="1200" dirty="0" smtClean="0"/>
          </a:p>
          <a:p>
            <a:pPr algn="ctr"/>
            <a:endParaRPr lang="en-US" sz="1200" dirty="0" smtClean="0"/>
          </a:p>
          <a:p>
            <a:pPr algn="ctr"/>
            <a:endParaRPr lang="en-US" sz="1200" dirty="0" smtClean="0"/>
          </a:p>
          <a:p>
            <a:pPr algn="ctr"/>
            <a:endParaRPr lang="en-US" sz="1200" dirty="0" smtClean="0"/>
          </a:p>
          <a:p>
            <a:pPr algn="ctr"/>
            <a:endParaRPr lang="en-US" sz="1200" dirty="0" smtClean="0"/>
          </a:p>
          <a:p>
            <a:pPr algn="ctr"/>
            <a:r>
              <a:rPr lang="en-US" sz="1200" dirty="0" smtClean="0"/>
              <a:t>Conferencing</a:t>
            </a:r>
          </a:p>
          <a:p>
            <a:pPr algn="ctr"/>
            <a:endParaRPr lang="en-US" sz="1200" dirty="0" smtClean="0"/>
          </a:p>
          <a:p>
            <a:pPr algn="ctr"/>
            <a:endParaRPr lang="en-US" sz="1200" dirty="0" smtClean="0"/>
          </a:p>
          <a:p>
            <a:pPr algn="ctr"/>
            <a:endParaRPr lang="en-US" sz="1200" dirty="0" smtClean="0"/>
          </a:p>
          <a:p>
            <a:pPr algn="ctr"/>
            <a:endParaRPr lang="en-US" sz="1200" dirty="0" smtClean="0"/>
          </a:p>
          <a:p>
            <a:pPr algn="ctr"/>
            <a:endParaRPr lang="en-US" sz="1200" dirty="0" smtClean="0"/>
          </a:p>
          <a:p>
            <a:pPr algn="ctr"/>
            <a:r>
              <a:rPr lang="en-US" sz="1200" dirty="0" smtClean="0"/>
              <a:t>Audio/Video</a:t>
            </a:r>
          </a:p>
          <a:p>
            <a:pPr algn="ctr"/>
            <a:endParaRPr lang="en-US" sz="1200" dirty="0" smtClean="0"/>
          </a:p>
          <a:p>
            <a:pPr algn="ctr"/>
            <a:endParaRPr lang="en-US" sz="1200" dirty="0" smtClean="0"/>
          </a:p>
          <a:p>
            <a:pPr algn="ctr"/>
            <a:endParaRPr lang="en-US" sz="1200" dirty="0" smtClean="0"/>
          </a:p>
          <a:p>
            <a:pPr algn="ctr"/>
            <a:endParaRPr lang="en-US" sz="1200" dirty="0" smtClean="0"/>
          </a:p>
          <a:p>
            <a:pPr algn="ctr"/>
            <a:endParaRPr lang="en-US" sz="1200" dirty="0" smtClean="0"/>
          </a:p>
          <a:p>
            <a:pPr algn="ctr"/>
            <a:r>
              <a:rPr lang="en-US" sz="1200" dirty="0" smtClean="0"/>
              <a:t>Edge Transport</a:t>
            </a:r>
            <a:endParaRPr lang="en-US" sz="1200" dirty="0"/>
          </a:p>
        </p:txBody>
      </p:sp>
      <p:grpSp>
        <p:nvGrpSpPr>
          <p:cNvPr id="17" name="Group 129"/>
          <p:cNvGrpSpPr/>
          <p:nvPr/>
        </p:nvGrpSpPr>
        <p:grpSpPr>
          <a:xfrm>
            <a:off x="3034362" y="3200400"/>
            <a:ext cx="537513" cy="639651"/>
            <a:chOff x="2927378" y="4288368"/>
            <a:chExt cx="590522" cy="702732"/>
          </a:xfrm>
        </p:grpSpPr>
        <p:pic>
          <p:nvPicPr>
            <p:cNvPr id="129" name="Picture 10" descr="C:\Program Files\Microsoft Resource DVD Artwork\DVD_ART\Artwork_Imagery\HARDWARE_IMAGERY\Illustration - Misc Hardware\Windows Vista Illustration Icons\Server.png"/>
            <p:cNvPicPr>
              <a:picLocks noChangeAspect="1" noChangeArrowheads="1"/>
            </p:cNvPicPr>
            <p:nvPr/>
          </p:nvPicPr>
          <p:blipFill>
            <a:blip r:embed="rId13" cstate="screen"/>
            <a:srcRect/>
            <a:stretch>
              <a:fillRect/>
            </a:stretch>
          </p:blipFill>
          <p:spPr bwMode="auto">
            <a:xfrm>
              <a:off x="2927378" y="4288368"/>
              <a:ext cx="489409" cy="669718"/>
            </a:xfrm>
            <a:prstGeom prst="rect">
              <a:avLst/>
            </a:prstGeom>
            <a:noFill/>
          </p:spPr>
        </p:pic>
        <p:pic>
          <p:nvPicPr>
            <p:cNvPr id="1041" name="Picture 17" descr="C:\Program Files\Microsoft Resource DVD Artwork\DVD_ART\Artwork_Imagery\HARDWARE_IMAGERY\Illustration - Misc Hardware\Windows Vista Illustration Icons\Firewall.png"/>
            <p:cNvPicPr>
              <a:picLocks noChangeAspect="1" noChangeArrowheads="1"/>
            </p:cNvPicPr>
            <p:nvPr/>
          </p:nvPicPr>
          <p:blipFill>
            <a:blip r:embed="rId18" cstate="print"/>
            <a:srcRect/>
            <a:stretch>
              <a:fillRect/>
            </a:stretch>
          </p:blipFill>
          <p:spPr bwMode="auto">
            <a:xfrm>
              <a:off x="3155950" y="4629150"/>
              <a:ext cx="361950" cy="361950"/>
            </a:xfrm>
            <a:prstGeom prst="rect">
              <a:avLst/>
            </a:prstGeom>
            <a:noFill/>
          </p:spPr>
        </p:pic>
      </p:grpSp>
      <p:pic>
        <p:nvPicPr>
          <p:cNvPr id="131" name="Picture 10" descr="C:\Program Files\Microsoft Resource DVD Artwork\DVD_ART\Artwork_Imagery\HARDWARE_IMAGERY\Illustration - Misc Hardware\Windows Vista Illustration Icons\Server.png"/>
          <p:cNvPicPr>
            <a:picLocks noChangeAspect="1" noChangeArrowheads="1"/>
          </p:cNvPicPr>
          <p:nvPr/>
        </p:nvPicPr>
        <p:blipFill>
          <a:blip r:embed="rId13" cstate="screen"/>
          <a:srcRect/>
          <a:stretch>
            <a:fillRect/>
          </a:stretch>
        </p:blipFill>
        <p:spPr bwMode="auto">
          <a:xfrm>
            <a:off x="3114675" y="2105026"/>
            <a:ext cx="445477" cy="609600"/>
          </a:xfrm>
          <a:prstGeom prst="rect">
            <a:avLst/>
          </a:prstGeom>
          <a:noFill/>
        </p:spPr>
      </p:pic>
      <p:grpSp>
        <p:nvGrpSpPr>
          <p:cNvPr id="18" name="Group 135"/>
          <p:cNvGrpSpPr/>
          <p:nvPr/>
        </p:nvGrpSpPr>
        <p:grpSpPr>
          <a:xfrm>
            <a:off x="8209913" y="5537835"/>
            <a:ext cx="399991" cy="476826"/>
            <a:chOff x="3994148" y="3916680"/>
            <a:chExt cx="399991" cy="476826"/>
          </a:xfrm>
        </p:grpSpPr>
        <p:pic>
          <p:nvPicPr>
            <p:cNvPr id="134" name="Picture 133" descr="Picture1.png"/>
            <p:cNvPicPr>
              <a:picLocks noChangeAspect="1"/>
            </p:cNvPicPr>
            <p:nvPr/>
          </p:nvPicPr>
          <p:blipFill>
            <a:blip r:embed="rId19" cstate="print"/>
            <a:stretch>
              <a:fillRect/>
            </a:stretch>
          </p:blipFill>
          <p:spPr>
            <a:xfrm>
              <a:off x="3994148" y="3916680"/>
              <a:ext cx="399991" cy="476826"/>
            </a:xfrm>
            <a:prstGeom prst="rect">
              <a:avLst/>
            </a:prstGeom>
          </p:spPr>
        </p:pic>
        <p:sp>
          <p:nvSpPr>
            <p:cNvPr id="135" name="Quad Arrow 134"/>
            <p:cNvSpPr/>
            <p:nvPr/>
          </p:nvSpPr>
          <p:spPr bwMode="auto">
            <a:xfrm>
              <a:off x="4077231" y="3919484"/>
              <a:ext cx="245216" cy="245216"/>
            </a:xfrm>
            <a:prstGeom prst="quadArrow">
              <a:avLst>
                <a:gd name="adj1" fmla="val 20527"/>
                <a:gd name="adj2" fmla="val 22500"/>
                <a:gd name="adj3" fmla="val 19539"/>
              </a:avLst>
            </a:prstGeom>
            <a:solidFill>
              <a:schemeClr val="bg1"/>
            </a:solidFill>
            <a:ln>
              <a:headEnd type="none" w="med" len="med"/>
              <a:tailEnd type="none" w="med" len="med"/>
            </a:ln>
            <a:effectLst/>
            <a:scene3d>
              <a:camera prst="perspectiveRelaxed"/>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dirty="0" smtClean="0">
                <a:solidFill>
                  <a:schemeClr val="tx1"/>
                </a:solidFill>
                <a:latin typeface="Segoe" pitchFamily="34" charset="0"/>
              </a:endParaRPr>
            </a:p>
          </p:txBody>
        </p:sp>
      </p:grpSp>
      <p:grpSp>
        <p:nvGrpSpPr>
          <p:cNvPr id="19" name="Group 221"/>
          <p:cNvGrpSpPr/>
          <p:nvPr/>
        </p:nvGrpSpPr>
        <p:grpSpPr>
          <a:xfrm>
            <a:off x="8152076" y="3831590"/>
            <a:ext cx="453335" cy="405977"/>
            <a:chOff x="3909226" y="4072890"/>
            <a:chExt cx="512284" cy="426720"/>
          </a:xfrm>
        </p:grpSpPr>
        <p:pic>
          <p:nvPicPr>
            <p:cNvPr id="1046" name="Picture 22" descr="C:\Program Files\Microsoft Resource DVD Artwork\DVD_ART\Artwork_Imagery\Shapes and Graphics\Pyramid Triangle\pyramid triangle top.png"/>
            <p:cNvPicPr>
              <a:picLocks noChangeAspect="1" noChangeArrowheads="1"/>
            </p:cNvPicPr>
            <p:nvPr/>
          </p:nvPicPr>
          <p:blipFill>
            <a:blip r:embed="rId20" cstate="print"/>
            <a:srcRect/>
            <a:stretch>
              <a:fillRect/>
            </a:stretch>
          </p:blipFill>
          <p:spPr bwMode="auto">
            <a:xfrm flipH="1">
              <a:off x="3909226" y="4072890"/>
              <a:ext cx="512284" cy="426720"/>
            </a:xfrm>
            <a:prstGeom prst="rect">
              <a:avLst/>
            </a:prstGeom>
            <a:noFill/>
          </p:spPr>
        </p:pic>
        <p:cxnSp>
          <p:nvCxnSpPr>
            <p:cNvPr id="150" name="Straight Connector 149"/>
            <p:cNvCxnSpPr/>
            <p:nvPr/>
          </p:nvCxnSpPr>
          <p:spPr>
            <a:xfrm rot="16200000" flipH="1">
              <a:off x="4200407" y="4261366"/>
              <a:ext cx="51809" cy="32998"/>
            </a:xfrm>
            <a:prstGeom prst="line">
              <a:avLst/>
            </a:prstGeom>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rot="5400000">
              <a:off x="4063707" y="4254951"/>
              <a:ext cx="78581" cy="47629"/>
            </a:xfrm>
            <a:prstGeom prst="line">
              <a:avLst/>
            </a:prstGeom>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rot="5400000">
              <a:off x="4157425" y="4273150"/>
              <a:ext cx="58853" cy="7146"/>
            </a:xfrm>
            <a:prstGeom prst="line">
              <a:avLst/>
            </a:prstGeom>
          </p:spPr>
          <p:style>
            <a:lnRef idx="1">
              <a:schemeClr val="accent1"/>
            </a:lnRef>
            <a:fillRef idx="0">
              <a:schemeClr val="accent1"/>
            </a:fillRef>
            <a:effectRef idx="0">
              <a:schemeClr val="accent1"/>
            </a:effectRef>
            <a:fontRef idx="minor">
              <a:schemeClr val="tx1"/>
            </a:fontRef>
          </p:style>
        </p:cxnSp>
        <p:cxnSp>
          <p:nvCxnSpPr>
            <p:cNvPr id="187" name="Straight Connector 186"/>
            <p:cNvCxnSpPr>
              <a:endCxn id="142" idx="0"/>
            </p:cNvCxnSpPr>
            <p:nvPr/>
          </p:nvCxnSpPr>
          <p:spPr>
            <a:xfrm rot="5400000">
              <a:off x="4106348" y="4276942"/>
              <a:ext cx="51809" cy="2044"/>
            </a:xfrm>
            <a:prstGeom prst="line">
              <a:avLst/>
            </a:prstGeom>
          </p:spPr>
          <p:style>
            <a:lnRef idx="1">
              <a:schemeClr val="accent1"/>
            </a:lnRef>
            <a:fillRef idx="0">
              <a:schemeClr val="accent1"/>
            </a:fillRef>
            <a:effectRef idx="0">
              <a:schemeClr val="accent1"/>
            </a:effectRef>
            <a:fontRef idx="minor">
              <a:schemeClr val="tx1"/>
            </a:fontRef>
          </p:style>
        </p:cxnSp>
        <p:cxnSp>
          <p:nvCxnSpPr>
            <p:cNvPr id="205" name="Straight Connector 204"/>
            <p:cNvCxnSpPr/>
            <p:nvPr/>
          </p:nvCxnSpPr>
          <p:spPr>
            <a:xfrm rot="16200000" flipH="1">
              <a:off x="4236342" y="4341872"/>
              <a:ext cx="102397" cy="73818"/>
            </a:xfrm>
            <a:prstGeom prst="line">
              <a:avLst/>
            </a:prstGeom>
          </p:spPr>
          <p:style>
            <a:lnRef idx="1">
              <a:schemeClr val="accent1"/>
            </a:lnRef>
            <a:fillRef idx="0">
              <a:schemeClr val="accent1"/>
            </a:fillRef>
            <a:effectRef idx="0">
              <a:schemeClr val="accent1"/>
            </a:effectRef>
            <a:fontRef idx="minor">
              <a:schemeClr val="tx1"/>
            </a:fontRef>
          </p:style>
        </p:cxnSp>
        <p:cxnSp>
          <p:nvCxnSpPr>
            <p:cNvPr id="208" name="Straight Connector 207"/>
            <p:cNvCxnSpPr/>
            <p:nvPr/>
          </p:nvCxnSpPr>
          <p:spPr>
            <a:xfrm rot="16200000" flipH="1">
              <a:off x="4198380" y="4365305"/>
              <a:ext cx="102397" cy="12859"/>
            </a:xfrm>
            <a:prstGeom prst="line">
              <a:avLst/>
            </a:prstGeom>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rot="16200000" flipH="1">
              <a:off x="4142556" y="4368301"/>
              <a:ext cx="102397" cy="11431"/>
            </a:xfrm>
            <a:prstGeom prst="line">
              <a:avLst/>
            </a:prstGeom>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rot="16200000" flipV="1">
              <a:off x="4082990" y="4378542"/>
              <a:ext cx="102397" cy="10002"/>
            </a:xfrm>
            <a:prstGeom prst="line">
              <a:avLst/>
            </a:prstGeom>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rot="5400000">
              <a:off x="4007744" y="4356836"/>
              <a:ext cx="68383" cy="30279"/>
            </a:xfrm>
            <a:prstGeom prst="line">
              <a:avLst/>
            </a:prstGeom>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rot="16200000" flipH="1">
              <a:off x="4041454" y="4374831"/>
              <a:ext cx="68383" cy="8573"/>
            </a:xfrm>
            <a:prstGeom prst="line">
              <a:avLst/>
            </a:prstGeom>
          </p:spPr>
          <p:style>
            <a:lnRef idx="1">
              <a:schemeClr val="accent1"/>
            </a:lnRef>
            <a:fillRef idx="0">
              <a:schemeClr val="accent1"/>
            </a:fillRef>
            <a:effectRef idx="0">
              <a:schemeClr val="accent1"/>
            </a:effectRef>
            <a:fontRef idx="minor">
              <a:schemeClr val="tx1"/>
            </a:fontRef>
          </p:style>
        </p:cxnSp>
        <p:sp>
          <p:nvSpPr>
            <p:cNvPr id="137" name="Oval 136"/>
            <p:cNvSpPr/>
            <p:nvPr/>
          </p:nvSpPr>
          <p:spPr bwMode="auto">
            <a:xfrm>
              <a:off x="4111944" y="4211002"/>
              <a:ext cx="48102" cy="48102"/>
            </a:xfrm>
            <a:prstGeom prst="ellipse">
              <a:avLst/>
            </a:prstGeom>
            <a:solidFill>
              <a:schemeClr val="accent3"/>
            </a:solidFill>
            <a:ln w="38100">
              <a:noFill/>
              <a:headEnd type="none" w="med" len="med"/>
              <a:tailEnd type="none" w="med" len="med"/>
            </a:ln>
            <a:effectLst>
              <a:outerShdw blurRad="63500" algn="ctr" rotWithShape="0">
                <a:schemeClr val="accent1">
                  <a:alpha val="10000"/>
                </a:schemeClr>
              </a:outerShdw>
            </a:effectLst>
            <a:scene3d>
              <a:camera prst="orthographicFront"/>
              <a:lightRig rig="balanced" dir="t"/>
            </a:scene3d>
            <a:sp3d prstMaterial="matte">
              <a:bevelT w="12700" h="127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dirty="0" smtClean="0">
                <a:solidFill>
                  <a:schemeClr val="tx1"/>
                </a:solidFill>
                <a:latin typeface="Segoe" pitchFamily="34" charset="0"/>
              </a:endParaRPr>
            </a:p>
          </p:txBody>
        </p:sp>
        <p:sp>
          <p:nvSpPr>
            <p:cNvPr id="138" name="Oval 137"/>
            <p:cNvSpPr/>
            <p:nvPr/>
          </p:nvSpPr>
          <p:spPr bwMode="auto">
            <a:xfrm>
              <a:off x="4173856" y="4211002"/>
              <a:ext cx="48102" cy="48102"/>
            </a:xfrm>
            <a:prstGeom prst="ellipse">
              <a:avLst/>
            </a:prstGeom>
            <a:solidFill>
              <a:schemeClr val="accent3"/>
            </a:solidFill>
            <a:ln w="38100">
              <a:noFill/>
              <a:headEnd type="none" w="med" len="med"/>
              <a:tailEnd type="none" w="med" len="med"/>
            </a:ln>
            <a:effectLst>
              <a:outerShdw blurRad="63500" algn="ctr" rotWithShape="0">
                <a:schemeClr val="accent1">
                  <a:alpha val="10000"/>
                </a:schemeClr>
              </a:outerShdw>
            </a:effectLst>
            <a:scene3d>
              <a:camera prst="orthographicFront"/>
              <a:lightRig rig="balanced" dir="t"/>
            </a:scene3d>
            <a:sp3d prstMaterial="matte">
              <a:bevelT w="12700" h="127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dirty="0" smtClean="0">
                <a:solidFill>
                  <a:schemeClr val="tx1"/>
                </a:solidFill>
                <a:latin typeface="Segoe" pitchFamily="34" charset="0"/>
              </a:endParaRPr>
            </a:p>
          </p:txBody>
        </p:sp>
        <p:sp>
          <p:nvSpPr>
            <p:cNvPr id="143" name="Oval 142"/>
            <p:cNvSpPr/>
            <p:nvPr/>
          </p:nvSpPr>
          <p:spPr bwMode="auto">
            <a:xfrm>
              <a:off x="3995261" y="4406266"/>
              <a:ext cx="48102" cy="48102"/>
            </a:xfrm>
            <a:prstGeom prst="ellipse">
              <a:avLst/>
            </a:prstGeom>
            <a:solidFill>
              <a:schemeClr val="accent3"/>
            </a:solidFill>
            <a:ln w="38100">
              <a:noFill/>
              <a:headEnd type="none" w="med" len="med"/>
              <a:tailEnd type="none" w="med" len="med"/>
            </a:ln>
            <a:effectLst>
              <a:outerShdw blurRad="63500" algn="ctr" rotWithShape="0">
                <a:schemeClr val="accent1">
                  <a:alpha val="10000"/>
                </a:schemeClr>
              </a:outerShdw>
            </a:effectLst>
            <a:scene3d>
              <a:camera prst="orthographicFront"/>
              <a:lightRig rig="balanced" dir="t"/>
            </a:scene3d>
            <a:sp3d prstMaterial="matte">
              <a:bevelT w="12700" h="127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dirty="0" smtClean="0">
                <a:solidFill>
                  <a:schemeClr val="tx1"/>
                </a:solidFill>
                <a:latin typeface="Segoe" pitchFamily="34" charset="0"/>
              </a:endParaRPr>
            </a:p>
          </p:txBody>
        </p:sp>
        <p:sp>
          <p:nvSpPr>
            <p:cNvPr id="144" name="Oval 143"/>
            <p:cNvSpPr/>
            <p:nvPr/>
          </p:nvSpPr>
          <p:spPr bwMode="auto">
            <a:xfrm>
              <a:off x="4056221" y="4406266"/>
              <a:ext cx="48102" cy="48102"/>
            </a:xfrm>
            <a:prstGeom prst="ellipse">
              <a:avLst/>
            </a:prstGeom>
            <a:solidFill>
              <a:schemeClr val="accent3"/>
            </a:solidFill>
            <a:ln w="38100">
              <a:noFill/>
              <a:headEnd type="none" w="med" len="med"/>
              <a:tailEnd type="none" w="med" len="med"/>
            </a:ln>
            <a:effectLst>
              <a:outerShdw blurRad="63500" algn="ctr" rotWithShape="0">
                <a:schemeClr val="accent1">
                  <a:alpha val="10000"/>
                </a:schemeClr>
              </a:outerShdw>
            </a:effectLst>
            <a:scene3d>
              <a:camera prst="orthographicFront"/>
              <a:lightRig rig="balanced" dir="t"/>
            </a:scene3d>
            <a:sp3d prstMaterial="matte">
              <a:bevelT w="12700" h="127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dirty="0" smtClean="0">
                <a:solidFill>
                  <a:schemeClr val="tx1"/>
                </a:solidFill>
                <a:latin typeface="Segoe" pitchFamily="34" charset="0"/>
              </a:endParaRPr>
            </a:p>
          </p:txBody>
        </p:sp>
        <p:sp>
          <p:nvSpPr>
            <p:cNvPr id="145" name="Oval 144"/>
            <p:cNvSpPr/>
            <p:nvPr/>
          </p:nvSpPr>
          <p:spPr bwMode="auto">
            <a:xfrm>
              <a:off x="4239101" y="4406266"/>
              <a:ext cx="48102" cy="48102"/>
            </a:xfrm>
            <a:prstGeom prst="ellipse">
              <a:avLst/>
            </a:prstGeom>
            <a:solidFill>
              <a:schemeClr val="accent3"/>
            </a:solidFill>
            <a:ln w="38100">
              <a:noFill/>
              <a:headEnd type="none" w="med" len="med"/>
              <a:tailEnd type="none" w="med" len="med"/>
            </a:ln>
            <a:effectLst>
              <a:outerShdw blurRad="63500" algn="ctr" rotWithShape="0">
                <a:schemeClr val="accent1">
                  <a:alpha val="10000"/>
                </a:schemeClr>
              </a:outerShdw>
            </a:effectLst>
            <a:scene3d>
              <a:camera prst="orthographicFront"/>
              <a:lightRig rig="balanced" dir="t"/>
            </a:scene3d>
            <a:sp3d prstMaterial="matte">
              <a:bevelT w="12700" h="127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dirty="0" smtClean="0">
                <a:solidFill>
                  <a:schemeClr val="tx1"/>
                </a:solidFill>
                <a:latin typeface="Segoe" pitchFamily="34" charset="0"/>
              </a:endParaRPr>
            </a:p>
          </p:txBody>
        </p:sp>
        <p:sp>
          <p:nvSpPr>
            <p:cNvPr id="146" name="Oval 145"/>
            <p:cNvSpPr/>
            <p:nvPr/>
          </p:nvSpPr>
          <p:spPr bwMode="auto">
            <a:xfrm>
              <a:off x="4300060" y="4406266"/>
              <a:ext cx="48102" cy="48102"/>
            </a:xfrm>
            <a:prstGeom prst="ellipse">
              <a:avLst/>
            </a:prstGeom>
            <a:solidFill>
              <a:schemeClr val="accent3"/>
            </a:solidFill>
            <a:ln w="38100">
              <a:noFill/>
              <a:headEnd type="none" w="med" len="med"/>
              <a:tailEnd type="none" w="med" len="med"/>
            </a:ln>
            <a:effectLst>
              <a:outerShdw blurRad="63500" algn="ctr" rotWithShape="0">
                <a:schemeClr val="accent1">
                  <a:alpha val="10000"/>
                </a:schemeClr>
              </a:outerShdw>
            </a:effectLst>
            <a:scene3d>
              <a:camera prst="orthographicFront"/>
              <a:lightRig rig="balanced" dir="t"/>
            </a:scene3d>
            <a:sp3d prstMaterial="matte">
              <a:bevelT w="12700" h="127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dirty="0" smtClean="0">
                <a:solidFill>
                  <a:schemeClr val="tx1"/>
                </a:solidFill>
                <a:latin typeface="Segoe" pitchFamily="34" charset="0"/>
              </a:endParaRPr>
            </a:p>
          </p:txBody>
        </p:sp>
        <p:sp>
          <p:nvSpPr>
            <p:cNvPr id="147" name="Oval 146"/>
            <p:cNvSpPr/>
            <p:nvPr/>
          </p:nvSpPr>
          <p:spPr bwMode="auto">
            <a:xfrm>
              <a:off x="4117181" y="4406266"/>
              <a:ext cx="48102" cy="48102"/>
            </a:xfrm>
            <a:prstGeom prst="ellipse">
              <a:avLst/>
            </a:prstGeom>
            <a:solidFill>
              <a:schemeClr val="accent3"/>
            </a:solidFill>
            <a:ln w="38100">
              <a:noFill/>
              <a:headEnd type="none" w="med" len="med"/>
              <a:tailEnd type="none" w="med" len="med"/>
            </a:ln>
            <a:effectLst>
              <a:outerShdw blurRad="63500" algn="ctr" rotWithShape="0">
                <a:schemeClr val="accent1">
                  <a:alpha val="10000"/>
                </a:schemeClr>
              </a:outerShdw>
            </a:effectLst>
            <a:scene3d>
              <a:camera prst="orthographicFront"/>
              <a:lightRig rig="balanced" dir="t"/>
            </a:scene3d>
            <a:sp3d prstMaterial="matte">
              <a:bevelT w="12700" h="127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dirty="0" smtClean="0">
                <a:solidFill>
                  <a:schemeClr val="tx1"/>
                </a:solidFill>
                <a:latin typeface="Segoe" pitchFamily="34" charset="0"/>
              </a:endParaRPr>
            </a:p>
          </p:txBody>
        </p:sp>
        <p:sp>
          <p:nvSpPr>
            <p:cNvPr id="148" name="Oval 147"/>
            <p:cNvSpPr/>
            <p:nvPr/>
          </p:nvSpPr>
          <p:spPr bwMode="auto">
            <a:xfrm>
              <a:off x="4178141" y="4406266"/>
              <a:ext cx="48102" cy="48102"/>
            </a:xfrm>
            <a:prstGeom prst="ellipse">
              <a:avLst/>
            </a:prstGeom>
            <a:solidFill>
              <a:schemeClr val="accent3"/>
            </a:solidFill>
            <a:ln w="38100">
              <a:noFill/>
              <a:headEnd type="none" w="med" len="med"/>
              <a:tailEnd type="none" w="med" len="med"/>
            </a:ln>
            <a:effectLst>
              <a:outerShdw blurRad="63500" algn="ctr" rotWithShape="0">
                <a:schemeClr val="accent1">
                  <a:alpha val="10000"/>
                </a:schemeClr>
              </a:outerShdw>
            </a:effectLst>
            <a:scene3d>
              <a:camera prst="orthographicFront"/>
              <a:lightRig rig="balanced" dir="t"/>
            </a:scene3d>
            <a:sp3d prstMaterial="matte">
              <a:bevelT w="12700" h="127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dirty="0" smtClean="0">
                <a:solidFill>
                  <a:schemeClr val="tx1"/>
                </a:solidFill>
                <a:latin typeface="Segoe" pitchFamily="34" charset="0"/>
              </a:endParaRPr>
            </a:p>
          </p:txBody>
        </p:sp>
        <p:sp>
          <p:nvSpPr>
            <p:cNvPr id="139" name="Oval 138"/>
            <p:cNvSpPr/>
            <p:nvPr/>
          </p:nvSpPr>
          <p:spPr bwMode="auto">
            <a:xfrm>
              <a:off x="4166710" y="4303869"/>
              <a:ext cx="48102" cy="48102"/>
            </a:xfrm>
            <a:prstGeom prst="ellipse">
              <a:avLst/>
            </a:prstGeom>
            <a:solidFill>
              <a:schemeClr val="accent3"/>
            </a:solidFill>
            <a:ln w="38100">
              <a:noFill/>
              <a:headEnd type="none" w="med" len="med"/>
              <a:tailEnd type="none" w="med" len="med"/>
            </a:ln>
            <a:effectLst>
              <a:outerShdw blurRad="63500" algn="ctr" rotWithShape="0">
                <a:schemeClr val="accent1">
                  <a:alpha val="10000"/>
                </a:schemeClr>
              </a:outerShdw>
            </a:effectLst>
            <a:scene3d>
              <a:camera prst="orthographicFront"/>
              <a:lightRig rig="balanced" dir="t"/>
            </a:scene3d>
            <a:sp3d prstMaterial="matte">
              <a:bevelT w="12700" h="127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dirty="0" smtClean="0">
                <a:solidFill>
                  <a:schemeClr val="tx1"/>
                </a:solidFill>
                <a:latin typeface="Segoe" pitchFamily="34" charset="0"/>
              </a:endParaRPr>
            </a:p>
          </p:txBody>
        </p:sp>
        <p:sp>
          <p:nvSpPr>
            <p:cNvPr id="140" name="Oval 139"/>
            <p:cNvSpPr/>
            <p:nvPr/>
          </p:nvSpPr>
          <p:spPr bwMode="auto">
            <a:xfrm>
              <a:off x="4226242" y="4303869"/>
              <a:ext cx="48102" cy="48102"/>
            </a:xfrm>
            <a:prstGeom prst="ellipse">
              <a:avLst/>
            </a:prstGeom>
            <a:solidFill>
              <a:schemeClr val="accent3"/>
            </a:solidFill>
            <a:ln w="38100">
              <a:noFill/>
              <a:headEnd type="none" w="med" len="med"/>
              <a:tailEnd type="none" w="med" len="med"/>
            </a:ln>
            <a:effectLst>
              <a:outerShdw blurRad="63500" algn="ctr" rotWithShape="0">
                <a:schemeClr val="accent1">
                  <a:alpha val="10000"/>
                </a:schemeClr>
              </a:outerShdw>
            </a:effectLst>
            <a:scene3d>
              <a:camera prst="orthographicFront"/>
              <a:lightRig rig="balanced" dir="t"/>
            </a:scene3d>
            <a:sp3d prstMaterial="matte">
              <a:bevelT w="12700" h="127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dirty="0" smtClean="0">
                <a:solidFill>
                  <a:schemeClr val="tx1"/>
                </a:solidFill>
                <a:latin typeface="Segoe" pitchFamily="34" charset="0"/>
              </a:endParaRPr>
            </a:p>
          </p:txBody>
        </p:sp>
        <p:sp>
          <p:nvSpPr>
            <p:cNvPr id="141" name="Oval 140"/>
            <p:cNvSpPr/>
            <p:nvPr/>
          </p:nvSpPr>
          <p:spPr bwMode="auto">
            <a:xfrm>
              <a:off x="4047648" y="4303869"/>
              <a:ext cx="48102" cy="48102"/>
            </a:xfrm>
            <a:prstGeom prst="ellipse">
              <a:avLst/>
            </a:prstGeom>
            <a:solidFill>
              <a:schemeClr val="accent3"/>
            </a:solidFill>
            <a:ln w="38100">
              <a:noFill/>
              <a:headEnd type="none" w="med" len="med"/>
              <a:tailEnd type="none" w="med" len="med"/>
            </a:ln>
            <a:effectLst>
              <a:outerShdw blurRad="63500" algn="ctr" rotWithShape="0">
                <a:schemeClr val="accent1">
                  <a:alpha val="10000"/>
                </a:schemeClr>
              </a:outerShdw>
            </a:effectLst>
            <a:scene3d>
              <a:camera prst="orthographicFront"/>
              <a:lightRig rig="balanced" dir="t"/>
            </a:scene3d>
            <a:sp3d prstMaterial="matte">
              <a:bevelT w="12700" h="127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dirty="0" smtClean="0">
                <a:solidFill>
                  <a:schemeClr val="tx1"/>
                </a:solidFill>
                <a:latin typeface="Segoe" pitchFamily="34" charset="0"/>
              </a:endParaRPr>
            </a:p>
          </p:txBody>
        </p:sp>
        <p:sp>
          <p:nvSpPr>
            <p:cNvPr id="142" name="Oval 141"/>
            <p:cNvSpPr/>
            <p:nvPr/>
          </p:nvSpPr>
          <p:spPr bwMode="auto">
            <a:xfrm>
              <a:off x="4107179" y="4303869"/>
              <a:ext cx="48102" cy="48102"/>
            </a:xfrm>
            <a:prstGeom prst="ellipse">
              <a:avLst/>
            </a:prstGeom>
            <a:solidFill>
              <a:schemeClr val="accent3"/>
            </a:solidFill>
            <a:ln w="38100">
              <a:noFill/>
              <a:headEnd type="none" w="med" len="med"/>
              <a:tailEnd type="none" w="med" len="med"/>
            </a:ln>
            <a:effectLst>
              <a:outerShdw blurRad="63500" algn="ctr" rotWithShape="0">
                <a:schemeClr val="accent1">
                  <a:alpha val="10000"/>
                </a:schemeClr>
              </a:outerShdw>
            </a:effectLst>
            <a:scene3d>
              <a:camera prst="orthographicFront"/>
              <a:lightRig rig="balanced" dir="t"/>
            </a:scene3d>
            <a:sp3d prstMaterial="matte">
              <a:bevelT w="12700" h="127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dirty="0" smtClean="0">
                <a:solidFill>
                  <a:schemeClr val="tx1"/>
                </a:solidFill>
                <a:latin typeface="Segoe" pitchFamily="34" charset="0"/>
              </a:endParaRPr>
            </a:p>
          </p:txBody>
        </p:sp>
      </p:grpSp>
      <p:grpSp>
        <p:nvGrpSpPr>
          <p:cNvPr id="20" name="Group 110"/>
          <p:cNvGrpSpPr/>
          <p:nvPr/>
        </p:nvGrpSpPr>
        <p:grpSpPr>
          <a:xfrm>
            <a:off x="647700" y="1562101"/>
            <a:ext cx="1106130" cy="890649"/>
            <a:chOff x="552450" y="1562100"/>
            <a:chExt cx="1466850" cy="1181099"/>
          </a:xfrm>
        </p:grpSpPr>
        <p:pic>
          <p:nvPicPr>
            <p:cNvPr id="1057" name="Picture 33" descr="C:\Program Files\Microsoft Resource DVD Artwork\DVD_ART\Artwork_Imagery\HARDWARE_IMAGERY\Illustration - Misc Hardware\Windows Vista Illustration Icons\Laptop.png"/>
            <p:cNvPicPr>
              <a:picLocks noChangeAspect="1" noChangeArrowheads="1"/>
            </p:cNvPicPr>
            <p:nvPr/>
          </p:nvPicPr>
          <p:blipFill>
            <a:blip r:embed="rId21" cstate="print"/>
            <a:srcRect/>
            <a:stretch>
              <a:fillRect/>
            </a:stretch>
          </p:blipFill>
          <p:spPr bwMode="auto">
            <a:xfrm>
              <a:off x="733425" y="1914524"/>
              <a:ext cx="828675" cy="828675"/>
            </a:xfrm>
            <a:prstGeom prst="rect">
              <a:avLst/>
            </a:prstGeom>
            <a:noFill/>
          </p:spPr>
        </p:pic>
        <p:pic>
          <p:nvPicPr>
            <p:cNvPr id="1058" name="Picture 34" descr="C:\Program Files\Microsoft Resource DVD Artwork\DVD_ART\Artwork_Imagery\HARDWARE_IMAGERY\Illustration - Misc Hardware\Windows Vista Illustration Icons\Tablet.png"/>
            <p:cNvPicPr>
              <a:picLocks noChangeAspect="1" noChangeArrowheads="1"/>
            </p:cNvPicPr>
            <p:nvPr/>
          </p:nvPicPr>
          <p:blipFill>
            <a:blip r:embed="rId22" cstate="print"/>
            <a:srcRect/>
            <a:stretch>
              <a:fillRect/>
            </a:stretch>
          </p:blipFill>
          <p:spPr bwMode="auto">
            <a:xfrm>
              <a:off x="552450" y="1809750"/>
              <a:ext cx="445929" cy="445929"/>
            </a:xfrm>
            <a:prstGeom prst="rect">
              <a:avLst/>
            </a:prstGeom>
            <a:noFill/>
          </p:spPr>
        </p:pic>
        <p:pic>
          <p:nvPicPr>
            <p:cNvPr id="1059" name="Picture 35" descr="C:\Program Files\Microsoft Resource DVD Artwork\DVD_ART\Artwork_Imagery\HARDWARE_IMAGERY\Illustration - Misc Hardware\Windows Vista Illustration Icons\Pocket PC.png"/>
            <p:cNvPicPr>
              <a:picLocks noChangeAspect="1" noChangeArrowheads="1"/>
            </p:cNvPicPr>
            <p:nvPr/>
          </p:nvPicPr>
          <p:blipFill>
            <a:blip r:embed="rId23" cstate="print"/>
            <a:srcRect/>
            <a:stretch>
              <a:fillRect/>
            </a:stretch>
          </p:blipFill>
          <p:spPr bwMode="auto">
            <a:xfrm>
              <a:off x="1150814" y="1562100"/>
              <a:ext cx="339574" cy="424894"/>
            </a:xfrm>
            <a:prstGeom prst="rect">
              <a:avLst/>
            </a:prstGeom>
            <a:noFill/>
          </p:spPr>
        </p:pic>
        <p:pic>
          <p:nvPicPr>
            <p:cNvPr id="1060" name="Picture 36" descr="C:\Program Files\Microsoft Resource DVD Artwork\DVD_ART\Artwork_Imagery\HARDWARE_IMAGERY\Illustration - Misc Hardware\Windows Vista Illustration Icons\Cell phone smart phone.png"/>
            <p:cNvPicPr>
              <a:picLocks noChangeAspect="1" noChangeArrowheads="1"/>
            </p:cNvPicPr>
            <p:nvPr/>
          </p:nvPicPr>
          <p:blipFill>
            <a:blip r:embed="rId24" cstate="print"/>
            <a:srcRect/>
            <a:stretch>
              <a:fillRect/>
            </a:stretch>
          </p:blipFill>
          <p:spPr bwMode="auto">
            <a:xfrm>
              <a:off x="1514475" y="1743075"/>
              <a:ext cx="504825" cy="504825"/>
            </a:xfrm>
            <a:prstGeom prst="rect">
              <a:avLst/>
            </a:prstGeom>
            <a:noFill/>
          </p:spPr>
        </p:pic>
      </p:grpSp>
      <p:pic>
        <p:nvPicPr>
          <p:cNvPr id="1069" name="Picture 45" descr="C:\Program Files\Microsoft Resource DVD Artwork\DVD_ART\Artwork_Imagery\HARDWARE_IMAGERY\Photos - OEM Hardware\Windows CE Embedded Devices\UCG Phone VoIP Unified Communications.png"/>
          <p:cNvPicPr>
            <a:picLocks noChangeAspect="1" noChangeArrowheads="1"/>
          </p:cNvPicPr>
          <p:nvPr/>
        </p:nvPicPr>
        <p:blipFill>
          <a:blip r:embed="rId25" cstate="print"/>
          <a:srcRect/>
          <a:stretch>
            <a:fillRect/>
          </a:stretch>
        </p:blipFill>
        <p:spPr bwMode="auto">
          <a:xfrm>
            <a:off x="6391275" y="1901099"/>
            <a:ext cx="809624" cy="661125"/>
          </a:xfrm>
          <a:prstGeom prst="rect">
            <a:avLst/>
          </a:prstGeom>
          <a:noFill/>
        </p:spPr>
      </p:pic>
      <p:pic>
        <p:nvPicPr>
          <p:cNvPr id="23" name="Picture 2" descr="C:\Program Files\Microsoft Resource DVD Artwork\DVD_ART\BoxShots_Logos\Internet Explorer\Internet Exlorer 7 logo bug.png"/>
          <p:cNvPicPr>
            <a:picLocks noChangeAspect="1" noChangeArrowheads="1"/>
          </p:cNvPicPr>
          <p:nvPr/>
        </p:nvPicPr>
        <p:blipFill>
          <a:blip r:embed="rId26" cstate="print"/>
          <a:srcRect/>
          <a:stretch>
            <a:fillRect/>
          </a:stretch>
        </p:blipFill>
        <p:spPr bwMode="auto">
          <a:xfrm>
            <a:off x="6248400" y="2667000"/>
            <a:ext cx="285299" cy="274379"/>
          </a:xfrm>
          <a:prstGeom prst="rect">
            <a:avLst/>
          </a:prstGeom>
          <a:noFill/>
        </p:spPr>
      </p:pic>
      <p:pic>
        <p:nvPicPr>
          <p:cNvPr id="120" name="Picture 2" descr="C:\Program Files\Microsoft Resource DVD Artwork\DVD_ART\BoxShots_Logos\Internet Explorer\Internet Exlorer 7 logo bug.png"/>
          <p:cNvPicPr>
            <a:picLocks noChangeAspect="1" noChangeArrowheads="1"/>
          </p:cNvPicPr>
          <p:nvPr/>
        </p:nvPicPr>
        <p:blipFill>
          <a:blip r:embed="rId26" cstate="print"/>
          <a:srcRect/>
          <a:stretch>
            <a:fillRect/>
          </a:stretch>
        </p:blipFill>
        <p:spPr bwMode="auto">
          <a:xfrm>
            <a:off x="1000125" y="2486025"/>
            <a:ext cx="285299" cy="274379"/>
          </a:xfrm>
          <a:prstGeom prst="rect">
            <a:avLst/>
          </a:prstGeom>
          <a:noFill/>
        </p:spPr>
      </p:pic>
      <p:pic>
        <p:nvPicPr>
          <p:cNvPr id="121" name="Picture 10" descr="C:\Program Files\Microsoft Resource DVD Artwork\DVD_ART\Artwork_Imagery\HARDWARE_IMAGERY\Illustration - Misc Hardware\Windows Vista Illustration Icons\Server.png"/>
          <p:cNvPicPr>
            <a:picLocks noChangeAspect="1" noChangeArrowheads="1"/>
          </p:cNvPicPr>
          <p:nvPr/>
        </p:nvPicPr>
        <p:blipFill>
          <a:blip r:embed="rId13" cstate="screen"/>
          <a:srcRect/>
          <a:stretch>
            <a:fillRect/>
          </a:stretch>
        </p:blipFill>
        <p:spPr bwMode="auto">
          <a:xfrm>
            <a:off x="3114675" y="4305300"/>
            <a:ext cx="445477" cy="609600"/>
          </a:xfrm>
          <a:prstGeom prst="rect">
            <a:avLst/>
          </a:prstGeom>
          <a:noFill/>
        </p:spPr>
      </p:pic>
      <p:pic>
        <p:nvPicPr>
          <p:cNvPr id="122" name="Picture 10" descr="C:\Program Files\Microsoft Resource DVD Artwork\DVD_ART\Artwork_Imagery\HARDWARE_IMAGERY\Illustration - Misc Hardware\Windows Vista Illustration Icons\Server.png"/>
          <p:cNvPicPr>
            <a:picLocks noChangeAspect="1" noChangeArrowheads="1"/>
          </p:cNvPicPr>
          <p:nvPr/>
        </p:nvPicPr>
        <p:blipFill>
          <a:blip r:embed="rId13" cstate="screen"/>
          <a:srcRect/>
          <a:stretch>
            <a:fillRect/>
          </a:stretch>
        </p:blipFill>
        <p:spPr bwMode="auto">
          <a:xfrm>
            <a:off x="3114675" y="5410200"/>
            <a:ext cx="445477" cy="609600"/>
          </a:xfrm>
          <a:prstGeom prst="rect">
            <a:avLst/>
          </a:prstGeom>
          <a:noFill/>
        </p:spPr>
      </p:pic>
      <p:pic>
        <p:nvPicPr>
          <p:cNvPr id="112" name="Picture 111" descr="outlook_icon01.png"/>
          <p:cNvPicPr>
            <a:picLocks noChangeAspect="1"/>
          </p:cNvPicPr>
          <p:nvPr/>
        </p:nvPicPr>
        <p:blipFill>
          <a:blip r:embed="rId27"/>
          <a:stretch>
            <a:fillRect/>
          </a:stretch>
        </p:blipFill>
        <p:spPr>
          <a:xfrm>
            <a:off x="5715000" y="2667000"/>
            <a:ext cx="276225" cy="276225"/>
          </a:xfrm>
          <a:prstGeom prst="rect">
            <a:avLst/>
          </a:prstGeom>
        </p:spPr>
      </p:pic>
      <p:pic>
        <p:nvPicPr>
          <p:cNvPr id="111" name="Rectangle 1024072"/>
          <p:cNvPicPr>
            <a:picLocks noChangeAspect="1" noChangeArrowheads="1"/>
          </p:cNvPicPr>
          <p:nvPr/>
        </p:nvPicPr>
        <p:blipFill>
          <a:blip r:embed="rId28" cstate="print"/>
          <a:srcRect/>
          <a:stretch>
            <a:fillRect/>
          </a:stretch>
        </p:blipFill>
        <p:spPr bwMode="gray">
          <a:xfrm>
            <a:off x="4042289" y="2462512"/>
            <a:ext cx="369028" cy="2726994"/>
          </a:xfrm>
          <a:prstGeom prst="rect">
            <a:avLst/>
          </a:prstGeom>
          <a:noFill/>
          <a:ln w="9525">
            <a:noFill/>
            <a:miter lim="800000"/>
            <a:headEnd/>
            <a:tailEnd/>
          </a:ln>
        </p:spPr>
      </p:pic>
      <p:pic>
        <p:nvPicPr>
          <p:cNvPr id="123" name="Rectangle 1024072"/>
          <p:cNvPicPr>
            <a:picLocks noChangeAspect="1" noChangeArrowheads="1"/>
          </p:cNvPicPr>
          <p:nvPr/>
        </p:nvPicPr>
        <p:blipFill>
          <a:blip r:embed="rId28" cstate="print"/>
          <a:srcRect/>
          <a:stretch>
            <a:fillRect/>
          </a:stretch>
        </p:blipFill>
        <p:spPr bwMode="gray">
          <a:xfrm>
            <a:off x="2140257" y="2460536"/>
            <a:ext cx="317935" cy="2726994"/>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ounded Rectangle 46"/>
          <p:cNvSpPr/>
          <p:nvPr/>
        </p:nvSpPr>
        <p:spPr bwMode="auto">
          <a:xfrm>
            <a:off x="368300" y="1376363"/>
            <a:ext cx="8407400" cy="3481387"/>
          </a:xfrm>
          <a:prstGeom prst="roundRect">
            <a:avLst>
              <a:gd name="adj" fmla="val 6270"/>
            </a:avLst>
          </a:prstGeom>
          <a:gradFill flip="none" rotWithShape="1">
            <a:gsLst>
              <a:gs pos="0">
                <a:schemeClr val="bg1">
                  <a:lumMod val="50000"/>
                  <a:alpha val="0"/>
                </a:schemeClr>
              </a:gs>
              <a:gs pos="42000">
                <a:schemeClr val="accent1">
                  <a:lumMod val="60000"/>
                  <a:lumOff val="40000"/>
                </a:schemeClr>
              </a:gs>
              <a:gs pos="75000">
                <a:schemeClr val="accent1">
                  <a:lumMod val="75000"/>
                </a:schemeClr>
              </a:gs>
              <a:gs pos="85000">
                <a:schemeClr val="accent1">
                  <a:lumMod val="50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1">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endParaRPr lang="en-US" sz="2400" dirty="0" smtClean="0">
              <a:solidFill>
                <a:schemeClr val="tx1"/>
              </a:solidFill>
            </a:endParaRPr>
          </a:p>
        </p:txBody>
      </p:sp>
      <p:sp>
        <p:nvSpPr>
          <p:cNvPr id="68" name="Rounded Rectangle 67"/>
          <p:cNvSpPr/>
          <p:nvPr/>
        </p:nvSpPr>
        <p:spPr bwMode="auto">
          <a:xfrm>
            <a:off x="638175" y="1509713"/>
            <a:ext cx="1666875" cy="2224087"/>
          </a:xfrm>
          <a:prstGeom prst="roundRect">
            <a:avLst>
              <a:gd name="adj" fmla="val 9238"/>
            </a:avLst>
          </a:prstGeom>
          <a:gradFill flip="none" rotWithShape="1">
            <a:gsLst>
              <a:gs pos="0">
                <a:schemeClr val="bg1">
                  <a:lumMod val="50000"/>
                  <a:alpha val="0"/>
                </a:schemeClr>
              </a:gs>
              <a:gs pos="42000">
                <a:srgbClr val="6AFC8D"/>
              </a:gs>
              <a:gs pos="75000">
                <a:srgbClr val="03BD41"/>
              </a:gs>
              <a:gs pos="85000">
                <a:srgbClr val="027E34"/>
              </a:gs>
              <a:gs pos="99000">
                <a:srgbClr val="079364">
                  <a:alpha val="0"/>
                </a:srgbClr>
              </a:gs>
            </a:gsLst>
            <a:lin ang="7200000" scaled="0"/>
            <a:tileRect/>
          </a:gradFill>
          <a:ln w="38100">
            <a:noFill/>
            <a:headEnd type="none" w="med" len="med"/>
            <a:tailEnd type="none" w="med" len="med"/>
          </a:ln>
          <a:effectLst>
            <a:outerShdw blurRad="63500" algn="ctr" rotWithShape="0">
              <a:schemeClr val="accent1">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endParaRPr lang="en-US" sz="2400" dirty="0" smtClean="0">
              <a:solidFill>
                <a:schemeClr val="tx1"/>
              </a:solidFill>
              <a:latin typeface="Segoe" pitchFamily="34" charset="0"/>
            </a:endParaRPr>
          </a:p>
        </p:txBody>
      </p:sp>
      <p:sp>
        <p:nvSpPr>
          <p:cNvPr id="67" name="Rounded Rectangle 66"/>
          <p:cNvSpPr/>
          <p:nvPr/>
        </p:nvSpPr>
        <p:spPr bwMode="auto">
          <a:xfrm>
            <a:off x="6886575" y="1509713"/>
            <a:ext cx="1666875" cy="2224087"/>
          </a:xfrm>
          <a:prstGeom prst="roundRect">
            <a:avLst>
              <a:gd name="adj" fmla="val 9238"/>
            </a:avLst>
          </a:prstGeom>
          <a:gradFill flip="none" rotWithShape="1">
            <a:gsLst>
              <a:gs pos="0">
                <a:schemeClr val="bg1">
                  <a:lumMod val="50000"/>
                  <a:alpha val="0"/>
                </a:schemeClr>
              </a:gs>
              <a:gs pos="42000">
                <a:srgbClr val="6AFC8D"/>
              </a:gs>
              <a:gs pos="75000">
                <a:srgbClr val="03BD41"/>
              </a:gs>
              <a:gs pos="85000">
                <a:srgbClr val="027E34"/>
              </a:gs>
              <a:gs pos="99000">
                <a:srgbClr val="079364">
                  <a:alpha val="0"/>
                </a:srgbClr>
              </a:gs>
            </a:gsLst>
            <a:lin ang="7200000" scaled="0"/>
            <a:tileRect/>
          </a:gradFill>
          <a:ln w="38100">
            <a:noFill/>
            <a:headEnd type="none" w="med" len="med"/>
            <a:tailEnd type="none" w="med" len="med"/>
          </a:ln>
          <a:effectLst>
            <a:outerShdw blurRad="63500" algn="ctr" rotWithShape="0">
              <a:schemeClr val="accent1">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endParaRPr lang="en-US" sz="2400" dirty="0" smtClean="0">
              <a:solidFill>
                <a:schemeClr val="tx1"/>
              </a:solidFill>
              <a:latin typeface="Segoe" pitchFamily="34" charset="0"/>
            </a:endParaRPr>
          </a:p>
        </p:txBody>
      </p:sp>
      <p:sp>
        <p:nvSpPr>
          <p:cNvPr id="48" name="Rectangle 47"/>
          <p:cNvSpPr/>
          <p:nvPr/>
        </p:nvSpPr>
        <p:spPr bwMode="auto">
          <a:xfrm>
            <a:off x="2390775" y="1508125"/>
            <a:ext cx="4400550" cy="3217863"/>
          </a:xfrm>
          <a:prstGeom prst="rect">
            <a:avLst/>
          </a:prstGeom>
          <a:gradFill flip="none" rotWithShape="1">
            <a:gsLst>
              <a:gs pos="0">
                <a:schemeClr val="bg1">
                  <a:lumMod val="50000"/>
                  <a:alpha val="0"/>
                </a:schemeClr>
              </a:gs>
              <a:gs pos="42000">
                <a:srgbClr val="6B87FF"/>
              </a:gs>
              <a:gs pos="75000">
                <a:srgbClr val="001A8A"/>
              </a:gs>
              <a:gs pos="85000">
                <a:srgbClr val="010D67"/>
              </a:gs>
              <a:gs pos="99000">
                <a:srgbClr val="2E0595">
                  <a:alpha val="0"/>
                </a:srgbClr>
              </a:gs>
            </a:gsLst>
            <a:lin ang="7200000" scaled="0"/>
            <a:tileRect/>
          </a:gradFill>
          <a:ln w="38100">
            <a:noFill/>
            <a:headEnd type="none" w="med" len="med"/>
            <a:tailEnd type="none" w="med" len="med"/>
          </a:ln>
          <a:effectLst>
            <a:outerShdw blurRad="50800" dist="50800" dir="5400000" algn="ctr" rotWithShape="0">
              <a:schemeClr val="accent6">
                <a:alpha val="2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endParaRPr lang="en-US" sz="2400" dirty="0" smtClean="0">
              <a:solidFill>
                <a:schemeClr val="tx1"/>
              </a:solidFill>
            </a:endParaRPr>
          </a:p>
        </p:txBody>
      </p:sp>
      <p:pic>
        <p:nvPicPr>
          <p:cNvPr id="1040" name="Picture 16" descr="C:\Program Files\Microsoft Resource DVD Artwork\DVD_ART\Artwork_Imagery\Shapes and Graphics\Cylinder\large turquoise cylinder.png"/>
          <p:cNvPicPr>
            <a:picLocks noChangeAspect="1" noChangeArrowheads="1"/>
          </p:cNvPicPr>
          <p:nvPr/>
        </p:nvPicPr>
        <p:blipFill>
          <a:blip r:embed="rId3">
            <a:lum contrast="40000"/>
          </a:blip>
          <a:srcRect/>
          <a:stretch>
            <a:fillRect/>
          </a:stretch>
        </p:blipFill>
        <p:spPr bwMode="auto">
          <a:xfrm>
            <a:off x="3736975" y="3657600"/>
            <a:ext cx="1429939" cy="942975"/>
          </a:xfrm>
          <a:prstGeom prst="rect">
            <a:avLst/>
          </a:prstGeom>
          <a:noFill/>
        </p:spPr>
      </p:pic>
      <p:sp>
        <p:nvSpPr>
          <p:cNvPr id="233" name="Shape 9266"/>
          <p:cNvSpPr>
            <a:spLocks/>
          </p:cNvSpPr>
          <p:nvPr/>
        </p:nvSpPr>
        <p:spPr bwMode="auto">
          <a:xfrm flipV="1">
            <a:off x="2063750" y="2369389"/>
            <a:ext cx="4621722" cy="65836"/>
          </a:xfrm>
          <a:custGeom>
            <a:avLst/>
            <a:gdLst>
              <a:gd name="T0" fmla="*/ 0 w 720"/>
              <a:gd name="T1" fmla="*/ 0 h 1"/>
              <a:gd name="T2" fmla="*/ 514350 w 720"/>
              <a:gd name="T3" fmla="*/ 0 h 1"/>
              <a:gd name="T4" fmla="*/ 0 60000 65536"/>
              <a:gd name="T5" fmla="*/ 0 60000 65536"/>
              <a:gd name="T6" fmla="*/ 0 w 720"/>
              <a:gd name="T7" fmla="*/ 0 h 1"/>
              <a:gd name="T8" fmla="*/ 0 w 720"/>
              <a:gd name="T9" fmla="*/ 0 h 1"/>
            </a:gdLst>
            <a:ahLst/>
            <a:cxnLst>
              <a:cxn ang="T4">
                <a:pos x="T0" y="T1"/>
              </a:cxn>
              <a:cxn ang="T5">
                <a:pos x="T2" y="T3"/>
              </a:cxn>
            </a:cxnLst>
            <a:rect l="T6" t="T7" r="T8" b="T9"/>
            <a:pathLst>
              <a:path w="720" h="1">
                <a:moveTo>
                  <a:pt x="0" y="0"/>
                </a:moveTo>
                <a:lnTo>
                  <a:pt x="720" y="0"/>
                </a:lnTo>
              </a:path>
            </a:pathLst>
          </a:custGeom>
          <a:noFill/>
          <a:ln w="28575" algn="ctr">
            <a:solidFill>
              <a:schemeClr val="tx1"/>
            </a:solidFill>
            <a:round/>
            <a:headEnd/>
            <a:tailEnd type="stealth" w="med" len="med"/>
          </a:ln>
        </p:spPr>
        <p:txBody>
          <a:bodyPr/>
          <a:lstStyle/>
          <a:p>
            <a:endParaRPr lang="en-US" dirty="0">
              <a:solidFill>
                <a:srgbClr val="000000"/>
              </a:solidFill>
            </a:endParaRPr>
          </a:p>
        </p:txBody>
      </p:sp>
      <p:sp>
        <p:nvSpPr>
          <p:cNvPr id="164" name="Shape 9219"/>
          <p:cNvSpPr>
            <a:spLocks/>
          </p:cNvSpPr>
          <p:nvPr/>
        </p:nvSpPr>
        <p:spPr bwMode="auto">
          <a:xfrm rot="1073693">
            <a:off x="2526840" y="3275312"/>
            <a:ext cx="1619252" cy="51264"/>
          </a:xfrm>
          <a:custGeom>
            <a:avLst/>
            <a:gdLst>
              <a:gd name="T0" fmla="*/ 0 w 720"/>
              <a:gd name="T1" fmla="*/ 0 h 1"/>
              <a:gd name="T2" fmla="*/ 992187 w 720"/>
              <a:gd name="T3" fmla="*/ 0 h 1"/>
              <a:gd name="T4" fmla="*/ 0 60000 65536"/>
              <a:gd name="T5" fmla="*/ 0 60000 65536"/>
              <a:gd name="T6" fmla="*/ 0 w 720"/>
              <a:gd name="T7" fmla="*/ 0 h 1"/>
              <a:gd name="T8" fmla="*/ 0 w 720"/>
              <a:gd name="T9" fmla="*/ 0 h 1"/>
            </a:gdLst>
            <a:ahLst/>
            <a:cxnLst>
              <a:cxn ang="T4">
                <a:pos x="T0" y="T1"/>
              </a:cxn>
              <a:cxn ang="T5">
                <a:pos x="T2" y="T3"/>
              </a:cxn>
            </a:cxnLst>
            <a:rect l="T6" t="T7" r="T8" b="T9"/>
            <a:pathLst>
              <a:path w="720" h="1">
                <a:moveTo>
                  <a:pt x="0" y="0"/>
                </a:moveTo>
                <a:lnTo>
                  <a:pt x="720" y="0"/>
                </a:lnTo>
              </a:path>
            </a:pathLst>
          </a:custGeom>
          <a:ln w="28575">
            <a:solidFill>
              <a:schemeClr val="accent4"/>
            </a:solidFill>
            <a:headEnd/>
            <a:tailEnd type="stealth" w="med" len="med"/>
          </a:ln>
        </p:spPr>
        <p:style>
          <a:lnRef idx="1">
            <a:schemeClr val="accent4"/>
          </a:lnRef>
          <a:fillRef idx="0">
            <a:schemeClr val="accent4"/>
          </a:fillRef>
          <a:effectRef idx="0">
            <a:schemeClr val="accent4"/>
          </a:effectRef>
          <a:fontRef idx="minor">
            <a:schemeClr val="tx1"/>
          </a:fontRef>
        </p:style>
        <p:txBody>
          <a:bodyPr/>
          <a:lstStyle/>
          <a:p>
            <a:endParaRPr lang="en-US" dirty="0">
              <a:solidFill>
                <a:srgbClr val="000000"/>
              </a:solidFill>
            </a:endParaRPr>
          </a:p>
        </p:txBody>
      </p:sp>
      <p:sp>
        <p:nvSpPr>
          <p:cNvPr id="166" name="Shape 9221"/>
          <p:cNvSpPr>
            <a:spLocks/>
          </p:cNvSpPr>
          <p:nvPr/>
        </p:nvSpPr>
        <p:spPr bwMode="auto">
          <a:xfrm flipH="1" flipV="1">
            <a:off x="2087592" y="2982218"/>
            <a:ext cx="4795808" cy="45719"/>
          </a:xfrm>
          <a:custGeom>
            <a:avLst/>
            <a:gdLst>
              <a:gd name="T0" fmla="*/ 0 w 720"/>
              <a:gd name="T1" fmla="*/ 0 h 1"/>
              <a:gd name="T2" fmla="*/ 2705100 w 720"/>
              <a:gd name="T3" fmla="*/ 0 h 1"/>
              <a:gd name="T4" fmla="*/ 0 60000 65536"/>
              <a:gd name="T5" fmla="*/ 0 60000 65536"/>
              <a:gd name="T6" fmla="*/ 0 w 720"/>
              <a:gd name="T7" fmla="*/ 0 h 1"/>
              <a:gd name="T8" fmla="*/ 0 w 720"/>
              <a:gd name="T9" fmla="*/ 0 h 1"/>
            </a:gdLst>
            <a:ahLst/>
            <a:cxnLst>
              <a:cxn ang="T4">
                <a:pos x="T0" y="T1"/>
              </a:cxn>
              <a:cxn ang="T5">
                <a:pos x="T2" y="T3"/>
              </a:cxn>
            </a:cxnLst>
            <a:rect l="T6" t="T7" r="T8" b="T9"/>
            <a:pathLst>
              <a:path w="720" h="1">
                <a:moveTo>
                  <a:pt x="0" y="0"/>
                </a:moveTo>
                <a:lnTo>
                  <a:pt x="720" y="0"/>
                </a:lnTo>
              </a:path>
            </a:pathLst>
          </a:custGeom>
          <a:ln w="28575">
            <a:solidFill>
              <a:schemeClr val="accent4"/>
            </a:solidFill>
            <a:headEnd/>
            <a:tailEnd type="stealth" w="med" len="med"/>
          </a:ln>
        </p:spPr>
        <p:style>
          <a:lnRef idx="1">
            <a:schemeClr val="accent4"/>
          </a:lnRef>
          <a:fillRef idx="0">
            <a:schemeClr val="accent4"/>
          </a:fillRef>
          <a:effectRef idx="0">
            <a:schemeClr val="accent4"/>
          </a:effectRef>
          <a:fontRef idx="minor">
            <a:schemeClr val="tx1"/>
          </a:fontRef>
        </p:style>
        <p:txBody>
          <a:bodyPr/>
          <a:lstStyle/>
          <a:p>
            <a:endParaRPr lang="en-US" dirty="0">
              <a:solidFill>
                <a:srgbClr val="000000"/>
              </a:solidFill>
            </a:endParaRPr>
          </a:p>
        </p:txBody>
      </p:sp>
      <p:sp>
        <p:nvSpPr>
          <p:cNvPr id="167" name="Shape 9222"/>
          <p:cNvSpPr>
            <a:spLocks/>
          </p:cNvSpPr>
          <p:nvPr/>
        </p:nvSpPr>
        <p:spPr bwMode="auto">
          <a:xfrm rot="6814731" flipV="1">
            <a:off x="4467253" y="2857108"/>
            <a:ext cx="1129755" cy="330038"/>
          </a:xfrm>
          <a:custGeom>
            <a:avLst/>
            <a:gdLst>
              <a:gd name="T0" fmla="*/ 0 w 720"/>
              <a:gd name="T1" fmla="*/ 0 h 1"/>
              <a:gd name="T2" fmla="*/ 1835150 w 720"/>
              <a:gd name="T3" fmla="*/ 0 h 1"/>
              <a:gd name="T4" fmla="*/ 0 60000 65536"/>
              <a:gd name="T5" fmla="*/ 0 60000 65536"/>
              <a:gd name="T6" fmla="*/ 0 w 720"/>
              <a:gd name="T7" fmla="*/ 0 h 1"/>
              <a:gd name="T8" fmla="*/ 0 w 720"/>
              <a:gd name="T9" fmla="*/ 0 h 1"/>
            </a:gdLst>
            <a:ahLst/>
            <a:cxnLst>
              <a:cxn ang="T4">
                <a:pos x="T0" y="T1"/>
              </a:cxn>
              <a:cxn ang="T5">
                <a:pos x="T2" y="T3"/>
              </a:cxn>
            </a:cxnLst>
            <a:rect l="T6" t="T7" r="T8" b="T9"/>
            <a:pathLst>
              <a:path w="720" h="1">
                <a:moveTo>
                  <a:pt x="0" y="0"/>
                </a:moveTo>
                <a:lnTo>
                  <a:pt x="720" y="0"/>
                </a:lnTo>
              </a:path>
            </a:pathLst>
          </a:custGeom>
          <a:noFill/>
          <a:ln w="28575" algn="ctr">
            <a:solidFill>
              <a:schemeClr val="tx1"/>
            </a:solidFill>
            <a:round/>
            <a:headEnd/>
            <a:tailEnd type="stealth" w="med" len="med"/>
          </a:ln>
        </p:spPr>
        <p:txBody>
          <a:bodyPr/>
          <a:lstStyle/>
          <a:p>
            <a:endParaRPr lang="en-US" dirty="0">
              <a:solidFill>
                <a:srgbClr val="000000"/>
              </a:solidFill>
            </a:endParaRPr>
          </a:p>
        </p:txBody>
      </p:sp>
      <p:pic>
        <p:nvPicPr>
          <p:cNvPr id="171" name="Rectangle 9226"/>
          <p:cNvPicPr>
            <a:picLocks noChangeAspect="1" noChangeArrowheads="1"/>
          </p:cNvPicPr>
          <p:nvPr/>
        </p:nvPicPr>
        <p:blipFill>
          <a:blip r:embed="rId4" cstate="screen"/>
          <a:srcRect/>
          <a:stretch>
            <a:fillRect/>
          </a:stretch>
        </p:blipFill>
        <p:spPr bwMode="auto">
          <a:xfrm>
            <a:off x="5519538" y="2232021"/>
            <a:ext cx="511175" cy="476250"/>
          </a:xfrm>
          <a:prstGeom prst="rect">
            <a:avLst/>
          </a:prstGeom>
          <a:noFill/>
          <a:ln w="9525">
            <a:noFill/>
            <a:miter lim="800000"/>
            <a:headEnd/>
            <a:tailEnd/>
          </a:ln>
        </p:spPr>
      </p:pic>
      <p:grpSp>
        <p:nvGrpSpPr>
          <p:cNvPr id="2" name="Group 52"/>
          <p:cNvGrpSpPr>
            <a:grpSpLocks/>
          </p:cNvGrpSpPr>
          <p:nvPr/>
        </p:nvGrpSpPr>
        <p:grpSpPr bwMode="auto">
          <a:xfrm>
            <a:off x="741363" y="1673111"/>
            <a:ext cx="1401762" cy="1135063"/>
            <a:chOff x="467" y="1352"/>
            <a:chExt cx="883" cy="715"/>
          </a:xfrm>
        </p:grpSpPr>
        <p:pic>
          <p:nvPicPr>
            <p:cNvPr id="174" name="Rectangle 9287"/>
            <p:cNvPicPr>
              <a:picLocks noChangeAspect="1" noChangeArrowheads="1"/>
            </p:cNvPicPr>
            <p:nvPr/>
          </p:nvPicPr>
          <p:blipFill>
            <a:blip r:embed="rId5" cstate="screen"/>
            <a:srcRect/>
            <a:stretch>
              <a:fillRect/>
            </a:stretch>
          </p:blipFill>
          <p:spPr bwMode="auto">
            <a:xfrm>
              <a:off x="467" y="1352"/>
              <a:ext cx="883" cy="715"/>
            </a:xfrm>
            <a:prstGeom prst="rect">
              <a:avLst/>
            </a:prstGeom>
            <a:noFill/>
            <a:ln w="9525">
              <a:noFill/>
              <a:miter lim="800000"/>
              <a:headEnd/>
              <a:tailEnd/>
            </a:ln>
          </p:spPr>
        </p:pic>
        <p:pic>
          <p:nvPicPr>
            <p:cNvPr id="175" name="Rectangle 9288"/>
            <p:cNvPicPr>
              <a:picLocks noChangeAspect="1" noChangeArrowheads="1"/>
            </p:cNvPicPr>
            <p:nvPr/>
          </p:nvPicPr>
          <p:blipFill>
            <a:blip r:embed="rId6" cstate="screen"/>
            <a:srcRect/>
            <a:stretch>
              <a:fillRect/>
            </a:stretch>
          </p:blipFill>
          <p:spPr bwMode="auto">
            <a:xfrm>
              <a:off x="723" y="1486"/>
              <a:ext cx="279" cy="259"/>
            </a:xfrm>
            <a:prstGeom prst="rect">
              <a:avLst/>
            </a:prstGeom>
            <a:noFill/>
            <a:ln w="9525">
              <a:noFill/>
              <a:miter lim="800000"/>
              <a:headEnd/>
              <a:tailEnd/>
            </a:ln>
          </p:spPr>
        </p:pic>
        <p:pic>
          <p:nvPicPr>
            <p:cNvPr id="176" name="Rectangle 9289"/>
            <p:cNvPicPr>
              <a:picLocks noChangeAspect="1" noChangeArrowheads="1"/>
            </p:cNvPicPr>
            <p:nvPr/>
          </p:nvPicPr>
          <p:blipFill>
            <a:blip r:embed="rId7" cstate="screen"/>
            <a:srcRect/>
            <a:stretch>
              <a:fillRect/>
            </a:stretch>
          </p:blipFill>
          <p:spPr bwMode="auto">
            <a:xfrm>
              <a:off x="815" y="1533"/>
              <a:ext cx="339" cy="315"/>
            </a:xfrm>
            <a:prstGeom prst="rect">
              <a:avLst/>
            </a:prstGeom>
            <a:noFill/>
            <a:ln w="9525">
              <a:noFill/>
              <a:miter lim="800000"/>
              <a:headEnd/>
              <a:tailEnd/>
            </a:ln>
          </p:spPr>
        </p:pic>
        <p:sp>
          <p:nvSpPr>
            <p:cNvPr id="177" name="TextBox 176"/>
            <p:cNvSpPr txBox="1">
              <a:spLocks noChangeArrowheads="1"/>
            </p:cNvSpPr>
            <p:nvPr/>
          </p:nvSpPr>
          <p:spPr bwMode="auto">
            <a:xfrm>
              <a:off x="802" y="1554"/>
              <a:ext cx="360" cy="144"/>
            </a:xfrm>
            <a:prstGeom prst="rect">
              <a:avLst/>
            </a:prstGeom>
            <a:noFill/>
            <a:ln w="9525">
              <a:noFill/>
              <a:miter lim="800000"/>
              <a:headEnd/>
              <a:tailEnd/>
            </a:ln>
          </p:spPr>
          <p:txBody>
            <a:bodyPr>
              <a:spAutoFit/>
            </a:bodyPr>
            <a:lstStyle/>
            <a:p>
              <a:pPr>
                <a:spcBef>
                  <a:spcPct val="50000"/>
                </a:spcBef>
              </a:pPr>
              <a:r>
                <a:rPr lang="en-US" sz="900" b="1" dirty="0">
                  <a:solidFill>
                    <a:schemeClr val="bg2"/>
                  </a:solidFill>
                </a:rPr>
                <a:t>SPAM</a:t>
              </a:r>
            </a:p>
          </p:txBody>
        </p:sp>
        <p:pic>
          <p:nvPicPr>
            <p:cNvPr id="178" name="Rectangle 9291"/>
            <p:cNvPicPr>
              <a:picLocks noChangeAspect="1" noChangeArrowheads="1"/>
            </p:cNvPicPr>
            <p:nvPr/>
          </p:nvPicPr>
          <p:blipFill>
            <a:blip r:embed="rId8" cstate="screen"/>
            <a:srcRect/>
            <a:stretch>
              <a:fillRect/>
            </a:stretch>
          </p:blipFill>
          <p:spPr bwMode="auto">
            <a:xfrm>
              <a:off x="663" y="1640"/>
              <a:ext cx="294" cy="274"/>
            </a:xfrm>
            <a:prstGeom prst="rect">
              <a:avLst/>
            </a:prstGeom>
            <a:noFill/>
            <a:ln w="9525">
              <a:noFill/>
              <a:miter lim="800000"/>
              <a:headEnd/>
              <a:tailEnd/>
            </a:ln>
          </p:spPr>
        </p:pic>
      </p:grpSp>
      <p:sp>
        <p:nvSpPr>
          <p:cNvPr id="180" name="Rectangle 179"/>
          <p:cNvSpPr>
            <a:spLocks noChangeArrowheads="1"/>
          </p:cNvSpPr>
          <p:nvPr/>
        </p:nvSpPr>
        <p:spPr bwMode="auto">
          <a:xfrm>
            <a:off x="371475" y="4908550"/>
            <a:ext cx="8734425" cy="1255728"/>
          </a:xfrm>
          <a:prstGeom prst="rect">
            <a:avLst/>
          </a:prstGeom>
          <a:noFill/>
          <a:ln w="9525" cap="flat" cmpd="sng" algn="ctr">
            <a:noFill/>
            <a:prstDash val="solid"/>
            <a:miter lim="800000"/>
            <a:headEnd type="none" w="med" len="med"/>
            <a:tailEnd type="none" w="med" len="med"/>
          </a:ln>
          <a:effectLst/>
        </p:spPr>
        <p:txBody>
          <a:bodyPr>
            <a:spAutoFit/>
          </a:bodyPr>
          <a:lstStyle/>
          <a:p>
            <a:pPr marL="228600" indent="-228600" defTabSz="914363">
              <a:lnSpc>
                <a:spcPct val="90000"/>
              </a:lnSpc>
              <a:spcBef>
                <a:spcPct val="20000"/>
              </a:spcBef>
              <a:buClr>
                <a:srgbClr val="F4BE96"/>
              </a:buClr>
              <a:buSzPct val="80000"/>
              <a:buBlip>
                <a:blip r:embed="rId9"/>
              </a:buBlip>
              <a:tabLst>
                <a:tab pos="4287838" algn="l"/>
              </a:tabLst>
            </a:pPr>
            <a:r>
              <a:rPr lang="en-US" dirty="0" smtClean="0"/>
              <a:t>Full </a:t>
            </a:r>
            <a:r>
              <a:rPr lang="en-US" dirty="0"/>
              <a:t>text indexing of e-mail and attachments, IM and Bloomberg mail</a:t>
            </a:r>
          </a:p>
          <a:p>
            <a:pPr marL="228600" indent="-228600" defTabSz="914363">
              <a:lnSpc>
                <a:spcPct val="90000"/>
              </a:lnSpc>
              <a:spcBef>
                <a:spcPct val="20000"/>
              </a:spcBef>
              <a:buClr>
                <a:srgbClr val="F4BE96"/>
              </a:buClr>
              <a:buSzPct val="80000"/>
              <a:buBlip>
                <a:blip r:embed="rId9"/>
              </a:buBlip>
              <a:tabLst>
                <a:tab pos="4287838" algn="l"/>
              </a:tabLst>
            </a:pPr>
            <a:r>
              <a:rPr lang="en-US" dirty="0" smtClean="0"/>
              <a:t>Governance </a:t>
            </a:r>
            <a:r>
              <a:rPr lang="en-US" dirty="0"/>
              <a:t>tools for supervising, escalating</a:t>
            </a:r>
            <a:r>
              <a:rPr lang="en-US" dirty="0" smtClean="0"/>
              <a:t>, and </a:t>
            </a:r>
            <a:r>
              <a:rPr lang="en-US" dirty="0"/>
              <a:t>tracking messages</a:t>
            </a:r>
          </a:p>
          <a:p>
            <a:pPr marL="228600" indent="-228600" defTabSz="914363">
              <a:lnSpc>
                <a:spcPct val="90000"/>
              </a:lnSpc>
              <a:spcBef>
                <a:spcPct val="20000"/>
              </a:spcBef>
              <a:buClr>
                <a:srgbClr val="F4BE96"/>
              </a:buClr>
              <a:buSzPct val="80000"/>
              <a:buBlip>
                <a:blip r:embed="rId9"/>
              </a:buBlip>
              <a:tabLst>
                <a:tab pos="4287838" algn="l"/>
              </a:tabLst>
            </a:pPr>
            <a:r>
              <a:rPr lang="en-US" dirty="0" smtClean="0"/>
              <a:t>Access </a:t>
            </a:r>
            <a:r>
              <a:rPr lang="en-US" dirty="0"/>
              <a:t>message archive via the </a:t>
            </a:r>
            <a:r>
              <a:rPr lang="en-US" dirty="0" smtClean="0"/>
              <a:t>Web </a:t>
            </a:r>
            <a:r>
              <a:rPr lang="en-US" dirty="0"/>
              <a:t>for real time e-mail </a:t>
            </a:r>
            <a:r>
              <a:rPr lang="en-US" dirty="0" smtClean="0"/>
              <a:t>functionality</a:t>
            </a:r>
          </a:p>
          <a:p>
            <a:pPr marL="228600" indent="-228600" defTabSz="914363">
              <a:lnSpc>
                <a:spcPct val="90000"/>
              </a:lnSpc>
              <a:spcBef>
                <a:spcPct val="20000"/>
              </a:spcBef>
              <a:buClr>
                <a:srgbClr val="F4BE96"/>
              </a:buClr>
              <a:buSzPct val="80000"/>
              <a:buBlip>
                <a:blip r:embed="rId9"/>
              </a:buBlip>
              <a:tabLst>
                <a:tab pos="4287838" algn="l"/>
              </a:tabLst>
            </a:pPr>
            <a:r>
              <a:rPr lang="en-US" dirty="0" smtClean="0"/>
              <a:t>Archive repository benefits from upstream spam and virus protection features</a:t>
            </a:r>
          </a:p>
        </p:txBody>
      </p:sp>
      <p:sp>
        <p:nvSpPr>
          <p:cNvPr id="181" name="Title 205840"/>
          <p:cNvSpPr>
            <a:spLocks noGrp="1" noChangeArrowheads="1"/>
          </p:cNvSpPr>
          <p:nvPr>
            <p:ph type="title"/>
          </p:nvPr>
        </p:nvSpPr>
        <p:spPr>
          <a:xfrm>
            <a:off x="381000" y="381000"/>
            <a:ext cx="8382000" cy="830997"/>
          </a:xfrm>
        </p:spPr>
        <p:txBody>
          <a:bodyPr/>
          <a:lstStyle/>
          <a:p>
            <a:r>
              <a:rPr lang="en-US" sz="3600" dirty="0" smtClean="0"/>
              <a:t>Microsoft Exchange Hosted Archive</a:t>
            </a:r>
            <a:br>
              <a:rPr lang="en-US" sz="3600" dirty="0" smtClean="0"/>
            </a:br>
            <a:r>
              <a:rPr lang="en-US" sz="2400" dirty="0" smtClean="0">
                <a:solidFill>
                  <a:schemeClr val="accent1">
                    <a:lumMod val="20000"/>
                    <a:lumOff val="80000"/>
                  </a:schemeClr>
                </a:solidFill>
              </a:rPr>
              <a:t>Message archiving for organizational governance and legal discovery</a:t>
            </a:r>
          </a:p>
        </p:txBody>
      </p:sp>
      <p:sp>
        <p:nvSpPr>
          <p:cNvPr id="186" name="TextBox 185"/>
          <p:cNvSpPr txBox="1">
            <a:spLocks noChangeArrowheads="1"/>
          </p:cNvSpPr>
          <p:nvPr/>
        </p:nvSpPr>
        <p:spPr bwMode="auto">
          <a:xfrm>
            <a:off x="882650" y="1516063"/>
            <a:ext cx="1155700" cy="274637"/>
          </a:xfrm>
          <a:prstGeom prst="rect">
            <a:avLst/>
          </a:prstGeom>
          <a:noFill/>
          <a:ln w="9525" cap="flat" cmpd="sng" algn="ctr">
            <a:noFill/>
            <a:prstDash val="solid"/>
            <a:miter lim="800000"/>
            <a:headEnd type="none" w="med" len="med"/>
            <a:tailEnd type="none" w="med" len="med"/>
          </a:ln>
          <a:effectLst/>
        </p:spPr>
        <p:txBody>
          <a:bodyPr>
            <a:spAutoFit/>
          </a:bodyPr>
          <a:lstStyle/>
          <a:p>
            <a:pPr algn="ctr">
              <a:spcBef>
                <a:spcPct val="50000"/>
              </a:spcBef>
            </a:pPr>
            <a:r>
              <a:rPr lang="en-US" sz="1200" b="1" dirty="0"/>
              <a:t>Internet</a:t>
            </a:r>
            <a:endParaRPr lang="en-US" b="1" dirty="0"/>
          </a:p>
        </p:txBody>
      </p:sp>
      <p:sp>
        <p:nvSpPr>
          <p:cNvPr id="187" name="TextBox 186"/>
          <p:cNvSpPr txBox="1">
            <a:spLocks noChangeArrowheads="1"/>
          </p:cNvSpPr>
          <p:nvPr/>
        </p:nvSpPr>
        <p:spPr bwMode="auto">
          <a:xfrm>
            <a:off x="7205663" y="1512888"/>
            <a:ext cx="964560" cy="461665"/>
          </a:xfrm>
          <a:prstGeom prst="rect">
            <a:avLst/>
          </a:prstGeom>
          <a:noFill/>
          <a:ln w="9525" cap="flat" cmpd="sng" algn="ctr">
            <a:noFill/>
            <a:prstDash val="solid"/>
            <a:miter lim="800000"/>
            <a:headEnd type="none" w="med" len="med"/>
            <a:tailEnd type="none" w="med" len="med"/>
          </a:ln>
          <a:effectLst/>
        </p:spPr>
        <p:txBody>
          <a:bodyPr wrap="square">
            <a:spAutoFit/>
          </a:bodyPr>
          <a:lstStyle/>
          <a:p>
            <a:pPr algn="ctr">
              <a:spcBef>
                <a:spcPct val="50000"/>
              </a:spcBef>
            </a:pPr>
            <a:r>
              <a:rPr lang="en-US" sz="1200" b="1" dirty="0"/>
              <a:t>Corporate Network</a:t>
            </a:r>
            <a:endParaRPr lang="en-US" b="1" dirty="0"/>
          </a:p>
        </p:txBody>
      </p:sp>
      <p:grpSp>
        <p:nvGrpSpPr>
          <p:cNvPr id="5" name="Group 57"/>
          <p:cNvGrpSpPr>
            <a:grpSpLocks/>
          </p:cNvGrpSpPr>
          <p:nvPr/>
        </p:nvGrpSpPr>
        <p:grpSpPr bwMode="auto">
          <a:xfrm>
            <a:off x="4155663" y="3449677"/>
            <a:ext cx="490538" cy="409575"/>
            <a:chOff x="3458" y="2520"/>
            <a:chExt cx="345" cy="288"/>
          </a:xfrm>
        </p:grpSpPr>
        <p:pic>
          <p:nvPicPr>
            <p:cNvPr id="200" name="Rectangle 9280"/>
            <p:cNvPicPr>
              <a:picLocks noChangeAspect="1" noChangeArrowheads="1"/>
            </p:cNvPicPr>
            <p:nvPr/>
          </p:nvPicPr>
          <p:blipFill>
            <a:blip r:embed="rId10" cstate="screen"/>
            <a:srcRect/>
            <a:stretch>
              <a:fillRect/>
            </a:stretch>
          </p:blipFill>
          <p:spPr bwMode="auto">
            <a:xfrm>
              <a:off x="3553" y="2520"/>
              <a:ext cx="214" cy="200"/>
            </a:xfrm>
            <a:prstGeom prst="rect">
              <a:avLst/>
            </a:prstGeom>
            <a:noFill/>
            <a:ln w="9525">
              <a:noFill/>
              <a:miter lim="800000"/>
              <a:headEnd/>
              <a:tailEnd/>
            </a:ln>
          </p:spPr>
        </p:pic>
        <p:pic>
          <p:nvPicPr>
            <p:cNvPr id="201" name="Rectangle 9281"/>
            <p:cNvPicPr>
              <a:picLocks noChangeAspect="1" noChangeArrowheads="1"/>
            </p:cNvPicPr>
            <p:nvPr/>
          </p:nvPicPr>
          <p:blipFill>
            <a:blip r:embed="rId11" cstate="screen"/>
            <a:srcRect/>
            <a:stretch>
              <a:fillRect/>
            </a:stretch>
          </p:blipFill>
          <p:spPr bwMode="auto">
            <a:xfrm>
              <a:off x="3458" y="2557"/>
              <a:ext cx="209" cy="195"/>
            </a:xfrm>
            <a:prstGeom prst="rect">
              <a:avLst/>
            </a:prstGeom>
            <a:noFill/>
            <a:ln w="9525">
              <a:noFill/>
              <a:miter lim="800000"/>
              <a:headEnd/>
              <a:tailEnd/>
            </a:ln>
          </p:spPr>
        </p:pic>
        <p:pic>
          <p:nvPicPr>
            <p:cNvPr id="202" name="Rectangle 9282"/>
            <p:cNvPicPr>
              <a:picLocks noChangeAspect="1" noChangeArrowheads="1"/>
            </p:cNvPicPr>
            <p:nvPr/>
          </p:nvPicPr>
          <p:blipFill>
            <a:blip r:embed="rId12" cstate="screen"/>
            <a:srcRect/>
            <a:stretch>
              <a:fillRect/>
            </a:stretch>
          </p:blipFill>
          <p:spPr bwMode="auto">
            <a:xfrm>
              <a:off x="3577" y="2597"/>
              <a:ext cx="226" cy="211"/>
            </a:xfrm>
            <a:prstGeom prst="rect">
              <a:avLst/>
            </a:prstGeom>
            <a:noFill/>
            <a:ln w="9525">
              <a:noFill/>
              <a:miter lim="800000"/>
              <a:headEnd/>
              <a:tailEnd/>
            </a:ln>
          </p:spPr>
        </p:pic>
      </p:grpSp>
      <p:pic>
        <p:nvPicPr>
          <p:cNvPr id="206" name="Rectangle 9248"/>
          <p:cNvPicPr>
            <a:picLocks noChangeAspect="1" noChangeArrowheads="1"/>
          </p:cNvPicPr>
          <p:nvPr/>
        </p:nvPicPr>
        <p:blipFill>
          <a:blip r:embed="rId4" cstate="screen"/>
          <a:srcRect/>
          <a:stretch>
            <a:fillRect/>
          </a:stretch>
        </p:blipFill>
        <p:spPr bwMode="auto">
          <a:xfrm>
            <a:off x="1524850" y="3010764"/>
            <a:ext cx="511175" cy="476250"/>
          </a:xfrm>
          <a:prstGeom prst="rect">
            <a:avLst/>
          </a:prstGeom>
          <a:noFill/>
          <a:ln w="9525">
            <a:noFill/>
            <a:miter lim="800000"/>
            <a:headEnd/>
            <a:tailEnd/>
          </a:ln>
        </p:spPr>
      </p:pic>
      <p:sp>
        <p:nvSpPr>
          <p:cNvPr id="207" name="TextBox 206"/>
          <p:cNvSpPr txBox="1">
            <a:spLocks noChangeArrowheads="1"/>
          </p:cNvSpPr>
          <p:nvPr/>
        </p:nvSpPr>
        <p:spPr bwMode="auto">
          <a:xfrm>
            <a:off x="4975758" y="4302125"/>
            <a:ext cx="3135085" cy="246221"/>
          </a:xfrm>
          <a:prstGeom prst="rect">
            <a:avLst/>
          </a:prstGeom>
          <a:noFill/>
          <a:ln w="9525" cap="flat" cmpd="sng" algn="ctr">
            <a:noFill/>
            <a:prstDash val="solid"/>
            <a:miter lim="800000"/>
            <a:headEnd type="none" w="med" len="med"/>
            <a:tailEnd type="none" w="med" len="med"/>
          </a:ln>
          <a:effectLst/>
        </p:spPr>
        <p:txBody>
          <a:bodyPr wrap="square">
            <a:spAutoFit/>
          </a:bodyPr>
          <a:lstStyle/>
          <a:p>
            <a:pPr algn="ctr">
              <a:spcBef>
                <a:spcPct val="50000"/>
              </a:spcBef>
            </a:pPr>
            <a:r>
              <a:rPr lang="en-US" sz="1000" b="1" dirty="0" smtClean="0"/>
              <a:t>Access  for Auditors</a:t>
            </a:r>
            <a:r>
              <a:rPr lang="en-US" sz="1000" b="1" dirty="0"/>
              <a:t>, </a:t>
            </a:r>
            <a:r>
              <a:rPr lang="en-US" sz="1000" b="1" dirty="0" smtClean="0"/>
              <a:t>Outside Counsel</a:t>
            </a:r>
            <a:endParaRPr lang="en-US" sz="2000" b="1" dirty="0"/>
          </a:p>
        </p:txBody>
      </p:sp>
      <p:sp>
        <p:nvSpPr>
          <p:cNvPr id="208" name="TextBox 207"/>
          <p:cNvSpPr txBox="1">
            <a:spLocks noChangeArrowheads="1"/>
          </p:cNvSpPr>
          <p:nvPr/>
        </p:nvSpPr>
        <p:spPr bwMode="auto">
          <a:xfrm rot="20726453">
            <a:off x="5570712" y="3677065"/>
            <a:ext cx="2199021" cy="246221"/>
          </a:xfrm>
          <a:prstGeom prst="rect">
            <a:avLst/>
          </a:prstGeom>
          <a:noFill/>
          <a:ln w="9525" cap="flat" cmpd="sng" algn="ctr">
            <a:noFill/>
            <a:prstDash val="solid"/>
            <a:miter lim="800000"/>
            <a:headEnd type="none" w="med" len="med"/>
            <a:tailEnd type="none" w="med" len="med"/>
          </a:ln>
          <a:effectLst/>
        </p:spPr>
        <p:txBody>
          <a:bodyPr wrap="square">
            <a:spAutoFit/>
          </a:bodyPr>
          <a:lstStyle/>
          <a:p>
            <a:pPr algn="ctr">
              <a:spcBef>
                <a:spcPct val="50000"/>
              </a:spcBef>
            </a:pPr>
            <a:r>
              <a:rPr lang="en-US" sz="1000" b="1" dirty="0" smtClean="0"/>
              <a:t>Access  for End Users &amp; Admin</a:t>
            </a:r>
            <a:endParaRPr lang="en-US" sz="2000" b="1" dirty="0"/>
          </a:p>
        </p:txBody>
      </p:sp>
      <p:sp>
        <p:nvSpPr>
          <p:cNvPr id="214" name="TextBox 213"/>
          <p:cNvSpPr txBox="1">
            <a:spLocks noChangeArrowheads="1"/>
          </p:cNvSpPr>
          <p:nvPr/>
        </p:nvSpPr>
        <p:spPr bwMode="auto">
          <a:xfrm>
            <a:off x="2506663" y="1633538"/>
            <a:ext cx="3816499" cy="307777"/>
          </a:xfrm>
          <a:prstGeom prst="rect">
            <a:avLst/>
          </a:prstGeom>
          <a:noFill/>
          <a:ln w="9525" cap="flat" cmpd="sng" algn="ctr">
            <a:noFill/>
            <a:prstDash val="solid"/>
            <a:miter lim="800000"/>
            <a:headEnd type="none" w="med" len="med"/>
            <a:tailEnd type="none" w="med" len="med"/>
          </a:ln>
          <a:effectLst/>
        </p:spPr>
        <p:txBody>
          <a:bodyPr wrap="square">
            <a:spAutoFit/>
          </a:bodyPr>
          <a:lstStyle/>
          <a:p>
            <a:pPr algn="ctr">
              <a:spcBef>
                <a:spcPct val="50000"/>
              </a:spcBef>
            </a:pPr>
            <a:r>
              <a:rPr lang="en-US" sz="1400" b="1" dirty="0" smtClean="0"/>
              <a:t>EHS Global </a:t>
            </a:r>
            <a:r>
              <a:rPr lang="en-US" sz="1400" b="1" dirty="0"/>
              <a:t>Data Center Network</a:t>
            </a:r>
            <a:endParaRPr lang="en-US" b="1" dirty="0"/>
          </a:p>
        </p:txBody>
      </p:sp>
      <p:sp>
        <p:nvSpPr>
          <p:cNvPr id="217" name="Shape 9259"/>
          <p:cNvSpPr>
            <a:spLocks/>
          </p:cNvSpPr>
          <p:nvPr/>
        </p:nvSpPr>
        <p:spPr bwMode="auto">
          <a:xfrm rot="20779575" flipH="1" flipV="1">
            <a:off x="5111311" y="3548909"/>
            <a:ext cx="2703100" cy="413234"/>
          </a:xfrm>
          <a:custGeom>
            <a:avLst/>
            <a:gdLst>
              <a:gd name="T0" fmla="*/ 0 w 720"/>
              <a:gd name="T1" fmla="*/ 0 h 1"/>
              <a:gd name="T2" fmla="*/ 1719263 w 720"/>
              <a:gd name="T3" fmla="*/ 0 h 1"/>
              <a:gd name="T4" fmla="*/ 0 60000 65536"/>
              <a:gd name="T5" fmla="*/ 0 60000 65536"/>
              <a:gd name="T6" fmla="*/ 0 w 720"/>
              <a:gd name="T7" fmla="*/ 0 h 1"/>
              <a:gd name="T8" fmla="*/ 0 w 720"/>
              <a:gd name="T9" fmla="*/ 0 h 1"/>
            </a:gdLst>
            <a:ahLst/>
            <a:cxnLst>
              <a:cxn ang="T4">
                <a:pos x="T0" y="T1"/>
              </a:cxn>
              <a:cxn ang="T5">
                <a:pos x="T2" y="T3"/>
              </a:cxn>
            </a:cxnLst>
            <a:rect l="T6" t="T7" r="T8" b="T9"/>
            <a:pathLst>
              <a:path w="720" h="1">
                <a:moveTo>
                  <a:pt x="0" y="0"/>
                </a:moveTo>
                <a:lnTo>
                  <a:pt x="720" y="0"/>
                </a:lnTo>
              </a:path>
            </a:pathLst>
          </a:custGeom>
          <a:noFill/>
          <a:ln w="38100" cap="rnd" algn="ctr">
            <a:solidFill>
              <a:schemeClr val="tx1"/>
            </a:solidFill>
            <a:prstDash val="sysDot"/>
            <a:round/>
            <a:headEnd type="stealth" w="med" len="med"/>
            <a:tailEnd type="stealth" w="med" len="med"/>
          </a:ln>
        </p:spPr>
        <p:txBody>
          <a:bodyPr/>
          <a:lstStyle/>
          <a:p>
            <a:endParaRPr lang="en-US" dirty="0">
              <a:solidFill>
                <a:srgbClr val="000000"/>
              </a:solidFill>
            </a:endParaRPr>
          </a:p>
        </p:txBody>
      </p:sp>
      <p:sp>
        <p:nvSpPr>
          <p:cNvPr id="218" name="Shape 9260"/>
          <p:cNvSpPr>
            <a:spLocks/>
          </p:cNvSpPr>
          <p:nvPr/>
        </p:nvSpPr>
        <p:spPr bwMode="auto">
          <a:xfrm flipH="1" flipV="1">
            <a:off x="5210354" y="4234179"/>
            <a:ext cx="2557283" cy="45719"/>
          </a:xfrm>
          <a:custGeom>
            <a:avLst/>
            <a:gdLst>
              <a:gd name="T0" fmla="*/ 0 w 720"/>
              <a:gd name="T1" fmla="*/ 0 h 1"/>
              <a:gd name="T2" fmla="*/ 1452563 w 720"/>
              <a:gd name="T3" fmla="*/ 0 h 1"/>
              <a:gd name="T4" fmla="*/ 0 60000 65536"/>
              <a:gd name="T5" fmla="*/ 0 60000 65536"/>
              <a:gd name="T6" fmla="*/ 0 w 720"/>
              <a:gd name="T7" fmla="*/ 0 h 1"/>
              <a:gd name="T8" fmla="*/ 0 w 720"/>
              <a:gd name="T9" fmla="*/ 0 h 1"/>
            </a:gdLst>
            <a:ahLst/>
            <a:cxnLst>
              <a:cxn ang="T4">
                <a:pos x="T0" y="T1"/>
              </a:cxn>
              <a:cxn ang="T5">
                <a:pos x="T2" y="T3"/>
              </a:cxn>
            </a:cxnLst>
            <a:rect l="T6" t="T7" r="T8" b="T9"/>
            <a:pathLst>
              <a:path w="720" h="1">
                <a:moveTo>
                  <a:pt x="0" y="0"/>
                </a:moveTo>
                <a:lnTo>
                  <a:pt x="720" y="0"/>
                </a:lnTo>
              </a:path>
            </a:pathLst>
          </a:custGeom>
          <a:noFill/>
          <a:ln w="38100" cap="rnd" algn="ctr">
            <a:solidFill>
              <a:schemeClr val="tx1"/>
            </a:solidFill>
            <a:prstDash val="sysDot"/>
            <a:round/>
            <a:headEnd type="stealth" w="med" len="med"/>
            <a:tailEnd type="stealth" w="med" len="med"/>
          </a:ln>
        </p:spPr>
        <p:txBody>
          <a:bodyPr/>
          <a:lstStyle/>
          <a:p>
            <a:endParaRPr lang="en-US" dirty="0">
              <a:solidFill>
                <a:srgbClr val="000000"/>
              </a:solidFill>
            </a:endParaRPr>
          </a:p>
        </p:txBody>
      </p:sp>
      <p:pic>
        <p:nvPicPr>
          <p:cNvPr id="88" name="Rectangle 3076"/>
          <p:cNvPicPr>
            <a:picLocks noChangeArrowheads="1"/>
          </p:cNvPicPr>
          <p:nvPr/>
        </p:nvPicPr>
        <p:blipFill>
          <a:blip r:embed="rId13" cstate="screen"/>
          <a:srcRect/>
          <a:stretch>
            <a:fillRect/>
          </a:stretch>
        </p:blipFill>
        <p:spPr bwMode="auto">
          <a:xfrm>
            <a:off x="7017768" y="2056951"/>
            <a:ext cx="1315349" cy="214878"/>
          </a:xfrm>
          <a:prstGeom prst="rect">
            <a:avLst/>
          </a:prstGeom>
          <a:noFill/>
          <a:ln w="9525" cap="flat" cmpd="sng" algn="ctr">
            <a:noFill/>
            <a:prstDash val="solid"/>
            <a:miter lim="800000"/>
            <a:headEnd type="none" w="med" len="med"/>
            <a:tailEnd type="none" w="med" len="med"/>
          </a:ln>
          <a:effectLst/>
        </p:spPr>
      </p:pic>
      <p:sp>
        <p:nvSpPr>
          <p:cNvPr id="89" name="TextBox 88"/>
          <p:cNvSpPr txBox="1">
            <a:spLocks noChangeArrowheads="1"/>
          </p:cNvSpPr>
          <p:nvPr/>
        </p:nvSpPr>
        <p:spPr bwMode="auto">
          <a:xfrm>
            <a:off x="4845126" y="2123399"/>
            <a:ext cx="1762317" cy="246221"/>
          </a:xfrm>
          <a:prstGeom prst="rect">
            <a:avLst/>
          </a:prstGeom>
          <a:noFill/>
          <a:ln w="9525" cap="flat" cmpd="sng" algn="ctr">
            <a:noFill/>
            <a:prstDash val="solid"/>
            <a:miter lim="800000"/>
            <a:headEnd type="none" w="med" len="med"/>
            <a:tailEnd type="none" w="med" len="med"/>
          </a:ln>
          <a:effectLst/>
        </p:spPr>
        <p:txBody>
          <a:bodyPr wrap="square">
            <a:spAutoFit/>
          </a:bodyPr>
          <a:lstStyle/>
          <a:p>
            <a:pPr algn="ctr">
              <a:spcBef>
                <a:spcPct val="50000"/>
              </a:spcBef>
            </a:pPr>
            <a:r>
              <a:rPr lang="en-US" sz="1000" b="1" dirty="0" smtClean="0"/>
              <a:t>Filtered Inbound E-mail</a:t>
            </a:r>
            <a:endParaRPr lang="en-US" sz="2000" b="1" dirty="0"/>
          </a:p>
        </p:txBody>
      </p:sp>
      <p:sp>
        <p:nvSpPr>
          <p:cNvPr id="90" name="TextBox 89"/>
          <p:cNvSpPr txBox="1">
            <a:spLocks noChangeArrowheads="1"/>
          </p:cNvSpPr>
          <p:nvPr/>
        </p:nvSpPr>
        <p:spPr bwMode="auto">
          <a:xfrm>
            <a:off x="721025" y="2758890"/>
            <a:ext cx="1155939" cy="369332"/>
          </a:xfrm>
          <a:prstGeom prst="rect">
            <a:avLst/>
          </a:prstGeom>
          <a:noFill/>
          <a:ln w="9525" cap="flat" cmpd="sng" algn="ctr">
            <a:noFill/>
            <a:prstDash val="solid"/>
            <a:miter lim="800000"/>
            <a:headEnd type="none" w="med" len="med"/>
            <a:tailEnd type="none" w="med" len="med"/>
          </a:ln>
          <a:effectLst/>
        </p:spPr>
        <p:txBody>
          <a:bodyPr wrap="square">
            <a:spAutoFit/>
          </a:bodyPr>
          <a:lstStyle/>
          <a:p>
            <a:pPr algn="ctr">
              <a:spcBef>
                <a:spcPct val="50000"/>
              </a:spcBef>
            </a:pPr>
            <a:r>
              <a:rPr lang="en-US" sz="900" b="1" dirty="0" smtClean="0"/>
              <a:t>Filtered Outbound  E-mail</a:t>
            </a:r>
            <a:endParaRPr lang="en-US" b="1" dirty="0"/>
          </a:p>
        </p:txBody>
      </p:sp>
      <p:sp>
        <p:nvSpPr>
          <p:cNvPr id="95" name="Shape 9219"/>
          <p:cNvSpPr>
            <a:spLocks/>
          </p:cNvSpPr>
          <p:nvPr/>
        </p:nvSpPr>
        <p:spPr bwMode="auto">
          <a:xfrm rot="20485857" flipH="1">
            <a:off x="5190037" y="3625032"/>
            <a:ext cx="1781315" cy="216965"/>
          </a:xfrm>
          <a:custGeom>
            <a:avLst/>
            <a:gdLst>
              <a:gd name="T0" fmla="*/ 0 w 720"/>
              <a:gd name="T1" fmla="*/ 0 h 1"/>
              <a:gd name="T2" fmla="*/ 992187 w 720"/>
              <a:gd name="T3" fmla="*/ 0 h 1"/>
              <a:gd name="T4" fmla="*/ 0 60000 65536"/>
              <a:gd name="T5" fmla="*/ 0 60000 65536"/>
              <a:gd name="T6" fmla="*/ 0 w 720"/>
              <a:gd name="T7" fmla="*/ 0 h 1"/>
              <a:gd name="T8" fmla="*/ 0 w 720"/>
              <a:gd name="T9" fmla="*/ 0 h 1"/>
            </a:gdLst>
            <a:ahLst/>
            <a:cxnLst>
              <a:cxn ang="T4">
                <a:pos x="T0" y="T1"/>
              </a:cxn>
              <a:cxn ang="T5">
                <a:pos x="T2" y="T3"/>
              </a:cxn>
            </a:cxnLst>
            <a:rect l="T6" t="T7" r="T8" b="T9"/>
            <a:pathLst>
              <a:path w="720" h="1">
                <a:moveTo>
                  <a:pt x="0" y="0"/>
                </a:moveTo>
                <a:lnTo>
                  <a:pt x="720" y="0"/>
                </a:lnTo>
              </a:path>
            </a:pathLst>
          </a:custGeom>
          <a:ln w="28575">
            <a:solidFill>
              <a:schemeClr val="accent2"/>
            </a:solidFill>
            <a:headEnd/>
            <a:tailEnd type="stealth" w="med" len="med"/>
          </a:ln>
        </p:spPr>
        <p:style>
          <a:lnRef idx="1">
            <a:schemeClr val="accent3"/>
          </a:lnRef>
          <a:fillRef idx="0">
            <a:schemeClr val="accent3"/>
          </a:fillRef>
          <a:effectRef idx="0">
            <a:schemeClr val="accent3"/>
          </a:effectRef>
          <a:fontRef idx="minor">
            <a:schemeClr val="tx1"/>
          </a:fontRef>
        </p:style>
        <p:txBody>
          <a:bodyPr/>
          <a:lstStyle/>
          <a:p>
            <a:endParaRPr lang="en-US" dirty="0">
              <a:solidFill>
                <a:srgbClr val="000000"/>
              </a:solidFill>
            </a:endParaRPr>
          </a:p>
        </p:txBody>
      </p:sp>
      <p:sp>
        <p:nvSpPr>
          <p:cNvPr id="96" name="TextBox 95"/>
          <p:cNvSpPr txBox="1">
            <a:spLocks noChangeArrowheads="1"/>
          </p:cNvSpPr>
          <p:nvPr/>
        </p:nvSpPr>
        <p:spPr bwMode="auto">
          <a:xfrm rot="20491173">
            <a:off x="4962229" y="3425053"/>
            <a:ext cx="2005252" cy="246221"/>
          </a:xfrm>
          <a:prstGeom prst="rect">
            <a:avLst/>
          </a:prstGeom>
          <a:noFill/>
          <a:ln w="9525" cap="flat" cmpd="sng" algn="ctr">
            <a:noFill/>
            <a:prstDash val="solid"/>
            <a:miter lim="800000"/>
            <a:headEnd type="none" w="med" len="med"/>
            <a:tailEnd type="none" w="med" len="med"/>
          </a:ln>
          <a:effectLst/>
        </p:spPr>
        <p:txBody>
          <a:bodyPr wrap="square">
            <a:spAutoFit/>
          </a:bodyPr>
          <a:lstStyle/>
          <a:p>
            <a:pPr algn="ctr">
              <a:spcBef>
                <a:spcPct val="50000"/>
              </a:spcBef>
            </a:pPr>
            <a:r>
              <a:rPr lang="en-US" sz="1000" b="1" dirty="0" smtClean="0">
                <a:sym typeface="Wingdings" pitchFamily="2" charset="2"/>
              </a:rPr>
              <a:t> </a:t>
            </a:r>
            <a:r>
              <a:rPr lang="en-US" sz="1000" b="1" dirty="0" smtClean="0"/>
              <a:t>Copy via journaling</a:t>
            </a:r>
            <a:endParaRPr lang="en-US" sz="2000" b="1" dirty="0"/>
          </a:p>
        </p:txBody>
      </p:sp>
      <p:sp>
        <p:nvSpPr>
          <p:cNvPr id="69" name="TextBox 68"/>
          <p:cNvSpPr txBox="1">
            <a:spLocks noChangeArrowheads="1"/>
          </p:cNvSpPr>
          <p:nvPr/>
        </p:nvSpPr>
        <p:spPr bwMode="auto">
          <a:xfrm rot="1155345">
            <a:off x="2489889" y="3107926"/>
            <a:ext cx="742170" cy="230832"/>
          </a:xfrm>
          <a:prstGeom prst="rect">
            <a:avLst/>
          </a:prstGeom>
          <a:noFill/>
          <a:ln w="9525" cap="flat" cmpd="sng" algn="ctr">
            <a:noFill/>
            <a:prstDash val="solid"/>
            <a:miter lim="800000"/>
            <a:headEnd type="none" w="med" len="med"/>
            <a:tailEnd type="none" w="med" len="med"/>
          </a:ln>
          <a:effectLst/>
        </p:spPr>
        <p:txBody>
          <a:bodyPr wrap="square">
            <a:spAutoFit/>
          </a:bodyPr>
          <a:lstStyle/>
          <a:p>
            <a:pPr algn="ctr">
              <a:spcBef>
                <a:spcPct val="50000"/>
              </a:spcBef>
            </a:pPr>
            <a:r>
              <a:rPr lang="en-US" sz="900" b="1" dirty="0" smtClean="0"/>
              <a:t>COPY </a:t>
            </a:r>
            <a:r>
              <a:rPr lang="en-US" sz="900" b="1" dirty="0" smtClean="0">
                <a:sym typeface="Wingdings" pitchFamily="2" charset="2"/>
              </a:rPr>
              <a:t></a:t>
            </a:r>
            <a:endParaRPr lang="en-US" b="1" dirty="0"/>
          </a:p>
        </p:txBody>
      </p:sp>
      <p:sp>
        <p:nvSpPr>
          <p:cNvPr id="70" name="TextBox 69"/>
          <p:cNvSpPr txBox="1">
            <a:spLocks noChangeArrowheads="1"/>
          </p:cNvSpPr>
          <p:nvPr/>
        </p:nvSpPr>
        <p:spPr bwMode="auto">
          <a:xfrm rot="17732088">
            <a:off x="4721268" y="2578841"/>
            <a:ext cx="742170" cy="230832"/>
          </a:xfrm>
          <a:prstGeom prst="rect">
            <a:avLst/>
          </a:prstGeom>
          <a:noFill/>
          <a:ln w="9525" cap="flat" cmpd="sng" algn="ctr">
            <a:noFill/>
            <a:prstDash val="solid"/>
            <a:miter lim="800000"/>
            <a:headEnd type="none" w="med" len="med"/>
            <a:tailEnd type="none" w="med" len="med"/>
          </a:ln>
          <a:effectLst/>
        </p:spPr>
        <p:txBody>
          <a:bodyPr wrap="square">
            <a:spAutoFit/>
          </a:bodyPr>
          <a:lstStyle/>
          <a:p>
            <a:pPr algn="ctr">
              <a:spcBef>
                <a:spcPct val="50000"/>
              </a:spcBef>
            </a:pPr>
            <a:r>
              <a:rPr lang="en-US" sz="900" b="1" dirty="0" smtClean="0">
                <a:sym typeface="Wingdings" pitchFamily="2" charset="2"/>
              </a:rPr>
              <a:t> COPY</a:t>
            </a:r>
            <a:endParaRPr lang="en-US" b="1" dirty="0"/>
          </a:p>
        </p:txBody>
      </p:sp>
      <p:pic>
        <p:nvPicPr>
          <p:cNvPr id="30722" name="Picture 1" descr="Exchng-Host-Arch_wh.png"/>
          <p:cNvPicPr>
            <a:picLocks noChangeAspect="1" noChangeArrowheads="1"/>
          </p:cNvPicPr>
          <p:nvPr/>
        </p:nvPicPr>
        <p:blipFill>
          <a:blip r:embed="rId14" cstate="screen"/>
          <a:srcRect/>
          <a:stretch>
            <a:fillRect/>
          </a:stretch>
        </p:blipFill>
        <p:spPr bwMode="auto">
          <a:xfrm>
            <a:off x="3862299" y="4000320"/>
            <a:ext cx="1180242" cy="370577"/>
          </a:xfrm>
          <a:prstGeom prst="rect">
            <a:avLst/>
          </a:prstGeom>
          <a:noFill/>
          <a:ln w="9525">
            <a:noFill/>
            <a:miter lim="800000"/>
            <a:headEnd/>
            <a:tailEnd/>
          </a:ln>
        </p:spPr>
      </p:pic>
      <p:pic>
        <p:nvPicPr>
          <p:cNvPr id="1026" name="Picture 2" descr="C:\Program Files\Microsoft Resource DVD Artwork\DVD_ART\Artwork_Imagery\HARDWARE_IMAGERY\Illustration - Misc Hardware\Windows Vista Illustration Icons\Server.png"/>
          <p:cNvPicPr>
            <a:picLocks noChangeAspect="1" noChangeArrowheads="1"/>
          </p:cNvPicPr>
          <p:nvPr/>
        </p:nvPicPr>
        <p:blipFill>
          <a:blip r:embed="rId15"/>
          <a:srcRect/>
          <a:stretch>
            <a:fillRect/>
          </a:stretch>
        </p:blipFill>
        <p:spPr bwMode="auto">
          <a:xfrm>
            <a:off x="7172476" y="2505075"/>
            <a:ext cx="653059" cy="893660"/>
          </a:xfrm>
          <a:prstGeom prst="rect">
            <a:avLst/>
          </a:prstGeom>
          <a:noFill/>
        </p:spPr>
      </p:pic>
      <p:pic>
        <p:nvPicPr>
          <p:cNvPr id="1027" name="Picture 3" descr="C:\Program Files\Microsoft Resource DVD Artwork\DVD_ART\Artwork_Imagery\HARDWARE_IMAGERY\Illustration - Misc Hardware\Windows Vista Illustration Icons\Generic User.png"/>
          <p:cNvPicPr>
            <a:picLocks noChangeAspect="1" noChangeArrowheads="1"/>
          </p:cNvPicPr>
          <p:nvPr/>
        </p:nvPicPr>
        <p:blipFill>
          <a:blip r:embed="rId16"/>
          <a:srcRect/>
          <a:stretch>
            <a:fillRect/>
          </a:stretch>
        </p:blipFill>
        <p:spPr bwMode="auto">
          <a:xfrm>
            <a:off x="7728873" y="2868613"/>
            <a:ext cx="626140" cy="762000"/>
          </a:xfrm>
          <a:prstGeom prst="rect">
            <a:avLst/>
          </a:prstGeom>
          <a:noFill/>
        </p:spPr>
      </p:pic>
      <p:pic>
        <p:nvPicPr>
          <p:cNvPr id="52" name="Picture 3" descr="C:\Program Files\Microsoft Resource DVD Artwork\DVD_ART\Artwork_Imagery\HARDWARE_IMAGERY\Illustration - Misc Hardware\Windows Vista Illustration Icons\Generic User.png"/>
          <p:cNvPicPr>
            <a:picLocks noChangeAspect="1" noChangeArrowheads="1"/>
          </p:cNvPicPr>
          <p:nvPr/>
        </p:nvPicPr>
        <p:blipFill>
          <a:blip r:embed="rId16"/>
          <a:srcRect/>
          <a:stretch>
            <a:fillRect/>
          </a:stretch>
        </p:blipFill>
        <p:spPr bwMode="auto">
          <a:xfrm>
            <a:off x="7833648" y="3865563"/>
            <a:ext cx="626140" cy="762000"/>
          </a:xfrm>
          <a:prstGeom prst="rect">
            <a:avLst/>
          </a:prstGeom>
          <a:noFill/>
        </p:spPr>
      </p:pic>
      <p:sp>
        <p:nvSpPr>
          <p:cNvPr id="53" name="Oval 52"/>
          <p:cNvSpPr/>
          <p:nvPr/>
        </p:nvSpPr>
        <p:spPr bwMode="auto">
          <a:xfrm>
            <a:off x="2932112" y="2236788"/>
            <a:ext cx="1638301" cy="1011237"/>
          </a:xfrm>
          <a:prstGeom prst="ellipse">
            <a:avLst/>
          </a:prstGeom>
          <a:gradFill flip="none" rotWithShape="1">
            <a:gsLst>
              <a:gs pos="0">
                <a:schemeClr val="bg1">
                  <a:lumMod val="50000"/>
                  <a:alpha val="0"/>
                </a:schemeClr>
              </a:gs>
              <a:gs pos="42000">
                <a:schemeClr val="accent4">
                  <a:lumMod val="40000"/>
                  <a:lumOff val="60000"/>
                </a:schemeClr>
              </a:gs>
              <a:gs pos="75000">
                <a:schemeClr val="accent4"/>
              </a:gs>
              <a:gs pos="85000">
                <a:schemeClr val="accent4">
                  <a:lumMod val="75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4">
                <a:lumMod val="75000"/>
                <a:alpha val="2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endParaRPr lang="en-US" sz="2400" dirty="0" smtClean="0">
              <a:solidFill>
                <a:schemeClr val="tx1"/>
              </a:solidFill>
              <a:latin typeface="Segoe" pitchFamily="34" charset="0"/>
            </a:endParaRPr>
          </a:p>
        </p:txBody>
      </p:sp>
      <p:pic>
        <p:nvPicPr>
          <p:cNvPr id="86" name="Rectangle 10240"/>
          <p:cNvPicPr>
            <a:picLocks noChangeAspect="1" noChangeArrowheads="1"/>
          </p:cNvPicPr>
          <p:nvPr/>
        </p:nvPicPr>
        <p:blipFill>
          <a:blip r:embed="rId17" cstate="screen"/>
          <a:srcRect/>
          <a:stretch>
            <a:fillRect/>
          </a:stretch>
        </p:blipFill>
        <p:spPr bwMode="auto">
          <a:xfrm>
            <a:off x="3077848" y="2501647"/>
            <a:ext cx="1352184" cy="455389"/>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730250" y="4038600"/>
            <a:ext cx="8413750" cy="914400"/>
          </a:xfrm>
        </p:spPr>
        <p:txBody>
          <a:bodyPr anchor="ctr"/>
          <a:lstStyle/>
          <a:p>
            <a:r>
              <a:rPr lang="en-US" sz="3200" dirty="0" smtClean="0"/>
              <a:t>Legal Discovery Made Simple</a:t>
            </a:r>
            <a:endParaRPr lang="en-US" sz="3200" dirty="0"/>
          </a:p>
        </p:txBody>
      </p:sp>
      <p:sp>
        <p:nvSpPr>
          <p:cNvPr id="13" name="Text Placeholder 12"/>
          <p:cNvSpPr>
            <a:spLocks noGrp="1"/>
          </p:cNvSpPr>
          <p:nvPr>
            <p:ph type="body" sz="quarter" idx="10"/>
          </p:nvPr>
        </p:nvSpPr>
        <p:spPr/>
        <p:txBody>
          <a:bodyPr/>
          <a:lstStyle/>
          <a:p>
            <a:r>
              <a:rPr lang="en-US" dirty="0" smtClean="0"/>
              <a:t>demo</a:t>
            </a:r>
            <a:endParaRPr lang="en-US" dirty="0"/>
          </a:p>
        </p:txBody>
      </p:sp>
      <p:sp>
        <p:nvSpPr>
          <p:cNvPr id="5" name="Subtitle 4"/>
          <p:cNvSpPr>
            <a:spLocks noGrp="1"/>
          </p:cNvSpPr>
          <p:nvPr>
            <p:ph type="subTitle" idx="1"/>
          </p:nvPr>
        </p:nvSpPr>
        <p:spPr>
          <a:xfrm>
            <a:off x="730250" y="5059680"/>
            <a:ext cx="7043208" cy="461665"/>
          </a:xfrm>
        </p:spPr>
        <p:txBody>
          <a:bodyPr/>
          <a:lstStyle/>
          <a:p>
            <a:endParaRPr lang="en-US" dirty="0"/>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731043" y="2239963"/>
            <a:ext cx="8211076" cy="914400"/>
          </a:xfrm>
        </p:spPr>
        <p:txBody>
          <a:bodyPr anchor="ctr"/>
          <a:lstStyle/>
          <a:p>
            <a:r>
              <a:rPr sz="3800" dirty="0" smtClean="0"/>
              <a:t>S</a:t>
            </a:r>
            <a:r>
              <a:rPr lang="en-US" sz="3800" smtClean="0"/>
              <a:t>ecurity</a:t>
            </a:r>
            <a:r>
              <a:rPr lang="en-US" sz="3800" dirty="0" smtClean="0"/>
              <a:t> </a:t>
            </a:r>
            <a:r>
              <a:rPr lang="en-US" sz="3800" dirty="0" smtClean="0"/>
              <a:t>and Organizational Governance</a:t>
            </a:r>
            <a:endParaRPr lang="en-US" sz="3800" dirty="0"/>
          </a:p>
        </p:txBody>
      </p:sp>
      <p:sp>
        <p:nvSpPr>
          <p:cNvPr id="10" name="Subtitle 9"/>
          <p:cNvSpPr>
            <a:spLocks noGrp="1"/>
          </p:cNvSpPr>
          <p:nvPr>
            <p:ph type="subTitle" idx="1"/>
          </p:nvPr>
        </p:nvSpPr>
        <p:spPr>
          <a:xfrm>
            <a:off x="731042" y="4133850"/>
            <a:ext cx="7681913" cy="461665"/>
          </a:xfrm>
        </p:spPr>
        <p:txBody>
          <a:bodyPr/>
          <a:lstStyle/>
          <a:p>
            <a:r>
              <a:rPr lang="en-US" sz="2800" dirty="0" smtClean="0"/>
              <a:t>Name</a:t>
            </a:r>
          </a:p>
          <a:p>
            <a:r>
              <a:rPr lang="en-US" sz="2800" dirty="0" smtClean="0"/>
              <a:t>Title</a:t>
            </a:r>
          </a:p>
          <a:p>
            <a:r>
              <a:rPr lang="en-US" sz="2800" dirty="0" smtClean="0"/>
              <a:t>Microsoft Corporation</a:t>
            </a:r>
          </a:p>
          <a:p>
            <a:endParaRPr lang="en-US" sz="2800" dirty="0"/>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2" name="Rectangle 31"/>
          <p:cNvSpPr/>
          <p:nvPr/>
        </p:nvSpPr>
        <p:spPr bwMode="auto">
          <a:xfrm>
            <a:off x="279400" y="1460500"/>
            <a:ext cx="8459577" cy="3924300"/>
          </a:xfrm>
          <a:prstGeom prst="rect">
            <a:avLst/>
          </a:prstGeom>
          <a:ln>
            <a:noFill/>
            <a:headEnd type="none" w="med" len="med"/>
            <a:tailEnd type="none" w="med" len="med"/>
          </a:ln>
          <a:effectLst>
            <a:outerShdw blurRad="190500" dist="190500" dir="2700000" algn="tl" rotWithShape="0">
              <a:schemeClr val="bg1">
                <a:alpha val="40000"/>
              </a:schemeClr>
            </a:outerShdw>
          </a:effectLst>
        </p:spPr>
        <p:style>
          <a:lnRef idx="2">
            <a:schemeClr val="accent1"/>
          </a:lnRef>
          <a:fillRef idx="1">
            <a:schemeClr val="lt1"/>
          </a:fillRef>
          <a:effectRef idx="0">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graphicFrame>
        <p:nvGraphicFramePr>
          <p:cNvPr id="26" name="Content Placeholder 5"/>
          <p:cNvGraphicFramePr>
            <a:graphicFrameLocks/>
          </p:cNvGraphicFramePr>
          <p:nvPr/>
        </p:nvGraphicFramePr>
        <p:xfrm>
          <a:off x="303003" y="1447800"/>
          <a:ext cx="8432319" cy="3946800"/>
        </p:xfrm>
        <a:graphic>
          <a:graphicData uri="http://schemas.openxmlformats.org/drawingml/2006/table">
            <a:tbl>
              <a:tblPr firstRow="1" bandRow="1">
                <a:tableStyleId>{5A111915-BE36-4E01-A7E5-04B1672EAD32}</a:tableStyleId>
              </a:tblPr>
              <a:tblGrid>
                <a:gridCol w="2144922"/>
                <a:gridCol w="2095799"/>
                <a:gridCol w="2095799"/>
                <a:gridCol w="2095799"/>
              </a:tblGrid>
              <a:tr h="1128122">
                <a:tc>
                  <a:txBody>
                    <a:bodyPr/>
                    <a:lstStyle/>
                    <a:p>
                      <a:endParaRPr lang="en-US" sz="2400" dirty="0">
                        <a:latin typeface="+mn-lt"/>
                      </a:endParaRPr>
                    </a:p>
                  </a:txBody>
                  <a:tcPr marL="18288" marR="18288">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0" dirty="0" smtClean="0">
                          <a:solidFill>
                            <a:schemeClr val="tx1"/>
                          </a:solidFill>
                          <a:latin typeface="+mn-lt"/>
                        </a:rPr>
                        <a:t>Archive</a:t>
                      </a:r>
                      <a:endParaRPr lang="en-US" sz="2400" b="0" dirty="0">
                        <a:solidFill>
                          <a:schemeClr val="tx1"/>
                        </a:solidFill>
                        <a:latin typeface="+mn-lt"/>
                      </a:endParaRPr>
                    </a:p>
                  </a:txBody>
                  <a:tcPr marL="18288" marR="1828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a:gsLst>
                        <a:gs pos="0">
                          <a:schemeClr val="accent2">
                            <a:alpha val="25000"/>
                          </a:schemeClr>
                        </a:gs>
                        <a:gs pos="80000">
                          <a:schemeClr val="bg1">
                            <a:alpha val="0"/>
                          </a:schemeClr>
                        </a:gs>
                      </a:gsLst>
                      <a:lin ang="16200000" scaled="0"/>
                    </a:gradFill>
                  </a:tcPr>
                </a:tc>
                <a:tc>
                  <a:txBody>
                    <a:bodyPr/>
                    <a:lstStyle/>
                    <a:p>
                      <a:pPr marL="0" marR="0" indent="0" algn="ctr" defTabSz="914327" rtl="0" eaLnBrk="1" fontAlgn="auto" latinLnBrk="0" hangingPunct="1">
                        <a:lnSpc>
                          <a:spcPct val="100000"/>
                        </a:lnSpc>
                        <a:spcBef>
                          <a:spcPts val="0"/>
                        </a:spcBef>
                        <a:spcAft>
                          <a:spcPts val="0"/>
                        </a:spcAft>
                        <a:buClrTx/>
                        <a:buSzTx/>
                        <a:buFontTx/>
                        <a:buNone/>
                        <a:tabLst/>
                        <a:defRPr/>
                      </a:pPr>
                      <a:r>
                        <a:rPr lang="en-US" sz="2400" b="0" dirty="0" smtClean="0">
                          <a:solidFill>
                            <a:schemeClr val="tx1"/>
                          </a:solidFill>
                          <a:latin typeface="+mn-lt"/>
                        </a:rPr>
                        <a:t>Search</a:t>
                      </a:r>
                      <a:r>
                        <a:rPr lang="en-US" sz="2400" b="0" baseline="0" dirty="0" smtClean="0">
                          <a:solidFill>
                            <a:schemeClr val="tx1"/>
                          </a:solidFill>
                          <a:latin typeface="+mn-lt"/>
                        </a:rPr>
                        <a:t> and Retrieval for Discovery</a:t>
                      </a:r>
                      <a:endParaRPr lang="en-US" sz="2400" b="0" dirty="0" smtClean="0">
                        <a:solidFill>
                          <a:schemeClr val="tx1"/>
                        </a:solidFill>
                        <a:latin typeface="+mn-lt"/>
                      </a:endParaRPr>
                    </a:p>
                  </a:txBody>
                  <a:tcPr marL="18288" marR="1828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a:gsLst>
                        <a:gs pos="0">
                          <a:schemeClr val="accent2">
                            <a:alpha val="25000"/>
                          </a:schemeClr>
                        </a:gs>
                        <a:gs pos="80000">
                          <a:schemeClr val="bg1">
                            <a:alpha val="0"/>
                          </a:schemeClr>
                        </a:gs>
                      </a:gsLst>
                      <a:lin ang="16200000" scaled="0"/>
                    </a:gradFill>
                  </a:tcPr>
                </a:tc>
                <a:tc>
                  <a:txBody>
                    <a:bodyPr/>
                    <a:lstStyle/>
                    <a:p>
                      <a:pPr algn="ctr"/>
                      <a:r>
                        <a:rPr lang="en-US" sz="2400" b="0" dirty="0" smtClean="0">
                          <a:solidFill>
                            <a:schemeClr val="tx1"/>
                          </a:solidFill>
                          <a:latin typeface="+mn-lt"/>
                        </a:rPr>
                        <a:t>Custom Policies</a:t>
                      </a:r>
                      <a:endParaRPr lang="en-US" sz="2400" b="0" dirty="0">
                        <a:solidFill>
                          <a:schemeClr val="tx1"/>
                        </a:solidFill>
                        <a:latin typeface="+mn-lt"/>
                      </a:endParaRPr>
                    </a:p>
                  </a:txBody>
                  <a:tcPr marL="18288" marR="1828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a:gsLst>
                        <a:gs pos="0">
                          <a:schemeClr val="accent2">
                            <a:alpha val="25000"/>
                          </a:schemeClr>
                        </a:gs>
                        <a:gs pos="80000">
                          <a:schemeClr val="bg1">
                            <a:alpha val="0"/>
                          </a:schemeClr>
                        </a:gs>
                      </a:gsLst>
                      <a:lin ang="16200000" scaled="0"/>
                    </a:gradFill>
                  </a:tcPr>
                </a:tc>
              </a:tr>
              <a:tr h="689520">
                <a:tc>
                  <a:txBody>
                    <a:bodyPr/>
                    <a:lstStyle/>
                    <a:p>
                      <a:pPr algn="r"/>
                      <a:r>
                        <a:rPr lang="en-US" sz="2400" b="0" dirty="0" smtClean="0">
                          <a:latin typeface="+mn-lt"/>
                        </a:rPr>
                        <a:t>E-mail</a:t>
                      </a:r>
                      <a:endParaRPr lang="en-US" sz="2400" b="0" dirty="0">
                        <a:latin typeface="+mn-lt"/>
                      </a:endParaRPr>
                    </a:p>
                  </a:txBody>
                  <a:tcPr marL="18288"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flip="none" rotWithShape="1">
                      <a:gsLst>
                        <a:gs pos="9000">
                          <a:schemeClr val="accent4">
                            <a:alpha val="35000"/>
                          </a:schemeClr>
                        </a:gs>
                        <a:gs pos="83000">
                          <a:schemeClr val="bg1">
                            <a:alpha val="0"/>
                          </a:schemeClr>
                        </a:gs>
                      </a:gsLst>
                      <a:lin ang="10800000" scaled="1"/>
                      <a:tileRect/>
                    </a:gradFill>
                  </a:tcPr>
                </a:tc>
                <a:tc>
                  <a:txBody>
                    <a:bodyPr/>
                    <a:lstStyle/>
                    <a:p>
                      <a:endParaRPr lang="en-US" sz="2400" dirty="0">
                        <a:latin typeface="+mn-lt"/>
                      </a:endParaRPr>
                    </a:p>
                  </a:txBody>
                  <a:tcPr marL="18288" marR="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alpha val="25000"/>
                      </a:schemeClr>
                    </a:solidFill>
                  </a:tcPr>
                </a:tc>
                <a:tc>
                  <a:txBody>
                    <a:bodyPr/>
                    <a:lstStyle/>
                    <a:p>
                      <a:endParaRPr lang="en-US" sz="2400" dirty="0">
                        <a:latin typeface="+mn-lt"/>
                      </a:endParaRPr>
                    </a:p>
                  </a:txBody>
                  <a:tcPr marL="18288" marR="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alpha val="25000"/>
                      </a:schemeClr>
                    </a:solidFill>
                  </a:tcPr>
                </a:tc>
                <a:tc>
                  <a:txBody>
                    <a:bodyPr/>
                    <a:lstStyle/>
                    <a:p>
                      <a:endParaRPr lang="en-US" sz="2400" dirty="0">
                        <a:latin typeface="+mn-lt"/>
                      </a:endParaRPr>
                    </a:p>
                  </a:txBody>
                  <a:tcPr marL="18288" marR="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alpha val="25000"/>
                      </a:schemeClr>
                    </a:solidFill>
                  </a:tcPr>
                </a:tc>
              </a:tr>
              <a:tr h="689520">
                <a:tc>
                  <a:txBody>
                    <a:bodyPr/>
                    <a:lstStyle/>
                    <a:p>
                      <a:pPr algn="r"/>
                      <a:r>
                        <a:rPr lang="en-US" sz="2400" b="0" dirty="0" smtClean="0">
                          <a:latin typeface="+mn-lt"/>
                        </a:rPr>
                        <a:t>IM</a:t>
                      </a:r>
                      <a:endParaRPr lang="en-US" sz="2400" b="0" dirty="0">
                        <a:latin typeface="+mn-lt"/>
                      </a:endParaRPr>
                    </a:p>
                  </a:txBody>
                  <a:tcPr marL="18288"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flip="none" rotWithShape="1">
                      <a:gsLst>
                        <a:gs pos="9000">
                          <a:schemeClr val="accent4">
                            <a:alpha val="35000"/>
                          </a:schemeClr>
                        </a:gs>
                        <a:gs pos="83000">
                          <a:schemeClr val="bg1">
                            <a:alpha val="0"/>
                          </a:schemeClr>
                        </a:gs>
                      </a:gsLst>
                      <a:lin ang="10800000" scaled="1"/>
                      <a:tileRect/>
                    </a:gradFill>
                  </a:tcPr>
                </a:tc>
                <a:tc>
                  <a:txBody>
                    <a:bodyPr/>
                    <a:lstStyle/>
                    <a:p>
                      <a:endParaRPr lang="en-US" sz="2400" dirty="0">
                        <a:latin typeface="+mn-lt"/>
                      </a:endParaRPr>
                    </a:p>
                  </a:txBody>
                  <a:tcPr marL="18288" marR="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alpha val="25000"/>
                      </a:schemeClr>
                    </a:solidFill>
                  </a:tcPr>
                </a:tc>
                <a:tc>
                  <a:txBody>
                    <a:bodyPr/>
                    <a:lstStyle/>
                    <a:p>
                      <a:endParaRPr lang="en-US" sz="2400" dirty="0">
                        <a:latin typeface="+mn-lt"/>
                      </a:endParaRPr>
                    </a:p>
                  </a:txBody>
                  <a:tcPr marL="18288" marR="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alpha val="25000"/>
                      </a:schemeClr>
                    </a:solidFill>
                  </a:tcPr>
                </a:tc>
                <a:tc>
                  <a:txBody>
                    <a:bodyPr/>
                    <a:lstStyle/>
                    <a:p>
                      <a:endParaRPr lang="en-US" sz="2400" dirty="0">
                        <a:latin typeface="+mn-lt"/>
                      </a:endParaRPr>
                    </a:p>
                  </a:txBody>
                  <a:tcPr marL="18288" marR="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alpha val="25000"/>
                      </a:schemeClr>
                    </a:solidFill>
                  </a:tcPr>
                </a:tc>
              </a:tr>
              <a:tr h="689520">
                <a:tc>
                  <a:txBody>
                    <a:bodyPr/>
                    <a:lstStyle/>
                    <a:p>
                      <a:pPr algn="r"/>
                      <a:r>
                        <a:rPr lang="en-US" sz="2400" b="0" dirty="0" smtClean="0">
                          <a:latin typeface="+mn-lt"/>
                        </a:rPr>
                        <a:t>Voice</a:t>
                      </a:r>
                      <a:endParaRPr lang="en-US" sz="2400" b="0" dirty="0">
                        <a:latin typeface="+mn-lt"/>
                      </a:endParaRPr>
                    </a:p>
                  </a:txBody>
                  <a:tcPr marL="18288"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flip="none" rotWithShape="1">
                      <a:gsLst>
                        <a:gs pos="9000">
                          <a:schemeClr val="accent4">
                            <a:alpha val="35000"/>
                          </a:schemeClr>
                        </a:gs>
                        <a:gs pos="83000">
                          <a:schemeClr val="bg1">
                            <a:alpha val="0"/>
                          </a:schemeClr>
                        </a:gs>
                      </a:gsLst>
                      <a:lin ang="10800000" scaled="1"/>
                      <a:tileRect/>
                    </a:gradFill>
                  </a:tcPr>
                </a:tc>
                <a:tc>
                  <a:txBody>
                    <a:bodyPr/>
                    <a:lstStyle/>
                    <a:p>
                      <a:endParaRPr lang="en-US" sz="2400" dirty="0">
                        <a:latin typeface="+mn-lt"/>
                      </a:endParaRPr>
                    </a:p>
                  </a:txBody>
                  <a:tcPr marL="18288" marR="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alpha val="25000"/>
                      </a:schemeClr>
                    </a:solidFill>
                  </a:tcPr>
                </a:tc>
                <a:tc>
                  <a:txBody>
                    <a:bodyPr/>
                    <a:lstStyle/>
                    <a:p>
                      <a:endParaRPr lang="en-US" sz="2400" dirty="0">
                        <a:latin typeface="+mn-lt"/>
                      </a:endParaRPr>
                    </a:p>
                  </a:txBody>
                  <a:tcPr marL="18288" marR="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alpha val="25000"/>
                      </a:schemeClr>
                    </a:solidFill>
                  </a:tcPr>
                </a:tc>
                <a:tc>
                  <a:txBody>
                    <a:bodyPr/>
                    <a:lstStyle/>
                    <a:p>
                      <a:endParaRPr lang="en-US" sz="2400" dirty="0">
                        <a:latin typeface="+mn-lt"/>
                      </a:endParaRPr>
                    </a:p>
                  </a:txBody>
                  <a:tcPr marL="18288" marR="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alpha val="25000"/>
                      </a:schemeClr>
                    </a:solidFill>
                  </a:tcPr>
                </a:tc>
              </a:tr>
              <a:tr h="689520">
                <a:tc>
                  <a:txBody>
                    <a:bodyPr/>
                    <a:lstStyle/>
                    <a:p>
                      <a:pPr algn="r"/>
                      <a:r>
                        <a:rPr lang="en-US" sz="2400" b="0" dirty="0" smtClean="0">
                          <a:latin typeface="+mn-lt"/>
                        </a:rPr>
                        <a:t>Conferencing</a:t>
                      </a:r>
                      <a:endParaRPr lang="en-US" sz="2400" b="0" dirty="0">
                        <a:latin typeface="+mn-lt"/>
                      </a:endParaRPr>
                    </a:p>
                  </a:txBody>
                  <a:tcPr marL="18288"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flip="none" rotWithShape="1">
                      <a:gsLst>
                        <a:gs pos="9000">
                          <a:schemeClr val="accent4">
                            <a:alpha val="35000"/>
                          </a:schemeClr>
                        </a:gs>
                        <a:gs pos="83000">
                          <a:schemeClr val="bg1">
                            <a:alpha val="0"/>
                          </a:schemeClr>
                        </a:gs>
                      </a:gsLst>
                      <a:lin ang="10800000" scaled="1"/>
                      <a:tileRect/>
                    </a:gradFill>
                  </a:tcPr>
                </a:tc>
                <a:tc>
                  <a:txBody>
                    <a:bodyPr/>
                    <a:lstStyle/>
                    <a:p>
                      <a:endParaRPr lang="en-US" sz="2400" dirty="0">
                        <a:latin typeface="+mn-lt"/>
                      </a:endParaRPr>
                    </a:p>
                  </a:txBody>
                  <a:tcPr marL="18288" marR="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alpha val="25000"/>
                      </a:schemeClr>
                    </a:solidFill>
                  </a:tcPr>
                </a:tc>
                <a:tc>
                  <a:txBody>
                    <a:bodyPr/>
                    <a:lstStyle/>
                    <a:p>
                      <a:endParaRPr lang="en-US" sz="2400" dirty="0">
                        <a:latin typeface="+mn-lt"/>
                      </a:endParaRPr>
                    </a:p>
                  </a:txBody>
                  <a:tcPr marL="18288" marR="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alpha val="25000"/>
                      </a:schemeClr>
                    </a:solidFill>
                  </a:tcPr>
                </a:tc>
                <a:tc>
                  <a:txBody>
                    <a:bodyPr/>
                    <a:lstStyle/>
                    <a:p>
                      <a:endParaRPr lang="en-US" sz="2400" dirty="0">
                        <a:latin typeface="+mn-lt"/>
                      </a:endParaRPr>
                    </a:p>
                  </a:txBody>
                  <a:tcPr marL="18288" marR="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alpha val="25000"/>
                      </a:schemeClr>
                    </a:solidFill>
                  </a:tcPr>
                </a:tc>
              </a:tr>
            </a:tbl>
          </a:graphicData>
        </a:graphic>
      </p:graphicFrame>
      <p:sp useBgFill="1">
        <p:nvSpPr>
          <p:cNvPr id="27" name="Rectangle 26"/>
          <p:cNvSpPr/>
          <p:nvPr/>
        </p:nvSpPr>
        <p:spPr bwMode="auto">
          <a:xfrm>
            <a:off x="7315200" y="0"/>
            <a:ext cx="1828800" cy="1295400"/>
          </a:xfrm>
          <a:prstGeom prst="rect">
            <a:avLst/>
          </a:prstGeom>
          <a:ln>
            <a:no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grpSp>
        <p:nvGrpSpPr>
          <p:cNvPr id="3" name="Group 12"/>
          <p:cNvGrpSpPr>
            <a:grpSpLocks noChangeAspect="1"/>
          </p:cNvGrpSpPr>
          <p:nvPr/>
        </p:nvGrpSpPr>
        <p:grpSpPr>
          <a:xfrm>
            <a:off x="7850188" y="56261"/>
            <a:ext cx="1230630" cy="1002134"/>
            <a:chOff x="496892" y="3330451"/>
            <a:chExt cx="1447800" cy="1178981"/>
          </a:xfrm>
        </p:grpSpPr>
        <p:sp>
          <p:nvSpPr>
            <p:cNvPr id="19" name="Rounded Rectangle 18"/>
            <p:cNvSpPr/>
            <p:nvPr/>
          </p:nvSpPr>
          <p:spPr bwMode="blackGray">
            <a:xfrm>
              <a:off x="496892" y="3330451"/>
              <a:ext cx="1447800" cy="1174750"/>
            </a:xfrm>
            <a:prstGeom prst="roundRect">
              <a:avLst/>
            </a:prstGeom>
            <a:gradFill flip="none" rotWithShape="1">
              <a:gsLst>
                <a:gs pos="0">
                  <a:schemeClr val="bg1">
                    <a:lumMod val="50000"/>
                    <a:alpha val="0"/>
                  </a:schemeClr>
                </a:gs>
                <a:gs pos="42000">
                  <a:schemeClr val="accent2">
                    <a:lumMod val="40000"/>
                    <a:lumOff val="60000"/>
                  </a:schemeClr>
                </a:gs>
                <a:gs pos="75000">
                  <a:schemeClr val="accent2"/>
                </a:gs>
                <a:gs pos="85000">
                  <a:schemeClr val="accent2">
                    <a:lumMod val="75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2">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45720" rIns="109728" bIns="54864" numCol="1" rtlCol="0" anchor="t" anchorCtr="0" compatLnSpc="1">
              <a:prstTxWarp prst="textNoShape">
                <a:avLst/>
              </a:prstTxWarp>
            </a:bodyPr>
            <a:lstStyle/>
            <a:p>
              <a:pPr algn="ctr" defTabSz="1096963" fontAlgn="base">
                <a:spcBef>
                  <a:spcPct val="0"/>
                </a:spcBef>
                <a:spcAft>
                  <a:spcPct val="0"/>
                </a:spcAft>
                <a:defRPr/>
              </a:pPr>
              <a:endParaRPr lang="en-US" sz="2000" dirty="0" smtClean="0">
                <a:solidFill>
                  <a:schemeClr val="tx1"/>
                </a:solidFill>
                <a:latin typeface="Segoe" pitchFamily="34" charset="0"/>
              </a:endParaRPr>
            </a:p>
          </p:txBody>
        </p:sp>
        <p:grpSp>
          <p:nvGrpSpPr>
            <p:cNvPr id="4" name="Group 43"/>
            <p:cNvGrpSpPr/>
            <p:nvPr/>
          </p:nvGrpSpPr>
          <p:grpSpPr>
            <a:xfrm>
              <a:off x="592263" y="3339138"/>
              <a:ext cx="1303092" cy="1170294"/>
              <a:chOff x="-1849348" y="2332234"/>
              <a:chExt cx="1613042" cy="1448656"/>
            </a:xfrm>
          </p:grpSpPr>
          <p:sp>
            <p:nvSpPr>
              <p:cNvPr id="23" name="Oval 22"/>
              <p:cNvSpPr/>
              <p:nvPr/>
            </p:nvSpPr>
            <p:spPr bwMode="blackGray">
              <a:xfrm>
                <a:off x="-1849348" y="2332234"/>
                <a:ext cx="1613042" cy="1448656"/>
              </a:xfrm>
              <a:prstGeom prst="ellipse">
                <a:avLst/>
              </a:prstGeom>
              <a:solidFill>
                <a:schemeClr val="tx1"/>
              </a:solidFill>
              <a:ln>
                <a:noFill/>
                <a:headEnd type="none" w="med" len="med"/>
                <a:tailEnd type="none" w="med" len="med"/>
              </a:ln>
              <a:effectLst>
                <a:softEdge rad="127000"/>
              </a:effectLst>
              <a:scene3d>
                <a:camera prst="orthographicFront" fov="0">
                  <a:rot lat="0" lon="0" rev="0"/>
                </a:camera>
                <a:lightRig rig="threePt" dir="t">
                  <a:rot lat="0" lon="0" rev="18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endParaRPr>
              </a:p>
            </p:txBody>
          </p:sp>
          <p:pic>
            <p:nvPicPr>
              <p:cNvPr id="24" name="Picture 115" descr="C:\Documents and Settings\Keelin\Desktop\Favorite Pics\MPj03959130000[1].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rot="20568745">
                <a:off x="-1620025" y="2634323"/>
                <a:ext cx="1100999" cy="826295"/>
              </a:xfrm>
              <a:prstGeom prst="rect">
                <a:avLst/>
              </a:prstGeom>
              <a:noFill/>
            </p:spPr>
          </p:pic>
        </p:grpSp>
      </p:grpSp>
      <p:sp>
        <p:nvSpPr>
          <p:cNvPr id="2" name="Title 1"/>
          <p:cNvSpPr>
            <a:spLocks noGrp="1"/>
          </p:cNvSpPr>
          <p:nvPr>
            <p:ph type="title"/>
          </p:nvPr>
        </p:nvSpPr>
        <p:spPr>
          <a:xfrm>
            <a:off x="381000" y="381000"/>
            <a:ext cx="8382000" cy="498598"/>
          </a:xfrm>
        </p:spPr>
        <p:txBody>
          <a:bodyPr/>
          <a:lstStyle/>
          <a:p>
            <a:r>
              <a:rPr lang="en-US" sz="3600" dirty="0" smtClean="0"/>
              <a:t>Organizational Governance Wrap Up</a:t>
            </a:r>
            <a:endParaRPr lang="en-US" sz="3600" dirty="0"/>
          </a:p>
        </p:txBody>
      </p:sp>
      <p:sp>
        <p:nvSpPr>
          <p:cNvPr id="1029" name="Freeform 5"/>
          <p:cNvSpPr>
            <a:spLocks/>
          </p:cNvSpPr>
          <p:nvPr/>
        </p:nvSpPr>
        <p:spPr bwMode="auto">
          <a:xfrm>
            <a:off x="3320835" y="2717210"/>
            <a:ext cx="515253" cy="551796"/>
          </a:xfrm>
          <a:custGeom>
            <a:avLst/>
            <a:gdLst/>
            <a:ahLst/>
            <a:cxnLst>
              <a:cxn ang="0">
                <a:pos x="304" y="1166"/>
              </a:cxn>
              <a:cxn ang="0">
                <a:pos x="102" y="978"/>
              </a:cxn>
              <a:cxn ang="0">
                <a:pos x="0" y="888"/>
              </a:cxn>
              <a:cxn ang="0">
                <a:pos x="70" y="858"/>
              </a:cxn>
              <a:cxn ang="0">
                <a:pos x="130" y="826"/>
              </a:cxn>
              <a:cxn ang="0">
                <a:pos x="184" y="786"/>
              </a:cxn>
              <a:cxn ang="0">
                <a:pos x="206" y="764"/>
              </a:cxn>
              <a:cxn ang="0">
                <a:pos x="238" y="724"/>
              </a:cxn>
              <a:cxn ang="0">
                <a:pos x="266" y="676"/>
              </a:cxn>
              <a:cxn ang="0">
                <a:pos x="550" y="1146"/>
              </a:cxn>
              <a:cxn ang="0">
                <a:pos x="1012" y="0"/>
              </a:cxn>
              <a:cxn ang="0">
                <a:pos x="1048" y="88"/>
              </a:cxn>
              <a:cxn ang="0">
                <a:pos x="1104" y="202"/>
              </a:cxn>
              <a:cxn ang="0">
                <a:pos x="1140" y="262"/>
              </a:cxn>
              <a:cxn ang="0">
                <a:pos x="1178" y="316"/>
              </a:cxn>
              <a:cxn ang="0">
                <a:pos x="1220" y="360"/>
              </a:cxn>
              <a:cxn ang="0">
                <a:pos x="1248" y="384"/>
              </a:cxn>
              <a:cxn ang="0">
                <a:pos x="1340" y="446"/>
              </a:cxn>
              <a:cxn ang="0">
                <a:pos x="1410" y="486"/>
              </a:cxn>
              <a:cxn ang="0">
                <a:pos x="1368" y="522"/>
              </a:cxn>
              <a:cxn ang="0">
                <a:pos x="1254" y="626"/>
              </a:cxn>
              <a:cxn ang="0">
                <a:pos x="1092" y="792"/>
              </a:cxn>
              <a:cxn ang="0">
                <a:pos x="998" y="896"/>
              </a:cxn>
              <a:cxn ang="0">
                <a:pos x="900" y="1012"/>
              </a:cxn>
              <a:cxn ang="0">
                <a:pos x="854" y="1074"/>
              </a:cxn>
              <a:cxn ang="0">
                <a:pos x="746" y="1232"/>
              </a:cxn>
              <a:cxn ang="0">
                <a:pos x="604" y="1452"/>
              </a:cxn>
              <a:cxn ang="0">
                <a:pos x="568" y="1510"/>
              </a:cxn>
              <a:cxn ang="0">
                <a:pos x="520" y="1436"/>
              </a:cxn>
              <a:cxn ang="0">
                <a:pos x="446" y="1332"/>
              </a:cxn>
              <a:cxn ang="0">
                <a:pos x="354" y="1218"/>
              </a:cxn>
              <a:cxn ang="0">
                <a:pos x="304" y="1166"/>
              </a:cxn>
            </a:cxnLst>
            <a:rect l="0" t="0" r="r" b="b"/>
            <a:pathLst>
              <a:path w="1410" h="1510">
                <a:moveTo>
                  <a:pt x="304" y="1166"/>
                </a:moveTo>
                <a:lnTo>
                  <a:pt x="304" y="1166"/>
                </a:lnTo>
                <a:lnTo>
                  <a:pt x="200" y="1068"/>
                </a:lnTo>
                <a:lnTo>
                  <a:pt x="102" y="978"/>
                </a:lnTo>
                <a:lnTo>
                  <a:pt x="0" y="888"/>
                </a:lnTo>
                <a:lnTo>
                  <a:pt x="0" y="888"/>
                </a:lnTo>
                <a:lnTo>
                  <a:pt x="20" y="880"/>
                </a:lnTo>
                <a:lnTo>
                  <a:pt x="70" y="858"/>
                </a:lnTo>
                <a:lnTo>
                  <a:pt x="100" y="842"/>
                </a:lnTo>
                <a:lnTo>
                  <a:pt x="130" y="826"/>
                </a:lnTo>
                <a:lnTo>
                  <a:pt x="160" y="806"/>
                </a:lnTo>
                <a:lnTo>
                  <a:pt x="184" y="786"/>
                </a:lnTo>
                <a:lnTo>
                  <a:pt x="184" y="786"/>
                </a:lnTo>
                <a:lnTo>
                  <a:pt x="206" y="764"/>
                </a:lnTo>
                <a:lnTo>
                  <a:pt x="224" y="744"/>
                </a:lnTo>
                <a:lnTo>
                  <a:pt x="238" y="724"/>
                </a:lnTo>
                <a:lnTo>
                  <a:pt x="250" y="704"/>
                </a:lnTo>
                <a:lnTo>
                  <a:pt x="266" y="676"/>
                </a:lnTo>
                <a:lnTo>
                  <a:pt x="272" y="666"/>
                </a:lnTo>
                <a:lnTo>
                  <a:pt x="550" y="1146"/>
                </a:lnTo>
                <a:lnTo>
                  <a:pt x="1012" y="0"/>
                </a:lnTo>
                <a:lnTo>
                  <a:pt x="1012" y="0"/>
                </a:lnTo>
                <a:lnTo>
                  <a:pt x="1028" y="42"/>
                </a:lnTo>
                <a:lnTo>
                  <a:pt x="1048" y="88"/>
                </a:lnTo>
                <a:lnTo>
                  <a:pt x="1074" y="142"/>
                </a:lnTo>
                <a:lnTo>
                  <a:pt x="1104" y="202"/>
                </a:lnTo>
                <a:lnTo>
                  <a:pt x="1122" y="232"/>
                </a:lnTo>
                <a:lnTo>
                  <a:pt x="1140" y="262"/>
                </a:lnTo>
                <a:lnTo>
                  <a:pt x="1158" y="290"/>
                </a:lnTo>
                <a:lnTo>
                  <a:pt x="1178" y="316"/>
                </a:lnTo>
                <a:lnTo>
                  <a:pt x="1198" y="340"/>
                </a:lnTo>
                <a:lnTo>
                  <a:pt x="1220" y="360"/>
                </a:lnTo>
                <a:lnTo>
                  <a:pt x="1220" y="360"/>
                </a:lnTo>
                <a:lnTo>
                  <a:pt x="1248" y="384"/>
                </a:lnTo>
                <a:lnTo>
                  <a:pt x="1278" y="406"/>
                </a:lnTo>
                <a:lnTo>
                  <a:pt x="1340" y="446"/>
                </a:lnTo>
                <a:lnTo>
                  <a:pt x="1390" y="474"/>
                </a:lnTo>
                <a:lnTo>
                  <a:pt x="1410" y="486"/>
                </a:lnTo>
                <a:lnTo>
                  <a:pt x="1410" y="486"/>
                </a:lnTo>
                <a:lnTo>
                  <a:pt x="1368" y="522"/>
                </a:lnTo>
                <a:lnTo>
                  <a:pt x="1318" y="566"/>
                </a:lnTo>
                <a:lnTo>
                  <a:pt x="1254" y="626"/>
                </a:lnTo>
                <a:lnTo>
                  <a:pt x="1178" y="702"/>
                </a:lnTo>
                <a:lnTo>
                  <a:pt x="1092" y="792"/>
                </a:lnTo>
                <a:lnTo>
                  <a:pt x="1046" y="842"/>
                </a:lnTo>
                <a:lnTo>
                  <a:pt x="998" y="896"/>
                </a:lnTo>
                <a:lnTo>
                  <a:pt x="950" y="952"/>
                </a:lnTo>
                <a:lnTo>
                  <a:pt x="900" y="1012"/>
                </a:lnTo>
                <a:lnTo>
                  <a:pt x="900" y="1012"/>
                </a:lnTo>
                <a:lnTo>
                  <a:pt x="854" y="1074"/>
                </a:lnTo>
                <a:lnTo>
                  <a:pt x="800" y="1150"/>
                </a:lnTo>
                <a:lnTo>
                  <a:pt x="746" y="1232"/>
                </a:lnTo>
                <a:lnTo>
                  <a:pt x="692" y="1316"/>
                </a:lnTo>
                <a:lnTo>
                  <a:pt x="604" y="1452"/>
                </a:lnTo>
                <a:lnTo>
                  <a:pt x="568" y="1510"/>
                </a:lnTo>
                <a:lnTo>
                  <a:pt x="568" y="1510"/>
                </a:lnTo>
                <a:lnTo>
                  <a:pt x="546" y="1474"/>
                </a:lnTo>
                <a:lnTo>
                  <a:pt x="520" y="1436"/>
                </a:lnTo>
                <a:lnTo>
                  <a:pt x="486" y="1386"/>
                </a:lnTo>
                <a:lnTo>
                  <a:pt x="446" y="1332"/>
                </a:lnTo>
                <a:lnTo>
                  <a:pt x="402" y="1274"/>
                </a:lnTo>
                <a:lnTo>
                  <a:pt x="354" y="1218"/>
                </a:lnTo>
                <a:lnTo>
                  <a:pt x="330" y="1190"/>
                </a:lnTo>
                <a:lnTo>
                  <a:pt x="304" y="1166"/>
                </a:lnTo>
                <a:lnTo>
                  <a:pt x="304" y="1166"/>
                </a:lnTo>
                <a:close/>
              </a:path>
            </a:pathLst>
          </a:custGeom>
          <a:gradFill>
            <a:gsLst>
              <a:gs pos="0">
                <a:schemeClr val="tx2"/>
              </a:gs>
              <a:gs pos="23000">
                <a:schemeClr val="accent2">
                  <a:lumMod val="40000"/>
                  <a:lumOff val="60000"/>
                </a:schemeClr>
              </a:gs>
              <a:gs pos="56000">
                <a:schemeClr val="accent2">
                  <a:lumMod val="60000"/>
                  <a:lumOff val="40000"/>
                </a:schemeClr>
              </a:gs>
              <a:gs pos="71000">
                <a:schemeClr val="accent2">
                  <a:lumMod val="40000"/>
                  <a:lumOff val="60000"/>
                </a:schemeClr>
              </a:gs>
              <a:gs pos="100000">
                <a:schemeClr val="accent2">
                  <a:lumMod val="20000"/>
                  <a:lumOff val="80000"/>
                </a:schemeClr>
              </a:gs>
            </a:gsLst>
          </a:gradFill>
          <a:ln>
            <a:headEnd type="none" w="med" len="med"/>
            <a:tailEnd type="none" w="med" len="med"/>
          </a:ln>
          <a:effectLst>
            <a:outerShdw blurRad="127000" algn="ctr" rotWithShape="0">
              <a:schemeClr val="accent2">
                <a:alpha val="75000"/>
              </a:schemeClr>
            </a:outerShdw>
          </a:effectLst>
          <a:scene3d>
            <a:camera prst="orthographicFront">
              <a:rot lat="0" lon="0" rev="0"/>
            </a:camera>
            <a:lightRig rig="contrasting" dir="t"/>
          </a:scene3d>
          <a:sp3d prstMaterial="powder">
            <a:bevelT w="190500" h="63500"/>
            <a:contourClr>
              <a:schemeClr val="accent2"/>
            </a:contourClr>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endParaRPr lang="en-US" sz="2400" dirty="0" smtClean="0">
              <a:solidFill>
                <a:schemeClr val="bg1"/>
              </a:solidFill>
              <a:latin typeface="Segoe" pitchFamily="34" charset="0"/>
            </a:endParaRPr>
          </a:p>
        </p:txBody>
      </p:sp>
      <p:sp>
        <p:nvSpPr>
          <p:cNvPr id="37" name="Freeform 5"/>
          <p:cNvSpPr>
            <a:spLocks/>
          </p:cNvSpPr>
          <p:nvPr/>
        </p:nvSpPr>
        <p:spPr bwMode="auto">
          <a:xfrm>
            <a:off x="5405234" y="2705101"/>
            <a:ext cx="515253" cy="551796"/>
          </a:xfrm>
          <a:custGeom>
            <a:avLst/>
            <a:gdLst/>
            <a:ahLst/>
            <a:cxnLst>
              <a:cxn ang="0">
                <a:pos x="304" y="1166"/>
              </a:cxn>
              <a:cxn ang="0">
                <a:pos x="102" y="978"/>
              </a:cxn>
              <a:cxn ang="0">
                <a:pos x="0" y="888"/>
              </a:cxn>
              <a:cxn ang="0">
                <a:pos x="70" y="858"/>
              </a:cxn>
              <a:cxn ang="0">
                <a:pos x="130" y="826"/>
              </a:cxn>
              <a:cxn ang="0">
                <a:pos x="184" y="786"/>
              </a:cxn>
              <a:cxn ang="0">
                <a:pos x="206" y="764"/>
              </a:cxn>
              <a:cxn ang="0">
                <a:pos x="238" y="724"/>
              </a:cxn>
              <a:cxn ang="0">
                <a:pos x="266" y="676"/>
              </a:cxn>
              <a:cxn ang="0">
                <a:pos x="550" y="1146"/>
              </a:cxn>
              <a:cxn ang="0">
                <a:pos x="1012" y="0"/>
              </a:cxn>
              <a:cxn ang="0">
                <a:pos x="1048" y="88"/>
              </a:cxn>
              <a:cxn ang="0">
                <a:pos x="1104" y="202"/>
              </a:cxn>
              <a:cxn ang="0">
                <a:pos x="1140" y="262"/>
              </a:cxn>
              <a:cxn ang="0">
                <a:pos x="1178" y="316"/>
              </a:cxn>
              <a:cxn ang="0">
                <a:pos x="1220" y="360"/>
              </a:cxn>
              <a:cxn ang="0">
                <a:pos x="1248" y="384"/>
              </a:cxn>
              <a:cxn ang="0">
                <a:pos x="1340" y="446"/>
              </a:cxn>
              <a:cxn ang="0">
                <a:pos x="1410" y="486"/>
              </a:cxn>
              <a:cxn ang="0">
                <a:pos x="1368" y="522"/>
              </a:cxn>
              <a:cxn ang="0">
                <a:pos x="1254" y="626"/>
              </a:cxn>
              <a:cxn ang="0">
                <a:pos x="1092" y="792"/>
              </a:cxn>
              <a:cxn ang="0">
                <a:pos x="998" y="896"/>
              </a:cxn>
              <a:cxn ang="0">
                <a:pos x="900" y="1012"/>
              </a:cxn>
              <a:cxn ang="0">
                <a:pos x="854" y="1074"/>
              </a:cxn>
              <a:cxn ang="0">
                <a:pos x="746" y="1232"/>
              </a:cxn>
              <a:cxn ang="0">
                <a:pos x="604" y="1452"/>
              </a:cxn>
              <a:cxn ang="0">
                <a:pos x="568" y="1510"/>
              </a:cxn>
              <a:cxn ang="0">
                <a:pos x="520" y="1436"/>
              </a:cxn>
              <a:cxn ang="0">
                <a:pos x="446" y="1332"/>
              </a:cxn>
              <a:cxn ang="0">
                <a:pos x="354" y="1218"/>
              </a:cxn>
              <a:cxn ang="0">
                <a:pos x="304" y="1166"/>
              </a:cxn>
            </a:cxnLst>
            <a:rect l="0" t="0" r="r" b="b"/>
            <a:pathLst>
              <a:path w="1410" h="1510">
                <a:moveTo>
                  <a:pt x="304" y="1166"/>
                </a:moveTo>
                <a:lnTo>
                  <a:pt x="304" y="1166"/>
                </a:lnTo>
                <a:lnTo>
                  <a:pt x="200" y="1068"/>
                </a:lnTo>
                <a:lnTo>
                  <a:pt x="102" y="978"/>
                </a:lnTo>
                <a:lnTo>
                  <a:pt x="0" y="888"/>
                </a:lnTo>
                <a:lnTo>
                  <a:pt x="0" y="888"/>
                </a:lnTo>
                <a:lnTo>
                  <a:pt x="20" y="880"/>
                </a:lnTo>
                <a:lnTo>
                  <a:pt x="70" y="858"/>
                </a:lnTo>
                <a:lnTo>
                  <a:pt x="100" y="842"/>
                </a:lnTo>
                <a:lnTo>
                  <a:pt x="130" y="826"/>
                </a:lnTo>
                <a:lnTo>
                  <a:pt x="160" y="806"/>
                </a:lnTo>
                <a:lnTo>
                  <a:pt x="184" y="786"/>
                </a:lnTo>
                <a:lnTo>
                  <a:pt x="184" y="786"/>
                </a:lnTo>
                <a:lnTo>
                  <a:pt x="206" y="764"/>
                </a:lnTo>
                <a:lnTo>
                  <a:pt x="224" y="744"/>
                </a:lnTo>
                <a:lnTo>
                  <a:pt x="238" y="724"/>
                </a:lnTo>
                <a:lnTo>
                  <a:pt x="250" y="704"/>
                </a:lnTo>
                <a:lnTo>
                  <a:pt x="266" y="676"/>
                </a:lnTo>
                <a:lnTo>
                  <a:pt x="272" y="666"/>
                </a:lnTo>
                <a:lnTo>
                  <a:pt x="550" y="1146"/>
                </a:lnTo>
                <a:lnTo>
                  <a:pt x="1012" y="0"/>
                </a:lnTo>
                <a:lnTo>
                  <a:pt x="1012" y="0"/>
                </a:lnTo>
                <a:lnTo>
                  <a:pt x="1028" y="42"/>
                </a:lnTo>
                <a:lnTo>
                  <a:pt x="1048" y="88"/>
                </a:lnTo>
                <a:lnTo>
                  <a:pt x="1074" y="142"/>
                </a:lnTo>
                <a:lnTo>
                  <a:pt x="1104" y="202"/>
                </a:lnTo>
                <a:lnTo>
                  <a:pt x="1122" y="232"/>
                </a:lnTo>
                <a:lnTo>
                  <a:pt x="1140" y="262"/>
                </a:lnTo>
                <a:lnTo>
                  <a:pt x="1158" y="290"/>
                </a:lnTo>
                <a:lnTo>
                  <a:pt x="1178" y="316"/>
                </a:lnTo>
                <a:lnTo>
                  <a:pt x="1198" y="340"/>
                </a:lnTo>
                <a:lnTo>
                  <a:pt x="1220" y="360"/>
                </a:lnTo>
                <a:lnTo>
                  <a:pt x="1220" y="360"/>
                </a:lnTo>
                <a:lnTo>
                  <a:pt x="1248" y="384"/>
                </a:lnTo>
                <a:lnTo>
                  <a:pt x="1278" y="406"/>
                </a:lnTo>
                <a:lnTo>
                  <a:pt x="1340" y="446"/>
                </a:lnTo>
                <a:lnTo>
                  <a:pt x="1390" y="474"/>
                </a:lnTo>
                <a:lnTo>
                  <a:pt x="1410" y="486"/>
                </a:lnTo>
                <a:lnTo>
                  <a:pt x="1410" y="486"/>
                </a:lnTo>
                <a:lnTo>
                  <a:pt x="1368" y="522"/>
                </a:lnTo>
                <a:lnTo>
                  <a:pt x="1318" y="566"/>
                </a:lnTo>
                <a:lnTo>
                  <a:pt x="1254" y="626"/>
                </a:lnTo>
                <a:lnTo>
                  <a:pt x="1178" y="702"/>
                </a:lnTo>
                <a:lnTo>
                  <a:pt x="1092" y="792"/>
                </a:lnTo>
                <a:lnTo>
                  <a:pt x="1046" y="842"/>
                </a:lnTo>
                <a:lnTo>
                  <a:pt x="998" y="896"/>
                </a:lnTo>
                <a:lnTo>
                  <a:pt x="950" y="952"/>
                </a:lnTo>
                <a:lnTo>
                  <a:pt x="900" y="1012"/>
                </a:lnTo>
                <a:lnTo>
                  <a:pt x="900" y="1012"/>
                </a:lnTo>
                <a:lnTo>
                  <a:pt x="854" y="1074"/>
                </a:lnTo>
                <a:lnTo>
                  <a:pt x="800" y="1150"/>
                </a:lnTo>
                <a:lnTo>
                  <a:pt x="746" y="1232"/>
                </a:lnTo>
                <a:lnTo>
                  <a:pt x="692" y="1316"/>
                </a:lnTo>
                <a:lnTo>
                  <a:pt x="604" y="1452"/>
                </a:lnTo>
                <a:lnTo>
                  <a:pt x="568" y="1510"/>
                </a:lnTo>
                <a:lnTo>
                  <a:pt x="568" y="1510"/>
                </a:lnTo>
                <a:lnTo>
                  <a:pt x="546" y="1474"/>
                </a:lnTo>
                <a:lnTo>
                  <a:pt x="520" y="1436"/>
                </a:lnTo>
                <a:lnTo>
                  <a:pt x="486" y="1386"/>
                </a:lnTo>
                <a:lnTo>
                  <a:pt x="446" y="1332"/>
                </a:lnTo>
                <a:lnTo>
                  <a:pt x="402" y="1274"/>
                </a:lnTo>
                <a:lnTo>
                  <a:pt x="354" y="1218"/>
                </a:lnTo>
                <a:lnTo>
                  <a:pt x="330" y="1190"/>
                </a:lnTo>
                <a:lnTo>
                  <a:pt x="304" y="1166"/>
                </a:lnTo>
                <a:lnTo>
                  <a:pt x="304" y="1166"/>
                </a:lnTo>
                <a:close/>
              </a:path>
            </a:pathLst>
          </a:custGeom>
          <a:gradFill>
            <a:gsLst>
              <a:gs pos="0">
                <a:schemeClr val="tx2"/>
              </a:gs>
              <a:gs pos="23000">
                <a:schemeClr val="accent2">
                  <a:lumMod val="40000"/>
                  <a:lumOff val="60000"/>
                </a:schemeClr>
              </a:gs>
              <a:gs pos="56000">
                <a:schemeClr val="accent2">
                  <a:lumMod val="60000"/>
                  <a:lumOff val="40000"/>
                </a:schemeClr>
              </a:gs>
              <a:gs pos="71000">
                <a:schemeClr val="accent2">
                  <a:lumMod val="40000"/>
                  <a:lumOff val="60000"/>
                </a:schemeClr>
              </a:gs>
              <a:gs pos="100000">
                <a:schemeClr val="accent2">
                  <a:lumMod val="20000"/>
                  <a:lumOff val="80000"/>
                </a:schemeClr>
              </a:gs>
            </a:gsLst>
          </a:gradFill>
          <a:ln>
            <a:headEnd type="none" w="med" len="med"/>
            <a:tailEnd type="none" w="med" len="med"/>
          </a:ln>
          <a:effectLst>
            <a:outerShdw blurRad="127000" algn="ctr" rotWithShape="0">
              <a:schemeClr val="accent2">
                <a:alpha val="75000"/>
              </a:schemeClr>
            </a:outerShdw>
          </a:effectLst>
          <a:scene3d>
            <a:camera prst="orthographicFront">
              <a:rot lat="0" lon="0" rev="0"/>
            </a:camera>
            <a:lightRig rig="contrasting" dir="t"/>
          </a:scene3d>
          <a:sp3d prstMaterial="powder">
            <a:bevelT w="190500" h="63500"/>
            <a:contourClr>
              <a:schemeClr val="accent2"/>
            </a:contourClr>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endParaRPr lang="en-US" sz="2400" dirty="0" smtClean="0">
              <a:solidFill>
                <a:schemeClr val="bg1"/>
              </a:solidFill>
              <a:latin typeface="Segoe" pitchFamily="34" charset="0"/>
            </a:endParaRPr>
          </a:p>
        </p:txBody>
      </p:sp>
      <p:sp>
        <p:nvSpPr>
          <p:cNvPr id="39" name="Freeform 5"/>
          <p:cNvSpPr>
            <a:spLocks/>
          </p:cNvSpPr>
          <p:nvPr/>
        </p:nvSpPr>
        <p:spPr bwMode="auto">
          <a:xfrm>
            <a:off x="7473043" y="2705100"/>
            <a:ext cx="515253" cy="551796"/>
          </a:xfrm>
          <a:custGeom>
            <a:avLst/>
            <a:gdLst/>
            <a:ahLst/>
            <a:cxnLst>
              <a:cxn ang="0">
                <a:pos x="304" y="1166"/>
              </a:cxn>
              <a:cxn ang="0">
                <a:pos x="102" y="978"/>
              </a:cxn>
              <a:cxn ang="0">
                <a:pos x="0" y="888"/>
              </a:cxn>
              <a:cxn ang="0">
                <a:pos x="70" y="858"/>
              </a:cxn>
              <a:cxn ang="0">
                <a:pos x="130" y="826"/>
              </a:cxn>
              <a:cxn ang="0">
                <a:pos x="184" y="786"/>
              </a:cxn>
              <a:cxn ang="0">
                <a:pos x="206" y="764"/>
              </a:cxn>
              <a:cxn ang="0">
                <a:pos x="238" y="724"/>
              </a:cxn>
              <a:cxn ang="0">
                <a:pos x="266" y="676"/>
              </a:cxn>
              <a:cxn ang="0">
                <a:pos x="550" y="1146"/>
              </a:cxn>
              <a:cxn ang="0">
                <a:pos x="1012" y="0"/>
              </a:cxn>
              <a:cxn ang="0">
                <a:pos x="1048" y="88"/>
              </a:cxn>
              <a:cxn ang="0">
                <a:pos x="1104" y="202"/>
              </a:cxn>
              <a:cxn ang="0">
                <a:pos x="1140" y="262"/>
              </a:cxn>
              <a:cxn ang="0">
                <a:pos x="1178" y="316"/>
              </a:cxn>
              <a:cxn ang="0">
                <a:pos x="1220" y="360"/>
              </a:cxn>
              <a:cxn ang="0">
                <a:pos x="1248" y="384"/>
              </a:cxn>
              <a:cxn ang="0">
                <a:pos x="1340" y="446"/>
              </a:cxn>
              <a:cxn ang="0">
                <a:pos x="1410" y="486"/>
              </a:cxn>
              <a:cxn ang="0">
                <a:pos x="1368" y="522"/>
              </a:cxn>
              <a:cxn ang="0">
                <a:pos x="1254" y="626"/>
              </a:cxn>
              <a:cxn ang="0">
                <a:pos x="1092" y="792"/>
              </a:cxn>
              <a:cxn ang="0">
                <a:pos x="998" y="896"/>
              </a:cxn>
              <a:cxn ang="0">
                <a:pos x="900" y="1012"/>
              </a:cxn>
              <a:cxn ang="0">
                <a:pos x="854" y="1074"/>
              </a:cxn>
              <a:cxn ang="0">
                <a:pos x="746" y="1232"/>
              </a:cxn>
              <a:cxn ang="0">
                <a:pos x="604" y="1452"/>
              </a:cxn>
              <a:cxn ang="0">
                <a:pos x="568" y="1510"/>
              </a:cxn>
              <a:cxn ang="0">
                <a:pos x="520" y="1436"/>
              </a:cxn>
              <a:cxn ang="0">
                <a:pos x="446" y="1332"/>
              </a:cxn>
              <a:cxn ang="0">
                <a:pos x="354" y="1218"/>
              </a:cxn>
              <a:cxn ang="0">
                <a:pos x="304" y="1166"/>
              </a:cxn>
            </a:cxnLst>
            <a:rect l="0" t="0" r="r" b="b"/>
            <a:pathLst>
              <a:path w="1410" h="1510">
                <a:moveTo>
                  <a:pt x="304" y="1166"/>
                </a:moveTo>
                <a:lnTo>
                  <a:pt x="304" y="1166"/>
                </a:lnTo>
                <a:lnTo>
                  <a:pt x="200" y="1068"/>
                </a:lnTo>
                <a:lnTo>
                  <a:pt x="102" y="978"/>
                </a:lnTo>
                <a:lnTo>
                  <a:pt x="0" y="888"/>
                </a:lnTo>
                <a:lnTo>
                  <a:pt x="0" y="888"/>
                </a:lnTo>
                <a:lnTo>
                  <a:pt x="20" y="880"/>
                </a:lnTo>
                <a:lnTo>
                  <a:pt x="70" y="858"/>
                </a:lnTo>
                <a:lnTo>
                  <a:pt x="100" y="842"/>
                </a:lnTo>
                <a:lnTo>
                  <a:pt x="130" y="826"/>
                </a:lnTo>
                <a:lnTo>
                  <a:pt x="160" y="806"/>
                </a:lnTo>
                <a:lnTo>
                  <a:pt x="184" y="786"/>
                </a:lnTo>
                <a:lnTo>
                  <a:pt x="184" y="786"/>
                </a:lnTo>
                <a:lnTo>
                  <a:pt x="206" y="764"/>
                </a:lnTo>
                <a:lnTo>
                  <a:pt x="224" y="744"/>
                </a:lnTo>
                <a:lnTo>
                  <a:pt x="238" y="724"/>
                </a:lnTo>
                <a:lnTo>
                  <a:pt x="250" y="704"/>
                </a:lnTo>
                <a:lnTo>
                  <a:pt x="266" y="676"/>
                </a:lnTo>
                <a:lnTo>
                  <a:pt x="272" y="666"/>
                </a:lnTo>
                <a:lnTo>
                  <a:pt x="550" y="1146"/>
                </a:lnTo>
                <a:lnTo>
                  <a:pt x="1012" y="0"/>
                </a:lnTo>
                <a:lnTo>
                  <a:pt x="1012" y="0"/>
                </a:lnTo>
                <a:lnTo>
                  <a:pt x="1028" y="42"/>
                </a:lnTo>
                <a:lnTo>
                  <a:pt x="1048" y="88"/>
                </a:lnTo>
                <a:lnTo>
                  <a:pt x="1074" y="142"/>
                </a:lnTo>
                <a:lnTo>
                  <a:pt x="1104" y="202"/>
                </a:lnTo>
                <a:lnTo>
                  <a:pt x="1122" y="232"/>
                </a:lnTo>
                <a:lnTo>
                  <a:pt x="1140" y="262"/>
                </a:lnTo>
                <a:lnTo>
                  <a:pt x="1158" y="290"/>
                </a:lnTo>
                <a:lnTo>
                  <a:pt x="1178" y="316"/>
                </a:lnTo>
                <a:lnTo>
                  <a:pt x="1198" y="340"/>
                </a:lnTo>
                <a:lnTo>
                  <a:pt x="1220" y="360"/>
                </a:lnTo>
                <a:lnTo>
                  <a:pt x="1220" y="360"/>
                </a:lnTo>
                <a:lnTo>
                  <a:pt x="1248" y="384"/>
                </a:lnTo>
                <a:lnTo>
                  <a:pt x="1278" y="406"/>
                </a:lnTo>
                <a:lnTo>
                  <a:pt x="1340" y="446"/>
                </a:lnTo>
                <a:lnTo>
                  <a:pt x="1390" y="474"/>
                </a:lnTo>
                <a:lnTo>
                  <a:pt x="1410" y="486"/>
                </a:lnTo>
                <a:lnTo>
                  <a:pt x="1410" y="486"/>
                </a:lnTo>
                <a:lnTo>
                  <a:pt x="1368" y="522"/>
                </a:lnTo>
                <a:lnTo>
                  <a:pt x="1318" y="566"/>
                </a:lnTo>
                <a:lnTo>
                  <a:pt x="1254" y="626"/>
                </a:lnTo>
                <a:lnTo>
                  <a:pt x="1178" y="702"/>
                </a:lnTo>
                <a:lnTo>
                  <a:pt x="1092" y="792"/>
                </a:lnTo>
                <a:lnTo>
                  <a:pt x="1046" y="842"/>
                </a:lnTo>
                <a:lnTo>
                  <a:pt x="998" y="896"/>
                </a:lnTo>
                <a:lnTo>
                  <a:pt x="950" y="952"/>
                </a:lnTo>
                <a:lnTo>
                  <a:pt x="900" y="1012"/>
                </a:lnTo>
                <a:lnTo>
                  <a:pt x="900" y="1012"/>
                </a:lnTo>
                <a:lnTo>
                  <a:pt x="854" y="1074"/>
                </a:lnTo>
                <a:lnTo>
                  <a:pt x="800" y="1150"/>
                </a:lnTo>
                <a:lnTo>
                  <a:pt x="746" y="1232"/>
                </a:lnTo>
                <a:lnTo>
                  <a:pt x="692" y="1316"/>
                </a:lnTo>
                <a:lnTo>
                  <a:pt x="604" y="1452"/>
                </a:lnTo>
                <a:lnTo>
                  <a:pt x="568" y="1510"/>
                </a:lnTo>
                <a:lnTo>
                  <a:pt x="568" y="1510"/>
                </a:lnTo>
                <a:lnTo>
                  <a:pt x="546" y="1474"/>
                </a:lnTo>
                <a:lnTo>
                  <a:pt x="520" y="1436"/>
                </a:lnTo>
                <a:lnTo>
                  <a:pt x="486" y="1386"/>
                </a:lnTo>
                <a:lnTo>
                  <a:pt x="446" y="1332"/>
                </a:lnTo>
                <a:lnTo>
                  <a:pt x="402" y="1274"/>
                </a:lnTo>
                <a:lnTo>
                  <a:pt x="354" y="1218"/>
                </a:lnTo>
                <a:lnTo>
                  <a:pt x="330" y="1190"/>
                </a:lnTo>
                <a:lnTo>
                  <a:pt x="304" y="1166"/>
                </a:lnTo>
                <a:lnTo>
                  <a:pt x="304" y="1166"/>
                </a:lnTo>
                <a:close/>
              </a:path>
            </a:pathLst>
          </a:custGeom>
          <a:gradFill>
            <a:gsLst>
              <a:gs pos="0">
                <a:schemeClr val="tx2"/>
              </a:gs>
              <a:gs pos="23000">
                <a:schemeClr val="accent2">
                  <a:lumMod val="40000"/>
                  <a:lumOff val="60000"/>
                </a:schemeClr>
              </a:gs>
              <a:gs pos="56000">
                <a:schemeClr val="accent2">
                  <a:lumMod val="60000"/>
                  <a:lumOff val="40000"/>
                </a:schemeClr>
              </a:gs>
              <a:gs pos="71000">
                <a:schemeClr val="accent2">
                  <a:lumMod val="40000"/>
                  <a:lumOff val="60000"/>
                </a:schemeClr>
              </a:gs>
              <a:gs pos="100000">
                <a:schemeClr val="accent2">
                  <a:lumMod val="20000"/>
                  <a:lumOff val="80000"/>
                </a:schemeClr>
              </a:gs>
            </a:gsLst>
          </a:gradFill>
          <a:ln>
            <a:headEnd type="none" w="med" len="med"/>
            <a:tailEnd type="none" w="med" len="med"/>
          </a:ln>
          <a:effectLst>
            <a:outerShdw blurRad="127000" algn="ctr" rotWithShape="0">
              <a:schemeClr val="accent2">
                <a:alpha val="75000"/>
              </a:schemeClr>
            </a:outerShdw>
          </a:effectLst>
          <a:scene3d>
            <a:camera prst="orthographicFront">
              <a:rot lat="0" lon="0" rev="0"/>
            </a:camera>
            <a:lightRig rig="contrasting" dir="t"/>
          </a:scene3d>
          <a:sp3d prstMaterial="powder">
            <a:bevelT w="190500" h="63500"/>
            <a:contourClr>
              <a:schemeClr val="accent2"/>
            </a:contourClr>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endParaRPr lang="en-US" sz="2400" dirty="0" smtClean="0">
              <a:solidFill>
                <a:schemeClr val="bg1"/>
              </a:solidFill>
              <a:latin typeface="Segoe" pitchFamily="34" charset="0"/>
            </a:endParaRPr>
          </a:p>
        </p:txBody>
      </p:sp>
      <p:sp>
        <p:nvSpPr>
          <p:cNvPr id="41" name="Freeform 5"/>
          <p:cNvSpPr>
            <a:spLocks/>
          </p:cNvSpPr>
          <p:nvPr/>
        </p:nvSpPr>
        <p:spPr bwMode="auto">
          <a:xfrm>
            <a:off x="3320835" y="3395577"/>
            <a:ext cx="515253" cy="551796"/>
          </a:xfrm>
          <a:custGeom>
            <a:avLst/>
            <a:gdLst/>
            <a:ahLst/>
            <a:cxnLst>
              <a:cxn ang="0">
                <a:pos x="304" y="1166"/>
              </a:cxn>
              <a:cxn ang="0">
                <a:pos x="102" y="978"/>
              </a:cxn>
              <a:cxn ang="0">
                <a:pos x="0" y="888"/>
              </a:cxn>
              <a:cxn ang="0">
                <a:pos x="70" y="858"/>
              </a:cxn>
              <a:cxn ang="0">
                <a:pos x="130" y="826"/>
              </a:cxn>
              <a:cxn ang="0">
                <a:pos x="184" y="786"/>
              </a:cxn>
              <a:cxn ang="0">
                <a:pos x="206" y="764"/>
              </a:cxn>
              <a:cxn ang="0">
                <a:pos x="238" y="724"/>
              </a:cxn>
              <a:cxn ang="0">
                <a:pos x="266" y="676"/>
              </a:cxn>
              <a:cxn ang="0">
                <a:pos x="550" y="1146"/>
              </a:cxn>
              <a:cxn ang="0">
                <a:pos x="1012" y="0"/>
              </a:cxn>
              <a:cxn ang="0">
                <a:pos x="1048" y="88"/>
              </a:cxn>
              <a:cxn ang="0">
                <a:pos x="1104" y="202"/>
              </a:cxn>
              <a:cxn ang="0">
                <a:pos x="1140" y="262"/>
              </a:cxn>
              <a:cxn ang="0">
                <a:pos x="1178" y="316"/>
              </a:cxn>
              <a:cxn ang="0">
                <a:pos x="1220" y="360"/>
              </a:cxn>
              <a:cxn ang="0">
                <a:pos x="1248" y="384"/>
              </a:cxn>
              <a:cxn ang="0">
                <a:pos x="1340" y="446"/>
              </a:cxn>
              <a:cxn ang="0">
                <a:pos x="1410" y="486"/>
              </a:cxn>
              <a:cxn ang="0">
                <a:pos x="1368" y="522"/>
              </a:cxn>
              <a:cxn ang="0">
                <a:pos x="1254" y="626"/>
              </a:cxn>
              <a:cxn ang="0">
                <a:pos x="1092" y="792"/>
              </a:cxn>
              <a:cxn ang="0">
                <a:pos x="998" y="896"/>
              </a:cxn>
              <a:cxn ang="0">
                <a:pos x="900" y="1012"/>
              </a:cxn>
              <a:cxn ang="0">
                <a:pos x="854" y="1074"/>
              </a:cxn>
              <a:cxn ang="0">
                <a:pos x="746" y="1232"/>
              </a:cxn>
              <a:cxn ang="0">
                <a:pos x="604" y="1452"/>
              </a:cxn>
              <a:cxn ang="0">
                <a:pos x="568" y="1510"/>
              </a:cxn>
              <a:cxn ang="0">
                <a:pos x="520" y="1436"/>
              </a:cxn>
              <a:cxn ang="0">
                <a:pos x="446" y="1332"/>
              </a:cxn>
              <a:cxn ang="0">
                <a:pos x="354" y="1218"/>
              </a:cxn>
              <a:cxn ang="0">
                <a:pos x="304" y="1166"/>
              </a:cxn>
            </a:cxnLst>
            <a:rect l="0" t="0" r="r" b="b"/>
            <a:pathLst>
              <a:path w="1410" h="1510">
                <a:moveTo>
                  <a:pt x="304" y="1166"/>
                </a:moveTo>
                <a:lnTo>
                  <a:pt x="304" y="1166"/>
                </a:lnTo>
                <a:lnTo>
                  <a:pt x="200" y="1068"/>
                </a:lnTo>
                <a:lnTo>
                  <a:pt x="102" y="978"/>
                </a:lnTo>
                <a:lnTo>
                  <a:pt x="0" y="888"/>
                </a:lnTo>
                <a:lnTo>
                  <a:pt x="0" y="888"/>
                </a:lnTo>
                <a:lnTo>
                  <a:pt x="20" y="880"/>
                </a:lnTo>
                <a:lnTo>
                  <a:pt x="70" y="858"/>
                </a:lnTo>
                <a:lnTo>
                  <a:pt x="100" y="842"/>
                </a:lnTo>
                <a:lnTo>
                  <a:pt x="130" y="826"/>
                </a:lnTo>
                <a:lnTo>
                  <a:pt x="160" y="806"/>
                </a:lnTo>
                <a:lnTo>
                  <a:pt x="184" y="786"/>
                </a:lnTo>
                <a:lnTo>
                  <a:pt x="184" y="786"/>
                </a:lnTo>
                <a:lnTo>
                  <a:pt x="206" y="764"/>
                </a:lnTo>
                <a:lnTo>
                  <a:pt x="224" y="744"/>
                </a:lnTo>
                <a:lnTo>
                  <a:pt x="238" y="724"/>
                </a:lnTo>
                <a:lnTo>
                  <a:pt x="250" y="704"/>
                </a:lnTo>
                <a:lnTo>
                  <a:pt x="266" y="676"/>
                </a:lnTo>
                <a:lnTo>
                  <a:pt x="272" y="666"/>
                </a:lnTo>
                <a:lnTo>
                  <a:pt x="550" y="1146"/>
                </a:lnTo>
                <a:lnTo>
                  <a:pt x="1012" y="0"/>
                </a:lnTo>
                <a:lnTo>
                  <a:pt x="1012" y="0"/>
                </a:lnTo>
                <a:lnTo>
                  <a:pt x="1028" y="42"/>
                </a:lnTo>
                <a:lnTo>
                  <a:pt x="1048" y="88"/>
                </a:lnTo>
                <a:lnTo>
                  <a:pt x="1074" y="142"/>
                </a:lnTo>
                <a:lnTo>
                  <a:pt x="1104" y="202"/>
                </a:lnTo>
                <a:lnTo>
                  <a:pt x="1122" y="232"/>
                </a:lnTo>
                <a:lnTo>
                  <a:pt x="1140" y="262"/>
                </a:lnTo>
                <a:lnTo>
                  <a:pt x="1158" y="290"/>
                </a:lnTo>
                <a:lnTo>
                  <a:pt x="1178" y="316"/>
                </a:lnTo>
                <a:lnTo>
                  <a:pt x="1198" y="340"/>
                </a:lnTo>
                <a:lnTo>
                  <a:pt x="1220" y="360"/>
                </a:lnTo>
                <a:lnTo>
                  <a:pt x="1220" y="360"/>
                </a:lnTo>
                <a:lnTo>
                  <a:pt x="1248" y="384"/>
                </a:lnTo>
                <a:lnTo>
                  <a:pt x="1278" y="406"/>
                </a:lnTo>
                <a:lnTo>
                  <a:pt x="1340" y="446"/>
                </a:lnTo>
                <a:lnTo>
                  <a:pt x="1390" y="474"/>
                </a:lnTo>
                <a:lnTo>
                  <a:pt x="1410" y="486"/>
                </a:lnTo>
                <a:lnTo>
                  <a:pt x="1410" y="486"/>
                </a:lnTo>
                <a:lnTo>
                  <a:pt x="1368" y="522"/>
                </a:lnTo>
                <a:lnTo>
                  <a:pt x="1318" y="566"/>
                </a:lnTo>
                <a:lnTo>
                  <a:pt x="1254" y="626"/>
                </a:lnTo>
                <a:lnTo>
                  <a:pt x="1178" y="702"/>
                </a:lnTo>
                <a:lnTo>
                  <a:pt x="1092" y="792"/>
                </a:lnTo>
                <a:lnTo>
                  <a:pt x="1046" y="842"/>
                </a:lnTo>
                <a:lnTo>
                  <a:pt x="998" y="896"/>
                </a:lnTo>
                <a:lnTo>
                  <a:pt x="950" y="952"/>
                </a:lnTo>
                <a:lnTo>
                  <a:pt x="900" y="1012"/>
                </a:lnTo>
                <a:lnTo>
                  <a:pt x="900" y="1012"/>
                </a:lnTo>
                <a:lnTo>
                  <a:pt x="854" y="1074"/>
                </a:lnTo>
                <a:lnTo>
                  <a:pt x="800" y="1150"/>
                </a:lnTo>
                <a:lnTo>
                  <a:pt x="746" y="1232"/>
                </a:lnTo>
                <a:lnTo>
                  <a:pt x="692" y="1316"/>
                </a:lnTo>
                <a:lnTo>
                  <a:pt x="604" y="1452"/>
                </a:lnTo>
                <a:lnTo>
                  <a:pt x="568" y="1510"/>
                </a:lnTo>
                <a:lnTo>
                  <a:pt x="568" y="1510"/>
                </a:lnTo>
                <a:lnTo>
                  <a:pt x="546" y="1474"/>
                </a:lnTo>
                <a:lnTo>
                  <a:pt x="520" y="1436"/>
                </a:lnTo>
                <a:lnTo>
                  <a:pt x="486" y="1386"/>
                </a:lnTo>
                <a:lnTo>
                  <a:pt x="446" y="1332"/>
                </a:lnTo>
                <a:lnTo>
                  <a:pt x="402" y="1274"/>
                </a:lnTo>
                <a:lnTo>
                  <a:pt x="354" y="1218"/>
                </a:lnTo>
                <a:lnTo>
                  <a:pt x="330" y="1190"/>
                </a:lnTo>
                <a:lnTo>
                  <a:pt x="304" y="1166"/>
                </a:lnTo>
                <a:lnTo>
                  <a:pt x="304" y="1166"/>
                </a:lnTo>
                <a:close/>
              </a:path>
            </a:pathLst>
          </a:custGeom>
          <a:gradFill>
            <a:gsLst>
              <a:gs pos="0">
                <a:schemeClr val="tx2"/>
              </a:gs>
              <a:gs pos="23000">
                <a:schemeClr val="accent2">
                  <a:lumMod val="40000"/>
                  <a:lumOff val="60000"/>
                </a:schemeClr>
              </a:gs>
              <a:gs pos="56000">
                <a:schemeClr val="accent2">
                  <a:lumMod val="60000"/>
                  <a:lumOff val="40000"/>
                </a:schemeClr>
              </a:gs>
              <a:gs pos="71000">
                <a:schemeClr val="accent2">
                  <a:lumMod val="40000"/>
                  <a:lumOff val="60000"/>
                </a:schemeClr>
              </a:gs>
              <a:gs pos="100000">
                <a:schemeClr val="accent2">
                  <a:lumMod val="20000"/>
                  <a:lumOff val="80000"/>
                </a:schemeClr>
              </a:gs>
            </a:gsLst>
          </a:gradFill>
          <a:ln>
            <a:headEnd type="none" w="med" len="med"/>
            <a:tailEnd type="none" w="med" len="med"/>
          </a:ln>
          <a:effectLst>
            <a:outerShdw blurRad="127000" algn="ctr" rotWithShape="0">
              <a:schemeClr val="accent2">
                <a:alpha val="75000"/>
              </a:schemeClr>
            </a:outerShdw>
          </a:effectLst>
          <a:scene3d>
            <a:camera prst="orthographicFront">
              <a:rot lat="0" lon="0" rev="0"/>
            </a:camera>
            <a:lightRig rig="contrasting" dir="t"/>
          </a:scene3d>
          <a:sp3d prstMaterial="powder">
            <a:bevelT w="190500" h="63500"/>
            <a:contourClr>
              <a:schemeClr val="accent2"/>
            </a:contourClr>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endParaRPr lang="en-US" sz="2400" dirty="0" smtClean="0">
              <a:solidFill>
                <a:schemeClr val="bg1"/>
              </a:solidFill>
              <a:latin typeface="Segoe" pitchFamily="34" charset="0"/>
            </a:endParaRPr>
          </a:p>
        </p:txBody>
      </p:sp>
      <p:sp>
        <p:nvSpPr>
          <p:cNvPr id="44" name="Freeform 5"/>
          <p:cNvSpPr>
            <a:spLocks/>
          </p:cNvSpPr>
          <p:nvPr/>
        </p:nvSpPr>
        <p:spPr bwMode="auto">
          <a:xfrm>
            <a:off x="5405234" y="3383468"/>
            <a:ext cx="515253" cy="551796"/>
          </a:xfrm>
          <a:custGeom>
            <a:avLst/>
            <a:gdLst/>
            <a:ahLst/>
            <a:cxnLst>
              <a:cxn ang="0">
                <a:pos x="304" y="1166"/>
              </a:cxn>
              <a:cxn ang="0">
                <a:pos x="102" y="978"/>
              </a:cxn>
              <a:cxn ang="0">
                <a:pos x="0" y="888"/>
              </a:cxn>
              <a:cxn ang="0">
                <a:pos x="70" y="858"/>
              </a:cxn>
              <a:cxn ang="0">
                <a:pos x="130" y="826"/>
              </a:cxn>
              <a:cxn ang="0">
                <a:pos x="184" y="786"/>
              </a:cxn>
              <a:cxn ang="0">
                <a:pos x="206" y="764"/>
              </a:cxn>
              <a:cxn ang="0">
                <a:pos x="238" y="724"/>
              </a:cxn>
              <a:cxn ang="0">
                <a:pos x="266" y="676"/>
              </a:cxn>
              <a:cxn ang="0">
                <a:pos x="550" y="1146"/>
              </a:cxn>
              <a:cxn ang="0">
                <a:pos x="1012" y="0"/>
              </a:cxn>
              <a:cxn ang="0">
                <a:pos x="1048" y="88"/>
              </a:cxn>
              <a:cxn ang="0">
                <a:pos x="1104" y="202"/>
              </a:cxn>
              <a:cxn ang="0">
                <a:pos x="1140" y="262"/>
              </a:cxn>
              <a:cxn ang="0">
                <a:pos x="1178" y="316"/>
              </a:cxn>
              <a:cxn ang="0">
                <a:pos x="1220" y="360"/>
              </a:cxn>
              <a:cxn ang="0">
                <a:pos x="1248" y="384"/>
              </a:cxn>
              <a:cxn ang="0">
                <a:pos x="1340" y="446"/>
              </a:cxn>
              <a:cxn ang="0">
                <a:pos x="1410" y="486"/>
              </a:cxn>
              <a:cxn ang="0">
                <a:pos x="1368" y="522"/>
              </a:cxn>
              <a:cxn ang="0">
                <a:pos x="1254" y="626"/>
              </a:cxn>
              <a:cxn ang="0">
                <a:pos x="1092" y="792"/>
              </a:cxn>
              <a:cxn ang="0">
                <a:pos x="998" y="896"/>
              </a:cxn>
              <a:cxn ang="0">
                <a:pos x="900" y="1012"/>
              </a:cxn>
              <a:cxn ang="0">
                <a:pos x="854" y="1074"/>
              </a:cxn>
              <a:cxn ang="0">
                <a:pos x="746" y="1232"/>
              </a:cxn>
              <a:cxn ang="0">
                <a:pos x="604" y="1452"/>
              </a:cxn>
              <a:cxn ang="0">
                <a:pos x="568" y="1510"/>
              </a:cxn>
              <a:cxn ang="0">
                <a:pos x="520" y="1436"/>
              </a:cxn>
              <a:cxn ang="0">
                <a:pos x="446" y="1332"/>
              </a:cxn>
              <a:cxn ang="0">
                <a:pos x="354" y="1218"/>
              </a:cxn>
              <a:cxn ang="0">
                <a:pos x="304" y="1166"/>
              </a:cxn>
            </a:cxnLst>
            <a:rect l="0" t="0" r="r" b="b"/>
            <a:pathLst>
              <a:path w="1410" h="1510">
                <a:moveTo>
                  <a:pt x="304" y="1166"/>
                </a:moveTo>
                <a:lnTo>
                  <a:pt x="304" y="1166"/>
                </a:lnTo>
                <a:lnTo>
                  <a:pt x="200" y="1068"/>
                </a:lnTo>
                <a:lnTo>
                  <a:pt x="102" y="978"/>
                </a:lnTo>
                <a:lnTo>
                  <a:pt x="0" y="888"/>
                </a:lnTo>
                <a:lnTo>
                  <a:pt x="0" y="888"/>
                </a:lnTo>
                <a:lnTo>
                  <a:pt x="20" y="880"/>
                </a:lnTo>
                <a:lnTo>
                  <a:pt x="70" y="858"/>
                </a:lnTo>
                <a:lnTo>
                  <a:pt x="100" y="842"/>
                </a:lnTo>
                <a:lnTo>
                  <a:pt x="130" y="826"/>
                </a:lnTo>
                <a:lnTo>
                  <a:pt x="160" y="806"/>
                </a:lnTo>
                <a:lnTo>
                  <a:pt x="184" y="786"/>
                </a:lnTo>
                <a:lnTo>
                  <a:pt x="184" y="786"/>
                </a:lnTo>
                <a:lnTo>
                  <a:pt x="206" y="764"/>
                </a:lnTo>
                <a:lnTo>
                  <a:pt x="224" y="744"/>
                </a:lnTo>
                <a:lnTo>
                  <a:pt x="238" y="724"/>
                </a:lnTo>
                <a:lnTo>
                  <a:pt x="250" y="704"/>
                </a:lnTo>
                <a:lnTo>
                  <a:pt x="266" y="676"/>
                </a:lnTo>
                <a:lnTo>
                  <a:pt x="272" y="666"/>
                </a:lnTo>
                <a:lnTo>
                  <a:pt x="550" y="1146"/>
                </a:lnTo>
                <a:lnTo>
                  <a:pt x="1012" y="0"/>
                </a:lnTo>
                <a:lnTo>
                  <a:pt x="1012" y="0"/>
                </a:lnTo>
                <a:lnTo>
                  <a:pt x="1028" y="42"/>
                </a:lnTo>
                <a:lnTo>
                  <a:pt x="1048" y="88"/>
                </a:lnTo>
                <a:lnTo>
                  <a:pt x="1074" y="142"/>
                </a:lnTo>
                <a:lnTo>
                  <a:pt x="1104" y="202"/>
                </a:lnTo>
                <a:lnTo>
                  <a:pt x="1122" y="232"/>
                </a:lnTo>
                <a:lnTo>
                  <a:pt x="1140" y="262"/>
                </a:lnTo>
                <a:lnTo>
                  <a:pt x="1158" y="290"/>
                </a:lnTo>
                <a:lnTo>
                  <a:pt x="1178" y="316"/>
                </a:lnTo>
                <a:lnTo>
                  <a:pt x="1198" y="340"/>
                </a:lnTo>
                <a:lnTo>
                  <a:pt x="1220" y="360"/>
                </a:lnTo>
                <a:lnTo>
                  <a:pt x="1220" y="360"/>
                </a:lnTo>
                <a:lnTo>
                  <a:pt x="1248" y="384"/>
                </a:lnTo>
                <a:lnTo>
                  <a:pt x="1278" y="406"/>
                </a:lnTo>
                <a:lnTo>
                  <a:pt x="1340" y="446"/>
                </a:lnTo>
                <a:lnTo>
                  <a:pt x="1390" y="474"/>
                </a:lnTo>
                <a:lnTo>
                  <a:pt x="1410" y="486"/>
                </a:lnTo>
                <a:lnTo>
                  <a:pt x="1410" y="486"/>
                </a:lnTo>
                <a:lnTo>
                  <a:pt x="1368" y="522"/>
                </a:lnTo>
                <a:lnTo>
                  <a:pt x="1318" y="566"/>
                </a:lnTo>
                <a:lnTo>
                  <a:pt x="1254" y="626"/>
                </a:lnTo>
                <a:lnTo>
                  <a:pt x="1178" y="702"/>
                </a:lnTo>
                <a:lnTo>
                  <a:pt x="1092" y="792"/>
                </a:lnTo>
                <a:lnTo>
                  <a:pt x="1046" y="842"/>
                </a:lnTo>
                <a:lnTo>
                  <a:pt x="998" y="896"/>
                </a:lnTo>
                <a:lnTo>
                  <a:pt x="950" y="952"/>
                </a:lnTo>
                <a:lnTo>
                  <a:pt x="900" y="1012"/>
                </a:lnTo>
                <a:lnTo>
                  <a:pt x="900" y="1012"/>
                </a:lnTo>
                <a:lnTo>
                  <a:pt x="854" y="1074"/>
                </a:lnTo>
                <a:lnTo>
                  <a:pt x="800" y="1150"/>
                </a:lnTo>
                <a:lnTo>
                  <a:pt x="746" y="1232"/>
                </a:lnTo>
                <a:lnTo>
                  <a:pt x="692" y="1316"/>
                </a:lnTo>
                <a:lnTo>
                  <a:pt x="604" y="1452"/>
                </a:lnTo>
                <a:lnTo>
                  <a:pt x="568" y="1510"/>
                </a:lnTo>
                <a:lnTo>
                  <a:pt x="568" y="1510"/>
                </a:lnTo>
                <a:lnTo>
                  <a:pt x="546" y="1474"/>
                </a:lnTo>
                <a:lnTo>
                  <a:pt x="520" y="1436"/>
                </a:lnTo>
                <a:lnTo>
                  <a:pt x="486" y="1386"/>
                </a:lnTo>
                <a:lnTo>
                  <a:pt x="446" y="1332"/>
                </a:lnTo>
                <a:lnTo>
                  <a:pt x="402" y="1274"/>
                </a:lnTo>
                <a:lnTo>
                  <a:pt x="354" y="1218"/>
                </a:lnTo>
                <a:lnTo>
                  <a:pt x="330" y="1190"/>
                </a:lnTo>
                <a:lnTo>
                  <a:pt x="304" y="1166"/>
                </a:lnTo>
                <a:lnTo>
                  <a:pt x="304" y="1166"/>
                </a:lnTo>
                <a:close/>
              </a:path>
            </a:pathLst>
          </a:custGeom>
          <a:gradFill>
            <a:gsLst>
              <a:gs pos="0">
                <a:schemeClr val="tx2"/>
              </a:gs>
              <a:gs pos="23000">
                <a:schemeClr val="accent2">
                  <a:lumMod val="40000"/>
                  <a:lumOff val="60000"/>
                </a:schemeClr>
              </a:gs>
              <a:gs pos="56000">
                <a:schemeClr val="accent2">
                  <a:lumMod val="60000"/>
                  <a:lumOff val="40000"/>
                </a:schemeClr>
              </a:gs>
              <a:gs pos="71000">
                <a:schemeClr val="accent2">
                  <a:lumMod val="40000"/>
                  <a:lumOff val="60000"/>
                </a:schemeClr>
              </a:gs>
              <a:gs pos="100000">
                <a:schemeClr val="accent2">
                  <a:lumMod val="20000"/>
                  <a:lumOff val="80000"/>
                </a:schemeClr>
              </a:gs>
            </a:gsLst>
          </a:gradFill>
          <a:ln>
            <a:headEnd type="none" w="med" len="med"/>
            <a:tailEnd type="none" w="med" len="med"/>
          </a:ln>
          <a:effectLst>
            <a:outerShdw blurRad="127000" algn="ctr" rotWithShape="0">
              <a:schemeClr val="accent2">
                <a:alpha val="75000"/>
              </a:schemeClr>
            </a:outerShdw>
          </a:effectLst>
          <a:scene3d>
            <a:camera prst="orthographicFront">
              <a:rot lat="0" lon="0" rev="0"/>
            </a:camera>
            <a:lightRig rig="contrasting" dir="t"/>
          </a:scene3d>
          <a:sp3d prstMaterial="powder">
            <a:bevelT w="190500" h="63500"/>
            <a:contourClr>
              <a:schemeClr val="accent2"/>
            </a:contourClr>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endParaRPr lang="en-US" sz="2400" dirty="0" smtClean="0">
              <a:solidFill>
                <a:schemeClr val="bg1"/>
              </a:solidFill>
              <a:latin typeface="Segoe" pitchFamily="34" charset="0"/>
            </a:endParaRPr>
          </a:p>
        </p:txBody>
      </p:sp>
      <p:sp>
        <p:nvSpPr>
          <p:cNvPr id="45" name="Freeform 5"/>
          <p:cNvSpPr>
            <a:spLocks/>
          </p:cNvSpPr>
          <p:nvPr/>
        </p:nvSpPr>
        <p:spPr bwMode="auto">
          <a:xfrm>
            <a:off x="7473043" y="3383469"/>
            <a:ext cx="515253" cy="551796"/>
          </a:xfrm>
          <a:custGeom>
            <a:avLst/>
            <a:gdLst/>
            <a:ahLst/>
            <a:cxnLst>
              <a:cxn ang="0">
                <a:pos x="304" y="1166"/>
              </a:cxn>
              <a:cxn ang="0">
                <a:pos x="102" y="978"/>
              </a:cxn>
              <a:cxn ang="0">
                <a:pos x="0" y="888"/>
              </a:cxn>
              <a:cxn ang="0">
                <a:pos x="70" y="858"/>
              </a:cxn>
              <a:cxn ang="0">
                <a:pos x="130" y="826"/>
              </a:cxn>
              <a:cxn ang="0">
                <a:pos x="184" y="786"/>
              </a:cxn>
              <a:cxn ang="0">
                <a:pos x="206" y="764"/>
              </a:cxn>
              <a:cxn ang="0">
                <a:pos x="238" y="724"/>
              </a:cxn>
              <a:cxn ang="0">
                <a:pos x="266" y="676"/>
              </a:cxn>
              <a:cxn ang="0">
                <a:pos x="550" y="1146"/>
              </a:cxn>
              <a:cxn ang="0">
                <a:pos x="1012" y="0"/>
              </a:cxn>
              <a:cxn ang="0">
                <a:pos x="1048" y="88"/>
              </a:cxn>
              <a:cxn ang="0">
                <a:pos x="1104" y="202"/>
              </a:cxn>
              <a:cxn ang="0">
                <a:pos x="1140" y="262"/>
              </a:cxn>
              <a:cxn ang="0">
                <a:pos x="1178" y="316"/>
              </a:cxn>
              <a:cxn ang="0">
                <a:pos x="1220" y="360"/>
              </a:cxn>
              <a:cxn ang="0">
                <a:pos x="1248" y="384"/>
              </a:cxn>
              <a:cxn ang="0">
                <a:pos x="1340" y="446"/>
              </a:cxn>
              <a:cxn ang="0">
                <a:pos x="1410" y="486"/>
              </a:cxn>
              <a:cxn ang="0">
                <a:pos x="1368" y="522"/>
              </a:cxn>
              <a:cxn ang="0">
                <a:pos x="1254" y="626"/>
              </a:cxn>
              <a:cxn ang="0">
                <a:pos x="1092" y="792"/>
              </a:cxn>
              <a:cxn ang="0">
                <a:pos x="998" y="896"/>
              </a:cxn>
              <a:cxn ang="0">
                <a:pos x="900" y="1012"/>
              </a:cxn>
              <a:cxn ang="0">
                <a:pos x="854" y="1074"/>
              </a:cxn>
              <a:cxn ang="0">
                <a:pos x="746" y="1232"/>
              </a:cxn>
              <a:cxn ang="0">
                <a:pos x="604" y="1452"/>
              </a:cxn>
              <a:cxn ang="0">
                <a:pos x="568" y="1510"/>
              </a:cxn>
              <a:cxn ang="0">
                <a:pos x="520" y="1436"/>
              </a:cxn>
              <a:cxn ang="0">
                <a:pos x="446" y="1332"/>
              </a:cxn>
              <a:cxn ang="0">
                <a:pos x="354" y="1218"/>
              </a:cxn>
              <a:cxn ang="0">
                <a:pos x="304" y="1166"/>
              </a:cxn>
            </a:cxnLst>
            <a:rect l="0" t="0" r="r" b="b"/>
            <a:pathLst>
              <a:path w="1410" h="1510">
                <a:moveTo>
                  <a:pt x="304" y="1166"/>
                </a:moveTo>
                <a:lnTo>
                  <a:pt x="304" y="1166"/>
                </a:lnTo>
                <a:lnTo>
                  <a:pt x="200" y="1068"/>
                </a:lnTo>
                <a:lnTo>
                  <a:pt x="102" y="978"/>
                </a:lnTo>
                <a:lnTo>
                  <a:pt x="0" y="888"/>
                </a:lnTo>
                <a:lnTo>
                  <a:pt x="0" y="888"/>
                </a:lnTo>
                <a:lnTo>
                  <a:pt x="20" y="880"/>
                </a:lnTo>
                <a:lnTo>
                  <a:pt x="70" y="858"/>
                </a:lnTo>
                <a:lnTo>
                  <a:pt x="100" y="842"/>
                </a:lnTo>
                <a:lnTo>
                  <a:pt x="130" y="826"/>
                </a:lnTo>
                <a:lnTo>
                  <a:pt x="160" y="806"/>
                </a:lnTo>
                <a:lnTo>
                  <a:pt x="184" y="786"/>
                </a:lnTo>
                <a:lnTo>
                  <a:pt x="184" y="786"/>
                </a:lnTo>
                <a:lnTo>
                  <a:pt x="206" y="764"/>
                </a:lnTo>
                <a:lnTo>
                  <a:pt x="224" y="744"/>
                </a:lnTo>
                <a:lnTo>
                  <a:pt x="238" y="724"/>
                </a:lnTo>
                <a:lnTo>
                  <a:pt x="250" y="704"/>
                </a:lnTo>
                <a:lnTo>
                  <a:pt x="266" y="676"/>
                </a:lnTo>
                <a:lnTo>
                  <a:pt x="272" y="666"/>
                </a:lnTo>
                <a:lnTo>
                  <a:pt x="550" y="1146"/>
                </a:lnTo>
                <a:lnTo>
                  <a:pt x="1012" y="0"/>
                </a:lnTo>
                <a:lnTo>
                  <a:pt x="1012" y="0"/>
                </a:lnTo>
                <a:lnTo>
                  <a:pt x="1028" y="42"/>
                </a:lnTo>
                <a:lnTo>
                  <a:pt x="1048" y="88"/>
                </a:lnTo>
                <a:lnTo>
                  <a:pt x="1074" y="142"/>
                </a:lnTo>
                <a:lnTo>
                  <a:pt x="1104" y="202"/>
                </a:lnTo>
                <a:lnTo>
                  <a:pt x="1122" y="232"/>
                </a:lnTo>
                <a:lnTo>
                  <a:pt x="1140" y="262"/>
                </a:lnTo>
                <a:lnTo>
                  <a:pt x="1158" y="290"/>
                </a:lnTo>
                <a:lnTo>
                  <a:pt x="1178" y="316"/>
                </a:lnTo>
                <a:lnTo>
                  <a:pt x="1198" y="340"/>
                </a:lnTo>
                <a:lnTo>
                  <a:pt x="1220" y="360"/>
                </a:lnTo>
                <a:lnTo>
                  <a:pt x="1220" y="360"/>
                </a:lnTo>
                <a:lnTo>
                  <a:pt x="1248" y="384"/>
                </a:lnTo>
                <a:lnTo>
                  <a:pt x="1278" y="406"/>
                </a:lnTo>
                <a:lnTo>
                  <a:pt x="1340" y="446"/>
                </a:lnTo>
                <a:lnTo>
                  <a:pt x="1390" y="474"/>
                </a:lnTo>
                <a:lnTo>
                  <a:pt x="1410" y="486"/>
                </a:lnTo>
                <a:lnTo>
                  <a:pt x="1410" y="486"/>
                </a:lnTo>
                <a:lnTo>
                  <a:pt x="1368" y="522"/>
                </a:lnTo>
                <a:lnTo>
                  <a:pt x="1318" y="566"/>
                </a:lnTo>
                <a:lnTo>
                  <a:pt x="1254" y="626"/>
                </a:lnTo>
                <a:lnTo>
                  <a:pt x="1178" y="702"/>
                </a:lnTo>
                <a:lnTo>
                  <a:pt x="1092" y="792"/>
                </a:lnTo>
                <a:lnTo>
                  <a:pt x="1046" y="842"/>
                </a:lnTo>
                <a:lnTo>
                  <a:pt x="998" y="896"/>
                </a:lnTo>
                <a:lnTo>
                  <a:pt x="950" y="952"/>
                </a:lnTo>
                <a:lnTo>
                  <a:pt x="900" y="1012"/>
                </a:lnTo>
                <a:lnTo>
                  <a:pt x="900" y="1012"/>
                </a:lnTo>
                <a:lnTo>
                  <a:pt x="854" y="1074"/>
                </a:lnTo>
                <a:lnTo>
                  <a:pt x="800" y="1150"/>
                </a:lnTo>
                <a:lnTo>
                  <a:pt x="746" y="1232"/>
                </a:lnTo>
                <a:lnTo>
                  <a:pt x="692" y="1316"/>
                </a:lnTo>
                <a:lnTo>
                  <a:pt x="604" y="1452"/>
                </a:lnTo>
                <a:lnTo>
                  <a:pt x="568" y="1510"/>
                </a:lnTo>
                <a:lnTo>
                  <a:pt x="568" y="1510"/>
                </a:lnTo>
                <a:lnTo>
                  <a:pt x="546" y="1474"/>
                </a:lnTo>
                <a:lnTo>
                  <a:pt x="520" y="1436"/>
                </a:lnTo>
                <a:lnTo>
                  <a:pt x="486" y="1386"/>
                </a:lnTo>
                <a:lnTo>
                  <a:pt x="446" y="1332"/>
                </a:lnTo>
                <a:lnTo>
                  <a:pt x="402" y="1274"/>
                </a:lnTo>
                <a:lnTo>
                  <a:pt x="354" y="1218"/>
                </a:lnTo>
                <a:lnTo>
                  <a:pt x="330" y="1190"/>
                </a:lnTo>
                <a:lnTo>
                  <a:pt x="304" y="1166"/>
                </a:lnTo>
                <a:lnTo>
                  <a:pt x="304" y="1166"/>
                </a:lnTo>
                <a:close/>
              </a:path>
            </a:pathLst>
          </a:custGeom>
          <a:gradFill>
            <a:gsLst>
              <a:gs pos="0">
                <a:schemeClr val="tx2"/>
              </a:gs>
              <a:gs pos="23000">
                <a:schemeClr val="accent2">
                  <a:lumMod val="40000"/>
                  <a:lumOff val="60000"/>
                </a:schemeClr>
              </a:gs>
              <a:gs pos="56000">
                <a:schemeClr val="accent2">
                  <a:lumMod val="60000"/>
                  <a:lumOff val="40000"/>
                </a:schemeClr>
              </a:gs>
              <a:gs pos="71000">
                <a:schemeClr val="accent2">
                  <a:lumMod val="40000"/>
                  <a:lumOff val="60000"/>
                </a:schemeClr>
              </a:gs>
              <a:gs pos="100000">
                <a:schemeClr val="accent2">
                  <a:lumMod val="20000"/>
                  <a:lumOff val="80000"/>
                </a:schemeClr>
              </a:gs>
            </a:gsLst>
          </a:gradFill>
          <a:ln>
            <a:headEnd type="none" w="med" len="med"/>
            <a:tailEnd type="none" w="med" len="med"/>
          </a:ln>
          <a:effectLst>
            <a:outerShdw blurRad="127000" algn="ctr" rotWithShape="0">
              <a:schemeClr val="accent2">
                <a:alpha val="75000"/>
              </a:schemeClr>
            </a:outerShdw>
          </a:effectLst>
          <a:scene3d>
            <a:camera prst="orthographicFront">
              <a:rot lat="0" lon="0" rev="0"/>
            </a:camera>
            <a:lightRig rig="contrasting" dir="t"/>
          </a:scene3d>
          <a:sp3d prstMaterial="powder">
            <a:bevelT w="190500" h="63500"/>
            <a:contourClr>
              <a:schemeClr val="accent2"/>
            </a:contourClr>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endParaRPr lang="en-US" sz="2400" dirty="0" smtClean="0">
              <a:solidFill>
                <a:schemeClr val="bg1"/>
              </a:solidFill>
              <a:latin typeface="Segoe" pitchFamily="34" charset="0"/>
            </a:endParaRPr>
          </a:p>
        </p:txBody>
      </p:sp>
      <p:sp>
        <p:nvSpPr>
          <p:cNvPr id="46" name="Freeform 5"/>
          <p:cNvSpPr>
            <a:spLocks/>
          </p:cNvSpPr>
          <p:nvPr/>
        </p:nvSpPr>
        <p:spPr bwMode="auto">
          <a:xfrm>
            <a:off x="3320835" y="4091129"/>
            <a:ext cx="515253" cy="551796"/>
          </a:xfrm>
          <a:custGeom>
            <a:avLst/>
            <a:gdLst/>
            <a:ahLst/>
            <a:cxnLst>
              <a:cxn ang="0">
                <a:pos x="304" y="1166"/>
              </a:cxn>
              <a:cxn ang="0">
                <a:pos x="102" y="978"/>
              </a:cxn>
              <a:cxn ang="0">
                <a:pos x="0" y="888"/>
              </a:cxn>
              <a:cxn ang="0">
                <a:pos x="70" y="858"/>
              </a:cxn>
              <a:cxn ang="0">
                <a:pos x="130" y="826"/>
              </a:cxn>
              <a:cxn ang="0">
                <a:pos x="184" y="786"/>
              </a:cxn>
              <a:cxn ang="0">
                <a:pos x="206" y="764"/>
              </a:cxn>
              <a:cxn ang="0">
                <a:pos x="238" y="724"/>
              </a:cxn>
              <a:cxn ang="0">
                <a:pos x="266" y="676"/>
              </a:cxn>
              <a:cxn ang="0">
                <a:pos x="550" y="1146"/>
              </a:cxn>
              <a:cxn ang="0">
                <a:pos x="1012" y="0"/>
              </a:cxn>
              <a:cxn ang="0">
                <a:pos x="1048" y="88"/>
              </a:cxn>
              <a:cxn ang="0">
                <a:pos x="1104" y="202"/>
              </a:cxn>
              <a:cxn ang="0">
                <a:pos x="1140" y="262"/>
              </a:cxn>
              <a:cxn ang="0">
                <a:pos x="1178" y="316"/>
              </a:cxn>
              <a:cxn ang="0">
                <a:pos x="1220" y="360"/>
              </a:cxn>
              <a:cxn ang="0">
                <a:pos x="1248" y="384"/>
              </a:cxn>
              <a:cxn ang="0">
                <a:pos x="1340" y="446"/>
              </a:cxn>
              <a:cxn ang="0">
                <a:pos x="1410" y="486"/>
              </a:cxn>
              <a:cxn ang="0">
                <a:pos x="1368" y="522"/>
              </a:cxn>
              <a:cxn ang="0">
                <a:pos x="1254" y="626"/>
              </a:cxn>
              <a:cxn ang="0">
                <a:pos x="1092" y="792"/>
              </a:cxn>
              <a:cxn ang="0">
                <a:pos x="998" y="896"/>
              </a:cxn>
              <a:cxn ang="0">
                <a:pos x="900" y="1012"/>
              </a:cxn>
              <a:cxn ang="0">
                <a:pos x="854" y="1074"/>
              </a:cxn>
              <a:cxn ang="0">
                <a:pos x="746" y="1232"/>
              </a:cxn>
              <a:cxn ang="0">
                <a:pos x="604" y="1452"/>
              </a:cxn>
              <a:cxn ang="0">
                <a:pos x="568" y="1510"/>
              </a:cxn>
              <a:cxn ang="0">
                <a:pos x="520" y="1436"/>
              </a:cxn>
              <a:cxn ang="0">
                <a:pos x="446" y="1332"/>
              </a:cxn>
              <a:cxn ang="0">
                <a:pos x="354" y="1218"/>
              </a:cxn>
              <a:cxn ang="0">
                <a:pos x="304" y="1166"/>
              </a:cxn>
            </a:cxnLst>
            <a:rect l="0" t="0" r="r" b="b"/>
            <a:pathLst>
              <a:path w="1410" h="1510">
                <a:moveTo>
                  <a:pt x="304" y="1166"/>
                </a:moveTo>
                <a:lnTo>
                  <a:pt x="304" y="1166"/>
                </a:lnTo>
                <a:lnTo>
                  <a:pt x="200" y="1068"/>
                </a:lnTo>
                <a:lnTo>
                  <a:pt x="102" y="978"/>
                </a:lnTo>
                <a:lnTo>
                  <a:pt x="0" y="888"/>
                </a:lnTo>
                <a:lnTo>
                  <a:pt x="0" y="888"/>
                </a:lnTo>
                <a:lnTo>
                  <a:pt x="20" y="880"/>
                </a:lnTo>
                <a:lnTo>
                  <a:pt x="70" y="858"/>
                </a:lnTo>
                <a:lnTo>
                  <a:pt x="100" y="842"/>
                </a:lnTo>
                <a:lnTo>
                  <a:pt x="130" y="826"/>
                </a:lnTo>
                <a:lnTo>
                  <a:pt x="160" y="806"/>
                </a:lnTo>
                <a:lnTo>
                  <a:pt x="184" y="786"/>
                </a:lnTo>
                <a:lnTo>
                  <a:pt x="184" y="786"/>
                </a:lnTo>
                <a:lnTo>
                  <a:pt x="206" y="764"/>
                </a:lnTo>
                <a:lnTo>
                  <a:pt x="224" y="744"/>
                </a:lnTo>
                <a:lnTo>
                  <a:pt x="238" y="724"/>
                </a:lnTo>
                <a:lnTo>
                  <a:pt x="250" y="704"/>
                </a:lnTo>
                <a:lnTo>
                  <a:pt x="266" y="676"/>
                </a:lnTo>
                <a:lnTo>
                  <a:pt x="272" y="666"/>
                </a:lnTo>
                <a:lnTo>
                  <a:pt x="550" y="1146"/>
                </a:lnTo>
                <a:lnTo>
                  <a:pt x="1012" y="0"/>
                </a:lnTo>
                <a:lnTo>
                  <a:pt x="1012" y="0"/>
                </a:lnTo>
                <a:lnTo>
                  <a:pt x="1028" y="42"/>
                </a:lnTo>
                <a:lnTo>
                  <a:pt x="1048" y="88"/>
                </a:lnTo>
                <a:lnTo>
                  <a:pt x="1074" y="142"/>
                </a:lnTo>
                <a:lnTo>
                  <a:pt x="1104" y="202"/>
                </a:lnTo>
                <a:lnTo>
                  <a:pt x="1122" y="232"/>
                </a:lnTo>
                <a:lnTo>
                  <a:pt x="1140" y="262"/>
                </a:lnTo>
                <a:lnTo>
                  <a:pt x="1158" y="290"/>
                </a:lnTo>
                <a:lnTo>
                  <a:pt x="1178" y="316"/>
                </a:lnTo>
                <a:lnTo>
                  <a:pt x="1198" y="340"/>
                </a:lnTo>
                <a:lnTo>
                  <a:pt x="1220" y="360"/>
                </a:lnTo>
                <a:lnTo>
                  <a:pt x="1220" y="360"/>
                </a:lnTo>
                <a:lnTo>
                  <a:pt x="1248" y="384"/>
                </a:lnTo>
                <a:lnTo>
                  <a:pt x="1278" y="406"/>
                </a:lnTo>
                <a:lnTo>
                  <a:pt x="1340" y="446"/>
                </a:lnTo>
                <a:lnTo>
                  <a:pt x="1390" y="474"/>
                </a:lnTo>
                <a:lnTo>
                  <a:pt x="1410" y="486"/>
                </a:lnTo>
                <a:lnTo>
                  <a:pt x="1410" y="486"/>
                </a:lnTo>
                <a:lnTo>
                  <a:pt x="1368" y="522"/>
                </a:lnTo>
                <a:lnTo>
                  <a:pt x="1318" y="566"/>
                </a:lnTo>
                <a:lnTo>
                  <a:pt x="1254" y="626"/>
                </a:lnTo>
                <a:lnTo>
                  <a:pt x="1178" y="702"/>
                </a:lnTo>
                <a:lnTo>
                  <a:pt x="1092" y="792"/>
                </a:lnTo>
                <a:lnTo>
                  <a:pt x="1046" y="842"/>
                </a:lnTo>
                <a:lnTo>
                  <a:pt x="998" y="896"/>
                </a:lnTo>
                <a:lnTo>
                  <a:pt x="950" y="952"/>
                </a:lnTo>
                <a:lnTo>
                  <a:pt x="900" y="1012"/>
                </a:lnTo>
                <a:lnTo>
                  <a:pt x="900" y="1012"/>
                </a:lnTo>
                <a:lnTo>
                  <a:pt x="854" y="1074"/>
                </a:lnTo>
                <a:lnTo>
                  <a:pt x="800" y="1150"/>
                </a:lnTo>
                <a:lnTo>
                  <a:pt x="746" y="1232"/>
                </a:lnTo>
                <a:lnTo>
                  <a:pt x="692" y="1316"/>
                </a:lnTo>
                <a:lnTo>
                  <a:pt x="604" y="1452"/>
                </a:lnTo>
                <a:lnTo>
                  <a:pt x="568" y="1510"/>
                </a:lnTo>
                <a:lnTo>
                  <a:pt x="568" y="1510"/>
                </a:lnTo>
                <a:lnTo>
                  <a:pt x="546" y="1474"/>
                </a:lnTo>
                <a:lnTo>
                  <a:pt x="520" y="1436"/>
                </a:lnTo>
                <a:lnTo>
                  <a:pt x="486" y="1386"/>
                </a:lnTo>
                <a:lnTo>
                  <a:pt x="446" y="1332"/>
                </a:lnTo>
                <a:lnTo>
                  <a:pt x="402" y="1274"/>
                </a:lnTo>
                <a:lnTo>
                  <a:pt x="354" y="1218"/>
                </a:lnTo>
                <a:lnTo>
                  <a:pt x="330" y="1190"/>
                </a:lnTo>
                <a:lnTo>
                  <a:pt x="304" y="1166"/>
                </a:lnTo>
                <a:lnTo>
                  <a:pt x="304" y="1166"/>
                </a:lnTo>
                <a:close/>
              </a:path>
            </a:pathLst>
          </a:custGeom>
          <a:gradFill>
            <a:gsLst>
              <a:gs pos="0">
                <a:schemeClr val="tx2"/>
              </a:gs>
              <a:gs pos="23000">
                <a:schemeClr val="accent2">
                  <a:lumMod val="40000"/>
                  <a:lumOff val="60000"/>
                </a:schemeClr>
              </a:gs>
              <a:gs pos="56000">
                <a:schemeClr val="accent2">
                  <a:lumMod val="60000"/>
                  <a:lumOff val="40000"/>
                </a:schemeClr>
              </a:gs>
              <a:gs pos="71000">
                <a:schemeClr val="accent2">
                  <a:lumMod val="40000"/>
                  <a:lumOff val="60000"/>
                </a:schemeClr>
              </a:gs>
              <a:gs pos="100000">
                <a:schemeClr val="accent2">
                  <a:lumMod val="20000"/>
                  <a:lumOff val="80000"/>
                </a:schemeClr>
              </a:gs>
            </a:gsLst>
          </a:gradFill>
          <a:ln>
            <a:headEnd type="none" w="med" len="med"/>
            <a:tailEnd type="none" w="med" len="med"/>
          </a:ln>
          <a:effectLst>
            <a:outerShdw blurRad="127000" algn="ctr" rotWithShape="0">
              <a:schemeClr val="accent2">
                <a:alpha val="75000"/>
              </a:schemeClr>
            </a:outerShdw>
          </a:effectLst>
          <a:scene3d>
            <a:camera prst="orthographicFront">
              <a:rot lat="0" lon="0" rev="0"/>
            </a:camera>
            <a:lightRig rig="contrasting" dir="t"/>
          </a:scene3d>
          <a:sp3d prstMaterial="powder">
            <a:bevelT w="190500" h="63500"/>
            <a:contourClr>
              <a:schemeClr val="accent2"/>
            </a:contourClr>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endParaRPr lang="en-US" sz="2400" dirty="0" smtClean="0">
              <a:solidFill>
                <a:schemeClr val="bg1"/>
              </a:solidFill>
              <a:latin typeface="Segoe" pitchFamily="34" charset="0"/>
            </a:endParaRPr>
          </a:p>
        </p:txBody>
      </p:sp>
      <p:sp>
        <p:nvSpPr>
          <p:cNvPr id="47" name="Freeform 5"/>
          <p:cNvSpPr>
            <a:spLocks/>
          </p:cNvSpPr>
          <p:nvPr/>
        </p:nvSpPr>
        <p:spPr bwMode="auto">
          <a:xfrm>
            <a:off x="5405234" y="4079020"/>
            <a:ext cx="515253" cy="551796"/>
          </a:xfrm>
          <a:custGeom>
            <a:avLst/>
            <a:gdLst/>
            <a:ahLst/>
            <a:cxnLst>
              <a:cxn ang="0">
                <a:pos x="304" y="1166"/>
              </a:cxn>
              <a:cxn ang="0">
                <a:pos x="102" y="978"/>
              </a:cxn>
              <a:cxn ang="0">
                <a:pos x="0" y="888"/>
              </a:cxn>
              <a:cxn ang="0">
                <a:pos x="70" y="858"/>
              </a:cxn>
              <a:cxn ang="0">
                <a:pos x="130" y="826"/>
              </a:cxn>
              <a:cxn ang="0">
                <a:pos x="184" y="786"/>
              </a:cxn>
              <a:cxn ang="0">
                <a:pos x="206" y="764"/>
              </a:cxn>
              <a:cxn ang="0">
                <a:pos x="238" y="724"/>
              </a:cxn>
              <a:cxn ang="0">
                <a:pos x="266" y="676"/>
              </a:cxn>
              <a:cxn ang="0">
                <a:pos x="550" y="1146"/>
              </a:cxn>
              <a:cxn ang="0">
                <a:pos x="1012" y="0"/>
              </a:cxn>
              <a:cxn ang="0">
                <a:pos x="1048" y="88"/>
              </a:cxn>
              <a:cxn ang="0">
                <a:pos x="1104" y="202"/>
              </a:cxn>
              <a:cxn ang="0">
                <a:pos x="1140" y="262"/>
              </a:cxn>
              <a:cxn ang="0">
                <a:pos x="1178" y="316"/>
              </a:cxn>
              <a:cxn ang="0">
                <a:pos x="1220" y="360"/>
              </a:cxn>
              <a:cxn ang="0">
                <a:pos x="1248" y="384"/>
              </a:cxn>
              <a:cxn ang="0">
                <a:pos x="1340" y="446"/>
              </a:cxn>
              <a:cxn ang="0">
                <a:pos x="1410" y="486"/>
              </a:cxn>
              <a:cxn ang="0">
                <a:pos x="1368" y="522"/>
              </a:cxn>
              <a:cxn ang="0">
                <a:pos x="1254" y="626"/>
              </a:cxn>
              <a:cxn ang="0">
                <a:pos x="1092" y="792"/>
              </a:cxn>
              <a:cxn ang="0">
                <a:pos x="998" y="896"/>
              </a:cxn>
              <a:cxn ang="0">
                <a:pos x="900" y="1012"/>
              </a:cxn>
              <a:cxn ang="0">
                <a:pos x="854" y="1074"/>
              </a:cxn>
              <a:cxn ang="0">
                <a:pos x="746" y="1232"/>
              </a:cxn>
              <a:cxn ang="0">
                <a:pos x="604" y="1452"/>
              </a:cxn>
              <a:cxn ang="0">
                <a:pos x="568" y="1510"/>
              </a:cxn>
              <a:cxn ang="0">
                <a:pos x="520" y="1436"/>
              </a:cxn>
              <a:cxn ang="0">
                <a:pos x="446" y="1332"/>
              </a:cxn>
              <a:cxn ang="0">
                <a:pos x="354" y="1218"/>
              </a:cxn>
              <a:cxn ang="0">
                <a:pos x="304" y="1166"/>
              </a:cxn>
            </a:cxnLst>
            <a:rect l="0" t="0" r="r" b="b"/>
            <a:pathLst>
              <a:path w="1410" h="1510">
                <a:moveTo>
                  <a:pt x="304" y="1166"/>
                </a:moveTo>
                <a:lnTo>
                  <a:pt x="304" y="1166"/>
                </a:lnTo>
                <a:lnTo>
                  <a:pt x="200" y="1068"/>
                </a:lnTo>
                <a:lnTo>
                  <a:pt x="102" y="978"/>
                </a:lnTo>
                <a:lnTo>
                  <a:pt x="0" y="888"/>
                </a:lnTo>
                <a:lnTo>
                  <a:pt x="0" y="888"/>
                </a:lnTo>
                <a:lnTo>
                  <a:pt x="20" y="880"/>
                </a:lnTo>
                <a:lnTo>
                  <a:pt x="70" y="858"/>
                </a:lnTo>
                <a:lnTo>
                  <a:pt x="100" y="842"/>
                </a:lnTo>
                <a:lnTo>
                  <a:pt x="130" y="826"/>
                </a:lnTo>
                <a:lnTo>
                  <a:pt x="160" y="806"/>
                </a:lnTo>
                <a:lnTo>
                  <a:pt x="184" y="786"/>
                </a:lnTo>
                <a:lnTo>
                  <a:pt x="184" y="786"/>
                </a:lnTo>
                <a:lnTo>
                  <a:pt x="206" y="764"/>
                </a:lnTo>
                <a:lnTo>
                  <a:pt x="224" y="744"/>
                </a:lnTo>
                <a:lnTo>
                  <a:pt x="238" y="724"/>
                </a:lnTo>
                <a:lnTo>
                  <a:pt x="250" y="704"/>
                </a:lnTo>
                <a:lnTo>
                  <a:pt x="266" y="676"/>
                </a:lnTo>
                <a:lnTo>
                  <a:pt x="272" y="666"/>
                </a:lnTo>
                <a:lnTo>
                  <a:pt x="550" y="1146"/>
                </a:lnTo>
                <a:lnTo>
                  <a:pt x="1012" y="0"/>
                </a:lnTo>
                <a:lnTo>
                  <a:pt x="1012" y="0"/>
                </a:lnTo>
                <a:lnTo>
                  <a:pt x="1028" y="42"/>
                </a:lnTo>
                <a:lnTo>
                  <a:pt x="1048" y="88"/>
                </a:lnTo>
                <a:lnTo>
                  <a:pt x="1074" y="142"/>
                </a:lnTo>
                <a:lnTo>
                  <a:pt x="1104" y="202"/>
                </a:lnTo>
                <a:lnTo>
                  <a:pt x="1122" y="232"/>
                </a:lnTo>
                <a:lnTo>
                  <a:pt x="1140" y="262"/>
                </a:lnTo>
                <a:lnTo>
                  <a:pt x="1158" y="290"/>
                </a:lnTo>
                <a:lnTo>
                  <a:pt x="1178" y="316"/>
                </a:lnTo>
                <a:lnTo>
                  <a:pt x="1198" y="340"/>
                </a:lnTo>
                <a:lnTo>
                  <a:pt x="1220" y="360"/>
                </a:lnTo>
                <a:lnTo>
                  <a:pt x="1220" y="360"/>
                </a:lnTo>
                <a:lnTo>
                  <a:pt x="1248" y="384"/>
                </a:lnTo>
                <a:lnTo>
                  <a:pt x="1278" y="406"/>
                </a:lnTo>
                <a:lnTo>
                  <a:pt x="1340" y="446"/>
                </a:lnTo>
                <a:lnTo>
                  <a:pt x="1390" y="474"/>
                </a:lnTo>
                <a:lnTo>
                  <a:pt x="1410" y="486"/>
                </a:lnTo>
                <a:lnTo>
                  <a:pt x="1410" y="486"/>
                </a:lnTo>
                <a:lnTo>
                  <a:pt x="1368" y="522"/>
                </a:lnTo>
                <a:lnTo>
                  <a:pt x="1318" y="566"/>
                </a:lnTo>
                <a:lnTo>
                  <a:pt x="1254" y="626"/>
                </a:lnTo>
                <a:lnTo>
                  <a:pt x="1178" y="702"/>
                </a:lnTo>
                <a:lnTo>
                  <a:pt x="1092" y="792"/>
                </a:lnTo>
                <a:lnTo>
                  <a:pt x="1046" y="842"/>
                </a:lnTo>
                <a:lnTo>
                  <a:pt x="998" y="896"/>
                </a:lnTo>
                <a:lnTo>
                  <a:pt x="950" y="952"/>
                </a:lnTo>
                <a:lnTo>
                  <a:pt x="900" y="1012"/>
                </a:lnTo>
                <a:lnTo>
                  <a:pt x="900" y="1012"/>
                </a:lnTo>
                <a:lnTo>
                  <a:pt x="854" y="1074"/>
                </a:lnTo>
                <a:lnTo>
                  <a:pt x="800" y="1150"/>
                </a:lnTo>
                <a:lnTo>
                  <a:pt x="746" y="1232"/>
                </a:lnTo>
                <a:lnTo>
                  <a:pt x="692" y="1316"/>
                </a:lnTo>
                <a:lnTo>
                  <a:pt x="604" y="1452"/>
                </a:lnTo>
                <a:lnTo>
                  <a:pt x="568" y="1510"/>
                </a:lnTo>
                <a:lnTo>
                  <a:pt x="568" y="1510"/>
                </a:lnTo>
                <a:lnTo>
                  <a:pt x="546" y="1474"/>
                </a:lnTo>
                <a:lnTo>
                  <a:pt x="520" y="1436"/>
                </a:lnTo>
                <a:lnTo>
                  <a:pt x="486" y="1386"/>
                </a:lnTo>
                <a:lnTo>
                  <a:pt x="446" y="1332"/>
                </a:lnTo>
                <a:lnTo>
                  <a:pt x="402" y="1274"/>
                </a:lnTo>
                <a:lnTo>
                  <a:pt x="354" y="1218"/>
                </a:lnTo>
                <a:lnTo>
                  <a:pt x="330" y="1190"/>
                </a:lnTo>
                <a:lnTo>
                  <a:pt x="304" y="1166"/>
                </a:lnTo>
                <a:lnTo>
                  <a:pt x="304" y="1166"/>
                </a:lnTo>
                <a:close/>
              </a:path>
            </a:pathLst>
          </a:custGeom>
          <a:gradFill>
            <a:gsLst>
              <a:gs pos="0">
                <a:schemeClr val="tx2"/>
              </a:gs>
              <a:gs pos="23000">
                <a:schemeClr val="accent2">
                  <a:lumMod val="40000"/>
                  <a:lumOff val="60000"/>
                </a:schemeClr>
              </a:gs>
              <a:gs pos="56000">
                <a:schemeClr val="accent2">
                  <a:lumMod val="60000"/>
                  <a:lumOff val="40000"/>
                </a:schemeClr>
              </a:gs>
              <a:gs pos="71000">
                <a:schemeClr val="accent2">
                  <a:lumMod val="40000"/>
                  <a:lumOff val="60000"/>
                </a:schemeClr>
              </a:gs>
              <a:gs pos="100000">
                <a:schemeClr val="accent2">
                  <a:lumMod val="20000"/>
                  <a:lumOff val="80000"/>
                </a:schemeClr>
              </a:gs>
            </a:gsLst>
          </a:gradFill>
          <a:ln>
            <a:headEnd type="none" w="med" len="med"/>
            <a:tailEnd type="none" w="med" len="med"/>
          </a:ln>
          <a:effectLst>
            <a:outerShdw blurRad="127000" algn="ctr" rotWithShape="0">
              <a:schemeClr val="accent2">
                <a:alpha val="75000"/>
              </a:schemeClr>
            </a:outerShdw>
          </a:effectLst>
          <a:scene3d>
            <a:camera prst="orthographicFront">
              <a:rot lat="0" lon="0" rev="0"/>
            </a:camera>
            <a:lightRig rig="contrasting" dir="t"/>
          </a:scene3d>
          <a:sp3d prstMaterial="powder">
            <a:bevelT w="190500" h="63500"/>
            <a:contourClr>
              <a:schemeClr val="accent2"/>
            </a:contourClr>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endParaRPr lang="en-US" sz="2400" dirty="0" smtClean="0">
              <a:solidFill>
                <a:schemeClr val="bg1"/>
              </a:solidFill>
              <a:latin typeface="Segoe" pitchFamily="34" charset="0"/>
            </a:endParaRPr>
          </a:p>
        </p:txBody>
      </p:sp>
      <p:sp>
        <p:nvSpPr>
          <p:cNvPr id="48" name="Freeform 5"/>
          <p:cNvSpPr>
            <a:spLocks/>
          </p:cNvSpPr>
          <p:nvPr/>
        </p:nvSpPr>
        <p:spPr bwMode="auto">
          <a:xfrm>
            <a:off x="7473043" y="4079020"/>
            <a:ext cx="515253" cy="551797"/>
          </a:xfrm>
          <a:custGeom>
            <a:avLst/>
            <a:gdLst/>
            <a:ahLst/>
            <a:cxnLst>
              <a:cxn ang="0">
                <a:pos x="304" y="1166"/>
              </a:cxn>
              <a:cxn ang="0">
                <a:pos x="102" y="978"/>
              </a:cxn>
              <a:cxn ang="0">
                <a:pos x="0" y="888"/>
              </a:cxn>
              <a:cxn ang="0">
                <a:pos x="70" y="858"/>
              </a:cxn>
              <a:cxn ang="0">
                <a:pos x="130" y="826"/>
              </a:cxn>
              <a:cxn ang="0">
                <a:pos x="184" y="786"/>
              </a:cxn>
              <a:cxn ang="0">
                <a:pos x="206" y="764"/>
              </a:cxn>
              <a:cxn ang="0">
                <a:pos x="238" y="724"/>
              </a:cxn>
              <a:cxn ang="0">
                <a:pos x="266" y="676"/>
              </a:cxn>
              <a:cxn ang="0">
                <a:pos x="550" y="1146"/>
              </a:cxn>
              <a:cxn ang="0">
                <a:pos x="1012" y="0"/>
              </a:cxn>
              <a:cxn ang="0">
                <a:pos x="1048" y="88"/>
              </a:cxn>
              <a:cxn ang="0">
                <a:pos x="1104" y="202"/>
              </a:cxn>
              <a:cxn ang="0">
                <a:pos x="1140" y="262"/>
              </a:cxn>
              <a:cxn ang="0">
                <a:pos x="1178" y="316"/>
              </a:cxn>
              <a:cxn ang="0">
                <a:pos x="1220" y="360"/>
              </a:cxn>
              <a:cxn ang="0">
                <a:pos x="1248" y="384"/>
              </a:cxn>
              <a:cxn ang="0">
                <a:pos x="1340" y="446"/>
              </a:cxn>
              <a:cxn ang="0">
                <a:pos x="1410" y="486"/>
              </a:cxn>
              <a:cxn ang="0">
                <a:pos x="1368" y="522"/>
              </a:cxn>
              <a:cxn ang="0">
                <a:pos x="1254" y="626"/>
              </a:cxn>
              <a:cxn ang="0">
                <a:pos x="1092" y="792"/>
              </a:cxn>
              <a:cxn ang="0">
                <a:pos x="998" y="896"/>
              </a:cxn>
              <a:cxn ang="0">
                <a:pos x="900" y="1012"/>
              </a:cxn>
              <a:cxn ang="0">
                <a:pos x="854" y="1074"/>
              </a:cxn>
              <a:cxn ang="0">
                <a:pos x="746" y="1232"/>
              </a:cxn>
              <a:cxn ang="0">
                <a:pos x="604" y="1452"/>
              </a:cxn>
              <a:cxn ang="0">
                <a:pos x="568" y="1510"/>
              </a:cxn>
              <a:cxn ang="0">
                <a:pos x="520" y="1436"/>
              </a:cxn>
              <a:cxn ang="0">
                <a:pos x="446" y="1332"/>
              </a:cxn>
              <a:cxn ang="0">
                <a:pos x="354" y="1218"/>
              </a:cxn>
              <a:cxn ang="0">
                <a:pos x="304" y="1166"/>
              </a:cxn>
            </a:cxnLst>
            <a:rect l="0" t="0" r="r" b="b"/>
            <a:pathLst>
              <a:path w="1410" h="1510">
                <a:moveTo>
                  <a:pt x="304" y="1166"/>
                </a:moveTo>
                <a:lnTo>
                  <a:pt x="304" y="1166"/>
                </a:lnTo>
                <a:lnTo>
                  <a:pt x="200" y="1068"/>
                </a:lnTo>
                <a:lnTo>
                  <a:pt x="102" y="978"/>
                </a:lnTo>
                <a:lnTo>
                  <a:pt x="0" y="888"/>
                </a:lnTo>
                <a:lnTo>
                  <a:pt x="0" y="888"/>
                </a:lnTo>
                <a:lnTo>
                  <a:pt x="20" y="880"/>
                </a:lnTo>
                <a:lnTo>
                  <a:pt x="70" y="858"/>
                </a:lnTo>
                <a:lnTo>
                  <a:pt x="100" y="842"/>
                </a:lnTo>
                <a:lnTo>
                  <a:pt x="130" y="826"/>
                </a:lnTo>
                <a:lnTo>
                  <a:pt x="160" y="806"/>
                </a:lnTo>
                <a:lnTo>
                  <a:pt x="184" y="786"/>
                </a:lnTo>
                <a:lnTo>
                  <a:pt x="184" y="786"/>
                </a:lnTo>
                <a:lnTo>
                  <a:pt x="206" y="764"/>
                </a:lnTo>
                <a:lnTo>
                  <a:pt x="224" y="744"/>
                </a:lnTo>
                <a:lnTo>
                  <a:pt x="238" y="724"/>
                </a:lnTo>
                <a:lnTo>
                  <a:pt x="250" y="704"/>
                </a:lnTo>
                <a:lnTo>
                  <a:pt x="266" y="676"/>
                </a:lnTo>
                <a:lnTo>
                  <a:pt x="272" y="666"/>
                </a:lnTo>
                <a:lnTo>
                  <a:pt x="550" y="1146"/>
                </a:lnTo>
                <a:lnTo>
                  <a:pt x="1012" y="0"/>
                </a:lnTo>
                <a:lnTo>
                  <a:pt x="1012" y="0"/>
                </a:lnTo>
                <a:lnTo>
                  <a:pt x="1028" y="42"/>
                </a:lnTo>
                <a:lnTo>
                  <a:pt x="1048" y="88"/>
                </a:lnTo>
                <a:lnTo>
                  <a:pt x="1074" y="142"/>
                </a:lnTo>
                <a:lnTo>
                  <a:pt x="1104" y="202"/>
                </a:lnTo>
                <a:lnTo>
                  <a:pt x="1122" y="232"/>
                </a:lnTo>
                <a:lnTo>
                  <a:pt x="1140" y="262"/>
                </a:lnTo>
                <a:lnTo>
                  <a:pt x="1158" y="290"/>
                </a:lnTo>
                <a:lnTo>
                  <a:pt x="1178" y="316"/>
                </a:lnTo>
                <a:lnTo>
                  <a:pt x="1198" y="340"/>
                </a:lnTo>
                <a:lnTo>
                  <a:pt x="1220" y="360"/>
                </a:lnTo>
                <a:lnTo>
                  <a:pt x="1220" y="360"/>
                </a:lnTo>
                <a:lnTo>
                  <a:pt x="1248" y="384"/>
                </a:lnTo>
                <a:lnTo>
                  <a:pt x="1278" y="406"/>
                </a:lnTo>
                <a:lnTo>
                  <a:pt x="1340" y="446"/>
                </a:lnTo>
                <a:lnTo>
                  <a:pt x="1390" y="474"/>
                </a:lnTo>
                <a:lnTo>
                  <a:pt x="1410" y="486"/>
                </a:lnTo>
                <a:lnTo>
                  <a:pt x="1410" y="486"/>
                </a:lnTo>
                <a:lnTo>
                  <a:pt x="1368" y="522"/>
                </a:lnTo>
                <a:lnTo>
                  <a:pt x="1318" y="566"/>
                </a:lnTo>
                <a:lnTo>
                  <a:pt x="1254" y="626"/>
                </a:lnTo>
                <a:lnTo>
                  <a:pt x="1178" y="702"/>
                </a:lnTo>
                <a:lnTo>
                  <a:pt x="1092" y="792"/>
                </a:lnTo>
                <a:lnTo>
                  <a:pt x="1046" y="842"/>
                </a:lnTo>
                <a:lnTo>
                  <a:pt x="998" y="896"/>
                </a:lnTo>
                <a:lnTo>
                  <a:pt x="950" y="952"/>
                </a:lnTo>
                <a:lnTo>
                  <a:pt x="900" y="1012"/>
                </a:lnTo>
                <a:lnTo>
                  <a:pt x="900" y="1012"/>
                </a:lnTo>
                <a:lnTo>
                  <a:pt x="854" y="1074"/>
                </a:lnTo>
                <a:lnTo>
                  <a:pt x="800" y="1150"/>
                </a:lnTo>
                <a:lnTo>
                  <a:pt x="746" y="1232"/>
                </a:lnTo>
                <a:lnTo>
                  <a:pt x="692" y="1316"/>
                </a:lnTo>
                <a:lnTo>
                  <a:pt x="604" y="1452"/>
                </a:lnTo>
                <a:lnTo>
                  <a:pt x="568" y="1510"/>
                </a:lnTo>
                <a:lnTo>
                  <a:pt x="568" y="1510"/>
                </a:lnTo>
                <a:lnTo>
                  <a:pt x="546" y="1474"/>
                </a:lnTo>
                <a:lnTo>
                  <a:pt x="520" y="1436"/>
                </a:lnTo>
                <a:lnTo>
                  <a:pt x="486" y="1386"/>
                </a:lnTo>
                <a:lnTo>
                  <a:pt x="446" y="1332"/>
                </a:lnTo>
                <a:lnTo>
                  <a:pt x="402" y="1274"/>
                </a:lnTo>
                <a:lnTo>
                  <a:pt x="354" y="1218"/>
                </a:lnTo>
                <a:lnTo>
                  <a:pt x="330" y="1190"/>
                </a:lnTo>
                <a:lnTo>
                  <a:pt x="304" y="1166"/>
                </a:lnTo>
                <a:lnTo>
                  <a:pt x="304" y="1166"/>
                </a:lnTo>
                <a:close/>
              </a:path>
            </a:pathLst>
          </a:custGeom>
          <a:gradFill>
            <a:gsLst>
              <a:gs pos="0">
                <a:schemeClr val="tx2"/>
              </a:gs>
              <a:gs pos="23000">
                <a:schemeClr val="accent2">
                  <a:lumMod val="40000"/>
                  <a:lumOff val="60000"/>
                </a:schemeClr>
              </a:gs>
              <a:gs pos="56000">
                <a:schemeClr val="accent2">
                  <a:lumMod val="60000"/>
                  <a:lumOff val="40000"/>
                </a:schemeClr>
              </a:gs>
              <a:gs pos="71000">
                <a:schemeClr val="accent2">
                  <a:lumMod val="40000"/>
                  <a:lumOff val="60000"/>
                </a:schemeClr>
              </a:gs>
              <a:gs pos="100000">
                <a:schemeClr val="accent2">
                  <a:lumMod val="20000"/>
                  <a:lumOff val="80000"/>
                </a:schemeClr>
              </a:gs>
            </a:gsLst>
          </a:gradFill>
          <a:ln>
            <a:headEnd type="none" w="med" len="med"/>
            <a:tailEnd type="none" w="med" len="med"/>
          </a:ln>
          <a:effectLst>
            <a:outerShdw blurRad="127000" algn="ctr" rotWithShape="0">
              <a:schemeClr val="accent2">
                <a:alpha val="75000"/>
              </a:schemeClr>
            </a:outerShdw>
          </a:effectLst>
          <a:scene3d>
            <a:camera prst="orthographicFront">
              <a:rot lat="0" lon="0" rev="0"/>
            </a:camera>
            <a:lightRig rig="contrasting" dir="t"/>
          </a:scene3d>
          <a:sp3d prstMaterial="powder">
            <a:bevelT w="190500" h="63500"/>
            <a:contourClr>
              <a:schemeClr val="accent2"/>
            </a:contourClr>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endParaRPr lang="en-US" sz="2400" dirty="0" smtClean="0">
              <a:solidFill>
                <a:schemeClr val="bg1"/>
              </a:solidFill>
              <a:latin typeface="Segoe" pitchFamily="34" charset="0"/>
            </a:endParaRPr>
          </a:p>
        </p:txBody>
      </p:sp>
      <p:sp>
        <p:nvSpPr>
          <p:cNvPr id="49" name="Freeform 5"/>
          <p:cNvSpPr>
            <a:spLocks/>
          </p:cNvSpPr>
          <p:nvPr/>
        </p:nvSpPr>
        <p:spPr bwMode="auto">
          <a:xfrm>
            <a:off x="3320834" y="4769499"/>
            <a:ext cx="515253" cy="551797"/>
          </a:xfrm>
          <a:custGeom>
            <a:avLst/>
            <a:gdLst/>
            <a:ahLst/>
            <a:cxnLst>
              <a:cxn ang="0">
                <a:pos x="304" y="1166"/>
              </a:cxn>
              <a:cxn ang="0">
                <a:pos x="102" y="978"/>
              </a:cxn>
              <a:cxn ang="0">
                <a:pos x="0" y="888"/>
              </a:cxn>
              <a:cxn ang="0">
                <a:pos x="70" y="858"/>
              </a:cxn>
              <a:cxn ang="0">
                <a:pos x="130" y="826"/>
              </a:cxn>
              <a:cxn ang="0">
                <a:pos x="184" y="786"/>
              </a:cxn>
              <a:cxn ang="0">
                <a:pos x="206" y="764"/>
              </a:cxn>
              <a:cxn ang="0">
                <a:pos x="238" y="724"/>
              </a:cxn>
              <a:cxn ang="0">
                <a:pos x="266" y="676"/>
              </a:cxn>
              <a:cxn ang="0">
                <a:pos x="550" y="1146"/>
              </a:cxn>
              <a:cxn ang="0">
                <a:pos x="1012" y="0"/>
              </a:cxn>
              <a:cxn ang="0">
                <a:pos x="1048" y="88"/>
              </a:cxn>
              <a:cxn ang="0">
                <a:pos x="1104" y="202"/>
              </a:cxn>
              <a:cxn ang="0">
                <a:pos x="1140" y="262"/>
              </a:cxn>
              <a:cxn ang="0">
                <a:pos x="1178" y="316"/>
              </a:cxn>
              <a:cxn ang="0">
                <a:pos x="1220" y="360"/>
              </a:cxn>
              <a:cxn ang="0">
                <a:pos x="1248" y="384"/>
              </a:cxn>
              <a:cxn ang="0">
                <a:pos x="1340" y="446"/>
              </a:cxn>
              <a:cxn ang="0">
                <a:pos x="1410" y="486"/>
              </a:cxn>
              <a:cxn ang="0">
                <a:pos x="1368" y="522"/>
              </a:cxn>
              <a:cxn ang="0">
                <a:pos x="1254" y="626"/>
              </a:cxn>
              <a:cxn ang="0">
                <a:pos x="1092" y="792"/>
              </a:cxn>
              <a:cxn ang="0">
                <a:pos x="998" y="896"/>
              </a:cxn>
              <a:cxn ang="0">
                <a:pos x="900" y="1012"/>
              </a:cxn>
              <a:cxn ang="0">
                <a:pos x="854" y="1074"/>
              </a:cxn>
              <a:cxn ang="0">
                <a:pos x="746" y="1232"/>
              </a:cxn>
              <a:cxn ang="0">
                <a:pos x="604" y="1452"/>
              </a:cxn>
              <a:cxn ang="0">
                <a:pos x="568" y="1510"/>
              </a:cxn>
              <a:cxn ang="0">
                <a:pos x="520" y="1436"/>
              </a:cxn>
              <a:cxn ang="0">
                <a:pos x="446" y="1332"/>
              </a:cxn>
              <a:cxn ang="0">
                <a:pos x="354" y="1218"/>
              </a:cxn>
              <a:cxn ang="0">
                <a:pos x="304" y="1166"/>
              </a:cxn>
            </a:cxnLst>
            <a:rect l="0" t="0" r="r" b="b"/>
            <a:pathLst>
              <a:path w="1410" h="1510">
                <a:moveTo>
                  <a:pt x="304" y="1166"/>
                </a:moveTo>
                <a:lnTo>
                  <a:pt x="304" y="1166"/>
                </a:lnTo>
                <a:lnTo>
                  <a:pt x="200" y="1068"/>
                </a:lnTo>
                <a:lnTo>
                  <a:pt x="102" y="978"/>
                </a:lnTo>
                <a:lnTo>
                  <a:pt x="0" y="888"/>
                </a:lnTo>
                <a:lnTo>
                  <a:pt x="0" y="888"/>
                </a:lnTo>
                <a:lnTo>
                  <a:pt x="20" y="880"/>
                </a:lnTo>
                <a:lnTo>
                  <a:pt x="70" y="858"/>
                </a:lnTo>
                <a:lnTo>
                  <a:pt x="100" y="842"/>
                </a:lnTo>
                <a:lnTo>
                  <a:pt x="130" y="826"/>
                </a:lnTo>
                <a:lnTo>
                  <a:pt x="160" y="806"/>
                </a:lnTo>
                <a:lnTo>
                  <a:pt x="184" y="786"/>
                </a:lnTo>
                <a:lnTo>
                  <a:pt x="184" y="786"/>
                </a:lnTo>
                <a:lnTo>
                  <a:pt x="206" y="764"/>
                </a:lnTo>
                <a:lnTo>
                  <a:pt x="224" y="744"/>
                </a:lnTo>
                <a:lnTo>
                  <a:pt x="238" y="724"/>
                </a:lnTo>
                <a:lnTo>
                  <a:pt x="250" y="704"/>
                </a:lnTo>
                <a:lnTo>
                  <a:pt x="266" y="676"/>
                </a:lnTo>
                <a:lnTo>
                  <a:pt x="272" y="666"/>
                </a:lnTo>
                <a:lnTo>
                  <a:pt x="550" y="1146"/>
                </a:lnTo>
                <a:lnTo>
                  <a:pt x="1012" y="0"/>
                </a:lnTo>
                <a:lnTo>
                  <a:pt x="1012" y="0"/>
                </a:lnTo>
                <a:lnTo>
                  <a:pt x="1028" y="42"/>
                </a:lnTo>
                <a:lnTo>
                  <a:pt x="1048" y="88"/>
                </a:lnTo>
                <a:lnTo>
                  <a:pt x="1074" y="142"/>
                </a:lnTo>
                <a:lnTo>
                  <a:pt x="1104" y="202"/>
                </a:lnTo>
                <a:lnTo>
                  <a:pt x="1122" y="232"/>
                </a:lnTo>
                <a:lnTo>
                  <a:pt x="1140" y="262"/>
                </a:lnTo>
                <a:lnTo>
                  <a:pt x="1158" y="290"/>
                </a:lnTo>
                <a:lnTo>
                  <a:pt x="1178" y="316"/>
                </a:lnTo>
                <a:lnTo>
                  <a:pt x="1198" y="340"/>
                </a:lnTo>
                <a:lnTo>
                  <a:pt x="1220" y="360"/>
                </a:lnTo>
                <a:lnTo>
                  <a:pt x="1220" y="360"/>
                </a:lnTo>
                <a:lnTo>
                  <a:pt x="1248" y="384"/>
                </a:lnTo>
                <a:lnTo>
                  <a:pt x="1278" y="406"/>
                </a:lnTo>
                <a:lnTo>
                  <a:pt x="1340" y="446"/>
                </a:lnTo>
                <a:lnTo>
                  <a:pt x="1390" y="474"/>
                </a:lnTo>
                <a:lnTo>
                  <a:pt x="1410" y="486"/>
                </a:lnTo>
                <a:lnTo>
                  <a:pt x="1410" y="486"/>
                </a:lnTo>
                <a:lnTo>
                  <a:pt x="1368" y="522"/>
                </a:lnTo>
                <a:lnTo>
                  <a:pt x="1318" y="566"/>
                </a:lnTo>
                <a:lnTo>
                  <a:pt x="1254" y="626"/>
                </a:lnTo>
                <a:lnTo>
                  <a:pt x="1178" y="702"/>
                </a:lnTo>
                <a:lnTo>
                  <a:pt x="1092" y="792"/>
                </a:lnTo>
                <a:lnTo>
                  <a:pt x="1046" y="842"/>
                </a:lnTo>
                <a:lnTo>
                  <a:pt x="998" y="896"/>
                </a:lnTo>
                <a:lnTo>
                  <a:pt x="950" y="952"/>
                </a:lnTo>
                <a:lnTo>
                  <a:pt x="900" y="1012"/>
                </a:lnTo>
                <a:lnTo>
                  <a:pt x="900" y="1012"/>
                </a:lnTo>
                <a:lnTo>
                  <a:pt x="854" y="1074"/>
                </a:lnTo>
                <a:lnTo>
                  <a:pt x="800" y="1150"/>
                </a:lnTo>
                <a:lnTo>
                  <a:pt x="746" y="1232"/>
                </a:lnTo>
                <a:lnTo>
                  <a:pt x="692" y="1316"/>
                </a:lnTo>
                <a:lnTo>
                  <a:pt x="604" y="1452"/>
                </a:lnTo>
                <a:lnTo>
                  <a:pt x="568" y="1510"/>
                </a:lnTo>
                <a:lnTo>
                  <a:pt x="568" y="1510"/>
                </a:lnTo>
                <a:lnTo>
                  <a:pt x="546" y="1474"/>
                </a:lnTo>
                <a:lnTo>
                  <a:pt x="520" y="1436"/>
                </a:lnTo>
                <a:lnTo>
                  <a:pt x="486" y="1386"/>
                </a:lnTo>
                <a:lnTo>
                  <a:pt x="446" y="1332"/>
                </a:lnTo>
                <a:lnTo>
                  <a:pt x="402" y="1274"/>
                </a:lnTo>
                <a:lnTo>
                  <a:pt x="354" y="1218"/>
                </a:lnTo>
                <a:lnTo>
                  <a:pt x="330" y="1190"/>
                </a:lnTo>
                <a:lnTo>
                  <a:pt x="304" y="1166"/>
                </a:lnTo>
                <a:lnTo>
                  <a:pt x="304" y="1166"/>
                </a:lnTo>
                <a:close/>
              </a:path>
            </a:pathLst>
          </a:custGeom>
          <a:gradFill>
            <a:gsLst>
              <a:gs pos="0">
                <a:schemeClr val="tx2"/>
              </a:gs>
              <a:gs pos="23000">
                <a:schemeClr val="accent2">
                  <a:lumMod val="40000"/>
                  <a:lumOff val="60000"/>
                </a:schemeClr>
              </a:gs>
              <a:gs pos="56000">
                <a:schemeClr val="accent2">
                  <a:lumMod val="60000"/>
                  <a:lumOff val="40000"/>
                </a:schemeClr>
              </a:gs>
              <a:gs pos="71000">
                <a:schemeClr val="accent2">
                  <a:lumMod val="40000"/>
                  <a:lumOff val="60000"/>
                </a:schemeClr>
              </a:gs>
              <a:gs pos="100000">
                <a:schemeClr val="accent2">
                  <a:lumMod val="20000"/>
                  <a:lumOff val="80000"/>
                </a:schemeClr>
              </a:gs>
            </a:gsLst>
          </a:gradFill>
          <a:ln>
            <a:headEnd type="none" w="med" len="med"/>
            <a:tailEnd type="none" w="med" len="med"/>
          </a:ln>
          <a:effectLst>
            <a:outerShdw blurRad="127000" algn="ctr" rotWithShape="0">
              <a:schemeClr val="accent2">
                <a:alpha val="75000"/>
              </a:schemeClr>
            </a:outerShdw>
          </a:effectLst>
          <a:scene3d>
            <a:camera prst="orthographicFront">
              <a:rot lat="0" lon="0" rev="0"/>
            </a:camera>
            <a:lightRig rig="contrasting" dir="t"/>
          </a:scene3d>
          <a:sp3d prstMaterial="powder">
            <a:bevelT w="190500" h="63500"/>
            <a:contourClr>
              <a:schemeClr val="accent2"/>
            </a:contourClr>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endParaRPr lang="en-US" sz="2400" dirty="0" smtClean="0">
              <a:solidFill>
                <a:schemeClr val="bg1"/>
              </a:solidFill>
              <a:latin typeface="Segoe" pitchFamily="34" charset="0"/>
            </a:endParaRPr>
          </a:p>
        </p:txBody>
      </p:sp>
      <p:sp>
        <p:nvSpPr>
          <p:cNvPr id="50" name="Freeform 5"/>
          <p:cNvSpPr>
            <a:spLocks/>
          </p:cNvSpPr>
          <p:nvPr/>
        </p:nvSpPr>
        <p:spPr bwMode="auto">
          <a:xfrm>
            <a:off x="5405234" y="4757392"/>
            <a:ext cx="515253" cy="551797"/>
          </a:xfrm>
          <a:custGeom>
            <a:avLst/>
            <a:gdLst/>
            <a:ahLst/>
            <a:cxnLst>
              <a:cxn ang="0">
                <a:pos x="304" y="1166"/>
              </a:cxn>
              <a:cxn ang="0">
                <a:pos x="102" y="978"/>
              </a:cxn>
              <a:cxn ang="0">
                <a:pos x="0" y="888"/>
              </a:cxn>
              <a:cxn ang="0">
                <a:pos x="70" y="858"/>
              </a:cxn>
              <a:cxn ang="0">
                <a:pos x="130" y="826"/>
              </a:cxn>
              <a:cxn ang="0">
                <a:pos x="184" y="786"/>
              </a:cxn>
              <a:cxn ang="0">
                <a:pos x="206" y="764"/>
              </a:cxn>
              <a:cxn ang="0">
                <a:pos x="238" y="724"/>
              </a:cxn>
              <a:cxn ang="0">
                <a:pos x="266" y="676"/>
              </a:cxn>
              <a:cxn ang="0">
                <a:pos x="550" y="1146"/>
              </a:cxn>
              <a:cxn ang="0">
                <a:pos x="1012" y="0"/>
              </a:cxn>
              <a:cxn ang="0">
                <a:pos x="1048" y="88"/>
              </a:cxn>
              <a:cxn ang="0">
                <a:pos x="1104" y="202"/>
              </a:cxn>
              <a:cxn ang="0">
                <a:pos x="1140" y="262"/>
              </a:cxn>
              <a:cxn ang="0">
                <a:pos x="1178" y="316"/>
              </a:cxn>
              <a:cxn ang="0">
                <a:pos x="1220" y="360"/>
              </a:cxn>
              <a:cxn ang="0">
                <a:pos x="1248" y="384"/>
              </a:cxn>
              <a:cxn ang="0">
                <a:pos x="1340" y="446"/>
              </a:cxn>
              <a:cxn ang="0">
                <a:pos x="1410" y="486"/>
              </a:cxn>
              <a:cxn ang="0">
                <a:pos x="1368" y="522"/>
              </a:cxn>
              <a:cxn ang="0">
                <a:pos x="1254" y="626"/>
              </a:cxn>
              <a:cxn ang="0">
                <a:pos x="1092" y="792"/>
              </a:cxn>
              <a:cxn ang="0">
                <a:pos x="998" y="896"/>
              </a:cxn>
              <a:cxn ang="0">
                <a:pos x="900" y="1012"/>
              </a:cxn>
              <a:cxn ang="0">
                <a:pos x="854" y="1074"/>
              </a:cxn>
              <a:cxn ang="0">
                <a:pos x="746" y="1232"/>
              </a:cxn>
              <a:cxn ang="0">
                <a:pos x="604" y="1452"/>
              </a:cxn>
              <a:cxn ang="0">
                <a:pos x="568" y="1510"/>
              </a:cxn>
              <a:cxn ang="0">
                <a:pos x="520" y="1436"/>
              </a:cxn>
              <a:cxn ang="0">
                <a:pos x="446" y="1332"/>
              </a:cxn>
              <a:cxn ang="0">
                <a:pos x="354" y="1218"/>
              </a:cxn>
              <a:cxn ang="0">
                <a:pos x="304" y="1166"/>
              </a:cxn>
            </a:cxnLst>
            <a:rect l="0" t="0" r="r" b="b"/>
            <a:pathLst>
              <a:path w="1410" h="1510">
                <a:moveTo>
                  <a:pt x="304" y="1166"/>
                </a:moveTo>
                <a:lnTo>
                  <a:pt x="304" y="1166"/>
                </a:lnTo>
                <a:lnTo>
                  <a:pt x="200" y="1068"/>
                </a:lnTo>
                <a:lnTo>
                  <a:pt x="102" y="978"/>
                </a:lnTo>
                <a:lnTo>
                  <a:pt x="0" y="888"/>
                </a:lnTo>
                <a:lnTo>
                  <a:pt x="0" y="888"/>
                </a:lnTo>
                <a:lnTo>
                  <a:pt x="20" y="880"/>
                </a:lnTo>
                <a:lnTo>
                  <a:pt x="70" y="858"/>
                </a:lnTo>
                <a:lnTo>
                  <a:pt x="100" y="842"/>
                </a:lnTo>
                <a:lnTo>
                  <a:pt x="130" y="826"/>
                </a:lnTo>
                <a:lnTo>
                  <a:pt x="160" y="806"/>
                </a:lnTo>
                <a:lnTo>
                  <a:pt x="184" y="786"/>
                </a:lnTo>
                <a:lnTo>
                  <a:pt x="184" y="786"/>
                </a:lnTo>
                <a:lnTo>
                  <a:pt x="206" y="764"/>
                </a:lnTo>
                <a:lnTo>
                  <a:pt x="224" y="744"/>
                </a:lnTo>
                <a:lnTo>
                  <a:pt x="238" y="724"/>
                </a:lnTo>
                <a:lnTo>
                  <a:pt x="250" y="704"/>
                </a:lnTo>
                <a:lnTo>
                  <a:pt x="266" y="676"/>
                </a:lnTo>
                <a:lnTo>
                  <a:pt x="272" y="666"/>
                </a:lnTo>
                <a:lnTo>
                  <a:pt x="550" y="1146"/>
                </a:lnTo>
                <a:lnTo>
                  <a:pt x="1012" y="0"/>
                </a:lnTo>
                <a:lnTo>
                  <a:pt x="1012" y="0"/>
                </a:lnTo>
                <a:lnTo>
                  <a:pt x="1028" y="42"/>
                </a:lnTo>
                <a:lnTo>
                  <a:pt x="1048" y="88"/>
                </a:lnTo>
                <a:lnTo>
                  <a:pt x="1074" y="142"/>
                </a:lnTo>
                <a:lnTo>
                  <a:pt x="1104" y="202"/>
                </a:lnTo>
                <a:lnTo>
                  <a:pt x="1122" y="232"/>
                </a:lnTo>
                <a:lnTo>
                  <a:pt x="1140" y="262"/>
                </a:lnTo>
                <a:lnTo>
                  <a:pt x="1158" y="290"/>
                </a:lnTo>
                <a:lnTo>
                  <a:pt x="1178" y="316"/>
                </a:lnTo>
                <a:lnTo>
                  <a:pt x="1198" y="340"/>
                </a:lnTo>
                <a:lnTo>
                  <a:pt x="1220" y="360"/>
                </a:lnTo>
                <a:lnTo>
                  <a:pt x="1220" y="360"/>
                </a:lnTo>
                <a:lnTo>
                  <a:pt x="1248" y="384"/>
                </a:lnTo>
                <a:lnTo>
                  <a:pt x="1278" y="406"/>
                </a:lnTo>
                <a:lnTo>
                  <a:pt x="1340" y="446"/>
                </a:lnTo>
                <a:lnTo>
                  <a:pt x="1390" y="474"/>
                </a:lnTo>
                <a:lnTo>
                  <a:pt x="1410" y="486"/>
                </a:lnTo>
                <a:lnTo>
                  <a:pt x="1410" y="486"/>
                </a:lnTo>
                <a:lnTo>
                  <a:pt x="1368" y="522"/>
                </a:lnTo>
                <a:lnTo>
                  <a:pt x="1318" y="566"/>
                </a:lnTo>
                <a:lnTo>
                  <a:pt x="1254" y="626"/>
                </a:lnTo>
                <a:lnTo>
                  <a:pt x="1178" y="702"/>
                </a:lnTo>
                <a:lnTo>
                  <a:pt x="1092" y="792"/>
                </a:lnTo>
                <a:lnTo>
                  <a:pt x="1046" y="842"/>
                </a:lnTo>
                <a:lnTo>
                  <a:pt x="998" y="896"/>
                </a:lnTo>
                <a:lnTo>
                  <a:pt x="950" y="952"/>
                </a:lnTo>
                <a:lnTo>
                  <a:pt x="900" y="1012"/>
                </a:lnTo>
                <a:lnTo>
                  <a:pt x="900" y="1012"/>
                </a:lnTo>
                <a:lnTo>
                  <a:pt x="854" y="1074"/>
                </a:lnTo>
                <a:lnTo>
                  <a:pt x="800" y="1150"/>
                </a:lnTo>
                <a:lnTo>
                  <a:pt x="746" y="1232"/>
                </a:lnTo>
                <a:lnTo>
                  <a:pt x="692" y="1316"/>
                </a:lnTo>
                <a:lnTo>
                  <a:pt x="604" y="1452"/>
                </a:lnTo>
                <a:lnTo>
                  <a:pt x="568" y="1510"/>
                </a:lnTo>
                <a:lnTo>
                  <a:pt x="568" y="1510"/>
                </a:lnTo>
                <a:lnTo>
                  <a:pt x="546" y="1474"/>
                </a:lnTo>
                <a:lnTo>
                  <a:pt x="520" y="1436"/>
                </a:lnTo>
                <a:lnTo>
                  <a:pt x="486" y="1386"/>
                </a:lnTo>
                <a:lnTo>
                  <a:pt x="446" y="1332"/>
                </a:lnTo>
                <a:lnTo>
                  <a:pt x="402" y="1274"/>
                </a:lnTo>
                <a:lnTo>
                  <a:pt x="354" y="1218"/>
                </a:lnTo>
                <a:lnTo>
                  <a:pt x="330" y="1190"/>
                </a:lnTo>
                <a:lnTo>
                  <a:pt x="304" y="1166"/>
                </a:lnTo>
                <a:lnTo>
                  <a:pt x="304" y="1166"/>
                </a:lnTo>
                <a:close/>
              </a:path>
            </a:pathLst>
          </a:custGeom>
          <a:gradFill>
            <a:gsLst>
              <a:gs pos="0">
                <a:schemeClr val="tx2"/>
              </a:gs>
              <a:gs pos="23000">
                <a:schemeClr val="accent2">
                  <a:lumMod val="40000"/>
                  <a:lumOff val="60000"/>
                </a:schemeClr>
              </a:gs>
              <a:gs pos="56000">
                <a:schemeClr val="accent2">
                  <a:lumMod val="60000"/>
                  <a:lumOff val="40000"/>
                </a:schemeClr>
              </a:gs>
              <a:gs pos="71000">
                <a:schemeClr val="accent2">
                  <a:lumMod val="40000"/>
                  <a:lumOff val="60000"/>
                </a:schemeClr>
              </a:gs>
              <a:gs pos="100000">
                <a:schemeClr val="accent2">
                  <a:lumMod val="20000"/>
                  <a:lumOff val="80000"/>
                </a:schemeClr>
              </a:gs>
            </a:gsLst>
          </a:gradFill>
          <a:ln>
            <a:headEnd type="none" w="med" len="med"/>
            <a:tailEnd type="none" w="med" len="med"/>
          </a:ln>
          <a:effectLst>
            <a:outerShdw blurRad="127000" algn="ctr" rotWithShape="0">
              <a:schemeClr val="accent2">
                <a:alpha val="75000"/>
              </a:schemeClr>
            </a:outerShdw>
          </a:effectLst>
          <a:scene3d>
            <a:camera prst="orthographicFront">
              <a:rot lat="0" lon="0" rev="0"/>
            </a:camera>
            <a:lightRig rig="contrasting" dir="t"/>
          </a:scene3d>
          <a:sp3d prstMaterial="powder">
            <a:bevelT w="190500" h="63500"/>
            <a:contourClr>
              <a:schemeClr val="accent2"/>
            </a:contourClr>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endParaRPr lang="en-US" sz="2400" dirty="0" smtClean="0">
              <a:solidFill>
                <a:schemeClr val="bg1"/>
              </a:solidFill>
              <a:latin typeface="Segoe" pitchFamily="34" charset="0"/>
            </a:endParaRPr>
          </a:p>
        </p:txBody>
      </p:sp>
      <p:sp>
        <p:nvSpPr>
          <p:cNvPr id="51" name="Freeform 5"/>
          <p:cNvSpPr>
            <a:spLocks/>
          </p:cNvSpPr>
          <p:nvPr/>
        </p:nvSpPr>
        <p:spPr bwMode="auto">
          <a:xfrm>
            <a:off x="7473046" y="4757393"/>
            <a:ext cx="515253" cy="551797"/>
          </a:xfrm>
          <a:custGeom>
            <a:avLst/>
            <a:gdLst/>
            <a:ahLst/>
            <a:cxnLst>
              <a:cxn ang="0">
                <a:pos x="304" y="1166"/>
              </a:cxn>
              <a:cxn ang="0">
                <a:pos x="102" y="978"/>
              </a:cxn>
              <a:cxn ang="0">
                <a:pos x="0" y="888"/>
              </a:cxn>
              <a:cxn ang="0">
                <a:pos x="70" y="858"/>
              </a:cxn>
              <a:cxn ang="0">
                <a:pos x="130" y="826"/>
              </a:cxn>
              <a:cxn ang="0">
                <a:pos x="184" y="786"/>
              </a:cxn>
              <a:cxn ang="0">
                <a:pos x="206" y="764"/>
              </a:cxn>
              <a:cxn ang="0">
                <a:pos x="238" y="724"/>
              </a:cxn>
              <a:cxn ang="0">
                <a:pos x="266" y="676"/>
              </a:cxn>
              <a:cxn ang="0">
                <a:pos x="550" y="1146"/>
              </a:cxn>
              <a:cxn ang="0">
                <a:pos x="1012" y="0"/>
              </a:cxn>
              <a:cxn ang="0">
                <a:pos x="1048" y="88"/>
              </a:cxn>
              <a:cxn ang="0">
                <a:pos x="1104" y="202"/>
              </a:cxn>
              <a:cxn ang="0">
                <a:pos x="1140" y="262"/>
              </a:cxn>
              <a:cxn ang="0">
                <a:pos x="1178" y="316"/>
              </a:cxn>
              <a:cxn ang="0">
                <a:pos x="1220" y="360"/>
              </a:cxn>
              <a:cxn ang="0">
                <a:pos x="1248" y="384"/>
              </a:cxn>
              <a:cxn ang="0">
                <a:pos x="1340" y="446"/>
              </a:cxn>
              <a:cxn ang="0">
                <a:pos x="1410" y="486"/>
              </a:cxn>
              <a:cxn ang="0">
                <a:pos x="1368" y="522"/>
              </a:cxn>
              <a:cxn ang="0">
                <a:pos x="1254" y="626"/>
              </a:cxn>
              <a:cxn ang="0">
                <a:pos x="1092" y="792"/>
              </a:cxn>
              <a:cxn ang="0">
                <a:pos x="998" y="896"/>
              </a:cxn>
              <a:cxn ang="0">
                <a:pos x="900" y="1012"/>
              </a:cxn>
              <a:cxn ang="0">
                <a:pos x="854" y="1074"/>
              </a:cxn>
              <a:cxn ang="0">
                <a:pos x="746" y="1232"/>
              </a:cxn>
              <a:cxn ang="0">
                <a:pos x="604" y="1452"/>
              </a:cxn>
              <a:cxn ang="0">
                <a:pos x="568" y="1510"/>
              </a:cxn>
              <a:cxn ang="0">
                <a:pos x="520" y="1436"/>
              </a:cxn>
              <a:cxn ang="0">
                <a:pos x="446" y="1332"/>
              </a:cxn>
              <a:cxn ang="0">
                <a:pos x="354" y="1218"/>
              </a:cxn>
              <a:cxn ang="0">
                <a:pos x="304" y="1166"/>
              </a:cxn>
            </a:cxnLst>
            <a:rect l="0" t="0" r="r" b="b"/>
            <a:pathLst>
              <a:path w="1410" h="1510">
                <a:moveTo>
                  <a:pt x="304" y="1166"/>
                </a:moveTo>
                <a:lnTo>
                  <a:pt x="304" y="1166"/>
                </a:lnTo>
                <a:lnTo>
                  <a:pt x="200" y="1068"/>
                </a:lnTo>
                <a:lnTo>
                  <a:pt x="102" y="978"/>
                </a:lnTo>
                <a:lnTo>
                  <a:pt x="0" y="888"/>
                </a:lnTo>
                <a:lnTo>
                  <a:pt x="0" y="888"/>
                </a:lnTo>
                <a:lnTo>
                  <a:pt x="20" y="880"/>
                </a:lnTo>
                <a:lnTo>
                  <a:pt x="70" y="858"/>
                </a:lnTo>
                <a:lnTo>
                  <a:pt x="100" y="842"/>
                </a:lnTo>
                <a:lnTo>
                  <a:pt x="130" y="826"/>
                </a:lnTo>
                <a:lnTo>
                  <a:pt x="160" y="806"/>
                </a:lnTo>
                <a:lnTo>
                  <a:pt x="184" y="786"/>
                </a:lnTo>
                <a:lnTo>
                  <a:pt x="184" y="786"/>
                </a:lnTo>
                <a:lnTo>
                  <a:pt x="206" y="764"/>
                </a:lnTo>
                <a:lnTo>
                  <a:pt x="224" y="744"/>
                </a:lnTo>
                <a:lnTo>
                  <a:pt x="238" y="724"/>
                </a:lnTo>
                <a:lnTo>
                  <a:pt x="250" y="704"/>
                </a:lnTo>
                <a:lnTo>
                  <a:pt x="266" y="676"/>
                </a:lnTo>
                <a:lnTo>
                  <a:pt x="272" y="666"/>
                </a:lnTo>
                <a:lnTo>
                  <a:pt x="550" y="1146"/>
                </a:lnTo>
                <a:lnTo>
                  <a:pt x="1012" y="0"/>
                </a:lnTo>
                <a:lnTo>
                  <a:pt x="1012" y="0"/>
                </a:lnTo>
                <a:lnTo>
                  <a:pt x="1028" y="42"/>
                </a:lnTo>
                <a:lnTo>
                  <a:pt x="1048" y="88"/>
                </a:lnTo>
                <a:lnTo>
                  <a:pt x="1074" y="142"/>
                </a:lnTo>
                <a:lnTo>
                  <a:pt x="1104" y="202"/>
                </a:lnTo>
                <a:lnTo>
                  <a:pt x="1122" y="232"/>
                </a:lnTo>
                <a:lnTo>
                  <a:pt x="1140" y="262"/>
                </a:lnTo>
                <a:lnTo>
                  <a:pt x="1158" y="290"/>
                </a:lnTo>
                <a:lnTo>
                  <a:pt x="1178" y="316"/>
                </a:lnTo>
                <a:lnTo>
                  <a:pt x="1198" y="340"/>
                </a:lnTo>
                <a:lnTo>
                  <a:pt x="1220" y="360"/>
                </a:lnTo>
                <a:lnTo>
                  <a:pt x="1220" y="360"/>
                </a:lnTo>
                <a:lnTo>
                  <a:pt x="1248" y="384"/>
                </a:lnTo>
                <a:lnTo>
                  <a:pt x="1278" y="406"/>
                </a:lnTo>
                <a:lnTo>
                  <a:pt x="1340" y="446"/>
                </a:lnTo>
                <a:lnTo>
                  <a:pt x="1390" y="474"/>
                </a:lnTo>
                <a:lnTo>
                  <a:pt x="1410" y="486"/>
                </a:lnTo>
                <a:lnTo>
                  <a:pt x="1410" y="486"/>
                </a:lnTo>
                <a:lnTo>
                  <a:pt x="1368" y="522"/>
                </a:lnTo>
                <a:lnTo>
                  <a:pt x="1318" y="566"/>
                </a:lnTo>
                <a:lnTo>
                  <a:pt x="1254" y="626"/>
                </a:lnTo>
                <a:lnTo>
                  <a:pt x="1178" y="702"/>
                </a:lnTo>
                <a:lnTo>
                  <a:pt x="1092" y="792"/>
                </a:lnTo>
                <a:lnTo>
                  <a:pt x="1046" y="842"/>
                </a:lnTo>
                <a:lnTo>
                  <a:pt x="998" y="896"/>
                </a:lnTo>
                <a:lnTo>
                  <a:pt x="950" y="952"/>
                </a:lnTo>
                <a:lnTo>
                  <a:pt x="900" y="1012"/>
                </a:lnTo>
                <a:lnTo>
                  <a:pt x="900" y="1012"/>
                </a:lnTo>
                <a:lnTo>
                  <a:pt x="854" y="1074"/>
                </a:lnTo>
                <a:lnTo>
                  <a:pt x="800" y="1150"/>
                </a:lnTo>
                <a:lnTo>
                  <a:pt x="746" y="1232"/>
                </a:lnTo>
                <a:lnTo>
                  <a:pt x="692" y="1316"/>
                </a:lnTo>
                <a:lnTo>
                  <a:pt x="604" y="1452"/>
                </a:lnTo>
                <a:lnTo>
                  <a:pt x="568" y="1510"/>
                </a:lnTo>
                <a:lnTo>
                  <a:pt x="568" y="1510"/>
                </a:lnTo>
                <a:lnTo>
                  <a:pt x="546" y="1474"/>
                </a:lnTo>
                <a:lnTo>
                  <a:pt x="520" y="1436"/>
                </a:lnTo>
                <a:lnTo>
                  <a:pt x="486" y="1386"/>
                </a:lnTo>
                <a:lnTo>
                  <a:pt x="446" y="1332"/>
                </a:lnTo>
                <a:lnTo>
                  <a:pt x="402" y="1274"/>
                </a:lnTo>
                <a:lnTo>
                  <a:pt x="354" y="1218"/>
                </a:lnTo>
                <a:lnTo>
                  <a:pt x="330" y="1190"/>
                </a:lnTo>
                <a:lnTo>
                  <a:pt x="304" y="1166"/>
                </a:lnTo>
                <a:lnTo>
                  <a:pt x="304" y="1166"/>
                </a:lnTo>
                <a:close/>
              </a:path>
            </a:pathLst>
          </a:custGeom>
          <a:gradFill>
            <a:gsLst>
              <a:gs pos="0">
                <a:schemeClr val="tx2"/>
              </a:gs>
              <a:gs pos="23000">
                <a:schemeClr val="accent2">
                  <a:lumMod val="40000"/>
                  <a:lumOff val="60000"/>
                </a:schemeClr>
              </a:gs>
              <a:gs pos="56000">
                <a:schemeClr val="accent2">
                  <a:lumMod val="60000"/>
                  <a:lumOff val="40000"/>
                </a:schemeClr>
              </a:gs>
              <a:gs pos="71000">
                <a:schemeClr val="accent2">
                  <a:lumMod val="40000"/>
                  <a:lumOff val="60000"/>
                </a:schemeClr>
              </a:gs>
              <a:gs pos="100000">
                <a:schemeClr val="accent2">
                  <a:lumMod val="20000"/>
                  <a:lumOff val="80000"/>
                </a:schemeClr>
              </a:gs>
            </a:gsLst>
          </a:gradFill>
          <a:ln>
            <a:headEnd type="none" w="med" len="med"/>
            <a:tailEnd type="none" w="med" len="med"/>
          </a:ln>
          <a:effectLst>
            <a:outerShdw blurRad="127000" algn="ctr" rotWithShape="0">
              <a:schemeClr val="accent2">
                <a:alpha val="75000"/>
              </a:schemeClr>
            </a:outerShdw>
          </a:effectLst>
          <a:scene3d>
            <a:camera prst="orthographicFront">
              <a:rot lat="0" lon="0" rev="0"/>
            </a:camera>
            <a:lightRig rig="contrasting" dir="t"/>
          </a:scene3d>
          <a:sp3d prstMaterial="powder">
            <a:bevelT w="190500" h="63500"/>
            <a:contourClr>
              <a:schemeClr val="accent2"/>
            </a:contourClr>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endParaRPr lang="en-US" sz="2400" dirty="0" smtClean="0">
              <a:solidFill>
                <a:schemeClr val="bg1"/>
              </a:solidFill>
              <a:latin typeface="Segoe" pitchFamily="34" charset="0"/>
            </a:endParaRPr>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382000" cy="609398"/>
          </a:xfrm>
        </p:spPr>
        <p:txBody>
          <a:bodyPr/>
          <a:lstStyle/>
          <a:p>
            <a:r>
              <a:rPr lang="en-US" sz="4400" dirty="0" smtClean="0"/>
              <a:t>A Day In The Life of </a:t>
            </a:r>
            <a:r>
              <a:rPr sz="4400"/>
              <a:t>a</a:t>
            </a:r>
            <a:r>
              <a:rPr lang="en-US" sz="4400" dirty="0" smtClean="0"/>
              <a:t>n IT Pro</a:t>
            </a:r>
            <a:endParaRPr lang="en-US" sz="4400" dirty="0"/>
          </a:p>
        </p:txBody>
      </p:sp>
      <p:sp>
        <p:nvSpPr>
          <p:cNvPr id="17" name="Rounded Rectangle 16"/>
          <p:cNvSpPr/>
          <p:nvPr/>
        </p:nvSpPr>
        <p:spPr bwMode="blackGray">
          <a:xfrm>
            <a:off x="380999" y="1534432"/>
            <a:ext cx="2609111" cy="3068914"/>
          </a:xfrm>
          <a:prstGeom prst="roundRect">
            <a:avLst/>
          </a:prstGeom>
          <a:gradFill flip="none" rotWithShape="1">
            <a:gsLst>
              <a:gs pos="0">
                <a:schemeClr val="bg1">
                  <a:lumMod val="50000"/>
                  <a:alpha val="0"/>
                </a:schemeClr>
              </a:gs>
              <a:gs pos="42000">
                <a:schemeClr val="accent1">
                  <a:lumMod val="60000"/>
                  <a:lumOff val="40000"/>
                </a:schemeClr>
              </a:gs>
              <a:gs pos="75000">
                <a:schemeClr val="accent1">
                  <a:lumMod val="75000"/>
                </a:schemeClr>
              </a:gs>
              <a:gs pos="85000">
                <a:schemeClr val="accent1">
                  <a:lumMod val="50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1">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45720" rIns="109728" bIns="54864" numCol="1" rtlCol="0" anchor="t" anchorCtr="0" compatLnSpc="1">
            <a:prstTxWarp prst="textNoShape">
              <a:avLst/>
            </a:prstTxWarp>
          </a:bodyPr>
          <a:lstStyle/>
          <a:p>
            <a:pPr algn="ctr" defTabSz="1096963" fontAlgn="base">
              <a:spcBef>
                <a:spcPct val="0"/>
              </a:spcBef>
              <a:spcAft>
                <a:spcPct val="0"/>
              </a:spcAft>
              <a:defRPr/>
            </a:pPr>
            <a:r>
              <a:rPr lang="en-US" sz="2000" dirty="0" smtClean="0">
                <a:solidFill>
                  <a:schemeClr val="tx1"/>
                </a:solidFill>
                <a:latin typeface="Segoe" pitchFamily="34" charset="0"/>
              </a:rPr>
              <a:t>CSO wants to</a:t>
            </a:r>
            <a:br>
              <a:rPr lang="en-US" sz="2000" dirty="0" smtClean="0">
                <a:solidFill>
                  <a:schemeClr val="tx1"/>
                </a:solidFill>
                <a:latin typeface="Segoe" pitchFamily="34" charset="0"/>
              </a:rPr>
            </a:br>
            <a:r>
              <a:rPr lang="en-US" sz="2000" dirty="0" smtClean="0">
                <a:solidFill>
                  <a:schemeClr val="tx1"/>
                </a:solidFill>
                <a:latin typeface="Segoe" pitchFamily="34" charset="0"/>
              </a:rPr>
              <a:t>learn more</a:t>
            </a:r>
            <a:br>
              <a:rPr lang="en-US" sz="2000" dirty="0" smtClean="0">
                <a:solidFill>
                  <a:schemeClr val="tx1"/>
                </a:solidFill>
                <a:latin typeface="Segoe" pitchFamily="34" charset="0"/>
              </a:rPr>
            </a:br>
            <a:r>
              <a:rPr lang="en-US" sz="2000" dirty="0" smtClean="0">
                <a:solidFill>
                  <a:schemeClr val="tx1"/>
                </a:solidFill>
                <a:latin typeface="Segoe" pitchFamily="34" charset="0"/>
              </a:rPr>
              <a:t>about security in Anywhere Access communications</a:t>
            </a:r>
          </a:p>
        </p:txBody>
      </p:sp>
      <p:sp>
        <p:nvSpPr>
          <p:cNvPr id="18" name="Rounded Rectangle 17"/>
          <p:cNvSpPr/>
          <p:nvPr/>
        </p:nvSpPr>
        <p:spPr bwMode="blackGray">
          <a:xfrm>
            <a:off x="3252537" y="2971800"/>
            <a:ext cx="2609111" cy="3068914"/>
          </a:xfrm>
          <a:prstGeom prst="roundRect">
            <a:avLst/>
          </a:prstGeom>
          <a:gradFill flip="none" rotWithShape="1">
            <a:gsLst>
              <a:gs pos="0">
                <a:schemeClr val="bg1">
                  <a:lumMod val="50000"/>
                  <a:alpha val="0"/>
                </a:schemeClr>
              </a:gs>
              <a:gs pos="42000">
                <a:schemeClr val="accent2">
                  <a:lumMod val="40000"/>
                  <a:lumOff val="60000"/>
                </a:schemeClr>
              </a:gs>
              <a:gs pos="75000">
                <a:schemeClr val="accent2"/>
              </a:gs>
              <a:gs pos="85000">
                <a:schemeClr val="accent2">
                  <a:lumMod val="75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2">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45720" rIns="109728" bIns="54864" numCol="1" rtlCol="0" anchor="t" anchorCtr="0" compatLnSpc="1">
            <a:prstTxWarp prst="textNoShape">
              <a:avLst/>
            </a:prstTxWarp>
          </a:bodyPr>
          <a:lstStyle/>
          <a:p>
            <a:pPr marR="0" indent="0" algn="ctr" defTabSz="1096963" fontAlgn="base">
              <a:lnSpc>
                <a:spcPct val="100000"/>
              </a:lnSpc>
              <a:spcBef>
                <a:spcPct val="0"/>
              </a:spcBef>
              <a:spcAft>
                <a:spcPct val="0"/>
              </a:spcAft>
              <a:buClrTx/>
              <a:buSzTx/>
              <a:buFontTx/>
              <a:buNone/>
              <a:tabLst/>
              <a:defRPr/>
            </a:pPr>
            <a:r>
              <a:rPr lang="en-US" sz="2000" dirty="0" smtClean="0">
                <a:solidFill>
                  <a:schemeClr val="tx1"/>
                </a:solidFill>
                <a:latin typeface="Segoe" pitchFamily="34" charset="0"/>
              </a:rPr>
              <a:t>Corporate counsel has an unexpected legal discovery request</a:t>
            </a:r>
          </a:p>
        </p:txBody>
      </p:sp>
      <p:sp>
        <p:nvSpPr>
          <p:cNvPr id="19" name="Rounded Rectangle 18"/>
          <p:cNvSpPr/>
          <p:nvPr/>
        </p:nvSpPr>
        <p:spPr bwMode="blackGray">
          <a:xfrm>
            <a:off x="6096000" y="1535170"/>
            <a:ext cx="2609111" cy="3068914"/>
          </a:xfrm>
          <a:prstGeom prst="roundRect">
            <a:avLst/>
          </a:prstGeom>
          <a:gradFill flip="none" rotWithShape="1">
            <a:gsLst>
              <a:gs pos="0">
                <a:schemeClr val="bg1">
                  <a:lumMod val="50000"/>
                  <a:alpha val="0"/>
                </a:schemeClr>
              </a:gs>
              <a:gs pos="42000">
                <a:schemeClr val="accent4">
                  <a:lumMod val="40000"/>
                  <a:lumOff val="60000"/>
                </a:schemeClr>
              </a:gs>
              <a:gs pos="75000">
                <a:schemeClr val="accent4"/>
              </a:gs>
              <a:gs pos="85000">
                <a:schemeClr val="accent4">
                  <a:lumMod val="75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4">
                <a:lumMod val="75000"/>
                <a:alpha val="2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45720" rIns="109728" bIns="54864" numCol="1" rtlCol="0" anchor="t" anchorCtr="0" compatLnSpc="1">
            <a:prstTxWarp prst="textNoShape">
              <a:avLst/>
            </a:prstTxWarp>
          </a:bodyPr>
          <a:lstStyle/>
          <a:p>
            <a:pPr marR="0" indent="0" algn="ctr" defTabSz="1096963" fontAlgn="base">
              <a:lnSpc>
                <a:spcPct val="100000"/>
              </a:lnSpc>
              <a:spcBef>
                <a:spcPct val="0"/>
              </a:spcBef>
              <a:spcAft>
                <a:spcPct val="0"/>
              </a:spcAft>
              <a:buClrTx/>
              <a:buSzTx/>
              <a:buFontTx/>
              <a:buNone/>
              <a:tabLst/>
              <a:defRPr/>
            </a:pPr>
            <a:r>
              <a:rPr lang="en-US" sz="2000" dirty="0" smtClean="0">
                <a:solidFill>
                  <a:schemeClr val="tx1"/>
                </a:solidFill>
                <a:latin typeface="Segoe" pitchFamily="34" charset="0"/>
              </a:rPr>
              <a:t>A peer informs you of a large spam and virus outbreak</a:t>
            </a:r>
          </a:p>
        </p:txBody>
      </p:sp>
      <p:grpSp>
        <p:nvGrpSpPr>
          <p:cNvPr id="20" name="Group 12"/>
          <p:cNvGrpSpPr/>
          <p:nvPr/>
        </p:nvGrpSpPr>
        <p:grpSpPr>
          <a:xfrm>
            <a:off x="3833192" y="4704347"/>
            <a:ext cx="1447800" cy="1178981"/>
            <a:chOff x="496892" y="3330451"/>
            <a:chExt cx="1447800" cy="1178981"/>
          </a:xfrm>
        </p:grpSpPr>
        <p:sp>
          <p:nvSpPr>
            <p:cNvPr id="24" name="Rounded Rectangle 23"/>
            <p:cNvSpPr/>
            <p:nvPr/>
          </p:nvSpPr>
          <p:spPr bwMode="blackGray">
            <a:xfrm>
              <a:off x="496892" y="3330451"/>
              <a:ext cx="1447800" cy="1174750"/>
            </a:xfrm>
            <a:prstGeom prst="roundRect">
              <a:avLst/>
            </a:prstGeom>
            <a:gradFill>
              <a:gsLst>
                <a:gs pos="0">
                  <a:schemeClr val="tx2">
                    <a:alpha val="40000"/>
                  </a:schemeClr>
                </a:gs>
                <a:gs pos="100000">
                  <a:schemeClr val="tx2">
                    <a:alpha val="15000"/>
                  </a:schemeClr>
                </a:gs>
              </a:gsLst>
              <a:lin ang="16200000" scaled="0"/>
            </a:gradFill>
            <a:ln>
              <a:headEnd type="none" w="med" len="med"/>
              <a:tailEnd type="none" w="med" len="med"/>
            </a:ln>
            <a:effectLst/>
            <a:scene3d>
              <a:camera prst="orthographicFront">
                <a:rot lat="0" lon="0" rev="0"/>
              </a:camera>
              <a:lightRig rig="contrasting" dir="t"/>
            </a:scene3d>
            <a:sp3d prstMaterial="powder">
              <a:bevelT w="190500" h="63500"/>
              <a:contourClr>
                <a:schemeClr val="accent2"/>
              </a:contourClr>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endParaRPr lang="en-US" sz="2400" dirty="0" smtClean="0">
                <a:solidFill>
                  <a:schemeClr val="tx1"/>
                </a:solidFill>
                <a:latin typeface="Segoe" pitchFamily="34" charset="0"/>
              </a:endParaRPr>
            </a:p>
          </p:txBody>
        </p:sp>
        <p:grpSp>
          <p:nvGrpSpPr>
            <p:cNvPr id="25" name="Group 43"/>
            <p:cNvGrpSpPr/>
            <p:nvPr/>
          </p:nvGrpSpPr>
          <p:grpSpPr>
            <a:xfrm>
              <a:off x="592263" y="3339138"/>
              <a:ext cx="1303092" cy="1170294"/>
              <a:chOff x="-1849348" y="2332234"/>
              <a:chExt cx="1613042" cy="1448656"/>
            </a:xfrm>
          </p:grpSpPr>
          <p:sp>
            <p:nvSpPr>
              <p:cNvPr id="26" name="Oval 25"/>
              <p:cNvSpPr/>
              <p:nvPr/>
            </p:nvSpPr>
            <p:spPr bwMode="blackGray">
              <a:xfrm>
                <a:off x="-1849348" y="2332234"/>
                <a:ext cx="1613042" cy="1448656"/>
              </a:xfrm>
              <a:prstGeom prst="ellipse">
                <a:avLst/>
              </a:prstGeom>
              <a:solidFill>
                <a:schemeClr val="tx1"/>
              </a:solidFill>
              <a:ln>
                <a:noFill/>
                <a:headEnd type="none" w="med" len="med"/>
                <a:tailEnd type="none" w="med" len="med"/>
              </a:ln>
              <a:effectLst>
                <a:softEdge rad="127000"/>
              </a:effectLst>
              <a:scene3d>
                <a:camera prst="orthographicFront" fov="0">
                  <a:rot lat="0" lon="0" rev="0"/>
                </a:camera>
                <a:lightRig rig="threePt" dir="t">
                  <a:rot lat="0" lon="0" rev="18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endParaRPr>
              </a:p>
            </p:txBody>
          </p:sp>
          <p:pic>
            <p:nvPicPr>
              <p:cNvPr id="27" name="Picture 115" descr="C:\Documents and Settings\Keelin\Desktop\Favorite Pics\MPj03959130000[1].jpg"/>
              <p:cNvPicPr>
                <a:picLocks noChangeAspect="1" noChangeArrowheads="1"/>
              </p:cNvPicPr>
              <p:nvPr/>
            </p:nvPicPr>
            <p:blipFill>
              <a:blip r:embed="rId2" cstate="screen">
                <a:clrChange>
                  <a:clrFrom>
                    <a:srgbClr val="FFFFFF"/>
                  </a:clrFrom>
                  <a:clrTo>
                    <a:srgbClr val="FFFFFF">
                      <a:alpha val="0"/>
                    </a:srgbClr>
                  </a:clrTo>
                </a:clrChange>
              </a:blip>
              <a:srcRect/>
              <a:stretch>
                <a:fillRect/>
              </a:stretch>
            </p:blipFill>
            <p:spPr bwMode="auto">
              <a:xfrm rot="20568745">
                <a:off x="-1620025" y="2634323"/>
                <a:ext cx="1100999" cy="826295"/>
              </a:xfrm>
              <a:prstGeom prst="rect">
                <a:avLst/>
              </a:prstGeom>
              <a:noFill/>
            </p:spPr>
          </p:pic>
        </p:grpSp>
      </p:grpSp>
      <p:grpSp>
        <p:nvGrpSpPr>
          <p:cNvPr id="28" name="Group 15"/>
          <p:cNvGrpSpPr/>
          <p:nvPr/>
        </p:nvGrpSpPr>
        <p:grpSpPr>
          <a:xfrm>
            <a:off x="6676655" y="3285192"/>
            <a:ext cx="1447800" cy="1174750"/>
            <a:chOff x="496892" y="5104280"/>
            <a:chExt cx="1447800" cy="1174750"/>
          </a:xfrm>
        </p:grpSpPr>
        <p:sp>
          <p:nvSpPr>
            <p:cNvPr id="29" name="Rounded Rectangle 28"/>
            <p:cNvSpPr/>
            <p:nvPr/>
          </p:nvSpPr>
          <p:spPr bwMode="blackGray">
            <a:xfrm>
              <a:off x="496892" y="5104280"/>
              <a:ext cx="1447800" cy="1174750"/>
            </a:xfrm>
            <a:prstGeom prst="roundRect">
              <a:avLst/>
            </a:prstGeom>
            <a:gradFill>
              <a:gsLst>
                <a:gs pos="0">
                  <a:schemeClr val="tx2">
                    <a:alpha val="40000"/>
                  </a:schemeClr>
                </a:gs>
                <a:gs pos="100000">
                  <a:schemeClr val="tx2">
                    <a:alpha val="15000"/>
                  </a:schemeClr>
                </a:gs>
              </a:gsLst>
              <a:lin ang="16200000" scaled="0"/>
            </a:gradFill>
            <a:ln>
              <a:headEnd type="none" w="med" len="med"/>
              <a:tailEnd type="none" w="med" len="med"/>
            </a:ln>
            <a:effectLst/>
            <a:scene3d>
              <a:camera prst="orthographicFront">
                <a:rot lat="0" lon="0" rev="0"/>
              </a:camera>
              <a:lightRig rig="contrasting" dir="t"/>
            </a:scene3d>
            <a:sp3d prstMaterial="powder">
              <a:bevelT w="190500" h="63500"/>
              <a:contourClr>
                <a:schemeClr val="accent2"/>
              </a:contourClr>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endParaRPr lang="en-US" sz="2400" dirty="0" smtClean="0">
                <a:solidFill>
                  <a:schemeClr val="tx1"/>
                </a:solidFill>
                <a:latin typeface="Segoe" pitchFamily="34" charset="0"/>
              </a:endParaRPr>
            </a:p>
          </p:txBody>
        </p:sp>
        <p:pic>
          <p:nvPicPr>
            <p:cNvPr id="30" name="Picture 3" descr="\\Vitamix\USB200gb\Microsoft_Art_Brand_etc\Vista_icons\Windows_Vista_Icons_ for_Marketing_use\Vista Icons off the web\AuthFWGP.dll_I0065_0409.png"/>
            <p:cNvPicPr>
              <a:picLocks noChangeAspect="1" noChangeArrowheads="1"/>
            </p:cNvPicPr>
            <p:nvPr/>
          </p:nvPicPr>
          <p:blipFill>
            <a:blip r:embed="rId3" cstate="screen"/>
            <a:srcRect/>
            <a:stretch>
              <a:fillRect/>
            </a:stretch>
          </p:blipFill>
          <p:spPr bwMode="auto">
            <a:xfrm>
              <a:off x="641894" y="5112589"/>
              <a:ext cx="1128486" cy="1128486"/>
            </a:xfrm>
            <a:prstGeom prst="rect">
              <a:avLst/>
            </a:prstGeom>
            <a:noFill/>
          </p:spPr>
        </p:pic>
      </p:grpSp>
      <p:sp>
        <p:nvSpPr>
          <p:cNvPr id="31" name="TextBox 30"/>
          <p:cNvSpPr txBox="1"/>
          <p:nvPr/>
        </p:nvSpPr>
        <p:spPr>
          <a:xfrm>
            <a:off x="6697502" y="4653905"/>
            <a:ext cx="1406106" cy="820620"/>
          </a:xfrm>
          <a:prstGeom prst="roundRect">
            <a:avLst>
              <a:gd name="adj" fmla="val 32304"/>
            </a:avLst>
          </a:prstGeom>
          <a:gradFill>
            <a:gsLst>
              <a:gs pos="0">
                <a:schemeClr val="tx2">
                  <a:alpha val="40000"/>
                </a:schemeClr>
              </a:gs>
              <a:gs pos="100000">
                <a:schemeClr val="tx2">
                  <a:alpha val="15000"/>
                </a:schemeClr>
              </a:gs>
            </a:gsLst>
            <a:lin ang="16200000" scaled="0"/>
          </a:gradFill>
          <a:ln>
            <a:headEnd type="none" w="med" len="med"/>
            <a:tailEnd type="none" w="med" len="med"/>
          </a:ln>
          <a:effectLst/>
          <a:scene3d>
            <a:camera prst="orthographicFront">
              <a:rot lat="0" lon="0" rev="0"/>
            </a:camera>
            <a:lightRig rig="contrasting" dir="t"/>
          </a:scene3d>
          <a:sp3d prstMaterial="powder">
            <a:bevelT w="190500" h="63500"/>
            <a:contourClr>
              <a:schemeClr val="accent2"/>
            </a:contourClr>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r>
              <a:rPr lang="en-US" sz="2400" dirty="0" smtClean="0">
                <a:solidFill>
                  <a:schemeClr val="tx1"/>
                </a:solidFill>
                <a:latin typeface="Segoe" pitchFamily="34" charset="0"/>
              </a:rPr>
              <a:t>4:30 pm</a:t>
            </a:r>
          </a:p>
        </p:txBody>
      </p:sp>
      <p:sp>
        <p:nvSpPr>
          <p:cNvPr id="32" name="Rounded Rectangle 31"/>
          <p:cNvSpPr/>
          <p:nvPr/>
        </p:nvSpPr>
        <p:spPr bwMode="blackGray">
          <a:xfrm>
            <a:off x="961654" y="3272924"/>
            <a:ext cx="1447800" cy="1174750"/>
          </a:xfrm>
          <a:prstGeom prst="roundRect">
            <a:avLst/>
          </a:prstGeom>
          <a:gradFill>
            <a:gsLst>
              <a:gs pos="0">
                <a:schemeClr val="tx2">
                  <a:alpha val="40000"/>
                </a:schemeClr>
              </a:gs>
              <a:gs pos="100000">
                <a:schemeClr val="tx2">
                  <a:alpha val="15000"/>
                </a:schemeClr>
              </a:gs>
            </a:gsLst>
            <a:lin ang="16200000" scaled="0"/>
          </a:gradFill>
          <a:ln>
            <a:headEnd type="none" w="med" len="med"/>
            <a:tailEnd type="none" w="med" len="med"/>
          </a:ln>
          <a:effectLst/>
          <a:scene3d>
            <a:camera prst="orthographicFront">
              <a:rot lat="0" lon="0" rev="0"/>
            </a:camera>
            <a:lightRig rig="contrasting" dir="t"/>
          </a:scene3d>
          <a:sp3d prstMaterial="powder">
            <a:bevelT w="190500" h="63500"/>
            <a:contourClr>
              <a:schemeClr val="accent2"/>
            </a:contourClr>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endParaRPr lang="en-US" sz="2400" dirty="0" smtClean="0">
              <a:solidFill>
                <a:schemeClr val="tx1"/>
              </a:solidFill>
              <a:latin typeface="Segoe" pitchFamily="34" charset="0"/>
            </a:endParaRPr>
          </a:p>
        </p:txBody>
      </p:sp>
      <p:pic>
        <p:nvPicPr>
          <p:cNvPr id="33" name="Picture 28" descr="SafeSecure"/>
          <p:cNvPicPr>
            <a:picLocks noChangeAspect="1" noChangeArrowheads="1"/>
          </p:cNvPicPr>
          <p:nvPr/>
        </p:nvPicPr>
        <p:blipFill>
          <a:blip r:embed="rId4"/>
          <a:srcRect/>
          <a:stretch>
            <a:fillRect/>
          </a:stretch>
        </p:blipFill>
        <p:spPr bwMode="auto">
          <a:xfrm>
            <a:off x="1066800" y="3380874"/>
            <a:ext cx="1081088" cy="881063"/>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ox(in)">
                                      <p:cBhvr>
                                        <p:cTn id="7"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74"/>
          <p:cNvGrpSpPr/>
          <p:nvPr/>
        </p:nvGrpSpPr>
        <p:grpSpPr>
          <a:xfrm>
            <a:off x="4521263" y="3086100"/>
            <a:ext cx="3293307" cy="1667591"/>
            <a:chOff x="4776066" y="2396845"/>
            <a:chExt cx="1999364" cy="2000250"/>
          </a:xfrm>
        </p:grpSpPr>
        <p:sp>
          <p:nvSpPr>
            <p:cNvPr id="154" name="Rounded Rectangle 153"/>
            <p:cNvSpPr/>
            <p:nvPr/>
          </p:nvSpPr>
          <p:spPr>
            <a:xfrm>
              <a:off x="4776066" y="2396845"/>
              <a:ext cx="1999364" cy="2000250"/>
            </a:xfrm>
            <a:prstGeom prst="roundRect">
              <a:avLst/>
            </a:prstGeom>
            <a:gradFill flip="none" rotWithShape="1">
              <a:gsLst>
                <a:gs pos="0">
                  <a:schemeClr val="bg1">
                    <a:lumMod val="50000"/>
                    <a:alpha val="0"/>
                  </a:schemeClr>
                </a:gs>
                <a:gs pos="42000">
                  <a:schemeClr val="accent1">
                    <a:lumMod val="60000"/>
                    <a:lumOff val="40000"/>
                  </a:schemeClr>
                </a:gs>
                <a:gs pos="75000">
                  <a:schemeClr val="accent1">
                    <a:lumMod val="75000"/>
                  </a:schemeClr>
                </a:gs>
                <a:gs pos="85000">
                  <a:schemeClr val="accent1">
                    <a:lumMod val="50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1">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endParaRPr lang="en-US" sz="2400" dirty="0">
                <a:solidFill>
                  <a:schemeClr val="tx1"/>
                </a:solidFill>
              </a:endParaRPr>
            </a:p>
          </p:txBody>
        </p:sp>
        <p:sp>
          <p:nvSpPr>
            <p:cNvPr id="155" name="Rounded Rectangle 154"/>
            <p:cNvSpPr/>
            <p:nvPr/>
          </p:nvSpPr>
          <p:spPr bwMode="auto">
            <a:xfrm>
              <a:off x="4882313" y="2898179"/>
              <a:ext cx="1775637" cy="1410570"/>
            </a:xfrm>
            <a:prstGeom prst="roundRect">
              <a:avLst/>
            </a:prstGeom>
            <a:gradFill flip="none" rotWithShape="1">
              <a:gsLst>
                <a:gs pos="0">
                  <a:schemeClr val="bg1">
                    <a:lumMod val="50000"/>
                    <a:alpha val="0"/>
                  </a:schemeClr>
                </a:gs>
                <a:gs pos="42000">
                  <a:schemeClr val="accent2">
                    <a:lumMod val="40000"/>
                    <a:lumOff val="60000"/>
                  </a:schemeClr>
                </a:gs>
                <a:gs pos="75000">
                  <a:schemeClr val="accent2"/>
                </a:gs>
                <a:gs pos="85000">
                  <a:schemeClr val="accent2">
                    <a:lumMod val="75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2">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endParaRPr lang="en-US" sz="2400" dirty="0">
                <a:solidFill>
                  <a:schemeClr val="tx1"/>
                </a:solidFill>
              </a:endParaRPr>
            </a:p>
          </p:txBody>
        </p:sp>
      </p:grpSp>
      <p:sp>
        <p:nvSpPr>
          <p:cNvPr id="11" name="Rounded Rectangle 10"/>
          <p:cNvSpPr/>
          <p:nvPr/>
        </p:nvSpPr>
        <p:spPr>
          <a:xfrm>
            <a:off x="4816541" y="1595873"/>
            <a:ext cx="2662252" cy="1404501"/>
          </a:xfrm>
          <a:prstGeom prst="roundRect">
            <a:avLst/>
          </a:prstGeom>
          <a:gradFill flip="none" rotWithShape="1">
            <a:gsLst>
              <a:gs pos="0">
                <a:schemeClr val="bg1">
                  <a:lumMod val="50000"/>
                  <a:alpha val="0"/>
                </a:schemeClr>
              </a:gs>
              <a:gs pos="42000">
                <a:schemeClr val="accent1">
                  <a:lumMod val="60000"/>
                  <a:lumOff val="40000"/>
                </a:schemeClr>
              </a:gs>
              <a:gs pos="75000">
                <a:schemeClr val="accent1">
                  <a:lumMod val="75000"/>
                </a:schemeClr>
              </a:gs>
              <a:gs pos="85000">
                <a:schemeClr val="accent1">
                  <a:lumMod val="50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1">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endParaRPr lang="en-US" sz="2400" dirty="0">
              <a:solidFill>
                <a:schemeClr val="tx1"/>
              </a:solidFill>
            </a:endParaRPr>
          </a:p>
        </p:txBody>
      </p:sp>
      <p:sp>
        <p:nvSpPr>
          <p:cNvPr id="12" name="Rounded Rectangle 11"/>
          <p:cNvSpPr/>
          <p:nvPr/>
        </p:nvSpPr>
        <p:spPr bwMode="auto">
          <a:xfrm>
            <a:off x="6319875" y="1871084"/>
            <a:ext cx="974198" cy="751598"/>
          </a:xfrm>
          <a:prstGeom prst="roundRect">
            <a:avLst/>
          </a:prstGeom>
          <a:gradFill flip="none" rotWithShape="1">
            <a:gsLst>
              <a:gs pos="0">
                <a:schemeClr val="bg1">
                  <a:lumMod val="50000"/>
                  <a:alpha val="0"/>
                </a:schemeClr>
              </a:gs>
              <a:gs pos="42000">
                <a:schemeClr val="accent2">
                  <a:lumMod val="40000"/>
                  <a:lumOff val="60000"/>
                </a:schemeClr>
              </a:gs>
              <a:gs pos="75000">
                <a:schemeClr val="accent2"/>
              </a:gs>
              <a:gs pos="85000">
                <a:schemeClr val="accent2">
                  <a:lumMod val="75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2">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endParaRPr lang="en-US" sz="2400" dirty="0">
              <a:solidFill>
                <a:schemeClr val="tx1"/>
              </a:solidFill>
            </a:endParaRPr>
          </a:p>
        </p:txBody>
      </p:sp>
      <p:sp>
        <p:nvSpPr>
          <p:cNvPr id="13" name="Rounded Rectangle 12"/>
          <p:cNvSpPr/>
          <p:nvPr/>
        </p:nvSpPr>
        <p:spPr bwMode="auto">
          <a:xfrm>
            <a:off x="5011759" y="1885486"/>
            <a:ext cx="993859" cy="737196"/>
          </a:xfrm>
          <a:prstGeom prst="roundRect">
            <a:avLst/>
          </a:prstGeom>
          <a:gradFill flip="none" rotWithShape="1">
            <a:gsLst>
              <a:gs pos="0">
                <a:schemeClr val="bg1">
                  <a:lumMod val="50000"/>
                  <a:alpha val="0"/>
                </a:schemeClr>
              </a:gs>
              <a:gs pos="42000">
                <a:schemeClr val="accent2">
                  <a:lumMod val="40000"/>
                  <a:lumOff val="60000"/>
                </a:schemeClr>
              </a:gs>
              <a:gs pos="75000">
                <a:schemeClr val="accent2"/>
              </a:gs>
              <a:gs pos="85000">
                <a:schemeClr val="accent2">
                  <a:lumMod val="75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2">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endParaRPr lang="en-US" sz="2400" dirty="0">
              <a:solidFill>
                <a:schemeClr val="tx1"/>
              </a:solidFill>
            </a:endParaRPr>
          </a:p>
        </p:txBody>
      </p:sp>
      <p:pic>
        <p:nvPicPr>
          <p:cNvPr id="53" name="Picture 230" descr="Ear bud"/>
          <p:cNvPicPr>
            <a:picLocks noChangeAspect="1" noChangeArrowheads="1"/>
          </p:cNvPicPr>
          <p:nvPr/>
        </p:nvPicPr>
        <p:blipFill>
          <a:blip r:embed="rId3"/>
          <a:stretch>
            <a:fillRect/>
          </a:stretch>
        </p:blipFill>
        <p:spPr bwMode="auto">
          <a:xfrm>
            <a:off x="5238908" y="1939806"/>
            <a:ext cx="219289" cy="212137"/>
          </a:xfrm>
          <a:prstGeom prst="rect">
            <a:avLst/>
          </a:prstGeom>
          <a:noFill/>
          <a:ln w="9525">
            <a:noFill/>
            <a:miter lim="800000"/>
            <a:headEnd/>
            <a:tailEnd/>
          </a:ln>
        </p:spPr>
      </p:pic>
      <p:pic>
        <p:nvPicPr>
          <p:cNvPr id="54" name="Picture 231" descr="USB device"/>
          <p:cNvPicPr>
            <a:picLocks noChangeAspect="1" noChangeArrowheads="1"/>
          </p:cNvPicPr>
          <p:nvPr/>
        </p:nvPicPr>
        <p:blipFill>
          <a:blip r:embed="rId4"/>
          <a:stretch>
            <a:fillRect/>
          </a:stretch>
        </p:blipFill>
        <p:spPr bwMode="auto">
          <a:xfrm>
            <a:off x="5661785" y="1911708"/>
            <a:ext cx="255802" cy="280977"/>
          </a:xfrm>
          <a:prstGeom prst="rect">
            <a:avLst/>
          </a:prstGeom>
          <a:noFill/>
          <a:ln w="9525">
            <a:noFill/>
            <a:miter lim="800000"/>
            <a:headEnd/>
            <a:tailEnd/>
          </a:ln>
        </p:spPr>
      </p:pic>
      <p:pic>
        <p:nvPicPr>
          <p:cNvPr id="56" name="Rectangle 17421"/>
          <p:cNvPicPr>
            <a:picLocks noChangeAspect="1" noChangeArrowheads="1"/>
          </p:cNvPicPr>
          <p:nvPr/>
        </p:nvPicPr>
        <p:blipFill>
          <a:blip r:embed="rId5" cstate="email"/>
          <a:srcRect/>
          <a:stretch>
            <a:fillRect/>
          </a:stretch>
        </p:blipFill>
        <p:spPr bwMode="auto">
          <a:xfrm>
            <a:off x="5308024" y="2208100"/>
            <a:ext cx="535260" cy="331552"/>
          </a:xfrm>
          <a:prstGeom prst="rect">
            <a:avLst/>
          </a:prstGeom>
          <a:noFill/>
          <a:ln w="9525">
            <a:noFill/>
            <a:miter lim="800000"/>
            <a:headEnd/>
            <a:tailEnd/>
          </a:ln>
        </p:spPr>
      </p:pic>
      <p:pic>
        <p:nvPicPr>
          <p:cNvPr id="47" name="Picture 121" descr="anyversion-icon-32x32-32bit"/>
          <p:cNvPicPr>
            <a:picLocks noChangeAspect="1" noChangeArrowheads="1"/>
          </p:cNvPicPr>
          <p:nvPr/>
        </p:nvPicPr>
        <p:blipFill>
          <a:blip r:embed="rId6"/>
          <a:srcRect/>
          <a:stretch>
            <a:fillRect/>
          </a:stretch>
        </p:blipFill>
        <p:spPr bwMode="auto">
          <a:xfrm>
            <a:off x="5409696" y="2231878"/>
            <a:ext cx="202303" cy="202303"/>
          </a:xfrm>
          <a:prstGeom prst="rect">
            <a:avLst/>
          </a:prstGeom>
          <a:noFill/>
          <a:ln w="9525">
            <a:noFill/>
            <a:miter lim="800000"/>
            <a:headEnd/>
            <a:tailEnd/>
          </a:ln>
        </p:spPr>
      </p:pic>
      <p:sp>
        <p:nvSpPr>
          <p:cNvPr id="63" name="Rounded Rectangle 62"/>
          <p:cNvSpPr/>
          <p:nvPr/>
        </p:nvSpPr>
        <p:spPr>
          <a:xfrm>
            <a:off x="8025891" y="3354427"/>
            <a:ext cx="708061" cy="1159798"/>
          </a:xfrm>
          <a:prstGeom prst="roundRect">
            <a:avLst/>
          </a:prstGeom>
          <a:gradFill flip="none" rotWithShape="1">
            <a:gsLst>
              <a:gs pos="0">
                <a:schemeClr val="bg1">
                  <a:lumMod val="50000"/>
                  <a:alpha val="0"/>
                </a:schemeClr>
              </a:gs>
              <a:gs pos="42000">
                <a:schemeClr val="accent1">
                  <a:lumMod val="60000"/>
                  <a:lumOff val="40000"/>
                </a:schemeClr>
              </a:gs>
              <a:gs pos="75000">
                <a:schemeClr val="accent1">
                  <a:lumMod val="75000"/>
                </a:schemeClr>
              </a:gs>
              <a:gs pos="85000">
                <a:schemeClr val="accent1">
                  <a:lumMod val="50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1">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endParaRPr lang="en-US" sz="2400" dirty="0">
              <a:solidFill>
                <a:schemeClr val="tx1"/>
              </a:solidFill>
            </a:endParaRPr>
          </a:p>
        </p:txBody>
      </p:sp>
      <p:sp>
        <p:nvSpPr>
          <p:cNvPr id="64" name="Rounded Rectangle 63"/>
          <p:cNvSpPr/>
          <p:nvPr/>
        </p:nvSpPr>
        <p:spPr bwMode="auto">
          <a:xfrm>
            <a:off x="8119554" y="3752908"/>
            <a:ext cx="549950" cy="695295"/>
          </a:xfrm>
          <a:prstGeom prst="roundRect">
            <a:avLst/>
          </a:prstGeom>
          <a:gradFill flip="none" rotWithShape="1">
            <a:gsLst>
              <a:gs pos="0">
                <a:schemeClr val="bg1">
                  <a:lumMod val="50000"/>
                  <a:alpha val="0"/>
                </a:schemeClr>
              </a:gs>
              <a:gs pos="42000">
                <a:schemeClr val="accent2">
                  <a:lumMod val="40000"/>
                  <a:lumOff val="60000"/>
                </a:schemeClr>
              </a:gs>
              <a:gs pos="75000">
                <a:schemeClr val="accent2"/>
              </a:gs>
              <a:gs pos="85000">
                <a:schemeClr val="accent2">
                  <a:lumMod val="75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2">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endParaRPr lang="en-US" sz="2400" dirty="0">
              <a:solidFill>
                <a:schemeClr val="tx1"/>
              </a:solidFill>
            </a:endParaRPr>
          </a:p>
        </p:txBody>
      </p:sp>
      <p:sp>
        <p:nvSpPr>
          <p:cNvPr id="65" name="TextBox 64"/>
          <p:cNvSpPr txBox="1"/>
          <p:nvPr/>
        </p:nvSpPr>
        <p:spPr>
          <a:xfrm>
            <a:off x="8002759" y="3337424"/>
            <a:ext cx="733936" cy="400105"/>
          </a:xfrm>
          <a:prstGeom prst="rect">
            <a:avLst/>
          </a:prstGeom>
          <a:noFill/>
        </p:spPr>
        <p:txBody>
          <a:bodyPr wrap="square" lIns="91436" tIns="45718" rIns="91436" bIns="45718">
            <a:spAutoFit/>
          </a:bodyPr>
          <a:lstStyle/>
          <a:p>
            <a:pPr algn="ctr"/>
            <a:r>
              <a:rPr lang="en-US" sz="1000" dirty="0" smtClean="0"/>
              <a:t>Active</a:t>
            </a:r>
          </a:p>
          <a:p>
            <a:pPr algn="ctr"/>
            <a:r>
              <a:rPr lang="en-US" sz="1000" dirty="0" smtClean="0"/>
              <a:t>Directory</a:t>
            </a:r>
            <a:endParaRPr lang="en-US" sz="1000" dirty="0"/>
          </a:p>
        </p:txBody>
      </p:sp>
      <p:grpSp>
        <p:nvGrpSpPr>
          <p:cNvPr id="4" name="Group 57"/>
          <p:cNvGrpSpPr>
            <a:grpSpLocks/>
          </p:cNvGrpSpPr>
          <p:nvPr/>
        </p:nvGrpSpPr>
        <p:grpSpPr bwMode="auto">
          <a:xfrm>
            <a:off x="7982438" y="4913760"/>
            <a:ext cx="925819" cy="505758"/>
            <a:chOff x="4280496" y="5770485"/>
            <a:chExt cx="1046106" cy="571868"/>
          </a:xfrm>
        </p:grpSpPr>
        <p:sp>
          <p:nvSpPr>
            <p:cNvPr id="43" name="Cloud 42"/>
            <p:cNvSpPr/>
            <p:nvPr/>
          </p:nvSpPr>
          <p:spPr>
            <a:xfrm>
              <a:off x="4280496" y="5770485"/>
              <a:ext cx="1046106" cy="571868"/>
            </a:xfrm>
            <a:prstGeom prst="cloud">
              <a:avLst/>
            </a:prstGeom>
            <a:gradFill>
              <a:gsLst>
                <a:gs pos="0">
                  <a:schemeClr val="tx2">
                    <a:alpha val="40000"/>
                  </a:schemeClr>
                </a:gs>
                <a:gs pos="100000">
                  <a:schemeClr val="tx2">
                    <a:alpha val="15000"/>
                  </a:schemeClr>
                </a:gs>
              </a:gsLst>
              <a:lin ang="16200000" scaled="0"/>
            </a:gradFill>
            <a:ln>
              <a:headEnd type="none" w="med" len="med"/>
              <a:tailEnd type="none" w="med" len="med"/>
            </a:ln>
            <a:effectLst/>
            <a:scene3d>
              <a:camera prst="orthographicFront">
                <a:rot lat="0" lon="0" rev="0"/>
              </a:camera>
              <a:lightRig rig="contrasting" dir="t"/>
            </a:scene3d>
            <a:sp3d prstMaterial="powder">
              <a:bevelT w="190500" h="63500"/>
              <a:contourClr>
                <a:schemeClr val="accent2"/>
              </a:contourClr>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endParaRPr lang="en-US" sz="2400" dirty="0">
                <a:solidFill>
                  <a:schemeClr val="tx1"/>
                </a:solidFill>
              </a:endParaRPr>
            </a:p>
          </p:txBody>
        </p:sp>
        <p:sp>
          <p:nvSpPr>
            <p:cNvPr id="44" name="TextBox 43"/>
            <p:cNvSpPr txBox="1"/>
            <p:nvPr/>
          </p:nvSpPr>
          <p:spPr>
            <a:xfrm>
              <a:off x="4368193" y="5835374"/>
              <a:ext cx="817248" cy="417609"/>
            </a:xfrm>
            <a:prstGeom prst="rect">
              <a:avLst/>
            </a:prstGeom>
            <a:noFill/>
          </p:spPr>
          <p:txBody>
            <a:bodyPr wrap="none">
              <a:spAutoFit/>
            </a:bodyPr>
            <a:lstStyle/>
            <a:p>
              <a:pPr algn="ctr"/>
              <a:r>
                <a:rPr lang="en-US" dirty="0"/>
                <a:t>PSTN</a:t>
              </a:r>
            </a:p>
          </p:txBody>
        </p:sp>
      </p:grpSp>
      <p:sp>
        <p:nvSpPr>
          <p:cNvPr id="105" name="TextBox 104"/>
          <p:cNvSpPr txBox="1"/>
          <p:nvPr/>
        </p:nvSpPr>
        <p:spPr>
          <a:xfrm>
            <a:off x="2310978" y="1218420"/>
            <a:ext cx="2083647" cy="369332"/>
          </a:xfrm>
          <a:prstGeom prst="rect">
            <a:avLst/>
          </a:prstGeom>
          <a:noFill/>
        </p:spPr>
        <p:txBody>
          <a:bodyPr wrap="none" rtlCol="0">
            <a:spAutoFit/>
          </a:bodyPr>
          <a:lstStyle/>
          <a:p>
            <a:pPr algn="ctr"/>
            <a:r>
              <a:rPr lang="en-US" dirty="0" smtClean="0"/>
              <a:t>Perimeter Network</a:t>
            </a:r>
            <a:endParaRPr lang="en-US" dirty="0"/>
          </a:p>
        </p:txBody>
      </p:sp>
      <p:sp>
        <p:nvSpPr>
          <p:cNvPr id="156" name="TextBox 155"/>
          <p:cNvSpPr txBox="1"/>
          <p:nvPr/>
        </p:nvSpPr>
        <p:spPr>
          <a:xfrm>
            <a:off x="4426129" y="3106837"/>
            <a:ext cx="3479621" cy="307773"/>
          </a:xfrm>
          <a:prstGeom prst="rect">
            <a:avLst/>
          </a:prstGeom>
          <a:noFill/>
        </p:spPr>
        <p:txBody>
          <a:bodyPr wrap="square" lIns="91436" tIns="45718" rIns="91436" bIns="45718">
            <a:spAutoFit/>
          </a:bodyPr>
          <a:lstStyle/>
          <a:p>
            <a:pPr algn="ctr">
              <a:defRPr/>
            </a:pPr>
            <a:r>
              <a:rPr lang="en-US" sz="1400" dirty="0" smtClean="0"/>
              <a:t>Office Communications Server 2007 </a:t>
            </a:r>
          </a:p>
        </p:txBody>
      </p:sp>
      <p:sp>
        <p:nvSpPr>
          <p:cNvPr id="174" name="TextBox 173"/>
          <p:cNvSpPr txBox="1"/>
          <p:nvPr/>
        </p:nvSpPr>
        <p:spPr>
          <a:xfrm>
            <a:off x="4800600" y="1195056"/>
            <a:ext cx="2651018" cy="369332"/>
          </a:xfrm>
          <a:prstGeom prst="rect">
            <a:avLst/>
          </a:prstGeom>
          <a:noFill/>
        </p:spPr>
        <p:txBody>
          <a:bodyPr wrap="square" rtlCol="0">
            <a:spAutoFit/>
          </a:bodyPr>
          <a:lstStyle/>
          <a:p>
            <a:pPr algn="ctr"/>
            <a:r>
              <a:rPr lang="en-US" dirty="0" smtClean="0"/>
              <a:t>Corporate Network</a:t>
            </a:r>
            <a:endParaRPr lang="en-US" dirty="0"/>
          </a:p>
        </p:txBody>
      </p:sp>
      <p:sp>
        <p:nvSpPr>
          <p:cNvPr id="177" name="TextBox 176"/>
          <p:cNvSpPr txBox="1"/>
          <p:nvPr/>
        </p:nvSpPr>
        <p:spPr>
          <a:xfrm>
            <a:off x="4809624" y="3609627"/>
            <a:ext cx="1391152" cy="938714"/>
          </a:xfrm>
          <a:prstGeom prst="rect">
            <a:avLst/>
          </a:prstGeom>
          <a:noFill/>
        </p:spPr>
        <p:txBody>
          <a:bodyPr wrap="square" lIns="91436" tIns="45718" rIns="91436" bIns="45718">
            <a:spAutoFit/>
          </a:bodyPr>
          <a:lstStyle/>
          <a:p>
            <a:r>
              <a:rPr lang="en-US" sz="1100" dirty="0" smtClean="0"/>
              <a:t>Instant Messaging</a:t>
            </a:r>
          </a:p>
          <a:p>
            <a:r>
              <a:rPr lang="en-US" sz="1100" dirty="0" smtClean="0"/>
              <a:t>Voice</a:t>
            </a:r>
          </a:p>
          <a:p>
            <a:r>
              <a:rPr lang="en-US" sz="1100" dirty="0" smtClean="0"/>
              <a:t>Conferencing</a:t>
            </a:r>
          </a:p>
          <a:p>
            <a:r>
              <a:rPr lang="en-US" sz="1100" dirty="0" smtClean="0"/>
              <a:t>PSTN connectivity</a:t>
            </a:r>
          </a:p>
          <a:p>
            <a:r>
              <a:rPr lang="en-US" sz="1100" dirty="0" smtClean="0"/>
              <a:t>Web Access</a:t>
            </a:r>
          </a:p>
        </p:txBody>
      </p:sp>
      <p:grpSp>
        <p:nvGrpSpPr>
          <p:cNvPr id="5" name="Group 178"/>
          <p:cNvGrpSpPr/>
          <p:nvPr/>
        </p:nvGrpSpPr>
        <p:grpSpPr>
          <a:xfrm>
            <a:off x="4563409" y="4838700"/>
            <a:ext cx="3293307" cy="1600200"/>
            <a:chOff x="4776066" y="2178168"/>
            <a:chExt cx="1999364" cy="2218927"/>
          </a:xfrm>
        </p:grpSpPr>
        <p:sp>
          <p:nvSpPr>
            <p:cNvPr id="180" name="Rounded Rectangle 179"/>
            <p:cNvSpPr/>
            <p:nvPr/>
          </p:nvSpPr>
          <p:spPr>
            <a:xfrm>
              <a:off x="4776066" y="2178168"/>
              <a:ext cx="1999364" cy="2218927"/>
            </a:xfrm>
            <a:prstGeom prst="roundRect">
              <a:avLst/>
            </a:prstGeom>
            <a:gradFill flip="none" rotWithShape="1">
              <a:gsLst>
                <a:gs pos="0">
                  <a:schemeClr val="bg1">
                    <a:lumMod val="50000"/>
                    <a:alpha val="0"/>
                  </a:schemeClr>
                </a:gs>
                <a:gs pos="42000">
                  <a:schemeClr val="accent1">
                    <a:lumMod val="60000"/>
                    <a:lumOff val="40000"/>
                  </a:schemeClr>
                </a:gs>
                <a:gs pos="75000">
                  <a:schemeClr val="accent1">
                    <a:lumMod val="75000"/>
                  </a:schemeClr>
                </a:gs>
                <a:gs pos="85000">
                  <a:schemeClr val="accent1">
                    <a:lumMod val="50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1">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endParaRPr lang="en-US" sz="2400" dirty="0">
                <a:solidFill>
                  <a:schemeClr val="tx1"/>
                </a:solidFill>
              </a:endParaRPr>
            </a:p>
          </p:txBody>
        </p:sp>
        <p:sp>
          <p:nvSpPr>
            <p:cNvPr id="181" name="Rounded Rectangle 180"/>
            <p:cNvSpPr/>
            <p:nvPr/>
          </p:nvSpPr>
          <p:spPr bwMode="auto">
            <a:xfrm>
              <a:off x="4884240" y="2680068"/>
              <a:ext cx="1775637" cy="1613607"/>
            </a:xfrm>
            <a:prstGeom prst="roundRect">
              <a:avLst/>
            </a:prstGeom>
            <a:gradFill flip="none" rotWithShape="1">
              <a:gsLst>
                <a:gs pos="0">
                  <a:schemeClr val="bg1">
                    <a:lumMod val="50000"/>
                    <a:alpha val="0"/>
                  </a:schemeClr>
                </a:gs>
                <a:gs pos="42000">
                  <a:schemeClr val="accent2">
                    <a:lumMod val="40000"/>
                    <a:lumOff val="60000"/>
                  </a:schemeClr>
                </a:gs>
                <a:gs pos="75000">
                  <a:schemeClr val="accent2"/>
                </a:gs>
                <a:gs pos="85000">
                  <a:schemeClr val="accent2">
                    <a:lumMod val="75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2">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endParaRPr lang="en-US" sz="2400" dirty="0">
                <a:solidFill>
                  <a:schemeClr val="tx1"/>
                </a:solidFill>
              </a:endParaRPr>
            </a:p>
          </p:txBody>
        </p:sp>
      </p:grpSp>
      <p:sp>
        <p:nvSpPr>
          <p:cNvPr id="189" name="TextBox 188"/>
          <p:cNvSpPr txBox="1"/>
          <p:nvPr/>
        </p:nvSpPr>
        <p:spPr>
          <a:xfrm>
            <a:off x="4549617" y="4855884"/>
            <a:ext cx="3302715" cy="307773"/>
          </a:xfrm>
          <a:prstGeom prst="rect">
            <a:avLst/>
          </a:prstGeom>
          <a:noFill/>
        </p:spPr>
        <p:txBody>
          <a:bodyPr wrap="square" lIns="91436" tIns="45718" rIns="91436" bIns="45718">
            <a:spAutoFit/>
          </a:bodyPr>
          <a:lstStyle/>
          <a:p>
            <a:pPr algn="ctr">
              <a:defRPr/>
            </a:pPr>
            <a:r>
              <a:rPr lang="en-US" sz="1400" dirty="0" smtClean="0"/>
              <a:t>Exchange Server 2007 </a:t>
            </a:r>
          </a:p>
        </p:txBody>
      </p:sp>
      <p:sp>
        <p:nvSpPr>
          <p:cNvPr id="190" name="TextBox 189"/>
          <p:cNvSpPr txBox="1"/>
          <p:nvPr/>
        </p:nvSpPr>
        <p:spPr>
          <a:xfrm>
            <a:off x="5819775" y="5372100"/>
            <a:ext cx="1739112" cy="769437"/>
          </a:xfrm>
          <a:prstGeom prst="rect">
            <a:avLst/>
          </a:prstGeom>
          <a:noFill/>
        </p:spPr>
        <p:txBody>
          <a:bodyPr wrap="square" lIns="91436" tIns="45718" rIns="91436" bIns="45718">
            <a:spAutoFit/>
          </a:bodyPr>
          <a:lstStyle/>
          <a:p>
            <a:pPr algn="r"/>
            <a:r>
              <a:rPr lang="en-US" sz="1100" dirty="0" smtClean="0"/>
              <a:t>Mailboxes</a:t>
            </a:r>
          </a:p>
          <a:p>
            <a:pPr algn="r"/>
            <a:r>
              <a:rPr lang="en-US" sz="1100" dirty="0" smtClean="0"/>
              <a:t>Unified Messaging</a:t>
            </a:r>
          </a:p>
          <a:p>
            <a:pPr algn="r"/>
            <a:r>
              <a:rPr lang="en-US" sz="1100" dirty="0" smtClean="0"/>
              <a:t>Hub Transport</a:t>
            </a:r>
          </a:p>
          <a:p>
            <a:pPr algn="r"/>
            <a:r>
              <a:rPr lang="en-US" sz="1100" dirty="0" smtClean="0"/>
              <a:t>Client Access</a:t>
            </a:r>
          </a:p>
        </p:txBody>
      </p:sp>
      <p:sp>
        <p:nvSpPr>
          <p:cNvPr id="207" name="TextBox 206"/>
          <p:cNvSpPr txBox="1"/>
          <p:nvPr/>
        </p:nvSpPr>
        <p:spPr>
          <a:xfrm>
            <a:off x="4814886" y="1593647"/>
            <a:ext cx="2652288" cy="307773"/>
          </a:xfrm>
          <a:prstGeom prst="rect">
            <a:avLst/>
          </a:prstGeom>
          <a:noFill/>
        </p:spPr>
        <p:txBody>
          <a:bodyPr wrap="square" lIns="91436" tIns="45718" rIns="91436" bIns="45718">
            <a:spAutoFit/>
          </a:bodyPr>
          <a:lstStyle/>
          <a:p>
            <a:pPr algn="ctr">
              <a:defRPr/>
            </a:pPr>
            <a:r>
              <a:rPr lang="en-US" sz="1400" dirty="0" smtClean="0"/>
              <a:t>Clients and Devices</a:t>
            </a:r>
          </a:p>
        </p:txBody>
      </p:sp>
      <p:sp>
        <p:nvSpPr>
          <p:cNvPr id="77" name="TextBox 76"/>
          <p:cNvSpPr txBox="1"/>
          <p:nvPr/>
        </p:nvSpPr>
        <p:spPr>
          <a:xfrm>
            <a:off x="689706" y="2842518"/>
            <a:ext cx="809212" cy="523220"/>
          </a:xfrm>
          <a:prstGeom prst="rect">
            <a:avLst/>
          </a:prstGeom>
          <a:noFill/>
        </p:spPr>
        <p:txBody>
          <a:bodyPr wrap="square" rtlCol="0">
            <a:spAutoFit/>
          </a:bodyPr>
          <a:lstStyle/>
          <a:p>
            <a:pPr algn="ctr"/>
            <a:r>
              <a:rPr lang="en-US" sz="1400" dirty="0" smtClean="0"/>
              <a:t>Remote Users</a:t>
            </a:r>
            <a:endParaRPr lang="en-US" sz="1400" dirty="0"/>
          </a:p>
        </p:txBody>
      </p:sp>
      <p:sp>
        <p:nvSpPr>
          <p:cNvPr id="85" name="TextBox 84"/>
          <p:cNvSpPr txBox="1"/>
          <p:nvPr/>
        </p:nvSpPr>
        <p:spPr>
          <a:xfrm>
            <a:off x="1189038" y="4673991"/>
            <a:ext cx="1096961" cy="523220"/>
          </a:xfrm>
          <a:prstGeom prst="rect">
            <a:avLst/>
          </a:prstGeom>
          <a:noFill/>
        </p:spPr>
        <p:txBody>
          <a:bodyPr wrap="square" rtlCol="0">
            <a:spAutoFit/>
          </a:bodyPr>
          <a:lstStyle/>
          <a:p>
            <a:pPr algn="ctr"/>
            <a:r>
              <a:rPr lang="en-US" sz="1400" dirty="0" smtClean="0"/>
              <a:t>Federated Businesses</a:t>
            </a:r>
            <a:endParaRPr lang="en-US" sz="1400" dirty="0"/>
          </a:p>
        </p:txBody>
      </p:sp>
      <p:sp>
        <p:nvSpPr>
          <p:cNvPr id="89" name="TextBox 88"/>
          <p:cNvSpPr txBox="1"/>
          <p:nvPr/>
        </p:nvSpPr>
        <p:spPr>
          <a:xfrm>
            <a:off x="896965" y="5656801"/>
            <a:ext cx="1084235" cy="738664"/>
          </a:xfrm>
          <a:prstGeom prst="rect">
            <a:avLst/>
          </a:prstGeom>
          <a:noFill/>
        </p:spPr>
        <p:txBody>
          <a:bodyPr wrap="square" rtlCol="0">
            <a:spAutoFit/>
          </a:bodyPr>
          <a:lstStyle/>
          <a:p>
            <a:pPr algn="ctr"/>
            <a:r>
              <a:rPr lang="en-US" sz="1400" dirty="0" smtClean="0"/>
              <a:t>Public</a:t>
            </a:r>
          </a:p>
          <a:p>
            <a:pPr algn="ctr"/>
            <a:r>
              <a:rPr lang="en-US" sz="1400" dirty="0" smtClean="0"/>
              <a:t>Internet</a:t>
            </a:r>
            <a:br>
              <a:rPr lang="en-US" sz="1400" dirty="0" smtClean="0"/>
            </a:br>
            <a:r>
              <a:rPr lang="en-US" sz="1400" dirty="0" smtClean="0"/>
              <a:t>Clouds</a:t>
            </a:r>
            <a:endParaRPr lang="en-US" sz="1400" dirty="0"/>
          </a:p>
        </p:txBody>
      </p:sp>
      <p:sp>
        <p:nvSpPr>
          <p:cNvPr id="90" name="TextBox 89"/>
          <p:cNvSpPr txBox="1"/>
          <p:nvPr/>
        </p:nvSpPr>
        <p:spPr>
          <a:xfrm>
            <a:off x="679880" y="1218420"/>
            <a:ext cx="979307" cy="369332"/>
          </a:xfrm>
          <a:prstGeom prst="rect">
            <a:avLst/>
          </a:prstGeom>
          <a:noFill/>
        </p:spPr>
        <p:txBody>
          <a:bodyPr wrap="none" rtlCol="0">
            <a:spAutoFit/>
          </a:bodyPr>
          <a:lstStyle/>
          <a:p>
            <a:pPr algn="ctr"/>
            <a:r>
              <a:rPr lang="en-US" dirty="0" smtClean="0"/>
              <a:t>Internet</a:t>
            </a:r>
            <a:endParaRPr lang="en-US" dirty="0"/>
          </a:p>
        </p:txBody>
      </p:sp>
      <p:grpSp>
        <p:nvGrpSpPr>
          <p:cNvPr id="6" name="Group 80"/>
          <p:cNvGrpSpPr/>
          <p:nvPr/>
        </p:nvGrpSpPr>
        <p:grpSpPr>
          <a:xfrm>
            <a:off x="461169" y="3343800"/>
            <a:ext cx="1332025" cy="1003515"/>
            <a:chOff x="2336947" y="1375313"/>
            <a:chExt cx="1139900" cy="5174343"/>
          </a:xfrm>
        </p:grpSpPr>
        <p:sp>
          <p:nvSpPr>
            <p:cNvPr id="83" name="Rounded Rectangle 82"/>
            <p:cNvSpPr/>
            <p:nvPr/>
          </p:nvSpPr>
          <p:spPr>
            <a:xfrm>
              <a:off x="2336947" y="1375313"/>
              <a:ext cx="1139900" cy="5174343"/>
            </a:xfrm>
            <a:prstGeom prst="roundRect">
              <a:avLst/>
            </a:prstGeom>
            <a:gradFill flip="none" rotWithShape="1">
              <a:gsLst>
                <a:gs pos="0">
                  <a:schemeClr val="bg1">
                    <a:lumMod val="50000"/>
                    <a:alpha val="0"/>
                  </a:schemeClr>
                </a:gs>
                <a:gs pos="42000">
                  <a:schemeClr val="accent1">
                    <a:lumMod val="60000"/>
                    <a:lumOff val="40000"/>
                  </a:schemeClr>
                </a:gs>
                <a:gs pos="75000">
                  <a:schemeClr val="accent1">
                    <a:lumMod val="75000"/>
                  </a:schemeClr>
                </a:gs>
                <a:gs pos="85000">
                  <a:schemeClr val="accent1">
                    <a:lumMod val="50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1">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endParaRPr lang="en-US" sz="2400" dirty="0">
                <a:solidFill>
                  <a:schemeClr val="tx1"/>
                </a:solidFill>
              </a:endParaRPr>
            </a:p>
          </p:txBody>
        </p:sp>
        <p:sp>
          <p:nvSpPr>
            <p:cNvPr id="84" name="Rounded Rectangle 83"/>
            <p:cNvSpPr/>
            <p:nvPr/>
          </p:nvSpPr>
          <p:spPr bwMode="auto">
            <a:xfrm>
              <a:off x="2421520" y="2888106"/>
              <a:ext cx="980899" cy="3386620"/>
            </a:xfrm>
            <a:prstGeom prst="roundRect">
              <a:avLst/>
            </a:prstGeom>
            <a:gradFill flip="none" rotWithShape="1">
              <a:gsLst>
                <a:gs pos="0">
                  <a:schemeClr val="bg1">
                    <a:lumMod val="50000"/>
                    <a:alpha val="0"/>
                  </a:schemeClr>
                </a:gs>
                <a:gs pos="42000">
                  <a:schemeClr val="accent2">
                    <a:lumMod val="40000"/>
                    <a:lumOff val="60000"/>
                  </a:schemeClr>
                </a:gs>
                <a:gs pos="75000">
                  <a:schemeClr val="accent2"/>
                </a:gs>
                <a:gs pos="85000">
                  <a:schemeClr val="accent2">
                    <a:lumMod val="75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2">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endParaRPr lang="en-US" sz="2400" dirty="0">
                <a:solidFill>
                  <a:schemeClr val="tx1"/>
                </a:solidFill>
              </a:endParaRPr>
            </a:p>
          </p:txBody>
        </p:sp>
      </p:grpSp>
      <p:sp>
        <p:nvSpPr>
          <p:cNvPr id="99" name="TextBox 98"/>
          <p:cNvSpPr txBox="1"/>
          <p:nvPr/>
        </p:nvSpPr>
        <p:spPr>
          <a:xfrm>
            <a:off x="645242" y="3322224"/>
            <a:ext cx="1022493" cy="307773"/>
          </a:xfrm>
          <a:prstGeom prst="rect">
            <a:avLst/>
          </a:prstGeom>
          <a:noFill/>
        </p:spPr>
        <p:txBody>
          <a:bodyPr wrap="square" lIns="91436" tIns="45718" rIns="91436" bIns="45718">
            <a:spAutoFit/>
          </a:bodyPr>
          <a:lstStyle/>
          <a:p>
            <a:pPr algn="ctr">
              <a:defRPr/>
            </a:pPr>
            <a:r>
              <a:rPr lang="en-US" sz="1400" dirty="0" smtClean="0"/>
              <a:t>Services</a:t>
            </a:r>
          </a:p>
        </p:txBody>
      </p:sp>
      <p:pic>
        <p:nvPicPr>
          <p:cNvPr id="1027" name="Picture 3" descr="C:\Users\dbohm\data\Microsoft\FILTERING\Documents\images\Exch-HstSrv_bL.png"/>
          <p:cNvPicPr>
            <a:picLocks noChangeAspect="1" noChangeArrowheads="1"/>
          </p:cNvPicPr>
          <p:nvPr/>
        </p:nvPicPr>
        <p:blipFill>
          <a:blip r:embed="rId7" cstate="email">
            <a:lum bright="100000" contrast="100000"/>
          </a:blip>
          <a:srcRect/>
          <a:stretch>
            <a:fillRect/>
          </a:stretch>
        </p:blipFill>
        <p:spPr bwMode="auto">
          <a:xfrm>
            <a:off x="622422" y="3799074"/>
            <a:ext cx="1015914" cy="303455"/>
          </a:xfrm>
          <a:prstGeom prst="rect">
            <a:avLst/>
          </a:prstGeom>
          <a:noFill/>
        </p:spPr>
      </p:pic>
      <p:sp>
        <p:nvSpPr>
          <p:cNvPr id="92" name="Title 91"/>
          <p:cNvSpPr>
            <a:spLocks noGrp="1"/>
          </p:cNvSpPr>
          <p:nvPr>
            <p:ph type="title"/>
          </p:nvPr>
        </p:nvSpPr>
        <p:spPr/>
        <p:txBody>
          <a:bodyPr/>
          <a:lstStyle/>
          <a:p>
            <a:pPr lvl="0"/>
            <a:r>
              <a:rPr lang="en-US" dirty="0" smtClean="0"/>
              <a:t>Litware Inc. Network Architecture</a:t>
            </a:r>
            <a:endParaRPr lang="en-US" dirty="0"/>
          </a:p>
        </p:txBody>
      </p:sp>
      <p:pic>
        <p:nvPicPr>
          <p:cNvPr id="88" name="Picture 87" descr="msn-messenger-logo.gif"/>
          <p:cNvPicPr>
            <a:picLocks noChangeAspect="1"/>
          </p:cNvPicPr>
          <p:nvPr/>
        </p:nvPicPr>
        <p:blipFill>
          <a:blip r:embed="rId8" cstate="email"/>
          <a:stretch>
            <a:fillRect/>
          </a:stretch>
        </p:blipFill>
        <p:spPr>
          <a:xfrm>
            <a:off x="663374" y="5802652"/>
            <a:ext cx="344888" cy="277060"/>
          </a:xfrm>
          <a:prstGeom prst="rect">
            <a:avLst/>
          </a:prstGeom>
        </p:spPr>
      </p:pic>
      <p:grpSp>
        <p:nvGrpSpPr>
          <p:cNvPr id="7" name="Group 100"/>
          <p:cNvGrpSpPr/>
          <p:nvPr/>
        </p:nvGrpSpPr>
        <p:grpSpPr>
          <a:xfrm>
            <a:off x="673732" y="5434965"/>
            <a:ext cx="324172" cy="294268"/>
            <a:chOff x="722313" y="5505450"/>
            <a:chExt cx="430212" cy="390525"/>
          </a:xfrm>
        </p:grpSpPr>
        <p:sp>
          <p:nvSpPr>
            <p:cNvPr id="93" name="Rounded Rectangle 92"/>
            <p:cNvSpPr/>
            <p:nvPr/>
          </p:nvSpPr>
          <p:spPr bwMode="auto">
            <a:xfrm>
              <a:off x="722313" y="5505450"/>
              <a:ext cx="430212" cy="390525"/>
            </a:xfrm>
            <a:prstGeom prst="roundRect">
              <a:avLst>
                <a:gd name="adj" fmla="val 28374"/>
              </a:avLst>
            </a:prstGeom>
            <a:ln>
              <a:no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dirty="0" smtClean="0">
                <a:solidFill>
                  <a:schemeClr val="tx1"/>
                </a:solidFill>
                <a:latin typeface="Segoe" pitchFamily="34" charset="0"/>
              </a:endParaRPr>
            </a:p>
          </p:txBody>
        </p:sp>
        <p:pic>
          <p:nvPicPr>
            <p:cNvPr id="86" name="Picture 85" descr="YahooLogo.gif"/>
            <p:cNvPicPr>
              <a:picLocks noChangeAspect="1"/>
            </p:cNvPicPr>
            <p:nvPr/>
          </p:nvPicPr>
          <p:blipFill>
            <a:blip r:embed="rId9"/>
            <a:stretch>
              <a:fillRect/>
            </a:stretch>
          </p:blipFill>
          <p:spPr>
            <a:xfrm>
              <a:off x="778582" y="5562128"/>
              <a:ext cx="295024" cy="295024"/>
            </a:xfrm>
            <a:prstGeom prst="rect">
              <a:avLst/>
            </a:prstGeom>
          </p:spPr>
        </p:pic>
      </p:grpSp>
      <p:grpSp>
        <p:nvGrpSpPr>
          <p:cNvPr id="8" name="Group 99"/>
          <p:cNvGrpSpPr/>
          <p:nvPr/>
        </p:nvGrpSpPr>
        <p:grpSpPr>
          <a:xfrm>
            <a:off x="673732" y="6153131"/>
            <a:ext cx="324172" cy="294268"/>
            <a:chOff x="722313" y="6282690"/>
            <a:chExt cx="430212" cy="390525"/>
          </a:xfrm>
        </p:grpSpPr>
        <p:sp>
          <p:nvSpPr>
            <p:cNvPr id="96" name="Rounded Rectangle 95"/>
            <p:cNvSpPr/>
            <p:nvPr/>
          </p:nvSpPr>
          <p:spPr bwMode="auto">
            <a:xfrm>
              <a:off x="722313" y="6282690"/>
              <a:ext cx="430212" cy="390525"/>
            </a:xfrm>
            <a:prstGeom prst="roundRect">
              <a:avLst>
                <a:gd name="adj" fmla="val 28374"/>
              </a:avLst>
            </a:prstGeom>
            <a:ln>
              <a:no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dirty="0" smtClean="0">
                <a:solidFill>
                  <a:schemeClr val="tx1"/>
                </a:solidFill>
                <a:latin typeface="Segoe" pitchFamily="34" charset="0"/>
              </a:endParaRPr>
            </a:p>
          </p:txBody>
        </p:sp>
        <p:pic>
          <p:nvPicPr>
            <p:cNvPr id="87" name="Picture 86" descr="aol_logo-707214.png"/>
            <p:cNvPicPr>
              <a:picLocks noChangeAspect="1"/>
            </p:cNvPicPr>
            <p:nvPr/>
          </p:nvPicPr>
          <p:blipFill>
            <a:blip r:embed="rId10" cstate="email"/>
            <a:stretch>
              <a:fillRect/>
            </a:stretch>
          </p:blipFill>
          <p:spPr>
            <a:xfrm>
              <a:off x="790893" y="6339101"/>
              <a:ext cx="290299" cy="290299"/>
            </a:xfrm>
            <a:prstGeom prst="rect">
              <a:avLst/>
            </a:prstGeom>
          </p:spPr>
        </p:pic>
      </p:grpSp>
      <p:grpSp>
        <p:nvGrpSpPr>
          <p:cNvPr id="9" name="Group 222"/>
          <p:cNvGrpSpPr/>
          <p:nvPr/>
        </p:nvGrpSpPr>
        <p:grpSpPr>
          <a:xfrm>
            <a:off x="273607" y="4524375"/>
            <a:ext cx="945593" cy="790575"/>
            <a:chOff x="1295400" y="4333875"/>
            <a:chExt cx="1104900" cy="923766"/>
          </a:xfrm>
        </p:grpSpPr>
        <p:grpSp>
          <p:nvGrpSpPr>
            <p:cNvPr id="10" name="Group 97"/>
            <p:cNvGrpSpPr/>
            <p:nvPr/>
          </p:nvGrpSpPr>
          <p:grpSpPr>
            <a:xfrm>
              <a:off x="1390648" y="4562475"/>
              <a:ext cx="1009652" cy="695166"/>
              <a:chOff x="1314448" y="4495800"/>
              <a:chExt cx="1162052" cy="800097"/>
            </a:xfrm>
          </p:grpSpPr>
          <p:pic>
            <p:nvPicPr>
              <p:cNvPr id="3" name="Picture 3" descr="C:\Program Files\Microsoft Resource DVD Artwork\DVD_ART\Artwork_Imagery\HARDWARE_IMAGERY\Illustration - Misc Hardware\Windows Vista Illustration Icons\Generic User.png"/>
              <p:cNvPicPr>
                <a:picLocks noChangeAspect="1" noChangeArrowheads="1"/>
              </p:cNvPicPr>
              <p:nvPr/>
            </p:nvPicPr>
            <p:blipFill>
              <a:blip r:embed="rId11" cstate="email"/>
              <a:srcRect/>
              <a:stretch>
                <a:fillRect/>
              </a:stretch>
            </p:blipFill>
            <p:spPr bwMode="auto">
              <a:xfrm flipH="1">
                <a:off x="1314448" y="4495800"/>
                <a:ext cx="524391" cy="638174"/>
              </a:xfrm>
              <a:prstGeom prst="rect">
                <a:avLst/>
              </a:prstGeom>
              <a:noFill/>
            </p:spPr>
          </p:pic>
          <p:pic>
            <p:nvPicPr>
              <p:cNvPr id="1028" name="Picture 4" descr="C:\Program Files\Microsoft Resource DVD Artwork\DVD_ART\Artwork_Imagery\HARDWARE_IMAGERY\Illustration - Misc Hardware\Windows Vista Illustration Icons\Male User.png"/>
              <p:cNvPicPr>
                <a:picLocks noChangeAspect="1" noChangeArrowheads="1"/>
              </p:cNvPicPr>
              <p:nvPr/>
            </p:nvPicPr>
            <p:blipFill>
              <a:blip r:embed="rId12" cstate="email"/>
              <a:srcRect/>
              <a:stretch>
                <a:fillRect/>
              </a:stretch>
            </p:blipFill>
            <p:spPr bwMode="auto">
              <a:xfrm>
                <a:off x="1704976" y="4524373"/>
                <a:ext cx="771524" cy="771524"/>
              </a:xfrm>
              <a:prstGeom prst="rect">
                <a:avLst/>
              </a:prstGeom>
              <a:noFill/>
            </p:spPr>
          </p:pic>
        </p:grpSp>
        <p:sp>
          <p:nvSpPr>
            <p:cNvPr id="102" name="Rounded Rectangular Callout 101"/>
            <p:cNvSpPr/>
            <p:nvPr/>
          </p:nvSpPr>
          <p:spPr bwMode="auto">
            <a:xfrm>
              <a:off x="1876425" y="4400550"/>
              <a:ext cx="485775" cy="180976"/>
            </a:xfrm>
            <a:prstGeom prst="wedgeRoundRectCallout">
              <a:avLst>
                <a:gd name="adj1" fmla="val 8790"/>
                <a:gd name="adj2" fmla="val 106359"/>
                <a:gd name="adj3" fmla="val 16667"/>
              </a:avLst>
            </a:prstGeom>
            <a:gradFill flip="none" rotWithShape="1">
              <a:gsLst>
                <a:gs pos="0">
                  <a:schemeClr val="tx2">
                    <a:alpha val="25000"/>
                  </a:schemeClr>
                </a:gs>
                <a:gs pos="99000">
                  <a:schemeClr val="tx2">
                    <a:alpha val="75000"/>
                  </a:schemeClr>
                </a:gs>
              </a:gsLst>
              <a:lin ang="5400000" scaled="1"/>
              <a:tileRect/>
            </a:gradFill>
            <a:ln w="3175">
              <a:solidFill>
                <a:schemeClr val="tx1"/>
              </a:solidFill>
              <a:headEnd type="none" w="med" len="med"/>
              <a:tailEnd type="none" w="med" len="med"/>
            </a:ln>
            <a:effectLst>
              <a:outerShdw blurRad="63500" algn="ctr" rotWithShape="0">
                <a:schemeClr val="accent1">
                  <a:alpha val="10000"/>
                </a:schemeClr>
              </a:outerShdw>
            </a:effectLst>
            <a:scene3d>
              <a:camera prst="orthographicFront"/>
              <a:lightRig rig="glow" dir="t">
                <a:rot lat="0" lon="0" rev="13200000"/>
              </a:lightRig>
            </a:scene3d>
            <a:sp3d prstMaterial="matte">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dirty="0" smtClean="0">
                <a:solidFill>
                  <a:schemeClr val="tx1"/>
                </a:solidFill>
                <a:latin typeface="Segoe" pitchFamily="34" charset="0"/>
              </a:endParaRPr>
            </a:p>
          </p:txBody>
        </p:sp>
        <p:sp>
          <p:nvSpPr>
            <p:cNvPr id="103" name="Rounded Rectangular Callout 102"/>
            <p:cNvSpPr/>
            <p:nvPr/>
          </p:nvSpPr>
          <p:spPr bwMode="auto">
            <a:xfrm flipH="1">
              <a:off x="1295400" y="4333875"/>
              <a:ext cx="485775" cy="180976"/>
            </a:xfrm>
            <a:prstGeom prst="wedgeRoundRectCallout">
              <a:avLst>
                <a:gd name="adj1" fmla="val 8790"/>
                <a:gd name="adj2" fmla="val 106359"/>
                <a:gd name="adj3" fmla="val 16667"/>
              </a:avLst>
            </a:prstGeom>
            <a:gradFill flip="none" rotWithShape="1">
              <a:gsLst>
                <a:gs pos="0">
                  <a:schemeClr val="tx2">
                    <a:alpha val="25000"/>
                  </a:schemeClr>
                </a:gs>
                <a:gs pos="99000">
                  <a:schemeClr val="tx2">
                    <a:alpha val="75000"/>
                  </a:schemeClr>
                </a:gs>
              </a:gsLst>
              <a:lin ang="5400000" scaled="1"/>
              <a:tileRect/>
            </a:gradFill>
            <a:ln w="3175">
              <a:solidFill>
                <a:schemeClr val="tx1"/>
              </a:solidFill>
              <a:headEnd type="none" w="med" len="med"/>
              <a:tailEnd type="none" w="med" len="med"/>
            </a:ln>
            <a:effectLst>
              <a:outerShdw blurRad="63500" algn="ctr" rotWithShape="0">
                <a:schemeClr val="accent1">
                  <a:alpha val="10000"/>
                </a:schemeClr>
              </a:outerShdw>
            </a:effectLst>
            <a:scene3d>
              <a:camera prst="orthographicFront"/>
              <a:lightRig rig="glow" dir="t">
                <a:rot lat="0" lon="0" rev="13200000"/>
              </a:lightRig>
            </a:scene3d>
            <a:sp3d prstMaterial="matte">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dirty="0" smtClean="0">
                <a:solidFill>
                  <a:schemeClr val="tx1"/>
                </a:solidFill>
                <a:latin typeface="Segoe" pitchFamily="34" charset="0"/>
              </a:endParaRPr>
            </a:p>
          </p:txBody>
        </p:sp>
      </p:grpSp>
      <p:pic>
        <p:nvPicPr>
          <p:cNvPr id="1034" name="Picture 10" descr="C:\Program Files\Microsoft Resource DVD Artwork\DVD_ART\Artwork_Imagery\HARDWARE_IMAGERY\Illustration - Misc Hardware\Windows Vista Illustration Icons\Server.png"/>
          <p:cNvPicPr>
            <a:picLocks noChangeAspect="1" noChangeArrowheads="1"/>
          </p:cNvPicPr>
          <p:nvPr/>
        </p:nvPicPr>
        <p:blipFill>
          <a:blip r:embed="rId13" cstate="screen"/>
          <a:srcRect/>
          <a:stretch>
            <a:fillRect/>
          </a:stretch>
        </p:blipFill>
        <p:spPr bwMode="auto">
          <a:xfrm>
            <a:off x="4886353" y="5425018"/>
            <a:ext cx="489409" cy="669718"/>
          </a:xfrm>
          <a:prstGeom prst="rect">
            <a:avLst/>
          </a:prstGeom>
          <a:noFill/>
        </p:spPr>
      </p:pic>
      <p:pic>
        <p:nvPicPr>
          <p:cNvPr id="1035" name="Picture 11" descr="C:\Program Files\Microsoft Resource DVD Artwork\DVD_ART\Artwork_Imagery\HARDWARE_IMAGERY\Illustration - Misc Hardware\Windows Vista Illustration Icons\Email Message.png"/>
          <p:cNvPicPr>
            <a:picLocks noChangeAspect="1" noChangeArrowheads="1"/>
          </p:cNvPicPr>
          <p:nvPr/>
        </p:nvPicPr>
        <p:blipFill>
          <a:blip r:embed="rId14" cstate="screen"/>
          <a:srcRect/>
          <a:stretch>
            <a:fillRect/>
          </a:stretch>
        </p:blipFill>
        <p:spPr bwMode="auto">
          <a:xfrm>
            <a:off x="5114924" y="5705474"/>
            <a:ext cx="485776" cy="428626"/>
          </a:xfrm>
          <a:prstGeom prst="rect">
            <a:avLst/>
          </a:prstGeom>
          <a:noFill/>
          <a:scene3d>
            <a:camera prst="perspectiveHeroicExtremeLeftFacing"/>
            <a:lightRig rig="threePt" dir="t"/>
          </a:scene3d>
        </p:spPr>
      </p:pic>
      <p:pic>
        <p:nvPicPr>
          <p:cNvPr id="1037" name="Picture 13" descr="C:\Program Files\Microsoft Resource DVD Artwork\DVD_ART\Artwork_Imagery\HARDWARE_IMAGERY\Illustration - Misc Hardware\Windows Vista Illustration Icons\Male User.png"/>
          <p:cNvPicPr>
            <a:picLocks noChangeAspect="1" noChangeArrowheads="1"/>
          </p:cNvPicPr>
          <p:nvPr/>
        </p:nvPicPr>
        <p:blipFill>
          <a:blip r:embed="rId15" cstate="screen"/>
          <a:srcRect/>
          <a:stretch>
            <a:fillRect/>
          </a:stretch>
        </p:blipFill>
        <p:spPr bwMode="auto">
          <a:xfrm>
            <a:off x="5019675" y="5762625"/>
            <a:ext cx="447675" cy="447675"/>
          </a:xfrm>
          <a:prstGeom prst="rect">
            <a:avLst/>
          </a:prstGeom>
          <a:noFill/>
        </p:spPr>
      </p:pic>
      <p:grpSp>
        <p:nvGrpSpPr>
          <p:cNvPr id="14" name="Group 119"/>
          <p:cNvGrpSpPr/>
          <p:nvPr/>
        </p:nvGrpSpPr>
        <p:grpSpPr>
          <a:xfrm>
            <a:off x="5724553" y="5425018"/>
            <a:ext cx="668844" cy="784289"/>
            <a:chOff x="5715028" y="5181600"/>
            <a:chExt cx="668844" cy="784289"/>
          </a:xfrm>
        </p:grpSpPr>
        <p:pic>
          <p:nvPicPr>
            <p:cNvPr id="114" name="Picture 10" descr="C:\Program Files\Microsoft Resource DVD Artwork\DVD_ART\Artwork_Imagery\HARDWARE_IMAGERY\Illustration - Misc Hardware\Windows Vista Illustration Icons\Server.png"/>
            <p:cNvPicPr>
              <a:picLocks noChangeAspect="1" noChangeArrowheads="1"/>
            </p:cNvPicPr>
            <p:nvPr/>
          </p:nvPicPr>
          <p:blipFill>
            <a:blip r:embed="rId13" cstate="screen"/>
            <a:srcRect/>
            <a:stretch>
              <a:fillRect/>
            </a:stretch>
          </p:blipFill>
          <p:spPr bwMode="auto">
            <a:xfrm>
              <a:off x="5715028" y="5181600"/>
              <a:ext cx="489409" cy="669718"/>
            </a:xfrm>
            <a:prstGeom prst="rect">
              <a:avLst/>
            </a:prstGeom>
            <a:noFill/>
          </p:spPr>
        </p:pic>
        <p:grpSp>
          <p:nvGrpSpPr>
            <p:cNvPr id="15" name="Group 118"/>
            <p:cNvGrpSpPr/>
            <p:nvPr/>
          </p:nvGrpSpPr>
          <p:grpSpPr>
            <a:xfrm>
              <a:off x="5894929" y="5457819"/>
              <a:ext cx="488943" cy="508070"/>
              <a:chOff x="5750990" y="5457818"/>
              <a:chExt cx="622299" cy="646643"/>
            </a:xfrm>
          </p:grpSpPr>
          <p:pic>
            <p:nvPicPr>
              <p:cNvPr id="115" name="Picture 11" descr="C:\Program Files\Microsoft Resource DVD Artwork\DVD_ART\Artwork_Imagery\HARDWARE_IMAGERY\Illustration - Misc Hardware\Windows Vista Illustration Icons\Email Message.png"/>
              <p:cNvPicPr>
                <a:picLocks noChangeAspect="1" noChangeArrowheads="1"/>
              </p:cNvPicPr>
              <p:nvPr/>
            </p:nvPicPr>
            <p:blipFill>
              <a:blip r:embed="rId16" cstate="screen"/>
              <a:srcRect/>
              <a:stretch>
                <a:fillRect/>
              </a:stretch>
            </p:blipFill>
            <p:spPr bwMode="auto">
              <a:xfrm>
                <a:off x="5887513" y="5457818"/>
                <a:ext cx="485776" cy="428626"/>
              </a:xfrm>
              <a:prstGeom prst="rect">
                <a:avLst/>
              </a:prstGeom>
              <a:noFill/>
              <a:scene3d>
                <a:camera prst="perspectiveHeroicExtremeLeftFacing"/>
                <a:lightRig rig="threePt" dir="t"/>
              </a:scene3d>
            </p:spPr>
          </p:pic>
          <p:pic>
            <p:nvPicPr>
              <p:cNvPr id="116" name="Picture 11" descr="C:\Program Files\Microsoft Resource DVD Artwork\DVD_ART\Artwork_Imagery\HARDWARE_IMAGERY\Illustration - Misc Hardware\Windows Vista Illustration Icons\Email Message.png"/>
              <p:cNvPicPr>
                <a:picLocks noChangeAspect="1" noChangeArrowheads="1"/>
              </p:cNvPicPr>
              <p:nvPr/>
            </p:nvPicPr>
            <p:blipFill>
              <a:blip r:embed="rId16" cstate="screen"/>
              <a:srcRect/>
              <a:stretch>
                <a:fillRect/>
              </a:stretch>
            </p:blipFill>
            <p:spPr bwMode="auto">
              <a:xfrm>
                <a:off x="5842006" y="5530490"/>
                <a:ext cx="485776" cy="428626"/>
              </a:xfrm>
              <a:prstGeom prst="rect">
                <a:avLst/>
              </a:prstGeom>
              <a:noFill/>
              <a:scene3d>
                <a:camera prst="perspectiveHeroicExtremeLeftFacing"/>
                <a:lightRig rig="threePt" dir="t"/>
              </a:scene3d>
            </p:spPr>
          </p:pic>
          <p:pic>
            <p:nvPicPr>
              <p:cNvPr id="117" name="Picture 11" descr="C:\Program Files\Microsoft Resource DVD Artwork\DVD_ART\Artwork_Imagery\HARDWARE_IMAGERY\Illustration - Misc Hardware\Windows Vista Illustration Icons\Email Message.png"/>
              <p:cNvPicPr>
                <a:picLocks noChangeAspect="1" noChangeArrowheads="1"/>
              </p:cNvPicPr>
              <p:nvPr/>
            </p:nvPicPr>
            <p:blipFill>
              <a:blip r:embed="rId16" cstate="screen"/>
              <a:srcRect/>
              <a:stretch>
                <a:fillRect/>
              </a:stretch>
            </p:blipFill>
            <p:spPr bwMode="auto">
              <a:xfrm>
                <a:off x="5796498" y="5603162"/>
                <a:ext cx="485776" cy="428626"/>
              </a:xfrm>
              <a:prstGeom prst="rect">
                <a:avLst/>
              </a:prstGeom>
              <a:noFill/>
              <a:scene3d>
                <a:camera prst="perspectiveHeroicExtremeLeftFacing"/>
                <a:lightRig rig="threePt" dir="t"/>
              </a:scene3d>
            </p:spPr>
          </p:pic>
          <p:pic>
            <p:nvPicPr>
              <p:cNvPr id="118" name="Picture 11" descr="C:\Program Files\Microsoft Resource DVD Artwork\DVD_ART\Artwork_Imagery\HARDWARE_IMAGERY\Illustration - Misc Hardware\Windows Vista Illustration Icons\Email Message.png"/>
              <p:cNvPicPr>
                <a:picLocks noChangeAspect="1" noChangeArrowheads="1"/>
              </p:cNvPicPr>
              <p:nvPr/>
            </p:nvPicPr>
            <p:blipFill>
              <a:blip r:embed="rId16" cstate="screen"/>
              <a:srcRect/>
              <a:stretch>
                <a:fillRect/>
              </a:stretch>
            </p:blipFill>
            <p:spPr bwMode="auto">
              <a:xfrm>
                <a:off x="5750990" y="5675835"/>
                <a:ext cx="485776" cy="428626"/>
              </a:xfrm>
              <a:prstGeom prst="rect">
                <a:avLst/>
              </a:prstGeom>
              <a:noFill/>
              <a:scene3d>
                <a:camera prst="perspectiveHeroicExtremeLeftFacing"/>
                <a:lightRig rig="threePt" dir="t"/>
              </a:scene3d>
            </p:spPr>
          </p:pic>
        </p:grpSp>
      </p:grpSp>
      <p:pic>
        <p:nvPicPr>
          <p:cNvPr id="125" name="Picture 10" descr="C:\Program Files\Microsoft Resource DVD Artwork\DVD_ART\Artwork_Imagery\HARDWARE_IMAGERY\Illustration - Misc Hardware\Windows Vista Illustration Icons\Server.png"/>
          <p:cNvPicPr>
            <a:picLocks noChangeAspect="1" noChangeArrowheads="1"/>
          </p:cNvPicPr>
          <p:nvPr/>
        </p:nvPicPr>
        <p:blipFill>
          <a:blip r:embed="rId13" cstate="screen"/>
          <a:srcRect/>
          <a:stretch>
            <a:fillRect/>
          </a:stretch>
        </p:blipFill>
        <p:spPr bwMode="auto">
          <a:xfrm>
            <a:off x="6200803" y="3805768"/>
            <a:ext cx="489409" cy="669718"/>
          </a:xfrm>
          <a:prstGeom prst="rect">
            <a:avLst/>
          </a:prstGeom>
          <a:noFill/>
        </p:spPr>
      </p:pic>
      <p:grpSp>
        <p:nvGrpSpPr>
          <p:cNvPr id="16" name="Group 126"/>
          <p:cNvGrpSpPr/>
          <p:nvPr/>
        </p:nvGrpSpPr>
        <p:grpSpPr>
          <a:xfrm>
            <a:off x="6975503" y="3805768"/>
            <a:ext cx="539722" cy="669718"/>
            <a:chOff x="6965978" y="3539068"/>
            <a:chExt cx="539722" cy="669718"/>
          </a:xfrm>
        </p:grpSpPr>
        <p:pic>
          <p:nvPicPr>
            <p:cNvPr id="126" name="Picture 10" descr="C:\Program Files\Microsoft Resource DVD Artwork\DVD_ART\Artwork_Imagery\HARDWARE_IMAGERY\Illustration - Misc Hardware\Windows Vista Illustration Icons\Server.png"/>
            <p:cNvPicPr>
              <a:picLocks noChangeAspect="1" noChangeArrowheads="1"/>
            </p:cNvPicPr>
            <p:nvPr/>
          </p:nvPicPr>
          <p:blipFill>
            <a:blip r:embed="rId13" cstate="screen"/>
            <a:srcRect/>
            <a:stretch>
              <a:fillRect/>
            </a:stretch>
          </p:blipFill>
          <p:spPr bwMode="auto">
            <a:xfrm>
              <a:off x="6965978" y="3539068"/>
              <a:ext cx="489409" cy="669718"/>
            </a:xfrm>
            <a:prstGeom prst="rect">
              <a:avLst/>
            </a:prstGeom>
            <a:noFill/>
          </p:spPr>
        </p:pic>
        <p:pic>
          <p:nvPicPr>
            <p:cNvPr id="1040" name="Picture 16" descr="C:\Program Files\Microsoft Resource DVD Artwork\DVD_ART\Artwork_Imagery\Shapes and Graphics\Cylinder\MGX 06 Cyinders\MGX Cylinder BLUe.png"/>
            <p:cNvPicPr>
              <a:picLocks noChangeAspect="1" noChangeArrowheads="1"/>
            </p:cNvPicPr>
            <p:nvPr/>
          </p:nvPicPr>
          <p:blipFill>
            <a:blip r:embed="rId17" cstate="screen"/>
            <a:srcRect/>
            <a:stretch>
              <a:fillRect/>
            </a:stretch>
          </p:blipFill>
          <p:spPr bwMode="auto">
            <a:xfrm>
              <a:off x="7258050" y="3878106"/>
              <a:ext cx="247650" cy="295431"/>
            </a:xfrm>
            <a:prstGeom prst="rect">
              <a:avLst/>
            </a:prstGeom>
            <a:noFill/>
          </p:spPr>
        </p:pic>
      </p:grpSp>
      <p:sp>
        <p:nvSpPr>
          <p:cNvPr id="153" name="Rounded Rectangle 152"/>
          <p:cNvSpPr/>
          <p:nvPr/>
        </p:nvSpPr>
        <p:spPr bwMode="auto">
          <a:xfrm>
            <a:off x="2667863" y="1676400"/>
            <a:ext cx="1245731" cy="4648200"/>
          </a:xfrm>
          <a:prstGeom prst="roundRect">
            <a:avLst/>
          </a:prstGeom>
          <a:gradFill flip="none" rotWithShape="1">
            <a:gsLst>
              <a:gs pos="0">
                <a:schemeClr val="bg1">
                  <a:lumMod val="50000"/>
                  <a:alpha val="0"/>
                </a:schemeClr>
              </a:gs>
              <a:gs pos="42000">
                <a:schemeClr val="accent1">
                  <a:lumMod val="60000"/>
                  <a:lumOff val="40000"/>
                </a:schemeClr>
              </a:gs>
              <a:gs pos="75000">
                <a:schemeClr val="accent1">
                  <a:lumMod val="75000"/>
                </a:schemeClr>
              </a:gs>
              <a:gs pos="85000">
                <a:schemeClr val="accent1">
                  <a:lumMod val="50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1">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endParaRPr lang="en-US" sz="2400" dirty="0">
              <a:solidFill>
                <a:schemeClr val="tx1"/>
              </a:solidFill>
            </a:endParaRPr>
          </a:p>
        </p:txBody>
      </p:sp>
      <p:sp>
        <p:nvSpPr>
          <p:cNvPr id="33" name="TextBox 32"/>
          <p:cNvSpPr txBox="1"/>
          <p:nvPr/>
        </p:nvSpPr>
        <p:spPr>
          <a:xfrm>
            <a:off x="2667000" y="1809218"/>
            <a:ext cx="1246244" cy="3600982"/>
          </a:xfrm>
          <a:prstGeom prst="rect">
            <a:avLst/>
          </a:prstGeom>
          <a:noFill/>
        </p:spPr>
        <p:txBody>
          <a:bodyPr wrap="square" lIns="91436" tIns="45718" rIns="91436" bIns="45718">
            <a:spAutoFit/>
          </a:bodyPr>
          <a:lstStyle/>
          <a:p>
            <a:pPr algn="ctr"/>
            <a:r>
              <a:rPr lang="en-US" sz="1200" dirty="0" smtClean="0"/>
              <a:t>Edge Access</a:t>
            </a:r>
          </a:p>
          <a:p>
            <a:pPr algn="ctr"/>
            <a:endParaRPr lang="en-US" sz="1200" dirty="0" smtClean="0"/>
          </a:p>
          <a:p>
            <a:pPr algn="ctr"/>
            <a:endParaRPr lang="en-US" sz="1200" dirty="0" smtClean="0"/>
          </a:p>
          <a:p>
            <a:pPr algn="ctr"/>
            <a:endParaRPr lang="en-US" sz="1200" dirty="0" smtClean="0"/>
          </a:p>
          <a:p>
            <a:pPr algn="ctr"/>
            <a:endParaRPr lang="en-US" sz="1200" dirty="0" smtClean="0"/>
          </a:p>
          <a:p>
            <a:pPr algn="ctr"/>
            <a:endParaRPr lang="en-US" sz="1200" dirty="0" smtClean="0"/>
          </a:p>
          <a:p>
            <a:pPr algn="ctr"/>
            <a:r>
              <a:rPr lang="en-US" sz="1200" dirty="0" smtClean="0"/>
              <a:t>Conferencing</a:t>
            </a:r>
          </a:p>
          <a:p>
            <a:pPr algn="ctr"/>
            <a:endParaRPr lang="en-US" sz="1200" dirty="0" smtClean="0"/>
          </a:p>
          <a:p>
            <a:pPr algn="ctr"/>
            <a:endParaRPr lang="en-US" sz="1200" dirty="0" smtClean="0"/>
          </a:p>
          <a:p>
            <a:pPr algn="ctr"/>
            <a:endParaRPr lang="en-US" sz="1200" dirty="0" smtClean="0"/>
          </a:p>
          <a:p>
            <a:pPr algn="ctr"/>
            <a:endParaRPr lang="en-US" sz="1200" dirty="0" smtClean="0"/>
          </a:p>
          <a:p>
            <a:pPr algn="ctr"/>
            <a:endParaRPr lang="en-US" sz="1200" dirty="0" smtClean="0"/>
          </a:p>
          <a:p>
            <a:pPr algn="ctr"/>
            <a:r>
              <a:rPr lang="en-US" sz="1200" dirty="0" smtClean="0"/>
              <a:t>Audio/Video</a:t>
            </a:r>
          </a:p>
          <a:p>
            <a:pPr algn="ctr"/>
            <a:endParaRPr lang="en-US" sz="1200" dirty="0" smtClean="0"/>
          </a:p>
          <a:p>
            <a:pPr algn="ctr"/>
            <a:endParaRPr lang="en-US" sz="1200" dirty="0" smtClean="0"/>
          </a:p>
          <a:p>
            <a:pPr algn="ctr"/>
            <a:endParaRPr lang="en-US" sz="1200" dirty="0" smtClean="0"/>
          </a:p>
          <a:p>
            <a:pPr algn="ctr"/>
            <a:endParaRPr lang="en-US" sz="1200" dirty="0" smtClean="0"/>
          </a:p>
          <a:p>
            <a:pPr algn="ctr"/>
            <a:endParaRPr lang="en-US" sz="1200" dirty="0" smtClean="0"/>
          </a:p>
          <a:p>
            <a:pPr algn="ctr"/>
            <a:r>
              <a:rPr lang="en-US" sz="1200" dirty="0" smtClean="0"/>
              <a:t>Edge Transport</a:t>
            </a:r>
            <a:endParaRPr lang="en-US" sz="1200" dirty="0"/>
          </a:p>
        </p:txBody>
      </p:sp>
      <p:grpSp>
        <p:nvGrpSpPr>
          <p:cNvPr id="17" name="Group 129"/>
          <p:cNvGrpSpPr/>
          <p:nvPr/>
        </p:nvGrpSpPr>
        <p:grpSpPr>
          <a:xfrm>
            <a:off x="3034362" y="3200400"/>
            <a:ext cx="537513" cy="639651"/>
            <a:chOff x="2927378" y="4288368"/>
            <a:chExt cx="590522" cy="702732"/>
          </a:xfrm>
        </p:grpSpPr>
        <p:pic>
          <p:nvPicPr>
            <p:cNvPr id="129" name="Picture 10" descr="C:\Program Files\Microsoft Resource DVD Artwork\DVD_ART\Artwork_Imagery\HARDWARE_IMAGERY\Illustration - Misc Hardware\Windows Vista Illustration Icons\Server.png"/>
            <p:cNvPicPr>
              <a:picLocks noChangeAspect="1" noChangeArrowheads="1"/>
            </p:cNvPicPr>
            <p:nvPr/>
          </p:nvPicPr>
          <p:blipFill>
            <a:blip r:embed="rId13" cstate="screen"/>
            <a:srcRect/>
            <a:stretch>
              <a:fillRect/>
            </a:stretch>
          </p:blipFill>
          <p:spPr bwMode="auto">
            <a:xfrm>
              <a:off x="2927378" y="4288368"/>
              <a:ext cx="489409" cy="669718"/>
            </a:xfrm>
            <a:prstGeom prst="rect">
              <a:avLst/>
            </a:prstGeom>
            <a:noFill/>
          </p:spPr>
        </p:pic>
        <p:pic>
          <p:nvPicPr>
            <p:cNvPr id="1041" name="Picture 17" descr="C:\Program Files\Microsoft Resource DVD Artwork\DVD_ART\Artwork_Imagery\HARDWARE_IMAGERY\Illustration - Misc Hardware\Windows Vista Illustration Icons\Firewall.png"/>
            <p:cNvPicPr>
              <a:picLocks noChangeAspect="1" noChangeArrowheads="1"/>
            </p:cNvPicPr>
            <p:nvPr/>
          </p:nvPicPr>
          <p:blipFill>
            <a:blip r:embed="rId18" cstate="print"/>
            <a:srcRect/>
            <a:stretch>
              <a:fillRect/>
            </a:stretch>
          </p:blipFill>
          <p:spPr bwMode="auto">
            <a:xfrm>
              <a:off x="3155950" y="4629150"/>
              <a:ext cx="361950" cy="361950"/>
            </a:xfrm>
            <a:prstGeom prst="rect">
              <a:avLst/>
            </a:prstGeom>
            <a:noFill/>
          </p:spPr>
        </p:pic>
      </p:grpSp>
      <p:pic>
        <p:nvPicPr>
          <p:cNvPr id="131" name="Picture 10" descr="C:\Program Files\Microsoft Resource DVD Artwork\DVD_ART\Artwork_Imagery\HARDWARE_IMAGERY\Illustration - Misc Hardware\Windows Vista Illustration Icons\Server.png"/>
          <p:cNvPicPr>
            <a:picLocks noChangeAspect="1" noChangeArrowheads="1"/>
          </p:cNvPicPr>
          <p:nvPr/>
        </p:nvPicPr>
        <p:blipFill>
          <a:blip r:embed="rId13" cstate="screen"/>
          <a:srcRect/>
          <a:stretch>
            <a:fillRect/>
          </a:stretch>
        </p:blipFill>
        <p:spPr bwMode="auto">
          <a:xfrm>
            <a:off x="3114675" y="2105026"/>
            <a:ext cx="445477" cy="609600"/>
          </a:xfrm>
          <a:prstGeom prst="rect">
            <a:avLst/>
          </a:prstGeom>
          <a:noFill/>
        </p:spPr>
      </p:pic>
      <p:grpSp>
        <p:nvGrpSpPr>
          <p:cNvPr id="18" name="Group 135"/>
          <p:cNvGrpSpPr/>
          <p:nvPr/>
        </p:nvGrpSpPr>
        <p:grpSpPr>
          <a:xfrm>
            <a:off x="8209913" y="5537835"/>
            <a:ext cx="399991" cy="476826"/>
            <a:chOff x="3994148" y="3916680"/>
            <a:chExt cx="399991" cy="476826"/>
          </a:xfrm>
        </p:grpSpPr>
        <p:pic>
          <p:nvPicPr>
            <p:cNvPr id="134" name="Picture 133" descr="Picture1.png"/>
            <p:cNvPicPr>
              <a:picLocks noChangeAspect="1"/>
            </p:cNvPicPr>
            <p:nvPr/>
          </p:nvPicPr>
          <p:blipFill>
            <a:blip r:embed="rId19" cstate="print"/>
            <a:stretch>
              <a:fillRect/>
            </a:stretch>
          </p:blipFill>
          <p:spPr>
            <a:xfrm>
              <a:off x="3994148" y="3916680"/>
              <a:ext cx="399991" cy="476826"/>
            </a:xfrm>
            <a:prstGeom prst="rect">
              <a:avLst/>
            </a:prstGeom>
          </p:spPr>
        </p:pic>
        <p:sp>
          <p:nvSpPr>
            <p:cNvPr id="135" name="Quad Arrow 134"/>
            <p:cNvSpPr/>
            <p:nvPr/>
          </p:nvSpPr>
          <p:spPr bwMode="auto">
            <a:xfrm>
              <a:off x="4077231" y="3919484"/>
              <a:ext cx="245216" cy="245216"/>
            </a:xfrm>
            <a:prstGeom prst="quadArrow">
              <a:avLst>
                <a:gd name="adj1" fmla="val 20527"/>
                <a:gd name="adj2" fmla="val 22500"/>
                <a:gd name="adj3" fmla="val 19539"/>
              </a:avLst>
            </a:prstGeom>
            <a:solidFill>
              <a:schemeClr val="bg1"/>
            </a:solidFill>
            <a:ln>
              <a:headEnd type="none" w="med" len="med"/>
              <a:tailEnd type="none" w="med" len="med"/>
            </a:ln>
            <a:effectLst/>
            <a:scene3d>
              <a:camera prst="perspectiveRelaxed"/>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dirty="0" smtClean="0">
                <a:solidFill>
                  <a:schemeClr val="tx1"/>
                </a:solidFill>
                <a:latin typeface="Segoe" pitchFamily="34" charset="0"/>
              </a:endParaRPr>
            </a:p>
          </p:txBody>
        </p:sp>
      </p:grpSp>
      <p:grpSp>
        <p:nvGrpSpPr>
          <p:cNvPr id="19" name="Group 221"/>
          <p:cNvGrpSpPr/>
          <p:nvPr/>
        </p:nvGrpSpPr>
        <p:grpSpPr>
          <a:xfrm>
            <a:off x="8152076" y="3831590"/>
            <a:ext cx="453335" cy="405977"/>
            <a:chOff x="3909226" y="4072890"/>
            <a:chExt cx="512284" cy="426720"/>
          </a:xfrm>
        </p:grpSpPr>
        <p:pic>
          <p:nvPicPr>
            <p:cNvPr id="1046" name="Picture 22" descr="C:\Program Files\Microsoft Resource DVD Artwork\DVD_ART\Artwork_Imagery\Shapes and Graphics\Pyramid Triangle\pyramid triangle top.png"/>
            <p:cNvPicPr>
              <a:picLocks noChangeAspect="1" noChangeArrowheads="1"/>
            </p:cNvPicPr>
            <p:nvPr/>
          </p:nvPicPr>
          <p:blipFill>
            <a:blip r:embed="rId20" cstate="print"/>
            <a:srcRect/>
            <a:stretch>
              <a:fillRect/>
            </a:stretch>
          </p:blipFill>
          <p:spPr bwMode="auto">
            <a:xfrm flipH="1">
              <a:off x="3909226" y="4072890"/>
              <a:ext cx="512284" cy="426720"/>
            </a:xfrm>
            <a:prstGeom prst="rect">
              <a:avLst/>
            </a:prstGeom>
            <a:noFill/>
          </p:spPr>
        </p:pic>
        <p:cxnSp>
          <p:nvCxnSpPr>
            <p:cNvPr id="150" name="Straight Connector 149"/>
            <p:cNvCxnSpPr/>
            <p:nvPr/>
          </p:nvCxnSpPr>
          <p:spPr>
            <a:xfrm rot="16200000" flipH="1">
              <a:off x="4200407" y="4261366"/>
              <a:ext cx="51809" cy="32998"/>
            </a:xfrm>
            <a:prstGeom prst="line">
              <a:avLst/>
            </a:prstGeom>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rot="5400000">
              <a:off x="4063707" y="4254951"/>
              <a:ext cx="78581" cy="47629"/>
            </a:xfrm>
            <a:prstGeom prst="line">
              <a:avLst/>
            </a:prstGeom>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rot="5400000">
              <a:off x="4157425" y="4273150"/>
              <a:ext cx="58853" cy="7146"/>
            </a:xfrm>
            <a:prstGeom prst="line">
              <a:avLst/>
            </a:prstGeom>
          </p:spPr>
          <p:style>
            <a:lnRef idx="1">
              <a:schemeClr val="accent1"/>
            </a:lnRef>
            <a:fillRef idx="0">
              <a:schemeClr val="accent1"/>
            </a:fillRef>
            <a:effectRef idx="0">
              <a:schemeClr val="accent1"/>
            </a:effectRef>
            <a:fontRef idx="minor">
              <a:schemeClr val="tx1"/>
            </a:fontRef>
          </p:style>
        </p:cxnSp>
        <p:cxnSp>
          <p:nvCxnSpPr>
            <p:cNvPr id="187" name="Straight Connector 186"/>
            <p:cNvCxnSpPr>
              <a:endCxn id="142" idx="0"/>
            </p:cNvCxnSpPr>
            <p:nvPr/>
          </p:nvCxnSpPr>
          <p:spPr>
            <a:xfrm rot="5400000">
              <a:off x="4106348" y="4276942"/>
              <a:ext cx="51809" cy="2044"/>
            </a:xfrm>
            <a:prstGeom prst="line">
              <a:avLst/>
            </a:prstGeom>
          </p:spPr>
          <p:style>
            <a:lnRef idx="1">
              <a:schemeClr val="accent1"/>
            </a:lnRef>
            <a:fillRef idx="0">
              <a:schemeClr val="accent1"/>
            </a:fillRef>
            <a:effectRef idx="0">
              <a:schemeClr val="accent1"/>
            </a:effectRef>
            <a:fontRef idx="minor">
              <a:schemeClr val="tx1"/>
            </a:fontRef>
          </p:style>
        </p:cxnSp>
        <p:cxnSp>
          <p:nvCxnSpPr>
            <p:cNvPr id="205" name="Straight Connector 204"/>
            <p:cNvCxnSpPr/>
            <p:nvPr/>
          </p:nvCxnSpPr>
          <p:spPr>
            <a:xfrm rot="16200000" flipH="1">
              <a:off x="4236342" y="4341872"/>
              <a:ext cx="102397" cy="73818"/>
            </a:xfrm>
            <a:prstGeom prst="line">
              <a:avLst/>
            </a:prstGeom>
          </p:spPr>
          <p:style>
            <a:lnRef idx="1">
              <a:schemeClr val="accent1"/>
            </a:lnRef>
            <a:fillRef idx="0">
              <a:schemeClr val="accent1"/>
            </a:fillRef>
            <a:effectRef idx="0">
              <a:schemeClr val="accent1"/>
            </a:effectRef>
            <a:fontRef idx="minor">
              <a:schemeClr val="tx1"/>
            </a:fontRef>
          </p:style>
        </p:cxnSp>
        <p:cxnSp>
          <p:nvCxnSpPr>
            <p:cNvPr id="208" name="Straight Connector 207"/>
            <p:cNvCxnSpPr/>
            <p:nvPr/>
          </p:nvCxnSpPr>
          <p:spPr>
            <a:xfrm rot="16200000" flipH="1">
              <a:off x="4198380" y="4365305"/>
              <a:ext cx="102397" cy="12859"/>
            </a:xfrm>
            <a:prstGeom prst="line">
              <a:avLst/>
            </a:prstGeom>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rot="16200000" flipH="1">
              <a:off x="4142556" y="4368301"/>
              <a:ext cx="102397" cy="11431"/>
            </a:xfrm>
            <a:prstGeom prst="line">
              <a:avLst/>
            </a:prstGeom>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rot="16200000" flipV="1">
              <a:off x="4082990" y="4378542"/>
              <a:ext cx="102397" cy="10002"/>
            </a:xfrm>
            <a:prstGeom prst="line">
              <a:avLst/>
            </a:prstGeom>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rot="5400000">
              <a:off x="4007744" y="4356836"/>
              <a:ext cx="68383" cy="30279"/>
            </a:xfrm>
            <a:prstGeom prst="line">
              <a:avLst/>
            </a:prstGeom>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rot="16200000" flipH="1">
              <a:off x="4041454" y="4374831"/>
              <a:ext cx="68383" cy="8573"/>
            </a:xfrm>
            <a:prstGeom prst="line">
              <a:avLst/>
            </a:prstGeom>
          </p:spPr>
          <p:style>
            <a:lnRef idx="1">
              <a:schemeClr val="accent1"/>
            </a:lnRef>
            <a:fillRef idx="0">
              <a:schemeClr val="accent1"/>
            </a:fillRef>
            <a:effectRef idx="0">
              <a:schemeClr val="accent1"/>
            </a:effectRef>
            <a:fontRef idx="minor">
              <a:schemeClr val="tx1"/>
            </a:fontRef>
          </p:style>
        </p:cxnSp>
        <p:sp>
          <p:nvSpPr>
            <p:cNvPr id="137" name="Oval 136"/>
            <p:cNvSpPr/>
            <p:nvPr/>
          </p:nvSpPr>
          <p:spPr bwMode="auto">
            <a:xfrm>
              <a:off x="4111944" y="4211002"/>
              <a:ext cx="48102" cy="48102"/>
            </a:xfrm>
            <a:prstGeom prst="ellipse">
              <a:avLst/>
            </a:prstGeom>
            <a:solidFill>
              <a:schemeClr val="accent3"/>
            </a:solidFill>
            <a:ln w="38100">
              <a:noFill/>
              <a:headEnd type="none" w="med" len="med"/>
              <a:tailEnd type="none" w="med" len="med"/>
            </a:ln>
            <a:effectLst>
              <a:outerShdw blurRad="63500" algn="ctr" rotWithShape="0">
                <a:schemeClr val="accent1">
                  <a:alpha val="10000"/>
                </a:schemeClr>
              </a:outerShdw>
            </a:effectLst>
            <a:scene3d>
              <a:camera prst="orthographicFront"/>
              <a:lightRig rig="balanced" dir="t"/>
            </a:scene3d>
            <a:sp3d prstMaterial="matte">
              <a:bevelT w="12700" h="127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dirty="0" smtClean="0">
                <a:solidFill>
                  <a:schemeClr val="tx1"/>
                </a:solidFill>
                <a:latin typeface="Segoe" pitchFamily="34" charset="0"/>
              </a:endParaRPr>
            </a:p>
          </p:txBody>
        </p:sp>
        <p:sp>
          <p:nvSpPr>
            <p:cNvPr id="138" name="Oval 137"/>
            <p:cNvSpPr/>
            <p:nvPr/>
          </p:nvSpPr>
          <p:spPr bwMode="auto">
            <a:xfrm>
              <a:off x="4173856" y="4211002"/>
              <a:ext cx="48102" cy="48102"/>
            </a:xfrm>
            <a:prstGeom prst="ellipse">
              <a:avLst/>
            </a:prstGeom>
            <a:solidFill>
              <a:schemeClr val="accent3"/>
            </a:solidFill>
            <a:ln w="38100">
              <a:noFill/>
              <a:headEnd type="none" w="med" len="med"/>
              <a:tailEnd type="none" w="med" len="med"/>
            </a:ln>
            <a:effectLst>
              <a:outerShdw blurRad="63500" algn="ctr" rotWithShape="0">
                <a:schemeClr val="accent1">
                  <a:alpha val="10000"/>
                </a:schemeClr>
              </a:outerShdw>
            </a:effectLst>
            <a:scene3d>
              <a:camera prst="orthographicFront"/>
              <a:lightRig rig="balanced" dir="t"/>
            </a:scene3d>
            <a:sp3d prstMaterial="matte">
              <a:bevelT w="12700" h="127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dirty="0" smtClean="0">
                <a:solidFill>
                  <a:schemeClr val="tx1"/>
                </a:solidFill>
                <a:latin typeface="Segoe" pitchFamily="34" charset="0"/>
              </a:endParaRPr>
            </a:p>
          </p:txBody>
        </p:sp>
        <p:sp>
          <p:nvSpPr>
            <p:cNvPr id="143" name="Oval 142"/>
            <p:cNvSpPr/>
            <p:nvPr/>
          </p:nvSpPr>
          <p:spPr bwMode="auto">
            <a:xfrm>
              <a:off x="3995261" y="4406266"/>
              <a:ext cx="48102" cy="48102"/>
            </a:xfrm>
            <a:prstGeom prst="ellipse">
              <a:avLst/>
            </a:prstGeom>
            <a:solidFill>
              <a:schemeClr val="accent3"/>
            </a:solidFill>
            <a:ln w="38100">
              <a:noFill/>
              <a:headEnd type="none" w="med" len="med"/>
              <a:tailEnd type="none" w="med" len="med"/>
            </a:ln>
            <a:effectLst>
              <a:outerShdw blurRad="63500" algn="ctr" rotWithShape="0">
                <a:schemeClr val="accent1">
                  <a:alpha val="10000"/>
                </a:schemeClr>
              </a:outerShdw>
            </a:effectLst>
            <a:scene3d>
              <a:camera prst="orthographicFront"/>
              <a:lightRig rig="balanced" dir="t"/>
            </a:scene3d>
            <a:sp3d prstMaterial="matte">
              <a:bevelT w="12700" h="127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dirty="0" smtClean="0">
                <a:solidFill>
                  <a:schemeClr val="tx1"/>
                </a:solidFill>
                <a:latin typeface="Segoe" pitchFamily="34" charset="0"/>
              </a:endParaRPr>
            </a:p>
          </p:txBody>
        </p:sp>
        <p:sp>
          <p:nvSpPr>
            <p:cNvPr id="144" name="Oval 143"/>
            <p:cNvSpPr/>
            <p:nvPr/>
          </p:nvSpPr>
          <p:spPr bwMode="auto">
            <a:xfrm>
              <a:off x="4056221" y="4406266"/>
              <a:ext cx="48102" cy="48102"/>
            </a:xfrm>
            <a:prstGeom prst="ellipse">
              <a:avLst/>
            </a:prstGeom>
            <a:solidFill>
              <a:schemeClr val="accent3"/>
            </a:solidFill>
            <a:ln w="38100">
              <a:noFill/>
              <a:headEnd type="none" w="med" len="med"/>
              <a:tailEnd type="none" w="med" len="med"/>
            </a:ln>
            <a:effectLst>
              <a:outerShdw blurRad="63500" algn="ctr" rotWithShape="0">
                <a:schemeClr val="accent1">
                  <a:alpha val="10000"/>
                </a:schemeClr>
              </a:outerShdw>
            </a:effectLst>
            <a:scene3d>
              <a:camera prst="orthographicFront"/>
              <a:lightRig rig="balanced" dir="t"/>
            </a:scene3d>
            <a:sp3d prstMaterial="matte">
              <a:bevelT w="12700" h="127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dirty="0" smtClean="0">
                <a:solidFill>
                  <a:schemeClr val="tx1"/>
                </a:solidFill>
                <a:latin typeface="Segoe" pitchFamily="34" charset="0"/>
              </a:endParaRPr>
            </a:p>
          </p:txBody>
        </p:sp>
        <p:sp>
          <p:nvSpPr>
            <p:cNvPr id="145" name="Oval 144"/>
            <p:cNvSpPr/>
            <p:nvPr/>
          </p:nvSpPr>
          <p:spPr bwMode="auto">
            <a:xfrm>
              <a:off x="4239101" y="4406266"/>
              <a:ext cx="48102" cy="48102"/>
            </a:xfrm>
            <a:prstGeom prst="ellipse">
              <a:avLst/>
            </a:prstGeom>
            <a:solidFill>
              <a:schemeClr val="accent3"/>
            </a:solidFill>
            <a:ln w="38100">
              <a:noFill/>
              <a:headEnd type="none" w="med" len="med"/>
              <a:tailEnd type="none" w="med" len="med"/>
            </a:ln>
            <a:effectLst>
              <a:outerShdw blurRad="63500" algn="ctr" rotWithShape="0">
                <a:schemeClr val="accent1">
                  <a:alpha val="10000"/>
                </a:schemeClr>
              </a:outerShdw>
            </a:effectLst>
            <a:scene3d>
              <a:camera prst="orthographicFront"/>
              <a:lightRig rig="balanced" dir="t"/>
            </a:scene3d>
            <a:sp3d prstMaterial="matte">
              <a:bevelT w="12700" h="127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dirty="0" smtClean="0">
                <a:solidFill>
                  <a:schemeClr val="tx1"/>
                </a:solidFill>
                <a:latin typeface="Segoe" pitchFamily="34" charset="0"/>
              </a:endParaRPr>
            </a:p>
          </p:txBody>
        </p:sp>
        <p:sp>
          <p:nvSpPr>
            <p:cNvPr id="146" name="Oval 145"/>
            <p:cNvSpPr/>
            <p:nvPr/>
          </p:nvSpPr>
          <p:spPr bwMode="auto">
            <a:xfrm>
              <a:off x="4300060" y="4406266"/>
              <a:ext cx="48102" cy="48102"/>
            </a:xfrm>
            <a:prstGeom prst="ellipse">
              <a:avLst/>
            </a:prstGeom>
            <a:solidFill>
              <a:schemeClr val="accent3"/>
            </a:solidFill>
            <a:ln w="38100">
              <a:noFill/>
              <a:headEnd type="none" w="med" len="med"/>
              <a:tailEnd type="none" w="med" len="med"/>
            </a:ln>
            <a:effectLst>
              <a:outerShdw blurRad="63500" algn="ctr" rotWithShape="0">
                <a:schemeClr val="accent1">
                  <a:alpha val="10000"/>
                </a:schemeClr>
              </a:outerShdw>
            </a:effectLst>
            <a:scene3d>
              <a:camera prst="orthographicFront"/>
              <a:lightRig rig="balanced" dir="t"/>
            </a:scene3d>
            <a:sp3d prstMaterial="matte">
              <a:bevelT w="12700" h="127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dirty="0" smtClean="0">
                <a:solidFill>
                  <a:schemeClr val="tx1"/>
                </a:solidFill>
                <a:latin typeface="Segoe" pitchFamily="34" charset="0"/>
              </a:endParaRPr>
            </a:p>
          </p:txBody>
        </p:sp>
        <p:sp>
          <p:nvSpPr>
            <p:cNvPr id="147" name="Oval 146"/>
            <p:cNvSpPr/>
            <p:nvPr/>
          </p:nvSpPr>
          <p:spPr bwMode="auto">
            <a:xfrm>
              <a:off x="4117181" y="4406266"/>
              <a:ext cx="48102" cy="48102"/>
            </a:xfrm>
            <a:prstGeom prst="ellipse">
              <a:avLst/>
            </a:prstGeom>
            <a:solidFill>
              <a:schemeClr val="accent3"/>
            </a:solidFill>
            <a:ln w="38100">
              <a:noFill/>
              <a:headEnd type="none" w="med" len="med"/>
              <a:tailEnd type="none" w="med" len="med"/>
            </a:ln>
            <a:effectLst>
              <a:outerShdw blurRad="63500" algn="ctr" rotWithShape="0">
                <a:schemeClr val="accent1">
                  <a:alpha val="10000"/>
                </a:schemeClr>
              </a:outerShdw>
            </a:effectLst>
            <a:scene3d>
              <a:camera prst="orthographicFront"/>
              <a:lightRig rig="balanced" dir="t"/>
            </a:scene3d>
            <a:sp3d prstMaterial="matte">
              <a:bevelT w="12700" h="127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dirty="0" smtClean="0">
                <a:solidFill>
                  <a:schemeClr val="tx1"/>
                </a:solidFill>
                <a:latin typeface="Segoe" pitchFamily="34" charset="0"/>
              </a:endParaRPr>
            </a:p>
          </p:txBody>
        </p:sp>
        <p:sp>
          <p:nvSpPr>
            <p:cNvPr id="148" name="Oval 147"/>
            <p:cNvSpPr/>
            <p:nvPr/>
          </p:nvSpPr>
          <p:spPr bwMode="auto">
            <a:xfrm>
              <a:off x="4178141" y="4406266"/>
              <a:ext cx="48102" cy="48102"/>
            </a:xfrm>
            <a:prstGeom prst="ellipse">
              <a:avLst/>
            </a:prstGeom>
            <a:solidFill>
              <a:schemeClr val="accent3"/>
            </a:solidFill>
            <a:ln w="38100">
              <a:noFill/>
              <a:headEnd type="none" w="med" len="med"/>
              <a:tailEnd type="none" w="med" len="med"/>
            </a:ln>
            <a:effectLst>
              <a:outerShdw blurRad="63500" algn="ctr" rotWithShape="0">
                <a:schemeClr val="accent1">
                  <a:alpha val="10000"/>
                </a:schemeClr>
              </a:outerShdw>
            </a:effectLst>
            <a:scene3d>
              <a:camera prst="orthographicFront"/>
              <a:lightRig rig="balanced" dir="t"/>
            </a:scene3d>
            <a:sp3d prstMaterial="matte">
              <a:bevelT w="12700" h="127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dirty="0" smtClean="0">
                <a:solidFill>
                  <a:schemeClr val="tx1"/>
                </a:solidFill>
                <a:latin typeface="Segoe" pitchFamily="34" charset="0"/>
              </a:endParaRPr>
            </a:p>
          </p:txBody>
        </p:sp>
        <p:sp>
          <p:nvSpPr>
            <p:cNvPr id="139" name="Oval 138"/>
            <p:cNvSpPr/>
            <p:nvPr/>
          </p:nvSpPr>
          <p:spPr bwMode="auto">
            <a:xfrm>
              <a:off x="4166710" y="4303869"/>
              <a:ext cx="48102" cy="48102"/>
            </a:xfrm>
            <a:prstGeom prst="ellipse">
              <a:avLst/>
            </a:prstGeom>
            <a:solidFill>
              <a:schemeClr val="accent3"/>
            </a:solidFill>
            <a:ln w="38100">
              <a:noFill/>
              <a:headEnd type="none" w="med" len="med"/>
              <a:tailEnd type="none" w="med" len="med"/>
            </a:ln>
            <a:effectLst>
              <a:outerShdw blurRad="63500" algn="ctr" rotWithShape="0">
                <a:schemeClr val="accent1">
                  <a:alpha val="10000"/>
                </a:schemeClr>
              </a:outerShdw>
            </a:effectLst>
            <a:scene3d>
              <a:camera prst="orthographicFront"/>
              <a:lightRig rig="balanced" dir="t"/>
            </a:scene3d>
            <a:sp3d prstMaterial="matte">
              <a:bevelT w="12700" h="127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dirty="0" smtClean="0">
                <a:solidFill>
                  <a:schemeClr val="tx1"/>
                </a:solidFill>
                <a:latin typeface="Segoe" pitchFamily="34" charset="0"/>
              </a:endParaRPr>
            </a:p>
          </p:txBody>
        </p:sp>
        <p:sp>
          <p:nvSpPr>
            <p:cNvPr id="140" name="Oval 139"/>
            <p:cNvSpPr/>
            <p:nvPr/>
          </p:nvSpPr>
          <p:spPr bwMode="auto">
            <a:xfrm>
              <a:off x="4226242" y="4303869"/>
              <a:ext cx="48102" cy="48102"/>
            </a:xfrm>
            <a:prstGeom prst="ellipse">
              <a:avLst/>
            </a:prstGeom>
            <a:solidFill>
              <a:schemeClr val="accent3"/>
            </a:solidFill>
            <a:ln w="38100">
              <a:noFill/>
              <a:headEnd type="none" w="med" len="med"/>
              <a:tailEnd type="none" w="med" len="med"/>
            </a:ln>
            <a:effectLst>
              <a:outerShdw blurRad="63500" algn="ctr" rotWithShape="0">
                <a:schemeClr val="accent1">
                  <a:alpha val="10000"/>
                </a:schemeClr>
              </a:outerShdw>
            </a:effectLst>
            <a:scene3d>
              <a:camera prst="orthographicFront"/>
              <a:lightRig rig="balanced" dir="t"/>
            </a:scene3d>
            <a:sp3d prstMaterial="matte">
              <a:bevelT w="12700" h="127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dirty="0" smtClean="0">
                <a:solidFill>
                  <a:schemeClr val="tx1"/>
                </a:solidFill>
                <a:latin typeface="Segoe" pitchFamily="34" charset="0"/>
              </a:endParaRPr>
            </a:p>
          </p:txBody>
        </p:sp>
        <p:sp>
          <p:nvSpPr>
            <p:cNvPr id="141" name="Oval 140"/>
            <p:cNvSpPr/>
            <p:nvPr/>
          </p:nvSpPr>
          <p:spPr bwMode="auto">
            <a:xfrm>
              <a:off x="4047648" y="4303869"/>
              <a:ext cx="48102" cy="48102"/>
            </a:xfrm>
            <a:prstGeom prst="ellipse">
              <a:avLst/>
            </a:prstGeom>
            <a:solidFill>
              <a:schemeClr val="accent3"/>
            </a:solidFill>
            <a:ln w="38100">
              <a:noFill/>
              <a:headEnd type="none" w="med" len="med"/>
              <a:tailEnd type="none" w="med" len="med"/>
            </a:ln>
            <a:effectLst>
              <a:outerShdw blurRad="63500" algn="ctr" rotWithShape="0">
                <a:schemeClr val="accent1">
                  <a:alpha val="10000"/>
                </a:schemeClr>
              </a:outerShdw>
            </a:effectLst>
            <a:scene3d>
              <a:camera prst="orthographicFront"/>
              <a:lightRig rig="balanced" dir="t"/>
            </a:scene3d>
            <a:sp3d prstMaterial="matte">
              <a:bevelT w="12700" h="127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dirty="0" smtClean="0">
                <a:solidFill>
                  <a:schemeClr val="tx1"/>
                </a:solidFill>
                <a:latin typeface="Segoe" pitchFamily="34" charset="0"/>
              </a:endParaRPr>
            </a:p>
          </p:txBody>
        </p:sp>
        <p:sp>
          <p:nvSpPr>
            <p:cNvPr id="142" name="Oval 141"/>
            <p:cNvSpPr/>
            <p:nvPr/>
          </p:nvSpPr>
          <p:spPr bwMode="auto">
            <a:xfrm>
              <a:off x="4107179" y="4303869"/>
              <a:ext cx="48102" cy="48102"/>
            </a:xfrm>
            <a:prstGeom prst="ellipse">
              <a:avLst/>
            </a:prstGeom>
            <a:solidFill>
              <a:schemeClr val="accent3"/>
            </a:solidFill>
            <a:ln w="38100">
              <a:noFill/>
              <a:headEnd type="none" w="med" len="med"/>
              <a:tailEnd type="none" w="med" len="med"/>
            </a:ln>
            <a:effectLst>
              <a:outerShdw blurRad="63500" algn="ctr" rotWithShape="0">
                <a:schemeClr val="accent1">
                  <a:alpha val="10000"/>
                </a:schemeClr>
              </a:outerShdw>
            </a:effectLst>
            <a:scene3d>
              <a:camera prst="orthographicFront"/>
              <a:lightRig rig="balanced" dir="t"/>
            </a:scene3d>
            <a:sp3d prstMaterial="matte">
              <a:bevelT w="12700" h="127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dirty="0" smtClean="0">
                <a:solidFill>
                  <a:schemeClr val="tx1"/>
                </a:solidFill>
                <a:latin typeface="Segoe" pitchFamily="34" charset="0"/>
              </a:endParaRPr>
            </a:p>
          </p:txBody>
        </p:sp>
      </p:grpSp>
      <p:grpSp>
        <p:nvGrpSpPr>
          <p:cNvPr id="20" name="Group 110"/>
          <p:cNvGrpSpPr/>
          <p:nvPr/>
        </p:nvGrpSpPr>
        <p:grpSpPr>
          <a:xfrm>
            <a:off x="647700" y="1562101"/>
            <a:ext cx="1106130" cy="890649"/>
            <a:chOff x="552450" y="1562100"/>
            <a:chExt cx="1466850" cy="1181099"/>
          </a:xfrm>
        </p:grpSpPr>
        <p:pic>
          <p:nvPicPr>
            <p:cNvPr id="1057" name="Picture 33" descr="C:\Program Files\Microsoft Resource DVD Artwork\DVD_ART\Artwork_Imagery\HARDWARE_IMAGERY\Illustration - Misc Hardware\Windows Vista Illustration Icons\Laptop.png"/>
            <p:cNvPicPr>
              <a:picLocks noChangeAspect="1" noChangeArrowheads="1"/>
            </p:cNvPicPr>
            <p:nvPr/>
          </p:nvPicPr>
          <p:blipFill>
            <a:blip r:embed="rId21" cstate="print"/>
            <a:srcRect/>
            <a:stretch>
              <a:fillRect/>
            </a:stretch>
          </p:blipFill>
          <p:spPr bwMode="auto">
            <a:xfrm>
              <a:off x="733425" y="1914524"/>
              <a:ext cx="828675" cy="828675"/>
            </a:xfrm>
            <a:prstGeom prst="rect">
              <a:avLst/>
            </a:prstGeom>
            <a:noFill/>
          </p:spPr>
        </p:pic>
        <p:pic>
          <p:nvPicPr>
            <p:cNvPr id="1058" name="Picture 34" descr="C:\Program Files\Microsoft Resource DVD Artwork\DVD_ART\Artwork_Imagery\HARDWARE_IMAGERY\Illustration - Misc Hardware\Windows Vista Illustration Icons\Tablet.png"/>
            <p:cNvPicPr>
              <a:picLocks noChangeAspect="1" noChangeArrowheads="1"/>
            </p:cNvPicPr>
            <p:nvPr/>
          </p:nvPicPr>
          <p:blipFill>
            <a:blip r:embed="rId22" cstate="print"/>
            <a:srcRect/>
            <a:stretch>
              <a:fillRect/>
            </a:stretch>
          </p:blipFill>
          <p:spPr bwMode="auto">
            <a:xfrm>
              <a:off x="552450" y="1809750"/>
              <a:ext cx="445929" cy="445929"/>
            </a:xfrm>
            <a:prstGeom prst="rect">
              <a:avLst/>
            </a:prstGeom>
            <a:noFill/>
          </p:spPr>
        </p:pic>
        <p:pic>
          <p:nvPicPr>
            <p:cNvPr id="1059" name="Picture 35" descr="C:\Program Files\Microsoft Resource DVD Artwork\DVD_ART\Artwork_Imagery\HARDWARE_IMAGERY\Illustration - Misc Hardware\Windows Vista Illustration Icons\Pocket PC.png"/>
            <p:cNvPicPr>
              <a:picLocks noChangeAspect="1" noChangeArrowheads="1"/>
            </p:cNvPicPr>
            <p:nvPr/>
          </p:nvPicPr>
          <p:blipFill>
            <a:blip r:embed="rId23" cstate="print"/>
            <a:srcRect/>
            <a:stretch>
              <a:fillRect/>
            </a:stretch>
          </p:blipFill>
          <p:spPr bwMode="auto">
            <a:xfrm>
              <a:off x="1150814" y="1562100"/>
              <a:ext cx="339574" cy="424894"/>
            </a:xfrm>
            <a:prstGeom prst="rect">
              <a:avLst/>
            </a:prstGeom>
            <a:noFill/>
          </p:spPr>
        </p:pic>
        <p:pic>
          <p:nvPicPr>
            <p:cNvPr id="1060" name="Picture 36" descr="C:\Program Files\Microsoft Resource DVD Artwork\DVD_ART\Artwork_Imagery\HARDWARE_IMAGERY\Illustration - Misc Hardware\Windows Vista Illustration Icons\Cell phone smart phone.png"/>
            <p:cNvPicPr>
              <a:picLocks noChangeAspect="1" noChangeArrowheads="1"/>
            </p:cNvPicPr>
            <p:nvPr/>
          </p:nvPicPr>
          <p:blipFill>
            <a:blip r:embed="rId24" cstate="print"/>
            <a:srcRect/>
            <a:stretch>
              <a:fillRect/>
            </a:stretch>
          </p:blipFill>
          <p:spPr bwMode="auto">
            <a:xfrm>
              <a:off x="1514475" y="1743075"/>
              <a:ext cx="504825" cy="504825"/>
            </a:xfrm>
            <a:prstGeom prst="rect">
              <a:avLst/>
            </a:prstGeom>
            <a:noFill/>
          </p:spPr>
        </p:pic>
      </p:grpSp>
      <p:pic>
        <p:nvPicPr>
          <p:cNvPr id="1069" name="Picture 45" descr="C:\Program Files\Microsoft Resource DVD Artwork\DVD_ART\Artwork_Imagery\HARDWARE_IMAGERY\Photos - OEM Hardware\Windows CE Embedded Devices\UCG Phone VoIP Unified Communications.png"/>
          <p:cNvPicPr>
            <a:picLocks noChangeAspect="1" noChangeArrowheads="1"/>
          </p:cNvPicPr>
          <p:nvPr/>
        </p:nvPicPr>
        <p:blipFill>
          <a:blip r:embed="rId25" cstate="print"/>
          <a:srcRect/>
          <a:stretch>
            <a:fillRect/>
          </a:stretch>
        </p:blipFill>
        <p:spPr bwMode="auto">
          <a:xfrm>
            <a:off x="6391275" y="1901099"/>
            <a:ext cx="809624" cy="661125"/>
          </a:xfrm>
          <a:prstGeom prst="rect">
            <a:avLst/>
          </a:prstGeom>
          <a:noFill/>
        </p:spPr>
      </p:pic>
      <p:pic>
        <p:nvPicPr>
          <p:cNvPr id="23" name="Picture 2" descr="C:\Program Files\Microsoft Resource DVD Artwork\DVD_ART\BoxShots_Logos\Internet Explorer\Internet Exlorer 7 logo bug.png"/>
          <p:cNvPicPr>
            <a:picLocks noChangeAspect="1" noChangeArrowheads="1"/>
          </p:cNvPicPr>
          <p:nvPr/>
        </p:nvPicPr>
        <p:blipFill>
          <a:blip r:embed="rId26" cstate="print"/>
          <a:srcRect/>
          <a:stretch>
            <a:fillRect/>
          </a:stretch>
        </p:blipFill>
        <p:spPr bwMode="auto">
          <a:xfrm>
            <a:off x="6248400" y="2667000"/>
            <a:ext cx="285299" cy="274379"/>
          </a:xfrm>
          <a:prstGeom prst="rect">
            <a:avLst/>
          </a:prstGeom>
          <a:noFill/>
        </p:spPr>
      </p:pic>
      <p:pic>
        <p:nvPicPr>
          <p:cNvPr id="120" name="Picture 2" descr="C:\Program Files\Microsoft Resource DVD Artwork\DVD_ART\BoxShots_Logos\Internet Explorer\Internet Exlorer 7 logo bug.png"/>
          <p:cNvPicPr>
            <a:picLocks noChangeAspect="1" noChangeArrowheads="1"/>
          </p:cNvPicPr>
          <p:nvPr/>
        </p:nvPicPr>
        <p:blipFill>
          <a:blip r:embed="rId26" cstate="print"/>
          <a:srcRect/>
          <a:stretch>
            <a:fillRect/>
          </a:stretch>
        </p:blipFill>
        <p:spPr bwMode="auto">
          <a:xfrm>
            <a:off x="1000125" y="2486025"/>
            <a:ext cx="285299" cy="274379"/>
          </a:xfrm>
          <a:prstGeom prst="rect">
            <a:avLst/>
          </a:prstGeom>
          <a:noFill/>
        </p:spPr>
      </p:pic>
      <p:pic>
        <p:nvPicPr>
          <p:cNvPr id="121" name="Picture 10" descr="C:\Program Files\Microsoft Resource DVD Artwork\DVD_ART\Artwork_Imagery\HARDWARE_IMAGERY\Illustration - Misc Hardware\Windows Vista Illustration Icons\Server.png"/>
          <p:cNvPicPr>
            <a:picLocks noChangeAspect="1" noChangeArrowheads="1"/>
          </p:cNvPicPr>
          <p:nvPr/>
        </p:nvPicPr>
        <p:blipFill>
          <a:blip r:embed="rId13" cstate="screen"/>
          <a:srcRect/>
          <a:stretch>
            <a:fillRect/>
          </a:stretch>
        </p:blipFill>
        <p:spPr bwMode="auto">
          <a:xfrm>
            <a:off x="3114675" y="4305300"/>
            <a:ext cx="445477" cy="609600"/>
          </a:xfrm>
          <a:prstGeom prst="rect">
            <a:avLst/>
          </a:prstGeom>
          <a:noFill/>
        </p:spPr>
      </p:pic>
      <p:pic>
        <p:nvPicPr>
          <p:cNvPr id="122" name="Picture 10" descr="C:\Program Files\Microsoft Resource DVD Artwork\DVD_ART\Artwork_Imagery\HARDWARE_IMAGERY\Illustration - Misc Hardware\Windows Vista Illustration Icons\Server.png"/>
          <p:cNvPicPr>
            <a:picLocks noChangeAspect="1" noChangeArrowheads="1"/>
          </p:cNvPicPr>
          <p:nvPr/>
        </p:nvPicPr>
        <p:blipFill>
          <a:blip r:embed="rId13" cstate="screen"/>
          <a:srcRect/>
          <a:stretch>
            <a:fillRect/>
          </a:stretch>
        </p:blipFill>
        <p:spPr bwMode="auto">
          <a:xfrm>
            <a:off x="3114675" y="5410200"/>
            <a:ext cx="445477" cy="609600"/>
          </a:xfrm>
          <a:prstGeom prst="rect">
            <a:avLst/>
          </a:prstGeom>
          <a:noFill/>
        </p:spPr>
      </p:pic>
      <p:pic>
        <p:nvPicPr>
          <p:cNvPr id="112" name="Picture 111" descr="outlook_icon01.png"/>
          <p:cNvPicPr>
            <a:picLocks noChangeAspect="1"/>
          </p:cNvPicPr>
          <p:nvPr/>
        </p:nvPicPr>
        <p:blipFill>
          <a:blip r:embed="rId27"/>
          <a:stretch>
            <a:fillRect/>
          </a:stretch>
        </p:blipFill>
        <p:spPr>
          <a:xfrm>
            <a:off x="5715000" y="2667000"/>
            <a:ext cx="276225" cy="276225"/>
          </a:xfrm>
          <a:prstGeom prst="rect">
            <a:avLst/>
          </a:prstGeom>
        </p:spPr>
      </p:pic>
      <p:pic>
        <p:nvPicPr>
          <p:cNvPr id="111" name="Rectangle 1024072"/>
          <p:cNvPicPr>
            <a:picLocks noChangeAspect="1" noChangeArrowheads="1"/>
          </p:cNvPicPr>
          <p:nvPr/>
        </p:nvPicPr>
        <p:blipFill>
          <a:blip r:embed="rId28" cstate="print"/>
          <a:srcRect/>
          <a:stretch>
            <a:fillRect/>
          </a:stretch>
        </p:blipFill>
        <p:spPr bwMode="gray">
          <a:xfrm>
            <a:off x="4042289" y="2462512"/>
            <a:ext cx="369028" cy="2726994"/>
          </a:xfrm>
          <a:prstGeom prst="rect">
            <a:avLst/>
          </a:prstGeom>
          <a:noFill/>
          <a:ln w="9525">
            <a:noFill/>
            <a:miter lim="800000"/>
            <a:headEnd/>
            <a:tailEnd/>
          </a:ln>
        </p:spPr>
      </p:pic>
      <p:pic>
        <p:nvPicPr>
          <p:cNvPr id="123" name="Rectangle 1024072"/>
          <p:cNvPicPr>
            <a:picLocks noChangeAspect="1" noChangeArrowheads="1"/>
          </p:cNvPicPr>
          <p:nvPr/>
        </p:nvPicPr>
        <p:blipFill>
          <a:blip r:embed="rId28" cstate="print"/>
          <a:srcRect/>
          <a:stretch>
            <a:fillRect/>
          </a:stretch>
        </p:blipFill>
        <p:spPr bwMode="gray">
          <a:xfrm>
            <a:off x="2140257" y="2460536"/>
            <a:ext cx="317935" cy="2726994"/>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9" name="Rounded Rectangle 78"/>
          <p:cNvSpPr/>
          <p:nvPr/>
        </p:nvSpPr>
        <p:spPr bwMode="auto">
          <a:xfrm>
            <a:off x="3324225" y="1238250"/>
            <a:ext cx="5267325" cy="2257425"/>
          </a:xfrm>
          <a:prstGeom prst="roundRect">
            <a:avLst>
              <a:gd name="adj" fmla="val 6118"/>
            </a:avLst>
          </a:prstGeom>
          <a:gradFill flip="none" rotWithShape="1">
            <a:gsLst>
              <a:gs pos="0">
                <a:schemeClr val="bg1">
                  <a:lumMod val="50000"/>
                  <a:alpha val="0"/>
                </a:schemeClr>
              </a:gs>
              <a:gs pos="42000">
                <a:schemeClr val="accent1">
                  <a:lumMod val="60000"/>
                  <a:lumOff val="40000"/>
                </a:schemeClr>
              </a:gs>
              <a:gs pos="75000">
                <a:schemeClr val="accent1">
                  <a:lumMod val="75000"/>
                </a:schemeClr>
              </a:gs>
              <a:gs pos="85000">
                <a:schemeClr val="accent1">
                  <a:lumMod val="50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1">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endParaRPr lang="en-US" sz="2400" dirty="0" smtClean="0">
              <a:solidFill>
                <a:schemeClr val="tx1"/>
              </a:solidFill>
            </a:endParaRPr>
          </a:p>
        </p:txBody>
      </p:sp>
      <p:sp>
        <p:nvSpPr>
          <p:cNvPr id="83" name="Rounded Rectangle 82"/>
          <p:cNvSpPr/>
          <p:nvPr/>
        </p:nvSpPr>
        <p:spPr bwMode="auto">
          <a:xfrm>
            <a:off x="3689350" y="1811337"/>
            <a:ext cx="4825258" cy="1133475"/>
          </a:xfrm>
          <a:prstGeom prst="roundRect">
            <a:avLst>
              <a:gd name="adj" fmla="val 12465"/>
            </a:avLst>
          </a:prstGeom>
          <a:gradFill flip="none" rotWithShape="1">
            <a:gsLst>
              <a:gs pos="0">
                <a:schemeClr val="bg1">
                  <a:lumMod val="50000"/>
                  <a:alpha val="0"/>
                </a:schemeClr>
              </a:gs>
              <a:gs pos="42000">
                <a:schemeClr val="accent2">
                  <a:lumMod val="40000"/>
                  <a:lumOff val="60000"/>
                </a:schemeClr>
              </a:gs>
              <a:gs pos="75000">
                <a:schemeClr val="accent2"/>
              </a:gs>
              <a:gs pos="85000">
                <a:schemeClr val="accent2">
                  <a:lumMod val="75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2">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endParaRPr lang="en-US" sz="2400" dirty="0" smtClean="0">
              <a:solidFill>
                <a:schemeClr val="tx1"/>
              </a:solidFill>
              <a:latin typeface="Segoe" pitchFamily="34" charset="0"/>
            </a:endParaRPr>
          </a:p>
        </p:txBody>
      </p:sp>
      <p:sp>
        <p:nvSpPr>
          <p:cNvPr id="81" name="Rounded Rectangle 80"/>
          <p:cNvSpPr/>
          <p:nvPr/>
        </p:nvSpPr>
        <p:spPr bwMode="auto">
          <a:xfrm>
            <a:off x="525463" y="1238250"/>
            <a:ext cx="2122488" cy="2257425"/>
          </a:xfrm>
          <a:prstGeom prst="roundRect">
            <a:avLst>
              <a:gd name="adj" fmla="val 7464"/>
            </a:avLst>
          </a:prstGeom>
          <a:gradFill flip="none" rotWithShape="1">
            <a:gsLst>
              <a:gs pos="0">
                <a:schemeClr val="bg1">
                  <a:lumMod val="50000"/>
                  <a:alpha val="0"/>
                </a:schemeClr>
              </a:gs>
              <a:gs pos="42000">
                <a:schemeClr val="accent1">
                  <a:lumMod val="60000"/>
                  <a:lumOff val="40000"/>
                </a:schemeClr>
              </a:gs>
              <a:gs pos="75000">
                <a:schemeClr val="accent1">
                  <a:lumMod val="75000"/>
                </a:schemeClr>
              </a:gs>
              <a:gs pos="85000">
                <a:schemeClr val="accent1">
                  <a:lumMod val="50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1">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endParaRPr lang="en-US" sz="2400" dirty="0" smtClean="0">
              <a:solidFill>
                <a:schemeClr val="tx1"/>
              </a:solidFill>
            </a:endParaRPr>
          </a:p>
        </p:txBody>
      </p:sp>
      <p:grpSp>
        <p:nvGrpSpPr>
          <p:cNvPr id="85" name="Group 84"/>
          <p:cNvGrpSpPr/>
          <p:nvPr/>
        </p:nvGrpSpPr>
        <p:grpSpPr>
          <a:xfrm>
            <a:off x="525463" y="3735702"/>
            <a:ext cx="8252376" cy="2288860"/>
            <a:chOff x="525463" y="3735702"/>
            <a:chExt cx="8252376" cy="2288860"/>
          </a:xfrm>
        </p:grpSpPr>
        <p:sp>
          <p:nvSpPr>
            <p:cNvPr id="80" name="Rounded Rectangle 79"/>
            <p:cNvSpPr/>
            <p:nvPr/>
          </p:nvSpPr>
          <p:spPr bwMode="auto">
            <a:xfrm>
              <a:off x="2809875" y="3767137"/>
              <a:ext cx="5781675" cy="2257425"/>
            </a:xfrm>
            <a:prstGeom prst="roundRect">
              <a:avLst>
                <a:gd name="adj" fmla="val 6118"/>
              </a:avLst>
            </a:prstGeom>
            <a:gradFill flip="none" rotWithShape="1">
              <a:gsLst>
                <a:gs pos="0">
                  <a:schemeClr val="bg1">
                    <a:lumMod val="50000"/>
                    <a:alpha val="0"/>
                  </a:schemeClr>
                </a:gs>
                <a:gs pos="42000">
                  <a:schemeClr val="accent1">
                    <a:lumMod val="60000"/>
                    <a:lumOff val="40000"/>
                  </a:schemeClr>
                </a:gs>
                <a:gs pos="75000">
                  <a:schemeClr val="accent1">
                    <a:lumMod val="75000"/>
                  </a:schemeClr>
                </a:gs>
                <a:gs pos="85000">
                  <a:schemeClr val="accent1">
                    <a:lumMod val="50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1">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endParaRPr lang="en-US" sz="2400" dirty="0" smtClean="0">
                <a:solidFill>
                  <a:schemeClr val="tx1"/>
                </a:solidFill>
              </a:endParaRPr>
            </a:p>
          </p:txBody>
        </p:sp>
        <p:sp>
          <p:nvSpPr>
            <p:cNvPr id="84" name="Rounded Rectangle 83"/>
            <p:cNvSpPr/>
            <p:nvPr/>
          </p:nvSpPr>
          <p:spPr bwMode="auto">
            <a:xfrm>
              <a:off x="3505200" y="4335462"/>
              <a:ext cx="5009408" cy="1133475"/>
            </a:xfrm>
            <a:prstGeom prst="roundRect">
              <a:avLst>
                <a:gd name="adj" fmla="val 12465"/>
              </a:avLst>
            </a:prstGeom>
            <a:gradFill flip="none" rotWithShape="1">
              <a:gsLst>
                <a:gs pos="0">
                  <a:schemeClr val="bg1">
                    <a:lumMod val="50000"/>
                    <a:alpha val="0"/>
                  </a:schemeClr>
                </a:gs>
                <a:gs pos="42000">
                  <a:schemeClr val="accent2">
                    <a:lumMod val="40000"/>
                    <a:lumOff val="60000"/>
                  </a:schemeClr>
                </a:gs>
                <a:gs pos="75000">
                  <a:schemeClr val="accent2"/>
                </a:gs>
                <a:gs pos="85000">
                  <a:schemeClr val="accent2">
                    <a:lumMod val="75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2">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endParaRPr lang="en-US" sz="2400" dirty="0" smtClean="0">
                <a:solidFill>
                  <a:schemeClr val="tx1"/>
                </a:solidFill>
                <a:latin typeface="Segoe" pitchFamily="34" charset="0"/>
              </a:endParaRPr>
            </a:p>
          </p:txBody>
        </p:sp>
        <p:sp>
          <p:nvSpPr>
            <p:cNvPr id="82" name="Rounded Rectangle 81"/>
            <p:cNvSpPr/>
            <p:nvPr/>
          </p:nvSpPr>
          <p:spPr bwMode="auto">
            <a:xfrm>
              <a:off x="525463" y="3767137"/>
              <a:ext cx="2122488" cy="2257425"/>
            </a:xfrm>
            <a:prstGeom prst="roundRect">
              <a:avLst>
                <a:gd name="adj" fmla="val 7464"/>
              </a:avLst>
            </a:prstGeom>
            <a:gradFill flip="none" rotWithShape="1">
              <a:gsLst>
                <a:gs pos="0">
                  <a:schemeClr val="bg1">
                    <a:lumMod val="50000"/>
                    <a:alpha val="0"/>
                  </a:schemeClr>
                </a:gs>
                <a:gs pos="42000">
                  <a:schemeClr val="accent1">
                    <a:lumMod val="60000"/>
                    <a:lumOff val="40000"/>
                  </a:schemeClr>
                </a:gs>
                <a:gs pos="75000">
                  <a:schemeClr val="accent1">
                    <a:lumMod val="75000"/>
                  </a:schemeClr>
                </a:gs>
                <a:gs pos="85000">
                  <a:schemeClr val="accent1">
                    <a:lumMod val="50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1">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endParaRPr lang="en-US" sz="2400" dirty="0" smtClean="0">
                <a:solidFill>
                  <a:schemeClr val="tx1"/>
                </a:solidFill>
              </a:endParaRPr>
            </a:p>
          </p:txBody>
        </p:sp>
        <p:grpSp>
          <p:nvGrpSpPr>
            <p:cNvPr id="40" name="Group 122"/>
            <p:cNvGrpSpPr>
              <a:grpSpLocks/>
            </p:cNvGrpSpPr>
            <p:nvPr/>
          </p:nvGrpSpPr>
          <p:grpSpPr bwMode="auto">
            <a:xfrm>
              <a:off x="2863935" y="3735702"/>
              <a:ext cx="5913904" cy="2288545"/>
              <a:chOff x="1762" y="782"/>
              <a:chExt cx="3942" cy="1645"/>
            </a:xfrm>
          </p:grpSpPr>
          <p:sp>
            <p:nvSpPr>
              <p:cNvPr id="47" name="Text Box 125"/>
              <p:cNvSpPr txBox="1">
                <a:spLocks noChangeArrowheads="1"/>
              </p:cNvSpPr>
              <p:nvPr/>
            </p:nvSpPr>
            <p:spPr bwMode="auto">
              <a:xfrm>
                <a:off x="3046" y="782"/>
                <a:ext cx="1717" cy="243"/>
              </a:xfrm>
              <a:prstGeom prst="rect">
                <a:avLst/>
              </a:prstGeom>
              <a:noFill/>
              <a:ln w="50800">
                <a:noFill/>
                <a:miter lim="800000"/>
                <a:headEnd/>
                <a:tailEnd/>
              </a:ln>
              <a:effectLst/>
            </p:spPr>
            <p:txBody>
              <a:bodyPr vert="horz" wrap="square" lIns="91440" tIns="45720" rIns="91440" bIns="45720" numCol="1" anchor="t" anchorCtr="0" compatLnSpc="1">
                <a:prstTxWarp prst="textNoShape">
                  <a:avLst/>
                </a:prstTxWarp>
                <a:spAutoFit/>
              </a:bodyPr>
              <a:lstStyle/>
              <a:p>
                <a:pPr algn="ctr" eaLnBrk="0" hangingPunct="0">
                  <a:spcBef>
                    <a:spcPct val="50000"/>
                  </a:spcBef>
                  <a:defRPr/>
                </a:pPr>
                <a:r>
                  <a:rPr lang="en-US" sz="1600" b="1" dirty="0">
                    <a:cs typeface="Arial" charset="0"/>
                  </a:rPr>
                  <a:t>   On-Premise Software</a:t>
                </a:r>
              </a:p>
            </p:txBody>
          </p:sp>
          <p:sp>
            <p:nvSpPr>
              <p:cNvPr id="48" name="Text Box 126"/>
              <p:cNvSpPr txBox="1">
                <a:spLocks noChangeArrowheads="1"/>
              </p:cNvSpPr>
              <p:nvPr/>
            </p:nvSpPr>
            <p:spPr bwMode="auto">
              <a:xfrm>
                <a:off x="1762" y="1103"/>
                <a:ext cx="506" cy="199"/>
              </a:xfrm>
              <a:prstGeom prst="rect">
                <a:avLst/>
              </a:prstGeom>
              <a:noFill/>
              <a:ln w="12700">
                <a:noFill/>
                <a:miter lim="800000"/>
                <a:headEnd/>
                <a:tailEnd/>
              </a:ln>
            </p:spPr>
            <p:txBody>
              <a:bodyPr vert="horz" wrap="none" lIns="91440" tIns="45720" rIns="91440" bIns="45720" numCol="1" anchor="t" anchorCtr="0" compatLnSpc="1">
                <a:prstTxWarp prst="textNoShape">
                  <a:avLst/>
                </a:prstTxWarp>
                <a:spAutoFit/>
              </a:bodyPr>
              <a:lstStyle/>
              <a:p>
                <a:pPr algn="ctr"/>
                <a:r>
                  <a:rPr lang="en-US" sz="1200" b="1" dirty="0"/>
                  <a:t>Firewall</a:t>
                </a:r>
              </a:p>
            </p:txBody>
          </p:sp>
          <p:sp>
            <p:nvSpPr>
              <p:cNvPr id="49" name="Text Box 127"/>
              <p:cNvSpPr txBox="1">
                <a:spLocks noChangeArrowheads="1"/>
              </p:cNvSpPr>
              <p:nvPr/>
            </p:nvSpPr>
            <p:spPr bwMode="auto">
              <a:xfrm>
                <a:off x="3989" y="1701"/>
                <a:ext cx="791" cy="188"/>
              </a:xfrm>
              <a:prstGeom prst="rect">
                <a:avLst/>
              </a:prstGeom>
              <a:noFill/>
              <a:ln w="12700" algn="ctr">
                <a:noFill/>
                <a:miter lim="800000"/>
                <a:headEnd/>
                <a:tailEnd/>
              </a:ln>
            </p:spPr>
            <p:txBody>
              <a:bodyPr vert="horz" wrap="none" lIns="91440" tIns="45720" rIns="91440" bIns="45720" numCol="1" anchor="t" anchorCtr="0" compatLnSpc="1">
                <a:prstTxWarp prst="textNoShape">
                  <a:avLst/>
                </a:prstTxWarp>
                <a:spAutoFit/>
              </a:bodyPr>
              <a:lstStyle/>
              <a:p>
                <a:pPr algn="ctr"/>
                <a:r>
                  <a:rPr lang="en-US" sz="1100" b="1" dirty="0"/>
                  <a:t>Mailbox Server</a:t>
                </a:r>
              </a:p>
            </p:txBody>
          </p:sp>
          <p:sp>
            <p:nvSpPr>
              <p:cNvPr id="50" name="Text Box 128"/>
              <p:cNvSpPr txBox="1">
                <a:spLocks noChangeArrowheads="1"/>
              </p:cNvSpPr>
              <p:nvPr/>
            </p:nvSpPr>
            <p:spPr bwMode="auto">
              <a:xfrm>
                <a:off x="3094" y="1713"/>
                <a:ext cx="951" cy="310"/>
              </a:xfrm>
              <a:prstGeom prst="rect">
                <a:avLst/>
              </a:prstGeom>
              <a:noFill/>
              <a:ln w="12700" algn="ctr">
                <a:noFill/>
                <a:miter lim="800000"/>
                <a:headEnd/>
                <a:tailEnd/>
              </a:ln>
            </p:spPr>
            <p:txBody>
              <a:bodyPr vert="horz" wrap="square" lIns="91440" tIns="45720" rIns="91440" bIns="45720" numCol="1" anchor="t" anchorCtr="0" compatLnSpc="1">
                <a:prstTxWarp prst="textNoShape">
                  <a:avLst/>
                </a:prstTxWarp>
                <a:spAutoFit/>
              </a:bodyPr>
              <a:lstStyle/>
              <a:p>
                <a:pPr algn="ctr"/>
                <a:r>
                  <a:rPr lang="en-US" sz="1100" b="1" dirty="0"/>
                  <a:t>Hub Transport </a:t>
                </a:r>
              </a:p>
              <a:p>
                <a:pPr algn="ctr"/>
                <a:r>
                  <a:rPr lang="en-US" sz="1100" b="1" dirty="0"/>
                  <a:t>Server</a:t>
                </a:r>
              </a:p>
            </p:txBody>
          </p:sp>
          <p:sp>
            <p:nvSpPr>
              <p:cNvPr id="51" name="Rectangle 0"/>
              <p:cNvSpPr txBox="1">
                <a:spLocks noChangeArrowheads="1"/>
              </p:cNvSpPr>
              <p:nvPr/>
            </p:nvSpPr>
            <p:spPr bwMode="auto">
              <a:xfrm>
                <a:off x="2126" y="1703"/>
                <a:ext cx="884" cy="19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ctr">
                  <a:spcBef>
                    <a:spcPct val="50000"/>
                  </a:spcBef>
                </a:pPr>
                <a:r>
                  <a:rPr lang="en-US" sz="1100" b="1" dirty="0"/>
                  <a:t>Edge Transport Server </a:t>
                </a:r>
              </a:p>
            </p:txBody>
          </p:sp>
          <p:sp>
            <p:nvSpPr>
              <p:cNvPr id="52" name="Text Box 130"/>
              <p:cNvSpPr txBox="1">
                <a:spLocks noChangeArrowheads="1"/>
              </p:cNvSpPr>
              <p:nvPr/>
            </p:nvSpPr>
            <p:spPr bwMode="auto">
              <a:xfrm>
                <a:off x="4807" y="1710"/>
                <a:ext cx="740" cy="310"/>
              </a:xfrm>
              <a:prstGeom prst="rect">
                <a:avLst/>
              </a:prstGeom>
              <a:noFill/>
              <a:ln w="12700" algn="ctr">
                <a:noFill/>
                <a:miter lim="800000"/>
                <a:headEnd/>
                <a:tailEnd/>
              </a:ln>
            </p:spPr>
            <p:txBody>
              <a:bodyPr vert="horz" wrap="none" lIns="91440" tIns="45720" rIns="91440" bIns="45720" numCol="1" anchor="t" anchorCtr="0" compatLnSpc="1">
                <a:prstTxWarp prst="textNoShape">
                  <a:avLst/>
                </a:prstTxWarp>
                <a:spAutoFit/>
              </a:bodyPr>
              <a:lstStyle/>
              <a:p>
                <a:pPr algn="ctr"/>
                <a:r>
                  <a:rPr lang="en-US" sz="1100" b="1" dirty="0"/>
                  <a:t>Client Access</a:t>
                </a:r>
              </a:p>
              <a:p>
                <a:pPr algn="ctr"/>
                <a:r>
                  <a:rPr lang="en-US" sz="1100" b="1" dirty="0"/>
                  <a:t>Server</a:t>
                </a:r>
              </a:p>
            </p:txBody>
          </p:sp>
          <p:sp>
            <p:nvSpPr>
              <p:cNvPr id="53" name="Text Box 131"/>
              <p:cNvSpPr txBox="1">
                <a:spLocks noChangeArrowheads="1"/>
              </p:cNvSpPr>
              <p:nvPr/>
            </p:nvSpPr>
            <p:spPr bwMode="auto">
              <a:xfrm>
                <a:off x="2170" y="783"/>
                <a:ext cx="742" cy="243"/>
              </a:xfrm>
              <a:prstGeom prst="rect">
                <a:avLst/>
              </a:prstGeom>
              <a:noFill/>
              <a:ln w="50800">
                <a:noFill/>
                <a:miter lim="800000"/>
                <a:headEnd/>
                <a:tailEnd/>
              </a:ln>
              <a:effectLst/>
            </p:spPr>
            <p:txBody>
              <a:bodyPr vert="horz" wrap="square" lIns="91440" tIns="45720" rIns="91440" bIns="45720" numCol="1" anchor="t" anchorCtr="0" compatLnSpc="1">
                <a:prstTxWarp prst="textNoShape">
                  <a:avLst/>
                </a:prstTxWarp>
                <a:spAutoFit/>
              </a:bodyPr>
              <a:lstStyle/>
              <a:p>
                <a:pPr algn="ctr" eaLnBrk="0" hangingPunct="0">
                  <a:spcBef>
                    <a:spcPct val="50000"/>
                  </a:spcBef>
                  <a:defRPr/>
                </a:pPr>
                <a:r>
                  <a:rPr lang="en-US" sz="1600" b="1" dirty="0">
                    <a:cs typeface="Arial" charset="0"/>
                  </a:rPr>
                  <a:t>DMZ</a:t>
                </a:r>
              </a:p>
            </p:txBody>
          </p:sp>
          <p:sp>
            <p:nvSpPr>
              <p:cNvPr id="54" name="Text Box 132"/>
              <p:cNvSpPr txBox="1">
                <a:spLocks noChangeArrowheads="1"/>
              </p:cNvSpPr>
              <p:nvPr/>
            </p:nvSpPr>
            <p:spPr bwMode="auto">
              <a:xfrm>
                <a:off x="4431" y="2029"/>
                <a:ext cx="1273" cy="398"/>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a:spcBef>
                    <a:spcPct val="50000"/>
                  </a:spcBef>
                </a:pPr>
                <a:r>
                  <a:rPr lang="en-US" sz="1000" b="1" dirty="0"/>
                  <a:t>Antivirus and Anti-spam protection for </a:t>
                </a:r>
                <a:r>
                  <a:rPr lang="en-US" sz="1000" b="1" dirty="0" smtClean="0"/>
                  <a:t>Exchange</a:t>
                </a:r>
                <a:br>
                  <a:rPr lang="en-US" sz="1000" b="1" dirty="0" smtClean="0"/>
                </a:br>
                <a:r>
                  <a:rPr lang="en-US" sz="1000" b="1" dirty="0" smtClean="0"/>
                  <a:t>Server </a:t>
                </a:r>
                <a:r>
                  <a:rPr lang="en-US" sz="1000" b="1" dirty="0"/>
                  <a:t>2007 Roles</a:t>
                </a:r>
              </a:p>
            </p:txBody>
          </p:sp>
          <p:grpSp>
            <p:nvGrpSpPr>
              <p:cNvPr id="55" name="Group 133"/>
              <p:cNvGrpSpPr>
                <a:grpSpLocks/>
              </p:cNvGrpSpPr>
              <p:nvPr/>
            </p:nvGrpSpPr>
            <p:grpSpPr bwMode="auto">
              <a:xfrm>
                <a:off x="1847" y="1314"/>
                <a:ext cx="253" cy="579"/>
                <a:chOff x="1632" y="336"/>
                <a:chExt cx="1498" cy="3625"/>
              </a:xfrm>
            </p:grpSpPr>
            <p:sp>
              <p:nvSpPr>
                <p:cNvPr id="74" name="Freeform 134"/>
                <p:cNvSpPr>
                  <a:spLocks/>
                </p:cNvSpPr>
                <p:nvPr/>
              </p:nvSpPr>
              <p:spPr bwMode="auto">
                <a:xfrm>
                  <a:off x="1650" y="361"/>
                  <a:ext cx="1474" cy="3569"/>
                </a:xfrm>
                <a:custGeom>
                  <a:avLst/>
                  <a:gdLst/>
                  <a:ahLst/>
                  <a:cxnLst>
                    <a:cxn ang="0">
                      <a:pos x="0" y="75"/>
                    </a:cxn>
                    <a:cxn ang="0">
                      <a:pos x="388" y="0"/>
                    </a:cxn>
                    <a:cxn ang="0">
                      <a:pos x="1455" y="302"/>
                    </a:cxn>
                    <a:cxn ang="0">
                      <a:pos x="1474" y="3239"/>
                    </a:cxn>
                    <a:cxn ang="0">
                      <a:pos x="388" y="3569"/>
                    </a:cxn>
                    <a:cxn ang="0">
                      <a:pos x="19" y="3541"/>
                    </a:cxn>
                    <a:cxn ang="0">
                      <a:pos x="0" y="75"/>
                    </a:cxn>
                  </a:cxnLst>
                  <a:rect l="0" t="0" r="r" b="b"/>
                  <a:pathLst>
                    <a:path w="1474" h="3569">
                      <a:moveTo>
                        <a:pt x="0" y="75"/>
                      </a:moveTo>
                      <a:lnTo>
                        <a:pt x="388" y="0"/>
                      </a:lnTo>
                      <a:lnTo>
                        <a:pt x="1455" y="302"/>
                      </a:lnTo>
                      <a:lnTo>
                        <a:pt x="1474" y="3239"/>
                      </a:lnTo>
                      <a:lnTo>
                        <a:pt x="388" y="3569"/>
                      </a:lnTo>
                      <a:lnTo>
                        <a:pt x="19" y="3541"/>
                      </a:lnTo>
                      <a:lnTo>
                        <a:pt x="0" y="75"/>
                      </a:lnTo>
                      <a:close/>
                    </a:path>
                  </a:pathLst>
                </a:custGeom>
                <a:solidFill>
                  <a:srgbClr val="FF6600"/>
                </a:solidFill>
                <a:ln w="9525">
                  <a:noFill/>
                  <a:round/>
                  <a:headEnd/>
                  <a:tailEnd/>
                </a:ln>
                <a:effectLst>
                  <a:outerShdw dist="17961" dir="2700000" algn="ctr" rotWithShape="0">
                    <a:schemeClr val="tx1">
                      <a:alpha val="50000"/>
                    </a:schemeClr>
                  </a:outerShdw>
                </a:effectLst>
              </p:spPr>
              <p:txBody>
                <a:bodyPr vert="horz" wrap="square" lIns="91440" tIns="45720" rIns="91440" bIns="45720" numCol="1" anchor="t" anchorCtr="0" compatLnSpc="1">
                  <a:prstTxWarp prst="textNoShape">
                    <a:avLst/>
                  </a:prstTxWarp>
                </a:bodyPr>
                <a:lstStyle/>
                <a:p>
                  <a:pPr algn="ctr" eaLnBrk="0" hangingPunct="0">
                    <a:lnSpc>
                      <a:spcPct val="85000"/>
                    </a:lnSpc>
                    <a:spcBef>
                      <a:spcPct val="20000"/>
                    </a:spcBef>
                    <a:defRPr/>
                  </a:pPr>
                  <a:endParaRPr lang="en-US"/>
                </a:p>
              </p:txBody>
            </p:sp>
            <p:pic>
              <p:nvPicPr>
                <p:cNvPr id="75" name="Picture 135" descr="w"/>
                <p:cNvPicPr>
                  <a:picLocks noChangeAspect="1" noChangeArrowheads="1"/>
                </p:cNvPicPr>
                <p:nvPr/>
              </p:nvPicPr>
              <p:blipFill>
                <a:blip r:embed="rId3" cstate="screen"/>
                <a:srcRect/>
                <a:stretch>
                  <a:fillRect/>
                </a:stretch>
              </p:blipFill>
              <p:spPr bwMode="auto">
                <a:xfrm>
                  <a:off x="1632" y="336"/>
                  <a:ext cx="1498" cy="3625"/>
                </a:xfrm>
                <a:prstGeom prst="rect">
                  <a:avLst/>
                </a:prstGeom>
                <a:noFill/>
                <a:effectLst>
                  <a:outerShdw dist="17961" dir="2700000" algn="ctr" rotWithShape="0">
                    <a:schemeClr val="bg2">
                      <a:alpha val="50000"/>
                    </a:schemeClr>
                  </a:outerShdw>
                </a:effectLst>
              </p:spPr>
            </p:pic>
          </p:grpSp>
          <p:pic>
            <p:nvPicPr>
              <p:cNvPr id="56" name="Picture 136" descr="Forefront-exchange_wh"/>
              <p:cNvPicPr>
                <a:picLocks noChangeAspect="1" noChangeArrowheads="1"/>
              </p:cNvPicPr>
              <p:nvPr/>
            </p:nvPicPr>
            <p:blipFill>
              <a:blip r:embed="rId4" cstate="screen"/>
              <a:stretch>
                <a:fillRect/>
              </a:stretch>
            </p:blipFill>
            <p:spPr bwMode="auto">
              <a:xfrm>
                <a:off x="3156" y="2068"/>
                <a:ext cx="1223" cy="206"/>
              </a:xfrm>
              <a:prstGeom prst="rect">
                <a:avLst/>
              </a:prstGeom>
              <a:noFill/>
              <a:ln>
                <a:noFill/>
              </a:ln>
            </p:spPr>
          </p:pic>
          <p:grpSp>
            <p:nvGrpSpPr>
              <p:cNvPr id="57" name="Group 137"/>
              <p:cNvGrpSpPr>
                <a:grpSpLocks/>
              </p:cNvGrpSpPr>
              <p:nvPr/>
            </p:nvGrpSpPr>
            <p:grpSpPr bwMode="auto">
              <a:xfrm>
                <a:off x="2502" y="1383"/>
                <a:ext cx="309" cy="336"/>
                <a:chOff x="2430" y="1488"/>
                <a:chExt cx="309" cy="336"/>
              </a:xfrm>
            </p:grpSpPr>
            <p:pic>
              <p:nvPicPr>
                <p:cNvPr id="72" name="Picture 138" descr="server_01"/>
                <p:cNvPicPr>
                  <a:picLocks noChangeAspect="1" noChangeArrowheads="1"/>
                </p:cNvPicPr>
                <p:nvPr/>
              </p:nvPicPr>
              <p:blipFill>
                <a:blip r:embed="rId5" cstate="screen"/>
                <a:srcRect/>
                <a:stretch>
                  <a:fillRect/>
                </a:stretch>
              </p:blipFill>
              <p:spPr bwMode="auto">
                <a:xfrm>
                  <a:off x="2430" y="1488"/>
                  <a:ext cx="228" cy="336"/>
                </a:xfrm>
                <a:prstGeom prst="rect">
                  <a:avLst/>
                </a:prstGeom>
                <a:noFill/>
                <a:effectLst>
                  <a:outerShdw dist="35921" dir="2700000" algn="ctr" rotWithShape="0">
                    <a:schemeClr val="tx2">
                      <a:alpha val="50000"/>
                    </a:schemeClr>
                  </a:outerShdw>
                </a:effectLst>
              </p:spPr>
            </p:pic>
            <p:pic>
              <p:nvPicPr>
                <p:cNvPr id="73" name="Picture 139" descr="shield_01"/>
                <p:cNvPicPr>
                  <a:picLocks noChangeAspect="1" noChangeArrowheads="1"/>
                </p:cNvPicPr>
                <p:nvPr/>
              </p:nvPicPr>
              <p:blipFill>
                <a:blip r:embed="rId6" cstate="screen"/>
                <a:srcRect/>
                <a:stretch>
                  <a:fillRect/>
                </a:stretch>
              </p:blipFill>
              <p:spPr bwMode="auto">
                <a:xfrm>
                  <a:off x="2581" y="1608"/>
                  <a:ext cx="158" cy="187"/>
                </a:xfrm>
                <a:prstGeom prst="rect">
                  <a:avLst/>
                </a:prstGeom>
                <a:noFill/>
                <a:effectLst>
                  <a:outerShdw dist="35921" dir="2700000" algn="ctr" rotWithShape="0">
                    <a:schemeClr val="tx2">
                      <a:alpha val="50000"/>
                    </a:schemeClr>
                  </a:outerShdw>
                </a:effectLst>
              </p:spPr>
            </p:pic>
          </p:grpSp>
          <p:grpSp>
            <p:nvGrpSpPr>
              <p:cNvPr id="58" name="Group 140"/>
              <p:cNvGrpSpPr>
                <a:grpSpLocks/>
              </p:cNvGrpSpPr>
              <p:nvPr/>
            </p:nvGrpSpPr>
            <p:grpSpPr bwMode="auto">
              <a:xfrm>
                <a:off x="3395" y="1387"/>
                <a:ext cx="349" cy="336"/>
                <a:chOff x="3219" y="1500"/>
                <a:chExt cx="349" cy="336"/>
              </a:xfrm>
            </p:grpSpPr>
            <p:pic>
              <p:nvPicPr>
                <p:cNvPr id="70" name="Picture 141" descr="server_01"/>
                <p:cNvPicPr>
                  <a:picLocks noChangeAspect="1" noChangeArrowheads="1"/>
                </p:cNvPicPr>
                <p:nvPr/>
              </p:nvPicPr>
              <p:blipFill>
                <a:blip r:embed="rId5" cstate="screen"/>
                <a:srcRect/>
                <a:stretch>
                  <a:fillRect/>
                </a:stretch>
              </p:blipFill>
              <p:spPr bwMode="auto">
                <a:xfrm>
                  <a:off x="3219" y="1500"/>
                  <a:ext cx="228" cy="336"/>
                </a:xfrm>
                <a:prstGeom prst="rect">
                  <a:avLst/>
                </a:prstGeom>
                <a:noFill/>
                <a:effectLst>
                  <a:outerShdw dist="35921" dir="2700000" algn="ctr" rotWithShape="0">
                    <a:schemeClr val="tx2">
                      <a:alpha val="50000"/>
                    </a:schemeClr>
                  </a:outerShdw>
                </a:effectLst>
              </p:spPr>
            </p:pic>
            <p:pic>
              <p:nvPicPr>
                <p:cNvPr id="71" name="Picture 142" descr="letter"/>
                <p:cNvPicPr>
                  <a:picLocks noChangeAspect="1" noChangeArrowheads="1"/>
                </p:cNvPicPr>
                <p:nvPr/>
              </p:nvPicPr>
              <p:blipFill>
                <a:blip r:embed="rId7" cstate="screen"/>
                <a:srcRect/>
                <a:stretch>
                  <a:fillRect/>
                </a:stretch>
              </p:blipFill>
              <p:spPr bwMode="auto">
                <a:xfrm>
                  <a:off x="3353" y="1590"/>
                  <a:ext cx="215" cy="206"/>
                </a:xfrm>
                <a:prstGeom prst="rect">
                  <a:avLst/>
                </a:prstGeom>
                <a:noFill/>
                <a:effectLst>
                  <a:outerShdw dist="35921" dir="2700000" algn="ctr" rotWithShape="0">
                    <a:schemeClr val="tx2">
                      <a:alpha val="50000"/>
                    </a:schemeClr>
                  </a:outerShdw>
                </a:effectLst>
              </p:spPr>
            </p:pic>
          </p:grpSp>
          <p:grpSp>
            <p:nvGrpSpPr>
              <p:cNvPr id="59" name="Group 143"/>
              <p:cNvGrpSpPr>
                <a:grpSpLocks/>
              </p:cNvGrpSpPr>
              <p:nvPr/>
            </p:nvGrpSpPr>
            <p:grpSpPr bwMode="auto">
              <a:xfrm>
                <a:off x="4273" y="1387"/>
                <a:ext cx="333" cy="336"/>
                <a:chOff x="4065" y="1500"/>
                <a:chExt cx="333" cy="336"/>
              </a:xfrm>
            </p:grpSpPr>
            <p:pic>
              <p:nvPicPr>
                <p:cNvPr id="68" name="Picture 144" descr="server_01"/>
                <p:cNvPicPr>
                  <a:picLocks noChangeAspect="1" noChangeArrowheads="1"/>
                </p:cNvPicPr>
                <p:nvPr/>
              </p:nvPicPr>
              <p:blipFill>
                <a:blip r:embed="rId5" cstate="screen"/>
                <a:srcRect/>
                <a:stretch>
                  <a:fillRect/>
                </a:stretch>
              </p:blipFill>
              <p:spPr bwMode="auto">
                <a:xfrm>
                  <a:off x="4065" y="1500"/>
                  <a:ext cx="228" cy="336"/>
                </a:xfrm>
                <a:prstGeom prst="rect">
                  <a:avLst/>
                </a:prstGeom>
                <a:noFill/>
                <a:effectLst>
                  <a:outerShdw dist="35921" dir="2700000" algn="ctr" rotWithShape="0">
                    <a:schemeClr val="tx2">
                      <a:alpha val="50000"/>
                    </a:schemeClr>
                  </a:outerShdw>
                </a:effectLst>
              </p:spPr>
            </p:pic>
            <p:pic>
              <p:nvPicPr>
                <p:cNvPr id="69" name="Picture 145" descr="box"/>
                <p:cNvPicPr>
                  <a:picLocks noChangeAspect="1" noChangeArrowheads="1"/>
                </p:cNvPicPr>
                <p:nvPr/>
              </p:nvPicPr>
              <p:blipFill>
                <a:blip r:embed="rId8" cstate="screen"/>
                <a:srcRect/>
                <a:stretch>
                  <a:fillRect/>
                </a:stretch>
              </p:blipFill>
              <p:spPr bwMode="auto">
                <a:xfrm>
                  <a:off x="4222" y="1578"/>
                  <a:ext cx="176" cy="235"/>
                </a:xfrm>
                <a:prstGeom prst="rect">
                  <a:avLst/>
                </a:prstGeom>
                <a:noFill/>
                <a:effectLst>
                  <a:outerShdw dist="35921" dir="2700000" algn="ctr" rotWithShape="0">
                    <a:schemeClr val="tx2">
                      <a:alpha val="50000"/>
                    </a:schemeClr>
                  </a:outerShdw>
                </a:effectLst>
              </p:spPr>
            </p:pic>
          </p:grpSp>
          <p:grpSp>
            <p:nvGrpSpPr>
              <p:cNvPr id="60" name="Group 146"/>
              <p:cNvGrpSpPr>
                <a:grpSpLocks/>
              </p:cNvGrpSpPr>
              <p:nvPr/>
            </p:nvGrpSpPr>
            <p:grpSpPr bwMode="auto">
              <a:xfrm>
                <a:off x="4984" y="1379"/>
                <a:ext cx="374" cy="366"/>
                <a:chOff x="4992" y="1500"/>
                <a:chExt cx="374" cy="366"/>
              </a:xfrm>
            </p:grpSpPr>
            <p:pic>
              <p:nvPicPr>
                <p:cNvPr id="65" name="Picture 147" descr="server_01"/>
                <p:cNvPicPr>
                  <a:picLocks noChangeAspect="1" noChangeArrowheads="1"/>
                </p:cNvPicPr>
                <p:nvPr/>
              </p:nvPicPr>
              <p:blipFill>
                <a:blip r:embed="rId5" cstate="screen"/>
                <a:srcRect/>
                <a:stretch>
                  <a:fillRect/>
                </a:stretch>
              </p:blipFill>
              <p:spPr bwMode="auto">
                <a:xfrm>
                  <a:off x="4992" y="1500"/>
                  <a:ext cx="228" cy="336"/>
                </a:xfrm>
                <a:prstGeom prst="rect">
                  <a:avLst/>
                </a:prstGeom>
                <a:noFill/>
                <a:effectLst>
                  <a:outerShdw dist="35921" dir="2700000" algn="ctr" rotWithShape="0">
                    <a:schemeClr val="tx2">
                      <a:alpha val="50000"/>
                    </a:schemeClr>
                  </a:outerShdw>
                </a:effectLst>
              </p:spPr>
            </p:pic>
            <p:pic>
              <p:nvPicPr>
                <p:cNvPr id="66" name="Picture 148" descr="letter"/>
                <p:cNvPicPr>
                  <a:picLocks noChangeAspect="1" noChangeArrowheads="1"/>
                </p:cNvPicPr>
                <p:nvPr/>
              </p:nvPicPr>
              <p:blipFill>
                <a:blip r:embed="rId9" cstate="screen"/>
                <a:srcRect/>
                <a:stretch>
                  <a:fillRect/>
                </a:stretch>
              </p:blipFill>
              <p:spPr bwMode="auto">
                <a:xfrm>
                  <a:off x="5162" y="1647"/>
                  <a:ext cx="204" cy="196"/>
                </a:xfrm>
                <a:prstGeom prst="rect">
                  <a:avLst/>
                </a:prstGeom>
                <a:noFill/>
                <a:effectLst>
                  <a:outerShdw dist="35921" dir="2700000" algn="ctr" rotWithShape="0">
                    <a:schemeClr val="tx2">
                      <a:alpha val="50000"/>
                    </a:schemeClr>
                  </a:outerShdw>
                </a:effectLst>
              </p:spPr>
            </p:pic>
            <p:pic>
              <p:nvPicPr>
                <p:cNvPr id="67" name="Picture 149" descr="man1"/>
                <p:cNvPicPr>
                  <a:picLocks noChangeAspect="1" noChangeArrowheads="1"/>
                </p:cNvPicPr>
                <p:nvPr/>
              </p:nvPicPr>
              <p:blipFill>
                <a:blip r:embed="rId10" cstate="screen"/>
                <a:srcRect/>
                <a:stretch>
                  <a:fillRect/>
                </a:stretch>
              </p:blipFill>
              <p:spPr bwMode="auto">
                <a:xfrm>
                  <a:off x="5144" y="1700"/>
                  <a:ext cx="126" cy="166"/>
                </a:xfrm>
                <a:prstGeom prst="rect">
                  <a:avLst/>
                </a:prstGeom>
                <a:noFill/>
                <a:effectLst>
                  <a:outerShdw dist="35921" dir="2700000" algn="ctr" rotWithShape="0">
                    <a:schemeClr val="tx2">
                      <a:alpha val="50000"/>
                    </a:schemeClr>
                  </a:outerShdw>
                </a:effectLst>
              </p:spPr>
            </p:pic>
          </p:grpSp>
          <p:pic>
            <p:nvPicPr>
              <p:cNvPr id="61" name="Picture 150" descr="ES07_bL"/>
              <p:cNvPicPr>
                <a:picLocks noChangeAspect="1" noChangeArrowheads="1"/>
              </p:cNvPicPr>
              <p:nvPr/>
            </p:nvPicPr>
            <p:blipFill>
              <a:blip r:embed="rId11" cstate="screen">
                <a:lum bright="100000" contrast="100000"/>
              </a:blip>
              <a:srcRect/>
              <a:stretch>
                <a:fillRect/>
              </a:stretch>
            </p:blipFill>
            <p:spPr bwMode="auto">
              <a:xfrm>
                <a:off x="3316" y="985"/>
                <a:ext cx="1169" cy="183"/>
              </a:xfrm>
              <a:prstGeom prst="rect">
                <a:avLst/>
              </a:prstGeom>
              <a:noFill/>
              <a:ln w="9525">
                <a:noFill/>
                <a:miter lim="800000"/>
                <a:headEnd/>
                <a:tailEnd/>
              </a:ln>
            </p:spPr>
          </p:pic>
          <p:grpSp>
            <p:nvGrpSpPr>
              <p:cNvPr id="62" name="Group 151"/>
              <p:cNvGrpSpPr>
                <a:grpSpLocks/>
              </p:cNvGrpSpPr>
              <p:nvPr/>
            </p:nvGrpSpPr>
            <p:grpSpPr bwMode="auto">
              <a:xfrm>
                <a:off x="2955" y="1270"/>
                <a:ext cx="254" cy="578"/>
                <a:chOff x="1898" y="336"/>
                <a:chExt cx="1521" cy="3628"/>
              </a:xfrm>
            </p:grpSpPr>
            <p:sp>
              <p:nvSpPr>
                <p:cNvPr id="63" name="Freeform 152"/>
                <p:cNvSpPr>
                  <a:spLocks/>
                </p:cNvSpPr>
                <p:nvPr/>
              </p:nvSpPr>
              <p:spPr bwMode="auto">
                <a:xfrm>
                  <a:off x="1942" y="361"/>
                  <a:ext cx="1477" cy="3569"/>
                </a:xfrm>
                <a:custGeom>
                  <a:avLst/>
                  <a:gdLst/>
                  <a:ahLst/>
                  <a:cxnLst>
                    <a:cxn ang="0">
                      <a:pos x="0" y="75"/>
                    </a:cxn>
                    <a:cxn ang="0">
                      <a:pos x="388" y="0"/>
                    </a:cxn>
                    <a:cxn ang="0">
                      <a:pos x="1455" y="302"/>
                    </a:cxn>
                    <a:cxn ang="0">
                      <a:pos x="1474" y="3239"/>
                    </a:cxn>
                    <a:cxn ang="0">
                      <a:pos x="388" y="3569"/>
                    </a:cxn>
                    <a:cxn ang="0">
                      <a:pos x="19" y="3541"/>
                    </a:cxn>
                    <a:cxn ang="0">
                      <a:pos x="0" y="75"/>
                    </a:cxn>
                  </a:cxnLst>
                  <a:rect l="0" t="0" r="r" b="b"/>
                  <a:pathLst>
                    <a:path w="1474" h="3569">
                      <a:moveTo>
                        <a:pt x="0" y="75"/>
                      </a:moveTo>
                      <a:lnTo>
                        <a:pt x="388" y="0"/>
                      </a:lnTo>
                      <a:lnTo>
                        <a:pt x="1455" y="302"/>
                      </a:lnTo>
                      <a:lnTo>
                        <a:pt x="1474" y="3239"/>
                      </a:lnTo>
                      <a:lnTo>
                        <a:pt x="388" y="3569"/>
                      </a:lnTo>
                      <a:lnTo>
                        <a:pt x="19" y="3541"/>
                      </a:lnTo>
                      <a:lnTo>
                        <a:pt x="0" y="75"/>
                      </a:lnTo>
                      <a:close/>
                    </a:path>
                  </a:pathLst>
                </a:custGeom>
                <a:solidFill>
                  <a:srgbClr val="FF6600"/>
                </a:solidFill>
                <a:ln w="9525">
                  <a:noFill/>
                  <a:round/>
                  <a:headEnd/>
                  <a:tailEnd/>
                </a:ln>
                <a:effectLst>
                  <a:outerShdw dist="17961" dir="2700000" algn="ctr" rotWithShape="0">
                    <a:schemeClr val="tx1">
                      <a:alpha val="50000"/>
                    </a:schemeClr>
                  </a:outerShdw>
                </a:effectLst>
              </p:spPr>
              <p:txBody>
                <a:bodyPr vert="horz" wrap="square" lIns="91440" tIns="45720" rIns="91440" bIns="45720" numCol="1" anchor="t" anchorCtr="0" compatLnSpc="1">
                  <a:prstTxWarp prst="textNoShape">
                    <a:avLst/>
                  </a:prstTxWarp>
                </a:bodyPr>
                <a:lstStyle/>
                <a:p>
                  <a:pPr algn="ctr" eaLnBrk="0" hangingPunct="0">
                    <a:lnSpc>
                      <a:spcPct val="85000"/>
                    </a:lnSpc>
                    <a:spcBef>
                      <a:spcPct val="20000"/>
                    </a:spcBef>
                    <a:defRPr/>
                  </a:pPr>
                  <a:endParaRPr lang="en-US"/>
                </a:p>
              </p:txBody>
            </p:sp>
            <p:pic>
              <p:nvPicPr>
                <p:cNvPr id="64" name="Picture 153" descr="w"/>
                <p:cNvPicPr>
                  <a:picLocks noChangeAspect="1" noChangeArrowheads="1"/>
                </p:cNvPicPr>
                <p:nvPr/>
              </p:nvPicPr>
              <p:blipFill>
                <a:blip r:embed="rId12" cstate="screen"/>
                <a:srcRect/>
                <a:stretch>
                  <a:fillRect/>
                </a:stretch>
              </p:blipFill>
              <p:spPr bwMode="auto">
                <a:xfrm>
                  <a:off x="1898" y="336"/>
                  <a:ext cx="1506" cy="3628"/>
                </a:xfrm>
                <a:prstGeom prst="rect">
                  <a:avLst/>
                </a:prstGeom>
                <a:noFill/>
                <a:effectLst>
                  <a:outerShdw dist="17961" dir="2700000" algn="ctr" rotWithShape="0">
                    <a:schemeClr val="bg2">
                      <a:alpha val="50000"/>
                    </a:schemeClr>
                  </a:outerShdw>
                </a:effectLst>
              </p:spPr>
            </p:pic>
          </p:grpSp>
        </p:grpSp>
        <p:sp>
          <p:nvSpPr>
            <p:cNvPr id="41" name="AutoShape 154"/>
            <p:cNvSpPr>
              <a:spLocks noChangeArrowheads="1"/>
            </p:cNvSpPr>
            <p:nvPr/>
          </p:nvSpPr>
          <p:spPr bwMode="auto">
            <a:xfrm>
              <a:off x="1283599" y="4580170"/>
              <a:ext cx="1296198" cy="651126"/>
            </a:xfrm>
            <a:prstGeom prst="rightArrow">
              <a:avLst>
                <a:gd name="adj1" fmla="val 50000"/>
                <a:gd name="adj2" fmla="val 50233"/>
              </a:avLst>
            </a:prstGeom>
            <a:gradFill rotWithShape="1">
              <a:gsLst>
                <a:gs pos="0">
                  <a:schemeClr val="accent3">
                    <a:alpha val="0"/>
                  </a:schemeClr>
                </a:gs>
                <a:gs pos="100000">
                  <a:schemeClr val="accent3">
                    <a:alpha val="75000"/>
                  </a:schemeClr>
                </a:gs>
              </a:gsLst>
              <a:lin ang="0" scaled="1"/>
            </a:gradFill>
            <a:ln w="12700" algn="ctr">
              <a:noFill/>
              <a:miter lim="800000"/>
              <a:headEnd/>
              <a:tailEnd/>
            </a:ln>
          </p:spPr>
          <p:txBody>
            <a:bodyPr vert="horz" wrap="square" lIns="91440" tIns="45720" rIns="91440" bIns="45720" numCol="1" anchor="ctr" anchorCtr="0" compatLnSpc="1">
              <a:prstTxWarp prst="textNoShape">
                <a:avLst/>
              </a:prstTxWarp>
              <a:spAutoFit/>
            </a:bodyPr>
            <a:lstStyle/>
            <a:p>
              <a:pPr algn="ctr" eaLnBrk="0" hangingPunct="0">
                <a:lnSpc>
                  <a:spcPct val="85000"/>
                </a:lnSpc>
                <a:spcBef>
                  <a:spcPct val="20000"/>
                </a:spcBef>
              </a:pPr>
              <a:endParaRPr lang="en-US"/>
            </a:p>
          </p:txBody>
        </p:sp>
        <p:sp>
          <p:nvSpPr>
            <p:cNvPr id="42" name="AutoShape 155"/>
            <p:cNvSpPr>
              <a:spLocks noChangeArrowheads="1"/>
            </p:cNvSpPr>
            <p:nvPr/>
          </p:nvSpPr>
          <p:spPr bwMode="auto">
            <a:xfrm>
              <a:off x="1636988" y="4660220"/>
              <a:ext cx="948145" cy="498054"/>
            </a:xfrm>
            <a:custGeom>
              <a:avLst/>
              <a:gdLst>
                <a:gd name="T0" fmla="*/ 0 w 21600"/>
                <a:gd name="T1" fmla="*/ 0 h 21600"/>
                <a:gd name="T2" fmla="*/ 0 w 21600"/>
                <a:gd name="T3" fmla="*/ 0 h 21600"/>
                <a:gd name="T4" fmla="*/ 0 w 21600"/>
                <a:gd name="T5" fmla="*/ 0 h 21600"/>
                <a:gd name="T6" fmla="*/ 0 w 21600"/>
                <a:gd name="T7" fmla="*/ 0 h 21600"/>
                <a:gd name="T8" fmla="*/ 0 1 256"/>
                <a:gd name="T9" fmla="*/ 0 1 256"/>
                <a:gd name="T10" fmla="*/ 0 1 256"/>
                <a:gd name="T11" fmla="*/ 0 1 256"/>
                <a:gd name="T12" fmla="*/ 3384 w 21600"/>
                <a:gd name="T13" fmla="*/ 5430 h 21600"/>
                <a:gd name="T14" fmla="*/ 18900 w 21600"/>
                <a:gd name="T15" fmla="*/ 1623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noFill/>
            <a:ln w="9525" algn="ctr">
              <a:noFill/>
              <a:miter lim="800000"/>
              <a:headEnd/>
              <a:tailEnd/>
            </a:ln>
          </p:spPr>
          <p:txBody>
            <a:bodyPr vert="horz" wrap="none" lIns="91440" tIns="45720" rIns="91440" bIns="45720" numCol="1" anchor="ctr" anchorCtr="0" compatLnSpc="1">
              <a:prstTxWarp prst="textNoShape">
                <a:avLst/>
              </a:prstTxWarp>
            </a:bodyPr>
            <a:lstStyle/>
            <a:p>
              <a:pPr eaLnBrk="0"/>
              <a:r>
                <a:rPr lang="en-US" sz="1600" b="1" dirty="0"/>
                <a:t>SMTP</a:t>
              </a:r>
            </a:p>
          </p:txBody>
        </p:sp>
        <p:pic>
          <p:nvPicPr>
            <p:cNvPr id="43" name="Picture 156" descr="cloud_01"/>
            <p:cNvPicPr>
              <a:picLocks noChangeAspect="1" noChangeArrowheads="1"/>
            </p:cNvPicPr>
            <p:nvPr/>
          </p:nvPicPr>
          <p:blipFill>
            <a:blip r:embed="rId13" cstate="screen"/>
            <a:srcRect/>
            <a:stretch>
              <a:fillRect/>
            </a:stretch>
          </p:blipFill>
          <p:spPr bwMode="auto">
            <a:xfrm>
              <a:off x="570084" y="4577388"/>
              <a:ext cx="1101168" cy="557877"/>
            </a:xfrm>
            <a:prstGeom prst="rect">
              <a:avLst/>
            </a:prstGeom>
            <a:noFill/>
            <a:ln w="9525">
              <a:noFill/>
              <a:miter lim="800000"/>
              <a:headEnd/>
              <a:tailEnd/>
            </a:ln>
          </p:spPr>
        </p:pic>
        <p:sp>
          <p:nvSpPr>
            <p:cNvPr id="44" name="Text Box 157"/>
            <p:cNvSpPr txBox="1">
              <a:spLocks noChangeArrowheads="1"/>
            </p:cNvSpPr>
            <p:nvPr/>
          </p:nvSpPr>
          <p:spPr bwMode="auto">
            <a:xfrm>
              <a:off x="666099" y="4717900"/>
              <a:ext cx="922641" cy="307777"/>
            </a:xfrm>
            <a:prstGeom prst="rect">
              <a:avLst/>
            </a:prstGeom>
            <a:noFill/>
            <a:ln w="50800">
              <a:noFill/>
              <a:miter lim="800000"/>
              <a:headEnd/>
              <a:tailEnd/>
            </a:ln>
          </p:spPr>
          <p:txBody>
            <a:bodyPr vert="horz" wrap="square" lIns="91440" tIns="45720" rIns="91440" bIns="45720" numCol="1" anchor="t" anchorCtr="0" compatLnSpc="1">
              <a:prstTxWarp prst="textNoShape">
                <a:avLst/>
              </a:prstTxWarp>
              <a:spAutoFit/>
            </a:bodyPr>
            <a:lstStyle/>
            <a:p>
              <a:pPr algn="ctr" eaLnBrk="0" hangingPunct="0">
                <a:spcBef>
                  <a:spcPct val="50000"/>
                </a:spcBef>
              </a:pPr>
              <a:r>
                <a:rPr lang="en-US" sz="1400" b="1" dirty="0">
                  <a:solidFill>
                    <a:schemeClr val="bg1"/>
                  </a:solidFill>
                  <a:cs typeface="Arial" charset="0"/>
                </a:rPr>
                <a:t>Internet</a:t>
              </a:r>
            </a:p>
          </p:txBody>
        </p:sp>
      </p:grpSp>
      <p:grpSp>
        <p:nvGrpSpPr>
          <p:cNvPr id="3" name="Group 147"/>
          <p:cNvGrpSpPr>
            <a:grpSpLocks/>
          </p:cNvGrpSpPr>
          <p:nvPr/>
        </p:nvGrpSpPr>
        <p:grpSpPr bwMode="auto">
          <a:xfrm>
            <a:off x="2636339" y="1370568"/>
            <a:ext cx="759137" cy="1644999"/>
            <a:chOff x="1634" y="919"/>
            <a:chExt cx="506" cy="1187"/>
          </a:xfrm>
        </p:grpSpPr>
        <p:sp>
          <p:nvSpPr>
            <p:cNvPr id="42018" name="Text Box 148"/>
            <p:cNvSpPr txBox="1">
              <a:spLocks noChangeArrowheads="1"/>
            </p:cNvSpPr>
            <p:nvPr/>
          </p:nvSpPr>
          <p:spPr bwMode="auto">
            <a:xfrm>
              <a:off x="1634" y="919"/>
              <a:ext cx="506" cy="333"/>
            </a:xfrm>
            <a:prstGeom prst="rect">
              <a:avLst/>
            </a:prstGeom>
            <a:noFill/>
            <a:ln w="12700">
              <a:noFill/>
              <a:miter lim="800000"/>
              <a:headEnd/>
              <a:tailEnd/>
            </a:ln>
          </p:spPr>
          <p:txBody>
            <a:bodyPr vert="horz" wrap="none" lIns="91440" tIns="45720" rIns="91440" bIns="45720" numCol="1" anchor="t" anchorCtr="0" compatLnSpc="1">
              <a:prstTxWarp prst="textNoShape">
                <a:avLst/>
              </a:prstTxWarp>
              <a:spAutoFit/>
            </a:bodyPr>
            <a:lstStyle/>
            <a:p>
              <a:pPr algn="ctr"/>
              <a:r>
                <a:rPr lang="en-US" sz="1200" b="1" dirty="0"/>
                <a:t/>
              </a:r>
              <a:br>
                <a:rPr lang="en-US" sz="1200" b="1" dirty="0"/>
              </a:br>
              <a:r>
                <a:rPr lang="en-US" sz="1200" b="1" dirty="0"/>
                <a:t>Firewall</a:t>
              </a:r>
            </a:p>
          </p:txBody>
        </p:sp>
        <p:grpSp>
          <p:nvGrpSpPr>
            <p:cNvPr id="4" name="Group 149"/>
            <p:cNvGrpSpPr>
              <a:grpSpLocks/>
            </p:cNvGrpSpPr>
            <p:nvPr/>
          </p:nvGrpSpPr>
          <p:grpSpPr bwMode="auto">
            <a:xfrm>
              <a:off x="1688" y="1239"/>
              <a:ext cx="331" cy="867"/>
              <a:chOff x="1632" y="336"/>
              <a:chExt cx="1498" cy="3625"/>
            </a:xfrm>
          </p:grpSpPr>
          <p:sp>
            <p:nvSpPr>
              <p:cNvPr id="42020" name="Freeform 150"/>
              <p:cNvSpPr>
                <a:spLocks/>
              </p:cNvSpPr>
              <p:nvPr/>
            </p:nvSpPr>
            <p:spPr bwMode="auto">
              <a:xfrm>
                <a:off x="1652" y="359"/>
                <a:ext cx="1474" cy="3569"/>
              </a:xfrm>
              <a:custGeom>
                <a:avLst/>
                <a:gdLst>
                  <a:gd name="T0" fmla="*/ 0 w 1474"/>
                  <a:gd name="T1" fmla="*/ 75 h 3569"/>
                  <a:gd name="T2" fmla="*/ 388 w 1474"/>
                  <a:gd name="T3" fmla="*/ 0 h 3569"/>
                  <a:gd name="T4" fmla="*/ 1455 w 1474"/>
                  <a:gd name="T5" fmla="*/ 302 h 3569"/>
                  <a:gd name="T6" fmla="*/ 1474 w 1474"/>
                  <a:gd name="T7" fmla="*/ 3239 h 3569"/>
                  <a:gd name="T8" fmla="*/ 388 w 1474"/>
                  <a:gd name="T9" fmla="*/ 3569 h 3569"/>
                  <a:gd name="T10" fmla="*/ 19 w 1474"/>
                  <a:gd name="T11" fmla="*/ 3541 h 3569"/>
                  <a:gd name="T12" fmla="*/ 0 w 1474"/>
                  <a:gd name="T13" fmla="*/ 75 h 3569"/>
                  <a:gd name="T14" fmla="*/ 0 1 256"/>
                  <a:gd name="T15" fmla="*/ 0 1 256"/>
                  <a:gd name="T16" fmla="*/ 0 1 256"/>
                  <a:gd name="T17" fmla="*/ 0 1 256"/>
                  <a:gd name="T18" fmla="*/ 0 1 256"/>
                  <a:gd name="T19" fmla="*/ 0 1 256"/>
                  <a:gd name="T20" fmla="*/ 0 1 256"/>
                  <a:gd name="T21" fmla="*/ 0 w 1474"/>
                  <a:gd name="T22" fmla="*/ 0 h 3569"/>
                  <a:gd name="T23" fmla="*/ 1474 w 1474"/>
                  <a:gd name="T24" fmla="*/ 3569 h 356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74" h="3569">
                    <a:moveTo>
                      <a:pt x="0" y="75"/>
                    </a:moveTo>
                    <a:lnTo>
                      <a:pt x="388" y="0"/>
                    </a:lnTo>
                    <a:lnTo>
                      <a:pt x="1455" y="302"/>
                    </a:lnTo>
                    <a:lnTo>
                      <a:pt x="1474" y="3239"/>
                    </a:lnTo>
                    <a:lnTo>
                      <a:pt x="388" y="3569"/>
                    </a:lnTo>
                    <a:lnTo>
                      <a:pt x="19" y="3541"/>
                    </a:lnTo>
                    <a:lnTo>
                      <a:pt x="0" y="75"/>
                    </a:lnTo>
                    <a:close/>
                  </a:path>
                </a:pathLst>
              </a:custGeom>
              <a:solidFill>
                <a:srgbClr val="FF6600"/>
              </a:solidFill>
              <a:ln w="9525">
                <a:noFill/>
                <a:round/>
                <a:headEnd/>
                <a:tailEnd/>
              </a:ln>
            </p:spPr>
            <p:txBody>
              <a:bodyPr vert="horz" wrap="square" lIns="91440" tIns="45720" rIns="91440" bIns="45720" numCol="1" anchor="t" anchorCtr="0" compatLnSpc="1">
                <a:prstTxWarp prst="textNoShape">
                  <a:avLst/>
                </a:prstTxWarp>
              </a:bodyPr>
              <a:lstStyle/>
              <a:p>
                <a:pPr algn="ctr" eaLnBrk="0" hangingPunct="0">
                  <a:lnSpc>
                    <a:spcPct val="85000"/>
                  </a:lnSpc>
                  <a:spcBef>
                    <a:spcPct val="20000"/>
                  </a:spcBef>
                </a:pPr>
                <a:endParaRPr lang="en-US"/>
              </a:p>
            </p:txBody>
          </p:sp>
          <p:pic>
            <p:nvPicPr>
              <p:cNvPr id="42021" name="Picture 151" descr="w"/>
              <p:cNvPicPr>
                <a:picLocks noChangeAspect="1" noChangeArrowheads="1"/>
              </p:cNvPicPr>
              <p:nvPr/>
            </p:nvPicPr>
            <p:blipFill>
              <a:blip r:embed="rId14" cstate="screen"/>
              <a:srcRect/>
              <a:stretch>
                <a:fillRect/>
              </a:stretch>
            </p:blipFill>
            <p:spPr bwMode="auto">
              <a:xfrm>
                <a:off x="1632" y="336"/>
                <a:ext cx="1498" cy="3625"/>
              </a:xfrm>
              <a:prstGeom prst="rect">
                <a:avLst/>
              </a:prstGeom>
              <a:noFill/>
              <a:ln w="9525">
                <a:noFill/>
                <a:miter lim="800000"/>
                <a:headEnd/>
                <a:tailEnd/>
              </a:ln>
            </p:spPr>
          </p:pic>
        </p:grpSp>
      </p:grpSp>
      <p:sp>
        <p:nvSpPr>
          <p:cNvPr id="42000" name="Text Box 154"/>
          <p:cNvSpPr txBox="1">
            <a:spLocks noChangeArrowheads="1"/>
          </p:cNvSpPr>
          <p:nvPr/>
        </p:nvSpPr>
        <p:spPr bwMode="auto">
          <a:xfrm>
            <a:off x="5573864" y="2959451"/>
            <a:ext cx="3096556" cy="415498"/>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a:spcBef>
                <a:spcPct val="50000"/>
              </a:spcBef>
            </a:pPr>
            <a:r>
              <a:rPr lang="en-US" sz="1050" b="1" dirty="0"/>
              <a:t>Antivirus and anti-spam protection for Exchange Server 2007 Server Roles</a:t>
            </a:r>
          </a:p>
        </p:txBody>
      </p:sp>
      <p:pic>
        <p:nvPicPr>
          <p:cNvPr id="42001" name="Picture 155" descr="Forefront-exchange_wh"/>
          <p:cNvPicPr>
            <a:picLocks noChangeAspect="1" noChangeArrowheads="1"/>
          </p:cNvPicPr>
          <p:nvPr/>
        </p:nvPicPr>
        <p:blipFill>
          <a:blip r:embed="rId15" cstate="screen">
            <a:clrChange>
              <a:clrFrom>
                <a:srgbClr val="000000"/>
              </a:clrFrom>
              <a:clrTo>
                <a:srgbClr val="000000">
                  <a:alpha val="0"/>
                </a:srgbClr>
              </a:clrTo>
            </a:clrChange>
            <a:lum bright="100000" contrast="100000"/>
          </a:blip>
          <a:srcRect/>
          <a:stretch>
            <a:fillRect/>
          </a:stretch>
        </p:blipFill>
        <p:spPr bwMode="auto">
          <a:xfrm>
            <a:off x="3695527" y="2977467"/>
            <a:ext cx="1728310" cy="378336"/>
          </a:xfrm>
          <a:prstGeom prst="rect">
            <a:avLst/>
          </a:prstGeom>
          <a:noFill/>
          <a:ln w="9525">
            <a:noFill/>
            <a:miter lim="800000"/>
            <a:headEnd/>
            <a:tailEnd/>
          </a:ln>
        </p:spPr>
      </p:pic>
      <p:sp>
        <p:nvSpPr>
          <p:cNvPr id="212124" name="Text Box 156"/>
          <p:cNvSpPr txBox="1">
            <a:spLocks noChangeArrowheads="1"/>
          </p:cNvSpPr>
          <p:nvPr/>
        </p:nvSpPr>
        <p:spPr bwMode="auto">
          <a:xfrm>
            <a:off x="4718711" y="1209811"/>
            <a:ext cx="2575962" cy="338554"/>
          </a:xfrm>
          <a:prstGeom prst="rect">
            <a:avLst/>
          </a:prstGeom>
          <a:noFill/>
          <a:ln w="50800">
            <a:noFill/>
            <a:miter lim="800000"/>
            <a:headEnd/>
            <a:tailEnd/>
          </a:ln>
          <a:effectLst/>
        </p:spPr>
        <p:txBody>
          <a:bodyPr vert="horz" wrap="square" lIns="91440" tIns="45720" rIns="91440" bIns="45720" numCol="1" anchor="t" anchorCtr="0" compatLnSpc="1">
            <a:prstTxWarp prst="textNoShape">
              <a:avLst/>
            </a:prstTxWarp>
            <a:spAutoFit/>
          </a:bodyPr>
          <a:lstStyle/>
          <a:p>
            <a:pPr algn="ctr" eaLnBrk="0" hangingPunct="0">
              <a:spcBef>
                <a:spcPct val="50000"/>
              </a:spcBef>
              <a:defRPr/>
            </a:pPr>
            <a:r>
              <a:rPr lang="en-US" sz="1600" b="1" dirty="0">
                <a:cs typeface="Arial" charset="0"/>
              </a:rPr>
              <a:t>On-Premise Software</a:t>
            </a:r>
          </a:p>
        </p:txBody>
      </p:sp>
      <p:sp>
        <p:nvSpPr>
          <p:cNvPr id="42004" name="Text Box 158"/>
          <p:cNvSpPr txBox="1">
            <a:spLocks noChangeArrowheads="1"/>
          </p:cNvSpPr>
          <p:nvPr/>
        </p:nvSpPr>
        <p:spPr bwMode="auto">
          <a:xfrm>
            <a:off x="5447842" y="2563782"/>
            <a:ext cx="1186543" cy="261610"/>
          </a:xfrm>
          <a:prstGeom prst="rect">
            <a:avLst/>
          </a:prstGeom>
          <a:noFill/>
          <a:ln w="12700" algn="ctr">
            <a:noFill/>
            <a:miter lim="800000"/>
            <a:headEnd/>
            <a:tailEnd/>
          </a:ln>
        </p:spPr>
        <p:txBody>
          <a:bodyPr vert="horz" wrap="none" lIns="91440" tIns="45720" rIns="91440" bIns="45720" numCol="1" anchor="t" anchorCtr="0" compatLnSpc="1">
            <a:prstTxWarp prst="textNoShape">
              <a:avLst/>
            </a:prstTxWarp>
            <a:spAutoFit/>
          </a:bodyPr>
          <a:lstStyle/>
          <a:p>
            <a:pPr algn="ctr"/>
            <a:r>
              <a:rPr lang="en-US" sz="1100" b="1" dirty="0"/>
              <a:t>Mailbox Server</a:t>
            </a:r>
          </a:p>
        </p:txBody>
      </p:sp>
      <p:sp>
        <p:nvSpPr>
          <p:cNvPr id="42005" name="Text Box 159"/>
          <p:cNvSpPr txBox="1">
            <a:spLocks noChangeArrowheads="1"/>
          </p:cNvSpPr>
          <p:nvPr/>
        </p:nvSpPr>
        <p:spPr bwMode="auto">
          <a:xfrm>
            <a:off x="3645703" y="2587341"/>
            <a:ext cx="1710067" cy="261610"/>
          </a:xfrm>
          <a:prstGeom prst="rect">
            <a:avLst/>
          </a:prstGeom>
          <a:noFill/>
          <a:ln w="12700" algn="ctr">
            <a:noFill/>
            <a:miter lim="800000"/>
            <a:headEnd/>
            <a:tailEnd/>
          </a:ln>
        </p:spPr>
        <p:txBody>
          <a:bodyPr vert="horz" wrap="square" lIns="91440" tIns="45720" rIns="91440" bIns="45720" numCol="1" anchor="t" anchorCtr="0" compatLnSpc="1">
            <a:prstTxWarp prst="textNoShape">
              <a:avLst/>
            </a:prstTxWarp>
            <a:spAutoFit/>
          </a:bodyPr>
          <a:lstStyle/>
          <a:p>
            <a:pPr algn="ctr"/>
            <a:r>
              <a:rPr lang="en-US" sz="1100" b="1" dirty="0"/>
              <a:t>Hub Transport Server</a:t>
            </a:r>
          </a:p>
        </p:txBody>
      </p:sp>
      <p:sp>
        <p:nvSpPr>
          <p:cNvPr id="42006" name="Text Box 160"/>
          <p:cNvSpPr txBox="1">
            <a:spLocks noChangeArrowheads="1"/>
          </p:cNvSpPr>
          <p:nvPr/>
        </p:nvSpPr>
        <p:spPr bwMode="auto">
          <a:xfrm>
            <a:off x="6882099" y="2555467"/>
            <a:ext cx="1587294" cy="261610"/>
          </a:xfrm>
          <a:prstGeom prst="rect">
            <a:avLst/>
          </a:prstGeom>
          <a:noFill/>
          <a:ln w="12700" algn="ctr">
            <a:noFill/>
            <a:miter lim="800000"/>
            <a:headEnd/>
            <a:tailEnd/>
          </a:ln>
        </p:spPr>
        <p:txBody>
          <a:bodyPr vert="horz" wrap="none" lIns="91440" tIns="45720" rIns="91440" bIns="45720" numCol="1" anchor="t" anchorCtr="0" compatLnSpc="1">
            <a:prstTxWarp prst="textNoShape">
              <a:avLst/>
            </a:prstTxWarp>
            <a:spAutoFit/>
          </a:bodyPr>
          <a:lstStyle/>
          <a:p>
            <a:pPr algn="ctr"/>
            <a:r>
              <a:rPr lang="en-US" sz="1100" b="1" dirty="0"/>
              <a:t>Client Access Server</a:t>
            </a:r>
          </a:p>
        </p:txBody>
      </p:sp>
      <p:grpSp>
        <p:nvGrpSpPr>
          <p:cNvPr id="6" name="Group 161"/>
          <p:cNvGrpSpPr>
            <a:grpSpLocks/>
          </p:cNvGrpSpPr>
          <p:nvPr/>
        </p:nvGrpSpPr>
        <p:grpSpPr bwMode="auto">
          <a:xfrm>
            <a:off x="4149795" y="2013601"/>
            <a:ext cx="576103" cy="512763"/>
            <a:chOff x="3219" y="1500"/>
            <a:chExt cx="349" cy="336"/>
          </a:xfrm>
        </p:grpSpPr>
        <p:pic>
          <p:nvPicPr>
            <p:cNvPr id="212130" name="Picture 162" descr="server_01"/>
            <p:cNvPicPr>
              <a:picLocks noChangeAspect="1" noChangeArrowheads="1"/>
            </p:cNvPicPr>
            <p:nvPr/>
          </p:nvPicPr>
          <p:blipFill>
            <a:blip r:embed="rId16" cstate="screen"/>
            <a:srcRect/>
            <a:stretch>
              <a:fillRect/>
            </a:stretch>
          </p:blipFill>
          <p:spPr bwMode="auto">
            <a:xfrm>
              <a:off x="3219" y="1500"/>
              <a:ext cx="228" cy="336"/>
            </a:xfrm>
            <a:prstGeom prst="rect">
              <a:avLst/>
            </a:prstGeom>
            <a:noFill/>
            <a:ln w="9525">
              <a:noFill/>
              <a:miter lim="800000"/>
              <a:headEnd/>
              <a:tailEnd/>
            </a:ln>
            <a:effectLst>
              <a:outerShdw dist="35921" dir="2700000" algn="ctr" rotWithShape="0">
                <a:schemeClr val="tx2">
                  <a:alpha val="50000"/>
                </a:schemeClr>
              </a:outerShdw>
            </a:effectLst>
          </p:spPr>
        </p:pic>
        <p:pic>
          <p:nvPicPr>
            <p:cNvPr id="212131" name="Picture 163" descr="letter"/>
            <p:cNvPicPr>
              <a:picLocks noChangeAspect="1" noChangeArrowheads="1"/>
            </p:cNvPicPr>
            <p:nvPr/>
          </p:nvPicPr>
          <p:blipFill>
            <a:blip r:embed="rId17" cstate="screen"/>
            <a:srcRect/>
            <a:stretch>
              <a:fillRect/>
            </a:stretch>
          </p:blipFill>
          <p:spPr bwMode="auto">
            <a:xfrm>
              <a:off x="3353" y="1590"/>
              <a:ext cx="215" cy="206"/>
            </a:xfrm>
            <a:prstGeom prst="rect">
              <a:avLst/>
            </a:prstGeom>
            <a:noFill/>
            <a:ln w="9525">
              <a:noFill/>
              <a:miter lim="800000"/>
              <a:headEnd/>
              <a:tailEnd/>
            </a:ln>
            <a:effectLst>
              <a:outerShdw dist="35921" dir="2700000" algn="ctr" rotWithShape="0">
                <a:schemeClr val="tx2">
                  <a:alpha val="50000"/>
                </a:schemeClr>
              </a:outerShdw>
            </a:effectLst>
          </p:spPr>
        </p:pic>
      </p:grpSp>
      <p:grpSp>
        <p:nvGrpSpPr>
          <p:cNvPr id="7" name="Group 164"/>
          <p:cNvGrpSpPr>
            <a:grpSpLocks/>
          </p:cNvGrpSpPr>
          <p:nvPr/>
        </p:nvGrpSpPr>
        <p:grpSpPr bwMode="auto">
          <a:xfrm>
            <a:off x="5684884" y="2013601"/>
            <a:ext cx="549099" cy="512763"/>
            <a:chOff x="4065" y="1500"/>
            <a:chExt cx="333" cy="336"/>
          </a:xfrm>
        </p:grpSpPr>
        <p:pic>
          <p:nvPicPr>
            <p:cNvPr id="212133" name="Picture 165" descr="server_01"/>
            <p:cNvPicPr>
              <a:picLocks noChangeAspect="1" noChangeArrowheads="1"/>
            </p:cNvPicPr>
            <p:nvPr/>
          </p:nvPicPr>
          <p:blipFill>
            <a:blip r:embed="rId16" cstate="screen"/>
            <a:srcRect/>
            <a:stretch>
              <a:fillRect/>
            </a:stretch>
          </p:blipFill>
          <p:spPr bwMode="auto">
            <a:xfrm>
              <a:off x="4065" y="1500"/>
              <a:ext cx="228" cy="336"/>
            </a:xfrm>
            <a:prstGeom prst="rect">
              <a:avLst/>
            </a:prstGeom>
            <a:noFill/>
            <a:ln w="9525">
              <a:noFill/>
              <a:miter lim="800000"/>
              <a:headEnd/>
              <a:tailEnd/>
            </a:ln>
            <a:effectLst>
              <a:outerShdw dist="35921" dir="2700000" algn="ctr" rotWithShape="0">
                <a:schemeClr val="tx2">
                  <a:alpha val="50000"/>
                </a:schemeClr>
              </a:outerShdw>
            </a:effectLst>
          </p:spPr>
        </p:pic>
        <p:pic>
          <p:nvPicPr>
            <p:cNvPr id="212134" name="Picture 166" descr="box"/>
            <p:cNvPicPr>
              <a:picLocks noChangeAspect="1" noChangeArrowheads="1"/>
            </p:cNvPicPr>
            <p:nvPr/>
          </p:nvPicPr>
          <p:blipFill>
            <a:blip r:embed="rId18" cstate="screen"/>
            <a:srcRect/>
            <a:stretch>
              <a:fillRect/>
            </a:stretch>
          </p:blipFill>
          <p:spPr bwMode="auto">
            <a:xfrm>
              <a:off x="4222" y="1578"/>
              <a:ext cx="176" cy="235"/>
            </a:xfrm>
            <a:prstGeom prst="rect">
              <a:avLst/>
            </a:prstGeom>
            <a:noFill/>
            <a:ln w="9525">
              <a:noFill/>
              <a:miter lim="800000"/>
              <a:headEnd/>
              <a:tailEnd/>
            </a:ln>
            <a:effectLst>
              <a:outerShdw dist="35921" dir="2700000" algn="ctr" rotWithShape="0">
                <a:schemeClr val="tx2">
                  <a:alpha val="50000"/>
                </a:schemeClr>
              </a:outerShdw>
            </a:effectLst>
          </p:spPr>
        </p:pic>
      </p:grpSp>
      <p:grpSp>
        <p:nvGrpSpPr>
          <p:cNvPr id="8" name="Group 167"/>
          <p:cNvGrpSpPr>
            <a:grpSpLocks/>
          </p:cNvGrpSpPr>
          <p:nvPr/>
        </p:nvGrpSpPr>
        <p:grpSpPr bwMode="auto">
          <a:xfrm>
            <a:off x="7254166" y="2013601"/>
            <a:ext cx="616611" cy="558496"/>
            <a:chOff x="4992" y="1500"/>
            <a:chExt cx="374" cy="366"/>
          </a:xfrm>
        </p:grpSpPr>
        <p:pic>
          <p:nvPicPr>
            <p:cNvPr id="212136" name="Picture 168" descr="server_01"/>
            <p:cNvPicPr>
              <a:picLocks noChangeAspect="1" noChangeArrowheads="1"/>
            </p:cNvPicPr>
            <p:nvPr/>
          </p:nvPicPr>
          <p:blipFill>
            <a:blip r:embed="rId16" cstate="screen"/>
            <a:srcRect/>
            <a:stretch>
              <a:fillRect/>
            </a:stretch>
          </p:blipFill>
          <p:spPr bwMode="auto">
            <a:xfrm>
              <a:off x="4992" y="1500"/>
              <a:ext cx="228" cy="336"/>
            </a:xfrm>
            <a:prstGeom prst="rect">
              <a:avLst/>
            </a:prstGeom>
            <a:noFill/>
            <a:ln w="9525">
              <a:noFill/>
              <a:miter lim="800000"/>
              <a:headEnd/>
              <a:tailEnd/>
            </a:ln>
            <a:effectLst>
              <a:outerShdw dist="35921" dir="2700000" algn="ctr" rotWithShape="0">
                <a:schemeClr val="tx2">
                  <a:alpha val="50000"/>
                </a:schemeClr>
              </a:outerShdw>
            </a:effectLst>
          </p:spPr>
        </p:pic>
        <p:pic>
          <p:nvPicPr>
            <p:cNvPr id="212137" name="Picture 169" descr="letter"/>
            <p:cNvPicPr>
              <a:picLocks noChangeAspect="1" noChangeArrowheads="1"/>
            </p:cNvPicPr>
            <p:nvPr/>
          </p:nvPicPr>
          <p:blipFill>
            <a:blip r:embed="rId19" cstate="screen"/>
            <a:srcRect/>
            <a:stretch>
              <a:fillRect/>
            </a:stretch>
          </p:blipFill>
          <p:spPr bwMode="auto">
            <a:xfrm>
              <a:off x="5162" y="1647"/>
              <a:ext cx="204" cy="196"/>
            </a:xfrm>
            <a:prstGeom prst="rect">
              <a:avLst/>
            </a:prstGeom>
            <a:noFill/>
            <a:ln w="9525">
              <a:noFill/>
              <a:miter lim="800000"/>
              <a:headEnd/>
              <a:tailEnd/>
            </a:ln>
            <a:effectLst>
              <a:outerShdw dist="35921" dir="2700000" algn="ctr" rotWithShape="0">
                <a:schemeClr val="tx2">
                  <a:alpha val="50000"/>
                </a:schemeClr>
              </a:outerShdw>
            </a:effectLst>
          </p:spPr>
        </p:pic>
        <p:pic>
          <p:nvPicPr>
            <p:cNvPr id="212138" name="Picture 170" descr="man1"/>
            <p:cNvPicPr>
              <a:picLocks noChangeAspect="1" noChangeArrowheads="1"/>
            </p:cNvPicPr>
            <p:nvPr/>
          </p:nvPicPr>
          <p:blipFill>
            <a:blip r:embed="rId20" cstate="screen"/>
            <a:srcRect/>
            <a:stretch>
              <a:fillRect/>
            </a:stretch>
          </p:blipFill>
          <p:spPr bwMode="auto">
            <a:xfrm>
              <a:off x="5144" y="1700"/>
              <a:ext cx="126" cy="166"/>
            </a:xfrm>
            <a:prstGeom prst="rect">
              <a:avLst/>
            </a:prstGeom>
            <a:noFill/>
            <a:ln w="9525">
              <a:noFill/>
              <a:miter lim="800000"/>
              <a:headEnd/>
              <a:tailEnd/>
            </a:ln>
            <a:effectLst>
              <a:outerShdw dist="35921" dir="2700000" algn="ctr" rotWithShape="0">
                <a:schemeClr val="tx2">
                  <a:alpha val="50000"/>
                </a:schemeClr>
              </a:outerShdw>
            </a:effectLst>
          </p:spPr>
        </p:pic>
      </p:grpSp>
      <p:pic>
        <p:nvPicPr>
          <p:cNvPr id="42010" name="Picture 171" descr="ES07_bL"/>
          <p:cNvPicPr>
            <a:picLocks noChangeAspect="1" noChangeArrowheads="1"/>
          </p:cNvPicPr>
          <p:nvPr/>
        </p:nvPicPr>
        <p:blipFill>
          <a:blip r:embed="rId11" cstate="screen">
            <a:lum bright="100000" contrast="100000"/>
          </a:blip>
          <a:srcRect/>
          <a:stretch>
            <a:fillRect/>
          </a:stretch>
        </p:blipFill>
        <p:spPr bwMode="auto">
          <a:xfrm>
            <a:off x="5123783" y="1509153"/>
            <a:ext cx="1753815" cy="253610"/>
          </a:xfrm>
          <a:prstGeom prst="rect">
            <a:avLst/>
          </a:prstGeom>
          <a:noFill/>
          <a:ln w="9525">
            <a:noFill/>
            <a:miter lim="800000"/>
            <a:headEnd/>
            <a:tailEnd/>
          </a:ln>
        </p:spPr>
      </p:pic>
      <p:sp>
        <p:nvSpPr>
          <p:cNvPr id="41994" name="AutoShape 173"/>
          <p:cNvSpPr>
            <a:spLocks noChangeArrowheads="1"/>
          </p:cNvSpPr>
          <p:nvPr/>
        </p:nvSpPr>
        <p:spPr bwMode="auto">
          <a:xfrm>
            <a:off x="1288501" y="2021916"/>
            <a:ext cx="1296233" cy="651126"/>
          </a:xfrm>
          <a:prstGeom prst="rightArrow">
            <a:avLst>
              <a:gd name="adj1" fmla="val 50000"/>
              <a:gd name="adj2" fmla="val 50233"/>
            </a:avLst>
          </a:prstGeom>
          <a:gradFill rotWithShape="1">
            <a:gsLst>
              <a:gs pos="0">
                <a:schemeClr val="accent3">
                  <a:alpha val="0"/>
                </a:schemeClr>
              </a:gs>
              <a:gs pos="100000">
                <a:schemeClr val="accent3">
                  <a:alpha val="75000"/>
                </a:schemeClr>
              </a:gs>
            </a:gsLst>
            <a:lin ang="0" scaled="1"/>
          </a:gradFill>
          <a:ln w="12700" algn="ctr">
            <a:noFill/>
            <a:miter lim="800000"/>
            <a:headEnd/>
            <a:tailEnd/>
          </a:ln>
        </p:spPr>
        <p:txBody>
          <a:bodyPr vert="horz" wrap="square" lIns="91440" tIns="45720" rIns="91440" bIns="45720" numCol="1" anchor="ctr" anchorCtr="0" compatLnSpc="1">
            <a:prstTxWarp prst="textNoShape">
              <a:avLst/>
            </a:prstTxWarp>
            <a:spAutoFit/>
          </a:bodyPr>
          <a:lstStyle/>
          <a:p>
            <a:pPr algn="ctr" eaLnBrk="0" hangingPunct="0">
              <a:lnSpc>
                <a:spcPct val="85000"/>
              </a:lnSpc>
              <a:spcBef>
                <a:spcPct val="20000"/>
              </a:spcBef>
            </a:pPr>
            <a:endParaRPr lang="en-US" b="1" dirty="0"/>
          </a:p>
        </p:txBody>
      </p:sp>
      <p:sp>
        <p:nvSpPr>
          <p:cNvPr id="41995" name="AutoShape 174"/>
          <p:cNvSpPr>
            <a:spLocks noChangeArrowheads="1"/>
          </p:cNvSpPr>
          <p:nvPr/>
        </p:nvSpPr>
        <p:spPr bwMode="auto">
          <a:xfrm>
            <a:off x="1636988" y="2111292"/>
            <a:ext cx="948170" cy="496133"/>
          </a:xfrm>
          <a:custGeom>
            <a:avLst/>
            <a:gdLst>
              <a:gd name="T0" fmla="*/ 0 w 21600"/>
              <a:gd name="T1" fmla="*/ 0 h 21600"/>
              <a:gd name="T2" fmla="*/ 0 w 21600"/>
              <a:gd name="T3" fmla="*/ 0 h 21600"/>
              <a:gd name="T4" fmla="*/ 0 w 21600"/>
              <a:gd name="T5" fmla="*/ 0 h 21600"/>
              <a:gd name="T6" fmla="*/ 0 w 21600"/>
              <a:gd name="T7" fmla="*/ 0 h 21600"/>
              <a:gd name="T8" fmla="*/ 0 1 256"/>
              <a:gd name="T9" fmla="*/ 0 1 256"/>
              <a:gd name="T10" fmla="*/ 0 1 256"/>
              <a:gd name="T11" fmla="*/ 0 1 256"/>
              <a:gd name="T12" fmla="*/ 3384 w 21600"/>
              <a:gd name="T13" fmla="*/ 5430 h 21600"/>
              <a:gd name="T14" fmla="*/ 18900 w 21600"/>
              <a:gd name="T15" fmla="*/ 1623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noFill/>
          <a:ln w="9525" algn="ctr">
            <a:noFill/>
            <a:miter lim="800000"/>
            <a:headEnd/>
            <a:tailEnd/>
          </a:ln>
        </p:spPr>
        <p:txBody>
          <a:bodyPr vert="horz" wrap="none" lIns="91440" tIns="45720" rIns="91440" bIns="45720" numCol="1" anchor="ctr" anchorCtr="0" compatLnSpc="1">
            <a:prstTxWarp prst="textNoShape">
              <a:avLst/>
            </a:prstTxWarp>
          </a:bodyPr>
          <a:lstStyle/>
          <a:p>
            <a:pPr eaLnBrk="0"/>
            <a:r>
              <a:rPr lang="en-US" sz="1600" b="1" dirty="0"/>
              <a:t>SMTP      </a:t>
            </a:r>
          </a:p>
        </p:txBody>
      </p:sp>
      <p:pic>
        <p:nvPicPr>
          <p:cNvPr id="41996" name="Picture 175" descr="cloud_01"/>
          <p:cNvPicPr>
            <a:picLocks noChangeAspect="1" noChangeArrowheads="1"/>
          </p:cNvPicPr>
          <p:nvPr/>
        </p:nvPicPr>
        <p:blipFill>
          <a:blip r:embed="rId21" cstate="screen"/>
          <a:srcRect/>
          <a:stretch>
            <a:fillRect/>
          </a:stretch>
        </p:blipFill>
        <p:spPr bwMode="auto">
          <a:xfrm>
            <a:off x="594470" y="2019144"/>
            <a:ext cx="1101198" cy="555724"/>
          </a:xfrm>
          <a:prstGeom prst="rect">
            <a:avLst/>
          </a:prstGeom>
          <a:noFill/>
          <a:ln w="9525">
            <a:noFill/>
            <a:miter lim="800000"/>
            <a:headEnd/>
            <a:tailEnd/>
          </a:ln>
        </p:spPr>
      </p:pic>
      <p:sp>
        <p:nvSpPr>
          <p:cNvPr id="41997" name="Text Box 176"/>
          <p:cNvSpPr txBox="1">
            <a:spLocks noChangeArrowheads="1"/>
          </p:cNvSpPr>
          <p:nvPr/>
        </p:nvSpPr>
        <p:spPr bwMode="auto">
          <a:xfrm>
            <a:off x="690487" y="2159114"/>
            <a:ext cx="922666" cy="307777"/>
          </a:xfrm>
          <a:prstGeom prst="rect">
            <a:avLst/>
          </a:prstGeom>
          <a:noFill/>
          <a:ln w="50800">
            <a:noFill/>
            <a:miter lim="800000"/>
            <a:headEnd/>
            <a:tailEnd/>
          </a:ln>
        </p:spPr>
        <p:txBody>
          <a:bodyPr vert="horz" wrap="square" lIns="91440" tIns="45720" rIns="91440" bIns="45720" numCol="1" anchor="t" anchorCtr="0" compatLnSpc="1">
            <a:prstTxWarp prst="textNoShape">
              <a:avLst/>
            </a:prstTxWarp>
            <a:spAutoFit/>
          </a:bodyPr>
          <a:lstStyle/>
          <a:p>
            <a:pPr algn="ctr" eaLnBrk="0" hangingPunct="0">
              <a:spcBef>
                <a:spcPct val="50000"/>
              </a:spcBef>
            </a:pPr>
            <a:r>
              <a:rPr lang="en-US" sz="1400" b="1" dirty="0">
                <a:solidFill>
                  <a:schemeClr val="bg1"/>
                </a:solidFill>
                <a:cs typeface="Arial" charset="0"/>
              </a:rPr>
              <a:t>Internet</a:t>
            </a:r>
          </a:p>
        </p:txBody>
      </p:sp>
      <p:pic>
        <p:nvPicPr>
          <p:cNvPr id="41998" name="Picture 177" descr="Exchng-Host-Filter_logo"/>
          <p:cNvPicPr>
            <a:picLocks noChangeAspect="1" noChangeArrowheads="1"/>
          </p:cNvPicPr>
          <p:nvPr/>
        </p:nvPicPr>
        <p:blipFill>
          <a:blip r:embed="rId22" cstate="screen">
            <a:lum bright="100000" contrast="100000"/>
          </a:blip>
          <a:srcRect/>
          <a:stretch>
            <a:fillRect/>
          </a:stretch>
        </p:blipFill>
        <p:spPr bwMode="auto">
          <a:xfrm>
            <a:off x="658982" y="2646932"/>
            <a:ext cx="1818327" cy="564039"/>
          </a:xfrm>
          <a:prstGeom prst="rect">
            <a:avLst/>
          </a:prstGeom>
          <a:noFill/>
          <a:ln w="9525">
            <a:noFill/>
            <a:miter lim="800000"/>
            <a:headEnd/>
            <a:tailEnd/>
          </a:ln>
        </p:spPr>
      </p:pic>
      <p:sp>
        <p:nvSpPr>
          <p:cNvPr id="76" name="Text Box 125"/>
          <p:cNvSpPr txBox="1">
            <a:spLocks noChangeArrowheads="1"/>
          </p:cNvSpPr>
          <p:nvPr/>
        </p:nvSpPr>
        <p:spPr bwMode="auto">
          <a:xfrm>
            <a:off x="522355" y="1221432"/>
            <a:ext cx="2107378" cy="338554"/>
          </a:xfrm>
          <a:prstGeom prst="rect">
            <a:avLst/>
          </a:prstGeom>
          <a:noFill/>
          <a:ln w="50800">
            <a:noFill/>
            <a:miter lim="800000"/>
            <a:headEnd/>
            <a:tailEnd/>
          </a:ln>
          <a:effectLst>
            <a:outerShdw dist="17961" dir="2700000" algn="ctr" rotWithShape="0">
              <a:schemeClr val="bg2"/>
            </a:outerShdw>
          </a:effectLst>
        </p:spPr>
        <p:txBody>
          <a:bodyPr vert="horz" wrap="square" lIns="91440" tIns="45720" rIns="91440" bIns="45720" numCol="1" anchor="t" anchorCtr="0" compatLnSpc="1">
            <a:prstTxWarp prst="textNoShape">
              <a:avLst/>
            </a:prstTxWarp>
            <a:spAutoFit/>
          </a:bodyPr>
          <a:lstStyle/>
          <a:p>
            <a:pPr algn="ctr" eaLnBrk="0" hangingPunct="0">
              <a:spcBef>
                <a:spcPct val="50000"/>
              </a:spcBef>
              <a:defRPr/>
            </a:pPr>
            <a:r>
              <a:rPr lang="en-US" sz="1600" b="1" dirty="0" smtClean="0">
                <a:cs typeface="Arial" charset="0"/>
              </a:rPr>
              <a:t>Hosted Service</a:t>
            </a:r>
            <a:endParaRPr lang="en-US" sz="1600" b="1" dirty="0">
              <a:cs typeface="Arial" charset="0"/>
            </a:endParaRPr>
          </a:p>
        </p:txBody>
      </p:sp>
      <p:sp>
        <p:nvSpPr>
          <p:cNvPr id="41988" name="Rectangle 4"/>
          <p:cNvSpPr>
            <a:spLocks noGrp="1" noChangeArrowheads="1"/>
          </p:cNvSpPr>
          <p:nvPr>
            <p:ph type="title"/>
          </p:nvPr>
        </p:nvSpPr>
        <p:spPr>
          <a:xfrm>
            <a:off x="381000" y="381000"/>
            <a:ext cx="8394700" cy="720197"/>
          </a:xfrm>
        </p:spPr>
        <p:txBody>
          <a:bodyPr/>
          <a:lstStyle/>
          <a:p>
            <a:r>
              <a:rPr lang="en-US" sz="3200" dirty="0" smtClean="0">
                <a:sym typeface="Wingdings" pitchFamily="2" charset="2"/>
              </a:rPr>
              <a:t>Comprehensive Antivirus, Anti-Spam Protection </a:t>
            </a:r>
            <a:br>
              <a:rPr lang="en-US" sz="3200" dirty="0" smtClean="0">
                <a:sym typeface="Wingdings" pitchFamily="2" charset="2"/>
              </a:rPr>
            </a:br>
            <a:r>
              <a:rPr lang="en-US" sz="2000" dirty="0" smtClean="0">
                <a:solidFill>
                  <a:schemeClr val="accent1">
                    <a:lumMod val="20000"/>
                    <a:lumOff val="80000"/>
                  </a:schemeClr>
                </a:solidFill>
                <a:sym typeface="Wingdings" pitchFamily="2" charset="2"/>
              </a:rPr>
              <a:t>Choice of protection:  “Software + Services” or On-Premise</a:t>
            </a:r>
            <a:endParaRPr lang="en-US" sz="3200" dirty="0" smtClean="0">
              <a:solidFill>
                <a:schemeClr val="accent1">
                  <a:lumMod val="20000"/>
                  <a:lumOff val="80000"/>
                </a:schemeClr>
              </a:solidFill>
              <a:sym typeface="Wingdings" pitchFamily="2" charset="2"/>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bwMode="blackGray">
          <a:xfrm>
            <a:off x="3351758" y="1289469"/>
            <a:ext cx="1740351" cy="5037334"/>
          </a:xfrm>
          <a:prstGeom prst="roundRect">
            <a:avLst>
              <a:gd name="adj" fmla="val 9005"/>
            </a:avLst>
          </a:prstGeom>
          <a:gradFill flip="none" rotWithShape="1">
            <a:gsLst>
              <a:gs pos="0">
                <a:schemeClr val="bg1">
                  <a:lumMod val="50000"/>
                  <a:alpha val="0"/>
                </a:schemeClr>
              </a:gs>
              <a:gs pos="42000">
                <a:schemeClr val="accent2">
                  <a:lumMod val="40000"/>
                  <a:lumOff val="60000"/>
                </a:schemeClr>
              </a:gs>
              <a:gs pos="75000">
                <a:schemeClr val="accent2"/>
              </a:gs>
              <a:gs pos="85000">
                <a:schemeClr val="accent2">
                  <a:lumMod val="75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2">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R="0" indent="0" algn="ctr" defTabSz="1096963" fontAlgn="base">
              <a:lnSpc>
                <a:spcPct val="100000"/>
              </a:lnSpc>
              <a:spcBef>
                <a:spcPct val="0"/>
              </a:spcBef>
              <a:spcAft>
                <a:spcPct val="0"/>
              </a:spcAft>
              <a:buClrTx/>
              <a:buSzTx/>
              <a:buFontTx/>
              <a:buNone/>
              <a:tabLst/>
              <a:defRPr/>
            </a:pPr>
            <a:endParaRPr lang="en-US" sz="2400" dirty="0" smtClean="0">
              <a:solidFill>
                <a:schemeClr val="tx1"/>
              </a:solidFill>
              <a:latin typeface="Segoe" pitchFamily="34" charset="0"/>
            </a:endParaRPr>
          </a:p>
        </p:txBody>
      </p:sp>
      <p:sp>
        <p:nvSpPr>
          <p:cNvPr id="35" name="Rounded Rectangle 34"/>
          <p:cNvSpPr/>
          <p:nvPr/>
        </p:nvSpPr>
        <p:spPr bwMode="blackGray">
          <a:xfrm>
            <a:off x="3383893" y="4964610"/>
            <a:ext cx="1676433" cy="527562"/>
          </a:xfrm>
          <a:prstGeom prst="roundRect">
            <a:avLst/>
          </a:prstGeom>
          <a:gradFill flip="none" rotWithShape="1">
            <a:gsLst>
              <a:gs pos="0">
                <a:schemeClr val="bg1">
                  <a:lumMod val="50000"/>
                  <a:alpha val="0"/>
                </a:schemeClr>
              </a:gs>
              <a:gs pos="42000">
                <a:srgbClr val="68FECC"/>
              </a:gs>
              <a:gs pos="75000">
                <a:srgbClr val="02BE8D"/>
              </a:gs>
              <a:gs pos="85000">
                <a:srgbClr val="027E69"/>
              </a:gs>
              <a:gs pos="99000">
                <a:srgbClr val="069494">
                  <a:alpha val="0"/>
                </a:srgbClr>
              </a:gs>
            </a:gsLst>
            <a:lin ang="7200000" scaled="0"/>
            <a:tileRect/>
          </a:gradFill>
          <a:ln w="38100">
            <a:noFill/>
            <a:headEnd type="none" w="med" len="med"/>
            <a:tailEnd type="none" w="med" len="med"/>
          </a:ln>
          <a:effectLst>
            <a:outerShdw blurRad="63500" algn="ctr" rotWithShape="0">
              <a:schemeClr val="accent1">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endParaRPr lang="en-US" sz="2400" dirty="0" smtClean="0">
              <a:solidFill>
                <a:schemeClr val="tx1"/>
              </a:solidFill>
              <a:latin typeface="Segoe" pitchFamily="34" charset="0"/>
            </a:endParaRPr>
          </a:p>
        </p:txBody>
      </p:sp>
      <p:sp>
        <p:nvSpPr>
          <p:cNvPr id="36" name="Rounded Rectangle 35"/>
          <p:cNvSpPr/>
          <p:nvPr/>
        </p:nvSpPr>
        <p:spPr bwMode="blackGray">
          <a:xfrm>
            <a:off x="3389248" y="4410256"/>
            <a:ext cx="1676433" cy="498090"/>
          </a:xfrm>
          <a:prstGeom prst="roundRect">
            <a:avLst/>
          </a:prstGeom>
          <a:gradFill flip="none" rotWithShape="1">
            <a:gsLst>
              <a:gs pos="0">
                <a:schemeClr val="bg1">
                  <a:lumMod val="50000"/>
                  <a:alpha val="0"/>
                </a:schemeClr>
              </a:gs>
              <a:gs pos="42000">
                <a:srgbClr val="68FECC"/>
              </a:gs>
              <a:gs pos="75000">
                <a:srgbClr val="02BE8D"/>
              </a:gs>
              <a:gs pos="85000">
                <a:srgbClr val="027E69"/>
              </a:gs>
              <a:gs pos="99000">
                <a:srgbClr val="069494">
                  <a:alpha val="0"/>
                </a:srgbClr>
              </a:gs>
            </a:gsLst>
            <a:lin ang="7200000" scaled="0"/>
            <a:tileRect/>
          </a:gradFill>
          <a:ln w="38100">
            <a:noFill/>
            <a:headEnd type="none" w="med" len="med"/>
            <a:tailEnd type="none" w="med" len="med"/>
          </a:ln>
          <a:effectLst>
            <a:outerShdw blurRad="63500" algn="ctr" rotWithShape="0">
              <a:schemeClr val="accent1">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R="0" indent="0" algn="ctr" defTabSz="1096963" fontAlgn="base">
              <a:lnSpc>
                <a:spcPct val="100000"/>
              </a:lnSpc>
              <a:spcBef>
                <a:spcPct val="0"/>
              </a:spcBef>
              <a:spcAft>
                <a:spcPct val="0"/>
              </a:spcAft>
              <a:buClrTx/>
              <a:buSzTx/>
              <a:buFontTx/>
              <a:buNone/>
              <a:tabLst/>
              <a:defRPr/>
            </a:pPr>
            <a:endParaRPr lang="en-US" sz="2400" dirty="0" smtClean="0">
              <a:solidFill>
                <a:schemeClr val="tx1"/>
              </a:solidFill>
              <a:latin typeface="Segoe" pitchFamily="34" charset="0"/>
            </a:endParaRPr>
          </a:p>
        </p:txBody>
      </p:sp>
      <p:sp>
        <p:nvSpPr>
          <p:cNvPr id="6" name="Title 1"/>
          <p:cNvSpPr>
            <a:spLocks noGrp="1"/>
          </p:cNvSpPr>
          <p:nvPr>
            <p:ph type="title"/>
          </p:nvPr>
        </p:nvSpPr>
        <p:spPr>
          <a:xfrm>
            <a:off x="381000" y="381000"/>
            <a:ext cx="8382000" cy="830997"/>
          </a:xfrm>
        </p:spPr>
        <p:txBody>
          <a:bodyPr/>
          <a:lstStyle/>
          <a:p>
            <a:r>
              <a:rPr lang="en-US" sz="3600" dirty="0" smtClean="0"/>
              <a:t>Microsoft Exchange Hosted Filtering</a:t>
            </a:r>
            <a:br>
              <a:rPr lang="en-US" sz="3600" dirty="0" smtClean="0"/>
            </a:br>
            <a:r>
              <a:rPr lang="en-US" sz="2400" dirty="0" smtClean="0">
                <a:solidFill>
                  <a:schemeClr val="accent1">
                    <a:lumMod val="20000"/>
                    <a:lumOff val="80000"/>
                  </a:schemeClr>
                </a:solidFill>
              </a:rPr>
              <a:t>Multilayer spam and virus protection and policy enforcement</a:t>
            </a:r>
            <a:endParaRPr lang="en-US" sz="2400" dirty="0">
              <a:solidFill>
                <a:schemeClr val="accent1">
                  <a:lumMod val="20000"/>
                  <a:lumOff val="80000"/>
                </a:schemeClr>
              </a:solidFill>
            </a:endParaRPr>
          </a:p>
        </p:txBody>
      </p:sp>
      <p:sp>
        <p:nvSpPr>
          <p:cNvPr id="140" name="Left Arrow 139"/>
          <p:cNvSpPr/>
          <p:nvPr/>
        </p:nvSpPr>
        <p:spPr bwMode="blackGray">
          <a:xfrm>
            <a:off x="2301240" y="4077286"/>
            <a:ext cx="4396739" cy="305293"/>
          </a:xfrm>
          <a:prstGeom prst="leftArrow">
            <a:avLst/>
          </a:prstGeom>
          <a:gradFill flip="none" rotWithShape="1">
            <a:gsLst>
              <a:gs pos="0">
                <a:schemeClr val="tx1">
                  <a:alpha val="0"/>
                </a:schemeClr>
              </a:gs>
              <a:gs pos="73000">
                <a:schemeClr val="tx1">
                  <a:alpha val="75000"/>
                </a:schemeClr>
              </a:gs>
              <a:gs pos="100000">
                <a:schemeClr val="tx1"/>
              </a:gs>
            </a:gsLst>
            <a:lin ang="10800000" scaled="1"/>
            <a:tileRect/>
          </a:gradFill>
          <a:ln>
            <a:headEnd type="none" w="med" len="med"/>
            <a:tailEnd type="none" w="med" len="med"/>
          </a:ln>
          <a:effectLst>
            <a:outerShdw blurRad="39000" dist="25400" dir="5400000" rotWithShape="0">
              <a:srgbClr val="000000">
                <a:alpha val="43000"/>
              </a:srgbClr>
            </a:outerShdw>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sz="2800" dirty="0" smtClean="0">
              <a:solidFill>
                <a:schemeClr val="tx1"/>
              </a:solidFill>
              <a:effectLst>
                <a:outerShdw blurRad="38100" dist="38100" dir="2700000" algn="tl">
                  <a:srgbClr val="000000">
                    <a:alpha val="43137"/>
                  </a:srgbClr>
                </a:outerShdw>
              </a:effectLst>
            </a:endParaRPr>
          </a:p>
        </p:txBody>
      </p:sp>
      <p:sp>
        <p:nvSpPr>
          <p:cNvPr id="130" name="Right Arrow 129"/>
          <p:cNvSpPr/>
          <p:nvPr/>
        </p:nvSpPr>
        <p:spPr bwMode="blackGray">
          <a:xfrm>
            <a:off x="5162551" y="2058063"/>
            <a:ext cx="1495424" cy="2011180"/>
          </a:xfrm>
          <a:prstGeom prst="rightArrow">
            <a:avLst>
              <a:gd name="adj1" fmla="val 50000"/>
              <a:gd name="adj2" fmla="val 36799"/>
            </a:avLst>
          </a:prstGeom>
          <a:gradFill flip="none" rotWithShape="1">
            <a:gsLst>
              <a:gs pos="0">
                <a:schemeClr val="tx1">
                  <a:alpha val="0"/>
                </a:schemeClr>
              </a:gs>
              <a:gs pos="73000">
                <a:schemeClr val="tx1">
                  <a:alpha val="75000"/>
                </a:schemeClr>
              </a:gs>
              <a:gs pos="100000">
                <a:schemeClr val="tx1"/>
              </a:gs>
            </a:gsLst>
            <a:lin ang="0" scaled="1"/>
            <a:tileRect/>
          </a:gradFill>
          <a:ln>
            <a:headEnd type="none" w="med" len="med"/>
            <a:tailEnd type="none" w="med" len="med"/>
          </a:ln>
          <a:effectLst>
            <a:outerShdw blurRad="39000" dist="25400" dir="5400000" rotWithShape="0">
              <a:srgbClr val="000000">
                <a:alpha val="43000"/>
              </a:srgbClr>
            </a:outerShdw>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sz="2800" dirty="0" smtClean="0">
              <a:solidFill>
                <a:schemeClr val="tx1"/>
              </a:solidFill>
              <a:effectLst>
                <a:outerShdw blurRad="38100" dist="38100" dir="2700000" algn="tl">
                  <a:srgbClr val="000000">
                    <a:alpha val="43137"/>
                  </a:srgbClr>
                </a:outerShdw>
              </a:effectLst>
            </a:endParaRPr>
          </a:p>
        </p:txBody>
      </p:sp>
      <p:sp>
        <p:nvSpPr>
          <p:cNvPr id="129" name="Right Arrow 128"/>
          <p:cNvSpPr/>
          <p:nvPr/>
        </p:nvSpPr>
        <p:spPr bwMode="blackGray">
          <a:xfrm>
            <a:off x="2355531" y="2060742"/>
            <a:ext cx="936767" cy="2011180"/>
          </a:xfrm>
          <a:prstGeom prst="rightArrow">
            <a:avLst/>
          </a:prstGeom>
          <a:gradFill flip="none" rotWithShape="1">
            <a:gsLst>
              <a:gs pos="0">
                <a:schemeClr val="tx1">
                  <a:alpha val="0"/>
                </a:schemeClr>
              </a:gs>
              <a:gs pos="73000">
                <a:schemeClr val="tx1">
                  <a:alpha val="75000"/>
                </a:schemeClr>
              </a:gs>
              <a:gs pos="100000">
                <a:schemeClr val="tx1"/>
              </a:gs>
            </a:gsLst>
            <a:lin ang="0" scaled="1"/>
            <a:tileRect/>
          </a:gradFill>
          <a:ln>
            <a:headEnd type="none" w="med" len="med"/>
            <a:tailEnd type="none" w="med" len="med"/>
          </a:ln>
          <a:effectLst>
            <a:outerShdw blurRad="39000" dist="25400" dir="5400000" rotWithShape="0">
              <a:srgbClr val="000000">
                <a:alpha val="43000"/>
              </a:srgbClr>
            </a:outerShdw>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endParaRPr>
          </a:p>
        </p:txBody>
      </p:sp>
      <p:sp>
        <p:nvSpPr>
          <p:cNvPr id="37" name="Rounded Rectangle 36"/>
          <p:cNvSpPr/>
          <p:nvPr/>
        </p:nvSpPr>
        <p:spPr bwMode="blackGray">
          <a:xfrm>
            <a:off x="6734077" y="2213427"/>
            <a:ext cx="2089289" cy="3106629"/>
          </a:xfrm>
          <a:prstGeom prst="roundRect">
            <a:avLst>
              <a:gd name="adj" fmla="val 8584"/>
            </a:avLst>
          </a:prstGeom>
          <a:gradFill flip="none" rotWithShape="1">
            <a:gsLst>
              <a:gs pos="0">
                <a:schemeClr val="bg1">
                  <a:lumMod val="50000"/>
                  <a:alpha val="0"/>
                </a:schemeClr>
              </a:gs>
              <a:gs pos="42000">
                <a:schemeClr val="accent1">
                  <a:lumMod val="60000"/>
                  <a:lumOff val="40000"/>
                </a:schemeClr>
              </a:gs>
              <a:gs pos="75000">
                <a:schemeClr val="accent1">
                  <a:lumMod val="75000"/>
                </a:schemeClr>
              </a:gs>
              <a:gs pos="85000">
                <a:schemeClr val="accent1">
                  <a:lumMod val="50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1">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R="0" indent="0" algn="ctr" defTabSz="1096963" fontAlgn="base">
              <a:lnSpc>
                <a:spcPct val="100000"/>
              </a:lnSpc>
              <a:spcBef>
                <a:spcPct val="0"/>
              </a:spcBef>
              <a:spcAft>
                <a:spcPct val="0"/>
              </a:spcAft>
              <a:buClrTx/>
              <a:buSzTx/>
              <a:buFontTx/>
              <a:buNone/>
              <a:tabLst/>
              <a:defRPr/>
            </a:pPr>
            <a:endParaRPr lang="en-US" sz="2400" dirty="0" smtClean="0">
              <a:solidFill>
                <a:schemeClr val="tx1"/>
              </a:solidFill>
              <a:latin typeface="Segoe" pitchFamily="34" charset="0"/>
            </a:endParaRPr>
          </a:p>
        </p:txBody>
      </p:sp>
      <p:pic>
        <p:nvPicPr>
          <p:cNvPr id="9" name="Picture 177" descr="Exchng-Host-Filter_logo"/>
          <p:cNvPicPr>
            <a:picLocks noChangeAspect="1" noChangeArrowheads="1"/>
          </p:cNvPicPr>
          <p:nvPr/>
        </p:nvPicPr>
        <p:blipFill>
          <a:blip r:embed="rId3" cstate="screen">
            <a:lum bright="100000"/>
          </a:blip>
          <a:srcRect/>
          <a:stretch>
            <a:fillRect/>
          </a:stretch>
        </p:blipFill>
        <p:spPr bwMode="auto">
          <a:xfrm>
            <a:off x="3395071" y="1362295"/>
            <a:ext cx="1693459" cy="525305"/>
          </a:xfrm>
          <a:prstGeom prst="rect">
            <a:avLst/>
          </a:prstGeom>
          <a:noFill/>
          <a:ln w="9525">
            <a:noFill/>
            <a:miter lim="800000"/>
            <a:headEnd/>
            <a:tailEnd/>
          </a:ln>
        </p:spPr>
      </p:pic>
      <p:sp>
        <p:nvSpPr>
          <p:cNvPr id="12" name="TextBox 11"/>
          <p:cNvSpPr txBox="1"/>
          <p:nvPr/>
        </p:nvSpPr>
        <p:spPr>
          <a:xfrm>
            <a:off x="3419924" y="4943146"/>
            <a:ext cx="1036388" cy="523220"/>
          </a:xfrm>
          <a:prstGeom prst="rect">
            <a:avLst/>
          </a:prstGeom>
          <a:noFill/>
        </p:spPr>
        <p:txBody>
          <a:bodyPr wrap="square" lIns="0" rIns="0" rtlCol="0">
            <a:spAutoFit/>
          </a:bodyPr>
          <a:lstStyle/>
          <a:p>
            <a:pPr algn="r"/>
            <a:r>
              <a:rPr lang="en-US" sz="1400" b="1" dirty="0" smtClean="0"/>
              <a:t>Junk E-mail Quarantine</a:t>
            </a:r>
            <a:endParaRPr lang="en-US" sz="1400" b="1" dirty="0"/>
          </a:p>
        </p:txBody>
      </p:sp>
      <p:sp>
        <p:nvSpPr>
          <p:cNvPr id="13" name="TextBox 12"/>
          <p:cNvSpPr txBox="1"/>
          <p:nvPr/>
        </p:nvSpPr>
        <p:spPr>
          <a:xfrm>
            <a:off x="3461556" y="2041957"/>
            <a:ext cx="1505040" cy="329768"/>
          </a:xfrm>
          <a:prstGeom prst="roundRect">
            <a:avLst/>
          </a:prstGeom>
          <a:gradFill flip="none" rotWithShape="1">
            <a:gsLst>
              <a:gs pos="0">
                <a:schemeClr val="bg1">
                  <a:lumMod val="50000"/>
                  <a:alpha val="0"/>
                </a:schemeClr>
              </a:gs>
              <a:gs pos="42000">
                <a:schemeClr val="accent4">
                  <a:lumMod val="40000"/>
                  <a:lumOff val="60000"/>
                </a:schemeClr>
              </a:gs>
              <a:gs pos="75000">
                <a:schemeClr val="accent4"/>
              </a:gs>
              <a:gs pos="85000">
                <a:schemeClr val="accent4">
                  <a:lumMod val="75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4">
                <a:lumMod val="75000"/>
                <a:alpha val="2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r>
              <a:rPr lang="en-US" sz="1600" b="1" dirty="0" smtClean="0">
                <a:latin typeface="Segoe" pitchFamily="34" charset="0"/>
              </a:rPr>
              <a:t>Anti-spam</a:t>
            </a:r>
            <a:endParaRPr lang="en-US" sz="1600" b="1" dirty="0">
              <a:latin typeface="Segoe" pitchFamily="34" charset="0"/>
            </a:endParaRPr>
          </a:p>
        </p:txBody>
      </p:sp>
      <p:sp>
        <p:nvSpPr>
          <p:cNvPr id="14" name="TextBox 13"/>
          <p:cNvSpPr txBox="1"/>
          <p:nvPr/>
        </p:nvSpPr>
        <p:spPr>
          <a:xfrm>
            <a:off x="3466912" y="2521316"/>
            <a:ext cx="1499685" cy="338554"/>
          </a:xfrm>
          <a:prstGeom prst="roundRect">
            <a:avLst/>
          </a:prstGeom>
          <a:gradFill flip="none" rotWithShape="1">
            <a:gsLst>
              <a:gs pos="0">
                <a:schemeClr val="bg1">
                  <a:lumMod val="50000"/>
                  <a:alpha val="0"/>
                </a:schemeClr>
              </a:gs>
              <a:gs pos="42000">
                <a:schemeClr val="accent4">
                  <a:lumMod val="40000"/>
                  <a:lumOff val="60000"/>
                </a:schemeClr>
              </a:gs>
              <a:gs pos="75000">
                <a:schemeClr val="accent4"/>
              </a:gs>
              <a:gs pos="85000">
                <a:schemeClr val="accent4">
                  <a:lumMod val="75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4">
                <a:lumMod val="75000"/>
                <a:alpha val="2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r>
              <a:rPr lang="en-US" sz="1600" b="1" dirty="0" smtClean="0">
                <a:solidFill>
                  <a:schemeClr val="lt1"/>
                </a:solidFill>
                <a:latin typeface="Segoe" pitchFamily="34" charset="0"/>
              </a:rPr>
              <a:t>Antivirus</a:t>
            </a:r>
            <a:endParaRPr lang="en-US" sz="1600" b="1" dirty="0">
              <a:solidFill>
                <a:schemeClr val="lt1"/>
              </a:solidFill>
              <a:latin typeface="Segoe" pitchFamily="34" charset="0"/>
            </a:endParaRPr>
          </a:p>
        </p:txBody>
      </p:sp>
      <p:sp>
        <p:nvSpPr>
          <p:cNvPr id="16" name="TextBox 15"/>
          <p:cNvSpPr txBox="1"/>
          <p:nvPr/>
        </p:nvSpPr>
        <p:spPr>
          <a:xfrm>
            <a:off x="3464236" y="2987280"/>
            <a:ext cx="1498828" cy="338554"/>
          </a:xfrm>
          <a:prstGeom prst="roundRect">
            <a:avLst/>
          </a:prstGeom>
          <a:gradFill flip="none" rotWithShape="1">
            <a:gsLst>
              <a:gs pos="0">
                <a:schemeClr val="bg1">
                  <a:lumMod val="50000"/>
                  <a:alpha val="0"/>
                </a:schemeClr>
              </a:gs>
              <a:gs pos="42000">
                <a:schemeClr val="accent4">
                  <a:lumMod val="40000"/>
                  <a:lumOff val="60000"/>
                </a:schemeClr>
              </a:gs>
              <a:gs pos="75000">
                <a:schemeClr val="accent4"/>
              </a:gs>
              <a:gs pos="85000">
                <a:schemeClr val="accent4">
                  <a:lumMod val="75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4">
                <a:lumMod val="75000"/>
                <a:alpha val="2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r>
              <a:rPr lang="en-US" sz="1600" b="1" dirty="0" smtClean="0">
                <a:solidFill>
                  <a:schemeClr val="lt1"/>
                </a:solidFill>
                <a:latin typeface="Segoe" pitchFamily="34" charset="0"/>
              </a:rPr>
              <a:t>Policy</a:t>
            </a:r>
            <a:endParaRPr lang="en-US" sz="1600" b="1" dirty="0">
              <a:solidFill>
                <a:schemeClr val="lt1"/>
              </a:solidFill>
              <a:latin typeface="Segoe" pitchFamily="34" charset="0"/>
            </a:endParaRPr>
          </a:p>
        </p:txBody>
      </p:sp>
      <p:sp>
        <p:nvSpPr>
          <p:cNvPr id="17" name="TextBox 16"/>
          <p:cNvSpPr txBox="1"/>
          <p:nvPr/>
        </p:nvSpPr>
        <p:spPr>
          <a:xfrm>
            <a:off x="3464235" y="3458606"/>
            <a:ext cx="1499685" cy="584775"/>
          </a:xfrm>
          <a:prstGeom prst="roundRect">
            <a:avLst/>
          </a:prstGeom>
          <a:gradFill flip="none" rotWithShape="1">
            <a:gsLst>
              <a:gs pos="0">
                <a:schemeClr val="bg1">
                  <a:lumMod val="50000"/>
                  <a:alpha val="0"/>
                </a:schemeClr>
              </a:gs>
              <a:gs pos="42000">
                <a:schemeClr val="accent4">
                  <a:lumMod val="40000"/>
                  <a:lumOff val="60000"/>
                </a:schemeClr>
              </a:gs>
              <a:gs pos="75000">
                <a:schemeClr val="accent4"/>
              </a:gs>
              <a:gs pos="85000">
                <a:schemeClr val="accent4">
                  <a:lumMod val="75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4">
                <a:lumMod val="75000"/>
                <a:alpha val="2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r>
              <a:rPr lang="en-US" sz="1600" b="1" dirty="0" smtClean="0">
                <a:solidFill>
                  <a:schemeClr val="lt1"/>
                </a:solidFill>
                <a:latin typeface="Segoe" pitchFamily="34" charset="0"/>
              </a:rPr>
              <a:t>Disaster Recovery</a:t>
            </a:r>
            <a:endParaRPr lang="en-US" sz="1600" b="1" dirty="0">
              <a:solidFill>
                <a:schemeClr val="lt1"/>
              </a:solidFill>
              <a:latin typeface="Segoe" pitchFamily="34" charset="0"/>
            </a:endParaRPr>
          </a:p>
        </p:txBody>
      </p:sp>
      <p:pic>
        <p:nvPicPr>
          <p:cNvPr id="20" name="Picture 15" descr="policy"/>
          <p:cNvPicPr>
            <a:picLocks noChangeAspect="1" noChangeArrowheads="1"/>
          </p:cNvPicPr>
          <p:nvPr/>
        </p:nvPicPr>
        <p:blipFill>
          <a:blip r:embed="rId4" cstate="screen">
            <a:clrChange>
              <a:clrFrom>
                <a:srgbClr val="FDFDFD"/>
              </a:clrFrom>
              <a:clrTo>
                <a:srgbClr val="FDFDFD">
                  <a:alpha val="0"/>
                </a:srgbClr>
              </a:clrTo>
            </a:clrChange>
          </a:blip>
          <a:srcRect/>
          <a:stretch>
            <a:fillRect/>
          </a:stretch>
        </p:blipFill>
        <p:spPr bwMode="auto">
          <a:xfrm>
            <a:off x="4668274" y="2896279"/>
            <a:ext cx="355846" cy="491610"/>
          </a:xfrm>
          <a:prstGeom prst="rect">
            <a:avLst/>
          </a:prstGeom>
          <a:noFill/>
          <a:effectLst>
            <a:outerShdw blurRad="63500" algn="ctr" rotWithShape="0">
              <a:schemeClr val="tx1"/>
            </a:outerShdw>
          </a:effectLst>
        </p:spPr>
      </p:pic>
      <p:pic>
        <p:nvPicPr>
          <p:cNvPr id="21" name="Picture 11" descr="Virus"/>
          <p:cNvPicPr>
            <a:picLocks noChangeAspect="1" noChangeArrowheads="1"/>
          </p:cNvPicPr>
          <p:nvPr/>
        </p:nvPicPr>
        <p:blipFill>
          <a:blip r:embed="rId5" cstate="screen">
            <a:clrChange>
              <a:clrFrom>
                <a:srgbClr val="FDFDFD"/>
              </a:clrFrom>
              <a:clrTo>
                <a:srgbClr val="FDFDFD">
                  <a:alpha val="0"/>
                </a:srgbClr>
              </a:clrTo>
            </a:clrChange>
          </a:blip>
          <a:srcRect/>
          <a:stretch>
            <a:fillRect/>
          </a:stretch>
        </p:blipFill>
        <p:spPr bwMode="auto">
          <a:xfrm>
            <a:off x="4702702" y="2419344"/>
            <a:ext cx="319352" cy="498249"/>
          </a:xfrm>
          <a:prstGeom prst="rect">
            <a:avLst/>
          </a:prstGeom>
          <a:noFill/>
          <a:effectLst>
            <a:outerShdw blurRad="63500" algn="ctr" rotWithShape="0">
              <a:schemeClr val="tx1"/>
            </a:outerShdw>
          </a:effectLst>
        </p:spPr>
      </p:pic>
      <p:grpSp>
        <p:nvGrpSpPr>
          <p:cNvPr id="61" name="Group 60"/>
          <p:cNvGrpSpPr/>
          <p:nvPr/>
        </p:nvGrpSpPr>
        <p:grpSpPr>
          <a:xfrm>
            <a:off x="4711098" y="1991886"/>
            <a:ext cx="345788" cy="364219"/>
            <a:chOff x="4711098" y="1991886"/>
            <a:chExt cx="345788" cy="364219"/>
          </a:xfrm>
        </p:grpSpPr>
        <p:pic>
          <p:nvPicPr>
            <p:cNvPr id="22" name="Picture 32" descr="Opened_mail_2"/>
            <p:cNvPicPr>
              <a:picLocks noChangeAspect="1" noChangeArrowheads="1"/>
            </p:cNvPicPr>
            <p:nvPr/>
          </p:nvPicPr>
          <p:blipFill>
            <a:blip r:embed="rId6" cstate="screen">
              <a:clrChange>
                <a:clrFrom>
                  <a:srgbClr val="FDFDFD"/>
                </a:clrFrom>
                <a:clrTo>
                  <a:srgbClr val="FDFDFD">
                    <a:alpha val="0"/>
                  </a:srgbClr>
                </a:clrTo>
              </a:clrChange>
            </a:blip>
            <a:srcRect/>
            <a:stretch>
              <a:fillRect/>
            </a:stretch>
          </p:blipFill>
          <p:spPr bwMode="auto">
            <a:xfrm>
              <a:off x="4711098" y="1991886"/>
              <a:ext cx="303702" cy="364219"/>
            </a:xfrm>
            <a:prstGeom prst="rect">
              <a:avLst/>
            </a:prstGeom>
            <a:noFill/>
            <a:effectLst>
              <a:outerShdw blurRad="63500" algn="ctr" rotWithShape="0">
                <a:schemeClr val="tx1"/>
              </a:outerShdw>
            </a:effectLst>
          </p:spPr>
        </p:pic>
        <p:pic>
          <p:nvPicPr>
            <p:cNvPr id="24" name="Picture 6" descr="Commerce"/>
            <p:cNvPicPr>
              <a:picLocks noChangeAspect="1" noChangeArrowheads="1"/>
            </p:cNvPicPr>
            <p:nvPr/>
          </p:nvPicPr>
          <p:blipFill>
            <a:blip r:embed="rId7" cstate="screen">
              <a:clrChange>
                <a:clrFrom>
                  <a:srgbClr val="FDFDFD"/>
                </a:clrFrom>
                <a:clrTo>
                  <a:srgbClr val="FDFDFD">
                    <a:alpha val="0"/>
                  </a:srgbClr>
                </a:clrTo>
              </a:clrChange>
            </a:blip>
            <a:srcRect/>
            <a:stretch>
              <a:fillRect/>
            </a:stretch>
          </p:blipFill>
          <p:spPr bwMode="auto">
            <a:xfrm rot="16783495">
              <a:off x="4813705" y="2020422"/>
              <a:ext cx="213566" cy="272796"/>
            </a:xfrm>
            <a:prstGeom prst="rect">
              <a:avLst/>
            </a:prstGeom>
            <a:noFill/>
          </p:spPr>
        </p:pic>
      </p:grpSp>
      <p:pic>
        <p:nvPicPr>
          <p:cNvPr id="25" name="Picture 5" descr="Clock"/>
          <p:cNvPicPr>
            <a:picLocks noChangeAspect="1" noChangeArrowheads="1"/>
          </p:cNvPicPr>
          <p:nvPr/>
        </p:nvPicPr>
        <p:blipFill>
          <a:blip r:embed="rId8" cstate="screen">
            <a:clrChange>
              <a:clrFrom>
                <a:srgbClr val="FDFDFD"/>
              </a:clrFrom>
              <a:clrTo>
                <a:srgbClr val="FDFDFD">
                  <a:alpha val="0"/>
                </a:srgbClr>
              </a:clrTo>
            </a:clrChange>
          </a:blip>
          <a:srcRect/>
          <a:stretch>
            <a:fillRect/>
          </a:stretch>
        </p:blipFill>
        <p:spPr bwMode="auto">
          <a:xfrm>
            <a:off x="4738632" y="3547036"/>
            <a:ext cx="307680" cy="374809"/>
          </a:xfrm>
          <a:prstGeom prst="rect">
            <a:avLst/>
          </a:prstGeom>
          <a:noFill/>
          <a:effectLst>
            <a:outerShdw blurRad="63500" algn="ctr" rotWithShape="0">
              <a:schemeClr val="tx1"/>
            </a:outerShdw>
          </a:effectLst>
        </p:spPr>
      </p:pic>
      <p:pic>
        <p:nvPicPr>
          <p:cNvPr id="29" name="Picture 27" descr="file2"/>
          <p:cNvPicPr>
            <a:picLocks noChangeAspect="1" noChangeArrowheads="1"/>
          </p:cNvPicPr>
          <p:nvPr/>
        </p:nvPicPr>
        <p:blipFill>
          <a:blip r:embed="rId9" cstate="screen">
            <a:clrChange>
              <a:clrFrom>
                <a:srgbClr val="FDFDFD"/>
              </a:clrFrom>
              <a:clrTo>
                <a:srgbClr val="FDFDFD">
                  <a:alpha val="0"/>
                </a:srgbClr>
              </a:clrTo>
            </a:clrChange>
          </a:blip>
          <a:srcRect/>
          <a:stretch>
            <a:fillRect/>
          </a:stretch>
        </p:blipFill>
        <p:spPr bwMode="auto">
          <a:xfrm>
            <a:off x="4709498" y="5086702"/>
            <a:ext cx="279860" cy="343865"/>
          </a:xfrm>
          <a:prstGeom prst="rect">
            <a:avLst/>
          </a:prstGeom>
          <a:solidFill>
            <a:schemeClr val="tx1"/>
          </a:solidFill>
          <a:effectLst>
            <a:outerShdw blurRad="63500" algn="ctr" rotWithShape="0">
              <a:schemeClr val="tx1"/>
            </a:outerShdw>
          </a:effectLst>
        </p:spPr>
      </p:pic>
      <p:pic>
        <p:nvPicPr>
          <p:cNvPr id="26" name="Picture 27" descr="file2"/>
          <p:cNvPicPr>
            <a:picLocks noChangeAspect="1" noChangeArrowheads="1"/>
          </p:cNvPicPr>
          <p:nvPr/>
        </p:nvPicPr>
        <p:blipFill>
          <a:blip r:embed="rId10" cstate="screen">
            <a:clrChange>
              <a:clrFrom>
                <a:srgbClr val="FDFDFD"/>
              </a:clrFrom>
              <a:clrTo>
                <a:srgbClr val="FDFDFD">
                  <a:alpha val="0"/>
                </a:srgbClr>
              </a:clrTo>
            </a:clrChange>
          </a:blip>
          <a:srcRect/>
          <a:stretch>
            <a:fillRect/>
          </a:stretch>
        </p:blipFill>
        <p:spPr bwMode="auto">
          <a:xfrm>
            <a:off x="4680774" y="4495216"/>
            <a:ext cx="311263" cy="382449"/>
          </a:xfrm>
          <a:prstGeom prst="rect">
            <a:avLst/>
          </a:prstGeom>
          <a:solidFill>
            <a:schemeClr val="tx1"/>
          </a:solidFill>
          <a:effectLst>
            <a:outerShdw blurRad="63500" algn="ctr" rotWithShape="0">
              <a:schemeClr val="tx1"/>
            </a:outerShdw>
          </a:effectLst>
        </p:spPr>
      </p:pic>
      <p:pic>
        <p:nvPicPr>
          <p:cNvPr id="30" name="Picture 26" descr="Tools"/>
          <p:cNvPicPr>
            <a:picLocks noChangeAspect="1" noChangeArrowheads="1"/>
          </p:cNvPicPr>
          <p:nvPr/>
        </p:nvPicPr>
        <p:blipFill>
          <a:blip r:embed="rId11" cstate="screen">
            <a:clrChange>
              <a:clrFrom>
                <a:srgbClr val="FDFDFD"/>
              </a:clrFrom>
              <a:clrTo>
                <a:srgbClr val="FDFDFD">
                  <a:alpha val="0"/>
                </a:srgbClr>
              </a:clrTo>
            </a:clrChange>
          </a:blip>
          <a:srcRect/>
          <a:stretch>
            <a:fillRect/>
          </a:stretch>
        </p:blipFill>
        <p:spPr bwMode="auto">
          <a:xfrm>
            <a:off x="4560757" y="4547235"/>
            <a:ext cx="229074" cy="350288"/>
          </a:xfrm>
          <a:prstGeom prst="rect">
            <a:avLst/>
          </a:prstGeom>
          <a:noFill/>
          <a:effectLst>
            <a:outerShdw blurRad="63500" algn="ctr" rotWithShape="0">
              <a:schemeClr val="tx1"/>
            </a:outerShdw>
          </a:effectLst>
        </p:spPr>
      </p:pic>
      <p:pic>
        <p:nvPicPr>
          <p:cNvPr id="11" name="Rectangle 9232"/>
          <p:cNvPicPr>
            <a:picLocks noChangeAspect="1" noChangeArrowheads="1"/>
          </p:cNvPicPr>
          <p:nvPr/>
        </p:nvPicPr>
        <p:blipFill>
          <a:blip r:embed="rId12" cstate="screen"/>
          <a:srcRect/>
          <a:stretch>
            <a:fillRect/>
          </a:stretch>
        </p:blipFill>
        <p:spPr bwMode="auto">
          <a:xfrm>
            <a:off x="4576859" y="5229733"/>
            <a:ext cx="270271" cy="236298"/>
          </a:xfrm>
          <a:prstGeom prst="rect">
            <a:avLst/>
          </a:prstGeom>
          <a:noFill/>
          <a:ln w="9525">
            <a:noFill/>
            <a:miter lim="800000"/>
            <a:headEnd/>
            <a:tailEnd/>
          </a:ln>
        </p:spPr>
      </p:pic>
      <p:sp>
        <p:nvSpPr>
          <p:cNvPr id="31" name="TextBox 30"/>
          <p:cNvSpPr txBox="1"/>
          <p:nvPr/>
        </p:nvSpPr>
        <p:spPr>
          <a:xfrm>
            <a:off x="3311590" y="4415592"/>
            <a:ext cx="1081914" cy="523220"/>
          </a:xfrm>
          <a:prstGeom prst="rect">
            <a:avLst/>
          </a:prstGeom>
          <a:noFill/>
        </p:spPr>
        <p:txBody>
          <a:bodyPr wrap="square" rtlCol="0">
            <a:spAutoFit/>
          </a:bodyPr>
          <a:lstStyle/>
          <a:p>
            <a:pPr algn="r"/>
            <a:r>
              <a:rPr lang="en-US" sz="1400" b="1" dirty="0" smtClean="0"/>
              <a:t>Admin</a:t>
            </a:r>
          </a:p>
          <a:p>
            <a:pPr algn="r"/>
            <a:r>
              <a:rPr lang="en-US" sz="1400" b="1" dirty="0" smtClean="0"/>
              <a:t>Console</a:t>
            </a:r>
            <a:endParaRPr lang="en-US" sz="1400" b="1" dirty="0"/>
          </a:p>
        </p:txBody>
      </p:sp>
      <p:pic>
        <p:nvPicPr>
          <p:cNvPr id="32" name="Picture 79" descr="IElogo"/>
          <p:cNvPicPr>
            <a:picLocks noChangeAspect="1" noChangeArrowheads="1"/>
          </p:cNvPicPr>
          <p:nvPr/>
        </p:nvPicPr>
        <p:blipFill>
          <a:blip r:embed="rId13" cstate="screen"/>
          <a:srcRect/>
          <a:stretch>
            <a:fillRect/>
          </a:stretch>
        </p:blipFill>
        <p:spPr bwMode="auto">
          <a:xfrm>
            <a:off x="4861427" y="4426300"/>
            <a:ext cx="159159" cy="165952"/>
          </a:xfrm>
          <a:prstGeom prst="rect">
            <a:avLst/>
          </a:prstGeom>
          <a:noFill/>
        </p:spPr>
      </p:pic>
      <p:pic>
        <p:nvPicPr>
          <p:cNvPr id="33" name="Picture 79" descr="IElogo"/>
          <p:cNvPicPr>
            <a:picLocks noChangeAspect="1" noChangeArrowheads="1"/>
          </p:cNvPicPr>
          <p:nvPr/>
        </p:nvPicPr>
        <p:blipFill>
          <a:blip r:embed="rId13" cstate="screen"/>
          <a:srcRect/>
          <a:stretch>
            <a:fillRect/>
          </a:stretch>
        </p:blipFill>
        <p:spPr bwMode="auto">
          <a:xfrm>
            <a:off x="4858749" y="4994053"/>
            <a:ext cx="159159" cy="165952"/>
          </a:xfrm>
          <a:prstGeom prst="rect">
            <a:avLst/>
          </a:prstGeom>
          <a:noFill/>
        </p:spPr>
      </p:pic>
      <p:pic>
        <p:nvPicPr>
          <p:cNvPr id="39" name="Picture 15" descr="ExchangeMailBoxServer"/>
          <p:cNvPicPr>
            <a:picLocks noChangeAspect="1" noChangeArrowheads="1"/>
          </p:cNvPicPr>
          <p:nvPr/>
        </p:nvPicPr>
        <p:blipFill>
          <a:blip r:embed="rId14" cstate="screen"/>
          <a:srcRect/>
          <a:stretch>
            <a:fillRect/>
          </a:stretch>
        </p:blipFill>
        <p:spPr bwMode="auto">
          <a:xfrm>
            <a:off x="8137686" y="2581070"/>
            <a:ext cx="518948" cy="626877"/>
          </a:xfrm>
          <a:prstGeom prst="rect">
            <a:avLst/>
          </a:prstGeom>
          <a:noFill/>
        </p:spPr>
      </p:pic>
      <p:pic>
        <p:nvPicPr>
          <p:cNvPr id="40" name="Rectangle 3076"/>
          <p:cNvPicPr>
            <a:picLocks noChangeArrowheads="1"/>
          </p:cNvPicPr>
          <p:nvPr/>
        </p:nvPicPr>
        <p:blipFill>
          <a:blip r:embed="rId15" cstate="screen"/>
          <a:srcRect/>
          <a:stretch>
            <a:fillRect/>
          </a:stretch>
        </p:blipFill>
        <p:spPr bwMode="auto">
          <a:xfrm>
            <a:off x="7123895" y="3201615"/>
            <a:ext cx="1498178" cy="238536"/>
          </a:xfrm>
          <a:prstGeom prst="rect">
            <a:avLst/>
          </a:prstGeom>
          <a:noFill/>
          <a:ln w="9525" cap="flat" cmpd="sng" algn="ctr">
            <a:noFill/>
            <a:prstDash val="solid"/>
            <a:miter lim="800000"/>
            <a:headEnd type="none" w="med" len="med"/>
            <a:tailEnd type="none" w="med" len="med"/>
          </a:ln>
          <a:effectLst/>
        </p:spPr>
      </p:pic>
      <p:sp>
        <p:nvSpPr>
          <p:cNvPr id="41" name="TextBox 40"/>
          <p:cNvSpPr txBox="1"/>
          <p:nvPr/>
        </p:nvSpPr>
        <p:spPr>
          <a:xfrm>
            <a:off x="6874437" y="2269190"/>
            <a:ext cx="1298013" cy="646331"/>
          </a:xfrm>
          <a:prstGeom prst="rect">
            <a:avLst/>
          </a:prstGeom>
          <a:noFill/>
        </p:spPr>
        <p:txBody>
          <a:bodyPr wrap="square" rtlCol="0">
            <a:spAutoFit/>
          </a:bodyPr>
          <a:lstStyle/>
          <a:p>
            <a:r>
              <a:rPr lang="en-US" b="1" dirty="0" smtClean="0"/>
              <a:t>Corporate</a:t>
            </a:r>
          </a:p>
          <a:p>
            <a:r>
              <a:rPr lang="en-US" b="1" dirty="0" smtClean="0"/>
              <a:t>Network</a:t>
            </a:r>
            <a:endParaRPr lang="en-US" b="1" dirty="0"/>
          </a:p>
        </p:txBody>
      </p:sp>
      <p:cxnSp>
        <p:nvCxnSpPr>
          <p:cNvPr id="44" name="Elbow Connector 43"/>
          <p:cNvCxnSpPr>
            <a:endCxn id="32" idx="3"/>
          </p:cNvCxnSpPr>
          <p:nvPr/>
        </p:nvCxnSpPr>
        <p:spPr>
          <a:xfrm rot="10800000" flipV="1">
            <a:off x="5020587" y="3881047"/>
            <a:ext cx="2299448" cy="628229"/>
          </a:xfrm>
          <a:prstGeom prst="bentConnector3">
            <a:avLst>
              <a:gd name="adj1" fmla="val 16459"/>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6" name="Elbow Connector 45"/>
          <p:cNvCxnSpPr>
            <a:endCxn id="33" idx="3"/>
          </p:cNvCxnSpPr>
          <p:nvPr/>
        </p:nvCxnSpPr>
        <p:spPr>
          <a:xfrm rot="10800000" flipV="1">
            <a:off x="5017908" y="3881047"/>
            <a:ext cx="2302126" cy="1195982"/>
          </a:xfrm>
          <a:prstGeom prst="bentConnector3">
            <a:avLst>
              <a:gd name="adj1" fmla="val 16498"/>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9" name="Elbow Connector 48"/>
          <p:cNvCxnSpPr>
            <a:endCxn id="29" idx="3"/>
          </p:cNvCxnSpPr>
          <p:nvPr/>
        </p:nvCxnSpPr>
        <p:spPr>
          <a:xfrm rot="10800000" flipV="1">
            <a:off x="4989358" y="4668536"/>
            <a:ext cx="2264841" cy="590099"/>
          </a:xfrm>
          <a:prstGeom prst="bentConnector3">
            <a:avLst>
              <a:gd name="adj1" fmla="val 7433"/>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a:xfrm>
            <a:off x="7618263" y="3678295"/>
            <a:ext cx="1121976" cy="523220"/>
          </a:xfrm>
          <a:prstGeom prst="rect">
            <a:avLst/>
          </a:prstGeom>
          <a:noFill/>
        </p:spPr>
        <p:txBody>
          <a:bodyPr wrap="square" rtlCol="0">
            <a:spAutoFit/>
          </a:bodyPr>
          <a:lstStyle/>
          <a:p>
            <a:pPr algn="ctr"/>
            <a:r>
              <a:rPr lang="en-US" sz="1400" b="1" dirty="0" smtClean="0"/>
              <a:t>Messaging</a:t>
            </a:r>
          </a:p>
          <a:p>
            <a:pPr algn="ctr"/>
            <a:r>
              <a:rPr lang="en-US" sz="1400" b="1" dirty="0" smtClean="0"/>
              <a:t>Admin</a:t>
            </a:r>
            <a:endParaRPr lang="en-US" sz="1400" b="1" dirty="0"/>
          </a:p>
        </p:txBody>
      </p:sp>
      <p:sp>
        <p:nvSpPr>
          <p:cNvPr id="58" name="TextBox 57"/>
          <p:cNvSpPr txBox="1"/>
          <p:nvPr/>
        </p:nvSpPr>
        <p:spPr>
          <a:xfrm>
            <a:off x="7728753" y="4506353"/>
            <a:ext cx="1153990" cy="307777"/>
          </a:xfrm>
          <a:prstGeom prst="rect">
            <a:avLst/>
          </a:prstGeom>
          <a:noFill/>
        </p:spPr>
        <p:txBody>
          <a:bodyPr wrap="square" rtlCol="0">
            <a:spAutoFit/>
          </a:bodyPr>
          <a:lstStyle/>
          <a:p>
            <a:r>
              <a:rPr lang="en-US" sz="1400" b="1" dirty="0" smtClean="0"/>
              <a:t>Employees</a:t>
            </a:r>
            <a:endParaRPr lang="en-US" sz="1400" b="1" dirty="0"/>
          </a:p>
        </p:txBody>
      </p:sp>
      <p:pic>
        <p:nvPicPr>
          <p:cNvPr id="59" name="Picture 29" descr="Mail_1"/>
          <p:cNvPicPr>
            <a:picLocks noChangeAspect="1" noChangeArrowheads="1"/>
          </p:cNvPicPr>
          <p:nvPr/>
        </p:nvPicPr>
        <p:blipFill>
          <a:blip r:embed="rId16" cstate="screen"/>
          <a:srcRect/>
          <a:stretch>
            <a:fillRect/>
          </a:stretch>
        </p:blipFill>
        <p:spPr bwMode="auto">
          <a:xfrm>
            <a:off x="5972543" y="2899495"/>
            <a:ext cx="290386" cy="182161"/>
          </a:xfrm>
          <a:prstGeom prst="rect">
            <a:avLst/>
          </a:prstGeom>
          <a:noFill/>
        </p:spPr>
      </p:pic>
      <p:pic>
        <p:nvPicPr>
          <p:cNvPr id="60" name="Picture 30" descr="Mail_2"/>
          <p:cNvPicPr>
            <a:picLocks noChangeAspect="1" noChangeArrowheads="1"/>
          </p:cNvPicPr>
          <p:nvPr/>
        </p:nvPicPr>
        <p:blipFill>
          <a:blip r:embed="rId17" cstate="screen">
            <a:clrChange>
              <a:clrFrom>
                <a:srgbClr val="FDFDFD"/>
              </a:clrFrom>
              <a:clrTo>
                <a:srgbClr val="FDFDFD">
                  <a:alpha val="0"/>
                </a:srgbClr>
              </a:clrTo>
            </a:clrChange>
          </a:blip>
          <a:srcRect/>
          <a:stretch>
            <a:fillRect/>
          </a:stretch>
        </p:blipFill>
        <p:spPr bwMode="auto">
          <a:xfrm>
            <a:off x="6167704" y="2968565"/>
            <a:ext cx="246454" cy="255026"/>
          </a:xfrm>
          <a:prstGeom prst="rect">
            <a:avLst/>
          </a:prstGeom>
          <a:noFill/>
        </p:spPr>
      </p:pic>
      <p:sp>
        <p:nvSpPr>
          <p:cNvPr id="69" name="TextBox 68"/>
          <p:cNvSpPr txBox="1"/>
          <p:nvPr/>
        </p:nvSpPr>
        <p:spPr>
          <a:xfrm>
            <a:off x="5086350" y="2677511"/>
            <a:ext cx="952500" cy="738664"/>
          </a:xfrm>
          <a:prstGeom prst="rect">
            <a:avLst/>
          </a:prstGeom>
          <a:noFill/>
        </p:spPr>
        <p:txBody>
          <a:bodyPr wrap="square" rtlCol="0">
            <a:spAutoFit/>
          </a:bodyPr>
          <a:lstStyle/>
          <a:p>
            <a:pPr algn="ctr"/>
            <a:r>
              <a:rPr lang="en-US" sz="1400" b="1" dirty="0" smtClean="0"/>
              <a:t>Inbound</a:t>
            </a:r>
          </a:p>
          <a:p>
            <a:pPr algn="ctr"/>
            <a:r>
              <a:rPr lang="en-US" sz="1400" b="1" dirty="0" smtClean="0"/>
              <a:t>Filtered</a:t>
            </a:r>
            <a:br>
              <a:rPr lang="en-US" sz="1400" b="1" dirty="0" smtClean="0"/>
            </a:br>
            <a:r>
              <a:rPr lang="en-US" sz="1400" b="1" dirty="0" smtClean="0"/>
              <a:t>E-mail</a:t>
            </a:r>
            <a:endParaRPr lang="en-US" sz="1400" b="1" dirty="0"/>
          </a:p>
        </p:txBody>
      </p:sp>
      <p:sp>
        <p:nvSpPr>
          <p:cNvPr id="82" name="Rounded Rectangle 81"/>
          <p:cNvSpPr/>
          <p:nvPr/>
        </p:nvSpPr>
        <p:spPr bwMode="blackGray">
          <a:xfrm>
            <a:off x="645982" y="1934635"/>
            <a:ext cx="1573007" cy="4086876"/>
          </a:xfrm>
          <a:prstGeom prst="roundRect">
            <a:avLst>
              <a:gd name="adj" fmla="val 11217"/>
            </a:avLst>
          </a:prstGeom>
          <a:gradFill flip="none" rotWithShape="1">
            <a:gsLst>
              <a:gs pos="0">
                <a:schemeClr val="bg1">
                  <a:lumMod val="50000"/>
                  <a:alpha val="0"/>
                </a:schemeClr>
              </a:gs>
              <a:gs pos="42000">
                <a:schemeClr val="accent1">
                  <a:lumMod val="60000"/>
                  <a:lumOff val="40000"/>
                </a:schemeClr>
              </a:gs>
              <a:gs pos="75000">
                <a:schemeClr val="accent1">
                  <a:lumMod val="75000"/>
                </a:schemeClr>
              </a:gs>
              <a:gs pos="85000">
                <a:schemeClr val="accent1">
                  <a:lumMod val="50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1">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endParaRPr lang="en-US" sz="2400" dirty="0" smtClean="0">
              <a:solidFill>
                <a:schemeClr val="tx1"/>
              </a:solidFill>
              <a:latin typeface="Segoe" pitchFamily="34" charset="0"/>
            </a:endParaRPr>
          </a:p>
        </p:txBody>
      </p:sp>
      <p:sp>
        <p:nvSpPr>
          <p:cNvPr id="84" name="Rounded Rectangle 83"/>
          <p:cNvSpPr/>
          <p:nvPr/>
        </p:nvSpPr>
        <p:spPr bwMode="blackGray">
          <a:xfrm>
            <a:off x="735340" y="2157124"/>
            <a:ext cx="1387237" cy="1226874"/>
          </a:xfrm>
          <a:prstGeom prst="roundRect">
            <a:avLst/>
          </a:prstGeom>
          <a:gradFill flip="none" rotWithShape="1">
            <a:gsLst>
              <a:gs pos="0">
                <a:schemeClr val="bg1">
                  <a:lumMod val="50000"/>
                  <a:alpha val="0"/>
                </a:schemeClr>
              </a:gs>
              <a:gs pos="42000">
                <a:schemeClr val="accent4">
                  <a:lumMod val="40000"/>
                  <a:lumOff val="60000"/>
                </a:schemeClr>
              </a:gs>
              <a:gs pos="75000">
                <a:schemeClr val="accent4"/>
              </a:gs>
              <a:gs pos="85000">
                <a:schemeClr val="accent4">
                  <a:lumMod val="75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4">
                <a:lumMod val="75000"/>
                <a:alpha val="2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R="0" indent="0" algn="ctr" defTabSz="1096963" fontAlgn="base">
              <a:lnSpc>
                <a:spcPct val="100000"/>
              </a:lnSpc>
              <a:spcBef>
                <a:spcPct val="0"/>
              </a:spcBef>
              <a:spcAft>
                <a:spcPct val="0"/>
              </a:spcAft>
              <a:buClrTx/>
              <a:buSzTx/>
              <a:buFontTx/>
              <a:buNone/>
              <a:tabLst/>
              <a:defRPr/>
            </a:pPr>
            <a:endParaRPr lang="en-US" sz="2400" dirty="0" smtClean="0">
              <a:solidFill>
                <a:schemeClr val="tx1"/>
              </a:solidFill>
              <a:latin typeface="Segoe" pitchFamily="34" charset="0"/>
            </a:endParaRPr>
          </a:p>
        </p:txBody>
      </p:sp>
      <p:sp>
        <p:nvSpPr>
          <p:cNvPr id="85" name="TextBox 84"/>
          <p:cNvSpPr txBox="1"/>
          <p:nvPr/>
        </p:nvSpPr>
        <p:spPr>
          <a:xfrm>
            <a:off x="704850" y="5145808"/>
            <a:ext cx="1420016" cy="584775"/>
          </a:xfrm>
          <a:prstGeom prst="rect">
            <a:avLst/>
          </a:prstGeom>
          <a:noFill/>
        </p:spPr>
        <p:txBody>
          <a:bodyPr wrap="square" rtlCol="0">
            <a:spAutoFit/>
          </a:bodyPr>
          <a:lstStyle/>
          <a:p>
            <a:pPr algn="ctr"/>
            <a:r>
              <a:rPr lang="en-US" sz="1600" dirty="0" smtClean="0">
                <a:solidFill>
                  <a:schemeClr val="accent2">
                    <a:lumMod val="60000"/>
                    <a:lumOff val="40000"/>
                  </a:schemeClr>
                </a:solidFill>
              </a:rPr>
              <a:t>About 85% of</a:t>
            </a:r>
          </a:p>
          <a:p>
            <a:pPr algn="ctr"/>
            <a:r>
              <a:rPr lang="en-US" sz="1600" dirty="0" smtClean="0">
                <a:solidFill>
                  <a:schemeClr val="accent2">
                    <a:lumMod val="60000"/>
                    <a:lumOff val="40000"/>
                  </a:schemeClr>
                </a:solidFill>
              </a:rPr>
              <a:t>E-mail is junk</a:t>
            </a:r>
            <a:endParaRPr lang="en-US" sz="1600" dirty="0">
              <a:solidFill>
                <a:schemeClr val="accent2">
                  <a:lumMod val="60000"/>
                  <a:lumOff val="40000"/>
                </a:schemeClr>
              </a:solidFill>
            </a:endParaRPr>
          </a:p>
        </p:txBody>
      </p:sp>
      <p:sp>
        <p:nvSpPr>
          <p:cNvPr id="86" name="Rounded Rectangle 85"/>
          <p:cNvSpPr/>
          <p:nvPr/>
        </p:nvSpPr>
        <p:spPr bwMode="blackGray">
          <a:xfrm>
            <a:off x="724627" y="3568427"/>
            <a:ext cx="1387237" cy="1231929"/>
          </a:xfrm>
          <a:prstGeom prst="roundRect">
            <a:avLst/>
          </a:prstGeom>
          <a:gradFill flip="none" rotWithShape="1">
            <a:gsLst>
              <a:gs pos="0">
                <a:schemeClr val="bg1">
                  <a:lumMod val="50000"/>
                  <a:alpha val="0"/>
                </a:schemeClr>
              </a:gs>
              <a:gs pos="42000">
                <a:schemeClr val="accent4">
                  <a:lumMod val="40000"/>
                  <a:lumOff val="60000"/>
                </a:schemeClr>
              </a:gs>
              <a:gs pos="75000">
                <a:schemeClr val="accent4"/>
              </a:gs>
              <a:gs pos="85000">
                <a:schemeClr val="accent4">
                  <a:lumMod val="75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4">
                <a:lumMod val="75000"/>
                <a:alpha val="2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R="0" indent="0" algn="ctr" defTabSz="1096963" fontAlgn="base">
              <a:lnSpc>
                <a:spcPct val="100000"/>
              </a:lnSpc>
              <a:spcBef>
                <a:spcPct val="0"/>
              </a:spcBef>
              <a:spcAft>
                <a:spcPct val="0"/>
              </a:spcAft>
              <a:buClrTx/>
              <a:buSzTx/>
              <a:buFontTx/>
              <a:buNone/>
              <a:tabLst/>
              <a:defRPr/>
            </a:pPr>
            <a:endParaRPr lang="en-US" sz="2400" dirty="0" smtClean="0">
              <a:solidFill>
                <a:schemeClr val="tx1"/>
              </a:solidFill>
              <a:latin typeface="Segoe" pitchFamily="34" charset="0"/>
            </a:endParaRPr>
          </a:p>
        </p:txBody>
      </p:sp>
      <p:sp>
        <p:nvSpPr>
          <p:cNvPr id="92" name="TextBox 91"/>
          <p:cNvSpPr txBox="1"/>
          <p:nvPr/>
        </p:nvSpPr>
        <p:spPr>
          <a:xfrm>
            <a:off x="793087" y="3642567"/>
            <a:ext cx="1314906" cy="584775"/>
          </a:xfrm>
          <a:prstGeom prst="rect">
            <a:avLst/>
          </a:prstGeom>
          <a:noFill/>
        </p:spPr>
        <p:txBody>
          <a:bodyPr wrap="square" rtlCol="0">
            <a:spAutoFit/>
          </a:bodyPr>
          <a:lstStyle/>
          <a:p>
            <a:pPr algn="ctr"/>
            <a:r>
              <a:rPr lang="en-US" sz="1600" b="1" dirty="0" smtClean="0"/>
              <a:t>Legitimate</a:t>
            </a:r>
          </a:p>
          <a:p>
            <a:pPr algn="ctr"/>
            <a:r>
              <a:rPr lang="en-US" sz="1600" b="1" dirty="0" smtClean="0"/>
              <a:t>E-mail</a:t>
            </a:r>
          </a:p>
        </p:txBody>
      </p:sp>
      <p:grpSp>
        <p:nvGrpSpPr>
          <p:cNvPr id="76" name="Group 75"/>
          <p:cNvGrpSpPr/>
          <p:nvPr/>
        </p:nvGrpSpPr>
        <p:grpSpPr>
          <a:xfrm>
            <a:off x="760413" y="4215155"/>
            <a:ext cx="1285111" cy="364783"/>
            <a:chOff x="750888" y="4300880"/>
            <a:chExt cx="1285111" cy="364783"/>
          </a:xfrm>
        </p:grpSpPr>
        <p:pic>
          <p:nvPicPr>
            <p:cNvPr id="87" name="Picture 29" descr="Mail_1"/>
            <p:cNvPicPr>
              <a:picLocks noChangeAspect="1" noChangeArrowheads="1"/>
            </p:cNvPicPr>
            <p:nvPr/>
          </p:nvPicPr>
          <p:blipFill>
            <a:blip r:embed="rId18" cstate="screen">
              <a:clrChange>
                <a:clrFrom>
                  <a:srgbClr val="FDFDFD"/>
                </a:clrFrom>
                <a:clrTo>
                  <a:srgbClr val="FDFDFD">
                    <a:alpha val="0"/>
                  </a:srgbClr>
                </a:clrTo>
              </a:clrChange>
            </a:blip>
            <a:srcRect/>
            <a:stretch>
              <a:fillRect/>
            </a:stretch>
          </p:blipFill>
          <p:spPr bwMode="auto">
            <a:xfrm>
              <a:off x="1239736" y="4409057"/>
              <a:ext cx="354354" cy="222289"/>
            </a:xfrm>
            <a:prstGeom prst="rect">
              <a:avLst/>
            </a:prstGeom>
            <a:noFill/>
            <a:effectLst>
              <a:outerShdw blurRad="63500" algn="ctr" rotWithShape="0">
                <a:schemeClr val="tx1"/>
              </a:outerShdw>
            </a:effectLst>
          </p:spPr>
        </p:pic>
        <p:pic>
          <p:nvPicPr>
            <p:cNvPr id="123" name="Picture 31" descr="Mail_digital_signature"/>
            <p:cNvPicPr>
              <a:picLocks noChangeAspect="1" noChangeArrowheads="1"/>
            </p:cNvPicPr>
            <p:nvPr/>
          </p:nvPicPr>
          <p:blipFill>
            <a:blip r:embed="rId19" cstate="screen">
              <a:clrChange>
                <a:clrFrom>
                  <a:srgbClr val="FDFDFD"/>
                </a:clrFrom>
                <a:clrTo>
                  <a:srgbClr val="FDFDFD">
                    <a:alpha val="0"/>
                  </a:srgbClr>
                </a:clrTo>
              </a:clrChange>
            </a:blip>
            <a:srcRect/>
            <a:stretch>
              <a:fillRect/>
            </a:stretch>
          </p:blipFill>
          <p:spPr bwMode="auto">
            <a:xfrm>
              <a:off x="1644980" y="4376127"/>
              <a:ext cx="391019" cy="272685"/>
            </a:xfrm>
            <a:prstGeom prst="rect">
              <a:avLst/>
            </a:prstGeom>
            <a:noFill/>
            <a:effectLst>
              <a:outerShdw blurRad="63500" algn="ctr" rotWithShape="0">
                <a:schemeClr val="tx1"/>
              </a:outerShdw>
            </a:effectLst>
          </p:spPr>
        </p:pic>
        <p:pic>
          <p:nvPicPr>
            <p:cNvPr id="124" name="Picture 37" descr="Mail_Secure"/>
            <p:cNvPicPr>
              <a:picLocks noChangeAspect="1" noChangeArrowheads="1"/>
            </p:cNvPicPr>
            <p:nvPr/>
          </p:nvPicPr>
          <p:blipFill>
            <a:blip r:embed="rId20" cstate="screen">
              <a:clrChange>
                <a:clrFrom>
                  <a:srgbClr val="FDFDFD"/>
                </a:clrFrom>
                <a:clrTo>
                  <a:srgbClr val="FDFDFD">
                    <a:alpha val="0"/>
                  </a:srgbClr>
                </a:clrTo>
              </a:clrChange>
            </a:blip>
            <a:srcRect/>
            <a:stretch>
              <a:fillRect/>
            </a:stretch>
          </p:blipFill>
          <p:spPr bwMode="auto">
            <a:xfrm>
              <a:off x="750888" y="4300880"/>
              <a:ext cx="409092" cy="364783"/>
            </a:xfrm>
            <a:prstGeom prst="rect">
              <a:avLst/>
            </a:prstGeom>
            <a:noFill/>
            <a:effectLst>
              <a:outerShdw blurRad="63500" algn="ctr" rotWithShape="0">
                <a:schemeClr val="tx1"/>
              </a:outerShdw>
            </a:effectLst>
          </p:spPr>
        </p:pic>
      </p:grpSp>
      <p:sp>
        <p:nvSpPr>
          <p:cNvPr id="141" name="TextBox 140"/>
          <p:cNvSpPr txBox="1"/>
          <p:nvPr/>
        </p:nvSpPr>
        <p:spPr>
          <a:xfrm>
            <a:off x="2362918" y="4291535"/>
            <a:ext cx="1050842" cy="646331"/>
          </a:xfrm>
          <a:prstGeom prst="rect">
            <a:avLst/>
          </a:prstGeom>
          <a:noFill/>
        </p:spPr>
        <p:txBody>
          <a:bodyPr wrap="square" rtlCol="0">
            <a:spAutoFit/>
          </a:bodyPr>
          <a:lstStyle/>
          <a:p>
            <a:pPr algn="ctr"/>
            <a:r>
              <a:rPr lang="en-US" sz="1200" b="1" dirty="0" smtClean="0"/>
              <a:t>Outbound</a:t>
            </a:r>
          </a:p>
          <a:p>
            <a:pPr algn="ctr"/>
            <a:r>
              <a:rPr lang="en-US" sz="1200" b="1" dirty="0" smtClean="0"/>
              <a:t>Filtered</a:t>
            </a:r>
          </a:p>
          <a:p>
            <a:pPr algn="ctr"/>
            <a:r>
              <a:rPr lang="en-US" sz="1200" b="1" dirty="0" smtClean="0"/>
              <a:t>E-mail</a:t>
            </a:r>
            <a:endParaRPr lang="en-US" sz="1200" b="1" dirty="0"/>
          </a:p>
        </p:txBody>
      </p:sp>
      <p:sp>
        <p:nvSpPr>
          <p:cNvPr id="152" name="TextBox 151"/>
          <p:cNvSpPr txBox="1"/>
          <p:nvPr/>
        </p:nvSpPr>
        <p:spPr>
          <a:xfrm>
            <a:off x="3466912" y="5572125"/>
            <a:ext cx="1505040" cy="638175"/>
          </a:xfrm>
          <a:prstGeom prst="roundRect">
            <a:avLst/>
          </a:prstGeom>
          <a:gradFill flip="none" rotWithShape="1">
            <a:gsLst>
              <a:gs pos="0">
                <a:schemeClr val="bg1">
                  <a:lumMod val="50000"/>
                  <a:alpha val="0"/>
                </a:schemeClr>
              </a:gs>
              <a:gs pos="42000">
                <a:srgbClr val="6B87FF"/>
              </a:gs>
              <a:gs pos="75000">
                <a:srgbClr val="001A8A"/>
              </a:gs>
              <a:gs pos="85000">
                <a:srgbClr val="010D67"/>
              </a:gs>
              <a:gs pos="99000">
                <a:srgbClr val="2E0595">
                  <a:alpha val="0"/>
                </a:srgbClr>
              </a:gs>
            </a:gsLst>
            <a:lin ang="7200000" scaled="0"/>
            <a:tileRect/>
          </a:gradFill>
          <a:ln w="38100">
            <a:noFill/>
            <a:headEnd type="none" w="med" len="med"/>
            <a:tailEnd type="none" w="med" len="med"/>
          </a:ln>
          <a:effectLst>
            <a:outerShdw blurRad="50800" dist="50800" dir="5400000" algn="ctr" rotWithShape="0">
              <a:schemeClr val="accent6">
                <a:alpha val="2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r>
              <a:rPr lang="en-US" sz="1200" b="1" dirty="0" smtClean="0">
                <a:latin typeface="Segoe" pitchFamily="34" charset="0"/>
              </a:rPr>
              <a:t>Incorporated Microsoft Technologies</a:t>
            </a:r>
            <a:endParaRPr lang="en-US" sz="1200" b="1" dirty="0">
              <a:latin typeface="Segoe" pitchFamily="34" charset="0"/>
            </a:endParaRPr>
          </a:p>
        </p:txBody>
      </p:sp>
      <p:sp>
        <p:nvSpPr>
          <p:cNvPr id="153" name="Rounded Rectangle 152"/>
          <p:cNvSpPr/>
          <p:nvPr/>
        </p:nvSpPr>
        <p:spPr bwMode="blackGray">
          <a:xfrm>
            <a:off x="5376322" y="5740317"/>
            <a:ext cx="2370037" cy="538279"/>
          </a:xfrm>
          <a:prstGeom prst="roundRect">
            <a:avLst/>
          </a:prstGeom>
          <a:gradFill flip="none" rotWithShape="1">
            <a:gsLst>
              <a:gs pos="0">
                <a:schemeClr val="bg1">
                  <a:lumMod val="50000"/>
                  <a:alpha val="0"/>
                </a:schemeClr>
              </a:gs>
              <a:gs pos="42000">
                <a:schemeClr val="accent5">
                  <a:lumMod val="40000"/>
                  <a:lumOff val="60000"/>
                </a:schemeClr>
              </a:gs>
              <a:gs pos="75000">
                <a:schemeClr val="accent5"/>
              </a:gs>
              <a:gs pos="85000">
                <a:schemeClr val="accent5">
                  <a:lumMod val="75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5">
                <a:lumMod val="75000"/>
                <a:alpha val="2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R="0" indent="0" algn="ctr" defTabSz="1096963" fontAlgn="base">
              <a:lnSpc>
                <a:spcPct val="100000"/>
              </a:lnSpc>
              <a:spcBef>
                <a:spcPct val="0"/>
              </a:spcBef>
              <a:spcAft>
                <a:spcPct val="0"/>
              </a:spcAft>
              <a:buClrTx/>
              <a:buSzTx/>
              <a:buFontTx/>
              <a:buNone/>
              <a:tabLst/>
              <a:defRPr/>
            </a:pPr>
            <a:endParaRPr lang="en-US" sz="2400" dirty="0" smtClean="0">
              <a:solidFill>
                <a:schemeClr val="tx1"/>
              </a:solidFill>
              <a:latin typeface="Segoe" pitchFamily="34" charset="0"/>
            </a:endParaRPr>
          </a:p>
        </p:txBody>
      </p:sp>
      <p:pic>
        <p:nvPicPr>
          <p:cNvPr id="61443" name="Picture 3"/>
          <p:cNvPicPr>
            <a:picLocks noChangeAspect="1" noChangeArrowheads="1"/>
          </p:cNvPicPr>
          <p:nvPr/>
        </p:nvPicPr>
        <p:blipFill>
          <a:blip r:embed="rId21">
            <a:lum bright="100000"/>
          </a:blip>
          <a:srcRect/>
          <a:stretch>
            <a:fillRect/>
          </a:stretch>
        </p:blipFill>
        <p:spPr bwMode="auto">
          <a:xfrm>
            <a:off x="5759268" y="5852793"/>
            <a:ext cx="1082131" cy="303620"/>
          </a:xfrm>
          <a:prstGeom prst="rect">
            <a:avLst/>
          </a:prstGeom>
          <a:noFill/>
          <a:ln w="9525">
            <a:noFill/>
            <a:miter lim="800000"/>
            <a:headEnd/>
            <a:tailEnd/>
          </a:ln>
          <a:effectLst/>
        </p:spPr>
      </p:pic>
      <p:sp>
        <p:nvSpPr>
          <p:cNvPr id="159" name="Curved Down Arrow 158"/>
          <p:cNvSpPr/>
          <p:nvPr/>
        </p:nvSpPr>
        <p:spPr bwMode="blackGray">
          <a:xfrm>
            <a:off x="4781805" y="5547504"/>
            <a:ext cx="851607" cy="361531"/>
          </a:xfrm>
          <a:prstGeom prst="curvedDownArrow">
            <a:avLst/>
          </a:prstGeom>
          <a:gradFill flip="none" rotWithShape="1">
            <a:gsLst>
              <a:gs pos="0">
                <a:schemeClr val="tx1">
                  <a:alpha val="0"/>
                </a:schemeClr>
              </a:gs>
              <a:gs pos="73000">
                <a:schemeClr val="tx1">
                  <a:alpha val="75000"/>
                </a:schemeClr>
              </a:gs>
              <a:gs pos="100000">
                <a:schemeClr val="tx1"/>
              </a:gs>
            </a:gsLst>
            <a:lin ang="0" scaled="1"/>
            <a:tileRect/>
          </a:gradFill>
          <a:ln>
            <a:headEnd type="none" w="med" len="med"/>
            <a:tailEnd type="none" w="med" len="med"/>
          </a:ln>
          <a:effectLst>
            <a:outerShdw blurRad="39000" dist="25400" dir="5400000" rotWithShape="0">
              <a:srgbClr val="000000">
                <a:alpha val="43000"/>
              </a:srgbClr>
            </a:outerShdw>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R="0" indent="0" algn="ctr" defTabSz="1096963" fontAlgn="base">
              <a:lnSpc>
                <a:spcPct val="100000"/>
              </a:lnSpc>
              <a:spcBef>
                <a:spcPct val="0"/>
              </a:spcBef>
              <a:spcAft>
                <a:spcPct val="0"/>
              </a:spcAft>
              <a:buClrTx/>
              <a:buSzTx/>
              <a:buFontTx/>
              <a:buNone/>
              <a:tabLst/>
            </a:pPr>
            <a:endParaRPr lang="en-US" sz="2800" dirty="0" smtClean="0">
              <a:solidFill>
                <a:schemeClr val="tx1"/>
              </a:solidFill>
              <a:effectLst>
                <a:outerShdw blurRad="38100" dist="38100" dir="2700000" algn="tl">
                  <a:srgbClr val="000000">
                    <a:alpha val="43137"/>
                  </a:srgbClr>
                </a:outerShdw>
              </a:effectLst>
            </a:endParaRPr>
          </a:p>
        </p:txBody>
      </p:sp>
      <p:pic>
        <p:nvPicPr>
          <p:cNvPr id="83" name="Rectangle 9268"/>
          <p:cNvPicPr>
            <a:picLocks noChangeAspect="1" noChangeArrowheads="1"/>
          </p:cNvPicPr>
          <p:nvPr/>
        </p:nvPicPr>
        <p:blipFill>
          <a:blip r:embed="rId22"/>
          <a:srcRect/>
          <a:stretch>
            <a:fillRect/>
          </a:stretch>
        </p:blipFill>
        <p:spPr bwMode="auto">
          <a:xfrm>
            <a:off x="927207" y="2606070"/>
            <a:ext cx="885612" cy="715586"/>
          </a:xfrm>
          <a:prstGeom prst="rect">
            <a:avLst/>
          </a:prstGeom>
          <a:noFill/>
          <a:ln w="9525">
            <a:noFill/>
            <a:miter lim="800000"/>
            <a:headEnd/>
            <a:tailEnd/>
          </a:ln>
        </p:spPr>
      </p:pic>
      <p:sp>
        <p:nvSpPr>
          <p:cNvPr id="91" name="TextBox 90"/>
          <p:cNvSpPr txBox="1"/>
          <p:nvPr/>
        </p:nvSpPr>
        <p:spPr>
          <a:xfrm>
            <a:off x="785779" y="2208811"/>
            <a:ext cx="1375530" cy="338554"/>
          </a:xfrm>
          <a:prstGeom prst="rect">
            <a:avLst/>
          </a:prstGeom>
          <a:noFill/>
        </p:spPr>
        <p:txBody>
          <a:bodyPr wrap="square" rtlCol="0">
            <a:spAutoFit/>
          </a:bodyPr>
          <a:lstStyle/>
          <a:p>
            <a:pPr algn="ctr"/>
            <a:r>
              <a:rPr lang="en-US" sz="1600" b="1" dirty="0" smtClean="0"/>
              <a:t>Junk E-mail</a:t>
            </a:r>
          </a:p>
        </p:txBody>
      </p:sp>
      <p:pic>
        <p:nvPicPr>
          <p:cNvPr id="2061" name="Picture 13" descr="C:\Program Files\Microsoft Resource DVD Artwork\DVD_ART\BoxShots_Logos\Windows Live - MANY Service Logos\Windows Live Hotmail\Windows Live Hotmail V Reverse.png"/>
          <p:cNvPicPr>
            <a:picLocks noChangeAspect="1" noChangeArrowheads="1"/>
          </p:cNvPicPr>
          <p:nvPr/>
        </p:nvPicPr>
        <p:blipFill>
          <a:blip r:embed="rId23"/>
          <a:srcRect/>
          <a:stretch>
            <a:fillRect/>
          </a:stretch>
        </p:blipFill>
        <p:spPr bwMode="auto">
          <a:xfrm>
            <a:off x="6996917" y="5761389"/>
            <a:ext cx="654833" cy="410812"/>
          </a:xfrm>
          <a:prstGeom prst="rect">
            <a:avLst/>
          </a:prstGeom>
          <a:noFill/>
        </p:spPr>
      </p:pic>
      <p:pic>
        <p:nvPicPr>
          <p:cNvPr id="2063" name="Picture 15" descr="C:\Program Files\Microsoft Resource DVD Artwork\DVD_ART\Artwork_Imagery\HARDWARE_IMAGERY\Illustration - Misc Hardware\Windows Vista Illustration Icons\Generic User.png"/>
          <p:cNvPicPr>
            <a:picLocks noChangeAspect="1" noChangeArrowheads="1"/>
          </p:cNvPicPr>
          <p:nvPr/>
        </p:nvPicPr>
        <p:blipFill>
          <a:blip r:embed="rId24"/>
          <a:srcRect/>
          <a:stretch>
            <a:fillRect/>
          </a:stretch>
        </p:blipFill>
        <p:spPr bwMode="auto">
          <a:xfrm>
            <a:off x="7255464" y="3586477"/>
            <a:ext cx="528047" cy="642623"/>
          </a:xfrm>
          <a:prstGeom prst="rect">
            <a:avLst/>
          </a:prstGeom>
          <a:noFill/>
        </p:spPr>
      </p:pic>
      <p:grpSp>
        <p:nvGrpSpPr>
          <p:cNvPr id="81" name="Group 80"/>
          <p:cNvGrpSpPr/>
          <p:nvPr/>
        </p:nvGrpSpPr>
        <p:grpSpPr>
          <a:xfrm>
            <a:off x="7004490" y="4382133"/>
            <a:ext cx="874271" cy="620079"/>
            <a:chOff x="6572249" y="4418645"/>
            <a:chExt cx="1487488" cy="1055005"/>
          </a:xfrm>
        </p:grpSpPr>
        <p:pic>
          <p:nvPicPr>
            <p:cNvPr id="2062" name="Picture 14" descr="C:\Program Files\Microsoft Resource DVD Artwork\DVD_ART\Artwork_Imagery\HARDWARE_IMAGERY\Illustration - Misc Hardware\Windows Vista Illustration Icons\Male User.png"/>
            <p:cNvPicPr>
              <a:picLocks noChangeAspect="1" noChangeArrowheads="1"/>
            </p:cNvPicPr>
            <p:nvPr/>
          </p:nvPicPr>
          <p:blipFill>
            <a:blip r:embed="rId25"/>
            <a:srcRect/>
            <a:stretch>
              <a:fillRect/>
            </a:stretch>
          </p:blipFill>
          <p:spPr bwMode="auto">
            <a:xfrm>
              <a:off x="7067551" y="4421188"/>
              <a:ext cx="850900" cy="850900"/>
            </a:xfrm>
            <a:prstGeom prst="rect">
              <a:avLst/>
            </a:prstGeom>
            <a:noFill/>
          </p:spPr>
        </p:pic>
        <p:pic>
          <p:nvPicPr>
            <p:cNvPr id="2064" name="Picture 16" descr="C:\Program Files\Microsoft Resource DVD Artwork\DVD_ART\Artwork_Imagery\HARDWARE_IMAGERY\Illustration - Misc Hardware\Windows Vista Illustration Icons\Female User.png"/>
            <p:cNvPicPr>
              <a:picLocks noChangeAspect="1" noChangeArrowheads="1"/>
            </p:cNvPicPr>
            <p:nvPr/>
          </p:nvPicPr>
          <p:blipFill>
            <a:blip r:embed="rId26"/>
            <a:srcRect/>
            <a:stretch>
              <a:fillRect/>
            </a:stretch>
          </p:blipFill>
          <p:spPr bwMode="auto">
            <a:xfrm>
              <a:off x="6572249" y="4418645"/>
              <a:ext cx="1019175" cy="1055005"/>
            </a:xfrm>
            <a:prstGeom prst="rect">
              <a:avLst/>
            </a:prstGeom>
            <a:noFill/>
          </p:spPr>
        </p:pic>
        <p:pic>
          <p:nvPicPr>
            <p:cNvPr id="80" name="Picture 15" descr="C:\Program Files\Microsoft Resource DVD Artwork\DVD_ART\Artwork_Imagery\HARDWARE_IMAGERY\Illustration - Misc Hardware\Windows Vista Illustration Icons\Generic User.png"/>
            <p:cNvPicPr>
              <a:picLocks noChangeAspect="1" noChangeArrowheads="1"/>
            </p:cNvPicPr>
            <p:nvPr/>
          </p:nvPicPr>
          <p:blipFill>
            <a:blip r:embed="rId24"/>
            <a:srcRect/>
            <a:stretch>
              <a:fillRect/>
            </a:stretch>
          </p:blipFill>
          <p:spPr bwMode="auto">
            <a:xfrm>
              <a:off x="7461249" y="4664389"/>
              <a:ext cx="598488" cy="728348"/>
            </a:xfrm>
            <a:prstGeom prst="rect">
              <a:avLst/>
            </a:prstGeom>
            <a:noFill/>
          </p:spPr>
        </p:pic>
      </p:gr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730250" y="4038600"/>
            <a:ext cx="8164368" cy="914400"/>
          </a:xfrm>
        </p:spPr>
        <p:txBody>
          <a:bodyPr anchor="ctr"/>
          <a:lstStyle/>
          <a:p>
            <a:r>
              <a:rPr lang="en-US" sz="3600" dirty="0" smtClean="0"/>
              <a:t>Enhanced Protection From External Threats</a:t>
            </a:r>
            <a:endParaRPr lang="en-US" sz="3600" dirty="0"/>
          </a:p>
        </p:txBody>
      </p:sp>
      <p:sp>
        <p:nvSpPr>
          <p:cNvPr id="13" name="Text Placeholder 12"/>
          <p:cNvSpPr>
            <a:spLocks noGrp="1"/>
          </p:cNvSpPr>
          <p:nvPr>
            <p:ph type="body" sz="quarter" idx="10"/>
          </p:nvPr>
        </p:nvSpPr>
        <p:spPr/>
        <p:txBody>
          <a:bodyPr/>
          <a:lstStyle/>
          <a:p>
            <a:r>
              <a:rPr lang="en-US" smtClean="0"/>
              <a:t>demo</a:t>
            </a:r>
            <a:endParaRPr lang="en-US" dirty="0"/>
          </a:p>
        </p:txBody>
      </p:sp>
      <p:sp>
        <p:nvSpPr>
          <p:cNvPr id="5" name="Subtitle 4"/>
          <p:cNvSpPr>
            <a:spLocks noGrp="1"/>
          </p:cNvSpPr>
          <p:nvPr>
            <p:ph type="subTitle" idx="1"/>
          </p:nvPr>
        </p:nvSpPr>
        <p:spPr>
          <a:xfrm>
            <a:off x="730250" y="5029200"/>
            <a:ext cx="7043208" cy="461665"/>
          </a:xfrm>
        </p:spPr>
        <p:txBody>
          <a:bodyPr/>
          <a:lstStyle/>
          <a:p>
            <a:endParaRPr lang="en-US" dirty="0"/>
          </a:p>
        </p:txBody>
      </p:sp>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46" name="Rectangle 45"/>
          <p:cNvSpPr/>
          <p:nvPr/>
        </p:nvSpPr>
        <p:spPr bwMode="auto">
          <a:xfrm>
            <a:off x="7315200" y="0"/>
            <a:ext cx="1828800" cy="1295400"/>
          </a:xfrm>
          <a:prstGeom prst="rect">
            <a:avLst/>
          </a:prstGeom>
          <a:ln>
            <a:no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useBgFill="1">
        <p:nvSpPr>
          <p:cNvPr id="25" name="Rectangle 24"/>
          <p:cNvSpPr/>
          <p:nvPr/>
        </p:nvSpPr>
        <p:spPr bwMode="auto">
          <a:xfrm>
            <a:off x="279400" y="1695451"/>
            <a:ext cx="8459577" cy="3676649"/>
          </a:xfrm>
          <a:prstGeom prst="rect">
            <a:avLst/>
          </a:prstGeom>
          <a:ln>
            <a:noFill/>
            <a:headEnd type="none" w="med" len="med"/>
            <a:tailEnd type="none" w="med" len="med"/>
          </a:ln>
          <a:effectLst>
            <a:outerShdw blurRad="190500" dist="190500" dir="2700000" algn="tl" rotWithShape="0">
              <a:schemeClr val="bg1">
                <a:alpha val="40000"/>
              </a:schemeClr>
            </a:outerShdw>
          </a:effectLst>
        </p:spPr>
        <p:style>
          <a:lnRef idx="2">
            <a:schemeClr val="accent1"/>
          </a:lnRef>
          <a:fillRef idx="1">
            <a:schemeClr val="lt1"/>
          </a:fillRef>
          <a:effectRef idx="0">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graphicFrame>
        <p:nvGraphicFramePr>
          <p:cNvPr id="24" name="Content Placeholder 5"/>
          <p:cNvGraphicFramePr>
            <a:graphicFrameLocks/>
          </p:cNvGraphicFramePr>
          <p:nvPr/>
        </p:nvGraphicFramePr>
        <p:xfrm>
          <a:off x="303003" y="1676400"/>
          <a:ext cx="8432319" cy="3686177"/>
        </p:xfrm>
        <a:graphic>
          <a:graphicData uri="http://schemas.openxmlformats.org/drawingml/2006/table">
            <a:tbl>
              <a:tblPr firstRow="1" bandRow="1">
                <a:tableStyleId>{5A111915-BE36-4E01-A7E5-04B1672EAD32}</a:tableStyleId>
              </a:tblPr>
              <a:tblGrid>
                <a:gridCol w="2144922"/>
                <a:gridCol w="2095799"/>
                <a:gridCol w="2095799"/>
                <a:gridCol w="2095799"/>
              </a:tblGrid>
              <a:tr h="928097">
                <a:tc>
                  <a:txBody>
                    <a:bodyPr/>
                    <a:lstStyle/>
                    <a:p>
                      <a:endParaRPr lang="en-US" sz="2400" dirty="0">
                        <a:latin typeface="+mn-lt"/>
                      </a:endParaRPr>
                    </a:p>
                  </a:txBody>
                  <a:tcPr marL="18288" marR="18288">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0" dirty="0" smtClean="0">
                          <a:solidFill>
                            <a:schemeClr val="tx1"/>
                          </a:solidFill>
                          <a:latin typeface="+mn-lt"/>
                        </a:rPr>
                        <a:t>Antivirus</a:t>
                      </a:r>
                    </a:p>
                  </a:txBody>
                  <a:tcPr marL="18288" marR="18288" marB="9144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a:gsLst>
                        <a:gs pos="0">
                          <a:schemeClr val="accent2">
                            <a:alpha val="25000"/>
                          </a:schemeClr>
                        </a:gs>
                        <a:gs pos="80000">
                          <a:schemeClr val="bg1">
                            <a:alpha val="0"/>
                          </a:schemeClr>
                        </a:gs>
                      </a:gsLst>
                      <a:lin ang="16200000" scaled="0"/>
                    </a:gradFill>
                  </a:tcPr>
                </a:tc>
                <a:tc>
                  <a:txBody>
                    <a:bodyPr/>
                    <a:lstStyle/>
                    <a:p>
                      <a:pPr marL="0" marR="0" indent="0" algn="ctr" defTabSz="914327" rtl="0" eaLnBrk="1" fontAlgn="auto" latinLnBrk="0" hangingPunct="1">
                        <a:lnSpc>
                          <a:spcPct val="100000"/>
                        </a:lnSpc>
                        <a:spcBef>
                          <a:spcPts val="0"/>
                        </a:spcBef>
                        <a:spcAft>
                          <a:spcPts val="0"/>
                        </a:spcAft>
                        <a:buClrTx/>
                        <a:buSzTx/>
                        <a:buFontTx/>
                        <a:buNone/>
                        <a:tabLst/>
                        <a:defRPr/>
                      </a:pPr>
                      <a:r>
                        <a:rPr lang="en-US" sz="2400" b="0" dirty="0" smtClean="0">
                          <a:solidFill>
                            <a:schemeClr val="tx1"/>
                          </a:solidFill>
                          <a:latin typeface="+mn-lt"/>
                        </a:rPr>
                        <a:t>Anti-spam</a:t>
                      </a:r>
                    </a:p>
                  </a:txBody>
                  <a:tcPr marL="18288" marR="18288" marB="9144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a:gsLst>
                        <a:gs pos="0">
                          <a:schemeClr val="accent2">
                            <a:alpha val="25000"/>
                          </a:schemeClr>
                        </a:gs>
                        <a:gs pos="80000">
                          <a:schemeClr val="bg1">
                            <a:alpha val="0"/>
                          </a:schemeClr>
                        </a:gs>
                      </a:gsLst>
                      <a:lin ang="16200000" scaled="0"/>
                    </a:gradFill>
                  </a:tcPr>
                </a:tc>
                <a:tc>
                  <a:txBody>
                    <a:bodyPr/>
                    <a:lstStyle/>
                    <a:p>
                      <a:pPr algn="ctr"/>
                      <a:r>
                        <a:rPr lang="en-US" sz="2400" b="0" dirty="0" smtClean="0">
                          <a:solidFill>
                            <a:schemeClr val="tx1"/>
                          </a:solidFill>
                          <a:latin typeface="+mn-lt"/>
                        </a:rPr>
                        <a:t>Automatic Updates</a:t>
                      </a:r>
                    </a:p>
                  </a:txBody>
                  <a:tcPr marL="18288" marR="18288" marB="9144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a:gsLst>
                        <a:gs pos="0">
                          <a:schemeClr val="accent2">
                            <a:alpha val="25000"/>
                          </a:schemeClr>
                        </a:gs>
                        <a:gs pos="80000">
                          <a:schemeClr val="bg1">
                            <a:alpha val="0"/>
                          </a:schemeClr>
                        </a:gs>
                      </a:gsLst>
                      <a:lin ang="16200000" scaled="0"/>
                    </a:gradFill>
                  </a:tcPr>
                </a:tc>
              </a:tr>
              <a:tr h="689520">
                <a:tc>
                  <a:txBody>
                    <a:bodyPr/>
                    <a:lstStyle/>
                    <a:p>
                      <a:pPr algn="r"/>
                      <a:r>
                        <a:rPr lang="en-US" sz="2400" b="0" dirty="0" smtClean="0">
                          <a:latin typeface="+mn-lt"/>
                        </a:rPr>
                        <a:t>E-mail</a:t>
                      </a:r>
                      <a:endParaRPr lang="en-US" sz="2400" b="0" dirty="0">
                        <a:latin typeface="+mn-lt"/>
                      </a:endParaRPr>
                    </a:p>
                  </a:txBody>
                  <a:tcPr marL="18288"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flip="none" rotWithShape="1">
                      <a:gsLst>
                        <a:gs pos="9000">
                          <a:schemeClr val="accent4">
                            <a:alpha val="35000"/>
                          </a:schemeClr>
                        </a:gs>
                        <a:gs pos="83000">
                          <a:schemeClr val="bg1">
                            <a:alpha val="0"/>
                          </a:schemeClr>
                        </a:gs>
                      </a:gsLst>
                      <a:lin ang="10800000" scaled="1"/>
                      <a:tileRect/>
                    </a:gradFill>
                  </a:tcPr>
                </a:tc>
                <a:tc>
                  <a:txBody>
                    <a:bodyPr/>
                    <a:lstStyle/>
                    <a:p>
                      <a:endParaRPr lang="en-US" sz="2400" dirty="0">
                        <a:latin typeface="+mn-lt"/>
                      </a:endParaRPr>
                    </a:p>
                  </a:txBody>
                  <a:tcPr marL="18288" marR="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alpha val="25000"/>
                      </a:schemeClr>
                    </a:solidFill>
                  </a:tcPr>
                </a:tc>
                <a:tc>
                  <a:txBody>
                    <a:bodyPr/>
                    <a:lstStyle/>
                    <a:p>
                      <a:endParaRPr lang="en-US" sz="2400" dirty="0">
                        <a:latin typeface="+mn-lt"/>
                      </a:endParaRPr>
                    </a:p>
                  </a:txBody>
                  <a:tcPr marL="18288" marR="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alpha val="25000"/>
                      </a:schemeClr>
                    </a:solidFill>
                  </a:tcPr>
                </a:tc>
                <a:tc>
                  <a:txBody>
                    <a:bodyPr/>
                    <a:lstStyle/>
                    <a:p>
                      <a:endParaRPr lang="en-US" sz="2400" dirty="0">
                        <a:latin typeface="+mn-lt"/>
                      </a:endParaRPr>
                    </a:p>
                  </a:txBody>
                  <a:tcPr marL="18288" marR="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alpha val="25000"/>
                      </a:schemeClr>
                    </a:solidFill>
                  </a:tcPr>
                </a:tc>
              </a:tr>
              <a:tr h="689520">
                <a:tc>
                  <a:txBody>
                    <a:bodyPr/>
                    <a:lstStyle/>
                    <a:p>
                      <a:pPr algn="r"/>
                      <a:r>
                        <a:rPr lang="en-US" sz="2400" b="0" dirty="0" smtClean="0">
                          <a:latin typeface="+mn-lt"/>
                        </a:rPr>
                        <a:t>IM</a:t>
                      </a:r>
                      <a:endParaRPr lang="en-US" sz="2400" b="0" dirty="0">
                        <a:latin typeface="+mn-lt"/>
                      </a:endParaRPr>
                    </a:p>
                  </a:txBody>
                  <a:tcPr marL="18288"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flip="none" rotWithShape="1">
                      <a:gsLst>
                        <a:gs pos="9000">
                          <a:schemeClr val="accent4">
                            <a:alpha val="35000"/>
                          </a:schemeClr>
                        </a:gs>
                        <a:gs pos="83000">
                          <a:schemeClr val="bg1">
                            <a:alpha val="0"/>
                          </a:schemeClr>
                        </a:gs>
                      </a:gsLst>
                      <a:lin ang="10800000" scaled="1"/>
                      <a:tileRect/>
                    </a:gradFill>
                  </a:tcPr>
                </a:tc>
                <a:tc>
                  <a:txBody>
                    <a:bodyPr/>
                    <a:lstStyle/>
                    <a:p>
                      <a:endParaRPr lang="en-US" sz="2400" dirty="0">
                        <a:latin typeface="+mn-lt"/>
                      </a:endParaRPr>
                    </a:p>
                  </a:txBody>
                  <a:tcPr marL="18288" marR="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alpha val="25000"/>
                      </a:schemeClr>
                    </a:solidFill>
                  </a:tcPr>
                </a:tc>
                <a:tc>
                  <a:txBody>
                    <a:bodyPr/>
                    <a:lstStyle/>
                    <a:p>
                      <a:endParaRPr lang="en-US" sz="2400" dirty="0">
                        <a:latin typeface="+mn-lt"/>
                      </a:endParaRPr>
                    </a:p>
                  </a:txBody>
                  <a:tcPr marL="18288" marR="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alpha val="25000"/>
                      </a:schemeClr>
                    </a:solidFill>
                  </a:tcPr>
                </a:tc>
                <a:tc>
                  <a:txBody>
                    <a:bodyPr/>
                    <a:lstStyle/>
                    <a:p>
                      <a:endParaRPr lang="en-US" sz="2400" dirty="0">
                        <a:latin typeface="+mn-lt"/>
                      </a:endParaRPr>
                    </a:p>
                  </a:txBody>
                  <a:tcPr marL="18288" marR="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alpha val="25000"/>
                      </a:schemeClr>
                    </a:solidFill>
                  </a:tcPr>
                </a:tc>
              </a:tr>
              <a:tr h="689520">
                <a:tc>
                  <a:txBody>
                    <a:bodyPr/>
                    <a:lstStyle/>
                    <a:p>
                      <a:pPr algn="r"/>
                      <a:r>
                        <a:rPr lang="en-US" sz="2400" b="0" dirty="0" smtClean="0">
                          <a:latin typeface="+mn-lt"/>
                        </a:rPr>
                        <a:t>Voice*</a:t>
                      </a:r>
                      <a:endParaRPr lang="en-US" sz="2400" b="0" dirty="0">
                        <a:latin typeface="+mn-lt"/>
                      </a:endParaRPr>
                    </a:p>
                  </a:txBody>
                  <a:tcPr marL="18288"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flip="none" rotWithShape="1">
                      <a:gsLst>
                        <a:gs pos="9000">
                          <a:schemeClr val="accent4">
                            <a:alpha val="35000"/>
                          </a:schemeClr>
                        </a:gs>
                        <a:gs pos="83000">
                          <a:schemeClr val="bg1">
                            <a:alpha val="0"/>
                          </a:schemeClr>
                        </a:gs>
                      </a:gsLst>
                      <a:lin ang="10800000" scaled="1"/>
                      <a:tileRect/>
                    </a:gradFill>
                  </a:tcPr>
                </a:tc>
                <a:tc>
                  <a:txBody>
                    <a:bodyPr/>
                    <a:lstStyle/>
                    <a:p>
                      <a:pPr marL="0" algn="l" defTabSz="914363" rtl="0" eaLnBrk="1" latinLnBrk="0" hangingPunct="1"/>
                      <a:endParaRPr lang="en-US" sz="2400" kern="1200" dirty="0">
                        <a:solidFill>
                          <a:schemeClr val="tx1"/>
                        </a:solidFill>
                        <a:latin typeface="+mn-lt"/>
                        <a:ea typeface="+mn-ea"/>
                        <a:cs typeface="+mn-cs"/>
                      </a:endParaRPr>
                    </a:p>
                  </a:txBody>
                  <a:tcPr marL="18288" marR="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smtClean="0">
                          <a:latin typeface="+mn-lt"/>
                        </a:rPr>
                        <a:t>N/A</a:t>
                      </a:r>
                      <a:endParaRPr lang="en-US" sz="2400" dirty="0">
                        <a:latin typeface="+mn-lt"/>
                      </a:endParaRPr>
                    </a:p>
                  </a:txBody>
                  <a:tcPr marL="18288" marR="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lumOff val="25000"/>
                        <a:alpha val="50000"/>
                      </a:schemeClr>
                    </a:solidFill>
                  </a:tcPr>
                </a:tc>
                <a:tc>
                  <a:txBody>
                    <a:bodyPr/>
                    <a:lstStyle/>
                    <a:p>
                      <a:endParaRPr lang="en-US" sz="2400" dirty="0">
                        <a:latin typeface="+mn-lt"/>
                      </a:endParaRPr>
                    </a:p>
                  </a:txBody>
                  <a:tcPr marL="18288" marR="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alpha val="25000"/>
                      </a:schemeClr>
                    </a:solidFill>
                  </a:tcPr>
                </a:tc>
              </a:tr>
              <a:tr h="689520">
                <a:tc>
                  <a:txBody>
                    <a:bodyPr/>
                    <a:lstStyle/>
                    <a:p>
                      <a:pPr algn="r"/>
                      <a:r>
                        <a:rPr lang="en-US" sz="2400" b="0" dirty="0" smtClean="0">
                          <a:latin typeface="+mn-lt"/>
                        </a:rPr>
                        <a:t>Conferencing*</a:t>
                      </a:r>
                      <a:endParaRPr lang="en-US" sz="2400" b="0" dirty="0">
                        <a:latin typeface="+mn-lt"/>
                      </a:endParaRPr>
                    </a:p>
                  </a:txBody>
                  <a:tcPr marL="18288"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flip="none" rotWithShape="1">
                      <a:gsLst>
                        <a:gs pos="9000">
                          <a:schemeClr val="accent4">
                            <a:alpha val="35000"/>
                          </a:schemeClr>
                        </a:gs>
                        <a:gs pos="83000">
                          <a:schemeClr val="bg1">
                            <a:alpha val="0"/>
                          </a:schemeClr>
                        </a:gs>
                      </a:gsLst>
                      <a:lin ang="10800000" scaled="1"/>
                      <a:tileRect/>
                    </a:gradFill>
                  </a:tcPr>
                </a:tc>
                <a:tc>
                  <a:txBody>
                    <a:bodyPr/>
                    <a:lstStyle/>
                    <a:p>
                      <a:pPr marL="0" algn="l" defTabSz="914363" rtl="0" eaLnBrk="1" latinLnBrk="0" hangingPunct="1"/>
                      <a:endParaRPr lang="en-US" sz="2400" kern="1200" dirty="0">
                        <a:solidFill>
                          <a:schemeClr val="tx1"/>
                        </a:solidFill>
                        <a:latin typeface="+mn-lt"/>
                        <a:ea typeface="+mn-ea"/>
                        <a:cs typeface="+mn-cs"/>
                      </a:endParaRPr>
                    </a:p>
                  </a:txBody>
                  <a:tcPr marL="18288" marR="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smtClean="0">
                          <a:latin typeface="+mn-lt"/>
                        </a:rPr>
                        <a:t>N/A</a:t>
                      </a:r>
                      <a:endParaRPr lang="en-US" sz="2400" dirty="0">
                        <a:latin typeface="+mn-lt"/>
                      </a:endParaRPr>
                    </a:p>
                  </a:txBody>
                  <a:tcPr marL="18288" marR="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lumOff val="25000"/>
                        <a:alpha val="50000"/>
                      </a:schemeClr>
                    </a:solidFill>
                  </a:tcPr>
                </a:tc>
                <a:tc>
                  <a:txBody>
                    <a:bodyPr/>
                    <a:lstStyle/>
                    <a:p>
                      <a:endParaRPr lang="en-US" sz="2400" dirty="0">
                        <a:latin typeface="+mn-lt"/>
                      </a:endParaRPr>
                    </a:p>
                  </a:txBody>
                  <a:tcPr marL="18288" marR="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alpha val="25000"/>
                      </a:schemeClr>
                    </a:solidFill>
                  </a:tcPr>
                </a:tc>
              </a:tr>
            </a:tbl>
          </a:graphicData>
        </a:graphic>
      </p:graphicFrame>
      <p:sp>
        <p:nvSpPr>
          <p:cNvPr id="2" name="Title 1"/>
          <p:cNvSpPr>
            <a:spLocks noGrp="1"/>
          </p:cNvSpPr>
          <p:nvPr>
            <p:ph type="title"/>
          </p:nvPr>
        </p:nvSpPr>
        <p:spPr>
          <a:xfrm>
            <a:off x="107875" y="381000"/>
            <a:ext cx="8382000" cy="484748"/>
          </a:xfrm>
        </p:spPr>
        <p:txBody>
          <a:bodyPr/>
          <a:lstStyle/>
          <a:p>
            <a:r>
              <a:rPr lang="en-US" sz="3500" dirty="0" smtClean="0"/>
              <a:t>Protection From External Threats Wrap Up</a:t>
            </a:r>
            <a:endParaRPr lang="en-US" sz="3500" dirty="0"/>
          </a:p>
        </p:txBody>
      </p:sp>
      <p:grpSp>
        <p:nvGrpSpPr>
          <p:cNvPr id="20" name="Group 19"/>
          <p:cNvGrpSpPr>
            <a:grpSpLocks noChangeAspect="1"/>
          </p:cNvGrpSpPr>
          <p:nvPr/>
        </p:nvGrpSpPr>
        <p:grpSpPr>
          <a:xfrm>
            <a:off x="7842568" y="56261"/>
            <a:ext cx="1230630" cy="998538"/>
            <a:chOff x="7636042" y="56261"/>
            <a:chExt cx="1447800" cy="1174750"/>
          </a:xfrm>
        </p:grpSpPr>
        <p:sp>
          <p:nvSpPr>
            <p:cNvPr id="48" name="Rounded Rectangle 47"/>
            <p:cNvSpPr/>
            <p:nvPr/>
          </p:nvSpPr>
          <p:spPr bwMode="blackGray">
            <a:xfrm>
              <a:off x="7636042" y="56261"/>
              <a:ext cx="1447800" cy="1174750"/>
            </a:xfrm>
            <a:prstGeom prst="roundRect">
              <a:avLst/>
            </a:prstGeom>
            <a:gradFill flip="none" rotWithShape="1">
              <a:gsLst>
                <a:gs pos="0">
                  <a:schemeClr val="bg1">
                    <a:lumMod val="50000"/>
                    <a:alpha val="0"/>
                  </a:schemeClr>
                </a:gs>
                <a:gs pos="42000">
                  <a:schemeClr val="accent4">
                    <a:lumMod val="40000"/>
                    <a:lumOff val="60000"/>
                  </a:schemeClr>
                </a:gs>
                <a:gs pos="75000">
                  <a:schemeClr val="accent4"/>
                </a:gs>
                <a:gs pos="85000">
                  <a:schemeClr val="accent4">
                    <a:lumMod val="75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4">
                  <a:lumMod val="75000"/>
                  <a:alpha val="2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45720" rIns="109728" bIns="54864" numCol="1" rtlCol="0" anchor="t" anchorCtr="0" compatLnSpc="1">
              <a:prstTxWarp prst="textNoShape">
                <a:avLst/>
              </a:prstTxWarp>
            </a:bodyPr>
            <a:lstStyle/>
            <a:p>
              <a:pPr algn="ctr" defTabSz="1096963" fontAlgn="base">
                <a:spcBef>
                  <a:spcPct val="0"/>
                </a:spcBef>
                <a:spcAft>
                  <a:spcPct val="0"/>
                </a:spcAft>
                <a:defRPr/>
              </a:pPr>
              <a:endParaRPr lang="en-US" sz="2000" dirty="0" smtClean="0">
                <a:solidFill>
                  <a:schemeClr val="tx1"/>
                </a:solidFill>
                <a:latin typeface="Segoe" pitchFamily="34" charset="0"/>
              </a:endParaRPr>
            </a:p>
          </p:txBody>
        </p:sp>
        <p:pic>
          <p:nvPicPr>
            <p:cNvPr id="32" name="Picture 3" descr="\\Vitamix\USB200gb\Microsoft_Art_Brand_etc\Vista_icons\Windows_Vista_Icons_ for_Marketing_use\Vista Icons off the web\AuthFWGP.dll_I0065_0409.png"/>
            <p:cNvPicPr>
              <a:picLocks noChangeAspect="1" noChangeArrowheads="1"/>
            </p:cNvPicPr>
            <p:nvPr/>
          </p:nvPicPr>
          <p:blipFill>
            <a:blip r:embed="rId3" cstate="screen"/>
            <a:srcRect/>
            <a:stretch>
              <a:fillRect/>
            </a:stretch>
          </p:blipFill>
          <p:spPr bwMode="auto">
            <a:xfrm>
              <a:off x="7858125" y="134711"/>
              <a:ext cx="993775" cy="993775"/>
            </a:xfrm>
            <a:prstGeom prst="rect">
              <a:avLst/>
            </a:prstGeom>
            <a:noFill/>
          </p:spPr>
        </p:pic>
      </p:grpSp>
      <p:sp>
        <p:nvSpPr>
          <p:cNvPr id="35" name="Freeform 5"/>
          <p:cNvSpPr>
            <a:spLocks/>
          </p:cNvSpPr>
          <p:nvPr/>
        </p:nvSpPr>
        <p:spPr bwMode="auto">
          <a:xfrm>
            <a:off x="5405234" y="2667001"/>
            <a:ext cx="515253" cy="551796"/>
          </a:xfrm>
          <a:custGeom>
            <a:avLst/>
            <a:gdLst/>
            <a:ahLst/>
            <a:cxnLst>
              <a:cxn ang="0">
                <a:pos x="304" y="1166"/>
              </a:cxn>
              <a:cxn ang="0">
                <a:pos x="102" y="978"/>
              </a:cxn>
              <a:cxn ang="0">
                <a:pos x="0" y="888"/>
              </a:cxn>
              <a:cxn ang="0">
                <a:pos x="70" y="858"/>
              </a:cxn>
              <a:cxn ang="0">
                <a:pos x="130" y="826"/>
              </a:cxn>
              <a:cxn ang="0">
                <a:pos x="184" y="786"/>
              </a:cxn>
              <a:cxn ang="0">
                <a:pos x="206" y="764"/>
              </a:cxn>
              <a:cxn ang="0">
                <a:pos x="238" y="724"/>
              </a:cxn>
              <a:cxn ang="0">
                <a:pos x="266" y="676"/>
              </a:cxn>
              <a:cxn ang="0">
                <a:pos x="550" y="1146"/>
              </a:cxn>
              <a:cxn ang="0">
                <a:pos x="1012" y="0"/>
              </a:cxn>
              <a:cxn ang="0">
                <a:pos x="1048" y="88"/>
              </a:cxn>
              <a:cxn ang="0">
                <a:pos x="1104" y="202"/>
              </a:cxn>
              <a:cxn ang="0">
                <a:pos x="1140" y="262"/>
              </a:cxn>
              <a:cxn ang="0">
                <a:pos x="1178" y="316"/>
              </a:cxn>
              <a:cxn ang="0">
                <a:pos x="1220" y="360"/>
              </a:cxn>
              <a:cxn ang="0">
                <a:pos x="1248" y="384"/>
              </a:cxn>
              <a:cxn ang="0">
                <a:pos x="1340" y="446"/>
              </a:cxn>
              <a:cxn ang="0">
                <a:pos x="1410" y="486"/>
              </a:cxn>
              <a:cxn ang="0">
                <a:pos x="1368" y="522"/>
              </a:cxn>
              <a:cxn ang="0">
                <a:pos x="1254" y="626"/>
              </a:cxn>
              <a:cxn ang="0">
                <a:pos x="1092" y="792"/>
              </a:cxn>
              <a:cxn ang="0">
                <a:pos x="998" y="896"/>
              </a:cxn>
              <a:cxn ang="0">
                <a:pos x="900" y="1012"/>
              </a:cxn>
              <a:cxn ang="0">
                <a:pos x="854" y="1074"/>
              </a:cxn>
              <a:cxn ang="0">
                <a:pos x="746" y="1232"/>
              </a:cxn>
              <a:cxn ang="0">
                <a:pos x="604" y="1452"/>
              </a:cxn>
              <a:cxn ang="0">
                <a:pos x="568" y="1510"/>
              </a:cxn>
              <a:cxn ang="0">
                <a:pos x="520" y="1436"/>
              </a:cxn>
              <a:cxn ang="0">
                <a:pos x="446" y="1332"/>
              </a:cxn>
              <a:cxn ang="0">
                <a:pos x="354" y="1218"/>
              </a:cxn>
              <a:cxn ang="0">
                <a:pos x="304" y="1166"/>
              </a:cxn>
            </a:cxnLst>
            <a:rect l="0" t="0" r="r" b="b"/>
            <a:pathLst>
              <a:path w="1410" h="1510">
                <a:moveTo>
                  <a:pt x="304" y="1166"/>
                </a:moveTo>
                <a:lnTo>
                  <a:pt x="304" y="1166"/>
                </a:lnTo>
                <a:lnTo>
                  <a:pt x="200" y="1068"/>
                </a:lnTo>
                <a:lnTo>
                  <a:pt x="102" y="978"/>
                </a:lnTo>
                <a:lnTo>
                  <a:pt x="0" y="888"/>
                </a:lnTo>
                <a:lnTo>
                  <a:pt x="0" y="888"/>
                </a:lnTo>
                <a:lnTo>
                  <a:pt x="20" y="880"/>
                </a:lnTo>
                <a:lnTo>
                  <a:pt x="70" y="858"/>
                </a:lnTo>
                <a:lnTo>
                  <a:pt x="100" y="842"/>
                </a:lnTo>
                <a:lnTo>
                  <a:pt x="130" y="826"/>
                </a:lnTo>
                <a:lnTo>
                  <a:pt x="160" y="806"/>
                </a:lnTo>
                <a:lnTo>
                  <a:pt x="184" y="786"/>
                </a:lnTo>
                <a:lnTo>
                  <a:pt x="184" y="786"/>
                </a:lnTo>
                <a:lnTo>
                  <a:pt x="206" y="764"/>
                </a:lnTo>
                <a:lnTo>
                  <a:pt x="224" y="744"/>
                </a:lnTo>
                <a:lnTo>
                  <a:pt x="238" y="724"/>
                </a:lnTo>
                <a:lnTo>
                  <a:pt x="250" y="704"/>
                </a:lnTo>
                <a:lnTo>
                  <a:pt x="266" y="676"/>
                </a:lnTo>
                <a:lnTo>
                  <a:pt x="272" y="666"/>
                </a:lnTo>
                <a:lnTo>
                  <a:pt x="550" y="1146"/>
                </a:lnTo>
                <a:lnTo>
                  <a:pt x="1012" y="0"/>
                </a:lnTo>
                <a:lnTo>
                  <a:pt x="1012" y="0"/>
                </a:lnTo>
                <a:lnTo>
                  <a:pt x="1028" y="42"/>
                </a:lnTo>
                <a:lnTo>
                  <a:pt x="1048" y="88"/>
                </a:lnTo>
                <a:lnTo>
                  <a:pt x="1074" y="142"/>
                </a:lnTo>
                <a:lnTo>
                  <a:pt x="1104" y="202"/>
                </a:lnTo>
                <a:lnTo>
                  <a:pt x="1122" y="232"/>
                </a:lnTo>
                <a:lnTo>
                  <a:pt x="1140" y="262"/>
                </a:lnTo>
                <a:lnTo>
                  <a:pt x="1158" y="290"/>
                </a:lnTo>
                <a:lnTo>
                  <a:pt x="1178" y="316"/>
                </a:lnTo>
                <a:lnTo>
                  <a:pt x="1198" y="340"/>
                </a:lnTo>
                <a:lnTo>
                  <a:pt x="1220" y="360"/>
                </a:lnTo>
                <a:lnTo>
                  <a:pt x="1220" y="360"/>
                </a:lnTo>
                <a:lnTo>
                  <a:pt x="1248" y="384"/>
                </a:lnTo>
                <a:lnTo>
                  <a:pt x="1278" y="406"/>
                </a:lnTo>
                <a:lnTo>
                  <a:pt x="1340" y="446"/>
                </a:lnTo>
                <a:lnTo>
                  <a:pt x="1390" y="474"/>
                </a:lnTo>
                <a:lnTo>
                  <a:pt x="1410" y="486"/>
                </a:lnTo>
                <a:lnTo>
                  <a:pt x="1410" y="486"/>
                </a:lnTo>
                <a:lnTo>
                  <a:pt x="1368" y="522"/>
                </a:lnTo>
                <a:lnTo>
                  <a:pt x="1318" y="566"/>
                </a:lnTo>
                <a:lnTo>
                  <a:pt x="1254" y="626"/>
                </a:lnTo>
                <a:lnTo>
                  <a:pt x="1178" y="702"/>
                </a:lnTo>
                <a:lnTo>
                  <a:pt x="1092" y="792"/>
                </a:lnTo>
                <a:lnTo>
                  <a:pt x="1046" y="842"/>
                </a:lnTo>
                <a:lnTo>
                  <a:pt x="998" y="896"/>
                </a:lnTo>
                <a:lnTo>
                  <a:pt x="950" y="952"/>
                </a:lnTo>
                <a:lnTo>
                  <a:pt x="900" y="1012"/>
                </a:lnTo>
                <a:lnTo>
                  <a:pt x="900" y="1012"/>
                </a:lnTo>
                <a:lnTo>
                  <a:pt x="854" y="1074"/>
                </a:lnTo>
                <a:lnTo>
                  <a:pt x="800" y="1150"/>
                </a:lnTo>
                <a:lnTo>
                  <a:pt x="746" y="1232"/>
                </a:lnTo>
                <a:lnTo>
                  <a:pt x="692" y="1316"/>
                </a:lnTo>
                <a:lnTo>
                  <a:pt x="604" y="1452"/>
                </a:lnTo>
                <a:lnTo>
                  <a:pt x="568" y="1510"/>
                </a:lnTo>
                <a:lnTo>
                  <a:pt x="568" y="1510"/>
                </a:lnTo>
                <a:lnTo>
                  <a:pt x="546" y="1474"/>
                </a:lnTo>
                <a:lnTo>
                  <a:pt x="520" y="1436"/>
                </a:lnTo>
                <a:lnTo>
                  <a:pt x="486" y="1386"/>
                </a:lnTo>
                <a:lnTo>
                  <a:pt x="446" y="1332"/>
                </a:lnTo>
                <a:lnTo>
                  <a:pt x="402" y="1274"/>
                </a:lnTo>
                <a:lnTo>
                  <a:pt x="354" y="1218"/>
                </a:lnTo>
                <a:lnTo>
                  <a:pt x="330" y="1190"/>
                </a:lnTo>
                <a:lnTo>
                  <a:pt x="304" y="1166"/>
                </a:lnTo>
                <a:lnTo>
                  <a:pt x="304" y="1166"/>
                </a:lnTo>
                <a:close/>
              </a:path>
            </a:pathLst>
          </a:custGeom>
          <a:gradFill>
            <a:gsLst>
              <a:gs pos="0">
                <a:schemeClr val="tx2"/>
              </a:gs>
              <a:gs pos="23000">
                <a:schemeClr val="accent2">
                  <a:lumMod val="40000"/>
                  <a:lumOff val="60000"/>
                </a:schemeClr>
              </a:gs>
              <a:gs pos="56000">
                <a:schemeClr val="accent2">
                  <a:lumMod val="60000"/>
                  <a:lumOff val="40000"/>
                </a:schemeClr>
              </a:gs>
              <a:gs pos="71000">
                <a:schemeClr val="accent2">
                  <a:lumMod val="40000"/>
                  <a:lumOff val="60000"/>
                </a:schemeClr>
              </a:gs>
              <a:gs pos="100000">
                <a:schemeClr val="accent2">
                  <a:lumMod val="20000"/>
                  <a:lumOff val="80000"/>
                </a:schemeClr>
              </a:gs>
            </a:gsLst>
          </a:gradFill>
          <a:ln>
            <a:headEnd type="none" w="med" len="med"/>
            <a:tailEnd type="none" w="med" len="med"/>
          </a:ln>
          <a:effectLst>
            <a:outerShdw blurRad="127000" algn="ctr" rotWithShape="0">
              <a:schemeClr val="accent2">
                <a:alpha val="75000"/>
              </a:schemeClr>
            </a:outerShdw>
          </a:effectLst>
          <a:scene3d>
            <a:camera prst="orthographicFront">
              <a:rot lat="0" lon="0" rev="0"/>
            </a:camera>
            <a:lightRig rig="contrasting" dir="t"/>
          </a:scene3d>
          <a:sp3d prstMaterial="powder">
            <a:bevelT w="190500" h="63500"/>
            <a:contourClr>
              <a:schemeClr val="accent2"/>
            </a:contourClr>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endParaRPr lang="en-US" sz="2400" dirty="0" smtClean="0">
              <a:solidFill>
                <a:schemeClr val="bg1"/>
              </a:solidFill>
              <a:latin typeface="Segoe" pitchFamily="34" charset="0"/>
            </a:endParaRPr>
          </a:p>
        </p:txBody>
      </p:sp>
      <p:sp>
        <p:nvSpPr>
          <p:cNvPr id="36" name="Freeform 5"/>
          <p:cNvSpPr>
            <a:spLocks/>
          </p:cNvSpPr>
          <p:nvPr/>
        </p:nvSpPr>
        <p:spPr bwMode="auto">
          <a:xfrm>
            <a:off x="7473043" y="2667000"/>
            <a:ext cx="515253" cy="551796"/>
          </a:xfrm>
          <a:custGeom>
            <a:avLst/>
            <a:gdLst/>
            <a:ahLst/>
            <a:cxnLst>
              <a:cxn ang="0">
                <a:pos x="304" y="1166"/>
              </a:cxn>
              <a:cxn ang="0">
                <a:pos x="102" y="978"/>
              </a:cxn>
              <a:cxn ang="0">
                <a:pos x="0" y="888"/>
              </a:cxn>
              <a:cxn ang="0">
                <a:pos x="70" y="858"/>
              </a:cxn>
              <a:cxn ang="0">
                <a:pos x="130" y="826"/>
              </a:cxn>
              <a:cxn ang="0">
                <a:pos x="184" y="786"/>
              </a:cxn>
              <a:cxn ang="0">
                <a:pos x="206" y="764"/>
              </a:cxn>
              <a:cxn ang="0">
                <a:pos x="238" y="724"/>
              </a:cxn>
              <a:cxn ang="0">
                <a:pos x="266" y="676"/>
              </a:cxn>
              <a:cxn ang="0">
                <a:pos x="550" y="1146"/>
              </a:cxn>
              <a:cxn ang="0">
                <a:pos x="1012" y="0"/>
              </a:cxn>
              <a:cxn ang="0">
                <a:pos x="1048" y="88"/>
              </a:cxn>
              <a:cxn ang="0">
                <a:pos x="1104" y="202"/>
              </a:cxn>
              <a:cxn ang="0">
                <a:pos x="1140" y="262"/>
              </a:cxn>
              <a:cxn ang="0">
                <a:pos x="1178" y="316"/>
              </a:cxn>
              <a:cxn ang="0">
                <a:pos x="1220" y="360"/>
              </a:cxn>
              <a:cxn ang="0">
                <a:pos x="1248" y="384"/>
              </a:cxn>
              <a:cxn ang="0">
                <a:pos x="1340" y="446"/>
              </a:cxn>
              <a:cxn ang="0">
                <a:pos x="1410" y="486"/>
              </a:cxn>
              <a:cxn ang="0">
                <a:pos x="1368" y="522"/>
              </a:cxn>
              <a:cxn ang="0">
                <a:pos x="1254" y="626"/>
              </a:cxn>
              <a:cxn ang="0">
                <a:pos x="1092" y="792"/>
              </a:cxn>
              <a:cxn ang="0">
                <a:pos x="998" y="896"/>
              </a:cxn>
              <a:cxn ang="0">
                <a:pos x="900" y="1012"/>
              </a:cxn>
              <a:cxn ang="0">
                <a:pos x="854" y="1074"/>
              </a:cxn>
              <a:cxn ang="0">
                <a:pos x="746" y="1232"/>
              </a:cxn>
              <a:cxn ang="0">
                <a:pos x="604" y="1452"/>
              </a:cxn>
              <a:cxn ang="0">
                <a:pos x="568" y="1510"/>
              </a:cxn>
              <a:cxn ang="0">
                <a:pos x="520" y="1436"/>
              </a:cxn>
              <a:cxn ang="0">
                <a:pos x="446" y="1332"/>
              </a:cxn>
              <a:cxn ang="0">
                <a:pos x="354" y="1218"/>
              </a:cxn>
              <a:cxn ang="0">
                <a:pos x="304" y="1166"/>
              </a:cxn>
            </a:cxnLst>
            <a:rect l="0" t="0" r="r" b="b"/>
            <a:pathLst>
              <a:path w="1410" h="1510">
                <a:moveTo>
                  <a:pt x="304" y="1166"/>
                </a:moveTo>
                <a:lnTo>
                  <a:pt x="304" y="1166"/>
                </a:lnTo>
                <a:lnTo>
                  <a:pt x="200" y="1068"/>
                </a:lnTo>
                <a:lnTo>
                  <a:pt x="102" y="978"/>
                </a:lnTo>
                <a:lnTo>
                  <a:pt x="0" y="888"/>
                </a:lnTo>
                <a:lnTo>
                  <a:pt x="0" y="888"/>
                </a:lnTo>
                <a:lnTo>
                  <a:pt x="20" y="880"/>
                </a:lnTo>
                <a:lnTo>
                  <a:pt x="70" y="858"/>
                </a:lnTo>
                <a:lnTo>
                  <a:pt x="100" y="842"/>
                </a:lnTo>
                <a:lnTo>
                  <a:pt x="130" y="826"/>
                </a:lnTo>
                <a:lnTo>
                  <a:pt x="160" y="806"/>
                </a:lnTo>
                <a:lnTo>
                  <a:pt x="184" y="786"/>
                </a:lnTo>
                <a:lnTo>
                  <a:pt x="184" y="786"/>
                </a:lnTo>
                <a:lnTo>
                  <a:pt x="206" y="764"/>
                </a:lnTo>
                <a:lnTo>
                  <a:pt x="224" y="744"/>
                </a:lnTo>
                <a:lnTo>
                  <a:pt x="238" y="724"/>
                </a:lnTo>
                <a:lnTo>
                  <a:pt x="250" y="704"/>
                </a:lnTo>
                <a:lnTo>
                  <a:pt x="266" y="676"/>
                </a:lnTo>
                <a:lnTo>
                  <a:pt x="272" y="666"/>
                </a:lnTo>
                <a:lnTo>
                  <a:pt x="550" y="1146"/>
                </a:lnTo>
                <a:lnTo>
                  <a:pt x="1012" y="0"/>
                </a:lnTo>
                <a:lnTo>
                  <a:pt x="1012" y="0"/>
                </a:lnTo>
                <a:lnTo>
                  <a:pt x="1028" y="42"/>
                </a:lnTo>
                <a:lnTo>
                  <a:pt x="1048" y="88"/>
                </a:lnTo>
                <a:lnTo>
                  <a:pt x="1074" y="142"/>
                </a:lnTo>
                <a:lnTo>
                  <a:pt x="1104" y="202"/>
                </a:lnTo>
                <a:lnTo>
                  <a:pt x="1122" y="232"/>
                </a:lnTo>
                <a:lnTo>
                  <a:pt x="1140" y="262"/>
                </a:lnTo>
                <a:lnTo>
                  <a:pt x="1158" y="290"/>
                </a:lnTo>
                <a:lnTo>
                  <a:pt x="1178" y="316"/>
                </a:lnTo>
                <a:lnTo>
                  <a:pt x="1198" y="340"/>
                </a:lnTo>
                <a:lnTo>
                  <a:pt x="1220" y="360"/>
                </a:lnTo>
                <a:lnTo>
                  <a:pt x="1220" y="360"/>
                </a:lnTo>
                <a:lnTo>
                  <a:pt x="1248" y="384"/>
                </a:lnTo>
                <a:lnTo>
                  <a:pt x="1278" y="406"/>
                </a:lnTo>
                <a:lnTo>
                  <a:pt x="1340" y="446"/>
                </a:lnTo>
                <a:lnTo>
                  <a:pt x="1390" y="474"/>
                </a:lnTo>
                <a:lnTo>
                  <a:pt x="1410" y="486"/>
                </a:lnTo>
                <a:lnTo>
                  <a:pt x="1410" y="486"/>
                </a:lnTo>
                <a:lnTo>
                  <a:pt x="1368" y="522"/>
                </a:lnTo>
                <a:lnTo>
                  <a:pt x="1318" y="566"/>
                </a:lnTo>
                <a:lnTo>
                  <a:pt x="1254" y="626"/>
                </a:lnTo>
                <a:lnTo>
                  <a:pt x="1178" y="702"/>
                </a:lnTo>
                <a:lnTo>
                  <a:pt x="1092" y="792"/>
                </a:lnTo>
                <a:lnTo>
                  <a:pt x="1046" y="842"/>
                </a:lnTo>
                <a:lnTo>
                  <a:pt x="998" y="896"/>
                </a:lnTo>
                <a:lnTo>
                  <a:pt x="950" y="952"/>
                </a:lnTo>
                <a:lnTo>
                  <a:pt x="900" y="1012"/>
                </a:lnTo>
                <a:lnTo>
                  <a:pt x="900" y="1012"/>
                </a:lnTo>
                <a:lnTo>
                  <a:pt x="854" y="1074"/>
                </a:lnTo>
                <a:lnTo>
                  <a:pt x="800" y="1150"/>
                </a:lnTo>
                <a:lnTo>
                  <a:pt x="746" y="1232"/>
                </a:lnTo>
                <a:lnTo>
                  <a:pt x="692" y="1316"/>
                </a:lnTo>
                <a:lnTo>
                  <a:pt x="604" y="1452"/>
                </a:lnTo>
                <a:lnTo>
                  <a:pt x="568" y="1510"/>
                </a:lnTo>
                <a:lnTo>
                  <a:pt x="568" y="1510"/>
                </a:lnTo>
                <a:lnTo>
                  <a:pt x="546" y="1474"/>
                </a:lnTo>
                <a:lnTo>
                  <a:pt x="520" y="1436"/>
                </a:lnTo>
                <a:lnTo>
                  <a:pt x="486" y="1386"/>
                </a:lnTo>
                <a:lnTo>
                  <a:pt x="446" y="1332"/>
                </a:lnTo>
                <a:lnTo>
                  <a:pt x="402" y="1274"/>
                </a:lnTo>
                <a:lnTo>
                  <a:pt x="354" y="1218"/>
                </a:lnTo>
                <a:lnTo>
                  <a:pt x="330" y="1190"/>
                </a:lnTo>
                <a:lnTo>
                  <a:pt x="304" y="1166"/>
                </a:lnTo>
                <a:lnTo>
                  <a:pt x="304" y="1166"/>
                </a:lnTo>
                <a:close/>
              </a:path>
            </a:pathLst>
          </a:custGeom>
          <a:gradFill>
            <a:gsLst>
              <a:gs pos="0">
                <a:schemeClr val="tx2"/>
              </a:gs>
              <a:gs pos="23000">
                <a:schemeClr val="accent2">
                  <a:lumMod val="40000"/>
                  <a:lumOff val="60000"/>
                </a:schemeClr>
              </a:gs>
              <a:gs pos="56000">
                <a:schemeClr val="accent2">
                  <a:lumMod val="60000"/>
                  <a:lumOff val="40000"/>
                </a:schemeClr>
              </a:gs>
              <a:gs pos="71000">
                <a:schemeClr val="accent2">
                  <a:lumMod val="40000"/>
                  <a:lumOff val="60000"/>
                </a:schemeClr>
              </a:gs>
              <a:gs pos="100000">
                <a:schemeClr val="accent2">
                  <a:lumMod val="20000"/>
                  <a:lumOff val="80000"/>
                </a:schemeClr>
              </a:gs>
            </a:gsLst>
          </a:gradFill>
          <a:ln>
            <a:headEnd type="none" w="med" len="med"/>
            <a:tailEnd type="none" w="med" len="med"/>
          </a:ln>
          <a:effectLst>
            <a:outerShdw blurRad="127000" algn="ctr" rotWithShape="0">
              <a:schemeClr val="accent2">
                <a:alpha val="75000"/>
              </a:schemeClr>
            </a:outerShdw>
          </a:effectLst>
          <a:scene3d>
            <a:camera prst="orthographicFront">
              <a:rot lat="0" lon="0" rev="0"/>
            </a:camera>
            <a:lightRig rig="contrasting" dir="t"/>
          </a:scene3d>
          <a:sp3d prstMaterial="powder">
            <a:bevelT w="190500" h="63500"/>
            <a:contourClr>
              <a:schemeClr val="accent2"/>
            </a:contourClr>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endParaRPr lang="en-US" sz="2400" dirty="0" smtClean="0">
              <a:solidFill>
                <a:schemeClr val="bg1"/>
              </a:solidFill>
              <a:latin typeface="Segoe" pitchFamily="34" charset="0"/>
            </a:endParaRPr>
          </a:p>
        </p:txBody>
      </p:sp>
      <p:sp>
        <p:nvSpPr>
          <p:cNvPr id="38" name="Freeform 5"/>
          <p:cNvSpPr>
            <a:spLocks/>
          </p:cNvSpPr>
          <p:nvPr/>
        </p:nvSpPr>
        <p:spPr bwMode="auto">
          <a:xfrm>
            <a:off x="5405234" y="3345368"/>
            <a:ext cx="515253" cy="551796"/>
          </a:xfrm>
          <a:custGeom>
            <a:avLst/>
            <a:gdLst/>
            <a:ahLst/>
            <a:cxnLst>
              <a:cxn ang="0">
                <a:pos x="304" y="1166"/>
              </a:cxn>
              <a:cxn ang="0">
                <a:pos x="102" y="978"/>
              </a:cxn>
              <a:cxn ang="0">
                <a:pos x="0" y="888"/>
              </a:cxn>
              <a:cxn ang="0">
                <a:pos x="70" y="858"/>
              </a:cxn>
              <a:cxn ang="0">
                <a:pos x="130" y="826"/>
              </a:cxn>
              <a:cxn ang="0">
                <a:pos x="184" y="786"/>
              </a:cxn>
              <a:cxn ang="0">
                <a:pos x="206" y="764"/>
              </a:cxn>
              <a:cxn ang="0">
                <a:pos x="238" y="724"/>
              </a:cxn>
              <a:cxn ang="0">
                <a:pos x="266" y="676"/>
              </a:cxn>
              <a:cxn ang="0">
                <a:pos x="550" y="1146"/>
              </a:cxn>
              <a:cxn ang="0">
                <a:pos x="1012" y="0"/>
              </a:cxn>
              <a:cxn ang="0">
                <a:pos x="1048" y="88"/>
              </a:cxn>
              <a:cxn ang="0">
                <a:pos x="1104" y="202"/>
              </a:cxn>
              <a:cxn ang="0">
                <a:pos x="1140" y="262"/>
              </a:cxn>
              <a:cxn ang="0">
                <a:pos x="1178" y="316"/>
              </a:cxn>
              <a:cxn ang="0">
                <a:pos x="1220" y="360"/>
              </a:cxn>
              <a:cxn ang="0">
                <a:pos x="1248" y="384"/>
              </a:cxn>
              <a:cxn ang="0">
                <a:pos x="1340" y="446"/>
              </a:cxn>
              <a:cxn ang="0">
                <a:pos x="1410" y="486"/>
              </a:cxn>
              <a:cxn ang="0">
                <a:pos x="1368" y="522"/>
              </a:cxn>
              <a:cxn ang="0">
                <a:pos x="1254" y="626"/>
              </a:cxn>
              <a:cxn ang="0">
                <a:pos x="1092" y="792"/>
              </a:cxn>
              <a:cxn ang="0">
                <a:pos x="998" y="896"/>
              </a:cxn>
              <a:cxn ang="0">
                <a:pos x="900" y="1012"/>
              </a:cxn>
              <a:cxn ang="0">
                <a:pos x="854" y="1074"/>
              </a:cxn>
              <a:cxn ang="0">
                <a:pos x="746" y="1232"/>
              </a:cxn>
              <a:cxn ang="0">
                <a:pos x="604" y="1452"/>
              </a:cxn>
              <a:cxn ang="0">
                <a:pos x="568" y="1510"/>
              </a:cxn>
              <a:cxn ang="0">
                <a:pos x="520" y="1436"/>
              </a:cxn>
              <a:cxn ang="0">
                <a:pos x="446" y="1332"/>
              </a:cxn>
              <a:cxn ang="0">
                <a:pos x="354" y="1218"/>
              </a:cxn>
              <a:cxn ang="0">
                <a:pos x="304" y="1166"/>
              </a:cxn>
            </a:cxnLst>
            <a:rect l="0" t="0" r="r" b="b"/>
            <a:pathLst>
              <a:path w="1410" h="1510">
                <a:moveTo>
                  <a:pt x="304" y="1166"/>
                </a:moveTo>
                <a:lnTo>
                  <a:pt x="304" y="1166"/>
                </a:lnTo>
                <a:lnTo>
                  <a:pt x="200" y="1068"/>
                </a:lnTo>
                <a:lnTo>
                  <a:pt x="102" y="978"/>
                </a:lnTo>
                <a:lnTo>
                  <a:pt x="0" y="888"/>
                </a:lnTo>
                <a:lnTo>
                  <a:pt x="0" y="888"/>
                </a:lnTo>
                <a:lnTo>
                  <a:pt x="20" y="880"/>
                </a:lnTo>
                <a:lnTo>
                  <a:pt x="70" y="858"/>
                </a:lnTo>
                <a:lnTo>
                  <a:pt x="100" y="842"/>
                </a:lnTo>
                <a:lnTo>
                  <a:pt x="130" y="826"/>
                </a:lnTo>
                <a:lnTo>
                  <a:pt x="160" y="806"/>
                </a:lnTo>
                <a:lnTo>
                  <a:pt x="184" y="786"/>
                </a:lnTo>
                <a:lnTo>
                  <a:pt x="184" y="786"/>
                </a:lnTo>
                <a:lnTo>
                  <a:pt x="206" y="764"/>
                </a:lnTo>
                <a:lnTo>
                  <a:pt x="224" y="744"/>
                </a:lnTo>
                <a:lnTo>
                  <a:pt x="238" y="724"/>
                </a:lnTo>
                <a:lnTo>
                  <a:pt x="250" y="704"/>
                </a:lnTo>
                <a:lnTo>
                  <a:pt x="266" y="676"/>
                </a:lnTo>
                <a:lnTo>
                  <a:pt x="272" y="666"/>
                </a:lnTo>
                <a:lnTo>
                  <a:pt x="550" y="1146"/>
                </a:lnTo>
                <a:lnTo>
                  <a:pt x="1012" y="0"/>
                </a:lnTo>
                <a:lnTo>
                  <a:pt x="1012" y="0"/>
                </a:lnTo>
                <a:lnTo>
                  <a:pt x="1028" y="42"/>
                </a:lnTo>
                <a:lnTo>
                  <a:pt x="1048" y="88"/>
                </a:lnTo>
                <a:lnTo>
                  <a:pt x="1074" y="142"/>
                </a:lnTo>
                <a:lnTo>
                  <a:pt x="1104" y="202"/>
                </a:lnTo>
                <a:lnTo>
                  <a:pt x="1122" y="232"/>
                </a:lnTo>
                <a:lnTo>
                  <a:pt x="1140" y="262"/>
                </a:lnTo>
                <a:lnTo>
                  <a:pt x="1158" y="290"/>
                </a:lnTo>
                <a:lnTo>
                  <a:pt x="1178" y="316"/>
                </a:lnTo>
                <a:lnTo>
                  <a:pt x="1198" y="340"/>
                </a:lnTo>
                <a:lnTo>
                  <a:pt x="1220" y="360"/>
                </a:lnTo>
                <a:lnTo>
                  <a:pt x="1220" y="360"/>
                </a:lnTo>
                <a:lnTo>
                  <a:pt x="1248" y="384"/>
                </a:lnTo>
                <a:lnTo>
                  <a:pt x="1278" y="406"/>
                </a:lnTo>
                <a:lnTo>
                  <a:pt x="1340" y="446"/>
                </a:lnTo>
                <a:lnTo>
                  <a:pt x="1390" y="474"/>
                </a:lnTo>
                <a:lnTo>
                  <a:pt x="1410" y="486"/>
                </a:lnTo>
                <a:lnTo>
                  <a:pt x="1410" y="486"/>
                </a:lnTo>
                <a:lnTo>
                  <a:pt x="1368" y="522"/>
                </a:lnTo>
                <a:lnTo>
                  <a:pt x="1318" y="566"/>
                </a:lnTo>
                <a:lnTo>
                  <a:pt x="1254" y="626"/>
                </a:lnTo>
                <a:lnTo>
                  <a:pt x="1178" y="702"/>
                </a:lnTo>
                <a:lnTo>
                  <a:pt x="1092" y="792"/>
                </a:lnTo>
                <a:lnTo>
                  <a:pt x="1046" y="842"/>
                </a:lnTo>
                <a:lnTo>
                  <a:pt x="998" y="896"/>
                </a:lnTo>
                <a:lnTo>
                  <a:pt x="950" y="952"/>
                </a:lnTo>
                <a:lnTo>
                  <a:pt x="900" y="1012"/>
                </a:lnTo>
                <a:lnTo>
                  <a:pt x="900" y="1012"/>
                </a:lnTo>
                <a:lnTo>
                  <a:pt x="854" y="1074"/>
                </a:lnTo>
                <a:lnTo>
                  <a:pt x="800" y="1150"/>
                </a:lnTo>
                <a:lnTo>
                  <a:pt x="746" y="1232"/>
                </a:lnTo>
                <a:lnTo>
                  <a:pt x="692" y="1316"/>
                </a:lnTo>
                <a:lnTo>
                  <a:pt x="604" y="1452"/>
                </a:lnTo>
                <a:lnTo>
                  <a:pt x="568" y="1510"/>
                </a:lnTo>
                <a:lnTo>
                  <a:pt x="568" y="1510"/>
                </a:lnTo>
                <a:lnTo>
                  <a:pt x="546" y="1474"/>
                </a:lnTo>
                <a:lnTo>
                  <a:pt x="520" y="1436"/>
                </a:lnTo>
                <a:lnTo>
                  <a:pt x="486" y="1386"/>
                </a:lnTo>
                <a:lnTo>
                  <a:pt x="446" y="1332"/>
                </a:lnTo>
                <a:lnTo>
                  <a:pt x="402" y="1274"/>
                </a:lnTo>
                <a:lnTo>
                  <a:pt x="354" y="1218"/>
                </a:lnTo>
                <a:lnTo>
                  <a:pt x="330" y="1190"/>
                </a:lnTo>
                <a:lnTo>
                  <a:pt x="304" y="1166"/>
                </a:lnTo>
                <a:lnTo>
                  <a:pt x="304" y="1166"/>
                </a:lnTo>
                <a:close/>
              </a:path>
            </a:pathLst>
          </a:custGeom>
          <a:gradFill>
            <a:gsLst>
              <a:gs pos="0">
                <a:schemeClr val="tx2"/>
              </a:gs>
              <a:gs pos="23000">
                <a:schemeClr val="accent2">
                  <a:lumMod val="40000"/>
                  <a:lumOff val="60000"/>
                </a:schemeClr>
              </a:gs>
              <a:gs pos="56000">
                <a:schemeClr val="accent2">
                  <a:lumMod val="60000"/>
                  <a:lumOff val="40000"/>
                </a:schemeClr>
              </a:gs>
              <a:gs pos="71000">
                <a:schemeClr val="accent2">
                  <a:lumMod val="40000"/>
                  <a:lumOff val="60000"/>
                </a:schemeClr>
              </a:gs>
              <a:gs pos="100000">
                <a:schemeClr val="accent2">
                  <a:lumMod val="20000"/>
                  <a:lumOff val="80000"/>
                </a:schemeClr>
              </a:gs>
            </a:gsLst>
          </a:gradFill>
          <a:ln>
            <a:headEnd type="none" w="med" len="med"/>
            <a:tailEnd type="none" w="med" len="med"/>
          </a:ln>
          <a:effectLst>
            <a:outerShdw blurRad="127000" algn="ctr" rotWithShape="0">
              <a:schemeClr val="accent2">
                <a:alpha val="75000"/>
              </a:schemeClr>
            </a:outerShdw>
          </a:effectLst>
          <a:scene3d>
            <a:camera prst="orthographicFront">
              <a:rot lat="0" lon="0" rev="0"/>
            </a:camera>
            <a:lightRig rig="contrasting" dir="t"/>
          </a:scene3d>
          <a:sp3d prstMaterial="powder">
            <a:bevelT w="190500" h="63500"/>
            <a:contourClr>
              <a:schemeClr val="accent2"/>
            </a:contourClr>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endParaRPr lang="en-US" sz="2400" dirty="0" smtClean="0">
              <a:solidFill>
                <a:schemeClr val="bg1"/>
              </a:solidFill>
              <a:latin typeface="Segoe" pitchFamily="34" charset="0"/>
            </a:endParaRPr>
          </a:p>
        </p:txBody>
      </p:sp>
      <p:sp>
        <p:nvSpPr>
          <p:cNvPr id="39" name="Freeform 5"/>
          <p:cNvSpPr>
            <a:spLocks/>
          </p:cNvSpPr>
          <p:nvPr/>
        </p:nvSpPr>
        <p:spPr bwMode="auto">
          <a:xfrm>
            <a:off x="7473043" y="3345369"/>
            <a:ext cx="515253" cy="551796"/>
          </a:xfrm>
          <a:custGeom>
            <a:avLst/>
            <a:gdLst/>
            <a:ahLst/>
            <a:cxnLst>
              <a:cxn ang="0">
                <a:pos x="304" y="1166"/>
              </a:cxn>
              <a:cxn ang="0">
                <a:pos x="102" y="978"/>
              </a:cxn>
              <a:cxn ang="0">
                <a:pos x="0" y="888"/>
              </a:cxn>
              <a:cxn ang="0">
                <a:pos x="70" y="858"/>
              </a:cxn>
              <a:cxn ang="0">
                <a:pos x="130" y="826"/>
              </a:cxn>
              <a:cxn ang="0">
                <a:pos x="184" y="786"/>
              </a:cxn>
              <a:cxn ang="0">
                <a:pos x="206" y="764"/>
              </a:cxn>
              <a:cxn ang="0">
                <a:pos x="238" y="724"/>
              </a:cxn>
              <a:cxn ang="0">
                <a:pos x="266" y="676"/>
              </a:cxn>
              <a:cxn ang="0">
                <a:pos x="550" y="1146"/>
              </a:cxn>
              <a:cxn ang="0">
                <a:pos x="1012" y="0"/>
              </a:cxn>
              <a:cxn ang="0">
                <a:pos x="1048" y="88"/>
              </a:cxn>
              <a:cxn ang="0">
                <a:pos x="1104" y="202"/>
              </a:cxn>
              <a:cxn ang="0">
                <a:pos x="1140" y="262"/>
              </a:cxn>
              <a:cxn ang="0">
                <a:pos x="1178" y="316"/>
              </a:cxn>
              <a:cxn ang="0">
                <a:pos x="1220" y="360"/>
              </a:cxn>
              <a:cxn ang="0">
                <a:pos x="1248" y="384"/>
              </a:cxn>
              <a:cxn ang="0">
                <a:pos x="1340" y="446"/>
              </a:cxn>
              <a:cxn ang="0">
                <a:pos x="1410" y="486"/>
              </a:cxn>
              <a:cxn ang="0">
                <a:pos x="1368" y="522"/>
              </a:cxn>
              <a:cxn ang="0">
                <a:pos x="1254" y="626"/>
              </a:cxn>
              <a:cxn ang="0">
                <a:pos x="1092" y="792"/>
              </a:cxn>
              <a:cxn ang="0">
                <a:pos x="998" y="896"/>
              </a:cxn>
              <a:cxn ang="0">
                <a:pos x="900" y="1012"/>
              </a:cxn>
              <a:cxn ang="0">
                <a:pos x="854" y="1074"/>
              </a:cxn>
              <a:cxn ang="0">
                <a:pos x="746" y="1232"/>
              </a:cxn>
              <a:cxn ang="0">
                <a:pos x="604" y="1452"/>
              </a:cxn>
              <a:cxn ang="0">
                <a:pos x="568" y="1510"/>
              </a:cxn>
              <a:cxn ang="0">
                <a:pos x="520" y="1436"/>
              </a:cxn>
              <a:cxn ang="0">
                <a:pos x="446" y="1332"/>
              </a:cxn>
              <a:cxn ang="0">
                <a:pos x="354" y="1218"/>
              </a:cxn>
              <a:cxn ang="0">
                <a:pos x="304" y="1166"/>
              </a:cxn>
            </a:cxnLst>
            <a:rect l="0" t="0" r="r" b="b"/>
            <a:pathLst>
              <a:path w="1410" h="1510">
                <a:moveTo>
                  <a:pt x="304" y="1166"/>
                </a:moveTo>
                <a:lnTo>
                  <a:pt x="304" y="1166"/>
                </a:lnTo>
                <a:lnTo>
                  <a:pt x="200" y="1068"/>
                </a:lnTo>
                <a:lnTo>
                  <a:pt x="102" y="978"/>
                </a:lnTo>
                <a:lnTo>
                  <a:pt x="0" y="888"/>
                </a:lnTo>
                <a:lnTo>
                  <a:pt x="0" y="888"/>
                </a:lnTo>
                <a:lnTo>
                  <a:pt x="20" y="880"/>
                </a:lnTo>
                <a:lnTo>
                  <a:pt x="70" y="858"/>
                </a:lnTo>
                <a:lnTo>
                  <a:pt x="100" y="842"/>
                </a:lnTo>
                <a:lnTo>
                  <a:pt x="130" y="826"/>
                </a:lnTo>
                <a:lnTo>
                  <a:pt x="160" y="806"/>
                </a:lnTo>
                <a:lnTo>
                  <a:pt x="184" y="786"/>
                </a:lnTo>
                <a:lnTo>
                  <a:pt x="184" y="786"/>
                </a:lnTo>
                <a:lnTo>
                  <a:pt x="206" y="764"/>
                </a:lnTo>
                <a:lnTo>
                  <a:pt x="224" y="744"/>
                </a:lnTo>
                <a:lnTo>
                  <a:pt x="238" y="724"/>
                </a:lnTo>
                <a:lnTo>
                  <a:pt x="250" y="704"/>
                </a:lnTo>
                <a:lnTo>
                  <a:pt x="266" y="676"/>
                </a:lnTo>
                <a:lnTo>
                  <a:pt x="272" y="666"/>
                </a:lnTo>
                <a:lnTo>
                  <a:pt x="550" y="1146"/>
                </a:lnTo>
                <a:lnTo>
                  <a:pt x="1012" y="0"/>
                </a:lnTo>
                <a:lnTo>
                  <a:pt x="1012" y="0"/>
                </a:lnTo>
                <a:lnTo>
                  <a:pt x="1028" y="42"/>
                </a:lnTo>
                <a:lnTo>
                  <a:pt x="1048" y="88"/>
                </a:lnTo>
                <a:lnTo>
                  <a:pt x="1074" y="142"/>
                </a:lnTo>
                <a:lnTo>
                  <a:pt x="1104" y="202"/>
                </a:lnTo>
                <a:lnTo>
                  <a:pt x="1122" y="232"/>
                </a:lnTo>
                <a:lnTo>
                  <a:pt x="1140" y="262"/>
                </a:lnTo>
                <a:lnTo>
                  <a:pt x="1158" y="290"/>
                </a:lnTo>
                <a:lnTo>
                  <a:pt x="1178" y="316"/>
                </a:lnTo>
                <a:lnTo>
                  <a:pt x="1198" y="340"/>
                </a:lnTo>
                <a:lnTo>
                  <a:pt x="1220" y="360"/>
                </a:lnTo>
                <a:lnTo>
                  <a:pt x="1220" y="360"/>
                </a:lnTo>
                <a:lnTo>
                  <a:pt x="1248" y="384"/>
                </a:lnTo>
                <a:lnTo>
                  <a:pt x="1278" y="406"/>
                </a:lnTo>
                <a:lnTo>
                  <a:pt x="1340" y="446"/>
                </a:lnTo>
                <a:lnTo>
                  <a:pt x="1390" y="474"/>
                </a:lnTo>
                <a:lnTo>
                  <a:pt x="1410" y="486"/>
                </a:lnTo>
                <a:lnTo>
                  <a:pt x="1410" y="486"/>
                </a:lnTo>
                <a:lnTo>
                  <a:pt x="1368" y="522"/>
                </a:lnTo>
                <a:lnTo>
                  <a:pt x="1318" y="566"/>
                </a:lnTo>
                <a:lnTo>
                  <a:pt x="1254" y="626"/>
                </a:lnTo>
                <a:lnTo>
                  <a:pt x="1178" y="702"/>
                </a:lnTo>
                <a:lnTo>
                  <a:pt x="1092" y="792"/>
                </a:lnTo>
                <a:lnTo>
                  <a:pt x="1046" y="842"/>
                </a:lnTo>
                <a:lnTo>
                  <a:pt x="998" y="896"/>
                </a:lnTo>
                <a:lnTo>
                  <a:pt x="950" y="952"/>
                </a:lnTo>
                <a:lnTo>
                  <a:pt x="900" y="1012"/>
                </a:lnTo>
                <a:lnTo>
                  <a:pt x="900" y="1012"/>
                </a:lnTo>
                <a:lnTo>
                  <a:pt x="854" y="1074"/>
                </a:lnTo>
                <a:lnTo>
                  <a:pt x="800" y="1150"/>
                </a:lnTo>
                <a:lnTo>
                  <a:pt x="746" y="1232"/>
                </a:lnTo>
                <a:lnTo>
                  <a:pt x="692" y="1316"/>
                </a:lnTo>
                <a:lnTo>
                  <a:pt x="604" y="1452"/>
                </a:lnTo>
                <a:lnTo>
                  <a:pt x="568" y="1510"/>
                </a:lnTo>
                <a:lnTo>
                  <a:pt x="568" y="1510"/>
                </a:lnTo>
                <a:lnTo>
                  <a:pt x="546" y="1474"/>
                </a:lnTo>
                <a:lnTo>
                  <a:pt x="520" y="1436"/>
                </a:lnTo>
                <a:lnTo>
                  <a:pt x="486" y="1386"/>
                </a:lnTo>
                <a:lnTo>
                  <a:pt x="446" y="1332"/>
                </a:lnTo>
                <a:lnTo>
                  <a:pt x="402" y="1274"/>
                </a:lnTo>
                <a:lnTo>
                  <a:pt x="354" y="1218"/>
                </a:lnTo>
                <a:lnTo>
                  <a:pt x="330" y="1190"/>
                </a:lnTo>
                <a:lnTo>
                  <a:pt x="304" y="1166"/>
                </a:lnTo>
                <a:lnTo>
                  <a:pt x="304" y="1166"/>
                </a:lnTo>
                <a:close/>
              </a:path>
            </a:pathLst>
          </a:custGeom>
          <a:gradFill>
            <a:gsLst>
              <a:gs pos="0">
                <a:schemeClr val="tx2"/>
              </a:gs>
              <a:gs pos="23000">
                <a:schemeClr val="accent2">
                  <a:lumMod val="40000"/>
                  <a:lumOff val="60000"/>
                </a:schemeClr>
              </a:gs>
              <a:gs pos="56000">
                <a:schemeClr val="accent2">
                  <a:lumMod val="60000"/>
                  <a:lumOff val="40000"/>
                </a:schemeClr>
              </a:gs>
              <a:gs pos="71000">
                <a:schemeClr val="accent2">
                  <a:lumMod val="40000"/>
                  <a:lumOff val="60000"/>
                </a:schemeClr>
              </a:gs>
              <a:gs pos="100000">
                <a:schemeClr val="accent2">
                  <a:lumMod val="20000"/>
                  <a:lumOff val="80000"/>
                </a:schemeClr>
              </a:gs>
            </a:gsLst>
          </a:gradFill>
          <a:ln>
            <a:headEnd type="none" w="med" len="med"/>
            <a:tailEnd type="none" w="med" len="med"/>
          </a:ln>
          <a:effectLst>
            <a:outerShdw blurRad="127000" algn="ctr" rotWithShape="0">
              <a:schemeClr val="accent2">
                <a:alpha val="75000"/>
              </a:schemeClr>
            </a:outerShdw>
          </a:effectLst>
          <a:scene3d>
            <a:camera prst="orthographicFront">
              <a:rot lat="0" lon="0" rev="0"/>
            </a:camera>
            <a:lightRig rig="contrasting" dir="t"/>
          </a:scene3d>
          <a:sp3d prstMaterial="powder">
            <a:bevelT w="190500" h="63500"/>
            <a:contourClr>
              <a:schemeClr val="accent2"/>
            </a:contourClr>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endParaRPr lang="en-US" sz="2400" dirty="0" smtClean="0">
              <a:solidFill>
                <a:schemeClr val="bg1"/>
              </a:solidFill>
              <a:latin typeface="Segoe" pitchFamily="34" charset="0"/>
            </a:endParaRPr>
          </a:p>
        </p:txBody>
      </p:sp>
      <p:sp>
        <p:nvSpPr>
          <p:cNvPr id="42" name="Freeform 5"/>
          <p:cNvSpPr>
            <a:spLocks/>
          </p:cNvSpPr>
          <p:nvPr/>
        </p:nvSpPr>
        <p:spPr bwMode="auto">
          <a:xfrm>
            <a:off x="7473043" y="4040920"/>
            <a:ext cx="515253" cy="551797"/>
          </a:xfrm>
          <a:custGeom>
            <a:avLst/>
            <a:gdLst/>
            <a:ahLst/>
            <a:cxnLst>
              <a:cxn ang="0">
                <a:pos x="304" y="1166"/>
              </a:cxn>
              <a:cxn ang="0">
                <a:pos x="102" y="978"/>
              </a:cxn>
              <a:cxn ang="0">
                <a:pos x="0" y="888"/>
              </a:cxn>
              <a:cxn ang="0">
                <a:pos x="70" y="858"/>
              </a:cxn>
              <a:cxn ang="0">
                <a:pos x="130" y="826"/>
              </a:cxn>
              <a:cxn ang="0">
                <a:pos x="184" y="786"/>
              </a:cxn>
              <a:cxn ang="0">
                <a:pos x="206" y="764"/>
              </a:cxn>
              <a:cxn ang="0">
                <a:pos x="238" y="724"/>
              </a:cxn>
              <a:cxn ang="0">
                <a:pos x="266" y="676"/>
              </a:cxn>
              <a:cxn ang="0">
                <a:pos x="550" y="1146"/>
              </a:cxn>
              <a:cxn ang="0">
                <a:pos x="1012" y="0"/>
              </a:cxn>
              <a:cxn ang="0">
                <a:pos x="1048" y="88"/>
              </a:cxn>
              <a:cxn ang="0">
                <a:pos x="1104" y="202"/>
              </a:cxn>
              <a:cxn ang="0">
                <a:pos x="1140" y="262"/>
              </a:cxn>
              <a:cxn ang="0">
                <a:pos x="1178" y="316"/>
              </a:cxn>
              <a:cxn ang="0">
                <a:pos x="1220" y="360"/>
              </a:cxn>
              <a:cxn ang="0">
                <a:pos x="1248" y="384"/>
              </a:cxn>
              <a:cxn ang="0">
                <a:pos x="1340" y="446"/>
              </a:cxn>
              <a:cxn ang="0">
                <a:pos x="1410" y="486"/>
              </a:cxn>
              <a:cxn ang="0">
                <a:pos x="1368" y="522"/>
              </a:cxn>
              <a:cxn ang="0">
                <a:pos x="1254" y="626"/>
              </a:cxn>
              <a:cxn ang="0">
                <a:pos x="1092" y="792"/>
              </a:cxn>
              <a:cxn ang="0">
                <a:pos x="998" y="896"/>
              </a:cxn>
              <a:cxn ang="0">
                <a:pos x="900" y="1012"/>
              </a:cxn>
              <a:cxn ang="0">
                <a:pos x="854" y="1074"/>
              </a:cxn>
              <a:cxn ang="0">
                <a:pos x="746" y="1232"/>
              </a:cxn>
              <a:cxn ang="0">
                <a:pos x="604" y="1452"/>
              </a:cxn>
              <a:cxn ang="0">
                <a:pos x="568" y="1510"/>
              </a:cxn>
              <a:cxn ang="0">
                <a:pos x="520" y="1436"/>
              </a:cxn>
              <a:cxn ang="0">
                <a:pos x="446" y="1332"/>
              </a:cxn>
              <a:cxn ang="0">
                <a:pos x="354" y="1218"/>
              </a:cxn>
              <a:cxn ang="0">
                <a:pos x="304" y="1166"/>
              </a:cxn>
            </a:cxnLst>
            <a:rect l="0" t="0" r="r" b="b"/>
            <a:pathLst>
              <a:path w="1410" h="1510">
                <a:moveTo>
                  <a:pt x="304" y="1166"/>
                </a:moveTo>
                <a:lnTo>
                  <a:pt x="304" y="1166"/>
                </a:lnTo>
                <a:lnTo>
                  <a:pt x="200" y="1068"/>
                </a:lnTo>
                <a:lnTo>
                  <a:pt x="102" y="978"/>
                </a:lnTo>
                <a:lnTo>
                  <a:pt x="0" y="888"/>
                </a:lnTo>
                <a:lnTo>
                  <a:pt x="0" y="888"/>
                </a:lnTo>
                <a:lnTo>
                  <a:pt x="20" y="880"/>
                </a:lnTo>
                <a:lnTo>
                  <a:pt x="70" y="858"/>
                </a:lnTo>
                <a:lnTo>
                  <a:pt x="100" y="842"/>
                </a:lnTo>
                <a:lnTo>
                  <a:pt x="130" y="826"/>
                </a:lnTo>
                <a:lnTo>
                  <a:pt x="160" y="806"/>
                </a:lnTo>
                <a:lnTo>
                  <a:pt x="184" y="786"/>
                </a:lnTo>
                <a:lnTo>
                  <a:pt x="184" y="786"/>
                </a:lnTo>
                <a:lnTo>
                  <a:pt x="206" y="764"/>
                </a:lnTo>
                <a:lnTo>
                  <a:pt x="224" y="744"/>
                </a:lnTo>
                <a:lnTo>
                  <a:pt x="238" y="724"/>
                </a:lnTo>
                <a:lnTo>
                  <a:pt x="250" y="704"/>
                </a:lnTo>
                <a:lnTo>
                  <a:pt x="266" y="676"/>
                </a:lnTo>
                <a:lnTo>
                  <a:pt x="272" y="666"/>
                </a:lnTo>
                <a:lnTo>
                  <a:pt x="550" y="1146"/>
                </a:lnTo>
                <a:lnTo>
                  <a:pt x="1012" y="0"/>
                </a:lnTo>
                <a:lnTo>
                  <a:pt x="1012" y="0"/>
                </a:lnTo>
                <a:lnTo>
                  <a:pt x="1028" y="42"/>
                </a:lnTo>
                <a:lnTo>
                  <a:pt x="1048" y="88"/>
                </a:lnTo>
                <a:lnTo>
                  <a:pt x="1074" y="142"/>
                </a:lnTo>
                <a:lnTo>
                  <a:pt x="1104" y="202"/>
                </a:lnTo>
                <a:lnTo>
                  <a:pt x="1122" y="232"/>
                </a:lnTo>
                <a:lnTo>
                  <a:pt x="1140" y="262"/>
                </a:lnTo>
                <a:lnTo>
                  <a:pt x="1158" y="290"/>
                </a:lnTo>
                <a:lnTo>
                  <a:pt x="1178" y="316"/>
                </a:lnTo>
                <a:lnTo>
                  <a:pt x="1198" y="340"/>
                </a:lnTo>
                <a:lnTo>
                  <a:pt x="1220" y="360"/>
                </a:lnTo>
                <a:lnTo>
                  <a:pt x="1220" y="360"/>
                </a:lnTo>
                <a:lnTo>
                  <a:pt x="1248" y="384"/>
                </a:lnTo>
                <a:lnTo>
                  <a:pt x="1278" y="406"/>
                </a:lnTo>
                <a:lnTo>
                  <a:pt x="1340" y="446"/>
                </a:lnTo>
                <a:lnTo>
                  <a:pt x="1390" y="474"/>
                </a:lnTo>
                <a:lnTo>
                  <a:pt x="1410" y="486"/>
                </a:lnTo>
                <a:lnTo>
                  <a:pt x="1410" y="486"/>
                </a:lnTo>
                <a:lnTo>
                  <a:pt x="1368" y="522"/>
                </a:lnTo>
                <a:lnTo>
                  <a:pt x="1318" y="566"/>
                </a:lnTo>
                <a:lnTo>
                  <a:pt x="1254" y="626"/>
                </a:lnTo>
                <a:lnTo>
                  <a:pt x="1178" y="702"/>
                </a:lnTo>
                <a:lnTo>
                  <a:pt x="1092" y="792"/>
                </a:lnTo>
                <a:lnTo>
                  <a:pt x="1046" y="842"/>
                </a:lnTo>
                <a:lnTo>
                  <a:pt x="998" y="896"/>
                </a:lnTo>
                <a:lnTo>
                  <a:pt x="950" y="952"/>
                </a:lnTo>
                <a:lnTo>
                  <a:pt x="900" y="1012"/>
                </a:lnTo>
                <a:lnTo>
                  <a:pt x="900" y="1012"/>
                </a:lnTo>
                <a:lnTo>
                  <a:pt x="854" y="1074"/>
                </a:lnTo>
                <a:lnTo>
                  <a:pt x="800" y="1150"/>
                </a:lnTo>
                <a:lnTo>
                  <a:pt x="746" y="1232"/>
                </a:lnTo>
                <a:lnTo>
                  <a:pt x="692" y="1316"/>
                </a:lnTo>
                <a:lnTo>
                  <a:pt x="604" y="1452"/>
                </a:lnTo>
                <a:lnTo>
                  <a:pt x="568" y="1510"/>
                </a:lnTo>
                <a:lnTo>
                  <a:pt x="568" y="1510"/>
                </a:lnTo>
                <a:lnTo>
                  <a:pt x="546" y="1474"/>
                </a:lnTo>
                <a:lnTo>
                  <a:pt x="520" y="1436"/>
                </a:lnTo>
                <a:lnTo>
                  <a:pt x="486" y="1386"/>
                </a:lnTo>
                <a:lnTo>
                  <a:pt x="446" y="1332"/>
                </a:lnTo>
                <a:lnTo>
                  <a:pt x="402" y="1274"/>
                </a:lnTo>
                <a:lnTo>
                  <a:pt x="354" y="1218"/>
                </a:lnTo>
                <a:lnTo>
                  <a:pt x="330" y="1190"/>
                </a:lnTo>
                <a:lnTo>
                  <a:pt x="304" y="1166"/>
                </a:lnTo>
                <a:lnTo>
                  <a:pt x="304" y="1166"/>
                </a:lnTo>
                <a:close/>
              </a:path>
            </a:pathLst>
          </a:custGeom>
          <a:gradFill>
            <a:gsLst>
              <a:gs pos="0">
                <a:schemeClr val="tx2"/>
              </a:gs>
              <a:gs pos="23000">
                <a:schemeClr val="accent2">
                  <a:lumMod val="40000"/>
                  <a:lumOff val="60000"/>
                </a:schemeClr>
              </a:gs>
              <a:gs pos="56000">
                <a:schemeClr val="accent2">
                  <a:lumMod val="60000"/>
                  <a:lumOff val="40000"/>
                </a:schemeClr>
              </a:gs>
              <a:gs pos="71000">
                <a:schemeClr val="accent2">
                  <a:lumMod val="40000"/>
                  <a:lumOff val="60000"/>
                </a:schemeClr>
              </a:gs>
              <a:gs pos="100000">
                <a:schemeClr val="accent2">
                  <a:lumMod val="20000"/>
                  <a:lumOff val="80000"/>
                </a:schemeClr>
              </a:gs>
            </a:gsLst>
          </a:gradFill>
          <a:ln>
            <a:headEnd type="none" w="med" len="med"/>
            <a:tailEnd type="none" w="med" len="med"/>
          </a:ln>
          <a:effectLst>
            <a:outerShdw blurRad="127000" algn="ctr" rotWithShape="0">
              <a:schemeClr val="accent2">
                <a:alpha val="75000"/>
              </a:schemeClr>
            </a:outerShdw>
          </a:effectLst>
          <a:scene3d>
            <a:camera prst="orthographicFront">
              <a:rot lat="0" lon="0" rev="0"/>
            </a:camera>
            <a:lightRig rig="contrasting" dir="t"/>
          </a:scene3d>
          <a:sp3d prstMaterial="powder">
            <a:bevelT w="190500" h="63500"/>
            <a:contourClr>
              <a:schemeClr val="accent2"/>
            </a:contourClr>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endParaRPr lang="en-US" sz="2400" dirty="0" smtClean="0">
              <a:solidFill>
                <a:schemeClr val="bg1"/>
              </a:solidFill>
              <a:latin typeface="Segoe" pitchFamily="34" charset="0"/>
            </a:endParaRPr>
          </a:p>
        </p:txBody>
      </p:sp>
      <p:sp>
        <p:nvSpPr>
          <p:cNvPr id="45" name="Freeform 5"/>
          <p:cNvSpPr>
            <a:spLocks/>
          </p:cNvSpPr>
          <p:nvPr/>
        </p:nvSpPr>
        <p:spPr bwMode="auto">
          <a:xfrm>
            <a:off x="7473046" y="4719293"/>
            <a:ext cx="515253" cy="551797"/>
          </a:xfrm>
          <a:custGeom>
            <a:avLst/>
            <a:gdLst/>
            <a:ahLst/>
            <a:cxnLst>
              <a:cxn ang="0">
                <a:pos x="304" y="1166"/>
              </a:cxn>
              <a:cxn ang="0">
                <a:pos x="102" y="978"/>
              </a:cxn>
              <a:cxn ang="0">
                <a:pos x="0" y="888"/>
              </a:cxn>
              <a:cxn ang="0">
                <a:pos x="70" y="858"/>
              </a:cxn>
              <a:cxn ang="0">
                <a:pos x="130" y="826"/>
              </a:cxn>
              <a:cxn ang="0">
                <a:pos x="184" y="786"/>
              </a:cxn>
              <a:cxn ang="0">
                <a:pos x="206" y="764"/>
              </a:cxn>
              <a:cxn ang="0">
                <a:pos x="238" y="724"/>
              </a:cxn>
              <a:cxn ang="0">
                <a:pos x="266" y="676"/>
              </a:cxn>
              <a:cxn ang="0">
                <a:pos x="550" y="1146"/>
              </a:cxn>
              <a:cxn ang="0">
                <a:pos x="1012" y="0"/>
              </a:cxn>
              <a:cxn ang="0">
                <a:pos x="1048" y="88"/>
              </a:cxn>
              <a:cxn ang="0">
                <a:pos x="1104" y="202"/>
              </a:cxn>
              <a:cxn ang="0">
                <a:pos x="1140" y="262"/>
              </a:cxn>
              <a:cxn ang="0">
                <a:pos x="1178" y="316"/>
              </a:cxn>
              <a:cxn ang="0">
                <a:pos x="1220" y="360"/>
              </a:cxn>
              <a:cxn ang="0">
                <a:pos x="1248" y="384"/>
              </a:cxn>
              <a:cxn ang="0">
                <a:pos x="1340" y="446"/>
              </a:cxn>
              <a:cxn ang="0">
                <a:pos x="1410" y="486"/>
              </a:cxn>
              <a:cxn ang="0">
                <a:pos x="1368" y="522"/>
              </a:cxn>
              <a:cxn ang="0">
                <a:pos x="1254" y="626"/>
              </a:cxn>
              <a:cxn ang="0">
                <a:pos x="1092" y="792"/>
              </a:cxn>
              <a:cxn ang="0">
                <a:pos x="998" y="896"/>
              </a:cxn>
              <a:cxn ang="0">
                <a:pos x="900" y="1012"/>
              </a:cxn>
              <a:cxn ang="0">
                <a:pos x="854" y="1074"/>
              </a:cxn>
              <a:cxn ang="0">
                <a:pos x="746" y="1232"/>
              </a:cxn>
              <a:cxn ang="0">
                <a:pos x="604" y="1452"/>
              </a:cxn>
              <a:cxn ang="0">
                <a:pos x="568" y="1510"/>
              </a:cxn>
              <a:cxn ang="0">
                <a:pos x="520" y="1436"/>
              </a:cxn>
              <a:cxn ang="0">
                <a:pos x="446" y="1332"/>
              </a:cxn>
              <a:cxn ang="0">
                <a:pos x="354" y="1218"/>
              </a:cxn>
              <a:cxn ang="0">
                <a:pos x="304" y="1166"/>
              </a:cxn>
            </a:cxnLst>
            <a:rect l="0" t="0" r="r" b="b"/>
            <a:pathLst>
              <a:path w="1410" h="1510">
                <a:moveTo>
                  <a:pt x="304" y="1166"/>
                </a:moveTo>
                <a:lnTo>
                  <a:pt x="304" y="1166"/>
                </a:lnTo>
                <a:lnTo>
                  <a:pt x="200" y="1068"/>
                </a:lnTo>
                <a:lnTo>
                  <a:pt x="102" y="978"/>
                </a:lnTo>
                <a:lnTo>
                  <a:pt x="0" y="888"/>
                </a:lnTo>
                <a:lnTo>
                  <a:pt x="0" y="888"/>
                </a:lnTo>
                <a:lnTo>
                  <a:pt x="20" y="880"/>
                </a:lnTo>
                <a:lnTo>
                  <a:pt x="70" y="858"/>
                </a:lnTo>
                <a:lnTo>
                  <a:pt x="100" y="842"/>
                </a:lnTo>
                <a:lnTo>
                  <a:pt x="130" y="826"/>
                </a:lnTo>
                <a:lnTo>
                  <a:pt x="160" y="806"/>
                </a:lnTo>
                <a:lnTo>
                  <a:pt x="184" y="786"/>
                </a:lnTo>
                <a:lnTo>
                  <a:pt x="184" y="786"/>
                </a:lnTo>
                <a:lnTo>
                  <a:pt x="206" y="764"/>
                </a:lnTo>
                <a:lnTo>
                  <a:pt x="224" y="744"/>
                </a:lnTo>
                <a:lnTo>
                  <a:pt x="238" y="724"/>
                </a:lnTo>
                <a:lnTo>
                  <a:pt x="250" y="704"/>
                </a:lnTo>
                <a:lnTo>
                  <a:pt x="266" y="676"/>
                </a:lnTo>
                <a:lnTo>
                  <a:pt x="272" y="666"/>
                </a:lnTo>
                <a:lnTo>
                  <a:pt x="550" y="1146"/>
                </a:lnTo>
                <a:lnTo>
                  <a:pt x="1012" y="0"/>
                </a:lnTo>
                <a:lnTo>
                  <a:pt x="1012" y="0"/>
                </a:lnTo>
                <a:lnTo>
                  <a:pt x="1028" y="42"/>
                </a:lnTo>
                <a:lnTo>
                  <a:pt x="1048" y="88"/>
                </a:lnTo>
                <a:lnTo>
                  <a:pt x="1074" y="142"/>
                </a:lnTo>
                <a:lnTo>
                  <a:pt x="1104" y="202"/>
                </a:lnTo>
                <a:lnTo>
                  <a:pt x="1122" y="232"/>
                </a:lnTo>
                <a:lnTo>
                  <a:pt x="1140" y="262"/>
                </a:lnTo>
                <a:lnTo>
                  <a:pt x="1158" y="290"/>
                </a:lnTo>
                <a:lnTo>
                  <a:pt x="1178" y="316"/>
                </a:lnTo>
                <a:lnTo>
                  <a:pt x="1198" y="340"/>
                </a:lnTo>
                <a:lnTo>
                  <a:pt x="1220" y="360"/>
                </a:lnTo>
                <a:lnTo>
                  <a:pt x="1220" y="360"/>
                </a:lnTo>
                <a:lnTo>
                  <a:pt x="1248" y="384"/>
                </a:lnTo>
                <a:lnTo>
                  <a:pt x="1278" y="406"/>
                </a:lnTo>
                <a:lnTo>
                  <a:pt x="1340" y="446"/>
                </a:lnTo>
                <a:lnTo>
                  <a:pt x="1390" y="474"/>
                </a:lnTo>
                <a:lnTo>
                  <a:pt x="1410" y="486"/>
                </a:lnTo>
                <a:lnTo>
                  <a:pt x="1410" y="486"/>
                </a:lnTo>
                <a:lnTo>
                  <a:pt x="1368" y="522"/>
                </a:lnTo>
                <a:lnTo>
                  <a:pt x="1318" y="566"/>
                </a:lnTo>
                <a:lnTo>
                  <a:pt x="1254" y="626"/>
                </a:lnTo>
                <a:lnTo>
                  <a:pt x="1178" y="702"/>
                </a:lnTo>
                <a:lnTo>
                  <a:pt x="1092" y="792"/>
                </a:lnTo>
                <a:lnTo>
                  <a:pt x="1046" y="842"/>
                </a:lnTo>
                <a:lnTo>
                  <a:pt x="998" y="896"/>
                </a:lnTo>
                <a:lnTo>
                  <a:pt x="950" y="952"/>
                </a:lnTo>
                <a:lnTo>
                  <a:pt x="900" y="1012"/>
                </a:lnTo>
                <a:lnTo>
                  <a:pt x="900" y="1012"/>
                </a:lnTo>
                <a:lnTo>
                  <a:pt x="854" y="1074"/>
                </a:lnTo>
                <a:lnTo>
                  <a:pt x="800" y="1150"/>
                </a:lnTo>
                <a:lnTo>
                  <a:pt x="746" y="1232"/>
                </a:lnTo>
                <a:lnTo>
                  <a:pt x="692" y="1316"/>
                </a:lnTo>
                <a:lnTo>
                  <a:pt x="604" y="1452"/>
                </a:lnTo>
                <a:lnTo>
                  <a:pt x="568" y="1510"/>
                </a:lnTo>
                <a:lnTo>
                  <a:pt x="568" y="1510"/>
                </a:lnTo>
                <a:lnTo>
                  <a:pt x="546" y="1474"/>
                </a:lnTo>
                <a:lnTo>
                  <a:pt x="520" y="1436"/>
                </a:lnTo>
                <a:lnTo>
                  <a:pt x="486" y="1386"/>
                </a:lnTo>
                <a:lnTo>
                  <a:pt x="446" y="1332"/>
                </a:lnTo>
                <a:lnTo>
                  <a:pt x="402" y="1274"/>
                </a:lnTo>
                <a:lnTo>
                  <a:pt x="354" y="1218"/>
                </a:lnTo>
                <a:lnTo>
                  <a:pt x="330" y="1190"/>
                </a:lnTo>
                <a:lnTo>
                  <a:pt x="304" y="1166"/>
                </a:lnTo>
                <a:lnTo>
                  <a:pt x="304" y="1166"/>
                </a:lnTo>
                <a:close/>
              </a:path>
            </a:pathLst>
          </a:custGeom>
          <a:gradFill>
            <a:gsLst>
              <a:gs pos="0">
                <a:schemeClr val="tx2"/>
              </a:gs>
              <a:gs pos="23000">
                <a:schemeClr val="accent2">
                  <a:lumMod val="40000"/>
                  <a:lumOff val="60000"/>
                </a:schemeClr>
              </a:gs>
              <a:gs pos="56000">
                <a:schemeClr val="accent2">
                  <a:lumMod val="60000"/>
                  <a:lumOff val="40000"/>
                </a:schemeClr>
              </a:gs>
              <a:gs pos="71000">
                <a:schemeClr val="accent2">
                  <a:lumMod val="40000"/>
                  <a:lumOff val="60000"/>
                </a:schemeClr>
              </a:gs>
              <a:gs pos="100000">
                <a:schemeClr val="accent2">
                  <a:lumMod val="20000"/>
                  <a:lumOff val="80000"/>
                </a:schemeClr>
              </a:gs>
            </a:gsLst>
          </a:gradFill>
          <a:ln>
            <a:headEnd type="none" w="med" len="med"/>
            <a:tailEnd type="none" w="med" len="med"/>
          </a:ln>
          <a:effectLst>
            <a:outerShdw blurRad="127000" algn="ctr" rotWithShape="0">
              <a:schemeClr val="accent2">
                <a:alpha val="75000"/>
              </a:schemeClr>
            </a:outerShdw>
          </a:effectLst>
          <a:scene3d>
            <a:camera prst="orthographicFront">
              <a:rot lat="0" lon="0" rev="0"/>
            </a:camera>
            <a:lightRig rig="contrasting" dir="t"/>
          </a:scene3d>
          <a:sp3d prstMaterial="powder">
            <a:bevelT w="190500" h="63500"/>
            <a:contourClr>
              <a:schemeClr val="accent2"/>
            </a:contourClr>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endParaRPr lang="en-US" sz="2400" dirty="0" smtClean="0">
              <a:solidFill>
                <a:schemeClr val="bg1"/>
              </a:solidFill>
              <a:latin typeface="Segoe" pitchFamily="34" charset="0"/>
            </a:endParaRPr>
          </a:p>
        </p:txBody>
      </p:sp>
      <p:sp>
        <p:nvSpPr>
          <p:cNvPr id="22" name="Freeform 5"/>
          <p:cNvSpPr>
            <a:spLocks/>
          </p:cNvSpPr>
          <p:nvPr/>
        </p:nvSpPr>
        <p:spPr bwMode="auto">
          <a:xfrm>
            <a:off x="3231573" y="2641270"/>
            <a:ext cx="515253" cy="551796"/>
          </a:xfrm>
          <a:custGeom>
            <a:avLst/>
            <a:gdLst/>
            <a:ahLst/>
            <a:cxnLst>
              <a:cxn ang="0">
                <a:pos x="304" y="1166"/>
              </a:cxn>
              <a:cxn ang="0">
                <a:pos x="102" y="978"/>
              </a:cxn>
              <a:cxn ang="0">
                <a:pos x="0" y="888"/>
              </a:cxn>
              <a:cxn ang="0">
                <a:pos x="70" y="858"/>
              </a:cxn>
              <a:cxn ang="0">
                <a:pos x="130" y="826"/>
              </a:cxn>
              <a:cxn ang="0">
                <a:pos x="184" y="786"/>
              </a:cxn>
              <a:cxn ang="0">
                <a:pos x="206" y="764"/>
              </a:cxn>
              <a:cxn ang="0">
                <a:pos x="238" y="724"/>
              </a:cxn>
              <a:cxn ang="0">
                <a:pos x="266" y="676"/>
              </a:cxn>
              <a:cxn ang="0">
                <a:pos x="550" y="1146"/>
              </a:cxn>
              <a:cxn ang="0">
                <a:pos x="1012" y="0"/>
              </a:cxn>
              <a:cxn ang="0">
                <a:pos x="1048" y="88"/>
              </a:cxn>
              <a:cxn ang="0">
                <a:pos x="1104" y="202"/>
              </a:cxn>
              <a:cxn ang="0">
                <a:pos x="1140" y="262"/>
              </a:cxn>
              <a:cxn ang="0">
                <a:pos x="1178" y="316"/>
              </a:cxn>
              <a:cxn ang="0">
                <a:pos x="1220" y="360"/>
              </a:cxn>
              <a:cxn ang="0">
                <a:pos x="1248" y="384"/>
              </a:cxn>
              <a:cxn ang="0">
                <a:pos x="1340" y="446"/>
              </a:cxn>
              <a:cxn ang="0">
                <a:pos x="1410" y="486"/>
              </a:cxn>
              <a:cxn ang="0">
                <a:pos x="1368" y="522"/>
              </a:cxn>
              <a:cxn ang="0">
                <a:pos x="1254" y="626"/>
              </a:cxn>
              <a:cxn ang="0">
                <a:pos x="1092" y="792"/>
              </a:cxn>
              <a:cxn ang="0">
                <a:pos x="998" y="896"/>
              </a:cxn>
              <a:cxn ang="0">
                <a:pos x="900" y="1012"/>
              </a:cxn>
              <a:cxn ang="0">
                <a:pos x="854" y="1074"/>
              </a:cxn>
              <a:cxn ang="0">
                <a:pos x="746" y="1232"/>
              </a:cxn>
              <a:cxn ang="0">
                <a:pos x="604" y="1452"/>
              </a:cxn>
              <a:cxn ang="0">
                <a:pos x="568" y="1510"/>
              </a:cxn>
              <a:cxn ang="0">
                <a:pos x="520" y="1436"/>
              </a:cxn>
              <a:cxn ang="0">
                <a:pos x="446" y="1332"/>
              </a:cxn>
              <a:cxn ang="0">
                <a:pos x="354" y="1218"/>
              </a:cxn>
              <a:cxn ang="0">
                <a:pos x="304" y="1166"/>
              </a:cxn>
            </a:cxnLst>
            <a:rect l="0" t="0" r="r" b="b"/>
            <a:pathLst>
              <a:path w="1410" h="1510">
                <a:moveTo>
                  <a:pt x="304" y="1166"/>
                </a:moveTo>
                <a:lnTo>
                  <a:pt x="304" y="1166"/>
                </a:lnTo>
                <a:lnTo>
                  <a:pt x="200" y="1068"/>
                </a:lnTo>
                <a:lnTo>
                  <a:pt x="102" y="978"/>
                </a:lnTo>
                <a:lnTo>
                  <a:pt x="0" y="888"/>
                </a:lnTo>
                <a:lnTo>
                  <a:pt x="0" y="888"/>
                </a:lnTo>
                <a:lnTo>
                  <a:pt x="20" y="880"/>
                </a:lnTo>
                <a:lnTo>
                  <a:pt x="70" y="858"/>
                </a:lnTo>
                <a:lnTo>
                  <a:pt x="100" y="842"/>
                </a:lnTo>
                <a:lnTo>
                  <a:pt x="130" y="826"/>
                </a:lnTo>
                <a:lnTo>
                  <a:pt x="160" y="806"/>
                </a:lnTo>
                <a:lnTo>
                  <a:pt x="184" y="786"/>
                </a:lnTo>
                <a:lnTo>
                  <a:pt x="184" y="786"/>
                </a:lnTo>
                <a:lnTo>
                  <a:pt x="206" y="764"/>
                </a:lnTo>
                <a:lnTo>
                  <a:pt x="224" y="744"/>
                </a:lnTo>
                <a:lnTo>
                  <a:pt x="238" y="724"/>
                </a:lnTo>
                <a:lnTo>
                  <a:pt x="250" y="704"/>
                </a:lnTo>
                <a:lnTo>
                  <a:pt x="266" y="676"/>
                </a:lnTo>
                <a:lnTo>
                  <a:pt x="272" y="666"/>
                </a:lnTo>
                <a:lnTo>
                  <a:pt x="550" y="1146"/>
                </a:lnTo>
                <a:lnTo>
                  <a:pt x="1012" y="0"/>
                </a:lnTo>
                <a:lnTo>
                  <a:pt x="1012" y="0"/>
                </a:lnTo>
                <a:lnTo>
                  <a:pt x="1028" y="42"/>
                </a:lnTo>
                <a:lnTo>
                  <a:pt x="1048" y="88"/>
                </a:lnTo>
                <a:lnTo>
                  <a:pt x="1074" y="142"/>
                </a:lnTo>
                <a:lnTo>
                  <a:pt x="1104" y="202"/>
                </a:lnTo>
                <a:lnTo>
                  <a:pt x="1122" y="232"/>
                </a:lnTo>
                <a:lnTo>
                  <a:pt x="1140" y="262"/>
                </a:lnTo>
                <a:lnTo>
                  <a:pt x="1158" y="290"/>
                </a:lnTo>
                <a:lnTo>
                  <a:pt x="1178" y="316"/>
                </a:lnTo>
                <a:lnTo>
                  <a:pt x="1198" y="340"/>
                </a:lnTo>
                <a:lnTo>
                  <a:pt x="1220" y="360"/>
                </a:lnTo>
                <a:lnTo>
                  <a:pt x="1220" y="360"/>
                </a:lnTo>
                <a:lnTo>
                  <a:pt x="1248" y="384"/>
                </a:lnTo>
                <a:lnTo>
                  <a:pt x="1278" y="406"/>
                </a:lnTo>
                <a:lnTo>
                  <a:pt x="1340" y="446"/>
                </a:lnTo>
                <a:lnTo>
                  <a:pt x="1390" y="474"/>
                </a:lnTo>
                <a:lnTo>
                  <a:pt x="1410" y="486"/>
                </a:lnTo>
                <a:lnTo>
                  <a:pt x="1410" y="486"/>
                </a:lnTo>
                <a:lnTo>
                  <a:pt x="1368" y="522"/>
                </a:lnTo>
                <a:lnTo>
                  <a:pt x="1318" y="566"/>
                </a:lnTo>
                <a:lnTo>
                  <a:pt x="1254" y="626"/>
                </a:lnTo>
                <a:lnTo>
                  <a:pt x="1178" y="702"/>
                </a:lnTo>
                <a:lnTo>
                  <a:pt x="1092" y="792"/>
                </a:lnTo>
                <a:lnTo>
                  <a:pt x="1046" y="842"/>
                </a:lnTo>
                <a:lnTo>
                  <a:pt x="998" y="896"/>
                </a:lnTo>
                <a:lnTo>
                  <a:pt x="950" y="952"/>
                </a:lnTo>
                <a:lnTo>
                  <a:pt x="900" y="1012"/>
                </a:lnTo>
                <a:lnTo>
                  <a:pt x="900" y="1012"/>
                </a:lnTo>
                <a:lnTo>
                  <a:pt x="854" y="1074"/>
                </a:lnTo>
                <a:lnTo>
                  <a:pt x="800" y="1150"/>
                </a:lnTo>
                <a:lnTo>
                  <a:pt x="746" y="1232"/>
                </a:lnTo>
                <a:lnTo>
                  <a:pt x="692" y="1316"/>
                </a:lnTo>
                <a:lnTo>
                  <a:pt x="604" y="1452"/>
                </a:lnTo>
                <a:lnTo>
                  <a:pt x="568" y="1510"/>
                </a:lnTo>
                <a:lnTo>
                  <a:pt x="568" y="1510"/>
                </a:lnTo>
                <a:lnTo>
                  <a:pt x="546" y="1474"/>
                </a:lnTo>
                <a:lnTo>
                  <a:pt x="520" y="1436"/>
                </a:lnTo>
                <a:lnTo>
                  <a:pt x="486" y="1386"/>
                </a:lnTo>
                <a:lnTo>
                  <a:pt x="446" y="1332"/>
                </a:lnTo>
                <a:lnTo>
                  <a:pt x="402" y="1274"/>
                </a:lnTo>
                <a:lnTo>
                  <a:pt x="354" y="1218"/>
                </a:lnTo>
                <a:lnTo>
                  <a:pt x="330" y="1190"/>
                </a:lnTo>
                <a:lnTo>
                  <a:pt x="304" y="1166"/>
                </a:lnTo>
                <a:lnTo>
                  <a:pt x="304" y="1166"/>
                </a:lnTo>
                <a:close/>
              </a:path>
            </a:pathLst>
          </a:custGeom>
          <a:gradFill>
            <a:gsLst>
              <a:gs pos="0">
                <a:schemeClr val="tx2"/>
              </a:gs>
              <a:gs pos="23000">
                <a:schemeClr val="accent2">
                  <a:lumMod val="40000"/>
                  <a:lumOff val="60000"/>
                </a:schemeClr>
              </a:gs>
              <a:gs pos="56000">
                <a:schemeClr val="accent2">
                  <a:lumMod val="60000"/>
                  <a:lumOff val="40000"/>
                </a:schemeClr>
              </a:gs>
              <a:gs pos="71000">
                <a:schemeClr val="accent2">
                  <a:lumMod val="40000"/>
                  <a:lumOff val="60000"/>
                </a:schemeClr>
              </a:gs>
              <a:gs pos="100000">
                <a:schemeClr val="accent2">
                  <a:lumMod val="20000"/>
                  <a:lumOff val="80000"/>
                </a:schemeClr>
              </a:gs>
            </a:gsLst>
          </a:gradFill>
          <a:ln>
            <a:headEnd type="none" w="med" len="med"/>
            <a:tailEnd type="none" w="med" len="med"/>
          </a:ln>
          <a:effectLst>
            <a:outerShdw blurRad="127000" algn="ctr" rotWithShape="0">
              <a:schemeClr val="accent2">
                <a:alpha val="75000"/>
              </a:schemeClr>
            </a:outerShdw>
          </a:effectLst>
          <a:scene3d>
            <a:camera prst="orthographicFront">
              <a:rot lat="0" lon="0" rev="0"/>
            </a:camera>
            <a:lightRig rig="contrasting" dir="t"/>
          </a:scene3d>
          <a:sp3d prstMaterial="powder">
            <a:bevelT w="190500" h="63500"/>
            <a:contourClr>
              <a:schemeClr val="accent2"/>
            </a:contourClr>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endParaRPr lang="en-US" sz="2400" dirty="0" smtClean="0">
              <a:solidFill>
                <a:schemeClr val="bg1"/>
              </a:solidFill>
              <a:latin typeface="Segoe" pitchFamily="34" charset="0"/>
            </a:endParaRPr>
          </a:p>
        </p:txBody>
      </p:sp>
      <p:sp>
        <p:nvSpPr>
          <p:cNvPr id="23" name="Freeform 5"/>
          <p:cNvSpPr>
            <a:spLocks/>
          </p:cNvSpPr>
          <p:nvPr/>
        </p:nvSpPr>
        <p:spPr bwMode="auto">
          <a:xfrm>
            <a:off x="3231573" y="3319639"/>
            <a:ext cx="515253" cy="551796"/>
          </a:xfrm>
          <a:custGeom>
            <a:avLst/>
            <a:gdLst/>
            <a:ahLst/>
            <a:cxnLst>
              <a:cxn ang="0">
                <a:pos x="304" y="1166"/>
              </a:cxn>
              <a:cxn ang="0">
                <a:pos x="102" y="978"/>
              </a:cxn>
              <a:cxn ang="0">
                <a:pos x="0" y="888"/>
              </a:cxn>
              <a:cxn ang="0">
                <a:pos x="70" y="858"/>
              </a:cxn>
              <a:cxn ang="0">
                <a:pos x="130" y="826"/>
              </a:cxn>
              <a:cxn ang="0">
                <a:pos x="184" y="786"/>
              </a:cxn>
              <a:cxn ang="0">
                <a:pos x="206" y="764"/>
              </a:cxn>
              <a:cxn ang="0">
                <a:pos x="238" y="724"/>
              </a:cxn>
              <a:cxn ang="0">
                <a:pos x="266" y="676"/>
              </a:cxn>
              <a:cxn ang="0">
                <a:pos x="550" y="1146"/>
              </a:cxn>
              <a:cxn ang="0">
                <a:pos x="1012" y="0"/>
              </a:cxn>
              <a:cxn ang="0">
                <a:pos x="1048" y="88"/>
              </a:cxn>
              <a:cxn ang="0">
                <a:pos x="1104" y="202"/>
              </a:cxn>
              <a:cxn ang="0">
                <a:pos x="1140" y="262"/>
              </a:cxn>
              <a:cxn ang="0">
                <a:pos x="1178" y="316"/>
              </a:cxn>
              <a:cxn ang="0">
                <a:pos x="1220" y="360"/>
              </a:cxn>
              <a:cxn ang="0">
                <a:pos x="1248" y="384"/>
              </a:cxn>
              <a:cxn ang="0">
                <a:pos x="1340" y="446"/>
              </a:cxn>
              <a:cxn ang="0">
                <a:pos x="1410" y="486"/>
              </a:cxn>
              <a:cxn ang="0">
                <a:pos x="1368" y="522"/>
              </a:cxn>
              <a:cxn ang="0">
                <a:pos x="1254" y="626"/>
              </a:cxn>
              <a:cxn ang="0">
                <a:pos x="1092" y="792"/>
              </a:cxn>
              <a:cxn ang="0">
                <a:pos x="998" y="896"/>
              </a:cxn>
              <a:cxn ang="0">
                <a:pos x="900" y="1012"/>
              </a:cxn>
              <a:cxn ang="0">
                <a:pos x="854" y="1074"/>
              </a:cxn>
              <a:cxn ang="0">
                <a:pos x="746" y="1232"/>
              </a:cxn>
              <a:cxn ang="0">
                <a:pos x="604" y="1452"/>
              </a:cxn>
              <a:cxn ang="0">
                <a:pos x="568" y="1510"/>
              </a:cxn>
              <a:cxn ang="0">
                <a:pos x="520" y="1436"/>
              </a:cxn>
              <a:cxn ang="0">
                <a:pos x="446" y="1332"/>
              </a:cxn>
              <a:cxn ang="0">
                <a:pos x="354" y="1218"/>
              </a:cxn>
              <a:cxn ang="0">
                <a:pos x="304" y="1166"/>
              </a:cxn>
            </a:cxnLst>
            <a:rect l="0" t="0" r="r" b="b"/>
            <a:pathLst>
              <a:path w="1410" h="1510">
                <a:moveTo>
                  <a:pt x="304" y="1166"/>
                </a:moveTo>
                <a:lnTo>
                  <a:pt x="304" y="1166"/>
                </a:lnTo>
                <a:lnTo>
                  <a:pt x="200" y="1068"/>
                </a:lnTo>
                <a:lnTo>
                  <a:pt x="102" y="978"/>
                </a:lnTo>
                <a:lnTo>
                  <a:pt x="0" y="888"/>
                </a:lnTo>
                <a:lnTo>
                  <a:pt x="0" y="888"/>
                </a:lnTo>
                <a:lnTo>
                  <a:pt x="20" y="880"/>
                </a:lnTo>
                <a:lnTo>
                  <a:pt x="70" y="858"/>
                </a:lnTo>
                <a:lnTo>
                  <a:pt x="100" y="842"/>
                </a:lnTo>
                <a:lnTo>
                  <a:pt x="130" y="826"/>
                </a:lnTo>
                <a:lnTo>
                  <a:pt x="160" y="806"/>
                </a:lnTo>
                <a:lnTo>
                  <a:pt x="184" y="786"/>
                </a:lnTo>
                <a:lnTo>
                  <a:pt x="184" y="786"/>
                </a:lnTo>
                <a:lnTo>
                  <a:pt x="206" y="764"/>
                </a:lnTo>
                <a:lnTo>
                  <a:pt x="224" y="744"/>
                </a:lnTo>
                <a:lnTo>
                  <a:pt x="238" y="724"/>
                </a:lnTo>
                <a:lnTo>
                  <a:pt x="250" y="704"/>
                </a:lnTo>
                <a:lnTo>
                  <a:pt x="266" y="676"/>
                </a:lnTo>
                <a:lnTo>
                  <a:pt x="272" y="666"/>
                </a:lnTo>
                <a:lnTo>
                  <a:pt x="550" y="1146"/>
                </a:lnTo>
                <a:lnTo>
                  <a:pt x="1012" y="0"/>
                </a:lnTo>
                <a:lnTo>
                  <a:pt x="1012" y="0"/>
                </a:lnTo>
                <a:lnTo>
                  <a:pt x="1028" y="42"/>
                </a:lnTo>
                <a:lnTo>
                  <a:pt x="1048" y="88"/>
                </a:lnTo>
                <a:lnTo>
                  <a:pt x="1074" y="142"/>
                </a:lnTo>
                <a:lnTo>
                  <a:pt x="1104" y="202"/>
                </a:lnTo>
                <a:lnTo>
                  <a:pt x="1122" y="232"/>
                </a:lnTo>
                <a:lnTo>
                  <a:pt x="1140" y="262"/>
                </a:lnTo>
                <a:lnTo>
                  <a:pt x="1158" y="290"/>
                </a:lnTo>
                <a:lnTo>
                  <a:pt x="1178" y="316"/>
                </a:lnTo>
                <a:lnTo>
                  <a:pt x="1198" y="340"/>
                </a:lnTo>
                <a:lnTo>
                  <a:pt x="1220" y="360"/>
                </a:lnTo>
                <a:lnTo>
                  <a:pt x="1220" y="360"/>
                </a:lnTo>
                <a:lnTo>
                  <a:pt x="1248" y="384"/>
                </a:lnTo>
                <a:lnTo>
                  <a:pt x="1278" y="406"/>
                </a:lnTo>
                <a:lnTo>
                  <a:pt x="1340" y="446"/>
                </a:lnTo>
                <a:lnTo>
                  <a:pt x="1390" y="474"/>
                </a:lnTo>
                <a:lnTo>
                  <a:pt x="1410" y="486"/>
                </a:lnTo>
                <a:lnTo>
                  <a:pt x="1410" y="486"/>
                </a:lnTo>
                <a:lnTo>
                  <a:pt x="1368" y="522"/>
                </a:lnTo>
                <a:lnTo>
                  <a:pt x="1318" y="566"/>
                </a:lnTo>
                <a:lnTo>
                  <a:pt x="1254" y="626"/>
                </a:lnTo>
                <a:lnTo>
                  <a:pt x="1178" y="702"/>
                </a:lnTo>
                <a:lnTo>
                  <a:pt x="1092" y="792"/>
                </a:lnTo>
                <a:lnTo>
                  <a:pt x="1046" y="842"/>
                </a:lnTo>
                <a:lnTo>
                  <a:pt x="998" y="896"/>
                </a:lnTo>
                <a:lnTo>
                  <a:pt x="950" y="952"/>
                </a:lnTo>
                <a:lnTo>
                  <a:pt x="900" y="1012"/>
                </a:lnTo>
                <a:lnTo>
                  <a:pt x="900" y="1012"/>
                </a:lnTo>
                <a:lnTo>
                  <a:pt x="854" y="1074"/>
                </a:lnTo>
                <a:lnTo>
                  <a:pt x="800" y="1150"/>
                </a:lnTo>
                <a:lnTo>
                  <a:pt x="746" y="1232"/>
                </a:lnTo>
                <a:lnTo>
                  <a:pt x="692" y="1316"/>
                </a:lnTo>
                <a:lnTo>
                  <a:pt x="604" y="1452"/>
                </a:lnTo>
                <a:lnTo>
                  <a:pt x="568" y="1510"/>
                </a:lnTo>
                <a:lnTo>
                  <a:pt x="568" y="1510"/>
                </a:lnTo>
                <a:lnTo>
                  <a:pt x="546" y="1474"/>
                </a:lnTo>
                <a:lnTo>
                  <a:pt x="520" y="1436"/>
                </a:lnTo>
                <a:lnTo>
                  <a:pt x="486" y="1386"/>
                </a:lnTo>
                <a:lnTo>
                  <a:pt x="446" y="1332"/>
                </a:lnTo>
                <a:lnTo>
                  <a:pt x="402" y="1274"/>
                </a:lnTo>
                <a:lnTo>
                  <a:pt x="354" y="1218"/>
                </a:lnTo>
                <a:lnTo>
                  <a:pt x="330" y="1190"/>
                </a:lnTo>
                <a:lnTo>
                  <a:pt x="304" y="1166"/>
                </a:lnTo>
                <a:lnTo>
                  <a:pt x="304" y="1166"/>
                </a:lnTo>
                <a:close/>
              </a:path>
            </a:pathLst>
          </a:custGeom>
          <a:gradFill>
            <a:gsLst>
              <a:gs pos="0">
                <a:schemeClr val="tx2"/>
              </a:gs>
              <a:gs pos="23000">
                <a:schemeClr val="accent2">
                  <a:lumMod val="40000"/>
                  <a:lumOff val="60000"/>
                </a:schemeClr>
              </a:gs>
              <a:gs pos="56000">
                <a:schemeClr val="accent2">
                  <a:lumMod val="60000"/>
                  <a:lumOff val="40000"/>
                </a:schemeClr>
              </a:gs>
              <a:gs pos="71000">
                <a:schemeClr val="accent2">
                  <a:lumMod val="40000"/>
                  <a:lumOff val="60000"/>
                </a:schemeClr>
              </a:gs>
              <a:gs pos="100000">
                <a:schemeClr val="accent2">
                  <a:lumMod val="20000"/>
                  <a:lumOff val="80000"/>
                </a:schemeClr>
              </a:gs>
            </a:gsLst>
          </a:gradFill>
          <a:ln>
            <a:headEnd type="none" w="med" len="med"/>
            <a:tailEnd type="none" w="med" len="med"/>
          </a:ln>
          <a:effectLst>
            <a:outerShdw blurRad="127000" algn="ctr" rotWithShape="0">
              <a:schemeClr val="accent2">
                <a:alpha val="75000"/>
              </a:schemeClr>
            </a:outerShdw>
          </a:effectLst>
          <a:scene3d>
            <a:camera prst="orthographicFront">
              <a:rot lat="0" lon="0" rev="0"/>
            </a:camera>
            <a:lightRig rig="contrasting" dir="t"/>
          </a:scene3d>
          <a:sp3d prstMaterial="powder">
            <a:bevelT w="190500" h="63500"/>
            <a:contourClr>
              <a:schemeClr val="accent2"/>
            </a:contourClr>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endParaRPr lang="en-US" sz="2400" dirty="0" smtClean="0">
              <a:solidFill>
                <a:schemeClr val="bg1"/>
              </a:solidFill>
              <a:latin typeface="Segoe" pitchFamily="34" charset="0"/>
            </a:endParaRPr>
          </a:p>
        </p:txBody>
      </p:sp>
      <p:sp>
        <p:nvSpPr>
          <p:cNvPr id="26" name="Freeform 5"/>
          <p:cNvSpPr>
            <a:spLocks/>
          </p:cNvSpPr>
          <p:nvPr/>
        </p:nvSpPr>
        <p:spPr bwMode="auto">
          <a:xfrm>
            <a:off x="3231573" y="4015190"/>
            <a:ext cx="515253" cy="551797"/>
          </a:xfrm>
          <a:custGeom>
            <a:avLst/>
            <a:gdLst/>
            <a:ahLst/>
            <a:cxnLst>
              <a:cxn ang="0">
                <a:pos x="304" y="1166"/>
              </a:cxn>
              <a:cxn ang="0">
                <a:pos x="102" y="978"/>
              </a:cxn>
              <a:cxn ang="0">
                <a:pos x="0" y="888"/>
              </a:cxn>
              <a:cxn ang="0">
                <a:pos x="70" y="858"/>
              </a:cxn>
              <a:cxn ang="0">
                <a:pos x="130" y="826"/>
              </a:cxn>
              <a:cxn ang="0">
                <a:pos x="184" y="786"/>
              </a:cxn>
              <a:cxn ang="0">
                <a:pos x="206" y="764"/>
              </a:cxn>
              <a:cxn ang="0">
                <a:pos x="238" y="724"/>
              </a:cxn>
              <a:cxn ang="0">
                <a:pos x="266" y="676"/>
              </a:cxn>
              <a:cxn ang="0">
                <a:pos x="550" y="1146"/>
              </a:cxn>
              <a:cxn ang="0">
                <a:pos x="1012" y="0"/>
              </a:cxn>
              <a:cxn ang="0">
                <a:pos x="1048" y="88"/>
              </a:cxn>
              <a:cxn ang="0">
                <a:pos x="1104" y="202"/>
              </a:cxn>
              <a:cxn ang="0">
                <a:pos x="1140" y="262"/>
              </a:cxn>
              <a:cxn ang="0">
                <a:pos x="1178" y="316"/>
              </a:cxn>
              <a:cxn ang="0">
                <a:pos x="1220" y="360"/>
              </a:cxn>
              <a:cxn ang="0">
                <a:pos x="1248" y="384"/>
              </a:cxn>
              <a:cxn ang="0">
                <a:pos x="1340" y="446"/>
              </a:cxn>
              <a:cxn ang="0">
                <a:pos x="1410" y="486"/>
              </a:cxn>
              <a:cxn ang="0">
                <a:pos x="1368" y="522"/>
              </a:cxn>
              <a:cxn ang="0">
                <a:pos x="1254" y="626"/>
              </a:cxn>
              <a:cxn ang="0">
                <a:pos x="1092" y="792"/>
              </a:cxn>
              <a:cxn ang="0">
                <a:pos x="998" y="896"/>
              </a:cxn>
              <a:cxn ang="0">
                <a:pos x="900" y="1012"/>
              </a:cxn>
              <a:cxn ang="0">
                <a:pos x="854" y="1074"/>
              </a:cxn>
              <a:cxn ang="0">
                <a:pos x="746" y="1232"/>
              </a:cxn>
              <a:cxn ang="0">
                <a:pos x="604" y="1452"/>
              </a:cxn>
              <a:cxn ang="0">
                <a:pos x="568" y="1510"/>
              </a:cxn>
              <a:cxn ang="0">
                <a:pos x="520" y="1436"/>
              </a:cxn>
              <a:cxn ang="0">
                <a:pos x="446" y="1332"/>
              </a:cxn>
              <a:cxn ang="0">
                <a:pos x="354" y="1218"/>
              </a:cxn>
              <a:cxn ang="0">
                <a:pos x="304" y="1166"/>
              </a:cxn>
            </a:cxnLst>
            <a:rect l="0" t="0" r="r" b="b"/>
            <a:pathLst>
              <a:path w="1410" h="1510">
                <a:moveTo>
                  <a:pt x="304" y="1166"/>
                </a:moveTo>
                <a:lnTo>
                  <a:pt x="304" y="1166"/>
                </a:lnTo>
                <a:lnTo>
                  <a:pt x="200" y="1068"/>
                </a:lnTo>
                <a:lnTo>
                  <a:pt x="102" y="978"/>
                </a:lnTo>
                <a:lnTo>
                  <a:pt x="0" y="888"/>
                </a:lnTo>
                <a:lnTo>
                  <a:pt x="0" y="888"/>
                </a:lnTo>
                <a:lnTo>
                  <a:pt x="20" y="880"/>
                </a:lnTo>
                <a:lnTo>
                  <a:pt x="70" y="858"/>
                </a:lnTo>
                <a:lnTo>
                  <a:pt x="100" y="842"/>
                </a:lnTo>
                <a:lnTo>
                  <a:pt x="130" y="826"/>
                </a:lnTo>
                <a:lnTo>
                  <a:pt x="160" y="806"/>
                </a:lnTo>
                <a:lnTo>
                  <a:pt x="184" y="786"/>
                </a:lnTo>
                <a:lnTo>
                  <a:pt x="184" y="786"/>
                </a:lnTo>
                <a:lnTo>
                  <a:pt x="206" y="764"/>
                </a:lnTo>
                <a:lnTo>
                  <a:pt x="224" y="744"/>
                </a:lnTo>
                <a:lnTo>
                  <a:pt x="238" y="724"/>
                </a:lnTo>
                <a:lnTo>
                  <a:pt x="250" y="704"/>
                </a:lnTo>
                <a:lnTo>
                  <a:pt x="266" y="676"/>
                </a:lnTo>
                <a:lnTo>
                  <a:pt x="272" y="666"/>
                </a:lnTo>
                <a:lnTo>
                  <a:pt x="550" y="1146"/>
                </a:lnTo>
                <a:lnTo>
                  <a:pt x="1012" y="0"/>
                </a:lnTo>
                <a:lnTo>
                  <a:pt x="1012" y="0"/>
                </a:lnTo>
                <a:lnTo>
                  <a:pt x="1028" y="42"/>
                </a:lnTo>
                <a:lnTo>
                  <a:pt x="1048" y="88"/>
                </a:lnTo>
                <a:lnTo>
                  <a:pt x="1074" y="142"/>
                </a:lnTo>
                <a:lnTo>
                  <a:pt x="1104" y="202"/>
                </a:lnTo>
                <a:lnTo>
                  <a:pt x="1122" y="232"/>
                </a:lnTo>
                <a:lnTo>
                  <a:pt x="1140" y="262"/>
                </a:lnTo>
                <a:lnTo>
                  <a:pt x="1158" y="290"/>
                </a:lnTo>
                <a:lnTo>
                  <a:pt x="1178" y="316"/>
                </a:lnTo>
                <a:lnTo>
                  <a:pt x="1198" y="340"/>
                </a:lnTo>
                <a:lnTo>
                  <a:pt x="1220" y="360"/>
                </a:lnTo>
                <a:lnTo>
                  <a:pt x="1220" y="360"/>
                </a:lnTo>
                <a:lnTo>
                  <a:pt x="1248" y="384"/>
                </a:lnTo>
                <a:lnTo>
                  <a:pt x="1278" y="406"/>
                </a:lnTo>
                <a:lnTo>
                  <a:pt x="1340" y="446"/>
                </a:lnTo>
                <a:lnTo>
                  <a:pt x="1390" y="474"/>
                </a:lnTo>
                <a:lnTo>
                  <a:pt x="1410" y="486"/>
                </a:lnTo>
                <a:lnTo>
                  <a:pt x="1410" y="486"/>
                </a:lnTo>
                <a:lnTo>
                  <a:pt x="1368" y="522"/>
                </a:lnTo>
                <a:lnTo>
                  <a:pt x="1318" y="566"/>
                </a:lnTo>
                <a:lnTo>
                  <a:pt x="1254" y="626"/>
                </a:lnTo>
                <a:lnTo>
                  <a:pt x="1178" y="702"/>
                </a:lnTo>
                <a:lnTo>
                  <a:pt x="1092" y="792"/>
                </a:lnTo>
                <a:lnTo>
                  <a:pt x="1046" y="842"/>
                </a:lnTo>
                <a:lnTo>
                  <a:pt x="998" y="896"/>
                </a:lnTo>
                <a:lnTo>
                  <a:pt x="950" y="952"/>
                </a:lnTo>
                <a:lnTo>
                  <a:pt x="900" y="1012"/>
                </a:lnTo>
                <a:lnTo>
                  <a:pt x="900" y="1012"/>
                </a:lnTo>
                <a:lnTo>
                  <a:pt x="854" y="1074"/>
                </a:lnTo>
                <a:lnTo>
                  <a:pt x="800" y="1150"/>
                </a:lnTo>
                <a:lnTo>
                  <a:pt x="746" y="1232"/>
                </a:lnTo>
                <a:lnTo>
                  <a:pt x="692" y="1316"/>
                </a:lnTo>
                <a:lnTo>
                  <a:pt x="604" y="1452"/>
                </a:lnTo>
                <a:lnTo>
                  <a:pt x="568" y="1510"/>
                </a:lnTo>
                <a:lnTo>
                  <a:pt x="568" y="1510"/>
                </a:lnTo>
                <a:lnTo>
                  <a:pt x="546" y="1474"/>
                </a:lnTo>
                <a:lnTo>
                  <a:pt x="520" y="1436"/>
                </a:lnTo>
                <a:lnTo>
                  <a:pt x="486" y="1386"/>
                </a:lnTo>
                <a:lnTo>
                  <a:pt x="446" y="1332"/>
                </a:lnTo>
                <a:lnTo>
                  <a:pt x="402" y="1274"/>
                </a:lnTo>
                <a:lnTo>
                  <a:pt x="354" y="1218"/>
                </a:lnTo>
                <a:lnTo>
                  <a:pt x="330" y="1190"/>
                </a:lnTo>
                <a:lnTo>
                  <a:pt x="304" y="1166"/>
                </a:lnTo>
                <a:lnTo>
                  <a:pt x="304" y="1166"/>
                </a:lnTo>
                <a:close/>
              </a:path>
            </a:pathLst>
          </a:custGeom>
          <a:gradFill>
            <a:gsLst>
              <a:gs pos="0">
                <a:schemeClr val="tx2"/>
              </a:gs>
              <a:gs pos="23000">
                <a:schemeClr val="accent2">
                  <a:lumMod val="40000"/>
                  <a:lumOff val="60000"/>
                </a:schemeClr>
              </a:gs>
              <a:gs pos="56000">
                <a:schemeClr val="accent2">
                  <a:lumMod val="60000"/>
                  <a:lumOff val="40000"/>
                </a:schemeClr>
              </a:gs>
              <a:gs pos="71000">
                <a:schemeClr val="accent2">
                  <a:lumMod val="40000"/>
                  <a:lumOff val="60000"/>
                </a:schemeClr>
              </a:gs>
              <a:gs pos="100000">
                <a:schemeClr val="accent2">
                  <a:lumMod val="20000"/>
                  <a:lumOff val="80000"/>
                </a:schemeClr>
              </a:gs>
            </a:gsLst>
          </a:gradFill>
          <a:ln>
            <a:headEnd type="none" w="med" len="med"/>
            <a:tailEnd type="none" w="med" len="med"/>
          </a:ln>
          <a:effectLst>
            <a:outerShdw blurRad="127000" algn="ctr" rotWithShape="0">
              <a:schemeClr val="accent2">
                <a:alpha val="75000"/>
              </a:schemeClr>
            </a:outerShdw>
          </a:effectLst>
          <a:scene3d>
            <a:camera prst="orthographicFront">
              <a:rot lat="0" lon="0" rev="0"/>
            </a:camera>
            <a:lightRig rig="contrasting" dir="t"/>
          </a:scene3d>
          <a:sp3d prstMaterial="powder">
            <a:bevelT w="190500" h="63500"/>
            <a:contourClr>
              <a:schemeClr val="accent2"/>
            </a:contourClr>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endParaRPr lang="en-US" sz="2400" dirty="0" smtClean="0">
              <a:solidFill>
                <a:schemeClr val="bg1"/>
              </a:solidFill>
              <a:latin typeface="Segoe" pitchFamily="34" charset="0"/>
            </a:endParaRPr>
          </a:p>
        </p:txBody>
      </p:sp>
      <p:sp>
        <p:nvSpPr>
          <p:cNvPr id="27" name="Freeform 5"/>
          <p:cNvSpPr>
            <a:spLocks/>
          </p:cNvSpPr>
          <p:nvPr/>
        </p:nvSpPr>
        <p:spPr bwMode="auto">
          <a:xfrm>
            <a:off x="3231576" y="4693563"/>
            <a:ext cx="515253" cy="551797"/>
          </a:xfrm>
          <a:custGeom>
            <a:avLst/>
            <a:gdLst/>
            <a:ahLst/>
            <a:cxnLst>
              <a:cxn ang="0">
                <a:pos x="304" y="1166"/>
              </a:cxn>
              <a:cxn ang="0">
                <a:pos x="102" y="978"/>
              </a:cxn>
              <a:cxn ang="0">
                <a:pos x="0" y="888"/>
              </a:cxn>
              <a:cxn ang="0">
                <a:pos x="70" y="858"/>
              </a:cxn>
              <a:cxn ang="0">
                <a:pos x="130" y="826"/>
              </a:cxn>
              <a:cxn ang="0">
                <a:pos x="184" y="786"/>
              </a:cxn>
              <a:cxn ang="0">
                <a:pos x="206" y="764"/>
              </a:cxn>
              <a:cxn ang="0">
                <a:pos x="238" y="724"/>
              </a:cxn>
              <a:cxn ang="0">
                <a:pos x="266" y="676"/>
              </a:cxn>
              <a:cxn ang="0">
                <a:pos x="550" y="1146"/>
              </a:cxn>
              <a:cxn ang="0">
                <a:pos x="1012" y="0"/>
              </a:cxn>
              <a:cxn ang="0">
                <a:pos x="1048" y="88"/>
              </a:cxn>
              <a:cxn ang="0">
                <a:pos x="1104" y="202"/>
              </a:cxn>
              <a:cxn ang="0">
                <a:pos x="1140" y="262"/>
              </a:cxn>
              <a:cxn ang="0">
                <a:pos x="1178" y="316"/>
              </a:cxn>
              <a:cxn ang="0">
                <a:pos x="1220" y="360"/>
              </a:cxn>
              <a:cxn ang="0">
                <a:pos x="1248" y="384"/>
              </a:cxn>
              <a:cxn ang="0">
                <a:pos x="1340" y="446"/>
              </a:cxn>
              <a:cxn ang="0">
                <a:pos x="1410" y="486"/>
              </a:cxn>
              <a:cxn ang="0">
                <a:pos x="1368" y="522"/>
              </a:cxn>
              <a:cxn ang="0">
                <a:pos x="1254" y="626"/>
              </a:cxn>
              <a:cxn ang="0">
                <a:pos x="1092" y="792"/>
              </a:cxn>
              <a:cxn ang="0">
                <a:pos x="998" y="896"/>
              </a:cxn>
              <a:cxn ang="0">
                <a:pos x="900" y="1012"/>
              </a:cxn>
              <a:cxn ang="0">
                <a:pos x="854" y="1074"/>
              </a:cxn>
              <a:cxn ang="0">
                <a:pos x="746" y="1232"/>
              </a:cxn>
              <a:cxn ang="0">
                <a:pos x="604" y="1452"/>
              </a:cxn>
              <a:cxn ang="0">
                <a:pos x="568" y="1510"/>
              </a:cxn>
              <a:cxn ang="0">
                <a:pos x="520" y="1436"/>
              </a:cxn>
              <a:cxn ang="0">
                <a:pos x="446" y="1332"/>
              </a:cxn>
              <a:cxn ang="0">
                <a:pos x="354" y="1218"/>
              </a:cxn>
              <a:cxn ang="0">
                <a:pos x="304" y="1166"/>
              </a:cxn>
            </a:cxnLst>
            <a:rect l="0" t="0" r="r" b="b"/>
            <a:pathLst>
              <a:path w="1410" h="1510">
                <a:moveTo>
                  <a:pt x="304" y="1166"/>
                </a:moveTo>
                <a:lnTo>
                  <a:pt x="304" y="1166"/>
                </a:lnTo>
                <a:lnTo>
                  <a:pt x="200" y="1068"/>
                </a:lnTo>
                <a:lnTo>
                  <a:pt x="102" y="978"/>
                </a:lnTo>
                <a:lnTo>
                  <a:pt x="0" y="888"/>
                </a:lnTo>
                <a:lnTo>
                  <a:pt x="0" y="888"/>
                </a:lnTo>
                <a:lnTo>
                  <a:pt x="20" y="880"/>
                </a:lnTo>
                <a:lnTo>
                  <a:pt x="70" y="858"/>
                </a:lnTo>
                <a:lnTo>
                  <a:pt x="100" y="842"/>
                </a:lnTo>
                <a:lnTo>
                  <a:pt x="130" y="826"/>
                </a:lnTo>
                <a:lnTo>
                  <a:pt x="160" y="806"/>
                </a:lnTo>
                <a:lnTo>
                  <a:pt x="184" y="786"/>
                </a:lnTo>
                <a:lnTo>
                  <a:pt x="184" y="786"/>
                </a:lnTo>
                <a:lnTo>
                  <a:pt x="206" y="764"/>
                </a:lnTo>
                <a:lnTo>
                  <a:pt x="224" y="744"/>
                </a:lnTo>
                <a:lnTo>
                  <a:pt x="238" y="724"/>
                </a:lnTo>
                <a:lnTo>
                  <a:pt x="250" y="704"/>
                </a:lnTo>
                <a:lnTo>
                  <a:pt x="266" y="676"/>
                </a:lnTo>
                <a:lnTo>
                  <a:pt x="272" y="666"/>
                </a:lnTo>
                <a:lnTo>
                  <a:pt x="550" y="1146"/>
                </a:lnTo>
                <a:lnTo>
                  <a:pt x="1012" y="0"/>
                </a:lnTo>
                <a:lnTo>
                  <a:pt x="1012" y="0"/>
                </a:lnTo>
                <a:lnTo>
                  <a:pt x="1028" y="42"/>
                </a:lnTo>
                <a:lnTo>
                  <a:pt x="1048" y="88"/>
                </a:lnTo>
                <a:lnTo>
                  <a:pt x="1074" y="142"/>
                </a:lnTo>
                <a:lnTo>
                  <a:pt x="1104" y="202"/>
                </a:lnTo>
                <a:lnTo>
                  <a:pt x="1122" y="232"/>
                </a:lnTo>
                <a:lnTo>
                  <a:pt x="1140" y="262"/>
                </a:lnTo>
                <a:lnTo>
                  <a:pt x="1158" y="290"/>
                </a:lnTo>
                <a:lnTo>
                  <a:pt x="1178" y="316"/>
                </a:lnTo>
                <a:lnTo>
                  <a:pt x="1198" y="340"/>
                </a:lnTo>
                <a:lnTo>
                  <a:pt x="1220" y="360"/>
                </a:lnTo>
                <a:lnTo>
                  <a:pt x="1220" y="360"/>
                </a:lnTo>
                <a:lnTo>
                  <a:pt x="1248" y="384"/>
                </a:lnTo>
                <a:lnTo>
                  <a:pt x="1278" y="406"/>
                </a:lnTo>
                <a:lnTo>
                  <a:pt x="1340" y="446"/>
                </a:lnTo>
                <a:lnTo>
                  <a:pt x="1390" y="474"/>
                </a:lnTo>
                <a:lnTo>
                  <a:pt x="1410" y="486"/>
                </a:lnTo>
                <a:lnTo>
                  <a:pt x="1410" y="486"/>
                </a:lnTo>
                <a:lnTo>
                  <a:pt x="1368" y="522"/>
                </a:lnTo>
                <a:lnTo>
                  <a:pt x="1318" y="566"/>
                </a:lnTo>
                <a:lnTo>
                  <a:pt x="1254" y="626"/>
                </a:lnTo>
                <a:lnTo>
                  <a:pt x="1178" y="702"/>
                </a:lnTo>
                <a:lnTo>
                  <a:pt x="1092" y="792"/>
                </a:lnTo>
                <a:lnTo>
                  <a:pt x="1046" y="842"/>
                </a:lnTo>
                <a:lnTo>
                  <a:pt x="998" y="896"/>
                </a:lnTo>
                <a:lnTo>
                  <a:pt x="950" y="952"/>
                </a:lnTo>
                <a:lnTo>
                  <a:pt x="900" y="1012"/>
                </a:lnTo>
                <a:lnTo>
                  <a:pt x="900" y="1012"/>
                </a:lnTo>
                <a:lnTo>
                  <a:pt x="854" y="1074"/>
                </a:lnTo>
                <a:lnTo>
                  <a:pt x="800" y="1150"/>
                </a:lnTo>
                <a:lnTo>
                  <a:pt x="746" y="1232"/>
                </a:lnTo>
                <a:lnTo>
                  <a:pt x="692" y="1316"/>
                </a:lnTo>
                <a:lnTo>
                  <a:pt x="604" y="1452"/>
                </a:lnTo>
                <a:lnTo>
                  <a:pt x="568" y="1510"/>
                </a:lnTo>
                <a:lnTo>
                  <a:pt x="568" y="1510"/>
                </a:lnTo>
                <a:lnTo>
                  <a:pt x="546" y="1474"/>
                </a:lnTo>
                <a:lnTo>
                  <a:pt x="520" y="1436"/>
                </a:lnTo>
                <a:lnTo>
                  <a:pt x="486" y="1386"/>
                </a:lnTo>
                <a:lnTo>
                  <a:pt x="446" y="1332"/>
                </a:lnTo>
                <a:lnTo>
                  <a:pt x="402" y="1274"/>
                </a:lnTo>
                <a:lnTo>
                  <a:pt x="354" y="1218"/>
                </a:lnTo>
                <a:lnTo>
                  <a:pt x="330" y="1190"/>
                </a:lnTo>
                <a:lnTo>
                  <a:pt x="304" y="1166"/>
                </a:lnTo>
                <a:lnTo>
                  <a:pt x="304" y="1166"/>
                </a:lnTo>
                <a:close/>
              </a:path>
            </a:pathLst>
          </a:custGeom>
          <a:gradFill>
            <a:gsLst>
              <a:gs pos="0">
                <a:schemeClr val="tx2"/>
              </a:gs>
              <a:gs pos="23000">
                <a:schemeClr val="accent2">
                  <a:lumMod val="40000"/>
                  <a:lumOff val="60000"/>
                </a:schemeClr>
              </a:gs>
              <a:gs pos="56000">
                <a:schemeClr val="accent2">
                  <a:lumMod val="60000"/>
                  <a:lumOff val="40000"/>
                </a:schemeClr>
              </a:gs>
              <a:gs pos="71000">
                <a:schemeClr val="accent2">
                  <a:lumMod val="40000"/>
                  <a:lumOff val="60000"/>
                </a:schemeClr>
              </a:gs>
              <a:gs pos="100000">
                <a:schemeClr val="accent2">
                  <a:lumMod val="20000"/>
                  <a:lumOff val="80000"/>
                </a:schemeClr>
              </a:gs>
            </a:gsLst>
          </a:gradFill>
          <a:ln>
            <a:headEnd type="none" w="med" len="med"/>
            <a:tailEnd type="none" w="med" len="med"/>
          </a:ln>
          <a:effectLst>
            <a:outerShdw blurRad="127000" algn="ctr" rotWithShape="0">
              <a:schemeClr val="accent2">
                <a:alpha val="75000"/>
              </a:schemeClr>
            </a:outerShdw>
          </a:effectLst>
          <a:scene3d>
            <a:camera prst="orthographicFront">
              <a:rot lat="0" lon="0" rev="0"/>
            </a:camera>
            <a:lightRig rig="contrasting" dir="t"/>
          </a:scene3d>
          <a:sp3d prstMaterial="powder">
            <a:bevelT w="190500" h="63500"/>
            <a:contourClr>
              <a:schemeClr val="accent2"/>
            </a:contourClr>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endParaRPr lang="en-US" sz="2400" dirty="0" smtClean="0">
              <a:solidFill>
                <a:schemeClr val="bg1"/>
              </a:solidFill>
              <a:latin typeface="Segoe" pitchFamily="34" charset="0"/>
            </a:endParaRPr>
          </a:p>
        </p:txBody>
      </p:sp>
      <p:sp>
        <p:nvSpPr>
          <p:cNvPr id="28" name="TextBox 27"/>
          <p:cNvSpPr txBox="1"/>
          <p:nvPr/>
        </p:nvSpPr>
        <p:spPr>
          <a:xfrm>
            <a:off x="2861954" y="5664530"/>
            <a:ext cx="6282046" cy="276999"/>
          </a:xfrm>
          <a:prstGeom prst="rect">
            <a:avLst/>
          </a:prstGeom>
          <a:noFill/>
        </p:spPr>
        <p:txBody>
          <a:bodyPr wrap="square" rtlCol="0">
            <a:spAutoFit/>
          </a:bodyPr>
          <a:lstStyle/>
          <a:p>
            <a:r>
              <a:rPr lang="en-US" sz="1200" b="1" dirty="0" smtClean="0"/>
              <a:t>*</a:t>
            </a:r>
            <a:r>
              <a:rPr lang="en-US" sz="1200" dirty="0" smtClean="0"/>
              <a:t> Microsoft Forefront Security for Office Communications Server 2007 coming  in 2008</a:t>
            </a:r>
            <a:endParaRPr lang="en-US" sz="1200" dirty="0"/>
          </a:p>
        </p:txBody>
      </p:sp>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368300" y="410664"/>
            <a:ext cx="8382000" cy="658116"/>
          </a:xfrm>
        </p:spPr>
        <p:txBody>
          <a:bodyPr/>
          <a:lstStyle/>
          <a:p>
            <a:r>
              <a:rPr sz="4400" smtClean="0">
                <a:ln>
                  <a:noFill/>
                </a:ln>
              </a:rPr>
              <a:t>Key Takeaways</a:t>
            </a:r>
            <a:r>
              <a:rPr smtClean="0">
                <a:ln>
                  <a:noFill/>
                </a:ln>
              </a:rPr>
              <a:t/>
            </a:r>
            <a:br>
              <a:rPr smtClean="0">
                <a:ln>
                  <a:noFill/>
                </a:ln>
              </a:rPr>
            </a:br>
            <a:endParaRPr lang="en-US" dirty="0">
              <a:solidFill>
                <a:schemeClr val="accent1">
                  <a:lumMod val="20000"/>
                  <a:lumOff val="80000"/>
                </a:schemeClr>
              </a:solidFill>
            </a:endParaRPr>
          </a:p>
        </p:txBody>
      </p:sp>
      <p:sp>
        <p:nvSpPr>
          <p:cNvPr id="8" name="Rounded Rectangle 7"/>
          <p:cNvSpPr/>
          <p:nvPr/>
        </p:nvSpPr>
        <p:spPr bwMode="blackGray">
          <a:xfrm>
            <a:off x="381000" y="2014700"/>
            <a:ext cx="8486955" cy="927845"/>
          </a:xfrm>
          <a:prstGeom prst="roundRect">
            <a:avLst/>
          </a:prstGeom>
          <a:gradFill flip="none" rotWithShape="1">
            <a:gsLst>
              <a:gs pos="0">
                <a:schemeClr val="bg1">
                  <a:lumMod val="50000"/>
                  <a:alpha val="0"/>
                </a:schemeClr>
              </a:gs>
              <a:gs pos="42000">
                <a:schemeClr val="accent1">
                  <a:lumMod val="60000"/>
                  <a:lumOff val="40000"/>
                </a:schemeClr>
              </a:gs>
              <a:gs pos="75000">
                <a:schemeClr val="accent1">
                  <a:lumMod val="75000"/>
                </a:schemeClr>
              </a:gs>
              <a:gs pos="85000">
                <a:schemeClr val="accent1">
                  <a:lumMod val="50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1">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defTabSz="1096963" fontAlgn="base">
              <a:lnSpc>
                <a:spcPct val="90000"/>
              </a:lnSpc>
              <a:spcBef>
                <a:spcPct val="0"/>
              </a:spcBef>
              <a:spcAft>
                <a:spcPct val="0"/>
              </a:spcAft>
              <a:defRPr/>
            </a:pPr>
            <a:r>
              <a:rPr lang="en-US" sz="2400" dirty="0" smtClean="0">
                <a:solidFill>
                  <a:schemeClr val="tx1"/>
                </a:solidFill>
                <a:latin typeface="Segoe" pitchFamily="34" charset="0"/>
              </a:rPr>
              <a:t>Provide built-in protection for more secure communications</a:t>
            </a:r>
          </a:p>
        </p:txBody>
      </p:sp>
      <p:sp>
        <p:nvSpPr>
          <p:cNvPr id="9" name="Rounded Rectangle 8"/>
          <p:cNvSpPr/>
          <p:nvPr/>
        </p:nvSpPr>
        <p:spPr bwMode="blackGray">
          <a:xfrm>
            <a:off x="381000" y="3068428"/>
            <a:ext cx="8486955" cy="927845"/>
          </a:xfrm>
          <a:prstGeom prst="roundRect">
            <a:avLst/>
          </a:prstGeom>
          <a:gradFill flip="none" rotWithShape="1">
            <a:gsLst>
              <a:gs pos="0">
                <a:schemeClr val="bg1">
                  <a:lumMod val="50000"/>
                  <a:alpha val="0"/>
                </a:schemeClr>
              </a:gs>
              <a:gs pos="42000">
                <a:schemeClr val="accent1">
                  <a:lumMod val="60000"/>
                  <a:lumOff val="40000"/>
                </a:schemeClr>
              </a:gs>
              <a:gs pos="75000">
                <a:schemeClr val="accent1">
                  <a:lumMod val="75000"/>
                </a:schemeClr>
              </a:gs>
              <a:gs pos="85000">
                <a:schemeClr val="accent1">
                  <a:lumMod val="50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1">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defTabSz="1096963" fontAlgn="base">
              <a:lnSpc>
                <a:spcPct val="90000"/>
              </a:lnSpc>
              <a:spcBef>
                <a:spcPct val="0"/>
              </a:spcBef>
              <a:spcAft>
                <a:spcPct val="0"/>
              </a:spcAft>
              <a:defRPr/>
            </a:pPr>
            <a:r>
              <a:rPr lang="en-US" sz="2400" dirty="0" smtClean="0">
                <a:solidFill>
                  <a:schemeClr val="tx1"/>
                </a:solidFill>
                <a:latin typeface="Segoe" pitchFamily="34" charset="0"/>
              </a:rPr>
              <a:t>Support organizational governance requirements</a:t>
            </a:r>
          </a:p>
        </p:txBody>
      </p:sp>
      <p:sp>
        <p:nvSpPr>
          <p:cNvPr id="10" name="Rounded Rectangle 9"/>
          <p:cNvSpPr/>
          <p:nvPr/>
        </p:nvSpPr>
        <p:spPr bwMode="blackGray">
          <a:xfrm>
            <a:off x="381000" y="4122155"/>
            <a:ext cx="8486955" cy="927845"/>
          </a:xfrm>
          <a:prstGeom prst="roundRect">
            <a:avLst/>
          </a:prstGeom>
          <a:gradFill flip="none" rotWithShape="1">
            <a:gsLst>
              <a:gs pos="0">
                <a:schemeClr val="bg1">
                  <a:lumMod val="50000"/>
                  <a:alpha val="0"/>
                </a:schemeClr>
              </a:gs>
              <a:gs pos="42000">
                <a:schemeClr val="accent1">
                  <a:lumMod val="60000"/>
                  <a:lumOff val="40000"/>
                </a:schemeClr>
              </a:gs>
              <a:gs pos="75000">
                <a:schemeClr val="accent1">
                  <a:lumMod val="75000"/>
                </a:schemeClr>
              </a:gs>
              <a:gs pos="85000">
                <a:schemeClr val="accent1">
                  <a:lumMod val="50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1">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defTabSz="1096963" fontAlgn="base">
              <a:lnSpc>
                <a:spcPct val="90000"/>
              </a:lnSpc>
              <a:spcBef>
                <a:spcPct val="0"/>
              </a:spcBef>
              <a:spcAft>
                <a:spcPct val="0"/>
              </a:spcAft>
              <a:defRPr/>
            </a:pPr>
            <a:r>
              <a:rPr lang="en-US" sz="2400" dirty="0" smtClean="0">
                <a:solidFill>
                  <a:schemeClr val="tx1"/>
                </a:solidFill>
                <a:latin typeface="Segoe" pitchFamily="34" charset="0"/>
              </a:rPr>
              <a:t>Add protection from external threats</a:t>
            </a:r>
          </a:p>
        </p:txBody>
      </p:sp>
      <p:sp>
        <p:nvSpPr>
          <p:cNvPr id="6" name="TextBox 5"/>
          <p:cNvSpPr txBox="1"/>
          <p:nvPr/>
        </p:nvSpPr>
        <p:spPr>
          <a:xfrm>
            <a:off x="320640" y="1235034"/>
            <a:ext cx="7790213" cy="523220"/>
          </a:xfrm>
          <a:prstGeom prst="rect">
            <a:avLst/>
          </a:prstGeom>
          <a:noFill/>
        </p:spPr>
        <p:txBody>
          <a:bodyPr wrap="square" rtlCol="0">
            <a:spAutoFit/>
          </a:bodyPr>
          <a:lstStyle/>
          <a:p>
            <a:r>
              <a:rPr lang="en-US" sz="2800" dirty="0" smtClean="0">
                <a:solidFill>
                  <a:schemeClr val="accent1">
                    <a:lumMod val="20000"/>
                    <a:lumOff val="80000"/>
                  </a:schemeClr>
                </a:solidFill>
              </a:rPr>
              <a:t>In this session you learned how to</a:t>
            </a:r>
            <a:endParaRPr lang="en-US" sz="2800" dirty="0"/>
          </a:p>
        </p:txBody>
      </p:sp>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smtClean="0"/>
              <a:t>Q&amp;A</a:t>
            </a:r>
            <a:endParaRPr lang="en-US" dirty="0"/>
          </a:p>
        </p:txBody>
      </p:sp>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382000" cy="609398"/>
          </a:xfrm>
        </p:spPr>
        <p:txBody>
          <a:bodyPr/>
          <a:lstStyle/>
          <a:p>
            <a:r>
              <a:rPr sz="4400" smtClean="0"/>
              <a:t>Resources</a:t>
            </a:r>
            <a:endParaRPr lang="en-US" sz="4400" dirty="0"/>
          </a:p>
        </p:txBody>
      </p:sp>
      <p:sp>
        <p:nvSpPr>
          <p:cNvPr id="4" name="Rounded Rectangle 3"/>
          <p:cNvSpPr/>
          <p:nvPr/>
        </p:nvSpPr>
        <p:spPr bwMode="auto">
          <a:xfrm>
            <a:off x="485775" y="1509713"/>
            <a:ext cx="8101013" cy="1024128"/>
          </a:xfrm>
          <a:prstGeom prst="roundRect">
            <a:avLst/>
          </a:prstGeom>
          <a:gradFill flip="none" rotWithShape="1">
            <a:gsLst>
              <a:gs pos="0">
                <a:schemeClr val="bg1">
                  <a:lumMod val="50000"/>
                  <a:alpha val="0"/>
                </a:schemeClr>
              </a:gs>
              <a:gs pos="42000">
                <a:srgbClr val="68FECC"/>
              </a:gs>
              <a:gs pos="75000">
                <a:srgbClr val="02BE8D"/>
              </a:gs>
              <a:gs pos="85000">
                <a:srgbClr val="027E69"/>
              </a:gs>
              <a:gs pos="99000">
                <a:srgbClr val="069494">
                  <a:alpha val="0"/>
                </a:srgbClr>
              </a:gs>
            </a:gsLst>
            <a:lin ang="7200000" scaled="0"/>
            <a:tileRect/>
          </a:gradFill>
          <a:ln w="38100">
            <a:noFill/>
            <a:headEnd type="none" w="med" len="med"/>
            <a:tailEnd type="none" w="med" len="med"/>
          </a:ln>
          <a:effectLst>
            <a:outerShdw blurRad="63500" algn="ctr" rotWithShape="0">
              <a:schemeClr val="accent1">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defTabSz="1096963" fontAlgn="base">
              <a:spcBef>
                <a:spcPct val="0"/>
              </a:spcBef>
              <a:spcAft>
                <a:spcPct val="0"/>
              </a:spcAft>
              <a:defRPr/>
            </a:pPr>
            <a:r>
              <a:rPr lang="en-US" sz="2000" dirty="0" smtClean="0">
                <a:solidFill>
                  <a:schemeClr val="tx1"/>
                </a:solidFill>
                <a:latin typeface="Segoe" pitchFamily="34" charset="0"/>
              </a:rPr>
              <a:t>Technical Communities, Webcasts, Blogs, Chats and User Groups</a:t>
            </a:r>
          </a:p>
          <a:p>
            <a:pPr defTabSz="1096963" fontAlgn="base">
              <a:spcBef>
                <a:spcPct val="0"/>
              </a:spcBef>
              <a:spcAft>
                <a:spcPct val="0"/>
              </a:spcAft>
              <a:defRPr/>
            </a:pPr>
            <a:r>
              <a:rPr lang="en-US" dirty="0" smtClean="0">
                <a:solidFill>
                  <a:schemeClr val="tx1"/>
                </a:solidFill>
                <a:latin typeface="Segoe" pitchFamily="34" charset="0"/>
                <a:hlinkClick r:id="rId2"/>
              </a:rPr>
              <a:t>http://www.microsoft.com/communities/</a:t>
            </a:r>
            <a:r>
              <a:rPr lang="en-US" dirty="0" err="1" smtClean="0">
                <a:solidFill>
                  <a:schemeClr val="tx1"/>
                </a:solidFill>
                <a:latin typeface="Segoe" pitchFamily="34" charset="0"/>
                <a:hlinkClick r:id="rId2"/>
              </a:rPr>
              <a:t>default.mspx</a:t>
            </a:r>
            <a:r>
              <a:rPr lang="en-US" dirty="0" smtClean="0">
                <a:solidFill>
                  <a:schemeClr val="tx1"/>
                </a:solidFill>
                <a:latin typeface="Segoe" pitchFamily="34" charset="0"/>
              </a:rPr>
              <a:t>  </a:t>
            </a:r>
          </a:p>
        </p:txBody>
      </p:sp>
      <p:sp>
        <p:nvSpPr>
          <p:cNvPr id="5" name="Rounded Rectangle 4"/>
          <p:cNvSpPr/>
          <p:nvPr/>
        </p:nvSpPr>
        <p:spPr bwMode="auto">
          <a:xfrm>
            <a:off x="485775" y="2606204"/>
            <a:ext cx="8101013" cy="1024128"/>
          </a:xfrm>
          <a:prstGeom prst="roundRect">
            <a:avLst/>
          </a:prstGeom>
          <a:gradFill flip="none" rotWithShape="1">
            <a:gsLst>
              <a:gs pos="0">
                <a:schemeClr val="bg1">
                  <a:lumMod val="50000"/>
                  <a:alpha val="0"/>
                </a:schemeClr>
              </a:gs>
              <a:gs pos="42000">
                <a:schemeClr val="accent1">
                  <a:lumMod val="60000"/>
                  <a:lumOff val="40000"/>
                </a:schemeClr>
              </a:gs>
              <a:gs pos="75000">
                <a:schemeClr val="accent1">
                  <a:lumMod val="75000"/>
                </a:schemeClr>
              </a:gs>
              <a:gs pos="85000">
                <a:schemeClr val="accent1">
                  <a:lumMod val="50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1">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lvl="1" defTabSz="1096963" fontAlgn="base">
              <a:lnSpc>
                <a:spcPct val="90000"/>
              </a:lnSpc>
              <a:spcBef>
                <a:spcPct val="0"/>
              </a:spcBef>
              <a:spcAft>
                <a:spcPct val="0"/>
              </a:spcAft>
              <a:defRPr/>
            </a:pPr>
            <a:r>
              <a:rPr lang="en-US" sz="2000" dirty="0" smtClean="0">
                <a:solidFill>
                  <a:schemeClr val="tx1"/>
                </a:solidFill>
                <a:latin typeface="Segoe" pitchFamily="34" charset="0"/>
              </a:rPr>
              <a:t>Visit the OCS 2007, and Exchange Server 2007 Tech Centers</a:t>
            </a:r>
          </a:p>
          <a:p>
            <a:pPr marL="0" lvl="1" defTabSz="1096963" fontAlgn="base">
              <a:spcBef>
                <a:spcPct val="0"/>
              </a:spcBef>
              <a:spcAft>
                <a:spcPct val="0"/>
              </a:spcAft>
              <a:defRPr/>
            </a:pPr>
            <a:r>
              <a:rPr lang="en-US" sz="2000" smtClean="0">
                <a:solidFill>
                  <a:schemeClr val="tx1"/>
                </a:solidFill>
                <a:latin typeface="Segoe" pitchFamily="34" charset="0"/>
                <a:hlinkClick r:id="rId3"/>
              </a:rPr>
              <a:t>http://technet.microsoft.com</a:t>
            </a:r>
            <a:endParaRPr lang="en-US" sz="2000" dirty="0" smtClean="0">
              <a:solidFill>
                <a:schemeClr val="tx1"/>
              </a:solidFill>
              <a:latin typeface="Segoe" pitchFamily="34" charset="0"/>
            </a:endParaRPr>
          </a:p>
        </p:txBody>
      </p:sp>
      <p:sp>
        <p:nvSpPr>
          <p:cNvPr id="6" name="Rounded Rectangle 5"/>
          <p:cNvSpPr/>
          <p:nvPr/>
        </p:nvSpPr>
        <p:spPr bwMode="auto">
          <a:xfrm>
            <a:off x="485775" y="3718513"/>
            <a:ext cx="8101013" cy="1024128"/>
          </a:xfrm>
          <a:prstGeom prst="roundRect">
            <a:avLst/>
          </a:prstGeom>
          <a:gradFill flip="none" rotWithShape="1">
            <a:gsLst>
              <a:gs pos="0">
                <a:schemeClr val="bg1">
                  <a:lumMod val="50000"/>
                  <a:alpha val="0"/>
                </a:schemeClr>
              </a:gs>
              <a:gs pos="42000">
                <a:srgbClr val="6B87FF"/>
              </a:gs>
              <a:gs pos="75000">
                <a:srgbClr val="001A8A"/>
              </a:gs>
              <a:gs pos="85000">
                <a:srgbClr val="010D67"/>
              </a:gs>
              <a:gs pos="99000">
                <a:srgbClr val="2E0595">
                  <a:alpha val="0"/>
                </a:srgbClr>
              </a:gs>
            </a:gsLst>
            <a:lin ang="7200000" scaled="0"/>
            <a:tileRect/>
          </a:gradFill>
          <a:ln w="38100">
            <a:noFill/>
            <a:headEnd type="none" w="med" len="med"/>
            <a:tailEnd type="none" w="med" len="med"/>
          </a:ln>
          <a:effectLst>
            <a:outerShdw blurRad="50800" dist="50800" dir="5400000" algn="ctr" rotWithShape="0">
              <a:schemeClr val="accent6">
                <a:alpha val="2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defTabSz="1096963" fontAlgn="base">
              <a:spcBef>
                <a:spcPct val="0"/>
              </a:spcBef>
              <a:spcAft>
                <a:spcPct val="0"/>
              </a:spcAft>
              <a:defRPr/>
            </a:pPr>
            <a:r>
              <a:rPr lang="en-US" sz="2000" dirty="0" smtClean="0">
                <a:solidFill>
                  <a:schemeClr val="tx1"/>
                </a:solidFill>
                <a:latin typeface="Segoe" pitchFamily="34" charset="0"/>
              </a:rPr>
              <a:t>Trial Software and Virtual Labs</a:t>
            </a:r>
          </a:p>
          <a:p>
            <a:pPr defTabSz="1096963" fontAlgn="base">
              <a:spcBef>
                <a:spcPct val="0"/>
              </a:spcBef>
              <a:spcAft>
                <a:spcPct val="0"/>
              </a:spcAft>
              <a:defRPr/>
            </a:pPr>
            <a:r>
              <a:rPr lang="en-US" dirty="0" smtClean="0">
                <a:solidFill>
                  <a:schemeClr val="tx1"/>
                </a:solidFill>
                <a:latin typeface="Segoe" pitchFamily="34" charset="0"/>
                <a:hlinkClick r:id="rId4" tooltip="http://www.microsoft.com/technet/downloads/trials/default.mspx"/>
              </a:rPr>
              <a:t>http://www.microsoft.com/</a:t>
            </a:r>
            <a:r>
              <a:rPr lang="en-US" dirty="0" err="1" smtClean="0">
                <a:solidFill>
                  <a:schemeClr val="tx1"/>
                </a:solidFill>
                <a:latin typeface="Segoe" pitchFamily="34" charset="0"/>
                <a:hlinkClick r:id="rId4" tooltip="http://www.microsoft.com/technet/downloads/trials/default.mspx"/>
              </a:rPr>
              <a:t>technet/downloads/trials/default.mspx</a:t>
            </a:r>
            <a:r>
              <a:rPr lang="en-US" dirty="0" smtClean="0">
                <a:solidFill>
                  <a:schemeClr val="tx1"/>
                </a:solidFill>
                <a:latin typeface="Segoe" pitchFamily="34" charset="0"/>
              </a:rPr>
              <a:t> </a:t>
            </a:r>
            <a:endParaRPr lang="en-US" dirty="0">
              <a:solidFill>
                <a:schemeClr val="tx1"/>
              </a:solidFill>
              <a:latin typeface="Segoe" pitchFamily="34" charset="0"/>
            </a:endParaRP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bwMode="blackGray">
          <a:xfrm>
            <a:off x="381000" y="2287825"/>
            <a:ext cx="8486955" cy="927845"/>
          </a:xfrm>
          <a:prstGeom prst="roundRect">
            <a:avLst/>
          </a:prstGeom>
          <a:gradFill flip="none" rotWithShape="1">
            <a:gsLst>
              <a:gs pos="0">
                <a:schemeClr val="bg1">
                  <a:lumMod val="50000"/>
                  <a:alpha val="0"/>
                </a:schemeClr>
              </a:gs>
              <a:gs pos="42000">
                <a:schemeClr val="accent1">
                  <a:lumMod val="60000"/>
                  <a:lumOff val="40000"/>
                </a:schemeClr>
              </a:gs>
              <a:gs pos="75000">
                <a:schemeClr val="accent1">
                  <a:lumMod val="75000"/>
                </a:schemeClr>
              </a:gs>
              <a:gs pos="85000">
                <a:schemeClr val="accent1">
                  <a:lumMod val="50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1">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defTabSz="1096963" fontAlgn="base">
              <a:lnSpc>
                <a:spcPct val="90000"/>
              </a:lnSpc>
              <a:spcBef>
                <a:spcPct val="0"/>
              </a:spcBef>
              <a:spcAft>
                <a:spcPct val="0"/>
              </a:spcAft>
              <a:defRPr/>
            </a:pPr>
            <a:r>
              <a:rPr lang="en-US" sz="2400" dirty="0" smtClean="0">
                <a:solidFill>
                  <a:schemeClr val="tx1"/>
                </a:solidFill>
                <a:latin typeface="Segoe" pitchFamily="34" charset="0"/>
              </a:rPr>
              <a:t>Provide built-in protection for more secure communications</a:t>
            </a:r>
          </a:p>
        </p:txBody>
      </p:sp>
      <p:sp>
        <p:nvSpPr>
          <p:cNvPr id="18" name="Rounded Rectangle 17"/>
          <p:cNvSpPr/>
          <p:nvPr/>
        </p:nvSpPr>
        <p:spPr bwMode="blackGray">
          <a:xfrm>
            <a:off x="381000" y="3341553"/>
            <a:ext cx="8486955" cy="927845"/>
          </a:xfrm>
          <a:prstGeom prst="roundRect">
            <a:avLst/>
          </a:prstGeom>
          <a:gradFill flip="none" rotWithShape="1">
            <a:gsLst>
              <a:gs pos="0">
                <a:schemeClr val="bg1">
                  <a:lumMod val="50000"/>
                  <a:alpha val="0"/>
                </a:schemeClr>
              </a:gs>
              <a:gs pos="42000">
                <a:schemeClr val="accent1">
                  <a:lumMod val="60000"/>
                  <a:lumOff val="40000"/>
                </a:schemeClr>
              </a:gs>
              <a:gs pos="75000">
                <a:schemeClr val="accent1">
                  <a:lumMod val="75000"/>
                </a:schemeClr>
              </a:gs>
              <a:gs pos="85000">
                <a:schemeClr val="accent1">
                  <a:lumMod val="50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1">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defTabSz="1096963" fontAlgn="base">
              <a:lnSpc>
                <a:spcPct val="90000"/>
              </a:lnSpc>
              <a:spcBef>
                <a:spcPct val="0"/>
              </a:spcBef>
              <a:spcAft>
                <a:spcPct val="0"/>
              </a:spcAft>
              <a:defRPr/>
            </a:pPr>
            <a:r>
              <a:rPr lang="en-US" sz="2400" dirty="0" smtClean="0">
                <a:solidFill>
                  <a:schemeClr val="tx1"/>
                </a:solidFill>
                <a:latin typeface="Segoe" pitchFamily="34" charset="0"/>
              </a:rPr>
              <a:t>Support organizational governance requirements</a:t>
            </a:r>
          </a:p>
        </p:txBody>
      </p:sp>
      <p:sp>
        <p:nvSpPr>
          <p:cNvPr id="20" name="Rounded Rectangle 19"/>
          <p:cNvSpPr/>
          <p:nvPr/>
        </p:nvSpPr>
        <p:spPr bwMode="blackGray">
          <a:xfrm>
            <a:off x="381000" y="4395280"/>
            <a:ext cx="8486955" cy="927845"/>
          </a:xfrm>
          <a:prstGeom prst="roundRect">
            <a:avLst/>
          </a:prstGeom>
          <a:gradFill flip="none" rotWithShape="1">
            <a:gsLst>
              <a:gs pos="0">
                <a:schemeClr val="bg1">
                  <a:lumMod val="50000"/>
                  <a:alpha val="0"/>
                </a:schemeClr>
              </a:gs>
              <a:gs pos="42000">
                <a:schemeClr val="accent1">
                  <a:lumMod val="60000"/>
                  <a:lumOff val="40000"/>
                </a:schemeClr>
              </a:gs>
              <a:gs pos="75000">
                <a:schemeClr val="accent1">
                  <a:lumMod val="75000"/>
                </a:schemeClr>
              </a:gs>
              <a:gs pos="85000">
                <a:schemeClr val="accent1">
                  <a:lumMod val="50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1">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defTabSz="1096963" fontAlgn="base">
              <a:lnSpc>
                <a:spcPct val="90000"/>
              </a:lnSpc>
              <a:spcBef>
                <a:spcPct val="0"/>
              </a:spcBef>
              <a:spcAft>
                <a:spcPct val="0"/>
              </a:spcAft>
              <a:defRPr/>
            </a:pPr>
            <a:r>
              <a:rPr lang="en-US" sz="2400" dirty="0" smtClean="0">
                <a:solidFill>
                  <a:schemeClr val="tx1"/>
                </a:solidFill>
                <a:latin typeface="Segoe" pitchFamily="34" charset="0"/>
              </a:rPr>
              <a:t>Add protection against external threats</a:t>
            </a:r>
          </a:p>
        </p:txBody>
      </p:sp>
      <p:sp>
        <p:nvSpPr>
          <p:cNvPr id="8" name="Title 10"/>
          <p:cNvSpPr>
            <a:spLocks noGrp="1"/>
          </p:cNvSpPr>
          <p:nvPr>
            <p:ph type="title"/>
          </p:nvPr>
        </p:nvSpPr>
        <p:spPr>
          <a:xfrm>
            <a:off x="381000" y="381000"/>
            <a:ext cx="8382000" cy="1052596"/>
          </a:xfrm>
        </p:spPr>
        <p:txBody>
          <a:bodyPr/>
          <a:lstStyle/>
          <a:p>
            <a:r>
              <a:rPr lang="en-US" sz="4400" dirty="0" smtClean="0"/>
              <a:t>Session Objectives</a:t>
            </a:r>
            <a:br>
              <a:rPr lang="en-US" sz="4400" dirty="0" smtClean="0"/>
            </a:br>
            <a:r>
              <a:rPr lang="en-US" sz="3200" dirty="0" smtClean="0">
                <a:solidFill>
                  <a:schemeClr val="accent1">
                    <a:lumMod val="20000"/>
                    <a:lumOff val="80000"/>
                  </a:schemeClr>
                </a:solidFill>
              </a:rPr>
              <a:t>After this session, you will understand how to</a:t>
            </a:r>
            <a:endParaRPr lang="en-US" sz="4400" dirty="0">
              <a:solidFill>
                <a:schemeClr val="accent1">
                  <a:lumMod val="20000"/>
                  <a:lumOff val="80000"/>
                </a:schemeClr>
              </a:solidFill>
            </a:endParaRPr>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4781" name="Picture 13" descr="12951_UC_PPT_Back_BPIO"/>
          <p:cNvPicPr>
            <a:picLocks noChangeAspect="1" noChangeArrowheads="1"/>
          </p:cNvPicPr>
          <p:nvPr/>
        </p:nvPicPr>
        <p:blipFill>
          <a:blip r:embed="rId3"/>
          <a:srcRect/>
          <a:stretch>
            <a:fillRect/>
          </a:stretch>
        </p:blipFill>
        <p:spPr bwMode="auto">
          <a:xfrm>
            <a:off x="0" y="0"/>
            <a:ext cx="9145588" cy="6859588"/>
          </a:xfrm>
          <a:prstGeom prst="rect">
            <a:avLst/>
          </a:prstGeom>
          <a:noFill/>
        </p:spPr>
      </p:pic>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a:blip r:embed="rId3"/>
          <a:srcRect/>
          <a:stretch>
            <a:fillRect/>
          </a:stretch>
        </p:blipFill>
        <p:spPr bwMode="black">
          <a:xfrm>
            <a:off x="1602053" y="2787386"/>
            <a:ext cx="5939896" cy="1283229"/>
          </a:xfrm>
          <a:prstGeom prst="rect">
            <a:avLst/>
          </a:prstGeom>
          <a:noFill/>
        </p:spPr>
      </p:pic>
      <p:sp>
        <p:nvSpPr>
          <p:cNvPr id="5" name="Text Box 3"/>
          <p:cNvSpPr txBox="1">
            <a:spLocks noChangeArrowheads="1"/>
          </p:cNvSpPr>
          <p:nvPr/>
        </p:nvSpPr>
        <p:spPr bwMode="blackWhite">
          <a:xfrm>
            <a:off x="381000" y="5966950"/>
            <a:ext cx="8382000" cy="738650"/>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latin typeface="Segoe" pitchFamily="34" charset="0"/>
                <a:cs typeface="Arial" charset="0"/>
              </a:rPr>
              <a:t>© </a:t>
            </a:r>
            <a:r>
              <a:rPr lang="en-US" sz="700" dirty="0" smtClean="0">
                <a:latin typeface="Segoe" pitchFamily="34" charset="0"/>
                <a:cs typeface="Arial" charset="0"/>
              </a:rPr>
              <a:t>2007 Microsoft </a:t>
            </a:r>
            <a:r>
              <a:rPr lang="en-US" sz="700" dirty="0">
                <a:latin typeface="Segoe"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700" dirty="0">
                <a:latin typeface="Segoe"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endParaRPr lang="en-US" sz="700" dirty="0" smtClean="0">
              <a:latin typeface="Segoe" pitchFamily="34" charset="0"/>
              <a:cs typeface="Arial" charset="0"/>
            </a:endParaRPr>
          </a:p>
          <a:p>
            <a:pPr algn="ctr" defTabSz="914099" eaLnBrk="0" hangingPunct="0"/>
            <a:r>
              <a:rPr lang="en-US" sz="700" dirty="0" smtClean="0">
                <a:latin typeface="Segoe" pitchFamily="34" charset="0"/>
                <a:cs typeface="Arial" charset="0"/>
              </a:rPr>
              <a:t>This document may contain information related to pre-release software, which may be substantially modified before its first commercial release.</a:t>
            </a:r>
            <a:br>
              <a:rPr lang="en-US" sz="700" dirty="0" smtClean="0">
                <a:latin typeface="Segoe" pitchFamily="34" charset="0"/>
                <a:cs typeface="Arial" charset="0"/>
              </a:rPr>
            </a:br>
            <a:r>
              <a:rPr lang="en-US" sz="700" dirty="0" smtClean="0">
                <a:latin typeface="Segoe" pitchFamily="34" charset="0"/>
                <a:cs typeface="Arial" charset="0"/>
              </a:rPr>
              <a:t>Accordingly, the information may not accurately describe or reflect the software product when first commercially released </a:t>
            </a:r>
            <a:r>
              <a:rPr lang="en-US" sz="700" dirty="0">
                <a:latin typeface="Segoe" pitchFamily="34" charset="0"/>
                <a:cs typeface="Arial" charset="0"/>
              </a:rPr>
              <a:t/>
            </a:r>
            <a:br>
              <a:rPr lang="en-US" sz="700" dirty="0">
                <a:latin typeface="Segoe" pitchFamily="34" charset="0"/>
                <a:cs typeface="Arial" charset="0"/>
              </a:rPr>
            </a:br>
            <a:r>
              <a:rPr lang="en-US" sz="700" dirty="0">
                <a:latin typeface="Segoe" pitchFamily="34" charset="0"/>
                <a:cs typeface="Arial" charset="0"/>
              </a:rPr>
              <a:t>MICROSOFT MAKES NO WARRANTIES, EXPRESS, IMPLIED OR STATUTORY, AS TO THE INFORMATION IN THIS PRESENTATION.</a:t>
            </a: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ounded Rectangle 24"/>
          <p:cNvSpPr/>
          <p:nvPr/>
        </p:nvSpPr>
        <p:spPr bwMode="auto">
          <a:xfrm>
            <a:off x="381000" y="3136232"/>
            <a:ext cx="8382000" cy="1371600"/>
          </a:xfrm>
          <a:prstGeom prst="roundRect">
            <a:avLst/>
          </a:prstGeom>
          <a:gradFill flip="none" rotWithShape="1">
            <a:gsLst>
              <a:gs pos="0">
                <a:schemeClr val="bg1">
                  <a:lumMod val="50000"/>
                  <a:alpha val="0"/>
                </a:schemeClr>
              </a:gs>
              <a:gs pos="42000">
                <a:schemeClr val="accent6">
                  <a:lumMod val="40000"/>
                  <a:lumOff val="60000"/>
                </a:schemeClr>
              </a:gs>
              <a:gs pos="75000">
                <a:schemeClr val="accent6"/>
              </a:gs>
              <a:gs pos="85000">
                <a:schemeClr val="accent6">
                  <a:lumMod val="75000"/>
                </a:schemeClr>
              </a:gs>
              <a:gs pos="99000">
                <a:schemeClr val="bg2">
                  <a:alpha val="0"/>
                </a:schemeClr>
              </a:gs>
            </a:gsLst>
            <a:lin ang="7200000" scaled="0"/>
            <a:tileRect/>
          </a:gradFill>
          <a:ln w="38100">
            <a:noFill/>
            <a:headEnd type="none" w="med" len="med"/>
            <a:tailEnd type="none" w="med" len="med"/>
          </a:ln>
          <a:effectLst>
            <a:outerShdw blurRad="50800" dist="50800" dir="5400000" algn="ctr" rotWithShape="0">
              <a:schemeClr val="accent6">
                <a:alpha val="2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endParaRPr lang="en-US" sz="2400" dirty="0" smtClean="0">
              <a:solidFill>
                <a:schemeClr val="tx1"/>
              </a:solidFill>
              <a:latin typeface="Segoe" pitchFamily="34" charset="0"/>
            </a:endParaRPr>
          </a:p>
        </p:txBody>
      </p:sp>
      <p:sp>
        <p:nvSpPr>
          <p:cNvPr id="26" name="Rounded Rectangle 25"/>
          <p:cNvSpPr/>
          <p:nvPr/>
        </p:nvSpPr>
        <p:spPr bwMode="auto">
          <a:xfrm>
            <a:off x="381000" y="4648200"/>
            <a:ext cx="8382000" cy="1371600"/>
          </a:xfrm>
          <a:prstGeom prst="roundRect">
            <a:avLst/>
          </a:prstGeom>
          <a:gradFill flip="none" rotWithShape="1">
            <a:gsLst>
              <a:gs pos="0">
                <a:schemeClr val="bg1">
                  <a:lumMod val="50000"/>
                  <a:alpha val="0"/>
                </a:schemeClr>
              </a:gs>
              <a:gs pos="42000">
                <a:schemeClr val="accent6">
                  <a:lumMod val="40000"/>
                  <a:lumOff val="60000"/>
                </a:schemeClr>
              </a:gs>
              <a:gs pos="75000">
                <a:schemeClr val="accent6"/>
              </a:gs>
              <a:gs pos="85000">
                <a:schemeClr val="accent6">
                  <a:lumMod val="75000"/>
                </a:schemeClr>
              </a:gs>
              <a:gs pos="99000">
                <a:schemeClr val="bg2">
                  <a:alpha val="0"/>
                </a:schemeClr>
              </a:gs>
            </a:gsLst>
            <a:lin ang="7200000" scaled="0"/>
            <a:tileRect/>
          </a:gradFill>
          <a:ln w="38100">
            <a:noFill/>
            <a:headEnd type="none" w="med" len="med"/>
            <a:tailEnd type="none" w="med" len="med"/>
          </a:ln>
          <a:effectLst>
            <a:outerShdw blurRad="50800" dist="50800" dir="5400000" algn="ctr" rotWithShape="0">
              <a:schemeClr val="accent6">
                <a:alpha val="2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endParaRPr lang="en-US" sz="2400" dirty="0" smtClean="0">
              <a:solidFill>
                <a:schemeClr val="tx1"/>
              </a:solidFill>
              <a:latin typeface="Segoe" pitchFamily="34" charset="0"/>
            </a:endParaRPr>
          </a:p>
        </p:txBody>
      </p:sp>
      <p:sp>
        <p:nvSpPr>
          <p:cNvPr id="24" name="Rounded Rectangle 23"/>
          <p:cNvSpPr/>
          <p:nvPr/>
        </p:nvSpPr>
        <p:spPr bwMode="auto">
          <a:xfrm>
            <a:off x="381000" y="1624263"/>
            <a:ext cx="8382000" cy="1371600"/>
          </a:xfrm>
          <a:prstGeom prst="roundRect">
            <a:avLst/>
          </a:prstGeom>
          <a:gradFill flip="none" rotWithShape="1">
            <a:gsLst>
              <a:gs pos="0">
                <a:schemeClr val="bg1">
                  <a:lumMod val="50000"/>
                  <a:alpha val="0"/>
                </a:schemeClr>
              </a:gs>
              <a:gs pos="42000">
                <a:schemeClr val="accent6">
                  <a:lumMod val="40000"/>
                  <a:lumOff val="60000"/>
                </a:schemeClr>
              </a:gs>
              <a:gs pos="75000">
                <a:schemeClr val="accent6"/>
              </a:gs>
              <a:gs pos="85000">
                <a:schemeClr val="accent6">
                  <a:lumMod val="75000"/>
                </a:schemeClr>
              </a:gs>
              <a:gs pos="99000">
                <a:schemeClr val="bg2">
                  <a:alpha val="0"/>
                </a:schemeClr>
              </a:gs>
            </a:gsLst>
            <a:lin ang="7200000" scaled="0"/>
            <a:tileRect/>
          </a:gradFill>
          <a:ln w="38100">
            <a:noFill/>
            <a:headEnd type="none" w="med" len="med"/>
            <a:tailEnd type="none" w="med" len="med"/>
          </a:ln>
          <a:effectLst>
            <a:outerShdw blurRad="50800" dist="50800" dir="5400000" algn="ctr" rotWithShape="0">
              <a:schemeClr val="accent6">
                <a:alpha val="2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endParaRPr lang="en-US" sz="2400" dirty="0" smtClean="0">
              <a:solidFill>
                <a:schemeClr val="tx1"/>
              </a:solidFill>
              <a:latin typeface="Segoe" pitchFamily="34" charset="0"/>
            </a:endParaRPr>
          </a:p>
        </p:txBody>
      </p:sp>
      <p:sp>
        <p:nvSpPr>
          <p:cNvPr id="323603" name="Rectangle 19"/>
          <p:cNvSpPr>
            <a:spLocks noChangeArrowheads="1"/>
          </p:cNvSpPr>
          <p:nvPr/>
        </p:nvSpPr>
        <p:spPr bwMode="auto">
          <a:xfrm>
            <a:off x="2060580" y="3638033"/>
            <a:ext cx="6465883" cy="646331"/>
          </a:xfrm>
          <a:prstGeom prst="rect">
            <a:avLst/>
          </a:prstGeom>
          <a:noFill/>
          <a:ln w="12700" algn="ctr">
            <a:noFill/>
            <a:miter lim="800000"/>
            <a:headEnd/>
            <a:tailEnd/>
          </a:ln>
          <a:effectLst/>
        </p:spPr>
        <p:txBody>
          <a:bodyPr wrap="square">
            <a:spAutoFit/>
          </a:bodyPr>
          <a:lstStyle/>
          <a:p>
            <a:pPr marL="233363" indent="-233363">
              <a:lnSpc>
                <a:spcPct val="90000"/>
              </a:lnSpc>
              <a:spcBef>
                <a:spcPct val="20000"/>
              </a:spcBef>
              <a:buSzPct val="80000"/>
              <a:buBlip>
                <a:blip r:embed="rId3"/>
              </a:buBlip>
            </a:pPr>
            <a:r>
              <a:rPr lang="en-US" dirty="0" smtClean="0"/>
              <a:t>Archive, find, </a:t>
            </a:r>
            <a:r>
              <a:rPr lang="en-US" dirty="0"/>
              <a:t>and </a:t>
            </a:r>
            <a:r>
              <a:rPr lang="en-US" dirty="0" smtClean="0"/>
              <a:t>retrieve information quickly</a:t>
            </a:r>
          </a:p>
          <a:p>
            <a:pPr marL="233363" indent="-233363">
              <a:lnSpc>
                <a:spcPct val="90000"/>
              </a:lnSpc>
              <a:spcBef>
                <a:spcPct val="20000"/>
              </a:spcBef>
              <a:buSzPct val="80000"/>
              <a:buBlip>
                <a:blip r:embed="rId3"/>
              </a:buBlip>
            </a:pPr>
            <a:r>
              <a:rPr lang="en-US" dirty="0" smtClean="0"/>
              <a:t>Avoid penalties for e-mail misuse</a:t>
            </a:r>
          </a:p>
        </p:txBody>
      </p:sp>
      <p:sp>
        <p:nvSpPr>
          <p:cNvPr id="30" name="Rounded Rectangle 29"/>
          <p:cNvSpPr/>
          <p:nvPr/>
        </p:nvSpPr>
        <p:spPr bwMode="blackGray">
          <a:xfrm>
            <a:off x="496892" y="1722688"/>
            <a:ext cx="1447800" cy="1174750"/>
          </a:xfrm>
          <a:prstGeom prst="roundRect">
            <a:avLst/>
          </a:prstGeom>
          <a:gradFill flip="none" rotWithShape="1">
            <a:gsLst>
              <a:gs pos="0">
                <a:schemeClr val="bg1">
                  <a:lumMod val="50000"/>
                  <a:alpha val="0"/>
                </a:schemeClr>
              </a:gs>
              <a:gs pos="42000">
                <a:schemeClr val="accent2">
                  <a:lumMod val="40000"/>
                  <a:lumOff val="60000"/>
                </a:schemeClr>
              </a:gs>
              <a:gs pos="75000">
                <a:schemeClr val="accent2"/>
              </a:gs>
              <a:gs pos="85000">
                <a:schemeClr val="accent2">
                  <a:lumMod val="75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2">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endParaRPr lang="en-US" sz="2400" dirty="0" smtClean="0">
              <a:solidFill>
                <a:schemeClr val="tx1"/>
              </a:solidFill>
              <a:latin typeface="Segoe" pitchFamily="34" charset="0"/>
            </a:endParaRPr>
          </a:p>
        </p:txBody>
      </p:sp>
      <p:sp>
        <p:nvSpPr>
          <p:cNvPr id="31" name="Rounded Rectangle 30"/>
          <p:cNvSpPr/>
          <p:nvPr/>
        </p:nvSpPr>
        <p:spPr bwMode="blackGray">
          <a:xfrm>
            <a:off x="496892" y="3234657"/>
            <a:ext cx="1447800" cy="1174750"/>
          </a:xfrm>
          <a:prstGeom prst="roundRect">
            <a:avLst/>
          </a:prstGeom>
          <a:gradFill flip="none" rotWithShape="1">
            <a:gsLst>
              <a:gs pos="0">
                <a:schemeClr val="bg1">
                  <a:lumMod val="50000"/>
                  <a:alpha val="0"/>
                </a:schemeClr>
              </a:gs>
              <a:gs pos="42000">
                <a:schemeClr val="accent2">
                  <a:lumMod val="40000"/>
                  <a:lumOff val="60000"/>
                </a:schemeClr>
              </a:gs>
              <a:gs pos="75000">
                <a:schemeClr val="accent2"/>
              </a:gs>
              <a:gs pos="85000">
                <a:schemeClr val="accent2">
                  <a:lumMod val="75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2">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endParaRPr lang="en-US" sz="2400" dirty="0" smtClean="0">
              <a:solidFill>
                <a:schemeClr val="tx1"/>
              </a:solidFill>
              <a:latin typeface="Segoe" pitchFamily="34" charset="0"/>
            </a:endParaRPr>
          </a:p>
        </p:txBody>
      </p:sp>
      <p:sp>
        <p:nvSpPr>
          <p:cNvPr id="32" name="Rounded Rectangle 31"/>
          <p:cNvSpPr/>
          <p:nvPr/>
        </p:nvSpPr>
        <p:spPr bwMode="blackGray">
          <a:xfrm>
            <a:off x="496892" y="4746625"/>
            <a:ext cx="1447800" cy="1174750"/>
          </a:xfrm>
          <a:prstGeom prst="roundRect">
            <a:avLst/>
          </a:prstGeom>
          <a:gradFill flip="none" rotWithShape="1">
            <a:gsLst>
              <a:gs pos="0">
                <a:schemeClr val="bg1">
                  <a:lumMod val="50000"/>
                  <a:alpha val="0"/>
                </a:schemeClr>
              </a:gs>
              <a:gs pos="42000">
                <a:schemeClr val="accent2">
                  <a:lumMod val="40000"/>
                  <a:lumOff val="60000"/>
                </a:schemeClr>
              </a:gs>
              <a:gs pos="75000">
                <a:schemeClr val="accent2"/>
              </a:gs>
              <a:gs pos="85000">
                <a:schemeClr val="accent2">
                  <a:lumMod val="75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2">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endParaRPr lang="en-US" sz="2400" dirty="0" smtClean="0">
              <a:solidFill>
                <a:schemeClr val="tx1"/>
              </a:solidFill>
              <a:latin typeface="Segoe" pitchFamily="34" charset="0"/>
            </a:endParaRPr>
          </a:p>
        </p:txBody>
      </p:sp>
      <p:sp>
        <p:nvSpPr>
          <p:cNvPr id="323586" name="Rectangle 2"/>
          <p:cNvSpPr>
            <a:spLocks noGrp="1" noChangeArrowheads="1"/>
          </p:cNvSpPr>
          <p:nvPr>
            <p:ph type="title"/>
          </p:nvPr>
        </p:nvSpPr>
        <p:spPr>
          <a:xfrm>
            <a:off x="381000" y="381000"/>
            <a:ext cx="8382000" cy="1052596"/>
          </a:xfrm>
        </p:spPr>
        <p:txBody>
          <a:bodyPr/>
          <a:lstStyle/>
          <a:p>
            <a:pPr lvl="0"/>
            <a:r>
              <a:rPr lang="en-US" sz="4400" dirty="0" smtClean="0"/>
              <a:t>Today’s Business Environment</a:t>
            </a:r>
            <a:r>
              <a:rPr lang="en-US" dirty="0" smtClean="0"/>
              <a:t/>
            </a:r>
            <a:br>
              <a:rPr lang="en-US" dirty="0" smtClean="0"/>
            </a:br>
            <a:r>
              <a:rPr lang="en-US" sz="3200" dirty="0" smtClean="0">
                <a:solidFill>
                  <a:schemeClr val="accent1">
                    <a:lumMod val="20000"/>
                    <a:lumOff val="80000"/>
                  </a:schemeClr>
                </a:solidFill>
              </a:rPr>
              <a:t>What customers are telling us</a:t>
            </a:r>
            <a:endParaRPr lang="en-US" sz="3600" dirty="0">
              <a:solidFill>
                <a:schemeClr val="accent1">
                  <a:lumMod val="20000"/>
                  <a:lumOff val="80000"/>
                </a:schemeClr>
              </a:solidFill>
            </a:endParaRPr>
          </a:p>
        </p:txBody>
      </p:sp>
      <p:sp>
        <p:nvSpPr>
          <p:cNvPr id="323592" name="Rectangle 8"/>
          <p:cNvSpPr>
            <a:spLocks noChangeArrowheads="1"/>
          </p:cNvSpPr>
          <p:nvPr/>
        </p:nvSpPr>
        <p:spPr bwMode="auto">
          <a:xfrm>
            <a:off x="2060580" y="3234657"/>
            <a:ext cx="6940550" cy="366712"/>
          </a:xfrm>
          <a:prstGeom prst="rect">
            <a:avLst/>
          </a:prstGeom>
          <a:noFill/>
          <a:ln w="12700" algn="ctr">
            <a:noFill/>
            <a:miter lim="800000"/>
            <a:headEnd/>
            <a:tailEnd/>
          </a:ln>
          <a:effectLst/>
        </p:spPr>
        <p:txBody>
          <a:bodyPr>
            <a:spAutoFit/>
          </a:bodyPr>
          <a:lstStyle/>
          <a:p>
            <a:pPr algn="l" eaLnBrk="1" hangingPunct="1">
              <a:lnSpc>
                <a:spcPct val="90000"/>
              </a:lnSpc>
              <a:spcBef>
                <a:spcPct val="30000"/>
              </a:spcBef>
              <a:buClr>
                <a:schemeClr val="tx2"/>
              </a:buClr>
              <a:buSzPct val="75000"/>
              <a:buFont typeface="Wingdings" pitchFamily="2" charset="2"/>
              <a:buNone/>
            </a:pPr>
            <a:r>
              <a:rPr lang="en-US" sz="2000" dirty="0" smtClean="0">
                <a:solidFill>
                  <a:schemeClr val="tx2">
                    <a:lumMod val="20000"/>
                    <a:lumOff val="80000"/>
                  </a:schemeClr>
                </a:solidFill>
              </a:rPr>
              <a:t>Organizational governance</a:t>
            </a:r>
            <a:endParaRPr lang="en-US" sz="2000" dirty="0">
              <a:solidFill>
                <a:schemeClr val="tx2">
                  <a:lumMod val="20000"/>
                  <a:lumOff val="80000"/>
                </a:schemeClr>
              </a:solidFill>
            </a:endParaRPr>
          </a:p>
        </p:txBody>
      </p:sp>
      <p:sp>
        <p:nvSpPr>
          <p:cNvPr id="323596" name="Rectangle 12"/>
          <p:cNvSpPr>
            <a:spLocks noChangeArrowheads="1"/>
          </p:cNvSpPr>
          <p:nvPr/>
        </p:nvSpPr>
        <p:spPr bwMode="auto">
          <a:xfrm>
            <a:off x="2060580" y="4747273"/>
            <a:ext cx="6530975" cy="369332"/>
          </a:xfrm>
          <a:prstGeom prst="rect">
            <a:avLst/>
          </a:prstGeom>
          <a:noFill/>
          <a:ln w="12700" algn="ctr">
            <a:noFill/>
            <a:miter lim="800000"/>
            <a:headEnd/>
            <a:tailEnd/>
          </a:ln>
          <a:effectLst/>
        </p:spPr>
        <p:txBody>
          <a:bodyPr>
            <a:spAutoFit/>
          </a:bodyPr>
          <a:lstStyle/>
          <a:p>
            <a:pPr algn="l" eaLnBrk="1" hangingPunct="1">
              <a:lnSpc>
                <a:spcPct val="90000"/>
              </a:lnSpc>
              <a:spcBef>
                <a:spcPct val="30000"/>
              </a:spcBef>
              <a:buClr>
                <a:schemeClr val="tx2"/>
              </a:buClr>
              <a:buSzPct val="75000"/>
              <a:buFont typeface="Wingdings" pitchFamily="2" charset="2"/>
              <a:buNone/>
            </a:pPr>
            <a:r>
              <a:rPr lang="en-US" sz="2000" dirty="0" smtClean="0">
                <a:solidFill>
                  <a:schemeClr val="tx2">
                    <a:lumMod val="20000"/>
                    <a:lumOff val="80000"/>
                  </a:schemeClr>
                </a:solidFill>
              </a:rPr>
              <a:t>Protection against external threats</a:t>
            </a:r>
            <a:endParaRPr lang="en-US" sz="2000" dirty="0">
              <a:solidFill>
                <a:schemeClr val="tx2">
                  <a:lumMod val="20000"/>
                  <a:lumOff val="80000"/>
                </a:schemeClr>
              </a:solidFill>
            </a:endParaRPr>
          </a:p>
        </p:txBody>
      </p:sp>
      <p:sp>
        <p:nvSpPr>
          <p:cNvPr id="323597" name="Rectangle 13"/>
          <p:cNvSpPr>
            <a:spLocks noChangeArrowheads="1"/>
          </p:cNvSpPr>
          <p:nvPr/>
        </p:nvSpPr>
        <p:spPr bwMode="auto">
          <a:xfrm>
            <a:off x="2060580" y="5162033"/>
            <a:ext cx="6459533" cy="646331"/>
          </a:xfrm>
          <a:prstGeom prst="rect">
            <a:avLst/>
          </a:prstGeom>
          <a:noFill/>
          <a:ln w="12700" algn="ctr">
            <a:noFill/>
            <a:miter lim="800000"/>
            <a:headEnd/>
            <a:tailEnd/>
          </a:ln>
          <a:effectLst/>
        </p:spPr>
        <p:txBody>
          <a:bodyPr wrap="square">
            <a:spAutoFit/>
          </a:bodyPr>
          <a:lstStyle/>
          <a:p>
            <a:pPr marL="233363" indent="-233363">
              <a:lnSpc>
                <a:spcPct val="90000"/>
              </a:lnSpc>
              <a:spcBef>
                <a:spcPct val="20000"/>
              </a:spcBef>
              <a:buSzPct val="80000"/>
              <a:buBlip>
                <a:blip r:embed="rId3"/>
              </a:buBlip>
            </a:pPr>
            <a:r>
              <a:rPr lang="en-US" dirty="0" smtClean="0"/>
              <a:t>Ensure reliability of mission-critical systems</a:t>
            </a:r>
          </a:p>
          <a:p>
            <a:pPr marL="233363" indent="-233363">
              <a:lnSpc>
                <a:spcPct val="90000"/>
              </a:lnSpc>
              <a:spcBef>
                <a:spcPct val="20000"/>
              </a:spcBef>
              <a:buSzPct val="80000"/>
              <a:buBlip>
                <a:blip r:embed="rId3"/>
              </a:buBlip>
            </a:pPr>
            <a:r>
              <a:rPr lang="en-US" dirty="0" smtClean="0"/>
              <a:t>Stay ahead of increasingly complex threats</a:t>
            </a:r>
            <a:endParaRPr lang="en-US" dirty="0"/>
          </a:p>
        </p:txBody>
      </p:sp>
      <p:sp>
        <p:nvSpPr>
          <p:cNvPr id="21" name="Rectangle 4"/>
          <p:cNvSpPr>
            <a:spLocks noChangeArrowheads="1"/>
          </p:cNvSpPr>
          <p:nvPr/>
        </p:nvSpPr>
        <p:spPr bwMode="auto">
          <a:xfrm>
            <a:off x="2060580" y="1722688"/>
            <a:ext cx="6651625" cy="396875"/>
          </a:xfrm>
          <a:prstGeom prst="rect">
            <a:avLst/>
          </a:prstGeom>
          <a:noFill/>
          <a:ln w="12700" algn="ctr">
            <a:noFill/>
            <a:miter lim="800000"/>
            <a:headEnd/>
            <a:tailEnd/>
          </a:ln>
          <a:effectLst/>
        </p:spPr>
        <p:txBody>
          <a:bodyPr>
            <a:spAutoFit/>
          </a:bodyPr>
          <a:lstStyle/>
          <a:p>
            <a:pPr algn="l" eaLnBrk="1" hangingPunct="1">
              <a:spcBef>
                <a:spcPct val="0"/>
              </a:spcBef>
            </a:pPr>
            <a:r>
              <a:rPr lang="en-US" sz="2000" dirty="0" smtClean="0">
                <a:solidFill>
                  <a:schemeClr val="tx2">
                    <a:lumMod val="20000"/>
                    <a:lumOff val="80000"/>
                  </a:schemeClr>
                </a:solidFill>
              </a:rPr>
              <a:t>Secure communications in an Anywhere Access World</a:t>
            </a:r>
            <a:endParaRPr lang="en-US" sz="2000" dirty="0">
              <a:solidFill>
                <a:schemeClr val="tx2">
                  <a:lumMod val="20000"/>
                  <a:lumOff val="80000"/>
                </a:schemeClr>
              </a:solidFill>
            </a:endParaRPr>
          </a:p>
        </p:txBody>
      </p:sp>
      <p:sp>
        <p:nvSpPr>
          <p:cNvPr id="22" name="Rectangle 5"/>
          <p:cNvSpPr>
            <a:spLocks noChangeArrowheads="1"/>
          </p:cNvSpPr>
          <p:nvPr/>
        </p:nvSpPr>
        <p:spPr bwMode="auto">
          <a:xfrm>
            <a:off x="2060580" y="2114033"/>
            <a:ext cx="6465883" cy="646331"/>
          </a:xfrm>
          <a:prstGeom prst="rect">
            <a:avLst/>
          </a:prstGeom>
          <a:noFill/>
          <a:ln w="12700" algn="ctr">
            <a:noFill/>
            <a:miter lim="800000"/>
            <a:headEnd/>
            <a:tailEnd/>
          </a:ln>
          <a:effectLst/>
        </p:spPr>
        <p:txBody>
          <a:bodyPr wrap="square">
            <a:spAutoFit/>
          </a:bodyPr>
          <a:lstStyle/>
          <a:p>
            <a:pPr marL="233363" indent="-233363">
              <a:lnSpc>
                <a:spcPct val="90000"/>
              </a:lnSpc>
              <a:spcBef>
                <a:spcPct val="20000"/>
              </a:spcBef>
              <a:buSzPct val="80000"/>
              <a:buBlip>
                <a:blip r:embed="rId3"/>
              </a:buBlip>
            </a:pPr>
            <a:r>
              <a:rPr lang="en-US" dirty="0" smtClean="0"/>
              <a:t>Ensure privacy for all communications</a:t>
            </a:r>
          </a:p>
          <a:p>
            <a:pPr marL="233363" indent="-233363">
              <a:lnSpc>
                <a:spcPct val="90000"/>
              </a:lnSpc>
              <a:spcBef>
                <a:spcPct val="20000"/>
              </a:spcBef>
              <a:buSzPct val="80000"/>
              <a:buBlip>
                <a:blip r:embed="rId3"/>
              </a:buBlip>
            </a:pPr>
            <a:r>
              <a:rPr lang="en-US" dirty="0" smtClean="0"/>
              <a:t>Deploy in a secure and cost-effective way</a:t>
            </a:r>
          </a:p>
        </p:txBody>
      </p:sp>
      <p:pic>
        <p:nvPicPr>
          <p:cNvPr id="1027" name="Picture 3" descr="\\Vitamix\USB200gb\Microsoft_Art_Brand_etc\Vista_icons\Windows_Vista_Icons_ for_Marketing_use\Vista Icons off the web\AuthFWGP.dll_I0065_0409.png"/>
          <p:cNvPicPr>
            <a:picLocks noChangeAspect="1" noChangeArrowheads="1"/>
          </p:cNvPicPr>
          <p:nvPr/>
        </p:nvPicPr>
        <p:blipFill>
          <a:blip r:embed="rId4" cstate="screen"/>
          <a:srcRect/>
          <a:stretch>
            <a:fillRect/>
          </a:stretch>
        </p:blipFill>
        <p:spPr bwMode="auto">
          <a:xfrm>
            <a:off x="641894" y="4747273"/>
            <a:ext cx="1128486" cy="1128486"/>
          </a:xfrm>
          <a:prstGeom prst="rect">
            <a:avLst/>
          </a:prstGeom>
          <a:noFill/>
        </p:spPr>
      </p:pic>
      <p:grpSp>
        <p:nvGrpSpPr>
          <p:cNvPr id="2" name="Group 43"/>
          <p:cNvGrpSpPr/>
          <p:nvPr/>
        </p:nvGrpSpPr>
        <p:grpSpPr>
          <a:xfrm>
            <a:off x="592263" y="3248977"/>
            <a:ext cx="1303092" cy="1170294"/>
            <a:chOff x="-1849348" y="2332234"/>
            <a:chExt cx="1613042" cy="1448656"/>
          </a:xfrm>
        </p:grpSpPr>
        <p:sp>
          <p:nvSpPr>
            <p:cNvPr id="43" name="Oval 42"/>
            <p:cNvSpPr/>
            <p:nvPr/>
          </p:nvSpPr>
          <p:spPr bwMode="blackGray">
            <a:xfrm>
              <a:off x="-1849348" y="2332234"/>
              <a:ext cx="1613042" cy="1448656"/>
            </a:xfrm>
            <a:prstGeom prst="ellipse">
              <a:avLst/>
            </a:prstGeom>
            <a:solidFill>
              <a:schemeClr val="tx1"/>
            </a:solidFill>
            <a:ln>
              <a:noFill/>
              <a:headEnd type="none" w="med" len="med"/>
              <a:tailEnd type="none" w="med" len="med"/>
            </a:ln>
            <a:effectLst>
              <a:softEdge rad="127000"/>
            </a:effectLst>
            <a:scene3d>
              <a:camera prst="orthographicFront" fov="0">
                <a:rot lat="0" lon="0" rev="0"/>
              </a:camera>
              <a:lightRig rig="threePt" dir="t">
                <a:rot lat="0" lon="0" rev="18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ndParaRPr>
            </a:p>
          </p:txBody>
        </p:sp>
        <p:pic>
          <p:nvPicPr>
            <p:cNvPr id="38" name="Picture 115" descr="C:\Documents and Settings\Keelin\Desktop\Favorite Pics\MPj03959130000[1].jpg"/>
            <p:cNvPicPr>
              <a:picLocks noChangeAspect="1" noChangeArrowheads="1"/>
            </p:cNvPicPr>
            <p:nvPr/>
          </p:nvPicPr>
          <p:blipFill>
            <a:blip r:embed="rId5" cstate="screen">
              <a:clrChange>
                <a:clrFrom>
                  <a:srgbClr val="FFFFFF"/>
                </a:clrFrom>
                <a:clrTo>
                  <a:srgbClr val="FFFFFF">
                    <a:alpha val="0"/>
                  </a:srgbClr>
                </a:clrTo>
              </a:clrChange>
            </a:blip>
            <a:srcRect/>
            <a:stretch>
              <a:fillRect/>
            </a:stretch>
          </p:blipFill>
          <p:spPr bwMode="auto">
            <a:xfrm rot="20568745">
              <a:off x="-1620025" y="2634323"/>
              <a:ext cx="1100999" cy="826295"/>
            </a:xfrm>
            <a:prstGeom prst="rect">
              <a:avLst/>
            </a:prstGeom>
            <a:noFill/>
          </p:spPr>
        </p:pic>
      </p:grpSp>
      <p:pic>
        <p:nvPicPr>
          <p:cNvPr id="20" name="Picture 28" descr="SafeSecure"/>
          <p:cNvPicPr>
            <a:picLocks noChangeAspect="1" noChangeArrowheads="1"/>
          </p:cNvPicPr>
          <p:nvPr/>
        </p:nvPicPr>
        <p:blipFill>
          <a:blip r:embed="rId6"/>
          <a:srcRect/>
          <a:stretch>
            <a:fillRect/>
          </a:stretch>
        </p:blipFill>
        <p:spPr bwMode="auto">
          <a:xfrm>
            <a:off x="595220" y="1830656"/>
            <a:ext cx="1081088" cy="881063"/>
          </a:xfrm>
          <a:prstGeom prst="rect">
            <a:avLst/>
          </a:prstGeom>
          <a:noFill/>
        </p:spPr>
      </p:pic>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Rounded Rectangle 62"/>
          <p:cNvSpPr/>
          <p:nvPr/>
        </p:nvSpPr>
        <p:spPr>
          <a:xfrm>
            <a:off x="8025891" y="3354427"/>
            <a:ext cx="708061" cy="1159798"/>
          </a:xfrm>
          <a:prstGeom prst="roundRect">
            <a:avLst/>
          </a:prstGeom>
          <a:gradFill flip="none" rotWithShape="1">
            <a:gsLst>
              <a:gs pos="0">
                <a:schemeClr val="bg1">
                  <a:lumMod val="50000"/>
                  <a:alpha val="0"/>
                </a:schemeClr>
              </a:gs>
              <a:gs pos="42000">
                <a:schemeClr val="accent1">
                  <a:lumMod val="60000"/>
                  <a:lumOff val="40000"/>
                </a:schemeClr>
              </a:gs>
              <a:gs pos="75000">
                <a:schemeClr val="accent1">
                  <a:lumMod val="75000"/>
                </a:schemeClr>
              </a:gs>
              <a:gs pos="85000">
                <a:schemeClr val="accent1">
                  <a:lumMod val="50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1">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endParaRPr lang="en-US" sz="2400" dirty="0">
              <a:solidFill>
                <a:schemeClr val="tx1"/>
              </a:solidFill>
            </a:endParaRPr>
          </a:p>
        </p:txBody>
      </p:sp>
      <p:sp>
        <p:nvSpPr>
          <p:cNvPr id="64" name="Rounded Rectangle 63"/>
          <p:cNvSpPr/>
          <p:nvPr/>
        </p:nvSpPr>
        <p:spPr bwMode="auto">
          <a:xfrm>
            <a:off x="8119554" y="3752908"/>
            <a:ext cx="549950" cy="695295"/>
          </a:xfrm>
          <a:prstGeom prst="roundRect">
            <a:avLst/>
          </a:prstGeom>
          <a:gradFill flip="none" rotWithShape="1">
            <a:gsLst>
              <a:gs pos="0">
                <a:schemeClr val="bg1">
                  <a:lumMod val="50000"/>
                  <a:alpha val="0"/>
                </a:schemeClr>
              </a:gs>
              <a:gs pos="42000">
                <a:schemeClr val="accent2">
                  <a:lumMod val="40000"/>
                  <a:lumOff val="60000"/>
                </a:schemeClr>
              </a:gs>
              <a:gs pos="75000">
                <a:schemeClr val="accent2"/>
              </a:gs>
              <a:gs pos="85000">
                <a:schemeClr val="accent2">
                  <a:lumMod val="75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2">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endParaRPr lang="en-US" sz="2400" dirty="0">
              <a:solidFill>
                <a:schemeClr val="tx1"/>
              </a:solidFill>
            </a:endParaRPr>
          </a:p>
        </p:txBody>
      </p:sp>
      <p:sp>
        <p:nvSpPr>
          <p:cNvPr id="65" name="TextBox 64"/>
          <p:cNvSpPr txBox="1"/>
          <p:nvPr/>
        </p:nvSpPr>
        <p:spPr>
          <a:xfrm>
            <a:off x="8002759" y="3337424"/>
            <a:ext cx="733936" cy="400105"/>
          </a:xfrm>
          <a:prstGeom prst="rect">
            <a:avLst/>
          </a:prstGeom>
          <a:noFill/>
        </p:spPr>
        <p:txBody>
          <a:bodyPr wrap="square" lIns="91436" tIns="45718" rIns="91436" bIns="45718">
            <a:spAutoFit/>
          </a:bodyPr>
          <a:lstStyle/>
          <a:p>
            <a:pPr algn="ctr"/>
            <a:r>
              <a:rPr lang="en-US" sz="1000" dirty="0" smtClean="0"/>
              <a:t>Active</a:t>
            </a:r>
          </a:p>
          <a:p>
            <a:pPr algn="ctr"/>
            <a:r>
              <a:rPr lang="en-US" sz="1000" dirty="0" smtClean="0"/>
              <a:t>Directory</a:t>
            </a:r>
            <a:endParaRPr lang="en-US" sz="1000" dirty="0"/>
          </a:p>
        </p:txBody>
      </p:sp>
      <p:grpSp>
        <p:nvGrpSpPr>
          <p:cNvPr id="4" name="Group 57"/>
          <p:cNvGrpSpPr>
            <a:grpSpLocks/>
          </p:cNvGrpSpPr>
          <p:nvPr/>
        </p:nvGrpSpPr>
        <p:grpSpPr bwMode="auto">
          <a:xfrm>
            <a:off x="7982438" y="4913760"/>
            <a:ext cx="925819" cy="505758"/>
            <a:chOff x="4280496" y="5770485"/>
            <a:chExt cx="1046106" cy="571868"/>
          </a:xfrm>
        </p:grpSpPr>
        <p:sp>
          <p:nvSpPr>
            <p:cNvPr id="43" name="Cloud 42"/>
            <p:cNvSpPr/>
            <p:nvPr/>
          </p:nvSpPr>
          <p:spPr>
            <a:xfrm>
              <a:off x="4280496" y="5770485"/>
              <a:ext cx="1046106" cy="571868"/>
            </a:xfrm>
            <a:prstGeom prst="cloud">
              <a:avLst/>
            </a:prstGeom>
            <a:gradFill>
              <a:gsLst>
                <a:gs pos="0">
                  <a:schemeClr val="tx2">
                    <a:alpha val="40000"/>
                  </a:schemeClr>
                </a:gs>
                <a:gs pos="100000">
                  <a:schemeClr val="tx2">
                    <a:alpha val="15000"/>
                  </a:schemeClr>
                </a:gs>
              </a:gsLst>
              <a:lin ang="16200000" scaled="0"/>
            </a:gradFill>
            <a:ln>
              <a:headEnd type="none" w="med" len="med"/>
              <a:tailEnd type="none" w="med" len="med"/>
            </a:ln>
            <a:effectLst/>
            <a:scene3d>
              <a:camera prst="orthographicFront">
                <a:rot lat="0" lon="0" rev="0"/>
              </a:camera>
              <a:lightRig rig="contrasting" dir="t"/>
            </a:scene3d>
            <a:sp3d prstMaterial="powder">
              <a:bevelT w="190500" h="63500"/>
              <a:contourClr>
                <a:schemeClr val="accent2"/>
              </a:contourClr>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endParaRPr lang="en-US" sz="2400" dirty="0">
                <a:solidFill>
                  <a:schemeClr val="tx1"/>
                </a:solidFill>
              </a:endParaRPr>
            </a:p>
          </p:txBody>
        </p:sp>
        <p:sp>
          <p:nvSpPr>
            <p:cNvPr id="44" name="TextBox 43"/>
            <p:cNvSpPr txBox="1"/>
            <p:nvPr/>
          </p:nvSpPr>
          <p:spPr>
            <a:xfrm>
              <a:off x="4368193" y="5835374"/>
              <a:ext cx="817248" cy="417609"/>
            </a:xfrm>
            <a:prstGeom prst="rect">
              <a:avLst/>
            </a:prstGeom>
            <a:noFill/>
          </p:spPr>
          <p:txBody>
            <a:bodyPr wrap="none">
              <a:spAutoFit/>
            </a:bodyPr>
            <a:lstStyle/>
            <a:p>
              <a:pPr algn="ctr"/>
              <a:r>
                <a:rPr lang="en-US" dirty="0"/>
                <a:t>PSTN</a:t>
              </a:r>
            </a:p>
          </p:txBody>
        </p:sp>
      </p:grpSp>
      <p:sp>
        <p:nvSpPr>
          <p:cNvPr id="174" name="TextBox 173"/>
          <p:cNvSpPr txBox="1"/>
          <p:nvPr/>
        </p:nvSpPr>
        <p:spPr>
          <a:xfrm>
            <a:off x="4800600" y="1195056"/>
            <a:ext cx="2651018" cy="369332"/>
          </a:xfrm>
          <a:prstGeom prst="rect">
            <a:avLst/>
          </a:prstGeom>
          <a:noFill/>
        </p:spPr>
        <p:txBody>
          <a:bodyPr wrap="square" rtlCol="0">
            <a:spAutoFit/>
          </a:bodyPr>
          <a:lstStyle/>
          <a:p>
            <a:pPr algn="ctr"/>
            <a:r>
              <a:rPr lang="en-US" dirty="0" smtClean="0"/>
              <a:t>Corporate Network</a:t>
            </a:r>
            <a:endParaRPr lang="en-US" dirty="0"/>
          </a:p>
        </p:txBody>
      </p:sp>
      <p:grpSp>
        <p:nvGrpSpPr>
          <p:cNvPr id="149" name="Group 148"/>
          <p:cNvGrpSpPr/>
          <p:nvPr/>
        </p:nvGrpSpPr>
        <p:grpSpPr>
          <a:xfrm>
            <a:off x="461169" y="3322224"/>
            <a:ext cx="1332025" cy="1025091"/>
            <a:chOff x="461169" y="3322224"/>
            <a:chExt cx="1332025" cy="1025091"/>
          </a:xfrm>
        </p:grpSpPr>
        <p:grpSp>
          <p:nvGrpSpPr>
            <p:cNvPr id="6" name="Group 80"/>
            <p:cNvGrpSpPr/>
            <p:nvPr/>
          </p:nvGrpSpPr>
          <p:grpSpPr>
            <a:xfrm>
              <a:off x="461169" y="3343800"/>
              <a:ext cx="1332025" cy="1003515"/>
              <a:chOff x="2336947" y="1375313"/>
              <a:chExt cx="1139900" cy="5174343"/>
            </a:xfrm>
          </p:grpSpPr>
          <p:sp>
            <p:nvSpPr>
              <p:cNvPr id="83" name="Rounded Rectangle 82"/>
              <p:cNvSpPr/>
              <p:nvPr/>
            </p:nvSpPr>
            <p:spPr>
              <a:xfrm>
                <a:off x="2336947" y="1375313"/>
                <a:ext cx="1139900" cy="5174343"/>
              </a:xfrm>
              <a:prstGeom prst="roundRect">
                <a:avLst/>
              </a:prstGeom>
              <a:gradFill flip="none" rotWithShape="1">
                <a:gsLst>
                  <a:gs pos="0">
                    <a:schemeClr val="bg1">
                      <a:lumMod val="50000"/>
                      <a:alpha val="0"/>
                    </a:schemeClr>
                  </a:gs>
                  <a:gs pos="42000">
                    <a:schemeClr val="accent1">
                      <a:lumMod val="60000"/>
                      <a:lumOff val="40000"/>
                    </a:schemeClr>
                  </a:gs>
                  <a:gs pos="75000">
                    <a:schemeClr val="accent1">
                      <a:lumMod val="75000"/>
                    </a:schemeClr>
                  </a:gs>
                  <a:gs pos="85000">
                    <a:schemeClr val="accent1">
                      <a:lumMod val="50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1">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endParaRPr lang="en-US" sz="2400" dirty="0">
                  <a:solidFill>
                    <a:schemeClr val="tx1"/>
                  </a:solidFill>
                </a:endParaRPr>
              </a:p>
            </p:txBody>
          </p:sp>
          <p:sp>
            <p:nvSpPr>
              <p:cNvPr id="84" name="Rounded Rectangle 83"/>
              <p:cNvSpPr/>
              <p:nvPr/>
            </p:nvSpPr>
            <p:spPr bwMode="auto">
              <a:xfrm>
                <a:off x="2421520" y="2888106"/>
                <a:ext cx="980899" cy="3386620"/>
              </a:xfrm>
              <a:prstGeom prst="roundRect">
                <a:avLst/>
              </a:prstGeom>
              <a:gradFill flip="none" rotWithShape="1">
                <a:gsLst>
                  <a:gs pos="0">
                    <a:schemeClr val="bg1">
                      <a:lumMod val="50000"/>
                      <a:alpha val="0"/>
                    </a:schemeClr>
                  </a:gs>
                  <a:gs pos="42000">
                    <a:schemeClr val="accent2">
                      <a:lumMod val="40000"/>
                      <a:lumOff val="60000"/>
                    </a:schemeClr>
                  </a:gs>
                  <a:gs pos="75000">
                    <a:schemeClr val="accent2"/>
                  </a:gs>
                  <a:gs pos="85000">
                    <a:schemeClr val="accent2">
                      <a:lumMod val="75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2">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endParaRPr lang="en-US" sz="2400" dirty="0">
                  <a:solidFill>
                    <a:schemeClr val="tx1"/>
                  </a:solidFill>
                </a:endParaRPr>
              </a:p>
            </p:txBody>
          </p:sp>
        </p:grpSp>
        <p:sp>
          <p:nvSpPr>
            <p:cNvPr id="99" name="TextBox 98"/>
            <p:cNvSpPr txBox="1"/>
            <p:nvPr/>
          </p:nvSpPr>
          <p:spPr>
            <a:xfrm>
              <a:off x="645242" y="3322224"/>
              <a:ext cx="1022493" cy="307773"/>
            </a:xfrm>
            <a:prstGeom prst="rect">
              <a:avLst/>
            </a:prstGeom>
            <a:noFill/>
          </p:spPr>
          <p:txBody>
            <a:bodyPr wrap="square" lIns="91436" tIns="45718" rIns="91436" bIns="45718">
              <a:spAutoFit/>
            </a:bodyPr>
            <a:lstStyle/>
            <a:p>
              <a:pPr algn="ctr">
                <a:defRPr/>
              </a:pPr>
              <a:r>
                <a:rPr lang="en-US" sz="1400" dirty="0" smtClean="0"/>
                <a:t>Services</a:t>
              </a:r>
            </a:p>
          </p:txBody>
        </p:sp>
        <p:pic>
          <p:nvPicPr>
            <p:cNvPr id="1027" name="Picture 3" descr="C:\Users\dbohm\data\Microsoft\FILTERING\Documents\images\Exch-HstSrv_bL.png"/>
            <p:cNvPicPr>
              <a:picLocks noChangeAspect="1" noChangeArrowheads="1"/>
            </p:cNvPicPr>
            <p:nvPr/>
          </p:nvPicPr>
          <p:blipFill>
            <a:blip r:embed="rId3" cstate="email">
              <a:lum bright="100000" contrast="100000"/>
            </a:blip>
            <a:srcRect/>
            <a:stretch>
              <a:fillRect/>
            </a:stretch>
          </p:blipFill>
          <p:spPr bwMode="auto">
            <a:xfrm>
              <a:off x="622422" y="3799074"/>
              <a:ext cx="1015914" cy="303455"/>
            </a:xfrm>
            <a:prstGeom prst="rect">
              <a:avLst/>
            </a:prstGeom>
            <a:noFill/>
          </p:spPr>
        </p:pic>
      </p:grpSp>
      <p:sp>
        <p:nvSpPr>
          <p:cNvPr id="92" name="Title 91"/>
          <p:cNvSpPr>
            <a:spLocks noGrp="1"/>
          </p:cNvSpPr>
          <p:nvPr>
            <p:ph type="title"/>
          </p:nvPr>
        </p:nvSpPr>
        <p:spPr/>
        <p:txBody>
          <a:bodyPr/>
          <a:lstStyle/>
          <a:p>
            <a:pPr lvl="0"/>
            <a:r>
              <a:rPr lang="en-US" dirty="0" smtClean="0"/>
              <a:t>Litware Inc. Network Architecture</a:t>
            </a:r>
            <a:endParaRPr lang="en-US" dirty="0"/>
          </a:p>
        </p:txBody>
      </p:sp>
      <p:grpSp>
        <p:nvGrpSpPr>
          <p:cNvPr id="130" name="Group 129"/>
          <p:cNvGrpSpPr/>
          <p:nvPr/>
        </p:nvGrpSpPr>
        <p:grpSpPr>
          <a:xfrm>
            <a:off x="663374" y="5434965"/>
            <a:ext cx="1317826" cy="1012434"/>
            <a:chOff x="663374" y="5434965"/>
            <a:chExt cx="1317826" cy="1012434"/>
          </a:xfrm>
        </p:grpSpPr>
        <p:sp>
          <p:nvSpPr>
            <p:cNvPr id="89" name="TextBox 88"/>
            <p:cNvSpPr txBox="1"/>
            <p:nvPr/>
          </p:nvSpPr>
          <p:spPr>
            <a:xfrm>
              <a:off x="896965" y="5656801"/>
              <a:ext cx="1084235" cy="738664"/>
            </a:xfrm>
            <a:prstGeom prst="rect">
              <a:avLst/>
            </a:prstGeom>
            <a:noFill/>
          </p:spPr>
          <p:txBody>
            <a:bodyPr wrap="square" rtlCol="0">
              <a:spAutoFit/>
            </a:bodyPr>
            <a:lstStyle/>
            <a:p>
              <a:pPr algn="ctr"/>
              <a:r>
                <a:rPr lang="en-US" sz="1400" dirty="0" smtClean="0"/>
                <a:t>Public</a:t>
              </a:r>
            </a:p>
            <a:p>
              <a:pPr algn="ctr"/>
              <a:r>
                <a:rPr lang="en-US" sz="1400" dirty="0" smtClean="0"/>
                <a:t>Internet</a:t>
              </a:r>
              <a:br>
                <a:rPr lang="en-US" sz="1400" dirty="0" smtClean="0"/>
              </a:br>
              <a:r>
                <a:rPr lang="en-US" sz="1400" dirty="0" smtClean="0"/>
                <a:t>Clouds</a:t>
              </a:r>
              <a:endParaRPr lang="en-US" sz="1400" dirty="0"/>
            </a:p>
          </p:txBody>
        </p:sp>
        <p:pic>
          <p:nvPicPr>
            <p:cNvPr id="88" name="Picture 87" descr="msn-messenger-logo.gif"/>
            <p:cNvPicPr>
              <a:picLocks noChangeAspect="1"/>
            </p:cNvPicPr>
            <p:nvPr/>
          </p:nvPicPr>
          <p:blipFill>
            <a:blip r:embed="rId4" cstate="email"/>
            <a:stretch>
              <a:fillRect/>
            </a:stretch>
          </p:blipFill>
          <p:spPr>
            <a:xfrm>
              <a:off x="663374" y="5802652"/>
              <a:ext cx="344888" cy="277060"/>
            </a:xfrm>
            <a:prstGeom prst="rect">
              <a:avLst/>
            </a:prstGeom>
          </p:spPr>
        </p:pic>
        <p:grpSp>
          <p:nvGrpSpPr>
            <p:cNvPr id="7" name="Group 100"/>
            <p:cNvGrpSpPr/>
            <p:nvPr/>
          </p:nvGrpSpPr>
          <p:grpSpPr>
            <a:xfrm>
              <a:off x="673732" y="5434965"/>
              <a:ext cx="324172" cy="294268"/>
              <a:chOff x="722313" y="5505450"/>
              <a:chExt cx="430212" cy="390525"/>
            </a:xfrm>
          </p:grpSpPr>
          <p:sp>
            <p:nvSpPr>
              <p:cNvPr id="93" name="Rounded Rectangle 92"/>
              <p:cNvSpPr/>
              <p:nvPr/>
            </p:nvSpPr>
            <p:spPr bwMode="auto">
              <a:xfrm>
                <a:off x="722313" y="5505450"/>
                <a:ext cx="430212" cy="390525"/>
              </a:xfrm>
              <a:prstGeom prst="roundRect">
                <a:avLst>
                  <a:gd name="adj" fmla="val 28374"/>
                </a:avLst>
              </a:prstGeom>
              <a:ln>
                <a:no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dirty="0" smtClean="0">
                  <a:solidFill>
                    <a:schemeClr val="tx1"/>
                  </a:solidFill>
                  <a:latin typeface="Segoe" pitchFamily="34" charset="0"/>
                </a:endParaRPr>
              </a:p>
            </p:txBody>
          </p:sp>
          <p:pic>
            <p:nvPicPr>
              <p:cNvPr id="86" name="Picture 85" descr="YahooLogo.gif"/>
              <p:cNvPicPr>
                <a:picLocks noChangeAspect="1"/>
              </p:cNvPicPr>
              <p:nvPr/>
            </p:nvPicPr>
            <p:blipFill>
              <a:blip r:embed="rId5"/>
              <a:stretch>
                <a:fillRect/>
              </a:stretch>
            </p:blipFill>
            <p:spPr>
              <a:xfrm>
                <a:off x="778582" y="5562128"/>
                <a:ext cx="295024" cy="295024"/>
              </a:xfrm>
              <a:prstGeom prst="rect">
                <a:avLst/>
              </a:prstGeom>
            </p:spPr>
          </p:pic>
        </p:grpSp>
        <p:grpSp>
          <p:nvGrpSpPr>
            <p:cNvPr id="8" name="Group 99"/>
            <p:cNvGrpSpPr/>
            <p:nvPr/>
          </p:nvGrpSpPr>
          <p:grpSpPr>
            <a:xfrm>
              <a:off x="673732" y="6153131"/>
              <a:ext cx="324172" cy="294268"/>
              <a:chOff x="722313" y="6282690"/>
              <a:chExt cx="430212" cy="390525"/>
            </a:xfrm>
          </p:grpSpPr>
          <p:sp>
            <p:nvSpPr>
              <p:cNvPr id="96" name="Rounded Rectangle 95"/>
              <p:cNvSpPr/>
              <p:nvPr/>
            </p:nvSpPr>
            <p:spPr bwMode="auto">
              <a:xfrm>
                <a:off x="722313" y="6282690"/>
                <a:ext cx="430212" cy="390525"/>
              </a:xfrm>
              <a:prstGeom prst="roundRect">
                <a:avLst>
                  <a:gd name="adj" fmla="val 28374"/>
                </a:avLst>
              </a:prstGeom>
              <a:ln>
                <a:no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dirty="0" smtClean="0">
                  <a:solidFill>
                    <a:schemeClr val="tx1"/>
                  </a:solidFill>
                  <a:latin typeface="Segoe" pitchFamily="34" charset="0"/>
                </a:endParaRPr>
              </a:p>
            </p:txBody>
          </p:sp>
          <p:pic>
            <p:nvPicPr>
              <p:cNvPr id="87" name="Picture 86" descr="aol_logo-707214.png"/>
              <p:cNvPicPr>
                <a:picLocks noChangeAspect="1"/>
              </p:cNvPicPr>
              <p:nvPr/>
            </p:nvPicPr>
            <p:blipFill>
              <a:blip r:embed="rId6" cstate="email"/>
              <a:stretch>
                <a:fillRect/>
              </a:stretch>
            </p:blipFill>
            <p:spPr>
              <a:xfrm>
                <a:off x="790893" y="6339101"/>
                <a:ext cx="290299" cy="290299"/>
              </a:xfrm>
              <a:prstGeom prst="rect">
                <a:avLst/>
              </a:prstGeom>
            </p:spPr>
          </p:pic>
        </p:grpSp>
      </p:grpSp>
      <p:grpSp>
        <p:nvGrpSpPr>
          <p:cNvPr id="132" name="Group 131"/>
          <p:cNvGrpSpPr/>
          <p:nvPr/>
        </p:nvGrpSpPr>
        <p:grpSpPr>
          <a:xfrm>
            <a:off x="273607" y="4524375"/>
            <a:ext cx="2012392" cy="790575"/>
            <a:chOff x="273607" y="4524375"/>
            <a:chExt cx="2012392" cy="790575"/>
          </a:xfrm>
        </p:grpSpPr>
        <p:sp>
          <p:nvSpPr>
            <p:cNvPr id="85" name="TextBox 84"/>
            <p:cNvSpPr txBox="1"/>
            <p:nvPr/>
          </p:nvSpPr>
          <p:spPr>
            <a:xfrm>
              <a:off x="1189038" y="4673991"/>
              <a:ext cx="1096961" cy="523220"/>
            </a:xfrm>
            <a:prstGeom prst="rect">
              <a:avLst/>
            </a:prstGeom>
            <a:noFill/>
          </p:spPr>
          <p:txBody>
            <a:bodyPr wrap="square" rtlCol="0">
              <a:spAutoFit/>
            </a:bodyPr>
            <a:lstStyle/>
            <a:p>
              <a:pPr algn="ctr"/>
              <a:r>
                <a:rPr lang="en-US" sz="1400" dirty="0" smtClean="0"/>
                <a:t>Federated Businesses</a:t>
              </a:r>
              <a:endParaRPr lang="en-US" sz="1400" dirty="0"/>
            </a:p>
          </p:txBody>
        </p:sp>
        <p:grpSp>
          <p:nvGrpSpPr>
            <p:cNvPr id="9" name="Group 222"/>
            <p:cNvGrpSpPr/>
            <p:nvPr/>
          </p:nvGrpSpPr>
          <p:grpSpPr>
            <a:xfrm>
              <a:off x="273607" y="4524375"/>
              <a:ext cx="945593" cy="790575"/>
              <a:chOff x="1295400" y="4333875"/>
              <a:chExt cx="1104900" cy="923766"/>
            </a:xfrm>
          </p:grpSpPr>
          <p:grpSp>
            <p:nvGrpSpPr>
              <p:cNvPr id="10" name="Group 97"/>
              <p:cNvGrpSpPr/>
              <p:nvPr/>
            </p:nvGrpSpPr>
            <p:grpSpPr>
              <a:xfrm>
                <a:off x="1390648" y="4562475"/>
                <a:ext cx="1009652" cy="695166"/>
                <a:chOff x="1314448" y="4495800"/>
                <a:chExt cx="1162052" cy="800097"/>
              </a:xfrm>
            </p:grpSpPr>
            <p:pic>
              <p:nvPicPr>
                <p:cNvPr id="3" name="Picture 3" descr="C:\Program Files\Microsoft Resource DVD Artwork\DVD_ART\Artwork_Imagery\HARDWARE_IMAGERY\Illustration - Misc Hardware\Windows Vista Illustration Icons\Generic User.png"/>
                <p:cNvPicPr>
                  <a:picLocks noChangeAspect="1" noChangeArrowheads="1"/>
                </p:cNvPicPr>
                <p:nvPr/>
              </p:nvPicPr>
              <p:blipFill>
                <a:blip r:embed="rId7" cstate="email"/>
                <a:srcRect/>
                <a:stretch>
                  <a:fillRect/>
                </a:stretch>
              </p:blipFill>
              <p:spPr bwMode="auto">
                <a:xfrm flipH="1">
                  <a:off x="1314448" y="4495800"/>
                  <a:ext cx="524391" cy="638174"/>
                </a:xfrm>
                <a:prstGeom prst="rect">
                  <a:avLst/>
                </a:prstGeom>
                <a:noFill/>
              </p:spPr>
            </p:pic>
            <p:pic>
              <p:nvPicPr>
                <p:cNvPr id="1028" name="Picture 4" descr="C:\Program Files\Microsoft Resource DVD Artwork\DVD_ART\Artwork_Imagery\HARDWARE_IMAGERY\Illustration - Misc Hardware\Windows Vista Illustration Icons\Male User.png"/>
                <p:cNvPicPr>
                  <a:picLocks noChangeAspect="1" noChangeArrowheads="1"/>
                </p:cNvPicPr>
                <p:nvPr/>
              </p:nvPicPr>
              <p:blipFill>
                <a:blip r:embed="rId8" cstate="email"/>
                <a:srcRect/>
                <a:stretch>
                  <a:fillRect/>
                </a:stretch>
              </p:blipFill>
              <p:spPr bwMode="auto">
                <a:xfrm>
                  <a:off x="1704976" y="4524373"/>
                  <a:ext cx="771524" cy="771524"/>
                </a:xfrm>
                <a:prstGeom prst="rect">
                  <a:avLst/>
                </a:prstGeom>
                <a:noFill/>
              </p:spPr>
            </p:pic>
          </p:grpSp>
          <p:sp>
            <p:nvSpPr>
              <p:cNvPr id="102" name="Rounded Rectangular Callout 101"/>
              <p:cNvSpPr/>
              <p:nvPr/>
            </p:nvSpPr>
            <p:spPr bwMode="auto">
              <a:xfrm>
                <a:off x="1876425" y="4400550"/>
                <a:ext cx="485775" cy="180976"/>
              </a:xfrm>
              <a:prstGeom prst="wedgeRoundRectCallout">
                <a:avLst>
                  <a:gd name="adj1" fmla="val 8790"/>
                  <a:gd name="adj2" fmla="val 106359"/>
                  <a:gd name="adj3" fmla="val 16667"/>
                </a:avLst>
              </a:prstGeom>
              <a:gradFill flip="none" rotWithShape="1">
                <a:gsLst>
                  <a:gs pos="0">
                    <a:schemeClr val="tx2">
                      <a:alpha val="25000"/>
                    </a:schemeClr>
                  </a:gs>
                  <a:gs pos="99000">
                    <a:schemeClr val="tx2">
                      <a:alpha val="75000"/>
                    </a:schemeClr>
                  </a:gs>
                </a:gsLst>
                <a:lin ang="5400000" scaled="1"/>
                <a:tileRect/>
              </a:gradFill>
              <a:ln w="3175">
                <a:solidFill>
                  <a:schemeClr val="tx1"/>
                </a:solidFill>
                <a:headEnd type="none" w="med" len="med"/>
                <a:tailEnd type="none" w="med" len="med"/>
              </a:ln>
              <a:effectLst>
                <a:outerShdw blurRad="63500" algn="ctr" rotWithShape="0">
                  <a:schemeClr val="accent1">
                    <a:alpha val="10000"/>
                  </a:schemeClr>
                </a:outerShdw>
              </a:effectLst>
              <a:scene3d>
                <a:camera prst="orthographicFront"/>
                <a:lightRig rig="glow" dir="t">
                  <a:rot lat="0" lon="0" rev="13200000"/>
                </a:lightRig>
              </a:scene3d>
              <a:sp3d prstMaterial="matte">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dirty="0" smtClean="0">
                  <a:solidFill>
                    <a:schemeClr val="tx1"/>
                  </a:solidFill>
                  <a:latin typeface="Segoe" pitchFamily="34" charset="0"/>
                </a:endParaRPr>
              </a:p>
            </p:txBody>
          </p:sp>
          <p:sp>
            <p:nvSpPr>
              <p:cNvPr id="103" name="Rounded Rectangular Callout 102"/>
              <p:cNvSpPr/>
              <p:nvPr/>
            </p:nvSpPr>
            <p:spPr bwMode="auto">
              <a:xfrm flipH="1">
                <a:off x="1295400" y="4333875"/>
                <a:ext cx="485775" cy="180976"/>
              </a:xfrm>
              <a:prstGeom prst="wedgeRoundRectCallout">
                <a:avLst>
                  <a:gd name="adj1" fmla="val 8790"/>
                  <a:gd name="adj2" fmla="val 106359"/>
                  <a:gd name="adj3" fmla="val 16667"/>
                </a:avLst>
              </a:prstGeom>
              <a:gradFill flip="none" rotWithShape="1">
                <a:gsLst>
                  <a:gs pos="0">
                    <a:schemeClr val="tx2">
                      <a:alpha val="25000"/>
                    </a:schemeClr>
                  </a:gs>
                  <a:gs pos="99000">
                    <a:schemeClr val="tx2">
                      <a:alpha val="75000"/>
                    </a:schemeClr>
                  </a:gs>
                </a:gsLst>
                <a:lin ang="5400000" scaled="1"/>
                <a:tileRect/>
              </a:gradFill>
              <a:ln w="3175">
                <a:solidFill>
                  <a:schemeClr val="tx1"/>
                </a:solidFill>
                <a:headEnd type="none" w="med" len="med"/>
                <a:tailEnd type="none" w="med" len="med"/>
              </a:ln>
              <a:effectLst>
                <a:outerShdw blurRad="63500" algn="ctr" rotWithShape="0">
                  <a:schemeClr val="accent1">
                    <a:alpha val="10000"/>
                  </a:schemeClr>
                </a:outerShdw>
              </a:effectLst>
              <a:scene3d>
                <a:camera prst="orthographicFront"/>
                <a:lightRig rig="glow" dir="t">
                  <a:rot lat="0" lon="0" rev="13200000"/>
                </a:lightRig>
              </a:scene3d>
              <a:sp3d prstMaterial="matte">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dirty="0" smtClean="0">
                  <a:solidFill>
                    <a:schemeClr val="tx1"/>
                  </a:solidFill>
                  <a:latin typeface="Segoe" pitchFamily="34" charset="0"/>
                </a:endParaRPr>
              </a:p>
            </p:txBody>
          </p:sp>
        </p:grpSp>
      </p:grpSp>
      <p:grpSp>
        <p:nvGrpSpPr>
          <p:cNvPr id="123" name="Group 122"/>
          <p:cNvGrpSpPr/>
          <p:nvPr/>
        </p:nvGrpSpPr>
        <p:grpSpPr>
          <a:xfrm>
            <a:off x="4549617" y="4838700"/>
            <a:ext cx="3307099" cy="1600200"/>
            <a:chOff x="4549617" y="4838700"/>
            <a:chExt cx="3307099" cy="1600200"/>
          </a:xfrm>
        </p:grpSpPr>
        <p:grpSp>
          <p:nvGrpSpPr>
            <p:cNvPr id="5" name="Group 178"/>
            <p:cNvGrpSpPr/>
            <p:nvPr/>
          </p:nvGrpSpPr>
          <p:grpSpPr>
            <a:xfrm>
              <a:off x="4563409" y="4838700"/>
              <a:ext cx="3293307" cy="1600200"/>
              <a:chOff x="4776066" y="2178168"/>
              <a:chExt cx="1999364" cy="2218927"/>
            </a:xfrm>
          </p:grpSpPr>
          <p:sp>
            <p:nvSpPr>
              <p:cNvPr id="180" name="Rounded Rectangle 179"/>
              <p:cNvSpPr/>
              <p:nvPr/>
            </p:nvSpPr>
            <p:spPr>
              <a:xfrm>
                <a:off x="4776066" y="2178168"/>
                <a:ext cx="1999364" cy="2218927"/>
              </a:xfrm>
              <a:prstGeom prst="roundRect">
                <a:avLst/>
              </a:prstGeom>
              <a:gradFill flip="none" rotWithShape="1">
                <a:gsLst>
                  <a:gs pos="0">
                    <a:schemeClr val="bg1">
                      <a:lumMod val="50000"/>
                      <a:alpha val="0"/>
                    </a:schemeClr>
                  </a:gs>
                  <a:gs pos="42000">
                    <a:schemeClr val="accent1">
                      <a:lumMod val="60000"/>
                      <a:lumOff val="40000"/>
                    </a:schemeClr>
                  </a:gs>
                  <a:gs pos="75000">
                    <a:schemeClr val="accent1">
                      <a:lumMod val="75000"/>
                    </a:schemeClr>
                  </a:gs>
                  <a:gs pos="85000">
                    <a:schemeClr val="accent1">
                      <a:lumMod val="50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1">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endParaRPr lang="en-US" sz="2400" dirty="0">
                  <a:solidFill>
                    <a:schemeClr val="tx1"/>
                  </a:solidFill>
                </a:endParaRPr>
              </a:p>
            </p:txBody>
          </p:sp>
          <p:sp>
            <p:nvSpPr>
              <p:cNvPr id="181" name="Rounded Rectangle 180"/>
              <p:cNvSpPr/>
              <p:nvPr/>
            </p:nvSpPr>
            <p:spPr bwMode="auto">
              <a:xfrm>
                <a:off x="4884240" y="2680068"/>
                <a:ext cx="1775637" cy="1613607"/>
              </a:xfrm>
              <a:prstGeom prst="roundRect">
                <a:avLst/>
              </a:prstGeom>
              <a:gradFill flip="none" rotWithShape="1">
                <a:gsLst>
                  <a:gs pos="0">
                    <a:schemeClr val="bg1">
                      <a:lumMod val="50000"/>
                      <a:alpha val="0"/>
                    </a:schemeClr>
                  </a:gs>
                  <a:gs pos="42000">
                    <a:schemeClr val="accent2">
                      <a:lumMod val="40000"/>
                      <a:lumOff val="60000"/>
                    </a:schemeClr>
                  </a:gs>
                  <a:gs pos="75000">
                    <a:schemeClr val="accent2"/>
                  </a:gs>
                  <a:gs pos="85000">
                    <a:schemeClr val="accent2">
                      <a:lumMod val="75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2">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endParaRPr lang="en-US" sz="2400" dirty="0">
                  <a:solidFill>
                    <a:schemeClr val="tx1"/>
                  </a:solidFill>
                </a:endParaRPr>
              </a:p>
            </p:txBody>
          </p:sp>
        </p:grpSp>
        <p:sp>
          <p:nvSpPr>
            <p:cNvPr id="189" name="TextBox 188"/>
            <p:cNvSpPr txBox="1"/>
            <p:nvPr/>
          </p:nvSpPr>
          <p:spPr>
            <a:xfrm>
              <a:off x="4549617" y="4855884"/>
              <a:ext cx="3302715" cy="307773"/>
            </a:xfrm>
            <a:prstGeom prst="rect">
              <a:avLst/>
            </a:prstGeom>
            <a:noFill/>
          </p:spPr>
          <p:txBody>
            <a:bodyPr wrap="square" lIns="91436" tIns="45718" rIns="91436" bIns="45718">
              <a:spAutoFit/>
            </a:bodyPr>
            <a:lstStyle/>
            <a:p>
              <a:pPr algn="ctr">
                <a:defRPr/>
              </a:pPr>
              <a:r>
                <a:rPr lang="en-US" sz="1400" dirty="0" smtClean="0"/>
                <a:t>Exchange Server 2007 </a:t>
              </a:r>
            </a:p>
          </p:txBody>
        </p:sp>
        <p:sp>
          <p:nvSpPr>
            <p:cNvPr id="190" name="TextBox 189"/>
            <p:cNvSpPr txBox="1"/>
            <p:nvPr/>
          </p:nvSpPr>
          <p:spPr>
            <a:xfrm>
              <a:off x="5819775" y="5372100"/>
              <a:ext cx="1739112" cy="769437"/>
            </a:xfrm>
            <a:prstGeom prst="rect">
              <a:avLst/>
            </a:prstGeom>
            <a:noFill/>
          </p:spPr>
          <p:txBody>
            <a:bodyPr wrap="square" lIns="91436" tIns="45718" rIns="91436" bIns="45718">
              <a:spAutoFit/>
            </a:bodyPr>
            <a:lstStyle/>
            <a:p>
              <a:pPr algn="r"/>
              <a:r>
                <a:rPr lang="en-US" sz="1100" dirty="0" smtClean="0"/>
                <a:t>Mailboxes</a:t>
              </a:r>
            </a:p>
            <a:p>
              <a:pPr algn="r"/>
              <a:r>
                <a:rPr lang="en-US" sz="1100" dirty="0" smtClean="0"/>
                <a:t>Unified Messaging</a:t>
              </a:r>
            </a:p>
            <a:p>
              <a:pPr algn="r"/>
              <a:r>
                <a:rPr lang="en-US" sz="1100" dirty="0" smtClean="0"/>
                <a:t>Hub Transport</a:t>
              </a:r>
            </a:p>
            <a:p>
              <a:pPr algn="r"/>
              <a:r>
                <a:rPr lang="en-US" sz="1100" dirty="0" smtClean="0"/>
                <a:t>Client Access</a:t>
              </a:r>
            </a:p>
          </p:txBody>
        </p:sp>
        <p:pic>
          <p:nvPicPr>
            <p:cNvPr id="1034" name="Picture 10" descr="C:\Program Files\Microsoft Resource DVD Artwork\DVD_ART\Artwork_Imagery\HARDWARE_IMAGERY\Illustration - Misc Hardware\Windows Vista Illustration Icons\Server.png"/>
            <p:cNvPicPr>
              <a:picLocks noChangeAspect="1" noChangeArrowheads="1"/>
            </p:cNvPicPr>
            <p:nvPr/>
          </p:nvPicPr>
          <p:blipFill>
            <a:blip r:embed="rId9" cstate="screen"/>
            <a:srcRect/>
            <a:stretch>
              <a:fillRect/>
            </a:stretch>
          </p:blipFill>
          <p:spPr bwMode="auto">
            <a:xfrm>
              <a:off x="4886353" y="5425018"/>
              <a:ext cx="489409" cy="669718"/>
            </a:xfrm>
            <a:prstGeom prst="rect">
              <a:avLst/>
            </a:prstGeom>
            <a:noFill/>
          </p:spPr>
        </p:pic>
        <p:pic>
          <p:nvPicPr>
            <p:cNvPr id="1035" name="Picture 11" descr="C:\Program Files\Microsoft Resource DVD Artwork\DVD_ART\Artwork_Imagery\HARDWARE_IMAGERY\Illustration - Misc Hardware\Windows Vista Illustration Icons\Email Message.png"/>
            <p:cNvPicPr>
              <a:picLocks noChangeAspect="1" noChangeArrowheads="1"/>
            </p:cNvPicPr>
            <p:nvPr/>
          </p:nvPicPr>
          <p:blipFill>
            <a:blip r:embed="rId10" cstate="screen"/>
            <a:srcRect/>
            <a:stretch>
              <a:fillRect/>
            </a:stretch>
          </p:blipFill>
          <p:spPr bwMode="auto">
            <a:xfrm>
              <a:off x="5114924" y="5705474"/>
              <a:ext cx="485776" cy="428626"/>
            </a:xfrm>
            <a:prstGeom prst="rect">
              <a:avLst/>
            </a:prstGeom>
            <a:noFill/>
            <a:scene3d>
              <a:camera prst="perspectiveHeroicExtremeLeftFacing"/>
              <a:lightRig rig="threePt" dir="t"/>
            </a:scene3d>
          </p:spPr>
        </p:pic>
        <p:pic>
          <p:nvPicPr>
            <p:cNvPr id="1037" name="Picture 13" descr="C:\Program Files\Microsoft Resource DVD Artwork\DVD_ART\Artwork_Imagery\HARDWARE_IMAGERY\Illustration - Misc Hardware\Windows Vista Illustration Icons\Male User.png"/>
            <p:cNvPicPr>
              <a:picLocks noChangeAspect="1" noChangeArrowheads="1"/>
            </p:cNvPicPr>
            <p:nvPr/>
          </p:nvPicPr>
          <p:blipFill>
            <a:blip r:embed="rId11" cstate="screen"/>
            <a:srcRect/>
            <a:stretch>
              <a:fillRect/>
            </a:stretch>
          </p:blipFill>
          <p:spPr bwMode="auto">
            <a:xfrm>
              <a:off x="5019675" y="5762625"/>
              <a:ext cx="447675" cy="447675"/>
            </a:xfrm>
            <a:prstGeom prst="rect">
              <a:avLst/>
            </a:prstGeom>
            <a:noFill/>
          </p:spPr>
        </p:pic>
        <p:grpSp>
          <p:nvGrpSpPr>
            <p:cNvPr id="14" name="Group 119"/>
            <p:cNvGrpSpPr/>
            <p:nvPr/>
          </p:nvGrpSpPr>
          <p:grpSpPr>
            <a:xfrm>
              <a:off x="5724553" y="5425018"/>
              <a:ext cx="668844" cy="784289"/>
              <a:chOff x="5715028" y="5181600"/>
              <a:chExt cx="668844" cy="784289"/>
            </a:xfrm>
          </p:grpSpPr>
          <p:pic>
            <p:nvPicPr>
              <p:cNvPr id="114" name="Picture 10" descr="C:\Program Files\Microsoft Resource DVD Artwork\DVD_ART\Artwork_Imagery\HARDWARE_IMAGERY\Illustration - Misc Hardware\Windows Vista Illustration Icons\Server.png"/>
              <p:cNvPicPr>
                <a:picLocks noChangeAspect="1" noChangeArrowheads="1"/>
              </p:cNvPicPr>
              <p:nvPr/>
            </p:nvPicPr>
            <p:blipFill>
              <a:blip r:embed="rId9" cstate="screen"/>
              <a:srcRect/>
              <a:stretch>
                <a:fillRect/>
              </a:stretch>
            </p:blipFill>
            <p:spPr bwMode="auto">
              <a:xfrm>
                <a:off x="5715028" y="5181600"/>
                <a:ext cx="489409" cy="669718"/>
              </a:xfrm>
              <a:prstGeom prst="rect">
                <a:avLst/>
              </a:prstGeom>
              <a:noFill/>
            </p:spPr>
          </p:pic>
          <p:grpSp>
            <p:nvGrpSpPr>
              <p:cNvPr id="15" name="Group 118"/>
              <p:cNvGrpSpPr/>
              <p:nvPr/>
            </p:nvGrpSpPr>
            <p:grpSpPr>
              <a:xfrm>
                <a:off x="5894929" y="5457819"/>
                <a:ext cx="488943" cy="508070"/>
                <a:chOff x="5750990" y="5457818"/>
                <a:chExt cx="622299" cy="646643"/>
              </a:xfrm>
            </p:grpSpPr>
            <p:pic>
              <p:nvPicPr>
                <p:cNvPr id="115" name="Picture 11" descr="C:\Program Files\Microsoft Resource DVD Artwork\DVD_ART\Artwork_Imagery\HARDWARE_IMAGERY\Illustration - Misc Hardware\Windows Vista Illustration Icons\Email Message.png"/>
                <p:cNvPicPr>
                  <a:picLocks noChangeAspect="1" noChangeArrowheads="1"/>
                </p:cNvPicPr>
                <p:nvPr/>
              </p:nvPicPr>
              <p:blipFill>
                <a:blip r:embed="rId12" cstate="screen"/>
                <a:srcRect/>
                <a:stretch>
                  <a:fillRect/>
                </a:stretch>
              </p:blipFill>
              <p:spPr bwMode="auto">
                <a:xfrm>
                  <a:off x="5887513" y="5457818"/>
                  <a:ext cx="485776" cy="428626"/>
                </a:xfrm>
                <a:prstGeom prst="rect">
                  <a:avLst/>
                </a:prstGeom>
                <a:noFill/>
                <a:scene3d>
                  <a:camera prst="perspectiveHeroicExtremeLeftFacing"/>
                  <a:lightRig rig="threePt" dir="t"/>
                </a:scene3d>
              </p:spPr>
            </p:pic>
            <p:pic>
              <p:nvPicPr>
                <p:cNvPr id="116" name="Picture 11" descr="C:\Program Files\Microsoft Resource DVD Artwork\DVD_ART\Artwork_Imagery\HARDWARE_IMAGERY\Illustration - Misc Hardware\Windows Vista Illustration Icons\Email Message.png"/>
                <p:cNvPicPr>
                  <a:picLocks noChangeAspect="1" noChangeArrowheads="1"/>
                </p:cNvPicPr>
                <p:nvPr/>
              </p:nvPicPr>
              <p:blipFill>
                <a:blip r:embed="rId12" cstate="screen"/>
                <a:srcRect/>
                <a:stretch>
                  <a:fillRect/>
                </a:stretch>
              </p:blipFill>
              <p:spPr bwMode="auto">
                <a:xfrm>
                  <a:off x="5842006" y="5530490"/>
                  <a:ext cx="485776" cy="428626"/>
                </a:xfrm>
                <a:prstGeom prst="rect">
                  <a:avLst/>
                </a:prstGeom>
                <a:noFill/>
                <a:scene3d>
                  <a:camera prst="perspectiveHeroicExtremeLeftFacing"/>
                  <a:lightRig rig="threePt" dir="t"/>
                </a:scene3d>
              </p:spPr>
            </p:pic>
            <p:pic>
              <p:nvPicPr>
                <p:cNvPr id="117" name="Picture 11" descr="C:\Program Files\Microsoft Resource DVD Artwork\DVD_ART\Artwork_Imagery\HARDWARE_IMAGERY\Illustration - Misc Hardware\Windows Vista Illustration Icons\Email Message.png"/>
                <p:cNvPicPr>
                  <a:picLocks noChangeAspect="1" noChangeArrowheads="1"/>
                </p:cNvPicPr>
                <p:nvPr/>
              </p:nvPicPr>
              <p:blipFill>
                <a:blip r:embed="rId12" cstate="screen"/>
                <a:srcRect/>
                <a:stretch>
                  <a:fillRect/>
                </a:stretch>
              </p:blipFill>
              <p:spPr bwMode="auto">
                <a:xfrm>
                  <a:off x="5796498" y="5603162"/>
                  <a:ext cx="485776" cy="428626"/>
                </a:xfrm>
                <a:prstGeom prst="rect">
                  <a:avLst/>
                </a:prstGeom>
                <a:noFill/>
                <a:scene3d>
                  <a:camera prst="perspectiveHeroicExtremeLeftFacing"/>
                  <a:lightRig rig="threePt" dir="t"/>
                </a:scene3d>
              </p:spPr>
            </p:pic>
            <p:pic>
              <p:nvPicPr>
                <p:cNvPr id="118" name="Picture 11" descr="C:\Program Files\Microsoft Resource DVD Artwork\DVD_ART\Artwork_Imagery\HARDWARE_IMAGERY\Illustration - Misc Hardware\Windows Vista Illustration Icons\Email Message.png"/>
                <p:cNvPicPr>
                  <a:picLocks noChangeAspect="1" noChangeArrowheads="1"/>
                </p:cNvPicPr>
                <p:nvPr/>
              </p:nvPicPr>
              <p:blipFill>
                <a:blip r:embed="rId12" cstate="screen"/>
                <a:srcRect/>
                <a:stretch>
                  <a:fillRect/>
                </a:stretch>
              </p:blipFill>
              <p:spPr bwMode="auto">
                <a:xfrm>
                  <a:off x="5750990" y="5675835"/>
                  <a:ext cx="485776" cy="428626"/>
                </a:xfrm>
                <a:prstGeom prst="rect">
                  <a:avLst/>
                </a:prstGeom>
                <a:noFill/>
                <a:scene3d>
                  <a:camera prst="perspectiveHeroicExtremeLeftFacing"/>
                  <a:lightRig rig="threePt" dir="t"/>
                </a:scene3d>
              </p:spPr>
            </p:pic>
          </p:grpSp>
        </p:grpSp>
      </p:grpSp>
      <p:grpSp>
        <p:nvGrpSpPr>
          <p:cNvPr id="133" name="Group 132"/>
          <p:cNvGrpSpPr/>
          <p:nvPr/>
        </p:nvGrpSpPr>
        <p:grpSpPr>
          <a:xfrm>
            <a:off x="4426129" y="3086100"/>
            <a:ext cx="3479621" cy="1667591"/>
            <a:chOff x="4426129" y="3086100"/>
            <a:chExt cx="3479621" cy="1667591"/>
          </a:xfrm>
        </p:grpSpPr>
        <p:sp>
          <p:nvSpPr>
            <p:cNvPr id="156" name="TextBox 155"/>
            <p:cNvSpPr txBox="1"/>
            <p:nvPr/>
          </p:nvSpPr>
          <p:spPr>
            <a:xfrm>
              <a:off x="4426129" y="3106837"/>
              <a:ext cx="3479621" cy="307773"/>
            </a:xfrm>
            <a:prstGeom prst="rect">
              <a:avLst/>
            </a:prstGeom>
            <a:noFill/>
          </p:spPr>
          <p:txBody>
            <a:bodyPr wrap="square" lIns="91436" tIns="45718" rIns="91436" bIns="45718">
              <a:spAutoFit/>
            </a:bodyPr>
            <a:lstStyle/>
            <a:p>
              <a:pPr algn="ctr">
                <a:defRPr/>
              </a:pPr>
              <a:r>
                <a:rPr lang="en-US" sz="1400" dirty="0" smtClean="0"/>
                <a:t>Office Communications Server 2007 </a:t>
              </a:r>
            </a:p>
          </p:txBody>
        </p:sp>
        <p:grpSp>
          <p:nvGrpSpPr>
            <p:cNvPr id="111" name="Group 110"/>
            <p:cNvGrpSpPr/>
            <p:nvPr/>
          </p:nvGrpSpPr>
          <p:grpSpPr>
            <a:xfrm>
              <a:off x="4521263" y="3086100"/>
              <a:ext cx="3293307" cy="1667591"/>
              <a:chOff x="4521263" y="3086100"/>
              <a:chExt cx="3293307" cy="1667591"/>
            </a:xfrm>
          </p:grpSpPr>
          <p:grpSp>
            <p:nvGrpSpPr>
              <p:cNvPr id="2" name="Group 174"/>
              <p:cNvGrpSpPr/>
              <p:nvPr/>
            </p:nvGrpSpPr>
            <p:grpSpPr>
              <a:xfrm>
                <a:off x="4521263" y="3086100"/>
                <a:ext cx="3293307" cy="1667591"/>
                <a:chOff x="4776066" y="2396845"/>
                <a:chExt cx="1999364" cy="2000250"/>
              </a:xfrm>
            </p:grpSpPr>
            <p:sp>
              <p:nvSpPr>
                <p:cNvPr id="154" name="Rounded Rectangle 153"/>
                <p:cNvSpPr/>
                <p:nvPr/>
              </p:nvSpPr>
              <p:spPr>
                <a:xfrm>
                  <a:off x="4776066" y="2396845"/>
                  <a:ext cx="1999364" cy="2000250"/>
                </a:xfrm>
                <a:prstGeom prst="roundRect">
                  <a:avLst/>
                </a:prstGeom>
                <a:gradFill flip="none" rotWithShape="1">
                  <a:gsLst>
                    <a:gs pos="0">
                      <a:schemeClr val="bg1">
                        <a:lumMod val="50000"/>
                        <a:alpha val="0"/>
                      </a:schemeClr>
                    </a:gs>
                    <a:gs pos="42000">
                      <a:schemeClr val="accent1">
                        <a:lumMod val="60000"/>
                        <a:lumOff val="40000"/>
                      </a:schemeClr>
                    </a:gs>
                    <a:gs pos="75000">
                      <a:schemeClr val="accent1">
                        <a:lumMod val="75000"/>
                      </a:schemeClr>
                    </a:gs>
                    <a:gs pos="85000">
                      <a:schemeClr val="accent1">
                        <a:lumMod val="50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1">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endParaRPr lang="en-US" sz="2400" dirty="0">
                    <a:solidFill>
                      <a:schemeClr val="tx1"/>
                    </a:solidFill>
                  </a:endParaRPr>
                </a:p>
              </p:txBody>
            </p:sp>
            <p:sp>
              <p:nvSpPr>
                <p:cNvPr id="155" name="Rounded Rectangle 154"/>
                <p:cNvSpPr/>
                <p:nvPr/>
              </p:nvSpPr>
              <p:spPr bwMode="auto">
                <a:xfrm>
                  <a:off x="4882313" y="2898179"/>
                  <a:ext cx="1775637" cy="1410570"/>
                </a:xfrm>
                <a:prstGeom prst="roundRect">
                  <a:avLst/>
                </a:prstGeom>
                <a:gradFill flip="none" rotWithShape="1">
                  <a:gsLst>
                    <a:gs pos="0">
                      <a:schemeClr val="bg1">
                        <a:lumMod val="50000"/>
                        <a:alpha val="0"/>
                      </a:schemeClr>
                    </a:gs>
                    <a:gs pos="42000">
                      <a:schemeClr val="accent2">
                        <a:lumMod val="40000"/>
                        <a:lumOff val="60000"/>
                      </a:schemeClr>
                    </a:gs>
                    <a:gs pos="75000">
                      <a:schemeClr val="accent2"/>
                    </a:gs>
                    <a:gs pos="85000">
                      <a:schemeClr val="accent2">
                        <a:lumMod val="75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2">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endParaRPr lang="en-US" sz="2400" dirty="0">
                    <a:solidFill>
                      <a:schemeClr val="tx1"/>
                    </a:solidFill>
                  </a:endParaRPr>
                </a:p>
              </p:txBody>
            </p:sp>
          </p:grpSp>
          <p:sp>
            <p:nvSpPr>
              <p:cNvPr id="177" name="TextBox 176"/>
              <p:cNvSpPr txBox="1"/>
              <p:nvPr/>
            </p:nvSpPr>
            <p:spPr>
              <a:xfrm>
                <a:off x="4809624" y="3609627"/>
                <a:ext cx="1391152" cy="938714"/>
              </a:xfrm>
              <a:prstGeom prst="rect">
                <a:avLst/>
              </a:prstGeom>
              <a:noFill/>
            </p:spPr>
            <p:txBody>
              <a:bodyPr wrap="square" lIns="91436" tIns="45718" rIns="91436" bIns="45718">
                <a:spAutoFit/>
              </a:bodyPr>
              <a:lstStyle/>
              <a:p>
                <a:r>
                  <a:rPr lang="en-US" sz="1100" dirty="0" smtClean="0"/>
                  <a:t>Instant Messaging</a:t>
                </a:r>
              </a:p>
              <a:p>
                <a:r>
                  <a:rPr lang="en-US" sz="1100" dirty="0" smtClean="0"/>
                  <a:t>Voice</a:t>
                </a:r>
              </a:p>
              <a:p>
                <a:r>
                  <a:rPr lang="en-US" sz="1100" dirty="0" smtClean="0"/>
                  <a:t>Conferencing</a:t>
                </a:r>
              </a:p>
              <a:p>
                <a:r>
                  <a:rPr lang="en-US" sz="1100" dirty="0" smtClean="0"/>
                  <a:t>PSTN connectivity</a:t>
                </a:r>
              </a:p>
              <a:p>
                <a:r>
                  <a:rPr lang="en-US" sz="1100" dirty="0" smtClean="0"/>
                  <a:t>Web Access</a:t>
                </a:r>
              </a:p>
            </p:txBody>
          </p:sp>
          <p:pic>
            <p:nvPicPr>
              <p:cNvPr id="125" name="Picture 10" descr="C:\Program Files\Microsoft Resource DVD Artwork\DVD_ART\Artwork_Imagery\HARDWARE_IMAGERY\Illustration - Misc Hardware\Windows Vista Illustration Icons\Server.png"/>
              <p:cNvPicPr>
                <a:picLocks noChangeAspect="1" noChangeArrowheads="1"/>
              </p:cNvPicPr>
              <p:nvPr/>
            </p:nvPicPr>
            <p:blipFill>
              <a:blip r:embed="rId9" cstate="screen"/>
              <a:srcRect/>
              <a:stretch>
                <a:fillRect/>
              </a:stretch>
            </p:blipFill>
            <p:spPr bwMode="auto">
              <a:xfrm>
                <a:off x="6200803" y="3805768"/>
                <a:ext cx="489409" cy="669718"/>
              </a:xfrm>
              <a:prstGeom prst="rect">
                <a:avLst/>
              </a:prstGeom>
              <a:noFill/>
            </p:spPr>
          </p:pic>
          <p:grpSp>
            <p:nvGrpSpPr>
              <p:cNvPr id="16" name="Group 126"/>
              <p:cNvGrpSpPr/>
              <p:nvPr/>
            </p:nvGrpSpPr>
            <p:grpSpPr>
              <a:xfrm>
                <a:off x="6975503" y="3805768"/>
                <a:ext cx="539722" cy="669718"/>
                <a:chOff x="6965978" y="3539068"/>
                <a:chExt cx="539722" cy="669718"/>
              </a:xfrm>
            </p:grpSpPr>
            <p:pic>
              <p:nvPicPr>
                <p:cNvPr id="126" name="Picture 10" descr="C:\Program Files\Microsoft Resource DVD Artwork\DVD_ART\Artwork_Imagery\HARDWARE_IMAGERY\Illustration - Misc Hardware\Windows Vista Illustration Icons\Server.png"/>
                <p:cNvPicPr>
                  <a:picLocks noChangeAspect="1" noChangeArrowheads="1"/>
                </p:cNvPicPr>
                <p:nvPr/>
              </p:nvPicPr>
              <p:blipFill>
                <a:blip r:embed="rId9" cstate="screen"/>
                <a:srcRect/>
                <a:stretch>
                  <a:fillRect/>
                </a:stretch>
              </p:blipFill>
              <p:spPr bwMode="auto">
                <a:xfrm>
                  <a:off x="6965978" y="3539068"/>
                  <a:ext cx="489409" cy="669718"/>
                </a:xfrm>
                <a:prstGeom prst="rect">
                  <a:avLst/>
                </a:prstGeom>
                <a:noFill/>
              </p:spPr>
            </p:pic>
            <p:pic>
              <p:nvPicPr>
                <p:cNvPr id="1040" name="Picture 16" descr="C:\Program Files\Microsoft Resource DVD Artwork\DVD_ART\Artwork_Imagery\Shapes and Graphics\Cylinder\MGX 06 Cyinders\MGX Cylinder BLUe.png"/>
                <p:cNvPicPr>
                  <a:picLocks noChangeAspect="1" noChangeArrowheads="1"/>
                </p:cNvPicPr>
                <p:nvPr/>
              </p:nvPicPr>
              <p:blipFill>
                <a:blip r:embed="rId13" cstate="screen"/>
                <a:srcRect/>
                <a:stretch>
                  <a:fillRect/>
                </a:stretch>
              </p:blipFill>
              <p:spPr bwMode="auto">
                <a:xfrm>
                  <a:off x="7258050" y="3878106"/>
                  <a:ext cx="247650" cy="295431"/>
                </a:xfrm>
                <a:prstGeom prst="rect">
                  <a:avLst/>
                </a:prstGeom>
                <a:noFill/>
              </p:spPr>
            </p:pic>
          </p:grpSp>
        </p:grpSp>
      </p:grpSp>
      <p:grpSp>
        <p:nvGrpSpPr>
          <p:cNvPr id="18" name="Group 135"/>
          <p:cNvGrpSpPr/>
          <p:nvPr/>
        </p:nvGrpSpPr>
        <p:grpSpPr>
          <a:xfrm>
            <a:off x="8209913" y="5537835"/>
            <a:ext cx="399991" cy="476826"/>
            <a:chOff x="3994148" y="3916680"/>
            <a:chExt cx="399991" cy="476826"/>
          </a:xfrm>
        </p:grpSpPr>
        <p:pic>
          <p:nvPicPr>
            <p:cNvPr id="134" name="Picture 133" descr="Picture1.png"/>
            <p:cNvPicPr>
              <a:picLocks noChangeAspect="1"/>
            </p:cNvPicPr>
            <p:nvPr/>
          </p:nvPicPr>
          <p:blipFill>
            <a:blip r:embed="rId14" cstate="print"/>
            <a:stretch>
              <a:fillRect/>
            </a:stretch>
          </p:blipFill>
          <p:spPr>
            <a:xfrm>
              <a:off x="3994148" y="3916680"/>
              <a:ext cx="399991" cy="476826"/>
            </a:xfrm>
            <a:prstGeom prst="rect">
              <a:avLst/>
            </a:prstGeom>
          </p:spPr>
        </p:pic>
        <p:sp>
          <p:nvSpPr>
            <p:cNvPr id="135" name="Quad Arrow 134"/>
            <p:cNvSpPr/>
            <p:nvPr/>
          </p:nvSpPr>
          <p:spPr bwMode="auto">
            <a:xfrm>
              <a:off x="4077231" y="3919484"/>
              <a:ext cx="245216" cy="245216"/>
            </a:xfrm>
            <a:prstGeom prst="quadArrow">
              <a:avLst>
                <a:gd name="adj1" fmla="val 20527"/>
                <a:gd name="adj2" fmla="val 22500"/>
                <a:gd name="adj3" fmla="val 19539"/>
              </a:avLst>
            </a:prstGeom>
            <a:solidFill>
              <a:schemeClr val="bg1"/>
            </a:solidFill>
            <a:ln>
              <a:headEnd type="none" w="med" len="med"/>
              <a:tailEnd type="none" w="med" len="med"/>
            </a:ln>
            <a:effectLst/>
            <a:scene3d>
              <a:camera prst="perspectiveRelaxed"/>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dirty="0" smtClean="0">
                <a:solidFill>
                  <a:schemeClr val="tx1"/>
                </a:solidFill>
                <a:latin typeface="Segoe" pitchFamily="34" charset="0"/>
              </a:endParaRPr>
            </a:p>
          </p:txBody>
        </p:sp>
      </p:grpSp>
      <p:grpSp>
        <p:nvGrpSpPr>
          <p:cNvPr id="19" name="Group 221"/>
          <p:cNvGrpSpPr/>
          <p:nvPr/>
        </p:nvGrpSpPr>
        <p:grpSpPr>
          <a:xfrm>
            <a:off x="8152076" y="3831590"/>
            <a:ext cx="453335" cy="405977"/>
            <a:chOff x="3909226" y="4072890"/>
            <a:chExt cx="512284" cy="426720"/>
          </a:xfrm>
        </p:grpSpPr>
        <p:pic>
          <p:nvPicPr>
            <p:cNvPr id="1046" name="Picture 22" descr="C:\Program Files\Microsoft Resource DVD Artwork\DVD_ART\Artwork_Imagery\Shapes and Graphics\Pyramid Triangle\pyramid triangle top.png"/>
            <p:cNvPicPr>
              <a:picLocks noChangeAspect="1" noChangeArrowheads="1"/>
            </p:cNvPicPr>
            <p:nvPr/>
          </p:nvPicPr>
          <p:blipFill>
            <a:blip r:embed="rId15" cstate="print"/>
            <a:srcRect/>
            <a:stretch>
              <a:fillRect/>
            </a:stretch>
          </p:blipFill>
          <p:spPr bwMode="auto">
            <a:xfrm flipH="1">
              <a:off x="3909226" y="4072890"/>
              <a:ext cx="512284" cy="426720"/>
            </a:xfrm>
            <a:prstGeom prst="rect">
              <a:avLst/>
            </a:prstGeom>
            <a:noFill/>
          </p:spPr>
        </p:pic>
        <p:cxnSp>
          <p:nvCxnSpPr>
            <p:cNvPr id="150" name="Straight Connector 149"/>
            <p:cNvCxnSpPr/>
            <p:nvPr/>
          </p:nvCxnSpPr>
          <p:spPr>
            <a:xfrm rot="16200000" flipH="1">
              <a:off x="4200407" y="4261366"/>
              <a:ext cx="51809" cy="32998"/>
            </a:xfrm>
            <a:prstGeom prst="line">
              <a:avLst/>
            </a:prstGeom>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rot="5400000">
              <a:off x="4063707" y="4254951"/>
              <a:ext cx="78581" cy="47629"/>
            </a:xfrm>
            <a:prstGeom prst="line">
              <a:avLst/>
            </a:prstGeom>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rot="5400000">
              <a:off x="4157425" y="4273150"/>
              <a:ext cx="58853" cy="7146"/>
            </a:xfrm>
            <a:prstGeom prst="line">
              <a:avLst/>
            </a:prstGeom>
          </p:spPr>
          <p:style>
            <a:lnRef idx="1">
              <a:schemeClr val="accent1"/>
            </a:lnRef>
            <a:fillRef idx="0">
              <a:schemeClr val="accent1"/>
            </a:fillRef>
            <a:effectRef idx="0">
              <a:schemeClr val="accent1"/>
            </a:effectRef>
            <a:fontRef idx="minor">
              <a:schemeClr val="tx1"/>
            </a:fontRef>
          </p:style>
        </p:cxnSp>
        <p:cxnSp>
          <p:nvCxnSpPr>
            <p:cNvPr id="187" name="Straight Connector 186"/>
            <p:cNvCxnSpPr>
              <a:endCxn id="142" idx="0"/>
            </p:cNvCxnSpPr>
            <p:nvPr/>
          </p:nvCxnSpPr>
          <p:spPr>
            <a:xfrm rot="5400000">
              <a:off x="4106348" y="4276942"/>
              <a:ext cx="51809" cy="2044"/>
            </a:xfrm>
            <a:prstGeom prst="line">
              <a:avLst/>
            </a:prstGeom>
          </p:spPr>
          <p:style>
            <a:lnRef idx="1">
              <a:schemeClr val="accent1"/>
            </a:lnRef>
            <a:fillRef idx="0">
              <a:schemeClr val="accent1"/>
            </a:fillRef>
            <a:effectRef idx="0">
              <a:schemeClr val="accent1"/>
            </a:effectRef>
            <a:fontRef idx="minor">
              <a:schemeClr val="tx1"/>
            </a:fontRef>
          </p:style>
        </p:cxnSp>
        <p:cxnSp>
          <p:nvCxnSpPr>
            <p:cNvPr id="205" name="Straight Connector 204"/>
            <p:cNvCxnSpPr/>
            <p:nvPr/>
          </p:nvCxnSpPr>
          <p:spPr>
            <a:xfrm rot="16200000" flipH="1">
              <a:off x="4236342" y="4341872"/>
              <a:ext cx="102397" cy="73818"/>
            </a:xfrm>
            <a:prstGeom prst="line">
              <a:avLst/>
            </a:prstGeom>
          </p:spPr>
          <p:style>
            <a:lnRef idx="1">
              <a:schemeClr val="accent1"/>
            </a:lnRef>
            <a:fillRef idx="0">
              <a:schemeClr val="accent1"/>
            </a:fillRef>
            <a:effectRef idx="0">
              <a:schemeClr val="accent1"/>
            </a:effectRef>
            <a:fontRef idx="minor">
              <a:schemeClr val="tx1"/>
            </a:fontRef>
          </p:style>
        </p:cxnSp>
        <p:cxnSp>
          <p:nvCxnSpPr>
            <p:cNvPr id="208" name="Straight Connector 207"/>
            <p:cNvCxnSpPr/>
            <p:nvPr/>
          </p:nvCxnSpPr>
          <p:spPr>
            <a:xfrm rot="16200000" flipH="1">
              <a:off x="4198380" y="4365305"/>
              <a:ext cx="102397" cy="12859"/>
            </a:xfrm>
            <a:prstGeom prst="line">
              <a:avLst/>
            </a:prstGeom>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rot="16200000" flipH="1">
              <a:off x="4142556" y="4368301"/>
              <a:ext cx="102397" cy="11431"/>
            </a:xfrm>
            <a:prstGeom prst="line">
              <a:avLst/>
            </a:prstGeom>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rot="16200000" flipV="1">
              <a:off x="4082990" y="4378542"/>
              <a:ext cx="102397" cy="10002"/>
            </a:xfrm>
            <a:prstGeom prst="line">
              <a:avLst/>
            </a:prstGeom>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rot="5400000">
              <a:off x="4007744" y="4356836"/>
              <a:ext cx="68383" cy="30279"/>
            </a:xfrm>
            <a:prstGeom prst="line">
              <a:avLst/>
            </a:prstGeom>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rot="16200000" flipH="1">
              <a:off x="4041454" y="4374831"/>
              <a:ext cx="68383" cy="8573"/>
            </a:xfrm>
            <a:prstGeom prst="line">
              <a:avLst/>
            </a:prstGeom>
          </p:spPr>
          <p:style>
            <a:lnRef idx="1">
              <a:schemeClr val="accent1"/>
            </a:lnRef>
            <a:fillRef idx="0">
              <a:schemeClr val="accent1"/>
            </a:fillRef>
            <a:effectRef idx="0">
              <a:schemeClr val="accent1"/>
            </a:effectRef>
            <a:fontRef idx="minor">
              <a:schemeClr val="tx1"/>
            </a:fontRef>
          </p:style>
        </p:cxnSp>
        <p:sp>
          <p:nvSpPr>
            <p:cNvPr id="137" name="Oval 136"/>
            <p:cNvSpPr/>
            <p:nvPr/>
          </p:nvSpPr>
          <p:spPr bwMode="auto">
            <a:xfrm>
              <a:off x="4111944" y="4211002"/>
              <a:ext cx="48102" cy="48102"/>
            </a:xfrm>
            <a:prstGeom prst="ellipse">
              <a:avLst/>
            </a:prstGeom>
            <a:solidFill>
              <a:schemeClr val="accent3"/>
            </a:solidFill>
            <a:ln w="38100">
              <a:noFill/>
              <a:headEnd type="none" w="med" len="med"/>
              <a:tailEnd type="none" w="med" len="med"/>
            </a:ln>
            <a:effectLst>
              <a:outerShdw blurRad="63500" algn="ctr" rotWithShape="0">
                <a:schemeClr val="accent1">
                  <a:alpha val="10000"/>
                </a:schemeClr>
              </a:outerShdw>
            </a:effectLst>
            <a:scene3d>
              <a:camera prst="orthographicFront"/>
              <a:lightRig rig="balanced" dir="t"/>
            </a:scene3d>
            <a:sp3d prstMaterial="matte">
              <a:bevelT w="12700" h="127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dirty="0" smtClean="0">
                <a:solidFill>
                  <a:schemeClr val="tx1"/>
                </a:solidFill>
                <a:latin typeface="Segoe" pitchFamily="34" charset="0"/>
              </a:endParaRPr>
            </a:p>
          </p:txBody>
        </p:sp>
        <p:sp>
          <p:nvSpPr>
            <p:cNvPr id="138" name="Oval 137"/>
            <p:cNvSpPr/>
            <p:nvPr/>
          </p:nvSpPr>
          <p:spPr bwMode="auto">
            <a:xfrm>
              <a:off x="4173856" y="4211002"/>
              <a:ext cx="48102" cy="48102"/>
            </a:xfrm>
            <a:prstGeom prst="ellipse">
              <a:avLst/>
            </a:prstGeom>
            <a:solidFill>
              <a:schemeClr val="accent3"/>
            </a:solidFill>
            <a:ln w="38100">
              <a:noFill/>
              <a:headEnd type="none" w="med" len="med"/>
              <a:tailEnd type="none" w="med" len="med"/>
            </a:ln>
            <a:effectLst>
              <a:outerShdw blurRad="63500" algn="ctr" rotWithShape="0">
                <a:schemeClr val="accent1">
                  <a:alpha val="10000"/>
                </a:schemeClr>
              </a:outerShdw>
            </a:effectLst>
            <a:scene3d>
              <a:camera prst="orthographicFront"/>
              <a:lightRig rig="balanced" dir="t"/>
            </a:scene3d>
            <a:sp3d prstMaterial="matte">
              <a:bevelT w="12700" h="127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dirty="0" smtClean="0">
                <a:solidFill>
                  <a:schemeClr val="tx1"/>
                </a:solidFill>
                <a:latin typeface="Segoe" pitchFamily="34" charset="0"/>
              </a:endParaRPr>
            </a:p>
          </p:txBody>
        </p:sp>
        <p:sp>
          <p:nvSpPr>
            <p:cNvPr id="143" name="Oval 142"/>
            <p:cNvSpPr/>
            <p:nvPr/>
          </p:nvSpPr>
          <p:spPr bwMode="auto">
            <a:xfrm>
              <a:off x="3995261" y="4406266"/>
              <a:ext cx="48102" cy="48102"/>
            </a:xfrm>
            <a:prstGeom prst="ellipse">
              <a:avLst/>
            </a:prstGeom>
            <a:solidFill>
              <a:schemeClr val="accent3"/>
            </a:solidFill>
            <a:ln w="38100">
              <a:noFill/>
              <a:headEnd type="none" w="med" len="med"/>
              <a:tailEnd type="none" w="med" len="med"/>
            </a:ln>
            <a:effectLst>
              <a:outerShdw blurRad="63500" algn="ctr" rotWithShape="0">
                <a:schemeClr val="accent1">
                  <a:alpha val="10000"/>
                </a:schemeClr>
              </a:outerShdw>
            </a:effectLst>
            <a:scene3d>
              <a:camera prst="orthographicFront"/>
              <a:lightRig rig="balanced" dir="t"/>
            </a:scene3d>
            <a:sp3d prstMaterial="matte">
              <a:bevelT w="12700" h="127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dirty="0" smtClean="0">
                <a:solidFill>
                  <a:schemeClr val="tx1"/>
                </a:solidFill>
                <a:latin typeface="Segoe" pitchFamily="34" charset="0"/>
              </a:endParaRPr>
            </a:p>
          </p:txBody>
        </p:sp>
        <p:sp>
          <p:nvSpPr>
            <p:cNvPr id="144" name="Oval 143"/>
            <p:cNvSpPr/>
            <p:nvPr/>
          </p:nvSpPr>
          <p:spPr bwMode="auto">
            <a:xfrm>
              <a:off x="4056221" y="4406266"/>
              <a:ext cx="48102" cy="48102"/>
            </a:xfrm>
            <a:prstGeom prst="ellipse">
              <a:avLst/>
            </a:prstGeom>
            <a:solidFill>
              <a:schemeClr val="accent3"/>
            </a:solidFill>
            <a:ln w="38100">
              <a:noFill/>
              <a:headEnd type="none" w="med" len="med"/>
              <a:tailEnd type="none" w="med" len="med"/>
            </a:ln>
            <a:effectLst>
              <a:outerShdw blurRad="63500" algn="ctr" rotWithShape="0">
                <a:schemeClr val="accent1">
                  <a:alpha val="10000"/>
                </a:schemeClr>
              </a:outerShdw>
            </a:effectLst>
            <a:scene3d>
              <a:camera prst="orthographicFront"/>
              <a:lightRig rig="balanced" dir="t"/>
            </a:scene3d>
            <a:sp3d prstMaterial="matte">
              <a:bevelT w="12700" h="127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dirty="0" smtClean="0">
                <a:solidFill>
                  <a:schemeClr val="tx1"/>
                </a:solidFill>
                <a:latin typeface="Segoe" pitchFamily="34" charset="0"/>
              </a:endParaRPr>
            </a:p>
          </p:txBody>
        </p:sp>
        <p:sp>
          <p:nvSpPr>
            <p:cNvPr id="145" name="Oval 144"/>
            <p:cNvSpPr/>
            <p:nvPr/>
          </p:nvSpPr>
          <p:spPr bwMode="auto">
            <a:xfrm>
              <a:off x="4239101" y="4406266"/>
              <a:ext cx="48102" cy="48102"/>
            </a:xfrm>
            <a:prstGeom prst="ellipse">
              <a:avLst/>
            </a:prstGeom>
            <a:solidFill>
              <a:schemeClr val="accent3"/>
            </a:solidFill>
            <a:ln w="38100">
              <a:noFill/>
              <a:headEnd type="none" w="med" len="med"/>
              <a:tailEnd type="none" w="med" len="med"/>
            </a:ln>
            <a:effectLst>
              <a:outerShdw blurRad="63500" algn="ctr" rotWithShape="0">
                <a:schemeClr val="accent1">
                  <a:alpha val="10000"/>
                </a:schemeClr>
              </a:outerShdw>
            </a:effectLst>
            <a:scene3d>
              <a:camera prst="orthographicFront"/>
              <a:lightRig rig="balanced" dir="t"/>
            </a:scene3d>
            <a:sp3d prstMaterial="matte">
              <a:bevelT w="12700" h="127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dirty="0" smtClean="0">
                <a:solidFill>
                  <a:schemeClr val="tx1"/>
                </a:solidFill>
                <a:latin typeface="Segoe" pitchFamily="34" charset="0"/>
              </a:endParaRPr>
            </a:p>
          </p:txBody>
        </p:sp>
        <p:sp>
          <p:nvSpPr>
            <p:cNvPr id="146" name="Oval 145"/>
            <p:cNvSpPr/>
            <p:nvPr/>
          </p:nvSpPr>
          <p:spPr bwMode="auto">
            <a:xfrm>
              <a:off x="4300060" y="4406266"/>
              <a:ext cx="48102" cy="48102"/>
            </a:xfrm>
            <a:prstGeom prst="ellipse">
              <a:avLst/>
            </a:prstGeom>
            <a:solidFill>
              <a:schemeClr val="accent3"/>
            </a:solidFill>
            <a:ln w="38100">
              <a:noFill/>
              <a:headEnd type="none" w="med" len="med"/>
              <a:tailEnd type="none" w="med" len="med"/>
            </a:ln>
            <a:effectLst>
              <a:outerShdw blurRad="63500" algn="ctr" rotWithShape="0">
                <a:schemeClr val="accent1">
                  <a:alpha val="10000"/>
                </a:schemeClr>
              </a:outerShdw>
            </a:effectLst>
            <a:scene3d>
              <a:camera prst="orthographicFront"/>
              <a:lightRig rig="balanced" dir="t"/>
            </a:scene3d>
            <a:sp3d prstMaterial="matte">
              <a:bevelT w="12700" h="127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dirty="0" smtClean="0">
                <a:solidFill>
                  <a:schemeClr val="tx1"/>
                </a:solidFill>
                <a:latin typeface="Segoe" pitchFamily="34" charset="0"/>
              </a:endParaRPr>
            </a:p>
          </p:txBody>
        </p:sp>
        <p:sp>
          <p:nvSpPr>
            <p:cNvPr id="147" name="Oval 146"/>
            <p:cNvSpPr/>
            <p:nvPr/>
          </p:nvSpPr>
          <p:spPr bwMode="auto">
            <a:xfrm>
              <a:off x="4117181" y="4406266"/>
              <a:ext cx="48102" cy="48102"/>
            </a:xfrm>
            <a:prstGeom prst="ellipse">
              <a:avLst/>
            </a:prstGeom>
            <a:solidFill>
              <a:schemeClr val="accent3"/>
            </a:solidFill>
            <a:ln w="38100">
              <a:noFill/>
              <a:headEnd type="none" w="med" len="med"/>
              <a:tailEnd type="none" w="med" len="med"/>
            </a:ln>
            <a:effectLst>
              <a:outerShdw blurRad="63500" algn="ctr" rotWithShape="0">
                <a:schemeClr val="accent1">
                  <a:alpha val="10000"/>
                </a:schemeClr>
              </a:outerShdw>
            </a:effectLst>
            <a:scene3d>
              <a:camera prst="orthographicFront"/>
              <a:lightRig rig="balanced" dir="t"/>
            </a:scene3d>
            <a:sp3d prstMaterial="matte">
              <a:bevelT w="12700" h="127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dirty="0" smtClean="0">
                <a:solidFill>
                  <a:schemeClr val="tx1"/>
                </a:solidFill>
                <a:latin typeface="Segoe" pitchFamily="34" charset="0"/>
              </a:endParaRPr>
            </a:p>
          </p:txBody>
        </p:sp>
        <p:sp>
          <p:nvSpPr>
            <p:cNvPr id="148" name="Oval 147"/>
            <p:cNvSpPr/>
            <p:nvPr/>
          </p:nvSpPr>
          <p:spPr bwMode="auto">
            <a:xfrm>
              <a:off x="4178141" y="4406266"/>
              <a:ext cx="48102" cy="48102"/>
            </a:xfrm>
            <a:prstGeom prst="ellipse">
              <a:avLst/>
            </a:prstGeom>
            <a:solidFill>
              <a:schemeClr val="accent3"/>
            </a:solidFill>
            <a:ln w="38100">
              <a:noFill/>
              <a:headEnd type="none" w="med" len="med"/>
              <a:tailEnd type="none" w="med" len="med"/>
            </a:ln>
            <a:effectLst>
              <a:outerShdw blurRad="63500" algn="ctr" rotWithShape="0">
                <a:schemeClr val="accent1">
                  <a:alpha val="10000"/>
                </a:schemeClr>
              </a:outerShdw>
            </a:effectLst>
            <a:scene3d>
              <a:camera prst="orthographicFront"/>
              <a:lightRig rig="balanced" dir="t"/>
            </a:scene3d>
            <a:sp3d prstMaterial="matte">
              <a:bevelT w="12700" h="127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dirty="0" smtClean="0">
                <a:solidFill>
                  <a:schemeClr val="tx1"/>
                </a:solidFill>
                <a:latin typeface="Segoe" pitchFamily="34" charset="0"/>
              </a:endParaRPr>
            </a:p>
          </p:txBody>
        </p:sp>
        <p:sp>
          <p:nvSpPr>
            <p:cNvPr id="139" name="Oval 138"/>
            <p:cNvSpPr/>
            <p:nvPr/>
          </p:nvSpPr>
          <p:spPr bwMode="auto">
            <a:xfrm>
              <a:off x="4166710" y="4303869"/>
              <a:ext cx="48102" cy="48102"/>
            </a:xfrm>
            <a:prstGeom prst="ellipse">
              <a:avLst/>
            </a:prstGeom>
            <a:solidFill>
              <a:schemeClr val="accent3"/>
            </a:solidFill>
            <a:ln w="38100">
              <a:noFill/>
              <a:headEnd type="none" w="med" len="med"/>
              <a:tailEnd type="none" w="med" len="med"/>
            </a:ln>
            <a:effectLst>
              <a:outerShdw blurRad="63500" algn="ctr" rotWithShape="0">
                <a:schemeClr val="accent1">
                  <a:alpha val="10000"/>
                </a:schemeClr>
              </a:outerShdw>
            </a:effectLst>
            <a:scene3d>
              <a:camera prst="orthographicFront"/>
              <a:lightRig rig="balanced" dir="t"/>
            </a:scene3d>
            <a:sp3d prstMaterial="matte">
              <a:bevelT w="12700" h="127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dirty="0" smtClean="0">
                <a:solidFill>
                  <a:schemeClr val="tx1"/>
                </a:solidFill>
                <a:latin typeface="Segoe" pitchFamily="34" charset="0"/>
              </a:endParaRPr>
            </a:p>
          </p:txBody>
        </p:sp>
        <p:sp>
          <p:nvSpPr>
            <p:cNvPr id="140" name="Oval 139"/>
            <p:cNvSpPr/>
            <p:nvPr/>
          </p:nvSpPr>
          <p:spPr bwMode="auto">
            <a:xfrm>
              <a:off x="4226242" y="4303869"/>
              <a:ext cx="48102" cy="48102"/>
            </a:xfrm>
            <a:prstGeom prst="ellipse">
              <a:avLst/>
            </a:prstGeom>
            <a:solidFill>
              <a:schemeClr val="accent3"/>
            </a:solidFill>
            <a:ln w="38100">
              <a:noFill/>
              <a:headEnd type="none" w="med" len="med"/>
              <a:tailEnd type="none" w="med" len="med"/>
            </a:ln>
            <a:effectLst>
              <a:outerShdw blurRad="63500" algn="ctr" rotWithShape="0">
                <a:schemeClr val="accent1">
                  <a:alpha val="10000"/>
                </a:schemeClr>
              </a:outerShdw>
            </a:effectLst>
            <a:scene3d>
              <a:camera prst="orthographicFront"/>
              <a:lightRig rig="balanced" dir="t"/>
            </a:scene3d>
            <a:sp3d prstMaterial="matte">
              <a:bevelT w="12700" h="127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dirty="0" smtClean="0">
                <a:solidFill>
                  <a:schemeClr val="tx1"/>
                </a:solidFill>
                <a:latin typeface="Segoe" pitchFamily="34" charset="0"/>
              </a:endParaRPr>
            </a:p>
          </p:txBody>
        </p:sp>
        <p:sp>
          <p:nvSpPr>
            <p:cNvPr id="141" name="Oval 140"/>
            <p:cNvSpPr/>
            <p:nvPr/>
          </p:nvSpPr>
          <p:spPr bwMode="auto">
            <a:xfrm>
              <a:off x="4047648" y="4303869"/>
              <a:ext cx="48102" cy="48102"/>
            </a:xfrm>
            <a:prstGeom prst="ellipse">
              <a:avLst/>
            </a:prstGeom>
            <a:solidFill>
              <a:schemeClr val="accent3"/>
            </a:solidFill>
            <a:ln w="38100">
              <a:noFill/>
              <a:headEnd type="none" w="med" len="med"/>
              <a:tailEnd type="none" w="med" len="med"/>
            </a:ln>
            <a:effectLst>
              <a:outerShdw blurRad="63500" algn="ctr" rotWithShape="0">
                <a:schemeClr val="accent1">
                  <a:alpha val="10000"/>
                </a:schemeClr>
              </a:outerShdw>
            </a:effectLst>
            <a:scene3d>
              <a:camera prst="orthographicFront"/>
              <a:lightRig rig="balanced" dir="t"/>
            </a:scene3d>
            <a:sp3d prstMaterial="matte">
              <a:bevelT w="12700" h="127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dirty="0" smtClean="0">
                <a:solidFill>
                  <a:schemeClr val="tx1"/>
                </a:solidFill>
                <a:latin typeface="Segoe" pitchFamily="34" charset="0"/>
              </a:endParaRPr>
            </a:p>
          </p:txBody>
        </p:sp>
        <p:sp>
          <p:nvSpPr>
            <p:cNvPr id="142" name="Oval 141"/>
            <p:cNvSpPr/>
            <p:nvPr/>
          </p:nvSpPr>
          <p:spPr bwMode="auto">
            <a:xfrm>
              <a:off x="4107179" y="4303869"/>
              <a:ext cx="48102" cy="48102"/>
            </a:xfrm>
            <a:prstGeom prst="ellipse">
              <a:avLst/>
            </a:prstGeom>
            <a:solidFill>
              <a:schemeClr val="accent3"/>
            </a:solidFill>
            <a:ln w="38100">
              <a:noFill/>
              <a:headEnd type="none" w="med" len="med"/>
              <a:tailEnd type="none" w="med" len="med"/>
            </a:ln>
            <a:effectLst>
              <a:outerShdw blurRad="63500" algn="ctr" rotWithShape="0">
                <a:schemeClr val="accent1">
                  <a:alpha val="10000"/>
                </a:schemeClr>
              </a:outerShdw>
            </a:effectLst>
            <a:scene3d>
              <a:camera prst="orthographicFront"/>
              <a:lightRig rig="balanced" dir="t"/>
            </a:scene3d>
            <a:sp3d prstMaterial="matte">
              <a:bevelT w="12700" h="127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dirty="0" smtClean="0">
                <a:solidFill>
                  <a:schemeClr val="tx1"/>
                </a:solidFill>
                <a:latin typeface="Segoe" pitchFamily="34" charset="0"/>
              </a:endParaRPr>
            </a:p>
          </p:txBody>
        </p:sp>
      </p:grpSp>
      <p:grpSp>
        <p:nvGrpSpPr>
          <p:cNvPr id="151" name="Group 150"/>
          <p:cNvGrpSpPr/>
          <p:nvPr/>
        </p:nvGrpSpPr>
        <p:grpSpPr>
          <a:xfrm>
            <a:off x="647700" y="1218420"/>
            <a:ext cx="1106130" cy="2147318"/>
            <a:chOff x="647700" y="1218420"/>
            <a:chExt cx="1106130" cy="2147318"/>
          </a:xfrm>
        </p:grpSpPr>
        <p:sp>
          <p:nvSpPr>
            <p:cNvPr id="77" name="TextBox 76"/>
            <p:cNvSpPr txBox="1"/>
            <p:nvPr/>
          </p:nvSpPr>
          <p:spPr>
            <a:xfrm>
              <a:off x="689706" y="2842518"/>
              <a:ext cx="809212" cy="523220"/>
            </a:xfrm>
            <a:prstGeom prst="rect">
              <a:avLst/>
            </a:prstGeom>
            <a:noFill/>
          </p:spPr>
          <p:txBody>
            <a:bodyPr wrap="square" rtlCol="0">
              <a:spAutoFit/>
            </a:bodyPr>
            <a:lstStyle/>
            <a:p>
              <a:pPr algn="ctr"/>
              <a:r>
                <a:rPr lang="en-US" sz="1400" dirty="0" smtClean="0"/>
                <a:t>Remote Users</a:t>
              </a:r>
              <a:endParaRPr lang="en-US" sz="1400" dirty="0"/>
            </a:p>
          </p:txBody>
        </p:sp>
        <p:grpSp>
          <p:nvGrpSpPr>
            <p:cNvPr id="136" name="Group 135"/>
            <p:cNvGrpSpPr/>
            <p:nvPr/>
          </p:nvGrpSpPr>
          <p:grpSpPr>
            <a:xfrm>
              <a:off x="647700" y="1218420"/>
              <a:ext cx="1106130" cy="1541984"/>
              <a:chOff x="647700" y="1218420"/>
              <a:chExt cx="1106130" cy="1541984"/>
            </a:xfrm>
          </p:grpSpPr>
          <p:sp>
            <p:nvSpPr>
              <p:cNvPr id="90" name="TextBox 89"/>
              <p:cNvSpPr txBox="1"/>
              <p:nvPr/>
            </p:nvSpPr>
            <p:spPr>
              <a:xfrm>
                <a:off x="679880" y="1218420"/>
                <a:ext cx="979307" cy="369332"/>
              </a:xfrm>
              <a:prstGeom prst="rect">
                <a:avLst/>
              </a:prstGeom>
              <a:noFill/>
            </p:spPr>
            <p:txBody>
              <a:bodyPr wrap="none" rtlCol="0">
                <a:spAutoFit/>
              </a:bodyPr>
              <a:lstStyle/>
              <a:p>
                <a:pPr algn="ctr"/>
                <a:r>
                  <a:rPr lang="en-US" dirty="0" smtClean="0"/>
                  <a:t>Internet</a:t>
                </a:r>
                <a:endParaRPr lang="en-US" dirty="0"/>
              </a:p>
            </p:txBody>
          </p:sp>
          <p:grpSp>
            <p:nvGrpSpPr>
              <p:cNvPr id="20" name="Group 110"/>
              <p:cNvGrpSpPr/>
              <p:nvPr/>
            </p:nvGrpSpPr>
            <p:grpSpPr>
              <a:xfrm>
                <a:off x="647700" y="1562101"/>
                <a:ext cx="1106130" cy="890649"/>
                <a:chOff x="552450" y="1562100"/>
                <a:chExt cx="1466850" cy="1181099"/>
              </a:xfrm>
            </p:grpSpPr>
            <p:pic>
              <p:nvPicPr>
                <p:cNvPr id="1057" name="Picture 33" descr="C:\Program Files\Microsoft Resource DVD Artwork\DVD_ART\Artwork_Imagery\HARDWARE_IMAGERY\Illustration - Misc Hardware\Windows Vista Illustration Icons\Laptop.png"/>
                <p:cNvPicPr>
                  <a:picLocks noChangeAspect="1" noChangeArrowheads="1"/>
                </p:cNvPicPr>
                <p:nvPr/>
              </p:nvPicPr>
              <p:blipFill>
                <a:blip r:embed="rId16" cstate="print"/>
                <a:srcRect/>
                <a:stretch>
                  <a:fillRect/>
                </a:stretch>
              </p:blipFill>
              <p:spPr bwMode="auto">
                <a:xfrm>
                  <a:off x="733425" y="1914524"/>
                  <a:ext cx="828675" cy="828675"/>
                </a:xfrm>
                <a:prstGeom prst="rect">
                  <a:avLst/>
                </a:prstGeom>
                <a:noFill/>
              </p:spPr>
            </p:pic>
            <p:pic>
              <p:nvPicPr>
                <p:cNvPr id="1058" name="Picture 34" descr="C:\Program Files\Microsoft Resource DVD Artwork\DVD_ART\Artwork_Imagery\HARDWARE_IMAGERY\Illustration - Misc Hardware\Windows Vista Illustration Icons\Tablet.png"/>
                <p:cNvPicPr>
                  <a:picLocks noChangeAspect="1" noChangeArrowheads="1"/>
                </p:cNvPicPr>
                <p:nvPr/>
              </p:nvPicPr>
              <p:blipFill>
                <a:blip r:embed="rId17" cstate="print"/>
                <a:srcRect/>
                <a:stretch>
                  <a:fillRect/>
                </a:stretch>
              </p:blipFill>
              <p:spPr bwMode="auto">
                <a:xfrm>
                  <a:off x="552450" y="1809750"/>
                  <a:ext cx="445929" cy="445929"/>
                </a:xfrm>
                <a:prstGeom prst="rect">
                  <a:avLst/>
                </a:prstGeom>
                <a:noFill/>
              </p:spPr>
            </p:pic>
            <p:pic>
              <p:nvPicPr>
                <p:cNvPr id="1059" name="Picture 35" descr="C:\Program Files\Microsoft Resource DVD Artwork\DVD_ART\Artwork_Imagery\HARDWARE_IMAGERY\Illustration - Misc Hardware\Windows Vista Illustration Icons\Pocket PC.png"/>
                <p:cNvPicPr>
                  <a:picLocks noChangeAspect="1" noChangeArrowheads="1"/>
                </p:cNvPicPr>
                <p:nvPr/>
              </p:nvPicPr>
              <p:blipFill>
                <a:blip r:embed="rId18" cstate="print"/>
                <a:srcRect/>
                <a:stretch>
                  <a:fillRect/>
                </a:stretch>
              </p:blipFill>
              <p:spPr bwMode="auto">
                <a:xfrm>
                  <a:off x="1150814" y="1562100"/>
                  <a:ext cx="339574" cy="424894"/>
                </a:xfrm>
                <a:prstGeom prst="rect">
                  <a:avLst/>
                </a:prstGeom>
                <a:noFill/>
              </p:spPr>
            </p:pic>
            <p:pic>
              <p:nvPicPr>
                <p:cNvPr id="1060" name="Picture 36" descr="C:\Program Files\Microsoft Resource DVD Artwork\DVD_ART\Artwork_Imagery\HARDWARE_IMAGERY\Illustration - Misc Hardware\Windows Vista Illustration Icons\Cell phone smart phone.png"/>
                <p:cNvPicPr>
                  <a:picLocks noChangeAspect="1" noChangeArrowheads="1"/>
                </p:cNvPicPr>
                <p:nvPr/>
              </p:nvPicPr>
              <p:blipFill>
                <a:blip r:embed="rId19" cstate="print"/>
                <a:srcRect/>
                <a:stretch>
                  <a:fillRect/>
                </a:stretch>
              </p:blipFill>
              <p:spPr bwMode="auto">
                <a:xfrm>
                  <a:off x="1514475" y="1743075"/>
                  <a:ext cx="504825" cy="504825"/>
                </a:xfrm>
                <a:prstGeom prst="rect">
                  <a:avLst/>
                </a:prstGeom>
                <a:noFill/>
              </p:spPr>
            </p:pic>
          </p:grpSp>
          <p:pic>
            <p:nvPicPr>
              <p:cNvPr id="120" name="Picture 2" descr="C:\Program Files\Microsoft Resource DVD Artwork\DVD_ART\BoxShots_Logos\Internet Explorer\Internet Exlorer 7 logo bug.png"/>
              <p:cNvPicPr>
                <a:picLocks noChangeAspect="1" noChangeArrowheads="1"/>
              </p:cNvPicPr>
              <p:nvPr/>
            </p:nvPicPr>
            <p:blipFill>
              <a:blip r:embed="rId20" cstate="print"/>
              <a:srcRect/>
              <a:stretch>
                <a:fillRect/>
              </a:stretch>
            </p:blipFill>
            <p:spPr bwMode="auto">
              <a:xfrm>
                <a:off x="1000125" y="2486025"/>
                <a:ext cx="285299" cy="274379"/>
              </a:xfrm>
              <a:prstGeom prst="rect">
                <a:avLst/>
              </a:prstGeom>
              <a:noFill/>
            </p:spPr>
          </p:pic>
        </p:grpSp>
      </p:grpSp>
      <p:grpSp>
        <p:nvGrpSpPr>
          <p:cNvPr id="128" name="Group 127"/>
          <p:cNvGrpSpPr/>
          <p:nvPr/>
        </p:nvGrpSpPr>
        <p:grpSpPr>
          <a:xfrm>
            <a:off x="2310978" y="1218420"/>
            <a:ext cx="2083647" cy="5106180"/>
            <a:chOff x="2310978" y="1218420"/>
            <a:chExt cx="2083647" cy="5106180"/>
          </a:xfrm>
        </p:grpSpPr>
        <p:pic>
          <p:nvPicPr>
            <p:cNvPr id="131" name="Picture 10" descr="C:\Program Files\Microsoft Resource DVD Artwork\DVD_ART\Artwork_Imagery\HARDWARE_IMAGERY\Illustration - Misc Hardware\Windows Vista Illustration Icons\Server.png"/>
            <p:cNvPicPr>
              <a:picLocks noChangeAspect="1" noChangeArrowheads="1"/>
            </p:cNvPicPr>
            <p:nvPr/>
          </p:nvPicPr>
          <p:blipFill>
            <a:blip r:embed="rId9" cstate="screen"/>
            <a:srcRect/>
            <a:stretch>
              <a:fillRect/>
            </a:stretch>
          </p:blipFill>
          <p:spPr bwMode="auto">
            <a:xfrm>
              <a:off x="3114675" y="2105026"/>
              <a:ext cx="445477" cy="609600"/>
            </a:xfrm>
            <a:prstGeom prst="rect">
              <a:avLst/>
            </a:prstGeom>
            <a:noFill/>
          </p:spPr>
        </p:pic>
        <p:grpSp>
          <p:nvGrpSpPr>
            <p:cNvPr id="127" name="Group 126"/>
            <p:cNvGrpSpPr/>
            <p:nvPr/>
          </p:nvGrpSpPr>
          <p:grpSpPr>
            <a:xfrm>
              <a:off x="2310978" y="1218420"/>
              <a:ext cx="2083647" cy="5106180"/>
              <a:chOff x="2310978" y="1218420"/>
              <a:chExt cx="2083647" cy="5106180"/>
            </a:xfrm>
          </p:grpSpPr>
          <p:sp>
            <p:nvSpPr>
              <p:cNvPr id="105" name="TextBox 104"/>
              <p:cNvSpPr txBox="1"/>
              <p:nvPr/>
            </p:nvSpPr>
            <p:spPr>
              <a:xfrm>
                <a:off x="2310978" y="1218420"/>
                <a:ext cx="2083647" cy="369332"/>
              </a:xfrm>
              <a:prstGeom prst="rect">
                <a:avLst/>
              </a:prstGeom>
              <a:noFill/>
            </p:spPr>
            <p:txBody>
              <a:bodyPr wrap="none" rtlCol="0">
                <a:spAutoFit/>
              </a:bodyPr>
              <a:lstStyle/>
              <a:p>
                <a:pPr algn="ctr"/>
                <a:r>
                  <a:rPr lang="en-US" dirty="0" smtClean="0"/>
                  <a:t>Perimeter Network</a:t>
                </a:r>
                <a:endParaRPr lang="en-US" dirty="0"/>
              </a:p>
            </p:txBody>
          </p:sp>
          <p:sp>
            <p:nvSpPr>
              <p:cNvPr id="153" name="Rounded Rectangle 152"/>
              <p:cNvSpPr/>
              <p:nvPr/>
            </p:nvSpPr>
            <p:spPr bwMode="auto">
              <a:xfrm>
                <a:off x="2667863" y="1676400"/>
                <a:ext cx="1245731" cy="4648200"/>
              </a:xfrm>
              <a:prstGeom prst="roundRect">
                <a:avLst/>
              </a:prstGeom>
              <a:gradFill flip="none" rotWithShape="1">
                <a:gsLst>
                  <a:gs pos="0">
                    <a:schemeClr val="bg1">
                      <a:lumMod val="50000"/>
                      <a:alpha val="0"/>
                    </a:schemeClr>
                  </a:gs>
                  <a:gs pos="42000">
                    <a:schemeClr val="accent1">
                      <a:lumMod val="60000"/>
                      <a:lumOff val="40000"/>
                    </a:schemeClr>
                  </a:gs>
                  <a:gs pos="75000">
                    <a:schemeClr val="accent1">
                      <a:lumMod val="75000"/>
                    </a:schemeClr>
                  </a:gs>
                  <a:gs pos="85000">
                    <a:schemeClr val="accent1">
                      <a:lumMod val="50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1">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endParaRPr lang="en-US" sz="2400" dirty="0">
                  <a:solidFill>
                    <a:schemeClr val="tx1"/>
                  </a:solidFill>
                </a:endParaRPr>
              </a:p>
            </p:txBody>
          </p:sp>
          <p:sp>
            <p:nvSpPr>
              <p:cNvPr id="33" name="TextBox 32"/>
              <p:cNvSpPr txBox="1"/>
              <p:nvPr/>
            </p:nvSpPr>
            <p:spPr>
              <a:xfrm>
                <a:off x="2667000" y="1809218"/>
                <a:ext cx="1246244" cy="3600982"/>
              </a:xfrm>
              <a:prstGeom prst="rect">
                <a:avLst/>
              </a:prstGeom>
              <a:noFill/>
            </p:spPr>
            <p:txBody>
              <a:bodyPr wrap="square" lIns="91436" tIns="45718" rIns="91436" bIns="45718">
                <a:spAutoFit/>
              </a:bodyPr>
              <a:lstStyle/>
              <a:p>
                <a:pPr algn="ctr"/>
                <a:r>
                  <a:rPr lang="en-US" sz="1200" dirty="0" smtClean="0"/>
                  <a:t>Edge Access</a:t>
                </a:r>
              </a:p>
              <a:p>
                <a:pPr algn="ctr"/>
                <a:endParaRPr lang="en-US" sz="1200" dirty="0" smtClean="0"/>
              </a:p>
              <a:p>
                <a:pPr algn="ctr"/>
                <a:endParaRPr lang="en-US" sz="1200" dirty="0" smtClean="0"/>
              </a:p>
              <a:p>
                <a:pPr algn="ctr"/>
                <a:endParaRPr lang="en-US" sz="1200" dirty="0" smtClean="0"/>
              </a:p>
              <a:p>
                <a:pPr algn="ctr"/>
                <a:endParaRPr lang="en-US" sz="1200" dirty="0" smtClean="0"/>
              </a:p>
              <a:p>
                <a:pPr algn="ctr"/>
                <a:endParaRPr lang="en-US" sz="1200" dirty="0" smtClean="0"/>
              </a:p>
              <a:p>
                <a:pPr algn="ctr"/>
                <a:r>
                  <a:rPr lang="en-US" sz="1200" dirty="0" smtClean="0"/>
                  <a:t>Conferencing</a:t>
                </a:r>
              </a:p>
              <a:p>
                <a:pPr algn="ctr"/>
                <a:endParaRPr lang="en-US" sz="1200" dirty="0" smtClean="0"/>
              </a:p>
              <a:p>
                <a:pPr algn="ctr"/>
                <a:endParaRPr lang="en-US" sz="1200" dirty="0" smtClean="0"/>
              </a:p>
              <a:p>
                <a:pPr algn="ctr"/>
                <a:endParaRPr lang="en-US" sz="1200" dirty="0" smtClean="0"/>
              </a:p>
              <a:p>
                <a:pPr algn="ctr"/>
                <a:endParaRPr lang="en-US" sz="1200" dirty="0" smtClean="0"/>
              </a:p>
              <a:p>
                <a:pPr algn="ctr"/>
                <a:endParaRPr lang="en-US" sz="1200" dirty="0" smtClean="0"/>
              </a:p>
              <a:p>
                <a:pPr algn="ctr"/>
                <a:r>
                  <a:rPr lang="en-US" sz="1200" dirty="0" smtClean="0"/>
                  <a:t>Audio/Video</a:t>
                </a:r>
              </a:p>
              <a:p>
                <a:pPr algn="ctr"/>
                <a:endParaRPr lang="en-US" sz="1200" dirty="0" smtClean="0"/>
              </a:p>
              <a:p>
                <a:pPr algn="ctr"/>
                <a:endParaRPr lang="en-US" sz="1200" dirty="0" smtClean="0"/>
              </a:p>
              <a:p>
                <a:pPr algn="ctr"/>
                <a:endParaRPr lang="en-US" sz="1200" dirty="0" smtClean="0"/>
              </a:p>
              <a:p>
                <a:pPr algn="ctr"/>
                <a:endParaRPr lang="en-US" sz="1200" dirty="0" smtClean="0"/>
              </a:p>
              <a:p>
                <a:pPr algn="ctr"/>
                <a:endParaRPr lang="en-US" sz="1200" dirty="0" smtClean="0"/>
              </a:p>
              <a:p>
                <a:pPr algn="ctr"/>
                <a:r>
                  <a:rPr lang="en-US" sz="1200" dirty="0" smtClean="0"/>
                  <a:t>Edge Transport</a:t>
                </a:r>
                <a:endParaRPr lang="en-US" sz="1200" dirty="0"/>
              </a:p>
            </p:txBody>
          </p:sp>
          <p:grpSp>
            <p:nvGrpSpPr>
              <p:cNvPr id="17" name="Group 129"/>
              <p:cNvGrpSpPr/>
              <p:nvPr/>
            </p:nvGrpSpPr>
            <p:grpSpPr>
              <a:xfrm>
                <a:off x="3034362" y="3200400"/>
                <a:ext cx="537513" cy="639651"/>
                <a:chOff x="2927378" y="4288368"/>
                <a:chExt cx="590522" cy="702732"/>
              </a:xfrm>
            </p:grpSpPr>
            <p:pic>
              <p:nvPicPr>
                <p:cNvPr id="129" name="Picture 10" descr="C:\Program Files\Microsoft Resource DVD Artwork\DVD_ART\Artwork_Imagery\HARDWARE_IMAGERY\Illustration - Misc Hardware\Windows Vista Illustration Icons\Server.png"/>
                <p:cNvPicPr>
                  <a:picLocks noChangeAspect="1" noChangeArrowheads="1"/>
                </p:cNvPicPr>
                <p:nvPr/>
              </p:nvPicPr>
              <p:blipFill>
                <a:blip r:embed="rId9" cstate="screen"/>
                <a:srcRect/>
                <a:stretch>
                  <a:fillRect/>
                </a:stretch>
              </p:blipFill>
              <p:spPr bwMode="auto">
                <a:xfrm>
                  <a:off x="2927378" y="4288368"/>
                  <a:ext cx="489409" cy="669718"/>
                </a:xfrm>
                <a:prstGeom prst="rect">
                  <a:avLst/>
                </a:prstGeom>
                <a:noFill/>
              </p:spPr>
            </p:pic>
            <p:pic>
              <p:nvPicPr>
                <p:cNvPr id="1041" name="Picture 17" descr="C:\Program Files\Microsoft Resource DVD Artwork\DVD_ART\Artwork_Imagery\HARDWARE_IMAGERY\Illustration - Misc Hardware\Windows Vista Illustration Icons\Firewall.png"/>
                <p:cNvPicPr>
                  <a:picLocks noChangeAspect="1" noChangeArrowheads="1"/>
                </p:cNvPicPr>
                <p:nvPr/>
              </p:nvPicPr>
              <p:blipFill>
                <a:blip r:embed="rId21" cstate="print"/>
                <a:srcRect/>
                <a:stretch>
                  <a:fillRect/>
                </a:stretch>
              </p:blipFill>
              <p:spPr bwMode="auto">
                <a:xfrm>
                  <a:off x="3155950" y="4629150"/>
                  <a:ext cx="361950" cy="361950"/>
                </a:xfrm>
                <a:prstGeom prst="rect">
                  <a:avLst/>
                </a:prstGeom>
                <a:noFill/>
              </p:spPr>
            </p:pic>
          </p:grpSp>
          <p:pic>
            <p:nvPicPr>
              <p:cNvPr id="121" name="Picture 10" descr="C:\Program Files\Microsoft Resource DVD Artwork\DVD_ART\Artwork_Imagery\HARDWARE_IMAGERY\Illustration - Misc Hardware\Windows Vista Illustration Icons\Server.png"/>
              <p:cNvPicPr>
                <a:picLocks noChangeAspect="1" noChangeArrowheads="1"/>
              </p:cNvPicPr>
              <p:nvPr/>
            </p:nvPicPr>
            <p:blipFill>
              <a:blip r:embed="rId9" cstate="screen"/>
              <a:srcRect/>
              <a:stretch>
                <a:fillRect/>
              </a:stretch>
            </p:blipFill>
            <p:spPr bwMode="auto">
              <a:xfrm>
                <a:off x="3114675" y="4305300"/>
                <a:ext cx="445477" cy="609600"/>
              </a:xfrm>
              <a:prstGeom prst="rect">
                <a:avLst/>
              </a:prstGeom>
              <a:noFill/>
            </p:spPr>
          </p:pic>
          <p:pic>
            <p:nvPicPr>
              <p:cNvPr id="122" name="Picture 10" descr="C:\Program Files\Microsoft Resource DVD Artwork\DVD_ART\Artwork_Imagery\HARDWARE_IMAGERY\Illustration - Misc Hardware\Windows Vista Illustration Icons\Server.png"/>
              <p:cNvPicPr>
                <a:picLocks noChangeAspect="1" noChangeArrowheads="1"/>
              </p:cNvPicPr>
              <p:nvPr/>
            </p:nvPicPr>
            <p:blipFill>
              <a:blip r:embed="rId9" cstate="screen"/>
              <a:srcRect/>
              <a:stretch>
                <a:fillRect/>
              </a:stretch>
            </p:blipFill>
            <p:spPr bwMode="auto">
              <a:xfrm>
                <a:off x="3114675" y="5410200"/>
                <a:ext cx="445477" cy="609600"/>
              </a:xfrm>
              <a:prstGeom prst="rect">
                <a:avLst/>
              </a:prstGeom>
              <a:noFill/>
            </p:spPr>
          </p:pic>
        </p:grpSp>
      </p:grpSp>
      <p:grpSp>
        <p:nvGrpSpPr>
          <p:cNvPr id="124" name="Group 123"/>
          <p:cNvGrpSpPr/>
          <p:nvPr/>
        </p:nvGrpSpPr>
        <p:grpSpPr>
          <a:xfrm>
            <a:off x="4814886" y="1593647"/>
            <a:ext cx="2663907" cy="1406727"/>
            <a:chOff x="4814886" y="1593647"/>
            <a:chExt cx="2663907" cy="1406727"/>
          </a:xfrm>
        </p:grpSpPr>
        <p:sp>
          <p:nvSpPr>
            <p:cNvPr id="11" name="Rounded Rectangle 10"/>
            <p:cNvSpPr/>
            <p:nvPr/>
          </p:nvSpPr>
          <p:spPr>
            <a:xfrm>
              <a:off x="4816541" y="1595873"/>
              <a:ext cx="2662252" cy="1404501"/>
            </a:xfrm>
            <a:prstGeom prst="roundRect">
              <a:avLst/>
            </a:prstGeom>
            <a:gradFill flip="none" rotWithShape="1">
              <a:gsLst>
                <a:gs pos="0">
                  <a:schemeClr val="bg1">
                    <a:lumMod val="50000"/>
                    <a:alpha val="0"/>
                  </a:schemeClr>
                </a:gs>
                <a:gs pos="42000">
                  <a:schemeClr val="accent1">
                    <a:lumMod val="60000"/>
                    <a:lumOff val="40000"/>
                  </a:schemeClr>
                </a:gs>
                <a:gs pos="75000">
                  <a:schemeClr val="accent1">
                    <a:lumMod val="75000"/>
                  </a:schemeClr>
                </a:gs>
                <a:gs pos="85000">
                  <a:schemeClr val="accent1">
                    <a:lumMod val="50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1">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endParaRPr lang="en-US" sz="2400" dirty="0">
                <a:solidFill>
                  <a:schemeClr val="tx1"/>
                </a:solidFill>
              </a:endParaRPr>
            </a:p>
          </p:txBody>
        </p:sp>
        <p:sp>
          <p:nvSpPr>
            <p:cNvPr id="12" name="Rounded Rectangle 11"/>
            <p:cNvSpPr/>
            <p:nvPr/>
          </p:nvSpPr>
          <p:spPr bwMode="auto">
            <a:xfrm>
              <a:off x="6319875" y="1871084"/>
              <a:ext cx="974198" cy="751598"/>
            </a:xfrm>
            <a:prstGeom prst="roundRect">
              <a:avLst/>
            </a:prstGeom>
            <a:gradFill flip="none" rotWithShape="1">
              <a:gsLst>
                <a:gs pos="0">
                  <a:schemeClr val="bg1">
                    <a:lumMod val="50000"/>
                    <a:alpha val="0"/>
                  </a:schemeClr>
                </a:gs>
                <a:gs pos="42000">
                  <a:schemeClr val="accent2">
                    <a:lumMod val="40000"/>
                    <a:lumOff val="60000"/>
                  </a:schemeClr>
                </a:gs>
                <a:gs pos="75000">
                  <a:schemeClr val="accent2"/>
                </a:gs>
                <a:gs pos="85000">
                  <a:schemeClr val="accent2">
                    <a:lumMod val="75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2">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endParaRPr lang="en-US" sz="2400" dirty="0">
                <a:solidFill>
                  <a:schemeClr val="tx1"/>
                </a:solidFill>
              </a:endParaRPr>
            </a:p>
          </p:txBody>
        </p:sp>
        <p:sp>
          <p:nvSpPr>
            <p:cNvPr id="13" name="Rounded Rectangle 12"/>
            <p:cNvSpPr/>
            <p:nvPr/>
          </p:nvSpPr>
          <p:spPr bwMode="auto">
            <a:xfrm>
              <a:off x="5011759" y="1885486"/>
              <a:ext cx="993859" cy="737196"/>
            </a:xfrm>
            <a:prstGeom prst="roundRect">
              <a:avLst/>
            </a:prstGeom>
            <a:gradFill flip="none" rotWithShape="1">
              <a:gsLst>
                <a:gs pos="0">
                  <a:schemeClr val="bg1">
                    <a:lumMod val="50000"/>
                    <a:alpha val="0"/>
                  </a:schemeClr>
                </a:gs>
                <a:gs pos="42000">
                  <a:schemeClr val="accent2">
                    <a:lumMod val="40000"/>
                    <a:lumOff val="60000"/>
                  </a:schemeClr>
                </a:gs>
                <a:gs pos="75000">
                  <a:schemeClr val="accent2"/>
                </a:gs>
                <a:gs pos="85000">
                  <a:schemeClr val="accent2">
                    <a:lumMod val="75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2">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endParaRPr lang="en-US" sz="2400" dirty="0">
                <a:solidFill>
                  <a:schemeClr val="tx1"/>
                </a:solidFill>
              </a:endParaRPr>
            </a:p>
          </p:txBody>
        </p:sp>
        <p:pic>
          <p:nvPicPr>
            <p:cNvPr id="53" name="Picture 230" descr="Ear bud"/>
            <p:cNvPicPr>
              <a:picLocks noChangeAspect="1" noChangeArrowheads="1"/>
            </p:cNvPicPr>
            <p:nvPr/>
          </p:nvPicPr>
          <p:blipFill>
            <a:blip r:embed="rId22"/>
            <a:stretch>
              <a:fillRect/>
            </a:stretch>
          </p:blipFill>
          <p:spPr bwMode="auto">
            <a:xfrm>
              <a:off x="5238908" y="1939806"/>
              <a:ext cx="219289" cy="212137"/>
            </a:xfrm>
            <a:prstGeom prst="rect">
              <a:avLst/>
            </a:prstGeom>
            <a:noFill/>
            <a:ln w="9525">
              <a:noFill/>
              <a:miter lim="800000"/>
              <a:headEnd/>
              <a:tailEnd/>
            </a:ln>
          </p:spPr>
        </p:pic>
        <p:pic>
          <p:nvPicPr>
            <p:cNvPr id="54" name="Picture 231" descr="USB device"/>
            <p:cNvPicPr>
              <a:picLocks noChangeAspect="1" noChangeArrowheads="1"/>
            </p:cNvPicPr>
            <p:nvPr/>
          </p:nvPicPr>
          <p:blipFill>
            <a:blip r:embed="rId23"/>
            <a:stretch>
              <a:fillRect/>
            </a:stretch>
          </p:blipFill>
          <p:spPr bwMode="auto">
            <a:xfrm>
              <a:off x="5661785" y="1911708"/>
              <a:ext cx="255802" cy="280977"/>
            </a:xfrm>
            <a:prstGeom prst="rect">
              <a:avLst/>
            </a:prstGeom>
            <a:noFill/>
            <a:ln w="9525">
              <a:noFill/>
              <a:miter lim="800000"/>
              <a:headEnd/>
              <a:tailEnd/>
            </a:ln>
          </p:spPr>
        </p:pic>
        <p:pic>
          <p:nvPicPr>
            <p:cNvPr id="56" name="Rectangle 17421"/>
            <p:cNvPicPr>
              <a:picLocks noChangeAspect="1" noChangeArrowheads="1"/>
            </p:cNvPicPr>
            <p:nvPr/>
          </p:nvPicPr>
          <p:blipFill>
            <a:blip r:embed="rId24" cstate="email"/>
            <a:srcRect/>
            <a:stretch>
              <a:fillRect/>
            </a:stretch>
          </p:blipFill>
          <p:spPr bwMode="auto">
            <a:xfrm>
              <a:off x="5308024" y="2208100"/>
              <a:ext cx="535260" cy="331552"/>
            </a:xfrm>
            <a:prstGeom prst="rect">
              <a:avLst/>
            </a:prstGeom>
            <a:noFill/>
            <a:ln w="9525">
              <a:noFill/>
              <a:miter lim="800000"/>
              <a:headEnd/>
              <a:tailEnd/>
            </a:ln>
          </p:spPr>
        </p:pic>
        <p:pic>
          <p:nvPicPr>
            <p:cNvPr id="47" name="Picture 121" descr="anyversion-icon-32x32-32bit"/>
            <p:cNvPicPr>
              <a:picLocks noChangeAspect="1" noChangeArrowheads="1"/>
            </p:cNvPicPr>
            <p:nvPr/>
          </p:nvPicPr>
          <p:blipFill>
            <a:blip r:embed="rId25"/>
            <a:srcRect/>
            <a:stretch>
              <a:fillRect/>
            </a:stretch>
          </p:blipFill>
          <p:spPr bwMode="auto">
            <a:xfrm>
              <a:off x="5409696" y="2231878"/>
              <a:ext cx="202303" cy="202303"/>
            </a:xfrm>
            <a:prstGeom prst="rect">
              <a:avLst/>
            </a:prstGeom>
            <a:noFill/>
            <a:ln w="9525">
              <a:noFill/>
              <a:miter lim="800000"/>
              <a:headEnd/>
              <a:tailEnd/>
            </a:ln>
          </p:spPr>
        </p:pic>
        <p:sp>
          <p:nvSpPr>
            <p:cNvPr id="207" name="TextBox 206"/>
            <p:cNvSpPr txBox="1"/>
            <p:nvPr/>
          </p:nvSpPr>
          <p:spPr>
            <a:xfrm>
              <a:off x="4814886" y="1593647"/>
              <a:ext cx="2652288" cy="307773"/>
            </a:xfrm>
            <a:prstGeom prst="rect">
              <a:avLst/>
            </a:prstGeom>
            <a:noFill/>
          </p:spPr>
          <p:txBody>
            <a:bodyPr wrap="square" lIns="91436" tIns="45718" rIns="91436" bIns="45718">
              <a:spAutoFit/>
            </a:bodyPr>
            <a:lstStyle/>
            <a:p>
              <a:pPr algn="ctr">
                <a:defRPr/>
              </a:pPr>
              <a:r>
                <a:rPr lang="en-US" sz="1400" dirty="0" smtClean="0"/>
                <a:t>Clients and Devices</a:t>
              </a:r>
            </a:p>
          </p:txBody>
        </p:sp>
        <p:pic>
          <p:nvPicPr>
            <p:cNvPr id="1069" name="Picture 45" descr="C:\Program Files\Microsoft Resource DVD Artwork\DVD_ART\Artwork_Imagery\HARDWARE_IMAGERY\Photos - OEM Hardware\Windows CE Embedded Devices\UCG Phone VoIP Unified Communications.png"/>
            <p:cNvPicPr>
              <a:picLocks noChangeAspect="1" noChangeArrowheads="1"/>
            </p:cNvPicPr>
            <p:nvPr/>
          </p:nvPicPr>
          <p:blipFill>
            <a:blip r:embed="rId26" cstate="print"/>
            <a:srcRect/>
            <a:stretch>
              <a:fillRect/>
            </a:stretch>
          </p:blipFill>
          <p:spPr bwMode="auto">
            <a:xfrm>
              <a:off x="6391275" y="1901099"/>
              <a:ext cx="809624" cy="661125"/>
            </a:xfrm>
            <a:prstGeom prst="rect">
              <a:avLst/>
            </a:prstGeom>
            <a:noFill/>
          </p:spPr>
        </p:pic>
        <p:pic>
          <p:nvPicPr>
            <p:cNvPr id="23" name="Picture 2" descr="C:\Program Files\Microsoft Resource DVD Artwork\DVD_ART\BoxShots_Logos\Internet Explorer\Internet Exlorer 7 logo bug.png"/>
            <p:cNvPicPr>
              <a:picLocks noChangeAspect="1" noChangeArrowheads="1"/>
            </p:cNvPicPr>
            <p:nvPr/>
          </p:nvPicPr>
          <p:blipFill>
            <a:blip r:embed="rId20" cstate="print"/>
            <a:srcRect/>
            <a:stretch>
              <a:fillRect/>
            </a:stretch>
          </p:blipFill>
          <p:spPr bwMode="auto">
            <a:xfrm>
              <a:off x="6248400" y="2667000"/>
              <a:ext cx="285299" cy="274379"/>
            </a:xfrm>
            <a:prstGeom prst="rect">
              <a:avLst/>
            </a:prstGeom>
            <a:noFill/>
          </p:spPr>
        </p:pic>
        <p:pic>
          <p:nvPicPr>
            <p:cNvPr id="112" name="Picture 111" descr="outlook_icon01.png"/>
            <p:cNvPicPr>
              <a:picLocks noChangeAspect="1"/>
            </p:cNvPicPr>
            <p:nvPr/>
          </p:nvPicPr>
          <p:blipFill>
            <a:blip r:embed="rId27"/>
            <a:stretch>
              <a:fillRect/>
            </a:stretch>
          </p:blipFill>
          <p:spPr>
            <a:xfrm>
              <a:off x="5715000" y="2667000"/>
              <a:ext cx="276225" cy="276225"/>
            </a:xfrm>
            <a:prstGeom prst="rect">
              <a:avLst/>
            </a:prstGeom>
          </p:spPr>
        </p:pic>
      </p:grpSp>
      <p:pic>
        <p:nvPicPr>
          <p:cNvPr id="152" name="Rectangle 1024072"/>
          <p:cNvPicPr>
            <a:picLocks noChangeAspect="1" noChangeArrowheads="1"/>
          </p:cNvPicPr>
          <p:nvPr/>
        </p:nvPicPr>
        <p:blipFill>
          <a:blip r:embed="rId28" cstate="print"/>
          <a:srcRect/>
          <a:stretch>
            <a:fillRect/>
          </a:stretch>
        </p:blipFill>
        <p:spPr bwMode="gray">
          <a:xfrm>
            <a:off x="4042289" y="2462512"/>
            <a:ext cx="369028" cy="2726994"/>
          </a:xfrm>
          <a:prstGeom prst="rect">
            <a:avLst/>
          </a:prstGeom>
          <a:noFill/>
          <a:ln w="9525">
            <a:noFill/>
            <a:miter lim="800000"/>
            <a:headEnd/>
            <a:tailEnd/>
          </a:ln>
        </p:spPr>
      </p:pic>
      <p:pic>
        <p:nvPicPr>
          <p:cNvPr id="158" name="Rectangle 1024072"/>
          <p:cNvPicPr>
            <a:picLocks noChangeAspect="1" noChangeArrowheads="1"/>
          </p:cNvPicPr>
          <p:nvPr/>
        </p:nvPicPr>
        <p:blipFill>
          <a:blip r:embed="rId28" cstate="print"/>
          <a:srcRect/>
          <a:stretch>
            <a:fillRect/>
          </a:stretch>
        </p:blipFill>
        <p:spPr bwMode="gray">
          <a:xfrm>
            <a:off x="2140257" y="2460536"/>
            <a:ext cx="317935" cy="2726994"/>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3"/>
                                        </p:tgtEl>
                                        <p:attrNameLst>
                                          <p:attrName>style.visibility</p:attrName>
                                        </p:attrNameLst>
                                      </p:cBhvr>
                                      <p:to>
                                        <p:strVal val="visible"/>
                                      </p:to>
                                    </p:set>
                                    <p:anim calcmode="lin" valueType="num">
                                      <p:cBhvr additive="base">
                                        <p:cTn id="7" dur="500" fill="hold"/>
                                        <p:tgtEl>
                                          <p:spTgt spid="133"/>
                                        </p:tgtEl>
                                        <p:attrNameLst>
                                          <p:attrName>ppt_x</p:attrName>
                                        </p:attrNameLst>
                                      </p:cBhvr>
                                      <p:tavLst>
                                        <p:tav tm="0">
                                          <p:val>
                                            <p:strVal val="#ppt_x"/>
                                          </p:val>
                                        </p:tav>
                                        <p:tav tm="100000">
                                          <p:val>
                                            <p:strVal val="#ppt_x"/>
                                          </p:val>
                                        </p:tav>
                                      </p:tavLst>
                                    </p:anim>
                                    <p:anim calcmode="lin" valueType="num">
                                      <p:cBhvr additive="base">
                                        <p:cTn id="8" dur="500" fill="hold"/>
                                        <p:tgtEl>
                                          <p:spTgt spid="13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3"/>
                                        </p:tgtEl>
                                        <p:attrNameLst>
                                          <p:attrName>style.visibility</p:attrName>
                                        </p:attrNameLst>
                                      </p:cBhvr>
                                      <p:to>
                                        <p:strVal val="visible"/>
                                      </p:to>
                                    </p:set>
                                    <p:anim calcmode="lin" valueType="num">
                                      <p:cBhvr additive="base">
                                        <p:cTn id="13" dur="500" fill="hold"/>
                                        <p:tgtEl>
                                          <p:spTgt spid="123"/>
                                        </p:tgtEl>
                                        <p:attrNameLst>
                                          <p:attrName>ppt_x</p:attrName>
                                        </p:attrNameLst>
                                      </p:cBhvr>
                                      <p:tavLst>
                                        <p:tav tm="0">
                                          <p:val>
                                            <p:strVal val="#ppt_x"/>
                                          </p:val>
                                        </p:tav>
                                        <p:tav tm="100000">
                                          <p:val>
                                            <p:strVal val="#ppt_x"/>
                                          </p:val>
                                        </p:tav>
                                      </p:tavLst>
                                    </p:anim>
                                    <p:anim calcmode="lin" valueType="num">
                                      <p:cBhvr additive="base">
                                        <p:cTn id="14" dur="500" fill="hold"/>
                                        <p:tgtEl>
                                          <p:spTgt spid="12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24"/>
                                        </p:tgtEl>
                                        <p:attrNameLst>
                                          <p:attrName>style.visibility</p:attrName>
                                        </p:attrNameLst>
                                      </p:cBhvr>
                                      <p:to>
                                        <p:strVal val="visible"/>
                                      </p:to>
                                    </p:set>
                                    <p:anim calcmode="lin" valueType="num">
                                      <p:cBhvr additive="base">
                                        <p:cTn id="19" dur="500" fill="hold"/>
                                        <p:tgtEl>
                                          <p:spTgt spid="124"/>
                                        </p:tgtEl>
                                        <p:attrNameLst>
                                          <p:attrName>ppt_x</p:attrName>
                                        </p:attrNameLst>
                                      </p:cBhvr>
                                      <p:tavLst>
                                        <p:tav tm="0">
                                          <p:val>
                                            <p:strVal val="#ppt_x"/>
                                          </p:val>
                                        </p:tav>
                                        <p:tav tm="100000">
                                          <p:val>
                                            <p:strVal val="#ppt_x"/>
                                          </p:val>
                                        </p:tav>
                                      </p:tavLst>
                                    </p:anim>
                                    <p:anim calcmode="lin" valueType="num">
                                      <p:cBhvr additive="base">
                                        <p:cTn id="20" dur="500" fill="hold"/>
                                        <p:tgtEl>
                                          <p:spTgt spid="12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28"/>
                                        </p:tgtEl>
                                        <p:attrNameLst>
                                          <p:attrName>style.visibility</p:attrName>
                                        </p:attrNameLst>
                                      </p:cBhvr>
                                      <p:to>
                                        <p:strVal val="visible"/>
                                      </p:to>
                                    </p:set>
                                    <p:anim calcmode="lin" valueType="num">
                                      <p:cBhvr additive="base">
                                        <p:cTn id="25" dur="500" fill="hold"/>
                                        <p:tgtEl>
                                          <p:spTgt spid="128"/>
                                        </p:tgtEl>
                                        <p:attrNameLst>
                                          <p:attrName>ppt_x</p:attrName>
                                        </p:attrNameLst>
                                      </p:cBhvr>
                                      <p:tavLst>
                                        <p:tav tm="0">
                                          <p:val>
                                            <p:strVal val="#ppt_x"/>
                                          </p:val>
                                        </p:tav>
                                        <p:tav tm="100000">
                                          <p:val>
                                            <p:strVal val="#ppt_x"/>
                                          </p:val>
                                        </p:tav>
                                      </p:tavLst>
                                    </p:anim>
                                    <p:anim calcmode="lin" valueType="num">
                                      <p:cBhvr additive="base">
                                        <p:cTn id="26" dur="500" fill="hold"/>
                                        <p:tgtEl>
                                          <p:spTgt spid="12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51"/>
                                        </p:tgtEl>
                                        <p:attrNameLst>
                                          <p:attrName>style.visibility</p:attrName>
                                        </p:attrNameLst>
                                      </p:cBhvr>
                                      <p:to>
                                        <p:strVal val="visible"/>
                                      </p:to>
                                    </p:set>
                                    <p:anim calcmode="lin" valueType="num">
                                      <p:cBhvr additive="base">
                                        <p:cTn id="31" dur="500" fill="hold"/>
                                        <p:tgtEl>
                                          <p:spTgt spid="151"/>
                                        </p:tgtEl>
                                        <p:attrNameLst>
                                          <p:attrName>ppt_x</p:attrName>
                                        </p:attrNameLst>
                                      </p:cBhvr>
                                      <p:tavLst>
                                        <p:tav tm="0">
                                          <p:val>
                                            <p:strVal val="#ppt_x"/>
                                          </p:val>
                                        </p:tav>
                                        <p:tav tm="100000">
                                          <p:val>
                                            <p:strVal val="#ppt_x"/>
                                          </p:val>
                                        </p:tav>
                                      </p:tavLst>
                                    </p:anim>
                                    <p:anim calcmode="lin" valueType="num">
                                      <p:cBhvr additive="base">
                                        <p:cTn id="32" dur="500" fill="hold"/>
                                        <p:tgtEl>
                                          <p:spTgt spid="15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49"/>
                                        </p:tgtEl>
                                        <p:attrNameLst>
                                          <p:attrName>style.visibility</p:attrName>
                                        </p:attrNameLst>
                                      </p:cBhvr>
                                      <p:to>
                                        <p:strVal val="visible"/>
                                      </p:to>
                                    </p:set>
                                    <p:anim calcmode="lin" valueType="num">
                                      <p:cBhvr additive="base">
                                        <p:cTn id="37" dur="500" fill="hold"/>
                                        <p:tgtEl>
                                          <p:spTgt spid="149"/>
                                        </p:tgtEl>
                                        <p:attrNameLst>
                                          <p:attrName>ppt_x</p:attrName>
                                        </p:attrNameLst>
                                      </p:cBhvr>
                                      <p:tavLst>
                                        <p:tav tm="0">
                                          <p:val>
                                            <p:strVal val="#ppt_x"/>
                                          </p:val>
                                        </p:tav>
                                        <p:tav tm="100000">
                                          <p:val>
                                            <p:strVal val="#ppt_x"/>
                                          </p:val>
                                        </p:tav>
                                      </p:tavLst>
                                    </p:anim>
                                    <p:anim calcmode="lin" valueType="num">
                                      <p:cBhvr additive="base">
                                        <p:cTn id="38" dur="500" fill="hold"/>
                                        <p:tgtEl>
                                          <p:spTgt spid="149"/>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32"/>
                                        </p:tgtEl>
                                        <p:attrNameLst>
                                          <p:attrName>style.visibility</p:attrName>
                                        </p:attrNameLst>
                                      </p:cBhvr>
                                      <p:to>
                                        <p:strVal val="visible"/>
                                      </p:to>
                                    </p:set>
                                    <p:anim calcmode="lin" valueType="num">
                                      <p:cBhvr additive="base">
                                        <p:cTn id="43" dur="500" fill="hold"/>
                                        <p:tgtEl>
                                          <p:spTgt spid="132"/>
                                        </p:tgtEl>
                                        <p:attrNameLst>
                                          <p:attrName>ppt_x</p:attrName>
                                        </p:attrNameLst>
                                      </p:cBhvr>
                                      <p:tavLst>
                                        <p:tav tm="0">
                                          <p:val>
                                            <p:strVal val="#ppt_x"/>
                                          </p:val>
                                        </p:tav>
                                        <p:tav tm="100000">
                                          <p:val>
                                            <p:strVal val="#ppt_x"/>
                                          </p:val>
                                        </p:tav>
                                      </p:tavLst>
                                    </p:anim>
                                    <p:anim calcmode="lin" valueType="num">
                                      <p:cBhvr additive="base">
                                        <p:cTn id="44" dur="500" fill="hold"/>
                                        <p:tgtEl>
                                          <p:spTgt spid="132"/>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30"/>
                                        </p:tgtEl>
                                        <p:attrNameLst>
                                          <p:attrName>style.visibility</p:attrName>
                                        </p:attrNameLst>
                                      </p:cBhvr>
                                      <p:to>
                                        <p:strVal val="visible"/>
                                      </p:to>
                                    </p:set>
                                    <p:anim calcmode="lin" valueType="num">
                                      <p:cBhvr additive="base">
                                        <p:cTn id="49" dur="500" fill="hold"/>
                                        <p:tgtEl>
                                          <p:spTgt spid="130"/>
                                        </p:tgtEl>
                                        <p:attrNameLst>
                                          <p:attrName>ppt_x</p:attrName>
                                        </p:attrNameLst>
                                      </p:cBhvr>
                                      <p:tavLst>
                                        <p:tav tm="0">
                                          <p:val>
                                            <p:strVal val="#ppt_x"/>
                                          </p:val>
                                        </p:tav>
                                        <p:tav tm="100000">
                                          <p:val>
                                            <p:strVal val="#ppt_x"/>
                                          </p:val>
                                        </p:tav>
                                      </p:tavLst>
                                    </p:anim>
                                    <p:anim calcmode="lin" valueType="num">
                                      <p:cBhvr additive="base">
                                        <p:cTn id="50" dur="500" fill="hold"/>
                                        <p:tgtEl>
                                          <p:spTgt spid="1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382000" cy="609398"/>
          </a:xfrm>
        </p:spPr>
        <p:txBody>
          <a:bodyPr/>
          <a:lstStyle/>
          <a:p>
            <a:r>
              <a:rPr lang="en-US" sz="4400" dirty="0" smtClean="0"/>
              <a:t>A Day In The Life of </a:t>
            </a:r>
            <a:r>
              <a:rPr sz="4400"/>
              <a:t>a</a:t>
            </a:r>
            <a:r>
              <a:rPr lang="en-US" sz="4400" dirty="0" smtClean="0"/>
              <a:t>n IT Pro</a:t>
            </a:r>
            <a:endParaRPr lang="en-US" sz="4400" dirty="0"/>
          </a:p>
        </p:txBody>
      </p:sp>
      <p:sp>
        <p:nvSpPr>
          <p:cNvPr id="4" name="Rounded Rectangle 3"/>
          <p:cNvSpPr/>
          <p:nvPr/>
        </p:nvSpPr>
        <p:spPr bwMode="blackGray">
          <a:xfrm>
            <a:off x="380999" y="1534432"/>
            <a:ext cx="2609111" cy="3068914"/>
          </a:xfrm>
          <a:prstGeom prst="roundRect">
            <a:avLst/>
          </a:prstGeom>
          <a:gradFill flip="none" rotWithShape="1">
            <a:gsLst>
              <a:gs pos="0">
                <a:schemeClr val="bg1">
                  <a:lumMod val="50000"/>
                  <a:alpha val="0"/>
                </a:schemeClr>
              </a:gs>
              <a:gs pos="42000">
                <a:schemeClr val="accent1">
                  <a:lumMod val="60000"/>
                  <a:lumOff val="40000"/>
                </a:schemeClr>
              </a:gs>
              <a:gs pos="75000">
                <a:schemeClr val="accent1">
                  <a:lumMod val="75000"/>
                </a:schemeClr>
              </a:gs>
              <a:gs pos="85000">
                <a:schemeClr val="accent1">
                  <a:lumMod val="50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1">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45720" rIns="109728" bIns="54864" numCol="1" rtlCol="0" anchor="t" anchorCtr="0" compatLnSpc="1">
            <a:prstTxWarp prst="textNoShape">
              <a:avLst/>
            </a:prstTxWarp>
          </a:bodyPr>
          <a:lstStyle/>
          <a:p>
            <a:pPr algn="ctr" defTabSz="1096963" fontAlgn="base">
              <a:spcBef>
                <a:spcPct val="0"/>
              </a:spcBef>
              <a:spcAft>
                <a:spcPct val="0"/>
              </a:spcAft>
              <a:defRPr/>
            </a:pPr>
            <a:r>
              <a:rPr lang="en-US" sz="2000" dirty="0" smtClean="0">
                <a:solidFill>
                  <a:schemeClr val="tx1"/>
                </a:solidFill>
                <a:latin typeface="Segoe" pitchFamily="34" charset="0"/>
              </a:rPr>
              <a:t>CSO wants to</a:t>
            </a:r>
            <a:br>
              <a:rPr lang="en-US" sz="2000" dirty="0" smtClean="0">
                <a:solidFill>
                  <a:schemeClr val="tx1"/>
                </a:solidFill>
                <a:latin typeface="Segoe" pitchFamily="34" charset="0"/>
              </a:rPr>
            </a:br>
            <a:r>
              <a:rPr lang="en-US" sz="2000" dirty="0" smtClean="0">
                <a:solidFill>
                  <a:schemeClr val="tx1"/>
                </a:solidFill>
                <a:latin typeface="Segoe" pitchFamily="34" charset="0"/>
              </a:rPr>
              <a:t>learn more</a:t>
            </a:r>
            <a:br>
              <a:rPr lang="en-US" sz="2000" dirty="0" smtClean="0">
                <a:solidFill>
                  <a:schemeClr val="tx1"/>
                </a:solidFill>
                <a:latin typeface="Segoe" pitchFamily="34" charset="0"/>
              </a:rPr>
            </a:br>
            <a:r>
              <a:rPr lang="en-US" sz="2000" dirty="0" smtClean="0">
                <a:solidFill>
                  <a:schemeClr val="tx1"/>
                </a:solidFill>
                <a:latin typeface="Segoe" pitchFamily="34" charset="0"/>
              </a:rPr>
              <a:t>about security in Anywhere Access communications</a:t>
            </a:r>
          </a:p>
        </p:txBody>
      </p:sp>
      <p:sp>
        <p:nvSpPr>
          <p:cNvPr id="5" name="Rounded Rectangle 4"/>
          <p:cNvSpPr/>
          <p:nvPr/>
        </p:nvSpPr>
        <p:spPr bwMode="blackGray">
          <a:xfrm>
            <a:off x="3252537" y="2971800"/>
            <a:ext cx="2609111" cy="3068914"/>
          </a:xfrm>
          <a:prstGeom prst="roundRect">
            <a:avLst/>
          </a:prstGeom>
          <a:gradFill flip="none" rotWithShape="1">
            <a:gsLst>
              <a:gs pos="0">
                <a:schemeClr val="bg1">
                  <a:lumMod val="50000"/>
                  <a:alpha val="0"/>
                </a:schemeClr>
              </a:gs>
              <a:gs pos="42000">
                <a:schemeClr val="accent2">
                  <a:lumMod val="40000"/>
                  <a:lumOff val="60000"/>
                </a:schemeClr>
              </a:gs>
              <a:gs pos="75000">
                <a:schemeClr val="accent2"/>
              </a:gs>
              <a:gs pos="85000">
                <a:schemeClr val="accent2">
                  <a:lumMod val="75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2">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45720" rIns="109728" bIns="54864" numCol="1" rtlCol="0" anchor="t" anchorCtr="0" compatLnSpc="1">
            <a:prstTxWarp prst="textNoShape">
              <a:avLst/>
            </a:prstTxWarp>
          </a:bodyPr>
          <a:lstStyle/>
          <a:p>
            <a:pPr marR="0" indent="0" algn="ctr" defTabSz="1096963" fontAlgn="base">
              <a:lnSpc>
                <a:spcPct val="100000"/>
              </a:lnSpc>
              <a:spcBef>
                <a:spcPct val="0"/>
              </a:spcBef>
              <a:spcAft>
                <a:spcPct val="0"/>
              </a:spcAft>
              <a:buClrTx/>
              <a:buSzTx/>
              <a:buFontTx/>
              <a:buNone/>
              <a:tabLst/>
              <a:defRPr/>
            </a:pPr>
            <a:r>
              <a:rPr lang="en-US" sz="2000" dirty="0" smtClean="0">
                <a:solidFill>
                  <a:schemeClr val="tx1"/>
                </a:solidFill>
                <a:latin typeface="Segoe" pitchFamily="34" charset="0"/>
              </a:rPr>
              <a:t>Corporate counsel has an unexpected legal discovery request</a:t>
            </a:r>
          </a:p>
        </p:txBody>
      </p:sp>
      <p:sp>
        <p:nvSpPr>
          <p:cNvPr id="6" name="Rounded Rectangle 5"/>
          <p:cNvSpPr/>
          <p:nvPr/>
        </p:nvSpPr>
        <p:spPr bwMode="blackGray">
          <a:xfrm>
            <a:off x="6096000" y="1535170"/>
            <a:ext cx="2609111" cy="3068914"/>
          </a:xfrm>
          <a:prstGeom prst="roundRect">
            <a:avLst/>
          </a:prstGeom>
          <a:gradFill flip="none" rotWithShape="1">
            <a:gsLst>
              <a:gs pos="0">
                <a:schemeClr val="bg1">
                  <a:lumMod val="50000"/>
                  <a:alpha val="0"/>
                </a:schemeClr>
              </a:gs>
              <a:gs pos="42000">
                <a:schemeClr val="accent4">
                  <a:lumMod val="40000"/>
                  <a:lumOff val="60000"/>
                </a:schemeClr>
              </a:gs>
              <a:gs pos="75000">
                <a:schemeClr val="accent4"/>
              </a:gs>
              <a:gs pos="85000">
                <a:schemeClr val="accent4">
                  <a:lumMod val="75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4">
                <a:lumMod val="75000"/>
                <a:alpha val="2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45720" rIns="109728" bIns="54864" numCol="1" rtlCol="0" anchor="t" anchorCtr="0" compatLnSpc="1">
            <a:prstTxWarp prst="textNoShape">
              <a:avLst/>
            </a:prstTxWarp>
          </a:bodyPr>
          <a:lstStyle/>
          <a:p>
            <a:pPr marR="0" indent="0" algn="ctr" defTabSz="1096963" fontAlgn="base">
              <a:lnSpc>
                <a:spcPct val="100000"/>
              </a:lnSpc>
              <a:spcBef>
                <a:spcPct val="0"/>
              </a:spcBef>
              <a:spcAft>
                <a:spcPct val="0"/>
              </a:spcAft>
              <a:buClrTx/>
              <a:buSzTx/>
              <a:buFontTx/>
              <a:buNone/>
              <a:tabLst/>
              <a:defRPr/>
            </a:pPr>
            <a:r>
              <a:rPr lang="en-US" sz="2000" dirty="0" smtClean="0">
                <a:solidFill>
                  <a:schemeClr val="tx1"/>
                </a:solidFill>
                <a:latin typeface="Segoe" pitchFamily="34" charset="0"/>
              </a:rPr>
              <a:t>A peer informs you of a large spam and virus outbreak</a:t>
            </a:r>
          </a:p>
        </p:txBody>
      </p:sp>
      <p:grpSp>
        <p:nvGrpSpPr>
          <p:cNvPr id="3" name="Group 12"/>
          <p:cNvGrpSpPr/>
          <p:nvPr/>
        </p:nvGrpSpPr>
        <p:grpSpPr>
          <a:xfrm>
            <a:off x="3833192" y="4704347"/>
            <a:ext cx="1447800" cy="1178981"/>
            <a:chOff x="496892" y="3330451"/>
            <a:chExt cx="1447800" cy="1178981"/>
          </a:xfrm>
        </p:grpSpPr>
        <p:sp>
          <p:nvSpPr>
            <p:cNvPr id="9" name="Rounded Rectangle 8"/>
            <p:cNvSpPr/>
            <p:nvPr/>
          </p:nvSpPr>
          <p:spPr bwMode="blackGray">
            <a:xfrm>
              <a:off x="496892" y="3330451"/>
              <a:ext cx="1447800" cy="1174750"/>
            </a:xfrm>
            <a:prstGeom prst="roundRect">
              <a:avLst/>
            </a:prstGeom>
            <a:gradFill>
              <a:gsLst>
                <a:gs pos="0">
                  <a:schemeClr val="tx2">
                    <a:alpha val="40000"/>
                  </a:schemeClr>
                </a:gs>
                <a:gs pos="100000">
                  <a:schemeClr val="tx2">
                    <a:alpha val="15000"/>
                  </a:schemeClr>
                </a:gs>
              </a:gsLst>
              <a:lin ang="16200000" scaled="0"/>
            </a:gradFill>
            <a:ln>
              <a:headEnd type="none" w="med" len="med"/>
              <a:tailEnd type="none" w="med" len="med"/>
            </a:ln>
            <a:effectLst/>
            <a:scene3d>
              <a:camera prst="orthographicFront">
                <a:rot lat="0" lon="0" rev="0"/>
              </a:camera>
              <a:lightRig rig="contrasting" dir="t"/>
            </a:scene3d>
            <a:sp3d prstMaterial="powder">
              <a:bevelT w="190500" h="63500"/>
              <a:contourClr>
                <a:schemeClr val="accent2"/>
              </a:contourClr>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endParaRPr lang="en-US" sz="2400" dirty="0" smtClean="0">
                <a:solidFill>
                  <a:schemeClr val="tx1"/>
                </a:solidFill>
                <a:latin typeface="Segoe" pitchFamily="34" charset="0"/>
              </a:endParaRPr>
            </a:p>
          </p:txBody>
        </p:sp>
        <p:grpSp>
          <p:nvGrpSpPr>
            <p:cNvPr id="7" name="Group 43"/>
            <p:cNvGrpSpPr/>
            <p:nvPr/>
          </p:nvGrpSpPr>
          <p:grpSpPr>
            <a:xfrm>
              <a:off x="592263" y="3339138"/>
              <a:ext cx="1303092" cy="1170294"/>
              <a:chOff x="-1849348" y="2332234"/>
              <a:chExt cx="1613042" cy="1448656"/>
            </a:xfrm>
          </p:grpSpPr>
          <p:sp>
            <p:nvSpPr>
              <p:cNvPr id="11" name="Oval 10"/>
              <p:cNvSpPr/>
              <p:nvPr/>
            </p:nvSpPr>
            <p:spPr bwMode="blackGray">
              <a:xfrm>
                <a:off x="-1849348" y="2332234"/>
                <a:ext cx="1613042" cy="1448656"/>
              </a:xfrm>
              <a:prstGeom prst="ellipse">
                <a:avLst/>
              </a:prstGeom>
              <a:solidFill>
                <a:schemeClr val="tx1"/>
              </a:solidFill>
              <a:ln>
                <a:noFill/>
                <a:headEnd type="none" w="med" len="med"/>
                <a:tailEnd type="none" w="med" len="med"/>
              </a:ln>
              <a:effectLst>
                <a:softEdge rad="127000"/>
              </a:effectLst>
              <a:scene3d>
                <a:camera prst="orthographicFront" fov="0">
                  <a:rot lat="0" lon="0" rev="0"/>
                </a:camera>
                <a:lightRig rig="threePt" dir="t">
                  <a:rot lat="0" lon="0" rev="18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endParaRPr>
              </a:p>
            </p:txBody>
          </p:sp>
          <p:pic>
            <p:nvPicPr>
              <p:cNvPr id="12" name="Picture 115" descr="C:\Documents and Settings\Keelin\Desktop\Favorite Pics\MPj03959130000[1].jpg"/>
              <p:cNvPicPr>
                <a:picLocks noChangeAspect="1" noChangeArrowheads="1"/>
              </p:cNvPicPr>
              <p:nvPr/>
            </p:nvPicPr>
            <p:blipFill>
              <a:blip r:embed="rId3" cstate="screen">
                <a:clrChange>
                  <a:clrFrom>
                    <a:srgbClr val="FFFFFF"/>
                  </a:clrFrom>
                  <a:clrTo>
                    <a:srgbClr val="FFFFFF">
                      <a:alpha val="0"/>
                    </a:srgbClr>
                  </a:clrTo>
                </a:clrChange>
              </a:blip>
              <a:srcRect/>
              <a:stretch>
                <a:fillRect/>
              </a:stretch>
            </p:blipFill>
            <p:spPr bwMode="auto">
              <a:xfrm rot="20568745">
                <a:off x="-1620025" y="2634323"/>
                <a:ext cx="1100999" cy="826295"/>
              </a:xfrm>
              <a:prstGeom prst="rect">
                <a:avLst/>
              </a:prstGeom>
              <a:noFill/>
            </p:spPr>
          </p:pic>
        </p:grpSp>
      </p:grpSp>
      <p:grpSp>
        <p:nvGrpSpPr>
          <p:cNvPr id="8" name="Group 15"/>
          <p:cNvGrpSpPr/>
          <p:nvPr/>
        </p:nvGrpSpPr>
        <p:grpSpPr>
          <a:xfrm>
            <a:off x="6676655" y="3285192"/>
            <a:ext cx="1447800" cy="1174750"/>
            <a:chOff x="496892" y="5104280"/>
            <a:chExt cx="1447800" cy="1174750"/>
          </a:xfrm>
        </p:grpSpPr>
        <p:sp>
          <p:nvSpPr>
            <p:cNvPr id="14" name="Rounded Rectangle 13"/>
            <p:cNvSpPr/>
            <p:nvPr/>
          </p:nvSpPr>
          <p:spPr bwMode="blackGray">
            <a:xfrm>
              <a:off x="496892" y="5104280"/>
              <a:ext cx="1447800" cy="1174750"/>
            </a:xfrm>
            <a:prstGeom prst="roundRect">
              <a:avLst/>
            </a:prstGeom>
            <a:gradFill>
              <a:gsLst>
                <a:gs pos="0">
                  <a:schemeClr val="tx2">
                    <a:alpha val="40000"/>
                  </a:schemeClr>
                </a:gs>
                <a:gs pos="100000">
                  <a:schemeClr val="tx2">
                    <a:alpha val="15000"/>
                  </a:schemeClr>
                </a:gs>
              </a:gsLst>
              <a:lin ang="16200000" scaled="0"/>
            </a:gradFill>
            <a:ln>
              <a:headEnd type="none" w="med" len="med"/>
              <a:tailEnd type="none" w="med" len="med"/>
            </a:ln>
            <a:effectLst/>
            <a:scene3d>
              <a:camera prst="orthographicFront">
                <a:rot lat="0" lon="0" rev="0"/>
              </a:camera>
              <a:lightRig rig="contrasting" dir="t"/>
            </a:scene3d>
            <a:sp3d prstMaterial="powder">
              <a:bevelT w="190500" h="63500"/>
              <a:contourClr>
                <a:schemeClr val="accent2"/>
              </a:contourClr>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endParaRPr lang="en-US" sz="2400" dirty="0" smtClean="0">
                <a:solidFill>
                  <a:schemeClr val="tx1"/>
                </a:solidFill>
                <a:latin typeface="Segoe" pitchFamily="34" charset="0"/>
              </a:endParaRPr>
            </a:p>
          </p:txBody>
        </p:sp>
        <p:pic>
          <p:nvPicPr>
            <p:cNvPr id="15" name="Picture 3" descr="\\Vitamix\USB200gb\Microsoft_Art_Brand_etc\Vista_icons\Windows_Vista_Icons_ for_Marketing_use\Vista Icons off the web\AuthFWGP.dll_I0065_0409.png"/>
            <p:cNvPicPr>
              <a:picLocks noChangeAspect="1" noChangeArrowheads="1"/>
            </p:cNvPicPr>
            <p:nvPr/>
          </p:nvPicPr>
          <p:blipFill>
            <a:blip r:embed="rId4" cstate="screen"/>
            <a:srcRect/>
            <a:stretch>
              <a:fillRect/>
            </a:stretch>
          </p:blipFill>
          <p:spPr bwMode="auto">
            <a:xfrm>
              <a:off x="641894" y="5112589"/>
              <a:ext cx="1128486" cy="1128486"/>
            </a:xfrm>
            <a:prstGeom prst="rect">
              <a:avLst/>
            </a:prstGeom>
            <a:noFill/>
          </p:spPr>
        </p:pic>
      </p:grpSp>
      <p:sp>
        <p:nvSpPr>
          <p:cNvPr id="21" name="TextBox 20"/>
          <p:cNvSpPr txBox="1"/>
          <p:nvPr/>
        </p:nvSpPr>
        <p:spPr>
          <a:xfrm>
            <a:off x="982501" y="4667798"/>
            <a:ext cx="1406106" cy="782976"/>
          </a:xfrm>
          <a:prstGeom prst="roundRect">
            <a:avLst>
              <a:gd name="adj" fmla="val 32304"/>
            </a:avLst>
          </a:prstGeom>
          <a:gradFill>
            <a:gsLst>
              <a:gs pos="0">
                <a:schemeClr val="tx2">
                  <a:alpha val="40000"/>
                </a:schemeClr>
              </a:gs>
              <a:gs pos="100000">
                <a:schemeClr val="tx2">
                  <a:alpha val="15000"/>
                </a:schemeClr>
              </a:gs>
            </a:gsLst>
            <a:lin ang="16200000" scaled="0"/>
          </a:gradFill>
          <a:ln>
            <a:headEnd type="none" w="med" len="med"/>
            <a:tailEnd type="none" w="med" len="med"/>
          </a:ln>
          <a:effectLst/>
          <a:scene3d>
            <a:camera prst="orthographicFront">
              <a:rot lat="0" lon="0" rev="0"/>
            </a:camera>
            <a:lightRig rig="contrasting" dir="t"/>
          </a:scene3d>
          <a:sp3d prstMaterial="powder">
            <a:bevelT w="190500" h="63500"/>
            <a:contourClr>
              <a:schemeClr val="accent2"/>
            </a:contourClr>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r>
              <a:rPr lang="en-US" sz="2400" dirty="0" smtClean="0">
                <a:solidFill>
                  <a:schemeClr val="tx1"/>
                </a:solidFill>
                <a:latin typeface="Segoe" pitchFamily="34" charset="0"/>
              </a:rPr>
              <a:t>9:00 am</a:t>
            </a:r>
          </a:p>
        </p:txBody>
      </p:sp>
      <p:sp>
        <p:nvSpPr>
          <p:cNvPr id="23" name="Rounded Rectangle 22"/>
          <p:cNvSpPr/>
          <p:nvPr/>
        </p:nvSpPr>
        <p:spPr bwMode="blackGray">
          <a:xfrm>
            <a:off x="961654" y="3272924"/>
            <a:ext cx="1447800" cy="1174750"/>
          </a:xfrm>
          <a:prstGeom prst="roundRect">
            <a:avLst/>
          </a:prstGeom>
          <a:gradFill>
            <a:gsLst>
              <a:gs pos="0">
                <a:schemeClr val="tx2">
                  <a:alpha val="40000"/>
                </a:schemeClr>
              </a:gs>
              <a:gs pos="100000">
                <a:schemeClr val="tx2">
                  <a:alpha val="15000"/>
                </a:schemeClr>
              </a:gs>
            </a:gsLst>
            <a:lin ang="16200000" scaled="0"/>
          </a:gradFill>
          <a:ln>
            <a:headEnd type="none" w="med" len="med"/>
            <a:tailEnd type="none" w="med" len="med"/>
          </a:ln>
          <a:effectLst/>
          <a:scene3d>
            <a:camera prst="orthographicFront">
              <a:rot lat="0" lon="0" rev="0"/>
            </a:camera>
            <a:lightRig rig="contrasting" dir="t"/>
          </a:scene3d>
          <a:sp3d prstMaterial="powder">
            <a:bevelT w="190500" h="63500"/>
            <a:contourClr>
              <a:schemeClr val="accent2"/>
            </a:contourClr>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endParaRPr lang="en-US" sz="2400" dirty="0" smtClean="0">
              <a:solidFill>
                <a:schemeClr val="tx1"/>
              </a:solidFill>
              <a:latin typeface="Segoe" pitchFamily="34" charset="0"/>
            </a:endParaRPr>
          </a:p>
        </p:txBody>
      </p:sp>
      <p:pic>
        <p:nvPicPr>
          <p:cNvPr id="24" name="Picture 28" descr="SafeSecure"/>
          <p:cNvPicPr>
            <a:picLocks noChangeAspect="1" noChangeArrowheads="1"/>
          </p:cNvPicPr>
          <p:nvPr/>
        </p:nvPicPr>
        <p:blipFill>
          <a:blip r:embed="rId5"/>
          <a:srcRect/>
          <a:stretch>
            <a:fillRect/>
          </a:stretch>
        </p:blipFill>
        <p:spPr bwMode="auto">
          <a:xfrm>
            <a:off x="1066800" y="3380874"/>
            <a:ext cx="1081088" cy="881063"/>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ox(in)">
                                      <p:cBhvr>
                                        <p:cTn id="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74"/>
          <p:cNvGrpSpPr/>
          <p:nvPr/>
        </p:nvGrpSpPr>
        <p:grpSpPr>
          <a:xfrm>
            <a:off x="4521263" y="3086100"/>
            <a:ext cx="3293307" cy="1667591"/>
            <a:chOff x="4776066" y="2396845"/>
            <a:chExt cx="1999364" cy="2000250"/>
          </a:xfrm>
        </p:grpSpPr>
        <p:sp>
          <p:nvSpPr>
            <p:cNvPr id="154" name="Rounded Rectangle 153"/>
            <p:cNvSpPr/>
            <p:nvPr/>
          </p:nvSpPr>
          <p:spPr>
            <a:xfrm>
              <a:off x="4776066" y="2396845"/>
              <a:ext cx="1999364" cy="2000250"/>
            </a:xfrm>
            <a:prstGeom prst="roundRect">
              <a:avLst/>
            </a:prstGeom>
            <a:gradFill flip="none" rotWithShape="1">
              <a:gsLst>
                <a:gs pos="0">
                  <a:schemeClr val="bg1">
                    <a:lumMod val="50000"/>
                    <a:alpha val="0"/>
                  </a:schemeClr>
                </a:gs>
                <a:gs pos="42000">
                  <a:schemeClr val="accent1">
                    <a:lumMod val="60000"/>
                    <a:lumOff val="40000"/>
                  </a:schemeClr>
                </a:gs>
                <a:gs pos="75000">
                  <a:schemeClr val="accent1">
                    <a:lumMod val="75000"/>
                  </a:schemeClr>
                </a:gs>
                <a:gs pos="85000">
                  <a:schemeClr val="accent1">
                    <a:lumMod val="50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1">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endParaRPr lang="en-US" sz="2400" dirty="0">
                <a:solidFill>
                  <a:schemeClr val="tx1"/>
                </a:solidFill>
              </a:endParaRPr>
            </a:p>
          </p:txBody>
        </p:sp>
        <p:sp>
          <p:nvSpPr>
            <p:cNvPr id="155" name="Rounded Rectangle 154"/>
            <p:cNvSpPr/>
            <p:nvPr/>
          </p:nvSpPr>
          <p:spPr bwMode="auto">
            <a:xfrm>
              <a:off x="4882313" y="2898179"/>
              <a:ext cx="1775637" cy="1410570"/>
            </a:xfrm>
            <a:prstGeom prst="roundRect">
              <a:avLst/>
            </a:prstGeom>
            <a:gradFill flip="none" rotWithShape="1">
              <a:gsLst>
                <a:gs pos="0">
                  <a:schemeClr val="bg1">
                    <a:lumMod val="50000"/>
                    <a:alpha val="0"/>
                  </a:schemeClr>
                </a:gs>
                <a:gs pos="42000">
                  <a:schemeClr val="accent2">
                    <a:lumMod val="40000"/>
                    <a:lumOff val="60000"/>
                  </a:schemeClr>
                </a:gs>
                <a:gs pos="75000">
                  <a:schemeClr val="accent2"/>
                </a:gs>
                <a:gs pos="85000">
                  <a:schemeClr val="accent2">
                    <a:lumMod val="75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2">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endParaRPr lang="en-US" sz="2400" dirty="0">
                <a:solidFill>
                  <a:schemeClr val="tx1"/>
                </a:solidFill>
              </a:endParaRPr>
            </a:p>
          </p:txBody>
        </p:sp>
      </p:grpSp>
      <p:sp>
        <p:nvSpPr>
          <p:cNvPr id="11" name="Rounded Rectangle 10"/>
          <p:cNvSpPr/>
          <p:nvPr/>
        </p:nvSpPr>
        <p:spPr>
          <a:xfrm>
            <a:off x="4816541" y="1595873"/>
            <a:ext cx="2662252" cy="1404501"/>
          </a:xfrm>
          <a:prstGeom prst="roundRect">
            <a:avLst/>
          </a:prstGeom>
          <a:gradFill flip="none" rotWithShape="1">
            <a:gsLst>
              <a:gs pos="0">
                <a:schemeClr val="bg1">
                  <a:lumMod val="50000"/>
                  <a:alpha val="0"/>
                </a:schemeClr>
              </a:gs>
              <a:gs pos="42000">
                <a:schemeClr val="accent1">
                  <a:lumMod val="60000"/>
                  <a:lumOff val="40000"/>
                </a:schemeClr>
              </a:gs>
              <a:gs pos="75000">
                <a:schemeClr val="accent1">
                  <a:lumMod val="75000"/>
                </a:schemeClr>
              </a:gs>
              <a:gs pos="85000">
                <a:schemeClr val="accent1">
                  <a:lumMod val="50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1">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endParaRPr lang="en-US" sz="2400" dirty="0">
              <a:solidFill>
                <a:schemeClr val="tx1"/>
              </a:solidFill>
            </a:endParaRPr>
          </a:p>
        </p:txBody>
      </p:sp>
      <p:sp>
        <p:nvSpPr>
          <p:cNvPr id="12" name="Rounded Rectangle 11"/>
          <p:cNvSpPr/>
          <p:nvPr/>
        </p:nvSpPr>
        <p:spPr bwMode="auto">
          <a:xfrm>
            <a:off x="6319875" y="1871084"/>
            <a:ext cx="974198" cy="751598"/>
          </a:xfrm>
          <a:prstGeom prst="roundRect">
            <a:avLst/>
          </a:prstGeom>
          <a:gradFill flip="none" rotWithShape="1">
            <a:gsLst>
              <a:gs pos="0">
                <a:schemeClr val="bg1">
                  <a:lumMod val="50000"/>
                  <a:alpha val="0"/>
                </a:schemeClr>
              </a:gs>
              <a:gs pos="42000">
                <a:schemeClr val="accent2">
                  <a:lumMod val="40000"/>
                  <a:lumOff val="60000"/>
                </a:schemeClr>
              </a:gs>
              <a:gs pos="75000">
                <a:schemeClr val="accent2"/>
              </a:gs>
              <a:gs pos="85000">
                <a:schemeClr val="accent2">
                  <a:lumMod val="75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2">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endParaRPr lang="en-US" sz="2400" dirty="0">
              <a:solidFill>
                <a:schemeClr val="tx1"/>
              </a:solidFill>
            </a:endParaRPr>
          </a:p>
        </p:txBody>
      </p:sp>
      <p:sp>
        <p:nvSpPr>
          <p:cNvPr id="13" name="Rounded Rectangle 12"/>
          <p:cNvSpPr/>
          <p:nvPr/>
        </p:nvSpPr>
        <p:spPr bwMode="auto">
          <a:xfrm>
            <a:off x="5011759" y="1885486"/>
            <a:ext cx="993859" cy="737196"/>
          </a:xfrm>
          <a:prstGeom prst="roundRect">
            <a:avLst/>
          </a:prstGeom>
          <a:gradFill flip="none" rotWithShape="1">
            <a:gsLst>
              <a:gs pos="0">
                <a:schemeClr val="bg1">
                  <a:lumMod val="50000"/>
                  <a:alpha val="0"/>
                </a:schemeClr>
              </a:gs>
              <a:gs pos="42000">
                <a:schemeClr val="accent2">
                  <a:lumMod val="40000"/>
                  <a:lumOff val="60000"/>
                </a:schemeClr>
              </a:gs>
              <a:gs pos="75000">
                <a:schemeClr val="accent2"/>
              </a:gs>
              <a:gs pos="85000">
                <a:schemeClr val="accent2">
                  <a:lumMod val="75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2">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endParaRPr lang="en-US" sz="2400" dirty="0">
              <a:solidFill>
                <a:schemeClr val="tx1"/>
              </a:solidFill>
            </a:endParaRPr>
          </a:p>
        </p:txBody>
      </p:sp>
      <p:pic>
        <p:nvPicPr>
          <p:cNvPr id="53" name="Picture 230" descr="Ear bud"/>
          <p:cNvPicPr>
            <a:picLocks noChangeAspect="1" noChangeArrowheads="1"/>
          </p:cNvPicPr>
          <p:nvPr/>
        </p:nvPicPr>
        <p:blipFill>
          <a:blip r:embed="rId3"/>
          <a:stretch>
            <a:fillRect/>
          </a:stretch>
        </p:blipFill>
        <p:spPr bwMode="auto">
          <a:xfrm>
            <a:off x="5238908" y="1939806"/>
            <a:ext cx="219289" cy="212137"/>
          </a:xfrm>
          <a:prstGeom prst="rect">
            <a:avLst/>
          </a:prstGeom>
          <a:noFill/>
          <a:ln w="9525">
            <a:noFill/>
            <a:miter lim="800000"/>
            <a:headEnd/>
            <a:tailEnd/>
          </a:ln>
        </p:spPr>
      </p:pic>
      <p:pic>
        <p:nvPicPr>
          <p:cNvPr id="54" name="Picture 231" descr="USB device"/>
          <p:cNvPicPr>
            <a:picLocks noChangeAspect="1" noChangeArrowheads="1"/>
          </p:cNvPicPr>
          <p:nvPr/>
        </p:nvPicPr>
        <p:blipFill>
          <a:blip r:embed="rId4"/>
          <a:stretch>
            <a:fillRect/>
          </a:stretch>
        </p:blipFill>
        <p:spPr bwMode="auto">
          <a:xfrm>
            <a:off x="5661785" y="1911708"/>
            <a:ext cx="255802" cy="280977"/>
          </a:xfrm>
          <a:prstGeom prst="rect">
            <a:avLst/>
          </a:prstGeom>
          <a:noFill/>
          <a:ln w="9525">
            <a:noFill/>
            <a:miter lim="800000"/>
            <a:headEnd/>
            <a:tailEnd/>
          </a:ln>
        </p:spPr>
      </p:pic>
      <p:pic>
        <p:nvPicPr>
          <p:cNvPr id="56" name="Rectangle 17421"/>
          <p:cNvPicPr>
            <a:picLocks noChangeAspect="1" noChangeArrowheads="1"/>
          </p:cNvPicPr>
          <p:nvPr/>
        </p:nvPicPr>
        <p:blipFill>
          <a:blip r:embed="rId5" cstate="email"/>
          <a:srcRect/>
          <a:stretch>
            <a:fillRect/>
          </a:stretch>
        </p:blipFill>
        <p:spPr bwMode="auto">
          <a:xfrm>
            <a:off x="5308024" y="2208100"/>
            <a:ext cx="535260" cy="331552"/>
          </a:xfrm>
          <a:prstGeom prst="rect">
            <a:avLst/>
          </a:prstGeom>
          <a:noFill/>
          <a:ln w="9525">
            <a:noFill/>
            <a:miter lim="800000"/>
            <a:headEnd/>
            <a:tailEnd/>
          </a:ln>
        </p:spPr>
      </p:pic>
      <p:pic>
        <p:nvPicPr>
          <p:cNvPr id="47" name="Picture 121" descr="anyversion-icon-32x32-32bit"/>
          <p:cNvPicPr>
            <a:picLocks noChangeAspect="1" noChangeArrowheads="1"/>
          </p:cNvPicPr>
          <p:nvPr/>
        </p:nvPicPr>
        <p:blipFill>
          <a:blip r:embed="rId6"/>
          <a:srcRect/>
          <a:stretch>
            <a:fillRect/>
          </a:stretch>
        </p:blipFill>
        <p:spPr bwMode="auto">
          <a:xfrm>
            <a:off x="5409696" y="2231878"/>
            <a:ext cx="202303" cy="202303"/>
          </a:xfrm>
          <a:prstGeom prst="rect">
            <a:avLst/>
          </a:prstGeom>
          <a:noFill/>
          <a:ln w="9525">
            <a:noFill/>
            <a:miter lim="800000"/>
            <a:headEnd/>
            <a:tailEnd/>
          </a:ln>
        </p:spPr>
      </p:pic>
      <p:sp>
        <p:nvSpPr>
          <p:cNvPr id="63" name="Rounded Rectangle 62"/>
          <p:cNvSpPr/>
          <p:nvPr/>
        </p:nvSpPr>
        <p:spPr>
          <a:xfrm>
            <a:off x="8025891" y="3354427"/>
            <a:ext cx="708061" cy="1159798"/>
          </a:xfrm>
          <a:prstGeom prst="roundRect">
            <a:avLst/>
          </a:prstGeom>
          <a:gradFill flip="none" rotWithShape="1">
            <a:gsLst>
              <a:gs pos="0">
                <a:schemeClr val="bg1">
                  <a:lumMod val="50000"/>
                  <a:alpha val="0"/>
                </a:schemeClr>
              </a:gs>
              <a:gs pos="42000">
                <a:schemeClr val="accent1">
                  <a:lumMod val="60000"/>
                  <a:lumOff val="40000"/>
                </a:schemeClr>
              </a:gs>
              <a:gs pos="75000">
                <a:schemeClr val="accent1">
                  <a:lumMod val="75000"/>
                </a:schemeClr>
              </a:gs>
              <a:gs pos="85000">
                <a:schemeClr val="accent1">
                  <a:lumMod val="50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1">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endParaRPr lang="en-US" sz="2400" dirty="0">
              <a:solidFill>
                <a:schemeClr val="tx1"/>
              </a:solidFill>
            </a:endParaRPr>
          </a:p>
        </p:txBody>
      </p:sp>
      <p:sp>
        <p:nvSpPr>
          <p:cNvPr id="64" name="Rounded Rectangle 63"/>
          <p:cNvSpPr/>
          <p:nvPr/>
        </p:nvSpPr>
        <p:spPr bwMode="auto">
          <a:xfrm>
            <a:off x="8119554" y="3752908"/>
            <a:ext cx="549950" cy="695295"/>
          </a:xfrm>
          <a:prstGeom prst="roundRect">
            <a:avLst/>
          </a:prstGeom>
          <a:gradFill flip="none" rotWithShape="1">
            <a:gsLst>
              <a:gs pos="0">
                <a:schemeClr val="bg1">
                  <a:lumMod val="50000"/>
                  <a:alpha val="0"/>
                </a:schemeClr>
              </a:gs>
              <a:gs pos="42000">
                <a:schemeClr val="accent2">
                  <a:lumMod val="40000"/>
                  <a:lumOff val="60000"/>
                </a:schemeClr>
              </a:gs>
              <a:gs pos="75000">
                <a:schemeClr val="accent2"/>
              </a:gs>
              <a:gs pos="85000">
                <a:schemeClr val="accent2">
                  <a:lumMod val="75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2">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endParaRPr lang="en-US" sz="2400" dirty="0">
              <a:solidFill>
                <a:schemeClr val="tx1"/>
              </a:solidFill>
            </a:endParaRPr>
          </a:p>
        </p:txBody>
      </p:sp>
      <p:sp>
        <p:nvSpPr>
          <p:cNvPr id="65" name="TextBox 64"/>
          <p:cNvSpPr txBox="1"/>
          <p:nvPr/>
        </p:nvSpPr>
        <p:spPr>
          <a:xfrm>
            <a:off x="8002759" y="3337424"/>
            <a:ext cx="733936" cy="400105"/>
          </a:xfrm>
          <a:prstGeom prst="rect">
            <a:avLst/>
          </a:prstGeom>
          <a:noFill/>
        </p:spPr>
        <p:txBody>
          <a:bodyPr wrap="square" lIns="91436" tIns="45718" rIns="91436" bIns="45718">
            <a:spAutoFit/>
          </a:bodyPr>
          <a:lstStyle/>
          <a:p>
            <a:pPr algn="ctr"/>
            <a:r>
              <a:rPr lang="en-US" sz="1000" dirty="0" smtClean="0"/>
              <a:t>Active</a:t>
            </a:r>
          </a:p>
          <a:p>
            <a:pPr algn="ctr"/>
            <a:r>
              <a:rPr lang="en-US" sz="1000" dirty="0" smtClean="0"/>
              <a:t>Directory</a:t>
            </a:r>
            <a:endParaRPr lang="en-US" sz="1000" dirty="0"/>
          </a:p>
        </p:txBody>
      </p:sp>
      <p:grpSp>
        <p:nvGrpSpPr>
          <p:cNvPr id="4" name="Group 57"/>
          <p:cNvGrpSpPr>
            <a:grpSpLocks/>
          </p:cNvGrpSpPr>
          <p:nvPr/>
        </p:nvGrpSpPr>
        <p:grpSpPr bwMode="auto">
          <a:xfrm>
            <a:off x="7982438" y="4913760"/>
            <a:ext cx="925819" cy="505758"/>
            <a:chOff x="4280496" y="5770485"/>
            <a:chExt cx="1046106" cy="571868"/>
          </a:xfrm>
        </p:grpSpPr>
        <p:sp>
          <p:nvSpPr>
            <p:cNvPr id="43" name="Cloud 42"/>
            <p:cNvSpPr/>
            <p:nvPr/>
          </p:nvSpPr>
          <p:spPr>
            <a:xfrm>
              <a:off x="4280496" y="5770485"/>
              <a:ext cx="1046106" cy="571868"/>
            </a:xfrm>
            <a:prstGeom prst="cloud">
              <a:avLst/>
            </a:prstGeom>
            <a:gradFill>
              <a:gsLst>
                <a:gs pos="0">
                  <a:schemeClr val="tx2">
                    <a:alpha val="40000"/>
                  </a:schemeClr>
                </a:gs>
                <a:gs pos="100000">
                  <a:schemeClr val="tx2">
                    <a:alpha val="15000"/>
                  </a:schemeClr>
                </a:gs>
              </a:gsLst>
              <a:lin ang="16200000" scaled="0"/>
            </a:gradFill>
            <a:ln>
              <a:headEnd type="none" w="med" len="med"/>
              <a:tailEnd type="none" w="med" len="med"/>
            </a:ln>
            <a:effectLst/>
            <a:scene3d>
              <a:camera prst="orthographicFront">
                <a:rot lat="0" lon="0" rev="0"/>
              </a:camera>
              <a:lightRig rig="contrasting" dir="t"/>
            </a:scene3d>
            <a:sp3d prstMaterial="powder">
              <a:bevelT w="190500" h="63500"/>
              <a:contourClr>
                <a:schemeClr val="accent2"/>
              </a:contourClr>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endParaRPr lang="en-US" sz="2400" dirty="0">
                <a:solidFill>
                  <a:schemeClr val="tx1"/>
                </a:solidFill>
              </a:endParaRPr>
            </a:p>
          </p:txBody>
        </p:sp>
        <p:sp>
          <p:nvSpPr>
            <p:cNvPr id="44" name="TextBox 43"/>
            <p:cNvSpPr txBox="1"/>
            <p:nvPr/>
          </p:nvSpPr>
          <p:spPr>
            <a:xfrm>
              <a:off x="4368193" y="5835374"/>
              <a:ext cx="817248" cy="417609"/>
            </a:xfrm>
            <a:prstGeom prst="rect">
              <a:avLst/>
            </a:prstGeom>
            <a:noFill/>
          </p:spPr>
          <p:txBody>
            <a:bodyPr wrap="none">
              <a:spAutoFit/>
            </a:bodyPr>
            <a:lstStyle/>
            <a:p>
              <a:pPr algn="ctr"/>
              <a:r>
                <a:rPr lang="en-US" dirty="0"/>
                <a:t>PSTN</a:t>
              </a:r>
            </a:p>
          </p:txBody>
        </p:sp>
      </p:grpSp>
      <p:sp>
        <p:nvSpPr>
          <p:cNvPr id="105" name="TextBox 104"/>
          <p:cNvSpPr txBox="1"/>
          <p:nvPr/>
        </p:nvSpPr>
        <p:spPr>
          <a:xfrm>
            <a:off x="2310978" y="1218420"/>
            <a:ext cx="2083647" cy="369332"/>
          </a:xfrm>
          <a:prstGeom prst="rect">
            <a:avLst/>
          </a:prstGeom>
          <a:noFill/>
        </p:spPr>
        <p:txBody>
          <a:bodyPr wrap="none" rtlCol="0">
            <a:spAutoFit/>
          </a:bodyPr>
          <a:lstStyle/>
          <a:p>
            <a:pPr algn="ctr"/>
            <a:r>
              <a:rPr lang="en-US" dirty="0" smtClean="0"/>
              <a:t>Perimeter Network</a:t>
            </a:r>
            <a:endParaRPr lang="en-US" dirty="0"/>
          </a:p>
        </p:txBody>
      </p:sp>
      <p:sp>
        <p:nvSpPr>
          <p:cNvPr id="156" name="TextBox 155"/>
          <p:cNvSpPr txBox="1"/>
          <p:nvPr/>
        </p:nvSpPr>
        <p:spPr>
          <a:xfrm>
            <a:off x="4426129" y="3106837"/>
            <a:ext cx="3479621" cy="307773"/>
          </a:xfrm>
          <a:prstGeom prst="rect">
            <a:avLst/>
          </a:prstGeom>
          <a:noFill/>
        </p:spPr>
        <p:txBody>
          <a:bodyPr wrap="square" lIns="91436" tIns="45718" rIns="91436" bIns="45718">
            <a:spAutoFit/>
          </a:bodyPr>
          <a:lstStyle/>
          <a:p>
            <a:pPr algn="ctr">
              <a:defRPr/>
            </a:pPr>
            <a:r>
              <a:rPr lang="en-US" sz="1400" dirty="0" smtClean="0"/>
              <a:t>Office Communications Server 2007 </a:t>
            </a:r>
          </a:p>
        </p:txBody>
      </p:sp>
      <p:sp>
        <p:nvSpPr>
          <p:cNvPr id="174" name="TextBox 173"/>
          <p:cNvSpPr txBox="1"/>
          <p:nvPr/>
        </p:nvSpPr>
        <p:spPr>
          <a:xfrm>
            <a:off x="4800600" y="1195056"/>
            <a:ext cx="2651018" cy="369332"/>
          </a:xfrm>
          <a:prstGeom prst="rect">
            <a:avLst/>
          </a:prstGeom>
          <a:noFill/>
        </p:spPr>
        <p:txBody>
          <a:bodyPr wrap="square" rtlCol="0">
            <a:spAutoFit/>
          </a:bodyPr>
          <a:lstStyle/>
          <a:p>
            <a:pPr algn="ctr"/>
            <a:r>
              <a:rPr lang="en-US" dirty="0" smtClean="0"/>
              <a:t>Corporate Network</a:t>
            </a:r>
            <a:endParaRPr lang="en-US" dirty="0"/>
          </a:p>
        </p:txBody>
      </p:sp>
      <p:sp>
        <p:nvSpPr>
          <p:cNvPr id="177" name="TextBox 176"/>
          <p:cNvSpPr txBox="1"/>
          <p:nvPr/>
        </p:nvSpPr>
        <p:spPr>
          <a:xfrm>
            <a:off x="4809624" y="3609627"/>
            <a:ext cx="1391152" cy="938714"/>
          </a:xfrm>
          <a:prstGeom prst="rect">
            <a:avLst/>
          </a:prstGeom>
          <a:noFill/>
        </p:spPr>
        <p:txBody>
          <a:bodyPr wrap="square" lIns="91436" tIns="45718" rIns="91436" bIns="45718">
            <a:spAutoFit/>
          </a:bodyPr>
          <a:lstStyle/>
          <a:p>
            <a:r>
              <a:rPr lang="en-US" sz="1100" dirty="0" smtClean="0"/>
              <a:t>Instant Messaging</a:t>
            </a:r>
          </a:p>
          <a:p>
            <a:r>
              <a:rPr lang="en-US" sz="1100" dirty="0" smtClean="0"/>
              <a:t>Voice</a:t>
            </a:r>
          </a:p>
          <a:p>
            <a:r>
              <a:rPr lang="en-US" sz="1100" dirty="0" smtClean="0"/>
              <a:t>Conferencing</a:t>
            </a:r>
          </a:p>
          <a:p>
            <a:r>
              <a:rPr lang="en-US" sz="1100" dirty="0" smtClean="0"/>
              <a:t>PSTN connectivity</a:t>
            </a:r>
          </a:p>
          <a:p>
            <a:r>
              <a:rPr lang="en-US" sz="1100" dirty="0" smtClean="0"/>
              <a:t>Web Access</a:t>
            </a:r>
          </a:p>
        </p:txBody>
      </p:sp>
      <p:grpSp>
        <p:nvGrpSpPr>
          <p:cNvPr id="5" name="Group 178"/>
          <p:cNvGrpSpPr/>
          <p:nvPr/>
        </p:nvGrpSpPr>
        <p:grpSpPr>
          <a:xfrm>
            <a:off x="4563409" y="4838700"/>
            <a:ext cx="3293307" cy="1600200"/>
            <a:chOff x="4776066" y="2178168"/>
            <a:chExt cx="1999364" cy="2218927"/>
          </a:xfrm>
        </p:grpSpPr>
        <p:sp>
          <p:nvSpPr>
            <p:cNvPr id="180" name="Rounded Rectangle 179"/>
            <p:cNvSpPr/>
            <p:nvPr/>
          </p:nvSpPr>
          <p:spPr>
            <a:xfrm>
              <a:off x="4776066" y="2178168"/>
              <a:ext cx="1999364" cy="2218927"/>
            </a:xfrm>
            <a:prstGeom prst="roundRect">
              <a:avLst/>
            </a:prstGeom>
            <a:gradFill flip="none" rotWithShape="1">
              <a:gsLst>
                <a:gs pos="0">
                  <a:schemeClr val="bg1">
                    <a:lumMod val="50000"/>
                    <a:alpha val="0"/>
                  </a:schemeClr>
                </a:gs>
                <a:gs pos="42000">
                  <a:schemeClr val="accent1">
                    <a:lumMod val="60000"/>
                    <a:lumOff val="40000"/>
                  </a:schemeClr>
                </a:gs>
                <a:gs pos="75000">
                  <a:schemeClr val="accent1">
                    <a:lumMod val="75000"/>
                  </a:schemeClr>
                </a:gs>
                <a:gs pos="85000">
                  <a:schemeClr val="accent1">
                    <a:lumMod val="50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1">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endParaRPr lang="en-US" sz="2400" dirty="0">
                <a:solidFill>
                  <a:schemeClr val="tx1"/>
                </a:solidFill>
              </a:endParaRPr>
            </a:p>
          </p:txBody>
        </p:sp>
        <p:sp>
          <p:nvSpPr>
            <p:cNvPr id="181" name="Rounded Rectangle 180"/>
            <p:cNvSpPr/>
            <p:nvPr/>
          </p:nvSpPr>
          <p:spPr bwMode="auto">
            <a:xfrm>
              <a:off x="4884240" y="2680068"/>
              <a:ext cx="1775637" cy="1613607"/>
            </a:xfrm>
            <a:prstGeom prst="roundRect">
              <a:avLst/>
            </a:prstGeom>
            <a:gradFill flip="none" rotWithShape="1">
              <a:gsLst>
                <a:gs pos="0">
                  <a:schemeClr val="bg1">
                    <a:lumMod val="50000"/>
                    <a:alpha val="0"/>
                  </a:schemeClr>
                </a:gs>
                <a:gs pos="42000">
                  <a:schemeClr val="accent2">
                    <a:lumMod val="40000"/>
                    <a:lumOff val="60000"/>
                  </a:schemeClr>
                </a:gs>
                <a:gs pos="75000">
                  <a:schemeClr val="accent2"/>
                </a:gs>
                <a:gs pos="85000">
                  <a:schemeClr val="accent2">
                    <a:lumMod val="75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2">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endParaRPr lang="en-US" sz="2400" dirty="0">
                <a:solidFill>
                  <a:schemeClr val="tx1"/>
                </a:solidFill>
              </a:endParaRPr>
            </a:p>
          </p:txBody>
        </p:sp>
      </p:grpSp>
      <p:sp>
        <p:nvSpPr>
          <p:cNvPr id="189" name="TextBox 188"/>
          <p:cNvSpPr txBox="1"/>
          <p:nvPr/>
        </p:nvSpPr>
        <p:spPr>
          <a:xfrm>
            <a:off x="4549617" y="4855884"/>
            <a:ext cx="3302715" cy="307773"/>
          </a:xfrm>
          <a:prstGeom prst="rect">
            <a:avLst/>
          </a:prstGeom>
          <a:noFill/>
        </p:spPr>
        <p:txBody>
          <a:bodyPr wrap="square" lIns="91436" tIns="45718" rIns="91436" bIns="45718">
            <a:spAutoFit/>
          </a:bodyPr>
          <a:lstStyle/>
          <a:p>
            <a:pPr algn="ctr">
              <a:defRPr/>
            </a:pPr>
            <a:r>
              <a:rPr lang="en-US" sz="1400" dirty="0" smtClean="0"/>
              <a:t>Exchange Server 2007 </a:t>
            </a:r>
          </a:p>
        </p:txBody>
      </p:sp>
      <p:sp>
        <p:nvSpPr>
          <p:cNvPr id="190" name="TextBox 189"/>
          <p:cNvSpPr txBox="1"/>
          <p:nvPr/>
        </p:nvSpPr>
        <p:spPr>
          <a:xfrm>
            <a:off x="5819775" y="5372100"/>
            <a:ext cx="1739112" cy="769437"/>
          </a:xfrm>
          <a:prstGeom prst="rect">
            <a:avLst/>
          </a:prstGeom>
          <a:noFill/>
        </p:spPr>
        <p:txBody>
          <a:bodyPr wrap="square" lIns="91436" tIns="45718" rIns="91436" bIns="45718">
            <a:spAutoFit/>
          </a:bodyPr>
          <a:lstStyle/>
          <a:p>
            <a:pPr algn="r"/>
            <a:r>
              <a:rPr lang="en-US" sz="1100" dirty="0" smtClean="0"/>
              <a:t>Mailboxes</a:t>
            </a:r>
          </a:p>
          <a:p>
            <a:pPr algn="r"/>
            <a:r>
              <a:rPr lang="en-US" sz="1100" dirty="0" smtClean="0"/>
              <a:t>Unified Messaging</a:t>
            </a:r>
          </a:p>
          <a:p>
            <a:pPr algn="r"/>
            <a:r>
              <a:rPr lang="en-US" sz="1100" dirty="0" smtClean="0"/>
              <a:t>Hub Transport</a:t>
            </a:r>
          </a:p>
          <a:p>
            <a:pPr algn="r"/>
            <a:r>
              <a:rPr lang="en-US" sz="1100" dirty="0" smtClean="0"/>
              <a:t>Client Access</a:t>
            </a:r>
          </a:p>
        </p:txBody>
      </p:sp>
      <p:sp>
        <p:nvSpPr>
          <p:cNvPr id="207" name="TextBox 206"/>
          <p:cNvSpPr txBox="1"/>
          <p:nvPr/>
        </p:nvSpPr>
        <p:spPr>
          <a:xfrm>
            <a:off x="4814886" y="1593647"/>
            <a:ext cx="2652288" cy="307773"/>
          </a:xfrm>
          <a:prstGeom prst="rect">
            <a:avLst/>
          </a:prstGeom>
          <a:noFill/>
        </p:spPr>
        <p:txBody>
          <a:bodyPr wrap="square" lIns="91436" tIns="45718" rIns="91436" bIns="45718">
            <a:spAutoFit/>
          </a:bodyPr>
          <a:lstStyle/>
          <a:p>
            <a:pPr algn="ctr">
              <a:defRPr/>
            </a:pPr>
            <a:r>
              <a:rPr lang="en-US" sz="1400" dirty="0" smtClean="0"/>
              <a:t>Clients and Devices</a:t>
            </a:r>
          </a:p>
        </p:txBody>
      </p:sp>
      <p:sp>
        <p:nvSpPr>
          <p:cNvPr id="77" name="TextBox 76"/>
          <p:cNvSpPr txBox="1"/>
          <p:nvPr/>
        </p:nvSpPr>
        <p:spPr>
          <a:xfrm>
            <a:off x="689706" y="2842518"/>
            <a:ext cx="809212" cy="523220"/>
          </a:xfrm>
          <a:prstGeom prst="rect">
            <a:avLst/>
          </a:prstGeom>
          <a:noFill/>
        </p:spPr>
        <p:txBody>
          <a:bodyPr wrap="square" rtlCol="0">
            <a:spAutoFit/>
          </a:bodyPr>
          <a:lstStyle/>
          <a:p>
            <a:pPr algn="ctr"/>
            <a:r>
              <a:rPr lang="en-US" sz="1400" dirty="0" smtClean="0"/>
              <a:t>Remote Users</a:t>
            </a:r>
            <a:endParaRPr lang="en-US" sz="1400" dirty="0"/>
          </a:p>
        </p:txBody>
      </p:sp>
      <p:sp>
        <p:nvSpPr>
          <p:cNvPr id="85" name="TextBox 84"/>
          <p:cNvSpPr txBox="1"/>
          <p:nvPr/>
        </p:nvSpPr>
        <p:spPr>
          <a:xfrm>
            <a:off x="1189038" y="4673991"/>
            <a:ext cx="1096961" cy="523220"/>
          </a:xfrm>
          <a:prstGeom prst="rect">
            <a:avLst/>
          </a:prstGeom>
          <a:noFill/>
        </p:spPr>
        <p:txBody>
          <a:bodyPr wrap="square" rtlCol="0">
            <a:spAutoFit/>
          </a:bodyPr>
          <a:lstStyle/>
          <a:p>
            <a:pPr algn="ctr"/>
            <a:r>
              <a:rPr lang="en-US" sz="1400" dirty="0" smtClean="0"/>
              <a:t>Federated Businesses</a:t>
            </a:r>
            <a:endParaRPr lang="en-US" sz="1400" dirty="0"/>
          </a:p>
        </p:txBody>
      </p:sp>
      <p:sp>
        <p:nvSpPr>
          <p:cNvPr id="89" name="TextBox 88"/>
          <p:cNvSpPr txBox="1"/>
          <p:nvPr/>
        </p:nvSpPr>
        <p:spPr>
          <a:xfrm>
            <a:off x="896965" y="5656801"/>
            <a:ext cx="1084235" cy="738664"/>
          </a:xfrm>
          <a:prstGeom prst="rect">
            <a:avLst/>
          </a:prstGeom>
          <a:noFill/>
        </p:spPr>
        <p:txBody>
          <a:bodyPr wrap="square" rtlCol="0">
            <a:spAutoFit/>
          </a:bodyPr>
          <a:lstStyle/>
          <a:p>
            <a:pPr algn="ctr"/>
            <a:r>
              <a:rPr lang="en-US" sz="1400" dirty="0" smtClean="0"/>
              <a:t>Public</a:t>
            </a:r>
          </a:p>
          <a:p>
            <a:pPr algn="ctr"/>
            <a:r>
              <a:rPr lang="en-US" sz="1400" dirty="0" smtClean="0"/>
              <a:t>Internet</a:t>
            </a:r>
            <a:br>
              <a:rPr lang="en-US" sz="1400" dirty="0" smtClean="0"/>
            </a:br>
            <a:r>
              <a:rPr lang="en-US" sz="1400" dirty="0" smtClean="0"/>
              <a:t>Clouds</a:t>
            </a:r>
            <a:endParaRPr lang="en-US" sz="1400" dirty="0"/>
          </a:p>
        </p:txBody>
      </p:sp>
      <p:sp>
        <p:nvSpPr>
          <p:cNvPr id="90" name="TextBox 89"/>
          <p:cNvSpPr txBox="1"/>
          <p:nvPr/>
        </p:nvSpPr>
        <p:spPr>
          <a:xfrm>
            <a:off x="679880" y="1218420"/>
            <a:ext cx="979307" cy="369332"/>
          </a:xfrm>
          <a:prstGeom prst="rect">
            <a:avLst/>
          </a:prstGeom>
          <a:noFill/>
        </p:spPr>
        <p:txBody>
          <a:bodyPr wrap="none" rtlCol="0">
            <a:spAutoFit/>
          </a:bodyPr>
          <a:lstStyle/>
          <a:p>
            <a:pPr algn="ctr"/>
            <a:r>
              <a:rPr lang="en-US" dirty="0" smtClean="0"/>
              <a:t>Internet</a:t>
            </a:r>
            <a:endParaRPr lang="en-US" dirty="0"/>
          </a:p>
        </p:txBody>
      </p:sp>
      <p:grpSp>
        <p:nvGrpSpPr>
          <p:cNvPr id="6" name="Group 80"/>
          <p:cNvGrpSpPr/>
          <p:nvPr/>
        </p:nvGrpSpPr>
        <p:grpSpPr>
          <a:xfrm>
            <a:off x="461169" y="3343800"/>
            <a:ext cx="1332025" cy="1003515"/>
            <a:chOff x="2336947" y="1375313"/>
            <a:chExt cx="1139900" cy="5174343"/>
          </a:xfrm>
        </p:grpSpPr>
        <p:sp>
          <p:nvSpPr>
            <p:cNvPr id="83" name="Rounded Rectangle 82"/>
            <p:cNvSpPr/>
            <p:nvPr/>
          </p:nvSpPr>
          <p:spPr>
            <a:xfrm>
              <a:off x="2336947" y="1375313"/>
              <a:ext cx="1139900" cy="5174343"/>
            </a:xfrm>
            <a:prstGeom prst="roundRect">
              <a:avLst/>
            </a:prstGeom>
            <a:gradFill flip="none" rotWithShape="1">
              <a:gsLst>
                <a:gs pos="0">
                  <a:schemeClr val="bg1">
                    <a:lumMod val="50000"/>
                    <a:alpha val="0"/>
                  </a:schemeClr>
                </a:gs>
                <a:gs pos="42000">
                  <a:schemeClr val="accent1">
                    <a:lumMod val="60000"/>
                    <a:lumOff val="40000"/>
                  </a:schemeClr>
                </a:gs>
                <a:gs pos="75000">
                  <a:schemeClr val="accent1">
                    <a:lumMod val="75000"/>
                  </a:schemeClr>
                </a:gs>
                <a:gs pos="85000">
                  <a:schemeClr val="accent1">
                    <a:lumMod val="50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1">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endParaRPr lang="en-US" sz="2400" dirty="0">
                <a:solidFill>
                  <a:schemeClr val="tx1"/>
                </a:solidFill>
              </a:endParaRPr>
            </a:p>
          </p:txBody>
        </p:sp>
        <p:sp>
          <p:nvSpPr>
            <p:cNvPr id="84" name="Rounded Rectangle 83"/>
            <p:cNvSpPr/>
            <p:nvPr/>
          </p:nvSpPr>
          <p:spPr bwMode="auto">
            <a:xfrm>
              <a:off x="2421520" y="2888106"/>
              <a:ext cx="980899" cy="3386620"/>
            </a:xfrm>
            <a:prstGeom prst="roundRect">
              <a:avLst/>
            </a:prstGeom>
            <a:gradFill flip="none" rotWithShape="1">
              <a:gsLst>
                <a:gs pos="0">
                  <a:schemeClr val="bg1">
                    <a:lumMod val="50000"/>
                    <a:alpha val="0"/>
                  </a:schemeClr>
                </a:gs>
                <a:gs pos="42000">
                  <a:schemeClr val="accent2">
                    <a:lumMod val="40000"/>
                    <a:lumOff val="60000"/>
                  </a:schemeClr>
                </a:gs>
                <a:gs pos="75000">
                  <a:schemeClr val="accent2"/>
                </a:gs>
                <a:gs pos="85000">
                  <a:schemeClr val="accent2">
                    <a:lumMod val="75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2">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endParaRPr lang="en-US" sz="2400" dirty="0">
                <a:solidFill>
                  <a:schemeClr val="tx1"/>
                </a:solidFill>
              </a:endParaRPr>
            </a:p>
          </p:txBody>
        </p:sp>
      </p:grpSp>
      <p:sp>
        <p:nvSpPr>
          <p:cNvPr id="99" name="TextBox 98"/>
          <p:cNvSpPr txBox="1"/>
          <p:nvPr/>
        </p:nvSpPr>
        <p:spPr>
          <a:xfrm>
            <a:off x="645242" y="3322224"/>
            <a:ext cx="1022493" cy="307773"/>
          </a:xfrm>
          <a:prstGeom prst="rect">
            <a:avLst/>
          </a:prstGeom>
          <a:noFill/>
        </p:spPr>
        <p:txBody>
          <a:bodyPr wrap="square" lIns="91436" tIns="45718" rIns="91436" bIns="45718">
            <a:spAutoFit/>
          </a:bodyPr>
          <a:lstStyle/>
          <a:p>
            <a:pPr algn="ctr">
              <a:defRPr/>
            </a:pPr>
            <a:r>
              <a:rPr lang="en-US" sz="1400" dirty="0" smtClean="0"/>
              <a:t>Services</a:t>
            </a:r>
          </a:p>
        </p:txBody>
      </p:sp>
      <p:pic>
        <p:nvPicPr>
          <p:cNvPr id="1027" name="Picture 3" descr="C:\Users\dbohm\data\Microsoft\FILTERING\Documents\images\Exch-HstSrv_bL.png"/>
          <p:cNvPicPr>
            <a:picLocks noChangeAspect="1" noChangeArrowheads="1"/>
          </p:cNvPicPr>
          <p:nvPr/>
        </p:nvPicPr>
        <p:blipFill>
          <a:blip r:embed="rId7" cstate="email">
            <a:lum bright="100000" contrast="100000"/>
          </a:blip>
          <a:srcRect/>
          <a:stretch>
            <a:fillRect/>
          </a:stretch>
        </p:blipFill>
        <p:spPr bwMode="auto">
          <a:xfrm>
            <a:off x="622422" y="3799074"/>
            <a:ext cx="1015914" cy="303455"/>
          </a:xfrm>
          <a:prstGeom prst="rect">
            <a:avLst/>
          </a:prstGeom>
          <a:noFill/>
        </p:spPr>
      </p:pic>
      <p:sp>
        <p:nvSpPr>
          <p:cNvPr id="92" name="Title 91"/>
          <p:cNvSpPr>
            <a:spLocks noGrp="1"/>
          </p:cNvSpPr>
          <p:nvPr>
            <p:ph type="title"/>
          </p:nvPr>
        </p:nvSpPr>
        <p:spPr/>
        <p:txBody>
          <a:bodyPr/>
          <a:lstStyle/>
          <a:p>
            <a:pPr lvl="0"/>
            <a:r>
              <a:rPr lang="en-US" dirty="0" smtClean="0"/>
              <a:t>Litware Inc. Network Architecture</a:t>
            </a:r>
            <a:endParaRPr lang="en-US" dirty="0"/>
          </a:p>
        </p:txBody>
      </p:sp>
      <p:pic>
        <p:nvPicPr>
          <p:cNvPr id="88" name="Picture 87" descr="msn-messenger-logo.gif"/>
          <p:cNvPicPr>
            <a:picLocks noChangeAspect="1"/>
          </p:cNvPicPr>
          <p:nvPr/>
        </p:nvPicPr>
        <p:blipFill>
          <a:blip r:embed="rId8" cstate="email"/>
          <a:stretch>
            <a:fillRect/>
          </a:stretch>
        </p:blipFill>
        <p:spPr>
          <a:xfrm>
            <a:off x="663374" y="5802652"/>
            <a:ext cx="344888" cy="277060"/>
          </a:xfrm>
          <a:prstGeom prst="rect">
            <a:avLst/>
          </a:prstGeom>
        </p:spPr>
      </p:pic>
      <p:grpSp>
        <p:nvGrpSpPr>
          <p:cNvPr id="7" name="Group 100"/>
          <p:cNvGrpSpPr/>
          <p:nvPr/>
        </p:nvGrpSpPr>
        <p:grpSpPr>
          <a:xfrm>
            <a:off x="673732" y="5434965"/>
            <a:ext cx="324172" cy="294268"/>
            <a:chOff x="722313" y="5505450"/>
            <a:chExt cx="430212" cy="390525"/>
          </a:xfrm>
        </p:grpSpPr>
        <p:sp>
          <p:nvSpPr>
            <p:cNvPr id="93" name="Rounded Rectangle 92"/>
            <p:cNvSpPr/>
            <p:nvPr/>
          </p:nvSpPr>
          <p:spPr bwMode="auto">
            <a:xfrm>
              <a:off x="722313" y="5505450"/>
              <a:ext cx="430212" cy="390525"/>
            </a:xfrm>
            <a:prstGeom prst="roundRect">
              <a:avLst>
                <a:gd name="adj" fmla="val 28374"/>
              </a:avLst>
            </a:prstGeom>
            <a:ln>
              <a:no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dirty="0" smtClean="0">
                <a:solidFill>
                  <a:schemeClr val="tx1"/>
                </a:solidFill>
                <a:latin typeface="Segoe" pitchFamily="34" charset="0"/>
              </a:endParaRPr>
            </a:p>
          </p:txBody>
        </p:sp>
        <p:pic>
          <p:nvPicPr>
            <p:cNvPr id="86" name="Picture 85" descr="YahooLogo.gif"/>
            <p:cNvPicPr>
              <a:picLocks noChangeAspect="1"/>
            </p:cNvPicPr>
            <p:nvPr/>
          </p:nvPicPr>
          <p:blipFill>
            <a:blip r:embed="rId9"/>
            <a:stretch>
              <a:fillRect/>
            </a:stretch>
          </p:blipFill>
          <p:spPr>
            <a:xfrm>
              <a:off x="778582" y="5562128"/>
              <a:ext cx="295024" cy="295024"/>
            </a:xfrm>
            <a:prstGeom prst="rect">
              <a:avLst/>
            </a:prstGeom>
          </p:spPr>
        </p:pic>
      </p:grpSp>
      <p:grpSp>
        <p:nvGrpSpPr>
          <p:cNvPr id="8" name="Group 99"/>
          <p:cNvGrpSpPr/>
          <p:nvPr/>
        </p:nvGrpSpPr>
        <p:grpSpPr>
          <a:xfrm>
            <a:off x="673732" y="6153131"/>
            <a:ext cx="324172" cy="294268"/>
            <a:chOff x="722313" y="6282690"/>
            <a:chExt cx="430212" cy="390525"/>
          </a:xfrm>
        </p:grpSpPr>
        <p:sp>
          <p:nvSpPr>
            <p:cNvPr id="96" name="Rounded Rectangle 95"/>
            <p:cNvSpPr/>
            <p:nvPr/>
          </p:nvSpPr>
          <p:spPr bwMode="auto">
            <a:xfrm>
              <a:off x="722313" y="6282690"/>
              <a:ext cx="430212" cy="390525"/>
            </a:xfrm>
            <a:prstGeom prst="roundRect">
              <a:avLst>
                <a:gd name="adj" fmla="val 28374"/>
              </a:avLst>
            </a:prstGeom>
            <a:ln>
              <a:no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dirty="0" smtClean="0">
                <a:solidFill>
                  <a:schemeClr val="tx1"/>
                </a:solidFill>
                <a:latin typeface="Segoe" pitchFamily="34" charset="0"/>
              </a:endParaRPr>
            </a:p>
          </p:txBody>
        </p:sp>
        <p:pic>
          <p:nvPicPr>
            <p:cNvPr id="87" name="Picture 86" descr="aol_logo-707214.png"/>
            <p:cNvPicPr>
              <a:picLocks noChangeAspect="1"/>
            </p:cNvPicPr>
            <p:nvPr/>
          </p:nvPicPr>
          <p:blipFill>
            <a:blip r:embed="rId10" cstate="email"/>
            <a:stretch>
              <a:fillRect/>
            </a:stretch>
          </p:blipFill>
          <p:spPr>
            <a:xfrm>
              <a:off x="790893" y="6339101"/>
              <a:ext cx="290299" cy="290299"/>
            </a:xfrm>
            <a:prstGeom prst="rect">
              <a:avLst/>
            </a:prstGeom>
          </p:spPr>
        </p:pic>
      </p:grpSp>
      <p:grpSp>
        <p:nvGrpSpPr>
          <p:cNvPr id="9" name="Group 222"/>
          <p:cNvGrpSpPr/>
          <p:nvPr/>
        </p:nvGrpSpPr>
        <p:grpSpPr>
          <a:xfrm>
            <a:off x="273607" y="4524375"/>
            <a:ext cx="945593" cy="790575"/>
            <a:chOff x="1295400" y="4333875"/>
            <a:chExt cx="1104900" cy="923766"/>
          </a:xfrm>
        </p:grpSpPr>
        <p:grpSp>
          <p:nvGrpSpPr>
            <p:cNvPr id="10" name="Group 97"/>
            <p:cNvGrpSpPr/>
            <p:nvPr/>
          </p:nvGrpSpPr>
          <p:grpSpPr>
            <a:xfrm>
              <a:off x="1390648" y="4562475"/>
              <a:ext cx="1009652" cy="695166"/>
              <a:chOff x="1314448" y="4495800"/>
              <a:chExt cx="1162052" cy="800097"/>
            </a:xfrm>
          </p:grpSpPr>
          <p:pic>
            <p:nvPicPr>
              <p:cNvPr id="3" name="Picture 3" descr="C:\Program Files\Microsoft Resource DVD Artwork\DVD_ART\Artwork_Imagery\HARDWARE_IMAGERY\Illustration - Misc Hardware\Windows Vista Illustration Icons\Generic User.png"/>
              <p:cNvPicPr>
                <a:picLocks noChangeAspect="1" noChangeArrowheads="1"/>
              </p:cNvPicPr>
              <p:nvPr/>
            </p:nvPicPr>
            <p:blipFill>
              <a:blip r:embed="rId11" cstate="email"/>
              <a:srcRect/>
              <a:stretch>
                <a:fillRect/>
              </a:stretch>
            </p:blipFill>
            <p:spPr bwMode="auto">
              <a:xfrm flipH="1">
                <a:off x="1314448" y="4495800"/>
                <a:ext cx="524391" cy="638174"/>
              </a:xfrm>
              <a:prstGeom prst="rect">
                <a:avLst/>
              </a:prstGeom>
              <a:noFill/>
            </p:spPr>
          </p:pic>
          <p:pic>
            <p:nvPicPr>
              <p:cNvPr id="1028" name="Picture 4" descr="C:\Program Files\Microsoft Resource DVD Artwork\DVD_ART\Artwork_Imagery\HARDWARE_IMAGERY\Illustration - Misc Hardware\Windows Vista Illustration Icons\Male User.png"/>
              <p:cNvPicPr>
                <a:picLocks noChangeAspect="1" noChangeArrowheads="1"/>
              </p:cNvPicPr>
              <p:nvPr/>
            </p:nvPicPr>
            <p:blipFill>
              <a:blip r:embed="rId12" cstate="email"/>
              <a:srcRect/>
              <a:stretch>
                <a:fillRect/>
              </a:stretch>
            </p:blipFill>
            <p:spPr bwMode="auto">
              <a:xfrm>
                <a:off x="1704976" y="4524373"/>
                <a:ext cx="771524" cy="771524"/>
              </a:xfrm>
              <a:prstGeom prst="rect">
                <a:avLst/>
              </a:prstGeom>
              <a:noFill/>
            </p:spPr>
          </p:pic>
        </p:grpSp>
        <p:sp>
          <p:nvSpPr>
            <p:cNvPr id="102" name="Rounded Rectangular Callout 101"/>
            <p:cNvSpPr/>
            <p:nvPr/>
          </p:nvSpPr>
          <p:spPr bwMode="auto">
            <a:xfrm>
              <a:off x="1876425" y="4400550"/>
              <a:ext cx="485775" cy="180976"/>
            </a:xfrm>
            <a:prstGeom prst="wedgeRoundRectCallout">
              <a:avLst>
                <a:gd name="adj1" fmla="val 8790"/>
                <a:gd name="adj2" fmla="val 106359"/>
                <a:gd name="adj3" fmla="val 16667"/>
              </a:avLst>
            </a:prstGeom>
            <a:gradFill flip="none" rotWithShape="1">
              <a:gsLst>
                <a:gs pos="0">
                  <a:schemeClr val="tx2">
                    <a:alpha val="25000"/>
                  </a:schemeClr>
                </a:gs>
                <a:gs pos="99000">
                  <a:schemeClr val="tx2">
                    <a:alpha val="75000"/>
                  </a:schemeClr>
                </a:gs>
              </a:gsLst>
              <a:lin ang="5400000" scaled="1"/>
              <a:tileRect/>
            </a:gradFill>
            <a:ln w="3175">
              <a:solidFill>
                <a:schemeClr val="tx1"/>
              </a:solidFill>
              <a:headEnd type="none" w="med" len="med"/>
              <a:tailEnd type="none" w="med" len="med"/>
            </a:ln>
            <a:effectLst>
              <a:outerShdw blurRad="63500" algn="ctr" rotWithShape="0">
                <a:schemeClr val="accent1">
                  <a:alpha val="10000"/>
                </a:schemeClr>
              </a:outerShdw>
            </a:effectLst>
            <a:scene3d>
              <a:camera prst="orthographicFront"/>
              <a:lightRig rig="glow" dir="t">
                <a:rot lat="0" lon="0" rev="13200000"/>
              </a:lightRig>
            </a:scene3d>
            <a:sp3d prstMaterial="matte">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dirty="0" smtClean="0">
                <a:solidFill>
                  <a:schemeClr val="tx1"/>
                </a:solidFill>
                <a:latin typeface="Segoe" pitchFamily="34" charset="0"/>
              </a:endParaRPr>
            </a:p>
          </p:txBody>
        </p:sp>
        <p:sp>
          <p:nvSpPr>
            <p:cNvPr id="103" name="Rounded Rectangular Callout 102"/>
            <p:cNvSpPr/>
            <p:nvPr/>
          </p:nvSpPr>
          <p:spPr bwMode="auto">
            <a:xfrm flipH="1">
              <a:off x="1295400" y="4333875"/>
              <a:ext cx="485775" cy="180976"/>
            </a:xfrm>
            <a:prstGeom prst="wedgeRoundRectCallout">
              <a:avLst>
                <a:gd name="adj1" fmla="val 8790"/>
                <a:gd name="adj2" fmla="val 106359"/>
                <a:gd name="adj3" fmla="val 16667"/>
              </a:avLst>
            </a:prstGeom>
            <a:gradFill flip="none" rotWithShape="1">
              <a:gsLst>
                <a:gs pos="0">
                  <a:schemeClr val="tx2">
                    <a:alpha val="25000"/>
                  </a:schemeClr>
                </a:gs>
                <a:gs pos="99000">
                  <a:schemeClr val="tx2">
                    <a:alpha val="75000"/>
                  </a:schemeClr>
                </a:gs>
              </a:gsLst>
              <a:lin ang="5400000" scaled="1"/>
              <a:tileRect/>
            </a:gradFill>
            <a:ln w="3175">
              <a:solidFill>
                <a:schemeClr val="tx1"/>
              </a:solidFill>
              <a:headEnd type="none" w="med" len="med"/>
              <a:tailEnd type="none" w="med" len="med"/>
            </a:ln>
            <a:effectLst>
              <a:outerShdw blurRad="63500" algn="ctr" rotWithShape="0">
                <a:schemeClr val="accent1">
                  <a:alpha val="10000"/>
                </a:schemeClr>
              </a:outerShdw>
            </a:effectLst>
            <a:scene3d>
              <a:camera prst="orthographicFront"/>
              <a:lightRig rig="glow" dir="t">
                <a:rot lat="0" lon="0" rev="13200000"/>
              </a:lightRig>
            </a:scene3d>
            <a:sp3d prstMaterial="matte">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dirty="0" smtClean="0">
                <a:solidFill>
                  <a:schemeClr val="tx1"/>
                </a:solidFill>
                <a:latin typeface="Segoe" pitchFamily="34" charset="0"/>
              </a:endParaRPr>
            </a:p>
          </p:txBody>
        </p:sp>
      </p:grpSp>
      <p:pic>
        <p:nvPicPr>
          <p:cNvPr id="1034" name="Picture 10" descr="C:\Program Files\Microsoft Resource DVD Artwork\DVD_ART\Artwork_Imagery\HARDWARE_IMAGERY\Illustration - Misc Hardware\Windows Vista Illustration Icons\Server.png"/>
          <p:cNvPicPr>
            <a:picLocks noChangeAspect="1" noChangeArrowheads="1"/>
          </p:cNvPicPr>
          <p:nvPr/>
        </p:nvPicPr>
        <p:blipFill>
          <a:blip r:embed="rId13" cstate="screen"/>
          <a:srcRect/>
          <a:stretch>
            <a:fillRect/>
          </a:stretch>
        </p:blipFill>
        <p:spPr bwMode="auto">
          <a:xfrm>
            <a:off x="4886353" y="5425018"/>
            <a:ext cx="489409" cy="669718"/>
          </a:xfrm>
          <a:prstGeom prst="rect">
            <a:avLst/>
          </a:prstGeom>
          <a:noFill/>
        </p:spPr>
      </p:pic>
      <p:pic>
        <p:nvPicPr>
          <p:cNvPr id="1035" name="Picture 11" descr="C:\Program Files\Microsoft Resource DVD Artwork\DVD_ART\Artwork_Imagery\HARDWARE_IMAGERY\Illustration - Misc Hardware\Windows Vista Illustration Icons\Email Message.png"/>
          <p:cNvPicPr>
            <a:picLocks noChangeAspect="1" noChangeArrowheads="1"/>
          </p:cNvPicPr>
          <p:nvPr/>
        </p:nvPicPr>
        <p:blipFill>
          <a:blip r:embed="rId14" cstate="screen"/>
          <a:srcRect/>
          <a:stretch>
            <a:fillRect/>
          </a:stretch>
        </p:blipFill>
        <p:spPr bwMode="auto">
          <a:xfrm>
            <a:off x="5114924" y="5705474"/>
            <a:ext cx="485776" cy="428626"/>
          </a:xfrm>
          <a:prstGeom prst="rect">
            <a:avLst/>
          </a:prstGeom>
          <a:noFill/>
          <a:scene3d>
            <a:camera prst="perspectiveHeroicExtremeLeftFacing"/>
            <a:lightRig rig="threePt" dir="t"/>
          </a:scene3d>
        </p:spPr>
      </p:pic>
      <p:pic>
        <p:nvPicPr>
          <p:cNvPr id="1037" name="Picture 13" descr="C:\Program Files\Microsoft Resource DVD Artwork\DVD_ART\Artwork_Imagery\HARDWARE_IMAGERY\Illustration - Misc Hardware\Windows Vista Illustration Icons\Male User.png"/>
          <p:cNvPicPr>
            <a:picLocks noChangeAspect="1" noChangeArrowheads="1"/>
          </p:cNvPicPr>
          <p:nvPr/>
        </p:nvPicPr>
        <p:blipFill>
          <a:blip r:embed="rId15" cstate="screen"/>
          <a:srcRect/>
          <a:stretch>
            <a:fillRect/>
          </a:stretch>
        </p:blipFill>
        <p:spPr bwMode="auto">
          <a:xfrm>
            <a:off x="5019675" y="5762625"/>
            <a:ext cx="447675" cy="447675"/>
          </a:xfrm>
          <a:prstGeom prst="rect">
            <a:avLst/>
          </a:prstGeom>
          <a:noFill/>
        </p:spPr>
      </p:pic>
      <p:grpSp>
        <p:nvGrpSpPr>
          <p:cNvPr id="14" name="Group 119"/>
          <p:cNvGrpSpPr/>
          <p:nvPr/>
        </p:nvGrpSpPr>
        <p:grpSpPr>
          <a:xfrm>
            <a:off x="5724553" y="5425018"/>
            <a:ext cx="668844" cy="784289"/>
            <a:chOff x="5715028" y="5181600"/>
            <a:chExt cx="668844" cy="784289"/>
          </a:xfrm>
        </p:grpSpPr>
        <p:pic>
          <p:nvPicPr>
            <p:cNvPr id="114" name="Picture 10" descr="C:\Program Files\Microsoft Resource DVD Artwork\DVD_ART\Artwork_Imagery\HARDWARE_IMAGERY\Illustration - Misc Hardware\Windows Vista Illustration Icons\Server.png"/>
            <p:cNvPicPr>
              <a:picLocks noChangeAspect="1" noChangeArrowheads="1"/>
            </p:cNvPicPr>
            <p:nvPr/>
          </p:nvPicPr>
          <p:blipFill>
            <a:blip r:embed="rId13" cstate="screen"/>
            <a:srcRect/>
            <a:stretch>
              <a:fillRect/>
            </a:stretch>
          </p:blipFill>
          <p:spPr bwMode="auto">
            <a:xfrm>
              <a:off x="5715028" y="5181600"/>
              <a:ext cx="489409" cy="669718"/>
            </a:xfrm>
            <a:prstGeom prst="rect">
              <a:avLst/>
            </a:prstGeom>
            <a:noFill/>
          </p:spPr>
        </p:pic>
        <p:grpSp>
          <p:nvGrpSpPr>
            <p:cNvPr id="15" name="Group 118"/>
            <p:cNvGrpSpPr/>
            <p:nvPr/>
          </p:nvGrpSpPr>
          <p:grpSpPr>
            <a:xfrm>
              <a:off x="5894929" y="5457819"/>
              <a:ext cx="488943" cy="508070"/>
              <a:chOff x="5750990" y="5457818"/>
              <a:chExt cx="622299" cy="646643"/>
            </a:xfrm>
          </p:grpSpPr>
          <p:pic>
            <p:nvPicPr>
              <p:cNvPr id="115" name="Picture 11" descr="C:\Program Files\Microsoft Resource DVD Artwork\DVD_ART\Artwork_Imagery\HARDWARE_IMAGERY\Illustration - Misc Hardware\Windows Vista Illustration Icons\Email Message.png"/>
              <p:cNvPicPr>
                <a:picLocks noChangeAspect="1" noChangeArrowheads="1"/>
              </p:cNvPicPr>
              <p:nvPr/>
            </p:nvPicPr>
            <p:blipFill>
              <a:blip r:embed="rId16" cstate="screen"/>
              <a:srcRect/>
              <a:stretch>
                <a:fillRect/>
              </a:stretch>
            </p:blipFill>
            <p:spPr bwMode="auto">
              <a:xfrm>
                <a:off x="5887513" y="5457818"/>
                <a:ext cx="485776" cy="428626"/>
              </a:xfrm>
              <a:prstGeom prst="rect">
                <a:avLst/>
              </a:prstGeom>
              <a:noFill/>
              <a:scene3d>
                <a:camera prst="perspectiveHeroicExtremeLeftFacing"/>
                <a:lightRig rig="threePt" dir="t"/>
              </a:scene3d>
            </p:spPr>
          </p:pic>
          <p:pic>
            <p:nvPicPr>
              <p:cNvPr id="116" name="Picture 11" descr="C:\Program Files\Microsoft Resource DVD Artwork\DVD_ART\Artwork_Imagery\HARDWARE_IMAGERY\Illustration - Misc Hardware\Windows Vista Illustration Icons\Email Message.png"/>
              <p:cNvPicPr>
                <a:picLocks noChangeAspect="1" noChangeArrowheads="1"/>
              </p:cNvPicPr>
              <p:nvPr/>
            </p:nvPicPr>
            <p:blipFill>
              <a:blip r:embed="rId16" cstate="screen"/>
              <a:srcRect/>
              <a:stretch>
                <a:fillRect/>
              </a:stretch>
            </p:blipFill>
            <p:spPr bwMode="auto">
              <a:xfrm>
                <a:off x="5842006" y="5530490"/>
                <a:ext cx="485776" cy="428626"/>
              </a:xfrm>
              <a:prstGeom prst="rect">
                <a:avLst/>
              </a:prstGeom>
              <a:noFill/>
              <a:scene3d>
                <a:camera prst="perspectiveHeroicExtremeLeftFacing"/>
                <a:lightRig rig="threePt" dir="t"/>
              </a:scene3d>
            </p:spPr>
          </p:pic>
          <p:pic>
            <p:nvPicPr>
              <p:cNvPr id="117" name="Picture 11" descr="C:\Program Files\Microsoft Resource DVD Artwork\DVD_ART\Artwork_Imagery\HARDWARE_IMAGERY\Illustration - Misc Hardware\Windows Vista Illustration Icons\Email Message.png"/>
              <p:cNvPicPr>
                <a:picLocks noChangeAspect="1" noChangeArrowheads="1"/>
              </p:cNvPicPr>
              <p:nvPr/>
            </p:nvPicPr>
            <p:blipFill>
              <a:blip r:embed="rId16" cstate="screen"/>
              <a:srcRect/>
              <a:stretch>
                <a:fillRect/>
              </a:stretch>
            </p:blipFill>
            <p:spPr bwMode="auto">
              <a:xfrm>
                <a:off x="5796498" y="5603162"/>
                <a:ext cx="485776" cy="428626"/>
              </a:xfrm>
              <a:prstGeom prst="rect">
                <a:avLst/>
              </a:prstGeom>
              <a:noFill/>
              <a:scene3d>
                <a:camera prst="perspectiveHeroicExtremeLeftFacing"/>
                <a:lightRig rig="threePt" dir="t"/>
              </a:scene3d>
            </p:spPr>
          </p:pic>
          <p:pic>
            <p:nvPicPr>
              <p:cNvPr id="118" name="Picture 11" descr="C:\Program Files\Microsoft Resource DVD Artwork\DVD_ART\Artwork_Imagery\HARDWARE_IMAGERY\Illustration - Misc Hardware\Windows Vista Illustration Icons\Email Message.png"/>
              <p:cNvPicPr>
                <a:picLocks noChangeAspect="1" noChangeArrowheads="1"/>
              </p:cNvPicPr>
              <p:nvPr/>
            </p:nvPicPr>
            <p:blipFill>
              <a:blip r:embed="rId16" cstate="screen"/>
              <a:srcRect/>
              <a:stretch>
                <a:fillRect/>
              </a:stretch>
            </p:blipFill>
            <p:spPr bwMode="auto">
              <a:xfrm>
                <a:off x="5750990" y="5675835"/>
                <a:ext cx="485776" cy="428626"/>
              </a:xfrm>
              <a:prstGeom prst="rect">
                <a:avLst/>
              </a:prstGeom>
              <a:noFill/>
              <a:scene3d>
                <a:camera prst="perspectiveHeroicExtremeLeftFacing"/>
                <a:lightRig rig="threePt" dir="t"/>
              </a:scene3d>
            </p:spPr>
          </p:pic>
        </p:grpSp>
      </p:grpSp>
      <p:pic>
        <p:nvPicPr>
          <p:cNvPr id="125" name="Picture 10" descr="C:\Program Files\Microsoft Resource DVD Artwork\DVD_ART\Artwork_Imagery\HARDWARE_IMAGERY\Illustration - Misc Hardware\Windows Vista Illustration Icons\Server.png"/>
          <p:cNvPicPr>
            <a:picLocks noChangeAspect="1" noChangeArrowheads="1"/>
          </p:cNvPicPr>
          <p:nvPr/>
        </p:nvPicPr>
        <p:blipFill>
          <a:blip r:embed="rId13" cstate="screen"/>
          <a:srcRect/>
          <a:stretch>
            <a:fillRect/>
          </a:stretch>
        </p:blipFill>
        <p:spPr bwMode="auto">
          <a:xfrm>
            <a:off x="6200803" y="3805768"/>
            <a:ext cx="489409" cy="669718"/>
          </a:xfrm>
          <a:prstGeom prst="rect">
            <a:avLst/>
          </a:prstGeom>
          <a:noFill/>
        </p:spPr>
      </p:pic>
      <p:grpSp>
        <p:nvGrpSpPr>
          <p:cNvPr id="16" name="Group 126"/>
          <p:cNvGrpSpPr/>
          <p:nvPr/>
        </p:nvGrpSpPr>
        <p:grpSpPr>
          <a:xfrm>
            <a:off x="6975503" y="3805768"/>
            <a:ext cx="539722" cy="669718"/>
            <a:chOff x="6965978" y="3539068"/>
            <a:chExt cx="539722" cy="669718"/>
          </a:xfrm>
        </p:grpSpPr>
        <p:pic>
          <p:nvPicPr>
            <p:cNvPr id="126" name="Picture 10" descr="C:\Program Files\Microsoft Resource DVD Artwork\DVD_ART\Artwork_Imagery\HARDWARE_IMAGERY\Illustration - Misc Hardware\Windows Vista Illustration Icons\Server.png"/>
            <p:cNvPicPr>
              <a:picLocks noChangeAspect="1" noChangeArrowheads="1"/>
            </p:cNvPicPr>
            <p:nvPr/>
          </p:nvPicPr>
          <p:blipFill>
            <a:blip r:embed="rId13" cstate="screen"/>
            <a:srcRect/>
            <a:stretch>
              <a:fillRect/>
            </a:stretch>
          </p:blipFill>
          <p:spPr bwMode="auto">
            <a:xfrm>
              <a:off x="6965978" y="3539068"/>
              <a:ext cx="489409" cy="669718"/>
            </a:xfrm>
            <a:prstGeom prst="rect">
              <a:avLst/>
            </a:prstGeom>
            <a:noFill/>
          </p:spPr>
        </p:pic>
        <p:pic>
          <p:nvPicPr>
            <p:cNvPr id="1040" name="Picture 16" descr="C:\Program Files\Microsoft Resource DVD Artwork\DVD_ART\Artwork_Imagery\Shapes and Graphics\Cylinder\MGX 06 Cyinders\MGX Cylinder BLUe.png"/>
            <p:cNvPicPr>
              <a:picLocks noChangeAspect="1" noChangeArrowheads="1"/>
            </p:cNvPicPr>
            <p:nvPr/>
          </p:nvPicPr>
          <p:blipFill>
            <a:blip r:embed="rId17" cstate="screen"/>
            <a:srcRect/>
            <a:stretch>
              <a:fillRect/>
            </a:stretch>
          </p:blipFill>
          <p:spPr bwMode="auto">
            <a:xfrm>
              <a:off x="7258050" y="3878106"/>
              <a:ext cx="247650" cy="295431"/>
            </a:xfrm>
            <a:prstGeom prst="rect">
              <a:avLst/>
            </a:prstGeom>
            <a:noFill/>
          </p:spPr>
        </p:pic>
      </p:grpSp>
      <p:sp>
        <p:nvSpPr>
          <p:cNvPr id="153" name="Rounded Rectangle 152"/>
          <p:cNvSpPr/>
          <p:nvPr/>
        </p:nvSpPr>
        <p:spPr bwMode="auto">
          <a:xfrm>
            <a:off x="2667863" y="1676400"/>
            <a:ext cx="1245731" cy="4648200"/>
          </a:xfrm>
          <a:prstGeom prst="roundRect">
            <a:avLst/>
          </a:prstGeom>
          <a:gradFill flip="none" rotWithShape="1">
            <a:gsLst>
              <a:gs pos="0">
                <a:schemeClr val="bg1">
                  <a:lumMod val="50000"/>
                  <a:alpha val="0"/>
                </a:schemeClr>
              </a:gs>
              <a:gs pos="42000">
                <a:schemeClr val="accent1">
                  <a:lumMod val="60000"/>
                  <a:lumOff val="40000"/>
                </a:schemeClr>
              </a:gs>
              <a:gs pos="75000">
                <a:schemeClr val="accent1">
                  <a:lumMod val="75000"/>
                </a:schemeClr>
              </a:gs>
              <a:gs pos="85000">
                <a:schemeClr val="accent1">
                  <a:lumMod val="50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1">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endParaRPr lang="en-US" sz="2400" dirty="0">
              <a:solidFill>
                <a:schemeClr val="tx1"/>
              </a:solidFill>
            </a:endParaRPr>
          </a:p>
        </p:txBody>
      </p:sp>
      <p:sp>
        <p:nvSpPr>
          <p:cNvPr id="33" name="TextBox 32"/>
          <p:cNvSpPr txBox="1"/>
          <p:nvPr/>
        </p:nvSpPr>
        <p:spPr>
          <a:xfrm>
            <a:off x="2667000" y="1809218"/>
            <a:ext cx="1246244" cy="3600982"/>
          </a:xfrm>
          <a:prstGeom prst="rect">
            <a:avLst/>
          </a:prstGeom>
          <a:noFill/>
        </p:spPr>
        <p:txBody>
          <a:bodyPr wrap="square" lIns="91436" tIns="45718" rIns="91436" bIns="45718">
            <a:spAutoFit/>
          </a:bodyPr>
          <a:lstStyle/>
          <a:p>
            <a:pPr algn="ctr"/>
            <a:r>
              <a:rPr lang="en-US" sz="1200" dirty="0" smtClean="0"/>
              <a:t>Edge Access</a:t>
            </a:r>
          </a:p>
          <a:p>
            <a:pPr algn="ctr"/>
            <a:endParaRPr lang="en-US" sz="1200" dirty="0" smtClean="0"/>
          </a:p>
          <a:p>
            <a:pPr algn="ctr"/>
            <a:endParaRPr lang="en-US" sz="1200" dirty="0" smtClean="0"/>
          </a:p>
          <a:p>
            <a:pPr algn="ctr"/>
            <a:endParaRPr lang="en-US" sz="1200" dirty="0" smtClean="0"/>
          </a:p>
          <a:p>
            <a:pPr algn="ctr"/>
            <a:endParaRPr lang="en-US" sz="1200" dirty="0" smtClean="0"/>
          </a:p>
          <a:p>
            <a:pPr algn="ctr"/>
            <a:endParaRPr lang="en-US" sz="1200" dirty="0" smtClean="0"/>
          </a:p>
          <a:p>
            <a:pPr algn="ctr"/>
            <a:r>
              <a:rPr lang="en-US" sz="1200" dirty="0" smtClean="0"/>
              <a:t>Conferencing</a:t>
            </a:r>
          </a:p>
          <a:p>
            <a:pPr algn="ctr"/>
            <a:endParaRPr lang="en-US" sz="1200" dirty="0" smtClean="0"/>
          </a:p>
          <a:p>
            <a:pPr algn="ctr"/>
            <a:endParaRPr lang="en-US" sz="1200" dirty="0" smtClean="0"/>
          </a:p>
          <a:p>
            <a:pPr algn="ctr"/>
            <a:endParaRPr lang="en-US" sz="1200" dirty="0" smtClean="0"/>
          </a:p>
          <a:p>
            <a:pPr algn="ctr"/>
            <a:endParaRPr lang="en-US" sz="1200" dirty="0" smtClean="0"/>
          </a:p>
          <a:p>
            <a:pPr algn="ctr"/>
            <a:endParaRPr lang="en-US" sz="1200" dirty="0" smtClean="0"/>
          </a:p>
          <a:p>
            <a:pPr algn="ctr"/>
            <a:r>
              <a:rPr lang="en-US" sz="1200" dirty="0" smtClean="0"/>
              <a:t>Audio/Video</a:t>
            </a:r>
          </a:p>
          <a:p>
            <a:pPr algn="ctr"/>
            <a:endParaRPr lang="en-US" sz="1200" dirty="0" smtClean="0"/>
          </a:p>
          <a:p>
            <a:pPr algn="ctr"/>
            <a:endParaRPr lang="en-US" sz="1200" dirty="0" smtClean="0"/>
          </a:p>
          <a:p>
            <a:pPr algn="ctr"/>
            <a:endParaRPr lang="en-US" sz="1200" dirty="0" smtClean="0"/>
          </a:p>
          <a:p>
            <a:pPr algn="ctr"/>
            <a:endParaRPr lang="en-US" sz="1200" dirty="0" smtClean="0"/>
          </a:p>
          <a:p>
            <a:pPr algn="ctr"/>
            <a:endParaRPr lang="en-US" sz="1200" dirty="0" smtClean="0"/>
          </a:p>
          <a:p>
            <a:pPr algn="ctr"/>
            <a:r>
              <a:rPr lang="en-US" sz="1200" dirty="0" smtClean="0"/>
              <a:t>Edge Transport</a:t>
            </a:r>
            <a:endParaRPr lang="en-US" sz="1200" dirty="0"/>
          </a:p>
        </p:txBody>
      </p:sp>
      <p:grpSp>
        <p:nvGrpSpPr>
          <p:cNvPr id="17" name="Group 129"/>
          <p:cNvGrpSpPr/>
          <p:nvPr/>
        </p:nvGrpSpPr>
        <p:grpSpPr>
          <a:xfrm>
            <a:off x="3034362" y="3200400"/>
            <a:ext cx="537513" cy="639651"/>
            <a:chOff x="2927378" y="4288368"/>
            <a:chExt cx="590522" cy="702732"/>
          </a:xfrm>
        </p:grpSpPr>
        <p:pic>
          <p:nvPicPr>
            <p:cNvPr id="129" name="Picture 10" descr="C:\Program Files\Microsoft Resource DVD Artwork\DVD_ART\Artwork_Imagery\HARDWARE_IMAGERY\Illustration - Misc Hardware\Windows Vista Illustration Icons\Server.png"/>
            <p:cNvPicPr>
              <a:picLocks noChangeAspect="1" noChangeArrowheads="1"/>
            </p:cNvPicPr>
            <p:nvPr/>
          </p:nvPicPr>
          <p:blipFill>
            <a:blip r:embed="rId13" cstate="screen"/>
            <a:srcRect/>
            <a:stretch>
              <a:fillRect/>
            </a:stretch>
          </p:blipFill>
          <p:spPr bwMode="auto">
            <a:xfrm>
              <a:off x="2927378" y="4288368"/>
              <a:ext cx="489409" cy="669718"/>
            </a:xfrm>
            <a:prstGeom prst="rect">
              <a:avLst/>
            </a:prstGeom>
            <a:noFill/>
          </p:spPr>
        </p:pic>
        <p:pic>
          <p:nvPicPr>
            <p:cNvPr id="1041" name="Picture 17" descr="C:\Program Files\Microsoft Resource DVD Artwork\DVD_ART\Artwork_Imagery\HARDWARE_IMAGERY\Illustration - Misc Hardware\Windows Vista Illustration Icons\Firewall.png"/>
            <p:cNvPicPr>
              <a:picLocks noChangeAspect="1" noChangeArrowheads="1"/>
            </p:cNvPicPr>
            <p:nvPr/>
          </p:nvPicPr>
          <p:blipFill>
            <a:blip r:embed="rId18" cstate="print"/>
            <a:srcRect/>
            <a:stretch>
              <a:fillRect/>
            </a:stretch>
          </p:blipFill>
          <p:spPr bwMode="auto">
            <a:xfrm>
              <a:off x="3155950" y="4629150"/>
              <a:ext cx="361950" cy="361950"/>
            </a:xfrm>
            <a:prstGeom prst="rect">
              <a:avLst/>
            </a:prstGeom>
            <a:noFill/>
          </p:spPr>
        </p:pic>
      </p:grpSp>
      <p:pic>
        <p:nvPicPr>
          <p:cNvPr id="131" name="Picture 10" descr="C:\Program Files\Microsoft Resource DVD Artwork\DVD_ART\Artwork_Imagery\HARDWARE_IMAGERY\Illustration - Misc Hardware\Windows Vista Illustration Icons\Server.png"/>
          <p:cNvPicPr>
            <a:picLocks noChangeAspect="1" noChangeArrowheads="1"/>
          </p:cNvPicPr>
          <p:nvPr/>
        </p:nvPicPr>
        <p:blipFill>
          <a:blip r:embed="rId13" cstate="screen"/>
          <a:srcRect/>
          <a:stretch>
            <a:fillRect/>
          </a:stretch>
        </p:blipFill>
        <p:spPr bwMode="auto">
          <a:xfrm>
            <a:off x="3114675" y="2105026"/>
            <a:ext cx="445477" cy="609600"/>
          </a:xfrm>
          <a:prstGeom prst="rect">
            <a:avLst/>
          </a:prstGeom>
          <a:noFill/>
        </p:spPr>
      </p:pic>
      <p:grpSp>
        <p:nvGrpSpPr>
          <p:cNvPr id="18" name="Group 135"/>
          <p:cNvGrpSpPr/>
          <p:nvPr/>
        </p:nvGrpSpPr>
        <p:grpSpPr>
          <a:xfrm>
            <a:off x="8209913" y="5537835"/>
            <a:ext cx="399991" cy="476826"/>
            <a:chOff x="3994148" y="3916680"/>
            <a:chExt cx="399991" cy="476826"/>
          </a:xfrm>
        </p:grpSpPr>
        <p:pic>
          <p:nvPicPr>
            <p:cNvPr id="134" name="Picture 133" descr="Picture1.png"/>
            <p:cNvPicPr>
              <a:picLocks noChangeAspect="1"/>
            </p:cNvPicPr>
            <p:nvPr/>
          </p:nvPicPr>
          <p:blipFill>
            <a:blip r:embed="rId19" cstate="print"/>
            <a:stretch>
              <a:fillRect/>
            </a:stretch>
          </p:blipFill>
          <p:spPr>
            <a:xfrm>
              <a:off x="3994148" y="3916680"/>
              <a:ext cx="399991" cy="476826"/>
            </a:xfrm>
            <a:prstGeom prst="rect">
              <a:avLst/>
            </a:prstGeom>
          </p:spPr>
        </p:pic>
        <p:sp>
          <p:nvSpPr>
            <p:cNvPr id="135" name="Quad Arrow 134"/>
            <p:cNvSpPr/>
            <p:nvPr/>
          </p:nvSpPr>
          <p:spPr bwMode="auto">
            <a:xfrm>
              <a:off x="4077231" y="3919484"/>
              <a:ext cx="245216" cy="245216"/>
            </a:xfrm>
            <a:prstGeom prst="quadArrow">
              <a:avLst>
                <a:gd name="adj1" fmla="val 20527"/>
                <a:gd name="adj2" fmla="val 22500"/>
                <a:gd name="adj3" fmla="val 19539"/>
              </a:avLst>
            </a:prstGeom>
            <a:solidFill>
              <a:schemeClr val="bg1"/>
            </a:solidFill>
            <a:ln>
              <a:headEnd type="none" w="med" len="med"/>
              <a:tailEnd type="none" w="med" len="med"/>
            </a:ln>
            <a:effectLst/>
            <a:scene3d>
              <a:camera prst="perspectiveRelaxed"/>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dirty="0" smtClean="0">
                <a:solidFill>
                  <a:schemeClr val="tx1"/>
                </a:solidFill>
                <a:latin typeface="Segoe" pitchFamily="34" charset="0"/>
              </a:endParaRPr>
            </a:p>
          </p:txBody>
        </p:sp>
      </p:grpSp>
      <p:grpSp>
        <p:nvGrpSpPr>
          <p:cNvPr id="19" name="Group 221"/>
          <p:cNvGrpSpPr/>
          <p:nvPr/>
        </p:nvGrpSpPr>
        <p:grpSpPr>
          <a:xfrm>
            <a:off x="8152076" y="3831590"/>
            <a:ext cx="453335" cy="405977"/>
            <a:chOff x="3909226" y="4072890"/>
            <a:chExt cx="512284" cy="426720"/>
          </a:xfrm>
        </p:grpSpPr>
        <p:pic>
          <p:nvPicPr>
            <p:cNvPr id="1046" name="Picture 22" descr="C:\Program Files\Microsoft Resource DVD Artwork\DVD_ART\Artwork_Imagery\Shapes and Graphics\Pyramid Triangle\pyramid triangle top.png"/>
            <p:cNvPicPr>
              <a:picLocks noChangeAspect="1" noChangeArrowheads="1"/>
            </p:cNvPicPr>
            <p:nvPr/>
          </p:nvPicPr>
          <p:blipFill>
            <a:blip r:embed="rId20" cstate="print"/>
            <a:srcRect/>
            <a:stretch>
              <a:fillRect/>
            </a:stretch>
          </p:blipFill>
          <p:spPr bwMode="auto">
            <a:xfrm flipH="1">
              <a:off x="3909226" y="4072890"/>
              <a:ext cx="512284" cy="426720"/>
            </a:xfrm>
            <a:prstGeom prst="rect">
              <a:avLst/>
            </a:prstGeom>
            <a:noFill/>
          </p:spPr>
        </p:pic>
        <p:cxnSp>
          <p:nvCxnSpPr>
            <p:cNvPr id="150" name="Straight Connector 149"/>
            <p:cNvCxnSpPr/>
            <p:nvPr/>
          </p:nvCxnSpPr>
          <p:spPr>
            <a:xfrm rot="16200000" flipH="1">
              <a:off x="4200407" y="4261366"/>
              <a:ext cx="51809" cy="32998"/>
            </a:xfrm>
            <a:prstGeom prst="line">
              <a:avLst/>
            </a:prstGeom>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rot="5400000">
              <a:off x="4063707" y="4254951"/>
              <a:ext cx="78581" cy="47629"/>
            </a:xfrm>
            <a:prstGeom prst="line">
              <a:avLst/>
            </a:prstGeom>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rot="5400000">
              <a:off x="4157425" y="4273150"/>
              <a:ext cx="58853" cy="7146"/>
            </a:xfrm>
            <a:prstGeom prst="line">
              <a:avLst/>
            </a:prstGeom>
          </p:spPr>
          <p:style>
            <a:lnRef idx="1">
              <a:schemeClr val="accent1"/>
            </a:lnRef>
            <a:fillRef idx="0">
              <a:schemeClr val="accent1"/>
            </a:fillRef>
            <a:effectRef idx="0">
              <a:schemeClr val="accent1"/>
            </a:effectRef>
            <a:fontRef idx="minor">
              <a:schemeClr val="tx1"/>
            </a:fontRef>
          </p:style>
        </p:cxnSp>
        <p:cxnSp>
          <p:nvCxnSpPr>
            <p:cNvPr id="187" name="Straight Connector 186"/>
            <p:cNvCxnSpPr>
              <a:endCxn id="142" idx="0"/>
            </p:cNvCxnSpPr>
            <p:nvPr/>
          </p:nvCxnSpPr>
          <p:spPr>
            <a:xfrm rot="5400000">
              <a:off x="4106348" y="4276942"/>
              <a:ext cx="51809" cy="2044"/>
            </a:xfrm>
            <a:prstGeom prst="line">
              <a:avLst/>
            </a:prstGeom>
          </p:spPr>
          <p:style>
            <a:lnRef idx="1">
              <a:schemeClr val="accent1"/>
            </a:lnRef>
            <a:fillRef idx="0">
              <a:schemeClr val="accent1"/>
            </a:fillRef>
            <a:effectRef idx="0">
              <a:schemeClr val="accent1"/>
            </a:effectRef>
            <a:fontRef idx="minor">
              <a:schemeClr val="tx1"/>
            </a:fontRef>
          </p:style>
        </p:cxnSp>
        <p:cxnSp>
          <p:nvCxnSpPr>
            <p:cNvPr id="205" name="Straight Connector 204"/>
            <p:cNvCxnSpPr/>
            <p:nvPr/>
          </p:nvCxnSpPr>
          <p:spPr>
            <a:xfrm rot="16200000" flipH="1">
              <a:off x="4236342" y="4341872"/>
              <a:ext cx="102397" cy="73818"/>
            </a:xfrm>
            <a:prstGeom prst="line">
              <a:avLst/>
            </a:prstGeom>
          </p:spPr>
          <p:style>
            <a:lnRef idx="1">
              <a:schemeClr val="accent1"/>
            </a:lnRef>
            <a:fillRef idx="0">
              <a:schemeClr val="accent1"/>
            </a:fillRef>
            <a:effectRef idx="0">
              <a:schemeClr val="accent1"/>
            </a:effectRef>
            <a:fontRef idx="minor">
              <a:schemeClr val="tx1"/>
            </a:fontRef>
          </p:style>
        </p:cxnSp>
        <p:cxnSp>
          <p:nvCxnSpPr>
            <p:cNvPr id="208" name="Straight Connector 207"/>
            <p:cNvCxnSpPr/>
            <p:nvPr/>
          </p:nvCxnSpPr>
          <p:spPr>
            <a:xfrm rot="16200000" flipH="1">
              <a:off x="4198380" y="4365305"/>
              <a:ext cx="102397" cy="12859"/>
            </a:xfrm>
            <a:prstGeom prst="line">
              <a:avLst/>
            </a:prstGeom>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rot="16200000" flipH="1">
              <a:off x="4142556" y="4368301"/>
              <a:ext cx="102397" cy="11431"/>
            </a:xfrm>
            <a:prstGeom prst="line">
              <a:avLst/>
            </a:prstGeom>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rot="16200000" flipV="1">
              <a:off x="4082990" y="4378542"/>
              <a:ext cx="102397" cy="10002"/>
            </a:xfrm>
            <a:prstGeom prst="line">
              <a:avLst/>
            </a:prstGeom>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rot="5400000">
              <a:off x="4007744" y="4356836"/>
              <a:ext cx="68383" cy="30279"/>
            </a:xfrm>
            <a:prstGeom prst="line">
              <a:avLst/>
            </a:prstGeom>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rot="16200000" flipH="1">
              <a:off x="4041454" y="4374831"/>
              <a:ext cx="68383" cy="8573"/>
            </a:xfrm>
            <a:prstGeom prst="line">
              <a:avLst/>
            </a:prstGeom>
          </p:spPr>
          <p:style>
            <a:lnRef idx="1">
              <a:schemeClr val="accent1"/>
            </a:lnRef>
            <a:fillRef idx="0">
              <a:schemeClr val="accent1"/>
            </a:fillRef>
            <a:effectRef idx="0">
              <a:schemeClr val="accent1"/>
            </a:effectRef>
            <a:fontRef idx="minor">
              <a:schemeClr val="tx1"/>
            </a:fontRef>
          </p:style>
        </p:cxnSp>
        <p:sp>
          <p:nvSpPr>
            <p:cNvPr id="137" name="Oval 136"/>
            <p:cNvSpPr/>
            <p:nvPr/>
          </p:nvSpPr>
          <p:spPr bwMode="auto">
            <a:xfrm>
              <a:off x="4111944" y="4211002"/>
              <a:ext cx="48102" cy="48102"/>
            </a:xfrm>
            <a:prstGeom prst="ellipse">
              <a:avLst/>
            </a:prstGeom>
            <a:solidFill>
              <a:schemeClr val="accent3"/>
            </a:solidFill>
            <a:ln w="38100">
              <a:noFill/>
              <a:headEnd type="none" w="med" len="med"/>
              <a:tailEnd type="none" w="med" len="med"/>
            </a:ln>
            <a:effectLst>
              <a:outerShdw blurRad="63500" algn="ctr" rotWithShape="0">
                <a:schemeClr val="accent1">
                  <a:alpha val="10000"/>
                </a:schemeClr>
              </a:outerShdw>
            </a:effectLst>
            <a:scene3d>
              <a:camera prst="orthographicFront"/>
              <a:lightRig rig="balanced" dir="t"/>
            </a:scene3d>
            <a:sp3d prstMaterial="matte">
              <a:bevelT w="12700" h="127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dirty="0" smtClean="0">
                <a:solidFill>
                  <a:schemeClr val="tx1"/>
                </a:solidFill>
                <a:latin typeface="Segoe" pitchFamily="34" charset="0"/>
              </a:endParaRPr>
            </a:p>
          </p:txBody>
        </p:sp>
        <p:sp>
          <p:nvSpPr>
            <p:cNvPr id="138" name="Oval 137"/>
            <p:cNvSpPr/>
            <p:nvPr/>
          </p:nvSpPr>
          <p:spPr bwMode="auto">
            <a:xfrm>
              <a:off x="4173856" y="4211002"/>
              <a:ext cx="48102" cy="48102"/>
            </a:xfrm>
            <a:prstGeom prst="ellipse">
              <a:avLst/>
            </a:prstGeom>
            <a:solidFill>
              <a:schemeClr val="accent3"/>
            </a:solidFill>
            <a:ln w="38100">
              <a:noFill/>
              <a:headEnd type="none" w="med" len="med"/>
              <a:tailEnd type="none" w="med" len="med"/>
            </a:ln>
            <a:effectLst>
              <a:outerShdw blurRad="63500" algn="ctr" rotWithShape="0">
                <a:schemeClr val="accent1">
                  <a:alpha val="10000"/>
                </a:schemeClr>
              </a:outerShdw>
            </a:effectLst>
            <a:scene3d>
              <a:camera prst="orthographicFront"/>
              <a:lightRig rig="balanced" dir="t"/>
            </a:scene3d>
            <a:sp3d prstMaterial="matte">
              <a:bevelT w="12700" h="127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dirty="0" smtClean="0">
                <a:solidFill>
                  <a:schemeClr val="tx1"/>
                </a:solidFill>
                <a:latin typeface="Segoe" pitchFamily="34" charset="0"/>
              </a:endParaRPr>
            </a:p>
          </p:txBody>
        </p:sp>
        <p:sp>
          <p:nvSpPr>
            <p:cNvPr id="143" name="Oval 142"/>
            <p:cNvSpPr/>
            <p:nvPr/>
          </p:nvSpPr>
          <p:spPr bwMode="auto">
            <a:xfrm>
              <a:off x="3995261" y="4406266"/>
              <a:ext cx="48102" cy="48102"/>
            </a:xfrm>
            <a:prstGeom prst="ellipse">
              <a:avLst/>
            </a:prstGeom>
            <a:solidFill>
              <a:schemeClr val="accent3"/>
            </a:solidFill>
            <a:ln w="38100">
              <a:noFill/>
              <a:headEnd type="none" w="med" len="med"/>
              <a:tailEnd type="none" w="med" len="med"/>
            </a:ln>
            <a:effectLst>
              <a:outerShdw blurRad="63500" algn="ctr" rotWithShape="0">
                <a:schemeClr val="accent1">
                  <a:alpha val="10000"/>
                </a:schemeClr>
              </a:outerShdw>
            </a:effectLst>
            <a:scene3d>
              <a:camera prst="orthographicFront"/>
              <a:lightRig rig="balanced" dir="t"/>
            </a:scene3d>
            <a:sp3d prstMaterial="matte">
              <a:bevelT w="12700" h="127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dirty="0" smtClean="0">
                <a:solidFill>
                  <a:schemeClr val="tx1"/>
                </a:solidFill>
                <a:latin typeface="Segoe" pitchFamily="34" charset="0"/>
              </a:endParaRPr>
            </a:p>
          </p:txBody>
        </p:sp>
        <p:sp>
          <p:nvSpPr>
            <p:cNvPr id="144" name="Oval 143"/>
            <p:cNvSpPr/>
            <p:nvPr/>
          </p:nvSpPr>
          <p:spPr bwMode="auto">
            <a:xfrm>
              <a:off x="4056221" y="4406266"/>
              <a:ext cx="48102" cy="48102"/>
            </a:xfrm>
            <a:prstGeom prst="ellipse">
              <a:avLst/>
            </a:prstGeom>
            <a:solidFill>
              <a:schemeClr val="accent3"/>
            </a:solidFill>
            <a:ln w="38100">
              <a:noFill/>
              <a:headEnd type="none" w="med" len="med"/>
              <a:tailEnd type="none" w="med" len="med"/>
            </a:ln>
            <a:effectLst>
              <a:outerShdw blurRad="63500" algn="ctr" rotWithShape="0">
                <a:schemeClr val="accent1">
                  <a:alpha val="10000"/>
                </a:schemeClr>
              </a:outerShdw>
            </a:effectLst>
            <a:scene3d>
              <a:camera prst="orthographicFront"/>
              <a:lightRig rig="balanced" dir="t"/>
            </a:scene3d>
            <a:sp3d prstMaterial="matte">
              <a:bevelT w="12700" h="127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dirty="0" smtClean="0">
                <a:solidFill>
                  <a:schemeClr val="tx1"/>
                </a:solidFill>
                <a:latin typeface="Segoe" pitchFamily="34" charset="0"/>
              </a:endParaRPr>
            </a:p>
          </p:txBody>
        </p:sp>
        <p:sp>
          <p:nvSpPr>
            <p:cNvPr id="145" name="Oval 144"/>
            <p:cNvSpPr/>
            <p:nvPr/>
          </p:nvSpPr>
          <p:spPr bwMode="auto">
            <a:xfrm>
              <a:off x="4239101" y="4406266"/>
              <a:ext cx="48102" cy="48102"/>
            </a:xfrm>
            <a:prstGeom prst="ellipse">
              <a:avLst/>
            </a:prstGeom>
            <a:solidFill>
              <a:schemeClr val="accent3"/>
            </a:solidFill>
            <a:ln w="38100">
              <a:noFill/>
              <a:headEnd type="none" w="med" len="med"/>
              <a:tailEnd type="none" w="med" len="med"/>
            </a:ln>
            <a:effectLst>
              <a:outerShdw blurRad="63500" algn="ctr" rotWithShape="0">
                <a:schemeClr val="accent1">
                  <a:alpha val="10000"/>
                </a:schemeClr>
              </a:outerShdw>
            </a:effectLst>
            <a:scene3d>
              <a:camera prst="orthographicFront"/>
              <a:lightRig rig="balanced" dir="t"/>
            </a:scene3d>
            <a:sp3d prstMaterial="matte">
              <a:bevelT w="12700" h="127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dirty="0" smtClean="0">
                <a:solidFill>
                  <a:schemeClr val="tx1"/>
                </a:solidFill>
                <a:latin typeface="Segoe" pitchFamily="34" charset="0"/>
              </a:endParaRPr>
            </a:p>
          </p:txBody>
        </p:sp>
        <p:sp>
          <p:nvSpPr>
            <p:cNvPr id="146" name="Oval 145"/>
            <p:cNvSpPr/>
            <p:nvPr/>
          </p:nvSpPr>
          <p:spPr bwMode="auto">
            <a:xfrm>
              <a:off x="4300060" y="4406266"/>
              <a:ext cx="48102" cy="48102"/>
            </a:xfrm>
            <a:prstGeom prst="ellipse">
              <a:avLst/>
            </a:prstGeom>
            <a:solidFill>
              <a:schemeClr val="accent3"/>
            </a:solidFill>
            <a:ln w="38100">
              <a:noFill/>
              <a:headEnd type="none" w="med" len="med"/>
              <a:tailEnd type="none" w="med" len="med"/>
            </a:ln>
            <a:effectLst>
              <a:outerShdw blurRad="63500" algn="ctr" rotWithShape="0">
                <a:schemeClr val="accent1">
                  <a:alpha val="10000"/>
                </a:schemeClr>
              </a:outerShdw>
            </a:effectLst>
            <a:scene3d>
              <a:camera prst="orthographicFront"/>
              <a:lightRig rig="balanced" dir="t"/>
            </a:scene3d>
            <a:sp3d prstMaterial="matte">
              <a:bevelT w="12700" h="127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dirty="0" smtClean="0">
                <a:solidFill>
                  <a:schemeClr val="tx1"/>
                </a:solidFill>
                <a:latin typeface="Segoe" pitchFamily="34" charset="0"/>
              </a:endParaRPr>
            </a:p>
          </p:txBody>
        </p:sp>
        <p:sp>
          <p:nvSpPr>
            <p:cNvPr id="147" name="Oval 146"/>
            <p:cNvSpPr/>
            <p:nvPr/>
          </p:nvSpPr>
          <p:spPr bwMode="auto">
            <a:xfrm>
              <a:off x="4117181" y="4406266"/>
              <a:ext cx="48102" cy="48102"/>
            </a:xfrm>
            <a:prstGeom prst="ellipse">
              <a:avLst/>
            </a:prstGeom>
            <a:solidFill>
              <a:schemeClr val="accent3"/>
            </a:solidFill>
            <a:ln w="38100">
              <a:noFill/>
              <a:headEnd type="none" w="med" len="med"/>
              <a:tailEnd type="none" w="med" len="med"/>
            </a:ln>
            <a:effectLst>
              <a:outerShdw blurRad="63500" algn="ctr" rotWithShape="0">
                <a:schemeClr val="accent1">
                  <a:alpha val="10000"/>
                </a:schemeClr>
              </a:outerShdw>
            </a:effectLst>
            <a:scene3d>
              <a:camera prst="orthographicFront"/>
              <a:lightRig rig="balanced" dir="t"/>
            </a:scene3d>
            <a:sp3d prstMaterial="matte">
              <a:bevelT w="12700" h="127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dirty="0" smtClean="0">
                <a:solidFill>
                  <a:schemeClr val="tx1"/>
                </a:solidFill>
                <a:latin typeface="Segoe" pitchFamily="34" charset="0"/>
              </a:endParaRPr>
            </a:p>
          </p:txBody>
        </p:sp>
        <p:sp>
          <p:nvSpPr>
            <p:cNvPr id="148" name="Oval 147"/>
            <p:cNvSpPr/>
            <p:nvPr/>
          </p:nvSpPr>
          <p:spPr bwMode="auto">
            <a:xfrm>
              <a:off x="4178141" y="4406266"/>
              <a:ext cx="48102" cy="48102"/>
            </a:xfrm>
            <a:prstGeom prst="ellipse">
              <a:avLst/>
            </a:prstGeom>
            <a:solidFill>
              <a:schemeClr val="accent3"/>
            </a:solidFill>
            <a:ln w="38100">
              <a:noFill/>
              <a:headEnd type="none" w="med" len="med"/>
              <a:tailEnd type="none" w="med" len="med"/>
            </a:ln>
            <a:effectLst>
              <a:outerShdw blurRad="63500" algn="ctr" rotWithShape="0">
                <a:schemeClr val="accent1">
                  <a:alpha val="10000"/>
                </a:schemeClr>
              </a:outerShdw>
            </a:effectLst>
            <a:scene3d>
              <a:camera prst="orthographicFront"/>
              <a:lightRig rig="balanced" dir="t"/>
            </a:scene3d>
            <a:sp3d prstMaterial="matte">
              <a:bevelT w="12700" h="127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dirty="0" smtClean="0">
                <a:solidFill>
                  <a:schemeClr val="tx1"/>
                </a:solidFill>
                <a:latin typeface="Segoe" pitchFamily="34" charset="0"/>
              </a:endParaRPr>
            </a:p>
          </p:txBody>
        </p:sp>
        <p:sp>
          <p:nvSpPr>
            <p:cNvPr id="139" name="Oval 138"/>
            <p:cNvSpPr/>
            <p:nvPr/>
          </p:nvSpPr>
          <p:spPr bwMode="auto">
            <a:xfrm>
              <a:off x="4166710" y="4303869"/>
              <a:ext cx="48102" cy="48102"/>
            </a:xfrm>
            <a:prstGeom prst="ellipse">
              <a:avLst/>
            </a:prstGeom>
            <a:solidFill>
              <a:schemeClr val="accent3"/>
            </a:solidFill>
            <a:ln w="38100">
              <a:noFill/>
              <a:headEnd type="none" w="med" len="med"/>
              <a:tailEnd type="none" w="med" len="med"/>
            </a:ln>
            <a:effectLst>
              <a:outerShdw blurRad="63500" algn="ctr" rotWithShape="0">
                <a:schemeClr val="accent1">
                  <a:alpha val="10000"/>
                </a:schemeClr>
              </a:outerShdw>
            </a:effectLst>
            <a:scene3d>
              <a:camera prst="orthographicFront"/>
              <a:lightRig rig="balanced" dir="t"/>
            </a:scene3d>
            <a:sp3d prstMaterial="matte">
              <a:bevelT w="12700" h="127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dirty="0" smtClean="0">
                <a:solidFill>
                  <a:schemeClr val="tx1"/>
                </a:solidFill>
                <a:latin typeface="Segoe" pitchFamily="34" charset="0"/>
              </a:endParaRPr>
            </a:p>
          </p:txBody>
        </p:sp>
        <p:sp>
          <p:nvSpPr>
            <p:cNvPr id="140" name="Oval 139"/>
            <p:cNvSpPr/>
            <p:nvPr/>
          </p:nvSpPr>
          <p:spPr bwMode="auto">
            <a:xfrm>
              <a:off x="4226242" y="4303869"/>
              <a:ext cx="48102" cy="48102"/>
            </a:xfrm>
            <a:prstGeom prst="ellipse">
              <a:avLst/>
            </a:prstGeom>
            <a:solidFill>
              <a:schemeClr val="accent3"/>
            </a:solidFill>
            <a:ln w="38100">
              <a:noFill/>
              <a:headEnd type="none" w="med" len="med"/>
              <a:tailEnd type="none" w="med" len="med"/>
            </a:ln>
            <a:effectLst>
              <a:outerShdw blurRad="63500" algn="ctr" rotWithShape="0">
                <a:schemeClr val="accent1">
                  <a:alpha val="10000"/>
                </a:schemeClr>
              </a:outerShdw>
            </a:effectLst>
            <a:scene3d>
              <a:camera prst="orthographicFront"/>
              <a:lightRig rig="balanced" dir="t"/>
            </a:scene3d>
            <a:sp3d prstMaterial="matte">
              <a:bevelT w="12700" h="127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dirty="0" smtClean="0">
                <a:solidFill>
                  <a:schemeClr val="tx1"/>
                </a:solidFill>
                <a:latin typeface="Segoe" pitchFamily="34" charset="0"/>
              </a:endParaRPr>
            </a:p>
          </p:txBody>
        </p:sp>
        <p:sp>
          <p:nvSpPr>
            <p:cNvPr id="141" name="Oval 140"/>
            <p:cNvSpPr/>
            <p:nvPr/>
          </p:nvSpPr>
          <p:spPr bwMode="auto">
            <a:xfrm>
              <a:off x="4047648" y="4303869"/>
              <a:ext cx="48102" cy="48102"/>
            </a:xfrm>
            <a:prstGeom prst="ellipse">
              <a:avLst/>
            </a:prstGeom>
            <a:solidFill>
              <a:schemeClr val="accent3"/>
            </a:solidFill>
            <a:ln w="38100">
              <a:noFill/>
              <a:headEnd type="none" w="med" len="med"/>
              <a:tailEnd type="none" w="med" len="med"/>
            </a:ln>
            <a:effectLst>
              <a:outerShdw blurRad="63500" algn="ctr" rotWithShape="0">
                <a:schemeClr val="accent1">
                  <a:alpha val="10000"/>
                </a:schemeClr>
              </a:outerShdw>
            </a:effectLst>
            <a:scene3d>
              <a:camera prst="orthographicFront"/>
              <a:lightRig rig="balanced" dir="t"/>
            </a:scene3d>
            <a:sp3d prstMaterial="matte">
              <a:bevelT w="12700" h="127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dirty="0" smtClean="0">
                <a:solidFill>
                  <a:schemeClr val="tx1"/>
                </a:solidFill>
                <a:latin typeface="Segoe" pitchFamily="34" charset="0"/>
              </a:endParaRPr>
            </a:p>
          </p:txBody>
        </p:sp>
        <p:sp>
          <p:nvSpPr>
            <p:cNvPr id="142" name="Oval 141"/>
            <p:cNvSpPr/>
            <p:nvPr/>
          </p:nvSpPr>
          <p:spPr bwMode="auto">
            <a:xfrm>
              <a:off x="4107179" y="4303869"/>
              <a:ext cx="48102" cy="48102"/>
            </a:xfrm>
            <a:prstGeom prst="ellipse">
              <a:avLst/>
            </a:prstGeom>
            <a:solidFill>
              <a:schemeClr val="accent3"/>
            </a:solidFill>
            <a:ln w="38100">
              <a:noFill/>
              <a:headEnd type="none" w="med" len="med"/>
              <a:tailEnd type="none" w="med" len="med"/>
            </a:ln>
            <a:effectLst>
              <a:outerShdw blurRad="63500" algn="ctr" rotWithShape="0">
                <a:schemeClr val="accent1">
                  <a:alpha val="10000"/>
                </a:schemeClr>
              </a:outerShdw>
            </a:effectLst>
            <a:scene3d>
              <a:camera prst="orthographicFront"/>
              <a:lightRig rig="balanced" dir="t"/>
            </a:scene3d>
            <a:sp3d prstMaterial="matte">
              <a:bevelT w="12700" h="127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dirty="0" smtClean="0">
                <a:solidFill>
                  <a:schemeClr val="tx1"/>
                </a:solidFill>
                <a:latin typeface="Segoe" pitchFamily="34" charset="0"/>
              </a:endParaRPr>
            </a:p>
          </p:txBody>
        </p:sp>
      </p:grpSp>
      <p:grpSp>
        <p:nvGrpSpPr>
          <p:cNvPr id="20" name="Group 110"/>
          <p:cNvGrpSpPr/>
          <p:nvPr/>
        </p:nvGrpSpPr>
        <p:grpSpPr>
          <a:xfrm>
            <a:off x="647700" y="1562101"/>
            <a:ext cx="1106130" cy="890649"/>
            <a:chOff x="552450" y="1562100"/>
            <a:chExt cx="1466850" cy="1181099"/>
          </a:xfrm>
        </p:grpSpPr>
        <p:pic>
          <p:nvPicPr>
            <p:cNvPr id="1057" name="Picture 33" descr="C:\Program Files\Microsoft Resource DVD Artwork\DVD_ART\Artwork_Imagery\HARDWARE_IMAGERY\Illustration - Misc Hardware\Windows Vista Illustration Icons\Laptop.png"/>
            <p:cNvPicPr>
              <a:picLocks noChangeAspect="1" noChangeArrowheads="1"/>
            </p:cNvPicPr>
            <p:nvPr/>
          </p:nvPicPr>
          <p:blipFill>
            <a:blip r:embed="rId21" cstate="print"/>
            <a:srcRect/>
            <a:stretch>
              <a:fillRect/>
            </a:stretch>
          </p:blipFill>
          <p:spPr bwMode="auto">
            <a:xfrm>
              <a:off x="733425" y="1914524"/>
              <a:ext cx="828675" cy="828675"/>
            </a:xfrm>
            <a:prstGeom prst="rect">
              <a:avLst/>
            </a:prstGeom>
            <a:noFill/>
          </p:spPr>
        </p:pic>
        <p:pic>
          <p:nvPicPr>
            <p:cNvPr id="1058" name="Picture 34" descr="C:\Program Files\Microsoft Resource DVD Artwork\DVD_ART\Artwork_Imagery\HARDWARE_IMAGERY\Illustration - Misc Hardware\Windows Vista Illustration Icons\Tablet.png"/>
            <p:cNvPicPr>
              <a:picLocks noChangeAspect="1" noChangeArrowheads="1"/>
            </p:cNvPicPr>
            <p:nvPr/>
          </p:nvPicPr>
          <p:blipFill>
            <a:blip r:embed="rId22" cstate="print"/>
            <a:srcRect/>
            <a:stretch>
              <a:fillRect/>
            </a:stretch>
          </p:blipFill>
          <p:spPr bwMode="auto">
            <a:xfrm>
              <a:off x="552450" y="1809750"/>
              <a:ext cx="445929" cy="445929"/>
            </a:xfrm>
            <a:prstGeom prst="rect">
              <a:avLst/>
            </a:prstGeom>
            <a:noFill/>
          </p:spPr>
        </p:pic>
        <p:pic>
          <p:nvPicPr>
            <p:cNvPr id="1059" name="Picture 35" descr="C:\Program Files\Microsoft Resource DVD Artwork\DVD_ART\Artwork_Imagery\HARDWARE_IMAGERY\Illustration - Misc Hardware\Windows Vista Illustration Icons\Pocket PC.png"/>
            <p:cNvPicPr>
              <a:picLocks noChangeAspect="1" noChangeArrowheads="1"/>
            </p:cNvPicPr>
            <p:nvPr/>
          </p:nvPicPr>
          <p:blipFill>
            <a:blip r:embed="rId23" cstate="print"/>
            <a:srcRect/>
            <a:stretch>
              <a:fillRect/>
            </a:stretch>
          </p:blipFill>
          <p:spPr bwMode="auto">
            <a:xfrm>
              <a:off x="1150814" y="1562100"/>
              <a:ext cx="339574" cy="424894"/>
            </a:xfrm>
            <a:prstGeom prst="rect">
              <a:avLst/>
            </a:prstGeom>
            <a:noFill/>
          </p:spPr>
        </p:pic>
        <p:pic>
          <p:nvPicPr>
            <p:cNvPr id="1060" name="Picture 36" descr="C:\Program Files\Microsoft Resource DVD Artwork\DVD_ART\Artwork_Imagery\HARDWARE_IMAGERY\Illustration - Misc Hardware\Windows Vista Illustration Icons\Cell phone smart phone.png"/>
            <p:cNvPicPr>
              <a:picLocks noChangeAspect="1" noChangeArrowheads="1"/>
            </p:cNvPicPr>
            <p:nvPr/>
          </p:nvPicPr>
          <p:blipFill>
            <a:blip r:embed="rId24" cstate="print"/>
            <a:srcRect/>
            <a:stretch>
              <a:fillRect/>
            </a:stretch>
          </p:blipFill>
          <p:spPr bwMode="auto">
            <a:xfrm>
              <a:off x="1514475" y="1743075"/>
              <a:ext cx="504825" cy="504825"/>
            </a:xfrm>
            <a:prstGeom prst="rect">
              <a:avLst/>
            </a:prstGeom>
            <a:noFill/>
          </p:spPr>
        </p:pic>
      </p:grpSp>
      <p:pic>
        <p:nvPicPr>
          <p:cNvPr id="1069" name="Picture 45" descr="C:\Program Files\Microsoft Resource DVD Artwork\DVD_ART\Artwork_Imagery\HARDWARE_IMAGERY\Photos - OEM Hardware\Windows CE Embedded Devices\UCG Phone VoIP Unified Communications.png"/>
          <p:cNvPicPr>
            <a:picLocks noChangeAspect="1" noChangeArrowheads="1"/>
          </p:cNvPicPr>
          <p:nvPr/>
        </p:nvPicPr>
        <p:blipFill>
          <a:blip r:embed="rId25" cstate="print"/>
          <a:srcRect/>
          <a:stretch>
            <a:fillRect/>
          </a:stretch>
        </p:blipFill>
        <p:spPr bwMode="auto">
          <a:xfrm>
            <a:off x="6391275" y="1901099"/>
            <a:ext cx="809624" cy="661125"/>
          </a:xfrm>
          <a:prstGeom prst="rect">
            <a:avLst/>
          </a:prstGeom>
          <a:noFill/>
        </p:spPr>
      </p:pic>
      <p:pic>
        <p:nvPicPr>
          <p:cNvPr id="23" name="Picture 2" descr="C:\Program Files\Microsoft Resource DVD Artwork\DVD_ART\BoxShots_Logos\Internet Explorer\Internet Exlorer 7 logo bug.png"/>
          <p:cNvPicPr>
            <a:picLocks noChangeAspect="1" noChangeArrowheads="1"/>
          </p:cNvPicPr>
          <p:nvPr/>
        </p:nvPicPr>
        <p:blipFill>
          <a:blip r:embed="rId26" cstate="print"/>
          <a:srcRect/>
          <a:stretch>
            <a:fillRect/>
          </a:stretch>
        </p:blipFill>
        <p:spPr bwMode="auto">
          <a:xfrm>
            <a:off x="6248400" y="2667000"/>
            <a:ext cx="285299" cy="274379"/>
          </a:xfrm>
          <a:prstGeom prst="rect">
            <a:avLst/>
          </a:prstGeom>
          <a:noFill/>
        </p:spPr>
      </p:pic>
      <p:pic>
        <p:nvPicPr>
          <p:cNvPr id="120" name="Picture 2" descr="C:\Program Files\Microsoft Resource DVD Artwork\DVD_ART\BoxShots_Logos\Internet Explorer\Internet Exlorer 7 logo bug.png"/>
          <p:cNvPicPr>
            <a:picLocks noChangeAspect="1" noChangeArrowheads="1"/>
          </p:cNvPicPr>
          <p:nvPr/>
        </p:nvPicPr>
        <p:blipFill>
          <a:blip r:embed="rId26" cstate="print"/>
          <a:srcRect/>
          <a:stretch>
            <a:fillRect/>
          </a:stretch>
        </p:blipFill>
        <p:spPr bwMode="auto">
          <a:xfrm>
            <a:off x="1000125" y="2486025"/>
            <a:ext cx="285299" cy="274379"/>
          </a:xfrm>
          <a:prstGeom prst="rect">
            <a:avLst/>
          </a:prstGeom>
          <a:noFill/>
        </p:spPr>
      </p:pic>
      <p:pic>
        <p:nvPicPr>
          <p:cNvPr id="121" name="Picture 10" descr="C:\Program Files\Microsoft Resource DVD Artwork\DVD_ART\Artwork_Imagery\HARDWARE_IMAGERY\Illustration - Misc Hardware\Windows Vista Illustration Icons\Server.png"/>
          <p:cNvPicPr>
            <a:picLocks noChangeAspect="1" noChangeArrowheads="1"/>
          </p:cNvPicPr>
          <p:nvPr/>
        </p:nvPicPr>
        <p:blipFill>
          <a:blip r:embed="rId13" cstate="screen"/>
          <a:srcRect/>
          <a:stretch>
            <a:fillRect/>
          </a:stretch>
        </p:blipFill>
        <p:spPr bwMode="auto">
          <a:xfrm>
            <a:off x="3114675" y="4305300"/>
            <a:ext cx="445477" cy="609600"/>
          </a:xfrm>
          <a:prstGeom prst="rect">
            <a:avLst/>
          </a:prstGeom>
          <a:noFill/>
        </p:spPr>
      </p:pic>
      <p:pic>
        <p:nvPicPr>
          <p:cNvPr id="122" name="Picture 10" descr="C:\Program Files\Microsoft Resource DVD Artwork\DVD_ART\Artwork_Imagery\HARDWARE_IMAGERY\Illustration - Misc Hardware\Windows Vista Illustration Icons\Server.png"/>
          <p:cNvPicPr>
            <a:picLocks noChangeAspect="1" noChangeArrowheads="1"/>
          </p:cNvPicPr>
          <p:nvPr/>
        </p:nvPicPr>
        <p:blipFill>
          <a:blip r:embed="rId13" cstate="screen"/>
          <a:srcRect/>
          <a:stretch>
            <a:fillRect/>
          </a:stretch>
        </p:blipFill>
        <p:spPr bwMode="auto">
          <a:xfrm>
            <a:off x="3114675" y="5410200"/>
            <a:ext cx="445477" cy="609600"/>
          </a:xfrm>
          <a:prstGeom prst="rect">
            <a:avLst/>
          </a:prstGeom>
          <a:noFill/>
        </p:spPr>
      </p:pic>
      <p:pic>
        <p:nvPicPr>
          <p:cNvPr id="112" name="Picture 111" descr="outlook_icon01.png"/>
          <p:cNvPicPr>
            <a:picLocks noChangeAspect="1"/>
          </p:cNvPicPr>
          <p:nvPr/>
        </p:nvPicPr>
        <p:blipFill>
          <a:blip r:embed="rId27"/>
          <a:stretch>
            <a:fillRect/>
          </a:stretch>
        </p:blipFill>
        <p:spPr>
          <a:xfrm>
            <a:off x="5715000" y="2667000"/>
            <a:ext cx="276225" cy="276225"/>
          </a:xfrm>
          <a:prstGeom prst="rect">
            <a:avLst/>
          </a:prstGeom>
        </p:spPr>
      </p:pic>
      <p:pic>
        <p:nvPicPr>
          <p:cNvPr id="111" name="Rectangle 1024072"/>
          <p:cNvPicPr>
            <a:picLocks noChangeAspect="1" noChangeArrowheads="1"/>
          </p:cNvPicPr>
          <p:nvPr/>
        </p:nvPicPr>
        <p:blipFill>
          <a:blip r:embed="rId28" cstate="print"/>
          <a:srcRect/>
          <a:stretch>
            <a:fillRect/>
          </a:stretch>
        </p:blipFill>
        <p:spPr bwMode="gray">
          <a:xfrm>
            <a:off x="4042289" y="2462512"/>
            <a:ext cx="369028" cy="2726994"/>
          </a:xfrm>
          <a:prstGeom prst="rect">
            <a:avLst/>
          </a:prstGeom>
          <a:noFill/>
          <a:ln w="9525">
            <a:noFill/>
            <a:miter lim="800000"/>
            <a:headEnd/>
            <a:tailEnd/>
          </a:ln>
        </p:spPr>
      </p:pic>
      <p:pic>
        <p:nvPicPr>
          <p:cNvPr id="123" name="Rectangle 1024072"/>
          <p:cNvPicPr>
            <a:picLocks noChangeAspect="1" noChangeArrowheads="1"/>
          </p:cNvPicPr>
          <p:nvPr/>
        </p:nvPicPr>
        <p:blipFill>
          <a:blip r:embed="rId28" cstate="print"/>
          <a:srcRect/>
          <a:stretch>
            <a:fillRect/>
          </a:stretch>
        </p:blipFill>
        <p:spPr bwMode="gray">
          <a:xfrm>
            <a:off x="2140257" y="2460536"/>
            <a:ext cx="317935" cy="2726994"/>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178130" y="4038600"/>
            <a:ext cx="8787740" cy="914400"/>
          </a:xfrm>
        </p:spPr>
        <p:txBody>
          <a:bodyPr/>
          <a:lstStyle/>
          <a:p>
            <a:r>
              <a:rPr lang="en-US" sz="3200" dirty="0" smtClean="0"/>
              <a:t>Enable Secure Communications with</a:t>
            </a:r>
            <a:r>
              <a:rPr sz="3200" smtClean="0"/>
              <a:t> a</a:t>
            </a:r>
            <a:r>
              <a:rPr lang="en-US" sz="3200" dirty="0" smtClean="0"/>
              <a:t> Remote User</a:t>
            </a:r>
            <a:endParaRPr lang="en-US" sz="3200" dirty="0"/>
          </a:p>
        </p:txBody>
      </p:sp>
      <p:sp>
        <p:nvSpPr>
          <p:cNvPr id="13" name="Text Placeholder 12"/>
          <p:cNvSpPr>
            <a:spLocks noGrp="1"/>
          </p:cNvSpPr>
          <p:nvPr>
            <p:ph type="body" sz="quarter" idx="10"/>
          </p:nvPr>
        </p:nvSpPr>
        <p:spPr/>
        <p:txBody>
          <a:bodyPr/>
          <a:lstStyle/>
          <a:p>
            <a:r>
              <a:rPr lang="en-US" dirty="0" smtClean="0"/>
              <a:t>demo</a:t>
            </a:r>
            <a:endParaRPr lang="en-US" dirty="0"/>
          </a:p>
        </p:txBody>
      </p:sp>
      <p:sp>
        <p:nvSpPr>
          <p:cNvPr id="5" name="Subtitle 4"/>
          <p:cNvSpPr>
            <a:spLocks noGrp="1"/>
          </p:cNvSpPr>
          <p:nvPr>
            <p:ph type="subTitle" idx="1"/>
          </p:nvPr>
        </p:nvSpPr>
        <p:spPr>
          <a:xfrm>
            <a:off x="730250" y="5181282"/>
            <a:ext cx="7043208" cy="461665"/>
          </a:xfrm>
        </p:spPr>
        <p:txBody>
          <a:bodyPr/>
          <a:lstStyle/>
          <a:p>
            <a:endParaRPr lang="en-US" dirty="0"/>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Rectangle 76"/>
          <p:cNvSpPr/>
          <p:nvPr/>
        </p:nvSpPr>
        <p:spPr bwMode="auto">
          <a:xfrm>
            <a:off x="0" y="1159935"/>
            <a:ext cx="9144000" cy="4826000"/>
          </a:xfrm>
          <a:prstGeom prst="rect">
            <a:avLst/>
          </a:prstGeom>
          <a:gradFill flip="none" rotWithShape="1">
            <a:gsLst>
              <a:gs pos="0">
                <a:schemeClr val="bg1">
                  <a:lumMod val="50000"/>
                  <a:alpha val="0"/>
                </a:schemeClr>
              </a:gs>
              <a:gs pos="42000">
                <a:schemeClr val="accent6">
                  <a:lumMod val="40000"/>
                  <a:lumOff val="60000"/>
                </a:schemeClr>
              </a:gs>
              <a:gs pos="75000">
                <a:schemeClr val="accent6"/>
              </a:gs>
              <a:gs pos="85000">
                <a:schemeClr val="accent6">
                  <a:lumMod val="75000"/>
                </a:schemeClr>
              </a:gs>
              <a:gs pos="99000">
                <a:schemeClr val="bg2">
                  <a:alpha val="0"/>
                </a:schemeClr>
              </a:gs>
            </a:gsLst>
            <a:lin ang="10800000" scaled="1"/>
            <a:tileRect/>
          </a:gradFill>
          <a:ln w="38100">
            <a:noFill/>
            <a:headEnd type="none" w="med" len="med"/>
            <a:tailEnd type="none" w="med" len="med"/>
          </a:ln>
          <a:effectLst>
            <a:outerShdw blurRad="50800" dist="50800" dir="5400000" algn="ctr" rotWithShape="0">
              <a:schemeClr val="accent6">
                <a:alpha val="2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endParaRPr lang="en-US" sz="2400" dirty="0" smtClean="0">
              <a:solidFill>
                <a:schemeClr val="tx1"/>
              </a:solidFill>
              <a:latin typeface="Segoe" pitchFamily="34" charset="0"/>
            </a:endParaRPr>
          </a:p>
        </p:txBody>
      </p:sp>
      <p:sp>
        <p:nvSpPr>
          <p:cNvPr id="48" name="Cloud 47"/>
          <p:cNvSpPr/>
          <p:nvPr/>
        </p:nvSpPr>
        <p:spPr bwMode="auto">
          <a:xfrm>
            <a:off x="144381" y="2051855"/>
            <a:ext cx="1565692" cy="1345616"/>
          </a:xfrm>
          <a:prstGeom prst="cloud">
            <a:avLst/>
          </a:prstGeom>
          <a:gradFill>
            <a:gsLst>
              <a:gs pos="0">
                <a:schemeClr val="tx2">
                  <a:alpha val="40000"/>
                </a:schemeClr>
              </a:gs>
              <a:gs pos="100000">
                <a:schemeClr val="tx2">
                  <a:alpha val="15000"/>
                </a:schemeClr>
              </a:gs>
            </a:gsLst>
            <a:lin ang="16200000" scaled="0"/>
          </a:gradFill>
          <a:ln w="6350">
            <a:gradFill>
              <a:gsLst>
                <a:gs pos="0">
                  <a:schemeClr val="tx1">
                    <a:alpha val="50000"/>
                  </a:schemeClr>
                </a:gs>
                <a:gs pos="100000">
                  <a:schemeClr val="tx2">
                    <a:alpha val="25000"/>
                  </a:schemeClr>
                </a:gs>
              </a:gsLst>
              <a:lin ang="5400000" scaled="0"/>
            </a:gradFill>
            <a:headEnd type="none" w="med" len="med"/>
            <a:tailEnd type="none" w="med" len="med"/>
          </a:ln>
          <a:effectLst/>
          <a:scene3d>
            <a:camera prst="orthographicFront">
              <a:rot lat="0" lon="0" rev="0"/>
            </a:camera>
            <a:lightRig rig="contrasting" dir="t"/>
          </a:scene3d>
          <a:sp3d prstMaterial="powder">
            <a:contourClr>
              <a:schemeClr val="accent2"/>
            </a:contourClr>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endParaRPr lang="en-US" sz="2400" dirty="0" smtClean="0">
              <a:solidFill>
                <a:schemeClr val="tx1"/>
              </a:solidFill>
            </a:endParaRPr>
          </a:p>
        </p:txBody>
      </p:sp>
      <p:sp>
        <p:nvSpPr>
          <p:cNvPr id="2" name="Title 1"/>
          <p:cNvSpPr>
            <a:spLocks noGrp="1"/>
          </p:cNvSpPr>
          <p:nvPr>
            <p:ph type="title"/>
          </p:nvPr>
        </p:nvSpPr>
        <p:spPr>
          <a:xfrm>
            <a:off x="381000" y="381000"/>
            <a:ext cx="8382000" cy="609398"/>
          </a:xfrm>
        </p:spPr>
        <p:txBody>
          <a:bodyPr/>
          <a:lstStyle/>
          <a:p>
            <a:r>
              <a:rPr sz="4400"/>
              <a:t>Security For Anywhere Access</a:t>
            </a:r>
            <a:endParaRPr lang="en-US" sz="4400" dirty="0"/>
          </a:p>
        </p:txBody>
      </p:sp>
      <p:sp>
        <p:nvSpPr>
          <p:cNvPr id="20489" name="TextBox 100"/>
          <p:cNvSpPr txBox="1">
            <a:spLocks noChangeArrowheads="1"/>
          </p:cNvSpPr>
          <p:nvPr/>
        </p:nvSpPr>
        <p:spPr bwMode="auto">
          <a:xfrm>
            <a:off x="420624" y="2211873"/>
            <a:ext cx="1206500" cy="292100"/>
          </a:xfrm>
          <a:prstGeom prst="rect">
            <a:avLst/>
          </a:prstGeom>
          <a:noFill/>
          <a:ln w="9525">
            <a:noFill/>
            <a:miter lim="800000"/>
            <a:headEnd/>
            <a:tailEnd/>
          </a:ln>
        </p:spPr>
        <p:txBody>
          <a:bodyPr>
            <a:spAutoFit/>
          </a:bodyPr>
          <a:lstStyle/>
          <a:p>
            <a:pPr>
              <a:buFontTx/>
              <a:buNone/>
            </a:pPr>
            <a:r>
              <a:rPr lang="en-US" sz="1300" b="1" dirty="0" smtClean="0"/>
              <a:t>Remote User</a:t>
            </a:r>
            <a:endParaRPr lang="en-US" sz="1300" b="1" dirty="0"/>
          </a:p>
        </p:txBody>
      </p:sp>
      <p:pic>
        <p:nvPicPr>
          <p:cNvPr id="4098" name="Picture 2" descr="C:\Program Files\Microsoft Resource DVD Artwork\DVD_ART\Artwork_Imagery\HARDWARE_IMAGERY\Illustration - Misc Hardware\Windows Vista Illustration Icons\Generic User.png"/>
          <p:cNvPicPr>
            <a:picLocks noChangeAspect="1" noChangeArrowheads="1"/>
          </p:cNvPicPr>
          <p:nvPr/>
        </p:nvPicPr>
        <p:blipFill>
          <a:blip r:embed="rId3"/>
          <a:srcRect/>
          <a:stretch>
            <a:fillRect/>
          </a:stretch>
        </p:blipFill>
        <p:spPr bwMode="auto">
          <a:xfrm>
            <a:off x="406800" y="2485944"/>
            <a:ext cx="511933" cy="623012"/>
          </a:xfrm>
          <a:prstGeom prst="rect">
            <a:avLst/>
          </a:prstGeom>
          <a:noFill/>
        </p:spPr>
      </p:pic>
      <p:grpSp>
        <p:nvGrpSpPr>
          <p:cNvPr id="49" name="Group 48"/>
          <p:cNvGrpSpPr/>
          <p:nvPr/>
        </p:nvGrpSpPr>
        <p:grpSpPr>
          <a:xfrm>
            <a:off x="2383839" y="2051855"/>
            <a:ext cx="3679978" cy="1345616"/>
            <a:chOff x="2383839" y="2051855"/>
            <a:chExt cx="3679978" cy="1345616"/>
          </a:xfrm>
        </p:grpSpPr>
        <p:sp>
          <p:nvSpPr>
            <p:cNvPr id="51" name="Cloud 50"/>
            <p:cNvSpPr/>
            <p:nvPr/>
          </p:nvSpPr>
          <p:spPr bwMode="auto">
            <a:xfrm>
              <a:off x="2383839" y="2051855"/>
              <a:ext cx="1617045" cy="1345616"/>
            </a:xfrm>
            <a:prstGeom prst="cloud">
              <a:avLst/>
            </a:prstGeom>
            <a:gradFill>
              <a:gsLst>
                <a:gs pos="0">
                  <a:schemeClr val="tx2">
                    <a:alpha val="40000"/>
                  </a:schemeClr>
                </a:gs>
                <a:gs pos="100000">
                  <a:schemeClr val="tx2">
                    <a:alpha val="15000"/>
                  </a:schemeClr>
                </a:gs>
              </a:gsLst>
              <a:lin ang="16200000" scaled="0"/>
            </a:gradFill>
            <a:ln w="6350">
              <a:gradFill>
                <a:gsLst>
                  <a:gs pos="0">
                    <a:schemeClr val="tx1">
                      <a:alpha val="50000"/>
                    </a:schemeClr>
                  </a:gs>
                  <a:gs pos="100000">
                    <a:schemeClr val="tx2">
                      <a:alpha val="25000"/>
                    </a:schemeClr>
                  </a:gs>
                </a:gsLst>
                <a:lin ang="5400000" scaled="0"/>
              </a:gradFill>
              <a:headEnd type="none" w="med" len="med"/>
              <a:tailEnd type="none" w="med" len="med"/>
            </a:ln>
            <a:effectLst/>
            <a:scene3d>
              <a:camera prst="orthographicFront">
                <a:rot lat="0" lon="0" rev="0"/>
              </a:camera>
              <a:lightRig rig="contrasting" dir="t"/>
            </a:scene3d>
            <a:sp3d prstMaterial="powder">
              <a:contourClr>
                <a:schemeClr val="accent2"/>
              </a:contourClr>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endParaRPr lang="en-US" sz="2400" dirty="0" smtClean="0">
                <a:solidFill>
                  <a:schemeClr val="tx1"/>
                </a:solidFill>
              </a:endParaRPr>
            </a:p>
          </p:txBody>
        </p:sp>
        <p:sp>
          <p:nvSpPr>
            <p:cNvPr id="54" name="Cloud 53"/>
            <p:cNvSpPr/>
            <p:nvPr/>
          </p:nvSpPr>
          <p:spPr bwMode="auto">
            <a:xfrm>
              <a:off x="4579939" y="2051855"/>
              <a:ext cx="1483878" cy="1345616"/>
            </a:xfrm>
            <a:prstGeom prst="cloud">
              <a:avLst/>
            </a:prstGeom>
            <a:gradFill>
              <a:gsLst>
                <a:gs pos="0">
                  <a:schemeClr val="tx2">
                    <a:alpha val="40000"/>
                  </a:schemeClr>
                </a:gs>
                <a:gs pos="100000">
                  <a:schemeClr val="tx2">
                    <a:alpha val="15000"/>
                  </a:schemeClr>
                </a:gs>
              </a:gsLst>
              <a:lin ang="16200000" scaled="0"/>
            </a:gradFill>
            <a:ln w="6350">
              <a:gradFill>
                <a:gsLst>
                  <a:gs pos="0">
                    <a:schemeClr val="tx1">
                      <a:alpha val="50000"/>
                    </a:schemeClr>
                  </a:gs>
                  <a:gs pos="100000">
                    <a:schemeClr val="tx2">
                      <a:alpha val="25000"/>
                    </a:schemeClr>
                  </a:gs>
                </a:gsLst>
                <a:lin ang="5400000" scaled="0"/>
              </a:gradFill>
              <a:headEnd type="none" w="med" len="med"/>
              <a:tailEnd type="none" w="med" len="med"/>
            </a:ln>
            <a:effectLst/>
            <a:scene3d>
              <a:camera prst="orthographicFront">
                <a:rot lat="0" lon="0" rev="0"/>
              </a:camera>
              <a:lightRig rig="contrasting" dir="t"/>
            </a:scene3d>
            <a:sp3d prstMaterial="powder">
              <a:contourClr>
                <a:schemeClr val="accent2"/>
              </a:contourClr>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endParaRPr lang="en-US" sz="2400" dirty="0" smtClean="0">
                <a:solidFill>
                  <a:schemeClr val="tx1"/>
                </a:solidFill>
              </a:endParaRPr>
            </a:p>
          </p:txBody>
        </p:sp>
        <p:sp>
          <p:nvSpPr>
            <p:cNvPr id="20492" name="TextBox 104"/>
            <p:cNvSpPr txBox="1">
              <a:spLocks noChangeArrowheads="1"/>
            </p:cNvSpPr>
            <p:nvPr/>
          </p:nvSpPr>
          <p:spPr bwMode="auto">
            <a:xfrm>
              <a:off x="2944813" y="2211873"/>
              <a:ext cx="558800" cy="292100"/>
            </a:xfrm>
            <a:prstGeom prst="rect">
              <a:avLst/>
            </a:prstGeom>
            <a:noFill/>
            <a:ln w="9525">
              <a:noFill/>
              <a:miter lim="800000"/>
              <a:headEnd/>
              <a:tailEnd/>
            </a:ln>
          </p:spPr>
          <p:txBody>
            <a:bodyPr>
              <a:spAutoFit/>
            </a:bodyPr>
            <a:lstStyle/>
            <a:p>
              <a:pPr algn="ctr">
                <a:buFontTx/>
                <a:buNone/>
              </a:pPr>
              <a:r>
                <a:rPr lang="en-US" sz="1300" b="1" dirty="0"/>
                <a:t>ISP</a:t>
              </a:r>
            </a:p>
          </p:txBody>
        </p:sp>
        <p:sp>
          <p:nvSpPr>
            <p:cNvPr id="20496" name="TextBox 108"/>
            <p:cNvSpPr txBox="1">
              <a:spLocks noChangeArrowheads="1"/>
            </p:cNvSpPr>
            <p:nvPr/>
          </p:nvSpPr>
          <p:spPr bwMode="auto">
            <a:xfrm>
              <a:off x="4824413" y="2211873"/>
              <a:ext cx="1066800" cy="292100"/>
            </a:xfrm>
            <a:prstGeom prst="rect">
              <a:avLst/>
            </a:prstGeom>
            <a:noFill/>
            <a:ln w="9525">
              <a:noFill/>
              <a:miter lim="800000"/>
              <a:headEnd/>
              <a:tailEnd/>
            </a:ln>
          </p:spPr>
          <p:txBody>
            <a:bodyPr>
              <a:spAutoFit/>
            </a:bodyPr>
            <a:lstStyle/>
            <a:p>
              <a:pPr algn="ctr">
                <a:buFontTx/>
                <a:buNone/>
              </a:pPr>
              <a:r>
                <a:rPr lang="en-US" sz="1300" b="1" dirty="0"/>
                <a:t>Internet</a:t>
              </a:r>
            </a:p>
          </p:txBody>
        </p:sp>
        <p:pic>
          <p:nvPicPr>
            <p:cNvPr id="45" name="Picture 2" descr="C:\Program Files\Microsoft Resource DVD Artwork\DVD_ART\Artwork_Imagery\HARDWARE_IMAGERY\Illustration - Misc Hardware\Windows Vista Illustration Icons\Modem.png"/>
            <p:cNvPicPr>
              <a:picLocks noChangeAspect="1" noChangeArrowheads="1"/>
            </p:cNvPicPr>
            <p:nvPr/>
          </p:nvPicPr>
          <p:blipFill>
            <a:blip r:embed="rId4"/>
            <a:srcRect/>
            <a:stretch>
              <a:fillRect/>
            </a:stretch>
          </p:blipFill>
          <p:spPr bwMode="auto">
            <a:xfrm>
              <a:off x="3669834" y="2258236"/>
              <a:ext cx="1086853" cy="1086853"/>
            </a:xfrm>
            <a:prstGeom prst="rect">
              <a:avLst/>
            </a:prstGeom>
            <a:noFill/>
          </p:spPr>
        </p:pic>
      </p:grpSp>
      <p:grpSp>
        <p:nvGrpSpPr>
          <p:cNvPr id="46" name="Group 45"/>
          <p:cNvGrpSpPr/>
          <p:nvPr/>
        </p:nvGrpSpPr>
        <p:grpSpPr>
          <a:xfrm>
            <a:off x="1547813" y="2219736"/>
            <a:ext cx="1086853" cy="1098566"/>
            <a:chOff x="1547813" y="2219736"/>
            <a:chExt cx="1086853" cy="1098566"/>
          </a:xfrm>
        </p:grpSpPr>
        <p:sp>
          <p:nvSpPr>
            <p:cNvPr id="20491" name="TextBox 102"/>
            <p:cNvSpPr txBox="1">
              <a:spLocks noChangeArrowheads="1"/>
            </p:cNvSpPr>
            <p:nvPr/>
          </p:nvSpPr>
          <p:spPr bwMode="auto">
            <a:xfrm>
              <a:off x="1776413" y="3010327"/>
              <a:ext cx="685800" cy="307975"/>
            </a:xfrm>
            <a:prstGeom prst="rect">
              <a:avLst/>
            </a:prstGeom>
            <a:noFill/>
            <a:ln w="9525">
              <a:noFill/>
              <a:miter lim="800000"/>
              <a:headEnd/>
              <a:tailEnd/>
            </a:ln>
          </p:spPr>
          <p:txBody>
            <a:bodyPr>
              <a:spAutoFit/>
            </a:bodyPr>
            <a:lstStyle/>
            <a:p>
              <a:pPr>
                <a:buFontTx/>
                <a:buNone/>
              </a:pPr>
              <a:r>
                <a:rPr lang="en-US" sz="1400" b="1" dirty="0"/>
                <a:t>NAT</a:t>
              </a:r>
            </a:p>
          </p:txBody>
        </p:sp>
        <p:pic>
          <p:nvPicPr>
            <p:cNvPr id="47" name="Picture 3" descr="C:\Program Files\Microsoft Resource DVD Artwork\DVD_ART\Artwork_Imagery\HARDWARE_IMAGERY\Illustration - Misc Hardware\Windows Vista Illustration Icons\Router.png"/>
            <p:cNvPicPr>
              <a:picLocks noChangeAspect="1" noChangeArrowheads="1"/>
            </p:cNvPicPr>
            <p:nvPr/>
          </p:nvPicPr>
          <p:blipFill>
            <a:blip r:embed="rId5"/>
            <a:srcRect/>
            <a:stretch>
              <a:fillRect/>
            </a:stretch>
          </p:blipFill>
          <p:spPr bwMode="auto">
            <a:xfrm>
              <a:off x="1547813" y="2219736"/>
              <a:ext cx="1086853" cy="1086853"/>
            </a:xfrm>
            <a:prstGeom prst="rect">
              <a:avLst/>
            </a:prstGeom>
            <a:noFill/>
          </p:spPr>
        </p:pic>
      </p:grpSp>
      <p:grpSp>
        <p:nvGrpSpPr>
          <p:cNvPr id="50" name="Group 49"/>
          <p:cNvGrpSpPr/>
          <p:nvPr/>
        </p:nvGrpSpPr>
        <p:grpSpPr>
          <a:xfrm>
            <a:off x="6015788" y="1284600"/>
            <a:ext cx="2614393" cy="2892764"/>
            <a:chOff x="6015788" y="1284600"/>
            <a:chExt cx="2614393" cy="2892764"/>
          </a:xfrm>
        </p:grpSpPr>
        <p:pic>
          <p:nvPicPr>
            <p:cNvPr id="20487" name="Picture 30"/>
            <p:cNvPicPr>
              <a:picLocks noChangeAspect="1" noChangeArrowheads="1"/>
            </p:cNvPicPr>
            <p:nvPr/>
          </p:nvPicPr>
          <p:blipFill>
            <a:blip r:embed="rId6"/>
            <a:srcRect/>
            <a:stretch>
              <a:fillRect/>
            </a:stretch>
          </p:blipFill>
          <p:spPr bwMode="auto">
            <a:xfrm>
              <a:off x="6096900" y="1500613"/>
              <a:ext cx="142875" cy="2638425"/>
            </a:xfrm>
            <a:prstGeom prst="rect">
              <a:avLst/>
            </a:prstGeom>
            <a:noFill/>
            <a:ln w="9525">
              <a:noFill/>
              <a:miter lim="800000"/>
              <a:headEnd/>
              <a:tailEnd/>
            </a:ln>
          </p:spPr>
        </p:pic>
        <p:sp>
          <p:nvSpPr>
            <p:cNvPr id="20497" name="TextBox 109"/>
            <p:cNvSpPr txBox="1">
              <a:spLocks noChangeArrowheads="1"/>
            </p:cNvSpPr>
            <p:nvPr/>
          </p:nvSpPr>
          <p:spPr bwMode="auto">
            <a:xfrm>
              <a:off x="6435038" y="1484943"/>
              <a:ext cx="584200" cy="292100"/>
            </a:xfrm>
            <a:prstGeom prst="rect">
              <a:avLst/>
            </a:prstGeom>
            <a:noFill/>
            <a:ln w="9525">
              <a:noFill/>
              <a:miter lim="800000"/>
              <a:headEnd/>
              <a:tailEnd/>
            </a:ln>
          </p:spPr>
          <p:txBody>
            <a:bodyPr>
              <a:spAutoFit/>
            </a:bodyPr>
            <a:lstStyle/>
            <a:p>
              <a:pPr>
                <a:buFontTx/>
                <a:buNone/>
              </a:pPr>
              <a:r>
                <a:rPr lang="en-US" sz="1300" b="1" dirty="0"/>
                <a:t>DMZ</a:t>
              </a:r>
            </a:p>
          </p:txBody>
        </p:sp>
        <p:sp>
          <p:nvSpPr>
            <p:cNvPr id="53" name="TextBox 110"/>
            <p:cNvSpPr txBox="1">
              <a:spLocks noChangeArrowheads="1"/>
            </p:cNvSpPr>
            <p:nvPr/>
          </p:nvSpPr>
          <p:spPr bwMode="auto">
            <a:xfrm>
              <a:off x="7588781" y="1284600"/>
              <a:ext cx="1041400" cy="492443"/>
            </a:xfrm>
            <a:prstGeom prst="rect">
              <a:avLst/>
            </a:prstGeom>
            <a:noFill/>
            <a:ln w="9525">
              <a:noFill/>
              <a:miter lim="800000"/>
              <a:headEnd/>
              <a:tailEnd/>
            </a:ln>
          </p:spPr>
          <p:txBody>
            <a:bodyPr>
              <a:spAutoFit/>
            </a:bodyPr>
            <a:lstStyle/>
            <a:p>
              <a:pPr algn="ctr">
                <a:buFontTx/>
                <a:buNone/>
              </a:pPr>
              <a:r>
                <a:rPr lang="en-US" sz="1300" b="1" dirty="0" smtClean="0"/>
                <a:t>Corporate</a:t>
              </a:r>
              <a:r>
                <a:rPr lang="en-US" sz="1300" dirty="0" smtClean="0"/>
                <a:t> </a:t>
              </a:r>
              <a:r>
                <a:rPr lang="en-US" sz="1300" b="1" dirty="0" smtClean="0"/>
                <a:t>Network</a:t>
              </a:r>
              <a:endParaRPr lang="en-US" sz="1300" b="1" dirty="0"/>
            </a:p>
          </p:txBody>
        </p:sp>
        <p:sp>
          <p:nvSpPr>
            <p:cNvPr id="64" name="Rectangle 63"/>
            <p:cNvSpPr/>
            <p:nvPr/>
          </p:nvSpPr>
          <p:spPr bwMode="auto">
            <a:xfrm>
              <a:off x="6015788" y="1509713"/>
              <a:ext cx="192505" cy="2667651"/>
            </a:xfrm>
            <a:prstGeom prst="rect">
              <a:avLst/>
            </a:prstGeom>
            <a:ln>
              <a:headEnd type="none" w="med" len="med"/>
              <a:tailEnd type="none" w="med" len="med"/>
            </a:ln>
            <a:scene3d>
              <a:camera prst="obliqueTopRight"/>
              <a:lightRig rig="threePt" dir="t">
                <a:rot lat="0" lon="0" rev="10800000"/>
              </a:lightRig>
            </a:scene3d>
            <a:sp3d>
              <a:bevelT w="12700" h="317500"/>
            </a:sp3d>
          </p:spPr>
          <p:style>
            <a:lnRef idx="1">
              <a:schemeClr val="accent3"/>
            </a:lnRef>
            <a:fillRef idx="3">
              <a:schemeClr val="accent3"/>
            </a:fillRef>
            <a:effectRef idx="2">
              <a:schemeClr val="accent3"/>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dirty="0" smtClean="0">
                <a:solidFill>
                  <a:schemeClr val="tx1"/>
                </a:solidFill>
                <a:latin typeface="Segoe" pitchFamily="34" charset="0"/>
              </a:endParaRPr>
            </a:p>
          </p:txBody>
        </p:sp>
        <p:sp>
          <p:nvSpPr>
            <p:cNvPr id="65" name="Rectangle 64"/>
            <p:cNvSpPr/>
            <p:nvPr/>
          </p:nvSpPr>
          <p:spPr bwMode="auto">
            <a:xfrm>
              <a:off x="7286323" y="1509713"/>
              <a:ext cx="192505" cy="2667651"/>
            </a:xfrm>
            <a:prstGeom prst="rect">
              <a:avLst/>
            </a:prstGeom>
            <a:ln>
              <a:headEnd type="none" w="med" len="med"/>
              <a:tailEnd type="none" w="med" len="med"/>
            </a:ln>
            <a:scene3d>
              <a:camera prst="obliqueTopRight"/>
              <a:lightRig rig="threePt" dir="t">
                <a:rot lat="0" lon="0" rev="10800000"/>
              </a:lightRig>
            </a:scene3d>
            <a:sp3d>
              <a:bevelT w="12700" h="317500"/>
            </a:sp3d>
          </p:spPr>
          <p:style>
            <a:lnRef idx="1">
              <a:schemeClr val="accent3"/>
            </a:lnRef>
            <a:fillRef idx="3">
              <a:schemeClr val="accent3"/>
            </a:fillRef>
            <a:effectRef idx="2">
              <a:schemeClr val="accent3"/>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dirty="0" smtClean="0">
                <a:solidFill>
                  <a:schemeClr val="tx1"/>
                </a:solidFill>
                <a:latin typeface="Segoe" pitchFamily="34" charset="0"/>
              </a:endParaRP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10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9"/>
                                        </p:tgtEl>
                                        <p:attrNameLst>
                                          <p:attrName>style.visibility</p:attrName>
                                        </p:attrNameLst>
                                      </p:cBhvr>
                                      <p:to>
                                        <p:strVal val="visible"/>
                                      </p:to>
                                    </p:set>
                                    <p:animEffect transition="in" filter="fade">
                                      <p:cBhvr>
                                        <p:cTn id="12" dur="1000"/>
                                        <p:tgtEl>
                                          <p:spTgt spid="4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01145_SVPurushothaman_template_v03">
  <a:themeElements>
    <a:clrScheme name="1-01145_template colors">
      <a:dk1>
        <a:srgbClr val="000000"/>
      </a:dk1>
      <a:lt1>
        <a:srgbClr val="FFFFFF"/>
      </a:lt1>
      <a:dk2>
        <a:srgbClr val="050595"/>
      </a:dk2>
      <a:lt2>
        <a:srgbClr val="FFFFFF"/>
      </a:lt2>
      <a:accent1>
        <a:srgbClr val="0099FF"/>
      </a:accent1>
      <a:accent2>
        <a:srgbClr val="FFCC00"/>
      </a:accent2>
      <a:accent3>
        <a:srgbClr val="F4783C"/>
      </a:accent3>
      <a:accent4>
        <a:srgbClr val="75D048"/>
      </a:accent4>
      <a:accent5>
        <a:srgbClr val="FF9929"/>
      </a:accent5>
      <a:accent6>
        <a:srgbClr val="00388A"/>
      </a:accent6>
      <a:hlink>
        <a:srgbClr val="F3EB4F"/>
      </a:hlink>
      <a:folHlink>
        <a:srgbClr val="7DDDFF"/>
      </a:folHlink>
    </a:clrScheme>
    <a:fontScheme name="Blue-Purple TT">
      <a:majorFont>
        <a:latin typeface="Segoe"/>
        <a:ea typeface=""/>
        <a:cs typeface=""/>
      </a:majorFont>
      <a:minorFont>
        <a:latin typeface="Segoe"/>
        <a:ea typeface=""/>
        <a:cs typeface=""/>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flip="none" rotWithShape="1">
          <a:gsLst>
            <a:gs pos="0">
              <a:schemeClr val="bg1">
                <a:lumMod val="50000"/>
                <a:alpha val="0"/>
              </a:schemeClr>
            </a:gs>
            <a:gs pos="42000">
              <a:srgbClr val="68FECC"/>
            </a:gs>
            <a:gs pos="75000">
              <a:srgbClr val="02BE8D"/>
            </a:gs>
            <a:gs pos="85000">
              <a:srgbClr val="027E69"/>
            </a:gs>
            <a:gs pos="99000">
              <a:srgbClr val="069494">
                <a:alpha val="0"/>
              </a:srgbClr>
            </a:gs>
          </a:gsLst>
          <a:lin ang="7200000" scaled="0"/>
          <a:tileRect/>
        </a:gradFill>
        <a:ln w="38100">
          <a:noFill/>
          <a:headEnd type="none" w="med" len="med"/>
          <a:tailEnd type="none" w="med" len="med"/>
        </a:ln>
        <a:effectLst>
          <a:outerShdw blurRad="63500" algn="ctr" rotWithShape="0">
            <a:schemeClr val="accent1">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a:spPr>
      <a:bodyPr vert="horz" wrap="square" lIns="109728" tIns="54864" rIns="109728" bIns="54864" numCol="1" rtlCol="0" anchor="ctr" anchorCtr="0" compatLnSpc="1">
        <a:prstTxWarp prst="textNoShape">
          <a:avLst/>
        </a:prstTxWarp>
      </a:bodyPr>
      <a:lstStyle>
        <a:defPPr defTabSz="1096963" fontAlgn="base">
          <a:spcBef>
            <a:spcPct val="0"/>
          </a:spcBef>
          <a:spcAft>
            <a:spcPct val="0"/>
          </a:spcAft>
          <a:defRPr dirty="0" smtClean="0">
            <a:solidFill>
              <a:schemeClr val="tx1"/>
            </a:solidFill>
            <a:latin typeface="Segoe" pitchFamily="34" charset="0"/>
          </a:defRPr>
        </a:defPPr>
      </a:lstStyle>
      <a:style>
        <a:lnRef idx="1">
          <a:schemeClr val="accent2"/>
        </a:lnRef>
        <a:fillRef idx="3">
          <a:schemeClr val="accent2"/>
        </a:fillRef>
        <a:effectRef idx="2">
          <a:schemeClr val="accent2"/>
        </a:effectRef>
        <a:fontRef idx="minor">
          <a:schemeClr val="lt1"/>
        </a:fontRef>
      </a:style>
    </a:spDef>
  </a:objectDefaults>
  <a:extraClrSchemeLst/>
</a:theme>
</file>

<file path=ppt/theme/theme2.xml><?xml version="1.0" encoding="utf-8"?>
<a:theme xmlns:a="http://schemas.openxmlformats.org/drawingml/2006/main" name="1_1-01145_SVPurushothaman_template_v03">
  <a:themeElements>
    <a:clrScheme name="1-01145_template colors">
      <a:dk1>
        <a:srgbClr val="000000"/>
      </a:dk1>
      <a:lt1>
        <a:srgbClr val="FFFFFF"/>
      </a:lt1>
      <a:dk2>
        <a:srgbClr val="050595"/>
      </a:dk2>
      <a:lt2>
        <a:srgbClr val="FFFFFF"/>
      </a:lt2>
      <a:accent1>
        <a:srgbClr val="0099FF"/>
      </a:accent1>
      <a:accent2>
        <a:srgbClr val="FFCC00"/>
      </a:accent2>
      <a:accent3>
        <a:srgbClr val="F4783C"/>
      </a:accent3>
      <a:accent4>
        <a:srgbClr val="75D048"/>
      </a:accent4>
      <a:accent5>
        <a:srgbClr val="FF9929"/>
      </a:accent5>
      <a:accent6>
        <a:srgbClr val="00388A"/>
      </a:accent6>
      <a:hlink>
        <a:srgbClr val="F3EB4F"/>
      </a:hlink>
      <a:folHlink>
        <a:srgbClr val="7DDDFF"/>
      </a:folHlink>
    </a:clrScheme>
    <a:fontScheme name="Blue-Purple TT">
      <a:majorFont>
        <a:latin typeface="Segoe"/>
        <a:ea typeface=""/>
        <a:cs typeface=""/>
      </a:majorFont>
      <a:minorFont>
        <a:latin typeface="Segoe"/>
        <a:ea typeface=""/>
        <a:cs typeface=""/>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1559CFCE112C84CAA30F623B42C44EA" ma:contentTypeVersion="0" ma:contentTypeDescription="Create a new document." ma:contentTypeScope="" ma:versionID="625960278e644fb9737399704eeef5ac">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9DBAE2F0-65AA-4D33-9761-D966BE4004C5}">
  <ds:schemaRefs>
    <ds:schemaRef ds:uri="http://schemas.microsoft.com/office/2006/metadata/properties"/>
  </ds:schemaRefs>
</ds:datastoreItem>
</file>

<file path=customXml/itemProps2.xml><?xml version="1.0" encoding="utf-8"?>
<ds:datastoreItem xmlns:ds="http://schemas.openxmlformats.org/officeDocument/2006/customXml" ds:itemID="{055231A2-043B-4FF4-A554-D216B8F38019}">
  <ds:schemaRefs>
    <ds:schemaRef ds:uri="http://schemas.microsoft.com/sharepoint/v3/contenttype/forms"/>
  </ds:schemaRefs>
</ds:datastoreItem>
</file>

<file path=customXml/itemProps3.xml><?xml version="1.0" encoding="utf-8"?>
<ds:datastoreItem xmlns:ds="http://schemas.openxmlformats.org/officeDocument/2006/customXml" ds:itemID="{C9C68DE5-23DF-4BAC-9911-EBDC28D74D6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TechEd2007_template</Template>
  <TotalTime>2567</TotalTime>
  <Words>3260</Words>
  <Application>Microsoft Office PowerPoint</Application>
  <PresentationFormat>On-screen Show (4:3)</PresentationFormat>
  <Paragraphs>535</Paragraphs>
  <Slides>31</Slides>
  <Notes>27</Notes>
  <HiddenSlides>1</HiddenSlides>
  <MMClips>0</MMClips>
  <ScaleCrop>false</ScaleCrop>
  <HeadingPairs>
    <vt:vector size="4" baseType="variant">
      <vt:variant>
        <vt:lpstr>Theme</vt:lpstr>
      </vt:variant>
      <vt:variant>
        <vt:i4>2</vt:i4>
      </vt:variant>
      <vt:variant>
        <vt:lpstr>Slide Titles</vt:lpstr>
      </vt:variant>
      <vt:variant>
        <vt:i4>31</vt:i4>
      </vt:variant>
    </vt:vector>
  </HeadingPairs>
  <TitlesOfParts>
    <vt:vector size="33" baseType="lpstr">
      <vt:lpstr>1-01145_SVPurushothaman_template_v03</vt:lpstr>
      <vt:lpstr>1_1-01145_SVPurushothaman_template_v03</vt:lpstr>
      <vt:lpstr>Slide 1</vt:lpstr>
      <vt:lpstr>Security and Organizational Governance</vt:lpstr>
      <vt:lpstr>Session Objectives After this session, you will understand how to</vt:lpstr>
      <vt:lpstr>Today’s Business Environment What customers are telling us</vt:lpstr>
      <vt:lpstr>Litware Inc. Network Architecture</vt:lpstr>
      <vt:lpstr>A Day In The Life of an IT Pro</vt:lpstr>
      <vt:lpstr>Litware Inc. Network Architecture</vt:lpstr>
      <vt:lpstr>Enable Secure Communications with a Remote User</vt:lpstr>
      <vt:lpstr>Security For Anywhere Access</vt:lpstr>
      <vt:lpstr>Sign In</vt:lpstr>
      <vt:lpstr>Connection Setup</vt:lpstr>
      <vt:lpstr>Media Connection</vt:lpstr>
      <vt:lpstr>Media Connection</vt:lpstr>
      <vt:lpstr>External Access</vt:lpstr>
      <vt:lpstr>Communications Security Wrap Up</vt:lpstr>
      <vt:lpstr>A Day In The Life of an IT Pro</vt:lpstr>
      <vt:lpstr>Litware Inc. Network Architecture</vt:lpstr>
      <vt:lpstr>Microsoft Exchange Hosted Archive Message archiving for organizational governance and legal discovery</vt:lpstr>
      <vt:lpstr>Legal Discovery Made Simple</vt:lpstr>
      <vt:lpstr>Organizational Governance Wrap Up</vt:lpstr>
      <vt:lpstr>A Day In The Life of an IT Pro</vt:lpstr>
      <vt:lpstr>Litware Inc. Network Architecture</vt:lpstr>
      <vt:lpstr>Comprehensive Antivirus, Anti-Spam Protection  Choice of protection:  “Software + Services” or On-Premise</vt:lpstr>
      <vt:lpstr>Microsoft Exchange Hosted Filtering Multilayer spam and virus protection and policy enforcement</vt:lpstr>
      <vt:lpstr>Enhanced Protection From External Threats</vt:lpstr>
      <vt:lpstr>Protection From External Threats Wrap Up</vt:lpstr>
      <vt:lpstr>Key Takeaways </vt:lpstr>
      <vt:lpstr>Slide 28</vt:lpstr>
      <vt:lpstr>Resources</vt:lpstr>
      <vt:lpstr>Slide 30</vt:lpstr>
      <vt:lpstr>Slide 31</vt:lpstr>
    </vt:vector>
  </TitlesOfParts>
  <Manager>&lt;Content Manager Name Here&gt;</Manager>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Security And Organizational Governance In Microsoft Unified Communications</dc:title>
  <dc:subject>Event Name here</dc:subject>
  <dc:creator>Speaker Name here</dc:creator>
  <dc:description>Template: Set up by Kaylee McAvoy, Silver Fox Productions
Formatting: Kaylee McAvoy, Silver Fox Productions
Event Date:
Event Location:
Audience:</dc:description>
  <cp:lastModifiedBy>SV Purushothaman</cp:lastModifiedBy>
  <cp:revision>420</cp:revision>
  <dcterms:created xsi:type="dcterms:W3CDTF">2007-07-31T18:24:54Z</dcterms:created>
  <dcterms:modified xsi:type="dcterms:W3CDTF">2007-09-06T15:20:29Z</dcterms:modified>
  <cp:contentType>Document</cp:contentTyp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0x01010091559CFCE112C84CAA30F623B42C44EA</vt:lpwstr>
  </property>
  <property fmtid="{D5CDD505-2E9C-101B-9397-08002B2CF9AE}" pid="3" name="Owner">
    <vt:lpwstr/>
  </property>
  <property fmtid="{D5CDD505-2E9C-101B-9397-08002B2CF9AE}" pid="4" name="SPSDescription">
    <vt:lpwstr/>
  </property>
  <property fmtid="{D5CDD505-2E9C-101B-9397-08002B2CF9AE}" pid="5" name="Status">
    <vt:lpwstr/>
  </property>
</Properties>
</file>