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 id="2147483768" r:id="rId5"/>
  </p:sldMasterIdLst>
  <p:notesMasterIdLst>
    <p:notesMasterId r:id="rId33"/>
  </p:notesMasterIdLst>
  <p:handoutMasterIdLst>
    <p:handoutMasterId r:id="rId34"/>
  </p:handoutMasterIdLst>
  <p:sldIdLst>
    <p:sldId id="529" r:id="rId6"/>
    <p:sldId id="338" r:id="rId7"/>
    <p:sldId id="450" r:id="rId8"/>
    <p:sldId id="451" r:id="rId9"/>
    <p:sldId id="456" r:id="rId10"/>
    <p:sldId id="491" r:id="rId11"/>
    <p:sldId id="514" r:id="rId12"/>
    <p:sldId id="519" r:id="rId13"/>
    <p:sldId id="517" r:id="rId14"/>
    <p:sldId id="520" r:id="rId15"/>
    <p:sldId id="532" r:id="rId16"/>
    <p:sldId id="521" r:id="rId17"/>
    <p:sldId id="525" r:id="rId18"/>
    <p:sldId id="524" r:id="rId19"/>
    <p:sldId id="522" r:id="rId20"/>
    <p:sldId id="523" r:id="rId21"/>
    <p:sldId id="533" r:id="rId22"/>
    <p:sldId id="469" r:id="rId23"/>
    <p:sldId id="488" r:id="rId24"/>
    <p:sldId id="535" r:id="rId25"/>
    <p:sldId id="425" r:id="rId26"/>
    <p:sldId id="485" r:id="rId27"/>
    <p:sldId id="534" r:id="rId28"/>
    <p:sldId id="385" r:id="rId29"/>
    <p:sldId id="453" r:id="rId30"/>
    <p:sldId id="531" r:id="rId31"/>
    <p:sldId id="530" r:id="rId32"/>
  </p:sldIdLst>
  <p:sldSz cx="9144000" cy="6858000" type="screen4x3"/>
  <p:notesSz cx="7010400" cy="92964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Ashima Singhal" initials="A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27728D"/>
    <a:srgbClr val="3BA4C9"/>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02" autoAdjust="0"/>
    <p:restoredTop sz="58730" autoAdjust="0"/>
  </p:normalViewPr>
  <p:slideViewPr>
    <p:cSldViewPr snapToGrid="0">
      <p:cViewPr varScale="1">
        <p:scale>
          <a:sx n="59" d="100"/>
          <a:sy n="59" d="100"/>
        </p:scale>
        <p:origin x="-1464" y="-72"/>
      </p:cViewPr>
      <p:guideLst>
        <p:guide orient="horz" pos="139"/>
        <p:guide orient="horz" pos="892"/>
        <p:guide orient="horz" pos="1196"/>
        <p:guide orient="horz" pos="2163"/>
        <p:guide orient="horz" pos="1485"/>
        <p:guide orient="horz" pos="4177"/>
        <p:guide pos="2879"/>
        <p:guide pos="232"/>
        <p:guide pos="455"/>
        <p:guide pos="5519"/>
        <p:guide pos="5299"/>
        <p:guide pos="1399"/>
      </p:guideLst>
    </p:cSldViewPr>
  </p:slideViewPr>
  <p:notesTextViewPr>
    <p:cViewPr>
      <p:scale>
        <a:sx n="100" d="100"/>
        <a:sy n="100" d="100"/>
      </p:scale>
      <p:origin x="0" y="0"/>
    </p:cViewPr>
  </p:notesTextViewPr>
  <p:sorterViewPr>
    <p:cViewPr>
      <p:scale>
        <a:sx n="66" d="100"/>
        <a:sy n="66" d="100"/>
      </p:scale>
      <p:origin x="0" y="2670"/>
    </p:cViewPr>
  </p:sorterViewPr>
  <p:notesViewPr>
    <p:cSldViewPr snapToGrid="0" showGuides="1">
      <p:cViewPr varScale="1">
        <p:scale>
          <a:sx n="88" d="100"/>
          <a:sy n="88" d="100"/>
        </p:scale>
        <p:origin x="-3179"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4816"/>
          <p:cNvSpPr>
            <a:spLocks noGrp="1" noRot="1" noChangeAspect="1" noChangeArrowheads="1" noTextEdit="1"/>
          </p:cNvSpPr>
          <p:nvPr>
            <p:ph type="sldImg"/>
          </p:nvPr>
        </p:nvSpPr>
        <p:spPr>
          <a:noFill/>
          <a:ln w="12700" cap="flat">
            <a:headEnd type="none" w="med" len="med"/>
            <a:tailEnd type="none" w="med" len="med"/>
          </a:ln>
        </p:spPr>
      </p:sp>
      <p:sp>
        <p:nvSpPr>
          <p:cNvPr id="39938" name="Rectangle 39937"/>
          <p:cNvSpPr>
            <a:spLocks noGrp="1" noChangeArrowheads="1"/>
          </p:cNvSpPr>
          <p:nvPr>
            <p:ph type="body" idx="1"/>
          </p:nvPr>
        </p:nvSpPr>
        <p:spPr/>
        <p:txBody>
          <a:bodyPr/>
          <a:lstStyle/>
          <a:p>
            <a:r>
              <a:rPr lang="en-US" sz="900" kern="1200" dirty="0" smtClean="0">
                <a:solidFill>
                  <a:schemeClr val="tx1"/>
                </a:solidFill>
                <a:latin typeface="Arial" pitchFamily="34" charset="0"/>
                <a:ea typeface="+mn-ea"/>
                <a:cs typeface="+mn-cs"/>
              </a:rPr>
              <a:t>Exchange offers extensive safeguard to protect users’ and the organization’s valuable data from internal and external threats such as spam, viruses, and e-mail tampering, as well as frequent updates to security protocols to keep the protection up to date.</a:t>
            </a:r>
          </a:p>
          <a:p>
            <a:r>
              <a:rPr lang="en-US" sz="900" kern="1200" dirty="0" smtClean="0">
                <a:solidFill>
                  <a:schemeClr val="tx1"/>
                </a:solidFill>
                <a:latin typeface="Arial" pitchFamily="34" charset="0"/>
                <a:ea typeface="+mn-ea"/>
                <a:cs typeface="+mn-cs"/>
              </a:rPr>
              <a:t>Office Communications Server takes a comprehensive approach to security, looking at each point in the process.  There are protocols built in to provide security at the communications layer, through TLS and MTLS, user authentication and content encryption.  External access is controlled through federation and public IM connectivity, both of which are optional.    </a:t>
            </a:r>
          </a:p>
          <a:p>
            <a:r>
              <a:rPr lang="en-US" sz="900" kern="1200" dirty="0" smtClean="0">
                <a:solidFill>
                  <a:schemeClr val="tx1"/>
                </a:solidFill>
                <a:latin typeface="Arial" pitchFamily="34" charset="0"/>
                <a:ea typeface="+mn-ea"/>
                <a:cs typeface="+mn-cs"/>
              </a:rPr>
              <a:t>Exchange and OCS also define edge server roles that sit in the perimeter area of the network and filter unauthorized traffic, acting as sentinels to the network.  Appropriate security protocols are implemented through the specialized edge server roles for the different media types, providing for a more robust approach.  </a:t>
            </a:r>
          </a:p>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4294967295"/>
          </p:nvPr>
        </p:nvSpPr>
        <p:spPr>
          <a:xfrm>
            <a:off x="3970938" y="1"/>
            <a:ext cx="3037840" cy="464579"/>
          </a:xfrm>
          <a:prstGeom prst="rect">
            <a:avLst/>
          </a:prstGeom>
        </p:spPr>
        <p:txBody>
          <a:bodyPr/>
          <a:lstStyle/>
          <a:p>
            <a:pPr>
              <a:defRPr/>
            </a:pPr>
            <a:fld id="{0F41EB5E-F879-457C-90D1-4F69FD514FEB}" type="datetime8">
              <a:rPr lang="en-US"/>
              <a:pPr>
                <a:defRPr/>
              </a:pPr>
              <a:t>9/6/2007 8:21 AM</a:t>
            </a:fld>
            <a:endParaRPr lang="en-US" dirty="0"/>
          </a:p>
        </p:txBody>
      </p:sp>
      <p:sp>
        <p:nvSpPr>
          <p:cNvPr id="55299" name="Rectangle 6"/>
          <p:cNvSpPr>
            <a:spLocks noGrp="1" noChangeArrowheads="1"/>
          </p:cNvSpPr>
          <p:nvPr>
            <p:ph type="ftr" sz="quarter" idx="4294967295"/>
          </p:nvPr>
        </p:nvSpPr>
        <p:spPr>
          <a:xfrm>
            <a:off x="0" y="8830215"/>
            <a:ext cx="3037840" cy="464578"/>
          </a:xfrm>
          <a:prstGeom prst="rect">
            <a:avLst/>
          </a:prstGeom>
        </p:spPr>
        <p:txBody>
          <a:bodyPr/>
          <a:lstStyle/>
          <a:p>
            <a:pPr>
              <a:defRPr/>
            </a:pPr>
            <a:r>
              <a:rPr lang="en-US" dirty="0">
                <a:latin typeface="Segoe" pitchFamily="2" charset="0"/>
              </a:rPr>
              <a:t>© 2005 Microsoft Corporation. All rights reserved.</a:t>
            </a:r>
          </a:p>
          <a:p>
            <a:pPr>
              <a:defRPr/>
            </a:pPr>
            <a:r>
              <a:rPr lang="en-US" dirty="0">
                <a:latin typeface="Segoe" pitchFamily="2" charset="0"/>
              </a:rPr>
              <a:t>This presentation is for informational purposes only. Microsoft makes no warranties, express or implied, in this summary.</a:t>
            </a:r>
          </a:p>
        </p:txBody>
      </p:sp>
      <p:sp>
        <p:nvSpPr>
          <p:cNvPr id="65540" name="Rectangle 7"/>
          <p:cNvSpPr>
            <a:spLocks noGrp="1" noChangeArrowheads="1"/>
          </p:cNvSpPr>
          <p:nvPr>
            <p:ph type="sldNum" sz="quarter" idx="5"/>
          </p:nvPr>
        </p:nvSpPr>
        <p:spPr>
          <a:noFill/>
        </p:spPr>
        <p:txBody>
          <a:bodyPr/>
          <a:lstStyle/>
          <a:p>
            <a:fld id="{57E3E861-2524-4C9D-87CC-CF86EF0A217B}" type="slidenum">
              <a:rPr lang="en-US"/>
              <a:pPr/>
              <a:t>13</a:t>
            </a:fld>
            <a:endParaRPr lang="en-US" dirty="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r>
              <a:rPr lang="en-US" sz="900" kern="1200" dirty="0" smtClean="0">
                <a:solidFill>
                  <a:schemeClr val="tx1"/>
                </a:solidFill>
                <a:latin typeface="Arial" pitchFamily="34" charset="0"/>
                <a:ea typeface="+mn-ea"/>
                <a:cs typeface="+mn-cs"/>
              </a:rPr>
              <a:t>We’ve talked a little about external access.  Let’s look at it in more detail and see what it means in the context of real time communications and the roles defined by Office Communications Server.  OCS defines 4 types of users, providing them with different levels of functionality, thus enabling organizations to control who gets access to what.  The first is Remote users, which are users belonging to your organization but on a public or 3</a:t>
            </a:r>
            <a:r>
              <a:rPr lang="en-US" sz="900" kern="1200" baseline="30000" dirty="0" smtClean="0">
                <a:solidFill>
                  <a:schemeClr val="tx1"/>
                </a:solidFill>
                <a:latin typeface="Arial" pitchFamily="34" charset="0"/>
                <a:ea typeface="+mn-ea"/>
                <a:cs typeface="+mn-cs"/>
              </a:rPr>
              <a:t>rd</a:t>
            </a:r>
            <a:r>
              <a:rPr lang="en-US" sz="900" kern="1200" dirty="0" smtClean="0">
                <a:solidFill>
                  <a:schemeClr val="tx1"/>
                </a:solidFill>
                <a:latin typeface="Arial" pitchFamily="34" charset="0"/>
                <a:ea typeface="+mn-ea"/>
                <a:cs typeface="+mn-cs"/>
              </a:rPr>
              <a:t> party network.  Remote users get full functionality, which means they can use all features offered by OCS, remotely.  This is anywhere access working in action, which is the ability to get a consistent experience whether you are inside or outside the office.  </a:t>
            </a:r>
          </a:p>
          <a:p>
            <a:r>
              <a:rPr lang="en-US" sz="900" kern="1200" dirty="0" smtClean="0">
                <a:solidFill>
                  <a:schemeClr val="tx1"/>
                </a:solidFill>
                <a:latin typeface="Arial" pitchFamily="34" charset="0"/>
                <a:ea typeface="+mn-ea"/>
                <a:cs typeface="+mn-cs"/>
              </a:rPr>
              <a:t>The second is Federated Users, who are users from an organization also using OCS, that you have a federated relationship with.  These can be vendors or partners with whom you have frequent communication needs.  Federated users also have full functionality access, for example, you can make or receive VoIP calls with them, except access to your corporate address book.  </a:t>
            </a:r>
          </a:p>
          <a:p>
            <a:r>
              <a:rPr lang="en-US" sz="900" kern="1200" dirty="0" smtClean="0">
                <a:solidFill>
                  <a:schemeClr val="tx1"/>
                </a:solidFill>
                <a:latin typeface="Arial" pitchFamily="34" charset="0"/>
                <a:ea typeface="+mn-ea"/>
                <a:cs typeface="+mn-cs"/>
              </a:rPr>
              <a:t>The 3</a:t>
            </a:r>
            <a:r>
              <a:rPr lang="en-US" sz="900" kern="1200" baseline="30000" dirty="0" smtClean="0">
                <a:solidFill>
                  <a:schemeClr val="tx1"/>
                </a:solidFill>
                <a:latin typeface="Arial" pitchFamily="34" charset="0"/>
                <a:ea typeface="+mn-ea"/>
                <a:cs typeface="+mn-cs"/>
              </a:rPr>
              <a:t>rd</a:t>
            </a:r>
            <a:r>
              <a:rPr lang="en-US" sz="900" kern="1200" dirty="0" smtClean="0">
                <a:solidFill>
                  <a:schemeClr val="tx1"/>
                </a:solidFill>
                <a:latin typeface="Arial" pitchFamily="34" charset="0"/>
                <a:ea typeface="+mn-ea"/>
                <a:cs typeface="+mn-cs"/>
              </a:rPr>
              <a:t> type of users are users on Public IM networks like Yahoo and AOL.  These users have IM and presence capability, so you can see their presence and hold an instant messaging conversation with them.  </a:t>
            </a:r>
          </a:p>
          <a:p>
            <a:r>
              <a:rPr lang="en-US" sz="900" kern="1200" dirty="0" smtClean="0">
                <a:solidFill>
                  <a:schemeClr val="tx1"/>
                </a:solidFill>
                <a:latin typeface="Arial" pitchFamily="34" charset="0"/>
                <a:ea typeface="+mn-ea"/>
                <a:cs typeface="+mn-cs"/>
              </a:rPr>
              <a:t>The last are Anonymous users, i.e. users who do not have a SIP identity with you or an organization you federate with, but can still be invited to live meeting web conferences hosted by your company.  </a:t>
            </a:r>
          </a:p>
          <a:p>
            <a:r>
              <a:rPr lang="en-US" sz="900" kern="1200" dirty="0" smtClean="0">
                <a:solidFill>
                  <a:schemeClr val="tx1"/>
                </a:solidFill>
                <a:latin typeface="Arial" pitchFamily="34" charset="0"/>
                <a:ea typeface="+mn-ea"/>
                <a:cs typeface="+mn-cs"/>
              </a:rPr>
              <a:t>OCS will check for user type during authentication and accordingly allow appropriate access and functionality.</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Exchange now offers S/MIME support in OWA, allowing for greater and more ubiquitous remote access to all your messages.  </a:t>
            </a:r>
          </a:p>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Exchange ActiveSync policies have been considerably enhanced in the new release, with the addition of 30 new policies in the areas of device and network control.  There are also enhanced policies, which we’ll see in just a minute, covering authentication, encryption and synchronization that can be enforced on users devices.  For example, you are now able to encrypt the entire device, disable components such as the camera or Wi-Fi, or even block the ability to use SMS or consumer e-mail so that your intellectual property is not compromised.  </a:t>
            </a:r>
          </a:p>
          <a:p>
            <a:r>
              <a:rPr lang="en-US" sz="900" kern="1200" dirty="0" smtClean="0">
                <a:solidFill>
                  <a:schemeClr val="tx1"/>
                </a:solidFill>
                <a:latin typeface="Arial" pitchFamily="34" charset="0"/>
                <a:ea typeface="+mn-ea"/>
                <a:cs typeface="+mn-cs"/>
              </a:rPr>
              <a:t>The architecture is also improved, utilizing 33% less bandwidth than previously.  In terms of delegating greater power to users and reducing the workload on the IT department, users can now self wipe their device using Outlook Web Access if they lose or misplace it while traveling.  This not only reduces the burden on IT, but also adds to the overall security of the system.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1378ADEE-78DA-4F95-9F9B-E2A758C57B48}" type="slidenum">
              <a:rPr lang="en-US"/>
              <a:pPr/>
              <a:t>18</a:t>
            </a:fld>
            <a:endParaRPr lang="en-US" dirty="0"/>
          </a:p>
        </p:txBody>
      </p:sp>
      <p:sp>
        <p:nvSpPr>
          <p:cNvPr id="106501" name="Rectangle 5"/>
          <p:cNvSpPr>
            <a:spLocks noGrp="1" noRot="1" noChangeAspect="1" noChangeArrowheads="1" noTextEdit="1"/>
          </p:cNvSpPr>
          <p:nvPr>
            <p:ph type="sldImg"/>
          </p:nvPr>
        </p:nvSpPr>
        <p:spPr>
          <a:xfrm>
            <a:off x="2328863" y="696913"/>
            <a:ext cx="2627312" cy="1970087"/>
          </a:xfrm>
          <a:ln/>
        </p:spPr>
      </p:sp>
      <p:sp>
        <p:nvSpPr>
          <p:cNvPr id="106502" name="Rectangle 6"/>
          <p:cNvSpPr>
            <a:spLocks noGrp="1" noChangeArrowheads="1"/>
          </p:cNvSpPr>
          <p:nvPr>
            <p:ph type="body" idx="1"/>
          </p:nvPr>
        </p:nvSpPr>
        <p:spPr>
          <a:noFill/>
          <a:ln/>
        </p:spPr>
        <p:txBody>
          <a:bodyPr/>
          <a:lstStyle/>
          <a:p>
            <a:r>
              <a:rPr lang="en-US" sz="900" kern="1200" dirty="0" smtClean="0">
                <a:solidFill>
                  <a:schemeClr val="tx1"/>
                </a:solidFill>
                <a:latin typeface="Arial" pitchFamily="34" charset="0"/>
                <a:ea typeface="+mn-ea"/>
                <a:cs typeface="+mn-cs"/>
              </a:rPr>
              <a:t>This diagram shows the quintessential Exchange topology.  There are 5 server roles defined – edge transport, client access, hub transport, mailbox and Unified messaging.  </a:t>
            </a:r>
          </a:p>
          <a:p>
            <a:pPr lvl="0"/>
            <a:r>
              <a:rPr lang="en-US" sz="900" kern="1200" dirty="0" smtClean="0">
                <a:solidFill>
                  <a:schemeClr val="tx1"/>
                </a:solidFill>
                <a:latin typeface="Arial" pitchFamily="34" charset="0"/>
                <a:ea typeface="+mn-ea"/>
                <a:cs typeface="+mn-cs"/>
              </a:rPr>
              <a:t>Inside the corporate network, with Active Directory access are: </a:t>
            </a:r>
          </a:p>
          <a:p>
            <a:pPr lvl="1"/>
            <a:r>
              <a:rPr lang="en-US" sz="900" kern="1200" dirty="0" smtClean="0">
                <a:solidFill>
                  <a:schemeClr val="tx1"/>
                </a:solidFill>
                <a:latin typeface="Arial" pitchFamily="34" charset="0"/>
                <a:ea typeface="+mn-ea"/>
                <a:cs typeface="+mn-cs"/>
              </a:rPr>
              <a:t>Mailbox server, which hosts mailboxes, public folders, and core services including calendaring </a:t>
            </a:r>
          </a:p>
          <a:p>
            <a:pPr lvl="1"/>
            <a:r>
              <a:rPr lang="en-US" sz="900" kern="1200" dirty="0" smtClean="0">
                <a:solidFill>
                  <a:schemeClr val="tx1"/>
                </a:solidFill>
                <a:latin typeface="Arial" pitchFamily="34" charset="0"/>
                <a:ea typeface="+mn-ea"/>
                <a:cs typeface="+mn-cs"/>
              </a:rPr>
              <a:t>Client Access server, which provides Outlook Web Access, mobility, and Web services</a:t>
            </a:r>
          </a:p>
          <a:p>
            <a:pPr lvl="1"/>
            <a:r>
              <a:rPr lang="en-US" sz="900" kern="1200" dirty="0" smtClean="0">
                <a:solidFill>
                  <a:schemeClr val="tx1"/>
                </a:solidFill>
                <a:latin typeface="Arial" pitchFamily="34" charset="0"/>
                <a:ea typeface="+mn-ea"/>
                <a:cs typeface="+mn-cs"/>
              </a:rPr>
              <a:t>Hub Transport that provides internal routing and a policy engine for enforcing compliance rules</a:t>
            </a:r>
          </a:p>
          <a:p>
            <a:pPr lvl="1"/>
            <a:r>
              <a:rPr lang="en-US" sz="900" kern="1200" dirty="0" smtClean="0">
                <a:solidFill>
                  <a:schemeClr val="tx1"/>
                </a:solidFill>
                <a:latin typeface="Arial" pitchFamily="34" charset="0"/>
                <a:ea typeface="+mn-ea"/>
                <a:cs typeface="+mn-cs"/>
              </a:rPr>
              <a:t>And Unified Messaging which integrates with the PBX system for  voicemail, fax receiving, and voice access services </a:t>
            </a:r>
          </a:p>
          <a:p>
            <a:pPr lvl="1"/>
            <a:r>
              <a:rPr lang="en-US" sz="900" kern="1200" dirty="0" smtClean="0">
                <a:solidFill>
                  <a:schemeClr val="tx1"/>
                </a:solidFill>
                <a:latin typeface="Arial" pitchFamily="34" charset="0"/>
                <a:ea typeface="+mn-ea"/>
                <a:cs typeface="+mn-cs"/>
              </a:rPr>
              <a:t>The Edge server does not need Active Directory access and acts as the SMTP gateway; providing Anti-virus, anti-spam and messaging security services.  This is an optional server role and if  implemented, it should be deployed in the perimeter network.</a:t>
            </a:r>
          </a:p>
          <a:p>
            <a:pPr>
              <a:buFontTx/>
              <a:buChar cha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1378ADEE-78DA-4F95-9F9B-E2A758C57B48}" type="slidenum">
              <a:rPr lang="en-US"/>
              <a:pPr/>
              <a:t>19</a:t>
            </a:fld>
            <a:endParaRPr lang="en-US" dirty="0"/>
          </a:p>
        </p:txBody>
      </p:sp>
      <p:sp>
        <p:nvSpPr>
          <p:cNvPr id="106501" name="Rectangle 5"/>
          <p:cNvSpPr>
            <a:spLocks noGrp="1" noRot="1" noChangeAspect="1" noChangeArrowheads="1" noTextEdit="1"/>
          </p:cNvSpPr>
          <p:nvPr>
            <p:ph type="sldImg"/>
          </p:nvPr>
        </p:nvSpPr>
        <p:spPr>
          <a:xfrm>
            <a:off x="2328863" y="696913"/>
            <a:ext cx="2627312" cy="1970087"/>
          </a:xfrm>
          <a:ln/>
        </p:spPr>
      </p:sp>
      <p:sp>
        <p:nvSpPr>
          <p:cNvPr id="106502" name="Rectangle 6"/>
          <p:cNvSpPr>
            <a:spLocks noGrp="1" noChangeArrowheads="1"/>
          </p:cNvSpPr>
          <p:nvPr>
            <p:ph type="body" idx="1"/>
          </p:nvPr>
        </p:nvSpPr>
        <p:spPr>
          <a:noFill/>
          <a:ln/>
        </p:spPr>
        <p:txBody>
          <a:bodyPr/>
          <a:lstStyle/>
          <a:p>
            <a:r>
              <a:rPr lang="en-US" sz="900" kern="1200" dirty="0" smtClean="0">
                <a:solidFill>
                  <a:schemeClr val="tx1"/>
                </a:solidFill>
                <a:latin typeface="Arial" pitchFamily="34" charset="0"/>
                <a:ea typeface="+mn-ea"/>
                <a:cs typeface="+mn-cs"/>
              </a:rPr>
              <a:t>In the context of the discussion topic of today, the server roles that we are most concerned with are the Client Access and Edge Transport servers.  To recap briefly, edge server does not require access to the Active Directory and provides routing hygiene and security.  And, Client Access server is responsible for providing access to outlook web access and outlook mobile.  </a:t>
            </a:r>
          </a:p>
          <a:p>
            <a:r>
              <a:rPr lang="en-US" sz="900" kern="1200" dirty="0" smtClean="0">
                <a:solidFill>
                  <a:schemeClr val="tx1"/>
                </a:solidFill>
                <a:latin typeface="Arial" pitchFamily="34" charset="0"/>
                <a:ea typeface="+mn-ea"/>
                <a:cs typeface="+mn-cs"/>
              </a:rPr>
              <a:t>The server roles we discussed can be consolidated on one server or separated.  The modular architecture provides for flexibility and ease of deployment.  Exchange provides for simple installation and configuration and provisioning can be automated through Windows Powershell scripting.</a:t>
            </a:r>
          </a:p>
          <a:p>
            <a:pPr>
              <a:buFontTx/>
              <a:buChar cha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Let’s now take a look at the Office Communications Server architecture.  It utilizes the similar concept of modular server roles with edge servers in the perimeter zone.  One key difference is the role of edge servers.  In Exchange, the edge server role was optional and the client access server enabled outlook web access and outlook mobile. In case of OCS, it is the edge servers that enable external and internal users to communicate with each other.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8:21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OCS defines 3 different edge server roles – access edge, audio/video edge and conferencing edge.  All of these sit in the perimeter zone and can be located on a single server or separated on different boxes.  We recommend that a separate box be used for Audio/Video edge server because of the higher bandwidth traffic.  If you’re using multiple servers, then a hardware load balancer can be used to distribute traffic.  Another point to note is that if you are utilizing a multiple site topology, then the access edge has to be deployed at the main site, but audio/video and web conferencing edge can be deployed at regional sites and users will connect for example to the server hosting the conference.</a:t>
            </a:r>
          </a:p>
          <a:p>
            <a:r>
              <a:rPr lang="en-US" sz="900" kern="1200" dirty="0" smtClean="0">
                <a:solidFill>
                  <a:schemeClr val="tx1"/>
                </a:solidFill>
                <a:latin typeface="Arial" pitchFamily="34" charset="0"/>
                <a:ea typeface="+mn-ea"/>
                <a:cs typeface="+mn-cs"/>
              </a:rPr>
              <a:t>In the diagram, you can see the different traffic types that flow through each of these servers.  In the next slide, we’ll look at the specific roles of each of these.</a:t>
            </a:r>
            <a:endParaRPr lang="en-US" sz="900" kern="1200" dirty="0">
              <a:solidFill>
                <a:schemeClr val="tx1"/>
              </a:solidFill>
              <a:latin typeface="Arial"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The first is the Access Edge Server.  All SIP traffic flows through the Access Edge, which validates the message header and routing information.  It is also responsible for mandating traffic encryption, TLS between client and server and MTLS between servers.  Access edge allows remote and external parties to connect to users in the environment.</a:t>
            </a:r>
          </a:p>
          <a:p>
            <a:r>
              <a:rPr lang="en-US" sz="900" kern="1200" dirty="0" smtClean="0">
                <a:solidFill>
                  <a:schemeClr val="tx1"/>
                </a:solidFill>
                <a:latin typeface="Arial" pitchFamily="34" charset="0"/>
                <a:ea typeface="+mn-ea"/>
                <a:cs typeface="+mn-cs"/>
              </a:rPr>
              <a:t>The second is Web conferencing edge, which allows external user access to web conferences. It mandates all content to be encrypted and allows for different conference types.  Conferences can be restricted to only the invited participants from the organization, or allow for more broader participation including external parties to join in.</a:t>
            </a:r>
          </a:p>
          <a:p>
            <a:r>
              <a:rPr lang="en-US" sz="900" kern="1200" dirty="0" smtClean="0">
                <a:solidFill>
                  <a:schemeClr val="tx1"/>
                </a:solidFill>
                <a:latin typeface="Arial" pitchFamily="34" charset="0"/>
                <a:ea typeface="+mn-ea"/>
                <a:cs typeface="+mn-cs"/>
              </a:rPr>
              <a:t>And lastly, the A/V conferencing edge enables external and remote access to A/V calls and conferences.  It provides NAT and firewall traversal and therefore shields users from network complexities.  To make A/V calls from outside the firewall, all participants, including those receiving the calls have to be authenticated.</a:t>
            </a:r>
          </a:p>
          <a:p>
            <a:r>
              <a:rPr lang="en-US" sz="900" kern="1200" dirty="0" smtClean="0">
                <a:solidFill>
                  <a:schemeClr val="tx1"/>
                </a:solidFill>
                <a:latin typeface="Arial" pitchFamily="34" charset="0"/>
                <a:ea typeface="+mn-ea"/>
                <a:cs typeface="+mn-cs"/>
              </a:rPr>
              <a:t>Reverse proxy, which is not an OCS role also sits in the perimeter zone and provides access to Communicator Web access, address book download, Distribution group expansion and meeting content in web conferences.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8:21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3177" tIns="46589" rIns="93177" bIns="46589"/>
          <a:lstStyle/>
          <a:p>
            <a:pPr algn="r"/>
            <a:fld id="{632BF772-37EC-4574-A2F1-4FEA0239C42B}" type="datetime8">
              <a:rPr lang="en-US" sz="1200"/>
              <a:pPr algn="r"/>
              <a:t>9/6/2007 8:21 AM</a:t>
            </a:fld>
            <a:endParaRPr lang="en-US" sz="1200" dirty="0"/>
          </a:p>
        </p:txBody>
      </p:sp>
      <p:sp>
        <p:nvSpPr>
          <p:cNvPr id="95235" name="Rectangle 6"/>
          <p:cNvSpPr txBox="1">
            <a:spLocks noGrp="1" noChangeArrowheads="1"/>
          </p:cNvSpPr>
          <p:nvPr/>
        </p:nvSpPr>
        <p:spPr bwMode="auto">
          <a:xfrm>
            <a:off x="0" y="8665343"/>
            <a:ext cx="6091908" cy="629444"/>
          </a:xfrm>
          <a:prstGeom prst="rect">
            <a:avLst/>
          </a:prstGeom>
          <a:noFill/>
          <a:ln w="9525">
            <a:noFill/>
            <a:miter lim="800000"/>
            <a:headEnd/>
            <a:tailEnd/>
          </a:ln>
        </p:spPr>
        <p:txBody>
          <a:bodyPr lIns="93177" tIns="46589" rIns="93177" bIns="46589"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707310" y="8829967"/>
            <a:ext cx="1301468" cy="464820"/>
          </a:xfrm>
          <a:prstGeom prst="rect">
            <a:avLst/>
          </a:prstGeom>
          <a:noFill/>
          <a:ln w="9525">
            <a:noFill/>
            <a:miter lim="800000"/>
            <a:headEnd/>
            <a:tailEnd/>
          </a:ln>
        </p:spPr>
        <p:txBody>
          <a:bodyPr lIns="93177" tIns="46589" rIns="93177" bIns="46589" anchor="b"/>
          <a:lstStyle/>
          <a:p>
            <a:pPr algn="r"/>
            <a:fld id="{2443EAF3-C912-44B8-B72A-8592245E55F0}" type="slidenum">
              <a:rPr lang="en-US" sz="1200"/>
              <a:pPr algn="r"/>
              <a:t>25</a:t>
            </a:fld>
            <a:endParaRPr lang="en-US" sz="1200" dirty="0"/>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01FB5-FB86-4301-9373-FF996579CDED}" type="slidenum">
              <a:rPr lang="en-US"/>
              <a:pPr/>
              <a:t>26</a:t>
            </a:fld>
            <a:endParaRPr lang="en-US" dirty="0"/>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81100" y="695325"/>
            <a:ext cx="4649788" cy="3487738"/>
          </a:xfrm>
          <a:ln/>
        </p:spPr>
      </p:sp>
      <p:sp>
        <p:nvSpPr>
          <p:cNvPr id="324611" name="Rectangle 3"/>
          <p:cNvSpPr>
            <a:spLocks noGrp="1" noChangeArrowheads="1"/>
          </p:cNvSpPr>
          <p:nvPr>
            <p:ph type="body" idx="1"/>
          </p:nvPr>
        </p:nvSpPr>
        <p:spPr>
          <a:xfrm>
            <a:off x="701675" y="4416427"/>
            <a:ext cx="5607050" cy="4184650"/>
          </a:xfrm>
        </p:spPr>
        <p:txBody>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Mobile access has become a key customer requirement.  Users want full feature access regardless of location.  They want choices of modes and devices depending on their need and convenience.  Both flexibility and access are important.  IT administrators on the other hand worry, that  every time they open up their networks to remote access, they make themselves vulnerable.  Companies want security in communication and external access as well as control over the functionality depending on the needs of the organization.  Does this add to a lot of complexity?  We don’t think it should.  One of the key demands of IT administrators has been the need for simplicity.  So we hear you when you ask for simple, cost effective and scalable environments.  </a:t>
            </a:r>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3169" tIns="46585" rIns="93169" bIns="46585"/>
          <a:lstStyle/>
          <a:p>
            <a:pPr algn="r"/>
            <a:fld id="{73D636A1-FC8A-45D4-8497-2230D5C150DA}" type="datetime8">
              <a:rPr lang="en-US" sz="1200">
                <a:latin typeface="Times New Roman" pitchFamily="18" charset="0"/>
              </a:rPr>
              <a:pPr algn="r"/>
              <a:t>9/6/2007 8:21 AM</a:t>
            </a:fld>
            <a:endParaRPr lang="en-US" sz="1200" dirty="0">
              <a:latin typeface="Times New Roman" pitchFamily="18" charset="0"/>
            </a:endParaRPr>
          </a:p>
        </p:txBody>
      </p:sp>
      <p:sp>
        <p:nvSpPr>
          <p:cNvPr id="46083" name="Rectangle 6"/>
          <p:cNvSpPr txBox="1">
            <a:spLocks noGrp="1" noChangeArrowheads="1"/>
          </p:cNvSpPr>
          <p:nvPr/>
        </p:nvSpPr>
        <p:spPr bwMode="auto">
          <a:xfrm>
            <a:off x="0" y="8938101"/>
            <a:ext cx="5793317" cy="356685"/>
          </a:xfrm>
          <a:prstGeom prst="rect">
            <a:avLst/>
          </a:prstGeom>
          <a:noFill/>
          <a:ln w="9525">
            <a:noFill/>
            <a:miter lim="800000"/>
            <a:headEnd/>
            <a:tailEnd/>
          </a:ln>
        </p:spPr>
        <p:txBody>
          <a:bodyPr lIns="93169" tIns="46585" rIns="93169" bIns="46585"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707311" y="8829967"/>
            <a:ext cx="1301468" cy="464820"/>
          </a:xfrm>
          <a:prstGeom prst="rect">
            <a:avLst/>
          </a:prstGeom>
          <a:noFill/>
          <a:ln w="9525">
            <a:noFill/>
            <a:miter lim="800000"/>
            <a:headEnd/>
            <a:tailEnd/>
          </a:ln>
        </p:spPr>
        <p:txBody>
          <a:bodyPr lIns="93169" tIns="46585" rIns="93169" bIns="46585" anchor="b"/>
          <a:lstStyle/>
          <a:p>
            <a:pPr algn="r"/>
            <a:fld id="{DB01F6D7-A5D6-4083-87D4-73BAF838ED6C}" type="slidenum">
              <a:rPr lang="en-US" sz="1200">
                <a:latin typeface="Times New Roman" pitchFamily="18" charset="0"/>
              </a:rPr>
              <a:pPr algn="r"/>
              <a:t>5</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900" kern="1200" dirty="0" smtClean="0">
                <a:solidFill>
                  <a:schemeClr val="tx1"/>
                </a:solidFill>
                <a:latin typeface="Arial" pitchFamily="34" charset="0"/>
                <a:ea typeface="+mn-ea"/>
                <a:cs typeface="+mn-cs"/>
              </a:rPr>
              <a:t>Let’s start by taking a brief look at the core investments we’ve made in each of these pillars.  These investments center around making the user more productive and the IT environment more secure and easy to manage and deploy.  </a:t>
            </a:r>
          </a:p>
          <a:p>
            <a:r>
              <a:rPr lang="en-US" sz="900" kern="1200" dirty="0" smtClean="0">
                <a:solidFill>
                  <a:schemeClr val="tx1"/>
                </a:solidFill>
                <a:latin typeface="Arial" pitchFamily="34" charset="0"/>
                <a:ea typeface="+mn-ea"/>
                <a:cs typeface="+mn-cs"/>
              </a:rPr>
              <a:t>You now have choice of communication modes and devices that offer a similarity of experience from the desktop to the mobile phone.  These options provide not only communication choices, but also fulfill the need to collaborate and continue to work without interruption.  You can now securely access your email and instant messaging functionality without the need for a VPN connection into the corporate network.  </a:t>
            </a:r>
          </a:p>
          <a:p>
            <a:r>
              <a:rPr lang="en-US" sz="900" kern="1200" dirty="0" smtClean="0">
                <a:solidFill>
                  <a:schemeClr val="tx1"/>
                </a:solidFill>
                <a:latin typeface="Arial" pitchFamily="34" charset="0"/>
                <a:ea typeface="+mn-ea"/>
                <a:cs typeface="+mn-cs"/>
              </a:rPr>
              <a:t>Careful attention has been paid to the security aspects of enabling this functionality.  This includes a comprehensive approach looking at each aspect of security, from the transport layer to authentication and encryption of content.  Organizations have control over enabling external access and new policies particularly around mobile communications provide greater latitude for organizations to set policies per their requirements.  </a:t>
            </a:r>
          </a:p>
          <a:p>
            <a:r>
              <a:rPr lang="en-US" sz="900" kern="1200" dirty="0" smtClean="0">
                <a:solidFill>
                  <a:schemeClr val="tx1"/>
                </a:solidFill>
                <a:latin typeface="Arial" pitchFamily="34" charset="0"/>
                <a:ea typeface="+mn-ea"/>
                <a:cs typeface="+mn-cs"/>
              </a:rPr>
              <a:t>Architecturally, Exchange and OCS offer simple, easy to deploy solutions that scale well.   Sever based roles allow for greater flexibility and make for easier deployment.  Microsoft offers a server-service based continuum so that you have a choice to sign up for always on services, without the need and hassle for maintaining a lot of infrastructure if that is your preference.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fld id="{364CAB9B-CB5C-4266-9BE6-04A94052E4D5}" type="datetime8">
              <a:rPr lang="en-US" smtClean="0"/>
              <a:pPr/>
              <a:t>9/6/2007 8:21 AM</a:t>
            </a:fld>
            <a:endParaRPr lang="en-US" dirty="0" smtClean="0"/>
          </a:p>
        </p:txBody>
      </p:sp>
      <p:sp>
        <p:nvSpPr>
          <p:cNvPr id="80899"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80900" name="Rectangle 7"/>
          <p:cNvSpPr>
            <a:spLocks noGrp="1" noChangeArrowheads="1"/>
          </p:cNvSpPr>
          <p:nvPr>
            <p:ph type="sldNum" sz="quarter" idx="5"/>
          </p:nvPr>
        </p:nvSpPr>
        <p:spPr>
          <a:noFill/>
        </p:spPr>
        <p:txBody>
          <a:bodyPr/>
          <a:lstStyle/>
          <a:p>
            <a:fld id="{7089A3F4-8380-40B1-8F25-0652CDECCEA8}" type="slidenum">
              <a:rPr lang="en-US" smtClean="0"/>
              <a:pPr/>
              <a:t>7</a:t>
            </a:fld>
            <a:endParaRPr lang="en-US" dirty="0" smtClean="0"/>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p:txBody>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This slide presents the menu of options that are available to you to access Outlook and Communicator.      You have the same richness and consistency in experience.  Both Office and Communicator have desktop clients that allow for access from within and without the LAN/Wan environment.  In addition, there is Outlook Mobile and Communicator mobile that can be used on a mobile device and  Outlook and Communicator web access that provide functionality with just a web browser.   With Outlook Voice Access you can have your e-mails read out to you, interact with your calendar such as notifying participants that you will be late and listen to voice mail, all interacting with voice commands.  Likewise, Communicator provides software for IP phones so that you can access your contact lists and presence information from within the phone itself.</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Remote access is available for both Outlook and Communicator clients without the need for a VPN connection to the corporate network.  In addition to communication options, users have access to corporate file shares and SharePoint sites and can access corporate address book information to schedule and set up meetings remotely.    </a:t>
            </a:r>
          </a:p>
          <a:p>
            <a:r>
              <a:rPr lang="en-US" sz="900" kern="1200" dirty="0" smtClean="0">
                <a:solidFill>
                  <a:schemeClr val="tx1"/>
                </a:solidFill>
                <a:latin typeface="Arial" pitchFamily="34" charset="0"/>
                <a:ea typeface="+mn-ea"/>
                <a:cs typeface="+mn-cs"/>
              </a:rPr>
              <a:t>Communicator offers presence enabled real time communications, so you know before hand if a person is available or not and the best way to reach them.  </a:t>
            </a:r>
          </a:p>
          <a:p>
            <a:r>
              <a:rPr lang="en-US" sz="900" kern="1200" dirty="0" smtClean="0">
                <a:solidFill>
                  <a:schemeClr val="tx1"/>
                </a:solidFill>
                <a:latin typeface="Arial" pitchFamily="34" charset="0"/>
                <a:ea typeface="+mn-ea"/>
                <a:cs typeface="+mn-cs"/>
              </a:rPr>
              <a:t>One of the benefits of this is the ability to make phone calls with just an internet connection.   If you travel frequently, you’ve felt the pain of having to pay expensive communication charges.  You can now make calls from your hotel’s internet connection using Communicator without having to pay costly long distance charges hotels typically levy.  One of the questions we get from people is the about the quality of voice conversations over public networks.  Office Communications Server has invested heavily in developing intelligent codecs that provide a good experience even with variable network speeds, so you can leverage this functionality without sacrificing on quality.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D5ABEE7-4766-42C6-B324-741D1E0FD5C0}" type="slidenum">
              <a:rPr lang="en-US" smtClean="0"/>
              <a:pPr/>
              <a:t>9</a:t>
            </a:fld>
            <a:endParaRPr lang="en-US" dirty="0" smtClean="0"/>
          </a:p>
        </p:txBody>
      </p:sp>
      <p:sp>
        <p:nvSpPr>
          <p:cNvPr id="69635" name="Rectangle 40960"/>
          <p:cNvSpPr>
            <a:spLocks noGrp="1" noRot="1" noChangeAspect="1" noTextEdit="1"/>
          </p:cNvSpPr>
          <p:nvPr>
            <p:ph type="sldImg"/>
          </p:nvPr>
        </p:nvSpPr>
        <p:spPr>
          <a:noFill/>
          <a:ln cap="flat" algn="ctr">
            <a:headEnd type="none" w="med" len="med"/>
            <a:tailEnd type="none" w="med" len="med"/>
          </a:ln>
        </p:spPr>
      </p:sp>
      <p:sp>
        <p:nvSpPr>
          <p:cNvPr id="4" name="Notes Placeholder 3"/>
          <p:cNvSpPr>
            <a:spLocks noGrp="1"/>
          </p:cNvSpPr>
          <p:nvPr>
            <p:ph type="body" idx="1"/>
          </p:nvPr>
        </p:nvSpPr>
        <p:spPr/>
        <p:txBody>
          <a:bodyPr>
            <a:normAutofit/>
          </a:bodyPr>
          <a:lstStyle/>
          <a:p>
            <a:r>
              <a:rPr lang="en-US" sz="900" kern="1200" dirty="0" smtClean="0">
                <a:solidFill>
                  <a:schemeClr val="tx1"/>
                </a:solidFill>
                <a:latin typeface="Arial" pitchFamily="34" charset="0"/>
                <a:ea typeface="+mn-ea"/>
                <a:cs typeface="+mn-cs"/>
              </a:rPr>
              <a:t>Outlook mobile and Communicator mobile are clients that work on the Windows mobile platform and provide access to email and instant messaging functionality.  The look and feel is similar to the desktop clients and they have features optimized for the small form factor.  Outlook provides efficient search functionality, so it’s now very easy to search your inbox from your mobile device.  If you download only a few days data, you can now search the rest of your inbox on the server from the device as well.  This is a very convenient way to retrieve older messages, without having the need to store and occupy precious space.  </a:t>
            </a:r>
          </a:p>
          <a:p>
            <a:r>
              <a:rPr lang="en-US" sz="900" kern="1200" dirty="0" smtClean="0">
                <a:solidFill>
                  <a:schemeClr val="tx1"/>
                </a:solidFill>
                <a:latin typeface="Arial" pitchFamily="34" charset="0"/>
                <a:ea typeface="+mn-ea"/>
                <a:cs typeface="+mn-cs"/>
              </a:rPr>
              <a:t>Communicator offers presence enabled real time communication and access to the corporate address book.  What this means is that you have the ability to easily search for anyone in the organization, see their “presence” and then communicate with them in a variety of ways.  Integration with the underlying phone capabilities means that Communicator Mobile can be used to initiate calls over the cellular voice network without requiring you to manually enter numbers.</a:t>
            </a:r>
          </a:p>
          <a:p>
            <a:r>
              <a:rPr lang="en-US" sz="900" kern="1200" dirty="0" smtClean="0">
                <a:solidFill>
                  <a:schemeClr val="tx1"/>
                </a:solidFill>
                <a:latin typeface="Arial" pitchFamily="34" charset="0"/>
                <a:ea typeface="+mn-ea"/>
                <a:cs typeface="+mn-cs"/>
              </a:rPr>
              <a:t>Windows mobile also offers support for office applications like word and excel, so in essence you can carry your complete office on just your mobile phone.</a:t>
            </a:r>
            <a:endParaRPr lang="en-US" sz="900" kern="1200" dirty="0">
              <a:solidFill>
                <a:schemeClr val="tx1"/>
              </a:solidFill>
              <a:latin typeface="Arial"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spd="med">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Lst>
  <p:transition spd="med">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7.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18" Type="http://schemas.openxmlformats.org/officeDocument/2006/relationships/oleObject" Target="../embeddings/oleObject1.bin"/><Relationship Id="rId3" Type="http://schemas.openxmlformats.org/officeDocument/2006/relationships/notesSlide" Target="../notesSlides/notesSlide19.xml"/><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59.png"/><Relationship Id="rId20" Type="http://schemas.openxmlformats.org/officeDocument/2006/relationships/image" Target="../media/image62.png"/><Relationship Id="rId1" Type="http://schemas.openxmlformats.org/officeDocument/2006/relationships/vmlDrawing" Target="../drawings/vmlDrawing1.v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jpeg"/><Relationship Id="rId10" Type="http://schemas.openxmlformats.org/officeDocument/2006/relationships/image" Target="../media/image53.png"/><Relationship Id="rId19" Type="http://schemas.openxmlformats.org/officeDocument/2006/relationships/image" Target="../media/image61.png"/><Relationship Id="rId4" Type="http://schemas.openxmlformats.org/officeDocument/2006/relationships/image" Target="../media/image47.emf"/><Relationship Id="rId9" Type="http://schemas.openxmlformats.org/officeDocument/2006/relationships/image" Target="../media/image52.pn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w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echnet.microsoft.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signmeup.exchange2007demo.com/exchange2007demo/?wt.svl=highligh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Anywhere Access</a:t>
            </a:r>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1043" y="2824163"/>
            <a:ext cx="7681913" cy="914400"/>
          </a:xfrm>
        </p:spPr>
        <p:txBody>
          <a:bodyPr/>
          <a:lstStyle/>
          <a:p>
            <a:r>
              <a:rPr smtClean="0"/>
              <a:t>Built-in Protection</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Title 14348"/>
          <p:cNvSpPr>
            <a:spLocks noGrp="1" noChangeArrowheads="1"/>
          </p:cNvSpPr>
          <p:nvPr>
            <p:ph type="title"/>
          </p:nvPr>
        </p:nvSpPr>
        <p:spPr>
          <a:xfrm>
            <a:off x="381000" y="381000"/>
            <a:ext cx="8382000" cy="1052596"/>
          </a:xfrm>
        </p:spPr>
        <p:txBody>
          <a:bodyPr/>
          <a:lstStyle/>
          <a:p>
            <a:r>
              <a:rPr lang="en-US" sz="4400" dirty="0" smtClean="0"/>
              <a:t>Built-in Protection</a:t>
            </a:r>
            <a:r>
              <a:rPr lang="en-US" dirty="0" smtClean="0"/>
              <a:t/>
            </a:r>
            <a:br>
              <a:rPr lang="en-US" dirty="0" smtClean="0"/>
            </a:br>
            <a:r>
              <a:rPr lang="en-US" sz="3200" dirty="0" smtClean="0">
                <a:solidFill>
                  <a:schemeClr val="accent1">
                    <a:lumMod val="20000"/>
                    <a:lumOff val="80000"/>
                  </a:schemeClr>
                </a:solidFill>
                <a:sym typeface="Wingdings" pitchFamily="2" charset="2"/>
              </a:rPr>
              <a:t>Powerful Security </a:t>
            </a:r>
            <a:r>
              <a:rPr sz="3200">
                <a:solidFill>
                  <a:schemeClr val="accent1">
                    <a:lumMod val="20000"/>
                    <a:lumOff val="80000"/>
                  </a:schemeClr>
                </a:solidFill>
                <a:sym typeface="Wingdings" pitchFamily="2" charset="2"/>
              </a:rPr>
              <a:t>F</a:t>
            </a:r>
            <a:r>
              <a:rPr lang="en-US" sz="3200" dirty="0" smtClean="0">
                <a:solidFill>
                  <a:schemeClr val="accent1">
                    <a:lumMod val="20000"/>
                    <a:lumOff val="80000"/>
                  </a:schemeClr>
                </a:solidFill>
                <a:sym typeface="Wingdings" pitchFamily="2" charset="2"/>
              </a:rPr>
              <a:t>eatures</a:t>
            </a:r>
            <a:endParaRPr lang="en-US" sz="3600" dirty="0" smtClean="0">
              <a:solidFill>
                <a:schemeClr val="accent1">
                  <a:lumMod val="20000"/>
                  <a:lumOff val="80000"/>
                </a:schemeClr>
              </a:solidFill>
            </a:endParaRPr>
          </a:p>
        </p:txBody>
      </p:sp>
      <p:sp>
        <p:nvSpPr>
          <p:cNvPr id="5" name="Text Placeholder 4"/>
          <p:cNvSpPr>
            <a:spLocks noGrp="1"/>
          </p:cNvSpPr>
          <p:nvPr>
            <p:ph type="body" sz="quarter" idx="10"/>
          </p:nvPr>
        </p:nvSpPr>
        <p:spPr>
          <a:xfrm>
            <a:off x="381000" y="1898650"/>
            <a:ext cx="8382000" cy="3176254"/>
          </a:xfrm>
        </p:spPr>
        <p:txBody>
          <a:bodyPr/>
          <a:lstStyle/>
          <a:p>
            <a:pPr marL="401638" indent="-401638"/>
            <a:r>
              <a:rPr lang="en-US" sz="2400" dirty="0" smtClean="0"/>
              <a:t>Help protect against viruses, spam, and other malware</a:t>
            </a:r>
          </a:p>
          <a:p>
            <a:pPr marL="747713" lvl="1" indent="-341313"/>
            <a:r>
              <a:rPr lang="en-US" sz="2000" dirty="0" smtClean="0"/>
              <a:t>Built-in security technologies to help protect against latest threats</a:t>
            </a:r>
          </a:p>
          <a:p>
            <a:pPr marL="747713" lvl="1" indent="-341313"/>
            <a:r>
              <a:rPr lang="en-US" sz="2000" dirty="0" smtClean="0"/>
              <a:t>Frequent and automatic updates to ensure up-to-date protections</a:t>
            </a:r>
          </a:p>
          <a:p>
            <a:pPr marL="401638" indent="-401638"/>
            <a:r>
              <a:rPr lang="en-US" sz="2400" dirty="0" smtClean="0"/>
              <a:t>Comprehensive approach</a:t>
            </a:r>
          </a:p>
          <a:p>
            <a:pPr marL="747713" lvl="1" indent="-341313"/>
            <a:r>
              <a:rPr lang="en-US" sz="2000" dirty="0" smtClean="0"/>
              <a:t>Enhanced security of communication and content</a:t>
            </a:r>
          </a:p>
          <a:p>
            <a:pPr marL="747713" lvl="1" indent="-341313"/>
            <a:r>
              <a:rPr lang="en-US" sz="2000" dirty="0" smtClean="0"/>
              <a:t>Controlled external user access through federation and PIC</a:t>
            </a:r>
          </a:p>
          <a:p>
            <a:pPr marL="401638" indent="-401638"/>
            <a:r>
              <a:rPr lang="en-US" sz="2400" dirty="0" smtClean="0"/>
              <a:t>Edge server roles</a:t>
            </a:r>
          </a:p>
          <a:p>
            <a:pPr marL="747713" lvl="1" indent="-341313"/>
            <a:r>
              <a:rPr lang="en-US" sz="2000" dirty="0" smtClean="0"/>
              <a:t>Edge servers in the perimeter zone provide routing security</a:t>
            </a:r>
          </a:p>
          <a:p>
            <a:pPr marL="747713" lvl="1" indent="-341313"/>
            <a:r>
              <a:rPr lang="en-US" sz="2000" dirty="0" smtClean="0"/>
              <a:t>Different edge server roles for different media types in OCS 2007</a:t>
            </a:r>
            <a:endParaRPr lang="en-US" sz="2400" dirty="0"/>
          </a:p>
        </p:txBody>
      </p:sp>
      <p:pic>
        <p:nvPicPr>
          <p:cNvPr id="14339" name="Rectangle 14338" hidden="1"/>
          <p:cNvPicPr>
            <a:picLocks noChangeAspect="1" noChangeArrowheads="1"/>
          </p:cNvPicPr>
          <p:nvPr>
            <p:custDataLst>
              <p:tags r:id="rId1"/>
            </p:custDataLst>
          </p:nvPr>
        </p:nvPicPr>
        <p:blipFill>
          <a:blip r:embed="rId4"/>
          <a:srcRect/>
          <a:stretch>
            <a:fillRect/>
          </a:stretch>
        </p:blipFill>
        <p:spPr bwMode="auto">
          <a:xfrm>
            <a:off x="5549900" y="1444625"/>
            <a:ext cx="4716463" cy="77517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0"/>
          <p:cNvGraphicFramePr>
            <a:graphicFrameLocks/>
          </p:cNvGraphicFramePr>
          <p:nvPr/>
        </p:nvGraphicFramePr>
        <p:xfrm>
          <a:off x="368300" y="1898650"/>
          <a:ext cx="8407400" cy="3740150"/>
        </p:xfrm>
        <a:graphic>
          <a:graphicData uri="http://schemas.openxmlformats.org/drawingml/2006/table">
            <a:tbl>
              <a:tblPr>
                <a:tableStyleId>{2D5ABB26-0587-4C30-8999-92F81FD0307C}</a:tableStyleId>
              </a:tblPr>
              <a:tblGrid>
                <a:gridCol w="2106029"/>
                <a:gridCol w="2183643"/>
                <a:gridCol w="1841917"/>
                <a:gridCol w="2275811"/>
              </a:tblGrid>
              <a:tr h="993975">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pPr>
                      <a:r>
                        <a:rPr lang="en-US" sz="2400" b="1" kern="1200" dirty="0" smtClean="0">
                          <a:solidFill>
                            <a:schemeClr val="tx1"/>
                          </a:solidFill>
                          <a:latin typeface="+mn-lt"/>
                          <a:ea typeface="+mn-ea"/>
                          <a:cs typeface="+mn-cs"/>
                        </a:rPr>
                        <a:t>Remote</a:t>
                      </a:r>
                      <a:br>
                        <a:rPr lang="en-US" sz="2400" b="1" kern="1200" dirty="0" smtClean="0">
                          <a:solidFill>
                            <a:schemeClr val="tx1"/>
                          </a:solidFill>
                          <a:latin typeface="+mn-lt"/>
                          <a:ea typeface="+mn-ea"/>
                          <a:cs typeface="+mn-cs"/>
                        </a:rPr>
                      </a:br>
                      <a:r>
                        <a:rPr lang="en-US" sz="2400" b="1" kern="1200" dirty="0" smtClean="0">
                          <a:solidFill>
                            <a:schemeClr val="tx1"/>
                          </a:solidFill>
                          <a:latin typeface="+mn-lt"/>
                          <a:ea typeface="+mn-ea"/>
                          <a:cs typeface="+mn-cs"/>
                        </a:rPr>
                        <a:t>User</a:t>
                      </a:r>
                    </a:p>
                  </a:txBody>
                  <a:tcPr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pPr>
                      <a:r>
                        <a:rPr lang="en-US" sz="2400" b="1" kern="1200" dirty="0" smtClean="0">
                          <a:solidFill>
                            <a:schemeClr val="tx1"/>
                          </a:solidFill>
                          <a:latin typeface="+mn-lt"/>
                          <a:ea typeface="+mn-ea"/>
                          <a:cs typeface="+mn-cs"/>
                        </a:rPr>
                        <a:t>Federated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defRPr/>
                      </a:pPr>
                      <a:r>
                        <a:rPr lang="en-US" sz="2400" b="1" kern="1200" dirty="0" smtClean="0">
                          <a:solidFill>
                            <a:schemeClr val="tx1"/>
                          </a:solidFill>
                          <a:latin typeface="+mn-lt"/>
                          <a:ea typeface="+mn-ea"/>
                          <a:cs typeface="+mn-cs"/>
                        </a:rPr>
                        <a:t>Public 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0"/>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defRPr/>
                      </a:pPr>
                      <a:r>
                        <a:rPr lang="en-US" sz="2400" b="1" kern="1200" dirty="0" smtClean="0">
                          <a:solidFill>
                            <a:schemeClr val="tx1"/>
                          </a:solidFill>
                          <a:latin typeface="+mn-lt"/>
                          <a:ea typeface="+mn-ea"/>
                          <a:cs typeface="+mn-cs"/>
                        </a:rPr>
                        <a:t>Anonymous</a:t>
                      </a:r>
                    </a:p>
                  </a:txBody>
                  <a:tcPr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0"/>
                    </a:gradFill>
                  </a:tcPr>
                </a:tc>
              </a:tr>
              <a:tr h="1752200">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Arial" pitchFamily="34" charset="0"/>
                        <a:buNone/>
                        <a:tabLst/>
                      </a:pPr>
                      <a:r>
                        <a:rPr kumimoji="0" lang="en-US" sz="1800" u="none" strike="noStrike" cap="none" normalizeH="0" baseline="0" dirty="0" smtClean="0">
                          <a:ln>
                            <a:noFill/>
                          </a:ln>
                          <a:effectLst/>
                        </a:rPr>
                        <a:t>Enterprise users either on a public network or 3</a:t>
                      </a:r>
                      <a:r>
                        <a:rPr kumimoji="0" lang="en-US" sz="1800" u="none" strike="noStrike" cap="none" normalizeH="0" baseline="30000" dirty="0" smtClean="0">
                          <a:ln>
                            <a:noFill/>
                          </a:ln>
                          <a:effectLst/>
                        </a:rPr>
                        <a:t>rd</a:t>
                      </a:r>
                      <a:r>
                        <a:rPr kumimoji="0" lang="en-US" sz="1800" u="none" strike="noStrike" cap="none" normalizeH="0" baseline="0" dirty="0" smtClean="0">
                          <a:ln>
                            <a:noFill/>
                          </a:ln>
                          <a:effectLst/>
                        </a:rPr>
                        <a:t> party network</a:t>
                      </a:r>
                      <a:endParaRPr kumimoji="0" lang="en-US" sz="1800" b="0" i="0" u="none" strike="noStrike" cap="none" normalizeH="0" baseline="0" dirty="0" smtClean="0">
                        <a:ln>
                          <a:noFill/>
                        </a:ln>
                        <a:solidFill>
                          <a:schemeClr val="tx1"/>
                        </a:solidFill>
                        <a:effectLst/>
                        <a:latin typeface="+mn-lt"/>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Arial" pitchFamily="34" charset="0"/>
                        <a:buNone/>
                        <a:tabLst/>
                        <a:defRPr/>
                      </a:pPr>
                      <a:r>
                        <a:rPr kumimoji="0" lang="en-US" sz="1800" u="none" strike="noStrike" kern="1200" cap="none" normalizeH="0" baseline="0" noProof="0" dirty="0" smtClean="0">
                          <a:ln>
                            <a:noFill/>
                          </a:ln>
                          <a:effectLst/>
                        </a:rPr>
                        <a:t>Users belonging </a:t>
                      </a:r>
                      <a:br>
                        <a:rPr kumimoji="0" lang="en-US" sz="1800" u="none" strike="noStrike" kern="1200" cap="none" normalizeH="0" baseline="0" noProof="0" dirty="0" smtClean="0">
                          <a:ln>
                            <a:noFill/>
                          </a:ln>
                          <a:effectLst/>
                        </a:rPr>
                      </a:br>
                      <a:r>
                        <a:rPr kumimoji="0" lang="en-US" sz="1800" u="none" strike="noStrike" kern="1200" cap="none" normalizeH="0" baseline="0" noProof="0" dirty="0" smtClean="0">
                          <a:ln>
                            <a:noFill/>
                          </a:ln>
                          <a:effectLst/>
                        </a:rPr>
                        <a:t>to enterprises federated </a:t>
                      </a:r>
                      <a:r>
                        <a:rPr kumimoji="0" lang="en-US" sz="1800" u="none" strike="noStrike" kern="1200" cap="none" normalizeH="0" baseline="0" dirty="0" smtClean="0">
                          <a:ln>
                            <a:noFill/>
                          </a:ln>
                          <a:effectLst/>
                        </a:rPr>
                        <a:t>with each other</a:t>
                      </a:r>
                      <a:endParaRPr kumimoji="0" lang="en-US" sz="1800" u="none" strike="noStrike" kern="1200" cap="none" normalizeH="0" baseline="0" noProof="0" dirty="0" smtClean="0">
                        <a:ln>
                          <a:noFill/>
                        </a:ln>
                        <a:effectLs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Arial" pitchFamily="34" charset="0"/>
                        <a:buNone/>
                        <a:tabLst/>
                        <a:defRPr/>
                      </a:pPr>
                      <a:r>
                        <a:rPr kumimoji="0" lang="en-US" sz="1800" u="none" strike="noStrike" kern="1200" cap="none" normalizeH="0" baseline="0" noProof="0" dirty="0" smtClean="0">
                          <a:ln>
                            <a:noFill/>
                          </a:ln>
                          <a:effectLst/>
                        </a:rPr>
                        <a:t>AOL, MSN, Yahoo! users</a:t>
                      </a:r>
                      <a:endParaRPr kumimoji="0" lang="en-US" sz="1800" b="0" i="0" u="none" strike="noStrike" kern="1200" cap="none" normalizeH="0" baseline="0" noProof="0" dirty="0" smtClean="0">
                        <a:ln>
                          <a:noFill/>
                        </a:ln>
                        <a:solidFill>
                          <a:schemeClr val="tx1"/>
                        </a:solidFill>
                        <a:effectLst/>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Arial" pitchFamily="34" charset="0"/>
                        <a:buNone/>
                        <a:tabLst/>
                        <a:defRPr/>
                      </a:pPr>
                      <a:r>
                        <a:rPr kumimoji="0" lang="en-US" sz="1800" u="none" strike="noStrike" kern="1200" cap="none" normalizeH="0" baseline="0" noProof="0" dirty="0" smtClean="0">
                          <a:ln>
                            <a:noFill/>
                          </a:ln>
                          <a:effectLst/>
                        </a:rPr>
                        <a:t>Users invited to meetings without </a:t>
                      </a:r>
                      <a:br>
                        <a:rPr kumimoji="0" lang="en-US" sz="1800" u="none" strike="noStrike" kern="1200" cap="none" normalizeH="0" baseline="0" noProof="0" dirty="0" smtClean="0">
                          <a:ln>
                            <a:noFill/>
                          </a:ln>
                          <a:effectLst/>
                        </a:rPr>
                      </a:br>
                      <a:r>
                        <a:rPr kumimoji="0" lang="en-US" sz="1800" u="none" strike="noStrike" kern="1200" cap="none" normalizeH="0" baseline="0" noProof="0" dirty="0" smtClean="0">
                          <a:ln>
                            <a:noFill/>
                          </a:ln>
                          <a:effectLst/>
                        </a:rPr>
                        <a:t>a SIP identity from the enterprise or federated enterprise</a:t>
                      </a: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993975">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pPr>
                      <a:r>
                        <a:rPr kumimoji="0" lang="en-US" sz="1600" b="1" u="none" strike="noStrike" cap="none" normalizeH="0" baseline="0" dirty="0" smtClean="0">
                          <a:ln>
                            <a:noFill/>
                          </a:ln>
                          <a:effectLst/>
                        </a:rPr>
                        <a:t>Full Functionality</a:t>
                      </a:r>
                      <a:endParaRPr kumimoji="0" lang="en-US" sz="1600" b="1" i="0" u="none" strike="noStrike" cap="none" normalizeH="0" baseline="0" dirty="0" smtClean="0">
                        <a:ln>
                          <a:noFill/>
                        </a:ln>
                        <a:solidFill>
                          <a:schemeClr val="accent1">
                            <a:lumMod val="20000"/>
                            <a:lumOff val="80000"/>
                          </a:schemeClr>
                        </a:solidFill>
                        <a:effectLst/>
                        <a:latin typeface="+mn-lt"/>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chemeClr val="accent2">
                            <a:alpha val="25000"/>
                          </a:schemeClr>
                        </a:gs>
                        <a:gs pos="80000">
                          <a:schemeClr val="bg1">
                            <a:alpha val="0"/>
                          </a:schemeClr>
                        </a:gs>
                      </a:gsLst>
                      <a:lin ang="5400000" scaled="1"/>
                      <a:tileRect/>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pPr>
                      <a:r>
                        <a:rPr kumimoji="0" lang="en-US" sz="1600" b="1" u="none" strike="noStrike" cap="none" normalizeH="0" baseline="0" dirty="0" smtClean="0">
                          <a:ln>
                            <a:noFill/>
                          </a:ln>
                          <a:effectLst/>
                        </a:rPr>
                        <a:t>Full functionality except Corporate Address Book Search</a:t>
                      </a:r>
                      <a:endParaRPr kumimoji="0" lang="en-US" sz="1600" b="1" i="0" u="none" strike="noStrike" cap="none" normalizeH="0" baseline="0" dirty="0" smtClean="0">
                        <a:ln>
                          <a:noFill/>
                        </a:ln>
                        <a:solidFill>
                          <a:schemeClr val="accent1">
                            <a:lumMod val="20000"/>
                            <a:lumOff val="80000"/>
                          </a:schemeClr>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chemeClr val="accent2">
                            <a:alpha val="25000"/>
                          </a:schemeClr>
                        </a:gs>
                        <a:gs pos="80000">
                          <a:schemeClr val="bg1">
                            <a:alpha val="0"/>
                          </a:schemeClr>
                        </a:gs>
                      </a:gsLst>
                      <a:lin ang="5400000" scaled="1"/>
                      <a:tileRect/>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pPr>
                      <a:r>
                        <a:rPr kumimoji="0" lang="en-US" sz="1600" b="1" u="none" strike="noStrike" cap="none" normalizeH="0" baseline="0" dirty="0" smtClean="0">
                          <a:ln>
                            <a:noFill/>
                          </a:ln>
                          <a:effectLst/>
                        </a:rPr>
                        <a:t>IM and Presence</a:t>
                      </a:r>
                      <a:endParaRPr kumimoji="0" lang="en-US" sz="1600" b="1" i="0" u="none" strike="noStrike" cap="none" normalizeH="0" baseline="0" dirty="0" smtClean="0">
                        <a:ln>
                          <a:noFill/>
                        </a:ln>
                        <a:solidFill>
                          <a:schemeClr val="accent1">
                            <a:lumMod val="20000"/>
                            <a:lumOff val="80000"/>
                          </a:schemeClr>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chemeClr val="accent2">
                            <a:alpha val="25000"/>
                          </a:schemeClr>
                        </a:gs>
                        <a:gs pos="80000">
                          <a:schemeClr val="bg1">
                            <a:alpha val="0"/>
                          </a:schemeClr>
                        </a:gs>
                      </a:gsLst>
                      <a:lin ang="5400000" scaled="1"/>
                      <a:tileRect/>
                    </a:gradFill>
                  </a:tcPr>
                </a:tc>
                <a:tc>
                  <a:txBody>
                    <a:bodyPr/>
                    <a:lstStyle/>
                    <a:p>
                      <a:pPr marL="0" marR="0" lvl="0" indent="0" algn="ctr" defTabSz="914400" rtl="0" eaLnBrk="1" fontAlgn="base" latinLnBrk="0" hangingPunct="1">
                        <a:lnSpc>
                          <a:spcPct val="85000"/>
                        </a:lnSpc>
                        <a:spcBef>
                          <a:spcPct val="25000"/>
                        </a:spcBef>
                        <a:spcAft>
                          <a:spcPct val="0"/>
                        </a:spcAft>
                        <a:buClr>
                          <a:srgbClr val="F4BE96"/>
                        </a:buClr>
                        <a:buSzPct val="80000"/>
                        <a:buFont typeface="Segoe" pitchFamily="2" charset="0"/>
                        <a:buNone/>
                        <a:tabLst/>
                        <a:defRPr/>
                      </a:pPr>
                      <a:r>
                        <a:rPr kumimoji="0" lang="en-US" sz="1600" b="1" u="none" strike="noStrike" cap="none" normalizeH="0" baseline="0" dirty="0" smtClean="0">
                          <a:ln>
                            <a:noFill/>
                          </a:ln>
                          <a:effectLst/>
                        </a:rPr>
                        <a:t>Web Conferencing</a:t>
                      </a:r>
                      <a:endParaRPr kumimoji="0" lang="en-US" sz="1600" b="1" i="0" u="none" strike="noStrike" cap="none" normalizeH="0" baseline="0" dirty="0" smtClean="0">
                        <a:ln>
                          <a:noFill/>
                        </a:ln>
                        <a:solidFill>
                          <a:schemeClr val="accent1">
                            <a:lumMod val="20000"/>
                            <a:lumOff val="80000"/>
                          </a:schemeClr>
                        </a:solidFill>
                        <a:effectLst/>
                        <a:latin typeface="+mn-lt"/>
                      </a:endParaRPr>
                    </a:p>
                  </a:txBody>
                  <a:tcPr anchor="ct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flip="none" rotWithShape="1">
                      <a:gsLst>
                        <a:gs pos="0">
                          <a:schemeClr val="accent2">
                            <a:alpha val="25000"/>
                          </a:schemeClr>
                        </a:gs>
                        <a:gs pos="80000">
                          <a:schemeClr val="bg1">
                            <a:alpha val="0"/>
                          </a:schemeClr>
                        </a:gs>
                      </a:gsLst>
                      <a:lin ang="5400000" scaled="1"/>
                      <a:tileRect/>
                    </a:gradFill>
                  </a:tcPr>
                </a:tc>
              </a:tr>
            </a:tbl>
          </a:graphicData>
        </a:graphic>
      </p:graphicFrame>
      <p:sp>
        <p:nvSpPr>
          <p:cNvPr id="5" name="Title 14348"/>
          <p:cNvSpPr txBox="1">
            <a:spLocks noChangeArrowheads="1"/>
          </p:cNvSpPr>
          <p:nvPr/>
        </p:nvSpPr>
        <p:spPr>
          <a:xfrm>
            <a:off x="368300" y="-430213"/>
            <a:ext cx="9072562" cy="8604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125" normalizeH="0" baseline="0" noProof="0" dirty="0" smtClean="0">
              <a:ln w="3175">
                <a:noFill/>
              </a:ln>
              <a:solidFill>
                <a:schemeClr val="bg1"/>
              </a:solidFill>
              <a:effectLst/>
              <a:uLnTx/>
              <a:uFillTx/>
              <a:latin typeface="+mj-lt"/>
              <a:ea typeface="+mj-ea"/>
              <a:cs typeface="+mj-cs"/>
            </a:endParaRPr>
          </a:p>
        </p:txBody>
      </p:sp>
      <p:sp>
        <p:nvSpPr>
          <p:cNvPr id="6" name="Title 5"/>
          <p:cNvSpPr>
            <a:spLocks noGrp="1"/>
          </p:cNvSpPr>
          <p:nvPr>
            <p:ph type="title"/>
          </p:nvPr>
        </p:nvSpPr>
        <p:spPr>
          <a:xfrm>
            <a:off x="381000" y="381000"/>
            <a:ext cx="8382000" cy="1717393"/>
          </a:xfrm>
        </p:spPr>
        <p:txBody>
          <a:bodyPr/>
          <a:lstStyle/>
          <a:p>
            <a:pPr lvl="0"/>
            <a:r>
              <a:rPr lang="en-US" sz="4400" dirty="0" smtClean="0"/>
              <a:t>Built-in Protection</a:t>
            </a:r>
            <a:r>
              <a:rPr lang="en-US" dirty="0" smtClean="0"/>
              <a:t/>
            </a:r>
            <a:br>
              <a:rPr lang="en-US" dirty="0" smtClean="0"/>
            </a:br>
            <a:r>
              <a:rPr lang="en-US" sz="3200" dirty="0" smtClean="0">
                <a:solidFill>
                  <a:schemeClr val="accent1">
                    <a:lumMod val="20000"/>
                    <a:lumOff val="80000"/>
                  </a:schemeClr>
                </a:solidFill>
                <a:sym typeface="Wingdings" pitchFamily="2" charset="2"/>
              </a:rPr>
              <a:t>Access </a:t>
            </a:r>
            <a:r>
              <a:rPr sz="3200">
                <a:solidFill>
                  <a:schemeClr val="accent1">
                    <a:lumMod val="20000"/>
                    <a:lumOff val="80000"/>
                  </a:schemeClr>
                </a:solidFill>
                <a:sym typeface="Wingdings" pitchFamily="2" charset="2"/>
              </a:rPr>
              <a:t>b</a:t>
            </a:r>
            <a:r>
              <a:rPr lang="en-US" sz="3200" dirty="0" smtClean="0">
                <a:solidFill>
                  <a:schemeClr val="accent1">
                    <a:lumMod val="20000"/>
                    <a:lumOff val="80000"/>
                  </a:schemeClr>
                </a:solidFill>
                <a:sym typeface="Wingdings" pitchFamily="2" charset="2"/>
              </a:rPr>
              <a:t>ased on user type</a:t>
            </a:r>
            <a:r>
              <a:rPr lang="en-US" sz="3600" dirty="0" smtClean="0">
                <a:solidFill>
                  <a:schemeClr val="accent1">
                    <a:lumMod val="20000"/>
                    <a:lumOff val="80000"/>
                  </a:schemeClr>
                </a:solidFill>
              </a:rPr>
              <a:t/>
            </a:r>
            <a:br>
              <a:rPr lang="en-US" sz="3600" dirty="0" smtClean="0">
                <a:solidFill>
                  <a:schemeClr val="accent1">
                    <a:lumMod val="20000"/>
                    <a:lumOff val="80000"/>
                  </a:schemeClr>
                </a:solidFill>
              </a:rPr>
            </a:br>
            <a:endParaRPr lang="en-US" dirty="0">
              <a:solidFill>
                <a:schemeClr val="accent1">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1" name="Picture 5"/>
          <p:cNvPicPr>
            <a:picLocks noChangeAspect="1" noChangeArrowheads="1"/>
          </p:cNvPicPr>
          <p:nvPr/>
        </p:nvPicPr>
        <p:blipFill>
          <a:blip r:embed="rId3"/>
          <a:srcRect/>
          <a:stretch>
            <a:fillRect/>
          </a:stretch>
        </p:blipFill>
        <p:spPr bwMode="auto">
          <a:xfrm>
            <a:off x="723900" y="1771650"/>
            <a:ext cx="5549900" cy="3730336"/>
          </a:xfrm>
          <a:prstGeom prst="rect">
            <a:avLst/>
          </a:prstGeom>
          <a:noFill/>
          <a:ln w="9525">
            <a:noFill/>
            <a:miter lim="800000"/>
            <a:headEnd/>
            <a:tailEnd/>
          </a:ln>
          <a:effectLst>
            <a:reflection blurRad="6350" stA="52000" endA="300" endPos="35000" dir="5400000" sy="-100000" algn="bl" rotWithShape="0"/>
          </a:effectLst>
          <a:scene3d>
            <a:camera prst="isometricOffAxis2Left">
              <a:rot lat="21420613" lon="677348" rev="21570166"/>
            </a:camera>
            <a:lightRig rig="threePt" dir="t"/>
          </a:scene3d>
        </p:spPr>
      </p:pic>
      <p:sp>
        <p:nvSpPr>
          <p:cNvPr id="2" name="Title 1"/>
          <p:cNvSpPr>
            <a:spLocks noGrp="1"/>
          </p:cNvSpPr>
          <p:nvPr>
            <p:ph type="title"/>
          </p:nvPr>
        </p:nvSpPr>
        <p:spPr>
          <a:xfrm>
            <a:off x="381000" y="381000"/>
            <a:ext cx="8382000" cy="1772793"/>
          </a:xfrm>
        </p:spPr>
        <p:txBody>
          <a:bodyPr/>
          <a:lstStyle/>
          <a:p>
            <a:r>
              <a:rPr lang="en-US" sz="4400" dirty="0" smtClean="0"/>
              <a:t>Built-In Protection</a:t>
            </a:r>
            <a:r>
              <a:rPr lang="en-US" dirty="0" smtClean="0"/>
              <a:t/>
            </a:r>
            <a:br>
              <a:rPr lang="en-US" dirty="0" smtClean="0"/>
            </a:br>
            <a:r>
              <a:rPr lang="en-US" sz="3200" dirty="0" smtClean="0">
                <a:solidFill>
                  <a:schemeClr val="accent1">
                    <a:lumMod val="20000"/>
                    <a:lumOff val="80000"/>
                  </a:schemeClr>
                </a:solidFill>
              </a:rPr>
              <a:t>New:  S/MIME Support in OWA</a:t>
            </a:r>
            <a:r>
              <a:rPr lang="en-US" dirty="0" smtClean="0"/>
              <a:t/>
            </a:r>
            <a:br>
              <a:rPr lang="en-US" dirty="0" smtClean="0"/>
            </a:br>
            <a:endParaRPr lang="en-US" dirty="0"/>
          </a:p>
        </p:txBody>
      </p:sp>
      <p:sp>
        <p:nvSpPr>
          <p:cNvPr id="7170" name="Rectangle 2"/>
          <p:cNvSpPr>
            <a:spLocks noChangeArrowheads="1"/>
          </p:cNvSpPr>
          <p:nvPr/>
        </p:nvSpPr>
        <p:spPr bwMode="auto">
          <a:xfrm>
            <a:off x="1" y="1"/>
            <a:ext cx="153935" cy="359069"/>
          </a:xfrm>
          <a:prstGeom prst="rect">
            <a:avLst/>
          </a:prstGeom>
          <a:noFill/>
          <a:ln w="9525">
            <a:noFill/>
            <a:miter lim="800000"/>
            <a:headEnd/>
            <a:tailEnd/>
          </a:ln>
          <a:effectLst/>
        </p:spPr>
        <p:txBody>
          <a:bodyPr vert="horz" wrap="none" lIns="76194" tIns="38097" rIns="76194" bIns="38097" numCol="1" anchor="ctr" anchorCtr="0" compatLnSpc="1">
            <a:prstTxWarp prst="textNoShape">
              <a:avLst/>
            </a:prstTxWarp>
            <a:spAutoFit/>
          </a:bodyPr>
          <a:lstStyle/>
          <a:p>
            <a:endParaRPr lang="en-US" dirty="0"/>
          </a:p>
        </p:txBody>
      </p:sp>
      <p:pic>
        <p:nvPicPr>
          <p:cNvPr id="7172" name="Picture 16"/>
          <p:cNvPicPr>
            <a:picLocks noChangeAspect="1" noChangeArrowheads="1"/>
          </p:cNvPicPr>
          <p:nvPr/>
        </p:nvPicPr>
        <p:blipFill>
          <a:blip r:embed="rId4"/>
          <a:srcRect/>
          <a:stretch>
            <a:fillRect/>
          </a:stretch>
        </p:blipFill>
        <p:spPr bwMode="auto">
          <a:xfrm>
            <a:off x="4038170" y="2732665"/>
            <a:ext cx="4331851" cy="2842206"/>
          </a:xfrm>
          <a:prstGeom prst="rect">
            <a:avLst/>
          </a:prstGeom>
          <a:noFill/>
          <a:ln w="9525">
            <a:noFill/>
            <a:miter lim="800000"/>
            <a:headEnd/>
            <a:tailEnd/>
          </a:ln>
          <a:effectLst>
            <a:reflection blurRad="6350" stA="52000" endA="300" endPos="35000" dir="5400000" sy="-100000" algn="bl" rotWithShape="0"/>
          </a:effectLst>
          <a:scene3d>
            <a:camera prst="isometricOffAxis2Left">
              <a:rot lat="142012" lon="612927" rev="11058"/>
            </a:camera>
            <a:lightRig rig="threePt" dir="t"/>
          </a:scene3d>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8382000" cy="1052596"/>
          </a:xfrm>
        </p:spPr>
        <p:txBody>
          <a:bodyPr/>
          <a:lstStyle/>
          <a:p>
            <a:r>
              <a:rPr lang="en-US" sz="4400" dirty="0" smtClean="0"/>
              <a:t>Built-In Protection</a:t>
            </a:r>
            <a:r>
              <a:rPr lang="en-US" dirty="0" smtClean="0"/>
              <a:t/>
            </a:r>
            <a:br>
              <a:rPr lang="en-US" dirty="0" smtClean="0"/>
            </a:br>
            <a:r>
              <a:rPr lang="en-US" sz="3200" dirty="0" smtClean="0">
                <a:solidFill>
                  <a:schemeClr val="accent1">
                    <a:lumMod val="20000"/>
                    <a:lumOff val="80000"/>
                  </a:schemeClr>
                </a:solidFill>
              </a:rPr>
              <a:t>New </a:t>
            </a:r>
            <a:r>
              <a:rPr sz="3200" smtClean="0">
                <a:solidFill>
                  <a:schemeClr val="accent1">
                    <a:lumMod val="20000"/>
                    <a:lumOff val="80000"/>
                  </a:schemeClr>
                </a:solidFill>
              </a:rPr>
              <a:t>E</a:t>
            </a:r>
            <a:r>
              <a:rPr lang="en-US" sz="3200" dirty="0" smtClean="0">
                <a:solidFill>
                  <a:schemeClr val="accent1">
                    <a:lumMod val="20000"/>
                    <a:lumOff val="80000"/>
                  </a:schemeClr>
                </a:solidFill>
              </a:rPr>
              <a:t>xchange </a:t>
            </a:r>
            <a:r>
              <a:rPr sz="3200" smtClean="0">
                <a:solidFill>
                  <a:schemeClr val="accent1">
                    <a:lumMod val="20000"/>
                    <a:lumOff val="80000"/>
                  </a:schemeClr>
                </a:solidFill>
              </a:rPr>
              <a:t>A</a:t>
            </a:r>
            <a:r>
              <a:rPr lang="en-US" sz="3200" dirty="0" smtClean="0">
                <a:solidFill>
                  <a:schemeClr val="accent1">
                    <a:lumMod val="20000"/>
                    <a:lumOff val="80000"/>
                  </a:schemeClr>
                </a:solidFill>
              </a:rPr>
              <a:t>ctiveSync </a:t>
            </a:r>
            <a:r>
              <a:rPr sz="3200">
                <a:solidFill>
                  <a:schemeClr val="accent1">
                    <a:lumMod val="20000"/>
                    <a:lumOff val="80000"/>
                  </a:schemeClr>
                </a:solidFill>
              </a:rPr>
              <a:t>P</a:t>
            </a:r>
            <a:r>
              <a:rPr lang="en-US" sz="3200" dirty="0" smtClean="0">
                <a:solidFill>
                  <a:schemeClr val="accent1">
                    <a:lumMod val="20000"/>
                    <a:lumOff val="80000"/>
                  </a:schemeClr>
                </a:solidFill>
              </a:rPr>
              <a:t>olicies </a:t>
            </a:r>
            <a:endParaRPr lang="en-US" dirty="0">
              <a:solidFill>
                <a:schemeClr val="accent1">
                  <a:lumMod val="20000"/>
                  <a:lumOff val="80000"/>
                </a:schemeClr>
              </a:solidFill>
            </a:endParaRPr>
          </a:p>
        </p:txBody>
      </p:sp>
      <p:sp>
        <p:nvSpPr>
          <p:cNvPr id="36" name="Content Placeholder 6"/>
          <p:cNvSpPr>
            <a:spLocks noGrp="1"/>
          </p:cNvSpPr>
          <p:nvPr>
            <p:ph idx="1"/>
          </p:nvPr>
        </p:nvSpPr>
        <p:spPr>
          <a:xfrm>
            <a:off x="165100" y="1898650"/>
            <a:ext cx="8750300" cy="3671774"/>
          </a:xfrm>
        </p:spPr>
        <p:txBody>
          <a:bodyPr/>
          <a:lstStyle/>
          <a:p>
            <a:r>
              <a:rPr lang="en-US" sz="2800" dirty="0" smtClean="0"/>
              <a:t>30 new policies in SP1</a:t>
            </a:r>
          </a:p>
          <a:p>
            <a:pPr marL="747713" lvl="1" indent="-341313"/>
            <a:r>
              <a:rPr lang="en-US" sz="2200" dirty="0" smtClean="0"/>
              <a:t>New:  Device Control, Application Control, Network Control </a:t>
            </a:r>
          </a:p>
          <a:p>
            <a:pPr marL="747713" lvl="1" indent="-341313"/>
            <a:r>
              <a:rPr lang="en-US" sz="2200" dirty="0" smtClean="0"/>
              <a:t>Enhanced:  Authentication, Synchronizations, Encryption</a:t>
            </a:r>
          </a:p>
          <a:p>
            <a:pPr marL="747713" lvl="1" indent="-341313">
              <a:buNone/>
            </a:pPr>
            <a:endParaRPr lang="en-US" sz="2200" dirty="0" smtClean="0"/>
          </a:p>
          <a:p>
            <a:r>
              <a:rPr lang="en-US" sz="2800" dirty="0" smtClean="0"/>
              <a:t>33% reduction in bandwidth usage</a:t>
            </a:r>
          </a:p>
          <a:p>
            <a:endParaRPr lang="en-US" sz="2800" dirty="0" smtClean="0"/>
          </a:p>
          <a:p>
            <a:r>
              <a:rPr lang="en-US" sz="2800" dirty="0" smtClean="0"/>
              <a:t>Device Wipe</a:t>
            </a:r>
          </a:p>
          <a:p>
            <a:pPr marL="747713" lvl="1" indent="-341313"/>
            <a:r>
              <a:rPr lang="en-US" sz="2200" dirty="0" smtClean="0"/>
              <a:t>User confirmation for device wipe completion (OWA &amp; Outlook)</a:t>
            </a:r>
          </a:p>
          <a:p>
            <a:pPr marL="747713" lvl="1" indent="-341313"/>
            <a:r>
              <a:rPr lang="en-US" sz="2200" dirty="0" smtClean="0"/>
              <a:t>Users/Admins can now cancel a device wipe request</a:t>
            </a:r>
          </a:p>
        </p:txBody>
      </p:sp>
      <p:sp>
        <p:nvSpPr>
          <p:cNvPr id="4" name="Title 1"/>
          <p:cNvSpPr txBox="1">
            <a:spLocks/>
          </p:cNvSpPr>
          <p:nvPr/>
        </p:nvSpPr>
        <p:spPr>
          <a:xfrm>
            <a:off x="382588" y="228601"/>
            <a:ext cx="8380412" cy="138499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l" defTabSz="914363" rtl="0" eaLnBrk="1" fontAlgn="base" latinLnBrk="0" hangingPunct="1">
              <a:lnSpc>
                <a:spcPct val="90000"/>
              </a:lnSpc>
              <a:spcBef>
                <a:spcPct val="0"/>
              </a:spcBef>
              <a:spcAft>
                <a:spcPct val="0"/>
              </a:spcAft>
              <a:buClrTx/>
              <a:buSzTx/>
              <a:buFontTx/>
              <a:buNone/>
              <a:tabLst/>
              <a:defRPr/>
            </a:pPr>
            <a:r>
              <a:rPr kumimoji="0" lang="en-US" sz="3000" b="0" i="0" u="none" strike="noStrike" kern="1200" cap="none" spc="-125" normalizeH="0" baseline="0" noProof="0" dirty="0" smtClean="0">
                <a:ln w="3175">
                  <a:noFill/>
                </a:ln>
                <a:solidFill>
                  <a:schemeClr val="bg1"/>
                </a:solidFill>
                <a:effectLst/>
                <a:uLnTx/>
                <a:uFillTx/>
                <a:latin typeface="+mj-lt"/>
                <a:ea typeface="+mj-ea"/>
                <a:cs typeface="+mj-cs"/>
              </a:rPr>
              <a:t/>
            </a:r>
            <a:br>
              <a:rPr kumimoji="0" lang="en-US" sz="3000" b="0" i="0" u="none" strike="noStrike" kern="1200" cap="none" spc="-125" normalizeH="0" baseline="0" noProof="0" dirty="0" smtClean="0">
                <a:ln w="3175">
                  <a:noFill/>
                </a:ln>
                <a:solidFill>
                  <a:schemeClr val="bg1"/>
                </a:solidFill>
                <a:effectLst/>
                <a:uLnTx/>
                <a:uFillTx/>
                <a:latin typeface="+mj-lt"/>
                <a:ea typeface="+mj-ea"/>
                <a:cs typeface="+mj-cs"/>
              </a:rPr>
            </a:br>
            <a:endParaRPr kumimoji="0" lang="en-US" sz="4000" b="0" i="0" u="none" strike="noStrike" kern="1200" cap="none" spc="-125" normalizeH="0" baseline="0" noProof="0" dirty="0">
              <a:ln w="3175">
                <a:noFill/>
              </a:ln>
              <a:solidFill>
                <a:schemeClr val="bg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Built-in Protection</a:t>
            </a:r>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1043" y="2824163"/>
            <a:ext cx="7681913" cy="914400"/>
          </a:xfrm>
        </p:spPr>
        <p:txBody>
          <a:bodyPr/>
          <a:lstStyle/>
          <a:p>
            <a:r>
              <a:rPr smtClean="0"/>
              <a:t>Flexible Architecture</a:t>
            </a: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595414" y="1217610"/>
            <a:ext cx="8332686" cy="4432305"/>
            <a:chOff x="-344797" y="1244599"/>
            <a:chExt cx="9349092" cy="5067304"/>
          </a:xfrm>
        </p:grpSpPr>
        <p:sp>
          <p:nvSpPr>
            <p:cNvPr id="59403" name="Rounded Rectangle 1024010"/>
            <p:cNvSpPr>
              <a:spLocks noChangeArrowheads="1"/>
            </p:cNvSpPr>
            <p:nvPr/>
          </p:nvSpPr>
          <p:spPr bwMode="gray">
            <a:xfrm>
              <a:off x="-344797" y="1244600"/>
              <a:ext cx="1752598" cy="1422403"/>
            </a:xfrm>
            <a:prstGeom prst="roundRect">
              <a:avLst>
                <a:gd name="adj" fmla="val 6412"/>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mj-lt"/>
              </a:endParaRPr>
            </a:p>
          </p:txBody>
        </p:sp>
        <p:sp>
          <p:nvSpPr>
            <p:cNvPr id="59395" name="Rounded Rectangle 1024002"/>
            <p:cNvSpPr>
              <a:spLocks noChangeArrowheads="1"/>
            </p:cNvSpPr>
            <p:nvPr/>
          </p:nvSpPr>
          <p:spPr bwMode="gray">
            <a:xfrm>
              <a:off x="2743198" y="1244599"/>
              <a:ext cx="6261097" cy="5067303"/>
            </a:xfrm>
            <a:prstGeom prst="roundRect">
              <a:avLst>
                <a:gd name="adj" fmla="val 2389"/>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mj-lt"/>
              </a:endParaRPr>
            </a:p>
          </p:txBody>
        </p:sp>
        <p:sp>
          <p:nvSpPr>
            <p:cNvPr id="99" name="Straight Connector 1024074"/>
            <p:cNvSpPr>
              <a:spLocks noChangeShapeType="1"/>
            </p:cNvSpPr>
            <p:nvPr/>
          </p:nvSpPr>
          <p:spPr bwMode="auto">
            <a:xfrm flipV="1">
              <a:off x="1457378" y="2219407"/>
              <a:ext cx="2082037" cy="69026"/>
            </a:xfrm>
            <a:prstGeom prst="line">
              <a:avLst/>
            </a:prstGeom>
            <a:noFill/>
            <a:ln w="76200" algn="ctr">
              <a:solidFill>
                <a:schemeClr val="tx1"/>
              </a:solidFill>
              <a:round/>
              <a:headEnd type="triangle"/>
              <a:tailEnd type="triangle" w="med" len="med"/>
            </a:ln>
          </p:spPr>
          <p:txBody>
            <a:bodyPr/>
            <a:lstStyle/>
            <a:p>
              <a:endParaRPr lang="en-US" dirty="0">
                <a:latin typeface="+mj-lt"/>
              </a:endParaRPr>
            </a:p>
          </p:txBody>
        </p:sp>
        <p:sp>
          <p:nvSpPr>
            <p:cNvPr id="59396" name="Straight Connector 1024003"/>
            <p:cNvSpPr>
              <a:spLocks noChangeShapeType="1"/>
            </p:cNvSpPr>
            <p:nvPr/>
          </p:nvSpPr>
          <p:spPr bwMode="auto">
            <a:xfrm>
              <a:off x="4711697" y="2362200"/>
              <a:ext cx="1008063" cy="0"/>
            </a:xfrm>
            <a:prstGeom prst="line">
              <a:avLst/>
            </a:prstGeom>
            <a:noFill/>
            <a:ln w="76200" algn="ctr">
              <a:solidFill>
                <a:schemeClr val="tx1"/>
              </a:solidFill>
              <a:round/>
              <a:headEnd/>
              <a:tailEnd/>
            </a:ln>
          </p:spPr>
          <p:txBody>
            <a:bodyPr/>
            <a:lstStyle/>
            <a:p>
              <a:endParaRPr lang="en-US" dirty="0">
                <a:latin typeface="+mj-lt"/>
              </a:endParaRPr>
            </a:p>
          </p:txBody>
        </p:sp>
        <p:sp>
          <p:nvSpPr>
            <p:cNvPr id="59397" name="Rounded Rectangle 1024004"/>
            <p:cNvSpPr>
              <a:spLocks noChangeArrowheads="1"/>
            </p:cNvSpPr>
            <p:nvPr/>
          </p:nvSpPr>
          <p:spPr bwMode="gray">
            <a:xfrm rot="10800000">
              <a:off x="7772396" y="1981200"/>
              <a:ext cx="914399" cy="762001"/>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398" name="Rounded Rectangle 1024005"/>
            <p:cNvSpPr>
              <a:spLocks noChangeArrowheads="1"/>
            </p:cNvSpPr>
            <p:nvPr/>
          </p:nvSpPr>
          <p:spPr bwMode="gray">
            <a:xfrm rot="10800000">
              <a:off x="5714997" y="1905000"/>
              <a:ext cx="1727200" cy="914400"/>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399" name="Rounded Rectangle 1024006"/>
            <p:cNvSpPr>
              <a:spLocks noChangeArrowheads="1"/>
            </p:cNvSpPr>
            <p:nvPr/>
          </p:nvSpPr>
          <p:spPr bwMode="gray">
            <a:xfrm rot="10800000">
              <a:off x="3200398" y="1955800"/>
              <a:ext cx="1523999" cy="914400"/>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400" name="Rounded Rectangle 1024007"/>
            <p:cNvSpPr>
              <a:spLocks noChangeArrowheads="1"/>
            </p:cNvSpPr>
            <p:nvPr/>
          </p:nvSpPr>
          <p:spPr bwMode="gray">
            <a:xfrm rot="10800000">
              <a:off x="7362821" y="3524250"/>
              <a:ext cx="1523999" cy="1371600"/>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401" name="Rounded Rectangle 1024008"/>
            <p:cNvSpPr>
              <a:spLocks noChangeArrowheads="1"/>
            </p:cNvSpPr>
            <p:nvPr/>
          </p:nvSpPr>
          <p:spPr bwMode="gray">
            <a:xfrm rot="10800000">
              <a:off x="5781723" y="4867078"/>
              <a:ext cx="1346199" cy="1381324"/>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402" name="Rounded Rectangle 1024009"/>
            <p:cNvSpPr>
              <a:spLocks noChangeArrowheads="1"/>
            </p:cNvSpPr>
            <p:nvPr/>
          </p:nvSpPr>
          <p:spPr bwMode="gray">
            <a:xfrm rot="10800000">
              <a:off x="3962399" y="3581401"/>
              <a:ext cx="1523999" cy="1676401"/>
            </a:xfrm>
            <a:prstGeom prst="roundRect">
              <a:avLst>
                <a:gd name="adj" fmla="val 6412"/>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Segoe" pitchFamily="34" charset="0"/>
              </a:endParaRPr>
            </a:p>
          </p:txBody>
        </p:sp>
        <p:sp>
          <p:nvSpPr>
            <p:cNvPr id="59404" name="Rounded Rectangle 1024011"/>
            <p:cNvSpPr>
              <a:spLocks noChangeArrowheads="1"/>
            </p:cNvSpPr>
            <p:nvPr/>
          </p:nvSpPr>
          <p:spPr bwMode="gray">
            <a:xfrm>
              <a:off x="-332067" y="2819401"/>
              <a:ext cx="1752598" cy="3492502"/>
            </a:xfrm>
            <a:prstGeom prst="roundRect">
              <a:avLst>
                <a:gd name="adj" fmla="val 6412"/>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mj-lt"/>
              </a:endParaRPr>
            </a:p>
          </p:txBody>
        </p:sp>
        <p:sp>
          <p:nvSpPr>
            <p:cNvPr id="59405" name="Rectangle 1024012"/>
            <p:cNvSpPr>
              <a:spLocks noChangeArrowheads="1"/>
            </p:cNvSpPr>
            <p:nvPr/>
          </p:nvSpPr>
          <p:spPr bwMode="gray">
            <a:xfrm>
              <a:off x="2747961" y="1279523"/>
              <a:ext cx="2767011" cy="422240"/>
            </a:xfrm>
            <a:prstGeom prst="rect">
              <a:avLst/>
            </a:prstGeom>
            <a:noFill/>
            <a:ln w="9525">
              <a:noFill/>
              <a:miter lim="800000"/>
              <a:headEnd/>
              <a:tailEnd/>
            </a:ln>
          </p:spPr>
          <p:txBody>
            <a:bodyPr lIns="91436" tIns="45718" rIns="91436" bIns="45718" anchor="ctr">
              <a:spAutoFit/>
            </a:bodyPr>
            <a:lstStyle/>
            <a:p>
              <a:pPr eaLnBrk="1" hangingPunct="1">
                <a:lnSpc>
                  <a:spcPct val="100000"/>
                </a:lnSpc>
                <a:spcBef>
                  <a:spcPct val="0"/>
                </a:spcBef>
              </a:pPr>
              <a:r>
                <a:rPr lang="en-US" b="1" dirty="0">
                  <a:latin typeface="+mj-lt"/>
                </a:rPr>
                <a:t>Enterprise Network</a:t>
              </a:r>
            </a:p>
          </p:txBody>
        </p:sp>
        <p:sp>
          <p:nvSpPr>
            <p:cNvPr id="59406" name="Rectangle 1024013"/>
            <p:cNvSpPr>
              <a:spLocks noChangeArrowheads="1"/>
            </p:cNvSpPr>
            <p:nvPr/>
          </p:nvSpPr>
          <p:spPr bwMode="gray">
            <a:xfrm>
              <a:off x="-77343" y="1451807"/>
              <a:ext cx="1222558" cy="1055607"/>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800" b="1" dirty="0">
                  <a:latin typeface="+mj-lt"/>
                </a:rPr>
                <a:t>Other</a:t>
              </a:r>
              <a:br>
                <a:rPr lang="en-US" sz="1800" b="1" dirty="0">
                  <a:latin typeface="+mj-lt"/>
                </a:rPr>
              </a:br>
              <a:r>
                <a:rPr lang="en-US" sz="1800" b="1" dirty="0">
                  <a:latin typeface="+mj-lt"/>
                </a:rPr>
                <a:t>SMTP</a:t>
              </a:r>
              <a:br>
                <a:rPr lang="en-US" sz="1800" b="1" dirty="0">
                  <a:latin typeface="+mj-lt"/>
                </a:rPr>
              </a:br>
              <a:r>
                <a:rPr lang="en-US" sz="1800" b="1" dirty="0">
                  <a:latin typeface="+mj-lt"/>
                </a:rPr>
                <a:t>Servers</a:t>
              </a:r>
            </a:p>
          </p:txBody>
        </p:sp>
        <p:sp>
          <p:nvSpPr>
            <p:cNvPr id="59407" name="Rectangle 1024014"/>
            <p:cNvSpPr>
              <a:spLocks noChangeArrowheads="1"/>
            </p:cNvSpPr>
            <p:nvPr/>
          </p:nvSpPr>
          <p:spPr bwMode="gray">
            <a:xfrm>
              <a:off x="5975397" y="4919859"/>
              <a:ext cx="974725" cy="316679"/>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Mailbox</a:t>
              </a:r>
            </a:p>
          </p:txBody>
        </p:sp>
        <p:sp>
          <p:nvSpPr>
            <p:cNvPr id="59408" name="Rectangle 1024015"/>
            <p:cNvSpPr>
              <a:spLocks noChangeArrowheads="1"/>
            </p:cNvSpPr>
            <p:nvPr/>
          </p:nvSpPr>
          <p:spPr bwMode="gray">
            <a:xfrm>
              <a:off x="3200398" y="2247900"/>
              <a:ext cx="1536699"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1200" b="1" dirty="0">
                  <a:solidFill>
                    <a:schemeClr val="tx2"/>
                  </a:solidFill>
                  <a:latin typeface="+mj-lt"/>
                </a:rPr>
                <a:t>Routing Hygiene</a:t>
              </a:r>
            </a:p>
          </p:txBody>
        </p:sp>
        <p:sp>
          <p:nvSpPr>
            <p:cNvPr id="59409" name="Rectangle 1024016"/>
            <p:cNvSpPr>
              <a:spLocks noChangeArrowheads="1"/>
            </p:cNvSpPr>
            <p:nvPr/>
          </p:nvSpPr>
          <p:spPr bwMode="gray">
            <a:xfrm>
              <a:off x="5829297" y="2247900"/>
              <a:ext cx="1511300"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1200" b="1" dirty="0">
                  <a:solidFill>
                    <a:schemeClr val="tx2"/>
                  </a:solidFill>
                  <a:latin typeface="+mj-lt"/>
                </a:rPr>
                <a:t>Routing Policy</a:t>
              </a:r>
            </a:p>
          </p:txBody>
        </p:sp>
        <p:sp>
          <p:nvSpPr>
            <p:cNvPr id="59410" name="Rectangle 1024017"/>
            <p:cNvSpPr>
              <a:spLocks noChangeArrowheads="1"/>
            </p:cNvSpPr>
            <p:nvPr/>
          </p:nvSpPr>
          <p:spPr bwMode="gray">
            <a:xfrm>
              <a:off x="7592905" y="3867151"/>
              <a:ext cx="1106814" cy="527801"/>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Voice Messaging</a:t>
              </a:r>
            </a:p>
          </p:txBody>
        </p:sp>
        <p:grpSp>
          <p:nvGrpSpPr>
            <p:cNvPr id="3" name="Group 19"/>
            <p:cNvGrpSpPr>
              <a:grpSpLocks/>
            </p:cNvGrpSpPr>
            <p:nvPr/>
          </p:nvGrpSpPr>
          <p:grpSpPr bwMode="auto">
            <a:xfrm>
              <a:off x="4060823" y="5334002"/>
              <a:ext cx="1222374" cy="628650"/>
              <a:chOff x="2510" y="3264"/>
              <a:chExt cx="770" cy="396"/>
            </a:xfrm>
          </p:grpSpPr>
          <p:pic>
            <p:nvPicPr>
              <p:cNvPr id="59483" name="Rectangle 1024019"/>
              <p:cNvPicPr>
                <a:picLocks noChangeAspect="1" noChangeArrowheads="1"/>
              </p:cNvPicPr>
              <p:nvPr/>
            </p:nvPicPr>
            <p:blipFill>
              <a:blip r:embed="rId3"/>
              <a:srcRect/>
              <a:stretch>
                <a:fillRect/>
              </a:stretch>
            </p:blipFill>
            <p:spPr bwMode="gray">
              <a:xfrm>
                <a:off x="2510" y="3264"/>
                <a:ext cx="770" cy="396"/>
              </a:xfrm>
              <a:prstGeom prst="rect">
                <a:avLst/>
              </a:prstGeom>
              <a:noFill/>
              <a:ln w="9525">
                <a:noFill/>
                <a:miter lim="800000"/>
                <a:headEnd/>
                <a:tailEnd/>
              </a:ln>
            </p:spPr>
          </p:pic>
          <p:sp>
            <p:nvSpPr>
              <p:cNvPr id="59484" name="Oval 1024020"/>
              <p:cNvSpPr>
                <a:spLocks noChangeArrowheads="1"/>
              </p:cNvSpPr>
              <p:nvPr/>
            </p:nvSpPr>
            <p:spPr bwMode="gray">
              <a:xfrm>
                <a:off x="2535" y="3264"/>
                <a:ext cx="720" cy="384"/>
              </a:xfrm>
              <a:prstGeom prst="ellipse">
                <a:avLst/>
              </a:prstGeom>
              <a:noFill/>
              <a:ln w="9525">
                <a:noFill/>
                <a:round/>
                <a:headEnd/>
                <a:tailEnd/>
              </a:ln>
            </p:spPr>
            <p:txBody>
              <a:bodyPr wrap="none" anchor="ctr"/>
              <a:lstStyle/>
              <a:p>
                <a:pPr algn="ctr">
                  <a:lnSpc>
                    <a:spcPct val="100000"/>
                  </a:lnSpc>
                  <a:spcBef>
                    <a:spcPct val="0"/>
                  </a:spcBef>
                </a:pPr>
                <a:r>
                  <a:rPr lang="en-US" sz="1200" b="1" dirty="0">
                    <a:solidFill>
                      <a:schemeClr val="bg1"/>
                    </a:solidFill>
                    <a:latin typeface="+mj-lt"/>
                  </a:rPr>
                  <a:t>Client Access</a:t>
                </a:r>
              </a:p>
            </p:txBody>
          </p:sp>
        </p:grpSp>
        <p:sp>
          <p:nvSpPr>
            <p:cNvPr id="59412" name="TextBox 1024021"/>
            <p:cNvSpPr txBox="1">
              <a:spLocks noChangeArrowheads="1"/>
            </p:cNvSpPr>
            <p:nvPr/>
          </p:nvSpPr>
          <p:spPr bwMode="gray">
            <a:xfrm>
              <a:off x="7884315" y="2027239"/>
              <a:ext cx="690563" cy="738928"/>
            </a:xfrm>
            <a:prstGeom prst="rect">
              <a:avLst/>
            </a:prstGeom>
            <a:noFill/>
            <a:ln w="9525">
              <a:noFill/>
              <a:miter lim="800000"/>
              <a:headEnd/>
              <a:tailEnd/>
            </a:ln>
          </p:spPr>
          <p:txBody>
            <a:bodyPr>
              <a:spAutoFit/>
            </a:bodyPr>
            <a:lstStyle/>
            <a:p>
              <a:pPr algn="ctr" eaLnBrk="1" hangingPunct="1">
                <a:lnSpc>
                  <a:spcPct val="100000"/>
                </a:lnSpc>
                <a:spcBef>
                  <a:spcPct val="50000"/>
                </a:spcBef>
              </a:pPr>
              <a:r>
                <a:rPr lang="en-US" sz="1200" b="1" dirty="0">
                  <a:solidFill>
                    <a:schemeClr val="tx2"/>
                  </a:solidFill>
                  <a:latin typeface="+mj-lt"/>
                </a:rPr>
                <a:t>PBX </a:t>
              </a:r>
              <a:br>
                <a:rPr lang="en-US" sz="1200" b="1" dirty="0">
                  <a:solidFill>
                    <a:schemeClr val="tx2"/>
                  </a:solidFill>
                  <a:latin typeface="+mj-lt"/>
                </a:rPr>
              </a:br>
              <a:r>
                <a:rPr lang="en-US" sz="1200" b="1" dirty="0">
                  <a:solidFill>
                    <a:schemeClr val="tx2"/>
                  </a:solidFill>
                  <a:latin typeface="+mj-lt"/>
                </a:rPr>
                <a:t>or VoIP</a:t>
              </a:r>
            </a:p>
          </p:txBody>
        </p:sp>
        <p:sp>
          <p:nvSpPr>
            <p:cNvPr id="59413" name="Rectangle 1024022"/>
            <p:cNvSpPr>
              <a:spLocks noChangeArrowheads="1"/>
            </p:cNvSpPr>
            <p:nvPr/>
          </p:nvSpPr>
          <p:spPr bwMode="gray">
            <a:xfrm>
              <a:off x="5772199" y="5233989"/>
              <a:ext cx="1431362" cy="316679"/>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Public Folders</a:t>
              </a:r>
            </a:p>
          </p:txBody>
        </p:sp>
        <p:sp>
          <p:nvSpPr>
            <p:cNvPr id="59414" name="Rounded Rectangle 1024023"/>
            <p:cNvSpPr>
              <a:spLocks noChangeArrowheads="1"/>
            </p:cNvSpPr>
            <p:nvPr/>
          </p:nvSpPr>
          <p:spPr bwMode="gray">
            <a:xfrm rot="10800000">
              <a:off x="2819397" y="3962401"/>
              <a:ext cx="838200" cy="2286001"/>
            </a:xfrm>
            <a:prstGeom prst="roundRect">
              <a:avLst>
                <a:gd name="adj" fmla="val 6412"/>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050" dirty="0">
                <a:solidFill>
                  <a:schemeClr val="lt1"/>
                </a:solidFill>
                <a:latin typeface="Segoe" pitchFamily="34" charset="0"/>
              </a:endParaRPr>
            </a:p>
          </p:txBody>
        </p:sp>
        <p:sp>
          <p:nvSpPr>
            <p:cNvPr id="59415" name="Rectangle 1024024"/>
            <p:cNvSpPr>
              <a:spLocks noChangeArrowheads="1"/>
            </p:cNvSpPr>
            <p:nvPr/>
          </p:nvSpPr>
          <p:spPr bwMode="gray">
            <a:xfrm>
              <a:off x="7629520" y="4468814"/>
              <a:ext cx="990599" cy="316679"/>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Fax</a:t>
              </a:r>
            </a:p>
          </p:txBody>
        </p:sp>
        <p:sp>
          <p:nvSpPr>
            <p:cNvPr id="59416" name="Rectangle 1024025"/>
            <p:cNvSpPr>
              <a:spLocks noChangeArrowheads="1"/>
            </p:cNvSpPr>
            <p:nvPr/>
          </p:nvSpPr>
          <p:spPr bwMode="gray">
            <a:xfrm>
              <a:off x="3962398" y="3594242"/>
              <a:ext cx="1523999" cy="492614"/>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smtClean="0">
                  <a:solidFill>
                    <a:schemeClr val="tx2"/>
                  </a:solidFill>
                  <a:latin typeface="+mj-lt"/>
                </a:rPr>
                <a:t>Applications</a:t>
              </a:r>
            </a:p>
            <a:p>
              <a:pPr algn="ctr" eaLnBrk="1" hangingPunct="1">
                <a:lnSpc>
                  <a:spcPct val="100000"/>
                </a:lnSpc>
                <a:spcBef>
                  <a:spcPct val="0"/>
                </a:spcBef>
              </a:pPr>
              <a:r>
                <a:rPr lang="en-US" sz="1000" b="1" dirty="0" smtClean="0">
                  <a:solidFill>
                    <a:schemeClr val="accent5"/>
                  </a:solidFill>
                  <a:latin typeface="+mj-lt"/>
                </a:rPr>
                <a:t>OWA</a:t>
              </a:r>
              <a:endParaRPr lang="en-US" sz="1000" b="1" dirty="0">
                <a:solidFill>
                  <a:schemeClr val="accent5"/>
                </a:solidFill>
                <a:latin typeface="+mj-lt"/>
              </a:endParaRPr>
            </a:p>
          </p:txBody>
        </p:sp>
        <p:sp>
          <p:nvSpPr>
            <p:cNvPr id="59417" name="Rectangle 1024026"/>
            <p:cNvSpPr>
              <a:spLocks noChangeArrowheads="1"/>
            </p:cNvSpPr>
            <p:nvPr/>
          </p:nvSpPr>
          <p:spPr bwMode="gray">
            <a:xfrm>
              <a:off x="4000498" y="4027281"/>
              <a:ext cx="1447799" cy="668549"/>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Protocols</a:t>
              </a:r>
            </a:p>
            <a:p>
              <a:pPr algn="ctr" eaLnBrk="1" hangingPunct="1">
                <a:lnSpc>
                  <a:spcPct val="100000"/>
                </a:lnSpc>
                <a:spcBef>
                  <a:spcPct val="0"/>
                </a:spcBef>
              </a:pPr>
              <a:r>
                <a:rPr lang="en-US" sz="1000" b="1" dirty="0">
                  <a:solidFill>
                    <a:schemeClr val="accent5"/>
                  </a:solidFill>
                  <a:latin typeface="+mj-lt"/>
                </a:rPr>
                <a:t>ActiveSync, POP, IMAP, RPC / </a:t>
              </a:r>
              <a:r>
                <a:rPr lang="en-US" sz="1000" b="1" dirty="0" smtClean="0">
                  <a:solidFill>
                    <a:schemeClr val="accent5"/>
                  </a:solidFill>
                  <a:latin typeface="+mj-lt"/>
                </a:rPr>
                <a:t>HTTP</a:t>
              </a:r>
              <a:endParaRPr lang="en-US" sz="1000" b="1" dirty="0">
                <a:solidFill>
                  <a:schemeClr val="accent5"/>
                </a:solidFill>
                <a:latin typeface="+mj-lt"/>
              </a:endParaRPr>
            </a:p>
          </p:txBody>
        </p:sp>
        <p:sp>
          <p:nvSpPr>
            <p:cNvPr id="59418" name="Rectangle 1024027"/>
            <p:cNvSpPr>
              <a:spLocks noChangeArrowheads="1"/>
            </p:cNvSpPr>
            <p:nvPr/>
          </p:nvSpPr>
          <p:spPr bwMode="gray">
            <a:xfrm>
              <a:off x="3886197" y="4633844"/>
              <a:ext cx="1676400" cy="668549"/>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a:solidFill>
                    <a:schemeClr val="tx2"/>
                  </a:solidFill>
                  <a:latin typeface="+mj-lt"/>
                </a:rPr>
                <a:t>Programmability</a:t>
              </a:r>
            </a:p>
            <a:p>
              <a:pPr algn="ctr" eaLnBrk="1" hangingPunct="1">
                <a:lnSpc>
                  <a:spcPct val="100000"/>
                </a:lnSpc>
                <a:spcBef>
                  <a:spcPct val="0"/>
                </a:spcBef>
              </a:pPr>
              <a:r>
                <a:rPr lang="en-US" sz="1000" b="1" dirty="0">
                  <a:solidFill>
                    <a:schemeClr val="accent5"/>
                  </a:solidFill>
                  <a:latin typeface="+mj-lt"/>
                </a:rPr>
                <a:t>Web services, </a:t>
              </a:r>
            </a:p>
            <a:p>
              <a:pPr algn="ctr" eaLnBrk="1" hangingPunct="1">
                <a:lnSpc>
                  <a:spcPct val="100000"/>
                </a:lnSpc>
                <a:spcBef>
                  <a:spcPct val="0"/>
                </a:spcBef>
              </a:pPr>
              <a:r>
                <a:rPr lang="en-US" sz="1000" b="1" dirty="0">
                  <a:solidFill>
                    <a:schemeClr val="accent5"/>
                  </a:solidFill>
                  <a:latin typeface="+mj-lt"/>
                </a:rPr>
                <a:t>Web parts</a:t>
              </a:r>
            </a:p>
          </p:txBody>
        </p:sp>
        <p:pic>
          <p:nvPicPr>
            <p:cNvPr id="59419" name="Rectangle 1024028"/>
            <p:cNvPicPr>
              <a:picLocks noChangeAspect="1" noChangeArrowheads="1"/>
            </p:cNvPicPr>
            <p:nvPr/>
          </p:nvPicPr>
          <p:blipFill>
            <a:blip r:embed="rId4" cstate="print"/>
            <a:srcRect/>
            <a:stretch>
              <a:fillRect/>
            </a:stretch>
          </p:blipFill>
          <p:spPr bwMode="gray">
            <a:xfrm>
              <a:off x="6200824" y="5562602"/>
              <a:ext cx="511175" cy="600075"/>
            </a:xfrm>
            <a:prstGeom prst="rect">
              <a:avLst/>
            </a:prstGeom>
            <a:noFill/>
            <a:ln w="9525">
              <a:noFill/>
              <a:miter lim="800000"/>
              <a:headEnd/>
              <a:tailEnd/>
            </a:ln>
          </p:spPr>
        </p:pic>
        <p:grpSp>
          <p:nvGrpSpPr>
            <p:cNvPr id="4" name="Group 30"/>
            <p:cNvGrpSpPr>
              <a:grpSpLocks/>
            </p:cNvGrpSpPr>
            <p:nvPr/>
          </p:nvGrpSpPr>
          <p:grpSpPr bwMode="auto">
            <a:xfrm>
              <a:off x="-153994" y="3048000"/>
              <a:ext cx="855673" cy="649288"/>
              <a:chOff x="-95" y="1824"/>
              <a:chExt cx="539" cy="409"/>
            </a:xfrm>
          </p:grpSpPr>
          <p:pic>
            <p:nvPicPr>
              <p:cNvPr id="59481" name="Rectangle 1024030"/>
              <p:cNvPicPr>
                <a:picLocks noChangeAspect="1" noChangeArrowheads="1"/>
              </p:cNvPicPr>
              <p:nvPr/>
            </p:nvPicPr>
            <p:blipFill>
              <a:blip r:embed="rId5" cstate="print"/>
              <a:srcRect/>
              <a:stretch>
                <a:fillRect/>
              </a:stretch>
            </p:blipFill>
            <p:spPr bwMode="gray">
              <a:xfrm>
                <a:off x="-95" y="1824"/>
                <a:ext cx="252" cy="358"/>
              </a:xfrm>
              <a:prstGeom prst="rect">
                <a:avLst/>
              </a:prstGeom>
              <a:noFill/>
              <a:ln w="9525">
                <a:noFill/>
                <a:miter lim="800000"/>
                <a:headEnd/>
                <a:tailEnd/>
              </a:ln>
            </p:spPr>
          </p:pic>
          <p:sp>
            <p:nvSpPr>
              <p:cNvPr id="59482" name="Oval 1024031"/>
              <p:cNvSpPr>
                <a:spLocks noChangeArrowheads="1"/>
              </p:cNvSpPr>
              <p:nvPr/>
            </p:nvSpPr>
            <p:spPr bwMode="gray">
              <a:xfrm>
                <a:off x="108" y="2112"/>
                <a:ext cx="336"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grpSp>
        <p:grpSp>
          <p:nvGrpSpPr>
            <p:cNvPr id="5" name="Group 33"/>
            <p:cNvGrpSpPr>
              <a:grpSpLocks/>
            </p:cNvGrpSpPr>
            <p:nvPr/>
          </p:nvGrpSpPr>
          <p:grpSpPr bwMode="auto">
            <a:xfrm>
              <a:off x="-123830" y="4648201"/>
              <a:ext cx="963627" cy="641350"/>
              <a:chOff x="-76" y="2832"/>
              <a:chExt cx="607" cy="404"/>
            </a:xfrm>
          </p:grpSpPr>
          <p:sp>
            <p:nvSpPr>
              <p:cNvPr id="59479" name="Oval 1024033"/>
              <p:cNvSpPr>
                <a:spLocks noChangeArrowheads="1"/>
              </p:cNvSpPr>
              <p:nvPr/>
            </p:nvSpPr>
            <p:spPr bwMode="gray">
              <a:xfrm rot="604339">
                <a:off x="191" y="3092"/>
                <a:ext cx="340"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80" name="Rectangle 1024034"/>
              <p:cNvPicPr>
                <a:picLocks noChangeAspect="1" noChangeArrowheads="1"/>
              </p:cNvPicPr>
              <p:nvPr/>
            </p:nvPicPr>
            <p:blipFill>
              <a:blip r:embed="rId6" cstate="print"/>
              <a:srcRect/>
              <a:stretch>
                <a:fillRect/>
              </a:stretch>
            </p:blipFill>
            <p:spPr bwMode="gray">
              <a:xfrm>
                <a:off x="-76" y="2832"/>
                <a:ext cx="185" cy="336"/>
              </a:xfrm>
              <a:prstGeom prst="rect">
                <a:avLst/>
              </a:prstGeom>
              <a:noFill/>
              <a:ln w="9525">
                <a:noFill/>
                <a:miter lim="800000"/>
                <a:headEnd/>
                <a:tailEnd/>
              </a:ln>
            </p:spPr>
          </p:pic>
        </p:grpSp>
        <p:sp>
          <p:nvSpPr>
            <p:cNvPr id="59422" name="Oval 1024035"/>
            <p:cNvSpPr>
              <a:spLocks noChangeArrowheads="1"/>
            </p:cNvSpPr>
            <p:nvPr/>
          </p:nvSpPr>
          <p:spPr bwMode="gray">
            <a:xfrm>
              <a:off x="76199" y="5864227"/>
              <a:ext cx="762000" cy="30797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grpSp>
          <p:nvGrpSpPr>
            <p:cNvPr id="6" name="Group 37"/>
            <p:cNvGrpSpPr>
              <a:grpSpLocks/>
            </p:cNvGrpSpPr>
            <p:nvPr/>
          </p:nvGrpSpPr>
          <p:grpSpPr bwMode="auto">
            <a:xfrm>
              <a:off x="-199880" y="5486401"/>
              <a:ext cx="793218" cy="609601"/>
              <a:chOff x="1242" y="2736"/>
              <a:chExt cx="826" cy="635"/>
            </a:xfrm>
          </p:grpSpPr>
          <p:pic>
            <p:nvPicPr>
              <p:cNvPr id="59477" name="Rectangle 1024037"/>
              <p:cNvPicPr>
                <a:picLocks noChangeAspect="1" noChangeArrowheads="1"/>
              </p:cNvPicPr>
              <p:nvPr/>
            </p:nvPicPr>
            <p:blipFill>
              <a:blip r:embed="rId7" cstate="print"/>
              <a:srcRect/>
              <a:stretch>
                <a:fillRect/>
              </a:stretch>
            </p:blipFill>
            <p:spPr bwMode="gray">
              <a:xfrm>
                <a:off x="1632" y="3201"/>
                <a:ext cx="436" cy="170"/>
              </a:xfrm>
              <a:prstGeom prst="rect">
                <a:avLst/>
              </a:prstGeom>
              <a:noFill/>
              <a:ln w="9525">
                <a:noFill/>
                <a:miter lim="800000"/>
                <a:headEnd/>
                <a:tailEnd/>
              </a:ln>
            </p:spPr>
          </p:pic>
          <p:pic>
            <p:nvPicPr>
              <p:cNvPr id="59478" name="Rectangle 1024038"/>
              <p:cNvPicPr>
                <a:picLocks noChangeAspect="1" noChangeArrowheads="1"/>
              </p:cNvPicPr>
              <p:nvPr/>
            </p:nvPicPr>
            <p:blipFill>
              <a:blip r:embed="rId8" cstate="print"/>
              <a:srcRect/>
              <a:stretch>
                <a:fillRect/>
              </a:stretch>
            </p:blipFill>
            <p:spPr bwMode="gray">
              <a:xfrm>
                <a:off x="1242" y="2736"/>
                <a:ext cx="385" cy="495"/>
              </a:xfrm>
              <a:prstGeom prst="rect">
                <a:avLst/>
              </a:prstGeom>
              <a:noFill/>
              <a:ln w="9525">
                <a:noFill/>
                <a:miter lim="800000"/>
                <a:headEnd/>
                <a:tailEnd/>
              </a:ln>
            </p:spPr>
          </p:pic>
        </p:grpSp>
        <p:grpSp>
          <p:nvGrpSpPr>
            <p:cNvPr id="7" name="Group 40"/>
            <p:cNvGrpSpPr>
              <a:grpSpLocks/>
            </p:cNvGrpSpPr>
            <p:nvPr/>
          </p:nvGrpSpPr>
          <p:grpSpPr bwMode="auto">
            <a:xfrm>
              <a:off x="325426" y="4648201"/>
              <a:ext cx="1274749" cy="674688"/>
              <a:chOff x="301" y="2832"/>
              <a:chExt cx="803" cy="425"/>
            </a:xfrm>
          </p:grpSpPr>
          <p:sp>
            <p:nvSpPr>
              <p:cNvPr id="59475"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76" name="Rectangle 1024041"/>
              <p:cNvPicPr>
                <a:picLocks noChangeAspect="1" noChangeArrowheads="1"/>
              </p:cNvPicPr>
              <p:nvPr/>
            </p:nvPicPr>
            <p:blipFill>
              <a:blip r:embed="rId9" cstate="print"/>
              <a:srcRect/>
              <a:stretch>
                <a:fillRect/>
              </a:stretch>
            </p:blipFill>
            <p:spPr bwMode="gray">
              <a:xfrm>
                <a:off x="301" y="2832"/>
                <a:ext cx="384" cy="344"/>
              </a:xfrm>
              <a:prstGeom prst="rect">
                <a:avLst/>
              </a:prstGeom>
              <a:noFill/>
              <a:ln w="9525">
                <a:noFill/>
                <a:miter lim="800000"/>
                <a:headEnd/>
                <a:tailEnd/>
              </a:ln>
            </p:spPr>
          </p:pic>
        </p:grpSp>
        <p:grpSp>
          <p:nvGrpSpPr>
            <p:cNvPr id="8" name="Group 43"/>
            <p:cNvGrpSpPr>
              <a:grpSpLocks/>
            </p:cNvGrpSpPr>
            <p:nvPr/>
          </p:nvGrpSpPr>
          <p:grpSpPr bwMode="auto">
            <a:xfrm>
              <a:off x="-128593" y="3962401"/>
              <a:ext cx="995374" cy="533400"/>
              <a:chOff x="-79" y="2400"/>
              <a:chExt cx="627" cy="336"/>
            </a:xfrm>
          </p:grpSpPr>
          <p:sp>
            <p:nvSpPr>
              <p:cNvPr id="59473" name="Oval 1024043"/>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74" name="Rectangle 1024044"/>
              <p:cNvPicPr>
                <a:picLocks noChangeAspect="1" noChangeArrowheads="1"/>
              </p:cNvPicPr>
              <p:nvPr/>
            </p:nvPicPr>
            <p:blipFill>
              <a:blip r:embed="rId10" cstate="print"/>
              <a:srcRect/>
              <a:stretch>
                <a:fillRect/>
              </a:stretch>
            </p:blipFill>
            <p:spPr bwMode="gray">
              <a:xfrm>
                <a:off x="-79" y="2400"/>
                <a:ext cx="188" cy="288"/>
              </a:xfrm>
              <a:prstGeom prst="rect">
                <a:avLst/>
              </a:prstGeom>
              <a:noFill/>
              <a:ln w="9525">
                <a:noFill/>
                <a:miter lim="800000"/>
                <a:headEnd/>
                <a:tailEnd/>
              </a:ln>
            </p:spPr>
          </p:pic>
        </p:grpSp>
        <p:grpSp>
          <p:nvGrpSpPr>
            <p:cNvPr id="9" name="Group 46"/>
            <p:cNvGrpSpPr>
              <a:grpSpLocks/>
            </p:cNvGrpSpPr>
            <p:nvPr/>
          </p:nvGrpSpPr>
          <p:grpSpPr bwMode="auto">
            <a:xfrm>
              <a:off x="515947" y="3052764"/>
              <a:ext cx="969973" cy="644525"/>
              <a:chOff x="421" y="1827"/>
              <a:chExt cx="611" cy="406"/>
            </a:xfrm>
          </p:grpSpPr>
          <p:sp>
            <p:nvSpPr>
              <p:cNvPr id="59471" name="Oval 1024046"/>
              <p:cNvSpPr>
                <a:spLocks noChangeArrowheads="1"/>
              </p:cNvSpPr>
              <p:nvPr/>
            </p:nvSpPr>
            <p:spPr bwMode="gray">
              <a:xfrm>
                <a:off x="624" y="2112"/>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72" name="Rectangle 1024047"/>
              <p:cNvPicPr>
                <a:picLocks noChangeAspect="1" noChangeArrowheads="1"/>
              </p:cNvPicPr>
              <p:nvPr/>
            </p:nvPicPr>
            <p:blipFill>
              <a:blip r:embed="rId11" cstate="print"/>
              <a:srcRect/>
              <a:stretch>
                <a:fillRect/>
              </a:stretch>
            </p:blipFill>
            <p:spPr bwMode="gray">
              <a:xfrm>
                <a:off x="421" y="1827"/>
                <a:ext cx="177" cy="333"/>
              </a:xfrm>
              <a:prstGeom prst="rect">
                <a:avLst/>
              </a:prstGeom>
              <a:noFill/>
              <a:ln w="9525">
                <a:noFill/>
                <a:miter lim="800000"/>
                <a:headEnd/>
                <a:tailEnd/>
              </a:ln>
            </p:spPr>
          </p:pic>
        </p:grpSp>
        <p:grpSp>
          <p:nvGrpSpPr>
            <p:cNvPr id="10" name="Group 49"/>
            <p:cNvGrpSpPr>
              <a:grpSpLocks/>
            </p:cNvGrpSpPr>
            <p:nvPr/>
          </p:nvGrpSpPr>
          <p:grpSpPr bwMode="auto">
            <a:xfrm>
              <a:off x="409584" y="5486401"/>
              <a:ext cx="1266842" cy="677863"/>
              <a:chOff x="301" y="3312"/>
              <a:chExt cx="798" cy="427"/>
            </a:xfrm>
          </p:grpSpPr>
          <p:sp>
            <p:nvSpPr>
              <p:cNvPr id="59469"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70" name="Rectangle 1024050"/>
              <p:cNvPicPr>
                <a:picLocks noChangeAspect="1" noChangeArrowheads="1"/>
              </p:cNvPicPr>
              <p:nvPr/>
            </p:nvPicPr>
            <p:blipFill>
              <a:blip r:embed="rId12" cstate="print"/>
              <a:srcRect/>
              <a:stretch>
                <a:fillRect/>
              </a:stretch>
            </p:blipFill>
            <p:spPr bwMode="gray">
              <a:xfrm rot="21419117" flipH="1">
                <a:off x="301" y="3312"/>
                <a:ext cx="384" cy="370"/>
              </a:xfrm>
              <a:prstGeom prst="rect">
                <a:avLst/>
              </a:prstGeom>
              <a:noFill/>
              <a:ln w="9525">
                <a:noFill/>
                <a:miter lim="800000"/>
                <a:headEnd/>
                <a:tailEnd/>
              </a:ln>
            </p:spPr>
          </p:pic>
        </p:grpSp>
        <p:grpSp>
          <p:nvGrpSpPr>
            <p:cNvPr id="11" name="Group 52"/>
            <p:cNvGrpSpPr>
              <a:grpSpLocks/>
            </p:cNvGrpSpPr>
            <p:nvPr/>
          </p:nvGrpSpPr>
          <p:grpSpPr bwMode="auto">
            <a:xfrm>
              <a:off x="554047" y="3860807"/>
              <a:ext cx="969973" cy="787401"/>
              <a:chOff x="445" y="2336"/>
              <a:chExt cx="611" cy="496"/>
            </a:xfrm>
          </p:grpSpPr>
          <p:sp>
            <p:nvSpPr>
              <p:cNvPr id="59467" name="Oval 1024052"/>
              <p:cNvSpPr>
                <a:spLocks noChangeArrowheads="1"/>
              </p:cNvSpPr>
              <p:nvPr/>
            </p:nvSpPr>
            <p:spPr bwMode="gray">
              <a:xfrm>
                <a:off x="648" y="2688"/>
                <a:ext cx="408"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68" name="Rectangle 1024053"/>
              <p:cNvPicPr>
                <a:picLocks noChangeAspect="1" noChangeArrowheads="1"/>
              </p:cNvPicPr>
              <p:nvPr/>
            </p:nvPicPr>
            <p:blipFill>
              <a:blip r:embed="rId13" cstate="print"/>
              <a:srcRect/>
              <a:stretch>
                <a:fillRect/>
              </a:stretch>
            </p:blipFill>
            <p:spPr bwMode="gray">
              <a:xfrm>
                <a:off x="445" y="2336"/>
                <a:ext cx="187" cy="432"/>
              </a:xfrm>
              <a:prstGeom prst="rect">
                <a:avLst/>
              </a:prstGeom>
              <a:noFill/>
              <a:ln w="9525">
                <a:noFill/>
                <a:miter lim="800000"/>
                <a:headEnd/>
                <a:tailEnd/>
              </a:ln>
              <a:effectLst>
                <a:glow rad="101600">
                  <a:schemeClr val="tx1">
                    <a:alpha val="60000"/>
                  </a:schemeClr>
                </a:glow>
              </a:effectLst>
            </p:spPr>
          </p:pic>
        </p:grpSp>
        <p:grpSp>
          <p:nvGrpSpPr>
            <p:cNvPr id="12" name="Group 55"/>
            <p:cNvGrpSpPr>
              <a:grpSpLocks/>
            </p:cNvGrpSpPr>
            <p:nvPr/>
          </p:nvGrpSpPr>
          <p:grpSpPr bwMode="auto">
            <a:xfrm>
              <a:off x="3001962" y="4768851"/>
              <a:ext cx="539750" cy="641350"/>
              <a:chOff x="191" y="2832"/>
              <a:chExt cx="340" cy="404"/>
            </a:xfrm>
          </p:grpSpPr>
          <p:sp>
            <p:nvSpPr>
              <p:cNvPr id="59465" name="Oval 1024055"/>
              <p:cNvSpPr>
                <a:spLocks noChangeArrowheads="1"/>
              </p:cNvSpPr>
              <p:nvPr/>
            </p:nvSpPr>
            <p:spPr bwMode="gray">
              <a:xfrm rot="604339">
                <a:off x="191" y="3092"/>
                <a:ext cx="340" cy="144"/>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66" name="Rectangle 1024056"/>
              <p:cNvPicPr>
                <a:picLocks noChangeAspect="1" noChangeArrowheads="1"/>
              </p:cNvPicPr>
              <p:nvPr/>
            </p:nvPicPr>
            <p:blipFill>
              <a:blip r:embed="rId6" cstate="print"/>
              <a:srcRect/>
              <a:stretch>
                <a:fillRect/>
              </a:stretch>
            </p:blipFill>
            <p:spPr bwMode="gray">
              <a:xfrm>
                <a:off x="247" y="2832"/>
                <a:ext cx="185" cy="336"/>
              </a:xfrm>
              <a:prstGeom prst="rect">
                <a:avLst/>
              </a:prstGeom>
              <a:noFill/>
              <a:ln w="9525">
                <a:noFill/>
                <a:miter lim="800000"/>
                <a:headEnd/>
                <a:tailEnd/>
              </a:ln>
            </p:spPr>
          </p:pic>
        </p:grpSp>
        <p:grpSp>
          <p:nvGrpSpPr>
            <p:cNvPr id="13" name="Group 58"/>
            <p:cNvGrpSpPr>
              <a:grpSpLocks/>
            </p:cNvGrpSpPr>
            <p:nvPr/>
          </p:nvGrpSpPr>
          <p:grpSpPr bwMode="auto">
            <a:xfrm>
              <a:off x="2971799" y="5562602"/>
              <a:ext cx="507999" cy="609601"/>
              <a:chOff x="1632" y="2736"/>
              <a:chExt cx="529" cy="635"/>
            </a:xfrm>
          </p:grpSpPr>
          <p:pic>
            <p:nvPicPr>
              <p:cNvPr id="59463" name="Rectangle 1024058"/>
              <p:cNvPicPr>
                <a:picLocks noChangeAspect="1" noChangeArrowheads="1"/>
              </p:cNvPicPr>
              <p:nvPr/>
            </p:nvPicPr>
            <p:blipFill>
              <a:blip r:embed="rId7" cstate="print"/>
              <a:srcRect/>
              <a:stretch>
                <a:fillRect/>
              </a:stretch>
            </p:blipFill>
            <p:spPr bwMode="gray">
              <a:xfrm>
                <a:off x="1632" y="3201"/>
                <a:ext cx="436" cy="170"/>
              </a:xfrm>
              <a:prstGeom prst="rect">
                <a:avLst/>
              </a:prstGeom>
              <a:noFill/>
              <a:ln w="9525">
                <a:noFill/>
                <a:miter lim="800000"/>
                <a:headEnd/>
                <a:tailEnd/>
              </a:ln>
            </p:spPr>
          </p:pic>
          <p:pic>
            <p:nvPicPr>
              <p:cNvPr id="59464" name="Rectangle 1024059"/>
              <p:cNvPicPr>
                <a:picLocks noChangeAspect="1" noChangeArrowheads="1"/>
              </p:cNvPicPr>
              <p:nvPr/>
            </p:nvPicPr>
            <p:blipFill>
              <a:blip r:embed="rId8" cstate="print"/>
              <a:srcRect/>
              <a:stretch>
                <a:fillRect/>
              </a:stretch>
            </p:blipFill>
            <p:spPr bwMode="gray">
              <a:xfrm>
                <a:off x="1776" y="2736"/>
                <a:ext cx="385" cy="495"/>
              </a:xfrm>
              <a:prstGeom prst="rect">
                <a:avLst/>
              </a:prstGeom>
              <a:noFill/>
              <a:ln w="9525">
                <a:noFill/>
                <a:miter lim="800000"/>
                <a:headEnd/>
                <a:tailEnd/>
              </a:ln>
            </p:spPr>
          </p:pic>
        </p:grpSp>
        <p:grpSp>
          <p:nvGrpSpPr>
            <p:cNvPr id="14" name="Group 61"/>
            <p:cNvGrpSpPr>
              <a:grpSpLocks/>
            </p:cNvGrpSpPr>
            <p:nvPr/>
          </p:nvGrpSpPr>
          <p:grpSpPr bwMode="auto">
            <a:xfrm>
              <a:off x="2920999" y="4114801"/>
              <a:ext cx="647700" cy="533400"/>
              <a:chOff x="140" y="2400"/>
              <a:chExt cx="408" cy="336"/>
            </a:xfrm>
          </p:grpSpPr>
          <p:sp>
            <p:nvSpPr>
              <p:cNvPr id="59461" name="Oval 1024061"/>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mj-lt"/>
                </a:endParaRPr>
              </a:p>
            </p:txBody>
          </p:sp>
          <p:pic>
            <p:nvPicPr>
              <p:cNvPr id="59462" name="Rectangle 1024062"/>
              <p:cNvPicPr>
                <a:picLocks noChangeAspect="1" noChangeArrowheads="1"/>
              </p:cNvPicPr>
              <p:nvPr/>
            </p:nvPicPr>
            <p:blipFill>
              <a:blip r:embed="rId10" cstate="print"/>
              <a:srcRect/>
              <a:stretch>
                <a:fillRect/>
              </a:stretch>
            </p:blipFill>
            <p:spPr bwMode="gray">
              <a:xfrm>
                <a:off x="244" y="2400"/>
                <a:ext cx="188" cy="288"/>
              </a:xfrm>
              <a:prstGeom prst="rect">
                <a:avLst/>
              </a:prstGeom>
              <a:noFill/>
              <a:ln w="9525">
                <a:noFill/>
                <a:miter lim="800000"/>
                <a:headEnd/>
                <a:tailEnd/>
              </a:ln>
            </p:spPr>
          </p:pic>
        </p:grpSp>
        <p:grpSp>
          <p:nvGrpSpPr>
            <p:cNvPr id="15" name="Group 64"/>
            <p:cNvGrpSpPr>
              <a:grpSpLocks/>
            </p:cNvGrpSpPr>
            <p:nvPr/>
          </p:nvGrpSpPr>
          <p:grpSpPr bwMode="auto">
            <a:xfrm>
              <a:off x="7545390" y="3200401"/>
              <a:ext cx="1198562" cy="628650"/>
              <a:chOff x="4705" y="1920"/>
              <a:chExt cx="755" cy="396"/>
            </a:xfrm>
          </p:grpSpPr>
          <p:pic>
            <p:nvPicPr>
              <p:cNvPr id="59459" name="Rectangle 1024064"/>
              <p:cNvPicPr>
                <a:picLocks noChangeAspect="1" noChangeArrowheads="1"/>
              </p:cNvPicPr>
              <p:nvPr/>
            </p:nvPicPr>
            <p:blipFill>
              <a:blip r:embed="rId3"/>
              <a:srcRect/>
              <a:stretch>
                <a:fillRect/>
              </a:stretch>
            </p:blipFill>
            <p:spPr bwMode="gray">
              <a:xfrm>
                <a:off x="4705" y="1920"/>
                <a:ext cx="754" cy="396"/>
              </a:xfrm>
              <a:prstGeom prst="rect">
                <a:avLst/>
              </a:prstGeom>
              <a:noFill/>
              <a:ln w="9525">
                <a:noFill/>
                <a:miter lim="800000"/>
                <a:headEnd/>
                <a:tailEnd/>
              </a:ln>
            </p:spPr>
          </p:pic>
          <p:sp>
            <p:nvSpPr>
              <p:cNvPr id="59460" name="Oval 1024065"/>
              <p:cNvSpPr>
                <a:spLocks noChangeArrowheads="1"/>
              </p:cNvSpPr>
              <p:nvPr/>
            </p:nvSpPr>
            <p:spPr bwMode="gray">
              <a:xfrm>
                <a:off x="4740" y="1920"/>
                <a:ext cx="720" cy="384"/>
              </a:xfrm>
              <a:prstGeom prst="ellipse">
                <a:avLst/>
              </a:prstGeom>
              <a:noFill/>
              <a:ln w="9525">
                <a:noFill/>
                <a:round/>
                <a:headEnd/>
                <a:tailEnd/>
              </a:ln>
            </p:spPr>
            <p:txBody>
              <a:bodyPr wrap="none" anchor="ctr"/>
              <a:lstStyle/>
              <a:p>
                <a:pPr algn="ctr">
                  <a:lnSpc>
                    <a:spcPct val="100000"/>
                  </a:lnSpc>
                  <a:spcBef>
                    <a:spcPct val="0"/>
                  </a:spcBef>
                </a:pPr>
                <a:r>
                  <a:rPr lang="en-US" sz="1200" b="1" dirty="0" smtClean="0">
                    <a:solidFill>
                      <a:schemeClr val="bg1"/>
                    </a:solidFill>
                    <a:latin typeface="+mj-lt"/>
                  </a:rPr>
                  <a:t>Unified </a:t>
                </a:r>
                <a:br>
                  <a:rPr lang="en-US" sz="1200" b="1" dirty="0" smtClean="0">
                    <a:solidFill>
                      <a:schemeClr val="bg1"/>
                    </a:solidFill>
                    <a:latin typeface="+mj-lt"/>
                  </a:rPr>
                </a:br>
                <a:r>
                  <a:rPr lang="en-US" sz="1200" b="1" dirty="0" smtClean="0">
                    <a:solidFill>
                      <a:schemeClr val="bg1"/>
                    </a:solidFill>
                    <a:latin typeface="+mj-lt"/>
                  </a:rPr>
                  <a:t>Messaging </a:t>
                </a:r>
                <a:endParaRPr lang="en-US" sz="1200" b="1" dirty="0">
                  <a:solidFill>
                    <a:schemeClr val="bg1"/>
                  </a:solidFill>
                  <a:latin typeface="+mj-lt"/>
                </a:endParaRPr>
              </a:p>
            </p:txBody>
          </p:sp>
        </p:grpSp>
        <p:grpSp>
          <p:nvGrpSpPr>
            <p:cNvPr id="16" name="Group 67"/>
            <p:cNvGrpSpPr>
              <a:grpSpLocks/>
            </p:cNvGrpSpPr>
            <p:nvPr/>
          </p:nvGrpSpPr>
          <p:grpSpPr bwMode="auto">
            <a:xfrm>
              <a:off x="3352798" y="1651000"/>
              <a:ext cx="1250950" cy="628650"/>
              <a:chOff x="1990" y="944"/>
              <a:chExt cx="788" cy="396"/>
            </a:xfrm>
          </p:grpSpPr>
          <p:pic>
            <p:nvPicPr>
              <p:cNvPr id="59457" name="Rectangle 1024067"/>
              <p:cNvPicPr>
                <a:picLocks noChangeAspect="1" noChangeArrowheads="1"/>
              </p:cNvPicPr>
              <p:nvPr/>
            </p:nvPicPr>
            <p:blipFill>
              <a:blip r:embed="rId3"/>
              <a:srcRect/>
              <a:stretch>
                <a:fillRect/>
              </a:stretch>
            </p:blipFill>
            <p:spPr bwMode="gray">
              <a:xfrm>
                <a:off x="1990" y="944"/>
                <a:ext cx="788" cy="396"/>
              </a:xfrm>
              <a:prstGeom prst="rect">
                <a:avLst/>
              </a:prstGeom>
              <a:noFill/>
              <a:ln w="9525">
                <a:noFill/>
                <a:miter lim="800000"/>
                <a:headEnd/>
                <a:tailEnd/>
              </a:ln>
            </p:spPr>
          </p:pic>
          <p:sp>
            <p:nvSpPr>
              <p:cNvPr id="59458" name="Oval 1024068"/>
              <p:cNvSpPr>
                <a:spLocks noChangeArrowheads="1"/>
              </p:cNvSpPr>
              <p:nvPr/>
            </p:nvSpPr>
            <p:spPr bwMode="gray">
              <a:xfrm>
                <a:off x="2042" y="944"/>
                <a:ext cx="720" cy="384"/>
              </a:xfrm>
              <a:prstGeom prst="ellipse">
                <a:avLst/>
              </a:prstGeom>
              <a:noFill/>
              <a:ln w="9525">
                <a:noFill/>
                <a:round/>
                <a:headEnd/>
                <a:tailEnd/>
              </a:ln>
            </p:spPr>
            <p:txBody>
              <a:bodyPr wrap="none" anchor="ctr"/>
              <a:lstStyle/>
              <a:p>
                <a:pPr algn="ctr" eaLnBrk="1" hangingPunct="1">
                  <a:lnSpc>
                    <a:spcPct val="100000"/>
                  </a:lnSpc>
                  <a:spcBef>
                    <a:spcPct val="0"/>
                  </a:spcBef>
                </a:pPr>
                <a:r>
                  <a:rPr lang="en-US" sz="1200" b="1" dirty="0">
                    <a:solidFill>
                      <a:schemeClr val="bg1"/>
                    </a:solidFill>
                    <a:latin typeface="+mj-lt"/>
                  </a:rPr>
                  <a:t>Edge</a:t>
                </a:r>
              </a:p>
              <a:p>
                <a:pPr algn="ctr" eaLnBrk="1" hangingPunct="1">
                  <a:lnSpc>
                    <a:spcPct val="100000"/>
                  </a:lnSpc>
                  <a:spcBef>
                    <a:spcPct val="0"/>
                  </a:spcBef>
                </a:pPr>
                <a:r>
                  <a:rPr lang="en-US" sz="1200" b="1" dirty="0">
                    <a:solidFill>
                      <a:schemeClr val="bg1"/>
                    </a:solidFill>
                    <a:latin typeface="+mj-lt"/>
                  </a:rPr>
                  <a:t>Transport</a:t>
                </a:r>
              </a:p>
            </p:txBody>
          </p:sp>
        </p:grpSp>
        <p:grpSp>
          <p:nvGrpSpPr>
            <p:cNvPr id="17" name="Group 70"/>
            <p:cNvGrpSpPr>
              <a:grpSpLocks/>
            </p:cNvGrpSpPr>
            <p:nvPr/>
          </p:nvGrpSpPr>
          <p:grpSpPr bwMode="auto">
            <a:xfrm>
              <a:off x="5995985" y="1600200"/>
              <a:ext cx="1182686" cy="628650"/>
              <a:chOff x="3729" y="912"/>
              <a:chExt cx="745" cy="396"/>
            </a:xfrm>
          </p:grpSpPr>
          <p:pic>
            <p:nvPicPr>
              <p:cNvPr id="59455" name="Rectangle 1024070"/>
              <p:cNvPicPr>
                <a:picLocks noChangeAspect="1" noChangeArrowheads="1"/>
              </p:cNvPicPr>
              <p:nvPr/>
            </p:nvPicPr>
            <p:blipFill>
              <a:blip r:embed="rId3"/>
              <a:srcRect/>
              <a:stretch>
                <a:fillRect/>
              </a:stretch>
            </p:blipFill>
            <p:spPr bwMode="gray">
              <a:xfrm>
                <a:off x="3729" y="912"/>
                <a:ext cx="734" cy="396"/>
              </a:xfrm>
              <a:prstGeom prst="rect">
                <a:avLst/>
              </a:prstGeom>
              <a:noFill/>
              <a:ln w="9525">
                <a:noFill/>
                <a:miter lim="800000"/>
                <a:headEnd/>
                <a:tailEnd/>
              </a:ln>
            </p:spPr>
          </p:pic>
          <p:sp>
            <p:nvSpPr>
              <p:cNvPr id="59456" name="Oval 1024071"/>
              <p:cNvSpPr>
                <a:spLocks noChangeArrowheads="1"/>
              </p:cNvSpPr>
              <p:nvPr/>
            </p:nvSpPr>
            <p:spPr bwMode="gray">
              <a:xfrm>
                <a:off x="3754" y="912"/>
                <a:ext cx="720" cy="384"/>
              </a:xfrm>
              <a:prstGeom prst="ellipse">
                <a:avLst/>
              </a:prstGeom>
              <a:noFill/>
              <a:ln w="9525">
                <a:noFill/>
                <a:round/>
                <a:headEnd/>
                <a:tailEnd/>
              </a:ln>
            </p:spPr>
            <p:txBody>
              <a:bodyPr wrap="none" anchor="ctr"/>
              <a:lstStyle/>
              <a:p>
                <a:pPr algn="ctr" eaLnBrk="1" hangingPunct="1">
                  <a:lnSpc>
                    <a:spcPct val="100000"/>
                  </a:lnSpc>
                  <a:spcBef>
                    <a:spcPct val="0"/>
                  </a:spcBef>
                </a:pPr>
                <a:r>
                  <a:rPr lang="en-US" sz="1200" b="1" dirty="0">
                    <a:solidFill>
                      <a:schemeClr val="bg1"/>
                    </a:solidFill>
                    <a:latin typeface="+mj-lt"/>
                  </a:rPr>
                  <a:t>Hub</a:t>
                </a:r>
              </a:p>
              <a:p>
                <a:pPr algn="ctr" eaLnBrk="1" hangingPunct="1">
                  <a:lnSpc>
                    <a:spcPct val="100000"/>
                  </a:lnSpc>
                  <a:spcBef>
                    <a:spcPct val="0"/>
                  </a:spcBef>
                </a:pPr>
                <a:r>
                  <a:rPr lang="en-US" sz="1200" b="1" dirty="0">
                    <a:solidFill>
                      <a:schemeClr val="bg1"/>
                    </a:solidFill>
                    <a:latin typeface="+mj-lt"/>
                  </a:rPr>
                  <a:t>Transport</a:t>
                </a:r>
              </a:p>
            </p:txBody>
          </p:sp>
        </p:grpSp>
        <p:pic>
          <p:nvPicPr>
            <p:cNvPr id="59435" name="Rectangle 1024072"/>
            <p:cNvPicPr>
              <a:picLocks noChangeAspect="1" noChangeArrowheads="1"/>
            </p:cNvPicPr>
            <p:nvPr/>
          </p:nvPicPr>
          <p:blipFill>
            <a:blip r:embed="rId14" cstate="print"/>
            <a:srcRect/>
            <a:stretch>
              <a:fillRect/>
            </a:stretch>
          </p:blipFill>
          <p:spPr bwMode="gray">
            <a:xfrm>
              <a:off x="4952997" y="1676400"/>
              <a:ext cx="515937" cy="1447801"/>
            </a:xfrm>
            <a:prstGeom prst="rect">
              <a:avLst/>
            </a:prstGeom>
            <a:noFill/>
            <a:ln w="9525">
              <a:noFill/>
              <a:miter lim="800000"/>
              <a:headEnd/>
              <a:tailEnd/>
            </a:ln>
          </p:spPr>
        </p:pic>
        <p:sp>
          <p:nvSpPr>
            <p:cNvPr id="59437" name="Straight Connector 1024074"/>
            <p:cNvSpPr>
              <a:spLocks noChangeShapeType="1"/>
            </p:cNvSpPr>
            <p:nvPr/>
          </p:nvSpPr>
          <p:spPr bwMode="auto">
            <a:xfrm>
              <a:off x="1904999" y="3797301"/>
              <a:ext cx="2057399" cy="0"/>
            </a:xfrm>
            <a:prstGeom prst="line">
              <a:avLst/>
            </a:prstGeom>
            <a:noFill/>
            <a:ln w="76200" algn="ctr">
              <a:solidFill>
                <a:schemeClr val="tx1"/>
              </a:solidFill>
              <a:round/>
              <a:headEnd/>
              <a:tailEnd type="triangle" w="med" len="med"/>
            </a:ln>
          </p:spPr>
          <p:txBody>
            <a:bodyPr/>
            <a:lstStyle/>
            <a:p>
              <a:endParaRPr lang="en-US" dirty="0">
                <a:latin typeface="+mj-lt"/>
              </a:endParaRPr>
            </a:p>
          </p:txBody>
        </p:sp>
        <p:sp>
          <p:nvSpPr>
            <p:cNvPr id="59438" name="Straight Connector 1024075"/>
            <p:cNvSpPr>
              <a:spLocks noChangeShapeType="1"/>
            </p:cNvSpPr>
            <p:nvPr/>
          </p:nvSpPr>
          <p:spPr bwMode="auto">
            <a:xfrm>
              <a:off x="5486397" y="3797301"/>
              <a:ext cx="1904999" cy="0"/>
            </a:xfrm>
            <a:prstGeom prst="line">
              <a:avLst/>
            </a:prstGeom>
            <a:noFill/>
            <a:ln w="76200" algn="ctr">
              <a:solidFill>
                <a:schemeClr val="tx1"/>
              </a:solidFill>
              <a:round/>
              <a:headEnd/>
              <a:tailEnd/>
            </a:ln>
          </p:spPr>
          <p:txBody>
            <a:bodyPr/>
            <a:lstStyle/>
            <a:p>
              <a:endParaRPr lang="en-US" dirty="0">
                <a:latin typeface="+mj-lt"/>
              </a:endParaRPr>
            </a:p>
          </p:txBody>
        </p:sp>
        <p:sp>
          <p:nvSpPr>
            <p:cNvPr id="59439" name="Straight Connector 1024076"/>
            <p:cNvSpPr>
              <a:spLocks noChangeShapeType="1"/>
            </p:cNvSpPr>
            <p:nvPr/>
          </p:nvSpPr>
          <p:spPr bwMode="auto">
            <a:xfrm>
              <a:off x="8216895" y="1765300"/>
              <a:ext cx="0" cy="215900"/>
            </a:xfrm>
            <a:prstGeom prst="line">
              <a:avLst/>
            </a:prstGeom>
            <a:noFill/>
            <a:ln w="76200" algn="ctr">
              <a:solidFill>
                <a:schemeClr val="tx1"/>
              </a:solidFill>
              <a:round/>
              <a:headEnd/>
              <a:tailEnd/>
            </a:ln>
          </p:spPr>
          <p:txBody>
            <a:bodyPr/>
            <a:lstStyle/>
            <a:p>
              <a:endParaRPr lang="en-US" dirty="0">
                <a:latin typeface="+mj-lt"/>
              </a:endParaRPr>
            </a:p>
          </p:txBody>
        </p:sp>
        <p:sp>
          <p:nvSpPr>
            <p:cNvPr id="59440" name="Straight Connector 1024077"/>
            <p:cNvSpPr>
              <a:spLocks noChangeShapeType="1"/>
            </p:cNvSpPr>
            <p:nvPr/>
          </p:nvSpPr>
          <p:spPr bwMode="auto">
            <a:xfrm>
              <a:off x="8229596" y="2743201"/>
              <a:ext cx="0" cy="381000"/>
            </a:xfrm>
            <a:prstGeom prst="line">
              <a:avLst/>
            </a:prstGeom>
            <a:noFill/>
            <a:ln w="76200" algn="ctr">
              <a:solidFill>
                <a:schemeClr val="tx1"/>
              </a:solidFill>
              <a:round/>
              <a:headEnd/>
              <a:tailEnd type="triangle" w="med" len="med"/>
            </a:ln>
          </p:spPr>
          <p:txBody>
            <a:bodyPr/>
            <a:lstStyle/>
            <a:p>
              <a:endParaRPr lang="en-US" dirty="0">
                <a:latin typeface="+mj-lt"/>
              </a:endParaRPr>
            </a:p>
          </p:txBody>
        </p:sp>
        <p:pic>
          <p:nvPicPr>
            <p:cNvPr id="59441" name="Rectangle 1024078"/>
            <p:cNvPicPr>
              <a:picLocks noChangeAspect="1" noChangeArrowheads="1"/>
            </p:cNvPicPr>
            <p:nvPr/>
          </p:nvPicPr>
          <p:blipFill>
            <a:blip r:embed="rId15" cstate="print"/>
            <a:srcRect/>
            <a:stretch>
              <a:fillRect/>
            </a:stretch>
          </p:blipFill>
          <p:spPr bwMode="gray">
            <a:xfrm>
              <a:off x="7924796" y="1290638"/>
              <a:ext cx="609600" cy="566737"/>
            </a:xfrm>
            <a:prstGeom prst="rect">
              <a:avLst/>
            </a:prstGeom>
            <a:noFill/>
            <a:ln w="9525">
              <a:noFill/>
              <a:miter lim="800000"/>
              <a:headEnd/>
              <a:tailEnd/>
            </a:ln>
          </p:spPr>
        </p:pic>
        <p:grpSp>
          <p:nvGrpSpPr>
            <p:cNvPr id="18" name="Group 80"/>
            <p:cNvGrpSpPr>
              <a:grpSpLocks/>
            </p:cNvGrpSpPr>
            <p:nvPr/>
          </p:nvGrpSpPr>
          <p:grpSpPr bwMode="auto">
            <a:xfrm>
              <a:off x="1919287" y="2590800"/>
              <a:ext cx="1357311" cy="0"/>
              <a:chOff x="1919288" y="2590799"/>
              <a:chExt cx="1122113" cy="45719"/>
            </a:xfrm>
          </p:grpSpPr>
          <p:sp>
            <p:nvSpPr>
              <p:cNvPr id="59453" name="Straight Connector 1024080"/>
              <p:cNvSpPr>
                <a:spLocks noChangeShapeType="1"/>
              </p:cNvSpPr>
              <p:nvPr/>
            </p:nvSpPr>
            <p:spPr bwMode="auto">
              <a:xfrm>
                <a:off x="1416" y="1632"/>
                <a:ext cx="696" cy="0"/>
              </a:xfrm>
              <a:prstGeom prst="line">
                <a:avLst/>
              </a:prstGeom>
              <a:noFill/>
              <a:ln w="76200" algn="ctr">
                <a:solidFill>
                  <a:schemeClr val="tx1"/>
                </a:solidFill>
                <a:round/>
                <a:headEnd/>
                <a:tailEnd type="triangle" w="med" len="med"/>
              </a:ln>
            </p:spPr>
            <p:txBody>
              <a:bodyPr/>
              <a:lstStyle/>
              <a:p>
                <a:endParaRPr lang="en-US" dirty="0">
                  <a:latin typeface="+mj-lt"/>
                </a:endParaRPr>
              </a:p>
            </p:txBody>
          </p:sp>
          <p:sp>
            <p:nvSpPr>
              <p:cNvPr id="59454" name="Straight Connector 1024081"/>
              <p:cNvSpPr>
                <a:spLocks noChangeShapeType="1"/>
              </p:cNvSpPr>
              <p:nvPr/>
            </p:nvSpPr>
            <p:spPr bwMode="auto">
              <a:xfrm flipH="1">
                <a:off x="1257" y="1632"/>
                <a:ext cx="336" cy="0"/>
              </a:xfrm>
              <a:prstGeom prst="line">
                <a:avLst/>
              </a:prstGeom>
              <a:noFill/>
              <a:ln w="76200" algn="ctr">
                <a:solidFill>
                  <a:schemeClr val="tx1"/>
                </a:solidFill>
                <a:round/>
                <a:headEnd/>
                <a:tailEnd type="triangle" w="med" len="med"/>
              </a:ln>
            </p:spPr>
            <p:txBody>
              <a:bodyPr/>
              <a:lstStyle/>
              <a:p>
                <a:endParaRPr lang="en-US" dirty="0">
                  <a:latin typeface="+mj-lt"/>
                </a:endParaRPr>
              </a:p>
            </p:txBody>
          </p:sp>
        </p:grpSp>
        <p:pic>
          <p:nvPicPr>
            <p:cNvPr id="59443" name="Rectangle 1024082"/>
            <p:cNvPicPr>
              <a:picLocks noChangeAspect="1" noChangeArrowheads="1"/>
            </p:cNvPicPr>
            <p:nvPr/>
          </p:nvPicPr>
          <p:blipFill>
            <a:blip r:embed="rId14" cstate="print"/>
            <a:srcRect/>
            <a:stretch>
              <a:fillRect/>
            </a:stretch>
          </p:blipFill>
          <p:spPr bwMode="gray">
            <a:xfrm>
              <a:off x="2310160" y="1668868"/>
              <a:ext cx="515937" cy="1447801"/>
            </a:xfrm>
            <a:prstGeom prst="rect">
              <a:avLst/>
            </a:prstGeom>
            <a:noFill/>
            <a:ln w="9525">
              <a:noFill/>
              <a:miter lim="800000"/>
              <a:headEnd/>
              <a:tailEnd/>
            </a:ln>
          </p:spPr>
        </p:pic>
        <p:sp>
          <p:nvSpPr>
            <p:cNvPr id="59444" name="Straight Connector 1024083"/>
            <p:cNvSpPr>
              <a:spLocks noChangeShapeType="1"/>
            </p:cNvSpPr>
            <p:nvPr/>
          </p:nvSpPr>
          <p:spPr bwMode="auto">
            <a:xfrm>
              <a:off x="6426196" y="2819401"/>
              <a:ext cx="0" cy="1447801"/>
            </a:xfrm>
            <a:prstGeom prst="line">
              <a:avLst/>
            </a:prstGeom>
            <a:noFill/>
            <a:ln w="76200" algn="ctr">
              <a:solidFill>
                <a:schemeClr val="tx1"/>
              </a:solidFill>
              <a:round/>
              <a:headEnd/>
              <a:tailEnd/>
            </a:ln>
          </p:spPr>
          <p:txBody>
            <a:bodyPr/>
            <a:lstStyle/>
            <a:p>
              <a:endParaRPr lang="en-US" dirty="0">
                <a:latin typeface="+mj-lt"/>
              </a:endParaRPr>
            </a:p>
          </p:txBody>
        </p:sp>
        <p:pic>
          <p:nvPicPr>
            <p:cNvPr id="59445" name="Rectangle 1024084"/>
            <p:cNvPicPr>
              <a:picLocks noChangeAspect="1" noChangeArrowheads="1"/>
            </p:cNvPicPr>
            <p:nvPr/>
          </p:nvPicPr>
          <p:blipFill>
            <a:blip r:embed="rId3"/>
            <a:srcRect/>
            <a:stretch>
              <a:fillRect/>
            </a:stretch>
          </p:blipFill>
          <p:spPr bwMode="gray">
            <a:xfrm>
              <a:off x="5891210" y="4171951"/>
              <a:ext cx="1095374" cy="628650"/>
            </a:xfrm>
            <a:prstGeom prst="rect">
              <a:avLst/>
            </a:prstGeom>
            <a:noFill/>
            <a:ln w="9525">
              <a:noFill/>
              <a:miter lim="800000"/>
              <a:headEnd/>
              <a:tailEnd/>
            </a:ln>
          </p:spPr>
        </p:pic>
        <p:sp>
          <p:nvSpPr>
            <p:cNvPr id="59446" name="Oval 1024085"/>
            <p:cNvSpPr>
              <a:spLocks noChangeArrowheads="1"/>
            </p:cNvSpPr>
            <p:nvPr/>
          </p:nvSpPr>
          <p:spPr bwMode="gray">
            <a:xfrm>
              <a:off x="5953122" y="4273552"/>
              <a:ext cx="981075" cy="395288"/>
            </a:xfrm>
            <a:prstGeom prst="ellipse">
              <a:avLst/>
            </a:prstGeom>
            <a:noFill/>
            <a:ln w="9525">
              <a:noFill/>
              <a:round/>
              <a:headEnd/>
              <a:tailEnd/>
            </a:ln>
          </p:spPr>
          <p:txBody>
            <a:bodyPr wrap="none" anchor="ctr"/>
            <a:lstStyle/>
            <a:p>
              <a:pPr algn="ctr">
                <a:lnSpc>
                  <a:spcPct val="100000"/>
                </a:lnSpc>
                <a:spcBef>
                  <a:spcPct val="0"/>
                </a:spcBef>
              </a:pPr>
              <a:r>
                <a:rPr lang="en-US" sz="1200" b="1" dirty="0">
                  <a:solidFill>
                    <a:schemeClr val="bg1"/>
                  </a:solidFill>
                  <a:latin typeface="+mj-lt"/>
                </a:rPr>
                <a:t>Mailbox</a:t>
              </a:r>
            </a:p>
          </p:txBody>
        </p:sp>
        <p:sp>
          <p:nvSpPr>
            <p:cNvPr id="59447" name="Straight Connector 1024086"/>
            <p:cNvSpPr>
              <a:spLocks noChangeShapeType="1"/>
            </p:cNvSpPr>
            <p:nvPr/>
          </p:nvSpPr>
          <p:spPr bwMode="auto">
            <a:xfrm>
              <a:off x="3638548" y="4610102"/>
              <a:ext cx="330199" cy="0"/>
            </a:xfrm>
            <a:prstGeom prst="line">
              <a:avLst/>
            </a:prstGeom>
            <a:noFill/>
            <a:ln w="76200" algn="ctr">
              <a:solidFill>
                <a:schemeClr val="tx1"/>
              </a:solidFill>
              <a:round/>
              <a:headEnd/>
              <a:tailEnd type="triangle" w="med" len="med"/>
            </a:ln>
          </p:spPr>
          <p:txBody>
            <a:bodyPr/>
            <a:lstStyle/>
            <a:p>
              <a:endParaRPr lang="en-US" dirty="0">
                <a:latin typeface="+mj-lt"/>
              </a:endParaRPr>
            </a:p>
          </p:txBody>
        </p:sp>
        <p:grpSp>
          <p:nvGrpSpPr>
            <p:cNvPr id="19" name="Group 88"/>
            <p:cNvGrpSpPr>
              <a:grpSpLocks/>
            </p:cNvGrpSpPr>
            <p:nvPr/>
          </p:nvGrpSpPr>
          <p:grpSpPr bwMode="auto">
            <a:xfrm>
              <a:off x="1657367" y="1684339"/>
              <a:ext cx="609600" cy="3863977"/>
              <a:chOff x="1092" y="1061"/>
              <a:chExt cx="384" cy="2434"/>
            </a:xfrm>
          </p:grpSpPr>
          <p:sp>
            <p:nvSpPr>
              <p:cNvPr id="59452" name="Rectangle 1024090"/>
              <p:cNvSpPr>
                <a:spLocks noChangeArrowheads="1"/>
              </p:cNvSpPr>
              <p:nvPr/>
            </p:nvSpPr>
            <p:spPr bwMode="gray">
              <a:xfrm>
                <a:off x="1092" y="2079"/>
                <a:ext cx="384" cy="225"/>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2400" b="1" dirty="0">
                    <a:latin typeface="+mj-lt"/>
                  </a:rPr>
                  <a:t>I</a:t>
                </a:r>
              </a:p>
              <a:p>
                <a:pPr algn="ctr" eaLnBrk="1" hangingPunct="1">
                  <a:lnSpc>
                    <a:spcPct val="100000"/>
                  </a:lnSpc>
                  <a:spcBef>
                    <a:spcPct val="0"/>
                  </a:spcBef>
                </a:pPr>
                <a:r>
                  <a:rPr lang="en-US" sz="2400" b="1" dirty="0" smtClean="0">
                    <a:latin typeface="+mj-lt"/>
                  </a:rPr>
                  <a:t>N</a:t>
                </a:r>
                <a:endParaRPr lang="en-US" sz="2400" b="1" dirty="0">
                  <a:latin typeface="+mj-lt"/>
                </a:endParaRPr>
              </a:p>
              <a:p>
                <a:pPr algn="ctr" eaLnBrk="1" hangingPunct="1">
                  <a:lnSpc>
                    <a:spcPct val="100000"/>
                  </a:lnSpc>
                  <a:spcBef>
                    <a:spcPct val="0"/>
                  </a:spcBef>
                </a:pPr>
                <a:r>
                  <a:rPr lang="en-US" sz="2400" b="1" dirty="0">
                    <a:latin typeface="+mj-lt"/>
                  </a:rPr>
                  <a:t>T</a:t>
                </a:r>
              </a:p>
              <a:p>
                <a:pPr algn="ctr" eaLnBrk="1" hangingPunct="1">
                  <a:lnSpc>
                    <a:spcPct val="100000"/>
                  </a:lnSpc>
                  <a:spcBef>
                    <a:spcPct val="0"/>
                  </a:spcBef>
                </a:pPr>
                <a:r>
                  <a:rPr lang="en-US" sz="2400" b="1" dirty="0">
                    <a:latin typeface="+mj-lt"/>
                  </a:rPr>
                  <a:t>E</a:t>
                </a:r>
              </a:p>
              <a:p>
                <a:pPr algn="ctr" eaLnBrk="1" hangingPunct="1">
                  <a:lnSpc>
                    <a:spcPct val="100000"/>
                  </a:lnSpc>
                  <a:spcBef>
                    <a:spcPct val="0"/>
                  </a:spcBef>
                </a:pPr>
                <a:r>
                  <a:rPr lang="en-US" sz="2400" b="1" dirty="0">
                    <a:latin typeface="+mj-lt"/>
                  </a:rPr>
                  <a:t>R</a:t>
                </a:r>
              </a:p>
              <a:p>
                <a:pPr algn="ctr" eaLnBrk="1" hangingPunct="1">
                  <a:lnSpc>
                    <a:spcPct val="100000"/>
                  </a:lnSpc>
                  <a:spcBef>
                    <a:spcPct val="0"/>
                  </a:spcBef>
                </a:pPr>
                <a:r>
                  <a:rPr lang="en-US" sz="2400" b="1" dirty="0">
                    <a:latin typeface="+mj-lt"/>
                  </a:rPr>
                  <a:t>N</a:t>
                </a:r>
              </a:p>
              <a:p>
                <a:pPr algn="ctr" eaLnBrk="1" hangingPunct="1">
                  <a:lnSpc>
                    <a:spcPct val="100000"/>
                  </a:lnSpc>
                  <a:spcBef>
                    <a:spcPct val="0"/>
                  </a:spcBef>
                </a:pPr>
                <a:r>
                  <a:rPr lang="en-US" sz="2400" b="1" dirty="0">
                    <a:latin typeface="+mj-lt"/>
                  </a:rPr>
                  <a:t>E</a:t>
                </a:r>
              </a:p>
              <a:p>
                <a:pPr algn="ctr" eaLnBrk="1" hangingPunct="1">
                  <a:lnSpc>
                    <a:spcPct val="100000"/>
                  </a:lnSpc>
                  <a:spcBef>
                    <a:spcPct val="0"/>
                  </a:spcBef>
                </a:pPr>
                <a:r>
                  <a:rPr lang="en-US" sz="2400" b="1" dirty="0">
                    <a:latin typeface="+mj-lt"/>
                  </a:rPr>
                  <a:t>T</a:t>
                </a:r>
              </a:p>
            </p:txBody>
          </p:sp>
          <p:sp>
            <p:nvSpPr>
              <p:cNvPr id="59451" name="Rectangle 1024089"/>
              <p:cNvSpPr>
                <a:spLocks noChangeArrowheads="1"/>
              </p:cNvSpPr>
              <p:nvPr/>
            </p:nvSpPr>
            <p:spPr bwMode="auto">
              <a:xfrm>
                <a:off x="1168" y="1061"/>
                <a:ext cx="222" cy="2434"/>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endParaRPr lang="en-US" sz="2400" dirty="0">
                  <a:latin typeface="+mj-lt"/>
                </a:endParaRPr>
              </a:p>
            </p:txBody>
          </p:sp>
        </p:grpSp>
        <p:pic>
          <p:nvPicPr>
            <p:cNvPr id="59449" name="Rectangle 1024091"/>
            <p:cNvPicPr>
              <a:picLocks noChangeAspect="1" noChangeArrowheads="1"/>
            </p:cNvPicPr>
            <p:nvPr/>
          </p:nvPicPr>
          <p:blipFill>
            <a:blip r:embed="rId16" cstate="print"/>
            <a:srcRect/>
            <a:stretch>
              <a:fillRect/>
            </a:stretch>
          </p:blipFill>
          <p:spPr bwMode="gray">
            <a:xfrm>
              <a:off x="1087234" y="4025900"/>
              <a:ext cx="536575" cy="1155700"/>
            </a:xfrm>
            <a:prstGeom prst="rect">
              <a:avLst/>
            </a:prstGeom>
            <a:noFill/>
            <a:ln w="9525">
              <a:noFill/>
              <a:miter lim="800000"/>
              <a:headEnd/>
              <a:tailEnd/>
            </a:ln>
            <a:effectLst>
              <a:glow rad="101600">
                <a:schemeClr val="tx1">
                  <a:alpha val="60000"/>
                </a:schemeClr>
              </a:glow>
            </a:effectLst>
          </p:spPr>
        </p:pic>
      </p:grpSp>
      <p:sp>
        <p:nvSpPr>
          <p:cNvPr id="95" name="Rectangle 94"/>
          <p:cNvSpPr/>
          <p:nvPr/>
        </p:nvSpPr>
        <p:spPr>
          <a:xfrm>
            <a:off x="336350" y="5790509"/>
            <a:ext cx="8425064" cy="276999"/>
          </a:xfrm>
          <a:prstGeom prst="rect">
            <a:avLst/>
          </a:prstGeom>
        </p:spPr>
        <p:txBody>
          <a:bodyPr vert="horz" wrap="square" lIns="0" tIns="0" rIns="0" bIns="0" rtlCol="0">
            <a:spAutoFit/>
          </a:bodyPr>
          <a:lstStyle/>
          <a:p>
            <a:pPr marL="384939" indent="-384939" algn="ctr" defTabSz="914363">
              <a:lnSpc>
                <a:spcPct val="90000"/>
              </a:lnSpc>
              <a:spcBef>
                <a:spcPct val="20000"/>
              </a:spcBef>
              <a:buSzPct val="80000"/>
              <a:defRPr/>
            </a:pPr>
            <a:r>
              <a:rPr lang="en-US" sz="2000" dirty="0" smtClean="0">
                <a:latin typeface="+mj-lt"/>
              </a:rPr>
              <a:t>5 server roles – Edge, Hub Transport, UM, Mail and Client Access</a:t>
            </a:r>
          </a:p>
        </p:txBody>
      </p:sp>
      <p:sp>
        <p:nvSpPr>
          <p:cNvPr id="96" name="Title 95"/>
          <p:cNvSpPr>
            <a:spLocks noGrp="1"/>
          </p:cNvSpPr>
          <p:nvPr>
            <p:ph type="title"/>
          </p:nvPr>
        </p:nvSpPr>
        <p:spPr>
          <a:xfrm>
            <a:off x="381000" y="381000"/>
            <a:ext cx="8382000" cy="443198"/>
          </a:xfrm>
        </p:spPr>
        <p:txBody>
          <a:bodyPr/>
          <a:lstStyle/>
          <a:p>
            <a:r>
              <a:rPr lang="en-US" sz="3200" dirty="0" smtClean="0">
                <a:sym typeface="Wingdings" pitchFamily="2" charset="2"/>
              </a:rPr>
              <a:t>Exchange Server 2007 Architecture Overview</a:t>
            </a:r>
            <a:endParaRPr lang="en-US" sz="32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1024001"/>
          <p:cNvSpPr>
            <a:spLocks noChangeArrowheads="1"/>
          </p:cNvSpPr>
          <p:nvPr/>
        </p:nvSpPr>
        <p:spPr bwMode="auto">
          <a:xfrm>
            <a:off x="315913" y="201613"/>
            <a:ext cx="8839200" cy="48736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defTabSz="914363" fontAlgn="base">
              <a:lnSpc>
                <a:spcPct val="90000"/>
              </a:lnSpc>
              <a:spcBef>
                <a:spcPct val="0"/>
              </a:spcBef>
              <a:spcAft>
                <a:spcPct val="0"/>
              </a:spcAft>
              <a:defRPr/>
            </a:pPr>
            <a:endParaRPr lang="en-US" sz="4000" spc="-125" dirty="0">
              <a:ln w="3175">
                <a:noFill/>
              </a:ln>
              <a:solidFill>
                <a:schemeClr val="bg1"/>
              </a:solidFill>
              <a:latin typeface="+mj-lt"/>
              <a:ea typeface="+mj-ea"/>
              <a:cs typeface="+mj-cs"/>
              <a:sym typeface="Wingdings" pitchFamily="2" charset="2"/>
            </a:endParaRPr>
          </a:p>
        </p:txBody>
      </p:sp>
      <p:sp>
        <p:nvSpPr>
          <p:cNvPr id="97" name="Text Placeholder 8"/>
          <p:cNvSpPr txBox="1">
            <a:spLocks/>
          </p:cNvSpPr>
          <p:nvPr/>
        </p:nvSpPr>
        <p:spPr>
          <a:xfrm>
            <a:off x="340590" y="711872"/>
            <a:ext cx="8394700" cy="443198"/>
          </a:xfrm>
          <a:prstGeom prst="rect">
            <a:avLst/>
          </a:prstGeom>
        </p:spPr>
        <p:txBody>
          <a:bodyPr/>
          <a:lstStyle/>
          <a:p>
            <a:pPr marL="384939" marR="0" lvl="0" indent="-384939" algn="l" defTabSz="914327" rtl="0" eaLnBrk="1" fontAlgn="auto" latinLnBrk="0" hangingPunct="1">
              <a:lnSpc>
                <a:spcPct val="90000"/>
              </a:lnSpc>
              <a:spcBef>
                <a:spcPts val="700"/>
              </a:spcBef>
              <a:spcAft>
                <a:spcPts val="0"/>
              </a:spcAft>
              <a:buClrTx/>
              <a:buSzTx/>
              <a:tabLst/>
              <a:defRPr/>
            </a:pPr>
            <a:endParaRPr lang="en-US" sz="2000" spc="-125" dirty="0">
              <a:ln w="3175">
                <a:noFill/>
              </a:ln>
              <a:solidFill>
                <a:schemeClr val="bg1"/>
              </a:solidFill>
              <a:latin typeface="+mj-lt"/>
              <a:ea typeface="+mj-ea"/>
              <a:cs typeface="+mj-cs"/>
            </a:endParaRPr>
          </a:p>
        </p:txBody>
      </p:sp>
      <p:sp>
        <p:nvSpPr>
          <p:cNvPr id="5" name="Title 4"/>
          <p:cNvSpPr>
            <a:spLocks noGrp="1"/>
          </p:cNvSpPr>
          <p:nvPr>
            <p:ph type="title"/>
          </p:nvPr>
        </p:nvSpPr>
        <p:spPr>
          <a:xfrm>
            <a:off x="381000" y="381000"/>
            <a:ext cx="8382000" cy="1052596"/>
          </a:xfrm>
        </p:spPr>
        <p:txBody>
          <a:bodyPr/>
          <a:lstStyle/>
          <a:p>
            <a:pPr lvl="0"/>
            <a:r>
              <a:rPr lang="en-US" sz="4400" dirty="0" smtClean="0">
                <a:sym typeface="Wingdings" pitchFamily="2" charset="2"/>
              </a:rPr>
              <a:t>Exchange Server Roles</a:t>
            </a:r>
            <a:r>
              <a:rPr lang="en-US" dirty="0" smtClean="0">
                <a:sym typeface="Wingdings" pitchFamily="2" charset="2"/>
              </a:rPr>
              <a:t/>
            </a:r>
            <a:br>
              <a:rPr lang="en-US" dirty="0" smtClean="0">
                <a:sym typeface="Wingdings" pitchFamily="2" charset="2"/>
              </a:rPr>
            </a:br>
            <a:r>
              <a:rPr lang="en-US" sz="3200" dirty="0" smtClean="0">
                <a:solidFill>
                  <a:schemeClr val="accent1">
                    <a:lumMod val="20000"/>
                    <a:lumOff val="80000"/>
                  </a:schemeClr>
                </a:solidFill>
              </a:rPr>
              <a:t>Edge Transport and Client </a:t>
            </a:r>
            <a:r>
              <a:rPr sz="3200">
                <a:solidFill>
                  <a:schemeClr val="accent1">
                    <a:lumMod val="20000"/>
                    <a:lumOff val="80000"/>
                  </a:schemeClr>
                </a:solidFill>
              </a:rPr>
              <a:t>A</a:t>
            </a:r>
            <a:r>
              <a:rPr lang="en-US" sz="3200" dirty="0" smtClean="0">
                <a:solidFill>
                  <a:schemeClr val="accent1">
                    <a:lumMod val="20000"/>
                    <a:lumOff val="80000"/>
                  </a:schemeClr>
                </a:solidFill>
              </a:rPr>
              <a:t>ccess</a:t>
            </a:r>
            <a:endParaRPr lang="en-US" dirty="0">
              <a:solidFill>
                <a:schemeClr val="accent1">
                  <a:lumMod val="20000"/>
                  <a:lumOff val="80000"/>
                </a:schemeClr>
              </a:solidFill>
            </a:endParaRPr>
          </a:p>
        </p:txBody>
      </p:sp>
      <p:sp>
        <p:nvSpPr>
          <p:cNvPr id="6" name="Text Placeholder 5"/>
          <p:cNvSpPr>
            <a:spLocks noGrp="1"/>
          </p:cNvSpPr>
          <p:nvPr>
            <p:ph type="body" sz="quarter" idx="10"/>
          </p:nvPr>
        </p:nvSpPr>
        <p:spPr>
          <a:xfrm>
            <a:off x="379414" y="1898650"/>
            <a:ext cx="8548686" cy="2566857"/>
          </a:xfrm>
        </p:spPr>
        <p:txBody>
          <a:bodyPr/>
          <a:lstStyle/>
          <a:p>
            <a:r>
              <a:rPr lang="en-US" sz="2400" dirty="0" smtClean="0"/>
              <a:t>Edge Transport role resides in the perimeter network</a:t>
            </a:r>
          </a:p>
          <a:p>
            <a:pPr marL="747713" lvl="1" indent="-341313"/>
            <a:r>
              <a:rPr lang="en-US" sz="2000" dirty="0" smtClean="0"/>
              <a:t>Not required to be part of Active Directory</a:t>
            </a:r>
          </a:p>
          <a:p>
            <a:pPr marL="747713" lvl="1" indent="-341313"/>
            <a:r>
              <a:rPr lang="en-US" sz="2000" dirty="0" smtClean="0"/>
              <a:t>Provides routing hygiene and security</a:t>
            </a:r>
          </a:p>
          <a:p>
            <a:r>
              <a:rPr lang="en-US" sz="2400" dirty="0" smtClean="0"/>
              <a:t>Client Access Server enables</a:t>
            </a:r>
          </a:p>
          <a:p>
            <a:pPr lvl="1"/>
            <a:r>
              <a:rPr lang="en-US" sz="2000" dirty="0" smtClean="0"/>
              <a:t> OWA, mobility, and web services</a:t>
            </a:r>
          </a:p>
          <a:p>
            <a:r>
              <a:rPr lang="en-US" sz="2400" dirty="0" smtClean="0"/>
              <a:t>Flexible deployment options – co-locate or separate</a:t>
            </a:r>
          </a:p>
          <a:p>
            <a:r>
              <a:rPr lang="en-US" sz="2400" dirty="0" smtClean="0"/>
              <a:t>Automated provisioning with Windows Powershell scripting</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31043" y="2348598"/>
            <a:ext cx="7681913" cy="892537"/>
          </a:xfrm>
        </p:spPr>
        <p:txBody>
          <a:bodyPr/>
          <a:lstStyle/>
          <a:p>
            <a:r>
              <a:rPr sz="4400" dirty="0" smtClean="0"/>
              <a:t>M</a:t>
            </a:r>
            <a:r>
              <a:rPr lang="en-US" sz="4400" smtClean="0"/>
              <a:t>obility</a:t>
            </a:r>
            <a:r>
              <a:rPr lang="en-US" sz="4400" dirty="0" smtClean="0"/>
              <a:t> </a:t>
            </a:r>
            <a:r>
              <a:rPr lang="en-US" sz="4400" dirty="0" smtClean="0"/>
              <a:t>And Anywhere Access</a:t>
            </a:r>
            <a:r>
              <a:rPr lang="en-US" dirty="0" smtClean="0"/>
              <a:t/>
            </a:r>
            <a:br>
              <a:rPr lang="en-US" dirty="0" smtClean="0"/>
            </a:br>
            <a:endParaRPr lang="en-US" dirty="0"/>
          </a:p>
        </p:txBody>
      </p:sp>
      <p:sp>
        <p:nvSpPr>
          <p:cNvPr id="3" name="Rectangle 11"/>
          <p:cNvSpPr>
            <a:spLocks noGrp="1" noChangeArrowheads="1"/>
          </p:cNvSpPr>
          <p:nvPr>
            <p:ph type="subTitle" idx="1"/>
          </p:nvPr>
        </p:nvSpPr>
        <p:spPr>
          <a:xfrm>
            <a:off x="745432" y="3696799"/>
            <a:ext cx="7485795" cy="1701800"/>
          </a:xfrm>
        </p:spPr>
        <p:txBody>
          <a:bodyPr/>
          <a:lstStyle/>
          <a:p>
            <a:pPr>
              <a:lnSpc>
                <a:spcPct val="100000"/>
              </a:lnSpc>
            </a:pPr>
            <a:r>
              <a:rPr lang="en-US" sz="2800" dirty="0">
                <a:solidFill>
                  <a:schemeClr val="tx1"/>
                </a:solidFill>
              </a:rPr>
              <a:t>Name</a:t>
            </a:r>
            <a:br>
              <a:rPr lang="en-US" sz="2800" dirty="0">
                <a:solidFill>
                  <a:schemeClr val="tx1"/>
                </a:solidFill>
              </a:rPr>
            </a:br>
            <a:r>
              <a:rPr lang="en-US" sz="2800" dirty="0">
                <a:solidFill>
                  <a:schemeClr val="tx1"/>
                </a:solidFill>
              </a:rPr>
              <a:t>Title</a:t>
            </a:r>
            <a:br>
              <a:rPr lang="en-US" sz="2800" dirty="0">
                <a:solidFill>
                  <a:schemeClr val="tx1"/>
                </a:solidFill>
              </a:rPr>
            </a:br>
            <a:r>
              <a:rPr lang="en-US" sz="2800" dirty="0">
                <a:solidFill>
                  <a:schemeClr val="tx1"/>
                </a:solidFill>
              </a:rPr>
              <a:t>Microsoft Corporation</a:t>
            </a:r>
            <a:endParaRPr lang="en-US" sz="24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99"/>
          <p:cNvSpPr/>
          <p:nvPr/>
        </p:nvSpPr>
        <p:spPr bwMode="auto">
          <a:xfrm>
            <a:off x="3595936" y="5985165"/>
            <a:ext cx="899864" cy="625042"/>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cxnSp>
        <p:nvCxnSpPr>
          <p:cNvPr id="71" name="Elbow Connector 70"/>
          <p:cNvCxnSpPr>
            <a:cxnSpLocks noChangeShapeType="1"/>
            <a:stCxn id="146" idx="0"/>
            <a:endCxn id="17" idx="2"/>
          </p:cNvCxnSpPr>
          <p:nvPr/>
        </p:nvCxnSpPr>
        <p:spPr bwMode="auto">
          <a:xfrm rot="5400000" flipH="1" flipV="1">
            <a:off x="5209068" y="4107058"/>
            <a:ext cx="406400" cy="1031485"/>
          </a:xfrm>
          <a:prstGeom prst="bentConnector3">
            <a:avLst>
              <a:gd name="adj1" fmla="val 50000"/>
            </a:avLst>
          </a:prstGeom>
          <a:noFill/>
          <a:ln w="38100" algn="ctr">
            <a:solidFill>
              <a:schemeClr val="tx1"/>
            </a:solidFill>
            <a:round/>
            <a:headEnd/>
            <a:tailEnd/>
          </a:ln>
        </p:spPr>
      </p:cxnSp>
      <p:sp>
        <p:nvSpPr>
          <p:cNvPr id="159" name="Cloud 158"/>
          <p:cNvSpPr/>
          <p:nvPr/>
        </p:nvSpPr>
        <p:spPr bwMode="auto">
          <a:xfrm>
            <a:off x="595751" y="3084657"/>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60" name="Cloud 159"/>
          <p:cNvSpPr/>
          <p:nvPr/>
        </p:nvSpPr>
        <p:spPr bwMode="auto">
          <a:xfrm>
            <a:off x="586613" y="4747203"/>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2" name="Cloud 151"/>
          <p:cNvSpPr/>
          <p:nvPr/>
        </p:nvSpPr>
        <p:spPr bwMode="auto">
          <a:xfrm>
            <a:off x="595751" y="1439430"/>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1" name="Oval 150"/>
          <p:cNvSpPr/>
          <p:nvPr/>
        </p:nvSpPr>
        <p:spPr bwMode="auto">
          <a:xfrm rot="20620615">
            <a:off x="2005483" y="3357102"/>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50" name="Oval 149"/>
          <p:cNvSpPr/>
          <p:nvPr/>
        </p:nvSpPr>
        <p:spPr bwMode="auto">
          <a:xfrm rot="20620615">
            <a:off x="3397865" y="3222021"/>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 name="Rounded Rectangle 12"/>
          <p:cNvSpPr/>
          <p:nvPr/>
        </p:nvSpPr>
        <p:spPr>
          <a:xfrm>
            <a:off x="4466203" y="1219200"/>
            <a:ext cx="2846052" cy="108695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0" name="Rounded Rectangle 129"/>
          <p:cNvSpPr/>
          <p:nvPr/>
        </p:nvSpPr>
        <p:spPr bwMode="auto">
          <a:xfrm>
            <a:off x="4714651"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9" name="Oval 148"/>
          <p:cNvSpPr/>
          <p:nvPr/>
        </p:nvSpPr>
        <p:spPr bwMode="auto">
          <a:xfrm>
            <a:off x="4575175" y="1361864"/>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7" name="Oval 146"/>
          <p:cNvSpPr/>
          <p:nvPr/>
        </p:nvSpPr>
        <p:spPr bwMode="auto">
          <a:xfrm>
            <a:off x="5085970" y="5823172"/>
            <a:ext cx="1117403" cy="870162"/>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51" name="Rounded Rectangle 50"/>
          <p:cNvSpPr/>
          <p:nvPr/>
        </p:nvSpPr>
        <p:spPr bwMode="auto">
          <a:xfrm>
            <a:off x="6324600" y="4822129"/>
            <a:ext cx="1447801" cy="1161288"/>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5" name="Oval 144"/>
          <p:cNvSpPr/>
          <p:nvPr/>
        </p:nvSpPr>
        <p:spPr bwMode="auto">
          <a:xfrm>
            <a:off x="6426397" y="5014768"/>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66" name="Rounded Rectangle 65"/>
          <p:cNvSpPr/>
          <p:nvPr/>
        </p:nvSpPr>
        <p:spPr>
          <a:xfrm>
            <a:off x="8094518" y="3810000"/>
            <a:ext cx="897081" cy="134027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alpha val="8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4" name="Oval 143"/>
          <p:cNvSpPr/>
          <p:nvPr/>
        </p:nvSpPr>
        <p:spPr bwMode="auto">
          <a:xfrm>
            <a:off x="7860342" y="412115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1" name="Rounded Rectangle 10"/>
          <p:cNvSpPr/>
          <p:nvPr/>
        </p:nvSpPr>
        <p:spPr>
          <a:xfrm>
            <a:off x="8084420" y="1511560"/>
            <a:ext cx="896112" cy="15364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5" name="TextBox 64"/>
          <p:cNvSpPr txBox="1"/>
          <p:nvPr/>
        </p:nvSpPr>
        <p:spPr>
          <a:xfrm>
            <a:off x="8077200" y="1495866"/>
            <a:ext cx="910552" cy="769437"/>
          </a:xfrm>
          <a:prstGeom prst="rect">
            <a:avLst/>
          </a:prstGeom>
          <a:noFill/>
        </p:spPr>
        <p:txBody>
          <a:bodyPr wrap="square" lIns="91436" tIns="45718" rIns="91436" bIns="45718">
            <a:spAutoFit/>
          </a:bodyPr>
          <a:lstStyle/>
          <a:p>
            <a:pPr algn="ctr"/>
            <a:r>
              <a:rPr lang="en-US" sz="1100" dirty="0" smtClean="0">
                <a:latin typeface="+mj-lt"/>
              </a:rPr>
              <a:t>QOE Monitoring Archiving</a:t>
            </a:r>
            <a:endParaRPr lang="en-US" sz="1100" dirty="0">
              <a:latin typeface="+mj-lt"/>
            </a:endParaRPr>
          </a:p>
          <a:p>
            <a:pPr algn="ctr"/>
            <a:r>
              <a:rPr lang="en-US" sz="1100" dirty="0" smtClean="0">
                <a:latin typeface="+mj-lt"/>
              </a:rPr>
              <a:t>CDR</a:t>
            </a:r>
            <a:endParaRPr lang="en-US" sz="1100" dirty="0">
              <a:latin typeface="+mj-lt"/>
            </a:endParaRPr>
          </a:p>
        </p:txBody>
      </p:sp>
      <p:sp>
        <p:nvSpPr>
          <p:cNvPr id="12" name="Rounded Rectangle 11"/>
          <p:cNvSpPr/>
          <p:nvPr/>
        </p:nvSpPr>
        <p:spPr bwMode="auto">
          <a:xfrm>
            <a:off x="8169990" y="2237694"/>
            <a:ext cx="721166" cy="709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1" name="Oval 140"/>
          <p:cNvSpPr/>
          <p:nvPr/>
        </p:nvSpPr>
        <p:spPr bwMode="auto">
          <a:xfrm>
            <a:off x="7891515" y="1997797"/>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7" name="Rounded Rectangle 16"/>
          <p:cNvSpPr/>
          <p:nvPr/>
        </p:nvSpPr>
        <p:spPr>
          <a:xfrm>
            <a:off x="4159821" y="2488970"/>
            <a:ext cx="3536379" cy="1930630"/>
          </a:xfrm>
          <a:prstGeom prst="roundRect">
            <a:avLst>
              <a:gd name="adj" fmla="val 789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8" name="Oval 137"/>
          <p:cNvSpPr/>
          <p:nvPr/>
        </p:nvSpPr>
        <p:spPr bwMode="auto">
          <a:xfrm>
            <a:off x="3970390"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9" name="Oval 138"/>
          <p:cNvSpPr/>
          <p:nvPr/>
        </p:nvSpPr>
        <p:spPr bwMode="auto">
          <a:xfrm>
            <a:off x="5671324"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0" name="Oval 139"/>
          <p:cNvSpPr/>
          <p:nvPr/>
        </p:nvSpPr>
        <p:spPr bwMode="auto">
          <a:xfrm>
            <a:off x="6429860" y="2710656"/>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 name="Rounded Rectangle 13"/>
          <p:cNvSpPr/>
          <p:nvPr/>
        </p:nvSpPr>
        <p:spPr bwMode="auto">
          <a:xfrm>
            <a:off x="6044688"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7" name="Oval 136"/>
          <p:cNvSpPr/>
          <p:nvPr/>
        </p:nvSpPr>
        <p:spPr bwMode="auto">
          <a:xfrm>
            <a:off x="5860473" y="1417205"/>
            <a:ext cx="1218911" cy="1041833"/>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44" name="Title 23"/>
          <p:cNvSpPr>
            <a:spLocks noGrp="1"/>
          </p:cNvSpPr>
          <p:nvPr>
            <p:ph type="title"/>
          </p:nvPr>
        </p:nvSpPr>
        <p:spPr>
          <a:xfrm>
            <a:off x="381000" y="381000"/>
            <a:ext cx="8382000" cy="609398"/>
          </a:xfrm>
        </p:spPr>
        <p:txBody>
          <a:bodyPr/>
          <a:lstStyle/>
          <a:p>
            <a:r>
              <a:rPr lang="en-US" sz="4400" dirty="0" smtClean="0">
                <a:latin typeface="+mj-lt"/>
                <a:sym typeface="Wingdings" pitchFamily="2" charset="2"/>
              </a:rPr>
              <a:t>OCS 2007 Architecture Overview</a:t>
            </a:r>
            <a:endParaRPr lang="en-US" sz="4400" dirty="0">
              <a:latin typeface="+mj-lt"/>
            </a:endParaRPr>
          </a:p>
        </p:txBody>
      </p:sp>
      <p:cxnSp>
        <p:nvCxnSpPr>
          <p:cNvPr id="6" name="Straight Connector 5"/>
          <p:cNvCxnSpPr/>
          <p:nvPr/>
        </p:nvCxnSpPr>
        <p:spPr bwMode="auto">
          <a:xfrm rot="10800000">
            <a:off x="4852134" y="5961501"/>
            <a:ext cx="629460" cy="224616"/>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Straight Connector 6"/>
          <p:cNvCxnSpPr>
            <a:stCxn id="18" idx="1"/>
            <a:endCxn id="26" idx="0"/>
          </p:cNvCxnSpPr>
          <p:nvPr/>
        </p:nvCxnSpPr>
        <p:spPr>
          <a:xfrm rot="10800000">
            <a:off x="2109825" y="1945842"/>
            <a:ext cx="584411" cy="1327910"/>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18" idx="1"/>
            <a:endCxn id="30" idx="0"/>
          </p:cNvCxnSpPr>
          <p:nvPr/>
        </p:nvCxnSpPr>
        <p:spPr>
          <a:xfrm rot="10800000" flipV="1">
            <a:off x="2097081" y="3273751"/>
            <a:ext cx="597155" cy="317317"/>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18" idx="1"/>
            <a:endCxn id="31" idx="0"/>
          </p:cNvCxnSpPr>
          <p:nvPr/>
        </p:nvCxnSpPr>
        <p:spPr>
          <a:xfrm rot="10800000" flipV="1">
            <a:off x="2109825" y="3273751"/>
            <a:ext cx="584411" cy="1968991"/>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3"/>
          <p:cNvCxnSpPr>
            <a:cxnSpLocks noChangeShapeType="1"/>
          </p:cNvCxnSpPr>
          <p:nvPr/>
        </p:nvCxnSpPr>
        <p:spPr bwMode="auto">
          <a:xfrm flipV="1">
            <a:off x="4572000" y="5961501"/>
            <a:ext cx="280134" cy="231482"/>
          </a:xfrm>
          <a:prstGeom prst="line">
            <a:avLst/>
          </a:prstGeom>
          <a:noFill/>
          <a:ln w="19050" algn="ctr">
            <a:solidFill>
              <a:schemeClr val="tx1"/>
            </a:solidFill>
            <a:prstDash val="dash"/>
            <a:round/>
            <a:headEnd/>
            <a:tailEnd/>
          </a:ln>
        </p:spPr>
      </p:cxnSp>
      <p:sp>
        <p:nvSpPr>
          <p:cNvPr id="16" name="Rounded Rectangle 15"/>
          <p:cNvSpPr/>
          <p:nvPr/>
        </p:nvSpPr>
        <p:spPr bwMode="auto">
          <a:xfrm>
            <a:off x="4211868" y="4822128"/>
            <a:ext cx="1426932" cy="116303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8" name="Rounded Rectangle 17"/>
          <p:cNvSpPr/>
          <p:nvPr/>
        </p:nvSpPr>
        <p:spPr>
          <a:xfrm>
            <a:off x="2694235" y="2017767"/>
            <a:ext cx="865080" cy="251197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9" name="Rounded Rectangle 18"/>
          <p:cNvSpPr/>
          <p:nvPr/>
        </p:nvSpPr>
        <p:spPr>
          <a:xfrm>
            <a:off x="2765839" y="2516522"/>
            <a:ext cx="720899" cy="1841188"/>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000" b="1" dirty="0">
              <a:solidFill>
                <a:schemeClr val="tx1"/>
              </a:solidFill>
              <a:latin typeface="+mj-lt"/>
            </a:endParaRPr>
          </a:p>
        </p:txBody>
      </p:sp>
      <p:grpSp>
        <p:nvGrpSpPr>
          <p:cNvPr id="2" name="Group 7"/>
          <p:cNvGrpSpPr>
            <a:grpSpLocks/>
          </p:cNvGrpSpPr>
          <p:nvPr/>
        </p:nvGrpSpPr>
        <p:grpSpPr bwMode="auto">
          <a:xfrm>
            <a:off x="4270663" y="2971800"/>
            <a:ext cx="546682" cy="636053"/>
            <a:chOff x="2496" y="1632"/>
            <a:chExt cx="364" cy="501"/>
          </a:xfrm>
        </p:grpSpPr>
        <p:pic>
          <p:nvPicPr>
            <p:cNvPr id="21" name="Picture 8"/>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2" name="Picture 9"/>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pic>
        <p:nvPicPr>
          <p:cNvPr id="24" name="Picture 4"/>
          <p:cNvPicPr>
            <a:picLocks noChangeAspect="1" noChangeArrowheads="1"/>
          </p:cNvPicPr>
          <p:nvPr/>
        </p:nvPicPr>
        <p:blipFill>
          <a:blip r:embed="rId4"/>
          <a:srcRect/>
          <a:stretch>
            <a:fillRect/>
          </a:stretch>
        </p:blipFill>
        <p:spPr bwMode="auto">
          <a:xfrm>
            <a:off x="4396079" y="3220514"/>
            <a:ext cx="546682" cy="636053"/>
          </a:xfrm>
          <a:prstGeom prst="rect">
            <a:avLst/>
          </a:prstGeom>
          <a:noFill/>
          <a:ln w="9525">
            <a:noFill/>
            <a:miter lim="800000"/>
            <a:headEnd/>
            <a:tailEnd/>
          </a:ln>
        </p:spPr>
      </p:pic>
      <p:sp>
        <p:nvSpPr>
          <p:cNvPr id="26" name="Cloud 25"/>
          <p:cNvSpPr/>
          <p:nvPr/>
        </p:nvSpPr>
        <p:spPr>
          <a:xfrm>
            <a:off x="525166" y="1549737"/>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Public IM  </a:t>
            </a:r>
            <a:r>
              <a:rPr lang="en-US" sz="1400" dirty="0">
                <a:solidFill>
                  <a:schemeClr val="tx1"/>
                </a:solidFill>
                <a:latin typeface="+mj-lt"/>
              </a:rPr>
              <a:t>Clouds</a:t>
            </a:r>
          </a:p>
        </p:txBody>
      </p:sp>
      <p:sp>
        <p:nvSpPr>
          <p:cNvPr id="27" name="TextBox 26"/>
          <p:cNvSpPr txBox="1"/>
          <p:nvPr/>
        </p:nvSpPr>
        <p:spPr>
          <a:xfrm>
            <a:off x="1749770" y="2160678"/>
            <a:ext cx="506862" cy="261606"/>
          </a:xfrm>
          <a:prstGeom prst="rect">
            <a:avLst/>
          </a:prstGeom>
          <a:noFill/>
        </p:spPr>
        <p:txBody>
          <a:bodyPr wrap="none" lIns="91436" tIns="45718" rIns="91436" bIns="45718">
            <a:spAutoFit/>
          </a:bodyPr>
          <a:lstStyle/>
          <a:p>
            <a:r>
              <a:rPr lang="en-US" sz="1100" b="1" dirty="0">
                <a:solidFill>
                  <a:srgbClr val="92D050"/>
                </a:solidFill>
                <a:latin typeface="+mj-lt"/>
              </a:rPr>
              <a:t>MSN</a:t>
            </a:r>
          </a:p>
        </p:txBody>
      </p:sp>
      <p:sp>
        <p:nvSpPr>
          <p:cNvPr id="28" name="TextBox 27"/>
          <p:cNvSpPr txBox="1"/>
          <p:nvPr/>
        </p:nvSpPr>
        <p:spPr>
          <a:xfrm>
            <a:off x="471406" y="2233952"/>
            <a:ext cx="463580" cy="261606"/>
          </a:xfrm>
          <a:prstGeom prst="rect">
            <a:avLst/>
          </a:prstGeom>
          <a:noFill/>
        </p:spPr>
        <p:txBody>
          <a:bodyPr wrap="none" lIns="91436" tIns="45718" rIns="91436" bIns="45718">
            <a:spAutoFit/>
          </a:bodyPr>
          <a:lstStyle/>
          <a:p>
            <a:r>
              <a:rPr lang="en-US" sz="1100" b="1" dirty="0">
                <a:solidFill>
                  <a:srgbClr val="92D050"/>
                </a:solidFill>
                <a:latin typeface="+mj-lt"/>
              </a:rPr>
              <a:t>AOL</a:t>
            </a:r>
          </a:p>
        </p:txBody>
      </p:sp>
      <p:sp>
        <p:nvSpPr>
          <p:cNvPr id="29" name="TextBox 28"/>
          <p:cNvSpPr txBox="1"/>
          <p:nvPr/>
        </p:nvSpPr>
        <p:spPr>
          <a:xfrm>
            <a:off x="1050017" y="2429902"/>
            <a:ext cx="603042" cy="261606"/>
          </a:xfrm>
          <a:prstGeom prst="rect">
            <a:avLst/>
          </a:prstGeom>
          <a:noFill/>
        </p:spPr>
        <p:txBody>
          <a:bodyPr wrap="none" lIns="91436" tIns="45718" rIns="91436" bIns="45718">
            <a:spAutoFit/>
          </a:bodyPr>
          <a:lstStyle/>
          <a:p>
            <a:r>
              <a:rPr lang="en-US" sz="1100" b="1" dirty="0">
                <a:solidFill>
                  <a:srgbClr val="92D050"/>
                </a:solidFill>
                <a:latin typeface="+mj-lt"/>
              </a:rPr>
              <a:t>Yahoo</a:t>
            </a:r>
          </a:p>
        </p:txBody>
      </p:sp>
      <p:sp>
        <p:nvSpPr>
          <p:cNvPr id="30" name="Cloud 29"/>
          <p:cNvSpPr/>
          <p:nvPr/>
        </p:nvSpPr>
        <p:spPr>
          <a:xfrm>
            <a:off x="537933" y="3194964"/>
            <a:ext cx="1560447"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Remote</a:t>
            </a:r>
            <a:endParaRPr lang="en-US" sz="1400" dirty="0">
              <a:solidFill>
                <a:schemeClr val="tx1"/>
              </a:solidFill>
              <a:latin typeface="+mj-lt"/>
            </a:endParaRPr>
          </a:p>
          <a:p>
            <a:pPr algn="ctr" defTabSz="1096963" fontAlgn="base">
              <a:spcBef>
                <a:spcPct val="0"/>
              </a:spcBef>
              <a:spcAft>
                <a:spcPct val="0"/>
              </a:spcAft>
              <a:defRPr/>
            </a:pPr>
            <a:r>
              <a:rPr lang="en-US" sz="1400" dirty="0">
                <a:solidFill>
                  <a:schemeClr val="tx1"/>
                </a:solidFill>
                <a:latin typeface="+mj-lt"/>
              </a:rPr>
              <a:t>Users</a:t>
            </a:r>
          </a:p>
        </p:txBody>
      </p:sp>
      <p:sp>
        <p:nvSpPr>
          <p:cNvPr id="31" name="Cloud 30"/>
          <p:cNvSpPr/>
          <p:nvPr/>
        </p:nvSpPr>
        <p:spPr>
          <a:xfrm>
            <a:off x="525166" y="4846638"/>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400" dirty="0">
              <a:solidFill>
                <a:schemeClr val="tx1"/>
              </a:solidFill>
              <a:latin typeface="+mj-lt"/>
            </a:endParaRPr>
          </a:p>
        </p:txBody>
      </p:sp>
      <p:sp>
        <p:nvSpPr>
          <p:cNvPr id="33" name="TextBox 32"/>
          <p:cNvSpPr txBox="1"/>
          <p:nvPr/>
        </p:nvSpPr>
        <p:spPr>
          <a:xfrm>
            <a:off x="2574415" y="2083316"/>
            <a:ext cx="1122312" cy="338550"/>
          </a:xfrm>
          <a:prstGeom prst="rect">
            <a:avLst/>
          </a:prstGeom>
          <a:noFill/>
        </p:spPr>
        <p:txBody>
          <a:bodyPr wrap="square" lIns="91436" tIns="45718" rIns="91436" bIns="45718">
            <a:spAutoFit/>
          </a:bodyPr>
          <a:lstStyle/>
          <a:p>
            <a:pPr algn="ctr"/>
            <a:r>
              <a:rPr lang="en-US" sz="1600" dirty="0">
                <a:latin typeface="+mj-lt"/>
              </a:rPr>
              <a:t>DMZ</a:t>
            </a:r>
          </a:p>
        </p:txBody>
      </p:sp>
      <p:sp>
        <p:nvSpPr>
          <p:cNvPr id="35" name="TextBox 34"/>
          <p:cNvSpPr txBox="1"/>
          <p:nvPr/>
        </p:nvSpPr>
        <p:spPr>
          <a:xfrm>
            <a:off x="808725" y="4992007"/>
            <a:ext cx="1000587" cy="523217"/>
          </a:xfrm>
          <a:prstGeom prst="rect">
            <a:avLst/>
          </a:prstGeom>
          <a:noFill/>
        </p:spPr>
        <p:txBody>
          <a:bodyPr wrap="none" lIns="91436" tIns="45718" rIns="91436" bIns="45718">
            <a:spAutoFit/>
          </a:bodyPr>
          <a:lstStyle/>
          <a:p>
            <a:pPr algn="ctr"/>
            <a:r>
              <a:rPr lang="en-US" sz="1400" dirty="0">
                <a:latin typeface="+mj-lt"/>
              </a:rPr>
              <a:t>Federated</a:t>
            </a:r>
          </a:p>
          <a:p>
            <a:pPr algn="ctr"/>
            <a:r>
              <a:rPr lang="en-US" sz="1400" dirty="0">
                <a:latin typeface="+mj-lt"/>
              </a:rPr>
              <a:t>Businesses</a:t>
            </a:r>
          </a:p>
        </p:txBody>
      </p:sp>
      <p:sp>
        <p:nvSpPr>
          <p:cNvPr id="40" name="TextBox 39"/>
          <p:cNvSpPr txBox="1"/>
          <p:nvPr/>
        </p:nvSpPr>
        <p:spPr>
          <a:xfrm>
            <a:off x="4211109" y="3870628"/>
            <a:ext cx="1412451"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Front-End Server(s</a:t>
            </a:r>
            <a:r>
              <a:rPr lang="en-US" sz="1050" dirty="0">
                <a:solidFill>
                  <a:schemeClr val="bg2"/>
                </a:solidFill>
                <a:latin typeface="+mj-lt"/>
              </a:rPr>
              <a:t>)</a:t>
            </a:r>
          </a:p>
          <a:p>
            <a:pPr algn="ctr"/>
            <a:r>
              <a:rPr lang="en-US" sz="1050" dirty="0" smtClean="0">
                <a:solidFill>
                  <a:schemeClr val="bg2"/>
                </a:solidFill>
                <a:latin typeface="+mj-lt"/>
              </a:rPr>
              <a:t>(IM, Presence)</a:t>
            </a:r>
            <a:endParaRPr lang="en-US" sz="1050" dirty="0">
              <a:solidFill>
                <a:schemeClr val="bg2"/>
              </a:solidFill>
              <a:latin typeface="+mj-lt"/>
            </a:endParaRPr>
          </a:p>
        </p:txBody>
      </p:sp>
      <p:sp>
        <p:nvSpPr>
          <p:cNvPr id="41" name="Rounded Rectangle 40"/>
          <p:cNvSpPr/>
          <p:nvPr/>
        </p:nvSpPr>
        <p:spPr bwMode="auto">
          <a:xfrm>
            <a:off x="5002861" y="2583125"/>
            <a:ext cx="918923"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50" dirty="0">
                <a:solidFill>
                  <a:schemeClr val="tx1"/>
                </a:solidFill>
                <a:latin typeface="+mj-lt"/>
              </a:rPr>
              <a:t>Inbound</a:t>
            </a:r>
          </a:p>
          <a:p>
            <a:pPr algn="ctr" defTabSz="1096963" fontAlgn="base">
              <a:spcBef>
                <a:spcPct val="0"/>
              </a:spcBef>
              <a:spcAft>
                <a:spcPct val="0"/>
              </a:spcAft>
              <a:defRPr/>
            </a:pPr>
            <a:r>
              <a:rPr lang="en-US" sz="1050" dirty="0">
                <a:solidFill>
                  <a:schemeClr val="tx1"/>
                </a:solidFill>
                <a:latin typeface="+mj-lt"/>
              </a:rPr>
              <a:t>Routing</a:t>
            </a:r>
          </a:p>
        </p:txBody>
      </p:sp>
      <p:pic>
        <p:nvPicPr>
          <p:cNvPr id="42" name="Picture 16" descr="PBX"/>
          <p:cNvPicPr>
            <a:picLocks noChangeAspect="1" noChangeArrowheads="1"/>
          </p:cNvPicPr>
          <p:nvPr/>
        </p:nvPicPr>
        <p:blipFill>
          <a:blip r:embed="rId6"/>
          <a:srcRect/>
          <a:stretch>
            <a:fillRect/>
          </a:stretch>
        </p:blipFill>
        <p:spPr bwMode="auto">
          <a:xfrm>
            <a:off x="5287109" y="5974893"/>
            <a:ext cx="614267" cy="553531"/>
          </a:xfrm>
          <a:prstGeom prst="rect">
            <a:avLst/>
          </a:prstGeom>
          <a:noFill/>
          <a:ln w="9525">
            <a:noFill/>
            <a:miter lim="800000"/>
            <a:headEnd/>
            <a:tailEnd/>
          </a:ln>
        </p:spPr>
      </p:pic>
      <p:sp>
        <p:nvSpPr>
          <p:cNvPr id="43" name="Rounded Rectangle 42"/>
          <p:cNvSpPr/>
          <p:nvPr/>
        </p:nvSpPr>
        <p:spPr bwMode="auto">
          <a:xfrm>
            <a:off x="5005739" y="3011513"/>
            <a:ext cx="93704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a:solidFill>
                  <a:schemeClr val="tx1"/>
                </a:solidFill>
                <a:latin typeface="+mj-lt"/>
              </a:rPr>
              <a:t>Outbound</a:t>
            </a:r>
          </a:p>
          <a:p>
            <a:pPr algn="ctr" defTabSz="1096963" fontAlgn="base">
              <a:spcBef>
                <a:spcPct val="0"/>
              </a:spcBef>
              <a:spcAft>
                <a:spcPct val="0"/>
              </a:spcAft>
              <a:defRPr/>
            </a:pPr>
            <a:r>
              <a:rPr lang="en-US" sz="1000" dirty="0">
                <a:solidFill>
                  <a:schemeClr val="tx1"/>
                </a:solidFill>
                <a:latin typeface="+mj-lt"/>
              </a:rPr>
              <a:t>Routing</a:t>
            </a:r>
          </a:p>
        </p:txBody>
      </p:sp>
      <p:sp>
        <p:nvSpPr>
          <p:cNvPr id="47" name="TextBox 46"/>
          <p:cNvSpPr txBox="1"/>
          <p:nvPr/>
        </p:nvSpPr>
        <p:spPr bwMode="auto">
          <a:xfrm>
            <a:off x="3699581" y="6088392"/>
            <a:ext cx="723275" cy="369332"/>
          </a:xfrm>
          <a:prstGeom prst="rect">
            <a:avLst/>
          </a:prstGeom>
          <a:noFill/>
        </p:spPr>
        <p:txBody>
          <a:bodyPr wrap="none">
            <a:spAutoFit/>
          </a:bodyPr>
          <a:lstStyle/>
          <a:p>
            <a:pPr algn="ctr"/>
            <a:r>
              <a:rPr lang="en-US" dirty="0">
                <a:latin typeface="+mj-lt"/>
              </a:rPr>
              <a:t>PSTN</a:t>
            </a:r>
          </a:p>
        </p:txBody>
      </p:sp>
      <p:pic>
        <p:nvPicPr>
          <p:cNvPr id="48" name="Picture 115" descr="SQL sm"/>
          <p:cNvPicPr>
            <a:picLocks noChangeAspect="1" noChangeArrowheads="1"/>
          </p:cNvPicPr>
          <p:nvPr/>
        </p:nvPicPr>
        <p:blipFill>
          <a:blip r:embed="rId7" cstate="print"/>
          <a:srcRect/>
          <a:stretch>
            <a:fillRect/>
          </a:stretch>
        </p:blipFill>
        <p:spPr bwMode="auto">
          <a:xfrm>
            <a:off x="6858000" y="3158836"/>
            <a:ext cx="536170" cy="670331"/>
          </a:xfrm>
          <a:prstGeom prst="rect">
            <a:avLst/>
          </a:prstGeom>
          <a:noFill/>
          <a:ln w="9525">
            <a:noFill/>
            <a:miter lim="800000"/>
            <a:headEnd/>
            <a:tailEnd/>
          </a:ln>
        </p:spPr>
      </p:pic>
      <p:sp>
        <p:nvSpPr>
          <p:cNvPr id="49" name="TextBox 48"/>
          <p:cNvSpPr txBox="1"/>
          <p:nvPr/>
        </p:nvSpPr>
        <p:spPr>
          <a:xfrm>
            <a:off x="6742246" y="3870628"/>
            <a:ext cx="840587"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none" lIns="91436" tIns="45718" rIns="91436" bIns="45718">
            <a:spAutoFit/>
          </a:bodyPr>
          <a:lstStyle/>
          <a:p>
            <a:pPr algn="ctr"/>
            <a:r>
              <a:rPr lang="en-US" sz="1050" dirty="0">
                <a:solidFill>
                  <a:schemeClr val="bg2"/>
                </a:solidFill>
                <a:latin typeface="+mj-lt"/>
              </a:rPr>
              <a:t>Backend</a:t>
            </a:r>
          </a:p>
          <a:p>
            <a:pPr algn="ctr"/>
            <a:r>
              <a:rPr lang="en-US" sz="1050" dirty="0">
                <a:solidFill>
                  <a:schemeClr val="bg2"/>
                </a:solidFill>
                <a:latin typeface="+mj-lt"/>
              </a:rPr>
              <a:t>SQL server</a:t>
            </a:r>
            <a:endParaRPr lang="en-US" sz="900" dirty="0">
              <a:solidFill>
                <a:schemeClr val="bg2"/>
              </a:solidFill>
              <a:latin typeface="+mj-lt"/>
            </a:endParaRPr>
          </a:p>
        </p:txBody>
      </p:sp>
      <p:pic>
        <p:nvPicPr>
          <p:cNvPr id="50" name="Picture 121" descr="anyversion-icon-32x32-32bit"/>
          <p:cNvPicPr>
            <a:picLocks noChangeAspect="1" noChangeArrowheads="1"/>
          </p:cNvPicPr>
          <p:nvPr/>
        </p:nvPicPr>
        <p:blipFill>
          <a:blip r:embed="rId8"/>
          <a:srcRect/>
          <a:stretch>
            <a:fillRect/>
          </a:stretch>
        </p:blipFill>
        <p:spPr bwMode="auto">
          <a:xfrm>
            <a:off x="383187" y="5023108"/>
            <a:ext cx="216270" cy="182818"/>
          </a:xfrm>
          <a:prstGeom prst="rect">
            <a:avLst/>
          </a:prstGeom>
          <a:noFill/>
          <a:ln w="9525">
            <a:noFill/>
            <a:miter lim="800000"/>
            <a:headEnd/>
            <a:tailEnd/>
          </a:ln>
        </p:spPr>
      </p:pic>
      <p:pic>
        <p:nvPicPr>
          <p:cNvPr id="52" name="Rectangle 0"/>
          <p:cNvPicPr>
            <a:picLocks noChangeAspect="1" noChangeArrowheads="1"/>
          </p:cNvPicPr>
          <p:nvPr/>
        </p:nvPicPr>
        <p:blipFill>
          <a:blip r:embed="rId9"/>
          <a:srcRect/>
          <a:stretch>
            <a:fillRect/>
          </a:stretch>
        </p:blipFill>
        <p:spPr bwMode="auto">
          <a:xfrm>
            <a:off x="6783206" y="5160680"/>
            <a:ext cx="644992" cy="623592"/>
          </a:xfrm>
          <a:prstGeom prst="rect">
            <a:avLst/>
          </a:prstGeom>
          <a:noFill/>
          <a:ln w="9525">
            <a:noFill/>
            <a:miter lim="800000"/>
            <a:headEnd/>
            <a:tailEnd/>
          </a:ln>
        </p:spPr>
      </p:pic>
      <p:sp>
        <p:nvSpPr>
          <p:cNvPr id="54" name="TextBox 53"/>
          <p:cNvSpPr txBox="1"/>
          <p:nvPr/>
        </p:nvSpPr>
        <p:spPr>
          <a:xfrm>
            <a:off x="6436654" y="4808312"/>
            <a:ext cx="1335746" cy="415494"/>
          </a:xfrm>
          <a:prstGeom prst="rect">
            <a:avLst/>
          </a:prstGeom>
          <a:noFill/>
        </p:spPr>
        <p:txBody>
          <a:bodyPr wrap="square" lIns="91436" tIns="45718" rIns="91436" bIns="45718">
            <a:spAutoFit/>
          </a:bodyPr>
          <a:lstStyle/>
          <a:p>
            <a:pPr algn="ctr">
              <a:defRPr/>
            </a:pPr>
            <a:r>
              <a:rPr lang="en-US" sz="1050" dirty="0">
                <a:latin typeface="+mj-lt"/>
              </a:rPr>
              <a:t>Exchange</a:t>
            </a:r>
          </a:p>
          <a:p>
            <a:pPr algn="ctr">
              <a:defRPr/>
            </a:pPr>
            <a:r>
              <a:rPr lang="en-US" sz="1050" dirty="0" smtClean="0">
                <a:latin typeface="+mj-lt"/>
              </a:rPr>
              <a:t>2007 Server </a:t>
            </a:r>
            <a:r>
              <a:rPr lang="en-US" sz="1050" dirty="0">
                <a:latin typeface="+mj-lt"/>
              </a:rPr>
              <a:t>UM</a:t>
            </a:r>
          </a:p>
        </p:txBody>
      </p:sp>
      <p:sp>
        <p:nvSpPr>
          <p:cNvPr id="55" name="TextBox 54"/>
          <p:cNvSpPr txBox="1"/>
          <p:nvPr/>
        </p:nvSpPr>
        <p:spPr>
          <a:xfrm>
            <a:off x="6685300" y="5758600"/>
            <a:ext cx="755327" cy="253912"/>
          </a:xfrm>
          <a:prstGeom prst="rect">
            <a:avLst/>
          </a:prstGeom>
          <a:noFill/>
        </p:spPr>
        <p:txBody>
          <a:bodyPr wrap="none" lIns="91436" tIns="45718" rIns="91436" bIns="45718">
            <a:spAutoFit/>
          </a:bodyPr>
          <a:lstStyle/>
          <a:p>
            <a:pPr algn="ctr">
              <a:defRPr/>
            </a:pPr>
            <a:r>
              <a:rPr lang="en-US" sz="1050" dirty="0">
                <a:latin typeface="+mj-lt"/>
              </a:rPr>
              <a:t>Voicemail</a:t>
            </a:r>
          </a:p>
        </p:txBody>
      </p:sp>
      <p:pic>
        <p:nvPicPr>
          <p:cNvPr id="56" name="Picture 230" descr="Ear bud"/>
          <p:cNvPicPr>
            <a:picLocks noChangeAspect="1" noChangeArrowheads="1"/>
          </p:cNvPicPr>
          <p:nvPr/>
        </p:nvPicPr>
        <p:blipFill>
          <a:blip r:embed="rId10" cstate="print"/>
          <a:stretch>
            <a:fillRect/>
          </a:stretch>
        </p:blipFill>
        <p:spPr bwMode="auto">
          <a:xfrm>
            <a:off x="4774243" y="1565565"/>
            <a:ext cx="490463" cy="311462"/>
          </a:xfrm>
          <a:prstGeom prst="rect">
            <a:avLst/>
          </a:prstGeom>
          <a:noFill/>
          <a:ln>
            <a:noFill/>
          </a:ln>
        </p:spPr>
      </p:pic>
      <p:grpSp>
        <p:nvGrpSpPr>
          <p:cNvPr id="3" name="Group 39"/>
          <p:cNvGrpSpPr>
            <a:grpSpLocks/>
          </p:cNvGrpSpPr>
          <p:nvPr/>
        </p:nvGrpSpPr>
        <p:grpSpPr bwMode="auto">
          <a:xfrm>
            <a:off x="5039919" y="1849114"/>
            <a:ext cx="572214" cy="345324"/>
            <a:chOff x="720" y="824"/>
            <a:chExt cx="381" cy="272"/>
          </a:xfrm>
        </p:grpSpPr>
        <p:pic>
          <p:nvPicPr>
            <p:cNvPr id="59" name="Rectangle 17421"/>
            <p:cNvPicPr>
              <a:picLocks noChangeAspect="1" noChangeArrowheads="1"/>
            </p:cNvPicPr>
            <p:nvPr/>
          </p:nvPicPr>
          <p:blipFill>
            <a:blip r:embed="rId11" cstate="print"/>
            <a:srcRect/>
            <a:stretch>
              <a:fillRect/>
            </a:stretch>
          </p:blipFill>
          <p:spPr bwMode="auto">
            <a:xfrm>
              <a:off x="720" y="860"/>
              <a:ext cx="381" cy="236"/>
            </a:xfrm>
            <a:prstGeom prst="rect">
              <a:avLst/>
            </a:prstGeom>
            <a:noFill/>
            <a:ln w="9525">
              <a:noFill/>
              <a:miter lim="800000"/>
              <a:headEnd/>
              <a:tailEnd/>
            </a:ln>
          </p:spPr>
        </p:pic>
        <p:pic>
          <p:nvPicPr>
            <p:cNvPr id="60" name="Picture 30" descr="anyversion-icon-32x32-32bit"/>
            <p:cNvPicPr>
              <a:picLocks noChangeAspect="1" noChangeArrowheads="1"/>
            </p:cNvPicPr>
            <p:nvPr/>
          </p:nvPicPr>
          <p:blipFill>
            <a:blip r:embed="rId8"/>
            <a:srcRect/>
            <a:stretch>
              <a:fillRect/>
            </a:stretch>
          </p:blipFill>
          <p:spPr bwMode="auto">
            <a:xfrm>
              <a:off x="789" y="824"/>
              <a:ext cx="144" cy="144"/>
            </a:xfrm>
            <a:prstGeom prst="rect">
              <a:avLst/>
            </a:prstGeom>
            <a:noFill/>
            <a:ln w="9525">
              <a:noFill/>
              <a:miter lim="800000"/>
              <a:headEnd/>
              <a:tailEnd/>
            </a:ln>
          </p:spPr>
        </p:pic>
      </p:grpSp>
      <p:pic>
        <p:nvPicPr>
          <p:cNvPr id="61" name="Picture 338" descr="Tanjay1"/>
          <p:cNvPicPr>
            <a:picLocks noChangeAspect="1" noChangeArrowheads="1"/>
          </p:cNvPicPr>
          <p:nvPr/>
        </p:nvPicPr>
        <p:blipFill>
          <a:blip r:embed="rId12" cstate="print"/>
          <a:srcRect/>
          <a:stretch>
            <a:fillRect/>
          </a:stretch>
        </p:blipFill>
        <p:spPr bwMode="auto">
          <a:xfrm>
            <a:off x="6162923" y="1607162"/>
            <a:ext cx="768229" cy="505102"/>
          </a:xfrm>
          <a:prstGeom prst="rect">
            <a:avLst/>
          </a:prstGeom>
          <a:noFill/>
          <a:ln w="9525">
            <a:noFill/>
            <a:miter lim="800000"/>
            <a:headEnd/>
            <a:tailEnd/>
          </a:ln>
        </p:spPr>
      </p:pic>
      <p:pic>
        <p:nvPicPr>
          <p:cNvPr id="62" name="Picture 121" descr="anyversion-icon-32x32-32bit"/>
          <p:cNvPicPr>
            <a:picLocks noChangeAspect="1" noChangeArrowheads="1"/>
          </p:cNvPicPr>
          <p:nvPr/>
        </p:nvPicPr>
        <p:blipFill>
          <a:blip r:embed="rId8"/>
          <a:srcRect/>
          <a:stretch>
            <a:fillRect/>
          </a:stretch>
        </p:blipFill>
        <p:spPr bwMode="auto">
          <a:xfrm>
            <a:off x="381000" y="3452861"/>
            <a:ext cx="216270" cy="182818"/>
          </a:xfrm>
          <a:prstGeom prst="rect">
            <a:avLst/>
          </a:prstGeom>
          <a:noFill/>
          <a:ln w="9525">
            <a:noFill/>
            <a:miter lim="800000"/>
            <a:headEnd/>
            <a:tailEnd/>
          </a:ln>
        </p:spPr>
      </p:pic>
      <p:sp>
        <p:nvSpPr>
          <p:cNvPr id="63" name="TextBox 62"/>
          <p:cNvSpPr txBox="1"/>
          <p:nvPr/>
        </p:nvSpPr>
        <p:spPr>
          <a:xfrm>
            <a:off x="5187759" y="1207482"/>
            <a:ext cx="1402940" cy="338550"/>
          </a:xfrm>
          <a:prstGeom prst="rect">
            <a:avLst/>
          </a:prstGeom>
          <a:noFill/>
        </p:spPr>
        <p:txBody>
          <a:bodyPr wrap="none" lIns="91436" tIns="45718" rIns="91436" bIns="45718">
            <a:spAutoFit/>
          </a:bodyPr>
          <a:lstStyle/>
          <a:p>
            <a:r>
              <a:rPr lang="en-US" sz="1600" dirty="0">
                <a:latin typeface="+mj-lt"/>
              </a:rPr>
              <a:t>UC endpoints</a:t>
            </a:r>
          </a:p>
        </p:txBody>
      </p:sp>
      <p:pic>
        <p:nvPicPr>
          <p:cNvPr id="64" name="Picture 115" descr="SQL sm"/>
          <p:cNvPicPr>
            <a:picLocks noChangeAspect="1" noChangeArrowheads="1"/>
          </p:cNvPicPr>
          <p:nvPr/>
        </p:nvPicPr>
        <p:blipFill>
          <a:blip r:embed="rId13" cstate="print"/>
          <a:srcRect/>
          <a:stretch>
            <a:fillRect/>
          </a:stretch>
        </p:blipFill>
        <p:spPr bwMode="auto">
          <a:xfrm>
            <a:off x="8323718" y="2350486"/>
            <a:ext cx="446850" cy="557758"/>
          </a:xfrm>
          <a:prstGeom prst="rect">
            <a:avLst/>
          </a:prstGeom>
          <a:noFill/>
          <a:ln w="9525">
            <a:noFill/>
            <a:miter lim="800000"/>
            <a:headEnd/>
            <a:tailEnd/>
          </a:ln>
        </p:spPr>
      </p:pic>
      <p:sp>
        <p:nvSpPr>
          <p:cNvPr id="67" name="Rounded Rectangle 66"/>
          <p:cNvSpPr/>
          <p:nvPr/>
        </p:nvSpPr>
        <p:spPr bwMode="auto">
          <a:xfrm>
            <a:off x="8175937" y="4260273"/>
            <a:ext cx="766688" cy="812811"/>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8" name="TextBox 67"/>
          <p:cNvSpPr txBox="1"/>
          <p:nvPr/>
        </p:nvSpPr>
        <p:spPr>
          <a:xfrm>
            <a:off x="8086067" y="3814600"/>
            <a:ext cx="970156" cy="430883"/>
          </a:xfrm>
          <a:prstGeom prst="rect">
            <a:avLst/>
          </a:prstGeom>
          <a:noFill/>
        </p:spPr>
        <p:txBody>
          <a:bodyPr wrap="square" lIns="91436" tIns="45718" rIns="91436" bIns="45718">
            <a:spAutoFit/>
          </a:bodyPr>
          <a:lstStyle/>
          <a:p>
            <a:pPr algn="ctr"/>
            <a:r>
              <a:rPr lang="en-US" sz="1100" dirty="0" smtClean="0">
                <a:latin typeface="+mj-lt"/>
              </a:rPr>
              <a:t>Active Directory</a:t>
            </a:r>
            <a:endParaRPr lang="en-US" sz="1000" dirty="0">
              <a:latin typeface="+mj-lt"/>
            </a:endParaRPr>
          </a:p>
        </p:txBody>
      </p:sp>
      <p:pic>
        <p:nvPicPr>
          <p:cNvPr id="69" name="Picture 5"/>
          <p:cNvPicPr>
            <a:picLocks noChangeAspect="1" noChangeArrowheads="1"/>
          </p:cNvPicPr>
          <p:nvPr/>
        </p:nvPicPr>
        <p:blipFill>
          <a:blip r:embed="rId14"/>
          <a:srcRect/>
          <a:stretch>
            <a:fillRect/>
          </a:stretch>
        </p:blipFill>
        <p:spPr bwMode="auto">
          <a:xfrm>
            <a:off x="8215764" y="4400836"/>
            <a:ext cx="663688" cy="496746"/>
          </a:xfrm>
          <a:prstGeom prst="rect">
            <a:avLst/>
          </a:prstGeom>
          <a:noFill/>
          <a:ln w="12700">
            <a:noFill/>
            <a:miter lim="800000"/>
            <a:headEnd/>
            <a:tailEnd/>
          </a:ln>
        </p:spPr>
      </p:pic>
      <p:cxnSp>
        <p:nvCxnSpPr>
          <p:cNvPr id="72" name="Elbow Connector 71"/>
          <p:cNvCxnSpPr>
            <a:cxnSpLocks noChangeShapeType="1"/>
            <a:stCxn id="17" idx="2"/>
            <a:endCxn id="51" idx="0"/>
          </p:cNvCxnSpPr>
          <p:nvPr/>
        </p:nvCxnSpPr>
        <p:spPr bwMode="auto">
          <a:xfrm rot="16200000" flipH="1">
            <a:off x="6286992" y="4060619"/>
            <a:ext cx="402529" cy="1120490"/>
          </a:xfrm>
          <a:prstGeom prst="bentConnector3">
            <a:avLst>
              <a:gd name="adj1" fmla="val 50000"/>
            </a:avLst>
          </a:prstGeom>
          <a:noFill/>
          <a:ln w="38100" algn="ctr">
            <a:solidFill>
              <a:schemeClr val="tx1"/>
            </a:solidFill>
            <a:round/>
            <a:headEnd/>
            <a:tailEnd/>
          </a:ln>
        </p:spPr>
      </p:cxnSp>
      <p:cxnSp>
        <p:nvCxnSpPr>
          <p:cNvPr id="74" name="Elbow Connector 73"/>
          <p:cNvCxnSpPr/>
          <p:nvPr/>
        </p:nvCxnSpPr>
        <p:spPr bwMode="auto">
          <a:xfrm rot="5400000" flipH="1" flipV="1">
            <a:off x="5797070" y="2377991"/>
            <a:ext cx="182817" cy="1501"/>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17" idx="3"/>
            <a:endCxn id="11" idx="1"/>
          </p:cNvCxnSpPr>
          <p:nvPr/>
        </p:nvCxnSpPr>
        <p:spPr bwMode="auto">
          <a:xfrm flipV="1">
            <a:off x="7696200" y="2279780"/>
            <a:ext cx="388220" cy="117450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sp>
        <p:nvSpPr>
          <p:cNvPr id="78" name="Rounded Rectangle 77"/>
          <p:cNvSpPr/>
          <p:nvPr/>
        </p:nvSpPr>
        <p:spPr bwMode="auto">
          <a:xfrm>
            <a:off x="4986510" y="3439900"/>
            <a:ext cx="95709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smtClean="0">
                <a:solidFill>
                  <a:schemeClr val="tx1"/>
                </a:solidFill>
                <a:latin typeface="+mj-lt"/>
              </a:rPr>
              <a:t>Voice Mail</a:t>
            </a:r>
            <a:endParaRPr lang="en-US" sz="1000" dirty="0">
              <a:solidFill>
                <a:schemeClr val="tx1"/>
              </a:solidFill>
              <a:latin typeface="+mj-lt"/>
            </a:endParaRPr>
          </a:p>
          <a:p>
            <a:pPr algn="ctr" defTabSz="1096963" fontAlgn="base">
              <a:spcBef>
                <a:spcPct val="0"/>
              </a:spcBef>
              <a:spcAft>
                <a:spcPct val="0"/>
              </a:spcAft>
              <a:defRPr/>
            </a:pPr>
            <a:r>
              <a:rPr lang="en-US" sz="1000" dirty="0">
                <a:solidFill>
                  <a:schemeClr val="tx1"/>
                </a:solidFill>
                <a:latin typeface="+mj-lt"/>
              </a:rPr>
              <a:t>Routing</a:t>
            </a:r>
          </a:p>
        </p:txBody>
      </p:sp>
      <p:pic>
        <p:nvPicPr>
          <p:cNvPr id="79" name="Picture 8"/>
          <p:cNvPicPr>
            <a:picLocks noChangeAspect="1" noChangeArrowheads="1"/>
          </p:cNvPicPr>
          <p:nvPr/>
        </p:nvPicPr>
        <p:blipFill>
          <a:blip r:embed="rId4"/>
          <a:srcRect/>
          <a:stretch>
            <a:fillRect/>
          </a:stretch>
        </p:blipFill>
        <p:spPr bwMode="auto">
          <a:xfrm>
            <a:off x="6002854" y="2976180"/>
            <a:ext cx="546682" cy="636053"/>
          </a:xfrm>
          <a:prstGeom prst="rect">
            <a:avLst/>
          </a:prstGeom>
          <a:noFill/>
          <a:ln w="9525">
            <a:noFill/>
            <a:miter lim="800000"/>
            <a:headEnd/>
            <a:tailEnd/>
          </a:ln>
        </p:spPr>
      </p:pic>
      <p:sp>
        <p:nvSpPr>
          <p:cNvPr id="80" name="TextBox 79"/>
          <p:cNvSpPr txBox="1"/>
          <p:nvPr/>
        </p:nvSpPr>
        <p:spPr>
          <a:xfrm>
            <a:off x="5671729" y="3870628"/>
            <a:ext cx="1037588"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Conferencing</a:t>
            </a:r>
          </a:p>
          <a:p>
            <a:pPr algn="ctr"/>
            <a:r>
              <a:rPr lang="en-US" sz="1050" dirty="0" smtClean="0">
                <a:solidFill>
                  <a:schemeClr val="bg2"/>
                </a:solidFill>
                <a:latin typeface="+mj-lt"/>
              </a:rPr>
              <a:t>Server(s)</a:t>
            </a:r>
            <a:endParaRPr lang="en-US" sz="1050" dirty="0">
              <a:solidFill>
                <a:schemeClr val="bg2"/>
              </a:solidFill>
              <a:latin typeface="+mj-lt"/>
            </a:endParaRPr>
          </a:p>
        </p:txBody>
      </p:sp>
      <p:pic>
        <p:nvPicPr>
          <p:cNvPr id="81" name="Picture 8"/>
          <p:cNvPicPr>
            <a:picLocks noChangeAspect="1" noChangeArrowheads="1"/>
          </p:cNvPicPr>
          <p:nvPr/>
        </p:nvPicPr>
        <p:blipFill>
          <a:blip r:embed="rId4"/>
          <a:srcRect/>
          <a:stretch>
            <a:fillRect/>
          </a:stretch>
        </p:blipFill>
        <p:spPr bwMode="auto">
          <a:xfrm>
            <a:off x="6182256" y="3211311"/>
            <a:ext cx="546682" cy="636053"/>
          </a:xfrm>
          <a:prstGeom prst="rect">
            <a:avLst/>
          </a:prstGeom>
          <a:noFill/>
          <a:ln w="9525">
            <a:noFill/>
            <a:miter lim="800000"/>
            <a:headEnd/>
            <a:tailEnd/>
          </a:ln>
        </p:spPr>
      </p:pic>
      <p:pic>
        <p:nvPicPr>
          <p:cNvPr id="88" name="Picture 25"/>
          <p:cNvPicPr>
            <a:picLocks noChangeAspect="1" noChangeArrowheads="1"/>
          </p:cNvPicPr>
          <p:nvPr/>
        </p:nvPicPr>
        <p:blipFill>
          <a:blip r:embed="rId15"/>
          <a:srcRect/>
          <a:stretch>
            <a:fillRect/>
          </a:stretch>
        </p:blipFill>
        <p:spPr bwMode="auto">
          <a:xfrm rot="5400000">
            <a:off x="3620279" y="3305446"/>
            <a:ext cx="1035966" cy="150187"/>
          </a:xfrm>
          <a:prstGeom prst="rect">
            <a:avLst/>
          </a:prstGeom>
          <a:noFill/>
          <a:ln w="9525">
            <a:noFill/>
            <a:miter lim="800000"/>
            <a:headEnd/>
            <a:tailEnd/>
          </a:ln>
        </p:spPr>
      </p:pic>
      <p:cxnSp>
        <p:nvCxnSpPr>
          <p:cNvPr id="106" name="Straight Connector 105"/>
          <p:cNvCxnSpPr>
            <a:stCxn id="88" idx="2"/>
          </p:cNvCxnSpPr>
          <p:nvPr/>
        </p:nvCxnSpPr>
        <p:spPr>
          <a:xfrm rot="10800000" flipV="1">
            <a:off x="3632690" y="3380539"/>
            <a:ext cx="430478" cy="1002"/>
          </a:xfrm>
          <a:prstGeom prst="line">
            <a:avLst/>
          </a:prstGeom>
          <a:noFill/>
          <a:ln w="38100" algn="ctr">
            <a:solidFill>
              <a:schemeClr val="tx1"/>
            </a:solidFill>
            <a:round/>
            <a:headEnd/>
            <a:tailEnd/>
          </a:ln>
        </p:spPr>
      </p:cxnSp>
      <p:pic>
        <p:nvPicPr>
          <p:cNvPr id="89" name="Rectangle 1024072"/>
          <p:cNvPicPr>
            <a:picLocks noChangeAspect="1" noChangeArrowheads="1"/>
          </p:cNvPicPr>
          <p:nvPr/>
        </p:nvPicPr>
        <p:blipFill>
          <a:blip r:embed="rId16" cstate="print"/>
          <a:srcRect/>
          <a:stretch>
            <a:fillRect/>
          </a:stretch>
        </p:blipFill>
        <p:spPr bwMode="gray">
          <a:xfrm>
            <a:off x="3638538" y="2331901"/>
            <a:ext cx="283453" cy="2094626"/>
          </a:xfrm>
          <a:prstGeom prst="rect">
            <a:avLst/>
          </a:prstGeom>
          <a:noFill/>
          <a:ln w="9525">
            <a:noFill/>
            <a:miter lim="800000"/>
            <a:headEnd/>
            <a:tailEnd/>
          </a:ln>
        </p:spPr>
      </p:pic>
      <p:pic>
        <p:nvPicPr>
          <p:cNvPr id="92" name="Rectangle 1024082"/>
          <p:cNvPicPr>
            <a:picLocks noChangeAspect="1" noChangeArrowheads="1"/>
          </p:cNvPicPr>
          <p:nvPr/>
        </p:nvPicPr>
        <p:blipFill>
          <a:blip r:embed="rId17" cstate="print"/>
          <a:srcRect/>
          <a:stretch>
            <a:fillRect/>
          </a:stretch>
        </p:blipFill>
        <p:spPr bwMode="gray">
          <a:xfrm>
            <a:off x="2250532" y="2376113"/>
            <a:ext cx="314868" cy="2164714"/>
          </a:xfrm>
          <a:prstGeom prst="rect">
            <a:avLst/>
          </a:prstGeom>
          <a:noFill/>
          <a:ln w="9525">
            <a:noFill/>
            <a:miter lim="800000"/>
            <a:headEnd/>
            <a:tailEnd/>
          </a:ln>
        </p:spPr>
      </p:pic>
      <p:sp>
        <p:nvSpPr>
          <p:cNvPr id="90" name="TextBox 89"/>
          <p:cNvSpPr txBox="1"/>
          <p:nvPr/>
        </p:nvSpPr>
        <p:spPr>
          <a:xfrm>
            <a:off x="5834137" y="6116481"/>
            <a:ext cx="426712" cy="261606"/>
          </a:xfrm>
          <a:prstGeom prst="rect">
            <a:avLst/>
          </a:prstGeom>
          <a:noFill/>
        </p:spPr>
        <p:txBody>
          <a:bodyPr wrap="none" lIns="91436" tIns="45718" rIns="91436" bIns="45718">
            <a:spAutoFit/>
          </a:bodyPr>
          <a:lstStyle/>
          <a:p>
            <a:pPr algn="ctr">
              <a:defRPr/>
            </a:pPr>
            <a:r>
              <a:rPr lang="en-US" sz="1100" dirty="0" smtClean="0">
                <a:latin typeface="+mj-lt"/>
              </a:rPr>
              <a:t>PBX</a:t>
            </a:r>
            <a:endParaRPr lang="en-US" sz="1100" dirty="0">
              <a:latin typeface="+mj-lt"/>
            </a:endParaRPr>
          </a:p>
        </p:txBody>
      </p:sp>
      <p:sp>
        <p:nvSpPr>
          <p:cNvPr id="146" name="Oval 145"/>
          <p:cNvSpPr/>
          <p:nvPr/>
        </p:nvSpPr>
        <p:spPr bwMode="auto">
          <a:xfrm>
            <a:off x="4254697" y="482600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cxnSp>
        <p:nvCxnSpPr>
          <p:cNvPr id="102" name="Elbow Connector 101"/>
          <p:cNvCxnSpPr>
            <a:stCxn id="66" idx="1"/>
            <a:endCxn id="17" idx="3"/>
          </p:cNvCxnSpPr>
          <p:nvPr/>
        </p:nvCxnSpPr>
        <p:spPr>
          <a:xfrm rot="10800000">
            <a:off x="7696200" y="3454286"/>
            <a:ext cx="398318" cy="102585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27" name="Straight Connector 126"/>
          <p:cNvCxnSpPr/>
          <p:nvPr/>
        </p:nvCxnSpPr>
        <p:spPr>
          <a:xfrm>
            <a:off x="4585566" y="6276109"/>
            <a:ext cx="73152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sp>
        <p:nvSpPr>
          <p:cNvPr id="70" name="TextBox 69"/>
          <p:cNvSpPr txBox="1"/>
          <p:nvPr/>
        </p:nvSpPr>
        <p:spPr>
          <a:xfrm>
            <a:off x="4149988" y="5585253"/>
            <a:ext cx="1641212" cy="230828"/>
          </a:xfrm>
          <a:prstGeom prst="rect">
            <a:avLst/>
          </a:prstGeom>
          <a:noFill/>
        </p:spPr>
        <p:txBody>
          <a:bodyPr wrap="square" lIns="91436" tIns="45718" rIns="91436" bIns="45718">
            <a:spAutoFit/>
          </a:bodyPr>
          <a:lstStyle/>
          <a:p>
            <a:pPr algn="ctr">
              <a:defRPr/>
            </a:pPr>
            <a:r>
              <a:rPr lang="en-US" sz="900" dirty="0" smtClean="0">
                <a:latin typeface="+mj-lt"/>
              </a:rPr>
              <a:t>(SIP-PSTN GW)</a:t>
            </a:r>
            <a:endParaRPr lang="en-US" sz="900" dirty="0">
              <a:latin typeface="+mj-lt"/>
            </a:endParaRPr>
          </a:p>
        </p:txBody>
      </p:sp>
      <p:graphicFrame>
        <p:nvGraphicFramePr>
          <p:cNvPr id="77" name="Object 2"/>
          <p:cNvGraphicFramePr>
            <a:graphicFrameLocks noChangeAspect="1"/>
          </p:cNvGraphicFramePr>
          <p:nvPr/>
        </p:nvGraphicFramePr>
        <p:xfrm>
          <a:off x="4680764" y="5119708"/>
          <a:ext cx="480600" cy="500209"/>
        </p:xfrm>
        <a:graphic>
          <a:graphicData uri="http://schemas.openxmlformats.org/presentationml/2006/ole">
            <p:oleObj spid="_x0000_s207874" name="Visio" r:id="rId18" imgW="306404" imgH="375514" progId="Visio.Drawing.11">
              <p:embed/>
            </p:oleObj>
          </a:graphicData>
        </a:graphic>
      </p:graphicFrame>
      <p:sp>
        <p:nvSpPr>
          <p:cNvPr id="148" name="Oval 147"/>
          <p:cNvSpPr/>
          <p:nvPr/>
        </p:nvSpPr>
        <p:spPr bwMode="auto">
          <a:xfrm>
            <a:off x="2467460" y="2984865"/>
            <a:ext cx="1283658" cy="127194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32" name="TextBox 31"/>
          <p:cNvSpPr txBox="1"/>
          <p:nvPr/>
        </p:nvSpPr>
        <p:spPr>
          <a:xfrm>
            <a:off x="2799611" y="3872796"/>
            <a:ext cx="622278" cy="461661"/>
          </a:xfrm>
          <a:prstGeom prst="rect">
            <a:avLst/>
          </a:prstGeom>
          <a:noFill/>
        </p:spPr>
        <p:txBody>
          <a:bodyPr wrap="none" lIns="91436" tIns="45718" rIns="91436" bIns="45718">
            <a:spAutoFit/>
          </a:bodyPr>
          <a:lstStyle/>
          <a:p>
            <a:pPr algn="ctr"/>
            <a:r>
              <a:rPr lang="en-US" sz="1200" dirty="0" smtClean="0">
                <a:latin typeface="+mj-lt"/>
              </a:rPr>
              <a:t>Access</a:t>
            </a:r>
            <a:endParaRPr lang="en-US" sz="1200" dirty="0">
              <a:latin typeface="+mj-lt"/>
            </a:endParaRPr>
          </a:p>
          <a:p>
            <a:pPr algn="ctr"/>
            <a:r>
              <a:rPr lang="en-US" sz="1200" dirty="0">
                <a:latin typeface="+mj-lt"/>
              </a:rPr>
              <a:t>Server</a:t>
            </a:r>
          </a:p>
        </p:txBody>
      </p:sp>
      <p:pic>
        <p:nvPicPr>
          <p:cNvPr id="38" name="Picture 91" descr="ISAS - firewall sm"/>
          <p:cNvPicPr>
            <a:picLocks noChangeAspect="1" noChangeArrowheads="1"/>
          </p:cNvPicPr>
          <p:nvPr/>
        </p:nvPicPr>
        <p:blipFill>
          <a:blip r:embed="rId19" cstate="print"/>
          <a:srcRect/>
          <a:stretch>
            <a:fillRect/>
          </a:stretch>
        </p:blipFill>
        <p:spPr bwMode="auto">
          <a:xfrm>
            <a:off x="2872365" y="3249361"/>
            <a:ext cx="513641" cy="685566"/>
          </a:xfrm>
          <a:prstGeom prst="rect">
            <a:avLst/>
          </a:prstGeom>
          <a:noFill/>
          <a:ln w="9525">
            <a:noFill/>
            <a:miter lim="800000"/>
            <a:headEnd/>
            <a:tailEnd/>
          </a:ln>
        </p:spPr>
      </p:pic>
      <p:pic>
        <p:nvPicPr>
          <p:cNvPr id="68611" name="Picture 3" descr="C:\Program Files\Microsoft Resource DVD Artwork\DVD_ART\Artwork_Imagery\HARDWARE_IMAGERY\Photos - OEM Hardware\VoIP Web Phone\Unified Communications VoIP phone.png"/>
          <p:cNvPicPr>
            <a:picLocks noChangeAspect="1" noChangeArrowheads="1"/>
          </p:cNvPicPr>
          <p:nvPr/>
        </p:nvPicPr>
        <p:blipFill>
          <a:blip r:embed="rId20" cstate="print"/>
          <a:srcRect/>
          <a:stretch>
            <a:fillRect/>
          </a:stretch>
        </p:blipFill>
        <p:spPr bwMode="auto">
          <a:xfrm>
            <a:off x="5268393" y="1555173"/>
            <a:ext cx="380449" cy="310870"/>
          </a:xfrm>
          <a:prstGeom prst="rect">
            <a:avLst/>
          </a:prstGeom>
          <a:noFill/>
        </p:spPr>
      </p:pic>
      <p:sp>
        <p:nvSpPr>
          <p:cNvPr id="34" name="TextBox 33"/>
          <p:cNvSpPr txBox="1"/>
          <p:nvPr/>
        </p:nvSpPr>
        <p:spPr>
          <a:xfrm>
            <a:off x="2804780" y="2482073"/>
            <a:ext cx="648810" cy="646327"/>
          </a:xfrm>
          <a:prstGeom prst="rect">
            <a:avLst/>
          </a:prstGeom>
          <a:noFill/>
        </p:spPr>
        <p:txBody>
          <a:bodyPr lIns="91436" tIns="45718" rIns="91436" bIns="45718">
            <a:spAutoFit/>
          </a:bodyPr>
          <a:lstStyle/>
          <a:p>
            <a:pPr algn="ctr"/>
            <a:r>
              <a:rPr lang="en-US" sz="1200" dirty="0">
                <a:latin typeface="+mj-lt"/>
              </a:rPr>
              <a:t>Data</a:t>
            </a:r>
          </a:p>
          <a:p>
            <a:pPr algn="ctr"/>
            <a:r>
              <a:rPr lang="en-US" sz="1200" dirty="0" smtClean="0">
                <a:latin typeface="+mj-lt"/>
              </a:rPr>
              <a:t>Audio/Video</a:t>
            </a:r>
            <a:endParaRPr lang="en-US" sz="1100" dirty="0">
              <a:latin typeface="+mj-lt"/>
            </a:endParaRPr>
          </a:p>
        </p:txBody>
      </p:sp>
      <p:sp>
        <p:nvSpPr>
          <p:cNvPr id="87" name="TextBox 86"/>
          <p:cNvSpPr txBox="1"/>
          <p:nvPr/>
        </p:nvSpPr>
        <p:spPr>
          <a:xfrm>
            <a:off x="2811300" y="3039433"/>
            <a:ext cx="648810" cy="276995"/>
          </a:xfrm>
          <a:prstGeom prst="rect">
            <a:avLst/>
          </a:prstGeom>
          <a:noFill/>
        </p:spPr>
        <p:txBody>
          <a:bodyPr lIns="91436" tIns="45718" rIns="91436" bIns="45718">
            <a:spAutoFit/>
          </a:bodyPr>
          <a:lstStyle/>
          <a:p>
            <a:pPr algn="ctr"/>
            <a:r>
              <a:rPr lang="en-US" sz="1200" dirty="0" smtClean="0">
                <a:latin typeface="+mj-lt"/>
              </a:rPr>
              <a:t>SIP</a:t>
            </a:r>
            <a:endParaRPr lang="en-US" sz="1200" dirty="0">
              <a:latin typeface="+mj-lt"/>
            </a:endParaRPr>
          </a:p>
        </p:txBody>
      </p:sp>
      <p:sp>
        <p:nvSpPr>
          <p:cNvPr id="53" name="TextBox 52"/>
          <p:cNvSpPr txBox="1"/>
          <p:nvPr/>
        </p:nvSpPr>
        <p:spPr>
          <a:xfrm>
            <a:off x="4211870" y="4889103"/>
            <a:ext cx="1426930" cy="253912"/>
          </a:xfrm>
          <a:prstGeom prst="rect">
            <a:avLst/>
          </a:prstGeom>
          <a:noFill/>
        </p:spPr>
        <p:txBody>
          <a:bodyPr wrap="square" lIns="91436" tIns="45718" rIns="91436" bIns="45718">
            <a:spAutoFit/>
          </a:bodyPr>
          <a:lstStyle/>
          <a:p>
            <a:pPr algn="ctr">
              <a:defRPr/>
            </a:pPr>
            <a:r>
              <a:rPr lang="en-US" sz="1050" dirty="0" smtClean="0">
                <a:latin typeface="+mj-lt"/>
              </a:rPr>
              <a:t>Mediation Server</a:t>
            </a:r>
            <a:endParaRPr lang="en-US" sz="1050" dirty="0">
              <a:latin typeface="+mj-lt"/>
            </a:endParaRPr>
          </a:p>
        </p:txBody>
      </p:sp>
      <p:sp>
        <p:nvSpPr>
          <p:cNvPr id="99" name="Rectangle 98"/>
          <p:cNvSpPr/>
          <p:nvPr/>
        </p:nvSpPr>
        <p:spPr>
          <a:xfrm>
            <a:off x="4682326" y="6016795"/>
            <a:ext cx="441146" cy="276999"/>
          </a:xfrm>
          <a:prstGeom prst="rect">
            <a:avLst/>
          </a:prstGeom>
        </p:spPr>
        <p:txBody>
          <a:bodyPr wrap="none">
            <a:spAutoFit/>
          </a:bodyPr>
          <a:lstStyle/>
          <a:p>
            <a:r>
              <a:rPr lang="en-US" sz="1200" dirty="0" smtClean="0"/>
              <a:t>PRI</a:t>
            </a:r>
            <a:endParaRPr lang="en-US" sz="1200"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3"/>
          <p:cNvSpPr>
            <a:spLocks noGrp="1"/>
          </p:cNvSpPr>
          <p:nvPr>
            <p:ph type="title"/>
          </p:nvPr>
        </p:nvSpPr>
        <p:spPr>
          <a:xfrm>
            <a:off x="381000" y="381000"/>
            <a:ext cx="8382000" cy="609398"/>
          </a:xfrm>
        </p:spPr>
        <p:txBody>
          <a:bodyPr/>
          <a:lstStyle/>
          <a:p>
            <a:r>
              <a:rPr lang="en-US" sz="4400" dirty="0" smtClean="0">
                <a:sym typeface="Wingdings" pitchFamily="2" charset="2"/>
              </a:rPr>
              <a:t>OCS 2007 Edge Server Basics</a:t>
            </a:r>
            <a:endParaRPr lang="en-US" sz="4400" dirty="0"/>
          </a:p>
        </p:txBody>
      </p:sp>
      <p:sp>
        <p:nvSpPr>
          <p:cNvPr id="11" name="Content Placeholder 10"/>
          <p:cNvSpPr>
            <a:spLocks noGrp="1"/>
          </p:cNvSpPr>
          <p:nvPr>
            <p:ph idx="1"/>
          </p:nvPr>
        </p:nvSpPr>
        <p:spPr>
          <a:xfrm>
            <a:off x="152400" y="1524000"/>
            <a:ext cx="5524500" cy="3099310"/>
          </a:xfrm>
        </p:spPr>
        <p:txBody>
          <a:bodyPr/>
          <a:lstStyle/>
          <a:p>
            <a:r>
              <a:rPr lang="en-US" sz="2000" dirty="0" smtClean="0"/>
              <a:t>3 different Edge Server roles:</a:t>
            </a:r>
          </a:p>
          <a:p>
            <a:pPr marL="692150" lvl="1" indent="-285750"/>
            <a:r>
              <a:rPr lang="en-US" sz="1800" dirty="0" smtClean="0"/>
              <a:t>Access Edge </a:t>
            </a:r>
          </a:p>
          <a:p>
            <a:pPr marL="692150" lvl="1" indent="-285750"/>
            <a:r>
              <a:rPr lang="en-US" sz="1800" dirty="0" smtClean="0"/>
              <a:t>Web Conferencing Edge</a:t>
            </a:r>
          </a:p>
          <a:p>
            <a:pPr marL="692150" lvl="1" indent="-285750"/>
            <a:r>
              <a:rPr lang="en-US" sz="1800" dirty="0" smtClean="0"/>
              <a:t>Audio/Video (A/V) Conferencing Edge</a:t>
            </a:r>
          </a:p>
          <a:p>
            <a:r>
              <a:rPr lang="en-US" sz="2000" dirty="0" smtClean="0"/>
              <a:t>Co-locate on single server or separate </a:t>
            </a:r>
          </a:p>
          <a:p>
            <a:r>
              <a:rPr lang="en-US" sz="2000" dirty="0" smtClean="0"/>
              <a:t>Recommend separate server for A/V</a:t>
            </a:r>
          </a:p>
          <a:p>
            <a:r>
              <a:rPr lang="en-US" sz="2000" dirty="0" smtClean="0"/>
              <a:t>Load-balance for improved availability</a:t>
            </a:r>
          </a:p>
          <a:p>
            <a:r>
              <a:rPr lang="en-US" sz="2000" dirty="0" smtClean="0"/>
              <a:t>Web Conferencing &amp; A/V Edge </a:t>
            </a:r>
            <a:br>
              <a:rPr lang="en-US" sz="2000" dirty="0" smtClean="0"/>
            </a:br>
            <a:r>
              <a:rPr lang="en-US" sz="2000" dirty="0" smtClean="0"/>
              <a:t>Servers can be deployed in multiple locations</a:t>
            </a:r>
            <a:endParaRPr lang="en-US" sz="2000" dirty="0"/>
          </a:p>
        </p:txBody>
      </p:sp>
      <p:grpSp>
        <p:nvGrpSpPr>
          <p:cNvPr id="15" name="Group 14"/>
          <p:cNvGrpSpPr/>
          <p:nvPr/>
        </p:nvGrpSpPr>
        <p:grpSpPr>
          <a:xfrm>
            <a:off x="5778501" y="1187450"/>
            <a:ext cx="3149599" cy="4957038"/>
            <a:chOff x="4724401" y="1163784"/>
            <a:chExt cx="4211782" cy="5209304"/>
          </a:xfrm>
          <a:effectLst/>
        </p:grpSpPr>
        <p:sp>
          <p:nvSpPr>
            <p:cNvPr id="9" name="Rectangle 8"/>
            <p:cNvSpPr/>
            <p:nvPr/>
          </p:nvSpPr>
          <p:spPr bwMode="blackGray">
            <a:xfrm>
              <a:off x="4724401" y="1163784"/>
              <a:ext cx="4211782" cy="5209304"/>
            </a:xfrm>
            <a:prstGeom prst="rect">
              <a:avLst/>
            </a:prstGeom>
            <a:solidFill>
              <a:schemeClr val="tx1"/>
            </a:solidFill>
            <a:ln>
              <a:solidFill>
                <a:schemeClr val="bg1">
                  <a:lumMod val="75000"/>
                  <a:lumOff val="25000"/>
                </a:schemeClr>
              </a:solidFill>
              <a:headEnd type="none" w="med" len="med"/>
              <a:tailEnd type="none" w="med" len="med"/>
            </a:ln>
            <a:effectLst/>
            <a:scene3d>
              <a:camera prst="orthographicFront" fov="0">
                <a:rot lat="0" lon="0" rev="0"/>
              </a:camera>
              <a:lightRig rig="soft" dir="tl">
                <a:rot lat="0" lon="0" rev="2000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nvGrpSpPr>
            <p:cNvPr id="7" name="Group 6"/>
            <p:cNvGrpSpPr/>
            <p:nvPr/>
          </p:nvGrpSpPr>
          <p:grpSpPr>
            <a:xfrm>
              <a:off x="4786855" y="1174505"/>
              <a:ext cx="4097131" cy="5140663"/>
              <a:chOff x="1593950" y="1107737"/>
              <a:chExt cx="4097131" cy="5140663"/>
            </a:xfrm>
          </p:grpSpPr>
          <p:pic>
            <p:nvPicPr>
              <p:cNvPr id="89" name="Picture 4"/>
              <p:cNvPicPr>
                <a:picLocks noChangeAspect="1" noChangeArrowheads="1"/>
              </p:cNvPicPr>
              <p:nvPr/>
            </p:nvPicPr>
            <p:blipFill>
              <a:blip r:embed="rId3"/>
              <a:srcRect/>
              <a:stretch>
                <a:fillRect/>
              </a:stretch>
            </p:blipFill>
            <p:spPr bwMode="auto">
              <a:xfrm>
                <a:off x="1685593" y="1107737"/>
                <a:ext cx="4005488" cy="5140663"/>
              </a:xfrm>
              <a:prstGeom prst="rect">
                <a:avLst/>
              </a:prstGeom>
              <a:noFill/>
              <a:ln w="9525">
                <a:noFill/>
                <a:miter lim="800000"/>
                <a:headEnd/>
                <a:tailEnd/>
              </a:ln>
              <a:effectLst/>
            </p:spPr>
          </p:pic>
          <p:pic>
            <p:nvPicPr>
              <p:cNvPr id="90" name="Picture 532"/>
              <p:cNvPicPr>
                <a:picLocks noChangeAspect="1" noChangeArrowheads="1"/>
              </p:cNvPicPr>
              <p:nvPr/>
            </p:nvPicPr>
            <p:blipFill>
              <a:blip r:embed="rId4"/>
              <a:srcRect/>
              <a:stretch>
                <a:fillRect/>
              </a:stretch>
            </p:blipFill>
            <p:spPr bwMode="auto">
              <a:xfrm>
                <a:off x="4946750" y="3698537"/>
                <a:ext cx="714444" cy="1233061"/>
              </a:xfrm>
              <a:prstGeom prst="rect">
                <a:avLst/>
              </a:prstGeom>
              <a:noFill/>
              <a:ln w="9525">
                <a:noFill/>
                <a:miter lim="800000"/>
                <a:headEnd/>
                <a:tailEnd/>
              </a:ln>
              <a:effectLst/>
            </p:spPr>
          </p:pic>
          <p:pic>
            <p:nvPicPr>
              <p:cNvPr id="91" name="Picture 532"/>
              <p:cNvPicPr>
                <a:picLocks noChangeAspect="1" noChangeArrowheads="1"/>
              </p:cNvPicPr>
              <p:nvPr/>
            </p:nvPicPr>
            <p:blipFill>
              <a:blip r:embed="rId4"/>
              <a:srcRect/>
              <a:stretch>
                <a:fillRect/>
              </a:stretch>
            </p:blipFill>
            <p:spPr bwMode="auto">
              <a:xfrm>
                <a:off x="1593950" y="3521187"/>
                <a:ext cx="714444" cy="1233061"/>
              </a:xfrm>
              <a:prstGeom prst="rect">
                <a:avLst/>
              </a:prstGeom>
              <a:noFill/>
              <a:ln w="9525">
                <a:noFill/>
                <a:miter lim="800000"/>
                <a:headEnd/>
                <a:tailEnd/>
              </a:ln>
              <a:effectLst/>
            </p:spPr>
          </p:pic>
        </p:gr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381000" y="1416050"/>
            <a:ext cx="86106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2" name="Rounded Rectangle 21"/>
          <p:cNvSpPr/>
          <p:nvPr/>
        </p:nvSpPr>
        <p:spPr bwMode="auto">
          <a:xfrm>
            <a:off x="381000" y="2821997"/>
            <a:ext cx="86106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3" name="Rounded Rectangle 22"/>
          <p:cNvSpPr/>
          <p:nvPr/>
        </p:nvSpPr>
        <p:spPr bwMode="auto">
          <a:xfrm>
            <a:off x="381000" y="4227945"/>
            <a:ext cx="86106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blackGray">
          <a:xfrm>
            <a:off x="477716" y="1514475"/>
            <a:ext cx="1636708"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5" name="Rounded Rectangle 24"/>
          <p:cNvSpPr/>
          <p:nvPr/>
        </p:nvSpPr>
        <p:spPr bwMode="blackGray">
          <a:xfrm>
            <a:off x="477716" y="2920422"/>
            <a:ext cx="1636708"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blackGray">
          <a:xfrm>
            <a:off x="477716" y="4326370"/>
            <a:ext cx="1636708"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6" name="Title 5"/>
          <p:cNvSpPr>
            <a:spLocks noGrp="1"/>
          </p:cNvSpPr>
          <p:nvPr>
            <p:ph type="title"/>
          </p:nvPr>
        </p:nvSpPr>
        <p:spPr>
          <a:xfrm>
            <a:off x="381000" y="381000"/>
            <a:ext cx="8382000" cy="609398"/>
          </a:xfrm>
        </p:spPr>
        <p:txBody>
          <a:bodyPr/>
          <a:lstStyle/>
          <a:p>
            <a:r>
              <a:rPr lang="en-US" sz="4400" dirty="0" smtClean="0"/>
              <a:t>OCS 2007 Edge Server Roles</a:t>
            </a:r>
            <a:endParaRPr lang="en-US" sz="4400" dirty="0"/>
          </a:p>
        </p:txBody>
      </p:sp>
      <p:sp>
        <p:nvSpPr>
          <p:cNvPr id="7" name="Rectangle 6"/>
          <p:cNvSpPr/>
          <p:nvPr/>
        </p:nvSpPr>
        <p:spPr bwMode="blackGray">
          <a:xfrm>
            <a:off x="2220913" y="1626335"/>
            <a:ext cx="6554787" cy="951030"/>
          </a:xfrm>
          <a:prstGeom prst="rect">
            <a:avLst/>
          </a:prstGeom>
          <a:noFill/>
          <a:ln w="12700" algn="ctr">
            <a:noFill/>
            <a:miter lim="800000"/>
            <a:headEnd/>
            <a:tailEnd/>
          </a:ln>
          <a:effectLst/>
        </p:spPr>
        <p:txBody>
          <a:bodyPr wrap="square">
            <a:spAutoFit/>
          </a:bodyPr>
          <a:lstStyle/>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Enables remote and external user access</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Validation of SIP message headers and routing information</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Mandates traffic encryption </a:t>
            </a:r>
          </a:p>
        </p:txBody>
      </p:sp>
      <p:sp>
        <p:nvSpPr>
          <p:cNvPr id="8" name="Rectangle 7"/>
          <p:cNvSpPr/>
          <p:nvPr/>
        </p:nvSpPr>
        <p:spPr bwMode="blackGray">
          <a:xfrm>
            <a:off x="2220913" y="2937154"/>
            <a:ext cx="6511059" cy="951030"/>
          </a:xfrm>
          <a:prstGeom prst="rect">
            <a:avLst/>
          </a:prstGeom>
          <a:noFill/>
          <a:ln w="12700" algn="ctr">
            <a:noFill/>
            <a:miter lim="800000"/>
            <a:headEnd/>
            <a:tailEnd/>
          </a:ln>
          <a:effectLst/>
        </p:spPr>
        <p:txBody>
          <a:bodyPr wrap="square">
            <a:spAutoFit/>
          </a:bodyPr>
          <a:lstStyle/>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Enables external user access to Web conferencing</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All connections are TLS and meeting content is encrypted</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Access restricted by conference</a:t>
            </a:r>
          </a:p>
        </p:txBody>
      </p:sp>
      <p:sp>
        <p:nvSpPr>
          <p:cNvPr id="9" name="Rectangle 8"/>
          <p:cNvSpPr/>
          <p:nvPr/>
        </p:nvSpPr>
        <p:spPr bwMode="blackGray">
          <a:xfrm>
            <a:off x="2220913" y="4378043"/>
            <a:ext cx="6554787" cy="951030"/>
          </a:xfrm>
          <a:prstGeom prst="rect">
            <a:avLst/>
          </a:prstGeom>
          <a:noFill/>
          <a:ln w="12700" algn="ctr">
            <a:noFill/>
            <a:miter lim="800000"/>
            <a:headEnd/>
            <a:tailEnd/>
          </a:ln>
          <a:effectLst/>
        </p:spPr>
        <p:txBody>
          <a:bodyPr wrap="square">
            <a:spAutoFit/>
          </a:bodyPr>
          <a:lstStyle/>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Enables external user access for A/V calls and conferences</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Provides NAT and firewall traversal</a:t>
            </a:r>
          </a:p>
          <a:p>
            <a:pPr marL="290513" lvl="1" indent="-290513" defTabSz="914363">
              <a:lnSpc>
                <a:spcPct val="90000"/>
              </a:lnSpc>
              <a:spcBef>
                <a:spcPct val="20000"/>
              </a:spcBef>
              <a:buClr>
                <a:schemeClr val="folHlink"/>
              </a:buClr>
              <a:buSzPct val="80000"/>
              <a:buBlip>
                <a:blip r:embed="rId3"/>
              </a:buBlip>
            </a:pPr>
            <a:r>
              <a:rPr lang="en-US" dirty="0" smtClean="0">
                <a:solidFill>
                  <a:schemeClr val="tx1"/>
                </a:solidFill>
              </a:rPr>
              <a:t>All users sending and receiving media authenticated </a:t>
            </a:r>
          </a:p>
        </p:txBody>
      </p:sp>
      <p:sp>
        <p:nvSpPr>
          <p:cNvPr id="11" name="TextBox 10"/>
          <p:cNvSpPr txBox="1"/>
          <p:nvPr/>
        </p:nvSpPr>
        <p:spPr>
          <a:xfrm>
            <a:off x="660854" y="1594019"/>
            <a:ext cx="1270433" cy="1015663"/>
          </a:xfrm>
          <a:prstGeom prst="rect">
            <a:avLst/>
          </a:prstGeom>
          <a:noFill/>
        </p:spPr>
        <p:txBody>
          <a:bodyPr wrap="square" rtlCol="0">
            <a:spAutoFit/>
          </a:bodyPr>
          <a:lstStyle/>
          <a:p>
            <a:pPr algn="ctr"/>
            <a:r>
              <a:rPr lang="en-US" sz="2000" dirty="0" smtClean="0">
                <a:solidFill>
                  <a:schemeClr val="tx2">
                    <a:lumMod val="90000"/>
                  </a:schemeClr>
                </a:solidFill>
              </a:rPr>
              <a:t>Access Edge Server</a:t>
            </a:r>
            <a:endParaRPr lang="en-US" sz="2000" dirty="0">
              <a:solidFill>
                <a:schemeClr val="tx2">
                  <a:lumMod val="90000"/>
                </a:schemeClr>
              </a:solidFill>
            </a:endParaRPr>
          </a:p>
        </p:txBody>
      </p:sp>
      <p:sp>
        <p:nvSpPr>
          <p:cNvPr id="13" name="TextBox 12"/>
          <p:cNvSpPr txBox="1"/>
          <p:nvPr/>
        </p:nvSpPr>
        <p:spPr>
          <a:xfrm>
            <a:off x="369763" y="2999966"/>
            <a:ext cx="1852614" cy="1015663"/>
          </a:xfrm>
          <a:prstGeom prst="rect">
            <a:avLst/>
          </a:prstGeom>
          <a:noFill/>
        </p:spPr>
        <p:txBody>
          <a:bodyPr wrap="square" rtlCol="0">
            <a:spAutoFit/>
          </a:bodyPr>
          <a:lstStyle/>
          <a:p>
            <a:pPr algn="ctr">
              <a:spcBef>
                <a:spcPts val="600"/>
              </a:spcBef>
            </a:pPr>
            <a:r>
              <a:rPr lang="en-US" sz="2000" dirty="0" smtClean="0">
                <a:solidFill>
                  <a:schemeClr val="tx2">
                    <a:lumMod val="90000"/>
                  </a:schemeClr>
                </a:solidFill>
              </a:rPr>
              <a:t>Web Conferencing Edge Server</a:t>
            </a:r>
            <a:endParaRPr lang="en-US" sz="2000" dirty="0">
              <a:solidFill>
                <a:schemeClr val="tx2">
                  <a:lumMod val="90000"/>
                </a:schemeClr>
              </a:solidFill>
            </a:endParaRPr>
          </a:p>
        </p:txBody>
      </p:sp>
      <p:sp>
        <p:nvSpPr>
          <p:cNvPr id="14" name="TextBox 13"/>
          <p:cNvSpPr txBox="1"/>
          <p:nvPr/>
        </p:nvSpPr>
        <p:spPr>
          <a:xfrm>
            <a:off x="368300" y="4559802"/>
            <a:ext cx="1855541" cy="707886"/>
          </a:xfrm>
          <a:prstGeom prst="rect">
            <a:avLst/>
          </a:prstGeom>
          <a:noFill/>
        </p:spPr>
        <p:txBody>
          <a:bodyPr wrap="square" rtlCol="0">
            <a:spAutoFit/>
          </a:bodyPr>
          <a:lstStyle/>
          <a:p>
            <a:pPr algn="ctr">
              <a:spcBef>
                <a:spcPts val="600"/>
              </a:spcBef>
            </a:pPr>
            <a:r>
              <a:rPr lang="en-US" sz="2000" dirty="0" smtClean="0">
                <a:solidFill>
                  <a:schemeClr val="tx2">
                    <a:lumMod val="90000"/>
                  </a:schemeClr>
                </a:solidFill>
              </a:rPr>
              <a:t>Audio/Video Edge Server</a:t>
            </a:r>
            <a:endParaRPr lang="en-US" sz="2000" dirty="0">
              <a:solidFill>
                <a:schemeClr val="tx2">
                  <a:lumMod val="90000"/>
                </a:schemeClr>
              </a:solidFill>
            </a:endParaRPr>
          </a:p>
        </p:txBody>
      </p:sp>
      <p:sp>
        <p:nvSpPr>
          <p:cNvPr id="16" name="Rectangle 15"/>
          <p:cNvSpPr/>
          <p:nvPr/>
        </p:nvSpPr>
        <p:spPr>
          <a:xfrm>
            <a:off x="2220913" y="5662469"/>
            <a:ext cx="8263083" cy="535531"/>
          </a:xfrm>
          <a:prstGeom prst="rect">
            <a:avLst/>
          </a:prstGeom>
          <a:noFill/>
          <a:ln w="12700" algn="ctr">
            <a:noFill/>
            <a:miter lim="800000"/>
            <a:headEnd/>
            <a:tailEnd/>
          </a:ln>
          <a:effectLst/>
        </p:spPr>
        <p:txBody>
          <a:bodyPr wrap="square">
            <a:spAutoFit/>
          </a:bodyPr>
          <a:lstStyle/>
          <a:p>
            <a:pPr marL="0" lvl="1" defTabSz="914363">
              <a:lnSpc>
                <a:spcPct val="90000"/>
              </a:lnSpc>
              <a:spcBef>
                <a:spcPct val="20000"/>
              </a:spcBef>
              <a:spcAft>
                <a:spcPts val="600"/>
              </a:spcAft>
              <a:buClr>
                <a:schemeClr val="folHlink"/>
              </a:buClr>
              <a:buSzPct val="80000"/>
            </a:pPr>
            <a:r>
              <a:rPr lang="en-US" sz="1600" dirty="0" smtClean="0"/>
              <a:t>Reverse proxy (not an OCS role), allows Communicator Web Access, </a:t>
            </a:r>
            <a:br>
              <a:rPr lang="en-US" sz="1600" dirty="0" smtClean="0"/>
            </a:br>
            <a:r>
              <a:rPr lang="en-US" sz="1600" dirty="0" smtClean="0"/>
              <a:t>Address Book download, DG expansion and meeting content access</a:t>
            </a:r>
            <a:endParaRPr lang="en-US" sz="16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1000"/>
            <a:ext cx="8382000" cy="1218795"/>
          </a:xfrm>
        </p:spPr>
        <p:txBody>
          <a:bodyPr/>
          <a:lstStyle/>
          <a:p>
            <a:r>
              <a:rPr sz="4400" smtClean="0"/>
              <a:t>Key Takeaways</a:t>
            </a:r>
            <a:br>
              <a:rPr sz="4400" smtClean="0"/>
            </a:br>
            <a:endParaRPr lang="en-US" sz="4400" dirty="0">
              <a:solidFill>
                <a:schemeClr val="accent1">
                  <a:lumMod val="20000"/>
                  <a:lumOff val="80000"/>
                </a:schemeClr>
              </a:solidFill>
            </a:endParaRPr>
          </a:p>
        </p:txBody>
      </p:sp>
      <p:sp>
        <p:nvSpPr>
          <p:cNvPr id="13" name="TextBox 12"/>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4" name="Rounded Rectangle 13"/>
          <p:cNvSpPr/>
          <p:nvPr/>
        </p:nvSpPr>
        <p:spPr bwMode="blackGray">
          <a:xfrm>
            <a:off x="368300" y="1898650"/>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Remote, External and Mobile Access</a:t>
            </a:r>
          </a:p>
        </p:txBody>
      </p:sp>
      <p:sp>
        <p:nvSpPr>
          <p:cNvPr id="19" name="Rounded Rectangle 18"/>
          <p:cNvSpPr/>
          <p:nvPr/>
        </p:nvSpPr>
        <p:spPr bwMode="blackGray">
          <a:xfrm>
            <a:off x="368300" y="3751466"/>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OCS 2007 and Exchange Server 2007 Architecture</a:t>
            </a:r>
          </a:p>
        </p:txBody>
      </p:sp>
      <p:sp>
        <p:nvSpPr>
          <p:cNvPr id="9" name="Rounded Rectangle 8"/>
          <p:cNvSpPr/>
          <p:nvPr/>
        </p:nvSpPr>
        <p:spPr bwMode="blackGray">
          <a:xfrm>
            <a:off x="368300" y="2825058"/>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Security features to enable Remote and External Access</a:t>
            </a:r>
          </a:p>
        </p:txBody>
      </p:sp>
      <p:sp>
        <p:nvSpPr>
          <p:cNvPr id="12" name="TextBox 11"/>
          <p:cNvSpPr txBox="1"/>
          <p:nvPr/>
        </p:nvSpPr>
        <p:spPr>
          <a:xfrm>
            <a:off x="344045" y="1158844"/>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learned about</a:t>
            </a:r>
            <a:endParaRPr lang="en-US" sz="28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t>Q&amp;A</a:t>
            </a: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blackGray">
          <a:xfrm>
            <a:off x="437573" y="1480818"/>
            <a:ext cx="8014447" cy="966817"/>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endParaRPr lang="en-US" sz="1600" dirty="0" smtClean="0">
              <a:solidFill>
                <a:schemeClr val="tx1"/>
              </a:solidFill>
              <a:latin typeface="Segoe" pitchFamily="34" charset="0"/>
            </a:endParaRPr>
          </a:p>
          <a:p>
            <a:pPr marL="0" lvl="1" defTabSz="1096963" fontAlgn="base">
              <a:spcBef>
                <a:spcPct val="0"/>
              </a:spcBef>
              <a:spcAft>
                <a:spcPct val="0"/>
              </a:spcAft>
              <a:defRPr/>
            </a:pPr>
            <a:r>
              <a:rPr lang="en-US" sz="2000" dirty="0" smtClean="0">
                <a:solidFill>
                  <a:schemeClr val="tx1"/>
                </a:solidFill>
                <a:latin typeface="Segoe" pitchFamily="34" charset="0"/>
              </a:rPr>
              <a:t>Visit the OCS 2007 and Exchange Server 2007 Tech Centers</a:t>
            </a:r>
          </a:p>
          <a:p>
            <a:pPr marL="0" lvl="1" defTabSz="1096963" fontAlgn="base">
              <a:spcBef>
                <a:spcPct val="0"/>
              </a:spcBef>
              <a:spcAft>
                <a:spcPct val="0"/>
              </a:spcAft>
              <a:defRPr/>
            </a:pPr>
            <a:r>
              <a:rPr lang="en-US" sz="1600" smtClean="0">
                <a:solidFill>
                  <a:schemeClr val="tx1"/>
                </a:solidFill>
                <a:latin typeface="Segoe" pitchFamily="34" charset="0"/>
                <a:hlinkClick r:id="rId3"/>
              </a:rPr>
              <a:t>http://technet.microsoft.com</a:t>
            </a:r>
            <a:endParaRPr lang="en-US" sz="1600" smtClean="0">
              <a:solidFill>
                <a:schemeClr val="tx1"/>
              </a:solidFill>
              <a:latin typeface="Segoe" pitchFamily="34" charset="0"/>
            </a:endParaRPr>
          </a:p>
          <a:p>
            <a:pPr marL="0" lvl="1" defTabSz="1096963" fontAlgn="base">
              <a:spcBef>
                <a:spcPct val="0"/>
              </a:spcBef>
              <a:spcAft>
                <a:spcPct val="0"/>
              </a:spcAft>
              <a:defRPr/>
            </a:pPr>
            <a:endParaRPr lang="en-US" sz="1600" dirty="0" smtClean="0">
              <a:solidFill>
                <a:schemeClr val="tx1"/>
              </a:solidFill>
              <a:latin typeface="Segoe" pitchFamily="34" charset="0"/>
            </a:endParaRPr>
          </a:p>
        </p:txBody>
      </p:sp>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
        <p:nvSpPr>
          <p:cNvPr id="7" name="Rounded Rectangle 6"/>
          <p:cNvSpPr/>
          <p:nvPr/>
        </p:nvSpPr>
        <p:spPr bwMode="blackGray">
          <a:xfrm>
            <a:off x="469907" y="2704610"/>
            <a:ext cx="8014447" cy="1100771"/>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endParaRPr lang="en-US" sz="1600" dirty="0" smtClean="0">
              <a:solidFill>
                <a:schemeClr val="tx1"/>
              </a:solidFill>
              <a:latin typeface="Segoe" pitchFamily="34" charset="0"/>
            </a:endParaRPr>
          </a:p>
          <a:p>
            <a:pPr marL="0" lvl="1" defTabSz="1096963" fontAlgn="base">
              <a:spcBef>
                <a:spcPct val="0"/>
              </a:spcBef>
              <a:spcAft>
                <a:spcPct val="0"/>
              </a:spcAft>
              <a:defRPr/>
            </a:pPr>
            <a:r>
              <a:rPr lang="en-US" sz="2000" dirty="0" smtClean="0">
                <a:solidFill>
                  <a:schemeClr val="tx1"/>
                </a:solidFill>
                <a:latin typeface="Segoe" pitchFamily="34" charset="0"/>
              </a:rPr>
              <a:t>Try a Hosted End-user Trial of Exchange Server 2007</a:t>
            </a:r>
          </a:p>
          <a:p>
            <a:pPr marL="0" lvl="1" defTabSz="1096963" fontAlgn="base">
              <a:spcBef>
                <a:spcPct val="0"/>
              </a:spcBef>
              <a:spcAft>
                <a:spcPct val="0"/>
              </a:spcAft>
              <a:defRPr/>
            </a:pPr>
            <a:r>
              <a:rPr lang="en-US" sz="1600" dirty="0" smtClean="0">
                <a:solidFill>
                  <a:schemeClr val="tx1"/>
                </a:solidFill>
                <a:latin typeface="Segoe" pitchFamily="34" charset="0"/>
                <a:hlinkClick r:id="rId4"/>
              </a:rPr>
              <a:t>https://signmeup.exchange2007demo.com/exchange2007demo/?wt.svl=highlights</a:t>
            </a:r>
            <a:endParaRPr lang="en-US" sz="1600" dirty="0" smtClean="0">
              <a:solidFill>
                <a:schemeClr val="tx1"/>
              </a:solidFill>
              <a:latin typeface="Segoe" pitchFamily="34" charset="0"/>
            </a:endParaRPr>
          </a:p>
          <a:p>
            <a:pPr marL="0" lvl="1" defTabSz="1096963" fontAlgn="base">
              <a:spcBef>
                <a:spcPct val="0"/>
              </a:spcBef>
              <a:spcAft>
                <a:spcPct val="0"/>
              </a:spcAft>
              <a:defRPr/>
            </a:pPr>
            <a:endParaRPr lang="en-US" sz="1600" dirty="0" smtClean="0">
              <a:solidFill>
                <a:schemeClr val="tx1"/>
              </a:solidFill>
              <a:latin typeface="Segoe"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81" name="Picture 13" descr="12951_UC_PPT_Back_BPIO"/>
          <p:cNvPicPr>
            <a:picLocks noChangeAspect="1" noChangeArrowheads="1"/>
          </p:cNvPicPr>
          <p:nvPr/>
        </p:nvPicPr>
        <p:blipFill>
          <a:blip r:embed="rId3"/>
          <a:srcRect/>
          <a:stretch>
            <a:fillRect/>
          </a:stretch>
        </p:blipFill>
        <p:spPr bwMode="auto">
          <a:xfrm>
            <a:off x="0" y="0"/>
            <a:ext cx="9145588" cy="6859588"/>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1000"/>
            <a:ext cx="8382000" cy="1218795"/>
          </a:xfrm>
        </p:spPr>
        <p:txBody>
          <a:bodyPr/>
          <a:lstStyle/>
          <a:p>
            <a:r>
              <a:rPr sz="4400"/>
              <a:t>Session </a:t>
            </a:r>
            <a:r>
              <a:rPr sz="4400" smtClean="0"/>
              <a:t>Objectives</a:t>
            </a:r>
            <a:br>
              <a:rPr sz="4400" smtClean="0"/>
            </a:br>
            <a:endParaRPr lang="en-US" sz="4400" dirty="0">
              <a:solidFill>
                <a:schemeClr val="accent1">
                  <a:lumMod val="20000"/>
                  <a:lumOff val="80000"/>
                </a:schemeClr>
              </a:solidFill>
            </a:endParaRPr>
          </a:p>
        </p:txBody>
      </p:sp>
      <p:sp>
        <p:nvSpPr>
          <p:cNvPr id="13" name="TextBox 12"/>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4" name="Rounded Rectangle 13"/>
          <p:cNvSpPr/>
          <p:nvPr/>
        </p:nvSpPr>
        <p:spPr bwMode="blackGray">
          <a:xfrm>
            <a:off x="368300" y="1898650"/>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Learn about remote, external and mobile access</a:t>
            </a:r>
          </a:p>
        </p:txBody>
      </p:sp>
      <p:sp>
        <p:nvSpPr>
          <p:cNvPr id="19" name="Rounded Rectangle 18"/>
          <p:cNvSpPr/>
          <p:nvPr/>
        </p:nvSpPr>
        <p:spPr bwMode="blackGray">
          <a:xfrm>
            <a:off x="368300" y="3751466"/>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Review security features to enable remote and external access</a:t>
            </a:r>
          </a:p>
        </p:txBody>
      </p:sp>
      <p:sp>
        <p:nvSpPr>
          <p:cNvPr id="9" name="Rounded Rectangle 8"/>
          <p:cNvSpPr/>
          <p:nvPr/>
        </p:nvSpPr>
        <p:spPr bwMode="blackGray">
          <a:xfrm>
            <a:off x="368300" y="2825058"/>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See an Anywhere Access demo</a:t>
            </a:r>
          </a:p>
        </p:txBody>
      </p:sp>
      <p:sp>
        <p:nvSpPr>
          <p:cNvPr id="10" name="Rounded Rectangle 9"/>
          <p:cNvSpPr/>
          <p:nvPr/>
        </p:nvSpPr>
        <p:spPr bwMode="blackGray">
          <a:xfrm>
            <a:off x="368300" y="4677875"/>
            <a:ext cx="84716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300" dirty="0" smtClean="0">
                <a:solidFill>
                  <a:schemeClr val="tx1"/>
                </a:solidFill>
                <a:latin typeface="Segoe" pitchFamily="34" charset="0"/>
              </a:rPr>
              <a:t>Understand server topology and architecture</a:t>
            </a:r>
          </a:p>
        </p:txBody>
      </p:sp>
      <p:sp>
        <p:nvSpPr>
          <p:cNvPr id="12" name="TextBox 11"/>
          <p:cNvSpPr txBox="1"/>
          <p:nvPr/>
        </p:nvSpPr>
        <p:spPr>
          <a:xfrm>
            <a:off x="344045" y="1158844"/>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81000" y="1801665"/>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7" name="Rounded Rectangle 16"/>
          <p:cNvSpPr/>
          <p:nvPr/>
        </p:nvSpPr>
        <p:spPr bwMode="blackGray">
          <a:xfrm>
            <a:off x="471885" y="1900090"/>
            <a:ext cx="1636708" cy="117475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1" name="Rounded Rectangle 20"/>
          <p:cNvSpPr/>
          <p:nvPr/>
        </p:nvSpPr>
        <p:spPr bwMode="auto">
          <a:xfrm>
            <a:off x="381000" y="4724400"/>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23" name="Rounded Rectangle 22"/>
          <p:cNvSpPr/>
          <p:nvPr/>
        </p:nvSpPr>
        <p:spPr bwMode="blackGray">
          <a:xfrm>
            <a:off x="471851" y="4822825"/>
            <a:ext cx="1636776" cy="117475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7" name="Rounded Rectangle 26"/>
          <p:cNvSpPr/>
          <p:nvPr/>
        </p:nvSpPr>
        <p:spPr bwMode="auto">
          <a:xfrm>
            <a:off x="381000" y="3263032"/>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8" name="Rounded Rectangle 27"/>
          <p:cNvSpPr/>
          <p:nvPr/>
        </p:nvSpPr>
        <p:spPr bwMode="blackGray">
          <a:xfrm>
            <a:off x="484551" y="3386857"/>
            <a:ext cx="1636776" cy="117475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r>
              <a:rPr lang="en-US" dirty="0" smtClean="0"/>
              <a:t/>
            </a:r>
            <a:br>
              <a:rPr lang="en-US" dirty="0" smtClean="0"/>
            </a:br>
            <a:r>
              <a:rPr lang="en-US" sz="3200" dirty="0" smtClean="0">
                <a:solidFill>
                  <a:schemeClr val="accent1">
                    <a:lumMod val="20000"/>
                    <a:lumOff val="80000"/>
                  </a:schemeClr>
                </a:solidFill>
              </a:rPr>
              <a:t>What Customers Are Telling Us</a:t>
            </a:r>
            <a:endParaRPr lang="en-US" dirty="0">
              <a:solidFill>
                <a:schemeClr val="accent1">
                  <a:lumMod val="20000"/>
                  <a:lumOff val="80000"/>
                </a:schemeClr>
              </a:solidFill>
            </a:endParaRPr>
          </a:p>
        </p:txBody>
      </p:sp>
      <p:sp>
        <p:nvSpPr>
          <p:cNvPr id="323597" name="Rectangle 13"/>
          <p:cNvSpPr>
            <a:spLocks noChangeArrowheads="1"/>
          </p:cNvSpPr>
          <p:nvPr/>
        </p:nvSpPr>
        <p:spPr bwMode="auto">
          <a:xfrm>
            <a:off x="2209800" y="4934685"/>
            <a:ext cx="7173912" cy="951030"/>
          </a:xfrm>
          <a:prstGeom prst="rect">
            <a:avLst/>
          </a:prstGeom>
          <a:noFill/>
          <a:ln w="12700" algn="ctr">
            <a:noFill/>
            <a:miter lim="800000"/>
            <a:headEnd/>
            <a:tailEnd/>
          </a:ln>
          <a:effectLst/>
        </p:spPr>
        <p:txBody>
          <a:bodyPr>
            <a:spAutoFit/>
          </a:bodyPr>
          <a:lstStyle/>
          <a:p>
            <a:pPr marL="290513" indent="-290513" defTabSz="914363">
              <a:lnSpc>
                <a:spcPct val="90000"/>
              </a:lnSpc>
              <a:spcBef>
                <a:spcPct val="20000"/>
              </a:spcBef>
              <a:buSzPct val="80000"/>
              <a:buBlip>
                <a:blip r:embed="rId3"/>
              </a:buBlip>
            </a:pPr>
            <a:r>
              <a:rPr lang="en-US" dirty="0" smtClean="0"/>
              <a:t>Scalable, flexible architecture</a:t>
            </a:r>
          </a:p>
          <a:p>
            <a:pPr marL="290513" indent="-290513" defTabSz="914363">
              <a:lnSpc>
                <a:spcPct val="90000"/>
              </a:lnSpc>
              <a:spcBef>
                <a:spcPct val="20000"/>
              </a:spcBef>
              <a:buSzPct val="80000"/>
              <a:buBlip>
                <a:blip r:embed="rId3"/>
              </a:buBlip>
            </a:pPr>
            <a:r>
              <a:rPr lang="en-US" dirty="0" smtClean="0"/>
              <a:t>Deployment and administrative ease</a:t>
            </a:r>
          </a:p>
          <a:p>
            <a:pPr marL="290513" indent="-290513" defTabSz="914363">
              <a:lnSpc>
                <a:spcPct val="90000"/>
              </a:lnSpc>
              <a:spcBef>
                <a:spcPct val="20000"/>
              </a:spcBef>
              <a:buSzPct val="80000"/>
              <a:buBlip>
                <a:blip r:embed="rId3"/>
              </a:buBlip>
            </a:pPr>
            <a:r>
              <a:rPr lang="en-US" dirty="0" smtClean="0"/>
              <a:t>Reduced cost and complexity</a:t>
            </a:r>
            <a:endParaRPr lang="en-US" dirty="0"/>
          </a:p>
        </p:txBody>
      </p:sp>
      <p:sp>
        <p:nvSpPr>
          <p:cNvPr id="22" name="Rectangle 5"/>
          <p:cNvSpPr>
            <a:spLocks noChangeArrowheads="1"/>
          </p:cNvSpPr>
          <p:nvPr/>
        </p:nvSpPr>
        <p:spPr bwMode="auto">
          <a:xfrm>
            <a:off x="2209799" y="2011950"/>
            <a:ext cx="6801035" cy="951030"/>
          </a:xfrm>
          <a:prstGeom prst="rect">
            <a:avLst/>
          </a:prstGeom>
          <a:noFill/>
          <a:ln w="12700" algn="ctr">
            <a:noFill/>
            <a:miter lim="800000"/>
            <a:headEnd/>
            <a:tailEnd/>
          </a:ln>
          <a:effectLst/>
        </p:spPr>
        <p:txBody>
          <a:bodyPr wrap="square">
            <a:spAutoFit/>
          </a:bodyPr>
          <a:lstStyle/>
          <a:p>
            <a:pPr marL="290513" indent="-290513" defTabSz="914363">
              <a:lnSpc>
                <a:spcPct val="90000"/>
              </a:lnSpc>
              <a:spcBef>
                <a:spcPct val="20000"/>
              </a:spcBef>
              <a:buSzPct val="80000"/>
              <a:buBlip>
                <a:blip r:embed="rId3"/>
              </a:buBlip>
            </a:pPr>
            <a:r>
              <a:rPr lang="en-US" dirty="0" smtClean="0"/>
              <a:t>Information Workers want access from any location</a:t>
            </a:r>
            <a:endParaRPr lang="en-US" dirty="0"/>
          </a:p>
          <a:p>
            <a:pPr marL="290513" indent="-290513" defTabSz="914363">
              <a:lnSpc>
                <a:spcPct val="90000"/>
              </a:lnSpc>
              <a:spcBef>
                <a:spcPct val="20000"/>
              </a:spcBef>
              <a:buSzPct val="80000"/>
              <a:buBlip>
                <a:blip r:embed="rId3"/>
              </a:buBlip>
            </a:pPr>
            <a:r>
              <a:rPr lang="en-US" dirty="0" smtClean="0"/>
              <a:t>Full feature access regardless of location</a:t>
            </a:r>
          </a:p>
          <a:p>
            <a:pPr marL="290513" indent="-290513" defTabSz="914363">
              <a:lnSpc>
                <a:spcPct val="90000"/>
              </a:lnSpc>
              <a:spcBef>
                <a:spcPct val="20000"/>
              </a:spcBef>
              <a:buSzPct val="80000"/>
              <a:buBlip>
                <a:blip r:embed="rId3"/>
              </a:buBlip>
            </a:pPr>
            <a:r>
              <a:rPr lang="en-US" dirty="0" smtClean="0"/>
              <a:t>Flexibility in choice of devices and modes depending on need</a:t>
            </a:r>
          </a:p>
        </p:txBody>
      </p:sp>
      <p:sp>
        <p:nvSpPr>
          <p:cNvPr id="24" name="TextBox 23"/>
          <p:cNvSpPr txBox="1"/>
          <p:nvPr/>
        </p:nvSpPr>
        <p:spPr>
          <a:xfrm>
            <a:off x="618151" y="2133522"/>
            <a:ext cx="1303698" cy="707886"/>
          </a:xfrm>
          <a:prstGeom prst="rect">
            <a:avLst/>
          </a:prstGeom>
          <a:noFill/>
        </p:spPr>
        <p:txBody>
          <a:bodyPr wrap="square" rtlCol="0">
            <a:spAutoFit/>
          </a:bodyPr>
          <a:lstStyle/>
          <a:p>
            <a:pPr algn="ctr"/>
            <a:r>
              <a:rPr lang="en-US" sz="2000" dirty="0" smtClean="0"/>
              <a:t>Mobile Workers</a:t>
            </a:r>
          </a:p>
        </p:txBody>
      </p:sp>
      <p:sp>
        <p:nvSpPr>
          <p:cNvPr id="25" name="TextBox 24"/>
          <p:cNvSpPr txBox="1"/>
          <p:nvPr/>
        </p:nvSpPr>
        <p:spPr>
          <a:xfrm>
            <a:off x="425450" y="3441001"/>
            <a:ext cx="1689100" cy="1015663"/>
          </a:xfrm>
          <a:prstGeom prst="rect">
            <a:avLst/>
          </a:prstGeom>
          <a:noFill/>
        </p:spPr>
        <p:txBody>
          <a:bodyPr wrap="square" rtlCol="0">
            <a:spAutoFit/>
          </a:bodyPr>
          <a:lstStyle/>
          <a:p>
            <a:pPr algn="ctr"/>
            <a:r>
              <a:rPr lang="en-US" sz="2000" dirty="0" smtClean="0"/>
              <a:t>Manage External Access</a:t>
            </a:r>
          </a:p>
        </p:txBody>
      </p:sp>
      <p:sp>
        <p:nvSpPr>
          <p:cNvPr id="26" name="TextBox 25"/>
          <p:cNvSpPr txBox="1"/>
          <p:nvPr/>
        </p:nvSpPr>
        <p:spPr>
          <a:xfrm>
            <a:off x="482601" y="5056257"/>
            <a:ext cx="1574800" cy="707886"/>
          </a:xfrm>
          <a:prstGeom prst="rect">
            <a:avLst/>
          </a:prstGeom>
          <a:noFill/>
        </p:spPr>
        <p:txBody>
          <a:bodyPr wrap="square" rtlCol="0">
            <a:spAutoFit/>
          </a:bodyPr>
          <a:lstStyle/>
          <a:p>
            <a:pPr algn="ctr"/>
            <a:r>
              <a:rPr lang="en-US" sz="2000" dirty="0" smtClean="0"/>
              <a:t>Increasing complexity</a:t>
            </a:r>
          </a:p>
        </p:txBody>
      </p:sp>
      <p:sp>
        <p:nvSpPr>
          <p:cNvPr id="16" name="Rectangle 13"/>
          <p:cNvSpPr>
            <a:spLocks noChangeArrowheads="1"/>
          </p:cNvSpPr>
          <p:nvPr/>
        </p:nvSpPr>
        <p:spPr bwMode="auto">
          <a:xfrm>
            <a:off x="2209800" y="3473317"/>
            <a:ext cx="7173912" cy="951030"/>
          </a:xfrm>
          <a:prstGeom prst="rect">
            <a:avLst/>
          </a:prstGeom>
          <a:noFill/>
          <a:ln w="12700" algn="ctr">
            <a:noFill/>
            <a:miter lim="800000"/>
            <a:headEnd/>
            <a:tailEnd/>
          </a:ln>
          <a:effectLst/>
        </p:spPr>
        <p:txBody>
          <a:bodyPr>
            <a:spAutoFit/>
          </a:bodyPr>
          <a:lstStyle/>
          <a:p>
            <a:pPr marL="290513" indent="-290513" defTabSz="914363">
              <a:lnSpc>
                <a:spcPct val="90000"/>
              </a:lnSpc>
              <a:spcBef>
                <a:spcPct val="20000"/>
              </a:spcBef>
              <a:buSzPct val="80000"/>
              <a:buBlip>
                <a:blip r:embed="rId3"/>
              </a:buBlip>
            </a:pPr>
            <a:r>
              <a:rPr lang="en-US" dirty="0" smtClean="0"/>
              <a:t>Secure communications</a:t>
            </a:r>
          </a:p>
          <a:p>
            <a:pPr marL="290513" indent="-290513" defTabSz="914363">
              <a:lnSpc>
                <a:spcPct val="90000"/>
              </a:lnSpc>
              <a:spcBef>
                <a:spcPct val="20000"/>
              </a:spcBef>
              <a:buSzPct val="80000"/>
              <a:buBlip>
                <a:blip r:embed="rId3"/>
              </a:buBlip>
            </a:pPr>
            <a:r>
              <a:rPr lang="en-US" dirty="0" smtClean="0"/>
              <a:t>Secure external user access</a:t>
            </a:r>
          </a:p>
          <a:p>
            <a:pPr marL="290513" indent="-290513" defTabSz="914363">
              <a:lnSpc>
                <a:spcPct val="90000"/>
              </a:lnSpc>
              <a:spcBef>
                <a:spcPct val="20000"/>
              </a:spcBef>
              <a:buSzPct val="80000"/>
              <a:buBlip>
                <a:blip r:embed="rId3"/>
              </a:buBlip>
            </a:pPr>
            <a:r>
              <a:rPr lang="en-US" dirty="0" smtClean="0"/>
              <a:t>Flexibility in setting policies per organization’s needs</a:t>
            </a: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381000" y="1801665"/>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1" name="Rounded Rectangle 30"/>
          <p:cNvSpPr/>
          <p:nvPr/>
        </p:nvSpPr>
        <p:spPr bwMode="blackGray">
          <a:xfrm>
            <a:off x="471885" y="1900090"/>
            <a:ext cx="1636708" cy="117475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p:txBody>
      </p:sp>
      <p:sp>
        <p:nvSpPr>
          <p:cNvPr id="27" name="Rounded Rectangle 26"/>
          <p:cNvSpPr/>
          <p:nvPr/>
        </p:nvSpPr>
        <p:spPr bwMode="auto">
          <a:xfrm>
            <a:off x="381000" y="4724400"/>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28" name="Rounded Rectangle 27"/>
          <p:cNvSpPr/>
          <p:nvPr/>
        </p:nvSpPr>
        <p:spPr bwMode="blackGray">
          <a:xfrm>
            <a:off x="471851" y="4822825"/>
            <a:ext cx="1636776" cy="117475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p:txBody>
      </p:sp>
      <p:sp>
        <p:nvSpPr>
          <p:cNvPr id="25" name="Rounded Rectangle 24"/>
          <p:cNvSpPr/>
          <p:nvPr/>
        </p:nvSpPr>
        <p:spPr bwMode="auto">
          <a:xfrm>
            <a:off x="381000" y="3263032"/>
            <a:ext cx="86868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blackGray">
          <a:xfrm>
            <a:off x="471851" y="3361457"/>
            <a:ext cx="1636776" cy="117475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p:txBody>
      </p:sp>
      <p:sp>
        <p:nvSpPr>
          <p:cNvPr id="5125" name="Rectangle 6"/>
          <p:cNvSpPr>
            <a:spLocks noGrp="1" noChangeArrowheads="1"/>
          </p:cNvSpPr>
          <p:nvPr>
            <p:ph type="title"/>
          </p:nvPr>
        </p:nvSpPr>
        <p:spPr>
          <a:xfrm>
            <a:off x="381000" y="381000"/>
            <a:ext cx="8382000" cy="1163395"/>
          </a:xfrm>
        </p:spPr>
        <p:txBody>
          <a:bodyPr/>
          <a:lstStyle/>
          <a:p>
            <a:r>
              <a:rPr lang="en-US" dirty="0" smtClean="0"/>
              <a:t>Microsoft's Investment Themes</a:t>
            </a:r>
            <a:br>
              <a:rPr lang="en-US" dirty="0" smtClean="0"/>
            </a:br>
            <a:r>
              <a:rPr lang="en-US" sz="3600" dirty="0" smtClean="0">
                <a:solidFill>
                  <a:schemeClr val="accent1">
                    <a:lumMod val="20000"/>
                    <a:lumOff val="80000"/>
                  </a:schemeClr>
                </a:solidFill>
              </a:rPr>
              <a:t>Mobility and Anywhere </a:t>
            </a:r>
            <a:r>
              <a:rPr sz="3600">
                <a:solidFill>
                  <a:schemeClr val="accent1">
                    <a:lumMod val="20000"/>
                    <a:lumOff val="80000"/>
                  </a:schemeClr>
                </a:solidFill>
              </a:rPr>
              <a:t>A</a:t>
            </a:r>
            <a:r>
              <a:rPr lang="en-US" sz="3600" dirty="0" smtClean="0">
                <a:solidFill>
                  <a:schemeClr val="accent1">
                    <a:lumMod val="20000"/>
                    <a:lumOff val="80000"/>
                  </a:schemeClr>
                </a:solidFill>
              </a:rPr>
              <a:t>ccess</a:t>
            </a:r>
          </a:p>
        </p:txBody>
      </p:sp>
      <p:sp>
        <p:nvSpPr>
          <p:cNvPr id="5143" name="TextBox 833617"/>
          <p:cNvSpPr txBox="1">
            <a:spLocks noChangeArrowheads="1"/>
          </p:cNvSpPr>
          <p:nvPr/>
        </p:nvSpPr>
        <p:spPr bwMode="auto">
          <a:xfrm>
            <a:off x="590585" y="2148911"/>
            <a:ext cx="1399309" cy="677108"/>
          </a:xfrm>
          <a:prstGeom prst="rect">
            <a:avLst/>
          </a:prstGeom>
          <a:noFill/>
          <a:ln w="9525">
            <a:noFill/>
            <a:miter lim="800000"/>
            <a:headEnd/>
            <a:tailEnd/>
          </a:ln>
        </p:spPr>
        <p:txBody>
          <a:bodyPr wrap="square">
            <a:spAutoFit/>
          </a:bodyPr>
          <a:lstStyle/>
          <a:p>
            <a:pPr algn="ctr">
              <a:lnSpc>
                <a:spcPct val="95000"/>
              </a:lnSpc>
              <a:spcBef>
                <a:spcPct val="10000"/>
              </a:spcBef>
            </a:pPr>
            <a:r>
              <a:rPr lang="en-US" sz="2000" dirty="0" smtClean="0"/>
              <a:t>Anywhere Access</a:t>
            </a:r>
            <a:endParaRPr lang="en-US" sz="2000" dirty="0"/>
          </a:p>
        </p:txBody>
      </p:sp>
      <p:sp>
        <p:nvSpPr>
          <p:cNvPr id="5129" name="Rectangle 833649"/>
          <p:cNvSpPr>
            <a:spLocks noChangeArrowheads="1"/>
          </p:cNvSpPr>
          <p:nvPr/>
        </p:nvSpPr>
        <p:spPr bwMode="auto">
          <a:xfrm>
            <a:off x="2212848" y="2011680"/>
            <a:ext cx="6931152" cy="951030"/>
          </a:xfrm>
          <a:prstGeom prst="rect">
            <a:avLst/>
          </a:prstGeom>
          <a:noFill/>
          <a:ln w="12700" algn="ctr">
            <a:noFill/>
            <a:miter lim="800000"/>
            <a:headEnd/>
            <a:tailEnd/>
          </a:ln>
          <a:effectLst/>
        </p:spPr>
        <p:txBody>
          <a:bodyPr wrap="square">
            <a:spAutoFit/>
          </a:bodyPr>
          <a:lstStyle/>
          <a:p>
            <a:pPr marL="290513" lvl="1" indent="-290513" defTabSz="914363">
              <a:lnSpc>
                <a:spcPct val="90000"/>
              </a:lnSpc>
              <a:spcBef>
                <a:spcPct val="20000"/>
              </a:spcBef>
              <a:buClr>
                <a:schemeClr val="folHlink"/>
              </a:buClr>
              <a:buSzPct val="80000"/>
              <a:buBlip>
                <a:blip r:embed="rId3"/>
              </a:buBlip>
            </a:pPr>
            <a:r>
              <a:rPr lang="en-US" dirty="0" smtClean="0"/>
              <a:t>Similar experience on desktop, web browser and mobile phone</a:t>
            </a:r>
          </a:p>
          <a:p>
            <a:pPr marL="290513" lvl="1" indent="-290513" defTabSz="914363">
              <a:lnSpc>
                <a:spcPct val="90000"/>
              </a:lnSpc>
              <a:spcBef>
                <a:spcPct val="20000"/>
              </a:spcBef>
              <a:buClr>
                <a:schemeClr val="folHlink"/>
              </a:buClr>
              <a:buSzPct val="80000"/>
              <a:buBlip>
                <a:blip r:embed="rId3"/>
              </a:buBlip>
            </a:pPr>
            <a:r>
              <a:rPr lang="en-US" dirty="0" smtClean="0"/>
              <a:t>Efficient collaboration with conferencing and document sharing</a:t>
            </a:r>
          </a:p>
          <a:p>
            <a:pPr marL="290513" lvl="1" indent="-290513" defTabSz="914363">
              <a:lnSpc>
                <a:spcPct val="90000"/>
              </a:lnSpc>
              <a:spcBef>
                <a:spcPct val="20000"/>
              </a:spcBef>
              <a:buClr>
                <a:schemeClr val="folHlink"/>
              </a:buClr>
              <a:buSzPct val="80000"/>
              <a:buBlip>
                <a:blip r:embed="rId3"/>
              </a:buBlip>
            </a:pPr>
            <a:r>
              <a:rPr lang="en-US" dirty="0" smtClean="0"/>
              <a:t>VPN-less corporate network access</a:t>
            </a:r>
          </a:p>
        </p:txBody>
      </p:sp>
      <p:sp>
        <p:nvSpPr>
          <p:cNvPr id="5139" name="Rectangle 833616"/>
          <p:cNvSpPr>
            <a:spLocks noChangeArrowheads="1"/>
          </p:cNvSpPr>
          <p:nvPr/>
        </p:nvSpPr>
        <p:spPr bwMode="auto">
          <a:xfrm>
            <a:off x="497211" y="3610278"/>
            <a:ext cx="1586056" cy="677108"/>
          </a:xfrm>
          <a:prstGeom prst="rect">
            <a:avLst/>
          </a:prstGeom>
          <a:noFill/>
          <a:ln w="9525">
            <a:noFill/>
            <a:miter lim="800000"/>
            <a:headEnd/>
            <a:tailEnd/>
          </a:ln>
        </p:spPr>
        <p:txBody>
          <a:bodyPr wrap="square">
            <a:spAutoFit/>
          </a:bodyPr>
          <a:lstStyle/>
          <a:p>
            <a:pPr algn="ctr">
              <a:lnSpc>
                <a:spcPct val="95000"/>
              </a:lnSpc>
              <a:spcBef>
                <a:spcPct val="10000"/>
              </a:spcBef>
            </a:pPr>
            <a:r>
              <a:rPr lang="en-US" sz="2000" dirty="0" smtClean="0">
                <a:latin typeface="+mj-lt"/>
              </a:rPr>
              <a:t>Built-in Protection</a:t>
            </a:r>
            <a:endParaRPr lang="en-US" sz="2000" dirty="0">
              <a:latin typeface="+mj-lt"/>
            </a:endParaRPr>
          </a:p>
        </p:txBody>
      </p:sp>
      <p:sp>
        <p:nvSpPr>
          <p:cNvPr id="5130" name="Rectangle 833650"/>
          <p:cNvSpPr>
            <a:spLocks noChangeArrowheads="1"/>
          </p:cNvSpPr>
          <p:nvPr/>
        </p:nvSpPr>
        <p:spPr bwMode="auto">
          <a:xfrm>
            <a:off x="2212848" y="3474720"/>
            <a:ext cx="7104929" cy="964875"/>
          </a:xfrm>
          <a:prstGeom prst="rect">
            <a:avLst/>
          </a:prstGeom>
          <a:noFill/>
          <a:ln w="12700" algn="ctr">
            <a:noFill/>
            <a:miter lim="800000"/>
            <a:headEnd/>
            <a:tailEnd/>
          </a:ln>
          <a:effectLst/>
        </p:spPr>
        <p:txBody>
          <a:bodyPr wrap="square">
            <a:spAutoFit/>
          </a:bodyPr>
          <a:lstStyle/>
          <a:p>
            <a:pPr marL="290513" indent="-290513" defTabSz="914363">
              <a:lnSpc>
                <a:spcPct val="90000"/>
              </a:lnSpc>
              <a:spcBef>
                <a:spcPct val="20000"/>
              </a:spcBef>
              <a:buClr>
                <a:schemeClr val="folHlink"/>
              </a:buClr>
              <a:buSzPct val="80000"/>
              <a:buBlip>
                <a:blip r:embed="rId3"/>
              </a:buBlip>
            </a:pPr>
            <a:r>
              <a:rPr lang="en-US" dirty="0" smtClean="0"/>
              <a:t>Encrypted communication and content</a:t>
            </a:r>
          </a:p>
          <a:p>
            <a:pPr marL="290513" indent="-290513" defTabSz="914363">
              <a:lnSpc>
                <a:spcPct val="90000"/>
              </a:lnSpc>
              <a:spcBef>
                <a:spcPct val="20000"/>
              </a:spcBef>
              <a:buClr>
                <a:schemeClr val="folHlink"/>
              </a:buClr>
              <a:buSzPct val="80000"/>
              <a:buBlip>
                <a:blip r:embed="rId3"/>
              </a:buBlip>
            </a:pPr>
            <a:r>
              <a:rPr lang="en-US" dirty="0" smtClean="0"/>
              <a:t>Help secure connections with external users</a:t>
            </a:r>
          </a:p>
          <a:p>
            <a:pPr marL="290513" indent="-290513" defTabSz="914363">
              <a:lnSpc>
                <a:spcPct val="90000"/>
              </a:lnSpc>
              <a:spcBef>
                <a:spcPct val="20000"/>
              </a:spcBef>
              <a:buClr>
                <a:schemeClr val="folHlink"/>
              </a:buClr>
              <a:buSzPct val="80000"/>
              <a:buBlip>
                <a:blip r:embed="rId3"/>
              </a:buBlip>
            </a:pPr>
            <a:r>
              <a:rPr lang="en-US" dirty="0" smtClean="0"/>
              <a:t>New policies to meet organizational requirements</a:t>
            </a:r>
          </a:p>
        </p:txBody>
      </p:sp>
      <p:sp>
        <p:nvSpPr>
          <p:cNvPr id="5135" name="Rectangle 833615"/>
          <p:cNvSpPr>
            <a:spLocks noChangeArrowheads="1"/>
          </p:cNvSpPr>
          <p:nvPr/>
        </p:nvSpPr>
        <p:spPr bwMode="auto">
          <a:xfrm>
            <a:off x="305989" y="5071646"/>
            <a:ext cx="1968500" cy="677108"/>
          </a:xfrm>
          <a:prstGeom prst="rect">
            <a:avLst/>
          </a:prstGeom>
          <a:noFill/>
          <a:ln w="9525">
            <a:noFill/>
            <a:miter lim="800000"/>
            <a:headEnd/>
            <a:tailEnd/>
          </a:ln>
        </p:spPr>
        <p:txBody>
          <a:bodyPr wrap="square">
            <a:spAutoFit/>
          </a:bodyPr>
          <a:lstStyle/>
          <a:p>
            <a:pPr algn="ctr">
              <a:lnSpc>
                <a:spcPct val="95000"/>
              </a:lnSpc>
            </a:pPr>
            <a:r>
              <a:rPr lang="en-US" sz="2000" dirty="0" smtClean="0">
                <a:latin typeface="+mj-lt"/>
              </a:rPr>
              <a:t>Flexible Architecture</a:t>
            </a:r>
            <a:endParaRPr lang="en-US" sz="2000" dirty="0">
              <a:latin typeface="+mj-lt"/>
            </a:endParaRPr>
          </a:p>
        </p:txBody>
      </p:sp>
      <p:sp>
        <p:nvSpPr>
          <p:cNvPr id="5131" name="Rectangle 833651"/>
          <p:cNvSpPr>
            <a:spLocks noChangeArrowheads="1"/>
          </p:cNvSpPr>
          <p:nvPr/>
        </p:nvSpPr>
        <p:spPr bwMode="auto">
          <a:xfrm>
            <a:off x="2212848" y="4937760"/>
            <a:ext cx="7176661" cy="964875"/>
          </a:xfrm>
          <a:prstGeom prst="rect">
            <a:avLst/>
          </a:prstGeom>
          <a:noFill/>
          <a:ln w="12700" algn="ctr">
            <a:noFill/>
            <a:miter lim="800000"/>
            <a:headEnd/>
            <a:tailEnd/>
          </a:ln>
          <a:effectLst/>
        </p:spPr>
        <p:txBody>
          <a:bodyPr wrap="square">
            <a:spAutoFit/>
          </a:bodyPr>
          <a:lstStyle/>
          <a:p>
            <a:pPr marL="290513" indent="-290513" defTabSz="914363">
              <a:lnSpc>
                <a:spcPct val="90000"/>
              </a:lnSpc>
              <a:spcBef>
                <a:spcPct val="20000"/>
              </a:spcBef>
              <a:buClr>
                <a:schemeClr val="folHlink"/>
              </a:buClr>
              <a:buSzPct val="80000"/>
              <a:buBlip>
                <a:blip r:embed="rId3"/>
              </a:buBlip>
            </a:pPr>
            <a:r>
              <a:rPr lang="en-US" dirty="0" smtClean="0"/>
              <a:t>Flexible deployment and topologies</a:t>
            </a:r>
          </a:p>
          <a:p>
            <a:pPr marL="290513" indent="-290513" defTabSz="914363">
              <a:lnSpc>
                <a:spcPct val="90000"/>
              </a:lnSpc>
              <a:spcBef>
                <a:spcPct val="20000"/>
              </a:spcBef>
              <a:buClr>
                <a:schemeClr val="folHlink"/>
              </a:buClr>
              <a:buSzPct val="80000"/>
              <a:buBlip>
                <a:blip r:embed="rId3"/>
              </a:buBlip>
            </a:pPr>
            <a:r>
              <a:rPr lang="en-US" dirty="0" smtClean="0"/>
              <a:t>Modular server architecture</a:t>
            </a:r>
          </a:p>
          <a:p>
            <a:pPr marL="290513" indent="-290513" defTabSz="914363">
              <a:lnSpc>
                <a:spcPct val="90000"/>
              </a:lnSpc>
              <a:spcBef>
                <a:spcPct val="20000"/>
              </a:spcBef>
              <a:buClr>
                <a:schemeClr val="folHlink"/>
              </a:buClr>
              <a:buSzPct val="80000"/>
              <a:buBlip>
                <a:blip r:embed="rId3"/>
              </a:buBlip>
            </a:pPr>
            <a:r>
              <a:rPr lang="en-US" dirty="0" smtClean="0"/>
              <a:t>Software + Services continuum</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1043" y="2824163"/>
            <a:ext cx="7681913" cy="914400"/>
          </a:xfrm>
        </p:spPr>
        <p:txBody>
          <a:bodyPr/>
          <a:lstStyle/>
          <a:p>
            <a:r>
              <a:rPr smtClean="0"/>
              <a:t>Anywhere Access</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7"/>
          <p:cNvSpPr>
            <a:spLocks noGrp="1" noChangeArrowheads="1"/>
          </p:cNvSpPr>
          <p:nvPr>
            <p:ph type="title"/>
          </p:nvPr>
        </p:nvSpPr>
        <p:spPr>
          <a:xfrm>
            <a:off x="381000" y="381000"/>
            <a:ext cx="8382000" cy="1052596"/>
          </a:xfrm>
        </p:spPr>
        <p:txBody>
          <a:bodyPr/>
          <a:lstStyle/>
          <a:p>
            <a:r>
              <a:rPr lang="en-US" sz="4400" dirty="0" smtClean="0">
                <a:sym typeface="Wingdings" pitchFamily="2" charset="2"/>
              </a:rPr>
              <a:t>Anywhere Access</a:t>
            </a:r>
            <a:br>
              <a:rPr lang="en-US" sz="4400" dirty="0" smtClean="0">
                <a:sym typeface="Wingdings" pitchFamily="2" charset="2"/>
              </a:rPr>
            </a:br>
            <a:r>
              <a:rPr lang="en-US" sz="3200" dirty="0" smtClean="0">
                <a:solidFill>
                  <a:schemeClr val="accent1">
                    <a:lumMod val="20000"/>
                    <a:lumOff val="80000"/>
                  </a:schemeClr>
                </a:solidFill>
                <a:sym typeface="Wingdings" pitchFamily="2" charset="2"/>
              </a:rPr>
              <a:t>Similar experience from desktop to mobile devices</a:t>
            </a:r>
          </a:p>
        </p:txBody>
      </p:sp>
      <p:pic>
        <p:nvPicPr>
          <p:cNvPr id="20487" name="Picture 28" descr="arrow3"/>
          <p:cNvPicPr>
            <a:picLocks noChangeAspect="1" noChangeArrowheads="1"/>
          </p:cNvPicPr>
          <p:nvPr/>
        </p:nvPicPr>
        <p:blipFill>
          <a:blip r:embed="rId3"/>
          <a:srcRect/>
          <a:stretch>
            <a:fillRect/>
          </a:stretch>
        </p:blipFill>
        <p:spPr bwMode="auto">
          <a:xfrm rot="12685255" flipV="1">
            <a:off x="1614488" y="2026073"/>
            <a:ext cx="3006725" cy="1373187"/>
          </a:xfrm>
          <a:prstGeom prst="rect">
            <a:avLst/>
          </a:prstGeom>
          <a:noFill/>
          <a:ln w="9525">
            <a:noFill/>
            <a:miter lim="800000"/>
            <a:headEnd/>
            <a:tailEnd/>
          </a:ln>
        </p:spPr>
      </p:pic>
      <p:pic>
        <p:nvPicPr>
          <p:cNvPr id="20488" name="Picture 29" descr="arrow3"/>
          <p:cNvPicPr>
            <a:picLocks noChangeAspect="1" noChangeArrowheads="1"/>
          </p:cNvPicPr>
          <p:nvPr/>
        </p:nvPicPr>
        <p:blipFill>
          <a:blip r:embed="rId3"/>
          <a:srcRect/>
          <a:stretch>
            <a:fillRect/>
          </a:stretch>
        </p:blipFill>
        <p:spPr bwMode="auto">
          <a:xfrm rot="1069320" flipV="1">
            <a:off x="4656569" y="3854008"/>
            <a:ext cx="3006725" cy="1373187"/>
          </a:xfrm>
          <a:prstGeom prst="rect">
            <a:avLst/>
          </a:prstGeom>
          <a:noFill/>
          <a:ln w="9525">
            <a:noFill/>
            <a:miter lim="800000"/>
            <a:headEnd/>
            <a:tailEnd/>
          </a:ln>
        </p:spPr>
      </p:pic>
      <p:pic>
        <p:nvPicPr>
          <p:cNvPr id="20489" name="Picture 30" descr="arrow3"/>
          <p:cNvPicPr>
            <a:picLocks noChangeAspect="1" noChangeArrowheads="1"/>
          </p:cNvPicPr>
          <p:nvPr/>
        </p:nvPicPr>
        <p:blipFill>
          <a:blip r:embed="rId3"/>
          <a:srcRect/>
          <a:stretch>
            <a:fillRect/>
          </a:stretch>
        </p:blipFill>
        <p:spPr bwMode="auto">
          <a:xfrm rot="9778871" flipV="1">
            <a:off x="1543050" y="3727873"/>
            <a:ext cx="3006725" cy="1373187"/>
          </a:xfrm>
          <a:prstGeom prst="rect">
            <a:avLst/>
          </a:prstGeom>
          <a:noFill/>
          <a:ln w="9525">
            <a:noFill/>
            <a:miter lim="800000"/>
            <a:headEnd/>
            <a:tailEnd/>
          </a:ln>
        </p:spPr>
      </p:pic>
      <p:pic>
        <p:nvPicPr>
          <p:cNvPr id="20490" name="Picture 31" descr="arrow3"/>
          <p:cNvPicPr>
            <a:picLocks noChangeAspect="1" noChangeArrowheads="1"/>
          </p:cNvPicPr>
          <p:nvPr/>
        </p:nvPicPr>
        <p:blipFill>
          <a:blip r:embed="rId3"/>
          <a:srcRect/>
          <a:stretch>
            <a:fillRect/>
          </a:stretch>
        </p:blipFill>
        <p:spPr bwMode="auto">
          <a:xfrm rot="21161516" flipV="1">
            <a:off x="4824413" y="2121323"/>
            <a:ext cx="3006725" cy="1373187"/>
          </a:xfrm>
          <a:prstGeom prst="rect">
            <a:avLst/>
          </a:prstGeom>
          <a:noFill/>
          <a:ln w="9525">
            <a:noFill/>
            <a:miter lim="800000"/>
            <a:headEnd/>
            <a:tailEnd/>
          </a:ln>
        </p:spPr>
      </p:pic>
      <p:pic>
        <p:nvPicPr>
          <p:cNvPr id="20491" name="Picture 32" descr="arrow_12"/>
          <p:cNvPicPr>
            <a:picLocks noChangeAspect="1" noChangeArrowheads="1"/>
          </p:cNvPicPr>
          <p:nvPr/>
        </p:nvPicPr>
        <p:blipFill>
          <a:blip r:embed="rId4">
            <a:duotone>
              <a:schemeClr val="accent1">
                <a:shade val="45000"/>
                <a:satMod val="135000"/>
              </a:schemeClr>
              <a:prstClr val="white"/>
            </a:duotone>
          </a:blip>
          <a:srcRect l="6604" r="5118"/>
          <a:stretch>
            <a:fillRect/>
          </a:stretch>
        </p:blipFill>
        <p:spPr bwMode="auto">
          <a:xfrm>
            <a:off x="3634353" y="2707110"/>
            <a:ext cx="1889125" cy="1958975"/>
          </a:xfrm>
          <a:prstGeom prst="rect">
            <a:avLst/>
          </a:prstGeom>
          <a:noFill/>
          <a:ln w="9525">
            <a:noFill/>
            <a:miter lim="800000"/>
            <a:headEnd/>
            <a:tailEnd/>
          </a:ln>
        </p:spPr>
      </p:pic>
      <p:pic>
        <p:nvPicPr>
          <p:cNvPr id="1030171" name="Rectangle 1030170"/>
          <p:cNvPicPr>
            <a:picLocks noChangeAspect="1" noChangeArrowheads="1"/>
          </p:cNvPicPr>
          <p:nvPr/>
        </p:nvPicPr>
        <p:blipFill>
          <a:blip r:embed="rId5"/>
          <a:srcRect/>
          <a:stretch>
            <a:fillRect/>
          </a:stretch>
        </p:blipFill>
        <p:spPr bwMode="auto">
          <a:xfrm>
            <a:off x="6710796" y="2559237"/>
            <a:ext cx="528799" cy="621910"/>
          </a:xfrm>
          <a:prstGeom prst="rect">
            <a:avLst/>
          </a:prstGeom>
          <a:noFill/>
          <a:ln w="9525" cap="flat" cmpd="sng" algn="ctr">
            <a:noFill/>
            <a:prstDash val="solid"/>
            <a:miter lim="800000"/>
            <a:headEnd type="none" w="med" len="med"/>
            <a:tailEnd type="none" w="med" len="med"/>
          </a:ln>
          <a:effectLst>
            <a:reflection blurRad="6350" stA="52000" endA="300" endPos="35000" dir="5400000" sy="-100000" algn="bl" rotWithShape="0"/>
          </a:effectLst>
          <a:scene3d>
            <a:camera prst="perspectiveContrastingLeftFacing"/>
            <a:lightRig rig="threePt" dir="t"/>
          </a:scene3d>
        </p:spPr>
      </p:pic>
      <p:pic>
        <p:nvPicPr>
          <p:cNvPr id="1030160" name="Rectangle 1030159"/>
          <p:cNvPicPr>
            <a:picLocks noChangeAspect="1" noChangeArrowheads="1"/>
          </p:cNvPicPr>
          <p:nvPr/>
        </p:nvPicPr>
        <p:blipFill>
          <a:blip r:embed="rId6"/>
          <a:srcRect/>
          <a:stretch>
            <a:fillRect/>
          </a:stretch>
        </p:blipFill>
        <p:spPr bwMode="auto">
          <a:xfrm>
            <a:off x="1295398" y="2410524"/>
            <a:ext cx="1050925" cy="815975"/>
          </a:xfrm>
          <a:prstGeom prst="rect">
            <a:avLst/>
          </a:prstGeom>
          <a:noFill/>
          <a:ln w="9525" cap="flat" cmpd="sng" algn="ctr">
            <a:noFill/>
            <a:prstDash val="solid"/>
            <a:miter lim="800000"/>
            <a:headEnd type="none" w="med" len="med"/>
            <a:tailEnd type="none" w="med" len="med"/>
          </a:ln>
          <a:effectLst>
            <a:reflection blurRad="6350" stA="52000" endA="300" endPos="35000" dir="5400000" sy="-100000" algn="bl" rotWithShape="0"/>
          </a:effectLst>
          <a:scene3d>
            <a:camera prst="perspectiveContrastingLeftFacing"/>
            <a:lightRig rig="threePt" dir="t"/>
          </a:scene3d>
        </p:spPr>
      </p:pic>
      <p:pic>
        <p:nvPicPr>
          <p:cNvPr id="233474" name="Picture 2" descr="C:\Users\Ashimas\Documents\Communicator\screenshots june 12\screenshots for Communicator\demo\rebecca main UI.bmp"/>
          <p:cNvPicPr>
            <a:picLocks noChangeAspect="1" noChangeArrowheads="1"/>
          </p:cNvPicPr>
          <p:nvPr/>
        </p:nvPicPr>
        <p:blipFill>
          <a:blip r:embed="rId7" cstate="print"/>
          <a:srcRect/>
          <a:stretch>
            <a:fillRect/>
          </a:stretch>
        </p:blipFill>
        <p:spPr bwMode="auto">
          <a:xfrm>
            <a:off x="722313" y="2713591"/>
            <a:ext cx="657578" cy="931718"/>
          </a:xfrm>
          <a:prstGeom prst="rect">
            <a:avLst/>
          </a:prstGeom>
          <a:noFill/>
          <a:ln>
            <a:noFill/>
          </a:ln>
          <a:effectLst>
            <a:reflection blurRad="6350" stA="52000" endA="300" endPos="35000" dir="5400000" sy="-100000" algn="bl" rotWithShape="0"/>
          </a:effectLst>
          <a:scene3d>
            <a:camera prst="perspectiveContrastingLeftFacing"/>
            <a:lightRig rig="threePt" dir="t"/>
          </a:scene3d>
        </p:spPr>
      </p:pic>
      <p:grpSp>
        <p:nvGrpSpPr>
          <p:cNvPr id="39" name="Group 38"/>
          <p:cNvGrpSpPr/>
          <p:nvPr/>
        </p:nvGrpSpPr>
        <p:grpSpPr>
          <a:xfrm rot="679074">
            <a:off x="7332225" y="2468799"/>
            <a:ext cx="573820" cy="1016073"/>
            <a:chOff x="903288" y="1417638"/>
            <a:chExt cx="2982912" cy="5106987"/>
          </a:xfrm>
        </p:grpSpPr>
        <p:pic>
          <p:nvPicPr>
            <p:cNvPr id="40" name="Rectangle 18436"/>
            <p:cNvPicPr>
              <a:picLocks noChangeAspect="1" noChangeArrowheads="1" noCrop="1"/>
            </p:cNvPicPr>
            <p:nvPr/>
          </p:nvPicPr>
          <p:blipFill>
            <a:blip r:embed="rId8" cstate="print"/>
            <a:srcRect/>
            <a:stretch>
              <a:fillRect/>
            </a:stretch>
          </p:blipFill>
          <p:spPr bwMode="auto">
            <a:xfrm>
              <a:off x="1395413" y="2251075"/>
              <a:ext cx="2009775" cy="2659063"/>
            </a:xfrm>
            <a:prstGeom prst="rect">
              <a:avLst/>
            </a:prstGeom>
            <a:noFill/>
            <a:ln w="9525">
              <a:noFill/>
              <a:miter lim="800000"/>
              <a:headEnd/>
              <a:tailEnd/>
            </a:ln>
          </p:spPr>
        </p:pic>
        <p:pic>
          <p:nvPicPr>
            <p:cNvPr id="41" name="Rectangle 18437"/>
            <p:cNvPicPr>
              <a:picLocks noChangeAspect="1" noChangeArrowheads="1"/>
            </p:cNvPicPr>
            <p:nvPr/>
          </p:nvPicPr>
          <p:blipFill>
            <a:blip r:embed="rId9" cstate="print"/>
            <a:srcRect/>
            <a:stretch>
              <a:fillRect/>
            </a:stretch>
          </p:blipFill>
          <p:spPr bwMode="auto">
            <a:xfrm>
              <a:off x="903288" y="1417638"/>
              <a:ext cx="2982912" cy="5106987"/>
            </a:xfrm>
            <a:prstGeom prst="rect">
              <a:avLst/>
            </a:prstGeom>
            <a:noFill/>
            <a:ln w="9525">
              <a:noFill/>
              <a:miter lim="800000"/>
              <a:headEnd/>
              <a:tailEnd/>
            </a:ln>
          </p:spPr>
        </p:pic>
      </p:grpSp>
      <p:pic>
        <p:nvPicPr>
          <p:cNvPr id="248833" name="Picture 1" descr="C:\Users\Ashimas\Documents\Communicator\launch\cwa.jpeg"/>
          <p:cNvPicPr>
            <a:picLocks noChangeAspect="1" noChangeArrowheads="1"/>
          </p:cNvPicPr>
          <p:nvPr/>
        </p:nvPicPr>
        <p:blipFill>
          <a:blip r:embed="rId10" cstate="print"/>
          <a:srcRect/>
          <a:stretch>
            <a:fillRect/>
          </a:stretch>
        </p:blipFill>
        <p:spPr bwMode="auto">
          <a:xfrm>
            <a:off x="7416945" y="3784457"/>
            <a:ext cx="489019" cy="884526"/>
          </a:xfrm>
          <a:prstGeom prst="rect">
            <a:avLst/>
          </a:prstGeom>
          <a:noFill/>
          <a:ln>
            <a:noFill/>
          </a:ln>
          <a:effectLst>
            <a:reflection blurRad="6350" stA="52000" endA="300" endPos="35000" dir="5400000" sy="-100000" algn="bl" rotWithShape="0"/>
          </a:effectLst>
          <a:scene3d>
            <a:camera prst="perspectiveContrastingLeftFacing"/>
            <a:lightRig rig="threePt" dir="t"/>
          </a:scene3d>
        </p:spPr>
      </p:pic>
      <p:grpSp>
        <p:nvGrpSpPr>
          <p:cNvPr id="5" name="Group 10"/>
          <p:cNvGrpSpPr>
            <a:grpSpLocks/>
          </p:cNvGrpSpPr>
          <p:nvPr/>
        </p:nvGrpSpPr>
        <p:grpSpPr bwMode="auto">
          <a:xfrm>
            <a:off x="6842125" y="4165157"/>
            <a:ext cx="796925" cy="609600"/>
            <a:chOff x="1693" y="1426"/>
            <a:chExt cx="916" cy="701"/>
          </a:xfrm>
          <a:effectLst>
            <a:reflection blurRad="6350" stA="52000" endA="300" endPos="35000" dir="5400000" sy="-100000" algn="bl" rotWithShape="0"/>
          </a:effectLst>
          <a:scene3d>
            <a:camera prst="perspectiveContrastingLeftFacing"/>
            <a:lightRig rig="threePt" dir="t"/>
          </a:scene3d>
        </p:grpSpPr>
        <p:pic>
          <p:nvPicPr>
            <p:cNvPr id="1030155" name="Rectangle 1030154"/>
            <p:cNvPicPr>
              <a:picLocks noChangeAspect="1" noChangeArrowheads="1"/>
            </p:cNvPicPr>
            <p:nvPr/>
          </p:nvPicPr>
          <p:blipFill>
            <a:blip r:embed="rId11"/>
            <a:srcRect/>
            <a:stretch>
              <a:fillRect/>
            </a:stretch>
          </p:blipFill>
          <p:spPr bwMode="auto">
            <a:xfrm>
              <a:off x="1693" y="1426"/>
              <a:ext cx="916" cy="701"/>
            </a:xfrm>
            <a:prstGeom prst="rect">
              <a:avLst/>
            </a:prstGeom>
            <a:noFill/>
            <a:ln w="9525">
              <a:noFill/>
              <a:miter lim="800000"/>
              <a:headEnd/>
              <a:tailEnd/>
            </a:ln>
            <a:effectLst/>
          </p:spPr>
        </p:pic>
        <p:pic>
          <p:nvPicPr>
            <p:cNvPr id="1030156" name="Rectangle 1030155"/>
            <p:cNvPicPr>
              <a:picLocks noChangeAspect="1" noChangeArrowheads="1"/>
            </p:cNvPicPr>
            <p:nvPr/>
          </p:nvPicPr>
          <p:blipFill>
            <a:blip r:embed="rId12"/>
            <a:srcRect/>
            <a:stretch>
              <a:fillRect/>
            </a:stretch>
          </p:blipFill>
          <p:spPr bwMode="auto">
            <a:xfrm>
              <a:off x="2007" y="1682"/>
              <a:ext cx="299" cy="270"/>
            </a:xfrm>
            <a:prstGeom prst="rect">
              <a:avLst/>
            </a:prstGeom>
            <a:noFill/>
            <a:ln w="9525" cap="flat" cmpd="sng" algn="ctr">
              <a:noFill/>
              <a:prstDash val="solid"/>
              <a:miter lim="800000"/>
              <a:headEnd type="none" w="med" len="med"/>
              <a:tailEnd type="none" w="med" len="med"/>
            </a:ln>
            <a:effectLst>
              <a:outerShdw dist="35921" dir="2700000" algn="ctr" rotWithShape="0">
                <a:schemeClr val="tx1">
                  <a:alpha val="50000"/>
                </a:schemeClr>
              </a:outerShdw>
            </a:effectLst>
          </p:spPr>
        </p:pic>
      </p:grpSp>
      <p:sp>
        <p:nvSpPr>
          <p:cNvPr id="27" name="Rounded Rectangle 26"/>
          <p:cNvSpPr/>
          <p:nvPr/>
        </p:nvSpPr>
        <p:spPr bwMode="auto">
          <a:xfrm>
            <a:off x="347514" y="1592728"/>
            <a:ext cx="3961250" cy="678295"/>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5" name="TextBox 34"/>
          <p:cNvSpPr txBox="1"/>
          <p:nvPr/>
        </p:nvSpPr>
        <p:spPr>
          <a:xfrm>
            <a:off x="461039" y="1601015"/>
            <a:ext cx="4045528" cy="600164"/>
          </a:xfrm>
          <a:prstGeom prst="rect">
            <a:avLst/>
          </a:prstGeom>
          <a:noFill/>
        </p:spPr>
        <p:txBody>
          <a:bodyPr wrap="square" rtlCol="0">
            <a:spAutoFit/>
          </a:bodyPr>
          <a:lstStyle/>
          <a:p>
            <a:pPr>
              <a:spcBef>
                <a:spcPts val="600"/>
              </a:spcBef>
            </a:pPr>
            <a:r>
              <a:rPr lang="en-US" sz="1400" b="1" dirty="0" smtClean="0"/>
              <a:t>Microsoft</a:t>
            </a:r>
            <a:r>
              <a:rPr lang="en-US" sz="1400" b="1" baseline="30000" dirty="0" smtClean="0"/>
              <a:t>®</a:t>
            </a:r>
            <a:r>
              <a:rPr lang="en-US" sz="1400" b="1" dirty="0" smtClean="0"/>
              <a:t> Office Outlook</a:t>
            </a:r>
            <a:r>
              <a:rPr lang="en-US" sz="1400" b="1" baseline="30000" dirty="0" smtClean="0"/>
              <a:t>®</a:t>
            </a:r>
            <a:r>
              <a:rPr lang="en-US" sz="1400" b="1" dirty="0" smtClean="0"/>
              <a:t> 2007</a:t>
            </a:r>
          </a:p>
          <a:p>
            <a:pPr>
              <a:spcBef>
                <a:spcPts val="600"/>
              </a:spcBef>
            </a:pPr>
            <a:r>
              <a:rPr lang="en-US" sz="1400" b="1" dirty="0" smtClean="0"/>
              <a:t>Microsoft</a:t>
            </a:r>
            <a:r>
              <a:rPr lang="en-US" sz="1400" b="1" baseline="30000" dirty="0" smtClean="0"/>
              <a:t>®</a:t>
            </a:r>
            <a:r>
              <a:rPr lang="en-US" sz="1400" b="1" dirty="0" smtClean="0"/>
              <a:t> Office Communicator 2007</a:t>
            </a:r>
            <a:endParaRPr lang="en-US" sz="1400" b="1" dirty="0"/>
          </a:p>
        </p:txBody>
      </p:sp>
      <p:sp>
        <p:nvSpPr>
          <p:cNvPr id="28" name="Rounded Rectangle 27"/>
          <p:cNvSpPr/>
          <p:nvPr/>
        </p:nvSpPr>
        <p:spPr bwMode="auto">
          <a:xfrm>
            <a:off x="4815599" y="1592728"/>
            <a:ext cx="4148286" cy="678295"/>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9" name="Rounded Rectangle 28"/>
          <p:cNvSpPr/>
          <p:nvPr/>
        </p:nvSpPr>
        <p:spPr bwMode="auto">
          <a:xfrm>
            <a:off x="4815599" y="5131293"/>
            <a:ext cx="4148286" cy="754602"/>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0" name="Rounded Rectangle 29"/>
          <p:cNvSpPr/>
          <p:nvPr/>
        </p:nvSpPr>
        <p:spPr bwMode="auto">
          <a:xfrm>
            <a:off x="368300" y="5140171"/>
            <a:ext cx="4148286" cy="745724"/>
          </a:xfrm>
          <a:prstGeom prst="roundRect">
            <a:avLst>
              <a:gd name="adj" fmla="val 9033"/>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TextBox 31"/>
          <p:cNvSpPr txBox="1"/>
          <p:nvPr/>
        </p:nvSpPr>
        <p:spPr>
          <a:xfrm>
            <a:off x="4862939" y="1609893"/>
            <a:ext cx="4294909" cy="600164"/>
          </a:xfrm>
          <a:prstGeom prst="rect">
            <a:avLst/>
          </a:prstGeom>
          <a:noFill/>
        </p:spPr>
        <p:txBody>
          <a:bodyPr wrap="square" rtlCol="0">
            <a:spAutoFit/>
          </a:bodyPr>
          <a:lstStyle/>
          <a:p>
            <a:pPr>
              <a:spcBef>
                <a:spcPts val="600"/>
              </a:spcBef>
            </a:pPr>
            <a:r>
              <a:rPr lang="en-US" sz="1400" b="1" dirty="0" smtClean="0"/>
              <a:t>Microsoft</a:t>
            </a:r>
            <a:r>
              <a:rPr lang="en-US" sz="1400" b="1" baseline="30000" dirty="0" smtClean="0"/>
              <a:t>®</a:t>
            </a:r>
            <a:r>
              <a:rPr lang="en-US" sz="1400" b="1" dirty="0" smtClean="0"/>
              <a:t> Office Outlook</a:t>
            </a:r>
            <a:r>
              <a:rPr lang="en-US" sz="1400" b="1" baseline="30000" dirty="0" smtClean="0"/>
              <a:t>®</a:t>
            </a:r>
            <a:r>
              <a:rPr lang="en-US" sz="1400" b="1" dirty="0" smtClean="0"/>
              <a:t> Mobile</a:t>
            </a:r>
          </a:p>
          <a:p>
            <a:pPr>
              <a:spcBef>
                <a:spcPts val="600"/>
              </a:spcBef>
            </a:pPr>
            <a:r>
              <a:rPr lang="en-US" sz="1400" b="1" dirty="0" smtClean="0"/>
              <a:t>Microsoft</a:t>
            </a:r>
            <a:r>
              <a:rPr lang="en-US" sz="1400" b="1" baseline="30000" dirty="0" smtClean="0"/>
              <a:t>®</a:t>
            </a:r>
            <a:r>
              <a:rPr lang="en-US" sz="1400" b="1" dirty="0" smtClean="0"/>
              <a:t> Office Communicator Mobile</a:t>
            </a:r>
          </a:p>
        </p:txBody>
      </p:sp>
      <p:sp>
        <p:nvSpPr>
          <p:cNvPr id="34" name="TextBox 33"/>
          <p:cNvSpPr txBox="1"/>
          <p:nvPr/>
        </p:nvSpPr>
        <p:spPr>
          <a:xfrm>
            <a:off x="4893874" y="5207170"/>
            <a:ext cx="4170217" cy="600164"/>
          </a:xfrm>
          <a:prstGeom prst="rect">
            <a:avLst/>
          </a:prstGeom>
          <a:noFill/>
        </p:spPr>
        <p:txBody>
          <a:bodyPr wrap="square" rtlCol="0">
            <a:spAutoFit/>
          </a:bodyPr>
          <a:lstStyle/>
          <a:p>
            <a:pPr>
              <a:spcBef>
                <a:spcPts val="600"/>
              </a:spcBef>
            </a:pPr>
            <a:r>
              <a:rPr lang="en-US" sz="1400" b="1" dirty="0" smtClean="0"/>
              <a:t>Microsoft</a:t>
            </a:r>
            <a:r>
              <a:rPr lang="en-US" sz="1400" b="1" baseline="30000" dirty="0" smtClean="0"/>
              <a:t>®</a:t>
            </a:r>
            <a:r>
              <a:rPr lang="en-US" sz="1400" b="1" dirty="0" smtClean="0"/>
              <a:t> Office Outlook</a:t>
            </a:r>
            <a:r>
              <a:rPr lang="en-US" sz="1400" b="1" baseline="30000" dirty="0" smtClean="0"/>
              <a:t>®</a:t>
            </a:r>
            <a:r>
              <a:rPr lang="en-US" sz="1400" b="1" dirty="0" smtClean="0"/>
              <a:t> Web Access</a:t>
            </a:r>
          </a:p>
          <a:p>
            <a:pPr>
              <a:spcBef>
                <a:spcPts val="600"/>
              </a:spcBef>
            </a:pPr>
            <a:r>
              <a:rPr lang="en-US" sz="1400" b="1" dirty="0" smtClean="0"/>
              <a:t>Microsoft</a:t>
            </a:r>
            <a:r>
              <a:rPr lang="en-US" sz="1400" b="1" baseline="30000" dirty="0" smtClean="0"/>
              <a:t>®</a:t>
            </a:r>
            <a:r>
              <a:rPr lang="en-US" sz="1400" b="1" dirty="0" smtClean="0"/>
              <a:t> Office Communicator  Web Access</a:t>
            </a:r>
            <a:endParaRPr lang="en-US" sz="1400" b="1" dirty="0"/>
          </a:p>
        </p:txBody>
      </p:sp>
      <p:sp>
        <p:nvSpPr>
          <p:cNvPr id="36" name="TextBox 35"/>
          <p:cNvSpPr txBox="1"/>
          <p:nvPr/>
        </p:nvSpPr>
        <p:spPr>
          <a:xfrm>
            <a:off x="361296" y="5211194"/>
            <a:ext cx="4234871" cy="600164"/>
          </a:xfrm>
          <a:prstGeom prst="rect">
            <a:avLst/>
          </a:prstGeom>
          <a:noFill/>
        </p:spPr>
        <p:txBody>
          <a:bodyPr wrap="square" rtlCol="0" anchor="ctr">
            <a:spAutoFit/>
          </a:bodyPr>
          <a:lstStyle/>
          <a:p>
            <a:pPr>
              <a:spcBef>
                <a:spcPts val="600"/>
              </a:spcBef>
            </a:pPr>
            <a:r>
              <a:rPr lang="en-US" sz="1400" b="1" dirty="0" smtClean="0"/>
              <a:t>Microsoft</a:t>
            </a:r>
            <a:r>
              <a:rPr lang="en-US" sz="1400" b="1" baseline="30000" dirty="0" smtClean="0"/>
              <a:t>®</a:t>
            </a:r>
            <a:r>
              <a:rPr lang="en-US" sz="1400" b="1" dirty="0" smtClean="0"/>
              <a:t> Office Outlook</a:t>
            </a:r>
            <a:r>
              <a:rPr lang="en-US" sz="1400" b="1" baseline="30000" dirty="0" smtClean="0"/>
              <a:t>®</a:t>
            </a:r>
            <a:r>
              <a:rPr lang="en-US" sz="1400" b="1" dirty="0" smtClean="0"/>
              <a:t>  Voice Access</a:t>
            </a:r>
          </a:p>
          <a:p>
            <a:pPr>
              <a:spcBef>
                <a:spcPts val="600"/>
              </a:spcBef>
            </a:pPr>
            <a:r>
              <a:rPr lang="en-US" sz="1400" b="1" dirty="0" smtClean="0"/>
              <a:t>Microsoft</a:t>
            </a:r>
            <a:r>
              <a:rPr lang="en-US" sz="1400" b="1" baseline="30000" dirty="0" smtClean="0"/>
              <a:t>®</a:t>
            </a:r>
            <a:r>
              <a:rPr lang="en-US" sz="1400" b="1" dirty="0" smtClean="0"/>
              <a:t> Office Communicator Phone Edition</a:t>
            </a:r>
            <a:endParaRPr lang="en-US" sz="1400" b="1" dirty="0"/>
          </a:p>
        </p:txBody>
      </p:sp>
      <p:sp>
        <p:nvSpPr>
          <p:cNvPr id="31" name="Rounded Rectangle 30"/>
          <p:cNvSpPr/>
          <p:nvPr/>
        </p:nvSpPr>
        <p:spPr bwMode="auto">
          <a:xfrm>
            <a:off x="2823099" y="3169328"/>
            <a:ext cx="3559946" cy="852256"/>
          </a:xfrm>
          <a:prstGeom prst="roundRect">
            <a:avLst>
              <a:gd name="adj" fmla="val 8041"/>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3" name="TextBox 32"/>
          <p:cNvSpPr txBox="1"/>
          <p:nvPr/>
        </p:nvSpPr>
        <p:spPr>
          <a:xfrm>
            <a:off x="2485748" y="3232034"/>
            <a:ext cx="4225770" cy="723275"/>
          </a:xfrm>
          <a:prstGeom prst="rect">
            <a:avLst/>
          </a:prstGeom>
          <a:noFill/>
        </p:spPr>
        <p:txBody>
          <a:bodyPr wrap="square" rtlCol="0">
            <a:spAutoFit/>
          </a:bodyPr>
          <a:lstStyle/>
          <a:p>
            <a:pPr algn="ctr"/>
            <a:r>
              <a:rPr lang="en-US" sz="1600" b="1" dirty="0" smtClean="0">
                <a:solidFill>
                  <a:srgbClr val="000000"/>
                </a:solidFill>
                <a:effectLst>
                  <a:outerShdw blurRad="38100" dist="38100" dir="2700000" algn="tl">
                    <a:srgbClr val="000000">
                      <a:alpha val="43137"/>
                    </a:srgbClr>
                  </a:outerShdw>
                </a:effectLst>
              </a:rPr>
              <a:t>Exchange Server 2007</a:t>
            </a:r>
          </a:p>
          <a:p>
            <a:pPr algn="ctr"/>
            <a:endParaRPr lang="en-US" sz="800" b="1" dirty="0" smtClean="0">
              <a:solidFill>
                <a:srgbClr val="000000"/>
              </a:solidFill>
              <a:effectLst>
                <a:outerShdw blurRad="38100" dist="38100" dir="2700000" algn="tl">
                  <a:srgbClr val="000000">
                    <a:alpha val="43137"/>
                  </a:srgbClr>
                </a:outerShdw>
              </a:effectLst>
            </a:endParaRPr>
          </a:p>
          <a:p>
            <a:pPr algn="ctr"/>
            <a:r>
              <a:rPr lang="en-US" sz="1600" b="1" dirty="0" smtClean="0">
                <a:solidFill>
                  <a:srgbClr val="000000"/>
                </a:solidFill>
                <a:effectLst>
                  <a:outerShdw blurRad="38100" dist="38100" dir="2700000" algn="tl">
                    <a:srgbClr val="000000">
                      <a:alpha val="43137"/>
                    </a:srgbClr>
                  </a:outerShdw>
                </a:effectLst>
              </a:rPr>
              <a:t>Office Communications Server 2007</a:t>
            </a:r>
            <a:endParaRPr lang="en-US" sz="1600" b="1" dirty="0">
              <a:solidFill>
                <a:srgbClr val="000000"/>
              </a:solidFill>
              <a:effectLst>
                <a:outerShdw blurRad="38100" dist="38100" dir="2700000" algn="tl">
                  <a:srgbClr val="000000">
                    <a:alpha val="43137"/>
                  </a:srgbClr>
                </a:outerShdw>
              </a:effectLst>
            </a:endParaRPr>
          </a:p>
        </p:txBody>
      </p:sp>
      <p:pic>
        <p:nvPicPr>
          <p:cNvPr id="174081" name="Picture 1"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13" cstate="print"/>
          <a:srcRect/>
          <a:stretch>
            <a:fillRect/>
          </a:stretch>
        </p:blipFill>
        <p:spPr bwMode="auto">
          <a:xfrm>
            <a:off x="1153085" y="4003964"/>
            <a:ext cx="1067828" cy="871970"/>
          </a:xfrm>
          <a:prstGeom prst="rect">
            <a:avLst/>
          </a:prstGeom>
          <a:noFill/>
        </p:spPr>
      </p:pic>
      <p:pic>
        <p:nvPicPr>
          <p:cNvPr id="1030167" name="Rectangle 1030166"/>
          <p:cNvPicPr>
            <a:picLocks noChangeAspect="1" noChangeArrowheads="1"/>
          </p:cNvPicPr>
          <p:nvPr/>
        </p:nvPicPr>
        <p:blipFill>
          <a:blip r:embed="rId14"/>
          <a:srcRect/>
          <a:stretch>
            <a:fillRect/>
          </a:stretch>
        </p:blipFill>
        <p:spPr bwMode="auto">
          <a:xfrm>
            <a:off x="2162678" y="4050712"/>
            <a:ext cx="355352" cy="408351"/>
          </a:xfrm>
          <a:prstGeom prst="rect">
            <a:avLst/>
          </a:prstGeom>
          <a:noFill/>
          <a:ln w="9525">
            <a:noFill/>
            <a:miter lim="800000"/>
            <a:headEnd/>
            <a:tailEnd/>
          </a:ln>
          <a:effectLst>
            <a:outerShdw dist="17961" dir="2700000" algn="ctr" rotWithShape="0">
              <a:schemeClr val="tx1">
                <a:alpha val="50000"/>
              </a:schemeClr>
            </a:outerShdw>
          </a:effectLst>
        </p:spPr>
      </p:pic>
      <p:pic>
        <p:nvPicPr>
          <p:cNvPr id="1030166" name="Rectangle 1030165"/>
          <p:cNvPicPr>
            <a:picLocks noChangeAspect="1" noChangeArrowheads="1"/>
          </p:cNvPicPr>
          <p:nvPr/>
        </p:nvPicPr>
        <p:blipFill>
          <a:blip r:embed="rId15"/>
          <a:srcRect/>
          <a:stretch>
            <a:fillRect/>
          </a:stretch>
        </p:blipFill>
        <p:spPr bwMode="auto">
          <a:xfrm>
            <a:off x="1961831" y="4386305"/>
            <a:ext cx="518163" cy="466484"/>
          </a:xfrm>
          <a:prstGeom prst="rect">
            <a:avLst/>
          </a:prstGeom>
          <a:noFill/>
          <a:ln w="9525">
            <a:noFill/>
            <a:miter lim="800000"/>
            <a:headEnd/>
            <a:tailEnd/>
          </a:ln>
          <a:effectLst>
            <a:outerShdw dist="17961" dir="2700000" algn="ctr" rotWithShape="0">
              <a:schemeClr val="tx1">
                <a:alpha val="50000"/>
              </a:schemeClr>
            </a:out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381000" y="381000"/>
            <a:ext cx="8382000" cy="1052596"/>
          </a:xfrm>
        </p:spPr>
        <p:txBody>
          <a:bodyPr/>
          <a:lstStyle/>
          <a:p>
            <a:r>
              <a:rPr lang="en-US" sz="4400" dirty="0" smtClean="0">
                <a:sym typeface="Wingdings" pitchFamily="2" charset="2"/>
              </a:rPr>
              <a:t>Anywhere Access</a:t>
            </a:r>
            <a:r>
              <a:rPr lang="en-US" dirty="0" smtClean="0">
                <a:sym typeface="Wingdings" pitchFamily="2" charset="2"/>
              </a:rPr>
              <a:t/>
            </a:r>
            <a:br>
              <a:rPr lang="en-US" dirty="0" smtClean="0">
                <a:sym typeface="Wingdings" pitchFamily="2" charset="2"/>
              </a:rPr>
            </a:br>
            <a:r>
              <a:rPr lang="en-US" sz="3200" dirty="0" smtClean="0">
                <a:solidFill>
                  <a:schemeClr val="accent1">
                    <a:lumMod val="20000"/>
                    <a:lumOff val="80000"/>
                  </a:schemeClr>
                </a:solidFill>
                <a:sym typeface="Wingdings" pitchFamily="2" charset="2"/>
              </a:rPr>
              <a:t>Efficient Communication and Collaboration</a:t>
            </a:r>
          </a:p>
        </p:txBody>
      </p:sp>
      <p:sp>
        <p:nvSpPr>
          <p:cNvPr id="36" name="Content Placeholder 6"/>
          <p:cNvSpPr>
            <a:spLocks noGrp="1"/>
          </p:cNvSpPr>
          <p:nvPr>
            <p:ph type="body" sz="quarter" idx="10"/>
          </p:nvPr>
        </p:nvSpPr>
        <p:spPr>
          <a:xfrm>
            <a:off x="381000" y="2063750"/>
            <a:ext cx="8534400" cy="2659190"/>
          </a:xfrm>
        </p:spPr>
        <p:txBody>
          <a:bodyPr/>
          <a:lstStyle/>
          <a:p>
            <a:r>
              <a:rPr lang="en-US" sz="2700" dirty="0" smtClean="0"/>
              <a:t>VPN-less remote access</a:t>
            </a:r>
          </a:p>
          <a:p>
            <a:r>
              <a:rPr lang="en-US" sz="2700" dirty="0" smtClean="0"/>
              <a:t>Corporate file share and SharePoint site access </a:t>
            </a:r>
          </a:p>
          <a:p>
            <a:r>
              <a:rPr lang="en-US" sz="2700" dirty="0" smtClean="0"/>
              <a:t>GAL Access for scheduling meetings</a:t>
            </a:r>
          </a:p>
          <a:p>
            <a:r>
              <a:rPr lang="en-US" sz="2700" dirty="0" smtClean="0"/>
              <a:t>Presence and contact information</a:t>
            </a:r>
          </a:p>
          <a:p>
            <a:r>
              <a:rPr lang="en-US" sz="2700" dirty="0" smtClean="0"/>
              <a:t>Long distance charge savings </a:t>
            </a:r>
          </a:p>
          <a:p>
            <a:r>
              <a:rPr lang="en-US" sz="2700" dirty="0" smtClean="0"/>
              <a:t>Optimized codecs for variable network conditions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tangle 5"/>
          <p:cNvPicPr>
            <a:picLocks noChangeAspect="1" noChangeArrowheads="1"/>
          </p:cNvPicPr>
          <p:nvPr/>
        </p:nvPicPr>
        <p:blipFill>
          <a:blip r:embed="rId4"/>
          <a:srcRect/>
          <a:stretch>
            <a:fillRect/>
          </a:stretch>
        </p:blipFill>
        <p:spPr bwMode="auto">
          <a:xfrm>
            <a:off x="4815755" y="5584894"/>
            <a:ext cx="2187536" cy="449549"/>
          </a:xfrm>
          <a:prstGeom prst="rect">
            <a:avLst/>
          </a:prstGeom>
          <a:noFill/>
          <a:ln w="9525">
            <a:noFill/>
            <a:miter lim="800000"/>
            <a:headEnd/>
            <a:tailEnd/>
          </a:ln>
        </p:spPr>
      </p:pic>
      <p:grpSp>
        <p:nvGrpSpPr>
          <p:cNvPr id="2" name="Group 19"/>
          <p:cNvGrpSpPr/>
          <p:nvPr/>
        </p:nvGrpSpPr>
        <p:grpSpPr>
          <a:xfrm>
            <a:off x="869933" y="1732396"/>
            <a:ext cx="2330223" cy="3989531"/>
            <a:chOff x="903288" y="1417638"/>
            <a:chExt cx="2982912" cy="5106987"/>
          </a:xfrm>
          <a:scene3d>
            <a:camera prst="perspectiveHeroicExtremeRightFacing" fov="3000000">
              <a:rot lat="200905" lon="19218077" rev="129948"/>
            </a:camera>
            <a:lightRig rig="threePt" dir="t"/>
          </a:scene3d>
        </p:grpSpPr>
        <p:pic>
          <p:nvPicPr>
            <p:cNvPr id="36870" name="Rectangle 18436"/>
            <p:cNvPicPr>
              <a:picLocks noChangeAspect="1" noChangeArrowheads="1" noCrop="1"/>
            </p:cNvPicPr>
            <p:nvPr/>
          </p:nvPicPr>
          <p:blipFill>
            <a:blip r:embed="rId5"/>
            <a:srcRect/>
            <a:stretch>
              <a:fillRect/>
            </a:stretch>
          </p:blipFill>
          <p:spPr bwMode="auto">
            <a:xfrm>
              <a:off x="1395413" y="2251075"/>
              <a:ext cx="2009775" cy="2659063"/>
            </a:xfrm>
            <a:prstGeom prst="rect">
              <a:avLst/>
            </a:prstGeom>
            <a:noFill/>
            <a:ln w="9525">
              <a:noFill/>
              <a:miter lim="800000"/>
              <a:headEnd/>
              <a:tailEnd/>
            </a:ln>
          </p:spPr>
        </p:pic>
        <p:pic>
          <p:nvPicPr>
            <p:cNvPr id="36871" name="Rectangle 18437"/>
            <p:cNvPicPr>
              <a:picLocks noChangeAspect="1" noChangeArrowheads="1"/>
            </p:cNvPicPr>
            <p:nvPr/>
          </p:nvPicPr>
          <p:blipFill>
            <a:blip r:embed="rId6"/>
            <a:srcRect/>
            <a:stretch>
              <a:fillRect/>
            </a:stretch>
          </p:blipFill>
          <p:spPr bwMode="auto">
            <a:xfrm>
              <a:off x="903288" y="1417638"/>
              <a:ext cx="2982912" cy="5106987"/>
            </a:xfrm>
            <a:prstGeom prst="rect">
              <a:avLst/>
            </a:prstGeom>
            <a:noFill/>
            <a:ln w="9525">
              <a:noFill/>
              <a:miter lim="800000"/>
              <a:headEnd/>
              <a:tailEnd/>
            </a:ln>
          </p:spPr>
        </p:pic>
      </p:grpSp>
      <p:sp>
        <p:nvSpPr>
          <p:cNvPr id="20488" name="Shape 15"/>
          <p:cNvSpPr>
            <a:spLocks noGrp="1" noChangeArrowheads="1"/>
          </p:cNvSpPr>
          <p:nvPr>
            <p:ph type="title"/>
          </p:nvPr>
        </p:nvSpPr>
        <p:spPr>
          <a:xfrm>
            <a:off x="381000" y="381000"/>
            <a:ext cx="8382000" cy="1107996"/>
          </a:xfrm>
        </p:spPr>
        <p:txBody>
          <a:bodyPr/>
          <a:lstStyle/>
          <a:p>
            <a:pPr lvl="0"/>
            <a:r>
              <a:rPr lang="en-US" sz="4400" dirty="0" smtClean="0">
                <a:sym typeface="Wingdings" pitchFamily="2" charset="2"/>
              </a:rPr>
              <a:t>Anywhere Access</a:t>
            </a:r>
            <a:r>
              <a:rPr lang="en-US" dirty="0" smtClean="0">
                <a:sym typeface="Wingdings" pitchFamily="2" charset="2"/>
              </a:rPr>
              <a:t/>
            </a:r>
            <a:br>
              <a:rPr lang="en-US" dirty="0" smtClean="0">
                <a:sym typeface="Wingdings" pitchFamily="2" charset="2"/>
              </a:rPr>
            </a:br>
            <a:r>
              <a:rPr lang="en-US" sz="3600" dirty="0" smtClean="0">
                <a:solidFill>
                  <a:schemeClr val="accent1">
                    <a:lumMod val="20000"/>
                    <a:lumOff val="80000"/>
                  </a:schemeClr>
                </a:solidFill>
                <a:sym typeface="Wingdings" pitchFamily="2" charset="2"/>
              </a:rPr>
              <a:t>M</a:t>
            </a:r>
            <a:r>
              <a:rPr lang="en-US" sz="3200" dirty="0" smtClean="0">
                <a:solidFill>
                  <a:schemeClr val="accent1">
                    <a:lumMod val="20000"/>
                    <a:lumOff val="80000"/>
                  </a:schemeClr>
                </a:solidFill>
                <a:sym typeface="Wingdings" pitchFamily="2" charset="2"/>
              </a:rPr>
              <a:t>obile Messaging</a:t>
            </a:r>
            <a:endParaRPr lang="en-US" sz="3600" dirty="0">
              <a:solidFill>
                <a:schemeClr val="accent1">
                  <a:lumMod val="20000"/>
                  <a:lumOff val="80000"/>
                </a:schemeClr>
              </a:solidFill>
              <a:sym typeface="Wingdings" pitchFamily="2" charset="2"/>
            </a:endParaRPr>
          </a:p>
        </p:txBody>
      </p:sp>
      <p:sp>
        <p:nvSpPr>
          <p:cNvPr id="11" name="Text Placeholder 10"/>
          <p:cNvSpPr>
            <a:spLocks noGrp="1"/>
          </p:cNvSpPr>
          <p:nvPr>
            <p:ph type="body" sz="quarter" idx="10"/>
          </p:nvPr>
        </p:nvSpPr>
        <p:spPr>
          <a:xfrm>
            <a:off x="3366655" y="2357438"/>
            <a:ext cx="5409045" cy="2289858"/>
          </a:xfrm>
        </p:spPr>
        <p:txBody>
          <a:bodyPr/>
          <a:lstStyle/>
          <a:p>
            <a:pPr marL="346075" indent="-346075"/>
            <a:r>
              <a:rPr lang="en-US" sz="2400" dirty="0" smtClean="0"/>
              <a:t>Optimized for small form factor</a:t>
            </a:r>
          </a:p>
          <a:p>
            <a:pPr marL="346075" indent="-346075"/>
            <a:r>
              <a:rPr lang="en-US" sz="2400" dirty="0" smtClean="0"/>
              <a:t>Efficient search</a:t>
            </a:r>
          </a:p>
          <a:p>
            <a:pPr marL="346075" indent="-346075"/>
            <a:r>
              <a:rPr lang="en-US" sz="2400" dirty="0" smtClean="0"/>
              <a:t>Presence enabled communication</a:t>
            </a:r>
          </a:p>
          <a:p>
            <a:pPr marL="346075" indent="-346075"/>
            <a:r>
              <a:rPr lang="en-US" sz="2400" dirty="0" smtClean="0"/>
              <a:t>Corporate address book</a:t>
            </a:r>
          </a:p>
          <a:p>
            <a:pPr marL="346075" indent="-346075"/>
            <a:r>
              <a:rPr lang="en-US" sz="2400" dirty="0" smtClean="0"/>
              <a:t>Office application access</a:t>
            </a:r>
            <a:endParaRPr lang="en-US" sz="2400" dirty="0"/>
          </a:p>
        </p:txBody>
      </p:sp>
      <p:pic>
        <p:nvPicPr>
          <p:cNvPr id="36880" name="Picture 18" descr="Office Mobile logo w"/>
          <p:cNvPicPr>
            <a:picLocks noChangeAspect="1" noChangeArrowheads="1"/>
          </p:cNvPicPr>
          <p:nvPr/>
        </p:nvPicPr>
        <p:blipFill>
          <a:blip r:embed="rId7" cstate="print"/>
          <a:srcRect/>
          <a:stretch>
            <a:fillRect/>
          </a:stretch>
        </p:blipFill>
        <p:spPr bwMode="auto">
          <a:xfrm>
            <a:off x="6786563" y="5024780"/>
            <a:ext cx="1625600" cy="346527"/>
          </a:xfrm>
          <a:prstGeom prst="rect">
            <a:avLst/>
          </a:prstGeom>
          <a:noFill/>
          <a:ln w="9525">
            <a:noFill/>
            <a:miter lim="800000"/>
            <a:headEnd/>
            <a:tailEnd/>
          </a:ln>
        </p:spPr>
      </p:pic>
      <p:pic>
        <p:nvPicPr>
          <p:cNvPr id="21" name="Picture 38" descr="1"/>
          <p:cNvPicPr>
            <a:picLocks noChangeAspect="1" noChangeArrowheads="1"/>
          </p:cNvPicPr>
          <p:nvPr/>
        </p:nvPicPr>
        <p:blipFill>
          <a:blip r:embed="rId8" cstate="print"/>
          <a:srcRect/>
          <a:stretch>
            <a:fillRect/>
          </a:stretch>
        </p:blipFill>
        <p:spPr bwMode="auto">
          <a:xfrm>
            <a:off x="3285981" y="4951193"/>
            <a:ext cx="1695173" cy="493701"/>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1|1|0|0"/>
</p:tagLst>
</file>

<file path=ppt/tags/tag2.xml><?xml version="1.0" encoding="utf-8"?>
<p:tagLst xmlns:a="http://schemas.openxmlformats.org/drawingml/2006/main" xmlns:r="http://schemas.openxmlformats.org/officeDocument/2006/relationships" xmlns:p="http://schemas.openxmlformats.org/presentationml/2006/main">
  <p:tag name="PPTXSS_SETTINGS" val="0,3,3,130,100,3,True,False"/>
  <p:tag name="PTXSS_ISORIGINAL" val="14365"/>
  <p:tag name="PTXSS_ORIGID" val="14364"/>
</p:tagLst>
</file>

<file path=ppt/theme/theme1.xml><?xml version="1.0" encoding="utf-8"?>
<a:theme xmlns:a="http://schemas.openxmlformats.org/drawingml/2006/main" name="1_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559CFCE112C84CAA30F623B42C44EA" ma:contentTypeVersion="0" ma:contentTypeDescription="Create a new document." ma:contentTypeScope="" ma:versionID="625960278e644fb9737399704eeef5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D22BB8D-0EB4-42D3-BD07-0D3F404FF3D4}">
  <ds:schemaRefs>
    <ds:schemaRef ds:uri="http://schemas.microsoft.com/office/2006/metadata/properties"/>
  </ds:schemaRefs>
</ds:datastoreItem>
</file>

<file path=customXml/itemProps2.xml><?xml version="1.0" encoding="utf-8"?>
<ds:datastoreItem xmlns:ds="http://schemas.openxmlformats.org/officeDocument/2006/customXml" ds:itemID="{1A298DD2-09F4-472E-93CE-5D1313388AB5}">
  <ds:schemaRefs>
    <ds:schemaRef ds:uri="http://schemas.microsoft.com/sharepoint/v3/contenttype/forms"/>
  </ds:schemaRefs>
</ds:datastoreItem>
</file>

<file path=customXml/itemProps3.xml><?xml version="1.0" encoding="utf-8"?>
<ds:datastoreItem xmlns:ds="http://schemas.openxmlformats.org/officeDocument/2006/customXml" ds:itemID="{4F08989A-B558-48FD-8BF9-1702F517E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TechEd2007_template</Template>
  <TotalTime>4494</TotalTime>
  <Words>4730</Words>
  <Application>Microsoft Office PowerPoint</Application>
  <PresentationFormat>On-screen Show (4:3)</PresentationFormat>
  <Paragraphs>341</Paragraphs>
  <Slides>27</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1_1-01145_</vt:lpstr>
      <vt:lpstr>White with Courier font for code slides</vt:lpstr>
      <vt:lpstr>Visio</vt:lpstr>
      <vt:lpstr>Slide 1</vt:lpstr>
      <vt:lpstr>Mobility And Anywhere Access </vt:lpstr>
      <vt:lpstr>Session Objectives </vt:lpstr>
      <vt:lpstr>Today’s Business Environment What Customers Are Telling Us</vt:lpstr>
      <vt:lpstr>Microsoft's Investment Themes Mobility and Anywhere Access</vt:lpstr>
      <vt:lpstr>Anywhere Access</vt:lpstr>
      <vt:lpstr>Anywhere Access Similar experience from desktop to mobile devices</vt:lpstr>
      <vt:lpstr>Anywhere Access Efficient Communication and Collaboration</vt:lpstr>
      <vt:lpstr>Anywhere Access Mobile Messaging</vt:lpstr>
      <vt:lpstr>Anywhere Access</vt:lpstr>
      <vt:lpstr>Built-in Protection</vt:lpstr>
      <vt:lpstr>Built-in Protection Powerful Security Features</vt:lpstr>
      <vt:lpstr>Built-in Protection Access based on user type </vt:lpstr>
      <vt:lpstr>Built-In Protection New:  S/MIME Support in OWA </vt:lpstr>
      <vt:lpstr>Built-In Protection New Exchange ActiveSync Policies </vt:lpstr>
      <vt:lpstr>Built-in Protection</vt:lpstr>
      <vt:lpstr>Flexible Architecture</vt:lpstr>
      <vt:lpstr>Exchange Server 2007 Architecture Overview</vt:lpstr>
      <vt:lpstr>Exchange Server Roles Edge Transport and Client Access</vt:lpstr>
      <vt:lpstr>OCS 2007 Architecture Overview</vt:lpstr>
      <vt:lpstr>OCS 2007 Edge Server Basics</vt:lpstr>
      <vt:lpstr>OCS 2007 Edge Server Roles</vt:lpstr>
      <vt:lpstr>Key Takeaways </vt:lpstr>
      <vt:lpstr>Slide 24</vt:lpstr>
      <vt:lpstr>Resources</vt:lpstr>
      <vt:lpstr>Slide 26</vt:lpstr>
      <vt:lpstr>Slide 27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Communications Mobility And Anywhere Access</dc:title>
  <dc:subject>Title of Event</dc:subject>
  <dc:creator>Title Author</dc:creator>
  <dc:description>Template: Created by Slidework LLC
Formatting: Tim Nussbaum, Silver Fox Productions, Inc
Event Date: 
Event Location: 
Audience:</dc:description>
  <cp:lastModifiedBy>SV Purushothaman</cp:lastModifiedBy>
  <cp:revision>391</cp:revision>
  <dcterms:created xsi:type="dcterms:W3CDTF">2007-07-31T18:24:54Z</dcterms:created>
  <dcterms:modified xsi:type="dcterms:W3CDTF">2007-09-06T15:22:36Z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0x01010091559CFCE112C84CAA30F623B42C44EA</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