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4" r:id="rId6"/>
    <p:sldId id="265" r:id="rId7"/>
    <p:sldId id="266" r:id="rId8"/>
    <p:sldId id="267" r:id="rId9"/>
    <p:sldId id="269" r:id="rId10"/>
    <p:sldId id="271" r:id="rId11"/>
    <p:sldId id="272" r:id="rId12"/>
    <p:sldId id="277" r:id="rId13"/>
    <p:sldId id="287" r:id="rId14"/>
    <p:sldId id="288" r:id="rId15"/>
    <p:sldId id="289" r:id="rId16"/>
    <p:sldId id="292" r:id="rId17"/>
    <p:sldId id="291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261" autoAdjust="0"/>
    <p:restoredTop sz="50398" autoAdjust="0"/>
  </p:normalViewPr>
  <p:slideViewPr>
    <p:cSldViewPr>
      <p:cViewPr varScale="1">
        <p:scale>
          <a:sx n="52" d="100"/>
          <a:sy n="52" d="100"/>
        </p:scale>
        <p:origin x="-581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EB2858B-2262-40EC-B82A-B0B4EF1A92EA}" type="datetimeFigureOut">
              <a:rPr lang="es-ES_tradnl"/>
              <a:pPr>
                <a:defRPr/>
              </a:pPr>
              <a:t>24/11/2008</a:t>
            </a:fld>
            <a:endParaRPr lang="es-ES_trad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F096E1C-9913-498B-B0D4-ABBF1338292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  <p:sp>
        <p:nvSpPr>
          <p:cNvPr id="4" name="3 Marcador de número de diapositiva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ED73FB3-FEA2-4FD0-AAFA-E6D6E45B9DF3}" type="slidenum">
              <a:rPr lang="es-E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s-E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  <p:sp>
        <p:nvSpPr>
          <p:cNvPr id="4" name="3 Marcador de número de diapositiva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0F00227-AF50-4458-92ED-04A745826DAD}" type="slidenum">
              <a:rPr lang="es-E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s-E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s-ES_tradnl" sz="900" smtClean="0"/>
          </a:p>
        </p:txBody>
      </p:sp>
      <p:sp>
        <p:nvSpPr>
          <p:cNvPr id="4" name="3 Marcador de número de diapositiva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BE6B31B-4D30-479E-A851-2CBC2B902B27}" type="slidenum">
              <a:rPr lang="es-E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s-E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  <p:sp>
        <p:nvSpPr>
          <p:cNvPr id="4" name="3 Marcador de número de diapositiva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5F9B5E6-409E-44CF-BE36-73936337DE30}" type="slidenum">
              <a:rPr lang="es-E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s-E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  <p:sp>
        <p:nvSpPr>
          <p:cNvPr id="4" name="3 Marcador de número de diapositiva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E10DF79-0A5F-451C-991C-21EAD4C20B92}" type="slidenum">
              <a:rPr lang="es-E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s-E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  <p:sp>
        <p:nvSpPr>
          <p:cNvPr id="4" name="3 Marcador de número de diapositiva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13245DA-8499-4921-BA78-01FBCF8E88A0}" type="slidenum">
              <a:rPr lang="es-E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s-E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84277-FD86-4A6C-81AC-BE94C7E17151}" type="datetimeFigureOut">
              <a:rPr lang="es-ES"/>
              <a:pPr>
                <a:defRPr/>
              </a:pPr>
              <a:t>24/11/2008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CCA48-385C-4FA6-9DCA-D97B484C4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14CB-774C-43BF-8159-CB1FF7558E6D}" type="datetimeFigureOut">
              <a:rPr lang="es-ES"/>
              <a:pPr>
                <a:defRPr/>
              </a:pPr>
              <a:t>24/11/2008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1812F-4806-4797-9D60-639B972F3E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DAABB-06EC-47FC-8E8A-112C65806386}" type="datetimeFigureOut">
              <a:rPr lang="es-ES"/>
              <a:pPr>
                <a:defRPr/>
              </a:pPr>
              <a:t>24/11/2008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C619E-A39D-405E-A166-254BABBEA4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fondo-powe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0CA2C-26BA-4B54-8C32-E6F63174026E}" type="datetimeFigureOut">
              <a:rPr lang="es-ES"/>
              <a:pPr>
                <a:defRPr/>
              </a:pPr>
              <a:t>24/11/2008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23C66-AD8A-4672-B8DF-4C96C21ECF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5AF86-3A1B-47D3-8795-B70AD1835741}" type="datetimeFigureOut">
              <a:rPr lang="es-ES"/>
              <a:pPr>
                <a:defRPr/>
              </a:pPr>
              <a:t>24/11/2008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2DF70-B532-4B95-A445-CB1E20A814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A2C0D-3EF0-4509-A778-B9DAFB86F734}" type="datetimeFigureOut">
              <a:rPr lang="es-ES"/>
              <a:pPr>
                <a:defRPr/>
              </a:pPr>
              <a:t>24/11/2008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F3DE6-38A3-4CB0-A067-34580C8060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516A2-8BC2-4B8D-982B-90CB91CB189A}" type="datetimeFigureOut">
              <a:rPr lang="es-ES"/>
              <a:pPr>
                <a:defRPr/>
              </a:pPr>
              <a:t>24/11/2008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0E7A4-20CD-407F-A11E-ABF83CBE20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3F99-BEFD-4B87-BD81-5199B9AA106B}" type="datetimeFigureOut">
              <a:rPr lang="es-ES"/>
              <a:pPr>
                <a:defRPr/>
              </a:pPr>
              <a:t>24/11/2008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66758-2DAD-44E8-BCC3-27615FCE19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1B412-47B8-467B-B9A2-4ECCE9300AF4}" type="datetimeFigureOut">
              <a:rPr lang="es-ES"/>
              <a:pPr>
                <a:defRPr/>
              </a:pPr>
              <a:t>24/11/2008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C91F0-BAE7-47E7-B9C9-466FB6D071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D9FDA-FE7B-4A16-9E53-B1DD414E1F01}" type="datetimeFigureOut">
              <a:rPr lang="es-ES"/>
              <a:pPr>
                <a:defRPr/>
              </a:pPr>
              <a:t>24/11/2008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1FE17-4B9E-435A-BA22-02533CB0EC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19B79-633C-47B8-B25B-DAB3B4FEE292}" type="datetimeFigureOut">
              <a:rPr lang="es-ES"/>
              <a:pPr>
                <a:defRPr/>
              </a:pPr>
              <a:t>24/11/2008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24E94-DEED-41FF-80A3-596B907B5C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D36216-E847-47DD-BA66-AAB147C134CE}" type="datetimeFigureOut">
              <a:rPr lang="es-ES"/>
              <a:pPr>
                <a:defRPr/>
              </a:pPr>
              <a:t>24/11/2008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9A66AB-D0D6-427D-AF4D-E6FAACC932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hyperlink" Target="http://bt.baskent.edu.tr/logos/MicrosoftLogo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388" y="2205038"/>
            <a:ext cx="7770812" cy="1466850"/>
          </a:xfrm>
          <a:prstGeom prst="rect">
            <a:avLst/>
          </a:prstGeom>
          <a:noFill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9263" y="5157788"/>
            <a:ext cx="4391025" cy="1714500"/>
          </a:xfrm>
          <a:prstGeom prst="rect">
            <a:avLst/>
          </a:prstGeom>
          <a:noFill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3188" y="4292600"/>
            <a:ext cx="6399212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3"/>
          <p:cNvSpPr txBox="1">
            <a:spLocks noChangeArrowheads="1"/>
          </p:cNvSpPr>
          <p:nvPr/>
        </p:nvSpPr>
        <p:spPr bwMode="auto">
          <a:xfrm>
            <a:off x="252413" y="525463"/>
            <a:ext cx="8856662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800" b="1">
                <a:latin typeface="Segoe UI"/>
                <a:cs typeface="Arial" charset="0"/>
              </a:rPr>
              <a:t>TDD en Integración</a:t>
            </a:r>
            <a:endParaRPr lang="es-ES_tradnl" sz="3800" b="1">
              <a:latin typeface="Segoe UI"/>
              <a:cs typeface="Arial" charset="0"/>
            </a:endParaRPr>
          </a:p>
        </p:txBody>
      </p:sp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431800" y="3101975"/>
            <a:ext cx="1047750" cy="2444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000" b="1" i="1">
                <a:solidFill>
                  <a:schemeClr val="bg1"/>
                </a:solidFill>
                <a:cs typeface="Arial" charset="0"/>
              </a:rPr>
              <a:t>San Sebastián</a:t>
            </a:r>
            <a:endParaRPr lang="es-ES" sz="1000" b="1" i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4819" name="Picture 2" descr="C:\Program Files\Microsoft Resource DVD Artwork\DVD_ART\Artwork_Imagery\Shapes and Graphics\Line\line drop shadow.png"/>
          <p:cNvPicPr>
            <a:picLocks noChangeAspect="1" noChangeArrowheads="1"/>
          </p:cNvPicPr>
          <p:nvPr/>
        </p:nvPicPr>
        <p:blipFill>
          <a:blip r:embed="rId3">
            <a:lum bright="100000"/>
          </a:blip>
          <a:srcRect/>
          <a:stretch>
            <a:fillRect/>
          </a:stretch>
        </p:blipFill>
        <p:spPr bwMode="auto">
          <a:xfrm>
            <a:off x="7099300" y="1425575"/>
            <a:ext cx="460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 descr="C:\Program Files\Microsoft Resource DVD Artwork\DVD_ART\Artwork_Imagery\Shapes and Graphics\Line\line drop shadow.png"/>
          <p:cNvPicPr>
            <a:picLocks noChangeAspect="1" noChangeArrowheads="1"/>
          </p:cNvPicPr>
          <p:nvPr/>
        </p:nvPicPr>
        <p:blipFill>
          <a:blip r:embed="rId4">
            <a:lum bright="100000"/>
          </a:blip>
          <a:srcRect/>
          <a:stretch>
            <a:fillRect/>
          </a:stretch>
        </p:blipFill>
        <p:spPr bwMode="auto">
          <a:xfrm>
            <a:off x="5405438" y="1730375"/>
            <a:ext cx="460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 descr="C:\Program Files\Microsoft Resource DVD Artwork\DVD_ART\Artwork_Imagery\Shapes and Graphics\Line\line drop shadow.png"/>
          <p:cNvPicPr>
            <a:picLocks noChangeAspect="1" noChangeArrowheads="1"/>
          </p:cNvPicPr>
          <p:nvPr/>
        </p:nvPicPr>
        <p:blipFill>
          <a:blip r:embed="rId5">
            <a:lum bright="100000"/>
          </a:blip>
          <a:srcRect/>
          <a:stretch>
            <a:fillRect/>
          </a:stretch>
        </p:blipFill>
        <p:spPr bwMode="auto">
          <a:xfrm>
            <a:off x="3711575" y="2035175"/>
            <a:ext cx="460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3" descr="gearsIcon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1341438"/>
            <a:ext cx="462915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3"/>
          <p:cNvSpPr txBox="1">
            <a:spLocks noChangeArrowheads="1"/>
          </p:cNvSpPr>
          <p:nvPr/>
        </p:nvSpPr>
        <p:spPr bwMode="auto">
          <a:xfrm>
            <a:off x="179388" y="525463"/>
            <a:ext cx="8856662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800" b="1">
                <a:latin typeface="Segoe UI"/>
                <a:cs typeface="Arial" charset="0"/>
              </a:rPr>
              <a:t>¿Por qué probamos?</a:t>
            </a:r>
            <a:endParaRPr lang="es-ES_tradnl" sz="3800" b="1">
              <a:latin typeface="Segoe UI"/>
              <a:cs typeface="Arial" charset="0"/>
            </a:endParaRPr>
          </a:p>
        </p:txBody>
      </p:sp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431800" y="3101975"/>
            <a:ext cx="1047750" cy="2444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000" b="1" i="1">
                <a:solidFill>
                  <a:schemeClr val="bg1"/>
                </a:solidFill>
                <a:cs typeface="Arial" charset="0"/>
              </a:rPr>
              <a:t>San Sebastián</a:t>
            </a:r>
            <a:endParaRPr lang="es-ES" sz="1000" b="1" i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6867" name="Picture 2" descr="C:\Program Files\Microsoft Resource DVD Artwork\DVD_ART\Artwork_Imagery\Shapes and Graphics\Line\line drop shadow.png"/>
          <p:cNvPicPr>
            <a:picLocks noChangeAspect="1" noChangeArrowheads="1"/>
          </p:cNvPicPr>
          <p:nvPr/>
        </p:nvPicPr>
        <p:blipFill>
          <a:blip r:embed="rId3">
            <a:lum bright="100000"/>
          </a:blip>
          <a:srcRect/>
          <a:stretch>
            <a:fillRect/>
          </a:stretch>
        </p:blipFill>
        <p:spPr bwMode="auto">
          <a:xfrm>
            <a:off x="7099300" y="1425575"/>
            <a:ext cx="460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2" descr="C:\Program Files\Microsoft Resource DVD Artwork\DVD_ART\Artwork_Imagery\Shapes and Graphics\Line\line drop shadow.png"/>
          <p:cNvPicPr>
            <a:picLocks noChangeAspect="1" noChangeArrowheads="1"/>
          </p:cNvPicPr>
          <p:nvPr/>
        </p:nvPicPr>
        <p:blipFill>
          <a:blip r:embed="rId4">
            <a:lum bright="100000"/>
          </a:blip>
          <a:srcRect/>
          <a:stretch>
            <a:fillRect/>
          </a:stretch>
        </p:blipFill>
        <p:spPr bwMode="auto">
          <a:xfrm>
            <a:off x="5405438" y="1730375"/>
            <a:ext cx="460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 descr="C:\Program Files\Microsoft Resource DVD Artwork\DVD_ART\Artwork_Imagery\Shapes and Graphics\Line\line drop shadow.png"/>
          <p:cNvPicPr>
            <a:picLocks noChangeAspect="1" noChangeArrowheads="1"/>
          </p:cNvPicPr>
          <p:nvPr/>
        </p:nvPicPr>
        <p:blipFill>
          <a:blip r:embed="rId5">
            <a:lum bright="100000"/>
          </a:blip>
          <a:srcRect/>
          <a:stretch>
            <a:fillRect/>
          </a:stretch>
        </p:blipFill>
        <p:spPr bwMode="auto">
          <a:xfrm>
            <a:off x="3711575" y="2035175"/>
            <a:ext cx="460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6238" y="1628775"/>
            <a:ext cx="8393112" cy="320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3"/>
          <p:cNvSpPr txBox="1">
            <a:spLocks noChangeArrowheads="1"/>
          </p:cNvSpPr>
          <p:nvPr/>
        </p:nvSpPr>
        <p:spPr bwMode="auto">
          <a:xfrm>
            <a:off x="287338" y="476250"/>
            <a:ext cx="8856662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800" b="1">
                <a:latin typeface="Segoe UI"/>
                <a:cs typeface="Arial" charset="0"/>
              </a:rPr>
              <a:t>Test Driven Development</a:t>
            </a:r>
            <a:endParaRPr lang="es-ES_tradnl" sz="3800" b="1">
              <a:latin typeface="Segoe UI"/>
              <a:cs typeface="Arial" charset="0"/>
            </a:endParaRPr>
          </a:p>
        </p:txBody>
      </p:sp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431800" y="3101975"/>
            <a:ext cx="1047750" cy="2444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000" b="1" i="1">
                <a:solidFill>
                  <a:schemeClr val="bg1"/>
                </a:solidFill>
                <a:cs typeface="Arial" charset="0"/>
              </a:rPr>
              <a:t>San Sebastián</a:t>
            </a:r>
            <a:endParaRPr lang="es-ES" sz="1000" b="1" i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8915" name="Picture 2" descr="C:\Program Files\Microsoft Resource DVD Artwork\DVD_ART\Artwork_Imagery\Shapes and Graphics\Line\line drop shadow.png"/>
          <p:cNvPicPr>
            <a:picLocks noChangeAspect="1" noChangeArrowheads="1"/>
          </p:cNvPicPr>
          <p:nvPr/>
        </p:nvPicPr>
        <p:blipFill>
          <a:blip r:embed="rId3">
            <a:lum bright="100000"/>
          </a:blip>
          <a:srcRect/>
          <a:stretch>
            <a:fillRect/>
          </a:stretch>
        </p:blipFill>
        <p:spPr bwMode="auto">
          <a:xfrm>
            <a:off x="7099300" y="1425575"/>
            <a:ext cx="460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2" descr="C:\Program Files\Microsoft Resource DVD Artwork\DVD_ART\Artwork_Imagery\Shapes and Graphics\Line\line drop shadow.png"/>
          <p:cNvPicPr>
            <a:picLocks noChangeAspect="1" noChangeArrowheads="1"/>
          </p:cNvPicPr>
          <p:nvPr/>
        </p:nvPicPr>
        <p:blipFill>
          <a:blip r:embed="rId4">
            <a:lum bright="100000"/>
          </a:blip>
          <a:srcRect/>
          <a:stretch>
            <a:fillRect/>
          </a:stretch>
        </p:blipFill>
        <p:spPr bwMode="auto">
          <a:xfrm>
            <a:off x="5405438" y="1730375"/>
            <a:ext cx="460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2" descr="C:\Program Files\Microsoft Resource DVD Artwork\DVD_ART\Artwork_Imagery\Shapes and Graphics\Line\line drop shadow.png"/>
          <p:cNvPicPr>
            <a:picLocks noChangeAspect="1" noChangeArrowheads="1"/>
          </p:cNvPicPr>
          <p:nvPr/>
        </p:nvPicPr>
        <p:blipFill>
          <a:blip r:embed="rId5">
            <a:lum bright="100000"/>
          </a:blip>
          <a:srcRect/>
          <a:stretch>
            <a:fillRect/>
          </a:stretch>
        </p:blipFill>
        <p:spPr bwMode="auto">
          <a:xfrm>
            <a:off x="3711575" y="2035175"/>
            <a:ext cx="460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238" y="1125538"/>
            <a:ext cx="8393112" cy="554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3"/>
          <p:cNvSpPr txBox="1">
            <a:spLocks noChangeArrowheads="1"/>
          </p:cNvSpPr>
          <p:nvPr/>
        </p:nvSpPr>
        <p:spPr bwMode="auto">
          <a:xfrm>
            <a:off x="684213" y="381000"/>
            <a:ext cx="8856662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800" b="1">
                <a:latin typeface="Segoe UI"/>
                <a:cs typeface="Arial" charset="0"/>
              </a:rPr>
              <a:t>TDD en BizTalk</a:t>
            </a:r>
            <a:endParaRPr lang="es-ES_tradnl" sz="3800" b="1">
              <a:latin typeface="Segoe UI"/>
              <a:cs typeface="Arial" charset="0"/>
            </a:endParaRPr>
          </a:p>
        </p:txBody>
      </p:sp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431800" y="3101975"/>
            <a:ext cx="1047750" cy="2444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000" b="1" i="1">
                <a:solidFill>
                  <a:schemeClr val="bg1"/>
                </a:solidFill>
                <a:cs typeface="Arial" charset="0"/>
              </a:rPr>
              <a:t>San Sebastián</a:t>
            </a:r>
            <a:endParaRPr lang="es-ES" sz="1000" b="1" i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40963" name="Picture 2" descr="C:\Program Files\Microsoft Resource DVD Artwork\DVD_ART\Artwork_Imagery\Shapes and Graphics\Line\line drop shadow.png"/>
          <p:cNvPicPr>
            <a:picLocks noChangeAspect="1" noChangeArrowheads="1"/>
          </p:cNvPicPr>
          <p:nvPr/>
        </p:nvPicPr>
        <p:blipFill>
          <a:blip r:embed="rId3">
            <a:lum bright="100000"/>
          </a:blip>
          <a:srcRect/>
          <a:stretch>
            <a:fillRect/>
          </a:stretch>
        </p:blipFill>
        <p:spPr bwMode="auto">
          <a:xfrm>
            <a:off x="7099300" y="1425575"/>
            <a:ext cx="460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2" descr="C:\Program Files\Microsoft Resource DVD Artwork\DVD_ART\Artwork_Imagery\Shapes and Graphics\Line\line drop shadow.png"/>
          <p:cNvPicPr>
            <a:picLocks noChangeAspect="1" noChangeArrowheads="1"/>
          </p:cNvPicPr>
          <p:nvPr/>
        </p:nvPicPr>
        <p:blipFill>
          <a:blip r:embed="rId4">
            <a:lum bright="100000"/>
          </a:blip>
          <a:srcRect/>
          <a:stretch>
            <a:fillRect/>
          </a:stretch>
        </p:blipFill>
        <p:spPr bwMode="auto">
          <a:xfrm>
            <a:off x="5405438" y="1730375"/>
            <a:ext cx="460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2" descr="C:\Program Files\Microsoft Resource DVD Artwork\DVD_ART\Artwork_Imagery\Shapes and Graphics\Line\line drop shadow.png"/>
          <p:cNvPicPr>
            <a:picLocks noChangeAspect="1" noChangeArrowheads="1"/>
          </p:cNvPicPr>
          <p:nvPr/>
        </p:nvPicPr>
        <p:blipFill>
          <a:blip r:embed="rId5">
            <a:lum bright="100000"/>
          </a:blip>
          <a:srcRect/>
          <a:stretch>
            <a:fillRect/>
          </a:stretch>
        </p:blipFill>
        <p:spPr bwMode="auto">
          <a:xfrm>
            <a:off x="3711575" y="2035175"/>
            <a:ext cx="460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2588" y="1066800"/>
            <a:ext cx="8380412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3"/>
          <p:cNvSpPr txBox="1">
            <a:spLocks noChangeArrowheads="1"/>
          </p:cNvSpPr>
          <p:nvPr/>
        </p:nvSpPr>
        <p:spPr bwMode="auto">
          <a:xfrm>
            <a:off x="252413" y="741363"/>
            <a:ext cx="8856662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800" b="1">
                <a:latin typeface="Segoe UI"/>
                <a:cs typeface="Arial" charset="0"/>
              </a:rPr>
              <a:t>¿Solo TDD?</a:t>
            </a:r>
            <a:endParaRPr lang="es-ES_tradnl" sz="3800" b="1">
              <a:latin typeface="Segoe UI"/>
              <a:cs typeface="Arial" charset="0"/>
            </a:endParaRPr>
          </a:p>
        </p:txBody>
      </p:sp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431800" y="3101975"/>
            <a:ext cx="1047750" cy="2444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000" b="1" i="1">
                <a:solidFill>
                  <a:schemeClr val="bg1"/>
                </a:solidFill>
                <a:cs typeface="Arial" charset="0"/>
              </a:rPr>
              <a:t>San Sebastián</a:t>
            </a:r>
            <a:endParaRPr lang="es-ES" sz="1000" b="1" i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43011" name="Picture 2" descr="C:\Program Files\Microsoft Resource DVD Artwork\DVD_ART\Artwork_Imagery\Shapes and Graphics\Line\line drop shadow.png"/>
          <p:cNvPicPr>
            <a:picLocks noChangeAspect="1" noChangeArrowheads="1"/>
          </p:cNvPicPr>
          <p:nvPr/>
        </p:nvPicPr>
        <p:blipFill>
          <a:blip r:embed="rId3">
            <a:lum bright="100000"/>
          </a:blip>
          <a:srcRect/>
          <a:stretch>
            <a:fillRect/>
          </a:stretch>
        </p:blipFill>
        <p:spPr bwMode="auto">
          <a:xfrm>
            <a:off x="7099300" y="1425575"/>
            <a:ext cx="460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" descr="C:\Program Files\Microsoft Resource DVD Artwork\DVD_ART\Artwork_Imagery\Shapes and Graphics\Line\line drop shadow.png"/>
          <p:cNvPicPr>
            <a:picLocks noChangeAspect="1" noChangeArrowheads="1"/>
          </p:cNvPicPr>
          <p:nvPr/>
        </p:nvPicPr>
        <p:blipFill>
          <a:blip r:embed="rId4">
            <a:lum bright="100000"/>
          </a:blip>
          <a:srcRect/>
          <a:stretch>
            <a:fillRect/>
          </a:stretch>
        </p:blipFill>
        <p:spPr bwMode="auto">
          <a:xfrm>
            <a:off x="5405438" y="1730375"/>
            <a:ext cx="460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2" descr="C:\Program Files\Microsoft Resource DVD Artwork\DVD_ART\Artwork_Imagery\Shapes and Graphics\Line\line drop shadow.png"/>
          <p:cNvPicPr>
            <a:picLocks noChangeAspect="1" noChangeArrowheads="1"/>
          </p:cNvPicPr>
          <p:nvPr/>
        </p:nvPicPr>
        <p:blipFill>
          <a:blip r:embed="rId5">
            <a:lum bright="100000"/>
          </a:blip>
          <a:srcRect/>
          <a:stretch>
            <a:fillRect/>
          </a:stretch>
        </p:blipFill>
        <p:spPr bwMode="auto">
          <a:xfrm>
            <a:off x="3711575" y="2035175"/>
            <a:ext cx="460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3" descr="gearsIcon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1341438"/>
            <a:ext cx="462915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3"/>
          <p:cNvSpPr txBox="1">
            <a:spLocks noChangeArrowheads="1"/>
          </p:cNvSpPr>
          <p:nvPr/>
        </p:nvSpPr>
        <p:spPr bwMode="auto">
          <a:xfrm>
            <a:off x="107950" y="587375"/>
            <a:ext cx="8856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400" b="1">
                <a:latin typeface="Segoe UI"/>
                <a:cs typeface="Arial" charset="0"/>
              </a:rPr>
              <a:t>Maximizar la Productividad: Tools</a:t>
            </a:r>
            <a:endParaRPr lang="es-ES_tradnl" sz="3400" b="1">
              <a:latin typeface="Segoe UI"/>
              <a:cs typeface="Arial" charset="0"/>
            </a:endParaRPr>
          </a:p>
        </p:txBody>
      </p:sp>
      <p:pic>
        <p:nvPicPr>
          <p:cNvPr id="45058" name="Picture 2" descr="C:\Program Files\Microsoft Resource DVD Artwork\DVD_ART\Artwork_Imagery\Shapes and Graphics\Line\line drop shadow.png"/>
          <p:cNvPicPr>
            <a:picLocks noChangeAspect="1" noChangeArrowheads="1"/>
          </p:cNvPicPr>
          <p:nvPr/>
        </p:nvPicPr>
        <p:blipFill>
          <a:blip r:embed="rId3">
            <a:lum bright="100000"/>
          </a:blip>
          <a:srcRect/>
          <a:stretch>
            <a:fillRect/>
          </a:stretch>
        </p:blipFill>
        <p:spPr bwMode="auto">
          <a:xfrm>
            <a:off x="7099300" y="1425575"/>
            <a:ext cx="460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2" descr="C:\Program Files\Microsoft Resource DVD Artwork\DVD_ART\Artwork_Imagery\Shapes and Graphics\Line\line drop shadow.png"/>
          <p:cNvPicPr>
            <a:picLocks noChangeAspect="1" noChangeArrowheads="1"/>
          </p:cNvPicPr>
          <p:nvPr/>
        </p:nvPicPr>
        <p:blipFill>
          <a:blip r:embed="rId4">
            <a:lum bright="100000"/>
          </a:blip>
          <a:srcRect/>
          <a:stretch>
            <a:fillRect/>
          </a:stretch>
        </p:blipFill>
        <p:spPr bwMode="auto">
          <a:xfrm>
            <a:off x="5405438" y="1730375"/>
            <a:ext cx="460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2" descr="C:\Program Files\Microsoft Resource DVD Artwork\DVD_ART\Artwork_Imagery\Shapes and Graphics\Line\line drop shadow.png"/>
          <p:cNvPicPr>
            <a:picLocks noChangeAspect="1" noChangeArrowheads="1"/>
          </p:cNvPicPr>
          <p:nvPr/>
        </p:nvPicPr>
        <p:blipFill>
          <a:blip r:embed="rId5">
            <a:lum bright="100000"/>
          </a:blip>
          <a:srcRect/>
          <a:stretch>
            <a:fillRect/>
          </a:stretch>
        </p:blipFill>
        <p:spPr bwMode="auto">
          <a:xfrm>
            <a:off x="3711575" y="2035175"/>
            <a:ext cx="460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2588" y="1476375"/>
            <a:ext cx="8380412" cy="390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smtClean="0"/>
              <a:t>Resumen</a:t>
            </a:r>
            <a:endParaRPr lang="es-ES_tradnl" smtClean="0"/>
          </a:p>
        </p:txBody>
      </p:sp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468313" y="1700213"/>
            <a:ext cx="1944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Tecnología</a:t>
            </a:r>
            <a:endParaRPr lang="es-ES_tradnl"/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3924300" y="1700213"/>
            <a:ext cx="1944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Personas</a:t>
            </a:r>
            <a:endParaRPr lang="es-ES_tradnl"/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6804025" y="1700213"/>
            <a:ext cx="1944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Método</a:t>
            </a:r>
            <a:endParaRPr lang="es-ES_tradnl"/>
          </a:p>
        </p:txBody>
      </p:sp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708275"/>
            <a:ext cx="2076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635375" y="2651125"/>
            <a:ext cx="1800225" cy="1570038"/>
            <a:chOff x="3844" y="344"/>
            <a:chExt cx="1406" cy="1179"/>
          </a:xfrm>
        </p:grpSpPr>
        <p:grpSp>
          <p:nvGrpSpPr>
            <p:cNvPr id="47122" name="Group 14"/>
            <p:cNvGrpSpPr>
              <a:grpSpLocks/>
            </p:cNvGrpSpPr>
            <p:nvPr/>
          </p:nvGrpSpPr>
          <p:grpSpPr bwMode="auto">
            <a:xfrm>
              <a:off x="3844" y="344"/>
              <a:ext cx="1406" cy="952"/>
              <a:chOff x="3198" y="890"/>
              <a:chExt cx="1406" cy="952"/>
            </a:xfrm>
          </p:grpSpPr>
          <p:pic>
            <p:nvPicPr>
              <p:cNvPr id="47124" name="Picture 15" descr="IT Work Group tech technical meeting collaboration"/>
              <p:cNvPicPr>
                <a:picLocks noChangeAspect="1" noChangeArrowheads="1"/>
              </p:cNvPicPr>
              <p:nvPr/>
            </p:nvPicPr>
            <p:blipFill>
              <a:blip r:embed="rId4" cstate="screen">
                <a:lum bright="-100000"/>
              </a:blip>
              <a:srcRect/>
              <a:stretch>
                <a:fillRect/>
              </a:stretch>
            </p:blipFill>
            <p:spPr bwMode="auto">
              <a:xfrm>
                <a:off x="3255" y="938"/>
                <a:ext cx="1349" cy="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125" name="Picture 16" descr="IT Work Group tech technical meeting collaboration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198" y="890"/>
                <a:ext cx="1349" cy="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84369" name="Text Box 17"/>
            <p:cNvSpPr txBox="1">
              <a:spLocks noChangeArrowheads="1"/>
            </p:cNvSpPr>
            <p:nvPr/>
          </p:nvSpPr>
          <p:spPr bwMode="auto">
            <a:xfrm>
              <a:off x="4077" y="1248"/>
              <a:ext cx="820" cy="2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GB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"/>
              </a:endParaRPr>
            </a:p>
          </p:txBody>
        </p:sp>
      </p:grpSp>
      <p:pic>
        <p:nvPicPr>
          <p:cNvPr id="8807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357563"/>
            <a:ext cx="6477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8" name="WordArt 14"/>
          <p:cNvSpPr>
            <a:spLocks noChangeArrowheads="1" noChangeShapeType="1" noTextEdit="1"/>
          </p:cNvSpPr>
          <p:nvPr/>
        </p:nvSpPr>
        <p:spPr bwMode="auto">
          <a:xfrm>
            <a:off x="1187450" y="3357563"/>
            <a:ext cx="1223963" cy="4984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s-ES_tradnl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Arial"/>
                <a:cs typeface="Arial"/>
              </a:rPr>
              <a:t>Team System </a:t>
            </a:r>
          </a:p>
        </p:txBody>
      </p:sp>
      <p:sp>
        <p:nvSpPr>
          <p:cNvPr id="88079" name="WordArt 15"/>
          <p:cNvSpPr>
            <a:spLocks noChangeArrowheads="1" noChangeShapeType="1" noTextEdit="1"/>
          </p:cNvSpPr>
          <p:nvPr/>
        </p:nvSpPr>
        <p:spPr bwMode="auto">
          <a:xfrm>
            <a:off x="6659563" y="2930525"/>
            <a:ext cx="1223962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2000" kern="10">
                <a:ln w="9525">
                  <a:noFill/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ALM</a:t>
            </a:r>
          </a:p>
        </p:txBody>
      </p:sp>
      <p:sp>
        <p:nvSpPr>
          <p:cNvPr id="88081" name="Line 17"/>
          <p:cNvSpPr>
            <a:spLocks noChangeShapeType="1"/>
          </p:cNvSpPr>
          <p:nvPr/>
        </p:nvSpPr>
        <p:spPr bwMode="auto">
          <a:xfrm>
            <a:off x="1116013" y="2060575"/>
            <a:ext cx="0" cy="64770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88082" name="Line 18"/>
          <p:cNvSpPr>
            <a:spLocks noChangeShapeType="1"/>
          </p:cNvSpPr>
          <p:nvPr/>
        </p:nvSpPr>
        <p:spPr bwMode="auto">
          <a:xfrm>
            <a:off x="4500563" y="2060575"/>
            <a:ext cx="0" cy="64770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88083" name="Line 19"/>
          <p:cNvSpPr>
            <a:spLocks noChangeShapeType="1"/>
          </p:cNvSpPr>
          <p:nvPr/>
        </p:nvSpPr>
        <p:spPr bwMode="auto">
          <a:xfrm>
            <a:off x="7235825" y="2133600"/>
            <a:ext cx="0" cy="64770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88084" name="Line 20"/>
          <p:cNvSpPr>
            <a:spLocks noChangeShapeType="1"/>
          </p:cNvSpPr>
          <p:nvPr/>
        </p:nvSpPr>
        <p:spPr bwMode="auto">
          <a:xfrm>
            <a:off x="4500563" y="4005263"/>
            <a:ext cx="0" cy="792162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88085" name="Line 21"/>
          <p:cNvSpPr>
            <a:spLocks noChangeShapeType="1"/>
          </p:cNvSpPr>
          <p:nvPr/>
        </p:nvSpPr>
        <p:spPr bwMode="auto">
          <a:xfrm>
            <a:off x="1116013" y="3933825"/>
            <a:ext cx="3311525" cy="86360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88086" name="Line 22"/>
          <p:cNvSpPr>
            <a:spLocks noChangeShapeType="1"/>
          </p:cNvSpPr>
          <p:nvPr/>
        </p:nvSpPr>
        <p:spPr bwMode="auto">
          <a:xfrm flipH="1">
            <a:off x="4572000" y="3716338"/>
            <a:ext cx="2663825" cy="1081087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pic>
        <p:nvPicPr>
          <p:cNvPr id="88088" name="Picture 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4868863"/>
            <a:ext cx="1579562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80" name="WordArt 16"/>
          <p:cNvSpPr>
            <a:spLocks noChangeArrowheads="1" noChangeShapeType="1" noTextEdit="1"/>
          </p:cNvSpPr>
          <p:nvPr/>
        </p:nvSpPr>
        <p:spPr bwMode="auto">
          <a:xfrm>
            <a:off x="5219700" y="5157788"/>
            <a:ext cx="8953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Exito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8" grpId="0" animBg="1"/>
      <p:bldP spid="88079" grpId="0" animBg="1"/>
      <p:bldP spid="88081" grpId="0" animBg="1"/>
      <p:bldP spid="88082" grpId="0" animBg="1"/>
      <p:bldP spid="88083" grpId="0" animBg="1"/>
      <p:bldP spid="88084" grpId="0" animBg="1"/>
      <p:bldP spid="88085" grpId="0" animBg="1"/>
      <p:bldP spid="88086" grpId="0" animBg="1"/>
      <p:bldP spid="880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8" descr="logc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508500"/>
            <a:ext cx="251936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Microsoft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4652963"/>
            <a:ext cx="2586037" cy="620712"/>
          </a:xfrm>
          <a:prstGeom prst="rect">
            <a:avLst/>
          </a:prstGeom>
          <a:noFill/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350" y="1916113"/>
            <a:ext cx="6399213" cy="143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6"/>
          <p:cNvSpPr txBox="1">
            <a:spLocks noChangeArrowheads="1"/>
          </p:cNvSpPr>
          <p:nvPr/>
        </p:nvSpPr>
        <p:spPr bwMode="auto">
          <a:xfrm>
            <a:off x="2052638" y="115888"/>
            <a:ext cx="46799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800" b="1">
                <a:latin typeface="Segoe UI"/>
                <a:cs typeface="Arial" charset="0"/>
              </a:rPr>
              <a:t>¿Quiénes Somos?</a:t>
            </a:r>
            <a:endParaRPr lang="es-ES_tradnl" sz="3800" b="1">
              <a:latin typeface="Segoe UI"/>
              <a:cs typeface="Arial" charset="0"/>
            </a:endParaRPr>
          </a:p>
        </p:txBody>
      </p:sp>
      <p:sp>
        <p:nvSpPr>
          <p:cNvPr id="16386" name="Rectangle 13"/>
          <p:cNvSpPr>
            <a:spLocks noChangeArrowheads="1"/>
          </p:cNvSpPr>
          <p:nvPr/>
        </p:nvSpPr>
        <p:spPr bwMode="auto">
          <a:xfrm>
            <a:off x="763588" y="4778375"/>
            <a:ext cx="1268412" cy="2444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000" b="1" i="1">
                <a:solidFill>
                  <a:schemeClr val="bg1"/>
                </a:solidFill>
                <a:cs typeface="Arial" charset="0"/>
              </a:rPr>
              <a:t>Zamudio (Bizkaia)</a:t>
            </a:r>
            <a:endParaRPr lang="es-ES" sz="1000" b="1" i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6387" name="Rectangle 17"/>
          <p:cNvSpPr>
            <a:spLocks noChangeArrowheads="1"/>
          </p:cNvSpPr>
          <p:nvPr/>
        </p:nvSpPr>
        <p:spPr bwMode="auto">
          <a:xfrm>
            <a:off x="431800" y="3101975"/>
            <a:ext cx="1047750" cy="2444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000" b="1" i="1">
                <a:solidFill>
                  <a:schemeClr val="bg1"/>
                </a:solidFill>
                <a:cs typeface="Arial" charset="0"/>
              </a:rPr>
              <a:t>San Sebastián</a:t>
            </a:r>
            <a:endParaRPr lang="es-ES" sz="1000" b="1" i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6388" name="Rectangle 18"/>
          <p:cNvSpPr>
            <a:spLocks noChangeArrowheads="1"/>
          </p:cNvSpPr>
          <p:nvPr/>
        </p:nvSpPr>
        <p:spPr bwMode="auto">
          <a:xfrm>
            <a:off x="1411288" y="5095875"/>
            <a:ext cx="600075" cy="2444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000" b="1" i="1">
                <a:solidFill>
                  <a:schemeClr val="bg1"/>
                </a:solidFill>
                <a:cs typeface="Arial" charset="0"/>
              </a:rPr>
              <a:t>Madrid</a:t>
            </a:r>
            <a:endParaRPr lang="es-ES" sz="1000" b="1" i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6389" name="Rectangle 20"/>
          <p:cNvSpPr>
            <a:spLocks noChangeArrowheads="1"/>
          </p:cNvSpPr>
          <p:nvPr/>
        </p:nvSpPr>
        <p:spPr bwMode="auto">
          <a:xfrm>
            <a:off x="395288" y="1773238"/>
            <a:ext cx="4103687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s-ES_tradnl" sz="1600">
                <a:cs typeface="Arial" charset="0"/>
              </a:rPr>
              <a:t>Ibermática es un grupo empresarial líder</a:t>
            </a:r>
          </a:p>
          <a:p>
            <a:pPr eaLnBrk="0" hangingPunct="0"/>
            <a:r>
              <a:rPr lang="es-ES_tradnl" sz="1600">
                <a:cs typeface="Arial" charset="0"/>
              </a:rPr>
              <a:t>en la aportación de soluciones innovadoras a sus clientes, garantizándoles el éxito en su evolución.</a:t>
            </a:r>
          </a:p>
        </p:txBody>
      </p:sp>
      <p:pic>
        <p:nvPicPr>
          <p:cNvPr id="16390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341438"/>
            <a:ext cx="1295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23"/>
          <p:cNvSpPr txBox="1">
            <a:spLocks noChangeArrowheads="1"/>
          </p:cNvSpPr>
          <p:nvPr/>
        </p:nvSpPr>
        <p:spPr bwMode="auto">
          <a:xfrm>
            <a:off x="252413" y="908050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008000"/>
                </a:solidFill>
                <a:cs typeface="Arial" charset="0"/>
              </a:rPr>
              <a:t>Corporación</a:t>
            </a:r>
            <a:endParaRPr lang="es-ES_tradnl" b="1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16392" name="19 Marcador de posición de imagen"/>
          <p:cNvSpPr>
            <a:spLocks noGrp="1" noTextEdit="1"/>
          </p:cNvSpPr>
          <p:nvPr>
            <p:ph sz="quarter" idx="4294967295"/>
          </p:nvPr>
        </p:nvSpPr>
        <p:spPr>
          <a:xfrm>
            <a:off x="7604125" y="6072188"/>
            <a:ext cx="1468438" cy="785812"/>
          </a:xfrm>
        </p:spPr>
        <p:txBody>
          <a:bodyPr/>
          <a:lstStyle/>
          <a:p>
            <a:endParaRPr lang="es-ES_tradnl"/>
          </a:p>
        </p:txBody>
      </p:sp>
      <p:sp>
        <p:nvSpPr>
          <p:cNvPr id="16393" name="Rectangle 24"/>
          <p:cNvSpPr>
            <a:spLocks noChangeArrowheads="1"/>
          </p:cNvSpPr>
          <p:nvPr/>
        </p:nvSpPr>
        <p:spPr bwMode="auto">
          <a:xfrm>
            <a:off x="4392613" y="1782763"/>
            <a:ext cx="4533900" cy="13668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cs typeface="Arial" charset="0"/>
            </a:endParaRPr>
          </a:p>
        </p:txBody>
      </p:sp>
      <p:sp>
        <p:nvSpPr>
          <p:cNvPr id="16394" name="Text Box 25"/>
          <p:cNvSpPr txBox="1">
            <a:spLocks noChangeArrowheads="1"/>
          </p:cNvSpPr>
          <p:nvPr/>
        </p:nvSpPr>
        <p:spPr bwMode="auto">
          <a:xfrm>
            <a:off x="4392613" y="1911350"/>
            <a:ext cx="4608512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0" hangingPunct="0">
              <a:spcBef>
                <a:spcPct val="35000"/>
              </a:spcBef>
              <a:buClr>
                <a:srgbClr val="008000"/>
              </a:buClr>
              <a:buFont typeface="Wingdings" pitchFamily="2" charset="2"/>
              <a:buChar char="ì"/>
              <a:tabLst>
                <a:tab pos="4486275" algn="r"/>
              </a:tabLst>
            </a:pPr>
            <a:r>
              <a:rPr lang="es-ES" sz="1400" b="1">
                <a:solidFill>
                  <a:schemeClr val="bg1"/>
                </a:solidFill>
                <a:cs typeface="Arial" charset="0"/>
              </a:rPr>
              <a:t>Cifra facturación 2007                  228 M de euros</a:t>
            </a:r>
          </a:p>
          <a:p>
            <a:pPr marL="180975" indent="-180975" eaLnBrk="0" hangingPunct="0">
              <a:spcBef>
                <a:spcPct val="35000"/>
              </a:spcBef>
              <a:buClr>
                <a:srgbClr val="008000"/>
              </a:buClr>
              <a:buFont typeface="Wingdings" pitchFamily="2" charset="2"/>
              <a:buChar char="ì"/>
              <a:tabLst>
                <a:tab pos="4486275" algn="r"/>
              </a:tabLst>
            </a:pPr>
            <a:r>
              <a:rPr lang="es-ES" sz="1400" b="1">
                <a:solidFill>
                  <a:schemeClr val="bg1"/>
                </a:solidFill>
                <a:cs typeface="Arial" charset="0"/>
              </a:rPr>
              <a:t>Beneficio antes de impuesto        6,5 M de euros</a:t>
            </a:r>
          </a:p>
          <a:p>
            <a:pPr marL="180975" indent="-180975" eaLnBrk="0" hangingPunct="0">
              <a:spcBef>
                <a:spcPct val="35000"/>
              </a:spcBef>
              <a:buClr>
                <a:srgbClr val="008000"/>
              </a:buClr>
              <a:buFont typeface="Wingdings" pitchFamily="2" charset="2"/>
              <a:buChar char="ì"/>
              <a:tabLst>
                <a:tab pos="4486275" algn="r"/>
              </a:tabLst>
            </a:pPr>
            <a:r>
              <a:rPr lang="es-ES" sz="1400" b="1">
                <a:solidFill>
                  <a:schemeClr val="bg1"/>
                </a:solidFill>
                <a:cs typeface="Arial" charset="0"/>
              </a:rPr>
              <a:t>Fondos propios                               43 M de euros</a:t>
            </a:r>
          </a:p>
          <a:p>
            <a:pPr marL="180975" indent="-180975" eaLnBrk="0" hangingPunct="0">
              <a:spcBef>
                <a:spcPct val="35000"/>
              </a:spcBef>
              <a:buClr>
                <a:srgbClr val="008000"/>
              </a:buClr>
              <a:buFont typeface="Wingdings" pitchFamily="2" charset="2"/>
              <a:buChar char="ì"/>
              <a:tabLst>
                <a:tab pos="4486275" algn="r"/>
              </a:tabLst>
            </a:pPr>
            <a:r>
              <a:rPr lang="es-ES" sz="1400" b="1">
                <a:solidFill>
                  <a:schemeClr val="bg1"/>
                </a:solidFill>
                <a:cs typeface="Arial" charset="0"/>
              </a:rPr>
              <a:t>Profesionales                                                 3.000 </a:t>
            </a:r>
            <a:endParaRPr lang="es-ES_tradnl" sz="14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6395" name="Rectangle 26"/>
          <p:cNvSpPr>
            <a:spLocks noChangeArrowheads="1"/>
          </p:cNvSpPr>
          <p:nvPr/>
        </p:nvSpPr>
        <p:spPr bwMode="auto">
          <a:xfrm>
            <a:off x="4389438" y="1441450"/>
            <a:ext cx="4543425" cy="33972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cs typeface="Arial" charset="0"/>
            </a:endParaRPr>
          </a:p>
        </p:txBody>
      </p:sp>
      <p:sp>
        <p:nvSpPr>
          <p:cNvPr id="16396" name="Text Box 29"/>
          <p:cNvSpPr txBox="1">
            <a:spLocks noChangeArrowheads="1"/>
          </p:cNvSpPr>
          <p:nvPr/>
        </p:nvSpPr>
        <p:spPr bwMode="auto">
          <a:xfrm>
            <a:off x="4321175" y="1460500"/>
            <a:ext cx="46799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sz="1500" b="1">
                <a:solidFill>
                  <a:schemeClr val="bg1"/>
                </a:solidFill>
                <a:cs typeface="Arial" charset="0"/>
              </a:rPr>
              <a:t>CONSTRUYENDO FUTURO desde bases sólidas</a:t>
            </a:r>
            <a:endParaRPr lang="es-ES_tradnl" sz="1500" b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6397" name="Picture 23" descr="Result20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3429000"/>
            <a:ext cx="25908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28" descr="2007Plantill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3643313"/>
            <a:ext cx="2266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47 Grupo"/>
          <p:cNvGrpSpPr>
            <a:grpSpLocks/>
          </p:cNvGrpSpPr>
          <p:nvPr/>
        </p:nvGrpSpPr>
        <p:grpSpPr bwMode="auto">
          <a:xfrm>
            <a:off x="285750" y="857250"/>
            <a:ext cx="8643938" cy="5286375"/>
            <a:chOff x="1619250" y="1060450"/>
            <a:chExt cx="6072188" cy="5070475"/>
          </a:xfrm>
        </p:grpSpPr>
        <p:sp>
          <p:nvSpPr>
            <p:cNvPr id="16400" name="Rectangle 11"/>
            <p:cNvSpPr>
              <a:spLocks noChangeArrowheads="1"/>
            </p:cNvSpPr>
            <p:nvPr/>
          </p:nvSpPr>
          <p:spPr bwMode="auto">
            <a:xfrm>
              <a:off x="2335199" y="5876640"/>
              <a:ext cx="129362" cy="23449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s-ES_tradnl" sz="1000" b="1" i="1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6401" name="Rectangle 15"/>
            <p:cNvSpPr>
              <a:spLocks noChangeArrowheads="1"/>
            </p:cNvSpPr>
            <p:nvPr/>
          </p:nvSpPr>
          <p:spPr bwMode="auto">
            <a:xfrm>
              <a:off x="3594100" y="5876925"/>
              <a:ext cx="795338" cy="24447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sz="1000" b="1" i="1">
                  <a:solidFill>
                    <a:schemeClr val="bg1"/>
                  </a:solidFill>
                  <a:cs typeface="Arial" charset="0"/>
                </a:rPr>
                <a:t>Barcelona</a:t>
              </a:r>
              <a:endParaRPr lang="es-ES" sz="1000" b="1" i="1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6402" name="Text Box 19"/>
            <p:cNvSpPr txBox="1">
              <a:spLocks noChangeArrowheads="1"/>
            </p:cNvSpPr>
            <p:nvPr/>
          </p:nvSpPr>
          <p:spPr bwMode="auto">
            <a:xfrm>
              <a:off x="4465668" y="1420813"/>
              <a:ext cx="28797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008000"/>
                  </a:solidFill>
                  <a:cs typeface="Arial" charset="0"/>
                </a:rPr>
                <a:t>Corporación</a:t>
              </a:r>
              <a:endParaRPr lang="es-ES_tradnl" b="1">
                <a:solidFill>
                  <a:srgbClr val="008000"/>
                </a:solidFill>
                <a:cs typeface="Arial" charset="0"/>
              </a:endParaRPr>
            </a:p>
          </p:txBody>
        </p:sp>
        <p:sp>
          <p:nvSpPr>
            <p:cNvPr id="16403" name="Text Box 30"/>
            <p:cNvSpPr txBox="1">
              <a:spLocks noChangeArrowheads="1"/>
            </p:cNvSpPr>
            <p:nvPr/>
          </p:nvSpPr>
          <p:spPr bwMode="auto">
            <a:xfrm>
              <a:off x="4321206" y="1060450"/>
              <a:ext cx="28797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008000"/>
                  </a:solidFill>
                  <a:cs typeface="Arial" charset="0"/>
                </a:rPr>
                <a:t>Cifras</a:t>
              </a:r>
              <a:endParaRPr lang="es-ES_tradnl" b="1">
                <a:solidFill>
                  <a:srgbClr val="008000"/>
                </a:solidFill>
                <a:cs typeface="Arial" charset="0"/>
              </a:endParaRPr>
            </a:p>
          </p:txBody>
        </p:sp>
        <p:sp>
          <p:nvSpPr>
            <p:cNvPr id="16404" name="Rectangle 5"/>
            <p:cNvSpPr>
              <a:spLocks noChangeArrowheads="1"/>
            </p:cNvSpPr>
            <p:nvPr/>
          </p:nvSpPr>
          <p:spPr bwMode="auto">
            <a:xfrm>
              <a:off x="3594100" y="5876925"/>
              <a:ext cx="795338" cy="24447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_tradnl" sz="1000" b="1" i="1">
                  <a:solidFill>
                    <a:schemeClr val="bg1"/>
                  </a:solidFill>
                  <a:cs typeface="Arial" charset="0"/>
                </a:rPr>
                <a:t>Barcelona</a:t>
              </a:r>
              <a:endParaRPr lang="es-ES" sz="1000" b="1" i="1">
                <a:solidFill>
                  <a:schemeClr val="bg1"/>
                </a:solidFill>
                <a:cs typeface="Arial" charset="0"/>
              </a:endParaRPr>
            </a:p>
          </p:txBody>
        </p:sp>
        <p:pic>
          <p:nvPicPr>
            <p:cNvPr id="16405" name="Picture 20" descr="soluciones-servicio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19250" y="1125538"/>
              <a:ext cx="6072188" cy="469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6" name="Text Box 22"/>
            <p:cNvSpPr txBox="1">
              <a:spLocks noChangeArrowheads="1"/>
            </p:cNvSpPr>
            <p:nvPr/>
          </p:nvSpPr>
          <p:spPr bwMode="auto">
            <a:xfrm>
              <a:off x="2201863" y="1412875"/>
              <a:ext cx="1258887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s-ES" sz="1400" b="1">
                  <a:latin typeface="Gill Sans MT"/>
                  <a:cs typeface="Arial" charset="0"/>
                </a:rPr>
                <a:t>Servicios</a:t>
              </a:r>
              <a:endParaRPr lang="es-ES_tradnl" sz="1400" b="1">
                <a:latin typeface="Gill Sans MT"/>
                <a:cs typeface="Arial" charset="0"/>
              </a:endParaRPr>
            </a:p>
          </p:txBody>
        </p:sp>
        <p:sp>
          <p:nvSpPr>
            <p:cNvPr id="16407" name="Text Box 23"/>
            <p:cNvSpPr txBox="1">
              <a:spLocks noChangeArrowheads="1"/>
            </p:cNvSpPr>
            <p:nvPr/>
          </p:nvSpPr>
          <p:spPr bwMode="auto">
            <a:xfrm>
              <a:off x="3852863" y="3429000"/>
              <a:ext cx="1439862" cy="2905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300" b="1">
                  <a:latin typeface="Gill Sans MT"/>
                  <a:cs typeface="Arial" charset="0"/>
                </a:rPr>
                <a:t>Innovación</a:t>
              </a:r>
              <a:endParaRPr lang="es-ES_tradnl" sz="1300" b="1">
                <a:latin typeface="Gill Sans MT"/>
                <a:cs typeface="Arial" charset="0"/>
              </a:endParaRPr>
            </a:p>
          </p:txBody>
        </p:sp>
        <p:sp>
          <p:nvSpPr>
            <p:cNvPr id="16408" name="Text Box 25"/>
            <p:cNvSpPr txBox="1">
              <a:spLocks noChangeArrowheads="1"/>
            </p:cNvSpPr>
            <p:nvPr/>
          </p:nvSpPr>
          <p:spPr bwMode="auto">
            <a:xfrm>
              <a:off x="2138363" y="5300663"/>
              <a:ext cx="1257300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s-ES" sz="1400" b="1">
                  <a:latin typeface="Gill Sans MT"/>
                  <a:cs typeface="Arial" charset="0"/>
                </a:rPr>
                <a:t>Servicios</a:t>
              </a:r>
              <a:endParaRPr lang="es-ES_tradnl" sz="1400" b="1">
                <a:latin typeface="Gill Sans MT"/>
                <a:cs typeface="Arial" charset="0"/>
              </a:endParaRPr>
            </a:p>
          </p:txBody>
        </p:sp>
        <p:sp>
          <p:nvSpPr>
            <p:cNvPr id="16409" name="Text Box 26"/>
            <p:cNvSpPr txBox="1">
              <a:spLocks noChangeArrowheads="1"/>
            </p:cNvSpPr>
            <p:nvPr/>
          </p:nvSpPr>
          <p:spPr bwMode="auto">
            <a:xfrm>
              <a:off x="1944688" y="2684463"/>
              <a:ext cx="1387475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200" b="1">
                  <a:latin typeface="Gill Sans MT"/>
                  <a:cs typeface="Arial" charset="0"/>
                </a:rPr>
                <a:t>Infraestructuras</a:t>
              </a:r>
            </a:p>
            <a:p>
              <a:pPr algn="ctr"/>
              <a:r>
                <a:rPr lang="es-ES" sz="1200" b="1">
                  <a:latin typeface="Gill Sans MT"/>
                  <a:cs typeface="Arial" charset="0"/>
                </a:rPr>
                <a:t>y equipamientos</a:t>
              </a:r>
              <a:endParaRPr lang="es-ES_tradnl" sz="1200" b="1">
                <a:latin typeface="Gill Sans MT"/>
                <a:cs typeface="Arial" charset="0"/>
              </a:endParaRPr>
            </a:p>
          </p:txBody>
        </p:sp>
        <p:sp>
          <p:nvSpPr>
            <p:cNvPr id="16410" name="Text Box 27"/>
            <p:cNvSpPr txBox="1">
              <a:spLocks noChangeArrowheads="1"/>
            </p:cNvSpPr>
            <p:nvPr/>
          </p:nvSpPr>
          <p:spPr bwMode="auto">
            <a:xfrm>
              <a:off x="2006600" y="4149725"/>
              <a:ext cx="1277938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200" b="1">
                  <a:latin typeface="Gill Sans MT"/>
                  <a:cs typeface="Arial" charset="0"/>
                </a:rPr>
                <a:t>Sistemas</a:t>
              </a:r>
            </a:p>
            <a:p>
              <a:pPr algn="ctr"/>
              <a:r>
                <a:rPr lang="es-ES" sz="1200" b="1">
                  <a:latin typeface="Gill Sans MT"/>
                  <a:cs typeface="Arial" charset="0"/>
                </a:rPr>
                <a:t>de Información</a:t>
              </a:r>
              <a:endParaRPr lang="es-ES_tradnl" sz="1200" b="1">
                <a:latin typeface="Gill Sans MT"/>
                <a:cs typeface="Arial" charset="0"/>
              </a:endParaRPr>
            </a:p>
          </p:txBody>
        </p:sp>
        <p:sp>
          <p:nvSpPr>
            <p:cNvPr id="23579" name="WordArt 28"/>
            <p:cNvSpPr>
              <a:spLocks noChangeArrowheads="1" noChangeShapeType="1" noTextEdit="1"/>
            </p:cNvSpPr>
            <p:nvPr/>
          </p:nvSpPr>
          <p:spPr bwMode="auto">
            <a:xfrm rot="1400719">
              <a:off x="3203575" y="4581525"/>
              <a:ext cx="1195388" cy="44767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873995"/>
                </a:avLst>
              </a:prstTxWarp>
            </a:bodyPr>
            <a:lstStyle/>
            <a:p>
              <a:pPr algn="ctr">
                <a:defRPr/>
              </a:pPr>
              <a:r>
                <a:rPr lang="es-ES_tradnl" sz="3600" b="1" u="sng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Gill Sans MT"/>
                  <a:cs typeface="Arial" charset="0"/>
                </a:rPr>
                <a:t>Outsourcing</a:t>
              </a:r>
            </a:p>
          </p:txBody>
        </p:sp>
        <p:sp>
          <p:nvSpPr>
            <p:cNvPr id="23580" name="WordArt 29"/>
            <p:cNvSpPr>
              <a:spLocks noChangeArrowheads="1" noChangeShapeType="1" noTextEdit="1"/>
            </p:cNvSpPr>
            <p:nvPr/>
          </p:nvSpPr>
          <p:spPr bwMode="auto">
            <a:xfrm rot="-1700463">
              <a:off x="3222625" y="2416175"/>
              <a:ext cx="1049338" cy="39211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99244"/>
                </a:avLst>
              </a:prstTxWarp>
            </a:bodyPr>
            <a:lstStyle/>
            <a:p>
              <a:pPr algn="ctr">
                <a:defRPr/>
              </a:pPr>
              <a:r>
                <a:rPr lang="es-ES_tradnl" sz="3600" b="1" u="sng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Gill Sans MT"/>
                  <a:cs typeface="Arial" charset="0"/>
                </a:rPr>
                <a:t>Consultoría</a:t>
              </a:r>
            </a:p>
          </p:txBody>
        </p:sp>
        <p:sp>
          <p:nvSpPr>
            <p:cNvPr id="23581" name="WordArt 30"/>
            <p:cNvSpPr>
              <a:spLocks noChangeArrowheads="1" noChangeShapeType="1" noTextEdit="1"/>
            </p:cNvSpPr>
            <p:nvPr/>
          </p:nvSpPr>
          <p:spPr bwMode="auto">
            <a:xfrm rot="-3844211">
              <a:off x="3723481" y="3220244"/>
              <a:ext cx="928688" cy="33655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911644"/>
                </a:avLst>
              </a:prstTxWarp>
            </a:bodyPr>
            <a:lstStyle/>
            <a:p>
              <a:pPr algn="ctr">
                <a:defRPr/>
              </a:pPr>
              <a:r>
                <a:rPr lang="es-ES_tradnl" sz="3600" b="1" u="sng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Gill Sans MT"/>
                  <a:cs typeface="Arial" charset="0"/>
                </a:rPr>
                <a:t>Tecnología</a:t>
              </a:r>
            </a:p>
          </p:txBody>
        </p:sp>
        <p:sp>
          <p:nvSpPr>
            <p:cNvPr id="23582" name="WordArt 31"/>
            <p:cNvSpPr>
              <a:spLocks noChangeArrowheads="1" noChangeShapeType="1" noTextEdit="1"/>
            </p:cNvSpPr>
            <p:nvPr/>
          </p:nvSpPr>
          <p:spPr bwMode="auto">
            <a:xfrm rot="3416111">
              <a:off x="4247357" y="3142456"/>
              <a:ext cx="1047750" cy="611187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3259980"/>
                </a:avLst>
              </a:prstTxWarp>
            </a:bodyPr>
            <a:lstStyle/>
            <a:p>
              <a:pPr algn="ctr">
                <a:defRPr/>
              </a:pPr>
              <a:r>
                <a:rPr lang="es-ES_tradnl" sz="3600" b="1" u="sng" kern="10">
                  <a:ln w="9525">
                    <a:noFill/>
                    <a:round/>
                    <a:headEnd/>
                    <a:tailEnd/>
                  </a:ln>
                  <a:latin typeface="Gill Sans MT"/>
                  <a:cs typeface="Arial" charset="0"/>
                </a:rPr>
                <a:t>Sectores</a:t>
              </a:r>
            </a:p>
          </p:txBody>
        </p:sp>
        <p:sp>
          <p:nvSpPr>
            <p:cNvPr id="23583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4011613" y="3716338"/>
              <a:ext cx="1096962" cy="40957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831608"/>
                </a:avLst>
              </a:prstTxWarp>
            </a:bodyPr>
            <a:lstStyle/>
            <a:p>
              <a:pPr algn="ctr">
                <a:defRPr/>
              </a:pPr>
              <a:r>
                <a:rPr lang="es-ES_tradnl" sz="3600" b="1" u="sng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Gill Sans MT"/>
                  <a:cs typeface="Arial" charset="0"/>
                </a:rPr>
                <a:t>Procesos TIC</a:t>
              </a:r>
            </a:p>
          </p:txBody>
        </p:sp>
        <p:sp>
          <p:nvSpPr>
            <p:cNvPr id="23584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3995738" y="2781300"/>
              <a:ext cx="1019175" cy="3984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415348"/>
                </a:avLst>
              </a:prstTxWarp>
            </a:bodyPr>
            <a:lstStyle/>
            <a:p>
              <a:pPr algn="ctr">
                <a:defRPr/>
              </a:pPr>
              <a:r>
                <a:rPr lang="es-ES_tradnl" sz="3600" b="1" u="sng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Gill Sans MT"/>
                  <a:cs typeface="Arial" charset="0"/>
                </a:rPr>
                <a:t>Competencias</a:t>
              </a:r>
            </a:p>
          </p:txBody>
        </p:sp>
        <p:sp>
          <p:nvSpPr>
            <p:cNvPr id="23585" name="WordArt 34"/>
            <p:cNvSpPr>
              <a:spLocks noChangeArrowheads="1" noChangeShapeType="1" noTextEdit="1"/>
            </p:cNvSpPr>
            <p:nvPr/>
          </p:nvSpPr>
          <p:spPr bwMode="auto">
            <a:xfrm rot="-2734720">
              <a:off x="4548187" y="3963988"/>
              <a:ext cx="1903413" cy="769938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634062"/>
                </a:avLst>
              </a:prstTxWarp>
            </a:bodyPr>
            <a:lstStyle/>
            <a:p>
              <a:pPr algn="ctr">
                <a:defRPr/>
              </a:pPr>
              <a:r>
                <a:rPr lang="es-ES_tradnl" sz="3600" b="1" u="sng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Gill Sans MT"/>
                  <a:cs typeface="Arial" charset="0"/>
                </a:rPr>
                <a:t>Soluciones tecnológicas</a:t>
              </a:r>
            </a:p>
          </p:txBody>
        </p:sp>
        <p:sp>
          <p:nvSpPr>
            <p:cNvPr id="23586" name="WordArt 35"/>
            <p:cNvSpPr>
              <a:spLocks noChangeArrowheads="1" noChangeShapeType="1" noTextEdit="1"/>
            </p:cNvSpPr>
            <p:nvPr/>
          </p:nvSpPr>
          <p:spPr bwMode="auto">
            <a:xfrm rot="3019703">
              <a:off x="4739481" y="2683669"/>
              <a:ext cx="1798638" cy="73025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460460"/>
                </a:avLst>
              </a:prstTxWarp>
            </a:bodyPr>
            <a:lstStyle/>
            <a:p>
              <a:pPr algn="ctr">
                <a:defRPr/>
              </a:pPr>
              <a:r>
                <a:rPr lang="es-ES_tradnl" sz="3600" b="1" u="sng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Gill Sans MT"/>
                  <a:cs typeface="Arial" charset="0"/>
                </a:rPr>
                <a:t>Soluciones sectoriales</a:t>
              </a:r>
            </a:p>
          </p:txBody>
        </p:sp>
        <p:sp>
          <p:nvSpPr>
            <p:cNvPr id="23587" name="WordArt 36"/>
            <p:cNvSpPr>
              <a:spLocks noChangeArrowheads="1" noChangeShapeType="1" noTextEdit="1"/>
            </p:cNvSpPr>
            <p:nvPr/>
          </p:nvSpPr>
          <p:spPr bwMode="auto">
            <a:xfrm rot="-5400000">
              <a:off x="2476500" y="3381376"/>
              <a:ext cx="1063625" cy="43815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677724"/>
                </a:avLst>
              </a:prstTxWarp>
            </a:bodyPr>
            <a:lstStyle/>
            <a:p>
              <a:pPr algn="ctr">
                <a:defRPr/>
              </a:pPr>
              <a:r>
                <a:rPr lang="es-ES_tradnl" sz="3600" b="1" u="sng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Gill Sans MT"/>
                  <a:cs typeface="Arial" charset="0"/>
                </a:rPr>
                <a:t>Integración</a:t>
              </a:r>
            </a:p>
          </p:txBody>
        </p:sp>
        <p:sp>
          <p:nvSpPr>
            <p:cNvPr id="16420" name="Text Box 43"/>
            <p:cNvSpPr txBox="1">
              <a:spLocks noChangeArrowheads="1"/>
            </p:cNvSpPr>
            <p:nvPr/>
          </p:nvSpPr>
          <p:spPr bwMode="auto">
            <a:xfrm>
              <a:off x="3276600" y="5734050"/>
              <a:ext cx="2374900" cy="39687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54000" tIns="46800" rIns="54000" bIns="46800">
              <a:spAutoFit/>
            </a:bodyPr>
            <a:lstStyle/>
            <a:p>
              <a:pPr marL="179388" indent="-179388" algn="ctr"/>
              <a:r>
                <a:rPr lang="es-ES_tradnl" sz="1000" b="1">
                  <a:latin typeface="Gill Sans MT"/>
                  <a:cs typeface="Arial" charset="0"/>
                </a:rPr>
                <a:t>Centros de Competencia propios:</a:t>
              </a:r>
            </a:p>
            <a:p>
              <a:pPr marL="179388" indent="-179388" algn="ctr"/>
              <a:r>
                <a:rPr lang="es-ES" sz="1000">
                  <a:latin typeface="Gill Sans MT"/>
                  <a:cs typeface="Arial" charset="0"/>
                </a:rPr>
                <a:t>J2EE, .NET, Oracle, SOA, SAP…</a:t>
              </a:r>
              <a:endParaRPr lang="es-ES_tradnl" sz="1000">
                <a:latin typeface="Gill Sans MT"/>
                <a:cs typeface="Arial" charset="0"/>
              </a:endParaRPr>
            </a:p>
          </p:txBody>
        </p:sp>
        <p:sp>
          <p:nvSpPr>
            <p:cNvPr id="16421" name="Text Box 21"/>
            <p:cNvSpPr txBox="1">
              <a:spLocks noChangeArrowheads="1"/>
            </p:cNvSpPr>
            <p:nvPr/>
          </p:nvSpPr>
          <p:spPr bwMode="auto">
            <a:xfrm>
              <a:off x="5657850" y="1412875"/>
              <a:ext cx="1258888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 b="1">
                  <a:latin typeface="Gill Sans MT"/>
                  <a:cs typeface="Arial" charset="0"/>
                </a:rPr>
                <a:t>Soluciones</a:t>
              </a:r>
              <a:endParaRPr lang="es-ES_tradnl" sz="1400" b="1">
                <a:latin typeface="Gill Sans MT"/>
                <a:cs typeface="Arial" charset="0"/>
              </a:endParaRPr>
            </a:p>
          </p:txBody>
        </p:sp>
        <p:sp>
          <p:nvSpPr>
            <p:cNvPr id="16422" name="Text Box 24"/>
            <p:cNvSpPr txBox="1">
              <a:spLocks noChangeArrowheads="1"/>
            </p:cNvSpPr>
            <p:nvPr/>
          </p:nvSpPr>
          <p:spPr bwMode="auto">
            <a:xfrm>
              <a:off x="5462588" y="5300663"/>
              <a:ext cx="1257300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 b="1">
                  <a:latin typeface="Gill Sans MT"/>
                  <a:cs typeface="Arial" charset="0"/>
                </a:rPr>
                <a:t>Soluciones</a:t>
              </a:r>
              <a:endParaRPr lang="es-ES_tradnl" sz="1400" b="1">
                <a:latin typeface="Gill Sans MT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rregular_iq_cu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469" y="2101412"/>
            <a:ext cx="3552969" cy="3961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38150" y="1268413"/>
            <a:ext cx="8382000" cy="29543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mtClean="0"/>
              <a:t>Resumen: </a:t>
            </a:r>
            <a:r>
              <a:rPr lang="es-ES" smtClean="0">
                <a:solidFill>
                  <a:srgbClr val="8064A2"/>
                </a:solidFill>
              </a:rPr>
              <a:t>hacer software</a:t>
            </a:r>
            <a:r>
              <a:rPr lang="es-ES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Controlando el </a:t>
            </a:r>
            <a:r>
              <a:rPr lang="es-ES" smtClean="0">
                <a:solidFill>
                  <a:srgbClr val="FFFF00"/>
                </a:solidFill>
              </a:rPr>
              <a:t>proceso</a:t>
            </a:r>
            <a:r>
              <a:rPr lang="es-ES" smtClean="0"/>
              <a:t>, por supuesto.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ALM es ese control del proceso.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ALM es:</a:t>
            </a:r>
          </a:p>
          <a:p>
            <a:pPr lvl="1" eaLnBrk="1" hangingPunct="1">
              <a:lnSpc>
                <a:spcPct val="90000"/>
              </a:lnSpc>
            </a:pPr>
            <a:r>
              <a:rPr lang="es-ES" smtClean="0"/>
              <a:t>Prácticas</a:t>
            </a:r>
          </a:p>
          <a:p>
            <a:pPr lvl="1" eaLnBrk="1" hangingPunct="1">
              <a:lnSpc>
                <a:spcPct val="90000"/>
              </a:lnSpc>
            </a:pPr>
            <a:r>
              <a:rPr lang="es-ES" smtClean="0"/>
              <a:t>Metodologías</a:t>
            </a:r>
          </a:p>
          <a:p>
            <a:pPr lvl="1" eaLnBrk="1" hangingPunct="1">
              <a:lnSpc>
                <a:spcPct val="90000"/>
              </a:lnSpc>
            </a:pPr>
            <a:r>
              <a:rPr lang="es-ES" smtClean="0"/>
              <a:t>Valores</a:t>
            </a:r>
          </a:p>
          <a:p>
            <a:pPr lvl="1" eaLnBrk="1" hangingPunct="1">
              <a:lnSpc>
                <a:spcPct val="90000"/>
              </a:lnSpc>
            </a:pPr>
            <a:r>
              <a:rPr lang="es-ES" smtClean="0"/>
              <a:t>Objetivos</a:t>
            </a:r>
          </a:p>
          <a:p>
            <a:pPr lvl="1" eaLnBrk="1" hangingPunct="1">
              <a:lnSpc>
                <a:spcPct val="90000"/>
              </a:lnSpc>
            </a:pPr>
            <a:r>
              <a:rPr lang="es-ES" smtClean="0"/>
              <a:t>…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s-ES" smtClean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27088" y="692150"/>
            <a:ext cx="8856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400" b="1">
                <a:solidFill>
                  <a:schemeClr val="accent2"/>
                </a:solidFill>
                <a:latin typeface="Segoe UI"/>
                <a:cs typeface="Arial" charset="0"/>
              </a:rPr>
              <a:t>A</a:t>
            </a:r>
            <a:r>
              <a:rPr lang="es-ES" sz="3400" b="1">
                <a:latin typeface="Segoe UI"/>
                <a:cs typeface="Arial" charset="0"/>
              </a:rPr>
              <a:t>pplication </a:t>
            </a:r>
            <a:r>
              <a:rPr lang="es-ES" sz="3400" b="1">
                <a:solidFill>
                  <a:schemeClr val="accent2"/>
                </a:solidFill>
                <a:latin typeface="Segoe UI"/>
                <a:cs typeface="Arial" charset="0"/>
              </a:rPr>
              <a:t>L</a:t>
            </a:r>
            <a:r>
              <a:rPr lang="es-ES" sz="3400" b="1">
                <a:latin typeface="Segoe UI"/>
                <a:cs typeface="Arial" charset="0"/>
              </a:rPr>
              <a:t>ifecycle </a:t>
            </a:r>
            <a:r>
              <a:rPr lang="es-ES" sz="3400" b="1">
                <a:solidFill>
                  <a:schemeClr val="accent2"/>
                </a:solidFill>
                <a:latin typeface="Segoe UI"/>
                <a:cs typeface="Arial" charset="0"/>
              </a:rPr>
              <a:t>M</a:t>
            </a:r>
            <a:r>
              <a:rPr lang="es-ES" sz="3400" b="1">
                <a:latin typeface="Segoe UI"/>
                <a:cs typeface="Arial" charset="0"/>
              </a:rPr>
              <a:t>anagement</a:t>
            </a:r>
            <a:endParaRPr lang="es-ES_tradnl" sz="3400" b="1">
              <a:latin typeface="Segoe UI"/>
              <a:cs typeface="Arial" charset="0"/>
            </a:endParaRPr>
          </a:p>
        </p:txBody>
      </p:sp>
      <p:pic>
        <p:nvPicPr>
          <p:cNvPr id="1026" name="Picture 2" descr="C:\Users\lfraile\AppData\Local\Microsoft\Windows\Temporary Internet Files\Content.IE5\D72VZTAN\cube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0189" y="2427283"/>
            <a:ext cx="3273645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3"/>
          <p:cNvSpPr txBox="1">
            <a:spLocks noChangeArrowheads="1"/>
          </p:cNvSpPr>
          <p:nvPr/>
        </p:nvSpPr>
        <p:spPr bwMode="auto">
          <a:xfrm>
            <a:off x="971550" y="549275"/>
            <a:ext cx="88566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800" b="1">
                <a:latin typeface="Segoe UI"/>
                <a:cs typeface="Arial" charset="0"/>
              </a:rPr>
              <a:t>Lo que buscamos</a:t>
            </a:r>
            <a:endParaRPr lang="es-ES_tradnl" sz="3800" b="1">
              <a:latin typeface="Segoe UI"/>
              <a:cs typeface="Arial" charset="0"/>
            </a:endParaRPr>
          </a:p>
        </p:txBody>
      </p:sp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594100" y="5876925"/>
            <a:ext cx="795338" cy="2444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000" b="1" i="1">
                <a:solidFill>
                  <a:schemeClr val="bg1"/>
                </a:solidFill>
                <a:cs typeface="Arial" charset="0"/>
              </a:rPr>
              <a:t>Barcelona</a:t>
            </a:r>
            <a:endParaRPr lang="es-ES" sz="1000" b="1" i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431800" y="3101975"/>
            <a:ext cx="1047750" cy="2444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000" b="1" i="1">
                <a:solidFill>
                  <a:schemeClr val="bg1"/>
                </a:solidFill>
                <a:cs typeface="Arial" charset="0"/>
              </a:rPr>
              <a:t>San Sebastián</a:t>
            </a:r>
            <a:endParaRPr lang="es-ES" sz="1000" b="1" i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" name="Text Placeholder 2"/>
          <p:cNvSpPr>
            <a:spLocks/>
          </p:cNvSpPr>
          <p:nvPr/>
        </p:nvSpPr>
        <p:spPr bwMode="auto">
          <a:xfrm>
            <a:off x="381000" y="1341438"/>
            <a:ext cx="8439150" cy="51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96875" indent="-396875" defTabSz="912813">
              <a:spcBef>
                <a:spcPct val="20000"/>
              </a:spcBef>
              <a:buFont typeface="Wingdings 3" pitchFamily="18" charset="2"/>
              <a:buChar char="c"/>
            </a:pPr>
            <a:r>
              <a:rPr lang="es-ES" sz="3200">
                <a:solidFill>
                  <a:srgbClr val="17375E"/>
                </a:solidFill>
                <a:latin typeface="Segoe UI"/>
                <a:cs typeface="Arial" charset="0"/>
              </a:rPr>
              <a:t>Productividad</a:t>
            </a:r>
          </a:p>
          <a:p>
            <a:pPr marL="396875" indent="-396875" defTabSz="912813">
              <a:spcBef>
                <a:spcPct val="20000"/>
              </a:spcBef>
              <a:buFont typeface="Wingdings 3" pitchFamily="18" charset="2"/>
              <a:buChar char="c"/>
            </a:pPr>
            <a:r>
              <a:rPr lang="es-ES" sz="3200">
                <a:solidFill>
                  <a:srgbClr val="17375E"/>
                </a:solidFill>
                <a:latin typeface="Segoe UI"/>
                <a:cs typeface="Arial" charset="0"/>
              </a:rPr>
              <a:t>Colaboración y comunicación</a:t>
            </a:r>
          </a:p>
          <a:p>
            <a:pPr marL="396875" indent="-396875" defTabSz="912813">
              <a:spcBef>
                <a:spcPct val="20000"/>
              </a:spcBef>
              <a:buFont typeface="Wingdings 3" pitchFamily="18" charset="2"/>
              <a:buChar char="c"/>
            </a:pPr>
            <a:r>
              <a:rPr lang="es-ES" sz="3200">
                <a:solidFill>
                  <a:srgbClr val="17375E"/>
                </a:solidFill>
                <a:latin typeface="Segoe UI"/>
                <a:cs typeface="Arial" charset="0"/>
              </a:rPr>
              <a:t>Calidad del software</a:t>
            </a:r>
          </a:p>
          <a:p>
            <a:pPr marL="396875" indent="-396875" defTabSz="912813">
              <a:spcBef>
                <a:spcPct val="20000"/>
              </a:spcBef>
              <a:buFont typeface="Wingdings 3" pitchFamily="18" charset="2"/>
              <a:buChar char="c"/>
            </a:pPr>
            <a:r>
              <a:rPr lang="es-ES" sz="3200">
                <a:solidFill>
                  <a:srgbClr val="17375E"/>
                </a:solidFill>
                <a:latin typeface="Segoe UI"/>
                <a:cs typeface="Arial" charset="0"/>
              </a:rPr>
              <a:t>Flexibilidad y adaptación al cambio</a:t>
            </a:r>
          </a:p>
          <a:p>
            <a:pPr marL="396875" indent="-396875" defTabSz="912813">
              <a:spcBef>
                <a:spcPct val="20000"/>
              </a:spcBef>
              <a:buFont typeface="Wingdings 3" pitchFamily="18" charset="2"/>
              <a:buChar char="c"/>
            </a:pPr>
            <a:r>
              <a:rPr lang="es-ES" sz="3200">
                <a:solidFill>
                  <a:srgbClr val="17375E"/>
                </a:solidFill>
                <a:latin typeface="Segoe UI"/>
                <a:cs typeface="Arial" charset="0"/>
              </a:rPr>
              <a:t>Predecibilidad en proyectos</a:t>
            </a:r>
          </a:p>
          <a:p>
            <a:pPr marL="396875" indent="-396875" defTabSz="912813">
              <a:spcBef>
                <a:spcPct val="20000"/>
              </a:spcBef>
              <a:buFont typeface="Wingdings 3" pitchFamily="18" charset="2"/>
              <a:buChar char="c"/>
            </a:pPr>
            <a:r>
              <a:rPr lang="es-ES" sz="3200">
                <a:solidFill>
                  <a:srgbClr val="17375E"/>
                </a:solidFill>
                <a:latin typeface="Segoe UI"/>
                <a:cs typeface="Arial" charset="0"/>
              </a:rPr>
              <a:t>Gestión de proyectos</a:t>
            </a:r>
          </a:p>
          <a:p>
            <a:pPr marL="396875" indent="-396875" defTabSz="912813">
              <a:spcBef>
                <a:spcPct val="20000"/>
              </a:spcBef>
              <a:buFont typeface="Arial" charset="0"/>
              <a:buChar char="•"/>
            </a:pPr>
            <a:endParaRPr lang="es-ES" sz="3200">
              <a:solidFill>
                <a:srgbClr val="17375E"/>
              </a:solidFill>
              <a:latin typeface="Segoe UI"/>
              <a:cs typeface="Arial" charset="0"/>
            </a:endParaRPr>
          </a:p>
          <a:p>
            <a:pPr marL="396875" indent="-396875" defTabSz="912813">
              <a:spcBef>
                <a:spcPct val="20000"/>
              </a:spcBef>
              <a:buFont typeface="Arial" charset="0"/>
              <a:buChar char="•"/>
            </a:pPr>
            <a:r>
              <a:rPr lang="es-ES" sz="3200">
                <a:solidFill>
                  <a:srgbClr val="17375E"/>
                </a:solidFill>
                <a:latin typeface="Segoe UI"/>
                <a:cs typeface="Arial" charset="0"/>
              </a:rPr>
              <a:t>Necesitamos herramientas que nos ayuden</a:t>
            </a:r>
          </a:p>
          <a:p>
            <a:pPr marL="396875" indent="-396875" defTabSz="912813">
              <a:spcBef>
                <a:spcPct val="20000"/>
              </a:spcBef>
              <a:buFont typeface="Arial" charset="0"/>
              <a:buChar char="•"/>
            </a:pPr>
            <a:endParaRPr lang="es-ES" sz="3200">
              <a:solidFill>
                <a:srgbClr val="17375E"/>
              </a:solidFill>
              <a:latin typeface="Segoe UI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3"/>
          <p:cNvSpPr txBox="1">
            <a:spLocks noChangeArrowheads="1"/>
          </p:cNvSpPr>
          <p:nvPr/>
        </p:nvSpPr>
        <p:spPr bwMode="auto">
          <a:xfrm>
            <a:off x="900113" y="836613"/>
            <a:ext cx="8856662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800" b="1">
                <a:latin typeface="Segoe UI"/>
                <a:cs typeface="Arial" charset="0"/>
              </a:rPr>
              <a:t>ROI Biztalk</a:t>
            </a:r>
            <a:endParaRPr lang="es-ES_tradnl" sz="3800" b="1">
              <a:latin typeface="Segoe UI"/>
              <a:cs typeface="Arial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431800" y="3101975"/>
            <a:ext cx="1047750" cy="2444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000" b="1" i="1">
                <a:solidFill>
                  <a:schemeClr val="bg1"/>
                </a:solidFill>
                <a:cs typeface="Arial" charset="0"/>
              </a:rPr>
              <a:t>San Sebastián</a:t>
            </a:r>
            <a:endParaRPr lang="es-ES" sz="1000" b="1" i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2531" name="Picture 2" descr="C:\Program Files\Microsoft Resource DVD Artwork\DVD_ART\Artwork_Imagery\Shapes and Graphics\Line\line drop shadow.png"/>
          <p:cNvPicPr>
            <a:picLocks noChangeAspect="1" noChangeArrowheads="1"/>
          </p:cNvPicPr>
          <p:nvPr/>
        </p:nvPicPr>
        <p:blipFill>
          <a:blip r:embed="rId3">
            <a:lum bright="100000"/>
          </a:blip>
          <a:srcRect/>
          <a:stretch>
            <a:fillRect/>
          </a:stretch>
        </p:blipFill>
        <p:spPr bwMode="auto">
          <a:xfrm>
            <a:off x="7099300" y="1425575"/>
            <a:ext cx="460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C:\Program Files\Microsoft Resource DVD Artwork\DVD_ART\Artwork_Imagery\Shapes and Graphics\Line\line drop shadow.png"/>
          <p:cNvPicPr>
            <a:picLocks noChangeAspect="1" noChangeArrowheads="1"/>
          </p:cNvPicPr>
          <p:nvPr/>
        </p:nvPicPr>
        <p:blipFill>
          <a:blip r:embed="rId4">
            <a:lum bright="100000"/>
          </a:blip>
          <a:srcRect/>
          <a:stretch>
            <a:fillRect/>
          </a:stretch>
        </p:blipFill>
        <p:spPr bwMode="auto">
          <a:xfrm>
            <a:off x="5405438" y="1730375"/>
            <a:ext cx="460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C:\Program Files\Microsoft Resource DVD Artwork\DVD_ART\Artwork_Imagery\Shapes and Graphics\Line\line drop shadow.png"/>
          <p:cNvPicPr>
            <a:picLocks noChangeAspect="1" noChangeArrowheads="1"/>
          </p:cNvPicPr>
          <p:nvPr/>
        </p:nvPicPr>
        <p:blipFill>
          <a:blip r:embed="rId5">
            <a:lum bright="100000"/>
          </a:blip>
          <a:srcRect/>
          <a:stretch>
            <a:fillRect/>
          </a:stretch>
        </p:blipFill>
        <p:spPr bwMode="auto">
          <a:xfrm>
            <a:off x="3711575" y="2035175"/>
            <a:ext cx="460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431800" y="3101975"/>
            <a:ext cx="1047750" cy="2444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000" b="1" i="1">
                <a:solidFill>
                  <a:schemeClr val="bg1"/>
                </a:solidFill>
                <a:cs typeface="Arial" charset="0"/>
              </a:rPr>
              <a:t>San Sebastián</a:t>
            </a:r>
            <a:endParaRPr lang="es-ES" sz="1000" b="1" i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2548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2275" y="1724025"/>
            <a:ext cx="6503988" cy="340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sz="3800" b="1" smtClean="0"/>
              <a:t>Biztalk y ALM</a:t>
            </a:r>
            <a:endParaRPr lang="es-ES_tradnl" sz="3800" b="1" smtClean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788" y="1066800"/>
            <a:ext cx="8228012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1533525"/>
            <a:ext cx="7580312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sz="3800" b="1" smtClean="0"/>
              <a:t>Biztalk y ALM</a:t>
            </a:r>
            <a:endParaRPr lang="es-ES_tradnl" sz="3800" b="1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7829550" cy="14811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b="1" smtClean="0"/>
              <a:t>Equipo</a:t>
            </a:r>
            <a:endParaRPr lang="es-ES_tradnl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sz="3800" b="1" smtClean="0"/>
              <a:t>Biztalk y ALM</a:t>
            </a:r>
            <a:endParaRPr lang="es-ES_tradnl" sz="3800" b="1" smtClean="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788" y="981075"/>
            <a:ext cx="8228012" cy="489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0"/>
            <a:ext cx="7534275" cy="857250"/>
          </a:xfrm>
        </p:spPr>
        <p:txBody>
          <a:bodyPr/>
          <a:lstStyle/>
          <a:p>
            <a:r>
              <a:rPr lang="es-ES" sz="3400" b="1" smtClean="0"/>
              <a:t>Isolated Development Model</a:t>
            </a:r>
            <a:endParaRPr lang="es-ES_tradnl" sz="3800" b="1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788" y="866775"/>
            <a:ext cx="8228012" cy="512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231</Words>
  <Application>Microsoft Office PowerPoint</Application>
  <PresentationFormat>Presentación en pantalla (4:3)</PresentationFormat>
  <Paragraphs>89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Biztalk y ALM</vt:lpstr>
      <vt:lpstr>Biztalk y ALM</vt:lpstr>
      <vt:lpstr>Biztalk y ALM</vt:lpstr>
      <vt:lpstr>Isolated Development Model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Resumen</vt:lpstr>
      <vt:lpstr>Diapositiva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batallar</dc:creator>
  <cp:lastModifiedBy>Gonzalo</cp:lastModifiedBy>
  <cp:revision>27</cp:revision>
  <dcterms:created xsi:type="dcterms:W3CDTF">2008-10-27T13:01:49Z</dcterms:created>
  <dcterms:modified xsi:type="dcterms:W3CDTF">2008-11-24T18:06:29Z</dcterms:modified>
</cp:coreProperties>
</file>