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20" r:id="rId2"/>
    <p:sldMasterId id="2147483733" r:id="rId3"/>
    <p:sldMasterId id="2147483749" r:id="rId4"/>
    <p:sldMasterId id="2147483763" r:id="rId5"/>
    <p:sldMasterId id="2147483778" r:id="rId6"/>
  </p:sldMasterIdLst>
  <p:notesMasterIdLst>
    <p:notesMasterId r:id="rId24"/>
  </p:notesMasterIdLst>
  <p:sldIdLst>
    <p:sldId id="478" r:id="rId7"/>
    <p:sldId id="429" r:id="rId8"/>
    <p:sldId id="482" r:id="rId9"/>
    <p:sldId id="436" r:id="rId10"/>
    <p:sldId id="432" r:id="rId11"/>
    <p:sldId id="434" r:id="rId12"/>
    <p:sldId id="435" r:id="rId13"/>
    <p:sldId id="479" r:id="rId14"/>
    <p:sldId id="481" r:id="rId15"/>
    <p:sldId id="455" r:id="rId16"/>
    <p:sldId id="480" r:id="rId17"/>
    <p:sldId id="463" r:id="rId18"/>
    <p:sldId id="467" r:id="rId19"/>
    <p:sldId id="325" r:id="rId20"/>
    <p:sldId id="485" r:id="rId21"/>
    <p:sldId id="469" r:id="rId22"/>
    <p:sldId id="483" r:id="rId23"/>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jepach" initials="v" lastIdx="1" clrIdx="0"/>
  <p:cmAuthor id="1" name="Joshua Schnoll"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7B"/>
    <a:srgbClr val="FDE2BB"/>
    <a:srgbClr val="DAFEBA"/>
    <a:srgbClr val="0953E7"/>
    <a:srgbClr val="00027B"/>
    <a:srgbClr val="FEB454"/>
    <a:srgbClr val="0D3FDD"/>
    <a:srgbClr val="0000D6"/>
    <a:srgbClr val="3A91F0"/>
    <a:srgbClr val="0C54E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480" autoAdjust="0"/>
    <p:restoredTop sz="73582" autoAdjust="0"/>
  </p:normalViewPr>
  <p:slideViewPr>
    <p:cSldViewPr>
      <p:cViewPr>
        <p:scale>
          <a:sx n="50" d="100"/>
          <a:sy n="50" d="100"/>
        </p:scale>
        <p:origin x="-2016"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www.microsoft.com/virtualization/casestudy-mantracgroup2.mspx" TargetMode="External"/><Relationship Id="rId2" Type="http://schemas.openxmlformats.org/officeDocument/2006/relationships/hyperlink" Target="http://www.microsoft.com/virtualization/casestudy-aspentech.mspx" TargetMode="External"/><Relationship Id="rId1" Type="http://schemas.openxmlformats.org/officeDocument/2006/relationships/hyperlink" Target="http://www.microsoft.com/virtualization/casestudy-csu.mspx"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www.microsoft.com/virtualization/casestudy-hostbasket.mspx"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microsoft.com/virtualization/casestudy-hostbasket.m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6CD866-264E-470C-B35F-77593BBAD9E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800" b="1" i="0" noProof="0" smtClean="0">
              <a:solidFill>
                <a:schemeClr val="bg2"/>
              </a:solidFill>
              <a:latin typeface="Arial"/>
              <a:ea typeface="+mn-ea"/>
              <a:cs typeface="+mn-cs"/>
            </a:rPr>
            <a:t>Consolidação de Hardware</a:t>
          </a:r>
          <a:endParaRPr lang="pt-BR" sz="2800" b="1" i="0" noProof="0">
            <a:solidFill>
              <a:schemeClr val="bg2"/>
            </a:solidFill>
            <a:latin typeface="Arial"/>
            <a:ea typeface="+mn-ea"/>
            <a:cs typeface="+mn-cs"/>
          </a:endParaRPr>
        </a:p>
      </dgm:t>
    </dgm:pt>
    <dgm:pt modelId="{98B1A228-F5D4-49A9-A920-FD0A427A9BC0}" type="parTrans" cxnId="{98D15A03-50D7-4DFE-992D-3F023EB39A5D}">
      <dgm:prSet/>
      <dgm:spPr/>
      <dgm:t>
        <a:bodyPr/>
        <a:lstStyle/>
        <a:p>
          <a:endParaRPr lang="pt-BR" noProof="0"/>
        </a:p>
      </dgm:t>
    </dgm:pt>
    <dgm:pt modelId="{709AF761-53D6-4603-B4EE-B05BB747C67E}" type="sibTrans" cxnId="{98D15A03-50D7-4DFE-992D-3F023EB39A5D}">
      <dgm:prSet/>
      <dgm:spPr/>
      <dgm:t>
        <a:bodyPr/>
        <a:lstStyle/>
        <a:p>
          <a:endParaRPr lang="pt-BR" noProof="0"/>
        </a:p>
      </dgm:t>
    </dgm:pt>
    <dgm:pt modelId="{83F7CC42-E36B-4F8D-A2BD-4CAD18E7F7A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algn="l">
            <a:buNone/>
          </a:pPr>
          <a:r>
            <a:rPr lang="pt-BR" sz="1600" b="1" i="0" noProof="0" smtClean="0">
              <a:solidFill>
                <a:schemeClr val="bg2"/>
              </a:solidFill>
              <a:latin typeface="Arial"/>
              <a:ea typeface="+mn-ea"/>
              <a:cs typeface="+mn-cs"/>
            </a:rPr>
            <a:t>O Centro Médico Dartmouth-Hitchcock reduziu 400 servidores para 100, levando a uma economia de custos de mais de US$325.000 anualmente</a:t>
          </a:r>
          <a:endParaRPr lang="pt-BR" sz="1600" b="1" i="0" noProof="0">
            <a:solidFill>
              <a:schemeClr val="bg2"/>
            </a:solidFill>
            <a:latin typeface="Arial"/>
            <a:ea typeface="+mn-ea"/>
            <a:cs typeface="+mn-cs"/>
          </a:endParaRPr>
        </a:p>
      </dgm:t>
    </dgm:pt>
    <dgm:pt modelId="{B78B877A-CD4C-4430-BCB4-33493E039CBA}" type="parTrans" cxnId="{BDC0905F-EFE6-41B2-B5CE-DFFAAF32FDF0}">
      <dgm:prSet/>
      <dgm:spPr/>
      <dgm:t>
        <a:bodyPr/>
        <a:lstStyle/>
        <a:p>
          <a:endParaRPr lang="pt-BR" noProof="0"/>
        </a:p>
      </dgm:t>
    </dgm:pt>
    <dgm:pt modelId="{F97F72DE-2CDF-43E9-937A-7F38FFBA04DC}" type="sibTrans" cxnId="{BDC0905F-EFE6-41B2-B5CE-DFFAAF32FDF0}">
      <dgm:prSet/>
      <dgm:spPr/>
      <dgm:t>
        <a:bodyPr/>
        <a:lstStyle/>
        <a:p>
          <a:endParaRPr lang="pt-BR" noProof="0"/>
        </a:p>
      </dgm:t>
    </dgm:pt>
    <dgm:pt modelId="{ABB1BE67-AEC3-43BC-9A7B-13BE8CCCCD06}">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800" b="1" i="0" noProof="0" smtClean="0">
              <a:solidFill>
                <a:schemeClr val="bg2"/>
              </a:solidFill>
              <a:latin typeface="Arial"/>
              <a:ea typeface="+mn-ea"/>
              <a:cs typeface="+mn-cs"/>
            </a:rPr>
            <a:t>Redução de Energia Elétrica</a:t>
          </a:r>
          <a:endParaRPr lang="pt-BR" sz="2800" b="1" i="0" noProof="0">
            <a:solidFill>
              <a:schemeClr val="bg2"/>
            </a:solidFill>
            <a:latin typeface="Arial"/>
            <a:ea typeface="+mn-ea"/>
            <a:cs typeface="+mn-cs"/>
          </a:endParaRPr>
        </a:p>
      </dgm:t>
    </dgm:pt>
    <dgm:pt modelId="{5CEA4C76-75D1-42A2-ABBF-D8392811FEF9}" type="parTrans" cxnId="{E35BBB7F-256C-4E29-9BED-486B042D334B}">
      <dgm:prSet/>
      <dgm:spPr/>
      <dgm:t>
        <a:bodyPr/>
        <a:lstStyle/>
        <a:p>
          <a:endParaRPr lang="pt-BR" noProof="0"/>
        </a:p>
      </dgm:t>
    </dgm:pt>
    <dgm:pt modelId="{278ECFFA-1D77-44D0-AF46-A7F5FCF411F3}" type="sibTrans" cxnId="{E35BBB7F-256C-4E29-9BED-486B042D334B}">
      <dgm:prSet/>
      <dgm:spPr/>
      <dgm:t>
        <a:bodyPr/>
        <a:lstStyle/>
        <a:p>
          <a:endParaRPr lang="pt-BR" noProof="0"/>
        </a:p>
      </dgm:t>
    </dgm:pt>
    <dgm:pt modelId="{DCE039F2-AE2B-43AB-9704-D902C3523808}">
      <dgm:prSet phldrT="[Text]" custT="1"/>
      <dgm:spPr>
        <a:solidFill>
          <a:srgbClr val="DAFEBA">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1" i="0" noProof="0" smtClean="0">
              <a:latin typeface="Arial"/>
              <a:ea typeface="+mn-ea"/>
              <a:cs typeface="+mn-cs"/>
            </a:rPr>
            <a:t>Com o Hyper-V, a HotSchedules reduziu seus custos de eletricidade de US$11.000 para US$2.500 por mês</a:t>
          </a:r>
          <a:endParaRPr lang="pt-BR" sz="1600" b="1" i="0" noProof="0">
            <a:latin typeface="Arial"/>
            <a:ea typeface="+mn-ea"/>
            <a:cs typeface="+mn-cs"/>
          </a:endParaRPr>
        </a:p>
      </dgm:t>
    </dgm:pt>
    <dgm:pt modelId="{DDFA12A3-A5AF-42AB-A142-964B3B139BE3}" type="parTrans" cxnId="{E67F16CE-C0DD-4689-AEAF-2C9443E8B74B}">
      <dgm:prSet/>
      <dgm:spPr/>
      <dgm:t>
        <a:bodyPr/>
        <a:lstStyle/>
        <a:p>
          <a:endParaRPr lang="pt-BR" noProof="0"/>
        </a:p>
      </dgm:t>
    </dgm:pt>
    <dgm:pt modelId="{1F6746DE-C51D-45F9-8020-6239A3902DC0}" type="sibTrans" cxnId="{E67F16CE-C0DD-4689-AEAF-2C9443E8B74B}">
      <dgm:prSet/>
      <dgm:spPr/>
      <dgm:t>
        <a:bodyPr/>
        <a:lstStyle/>
        <a:p>
          <a:endParaRPr lang="pt-BR" noProof="0"/>
        </a:p>
      </dgm:t>
    </dgm:pt>
    <dgm:pt modelId="{846B8304-B191-49E6-A9F9-CFDC740C871C}">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800" b="1" i="0" noProof="0" smtClean="0">
              <a:solidFill>
                <a:schemeClr val="bg2"/>
              </a:solidFill>
              <a:latin typeface="Arial"/>
              <a:ea typeface="+mn-ea"/>
              <a:cs typeface="+mn-cs"/>
            </a:rPr>
            <a:t>Redução de Espaço</a:t>
          </a:r>
          <a:endParaRPr lang="pt-BR" sz="2800" b="1" i="0" noProof="0">
            <a:solidFill>
              <a:schemeClr val="bg2"/>
            </a:solidFill>
            <a:latin typeface="Arial"/>
            <a:ea typeface="+mn-ea"/>
            <a:cs typeface="+mn-cs"/>
          </a:endParaRPr>
        </a:p>
      </dgm:t>
    </dgm:pt>
    <dgm:pt modelId="{0F3D2F73-A2A5-448B-9D7B-6BFA0F774255}" type="parTrans" cxnId="{ED9D198E-0CE4-4E80-AAD1-4DADDBB1A199}">
      <dgm:prSet/>
      <dgm:spPr/>
      <dgm:t>
        <a:bodyPr/>
        <a:lstStyle/>
        <a:p>
          <a:endParaRPr lang="pt-BR" noProof="0"/>
        </a:p>
      </dgm:t>
    </dgm:pt>
    <dgm:pt modelId="{578178E2-2F32-4737-BA0D-97A8F80FD3E8}" type="sibTrans" cxnId="{ED9D198E-0CE4-4E80-AAD1-4DADDBB1A199}">
      <dgm:prSet/>
      <dgm:spPr/>
      <dgm:t>
        <a:bodyPr/>
        <a:lstStyle/>
        <a:p>
          <a:endParaRPr lang="pt-BR" noProof="0"/>
        </a:p>
      </dgm:t>
    </dgm:pt>
    <dgm:pt modelId="{7F3689AA-DF68-44B1-9D79-3C2520F4784C}">
      <dgm:prSet phldrT="[Text]" custT="1"/>
      <dgm:spPr>
        <a:solidFill>
          <a:srgbClr val="FDE2B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1" i="0" noProof="0" smtClean="0">
              <a:solidFill>
                <a:schemeClr val="bg2"/>
              </a:solidFill>
              <a:latin typeface="Segoe Semibold"/>
              <a:ea typeface="+mn-ea"/>
              <a:cs typeface="+mn-cs"/>
            </a:rPr>
            <a:t>O Departamento de TI Auxiliar da Universidade de Indiana reduziu o número de seus racks para dois, economizando US$10.500 anualmente em tarifas de racks de data center.</a:t>
          </a:r>
          <a:endParaRPr lang="pt-BR" sz="1600" b="1" i="0" noProof="0">
            <a:solidFill>
              <a:schemeClr val="bg2"/>
            </a:solidFill>
            <a:latin typeface="Segoe Semibold"/>
            <a:ea typeface="+mn-ea"/>
            <a:cs typeface="+mn-cs"/>
          </a:endParaRPr>
        </a:p>
      </dgm:t>
    </dgm:pt>
    <dgm:pt modelId="{24BE7D2C-133B-4926-AD6D-A7B680EC8340}" type="parTrans" cxnId="{C9432E1F-D79D-4542-A39B-A249F8FF3745}">
      <dgm:prSet/>
      <dgm:spPr/>
      <dgm:t>
        <a:bodyPr/>
        <a:lstStyle/>
        <a:p>
          <a:endParaRPr lang="pt-BR" noProof="0"/>
        </a:p>
      </dgm:t>
    </dgm:pt>
    <dgm:pt modelId="{DE546F68-65EB-4E21-9E2F-45592EE258E1}" type="sibTrans" cxnId="{C9432E1F-D79D-4542-A39B-A249F8FF3745}">
      <dgm:prSet/>
      <dgm:spPr/>
      <dgm:t>
        <a:bodyPr/>
        <a:lstStyle/>
        <a:p>
          <a:endParaRPr lang="pt-BR" noProof="0"/>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pt>
    <dgm:pt modelId="{A460F6C5-03DD-43EA-B164-8B07068C64AA}" type="pres">
      <dgm:prSet presAssocID="{FE6CD866-264E-470C-B35F-77593BBAD9EF}" presName="bigChev" presStyleLbl="node1" presStyleIdx="0" presStyleCnt="3" custScaleX="82584" custLinFactNeighborX="874" custLinFactNeighborY="-181"/>
      <dgm:spPr>
        <a:prstGeom prst="round2DiagRect">
          <a:avLst/>
        </a:prstGeom>
      </dgm:spPr>
      <dgm:t>
        <a:bodyPr/>
        <a:lstStyle/>
        <a:p>
          <a:endParaRPr lang="en-US"/>
        </a:p>
      </dgm:t>
    </dgm:pt>
    <dgm:pt modelId="{235893F3-5187-45AD-9F68-C6221AF01184}" type="pres">
      <dgm:prSet presAssocID="{B78B877A-CD4C-4430-BCB4-33493E039CBA}" presName="parTrans" presStyleCnt="0"/>
      <dgm:spPr/>
    </dgm:pt>
    <dgm:pt modelId="{75B3C12C-B973-45E5-BCE5-E41D6A99448C}" type="pres">
      <dgm:prSet presAssocID="{83F7CC42-E36B-4F8D-A2BD-4CAD18E7F7AC}" presName="node" presStyleLbl="alignAccFollowNode1" presStyleIdx="0" presStyleCnt="3" custScaleX="215977" custLinFactX="3981" custLinFactNeighborX="100000" custLinFactNeighborY="-4491">
        <dgm:presLayoutVars>
          <dgm:bulletEnabled val="1"/>
        </dgm:presLayoutVars>
      </dgm:prSet>
      <dgm:spPr>
        <a:prstGeom prst="chevron">
          <a:avLst/>
        </a:prstGeom>
      </dgm:spPr>
      <dgm:t>
        <a:bodyPr/>
        <a:lstStyle/>
        <a:p>
          <a:endParaRPr lang="en-US"/>
        </a:p>
      </dgm:t>
    </dgm:pt>
    <dgm:pt modelId="{EBFAEEFA-33D7-4AA7-821A-9233D34929A8}" type="pres">
      <dgm:prSet presAssocID="{FE6CD866-264E-470C-B35F-77593BBAD9EF}" presName="vSp" presStyleCnt="0"/>
      <dgm:spPr/>
    </dgm:pt>
    <dgm:pt modelId="{340A1E5B-3351-48D2-B584-B939DB6E4724}" type="pres">
      <dgm:prSet presAssocID="{ABB1BE67-AEC3-43BC-9A7B-13BE8CCCCD06}" presName="horFlow" presStyleCnt="0"/>
      <dgm:spPr/>
    </dgm:pt>
    <dgm:pt modelId="{8F2EB1CC-D27B-43B8-9CAB-8BF65F811462}" type="pres">
      <dgm:prSet presAssocID="{ABB1BE67-AEC3-43BC-9A7B-13BE8CCCCD06}" presName="bigChev" presStyleLbl="node1" presStyleIdx="1" presStyleCnt="3" custScaleX="82584"/>
      <dgm:spPr>
        <a:prstGeom prst="round2DiagRect">
          <a:avLst/>
        </a:prstGeom>
      </dgm:spPr>
      <dgm:t>
        <a:bodyPr/>
        <a:lstStyle/>
        <a:p>
          <a:endParaRPr lang="en-US"/>
        </a:p>
      </dgm:t>
    </dgm:pt>
    <dgm:pt modelId="{B1242674-0079-447D-8B86-9BE39EC4F6DF}" type="pres">
      <dgm:prSet presAssocID="{DDFA12A3-A5AF-42AB-A142-964B3B139BE3}" presName="parTrans" presStyleCnt="0"/>
      <dgm:spPr/>
    </dgm:pt>
    <dgm:pt modelId="{243B0701-C580-4617-947A-A5C8F42AB2B9}" type="pres">
      <dgm:prSet presAssocID="{DCE039F2-AE2B-43AB-9704-D902C3523808}" presName="node" presStyleLbl="alignAccFollowNode1" presStyleIdx="1" presStyleCnt="3" custScaleX="215977" custLinFactX="2368" custLinFactNeighborX="100000">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pt>
    <dgm:pt modelId="{1FBB8E3D-83B5-4827-9C66-7B25D588D61D}" type="pres">
      <dgm:prSet presAssocID="{846B8304-B191-49E6-A9F9-CFDC740C871C}" presName="horFlow" presStyleCnt="0"/>
      <dgm:spPr/>
    </dgm:pt>
    <dgm:pt modelId="{A2308CA2-35C9-430C-AEF5-C190DAB95FEB}" type="pres">
      <dgm:prSet presAssocID="{846B8304-B191-49E6-A9F9-CFDC740C871C}" presName="bigChev" presStyleLbl="node1" presStyleIdx="2" presStyleCnt="3" custScaleX="82584"/>
      <dgm:spPr>
        <a:prstGeom prst="round2DiagRect">
          <a:avLst/>
        </a:prstGeom>
      </dgm:spPr>
      <dgm:t>
        <a:bodyPr/>
        <a:lstStyle/>
        <a:p>
          <a:endParaRPr lang="en-US"/>
        </a:p>
      </dgm:t>
    </dgm:pt>
    <dgm:pt modelId="{675BBF20-5FAC-47C0-B58E-A070B4098B85}" type="pres">
      <dgm:prSet presAssocID="{24BE7D2C-133B-4926-AD6D-A7B680EC8340}" presName="parTrans" presStyleCnt="0"/>
      <dgm:spPr/>
    </dgm:pt>
    <dgm:pt modelId="{631D233E-2897-4A37-9DE7-35893BF880F7}" type="pres">
      <dgm:prSet presAssocID="{7F3689AA-DF68-44B1-9D79-3C2520F4784C}" presName="node" presStyleLbl="alignAccFollowNode1" presStyleIdx="2" presStyleCnt="3" custScaleX="215977" custLinFactX="2368" custLinFactNeighborX="100000">
        <dgm:presLayoutVars>
          <dgm:bulletEnabled val="1"/>
        </dgm:presLayoutVars>
      </dgm:prSet>
      <dgm:spPr/>
      <dgm:t>
        <a:bodyPr/>
        <a:lstStyle/>
        <a:p>
          <a:endParaRPr lang="en-US"/>
        </a:p>
      </dgm:t>
    </dgm:pt>
  </dgm:ptLst>
  <dgm:cxnLst>
    <dgm:cxn modelId="{B918148C-2ECA-40C2-9F11-CEB6BFF84685}" type="presOf" srcId="{FE6CD866-264E-470C-B35F-77593BBAD9EF}" destId="{A460F6C5-03DD-43EA-B164-8B07068C64AA}" srcOrd="0" destOrd="0" presId="urn:microsoft.com/office/officeart/2005/8/layout/lProcess3"/>
    <dgm:cxn modelId="{98D15A03-50D7-4DFE-992D-3F023EB39A5D}" srcId="{19009760-2D87-4AF1-8589-BB6D40B24BEA}" destId="{FE6CD866-264E-470C-B35F-77593BBAD9EF}" srcOrd="0" destOrd="0" parTransId="{98B1A228-F5D4-49A9-A920-FD0A427A9BC0}" sibTransId="{709AF761-53D6-4603-B4EE-B05BB747C67E}"/>
    <dgm:cxn modelId="{E35BBB7F-256C-4E29-9BED-486B042D334B}" srcId="{19009760-2D87-4AF1-8589-BB6D40B24BEA}" destId="{ABB1BE67-AEC3-43BC-9A7B-13BE8CCCCD06}" srcOrd="1" destOrd="0" parTransId="{5CEA4C76-75D1-42A2-ABBF-D8392811FEF9}" sibTransId="{278ECFFA-1D77-44D0-AF46-A7F5FCF411F3}"/>
    <dgm:cxn modelId="{BDC0905F-EFE6-41B2-B5CE-DFFAAF32FDF0}" srcId="{FE6CD866-264E-470C-B35F-77593BBAD9EF}" destId="{83F7CC42-E36B-4F8D-A2BD-4CAD18E7F7AC}" srcOrd="0" destOrd="0" parTransId="{B78B877A-CD4C-4430-BCB4-33493E039CBA}" sibTransId="{F97F72DE-2CDF-43E9-937A-7F38FFBA04DC}"/>
    <dgm:cxn modelId="{51C2FEEE-041F-48F7-A511-2CAF8FBAFABC}" type="presOf" srcId="{DCE039F2-AE2B-43AB-9704-D902C3523808}" destId="{243B0701-C580-4617-947A-A5C8F42AB2B9}" srcOrd="0" destOrd="0" presId="urn:microsoft.com/office/officeart/2005/8/layout/lProcess3"/>
    <dgm:cxn modelId="{E6DCA952-DE44-47A8-B0EF-A32B64FC547F}" type="presOf" srcId="{83F7CC42-E36B-4F8D-A2BD-4CAD18E7F7AC}" destId="{75B3C12C-B973-45E5-BCE5-E41D6A99448C}" srcOrd="0" destOrd="0" presId="urn:microsoft.com/office/officeart/2005/8/layout/lProcess3"/>
    <dgm:cxn modelId="{30D1A7B3-14C7-43F1-B697-056FF61AC7EE}" type="presOf" srcId="{19009760-2D87-4AF1-8589-BB6D40B24BEA}" destId="{C8EA270C-F4EC-46D5-BE49-3AD0EB31CCC6}" srcOrd="0" destOrd="0" presId="urn:microsoft.com/office/officeart/2005/8/layout/lProcess3"/>
    <dgm:cxn modelId="{BDB30341-99E7-4696-82FA-D74C2409492E}" type="presOf" srcId="{7F3689AA-DF68-44B1-9D79-3C2520F4784C}" destId="{631D233E-2897-4A37-9DE7-35893BF880F7}" srcOrd="0" destOrd="0" presId="urn:microsoft.com/office/officeart/2005/8/layout/lProcess3"/>
    <dgm:cxn modelId="{B2BB2E24-02BF-46B4-87C7-C1BFD687B81C}" type="presOf" srcId="{846B8304-B191-49E6-A9F9-CFDC740C871C}" destId="{A2308CA2-35C9-430C-AEF5-C190DAB95FEB}" srcOrd="0" destOrd="0" presId="urn:microsoft.com/office/officeart/2005/8/layout/lProcess3"/>
    <dgm:cxn modelId="{E2A6B9E3-2536-44D5-8BE2-70151EBB45E2}" type="presOf" srcId="{ABB1BE67-AEC3-43BC-9A7B-13BE8CCCCD06}" destId="{8F2EB1CC-D27B-43B8-9CAB-8BF65F811462}" srcOrd="0" destOrd="0" presId="urn:microsoft.com/office/officeart/2005/8/layout/lProcess3"/>
    <dgm:cxn modelId="{C9432E1F-D79D-4542-A39B-A249F8FF3745}" srcId="{846B8304-B191-49E6-A9F9-CFDC740C871C}" destId="{7F3689AA-DF68-44B1-9D79-3C2520F4784C}" srcOrd="0" destOrd="0" parTransId="{24BE7D2C-133B-4926-AD6D-A7B680EC8340}" sibTransId="{DE546F68-65EB-4E21-9E2F-45592EE258E1}"/>
    <dgm:cxn modelId="{E67F16CE-C0DD-4689-AEAF-2C9443E8B74B}" srcId="{ABB1BE67-AEC3-43BC-9A7B-13BE8CCCCD06}" destId="{DCE039F2-AE2B-43AB-9704-D902C3523808}" srcOrd="0" destOrd="0" parTransId="{DDFA12A3-A5AF-42AB-A142-964B3B139BE3}" sibTransId="{1F6746DE-C51D-45F9-8020-6239A3902DC0}"/>
    <dgm:cxn modelId="{ED9D198E-0CE4-4E80-AAD1-4DADDBB1A199}" srcId="{19009760-2D87-4AF1-8589-BB6D40B24BEA}" destId="{846B8304-B191-49E6-A9F9-CFDC740C871C}" srcOrd="2" destOrd="0" parTransId="{0F3D2F73-A2A5-448B-9D7B-6BFA0F774255}" sibTransId="{578178E2-2F32-4737-BA0D-97A8F80FD3E8}"/>
    <dgm:cxn modelId="{27804880-D16E-4900-8509-2C87E5AD3F88}" type="presParOf" srcId="{C8EA270C-F4EC-46D5-BE49-3AD0EB31CCC6}" destId="{7ED9E2AB-5DCC-4E0B-8B8A-C94CDF98FC0F}" srcOrd="0" destOrd="0" presId="urn:microsoft.com/office/officeart/2005/8/layout/lProcess3"/>
    <dgm:cxn modelId="{12A21BAE-0EB4-4D44-9844-81EC90835030}" type="presParOf" srcId="{7ED9E2AB-5DCC-4E0B-8B8A-C94CDF98FC0F}" destId="{A460F6C5-03DD-43EA-B164-8B07068C64AA}" srcOrd="0" destOrd="0" presId="urn:microsoft.com/office/officeart/2005/8/layout/lProcess3"/>
    <dgm:cxn modelId="{D61AC762-3C7E-4BEE-A621-915455E8D863}" type="presParOf" srcId="{7ED9E2AB-5DCC-4E0B-8B8A-C94CDF98FC0F}" destId="{235893F3-5187-45AD-9F68-C6221AF01184}" srcOrd="1" destOrd="0" presId="urn:microsoft.com/office/officeart/2005/8/layout/lProcess3"/>
    <dgm:cxn modelId="{608DED3F-CF02-479B-BA1C-B92232552DA3}" type="presParOf" srcId="{7ED9E2AB-5DCC-4E0B-8B8A-C94CDF98FC0F}" destId="{75B3C12C-B973-45E5-BCE5-E41D6A99448C}" srcOrd="2" destOrd="0" presId="urn:microsoft.com/office/officeart/2005/8/layout/lProcess3"/>
    <dgm:cxn modelId="{3D63EE42-95AD-4CFF-9B86-E43F77109E4A}" type="presParOf" srcId="{C8EA270C-F4EC-46D5-BE49-3AD0EB31CCC6}" destId="{EBFAEEFA-33D7-4AA7-821A-9233D34929A8}" srcOrd="1" destOrd="0" presId="urn:microsoft.com/office/officeart/2005/8/layout/lProcess3"/>
    <dgm:cxn modelId="{76F80D0A-88E9-4966-BD7D-3E5B90CBB72C}" type="presParOf" srcId="{C8EA270C-F4EC-46D5-BE49-3AD0EB31CCC6}" destId="{340A1E5B-3351-48D2-B584-B939DB6E4724}" srcOrd="2" destOrd="0" presId="urn:microsoft.com/office/officeart/2005/8/layout/lProcess3"/>
    <dgm:cxn modelId="{223EC193-D9A3-4187-A947-36EC15A2EC18}" type="presParOf" srcId="{340A1E5B-3351-48D2-B584-B939DB6E4724}" destId="{8F2EB1CC-D27B-43B8-9CAB-8BF65F811462}" srcOrd="0" destOrd="0" presId="urn:microsoft.com/office/officeart/2005/8/layout/lProcess3"/>
    <dgm:cxn modelId="{E4CDD354-ED0F-4981-98A0-F3557D3A30F7}" type="presParOf" srcId="{340A1E5B-3351-48D2-B584-B939DB6E4724}" destId="{B1242674-0079-447D-8B86-9BE39EC4F6DF}" srcOrd="1" destOrd="0" presId="urn:microsoft.com/office/officeart/2005/8/layout/lProcess3"/>
    <dgm:cxn modelId="{A763310D-FB01-40AC-988F-EB8EF1ADB74A}" type="presParOf" srcId="{340A1E5B-3351-48D2-B584-B939DB6E4724}" destId="{243B0701-C580-4617-947A-A5C8F42AB2B9}" srcOrd="2" destOrd="0" presId="urn:microsoft.com/office/officeart/2005/8/layout/lProcess3"/>
    <dgm:cxn modelId="{AFA74DE6-1AC6-4B77-B5F3-AB53260FCCD6}" type="presParOf" srcId="{C8EA270C-F4EC-46D5-BE49-3AD0EB31CCC6}" destId="{413C2847-4255-4AE5-86CD-DFB8ABDDFD77}" srcOrd="3" destOrd="0" presId="urn:microsoft.com/office/officeart/2005/8/layout/lProcess3"/>
    <dgm:cxn modelId="{E43988C4-6938-4A75-9C23-FF5E5EBDE12E}" type="presParOf" srcId="{C8EA270C-F4EC-46D5-BE49-3AD0EB31CCC6}" destId="{1FBB8E3D-83B5-4827-9C66-7B25D588D61D}" srcOrd="4" destOrd="0" presId="urn:microsoft.com/office/officeart/2005/8/layout/lProcess3"/>
    <dgm:cxn modelId="{24C6E1D8-01E9-4786-9E60-F2FB68A179B7}" type="presParOf" srcId="{1FBB8E3D-83B5-4827-9C66-7B25D588D61D}" destId="{A2308CA2-35C9-430C-AEF5-C190DAB95FEB}" srcOrd="0" destOrd="0" presId="urn:microsoft.com/office/officeart/2005/8/layout/lProcess3"/>
    <dgm:cxn modelId="{A80BF7E0-851A-4946-8F03-9191645CFE01}" type="presParOf" srcId="{1FBB8E3D-83B5-4827-9C66-7B25D588D61D}" destId="{675BBF20-5FAC-47C0-B58E-A070B4098B85}" srcOrd="1" destOrd="0" presId="urn:microsoft.com/office/officeart/2005/8/layout/lProcess3"/>
    <dgm:cxn modelId="{628C8740-09BA-4370-9B87-ED30FAA7C6D0}" type="presParOf" srcId="{1FBB8E3D-83B5-4827-9C66-7B25D588D61D}" destId="{631D233E-2897-4A37-9DE7-35893BF880F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6CD866-264E-470C-B35F-77593BBAD9E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400" b="1" i="0" noProof="0" dirty="0" smtClean="0">
              <a:solidFill>
                <a:schemeClr val="bg2"/>
              </a:solidFill>
              <a:latin typeface="Arial"/>
              <a:ea typeface="+mn-ea"/>
              <a:cs typeface="+mn-cs"/>
            </a:rPr>
            <a:t>Teste de Compatibilidade Reduzido</a:t>
          </a:r>
          <a:endParaRPr lang="pt-BR" sz="2400" b="1" i="0" noProof="0" dirty="0">
            <a:solidFill>
              <a:schemeClr val="bg2"/>
            </a:solidFill>
            <a:latin typeface="Arial"/>
            <a:ea typeface="+mn-ea"/>
            <a:cs typeface="+mn-cs"/>
          </a:endParaRPr>
        </a:p>
      </dgm:t>
    </dgm:pt>
    <dgm:pt modelId="{98B1A228-F5D4-49A9-A920-FD0A427A9BC0}" type="parTrans" cxnId="{98D15A03-50D7-4DFE-992D-3F023EB39A5D}">
      <dgm:prSet/>
      <dgm:spPr/>
      <dgm:t>
        <a:bodyPr/>
        <a:lstStyle/>
        <a:p>
          <a:endParaRPr lang="pt-BR" noProof="0"/>
        </a:p>
      </dgm:t>
    </dgm:pt>
    <dgm:pt modelId="{709AF761-53D6-4603-B4EE-B05BB747C67E}" type="sibTrans" cxnId="{98D15A03-50D7-4DFE-992D-3F023EB39A5D}">
      <dgm:prSet/>
      <dgm:spPr/>
      <dgm:t>
        <a:bodyPr/>
        <a:lstStyle/>
        <a:p>
          <a:endParaRPr lang="pt-BR" noProof="0"/>
        </a:p>
      </dgm:t>
    </dgm:pt>
    <dgm:pt modelId="{83F7CC42-E36B-4F8D-A2BD-4CAD18E7F7A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0" i="0" u="none" noProof="0" smtClean="0">
              <a:solidFill>
                <a:schemeClr val="bg2"/>
              </a:solidFill>
              <a:latin typeface="Segoe Semibold"/>
              <a:ea typeface="+mn-ea"/>
              <a:cs typeface="+mn-cs"/>
            </a:rPr>
            <a:t>A Heidelberg calcula que </a:t>
          </a:r>
          <a:r>
            <a:rPr lang="pt-BR" sz="1600" b="1" i="0" u="none" noProof="0" smtClean="0">
              <a:solidFill>
                <a:schemeClr val="bg2"/>
              </a:solidFill>
              <a:latin typeface="Segoe Semibold"/>
              <a:ea typeface="+mn-ea"/>
              <a:cs typeface="+mn-cs"/>
            </a:rPr>
            <a:t>economiza cerca de 50,000 Euros anualmente</a:t>
          </a:r>
          <a:r>
            <a:rPr lang="pt-BR" sz="1600" b="0" i="0" u="none" noProof="0" smtClean="0">
              <a:solidFill>
                <a:schemeClr val="bg2"/>
              </a:solidFill>
              <a:latin typeface="Segoe Semibold"/>
              <a:ea typeface="+mn-ea"/>
              <a:cs typeface="+mn-cs"/>
            </a:rPr>
            <a:t> em custos de criação de pacotes usando a Virtualização de Aplicações. “</a:t>
          </a:r>
          <a:r>
            <a:rPr lang="pt-BR" sz="1600" b="1" i="0" noProof="0" smtClean="0">
              <a:solidFill>
                <a:schemeClr val="bg2"/>
              </a:solidFill>
              <a:latin typeface="Segoe Semibold"/>
              <a:ea typeface="+mn-ea"/>
              <a:cs typeface="+mn-cs"/>
            </a:rPr>
            <a:t>Ela se pagou em apenas seis meses</a:t>
          </a:r>
          <a:r>
            <a:rPr lang="pt-BR" sz="1600" b="0" i="0" noProof="0" smtClean="0">
              <a:solidFill>
                <a:schemeClr val="bg2"/>
              </a:solidFill>
              <a:latin typeface="Segoe Semibold"/>
              <a:ea typeface="+mn-ea"/>
              <a:cs typeface="+mn-cs"/>
            </a:rPr>
            <a:t>.”</a:t>
          </a:r>
          <a:endParaRPr lang="pt-BR" sz="1600" b="0" i="0" noProof="0">
            <a:solidFill>
              <a:schemeClr val="bg2"/>
            </a:solidFill>
            <a:latin typeface="Segoe Semibold"/>
            <a:ea typeface="+mn-ea"/>
            <a:cs typeface="+mn-cs"/>
          </a:endParaRPr>
        </a:p>
      </dgm:t>
    </dgm:pt>
    <dgm:pt modelId="{B78B877A-CD4C-4430-BCB4-33493E039CBA}" type="parTrans" cxnId="{BDC0905F-EFE6-41B2-B5CE-DFFAAF32FDF0}">
      <dgm:prSet/>
      <dgm:spPr/>
      <dgm:t>
        <a:bodyPr/>
        <a:lstStyle/>
        <a:p>
          <a:endParaRPr lang="pt-BR" noProof="0"/>
        </a:p>
      </dgm:t>
    </dgm:pt>
    <dgm:pt modelId="{F97F72DE-2CDF-43E9-937A-7F38FFBA04DC}" type="sibTrans" cxnId="{BDC0905F-EFE6-41B2-B5CE-DFFAAF32FDF0}">
      <dgm:prSet/>
      <dgm:spPr/>
      <dgm:t>
        <a:bodyPr/>
        <a:lstStyle/>
        <a:p>
          <a:endParaRPr lang="pt-BR" noProof="0"/>
        </a:p>
      </dgm:t>
    </dgm:pt>
    <dgm:pt modelId="{ABB1BE67-AEC3-43BC-9A7B-13BE8CCCCD06}">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400" b="1" i="0" noProof="0" smtClean="0">
              <a:solidFill>
                <a:schemeClr val="bg2"/>
              </a:solidFill>
              <a:latin typeface="Arial"/>
              <a:ea typeface="+mn-ea"/>
              <a:cs typeface="+mn-cs"/>
            </a:rPr>
            <a:t>Implantação Acelerada de Estações de Trabalho</a:t>
          </a:r>
          <a:endParaRPr lang="pt-BR" sz="2400" b="1" i="0" noProof="0">
            <a:solidFill>
              <a:schemeClr val="bg2"/>
            </a:solidFill>
            <a:latin typeface="Arial"/>
            <a:ea typeface="+mn-ea"/>
            <a:cs typeface="+mn-cs"/>
          </a:endParaRPr>
        </a:p>
      </dgm:t>
    </dgm:pt>
    <dgm:pt modelId="{5CEA4C76-75D1-42A2-ABBF-D8392811FEF9}" type="parTrans" cxnId="{E35BBB7F-256C-4E29-9BED-486B042D334B}">
      <dgm:prSet/>
      <dgm:spPr/>
      <dgm:t>
        <a:bodyPr/>
        <a:lstStyle/>
        <a:p>
          <a:endParaRPr lang="pt-BR" noProof="0"/>
        </a:p>
      </dgm:t>
    </dgm:pt>
    <dgm:pt modelId="{278ECFFA-1D77-44D0-AF46-A7F5FCF411F3}" type="sibTrans" cxnId="{E35BBB7F-256C-4E29-9BED-486B042D334B}">
      <dgm:prSet/>
      <dgm:spPr/>
      <dgm:t>
        <a:bodyPr/>
        <a:lstStyle/>
        <a:p>
          <a:endParaRPr lang="pt-BR" noProof="0"/>
        </a:p>
      </dgm:t>
    </dgm:pt>
    <dgm:pt modelId="{DCE039F2-AE2B-43AB-9704-D902C3523808}">
      <dgm:prSet phldrT="[Text]" custT="1"/>
      <dgm:spPr>
        <a:solidFill>
          <a:srgbClr val="DAFEBA">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0" i="0" u="sng" noProof="0" smtClean="0">
              <a:solidFill>
                <a:schemeClr val="bg2"/>
              </a:solidFill>
              <a:latin typeface="Segoe Semibold"/>
              <a:ea typeface="+mn-ea"/>
              <a:cs typeface="+mn-cs"/>
              <a:hlinkClick xmlns:r="http://schemas.openxmlformats.org/officeDocument/2006/relationships" r:id="rId1"/>
            </a:rPr>
            <a:t>Universidade do Estado da Califórnia</a:t>
          </a:r>
          <a:r>
            <a:rPr lang="pt-BR" sz="1600" b="0" i="0" noProof="0" smtClean="0">
              <a:solidFill>
                <a:schemeClr val="bg2"/>
              </a:solidFill>
              <a:latin typeface="Segoe Semibold"/>
              <a:ea typeface="+mn-ea"/>
              <a:cs typeface="+mn-cs"/>
            </a:rPr>
            <a:t> agora </a:t>
          </a:r>
          <a:r>
            <a:rPr lang="pt-BR" sz="1600" b="1" i="0" noProof="0" smtClean="0">
              <a:solidFill>
                <a:schemeClr val="bg2"/>
              </a:solidFill>
              <a:latin typeface="Segoe Semibold"/>
              <a:ea typeface="+mn-ea"/>
              <a:cs typeface="+mn-cs"/>
            </a:rPr>
            <a:t>precisa de apenas dez horas em vez de 700 para </a:t>
          </a:r>
          <a:r>
            <a:rPr lang="pt-BR" sz="1600" b="0" i="0" noProof="0" smtClean="0">
              <a:solidFill>
                <a:schemeClr val="bg2"/>
              </a:solidFill>
              <a:latin typeface="Segoe Semibold"/>
              <a:ea typeface="+mn-ea"/>
              <a:cs typeface="+mn-cs"/>
            </a:rPr>
            <a:t>criar pacotes e distribuir aplicações</a:t>
          </a:r>
        </a:p>
        <a:p>
          <a:pPr algn="l">
            <a:buNone/>
          </a:pPr>
          <a:r>
            <a:rPr lang="pt-BR" sz="1600" b="0" i="0" u="sng" noProof="0" smtClean="0">
              <a:solidFill>
                <a:schemeClr val="bg2"/>
              </a:solidFill>
              <a:latin typeface="Segoe Semibold"/>
              <a:ea typeface="+mn-ea"/>
              <a:cs typeface="+mn-cs"/>
              <a:hlinkClick xmlns:r="http://schemas.openxmlformats.org/officeDocument/2006/relationships" r:id="rId2"/>
            </a:rPr>
            <a:t>AspenTech</a:t>
          </a:r>
          <a:r>
            <a:rPr lang="pt-BR" sz="1600" b="0" i="0" noProof="0" smtClean="0">
              <a:solidFill>
                <a:schemeClr val="bg2"/>
              </a:solidFill>
              <a:latin typeface="Segoe Semibold"/>
              <a:ea typeface="+mn-ea"/>
              <a:cs typeface="+mn-cs"/>
            </a:rPr>
            <a:t> cortou seu tempo de distribuição de aplicações </a:t>
          </a:r>
          <a:r>
            <a:rPr lang="pt-BR" sz="1600" b="1" i="0" noProof="0" smtClean="0">
              <a:solidFill>
                <a:schemeClr val="bg2"/>
              </a:solidFill>
              <a:latin typeface="Segoe Semibold"/>
              <a:ea typeface="+mn-ea"/>
              <a:cs typeface="+mn-cs"/>
            </a:rPr>
            <a:t>em 50 %</a:t>
          </a:r>
          <a:endParaRPr lang="pt-BR" sz="1600" b="1" i="0" noProof="0">
            <a:solidFill>
              <a:schemeClr val="bg2"/>
            </a:solidFill>
            <a:latin typeface="Segoe Semibold"/>
            <a:ea typeface="+mn-ea"/>
            <a:cs typeface="+mn-cs"/>
          </a:endParaRPr>
        </a:p>
      </dgm:t>
    </dgm:pt>
    <dgm:pt modelId="{DDFA12A3-A5AF-42AB-A142-964B3B139BE3}" type="parTrans" cxnId="{E67F16CE-C0DD-4689-AEAF-2C9443E8B74B}">
      <dgm:prSet/>
      <dgm:spPr/>
      <dgm:t>
        <a:bodyPr/>
        <a:lstStyle/>
        <a:p>
          <a:endParaRPr lang="pt-BR" noProof="0"/>
        </a:p>
      </dgm:t>
    </dgm:pt>
    <dgm:pt modelId="{1F6746DE-C51D-45F9-8020-6239A3902DC0}" type="sibTrans" cxnId="{E67F16CE-C0DD-4689-AEAF-2C9443E8B74B}">
      <dgm:prSet/>
      <dgm:spPr/>
      <dgm:t>
        <a:bodyPr/>
        <a:lstStyle/>
        <a:p>
          <a:endParaRPr lang="pt-BR" noProof="0"/>
        </a:p>
      </dgm:t>
    </dgm:pt>
    <dgm:pt modelId="{846B8304-B191-49E6-A9F9-CFDC740C871C}">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400" b="1" i="0" noProof="0" smtClean="0">
              <a:solidFill>
                <a:schemeClr val="bg2"/>
              </a:solidFill>
              <a:latin typeface="Arial"/>
              <a:ea typeface="+mn-ea"/>
              <a:cs typeface="+mn-cs"/>
            </a:rPr>
            <a:t>Acesso Em Qualquer Lugar Eficaz em Termos de Custo</a:t>
          </a:r>
          <a:endParaRPr lang="pt-BR" sz="2400" b="1" i="0" noProof="0">
            <a:solidFill>
              <a:schemeClr val="bg2"/>
            </a:solidFill>
            <a:latin typeface="Arial"/>
            <a:ea typeface="+mn-ea"/>
            <a:cs typeface="+mn-cs"/>
          </a:endParaRPr>
        </a:p>
      </dgm:t>
    </dgm:pt>
    <dgm:pt modelId="{0F3D2F73-A2A5-448B-9D7B-6BFA0F774255}" type="parTrans" cxnId="{ED9D198E-0CE4-4E80-AAD1-4DADDBB1A199}">
      <dgm:prSet/>
      <dgm:spPr/>
      <dgm:t>
        <a:bodyPr/>
        <a:lstStyle/>
        <a:p>
          <a:endParaRPr lang="pt-BR" noProof="0"/>
        </a:p>
      </dgm:t>
    </dgm:pt>
    <dgm:pt modelId="{578178E2-2F32-4737-BA0D-97A8F80FD3E8}" type="sibTrans" cxnId="{ED9D198E-0CE4-4E80-AAD1-4DADDBB1A199}">
      <dgm:prSet/>
      <dgm:spPr/>
      <dgm:t>
        <a:bodyPr/>
        <a:lstStyle/>
        <a:p>
          <a:endParaRPr lang="pt-BR" noProof="0"/>
        </a:p>
      </dgm:t>
    </dgm:pt>
    <dgm:pt modelId="{7F3689AA-DF68-44B1-9D79-3C2520F4784C}">
      <dgm:prSet phldrT="[Text]" custT="1"/>
      <dgm:spPr>
        <a:solidFill>
          <a:srgbClr val="FDE2B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400" b="0" i="0" u="none" noProof="0" smtClean="0">
              <a:solidFill>
                <a:schemeClr val="bg2"/>
              </a:solidFill>
              <a:latin typeface="Segoe Semibold"/>
              <a:ea typeface="+mn-ea"/>
              <a:cs typeface="+mn-cs"/>
            </a:rPr>
            <a:t>“Nossos funcionários também estão achando mais fácil trabalhar onde quer que seja — quer estejam no local do cliente, em trânsito entre clientes ou na estrada… </a:t>
          </a:r>
          <a:r>
            <a:rPr lang="pt-BR" sz="1400" b="1" i="0" u="none" noProof="0" smtClean="0">
              <a:solidFill>
                <a:schemeClr val="bg2"/>
              </a:solidFill>
              <a:latin typeface="Segoe Semibold"/>
              <a:ea typeface="+mn-ea"/>
              <a:cs typeface="+mn-cs"/>
            </a:rPr>
            <a:t>Quando nossos funcionários são mais produtivos, reduzimos nossos custos</a:t>
          </a:r>
          <a:r>
            <a:rPr lang="pt-BR" sz="1400" b="0" i="0" u="none" noProof="0" smtClean="0">
              <a:solidFill>
                <a:schemeClr val="bg2"/>
              </a:solidFill>
              <a:latin typeface="Segoe Semibold"/>
              <a:ea typeface="+mn-ea"/>
              <a:cs typeface="+mn-cs"/>
            </a:rPr>
            <a:t>.” </a:t>
          </a:r>
        </a:p>
        <a:p>
          <a:pPr algn="l">
            <a:buNone/>
          </a:pPr>
          <a:r>
            <a:rPr lang="pt-BR" sz="1400" b="0" i="0" u="none" noProof="0" smtClean="0">
              <a:solidFill>
                <a:schemeClr val="bg2"/>
              </a:solidFill>
              <a:latin typeface="Segoe Semibold"/>
              <a:ea typeface="+mn-ea"/>
              <a:cs typeface="+mn-cs"/>
            </a:rPr>
            <a:t>- Ahmed Atef, </a:t>
          </a:r>
          <a:r>
            <a:rPr lang="pt-BR" sz="1400" b="0" i="0" u="none" noProof="0" smtClean="0">
              <a:solidFill>
                <a:schemeClr val="bg2"/>
              </a:solidFill>
              <a:latin typeface="Segoe Semibold"/>
              <a:ea typeface="+mn-ea"/>
              <a:cs typeface="+mn-cs"/>
              <a:hlinkClick xmlns:r="http://schemas.openxmlformats.org/officeDocument/2006/relationships" r:id="rId3"/>
            </a:rPr>
            <a:t>Mantrac</a:t>
          </a:r>
          <a:r>
            <a:rPr lang="pt-BR" sz="1400" b="0" i="0" u="none" noProof="0" smtClean="0">
              <a:solidFill>
                <a:schemeClr val="bg2"/>
              </a:solidFill>
              <a:latin typeface="Segoe Semibold"/>
              <a:ea typeface="+mn-ea"/>
              <a:cs typeface="+mn-cs"/>
            </a:rPr>
            <a:t>, sobre Serviços de Terminal</a:t>
          </a:r>
          <a:endParaRPr lang="pt-BR" sz="1400" b="0" i="0" u="none" noProof="0">
            <a:solidFill>
              <a:schemeClr val="bg2"/>
            </a:solidFill>
            <a:latin typeface="Segoe Semibold"/>
            <a:ea typeface="+mn-ea"/>
            <a:cs typeface="+mn-cs"/>
          </a:endParaRPr>
        </a:p>
      </dgm:t>
    </dgm:pt>
    <dgm:pt modelId="{24BE7D2C-133B-4926-AD6D-A7B680EC8340}" type="parTrans" cxnId="{C9432E1F-D79D-4542-A39B-A249F8FF3745}">
      <dgm:prSet/>
      <dgm:spPr/>
      <dgm:t>
        <a:bodyPr/>
        <a:lstStyle/>
        <a:p>
          <a:endParaRPr lang="pt-BR" noProof="0"/>
        </a:p>
      </dgm:t>
    </dgm:pt>
    <dgm:pt modelId="{DE546F68-65EB-4E21-9E2F-45592EE258E1}" type="sibTrans" cxnId="{C9432E1F-D79D-4542-A39B-A249F8FF3745}">
      <dgm:prSet/>
      <dgm:spPr/>
      <dgm:t>
        <a:bodyPr/>
        <a:lstStyle/>
        <a:p>
          <a:endParaRPr lang="pt-BR" noProof="0"/>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pt>
    <dgm:pt modelId="{A460F6C5-03DD-43EA-B164-8B07068C64AA}" type="pres">
      <dgm:prSet presAssocID="{FE6CD866-264E-470C-B35F-77593BBAD9EF}" presName="bigChev" presStyleLbl="node1" presStyleIdx="0" presStyleCnt="3" custScaleX="77620" custLinFactNeighborX="-33072" custLinFactNeighborY="-170"/>
      <dgm:spPr>
        <a:prstGeom prst="round2DiagRect">
          <a:avLst/>
        </a:prstGeom>
      </dgm:spPr>
      <dgm:t>
        <a:bodyPr/>
        <a:lstStyle/>
        <a:p>
          <a:endParaRPr lang="en-US"/>
        </a:p>
      </dgm:t>
    </dgm:pt>
    <dgm:pt modelId="{235893F3-5187-45AD-9F68-C6221AF01184}" type="pres">
      <dgm:prSet presAssocID="{B78B877A-CD4C-4430-BCB4-33493E039CBA}" presName="parTrans" presStyleCnt="0"/>
      <dgm:spPr/>
    </dgm:pt>
    <dgm:pt modelId="{75B3C12C-B973-45E5-BCE5-E41D6A99448C}" type="pres">
      <dgm:prSet presAssocID="{83F7CC42-E36B-4F8D-A2BD-4CAD18E7F7AC}" presName="node" presStyleLbl="alignAccFollowNode1" presStyleIdx="0" presStyleCnt="3" custScaleX="215252" custLinFactX="2368" custLinFactNeighborX="100000">
        <dgm:presLayoutVars>
          <dgm:bulletEnabled val="1"/>
        </dgm:presLayoutVars>
      </dgm:prSet>
      <dgm:spPr/>
      <dgm:t>
        <a:bodyPr/>
        <a:lstStyle/>
        <a:p>
          <a:endParaRPr lang="en-US"/>
        </a:p>
      </dgm:t>
    </dgm:pt>
    <dgm:pt modelId="{EBFAEEFA-33D7-4AA7-821A-9233D34929A8}" type="pres">
      <dgm:prSet presAssocID="{FE6CD866-264E-470C-B35F-77593BBAD9EF}" presName="vSp" presStyleCnt="0"/>
      <dgm:spPr/>
    </dgm:pt>
    <dgm:pt modelId="{340A1E5B-3351-48D2-B584-B939DB6E4724}" type="pres">
      <dgm:prSet presAssocID="{ABB1BE67-AEC3-43BC-9A7B-13BE8CCCCD06}" presName="horFlow" presStyleCnt="0"/>
      <dgm:spPr/>
    </dgm:pt>
    <dgm:pt modelId="{8F2EB1CC-D27B-43B8-9CAB-8BF65F811462}" type="pres">
      <dgm:prSet presAssocID="{ABB1BE67-AEC3-43BC-9A7B-13BE8CCCCD06}" presName="bigChev" presStyleLbl="node1" presStyleIdx="1" presStyleCnt="3" custScaleX="72814" custLinFactNeighborX="-33072"/>
      <dgm:spPr>
        <a:prstGeom prst="round2DiagRect">
          <a:avLst/>
        </a:prstGeom>
      </dgm:spPr>
      <dgm:t>
        <a:bodyPr/>
        <a:lstStyle/>
        <a:p>
          <a:endParaRPr lang="en-US"/>
        </a:p>
      </dgm:t>
    </dgm:pt>
    <dgm:pt modelId="{B1242674-0079-447D-8B86-9BE39EC4F6DF}" type="pres">
      <dgm:prSet presAssocID="{DDFA12A3-A5AF-42AB-A142-964B3B139BE3}" presName="parTrans" presStyleCnt="0"/>
      <dgm:spPr/>
    </dgm:pt>
    <dgm:pt modelId="{243B0701-C580-4617-947A-A5C8F42AB2B9}" type="pres">
      <dgm:prSet presAssocID="{DCE039F2-AE2B-43AB-9704-D902C3523808}" presName="node" presStyleLbl="alignAccFollowNode1" presStyleIdx="1" presStyleCnt="3" custScaleX="215017" custScaleY="123276" custLinFactX="2368" custLinFactNeighborX="100000">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pt>
    <dgm:pt modelId="{1FBB8E3D-83B5-4827-9C66-7B25D588D61D}" type="pres">
      <dgm:prSet presAssocID="{846B8304-B191-49E6-A9F9-CFDC740C871C}" presName="horFlow" presStyleCnt="0"/>
      <dgm:spPr/>
    </dgm:pt>
    <dgm:pt modelId="{A2308CA2-35C9-430C-AEF5-C190DAB95FEB}" type="pres">
      <dgm:prSet presAssocID="{846B8304-B191-49E6-A9F9-CFDC740C871C}" presName="bigChev" presStyleLbl="node1" presStyleIdx="2" presStyleCnt="3" custScaleX="73317" custLinFactNeighborX="-33072"/>
      <dgm:spPr>
        <a:prstGeom prst="round2DiagRect">
          <a:avLst/>
        </a:prstGeom>
      </dgm:spPr>
      <dgm:t>
        <a:bodyPr/>
        <a:lstStyle/>
        <a:p>
          <a:endParaRPr lang="en-US"/>
        </a:p>
      </dgm:t>
    </dgm:pt>
    <dgm:pt modelId="{675BBF20-5FAC-47C0-B58E-A070B4098B85}" type="pres">
      <dgm:prSet presAssocID="{24BE7D2C-133B-4926-AD6D-A7B680EC8340}" presName="parTrans" presStyleCnt="0"/>
      <dgm:spPr/>
    </dgm:pt>
    <dgm:pt modelId="{631D233E-2897-4A37-9DE7-35893BF880F7}" type="pres">
      <dgm:prSet presAssocID="{7F3689AA-DF68-44B1-9D79-3C2520F4784C}" presName="node" presStyleLbl="alignAccFollowNode1" presStyleIdx="2" presStyleCnt="3" custScaleX="215455" custLinFactX="2368" custLinFactNeighborX="100000">
        <dgm:presLayoutVars>
          <dgm:bulletEnabled val="1"/>
        </dgm:presLayoutVars>
      </dgm:prSet>
      <dgm:spPr/>
      <dgm:t>
        <a:bodyPr/>
        <a:lstStyle/>
        <a:p>
          <a:endParaRPr lang="en-US"/>
        </a:p>
      </dgm:t>
    </dgm:pt>
  </dgm:ptLst>
  <dgm:cxnLst>
    <dgm:cxn modelId="{E35BBB7F-256C-4E29-9BED-486B042D334B}" srcId="{19009760-2D87-4AF1-8589-BB6D40B24BEA}" destId="{ABB1BE67-AEC3-43BC-9A7B-13BE8CCCCD06}" srcOrd="1" destOrd="0" parTransId="{5CEA4C76-75D1-42A2-ABBF-D8392811FEF9}" sibTransId="{278ECFFA-1D77-44D0-AF46-A7F5FCF411F3}"/>
    <dgm:cxn modelId="{5B9A8D3B-C05C-4A11-8CF4-B9D22D4742B0}" type="presOf" srcId="{7F3689AA-DF68-44B1-9D79-3C2520F4784C}" destId="{631D233E-2897-4A37-9DE7-35893BF880F7}" srcOrd="0" destOrd="0" presId="urn:microsoft.com/office/officeart/2005/8/layout/lProcess3"/>
    <dgm:cxn modelId="{98D15A03-50D7-4DFE-992D-3F023EB39A5D}" srcId="{19009760-2D87-4AF1-8589-BB6D40B24BEA}" destId="{FE6CD866-264E-470C-B35F-77593BBAD9EF}" srcOrd="0" destOrd="0" parTransId="{98B1A228-F5D4-49A9-A920-FD0A427A9BC0}" sibTransId="{709AF761-53D6-4603-B4EE-B05BB747C67E}"/>
    <dgm:cxn modelId="{ED9D198E-0CE4-4E80-AAD1-4DADDBB1A199}" srcId="{19009760-2D87-4AF1-8589-BB6D40B24BEA}" destId="{846B8304-B191-49E6-A9F9-CFDC740C871C}" srcOrd="2" destOrd="0" parTransId="{0F3D2F73-A2A5-448B-9D7B-6BFA0F774255}" sibTransId="{578178E2-2F32-4737-BA0D-97A8F80FD3E8}"/>
    <dgm:cxn modelId="{C6FC4BDD-1D90-45DF-A0EC-7C80A4445FD1}" type="presOf" srcId="{ABB1BE67-AEC3-43BC-9A7B-13BE8CCCCD06}" destId="{8F2EB1CC-D27B-43B8-9CAB-8BF65F811462}" srcOrd="0" destOrd="0" presId="urn:microsoft.com/office/officeart/2005/8/layout/lProcess3"/>
    <dgm:cxn modelId="{3D66DAAD-72E2-495C-9A13-C58478B140F5}" type="presOf" srcId="{FE6CD866-264E-470C-B35F-77593BBAD9EF}" destId="{A460F6C5-03DD-43EA-B164-8B07068C64AA}" srcOrd="0" destOrd="0" presId="urn:microsoft.com/office/officeart/2005/8/layout/lProcess3"/>
    <dgm:cxn modelId="{E67F16CE-C0DD-4689-AEAF-2C9443E8B74B}" srcId="{ABB1BE67-AEC3-43BC-9A7B-13BE8CCCCD06}" destId="{DCE039F2-AE2B-43AB-9704-D902C3523808}" srcOrd="0" destOrd="0" parTransId="{DDFA12A3-A5AF-42AB-A142-964B3B139BE3}" sibTransId="{1F6746DE-C51D-45F9-8020-6239A3902DC0}"/>
    <dgm:cxn modelId="{C9432E1F-D79D-4542-A39B-A249F8FF3745}" srcId="{846B8304-B191-49E6-A9F9-CFDC740C871C}" destId="{7F3689AA-DF68-44B1-9D79-3C2520F4784C}" srcOrd="0" destOrd="0" parTransId="{24BE7D2C-133B-4926-AD6D-A7B680EC8340}" sibTransId="{DE546F68-65EB-4E21-9E2F-45592EE258E1}"/>
    <dgm:cxn modelId="{88944500-4D19-45A7-A457-EB224D55CB44}" type="presOf" srcId="{19009760-2D87-4AF1-8589-BB6D40B24BEA}" destId="{C8EA270C-F4EC-46D5-BE49-3AD0EB31CCC6}" srcOrd="0" destOrd="0" presId="urn:microsoft.com/office/officeart/2005/8/layout/lProcess3"/>
    <dgm:cxn modelId="{8DEB154F-2052-427D-88FD-795A8AAF9354}" type="presOf" srcId="{83F7CC42-E36B-4F8D-A2BD-4CAD18E7F7AC}" destId="{75B3C12C-B973-45E5-BCE5-E41D6A99448C}" srcOrd="0" destOrd="0" presId="urn:microsoft.com/office/officeart/2005/8/layout/lProcess3"/>
    <dgm:cxn modelId="{126C8CA3-EF70-44CD-9C27-8D91BD95B33F}" type="presOf" srcId="{DCE039F2-AE2B-43AB-9704-D902C3523808}" destId="{243B0701-C580-4617-947A-A5C8F42AB2B9}" srcOrd="0" destOrd="0" presId="urn:microsoft.com/office/officeart/2005/8/layout/lProcess3"/>
    <dgm:cxn modelId="{42F447C5-314D-42F1-B687-42420502A978}" type="presOf" srcId="{846B8304-B191-49E6-A9F9-CFDC740C871C}" destId="{A2308CA2-35C9-430C-AEF5-C190DAB95FEB}" srcOrd="0" destOrd="0" presId="urn:microsoft.com/office/officeart/2005/8/layout/lProcess3"/>
    <dgm:cxn modelId="{BDC0905F-EFE6-41B2-B5CE-DFFAAF32FDF0}" srcId="{FE6CD866-264E-470C-B35F-77593BBAD9EF}" destId="{83F7CC42-E36B-4F8D-A2BD-4CAD18E7F7AC}" srcOrd="0" destOrd="0" parTransId="{B78B877A-CD4C-4430-BCB4-33493E039CBA}" sibTransId="{F97F72DE-2CDF-43E9-937A-7F38FFBA04DC}"/>
    <dgm:cxn modelId="{FD10B96F-F7D4-4D64-9706-9112DA651D73}" type="presParOf" srcId="{C8EA270C-F4EC-46D5-BE49-3AD0EB31CCC6}" destId="{7ED9E2AB-5DCC-4E0B-8B8A-C94CDF98FC0F}" srcOrd="0" destOrd="0" presId="urn:microsoft.com/office/officeart/2005/8/layout/lProcess3"/>
    <dgm:cxn modelId="{1E86FA7D-657F-4C8C-BA13-3834845B1C91}" type="presParOf" srcId="{7ED9E2AB-5DCC-4E0B-8B8A-C94CDF98FC0F}" destId="{A460F6C5-03DD-43EA-B164-8B07068C64AA}" srcOrd="0" destOrd="0" presId="urn:microsoft.com/office/officeart/2005/8/layout/lProcess3"/>
    <dgm:cxn modelId="{BF9FB903-65D8-4008-B50F-1DD835FB8206}" type="presParOf" srcId="{7ED9E2AB-5DCC-4E0B-8B8A-C94CDF98FC0F}" destId="{235893F3-5187-45AD-9F68-C6221AF01184}" srcOrd="1" destOrd="0" presId="urn:microsoft.com/office/officeart/2005/8/layout/lProcess3"/>
    <dgm:cxn modelId="{F808BF03-6AC6-4328-96EE-AABB865A6E2C}" type="presParOf" srcId="{7ED9E2AB-5DCC-4E0B-8B8A-C94CDF98FC0F}" destId="{75B3C12C-B973-45E5-BCE5-E41D6A99448C}" srcOrd="2" destOrd="0" presId="urn:microsoft.com/office/officeart/2005/8/layout/lProcess3"/>
    <dgm:cxn modelId="{09E04DF9-CAAC-42CB-96FB-FD575E30791F}" type="presParOf" srcId="{C8EA270C-F4EC-46D5-BE49-3AD0EB31CCC6}" destId="{EBFAEEFA-33D7-4AA7-821A-9233D34929A8}" srcOrd="1" destOrd="0" presId="urn:microsoft.com/office/officeart/2005/8/layout/lProcess3"/>
    <dgm:cxn modelId="{6254A979-A9BF-4086-96A5-50330F6DE953}" type="presParOf" srcId="{C8EA270C-F4EC-46D5-BE49-3AD0EB31CCC6}" destId="{340A1E5B-3351-48D2-B584-B939DB6E4724}" srcOrd="2" destOrd="0" presId="urn:microsoft.com/office/officeart/2005/8/layout/lProcess3"/>
    <dgm:cxn modelId="{8BE68710-062E-43DD-B442-77DBE6AD0F8E}" type="presParOf" srcId="{340A1E5B-3351-48D2-B584-B939DB6E4724}" destId="{8F2EB1CC-D27B-43B8-9CAB-8BF65F811462}" srcOrd="0" destOrd="0" presId="urn:microsoft.com/office/officeart/2005/8/layout/lProcess3"/>
    <dgm:cxn modelId="{8CACB241-37A9-4877-9972-B7B27B3EBA13}" type="presParOf" srcId="{340A1E5B-3351-48D2-B584-B939DB6E4724}" destId="{B1242674-0079-447D-8B86-9BE39EC4F6DF}" srcOrd="1" destOrd="0" presId="urn:microsoft.com/office/officeart/2005/8/layout/lProcess3"/>
    <dgm:cxn modelId="{46C87635-FA7E-406C-88FC-8EC8AC732BC8}" type="presParOf" srcId="{340A1E5B-3351-48D2-B584-B939DB6E4724}" destId="{243B0701-C580-4617-947A-A5C8F42AB2B9}" srcOrd="2" destOrd="0" presId="urn:microsoft.com/office/officeart/2005/8/layout/lProcess3"/>
    <dgm:cxn modelId="{E8DC5584-858D-4EF8-BAB3-EF00FCCA65B3}" type="presParOf" srcId="{C8EA270C-F4EC-46D5-BE49-3AD0EB31CCC6}" destId="{413C2847-4255-4AE5-86CD-DFB8ABDDFD77}" srcOrd="3" destOrd="0" presId="urn:microsoft.com/office/officeart/2005/8/layout/lProcess3"/>
    <dgm:cxn modelId="{9C58EBD1-44A6-46BE-A2BE-E3EA0C3F7AA4}" type="presParOf" srcId="{C8EA270C-F4EC-46D5-BE49-3AD0EB31CCC6}" destId="{1FBB8E3D-83B5-4827-9C66-7B25D588D61D}" srcOrd="4" destOrd="0" presId="urn:microsoft.com/office/officeart/2005/8/layout/lProcess3"/>
    <dgm:cxn modelId="{0E6E78E7-BF95-4E08-B236-7B7874C12A32}" type="presParOf" srcId="{1FBB8E3D-83B5-4827-9C66-7B25D588D61D}" destId="{A2308CA2-35C9-430C-AEF5-C190DAB95FEB}" srcOrd="0" destOrd="0" presId="urn:microsoft.com/office/officeart/2005/8/layout/lProcess3"/>
    <dgm:cxn modelId="{2D2BDC43-3828-46CC-AB5A-A5F496D6526B}" type="presParOf" srcId="{1FBB8E3D-83B5-4827-9C66-7B25D588D61D}" destId="{675BBF20-5FAC-47C0-B58E-A070B4098B85}" srcOrd="1" destOrd="0" presId="urn:microsoft.com/office/officeart/2005/8/layout/lProcess3"/>
    <dgm:cxn modelId="{FC730AE4-60F7-4E3B-8FD9-1EA9562C8D5A}" type="presParOf" srcId="{1FBB8E3D-83B5-4827-9C66-7B25D588D61D}" destId="{631D233E-2897-4A37-9DE7-35893BF880F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6CD866-264E-470C-B35F-77593BBAD9E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800" b="1" i="0" noProof="0" smtClean="0">
              <a:solidFill>
                <a:schemeClr val="bg2"/>
              </a:solidFill>
              <a:latin typeface="Arial"/>
              <a:ea typeface="+mn-ea"/>
              <a:cs typeface="+mn-cs"/>
            </a:rPr>
            <a:t>Recurso de Hipervisor do sistema operacional</a:t>
          </a:r>
          <a:endParaRPr lang="pt-BR" sz="1800" b="1" i="0" noProof="0">
            <a:solidFill>
              <a:schemeClr val="bg2"/>
            </a:solidFill>
            <a:latin typeface="Arial"/>
            <a:ea typeface="+mn-ea"/>
            <a:cs typeface="+mn-cs"/>
          </a:endParaRPr>
        </a:p>
      </dgm:t>
    </dgm:pt>
    <dgm:pt modelId="{98B1A228-F5D4-49A9-A920-FD0A427A9BC0}" type="parTrans" cxnId="{98D15A03-50D7-4DFE-992D-3F023EB39A5D}">
      <dgm:prSet/>
      <dgm:spPr/>
      <dgm:t>
        <a:bodyPr/>
        <a:lstStyle/>
        <a:p>
          <a:endParaRPr lang="pt-BR" noProof="0"/>
        </a:p>
      </dgm:t>
    </dgm:pt>
    <dgm:pt modelId="{709AF761-53D6-4603-B4EE-B05BB747C67E}" type="sibTrans" cxnId="{98D15A03-50D7-4DFE-992D-3F023EB39A5D}">
      <dgm:prSet/>
      <dgm:spPr/>
      <dgm:t>
        <a:bodyPr/>
        <a:lstStyle/>
        <a:p>
          <a:endParaRPr lang="pt-BR" noProof="0"/>
        </a:p>
      </dgm:t>
    </dgm:pt>
    <dgm:pt modelId="{83F7CC42-E36B-4F8D-A2BD-4CAD18E7F7A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1" i="0" noProof="0" smtClean="0">
              <a:solidFill>
                <a:schemeClr val="bg2"/>
              </a:solidFill>
              <a:latin typeface="Segoe Semibold"/>
              <a:ea typeface="+mn-ea"/>
              <a:cs typeface="+mn-cs"/>
            </a:rPr>
            <a:t>“Gostamos do fato de que o Hyper-V foi incorporado no Windows Server 2008… Com o Hyper-V não precisamos de drivers separados para o hipervisor e não pagamos taxas de licenciamento extras”. </a:t>
          </a:r>
        </a:p>
        <a:p>
          <a:pPr algn="l">
            <a:buNone/>
          </a:pPr>
          <a:r>
            <a:rPr lang="pt-BR" sz="1600" b="1" i="0" noProof="0" smtClean="0">
              <a:solidFill>
                <a:schemeClr val="bg2"/>
              </a:solidFill>
              <a:latin typeface="Segoe Semibold"/>
              <a:ea typeface="+mn-ea"/>
              <a:cs typeface="+mn-cs"/>
            </a:rPr>
            <a:t>Bart Roels, Gerente de Operações, </a:t>
          </a:r>
          <a:r>
            <a:rPr lang="pt-BR" sz="1600" b="1" i="0" u="sng" noProof="0" smtClean="0">
              <a:solidFill>
                <a:schemeClr val="bg2"/>
              </a:solidFill>
              <a:latin typeface="Segoe Semibold"/>
              <a:ea typeface="+mn-ea"/>
              <a:cs typeface="+mn-cs"/>
              <a:hlinkClick xmlns:r="http://schemas.openxmlformats.org/officeDocument/2006/relationships" r:id="rId1"/>
            </a:rPr>
            <a:t>Hostbasket </a:t>
          </a:r>
          <a:endParaRPr lang="pt-BR" sz="1600" b="1" i="0" u="sng" noProof="0">
            <a:solidFill>
              <a:schemeClr val="bg2"/>
            </a:solidFill>
            <a:latin typeface="Segoe Semibold"/>
            <a:ea typeface="+mn-ea"/>
            <a:cs typeface="+mn-cs"/>
            <a:hlinkClick xmlns:r="http://schemas.openxmlformats.org/officeDocument/2006/relationships" r:id="rId1"/>
          </a:endParaRPr>
        </a:p>
      </dgm:t>
    </dgm:pt>
    <dgm:pt modelId="{B78B877A-CD4C-4430-BCB4-33493E039CBA}" type="parTrans" cxnId="{BDC0905F-EFE6-41B2-B5CE-DFFAAF32FDF0}">
      <dgm:prSet/>
      <dgm:spPr/>
      <dgm:t>
        <a:bodyPr/>
        <a:lstStyle/>
        <a:p>
          <a:endParaRPr lang="pt-BR" noProof="0"/>
        </a:p>
      </dgm:t>
    </dgm:pt>
    <dgm:pt modelId="{F97F72DE-2CDF-43E9-937A-7F38FFBA04DC}" type="sibTrans" cxnId="{BDC0905F-EFE6-41B2-B5CE-DFFAAF32FDF0}">
      <dgm:prSet/>
      <dgm:spPr/>
      <dgm:t>
        <a:bodyPr/>
        <a:lstStyle/>
        <a:p>
          <a:endParaRPr lang="pt-BR" noProof="0"/>
        </a:p>
      </dgm:t>
    </dgm:pt>
    <dgm:pt modelId="{ABB1BE67-AEC3-43BC-9A7B-13BE8CCCCD06}">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800" b="1" i="0" noProof="0" smtClean="0">
              <a:solidFill>
                <a:schemeClr val="bg2"/>
              </a:solidFill>
              <a:latin typeface="Arial"/>
              <a:ea typeface="+mn-ea"/>
              <a:cs typeface="+mn-cs"/>
            </a:rPr>
            <a:t>Alta Disponibilidade com Recurso de Clusterização do sistema operacional</a:t>
          </a:r>
          <a:endParaRPr lang="pt-BR" sz="1800" b="1" i="0" noProof="0">
            <a:solidFill>
              <a:schemeClr val="bg2"/>
            </a:solidFill>
            <a:latin typeface="Arial"/>
            <a:ea typeface="+mn-ea"/>
            <a:cs typeface="+mn-cs"/>
          </a:endParaRPr>
        </a:p>
      </dgm:t>
    </dgm:pt>
    <dgm:pt modelId="{5CEA4C76-75D1-42A2-ABBF-D8392811FEF9}" type="parTrans" cxnId="{E35BBB7F-256C-4E29-9BED-486B042D334B}">
      <dgm:prSet/>
      <dgm:spPr/>
      <dgm:t>
        <a:bodyPr/>
        <a:lstStyle/>
        <a:p>
          <a:endParaRPr lang="pt-BR" noProof="0"/>
        </a:p>
      </dgm:t>
    </dgm:pt>
    <dgm:pt modelId="{278ECFFA-1D77-44D0-AF46-A7F5FCF411F3}" type="sibTrans" cxnId="{E35BBB7F-256C-4E29-9BED-486B042D334B}">
      <dgm:prSet/>
      <dgm:spPr/>
      <dgm:t>
        <a:bodyPr/>
        <a:lstStyle/>
        <a:p>
          <a:endParaRPr lang="pt-BR" noProof="0"/>
        </a:p>
      </dgm:t>
    </dgm:pt>
    <dgm:pt modelId="{DCE039F2-AE2B-43AB-9704-D902C3523808}">
      <dgm:prSet phldrT="[Text]" custT="1"/>
      <dgm:spPr>
        <a:solidFill>
          <a:srgbClr val="DAFEBA">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1" i="0" noProof="0" smtClean="0">
              <a:solidFill>
                <a:schemeClr val="bg2"/>
              </a:solidFill>
              <a:latin typeface="Segoe Semibold"/>
              <a:ea typeface="+mn-ea"/>
              <a:cs typeface="+mn-cs"/>
            </a:rPr>
            <a:t>O Hyper-V utiliza a clusterização do Windows Server 2008 para oferecer migração, que permite que convidados de máquinas virtuais migrem de um nó de cluster para outro.</a:t>
          </a:r>
          <a:endParaRPr lang="pt-BR" sz="1600" b="1" i="0" noProof="0">
            <a:solidFill>
              <a:schemeClr val="bg2"/>
            </a:solidFill>
            <a:latin typeface="Segoe Semibold"/>
            <a:ea typeface="+mn-ea"/>
            <a:cs typeface="+mn-cs"/>
          </a:endParaRPr>
        </a:p>
      </dgm:t>
    </dgm:pt>
    <dgm:pt modelId="{DDFA12A3-A5AF-42AB-A142-964B3B139BE3}" type="parTrans" cxnId="{E67F16CE-C0DD-4689-AEAF-2C9443E8B74B}">
      <dgm:prSet/>
      <dgm:spPr/>
      <dgm:t>
        <a:bodyPr/>
        <a:lstStyle/>
        <a:p>
          <a:endParaRPr lang="pt-BR" noProof="0"/>
        </a:p>
      </dgm:t>
    </dgm:pt>
    <dgm:pt modelId="{1F6746DE-C51D-45F9-8020-6239A3902DC0}" type="sibTrans" cxnId="{E67F16CE-C0DD-4689-AEAF-2C9443E8B74B}">
      <dgm:prSet/>
      <dgm:spPr/>
      <dgm:t>
        <a:bodyPr/>
        <a:lstStyle/>
        <a:p>
          <a:endParaRPr lang="pt-BR" noProof="0"/>
        </a:p>
      </dgm:t>
    </dgm:pt>
    <dgm:pt modelId="{846B8304-B191-49E6-A9F9-CFDC740C871C}">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800" b="1" i="0" noProof="0" smtClean="0">
              <a:solidFill>
                <a:schemeClr val="bg2"/>
              </a:solidFill>
              <a:latin typeface="Arial"/>
              <a:ea typeface="+mn-ea"/>
              <a:cs typeface="+mn-cs"/>
            </a:rPr>
            <a:t>Recurso de Gerenciamento de Energia do sistema operacional</a:t>
          </a:r>
          <a:endParaRPr lang="pt-BR" sz="1800" b="1" i="0" noProof="0">
            <a:solidFill>
              <a:schemeClr val="bg2"/>
            </a:solidFill>
            <a:latin typeface="Arial"/>
            <a:ea typeface="+mn-ea"/>
            <a:cs typeface="+mn-cs"/>
          </a:endParaRPr>
        </a:p>
      </dgm:t>
    </dgm:pt>
    <dgm:pt modelId="{0F3D2F73-A2A5-448B-9D7B-6BFA0F774255}" type="parTrans" cxnId="{ED9D198E-0CE4-4E80-AAD1-4DADDBB1A199}">
      <dgm:prSet/>
      <dgm:spPr/>
      <dgm:t>
        <a:bodyPr/>
        <a:lstStyle/>
        <a:p>
          <a:endParaRPr lang="pt-BR" noProof="0"/>
        </a:p>
      </dgm:t>
    </dgm:pt>
    <dgm:pt modelId="{578178E2-2F32-4737-BA0D-97A8F80FD3E8}" type="sibTrans" cxnId="{ED9D198E-0CE4-4E80-AAD1-4DADDBB1A199}">
      <dgm:prSet/>
      <dgm:spPr/>
      <dgm:t>
        <a:bodyPr/>
        <a:lstStyle/>
        <a:p>
          <a:endParaRPr lang="pt-BR" noProof="0"/>
        </a:p>
      </dgm:t>
    </dgm:pt>
    <dgm:pt modelId="{7F3689AA-DF68-44B1-9D79-3C2520F4784C}">
      <dgm:prSet phldrT="[Text]" custT="1"/>
      <dgm:spPr>
        <a:solidFill>
          <a:srgbClr val="FDE2B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600" b="1" i="0" noProof="0" dirty="0" smtClean="0">
              <a:latin typeface="Segoe"/>
              <a:ea typeface="+mn-ea"/>
              <a:cs typeface="+mn-cs"/>
            </a:rPr>
            <a:t>O Windows Server 2008 usa aproximadamente dez por cento menos energia que o Windows Server 2003 por causa da Configuração Avançada e da Interface de Energia do gerenciamento de energia do processador</a:t>
          </a:r>
          <a:endParaRPr lang="pt-BR" sz="1600" b="1" i="0" noProof="0" dirty="0">
            <a:latin typeface="Segoe"/>
            <a:ea typeface="+mn-ea"/>
            <a:cs typeface="+mn-cs"/>
          </a:endParaRPr>
        </a:p>
      </dgm:t>
    </dgm:pt>
    <dgm:pt modelId="{24BE7D2C-133B-4926-AD6D-A7B680EC8340}" type="parTrans" cxnId="{C9432E1F-D79D-4542-A39B-A249F8FF3745}">
      <dgm:prSet/>
      <dgm:spPr/>
      <dgm:t>
        <a:bodyPr/>
        <a:lstStyle/>
        <a:p>
          <a:endParaRPr lang="pt-BR" noProof="0"/>
        </a:p>
      </dgm:t>
    </dgm:pt>
    <dgm:pt modelId="{DE546F68-65EB-4E21-9E2F-45592EE258E1}" type="sibTrans" cxnId="{C9432E1F-D79D-4542-A39B-A249F8FF3745}">
      <dgm:prSet/>
      <dgm:spPr/>
      <dgm:t>
        <a:bodyPr/>
        <a:lstStyle/>
        <a:p>
          <a:endParaRPr lang="pt-BR" noProof="0"/>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pt>
    <dgm:pt modelId="{A460F6C5-03DD-43EA-B164-8B07068C64AA}" type="pres">
      <dgm:prSet presAssocID="{FE6CD866-264E-470C-B35F-77593BBAD9EF}" presName="bigChev" presStyleLbl="node1" presStyleIdx="0" presStyleCnt="3" custScaleX="66708" custScaleY="115143" custLinFactNeighborX="59252" custLinFactNeighborY="3126"/>
      <dgm:spPr>
        <a:prstGeom prst="round2DiagRect">
          <a:avLst/>
        </a:prstGeom>
      </dgm:spPr>
      <dgm:t>
        <a:bodyPr/>
        <a:lstStyle/>
        <a:p>
          <a:endParaRPr lang="en-US"/>
        </a:p>
      </dgm:t>
    </dgm:pt>
    <dgm:pt modelId="{235893F3-5187-45AD-9F68-C6221AF01184}" type="pres">
      <dgm:prSet presAssocID="{B78B877A-CD4C-4430-BCB4-33493E039CBA}" presName="parTrans" presStyleCnt="0"/>
      <dgm:spPr/>
    </dgm:pt>
    <dgm:pt modelId="{75B3C12C-B973-45E5-BCE5-E41D6A99448C}" type="pres">
      <dgm:prSet presAssocID="{83F7CC42-E36B-4F8D-A2BD-4CAD18E7F7AC}" presName="node" presStyleLbl="alignAccFollowNode1" presStyleIdx="0" presStyleCnt="3" custScaleX="235250" custScaleY="124891" custLinFactX="10930" custLinFactNeighborX="100000">
        <dgm:presLayoutVars>
          <dgm:bulletEnabled val="1"/>
        </dgm:presLayoutVars>
      </dgm:prSet>
      <dgm:spPr/>
      <dgm:t>
        <a:bodyPr/>
        <a:lstStyle/>
        <a:p>
          <a:endParaRPr lang="en-US"/>
        </a:p>
      </dgm:t>
    </dgm:pt>
    <dgm:pt modelId="{EBFAEEFA-33D7-4AA7-821A-9233D34929A8}" type="pres">
      <dgm:prSet presAssocID="{FE6CD866-264E-470C-B35F-77593BBAD9EF}" presName="vSp" presStyleCnt="0"/>
      <dgm:spPr/>
    </dgm:pt>
    <dgm:pt modelId="{340A1E5B-3351-48D2-B584-B939DB6E4724}" type="pres">
      <dgm:prSet presAssocID="{ABB1BE67-AEC3-43BC-9A7B-13BE8CCCCD06}" presName="horFlow" presStyleCnt="0"/>
      <dgm:spPr/>
    </dgm:pt>
    <dgm:pt modelId="{8F2EB1CC-D27B-43B8-9CAB-8BF65F811462}" type="pres">
      <dgm:prSet presAssocID="{ABB1BE67-AEC3-43BC-9A7B-13BE8CCCCD06}" presName="bigChev" presStyleLbl="node1" presStyleIdx="1" presStyleCnt="3" custScaleX="66708" custLinFactNeighborX="58378"/>
      <dgm:spPr>
        <a:prstGeom prst="round2DiagRect">
          <a:avLst/>
        </a:prstGeom>
      </dgm:spPr>
      <dgm:t>
        <a:bodyPr/>
        <a:lstStyle/>
        <a:p>
          <a:endParaRPr lang="en-US"/>
        </a:p>
      </dgm:t>
    </dgm:pt>
    <dgm:pt modelId="{B1242674-0079-447D-8B86-9BE39EC4F6DF}" type="pres">
      <dgm:prSet presAssocID="{DDFA12A3-A5AF-42AB-A142-964B3B139BE3}" presName="parTrans" presStyleCnt="0"/>
      <dgm:spPr/>
    </dgm:pt>
    <dgm:pt modelId="{243B0701-C580-4617-947A-A5C8F42AB2B9}" type="pres">
      <dgm:prSet presAssocID="{DCE039F2-AE2B-43AB-9704-D902C3523808}" presName="node" presStyleLbl="alignAccFollowNode1" presStyleIdx="1" presStyleCnt="3" custScaleX="235250" custLinFactX="10930" custLinFactNeighborX="100000">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pt>
    <dgm:pt modelId="{1FBB8E3D-83B5-4827-9C66-7B25D588D61D}" type="pres">
      <dgm:prSet presAssocID="{846B8304-B191-49E6-A9F9-CFDC740C871C}" presName="horFlow" presStyleCnt="0"/>
      <dgm:spPr/>
    </dgm:pt>
    <dgm:pt modelId="{A2308CA2-35C9-430C-AEF5-C190DAB95FEB}" type="pres">
      <dgm:prSet presAssocID="{846B8304-B191-49E6-A9F9-CFDC740C871C}" presName="bigChev" presStyleLbl="node1" presStyleIdx="2" presStyleCnt="3" custScaleX="66708" custLinFactNeighborX="58378"/>
      <dgm:spPr>
        <a:prstGeom prst="round2DiagRect">
          <a:avLst/>
        </a:prstGeom>
      </dgm:spPr>
      <dgm:t>
        <a:bodyPr/>
        <a:lstStyle/>
        <a:p>
          <a:endParaRPr lang="en-US"/>
        </a:p>
      </dgm:t>
    </dgm:pt>
    <dgm:pt modelId="{675BBF20-5FAC-47C0-B58E-A070B4098B85}" type="pres">
      <dgm:prSet presAssocID="{24BE7D2C-133B-4926-AD6D-A7B680EC8340}" presName="parTrans" presStyleCnt="0"/>
      <dgm:spPr/>
    </dgm:pt>
    <dgm:pt modelId="{631D233E-2897-4A37-9DE7-35893BF880F7}" type="pres">
      <dgm:prSet presAssocID="{7F3689AA-DF68-44B1-9D79-3C2520F4784C}" presName="node" presStyleLbl="alignAccFollowNode1" presStyleIdx="2" presStyleCnt="3" custScaleX="235250" custLinFactX="10930" custLinFactNeighborX="100000">
        <dgm:presLayoutVars>
          <dgm:bulletEnabled val="1"/>
        </dgm:presLayoutVars>
      </dgm:prSet>
      <dgm:spPr/>
      <dgm:t>
        <a:bodyPr/>
        <a:lstStyle/>
        <a:p>
          <a:endParaRPr lang="en-US"/>
        </a:p>
      </dgm:t>
    </dgm:pt>
  </dgm:ptLst>
  <dgm:cxnLst>
    <dgm:cxn modelId="{98D15A03-50D7-4DFE-992D-3F023EB39A5D}" srcId="{19009760-2D87-4AF1-8589-BB6D40B24BEA}" destId="{FE6CD866-264E-470C-B35F-77593BBAD9EF}" srcOrd="0" destOrd="0" parTransId="{98B1A228-F5D4-49A9-A920-FD0A427A9BC0}" sibTransId="{709AF761-53D6-4603-B4EE-B05BB747C67E}"/>
    <dgm:cxn modelId="{E35BBB7F-256C-4E29-9BED-486B042D334B}" srcId="{19009760-2D87-4AF1-8589-BB6D40B24BEA}" destId="{ABB1BE67-AEC3-43BC-9A7B-13BE8CCCCD06}" srcOrd="1" destOrd="0" parTransId="{5CEA4C76-75D1-42A2-ABBF-D8392811FEF9}" sibTransId="{278ECFFA-1D77-44D0-AF46-A7F5FCF411F3}"/>
    <dgm:cxn modelId="{8F0C7427-03E3-44E8-A155-4490EAA932C5}" type="presOf" srcId="{83F7CC42-E36B-4F8D-A2BD-4CAD18E7F7AC}" destId="{75B3C12C-B973-45E5-BCE5-E41D6A99448C}" srcOrd="0" destOrd="0" presId="urn:microsoft.com/office/officeart/2005/8/layout/lProcess3"/>
    <dgm:cxn modelId="{FA1AF828-E050-4548-915F-938C8F3CF9F4}" type="presOf" srcId="{DCE039F2-AE2B-43AB-9704-D902C3523808}" destId="{243B0701-C580-4617-947A-A5C8F42AB2B9}" srcOrd="0" destOrd="0" presId="urn:microsoft.com/office/officeart/2005/8/layout/lProcess3"/>
    <dgm:cxn modelId="{BDC0905F-EFE6-41B2-B5CE-DFFAAF32FDF0}" srcId="{FE6CD866-264E-470C-B35F-77593BBAD9EF}" destId="{83F7CC42-E36B-4F8D-A2BD-4CAD18E7F7AC}" srcOrd="0" destOrd="0" parTransId="{B78B877A-CD4C-4430-BCB4-33493E039CBA}" sibTransId="{F97F72DE-2CDF-43E9-937A-7F38FFBA04DC}"/>
    <dgm:cxn modelId="{9C6E162E-0A95-467B-B7BB-A244BC304E1A}" type="presOf" srcId="{19009760-2D87-4AF1-8589-BB6D40B24BEA}" destId="{C8EA270C-F4EC-46D5-BE49-3AD0EB31CCC6}" srcOrd="0" destOrd="0" presId="urn:microsoft.com/office/officeart/2005/8/layout/lProcess3"/>
    <dgm:cxn modelId="{CD431FC2-5E05-488F-B8BB-295CF2158C56}" type="presOf" srcId="{846B8304-B191-49E6-A9F9-CFDC740C871C}" destId="{A2308CA2-35C9-430C-AEF5-C190DAB95FEB}" srcOrd="0" destOrd="0" presId="urn:microsoft.com/office/officeart/2005/8/layout/lProcess3"/>
    <dgm:cxn modelId="{10940201-33AE-4B1D-98D8-640E96496927}" type="presOf" srcId="{FE6CD866-264E-470C-B35F-77593BBAD9EF}" destId="{A460F6C5-03DD-43EA-B164-8B07068C64AA}" srcOrd="0" destOrd="0" presId="urn:microsoft.com/office/officeart/2005/8/layout/lProcess3"/>
    <dgm:cxn modelId="{C9432E1F-D79D-4542-A39B-A249F8FF3745}" srcId="{846B8304-B191-49E6-A9F9-CFDC740C871C}" destId="{7F3689AA-DF68-44B1-9D79-3C2520F4784C}" srcOrd="0" destOrd="0" parTransId="{24BE7D2C-133B-4926-AD6D-A7B680EC8340}" sibTransId="{DE546F68-65EB-4E21-9E2F-45592EE258E1}"/>
    <dgm:cxn modelId="{2FFAA752-1740-46A1-83EF-88E3700C152C}" type="presOf" srcId="{ABB1BE67-AEC3-43BC-9A7B-13BE8CCCCD06}" destId="{8F2EB1CC-D27B-43B8-9CAB-8BF65F811462}" srcOrd="0" destOrd="0" presId="urn:microsoft.com/office/officeart/2005/8/layout/lProcess3"/>
    <dgm:cxn modelId="{841BD517-AB81-42A6-BA86-4F77B05F806A}" type="presOf" srcId="{7F3689AA-DF68-44B1-9D79-3C2520F4784C}" destId="{631D233E-2897-4A37-9DE7-35893BF880F7}" srcOrd="0" destOrd="0" presId="urn:microsoft.com/office/officeart/2005/8/layout/lProcess3"/>
    <dgm:cxn modelId="{E67F16CE-C0DD-4689-AEAF-2C9443E8B74B}" srcId="{ABB1BE67-AEC3-43BC-9A7B-13BE8CCCCD06}" destId="{DCE039F2-AE2B-43AB-9704-D902C3523808}" srcOrd="0" destOrd="0" parTransId="{DDFA12A3-A5AF-42AB-A142-964B3B139BE3}" sibTransId="{1F6746DE-C51D-45F9-8020-6239A3902DC0}"/>
    <dgm:cxn modelId="{ED9D198E-0CE4-4E80-AAD1-4DADDBB1A199}" srcId="{19009760-2D87-4AF1-8589-BB6D40B24BEA}" destId="{846B8304-B191-49E6-A9F9-CFDC740C871C}" srcOrd="2" destOrd="0" parTransId="{0F3D2F73-A2A5-448B-9D7B-6BFA0F774255}" sibTransId="{578178E2-2F32-4737-BA0D-97A8F80FD3E8}"/>
    <dgm:cxn modelId="{4E20BEAC-97DC-4F69-9635-1716BA3631A8}" type="presParOf" srcId="{C8EA270C-F4EC-46D5-BE49-3AD0EB31CCC6}" destId="{7ED9E2AB-5DCC-4E0B-8B8A-C94CDF98FC0F}" srcOrd="0" destOrd="0" presId="urn:microsoft.com/office/officeart/2005/8/layout/lProcess3"/>
    <dgm:cxn modelId="{49511E01-CF12-4B9C-9B60-CFA0EB10C28A}" type="presParOf" srcId="{7ED9E2AB-5DCC-4E0B-8B8A-C94CDF98FC0F}" destId="{A460F6C5-03DD-43EA-B164-8B07068C64AA}" srcOrd="0" destOrd="0" presId="urn:microsoft.com/office/officeart/2005/8/layout/lProcess3"/>
    <dgm:cxn modelId="{CFFCB066-417A-447A-8D83-793FD13216B2}" type="presParOf" srcId="{7ED9E2AB-5DCC-4E0B-8B8A-C94CDF98FC0F}" destId="{235893F3-5187-45AD-9F68-C6221AF01184}" srcOrd="1" destOrd="0" presId="urn:microsoft.com/office/officeart/2005/8/layout/lProcess3"/>
    <dgm:cxn modelId="{3B3459AD-6F2F-481D-9A61-F1FCA2AAF30B}" type="presParOf" srcId="{7ED9E2AB-5DCC-4E0B-8B8A-C94CDF98FC0F}" destId="{75B3C12C-B973-45E5-BCE5-E41D6A99448C}" srcOrd="2" destOrd="0" presId="urn:microsoft.com/office/officeart/2005/8/layout/lProcess3"/>
    <dgm:cxn modelId="{FB2B863B-1E21-4195-8084-D1C1E91FC9A8}" type="presParOf" srcId="{C8EA270C-F4EC-46D5-BE49-3AD0EB31CCC6}" destId="{EBFAEEFA-33D7-4AA7-821A-9233D34929A8}" srcOrd="1" destOrd="0" presId="urn:microsoft.com/office/officeart/2005/8/layout/lProcess3"/>
    <dgm:cxn modelId="{BBFC9A39-40FF-4E13-972A-4DB1073F5F58}" type="presParOf" srcId="{C8EA270C-F4EC-46D5-BE49-3AD0EB31CCC6}" destId="{340A1E5B-3351-48D2-B584-B939DB6E4724}" srcOrd="2" destOrd="0" presId="urn:microsoft.com/office/officeart/2005/8/layout/lProcess3"/>
    <dgm:cxn modelId="{08602450-33B2-49DF-840F-6E3549A28BAB}" type="presParOf" srcId="{340A1E5B-3351-48D2-B584-B939DB6E4724}" destId="{8F2EB1CC-D27B-43B8-9CAB-8BF65F811462}" srcOrd="0" destOrd="0" presId="urn:microsoft.com/office/officeart/2005/8/layout/lProcess3"/>
    <dgm:cxn modelId="{458E44EE-884A-48FE-A1C5-C6A48E331CFB}" type="presParOf" srcId="{340A1E5B-3351-48D2-B584-B939DB6E4724}" destId="{B1242674-0079-447D-8B86-9BE39EC4F6DF}" srcOrd="1" destOrd="0" presId="urn:microsoft.com/office/officeart/2005/8/layout/lProcess3"/>
    <dgm:cxn modelId="{77699CC2-4397-466E-9424-24AB3B0873D9}" type="presParOf" srcId="{340A1E5B-3351-48D2-B584-B939DB6E4724}" destId="{243B0701-C580-4617-947A-A5C8F42AB2B9}" srcOrd="2" destOrd="0" presId="urn:microsoft.com/office/officeart/2005/8/layout/lProcess3"/>
    <dgm:cxn modelId="{74ACAA78-1AB8-46BB-89B7-ECEFA728D5F9}" type="presParOf" srcId="{C8EA270C-F4EC-46D5-BE49-3AD0EB31CCC6}" destId="{413C2847-4255-4AE5-86CD-DFB8ABDDFD77}" srcOrd="3" destOrd="0" presId="urn:microsoft.com/office/officeart/2005/8/layout/lProcess3"/>
    <dgm:cxn modelId="{A05D953F-FD22-4CF7-BEFB-1B2ABC15FAF9}" type="presParOf" srcId="{C8EA270C-F4EC-46D5-BE49-3AD0EB31CCC6}" destId="{1FBB8E3D-83B5-4827-9C66-7B25D588D61D}" srcOrd="4" destOrd="0" presId="urn:microsoft.com/office/officeart/2005/8/layout/lProcess3"/>
    <dgm:cxn modelId="{012769EB-5712-441A-8DE8-F5E39FC8ABDD}" type="presParOf" srcId="{1FBB8E3D-83B5-4827-9C66-7B25D588D61D}" destId="{A2308CA2-35C9-430C-AEF5-C190DAB95FEB}" srcOrd="0" destOrd="0" presId="urn:microsoft.com/office/officeart/2005/8/layout/lProcess3"/>
    <dgm:cxn modelId="{62551699-30DA-4DCD-AC6E-29BD13658B47}" type="presParOf" srcId="{1FBB8E3D-83B5-4827-9C66-7B25D588D61D}" destId="{675BBF20-5FAC-47C0-B58E-A070B4098B85}" srcOrd="1" destOrd="0" presId="urn:microsoft.com/office/officeart/2005/8/layout/lProcess3"/>
    <dgm:cxn modelId="{F84BEB0C-B279-4700-900E-A6A0952538CF}" type="presParOf" srcId="{1FBB8E3D-83B5-4827-9C66-7B25D588D61D}" destId="{631D233E-2897-4A37-9DE7-35893BF880F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6CD866-264E-470C-B35F-77593BBAD9E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800" b="1" i="0" noProof="0" smtClean="0">
              <a:solidFill>
                <a:schemeClr val="bg2"/>
              </a:solidFill>
              <a:latin typeface="Arial"/>
              <a:ea typeface="+mn-ea"/>
              <a:cs typeface="+mn-cs"/>
            </a:rPr>
            <a:t>Gerenciamento Virtual, Físico e Entre Hipervisores</a:t>
          </a:r>
          <a:endParaRPr lang="pt-BR" sz="1800" b="1" i="0" noProof="0">
            <a:solidFill>
              <a:schemeClr val="bg2"/>
            </a:solidFill>
            <a:latin typeface="Arial"/>
            <a:ea typeface="+mn-ea"/>
            <a:cs typeface="+mn-cs"/>
          </a:endParaRPr>
        </a:p>
      </dgm:t>
    </dgm:pt>
    <dgm:pt modelId="{98B1A228-F5D4-49A9-A920-FD0A427A9BC0}" type="parTrans" cxnId="{98D15A03-50D7-4DFE-992D-3F023EB39A5D}">
      <dgm:prSet/>
      <dgm:spPr/>
      <dgm:t>
        <a:bodyPr/>
        <a:lstStyle/>
        <a:p>
          <a:endParaRPr lang="pt-BR" noProof="0"/>
        </a:p>
      </dgm:t>
    </dgm:pt>
    <dgm:pt modelId="{709AF761-53D6-4603-B4EE-B05BB747C67E}" type="sibTrans" cxnId="{98D15A03-50D7-4DFE-992D-3F023EB39A5D}">
      <dgm:prSet/>
      <dgm:spPr/>
      <dgm:t>
        <a:bodyPr/>
        <a:lstStyle/>
        <a:p>
          <a:endParaRPr lang="pt-BR" noProof="0"/>
        </a:p>
      </dgm:t>
    </dgm:pt>
    <dgm:pt modelId="{83F7CC42-E36B-4F8D-A2BD-4CAD18E7F7A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400" b="1" i="0" noProof="0" smtClean="0">
              <a:latin typeface="Segoe Semibold"/>
              <a:ea typeface="Calibri"/>
              <a:cs typeface="Times New Roman"/>
            </a:rPr>
            <a:t>“…se meu console central puder gerenciar minhas máquinas virtuais Microsoft e VMware com uma interface que seja familiar e fácil para minha equipe certificada Microsoft, é uma grande vantagem”.</a:t>
          </a:r>
        </a:p>
        <a:p>
          <a:pPr algn="l">
            <a:buNone/>
          </a:pPr>
          <a:r>
            <a:rPr lang="pt-BR" sz="1400" b="1" i="0" noProof="0" smtClean="0">
              <a:latin typeface="Segoe Semibold"/>
              <a:ea typeface="+mn-ea"/>
              <a:cs typeface="+mn-cs"/>
            </a:rPr>
            <a:t>Brent Register, The Atlanta Journal-Constitution </a:t>
          </a:r>
          <a:endParaRPr lang="pt-BR" sz="1400" b="1" i="0" noProof="0">
            <a:latin typeface="Segoe Semibold"/>
            <a:ea typeface="+mn-ea"/>
            <a:cs typeface="+mn-cs"/>
          </a:endParaRPr>
        </a:p>
      </dgm:t>
    </dgm:pt>
    <dgm:pt modelId="{B78B877A-CD4C-4430-BCB4-33493E039CBA}" type="parTrans" cxnId="{BDC0905F-EFE6-41B2-B5CE-DFFAAF32FDF0}">
      <dgm:prSet/>
      <dgm:spPr/>
      <dgm:t>
        <a:bodyPr/>
        <a:lstStyle/>
        <a:p>
          <a:endParaRPr lang="pt-BR" noProof="0"/>
        </a:p>
      </dgm:t>
    </dgm:pt>
    <dgm:pt modelId="{F97F72DE-2CDF-43E9-937A-7F38FFBA04DC}" type="sibTrans" cxnId="{BDC0905F-EFE6-41B2-B5CE-DFFAAF32FDF0}">
      <dgm:prSet/>
      <dgm:spPr/>
      <dgm:t>
        <a:bodyPr/>
        <a:lstStyle/>
        <a:p>
          <a:endParaRPr lang="pt-BR" noProof="0"/>
        </a:p>
      </dgm:t>
    </dgm:pt>
    <dgm:pt modelId="{ABB1BE67-AEC3-43BC-9A7B-13BE8CCCCD06}">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800" b="1" i="0" noProof="0" smtClean="0">
              <a:solidFill>
                <a:schemeClr val="bg2"/>
              </a:solidFill>
              <a:latin typeface="Arial"/>
              <a:ea typeface="+mn-ea"/>
              <a:cs typeface="+mn-cs"/>
            </a:rPr>
            <a:t>Recuperação de Desastres parte do System Center</a:t>
          </a:r>
          <a:endParaRPr lang="pt-BR" sz="1800" b="1" i="0" noProof="0">
            <a:solidFill>
              <a:schemeClr val="bg2"/>
            </a:solidFill>
            <a:latin typeface="Arial"/>
            <a:ea typeface="+mn-ea"/>
            <a:cs typeface="+mn-cs"/>
          </a:endParaRPr>
        </a:p>
      </dgm:t>
    </dgm:pt>
    <dgm:pt modelId="{5CEA4C76-75D1-42A2-ABBF-D8392811FEF9}" type="parTrans" cxnId="{E35BBB7F-256C-4E29-9BED-486B042D334B}">
      <dgm:prSet/>
      <dgm:spPr/>
      <dgm:t>
        <a:bodyPr/>
        <a:lstStyle/>
        <a:p>
          <a:endParaRPr lang="pt-BR" noProof="0"/>
        </a:p>
      </dgm:t>
    </dgm:pt>
    <dgm:pt modelId="{278ECFFA-1D77-44D0-AF46-A7F5FCF411F3}" type="sibTrans" cxnId="{E35BBB7F-256C-4E29-9BED-486B042D334B}">
      <dgm:prSet/>
      <dgm:spPr/>
      <dgm:t>
        <a:bodyPr/>
        <a:lstStyle/>
        <a:p>
          <a:endParaRPr lang="pt-BR" noProof="0"/>
        </a:p>
      </dgm:t>
    </dgm:pt>
    <dgm:pt modelId="{DCE039F2-AE2B-43AB-9704-D902C3523808}">
      <dgm:prSet phldrT="[Text]" custT="1"/>
      <dgm:spPr>
        <a:solidFill>
          <a:srgbClr val="DAFEBA">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400" b="1" i="0" noProof="0" smtClean="0">
              <a:solidFill>
                <a:schemeClr val="bg2"/>
              </a:solidFill>
              <a:latin typeface="Segoe Semibold"/>
              <a:ea typeface="+mn-ea"/>
              <a:cs typeface="+mn-cs"/>
            </a:rPr>
            <a:t>“Fazer isso em hardware físico leva algumas horas; com máquinas virtuais, leva minutos“, </a:t>
          </a:r>
        </a:p>
        <a:p>
          <a:pPr algn="l">
            <a:buNone/>
          </a:pPr>
          <a:r>
            <a:rPr lang="pt-BR" sz="1400" b="1" i="0" noProof="0" smtClean="0">
              <a:solidFill>
                <a:schemeClr val="bg2"/>
              </a:solidFill>
              <a:latin typeface="Segoe Semibold"/>
              <a:ea typeface="+mn-ea"/>
              <a:cs typeface="+mn-cs"/>
            </a:rPr>
            <a:t>Robert McShinsky, Administrador de Sistemas Sênior, Centro Médico Dartmouth-Hitchcock. </a:t>
          </a:r>
          <a:endParaRPr lang="pt-BR" sz="1400" b="1" i="0" noProof="0">
            <a:solidFill>
              <a:schemeClr val="bg2"/>
            </a:solidFill>
            <a:latin typeface="Segoe Semibold"/>
            <a:ea typeface="+mn-ea"/>
            <a:cs typeface="+mn-cs"/>
          </a:endParaRPr>
        </a:p>
      </dgm:t>
    </dgm:pt>
    <dgm:pt modelId="{DDFA12A3-A5AF-42AB-A142-964B3B139BE3}" type="parTrans" cxnId="{E67F16CE-C0DD-4689-AEAF-2C9443E8B74B}">
      <dgm:prSet/>
      <dgm:spPr/>
      <dgm:t>
        <a:bodyPr/>
        <a:lstStyle/>
        <a:p>
          <a:endParaRPr lang="pt-BR" noProof="0"/>
        </a:p>
      </dgm:t>
    </dgm:pt>
    <dgm:pt modelId="{1F6746DE-C51D-45F9-8020-6239A3902DC0}" type="sibTrans" cxnId="{E67F16CE-C0DD-4689-AEAF-2C9443E8B74B}">
      <dgm:prSet/>
      <dgm:spPr/>
      <dgm:t>
        <a:bodyPr/>
        <a:lstStyle/>
        <a:p>
          <a:endParaRPr lang="pt-BR" noProof="0"/>
        </a:p>
      </dgm:t>
    </dgm:pt>
    <dgm:pt modelId="{846B8304-B191-49E6-A9F9-CFDC740C871C}">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800" b="1" i="0" noProof="0" smtClean="0">
              <a:solidFill>
                <a:schemeClr val="bg2"/>
              </a:solidFill>
              <a:latin typeface="Arial"/>
              <a:ea typeface="+mn-ea"/>
              <a:cs typeface="+mn-cs"/>
            </a:rPr>
            <a:t>Implantação de Virtualização de Aplicações parte do System Center</a:t>
          </a:r>
          <a:endParaRPr lang="pt-BR" sz="1800" b="1" i="0" noProof="0">
            <a:solidFill>
              <a:schemeClr val="bg2"/>
            </a:solidFill>
            <a:latin typeface="Arial"/>
            <a:ea typeface="+mn-ea"/>
            <a:cs typeface="+mn-cs"/>
          </a:endParaRPr>
        </a:p>
      </dgm:t>
    </dgm:pt>
    <dgm:pt modelId="{0F3D2F73-A2A5-448B-9D7B-6BFA0F774255}" type="parTrans" cxnId="{ED9D198E-0CE4-4E80-AAD1-4DADDBB1A199}">
      <dgm:prSet/>
      <dgm:spPr/>
      <dgm:t>
        <a:bodyPr/>
        <a:lstStyle/>
        <a:p>
          <a:endParaRPr lang="pt-BR" noProof="0"/>
        </a:p>
      </dgm:t>
    </dgm:pt>
    <dgm:pt modelId="{578178E2-2F32-4737-BA0D-97A8F80FD3E8}" type="sibTrans" cxnId="{ED9D198E-0CE4-4E80-AAD1-4DADDBB1A199}">
      <dgm:prSet/>
      <dgm:spPr/>
      <dgm:t>
        <a:bodyPr/>
        <a:lstStyle/>
        <a:p>
          <a:endParaRPr lang="pt-BR" noProof="0"/>
        </a:p>
      </dgm:t>
    </dgm:pt>
    <dgm:pt modelId="{7F3689AA-DF68-44B1-9D79-3C2520F4784C}">
      <dgm:prSet phldrT="[Text]" custT="1"/>
      <dgm:spPr>
        <a:solidFill>
          <a:srgbClr val="FDE2B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1400" b="1" i="0" noProof="0" smtClean="0">
              <a:solidFill>
                <a:schemeClr val="bg2"/>
              </a:solidFill>
              <a:latin typeface="Segoe Semibold"/>
              <a:ea typeface="+mn-ea"/>
              <a:cs typeface="+mn-cs"/>
            </a:rPr>
            <a:t>“Agora podemos implantar aplicações virtualizadas e instaladas usando o mesmo procedimento”, </a:t>
          </a:r>
        </a:p>
        <a:p>
          <a:pPr algn="l">
            <a:buNone/>
          </a:pPr>
          <a:r>
            <a:rPr lang="pt-BR" sz="1400" b="1" i="0" noProof="0" smtClean="0">
              <a:solidFill>
                <a:schemeClr val="bg2"/>
              </a:solidFill>
              <a:latin typeface="Segoe Semibold"/>
              <a:ea typeface="+mn-ea"/>
              <a:cs typeface="+mn-cs"/>
            </a:rPr>
            <a:t>Arne Bertgen, Administrador de TI da Tuv Nord.</a:t>
          </a:r>
          <a:endParaRPr lang="pt-BR" sz="1400" b="1" i="0" noProof="0">
            <a:solidFill>
              <a:schemeClr val="bg2"/>
            </a:solidFill>
            <a:latin typeface="Segoe Semibold"/>
            <a:ea typeface="+mn-ea"/>
            <a:cs typeface="+mn-cs"/>
          </a:endParaRPr>
        </a:p>
      </dgm:t>
    </dgm:pt>
    <dgm:pt modelId="{24BE7D2C-133B-4926-AD6D-A7B680EC8340}" type="parTrans" cxnId="{C9432E1F-D79D-4542-A39B-A249F8FF3745}">
      <dgm:prSet/>
      <dgm:spPr/>
      <dgm:t>
        <a:bodyPr/>
        <a:lstStyle/>
        <a:p>
          <a:endParaRPr lang="pt-BR" noProof="0"/>
        </a:p>
      </dgm:t>
    </dgm:pt>
    <dgm:pt modelId="{DE546F68-65EB-4E21-9E2F-45592EE258E1}" type="sibTrans" cxnId="{C9432E1F-D79D-4542-A39B-A249F8FF3745}">
      <dgm:prSet/>
      <dgm:spPr/>
      <dgm:t>
        <a:bodyPr/>
        <a:lstStyle/>
        <a:p>
          <a:endParaRPr lang="pt-BR" noProof="0"/>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pt>
    <dgm:pt modelId="{A460F6C5-03DD-43EA-B164-8B07068C64AA}" type="pres">
      <dgm:prSet presAssocID="{FE6CD866-264E-470C-B35F-77593BBAD9EF}" presName="bigChev" presStyleLbl="node1" presStyleIdx="0" presStyleCnt="3" custScaleX="76830" custLinFactNeighborX="874" custLinFactNeighborY="-181"/>
      <dgm:spPr>
        <a:prstGeom prst="round2DiagRect">
          <a:avLst/>
        </a:prstGeom>
      </dgm:spPr>
      <dgm:t>
        <a:bodyPr/>
        <a:lstStyle/>
        <a:p>
          <a:endParaRPr lang="en-US"/>
        </a:p>
      </dgm:t>
    </dgm:pt>
    <dgm:pt modelId="{235893F3-5187-45AD-9F68-C6221AF01184}" type="pres">
      <dgm:prSet presAssocID="{B78B877A-CD4C-4430-BCB4-33493E039CBA}" presName="parTrans" presStyleCnt="0"/>
      <dgm:spPr/>
    </dgm:pt>
    <dgm:pt modelId="{75B3C12C-B973-45E5-BCE5-E41D6A99448C}" type="pres">
      <dgm:prSet presAssocID="{83F7CC42-E36B-4F8D-A2BD-4CAD18E7F7AC}" presName="node" presStyleLbl="alignAccFollowNode1" presStyleIdx="0" presStyleCnt="3" custScaleX="215977" custLinFactX="2368" custLinFactNeighborX="100000">
        <dgm:presLayoutVars>
          <dgm:bulletEnabled val="1"/>
        </dgm:presLayoutVars>
      </dgm:prSet>
      <dgm:spPr/>
      <dgm:t>
        <a:bodyPr/>
        <a:lstStyle/>
        <a:p>
          <a:endParaRPr lang="en-US"/>
        </a:p>
      </dgm:t>
    </dgm:pt>
    <dgm:pt modelId="{EBFAEEFA-33D7-4AA7-821A-9233D34929A8}" type="pres">
      <dgm:prSet presAssocID="{FE6CD866-264E-470C-B35F-77593BBAD9EF}" presName="vSp" presStyleCnt="0"/>
      <dgm:spPr/>
    </dgm:pt>
    <dgm:pt modelId="{340A1E5B-3351-48D2-B584-B939DB6E4724}" type="pres">
      <dgm:prSet presAssocID="{ABB1BE67-AEC3-43BC-9A7B-13BE8CCCCD06}" presName="horFlow" presStyleCnt="0"/>
      <dgm:spPr/>
    </dgm:pt>
    <dgm:pt modelId="{8F2EB1CC-D27B-43B8-9CAB-8BF65F811462}" type="pres">
      <dgm:prSet presAssocID="{ABB1BE67-AEC3-43BC-9A7B-13BE8CCCCD06}" presName="bigChev" presStyleLbl="node1" presStyleIdx="1" presStyleCnt="3" custScaleX="76830"/>
      <dgm:spPr>
        <a:prstGeom prst="round2DiagRect">
          <a:avLst/>
        </a:prstGeom>
      </dgm:spPr>
      <dgm:t>
        <a:bodyPr/>
        <a:lstStyle/>
        <a:p>
          <a:endParaRPr lang="en-US"/>
        </a:p>
      </dgm:t>
    </dgm:pt>
    <dgm:pt modelId="{B1242674-0079-447D-8B86-9BE39EC4F6DF}" type="pres">
      <dgm:prSet presAssocID="{DDFA12A3-A5AF-42AB-A142-964B3B139BE3}" presName="parTrans" presStyleCnt="0"/>
      <dgm:spPr/>
    </dgm:pt>
    <dgm:pt modelId="{243B0701-C580-4617-947A-A5C8F42AB2B9}" type="pres">
      <dgm:prSet presAssocID="{DCE039F2-AE2B-43AB-9704-D902C3523808}" presName="node" presStyleLbl="alignAccFollowNode1" presStyleIdx="1" presStyleCnt="3" custScaleX="215977" custLinFactX="2368" custLinFactNeighborX="100000">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pt>
    <dgm:pt modelId="{1FBB8E3D-83B5-4827-9C66-7B25D588D61D}" type="pres">
      <dgm:prSet presAssocID="{846B8304-B191-49E6-A9F9-CFDC740C871C}" presName="horFlow" presStyleCnt="0"/>
      <dgm:spPr/>
    </dgm:pt>
    <dgm:pt modelId="{A2308CA2-35C9-430C-AEF5-C190DAB95FEB}" type="pres">
      <dgm:prSet presAssocID="{846B8304-B191-49E6-A9F9-CFDC740C871C}" presName="bigChev" presStyleLbl="node1" presStyleIdx="2" presStyleCnt="3" custScaleX="76830"/>
      <dgm:spPr>
        <a:prstGeom prst="round2DiagRect">
          <a:avLst/>
        </a:prstGeom>
      </dgm:spPr>
      <dgm:t>
        <a:bodyPr/>
        <a:lstStyle/>
        <a:p>
          <a:endParaRPr lang="en-US"/>
        </a:p>
      </dgm:t>
    </dgm:pt>
    <dgm:pt modelId="{675BBF20-5FAC-47C0-B58E-A070B4098B85}" type="pres">
      <dgm:prSet presAssocID="{24BE7D2C-133B-4926-AD6D-A7B680EC8340}" presName="parTrans" presStyleCnt="0"/>
      <dgm:spPr/>
    </dgm:pt>
    <dgm:pt modelId="{631D233E-2897-4A37-9DE7-35893BF880F7}" type="pres">
      <dgm:prSet presAssocID="{7F3689AA-DF68-44B1-9D79-3C2520F4784C}" presName="node" presStyleLbl="alignAccFollowNode1" presStyleIdx="2" presStyleCnt="3" custScaleX="215977" custLinFactX="2368" custLinFactNeighborX="100000">
        <dgm:presLayoutVars>
          <dgm:bulletEnabled val="1"/>
        </dgm:presLayoutVars>
      </dgm:prSet>
      <dgm:spPr/>
      <dgm:t>
        <a:bodyPr/>
        <a:lstStyle/>
        <a:p>
          <a:endParaRPr lang="en-US"/>
        </a:p>
      </dgm:t>
    </dgm:pt>
  </dgm:ptLst>
  <dgm:cxnLst>
    <dgm:cxn modelId="{98D15A03-50D7-4DFE-992D-3F023EB39A5D}" srcId="{19009760-2D87-4AF1-8589-BB6D40B24BEA}" destId="{FE6CD866-264E-470C-B35F-77593BBAD9EF}" srcOrd="0" destOrd="0" parTransId="{98B1A228-F5D4-49A9-A920-FD0A427A9BC0}" sibTransId="{709AF761-53D6-4603-B4EE-B05BB747C67E}"/>
    <dgm:cxn modelId="{0A6D9A4B-DD6B-4BEB-A5DF-F75F6DFAFC40}" type="presOf" srcId="{ABB1BE67-AEC3-43BC-9A7B-13BE8CCCCD06}" destId="{8F2EB1CC-D27B-43B8-9CAB-8BF65F811462}" srcOrd="0" destOrd="0" presId="urn:microsoft.com/office/officeart/2005/8/layout/lProcess3"/>
    <dgm:cxn modelId="{E35BBB7F-256C-4E29-9BED-486B042D334B}" srcId="{19009760-2D87-4AF1-8589-BB6D40B24BEA}" destId="{ABB1BE67-AEC3-43BC-9A7B-13BE8CCCCD06}" srcOrd="1" destOrd="0" parTransId="{5CEA4C76-75D1-42A2-ABBF-D8392811FEF9}" sibTransId="{278ECFFA-1D77-44D0-AF46-A7F5FCF411F3}"/>
    <dgm:cxn modelId="{C8703225-F085-4A2A-8F91-AB05B46F4744}" type="presOf" srcId="{FE6CD866-264E-470C-B35F-77593BBAD9EF}" destId="{A460F6C5-03DD-43EA-B164-8B07068C64AA}" srcOrd="0" destOrd="0" presId="urn:microsoft.com/office/officeart/2005/8/layout/lProcess3"/>
    <dgm:cxn modelId="{FEB2FD8D-9D67-4074-966B-6751C29CB88A}" type="presOf" srcId="{19009760-2D87-4AF1-8589-BB6D40B24BEA}" destId="{C8EA270C-F4EC-46D5-BE49-3AD0EB31CCC6}" srcOrd="0" destOrd="0" presId="urn:microsoft.com/office/officeart/2005/8/layout/lProcess3"/>
    <dgm:cxn modelId="{54DC94A4-7853-4B5C-A516-33EA0FF885D1}" type="presOf" srcId="{846B8304-B191-49E6-A9F9-CFDC740C871C}" destId="{A2308CA2-35C9-430C-AEF5-C190DAB95FEB}" srcOrd="0" destOrd="0" presId="urn:microsoft.com/office/officeart/2005/8/layout/lProcess3"/>
    <dgm:cxn modelId="{BDC0905F-EFE6-41B2-B5CE-DFFAAF32FDF0}" srcId="{FE6CD866-264E-470C-B35F-77593BBAD9EF}" destId="{83F7CC42-E36B-4F8D-A2BD-4CAD18E7F7AC}" srcOrd="0" destOrd="0" parTransId="{B78B877A-CD4C-4430-BCB4-33493E039CBA}" sibTransId="{F97F72DE-2CDF-43E9-937A-7F38FFBA04DC}"/>
    <dgm:cxn modelId="{2CF2479B-3907-4412-8883-4506AE6BC7DA}" type="presOf" srcId="{83F7CC42-E36B-4F8D-A2BD-4CAD18E7F7AC}" destId="{75B3C12C-B973-45E5-BCE5-E41D6A99448C}" srcOrd="0" destOrd="0" presId="urn:microsoft.com/office/officeart/2005/8/layout/lProcess3"/>
    <dgm:cxn modelId="{C9432E1F-D79D-4542-A39B-A249F8FF3745}" srcId="{846B8304-B191-49E6-A9F9-CFDC740C871C}" destId="{7F3689AA-DF68-44B1-9D79-3C2520F4784C}" srcOrd="0" destOrd="0" parTransId="{24BE7D2C-133B-4926-AD6D-A7B680EC8340}" sibTransId="{DE546F68-65EB-4E21-9E2F-45592EE258E1}"/>
    <dgm:cxn modelId="{472529F2-0BE0-4F62-AEE3-4C1B15732022}" type="presOf" srcId="{DCE039F2-AE2B-43AB-9704-D902C3523808}" destId="{243B0701-C580-4617-947A-A5C8F42AB2B9}" srcOrd="0" destOrd="0" presId="urn:microsoft.com/office/officeart/2005/8/layout/lProcess3"/>
    <dgm:cxn modelId="{B9547ACE-1876-449A-9505-FF025C19D6BA}" type="presOf" srcId="{7F3689AA-DF68-44B1-9D79-3C2520F4784C}" destId="{631D233E-2897-4A37-9DE7-35893BF880F7}" srcOrd="0" destOrd="0" presId="urn:microsoft.com/office/officeart/2005/8/layout/lProcess3"/>
    <dgm:cxn modelId="{E67F16CE-C0DD-4689-AEAF-2C9443E8B74B}" srcId="{ABB1BE67-AEC3-43BC-9A7B-13BE8CCCCD06}" destId="{DCE039F2-AE2B-43AB-9704-D902C3523808}" srcOrd="0" destOrd="0" parTransId="{DDFA12A3-A5AF-42AB-A142-964B3B139BE3}" sibTransId="{1F6746DE-C51D-45F9-8020-6239A3902DC0}"/>
    <dgm:cxn modelId="{ED9D198E-0CE4-4E80-AAD1-4DADDBB1A199}" srcId="{19009760-2D87-4AF1-8589-BB6D40B24BEA}" destId="{846B8304-B191-49E6-A9F9-CFDC740C871C}" srcOrd="2" destOrd="0" parTransId="{0F3D2F73-A2A5-448B-9D7B-6BFA0F774255}" sibTransId="{578178E2-2F32-4737-BA0D-97A8F80FD3E8}"/>
    <dgm:cxn modelId="{4203AC01-EF4E-459C-A9F8-0F698ECF585F}" type="presParOf" srcId="{C8EA270C-F4EC-46D5-BE49-3AD0EB31CCC6}" destId="{7ED9E2AB-5DCC-4E0B-8B8A-C94CDF98FC0F}" srcOrd="0" destOrd="0" presId="urn:microsoft.com/office/officeart/2005/8/layout/lProcess3"/>
    <dgm:cxn modelId="{053BAA98-3265-44D9-AE13-B86FDE7646F4}" type="presParOf" srcId="{7ED9E2AB-5DCC-4E0B-8B8A-C94CDF98FC0F}" destId="{A460F6C5-03DD-43EA-B164-8B07068C64AA}" srcOrd="0" destOrd="0" presId="urn:microsoft.com/office/officeart/2005/8/layout/lProcess3"/>
    <dgm:cxn modelId="{49AC032B-1A79-47C7-9F02-1F5ED58065AC}" type="presParOf" srcId="{7ED9E2AB-5DCC-4E0B-8B8A-C94CDF98FC0F}" destId="{235893F3-5187-45AD-9F68-C6221AF01184}" srcOrd="1" destOrd="0" presId="urn:microsoft.com/office/officeart/2005/8/layout/lProcess3"/>
    <dgm:cxn modelId="{7825B9E7-0AB2-480E-81EA-9803A7A456A6}" type="presParOf" srcId="{7ED9E2AB-5DCC-4E0B-8B8A-C94CDF98FC0F}" destId="{75B3C12C-B973-45E5-BCE5-E41D6A99448C}" srcOrd="2" destOrd="0" presId="urn:microsoft.com/office/officeart/2005/8/layout/lProcess3"/>
    <dgm:cxn modelId="{DBB361F3-67BB-4A84-8347-F7D2BE8C2A4A}" type="presParOf" srcId="{C8EA270C-F4EC-46D5-BE49-3AD0EB31CCC6}" destId="{EBFAEEFA-33D7-4AA7-821A-9233D34929A8}" srcOrd="1" destOrd="0" presId="urn:microsoft.com/office/officeart/2005/8/layout/lProcess3"/>
    <dgm:cxn modelId="{AAE80167-ACE7-424B-AC0F-0A290E975A3B}" type="presParOf" srcId="{C8EA270C-F4EC-46D5-BE49-3AD0EB31CCC6}" destId="{340A1E5B-3351-48D2-B584-B939DB6E4724}" srcOrd="2" destOrd="0" presId="urn:microsoft.com/office/officeart/2005/8/layout/lProcess3"/>
    <dgm:cxn modelId="{295E7880-40B5-414A-9DF8-A78FD8ED9C4B}" type="presParOf" srcId="{340A1E5B-3351-48D2-B584-B939DB6E4724}" destId="{8F2EB1CC-D27B-43B8-9CAB-8BF65F811462}" srcOrd="0" destOrd="0" presId="urn:microsoft.com/office/officeart/2005/8/layout/lProcess3"/>
    <dgm:cxn modelId="{FDC7418B-5C46-4371-AC36-0C8F2E2804CB}" type="presParOf" srcId="{340A1E5B-3351-48D2-B584-B939DB6E4724}" destId="{B1242674-0079-447D-8B86-9BE39EC4F6DF}" srcOrd="1" destOrd="0" presId="urn:microsoft.com/office/officeart/2005/8/layout/lProcess3"/>
    <dgm:cxn modelId="{67FBDE95-590A-446C-887E-26E8F33B3AD6}" type="presParOf" srcId="{340A1E5B-3351-48D2-B584-B939DB6E4724}" destId="{243B0701-C580-4617-947A-A5C8F42AB2B9}" srcOrd="2" destOrd="0" presId="urn:microsoft.com/office/officeart/2005/8/layout/lProcess3"/>
    <dgm:cxn modelId="{FF2876F4-9D42-4CD0-A17E-98F2E501BBE2}" type="presParOf" srcId="{C8EA270C-F4EC-46D5-BE49-3AD0EB31CCC6}" destId="{413C2847-4255-4AE5-86CD-DFB8ABDDFD77}" srcOrd="3" destOrd="0" presId="urn:microsoft.com/office/officeart/2005/8/layout/lProcess3"/>
    <dgm:cxn modelId="{5AB137ED-2518-4179-9FD2-D3C6A7D68918}" type="presParOf" srcId="{C8EA270C-F4EC-46D5-BE49-3AD0EB31CCC6}" destId="{1FBB8E3D-83B5-4827-9C66-7B25D588D61D}" srcOrd="4" destOrd="0" presId="urn:microsoft.com/office/officeart/2005/8/layout/lProcess3"/>
    <dgm:cxn modelId="{39F3EC0F-21AB-4389-9411-518083323E02}" type="presParOf" srcId="{1FBB8E3D-83B5-4827-9C66-7B25D588D61D}" destId="{A2308CA2-35C9-430C-AEF5-C190DAB95FEB}" srcOrd="0" destOrd="0" presId="urn:microsoft.com/office/officeart/2005/8/layout/lProcess3"/>
    <dgm:cxn modelId="{61B6B291-95F7-46B5-99C6-2AE140318D10}" type="presParOf" srcId="{1FBB8E3D-83B5-4827-9C66-7B25D588D61D}" destId="{675BBF20-5FAC-47C0-B58E-A070B4098B85}" srcOrd="1" destOrd="0" presId="urn:microsoft.com/office/officeart/2005/8/layout/lProcess3"/>
    <dgm:cxn modelId="{DBD4270A-9721-474A-8884-E521B7C87EC8}" type="presParOf" srcId="{1FBB8E3D-83B5-4827-9C66-7B25D588D61D}" destId="{631D233E-2897-4A37-9DE7-35893BF880F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6CD866-264E-470C-B35F-77593BBAD9E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en-US" sz="1800" b="1" i="0">
              <a:solidFill>
                <a:schemeClr val="bg2"/>
              </a:solidFill>
              <a:latin typeface="Arial"/>
              <a:ea typeface="+mn-ea"/>
              <a:cs typeface="+mn-cs"/>
            </a:rPr>
            <a:t>Licenciamento do Windows Server 2008: Edição Datacenter</a:t>
          </a:r>
        </a:p>
      </dgm:t>
    </dgm:pt>
    <dgm:pt modelId="{98B1A228-F5D4-49A9-A920-FD0A427A9BC0}" type="parTrans" cxnId="{98D15A03-50D7-4DFE-992D-3F023EB39A5D}">
      <dgm:prSet/>
      <dgm:spPr/>
      <dgm:t>
        <a:bodyPr/>
        <a:lstStyle/>
        <a:p>
          <a:endParaRPr lang="en-US"/>
        </a:p>
      </dgm:t>
    </dgm:pt>
    <dgm:pt modelId="{709AF761-53D6-4603-B4EE-B05BB747C67E}" type="sibTrans" cxnId="{98D15A03-50D7-4DFE-992D-3F023EB39A5D}">
      <dgm:prSet/>
      <dgm:spPr/>
      <dgm:t>
        <a:bodyPr/>
        <a:lstStyle/>
        <a:p>
          <a:endParaRPr lang="en-US"/>
        </a:p>
      </dgm:t>
    </dgm:pt>
    <dgm:pt modelId="{83F7CC42-E36B-4F8D-A2BD-4CAD18E7F7A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en-US" sz="1600" b="0" i="0">
              <a:solidFill>
                <a:schemeClr val="bg2"/>
              </a:solidFill>
              <a:latin typeface="Segoe Semibold"/>
              <a:ea typeface="+mn-ea"/>
              <a:cs typeface="+mn-cs"/>
            </a:rPr>
            <a:t>Licencie o Windows pelos processadores no servidor físico e receba </a:t>
          </a:r>
          <a:r>
            <a:rPr lang="en-US" sz="1600" b="1" i="0">
              <a:solidFill>
                <a:schemeClr val="bg2"/>
              </a:solidFill>
              <a:latin typeface="Segoe Semibold"/>
              <a:ea typeface="+mn-ea"/>
              <a:cs typeface="+mn-cs"/>
            </a:rPr>
            <a:t>direitos ilimitados de uso do produto para os convidados virtuais</a:t>
          </a:r>
          <a:r>
            <a:rPr lang="en-US" sz="1600" b="0" i="0">
              <a:solidFill>
                <a:schemeClr val="bg2"/>
              </a:solidFill>
              <a:latin typeface="Segoe Semibold"/>
              <a:ea typeface="+mn-ea"/>
              <a:cs typeface="+mn-cs"/>
            </a:rPr>
            <a:t>. Não há necessidade de contar, rastrear ou licenciar máquinas virtuais.</a:t>
          </a:r>
        </a:p>
      </dgm:t>
    </dgm:pt>
    <dgm:pt modelId="{B78B877A-CD4C-4430-BCB4-33493E039CBA}" type="parTrans" cxnId="{BDC0905F-EFE6-41B2-B5CE-DFFAAF32FDF0}">
      <dgm:prSet/>
      <dgm:spPr/>
      <dgm:t>
        <a:bodyPr/>
        <a:lstStyle/>
        <a:p>
          <a:endParaRPr lang="en-US"/>
        </a:p>
      </dgm:t>
    </dgm:pt>
    <dgm:pt modelId="{F97F72DE-2CDF-43E9-937A-7F38FFBA04DC}" type="sibTrans" cxnId="{BDC0905F-EFE6-41B2-B5CE-DFFAAF32FDF0}">
      <dgm:prSet/>
      <dgm:spPr/>
      <dgm:t>
        <a:bodyPr/>
        <a:lstStyle/>
        <a:p>
          <a:endParaRPr lang="en-US"/>
        </a:p>
      </dgm:t>
    </dgm:pt>
    <dgm:pt modelId="{ABB1BE67-AEC3-43BC-9A7B-13BE8CCCCD06}">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en-US" sz="1800" b="1" i="0">
              <a:solidFill>
                <a:schemeClr val="bg2"/>
              </a:solidFill>
              <a:latin typeface="Arial"/>
              <a:ea typeface="+mn-ea"/>
              <a:cs typeface="+mn-cs"/>
            </a:rPr>
            <a:t>Licenciamento do System Center: System Management Suite Enterprise</a:t>
          </a:r>
        </a:p>
      </dgm:t>
    </dgm:pt>
    <dgm:pt modelId="{5CEA4C76-75D1-42A2-ABBF-D8392811FEF9}" type="parTrans" cxnId="{E35BBB7F-256C-4E29-9BED-486B042D334B}">
      <dgm:prSet/>
      <dgm:spPr/>
      <dgm:t>
        <a:bodyPr/>
        <a:lstStyle/>
        <a:p>
          <a:endParaRPr lang="en-US"/>
        </a:p>
      </dgm:t>
    </dgm:pt>
    <dgm:pt modelId="{278ECFFA-1D77-44D0-AF46-A7F5FCF411F3}" type="sibTrans" cxnId="{E35BBB7F-256C-4E29-9BED-486B042D334B}">
      <dgm:prSet/>
      <dgm:spPr/>
      <dgm:t>
        <a:bodyPr/>
        <a:lstStyle/>
        <a:p>
          <a:endParaRPr lang="en-US"/>
        </a:p>
      </dgm:t>
    </dgm:pt>
    <dgm:pt modelId="{DCE039F2-AE2B-43AB-9704-D902C3523808}">
      <dgm:prSet phldrT="[Text]" custT="1"/>
      <dgm:spPr>
        <a:solidFill>
          <a:srgbClr val="DAFEBA">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en-US" sz="1600" b="0" i="0">
              <a:solidFill>
                <a:schemeClr val="bg2"/>
              </a:solidFill>
              <a:latin typeface="Segoe Semibold"/>
              <a:ea typeface="+mn-ea"/>
              <a:cs typeface="+mn-cs"/>
            </a:rPr>
            <a:t>Gerencie um </a:t>
          </a:r>
          <a:r>
            <a:rPr lang="en-US" sz="1600" b="1" i="0">
              <a:solidFill>
                <a:schemeClr val="bg2"/>
              </a:solidFill>
              <a:latin typeface="Segoe Semibold"/>
              <a:ea typeface="+mn-ea"/>
              <a:cs typeface="+mn-cs"/>
            </a:rPr>
            <a:t>número ilimitado de sistemas operacionais virtuais </a:t>
          </a:r>
          <a:r>
            <a:rPr lang="en-US" sz="1600" b="0" i="0">
              <a:solidFill>
                <a:schemeClr val="bg2"/>
              </a:solidFill>
              <a:latin typeface="Segoe Semibold"/>
              <a:ea typeface="+mn-ea"/>
              <a:cs typeface="+mn-cs"/>
            </a:rPr>
            <a:t>em um servidor host físico</a:t>
          </a:r>
        </a:p>
      </dgm:t>
    </dgm:pt>
    <dgm:pt modelId="{DDFA12A3-A5AF-42AB-A142-964B3B139BE3}" type="parTrans" cxnId="{E67F16CE-C0DD-4689-AEAF-2C9443E8B74B}">
      <dgm:prSet/>
      <dgm:spPr/>
      <dgm:t>
        <a:bodyPr/>
        <a:lstStyle/>
        <a:p>
          <a:endParaRPr lang="en-US"/>
        </a:p>
      </dgm:t>
    </dgm:pt>
    <dgm:pt modelId="{1F6746DE-C51D-45F9-8020-6239A3902DC0}" type="sibTrans" cxnId="{E67F16CE-C0DD-4689-AEAF-2C9443E8B74B}">
      <dgm:prSet/>
      <dgm:spPr/>
      <dgm:t>
        <a:bodyPr/>
        <a:lstStyle/>
        <a:p>
          <a:endParaRPr lang="en-US"/>
        </a:p>
      </dgm:t>
    </dgm:pt>
    <dgm:pt modelId="{846B8304-B191-49E6-A9F9-CFDC740C871C}">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en-US" sz="1800" b="1" i="0">
              <a:solidFill>
                <a:schemeClr val="bg2"/>
              </a:solidFill>
              <a:latin typeface="Arial"/>
              <a:ea typeface="+mn-ea"/>
              <a:cs typeface="+mn-cs"/>
            </a:rPr>
            <a:t>Microsoft Desktop Optimization Pack (MDOP)</a:t>
          </a:r>
        </a:p>
      </dgm:t>
    </dgm:pt>
    <dgm:pt modelId="{0F3D2F73-A2A5-448B-9D7B-6BFA0F774255}" type="parTrans" cxnId="{ED9D198E-0CE4-4E80-AAD1-4DADDBB1A199}">
      <dgm:prSet/>
      <dgm:spPr/>
      <dgm:t>
        <a:bodyPr/>
        <a:lstStyle/>
        <a:p>
          <a:endParaRPr lang="en-US"/>
        </a:p>
      </dgm:t>
    </dgm:pt>
    <dgm:pt modelId="{578178E2-2F32-4737-BA0D-97A8F80FD3E8}" type="sibTrans" cxnId="{ED9D198E-0CE4-4E80-AAD1-4DADDBB1A199}">
      <dgm:prSet/>
      <dgm:spPr/>
      <dgm:t>
        <a:bodyPr/>
        <a:lstStyle/>
        <a:p>
          <a:endParaRPr lang="en-US"/>
        </a:p>
      </dgm:t>
    </dgm:pt>
    <dgm:pt modelId="{7F3689AA-DF68-44B1-9D79-3C2520F4784C}">
      <dgm:prSet phldrT="[Text]" custT="1"/>
      <dgm:spPr>
        <a:solidFill>
          <a:srgbClr val="FDE2B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en-US" sz="1600" b="0" i="0" dirty="0" err="1">
              <a:solidFill>
                <a:schemeClr val="bg2"/>
              </a:solidFill>
              <a:latin typeface="Segoe Semibold"/>
              <a:ea typeface="+mn-ea"/>
              <a:cs typeface="+mn-cs"/>
            </a:rPr>
            <a:t>Alem</a:t>
          </a:r>
          <a:r>
            <a:rPr lang="en-US" sz="1600" b="0" i="0" dirty="0">
              <a:solidFill>
                <a:schemeClr val="bg2"/>
              </a:solidFill>
              <a:latin typeface="Segoe Semibold"/>
              <a:ea typeface="+mn-ea"/>
              <a:cs typeface="+mn-cs"/>
            </a:rPr>
            <a:t> da Virtualização de </a:t>
          </a:r>
          <a:r>
            <a:rPr lang="en-US" sz="1600" b="0" i="0" dirty="0" err="1">
              <a:solidFill>
                <a:schemeClr val="bg2"/>
              </a:solidFill>
              <a:latin typeface="Segoe Semibold"/>
              <a:ea typeface="+mn-ea"/>
              <a:cs typeface="+mn-cs"/>
            </a:rPr>
            <a:t>Aplicações</a:t>
          </a:r>
          <a:r>
            <a:rPr lang="en-US" sz="1600" b="0" i="0" dirty="0">
              <a:solidFill>
                <a:schemeClr val="bg2"/>
              </a:solidFill>
              <a:latin typeface="Segoe Semibold"/>
              <a:ea typeface="+mn-ea"/>
              <a:cs typeface="+mn-cs"/>
            </a:rPr>
            <a:t> Microsoft, o MDOP </a:t>
          </a:r>
          <a:r>
            <a:rPr lang="en-US" sz="1600" b="0" i="0" dirty="0" err="1">
              <a:solidFill>
                <a:schemeClr val="bg2"/>
              </a:solidFill>
              <a:latin typeface="Segoe Semibold"/>
              <a:ea typeface="+mn-ea"/>
              <a:cs typeface="+mn-cs"/>
            </a:rPr>
            <a:t>fornece</a:t>
          </a:r>
          <a:r>
            <a:rPr lang="en-US" sz="1600" b="0" i="0" dirty="0">
              <a:solidFill>
                <a:schemeClr val="bg2"/>
              </a:solidFill>
              <a:latin typeface="Segoe Semibold"/>
              <a:ea typeface="+mn-ea"/>
              <a:cs typeface="+mn-cs"/>
            </a:rPr>
            <a:t> </a:t>
          </a:r>
          <a:r>
            <a:rPr lang="en-US" sz="1600" b="0" i="0" dirty="0" err="1">
              <a:solidFill>
                <a:schemeClr val="bg2"/>
              </a:solidFill>
              <a:latin typeface="Segoe Semibold"/>
              <a:ea typeface="+mn-ea"/>
              <a:cs typeface="+mn-cs"/>
            </a:rPr>
            <a:t>avaliação</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inventário</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estações</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trabalho</a:t>
          </a:r>
          <a:r>
            <a:rPr lang="en-US" sz="1600" b="0" i="0" dirty="0">
              <a:solidFill>
                <a:schemeClr val="bg2"/>
              </a:solidFill>
              <a:latin typeface="Segoe Semibold"/>
              <a:ea typeface="+mn-ea"/>
              <a:cs typeface="+mn-cs"/>
            </a:rPr>
            <a:t>, </a:t>
          </a:r>
          <a:r>
            <a:rPr lang="en-US" sz="1600" b="0" i="0" dirty="0" err="1">
              <a:solidFill>
                <a:schemeClr val="bg2"/>
              </a:solidFill>
              <a:latin typeface="Segoe Semibold"/>
              <a:ea typeface="+mn-ea"/>
              <a:cs typeface="+mn-cs"/>
            </a:rPr>
            <a:t>gerenciamento</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diretivas</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grupo</a:t>
          </a:r>
          <a:r>
            <a:rPr lang="en-US" sz="1600" b="0" i="0" dirty="0">
              <a:solidFill>
                <a:schemeClr val="bg2"/>
              </a:solidFill>
              <a:latin typeface="Segoe Semibold"/>
              <a:ea typeface="+mn-ea"/>
              <a:cs typeface="+mn-cs"/>
            </a:rPr>
            <a:t>, </a:t>
          </a:r>
          <a:r>
            <a:rPr lang="en-US" sz="1600" b="0" i="0" dirty="0" err="1">
              <a:solidFill>
                <a:schemeClr val="bg2"/>
              </a:solidFill>
              <a:latin typeface="Segoe Semibold"/>
              <a:ea typeface="+mn-ea"/>
              <a:cs typeface="+mn-cs"/>
            </a:rPr>
            <a:t>gerenciamento</a:t>
          </a:r>
          <a:r>
            <a:rPr lang="en-US" sz="1600" b="0" i="0" dirty="0">
              <a:solidFill>
                <a:schemeClr val="bg2"/>
              </a:solidFill>
              <a:latin typeface="Segoe Semibold"/>
              <a:ea typeface="+mn-ea"/>
              <a:cs typeface="+mn-cs"/>
            </a:rPr>
            <a:t> de Virtual PC e </a:t>
          </a:r>
          <a:r>
            <a:rPr lang="en-US" sz="1600" b="0" i="0" dirty="0" err="1">
              <a:solidFill>
                <a:schemeClr val="bg2"/>
              </a:solidFill>
              <a:latin typeface="Segoe Semibold"/>
              <a:ea typeface="+mn-ea"/>
              <a:cs typeface="+mn-cs"/>
            </a:rPr>
            <a:t>monitoramento</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erros</a:t>
          </a:r>
          <a:r>
            <a:rPr lang="en-US" sz="1600" b="0" i="0" dirty="0">
              <a:solidFill>
                <a:schemeClr val="bg2"/>
              </a:solidFill>
              <a:latin typeface="Segoe Semibold"/>
              <a:ea typeface="+mn-ea"/>
              <a:cs typeface="+mn-cs"/>
            </a:rPr>
            <a:t> e </a:t>
          </a:r>
          <a:r>
            <a:rPr lang="en-US" sz="1600" b="0" i="0" dirty="0" err="1">
              <a:solidFill>
                <a:schemeClr val="bg2"/>
              </a:solidFill>
              <a:latin typeface="Segoe Semibold"/>
              <a:ea typeface="+mn-ea"/>
              <a:cs typeface="+mn-cs"/>
            </a:rPr>
            <a:t>ferramentas</a:t>
          </a:r>
          <a:r>
            <a:rPr lang="en-US" sz="1600" b="0" i="0" dirty="0">
              <a:solidFill>
                <a:schemeClr val="bg2"/>
              </a:solidFill>
              <a:latin typeface="Segoe Semibold"/>
              <a:ea typeface="+mn-ea"/>
              <a:cs typeface="+mn-cs"/>
            </a:rPr>
            <a:t> de </a:t>
          </a:r>
          <a:r>
            <a:rPr lang="en-US" sz="1600" b="0" i="0" dirty="0" err="1">
              <a:solidFill>
                <a:schemeClr val="bg2"/>
              </a:solidFill>
              <a:latin typeface="Segoe Semibold"/>
              <a:ea typeface="+mn-ea"/>
              <a:cs typeface="+mn-cs"/>
            </a:rPr>
            <a:t>reparo</a:t>
          </a:r>
          <a:r>
            <a:rPr lang="en-US" sz="1600" b="0" i="0" dirty="0">
              <a:solidFill>
                <a:schemeClr val="bg2"/>
              </a:solidFill>
              <a:latin typeface="Segoe Semibold"/>
              <a:ea typeface="+mn-ea"/>
              <a:cs typeface="+mn-cs"/>
            </a:rPr>
            <a:t> de </a:t>
          </a:r>
          <a:r>
            <a:rPr lang="en-US" sz="1600" b="0" i="0" dirty="0" err="1" smtClean="0">
              <a:solidFill>
                <a:schemeClr val="bg2"/>
              </a:solidFill>
              <a:latin typeface="Segoe Semibold"/>
              <a:ea typeface="+mn-ea"/>
              <a:cs typeface="+mn-cs"/>
            </a:rPr>
            <a:t>estações</a:t>
          </a:r>
          <a:r>
            <a:rPr lang="en-US" sz="1600" b="0" i="0" dirty="0" smtClean="0">
              <a:solidFill>
                <a:schemeClr val="bg2"/>
              </a:solidFill>
              <a:latin typeface="Segoe Semibold"/>
              <a:ea typeface="+mn-ea"/>
              <a:cs typeface="+mn-cs"/>
            </a:rPr>
            <a:t>.</a:t>
          </a:r>
          <a:endParaRPr lang="en-US" sz="1600" b="0" i="0" dirty="0">
            <a:solidFill>
              <a:schemeClr val="bg2"/>
            </a:solidFill>
            <a:latin typeface="Segoe Semibold"/>
            <a:ea typeface="+mn-ea"/>
            <a:cs typeface="+mn-cs"/>
          </a:endParaRPr>
        </a:p>
      </dgm:t>
    </dgm:pt>
    <dgm:pt modelId="{24BE7D2C-133B-4926-AD6D-A7B680EC8340}" type="parTrans" cxnId="{C9432E1F-D79D-4542-A39B-A249F8FF3745}">
      <dgm:prSet/>
      <dgm:spPr/>
      <dgm:t>
        <a:bodyPr/>
        <a:lstStyle/>
        <a:p>
          <a:endParaRPr lang="en-US"/>
        </a:p>
      </dgm:t>
    </dgm:pt>
    <dgm:pt modelId="{DE546F68-65EB-4E21-9E2F-45592EE258E1}" type="sibTrans" cxnId="{C9432E1F-D79D-4542-A39B-A249F8FF3745}">
      <dgm:prSet/>
      <dgm:spPr/>
      <dgm:t>
        <a:bodyPr/>
        <a:lstStyle/>
        <a:p>
          <a:endParaRPr lang="en-US"/>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pt>
    <dgm:pt modelId="{A460F6C5-03DD-43EA-B164-8B07068C64AA}" type="pres">
      <dgm:prSet presAssocID="{FE6CD866-264E-470C-B35F-77593BBAD9EF}" presName="bigChev" presStyleLbl="node1" presStyleIdx="0" presStyleCnt="3" custScaleX="63505" custLinFactNeighborX="-80282" custLinFactNeighborY="-79"/>
      <dgm:spPr>
        <a:prstGeom prst="round2DiagRect">
          <a:avLst/>
        </a:prstGeom>
      </dgm:spPr>
      <dgm:t>
        <a:bodyPr/>
        <a:lstStyle/>
        <a:p>
          <a:endParaRPr lang="en-US"/>
        </a:p>
      </dgm:t>
    </dgm:pt>
    <dgm:pt modelId="{235893F3-5187-45AD-9F68-C6221AF01184}" type="pres">
      <dgm:prSet presAssocID="{B78B877A-CD4C-4430-BCB4-33493E039CBA}" presName="parTrans" presStyleCnt="0"/>
      <dgm:spPr/>
    </dgm:pt>
    <dgm:pt modelId="{75B3C12C-B973-45E5-BCE5-E41D6A99448C}" type="pres">
      <dgm:prSet presAssocID="{83F7CC42-E36B-4F8D-A2BD-4CAD18E7F7AC}" presName="node" presStyleLbl="alignAccFollowNode1" presStyleIdx="0" presStyleCnt="3" custScaleX="222289" custLinFactNeighborX="76909">
        <dgm:presLayoutVars>
          <dgm:bulletEnabled val="1"/>
        </dgm:presLayoutVars>
      </dgm:prSet>
      <dgm:spPr/>
      <dgm:t>
        <a:bodyPr/>
        <a:lstStyle/>
        <a:p>
          <a:endParaRPr lang="en-US"/>
        </a:p>
      </dgm:t>
    </dgm:pt>
    <dgm:pt modelId="{EBFAEEFA-33D7-4AA7-821A-9233D34929A8}" type="pres">
      <dgm:prSet presAssocID="{FE6CD866-264E-470C-B35F-77593BBAD9EF}" presName="vSp" presStyleCnt="0"/>
      <dgm:spPr/>
    </dgm:pt>
    <dgm:pt modelId="{340A1E5B-3351-48D2-B584-B939DB6E4724}" type="pres">
      <dgm:prSet presAssocID="{ABB1BE67-AEC3-43BC-9A7B-13BE8CCCCD06}" presName="horFlow" presStyleCnt="0"/>
      <dgm:spPr/>
    </dgm:pt>
    <dgm:pt modelId="{8F2EB1CC-D27B-43B8-9CAB-8BF65F811462}" type="pres">
      <dgm:prSet presAssocID="{ABB1BE67-AEC3-43BC-9A7B-13BE8CCCCD06}" presName="bigChev" presStyleLbl="node1" presStyleIdx="1" presStyleCnt="3" custScaleX="63505" custLinFactNeighborX="-80282"/>
      <dgm:spPr>
        <a:prstGeom prst="round2DiagRect">
          <a:avLst/>
        </a:prstGeom>
      </dgm:spPr>
      <dgm:t>
        <a:bodyPr/>
        <a:lstStyle/>
        <a:p>
          <a:endParaRPr lang="en-US"/>
        </a:p>
      </dgm:t>
    </dgm:pt>
    <dgm:pt modelId="{B1242674-0079-447D-8B86-9BE39EC4F6DF}" type="pres">
      <dgm:prSet presAssocID="{DDFA12A3-A5AF-42AB-A142-964B3B139BE3}" presName="parTrans" presStyleCnt="0"/>
      <dgm:spPr/>
    </dgm:pt>
    <dgm:pt modelId="{243B0701-C580-4617-947A-A5C8F42AB2B9}" type="pres">
      <dgm:prSet presAssocID="{DCE039F2-AE2B-43AB-9704-D902C3523808}" presName="node" presStyleLbl="alignAccFollowNode1" presStyleIdx="1" presStyleCnt="3" custScaleX="222289" custLinFactNeighborX="76909">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pt>
    <dgm:pt modelId="{1FBB8E3D-83B5-4827-9C66-7B25D588D61D}" type="pres">
      <dgm:prSet presAssocID="{846B8304-B191-49E6-A9F9-CFDC740C871C}" presName="horFlow" presStyleCnt="0"/>
      <dgm:spPr/>
    </dgm:pt>
    <dgm:pt modelId="{A2308CA2-35C9-430C-AEF5-C190DAB95FEB}" type="pres">
      <dgm:prSet presAssocID="{846B8304-B191-49E6-A9F9-CFDC740C871C}" presName="bigChev" presStyleLbl="node1" presStyleIdx="2" presStyleCnt="3" custScaleX="63505" custLinFactNeighborX="-80282"/>
      <dgm:spPr>
        <a:prstGeom prst="round2DiagRect">
          <a:avLst/>
        </a:prstGeom>
      </dgm:spPr>
      <dgm:t>
        <a:bodyPr/>
        <a:lstStyle/>
        <a:p>
          <a:endParaRPr lang="en-US"/>
        </a:p>
      </dgm:t>
    </dgm:pt>
    <dgm:pt modelId="{675BBF20-5FAC-47C0-B58E-A070B4098B85}" type="pres">
      <dgm:prSet presAssocID="{24BE7D2C-133B-4926-AD6D-A7B680EC8340}" presName="parTrans" presStyleCnt="0"/>
      <dgm:spPr/>
    </dgm:pt>
    <dgm:pt modelId="{631D233E-2897-4A37-9DE7-35893BF880F7}" type="pres">
      <dgm:prSet presAssocID="{7F3689AA-DF68-44B1-9D79-3C2520F4784C}" presName="node" presStyleLbl="alignAccFollowNode1" presStyleIdx="2" presStyleCnt="3" custScaleX="222289" custScaleY="124647" custLinFactNeighborX="76909">
        <dgm:presLayoutVars>
          <dgm:bulletEnabled val="1"/>
        </dgm:presLayoutVars>
      </dgm:prSet>
      <dgm:spPr/>
      <dgm:t>
        <a:bodyPr/>
        <a:lstStyle/>
        <a:p>
          <a:endParaRPr lang="en-US"/>
        </a:p>
      </dgm:t>
    </dgm:pt>
  </dgm:ptLst>
  <dgm:cxnLst>
    <dgm:cxn modelId="{98D15A03-50D7-4DFE-992D-3F023EB39A5D}" srcId="{19009760-2D87-4AF1-8589-BB6D40B24BEA}" destId="{FE6CD866-264E-470C-B35F-77593BBAD9EF}" srcOrd="0" destOrd="0" parTransId="{98B1A228-F5D4-49A9-A920-FD0A427A9BC0}" sibTransId="{709AF761-53D6-4603-B4EE-B05BB747C67E}"/>
    <dgm:cxn modelId="{14D7F48F-31C0-4BF3-853C-8DF45B69FA51}" type="presOf" srcId="{83F7CC42-E36B-4F8D-A2BD-4CAD18E7F7AC}" destId="{75B3C12C-B973-45E5-BCE5-E41D6A99448C}" srcOrd="0" destOrd="0" presId="urn:microsoft.com/office/officeart/2005/8/layout/lProcess3"/>
    <dgm:cxn modelId="{E35BBB7F-256C-4E29-9BED-486B042D334B}" srcId="{19009760-2D87-4AF1-8589-BB6D40B24BEA}" destId="{ABB1BE67-AEC3-43BC-9A7B-13BE8CCCCD06}" srcOrd="1" destOrd="0" parTransId="{5CEA4C76-75D1-42A2-ABBF-D8392811FEF9}" sibTransId="{278ECFFA-1D77-44D0-AF46-A7F5FCF411F3}"/>
    <dgm:cxn modelId="{9F33E0AE-A140-489D-9D58-02303FB9B5F2}" type="presOf" srcId="{FE6CD866-264E-470C-B35F-77593BBAD9EF}" destId="{A460F6C5-03DD-43EA-B164-8B07068C64AA}" srcOrd="0" destOrd="0" presId="urn:microsoft.com/office/officeart/2005/8/layout/lProcess3"/>
    <dgm:cxn modelId="{D9622380-39F8-43B3-BBA6-C67E6CD35DD9}" type="presOf" srcId="{ABB1BE67-AEC3-43BC-9A7B-13BE8CCCCD06}" destId="{8F2EB1CC-D27B-43B8-9CAB-8BF65F811462}" srcOrd="0" destOrd="0" presId="urn:microsoft.com/office/officeart/2005/8/layout/lProcess3"/>
    <dgm:cxn modelId="{D2DAC195-065C-436F-BCAB-8EAD4B248465}" type="presOf" srcId="{19009760-2D87-4AF1-8589-BB6D40B24BEA}" destId="{C8EA270C-F4EC-46D5-BE49-3AD0EB31CCC6}" srcOrd="0" destOrd="0" presId="urn:microsoft.com/office/officeart/2005/8/layout/lProcess3"/>
    <dgm:cxn modelId="{2E339FB1-C97F-4B20-9D82-5FB3DECF96BD}" type="presOf" srcId="{846B8304-B191-49E6-A9F9-CFDC740C871C}" destId="{A2308CA2-35C9-430C-AEF5-C190DAB95FEB}" srcOrd="0" destOrd="0" presId="urn:microsoft.com/office/officeart/2005/8/layout/lProcess3"/>
    <dgm:cxn modelId="{BDC0905F-EFE6-41B2-B5CE-DFFAAF32FDF0}" srcId="{FE6CD866-264E-470C-B35F-77593BBAD9EF}" destId="{83F7CC42-E36B-4F8D-A2BD-4CAD18E7F7AC}" srcOrd="0" destOrd="0" parTransId="{B78B877A-CD4C-4430-BCB4-33493E039CBA}" sibTransId="{F97F72DE-2CDF-43E9-937A-7F38FFBA04DC}"/>
    <dgm:cxn modelId="{B21EC269-7F20-4F79-B25F-BFABC93BAA4D}" type="presOf" srcId="{DCE039F2-AE2B-43AB-9704-D902C3523808}" destId="{243B0701-C580-4617-947A-A5C8F42AB2B9}" srcOrd="0" destOrd="0" presId="urn:microsoft.com/office/officeart/2005/8/layout/lProcess3"/>
    <dgm:cxn modelId="{ABE6C248-1031-459D-B29A-0E214EB28895}" type="presOf" srcId="{7F3689AA-DF68-44B1-9D79-3C2520F4784C}" destId="{631D233E-2897-4A37-9DE7-35893BF880F7}" srcOrd="0" destOrd="0" presId="urn:microsoft.com/office/officeart/2005/8/layout/lProcess3"/>
    <dgm:cxn modelId="{C9432E1F-D79D-4542-A39B-A249F8FF3745}" srcId="{846B8304-B191-49E6-A9F9-CFDC740C871C}" destId="{7F3689AA-DF68-44B1-9D79-3C2520F4784C}" srcOrd="0" destOrd="0" parTransId="{24BE7D2C-133B-4926-AD6D-A7B680EC8340}" sibTransId="{DE546F68-65EB-4E21-9E2F-45592EE258E1}"/>
    <dgm:cxn modelId="{E67F16CE-C0DD-4689-AEAF-2C9443E8B74B}" srcId="{ABB1BE67-AEC3-43BC-9A7B-13BE8CCCCD06}" destId="{DCE039F2-AE2B-43AB-9704-D902C3523808}" srcOrd="0" destOrd="0" parTransId="{DDFA12A3-A5AF-42AB-A142-964B3B139BE3}" sibTransId="{1F6746DE-C51D-45F9-8020-6239A3902DC0}"/>
    <dgm:cxn modelId="{ED9D198E-0CE4-4E80-AAD1-4DADDBB1A199}" srcId="{19009760-2D87-4AF1-8589-BB6D40B24BEA}" destId="{846B8304-B191-49E6-A9F9-CFDC740C871C}" srcOrd="2" destOrd="0" parTransId="{0F3D2F73-A2A5-448B-9D7B-6BFA0F774255}" sibTransId="{578178E2-2F32-4737-BA0D-97A8F80FD3E8}"/>
    <dgm:cxn modelId="{B69E67A5-9DD9-4972-AE8F-08ED29C7C4D2}" type="presParOf" srcId="{C8EA270C-F4EC-46D5-BE49-3AD0EB31CCC6}" destId="{7ED9E2AB-5DCC-4E0B-8B8A-C94CDF98FC0F}" srcOrd="0" destOrd="0" presId="urn:microsoft.com/office/officeart/2005/8/layout/lProcess3"/>
    <dgm:cxn modelId="{A4575CCA-64E6-4633-8D47-58C02B4DCBB9}" type="presParOf" srcId="{7ED9E2AB-5DCC-4E0B-8B8A-C94CDF98FC0F}" destId="{A460F6C5-03DD-43EA-B164-8B07068C64AA}" srcOrd="0" destOrd="0" presId="urn:microsoft.com/office/officeart/2005/8/layout/lProcess3"/>
    <dgm:cxn modelId="{7CB91BAA-56A8-4C91-8826-F4C05D4100FF}" type="presParOf" srcId="{7ED9E2AB-5DCC-4E0B-8B8A-C94CDF98FC0F}" destId="{235893F3-5187-45AD-9F68-C6221AF01184}" srcOrd="1" destOrd="0" presId="urn:microsoft.com/office/officeart/2005/8/layout/lProcess3"/>
    <dgm:cxn modelId="{58642504-29F1-46F5-A4ED-6F6DDDB07AB6}" type="presParOf" srcId="{7ED9E2AB-5DCC-4E0B-8B8A-C94CDF98FC0F}" destId="{75B3C12C-B973-45E5-BCE5-E41D6A99448C}" srcOrd="2" destOrd="0" presId="urn:microsoft.com/office/officeart/2005/8/layout/lProcess3"/>
    <dgm:cxn modelId="{73BF7EF2-E844-4974-A4C0-75725A9830D3}" type="presParOf" srcId="{C8EA270C-F4EC-46D5-BE49-3AD0EB31CCC6}" destId="{EBFAEEFA-33D7-4AA7-821A-9233D34929A8}" srcOrd="1" destOrd="0" presId="urn:microsoft.com/office/officeart/2005/8/layout/lProcess3"/>
    <dgm:cxn modelId="{DA9C74D5-7421-4B47-9950-907567B28D28}" type="presParOf" srcId="{C8EA270C-F4EC-46D5-BE49-3AD0EB31CCC6}" destId="{340A1E5B-3351-48D2-B584-B939DB6E4724}" srcOrd="2" destOrd="0" presId="urn:microsoft.com/office/officeart/2005/8/layout/lProcess3"/>
    <dgm:cxn modelId="{FB989245-EECD-401D-B41A-27B225A399B7}" type="presParOf" srcId="{340A1E5B-3351-48D2-B584-B939DB6E4724}" destId="{8F2EB1CC-D27B-43B8-9CAB-8BF65F811462}" srcOrd="0" destOrd="0" presId="urn:microsoft.com/office/officeart/2005/8/layout/lProcess3"/>
    <dgm:cxn modelId="{2056D093-E1EA-4E44-A7F4-B90C2CB65FC6}" type="presParOf" srcId="{340A1E5B-3351-48D2-B584-B939DB6E4724}" destId="{B1242674-0079-447D-8B86-9BE39EC4F6DF}" srcOrd="1" destOrd="0" presId="urn:microsoft.com/office/officeart/2005/8/layout/lProcess3"/>
    <dgm:cxn modelId="{A435DDEA-2101-444B-A49F-A1C791F5D1BF}" type="presParOf" srcId="{340A1E5B-3351-48D2-B584-B939DB6E4724}" destId="{243B0701-C580-4617-947A-A5C8F42AB2B9}" srcOrd="2" destOrd="0" presId="urn:microsoft.com/office/officeart/2005/8/layout/lProcess3"/>
    <dgm:cxn modelId="{F836EC5B-44E6-49CA-BC77-F8148B208532}" type="presParOf" srcId="{C8EA270C-F4EC-46D5-BE49-3AD0EB31CCC6}" destId="{413C2847-4255-4AE5-86CD-DFB8ABDDFD77}" srcOrd="3" destOrd="0" presId="urn:microsoft.com/office/officeart/2005/8/layout/lProcess3"/>
    <dgm:cxn modelId="{F514C364-6FDF-47BD-8749-D0FC563BD8E0}" type="presParOf" srcId="{C8EA270C-F4EC-46D5-BE49-3AD0EB31CCC6}" destId="{1FBB8E3D-83B5-4827-9C66-7B25D588D61D}" srcOrd="4" destOrd="0" presId="urn:microsoft.com/office/officeart/2005/8/layout/lProcess3"/>
    <dgm:cxn modelId="{3CD6967E-E97C-4839-9991-C1F41B9F7181}" type="presParOf" srcId="{1FBB8E3D-83B5-4827-9C66-7B25D588D61D}" destId="{A2308CA2-35C9-430C-AEF5-C190DAB95FEB}" srcOrd="0" destOrd="0" presId="urn:microsoft.com/office/officeart/2005/8/layout/lProcess3"/>
    <dgm:cxn modelId="{B8F2C6A9-5EF1-490B-8376-288719C047FE}" type="presParOf" srcId="{1FBB8E3D-83B5-4827-9C66-7B25D588D61D}" destId="{675BBF20-5FAC-47C0-B58E-A070B4098B85}" srcOrd="1" destOrd="0" presId="urn:microsoft.com/office/officeart/2005/8/layout/lProcess3"/>
    <dgm:cxn modelId="{0D2D7AAA-A518-48C2-9DCA-59819779B35A}" type="presParOf" srcId="{1FBB8E3D-83B5-4827-9C66-7B25D588D61D}" destId="{631D233E-2897-4A37-9DE7-35893BF880F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009760-2D87-4AF1-8589-BB6D40B24BE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E6CD866-264E-470C-B35F-77593BBAD9EF}">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000" b="1" i="0" noProof="0" smtClean="0">
              <a:solidFill>
                <a:schemeClr val="bg2"/>
              </a:solidFill>
              <a:latin typeface="Arial"/>
              <a:ea typeface="+mn-ea"/>
              <a:cs typeface="+mn-cs"/>
            </a:rPr>
            <a:t>Recursos e Avaliação</a:t>
          </a:r>
          <a:endParaRPr lang="pt-BR" sz="2000" b="1" i="0" noProof="0">
            <a:solidFill>
              <a:schemeClr val="bg2"/>
            </a:solidFill>
            <a:latin typeface="Arial"/>
            <a:ea typeface="+mn-ea"/>
            <a:cs typeface="+mn-cs"/>
          </a:endParaRPr>
        </a:p>
      </dgm:t>
    </dgm:pt>
    <dgm:pt modelId="{98B1A228-F5D4-49A9-A920-FD0A427A9BC0}" type="parTrans" cxnId="{98D15A03-50D7-4DFE-992D-3F023EB39A5D}">
      <dgm:prSet/>
      <dgm:spPr/>
      <dgm:t>
        <a:bodyPr/>
        <a:lstStyle/>
        <a:p>
          <a:endParaRPr lang="pt-BR" noProof="0"/>
        </a:p>
      </dgm:t>
    </dgm:pt>
    <dgm:pt modelId="{709AF761-53D6-4603-B4EE-B05BB747C67E}" type="sibTrans" cxnId="{98D15A03-50D7-4DFE-992D-3F023EB39A5D}">
      <dgm:prSet/>
      <dgm:spPr/>
      <dgm:t>
        <a:bodyPr/>
        <a:lstStyle/>
        <a:p>
          <a:endParaRPr lang="pt-BR" noProof="0"/>
        </a:p>
      </dgm:t>
    </dgm:pt>
    <dgm:pt modelId="{83F7CC42-E36B-4F8D-A2BD-4CAD18E7F7AC}">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buNone/>
          </a:pPr>
          <a:r>
            <a:rPr lang="pt-BR" sz="2000" b="1" i="0" noProof="0" smtClean="0">
              <a:latin typeface="Segoe Semibold"/>
              <a:ea typeface="Calibri"/>
              <a:cs typeface="Times New Roman"/>
            </a:rPr>
            <a:t>www.microsoft.com/brasil/virtualizacao</a:t>
          </a:r>
        </a:p>
        <a:p>
          <a:pPr algn="ctr">
            <a:buNone/>
          </a:pPr>
          <a:r>
            <a:rPr lang="pt-BR" sz="2000" b="1" i="0" noProof="0" smtClean="0">
              <a:latin typeface="Segoe Semibold"/>
              <a:ea typeface="Calibri"/>
              <a:cs typeface="Times New Roman"/>
            </a:rPr>
            <a:t>Aceleradores de Solução</a:t>
          </a:r>
          <a:endParaRPr lang="pt-BR" sz="2000" b="1" i="0" noProof="0">
            <a:latin typeface="Segoe Semibold"/>
            <a:ea typeface="Calibri"/>
            <a:cs typeface="Times New Roman"/>
          </a:endParaRPr>
        </a:p>
      </dgm:t>
    </dgm:pt>
    <dgm:pt modelId="{B78B877A-CD4C-4430-BCB4-33493E039CBA}" type="parTrans" cxnId="{BDC0905F-EFE6-41B2-B5CE-DFFAAF32FDF0}">
      <dgm:prSet/>
      <dgm:spPr/>
      <dgm:t>
        <a:bodyPr/>
        <a:lstStyle/>
        <a:p>
          <a:endParaRPr lang="pt-BR" noProof="0"/>
        </a:p>
      </dgm:t>
    </dgm:pt>
    <dgm:pt modelId="{F97F72DE-2CDF-43E9-937A-7F38FFBA04DC}" type="sibTrans" cxnId="{BDC0905F-EFE6-41B2-B5CE-DFFAAF32FDF0}">
      <dgm:prSet/>
      <dgm:spPr/>
      <dgm:t>
        <a:bodyPr/>
        <a:lstStyle/>
        <a:p>
          <a:endParaRPr lang="pt-BR" noProof="0"/>
        </a:p>
      </dgm:t>
    </dgm:pt>
    <dgm:pt modelId="{ABB1BE67-AEC3-43BC-9A7B-13BE8CCCCD06}">
      <dgm:prSet phldrT="[Text]" custT="1"/>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000" b="1" i="0" noProof="0" smtClean="0">
              <a:solidFill>
                <a:schemeClr val="bg2"/>
              </a:solidFill>
              <a:latin typeface="Arial"/>
              <a:ea typeface="+mn-ea"/>
              <a:cs typeface="+mn-cs"/>
            </a:rPr>
            <a:t>Verificação de Conceito</a:t>
          </a:r>
          <a:endParaRPr lang="pt-BR" sz="2000" b="1" i="0" noProof="0">
            <a:solidFill>
              <a:schemeClr val="bg2"/>
            </a:solidFill>
            <a:latin typeface="Arial"/>
            <a:ea typeface="+mn-ea"/>
            <a:cs typeface="+mn-cs"/>
          </a:endParaRPr>
        </a:p>
      </dgm:t>
    </dgm:pt>
    <dgm:pt modelId="{5CEA4C76-75D1-42A2-ABBF-D8392811FEF9}" type="parTrans" cxnId="{E35BBB7F-256C-4E29-9BED-486B042D334B}">
      <dgm:prSet/>
      <dgm:spPr/>
      <dgm:t>
        <a:bodyPr/>
        <a:lstStyle/>
        <a:p>
          <a:endParaRPr lang="pt-BR" noProof="0"/>
        </a:p>
      </dgm:t>
    </dgm:pt>
    <dgm:pt modelId="{278ECFFA-1D77-44D0-AF46-A7F5FCF411F3}" type="sibTrans" cxnId="{E35BBB7F-256C-4E29-9BED-486B042D334B}">
      <dgm:prSet/>
      <dgm:spPr/>
      <dgm:t>
        <a:bodyPr/>
        <a:lstStyle/>
        <a:p>
          <a:endParaRPr lang="pt-BR" noProof="0"/>
        </a:p>
      </dgm:t>
    </dgm:pt>
    <dgm:pt modelId="{DCE039F2-AE2B-43AB-9704-D902C3523808}">
      <dgm:prSet phldrT="[Text]" custT="1"/>
      <dgm:spPr>
        <a:solidFill>
          <a:srgbClr val="DAFEBA">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buNone/>
          </a:pPr>
          <a:r>
            <a:rPr lang="pt-BR" sz="2000" b="1" i="0" noProof="0" smtClean="0">
              <a:latin typeface="Segoe Semibold"/>
              <a:ea typeface="+mn-ea"/>
              <a:cs typeface="+mn-cs"/>
            </a:rPr>
            <a:t> Windows Server 2008 com Hyper-V e TS</a:t>
          </a:r>
        </a:p>
        <a:p>
          <a:pPr algn="ctr">
            <a:buNone/>
          </a:pPr>
          <a:r>
            <a:rPr lang="pt-BR" sz="2000" b="1" i="0" noProof="0" smtClean="0">
              <a:latin typeface="Segoe Semibold"/>
              <a:ea typeface="+mn-ea"/>
              <a:cs typeface="+mn-cs"/>
            </a:rPr>
            <a:t> System Center</a:t>
          </a:r>
        </a:p>
        <a:p>
          <a:pPr algn="ctr">
            <a:buNone/>
          </a:pPr>
          <a:r>
            <a:rPr lang="pt-BR" sz="2000" b="1" i="0" noProof="0" smtClean="0">
              <a:latin typeface="Segoe Semibold"/>
              <a:ea typeface="+mn-ea"/>
              <a:cs typeface="+mn-cs"/>
            </a:rPr>
            <a:t> Virtualização de Aplicações Microsoft </a:t>
          </a:r>
          <a:endParaRPr lang="pt-BR" sz="2000" b="1" i="0" noProof="0">
            <a:latin typeface="Segoe Semibold"/>
            <a:ea typeface="+mn-ea"/>
            <a:cs typeface="+mn-cs"/>
          </a:endParaRPr>
        </a:p>
      </dgm:t>
    </dgm:pt>
    <dgm:pt modelId="{DDFA12A3-A5AF-42AB-A142-964B3B139BE3}" type="parTrans" cxnId="{E67F16CE-C0DD-4689-AEAF-2C9443E8B74B}">
      <dgm:prSet/>
      <dgm:spPr/>
      <dgm:t>
        <a:bodyPr/>
        <a:lstStyle/>
        <a:p>
          <a:endParaRPr lang="pt-BR" noProof="0"/>
        </a:p>
      </dgm:t>
    </dgm:pt>
    <dgm:pt modelId="{1F6746DE-C51D-45F9-8020-6239A3902DC0}" type="sibTrans" cxnId="{E67F16CE-C0DD-4689-AEAF-2C9443E8B74B}">
      <dgm:prSet/>
      <dgm:spPr/>
      <dgm:t>
        <a:bodyPr/>
        <a:lstStyle/>
        <a:p>
          <a:endParaRPr lang="pt-BR" noProof="0"/>
        </a:p>
      </dgm:t>
    </dgm:pt>
    <dgm:pt modelId="{846B8304-B191-49E6-A9F9-CFDC740C871C}">
      <dgm:prSet phldrT="[Text]"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buNone/>
          </a:pPr>
          <a:r>
            <a:rPr lang="pt-BR" sz="2000" b="1" i="0" noProof="0" smtClean="0">
              <a:solidFill>
                <a:schemeClr val="bg2"/>
              </a:solidFill>
              <a:latin typeface="Arial"/>
              <a:ea typeface="+mn-ea"/>
              <a:cs typeface="+mn-cs"/>
            </a:rPr>
            <a:t>Avalie a Economia</a:t>
          </a:r>
          <a:endParaRPr lang="pt-BR" sz="2000" b="1" i="0" noProof="0">
            <a:solidFill>
              <a:schemeClr val="bg2"/>
            </a:solidFill>
            <a:latin typeface="Arial"/>
            <a:ea typeface="+mn-ea"/>
            <a:cs typeface="+mn-cs"/>
          </a:endParaRPr>
        </a:p>
      </dgm:t>
    </dgm:pt>
    <dgm:pt modelId="{0F3D2F73-A2A5-448B-9D7B-6BFA0F774255}" type="parTrans" cxnId="{ED9D198E-0CE4-4E80-AAD1-4DADDBB1A199}">
      <dgm:prSet/>
      <dgm:spPr/>
      <dgm:t>
        <a:bodyPr/>
        <a:lstStyle/>
        <a:p>
          <a:endParaRPr lang="pt-BR" noProof="0"/>
        </a:p>
      </dgm:t>
    </dgm:pt>
    <dgm:pt modelId="{578178E2-2F32-4737-BA0D-97A8F80FD3E8}" type="sibTrans" cxnId="{ED9D198E-0CE4-4E80-AAD1-4DADDBB1A199}">
      <dgm:prSet/>
      <dgm:spPr/>
      <dgm:t>
        <a:bodyPr/>
        <a:lstStyle/>
        <a:p>
          <a:endParaRPr lang="pt-BR" noProof="0"/>
        </a:p>
      </dgm:t>
    </dgm:pt>
    <dgm:pt modelId="{7F3689AA-DF68-44B1-9D79-3C2520F4784C}">
      <dgm:prSet phldrT="[Text]" custT="1"/>
      <dgm:spPr>
        <a:solidFill>
          <a:srgbClr val="FDE2BB">
            <a:alpha val="89804"/>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buNone/>
          </a:pPr>
          <a:r>
            <a:rPr lang="pt-BR" sz="2000" b="1" i="0" noProof="0" smtClean="0">
              <a:latin typeface="Segoe Semibold"/>
              <a:ea typeface="+mn-ea"/>
              <a:cs typeface="+mn-cs"/>
            </a:rPr>
            <a:t> Calculadora de ROI</a:t>
          </a:r>
        </a:p>
        <a:p>
          <a:pPr algn="ctr">
            <a:buNone/>
          </a:pPr>
          <a:r>
            <a:rPr lang="pt-BR" sz="2000" b="1" i="0" noProof="0" smtClean="0">
              <a:latin typeface="Segoe Semibold"/>
              <a:ea typeface="+mn-ea"/>
              <a:cs typeface="+mn-cs"/>
            </a:rPr>
            <a:t> Calculadora HyperGreen</a:t>
          </a:r>
          <a:endParaRPr lang="pt-BR" sz="2000" b="1" i="0" noProof="0">
            <a:latin typeface="Segoe Semibold"/>
            <a:ea typeface="+mn-ea"/>
            <a:cs typeface="+mn-cs"/>
          </a:endParaRPr>
        </a:p>
      </dgm:t>
    </dgm:pt>
    <dgm:pt modelId="{24BE7D2C-133B-4926-AD6D-A7B680EC8340}" type="parTrans" cxnId="{C9432E1F-D79D-4542-A39B-A249F8FF3745}">
      <dgm:prSet/>
      <dgm:spPr/>
      <dgm:t>
        <a:bodyPr/>
        <a:lstStyle/>
        <a:p>
          <a:endParaRPr lang="pt-BR" noProof="0"/>
        </a:p>
      </dgm:t>
    </dgm:pt>
    <dgm:pt modelId="{DE546F68-65EB-4E21-9E2F-45592EE258E1}" type="sibTrans" cxnId="{C9432E1F-D79D-4542-A39B-A249F8FF3745}">
      <dgm:prSet/>
      <dgm:spPr/>
      <dgm:t>
        <a:bodyPr/>
        <a:lstStyle/>
        <a:p>
          <a:endParaRPr lang="pt-BR" noProof="0"/>
        </a:p>
      </dgm:t>
    </dgm:pt>
    <dgm:pt modelId="{C8EA270C-F4EC-46D5-BE49-3AD0EB31CCC6}" type="pres">
      <dgm:prSet presAssocID="{19009760-2D87-4AF1-8589-BB6D40B24BEA}" presName="Name0" presStyleCnt="0">
        <dgm:presLayoutVars>
          <dgm:chPref val="3"/>
          <dgm:dir/>
          <dgm:animLvl val="lvl"/>
          <dgm:resizeHandles/>
        </dgm:presLayoutVars>
      </dgm:prSet>
      <dgm:spPr/>
      <dgm:t>
        <a:bodyPr/>
        <a:lstStyle/>
        <a:p>
          <a:endParaRPr lang="en-US"/>
        </a:p>
      </dgm:t>
    </dgm:pt>
    <dgm:pt modelId="{7ED9E2AB-5DCC-4E0B-8B8A-C94CDF98FC0F}" type="pres">
      <dgm:prSet presAssocID="{FE6CD866-264E-470C-B35F-77593BBAD9EF}" presName="horFlow" presStyleCnt="0"/>
      <dgm:spPr/>
    </dgm:pt>
    <dgm:pt modelId="{A460F6C5-03DD-43EA-B164-8B07068C64AA}" type="pres">
      <dgm:prSet presAssocID="{FE6CD866-264E-470C-B35F-77593BBAD9EF}" presName="bigChev" presStyleLbl="node1" presStyleIdx="0" presStyleCnt="3" custScaleX="48120" custLinFactNeighborX="-58638" custLinFactNeighborY="-181"/>
      <dgm:spPr>
        <a:prstGeom prst="round2DiagRect">
          <a:avLst/>
        </a:prstGeom>
      </dgm:spPr>
      <dgm:t>
        <a:bodyPr/>
        <a:lstStyle/>
        <a:p>
          <a:endParaRPr lang="en-US"/>
        </a:p>
      </dgm:t>
    </dgm:pt>
    <dgm:pt modelId="{235893F3-5187-45AD-9F68-C6221AF01184}" type="pres">
      <dgm:prSet presAssocID="{B78B877A-CD4C-4430-BCB4-33493E039CBA}" presName="parTrans" presStyleCnt="0"/>
      <dgm:spPr/>
    </dgm:pt>
    <dgm:pt modelId="{75B3C12C-B973-45E5-BCE5-E41D6A99448C}" type="pres">
      <dgm:prSet presAssocID="{83F7CC42-E36B-4F8D-A2BD-4CAD18E7F7AC}" presName="node" presStyleLbl="alignAccFollowNode1" presStyleIdx="0" presStyleCnt="3" custScaleX="215977" custLinFactX="2368" custLinFactNeighborX="100000">
        <dgm:presLayoutVars>
          <dgm:bulletEnabled val="1"/>
        </dgm:presLayoutVars>
      </dgm:prSet>
      <dgm:spPr/>
      <dgm:t>
        <a:bodyPr/>
        <a:lstStyle/>
        <a:p>
          <a:endParaRPr lang="en-US"/>
        </a:p>
      </dgm:t>
    </dgm:pt>
    <dgm:pt modelId="{EBFAEEFA-33D7-4AA7-821A-9233D34929A8}" type="pres">
      <dgm:prSet presAssocID="{FE6CD866-264E-470C-B35F-77593BBAD9EF}" presName="vSp" presStyleCnt="0"/>
      <dgm:spPr/>
    </dgm:pt>
    <dgm:pt modelId="{340A1E5B-3351-48D2-B584-B939DB6E4724}" type="pres">
      <dgm:prSet presAssocID="{ABB1BE67-AEC3-43BC-9A7B-13BE8CCCCD06}" presName="horFlow" presStyleCnt="0"/>
      <dgm:spPr/>
    </dgm:pt>
    <dgm:pt modelId="{8F2EB1CC-D27B-43B8-9CAB-8BF65F811462}" type="pres">
      <dgm:prSet presAssocID="{ABB1BE67-AEC3-43BC-9A7B-13BE8CCCCD06}" presName="bigChev" presStyleLbl="node1" presStyleIdx="1" presStyleCnt="3" custScaleX="48120" custLinFactNeighborX="-59512"/>
      <dgm:spPr>
        <a:prstGeom prst="round2DiagRect">
          <a:avLst/>
        </a:prstGeom>
      </dgm:spPr>
      <dgm:t>
        <a:bodyPr/>
        <a:lstStyle/>
        <a:p>
          <a:endParaRPr lang="en-US"/>
        </a:p>
      </dgm:t>
    </dgm:pt>
    <dgm:pt modelId="{B1242674-0079-447D-8B86-9BE39EC4F6DF}" type="pres">
      <dgm:prSet presAssocID="{DDFA12A3-A5AF-42AB-A142-964B3B139BE3}" presName="parTrans" presStyleCnt="0"/>
      <dgm:spPr/>
    </dgm:pt>
    <dgm:pt modelId="{243B0701-C580-4617-947A-A5C8F42AB2B9}" type="pres">
      <dgm:prSet presAssocID="{DCE039F2-AE2B-43AB-9704-D902C3523808}" presName="node" presStyleLbl="alignAccFollowNode1" presStyleIdx="1" presStyleCnt="3" custScaleX="215977" custLinFactX="2368" custLinFactNeighborX="100000">
        <dgm:presLayoutVars>
          <dgm:bulletEnabled val="1"/>
        </dgm:presLayoutVars>
      </dgm:prSet>
      <dgm:spPr/>
      <dgm:t>
        <a:bodyPr/>
        <a:lstStyle/>
        <a:p>
          <a:endParaRPr lang="en-US"/>
        </a:p>
      </dgm:t>
    </dgm:pt>
    <dgm:pt modelId="{413C2847-4255-4AE5-86CD-DFB8ABDDFD77}" type="pres">
      <dgm:prSet presAssocID="{ABB1BE67-AEC3-43BC-9A7B-13BE8CCCCD06}" presName="vSp" presStyleCnt="0"/>
      <dgm:spPr/>
    </dgm:pt>
    <dgm:pt modelId="{1FBB8E3D-83B5-4827-9C66-7B25D588D61D}" type="pres">
      <dgm:prSet presAssocID="{846B8304-B191-49E6-A9F9-CFDC740C871C}" presName="horFlow" presStyleCnt="0"/>
      <dgm:spPr/>
    </dgm:pt>
    <dgm:pt modelId="{A2308CA2-35C9-430C-AEF5-C190DAB95FEB}" type="pres">
      <dgm:prSet presAssocID="{846B8304-B191-49E6-A9F9-CFDC740C871C}" presName="bigChev" presStyleLbl="node1" presStyleIdx="2" presStyleCnt="3" custScaleX="48120" custLinFactNeighborX="-59512"/>
      <dgm:spPr>
        <a:prstGeom prst="round2DiagRect">
          <a:avLst/>
        </a:prstGeom>
      </dgm:spPr>
      <dgm:t>
        <a:bodyPr/>
        <a:lstStyle/>
        <a:p>
          <a:endParaRPr lang="en-US"/>
        </a:p>
      </dgm:t>
    </dgm:pt>
    <dgm:pt modelId="{675BBF20-5FAC-47C0-B58E-A070B4098B85}" type="pres">
      <dgm:prSet presAssocID="{24BE7D2C-133B-4926-AD6D-A7B680EC8340}" presName="parTrans" presStyleCnt="0"/>
      <dgm:spPr/>
    </dgm:pt>
    <dgm:pt modelId="{631D233E-2897-4A37-9DE7-35893BF880F7}" type="pres">
      <dgm:prSet presAssocID="{7F3689AA-DF68-44B1-9D79-3C2520F4784C}" presName="node" presStyleLbl="alignAccFollowNode1" presStyleIdx="2" presStyleCnt="3" custScaleX="215977" custLinFactX="2368" custLinFactNeighborX="100000">
        <dgm:presLayoutVars>
          <dgm:bulletEnabled val="1"/>
        </dgm:presLayoutVars>
      </dgm:prSet>
      <dgm:spPr/>
      <dgm:t>
        <a:bodyPr/>
        <a:lstStyle/>
        <a:p>
          <a:endParaRPr lang="en-US"/>
        </a:p>
      </dgm:t>
    </dgm:pt>
  </dgm:ptLst>
  <dgm:cxnLst>
    <dgm:cxn modelId="{58F6E4D2-5382-4E71-807A-50A3CFBF9243}" type="presOf" srcId="{19009760-2D87-4AF1-8589-BB6D40B24BEA}" destId="{C8EA270C-F4EC-46D5-BE49-3AD0EB31CCC6}" srcOrd="0" destOrd="0" presId="urn:microsoft.com/office/officeart/2005/8/layout/lProcess3"/>
    <dgm:cxn modelId="{98D15A03-50D7-4DFE-992D-3F023EB39A5D}" srcId="{19009760-2D87-4AF1-8589-BB6D40B24BEA}" destId="{FE6CD866-264E-470C-B35F-77593BBAD9EF}" srcOrd="0" destOrd="0" parTransId="{98B1A228-F5D4-49A9-A920-FD0A427A9BC0}" sibTransId="{709AF761-53D6-4603-B4EE-B05BB747C67E}"/>
    <dgm:cxn modelId="{E35BBB7F-256C-4E29-9BED-486B042D334B}" srcId="{19009760-2D87-4AF1-8589-BB6D40B24BEA}" destId="{ABB1BE67-AEC3-43BC-9A7B-13BE8CCCCD06}" srcOrd="1" destOrd="0" parTransId="{5CEA4C76-75D1-42A2-ABBF-D8392811FEF9}" sibTransId="{278ECFFA-1D77-44D0-AF46-A7F5FCF411F3}"/>
    <dgm:cxn modelId="{BDC0905F-EFE6-41B2-B5CE-DFFAAF32FDF0}" srcId="{FE6CD866-264E-470C-B35F-77593BBAD9EF}" destId="{83F7CC42-E36B-4F8D-A2BD-4CAD18E7F7AC}" srcOrd="0" destOrd="0" parTransId="{B78B877A-CD4C-4430-BCB4-33493E039CBA}" sibTransId="{F97F72DE-2CDF-43E9-937A-7F38FFBA04DC}"/>
    <dgm:cxn modelId="{923FD035-968E-46F2-A5F0-175C10DC8D9C}" type="presOf" srcId="{83F7CC42-E36B-4F8D-A2BD-4CAD18E7F7AC}" destId="{75B3C12C-B973-45E5-BCE5-E41D6A99448C}" srcOrd="0" destOrd="0" presId="urn:microsoft.com/office/officeart/2005/8/layout/lProcess3"/>
    <dgm:cxn modelId="{11E9F129-EE17-4551-ABDB-0382AE062129}" type="presOf" srcId="{DCE039F2-AE2B-43AB-9704-D902C3523808}" destId="{243B0701-C580-4617-947A-A5C8F42AB2B9}" srcOrd="0" destOrd="0" presId="urn:microsoft.com/office/officeart/2005/8/layout/lProcess3"/>
    <dgm:cxn modelId="{6F66EFDB-D9A9-4C08-AE49-DE1B70296D9D}" type="presOf" srcId="{846B8304-B191-49E6-A9F9-CFDC740C871C}" destId="{A2308CA2-35C9-430C-AEF5-C190DAB95FEB}" srcOrd="0" destOrd="0" presId="urn:microsoft.com/office/officeart/2005/8/layout/lProcess3"/>
    <dgm:cxn modelId="{C9432E1F-D79D-4542-A39B-A249F8FF3745}" srcId="{846B8304-B191-49E6-A9F9-CFDC740C871C}" destId="{7F3689AA-DF68-44B1-9D79-3C2520F4784C}" srcOrd="0" destOrd="0" parTransId="{24BE7D2C-133B-4926-AD6D-A7B680EC8340}" sibTransId="{DE546F68-65EB-4E21-9E2F-45592EE258E1}"/>
    <dgm:cxn modelId="{E67F16CE-C0DD-4689-AEAF-2C9443E8B74B}" srcId="{ABB1BE67-AEC3-43BC-9A7B-13BE8CCCCD06}" destId="{DCE039F2-AE2B-43AB-9704-D902C3523808}" srcOrd="0" destOrd="0" parTransId="{DDFA12A3-A5AF-42AB-A142-964B3B139BE3}" sibTransId="{1F6746DE-C51D-45F9-8020-6239A3902DC0}"/>
    <dgm:cxn modelId="{D0B24549-6583-47D9-BF9D-59537DB802FC}" type="presOf" srcId="{7F3689AA-DF68-44B1-9D79-3C2520F4784C}" destId="{631D233E-2897-4A37-9DE7-35893BF880F7}" srcOrd="0" destOrd="0" presId="urn:microsoft.com/office/officeart/2005/8/layout/lProcess3"/>
    <dgm:cxn modelId="{1F114C23-E2F9-469F-837E-A513D468790F}" type="presOf" srcId="{ABB1BE67-AEC3-43BC-9A7B-13BE8CCCCD06}" destId="{8F2EB1CC-D27B-43B8-9CAB-8BF65F811462}" srcOrd="0" destOrd="0" presId="urn:microsoft.com/office/officeart/2005/8/layout/lProcess3"/>
    <dgm:cxn modelId="{ED9D198E-0CE4-4E80-AAD1-4DADDBB1A199}" srcId="{19009760-2D87-4AF1-8589-BB6D40B24BEA}" destId="{846B8304-B191-49E6-A9F9-CFDC740C871C}" srcOrd="2" destOrd="0" parTransId="{0F3D2F73-A2A5-448B-9D7B-6BFA0F774255}" sibTransId="{578178E2-2F32-4737-BA0D-97A8F80FD3E8}"/>
    <dgm:cxn modelId="{6D8ADB12-844D-4C19-9342-C5C6D494D074}" type="presOf" srcId="{FE6CD866-264E-470C-B35F-77593BBAD9EF}" destId="{A460F6C5-03DD-43EA-B164-8B07068C64AA}" srcOrd="0" destOrd="0" presId="urn:microsoft.com/office/officeart/2005/8/layout/lProcess3"/>
    <dgm:cxn modelId="{A7D1F096-9E53-49F9-A4A9-AD99F5E19EDE}" type="presParOf" srcId="{C8EA270C-F4EC-46D5-BE49-3AD0EB31CCC6}" destId="{7ED9E2AB-5DCC-4E0B-8B8A-C94CDF98FC0F}" srcOrd="0" destOrd="0" presId="urn:microsoft.com/office/officeart/2005/8/layout/lProcess3"/>
    <dgm:cxn modelId="{F1E34376-6474-4263-A83C-F28880DB00A1}" type="presParOf" srcId="{7ED9E2AB-5DCC-4E0B-8B8A-C94CDF98FC0F}" destId="{A460F6C5-03DD-43EA-B164-8B07068C64AA}" srcOrd="0" destOrd="0" presId="urn:microsoft.com/office/officeart/2005/8/layout/lProcess3"/>
    <dgm:cxn modelId="{F772F6D4-389E-4289-9AB3-D926D6C49256}" type="presParOf" srcId="{7ED9E2AB-5DCC-4E0B-8B8A-C94CDF98FC0F}" destId="{235893F3-5187-45AD-9F68-C6221AF01184}" srcOrd="1" destOrd="0" presId="urn:microsoft.com/office/officeart/2005/8/layout/lProcess3"/>
    <dgm:cxn modelId="{90C2ACBD-F086-4F4A-B39B-D07C44892FCA}" type="presParOf" srcId="{7ED9E2AB-5DCC-4E0B-8B8A-C94CDF98FC0F}" destId="{75B3C12C-B973-45E5-BCE5-E41D6A99448C}" srcOrd="2" destOrd="0" presId="urn:microsoft.com/office/officeart/2005/8/layout/lProcess3"/>
    <dgm:cxn modelId="{4C0C5D5B-215A-4DAB-98CA-115199F2FEBD}" type="presParOf" srcId="{C8EA270C-F4EC-46D5-BE49-3AD0EB31CCC6}" destId="{EBFAEEFA-33D7-4AA7-821A-9233D34929A8}" srcOrd="1" destOrd="0" presId="urn:microsoft.com/office/officeart/2005/8/layout/lProcess3"/>
    <dgm:cxn modelId="{5FD2CFAF-9939-4A67-86C4-61CC5DD8C9E9}" type="presParOf" srcId="{C8EA270C-F4EC-46D5-BE49-3AD0EB31CCC6}" destId="{340A1E5B-3351-48D2-B584-B939DB6E4724}" srcOrd="2" destOrd="0" presId="urn:microsoft.com/office/officeart/2005/8/layout/lProcess3"/>
    <dgm:cxn modelId="{966E4E6B-8772-464E-84AE-FB3BCADA0575}" type="presParOf" srcId="{340A1E5B-3351-48D2-B584-B939DB6E4724}" destId="{8F2EB1CC-D27B-43B8-9CAB-8BF65F811462}" srcOrd="0" destOrd="0" presId="urn:microsoft.com/office/officeart/2005/8/layout/lProcess3"/>
    <dgm:cxn modelId="{0B913CAB-34DE-449A-BD96-B78FA31A378E}" type="presParOf" srcId="{340A1E5B-3351-48D2-B584-B939DB6E4724}" destId="{B1242674-0079-447D-8B86-9BE39EC4F6DF}" srcOrd="1" destOrd="0" presId="urn:microsoft.com/office/officeart/2005/8/layout/lProcess3"/>
    <dgm:cxn modelId="{A03E388A-B6B9-4560-A50A-794E1E4A0098}" type="presParOf" srcId="{340A1E5B-3351-48D2-B584-B939DB6E4724}" destId="{243B0701-C580-4617-947A-A5C8F42AB2B9}" srcOrd="2" destOrd="0" presId="urn:microsoft.com/office/officeart/2005/8/layout/lProcess3"/>
    <dgm:cxn modelId="{2D57543D-5188-4874-921B-84338D265583}" type="presParOf" srcId="{C8EA270C-F4EC-46D5-BE49-3AD0EB31CCC6}" destId="{413C2847-4255-4AE5-86CD-DFB8ABDDFD77}" srcOrd="3" destOrd="0" presId="urn:microsoft.com/office/officeart/2005/8/layout/lProcess3"/>
    <dgm:cxn modelId="{60D30313-CE51-4BC3-8BF8-D1631F132875}" type="presParOf" srcId="{C8EA270C-F4EC-46D5-BE49-3AD0EB31CCC6}" destId="{1FBB8E3D-83B5-4827-9C66-7B25D588D61D}" srcOrd="4" destOrd="0" presId="urn:microsoft.com/office/officeart/2005/8/layout/lProcess3"/>
    <dgm:cxn modelId="{1D170EC8-74FC-474A-ACE8-7CC60D8E4A71}" type="presParOf" srcId="{1FBB8E3D-83B5-4827-9C66-7B25D588D61D}" destId="{A2308CA2-35C9-430C-AEF5-C190DAB95FEB}" srcOrd="0" destOrd="0" presId="urn:microsoft.com/office/officeart/2005/8/layout/lProcess3"/>
    <dgm:cxn modelId="{5438F782-390F-4272-8C10-9FE01DDAB26A}" type="presParOf" srcId="{1FBB8E3D-83B5-4827-9C66-7B25D588D61D}" destId="{675BBF20-5FAC-47C0-B58E-A070B4098B85}" srcOrd="1" destOrd="0" presId="urn:microsoft.com/office/officeart/2005/8/layout/lProcess3"/>
    <dgm:cxn modelId="{90E3E4F4-3DFE-4C31-916D-232B23DDD691}" type="presParOf" srcId="{1FBB8E3D-83B5-4827-9C66-7B25D588D61D}" destId="{631D233E-2897-4A37-9DE7-35893BF880F7}"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A460F6C5-03DD-43EA-B164-8B07068C64AA}" macro="" textlink="">
      <dsp:nvSpPr>
        <dsp:cNvPr id="0" name=""/>
        <dsp:cNvSpPr/>
      </dsp:nvSpPr>
      <dsp:spPr>
        <a:xfrm>
          <a:off x="762000" y="6"/>
          <a:ext cx="2683024" cy="1299537"/>
        </a:xfrm>
        <a:prstGeom prst="round2Diag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Hardware Consolidation</a:t>
          </a:r>
          <a:endParaRPr lang="en-US" sz="2800" b="1" kern="1200" dirty="0">
            <a:solidFill>
              <a:schemeClr val="bg2"/>
            </a:solidFill>
          </a:endParaRPr>
        </a:p>
      </dsp:txBody>
      <dsp:txXfrm>
        <a:off x="762000" y="6"/>
        <a:ext cx="2683024" cy="1299537"/>
      </dsp:txXfrm>
    </dsp:sp>
    <dsp:sp modelId="{75B3C12C-B973-45E5-BCE5-E41D6A99448C}" macro="" textlink="">
      <dsp:nvSpPr>
        <dsp:cNvPr id="0" name=""/>
        <dsp:cNvSpPr/>
      </dsp:nvSpPr>
      <dsp:spPr>
        <a:xfrm>
          <a:off x="3548683" y="64378"/>
          <a:ext cx="5823906" cy="1078616"/>
        </a:xfrm>
        <a:prstGeom prst="chevron">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algn="l" defTabSz="711200">
            <a:lnSpc>
              <a:spcPct val="90000"/>
            </a:lnSpc>
            <a:spcBef>
              <a:spcPct val="0"/>
            </a:spcBef>
            <a:spcAft>
              <a:spcPct val="35000"/>
            </a:spcAft>
          </a:pPr>
          <a:r>
            <a:rPr lang="en-US" sz="1600" b="1" kern="1200" dirty="0" smtClean="0">
              <a:solidFill>
                <a:schemeClr val="bg2"/>
              </a:solidFill>
            </a:rPr>
            <a:t>Dartmouth-Hitchcock Medical Center reduced 400 servers to 100 servers, leading to cost savings of more than US $325K annually</a:t>
          </a:r>
        </a:p>
      </dsp:txBody>
      <dsp:txXfrm>
        <a:off x="3548683" y="64378"/>
        <a:ext cx="5823906" cy="1078616"/>
      </dsp:txXfrm>
    </dsp:sp>
    <dsp:sp modelId="{8F2EB1CC-D27B-43B8-9CAB-8BF65F811462}" macro="" textlink="">
      <dsp:nvSpPr>
        <dsp:cNvPr id="0" name=""/>
        <dsp:cNvSpPr/>
      </dsp:nvSpPr>
      <dsp:spPr>
        <a:xfrm>
          <a:off x="758309" y="1483831"/>
          <a:ext cx="2683024" cy="1299537"/>
        </a:xfrm>
        <a:prstGeom prst="round2Diag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Power Reduction</a:t>
          </a:r>
          <a:endParaRPr lang="en-US" sz="2800" b="1" kern="1200" dirty="0">
            <a:solidFill>
              <a:schemeClr val="bg2"/>
            </a:solidFill>
          </a:endParaRPr>
        </a:p>
      </dsp:txBody>
      <dsp:txXfrm>
        <a:off x="758309" y="1483831"/>
        <a:ext cx="2683024" cy="1299537"/>
      </dsp:txXfrm>
    </dsp:sp>
    <dsp:sp modelId="{243B0701-C580-4617-947A-A5C8F42AB2B9}" macro="" textlink="">
      <dsp:nvSpPr>
        <dsp:cNvPr id="0" name=""/>
        <dsp:cNvSpPr/>
      </dsp:nvSpPr>
      <dsp:spPr>
        <a:xfrm>
          <a:off x="3505188" y="1594291"/>
          <a:ext cx="5823906" cy="1078616"/>
        </a:xfrm>
        <a:prstGeom prst="chevron">
          <a:avLst/>
        </a:prstGeom>
        <a:solidFill>
          <a:srgbClr val="DAFEBA">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b="1" kern="1200" dirty="0" smtClean="0"/>
            <a:t>With Hyper-V, </a:t>
          </a:r>
          <a:r>
            <a:rPr lang="en-US" sz="1600" b="1" kern="1200" dirty="0" err="1" smtClean="0"/>
            <a:t>HotSchedules</a:t>
          </a:r>
          <a:r>
            <a:rPr lang="en-US" sz="1600" b="1" kern="1200" dirty="0" smtClean="0"/>
            <a:t> reduced its power costs from US $11K to $2.5K per month</a:t>
          </a:r>
          <a:endParaRPr lang="en-US" sz="1600" b="1" kern="1200" dirty="0"/>
        </a:p>
      </dsp:txBody>
      <dsp:txXfrm>
        <a:off x="3505188" y="1594291"/>
        <a:ext cx="5823906" cy="1078616"/>
      </dsp:txXfrm>
    </dsp:sp>
    <dsp:sp modelId="{A2308CA2-35C9-430C-AEF5-C190DAB95FEB}" macro="" textlink="">
      <dsp:nvSpPr>
        <dsp:cNvPr id="0" name=""/>
        <dsp:cNvSpPr/>
      </dsp:nvSpPr>
      <dsp:spPr>
        <a:xfrm>
          <a:off x="758309" y="2965303"/>
          <a:ext cx="2683024" cy="1299537"/>
        </a:xfrm>
        <a:prstGeom prst="round2Diag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2"/>
              </a:solidFill>
            </a:rPr>
            <a:t>Space Reduction</a:t>
          </a:r>
          <a:endParaRPr lang="en-US" sz="2800" b="1" kern="1200" dirty="0">
            <a:solidFill>
              <a:schemeClr val="bg2"/>
            </a:solidFill>
          </a:endParaRPr>
        </a:p>
      </dsp:txBody>
      <dsp:txXfrm>
        <a:off x="758309" y="2965303"/>
        <a:ext cx="2683024" cy="1299537"/>
      </dsp:txXfrm>
    </dsp:sp>
    <dsp:sp modelId="{631D233E-2897-4A37-9DE7-35893BF880F7}" macro="" textlink="">
      <dsp:nvSpPr>
        <dsp:cNvPr id="0" name=""/>
        <dsp:cNvSpPr/>
      </dsp:nvSpPr>
      <dsp:spPr>
        <a:xfrm>
          <a:off x="3505188" y="3075764"/>
          <a:ext cx="5823906" cy="1078616"/>
        </a:xfrm>
        <a:prstGeom prst="chevron">
          <a:avLst/>
        </a:prstGeom>
        <a:solidFill>
          <a:srgbClr val="FDE2BB">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2"/>
              </a:solidFill>
              <a:latin typeface="Segoe Semibold" pitchFamily="34" charset="0"/>
              <a:ea typeface="+mn-ea"/>
              <a:cs typeface="+mn-cs"/>
            </a:rPr>
            <a:t>Indiana University Auxiliary IT Department cut its rack count down to two, saving $10,500 annually on datacenter rack fees.</a:t>
          </a:r>
          <a:endParaRPr lang="en-US" sz="1600" b="1" kern="1200" dirty="0">
            <a:solidFill>
              <a:schemeClr val="bg2"/>
            </a:solidFill>
          </a:endParaRPr>
        </a:p>
      </dsp:txBody>
      <dsp:txXfrm>
        <a:off x="3505188" y="3075764"/>
        <a:ext cx="5823906" cy="1078616"/>
      </dsp:txXfrm>
    </dsp:sp>
  </dsp:spTree>
</dgm:drawing>
</file>

<file path=ppt/diagrams/drawing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A460F6C5-03DD-43EA-B164-8B07068C64AA}" macro="" textlink="">
      <dsp:nvSpPr>
        <dsp:cNvPr id="0" name=""/>
        <dsp:cNvSpPr/>
      </dsp:nvSpPr>
      <dsp:spPr>
        <a:xfrm>
          <a:off x="1066799" y="43790"/>
          <a:ext cx="2219906" cy="1532690"/>
        </a:xfrm>
        <a:prstGeom prst="round2Diag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solidFill>
            </a:rPr>
            <a:t>Hypervisor Feature of OS</a:t>
          </a:r>
          <a:endParaRPr lang="en-US" sz="2200" b="1" kern="1200" dirty="0">
            <a:solidFill>
              <a:schemeClr val="bg2"/>
            </a:solidFill>
          </a:endParaRPr>
        </a:p>
      </dsp:txBody>
      <dsp:txXfrm>
        <a:off x="1066799" y="43790"/>
        <a:ext cx="2219906" cy="1532690"/>
      </dsp:txXfrm>
    </dsp:sp>
    <dsp:sp modelId="{75B3C12C-B973-45E5-BCE5-E41D6A99448C}" macro="" textlink="">
      <dsp:nvSpPr>
        <dsp:cNvPr id="0" name=""/>
        <dsp:cNvSpPr/>
      </dsp:nvSpPr>
      <dsp:spPr>
        <a:xfrm>
          <a:off x="3332268" y="78608"/>
          <a:ext cx="6497772" cy="1379831"/>
        </a:xfrm>
        <a:prstGeom prst="chevron">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2"/>
              </a:solidFill>
              <a:latin typeface="Segoe Semibold" pitchFamily="34" charset="0"/>
              <a:ea typeface="+mn-ea"/>
              <a:cs typeface="+mn-cs"/>
            </a:rPr>
            <a:t>“We liked the fact that Hyper-V was built into Windows Server 2008…With Hyper-V, we don’t need separate drivers for the hypervisor, and we don’t pay additional licensing fees.” </a:t>
          </a:r>
        </a:p>
        <a:p>
          <a:pPr lvl="0" algn="l" defTabSz="711200">
            <a:lnSpc>
              <a:spcPct val="90000"/>
            </a:lnSpc>
            <a:spcBef>
              <a:spcPct val="0"/>
            </a:spcBef>
            <a:spcAft>
              <a:spcPct val="35000"/>
            </a:spcAft>
          </a:pPr>
          <a:r>
            <a:rPr lang="en-US" sz="1600" b="1" kern="1200" dirty="0" smtClean="0">
              <a:solidFill>
                <a:schemeClr val="bg2"/>
              </a:solidFill>
              <a:latin typeface="Segoe Semibold" pitchFamily="34" charset="0"/>
              <a:ea typeface="+mn-ea"/>
              <a:cs typeface="+mn-cs"/>
            </a:rPr>
            <a:t>Bart </a:t>
          </a:r>
          <a:r>
            <a:rPr lang="en-US" sz="1600" b="1" kern="1200" dirty="0" err="1" smtClean="0">
              <a:solidFill>
                <a:schemeClr val="bg2"/>
              </a:solidFill>
              <a:latin typeface="Segoe Semibold" pitchFamily="34" charset="0"/>
              <a:ea typeface="+mn-ea"/>
              <a:cs typeface="+mn-cs"/>
            </a:rPr>
            <a:t>Roels</a:t>
          </a:r>
          <a:r>
            <a:rPr lang="en-US" sz="1600" b="1" kern="1200" dirty="0" smtClean="0">
              <a:solidFill>
                <a:schemeClr val="bg2"/>
              </a:solidFill>
              <a:latin typeface="Segoe Semibold" pitchFamily="34" charset="0"/>
              <a:ea typeface="+mn-ea"/>
              <a:cs typeface="+mn-cs"/>
            </a:rPr>
            <a:t>, Operations Manager, </a:t>
          </a:r>
          <a:r>
            <a:rPr lang="en-US" sz="1600" b="1" u="sng" kern="1200" dirty="0" err="1" smtClean="0">
              <a:solidFill>
                <a:schemeClr val="bg2"/>
              </a:solidFill>
              <a:latin typeface="Segoe Semibold" pitchFamily="34" charset="0"/>
              <a:ea typeface="+mn-ea"/>
              <a:cs typeface="+mn-cs"/>
              <a:hlinkClick xmlns:r="http://schemas.openxmlformats.org/officeDocument/2006/relationships" r:id="rId1"/>
            </a:rPr>
            <a:t>Hostbasket</a:t>
          </a:r>
          <a:r>
            <a:rPr lang="en-US" sz="1600" b="1" u="sng" kern="1200" dirty="0" smtClean="0">
              <a:solidFill>
                <a:schemeClr val="bg2"/>
              </a:solidFill>
              <a:latin typeface="Segoe Semibold" pitchFamily="34" charset="0"/>
              <a:ea typeface="+mn-ea"/>
              <a:cs typeface="+mn-cs"/>
              <a:hlinkClick xmlns:r="http://schemas.openxmlformats.org/officeDocument/2006/relationships" r:id="rId1"/>
            </a:rPr>
            <a:t> </a:t>
          </a:r>
          <a:endParaRPr lang="en-US" sz="1600" b="1" kern="1200" dirty="0" smtClean="0">
            <a:solidFill>
              <a:schemeClr val="bg2"/>
            </a:solidFill>
          </a:endParaRPr>
        </a:p>
      </dsp:txBody>
      <dsp:txXfrm>
        <a:off x="3332268" y="78608"/>
        <a:ext cx="6497772" cy="1379831"/>
      </dsp:txXfrm>
    </dsp:sp>
    <dsp:sp modelId="{8F2EB1CC-D27B-43B8-9CAB-8BF65F811462}" macro="" textlink="">
      <dsp:nvSpPr>
        <dsp:cNvPr id="0" name=""/>
        <dsp:cNvSpPr/>
      </dsp:nvSpPr>
      <dsp:spPr>
        <a:xfrm>
          <a:off x="1063018" y="1721226"/>
          <a:ext cx="2219906" cy="1331118"/>
        </a:xfrm>
        <a:prstGeom prst="round2Diag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solidFill>
            </a:rPr>
            <a:t>High Availability with Clustering Feature of OS</a:t>
          </a:r>
          <a:endParaRPr lang="en-US" sz="2200" b="1" kern="1200" dirty="0">
            <a:solidFill>
              <a:schemeClr val="bg2"/>
            </a:solidFill>
          </a:endParaRPr>
        </a:p>
      </dsp:txBody>
      <dsp:txXfrm>
        <a:off x="1063018" y="1721226"/>
        <a:ext cx="2219906" cy="1331118"/>
      </dsp:txXfrm>
    </dsp:sp>
    <dsp:sp modelId="{243B0701-C580-4617-947A-A5C8F42AB2B9}" macro="" textlink="">
      <dsp:nvSpPr>
        <dsp:cNvPr id="0" name=""/>
        <dsp:cNvSpPr/>
      </dsp:nvSpPr>
      <dsp:spPr>
        <a:xfrm>
          <a:off x="3332268" y="1834371"/>
          <a:ext cx="6497772" cy="1104828"/>
        </a:xfrm>
        <a:prstGeom prst="chevron">
          <a:avLst/>
        </a:prstGeom>
        <a:solidFill>
          <a:srgbClr val="DAFEBA">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b="1" kern="1200" dirty="0" smtClean="0">
              <a:solidFill>
                <a:schemeClr val="bg2"/>
              </a:solidFill>
              <a:latin typeface="Segoe Semibold" pitchFamily="34" charset="0"/>
              <a:ea typeface="+mn-ea"/>
              <a:cs typeface="+mn-cs"/>
            </a:rPr>
            <a:t>Hyper-V leverages Windows Server 2008 clustering to provide migration, which enable virtual machine guests to migrate from one cluster node to another.</a:t>
          </a:r>
          <a:endParaRPr lang="en-US" sz="1600" b="1" kern="1200" dirty="0">
            <a:solidFill>
              <a:schemeClr val="bg2"/>
            </a:solidFill>
          </a:endParaRPr>
        </a:p>
      </dsp:txBody>
      <dsp:txXfrm>
        <a:off x="3332268" y="1834371"/>
        <a:ext cx="6497772" cy="1104828"/>
      </dsp:txXfrm>
    </dsp:sp>
    <dsp:sp modelId="{A2308CA2-35C9-430C-AEF5-C190DAB95FEB}" macro="" textlink="">
      <dsp:nvSpPr>
        <dsp:cNvPr id="0" name=""/>
        <dsp:cNvSpPr/>
      </dsp:nvSpPr>
      <dsp:spPr>
        <a:xfrm>
          <a:off x="1063018" y="3238701"/>
          <a:ext cx="2219906" cy="1331118"/>
        </a:xfrm>
        <a:prstGeom prst="round2Diag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bg2"/>
              </a:solidFill>
            </a:rPr>
            <a:t>Power Management Feature of OS</a:t>
          </a:r>
          <a:endParaRPr lang="en-US" sz="2200" b="1" kern="1200" dirty="0">
            <a:solidFill>
              <a:schemeClr val="bg2"/>
            </a:solidFill>
          </a:endParaRPr>
        </a:p>
      </dsp:txBody>
      <dsp:txXfrm>
        <a:off x="1063018" y="3238701"/>
        <a:ext cx="2219906" cy="1331118"/>
      </dsp:txXfrm>
    </dsp:sp>
    <dsp:sp modelId="{631D233E-2897-4A37-9DE7-35893BF880F7}" macro="" textlink="">
      <dsp:nvSpPr>
        <dsp:cNvPr id="0" name=""/>
        <dsp:cNvSpPr/>
      </dsp:nvSpPr>
      <dsp:spPr>
        <a:xfrm>
          <a:off x="3332268" y="3351846"/>
          <a:ext cx="6497772" cy="1104828"/>
        </a:xfrm>
        <a:prstGeom prst="chevron">
          <a:avLst/>
        </a:prstGeom>
        <a:solidFill>
          <a:srgbClr val="FDE2BB">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b="1" kern="1200" dirty="0" smtClean="0">
              <a:latin typeface="Segoe" pitchFamily="34" charset="0"/>
            </a:rPr>
            <a:t>Windows Server 2008 out of the box uses approximately 10 percent less energy than Windows Server 2003 because of Advanced Configuration and Power Interface processor power management</a:t>
          </a:r>
          <a:endParaRPr lang="en-US" sz="1600" b="1" kern="1200" dirty="0">
            <a:solidFill>
              <a:schemeClr val="bg2"/>
            </a:solidFill>
          </a:endParaRPr>
        </a:p>
      </dsp:txBody>
      <dsp:txXfrm>
        <a:off x="3332268" y="3351846"/>
        <a:ext cx="6497772" cy="1104828"/>
      </dsp:txXfrm>
    </dsp:sp>
  </dsp:spTree>
</dgm:drawing>
</file>

<file path=ppt/diagrams/drawing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A460F6C5-03DD-43EA-B164-8B07068C64AA}" macro="" textlink="">
      <dsp:nvSpPr>
        <dsp:cNvPr id="0" name=""/>
        <dsp:cNvSpPr/>
      </dsp:nvSpPr>
      <dsp:spPr>
        <a:xfrm>
          <a:off x="457205" y="0"/>
          <a:ext cx="2675750" cy="1393075"/>
        </a:xfrm>
        <a:prstGeom prst="round2Diag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rPr>
            <a:t>Virtual, Physical &amp; Cross-Hypervisor Management</a:t>
          </a:r>
          <a:endParaRPr lang="en-US" sz="1800" b="1" kern="1200" dirty="0">
            <a:solidFill>
              <a:schemeClr val="bg2"/>
            </a:solidFill>
          </a:endParaRPr>
        </a:p>
      </dsp:txBody>
      <dsp:txXfrm>
        <a:off x="457205" y="0"/>
        <a:ext cx="2675750" cy="1393075"/>
      </dsp:txXfrm>
    </dsp:sp>
    <dsp:sp modelId="{75B3C12C-B973-45E5-BCE5-E41D6A99448C}" macro="" textlink="">
      <dsp:nvSpPr>
        <dsp:cNvPr id="0" name=""/>
        <dsp:cNvSpPr/>
      </dsp:nvSpPr>
      <dsp:spPr>
        <a:xfrm>
          <a:off x="3129498" y="119766"/>
          <a:ext cx="6243101" cy="1156252"/>
        </a:xfrm>
        <a:prstGeom prst="chevron">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lang="en-US" sz="1400" b="1" kern="1200" dirty="0" smtClean="0">
              <a:latin typeface="Segoe Semibold"/>
              <a:ea typeface="Calibri"/>
              <a:cs typeface="Times New Roman"/>
            </a:rPr>
            <a:t>“…if my central console can manage both my Microsoft virtual machines and my VMware virtual machines with an interface that is familiar and easy for my Microsoft certified staff, that's a big plus.”</a:t>
          </a:r>
          <a:endParaRPr lang="en-US" sz="1400" b="1" kern="1200" dirty="0" smtClean="0">
            <a:latin typeface="Segoe Semibold"/>
          </a:endParaRPr>
        </a:p>
        <a:p>
          <a:pPr lvl="0" algn="l" defTabSz="622300">
            <a:lnSpc>
              <a:spcPct val="90000"/>
            </a:lnSpc>
            <a:spcBef>
              <a:spcPct val="0"/>
            </a:spcBef>
            <a:spcAft>
              <a:spcPct val="35000"/>
            </a:spcAft>
          </a:pPr>
          <a:r>
            <a:rPr lang="en-US" sz="1400" b="1" kern="1200" dirty="0" smtClean="0">
              <a:latin typeface="Segoe Semibold"/>
            </a:rPr>
            <a:t>Brent Register, The Atlanta Journal-Constitution </a:t>
          </a:r>
          <a:endParaRPr lang="en-US" sz="1400" b="1" kern="1200" dirty="0" smtClean="0">
            <a:solidFill>
              <a:schemeClr val="bg2"/>
            </a:solidFill>
            <a:latin typeface="Segoe Semibold"/>
          </a:endParaRPr>
        </a:p>
      </dsp:txBody>
      <dsp:txXfrm>
        <a:off x="3129498" y="119766"/>
        <a:ext cx="6243101" cy="1156252"/>
      </dsp:txXfrm>
    </dsp:sp>
    <dsp:sp modelId="{8F2EB1CC-D27B-43B8-9CAB-8BF65F811462}" macro="" textlink="">
      <dsp:nvSpPr>
        <dsp:cNvPr id="0" name=""/>
        <dsp:cNvSpPr/>
      </dsp:nvSpPr>
      <dsp:spPr>
        <a:xfrm>
          <a:off x="453248" y="1589462"/>
          <a:ext cx="2675750" cy="1393075"/>
        </a:xfrm>
        <a:prstGeom prst="round2Diag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rPr>
            <a:t>Disaster Recovery  part of System Center</a:t>
          </a:r>
          <a:endParaRPr lang="en-US" sz="1800" b="1" kern="1200" dirty="0">
            <a:solidFill>
              <a:schemeClr val="bg2"/>
            </a:solidFill>
          </a:endParaRPr>
        </a:p>
      </dsp:txBody>
      <dsp:txXfrm>
        <a:off x="453248" y="1589462"/>
        <a:ext cx="2675750" cy="1393075"/>
      </dsp:txXfrm>
    </dsp:sp>
    <dsp:sp modelId="{243B0701-C580-4617-947A-A5C8F42AB2B9}" macro="" textlink="">
      <dsp:nvSpPr>
        <dsp:cNvPr id="0" name=""/>
        <dsp:cNvSpPr/>
      </dsp:nvSpPr>
      <dsp:spPr>
        <a:xfrm>
          <a:off x="3129498" y="1707873"/>
          <a:ext cx="6243101" cy="1156252"/>
        </a:xfrm>
        <a:prstGeom prst="chevron">
          <a:avLst/>
        </a:prstGeom>
        <a:solidFill>
          <a:srgbClr val="DAFEBA">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solidFill>
              <a:latin typeface="Segoe Semibold" pitchFamily="34" charset="0"/>
              <a:ea typeface="+mn-ea"/>
              <a:cs typeface="+mn-cs"/>
            </a:rPr>
            <a:t>“Doing this on physical hardware takes a couple of hours; with virtual machines, it takes minutes,”</a:t>
          </a:r>
        </a:p>
        <a:p>
          <a:pPr lvl="0" algn="l" defTabSz="622300">
            <a:lnSpc>
              <a:spcPct val="90000"/>
            </a:lnSpc>
            <a:spcBef>
              <a:spcPct val="0"/>
            </a:spcBef>
            <a:spcAft>
              <a:spcPct val="35000"/>
            </a:spcAft>
          </a:pPr>
          <a:r>
            <a:rPr lang="en-US" sz="1400" b="1" kern="1200" dirty="0" smtClean="0">
              <a:solidFill>
                <a:schemeClr val="bg2"/>
              </a:solidFill>
              <a:latin typeface="Segoe Semibold" pitchFamily="34" charset="0"/>
              <a:ea typeface="+mn-ea"/>
              <a:cs typeface="+mn-cs"/>
            </a:rPr>
            <a:t>Robert </a:t>
          </a:r>
          <a:r>
            <a:rPr lang="en-US" sz="1400" b="1" kern="1200" dirty="0" err="1" smtClean="0">
              <a:solidFill>
                <a:schemeClr val="bg2"/>
              </a:solidFill>
              <a:latin typeface="Segoe Semibold" pitchFamily="34" charset="0"/>
              <a:ea typeface="+mn-ea"/>
              <a:cs typeface="+mn-cs"/>
            </a:rPr>
            <a:t>McShinsky</a:t>
          </a:r>
          <a:r>
            <a:rPr lang="en-US" sz="1400" b="1" kern="1200" dirty="0" smtClean="0">
              <a:solidFill>
                <a:schemeClr val="bg2"/>
              </a:solidFill>
              <a:latin typeface="Segoe Semibold" pitchFamily="34" charset="0"/>
              <a:ea typeface="+mn-ea"/>
              <a:cs typeface="+mn-cs"/>
            </a:rPr>
            <a:t> Senior Systems Administrator, Dartmouth-Hitchcock Medical Center. </a:t>
          </a:r>
          <a:endParaRPr lang="en-US" sz="1400" b="1" kern="1200" dirty="0">
            <a:solidFill>
              <a:schemeClr val="bg2"/>
            </a:solidFill>
          </a:endParaRPr>
        </a:p>
      </dsp:txBody>
      <dsp:txXfrm>
        <a:off x="3129498" y="1707873"/>
        <a:ext cx="6243101" cy="1156252"/>
      </dsp:txXfrm>
    </dsp:sp>
    <dsp:sp modelId="{A2308CA2-35C9-430C-AEF5-C190DAB95FEB}" macro="" textlink="">
      <dsp:nvSpPr>
        <dsp:cNvPr id="0" name=""/>
        <dsp:cNvSpPr/>
      </dsp:nvSpPr>
      <dsp:spPr>
        <a:xfrm>
          <a:off x="453248" y="3177568"/>
          <a:ext cx="2675750" cy="1393075"/>
        </a:xfrm>
        <a:prstGeom prst="round2Diag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rPr>
            <a:t>App Virtualization deployment part of System Center</a:t>
          </a:r>
          <a:endParaRPr lang="en-US" sz="1800" b="1" kern="1200" dirty="0">
            <a:solidFill>
              <a:schemeClr val="bg2"/>
            </a:solidFill>
          </a:endParaRPr>
        </a:p>
      </dsp:txBody>
      <dsp:txXfrm>
        <a:off x="453248" y="3177568"/>
        <a:ext cx="2675750" cy="1393075"/>
      </dsp:txXfrm>
    </dsp:sp>
    <dsp:sp modelId="{631D233E-2897-4A37-9DE7-35893BF880F7}" macro="" textlink="">
      <dsp:nvSpPr>
        <dsp:cNvPr id="0" name=""/>
        <dsp:cNvSpPr/>
      </dsp:nvSpPr>
      <dsp:spPr>
        <a:xfrm>
          <a:off x="3129498" y="3295980"/>
          <a:ext cx="6243101" cy="1156252"/>
        </a:xfrm>
        <a:prstGeom prst="chevron">
          <a:avLst/>
        </a:prstGeom>
        <a:solidFill>
          <a:srgbClr val="FDE2BB">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l" defTabSz="622300">
            <a:lnSpc>
              <a:spcPct val="90000"/>
            </a:lnSpc>
            <a:spcBef>
              <a:spcPct val="0"/>
            </a:spcBef>
            <a:spcAft>
              <a:spcPct val="35000"/>
            </a:spcAft>
          </a:pPr>
          <a:r>
            <a:rPr lang="en-US" sz="1400" b="1" kern="1200" dirty="0" smtClean="0">
              <a:solidFill>
                <a:schemeClr val="bg2"/>
              </a:solidFill>
              <a:latin typeface="Segoe Semibold" pitchFamily="34" charset="0"/>
              <a:ea typeface="+mn-ea"/>
              <a:cs typeface="+mn-cs"/>
            </a:rPr>
            <a:t>“Now we can deploy both virtualized and installed applications using the same procedure,” </a:t>
          </a:r>
        </a:p>
        <a:p>
          <a:pPr lvl="0" algn="l" defTabSz="622300">
            <a:lnSpc>
              <a:spcPct val="90000"/>
            </a:lnSpc>
            <a:spcBef>
              <a:spcPct val="0"/>
            </a:spcBef>
            <a:spcAft>
              <a:spcPct val="35000"/>
            </a:spcAft>
          </a:pPr>
          <a:r>
            <a:rPr lang="en-US" sz="1400" b="1" kern="1200" dirty="0" smtClean="0">
              <a:solidFill>
                <a:schemeClr val="bg2"/>
              </a:solidFill>
              <a:latin typeface="Segoe Semibold" pitchFamily="34" charset="0"/>
              <a:ea typeface="+mn-ea"/>
              <a:cs typeface="+mn-cs"/>
            </a:rPr>
            <a:t>Arne </a:t>
          </a:r>
          <a:r>
            <a:rPr lang="en-US" sz="1400" b="1" kern="1200" dirty="0" err="1" smtClean="0">
              <a:solidFill>
                <a:schemeClr val="bg2"/>
              </a:solidFill>
              <a:latin typeface="Segoe Semibold" pitchFamily="34" charset="0"/>
              <a:ea typeface="+mn-ea"/>
              <a:cs typeface="+mn-cs"/>
            </a:rPr>
            <a:t>Bertgen</a:t>
          </a:r>
          <a:r>
            <a:rPr lang="en-US" sz="1400" b="1" kern="1200" dirty="0" smtClean="0">
              <a:solidFill>
                <a:schemeClr val="bg2"/>
              </a:solidFill>
              <a:latin typeface="Segoe Semibold" pitchFamily="34" charset="0"/>
              <a:ea typeface="+mn-ea"/>
              <a:cs typeface="+mn-cs"/>
            </a:rPr>
            <a:t>, IT administrator for </a:t>
          </a:r>
          <a:r>
            <a:rPr lang="en-US" sz="1400" b="1" kern="1200" dirty="0" err="1" smtClean="0">
              <a:solidFill>
                <a:schemeClr val="bg2"/>
              </a:solidFill>
              <a:latin typeface="Segoe Semibold" pitchFamily="34" charset="0"/>
              <a:ea typeface="+mn-ea"/>
              <a:cs typeface="+mn-cs"/>
            </a:rPr>
            <a:t>Tuv</a:t>
          </a:r>
          <a:r>
            <a:rPr lang="en-US" sz="1400" b="1" kern="1200" dirty="0" smtClean="0">
              <a:solidFill>
                <a:schemeClr val="bg2"/>
              </a:solidFill>
              <a:latin typeface="Segoe Semibold" pitchFamily="34" charset="0"/>
              <a:ea typeface="+mn-ea"/>
              <a:cs typeface="+mn-cs"/>
            </a:rPr>
            <a:t> Nord.</a:t>
          </a:r>
          <a:endParaRPr lang="en-US" sz="1400" b="1" kern="1200" dirty="0">
            <a:solidFill>
              <a:schemeClr val="bg2"/>
            </a:solidFill>
          </a:endParaRPr>
        </a:p>
      </dsp:txBody>
      <dsp:txXfrm>
        <a:off x="3129498" y="3295980"/>
        <a:ext cx="6243101" cy="1156252"/>
      </dsp:txXfrm>
    </dsp:sp>
  </dsp:spTree>
</dgm:drawing>
</file>

<file path=ppt/diagrams/drawing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A460F6C5-03DD-43EA-B164-8B07068C64AA}" macro="" textlink="">
      <dsp:nvSpPr>
        <dsp:cNvPr id="0" name=""/>
        <dsp:cNvSpPr/>
      </dsp:nvSpPr>
      <dsp:spPr>
        <a:xfrm>
          <a:off x="1371601" y="1220"/>
          <a:ext cx="2137016" cy="1346046"/>
        </a:xfrm>
        <a:prstGeom prst="round2Diag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rPr>
            <a:t>Windows Server 2008 Licensing: Datacenter Edition</a:t>
          </a:r>
          <a:endParaRPr lang="en-US" sz="1800" b="1" kern="1200" dirty="0">
            <a:solidFill>
              <a:schemeClr val="bg2"/>
            </a:solidFill>
          </a:endParaRPr>
        </a:p>
      </dsp:txBody>
      <dsp:txXfrm>
        <a:off x="1371601" y="1220"/>
        <a:ext cx="2137016" cy="1346046"/>
      </dsp:txXfrm>
    </dsp:sp>
    <dsp:sp modelId="{75B3C12C-B973-45E5-BCE5-E41D6A99448C}" macro="" textlink="">
      <dsp:nvSpPr>
        <dsp:cNvPr id="0" name=""/>
        <dsp:cNvSpPr/>
      </dsp:nvSpPr>
      <dsp:spPr>
        <a:xfrm>
          <a:off x="3758808" y="116698"/>
          <a:ext cx="6208633" cy="1117218"/>
        </a:xfrm>
        <a:prstGeom prst="chevron">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solidFill>
              <a:latin typeface="Segoe Semibold" pitchFamily="34" charset="0"/>
              <a:ea typeface="+mn-ea"/>
              <a:cs typeface="+mn-cs"/>
            </a:rPr>
            <a:t>License Windows by the processors on the physical server and get </a:t>
          </a:r>
          <a:r>
            <a:rPr lang="en-US" sz="1600" b="1" kern="1200" dirty="0" smtClean="0">
              <a:solidFill>
                <a:schemeClr val="bg2"/>
              </a:solidFill>
              <a:latin typeface="Segoe Semibold" pitchFamily="34" charset="0"/>
              <a:ea typeface="+mn-ea"/>
              <a:cs typeface="+mn-cs"/>
            </a:rPr>
            <a:t>unlimited product use rights for the virtual guests</a:t>
          </a:r>
          <a:r>
            <a:rPr lang="en-US" sz="1600" kern="1200" dirty="0" smtClean="0">
              <a:solidFill>
                <a:schemeClr val="bg2"/>
              </a:solidFill>
              <a:latin typeface="Segoe Semibold" pitchFamily="34" charset="0"/>
              <a:ea typeface="+mn-ea"/>
              <a:cs typeface="+mn-cs"/>
            </a:rPr>
            <a:t>. There’s no need to count, track, or license the virtual machines.</a:t>
          </a:r>
          <a:endParaRPr lang="en-US" sz="1600" b="1" kern="1200" dirty="0" smtClean="0">
            <a:solidFill>
              <a:schemeClr val="bg2"/>
            </a:solidFill>
          </a:endParaRPr>
        </a:p>
      </dsp:txBody>
      <dsp:txXfrm>
        <a:off x="3758808" y="116698"/>
        <a:ext cx="6208633" cy="1117218"/>
      </dsp:txXfrm>
    </dsp:sp>
    <dsp:sp modelId="{8F2EB1CC-D27B-43B8-9CAB-8BF65F811462}" macro="" textlink="">
      <dsp:nvSpPr>
        <dsp:cNvPr id="0" name=""/>
        <dsp:cNvSpPr/>
      </dsp:nvSpPr>
      <dsp:spPr>
        <a:xfrm>
          <a:off x="1371601" y="1536776"/>
          <a:ext cx="2137016" cy="1346046"/>
        </a:xfrm>
        <a:prstGeom prst="round2Diag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rPr>
            <a:t>System Center Licensing: System Management Suite Enterprise</a:t>
          </a:r>
          <a:endParaRPr lang="en-US" sz="1800" b="1" kern="1200" dirty="0">
            <a:solidFill>
              <a:schemeClr val="bg2"/>
            </a:solidFill>
          </a:endParaRPr>
        </a:p>
      </dsp:txBody>
      <dsp:txXfrm>
        <a:off x="1371601" y="1536776"/>
        <a:ext cx="2137016" cy="1346046"/>
      </dsp:txXfrm>
    </dsp:sp>
    <dsp:sp modelId="{243B0701-C580-4617-947A-A5C8F42AB2B9}" macro="" textlink="">
      <dsp:nvSpPr>
        <dsp:cNvPr id="0" name=""/>
        <dsp:cNvSpPr/>
      </dsp:nvSpPr>
      <dsp:spPr>
        <a:xfrm>
          <a:off x="3758808" y="1651190"/>
          <a:ext cx="6208633" cy="1117218"/>
        </a:xfrm>
        <a:prstGeom prst="chevron">
          <a:avLst/>
        </a:prstGeom>
        <a:solidFill>
          <a:srgbClr val="DAFEBA">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solidFill>
              <a:latin typeface="Segoe Semibold" pitchFamily="34" charset="0"/>
              <a:ea typeface="+mn-ea"/>
              <a:cs typeface="+mn-cs"/>
            </a:rPr>
            <a:t>Manage an </a:t>
          </a:r>
          <a:r>
            <a:rPr lang="en-US" sz="1600" b="1" kern="1200" dirty="0" smtClean="0">
              <a:solidFill>
                <a:schemeClr val="bg2"/>
              </a:solidFill>
              <a:latin typeface="Segoe Semibold" pitchFamily="34" charset="0"/>
              <a:ea typeface="+mn-ea"/>
              <a:cs typeface="+mn-cs"/>
            </a:rPr>
            <a:t>unlimited number of virtual operating systems </a:t>
          </a:r>
          <a:r>
            <a:rPr lang="en-US" sz="1600" kern="1200" dirty="0" smtClean="0">
              <a:solidFill>
                <a:schemeClr val="bg2"/>
              </a:solidFill>
              <a:latin typeface="Segoe Semibold" pitchFamily="34" charset="0"/>
              <a:ea typeface="+mn-ea"/>
              <a:cs typeface="+mn-cs"/>
            </a:rPr>
            <a:t>on a physical host server</a:t>
          </a:r>
          <a:endParaRPr lang="en-US" sz="1600" b="1" kern="1200" dirty="0">
            <a:solidFill>
              <a:schemeClr val="bg2"/>
            </a:solidFill>
          </a:endParaRPr>
        </a:p>
      </dsp:txBody>
      <dsp:txXfrm>
        <a:off x="3758808" y="1651190"/>
        <a:ext cx="6208633" cy="1117218"/>
      </dsp:txXfrm>
    </dsp:sp>
    <dsp:sp modelId="{A2308CA2-35C9-430C-AEF5-C190DAB95FEB}" macro="" textlink="">
      <dsp:nvSpPr>
        <dsp:cNvPr id="0" name=""/>
        <dsp:cNvSpPr/>
      </dsp:nvSpPr>
      <dsp:spPr>
        <a:xfrm>
          <a:off x="1371601" y="3071269"/>
          <a:ext cx="2137016" cy="1346046"/>
        </a:xfrm>
        <a:prstGeom prst="round2Diag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solidFill>
            </a:rPr>
            <a:t>Microsoft Desktop Optimization Pack (MDOP)</a:t>
          </a:r>
          <a:endParaRPr lang="en-US" sz="1800" b="1" kern="1200" dirty="0">
            <a:solidFill>
              <a:schemeClr val="bg2"/>
            </a:solidFill>
          </a:endParaRPr>
        </a:p>
      </dsp:txBody>
      <dsp:txXfrm>
        <a:off x="1371601" y="3071269"/>
        <a:ext cx="2137016" cy="1346046"/>
      </dsp:txXfrm>
    </dsp:sp>
    <dsp:sp modelId="{631D233E-2897-4A37-9DE7-35893BF880F7}" macro="" textlink="">
      <dsp:nvSpPr>
        <dsp:cNvPr id="0" name=""/>
        <dsp:cNvSpPr/>
      </dsp:nvSpPr>
      <dsp:spPr>
        <a:xfrm>
          <a:off x="3758808" y="3185683"/>
          <a:ext cx="6208633" cy="1117218"/>
        </a:xfrm>
        <a:prstGeom prst="chevron">
          <a:avLst/>
        </a:prstGeom>
        <a:solidFill>
          <a:srgbClr val="FDE2BB">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l" defTabSz="711200">
            <a:lnSpc>
              <a:spcPct val="90000"/>
            </a:lnSpc>
            <a:spcBef>
              <a:spcPct val="0"/>
            </a:spcBef>
            <a:spcAft>
              <a:spcPct val="35000"/>
            </a:spcAft>
          </a:pPr>
          <a:r>
            <a:rPr lang="en-US" sz="1600" kern="1200" dirty="0" smtClean="0">
              <a:solidFill>
                <a:schemeClr val="bg2"/>
              </a:solidFill>
              <a:latin typeface="Segoe Semibold" pitchFamily="34" charset="0"/>
              <a:ea typeface="+mn-ea"/>
              <a:cs typeface="+mn-cs"/>
            </a:rPr>
            <a:t>In addition to Microsoft Application Virtualization, MDOP provides desktop inventory assessment, group policy management, Virtual PC management and desktop error monitoring and repair tools.</a:t>
          </a:r>
          <a:endParaRPr lang="en-US" sz="1600" b="1" kern="1200" dirty="0">
            <a:solidFill>
              <a:schemeClr val="bg2"/>
            </a:solidFill>
          </a:endParaRPr>
        </a:p>
      </dsp:txBody>
      <dsp:txXfrm>
        <a:off x="3758808" y="3185683"/>
        <a:ext cx="6208633" cy="1117218"/>
      </dsp:txXfrm>
    </dsp:sp>
  </dsp:spTree>
</dgm:drawing>
</file>

<file path=ppt/diagrams/drawing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A460F6C5-03DD-43EA-B164-8B07068C64AA}" macro="" textlink="">
      <dsp:nvSpPr>
        <dsp:cNvPr id="0" name=""/>
        <dsp:cNvSpPr/>
      </dsp:nvSpPr>
      <dsp:spPr>
        <a:xfrm>
          <a:off x="3956" y="6"/>
          <a:ext cx="1675010" cy="1392361"/>
        </a:xfrm>
        <a:prstGeom prst="round2DiagRect">
          <a:avLst/>
        </a:prstGeom>
        <a:solidFill>
          <a:schemeClr val="accent1">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Resources &amp; Assessment</a:t>
          </a:r>
          <a:endParaRPr lang="en-US" sz="2000" b="1" kern="1200" dirty="0">
            <a:solidFill>
              <a:schemeClr val="bg2"/>
            </a:solidFill>
          </a:endParaRPr>
        </a:p>
      </dsp:txBody>
      <dsp:txXfrm>
        <a:off x="3956" y="6"/>
        <a:ext cx="1675010" cy="1392361"/>
      </dsp:txXfrm>
    </dsp:sp>
    <dsp:sp modelId="{75B3C12C-B973-45E5-BCE5-E41D6A99448C}" macro="" textlink="">
      <dsp:nvSpPr>
        <dsp:cNvPr id="0" name=""/>
        <dsp:cNvSpPr/>
      </dsp:nvSpPr>
      <dsp:spPr>
        <a:xfrm>
          <a:off x="1761100" y="120877"/>
          <a:ext cx="6239899" cy="1155660"/>
        </a:xfrm>
        <a:prstGeom prst="chevron">
          <a:avLst/>
        </a:prstGeom>
        <a:solidFill>
          <a:schemeClr val="accent1">
            <a:alpha val="90000"/>
            <a:tint val="40000"/>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Semibold"/>
              <a:ea typeface="Calibri"/>
              <a:cs typeface="Times New Roman"/>
            </a:rPr>
            <a:t>www.microsoft.com/virtualization </a:t>
          </a:r>
        </a:p>
        <a:p>
          <a:pPr lvl="0" algn="ctr" defTabSz="889000">
            <a:lnSpc>
              <a:spcPct val="90000"/>
            </a:lnSpc>
            <a:spcBef>
              <a:spcPct val="0"/>
            </a:spcBef>
            <a:spcAft>
              <a:spcPct val="35000"/>
            </a:spcAft>
          </a:pPr>
          <a:r>
            <a:rPr lang="en-US" sz="2000" b="1" kern="1200" dirty="0" smtClean="0">
              <a:latin typeface="Segoe Semibold"/>
              <a:ea typeface="Calibri"/>
              <a:cs typeface="Times New Roman"/>
            </a:rPr>
            <a:t>Solution Accelerators</a:t>
          </a:r>
          <a:endParaRPr lang="en-US" sz="2000" b="1" kern="1200" dirty="0" smtClean="0">
            <a:solidFill>
              <a:schemeClr val="bg2"/>
            </a:solidFill>
            <a:latin typeface="Segoe Semibold"/>
          </a:endParaRPr>
        </a:p>
      </dsp:txBody>
      <dsp:txXfrm>
        <a:off x="1761100" y="120877"/>
        <a:ext cx="6239899" cy="1155660"/>
      </dsp:txXfrm>
    </dsp:sp>
    <dsp:sp modelId="{8F2EB1CC-D27B-43B8-9CAB-8BF65F811462}" macro="" textlink="">
      <dsp:nvSpPr>
        <dsp:cNvPr id="0" name=""/>
        <dsp:cNvSpPr/>
      </dsp:nvSpPr>
      <dsp:spPr>
        <a:xfrm>
          <a:off x="1" y="1589819"/>
          <a:ext cx="1675010" cy="1392361"/>
        </a:xfrm>
        <a:prstGeom prst="round2DiagRect">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Proof of Concept</a:t>
          </a:r>
          <a:endParaRPr lang="en-US" sz="2000" b="1" kern="1200" dirty="0">
            <a:solidFill>
              <a:schemeClr val="bg2"/>
            </a:solidFill>
          </a:endParaRPr>
        </a:p>
      </dsp:txBody>
      <dsp:txXfrm>
        <a:off x="1" y="1589819"/>
        <a:ext cx="1675010" cy="1392361"/>
      </dsp:txXfrm>
    </dsp:sp>
    <dsp:sp modelId="{243B0701-C580-4617-947A-A5C8F42AB2B9}" macro="" textlink="">
      <dsp:nvSpPr>
        <dsp:cNvPr id="0" name=""/>
        <dsp:cNvSpPr/>
      </dsp:nvSpPr>
      <dsp:spPr>
        <a:xfrm>
          <a:off x="1761100" y="1708169"/>
          <a:ext cx="6239899" cy="1155660"/>
        </a:xfrm>
        <a:prstGeom prst="chevron">
          <a:avLst/>
        </a:prstGeom>
        <a:solidFill>
          <a:srgbClr val="DAFEBA">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Semibold"/>
            </a:rPr>
            <a:t> Windows Server 2008 with Hyper-V &amp; TS</a:t>
          </a:r>
        </a:p>
        <a:p>
          <a:pPr lvl="0" algn="ctr" defTabSz="889000">
            <a:lnSpc>
              <a:spcPct val="90000"/>
            </a:lnSpc>
            <a:spcBef>
              <a:spcPct val="0"/>
            </a:spcBef>
            <a:spcAft>
              <a:spcPct val="35000"/>
            </a:spcAft>
          </a:pPr>
          <a:r>
            <a:rPr lang="en-US" sz="2000" b="1" kern="1200" dirty="0" smtClean="0">
              <a:latin typeface="Segoe Semibold"/>
            </a:rPr>
            <a:t> System Center</a:t>
          </a:r>
        </a:p>
        <a:p>
          <a:pPr lvl="0" algn="ctr" defTabSz="889000">
            <a:lnSpc>
              <a:spcPct val="90000"/>
            </a:lnSpc>
            <a:spcBef>
              <a:spcPct val="0"/>
            </a:spcBef>
            <a:spcAft>
              <a:spcPct val="35000"/>
            </a:spcAft>
          </a:pPr>
          <a:r>
            <a:rPr lang="en-US" sz="2000" b="1" kern="1200" dirty="0" smtClean="0">
              <a:latin typeface="Segoe Semibold"/>
            </a:rPr>
            <a:t> Microsoft Application Virtualization</a:t>
          </a:r>
          <a:endParaRPr lang="en-US" sz="2000" b="1" kern="1200" dirty="0">
            <a:solidFill>
              <a:schemeClr val="bg2"/>
            </a:solidFill>
          </a:endParaRPr>
        </a:p>
      </dsp:txBody>
      <dsp:txXfrm>
        <a:off x="1761100" y="1708169"/>
        <a:ext cx="6239899" cy="1155660"/>
      </dsp:txXfrm>
    </dsp:sp>
    <dsp:sp modelId="{A2308CA2-35C9-430C-AEF5-C190DAB95FEB}" macro="" textlink="">
      <dsp:nvSpPr>
        <dsp:cNvPr id="0" name=""/>
        <dsp:cNvSpPr/>
      </dsp:nvSpPr>
      <dsp:spPr>
        <a:xfrm>
          <a:off x="1" y="3177111"/>
          <a:ext cx="1675010" cy="1392361"/>
        </a:xfrm>
        <a:prstGeom prst="round2Diag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2"/>
              </a:solidFill>
            </a:rPr>
            <a:t>Evaluate Savings</a:t>
          </a:r>
          <a:endParaRPr lang="en-US" sz="2000" b="1" kern="1200" dirty="0">
            <a:solidFill>
              <a:schemeClr val="bg2"/>
            </a:solidFill>
          </a:endParaRPr>
        </a:p>
      </dsp:txBody>
      <dsp:txXfrm>
        <a:off x="1" y="3177111"/>
        <a:ext cx="1675010" cy="1392361"/>
      </dsp:txXfrm>
    </dsp:sp>
    <dsp:sp modelId="{631D233E-2897-4A37-9DE7-35893BF880F7}" macro="" textlink="">
      <dsp:nvSpPr>
        <dsp:cNvPr id="0" name=""/>
        <dsp:cNvSpPr/>
      </dsp:nvSpPr>
      <dsp:spPr>
        <a:xfrm>
          <a:off x="1761100" y="3295462"/>
          <a:ext cx="6239899" cy="1155660"/>
        </a:xfrm>
        <a:prstGeom prst="chevron">
          <a:avLst/>
        </a:prstGeom>
        <a:solidFill>
          <a:srgbClr val="FDE2BB">
            <a:alpha val="89804"/>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Segoe Semibold"/>
            </a:rPr>
            <a:t> ROI Calculator</a:t>
          </a:r>
        </a:p>
        <a:p>
          <a:pPr lvl="0" algn="ctr" defTabSz="889000">
            <a:lnSpc>
              <a:spcPct val="90000"/>
            </a:lnSpc>
            <a:spcBef>
              <a:spcPct val="0"/>
            </a:spcBef>
            <a:spcAft>
              <a:spcPct val="35000"/>
            </a:spcAft>
          </a:pPr>
          <a:r>
            <a:rPr lang="en-US" sz="2000" b="1" kern="1200" dirty="0" smtClean="0">
              <a:latin typeface="Segoe Semibold"/>
            </a:rPr>
            <a:t> Hyper-Green Calculator</a:t>
          </a:r>
          <a:endParaRPr lang="en-US" sz="2000" b="1" kern="1200" dirty="0">
            <a:solidFill>
              <a:schemeClr val="bg2"/>
            </a:solidFill>
          </a:endParaRPr>
        </a:p>
      </dsp:txBody>
      <dsp:txXfrm>
        <a:off x="1761100" y="3295462"/>
        <a:ext cx="6239899" cy="1155660"/>
      </dsp:txXfrm>
    </dsp:sp>
  </dsp:spTree>
</dgm: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4097"/>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9635" name="Rectangle 4098"/>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099"/>
          <p:cNvSpPr>
            <a:spLocks noGrp="1" noRot="1" noChangeAspect="1" noChangeArrowheads="1" noTextEdit="1"/>
          </p:cNvSpPr>
          <p:nvPr>
            <p:ph type="sldImg" idx="2"/>
          </p:nvPr>
        </p:nvSpPr>
        <p:spPr bwMode="auto">
          <a:xfrm>
            <a:off x="1143000" y="685800"/>
            <a:ext cx="4572000" cy="3429000"/>
          </a:xfrm>
          <a:prstGeom prst="rect">
            <a:avLst/>
          </a:prstGeom>
          <a:noFill/>
          <a:ln w="9525" algn="ctr">
            <a:solidFill>
              <a:srgbClr val="000000"/>
            </a:solidFill>
            <a:miter lim="800000"/>
            <a:headEnd/>
            <a:tailEnd/>
          </a:ln>
        </p:spPr>
      </p:sp>
      <p:sp>
        <p:nvSpPr>
          <p:cNvPr id="4101" name="Notes Placeholder 4100"/>
          <p:cNvSpPr>
            <a:spLocks noGrp="1" noChangeArrowheads="1"/>
          </p:cNvSpPr>
          <p:nvPr>
            <p:ph type="body" sz="quarter" idx="3"/>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9638" name="Rectangle 4101"/>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Slide Number Placeholder 4102"/>
          <p:cNvSpPr>
            <a:spLocks noGrp="1" noChangeArrowheads="1"/>
          </p:cNvSpPr>
          <p:nvPr>
            <p:ph type="sldNum" sz="quarter" idx="5"/>
          </p:nvPr>
        </p:nvSpPr>
        <p:spPr bwMode="auto">
          <a:xfrm>
            <a:off x="3884613" y="8685213"/>
            <a:ext cx="2971800"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B49BE0-D542-4935-9E00-D009DC073B86}"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Semibold"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Semibold"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Semibold"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Semibold"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Semi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crosoft.com/virtualization/casestudy-mamut.m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icrosoft.com/virtualization/casestudy-hostbasket.mspx"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microsoft.com/virtualization/casestudy-maximumasp.mspx"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microsoft.com/virtualization/casestudy-maxol.m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roianalyst.alinean.com/msft/AutoLogin.do?d=30702559117858065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icrosoft.com/MAP"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microsoft.com/virtualization/case-studies.mspx" TargetMode="External"/><Relationship Id="rId5" Type="http://schemas.openxmlformats.org/officeDocument/2006/relationships/hyperlink" Target="http://www.hyper-green.com/" TargetMode="External"/><Relationship Id="rId4" Type="http://schemas.openxmlformats.org/officeDocument/2006/relationships/hyperlink" Target="https://roianalyst.alinean.com/msft/AutoLogin.do?d=30702559117858065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microsoft.com/virtualization/casestudy-sloughborough.mspx" TargetMode="External"/><Relationship Id="rId3" Type="http://schemas.openxmlformats.org/officeDocument/2006/relationships/hyperlink" Target="http://www.microsoft.com/virtualization/casestudy-dartmouthhitchcock.mspx" TargetMode="External"/><Relationship Id="rId7" Type="http://schemas.openxmlformats.org/officeDocument/2006/relationships/hyperlink" Target="http://www.microsoft.com/virtualization/casestudy-hotschedules.mspx"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microsoft.com/virtualization/casestudy-talx.mspx" TargetMode="External"/><Relationship Id="rId5" Type="http://schemas.openxmlformats.org/officeDocument/2006/relationships/hyperlink" Target="http://www.microsoft.com/virtualization/casestudy-saxobank.mspx" TargetMode="External"/><Relationship Id="rId10" Type="http://schemas.openxmlformats.org/officeDocument/2006/relationships/hyperlink" Target="http://www.microsoft.com/virtualization/casestudy-volusiak12.mspx" TargetMode="External"/><Relationship Id="rId4" Type="http://schemas.openxmlformats.org/officeDocument/2006/relationships/hyperlink" Target="http://www.microsoft.com/virtualization/casestudy-maximumasp.mspx" TargetMode="External"/><Relationship Id="rId9" Type="http://schemas.openxmlformats.org/officeDocument/2006/relationships/hyperlink" Target="http://www.microsoft.com/virtualization/casestudy-maxol.msp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icrosoft.com/virtualization/casestudy-sloughborough.msp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microsoft.com/virtualization/casestudy-worleyparsons.msp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icrosoft.com/MAP"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blogs.technet.com/mapblog/archive/2008/10/09/case-study-costco-uses-virtualization-to-save-space-reduce-costs-and-increase-it-agility.aspx"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icrosoft.com/virtualization/casestudy-kentuckydoe.mspx"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hyper-green.com/" TargetMode="External"/><Relationship Id="rId4" Type="http://schemas.openxmlformats.org/officeDocument/2006/relationships/hyperlink" Target="http://www.microsoft.com/virtualization/casestudy-banquedeluxembourg.mspx"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crosoft.com/virtualization/casestudy-aspentech.mspx"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microsoft.com/virtualization/casestudy-mantracgroup2.mspx" TargetMode="External"/><Relationship Id="rId5" Type="http://schemas.openxmlformats.org/officeDocument/2006/relationships/hyperlink" Target="http://www.microsoft.com/virtualization/casestudy-csu.mspx" TargetMode="External"/><Relationship Id="rId4" Type="http://schemas.openxmlformats.org/officeDocument/2006/relationships/hyperlink" Target="http://www.microsoft.com/virtualization/casestudy-banverketict.mspx"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microsoft.com/virtualization/casestudy-hostbasket.mspx"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microsoft.com/virtualization/casestudy-jacksonea.mspx" TargetMode="External"/><Relationship Id="rId4" Type="http://schemas.openxmlformats.org/officeDocument/2006/relationships/hyperlink" Target="http://www.microsoft.com/virtualization/casestudy-srhs.msp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icrosoft.com/virtualization/casestudy-banverketict.mspx"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microsoft.com/virtualization/casestudy-kentsd.mspx" TargetMode="External"/><Relationship Id="rId5" Type="http://schemas.openxmlformats.org/officeDocument/2006/relationships/hyperlink" Target="http://www.microsoft.com/virtualization/casestudy-bouygues.mspx" TargetMode="External"/><Relationship Id="rId4" Type="http://schemas.openxmlformats.org/officeDocument/2006/relationships/hyperlink" Target="http://www.microsoft.com/virtualization/casestudy-dartmouthhitchcock.m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pt-BR" sz="1200" b="0" i="0" noProof="0" dirty="0" smtClean="0">
                <a:solidFill>
                  <a:srgbClr val="000000"/>
                </a:solidFill>
                <a:latin typeface="Segoe Semibold"/>
                <a:ea typeface="+mn-ea"/>
                <a:cs typeface="+mn-cs"/>
              </a:rPr>
              <a:t>O conjunto de slides é dividido em três maneiras amplas em que os clientes podem economizar com a Virtualização Microsoft</a:t>
            </a:r>
            <a:r>
              <a:rPr lang="pt-BR" sz="1200" b="0" i="0" baseline="0" noProof="0" dirty="0" smtClean="0">
                <a:solidFill>
                  <a:srgbClr val="000000"/>
                </a:solidFill>
                <a:latin typeface="Segoe Semibold"/>
                <a:ea typeface="+mn-ea"/>
                <a:cs typeface="+mn-cs"/>
              </a:rPr>
              <a:t>:</a:t>
            </a:r>
          </a:p>
          <a:p>
            <a:pPr marL="228600" marR="0" indent="-228600" algn="l" defTabSz="914400" rtl="0" eaLnBrk="0" fontAlgn="base" latinLnBrk="0" hangingPunct="0">
              <a:lnSpc>
                <a:spcPct val="100000"/>
              </a:lnSpc>
              <a:spcBef>
                <a:spcPts val="432"/>
              </a:spcBef>
              <a:spcAft>
                <a:spcPts val="0"/>
              </a:spcAft>
              <a:buClrTx/>
              <a:buSzTx/>
              <a:buFontTx/>
              <a:buAutoNum type="arabicParenR"/>
              <a:tabLst/>
              <a:defRPr/>
            </a:pPr>
            <a:r>
              <a:rPr lang="en-US" sz="1200" kern="1200" dirty="0" err="1" smtClean="0">
                <a:solidFill>
                  <a:schemeClr val="tx1"/>
                </a:solidFill>
                <a:latin typeface="Segoe Semibold" pitchFamily="34" charset="0"/>
                <a:ea typeface="+mn-ea"/>
                <a:cs typeface="+mn-cs"/>
              </a:rPr>
              <a:t>Ele</a:t>
            </a:r>
            <a:r>
              <a:rPr lang="en-US" sz="1200" kern="1200" dirty="0" smtClean="0">
                <a:solidFill>
                  <a:schemeClr val="tx1"/>
                </a:solidFill>
                <a:latin typeface="Segoe Semibold" pitchFamily="34" charset="0"/>
                <a:ea typeface="+mn-ea"/>
                <a:cs typeface="+mn-cs"/>
              </a:rPr>
              <a:t> </a:t>
            </a:r>
            <a:r>
              <a:rPr lang="en-US" sz="1200" kern="1200" dirty="0" err="1" smtClean="0">
                <a:solidFill>
                  <a:schemeClr val="tx1"/>
                </a:solidFill>
                <a:latin typeface="Segoe Semibold" pitchFamily="34" charset="0"/>
                <a:ea typeface="+mn-ea"/>
                <a:cs typeface="+mn-cs"/>
              </a:rPr>
              <a:t>começa</a:t>
            </a:r>
            <a:r>
              <a:rPr lang="en-US" sz="1200" kern="1200" dirty="0" smtClean="0">
                <a:solidFill>
                  <a:schemeClr val="tx1"/>
                </a:solidFill>
                <a:latin typeface="Segoe Semibold" pitchFamily="34" charset="0"/>
                <a:ea typeface="+mn-ea"/>
                <a:cs typeface="+mn-cs"/>
              </a:rPr>
              <a:t> </a:t>
            </a:r>
            <a:r>
              <a:rPr lang="en-US" sz="1200" kern="1200" dirty="0" err="1" smtClean="0">
                <a:solidFill>
                  <a:schemeClr val="tx1"/>
                </a:solidFill>
                <a:latin typeface="Segoe Semibold" pitchFamily="34" charset="0"/>
                <a:ea typeface="+mn-ea"/>
                <a:cs typeface="+mn-cs"/>
              </a:rPr>
              <a:t>discutindo</a:t>
            </a:r>
            <a:r>
              <a:rPr lang="en-US" sz="1200" kern="1200" baseline="0" dirty="0" smtClean="0">
                <a:solidFill>
                  <a:schemeClr val="tx1"/>
                </a:solidFill>
                <a:latin typeface="Segoe Semibold" pitchFamily="34" charset="0"/>
                <a:ea typeface="+mn-ea"/>
                <a:cs typeface="+mn-cs"/>
              </a:rPr>
              <a:t> as </a:t>
            </a:r>
            <a:r>
              <a:rPr lang="en-US" sz="1200" kern="1200" baseline="0" dirty="0" err="1" smtClean="0">
                <a:solidFill>
                  <a:schemeClr val="tx1"/>
                </a:solidFill>
                <a:latin typeface="Segoe Semibold" pitchFamily="34" charset="0"/>
                <a:ea typeface="+mn-ea"/>
                <a:cs typeface="+mn-cs"/>
              </a:rPr>
              <a:t>principais</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economias</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inerentes</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ao</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uso</a:t>
            </a:r>
            <a:r>
              <a:rPr lang="en-US" sz="1200" kern="1200" baseline="0" dirty="0" smtClean="0">
                <a:solidFill>
                  <a:schemeClr val="tx1"/>
                </a:solidFill>
                <a:latin typeface="Segoe Semibold" pitchFamily="34" charset="0"/>
                <a:ea typeface="+mn-ea"/>
                <a:cs typeface="+mn-cs"/>
              </a:rPr>
              <a:t> da virtualização </a:t>
            </a:r>
            <a:r>
              <a:rPr lang="en-US" sz="1200" kern="1200" baseline="0" dirty="0" err="1" smtClean="0">
                <a:solidFill>
                  <a:schemeClr val="tx1"/>
                </a:solidFill>
                <a:latin typeface="Segoe Semibold" pitchFamily="34" charset="0"/>
                <a:ea typeface="+mn-ea"/>
                <a:cs typeface="+mn-cs"/>
              </a:rPr>
              <a:t>para</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consolidar</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servidores</a:t>
            </a:r>
            <a:r>
              <a:rPr lang="en-US" sz="1200" kern="1200" baseline="0" dirty="0" smtClean="0">
                <a:solidFill>
                  <a:schemeClr val="tx1"/>
                </a:solidFill>
                <a:latin typeface="Segoe Semibold" pitchFamily="34" charset="0"/>
                <a:ea typeface="+mn-ea"/>
                <a:cs typeface="+mn-cs"/>
              </a:rPr>
              <a:t> e </a:t>
            </a:r>
            <a:r>
              <a:rPr lang="en-US" sz="1200" kern="1200" baseline="0" dirty="0" err="1" smtClean="0">
                <a:solidFill>
                  <a:schemeClr val="tx1"/>
                </a:solidFill>
                <a:latin typeface="Segoe Semibold" pitchFamily="34" charset="0"/>
                <a:ea typeface="+mn-ea"/>
                <a:cs typeface="+mn-cs"/>
              </a:rPr>
              <a:t>acelerar</a:t>
            </a:r>
            <a:r>
              <a:rPr lang="en-US" sz="1200" kern="1200" baseline="0" dirty="0" smtClean="0">
                <a:solidFill>
                  <a:schemeClr val="tx1"/>
                </a:solidFill>
                <a:latin typeface="Segoe Semibold" pitchFamily="34" charset="0"/>
                <a:ea typeface="+mn-ea"/>
                <a:cs typeface="+mn-cs"/>
              </a:rPr>
              <a:t> a </a:t>
            </a:r>
            <a:r>
              <a:rPr lang="en-US" sz="1200" kern="1200" baseline="0" dirty="0" err="1" smtClean="0">
                <a:solidFill>
                  <a:schemeClr val="tx1"/>
                </a:solidFill>
                <a:latin typeface="Segoe Semibold" pitchFamily="34" charset="0"/>
                <a:ea typeface="+mn-ea"/>
                <a:cs typeface="+mn-cs"/>
              </a:rPr>
              <a:t>implantação</a:t>
            </a:r>
            <a:r>
              <a:rPr lang="en-US" sz="1200" kern="1200" baseline="0" dirty="0" smtClean="0">
                <a:solidFill>
                  <a:schemeClr val="tx1"/>
                </a:solidFill>
                <a:latin typeface="Segoe Semibold" pitchFamily="34" charset="0"/>
                <a:ea typeface="+mn-ea"/>
                <a:cs typeface="+mn-cs"/>
              </a:rPr>
              <a:t> de </a:t>
            </a:r>
            <a:r>
              <a:rPr lang="en-US" sz="1200" kern="1200" baseline="0" dirty="0" err="1" smtClean="0">
                <a:solidFill>
                  <a:schemeClr val="tx1"/>
                </a:solidFill>
                <a:latin typeface="Segoe Semibold" pitchFamily="34" charset="0"/>
                <a:ea typeface="+mn-ea"/>
                <a:cs typeface="+mn-cs"/>
              </a:rPr>
              <a:t>estações</a:t>
            </a:r>
            <a:r>
              <a:rPr lang="en-US" sz="1200" kern="1200" baseline="0" dirty="0" smtClean="0">
                <a:solidFill>
                  <a:schemeClr val="tx1"/>
                </a:solidFill>
                <a:latin typeface="Segoe Semibold" pitchFamily="34" charset="0"/>
                <a:ea typeface="+mn-ea"/>
                <a:cs typeface="+mn-cs"/>
              </a:rPr>
              <a:t> de </a:t>
            </a:r>
            <a:r>
              <a:rPr lang="en-US" sz="1200" kern="1200" baseline="0" dirty="0" err="1" smtClean="0">
                <a:solidFill>
                  <a:schemeClr val="tx1"/>
                </a:solidFill>
                <a:latin typeface="Segoe Semibold" pitchFamily="34" charset="0"/>
                <a:ea typeface="+mn-ea"/>
                <a:cs typeface="+mn-cs"/>
              </a:rPr>
              <a:t>trabalho</a:t>
            </a:r>
            <a:r>
              <a:rPr lang="en-US" sz="1200" kern="1200" baseline="0" dirty="0" smtClean="0">
                <a:solidFill>
                  <a:schemeClr val="tx1"/>
                </a:solidFill>
                <a:latin typeface="Segoe Semibold" pitchFamily="34" charset="0"/>
                <a:ea typeface="+mn-ea"/>
                <a:cs typeface="+mn-cs"/>
              </a:rPr>
              <a:t> e, </a:t>
            </a:r>
            <a:r>
              <a:rPr lang="en-US" sz="1200" kern="1200" baseline="0" dirty="0" err="1" smtClean="0">
                <a:solidFill>
                  <a:schemeClr val="tx1"/>
                </a:solidFill>
                <a:latin typeface="Segoe Semibold" pitchFamily="34" charset="0"/>
                <a:ea typeface="+mn-ea"/>
                <a:cs typeface="+mn-cs"/>
              </a:rPr>
              <a:t>como</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resultado</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como</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ela</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ajuda</a:t>
            </a:r>
            <a:r>
              <a:rPr lang="en-US" sz="1200" kern="1200" baseline="0" dirty="0" smtClean="0">
                <a:solidFill>
                  <a:schemeClr val="tx1"/>
                </a:solidFill>
                <a:latin typeface="Segoe Semibold" pitchFamily="34" charset="0"/>
                <a:ea typeface="+mn-ea"/>
                <a:cs typeface="+mn-cs"/>
              </a:rPr>
              <a:t> as </a:t>
            </a:r>
            <a:r>
              <a:rPr lang="en-US" sz="1200" kern="1200" baseline="0" dirty="0" err="1" smtClean="0">
                <a:solidFill>
                  <a:schemeClr val="tx1"/>
                </a:solidFill>
                <a:latin typeface="Segoe Semibold" pitchFamily="34" charset="0"/>
                <a:ea typeface="+mn-ea"/>
                <a:cs typeface="+mn-cs"/>
              </a:rPr>
              <a:t>empresas</a:t>
            </a:r>
            <a:r>
              <a:rPr lang="en-US" sz="1200" kern="1200" baseline="0" dirty="0" smtClean="0">
                <a:solidFill>
                  <a:schemeClr val="tx1"/>
                </a:solidFill>
                <a:latin typeface="Segoe Semibold" pitchFamily="34" charset="0"/>
                <a:ea typeface="+mn-ea"/>
                <a:cs typeface="+mn-cs"/>
              </a:rPr>
              <a:t> a </a:t>
            </a:r>
            <a:r>
              <a:rPr lang="en-US" sz="1200" kern="1200" baseline="0" dirty="0" err="1" smtClean="0">
                <a:solidFill>
                  <a:schemeClr val="tx1"/>
                </a:solidFill>
                <a:latin typeface="Segoe Semibold" pitchFamily="34" charset="0"/>
                <a:ea typeface="+mn-ea"/>
                <a:cs typeface="+mn-cs"/>
              </a:rPr>
              <a:t>obterem</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economias</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significativas</a:t>
            </a:r>
            <a:r>
              <a:rPr lang="en-US" sz="1200" kern="1200" baseline="0" dirty="0" smtClean="0">
                <a:solidFill>
                  <a:schemeClr val="tx1"/>
                </a:solidFill>
                <a:latin typeface="Segoe Semibold" pitchFamily="34" charset="0"/>
                <a:ea typeface="+mn-ea"/>
                <a:cs typeface="+mn-cs"/>
              </a:rPr>
              <a:t> de tempo, </a:t>
            </a:r>
            <a:r>
              <a:rPr lang="en-US" sz="1200" kern="1200" baseline="0" dirty="0" err="1" smtClean="0">
                <a:solidFill>
                  <a:schemeClr val="tx1"/>
                </a:solidFill>
                <a:latin typeface="Segoe Semibold" pitchFamily="34" charset="0"/>
                <a:ea typeface="+mn-ea"/>
                <a:cs typeface="+mn-cs"/>
              </a:rPr>
              <a:t>espaço</a:t>
            </a:r>
            <a:r>
              <a:rPr lang="en-US" sz="1200" kern="1200" baseline="0" dirty="0" smtClean="0">
                <a:solidFill>
                  <a:schemeClr val="tx1"/>
                </a:solidFill>
                <a:latin typeface="Segoe Semibold" pitchFamily="34" charset="0"/>
                <a:ea typeface="+mn-ea"/>
                <a:cs typeface="+mn-cs"/>
              </a:rPr>
              <a:t> e </a:t>
            </a:r>
            <a:r>
              <a:rPr lang="en-US" sz="1200" kern="1200" baseline="0" dirty="0" err="1" smtClean="0">
                <a:solidFill>
                  <a:schemeClr val="tx1"/>
                </a:solidFill>
                <a:latin typeface="Segoe Semibold" pitchFamily="34" charset="0"/>
                <a:ea typeface="+mn-ea"/>
                <a:cs typeface="+mn-cs"/>
              </a:rPr>
              <a:t>energia</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elétrica</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assim</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como</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os</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benefícios</a:t>
            </a:r>
            <a:r>
              <a:rPr lang="en-US" sz="1200" kern="1200" baseline="0" dirty="0" smtClean="0">
                <a:solidFill>
                  <a:schemeClr val="tx1"/>
                </a:solidFill>
                <a:latin typeface="Segoe Semibold" pitchFamily="34" charset="0"/>
                <a:ea typeface="+mn-ea"/>
                <a:cs typeface="+mn-cs"/>
              </a:rPr>
              <a:t> </a:t>
            </a:r>
            <a:r>
              <a:rPr lang="en-US" sz="1200" kern="1200" baseline="0" dirty="0" err="1" smtClean="0">
                <a:solidFill>
                  <a:schemeClr val="tx1"/>
                </a:solidFill>
                <a:latin typeface="Segoe Semibold" pitchFamily="34" charset="0"/>
                <a:ea typeface="+mn-ea"/>
                <a:cs typeface="+mn-cs"/>
              </a:rPr>
              <a:t>para</a:t>
            </a:r>
            <a:r>
              <a:rPr lang="en-US" sz="1200" kern="1200" baseline="0" dirty="0" smtClean="0">
                <a:solidFill>
                  <a:schemeClr val="tx1"/>
                </a:solidFill>
                <a:latin typeface="Segoe Semibold" pitchFamily="34" charset="0"/>
                <a:ea typeface="+mn-ea"/>
                <a:cs typeface="+mn-cs"/>
              </a:rPr>
              <a:t> o </a:t>
            </a:r>
            <a:r>
              <a:rPr lang="en-US" sz="1200" kern="1200" baseline="0" dirty="0" err="1" smtClean="0">
                <a:solidFill>
                  <a:schemeClr val="tx1"/>
                </a:solidFill>
                <a:latin typeface="Segoe Semibold" pitchFamily="34" charset="0"/>
                <a:ea typeface="+mn-ea"/>
                <a:cs typeface="+mn-cs"/>
              </a:rPr>
              <a:t>ambiente</a:t>
            </a:r>
            <a:r>
              <a:rPr lang="en-US" sz="1200" kern="1200" baseline="0" dirty="0" smtClean="0">
                <a:solidFill>
                  <a:schemeClr val="tx1"/>
                </a:solidFill>
                <a:latin typeface="Segoe Semibold" pitchFamily="34" charset="0"/>
                <a:ea typeface="+mn-ea"/>
                <a:cs typeface="+mn-cs"/>
              </a:rPr>
              <a:t>.</a:t>
            </a:r>
            <a:endParaRPr lang="en-US" sz="1200" kern="1200" dirty="0" smtClean="0">
              <a:solidFill>
                <a:schemeClr val="tx1"/>
              </a:solidFill>
              <a:latin typeface="Segoe Semibold" pitchFamily="34" charset="0"/>
              <a:ea typeface="+mn-ea"/>
              <a:cs typeface="+mn-cs"/>
            </a:endParaRPr>
          </a:p>
          <a:p>
            <a:pPr marL="228600" indent="-228600" algn="l">
              <a:spcBef>
                <a:spcPts val="432"/>
              </a:spcBef>
              <a:spcAft>
                <a:spcPts val="0"/>
              </a:spcAft>
              <a:buAutoNum type="arabicParenR"/>
            </a:pPr>
            <a:r>
              <a:rPr lang="pt-BR" sz="1200" b="0" i="0" noProof="0" dirty="0" smtClean="0">
                <a:solidFill>
                  <a:srgbClr val="000000"/>
                </a:solidFill>
                <a:latin typeface="Segoe Semibold"/>
                <a:ea typeface="+mn-ea"/>
                <a:cs typeface="+mn-cs"/>
              </a:rPr>
              <a:t>Em seguida examinamos as economias adicionais que os clientes estão conseguindo devido à maneira única como a Microsoft incorpora tecnologias de virtualização em nossas plataformas de servidores, estações de trabalho e de gerenciamento.  </a:t>
            </a:r>
          </a:p>
          <a:p>
            <a:pPr marL="228600" indent="-228600" algn="l">
              <a:spcBef>
                <a:spcPts val="432"/>
              </a:spcBef>
              <a:spcAft>
                <a:spcPts val="0"/>
              </a:spcAft>
              <a:buAutoNum type="arabicParenR"/>
            </a:pPr>
            <a:r>
              <a:rPr lang="pt-BR" sz="1200" b="0" i="0" noProof="0" dirty="0" smtClean="0">
                <a:solidFill>
                  <a:srgbClr val="000000"/>
                </a:solidFill>
                <a:latin typeface="Segoe Semibold"/>
                <a:ea typeface="+mn-ea"/>
                <a:cs typeface="+mn-cs"/>
              </a:rPr>
              <a:t>Finalmente, mostramos como a Microsoft permite economias ainda maiores através de preços e licenciamento inovadores, que reduzem os custos de aquisição e de propriedade existentes.</a:t>
            </a:r>
            <a:endParaRPr lang="pt-BR" sz="1200" b="0" i="0" noProof="0" dirty="0">
              <a:solidFill>
                <a:srgbClr val="000000"/>
              </a:solidFill>
              <a:latin typeface="Segoe Semibold"/>
              <a:ea typeface="+mn-ea"/>
              <a:cs typeface="+mn-cs"/>
            </a:endParaRPr>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2</a:t>
            </a:fld>
            <a:endParaRPr lang="en-US" sz="1200" b="0" i="0">
              <a:latin typeface="Arial"/>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pt-BR" sz="1200" b="0" i="1" noProof="0" dirty="0" smtClean="0">
                <a:solidFill>
                  <a:srgbClr val="000000"/>
                </a:solidFill>
                <a:latin typeface="Segoe Semibold"/>
                <a:ea typeface="+mn-ea"/>
                <a:cs typeface="+mn-cs"/>
              </a:rPr>
              <a:t>Os Clientes Economizam em Treinamento e Suporte </a:t>
            </a:r>
          </a:p>
          <a:p>
            <a:pPr algn="l">
              <a:spcBef>
                <a:spcPts val="432"/>
              </a:spcBef>
              <a:spcAft>
                <a:spcPts val="0"/>
              </a:spcAft>
              <a:buNone/>
            </a:pPr>
            <a:r>
              <a:rPr lang="pt-BR" sz="1200" b="0" i="0" noProof="0" dirty="0" smtClean="0">
                <a:solidFill>
                  <a:srgbClr val="000000"/>
                </a:solidFill>
                <a:latin typeface="Segoe Semibold"/>
                <a:ea typeface="+mn-ea"/>
                <a:cs typeface="+mn-cs"/>
              </a:rPr>
              <a:t>Com a virtualização incorporada à plataforma Microsoft, ela se torna uma habilidade em vez de uma especialidade.  Agora que não precisa mais de processos ou equipes de TI separados para gerenciar e dar suporte a soluções de virtualização, você pode poupar tempo -- e dinheiro -- uniformemente.  Os clientes concordam que essa é uma vantagem crucial.</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Erich </a:t>
            </a:r>
            <a:r>
              <a:rPr lang="pt-BR" sz="1200" b="0" i="0" noProof="0" dirty="0" err="1" smtClean="0">
                <a:solidFill>
                  <a:srgbClr val="000000"/>
                </a:solidFill>
                <a:latin typeface="Segoe Semibold"/>
                <a:ea typeface="+mn-ea"/>
                <a:cs typeface="+mn-cs"/>
              </a:rPr>
              <a:t>Nøkling</a:t>
            </a:r>
            <a:r>
              <a:rPr lang="pt-BR" sz="1200" b="0" i="0" noProof="0" dirty="0" smtClean="0">
                <a:solidFill>
                  <a:srgbClr val="000000"/>
                </a:solidFill>
                <a:latin typeface="Segoe Semibold"/>
                <a:ea typeface="+mn-ea"/>
                <a:cs typeface="+mn-cs"/>
              </a:rPr>
              <a:t>,</a:t>
            </a:r>
            <a:r>
              <a:rPr lang="pt-BR" sz="1200" b="1" i="0" noProof="0" dirty="0" smtClean="0">
                <a:solidFill>
                  <a:srgbClr val="000000"/>
                </a:solidFill>
                <a:latin typeface="Segoe Semibold"/>
                <a:ea typeface="+mn-ea"/>
                <a:cs typeface="+mn-cs"/>
              </a:rPr>
              <a:t> </a:t>
            </a:r>
            <a:r>
              <a:rPr lang="pt-BR" sz="1200" b="0" i="0" noProof="0" dirty="0" smtClean="0">
                <a:solidFill>
                  <a:srgbClr val="000000"/>
                </a:solidFill>
                <a:latin typeface="Segoe Semibold"/>
                <a:ea typeface="+mn-ea"/>
                <a:cs typeface="+mn-cs"/>
              </a:rPr>
              <a:t>Gerente de Desenvolvimento de Negócios, </a:t>
            </a:r>
            <a:r>
              <a:rPr lang="pt-BR" sz="1200" b="0" i="0" u="sng" noProof="0" dirty="0" err="1" smtClean="0">
                <a:solidFill>
                  <a:srgbClr val="000000"/>
                </a:solidFill>
                <a:latin typeface="Segoe Semibold"/>
                <a:ea typeface="+mn-ea"/>
                <a:cs typeface="+mn-cs"/>
                <a:hlinkClick r:id="rId3"/>
              </a:rPr>
              <a:t>Mamut</a:t>
            </a:r>
            <a:r>
              <a:rPr lang="pt-BR" sz="1200" b="0" i="0" noProof="0" dirty="0" smtClean="0">
                <a:solidFill>
                  <a:srgbClr val="000000"/>
                </a:solidFill>
                <a:latin typeface="Segoe Semibold"/>
                <a:ea typeface="+mn-ea"/>
                <a:cs typeface="+mn-cs"/>
              </a:rPr>
              <a:t>, acrescenta: “Poderemos dar suporte a todo o nosso panorama virtual através da Microsoft, que já dá suporte ao resto de nosso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e tem cobertura sólida e direta sob nosso Contrato de Suporte Premier Microsoft.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se enquadra melhor em nossa </a:t>
            </a:r>
            <a:r>
              <a:rPr lang="pt-BR" sz="1200" b="0" i="0" noProof="0" dirty="0" err="1" smtClean="0">
                <a:solidFill>
                  <a:srgbClr val="000000"/>
                </a:solidFill>
                <a:latin typeface="Segoe Semibold"/>
                <a:ea typeface="+mn-ea"/>
                <a:cs typeface="+mn-cs"/>
              </a:rPr>
              <a:t>infraestrutura</a:t>
            </a:r>
            <a:r>
              <a:rPr lang="pt-BR" sz="1200" b="0" i="0" noProof="0" dirty="0" smtClean="0">
                <a:solidFill>
                  <a:srgbClr val="000000"/>
                </a:solidFill>
                <a:latin typeface="Segoe Semibold"/>
                <a:ea typeface="+mn-ea"/>
                <a:cs typeface="+mn-cs"/>
              </a:rPr>
              <a:t> Microsoft e simplifica nossa estratégia de TI ao nos permitir trabalhar com o mínimo possível de fornecedores”. </a:t>
            </a: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12</a:t>
            </a:fld>
            <a:endParaRPr lang="en-US" sz="1200" b="0" i="0">
              <a:latin typeface="Arial"/>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pt-BR" sz="1200" b="1" i="0" noProof="0" dirty="0" smtClean="0">
                <a:solidFill>
                  <a:srgbClr val="000000"/>
                </a:solidFill>
                <a:latin typeface="Segoe Semibold"/>
                <a:ea typeface="+mn-ea"/>
                <a:cs typeface="+mn-cs"/>
              </a:rPr>
              <a:t>Baixando o Custo de Aquisição e Propriedade com Licenciamento Microsoft Inovador</a:t>
            </a:r>
          </a:p>
          <a:p>
            <a:pPr algn="l">
              <a:spcBef>
                <a:spcPts val="432"/>
              </a:spcBef>
              <a:spcAft>
                <a:spcPts val="0"/>
              </a:spcAft>
              <a:buNone/>
            </a:pPr>
            <a:r>
              <a:rPr lang="pt-BR" sz="1200" b="0" i="0" noProof="0" dirty="0" smtClean="0">
                <a:solidFill>
                  <a:srgbClr val="000000"/>
                </a:solidFill>
                <a:latin typeface="Segoe Semibold"/>
                <a:ea typeface="+mn-ea"/>
                <a:cs typeface="+mn-cs"/>
              </a:rPr>
              <a:t>Como vocês podem ver, a abordagem da Microsoft à incorporação da virtualização às nossas soluções básicas ajuda os clientes a poupar muito tempo e dinheiro.  Para ajudar vocês a manter os custos o mais baixo possível — na hora da aquisição e por todo o ciclo de vida — nós oferecemos licenciamento atraente para uma variedade de produtos de virtualização.</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1" noProof="0" dirty="0" smtClean="0">
                <a:solidFill>
                  <a:srgbClr val="000000"/>
                </a:solidFill>
                <a:latin typeface="Segoe Semibold"/>
                <a:ea typeface="+mn-ea"/>
                <a:cs typeface="+mn-cs"/>
              </a:rPr>
              <a:t>Windows Server 2008 </a:t>
            </a:r>
            <a:r>
              <a:rPr lang="pt-BR" sz="1200" b="0" i="1" noProof="0" dirty="0" err="1" smtClean="0">
                <a:solidFill>
                  <a:srgbClr val="000000"/>
                </a:solidFill>
                <a:latin typeface="Segoe Semibold"/>
                <a:ea typeface="+mn-ea"/>
                <a:cs typeface="+mn-cs"/>
              </a:rPr>
              <a:t>Datacenter</a:t>
            </a:r>
            <a:endParaRPr lang="pt-BR" sz="1200" b="0" i="1" noProof="0" dirty="0" smtClean="0">
              <a:solidFill>
                <a:srgbClr val="000000"/>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A Edição </a:t>
            </a:r>
            <a:r>
              <a:rPr lang="pt-BR" sz="1200" b="0" i="0" noProof="0" dirty="0" err="1" smtClean="0">
                <a:solidFill>
                  <a:srgbClr val="000000"/>
                </a:solidFill>
                <a:latin typeface="Segoe Semibold"/>
                <a:ea typeface="+mn-ea"/>
                <a:cs typeface="+mn-cs"/>
              </a:rPr>
              <a:t>Datacenter</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Edition</a:t>
            </a:r>
            <a:r>
              <a:rPr lang="pt-BR" sz="1200" b="0" i="0" noProof="0" dirty="0" smtClean="0">
                <a:solidFill>
                  <a:srgbClr val="000000"/>
                </a:solidFill>
                <a:latin typeface="Segoe Semibold"/>
                <a:ea typeface="+mn-ea"/>
                <a:cs typeface="+mn-cs"/>
              </a:rPr>
              <a:t> facilita o licenciamento do Windows Server para máquinas virtuais. Você licencia o Windows pelos processadores no servidor físico e recebe direitos ilimitados de uso do produto para os convidados virtuais. Não há necessidade de contar, rastrear ou licenciar máquinas virtuais.  Isso a torna uma opção atraente para muitos clientes.  Ao implantar o Windows Server 2008 </a:t>
            </a:r>
            <a:r>
              <a:rPr lang="pt-BR" sz="1200" b="0" i="0" noProof="0" dirty="0" err="1" smtClean="0">
                <a:solidFill>
                  <a:srgbClr val="000000"/>
                </a:solidFill>
                <a:latin typeface="Segoe Semibold"/>
                <a:ea typeface="+mn-ea"/>
                <a:cs typeface="+mn-cs"/>
              </a:rPr>
              <a:t>Datacenter</a:t>
            </a:r>
            <a:r>
              <a:rPr lang="pt-BR" sz="1200" b="0" i="0" noProof="0" dirty="0" smtClean="0">
                <a:solidFill>
                  <a:srgbClr val="000000"/>
                </a:solidFill>
                <a:latin typeface="Segoe Semibold"/>
                <a:ea typeface="+mn-ea"/>
                <a:cs typeface="+mn-cs"/>
              </a:rPr>
              <a:t>, a MLS </a:t>
            </a:r>
            <a:r>
              <a:rPr lang="pt-BR" sz="1200" b="0" i="0" noProof="0" dirty="0" err="1" smtClean="0">
                <a:solidFill>
                  <a:srgbClr val="000000"/>
                </a:solidFill>
                <a:latin typeface="Segoe Semibold"/>
                <a:ea typeface="+mn-ea"/>
                <a:cs typeface="+mn-cs"/>
              </a:rPr>
              <a:t>Property</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Information</a:t>
            </a:r>
            <a:r>
              <a:rPr lang="pt-BR" sz="1200" b="0" i="0" noProof="0" dirty="0" smtClean="0">
                <a:solidFill>
                  <a:srgbClr val="000000"/>
                </a:solidFill>
                <a:latin typeface="Segoe Semibold"/>
                <a:ea typeface="+mn-ea"/>
                <a:cs typeface="+mn-cs"/>
              </a:rPr>
              <a:t> Network conseguiu uma economia de US$200.000 sobre outras edições do sistema operacional.  Este licenciamento também foi vantajoso para a </a:t>
            </a:r>
            <a:r>
              <a:rPr lang="pt-BR" sz="1200" b="0" i="0" noProof="0" dirty="0" err="1" smtClean="0">
                <a:solidFill>
                  <a:srgbClr val="000000"/>
                </a:solidFill>
                <a:latin typeface="Segoe Semibold"/>
                <a:ea typeface="+mn-ea"/>
                <a:cs typeface="+mn-cs"/>
              </a:rPr>
              <a:t>Hostbasket</a:t>
            </a:r>
            <a:r>
              <a:rPr lang="pt-BR" sz="1200" b="0" i="0" noProof="0" dirty="0" smtClean="0">
                <a:solidFill>
                  <a:srgbClr val="000000"/>
                </a:solidFill>
                <a:latin typeface="Segoe Semibold"/>
                <a:ea typeface="+mn-ea"/>
                <a:cs typeface="+mn-cs"/>
              </a:rPr>
              <a:t>: “Gostamos do fato de que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foi incorporado ao Windows Server 2008", Bart </a:t>
            </a:r>
            <a:r>
              <a:rPr lang="pt-BR" sz="1200" b="0" i="0" noProof="0" dirty="0" err="1" smtClean="0">
                <a:solidFill>
                  <a:srgbClr val="000000"/>
                </a:solidFill>
                <a:latin typeface="Segoe Semibold"/>
                <a:ea typeface="+mn-ea"/>
                <a:cs typeface="+mn-cs"/>
              </a:rPr>
              <a:t>Roels</a:t>
            </a:r>
            <a:r>
              <a:rPr lang="pt-BR" sz="1200" b="0" i="0" noProof="0" dirty="0" smtClean="0">
                <a:solidFill>
                  <a:srgbClr val="000000"/>
                </a:solidFill>
                <a:latin typeface="Segoe Semibold"/>
                <a:ea typeface="+mn-ea"/>
                <a:cs typeface="+mn-cs"/>
              </a:rPr>
              <a:t>, Gerente de Operações, </a:t>
            </a:r>
            <a:r>
              <a:rPr lang="pt-BR" sz="1200" b="0" i="0" u="sng" noProof="0" dirty="0" err="1" smtClean="0">
                <a:solidFill>
                  <a:srgbClr val="000000"/>
                </a:solidFill>
                <a:latin typeface="Segoe Semibold"/>
                <a:ea typeface="+mn-ea"/>
                <a:cs typeface="+mn-cs"/>
                <a:hlinkClick r:id="rId3"/>
              </a:rPr>
              <a:t>Hostbasket</a:t>
            </a:r>
            <a:r>
              <a:rPr lang="pt-BR" sz="1200" b="0" i="0" u="sng" noProof="0" dirty="0" smtClean="0">
                <a:solidFill>
                  <a:srgbClr val="000000"/>
                </a:solidFill>
                <a:latin typeface="Segoe Semibold"/>
                <a:ea typeface="+mn-ea"/>
                <a:cs typeface="+mn-cs"/>
                <a:hlinkClick r:id="rId3"/>
              </a:rPr>
              <a:t> </a:t>
            </a:r>
            <a:r>
              <a:rPr lang="pt-BR" sz="1200" b="0" i="0" noProof="0" dirty="0" smtClean="0">
                <a:solidFill>
                  <a:srgbClr val="000000"/>
                </a:solidFill>
                <a:latin typeface="Segoe Semibold"/>
                <a:ea typeface="+mn-ea"/>
                <a:cs typeface="+mn-cs"/>
              </a:rPr>
              <a:t>diz. "Outras soluções são baseadas no sistema operacional, o que acrescenta partes móveis, sobrecarga de desempenho e licenciamento e manutenção de software adicionais.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não precisamos de drivers separados para o </a:t>
            </a:r>
            <a:r>
              <a:rPr lang="pt-BR" sz="1200" b="0" i="0" noProof="0" dirty="0" err="1" smtClean="0">
                <a:solidFill>
                  <a:srgbClr val="000000"/>
                </a:solidFill>
                <a:latin typeface="Segoe Semibold"/>
                <a:ea typeface="+mn-ea"/>
                <a:cs typeface="+mn-cs"/>
              </a:rPr>
              <a:t>hipervisor</a:t>
            </a:r>
            <a:r>
              <a:rPr lang="pt-BR" sz="1200" b="0" i="0" noProof="0" dirty="0" smtClean="0">
                <a:solidFill>
                  <a:srgbClr val="000000"/>
                </a:solidFill>
                <a:latin typeface="Segoe Semibold"/>
                <a:ea typeface="+mn-ea"/>
                <a:cs typeface="+mn-cs"/>
              </a:rPr>
              <a:t> e não pagamos taxas de licenciamento extras.”</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1" noProof="0" dirty="0" smtClean="0">
                <a:solidFill>
                  <a:srgbClr val="000000"/>
                </a:solidFill>
                <a:latin typeface="Segoe Semibold"/>
                <a:ea typeface="+mn-ea"/>
                <a:cs typeface="+mn-cs"/>
              </a:rPr>
              <a:t>System Management </a:t>
            </a:r>
            <a:r>
              <a:rPr lang="pt-BR" sz="1200" b="0" i="1" noProof="0" dirty="0" err="1" smtClean="0">
                <a:solidFill>
                  <a:srgbClr val="000000"/>
                </a:solidFill>
                <a:latin typeface="Segoe Semibold"/>
                <a:ea typeface="+mn-ea"/>
                <a:cs typeface="+mn-cs"/>
              </a:rPr>
              <a:t>Suite</a:t>
            </a:r>
            <a:r>
              <a:rPr lang="pt-BR" sz="1200" b="0" i="1" noProof="0" dirty="0" smtClean="0">
                <a:solidFill>
                  <a:srgbClr val="000000"/>
                </a:solidFill>
                <a:latin typeface="Segoe Semibold"/>
                <a:ea typeface="+mn-ea"/>
                <a:cs typeface="+mn-cs"/>
              </a:rPr>
              <a:t> Enterprise</a:t>
            </a:r>
          </a:p>
          <a:p>
            <a:pPr algn="l">
              <a:spcBef>
                <a:spcPts val="432"/>
              </a:spcBef>
              <a:spcAft>
                <a:spcPts val="0"/>
              </a:spcAft>
              <a:buNone/>
            </a:pPr>
            <a:r>
              <a:rPr lang="pt-BR" sz="1200" b="0" i="0" noProof="0" dirty="0" smtClean="0">
                <a:solidFill>
                  <a:srgbClr val="000000"/>
                </a:solidFill>
                <a:latin typeface="Segoe Semibold"/>
                <a:ea typeface="+mn-ea"/>
                <a:cs typeface="+mn-cs"/>
              </a:rPr>
              <a:t>O SMSE (System Management </a:t>
            </a:r>
            <a:r>
              <a:rPr lang="pt-BR" sz="1200" b="0" i="0" noProof="0" dirty="0" err="1" smtClean="0">
                <a:solidFill>
                  <a:srgbClr val="000000"/>
                </a:solidFill>
                <a:latin typeface="Segoe Semibold"/>
                <a:ea typeface="+mn-ea"/>
                <a:cs typeface="+mn-cs"/>
              </a:rPr>
              <a:t>Suite</a:t>
            </a:r>
            <a:r>
              <a:rPr lang="pt-BR" sz="1200" b="0" i="0" noProof="0" dirty="0" smtClean="0">
                <a:solidFill>
                  <a:srgbClr val="000000"/>
                </a:solidFill>
                <a:latin typeface="Segoe Semibold"/>
                <a:ea typeface="+mn-ea"/>
                <a:cs typeface="+mn-cs"/>
              </a:rPr>
              <a:t> Enterprise) oferece uma ótima maneira para manter os preços de compra baixos e reduzir o custo total de propriedade. Você pode gerenciar um número ilimitado de ambientes de sistema operacional em um servidor host físico e receber licenciamento para os quatro produtos System Center que simplificam o gerenciamento do ciclo de vida fim a fim:  System Center Data </a:t>
            </a:r>
            <a:r>
              <a:rPr lang="pt-BR" sz="1200" b="0" i="0" noProof="0" dirty="0" err="1" smtClean="0">
                <a:solidFill>
                  <a:srgbClr val="000000"/>
                </a:solidFill>
                <a:latin typeface="Segoe Semibold"/>
                <a:ea typeface="+mn-ea"/>
                <a:cs typeface="+mn-cs"/>
              </a:rPr>
              <a:t>Protection</a:t>
            </a:r>
            <a:r>
              <a:rPr lang="pt-BR" sz="1200" b="0" i="0" noProof="0" dirty="0" smtClean="0">
                <a:solidFill>
                  <a:srgbClr val="000000"/>
                </a:solidFill>
                <a:latin typeface="Segoe Semibold"/>
                <a:ea typeface="+mn-ea"/>
                <a:cs typeface="+mn-cs"/>
              </a:rPr>
              <a:t> Manager 2007, System Center </a:t>
            </a:r>
            <a:r>
              <a:rPr lang="pt-BR" sz="1200" b="0" i="0" noProof="0" dirty="0" err="1" smtClean="0">
                <a:solidFill>
                  <a:srgbClr val="000000"/>
                </a:solidFill>
                <a:latin typeface="Segoe Semibold"/>
                <a:ea typeface="+mn-ea"/>
                <a:cs typeface="+mn-cs"/>
              </a:rPr>
              <a:t>Operations</a:t>
            </a:r>
            <a:r>
              <a:rPr lang="pt-BR" sz="1200" b="0" i="0" noProof="0" dirty="0" smtClean="0">
                <a:solidFill>
                  <a:srgbClr val="000000"/>
                </a:solidFill>
                <a:latin typeface="Segoe Semibold"/>
                <a:ea typeface="+mn-ea"/>
                <a:cs typeface="+mn-cs"/>
              </a:rPr>
              <a:t> Manager 2007, System Center </a:t>
            </a:r>
            <a:r>
              <a:rPr lang="pt-BR" sz="1200" b="0" i="0" noProof="0" dirty="0" err="1" smtClean="0">
                <a:solidFill>
                  <a:srgbClr val="000000"/>
                </a:solidFill>
                <a:latin typeface="Segoe Semibold"/>
                <a:ea typeface="+mn-ea"/>
                <a:cs typeface="+mn-cs"/>
              </a:rPr>
              <a:t>Configuration</a:t>
            </a:r>
            <a:r>
              <a:rPr lang="pt-BR" sz="1200" b="0" i="0" noProof="0" dirty="0" smtClean="0">
                <a:solidFill>
                  <a:srgbClr val="000000"/>
                </a:solidFill>
                <a:latin typeface="Segoe Semibold"/>
                <a:ea typeface="+mn-ea"/>
                <a:cs typeface="+mn-cs"/>
              </a:rPr>
              <a:t> Manager 2007 e System Center Virtual Machine Manager 2008.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Com a compra do SMSE, o Santa Barbara Web </a:t>
            </a:r>
            <a:r>
              <a:rPr lang="pt-BR" sz="1200" b="0" i="0" noProof="0" dirty="0" err="1" smtClean="0">
                <a:solidFill>
                  <a:srgbClr val="000000"/>
                </a:solidFill>
                <a:latin typeface="Segoe Semibold"/>
                <a:ea typeface="+mn-ea"/>
                <a:cs typeface="+mn-cs"/>
              </a:rPr>
              <a:t>Hosting</a:t>
            </a:r>
            <a:r>
              <a:rPr lang="pt-BR" sz="1200" b="0" i="0" noProof="0" dirty="0" smtClean="0">
                <a:solidFill>
                  <a:srgbClr val="000000"/>
                </a:solidFill>
                <a:latin typeface="Segoe Semibold"/>
                <a:ea typeface="+mn-ea"/>
                <a:cs typeface="+mn-cs"/>
              </a:rPr>
              <a:t> poupa cerca de US$100.000 por ano em custos de licenciamento. A </a:t>
            </a:r>
            <a:r>
              <a:rPr lang="pt-BR" sz="1200" b="0" i="0" noProof="0" dirty="0" err="1" smtClean="0">
                <a:solidFill>
                  <a:srgbClr val="000000"/>
                </a:solidFill>
                <a:latin typeface="Segoe Semibold"/>
                <a:ea typeface="+mn-ea"/>
                <a:cs typeface="+mn-cs"/>
              </a:rPr>
              <a:t>MaximumASP</a:t>
            </a:r>
            <a:r>
              <a:rPr lang="pt-BR" sz="1200" b="0" i="0" noProof="0" dirty="0" smtClean="0">
                <a:solidFill>
                  <a:srgbClr val="000000"/>
                </a:solidFill>
                <a:latin typeface="Segoe Semibold"/>
                <a:ea typeface="+mn-ea"/>
                <a:cs typeface="+mn-cs"/>
              </a:rPr>
              <a:t> tirou proveito do arranjo de licenciamento do SMSE para obter todos os programas do Microsoft System Center em um único pacote. “Todos os componentes comprados individualmente tinham um custo proibitivo para nós. Com este novo pacote, podemos gerenciar nosso ambiente completamente com uma única família de ferramentas", diz </a:t>
            </a:r>
            <a:r>
              <a:rPr lang="pt-BR" sz="1200" b="0" i="0" noProof="0" dirty="0" err="1" smtClean="0">
                <a:solidFill>
                  <a:srgbClr val="000000"/>
                </a:solidFill>
                <a:latin typeface="Segoe Semibold"/>
                <a:ea typeface="+mn-ea"/>
                <a:cs typeface="+mn-cs"/>
              </a:rPr>
              <a:t>Dominic</a:t>
            </a:r>
            <a:r>
              <a:rPr lang="pt-BR" sz="1200" b="0" i="0" noProof="0" dirty="0" smtClean="0">
                <a:solidFill>
                  <a:srgbClr val="000000"/>
                </a:solidFill>
                <a:latin typeface="Segoe Semibold"/>
                <a:ea typeface="+mn-ea"/>
                <a:cs typeface="+mn-cs"/>
              </a:rPr>
              <a:t> Foster, Diretor de Tecnologia (CTO) </a:t>
            </a:r>
            <a:r>
              <a:rPr lang="pt-BR" sz="1200" b="0" i="0" noProof="0" dirty="0" err="1" smtClean="0">
                <a:solidFill>
                  <a:srgbClr val="000000"/>
                </a:solidFill>
                <a:latin typeface="Segoe Semibold"/>
                <a:ea typeface="+mn-ea"/>
                <a:cs typeface="+mn-cs"/>
              </a:rPr>
              <a:t>da</a:t>
            </a:r>
            <a:r>
              <a:rPr lang="pt-BR" sz="1200" b="0" i="0" u="sng" noProof="0" dirty="0" err="1" smtClean="0">
                <a:solidFill>
                  <a:srgbClr val="000000"/>
                </a:solidFill>
                <a:latin typeface="Segoe Semibold"/>
                <a:ea typeface="+mn-ea"/>
                <a:cs typeface="+mn-cs"/>
                <a:hlinkClick r:id="rId4"/>
              </a:rPr>
              <a:t>MaximumASP</a:t>
            </a:r>
            <a:r>
              <a:rPr lang="pt-BR" sz="1200" b="0" i="0" noProof="0" dirty="0" smtClean="0">
                <a:solidFill>
                  <a:srgbClr val="000000"/>
                </a:solidFill>
                <a:latin typeface="Segoe Semibold"/>
                <a:ea typeface="+mn-ea"/>
                <a:cs typeface="+mn-cs"/>
              </a:rPr>
              <a:t>.  </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1" noProof="0" dirty="0" smtClean="0">
                <a:solidFill>
                  <a:srgbClr val="000000"/>
                </a:solidFill>
                <a:latin typeface="Segoe Semibold"/>
                <a:ea typeface="+mn-ea"/>
                <a:cs typeface="+mn-cs"/>
              </a:rPr>
              <a:t>Microsoft Desktop </a:t>
            </a:r>
            <a:r>
              <a:rPr lang="pt-BR" sz="1200" b="0" i="1" noProof="0" dirty="0" err="1" smtClean="0">
                <a:solidFill>
                  <a:srgbClr val="000000"/>
                </a:solidFill>
                <a:latin typeface="Segoe Semibold"/>
                <a:ea typeface="+mn-ea"/>
                <a:cs typeface="+mn-cs"/>
              </a:rPr>
              <a:t>Optimization</a:t>
            </a:r>
            <a:r>
              <a:rPr lang="pt-BR" sz="1200" b="0" i="1" noProof="0" dirty="0" smtClean="0">
                <a:solidFill>
                  <a:srgbClr val="000000"/>
                </a:solidFill>
                <a:latin typeface="Segoe Semibold"/>
                <a:ea typeface="+mn-ea"/>
                <a:cs typeface="+mn-cs"/>
              </a:rPr>
              <a:t> Pack</a:t>
            </a:r>
          </a:p>
          <a:p>
            <a:pPr algn="l">
              <a:spcBef>
                <a:spcPts val="432"/>
              </a:spcBef>
              <a:spcAft>
                <a:spcPts val="0"/>
              </a:spcAft>
              <a:buNone/>
            </a:pPr>
            <a:r>
              <a:rPr lang="pt-BR" sz="1200" b="0" i="0" noProof="0" dirty="0" smtClean="0">
                <a:solidFill>
                  <a:srgbClr val="000000"/>
                </a:solidFill>
                <a:latin typeface="Segoe Semibold"/>
                <a:ea typeface="+mn-ea"/>
                <a:cs typeface="+mn-cs"/>
              </a:rPr>
              <a:t>Para ajudar os clientes a tirar proveito da virtualização no lado da estação de trabalho, a Microsoft formou um pacote da Virtualização de Aplicações Microsoft com outras ferramentas de gerenciamento de estações de trabalho, no Microsoft Desktop </a:t>
            </a:r>
            <a:r>
              <a:rPr lang="pt-BR" sz="1200" b="0" i="0" noProof="0" dirty="0" err="1" smtClean="0">
                <a:solidFill>
                  <a:srgbClr val="000000"/>
                </a:solidFill>
                <a:latin typeface="Segoe Semibold"/>
                <a:ea typeface="+mn-ea"/>
                <a:cs typeface="+mn-cs"/>
              </a:rPr>
              <a:t>Optimization</a:t>
            </a:r>
            <a:r>
              <a:rPr lang="pt-BR" sz="1200" b="0" i="0" noProof="0" dirty="0" smtClean="0">
                <a:solidFill>
                  <a:srgbClr val="000000"/>
                </a:solidFill>
                <a:latin typeface="Segoe Semibold"/>
                <a:ea typeface="+mn-ea"/>
                <a:cs typeface="+mn-cs"/>
              </a:rPr>
              <a:t> Pack.  A solução toda custa apenas US$10/usuário/ano e, além da Virtualização de Aplicações Microsoft, lhe dá o benefício adicional de avaliação de inventário de estações de trabalho, gerenciamento de diretivas de grupo, gerenciamento de Virtual PC e monitoramento de erros e ferramentas de reparo de estações de trabalho.</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Esse preço permitiu a muitos clientes implementar a virtualização de estações de trabalho de maneira eficaz em termos de custo. “Quando a Microsoft integrou a Virtualização de Aplicações Microsoft com o Microsoft Desktop </a:t>
            </a:r>
            <a:r>
              <a:rPr lang="pt-BR" sz="1200" b="0" i="0" noProof="0" dirty="0" err="1" smtClean="0">
                <a:solidFill>
                  <a:srgbClr val="000000"/>
                </a:solidFill>
                <a:latin typeface="Segoe Semibold"/>
                <a:ea typeface="+mn-ea"/>
                <a:cs typeface="+mn-cs"/>
              </a:rPr>
              <a:t>Optimization</a:t>
            </a:r>
            <a:r>
              <a:rPr lang="pt-BR" sz="1200" b="0" i="0" noProof="0" dirty="0" smtClean="0">
                <a:solidFill>
                  <a:srgbClr val="000000"/>
                </a:solidFill>
                <a:latin typeface="Segoe Semibold"/>
                <a:ea typeface="+mn-ea"/>
                <a:cs typeface="+mn-cs"/>
              </a:rPr>
              <a:t> Pack, percebemos que podíamos comprar a tecnologia através de nossa licença Enterprise Agreement a um preço bastante razoável e decidimos usá-la para o novo Cliente </a:t>
            </a:r>
            <a:r>
              <a:rPr lang="pt-BR" sz="1200" b="0" i="0" noProof="0" dirty="0" err="1" smtClean="0">
                <a:solidFill>
                  <a:srgbClr val="000000"/>
                </a:solidFill>
                <a:latin typeface="Segoe Semibold"/>
                <a:ea typeface="+mn-ea"/>
                <a:cs typeface="+mn-cs"/>
              </a:rPr>
              <a:t>Heidelberg</a:t>
            </a:r>
            <a:r>
              <a:rPr lang="pt-BR" sz="1200" b="0" i="0" noProof="0" dirty="0" smtClean="0">
                <a:solidFill>
                  <a:srgbClr val="000000"/>
                </a:solidFill>
                <a:latin typeface="Segoe Semibold"/>
                <a:ea typeface="+mn-ea"/>
                <a:cs typeface="+mn-cs"/>
              </a:rPr>
              <a:t>”, diz Axel </a:t>
            </a:r>
            <a:r>
              <a:rPr lang="pt-BR" sz="1200" b="0" i="0" noProof="0" dirty="0" err="1" smtClean="0">
                <a:solidFill>
                  <a:srgbClr val="000000"/>
                </a:solidFill>
                <a:latin typeface="Segoe Semibold"/>
                <a:ea typeface="+mn-ea"/>
                <a:cs typeface="+mn-cs"/>
              </a:rPr>
              <a:t>Junghans</a:t>
            </a:r>
            <a:r>
              <a:rPr lang="pt-BR" sz="1200" b="0" i="0" noProof="0" dirty="0" smtClean="0">
                <a:solidFill>
                  <a:srgbClr val="000000"/>
                </a:solidFill>
                <a:latin typeface="Segoe Semibold"/>
                <a:ea typeface="+mn-ea"/>
                <a:cs typeface="+mn-cs"/>
              </a:rPr>
              <a:t>, Gerente de Clientes Globais da </a:t>
            </a:r>
            <a:r>
              <a:rPr lang="pt-BR" sz="1200" b="0" i="0" noProof="0" dirty="0" err="1" smtClean="0">
                <a:solidFill>
                  <a:srgbClr val="000000"/>
                </a:solidFill>
                <a:latin typeface="Segoe Semibold"/>
                <a:ea typeface="+mn-ea"/>
                <a:cs typeface="+mn-cs"/>
              </a:rPr>
              <a:t>Heidelberg</a:t>
            </a:r>
            <a:r>
              <a:rPr lang="pt-BR" sz="1200" b="0" i="0" noProof="0" dirty="0" smtClean="0">
                <a:solidFill>
                  <a:srgbClr val="000000"/>
                </a:solidFill>
                <a:latin typeface="Segoe Semibold"/>
                <a:ea typeface="+mn-ea"/>
                <a:cs typeface="+mn-cs"/>
              </a:rPr>
              <a:t>.  </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0"/>
              </a:spcBef>
              <a:spcAft>
                <a:spcPts val="0"/>
              </a:spcAft>
              <a:buNone/>
            </a:pPr>
            <a:endParaRPr lang="pt-BR" noProof="0" dirty="0" smtClean="0"/>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13</a:t>
            </a:fld>
            <a:endParaRPr lang="en-US" sz="1200" b="0" i="0">
              <a:latin typeface="Arial"/>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47FBE749-3AE3-4706-BA61-2E59468D5832}" type="slidenum">
              <a:rPr lang="en-US" sz="1200" b="0" i="0">
                <a:latin typeface="Arial"/>
                <a:ea typeface="+mn-ea"/>
                <a:cs typeface="+mn-cs"/>
              </a:rPr>
              <a:pPr algn="r">
                <a:buNone/>
              </a:pPr>
              <a:t>14</a:t>
            </a:fld>
            <a:endParaRPr lang="en-US" sz="1200" b="0" i="0">
              <a:latin typeface="Arial"/>
              <a:ea typeface="+mn-ea"/>
              <a:cs typeface="+mn-cs"/>
            </a:endParaRPr>
          </a:p>
        </p:txBody>
      </p:sp>
      <p:sp>
        <p:nvSpPr>
          <p:cNvPr id="786434" name="Rectangle 2"/>
          <p:cNvSpPr>
            <a:spLocks noGrp="1" noRot="1" noChangeAspect="1" noChangeArrowheads="1" noTextEdit="1"/>
          </p:cNvSpPr>
          <p:nvPr>
            <p:ph type="sldImg"/>
          </p:nvPr>
        </p:nvSpPr>
        <p:spPr>
          <a:xfrm>
            <a:off x="1143000" y="685800"/>
            <a:ext cx="4572000" cy="3429000"/>
          </a:xfrm>
          <a:ln/>
        </p:spPr>
      </p:sp>
      <p:sp>
        <p:nvSpPr>
          <p:cNvPr id="786435" name="Rectangle 3"/>
          <p:cNvSpPr>
            <a:spLocks noGrp="1" noChangeArrowheads="1"/>
          </p:cNvSpPr>
          <p:nvPr>
            <p:ph type="body" idx="1"/>
          </p:nvPr>
        </p:nvSpPr>
        <p:spPr/>
        <p:txBody>
          <a:bodyPr/>
          <a:lstStyle/>
          <a:p>
            <a:pPr algn="l">
              <a:spcBef>
                <a:spcPts val="432"/>
              </a:spcBef>
              <a:spcAft>
                <a:spcPts val="0"/>
              </a:spcAft>
              <a:buNone/>
            </a:pPr>
            <a:r>
              <a:rPr lang="en-US" sz="1200" b="0" i="1">
                <a:solidFill>
                  <a:srgbClr val="000000"/>
                </a:solidFill>
                <a:latin typeface="Segoe Semibold"/>
                <a:ea typeface="+mn-ea"/>
                <a:cs typeface="+mn-cs"/>
              </a:rPr>
              <a:t>Aproximadamente Um Terço do Custo da VMware</a:t>
            </a:r>
          </a:p>
          <a:p>
            <a:pPr algn="l">
              <a:spcBef>
                <a:spcPts val="432"/>
              </a:spcBef>
              <a:spcAft>
                <a:spcPts val="0"/>
              </a:spcAft>
              <a:buNone/>
            </a:pPr>
            <a:r>
              <a:rPr lang="en-US" sz="1200" b="0" i="0">
                <a:solidFill>
                  <a:srgbClr val="000000"/>
                </a:solidFill>
                <a:latin typeface="Segoe Semibold"/>
                <a:ea typeface="+mn-ea"/>
                <a:cs typeface="+mn-cs"/>
              </a:rPr>
              <a:t>O Windows Server 2008 Enterprise</a:t>
            </a:r>
            <a:r>
              <a:rPr lang="en-US" sz="1200" b="0" i="0" baseline="0">
                <a:solidFill>
                  <a:srgbClr val="000000"/>
                </a:solidFill>
                <a:latin typeface="Segoe Semibold"/>
                <a:ea typeface="+mn-ea"/>
                <a:cs typeface="+mn-cs"/>
              </a:rPr>
              <a:t> ou Datacenter </a:t>
            </a:r>
            <a:r>
              <a:rPr lang="en-US" sz="1200" b="0" i="0">
                <a:solidFill>
                  <a:srgbClr val="000000"/>
                </a:solidFill>
                <a:latin typeface="Segoe Semibold"/>
                <a:ea typeface="+mn-ea"/>
                <a:cs typeface="+mn-cs"/>
              </a:rPr>
              <a:t>e o SMSE do System Center não apenas poupam dinheiro dos clientes, mas, juntos, eles fornecem uma solução de gerenciamento de virtualização fim a fim, a aproximadamente um terço do custo de uma solução de virtualização baseada em VMware comparável (VMware Infrastructure Enterprise com VMware vCenter Server).  Além disso, a solução Microsoft permite que você gerencie ativos físicos, aplicativos e hipervisores de terceiros — recursos impossíveis com a solução VMware — proporcionando um valor ainda maior.  Como Nicholas Merton, Suporte de TI da </a:t>
            </a:r>
            <a:r>
              <a:rPr lang="en-US" sz="1200" b="0" i="0" u="sng">
                <a:solidFill>
                  <a:srgbClr val="000000"/>
                </a:solidFill>
                <a:latin typeface="Segoe Semibold"/>
                <a:ea typeface="+mn-ea"/>
                <a:cs typeface="+mn-cs"/>
                <a:hlinkClick r:id="rId3"/>
              </a:rPr>
              <a:t>Maxol</a:t>
            </a:r>
            <a:r>
              <a:rPr lang="en-US" sz="1200" b="0" i="0">
                <a:solidFill>
                  <a:srgbClr val="000000"/>
                </a:solidFill>
                <a:latin typeface="Segoe Semibold"/>
                <a:ea typeface="+mn-ea"/>
                <a:cs typeface="+mn-cs"/>
              </a:rPr>
              <a:t>diz: "Vimos que o Hyper-V fazia tudo de que precisávamos e era muito mais eficaz em termos de custo que o VMware, que custa cerca de US$6.300 a mais por servidor que o Hyper-V.” </a:t>
            </a:r>
          </a:p>
          <a:p>
            <a:pPr algn="l">
              <a:spcBef>
                <a:spcPts val="432"/>
              </a:spcBef>
              <a:spcAft>
                <a:spcPts val="0"/>
              </a:spcAft>
              <a:buNone/>
            </a:pPr>
            <a:endParaRPr lang="en-US" sz="1200" dirty="0" smtClean="0">
              <a:solidFill>
                <a:schemeClr val="tx1"/>
              </a:solidFill>
              <a:latin typeface="Segoe Semibold"/>
              <a:ea typeface="+mn-ea"/>
              <a:cs typeface="+mn-cs"/>
            </a:endParaRPr>
          </a:p>
          <a:p>
            <a:pPr algn="l">
              <a:spcBef>
                <a:spcPts val="432"/>
              </a:spcBef>
              <a:spcAft>
                <a:spcPts val="0"/>
              </a:spcAft>
              <a:buNone/>
            </a:pPr>
            <a:endParaRPr lang="en-US" sz="1200" dirty="0" smtClean="0">
              <a:solidFill>
                <a:schemeClr val="tx1"/>
              </a:solidFill>
              <a:latin typeface="Segoe Semibold"/>
              <a:ea typeface="+mn-ea"/>
              <a:cs typeface="+mn-cs"/>
            </a:endParaRPr>
          </a:p>
          <a:p>
            <a:pPr algn="l">
              <a:spcBef>
                <a:spcPts val="0"/>
              </a:spcBef>
              <a:spcAft>
                <a:spcPts val="0"/>
              </a:spcAft>
              <a:buNone/>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a:buNone/>
            </a:pPr>
            <a:fld id="{3820DD12-A92A-4280-AFC1-FF1CA6245876}" type="slidenum">
              <a:rPr lang="en-US" sz="1200" b="0" i="0">
                <a:latin typeface="Arial"/>
                <a:ea typeface="+mn-ea"/>
                <a:cs typeface="+mn-cs"/>
              </a:rPr>
              <a:pPr algn="r">
                <a:buNone/>
              </a:pPr>
              <a:t>15</a:t>
            </a:fld>
            <a:endParaRPr lang="en-US" sz="1200" b="0" i="0">
              <a:latin typeface="Arial"/>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a:spcBef>
                <a:spcPts val="432"/>
              </a:spcBef>
              <a:spcAft>
                <a:spcPts val="0"/>
              </a:spcAft>
              <a:buNone/>
            </a:pPr>
            <a:r>
              <a:rPr lang="pt-BR" sz="1200" b="0" i="1" noProof="0" dirty="0" smtClean="0">
                <a:solidFill>
                  <a:srgbClr val="000000"/>
                </a:solidFill>
                <a:latin typeface="Segoe Semibold"/>
                <a:ea typeface="+mn-ea"/>
                <a:cs typeface="+mn-cs"/>
              </a:rPr>
              <a:t>Calcule Sua Economia com Soluções de Virtualização Microsoft</a:t>
            </a:r>
          </a:p>
          <a:p>
            <a:pPr algn="l">
              <a:spcBef>
                <a:spcPts val="432"/>
              </a:spcBef>
              <a:spcAft>
                <a:spcPts val="0"/>
              </a:spcAft>
              <a:buNone/>
            </a:pPr>
            <a:r>
              <a:rPr lang="pt-BR" sz="1200" b="0" i="0" noProof="0" dirty="0" smtClean="0">
                <a:solidFill>
                  <a:srgbClr val="000000"/>
                </a:solidFill>
                <a:latin typeface="Segoe Semibold"/>
                <a:ea typeface="+mn-ea"/>
                <a:cs typeface="+mn-cs"/>
              </a:rPr>
              <a:t>Com tantos clientes conseguindo economias tão substanciais, você pode estar imaginando que tipo de benefícios a virtualização pode proporcionar à sua organização.  É fácil descobrir.  Use a </a:t>
            </a:r>
            <a:r>
              <a:rPr lang="pt-BR" sz="1200" b="0" i="0" u="sng" noProof="0" dirty="0" smtClean="0">
                <a:solidFill>
                  <a:srgbClr val="000000"/>
                </a:solidFill>
                <a:latin typeface="Segoe Semibold"/>
                <a:ea typeface="+mn-ea"/>
                <a:cs typeface="+mn-cs"/>
                <a:hlinkClick r:id="rId3"/>
              </a:rPr>
              <a:t>Microsoft </a:t>
            </a:r>
            <a:r>
              <a:rPr lang="pt-BR" sz="1200" b="0" i="0" u="sng" noProof="0" dirty="0" err="1" smtClean="0">
                <a:solidFill>
                  <a:srgbClr val="000000"/>
                </a:solidFill>
                <a:latin typeface="Segoe Semibold"/>
                <a:ea typeface="+mn-ea"/>
                <a:cs typeface="+mn-cs"/>
                <a:hlinkClick r:id="rId3"/>
              </a:rPr>
              <a:t>Integrated</a:t>
            </a:r>
            <a:r>
              <a:rPr lang="pt-BR" sz="1200" b="0" i="0" u="sng" noProof="0" dirty="0" smtClean="0">
                <a:solidFill>
                  <a:srgbClr val="000000"/>
                </a:solidFill>
                <a:latin typeface="Segoe Semibold"/>
                <a:ea typeface="+mn-ea"/>
                <a:cs typeface="+mn-cs"/>
                <a:hlinkClick r:id="rId3"/>
              </a:rPr>
              <a:t> </a:t>
            </a:r>
            <a:r>
              <a:rPr lang="pt-BR" sz="1200" b="0" i="0" u="sng" noProof="0" dirty="0" err="1" smtClean="0">
                <a:solidFill>
                  <a:srgbClr val="000000"/>
                </a:solidFill>
                <a:latin typeface="Segoe Semibold"/>
                <a:ea typeface="+mn-ea"/>
                <a:cs typeface="+mn-cs"/>
                <a:hlinkClick r:id="rId3"/>
              </a:rPr>
              <a:t>Virtualization</a:t>
            </a:r>
            <a:r>
              <a:rPr lang="pt-BR" sz="1200" b="0" i="0" u="sng" noProof="0" dirty="0" smtClean="0">
                <a:solidFill>
                  <a:srgbClr val="000000"/>
                </a:solidFill>
                <a:latin typeface="Segoe Semibold"/>
                <a:ea typeface="+mn-ea"/>
                <a:cs typeface="+mn-cs"/>
                <a:hlinkClick r:id="rId3"/>
              </a:rPr>
              <a:t> ROI Tool</a:t>
            </a:r>
            <a:r>
              <a:rPr lang="pt-BR" sz="1200" b="0" i="0" noProof="0" dirty="0" smtClean="0">
                <a:solidFill>
                  <a:srgbClr val="000000"/>
                </a:solidFill>
                <a:latin typeface="Segoe Semibold"/>
                <a:ea typeface="+mn-ea"/>
                <a:cs typeface="+mn-cs"/>
              </a:rPr>
              <a:t> para uma estimativa de seu retorno de investimento em soluções de virtualização Microsoft, incluindo servidor, estação de trabalho e gerenciamento.  Como nossos clientes demonstraram, os resultados podem ser transformacionais.</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endParaRPr lang="en-US" sz="1200" dirty="0" smtClean="0">
              <a:solidFill>
                <a:schemeClr val="tx1"/>
              </a:solidFill>
              <a:latin typeface="Segoe Semibold"/>
              <a:ea typeface="+mn-ea"/>
              <a:cs typeface="+mn-cs"/>
            </a:endParaRPr>
          </a:p>
          <a:p>
            <a:pPr algn="l">
              <a:spcBef>
                <a:spcPts val="0"/>
              </a:spcBef>
              <a:spcAft>
                <a:spcPts val="0"/>
              </a:spcAft>
              <a:buNone/>
            </a:pPr>
            <a:endParaRPr lang="en-US" dirty="0" smtClean="0"/>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16</a:t>
            </a:fld>
            <a:endParaRPr lang="en-US" sz="1200" b="0" i="0">
              <a:latin typeface="Arial"/>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spcBef>
                <a:spcPts val="432"/>
              </a:spcBef>
              <a:spcAft>
                <a:spcPts val="0"/>
              </a:spcAft>
              <a:buNone/>
            </a:pPr>
            <a:r>
              <a:rPr lang="pt-BR" sz="1200" b="0" i="1" noProof="0" dirty="0" smtClean="0">
                <a:solidFill>
                  <a:srgbClr val="000000"/>
                </a:solidFill>
                <a:latin typeface="Segoe Semibold"/>
                <a:ea typeface="+mn-ea"/>
                <a:cs typeface="+mn-cs"/>
              </a:rPr>
              <a:t>Conclusão:  Três Maneiras de Economizar Dinheiro</a:t>
            </a:r>
          </a:p>
          <a:p>
            <a:pPr algn="l">
              <a:spcBef>
                <a:spcPts val="432"/>
              </a:spcBef>
              <a:spcAft>
                <a:spcPts val="0"/>
              </a:spcAft>
              <a:buNone/>
            </a:pPr>
            <a:r>
              <a:rPr lang="pt-BR" sz="1200" b="0" i="0" noProof="0" dirty="0" smtClean="0">
                <a:solidFill>
                  <a:srgbClr val="000000"/>
                </a:solidFill>
                <a:latin typeface="Segoe Semibold"/>
                <a:ea typeface="+mn-ea"/>
                <a:cs typeface="+mn-cs"/>
              </a:rPr>
              <a:t>Você pode fazer uma economia enorme de tempo, energia e dinheiro usando virtualização.  Primeiro, potencialize as economias inerentes que a virtualização de servidores e estações de trabalho proporcionam através da consolidação, reduções em energia elétrica, espaço e emissões de CO2 e da aceleração de processos de aprovisionamento.  Depois, aumente essas economias através da abordagem incorporada de plataforma da Microsoft, que embute a virtualização em nossas ofertas de sistema operacional e de gerenciamento, tornando-a parte do ambiente de TI cotidiano.  E, por fim, tire proveito de nossos preços e programas de licenciamento, que o ajudam a minimizar os custos de aquisição e de propriedade, tornando a virtualização uma opção ainda mais atraente para a sua empresa.</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Para saber como você pode poupar dinheiro com soluções de virtualização Microsoft:</a:t>
            </a:r>
          </a:p>
          <a:p>
            <a:pPr algn="l">
              <a:spcBef>
                <a:spcPts val="432"/>
              </a:spcBef>
              <a:spcAft>
                <a:spcPts val="0"/>
              </a:spcAft>
              <a:buNone/>
            </a:pPr>
            <a:r>
              <a:rPr lang="pt-BR" sz="1200" b="0" i="0" noProof="0" dirty="0" smtClean="0">
                <a:solidFill>
                  <a:srgbClr val="000000"/>
                </a:solidFill>
                <a:latin typeface="Segoe Semibold"/>
                <a:ea typeface="+mn-ea"/>
                <a:cs typeface="+mn-cs"/>
              </a:rPr>
              <a:t>Assista a este </a:t>
            </a:r>
            <a:r>
              <a:rPr lang="pt-BR" sz="1200" b="0" i="0" u="sng" noProof="0" dirty="0" smtClean="0">
                <a:solidFill>
                  <a:srgbClr val="000000"/>
                </a:solidFill>
                <a:latin typeface="Segoe Semibold"/>
                <a:ea typeface="+mn-ea"/>
                <a:cs typeface="+mn-cs"/>
              </a:rPr>
              <a:t>vídeo </a:t>
            </a:r>
            <a:r>
              <a:rPr lang="pt-BR" sz="1200" b="0" i="0" noProof="0" dirty="0" smtClean="0">
                <a:solidFill>
                  <a:srgbClr val="000000"/>
                </a:solidFill>
                <a:latin typeface="Segoe Semibold"/>
                <a:ea typeface="+mn-ea"/>
                <a:cs typeface="+mn-cs"/>
              </a:rPr>
              <a:t> de introdução para ver como clientes Microsoft estão economizando dinheiro. </a:t>
            </a:r>
            <a:r>
              <a:rPr lang="pt-BR" sz="1200" b="0" i="1" noProof="0" dirty="0" smtClean="0">
                <a:solidFill>
                  <a:srgbClr val="000000"/>
                </a:solidFill>
                <a:latin typeface="Segoe Semibold"/>
                <a:ea typeface="+mn-ea"/>
                <a:cs typeface="+mn-cs"/>
              </a:rPr>
              <a:t>(incluir URL para quem imprimir este documento)  </a:t>
            </a:r>
          </a:p>
          <a:p>
            <a:pPr algn="l">
              <a:spcBef>
                <a:spcPts val="432"/>
              </a:spcBef>
              <a:spcAft>
                <a:spcPts val="0"/>
              </a:spcAft>
              <a:buNone/>
            </a:pPr>
            <a:r>
              <a:rPr lang="pt-BR" sz="1200" b="0" i="0" noProof="0" dirty="0" smtClean="0">
                <a:solidFill>
                  <a:srgbClr val="000000"/>
                </a:solidFill>
                <a:latin typeface="Segoe Semibold"/>
                <a:ea typeface="+mn-ea"/>
                <a:cs typeface="+mn-cs"/>
              </a:rPr>
              <a:t>Faça o download do </a:t>
            </a:r>
            <a:r>
              <a:rPr lang="pt-BR" sz="1200" b="0" i="0" u="sng" noProof="0" dirty="0" smtClean="0">
                <a:solidFill>
                  <a:srgbClr val="000000"/>
                </a:solidFill>
                <a:latin typeface="Segoe Semibold"/>
                <a:ea typeface="+mn-ea"/>
                <a:cs typeface="+mn-cs"/>
                <a:hlinkClick r:id="rId3"/>
              </a:rPr>
              <a:t>Microsoft </a:t>
            </a:r>
            <a:r>
              <a:rPr lang="pt-BR" sz="1200" b="0" i="0" u="sng" noProof="0" dirty="0" err="1" smtClean="0">
                <a:solidFill>
                  <a:srgbClr val="000000"/>
                </a:solidFill>
                <a:latin typeface="Segoe Semibold"/>
                <a:ea typeface="+mn-ea"/>
                <a:cs typeface="+mn-cs"/>
                <a:hlinkClick r:id="rId3"/>
              </a:rPr>
              <a:t>Assessment</a:t>
            </a:r>
            <a:r>
              <a:rPr lang="pt-BR" sz="1200" b="0" i="0" u="sng" noProof="0" dirty="0" smtClean="0">
                <a:solidFill>
                  <a:srgbClr val="000000"/>
                </a:solidFill>
                <a:latin typeface="Segoe Semibold"/>
                <a:ea typeface="+mn-ea"/>
                <a:cs typeface="+mn-cs"/>
                <a:hlinkClick r:id="rId3"/>
              </a:rPr>
              <a:t> </a:t>
            </a:r>
            <a:r>
              <a:rPr lang="pt-BR" sz="1200" b="0" i="0" u="sng" noProof="0" dirty="0" err="1" smtClean="0">
                <a:solidFill>
                  <a:srgbClr val="000000"/>
                </a:solidFill>
                <a:latin typeface="Segoe Semibold"/>
                <a:ea typeface="+mn-ea"/>
                <a:cs typeface="+mn-cs"/>
                <a:hlinkClick r:id="rId3"/>
              </a:rPr>
              <a:t>and</a:t>
            </a:r>
            <a:r>
              <a:rPr lang="pt-BR" sz="1200" b="0" i="0" u="sng" noProof="0" dirty="0" smtClean="0">
                <a:solidFill>
                  <a:srgbClr val="000000"/>
                </a:solidFill>
                <a:latin typeface="Segoe Semibold"/>
                <a:ea typeface="+mn-ea"/>
                <a:cs typeface="+mn-cs"/>
                <a:hlinkClick r:id="rId3"/>
              </a:rPr>
              <a:t> </a:t>
            </a:r>
            <a:r>
              <a:rPr lang="pt-BR" sz="1200" b="0" i="0" u="sng" noProof="0" dirty="0" err="1" smtClean="0">
                <a:solidFill>
                  <a:srgbClr val="000000"/>
                </a:solidFill>
                <a:latin typeface="Segoe Semibold"/>
                <a:ea typeface="+mn-ea"/>
                <a:cs typeface="+mn-cs"/>
                <a:hlinkClick r:id="rId3"/>
              </a:rPr>
              <a:t>Planning</a:t>
            </a:r>
            <a:r>
              <a:rPr lang="pt-BR" sz="1200" b="0" i="0" u="sng" noProof="0" dirty="0" smtClean="0">
                <a:solidFill>
                  <a:srgbClr val="000000"/>
                </a:solidFill>
                <a:latin typeface="Segoe Semibold"/>
                <a:ea typeface="+mn-ea"/>
                <a:cs typeface="+mn-cs"/>
                <a:hlinkClick r:id="rId3"/>
              </a:rPr>
              <a:t> Solution Accelerator</a:t>
            </a:r>
            <a:r>
              <a:rPr lang="pt-BR" sz="1200" b="0" i="0" noProof="0" dirty="0" smtClean="0">
                <a:solidFill>
                  <a:srgbClr val="000000"/>
                </a:solidFill>
                <a:latin typeface="Segoe Semibold"/>
                <a:ea typeface="+mn-ea"/>
                <a:cs typeface="+mn-cs"/>
              </a:rPr>
              <a:t> para identificar os melhores candidatos para consolidação de servidores. (</a:t>
            </a:r>
            <a:r>
              <a:rPr lang="pt-BR" sz="1200" b="0" i="0" u="sng" noProof="0" dirty="0" smtClean="0">
                <a:solidFill>
                  <a:srgbClr val="000000"/>
                </a:solidFill>
                <a:latin typeface="Segoe Semibold"/>
                <a:ea typeface="+mn-ea"/>
                <a:cs typeface="+mn-cs"/>
                <a:hlinkClick r:id="rId3"/>
              </a:rPr>
              <a:t>www.microsoft.com/MAP</a:t>
            </a: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Use a  </a:t>
            </a:r>
            <a:r>
              <a:rPr lang="pt-BR" sz="1200" b="0" i="0" u="sng" noProof="0" dirty="0" smtClean="0">
                <a:solidFill>
                  <a:srgbClr val="000000"/>
                </a:solidFill>
                <a:latin typeface="Segoe Semibold"/>
                <a:ea typeface="+mn-ea"/>
                <a:cs typeface="+mn-cs"/>
                <a:hlinkClick r:id="rId4"/>
              </a:rPr>
              <a:t>Microsoft </a:t>
            </a:r>
            <a:r>
              <a:rPr lang="pt-BR" sz="1200" b="0" i="0" u="sng" noProof="0" dirty="0" err="1" smtClean="0">
                <a:solidFill>
                  <a:srgbClr val="000000"/>
                </a:solidFill>
                <a:latin typeface="Segoe Semibold"/>
                <a:ea typeface="+mn-ea"/>
                <a:cs typeface="+mn-cs"/>
                <a:hlinkClick r:id="rId4"/>
              </a:rPr>
              <a:t>Integrated</a:t>
            </a:r>
            <a:r>
              <a:rPr lang="pt-BR" sz="1200" b="0" i="0" u="sng" noProof="0" dirty="0" smtClean="0">
                <a:solidFill>
                  <a:srgbClr val="000000"/>
                </a:solidFill>
                <a:latin typeface="Segoe Semibold"/>
                <a:ea typeface="+mn-ea"/>
                <a:cs typeface="+mn-cs"/>
                <a:hlinkClick r:id="rId4"/>
              </a:rPr>
              <a:t> </a:t>
            </a:r>
            <a:r>
              <a:rPr lang="pt-BR" sz="1200" b="0" i="0" u="sng" noProof="0" dirty="0" err="1" smtClean="0">
                <a:solidFill>
                  <a:srgbClr val="000000"/>
                </a:solidFill>
                <a:latin typeface="Segoe Semibold"/>
                <a:ea typeface="+mn-ea"/>
                <a:cs typeface="+mn-cs"/>
                <a:hlinkClick r:id="rId4"/>
              </a:rPr>
              <a:t>Virtualization</a:t>
            </a:r>
            <a:r>
              <a:rPr lang="pt-BR" sz="1200" b="0" i="0" u="sng" noProof="0" dirty="0" smtClean="0">
                <a:solidFill>
                  <a:srgbClr val="000000"/>
                </a:solidFill>
                <a:latin typeface="Segoe Semibold"/>
                <a:ea typeface="+mn-ea"/>
                <a:cs typeface="+mn-cs"/>
                <a:hlinkClick r:id="rId4"/>
              </a:rPr>
              <a:t> ROI </a:t>
            </a:r>
            <a:r>
              <a:rPr lang="pt-BR" sz="1200" b="0" i="0" u="sng" noProof="0" dirty="0" err="1" smtClean="0">
                <a:solidFill>
                  <a:srgbClr val="000000"/>
                </a:solidFill>
                <a:latin typeface="Segoe Semibold"/>
                <a:ea typeface="+mn-ea"/>
                <a:cs typeface="+mn-cs"/>
                <a:hlinkClick r:id="rId4"/>
              </a:rPr>
              <a:t>Calculator</a:t>
            </a:r>
            <a:r>
              <a:rPr lang="pt-BR" sz="1200" b="0" i="0" noProof="0" dirty="0" smtClean="0">
                <a:solidFill>
                  <a:srgbClr val="000000"/>
                </a:solidFill>
                <a:latin typeface="Segoe Semibold"/>
                <a:ea typeface="+mn-ea"/>
                <a:cs typeface="+mn-cs"/>
              </a:rPr>
              <a:t> para uma estimativa de seu retorno do investimento em ferramentas de virtualização Microsoft. (</a:t>
            </a:r>
            <a:r>
              <a:rPr lang="pt-BR" sz="1200" b="0" i="0" u="sng" noProof="0" dirty="0" smtClean="0">
                <a:solidFill>
                  <a:srgbClr val="000000"/>
                </a:solidFill>
                <a:latin typeface="Segoe Semibold"/>
                <a:ea typeface="+mn-ea"/>
                <a:cs typeface="+mn-cs"/>
                <a:hlinkClick r:id="rId4"/>
              </a:rPr>
              <a:t>https://roianalyst.alinean.com/msft/AutoLogin.do?d=307025591178580657</a:t>
            </a: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Determine as reduções que você pode conseguir em quilowatts, dinheiro e emissões de CO2 com a </a:t>
            </a:r>
            <a:r>
              <a:rPr lang="pt-BR" sz="1200" b="0" i="0" u="sng" noProof="0" dirty="0" smtClean="0">
                <a:solidFill>
                  <a:srgbClr val="000000"/>
                </a:solidFill>
                <a:latin typeface="Segoe Semibold"/>
                <a:ea typeface="+mn-ea"/>
                <a:cs typeface="+mn-cs"/>
                <a:hlinkClick r:id="rId5"/>
              </a:rPr>
              <a:t>Microsoft </a:t>
            </a:r>
            <a:r>
              <a:rPr lang="pt-BR" sz="1200" b="0" i="0" u="sng" noProof="0" dirty="0" err="1" smtClean="0">
                <a:solidFill>
                  <a:srgbClr val="000000"/>
                </a:solidFill>
                <a:latin typeface="Segoe Semibold"/>
                <a:ea typeface="+mn-ea"/>
                <a:cs typeface="+mn-cs"/>
                <a:hlinkClick r:id="rId5"/>
              </a:rPr>
              <a:t>HyperGreen</a:t>
            </a:r>
            <a:r>
              <a:rPr lang="pt-BR" sz="1200" b="0" i="0" u="sng" noProof="0" dirty="0" smtClean="0">
                <a:solidFill>
                  <a:srgbClr val="000000"/>
                </a:solidFill>
                <a:latin typeface="Segoe Semibold"/>
                <a:ea typeface="+mn-ea"/>
                <a:cs typeface="+mn-cs"/>
                <a:hlinkClick r:id="rId5"/>
              </a:rPr>
              <a:t> Tool</a:t>
            </a:r>
            <a:r>
              <a:rPr lang="pt-BR" sz="1200" b="0" i="0" noProof="0" dirty="0" smtClean="0">
                <a:solidFill>
                  <a:srgbClr val="000000"/>
                </a:solidFill>
                <a:latin typeface="Segoe Semibold"/>
                <a:ea typeface="+mn-ea"/>
                <a:cs typeface="+mn-cs"/>
              </a:rPr>
              <a:t>. (</a:t>
            </a:r>
            <a:r>
              <a:rPr lang="pt-BR" sz="1200" b="0" i="0" u="sng" noProof="0" dirty="0" smtClean="0">
                <a:solidFill>
                  <a:srgbClr val="000000"/>
                </a:solidFill>
                <a:latin typeface="Segoe Semibold"/>
                <a:ea typeface="+mn-ea"/>
                <a:cs typeface="+mn-cs"/>
                <a:hlinkClick r:id="rId5"/>
              </a:rPr>
              <a:t>www.hyper-green.com</a:t>
            </a: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Para ler os estudos de casos destacados neste </a:t>
            </a:r>
            <a:r>
              <a:rPr lang="pt-BR" sz="1200" b="0" i="0" noProof="0" dirty="0" err="1" smtClean="0">
                <a:solidFill>
                  <a:srgbClr val="000000"/>
                </a:solidFill>
                <a:latin typeface="Segoe Semibold"/>
                <a:ea typeface="+mn-ea"/>
                <a:cs typeface="+mn-cs"/>
              </a:rPr>
              <a:t>white</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paper</a:t>
            </a:r>
            <a:r>
              <a:rPr lang="pt-BR" sz="1200" b="0" i="0" noProof="0" dirty="0" smtClean="0">
                <a:solidFill>
                  <a:srgbClr val="000000"/>
                </a:solidFill>
                <a:latin typeface="Segoe Semibold"/>
                <a:ea typeface="+mn-ea"/>
                <a:cs typeface="+mn-cs"/>
              </a:rPr>
              <a:t>, e para estudos de casos de virtualização Microsoft adicionais, visite </a:t>
            </a:r>
            <a:r>
              <a:rPr lang="pt-BR" sz="1200" b="0" i="0" u="sng" noProof="0" dirty="0" smtClean="0">
                <a:solidFill>
                  <a:srgbClr val="000000"/>
                </a:solidFill>
                <a:latin typeface="Segoe Semibold"/>
                <a:ea typeface="+mn-ea"/>
                <a:cs typeface="+mn-cs"/>
                <a:hlinkClick r:id="rId6" tooltip="blocked::http://www.microsoft.com/virtualization/case-studies.mspx"/>
              </a:rPr>
              <a:t>http://www.microsoft.com/virtualization/case-studies.</a:t>
            </a:r>
            <a:r>
              <a:rPr lang="pt-BR" sz="1200" b="0" i="0" u="sng" noProof="0" dirty="0" err="1" smtClean="0">
                <a:solidFill>
                  <a:srgbClr val="000000"/>
                </a:solidFill>
                <a:latin typeface="Segoe Semibold"/>
                <a:ea typeface="+mn-ea"/>
                <a:cs typeface="+mn-cs"/>
                <a:hlinkClick r:id="rId6" tooltip="blocked::http://www.microsoft.com/virtualization/case-studies.mspx"/>
              </a:rPr>
              <a:t>mspx</a:t>
            </a:r>
            <a:endParaRPr lang="pt-BR" sz="1200" b="0" i="0" u="sng" noProof="0" dirty="0" smtClean="0">
              <a:solidFill>
                <a:srgbClr val="000000"/>
              </a:solidFill>
              <a:latin typeface="Segoe Semibold"/>
              <a:ea typeface="+mn-ea"/>
              <a:cs typeface="+mn-cs"/>
              <a:hlinkClick r:id="rId6" tooltip="blocked::http://www.microsoft.com/virtualization/case-studies.mspx"/>
            </a:endParaRPr>
          </a:p>
          <a:p>
            <a:pPr algn="l">
              <a:spcBef>
                <a:spcPts val="432"/>
              </a:spcBef>
              <a:spcAft>
                <a:spcPts val="0"/>
              </a:spcAft>
              <a:buNone/>
            </a:pPr>
            <a:r>
              <a:rPr lang="pt-BR" sz="1200" b="0" i="0" noProof="0" dirty="0" smtClean="0">
                <a:solidFill>
                  <a:srgbClr val="000000"/>
                </a:solidFill>
                <a:latin typeface="Segoe Semibold"/>
                <a:ea typeface="+mn-ea"/>
                <a:cs typeface="+mn-cs"/>
              </a:rPr>
              <a:t> Link para vídeo</a:t>
            </a:r>
            <a:endParaRPr lang="pt-BR" sz="1200" b="0" i="0" noProof="0" dirty="0">
              <a:solidFill>
                <a:srgbClr val="000000"/>
              </a:solidFill>
              <a:latin typeface="Segoe Semibold"/>
              <a:ea typeface="+mn-ea"/>
              <a:cs typeface="+mn-cs"/>
            </a:endParaRPr>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17</a:t>
            </a:fld>
            <a:endParaRPr lang="en-US" sz="1200" b="0" i="0">
              <a:latin typeface="Arial"/>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lnSpcReduction="20000"/>
          </a:bodyPr>
          <a:lstStyle/>
          <a:p>
            <a:pPr algn="l">
              <a:spcBef>
                <a:spcPts val="432"/>
              </a:spcBef>
              <a:spcAft>
                <a:spcPts val="0"/>
              </a:spcAft>
              <a:buNone/>
            </a:pPr>
            <a:r>
              <a:rPr lang="pt-BR" sz="1200" b="0" i="0" noProof="0" dirty="0" smtClean="0">
                <a:solidFill>
                  <a:srgbClr val="000000"/>
                </a:solidFill>
                <a:latin typeface="Segoe Semibold"/>
                <a:ea typeface="+mn-ea"/>
                <a:cs typeface="+mn-cs"/>
              </a:rPr>
              <a:t>Pontos principais</a:t>
            </a:r>
          </a:p>
          <a:p>
            <a:pPr algn="l">
              <a:spcBef>
                <a:spcPts val="432"/>
              </a:spcBef>
              <a:spcAft>
                <a:spcPts val="0"/>
              </a:spcAft>
              <a:buClr>
                <a:srgbClr val="000000"/>
              </a:buClr>
              <a:buFont typeface="Arial"/>
              <a:buChar char="•"/>
            </a:pPr>
            <a:r>
              <a:rPr lang="pt-BR" sz="1200" b="0" i="0" noProof="0" dirty="0" smtClean="0">
                <a:solidFill>
                  <a:srgbClr val="000000"/>
                </a:solidFill>
                <a:latin typeface="Segoe Semibold"/>
                <a:ea typeface="+mn-ea"/>
                <a:cs typeface="+mn-cs"/>
              </a:rPr>
              <a:t>Todos pensam em virtualização de servidores quando pensam em virtualização – nós temos história com Virtual Server e uma grande força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a:t>
            </a:r>
          </a:p>
          <a:p>
            <a:pPr algn="l">
              <a:spcBef>
                <a:spcPts val="432"/>
              </a:spcBef>
              <a:spcAft>
                <a:spcPts val="0"/>
              </a:spcAft>
              <a:buClr>
                <a:srgbClr val="000000"/>
              </a:buClr>
              <a:buFont typeface="Arial"/>
              <a:buChar char="•"/>
            </a:pPr>
            <a:r>
              <a:rPr lang="pt-BR" sz="1200" b="0" i="0" noProof="0" dirty="0" smtClean="0">
                <a:solidFill>
                  <a:srgbClr val="000000"/>
                </a:solidFill>
                <a:latin typeface="Segoe Semibold"/>
                <a:ea typeface="+mn-ea"/>
                <a:cs typeface="+mn-cs"/>
              </a:rPr>
              <a:t>Mas, a virtualização é mais que apenas a virtualização de servidores…</a:t>
            </a:r>
          </a:p>
          <a:p>
            <a:pPr algn="l">
              <a:spcBef>
                <a:spcPts val="432"/>
              </a:spcBef>
              <a:spcAft>
                <a:spcPts val="0"/>
              </a:spcAft>
              <a:buClr>
                <a:srgbClr val="000000"/>
              </a:buClr>
              <a:buFont typeface="Arial"/>
              <a:buChar char="•"/>
            </a:pPr>
            <a:r>
              <a:rPr lang="pt-BR" sz="1200" b="0" i="0" noProof="0" dirty="0" smtClean="0">
                <a:solidFill>
                  <a:srgbClr val="000000"/>
                </a:solidFill>
                <a:latin typeface="Segoe Semibold"/>
                <a:ea typeface="+mn-ea"/>
                <a:cs typeface="+mn-cs"/>
              </a:rPr>
              <a:t>Conforme a virtualização se torna mais abrangente, o gerenciamento fica muito mais crítico para possibilitar cenários dinâmicos – o System Center pode ficar no centro de tudo isso</a:t>
            </a:r>
          </a:p>
          <a:p>
            <a:pPr algn="l">
              <a:spcBef>
                <a:spcPts val="0"/>
              </a:spcBef>
              <a:spcAft>
                <a:spcPts val="0"/>
              </a:spcAft>
              <a:buNone/>
            </a:pPr>
            <a:endParaRPr lang="pt-BR" noProof="0" dirty="0" smtClean="0"/>
          </a:p>
          <a:p>
            <a:pPr algn="l">
              <a:spcBef>
                <a:spcPts val="432"/>
              </a:spcBef>
              <a:spcAft>
                <a:spcPts val="0"/>
              </a:spcAft>
              <a:buNone/>
            </a:pPr>
            <a:r>
              <a:rPr lang="pt-BR" sz="1200" b="0" i="0" noProof="0" dirty="0" smtClean="0">
                <a:solidFill>
                  <a:srgbClr val="000000"/>
                </a:solidFill>
                <a:latin typeface="Segoe Semibold"/>
                <a:ea typeface="+mn-ea"/>
                <a:cs typeface="+mn-cs"/>
              </a:rPr>
              <a:t>“Quando pensamos em virtualização, a maioria da publicidade da indústria hoje enfoca a virtualização de máquinas ou de servidores e, certamente, a virtualização de servidores é uma tecnologia </a:t>
            </a:r>
            <a:r>
              <a:rPr lang="pt-BR" sz="1200" b="0" i="0" noProof="0" dirty="0" err="1" smtClean="0">
                <a:solidFill>
                  <a:srgbClr val="000000"/>
                </a:solidFill>
                <a:latin typeface="Segoe Semibold"/>
                <a:ea typeface="+mn-ea"/>
                <a:cs typeface="+mn-cs"/>
              </a:rPr>
              <a:t>capacitadora</a:t>
            </a:r>
            <a:r>
              <a:rPr lang="pt-BR" sz="1200" b="0" i="0" noProof="0" dirty="0" smtClean="0">
                <a:solidFill>
                  <a:srgbClr val="000000"/>
                </a:solidFill>
                <a:latin typeface="Segoe Semibold"/>
                <a:ea typeface="+mn-ea"/>
                <a:cs typeface="+mn-cs"/>
              </a:rPr>
              <a:t> crítica em que posso encapsular um sistema operacional e meus dados.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A solução da Microsoft ali é que temos uma solução, o Virtual Server, no mercado, e agora, com o Windows Server 2008, um importante recurso do Windows Server 2008 é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nossa solução de virtualização baseada em </a:t>
            </a:r>
            <a:r>
              <a:rPr lang="pt-BR" sz="1200" b="0" i="0" noProof="0" dirty="0" err="1" smtClean="0">
                <a:solidFill>
                  <a:srgbClr val="000000"/>
                </a:solidFill>
                <a:latin typeface="Segoe Semibold"/>
                <a:ea typeface="+mn-ea"/>
                <a:cs typeface="+mn-cs"/>
              </a:rPr>
              <a:t>hipervisor</a:t>
            </a:r>
            <a:r>
              <a:rPr lang="pt-BR" sz="1200" b="0" i="0" noProof="0" dirty="0" smtClean="0">
                <a:solidFill>
                  <a:srgbClr val="000000"/>
                </a:solidFill>
                <a:latin typeface="Segoe Semibold"/>
                <a:ea typeface="+mn-ea"/>
                <a:cs typeface="+mn-cs"/>
              </a:rPr>
              <a:t>.  Ele está no processo de chegar ao mercado e será lançado dentro das próximas três ou quatro semanas; o que é ótimo, mas esse é apenas um tipo de virtualização.  Dependendo do problema que você estiver tentando resolver, existem várias tecnologias de virtualização de que é importante tirar proveito.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Virtualização de Aplicações:  Em clientes, a capacidade de fazer o isolamento de aplicações e transmiti-las por demanda é crítico; se pensarmos na distribuição adaptável de aplicações, sobre o que falaremos em um minuto, e temos um recurso de virtualização líder, com a Virtualização de Aplicações Microsoft.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Virtualização de Estações de Trabalho:  O Virtual PC está no mercado há algum tempo e anunciamos a aquisição de uma empresa chamada </a:t>
            </a:r>
            <a:r>
              <a:rPr lang="pt-BR" sz="1200" b="0" i="0" noProof="0" dirty="0" err="1" smtClean="0">
                <a:solidFill>
                  <a:srgbClr val="000000"/>
                </a:solidFill>
                <a:latin typeface="Segoe Semibold"/>
                <a:ea typeface="+mn-ea"/>
                <a:cs typeface="+mn-cs"/>
              </a:rPr>
              <a:t>Kidaro</a:t>
            </a:r>
            <a:r>
              <a:rPr lang="pt-BR" sz="1200" b="0" i="0" noProof="0" dirty="0" smtClean="0">
                <a:solidFill>
                  <a:srgbClr val="000000"/>
                </a:solidFill>
                <a:latin typeface="Segoe Semibold"/>
                <a:ea typeface="+mn-ea"/>
                <a:cs typeface="+mn-cs"/>
              </a:rPr>
              <a:t> para realmente possibilitar soluções e cenários de virtualização de estações de trabalho de classe corporativa.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E a virtualização de apresentação, que vocês podem conhecer como Serviços de Terminal, mas a capacidade de gerenciar e hospedar centralmente uma aplicação e os dados e apenas servir a interação com isso, para apresentá-la a um usuário remotamente.</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Todas essas diferentes peças podem desempenhar um papel na solução que vocês estão buscando, mas o que é crítico no centro disso é o gerenciamento.  Em um mundo </a:t>
            </a:r>
            <a:r>
              <a:rPr lang="pt-BR" sz="1200" b="0" i="0" noProof="0" dirty="0" err="1" smtClean="0">
                <a:solidFill>
                  <a:srgbClr val="000000"/>
                </a:solidFill>
                <a:latin typeface="Segoe Semibold"/>
                <a:ea typeface="+mn-ea"/>
                <a:cs typeface="+mn-cs"/>
              </a:rPr>
              <a:t>virtualizado</a:t>
            </a:r>
            <a:r>
              <a:rPr lang="pt-BR" sz="1200" b="0" i="0" noProof="0" dirty="0" smtClean="0">
                <a:solidFill>
                  <a:srgbClr val="000000"/>
                </a:solidFill>
                <a:latin typeface="Segoe Semibold"/>
                <a:ea typeface="+mn-ea"/>
                <a:cs typeface="+mn-cs"/>
              </a:rPr>
              <a:t>, o gerenciamento se torna muito mais crítico para possibilitar alguns desses cenários dinâmicos de que falamos.  Assim, tomem uma visão ampla e pensem da estação de trabalho ao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a:t>
            </a: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defTabSz="914400">
              <a:buNone/>
            </a:pPr>
            <a:fld id="{8980CB99-47E3-46F4-AAEB-3919FBEFC014}" type="slidenum">
              <a:rPr lang="en-US" sz="1200" b="0" i="0">
                <a:latin typeface="Segoe"/>
                <a:ea typeface="+mn-ea"/>
                <a:cs typeface="+mn-cs"/>
              </a:rPr>
              <a:pPr algn="r" defTabSz="914400">
                <a:buNone/>
              </a:pPr>
              <a:t>3</a:t>
            </a:fld>
            <a:endParaRPr lang="en-US" sz="1200" b="0" i="0">
              <a:latin typeface="Segoe"/>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
              </a:spcBef>
              <a:spcAft>
                <a:spcPts val="0"/>
              </a:spcAft>
              <a:buNone/>
            </a:pPr>
            <a:r>
              <a:rPr lang="pt-BR" sz="1200" b="1" i="0" noProof="0" dirty="0" smtClean="0">
                <a:solidFill>
                  <a:srgbClr val="000000"/>
                </a:solidFill>
                <a:latin typeface="Segoe Semibold"/>
                <a:ea typeface="+mn-ea"/>
                <a:cs typeface="+mn-cs"/>
              </a:rPr>
              <a:t>Economias Inerentes à Virtualização de Servidores:  Consolidação, Energia Elétrica, TI Verde, Espaço</a:t>
            </a:r>
          </a:p>
          <a:p>
            <a:pPr algn="l">
              <a:spcBef>
                <a:spcPts val="432"/>
              </a:spcBef>
              <a:spcAft>
                <a:spcPts val="0"/>
              </a:spcAft>
              <a:buNone/>
            </a:pPr>
            <a:r>
              <a:rPr lang="pt-BR" sz="1200" b="0" i="0" noProof="0" dirty="0" smtClean="0">
                <a:solidFill>
                  <a:srgbClr val="000000"/>
                </a:solidFill>
                <a:latin typeface="Segoe Semibold"/>
                <a:ea typeface="+mn-ea"/>
                <a:cs typeface="+mn-cs"/>
              </a:rPr>
              <a:t>Os benefícios da virtualização discutidos mais </a:t>
            </a:r>
            <a:r>
              <a:rPr lang="pt-BR" sz="1200" b="0" i="0" noProof="0" dirty="0" err="1" smtClean="0">
                <a:solidFill>
                  <a:srgbClr val="000000"/>
                </a:solidFill>
                <a:latin typeface="Segoe Semibold"/>
                <a:ea typeface="+mn-ea"/>
                <a:cs typeface="+mn-cs"/>
              </a:rPr>
              <a:t>frequentemente</a:t>
            </a:r>
            <a:r>
              <a:rPr lang="pt-BR" sz="1200" b="0" i="0" noProof="0" dirty="0" smtClean="0">
                <a:solidFill>
                  <a:srgbClr val="000000"/>
                </a:solidFill>
                <a:latin typeface="Segoe Semibold"/>
                <a:ea typeface="+mn-ea"/>
                <a:cs typeface="+mn-cs"/>
              </a:rPr>
              <a:t> têm relação com servidores.  Ao </a:t>
            </a:r>
            <a:r>
              <a:rPr lang="pt-BR" sz="1200" b="0" i="0" noProof="0" dirty="0" err="1" smtClean="0">
                <a:solidFill>
                  <a:srgbClr val="000000"/>
                </a:solidFill>
                <a:latin typeface="Segoe Semibold"/>
                <a:ea typeface="+mn-ea"/>
                <a:cs typeface="+mn-cs"/>
              </a:rPr>
              <a:t>virtualizar</a:t>
            </a:r>
            <a:r>
              <a:rPr lang="pt-BR" sz="1200" b="0" i="0" noProof="0" dirty="0" smtClean="0">
                <a:solidFill>
                  <a:srgbClr val="000000"/>
                </a:solidFill>
                <a:latin typeface="Segoe Semibold"/>
                <a:ea typeface="+mn-ea"/>
                <a:cs typeface="+mn-cs"/>
              </a:rPr>
              <a:t> servidores, você pode tratar dos problemas com hardware subutilizado e difícil de gerenciar, consumo excessivo de eletricidade e com o espaço caro exigido para alojar servidores em data </a:t>
            </a:r>
            <a:r>
              <a:rPr lang="pt-BR" sz="1200" b="0" i="0" noProof="0" dirty="0" err="1" smtClean="0">
                <a:solidFill>
                  <a:srgbClr val="000000"/>
                </a:solidFill>
                <a:latin typeface="Segoe Semibold"/>
                <a:ea typeface="+mn-ea"/>
                <a:cs typeface="+mn-cs"/>
              </a:rPr>
              <a:t>centers</a:t>
            </a:r>
            <a:r>
              <a:rPr lang="pt-BR" sz="1200" b="0" i="0" noProof="0" dirty="0" smtClean="0">
                <a:solidFill>
                  <a:srgbClr val="000000"/>
                </a:solidFill>
                <a:latin typeface="Segoe Semibold"/>
                <a:ea typeface="+mn-ea"/>
                <a:cs typeface="+mn-cs"/>
              </a:rPr>
              <a:t> e escritórios remotos.  Isso leva a enormes economias em diversas áreas.  A primeira e mais visível vem da consolidação de servidores direta.</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1" noProof="0" dirty="0" smtClean="0">
                <a:solidFill>
                  <a:srgbClr val="000000"/>
                </a:solidFill>
                <a:latin typeface="Segoe Semibold"/>
                <a:ea typeface="+mn-ea"/>
                <a:cs typeface="+mn-cs"/>
              </a:rPr>
              <a:t>Economias da Consolidação de Servidores</a:t>
            </a:r>
          </a:p>
          <a:p>
            <a:pPr algn="l">
              <a:spcBef>
                <a:spcPts val="432"/>
              </a:spcBef>
              <a:spcAft>
                <a:spcPts val="0"/>
              </a:spcAft>
              <a:buNone/>
            </a:pPr>
            <a:r>
              <a:rPr lang="pt-BR" sz="1200" b="0" i="0" noProof="0" dirty="0" smtClean="0">
                <a:solidFill>
                  <a:srgbClr val="000000"/>
                </a:solidFill>
                <a:latin typeface="Segoe Semibold"/>
                <a:ea typeface="+mn-ea"/>
                <a:cs typeface="+mn-cs"/>
              </a:rPr>
              <a:t>Ao executar várias máquinas virtuais em menos servidores físicos, clientes Microsoft estão reduzindo drasticamente requisitos de hardware e facilitando o gerenciamento de servidores.  Por exemplo, usando o Windows Server 2008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o </a:t>
            </a:r>
            <a:r>
              <a:rPr lang="pt-BR" sz="1200" b="0" i="0" noProof="0" dirty="0" err="1" smtClean="0">
                <a:solidFill>
                  <a:srgbClr val="000000"/>
                </a:solidFill>
                <a:latin typeface="Segoe Semibold"/>
                <a:ea typeface="+mn-ea"/>
                <a:cs typeface="+mn-cs"/>
              </a:rPr>
              <a:t>Dartmouth-Hitchcock</a:t>
            </a:r>
            <a:r>
              <a:rPr lang="pt-BR" sz="1200" b="0" i="0" noProof="0" dirty="0" smtClean="0">
                <a:solidFill>
                  <a:srgbClr val="000000"/>
                </a:solidFill>
                <a:latin typeface="Segoe Semibold"/>
                <a:ea typeface="+mn-ea"/>
                <a:cs typeface="+mn-cs"/>
              </a:rPr>
              <a:t> Medical Center consolidou 400 servidores em 100.  “Esperamos consolidar em 75 servidores usando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o que nos levará a uma economia de custos adicional de mais de US$325.000 anualmente,” diz Robert </a:t>
            </a:r>
            <a:r>
              <a:rPr lang="pt-BR" sz="1200" b="0" i="0" noProof="0" dirty="0" err="1" smtClean="0">
                <a:solidFill>
                  <a:srgbClr val="000000"/>
                </a:solidFill>
                <a:latin typeface="Segoe Semibold"/>
                <a:ea typeface="+mn-ea"/>
                <a:cs typeface="+mn-cs"/>
              </a:rPr>
              <a:t>McShinsky</a:t>
            </a:r>
            <a:r>
              <a:rPr lang="pt-BR" sz="1200" b="0" i="0" noProof="0" dirty="0" smtClean="0">
                <a:solidFill>
                  <a:srgbClr val="000000"/>
                </a:solidFill>
                <a:latin typeface="Segoe Semibold"/>
                <a:ea typeface="+mn-ea"/>
                <a:cs typeface="+mn-cs"/>
              </a:rPr>
              <a:t>, Administrador de Sistemas Sênior, </a:t>
            </a:r>
            <a:r>
              <a:rPr lang="pt-BR" sz="1200" b="0" i="0" u="sng" noProof="0" dirty="0" smtClean="0">
                <a:solidFill>
                  <a:srgbClr val="000000"/>
                </a:solidFill>
                <a:latin typeface="Segoe Semibold"/>
                <a:ea typeface="+mn-ea"/>
                <a:cs typeface="+mn-cs"/>
                <a:hlinkClick r:id="rId3"/>
              </a:rPr>
              <a:t>Centro Médico </a:t>
            </a:r>
            <a:r>
              <a:rPr lang="pt-BR" sz="1200" b="0" i="0" u="sng" noProof="0" dirty="0" err="1" smtClean="0">
                <a:solidFill>
                  <a:srgbClr val="000000"/>
                </a:solidFill>
                <a:latin typeface="Segoe Semibold"/>
                <a:ea typeface="+mn-ea"/>
                <a:cs typeface="+mn-cs"/>
                <a:hlinkClick r:id="rId3"/>
              </a:rPr>
              <a:t>Dartmouth-Hitchcock</a:t>
            </a: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Este grau de economia é típico.  O Departamento de TI Auxiliar da Universidade de Indiana passou de 152 para apenas 32 servidores, o que imaginam que economizará US$85.000 anualmente. A  </a:t>
            </a:r>
            <a:r>
              <a:rPr lang="pt-BR" sz="1200" b="0" i="0" u="sng" noProof="0" dirty="0" err="1" smtClean="0">
                <a:solidFill>
                  <a:srgbClr val="000000"/>
                </a:solidFill>
                <a:latin typeface="Segoe Semibold"/>
                <a:ea typeface="+mn-ea"/>
                <a:cs typeface="+mn-cs"/>
                <a:hlinkClick r:id="rId4"/>
              </a:rPr>
              <a:t>MaximumASP</a:t>
            </a:r>
            <a:r>
              <a:rPr lang="pt-BR" sz="1200" b="0" i="0" u="sng" noProof="0" dirty="0" smtClean="0">
                <a:solidFill>
                  <a:srgbClr val="000000"/>
                </a:solidFill>
                <a:latin typeface="Segoe Semibold"/>
                <a:ea typeface="+mn-ea"/>
                <a:cs typeface="+mn-cs"/>
                <a:hlinkClick r:id="rId4"/>
              </a:rPr>
              <a:t> </a:t>
            </a:r>
            <a:r>
              <a:rPr lang="pt-BR" sz="1200" b="0" i="0" noProof="0" dirty="0" smtClean="0">
                <a:solidFill>
                  <a:srgbClr val="000000"/>
                </a:solidFill>
                <a:latin typeface="Segoe Semibold"/>
                <a:ea typeface="+mn-ea"/>
                <a:cs typeface="+mn-cs"/>
              </a:rPr>
              <a:t>reduziu seus servidores de 40 para 5, poupando US$7.000 a cada ano. O  </a:t>
            </a:r>
            <a:r>
              <a:rPr lang="pt-BR" sz="1200" b="0" i="0" u="sng" noProof="0" dirty="0" err="1" smtClean="0">
                <a:solidFill>
                  <a:srgbClr val="000000"/>
                </a:solidFill>
                <a:latin typeface="Segoe Semibold"/>
                <a:ea typeface="+mn-ea"/>
                <a:cs typeface="+mn-cs"/>
                <a:hlinkClick r:id="rId5"/>
              </a:rPr>
              <a:t>Saxo</a:t>
            </a:r>
            <a:r>
              <a:rPr lang="pt-BR" sz="1200" b="0" i="0" u="sng" noProof="0" dirty="0" smtClean="0">
                <a:solidFill>
                  <a:srgbClr val="000000"/>
                </a:solidFill>
                <a:latin typeface="Segoe Semibold"/>
                <a:ea typeface="+mn-ea"/>
                <a:cs typeface="+mn-cs"/>
                <a:hlinkClick r:id="rId5"/>
              </a:rPr>
              <a:t> </a:t>
            </a:r>
            <a:r>
              <a:rPr lang="pt-BR" sz="1200" b="0" i="0" u="sng" noProof="0" dirty="0" err="1" smtClean="0">
                <a:solidFill>
                  <a:srgbClr val="000000"/>
                </a:solidFill>
                <a:latin typeface="Segoe Semibold"/>
                <a:ea typeface="+mn-ea"/>
                <a:cs typeface="+mn-cs"/>
              </a:rPr>
              <a:t>Bank</a:t>
            </a:r>
            <a:r>
              <a:rPr lang="pt-BR" sz="1200" b="0" i="0" noProof="0" dirty="0" smtClean="0">
                <a:solidFill>
                  <a:srgbClr val="000000"/>
                </a:solidFill>
                <a:latin typeface="Segoe Semibold"/>
                <a:ea typeface="+mn-ea"/>
                <a:cs typeface="+mn-cs"/>
              </a:rPr>
              <a:t> teve uma utilização média de servidores de apenas 20 por cento e estava implantando cerca de 200 servidores novos por ano antes de usar a virtualização de servidores..  O </a:t>
            </a:r>
            <a:r>
              <a:rPr lang="pt-BR" sz="1200" b="0" i="0" noProof="0" dirty="0" err="1" smtClean="0">
                <a:solidFill>
                  <a:srgbClr val="000000"/>
                </a:solidFill>
                <a:latin typeface="Segoe Semibold"/>
                <a:ea typeface="+mn-ea"/>
                <a:cs typeface="+mn-cs"/>
              </a:rPr>
              <a:t>Hyper-permitiu</a:t>
            </a:r>
            <a:r>
              <a:rPr lang="pt-BR" sz="1200" b="0" i="0" noProof="0" dirty="0" smtClean="0">
                <a:solidFill>
                  <a:srgbClr val="000000"/>
                </a:solidFill>
                <a:latin typeface="Segoe Semibold"/>
                <a:ea typeface="+mn-ea"/>
                <a:cs typeface="+mn-cs"/>
              </a:rPr>
              <a:t> ao banco reduzir o número de servidores necessários em 36 por cento e conseguir economia equivalente a US$1 milhão, devido a custos de hardware de servidores mais baixos e reduções associadas em custos de espaço, energia e refrigeração.  </a:t>
            </a:r>
          </a:p>
          <a:p>
            <a:pPr algn="l">
              <a:spcBef>
                <a:spcPts val="0"/>
              </a:spcBef>
              <a:spcAft>
                <a:spcPts val="0"/>
              </a:spcAft>
              <a:buNone/>
            </a:pPr>
            <a:endParaRPr lang="pt-BR" noProof="0" dirty="0" smtClean="0">
              <a:latin typeface="Segoe Semibold"/>
            </a:endParaRPr>
          </a:p>
          <a:p>
            <a:pPr algn="l">
              <a:spcBef>
                <a:spcPts val="432"/>
              </a:spcBef>
              <a:spcAft>
                <a:spcPts val="0"/>
              </a:spcAft>
              <a:buNone/>
            </a:pPr>
            <a:r>
              <a:rPr lang="pt-BR" sz="1200" b="0" i="1" noProof="0" dirty="0" smtClean="0">
                <a:solidFill>
                  <a:srgbClr val="000000"/>
                </a:solidFill>
                <a:latin typeface="Segoe Semibold"/>
                <a:ea typeface="+mn-ea"/>
                <a:cs typeface="+mn-cs"/>
              </a:rPr>
              <a:t>Economia em Energia Elétrica</a:t>
            </a:r>
          </a:p>
          <a:p>
            <a:pPr algn="l">
              <a:spcBef>
                <a:spcPts val="432"/>
              </a:spcBef>
              <a:spcAft>
                <a:spcPts val="0"/>
              </a:spcAft>
              <a:buNone/>
            </a:pPr>
            <a:r>
              <a:rPr lang="pt-BR" sz="1200" b="0" i="0" noProof="0" dirty="0" smtClean="0">
                <a:solidFill>
                  <a:srgbClr val="000000"/>
                </a:solidFill>
                <a:latin typeface="Segoe Semibold"/>
                <a:ea typeface="+mn-ea"/>
                <a:cs typeface="+mn-cs"/>
              </a:rPr>
              <a:t>Muitos clientes atingiram economias elétricas similarmente dramáticas, como o </a:t>
            </a:r>
            <a:r>
              <a:rPr lang="pt-BR" sz="1200" b="0" i="0" noProof="0" dirty="0" err="1" smtClean="0">
                <a:solidFill>
                  <a:srgbClr val="000000"/>
                </a:solidFill>
                <a:latin typeface="Segoe Semibold"/>
                <a:ea typeface="+mn-ea"/>
                <a:cs typeface="+mn-cs"/>
              </a:rPr>
              <a:t>Saxo</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Bank</a:t>
            </a:r>
            <a:r>
              <a:rPr lang="pt-BR" sz="1200" b="0" i="0" noProof="0" dirty="0" smtClean="0">
                <a:solidFill>
                  <a:srgbClr val="000000"/>
                </a:solidFill>
                <a:latin typeface="Segoe Semibold"/>
                <a:ea typeface="+mn-ea"/>
                <a:cs typeface="+mn-cs"/>
              </a:rPr>
              <a:t>, como resultado da consolidação de servidores — o que é um benefício particularmente importante no clima atual de preços voláteis de energia. A  </a:t>
            </a:r>
            <a:r>
              <a:rPr lang="pt-BR" sz="1200" b="0" i="0" u="sng" noProof="0" dirty="0" smtClean="0">
                <a:solidFill>
                  <a:srgbClr val="000000"/>
                </a:solidFill>
                <a:latin typeface="Segoe Semibold"/>
                <a:ea typeface="+mn-ea"/>
                <a:cs typeface="+mn-cs"/>
                <a:hlinkClick r:id="rId6"/>
              </a:rPr>
              <a:t>TALX</a:t>
            </a:r>
            <a:r>
              <a:rPr lang="pt-BR" sz="1200" b="0" i="0" u="sng" noProof="0" dirty="0" smtClean="0">
                <a:solidFill>
                  <a:srgbClr val="000000"/>
                </a:solidFill>
                <a:latin typeface="Segoe Semibold"/>
                <a:ea typeface="+mn-ea"/>
                <a:cs typeface="+mn-cs"/>
              </a:rPr>
              <a:t> </a:t>
            </a:r>
            <a:r>
              <a:rPr lang="pt-BR" sz="1200" b="0" i="0" noProof="0" dirty="0" smtClean="0">
                <a:solidFill>
                  <a:srgbClr val="000000"/>
                </a:solidFill>
                <a:latin typeface="Segoe Semibold"/>
                <a:ea typeface="+mn-ea"/>
                <a:cs typeface="+mn-cs"/>
              </a:rPr>
              <a:t>espera economizar aproximadamente 50 por cento em custos de energia e refrigeração anuais através da consolidação de seu ambiente de servidores com o </a:t>
            </a:r>
            <a:r>
              <a:rPr lang="pt-BR" sz="1200" b="0" i="0" noProof="0" dirty="0" err="1" smtClean="0">
                <a:solidFill>
                  <a:srgbClr val="000000"/>
                </a:solidFill>
                <a:latin typeface="Segoe Semibold"/>
                <a:ea typeface="+mn-ea"/>
                <a:cs typeface="+mn-cs"/>
              </a:rPr>
              <a:t>Hyper-V</a:t>
            </a:r>
            <a:r>
              <a:rPr lang="pt-BR" sz="1200" b="0" i="0" noProof="0" dirty="0" smtClean="0">
                <a:solidFill>
                  <a:srgbClr val="000000"/>
                </a:solidFill>
                <a:latin typeface="Segoe Semibold"/>
                <a:ea typeface="+mn-ea"/>
                <a:cs typeface="+mn-cs"/>
              </a:rPr>
              <a:t>. A  </a:t>
            </a:r>
            <a:r>
              <a:rPr lang="pt-BR" sz="1200" b="0" i="0" u="sng" noProof="0" dirty="0" err="1" smtClean="0">
                <a:solidFill>
                  <a:srgbClr val="000000"/>
                </a:solidFill>
                <a:latin typeface="Segoe Semibold"/>
                <a:ea typeface="+mn-ea"/>
                <a:cs typeface="+mn-cs"/>
                <a:hlinkClick r:id="rId7"/>
              </a:rPr>
              <a:t>HotSchedules</a:t>
            </a:r>
            <a:r>
              <a:rPr lang="pt-BR" sz="1200" b="0" i="0" noProof="0" dirty="0" smtClean="0">
                <a:solidFill>
                  <a:srgbClr val="000000"/>
                </a:solidFill>
                <a:latin typeface="Segoe Semibold"/>
                <a:ea typeface="+mn-ea"/>
                <a:cs typeface="+mn-cs"/>
              </a:rPr>
              <a:t>, que afirma que o "principal custo no </a:t>
            </a:r>
            <a:r>
              <a:rPr lang="pt-BR" sz="1200" b="0" i="0" noProof="0" dirty="0" err="1" smtClean="0">
                <a:solidFill>
                  <a:srgbClr val="000000"/>
                </a:solidFill>
                <a:latin typeface="Segoe Semibold"/>
                <a:ea typeface="+mn-ea"/>
                <a:cs typeface="+mn-cs"/>
              </a:rPr>
              <a:t>datacenter</a:t>
            </a:r>
            <a:r>
              <a:rPr lang="pt-BR" sz="1200" b="0" i="0" noProof="0" dirty="0" smtClean="0">
                <a:solidFill>
                  <a:srgbClr val="000000"/>
                </a:solidFill>
                <a:latin typeface="Segoe Semibold"/>
                <a:ea typeface="+mn-ea"/>
                <a:cs typeface="+mn-cs"/>
              </a:rPr>
              <a:t> é a energia", gasta atualmente $11.000 dólares por mês somente com custos de energia do </a:t>
            </a:r>
            <a:r>
              <a:rPr lang="pt-BR" sz="1200" b="0" i="0" noProof="0" dirty="0" err="1" smtClean="0">
                <a:solidFill>
                  <a:srgbClr val="000000"/>
                </a:solidFill>
                <a:latin typeface="Segoe Semibold"/>
                <a:ea typeface="+mn-ea"/>
                <a:cs typeface="+mn-cs"/>
              </a:rPr>
              <a:t>datacenter</a:t>
            </a:r>
            <a:r>
              <a:rPr lang="pt-BR" sz="1200" b="0" i="0" noProof="0" dirty="0" smtClean="0">
                <a:solidFill>
                  <a:srgbClr val="000000"/>
                </a:solidFill>
                <a:latin typeface="Segoe Semibold"/>
                <a:ea typeface="+mn-ea"/>
                <a:cs typeface="+mn-cs"/>
              </a:rPr>
              <a:t>, mas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ela acredita que o valor mensal irá baixar para $2.500 dólares.  A Santa Barbara Web </a:t>
            </a:r>
            <a:r>
              <a:rPr lang="pt-BR" sz="1200" b="0" i="0" noProof="0" dirty="0" err="1" smtClean="0">
                <a:solidFill>
                  <a:srgbClr val="000000"/>
                </a:solidFill>
                <a:latin typeface="Segoe Semibold"/>
                <a:ea typeface="+mn-ea"/>
                <a:cs typeface="+mn-cs"/>
              </a:rPr>
              <a:t>Hosting</a:t>
            </a:r>
            <a:r>
              <a:rPr lang="pt-BR" sz="1200" b="0" i="0" noProof="0" dirty="0" smtClean="0">
                <a:solidFill>
                  <a:srgbClr val="000000"/>
                </a:solidFill>
                <a:latin typeface="Segoe Semibold"/>
                <a:ea typeface="+mn-ea"/>
                <a:cs typeface="+mn-cs"/>
              </a:rPr>
              <a:t> usa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para reduzir em </a:t>
            </a:r>
            <a:r>
              <a:rPr lang="pt-BR" sz="1200" b="0" i="0" noProof="0" dirty="0" err="1" smtClean="0">
                <a:solidFill>
                  <a:srgbClr val="000000"/>
                </a:solidFill>
                <a:latin typeface="Segoe Semibold"/>
                <a:ea typeface="+mn-ea"/>
                <a:cs typeface="+mn-cs"/>
              </a:rPr>
              <a:t>U.S.</a:t>
            </a:r>
            <a:r>
              <a:rPr lang="pt-BR" sz="1200" b="0" i="0" noProof="0" dirty="0" smtClean="0">
                <a:solidFill>
                  <a:srgbClr val="000000"/>
                </a:solidFill>
                <a:latin typeface="Segoe Semibold"/>
                <a:ea typeface="+mn-ea"/>
                <a:cs typeface="+mn-cs"/>
              </a:rPr>
              <a:t> $5.220 por mês seu custo de consumo de energia, ajudando a empresa a fornecer serviços com melhor custo-benefício.  E a </a:t>
            </a:r>
            <a:r>
              <a:rPr lang="pt-BR" sz="1200" b="0" i="0" u="sng" noProof="0" dirty="0" smtClean="0">
                <a:solidFill>
                  <a:srgbClr val="000000"/>
                </a:solidFill>
                <a:latin typeface="Segoe Semibold"/>
                <a:ea typeface="+mn-ea"/>
                <a:cs typeface="+mn-cs"/>
                <a:hlinkClick r:id="rId8"/>
              </a:rPr>
              <a:t>Câmara Municipal de </a:t>
            </a:r>
            <a:r>
              <a:rPr lang="pt-BR" sz="1200" b="0" i="0" u="sng" noProof="0" dirty="0" err="1" smtClean="0">
                <a:solidFill>
                  <a:srgbClr val="000000"/>
                </a:solidFill>
                <a:latin typeface="Segoe Semibold"/>
                <a:ea typeface="+mn-ea"/>
                <a:cs typeface="+mn-cs"/>
                <a:hlinkClick r:id="rId8"/>
              </a:rPr>
              <a:t>Slough</a:t>
            </a:r>
            <a:r>
              <a:rPr lang="pt-BR" sz="1200" b="0" i="0" noProof="0" dirty="0" smtClean="0">
                <a:solidFill>
                  <a:srgbClr val="000000"/>
                </a:solidFill>
                <a:latin typeface="Segoe Semibold"/>
                <a:ea typeface="+mn-ea"/>
                <a:cs typeface="+mn-cs"/>
              </a:rPr>
              <a:t> tirou proveito da economia de eliminar os primeiros dez servidores físicos para preservar a energia elétrica necessária para ativar uma nova rede de área de armazenamento.</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Como Nicholas Merton, Suporte de TI do cliente Microsoft </a:t>
            </a:r>
            <a:r>
              <a:rPr lang="pt-BR" sz="1200" b="0" i="0" u="sng" noProof="0" dirty="0" err="1" smtClean="0">
                <a:solidFill>
                  <a:srgbClr val="000000"/>
                </a:solidFill>
                <a:latin typeface="Segoe Semibold"/>
                <a:ea typeface="+mn-ea"/>
                <a:cs typeface="+mn-cs"/>
                <a:hlinkClick r:id="rId9"/>
              </a:rPr>
              <a:t>Maxol</a:t>
            </a:r>
            <a:r>
              <a:rPr lang="pt-BR" sz="1200" b="0" i="0" u="sng" noProof="0" dirty="0" smtClean="0">
                <a:solidFill>
                  <a:srgbClr val="000000"/>
                </a:solidFill>
                <a:latin typeface="Segoe Semibold"/>
                <a:ea typeface="+mn-ea"/>
                <a:cs typeface="+mn-cs"/>
                <a:hlinkClick r:id="rId9"/>
              </a:rPr>
              <a:t> </a:t>
            </a:r>
            <a:r>
              <a:rPr lang="pt-BR" sz="1200" b="0" i="0" noProof="0" dirty="0" smtClean="0">
                <a:solidFill>
                  <a:srgbClr val="000000"/>
                </a:solidFill>
                <a:latin typeface="Segoe Semibold"/>
                <a:ea typeface="+mn-ea"/>
                <a:cs typeface="+mn-cs"/>
              </a:rPr>
              <a:t>explica, o custo de energia pode ser </a:t>
            </a:r>
            <a:r>
              <a:rPr lang="pt-BR" sz="1200" b="0" i="0" noProof="0" dirty="0" err="1" smtClean="0">
                <a:solidFill>
                  <a:srgbClr val="000000"/>
                </a:solidFill>
                <a:latin typeface="Segoe Semibold"/>
                <a:ea typeface="+mn-ea"/>
                <a:cs typeface="+mn-cs"/>
              </a:rPr>
              <a:t>reduzid</a:t>
            </a:r>
            <a:r>
              <a:rPr lang="pt-BR" sz="1200" b="0" i="0" noProof="0" dirty="0" smtClean="0">
                <a:solidFill>
                  <a:srgbClr val="000000"/>
                </a:solidFill>
                <a:latin typeface="Segoe Semibold"/>
                <a:ea typeface="+mn-ea"/>
                <a:cs typeface="+mn-cs"/>
              </a:rPr>
              <a:t> não apenas com o uso do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mas também com o Microsoft System Center Virtual Machine Manager 2008.  “Estimamos que foram economizados cerca de $47.000 dólares em eletricidade nos últimos três anos.  Também planejamos desligar servidores à noite quando a carga de processamento é muito reduzida e mover as aplicações deles para um número menor de servidores. Em um ambiente físico, você não pode simplesmente desligar o Exchange Server ou outras aplicações críticas. Mas em um ambiente virtual, você pode usar o System Center Virtual Machine Manager 2008 para mover automaticamente aplicações selecionadas para servidores especificados e movê-las de volta para seus servidores 'originais' pela manhã.” O uso mais eficiente de eletricidade também melhora a posição da </a:t>
            </a:r>
            <a:r>
              <a:rPr lang="pt-BR" sz="1200" b="0" i="0" noProof="0" dirty="0" err="1" smtClean="0">
                <a:solidFill>
                  <a:srgbClr val="000000"/>
                </a:solidFill>
                <a:latin typeface="Segoe Semibold"/>
                <a:ea typeface="+mn-ea"/>
                <a:cs typeface="+mn-cs"/>
              </a:rPr>
              <a:t>Maxol</a:t>
            </a:r>
            <a:r>
              <a:rPr lang="pt-BR" sz="1200" b="0" i="0" noProof="0" dirty="0" smtClean="0">
                <a:solidFill>
                  <a:srgbClr val="000000"/>
                </a:solidFill>
                <a:latin typeface="Segoe Semibold"/>
                <a:ea typeface="+mn-ea"/>
                <a:cs typeface="+mn-cs"/>
              </a:rPr>
              <a:t> como uma empresa "verde".</a:t>
            </a:r>
          </a:p>
          <a:p>
            <a:pPr algn="l">
              <a:spcBef>
                <a:spcPts val="0"/>
              </a:spcBef>
              <a:spcAft>
                <a:spcPts val="0"/>
              </a:spcAft>
              <a:buNone/>
            </a:pPr>
            <a:endParaRPr lang="pt-BR" noProof="0" dirty="0" smtClean="0"/>
          </a:p>
          <a:p>
            <a:pPr algn="l">
              <a:spcBef>
                <a:spcPts val="432"/>
              </a:spcBef>
              <a:spcAft>
                <a:spcPts val="0"/>
              </a:spcAft>
              <a:buNone/>
            </a:pPr>
            <a:r>
              <a:rPr lang="pt-BR" sz="1200" b="0" i="1" noProof="0" dirty="0" smtClean="0">
                <a:solidFill>
                  <a:srgbClr val="000000"/>
                </a:solidFill>
                <a:latin typeface="Segoe Semibold"/>
                <a:ea typeface="+mn-ea"/>
                <a:cs typeface="+mn-cs"/>
              </a:rPr>
              <a:t>Economia de Espaço</a:t>
            </a:r>
          </a:p>
          <a:p>
            <a:pPr algn="l">
              <a:spcBef>
                <a:spcPts val="432"/>
              </a:spcBef>
              <a:spcAft>
                <a:spcPts val="0"/>
              </a:spcAft>
              <a:buNone/>
            </a:pPr>
            <a:r>
              <a:rPr lang="pt-BR" sz="1200" b="0" i="0" noProof="0" dirty="0" err="1" smtClean="0">
                <a:solidFill>
                  <a:srgbClr val="000000"/>
                </a:solidFill>
                <a:latin typeface="Segoe Semibold"/>
                <a:ea typeface="+mn-ea"/>
                <a:cs typeface="+mn-cs"/>
              </a:rPr>
              <a:t>Farms</a:t>
            </a:r>
            <a:r>
              <a:rPr lang="pt-BR" sz="1200" b="0" i="0" noProof="0" dirty="0" smtClean="0">
                <a:solidFill>
                  <a:srgbClr val="000000"/>
                </a:solidFill>
                <a:latin typeface="Segoe Semibold"/>
                <a:ea typeface="+mn-ea"/>
                <a:cs typeface="+mn-cs"/>
              </a:rPr>
              <a:t> de servidores crescentes também podem ser caros para alojar.  Mas consolidar servidores através de virtualização pode poupar espaço valioso em seu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e escritórios remotos e reduzir ainda mais os custos operacionais. O Departamento de TI Auxiliar da Universidade de Indiana gastava US$17.500 anualmente no aluguel de cinco </a:t>
            </a:r>
            <a:r>
              <a:rPr lang="pt-BR" sz="1200" b="0" i="0" noProof="0" dirty="0" err="1" smtClean="0">
                <a:solidFill>
                  <a:srgbClr val="000000"/>
                </a:solidFill>
                <a:latin typeface="Segoe Semibold"/>
                <a:ea typeface="+mn-ea"/>
                <a:cs typeface="+mn-cs"/>
              </a:rPr>
              <a:t>racks</a:t>
            </a:r>
            <a:r>
              <a:rPr lang="pt-BR" sz="1200" b="0" i="0" noProof="0" dirty="0" smtClean="0">
                <a:solidFill>
                  <a:srgbClr val="000000"/>
                </a:solidFill>
                <a:latin typeface="Segoe Semibold"/>
                <a:ea typeface="+mn-ea"/>
                <a:cs typeface="+mn-cs"/>
              </a:rPr>
              <a:t> para seu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Usando a tecnologia de virtualização Microsoft, reduziu o número de </a:t>
            </a:r>
            <a:r>
              <a:rPr lang="pt-BR" sz="1200" b="0" i="0" noProof="0" dirty="0" err="1" smtClean="0">
                <a:solidFill>
                  <a:srgbClr val="000000"/>
                </a:solidFill>
                <a:latin typeface="Segoe Semibold"/>
                <a:ea typeface="+mn-ea"/>
                <a:cs typeface="+mn-cs"/>
              </a:rPr>
              <a:t>racks</a:t>
            </a:r>
            <a:r>
              <a:rPr lang="pt-BR" sz="1200" b="0" i="0" noProof="0" dirty="0" smtClean="0">
                <a:solidFill>
                  <a:srgbClr val="000000"/>
                </a:solidFill>
                <a:latin typeface="Segoe Semibold"/>
                <a:ea typeface="+mn-ea"/>
                <a:cs typeface="+mn-cs"/>
              </a:rPr>
              <a:t> para dois, economizando US$10.500 anualmente em tarifas de </a:t>
            </a:r>
            <a:r>
              <a:rPr lang="pt-BR" sz="1200" b="0" i="0" noProof="0" dirty="0" err="1" smtClean="0">
                <a:solidFill>
                  <a:srgbClr val="000000"/>
                </a:solidFill>
                <a:latin typeface="Segoe Semibold"/>
                <a:ea typeface="+mn-ea"/>
                <a:cs typeface="+mn-cs"/>
              </a:rPr>
              <a:t>racks</a:t>
            </a:r>
            <a:r>
              <a:rPr lang="pt-BR" sz="1200" b="0" i="0" noProof="0" dirty="0" smtClean="0">
                <a:solidFill>
                  <a:srgbClr val="000000"/>
                </a:solidFill>
                <a:latin typeface="Segoe Semibold"/>
                <a:ea typeface="+mn-ea"/>
                <a:cs typeface="+mn-cs"/>
              </a:rPr>
              <a:t> de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a:t>
            </a:r>
          </a:p>
          <a:p>
            <a:pPr algn="l">
              <a:spcBef>
                <a:spcPts val="432"/>
              </a:spcBef>
              <a:spcAft>
                <a:spcPts val="0"/>
              </a:spcAft>
              <a:buNone/>
            </a:pPr>
            <a:r>
              <a:rPr lang="pt-BR" sz="1200" b="1" i="0" noProof="0" dirty="0" smtClean="0">
                <a:solidFill>
                  <a:srgbClr val="000000"/>
                </a:solidFill>
                <a:latin typeface="Segoe Semibold"/>
                <a:ea typeface="+mn-ea"/>
                <a:cs typeface="+mn-cs"/>
              </a:rPr>
              <a:t> </a:t>
            </a:r>
          </a:p>
          <a:p>
            <a:pPr algn="l">
              <a:spcBef>
                <a:spcPts val="432"/>
              </a:spcBef>
              <a:spcAft>
                <a:spcPts val="0"/>
              </a:spcAft>
              <a:buNone/>
            </a:pPr>
            <a:r>
              <a:rPr lang="pt-BR" sz="1200" b="0" i="0" u="sng" noProof="0" dirty="0" smtClean="0">
                <a:solidFill>
                  <a:srgbClr val="000000"/>
                </a:solidFill>
                <a:latin typeface="Segoe Semibold"/>
                <a:ea typeface="+mn-ea"/>
                <a:cs typeface="+mn-cs"/>
                <a:hlinkClick r:id="rId10"/>
              </a:rPr>
              <a:t>As Escolas do Condado de </a:t>
            </a:r>
            <a:r>
              <a:rPr lang="pt-BR" sz="1200" b="0" i="0" u="sng" noProof="0" dirty="0" err="1" smtClean="0">
                <a:solidFill>
                  <a:srgbClr val="000000"/>
                </a:solidFill>
                <a:latin typeface="Segoe Semibold"/>
                <a:ea typeface="+mn-ea"/>
                <a:cs typeface="+mn-cs"/>
                <a:hlinkClick r:id="rId10"/>
              </a:rPr>
              <a:t>Volusia</a:t>
            </a:r>
            <a:r>
              <a:rPr lang="pt-BR" sz="1200" b="0" i="0" noProof="0" dirty="0" smtClean="0">
                <a:solidFill>
                  <a:srgbClr val="000000"/>
                </a:solidFill>
                <a:latin typeface="Segoe Semibold"/>
                <a:ea typeface="+mn-ea"/>
                <a:cs typeface="+mn-cs"/>
              </a:rPr>
              <a:t> estavam ficando sem espaço em </a:t>
            </a:r>
            <a:r>
              <a:rPr lang="pt-BR" sz="1200" b="0" i="0" noProof="0" dirty="0" err="1" smtClean="0">
                <a:solidFill>
                  <a:srgbClr val="000000"/>
                </a:solidFill>
                <a:latin typeface="Segoe Semibold"/>
                <a:ea typeface="+mn-ea"/>
                <a:cs typeface="+mn-cs"/>
              </a:rPr>
              <a:t>rack</a:t>
            </a:r>
            <a:r>
              <a:rPr lang="pt-BR" sz="1200" b="0" i="0" noProof="0" dirty="0" smtClean="0">
                <a:solidFill>
                  <a:srgbClr val="000000"/>
                </a:solidFill>
                <a:latin typeface="Segoe Semibold"/>
                <a:ea typeface="+mn-ea"/>
                <a:cs typeface="+mn-cs"/>
              </a:rPr>
              <a:t> e perceberam que teriam de expandir seu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se não </a:t>
            </a:r>
            <a:r>
              <a:rPr lang="pt-BR" sz="1200" b="0" i="0" noProof="0" dirty="0" err="1" smtClean="0">
                <a:solidFill>
                  <a:srgbClr val="000000"/>
                </a:solidFill>
                <a:latin typeface="Segoe Semibold"/>
                <a:ea typeface="+mn-ea"/>
                <a:cs typeface="+mn-cs"/>
              </a:rPr>
              <a:t>virtualizassem</a:t>
            </a:r>
            <a:r>
              <a:rPr lang="pt-BR" sz="1200" b="0" i="0" noProof="0" dirty="0" smtClean="0">
                <a:solidFill>
                  <a:srgbClr val="000000"/>
                </a:solidFill>
                <a:latin typeface="Segoe Semibold"/>
                <a:ea typeface="+mn-ea"/>
                <a:cs typeface="+mn-cs"/>
              </a:rPr>
              <a:t> o ambiente.  “Todos os </a:t>
            </a:r>
            <a:r>
              <a:rPr lang="pt-BR" sz="1200" b="0" i="0" noProof="0" dirty="0" err="1" smtClean="0">
                <a:solidFill>
                  <a:srgbClr val="000000"/>
                </a:solidFill>
                <a:latin typeface="Segoe Semibold"/>
                <a:ea typeface="+mn-ea"/>
                <a:cs typeface="+mn-cs"/>
              </a:rPr>
              <a:t>racks</a:t>
            </a:r>
            <a:r>
              <a:rPr lang="pt-BR" sz="1200" b="0" i="0" noProof="0" dirty="0" smtClean="0">
                <a:solidFill>
                  <a:srgbClr val="000000"/>
                </a:solidFill>
                <a:latin typeface="Segoe Semibold"/>
                <a:ea typeface="+mn-ea"/>
                <a:cs typeface="+mn-cs"/>
              </a:rPr>
              <a:t> de nosso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estavam cheios. Nosso sistema de refrigeração estava chegando à capacidade máxima, o mesmo acontecendo com nosso sistema de backup — e os tínhamos atualizado apenas três anos atrás", disse Ken </a:t>
            </a:r>
            <a:r>
              <a:rPr lang="pt-BR" sz="1200" b="0" i="0" noProof="0" dirty="0" err="1" smtClean="0">
                <a:solidFill>
                  <a:srgbClr val="000000"/>
                </a:solidFill>
                <a:latin typeface="Segoe Semibold"/>
                <a:ea typeface="+mn-ea"/>
                <a:cs typeface="+mn-cs"/>
              </a:rPr>
              <a:t>Richmond</a:t>
            </a:r>
            <a:r>
              <a:rPr lang="pt-BR" sz="1200" b="0" i="0" noProof="0" dirty="0" smtClean="0">
                <a:solidFill>
                  <a:srgbClr val="000000"/>
                </a:solidFill>
                <a:latin typeface="Segoe Semibold"/>
                <a:ea typeface="+mn-ea"/>
                <a:cs typeface="+mn-cs"/>
              </a:rPr>
              <a:t>, Gerente de Engenharia de Sistemas, Escolas do Condado de </a:t>
            </a:r>
            <a:r>
              <a:rPr lang="pt-BR" sz="1200" b="0" i="0" noProof="0" dirty="0" err="1" smtClean="0">
                <a:solidFill>
                  <a:srgbClr val="000000"/>
                </a:solidFill>
                <a:latin typeface="Segoe Semibold"/>
                <a:ea typeface="+mn-ea"/>
                <a:cs typeface="+mn-cs"/>
              </a:rPr>
              <a:t>Volusia</a:t>
            </a:r>
            <a:r>
              <a:rPr lang="pt-BR" sz="1200" b="0" i="0" noProof="0" dirty="0" smtClean="0">
                <a:solidFill>
                  <a:srgbClr val="000000"/>
                </a:solidFill>
                <a:latin typeface="Segoe Semibold"/>
                <a:ea typeface="+mn-ea"/>
                <a:cs typeface="+mn-cs"/>
              </a:rPr>
              <a:t>. Para acomodar uma quantidade maior de servidores, o distrito calculou que teria de gastar US$250.000 para montar 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fisicamente.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o Condado de </a:t>
            </a:r>
            <a:r>
              <a:rPr lang="pt-BR" sz="1200" b="0" i="0" noProof="0" dirty="0" err="1" smtClean="0">
                <a:solidFill>
                  <a:srgbClr val="000000"/>
                </a:solidFill>
                <a:latin typeface="Segoe Semibold"/>
                <a:ea typeface="+mn-ea"/>
                <a:cs typeface="+mn-cs"/>
              </a:rPr>
              <a:t>Volusia</a:t>
            </a:r>
            <a:r>
              <a:rPr lang="pt-BR" sz="1200" b="0" i="0" noProof="0" dirty="0" smtClean="0">
                <a:solidFill>
                  <a:srgbClr val="000000"/>
                </a:solidFill>
                <a:latin typeface="Segoe Semibold"/>
                <a:ea typeface="+mn-ea"/>
                <a:cs typeface="+mn-cs"/>
              </a:rPr>
              <a:t> pôde consolidar tudo em seu espaço existente.  “Sem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não teríamos o espaço para levar todas essas aplicações e serviços de volta hora 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Richmond</a:t>
            </a:r>
            <a:r>
              <a:rPr lang="pt-BR" sz="1200" b="0" i="0" noProof="0" dirty="0" smtClean="0">
                <a:solidFill>
                  <a:srgbClr val="000000"/>
                </a:solidFill>
                <a:latin typeface="Segoe Semibold"/>
                <a:ea typeface="+mn-ea"/>
                <a:cs typeface="+mn-cs"/>
              </a:rPr>
              <a:t> acrescenta.</a:t>
            </a:r>
          </a:p>
          <a:p>
            <a:pPr algn="l">
              <a:spcBef>
                <a:spcPts val="0"/>
              </a:spcBef>
              <a:spcAft>
                <a:spcPts val="0"/>
              </a:spcAft>
              <a:buNone/>
            </a:pPr>
            <a:endParaRPr lang="en-US" dirty="0" smtClean="0"/>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4</a:t>
            </a:fld>
            <a:endParaRPr lang="en-US" sz="1200" b="0" i="0">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spcBef>
                <a:spcPts val="432"/>
              </a:spcBef>
              <a:spcAft>
                <a:spcPts val="0"/>
              </a:spcAft>
              <a:buNone/>
            </a:pPr>
            <a:r>
              <a:rPr lang="pt-BR" sz="1200" b="0" i="1" noProof="0" dirty="0" smtClean="0">
                <a:solidFill>
                  <a:srgbClr val="000000"/>
                </a:solidFill>
                <a:latin typeface="Segoe Semibold"/>
                <a:ea typeface="+mn-ea"/>
                <a:cs typeface="+mn-cs"/>
              </a:rPr>
              <a:t>Ampliando os Benefícios da Virtualização de Servidores com Aprovisionamento Rápido</a:t>
            </a:r>
          </a:p>
          <a:p>
            <a:pPr algn="l">
              <a:spcBef>
                <a:spcPts val="432"/>
              </a:spcBef>
              <a:spcAft>
                <a:spcPts val="0"/>
              </a:spcAft>
              <a:buNone/>
            </a:pPr>
            <a:r>
              <a:rPr lang="pt-BR" sz="1200" b="0" i="0" noProof="0" dirty="0" smtClean="0">
                <a:solidFill>
                  <a:srgbClr val="000000"/>
                </a:solidFill>
                <a:latin typeface="Segoe Semibold"/>
                <a:ea typeface="+mn-ea"/>
                <a:cs typeface="+mn-cs"/>
              </a:rPr>
              <a:t>Uma vez </a:t>
            </a:r>
            <a:r>
              <a:rPr lang="pt-BR" sz="1200" b="0" i="0" noProof="0" dirty="0" err="1" smtClean="0">
                <a:solidFill>
                  <a:srgbClr val="000000"/>
                </a:solidFill>
                <a:latin typeface="Segoe Semibold"/>
                <a:ea typeface="+mn-ea"/>
                <a:cs typeface="+mn-cs"/>
              </a:rPr>
              <a:t>virtualizados</a:t>
            </a:r>
            <a:r>
              <a:rPr lang="pt-BR" sz="1200" b="0" i="0" noProof="0" dirty="0" smtClean="0">
                <a:solidFill>
                  <a:srgbClr val="000000"/>
                </a:solidFill>
                <a:latin typeface="Segoe Semibold"/>
                <a:ea typeface="+mn-ea"/>
                <a:cs typeface="+mn-cs"/>
              </a:rPr>
              <a:t> os seus servidores, eles ficam muito mais fáceis e baratos de implantar com o uso do System Center Virtual Machine Manager 2008. </a:t>
            </a:r>
            <a:r>
              <a:rPr lang="pt-BR" sz="1200" b="0" i="0" u="sng" noProof="0" dirty="0" smtClean="0">
                <a:solidFill>
                  <a:srgbClr val="000000"/>
                </a:solidFill>
                <a:latin typeface="Segoe Semibold"/>
                <a:ea typeface="+mn-ea"/>
                <a:cs typeface="+mn-cs"/>
                <a:hlinkClick r:id="rId3"/>
              </a:rPr>
              <a:t>A Câmara Municipal de </a:t>
            </a:r>
            <a:r>
              <a:rPr lang="pt-BR" sz="1200" b="0" i="0" u="sng" noProof="0" dirty="0" err="1" smtClean="0">
                <a:solidFill>
                  <a:srgbClr val="000000"/>
                </a:solidFill>
                <a:latin typeface="Segoe Semibold"/>
                <a:ea typeface="+mn-ea"/>
                <a:cs typeface="+mn-cs"/>
                <a:hlinkClick r:id="rId3"/>
              </a:rPr>
              <a:t>Slough</a:t>
            </a:r>
            <a:r>
              <a:rPr lang="pt-BR" sz="1200" b="0" i="0" noProof="0" dirty="0" smtClean="0">
                <a:solidFill>
                  <a:srgbClr val="000000"/>
                </a:solidFill>
                <a:latin typeface="Segoe Semibold"/>
                <a:ea typeface="+mn-ea"/>
                <a:cs typeface="+mn-cs"/>
              </a:rPr>
              <a:t> reduziu o tempo médio de aprovisionamento de um servidor novo de 16 horas para apenas três minutos, o que se traduz em uma economia anual de US$23.700 em custos de implantação.  O Departamento de TI Auxiliar da Universidade de Indiana agora precisa de apenas uma hora, em vez de dez, para aprovisionar um servidor, onde calcula economizar cerca de US$9.000 em custos de configuração apenas, com base em remunerações profissionais de TI de US$50/hora.  Ainda mais dramático, a </a:t>
            </a:r>
            <a:r>
              <a:rPr lang="pt-BR" sz="1200" b="0" i="0" u="sng" noProof="0" dirty="0" err="1" smtClean="0">
                <a:solidFill>
                  <a:srgbClr val="000000"/>
                </a:solidFill>
                <a:latin typeface="Segoe Semibold"/>
                <a:ea typeface="+mn-ea"/>
                <a:cs typeface="+mn-cs"/>
                <a:hlinkClick r:id="rId4"/>
              </a:rPr>
              <a:t>WorleyParsons</a:t>
            </a:r>
            <a:r>
              <a:rPr lang="pt-BR" sz="1200" b="0" i="0" u="sng" noProof="0" dirty="0" smtClean="0">
                <a:solidFill>
                  <a:srgbClr val="000000"/>
                </a:solidFill>
                <a:latin typeface="Segoe Semibold"/>
                <a:ea typeface="+mn-ea"/>
                <a:cs typeface="+mn-cs"/>
                <a:hlinkClick r:id="rId4"/>
              </a:rPr>
              <a:t> </a:t>
            </a:r>
            <a:r>
              <a:rPr lang="pt-BR" sz="1200" b="0" i="0" noProof="0" dirty="0" smtClean="0">
                <a:solidFill>
                  <a:srgbClr val="000000"/>
                </a:solidFill>
                <a:latin typeface="Segoe Semibold"/>
                <a:ea typeface="+mn-ea"/>
                <a:cs typeface="+mn-cs"/>
              </a:rPr>
              <a:t>reduziu seu tempo de implantação de novos servidores de três semanas para apenas um dia, economizando AU$1.055.000 (US$999.985) todos os anos.</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“No passado, isso exigiria implantar um novo servidor físico, o que poderia levar três semanas por causa do tempo envolvido na compra e configuração da máquina.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e o System Center Virtual Machine Manager, agora temos os modelos e a capacidade de aprovisionamento em um cronograma muito mais curto”, diz </a:t>
            </a:r>
            <a:r>
              <a:rPr lang="pt-BR" sz="1200" b="0" i="0" noProof="0" dirty="0" err="1" smtClean="0">
                <a:solidFill>
                  <a:srgbClr val="000000"/>
                </a:solidFill>
                <a:latin typeface="Segoe Semibold"/>
                <a:ea typeface="+mn-ea"/>
                <a:cs typeface="+mn-cs"/>
              </a:rPr>
              <a:t>Vito</a:t>
            </a:r>
            <a:r>
              <a:rPr lang="pt-BR" sz="1200" b="0" i="0" noProof="0" dirty="0" smtClean="0">
                <a:solidFill>
                  <a:srgbClr val="000000"/>
                </a:solidFill>
                <a:latin typeface="Segoe Semibold"/>
                <a:ea typeface="+mn-ea"/>
                <a:cs typeface="+mn-cs"/>
              </a:rPr>
              <a:t> Forte, Diretor de Informações, </a:t>
            </a:r>
            <a:r>
              <a:rPr lang="pt-BR" sz="1200" b="0" i="0" noProof="0" dirty="0" err="1" smtClean="0">
                <a:solidFill>
                  <a:srgbClr val="000000"/>
                </a:solidFill>
                <a:latin typeface="Segoe Semibold"/>
                <a:ea typeface="+mn-ea"/>
                <a:cs typeface="+mn-cs"/>
              </a:rPr>
              <a:t>WorleyParsons</a:t>
            </a:r>
            <a:r>
              <a:rPr lang="pt-BR" sz="1200" b="0" i="0" noProof="0" dirty="0" smtClean="0">
                <a:solidFill>
                  <a:srgbClr val="000000"/>
                </a:solidFill>
                <a:latin typeface="Segoe Semibold"/>
                <a:ea typeface="+mn-ea"/>
                <a:cs typeface="+mn-cs"/>
              </a:rPr>
              <a:t>.  “A virtualização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está revelando a capacidade de fornecer aplicações rapidamente, e é isso o que precisamos para nos destacar da concorrência.”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Como esses clientes, e muitos outros, conseguem essas economias?  Como eles não precisam mais construir máquinas fisicamente -- eles simplesmente criam novas máquinas virtuais -- são necessários muito menos tempo e trabalho para aprovisioná-las. Com ferramentas de gerenciamento avançadas no Microsoft System Center Virtual Machine Manager 2008, você pode automatizar conversões P2V, dispor máquinas virtuais de maneira inteligente nos servidores mais apropriados com base no uso e na capacidade e gerenciar hosts Microsoft e </a:t>
            </a:r>
            <a:r>
              <a:rPr lang="pt-BR" sz="1200" b="0" i="0" noProof="0" dirty="0" err="1" smtClean="0">
                <a:solidFill>
                  <a:srgbClr val="000000"/>
                </a:solidFill>
                <a:latin typeface="Segoe Semibold"/>
                <a:ea typeface="+mn-ea"/>
                <a:cs typeface="+mn-cs"/>
              </a:rPr>
              <a:t>VMware</a:t>
            </a:r>
            <a:r>
              <a:rPr lang="pt-BR" sz="1200" b="0" i="0" noProof="0" dirty="0" smtClean="0">
                <a:solidFill>
                  <a:srgbClr val="000000"/>
                </a:solidFill>
                <a:latin typeface="Segoe Semibold"/>
                <a:ea typeface="+mn-ea"/>
                <a:cs typeface="+mn-cs"/>
              </a:rPr>
              <a:t> — tudo com a mesma solução.</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5</a:t>
            </a:fld>
            <a:endParaRPr lang="en-US" sz="1200" b="0" i="0">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
              </a:spcBef>
              <a:spcAft>
                <a:spcPts val="0"/>
              </a:spcAft>
              <a:buNone/>
            </a:pPr>
            <a:r>
              <a:rPr lang="pt-BR" sz="1200" b="0" i="1" noProof="0" dirty="0" smtClean="0">
                <a:solidFill>
                  <a:srgbClr val="000000"/>
                </a:solidFill>
                <a:latin typeface="Segoe Semibold"/>
                <a:ea typeface="+mn-ea"/>
                <a:cs typeface="+mn-cs"/>
              </a:rPr>
              <a:t>Começando a Usar a Virtualização de Servidores:  MAP </a:t>
            </a:r>
          </a:p>
          <a:p>
            <a:pPr algn="l">
              <a:spcBef>
                <a:spcPts val="432"/>
              </a:spcBef>
              <a:spcAft>
                <a:spcPts val="0"/>
              </a:spcAft>
              <a:buNone/>
            </a:pPr>
            <a:r>
              <a:rPr lang="pt-BR" sz="1200" b="0" i="0" noProof="0" dirty="0" smtClean="0">
                <a:solidFill>
                  <a:srgbClr val="000000"/>
                </a:solidFill>
                <a:latin typeface="Segoe Semibold"/>
                <a:ea typeface="+mn-ea"/>
                <a:cs typeface="+mn-cs"/>
              </a:rPr>
              <a:t>Começar a conseguir essas economias agora é mais fácil que nunca com ferramentas de avaliação Microsoft para consolidação de servidores e economias ambientais.  A Microsoft possui uma ferramenta </a:t>
            </a:r>
            <a:r>
              <a:rPr lang="pt-BR" sz="1200" b="0" i="0" noProof="0" dirty="0" err="1" smtClean="0">
                <a:solidFill>
                  <a:srgbClr val="000000"/>
                </a:solidFill>
                <a:latin typeface="Segoe Semibold"/>
                <a:ea typeface="+mn-ea"/>
                <a:cs typeface="+mn-cs"/>
              </a:rPr>
              <a:t>baixável</a:t>
            </a:r>
            <a:r>
              <a:rPr lang="pt-BR" sz="1200" b="0" i="0" noProof="0" dirty="0" smtClean="0">
                <a:solidFill>
                  <a:srgbClr val="000000"/>
                </a:solidFill>
                <a:latin typeface="Segoe Semibold"/>
                <a:ea typeface="+mn-ea"/>
                <a:cs typeface="+mn-cs"/>
              </a:rPr>
              <a:t> por download, chamada </a:t>
            </a:r>
            <a:r>
              <a:rPr lang="pt-BR" sz="1200" b="0" i="0" u="sng" noProof="0" dirty="0" smtClean="0">
                <a:solidFill>
                  <a:srgbClr val="000000"/>
                </a:solidFill>
                <a:latin typeface="Segoe Semibold"/>
                <a:ea typeface="+mn-ea"/>
                <a:cs typeface="+mn-cs"/>
                <a:hlinkClick r:id="rId3"/>
              </a:rPr>
              <a:t>Microsoft </a:t>
            </a:r>
            <a:r>
              <a:rPr lang="pt-BR" sz="1200" b="0" i="0" u="sng" noProof="0" dirty="0" err="1" smtClean="0">
                <a:solidFill>
                  <a:srgbClr val="000000"/>
                </a:solidFill>
                <a:latin typeface="Segoe Semibold"/>
                <a:ea typeface="+mn-ea"/>
                <a:cs typeface="+mn-cs"/>
                <a:hlinkClick r:id="rId3"/>
              </a:rPr>
              <a:t>Assessment</a:t>
            </a:r>
            <a:r>
              <a:rPr lang="pt-BR" sz="1200" b="0" i="0" u="sng" noProof="0" dirty="0" smtClean="0">
                <a:solidFill>
                  <a:srgbClr val="000000"/>
                </a:solidFill>
                <a:latin typeface="Segoe Semibold"/>
                <a:ea typeface="+mn-ea"/>
                <a:cs typeface="+mn-cs"/>
                <a:hlinkClick r:id="rId3"/>
              </a:rPr>
              <a:t> </a:t>
            </a:r>
            <a:r>
              <a:rPr lang="pt-BR" sz="1200" b="0" i="0" u="sng" noProof="0" dirty="0" err="1" smtClean="0">
                <a:solidFill>
                  <a:srgbClr val="000000"/>
                </a:solidFill>
                <a:latin typeface="Segoe Semibold"/>
                <a:ea typeface="+mn-ea"/>
                <a:cs typeface="+mn-cs"/>
                <a:hlinkClick r:id="rId3"/>
              </a:rPr>
              <a:t>and</a:t>
            </a:r>
            <a:r>
              <a:rPr lang="pt-BR" sz="1200" b="0" i="0" u="sng" noProof="0" dirty="0" smtClean="0">
                <a:solidFill>
                  <a:srgbClr val="000000"/>
                </a:solidFill>
                <a:latin typeface="Segoe Semibold"/>
                <a:ea typeface="+mn-ea"/>
                <a:cs typeface="+mn-cs"/>
                <a:hlinkClick r:id="rId3"/>
              </a:rPr>
              <a:t> </a:t>
            </a:r>
            <a:r>
              <a:rPr lang="pt-BR" sz="1200" b="0" i="0" u="sng" noProof="0" dirty="0" err="1" smtClean="0">
                <a:solidFill>
                  <a:srgbClr val="000000"/>
                </a:solidFill>
                <a:latin typeface="Segoe Semibold"/>
                <a:ea typeface="+mn-ea"/>
                <a:cs typeface="+mn-cs"/>
                <a:hlinkClick r:id="rId3"/>
              </a:rPr>
              <a:t>Planning</a:t>
            </a:r>
            <a:r>
              <a:rPr lang="pt-BR" sz="1200" b="0" i="0" u="sng" noProof="0" dirty="0" smtClean="0">
                <a:solidFill>
                  <a:srgbClr val="000000"/>
                </a:solidFill>
                <a:latin typeface="Segoe Semibold"/>
                <a:ea typeface="+mn-ea"/>
                <a:cs typeface="+mn-cs"/>
                <a:hlinkClick r:id="rId3"/>
              </a:rPr>
              <a:t> (MAP) Solution Accelerator</a:t>
            </a:r>
            <a:r>
              <a:rPr lang="pt-BR" sz="1200" b="0" i="0" noProof="0" dirty="0" smtClean="0">
                <a:solidFill>
                  <a:srgbClr val="000000"/>
                </a:solidFill>
                <a:latin typeface="Segoe Semibold"/>
                <a:ea typeface="+mn-ea"/>
                <a:cs typeface="+mn-cs"/>
              </a:rPr>
              <a:t>, que ajuda a identificar seus melhores candidatos para consolidação.  Com seu inventário sem agente, coleta de dados de desempenho e recursos de proposta </a:t>
            </a:r>
            <a:r>
              <a:rPr lang="pt-BR" sz="1200" b="0" i="0" noProof="0" dirty="0" err="1" smtClean="0">
                <a:solidFill>
                  <a:srgbClr val="000000"/>
                </a:solidFill>
                <a:latin typeface="Segoe Semibold"/>
                <a:ea typeface="+mn-ea"/>
                <a:cs typeface="+mn-cs"/>
              </a:rPr>
              <a:t>autogerada</a:t>
            </a:r>
            <a:r>
              <a:rPr lang="pt-BR" sz="1200" b="0" i="0" noProof="0" dirty="0" smtClean="0">
                <a:solidFill>
                  <a:srgbClr val="000000"/>
                </a:solidFill>
                <a:latin typeface="Segoe Semibold"/>
                <a:ea typeface="+mn-ea"/>
                <a:cs typeface="+mn-cs"/>
              </a:rPr>
              <a:t> e de geração de relatórios, o MAP permite a você conduzir avaliações de prontidão em toda a rede para que você possa determinar rápida e eficientemente os servidores certos para visar para o </a:t>
            </a:r>
            <a:r>
              <a:rPr lang="pt-BR" sz="1200" b="0" i="0" noProof="0" dirty="0" err="1" smtClean="0">
                <a:solidFill>
                  <a:srgbClr val="000000"/>
                </a:solidFill>
                <a:latin typeface="Segoe Semibold"/>
                <a:ea typeface="+mn-ea"/>
                <a:cs typeface="+mn-cs"/>
              </a:rPr>
              <a:t>Hyper-V</a:t>
            </a: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u="sng" noProof="0" dirty="0" err="1" smtClean="0">
                <a:solidFill>
                  <a:srgbClr val="000000"/>
                </a:solidFill>
                <a:latin typeface="Segoe Semibold"/>
                <a:ea typeface="+mn-ea"/>
                <a:cs typeface="+mn-cs"/>
                <a:hlinkClick r:id="rId4"/>
              </a:rPr>
              <a:t>Costco</a:t>
            </a:r>
            <a:r>
              <a:rPr lang="pt-BR" sz="1200" b="0" i="0" u="sng" noProof="0" dirty="0" smtClean="0">
                <a:solidFill>
                  <a:srgbClr val="000000"/>
                </a:solidFill>
                <a:latin typeface="Segoe Semibold"/>
                <a:ea typeface="+mn-ea"/>
                <a:cs typeface="+mn-cs"/>
                <a:hlinkClick r:id="rId4"/>
              </a:rPr>
              <a:t> </a:t>
            </a:r>
            <a:r>
              <a:rPr lang="pt-BR" sz="1200" b="0" i="0" u="sng" noProof="0" dirty="0" err="1" smtClean="0">
                <a:solidFill>
                  <a:srgbClr val="000000"/>
                </a:solidFill>
                <a:latin typeface="Segoe Semibold"/>
                <a:ea typeface="+mn-ea"/>
                <a:cs typeface="+mn-cs"/>
                <a:hlinkClick r:id="rId4"/>
              </a:rPr>
              <a:t>Wholesale</a:t>
            </a:r>
            <a:r>
              <a:rPr lang="pt-BR" sz="1200" b="0" i="0" u="sng" noProof="0" dirty="0" smtClean="0">
                <a:solidFill>
                  <a:srgbClr val="000000"/>
                </a:solidFill>
                <a:latin typeface="Segoe Semibold"/>
                <a:ea typeface="+mn-ea"/>
                <a:cs typeface="+mn-cs"/>
                <a:hlinkClick r:id="rId4"/>
              </a:rPr>
              <a:t> </a:t>
            </a:r>
            <a:r>
              <a:rPr lang="pt-BR" sz="1200" b="0" i="0" u="sng" noProof="0" dirty="0" err="1" smtClean="0">
                <a:solidFill>
                  <a:srgbClr val="000000"/>
                </a:solidFill>
                <a:latin typeface="Segoe Semibold"/>
                <a:ea typeface="+mn-ea"/>
                <a:cs typeface="+mn-cs"/>
                <a:hlinkClick r:id="rId4"/>
              </a:rPr>
              <a:t>Corp</a:t>
            </a:r>
            <a:r>
              <a:rPr lang="pt-BR" sz="1200" b="0" i="0" noProof="0" dirty="0" smtClean="0">
                <a:solidFill>
                  <a:srgbClr val="000000"/>
                </a:solidFill>
                <a:latin typeface="Segoe Semibold"/>
                <a:ea typeface="+mn-ea"/>
                <a:cs typeface="+mn-cs"/>
              </a:rPr>
              <a:t>. usou o kit de ferramentas do MAP com grande sucesso.  “É uma boa ferramenta para ajudar a avaliar o que você pode </a:t>
            </a:r>
            <a:r>
              <a:rPr lang="pt-BR" sz="1200" b="0" i="0" noProof="0" dirty="0" err="1" smtClean="0">
                <a:solidFill>
                  <a:srgbClr val="000000"/>
                </a:solidFill>
                <a:latin typeface="Segoe Semibold"/>
                <a:ea typeface="+mn-ea"/>
                <a:cs typeface="+mn-cs"/>
              </a:rPr>
              <a:t>virtualizar</a:t>
            </a:r>
            <a:r>
              <a:rPr lang="pt-BR" sz="1200" b="0" i="0" noProof="0" dirty="0" smtClean="0">
                <a:solidFill>
                  <a:srgbClr val="000000"/>
                </a:solidFill>
                <a:latin typeface="Segoe Semibold"/>
                <a:ea typeface="+mn-ea"/>
                <a:cs typeface="+mn-cs"/>
              </a:rPr>
              <a:t>", diz Jason Griffith, Analista da </a:t>
            </a:r>
            <a:r>
              <a:rPr lang="pt-BR" sz="1200" b="0" i="0" noProof="0" dirty="0" err="1" smtClean="0">
                <a:solidFill>
                  <a:srgbClr val="000000"/>
                </a:solidFill>
                <a:latin typeface="Segoe Semibold"/>
                <a:ea typeface="+mn-ea"/>
                <a:cs typeface="+mn-cs"/>
              </a:rPr>
              <a:t>Costco</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Wholesale</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Corporation</a:t>
            </a:r>
            <a:r>
              <a:rPr lang="pt-BR" sz="1200" b="0" i="0" noProof="0" dirty="0" smtClean="0">
                <a:solidFill>
                  <a:srgbClr val="000000"/>
                </a:solidFill>
                <a:latin typeface="Segoe Semibold"/>
                <a:ea typeface="+mn-ea"/>
                <a:cs typeface="+mn-cs"/>
              </a:rPr>
              <a:t>.  Antes de realizar conversões de físico para virtual (P2V), a equipe de TI da </a:t>
            </a:r>
            <a:r>
              <a:rPr lang="pt-BR" sz="1200" b="0" i="0" noProof="0" dirty="0" err="1" smtClean="0">
                <a:solidFill>
                  <a:srgbClr val="000000"/>
                </a:solidFill>
                <a:latin typeface="Segoe Semibold"/>
                <a:ea typeface="+mn-ea"/>
                <a:cs typeface="+mn-cs"/>
              </a:rPr>
              <a:t>Costco</a:t>
            </a:r>
            <a:r>
              <a:rPr lang="pt-BR" sz="1200" b="0" i="0" noProof="0" dirty="0" smtClean="0">
                <a:solidFill>
                  <a:srgbClr val="000000"/>
                </a:solidFill>
                <a:latin typeface="Segoe Semibold"/>
                <a:ea typeface="+mn-ea"/>
                <a:cs typeface="+mn-cs"/>
              </a:rPr>
              <a:t> avaliou as cargas de servidores físicos existentes.  Usando o kit de ferramentas do MAP, membros da equipe descobriram que, em muitos casos, seus servidores estavam trabalhando com uma utilização de apenas cinco por cento, tornando-os bons candidatos para consolidação.  A </a:t>
            </a:r>
            <a:r>
              <a:rPr lang="pt-BR" sz="1200" b="0" i="0" noProof="0" dirty="0" err="1" smtClean="0">
                <a:solidFill>
                  <a:srgbClr val="000000"/>
                </a:solidFill>
                <a:latin typeface="Segoe Semibold"/>
                <a:ea typeface="+mn-ea"/>
                <a:cs typeface="+mn-cs"/>
              </a:rPr>
              <a:t>Costco</a:t>
            </a:r>
            <a:r>
              <a:rPr lang="pt-BR" sz="1200" b="0" i="0" noProof="0" dirty="0" smtClean="0">
                <a:solidFill>
                  <a:srgbClr val="000000"/>
                </a:solidFill>
                <a:latin typeface="Segoe Semibold"/>
                <a:ea typeface="+mn-ea"/>
                <a:cs typeface="+mn-cs"/>
              </a:rPr>
              <a:t> agora executa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em cinco servidores em seu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e planeja </a:t>
            </a:r>
            <a:r>
              <a:rPr lang="pt-BR" sz="1200" b="0" i="0" noProof="0" dirty="0" err="1" smtClean="0">
                <a:solidFill>
                  <a:srgbClr val="000000"/>
                </a:solidFill>
                <a:latin typeface="Segoe Semibold"/>
                <a:ea typeface="+mn-ea"/>
                <a:cs typeface="+mn-cs"/>
              </a:rPr>
              <a:t>virtualizar</a:t>
            </a:r>
            <a:r>
              <a:rPr lang="pt-BR" sz="1200" b="0" i="0" noProof="0" dirty="0" smtClean="0">
                <a:solidFill>
                  <a:srgbClr val="000000"/>
                </a:solidFill>
                <a:latin typeface="Segoe Semibold"/>
                <a:ea typeface="+mn-ea"/>
                <a:cs typeface="+mn-cs"/>
              </a:rPr>
              <a:t> cerca de 50 por cento de seus servidores no próximo ano.  A empresa reduziu os gastos em novos servidores físicos e espera cortar as despesas de energia do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que custa à empresa US$75.000 por mês.</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marL="0" marR="0" indent="0" algn="l" defTabSz="914400">
              <a:lnSpc>
                <a:spcPct val="90000"/>
              </a:lnSpc>
              <a:spcBef>
                <a:spcPts val="0"/>
              </a:spcBef>
              <a:spcAft>
                <a:spcPts val="333"/>
              </a:spcAft>
              <a:buNone/>
            </a:pPr>
            <a:endParaRPr lang="pt-BR" noProof="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a:buNone/>
            </a:pPr>
            <a:fld id="{81331B57-0BE5-4F82-AA58-76F53EFF3ADA}" type="datetime8">
              <a:rPr lang="en-US" sz="1200" b="0" i="0">
                <a:latin typeface="Arial"/>
                <a:ea typeface="+mn-ea"/>
                <a:cs typeface="+mn-cs"/>
              </a:rPr>
              <a:pPr algn="r">
                <a:buNone/>
              </a:pPr>
              <a:t>2/21/2009 2:07 PM</a:t>
            </a:fld>
            <a:endParaRPr lang="en-US" sz="1200" b="0" i="0">
              <a:latin typeface="Arial"/>
              <a:ea typeface="+mn-ea"/>
              <a:cs typeface="+mn-cs"/>
            </a:endParaRPr>
          </a:p>
        </p:txBody>
      </p:sp>
      <p:sp>
        <p:nvSpPr>
          <p:cNvPr id="6" name="Footer Placeholder 5"/>
          <p:cNvSpPr>
            <a:spLocks noGrp="1"/>
          </p:cNvSpPr>
          <p:nvPr>
            <p:ph type="ftr" sz="quarter" idx="12"/>
          </p:nvPr>
        </p:nvSpPr>
        <p:spPr/>
        <p:txBody>
          <a:bodyPr/>
          <a:lstStyle/>
          <a:p>
            <a:pPr algn="l">
              <a:buNone/>
            </a:pPr>
            <a:r>
              <a:rPr lang="en-US" sz="1200" b="0" i="0" dirty="0">
                <a:solidFill>
                  <a:srgbClr val="000000"/>
                </a:solidFill>
                <a:latin typeface="Arial"/>
                <a:ea typeface="+mn-ea"/>
                <a:cs typeface="+mn-cs"/>
              </a:rPr>
              <a:t>© 2007 Microsoft Corporation. </a:t>
            </a:r>
            <a:r>
              <a:rPr lang="en-US" sz="1200" b="0" i="0" dirty="0" err="1">
                <a:solidFill>
                  <a:srgbClr val="000000"/>
                </a:solidFill>
                <a:latin typeface="Arial"/>
                <a:ea typeface="+mn-ea"/>
                <a:cs typeface="+mn-cs"/>
              </a:rPr>
              <a:t>Todos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direitos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reservados</a:t>
            </a:r>
            <a:r>
              <a:rPr lang="en-US" sz="1200" b="0" i="0" dirty="0">
                <a:solidFill>
                  <a:srgbClr val="000000"/>
                </a:solidFill>
                <a:latin typeface="Arial"/>
                <a:ea typeface="+mn-ea"/>
                <a:cs typeface="+mn-cs"/>
              </a:rPr>
              <a:t>. Microsoft, Windows, Windows Vista e </a:t>
            </a:r>
            <a:r>
              <a:rPr lang="en-US" sz="1200" b="0" i="0" dirty="0" err="1">
                <a:solidFill>
                  <a:srgbClr val="000000"/>
                </a:solidFill>
                <a:latin typeface="Arial"/>
                <a:ea typeface="+mn-ea"/>
                <a:cs typeface="+mn-cs"/>
              </a:rPr>
              <a:t>outros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nomes</a:t>
            </a:r>
            <a:r>
              <a:rPr lang="en-US" sz="1200" b="0" i="0" dirty="0">
                <a:solidFill>
                  <a:srgbClr val="000000"/>
                </a:solidFill>
                <a:latin typeface="Arial"/>
                <a:ea typeface="+mn-ea"/>
                <a:cs typeface="+mn-cs"/>
              </a:rPr>
              <a:t> de </a:t>
            </a:r>
            <a:r>
              <a:rPr lang="en-US" sz="1200" b="0" i="0" dirty="0" err="1">
                <a:solidFill>
                  <a:srgbClr val="000000"/>
                </a:solidFill>
                <a:latin typeface="Arial"/>
                <a:ea typeface="+mn-ea"/>
                <a:cs typeface="+mn-cs"/>
              </a:rPr>
              <a:t>produto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são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ou</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podem</a:t>
            </a:r>
            <a:r>
              <a:rPr lang="en-US" sz="1200" b="0" i="0" dirty="0">
                <a:solidFill>
                  <a:srgbClr val="000000"/>
                </a:solidFill>
                <a:latin typeface="Arial"/>
                <a:ea typeface="+mn-ea"/>
                <a:cs typeface="+mn-cs"/>
              </a:rPr>
              <a:t> ser </a:t>
            </a:r>
            <a:r>
              <a:rPr lang="en-US" sz="1200" b="0" i="0" dirty="0" err="1">
                <a:solidFill>
                  <a:srgbClr val="000000"/>
                </a:solidFill>
                <a:latin typeface="Arial"/>
                <a:ea typeface="+mn-ea"/>
                <a:cs typeface="+mn-cs"/>
              </a:rPr>
              <a:t>marcas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registradas</a:t>
            </a:r>
            <a:r>
              <a:rPr lang="en-US" sz="1200" b="0" i="0" dirty="0">
                <a:solidFill>
                  <a:srgbClr val="000000"/>
                </a:solidFill>
                <a:latin typeface="Arial"/>
                <a:ea typeface="+mn-ea"/>
                <a:cs typeface="+mn-cs"/>
              </a:rPr>
              <a:t> e/</a:t>
            </a:r>
            <a:r>
              <a:rPr lang="en-US" sz="1200" b="0" i="0" dirty="0" err="1">
                <a:solidFill>
                  <a:srgbClr val="000000"/>
                </a:solidFill>
                <a:latin typeface="Arial"/>
                <a:ea typeface="+mn-ea"/>
                <a:cs typeface="+mn-cs"/>
              </a:rPr>
              <a:t>ou</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comerciais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nos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Estados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Unidos</a:t>
            </a:r>
            <a:r>
              <a:rPr lang="en-US" sz="1200" b="0" i="0" dirty="0">
                <a:solidFill>
                  <a:srgbClr val="000000"/>
                </a:solidFill>
                <a:latin typeface="Arial"/>
                <a:ea typeface="+mn-ea"/>
                <a:cs typeface="+mn-cs"/>
              </a:rPr>
              <a:t> e/</a:t>
            </a:r>
            <a:r>
              <a:rPr lang="en-US" sz="1200" b="0" i="0" dirty="0" err="1">
                <a:solidFill>
                  <a:srgbClr val="000000"/>
                </a:solidFill>
                <a:latin typeface="Arial"/>
                <a:ea typeface="+mn-ea"/>
                <a:cs typeface="+mn-cs"/>
              </a:rPr>
              <a:t>ou</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outros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países</a:t>
            </a:r>
            <a:r>
              <a:rPr lang="en-US" sz="1200" b="0" i="0" dirty="0">
                <a:solidFill>
                  <a:srgbClr val="000000"/>
                </a:solidFill>
                <a:latin typeface="Arial"/>
                <a:ea typeface="+mn-ea"/>
                <a:cs typeface="+mn-cs"/>
              </a:rPr>
              <a:t>.</a:t>
            </a:r>
          </a:p>
          <a:p>
            <a:pPr algn="l">
              <a:buNone/>
            </a:pPr>
            <a:r>
              <a:rPr lang="en-US" sz="1200" b="0" i="0" dirty="0">
                <a:solidFill>
                  <a:srgbClr val="000000"/>
                </a:solidFill>
                <a:latin typeface="Arial"/>
                <a:ea typeface="+mn-ea"/>
                <a:cs typeface="+mn-cs"/>
              </a:rPr>
              <a:t>As </a:t>
            </a:r>
            <a:r>
              <a:rPr lang="en-US" sz="1200" b="0" i="0" dirty="0" err="1">
                <a:solidFill>
                  <a:srgbClr val="000000"/>
                </a:solidFill>
                <a:latin typeface="Arial"/>
                <a:ea typeface="+mn-ea"/>
                <a:cs typeface="+mn-cs"/>
              </a:rPr>
              <a:t>informações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aqui</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contidas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destinam</a:t>
            </a:r>
            <a:r>
              <a:rPr lang="en-US" sz="1200" b="0" i="0" dirty="0">
                <a:solidFill>
                  <a:srgbClr val="000000"/>
                </a:solidFill>
                <a:latin typeface="Arial"/>
                <a:ea typeface="+mn-ea"/>
                <a:cs typeface="+mn-cs"/>
              </a:rPr>
              <a:t>-se a fins </a:t>
            </a:r>
            <a:r>
              <a:rPr lang="en-US" sz="1200" b="0" i="0" dirty="0" err="1">
                <a:solidFill>
                  <a:srgbClr val="000000"/>
                </a:solidFill>
                <a:latin typeface="Arial"/>
                <a:ea typeface="+mn-ea"/>
                <a:cs typeface="+mn-cs"/>
              </a:rPr>
              <a:t>informativos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apenas</a:t>
            </a:r>
            <a:r>
              <a:rPr lang="en-US" sz="1200" b="0" i="0" dirty="0">
                <a:solidFill>
                  <a:srgbClr val="000000"/>
                </a:solidFill>
                <a:latin typeface="Arial"/>
                <a:ea typeface="+mn-ea"/>
                <a:cs typeface="+mn-cs"/>
              </a:rPr>
              <a:t> e </a:t>
            </a:r>
            <a:r>
              <a:rPr lang="en-US" sz="1200" b="0" i="0" dirty="0" err="1">
                <a:solidFill>
                  <a:srgbClr val="000000"/>
                </a:solidFill>
                <a:latin typeface="Arial"/>
                <a:ea typeface="+mn-ea"/>
                <a:cs typeface="+mn-cs"/>
              </a:rPr>
              <a:t>representam</a:t>
            </a:r>
            <a:r>
              <a:rPr lang="en-US" sz="1200" b="0" i="0" dirty="0">
                <a:solidFill>
                  <a:srgbClr val="000000"/>
                </a:solidFill>
                <a:latin typeface="Arial"/>
                <a:ea typeface="+mn-ea"/>
                <a:cs typeface="+mn-cs"/>
              </a:rPr>
              <a:t> a </a:t>
            </a:r>
            <a:r>
              <a:rPr lang="en-US" sz="1200" b="0" i="0" dirty="0" err="1">
                <a:solidFill>
                  <a:srgbClr val="000000"/>
                </a:solidFill>
                <a:latin typeface="Arial"/>
                <a:ea typeface="+mn-ea"/>
                <a:cs typeface="+mn-cs"/>
              </a:rPr>
              <a:t>visão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atual</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da</a:t>
            </a:r>
            <a:r>
              <a:rPr lang="en-US" sz="1200" b="0" i="0" dirty="0">
                <a:solidFill>
                  <a:srgbClr val="000000"/>
                </a:solidFill>
                <a:latin typeface="Arial"/>
                <a:ea typeface="+mn-ea"/>
                <a:cs typeface="+mn-cs"/>
              </a:rPr>
              <a:t> Microsoft Corporation na data </a:t>
            </a:r>
            <a:r>
              <a:rPr lang="en-US" sz="1200" b="0" i="0" dirty="0" err="1">
                <a:solidFill>
                  <a:srgbClr val="000000"/>
                </a:solidFill>
                <a:latin typeface="Arial"/>
                <a:ea typeface="+mn-ea"/>
                <a:cs typeface="+mn-cs"/>
              </a:rPr>
              <a:t>desta</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apresentação</a:t>
            </a:r>
            <a:r>
              <a:rPr lang="en-US" sz="1200" b="0" i="0" dirty="0">
                <a:solidFill>
                  <a:srgbClr val="000000"/>
                </a:solidFill>
                <a:latin typeface="Arial"/>
                <a:ea typeface="+mn-ea"/>
                <a:cs typeface="+mn-cs"/>
              </a:rPr>
              <a:t>.  Como a Microsoft </a:t>
            </a:r>
            <a:r>
              <a:rPr lang="en-US" sz="1200" b="0" i="0" dirty="0" err="1">
                <a:solidFill>
                  <a:srgbClr val="000000"/>
                </a:solidFill>
                <a:latin typeface="Arial"/>
                <a:ea typeface="+mn-ea"/>
                <a:cs typeface="+mn-cs"/>
              </a:rPr>
              <a:t>deve</a:t>
            </a:r>
            <a:r>
              <a:rPr lang="en-US" sz="1200" b="0" i="0" dirty="0">
                <a:solidFill>
                  <a:srgbClr val="000000"/>
                </a:solidFill>
                <a:latin typeface="Arial"/>
                <a:ea typeface="+mn-ea"/>
                <a:cs typeface="+mn-cs"/>
              </a:rPr>
              <a:t> responder </a:t>
            </a:r>
            <a:r>
              <a:rPr lang="en-US" sz="1200" b="0" i="0" dirty="0" err="1">
                <a:solidFill>
                  <a:srgbClr val="000000"/>
                </a:solidFill>
                <a:latin typeface="Arial"/>
                <a:ea typeface="+mn-ea"/>
                <a:cs typeface="+mn-cs"/>
              </a:rPr>
              <a:t>às</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mudanças</a:t>
            </a:r>
            <a:r>
              <a:rPr lang="en-US" sz="1200" b="0" i="0" dirty="0">
                <a:solidFill>
                  <a:srgbClr val="000000"/>
                </a:solidFill>
                <a:latin typeface="Arial"/>
                <a:ea typeface="+mn-ea"/>
                <a:cs typeface="+mn-cs"/>
              </a:rPr>
              <a:t> das </a:t>
            </a:r>
            <a:r>
              <a:rPr lang="en-US" sz="1200" b="0" i="0" dirty="0" err="1">
                <a:solidFill>
                  <a:srgbClr val="000000"/>
                </a:solidFill>
                <a:latin typeface="Arial"/>
                <a:ea typeface="+mn-ea"/>
                <a:cs typeface="+mn-cs"/>
              </a:rPr>
              <a:t>condições</a:t>
            </a:r>
            <a:r>
              <a:rPr lang="en-US" sz="1200" b="0" i="0" dirty="0">
                <a:solidFill>
                  <a:srgbClr val="000000"/>
                </a:solidFill>
                <a:latin typeface="Arial"/>
                <a:ea typeface="+mn-ea"/>
                <a:cs typeface="+mn-cs"/>
              </a:rPr>
              <a:t> de </a:t>
            </a:r>
            <a:r>
              <a:rPr lang="en-US" sz="1200" b="0" i="0" dirty="0" err="1">
                <a:solidFill>
                  <a:srgbClr val="000000"/>
                </a:solidFill>
                <a:latin typeface="Arial"/>
                <a:ea typeface="+mn-ea"/>
                <a:cs typeface="+mn-cs"/>
              </a:rPr>
              <a:t>mercado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este</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documento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não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deve</a:t>
            </a:r>
            <a:r>
              <a:rPr lang="en-US" sz="1200" b="0" i="0" dirty="0">
                <a:solidFill>
                  <a:srgbClr val="000000"/>
                </a:solidFill>
                <a:latin typeface="Arial"/>
                <a:ea typeface="+mn-ea"/>
                <a:cs typeface="+mn-cs"/>
              </a:rPr>
              <a:t> ser </a:t>
            </a:r>
            <a:r>
              <a:rPr lang="en-US" sz="1200" b="0" i="0" dirty="0" err="1">
                <a:solidFill>
                  <a:srgbClr val="000000"/>
                </a:solidFill>
                <a:latin typeface="Arial"/>
                <a:ea typeface="+mn-ea"/>
                <a:cs typeface="+mn-cs"/>
              </a:rPr>
              <a:t>interpretado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como</a:t>
            </a:r>
            <a:r>
              <a:rPr lang="en-US" sz="1200" b="0" i="0" dirty="0">
                <a:solidFill>
                  <a:srgbClr val="000000"/>
                </a:solidFill>
                <a:latin typeface="Arial"/>
                <a:ea typeface="+mn-ea"/>
                <a:cs typeface="+mn-cs"/>
              </a:rPr>
              <a:t> um </a:t>
            </a:r>
            <a:r>
              <a:rPr lang="en-US" sz="1200" b="0" i="0" dirty="0" err="1">
                <a:solidFill>
                  <a:srgbClr val="000000"/>
                </a:solidFill>
                <a:latin typeface="Arial"/>
                <a:ea typeface="+mn-ea"/>
                <a:cs typeface="+mn-cs"/>
              </a:rPr>
              <a:t>compromisso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da</a:t>
            </a:r>
            <a:r>
              <a:rPr lang="en-US" sz="1200" b="0" i="0" dirty="0">
                <a:solidFill>
                  <a:srgbClr val="000000"/>
                </a:solidFill>
                <a:latin typeface="Arial"/>
                <a:ea typeface="+mn-ea"/>
                <a:cs typeface="+mn-cs"/>
              </a:rPr>
              <a:t> parte </a:t>
            </a:r>
            <a:r>
              <a:rPr lang="en-US" sz="1200" b="0" i="0" dirty="0" err="1">
                <a:solidFill>
                  <a:srgbClr val="000000"/>
                </a:solidFill>
                <a:latin typeface="Arial"/>
                <a:ea typeface="+mn-ea"/>
                <a:cs typeface="+mn-cs"/>
              </a:rPr>
              <a:t>da</a:t>
            </a:r>
            <a:r>
              <a:rPr lang="en-US" sz="1200" b="0" i="0" dirty="0">
                <a:solidFill>
                  <a:srgbClr val="000000"/>
                </a:solidFill>
                <a:latin typeface="Arial"/>
                <a:ea typeface="+mn-ea"/>
                <a:cs typeface="+mn-cs"/>
              </a:rPr>
              <a:t> Microsoft, e a Microsoft </a:t>
            </a:r>
            <a:r>
              <a:rPr lang="en-US" sz="1200" b="0" i="0" dirty="0" err="1">
                <a:solidFill>
                  <a:srgbClr val="000000"/>
                </a:solidFill>
                <a:latin typeface="Arial"/>
                <a:ea typeface="+mn-ea"/>
                <a:cs typeface="+mn-cs"/>
              </a:rPr>
              <a:t>não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pode</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assegurar</a:t>
            </a:r>
            <a:r>
              <a:rPr lang="en-US" sz="1200" b="0" i="0" dirty="0">
                <a:solidFill>
                  <a:srgbClr val="000000"/>
                </a:solidFill>
                <a:latin typeface="Arial"/>
                <a:ea typeface="+mn-ea"/>
                <a:cs typeface="+mn-cs"/>
              </a:rPr>
              <a:t> a </a:t>
            </a:r>
            <a:r>
              <a:rPr lang="en-US" sz="1200" b="0" i="0" dirty="0" err="1">
                <a:solidFill>
                  <a:srgbClr val="000000"/>
                </a:solidFill>
                <a:latin typeface="Arial"/>
                <a:ea typeface="+mn-ea"/>
                <a:cs typeface="+mn-cs"/>
              </a:rPr>
              <a:t>exatidão</a:t>
            </a:r>
            <a:r>
              <a:rPr lang="en-US" sz="1200" b="0" i="0" dirty="0">
                <a:solidFill>
                  <a:srgbClr val="000000"/>
                </a:solidFill>
                <a:latin typeface="Arial"/>
                <a:ea typeface="+mn-ea"/>
                <a:cs typeface="+mn-cs"/>
              </a:rPr>
              <a:t> de </a:t>
            </a:r>
            <a:r>
              <a:rPr lang="en-US" sz="1200" b="0" i="0" dirty="0" err="1">
                <a:solidFill>
                  <a:srgbClr val="000000"/>
                </a:solidFill>
                <a:latin typeface="Arial"/>
                <a:ea typeface="+mn-ea"/>
                <a:cs typeface="+mn-cs"/>
              </a:rPr>
              <a:t>qualquer</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informação</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fornecida</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após</a:t>
            </a:r>
            <a:r>
              <a:rPr lang="en-US" sz="1200" b="0" i="0" dirty="0">
                <a:solidFill>
                  <a:srgbClr val="000000"/>
                </a:solidFill>
                <a:latin typeface="Arial"/>
                <a:ea typeface="+mn-ea"/>
                <a:cs typeface="+mn-cs"/>
              </a:rPr>
              <a:t> a data </a:t>
            </a:r>
            <a:r>
              <a:rPr lang="en-US" sz="1200" b="0" i="0" dirty="0" err="1">
                <a:solidFill>
                  <a:srgbClr val="000000"/>
                </a:solidFill>
                <a:latin typeface="Arial"/>
                <a:ea typeface="+mn-ea"/>
                <a:cs typeface="+mn-cs"/>
              </a:rPr>
              <a:t>desta</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apresentação</a:t>
            </a:r>
            <a:r>
              <a:rPr lang="en-US" sz="1200" b="0" i="0" dirty="0">
                <a:solidFill>
                  <a:srgbClr val="000000"/>
                </a:solidFill>
                <a:latin typeface="Arial"/>
                <a:ea typeface="+mn-ea"/>
                <a:cs typeface="+mn-cs"/>
              </a:rPr>
              <a:t>.  </a:t>
            </a:r>
            <a:br>
              <a:rPr lang="en-US" sz="1200" b="0" i="0" dirty="0">
                <a:solidFill>
                  <a:srgbClr val="000000"/>
                </a:solidFill>
                <a:latin typeface="Arial"/>
                <a:ea typeface="+mn-ea"/>
                <a:cs typeface="+mn-cs"/>
              </a:rPr>
            </a:br>
            <a:r>
              <a:rPr lang="en-US" sz="1200" b="0" i="0" dirty="0">
                <a:solidFill>
                  <a:srgbClr val="000000"/>
                </a:solidFill>
                <a:latin typeface="Arial"/>
                <a:ea typeface="+mn-ea"/>
                <a:cs typeface="+mn-cs"/>
              </a:rPr>
              <a:t>A MICROSOFT NÃO DÁ NENHUMA GARANTIA, EXPRESSA, IMPLÍCITA OU ESTATUTÁRIA, QUANTO ÀS INFORMAÇÕES DESTA APRESENTAÇÃO.</a:t>
            </a:r>
          </a:p>
          <a:p>
            <a:pPr algn="l">
              <a:buNone/>
            </a:pPr>
            <a:endParaRPr lang="en-US" dirty="0" smtClean="0"/>
          </a:p>
        </p:txBody>
      </p:sp>
      <p:sp>
        <p:nvSpPr>
          <p:cNvPr id="7" name="Slide Number Placeholder 6"/>
          <p:cNvSpPr>
            <a:spLocks noGrp="1"/>
          </p:cNvSpPr>
          <p:nvPr>
            <p:ph type="sldNum" sz="quarter" idx="13"/>
          </p:nvPr>
        </p:nvSpPr>
        <p:spPr/>
        <p:txBody>
          <a:bodyPr/>
          <a:lstStyle/>
          <a:p>
            <a:pPr algn="r">
              <a:buNone/>
            </a:pPr>
            <a:fld id="{EC87E0CF-87F6-4B58-B8B8-DCAB2DAAF3CA}" type="slidenum">
              <a:rPr lang="en-US" sz="1200" b="0" i="0">
                <a:latin typeface="Arial"/>
                <a:ea typeface="+mn-ea"/>
                <a:cs typeface="+mn-cs"/>
              </a:rPr>
              <a:pPr algn="r">
                <a:buNone/>
              </a:pPr>
              <a:t>6</a:t>
            </a:fld>
            <a:endParaRPr lang="en-US" sz="1200" b="0" i="0">
              <a:latin typeface="Arial"/>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pt-BR" sz="1200" b="0" i="1" noProof="0" dirty="0" smtClean="0">
                <a:solidFill>
                  <a:srgbClr val="000000"/>
                </a:solidFill>
                <a:latin typeface="Segoe Semibold"/>
                <a:ea typeface="+mn-ea"/>
                <a:cs typeface="+mn-cs"/>
              </a:rPr>
              <a:t>Impacto Ambiental e Economia</a:t>
            </a:r>
          </a:p>
          <a:p>
            <a:pPr algn="l">
              <a:spcBef>
                <a:spcPts val="432"/>
              </a:spcBef>
              <a:spcAft>
                <a:spcPts val="0"/>
              </a:spcAft>
              <a:buNone/>
            </a:pPr>
            <a:r>
              <a:rPr lang="pt-BR" sz="1200" b="0" i="0" noProof="0" dirty="0" smtClean="0">
                <a:solidFill>
                  <a:srgbClr val="000000"/>
                </a:solidFill>
                <a:latin typeface="Segoe Semibold"/>
                <a:ea typeface="+mn-ea"/>
                <a:cs typeface="+mn-cs"/>
              </a:rPr>
              <a:t>Como a </a:t>
            </a:r>
            <a:r>
              <a:rPr lang="pt-BR" sz="1200" b="0" i="0" noProof="0" dirty="0" err="1" smtClean="0">
                <a:solidFill>
                  <a:srgbClr val="000000"/>
                </a:solidFill>
                <a:latin typeface="Segoe Semibold"/>
                <a:ea typeface="+mn-ea"/>
                <a:cs typeface="+mn-cs"/>
              </a:rPr>
              <a:t>Maxol</a:t>
            </a:r>
            <a:r>
              <a:rPr lang="pt-BR" sz="1200" b="0" i="0" noProof="0" dirty="0" smtClean="0">
                <a:solidFill>
                  <a:srgbClr val="000000"/>
                </a:solidFill>
                <a:latin typeface="Segoe Semibold"/>
                <a:ea typeface="+mn-ea"/>
                <a:cs typeface="+mn-cs"/>
              </a:rPr>
              <a:t> notou, a virtualização de servidores pode ter um impacto enorme em iniciativas verdes.  Ao melhorar a utilização de capacidade através da consolidação de servidores subutilizados, a virtualização de servidores não apenas reduz os requisitos de refrigeração e os quilowatts de energia usados, mas também reduz impacto ambiental de organizações tais como o Banque de </a:t>
            </a:r>
            <a:r>
              <a:rPr lang="pt-BR" sz="1200" b="0" i="0" noProof="0" dirty="0" err="1" smtClean="0">
                <a:solidFill>
                  <a:srgbClr val="000000"/>
                </a:solidFill>
                <a:latin typeface="Segoe Semibold"/>
                <a:ea typeface="+mn-ea"/>
                <a:cs typeface="+mn-cs"/>
              </a:rPr>
              <a:t>Luxembourg</a:t>
            </a:r>
            <a:r>
              <a:rPr lang="pt-BR" sz="1200" b="0" i="0" noProof="0" dirty="0" smtClean="0">
                <a:solidFill>
                  <a:srgbClr val="000000"/>
                </a:solidFill>
                <a:latin typeface="Segoe Semibold"/>
                <a:ea typeface="+mn-ea"/>
                <a:cs typeface="+mn-cs"/>
              </a:rPr>
              <a:t> e o Departamento de Ensino de Kentucky.</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Segundo </a:t>
            </a:r>
            <a:r>
              <a:rPr lang="pt-BR" sz="1200" b="0" i="0" noProof="0" dirty="0" err="1" smtClean="0">
                <a:solidFill>
                  <a:srgbClr val="000000"/>
                </a:solidFill>
                <a:latin typeface="Segoe Semibold"/>
                <a:ea typeface="+mn-ea"/>
                <a:cs typeface="+mn-cs"/>
              </a:rPr>
              <a:t>Jodi</a:t>
            </a:r>
            <a:r>
              <a:rPr lang="pt-BR" sz="1200" b="0" i="0" noProof="0" dirty="0" smtClean="0">
                <a:solidFill>
                  <a:srgbClr val="000000"/>
                </a:solidFill>
                <a:latin typeface="Segoe Semibold"/>
                <a:ea typeface="+mn-ea"/>
                <a:cs typeface="+mn-cs"/>
              </a:rPr>
              <a:t> Hurley, Gerente de Operações de </a:t>
            </a:r>
            <a:r>
              <a:rPr lang="pt-BR" sz="1200" b="0" i="0" noProof="0" dirty="0" err="1" smtClean="0">
                <a:solidFill>
                  <a:srgbClr val="000000"/>
                </a:solidFill>
                <a:latin typeface="Segoe Semibold"/>
                <a:ea typeface="+mn-ea"/>
                <a:cs typeface="+mn-cs"/>
              </a:rPr>
              <a:t>Infraestrutura</a:t>
            </a:r>
            <a:r>
              <a:rPr lang="pt-BR" sz="1200" b="0" i="0" noProof="0" dirty="0" smtClean="0">
                <a:solidFill>
                  <a:srgbClr val="000000"/>
                </a:solidFill>
                <a:latin typeface="Segoe Semibold"/>
                <a:ea typeface="+mn-ea"/>
                <a:cs typeface="+mn-cs"/>
              </a:rPr>
              <a:t> do  </a:t>
            </a:r>
            <a:r>
              <a:rPr lang="pt-BR" sz="1200" b="0" i="0" u="sng" noProof="0" dirty="0" smtClean="0">
                <a:solidFill>
                  <a:srgbClr val="000000"/>
                </a:solidFill>
                <a:latin typeface="Segoe Semibold"/>
                <a:ea typeface="+mn-ea"/>
                <a:cs typeface="+mn-cs"/>
                <a:hlinkClick r:id="rId3"/>
              </a:rPr>
              <a:t>Departamento de Ensino de Kentucky</a:t>
            </a:r>
            <a:r>
              <a:rPr lang="pt-BR" sz="1200" b="0" i="0" noProof="0" dirty="0" smtClean="0">
                <a:solidFill>
                  <a:srgbClr val="000000"/>
                </a:solidFill>
                <a:latin typeface="Segoe Semibold"/>
                <a:ea typeface="+mn-ea"/>
                <a:cs typeface="+mn-cs"/>
              </a:rPr>
              <a:t>,</a:t>
            </a:r>
            <a:r>
              <a:rPr lang="pt-BR" sz="1200" b="1" i="0" noProof="0" dirty="0" smtClean="0">
                <a:solidFill>
                  <a:srgbClr val="000000"/>
                </a:solidFill>
                <a:latin typeface="Segoe Semibold"/>
                <a:ea typeface="+mn-ea"/>
                <a:cs typeface="+mn-cs"/>
              </a:rPr>
              <a:t> </a:t>
            </a:r>
            <a:r>
              <a:rPr lang="pt-BR" sz="1200" b="0" i="0" noProof="0" dirty="0" smtClean="0">
                <a:solidFill>
                  <a:srgbClr val="000000"/>
                </a:solidFill>
                <a:latin typeface="Segoe Semibold"/>
                <a:ea typeface="+mn-ea"/>
                <a:cs typeface="+mn-cs"/>
              </a:rPr>
              <a:t>“Usando menos servidores físicos, reduzimos nosso impacto ambiental e baixamos nossos custos de energia elétrica. Estamos usando menos eletricidade e jogando menos servidores descartados em aterros sanitários. A virtualização nos ajuda a ser cidadãos ambientalmente melhores."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Xavier </a:t>
            </a:r>
            <a:r>
              <a:rPr lang="pt-BR" sz="1200" b="0" i="0" noProof="0" dirty="0" err="1" smtClean="0">
                <a:solidFill>
                  <a:srgbClr val="000000"/>
                </a:solidFill>
                <a:latin typeface="Segoe Semibold"/>
                <a:ea typeface="+mn-ea"/>
                <a:cs typeface="+mn-cs"/>
              </a:rPr>
              <a:t>Granveaux</a:t>
            </a:r>
            <a:r>
              <a:rPr lang="pt-BR" sz="1200" b="0" i="0" noProof="0" dirty="0" smtClean="0">
                <a:solidFill>
                  <a:srgbClr val="000000"/>
                </a:solidFill>
                <a:latin typeface="Segoe Semibold"/>
                <a:ea typeface="+mn-ea"/>
                <a:cs typeface="+mn-cs"/>
              </a:rPr>
              <a:t>, Gerente de Projeto de Virtualização do </a:t>
            </a:r>
            <a:r>
              <a:rPr lang="pt-BR" sz="1200" b="0" i="0" u="sng" noProof="0" dirty="0" smtClean="0">
                <a:solidFill>
                  <a:srgbClr val="000000"/>
                </a:solidFill>
                <a:latin typeface="Segoe Semibold"/>
                <a:ea typeface="+mn-ea"/>
                <a:cs typeface="+mn-cs"/>
                <a:hlinkClick r:id="rId4"/>
              </a:rPr>
              <a:t>Banque </a:t>
            </a:r>
            <a:r>
              <a:rPr lang="pt-BR" sz="1200" b="0" i="0" u="sng" noProof="0" dirty="0" smtClean="0">
                <a:solidFill>
                  <a:srgbClr val="000000"/>
                </a:solidFill>
                <a:latin typeface="Segoe Semibold"/>
                <a:ea typeface="+mn-ea"/>
                <a:cs typeface="+mn-cs"/>
              </a:rPr>
              <a:t>de </a:t>
            </a:r>
            <a:r>
              <a:rPr lang="pt-BR" sz="1200" b="0" i="0" u="sng" noProof="0" dirty="0" err="1" smtClean="0">
                <a:solidFill>
                  <a:srgbClr val="000000"/>
                </a:solidFill>
                <a:latin typeface="Segoe Semibold"/>
                <a:ea typeface="+mn-ea"/>
                <a:cs typeface="+mn-cs"/>
              </a:rPr>
              <a:t>Luxembourg</a:t>
            </a:r>
            <a:r>
              <a:rPr lang="pt-BR" sz="1200" b="0" i="0" noProof="0" dirty="0" smtClean="0">
                <a:solidFill>
                  <a:srgbClr val="000000"/>
                </a:solidFill>
                <a:latin typeface="Segoe Semibold"/>
                <a:ea typeface="+mn-ea"/>
                <a:cs typeface="+mn-cs"/>
              </a:rPr>
              <a:t>, acrescenta: “Trabalhando com um ambiente de TI muito mais eficiente que antes, poderemos reduzir drasticamente nossa emissão de carbono como parte da meta de nos tornarmos mais ambientalmente responsáveis.” </a:t>
            </a:r>
          </a:p>
          <a:p>
            <a:pPr algn="l">
              <a:spcBef>
                <a:spcPts val="0"/>
              </a:spcBef>
              <a:spcAft>
                <a:spcPts val="0"/>
              </a:spcAft>
              <a:buNone/>
            </a:pPr>
            <a:endParaRPr lang="pt-BR" noProof="0" dirty="0" smtClean="0"/>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Depois de determinar quantos servidores planeja consolidar, você pode usar a </a:t>
            </a:r>
            <a:r>
              <a:rPr lang="pt-BR" sz="1200" b="0" i="0" u="sng" noProof="0" dirty="0" smtClean="0">
                <a:solidFill>
                  <a:srgbClr val="000000"/>
                </a:solidFill>
                <a:latin typeface="Segoe Semibold"/>
                <a:ea typeface="+mn-ea"/>
                <a:cs typeface="+mn-cs"/>
                <a:hlinkClick r:id="rId5"/>
              </a:rPr>
              <a:t>Microsoft</a:t>
            </a:r>
            <a:r>
              <a:rPr lang="pt-BR" sz="1200" b="0" i="0" u="sng" noProof="0" dirty="0" smtClean="0">
                <a:solidFill>
                  <a:srgbClr val="000000"/>
                </a:solidFill>
                <a:latin typeface="Segoe Semibold"/>
                <a:ea typeface="+mn-ea"/>
                <a:cs typeface="+mn-cs"/>
              </a:rPr>
              <a:t> </a:t>
            </a:r>
            <a:r>
              <a:rPr lang="pt-BR" sz="1200" b="0" i="0" u="sng" noProof="0" dirty="0" err="1" smtClean="0">
                <a:solidFill>
                  <a:srgbClr val="000000"/>
                </a:solidFill>
                <a:latin typeface="Segoe Semibold"/>
                <a:ea typeface="+mn-ea"/>
                <a:cs typeface="+mn-cs"/>
                <a:hlinkClick r:id="rId5"/>
              </a:rPr>
              <a:t>HyperGreen</a:t>
            </a:r>
            <a:r>
              <a:rPr lang="pt-BR" sz="1200" b="0" i="0" u="sng" noProof="0" dirty="0" smtClean="0">
                <a:solidFill>
                  <a:srgbClr val="000000"/>
                </a:solidFill>
                <a:latin typeface="Segoe Semibold"/>
                <a:ea typeface="+mn-ea"/>
                <a:cs typeface="+mn-cs"/>
                <a:hlinkClick r:id="rId5"/>
              </a:rPr>
              <a:t> </a:t>
            </a:r>
            <a:r>
              <a:rPr lang="pt-BR" sz="1200" b="0" i="0" u="sng" noProof="0" dirty="0" smtClean="0">
                <a:solidFill>
                  <a:srgbClr val="000000"/>
                </a:solidFill>
                <a:latin typeface="Segoe Semibold"/>
                <a:ea typeface="+mn-ea"/>
                <a:cs typeface="+mn-cs"/>
              </a:rPr>
              <a:t>Tool</a:t>
            </a:r>
            <a:r>
              <a:rPr lang="pt-BR" sz="1200" b="0" i="0" noProof="0" dirty="0" smtClean="0">
                <a:solidFill>
                  <a:srgbClr val="000000"/>
                </a:solidFill>
                <a:latin typeface="Segoe Semibold"/>
                <a:ea typeface="+mn-ea"/>
                <a:cs typeface="+mn-cs"/>
              </a:rPr>
              <a:t> gratuita para calcular quanta energia economizará e o impacto ambiental dessa economia.  Você simplesmente liga o número de servidores que vai consolidar e o </a:t>
            </a:r>
            <a:r>
              <a:rPr lang="pt-BR" sz="1200" b="0" i="0" noProof="0" dirty="0" err="1" smtClean="0">
                <a:solidFill>
                  <a:srgbClr val="000000"/>
                </a:solidFill>
                <a:latin typeface="Segoe Semibold"/>
                <a:ea typeface="+mn-ea"/>
                <a:cs typeface="+mn-cs"/>
              </a:rPr>
              <a:t>HyperGreen</a:t>
            </a:r>
            <a:r>
              <a:rPr lang="pt-BR" sz="1200" b="0" i="0" noProof="0" dirty="0" smtClean="0">
                <a:solidFill>
                  <a:srgbClr val="000000"/>
                </a:solidFill>
                <a:latin typeface="Segoe Semibold"/>
                <a:ea typeface="+mn-ea"/>
                <a:cs typeface="+mn-cs"/>
              </a:rPr>
              <a:t> gera um relatório detalhando suas reduções em quilowatts, dinheiro e emissões de CO2.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7</a:t>
            </a:fld>
            <a:endParaRPr lang="en-US" sz="1200" b="0" i="0">
              <a:latin typeface="Arial"/>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
              </a:spcBef>
              <a:spcAft>
                <a:spcPts val="0"/>
              </a:spcAft>
              <a:buNone/>
            </a:pPr>
            <a:r>
              <a:rPr lang="pt-BR" sz="1200" b="0" i="1" noProof="0" dirty="0" smtClean="0">
                <a:solidFill>
                  <a:srgbClr val="000000"/>
                </a:solidFill>
                <a:latin typeface="Segoe Semibold"/>
                <a:ea typeface="+mn-ea"/>
                <a:cs typeface="+mn-cs"/>
              </a:rPr>
              <a:t>Poupando Dinheiro com a Virtualização de Estações de Trabalho </a:t>
            </a:r>
          </a:p>
          <a:p>
            <a:pPr algn="l">
              <a:spcBef>
                <a:spcPts val="432"/>
              </a:spcBef>
              <a:spcAft>
                <a:spcPts val="0"/>
              </a:spcAft>
              <a:buNone/>
            </a:pPr>
            <a:r>
              <a:rPr lang="pt-BR" sz="1200" b="0" i="0" noProof="0" dirty="0" smtClean="0">
                <a:solidFill>
                  <a:srgbClr val="000000"/>
                </a:solidFill>
                <a:latin typeface="Segoe Semibold"/>
                <a:ea typeface="+mn-ea"/>
                <a:cs typeface="+mn-cs"/>
              </a:rPr>
              <a:t>Claramente, clientes Microsoft estão economizando somas substanciais com a virtualização de servidores.  Contudo, também estão obtendo dramáticas reduções de custo no lado da estação de trabalho com a virtualização de aplicações e de apresentação. Os clientes estão acelerando a implantação de aplicações, simplificando migrações de sistema operacional e acelerando o tempo de acesso a aplicações para usuários em toda a empresa — e tudo isso se traduz em menos mão-de-obra e dinheiro necessário para o gerenciamento de estações de trabalho.</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Usando a Virtualização de Aplicações Microsoft, que elimina conflitos de aplicações e a necessidade de demorados testes de regressão, e permite que aplicações sejam distribuídas por demanda, a </a:t>
            </a:r>
            <a:r>
              <a:rPr lang="pt-BR" sz="1200" b="0" i="0" u="sng" noProof="0" dirty="0" err="1" smtClean="0">
                <a:solidFill>
                  <a:srgbClr val="000000"/>
                </a:solidFill>
                <a:latin typeface="Segoe Semibold"/>
                <a:ea typeface="+mn-ea"/>
                <a:cs typeface="+mn-cs"/>
                <a:hlinkClick r:id="rId3"/>
              </a:rPr>
              <a:t>AspenTech</a:t>
            </a:r>
            <a:r>
              <a:rPr lang="pt-BR" sz="1200" b="0" i="0" noProof="0" dirty="0" smtClean="0">
                <a:solidFill>
                  <a:srgbClr val="000000"/>
                </a:solidFill>
                <a:latin typeface="Segoe Semibold"/>
                <a:ea typeface="+mn-ea"/>
                <a:cs typeface="+mn-cs"/>
              </a:rPr>
              <a:t> cortou seu tempo de distribuição de aplicações em 50 por cento; o </a:t>
            </a:r>
            <a:r>
              <a:rPr lang="pt-BR" sz="1200" b="0" i="0" u="sng" noProof="0" dirty="0" err="1" smtClean="0">
                <a:solidFill>
                  <a:srgbClr val="000000"/>
                </a:solidFill>
                <a:latin typeface="Segoe Semibold"/>
                <a:ea typeface="+mn-ea"/>
                <a:cs typeface="+mn-cs"/>
                <a:hlinkClick r:id="rId4"/>
              </a:rPr>
              <a:t>Banverket</a:t>
            </a:r>
            <a:r>
              <a:rPr lang="pt-BR" sz="1200" b="0" i="0" u="sng" noProof="0" dirty="0" smtClean="0">
                <a:solidFill>
                  <a:srgbClr val="000000"/>
                </a:solidFill>
                <a:latin typeface="Segoe Semibold"/>
                <a:ea typeface="+mn-ea"/>
                <a:cs typeface="+mn-cs"/>
                <a:hlinkClick r:id="rId4"/>
              </a:rPr>
              <a:t> </a:t>
            </a:r>
            <a:r>
              <a:rPr lang="pt-BR" sz="1200" b="0" i="0" u="sng" noProof="0" dirty="0" smtClean="0">
                <a:solidFill>
                  <a:srgbClr val="000000"/>
                </a:solidFill>
                <a:latin typeface="Segoe Semibold"/>
                <a:ea typeface="+mn-ea"/>
                <a:cs typeface="+mn-cs"/>
              </a:rPr>
              <a:t>ICT</a:t>
            </a:r>
            <a:r>
              <a:rPr lang="pt-BR" sz="1200" b="0" i="0" noProof="0" dirty="0" smtClean="0">
                <a:solidFill>
                  <a:srgbClr val="000000"/>
                </a:solidFill>
                <a:latin typeface="Segoe Semibold"/>
                <a:ea typeface="+mn-ea"/>
                <a:cs typeface="+mn-cs"/>
              </a:rPr>
              <a:t> o reduziu de semanas para apenas meio dia; e a  </a:t>
            </a:r>
            <a:r>
              <a:rPr lang="pt-BR" sz="1200" b="0" i="0" u="sng" noProof="0" dirty="0" smtClean="0">
                <a:solidFill>
                  <a:srgbClr val="000000"/>
                </a:solidFill>
                <a:latin typeface="Segoe Semibold"/>
                <a:ea typeface="+mn-ea"/>
                <a:cs typeface="+mn-cs"/>
                <a:hlinkClick r:id="rId5"/>
              </a:rPr>
              <a:t>Universidade do Estado da Califórnia</a:t>
            </a:r>
            <a:r>
              <a:rPr lang="pt-BR" sz="1200" b="0" i="0" noProof="0" dirty="0" smtClean="0">
                <a:solidFill>
                  <a:srgbClr val="000000"/>
                </a:solidFill>
                <a:latin typeface="Segoe Semibold"/>
                <a:ea typeface="+mn-ea"/>
                <a:cs typeface="+mn-cs"/>
              </a:rPr>
              <a:t> agora precisa de apenas dez horas — em vez de 700 — para criar pacotes e distribuir aplicações.  Essas reduções de tempo correspondem a significativas economias monetárias.  Segundo Axel </a:t>
            </a:r>
            <a:r>
              <a:rPr lang="pt-BR" sz="1200" b="0" i="0" noProof="0" dirty="0" err="1" smtClean="0">
                <a:solidFill>
                  <a:srgbClr val="000000"/>
                </a:solidFill>
                <a:latin typeface="Segoe Semibold"/>
                <a:ea typeface="+mn-ea"/>
                <a:cs typeface="+mn-cs"/>
              </a:rPr>
              <a:t>Junghans</a:t>
            </a:r>
            <a:r>
              <a:rPr lang="pt-BR" sz="1200" b="0" i="0" noProof="0" dirty="0" smtClean="0">
                <a:solidFill>
                  <a:srgbClr val="000000"/>
                </a:solidFill>
                <a:latin typeface="Segoe Semibold"/>
                <a:ea typeface="+mn-ea"/>
                <a:cs typeface="+mn-cs"/>
              </a:rPr>
              <a:t>, Gerente de Clientes Globais da </a:t>
            </a:r>
            <a:r>
              <a:rPr lang="pt-BR" sz="1200" b="0" i="0" noProof="0" dirty="0" err="1" smtClean="0">
                <a:solidFill>
                  <a:srgbClr val="000000"/>
                </a:solidFill>
                <a:latin typeface="Segoe Semibold"/>
                <a:ea typeface="+mn-ea"/>
                <a:cs typeface="+mn-cs"/>
              </a:rPr>
              <a:t>Heidelberg</a:t>
            </a:r>
            <a:r>
              <a:rPr lang="pt-BR" sz="1200" b="0" i="0" noProof="0" dirty="0" smtClean="0">
                <a:solidFill>
                  <a:srgbClr val="000000"/>
                </a:solidFill>
                <a:latin typeface="Segoe Semibold"/>
                <a:ea typeface="+mn-ea"/>
                <a:cs typeface="+mn-cs"/>
              </a:rPr>
              <a:t>, “Não precisamos de nenhum teste de integração porque aplicações </a:t>
            </a:r>
            <a:r>
              <a:rPr lang="pt-BR" sz="1200" b="0" i="0" noProof="0" dirty="0" err="1" smtClean="0">
                <a:solidFill>
                  <a:srgbClr val="000000"/>
                </a:solidFill>
                <a:latin typeface="Segoe Semibold"/>
                <a:ea typeface="+mn-ea"/>
                <a:cs typeface="+mn-cs"/>
              </a:rPr>
              <a:t>virtualizadas</a:t>
            </a:r>
            <a:r>
              <a:rPr lang="pt-BR" sz="1200" b="0" i="0" noProof="0" dirty="0" smtClean="0">
                <a:solidFill>
                  <a:srgbClr val="000000"/>
                </a:solidFill>
                <a:latin typeface="Segoe Semibold"/>
                <a:ea typeface="+mn-ea"/>
                <a:cs typeface="+mn-cs"/>
              </a:rPr>
              <a:t> não têm nenhum impacto sobre outras aplicações. Isso nos permite distribuir aplicações para o campo em metade do tempo que costumava levar".  A </a:t>
            </a:r>
            <a:r>
              <a:rPr lang="pt-BR" sz="1200" b="0" i="0" noProof="0" dirty="0" err="1" smtClean="0">
                <a:solidFill>
                  <a:srgbClr val="000000"/>
                </a:solidFill>
                <a:latin typeface="Segoe Semibold"/>
                <a:ea typeface="+mn-ea"/>
                <a:cs typeface="+mn-cs"/>
              </a:rPr>
              <a:t>Heidelberg</a:t>
            </a:r>
            <a:r>
              <a:rPr lang="pt-BR" sz="1200" b="0" i="0" noProof="0" dirty="0" smtClean="0">
                <a:solidFill>
                  <a:srgbClr val="000000"/>
                </a:solidFill>
                <a:latin typeface="Segoe Semibold"/>
                <a:ea typeface="+mn-ea"/>
                <a:cs typeface="+mn-cs"/>
              </a:rPr>
              <a:t> calcula que economize cerca de 50 mil euros, ou mais de US$65.000, anualmente apenas em custos de criação de pacotes.  </a:t>
            </a:r>
            <a:r>
              <a:rPr lang="pt-BR" sz="1200" b="0" i="0" u="sng" noProof="0" dirty="0" err="1" smtClean="0">
                <a:solidFill>
                  <a:srgbClr val="000000"/>
                </a:solidFill>
                <a:latin typeface="Segoe Semibold"/>
                <a:ea typeface="+mn-ea"/>
                <a:cs typeface="+mn-cs"/>
              </a:rPr>
              <a:t>Junghans</a:t>
            </a:r>
            <a:r>
              <a:rPr lang="pt-BR" sz="1200" b="0" i="0" u="sng" noProof="0" dirty="0" smtClean="0">
                <a:solidFill>
                  <a:srgbClr val="000000"/>
                </a:solidFill>
                <a:latin typeface="Segoe Semibold"/>
                <a:ea typeface="+mn-ea"/>
                <a:cs typeface="+mn-cs"/>
              </a:rPr>
              <a:t> acrescenta: “A Virtualização de Aplicações Microsoft nos ajuda a reduzir o tempo de criação de pacotes, a otimizar a distribuição de aplicações e processos de gerenciamento e a cortar o custo total de propriedade para nosso ambiente de clientes.  </a:t>
            </a:r>
            <a:r>
              <a:rPr lang="pt-BR" sz="1200" b="0" i="0" noProof="0" dirty="0" smtClean="0">
                <a:solidFill>
                  <a:srgbClr val="000000"/>
                </a:solidFill>
                <a:latin typeface="Segoe Semibold"/>
                <a:ea typeface="+mn-ea"/>
                <a:cs typeface="+mn-cs"/>
              </a:rPr>
              <a:t>Ela se pagou em apenas seis meses.”</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Calibri"/>
                <a:cs typeface="Times New Roman"/>
              </a:rPr>
              <a:t>“Costumávamos levar até quatro horas para restaurar um computador cliente danificado. Com a Virtualização de Aplicações Microsoft, o mesmo processo dura apenas quinze minutos. Se você levar em consideração que precisávamos realizar intervenções manuais em quase 200 de nossos 650 </a:t>
            </a:r>
            <a:r>
              <a:rPr lang="pt-BR" sz="1200" b="0" i="0" noProof="0" dirty="0" err="1" smtClean="0">
                <a:solidFill>
                  <a:srgbClr val="000000"/>
                </a:solidFill>
                <a:latin typeface="Calibri"/>
                <a:cs typeface="Times New Roman"/>
              </a:rPr>
              <a:t>PCs</a:t>
            </a:r>
            <a:r>
              <a:rPr lang="pt-BR" sz="1200" b="0" i="0" noProof="0" dirty="0" smtClean="0">
                <a:solidFill>
                  <a:srgbClr val="000000"/>
                </a:solidFill>
                <a:latin typeface="Calibri"/>
                <a:cs typeface="Times New Roman"/>
              </a:rPr>
              <a:t> quando atualizávamos, pode imaginar quantas horas/homem poupamos apenas nesse processo.”</a:t>
            </a:r>
          </a:p>
          <a:p>
            <a:pPr algn="l">
              <a:spcBef>
                <a:spcPts val="432"/>
              </a:spcBef>
              <a:spcAft>
                <a:spcPts val="0"/>
              </a:spcAft>
              <a:buNone/>
            </a:pPr>
            <a:r>
              <a:rPr lang="pt-BR" sz="1200" b="0" i="0" noProof="0" dirty="0" smtClean="0">
                <a:solidFill>
                  <a:srgbClr val="000000"/>
                </a:solidFill>
                <a:effectLst/>
                <a:latin typeface="Calibri"/>
                <a:cs typeface="Times New Roman"/>
              </a:rPr>
              <a:t>Claude </a:t>
            </a:r>
            <a:r>
              <a:rPr lang="pt-BR" sz="1200" b="0" i="0" noProof="0" dirty="0" err="1" smtClean="0">
                <a:solidFill>
                  <a:srgbClr val="000000"/>
                </a:solidFill>
                <a:effectLst/>
                <a:latin typeface="Calibri"/>
                <a:cs typeface="Times New Roman"/>
              </a:rPr>
              <a:t>Progin</a:t>
            </a:r>
            <a:r>
              <a:rPr lang="pt-BR" sz="1200" b="0" i="0" noProof="0" dirty="0" smtClean="0">
                <a:solidFill>
                  <a:srgbClr val="000000"/>
                </a:solidFill>
                <a:effectLst/>
                <a:latin typeface="Calibri"/>
                <a:cs typeface="Times New Roman"/>
              </a:rPr>
              <a:t>, Gerente de Grupo de Tecnologia da Informação e Logística da Cidade de </a:t>
            </a:r>
            <a:r>
              <a:rPr lang="pt-BR" sz="1200" b="0" i="0" noProof="0" dirty="0" err="1" smtClean="0">
                <a:solidFill>
                  <a:srgbClr val="000000"/>
                </a:solidFill>
                <a:effectLst/>
                <a:latin typeface="Calibri"/>
                <a:cs typeface="Times New Roman"/>
              </a:rPr>
              <a:t>Biel</a:t>
            </a:r>
            <a:endParaRPr lang="pt-BR" sz="1200" b="0" i="0" noProof="0" dirty="0" smtClean="0">
              <a:solidFill>
                <a:srgbClr val="000000"/>
              </a:solidFill>
              <a:effectLst/>
              <a:latin typeface="Calibri"/>
              <a:cs typeface="Times New Roman"/>
            </a:endParaRP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Clientes também estão conseguindo economizar com os Serviços de Terminal do Microsoft Windows Server 2008, que separam onde uma aplicação ou estação de trabalho é usada de onde é executada.  Isso permite aos clientes consolidar aplicações e dados no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ao mesmo tempo em que fornecem acesso amplo a usuários locais e remotos.  O </a:t>
            </a:r>
            <a:r>
              <a:rPr lang="pt-BR" sz="1200" b="0" i="0" noProof="0" dirty="0" err="1" smtClean="0">
                <a:solidFill>
                  <a:srgbClr val="000000"/>
                </a:solidFill>
                <a:latin typeface="Segoe Semibold"/>
                <a:ea typeface="+mn-ea"/>
                <a:cs typeface="+mn-cs"/>
              </a:rPr>
              <a:t>Mantrac</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Group</a:t>
            </a:r>
            <a:r>
              <a:rPr lang="pt-BR" sz="1200" b="0" i="0" noProof="0" dirty="0" smtClean="0">
                <a:solidFill>
                  <a:srgbClr val="000000"/>
                </a:solidFill>
                <a:latin typeface="Segoe Semibold"/>
                <a:ea typeface="+mn-ea"/>
                <a:cs typeface="+mn-cs"/>
              </a:rPr>
              <a:t> é um ótimo exemplo:</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“Com os Serviços de Terminal do Windows Server 2008, pudemos reduzir nossa sobrecarga administrativa porque nossos engenheiros não precisam mais lidar com contas de VPN", diz Ahmed </a:t>
            </a:r>
            <a:r>
              <a:rPr lang="pt-BR" sz="1200" b="0" i="0" noProof="0" dirty="0" err="1" smtClean="0">
                <a:solidFill>
                  <a:srgbClr val="000000"/>
                </a:solidFill>
                <a:latin typeface="Segoe Semibold"/>
                <a:ea typeface="+mn-ea"/>
                <a:cs typeface="+mn-cs"/>
              </a:rPr>
              <a:t>Atef</a:t>
            </a:r>
            <a:r>
              <a:rPr lang="pt-BR" sz="1200" b="0" i="0" noProof="0" dirty="0" smtClean="0">
                <a:solidFill>
                  <a:srgbClr val="000000"/>
                </a:solidFill>
                <a:latin typeface="Segoe Semibold"/>
                <a:ea typeface="+mn-ea"/>
                <a:cs typeface="+mn-cs"/>
              </a:rPr>
              <a:t>, Gerente de Distribuição de Serviços de TI do Grupo, </a:t>
            </a:r>
            <a:r>
              <a:rPr lang="pt-BR" sz="1200" b="0" i="0" u="sng" noProof="0" dirty="0" err="1" smtClean="0">
                <a:solidFill>
                  <a:srgbClr val="000000"/>
                </a:solidFill>
                <a:latin typeface="Segoe Semibold"/>
                <a:ea typeface="+mn-ea"/>
                <a:cs typeface="+mn-cs"/>
                <a:hlinkClick r:id="rId6"/>
              </a:rPr>
              <a:t>Mantrac</a:t>
            </a:r>
            <a:r>
              <a:rPr lang="pt-BR" sz="1200" b="0" i="0" noProof="0" dirty="0" smtClean="0">
                <a:solidFill>
                  <a:srgbClr val="000000"/>
                </a:solidFill>
                <a:latin typeface="Segoe Semibold"/>
                <a:ea typeface="+mn-ea"/>
                <a:cs typeface="+mn-cs"/>
              </a:rPr>
              <a:t>. “Nossos funcionários também estão achando mais fácil trabalhar onde quer que seja — quer estejam no local do cliente, em trânsito entre clientes ou na estrada. Esse acesso a qualquer hora, em qualquer lugar, ajuda as pessoas a ser mais produtivas. Quando nossos funcionários são mais produtivos, reduzimos nossos custos.” </a:t>
            </a:r>
          </a:p>
          <a:p>
            <a:pPr algn="l">
              <a:spcBef>
                <a:spcPts val="0"/>
              </a:spcBef>
              <a:spcAft>
                <a:spcPts val="0"/>
              </a:spcAft>
              <a:buNone/>
            </a:pPr>
            <a:endParaRPr lang="pt-BR" noProof="0" dirty="0" smtClean="0">
              <a:latin typeface="Segoe Semibold"/>
            </a:endParaRP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8</a:t>
            </a:fld>
            <a:endParaRPr lang="en-US" sz="1200" b="0" i="0">
              <a:latin typeface="Arial"/>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pt-BR" sz="1200" b="1" i="0" noProof="0" dirty="0" smtClean="0">
                <a:solidFill>
                  <a:srgbClr val="000000"/>
                </a:solidFill>
                <a:latin typeface="Segoe Semibold"/>
                <a:ea typeface="+mn-ea"/>
                <a:cs typeface="+mn-cs"/>
              </a:rPr>
              <a:t>Ampliando a Economia e Valor com a Abordagem da Plataforma da Microsoft à Virtualização</a:t>
            </a:r>
          </a:p>
          <a:p>
            <a:pPr algn="l">
              <a:spcBef>
                <a:spcPts val="432"/>
              </a:spcBef>
              <a:spcAft>
                <a:spcPts val="0"/>
              </a:spcAft>
              <a:buNone/>
            </a:pPr>
            <a:r>
              <a:rPr lang="pt-BR" sz="1200" b="0" i="0" noProof="0" dirty="0" smtClean="0">
                <a:solidFill>
                  <a:srgbClr val="000000"/>
                </a:solidFill>
                <a:latin typeface="Segoe Semibold"/>
                <a:ea typeface="+mn-ea"/>
                <a:cs typeface="+mn-cs"/>
              </a:rPr>
              <a:t>Devido à capacidade comprovada da virtualização de economizar o dinheiro de nossos clientes e de estabelecer a base para um ambiente de TI mais dinâmico, a Microsoft a incorporou em suas ofertas de plataforma básica.  Ao tornar a virtualização de máquinas onipresente no servidor e a virtualização de aplicações onipresente na estação de trabalho, e ao integrar profundamente a virtualização em nossa solução de gerenciamento fim a fim, somente a Microsoft torna a virtualização uma parte do ambiente de TI cotidiano.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Como Bert Van </a:t>
            </a:r>
            <a:r>
              <a:rPr lang="pt-BR" sz="1200" b="0" i="0" noProof="0" dirty="0" err="1" smtClean="0">
                <a:solidFill>
                  <a:srgbClr val="000000"/>
                </a:solidFill>
                <a:latin typeface="Segoe Semibold"/>
                <a:ea typeface="+mn-ea"/>
                <a:cs typeface="+mn-cs"/>
              </a:rPr>
              <a:t>Pottelberghe</a:t>
            </a:r>
            <a:r>
              <a:rPr lang="pt-BR" sz="1200" b="0" i="0" noProof="0" dirty="0" smtClean="0">
                <a:solidFill>
                  <a:srgbClr val="000000"/>
                </a:solidFill>
                <a:latin typeface="Segoe Semibold"/>
                <a:ea typeface="+mn-ea"/>
                <a:cs typeface="+mn-cs"/>
              </a:rPr>
              <a:t>, Diretor de Vendas da </a:t>
            </a:r>
            <a:r>
              <a:rPr lang="pt-BR" sz="1200" b="0" i="0" u="sng" noProof="0" dirty="0" err="1" smtClean="0">
                <a:solidFill>
                  <a:srgbClr val="000000"/>
                </a:solidFill>
                <a:latin typeface="Segoe Semibold"/>
                <a:ea typeface="+mn-ea"/>
                <a:cs typeface="+mn-cs"/>
                <a:hlinkClick r:id="rId3"/>
              </a:rPr>
              <a:t>Hostbasket</a:t>
            </a:r>
            <a:r>
              <a:rPr lang="pt-BR" sz="1200" b="0" i="0" noProof="0" dirty="0" err="1" smtClean="0">
                <a:solidFill>
                  <a:srgbClr val="000000"/>
                </a:solidFill>
                <a:latin typeface="Segoe Semibold"/>
                <a:ea typeface="+mn-ea"/>
                <a:cs typeface="+mn-cs"/>
              </a:rPr>
              <a:t>diz</a:t>
            </a:r>
            <a:r>
              <a:rPr lang="pt-BR" sz="1200" b="0" i="0" noProof="0" dirty="0" smtClean="0">
                <a:solidFill>
                  <a:srgbClr val="000000"/>
                </a:solidFill>
                <a:latin typeface="Segoe Semibold"/>
                <a:ea typeface="+mn-ea"/>
                <a:cs typeface="+mn-cs"/>
              </a:rPr>
              <a:t>: “Ter apenas um fornecedor para o </a:t>
            </a:r>
            <a:r>
              <a:rPr lang="pt-BR" sz="1200" b="0" i="0" noProof="0" dirty="0" err="1" smtClean="0">
                <a:solidFill>
                  <a:srgbClr val="000000"/>
                </a:solidFill>
                <a:latin typeface="Segoe Semibold"/>
                <a:ea typeface="+mn-ea"/>
                <a:cs typeface="+mn-cs"/>
              </a:rPr>
              <a:t>hipervisor</a:t>
            </a:r>
            <a:r>
              <a:rPr lang="pt-BR" sz="1200" b="0" i="0" noProof="0" dirty="0" smtClean="0">
                <a:solidFill>
                  <a:srgbClr val="000000"/>
                </a:solidFill>
                <a:latin typeface="Segoe Semibold"/>
                <a:ea typeface="+mn-ea"/>
                <a:cs typeface="+mn-cs"/>
              </a:rPr>
              <a:t>, sistema operacional e muitos de nossos softwares de aplicações foi muito atraente para nós do ponto de vista do suporte e custos”.</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O Windows Server 2008 está repleto de ferramentas e recursos que dinamizam processos e permitem que os clientes maximizem o valor obtido com tecnologias de virtualização.</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u="sng" noProof="0" dirty="0" err="1" smtClean="0">
                <a:solidFill>
                  <a:srgbClr val="000000"/>
                </a:solidFill>
                <a:latin typeface="Segoe Semibold"/>
                <a:ea typeface="+mn-ea"/>
                <a:cs typeface="+mn-cs"/>
              </a:rPr>
              <a:t>Hipervisor</a:t>
            </a:r>
            <a:endParaRPr lang="pt-BR" sz="1200" b="0" i="0" u="sng" noProof="0" dirty="0" smtClean="0">
              <a:solidFill>
                <a:srgbClr val="000000"/>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um recurso-chave do Windows Server 2008, os clientes não precisam comprar ou gerenciar </a:t>
            </a:r>
            <a:r>
              <a:rPr lang="pt-BR" sz="1200" b="0" i="0" noProof="0" dirty="0" err="1" smtClean="0">
                <a:solidFill>
                  <a:srgbClr val="000000"/>
                </a:solidFill>
                <a:latin typeface="Segoe Semibold"/>
                <a:ea typeface="+mn-ea"/>
                <a:cs typeface="+mn-cs"/>
              </a:rPr>
              <a:t>hipervisores</a:t>
            </a:r>
            <a:r>
              <a:rPr lang="pt-BR" sz="1200" b="0" i="0" noProof="0" dirty="0" smtClean="0">
                <a:solidFill>
                  <a:srgbClr val="000000"/>
                </a:solidFill>
                <a:latin typeface="Segoe Semibold"/>
                <a:ea typeface="+mn-ea"/>
                <a:cs typeface="+mn-cs"/>
              </a:rPr>
              <a:t> separadamente do sistema operacional.  Como resultado, o licenciamento do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“foi 50 por cento mais barato que o de soluções concorrentes”, segundo Paul </a:t>
            </a:r>
            <a:r>
              <a:rPr lang="pt-BR" sz="1200" b="0" i="0" noProof="0" dirty="0" err="1" smtClean="0">
                <a:solidFill>
                  <a:srgbClr val="000000"/>
                </a:solidFill>
                <a:latin typeface="Segoe Semibold"/>
                <a:ea typeface="+mn-ea"/>
                <a:cs typeface="+mn-cs"/>
              </a:rPr>
              <a:t>Acampora</a:t>
            </a:r>
            <a:r>
              <a:rPr lang="pt-BR" sz="1200" b="0" i="0" noProof="0" dirty="0" smtClean="0">
                <a:solidFill>
                  <a:srgbClr val="000000"/>
                </a:solidFill>
                <a:latin typeface="Segoe Semibold"/>
                <a:ea typeface="+mn-ea"/>
                <a:cs typeface="+mn-cs"/>
              </a:rPr>
              <a:t>, Gerente de Atendimento ao Cliente do </a:t>
            </a:r>
            <a:r>
              <a:rPr lang="pt-BR" sz="1200" b="0" i="0" u="sng" noProof="0" dirty="0" smtClean="0">
                <a:solidFill>
                  <a:srgbClr val="000000"/>
                </a:solidFill>
                <a:latin typeface="Segoe Semibold"/>
                <a:ea typeface="+mn-ea"/>
                <a:cs typeface="+mn-cs"/>
                <a:hlinkClick r:id="rId4"/>
              </a:rPr>
              <a:t>Sistema de Serviços de Saúde Saint </a:t>
            </a:r>
            <a:r>
              <a:rPr lang="pt-BR" sz="1200" b="0" i="0" u="sng" noProof="0" dirty="0" err="1" smtClean="0">
                <a:solidFill>
                  <a:srgbClr val="000000"/>
                </a:solidFill>
                <a:latin typeface="Segoe Semibold"/>
                <a:ea typeface="+mn-ea"/>
                <a:cs typeface="+mn-cs"/>
                <a:hlinkClick r:id="rId4"/>
              </a:rPr>
              <a:t>Raphael</a:t>
            </a:r>
            <a:r>
              <a:rPr lang="pt-BR" sz="1200" b="0" i="0" noProof="0" dirty="0" smtClean="0">
                <a:solidFill>
                  <a:srgbClr val="000000"/>
                </a:solidFill>
                <a:latin typeface="Segoe Semibold"/>
                <a:ea typeface="+mn-ea"/>
                <a:cs typeface="+mn-cs"/>
              </a:rPr>
              <a:t>.  </a:t>
            </a:r>
            <a:r>
              <a:rPr lang="pt-BR" sz="1200" b="0" i="0" u="sng" noProof="0" dirty="0" smtClean="0">
                <a:solidFill>
                  <a:srgbClr val="000000"/>
                </a:solidFill>
                <a:latin typeface="Segoe Semibold"/>
                <a:ea typeface="+mn-ea"/>
                <a:cs typeface="+mn-cs"/>
                <a:hlinkClick r:id="rId5"/>
              </a:rPr>
              <a:t>A Autoridade de Energia de Jackson</a:t>
            </a:r>
            <a:r>
              <a:rPr lang="pt-BR" sz="1200" b="0" i="0" noProof="0" dirty="0" smtClean="0">
                <a:solidFill>
                  <a:srgbClr val="000000"/>
                </a:solidFill>
                <a:latin typeface="Segoe Semibold"/>
                <a:ea typeface="+mn-ea"/>
                <a:cs typeface="+mn-cs"/>
              </a:rPr>
              <a:t>  conseguiu economizar US$15.000 usando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no Windows Server 2008 Enterprise — inclusive US$5.000 em licenças </a:t>
            </a:r>
            <a:r>
              <a:rPr lang="pt-BR" sz="1200" b="0" i="0" noProof="0" dirty="0" err="1" smtClean="0">
                <a:solidFill>
                  <a:srgbClr val="000000"/>
                </a:solidFill>
                <a:latin typeface="Segoe Semibold"/>
                <a:ea typeface="+mn-ea"/>
                <a:cs typeface="+mn-cs"/>
              </a:rPr>
              <a:t>VMware</a:t>
            </a:r>
            <a:r>
              <a:rPr lang="pt-BR" sz="1200" b="0" i="0" noProof="0" dirty="0" smtClean="0">
                <a:solidFill>
                  <a:srgbClr val="000000"/>
                </a:solidFill>
                <a:latin typeface="Segoe Semibold"/>
                <a:ea typeface="+mn-ea"/>
                <a:cs typeface="+mn-cs"/>
              </a:rPr>
              <a:t> e US$10.000 em uma solução de acesso remoto.  E, ao preferir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ao </a:t>
            </a:r>
            <a:r>
              <a:rPr lang="pt-BR" sz="1200" b="0" i="0" noProof="0" dirty="0" err="1" smtClean="0">
                <a:solidFill>
                  <a:srgbClr val="000000"/>
                </a:solidFill>
                <a:latin typeface="Segoe Semibold"/>
                <a:ea typeface="+mn-ea"/>
                <a:cs typeface="+mn-cs"/>
              </a:rPr>
              <a:t>VMware</a:t>
            </a:r>
            <a:r>
              <a:rPr lang="pt-BR" sz="1200" b="0" i="0" noProof="0" dirty="0" smtClean="0">
                <a:solidFill>
                  <a:srgbClr val="000000"/>
                </a:solidFill>
                <a:latin typeface="Segoe Semibold"/>
                <a:ea typeface="+mn-ea"/>
                <a:cs typeface="+mn-cs"/>
              </a:rPr>
              <a:t> ESX, o Santa Barbara Web </a:t>
            </a:r>
            <a:r>
              <a:rPr lang="pt-BR" sz="1200" b="0" i="0" noProof="0" dirty="0" err="1" smtClean="0">
                <a:solidFill>
                  <a:srgbClr val="000000"/>
                </a:solidFill>
                <a:latin typeface="Segoe Semibold"/>
                <a:ea typeface="+mn-ea"/>
                <a:cs typeface="+mn-cs"/>
              </a:rPr>
              <a:t>Hosting</a:t>
            </a:r>
            <a:r>
              <a:rPr lang="pt-BR" sz="1200" b="0" i="0" noProof="0" dirty="0" smtClean="0">
                <a:solidFill>
                  <a:srgbClr val="000000"/>
                </a:solidFill>
                <a:latin typeface="Segoe Semibold"/>
                <a:ea typeface="+mn-ea"/>
                <a:cs typeface="+mn-cs"/>
              </a:rPr>
              <a:t> poupou dinheiro e obteve uma solução fácil de usar: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“A solução ESX teria custado US$30.000 para quatro servidores. Com a Microsoft, temos um contrato de provedor de serviços que permite pagamentos mensais sem custos de capital — nos custando menos de US$1.000 pela duração do contrato”, diz David </a:t>
            </a:r>
            <a:r>
              <a:rPr lang="pt-BR" sz="1200" b="0" i="0" noProof="0" dirty="0" err="1" smtClean="0">
                <a:solidFill>
                  <a:srgbClr val="000000"/>
                </a:solidFill>
                <a:latin typeface="Segoe Semibold"/>
                <a:ea typeface="+mn-ea"/>
                <a:cs typeface="+mn-cs"/>
              </a:rPr>
              <a:t>Straede</a:t>
            </a:r>
            <a:r>
              <a:rPr lang="pt-BR" sz="1200" b="0" i="0" noProof="0" dirty="0" smtClean="0">
                <a:solidFill>
                  <a:srgbClr val="000000"/>
                </a:solidFill>
                <a:latin typeface="Segoe Semibold"/>
                <a:ea typeface="+mn-ea"/>
                <a:cs typeface="+mn-cs"/>
              </a:rPr>
              <a:t>, Presidente e Executivo-Chefe de Operações (COO) do Santa Barbara Web </a:t>
            </a:r>
            <a:r>
              <a:rPr lang="pt-BR" sz="1200" b="0" i="0" noProof="0" dirty="0" err="1" smtClean="0">
                <a:solidFill>
                  <a:srgbClr val="000000"/>
                </a:solidFill>
                <a:latin typeface="Segoe Semibold"/>
                <a:ea typeface="+mn-ea"/>
                <a:cs typeface="+mn-cs"/>
              </a:rPr>
              <a:t>Hosting</a:t>
            </a:r>
            <a:r>
              <a:rPr lang="pt-BR" sz="1200" b="0" i="0" noProof="0" dirty="0" smtClean="0">
                <a:solidFill>
                  <a:srgbClr val="000000"/>
                </a:solidFill>
                <a:latin typeface="Segoe Semibold"/>
                <a:ea typeface="+mn-ea"/>
                <a:cs typeface="+mn-cs"/>
              </a:rPr>
              <a:t>.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possui os recursos básicos de que as empresas precisam. É o Windows que as pessoas conhecem, instalado exatamente como outras aplicações baseadas no Windows e funciona em um console de gerenciamento que a equipe de TI já usa. O conjunto de recursos do ESX simplesmente não justifica sua despesa adicional.”  </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u="sng" noProof="0" dirty="0" err="1" smtClean="0">
                <a:solidFill>
                  <a:srgbClr val="000000"/>
                </a:solidFill>
                <a:latin typeface="Segoe Semibold"/>
                <a:ea typeface="+mn-ea"/>
                <a:cs typeface="+mn-cs"/>
              </a:rPr>
              <a:t>Clusterização</a:t>
            </a:r>
            <a:endParaRPr lang="pt-BR" sz="1200" b="0" i="0" u="sng" noProof="0" dirty="0" smtClean="0">
              <a:solidFill>
                <a:srgbClr val="000000"/>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Como a </a:t>
            </a:r>
            <a:r>
              <a:rPr lang="pt-BR" sz="1200" b="0" i="0" noProof="0" dirty="0" err="1" smtClean="0">
                <a:solidFill>
                  <a:srgbClr val="000000"/>
                </a:solidFill>
                <a:latin typeface="Segoe Semibold"/>
                <a:ea typeface="+mn-ea"/>
                <a:cs typeface="+mn-cs"/>
              </a:rPr>
              <a:t>clusterização</a:t>
            </a:r>
            <a:r>
              <a:rPr lang="pt-BR" sz="1200" b="0" i="0" noProof="0" dirty="0" smtClean="0">
                <a:solidFill>
                  <a:srgbClr val="000000"/>
                </a:solidFill>
                <a:latin typeface="Segoe Semibold"/>
                <a:ea typeface="+mn-ea"/>
                <a:cs typeface="+mn-cs"/>
              </a:rPr>
              <a:t> host a host também é embutida no Windows Server 2008, tornar Máquinas Virtuais altamente disponíveis é fácil de implementar e mais barato para gerenciar.  Pela implementação de </a:t>
            </a:r>
            <a:r>
              <a:rPr lang="pt-BR" sz="1200" b="0" i="0" noProof="0" dirty="0" err="1" smtClean="0">
                <a:solidFill>
                  <a:srgbClr val="000000"/>
                </a:solidFill>
                <a:latin typeface="Segoe Semibold"/>
                <a:ea typeface="+mn-ea"/>
                <a:cs typeface="+mn-cs"/>
              </a:rPr>
              <a:t>clusterização</a:t>
            </a:r>
            <a:r>
              <a:rPr lang="pt-BR" sz="1200" b="0" i="0" noProof="0" dirty="0" smtClean="0">
                <a:solidFill>
                  <a:srgbClr val="000000"/>
                </a:solidFill>
                <a:latin typeface="Segoe Semibold"/>
                <a:ea typeface="+mn-ea"/>
                <a:cs typeface="+mn-cs"/>
              </a:rPr>
              <a:t> com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a:t>
            </a:r>
            <a:r>
              <a:rPr lang="pt-BR" sz="1200" b="0" i="0" noProof="0" dirty="0" err="1" smtClean="0">
                <a:solidFill>
                  <a:srgbClr val="000000"/>
                </a:solidFill>
                <a:latin typeface="Segoe Semibold"/>
                <a:ea typeface="+mn-ea"/>
                <a:cs typeface="+mn-cs"/>
              </a:rPr>
              <a:t>VMs</a:t>
            </a:r>
            <a:r>
              <a:rPr lang="pt-BR" sz="1200" b="0" i="0" noProof="0" dirty="0" smtClean="0">
                <a:solidFill>
                  <a:srgbClr val="000000"/>
                </a:solidFill>
                <a:latin typeface="Segoe Semibold"/>
                <a:ea typeface="+mn-ea"/>
                <a:cs typeface="+mn-cs"/>
              </a:rPr>
              <a:t> farão o </a:t>
            </a:r>
            <a:r>
              <a:rPr lang="pt-BR" sz="1200" b="0" i="0" noProof="0" dirty="0" err="1" smtClean="0">
                <a:solidFill>
                  <a:srgbClr val="000000"/>
                </a:solidFill>
                <a:latin typeface="Segoe Semibold"/>
                <a:ea typeface="+mn-ea"/>
                <a:cs typeface="+mn-cs"/>
              </a:rPr>
              <a:t>failover</a:t>
            </a:r>
            <a:r>
              <a:rPr lang="pt-BR" sz="1200" b="0" i="0" noProof="0" dirty="0" smtClean="0">
                <a:solidFill>
                  <a:srgbClr val="000000"/>
                </a:solidFill>
                <a:latin typeface="Segoe Semibold"/>
                <a:ea typeface="+mn-ea"/>
                <a:cs typeface="+mn-cs"/>
              </a:rPr>
              <a:t> automaticamente entre nós de cluster no caso de tempo de inatividade de um host.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potencializa a </a:t>
            </a:r>
            <a:r>
              <a:rPr lang="pt-BR" sz="1200" b="0" i="0" noProof="0" dirty="0" err="1" smtClean="0">
                <a:solidFill>
                  <a:srgbClr val="000000"/>
                </a:solidFill>
                <a:latin typeface="Segoe Semibold"/>
                <a:ea typeface="+mn-ea"/>
                <a:cs typeface="+mn-cs"/>
              </a:rPr>
              <a:t>clusterização</a:t>
            </a:r>
            <a:r>
              <a:rPr lang="pt-BR" sz="1200" b="0" i="0" noProof="0" dirty="0" smtClean="0">
                <a:solidFill>
                  <a:srgbClr val="000000"/>
                </a:solidFill>
                <a:latin typeface="Segoe Semibold"/>
                <a:ea typeface="+mn-ea"/>
                <a:cs typeface="+mn-cs"/>
              </a:rPr>
              <a:t> do Windows Server 2008 para oferecer recursos de migração, que permitem que convidados de máquinas virtuais migrem de um nó de cluster para outro com pouco tempo de inatividade. Segundo </a:t>
            </a:r>
            <a:r>
              <a:rPr lang="pt-BR" sz="1200" b="0" i="0" noProof="0" dirty="0" err="1" smtClean="0">
                <a:solidFill>
                  <a:srgbClr val="000000"/>
                </a:solidFill>
                <a:latin typeface="Segoe Semibold"/>
                <a:ea typeface="+mn-ea"/>
                <a:cs typeface="+mn-cs"/>
              </a:rPr>
              <a:t>Acampora</a:t>
            </a:r>
            <a:r>
              <a:rPr lang="pt-BR" sz="1200" b="0" i="0" noProof="0" dirty="0" smtClean="0">
                <a:solidFill>
                  <a:srgbClr val="000000"/>
                </a:solidFill>
                <a:latin typeface="Segoe Semibold"/>
                <a:ea typeface="+mn-ea"/>
                <a:cs typeface="+mn-cs"/>
              </a:rPr>
              <a:t> do </a:t>
            </a:r>
            <a:r>
              <a:rPr lang="pt-BR" sz="1200" b="0" i="0" u="sng" noProof="0" dirty="0" smtClean="0">
                <a:solidFill>
                  <a:srgbClr val="000000"/>
                </a:solidFill>
                <a:latin typeface="Segoe Semibold"/>
                <a:ea typeface="+mn-ea"/>
                <a:cs typeface="+mn-cs"/>
                <a:hlinkClick r:id="rId4"/>
              </a:rPr>
              <a:t>Sistema de Serviços de Saúde Saint </a:t>
            </a:r>
            <a:r>
              <a:rPr lang="pt-BR" sz="1200" b="0" i="0" u="sng" noProof="0" dirty="0" err="1" smtClean="0">
                <a:solidFill>
                  <a:srgbClr val="000000"/>
                </a:solidFill>
                <a:latin typeface="Segoe Semibold"/>
                <a:ea typeface="+mn-ea"/>
                <a:cs typeface="+mn-cs"/>
                <a:hlinkClick r:id="rId4"/>
              </a:rPr>
              <a:t>Raphael</a:t>
            </a:r>
            <a:r>
              <a:rPr lang="pt-BR" sz="1200" b="0" i="0" noProof="0" dirty="0" smtClean="0">
                <a:solidFill>
                  <a:srgbClr val="000000"/>
                </a:solidFill>
                <a:latin typeface="Segoe Semibold"/>
                <a:ea typeface="+mn-ea"/>
                <a:cs typeface="+mn-cs"/>
              </a:rPr>
              <a:t>, "A </a:t>
            </a:r>
            <a:r>
              <a:rPr lang="pt-BR" sz="1200" b="0" i="0" noProof="0" dirty="0" err="1" smtClean="0">
                <a:solidFill>
                  <a:srgbClr val="000000"/>
                </a:solidFill>
                <a:latin typeface="Segoe Semibold"/>
                <a:ea typeface="+mn-ea"/>
                <a:cs typeface="+mn-cs"/>
              </a:rPr>
              <a:t>clusterização</a:t>
            </a:r>
            <a:r>
              <a:rPr lang="pt-BR" sz="1200" b="0" i="0" noProof="0" dirty="0" smtClean="0">
                <a:solidFill>
                  <a:srgbClr val="000000"/>
                </a:solidFill>
                <a:latin typeface="Segoe Semibold"/>
                <a:ea typeface="+mn-ea"/>
                <a:cs typeface="+mn-cs"/>
              </a:rPr>
              <a:t> nos permite proporcionar cem por cento de tempo de atividade. Podemos perder um de nossos hosts e fazer o </a:t>
            </a:r>
            <a:r>
              <a:rPr lang="pt-BR" sz="1200" b="0" i="0" noProof="0" dirty="0" err="1" smtClean="0">
                <a:solidFill>
                  <a:srgbClr val="000000"/>
                </a:solidFill>
                <a:latin typeface="Segoe Semibold"/>
                <a:ea typeface="+mn-ea"/>
                <a:cs typeface="+mn-cs"/>
              </a:rPr>
              <a:t>failover</a:t>
            </a:r>
            <a:r>
              <a:rPr lang="pt-BR" sz="1200" b="0" i="0" noProof="0" dirty="0" smtClean="0">
                <a:solidFill>
                  <a:srgbClr val="000000"/>
                </a:solidFill>
                <a:latin typeface="Segoe Semibold"/>
                <a:ea typeface="+mn-ea"/>
                <a:cs typeface="+mn-cs"/>
              </a:rPr>
              <a:t> de suas </a:t>
            </a:r>
            <a:r>
              <a:rPr lang="pt-BR" sz="1200" b="0" i="0" noProof="0" dirty="0" err="1" smtClean="0">
                <a:solidFill>
                  <a:srgbClr val="000000"/>
                </a:solidFill>
                <a:latin typeface="Segoe Semibold"/>
                <a:ea typeface="+mn-ea"/>
                <a:cs typeface="+mn-cs"/>
              </a:rPr>
              <a:t>VMs</a:t>
            </a:r>
            <a:r>
              <a:rPr lang="pt-BR" sz="1200" b="0" i="0" noProof="0" dirty="0" smtClean="0">
                <a:solidFill>
                  <a:srgbClr val="000000"/>
                </a:solidFill>
                <a:latin typeface="Segoe Semibold"/>
                <a:ea typeface="+mn-ea"/>
                <a:cs typeface="+mn-cs"/>
              </a:rPr>
              <a:t> para outro sistema instantaneamente. Em vez de passar por uma parada de 24 horas, nossos usuários experimentam apenas minutos, se tanto. Isso nos permite fornecer um serviço melhor a nossos usuários."  </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a:ea typeface="+mn-ea"/>
                <a:cs typeface="+mn-cs"/>
              </a:rPr>
              <a:t> O Departamento de Energia dos Estados Unidos disse que o data </a:t>
            </a:r>
            <a:r>
              <a:rPr lang="pt-BR" sz="1200" b="0" i="0" noProof="0" dirty="0" err="1" smtClean="0">
                <a:solidFill>
                  <a:srgbClr val="000000"/>
                </a:solidFill>
                <a:latin typeface="Segoe"/>
                <a:ea typeface="+mn-ea"/>
                <a:cs typeface="+mn-cs"/>
              </a:rPr>
              <a:t>center</a:t>
            </a:r>
            <a:r>
              <a:rPr lang="pt-BR" sz="1200" b="0" i="0" noProof="0" dirty="0" smtClean="0">
                <a:solidFill>
                  <a:srgbClr val="000000"/>
                </a:solidFill>
                <a:latin typeface="Segoe"/>
                <a:ea typeface="+mn-ea"/>
                <a:cs typeface="+mn-cs"/>
              </a:rPr>
              <a:t> é o consumidor de energia de maior crescimento no país atualmente, com 61 bilhões de quilowatts/hora destinados a data </a:t>
            </a:r>
            <a:r>
              <a:rPr lang="pt-BR" sz="1200" b="0" i="0" noProof="0" dirty="0" err="1" smtClean="0">
                <a:solidFill>
                  <a:srgbClr val="000000"/>
                </a:solidFill>
                <a:latin typeface="Segoe"/>
                <a:ea typeface="+mn-ea"/>
                <a:cs typeface="+mn-cs"/>
              </a:rPr>
              <a:t>centers</a:t>
            </a:r>
            <a:r>
              <a:rPr lang="pt-BR" sz="1200" b="0" i="0" noProof="0" dirty="0" smtClean="0">
                <a:solidFill>
                  <a:srgbClr val="000000"/>
                </a:solidFill>
                <a:latin typeface="Segoe"/>
                <a:ea typeface="+mn-ea"/>
                <a:cs typeface="+mn-cs"/>
              </a:rPr>
              <a:t> e uma necessidade projetada de dez a quinze usinas elétricas adicionais até 2011 para acompanhar a demanda. </a:t>
            </a:r>
          </a:p>
          <a:p>
            <a:pPr algn="l">
              <a:spcBef>
                <a:spcPts val="432"/>
              </a:spcBef>
              <a:spcAft>
                <a:spcPts val="0"/>
              </a:spcAft>
              <a:buNone/>
            </a:pPr>
            <a:r>
              <a:rPr lang="pt-BR" sz="1200" b="0" i="0" noProof="0" dirty="0" smtClean="0">
                <a:solidFill>
                  <a:srgbClr val="000000"/>
                </a:solidFill>
                <a:latin typeface="Segoe"/>
                <a:ea typeface="+mn-ea"/>
                <a:cs typeface="+mn-cs"/>
              </a:rPr>
              <a:t> </a:t>
            </a:r>
          </a:p>
          <a:p>
            <a:pPr algn="l">
              <a:spcBef>
                <a:spcPts val="432"/>
              </a:spcBef>
              <a:spcAft>
                <a:spcPts val="0"/>
              </a:spcAft>
              <a:buNone/>
            </a:pPr>
            <a:r>
              <a:rPr lang="pt-BR" sz="1200" b="0" i="0" noProof="0" dirty="0" smtClean="0">
                <a:solidFill>
                  <a:srgbClr val="000000"/>
                </a:solidFill>
                <a:latin typeface="Segoe"/>
                <a:ea typeface="+mn-ea"/>
                <a:cs typeface="+mn-cs"/>
              </a:rPr>
              <a:t>Segundo Pesquisa </a:t>
            </a:r>
            <a:r>
              <a:rPr lang="pt-BR" sz="1200" b="0" i="0" noProof="0" dirty="0" err="1" smtClean="0">
                <a:solidFill>
                  <a:srgbClr val="000000"/>
                </a:solidFill>
                <a:latin typeface="Segoe"/>
                <a:ea typeface="+mn-ea"/>
                <a:cs typeface="+mn-cs"/>
              </a:rPr>
              <a:t>Gartner</a:t>
            </a:r>
            <a:r>
              <a:rPr lang="pt-BR" sz="1200" b="0" i="0" noProof="0" dirty="0" smtClean="0">
                <a:solidFill>
                  <a:srgbClr val="000000"/>
                </a:solidFill>
                <a:latin typeface="Segoe"/>
                <a:ea typeface="+mn-ea"/>
                <a:cs typeface="+mn-cs"/>
              </a:rPr>
              <a:t>, os custos de energia logo poderão responder por mais de </a:t>
            </a:r>
            <a:r>
              <a:rPr lang="pt-BR" sz="1200" b="0" i="0" noProof="0" dirty="0" err="1" smtClean="0">
                <a:solidFill>
                  <a:srgbClr val="000000"/>
                </a:solidFill>
                <a:latin typeface="Segoe"/>
                <a:ea typeface="+mn-ea"/>
                <a:cs typeface="+mn-cs"/>
              </a:rPr>
              <a:t>cinquenta</a:t>
            </a:r>
            <a:r>
              <a:rPr lang="pt-BR" sz="1200" b="0" i="0" noProof="0" dirty="0" smtClean="0">
                <a:solidFill>
                  <a:srgbClr val="000000"/>
                </a:solidFill>
                <a:latin typeface="Segoe"/>
                <a:ea typeface="+mn-ea"/>
                <a:cs typeface="+mn-cs"/>
              </a:rPr>
              <a:t> por cento de todo o orçamento de tecnologia da informação para um data </a:t>
            </a:r>
            <a:r>
              <a:rPr lang="pt-BR" sz="1200" b="0" i="0" noProof="0" dirty="0" err="1" smtClean="0">
                <a:solidFill>
                  <a:srgbClr val="000000"/>
                </a:solidFill>
                <a:latin typeface="Segoe"/>
                <a:ea typeface="+mn-ea"/>
                <a:cs typeface="+mn-cs"/>
              </a:rPr>
              <a:t>center</a:t>
            </a:r>
            <a:r>
              <a:rPr lang="pt-BR" sz="1200" b="0" i="0" noProof="0" dirty="0" smtClean="0">
                <a:solidFill>
                  <a:srgbClr val="000000"/>
                </a:solidFill>
                <a:latin typeface="Segoe"/>
                <a:ea typeface="+mn-ea"/>
                <a:cs typeface="+mn-cs"/>
              </a:rPr>
              <a:t> típico (Comunicado à Imprensa da </a:t>
            </a:r>
            <a:r>
              <a:rPr lang="pt-BR" sz="1200" b="0" i="0" noProof="0" dirty="0" err="1" smtClean="0">
                <a:solidFill>
                  <a:srgbClr val="000000"/>
                </a:solidFill>
                <a:latin typeface="Segoe"/>
                <a:ea typeface="+mn-ea"/>
                <a:cs typeface="+mn-cs"/>
              </a:rPr>
              <a:t>Gartner</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Gartner</a:t>
            </a:r>
            <a:r>
              <a:rPr lang="pt-BR" sz="1200" b="0" i="0" noProof="0" dirty="0" smtClean="0">
                <a:solidFill>
                  <a:srgbClr val="000000"/>
                </a:solidFill>
                <a:latin typeface="Segoe"/>
                <a:ea typeface="+mn-ea"/>
                <a:cs typeface="+mn-cs"/>
              </a:rPr>
              <a:t> Urges IT </a:t>
            </a:r>
            <a:r>
              <a:rPr lang="pt-BR" sz="1200" b="0" i="0" noProof="0" dirty="0" err="1" smtClean="0">
                <a:solidFill>
                  <a:srgbClr val="000000"/>
                </a:solidFill>
                <a:latin typeface="Segoe"/>
                <a:ea typeface="+mn-ea"/>
                <a:cs typeface="+mn-cs"/>
              </a:rPr>
              <a:t>and</a:t>
            </a:r>
            <a:r>
              <a:rPr lang="pt-BR" sz="1200" b="0" i="0" noProof="0" dirty="0" smtClean="0">
                <a:solidFill>
                  <a:srgbClr val="000000"/>
                </a:solidFill>
                <a:latin typeface="Segoe"/>
                <a:ea typeface="+mn-ea"/>
                <a:cs typeface="+mn-cs"/>
              </a:rPr>
              <a:t> Business </a:t>
            </a:r>
            <a:r>
              <a:rPr lang="pt-BR" sz="1200" b="0" i="0" noProof="0" dirty="0" err="1" smtClean="0">
                <a:solidFill>
                  <a:srgbClr val="000000"/>
                </a:solidFill>
                <a:latin typeface="Segoe"/>
                <a:ea typeface="+mn-ea"/>
                <a:cs typeface="+mn-cs"/>
              </a:rPr>
              <a:t>Leaders</a:t>
            </a:r>
            <a:r>
              <a:rPr lang="pt-BR" sz="1200" b="0" i="0" noProof="0" dirty="0" smtClean="0">
                <a:solidFill>
                  <a:srgbClr val="000000"/>
                </a:solidFill>
                <a:latin typeface="Segoe"/>
                <a:ea typeface="+mn-ea"/>
                <a:cs typeface="+mn-cs"/>
              </a:rPr>
              <a:t> to </a:t>
            </a:r>
            <a:r>
              <a:rPr lang="pt-BR" sz="1200" b="0" i="0" noProof="0" dirty="0" err="1" smtClean="0">
                <a:solidFill>
                  <a:srgbClr val="000000"/>
                </a:solidFill>
                <a:latin typeface="Segoe"/>
                <a:ea typeface="+mn-ea"/>
                <a:cs typeface="+mn-cs"/>
              </a:rPr>
              <a:t>Wake</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Up</a:t>
            </a:r>
            <a:r>
              <a:rPr lang="pt-BR" sz="1200" b="0" i="0" noProof="0" dirty="0" smtClean="0">
                <a:solidFill>
                  <a:srgbClr val="000000"/>
                </a:solidFill>
                <a:latin typeface="Segoe"/>
                <a:ea typeface="+mn-ea"/>
                <a:cs typeface="+mn-cs"/>
              </a:rPr>
              <a:t> to </a:t>
            </a:r>
            <a:r>
              <a:rPr lang="pt-BR" sz="1200" b="0" i="0" noProof="0" dirty="0" err="1" smtClean="0">
                <a:solidFill>
                  <a:srgbClr val="000000"/>
                </a:solidFill>
                <a:latin typeface="Segoe"/>
                <a:ea typeface="+mn-ea"/>
                <a:cs typeface="+mn-cs"/>
              </a:rPr>
              <a:t>IT's</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Energy</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Crisis</a:t>
            </a:r>
            <a:r>
              <a:rPr lang="pt-BR" sz="1200" b="0" i="0" noProof="0" dirty="0" smtClean="0">
                <a:solidFill>
                  <a:srgbClr val="000000"/>
                </a:solidFill>
                <a:latin typeface="Segoe"/>
                <a:ea typeface="+mn-ea"/>
                <a:cs typeface="+mn-cs"/>
              </a:rPr>
              <a:t>,” (A </a:t>
            </a:r>
            <a:r>
              <a:rPr lang="pt-BR" sz="1200" b="0" i="0" noProof="0" dirty="0" err="1" smtClean="0">
                <a:solidFill>
                  <a:srgbClr val="000000"/>
                </a:solidFill>
                <a:latin typeface="Segoe"/>
                <a:ea typeface="+mn-ea"/>
                <a:cs typeface="+mn-cs"/>
              </a:rPr>
              <a:t>Gartner</a:t>
            </a:r>
            <a:r>
              <a:rPr lang="pt-BR" sz="1200" b="0" i="0" noProof="0" dirty="0" smtClean="0">
                <a:solidFill>
                  <a:srgbClr val="000000"/>
                </a:solidFill>
                <a:latin typeface="Segoe"/>
                <a:ea typeface="+mn-ea"/>
                <a:cs typeface="+mn-cs"/>
              </a:rPr>
              <a:t> Urge o TI e Líderes Empresariais a Acordar para a Crise de Energia), 28 de setembro de 2006).</a:t>
            </a:r>
          </a:p>
          <a:p>
            <a:pPr algn="l">
              <a:spcBef>
                <a:spcPts val="432"/>
              </a:spcBef>
              <a:spcAft>
                <a:spcPts val="0"/>
              </a:spcAft>
              <a:buNone/>
            </a:pPr>
            <a:r>
              <a:rPr lang="pt-BR" sz="1200" b="0" i="0" noProof="0" dirty="0" smtClean="0">
                <a:solidFill>
                  <a:srgbClr val="000000"/>
                </a:solidFill>
                <a:latin typeface="Segoe"/>
                <a:ea typeface="+mn-ea"/>
                <a:cs typeface="+mn-cs"/>
              </a:rPr>
              <a:t> </a:t>
            </a:r>
          </a:p>
          <a:p>
            <a:pPr algn="l">
              <a:spcBef>
                <a:spcPts val="432"/>
              </a:spcBef>
              <a:spcAft>
                <a:spcPts val="0"/>
              </a:spcAft>
              <a:buNone/>
            </a:pPr>
            <a:r>
              <a:rPr lang="pt-BR" sz="1200" b="0" i="0" noProof="0" dirty="0" smtClean="0">
                <a:solidFill>
                  <a:srgbClr val="000000"/>
                </a:solidFill>
                <a:latin typeface="Segoe"/>
                <a:ea typeface="+mn-ea"/>
                <a:cs typeface="+mn-cs"/>
              </a:rPr>
              <a:t>Embora o consumo de energia elétrica seja sempre visto como uma questão de hardware, a Microsoft fez investimentos significativos em engenharia para assegurar que o Windows Server 2008 use energia eficientemente.  Como resultado, o Windows Server 2008 usa aproximadamente dez por cento menos eletricidade que o Windows Server 2003 executando uma carga de trabalho idêntica.  </a:t>
            </a:r>
            <a:r>
              <a:rPr lang="pt-BR" sz="1200" b="0" i="0" baseline="0" noProof="0" dirty="0" smtClean="0">
                <a:solidFill>
                  <a:srgbClr val="000000"/>
                </a:solidFill>
                <a:latin typeface="Segoe"/>
                <a:ea typeface="+mn-ea"/>
                <a:cs typeface="+mn-cs"/>
              </a:rPr>
              <a:t> </a:t>
            </a:r>
            <a:r>
              <a:rPr lang="pt-BR" sz="1200" b="0" i="0" noProof="0" dirty="0" smtClean="0">
                <a:solidFill>
                  <a:srgbClr val="000000"/>
                </a:solidFill>
                <a:latin typeface="Segoe"/>
                <a:ea typeface="+mn-ea"/>
                <a:cs typeface="+mn-cs"/>
              </a:rPr>
              <a:t>Isso se dá principalmente porque o Windows Server 2008 inclui suporte atualizado para recursos de PPM (</a:t>
            </a:r>
            <a:r>
              <a:rPr lang="pt-BR" sz="1200" b="0" i="0" noProof="0" dirty="0" err="1" smtClean="0">
                <a:solidFill>
                  <a:srgbClr val="000000"/>
                </a:solidFill>
                <a:latin typeface="Segoe"/>
                <a:ea typeface="+mn-ea"/>
                <a:cs typeface="+mn-cs"/>
              </a:rPr>
              <a:t>processor</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power</a:t>
            </a:r>
            <a:r>
              <a:rPr lang="pt-BR" sz="1200" b="0" i="0" noProof="0" dirty="0" smtClean="0">
                <a:solidFill>
                  <a:srgbClr val="000000"/>
                </a:solidFill>
                <a:latin typeface="Segoe"/>
                <a:ea typeface="+mn-ea"/>
                <a:cs typeface="+mn-cs"/>
              </a:rPr>
              <a:t> management - gerenciamento de energia do processador) para ACPI (</a:t>
            </a:r>
            <a:r>
              <a:rPr lang="pt-BR" sz="1200" b="0" i="0" noProof="0" dirty="0" err="1" smtClean="0">
                <a:solidFill>
                  <a:srgbClr val="000000"/>
                </a:solidFill>
                <a:latin typeface="Segoe"/>
                <a:ea typeface="+mn-ea"/>
                <a:cs typeface="+mn-cs"/>
              </a:rPr>
              <a:t>Advanced</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Configuration</a:t>
            </a:r>
            <a:r>
              <a:rPr lang="pt-BR" sz="1200" b="0" i="0" noProof="0" dirty="0" smtClean="0">
                <a:solidFill>
                  <a:srgbClr val="000000"/>
                </a:solidFill>
                <a:latin typeface="Segoe"/>
                <a:ea typeface="+mn-ea"/>
                <a:cs typeface="+mn-cs"/>
              </a:rPr>
              <a:t> </a:t>
            </a:r>
            <a:r>
              <a:rPr lang="pt-BR" sz="1200" b="0" i="0" noProof="0" dirty="0" err="1" smtClean="0">
                <a:solidFill>
                  <a:srgbClr val="000000"/>
                </a:solidFill>
                <a:latin typeface="Segoe"/>
                <a:ea typeface="+mn-ea"/>
                <a:cs typeface="+mn-cs"/>
              </a:rPr>
              <a:t>and</a:t>
            </a:r>
            <a:r>
              <a:rPr lang="pt-BR" sz="1200" b="0" i="0" noProof="0" dirty="0" smtClean="0">
                <a:solidFill>
                  <a:srgbClr val="000000"/>
                </a:solidFill>
                <a:latin typeface="Segoe"/>
                <a:ea typeface="+mn-ea"/>
                <a:cs typeface="+mn-cs"/>
              </a:rPr>
              <a:t> Power Interface - Interface de Energia e Configuração Avançada), inclusive suporte para </a:t>
            </a:r>
            <a:r>
              <a:rPr lang="pt-BR" sz="1200" b="0" i="0" noProof="0" dirty="0" err="1" smtClean="0">
                <a:solidFill>
                  <a:srgbClr val="000000"/>
                </a:solidFill>
                <a:latin typeface="Segoe"/>
                <a:ea typeface="+mn-ea"/>
                <a:cs typeface="+mn-cs"/>
              </a:rPr>
              <a:t>P-states</a:t>
            </a:r>
            <a:r>
              <a:rPr lang="pt-BR" sz="1200" b="0" i="0" noProof="0" dirty="0" smtClean="0">
                <a:solidFill>
                  <a:srgbClr val="000000"/>
                </a:solidFill>
                <a:latin typeface="Segoe"/>
                <a:ea typeface="+mn-ea"/>
                <a:cs typeface="+mn-cs"/>
              </a:rPr>
              <a:t> (performance states - estados de desempenho) de processador e estados de hibernação de processadores ociosos em sistemas multiprocessador.  Esses recursos simplificam o gerenciamento de energia no Windows Server 2008 e podem ser gerenciados facilmente em servidores e clientes usando-se Diretivas de Grupo. </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0"/>
              </a:spcBef>
              <a:spcAft>
                <a:spcPts val="0"/>
              </a:spcAft>
              <a:buNone/>
            </a:pPr>
            <a:endParaRPr lang="pt-BR" noProof="0" dirty="0" smtClean="0"/>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10</a:t>
            </a:fld>
            <a:endParaRPr lang="en-US" sz="1200" b="0" i="0">
              <a:latin typeface="Arial"/>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432"/>
              </a:spcBef>
              <a:spcAft>
                <a:spcPts val="0"/>
              </a:spcAft>
              <a:buNone/>
            </a:pPr>
            <a:r>
              <a:rPr lang="pt-BR" sz="1200" b="0" i="0" u="sng" noProof="0" dirty="0" smtClean="0">
                <a:solidFill>
                  <a:srgbClr val="000000"/>
                </a:solidFill>
                <a:latin typeface="Segoe Semibold"/>
                <a:ea typeface="+mn-ea"/>
                <a:cs typeface="+mn-cs"/>
              </a:rPr>
              <a:t>Virtualização</a:t>
            </a:r>
            <a:r>
              <a:rPr lang="pt-BR" sz="1200" b="0" i="0" u="sng" baseline="0" noProof="0" dirty="0" smtClean="0">
                <a:solidFill>
                  <a:srgbClr val="000000"/>
                </a:solidFill>
                <a:latin typeface="Segoe Semibold"/>
                <a:ea typeface="+mn-ea"/>
                <a:cs typeface="+mn-cs"/>
              </a:rPr>
              <a:t> Embutida no System Center – tanto física como virtual</a:t>
            </a:r>
          </a:p>
          <a:p>
            <a:pPr algn="l">
              <a:spcBef>
                <a:spcPts val="432"/>
              </a:spcBef>
              <a:spcAft>
                <a:spcPts val="0"/>
              </a:spcAft>
              <a:buNone/>
            </a:pPr>
            <a:r>
              <a:rPr lang="pt-BR" sz="1200" b="0" i="0" noProof="0" dirty="0" smtClean="0">
                <a:solidFill>
                  <a:srgbClr val="000000"/>
                </a:solidFill>
                <a:latin typeface="Segoe Semibold"/>
                <a:ea typeface="+mn-ea"/>
                <a:cs typeface="+mn-cs"/>
              </a:rPr>
              <a:t>Se facilitar para os clientes implementarem a virtualização é importante, facilitar o gerenciamento do ambiente é igualmente crítico para poupar tempo e dinheiro.  Com o Microsoft System Center, os clientes têm uma solução única para gerenciar todo o ciclo de vida do TI, da implantação e aprovisionamento ao monitoramento e backup.  Igualmente importante, você pode gerenciar recursos de servidor e de estação de trabalho, ativos virtuais e físicos e </a:t>
            </a:r>
            <a:r>
              <a:rPr lang="pt-BR" sz="1200" b="0" i="0" noProof="0" dirty="0" err="1" smtClean="0">
                <a:solidFill>
                  <a:srgbClr val="000000"/>
                </a:solidFill>
                <a:latin typeface="Segoe Semibold"/>
                <a:ea typeface="+mn-ea"/>
                <a:cs typeface="+mn-cs"/>
              </a:rPr>
              <a:t>hipervisores</a:t>
            </a:r>
            <a:r>
              <a:rPr lang="pt-BR" sz="1200" b="0" i="0" noProof="0" dirty="0" smtClean="0">
                <a:solidFill>
                  <a:srgbClr val="000000"/>
                </a:solidFill>
                <a:latin typeface="Segoe Semibold"/>
                <a:ea typeface="+mn-ea"/>
                <a:cs typeface="+mn-cs"/>
              </a:rPr>
              <a:t> Microsoft e de terceiros, tudo com a mesma plataforma.  </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Esses recursos ajudaram o </a:t>
            </a:r>
            <a:r>
              <a:rPr lang="pt-BR" sz="1200" b="0" i="0" u="sng" noProof="0" dirty="0" err="1" smtClean="0">
                <a:solidFill>
                  <a:srgbClr val="000000"/>
                </a:solidFill>
                <a:latin typeface="Segoe Semibold"/>
                <a:ea typeface="+mn-ea"/>
                <a:cs typeface="+mn-cs"/>
                <a:hlinkClick r:id="rId3"/>
              </a:rPr>
              <a:t>Banverket</a:t>
            </a:r>
            <a:r>
              <a:rPr lang="pt-BR" sz="1200" b="0" i="0" u="sng" noProof="0" dirty="0" smtClean="0">
                <a:solidFill>
                  <a:srgbClr val="000000"/>
                </a:solidFill>
                <a:latin typeface="Segoe Semibold"/>
                <a:ea typeface="+mn-ea"/>
                <a:cs typeface="+mn-cs"/>
                <a:hlinkClick r:id="rId3"/>
              </a:rPr>
              <a:t> </a:t>
            </a:r>
            <a:r>
              <a:rPr lang="pt-BR" sz="1200" b="0" i="0" u="sng" noProof="0" dirty="0" smtClean="0">
                <a:solidFill>
                  <a:srgbClr val="000000"/>
                </a:solidFill>
                <a:latin typeface="Segoe Semibold"/>
                <a:ea typeface="+mn-ea"/>
                <a:cs typeface="+mn-cs"/>
              </a:rPr>
              <a:t>ICT</a:t>
            </a:r>
            <a:r>
              <a:rPr lang="pt-BR" sz="1200" b="0" i="0" noProof="0" dirty="0" smtClean="0">
                <a:solidFill>
                  <a:srgbClr val="000000"/>
                </a:solidFill>
                <a:latin typeface="Segoe Semibold"/>
                <a:ea typeface="+mn-ea"/>
                <a:cs typeface="+mn-cs"/>
              </a:rPr>
              <a:t> a escolher a Microsoft para sua estratégia de virtualização:  “Estivemos observando com interesse a evolução da estratégia Microsoft para construir interoperabilidade entre tecnologias de gerenciamento de </a:t>
            </a:r>
            <a:r>
              <a:rPr lang="pt-BR" sz="1200" b="0" i="0" noProof="0" dirty="0" err="1" smtClean="0">
                <a:solidFill>
                  <a:srgbClr val="000000"/>
                </a:solidFill>
                <a:latin typeface="Segoe Semibold"/>
                <a:ea typeface="+mn-ea"/>
                <a:cs typeface="+mn-cs"/>
              </a:rPr>
              <a:t>infraestrutura</a:t>
            </a:r>
            <a:r>
              <a:rPr lang="pt-BR" sz="1200" b="0" i="0" noProof="0" dirty="0" smtClean="0">
                <a:solidFill>
                  <a:srgbClr val="000000"/>
                </a:solidFill>
                <a:latin typeface="Segoe Semibold"/>
                <a:ea typeface="+mn-ea"/>
                <a:cs typeface="+mn-cs"/>
              </a:rPr>
              <a:t> e de virtualização, do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à estação de trabalho. Sabíamos que queríamos montar uma plataforma de virtualização integrada que abrangesse consolidação de servidores, Serviços de Terminal e virtualização de aplicações que pudéssemos gerenciar com um único conjunto de ferramentas. Examinamos a </a:t>
            </a:r>
            <a:r>
              <a:rPr lang="pt-BR" sz="1200" b="0" i="0" noProof="0" dirty="0" err="1" smtClean="0">
                <a:solidFill>
                  <a:srgbClr val="000000"/>
                </a:solidFill>
                <a:latin typeface="Segoe Semibold"/>
                <a:ea typeface="+mn-ea"/>
                <a:cs typeface="+mn-cs"/>
              </a:rPr>
              <a:t>VMware</a:t>
            </a:r>
            <a:r>
              <a:rPr lang="pt-BR" sz="1200" b="0" i="0" noProof="0" dirty="0" smtClean="0">
                <a:solidFill>
                  <a:srgbClr val="000000"/>
                </a:solidFill>
                <a:latin typeface="Segoe Semibold"/>
                <a:ea typeface="+mn-ea"/>
                <a:cs typeface="+mn-cs"/>
              </a:rPr>
              <a:t>, mas decidimos contra porque queríamos nos beneficiar da integração fim a fim que as tecnologias de virtualização e de gerenciamento Microsoft nos proporcionarão”, explica </a:t>
            </a:r>
            <a:r>
              <a:rPr lang="pt-BR" sz="1200" b="0" i="0" noProof="0" dirty="0" err="1" smtClean="0">
                <a:solidFill>
                  <a:srgbClr val="000000"/>
                </a:solidFill>
                <a:latin typeface="Segoe Semibold"/>
                <a:ea typeface="+mn-ea"/>
                <a:cs typeface="+mn-cs"/>
              </a:rPr>
              <a:t>Pontus</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Blomkvist</a:t>
            </a:r>
            <a:r>
              <a:rPr lang="pt-BR" sz="1200" b="0" i="0" noProof="0" dirty="0" smtClean="0">
                <a:solidFill>
                  <a:srgbClr val="000000"/>
                </a:solidFill>
                <a:latin typeface="Segoe Semibold"/>
                <a:ea typeface="+mn-ea"/>
                <a:cs typeface="+mn-cs"/>
              </a:rPr>
              <a:t>, Gerente de Projeto de Serviços, </a:t>
            </a:r>
            <a:r>
              <a:rPr lang="pt-BR" sz="1200" b="0" i="0" noProof="0" dirty="0" err="1" smtClean="0">
                <a:solidFill>
                  <a:srgbClr val="000000"/>
                </a:solidFill>
                <a:latin typeface="Segoe Semibold"/>
                <a:ea typeface="+mn-ea"/>
                <a:cs typeface="+mn-cs"/>
              </a:rPr>
              <a:t>Banverket</a:t>
            </a:r>
            <a:r>
              <a:rPr lang="pt-BR" sz="1200" b="0" i="0" noProof="0" dirty="0" smtClean="0">
                <a:solidFill>
                  <a:srgbClr val="000000"/>
                </a:solidFill>
                <a:latin typeface="Segoe Semibold"/>
                <a:ea typeface="+mn-ea"/>
                <a:cs typeface="+mn-cs"/>
              </a:rPr>
              <a:t> ICT.</a:t>
            </a:r>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432"/>
              </a:spcBef>
              <a:spcAft>
                <a:spcPts val="0"/>
              </a:spcAft>
              <a:buNone/>
            </a:pPr>
            <a:r>
              <a:rPr lang="pt-BR" sz="1200" b="0" i="0" u="sng" noProof="0" dirty="0" smtClean="0">
                <a:solidFill>
                  <a:srgbClr val="000000"/>
                </a:solidFill>
                <a:latin typeface="Segoe Semibold"/>
                <a:ea typeface="+mn-ea"/>
                <a:cs typeface="+mn-cs"/>
              </a:rPr>
              <a:t>Recuperação</a:t>
            </a:r>
            <a:r>
              <a:rPr lang="pt-BR" sz="1200" b="0" i="0" u="sng" baseline="0" noProof="0" dirty="0" smtClean="0">
                <a:solidFill>
                  <a:srgbClr val="000000"/>
                </a:solidFill>
                <a:latin typeface="Segoe Semibold"/>
                <a:ea typeface="+mn-ea"/>
                <a:cs typeface="+mn-cs"/>
              </a:rPr>
              <a:t> de Desastres Embutida no System Center</a:t>
            </a:r>
          </a:p>
          <a:p>
            <a:pPr algn="l">
              <a:spcBef>
                <a:spcPts val="432"/>
              </a:spcBef>
              <a:spcAft>
                <a:spcPts val="0"/>
              </a:spcAft>
              <a:buNone/>
            </a:pPr>
            <a:r>
              <a:rPr lang="pt-BR" sz="1200" b="0" i="0" noProof="0" dirty="0" smtClean="0">
                <a:solidFill>
                  <a:srgbClr val="000000"/>
                </a:solidFill>
                <a:latin typeface="Segoe Semibold"/>
                <a:ea typeface="+mn-ea"/>
                <a:cs typeface="+mn-cs"/>
              </a:rPr>
              <a:t>Até mesmo recursos de recuperação de desastres são embutidos na solução Microsoft, ajudando você a melhorar a produtividade durante tempo de inatividade imprevisto e a melhorar o impacto financeiro de paradas do TI.  Usando o recurso Instantâneo do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o </a:t>
            </a:r>
            <a:r>
              <a:rPr lang="pt-BR" sz="1200" b="0" i="0" u="sng" noProof="0" dirty="0" smtClean="0">
                <a:solidFill>
                  <a:srgbClr val="000000"/>
                </a:solidFill>
                <a:latin typeface="Segoe Semibold"/>
                <a:ea typeface="+mn-ea"/>
                <a:cs typeface="+mn-cs"/>
                <a:hlinkClick r:id="rId4"/>
              </a:rPr>
              <a:t>Centro Médico </a:t>
            </a:r>
            <a:r>
              <a:rPr lang="pt-BR" sz="1200" b="0" i="0" u="sng" noProof="0" dirty="0" err="1" smtClean="0">
                <a:solidFill>
                  <a:srgbClr val="000000"/>
                </a:solidFill>
                <a:latin typeface="Segoe Semibold"/>
                <a:ea typeface="+mn-ea"/>
                <a:cs typeface="+mn-cs"/>
                <a:hlinkClick r:id="rId4"/>
              </a:rPr>
              <a:t>Dartmouth-Hitchcock</a:t>
            </a:r>
            <a:r>
              <a:rPr lang="pt-BR" sz="1200" b="0" i="0" noProof="0" dirty="0" smtClean="0">
                <a:solidFill>
                  <a:srgbClr val="000000"/>
                </a:solidFill>
                <a:latin typeface="Segoe Semibold"/>
                <a:ea typeface="+mn-ea"/>
                <a:cs typeface="+mn-cs"/>
              </a:rPr>
              <a:t> pode capturar rapidamente o estado de uma máquina virtual em execução para restaurá-la a um estado anterior rápida e facilmente. "Fazer isso em hardware físico leva algumas horas; com máquinas virtuais, leva minutos“, diz Robert </a:t>
            </a:r>
            <a:r>
              <a:rPr lang="pt-BR" sz="1200" b="0" i="0" noProof="0" dirty="0" err="1" smtClean="0">
                <a:solidFill>
                  <a:srgbClr val="000000"/>
                </a:solidFill>
                <a:latin typeface="Segoe Semibold"/>
                <a:ea typeface="+mn-ea"/>
                <a:cs typeface="+mn-cs"/>
              </a:rPr>
              <a:t>McShinsky</a:t>
            </a:r>
            <a:r>
              <a:rPr lang="pt-BR" sz="1200" b="0" i="0" noProof="0" dirty="0" smtClean="0">
                <a:solidFill>
                  <a:srgbClr val="000000"/>
                </a:solidFill>
                <a:latin typeface="Segoe Semibold"/>
                <a:ea typeface="+mn-ea"/>
                <a:cs typeface="+mn-cs"/>
              </a:rPr>
              <a:t>, Administrador de Sistemas Sênior, Centro Médico </a:t>
            </a:r>
            <a:r>
              <a:rPr lang="pt-BR" sz="1200" b="0" i="0" noProof="0" dirty="0" err="1" smtClean="0">
                <a:solidFill>
                  <a:srgbClr val="000000"/>
                </a:solidFill>
                <a:latin typeface="Segoe Semibold"/>
                <a:ea typeface="+mn-ea"/>
                <a:cs typeface="+mn-cs"/>
              </a:rPr>
              <a:t>Dartmouth-Hitchcock</a:t>
            </a:r>
            <a:r>
              <a:rPr lang="pt-BR" sz="1200" b="0" i="0" noProof="0" dirty="0" smtClean="0">
                <a:solidFill>
                  <a:srgbClr val="000000"/>
                </a:solidFill>
                <a:latin typeface="Segoe Semibold"/>
                <a:ea typeface="+mn-ea"/>
                <a:cs typeface="+mn-cs"/>
              </a:rPr>
              <a:t>.  Esses recursos também são essenciais para a </a:t>
            </a:r>
            <a:r>
              <a:rPr lang="pt-BR" sz="1200" b="0" i="0" u="sng" noProof="0" dirty="0" smtClean="0">
                <a:solidFill>
                  <a:srgbClr val="000000"/>
                </a:solidFill>
                <a:latin typeface="Segoe Semibold"/>
                <a:ea typeface="+mn-ea"/>
                <a:cs typeface="+mn-cs"/>
                <a:hlinkClick r:id="rId5"/>
              </a:rPr>
              <a:t>Construtora </a:t>
            </a:r>
            <a:r>
              <a:rPr lang="pt-BR" sz="1200" b="0" i="0" u="sng" noProof="0" dirty="0" err="1" smtClean="0">
                <a:solidFill>
                  <a:srgbClr val="000000"/>
                </a:solidFill>
                <a:latin typeface="Segoe Semibold"/>
                <a:ea typeface="+mn-ea"/>
                <a:cs typeface="+mn-cs"/>
              </a:rPr>
              <a:t>Bouygues</a:t>
            </a:r>
            <a:r>
              <a:rPr lang="pt-BR" sz="1200" b="0" i="0" noProof="0" dirty="0" smtClean="0">
                <a:solidFill>
                  <a:srgbClr val="000000"/>
                </a:solidFill>
                <a:latin typeface="Segoe Semibold"/>
                <a:ea typeface="+mn-ea"/>
                <a:cs typeface="+mn-cs"/>
              </a:rPr>
              <a:t>. Segundo Amaury </a:t>
            </a:r>
            <a:r>
              <a:rPr lang="pt-BR" sz="1200" b="0" i="0" noProof="0" dirty="0" err="1" smtClean="0">
                <a:solidFill>
                  <a:srgbClr val="000000"/>
                </a:solidFill>
                <a:latin typeface="Segoe Semibold"/>
                <a:ea typeface="+mn-ea"/>
                <a:cs typeface="+mn-cs"/>
              </a:rPr>
              <a:t>Pitrou</a:t>
            </a:r>
            <a:r>
              <a:rPr lang="pt-BR" sz="1200" b="0" i="0" noProof="0" dirty="0" smtClean="0">
                <a:solidFill>
                  <a:srgbClr val="000000"/>
                </a:solidFill>
                <a:latin typeface="Segoe Semibold"/>
                <a:ea typeface="+mn-ea"/>
                <a:cs typeface="+mn-cs"/>
              </a:rPr>
              <a:t>, o Diretor Adjunto de Arquitetura de Projetos, Estações de Trabalho e Mobilidade, "A indústria da construção mudou, e os funcionários dependem muito de sistemas eletrônicos. Não podemos mais tolerar interrupções de serviço.  Com o </a:t>
            </a:r>
            <a:r>
              <a:rPr lang="pt-BR" sz="1200" b="0" i="0" noProof="0" dirty="0" err="1" smtClean="0">
                <a:solidFill>
                  <a:srgbClr val="000000"/>
                </a:solidFill>
                <a:latin typeface="Segoe Semibold"/>
                <a:ea typeface="+mn-ea"/>
                <a:cs typeface="+mn-cs"/>
              </a:rPr>
              <a:t>Hyper</a:t>
            </a:r>
            <a:r>
              <a:rPr lang="pt-BR" sz="1200" b="0" i="0" noProof="0" dirty="0" smtClean="0">
                <a:solidFill>
                  <a:srgbClr val="000000"/>
                </a:solidFill>
                <a:latin typeface="Segoe Semibold"/>
                <a:ea typeface="+mn-ea"/>
                <a:cs typeface="+mn-cs"/>
              </a:rPr>
              <a:t>-V e o System Center Virtual Machine Manager, estamos criando um data </a:t>
            </a:r>
            <a:r>
              <a:rPr lang="pt-BR" sz="1200" b="0" i="0" noProof="0" dirty="0" err="1" smtClean="0">
                <a:solidFill>
                  <a:srgbClr val="000000"/>
                </a:solidFill>
                <a:latin typeface="Segoe Semibold"/>
                <a:ea typeface="+mn-ea"/>
                <a:cs typeface="+mn-cs"/>
              </a:rPr>
              <a:t>center</a:t>
            </a:r>
            <a:r>
              <a:rPr lang="pt-BR" sz="1200" b="0" i="0" noProof="0" dirty="0" smtClean="0">
                <a:solidFill>
                  <a:srgbClr val="000000"/>
                </a:solidFill>
                <a:latin typeface="Segoe Semibold"/>
                <a:ea typeface="+mn-ea"/>
                <a:cs typeface="+mn-cs"/>
              </a:rPr>
              <a:t> redundante na Normandia para assegurar a continuidade dos negócios”.</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u="sng" noProof="0" dirty="0" smtClean="0">
                <a:solidFill>
                  <a:srgbClr val="000000"/>
                </a:solidFill>
                <a:latin typeface="Segoe Semibold"/>
                <a:ea typeface="+mn-ea"/>
                <a:cs typeface="+mn-cs"/>
              </a:rPr>
              <a:t>Virtualização </a:t>
            </a:r>
            <a:r>
              <a:rPr lang="pt-BR" sz="1200" b="0" i="0" u="sng" baseline="0" noProof="0" dirty="0" smtClean="0">
                <a:solidFill>
                  <a:srgbClr val="000000"/>
                </a:solidFill>
                <a:latin typeface="Segoe Semibold"/>
                <a:ea typeface="+mn-ea"/>
                <a:cs typeface="+mn-cs"/>
              </a:rPr>
              <a:t> de Aplicações Embutida no Center</a:t>
            </a:r>
          </a:p>
          <a:p>
            <a:pPr algn="l">
              <a:spcBef>
                <a:spcPts val="432"/>
              </a:spcBef>
              <a:spcAft>
                <a:spcPts val="0"/>
              </a:spcAft>
              <a:buNone/>
            </a:pPr>
            <a:r>
              <a:rPr lang="pt-BR" sz="1200" b="0" i="0" noProof="0" dirty="0" smtClean="0">
                <a:solidFill>
                  <a:srgbClr val="000000"/>
                </a:solidFill>
                <a:latin typeface="Segoe Semibold"/>
                <a:ea typeface="+mn-ea"/>
                <a:cs typeface="+mn-cs"/>
              </a:rPr>
              <a:t>Outro exemplo em que a virtualização está integrada à plataforma de gerenciamento é com o System Center </a:t>
            </a:r>
            <a:r>
              <a:rPr lang="pt-BR" sz="1200" b="0" i="0" noProof="0" dirty="0" err="1" smtClean="0">
                <a:solidFill>
                  <a:srgbClr val="000000"/>
                </a:solidFill>
                <a:latin typeface="Segoe Semibold"/>
                <a:ea typeface="+mn-ea"/>
                <a:cs typeface="+mn-cs"/>
              </a:rPr>
              <a:t>Configuration</a:t>
            </a:r>
            <a:r>
              <a:rPr lang="pt-BR" sz="1200" b="0" i="0" noProof="0" dirty="0" smtClean="0">
                <a:solidFill>
                  <a:srgbClr val="000000"/>
                </a:solidFill>
                <a:latin typeface="Segoe Semibold"/>
                <a:ea typeface="+mn-ea"/>
                <a:cs typeface="+mn-cs"/>
              </a:rPr>
              <a:t> Manager 2007 R2, que permite que você implante aplicações físicas e virtuais a partir do mesmo console. A </a:t>
            </a:r>
            <a:r>
              <a:rPr lang="pt-BR" sz="1200" b="0" i="0" noProof="0" dirty="0" err="1" smtClean="0">
                <a:solidFill>
                  <a:srgbClr val="000000"/>
                </a:solidFill>
                <a:latin typeface="Segoe Semibold"/>
                <a:ea typeface="+mn-ea"/>
                <a:cs typeface="+mn-cs"/>
              </a:rPr>
              <a:t>Tuv</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Nord</a:t>
            </a:r>
            <a:r>
              <a:rPr lang="pt-BR" sz="1200" b="0" i="0" noProof="0" dirty="0" smtClean="0">
                <a:solidFill>
                  <a:srgbClr val="000000"/>
                </a:solidFill>
                <a:latin typeface="Segoe Semibold"/>
                <a:ea typeface="+mn-ea"/>
                <a:cs typeface="+mn-cs"/>
              </a:rPr>
              <a:t> concorda que uma solução de virtualização e gerenciamento integrada proporciona benefícios enormes:  “Estávamos ansiosos para colocar a Virtualização de Aplicações Microsoft e o System Center </a:t>
            </a:r>
            <a:r>
              <a:rPr lang="pt-BR" sz="1200" b="0" i="0" noProof="0" dirty="0" err="1" smtClean="0">
                <a:solidFill>
                  <a:srgbClr val="000000"/>
                </a:solidFill>
                <a:latin typeface="Segoe Semibold"/>
                <a:ea typeface="+mn-ea"/>
                <a:cs typeface="+mn-cs"/>
              </a:rPr>
              <a:t>Configuration</a:t>
            </a:r>
            <a:r>
              <a:rPr lang="pt-BR" sz="1200" b="0" i="0" noProof="0" dirty="0" smtClean="0">
                <a:solidFill>
                  <a:srgbClr val="000000"/>
                </a:solidFill>
                <a:latin typeface="Segoe Semibold"/>
                <a:ea typeface="+mn-ea"/>
                <a:cs typeface="+mn-cs"/>
              </a:rPr>
              <a:t> Manager trabalhando juntos para ter uma única </a:t>
            </a:r>
            <a:r>
              <a:rPr lang="pt-BR" sz="1200" b="0" i="0" noProof="0" dirty="0" err="1" smtClean="0">
                <a:solidFill>
                  <a:srgbClr val="000000"/>
                </a:solidFill>
                <a:latin typeface="Segoe Semibold"/>
                <a:ea typeface="+mn-ea"/>
                <a:cs typeface="+mn-cs"/>
              </a:rPr>
              <a:t>infraestrutura</a:t>
            </a:r>
            <a:r>
              <a:rPr lang="pt-BR" sz="1200" b="0" i="0" noProof="0" dirty="0" smtClean="0">
                <a:solidFill>
                  <a:srgbClr val="000000"/>
                </a:solidFill>
                <a:latin typeface="Segoe Semibold"/>
                <a:ea typeface="+mn-ea"/>
                <a:cs typeface="+mn-cs"/>
              </a:rPr>
              <a:t> uniforme para distribuição. E, com apenas oito pessoas em nosso grupo, quando mais pudermos simplificar nossos processos, melhor.  Agora podemos implantar aplicações </a:t>
            </a:r>
            <a:r>
              <a:rPr lang="pt-BR" sz="1200" b="0" i="0" noProof="0" dirty="0" err="1" smtClean="0">
                <a:solidFill>
                  <a:srgbClr val="000000"/>
                </a:solidFill>
                <a:latin typeface="Segoe Semibold"/>
                <a:ea typeface="+mn-ea"/>
                <a:cs typeface="+mn-cs"/>
              </a:rPr>
              <a:t>virtualizadas</a:t>
            </a:r>
            <a:r>
              <a:rPr lang="pt-BR" sz="1200" b="0" i="0" noProof="0" dirty="0" smtClean="0">
                <a:solidFill>
                  <a:srgbClr val="000000"/>
                </a:solidFill>
                <a:latin typeface="Segoe Semibold"/>
                <a:ea typeface="+mn-ea"/>
                <a:cs typeface="+mn-cs"/>
              </a:rPr>
              <a:t> e instaladas usando o mesmo procedimento", observa </a:t>
            </a:r>
            <a:r>
              <a:rPr lang="pt-BR" sz="1200" b="0" i="0" noProof="0" dirty="0" err="1" smtClean="0">
                <a:solidFill>
                  <a:srgbClr val="000000"/>
                </a:solidFill>
                <a:latin typeface="Segoe Semibold"/>
                <a:ea typeface="+mn-ea"/>
                <a:cs typeface="+mn-cs"/>
              </a:rPr>
              <a:t>Arne</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Bertgen</a:t>
            </a:r>
            <a:r>
              <a:rPr lang="pt-BR" sz="1200" b="0" i="0" noProof="0" dirty="0" smtClean="0">
                <a:solidFill>
                  <a:srgbClr val="000000"/>
                </a:solidFill>
                <a:latin typeface="Segoe Semibold"/>
                <a:ea typeface="+mn-ea"/>
                <a:cs typeface="+mn-cs"/>
              </a:rPr>
              <a:t>, Administrador de TI da </a:t>
            </a:r>
            <a:r>
              <a:rPr lang="pt-BR" sz="1200" b="0" i="0" noProof="0" dirty="0" err="1" smtClean="0">
                <a:solidFill>
                  <a:srgbClr val="000000"/>
                </a:solidFill>
                <a:latin typeface="Segoe Semibold"/>
                <a:ea typeface="+mn-ea"/>
                <a:cs typeface="+mn-cs"/>
              </a:rPr>
              <a:t>Tuv</a:t>
            </a:r>
            <a:r>
              <a:rPr lang="pt-BR" sz="1200" b="0" i="0" noProof="0" dirty="0" smtClean="0">
                <a:solidFill>
                  <a:srgbClr val="000000"/>
                </a:solidFill>
                <a:latin typeface="Segoe Semibold"/>
                <a:ea typeface="+mn-ea"/>
                <a:cs typeface="+mn-cs"/>
              </a:rPr>
              <a:t> </a:t>
            </a:r>
            <a:r>
              <a:rPr lang="pt-BR" sz="1200" b="0" i="0" noProof="0" dirty="0" err="1" smtClean="0">
                <a:solidFill>
                  <a:srgbClr val="000000"/>
                </a:solidFill>
                <a:latin typeface="Segoe Semibold"/>
                <a:ea typeface="+mn-ea"/>
                <a:cs typeface="+mn-cs"/>
              </a:rPr>
              <a:t>Nord</a:t>
            </a:r>
            <a:r>
              <a:rPr lang="pt-BR" sz="1200" b="0" i="0" noProof="0" dirty="0" smtClean="0">
                <a:solidFill>
                  <a:srgbClr val="000000"/>
                </a:solidFill>
                <a:latin typeface="Segoe Semibold"/>
                <a:ea typeface="+mn-ea"/>
                <a:cs typeface="+mn-cs"/>
              </a:rPr>
              <a:t>.</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432"/>
              </a:spcBef>
              <a:spcAft>
                <a:spcPts val="0"/>
              </a:spcAft>
              <a:buNone/>
            </a:pPr>
            <a:r>
              <a:rPr lang="pt-BR" sz="1200" b="0" i="0" noProof="0" dirty="0" smtClean="0">
                <a:solidFill>
                  <a:srgbClr val="000000"/>
                </a:solidFill>
                <a:latin typeface="Segoe Semibold"/>
                <a:ea typeface="+mn-ea"/>
                <a:cs typeface="+mn-cs"/>
              </a:rPr>
              <a:t>Além de ser integrado na solução System Center, a Virtualização de Aplicações Microsoft trabalha diretamente com serviços do Microsoft Active Directory, tornando rápido — e fácil — alocar as aplicações certas para os usuários, como atesta o Distrito Escolar de Kent. “Tudo o que fazemos é incluir a aplicação no Active Directory do professor e, assim que ele se registra no computador, ele a obtém. O professor acha que é mágica", diz Judy Peterson, Gerente de Suporte ao Cliente, </a:t>
            </a:r>
            <a:r>
              <a:rPr lang="pt-BR" sz="1200" b="0" i="0" u="sng" noProof="0" dirty="0" smtClean="0">
                <a:solidFill>
                  <a:srgbClr val="000000"/>
                </a:solidFill>
                <a:latin typeface="Segoe Semibold"/>
                <a:ea typeface="+mn-ea"/>
                <a:cs typeface="+mn-cs"/>
                <a:hlinkClick r:id="rId6"/>
              </a:rPr>
              <a:t>Distrito Escolar de Kent</a:t>
            </a:r>
            <a:r>
              <a:rPr lang="pt-BR" sz="1200" b="0" i="0" noProof="0" dirty="0" smtClean="0">
                <a:solidFill>
                  <a:srgbClr val="000000"/>
                </a:solidFill>
                <a:latin typeface="Segoe Semibold"/>
                <a:ea typeface="+mn-ea"/>
                <a:cs typeface="+mn-cs"/>
              </a:rPr>
              <a:t>.</a:t>
            </a:r>
          </a:p>
          <a:p>
            <a:pPr algn="l">
              <a:spcBef>
                <a:spcPts val="432"/>
              </a:spcBef>
              <a:spcAft>
                <a:spcPts val="0"/>
              </a:spcAft>
              <a:buNone/>
            </a:pPr>
            <a:r>
              <a:rPr lang="pt-BR" sz="1200" b="0" i="0" noProof="0" dirty="0" smtClean="0">
                <a:solidFill>
                  <a:srgbClr val="000000"/>
                </a:solidFill>
                <a:latin typeface="Segoe Semibold"/>
                <a:ea typeface="+mn-ea"/>
                <a:cs typeface="+mn-cs"/>
              </a:rPr>
              <a:t> </a:t>
            </a:r>
          </a:p>
          <a:p>
            <a:pPr algn="l">
              <a:spcBef>
                <a:spcPts val="0"/>
              </a:spcBef>
              <a:spcAft>
                <a:spcPts val="0"/>
              </a:spcAft>
              <a:buNone/>
            </a:pPr>
            <a:endParaRPr lang="pt-BR" noProof="0" dirty="0" smtClean="0"/>
          </a:p>
          <a:p>
            <a:pPr algn="l">
              <a:spcBef>
                <a:spcPts val="432"/>
              </a:spcBef>
              <a:spcAft>
                <a:spcPts val="0"/>
              </a:spcAft>
              <a:buNone/>
            </a:pPr>
            <a:endParaRPr lang="pt-BR" sz="1200" noProof="0" dirty="0" smtClean="0">
              <a:solidFill>
                <a:schemeClr val="tx1"/>
              </a:solidFill>
              <a:latin typeface="Segoe Semibold"/>
              <a:ea typeface="+mn-ea"/>
              <a:cs typeface="+mn-cs"/>
            </a:endParaRPr>
          </a:p>
          <a:p>
            <a:pPr algn="l">
              <a:spcBef>
                <a:spcPts val="0"/>
              </a:spcBef>
              <a:spcAft>
                <a:spcPts val="0"/>
              </a:spcAft>
              <a:buNone/>
            </a:pPr>
            <a:endParaRPr lang="pt-BR" noProof="0" dirty="0" smtClean="0"/>
          </a:p>
          <a:p>
            <a:pPr algn="l">
              <a:spcBef>
                <a:spcPts val="0"/>
              </a:spcBef>
              <a:spcAft>
                <a:spcPts val="0"/>
              </a:spcAft>
              <a:buNone/>
            </a:pPr>
            <a:endParaRPr lang="pt-BR" noProof="0" dirty="0" smtClean="0"/>
          </a:p>
        </p:txBody>
      </p:sp>
      <p:sp>
        <p:nvSpPr>
          <p:cNvPr id="4" name="Slide Number Placeholder 3"/>
          <p:cNvSpPr>
            <a:spLocks noGrp="1"/>
          </p:cNvSpPr>
          <p:nvPr>
            <p:ph type="sldNum" sz="quarter" idx="10"/>
          </p:nvPr>
        </p:nvSpPr>
        <p:spPr/>
        <p:txBody>
          <a:bodyPr/>
          <a:lstStyle/>
          <a:p>
            <a:pPr algn="r">
              <a:buNone/>
            </a:pPr>
            <a:fld id="{A7B49BE0-D542-4935-9E00-D009DC073B86}" type="slidenum">
              <a:rPr lang="en-US" sz="1200" b="0" i="0">
                <a:latin typeface="Arial"/>
                <a:ea typeface="+mn-ea"/>
                <a:cs typeface="+mn-cs"/>
              </a:rPr>
              <a:pPr algn="r">
                <a:buNone/>
              </a:pPr>
              <a:t>11</a:t>
            </a:fld>
            <a:endParaRPr lang="en-US" sz="1200" b="0" i="0">
              <a:latin typeface="Aria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5.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jpeg"/><Relationship Id="rId1" Type="http://schemas.openxmlformats.org/officeDocument/2006/relationships/slideMaster" Target="../slideMasters/slideMaster6.xml"/><Relationship Id="rId4" Type="http://schemas.openxmlformats.org/officeDocument/2006/relationships/image" Target="../media/image28.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85800" y="2362200"/>
            <a:ext cx="7772400" cy="1409700"/>
          </a:xfrm>
        </p:spPr>
        <p:txBody>
          <a:bodyPr/>
          <a:lstStyle>
            <a:lvl1pPr>
              <a:defRPr smtClean="0">
                <a:effectLst>
                  <a:outerShdw blurRad="38100" dist="38100" dir="2700000" algn="tl">
                    <a:srgbClr val="000000"/>
                  </a:outerShdw>
                </a:effectLst>
                <a:latin typeface="Arial" charset="0"/>
              </a:defRPr>
            </a:lvl1pPr>
          </a:lstStyle>
          <a:p>
            <a:r>
              <a:rPr lang="en-US" smtClean="0"/>
              <a:t>Click to edit Master title style</a:t>
            </a:r>
          </a:p>
        </p:txBody>
      </p:sp>
      <p:sp>
        <p:nvSpPr>
          <p:cNvPr id="1032" name="Rectangle 8"/>
          <p:cNvSpPr>
            <a:spLocks noGrp="1" noChangeArrowheads="1"/>
          </p:cNvSpPr>
          <p:nvPr>
            <p:ph type="body" idx="1"/>
          </p:nvPr>
        </p:nvSpPr>
        <p:spPr>
          <a:xfrm>
            <a:off x="685800" y="4572000"/>
            <a:ext cx="6400800" cy="530225"/>
          </a:xfrm>
        </p:spPr>
        <p:txBody>
          <a:bodyPr/>
          <a:lstStyle>
            <a:lvl1pPr marL="0" indent="0">
              <a:buFont typeface="Wingdings" pitchFamily="2" charset="2"/>
              <a:buNone/>
              <a:defRPr smtClean="0">
                <a:effectLst>
                  <a:outerShdw blurRad="38100" dist="38100" dir="2700000" algn="tl">
                    <a:srgbClr val="000000"/>
                  </a:outerShdw>
                </a:effectLst>
                <a:latin typeface="Arial" charset="0"/>
              </a:defRPr>
            </a:lvl1pPr>
          </a:lstStyle>
          <a:p>
            <a:r>
              <a:rPr lang="en-US" smtClean="0"/>
              <a:t>Click to edit Master subtitle style</a:t>
            </a:r>
          </a:p>
        </p:txBody>
      </p:sp>
    </p:spTree>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2323" y="1414200"/>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414200"/>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49579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0774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pic>
        <p:nvPicPr>
          <p:cNvPr id="5" name="Picture 4" descr="Title_bar_16x9.png"/>
          <p:cNvPicPr>
            <a:picLocks noChangeAspect="1"/>
          </p:cNvPicPr>
          <p:nvPr userDrawn="1"/>
        </p:nvPicPr>
        <p:blipFill>
          <a:blip r:embed="rId3" cstate="email"/>
          <a:srcRect/>
          <a:stretch>
            <a:fillRect/>
          </a:stretch>
        </p:blipFill>
        <p:spPr>
          <a:xfrm>
            <a:off x="0" y="-92207"/>
            <a:ext cx="9144000" cy="3035193"/>
          </a:xfrm>
          <a:prstGeom prst="rect">
            <a:avLst/>
          </a:prstGeom>
        </p:spPr>
      </p:pic>
      <p:sp>
        <p:nvSpPr>
          <p:cNvPr id="2" name="Title 1"/>
          <p:cNvSpPr>
            <a:spLocks noGrp="1"/>
          </p:cNvSpPr>
          <p:nvPr>
            <p:ph type="ctrTitle"/>
          </p:nvPr>
        </p:nvSpPr>
        <p:spPr>
          <a:xfrm>
            <a:off x="1417213" y="2540077"/>
            <a:ext cx="6995214" cy="1523494"/>
          </a:xfrm>
        </p:spPr>
        <p:txBody>
          <a:bodyPr anchor="ctr" anchorCtr="0">
            <a:noAutofit/>
          </a:bodyPr>
          <a:lstStyle>
            <a:lvl1pPr>
              <a:lnSpc>
                <a:spcPct val="90000"/>
              </a:lnSpc>
              <a:defRPr sz="4500" spc="-125"/>
            </a:lvl1pPr>
          </a:lstStyle>
          <a:p>
            <a:r>
              <a:rPr lang="en-US" smtClean="0"/>
              <a:t>Click to edit Master title style</a:t>
            </a:r>
            <a:endParaRPr lang="en-US" dirty="0"/>
          </a:p>
        </p:txBody>
      </p:sp>
      <p:sp>
        <p:nvSpPr>
          <p:cNvPr id="3" name="Subtitle 2"/>
          <p:cNvSpPr>
            <a:spLocks noGrp="1"/>
          </p:cNvSpPr>
          <p:nvPr>
            <p:ph type="subTitle" idx="1"/>
          </p:nvPr>
        </p:nvSpPr>
        <p:spPr>
          <a:xfrm>
            <a:off x="1417213" y="4498671"/>
            <a:ext cx="6994950" cy="461665"/>
          </a:xfrm>
        </p:spPr>
        <p:txBody>
          <a:bodyPr>
            <a:noAutofit/>
          </a:bodyPr>
          <a:lstStyle>
            <a:lvl1pPr marL="0" indent="0" algn="l">
              <a:lnSpc>
                <a:spcPct val="90000"/>
              </a:lnSpc>
              <a:spcBef>
                <a:spcPts val="0"/>
              </a:spcBef>
              <a:buNone/>
              <a:defRPr>
                <a:solidFill>
                  <a:schemeClr val="tx1">
                    <a:tint val="75000"/>
                  </a:schemeClr>
                </a:solidFill>
              </a:defRPr>
            </a:lvl1pPr>
            <a:lvl2pPr marL="380970" indent="0" algn="ctr">
              <a:buNone/>
              <a:defRPr>
                <a:solidFill>
                  <a:schemeClr val="tx1">
                    <a:tint val="75000"/>
                  </a:schemeClr>
                </a:solidFill>
              </a:defRPr>
            </a:lvl2pPr>
            <a:lvl3pPr marL="761939" indent="0" algn="ctr">
              <a:buNone/>
              <a:defRPr>
                <a:solidFill>
                  <a:schemeClr val="tx1">
                    <a:tint val="75000"/>
                  </a:schemeClr>
                </a:solidFill>
              </a:defRPr>
            </a:lvl3pPr>
            <a:lvl4pPr marL="1142908" indent="0" algn="ctr">
              <a:buNone/>
              <a:defRPr>
                <a:solidFill>
                  <a:schemeClr val="tx1">
                    <a:tint val="75000"/>
                  </a:schemeClr>
                </a:solidFill>
              </a:defRPr>
            </a:lvl4pPr>
            <a:lvl5pPr marL="1523878" indent="0" algn="ctr">
              <a:buNone/>
              <a:defRPr>
                <a:solidFill>
                  <a:schemeClr val="tx1">
                    <a:tint val="75000"/>
                  </a:schemeClr>
                </a:solidFill>
              </a:defRPr>
            </a:lvl5pPr>
            <a:lvl6pPr marL="1904848" indent="0" algn="ctr">
              <a:buNone/>
              <a:defRPr>
                <a:solidFill>
                  <a:schemeClr val="tx1">
                    <a:tint val="75000"/>
                  </a:schemeClr>
                </a:solidFill>
              </a:defRPr>
            </a:lvl6pPr>
            <a:lvl7pPr marL="2285817" indent="0" algn="ctr">
              <a:buNone/>
              <a:defRPr>
                <a:solidFill>
                  <a:schemeClr val="tx1">
                    <a:tint val="75000"/>
                  </a:schemeClr>
                </a:solidFill>
              </a:defRPr>
            </a:lvl7pPr>
            <a:lvl8pPr marL="2666787" indent="0" algn="ctr">
              <a:buNone/>
              <a:defRPr>
                <a:solidFill>
                  <a:schemeClr val="tx1">
                    <a:tint val="75000"/>
                  </a:schemeClr>
                </a:solidFill>
              </a:defRPr>
            </a:lvl8pPr>
            <a:lvl9pPr marL="30477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70396" y="803676"/>
            <a:ext cx="768211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300" b="1" i="1" u="none" strike="noStrike" kern="1200" cap="none" spc="-125"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j-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chor="t" anchorCtr="0">
            <a:noAutofit/>
          </a:bodyPr>
          <a:lstStyle>
            <a:lvl1pPr marL="0" indent="0" algn="l" defTabSz="761939" rtl="0" eaLnBrk="1" latinLnBrk="0" hangingPunct="1">
              <a:lnSpc>
                <a:spcPct val="90000"/>
              </a:lnSpc>
              <a:spcBef>
                <a:spcPct val="0"/>
              </a:spcBef>
              <a:buNone/>
              <a:defRPr lang="en-US" sz="3700" b="0" kern="1200" cap="none" spc="-125" dirty="0">
                <a:ln w="3175">
                  <a:noFill/>
                </a:ln>
                <a:gradFill flip="none" rotWithShape="1">
                  <a:gsLst>
                    <a:gs pos="0">
                      <a:srgbClr val="FFFFB9"/>
                    </a:gs>
                    <a:gs pos="36000">
                      <a:srgbClr val="FFFF99"/>
                    </a:gs>
                    <a:gs pos="86000">
                      <a:srgbClr val="F8801C"/>
                    </a:gs>
                  </a:gsLst>
                  <a:lin ang="5400000" scaled="1"/>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425450" y="6492877"/>
            <a:ext cx="793750" cy="365125"/>
          </a:xfrm>
          <a:prstGeom prst="rect">
            <a:avLst/>
          </a:prstGeom>
        </p:spPr>
        <p:txBody>
          <a:bodyPr lIns="76197" tIns="38098" rIns="76197" bIns="38098"/>
          <a:lstStyle/>
          <a:p>
            <a:fld id="{4ADC909F-5995-43BA-92F7-6380C83767B0}" type="datetime1">
              <a:rPr lang="en-US" smtClean="0"/>
              <a:pPr/>
              <a:t>2/21/2009</a:t>
            </a:fld>
            <a:endParaRPr lang="en-US" dirty="0"/>
          </a:p>
        </p:txBody>
      </p:sp>
      <p:sp>
        <p:nvSpPr>
          <p:cNvPr id="5" name="Footer Placeholder 4"/>
          <p:cNvSpPr>
            <a:spLocks noGrp="1"/>
          </p:cNvSpPr>
          <p:nvPr>
            <p:ph type="ftr" sz="quarter" idx="11"/>
          </p:nvPr>
        </p:nvSpPr>
        <p:spPr>
          <a:xfrm>
            <a:off x="5943600" y="6492877"/>
            <a:ext cx="2895600" cy="365125"/>
          </a:xfrm>
          <a:prstGeom prst="rect">
            <a:avLst/>
          </a:prstGeom>
        </p:spPr>
        <p:txBody>
          <a:bodyPr lIns="76197" tIns="38098" rIns="76197" bIns="38098"/>
          <a:lstStyle/>
          <a:p>
            <a:endParaRPr lang="en-US" dirty="0"/>
          </a:p>
        </p:txBody>
      </p:sp>
      <p:sp>
        <p:nvSpPr>
          <p:cNvPr id="6" name="Slide Number Placeholder 5"/>
          <p:cNvSpPr>
            <a:spLocks noGrp="1"/>
          </p:cNvSpPr>
          <p:nvPr>
            <p:ph type="sldNum" sz="quarter" idx="12"/>
          </p:nvPr>
        </p:nvSpPr>
        <p:spPr>
          <a:xfrm>
            <a:off x="1219201" y="6492877"/>
            <a:ext cx="2133600" cy="365125"/>
          </a:xfrm>
          <a:prstGeom prst="rect">
            <a:avLst/>
          </a:prstGeom>
        </p:spPr>
        <p:txBody>
          <a:bodyPr lIns="76197" tIns="38098" rIns="76197" bIns="38098"/>
          <a:lstStyle/>
          <a:p>
            <a:r>
              <a:rPr lang="en-US" dirty="0" smtClean="0"/>
              <a:t>Slide </a:t>
            </a:r>
            <a:fld id="{20125A74-2498-489C-8558-473622EDAADF}" type="slidenum">
              <a:rPr lang="en-US" smtClean="0"/>
              <a:pPr/>
              <a:t>‹nº›</a:t>
            </a:fld>
            <a:endParaRPr lang="en-US" dirty="0"/>
          </a:p>
        </p:txBody>
      </p:sp>
      <p:sp>
        <p:nvSpPr>
          <p:cNvPr id="8" name="Text Placeholder 7"/>
          <p:cNvSpPr>
            <a:spLocks noGrp="1"/>
          </p:cNvSpPr>
          <p:nvPr>
            <p:ph type="body" sz="quarter" idx="13" hasCustomPrompt="1"/>
          </p:nvPr>
        </p:nvSpPr>
        <p:spPr>
          <a:xfrm>
            <a:off x="381001" y="838200"/>
            <a:ext cx="8626475" cy="457200"/>
          </a:xfrm>
        </p:spPr>
        <p:txBody>
          <a:bodyPr>
            <a:normAutofit/>
          </a:bodyPr>
          <a:lstStyle>
            <a:lvl1pPr>
              <a:buNone/>
              <a:defRPr sz="2200">
                <a:solidFill>
                  <a:schemeClr val="bg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n w="3175">
                  <a:noFill/>
                </a:ln>
                <a:solidFill>
                  <a:schemeClr val="accent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Title_bar_dark_BLUE_3.png"/>
          <p:cNvPicPr>
            <a:picLocks noChangeAspect="1"/>
          </p:cNvPicPr>
          <p:nvPr userDrawn="1"/>
        </p:nvPicPr>
        <p:blipFill>
          <a:blip r:embed="rId3" cstate="print"/>
          <a:stretch>
            <a:fillRect/>
          </a:stretch>
        </p:blipFill>
        <p:spPr>
          <a:xfrm>
            <a:off x="730250" y="4117087"/>
            <a:ext cx="8439150" cy="123825"/>
          </a:xfrm>
          <a:prstGeom prst="rect">
            <a:avLst/>
          </a:prstGeom>
        </p:spPr>
      </p:pic>
      <p:pic>
        <p:nvPicPr>
          <p:cNvPr id="6" name="Picture 2" descr="W:\TRANSFER\MBupload\SERVER-new\Logo\SystemCenter\SystemCenter\SysCnt_h_rgb_r.png"/>
          <p:cNvPicPr>
            <a:picLocks noChangeAspect="1" noChangeArrowheads="1"/>
          </p:cNvPicPr>
          <p:nvPr userDrawn="1"/>
        </p:nvPicPr>
        <p:blipFill>
          <a:blip r:embed="rId4" cstate="print"/>
          <a:srcRect/>
          <a:stretch>
            <a:fillRect/>
          </a:stretch>
        </p:blipFill>
        <p:spPr bwMode="auto">
          <a:xfrm>
            <a:off x="762000" y="915127"/>
            <a:ext cx="2514600" cy="532673"/>
          </a:xfrm>
          <a:prstGeom prst="rect">
            <a:avLst/>
          </a:prstGeom>
          <a:noFill/>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514" y="649805"/>
            <a:ext cx="7043208" cy="1523494"/>
          </a:xfrm>
        </p:spPr>
        <p:txBody>
          <a:bodyPr anchor="ctr" anchorCtr="0">
            <a:noAutofit/>
          </a:bodyPr>
          <a:lstStyle>
            <a:lvl1pPr>
              <a:lnSpc>
                <a:spcPct val="90000"/>
              </a:lnSpc>
              <a:defRPr sz="5400">
                <a:solidFill>
                  <a:schemeClr val="accent2"/>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8" y="2729806"/>
            <a:ext cx="8040951" cy="1384994"/>
          </a:xfrm>
        </p:spPr>
        <p:txBody>
          <a:bodyPr anchor="b"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0059C4"/>
                    </a:gs>
                    <a:gs pos="28000">
                      <a:srgbClr val="40B1FE"/>
                    </a:gs>
                    <a:gs pos="62000">
                      <a:srgbClr val="2E59B0"/>
                    </a:gs>
                    <a:gs pos="88000">
                      <a:srgbClr val="0158A7"/>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14" name="Picture 13" descr="Title_bar_dark_BLUE_3.png"/>
          <p:cNvPicPr>
            <a:picLocks noChangeAspect="1"/>
          </p:cNvPicPr>
          <p:nvPr userDrawn="1"/>
        </p:nvPicPr>
        <p:blipFill>
          <a:blip r:embed="rId3" cstate="print"/>
          <a:stretch>
            <a:fillRect/>
          </a:stretch>
        </p:blipFill>
        <p:spPr>
          <a:xfrm>
            <a:off x="730250" y="4117087"/>
            <a:ext cx="8439150" cy="123825"/>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03680"/>
          </a:xfrm>
        </p:spPr>
        <p:txBody>
          <a:bodyPr/>
          <a:lstStyle>
            <a:lvl1pPr>
              <a:lnSpc>
                <a:spcPct val="90000"/>
              </a:lnSpc>
              <a:buSzPct val="100000"/>
              <a:buFont typeface="Arial" pitchFamily="34" charset="0"/>
              <a:buChar char="•"/>
              <a:defRPr>
                <a:solidFill>
                  <a:schemeClr val="bg1">
                    <a:lumMod val="75000"/>
                  </a:schemeClr>
                </a:solidFill>
              </a:defRPr>
            </a:lvl1pPr>
            <a:lvl2pPr algn="l" defTabSz="914363" rtl="0" eaLnBrk="1" latinLnBrk="0" hangingPunct="1">
              <a:lnSpc>
                <a:spcPct val="90000"/>
              </a:lnSpc>
              <a:spcBef>
                <a:spcPct val="20000"/>
              </a:spcBef>
              <a:buClr>
                <a:srgbClr val="777777"/>
              </a:buClr>
              <a:buSzPct val="100000"/>
              <a:buFont typeface="Segoe" pitchFamily="34" charset="0"/>
              <a:buChar char="−"/>
              <a:defRPr lang="en-US" sz="2800" kern="1200" dirty="0" smtClean="0">
                <a:solidFill>
                  <a:schemeClr val="bg1">
                    <a:lumMod val="75000"/>
                  </a:schemeClr>
                </a:solidFill>
                <a:latin typeface="+mn-lt"/>
                <a:ea typeface="+mn-ea"/>
                <a:cs typeface="+mn-cs"/>
              </a:defRPr>
            </a:lvl2pPr>
            <a:lvl3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3pPr>
            <a:lvl4pPr algn="l" defTabSz="914363" rtl="0" eaLnBrk="1" latinLnBrk="0" hangingPunct="1">
              <a:lnSpc>
                <a:spcPct val="90000"/>
              </a:lnSpc>
              <a:spcBef>
                <a:spcPct val="20000"/>
              </a:spcBef>
              <a:buClr>
                <a:srgbClr val="777777"/>
              </a:buClr>
              <a:buSzPct val="100000"/>
              <a:buFont typeface="Segoe" pitchFamily="34" charset="0"/>
              <a:buChar char="−"/>
              <a:defRPr lang="en-US" sz="2400" kern="1200" dirty="0" smtClean="0">
                <a:solidFill>
                  <a:schemeClr val="bg1">
                    <a:lumMod val="75000"/>
                  </a:schemeClr>
                </a:solidFill>
                <a:latin typeface="+mn-lt"/>
                <a:ea typeface="+mn-ea"/>
                <a:cs typeface="+mn-cs"/>
              </a:defRPr>
            </a:lvl4pPr>
            <a:lvl5pPr algn="l" defTabSz="914363" rtl="0" eaLnBrk="1" latinLnBrk="0" hangingPunct="1">
              <a:lnSpc>
                <a:spcPct val="90000"/>
              </a:lnSpc>
              <a:spcBef>
                <a:spcPct val="20000"/>
              </a:spcBef>
              <a:buClr>
                <a:srgbClr val="777777"/>
              </a:buClr>
              <a:buSzPct val="100000"/>
              <a:buFont typeface="Segoe" pitchFamily="34" charset="0"/>
              <a:buChar char="−"/>
              <a:defRPr lang="en-US" sz="2400" kern="1200" dirty="0">
                <a:solidFill>
                  <a:schemeClr val="bg1">
                    <a:lumMod val="75000"/>
                  </a:schemeClr>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2"/>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5638800"/>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pic>
        <p:nvPicPr>
          <p:cNvPr id="7" name="Picture 6" descr="photo_BLUE_Delores.jpg"/>
          <p:cNvPicPr>
            <a:picLocks noChangeAspect="1"/>
          </p:cNvPicPr>
          <p:nvPr userDrawn="1"/>
        </p:nvPicPr>
        <p:blipFill>
          <a:blip r:embed="rId3" cstate="print"/>
          <a:stretch>
            <a:fillRect/>
          </a:stretch>
        </p:blipFill>
        <p:spPr>
          <a:xfrm>
            <a:off x="0" y="3196492"/>
            <a:ext cx="3341142" cy="2294060"/>
          </a:xfrm>
          <a:prstGeom prst="rect">
            <a:avLst/>
          </a:prstGeom>
        </p:spPr>
      </p:pic>
      <p:pic>
        <p:nvPicPr>
          <p:cNvPr id="6" name="Picture 2" descr="W:\TRANSFER\MBupload\SERVER-new\Logo\SystemCenter\SystemCenter\SysCnt_h_rgb_r.png"/>
          <p:cNvPicPr>
            <a:picLocks noChangeAspect="1" noChangeArrowheads="1"/>
          </p:cNvPicPr>
          <p:nvPr userDrawn="1"/>
        </p:nvPicPr>
        <p:blipFill>
          <a:blip r:embed="rId4" cstate="print"/>
          <a:srcRect/>
          <a:stretch>
            <a:fillRect/>
          </a:stretch>
        </p:blipFill>
        <p:spPr bwMode="auto">
          <a:xfrm>
            <a:off x="762000" y="915127"/>
            <a:ext cx="2514600" cy="532673"/>
          </a:xfrm>
          <a:prstGeom prst="rect">
            <a:avLst/>
          </a:prstGeom>
          <a:noFill/>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ALKIN 2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0250" y="1524505"/>
            <a:ext cx="7681913" cy="1523495"/>
          </a:xfrm>
        </p:spPr>
        <p:txBody>
          <a:bodyPr anchor="b" anchorCtr="0">
            <a:noAutofit/>
          </a:bodyPr>
          <a:lstStyle>
            <a:lvl1pPr>
              <a:lnSpc>
                <a:spcPct val="90000"/>
              </a:lnSpc>
              <a:defRPr sz="4800">
                <a:ln w="3175">
                  <a:noFill/>
                </a:ln>
                <a:solidFill>
                  <a:schemeClr val="accent2"/>
                </a:solidFill>
                <a:effectLst>
                  <a:outerShdw blurRad="38100" dist="38100" dir="2700000" algn="tl">
                    <a:srgbClr val="000000">
                      <a:alpha val="43137"/>
                    </a:srgbClr>
                  </a:outerShdw>
                </a:effectLst>
              </a:defRPr>
            </a:lvl1pPr>
          </a:lstStyle>
          <a:p>
            <a:r>
              <a:rPr lang="en-US" dirty="0" smtClean="0"/>
              <a:t>Event Name</a:t>
            </a:r>
            <a:endParaRPr lang="en-US" dirty="0"/>
          </a:p>
        </p:txBody>
      </p:sp>
      <p:sp>
        <p:nvSpPr>
          <p:cNvPr id="3" name="Subtitle 2"/>
          <p:cNvSpPr>
            <a:spLocks noGrp="1"/>
          </p:cNvSpPr>
          <p:nvPr>
            <p:ph type="subTitle" idx="1" hasCustomPrompt="1"/>
          </p:nvPr>
        </p:nvSpPr>
        <p:spPr>
          <a:xfrm>
            <a:off x="730249" y="3272135"/>
            <a:ext cx="7681913" cy="461665"/>
          </a:xfrm>
        </p:spPr>
        <p:txBody>
          <a:bodyPr>
            <a:noAutofit/>
          </a:bodyPr>
          <a:lstStyle>
            <a:lvl1pPr marL="0" indent="0" algn="l">
              <a:lnSpc>
                <a:spcPct val="90000"/>
              </a:lnSpc>
              <a:spcBef>
                <a:spcPts val="0"/>
              </a:spcBef>
              <a:buNone/>
              <a:defRPr sz="2800">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Event Date | Location</a:t>
            </a:r>
            <a:endParaRPr lang="en-US" dirty="0"/>
          </a:p>
        </p:txBody>
      </p:sp>
      <p:cxnSp>
        <p:nvCxnSpPr>
          <p:cNvPr id="7" name="Straight Connector 6"/>
          <p:cNvCxnSpPr/>
          <p:nvPr userDrawn="1"/>
        </p:nvCxnSpPr>
        <p:spPr>
          <a:xfrm>
            <a:off x="0" y="3124200"/>
            <a:ext cx="457200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W:\TRANSFER\MBupload\SERVER-new\Logo\SystemCenter\SystemCenter\SysCnt_h_rgb_r.png"/>
          <p:cNvPicPr>
            <a:picLocks noChangeAspect="1" noChangeArrowheads="1"/>
          </p:cNvPicPr>
          <p:nvPr userDrawn="1"/>
        </p:nvPicPr>
        <p:blipFill>
          <a:blip r:embed="rId3" cstate="print"/>
          <a:srcRect/>
          <a:stretch>
            <a:fillRect/>
          </a:stretch>
        </p:blipFill>
        <p:spPr bwMode="auto">
          <a:xfrm>
            <a:off x="762000" y="915127"/>
            <a:ext cx="2514600" cy="532673"/>
          </a:xfrm>
          <a:prstGeom prst="rect">
            <a:avLst/>
          </a:prstGeom>
          <a:noFill/>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Content Placeholder 2"/>
          <p:cNvSpPr>
            <a:spLocks noGrp="1"/>
          </p:cNvSpPr>
          <p:nvPr>
            <p:ph idx="1"/>
          </p:nvPr>
        </p:nvSpPr>
        <p:spPr>
          <a:xfrm>
            <a:off x="381000" y="1420813"/>
            <a:ext cx="8388350" cy="221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tandard Page w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609600"/>
          </a:xfrm>
          <a:prstGeom prst="rect">
            <a:avLst/>
          </a:prstGeom>
        </p:spPr>
        <p:txBody>
          <a:bodyPr/>
          <a:lstStyle>
            <a:lvl1pPr algn="l">
              <a:defRPr sz="3000">
                <a:solidFill>
                  <a:srgbClr val="007096"/>
                </a:solidFill>
              </a:defRPr>
            </a:lvl1pPr>
          </a:lstStyle>
          <a:p>
            <a:r>
              <a:rPr lang="en-US" dirty="0" smtClean="0"/>
              <a:t>Title</a:t>
            </a:r>
            <a:endParaRPr lang="en-US" dirty="0"/>
          </a:p>
        </p:txBody>
      </p:sp>
      <p:sp>
        <p:nvSpPr>
          <p:cNvPr id="3" name="Content Placeholder 2"/>
          <p:cNvSpPr>
            <a:spLocks noGrp="1"/>
          </p:cNvSpPr>
          <p:nvPr>
            <p:ph idx="1"/>
          </p:nvPr>
        </p:nvSpPr>
        <p:spPr>
          <a:xfrm>
            <a:off x="457200" y="1219200"/>
            <a:ext cx="8229600" cy="4876800"/>
          </a:xfrm>
          <a:prstGeom prst="rect">
            <a:avLst/>
          </a:prstGeom>
        </p:spPr>
        <p:txBody>
          <a:bodyPr/>
          <a:lstStyle>
            <a:lvl1pPr marL="0" indent="0">
              <a:spcBef>
                <a:spcPts val="0"/>
              </a:spcBef>
              <a:spcAft>
                <a:spcPts val="800"/>
              </a:spcAft>
              <a:buFont typeface="Arial" pitchFamily="34" charset="0"/>
              <a:buNone/>
              <a:defRPr sz="2100">
                <a:solidFill>
                  <a:srgbClr val="545454"/>
                </a:solidFill>
              </a:defRPr>
            </a:lvl1pPr>
            <a:lvl2pPr marL="457200" indent="-171450">
              <a:buClr>
                <a:srgbClr val="9AC2CF"/>
              </a:buClr>
              <a:buFont typeface="Wingdings" pitchFamily="2" charset="2"/>
              <a:buChar char="§"/>
              <a:defRPr sz="1600">
                <a:solidFill>
                  <a:srgbClr val="6E6E6E"/>
                </a:solidFill>
              </a:defRPr>
            </a:lvl2pPr>
            <a:lvl3pPr marL="742950" indent="-171450">
              <a:buClr>
                <a:srgbClr val="9AC2CF"/>
              </a:buClr>
              <a:buFont typeface="Wingdings" pitchFamily="2" charset="2"/>
              <a:buChar char="§"/>
              <a:defRPr sz="1600">
                <a:solidFill>
                  <a:srgbClr val="6E6E6E"/>
                </a:solidFill>
              </a:defRPr>
            </a:lvl3pPr>
            <a:lvl4pPr marL="1028700" indent="-171450">
              <a:buClr>
                <a:srgbClr val="9AC2CF"/>
              </a:buClr>
              <a:buFont typeface="Wingdings" pitchFamily="2" charset="2"/>
              <a:buChar char="§"/>
              <a:defRPr sz="1600">
                <a:solidFill>
                  <a:srgbClr val="6E6E6E"/>
                </a:solidFill>
              </a:defRPr>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7013"/>
            <a:ext cx="8380412" cy="664797"/>
          </a:xfrm>
          <a:noFill/>
          <a:ln w="9525">
            <a:noFill/>
            <a:miter lim="800000"/>
            <a:headEnd/>
            <a:tailEnd/>
          </a:ln>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lang="en-US" sz="48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3"/>
            <a:ext cx="8380412" cy="2293961"/>
          </a:xfrm>
          <a:noFill/>
          <a:ln w="9525">
            <a:noFill/>
            <a:miter lim="800000"/>
            <a:headEnd/>
            <a:tailEnd/>
          </a:ln>
        </p:spPr>
        <p:txBody>
          <a:bodyPr/>
          <a:lstStyle>
            <a:lvl1pPr>
              <a:buFontTx/>
              <a:buBlip>
                <a:blip r:embed="rId2"/>
              </a:buBlip>
              <a:defRPr lang="en-US" sz="3200" dirty="0" smtClean="0">
                <a:solidFill>
                  <a:schemeClr val="tx1"/>
                </a:solidFill>
                <a:latin typeface="+mn-lt"/>
                <a:ea typeface="+mn-ea"/>
                <a:cs typeface="+mn-cs"/>
              </a:defRPr>
            </a:lvl1pPr>
            <a:lvl2pPr>
              <a:buFontTx/>
              <a:buBlip>
                <a:blip r:embed="rId3"/>
              </a:buBlip>
              <a:defRPr lang="en-US" sz="2800" dirty="0" smtClean="0">
                <a:solidFill>
                  <a:schemeClr val="tx1"/>
                </a:solidFill>
                <a:latin typeface="+mn-lt"/>
                <a:ea typeface="+mn-ea"/>
                <a:cs typeface="+mn-cs"/>
              </a:defRPr>
            </a:lvl2pPr>
            <a:lvl3pPr>
              <a:buFontTx/>
              <a:buBlip>
                <a:blip r:embed="rId3"/>
              </a:buBlip>
              <a:defRPr lang="en-US" sz="2400" dirty="0" smtClean="0">
                <a:solidFill>
                  <a:schemeClr val="tx1"/>
                </a:solidFill>
                <a:latin typeface="+mn-lt"/>
                <a:ea typeface="+mn-ea"/>
                <a:cs typeface="+mn-cs"/>
              </a:defRPr>
            </a:lvl3pPr>
            <a:lvl4pPr>
              <a:buFontTx/>
              <a:buBlip>
                <a:blip r:embed="rId3"/>
              </a:buBlip>
              <a:defRPr lang="en-US" sz="2400" dirty="0" smtClean="0">
                <a:solidFill>
                  <a:schemeClr val="tx1"/>
                </a:solidFill>
                <a:latin typeface="+mn-lt"/>
                <a:ea typeface="+mn-ea"/>
                <a:cs typeface="+mn-cs"/>
              </a:defRPr>
            </a:lvl4pPr>
            <a:lvl5pPr>
              <a:buFontTx/>
              <a:buBlip>
                <a:blip r:embed="rId3"/>
              </a:buBlip>
              <a:defRPr lang="en-US" sz="24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Diagram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229600" cy="609600"/>
          </a:xfrm>
          <a:prstGeom prst="rect">
            <a:avLst/>
          </a:prstGeom>
        </p:spPr>
        <p:txBody>
          <a:bodyPr/>
          <a:lstStyle>
            <a:lvl1pPr algn="l">
              <a:defRPr sz="3000">
                <a:solidFill>
                  <a:srgbClr val="007096"/>
                </a:solidFill>
              </a:defRPr>
            </a:lvl1pPr>
          </a:lstStyle>
          <a:p>
            <a:r>
              <a:rPr lang="en-US" dirty="0" smtClean="0"/>
              <a:t>Title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PTtitle.bmp"/>
          <p:cNvPicPr>
            <a:picLocks noChangeAspect="1"/>
          </p:cNvPicPr>
          <p:nvPr userDrawn="1"/>
        </p:nvPicPr>
        <p:blipFill>
          <a:blip r:embed="rId2" cstate="print"/>
          <a:stretch>
            <a:fillRect/>
          </a:stretch>
        </p:blipFill>
        <p:spPr>
          <a:xfrm>
            <a:off x="0" y="0"/>
            <a:ext cx="9144000" cy="6858000"/>
          </a:xfrm>
          <a:prstGeom prst="rect">
            <a:avLst/>
          </a:prstGeom>
        </p:spPr>
      </p:pic>
      <p:pic>
        <p:nvPicPr>
          <p:cNvPr id="4" name="Picture 3" descr="ProductLogos-white_words.png"/>
          <p:cNvPicPr>
            <a:picLocks noChangeAspect="1"/>
          </p:cNvPicPr>
          <p:nvPr userDrawn="1"/>
        </p:nvPicPr>
        <p:blipFill>
          <a:blip r:embed="rId3" cstate="screen"/>
          <a:stretch>
            <a:fillRect/>
          </a:stretch>
        </p:blipFill>
        <p:spPr>
          <a:xfrm>
            <a:off x="2943224" y="6283917"/>
            <a:ext cx="5977073" cy="40945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45920"/>
            <a:ext cx="8229600" cy="1869743"/>
          </a:xfrm>
        </p:spPr>
        <p:txBody>
          <a:bodyPr/>
          <a:lstStyle>
            <a:lvl2pPr marL="233363" indent="-233363">
              <a:defRPr lang="en-US" sz="2400" b="0" kern="1200" spc="0" dirty="0" smtClean="0">
                <a:solidFill>
                  <a:schemeClr val="bg1"/>
                </a:solidFill>
                <a:latin typeface="+mn-lt"/>
                <a:ea typeface="+mn-ea"/>
                <a:cs typeface="+mn-cs"/>
              </a:defRPr>
            </a:lvl2pPr>
          </a:lstStyle>
          <a:p>
            <a:pPr marL="344488" lvl="1" indent="-233363" algn="l" defTabSz="457200" rtl="0" eaLnBrk="1" latinLnBrk="0" hangingPunct="1">
              <a:lnSpc>
                <a:spcPct val="80000"/>
              </a:lnSpc>
              <a:spcBef>
                <a:spcPct val="20000"/>
              </a:spcBef>
              <a:spcAft>
                <a:spcPts val="300"/>
              </a:spcAft>
              <a:buSzPct val="80000"/>
              <a:buFont typeface="Arial"/>
              <a:buBlip>
                <a:blip r:embed="rId2"/>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Font typeface="Arial"/>
              <a:buBlip>
                <a:blip r:embed="rId3"/>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rtl="0" fontAlgn="base">
              <a:spcBef>
                <a:spcPct val="0"/>
              </a:spcBef>
              <a:spcAft>
                <a:spcPct val="0"/>
              </a:spcAft>
            </a:pPr>
            <a:endParaRPr lang="en-US" sz="5700" kern="1200" dirty="0">
              <a:solidFill>
                <a:srgbClr val="000000"/>
              </a:solidFill>
              <a:latin typeface="Segoe" pitchFamily="34" charset="0"/>
              <a:ea typeface="+mn-ea"/>
              <a:cs typeface="+mn-cs"/>
            </a:endParaRPr>
          </a:p>
        </p:txBody>
      </p:sp>
      <p:sp>
        <p:nvSpPr>
          <p:cNvPr id="2" name="Title 1"/>
          <p:cNvSpPr>
            <a:spLocks noGrp="1"/>
          </p:cNvSpPr>
          <p:nvPr>
            <p:ph type="title"/>
          </p:nvPr>
        </p:nvSpPr>
        <p:spPr>
          <a:xfrm>
            <a:off x="457200" y="3120331"/>
            <a:ext cx="8229600" cy="3637919"/>
          </a:xfrm>
        </p:spPr>
        <p:txBody>
          <a:bodyPr anchor="t"/>
          <a:lstStyle>
            <a:lvl1pPr algn="r">
              <a:defRPr lang="en-US" sz="9600" kern="1200" spc="-30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reflection blurRad="6350" stA="55000" endA="300" endPos="45500" dir="5400000" sy="-100000" algn="bl" rotWithShape="0"/>
                </a:effectLst>
                <a:latin typeface="Segoe" pitchFamily="34" charset="0"/>
                <a:ea typeface="+mn-ea"/>
                <a:cs typeface="Arial" charset="0"/>
              </a:defRPr>
            </a:lvl1pPr>
          </a:lstStyle>
          <a:p>
            <a:pPr marL="342900" marR="0" lvl="0" indent="-342900" algn="r" defTabSz="457200" rtl="0" eaLnBrk="1" fontAlgn="base" latinLnBrk="0" hangingPunct="1">
              <a:lnSpc>
                <a:spcPct val="80000"/>
              </a:lnSpc>
              <a:spcAft>
                <a:spcPct val="0"/>
              </a:spcAft>
              <a:buClrTx/>
              <a:buSzTx/>
              <a:tabLst/>
              <a:defRPr/>
            </a:pPr>
            <a:r>
              <a:rPr lang="en-US" dirty="0" smtClean="0"/>
              <a:t>Click to edit Master title style</a:t>
            </a:r>
            <a:endParaRPr lang="en-US" dirty="0"/>
          </a:p>
        </p:txBody>
      </p:sp>
      <p:sp>
        <p:nvSpPr>
          <p:cNvPr id="3" name="Text Placeholder 2"/>
          <p:cNvSpPr>
            <a:spLocks noGrp="1"/>
          </p:cNvSpPr>
          <p:nvPr>
            <p:ph type="body" idx="1"/>
          </p:nvPr>
        </p:nvSpPr>
        <p:spPr>
          <a:xfrm>
            <a:off x="457200" y="2009053"/>
            <a:ext cx="8229600" cy="1569660"/>
          </a:xfrm>
        </p:spPr>
        <p:txBody>
          <a:bodyPr anchor="t"/>
          <a:lstStyle>
            <a:lvl1pPr marL="0" indent="0">
              <a:buNone/>
              <a:defRPr kumimoji="0" lang="en-US" sz="6000" b="0" i="0" u="none" strike="noStrike" kern="1200" cap="none" spc="-300" normalizeH="0" baseline="0" noProof="0" dirty="0" smtClean="0">
                <a:ln w="3175">
                  <a:noFill/>
                </a:ln>
                <a:solidFill>
                  <a:schemeClr val="bg1"/>
                </a:solidFill>
                <a:effectLst>
                  <a:outerShdw blurRad="88900" dist="12700" dir="2700000" algn="tl" rotWithShape="0">
                    <a:prstClr val="black"/>
                  </a:outerShdw>
                </a:effectLst>
                <a:uLnTx/>
                <a:uFillTx/>
                <a:latin typeface="Segoe" pitchFamily="34" charset="0"/>
                <a:ea typeface="+mn-ea"/>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en-US" dirty="0" smtClean="0"/>
              <a:t>Click to edit Master text styles</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375"/>
            <a:ext cx="5486400" cy="338554"/>
          </a:xfrm>
        </p:spPr>
        <p:txBody>
          <a:bodyPr anchor="b"/>
          <a:lstStyle>
            <a:lvl1pPr algn="l">
              <a:defRPr sz="2000" b="1" spc="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xfrm>
            <a:off x="981075" y="6523038"/>
            <a:ext cx="2895600" cy="315912"/>
          </a:xfrm>
          <a:prstGeom prst="rect">
            <a:avLst/>
          </a:prstGeom>
          <a:ln/>
        </p:spPr>
        <p:txBody>
          <a:bodyPr/>
          <a:lstStyle>
            <a:lvl1pPr>
              <a:defRPr/>
            </a:lvl1pPr>
          </a:lstStyle>
          <a:p>
            <a:pPr algn="l" rtl="0" fontAlgn="base">
              <a:spcBef>
                <a:spcPct val="0"/>
              </a:spcBef>
              <a:spcAft>
                <a:spcPct val="0"/>
              </a:spcAft>
              <a:defRPr/>
            </a:pPr>
            <a:r>
              <a:rPr lang="en-US" sz="1400" kern="1200">
                <a:solidFill>
                  <a:prstClr val="black"/>
                </a:solidFill>
                <a:latin typeface="Arial" charset="0"/>
                <a:ea typeface="+mn-ea"/>
                <a:cs typeface="Arial" charset="0"/>
              </a:rPr>
              <a:t>Microsoft Confidential.</a:t>
            </a:r>
          </a:p>
        </p:txBody>
      </p:sp>
      <p:sp>
        <p:nvSpPr>
          <p:cNvPr id="5" name="Rectangle 18"/>
          <p:cNvSpPr>
            <a:spLocks noGrp="1" noChangeArrowheads="1"/>
          </p:cNvSpPr>
          <p:nvPr>
            <p:ph type="sldNum" sz="quarter" idx="11"/>
          </p:nvPr>
        </p:nvSpPr>
        <p:spPr>
          <a:xfrm>
            <a:off x="342900" y="6515100"/>
            <a:ext cx="592138" cy="331788"/>
          </a:xfrm>
          <a:prstGeom prst="rect">
            <a:avLst/>
          </a:prstGeom>
          <a:ln/>
        </p:spPr>
        <p:txBody>
          <a:bodyPr/>
          <a:lstStyle>
            <a:lvl1pPr>
              <a:defRPr/>
            </a:lvl1pPr>
          </a:lstStyle>
          <a:p>
            <a:pPr algn="l" rtl="0" fontAlgn="base">
              <a:spcBef>
                <a:spcPct val="0"/>
              </a:spcBef>
              <a:spcAft>
                <a:spcPct val="0"/>
              </a:spcAft>
              <a:defRPr/>
            </a:pPr>
            <a:fld id="{C91D9595-C08B-4E7D-8B82-A221618D48FE}" type="slidenum">
              <a:rPr lang="en-US" sz="1400" kern="1200">
                <a:solidFill>
                  <a:prstClr val="black"/>
                </a:solidFill>
                <a:latin typeface="Arial" charset="0"/>
                <a:ea typeface="+mn-ea"/>
                <a:cs typeface="Arial" charset="0"/>
              </a:rPr>
              <a:pPr algn="l" rtl="0" fontAlgn="base">
                <a:spcBef>
                  <a:spcPct val="0"/>
                </a:spcBef>
                <a:spcAft>
                  <a:spcPct val="0"/>
                </a:spcAft>
                <a:defRPr/>
              </a:pPr>
              <a:t>‹nº›</a:t>
            </a:fld>
            <a:endParaRPr lang="en-US" sz="1400" kern="1200">
              <a:solidFill>
                <a:prstClr val="black"/>
              </a:solidFill>
              <a:latin typeface="Arial" charset="0"/>
              <a:ea typeface="+mn-ea"/>
              <a:cs typeface="Arial" charset="0"/>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 name="Picture 24" descr="people-sil-1"/>
          <p:cNvPicPr>
            <a:picLocks noChangeAspect="1" noChangeArrowheads="1"/>
          </p:cNvPicPr>
          <p:nvPr/>
        </p:nvPicPr>
        <p:blipFill>
          <a:blip r:embed="rId2" cstate="print"/>
          <a:srcRect b="4019"/>
          <a:stretch>
            <a:fillRect/>
          </a:stretch>
        </p:blipFill>
        <p:spPr bwMode="auto">
          <a:xfrm>
            <a:off x="301625" y="828681"/>
            <a:ext cx="7270750" cy="5724525"/>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3" cstate="print"/>
          <a:srcRect t="3555" r="90067" b="48959"/>
          <a:stretch>
            <a:fillRect/>
          </a:stretch>
        </p:blipFill>
        <p:spPr bwMode="auto">
          <a:xfrm>
            <a:off x="7518400" y="481013"/>
            <a:ext cx="1625600" cy="6376987"/>
          </a:xfrm>
          <a:prstGeom prst="rect">
            <a:avLst/>
          </a:prstGeom>
          <a:noFill/>
          <a:ln w="9525">
            <a:noFill/>
            <a:miter lim="800000"/>
            <a:headEnd/>
            <a:tailEnd/>
          </a:ln>
        </p:spPr>
      </p:pic>
      <p:pic>
        <p:nvPicPr>
          <p:cNvPr id="9" name="Picture 8" descr="PPTmasterHeader.bmp"/>
          <p:cNvPicPr>
            <a:picLocks noChangeAspect="1"/>
          </p:cNvPicPr>
          <p:nvPr userDrawn="1"/>
        </p:nvPicPr>
        <p:blipFill>
          <a:blip r:embed="rId4" cstate="print"/>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5" cstate="screen"/>
          <a:stretch>
            <a:fillRect/>
          </a:stretch>
        </p:blipFill>
        <p:spPr>
          <a:xfrm>
            <a:off x="7086600" y="152400"/>
            <a:ext cx="1905000" cy="177109"/>
          </a:xfrm>
          <a:prstGeom prst="rect">
            <a:avLst/>
          </a:prstGeom>
        </p:spPr>
      </p:pic>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143000"/>
            <a:ext cx="8382000" cy="5410200"/>
          </a:xfrm>
        </p:spPr>
        <p:txBody>
          <a:bodyPr/>
          <a:lstStyle>
            <a:lvl1pPr>
              <a:lnSpc>
                <a:spcPct val="90000"/>
              </a:lnSpc>
              <a:defRPr/>
            </a:lvl1pPr>
            <a:lvl2pPr>
              <a:lnSpc>
                <a:spcPct val="90000"/>
              </a:lnSpc>
              <a:buFontTx/>
              <a:buBlip>
                <a:blip r:embed="rId2"/>
              </a:buBlip>
              <a:defRPr/>
            </a:lvl2pPr>
            <a:lvl3pPr>
              <a:lnSpc>
                <a:spcPct val="90000"/>
              </a:lnSpc>
              <a:buFont typeface="Arial" pitchFamily="34" charset="0"/>
              <a:buChar char="•"/>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Title and sub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fontAlgn="base">
              <a:spcBef>
                <a:spcPct val="0"/>
              </a:spcBef>
              <a:spcAft>
                <a:spcPct val="0"/>
              </a:spcAft>
            </a:pPr>
            <a:fld id="{4ADC909F-5995-43BA-92F7-6380C83767B0}" type="datetime1">
              <a:rPr lang="en-US" sz="1400" kern="1200">
                <a:solidFill>
                  <a:prstClr val="black"/>
                </a:solidFill>
                <a:latin typeface="Arial" charset="0"/>
                <a:ea typeface="+mn-ea"/>
                <a:cs typeface="Arial" charset="0"/>
              </a:rPr>
              <a:pPr algn="l" rtl="0" fontAlgn="base">
                <a:spcBef>
                  <a:spcPct val="0"/>
                </a:spcBef>
                <a:spcAft>
                  <a:spcPct val="0"/>
                </a:spcAft>
              </a:pPr>
              <a:t>2/21/2009</a:t>
            </a:fld>
            <a:endParaRPr lang="en-US" sz="1400" kern="1200" dirty="0">
              <a:solidFill>
                <a:prstClr val="black"/>
              </a:solidFill>
              <a:latin typeface="Arial" charset="0"/>
              <a:ea typeface="+mn-ea"/>
              <a:cs typeface="Arial" charset="0"/>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l" rtl="0" fontAlgn="base">
              <a:spcBef>
                <a:spcPct val="0"/>
              </a:spcBef>
              <a:spcAft>
                <a:spcPct val="0"/>
              </a:spcAft>
            </a:pPr>
            <a:endParaRPr lang="en-US" sz="1400" kern="1200" dirty="0">
              <a:solidFill>
                <a:prstClr val="black"/>
              </a:solidFill>
              <a:latin typeface="Arial" charset="0"/>
              <a:ea typeface="+mn-ea"/>
              <a:cs typeface="Arial" charset="0"/>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fontAlgn="base">
              <a:spcBef>
                <a:spcPct val="0"/>
              </a:spcBef>
              <a:spcAft>
                <a:spcPct val="0"/>
              </a:spcAft>
            </a:pPr>
            <a:r>
              <a:rPr lang="en-US" sz="1400" kern="1200" dirty="0">
                <a:solidFill>
                  <a:prstClr val="black"/>
                </a:solidFill>
                <a:latin typeface="Arial" charset="0"/>
                <a:ea typeface="+mn-ea"/>
                <a:cs typeface="Arial" charset="0"/>
              </a:rPr>
              <a:t>Slide </a:t>
            </a:r>
            <a:fld id="{20125A74-2498-489C-8558-473622EDAADF}" type="slidenum">
              <a:rPr lang="en-US" sz="1400" kern="1200">
                <a:solidFill>
                  <a:prstClr val="black"/>
                </a:solidFill>
                <a:latin typeface="Arial" charset="0"/>
                <a:ea typeface="+mn-ea"/>
                <a:cs typeface="Arial" charset="0"/>
              </a:rPr>
              <a:pPr algn="l" rtl="0" fontAlgn="base">
                <a:spcBef>
                  <a:spcPct val="0"/>
                </a:spcBef>
                <a:spcAft>
                  <a:spcPct val="0"/>
                </a:spcAft>
              </a:pPr>
              <a:t>‹nº›</a:t>
            </a:fld>
            <a:endParaRPr lang="en-US" sz="1400" kern="1200" dirty="0">
              <a:solidFill>
                <a:prstClr val="black"/>
              </a:solidFill>
              <a:latin typeface="Arial" charset="0"/>
              <a:ea typeface="+mn-ea"/>
              <a:cs typeface="Arial" charset="0"/>
            </a:endParaRPr>
          </a:p>
        </p:txBody>
      </p:sp>
      <p:sp>
        <p:nvSpPr>
          <p:cNvPr id="10" name="Title 1"/>
          <p:cNvSpPr>
            <a:spLocks noGrp="1"/>
          </p:cNvSpPr>
          <p:nvPr>
            <p:ph type="title"/>
          </p:nvPr>
        </p:nvSpPr>
        <p:spPr>
          <a:xfrm>
            <a:off x="381000" y="228600"/>
            <a:ext cx="8626475" cy="6096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381000" y="762000"/>
            <a:ext cx="8626475" cy="457200"/>
          </a:xfrm>
        </p:spPr>
        <p:txBody>
          <a:bodyPr>
            <a:noAutofit/>
          </a:bodyPr>
          <a:lstStyle>
            <a:lvl1pPr>
              <a:buNone/>
              <a:defRPr sz="2800" spc="50" baseline="0">
                <a:solidFill>
                  <a:schemeClr val="bg1"/>
                </a:solidFill>
                <a:latin typeface="Segoe" pitchFamily="34" charset="0"/>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sub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fontAlgn="base">
              <a:spcBef>
                <a:spcPct val="0"/>
              </a:spcBef>
              <a:spcAft>
                <a:spcPct val="0"/>
              </a:spcAft>
            </a:pPr>
            <a:fld id="{4ADC909F-5995-43BA-92F7-6380C83767B0}" type="datetime1">
              <a:rPr lang="en-US" sz="800" kern="1200">
                <a:solidFill>
                  <a:prstClr val="white"/>
                </a:solidFill>
                <a:latin typeface="Segoe" pitchFamily="34" charset="0"/>
                <a:ea typeface="+mn-ea"/>
                <a:cs typeface="Arial" charset="0"/>
              </a:rPr>
              <a:pPr algn="l" rtl="0" fontAlgn="base">
                <a:spcBef>
                  <a:spcPct val="0"/>
                </a:spcBef>
                <a:spcAft>
                  <a:spcPct val="0"/>
                </a:spcAft>
              </a:pPr>
              <a:t>2/21/2009</a:t>
            </a:fld>
            <a:endParaRPr lang="en-US" sz="800" kern="1200" dirty="0">
              <a:solidFill>
                <a:prstClr val="white"/>
              </a:solidFill>
              <a:latin typeface="Segoe" pitchFamily="34" charset="0"/>
              <a:ea typeface="+mn-ea"/>
              <a:cs typeface="Arial" charset="0"/>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fontAlgn="base">
              <a:spcBef>
                <a:spcPct val="0"/>
              </a:spcBef>
              <a:spcAft>
                <a:spcPct val="0"/>
              </a:spcAft>
            </a:pPr>
            <a:endParaRPr lang="en-US" sz="800" kern="1200" dirty="0">
              <a:solidFill>
                <a:prstClr val="white"/>
              </a:solidFill>
              <a:latin typeface="Segoe" pitchFamily="34" charset="0"/>
              <a:ea typeface="+mn-ea"/>
              <a:cs typeface="Arial" charset="0"/>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fontAlgn="base">
              <a:spcBef>
                <a:spcPct val="0"/>
              </a:spcBef>
              <a:spcAft>
                <a:spcPct val="0"/>
              </a:spcAft>
            </a:pPr>
            <a:r>
              <a:rPr lang="en-US" sz="800" kern="1200" dirty="0">
                <a:solidFill>
                  <a:prstClr val="white"/>
                </a:solidFill>
                <a:latin typeface="Segoe" pitchFamily="34" charset="0"/>
                <a:ea typeface="+mn-ea"/>
                <a:cs typeface="Arial" charset="0"/>
              </a:rPr>
              <a:t>Slide </a:t>
            </a:r>
            <a:fld id="{20125A74-2498-489C-8558-473622EDAADF}" type="slidenum">
              <a:rPr lang="en-US" sz="800" kern="1200">
                <a:solidFill>
                  <a:prstClr val="white"/>
                </a:solidFill>
                <a:latin typeface="Segoe" pitchFamily="34" charset="0"/>
                <a:ea typeface="+mn-ea"/>
                <a:cs typeface="Arial" charset="0"/>
              </a:rPr>
              <a:pPr algn="l" rtl="0" fontAlgn="base">
                <a:spcBef>
                  <a:spcPct val="0"/>
                </a:spcBef>
                <a:spcAft>
                  <a:spcPct val="0"/>
                </a:spcAft>
              </a:pPr>
              <a:t>‹nº›</a:t>
            </a:fld>
            <a:endParaRPr lang="en-US" sz="800" kern="1200" dirty="0">
              <a:solidFill>
                <a:prstClr val="white"/>
              </a:solidFill>
              <a:latin typeface="Segoe" pitchFamily="34" charset="0"/>
              <a:ea typeface="+mn-ea"/>
              <a:cs typeface="Arial" charset="0"/>
            </a:endParaRPr>
          </a:p>
        </p:txBody>
      </p:sp>
      <p:sp>
        <p:nvSpPr>
          <p:cNvPr id="10" name="Title 1"/>
          <p:cNvSpPr>
            <a:spLocks noGrp="1"/>
          </p:cNvSpPr>
          <p:nvPr>
            <p:ph type="title"/>
          </p:nvPr>
        </p:nvSpPr>
        <p:spPr>
          <a:xfrm>
            <a:off x="457201" y="228600"/>
            <a:ext cx="8229600" cy="609600"/>
          </a:xfr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1" y="762000"/>
            <a:ext cx="8229600" cy="457200"/>
          </a:xfrm>
        </p:spPr>
        <p:txBody>
          <a:bodyPr>
            <a:noAutofit/>
          </a:bodyPr>
          <a:lstStyle>
            <a:lvl1pPr>
              <a:buNone/>
              <a:defRPr sz="2800" spc="50" baseline="0">
                <a:solidFill>
                  <a:schemeClr val="bg1"/>
                </a:solidFill>
                <a:latin typeface="Segoe" pitchFamily="34" charset="0"/>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PPTtitle.bmp"/>
          <p:cNvPicPr>
            <a:picLocks noChangeAspect="1"/>
          </p:cNvPicPr>
          <p:nvPr userDrawn="1"/>
        </p:nvPicPr>
        <p:blipFill>
          <a:blip r:embed="rId2" cstate="print"/>
          <a:stretch>
            <a:fillRect/>
          </a:stretch>
        </p:blipFill>
        <p:spPr>
          <a:xfrm>
            <a:off x="0" y="0"/>
            <a:ext cx="9144000" cy="6858000"/>
          </a:xfrm>
          <a:prstGeom prst="rect">
            <a:avLst/>
          </a:prstGeom>
        </p:spPr>
      </p:pic>
      <p:pic>
        <p:nvPicPr>
          <p:cNvPr id="4" name="Picture 3" descr="ProductLogos-white_words.png"/>
          <p:cNvPicPr>
            <a:picLocks noChangeAspect="1"/>
          </p:cNvPicPr>
          <p:nvPr userDrawn="1"/>
        </p:nvPicPr>
        <p:blipFill>
          <a:blip r:embed="rId3" cstate="screen"/>
          <a:stretch>
            <a:fillRect/>
          </a:stretch>
        </p:blipFill>
        <p:spPr>
          <a:xfrm>
            <a:off x="2943224" y="6283917"/>
            <a:ext cx="5977073" cy="409451"/>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457200" y="1645920"/>
            <a:ext cx="8229600" cy="1869743"/>
          </a:xfrm>
        </p:spPr>
        <p:txBody>
          <a:bodyPr/>
          <a:lstStyle>
            <a:lvl2pPr marL="233363" indent="-233363">
              <a:defRPr lang="en-US" sz="2400" b="0" kern="1200" spc="0" dirty="0" smtClean="0">
                <a:solidFill>
                  <a:schemeClr val="bg1"/>
                </a:solidFill>
                <a:latin typeface="+mn-lt"/>
                <a:ea typeface="+mn-ea"/>
                <a:cs typeface="+mn-cs"/>
              </a:defRPr>
            </a:lvl2pPr>
          </a:lstStyle>
          <a:p>
            <a:pPr marL="344488" lvl="1" indent="-233363" algn="l" defTabSz="457200" rtl="0" eaLnBrk="1" latinLnBrk="0" hangingPunct="1">
              <a:lnSpc>
                <a:spcPct val="80000"/>
              </a:lnSpc>
              <a:spcBef>
                <a:spcPct val="20000"/>
              </a:spcBef>
              <a:spcAft>
                <a:spcPts val="300"/>
              </a:spcAft>
              <a:buSzPct val="80000"/>
              <a:buFont typeface="Arial"/>
              <a:buBlip>
                <a:blip r:embed="rId2"/>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Font typeface="Arial"/>
              <a:buBlip>
                <a:blip r:embed="rId3"/>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rtl="0" fontAlgn="base">
              <a:spcBef>
                <a:spcPct val="0"/>
              </a:spcBef>
              <a:spcAft>
                <a:spcPct val="0"/>
              </a:spcAft>
            </a:pPr>
            <a:endParaRPr lang="en-US" sz="5700" kern="1200" dirty="0">
              <a:solidFill>
                <a:srgbClr val="000000"/>
              </a:solidFill>
              <a:latin typeface="Segoe" pitchFamily="34" charset="0"/>
              <a:ea typeface="+mn-ea"/>
              <a:cs typeface="+mn-cs"/>
            </a:endParaRPr>
          </a:p>
        </p:txBody>
      </p:sp>
      <p:sp>
        <p:nvSpPr>
          <p:cNvPr id="2" name="Title 1"/>
          <p:cNvSpPr>
            <a:spLocks noGrp="1"/>
          </p:cNvSpPr>
          <p:nvPr>
            <p:ph type="title"/>
          </p:nvPr>
        </p:nvSpPr>
        <p:spPr>
          <a:xfrm>
            <a:off x="457200" y="3120331"/>
            <a:ext cx="8229600" cy="3637919"/>
          </a:xfrm>
        </p:spPr>
        <p:txBody>
          <a:bodyPr anchor="t"/>
          <a:lstStyle>
            <a:lvl1pPr algn="r">
              <a:defRPr lang="en-US" sz="9600" kern="1200" spc="-30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reflection blurRad="6350" stA="55000" endA="300" endPos="45500" dir="5400000" sy="-100000" algn="bl" rotWithShape="0"/>
                </a:effectLst>
                <a:latin typeface="Segoe" pitchFamily="34" charset="0"/>
                <a:ea typeface="+mn-ea"/>
                <a:cs typeface="Arial" charset="0"/>
              </a:defRPr>
            </a:lvl1pPr>
          </a:lstStyle>
          <a:p>
            <a:pPr marL="342900" marR="0" lvl="0" indent="-342900" algn="r" defTabSz="457200" rtl="0" eaLnBrk="1" fontAlgn="base" latinLnBrk="0" hangingPunct="1">
              <a:lnSpc>
                <a:spcPct val="80000"/>
              </a:lnSpc>
              <a:spcAft>
                <a:spcPct val="0"/>
              </a:spcAft>
              <a:buClrTx/>
              <a:buSzTx/>
              <a:tabLst/>
              <a:defRPr/>
            </a:pPr>
            <a:r>
              <a:rPr lang="en-US" dirty="0" smtClean="0"/>
              <a:t>Click to edit Master title style</a:t>
            </a:r>
            <a:endParaRPr lang="en-US" dirty="0"/>
          </a:p>
        </p:txBody>
      </p:sp>
      <p:sp>
        <p:nvSpPr>
          <p:cNvPr id="3" name="Text Placeholder 2"/>
          <p:cNvSpPr>
            <a:spLocks noGrp="1"/>
          </p:cNvSpPr>
          <p:nvPr>
            <p:ph type="body" idx="1"/>
          </p:nvPr>
        </p:nvSpPr>
        <p:spPr>
          <a:xfrm>
            <a:off x="457200" y="2009053"/>
            <a:ext cx="8229600" cy="1569660"/>
          </a:xfrm>
        </p:spPr>
        <p:txBody>
          <a:bodyPr anchor="t"/>
          <a:lstStyle>
            <a:lvl1pPr marL="0" indent="0">
              <a:buNone/>
              <a:defRPr kumimoji="0" lang="en-US" sz="6000" b="0" i="0" u="none" strike="noStrike" kern="1200" cap="none" spc="-300" normalizeH="0" baseline="0" noProof="0" dirty="0" smtClean="0">
                <a:ln w="3175">
                  <a:noFill/>
                </a:ln>
                <a:solidFill>
                  <a:schemeClr val="bg1"/>
                </a:solidFill>
                <a:effectLst>
                  <a:outerShdw blurRad="88900" dist="12700" dir="2700000" algn="tl" rotWithShape="0">
                    <a:prstClr val="black"/>
                  </a:outerShdw>
                </a:effectLst>
                <a:uLnTx/>
                <a:uFillTx/>
                <a:latin typeface="Segoe" pitchFamily="34" charset="0"/>
                <a:ea typeface="+mn-ea"/>
                <a:cs typeface="Arial"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base" latinLnBrk="0" hangingPunct="1">
              <a:lnSpc>
                <a:spcPct val="80000"/>
              </a:lnSpc>
              <a:spcBef>
                <a:spcPct val="0"/>
              </a:spcBef>
              <a:spcAft>
                <a:spcPct val="0"/>
              </a:spcAft>
              <a:buClrTx/>
              <a:buSzTx/>
              <a:buFontTx/>
              <a:buNone/>
              <a:tabLst/>
              <a:defRPr/>
            </a:pPr>
            <a:r>
              <a:rPr lang="en-US" dirty="0" smtClean="0"/>
              <a:t>Click to edit Master text styles</a:t>
            </a: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40011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05375"/>
            <a:ext cx="5486400" cy="338554"/>
          </a:xfrm>
        </p:spPr>
        <p:txBody>
          <a:bodyPr anchor="b"/>
          <a:lstStyle>
            <a:lvl1pPr algn="l">
              <a:defRPr sz="2000" b="1" spc="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ftr" sz="quarter" idx="10"/>
          </p:nvPr>
        </p:nvSpPr>
        <p:spPr>
          <a:xfrm>
            <a:off x="981075" y="6523038"/>
            <a:ext cx="2895600" cy="315912"/>
          </a:xfrm>
          <a:prstGeom prst="rect">
            <a:avLst/>
          </a:prstGeom>
          <a:ln/>
        </p:spPr>
        <p:txBody>
          <a:bodyPr/>
          <a:lstStyle>
            <a:lvl1pPr>
              <a:defRPr/>
            </a:lvl1pPr>
          </a:lstStyle>
          <a:p>
            <a:pPr algn="l" rtl="0" fontAlgn="base">
              <a:spcBef>
                <a:spcPct val="0"/>
              </a:spcBef>
              <a:spcAft>
                <a:spcPct val="0"/>
              </a:spcAft>
              <a:defRPr/>
            </a:pPr>
            <a:r>
              <a:rPr lang="en-US" sz="1400" kern="1200">
                <a:solidFill>
                  <a:prstClr val="black"/>
                </a:solidFill>
                <a:latin typeface="Arial" charset="0"/>
                <a:ea typeface="+mn-ea"/>
                <a:cs typeface="Arial" charset="0"/>
              </a:rPr>
              <a:t>Microsoft Confidential.</a:t>
            </a:r>
          </a:p>
        </p:txBody>
      </p:sp>
      <p:sp>
        <p:nvSpPr>
          <p:cNvPr id="5" name="Rectangle 18"/>
          <p:cNvSpPr>
            <a:spLocks noGrp="1" noChangeArrowheads="1"/>
          </p:cNvSpPr>
          <p:nvPr>
            <p:ph type="sldNum" sz="quarter" idx="11"/>
          </p:nvPr>
        </p:nvSpPr>
        <p:spPr>
          <a:xfrm>
            <a:off x="342900" y="6515100"/>
            <a:ext cx="592138" cy="331788"/>
          </a:xfrm>
          <a:prstGeom prst="rect">
            <a:avLst/>
          </a:prstGeom>
          <a:ln/>
        </p:spPr>
        <p:txBody>
          <a:bodyPr/>
          <a:lstStyle>
            <a:lvl1pPr>
              <a:defRPr/>
            </a:lvl1pPr>
          </a:lstStyle>
          <a:p>
            <a:pPr algn="l" rtl="0" fontAlgn="base">
              <a:spcBef>
                <a:spcPct val="0"/>
              </a:spcBef>
              <a:spcAft>
                <a:spcPct val="0"/>
              </a:spcAft>
              <a:defRPr/>
            </a:pPr>
            <a:fld id="{C91D9595-C08B-4E7D-8B82-A221618D48FE}" type="slidenum">
              <a:rPr lang="en-US" sz="1400" kern="1200">
                <a:solidFill>
                  <a:prstClr val="black"/>
                </a:solidFill>
                <a:latin typeface="Arial" charset="0"/>
                <a:ea typeface="+mn-ea"/>
                <a:cs typeface="Arial" charset="0"/>
              </a:rPr>
              <a:pPr algn="l" rtl="0" fontAlgn="base">
                <a:spcBef>
                  <a:spcPct val="0"/>
                </a:spcBef>
                <a:spcAft>
                  <a:spcPct val="0"/>
                </a:spcAft>
                <a:defRPr/>
              </a:pPr>
              <a:t>‹nº›</a:t>
            </a:fld>
            <a:endParaRPr lang="en-US" sz="1400" kern="1200">
              <a:solidFill>
                <a:prstClr val="black"/>
              </a:solidFill>
              <a:latin typeface="Arial" charset="0"/>
              <a:ea typeface="+mn-ea"/>
              <a:cs typeface="Arial" charset="0"/>
            </a:endParaRPr>
          </a:p>
        </p:txBody>
      </p:sp>
    </p:spTree>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6" name="Picture 24" descr="people-sil-1"/>
          <p:cNvPicPr>
            <a:picLocks noChangeAspect="1" noChangeArrowheads="1"/>
          </p:cNvPicPr>
          <p:nvPr/>
        </p:nvPicPr>
        <p:blipFill>
          <a:blip r:embed="rId2" cstate="print"/>
          <a:srcRect b="4019"/>
          <a:stretch>
            <a:fillRect/>
          </a:stretch>
        </p:blipFill>
        <p:spPr bwMode="auto">
          <a:xfrm>
            <a:off x="301625" y="828681"/>
            <a:ext cx="7270750" cy="5724525"/>
          </a:xfrm>
          <a:prstGeom prst="rect">
            <a:avLst/>
          </a:prstGeom>
          <a:noFill/>
          <a:ln w="9525">
            <a:noFill/>
            <a:miter lim="800000"/>
            <a:headEnd/>
            <a:tailEnd/>
          </a:ln>
        </p:spPr>
      </p:pic>
      <p:pic>
        <p:nvPicPr>
          <p:cNvPr id="8" name="Picture 29" descr="people-sil-1"/>
          <p:cNvPicPr>
            <a:picLocks noChangeAspect="1" noChangeArrowheads="1"/>
          </p:cNvPicPr>
          <p:nvPr/>
        </p:nvPicPr>
        <p:blipFill>
          <a:blip r:embed="rId3" cstate="print"/>
          <a:srcRect t="3555" r="90067" b="48959"/>
          <a:stretch>
            <a:fillRect/>
          </a:stretch>
        </p:blipFill>
        <p:spPr bwMode="auto">
          <a:xfrm>
            <a:off x="7518400" y="481013"/>
            <a:ext cx="1625600" cy="6376987"/>
          </a:xfrm>
          <a:prstGeom prst="rect">
            <a:avLst/>
          </a:prstGeom>
          <a:noFill/>
          <a:ln w="9525">
            <a:noFill/>
            <a:miter lim="800000"/>
            <a:headEnd/>
            <a:tailEnd/>
          </a:ln>
        </p:spPr>
      </p:pic>
      <p:pic>
        <p:nvPicPr>
          <p:cNvPr id="9" name="Picture 8" descr="PPTmasterHeader.bmp"/>
          <p:cNvPicPr>
            <a:picLocks noChangeAspect="1"/>
          </p:cNvPicPr>
          <p:nvPr userDrawn="1"/>
        </p:nvPicPr>
        <p:blipFill>
          <a:blip r:embed="rId4" cstate="print"/>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0" name="Picture 9"/>
          <p:cNvPicPr>
            <a:picLocks noChangeAspect="1"/>
          </p:cNvPicPr>
          <p:nvPr userDrawn="1"/>
        </p:nvPicPr>
        <p:blipFill>
          <a:blip r:embed="rId5" cstate="screen"/>
          <a:stretch>
            <a:fillRect/>
          </a:stretch>
        </p:blipFill>
        <p:spPr>
          <a:xfrm>
            <a:off x="7086600" y="152400"/>
            <a:ext cx="1905000" cy="177109"/>
          </a:xfrm>
          <a:prstGeom prst="rect">
            <a:avLst/>
          </a:prstGeom>
        </p:spPr>
      </p:pic>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itle and sub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fontAlgn="base">
              <a:spcBef>
                <a:spcPct val="0"/>
              </a:spcBef>
              <a:spcAft>
                <a:spcPct val="0"/>
              </a:spcAft>
            </a:pPr>
            <a:fld id="{4ADC909F-5995-43BA-92F7-6380C83767B0}" type="datetime1">
              <a:rPr lang="en-US" sz="1400" kern="1200">
                <a:solidFill>
                  <a:prstClr val="black"/>
                </a:solidFill>
                <a:latin typeface="Arial" charset="0"/>
                <a:ea typeface="+mn-ea"/>
                <a:cs typeface="Arial" charset="0"/>
              </a:rPr>
              <a:pPr algn="l" rtl="0" fontAlgn="base">
                <a:spcBef>
                  <a:spcPct val="0"/>
                </a:spcBef>
                <a:spcAft>
                  <a:spcPct val="0"/>
                </a:spcAft>
              </a:pPr>
              <a:t>2/21/2009</a:t>
            </a:fld>
            <a:endParaRPr lang="en-US" sz="1400" kern="1200" dirty="0">
              <a:solidFill>
                <a:prstClr val="black"/>
              </a:solidFill>
              <a:latin typeface="Arial" charset="0"/>
              <a:ea typeface="+mn-ea"/>
              <a:cs typeface="Arial" charset="0"/>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l" rtl="0" fontAlgn="base">
              <a:spcBef>
                <a:spcPct val="0"/>
              </a:spcBef>
              <a:spcAft>
                <a:spcPct val="0"/>
              </a:spcAft>
            </a:pPr>
            <a:endParaRPr lang="en-US" sz="1400" kern="1200" dirty="0">
              <a:solidFill>
                <a:prstClr val="black"/>
              </a:solidFill>
              <a:latin typeface="Arial" charset="0"/>
              <a:ea typeface="+mn-ea"/>
              <a:cs typeface="Arial" charset="0"/>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fontAlgn="base">
              <a:spcBef>
                <a:spcPct val="0"/>
              </a:spcBef>
              <a:spcAft>
                <a:spcPct val="0"/>
              </a:spcAft>
            </a:pPr>
            <a:r>
              <a:rPr lang="en-US" sz="1400" kern="1200" dirty="0">
                <a:solidFill>
                  <a:prstClr val="black"/>
                </a:solidFill>
                <a:latin typeface="Arial" charset="0"/>
                <a:ea typeface="+mn-ea"/>
                <a:cs typeface="Arial" charset="0"/>
              </a:rPr>
              <a:t>Slide </a:t>
            </a:r>
            <a:fld id="{20125A74-2498-489C-8558-473622EDAADF}" type="slidenum">
              <a:rPr lang="en-US" sz="1400" kern="1200">
                <a:solidFill>
                  <a:prstClr val="black"/>
                </a:solidFill>
                <a:latin typeface="Arial" charset="0"/>
                <a:ea typeface="+mn-ea"/>
                <a:cs typeface="Arial" charset="0"/>
              </a:rPr>
              <a:pPr algn="l" rtl="0" fontAlgn="base">
                <a:spcBef>
                  <a:spcPct val="0"/>
                </a:spcBef>
                <a:spcAft>
                  <a:spcPct val="0"/>
                </a:spcAft>
              </a:pPr>
              <a:t>‹nº›</a:t>
            </a:fld>
            <a:endParaRPr lang="en-US" sz="1400" kern="1200" dirty="0">
              <a:solidFill>
                <a:prstClr val="black"/>
              </a:solidFill>
              <a:latin typeface="Arial" charset="0"/>
              <a:ea typeface="+mn-ea"/>
              <a:cs typeface="Arial" charset="0"/>
            </a:endParaRPr>
          </a:p>
        </p:txBody>
      </p:sp>
      <p:sp>
        <p:nvSpPr>
          <p:cNvPr id="10" name="Title 1"/>
          <p:cNvSpPr>
            <a:spLocks noGrp="1"/>
          </p:cNvSpPr>
          <p:nvPr>
            <p:ph type="title"/>
          </p:nvPr>
        </p:nvSpPr>
        <p:spPr>
          <a:xfrm>
            <a:off x="381000" y="228600"/>
            <a:ext cx="8626475" cy="609600"/>
          </a:xfrm>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381000" y="762000"/>
            <a:ext cx="8626475" cy="457200"/>
          </a:xfrm>
        </p:spPr>
        <p:txBody>
          <a:bodyPr>
            <a:noAutofit/>
          </a:bodyPr>
          <a:lstStyle>
            <a:lvl1pPr>
              <a:buNone/>
              <a:defRPr sz="2800" spc="50" baseline="0">
                <a:solidFill>
                  <a:schemeClr val="bg1"/>
                </a:solidFill>
                <a:latin typeface="Segoe" pitchFamily="34" charset="0"/>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and sub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25450" y="6492875"/>
            <a:ext cx="793750" cy="365125"/>
          </a:xfrm>
          <a:prstGeom prst="rect">
            <a:avLst/>
          </a:prstGeom>
        </p:spPr>
        <p:txBody>
          <a:bodyPr/>
          <a:lstStyle/>
          <a:p>
            <a:pPr algn="l" rtl="0" fontAlgn="base">
              <a:spcBef>
                <a:spcPct val="0"/>
              </a:spcBef>
              <a:spcAft>
                <a:spcPct val="0"/>
              </a:spcAft>
            </a:pPr>
            <a:fld id="{4ADC909F-5995-43BA-92F7-6380C83767B0}" type="datetime1">
              <a:rPr lang="en-US" sz="800" kern="1200">
                <a:solidFill>
                  <a:prstClr val="white"/>
                </a:solidFill>
                <a:latin typeface="Segoe" pitchFamily="34" charset="0"/>
                <a:ea typeface="+mn-ea"/>
                <a:cs typeface="Arial" charset="0"/>
              </a:rPr>
              <a:pPr algn="l" rtl="0" fontAlgn="base">
                <a:spcBef>
                  <a:spcPct val="0"/>
                </a:spcBef>
                <a:spcAft>
                  <a:spcPct val="0"/>
                </a:spcAft>
              </a:pPr>
              <a:t>2/21/2009</a:t>
            </a:fld>
            <a:endParaRPr lang="en-US" sz="800" kern="1200" dirty="0">
              <a:solidFill>
                <a:prstClr val="white"/>
              </a:solidFill>
              <a:latin typeface="Segoe" pitchFamily="34" charset="0"/>
              <a:ea typeface="+mn-ea"/>
              <a:cs typeface="Arial" charset="0"/>
            </a:endParaRPr>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p>
            <a:pPr algn="r" rtl="0" fontAlgn="base">
              <a:spcBef>
                <a:spcPct val="0"/>
              </a:spcBef>
              <a:spcAft>
                <a:spcPct val="0"/>
              </a:spcAft>
            </a:pPr>
            <a:endParaRPr lang="en-US" sz="800" kern="1200" dirty="0">
              <a:solidFill>
                <a:prstClr val="white"/>
              </a:solidFill>
              <a:latin typeface="Segoe" pitchFamily="34" charset="0"/>
              <a:ea typeface="+mn-ea"/>
              <a:cs typeface="Arial" charset="0"/>
            </a:endParaRPr>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p>
            <a:pPr algn="l" rtl="0" fontAlgn="base">
              <a:spcBef>
                <a:spcPct val="0"/>
              </a:spcBef>
              <a:spcAft>
                <a:spcPct val="0"/>
              </a:spcAft>
            </a:pPr>
            <a:r>
              <a:rPr lang="en-US" sz="800" kern="1200" dirty="0">
                <a:solidFill>
                  <a:prstClr val="white"/>
                </a:solidFill>
                <a:latin typeface="Segoe" pitchFamily="34" charset="0"/>
                <a:ea typeface="+mn-ea"/>
                <a:cs typeface="Arial" charset="0"/>
              </a:rPr>
              <a:t>Slide </a:t>
            </a:r>
            <a:fld id="{20125A74-2498-489C-8558-473622EDAADF}" type="slidenum">
              <a:rPr lang="en-US" sz="800" kern="1200">
                <a:solidFill>
                  <a:prstClr val="white"/>
                </a:solidFill>
                <a:latin typeface="Segoe" pitchFamily="34" charset="0"/>
                <a:ea typeface="+mn-ea"/>
                <a:cs typeface="Arial" charset="0"/>
              </a:rPr>
              <a:pPr algn="l" rtl="0" fontAlgn="base">
                <a:spcBef>
                  <a:spcPct val="0"/>
                </a:spcBef>
                <a:spcAft>
                  <a:spcPct val="0"/>
                </a:spcAft>
              </a:pPr>
              <a:t>‹nº›</a:t>
            </a:fld>
            <a:endParaRPr lang="en-US" sz="800" kern="1200" dirty="0">
              <a:solidFill>
                <a:prstClr val="white"/>
              </a:solidFill>
              <a:latin typeface="Segoe" pitchFamily="34" charset="0"/>
              <a:ea typeface="+mn-ea"/>
              <a:cs typeface="Arial" charset="0"/>
            </a:endParaRPr>
          </a:p>
        </p:txBody>
      </p:sp>
      <p:sp>
        <p:nvSpPr>
          <p:cNvPr id="10" name="Title 1"/>
          <p:cNvSpPr>
            <a:spLocks noGrp="1"/>
          </p:cNvSpPr>
          <p:nvPr>
            <p:ph type="title"/>
          </p:nvPr>
        </p:nvSpPr>
        <p:spPr>
          <a:xfrm>
            <a:off x="457201" y="228600"/>
            <a:ext cx="8229600" cy="609600"/>
          </a:xfrm>
        </p:spPr>
        <p:txBody>
          <a:body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457201" y="762000"/>
            <a:ext cx="8229600" cy="457200"/>
          </a:xfrm>
        </p:spPr>
        <p:txBody>
          <a:bodyPr>
            <a:noAutofit/>
          </a:bodyPr>
          <a:lstStyle>
            <a:lvl1pPr>
              <a:buNone/>
              <a:defRPr sz="2800" spc="50" baseline="0">
                <a:solidFill>
                  <a:schemeClr val="bg1"/>
                </a:solidFill>
                <a:latin typeface="Segoe" pitchFamily="34" charset="0"/>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kgnd"/>
          <p:cNvPicPr>
            <a:picLocks noChangeAspect="1" noChangeArrowheads="1"/>
          </p:cNvPicPr>
          <p:nvPr userDrawn="1"/>
        </p:nvPicPr>
        <p:blipFill>
          <a:blip r:embed="rId2" cstate="print"/>
          <a:srcRect b="2922"/>
          <a:stretch>
            <a:fillRect/>
          </a:stretch>
        </p:blipFill>
        <p:spPr bwMode="auto">
          <a:xfrm>
            <a:off x="0" y="0"/>
            <a:ext cx="9144000" cy="6858000"/>
          </a:xfrm>
          <a:prstGeom prst="rect">
            <a:avLst/>
          </a:prstGeom>
          <a:noFill/>
          <a:ln w="9525">
            <a:noFill/>
            <a:miter lim="800000"/>
            <a:headEnd/>
            <a:tailEnd/>
          </a:ln>
        </p:spPr>
      </p:pic>
      <p:pic>
        <p:nvPicPr>
          <p:cNvPr id="5" name="Picture 15" descr="ebc_title_footer"/>
          <p:cNvPicPr>
            <a:picLocks noChangeAspect="1" noChangeArrowheads="1"/>
          </p:cNvPicPr>
          <p:nvPr userDrawn="1"/>
        </p:nvPicPr>
        <p:blipFill>
          <a:blip r:embed="rId3" cstate="print"/>
          <a:srcRect/>
          <a:stretch>
            <a:fillRect/>
          </a:stretch>
        </p:blipFill>
        <p:spPr bwMode="auto">
          <a:xfrm>
            <a:off x="0" y="6221413"/>
            <a:ext cx="9144000" cy="636587"/>
          </a:xfrm>
          <a:prstGeom prst="rect">
            <a:avLst/>
          </a:prstGeom>
          <a:noFill/>
          <a:ln w="9525">
            <a:noFill/>
            <a:miter lim="800000"/>
            <a:headEnd/>
            <a:tailEnd/>
          </a:ln>
        </p:spPr>
      </p:pic>
      <p:pic>
        <p:nvPicPr>
          <p:cNvPr id="6" name="Picture 8" descr="title_graphic"/>
          <p:cNvPicPr>
            <a:picLocks noChangeAspect="1" noChangeArrowheads="1"/>
          </p:cNvPicPr>
          <p:nvPr userDrawn="1"/>
        </p:nvPicPr>
        <p:blipFill>
          <a:blip r:embed="rId4" cstate="print"/>
          <a:srcRect/>
          <a:stretch>
            <a:fillRect/>
          </a:stretch>
        </p:blipFill>
        <p:spPr bwMode="auto">
          <a:xfrm>
            <a:off x="0" y="1600200"/>
            <a:ext cx="9144000" cy="2889250"/>
          </a:xfrm>
          <a:prstGeom prst="rect">
            <a:avLst/>
          </a:prstGeom>
          <a:noFill/>
          <a:ln w="9525">
            <a:noFill/>
            <a:miter lim="800000"/>
            <a:headEnd/>
            <a:tailEnd/>
          </a:ln>
        </p:spPr>
      </p:pic>
      <p:sp>
        <p:nvSpPr>
          <p:cNvPr id="7" name="Text Box 14"/>
          <p:cNvSpPr txBox="1">
            <a:spLocks noChangeArrowheads="1"/>
          </p:cNvSpPr>
          <p:nvPr userDrawn="1"/>
        </p:nvSpPr>
        <p:spPr bwMode="auto">
          <a:xfrm>
            <a:off x="0" y="6473825"/>
            <a:ext cx="9144000" cy="203200"/>
          </a:xfrm>
          <a:prstGeom prst="rect">
            <a:avLst/>
          </a:prstGeom>
          <a:noFill/>
          <a:ln w="9525">
            <a:noFill/>
            <a:miter lim="800000"/>
            <a:headEnd/>
            <a:tailEnd/>
          </a:ln>
        </p:spPr>
        <p:txBody>
          <a:bodyPr>
            <a:spAutoFit/>
          </a:bodyPr>
          <a:lstStyle/>
          <a:p>
            <a:pPr algn="ctr">
              <a:buNone/>
            </a:pPr>
            <a:r>
              <a:rPr lang="en-US" sz="700" b="0" i="0" dirty="0">
                <a:solidFill>
                  <a:srgbClr val="FFFFFF"/>
                </a:solidFill>
                <a:latin typeface="Segoe"/>
                <a:ea typeface="+mn-ea"/>
                <a:cs typeface="+mn-cs"/>
              </a:rPr>
              <a:t>CONFIDENCIAL MICROSOFT</a:t>
            </a:r>
          </a:p>
        </p:txBody>
      </p:sp>
      <p:sp>
        <p:nvSpPr>
          <p:cNvPr id="3074" name="Rectangle 2"/>
          <p:cNvSpPr>
            <a:spLocks noGrp="1" noChangeArrowheads="1"/>
          </p:cNvSpPr>
          <p:nvPr>
            <p:ph type="ctrTitle"/>
          </p:nvPr>
        </p:nvSpPr>
        <p:spPr>
          <a:xfrm>
            <a:off x="2514600" y="2057400"/>
            <a:ext cx="6248400" cy="1295400"/>
          </a:xfrm>
        </p:spPr>
        <p:txBody>
          <a:bodyPr/>
          <a:lstStyle>
            <a:lvl1pPr>
              <a:lnSpc>
                <a:spcPts val="5300"/>
              </a:lnSpc>
              <a:defRPr sz="6000"/>
            </a:lvl1pPr>
          </a:lstStyle>
          <a:p>
            <a:r>
              <a:rPr lang="en-US"/>
              <a:t>Click to edit Master title style</a:t>
            </a:r>
          </a:p>
        </p:txBody>
      </p:sp>
      <p:sp>
        <p:nvSpPr>
          <p:cNvPr id="3075" name="Rectangle 3"/>
          <p:cNvSpPr>
            <a:spLocks noGrp="1" noChangeArrowheads="1"/>
          </p:cNvSpPr>
          <p:nvPr>
            <p:ph type="subTitle" idx="1"/>
          </p:nvPr>
        </p:nvSpPr>
        <p:spPr>
          <a:xfrm>
            <a:off x="2514600" y="3505200"/>
            <a:ext cx="6248400" cy="381000"/>
          </a:xfrm>
        </p:spPr>
        <p:txBody>
          <a:bodyPr/>
          <a:lstStyle>
            <a:lvl1pPr marL="0" indent="0">
              <a:defRPr sz="2000"/>
            </a:lvl1pPr>
          </a:lstStyle>
          <a:p>
            <a:r>
              <a:rPr lang="en-US"/>
              <a:t>Click to edit Master subtitle style</a:t>
            </a:r>
          </a:p>
        </p:txBody>
      </p:sp>
    </p:spTree>
  </p:cSld>
  <p:clrMapOvr>
    <a:masterClrMapping/>
  </p:clrMapOvr>
  <p:transition advClick="0" advTm="15000"/>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641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552575"/>
            <a:ext cx="4117975" cy="1724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advClick="0" advTm="1500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812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81200"/>
            <a:ext cx="36957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5000"/>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500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advTm="1500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advClick="0" advTm="1500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advTm="1500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advClick="0" advTm="15000"/>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500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09600"/>
            <a:ext cx="55054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587500"/>
            <a:ext cx="7781394" cy="1500411"/>
          </a:xfrm>
          <a:ln algn="ctr"/>
        </p:spPr>
        <p:txBody>
          <a:bodyPr lIns="0" tIns="0" rIns="0" bIns="0" anchor="b" anchorCtr="0"/>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373562"/>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1500411"/>
          </a:xfrm>
          <a:ln algn="ctr"/>
        </p:spPr>
        <p:txBody>
          <a:bodyPr lIns="0" tIns="0" rIns="0" bIns="0" anchor="b"/>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a:t>Click to edit Master title style</a:t>
            </a:r>
          </a:p>
        </p:txBody>
      </p:sp>
      <p:sp>
        <p:nvSpPr>
          <p:cNvPr id="18435" name="Rectangle 3"/>
          <p:cNvSpPr>
            <a:spLocks noGrp="1" noChangeArrowheads="1"/>
          </p:cNvSpPr>
          <p:nvPr>
            <p:ph type="subTitle" idx="1"/>
          </p:nvPr>
        </p:nvSpPr>
        <p:spPr>
          <a:xfrm>
            <a:off x="727606" y="4489979"/>
            <a:ext cx="7770811" cy="473207"/>
          </a:xfrm>
        </p:spPr>
        <p:txBody>
          <a:bodyPr lIns="0" tIns="0" rIns="0" bIns="0" anchor="b"/>
          <a:lstStyle>
            <a:lvl1pPr marL="0" indent="0">
              <a:spcBef>
                <a:spcPct val="0"/>
              </a:spcBef>
              <a:buFont typeface="Wingdings" pitchFamily="2" charset="2"/>
              <a:buNone/>
              <a:defRPr sz="3400">
                <a:solidFill>
                  <a:schemeClr val="tx2"/>
                </a:solidFill>
              </a:defRPr>
            </a:lvl1pPr>
          </a:lstStyle>
          <a:p>
            <a:r>
              <a:rPr lang="en-US" dirty="0"/>
              <a:t>Click to edit Master subtitle style</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0.jpe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7.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5.png"/><Relationship Id="rId2" Type="http://schemas.openxmlformats.org/officeDocument/2006/relationships/slideLayout" Target="../slideLayouts/slideLayout34.xml"/><Relationship Id="rId16" Type="http://schemas.openxmlformats.org/officeDocument/2006/relationships/image" Target="../media/image4.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16.jpeg"/><Relationship Id="rId10" Type="http://schemas.openxmlformats.org/officeDocument/2006/relationships/slideLayout" Target="../slideLayouts/slideLayout42.xml"/><Relationship Id="rId19" Type="http://schemas.openxmlformats.org/officeDocument/2006/relationships/image" Target="../media/image18.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18" Type="http://schemas.openxmlformats.org/officeDocument/2006/relationships/image" Target="../media/image18.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7.png"/><Relationship Id="rId2" Type="http://schemas.openxmlformats.org/officeDocument/2006/relationships/slideLayout" Target="../slideLayouts/slideLayout47.xml"/><Relationship Id="rId16" Type="http://schemas.openxmlformats.org/officeDocument/2006/relationships/image" Target="../media/image5.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4.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24.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6.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73050"/>
            <a:ext cx="9144000" cy="641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32" name="Rectangle 8"/>
          <p:cNvSpPr>
            <a:spLocks noGrp="1" noChangeArrowheads="1"/>
          </p:cNvSpPr>
          <p:nvPr>
            <p:ph type="body" idx="1"/>
          </p:nvPr>
        </p:nvSpPr>
        <p:spPr bwMode="auto">
          <a:xfrm>
            <a:off x="381000" y="1552575"/>
            <a:ext cx="838835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Lst>
  <p:transition>
    <p:fade/>
  </p:transition>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4000">
          <a:solidFill>
            <a:schemeClr val="tx2"/>
          </a:solidFill>
          <a:effectLst>
            <a:outerShdw blurRad="38100" dist="38100" dir="2700000" algn="tl">
              <a:srgbClr val="000000">
                <a:alpha val="43137"/>
              </a:srgbClr>
            </a:outerShdw>
          </a:effectLst>
          <a:latin typeface="Segoe" pitchFamily="1" charset="0"/>
          <a:ea typeface="+mj-ea"/>
          <a:cs typeface="+mj-cs"/>
        </a:defRPr>
      </a:lvl1pPr>
      <a:lvl2pPr algn="ctr" rtl="0" eaLnBrk="0" fontAlgn="base" hangingPunct="0">
        <a:lnSpc>
          <a:spcPct val="90000"/>
        </a:lnSpc>
        <a:spcBef>
          <a:spcPct val="0"/>
        </a:spcBef>
        <a:spcAft>
          <a:spcPct val="0"/>
        </a:spcAft>
        <a:defRPr sz="4000">
          <a:solidFill>
            <a:schemeClr val="tx2"/>
          </a:solidFill>
          <a:effectLst>
            <a:outerShdw blurRad="38100" dist="38100" dir="2700000" algn="tl">
              <a:srgbClr val="000000">
                <a:alpha val="43137"/>
              </a:srgbClr>
            </a:outerShdw>
          </a:effectLst>
          <a:latin typeface="Segoe" pitchFamily="1" charset="0"/>
        </a:defRPr>
      </a:lvl2pPr>
      <a:lvl3pPr algn="ctr" rtl="0" eaLnBrk="0" fontAlgn="base" hangingPunct="0">
        <a:lnSpc>
          <a:spcPct val="90000"/>
        </a:lnSpc>
        <a:spcBef>
          <a:spcPct val="0"/>
        </a:spcBef>
        <a:spcAft>
          <a:spcPct val="0"/>
        </a:spcAft>
        <a:defRPr sz="4000">
          <a:solidFill>
            <a:schemeClr val="tx2"/>
          </a:solidFill>
          <a:effectLst>
            <a:outerShdw blurRad="38100" dist="38100" dir="2700000" algn="tl">
              <a:srgbClr val="000000">
                <a:alpha val="43137"/>
              </a:srgbClr>
            </a:outerShdw>
          </a:effectLst>
          <a:latin typeface="Segoe" pitchFamily="1" charset="0"/>
        </a:defRPr>
      </a:lvl3pPr>
      <a:lvl4pPr algn="ctr" rtl="0" eaLnBrk="0" fontAlgn="base" hangingPunct="0">
        <a:lnSpc>
          <a:spcPct val="90000"/>
        </a:lnSpc>
        <a:spcBef>
          <a:spcPct val="0"/>
        </a:spcBef>
        <a:spcAft>
          <a:spcPct val="0"/>
        </a:spcAft>
        <a:defRPr sz="4000">
          <a:solidFill>
            <a:schemeClr val="tx2"/>
          </a:solidFill>
          <a:effectLst>
            <a:outerShdw blurRad="38100" dist="38100" dir="2700000" algn="tl">
              <a:srgbClr val="000000">
                <a:alpha val="43137"/>
              </a:srgbClr>
            </a:outerShdw>
          </a:effectLst>
          <a:latin typeface="Segoe" pitchFamily="1" charset="0"/>
        </a:defRPr>
      </a:lvl4pPr>
      <a:lvl5pPr algn="ctr" rtl="0" eaLnBrk="0" fontAlgn="base" hangingPunct="0">
        <a:lnSpc>
          <a:spcPct val="90000"/>
        </a:lnSpc>
        <a:spcBef>
          <a:spcPct val="0"/>
        </a:spcBef>
        <a:spcAft>
          <a:spcPct val="0"/>
        </a:spcAft>
        <a:defRPr sz="4000">
          <a:solidFill>
            <a:schemeClr val="tx2"/>
          </a:solidFill>
          <a:effectLst>
            <a:outerShdw blurRad="38100" dist="38100" dir="2700000" algn="tl">
              <a:srgbClr val="000000">
                <a:alpha val="43137"/>
              </a:srgbClr>
            </a:outerShdw>
          </a:effectLst>
          <a:latin typeface="Segoe" pitchFamily="1" charset="0"/>
        </a:defRPr>
      </a:lvl5pPr>
      <a:lvl6pPr marL="457200" algn="l" rtl="0" fontAlgn="base">
        <a:lnSpc>
          <a:spcPct val="90000"/>
        </a:lnSpc>
        <a:spcBef>
          <a:spcPct val="0"/>
        </a:spcBef>
        <a:spcAft>
          <a:spcPct val="0"/>
        </a:spcAft>
        <a:defRPr sz="4800" b="1">
          <a:solidFill>
            <a:schemeClr val="tx2"/>
          </a:solidFill>
          <a:effectLst>
            <a:outerShdw blurRad="38100" dist="38100" dir="2700000" algn="tl">
              <a:srgbClr val="000000">
                <a:alpha val="43137"/>
              </a:srgbClr>
            </a:outerShdw>
          </a:effectLst>
          <a:latin typeface="Arial" charset="0"/>
        </a:defRPr>
      </a:lvl6pPr>
      <a:lvl7pPr marL="914400" algn="l" rtl="0" fontAlgn="base">
        <a:lnSpc>
          <a:spcPct val="90000"/>
        </a:lnSpc>
        <a:spcBef>
          <a:spcPct val="0"/>
        </a:spcBef>
        <a:spcAft>
          <a:spcPct val="0"/>
        </a:spcAft>
        <a:defRPr sz="4800" b="1">
          <a:solidFill>
            <a:schemeClr val="tx2"/>
          </a:solidFill>
          <a:effectLst>
            <a:outerShdw blurRad="38100" dist="38100" dir="2700000" algn="tl">
              <a:srgbClr val="000000">
                <a:alpha val="43137"/>
              </a:srgbClr>
            </a:outerShdw>
          </a:effectLst>
          <a:latin typeface="Arial" charset="0"/>
        </a:defRPr>
      </a:lvl7pPr>
      <a:lvl8pPr marL="1371600" algn="l" rtl="0" fontAlgn="base">
        <a:lnSpc>
          <a:spcPct val="90000"/>
        </a:lnSpc>
        <a:spcBef>
          <a:spcPct val="0"/>
        </a:spcBef>
        <a:spcAft>
          <a:spcPct val="0"/>
        </a:spcAft>
        <a:defRPr sz="4800" b="1">
          <a:solidFill>
            <a:schemeClr val="tx2"/>
          </a:solidFill>
          <a:effectLst>
            <a:outerShdw blurRad="38100" dist="38100" dir="2700000" algn="tl">
              <a:srgbClr val="000000">
                <a:alpha val="43137"/>
              </a:srgbClr>
            </a:outerShdw>
          </a:effectLst>
          <a:latin typeface="Arial" charset="0"/>
        </a:defRPr>
      </a:lvl8pPr>
      <a:lvl9pPr marL="1828800" algn="l" rtl="0" fontAlgn="base">
        <a:lnSpc>
          <a:spcPct val="90000"/>
        </a:lnSpc>
        <a:spcBef>
          <a:spcPct val="0"/>
        </a:spcBef>
        <a:spcAft>
          <a:spcPct val="0"/>
        </a:spcAft>
        <a:defRPr sz="4800" b="1">
          <a:solidFill>
            <a:schemeClr val="tx2"/>
          </a:solidFill>
          <a:effectLst>
            <a:outerShdw blurRad="38100" dist="38100" dir="2700000" algn="tl">
              <a:srgbClr val="000000">
                <a:alpha val="43137"/>
              </a:srgbClr>
            </a:outerShdw>
          </a:effectLst>
          <a:latin typeface="Arial" charset="0"/>
        </a:defRPr>
      </a:lvl9pPr>
    </p:titleStyle>
    <p:bodyStyle>
      <a:lvl1pPr marL="571500" indent="-571500" algn="l" rtl="0" eaLnBrk="0" fontAlgn="base" hangingPunct="0">
        <a:lnSpc>
          <a:spcPct val="90000"/>
        </a:lnSpc>
        <a:spcBef>
          <a:spcPct val="30000"/>
        </a:spcBef>
        <a:spcAft>
          <a:spcPct val="0"/>
        </a:spcAft>
        <a:buClr>
          <a:schemeClr val="tx2"/>
        </a:buClr>
        <a:buSzPct val="95000"/>
        <a:buFont typeface="Wingdings" pitchFamily="48" charset="2"/>
        <a:buChar char=""/>
        <a:defRPr sz="2000">
          <a:solidFill>
            <a:schemeClr val="tx1"/>
          </a:solidFill>
          <a:effectLst>
            <a:outerShdw blurRad="38100" dist="38100" dir="2700000" algn="tl">
              <a:srgbClr val="000000">
                <a:alpha val="43137"/>
              </a:srgbClr>
            </a:outerShdw>
          </a:effectLst>
          <a:latin typeface="Arial" charset="0"/>
          <a:ea typeface="+mn-ea"/>
          <a:cs typeface="+mn-cs"/>
        </a:defRPr>
      </a:lvl1pPr>
      <a:lvl2pPr marL="1028700" indent="-455613" algn="l" rtl="0" eaLnBrk="0" fontAlgn="base" hangingPunct="0">
        <a:lnSpc>
          <a:spcPct val="90000"/>
        </a:lnSpc>
        <a:spcBef>
          <a:spcPct val="30000"/>
        </a:spcBef>
        <a:spcAft>
          <a:spcPct val="0"/>
        </a:spcAft>
        <a:buClr>
          <a:schemeClr val="tx2"/>
        </a:buClr>
        <a:buSzPct val="95000"/>
        <a:buFont typeface="Wingdings" pitchFamily="48" charset="2"/>
        <a:buChar char=""/>
        <a:defRPr sz="2000">
          <a:solidFill>
            <a:schemeClr val="tx1"/>
          </a:solidFill>
          <a:effectLst>
            <a:outerShdw blurRad="38100" dist="38100" dir="2700000" algn="tl">
              <a:srgbClr val="000000">
                <a:alpha val="43137"/>
              </a:srgbClr>
            </a:outerShdw>
          </a:effectLst>
          <a:latin typeface="Arial" charset="0"/>
        </a:defRPr>
      </a:lvl2pPr>
      <a:lvl3pPr marL="1428750" indent="-398463" algn="l" rtl="0" eaLnBrk="0" fontAlgn="base" hangingPunct="0">
        <a:lnSpc>
          <a:spcPct val="90000"/>
        </a:lnSpc>
        <a:spcBef>
          <a:spcPct val="30000"/>
        </a:spcBef>
        <a:spcAft>
          <a:spcPct val="0"/>
        </a:spcAft>
        <a:buClr>
          <a:schemeClr val="tx2"/>
        </a:buClr>
        <a:buSzPct val="95000"/>
        <a:buFont typeface="Wingdings" pitchFamily="48" charset="2"/>
        <a:buChar char=""/>
        <a:defRPr sz="2400">
          <a:solidFill>
            <a:schemeClr val="tx1"/>
          </a:solidFill>
          <a:effectLst>
            <a:outerShdw blurRad="38100" dist="38100" dir="2700000" algn="tl">
              <a:srgbClr val="000000">
                <a:alpha val="43137"/>
              </a:srgbClr>
            </a:outerShdw>
          </a:effectLst>
          <a:latin typeface="Arial" charset="0"/>
        </a:defRPr>
      </a:lvl3pPr>
      <a:lvl4pPr marL="1828800" indent="-398463" algn="l" rtl="0" eaLnBrk="0" fontAlgn="base" hangingPunct="0">
        <a:lnSpc>
          <a:spcPct val="90000"/>
        </a:lnSpc>
        <a:spcBef>
          <a:spcPct val="30000"/>
        </a:spcBef>
        <a:spcAft>
          <a:spcPct val="0"/>
        </a:spcAft>
        <a:buClr>
          <a:schemeClr val="tx2"/>
        </a:buClr>
        <a:buSzPct val="95000"/>
        <a:buFont typeface="Wingdings" pitchFamily="48" charset="2"/>
        <a:buChar char=""/>
        <a:defRPr sz="2000">
          <a:solidFill>
            <a:schemeClr val="tx1"/>
          </a:solidFill>
          <a:effectLst>
            <a:outerShdw blurRad="38100" dist="38100" dir="2700000" algn="tl">
              <a:srgbClr val="000000">
                <a:alpha val="43137"/>
              </a:srgbClr>
            </a:outerShdw>
          </a:effectLst>
          <a:latin typeface="Arial" charset="0"/>
        </a:defRPr>
      </a:lvl4pPr>
      <a:lvl5pPr marL="2227263" indent="-396875" algn="l" rtl="0" eaLnBrk="0" fontAlgn="base" hangingPunct="0">
        <a:lnSpc>
          <a:spcPct val="90000"/>
        </a:lnSpc>
        <a:spcBef>
          <a:spcPct val="30000"/>
        </a:spcBef>
        <a:spcAft>
          <a:spcPct val="0"/>
        </a:spcAft>
        <a:buClr>
          <a:schemeClr val="tx2"/>
        </a:buClr>
        <a:buSzPct val="95000"/>
        <a:buFont typeface="Wingdings" pitchFamily="48" charset="2"/>
        <a:buChar char=""/>
        <a:defRPr sz="2000">
          <a:solidFill>
            <a:schemeClr val="tx1"/>
          </a:solidFill>
          <a:effectLst>
            <a:outerShdw blurRad="38100" dist="38100" dir="2700000" algn="tl">
              <a:srgbClr val="000000">
                <a:alpha val="43137"/>
              </a:srgbClr>
            </a:outerShdw>
          </a:effectLst>
          <a:latin typeface="Arial" charset="0"/>
        </a:defRPr>
      </a:lvl5pPr>
      <a:lvl6pPr marL="2684463" indent="-396875" algn="l" rtl="0" fontAlgn="base">
        <a:lnSpc>
          <a:spcPct val="90000"/>
        </a:lnSpc>
        <a:spcBef>
          <a:spcPct val="30000"/>
        </a:spcBef>
        <a:spcAft>
          <a:spcPct val="0"/>
        </a:spcAft>
        <a:buClr>
          <a:schemeClr val="tx2"/>
        </a:buClr>
        <a:buSzPct val="95000"/>
        <a:buFont typeface="Wingdings" pitchFamily="2" charset="2"/>
        <a:buBlip>
          <a:blip r:embed="rId9"/>
        </a:buBlip>
        <a:defRPr sz="2000">
          <a:solidFill>
            <a:schemeClr val="tx1"/>
          </a:solidFill>
          <a:effectLst>
            <a:outerShdw blurRad="38100" dist="38100" dir="2700000" algn="tl">
              <a:srgbClr val="000000">
                <a:alpha val="43137"/>
              </a:srgbClr>
            </a:outerShdw>
          </a:effectLst>
          <a:latin typeface="+mn-lt"/>
        </a:defRPr>
      </a:lvl6pPr>
      <a:lvl7pPr marL="3141663" indent="-396875" algn="l" rtl="0" fontAlgn="base">
        <a:lnSpc>
          <a:spcPct val="90000"/>
        </a:lnSpc>
        <a:spcBef>
          <a:spcPct val="30000"/>
        </a:spcBef>
        <a:spcAft>
          <a:spcPct val="0"/>
        </a:spcAft>
        <a:buClr>
          <a:schemeClr val="tx2"/>
        </a:buClr>
        <a:buSzPct val="95000"/>
        <a:buFont typeface="Wingdings" pitchFamily="2" charset="2"/>
        <a:buBlip>
          <a:blip r:embed="rId9"/>
        </a:buBlip>
        <a:defRPr sz="2000">
          <a:solidFill>
            <a:schemeClr val="tx1"/>
          </a:solidFill>
          <a:effectLst>
            <a:outerShdw blurRad="38100" dist="38100" dir="2700000" algn="tl">
              <a:srgbClr val="000000">
                <a:alpha val="43137"/>
              </a:srgbClr>
            </a:outerShdw>
          </a:effectLst>
          <a:latin typeface="+mn-lt"/>
        </a:defRPr>
      </a:lvl7pPr>
      <a:lvl8pPr marL="3598863" indent="-396875" algn="l" rtl="0" fontAlgn="base">
        <a:lnSpc>
          <a:spcPct val="90000"/>
        </a:lnSpc>
        <a:spcBef>
          <a:spcPct val="30000"/>
        </a:spcBef>
        <a:spcAft>
          <a:spcPct val="0"/>
        </a:spcAft>
        <a:buClr>
          <a:schemeClr val="tx2"/>
        </a:buClr>
        <a:buSzPct val="95000"/>
        <a:buFont typeface="Wingdings" pitchFamily="2" charset="2"/>
        <a:buBlip>
          <a:blip r:embed="rId9"/>
        </a:buBlip>
        <a:defRPr sz="2000">
          <a:solidFill>
            <a:schemeClr val="tx1"/>
          </a:solidFill>
          <a:effectLst>
            <a:outerShdw blurRad="38100" dist="38100" dir="2700000" algn="tl">
              <a:srgbClr val="000000">
                <a:alpha val="43137"/>
              </a:srgbClr>
            </a:outerShdw>
          </a:effectLst>
          <a:latin typeface="+mn-lt"/>
        </a:defRPr>
      </a:lvl8pPr>
      <a:lvl9pPr marL="4056063" indent="-396875" algn="l" rtl="0" fontAlgn="base">
        <a:lnSpc>
          <a:spcPct val="90000"/>
        </a:lnSpc>
        <a:spcBef>
          <a:spcPct val="30000"/>
        </a:spcBef>
        <a:spcAft>
          <a:spcPct val="0"/>
        </a:spcAft>
        <a:buClr>
          <a:schemeClr val="tx2"/>
        </a:buClr>
        <a:buSzPct val="95000"/>
        <a:buFont typeface="Wingdings" pitchFamily="2" charset="2"/>
        <a:buBlip>
          <a:blip r:embed="rId9"/>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5020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iming>
    <p:tnLst>
      <p:par>
        <p:cTn id="1" dur="indefinite" restart="never" nodeType="tmRoot"/>
      </p:par>
    </p:tnLst>
  </p:timing>
  <p:txStyles>
    <p:titleStyle>
      <a:lvl1pPr algn="l" defTabSz="912777" rtl="0" eaLnBrk="0" fontAlgn="base" hangingPunct="0">
        <a:lnSpc>
          <a:spcPct val="90000"/>
        </a:lnSpc>
        <a:spcBef>
          <a:spcPct val="0"/>
        </a:spcBef>
        <a:spcAft>
          <a:spcPct val="0"/>
        </a:spcAft>
        <a:defRPr lang="en-US" sz="54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vl2pPr algn="l" defTabSz="912777" rtl="0" eaLnBrk="0" fontAlgn="base" hangingPunct="0">
        <a:lnSpc>
          <a:spcPct val="90000"/>
        </a:lnSpc>
        <a:spcBef>
          <a:spcPct val="0"/>
        </a:spcBef>
        <a:spcAft>
          <a:spcPct val="0"/>
        </a:spcAft>
        <a:defRPr sz="4500">
          <a:solidFill>
            <a:schemeClr val="tx2"/>
          </a:solidFill>
          <a:latin typeface="Segoe Semibold" pitchFamily="34" charset="0"/>
        </a:defRPr>
      </a:lvl2pPr>
      <a:lvl3pPr algn="l" defTabSz="912777" rtl="0" eaLnBrk="0" fontAlgn="base" hangingPunct="0">
        <a:lnSpc>
          <a:spcPct val="90000"/>
        </a:lnSpc>
        <a:spcBef>
          <a:spcPct val="0"/>
        </a:spcBef>
        <a:spcAft>
          <a:spcPct val="0"/>
        </a:spcAft>
        <a:defRPr sz="4500">
          <a:solidFill>
            <a:schemeClr val="tx2"/>
          </a:solidFill>
          <a:latin typeface="Segoe Semibold" pitchFamily="34" charset="0"/>
        </a:defRPr>
      </a:lvl3pPr>
      <a:lvl4pPr algn="l" defTabSz="912777" rtl="0" eaLnBrk="0" fontAlgn="base" hangingPunct="0">
        <a:lnSpc>
          <a:spcPct val="90000"/>
        </a:lnSpc>
        <a:spcBef>
          <a:spcPct val="0"/>
        </a:spcBef>
        <a:spcAft>
          <a:spcPct val="0"/>
        </a:spcAft>
        <a:defRPr sz="4500">
          <a:solidFill>
            <a:schemeClr val="tx2"/>
          </a:solidFill>
          <a:latin typeface="Segoe Semibold" pitchFamily="34" charset="0"/>
        </a:defRPr>
      </a:lvl4pPr>
      <a:lvl5pPr algn="l" defTabSz="912777" rtl="0" eaLnBrk="0" fontAlgn="base" hangingPunct="0">
        <a:lnSpc>
          <a:spcPct val="90000"/>
        </a:lnSpc>
        <a:spcBef>
          <a:spcPct val="0"/>
        </a:spcBef>
        <a:spcAft>
          <a:spcPct val="0"/>
        </a:spcAft>
        <a:defRPr sz="4500">
          <a:solidFill>
            <a:schemeClr val="tx2"/>
          </a:solidFill>
          <a:latin typeface="Segoe Semibold" pitchFamily="34" charset="0"/>
        </a:defRPr>
      </a:lvl5pPr>
      <a:lvl6pPr marL="380970" algn="l" defTabSz="914063" rtl="0" fontAlgn="base">
        <a:lnSpc>
          <a:spcPct val="90000"/>
        </a:lnSpc>
        <a:spcBef>
          <a:spcPct val="0"/>
        </a:spcBef>
        <a:spcAft>
          <a:spcPct val="0"/>
        </a:spcAft>
        <a:defRPr sz="4500">
          <a:solidFill>
            <a:schemeClr val="tx2"/>
          </a:solidFill>
          <a:latin typeface="Segoe Semibold" pitchFamily="34" charset="0"/>
        </a:defRPr>
      </a:lvl6pPr>
      <a:lvl7pPr marL="761940" algn="l" defTabSz="914063" rtl="0" fontAlgn="base">
        <a:lnSpc>
          <a:spcPct val="90000"/>
        </a:lnSpc>
        <a:spcBef>
          <a:spcPct val="0"/>
        </a:spcBef>
        <a:spcAft>
          <a:spcPct val="0"/>
        </a:spcAft>
        <a:defRPr sz="4500">
          <a:solidFill>
            <a:schemeClr val="tx2"/>
          </a:solidFill>
          <a:latin typeface="Segoe Semibold" pitchFamily="34" charset="0"/>
        </a:defRPr>
      </a:lvl7pPr>
      <a:lvl8pPr marL="1142908" algn="l" defTabSz="914063" rtl="0" fontAlgn="base">
        <a:lnSpc>
          <a:spcPct val="90000"/>
        </a:lnSpc>
        <a:spcBef>
          <a:spcPct val="0"/>
        </a:spcBef>
        <a:spcAft>
          <a:spcPct val="0"/>
        </a:spcAft>
        <a:defRPr sz="4500">
          <a:solidFill>
            <a:schemeClr val="tx2"/>
          </a:solidFill>
          <a:latin typeface="Segoe Semibold" pitchFamily="34" charset="0"/>
        </a:defRPr>
      </a:lvl8pPr>
      <a:lvl9pPr marL="1523878" algn="l" defTabSz="914063" rtl="0" fontAlgn="base">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0" fontAlgn="base" hangingPunct="0">
        <a:lnSpc>
          <a:spcPct val="90000"/>
        </a:lnSpc>
        <a:spcBef>
          <a:spcPct val="30000"/>
        </a:spcBef>
        <a:spcAft>
          <a:spcPct val="0"/>
        </a:spcAft>
        <a:buClr>
          <a:schemeClr val="tx2"/>
        </a:buClr>
        <a:buSzPct val="95000"/>
        <a:buFontTx/>
        <a:buBlip>
          <a:blip r:embed="rId14"/>
        </a:buBlip>
        <a:defRPr sz="3000">
          <a:solidFill>
            <a:schemeClr val="tx1"/>
          </a:solidFill>
          <a:latin typeface="+mn-lt"/>
          <a:ea typeface="+mn-ea"/>
          <a:cs typeface="+mn-cs"/>
        </a:defRPr>
      </a:lvl1pPr>
      <a:lvl2pPr marL="704822" indent="-317487" algn="l" defTabSz="912777" rtl="0" eaLnBrk="0" fontAlgn="base" hangingPunct="0">
        <a:lnSpc>
          <a:spcPct val="90000"/>
        </a:lnSpc>
        <a:spcBef>
          <a:spcPct val="30000"/>
        </a:spcBef>
        <a:spcAft>
          <a:spcPct val="0"/>
        </a:spcAft>
        <a:buClr>
          <a:schemeClr val="tx2"/>
        </a:buClr>
        <a:buSzPct val="80000"/>
        <a:buFontTx/>
        <a:buBlip>
          <a:blip r:embed="rId15"/>
        </a:buBlip>
        <a:defRPr sz="2700">
          <a:solidFill>
            <a:schemeClr val="tx1"/>
          </a:solidFill>
          <a:latin typeface="+mn-lt"/>
        </a:defRPr>
      </a:lvl2pPr>
      <a:lvl3pPr marL="988974" indent="-282564" algn="l" defTabSz="912777" rtl="0" eaLnBrk="0" fontAlgn="base" hangingPunct="0">
        <a:lnSpc>
          <a:spcPct val="90000"/>
        </a:lnSpc>
        <a:spcBef>
          <a:spcPct val="30000"/>
        </a:spcBef>
        <a:spcAft>
          <a:spcPct val="0"/>
        </a:spcAft>
        <a:buClr>
          <a:schemeClr val="tx2"/>
        </a:buClr>
        <a:buSzPct val="80000"/>
        <a:buFontTx/>
        <a:buBlip>
          <a:blip r:embed="rId15"/>
        </a:buBlip>
        <a:defRPr sz="2300">
          <a:solidFill>
            <a:schemeClr val="tx1"/>
          </a:solidFill>
          <a:latin typeface="+mn-lt"/>
        </a:defRPr>
      </a:lvl3pPr>
      <a:lvl4pPr marL="1266774" indent="-276214" algn="l" defTabSz="912777" rtl="0" eaLnBrk="0" fontAlgn="base" hangingPunct="0">
        <a:lnSpc>
          <a:spcPct val="90000"/>
        </a:lnSpc>
        <a:spcBef>
          <a:spcPct val="30000"/>
        </a:spcBef>
        <a:spcAft>
          <a:spcPct val="0"/>
        </a:spcAft>
        <a:buClr>
          <a:schemeClr val="tx2"/>
        </a:buClr>
        <a:buSzPct val="80000"/>
        <a:buFontTx/>
        <a:buBlip>
          <a:blip r:embed="rId15"/>
        </a:buBlip>
        <a:defRPr sz="2000">
          <a:solidFill>
            <a:schemeClr val="tx1"/>
          </a:solidFill>
          <a:latin typeface="+mn-lt"/>
        </a:defRPr>
      </a:lvl4pPr>
      <a:lvl5pPr marL="1530289" indent="-260340" algn="l" defTabSz="912777" rtl="0" eaLnBrk="0" fontAlgn="base" hangingPunct="0">
        <a:lnSpc>
          <a:spcPct val="90000"/>
        </a:lnSpc>
        <a:spcBef>
          <a:spcPct val="30000"/>
        </a:spcBef>
        <a:spcAft>
          <a:spcPct val="0"/>
        </a:spcAft>
        <a:buClr>
          <a:schemeClr val="tx2"/>
        </a:buClr>
        <a:buSzPct val="80000"/>
        <a:buFontTx/>
        <a:buBlip>
          <a:blip r:embed="rId15"/>
        </a:buBlip>
        <a:defRPr sz="2000">
          <a:solidFill>
            <a:schemeClr val="tx1"/>
          </a:solidFill>
          <a:latin typeface="+mn-lt"/>
        </a:defRPr>
      </a:lvl5pPr>
      <a:lvl6pPr marL="1911463" indent="-261916" algn="l" defTabSz="914063" rtl="0" fontAlgn="base">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6pPr>
      <a:lvl7pPr marL="2292432" indent="-261916" algn="l" defTabSz="914063" rtl="0" fontAlgn="base">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7pPr>
      <a:lvl8pPr marL="2673401" indent="-261916" algn="l" defTabSz="914063" rtl="0" fontAlgn="base">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8pPr>
      <a:lvl9pPr marL="3054371" indent="-261916" algn="l" defTabSz="914063" rtl="0" fontAlgn="base">
        <a:lnSpc>
          <a:spcPct val="90000"/>
        </a:lnSpc>
        <a:spcBef>
          <a:spcPct val="30000"/>
        </a:spcBef>
        <a:spcAft>
          <a:spcPct val="0"/>
        </a:spcAft>
        <a:buClr>
          <a:schemeClr val="tx2"/>
        </a:buClr>
        <a:buSzPct val="80000"/>
        <a:buFont typeface="Wingdings" pitchFamily="2" charset="2"/>
        <a:buBlip>
          <a:blip r:embed="rId16"/>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bg1"/>
          </a:solidFill>
          <a:effectLst/>
          <a:latin typeface="Segoe" pitchFamily="34" charset="0"/>
          <a:ea typeface="+mn-ea"/>
          <a:cs typeface="Arial" charset="0"/>
        </a:defRPr>
      </a:lvl1pPr>
    </p:titleStyle>
    <p:bodyStyle>
      <a:lvl1pPr marL="457200" indent="-457200" algn="l" defTabSz="914363" rtl="0" eaLnBrk="1" latinLnBrk="0" hangingPunct="1">
        <a:lnSpc>
          <a:spcPct val="90000"/>
        </a:lnSpc>
        <a:spcBef>
          <a:spcPct val="20000"/>
        </a:spcBef>
        <a:buClr>
          <a:srgbClr val="777777"/>
        </a:buClr>
        <a:buSzPct val="130000"/>
        <a:buFont typeface="Arial" pitchFamily="34" charset="0"/>
        <a:buChar char="•"/>
        <a:defRPr sz="3200" kern="1200">
          <a:solidFill>
            <a:schemeClr val="bg1">
              <a:lumMod val="75000"/>
            </a:schemeClr>
          </a:solidFill>
          <a:latin typeface="+mn-lt"/>
          <a:ea typeface="+mn-ea"/>
          <a:cs typeface="+mn-cs"/>
        </a:defRPr>
      </a:lvl1pPr>
      <a:lvl2pPr marL="854075" indent="-396875" algn="l" defTabSz="914363" rtl="0" eaLnBrk="1" latinLnBrk="0" hangingPunct="1">
        <a:lnSpc>
          <a:spcPct val="90000"/>
        </a:lnSpc>
        <a:spcBef>
          <a:spcPct val="20000"/>
        </a:spcBef>
        <a:buClr>
          <a:srgbClr val="777777"/>
        </a:buClr>
        <a:buFont typeface="Segoe" pitchFamily="34" charset="0"/>
        <a:buChar char="−"/>
        <a:defRPr sz="2800" kern="1200">
          <a:solidFill>
            <a:schemeClr val="bg1">
              <a:lumMod val="75000"/>
            </a:schemeClr>
          </a:solidFill>
          <a:latin typeface="+mn-lt"/>
          <a:ea typeface="+mn-ea"/>
          <a:cs typeface="+mn-cs"/>
        </a:defRPr>
      </a:lvl2pPr>
      <a:lvl3pPr marL="1258888" indent="-404813"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3pPr>
      <a:lvl4pPr marL="1604963" indent="-346075"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4pPr>
      <a:lvl5pPr marL="1941513" indent="-336550" algn="l" defTabSz="914363" rtl="0" eaLnBrk="1" latinLnBrk="0" hangingPunct="1">
        <a:lnSpc>
          <a:spcPct val="90000"/>
        </a:lnSpc>
        <a:spcBef>
          <a:spcPct val="20000"/>
        </a:spcBef>
        <a:buClr>
          <a:srgbClr val="777777"/>
        </a:buClr>
        <a:buFont typeface="Segoe" pitchFamily="34" charset="0"/>
        <a:buChar char="−"/>
        <a:defRPr sz="2400" kern="1200">
          <a:solidFill>
            <a:schemeClr val="bg1">
              <a:lumMod val="75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screen">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40079"/>
            <a:ext cx="8229600" cy="9144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1869743"/>
          </a:xfrm>
          <a:prstGeom prst="rect">
            <a:avLst/>
          </a:prstGeom>
        </p:spPr>
        <p:txBody>
          <a:bodyPr vert="horz" lIns="91440" tIns="45720" rIns="91440" bIns="45720" rtlCol="0">
            <a:spAutoFit/>
          </a:bodyPr>
          <a:lstStyle/>
          <a:p>
            <a:pPr marL="344488" lvl="1" indent="-233363" algn="l" defTabSz="457200" rtl="0" eaLnBrk="1" latinLnBrk="0" hangingPunct="1">
              <a:lnSpc>
                <a:spcPct val="80000"/>
              </a:lnSpc>
              <a:spcBef>
                <a:spcPct val="20000"/>
              </a:spcBef>
              <a:spcAft>
                <a:spcPts val="300"/>
              </a:spcAft>
              <a:buSzPct val="80000"/>
              <a:buBlip>
                <a:blip r:embed="rId16"/>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Blip>
                <a:blip r:embed="rId17"/>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6425647" y="6546159"/>
            <a:ext cx="2623931" cy="276999"/>
          </a:xfrm>
          <a:prstGeom prst="rect">
            <a:avLst/>
          </a:prstGeom>
          <a:noFill/>
        </p:spPr>
        <p:txBody>
          <a:bodyPr wrap="square" rtlCol="0">
            <a:spAutoFit/>
          </a:bodyPr>
          <a:lstStyle/>
          <a:p>
            <a:pPr algn="r">
              <a:spcBef>
                <a:spcPts val="0"/>
              </a:spcBef>
              <a:spcAft>
                <a:spcPts val="0"/>
              </a:spcAft>
              <a:buNone/>
            </a:pPr>
            <a:fld id="{75DA7FA2-897A-4DB8-865E-5DEF702B442E}" type="slidenum">
              <a:rPr lang="en-US" sz="1200" b="0" i="0">
                <a:solidFill>
                  <a:srgbClr val="133872">
                    <a:lumMod val="60000"/>
                    <a:lumOff val="40000"/>
                  </a:srgbClr>
                </a:solidFill>
                <a:latin typeface="Arial"/>
                <a:ea typeface="+mn-ea"/>
                <a:cs typeface="Arial"/>
              </a:rPr>
              <a:pPr algn="r">
                <a:spcBef>
                  <a:spcPts val="0"/>
                </a:spcBef>
                <a:spcAft>
                  <a:spcPts val="0"/>
                </a:spcAft>
                <a:buNone/>
              </a:pPr>
              <a:t>‹nº›</a:t>
            </a:fld>
            <a:endParaRPr lang="en-US" sz="1200" b="0" i="0">
              <a:solidFill>
                <a:srgbClr val="133872">
                  <a:lumMod val="60000"/>
                  <a:lumOff val="40000"/>
                </a:srgbClr>
              </a:solidFill>
              <a:latin typeface="Arial"/>
              <a:ea typeface="+mn-ea"/>
              <a:cs typeface="Arial"/>
            </a:endParaRPr>
          </a:p>
        </p:txBody>
      </p:sp>
      <p:pic>
        <p:nvPicPr>
          <p:cNvPr id="15" name="Picture 14" descr="PPTmasterHeader.bmp"/>
          <p:cNvPicPr>
            <a:picLocks noChangeAspect="1"/>
          </p:cNvPicPr>
          <p:nvPr userDrawn="1"/>
        </p:nvPicPr>
        <p:blipFill>
          <a:blip r:embed="rId18" cstate="print"/>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6" name="Picture 15"/>
          <p:cNvPicPr>
            <a:picLocks noChangeAspect="1"/>
          </p:cNvPicPr>
          <p:nvPr userDrawn="1"/>
        </p:nvPicPr>
        <p:blipFill>
          <a:blip r:embed="rId19" cstate="screen"/>
          <a:stretch>
            <a:fillRect/>
          </a:stretch>
        </p:blipFill>
        <p:spPr>
          <a:xfrm>
            <a:off x="7086600" y="152400"/>
            <a:ext cx="1905000" cy="177109"/>
          </a:xfrm>
          <a:prstGeom prst="rect">
            <a:avLst/>
          </a:prstGeom>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ransition>
    <p:fade/>
  </p:transition>
  <p:timing>
    <p:tnLst>
      <p:par>
        <p:cTn id="1" dur="indefinite" restart="never" nodeType="tmRoot"/>
      </p:par>
    </p:tnLst>
  </p:timing>
  <p:hf sldNum="0" hdr="0" ftr="0" dt="0"/>
  <p:txStyles>
    <p:titleStyle>
      <a:lvl1pPr algn="l" defTabSz="457200" rtl="0" eaLnBrk="1" fontAlgn="base" latinLnBrk="0" hangingPunct="1">
        <a:lnSpc>
          <a:spcPct val="80000"/>
        </a:lnSpc>
        <a:spcBef>
          <a:spcPct val="0"/>
        </a:spcBef>
        <a:spcAft>
          <a:spcPct val="0"/>
        </a:spcAft>
        <a:buNone/>
        <a:defRPr lang="en-US" sz="4000" kern="1200" spc="-250" baseline="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p:titleStyle>
    <p:bodyStyle>
      <a:lvl1pPr marL="342900" indent="-342900" algn="l" defTabSz="457200" rtl="0" eaLnBrk="1" latinLnBrk="0" hangingPunct="1">
        <a:spcBef>
          <a:spcPct val="20000"/>
        </a:spcBef>
        <a:buFont typeface="Arial"/>
        <a:buChar char="•"/>
        <a:defRPr sz="2400" kern="1200" spc="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lang="en-US" sz="2400" b="0" kern="1200" spc="0" dirty="0" smtClean="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1800" kern="1200" spc="0">
          <a:solidFill>
            <a:schemeClr val="bg1"/>
          </a:solidFill>
          <a:latin typeface="+mn-lt"/>
          <a:ea typeface="+mn-ea"/>
          <a:cs typeface="+mn-cs"/>
        </a:defRPr>
      </a:lvl3pPr>
      <a:lvl4pPr marL="10287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4pPr>
      <a:lvl5pPr marL="12573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40079"/>
            <a:ext cx="8229600" cy="91440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1869743"/>
          </a:xfrm>
          <a:prstGeom prst="rect">
            <a:avLst/>
          </a:prstGeom>
        </p:spPr>
        <p:txBody>
          <a:bodyPr vert="horz" lIns="91440" tIns="45720" rIns="91440" bIns="45720" rtlCol="0">
            <a:spAutoFit/>
          </a:bodyPr>
          <a:lstStyle/>
          <a:p>
            <a:pPr marL="344488" lvl="1" indent="-233363" algn="l" defTabSz="457200" rtl="0" eaLnBrk="1" latinLnBrk="0" hangingPunct="1">
              <a:lnSpc>
                <a:spcPct val="80000"/>
              </a:lnSpc>
              <a:spcBef>
                <a:spcPct val="20000"/>
              </a:spcBef>
              <a:spcAft>
                <a:spcPts val="300"/>
              </a:spcAft>
              <a:buSzPct val="80000"/>
              <a:buBlip>
                <a:blip r:embed="rId15"/>
              </a:buBlip>
              <a:defRPr/>
            </a:pPr>
            <a:r>
              <a:rPr lang="en-US" dirty="0" smtClean="0"/>
              <a:t>Click to edit Master text styles</a:t>
            </a:r>
          </a:p>
          <a:p>
            <a:pPr marL="571500" lvl="1" indent="-228600" algn="l" defTabSz="457200" rtl="0" eaLnBrk="1" latinLnBrk="0" hangingPunct="1">
              <a:lnSpc>
                <a:spcPct val="90000"/>
              </a:lnSpc>
              <a:spcBef>
                <a:spcPct val="20000"/>
              </a:spcBef>
              <a:spcAft>
                <a:spcPts val="300"/>
              </a:spcAft>
              <a:buSzPct val="80000"/>
              <a:buBlip>
                <a:blip r:embed="rId16"/>
              </a:buBlip>
              <a:defRPr/>
            </a:pPr>
            <a:r>
              <a:rPr lang="en-US" dirty="0" smtClean="0"/>
              <a:t>Second level</a:t>
            </a:r>
          </a:p>
          <a:p>
            <a:pPr marL="801688" lvl="1" indent="-233363" algn="l" defTabSz="457200" rtl="0" eaLnBrk="1" latinLnBrk="0" hangingPunct="1">
              <a:lnSpc>
                <a:spcPct val="80000"/>
              </a:lnSpc>
              <a:spcBef>
                <a:spcPct val="20000"/>
              </a:spcBef>
              <a:spcAft>
                <a:spcPts val="300"/>
              </a:spcAft>
              <a:buSzPct val="80000"/>
              <a:buFont typeface="Arial" pitchFamily="34" charset="0"/>
              <a:buChar char="•"/>
              <a:defRPr/>
            </a:pPr>
            <a:r>
              <a:rPr lang="en-US" dirty="0" smtClean="0"/>
              <a:t>Third level</a:t>
            </a:r>
          </a:p>
          <a:p>
            <a:pPr lvl="3"/>
            <a:r>
              <a:rPr lang="en-US" dirty="0" smtClean="0"/>
              <a:t>Fourth level</a:t>
            </a:r>
          </a:p>
          <a:p>
            <a:pPr lvl="4"/>
            <a:r>
              <a:rPr lang="en-US" dirty="0" smtClean="0"/>
              <a:t>Fifth level</a:t>
            </a:r>
            <a:endParaRPr lang="en-US" dirty="0"/>
          </a:p>
        </p:txBody>
      </p:sp>
      <p:sp>
        <p:nvSpPr>
          <p:cNvPr id="11" name="TextBox 10"/>
          <p:cNvSpPr txBox="1"/>
          <p:nvPr userDrawn="1"/>
        </p:nvSpPr>
        <p:spPr>
          <a:xfrm>
            <a:off x="6425647" y="6546159"/>
            <a:ext cx="2623931" cy="276999"/>
          </a:xfrm>
          <a:prstGeom prst="rect">
            <a:avLst/>
          </a:prstGeom>
          <a:noFill/>
        </p:spPr>
        <p:txBody>
          <a:bodyPr wrap="square" rtlCol="0">
            <a:spAutoFit/>
          </a:bodyPr>
          <a:lstStyle/>
          <a:p>
            <a:pPr algn="r">
              <a:spcBef>
                <a:spcPts val="0"/>
              </a:spcBef>
              <a:spcAft>
                <a:spcPts val="0"/>
              </a:spcAft>
              <a:buNone/>
            </a:pPr>
            <a:fld id="{75DA7FA2-897A-4DB8-865E-5DEF702B442E}" type="slidenum">
              <a:rPr lang="en-US" sz="1200" b="0" i="0">
                <a:solidFill>
                  <a:srgbClr val="133872">
                    <a:lumMod val="60000"/>
                    <a:lumOff val="40000"/>
                  </a:srgbClr>
                </a:solidFill>
                <a:latin typeface="Arial"/>
                <a:ea typeface="+mn-ea"/>
                <a:cs typeface="Arial"/>
              </a:rPr>
              <a:pPr algn="r">
                <a:spcBef>
                  <a:spcPts val="0"/>
                </a:spcBef>
                <a:spcAft>
                  <a:spcPts val="0"/>
                </a:spcAft>
                <a:buNone/>
              </a:pPr>
              <a:t>‹nº›</a:t>
            </a:fld>
            <a:endParaRPr lang="en-US" sz="1200" b="0" i="0">
              <a:solidFill>
                <a:srgbClr val="133872">
                  <a:lumMod val="60000"/>
                  <a:lumOff val="40000"/>
                </a:srgbClr>
              </a:solidFill>
              <a:latin typeface="Arial"/>
              <a:ea typeface="+mn-ea"/>
              <a:cs typeface="Arial"/>
            </a:endParaRPr>
          </a:p>
        </p:txBody>
      </p:sp>
      <p:pic>
        <p:nvPicPr>
          <p:cNvPr id="15" name="Picture 14" descr="PPTmasterHeader.bmp"/>
          <p:cNvPicPr>
            <a:picLocks noChangeAspect="1"/>
          </p:cNvPicPr>
          <p:nvPr userDrawn="1"/>
        </p:nvPicPr>
        <p:blipFill>
          <a:blip r:embed="rId17" cstate="print"/>
          <a:srcRect r="17569"/>
          <a:stretch>
            <a:fillRect/>
          </a:stretch>
        </p:blipFill>
        <p:spPr>
          <a:xfrm>
            <a:off x="0" y="0"/>
            <a:ext cx="9144000" cy="511378"/>
          </a:xfrm>
          <a:prstGeom prst="rect">
            <a:avLst/>
          </a:prstGeom>
          <a:effectLst>
            <a:outerShdw blurRad="50800" dist="38100" dir="5400000" algn="t" rotWithShape="0">
              <a:prstClr val="black">
                <a:alpha val="40000"/>
              </a:prstClr>
            </a:outerShdw>
          </a:effectLst>
        </p:spPr>
      </p:pic>
      <p:pic>
        <p:nvPicPr>
          <p:cNvPr id="16" name="Picture 15"/>
          <p:cNvPicPr>
            <a:picLocks noChangeAspect="1"/>
          </p:cNvPicPr>
          <p:nvPr userDrawn="1"/>
        </p:nvPicPr>
        <p:blipFill>
          <a:blip r:embed="rId18" cstate="screen"/>
          <a:stretch>
            <a:fillRect/>
          </a:stretch>
        </p:blipFill>
        <p:spPr>
          <a:xfrm>
            <a:off x="7086600" y="152400"/>
            <a:ext cx="1905000" cy="177109"/>
          </a:xfrm>
          <a:prstGeom prst="rect">
            <a:avLst/>
          </a:prstGeom>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5" r:id="rId11"/>
    <p:sldLayoutId id="2147483776" r:id="rId12"/>
  </p:sldLayoutIdLst>
  <p:transition>
    <p:fade/>
  </p:transition>
  <p:timing>
    <p:tnLst>
      <p:par>
        <p:cTn id="1" dur="indefinite" restart="never" nodeType="tmRoot"/>
      </p:par>
    </p:tnLst>
  </p:timing>
  <p:hf sldNum="0" hdr="0" ftr="0" dt="0"/>
  <p:txStyles>
    <p:titleStyle>
      <a:lvl1pPr algn="l" defTabSz="457200" rtl="0" eaLnBrk="1" fontAlgn="base" latinLnBrk="0" hangingPunct="1">
        <a:lnSpc>
          <a:spcPct val="80000"/>
        </a:lnSpc>
        <a:spcBef>
          <a:spcPct val="0"/>
        </a:spcBef>
        <a:spcAft>
          <a:spcPct val="0"/>
        </a:spcAft>
        <a:buNone/>
        <a:defRPr lang="en-US" sz="4000" kern="1200" spc="-250" baseline="0" dirty="0">
          <a:ln w="3175">
            <a:noFill/>
          </a:ln>
          <a:gradFill flip="none" rotWithShape="1">
            <a:gsLst>
              <a:gs pos="28000">
                <a:schemeClr val="bg1">
                  <a:lumMod val="95000"/>
                </a:schemeClr>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p:titleStyle>
    <p:bodyStyle>
      <a:lvl1pPr marL="342900" indent="-342900" algn="l" defTabSz="457200" rtl="0" eaLnBrk="1" latinLnBrk="0" hangingPunct="1">
        <a:spcBef>
          <a:spcPct val="20000"/>
        </a:spcBef>
        <a:buFont typeface="Arial"/>
        <a:buChar char="•"/>
        <a:defRPr sz="2400" kern="1200" spc="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lang="en-US" sz="2400" b="0" kern="1200" spc="0" dirty="0" smtClean="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1800" kern="1200" spc="0">
          <a:solidFill>
            <a:schemeClr val="bg1"/>
          </a:solidFill>
          <a:latin typeface="+mn-lt"/>
          <a:ea typeface="+mn-ea"/>
          <a:cs typeface="+mn-cs"/>
        </a:defRPr>
      </a:lvl3pPr>
      <a:lvl4pPr marL="10287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4pPr>
      <a:lvl5pPr marL="1257300" indent="-228600" algn="l" defTabSz="457200" rtl="0" eaLnBrk="1" latinLnBrk="0" hangingPunct="1">
        <a:spcBef>
          <a:spcPct val="20000"/>
        </a:spcBef>
        <a:buFont typeface="Arial"/>
        <a:buChar char="»"/>
        <a:defRPr sz="1600" kern="1200" spc="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kgnd"/>
          <p:cNvPicPr>
            <a:picLocks noChangeAspect="1" noChangeArrowheads="1"/>
          </p:cNvPicPr>
          <p:nvPr/>
        </p:nvPicPr>
        <p:blipFill>
          <a:blip r:embed="rId13" cstate="print"/>
          <a:srcRect b="2922"/>
          <a:stretch>
            <a:fillRect/>
          </a:stretch>
        </p:blipFill>
        <p:spPr bwMode="auto">
          <a:xfrm>
            <a:off x="0" y="0"/>
            <a:ext cx="9144000" cy="6858000"/>
          </a:xfrm>
          <a:prstGeom prst="rect">
            <a:avLst/>
          </a:prstGeom>
          <a:noFill/>
          <a:ln w="9525">
            <a:noFill/>
            <a:miter lim="800000"/>
            <a:headEnd/>
            <a:tailEnd/>
          </a:ln>
        </p:spPr>
      </p:pic>
      <p:pic>
        <p:nvPicPr>
          <p:cNvPr id="1027" name="Picture 15" descr="ebc_footer"/>
          <p:cNvPicPr>
            <a:picLocks noChangeAspect="1" noChangeArrowheads="1"/>
          </p:cNvPicPr>
          <p:nvPr/>
        </p:nvPicPr>
        <p:blipFill>
          <a:blip r:embed="rId14" cstate="print"/>
          <a:srcRect/>
          <a:stretch>
            <a:fillRect/>
          </a:stretch>
        </p:blipFill>
        <p:spPr bwMode="auto">
          <a:xfrm>
            <a:off x="0" y="6546850"/>
            <a:ext cx="9144000" cy="311150"/>
          </a:xfrm>
          <a:prstGeom prst="rect">
            <a:avLst/>
          </a:prstGeom>
          <a:noFill/>
          <a:ln w="9525">
            <a:noFill/>
            <a:miter lim="800000"/>
            <a:headEnd/>
            <a:tailEnd/>
          </a:ln>
        </p:spPr>
      </p:pic>
      <p:sp>
        <p:nvSpPr>
          <p:cNvPr id="1028" name="Rectangle 2"/>
          <p:cNvSpPr>
            <a:spLocks noGrp="1" noChangeArrowheads="1"/>
          </p:cNvSpPr>
          <p:nvPr>
            <p:ph type="title"/>
          </p:nvPr>
        </p:nvSpPr>
        <p:spPr bwMode="auto">
          <a:xfrm>
            <a:off x="838200" y="609600"/>
            <a:ext cx="75438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838200" y="1981200"/>
            <a:ext cx="7543800" cy="4191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8" descr="footer"/>
          <p:cNvPicPr>
            <a:picLocks noChangeAspect="1" noChangeArrowheads="1"/>
          </p:cNvPicPr>
          <p:nvPr/>
        </p:nvPicPr>
        <p:blipFill>
          <a:blip r:embed="rId15" cstate="print"/>
          <a:srcRect t="73096"/>
          <a:stretch>
            <a:fillRect/>
          </a:stretch>
        </p:blipFill>
        <p:spPr bwMode="auto">
          <a:xfrm>
            <a:off x="0" y="0"/>
            <a:ext cx="9144000" cy="84138"/>
          </a:xfrm>
          <a:prstGeom prst="rect">
            <a:avLst/>
          </a:prstGeom>
          <a:noFill/>
          <a:ln w="9525">
            <a:noFill/>
            <a:miter lim="800000"/>
            <a:headEnd/>
            <a:tailEnd/>
          </a:ln>
        </p:spPr>
      </p:pic>
      <p:sp>
        <p:nvSpPr>
          <p:cNvPr id="1038" name="Text Box 14"/>
          <p:cNvSpPr txBox="1">
            <a:spLocks noChangeArrowheads="1"/>
          </p:cNvSpPr>
          <p:nvPr/>
        </p:nvSpPr>
        <p:spPr bwMode="auto">
          <a:xfrm>
            <a:off x="0" y="6588125"/>
            <a:ext cx="9144000" cy="203200"/>
          </a:xfrm>
          <a:prstGeom prst="rect">
            <a:avLst/>
          </a:prstGeom>
          <a:noFill/>
          <a:ln w="9525">
            <a:noFill/>
            <a:miter lim="800000"/>
            <a:headEnd/>
            <a:tailEnd/>
          </a:ln>
        </p:spPr>
        <p:txBody>
          <a:bodyPr>
            <a:spAutoFit/>
          </a:bodyPr>
          <a:lstStyle/>
          <a:p>
            <a:pPr algn="ctr">
              <a:buNone/>
            </a:pPr>
            <a:r>
              <a:rPr lang="en-US" sz="700" b="0" i="0" dirty="0">
                <a:solidFill>
                  <a:srgbClr val="FFFFFF"/>
                </a:solidFill>
                <a:latin typeface="Segoe"/>
                <a:ea typeface="+mn-ea"/>
                <a:cs typeface="+mn-cs"/>
              </a:rPr>
              <a:t>CONFIDENCIAL MICROSOFT</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advClick="0" advTm="15000"/>
  <p:txStyles>
    <p:titleStyle>
      <a:lvl1pPr algn="l" rtl="0" eaLnBrk="0" fontAlgn="base" hangingPunct="0">
        <a:lnSpc>
          <a:spcPct val="85000"/>
        </a:lnSpc>
        <a:spcBef>
          <a:spcPct val="0"/>
        </a:spcBef>
        <a:spcAft>
          <a:spcPct val="0"/>
        </a:spcAft>
        <a:defRPr sz="4000">
          <a:solidFill>
            <a:srgbClr val="FFDF11"/>
          </a:solidFill>
          <a:latin typeface="+mj-lt"/>
          <a:ea typeface="+mj-ea"/>
          <a:cs typeface="+mj-cs"/>
        </a:defRPr>
      </a:lvl1pPr>
      <a:lvl2pPr algn="l" rtl="0" eaLnBrk="0" fontAlgn="base" hangingPunct="0">
        <a:lnSpc>
          <a:spcPct val="85000"/>
        </a:lnSpc>
        <a:spcBef>
          <a:spcPct val="0"/>
        </a:spcBef>
        <a:spcAft>
          <a:spcPct val="0"/>
        </a:spcAft>
        <a:defRPr sz="4000">
          <a:solidFill>
            <a:srgbClr val="FFDF11"/>
          </a:solidFill>
          <a:latin typeface="Segoe" charset="0"/>
          <a:ea typeface="ＭＳ Ｐゴシック" charset="-128"/>
        </a:defRPr>
      </a:lvl2pPr>
      <a:lvl3pPr algn="l" rtl="0" eaLnBrk="0" fontAlgn="base" hangingPunct="0">
        <a:lnSpc>
          <a:spcPct val="85000"/>
        </a:lnSpc>
        <a:spcBef>
          <a:spcPct val="0"/>
        </a:spcBef>
        <a:spcAft>
          <a:spcPct val="0"/>
        </a:spcAft>
        <a:defRPr sz="4000">
          <a:solidFill>
            <a:srgbClr val="FFDF11"/>
          </a:solidFill>
          <a:latin typeface="Segoe" charset="0"/>
          <a:ea typeface="ＭＳ Ｐゴシック" charset="-128"/>
        </a:defRPr>
      </a:lvl3pPr>
      <a:lvl4pPr algn="l" rtl="0" eaLnBrk="0" fontAlgn="base" hangingPunct="0">
        <a:lnSpc>
          <a:spcPct val="85000"/>
        </a:lnSpc>
        <a:spcBef>
          <a:spcPct val="0"/>
        </a:spcBef>
        <a:spcAft>
          <a:spcPct val="0"/>
        </a:spcAft>
        <a:defRPr sz="4000">
          <a:solidFill>
            <a:srgbClr val="FFDF11"/>
          </a:solidFill>
          <a:latin typeface="Segoe" charset="0"/>
          <a:ea typeface="ＭＳ Ｐゴシック" charset="-128"/>
        </a:defRPr>
      </a:lvl4pPr>
      <a:lvl5pPr algn="l" rtl="0" eaLnBrk="0" fontAlgn="base" hangingPunct="0">
        <a:lnSpc>
          <a:spcPct val="85000"/>
        </a:lnSpc>
        <a:spcBef>
          <a:spcPct val="0"/>
        </a:spcBef>
        <a:spcAft>
          <a:spcPct val="0"/>
        </a:spcAft>
        <a:defRPr sz="4000">
          <a:solidFill>
            <a:srgbClr val="FFDF11"/>
          </a:solidFill>
          <a:latin typeface="Segoe" charset="0"/>
          <a:ea typeface="ＭＳ Ｐゴシック" charset="-128"/>
        </a:defRPr>
      </a:lvl5pPr>
      <a:lvl6pPr marL="457200" algn="l" rtl="0" fontAlgn="base">
        <a:lnSpc>
          <a:spcPct val="85000"/>
        </a:lnSpc>
        <a:spcBef>
          <a:spcPct val="0"/>
        </a:spcBef>
        <a:spcAft>
          <a:spcPct val="0"/>
        </a:spcAft>
        <a:defRPr sz="4000">
          <a:solidFill>
            <a:srgbClr val="FFDF11"/>
          </a:solidFill>
          <a:latin typeface="Segoe" charset="0"/>
          <a:ea typeface="ＭＳ Ｐゴシック" charset="-128"/>
        </a:defRPr>
      </a:lvl6pPr>
      <a:lvl7pPr marL="914400" algn="l" rtl="0" fontAlgn="base">
        <a:lnSpc>
          <a:spcPct val="85000"/>
        </a:lnSpc>
        <a:spcBef>
          <a:spcPct val="0"/>
        </a:spcBef>
        <a:spcAft>
          <a:spcPct val="0"/>
        </a:spcAft>
        <a:defRPr sz="4000">
          <a:solidFill>
            <a:srgbClr val="FFDF11"/>
          </a:solidFill>
          <a:latin typeface="Segoe" charset="0"/>
          <a:ea typeface="ＭＳ Ｐゴシック" charset="-128"/>
        </a:defRPr>
      </a:lvl7pPr>
      <a:lvl8pPr marL="1371600" algn="l" rtl="0" fontAlgn="base">
        <a:lnSpc>
          <a:spcPct val="85000"/>
        </a:lnSpc>
        <a:spcBef>
          <a:spcPct val="0"/>
        </a:spcBef>
        <a:spcAft>
          <a:spcPct val="0"/>
        </a:spcAft>
        <a:defRPr sz="4000">
          <a:solidFill>
            <a:srgbClr val="FFDF11"/>
          </a:solidFill>
          <a:latin typeface="Segoe" charset="0"/>
          <a:ea typeface="ＭＳ Ｐゴシック" charset="-128"/>
        </a:defRPr>
      </a:lvl8pPr>
      <a:lvl9pPr marL="1828800" algn="l" rtl="0" fontAlgn="base">
        <a:lnSpc>
          <a:spcPct val="85000"/>
        </a:lnSpc>
        <a:spcBef>
          <a:spcPct val="0"/>
        </a:spcBef>
        <a:spcAft>
          <a:spcPct val="0"/>
        </a:spcAft>
        <a:defRPr sz="4000">
          <a:solidFill>
            <a:srgbClr val="FFDF11"/>
          </a:solidFill>
          <a:latin typeface="Segoe" charset="0"/>
          <a:ea typeface="ＭＳ Ｐゴシック" charset="-128"/>
        </a:defRPr>
      </a:lvl9pPr>
    </p:titleStyle>
    <p:bodyStyle>
      <a:lvl1pPr marL="342900" indent="-342900" algn="l" rtl="0" eaLnBrk="0" fontAlgn="base" hangingPunct="0">
        <a:lnSpc>
          <a:spcPct val="80000"/>
        </a:lnSpc>
        <a:spcBef>
          <a:spcPct val="0"/>
        </a:spcBef>
        <a:spcAft>
          <a:spcPct val="50000"/>
        </a:spcAft>
        <a:buChar char="•"/>
        <a:defRPr sz="2400">
          <a:solidFill>
            <a:schemeClr val="bg1"/>
          </a:solidFill>
          <a:latin typeface="+mn-lt"/>
          <a:ea typeface="+mn-ea"/>
          <a:cs typeface="+mn-cs"/>
        </a:defRPr>
      </a:lvl1pPr>
      <a:lvl2pPr marL="742950" indent="-285750" algn="l" rtl="0" eaLnBrk="0" fontAlgn="base" hangingPunct="0">
        <a:lnSpc>
          <a:spcPct val="80000"/>
        </a:lnSpc>
        <a:spcBef>
          <a:spcPct val="0"/>
        </a:spcBef>
        <a:spcAft>
          <a:spcPct val="50000"/>
        </a:spcAft>
        <a:buChar char="&gt;"/>
        <a:defRPr sz="2000">
          <a:solidFill>
            <a:schemeClr val="bg1"/>
          </a:solidFill>
          <a:latin typeface="+mn-lt"/>
          <a:ea typeface="+mn-ea"/>
        </a:defRPr>
      </a:lvl2pPr>
      <a:lvl3pPr marL="1143000" indent="-228600" algn="l" rtl="0" eaLnBrk="0" fontAlgn="base" hangingPunct="0">
        <a:lnSpc>
          <a:spcPct val="80000"/>
        </a:lnSpc>
        <a:spcBef>
          <a:spcPct val="0"/>
        </a:spcBef>
        <a:spcAft>
          <a:spcPct val="50000"/>
        </a:spcAft>
        <a:buChar char="–"/>
        <a:defRPr sz="2400">
          <a:solidFill>
            <a:schemeClr val="bg1"/>
          </a:solidFill>
          <a:latin typeface="+mn-lt"/>
          <a:ea typeface="+mn-ea"/>
        </a:defRPr>
      </a:lvl3pPr>
      <a:lvl4pPr marL="1600200" indent="-228600" algn="l" rtl="0" eaLnBrk="0" fontAlgn="base" hangingPunct="0">
        <a:lnSpc>
          <a:spcPct val="80000"/>
        </a:lnSpc>
        <a:spcBef>
          <a:spcPct val="0"/>
        </a:spcBef>
        <a:spcAft>
          <a:spcPct val="50000"/>
        </a:spcAft>
        <a:buChar char="–"/>
        <a:defRPr sz="1600">
          <a:solidFill>
            <a:schemeClr val="bg1"/>
          </a:solidFill>
          <a:latin typeface="+mn-lt"/>
          <a:ea typeface="+mn-ea"/>
        </a:defRPr>
      </a:lvl4pPr>
      <a:lvl5pPr marL="2057400" indent="-228600" algn="l" rtl="0" eaLnBrk="0" fontAlgn="base" hangingPunct="0">
        <a:lnSpc>
          <a:spcPct val="80000"/>
        </a:lnSpc>
        <a:spcBef>
          <a:spcPct val="0"/>
        </a:spcBef>
        <a:spcAft>
          <a:spcPct val="50000"/>
        </a:spcAft>
        <a:buChar char="»"/>
        <a:defRPr sz="1600">
          <a:solidFill>
            <a:schemeClr val="bg1"/>
          </a:solidFill>
          <a:latin typeface="+mn-lt"/>
          <a:ea typeface="+mn-ea"/>
        </a:defRPr>
      </a:lvl5pPr>
      <a:lvl6pPr marL="2514600" indent="-228600" algn="l" rtl="0" fontAlgn="base">
        <a:lnSpc>
          <a:spcPct val="80000"/>
        </a:lnSpc>
        <a:spcBef>
          <a:spcPct val="0"/>
        </a:spcBef>
        <a:spcAft>
          <a:spcPct val="50000"/>
        </a:spcAft>
        <a:buChar char="»"/>
        <a:defRPr sz="1600">
          <a:solidFill>
            <a:schemeClr val="bg1"/>
          </a:solidFill>
          <a:latin typeface="+mn-lt"/>
          <a:ea typeface="+mn-ea"/>
        </a:defRPr>
      </a:lvl6pPr>
      <a:lvl7pPr marL="2971800" indent="-228600" algn="l" rtl="0" fontAlgn="base">
        <a:lnSpc>
          <a:spcPct val="80000"/>
        </a:lnSpc>
        <a:spcBef>
          <a:spcPct val="0"/>
        </a:spcBef>
        <a:spcAft>
          <a:spcPct val="50000"/>
        </a:spcAft>
        <a:buChar char="»"/>
        <a:defRPr sz="1600">
          <a:solidFill>
            <a:schemeClr val="bg1"/>
          </a:solidFill>
          <a:latin typeface="+mn-lt"/>
          <a:ea typeface="+mn-ea"/>
        </a:defRPr>
      </a:lvl7pPr>
      <a:lvl8pPr marL="3429000" indent="-228600" algn="l" rtl="0" fontAlgn="base">
        <a:lnSpc>
          <a:spcPct val="80000"/>
        </a:lnSpc>
        <a:spcBef>
          <a:spcPct val="0"/>
        </a:spcBef>
        <a:spcAft>
          <a:spcPct val="50000"/>
        </a:spcAft>
        <a:buChar char="»"/>
        <a:defRPr sz="1600">
          <a:solidFill>
            <a:schemeClr val="bg1"/>
          </a:solidFill>
          <a:latin typeface="+mn-lt"/>
          <a:ea typeface="+mn-ea"/>
        </a:defRPr>
      </a:lvl8pPr>
      <a:lvl9pPr marL="3886200" indent="-228600" algn="l" rtl="0" fontAlgn="base">
        <a:lnSpc>
          <a:spcPct val="80000"/>
        </a:lnSpc>
        <a:spcBef>
          <a:spcPct val="0"/>
        </a:spcBef>
        <a:spcAft>
          <a:spcPct val="50000"/>
        </a:spcAft>
        <a:buChar char="»"/>
        <a:defRPr sz="1600">
          <a:solidFill>
            <a:schemeClr val="bg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3.xml"/><Relationship Id="rId7"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diagramDrawing" Target="../diagrams/drawing3.xml"/><Relationship Id="rId4" Type="http://schemas.openxmlformats.org/officeDocument/2006/relationships/diagramLayout" Target="../diagrams/layout3.xml"/><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diagramData" Target="../diagrams/data4.xml"/><Relationship Id="rId7" Type="http://schemas.openxmlformats.org/officeDocument/2006/relationships/image" Target="../media/image49.png"/><Relationship Id="rId12"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63.png"/><Relationship Id="rId5" Type="http://schemas.openxmlformats.org/officeDocument/2006/relationships/diagramQuickStyle" Target="../diagrams/quickStyle4.xml"/><Relationship Id="rId10" Type="http://schemas.openxmlformats.org/officeDocument/2006/relationships/image" Target="../media/image62.png"/><Relationship Id="rId4" Type="http://schemas.openxmlformats.org/officeDocument/2006/relationships/diagramLayout" Target="../diagrams/layout4.xml"/><Relationship Id="rId9" Type="http://schemas.openxmlformats.org/officeDocument/2006/relationships/image" Target="../media/image61.png"/></Relationships>
</file>

<file path=ppt/slides/_rels/slide1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7.png"/><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png"/><Relationship Id="rId1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image" Target="../media/image45.png"/><Relationship Id="rId4" Type="http://schemas.openxmlformats.org/officeDocument/2006/relationships/diagramLayout" Target="../diagrams/layout1.xml"/><Relationship Id="rId9"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www.microsoft.com/MAP" TargetMode="External"/><Relationship Id="rId7"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2.xml"/><Relationship Id="rId7" Type="http://schemas.openxmlformats.org/officeDocument/2006/relationships/image" Target="../media/image57.png"/><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39.png"/><Relationship Id="rId5" Type="http://schemas.openxmlformats.org/officeDocument/2006/relationships/diagramQuickStyle" Target="../diagrams/quickStyle2.xml"/><Relationship Id="rId10" Type="http://schemas.openxmlformats.org/officeDocument/2006/relationships/image" Target="../media/image49.png"/><Relationship Id="rId4" Type="http://schemas.openxmlformats.org/officeDocument/2006/relationships/diagramLayout" Target="../diagrams/layout2.xml"/><Relationship Id="rId9" Type="http://schemas.openxmlformats.org/officeDocument/2006/relationships/image" Target="../media/image59.png"/></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358676"/>
            <a:ext cx="8839200" cy="2862322"/>
          </a:xfrm>
          <a:prstGeom prst="rect">
            <a:avLst/>
          </a:prstGeom>
        </p:spPr>
        <p:txBody>
          <a:bodyPr wrap="square">
            <a:spAutoFit/>
          </a:bodyPr>
          <a:lstStyle/>
          <a:p>
            <a:pPr algn="l">
              <a:buNone/>
            </a:pPr>
            <a:r>
              <a:rPr lang="pt-BR" sz="3600" b="1" i="0" smtClean="0">
                <a:solidFill>
                  <a:srgbClr val="EEECE1"/>
                </a:solidFill>
                <a:effectLst>
                  <a:outerShdw blurRad="38100" dist="38100" dir="2700000" algn="tl">
                    <a:srgbClr val="000000">
                      <a:alpha val="43137"/>
                    </a:srgbClr>
                  </a:outerShdw>
                </a:effectLst>
                <a:latin typeface="Segoe"/>
                <a:ea typeface="+mj-ea"/>
                <a:cs typeface="+mj-cs"/>
              </a:rPr>
              <a:t>Como os Clientes Estão </a:t>
            </a:r>
            <a:endParaRPr lang="pt-BR" sz="3600" b="1" i="0" smtClean="0">
              <a:solidFill>
                <a:srgbClr val="EEECE1"/>
              </a:solidFill>
              <a:effectLst>
                <a:outerShdw blurRad="38100" dist="38100" dir="2700000" algn="tl">
                  <a:srgbClr val="000000">
                    <a:alpha val="43137"/>
                  </a:srgbClr>
                </a:outerShdw>
              </a:effectLst>
              <a:latin typeface="Segoe"/>
              <a:ea typeface="+mj-ea"/>
              <a:cs typeface="+mj-cs"/>
            </a:endParaRPr>
          </a:p>
          <a:p>
            <a:pPr algn="l">
              <a:buNone/>
            </a:pPr>
            <a:r>
              <a:rPr lang="pt-BR" sz="3600" b="1" i="0" smtClean="0">
                <a:solidFill>
                  <a:srgbClr val="EEECE1"/>
                </a:solidFill>
                <a:effectLst>
                  <a:outerShdw blurRad="38100" dist="38100" dir="2700000" algn="tl">
                    <a:srgbClr val="000000">
                      <a:alpha val="43137"/>
                    </a:srgbClr>
                  </a:outerShdw>
                </a:effectLst>
                <a:latin typeface="Segoe"/>
                <a:ea typeface="+mj-ea"/>
                <a:cs typeface="+mj-cs"/>
              </a:rPr>
              <a:t>Cortando Custos e Agregando Mais Valor  com a Plataforma de Virtualização </a:t>
            </a:r>
            <a:r>
              <a:rPr lang="pt-BR" sz="3600" b="1" i="0" smtClean="0">
                <a:solidFill>
                  <a:srgbClr val="EEECE1"/>
                </a:solidFill>
                <a:effectLst>
                  <a:outerShdw blurRad="38100" dist="38100" dir="2700000" algn="tl">
                    <a:srgbClr val="000000">
                      <a:alpha val="43137"/>
                    </a:srgbClr>
                  </a:outerShdw>
                </a:effectLst>
                <a:latin typeface="Segoe"/>
                <a:ea typeface="+mj-ea"/>
                <a:cs typeface="+mj-cs"/>
              </a:rPr>
              <a:t>Microsoft</a:t>
            </a:r>
            <a:r>
              <a:rPr lang="pt-BR" sz="3600" b="1" i="0" smtClean="0">
                <a:solidFill>
                  <a:srgbClr val="EEECE1"/>
                </a:solidFill>
                <a:effectLst>
                  <a:outerShdw blurRad="38100" dist="38100" dir="2700000" algn="tl">
                    <a:srgbClr val="000000">
                      <a:alpha val="43137"/>
                    </a:srgbClr>
                  </a:outerShdw>
                </a:effectLst>
                <a:latin typeface="Segoe"/>
                <a:ea typeface="+mj-ea"/>
                <a:cs typeface="+mj-cs"/>
              </a:rPr>
              <a:t/>
            </a:r>
            <a:br>
              <a:rPr lang="pt-BR" sz="3600" b="1" i="0" smtClean="0">
                <a:solidFill>
                  <a:srgbClr val="EEECE1"/>
                </a:solidFill>
                <a:effectLst>
                  <a:outerShdw blurRad="38100" dist="38100" dir="2700000" algn="tl">
                    <a:srgbClr val="000000">
                      <a:alpha val="43137"/>
                    </a:srgbClr>
                  </a:outerShdw>
                </a:effectLst>
                <a:latin typeface="Segoe"/>
                <a:ea typeface="+mj-ea"/>
                <a:cs typeface="+mj-cs"/>
              </a:rPr>
            </a:br>
            <a:endParaRPr lang="pt-BR" sz="3600" b="1" i="0">
              <a:solidFill>
                <a:srgbClr val="EEECE1"/>
              </a:solidFill>
              <a:effectLst>
                <a:outerShdw blurRad="38100" dist="38100" dir="2700000" algn="tl">
                  <a:srgbClr val="000000">
                    <a:alpha val="43137"/>
                  </a:srgbClr>
                </a:outerShdw>
              </a:effectLst>
              <a:latin typeface="Segoe"/>
              <a:ea typeface="+mj-ea"/>
              <a:cs typeface="+mj-cs"/>
            </a:endParaRPr>
          </a:p>
        </p:txBody>
      </p:sp>
      <p:sp>
        <p:nvSpPr>
          <p:cNvPr id="4" name="Text Box 8"/>
          <p:cNvSpPr txBox="1">
            <a:spLocks noChangeArrowheads="1"/>
          </p:cNvSpPr>
          <p:nvPr/>
        </p:nvSpPr>
        <p:spPr bwMode="auto">
          <a:xfrm>
            <a:off x="144462" y="6096000"/>
            <a:ext cx="4808538" cy="1077218"/>
          </a:xfrm>
          <a:prstGeom prst="rect">
            <a:avLst/>
          </a:prstGeom>
          <a:noFill/>
          <a:ln w="9525">
            <a:noFill/>
            <a:miter lim="800000"/>
            <a:headEnd/>
            <a:tailEnd/>
          </a:ln>
          <a:effectLst/>
        </p:spPr>
        <p:txBody>
          <a:bodyPr>
            <a:spAutoFit/>
          </a:bodyPr>
          <a:lstStyle/>
          <a:p>
            <a:pPr algn="l">
              <a:buNone/>
            </a:pPr>
            <a:endParaRPr lang="en-US" dirty="0" smtClean="0">
              <a:solidFill>
                <a:schemeClr val="bg1"/>
              </a:solidFill>
              <a:latin typeface="Verdana"/>
            </a:endParaRPr>
          </a:p>
          <a:p>
            <a:pPr algn="l">
              <a:buNone/>
            </a:pPr>
            <a:r>
              <a:rPr lang="en-US" sz="1600" b="0" i="0">
                <a:solidFill>
                  <a:srgbClr val="FFFFFF"/>
                </a:solidFill>
                <a:latin typeface="Verdana"/>
                <a:ea typeface="+mn-ea"/>
                <a:cs typeface="+mn-cs"/>
              </a:rPr>
              <a:t>Dezembro de 2008</a:t>
            </a:r>
          </a:p>
          <a:p>
            <a:pPr algn="l">
              <a:buNone/>
            </a:pPr>
            <a:endParaRPr lang="en-US" dirty="0" smtClean="0">
              <a:solidFill>
                <a:schemeClr val="bg1"/>
              </a:solidFill>
              <a:latin typeface="Verdana"/>
            </a:endParaRPr>
          </a:p>
          <a:p>
            <a:pPr algn="l">
              <a:buNone/>
            </a:pPr>
            <a:endParaRPr lang="en-US" sz="1600" dirty="0" smtClean="0">
              <a:solidFill>
                <a:schemeClr val="bg1"/>
              </a:solidFill>
              <a:latin typeface="Verdana"/>
            </a:endParaRPr>
          </a:p>
        </p:txBody>
      </p:sp>
    </p:spTree>
  </p:cSld>
  <p:clrMapOvr>
    <a:masterClrMapping/>
  </p:clrMapOvr>
  <p:transition advClick="0" advTm="3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838200" y="2057400"/>
          <a:ext cx="990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0" y="247269"/>
            <a:ext cx="9144000" cy="563231"/>
          </a:xfrm>
        </p:spPr>
        <p:txBody>
          <a:bodyPr/>
          <a:lstStyle/>
          <a:p>
            <a:pPr algn="ctr">
              <a:lnSpc>
                <a:spcPct val="90000"/>
              </a:lnSpc>
              <a:spcBef>
                <a:spcPts val="0"/>
              </a:spcBef>
              <a:spcAft>
                <a:spcPts val="0"/>
              </a:spcAft>
              <a:buNone/>
            </a:pPr>
            <a:r>
              <a:rPr lang="pt-BR" sz="3400" b="0" i="0" noProof="0" smtClean="0">
                <a:solidFill>
                  <a:srgbClr val="EEECE1"/>
                </a:solidFill>
                <a:effectLst>
                  <a:outerShdw blurRad="38100" dist="38100" dir="2700000" algn="tl">
                    <a:srgbClr val="000000">
                      <a:alpha val="43137"/>
                    </a:srgbClr>
                  </a:outerShdw>
                </a:effectLst>
                <a:latin typeface="Segoe"/>
                <a:ea typeface="+mj-ea"/>
                <a:cs typeface="+mj-cs"/>
              </a:rPr>
              <a:t>Recursos de Virtualização Baseada em Plataforma</a:t>
            </a:r>
            <a:endParaRPr lang="pt-BR" sz="3400" b="0" i="0" noProof="0">
              <a:solidFill>
                <a:srgbClr val="EEECE1"/>
              </a:solidFill>
              <a:effectLst>
                <a:outerShdw blurRad="38100" dist="38100" dir="2700000" algn="tl">
                  <a:srgbClr val="000000">
                    <a:alpha val="43137"/>
                  </a:srgbClr>
                </a:outerShdw>
              </a:effectLst>
              <a:latin typeface="Segoe"/>
              <a:ea typeface="+mj-ea"/>
              <a:cs typeface="+mj-cs"/>
            </a:endParaRPr>
          </a:p>
        </p:txBody>
      </p:sp>
      <p:grpSp>
        <p:nvGrpSpPr>
          <p:cNvPr id="5" name="Group 47"/>
          <p:cNvGrpSpPr/>
          <p:nvPr/>
        </p:nvGrpSpPr>
        <p:grpSpPr bwMode="invGray">
          <a:xfrm>
            <a:off x="2438400" y="919047"/>
            <a:ext cx="1143000" cy="1214553"/>
            <a:chOff x="8773497" y="715246"/>
            <a:chExt cx="1546859" cy="1678300"/>
          </a:xfrm>
        </p:grpSpPr>
        <p:pic>
          <p:nvPicPr>
            <p:cNvPr id="6" name="Picture 15" descr="Server-Physical-Single"/>
            <p:cNvPicPr>
              <a:picLocks noChangeAspect="1" noChangeArrowheads="1"/>
            </p:cNvPicPr>
            <p:nvPr/>
          </p:nvPicPr>
          <p:blipFill>
            <a:blip r:embed="rId7" cstate="email"/>
            <a:stretch>
              <a:fillRect/>
            </a:stretch>
          </p:blipFill>
          <p:spPr bwMode="invGray">
            <a:xfrm>
              <a:off x="8773497" y="1166726"/>
              <a:ext cx="1546859" cy="1226820"/>
            </a:xfrm>
            <a:prstGeom prst="rect">
              <a:avLst/>
            </a:prstGeom>
            <a:noFill/>
            <a:ln>
              <a:noFill/>
            </a:ln>
          </p:spPr>
        </p:pic>
        <p:pic>
          <p:nvPicPr>
            <p:cNvPr id="7" name="Picture 6" descr="server.png"/>
            <p:cNvPicPr>
              <a:picLocks noChangeAspect="1"/>
            </p:cNvPicPr>
            <p:nvPr/>
          </p:nvPicPr>
          <p:blipFill>
            <a:blip r:embed="rId8" cstate="email"/>
            <a:stretch>
              <a:fillRect/>
            </a:stretch>
          </p:blipFill>
          <p:spPr bwMode="invGray">
            <a:xfrm>
              <a:off x="8832626" y="972421"/>
              <a:ext cx="1402767" cy="1026795"/>
            </a:xfrm>
            <a:prstGeom prst="rect">
              <a:avLst/>
            </a:prstGeom>
          </p:spPr>
        </p:pic>
        <p:pic>
          <p:nvPicPr>
            <p:cNvPr id="11" name="Picture 10" descr="server.png"/>
            <p:cNvPicPr>
              <a:picLocks noChangeAspect="1"/>
            </p:cNvPicPr>
            <p:nvPr/>
          </p:nvPicPr>
          <p:blipFill>
            <a:blip r:embed="rId8" cstate="email"/>
            <a:stretch>
              <a:fillRect/>
            </a:stretch>
          </p:blipFill>
          <p:spPr bwMode="invGray">
            <a:xfrm>
              <a:off x="8832625" y="715246"/>
              <a:ext cx="1402766" cy="1026794"/>
            </a:xfrm>
            <a:prstGeom prst="rect">
              <a:avLst/>
            </a:prstGeom>
          </p:spPr>
        </p:pic>
      </p:grpSp>
      <p:pic>
        <p:nvPicPr>
          <p:cNvPr id="12" name="Picture 25" descr="\\.PSF\Parallels Share\Virtualization PPT\Windows-Server-2008-Logo.png"/>
          <p:cNvPicPr>
            <a:picLocks noChangeAspect="1" noChangeArrowheads="1"/>
          </p:cNvPicPr>
          <p:nvPr/>
        </p:nvPicPr>
        <p:blipFill>
          <a:blip r:embed="rId9" cstate="print"/>
          <a:stretch>
            <a:fillRect/>
          </a:stretch>
        </p:blipFill>
        <p:spPr bwMode="auto">
          <a:xfrm>
            <a:off x="3871692" y="1230045"/>
            <a:ext cx="3062508" cy="67960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A460F6C5-03DD-43EA-B164-8B07068C64AA}"/>
                                            </p:graphicEl>
                                          </p:spTgt>
                                        </p:tgtEl>
                                        <p:attrNameLst>
                                          <p:attrName>style.visibility</p:attrName>
                                        </p:attrNameLst>
                                      </p:cBhvr>
                                      <p:to>
                                        <p:strVal val="visible"/>
                                      </p:to>
                                    </p:set>
                                    <p:animEffect transition="in" filter="wipe(left)">
                                      <p:cBhvr>
                                        <p:cTn id="7" dur="500"/>
                                        <p:tgtEl>
                                          <p:spTgt spid="8">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75B3C12C-B973-45E5-BCE5-E41D6A99448C}"/>
                                            </p:graphicEl>
                                          </p:spTgt>
                                        </p:tgtEl>
                                        <p:attrNameLst>
                                          <p:attrName>style.visibility</p:attrName>
                                        </p:attrNameLst>
                                      </p:cBhvr>
                                      <p:to>
                                        <p:strVal val="visible"/>
                                      </p:to>
                                    </p:set>
                                    <p:animEffect transition="in" filter="wipe(left)">
                                      <p:cBhvr>
                                        <p:cTn id="11" dur="500"/>
                                        <p:tgtEl>
                                          <p:spTgt spid="8">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graphicEl>
                                              <a:dgm id="{8F2EB1CC-D27B-43B8-9CAB-8BF65F811462}"/>
                                            </p:graphicEl>
                                          </p:spTgt>
                                        </p:tgtEl>
                                        <p:attrNameLst>
                                          <p:attrName>style.visibility</p:attrName>
                                        </p:attrNameLst>
                                      </p:cBhvr>
                                      <p:to>
                                        <p:strVal val="visible"/>
                                      </p:to>
                                    </p:set>
                                    <p:animEffect transition="in" filter="wipe(left)">
                                      <p:cBhvr>
                                        <p:cTn id="16" dur="500"/>
                                        <p:tgtEl>
                                          <p:spTgt spid="8">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graphicEl>
                                              <a:dgm id="{243B0701-C580-4617-947A-A5C8F42AB2B9}"/>
                                            </p:graphicEl>
                                          </p:spTgt>
                                        </p:tgtEl>
                                        <p:attrNameLst>
                                          <p:attrName>style.visibility</p:attrName>
                                        </p:attrNameLst>
                                      </p:cBhvr>
                                      <p:to>
                                        <p:strVal val="visible"/>
                                      </p:to>
                                    </p:set>
                                    <p:animEffect transition="in" filter="wipe(left)">
                                      <p:cBhvr>
                                        <p:cTn id="20" dur="500"/>
                                        <p:tgtEl>
                                          <p:spTgt spid="8">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graphicEl>
                                              <a:dgm id="{A2308CA2-35C9-430C-AEF5-C190DAB95FEB}"/>
                                            </p:graphicEl>
                                          </p:spTgt>
                                        </p:tgtEl>
                                        <p:attrNameLst>
                                          <p:attrName>style.visibility</p:attrName>
                                        </p:attrNameLst>
                                      </p:cBhvr>
                                      <p:to>
                                        <p:strVal val="visible"/>
                                      </p:to>
                                    </p:set>
                                    <p:animEffect transition="in" filter="wipe(left)">
                                      <p:cBhvr>
                                        <p:cTn id="25" dur="500"/>
                                        <p:tgtEl>
                                          <p:spTgt spid="8">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graphicEl>
                                              <a:dgm id="{631D233E-2897-4A37-9DE7-35893BF880F7}"/>
                                            </p:graphicEl>
                                          </p:spTgt>
                                        </p:tgtEl>
                                        <p:attrNameLst>
                                          <p:attrName>style.visibility</p:attrName>
                                        </p:attrNameLst>
                                      </p:cBhvr>
                                      <p:to>
                                        <p:strVal val="visible"/>
                                      </p:to>
                                    </p:set>
                                    <p:animEffect transition="in" filter="wipe(left)">
                                      <p:cBhvr>
                                        <p:cTn id="29" dur="500"/>
                                        <p:tgtEl>
                                          <p:spTgt spid="8">
                                            <p:graphicEl>
                                              <a:dgm id="{631D233E-2897-4A37-9DE7-35893BF88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04800" y="2057400"/>
          <a:ext cx="9372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p:cNvSpPr>
            <a:spLocks noGrp="1"/>
          </p:cNvSpPr>
          <p:nvPr>
            <p:ph type="title"/>
          </p:nvPr>
        </p:nvSpPr>
        <p:spPr>
          <a:xfrm>
            <a:off x="0" y="76200"/>
            <a:ext cx="9144000" cy="563231"/>
          </a:xfrm>
        </p:spPr>
        <p:txBody>
          <a:bodyPr/>
          <a:lstStyle/>
          <a:p>
            <a:pPr algn="ctr">
              <a:lnSpc>
                <a:spcPct val="90000"/>
              </a:lnSpc>
              <a:spcBef>
                <a:spcPts val="0"/>
              </a:spcBef>
              <a:spcAft>
                <a:spcPts val="0"/>
              </a:spcAft>
              <a:buNone/>
            </a:pPr>
            <a:r>
              <a:rPr lang="pt-BR" sz="3400" b="0" i="0" noProof="0" dirty="0" smtClean="0">
                <a:solidFill>
                  <a:srgbClr val="EEECE1"/>
                </a:solidFill>
                <a:effectLst>
                  <a:outerShdw blurRad="38100" dist="38100" dir="2700000" algn="tl">
                    <a:srgbClr val="000000">
                      <a:alpha val="43137"/>
                    </a:srgbClr>
                  </a:outerShdw>
                </a:effectLst>
                <a:latin typeface="Segoe"/>
                <a:ea typeface="+mj-ea"/>
                <a:cs typeface="+mj-cs"/>
              </a:rPr>
              <a:t>Virtualização Embutida na Plataforma de Gerenciamento</a:t>
            </a:r>
            <a:endParaRPr lang="pt-BR" sz="3400" b="0" i="0" noProof="0" dirty="0">
              <a:solidFill>
                <a:srgbClr val="EEECE1"/>
              </a:solidFill>
              <a:effectLst>
                <a:outerShdw blurRad="38100" dist="38100" dir="2700000" algn="tl">
                  <a:srgbClr val="000000">
                    <a:alpha val="43137"/>
                  </a:srgbClr>
                </a:outerShdw>
              </a:effectLst>
              <a:latin typeface="Segoe"/>
              <a:ea typeface="+mj-ea"/>
              <a:cs typeface="+mj-cs"/>
            </a:endParaRPr>
          </a:p>
        </p:txBody>
      </p:sp>
      <p:pic>
        <p:nvPicPr>
          <p:cNvPr id="5" name="Picture 4" descr="SysCnt_h_bL_r.png"/>
          <p:cNvPicPr>
            <a:picLocks noChangeAspect="1"/>
          </p:cNvPicPr>
          <p:nvPr/>
        </p:nvPicPr>
        <p:blipFill>
          <a:blip r:embed="rId7" cstate="print"/>
          <a:stretch>
            <a:fillRect/>
          </a:stretch>
        </p:blipFill>
        <p:spPr>
          <a:xfrm>
            <a:off x="1186936" y="1054998"/>
            <a:ext cx="2927864" cy="621402"/>
          </a:xfrm>
          <a:prstGeom prst="rect">
            <a:avLst/>
          </a:prstGeom>
        </p:spPr>
      </p:pic>
      <p:pic>
        <p:nvPicPr>
          <p:cNvPr id="6" name="Rectangle 165901"/>
          <p:cNvPicPr>
            <a:picLocks noChangeAspect="1" noChangeArrowheads="1"/>
          </p:cNvPicPr>
          <p:nvPr/>
        </p:nvPicPr>
        <p:blipFill>
          <a:blip r:embed="rId8" cstate="print"/>
          <a:stretch>
            <a:fillRect/>
          </a:stretch>
        </p:blipFill>
        <p:spPr bwMode="auto">
          <a:xfrm>
            <a:off x="6374907" y="1492986"/>
            <a:ext cx="1642938" cy="412014"/>
          </a:xfrm>
          <a:prstGeom prst="rect">
            <a:avLst/>
          </a:prstGeom>
          <a:noFill/>
          <a:ln w="9525" cap="flat" cmpd="sng" algn="ctr">
            <a:noFill/>
            <a:prstDash val="solid"/>
            <a:miter lim="800000"/>
            <a:headEnd type="none" w="med" len="med"/>
            <a:tailEnd type="none" w="med" len="med"/>
          </a:ln>
          <a:effectLst/>
        </p:spPr>
      </p:pic>
      <p:pic>
        <p:nvPicPr>
          <p:cNvPr id="7" name="Picture 3" descr="SC-DPM07_bL.png"/>
          <p:cNvPicPr>
            <a:picLocks noChangeAspect="1"/>
          </p:cNvPicPr>
          <p:nvPr/>
        </p:nvPicPr>
        <p:blipFill>
          <a:blip r:embed="rId9" cstate="print"/>
          <a:stretch>
            <a:fillRect/>
          </a:stretch>
        </p:blipFill>
        <p:spPr bwMode="auto">
          <a:xfrm>
            <a:off x="4495800" y="990600"/>
            <a:ext cx="1753547" cy="381000"/>
          </a:xfrm>
          <a:prstGeom prst="rect">
            <a:avLst/>
          </a:prstGeom>
          <a:noFill/>
          <a:ln w="9525">
            <a:noFill/>
            <a:miter lim="800000"/>
            <a:headEnd/>
            <a:tailEnd/>
          </a:ln>
        </p:spPr>
      </p:pic>
      <p:pic>
        <p:nvPicPr>
          <p:cNvPr id="10" name="Rectangle 165961"/>
          <p:cNvPicPr>
            <a:picLocks noChangeAspect="1" noChangeArrowheads="1"/>
          </p:cNvPicPr>
          <p:nvPr/>
        </p:nvPicPr>
        <p:blipFill>
          <a:blip r:embed="rId10" cstate="print"/>
          <a:stretch>
            <a:fillRect/>
          </a:stretch>
        </p:blipFill>
        <p:spPr bwMode="auto">
          <a:xfrm>
            <a:off x="4512645" y="1447800"/>
            <a:ext cx="1564229" cy="381000"/>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11" name="Rectangle 165903"/>
          <p:cNvPicPr>
            <a:picLocks noChangeAspect="1" noChangeArrowheads="1"/>
          </p:cNvPicPr>
          <p:nvPr/>
        </p:nvPicPr>
        <p:blipFill>
          <a:blip r:embed="rId11" cstate="print"/>
          <a:stretch>
            <a:fillRect/>
          </a:stretch>
        </p:blipFill>
        <p:spPr bwMode="auto">
          <a:xfrm>
            <a:off x="6380335" y="990600"/>
            <a:ext cx="1637510" cy="375554"/>
          </a:xfrm>
          <a:prstGeom prst="rect">
            <a:avLst/>
          </a:prstGeom>
          <a:noFill/>
          <a:ln w="9525">
            <a:noFill/>
            <a:miter lim="800000"/>
            <a:headEnd/>
            <a:tailEnd/>
          </a:ln>
          <a:effectLst>
            <a:outerShdw blurRad="152400" dist="317500" dir="5400000" sx="90000" sy="-19000" rotWithShape="0">
              <a:prstClr val="black">
                <a:alpha val="15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A460F6C5-03DD-43EA-B164-8B07068C64AA}"/>
                                            </p:graphicEl>
                                          </p:spTgt>
                                        </p:tgtEl>
                                        <p:attrNameLst>
                                          <p:attrName>style.visibility</p:attrName>
                                        </p:attrNameLst>
                                      </p:cBhvr>
                                      <p:to>
                                        <p:strVal val="visible"/>
                                      </p:to>
                                    </p:set>
                                    <p:animEffect transition="in" filter="wipe(left)">
                                      <p:cBhvr>
                                        <p:cTn id="7" dur="500"/>
                                        <p:tgtEl>
                                          <p:spTgt spid="8">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75B3C12C-B973-45E5-BCE5-E41D6A99448C}"/>
                                            </p:graphicEl>
                                          </p:spTgt>
                                        </p:tgtEl>
                                        <p:attrNameLst>
                                          <p:attrName>style.visibility</p:attrName>
                                        </p:attrNameLst>
                                      </p:cBhvr>
                                      <p:to>
                                        <p:strVal val="visible"/>
                                      </p:to>
                                    </p:set>
                                    <p:animEffect transition="in" filter="wipe(left)">
                                      <p:cBhvr>
                                        <p:cTn id="11" dur="500"/>
                                        <p:tgtEl>
                                          <p:spTgt spid="8">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graphicEl>
                                              <a:dgm id="{8F2EB1CC-D27B-43B8-9CAB-8BF65F811462}"/>
                                            </p:graphicEl>
                                          </p:spTgt>
                                        </p:tgtEl>
                                        <p:attrNameLst>
                                          <p:attrName>style.visibility</p:attrName>
                                        </p:attrNameLst>
                                      </p:cBhvr>
                                      <p:to>
                                        <p:strVal val="visible"/>
                                      </p:to>
                                    </p:set>
                                    <p:animEffect transition="in" filter="wipe(left)">
                                      <p:cBhvr>
                                        <p:cTn id="16" dur="500"/>
                                        <p:tgtEl>
                                          <p:spTgt spid="8">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graphicEl>
                                              <a:dgm id="{243B0701-C580-4617-947A-A5C8F42AB2B9}"/>
                                            </p:graphicEl>
                                          </p:spTgt>
                                        </p:tgtEl>
                                        <p:attrNameLst>
                                          <p:attrName>style.visibility</p:attrName>
                                        </p:attrNameLst>
                                      </p:cBhvr>
                                      <p:to>
                                        <p:strVal val="visible"/>
                                      </p:to>
                                    </p:set>
                                    <p:animEffect transition="in" filter="wipe(left)">
                                      <p:cBhvr>
                                        <p:cTn id="20" dur="500"/>
                                        <p:tgtEl>
                                          <p:spTgt spid="8">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graphicEl>
                                              <a:dgm id="{A2308CA2-35C9-430C-AEF5-C190DAB95FEB}"/>
                                            </p:graphicEl>
                                          </p:spTgt>
                                        </p:tgtEl>
                                        <p:attrNameLst>
                                          <p:attrName>style.visibility</p:attrName>
                                        </p:attrNameLst>
                                      </p:cBhvr>
                                      <p:to>
                                        <p:strVal val="visible"/>
                                      </p:to>
                                    </p:set>
                                    <p:animEffect transition="in" filter="wipe(left)">
                                      <p:cBhvr>
                                        <p:cTn id="25" dur="500"/>
                                        <p:tgtEl>
                                          <p:spTgt spid="8">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graphicEl>
                                              <a:dgm id="{631D233E-2897-4A37-9DE7-35893BF880F7}"/>
                                            </p:graphicEl>
                                          </p:spTgt>
                                        </p:tgtEl>
                                        <p:attrNameLst>
                                          <p:attrName>style.visibility</p:attrName>
                                        </p:attrNameLst>
                                      </p:cBhvr>
                                      <p:to>
                                        <p:strVal val="visible"/>
                                      </p:to>
                                    </p:set>
                                    <p:animEffect transition="in" filter="wipe(left)">
                                      <p:cBhvr>
                                        <p:cTn id="29" dur="500"/>
                                        <p:tgtEl>
                                          <p:spTgt spid="8">
                                            <p:graphicEl>
                                              <a:dgm id="{631D233E-2897-4A37-9DE7-35893BF88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1588127"/>
          </a:xfrm>
        </p:spPr>
        <p:txBody>
          <a:bodyPr/>
          <a:lstStyle/>
          <a:p>
            <a:pPr algn="ctr">
              <a:lnSpc>
                <a:spcPct val="90000"/>
              </a:lnSpc>
              <a:spcBef>
                <a:spcPts val="0"/>
              </a:spcBef>
              <a:spcAft>
                <a:spcPts val="0"/>
              </a:spcAft>
              <a:buNone/>
            </a:pP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Treinamento e Suporte:</a:t>
            </a:r>
            <a:br>
              <a:rPr lang="pt-BR" sz="3600" b="0" i="0" noProof="0" smtClean="0">
                <a:solidFill>
                  <a:srgbClr val="EEECE1"/>
                </a:solidFill>
                <a:effectLst>
                  <a:outerShdw blurRad="38100" dist="38100" dir="2700000" algn="tl">
                    <a:srgbClr val="000000">
                      <a:alpha val="43137"/>
                    </a:srgbClr>
                  </a:outerShdw>
                </a:effectLst>
                <a:latin typeface="Segoe"/>
                <a:ea typeface="+mj-ea"/>
                <a:cs typeface="+mj-cs"/>
              </a:rPr>
            </a:b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Virtualização é uma Habilidade, não uma Especialidade</a:t>
            </a:r>
            <a:endParaRPr lang="pt-BR" sz="3600" b="0" i="0" noProof="0">
              <a:solidFill>
                <a:srgbClr val="EEECE1"/>
              </a:solidFill>
              <a:effectLst>
                <a:outerShdw blurRad="38100" dist="38100" dir="2700000" algn="tl">
                  <a:srgbClr val="000000">
                    <a:alpha val="43137"/>
                  </a:srgbClr>
                </a:outerShdw>
              </a:effectLst>
              <a:latin typeface="Segoe"/>
              <a:ea typeface="+mj-ea"/>
              <a:cs typeface="+mj-cs"/>
            </a:endParaRPr>
          </a:p>
        </p:txBody>
      </p:sp>
      <p:pic>
        <p:nvPicPr>
          <p:cNvPr id="1028" name="Picture 4" descr="C:\Users\davidgr\AppData\Local\Microsoft\Windows\Temporary Internet Files\Content.IE5\VM7X02WU\MPj04022470000[1].jpg"/>
          <p:cNvPicPr>
            <a:picLocks noChangeAspect="1" noChangeArrowheads="1"/>
          </p:cNvPicPr>
          <p:nvPr/>
        </p:nvPicPr>
        <p:blipFill>
          <a:blip r:embed="rId3" cstate="print"/>
          <a:srcRect/>
          <a:stretch>
            <a:fillRect/>
          </a:stretch>
        </p:blipFill>
        <p:spPr bwMode="auto">
          <a:xfrm>
            <a:off x="7062216" y="2362200"/>
            <a:ext cx="2081784" cy="3121152"/>
          </a:xfrm>
          <a:prstGeom prst="rect">
            <a:avLst/>
          </a:prstGeom>
          <a:noFill/>
        </p:spPr>
      </p:pic>
      <p:sp>
        <p:nvSpPr>
          <p:cNvPr id="6" name="Rounded Rectangular Callout 5"/>
          <p:cNvSpPr/>
          <p:nvPr/>
        </p:nvSpPr>
        <p:spPr bwMode="auto">
          <a:xfrm>
            <a:off x="381000" y="1981200"/>
            <a:ext cx="6705600" cy="4267200"/>
          </a:xfrm>
          <a:prstGeom prst="wedgeRoundRectCallout">
            <a:avLst>
              <a:gd name="adj1" fmla="val 50226"/>
              <a:gd name="adj2" fmla="val 24210"/>
              <a:gd name="adj3" fmla="val 16667"/>
            </a:avLst>
          </a:prstGeom>
          <a:solidFill>
            <a:srgbClr val="0000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l">
              <a:buNone/>
            </a:pPr>
            <a:r>
              <a:rPr lang="pt-BR" sz="2000" b="0" i="0" smtClean="0">
                <a:latin typeface="Segoe Semibold"/>
                <a:ea typeface="+mn-ea"/>
                <a:cs typeface="+mn-cs"/>
              </a:rPr>
              <a:t>“</a:t>
            </a:r>
            <a:r>
              <a:rPr lang="pt-BR" sz="2000" b="0" i="0" smtClean="0">
                <a:latin typeface="Segoe Semibold"/>
                <a:ea typeface="+mn-ea"/>
                <a:cs typeface="+mn-cs"/>
              </a:rPr>
              <a:t>Poderemos dar suporte a todo o nosso ambiente virtual através da </a:t>
            </a:r>
            <a:r>
              <a:rPr lang="pt-BR" sz="2000" b="0" i="0" smtClean="0">
                <a:latin typeface="Segoe Semibold"/>
                <a:ea typeface="+mn-ea"/>
                <a:cs typeface="+mn-cs"/>
              </a:rPr>
              <a:t>Microsoft</a:t>
            </a:r>
            <a:r>
              <a:rPr lang="pt-BR" sz="2000" b="0" i="0" smtClean="0">
                <a:latin typeface="Segoe Semibold"/>
                <a:ea typeface="+mn-ea"/>
                <a:cs typeface="+mn-cs"/>
              </a:rPr>
              <a:t>, que já dá suporte ao resto de nosso data center e tem cobertura sólida e direta sob nosso Contrato de Suporte Premier </a:t>
            </a:r>
            <a:r>
              <a:rPr lang="pt-BR" sz="2000" b="0" i="0" smtClean="0">
                <a:latin typeface="Segoe Semibold"/>
                <a:ea typeface="+mn-ea"/>
                <a:cs typeface="+mn-cs"/>
              </a:rPr>
              <a:t>Microsoft</a:t>
            </a:r>
            <a:r>
              <a:rPr lang="pt-BR" sz="2000" b="0" i="0" smtClean="0">
                <a:latin typeface="Segoe Semibold"/>
                <a:ea typeface="+mn-ea"/>
                <a:cs typeface="+mn-cs"/>
              </a:rPr>
              <a:t>. </a:t>
            </a:r>
            <a:endParaRPr lang="pt-BR" sz="2000" b="0" i="0" smtClean="0">
              <a:latin typeface="Segoe Semibold"/>
              <a:ea typeface="+mn-ea"/>
              <a:cs typeface="+mn-cs"/>
            </a:endParaRPr>
          </a:p>
          <a:p>
            <a:pPr algn="l">
              <a:buNone/>
            </a:pPr>
            <a:endParaRPr lang="pt-BR" sz="2000" smtClean="0">
              <a:latin typeface="Segoe Semibold"/>
            </a:endParaRPr>
          </a:p>
          <a:p>
            <a:pPr algn="l">
              <a:buNone/>
            </a:pPr>
            <a:r>
              <a:rPr lang="pt-BR" sz="2000" b="0" i="0" smtClean="0">
                <a:latin typeface="Segoe Semibold"/>
                <a:ea typeface="+mn-ea"/>
                <a:cs typeface="+mn-cs"/>
              </a:rPr>
              <a:t>O Hyper-V se enquadra melhor em nossa infraestrutura Microsoft e simplifica nossa estratégia de TI ao nos permitir trabalhar com o mínimo possível de </a:t>
            </a:r>
            <a:r>
              <a:rPr lang="pt-BR" sz="2000" b="0" i="0" smtClean="0">
                <a:latin typeface="Segoe Semibold"/>
                <a:ea typeface="+mn-ea"/>
                <a:cs typeface="+mn-cs"/>
              </a:rPr>
              <a:t>fornecedores</a:t>
            </a:r>
            <a:r>
              <a:rPr lang="pt-BR" sz="2000" b="0" i="0" smtClean="0">
                <a:latin typeface="Segoe Semibold"/>
                <a:ea typeface="+mn-ea"/>
                <a:cs typeface="+mn-cs"/>
              </a:rPr>
              <a:t>”. </a:t>
            </a:r>
            <a:endParaRPr lang="pt-BR" sz="2000" b="0" i="0" smtClean="0">
              <a:latin typeface="Segoe Semibold"/>
              <a:ea typeface="+mn-ea"/>
              <a:cs typeface="+mn-cs"/>
            </a:endParaRPr>
          </a:p>
          <a:p>
            <a:pPr algn="l">
              <a:buNone/>
            </a:pPr>
            <a:endParaRPr lang="pt-BR" sz="2000" strike="noStrike" smtClean="0">
              <a:solidFill>
                <a:schemeClr val="tx1"/>
              </a:solidFill>
              <a:latin typeface="Segoe Semibold"/>
            </a:endParaRPr>
          </a:p>
          <a:p>
            <a:pPr algn="l">
              <a:buNone/>
            </a:pPr>
            <a:r>
              <a:rPr lang="pt-BR" sz="2000" b="1" i="0" smtClean="0">
                <a:effectLst>
                  <a:outerShdw blurRad="38100" dist="38100" dir="2700000" algn="tl">
                    <a:srgbClr val="000000">
                      <a:alpha val="43137"/>
                    </a:srgbClr>
                  </a:outerShdw>
                </a:effectLst>
                <a:latin typeface="Arial"/>
                <a:ea typeface="+mn-ea"/>
                <a:cs typeface="+mn-cs"/>
              </a:rPr>
              <a:t>Erich </a:t>
            </a:r>
            <a:r>
              <a:rPr lang="pt-BR" sz="2000" b="1" i="0" smtClean="0">
                <a:effectLst>
                  <a:outerShdw blurRad="38100" dist="38100" dir="2700000" algn="tl">
                    <a:srgbClr val="000000">
                      <a:alpha val="43137"/>
                    </a:srgbClr>
                  </a:outerShdw>
                </a:effectLst>
                <a:latin typeface="Arial"/>
                <a:ea typeface="+mn-ea"/>
                <a:cs typeface="+mn-cs"/>
              </a:rPr>
              <a:t>Nøkling</a:t>
            </a:r>
            <a:r>
              <a:rPr lang="pt-BR" sz="2000" b="1" i="0" smtClean="0">
                <a:effectLst>
                  <a:outerShdw blurRad="38100" dist="38100" dir="2700000" algn="tl">
                    <a:srgbClr val="000000">
                      <a:alpha val="43137"/>
                    </a:srgbClr>
                  </a:outerShdw>
                </a:effectLst>
                <a:latin typeface="Arial"/>
                <a:ea typeface="+mn-ea"/>
                <a:cs typeface="+mn-cs"/>
              </a:rPr>
              <a:t>, Gerente de Desenvolvimento de </a:t>
            </a:r>
            <a:r>
              <a:rPr lang="pt-BR" sz="2000" b="1" i="0" smtClean="0">
                <a:effectLst>
                  <a:outerShdw blurRad="38100" dist="38100" dir="2700000" algn="tl">
                    <a:srgbClr val="000000">
                      <a:alpha val="43137"/>
                    </a:srgbClr>
                  </a:outerShdw>
                </a:effectLst>
                <a:latin typeface="Arial"/>
                <a:ea typeface="+mn-ea"/>
                <a:cs typeface="+mn-cs"/>
              </a:rPr>
              <a:t>Negócios</a:t>
            </a:r>
            <a:r>
              <a:rPr lang="pt-BR" sz="2000" b="1" i="0" smtClean="0">
                <a:effectLst>
                  <a:outerShdw blurRad="38100" dist="38100" dir="2700000" algn="tl">
                    <a:srgbClr val="000000">
                      <a:alpha val="43137"/>
                    </a:srgbClr>
                  </a:outerShdw>
                </a:effectLst>
                <a:latin typeface="Arial"/>
                <a:ea typeface="+mn-ea"/>
                <a:cs typeface="+mn-cs"/>
              </a:rPr>
              <a:t>, </a:t>
            </a:r>
            <a:r>
              <a:rPr lang="pt-BR" sz="2000" b="1" i="0" smtClean="0">
                <a:effectLst>
                  <a:outerShdw blurRad="38100" dist="38100" dir="2700000" algn="tl">
                    <a:srgbClr val="000000">
                      <a:alpha val="43137"/>
                    </a:srgbClr>
                  </a:outerShdw>
                </a:effectLst>
                <a:latin typeface="Arial"/>
                <a:ea typeface="+mn-ea"/>
                <a:cs typeface="+mn-cs"/>
              </a:rPr>
              <a:t>Mamut</a:t>
            </a:r>
            <a:endParaRPr lang="pt-BR" sz="2000" b="1" i="0">
              <a:effectLst>
                <a:outerShdw blurRad="38100" dist="38100" dir="2700000" algn="tl">
                  <a:srgbClr val="000000">
                    <a:alpha val="43137"/>
                  </a:srgbClr>
                </a:outerShdw>
              </a:effectLst>
              <a:latin typeface="Arial"/>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990600" y="990600"/>
          <a:ext cx="11353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0" y="273050"/>
            <a:ext cx="9144000" cy="535531"/>
          </a:xfrm>
        </p:spPr>
        <p:txBody>
          <a:bodyPr/>
          <a:lstStyle/>
          <a:p>
            <a:pPr algn="ctr">
              <a:lnSpc>
                <a:spcPct val="90000"/>
              </a:lnSpc>
              <a:spcBef>
                <a:spcPts val="0"/>
              </a:spcBef>
              <a:spcAft>
                <a:spcPts val="0"/>
              </a:spcAft>
              <a:buNone/>
            </a:pPr>
            <a:r>
              <a:rPr lang="pt-BR" sz="3200" b="0" i="0" noProof="0" smtClean="0">
                <a:solidFill>
                  <a:srgbClr val="EEECE1"/>
                </a:solidFill>
                <a:effectLst>
                  <a:outerShdw blurRad="38100" dist="38100" dir="2700000" algn="tl">
                    <a:srgbClr val="000000">
                      <a:alpha val="43137"/>
                    </a:srgbClr>
                  </a:outerShdw>
                </a:effectLst>
                <a:latin typeface="Segoe"/>
                <a:ea typeface="+mj-ea"/>
                <a:cs typeface="+mj-cs"/>
              </a:rPr>
              <a:t>Custo de Aquisição e Propriedade Mais Baixo</a:t>
            </a:r>
            <a:endParaRPr lang="pt-BR" sz="3200" b="0" i="0" noProof="0">
              <a:solidFill>
                <a:srgbClr val="EEECE1"/>
              </a:solidFill>
              <a:effectLst>
                <a:outerShdw blurRad="38100" dist="38100" dir="2700000" algn="tl">
                  <a:srgbClr val="000000">
                    <a:alpha val="43137"/>
                  </a:srgbClr>
                </a:outerShdw>
              </a:effectLst>
              <a:latin typeface="Segoe"/>
              <a:ea typeface="+mj-ea"/>
              <a:cs typeface="+mj-cs"/>
            </a:endParaRPr>
          </a:p>
        </p:txBody>
      </p:sp>
      <p:sp>
        <p:nvSpPr>
          <p:cNvPr id="11" name="Rounded Rectangular Callout 10"/>
          <p:cNvSpPr/>
          <p:nvPr/>
        </p:nvSpPr>
        <p:spPr bwMode="auto">
          <a:xfrm>
            <a:off x="152400" y="5486400"/>
            <a:ext cx="8839200" cy="12954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buNone/>
            </a:pPr>
            <a:r>
              <a:rPr lang="pt-BR" sz="1600" b="0" i="0" dirty="0" smtClean="0">
                <a:latin typeface="Calibri"/>
                <a:cs typeface="Times New Roman"/>
              </a:rPr>
              <a:t>“Ao implantar o Windows Server 2008 </a:t>
            </a:r>
            <a:r>
              <a:rPr lang="pt-BR" sz="1600" b="0" i="0" dirty="0" err="1" smtClean="0">
                <a:latin typeface="Calibri"/>
                <a:cs typeface="Times New Roman"/>
              </a:rPr>
              <a:t>Datacenter</a:t>
            </a:r>
            <a:r>
              <a:rPr lang="pt-BR" sz="1600" b="0" i="0" dirty="0" smtClean="0">
                <a:latin typeface="Calibri"/>
                <a:cs typeface="Times New Roman"/>
              </a:rPr>
              <a:t>, com suas opções liberais de licenciamento de máquinas virtuais, a MLS PIN conseguiu uma economia de US$200.000 sobre outras edições do sistema operacional.”</a:t>
            </a:r>
          </a:p>
          <a:p>
            <a:pPr algn="ctr">
              <a:buNone/>
            </a:pPr>
            <a:endParaRPr lang="pt-BR" dirty="0" smtClean="0">
              <a:latin typeface="Calibri"/>
              <a:ea typeface="Calibri"/>
              <a:cs typeface="Times New Roman"/>
            </a:endParaRPr>
          </a:p>
          <a:p>
            <a:pPr algn="ctr">
              <a:buNone/>
            </a:pPr>
            <a:r>
              <a:rPr lang="pt-BR" sz="1600" b="0" i="0" dirty="0" smtClean="0">
                <a:latin typeface="Calibri"/>
                <a:cs typeface="Times New Roman"/>
              </a:rPr>
              <a:t>Matt </a:t>
            </a:r>
            <a:r>
              <a:rPr lang="pt-BR" sz="1600" b="0" i="0" dirty="0" err="1" smtClean="0">
                <a:latin typeface="Calibri"/>
                <a:cs typeface="Times New Roman"/>
              </a:rPr>
              <a:t>Lavalee</a:t>
            </a:r>
            <a:r>
              <a:rPr lang="pt-BR" sz="1600" b="0" i="0" dirty="0" smtClean="0">
                <a:latin typeface="Calibri"/>
                <a:cs typeface="Times New Roman"/>
              </a:rPr>
              <a:t>, Diretor de Tecnologia, MLS </a:t>
            </a:r>
            <a:r>
              <a:rPr lang="pt-BR" sz="1600" b="0" i="0" dirty="0" err="1" smtClean="0">
                <a:latin typeface="Calibri"/>
                <a:cs typeface="Times New Roman"/>
              </a:rPr>
              <a:t>Property</a:t>
            </a:r>
            <a:r>
              <a:rPr lang="pt-BR" sz="1600" b="0" i="0" dirty="0" smtClean="0">
                <a:latin typeface="Calibri"/>
                <a:cs typeface="Times New Roman"/>
              </a:rPr>
              <a:t> </a:t>
            </a:r>
            <a:r>
              <a:rPr lang="pt-BR" sz="1600" b="0" i="0" dirty="0" err="1" smtClean="0">
                <a:latin typeface="Calibri"/>
                <a:cs typeface="Times New Roman"/>
              </a:rPr>
              <a:t>Information</a:t>
            </a:r>
            <a:r>
              <a:rPr lang="pt-BR" sz="1600" b="0" i="0" dirty="0" smtClean="0">
                <a:latin typeface="Calibri"/>
                <a:cs typeface="Times New Roman"/>
              </a:rPr>
              <a:t> Network </a:t>
            </a:r>
            <a:endParaRPr lang="pt-BR" sz="1600" b="0" i="0" dirty="0">
              <a:latin typeface="Calibri"/>
              <a:cs typeface="Times New Roman"/>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dgm id="{A460F6C5-03DD-43EA-B164-8B07068C64AA}"/>
                                            </p:graphicEl>
                                          </p:spTgt>
                                        </p:tgtEl>
                                        <p:attrNameLst>
                                          <p:attrName>style.visibility</p:attrName>
                                        </p:attrNameLst>
                                      </p:cBhvr>
                                      <p:to>
                                        <p:strVal val="visible"/>
                                      </p:to>
                                    </p:set>
                                    <p:animEffect transition="in" filter="wipe(left)">
                                      <p:cBhvr>
                                        <p:cTn id="7" dur="500"/>
                                        <p:tgtEl>
                                          <p:spTgt spid="8">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dgm id="{75B3C12C-B973-45E5-BCE5-E41D6A99448C}"/>
                                            </p:graphicEl>
                                          </p:spTgt>
                                        </p:tgtEl>
                                        <p:attrNameLst>
                                          <p:attrName>style.visibility</p:attrName>
                                        </p:attrNameLst>
                                      </p:cBhvr>
                                      <p:to>
                                        <p:strVal val="visible"/>
                                      </p:to>
                                    </p:set>
                                    <p:animEffect transition="in" filter="wipe(left)">
                                      <p:cBhvr>
                                        <p:cTn id="11" dur="500"/>
                                        <p:tgtEl>
                                          <p:spTgt spid="8">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graphicEl>
                                              <a:dgm id="{8F2EB1CC-D27B-43B8-9CAB-8BF65F811462}"/>
                                            </p:graphicEl>
                                          </p:spTgt>
                                        </p:tgtEl>
                                        <p:attrNameLst>
                                          <p:attrName>style.visibility</p:attrName>
                                        </p:attrNameLst>
                                      </p:cBhvr>
                                      <p:to>
                                        <p:strVal val="visible"/>
                                      </p:to>
                                    </p:set>
                                    <p:animEffect transition="in" filter="wipe(left)">
                                      <p:cBhvr>
                                        <p:cTn id="16" dur="500"/>
                                        <p:tgtEl>
                                          <p:spTgt spid="8">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graphicEl>
                                              <a:dgm id="{243B0701-C580-4617-947A-A5C8F42AB2B9}"/>
                                            </p:graphicEl>
                                          </p:spTgt>
                                        </p:tgtEl>
                                        <p:attrNameLst>
                                          <p:attrName>style.visibility</p:attrName>
                                        </p:attrNameLst>
                                      </p:cBhvr>
                                      <p:to>
                                        <p:strVal val="visible"/>
                                      </p:to>
                                    </p:set>
                                    <p:animEffect transition="in" filter="wipe(left)">
                                      <p:cBhvr>
                                        <p:cTn id="20" dur="500"/>
                                        <p:tgtEl>
                                          <p:spTgt spid="8">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graphicEl>
                                              <a:dgm id="{A2308CA2-35C9-430C-AEF5-C190DAB95FEB}"/>
                                            </p:graphicEl>
                                          </p:spTgt>
                                        </p:tgtEl>
                                        <p:attrNameLst>
                                          <p:attrName>style.visibility</p:attrName>
                                        </p:attrNameLst>
                                      </p:cBhvr>
                                      <p:to>
                                        <p:strVal val="visible"/>
                                      </p:to>
                                    </p:set>
                                    <p:animEffect transition="in" filter="wipe(left)">
                                      <p:cBhvr>
                                        <p:cTn id="25" dur="500"/>
                                        <p:tgtEl>
                                          <p:spTgt spid="8">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graphicEl>
                                              <a:dgm id="{631D233E-2897-4A37-9DE7-35893BF880F7}"/>
                                            </p:graphicEl>
                                          </p:spTgt>
                                        </p:tgtEl>
                                        <p:attrNameLst>
                                          <p:attrName>style.visibility</p:attrName>
                                        </p:attrNameLst>
                                      </p:cBhvr>
                                      <p:to>
                                        <p:strVal val="visible"/>
                                      </p:to>
                                    </p:set>
                                    <p:animEffect transition="in" filter="wipe(left)">
                                      <p:cBhvr>
                                        <p:cTn id="29" dur="500"/>
                                        <p:tgtEl>
                                          <p:spTgt spid="8">
                                            <p:graphicEl>
                                              <a:dgm id="{631D233E-2897-4A37-9DE7-35893BF880F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bwMode="auto">
          <a:xfrm>
            <a:off x="4286175" y="0"/>
            <a:ext cx="2268829" cy="6858000"/>
          </a:xfrm>
          <a:prstGeom prst="rect">
            <a:avLst/>
          </a:prstGeom>
          <a:gradFill flip="none" rotWithShape="1">
            <a:gsLst>
              <a:gs pos="0">
                <a:srgbClr val="000000">
                  <a:alpha val="0"/>
                </a:srgbClr>
              </a:gs>
              <a:gs pos="100000">
                <a:srgbClr val="000000">
                  <a:alpha val="36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smtClean="0">
              <a:solidFill>
                <a:srgbClr val="FFFFFF"/>
              </a:solidFill>
              <a:latin typeface="Segoe" pitchFamily="34" charset="0"/>
            </a:endParaRPr>
          </a:p>
        </p:txBody>
      </p:sp>
      <p:sp>
        <p:nvSpPr>
          <p:cNvPr id="149" name="Freeform 9"/>
          <p:cNvSpPr>
            <a:spLocks/>
          </p:cNvSpPr>
          <p:nvPr/>
        </p:nvSpPr>
        <p:spPr bwMode="ltGray">
          <a:xfrm>
            <a:off x="16334" y="5029201"/>
            <a:ext cx="9127666" cy="1828803"/>
          </a:xfrm>
          <a:custGeom>
            <a:avLst/>
            <a:gdLst/>
            <a:ahLst/>
            <a:cxnLst>
              <a:cxn ang="0">
                <a:pos x="6912" y="1510"/>
              </a:cxn>
              <a:cxn ang="0">
                <a:pos x="0" y="1510"/>
              </a:cxn>
              <a:cxn ang="0">
                <a:pos x="0" y="0"/>
              </a:cxn>
              <a:cxn ang="0">
                <a:pos x="0" y="0"/>
              </a:cxn>
              <a:cxn ang="0">
                <a:pos x="68" y="12"/>
              </a:cxn>
              <a:cxn ang="0">
                <a:pos x="266" y="44"/>
              </a:cxn>
              <a:cxn ang="0">
                <a:pos x="408" y="65"/>
              </a:cxn>
              <a:cxn ang="0">
                <a:pos x="579" y="89"/>
              </a:cxn>
              <a:cxn ang="0">
                <a:pos x="775" y="114"/>
              </a:cxn>
              <a:cxn ang="0">
                <a:pos x="997" y="140"/>
              </a:cxn>
              <a:cxn ang="0">
                <a:pos x="1241" y="166"/>
              </a:cxn>
              <a:cxn ang="0">
                <a:pos x="1508" y="191"/>
              </a:cxn>
              <a:cxn ang="0">
                <a:pos x="1793" y="215"/>
              </a:cxn>
              <a:cxn ang="0">
                <a:pos x="1943" y="225"/>
              </a:cxn>
              <a:cxn ang="0">
                <a:pos x="2099" y="236"/>
              </a:cxn>
              <a:cxn ang="0">
                <a:pos x="2256" y="246"/>
              </a:cxn>
              <a:cxn ang="0">
                <a:pos x="2420" y="255"/>
              </a:cxn>
              <a:cxn ang="0">
                <a:pos x="2585" y="261"/>
              </a:cxn>
              <a:cxn ang="0">
                <a:pos x="2756" y="268"/>
              </a:cxn>
              <a:cxn ang="0">
                <a:pos x="2930" y="273"/>
              </a:cxn>
              <a:cxn ang="0">
                <a:pos x="3106" y="277"/>
              </a:cxn>
              <a:cxn ang="0">
                <a:pos x="3287" y="280"/>
              </a:cxn>
              <a:cxn ang="0">
                <a:pos x="3470" y="280"/>
              </a:cxn>
              <a:cxn ang="0">
                <a:pos x="3470" y="280"/>
              </a:cxn>
              <a:cxn ang="0">
                <a:pos x="3652" y="280"/>
              </a:cxn>
              <a:cxn ang="0">
                <a:pos x="3832" y="277"/>
              </a:cxn>
              <a:cxn ang="0">
                <a:pos x="4009" y="273"/>
              </a:cxn>
              <a:cxn ang="0">
                <a:pos x="4182" y="268"/>
              </a:cxn>
              <a:cxn ang="0">
                <a:pos x="4352" y="261"/>
              </a:cxn>
              <a:cxn ang="0">
                <a:pos x="4518" y="255"/>
              </a:cxn>
              <a:cxn ang="0">
                <a:pos x="4680" y="246"/>
              </a:cxn>
              <a:cxn ang="0">
                <a:pos x="4837" y="236"/>
              </a:cxn>
              <a:cxn ang="0">
                <a:pos x="4991" y="225"/>
              </a:cxn>
              <a:cxn ang="0">
                <a:pos x="5140" y="215"/>
              </a:cxn>
              <a:cxn ang="0">
                <a:pos x="5423" y="191"/>
              </a:cxn>
              <a:cxn ang="0">
                <a:pos x="5686" y="166"/>
              </a:cxn>
              <a:cxn ang="0">
                <a:pos x="5928" y="140"/>
              </a:cxn>
              <a:cxn ang="0">
                <a:pos x="6147" y="114"/>
              </a:cxn>
              <a:cxn ang="0">
                <a:pos x="6342" y="89"/>
              </a:cxn>
              <a:cxn ang="0">
                <a:pos x="6509" y="65"/>
              </a:cxn>
              <a:cxn ang="0">
                <a:pos x="6651" y="44"/>
              </a:cxn>
              <a:cxn ang="0">
                <a:pos x="6763" y="26"/>
              </a:cxn>
              <a:cxn ang="0">
                <a:pos x="6845" y="12"/>
              </a:cxn>
              <a:cxn ang="0">
                <a:pos x="6912" y="0"/>
              </a:cxn>
              <a:cxn ang="0">
                <a:pos x="6912" y="1510"/>
              </a:cxn>
            </a:cxnLst>
            <a:rect l="0" t="0" r="r" b="b"/>
            <a:pathLst>
              <a:path w="6912" h="1510">
                <a:moveTo>
                  <a:pt x="6912" y="1510"/>
                </a:moveTo>
                <a:lnTo>
                  <a:pt x="0" y="1510"/>
                </a:lnTo>
                <a:lnTo>
                  <a:pt x="0" y="0"/>
                </a:lnTo>
                <a:lnTo>
                  <a:pt x="0" y="0"/>
                </a:lnTo>
                <a:lnTo>
                  <a:pt x="68" y="12"/>
                </a:lnTo>
                <a:lnTo>
                  <a:pt x="266" y="44"/>
                </a:lnTo>
                <a:lnTo>
                  <a:pt x="408" y="65"/>
                </a:lnTo>
                <a:lnTo>
                  <a:pt x="579" y="89"/>
                </a:lnTo>
                <a:lnTo>
                  <a:pt x="775" y="114"/>
                </a:lnTo>
                <a:lnTo>
                  <a:pt x="997" y="140"/>
                </a:lnTo>
                <a:lnTo>
                  <a:pt x="1241" y="166"/>
                </a:lnTo>
                <a:lnTo>
                  <a:pt x="1508" y="191"/>
                </a:lnTo>
                <a:lnTo>
                  <a:pt x="1793" y="215"/>
                </a:lnTo>
                <a:lnTo>
                  <a:pt x="1943" y="225"/>
                </a:lnTo>
                <a:lnTo>
                  <a:pt x="2099" y="236"/>
                </a:lnTo>
                <a:lnTo>
                  <a:pt x="2256" y="246"/>
                </a:lnTo>
                <a:lnTo>
                  <a:pt x="2420" y="255"/>
                </a:lnTo>
                <a:lnTo>
                  <a:pt x="2585" y="261"/>
                </a:lnTo>
                <a:lnTo>
                  <a:pt x="2756" y="268"/>
                </a:lnTo>
                <a:lnTo>
                  <a:pt x="2930" y="273"/>
                </a:lnTo>
                <a:lnTo>
                  <a:pt x="3106" y="277"/>
                </a:lnTo>
                <a:lnTo>
                  <a:pt x="3287" y="280"/>
                </a:lnTo>
                <a:lnTo>
                  <a:pt x="3470" y="280"/>
                </a:lnTo>
                <a:lnTo>
                  <a:pt x="3470" y="280"/>
                </a:lnTo>
                <a:lnTo>
                  <a:pt x="3652" y="280"/>
                </a:lnTo>
                <a:lnTo>
                  <a:pt x="3832" y="277"/>
                </a:lnTo>
                <a:lnTo>
                  <a:pt x="4009" y="273"/>
                </a:lnTo>
                <a:lnTo>
                  <a:pt x="4182" y="268"/>
                </a:lnTo>
                <a:lnTo>
                  <a:pt x="4352" y="261"/>
                </a:lnTo>
                <a:lnTo>
                  <a:pt x="4518" y="255"/>
                </a:lnTo>
                <a:lnTo>
                  <a:pt x="4680" y="246"/>
                </a:lnTo>
                <a:lnTo>
                  <a:pt x="4837" y="236"/>
                </a:lnTo>
                <a:lnTo>
                  <a:pt x="4991" y="225"/>
                </a:lnTo>
                <a:lnTo>
                  <a:pt x="5140" y="215"/>
                </a:lnTo>
                <a:lnTo>
                  <a:pt x="5423" y="191"/>
                </a:lnTo>
                <a:lnTo>
                  <a:pt x="5686" y="166"/>
                </a:lnTo>
                <a:lnTo>
                  <a:pt x="5928" y="140"/>
                </a:lnTo>
                <a:lnTo>
                  <a:pt x="6147" y="114"/>
                </a:lnTo>
                <a:lnTo>
                  <a:pt x="6342" y="89"/>
                </a:lnTo>
                <a:lnTo>
                  <a:pt x="6509" y="65"/>
                </a:lnTo>
                <a:lnTo>
                  <a:pt x="6651" y="44"/>
                </a:lnTo>
                <a:lnTo>
                  <a:pt x="6763" y="26"/>
                </a:lnTo>
                <a:lnTo>
                  <a:pt x="6845" y="12"/>
                </a:lnTo>
                <a:lnTo>
                  <a:pt x="6912" y="0"/>
                </a:lnTo>
                <a:lnTo>
                  <a:pt x="6912" y="1510"/>
                </a:lnTo>
                <a:close/>
              </a:path>
            </a:pathLst>
          </a:custGeom>
          <a:gradFill flip="none" rotWithShape="1">
            <a:gsLst>
              <a:gs pos="0">
                <a:srgbClr val="000000">
                  <a:alpha val="0"/>
                </a:srgbClr>
              </a:gs>
              <a:gs pos="50000">
                <a:srgbClr val="000000">
                  <a:alpha val="49000"/>
                </a:srgbClr>
              </a:gs>
              <a:gs pos="100000">
                <a:srgbClr val="000000">
                  <a:alpha val="74000"/>
                </a:srgbClr>
              </a:gs>
            </a:gsLst>
            <a:lin ang="16200000" scaled="1"/>
            <a:tileRect/>
          </a:gradFill>
          <a:ln>
            <a:noFill/>
            <a:headEnd type="none" w="med" len="med"/>
            <a:tailEnd type="none" w="med" len="med"/>
          </a:ln>
          <a:effectLst/>
          <a:scene3d>
            <a:camera prst="orthographicFront" fov="0">
              <a:rot lat="0" lon="0" rev="0"/>
            </a:camera>
            <a:lightRig rig="brightRoom" dir="tl">
              <a:rot lat="0" lon="0" rev="8700000"/>
            </a:lightRig>
          </a:scene3d>
          <a:sp3d>
            <a:bevelT w="0" h="0"/>
            <a:contourClr>
              <a:schemeClr val="accent2">
                <a:shade val="80000"/>
              </a:schemeClr>
            </a:contourClr>
          </a:sp3d>
        </p:spPr>
        <p:style>
          <a:lnRef idx="1">
            <a:schemeClr val="accent2"/>
          </a:lnRef>
          <a:fillRef idx="3">
            <a:schemeClr val="accent2"/>
          </a:fillRef>
          <a:effectRef idx="2">
            <a:schemeClr val="accent2"/>
          </a:effectRef>
          <a:fontRef idx="minor">
            <a:schemeClr val="lt1"/>
          </a:fontRef>
        </p:style>
        <p:txBody>
          <a:bodyPr vert="horz" wrap="square" lIns="109723" tIns="54861" rIns="109723" bIns="54861" numCol="1" rtlCol="0" anchor="ctr" anchorCtr="0" compatLnSpc="1">
            <a:prstTxWarp prst="textNoShape">
              <a:avLst/>
            </a:prstTxWarp>
          </a:bodyPr>
          <a:lstStyle/>
          <a:p>
            <a:pPr algn="ctr" defTabSz="1305685" fontAlgn="base">
              <a:spcBef>
                <a:spcPct val="0"/>
              </a:spcBef>
              <a:spcAft>
                <a:spcPct val="0"/>
              </a:spcAft>
            </a:pPr>
            <a:endParaRPr lang="en-US" sz="5700" dirty="0" smtClean="0">
              <a:solidFill>
                <a:srgbClr val="000000"/>
              </a:solidFill>
              <a:latin typeface="Segoe" pitchFamily="34" charset="0"/>
            </a:endParaRPr>
          </a:p>
        </p:txBody>
      </p:sp>
      <p:sp>
        <p:nvSpPr>
          <p:cNvPr id="148" name="Rectangle 147"/>
          <p:cNvSpPr/>
          <p:nvPr/>
        </p:nvSpPr>
        <p:spPr bwMode="auto">
          <a:xfrm>
            <a:off x="6621252" y="11575"/>
            <a:ext cx="2286595" cy="6858000"/>
          </a:xfrm>
          <a:prstGeom prst="rect">
            <a:avLst/>
          </a:prstGeom>
          <a:gradFill flip="none" rotWithShape="1">
            <a:gsLst>
              <a:gs pos="0">
                <a:srgbClr val="000000">
                  <a:alpha val="0"/>
                </a:srgbClr>
              </a:gs>
              <a:gs pos="100000">
                <a:srgbClr val="000000">
                  <a:alpha val="36000"/>
                </a:srgbClr>
              </a:gs>
            </a:gsLst>
            <a:lin ang="54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smtClean="0">
              <a:solidFill>
                <a:srgbClr val="FFFFFF"/>
              </a:solidFill>
              <a:latin typeface="Segoe" pitchFamily="34" charset="0"/>
            </a:endParaRPr>
          </a:p>
        </p:txBody>
      </p:sp>
      <p:sp>
        <p:nvSpPr>
          <p:cNvPr id="141" name="Rounded Rectangle 140"/>
          <p:cNvSpPr/>
          <p:nvPr/>
        </p:nvSpPr>
        <p:spPr bwMode="invGray">
          <a:xfrm>
            <a:off x="341798" y="1447800"/>
            <a:ext cx="3715718" cy="4953000"/>
          </a:xfrm>
          <a:prstGeom prst="roundRect">
            <a:avLst>
              <a:gd name="adj" fmla="val 8775"/>
            </a:avLst>
          </a:prstGeom>
          <a:gradFill flip="none" rotWithShape="1">
            <a:gsLst>
              <a:gs pos="5000">
                <a:srgbClr val="FFFFFF"/>
              </a:gs>
              <a:gs pos="23000">
                <a:srgbClr val="6F98DB">
                  <a:alpha val="71000"/>
                </a:srgbClr>
              </a:gs>
              <a:gs pos="70000">
                <a:srgbClr val="213D75">
                  <a:alpha val="30000"/>
                </a:srgbClr>
              </a:gs>
              <a:gs pos="100000">
                <a:srgbClr val="020306">
                  <a:alpha val="40784"/>
                </a:srgbClr>
              </a:gs>
            </a:gsLst>
            <a:lin ang="16200000" scaled="1"/>
            <a:tileRect/>
          </a:gradFill>
          <a:ln w="3175">
            <a:solidFill>
              <a:srgbClr val="62A9FE">
                <a:alpha val="39000"/>
              </a:srgbClr>
            </a:solidFill>
            <a:headEnd type="none" w="med" len="med"/>
            <a:tailEnd type="none" w="med" len="med"/>
          </a:ln>
          <a:effectLst>
            <a:reflection blurRad="6350" stA="52000" endA="300" endPos="35000" dir="5400000" sy="-100000" algn="bl" rotWithShape="0"/>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t" anchorCtr="0" compatLnSpc="1">
            <a:prstTxWarp prst="textNoShape">
              <a:avLst/>
            </a:prstTxWarp>
          </a:bodyPr>
          <a:lstStyle/>
          <a:p>
            <a:pPr lvl="0" algn="ctr"/>
            <a:endParaRPr lang="en-US" sz="2000" dirty="0" smtClean="0">
              <a:gradFill>
                <a:gsLst>
                  <a:gs pos="0">
                    <a:srgbClr val="FFFFFF"/>
                  </a:gs>
                  <a:gs pos="100000">
                    <a:srgbClr val="FFFFFF"/>
                  </a:gs>
                </a:gsLst>
                <a:lin ang="3000000" scaled="0"/>
              </a:gradFill>
              <a:latin typeface="Segoe Light" pitchFamily="34" charset="0"/>
            </a:endParaRPr>
          </a:p>
        </p:txBody>
      </p:sp>
      <p:sp>
        <p:nvSpPr>
          <p:cNvPr id="53" name="Title 52"/>
          <p:cNvSpPr>
            <a:spLocks noGrp="1"/>
          </p:cNvSpPr>
          <p:nvPr>
            <p:ph type="title"/>
          </p:nvPr>
        </p:nvSpPr>
        <p:spPr>
          <a:xfrm>
            <a:off x="381000" y="230189"/>
            <a:ext cx="6477000" cy="923330"/>
          </a:xfrm>
        </p:spPr>
        <p:txBody>
          <a:bodyPr/>
          <a:lstStyle/>
          <a:p>
            <a:pPr algn="l">
              <a:lnSpc>
                <a:spcPct val="90000"/>
              </a:lnSpc>
              <a:spcBef>
                <a:spcPts val="0"/>
              </a:spcBef>
              <a:spcAft>
                <a:spcPts val="0"/>
              </a:spcAft>
              <a:buNone/>
            </a:pPr>
            <a:r>
              <a:rPr lang="pt-BR" sz="3000" b="0" i="1" noProof="0" smtClean="0">
                <a:solidFill>
                  <a:srgbClr val="EEECE1"/>
                </a:solidFill>
                <a:effectLst>
                  <a:outerShdw blurRad="38100" dist="38100" dir="2700000" algn="tl">
                    <a:srgbClr val="000000">
                      <a:alpha val="43137"/>
                    </a:srgbClr>
                  </a:outerShdw>
                </a:effectLst>
                <a:latin typeface="Segoe"/>
                <a:ea typeface="+mj-ea"/>
                <a:cs typeface="+mj-cs"/>
              </a:rPr>
              <a:t>Comparação de Recurso e Custo  da Virtualização de 5 Hosts</a:t>
            </a:r>
            <a:endParaRPr lang="pt-BR" sz="3000" b="0" i="1" noProof="0">
              <a:solidFill>
                <a:srgbClr val="EEECE1"/>
              </a:solidFill>
              <a:effectLst>
                <a:outerShdw blurRad="38100" dist="38100" dir="2700000" algn="tl">
                  <a:srgbClr val="000000">
                    <a:alpha val="43137"/>
                  </a:srgbClr>
                </a:outerShdw>
              </a:effectLst>
              <a:latin typeface="Segoe"/>
              <a:ea typeface="+mj-ea"/>
              <a:cs typeface="+mj-cs"/>
            </a:endParaRPr>
          </a:p>
        </p:txBody>
      </p:sp>
      <p:graphicFrame>
        <p:nvGraphicFramePr>
          <p:cNvPr id="67" name="Table 66"/>
          <p:cNvGraphicFramePr>
            <a:graphicFrameLocks noGrp="1"/>
          </p:cNvGraphicFramePr>
          <p:nvPr/>
        </p:nvGraphicFramePr>
        <p:xfrm>
          <a:off x="513292" y="2057400"/>
          <a:ext cx="3372728" cy="4084320"/>
        </p:xfrm>
        <a:graphic>
          <a:graphicData uri="http://schemas.openxmlformats.org/drawingml/2006/table">
            <a:tbl>
              <a:tblPr firstRow="1" bandRow="1">
                <a:tableStyleId>{5940675A-B579-460E-94D1-54222C63F5DA}</a:tableStyleId>
              </a:tblPr>
              <a:tblGrid>
                <a:gridCol w="1884760"/>
                <a:gridCol w="743984"/>
                <a:gridCol w="743984"/>
              </a:tblGrid>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Condensed" pitchFamily="34" charset="0"/>
                      </a:endParaRPr>
                    </a:p>
                  </a:txBody>
                  <a:tcPr marL="68598" marR="68598" anchor="ctr">
                    <a:lnL w="3175" cap="flat" cmpd="sng" algn="ctr">
                      <a:no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5F5F5F">
                            <a:shade val="100000"/>
                            <a:satMod val="115000"/>
                          </a:srgbClr>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F4640C"/>
                        </a:gs>
                      </a:gsLst>
                      <a:lin ang="8100000" scaled="1"/>
                      <a:tileRect/>
                    </a:gra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Condensed" pitchFamily="34" charset="0"/>
                      </a:endParaRPr>
                    </a:p>
                  </a:txBody>
                  <a:tcPr marL="68598" marR="68598" anchor="ctr">
                    <a:lnL w="3175" cap="flat" cmpd="sng" algn="ctr">
                      <a:no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5F5F5F">
                            <a:shade val="100000"/>
                            <a:satMod val="115000"/>
                          </a:srgbClr>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F4640C"/>
                        </a:gs>
                      </a:gsLst>
                      <a:lin ang="8100000" scaled="1"/>
                      <a:tileRect/>
                    </a:gra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Condensed" pitchFamily="34" charset="0"/>
                      </a:endParaRPr>
                    </a:p>
                  </a:txBody>
                  <a:tcPr marL="68598" marR="68598" anchor="ctr">
                    <a:lnL w="3175" cap="flat" cmpd="sng" algn="ctr">
                      <a:no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5F5F5F">
                            <a:shade val="100000"/>
                            <a:satMod val="115000"/>
                          </a:srgbClr>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F4640C"/>
                        </a:gs>
                      </a:gsLst>
                      <a:lin ang="8100000" scaled="1"/>
                      <a:tileRect/>
                    </a:gra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Condensed" pitchFamily="34" charset="0"/>
                      </a:endParaRPr>
                    </a:p>
                  </a:txBody>
                  <a:tcPr marL="68598" marR="68598" anchor="ctr">
                    <a:lnL w="3175" cap="flat" cmpd="sng" algn="ctr">
                      <a:no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5F5F5F">
                            <a:shade val="100000"/>
                            <a:satMod val="115000"/>
                          </a:srgbClr>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r>
              <a:tr h="816864">
                <a:tc>
                  <a:txBody>
                    <a:bodyPr/>
                    <a:lstStyle/>
                    <a:p>
                      <a:pPr marL="0" marR="0" indent="0" algn="l" defTabSz="914325" rtl="0" eaLnBrk="1" fontAlgn="auto" latinLnBrk="0" hangingPunct="1">
                        <a:lnSpc>
                          <a:spcPct val="85000"/>
                        </a:lnSpc>
                        <a:spcBef>
                          <a:spcPts val="0"/>
                        </a:spcBef>
                        <a:spcAft>
                          <a:spcPts val="0"/>
                        </a:spcAft>
                        <a:buClrTx/>
                        <a:buSzTx/>
                        <a:buFontTx/>
                        <a:buNone/>
                        <a:tabLst/>
                        <a:defRPr/>
                      </a:pPr>
                      <a:endParaRPr lang="en-US" sz="2800" b="1" spc="-70" baseline="0" dirty="0" smtClean="0">
                        <a:gradFill>
                          <a:gsLst>
                            <a:gs pos="0">
                              <a:schemeClr val="tx1"/>
                            </a:gs>
                            <a:gs pos="100000">
                              <a:schemeClr val="tx1"/>
                            </a:gs>
                          </a:gsLst>
                          <a:lin ang="5400000" scaled="0"/>
                        </a:gradFill>
                        <a:effectLst/>
                        <a:latin typeface="Segoe Condensed" pitchFamily="34" charset="0"/>
                      </a:endParaRPr>
                    </a:p>
                  </a:txBody>
                  <a:tcPr marL="68598" marR="68598" anchor="ctr">
                    <a:lnL w="3175" cap="flat" cmpd="sng" algn="ctr">
                      <a:no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5F5F5F">
                            <a:shade val="100000"/>
                            <a:satMod val="115000"/>
                          </a:srgbClr>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solidFill>
                        <a:srgbClr val="5F5F5F"/>
                      </a:solid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c>
                  <a:txBody>
                    <a:bodyPr/>
                    <a:lstStyle/>
                    <a:p>
                      <a:pPr>
                        <a:lnSpc>
                          <a:spcPct val="85000"/>
                        </a:lnSpc>
                      </a:pPr>
                      <a:endParaRPr lang="en-US" sz="2400" spc="-70" baseline="0" dirty="0">
                        <a:gradFill>
                          <a:gsLst>
                            <a:gs pos="0">
                              <a:schemeClr val="tx1"/>
                            </a:gs>
                            <a:gs pos="100000">
                              <a:schemeClr val="tx1"/>
                            </a:gs>
                          </a:gsLst>
                          <a:lin ang="5400000" scaled="0"/>
                        </a:gradFill>
                        <a:effectLst/>
                      </a:endParaRPr>
                    </a:p>
                  </a:txBody>
                  <a:tcPr marL="68598" marR="68598" anchor="ctr">
                    <a:lnL w="3175" cap="flat" cmpd="sng" algn="ctr">
                      <a:solidFill>
                        <a:srgbClr val="5F5F5F"/>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5F5F5F"/>
                      </a:solidFill>
                      <a:prstDash val="solid"/>
                      <a:round/>
                      <a:headEnd type="none" w="med" len="med"/>
                      <a:tailEnd type="none" w="med" len="med"/>
                    </a:lnT>
                    <a:lnB w="3175" cap="flat" cmpd="sng" algn="ctr">
                      <a:solidFill>
                        <a:srgbClr val="5F5F5F"/>
                      </a:solidFill>
                      <a:prstDash val="solid"/>
                      <a:round/>
                      <a:headEnd type="none" w="med" len="med"/>
                      <a:tailEnd type="none" w="med" len="med"/>
                    </a:lnB>
                    <a:gradFill flip="none" rotWithShape="1">
                      <a:gsLst>
                        <a:gs pos="0">
                          <a:srgbClr val="1D1D1D"/>
                        </a:gs>
                        <a:gs pos="50000">
                          <a:srgbClr val="2A2A2A"/>
                        </a:gs>
                        <a:gs pos="100000">
                          <a:srgbClr val="00FF00"/>
                        </a:gs>
                      </a:gsLst>
                      <a:lin ang="8100000" scaled="1"/>
                      <a:tileRect/>
                    </a:gradFill>
                  </a:tcPr>
                </a:tc>
              </a:tr>
            </a:tbl>
          </a:graphicData>
        </a:graphic>
      </p:graphicFrame>
      <p:pic>
        <p:nvPicPr>
          <p:cNvPr id="73" name="Picture 12" descr="redhat color logo"/>
          <p:cNvPicPr>
            <a:picLocks noChangeAspect="1" noChangeArrowheads="1"/>
          </p:cNvPicPr>
          <p:nvPr/>
        </p:nvPicPr>
        <p:blipFill>
          <a:blip r:embed="rId3" cstate="print">
            <a:lum bright="100000"/>
          </a:blip>
          <a:stretch>
            <a:fillRect/>
          </a:stretch>
        </p:blipFill>
        <p:spPr bwMode="gray">
          <a:xfrm>
            <a:off x="3152738" y="1731443"/>
            <a:ext cx="885862" cy="219239"/>
          </a:xfrm>
          <a:prstGeom prst="rect">
            <a:avLst/>
          </a:prstGeom>
          <a:noFill/>
        </p:spPr>
      </p:pic>
      <p:pic>
        <p:nvPicPr>
          <p:cNvPr id="74" name="Picture 2" descr="C:\Users\Shows\Pictures\DVD_ART34\Logos\MICROSOFT\Microsoft corporate Logo Black MS generic brand.png"/>
          <p:cNvPicPr>
            <a:picLocks noChangeAspect="1" noChangeArrowheads="1"/>
          </p:cNvPicPr>
          <p:nvPr/>
        </p:nvPicPr>
        <p:blipFill>
          <a:blip r:embed="rId4" cstate="print">
            <a:lum bright="100000"/>
          </a:blip>
          <a:srcRect/>
          <a:stretch>
            <a:fillRect/>
          </a:stretch>
        </p:blipFill>
        <p:spPr bwMode="auto">
          <a:xfrm>
            <a:off x="2053696" y="1766452"/>
            <a:ext cx="994304" cy="175705"/>
          </a:xfrm>
          <a:prstGeom prst="rect">
            <a:avLst/>
          </a:prstGeom>
          <a:noFill/>
        </p:spPr>
      </p:pic>
      <p:grpSp>
        <p:nvGrpSpPr>
          <p:cNvPr id="2" name="x mark"/>
          <p:cNvGrpSpPr>
            <a:grpSpLocks noChangeAspect="1"/>
          </p:cNvGrpSpPr>
          <p:nvPr/>
        </p:nvGrpSpPr>
        <p:grpSpPr>
          <a:xfrm>
            <a:off x="3219006" y="2054501"/>
            <a:ext cx="629707" cy="839391"/>
            <a:chOff x="7466012" y="1423193"/>
            <a:chExt cx="963613" cy="963613"/>
          </a:xfrm>
        </p:grpSpPr>
        <p:pic>
          <p:nvPicPr>
            <p:cNvPr id="76" name="Picture 75" descr="rounded-3d-cylinde-orange.png"/>
            <p:cNvPicPr>
              <a:picLocks noChangeAspect="1"/>
            </p:cNvPicPr>
            <p:nvPr/>
          </p:nvPicPr>
          <p:blipFill>
            <a:blip r:embed="rId5" cstate="print">
              <a:lum bright="-10000" contrast="10000"/>
            </a:blip>
            <a:stretch>
              <a:fillRect/>
            </a:stretch>
          </p:blipFill>
          <p:spPr>
            <a:xfrm>
              <a:off x="7466012" y="1423193"/>
              <a:ext cx="963613" cy="963613"/>
            </a:xfrm>
            <a:prstGeom prst="rect">
              <a:avLst/>
            </a:prstGeom>
          </p:spPr>
        </p:pic>
        <p:sp>
          <p:nvSpPr>
            <p:cNvPr id="77" name="TextBox 76"/>
            <p:cNvSpPr txBox="1"/>
            <p:nvPr/>
          </p:nvSpPr>
          <p:spPr>
            <a:xfrm>
              <a:off x="7764663" y="1439897"/>
              <a:ext cx="596570" cy="671316"/>
            </a:xfrm>
            <a:prstGeom prst="rect">
              <a:avLst/>
            </a:prstGeom>
            <a:noFill/>
            <a:effectLst/>
          </p:spPr>
          <p:txBody>
            <a:bodyPr wrap="none" rtlCol="0">
              <a:spAutoFit/>
              <a:scene3d>
                <a:camera prst="perspectiveContrastingRightFacing" fov="7200000">
                  <a:rot lat="1383518" lon="19926941" rev="21581062"/>
                </a:camera>
                <a:lightRig rig="threePt" dir="t"/>
              </a:scene3d>
            </a:bodyPr>
            <a:lstStyle/>
            <a:p>
              <a:pPr algn="l">
                <a:buNone/>
              </a:pPr>
              <a:r>
                <a:rPr lang="en-US" sz="3200" b="0" i="0">
                  <a:effectLst>
                    <a:innerShdw blurRad="63500" dist="50800" dir="18900000">
                      <a:prstClr val="black">
                        <a:alpha val="50000"/>
                      </a:prstClr>
                    </a:innerShdw>
                  </a:effectLst>
                  <a:latin typeface="Segoe Black"/>
                  <a:ea typeface="+mn-ea"/>
                  <a:cs typeface="+mn-cs"/>
                </a:rPr>
                <a:t>x</a:t>
              </a:r>
            </a:p>
          </p:txBody>
        </p:sp>
      </p:grpSp>
      <p:grpSp>
        <p:nvGrpSpPr>
          <p:cNvPr id="3" name="check mark"/>
          <p:cNvGrpSpPr>
            <a:grpSpLocks noChangeAspect="1"/>
          </p:cNvGrpSpPr>
          <p:nvPr/>
        </p:nvGrpSpPr>
        <p:grpSpPr>
          <a:xfrm>
            <a:off x="2422879" y="2054501"/>
            <a:ext cx="629707" cy="839391"/>
            <a:chOff x="6094413" y="1392237"/>
            <a:chExt cx="963613" cy="963613"/>
          </a:xfrm>
        </p:grpSpPr>
        <p:pic>
          <p:nvPicPr>
            <p:cNvPr id="87" name="Picture 86"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88"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grpSp>
        <p:nvGrpSpPr>
          <p:cNvPr id="4" name="x mark"/>
          <p:cNvGrpSpPr>
            <a:grpSpLocks noChangeAspect="1"/>
          </p:cNvGrpSpPr>
          <p:nvPr/>
        </p:nvGrpSpPr>
        <p:grpSpPr>
          <a:xfrm>
            <a:off x="3219006" y="2872832"/>
            <a:ext cx="629707" cy="839391"/>
            <a:chOff x="7466012" y="1423193"/>
            <a:chExt cx="963613" cy="963613"/>
          </a:xfrm>
        </p:grpSpPr>
        <p:pic>
          <p:nvPicPr>
            <p:cNvPr id="90" name="Picture 89" descr="rounded-3d-cylinde-orange.png"/>
            <p:cNvPicPr>
              <a:picLocks noChangeAspect="1"/>
            </p:cNvPicPr>
            <p:nvPr/>
          </p:nvPicPr>
          <p:blipFill>
            <a:blip r:embed="rId5" cstate="print">
              <a:lum bright="-10000" contrast="10000"/>
            </a:blip>
            <a:stretch>
              <a:fillRect/>
            </a:stretch>
          </p:blipFill>
          <p:spPr>
            <a:xfrm>
              <a:off x="7466012" y="1423193"/>
              <a:ext cx="963613" cy="963613"/>
            </a:xfrm>
            <a:prstGeom prst="rect">
              <a:avLst/>
            </a:prstGeom>
          </p:spPr>
        </p:pic>
        <p:sp>
          <p:nvSpPr>
            <p:cNvPr id="91" name="TextBox 90"/>
            <p:cNvSpPr txBox="1"/>
            <p:nvPr/>
          </p:nvSpPr>
          <p:spPr>
            <a:xfrm>
              <a:off x="7764663" y="1439897"/>
              <a:ext cx="596570" cy="671316"/>
            </a:xfrm>
            <a:prstGeom prst="rect">
              <a:avLst/>
            </a:prstGeom>
            <a:noFill/>
            <a:effectLst/>
          </p:spPr>
          <p:txBody>
            <a:bodyPr wrap="none" rtlCol="0">
              <a:spAutoFit/>
              <a:scene3d>
                <a:camera prst="perspectiveContrastingRightFacing" fov="7200000">
                  <a:rot lat="1383518" lon="19926941" rev="21581062"/>
                </a:camera>
                <a:lightRig rig="threePt" dir="t"/>
              </a:scene3d>
            </a:bodyPr>
            <a:lstStyle/>
            <a:p>
              <a:pPr algn="l">
                <a:buNone/>
              </a:pPr>
              <a:r>
                <a:rPr lang="en-US" sz="3200" b="0" i="0">
                  <a:effectLst>
                    <a:innerShdw blurRad="63500" dist="50800" dir="18900000">
                      <a:prstClr val="black">
                        <a:alpha val="50000"/>
                      </a:prstClr>
                    </a:innerShdw>
                  </a:effectLst>
                  <a:latin typeface="Segoe Black"/>
                  <a:ea typeface="+mn-ea"/>
                  <a:cs typeface="+mn-cs"/>
                </a:rPr>
                <a:t>x</a:t>
              </a:r>
            </a:p>
          </p:txBody>
        </p:sp>
      </p:grpSp>
      <p:grpSp>
        <p:nvGrpSpPr>
          <p:cNvPr id="5" name="check mark"/>
          <p:cNvGrpSpPr>
            <a:grpSpLocks noChangeAspect="1"/>
          </p:cNvGrpSpPr>
          <p:nvPr/>
        </p:nvGrpSpPr>
        <p:grpSpPr>
          <a:xfrm>
            <a:off x="2422879" y="2819400"/>
            <a:ext cx="629707" cy="839391"/>
            <a:chOff x="6094413" y="1392237"/>
            <a:chExt cx="963613" cy="963613"/>
          </a:xfrm>
        </p:grpSpPr>
        <p:pic>
          <p:nvPicPr>
            <p:cNvPr id="93" name="Picture 92"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95"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grpSp>
        <p:nvGrpSpPr>
          <p:cNvPr id="6" name="x mark"/>
          <p:cNvGrpSpPr>
            <a:grpSpLocks noChangeAspect="1"/>
          </p:cNvGrpSpPr>
          <p:nvPr/>
        </p:nvGrpSpPr>
        <p:grpSpPr>
          <a:xfrm>
            <a:off x="3219006" y="3691163"/>
            <a:ext cx="629707" cy="839391"/>
            <a:chOff x="7466012" y="1423193"/>
            <a:chExt cx="963613" cy="963613"/>
          </a:xfrm>
        </p:grpSpPr>
        <p:pic>
          <p:nvPicPr>
            <p:cNvPr id="97" name="Picture 96" descr="rounded-3d-cylinde-orange.png"/>
            <p:cNvPicPr>
              <a:picLocks noChangeAspect="1"/>
            </p:cNvPicPr>
            <p:nvPr/>
          </p:nvPicPr>
          <p:blipFill>
            <a:blip r:embed="rId5" cstate="print">
              <a:lum bright="-10000" contrast="10000"/>
            </a:blip>
            <a:stretch>
              <a:fillRect/>
            </a:stretch>
          </p:blipFill>
          <p:spPr>
            <a:xfrm>
              <a:off x="7466012" y="1423193"/>
              <a:ext cx="963613" cy="963613"/>
            </a:xfrm>
            <a:prstGeom prst="rect">
              <a:avLst/>
            </a:prstGeom>
          </p:spPr>
        </p:pic>
        <p:sp>
          <p:nvSpPr>
            <p:cNvPr id="98" name="TextBox 97"/>
            <p:cNvSpPr txBox="1"/>
            <p:nvPr/>
          </p:nvSpPr>
          <p:spPr>
            <a:xfrm>
              <a:off x="7764663" y="1439897"/>
              <a:ext cx="596570" cy="671316"/>
            </a:xfrm>
            <a:prstGeom prst="rect">
              <a:avLst/>
            </a:prstGeom>
            <a:noFill/>
            <a:effectLst/>
          </p:spPr>
          <p:txBody>
            <a:bodyPr wrap="none" rtlCol="0">
              <a:spAutoFit/>
              <a:scene3d>
                <a:camera prst="perspectiveContrastingRightFacing" fov="7200000">
                  <a:rot lat="1383518" lon="19926941" rev="21581062"/>
                </a:camera>
                <a:lightRig rig="threePt" dir="t"/>
              </a:scene3d>
            </a:bodyPr>
            <a:lstStyle/>
            <a:p>
              <a:pPr algn="l">
                <a:buNone/>
              </a:pPr>
              <a:r>
                <a:rPr lang="en-US" sz="3200" b="0" i="0">
                  <a:effectLst>
                    <a:innerShdw blurRad="63500" dist="50800" dir="18900000">
                      <a:prstClr val="black">
                        <a:alpha val="50000"/>
                      </a:prstClr>
                    </a:innerShdw>
                  </a:effectLst>
                  <a:latin typeface="Segoe Black"/>
                  <a:ea typeface="+mn-ea"/>
                  <a:cs typeface="+mn-cs"/>
                </a:rPr>
                <a:t>x</a:t>
              </a:r>
            </a:p>
          </p:txBody>
        </p:sp>
      </p:grpSp>
      <p:grpSp>
        <p:nvGrpSpPr>
          <p:cNvPr id="7" name="check mark"/>
          <p:cNvGrpSpPr>
            <a:grpSpLocks noChangeAspect="1"/>
          </p:cNvGrpSpPr>
          <p:nvPr/>
        </p:nvGrpSpPr>
        <p:grpSpPr>
          <a:xfrm>
            <a:off x="2422879" y="3696951"/>
            <a:ext cx="629707" cy="839391"/>
            <a:chOff x="6094413" y="1392237"/>
            <a:chExt cx="963613" cy="963613"/>
          </a:xfrm>
        </p:grpSpPr>
        <p:pic>
          <p:nvPicPr>
            <p:cNvPr id="106" name="Picture 105"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107"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grpSp>
        <p:nvGrpSpPr>
          <p:cNvPr id="8" name="check mark"/>
          <p:cNvGrpSpPr>
            <a:grpSpLocks noChangeAspect="1"/>
          </p:cNvGrpSpPr>
          <p:nvPr/>
        </p:nvGrpSpPr>
        <p:grpSpPr>
          <a:xfrm>
            <a:off x="2422879" y="4518176"/>
            <a:ext cx="629707" cy="839391"/>
            <a:chOff x="6094413" y="1392237"/>
            <a:chExt cx="963613" cy="963613"/>
          </a:xfrm>
        </p:grpSpPr>
        <p:pic>
          <p:nvPicPr>
            <p:cNvPr id="109" name="Picture 108"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110"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grpSp>
        <p:nvGrpSpPr>
          <p:cNvPr id="9" name="check mark"/>
          <p:cNvGrpSpPr>
            <a:grpSpLocks noChangeAspect="1"/>
          </p:cNvGrpSpPr>
          <p:nvPr/>
        </p:nvGrpSpPr>
        <p:grpSpPr>
          <a:xfrm>
            <a:off x="2422879" y="5339401"/>
            <a:ext cx="629707" cy="839391"/>
            <a:chOff x="6094413" y="1392237"/>
            <a:chExt cx="963613" cy="963613"/>
          </a:xfrm>
        </p:grpSpPr>
        <p:pic>
          <p:nvPicPr>
            <p:cNvPr id="112" name="Picture 111"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113"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grpSp>
        <p:nvGrpSpPr>
          <p:cNvPr id="10" name="check mark"/>
          <p:cNvGrpSpPr>
            <a:grpSpLocks noChangeAspect="1"/>
          </p:cNvGrpSpPr>
          <p:nvPr/>
        </p:nvGrpSpPr>
        <p:grpSpPr>
          <a:xfrm>
            <a:off x="3219006" y="5327825"/>
            <a:ext cx="629707" cy="839391"/>
            <a:chOff x="6094413" y="1392237"/>
            <a:chExt cx="963613" cy="963613"/>
          </a:xfrm>
        </p:grpSpPr>
        <p:pic>
          <p:nvPicPr>
            <p:cNvPr id="123" name="Picture 122"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126"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grpSp>
        <p:nvGrpSpPr>
          <p:cNvPr id="11" name="check mark"/>
          <p:cNvGrpSpPr>
            <a:grpSpLocks noChangeAspect="1"/>
          </p:cNvGrpSpPr>
          <p:nvPr/>
        </p:nvGrpSpPr>
        <p:grpSpPr>
          <a:xfrm>
            <a:off x="3219006" y="4509494"/>
            <a:ext cx="629707" cy="839391"/>
            <a:chOff x="6094413" y="1392237"/>
            <a:chExt cx="963613" cy="963613"/>
          </a:xfrm>
        </p:grpSpPr>
        <p:pic>
          <p:nvPicPr>
            <p:cNvPr id="135" name="Picture 134" descr="rounded-3d-cylinder-green.png"/>
            <p:cNvPicPr>
              <a:picLocks noChangeAspect="1"/>
            </p:cNvPicPr>
            <p:nvPr/>
          </p:nvPicPr>
          <p:blipFill>
            <a:blip r:embed="rId6" cstate="print">
              <a:lum bright="-10000" contrast="10000"/>
            </a:blip>
            <a:stretch>
              <a:fillRect/>
            </a:stretch>
          </p:blipFill>
          <p:spPr>
            <a:xfrm>
              <a:off x="6094413" y="1392237"/>
              <a:ext cx="963613" cy="963613"/>
            </a:xfrm>
            <a:prstGeom prst="rect">
              <a:avLst/>
            </a:prstGeom>
          </p:spPr>
        </p:pic>
        <p:sp>
          <p:nvSpPr>
            <p:cNvPr id="136" name="Freeform 6"/>
            <p:cNvSpPr>
              <a:spLocks/>
            </p:cNvSpPr>
            <p:nvPr/>
          </p:nvSpPr>
          <p:spPr bwMode="auto">
            <a:xfrm>
              <a:off x="6423319" y="1647824"/>
              <a:ext cx="457200" cy="457200"/>
            </a:xfrm>
            <a:custGeom>
              <a:avLst/>
              <a:gdLst/>
              <a:ahLst/>
              <a:cxnLst>
                <a:cxn ang="0">
                  <a:pos x="1498" y="0"/>
                </a:cxn>
                <a:cxn ang="0">
                  <a:pos x="1434" y="42"/>
                </a:cxn>
                <a:cxn ang="0">
                  <a:pos x="1324" y="126"/>
                </a:cxn>
                <a:cxn ang="0">
                  <a:pos x="1234" y="200"/>
                </a:cxn>
                <a:cxn ang="0">
                  <a:pos x="1138" y="288"/>
                </a:cxn>
                <a:cxn ang="0">
                  <a:pos x="1046" y="388"/>
                </a:cxn>
                <a:cxn ang="0">
                  <a:pos x="960" y="496"/>
                </a:cxn>
                <a:cxn ang="0">
                  <a:pos x="924" y="554"/>
                </a:cxn>
                <a:cxn ang="0">
                  <a:pos x="800" y="764"/>
                </a:cxn>
                <a:cxn ang="0">
                  <a:pos x="710" y="930"/>
                </a:cxn>
                <a:cxn ang="0">
                  <a:pos x="636" y="1076"/>
                </a:cxn>
                <a:cxn ang="0">
                  <a:pos x="0" y="942"/>
                </a:cxn>
                <a:cxn ang="0">
                  <a:pos x="36" y="958"/>
                </a:cxn>
                <a:cxn ang="0">
                  <a:pos x="130" y="1004"/>
                </a:cxn>
                <a:cxn ang="0">
                  <a:pos x="222" y="1062"/>
                </a:cxn>
                <a:cxn ang="0">
                  <a:pos x="290" y="1110"/>
                </a:cxn>
                <a:cxn ang="0">
                  <a:pos x="358" y="1168"/>
                </a:cxn>
                <a:cxn ang="0">
                  <a:pos x="390" y="1200"/>
                </a:cxn>
                <a:cxn ang="0">
                  <a:pos x="588" y="1404"/>
                </a:cxn>
                <a:cxn ang="0">
                  <a:pos x="656" y="1476"/>
                </a:cxn>
                <a:cxn ang="0">
                  <a:pos x="730" y="1364"/>
                </a:cxn>
                <a:cxn ang="0">
                  <a:pos x="842" y="1204"/>
                </a:cxn>
                <a:cxn ang="0">
                  <a:pos x="950" y="1066"/>
                </a:cxn>
                <a:cxn ang="0">
                  <a:pos x="1026" y="976"/>
                </a:cxn>
                <a:cxn ang="0">
                  <a:pos x="1068" y="932"/>
                </a:cxn>
                <a:cxn ang="0">
                  <a:pos x="1148" y="852"/>
                </a:cxn>
                <a:cxn ang="0">
                  <a:pos x="1230" y="780"/>
                </a:cxn>
                <a:cxn ang="0">
                  <a:pos x="1380" y="662"/>
                </a:cxn>
                <a:cxn ang="0">
                  <a:pos x="1488" y="588"/>
                </a:cxn>
                <a:cxn ang="0">
                  <a:pos x="1530" y="562"/>
                </a:cxn>
                <a:cxn ang="0">
                  <a:pos x="1510" y="510"/>
                </a:cxn>
                <a:cxn ang="0">
                  <a:pos x="1488" y="436"/>
                </a:cxn>
                <a:cxn ang="0">
                  <a:pos x="1472" y="350"/>
                </a:cxn>
                <a:cxn ang="0">
                  <a:pos x="1470" y="306"/>
                </a:cxn>
                <a:cxn ang="0">
                  <a:pos x="1472" y="258"/>
                </a:cxn>
                <a:cxn ang="0">
                  <a:pos x="1484" y="108"/>
                </a:cxn>
                <a:cxn ang="0">
                  <a:pos x="1498" y="0"/>
                </a:cxn>
              </a:cxnLst>
              <a:rect l="0" t="0" r="r" b="b"/>
              <a:pathLst>
                <a:path w="1530" h="1476">
                  <a:moveTo>
                    <a:pt x="1498" y="0"/>
                  </a:moveTo>
                  <a:lnTo>
                    <a:pt x="1498" y="0"/>
                  </a:lnTo>
                  <a:lnTo>
                    <a:pt x="1480" y="10"/>
                  </a:lnTo>
                  <a:lnTo>
                    <a:pt x="1434" y="42"/>
                  </a:lnTo>
                  <a:lnTo>
                    <a:pt x="1364" y="94"/>
                  </a:lnTo>
                  <a:lnTo>
                    <a:pt x="1324" y="126"/>
                  </a:lnTo>
                  <a:lnTo>
                    <a:pt x="1280" y="160"/>
                  </a:lnTo>
                  <a:lnTo>
                    <a:pt x="1234" y="200"/>
                  </a:lnTo>
                  <a:lnTo>
                    <a:pt x="1186" y="242"/>
                  </a:lnTo>
                  <a:lnTo>
                    <a:pt x="1138" y="288"/>
                  </a:lnTo>
                  <a:lnTo>
                    <a:pt x="1092" y="336"/>
                  </a:lnTo>
                  <a:lnTo>
                    <a:pt x="1046" y="388"/>
                  </a:lnTo>
                  <a:lnTo>
                    <a:pt x="1002" y="440"/>
                  </a:lnTo>
                  <a:lnTo>
                    <a:pt x="960" y="496"/>
                  </a:lnTo>
                  <a:lnTo>
                    <a:pt x="924" y="554"/>
                  </a:lnTo>
                  <a:lnTo>
                    <a:pt x="924" y="554"/>
                  </a:lnTo>
                  <a:lnTo>
                    <a:pt x="858" y="664"/>
                  </a:lnTo>
                  <a:lnTo>
                    <a:pt x="800" y="764"/>
                  </a:lnTo>
                  <a:lnTo>
                    <a:pt x="752" y="854"/>
                  </a:lnTo>
                  <a:lnTo>
                    <a:pt x="710" y="930"/>
                  </a:lnTo>
                  <a:lnTo>
                    <a:pt x="656" y="1038"/>
                  </a:lnTo>
                  <a:lnTo>
                    <a:pt x="636" y="1076"/>
                  </a:lnTo>
                  <a:lnTo>
                    <a:pt x="442" y="686"/>
                  </a:lnTo>
                  <a:lnTo>
                    <a:pt x="0" y="942"/>
                  </a:lnTo>
                  <a:lnTo>
                    <a:pt x="0" y="942"/>
                  </a:lnTo>
                  <a:lnTo>
                    <a:pt x="36" y="958"/>
                  </a:lnTo>
                  <a:lnTo>
                    <a:pt x="78" y="978"/>
                  </a:lnTo>
                  <a:lnTo>
                    <a:pt x="130" y="1004"/>
                  </a:lnTo>
                  <a:lnTo>
                    <a:pt x="190" y="1040"/>
                  </a:lnTo>
                  <a:lnTo>
                    <a:pt x="222" y="1062"/>
                  </a:lnTo>
                  <a:lnTo>
                    <a:pt x="256" y="1084"/>
                  </a:lnTo>
                  <a:lnTo>
                    <a:pt x="290" y="1110"/>
                  </a:lnTo>
                  <a:lnTo>
                    <a:pt x="324" y="1138"/>
                  </a:lnTo>
                  <a:lnTo>
                    <a:pt x="358" y="1168"/>
                  </a:lnTo>
                  <a:lnTo>
                    <a:pt x="390" y="1200"/>
                  </a:lnTo>
                  <a:lnTo>
                    <a:pt x="390" y="1200"/>
                  </a:lnTo>
                  <a:lnTo>
                    <a:pt x="504" y="1316"/>
                  </a:lnTo>
                  <a:lnTo>
                    <a:pt x="588" y="1404"/>
                  </a:lnTo>
                  <a:lnTo>
                    <a:pt x="656" y="1476"/>
                  </a:lnTo>
                  <a:lnTo>
                    <a:pt x="656" y="1476"/>
                  </a:lnTo>
                  <a:lnTo>
                    <a:pt x="690" y="1422"/>
                  </a:lnTo>
                  <a:lnTo>
                    <a:pt x="730" y="1364"/>
                  </a:lnTo>
                  <a:lnTo>
                    <a:pt x="782" y="1290"/>
                  </a:lnTo>
                  <a:lnTo>
                    <a:pt x="842" y="1204"/>
                  </a:lnTo>
                  <a:lnTo>
                    <a:pt x="912" y="1112"/>
                  </a:lnTo>
                  <a:lnTo>
                    <a:pt x="950" y="1066"/>
                  </a:lnTo>
                  <a:lnTo>
                    <a:pt x="988" y="1020"/>
                  </a:lnTo>
                  <a:lnTo>
                    <a:pt x="1026" y="976"/>
                  </a:lnTo>
                  <a:lnTo>
                    <a:pt x="1068" y="932"/>
                  </a:lnTo>
                  <a:lnTo>
                    <a:pt x="1068" y="932"/>
                  </a:lnTo>
                  <a:lnTo>
                    <a:pt x="1108" y="892"/>
                  </a:lnTo>
                  <a:lnTo>
                    <a:pt x="1148" y="852"/>
                  </a:lnTo>
                  <a:lnTo>
                    <a:pt x="1190" y="814"/>
                  </a:lnTo>
                  <a:lnTo>
                    <a:pt x="1230" y="780"/>
                  </a:lnTo>
                  <a:lnTo>
                    <a:pt x="1308" y="716"/>
                  </a:lnTo>
                  <a:lnTo>
                    <a:pt x="1380" y="662"/>
                  </a:lnTo>
                  <a:lnTo>
                    <a:pt x="1440" y="620"/>
                  </a:lnTo>
                  <a:lnTo>
                    <a:pt x="1488" y="588"/>
                  </a:lnTo>
                  <a:lnTo>
                    <a:pt x="1530" y="562"/>
                  </a:lnTo>
                  <a:lnTo>
                    <a:pt x="1530" y="562"/>
                  </a:lnTo>
                  <a:lnTo>
                    <a:pt x="1520" y="538"/>
                  </a:lnTo>
                  <a:lnTo>
                    <a:pt x="1510" y="510"/>
                  </a:lnTo>
                  <a:lnTo>
                    <a:pt x="1500" y="476"/>
                  </a:lnTo>
                  <a:lnTo>
                    <a:pt x="1488" y="436"/>
                  </a:lnTo>
                  <a:lnTo>
                    <a:pt x="1478" y="394"/>
                  </a:lnTo>
                  <a:lnTo>
                    <a:pt x="1472" y="350"/>
                  </a:lnTo>
                  <a:lnTo>
                    <a:pt x="1470" y="328"/>
                  </a:lnTo>
                  <a:lnTo>
                    <a:pt x="1470" y="306"/>
                  </a:lnTo>
                  <a:lnTo>
                    <a:pt x="1470" y="306"/>
                  </a:lnTo>
                  <a:lnTo>
                    <a:pt x="1472" y="258"/>
                  </a:lnTo>
                  <a:lnTo>
                    <a:pt x="1474" y="208"/>
                  </a:lnTo>
                  <a:lnTo>
                    <a:pt x="1484" y="108"/>
                  </a:lnTo>
                  <a:lnTo>
                    <a:pt x="1498" y="0"/>
                  </a:lnTo>
                  <a:lnTo>
                    <a:pt x="1498" y="0"/>
                  </a:lnTo>
                  <a:close/>
                </a:path>
              </a:pathLst>
            </a:custGeom>
            <a:solidFill>
              <a:srgbClr val="FFFFFF"/>
            </a:solidFill>
            <a:ln w="9525">
              <a:noFill/>
              <a:round/>
              <a:headEnd/>
              <a:tailEnd/>
            </a:ln>
            <a:effectLst>
              <a:innerShdw blurRad="38100" dist="25400" dir="13500000">
                <a:prstClr val="black">
                  <a:alpha val="50000"/>
                </a:prstClr>
              </a:innerShdw>
            </a:effectLst>
            <a:scene3d>
              <a:camera prst="perspectiveHeroicExtremeLeftFacing">
                <a:rot lat="510197" lon="2673591" rev="21513306"/>
              </a:camera>
              <a:lightRig rig="threePt" dir="t"/>
            </a:scene3d>
          </p:spPr>
          <p:txBody>
            <a:bodyPr vert="horz" wrap="square" lIns="91440" tIns="45720" rIns="91440" bIns="45720" numCol="1" anchor="t" anchorCtr="0" compatLnSpc="1">
              <a:prstTxWarp prst="textNoShape">
                <a:avLst/>
              </a:prstTxWarp>
            </a:bodyPr>
            <a:lstStyle/>
            <a:p>
              <a:endParaRPr lang="en-US" sz="1200" dirty="0"/>
            </a:p>
          </p:txBody>
        </p:sp>
      </p:grpSp>
      <p:pic>
        <p:nvPicPr>
          <p:cNvPr id="142" name="MS disc 1" descr="MS step 1.png"/>
          <p:cNvPicPr>
            <a:picLocks noChangeAspect="1"/>
          </p:cNvPicPr>
          <p:nvPr/>
        </p:nvPicPr>
        <p:blipFill>
          <a:blip r:embed="rId7" cstate="print">
            <a:lum/>
          </a:blip>
          <a:stretch>
            <a:fillRect/>
          </a:stretch>
        </p:blipFill>
        <p:spPr>
          <a:xfrm rot="349702">
            <a:off x="4730517" y="4332602"/>
            <a:ext cx="1499264" cy="1938343"/>
          </a:xfrm>
          <a:prstGeom prst="rect">
            <a:avLst/>
          </a:prstGeom>
          <a:effectLst/>
        </p:spPr>
      </p:pic>
      <p:pic>
        <p:nvPicPr>
          <p:cNvPr id="144" name="VM disc 1" descr="VMWare step 1.png"/>
          <p:cNvPicPr>
            <a:picLocks noChangeAspect="1"/>
          </p:cNvPicPr>
          <p:nvPr/>
        </p:nvPicPr>
        <p:blipFill>
          <a:blip r:embed="rId8" cstate="print"/>
          <a:stretch>
            <a:fillRect/>
          </a:stretch>
        </p:blipFill>
        <p:spPr>
          <a:xfrm rot="21480000">
            <a:off x="6971975" y="4332600"/>
            <a:ext cx="1464164" cy="1938342"/>
          </a:xfrm>
          <a:prstGeom prst="rect">
            <a:avLst/>
          </a:prstGeom>
          <a:effectLst/>
        </p:spPr>
      </p:pic>
      <p:pic>
        <p:nvPicPr>
          <p:cNvPr id="145" name="VM disc 2" descr="WMWare step 2.png"/>
          <p:cNvPicPr>
            <a:picLocks noChangeAspect="1"/>
          </p:cNvPicPr>
          <p:nvPr/>
        </p:nvPicPr>
        <p:blipFill>
          <a:blip r:embed="rId9" cstate="print"/>
          <a:stretch>
            <a:fillRect/>
          </a:stretch>
        </p:blipFill>
        <p:spPr>
          <a:xfrm rot="21480000">
            <a:off x="6928822" y="1461448"/>
            <a:ext cx="1749976" cy="4050467"/>
          </a:xfrm>
          <a:prstGeom prst="rect">
            <a:avLst/>
          </a:prstGeom>
          <a:effectLst/>
        </p:spPr>
      </p:pic>
      <p:pic>
        <p:nvPicPr>
          <p:cNvPr id="146" name="VM disc 3" descr="VWWare step 3.png"/>
          <p:cNvPicPr>
            <a:picLocks noChangeAspect="1"/>
          </p:cNvPicPr>
          <p:nvPr/>
        </p:nvPicPr>
        <p:blipFill>
          <a:blip r:embed="rId10" cstate="print"/>
          <a:stretch>
            <a:fillRect/>
          </a:stretch>
        </p:blipFill>
        <p:spPr>
          <a:xfrm rot="21480000">
            <a:off x="6885942" y="848394"/>
            <a:ext cx="1805134" cy="1316736"/>
          </a:xfrm>
          <a:prstGeom prst="rect">
            <a:avLst/>
          </a:prstGeom>
          <a:effectLst/>
        </p:spPr>
      </p:pic>
      <p:sp>
        <p:nvSpPr>
          <p:cNvPr id="150" name="TextBox 149"/>
          <p:cNvSpPr txBox="1"/>
          <p:nvPr/>
        </p:nvSpPr>
        <p:spPr>
          <a:xfrm>
            <a:off x="7030090" y="270075"/>
            <a:ext cx="1500103" cy="430887"/>
          </a:xfrm>
          <a:prstGeom prst="rect">
            <a:avLst/>
          </a:prstGeom>
          <a:noFill/>
          <a:ln w="12700" algn="ctr">
            <a:noFill/>
            <a:miter lim="800000"/>
            <a:headEnd/>
            <a:tailEnd/>
          </a:ln>
          <a:effectLst/>
        </p:spPr>
        <p:txBody>
          <a:bodyPr wrap="square" lIns="0" tIns="0" rIns="0" bIns="0">
            <a:spAutoFit/>
          </a:bodyPr>
          <a:lstStyle/>
          <a:p>
            <a:pPr algn="ctr">
              <a:buNone/>
            </a:pPr>
            <a:r>
              <a:rPr lang="en-US" sz="2800" b="1" i="0">
                <a:latin typeface="Segoe Condensed"/>
                <a:ea typeface="+mn-ea"/>
                <a:cs typeface="+mn-cs"/>
              </a:rPr>
              <a:t>US$61.400</a:t>
            </a:r>
          </a:p>
        </p:txBody>
      </p:sp>
      <p:pic>
        <p:nvPicPr>
          <p:cNvPr id="153" name="Picture 12" descr="redhat color logo"/>
          <p:cNvPicPr>
            <a:picLocks noChangeAspect="1" noChangeArrowheads="1"/>
          </p:cNvPicPr>
          <p:nvPr/>
        </p:nvPicPr>
        <p:blipFill>
          <a:blip r:embed="rId11" cstate="print">
            <a:lum bright="100000"/>
          </a:blip>
          <a:stretch>
            <a:fillRect/>
          </a:stretch>
        </p:blipFill>
        <p:spPr bwMode="gray">
          <a:xfrm>
            <a:off x="7058025" y="6316301"/>
            <a:ext cx="1552575" cy="378264"/>
          </a:xfrm>
          <a:prstGeom prst="rect">
            <a:avLst/>
          </a:prstGeom>
          <a:noFill/>
        </p:spPr>
      </p:pic>
      <p:pic>
        <p:nvPicPr>
          <p:cNvPr id="154" name="Picture 2" descr="C:\Users\Shows\Pictures\DVD_ART34\Logos\MICROSOFT\Microsoft corporate Logo Black MS generic brand.png"/>
          <p:cNvPicPr>
            <a:picLocks noChangeAspect="1" noChangeArrowheads="1"/>
          </p:cNvPicPr>
          <p:nvPr/>
        </p:nvPicPr>
        <p:blipFill>
          <a:blip r:embed="rId4" cstate="print">
            <a:lum bright="100000"/>
          </a:blip>
          <a:srcRect/>
          <a:stretch>
            <a:fillRect/>
          </a:stretch>
        </p:blipFill>
        <p:spPr bwMode="auto">
          <a:xfrm>
            <a:off x="4572000" y="6324600"/>
            <a:ext cx="1654865" cy="284082"/>
          </a:xfrm>
          <a:prstGeom prst="rect">
            <a:avLst/>
          </a:prstGeom>
          <a:noFill/>
        </p:spPr>
      </p:pic>
      <p:sp>
        <p:nvSpPr>
          <p:cNvPr id="162" name="Rectangle 161"/>
          <p:cNvSpPr/>
          <p:nvPr/>
        </p:nvSpPr>
        <p:spPr>
          <a:xfrm>
            <a:off x="627623" y="2209800"/>
            <a:ext cx="1772111" cy="470898"/>
          </a:xfrm>
          <a:prstGeom prst="rect">
            <a:avLst/>
          </a:prstGeom>
        </p:spPr>
        <p:txBody>
          <a:bodyPr wrap="square" lIns="0" tIns="0" rIns="0" bIns="0">
            <a:spAutoFit/>
          </a:bodyPr>
          <a:lstStyle/>
          <a:p>
            <a:pPr algn="l">
              <a:lnSpc>
                <a:spcPct val="85000"/>
              </a:lnSpc>
              <a:buNone/>
            </a:pPr>
            <a:r>
              <a:rPr lang="en-US" sz="1800" b="1" i="0" spc="-70">
                <a:latin typeface="Segoe Condensed"/>
                <a:ea typeface="+mn-ea"/>
                <a:cs typeface="+mn-cs"/>
              </a:rPr>
              <a:t>Gerenciamento Multi-Hipervisor</a:t>
            </a:r>
          </a:p>
        </p:txBody>
      </p:sp>
      <p:sp>
        <p:nvSpPr>
          <p:cNvPr id="163" name="Rectangle 162"/>
          <p:cNvSpPr/>
          <p:nvPr/>
        </p:nvSpPr>
        <p:spPr>
          <a:xfrm>
            <a:off x="627623" y="3048000"/>
            <a:ext cx="1656590" cy="470898"/>
          </a:xfrm>
          <a:prstGeom prst="rect">
            <a:avLst/>
          </a:prstGeom>
        </p:spPr>
        <p:txBody>
          <a:bodyPr wrap="square" lIns="0" tIns="0" rIns="0" bIns="0">
            <a:spAutoFit/>
          </a:bodyPr>
          <a:lstStyle/>
          <a:p>
            <a:pPr algn="l">
              <a:lnSpc>
                <a:spcPct val="85000"/>
              </a:lnSpc>
              <a:buNone/>
            </a:pPr>
            <a:r>
              <a:rPr lang="en-US" sz="1800" b="1" i="0" spc="-70">
                <a:latin typeface="Segoe Condensed"/>
                <a:ea typeface="+mn-ea"/>
                <a:cs typeface="+mn-cs"/>
              </a:rPr>
              <a:t>Gerenciamento de </a:t>
            </a:r>
            <a:br>
              <a:rPr lang="en-US" sz="1800" b="1" i="0" spc="-70">
                <a:latin typeface="Segoe Condensed"/>
                <a:ea typeface="+mn-ea"/>
                <a:cs typeface="+mn-cs"/>
              </a:rPr>
            </a:br>
            <a:r>
              <a:rPr lang="en-US" sz="1800" b="1" i="0" spc="-70">
                <a:latin typeface="Segoe Condensed"/>
                <a:ea typeface="+mn-ea"/>
                <a:cs typeface="+mn-cs"/>
              </a:rPr>
              <a:t>Virtual</a:t>
            </a:r>
          </a:p>
        </p:txBody>
      </p:sp>
      <p:sp>
        <p:nvSpPr>
          <p:cNvPr id="164" name="Rectangle 163"/>
          <p:cNvSpPr/>
          <p:nvPr/>
        </p:nvSpPr>
        <p:spPr>
          <a:xfrm>
            <a:off x="627623" y="3886200"/>
            <a:ext cx="1470532" cy="470898"/>
          </a:xfrm>
          <a:prstGeom prst="rect">
            <a:avLst/>
          </a:prstGeom>
        </p:spPr>
        <p:txBody>
          <a:bodyPr wrap="square" lIns="0" tIns="0" rIns="0" bIns="0">
            <a:spAutoFit/>
          </a:bodyPr>
          <a:lstStyle/>
          <a:p>
            <a:pPr algn="l">
              <a:lnSpc>
                <a:spcPct val="85000"/>
              </a:lnSpc>
              <a:buNone/>
            </a:pPr>
            <a:r>
              <a:rPr lang="en-US" sz="1800" b="1" i="0" spc="-70">
                <a:latin typeface="Segoe Condensed"/>
                <a:ea typeface="+mn-ea"/>
                <a:cs typeface="+mn-cs"/>
              </a:rPr>
              <a:t>Gerenciamento Físico</a:t>
            </a:r>
          </a:p>
        </p:txBody>
      </p:sp>
      <p:sp>
        <p:nvSpPr>
          <p:cNvPr id="165" name="Rectangle 164"/>
          <p:cNvSpPr/>
          <p:nvPr/>
        </p:nvSpPr>
        <p:spPr>
          <a:xfrm>
            <a:off x="627622" y="4734580"/>
            <a:ext cx="1543452" cy="470898"/>
          </a:xfrm>
          <a:prstGeom prst="rect">
            <a:avLst/>
          </a:prstGeom>
        </p:spPr>
        <p:txBody>
          <a:bodyPr wrap="square" lIns="0" tIns="0" rIns="0" bIns="0">
            <a:spAutoFit/>
          </a:bodyPr>
          <a:lstStyle/>
          <a:p>
            <a:pPr algn="l">
              <a:lnSpc>
                <a:spcPct val="85000"/>
              </a:lnSpc>
              <a:buNone/>
            </a:pPr>
            <a:r>
              <a:rPr lang="en-US" sz="1800" b="1" i="0" spc="-70">
                <a:latin typeface="Segoe Condensed"/>
                <a:ea typeface="+mn-ea"/>
                <a:cs typeface="+mn-cs"/>
              </a:rPr>
              <a:t>Gerenciamento </a:t>
            </a:r>
            <a:br>
              <a:rPr lang="en-US" sz="1800" b="1" i="0" spc="-70">
                <a:latin typeface="Segoe Condensed"/>
                <a:ea typeface="+mn-ea"/>
                <a:cs typeface="+mn-cs"/>
              </a:rPr>
            </a:br>
            <a:r>
              <a:rPr lang="en-US" sz="1800" b="1" i="0" spc="-70">
                <a:latin typeface="Segoe Condensed"/>
                <a:ea typeface="+mn-ea"/>
                <a:cs typeface="+mn-cs"/>
              </a:rPr>
              <a:t>Virtual</a:t>
            </a:r>
          </a:p>
        </p:txBody>
      </p:sp>
      <p:sp>
        <p:nvSpPr>
          <p:cNvPr id="166" name="Rectangle 165"/>
          <p:cNvSpPr/>
          <p:nvPr/>
        </p:nvSpPr>
        <p:spPr>
          <a:xfrm>
            <a:off x="627623" y="5638800"/>
            <a:ext cx="1115690" cy="235449"/>
          </a:xfrm>
          <a:prstGeom prst="rect">
            <a:avLst/>
          </a:prstGeom>
        </p:spPr>
        <p:txBody>
          <a:bodyPr wrap="none" lIns="0" tIns="0" rIns="0" bIns="0">
            <a:spAutoFit/>
          </a:bodyPr>
          <a:lstStyle/>
          <a:p>
            <a:pPr algn="l">
              <a:lnSpc>
                <a:spcPct val="85000"/>
              </a:lnSpc>
              <a:buNone/>
            </a:pPr>
            <a:r>
              <a:rPr lang="en-US" sz="1800" b="1" i="0" spc="-70">
                <a:latin typeface="Segoe Condensed"/>
                <a:ea typeface="+mn-ea"/>
                <a:cs typeface="+mn-cs"/>
              </a:rPr>
              <a:t>Hipervisor</a:t>
            </a:r>
          </a:p>
        </p:txBody>
      </p:sp>
      <p:pic>
        <p:nvPicPr>
          <p:cNvPr id="75" name="MS disc 2" descr="MS step 2.png"/>
          <p:cNvPicPr>
            <a:picLocks noChangeAspect="1"/>
          </p:cNvPicPr>
          <p:nvPr/>
        </p:nvPicPr>
        <p:blipFill>
          <a:blip r:embed="rId12" cstate="print">
            <a:lum/>
          </a:blip>
          <a:stretch>
            <a:fillRect/>
          </a:stretch>
        </p:blipFill>
        <p:spPr>
          <a:xfrm rot="349702">
            <a:off x="4712380" y="3842800"/>
            <a:ext cx="1549397" cy="1683106"/>
          </a:xfrm>
          <a:prstGeom prst="rect">
            <a:avLst/>
          </a:prstGeom>
          <a:effectLst/>
        </p:spPr>
      </p:pic>
      <p:sp>
        <p:nvSpPr>
          <p:cNvPr id="63" name="Rectangle 62"/>
          <p:cNvSpPr/>
          <p:nvPr/>
        </p:nvSpPr>
        <p:spPr>
          <a:xfrm>
            <a:off x="6924938" y="5532700"/>
            <a:ext cx="1530683" cy="432426"/>
          </a:xfrm>
          <a:prstGeom prst="rect">
            <a:avLst/>
          </a:prstGeom>
        </p:spPr>
        <p:txBody>
          <a:bodyPr wrap="square">
            <a:spAutoFit/>
          </a:bodyPr>
          <a:lstStyle/>
          <a:p>
            <a:pPr algn="ctr">
              <a:lnSpc>
                <a:spcPct val="70000"/>
              </a:lnSpc>
              <a:buNone/>
            </a:pPr>
            <a:r>
              <a:rPr lang="en-US" sz="1200" b="0" i="1" spc="-90">
                <a:latin typeface="Arial"/>
                <a:ea typeface="+mn-ea"/>
                <a:cs typeface="+mn-cs"/>
              </a:rPr>
              <a:t>Windows Server 2008</a:t>
            </a:r>
          </a:p>
          <a:p>
            <a:pPr algn="ctr">
              <a:lnSpc>
                <a:spcPct val="70000"/>
              </a:lnSpc>
              <a:spcBef>
                <a:spcPts val="300"/>
              </a:spcBef>
              <a:buNone/>
            </a:pPr>
            <a:r>
              <a:rPr lang="en-US" sz="1600" b="1" i="1" spc="-90">
                <a:latin typeface="Arial"/>
                <a:ea typeface="+mn-ea"/>
                <a:cs typeface="+mn-cs"/>
              </a:rPr>
              <a:t>US$12.000</a:t>
            </a:r>
          </a:p>
        </p:txBody>
      </p:sp>
      <p:sp>
        <p:nvSpPr>
          <p:cNvPr id="66" name="Rectangle 65"/>
          <p:cNvSpPr/>
          <p:nvPr/>
        </p:nvSpPr>
        <p:spPr>
          <a:xfrm>
            <a:off x="4736721" y="5532700"/>
            <a:ext cx="1530683" cy="432426"/>
          </a:xfrm>
          <a:prstGeom prst="rect">
            <a:avLst/>
          </a:prstGeom>
        </p:spPr>
        <p:txBody>
          <a:bodyPr wrap="square">
            <a:spAutoFit/>
          </a:bodyPr>
          <a:lstStyle/>
          <a:p>
            <a:pPr algn="ctr">
              <a:lnSpc>
                <a:spcPct val="70000"/>
              </a:lnSpc>
              <a:buNone/>
            </a:pPr>
            <a:r>
              <a:rPr lang="en-US" sz="1200" b="0" i="1" spc="-90">
                <a:latin typeface="Arial"/>
                <a:ea typeface="+mn-ea"/>
                <a:cs typeface="+mn-cs"/>
              </a:rPr>
              <a:t>Windows Server 2008</a:t>
            </a:r>
          </a:p>
          <a:p>
            <a:pPr algn="ctr">
              <a:lnSpc>
                <a:spcPct val="70000"/>
              </a:lnSpc>
              <a:spcBef>
                <a:spcPts val="300"/>
              </a:spcBef>
              <a:buNone/>
            </a:pPr>
            <a:r>
              <a:rPr lang="en-US" sz="1600" b="1" i="1" spc="-90">
                <a:latin typeface="Arial"/>
                <a:ea typeface="+mn-ea"/>
                <a:cs typeface="+mn-cs"/>
              </a:rPr>
              <a:t>US$12.000</a:t>
            </a:r>
          </a:p>
        </p:txBody>
      </p:sp>
      <p:sp>
        <p:nvSpPr>
          <p:cNvPr id="78" name="Rectangle 77"/>
          <p:cNvSpPr/>
          <p:nvPr/>
        </p:nvSpPr>
        <p:spPr>
          <a:xfrm>
            <a:off x="4736721" y="5532700"/>
            <a:ext cx="1530683" cy="583237"/>
          </a:xfrm>
          <a:prstGeom prst="rect">
            <a:avLst/>
          </a:prstGeom>
        </p:spPr>
        <p:txBody>
          <a:bodyPr wrap="square">
            <a:spAutoFit/>
          </a:bodyPr>
          <a:lstStyle/>
          <a:p>
            <a:pPr algn="ctr">
              <a:lnSpc>
                <a:spcPct val="70000"/>
              </a:lnSpc>
              <a:buNone/>
            </a:pPr>
            <a:r>
              <a:rPr lang="en-US" sz="1200" b="0" i="1" spc="-90">
                <a:latin typeface="Arial"/>
                <a:ea typeface="+mn-ea"/>
                <a:cs typeface="+mn-cs"/>
              </a:rPr>
              <a:t>Windows Server 2008</a:t>
            </a:r>
          </a:p>
          <a:p>
            <a:pPr algn="ctr">
              <a:lnSpc>
                <a:spcPct val="70000"/>
              </a:lnSpc>
              <a:buNone/>
            </a:pPr>
            <a:r>
              <a:rPr lang="en-US" sz="1200" b="0" i="1" spc="-90">
                <a:latin typeface="Arial"/>
                <a:ea typeface="+mn-ea"/>
                <a:cs typeface="+mn-cs"/>
              </a:rPr>
              <a:t>Hyper-V</a:t>
            </a:r>
          </a:p>
          <a:p>
            <a:pPr algn="ctr">
              <a:lnSpc>
                <a:spcPct val="70000"/>
              </a:lnSpc>
              <a:spcBef>
                <a:spcPts val="300"/>
              </a:spcBef>
              <a:buNone/>
            </a:pPr>
            <a:r>
              <a:rPr lang="en-US" sz="1600" b="1" i="1" spc="-90">
                <a:latin typeface="Arial"/>
                <a:ea typeface="+mn-ea"/>
                <a:cs typeface="+mn-cs"/>
              </a:rPr>
              <a:t>US$12.000</a:t>
            </a:r>
          </a:p>
        </p:txBody>
      </p:sp>
      <p:sp>
        <p:nvSpPr>
          <p:cNvPr id="79" name="Rectangle 78"/>
          <p:cNvSpPr/>
          <p:nvPr/>
        </p:nvSpPr>
        <p:spPr>
          <a:xfrm>
            <a:off x="6964736" y="3205225"/>
            <a:ext cx="1530683" cy="690958"/>
          </a:xfrm>
          <a:prstGeom prst="rect">
            <a:avLst/>
          </a:prstGeom>
        </p:spPr>
        <p:txBody>
          <a:bodyPr wrap="square">
            <a:spAutoFit/>
          </a:bodyPr>
          <a:lstStyle/>
          <a:p>
            <a:pPr algn="ctr">
              <a:lnSpc>
                <a:spcPct val="85000"/>
              </a:lnSpc>
              <a:buNone/>
            </a:pPr>
            <a:r>
              <a:rPr lang="en-US" sz="1400" b="0" i="1" spc="-90">
                <a:latin typeface="Arial"/>
                <a:ea typeface="+mn-ea"/>
                <a:cs typeface="+mn-cs"/>
              </a:rPr>
              <a:t>Virtual Infrastructure Enterprise</a:t>
            </a:r>
          </a:p>
          <a:p>
            <a:pPr algn="ctr">
              <a:lnSpc>
                <a:spcPct val="70000"/>
              </a:lnSpc>
              <a:spcBef>
                <a:spcPts val="300"/>
              </a:spcBef>
              <a:buNone/>
            </a:pPr>
            <a:r>
              <a:rPr lang="en-US" sz="1600" b="1" i="1" spc="-90">
                <a:latin typeface="Arial"/>
                <a:ea typeface="+mn-ea"/>
                <a:cs typeface="+mn-cs"/>
              </a:rPr>
              <a:t>US$42.100</a:t>
            </a:r>
          </a:p>
        </p:txBody>
      </p:sp>
      <p:sp>
        <p:nvSpPr>
          <p:cNvPr id="80" name="Rectangle 79"/>
          <p:cNvSpPr/>
          <p:nvPr/>
        </p:nvSpPr>
        <p:spPr>
          <a:xfrm>
            <a:off x="6995850" y="1492175"/>
            <a:ext cx="1530683" cy="486287"/>
          </a:xfrm>
          <a:prstGeom prst="rect">
            <a:avLst/>
          </a:prstGeom>
        </p:spPr>
        <p:txBody>
          <a:bodyPr wrap="square">
            <a:spAutoFit/>
          </a:bodyPr>
          <a:lstStyle/>
          <a:p>
            <a:pPr algn="ctr">
              <a:lnSpc>
                <a:spcPct val="85000"/>
              </a:lnSpc>
              <a:buNone/>
            </a:pPr>
            <a:r>
              <a:rPr lang="en-US" sz="1400" b="0" i="1" spc="-90">
                <a:latin typeface="Arial"/>
                <a:ea typeface="+mn-ea"/>
                <a:cs typeface="+mn-cs"/>
              </a:rPr>
              <a:t>Virtual Center</a:t>
            </a:r>
          </a:p>
          <a:p>
            <a:pPr algn="ctr">
              <a:lnSpc>
                <a:spcPct val="70000"/>
              </a:lnSpc>
              <a:spcBef>
                <a:spcPts val="300"/>
              </a:spcBef>
              <a:buNone/>
            </a:pPr>
            <a:r>
              <a:rPr lang="en-US" sz="1600" b="1" i="1" spc="-90">
                <a:latin typeface="Arial"/>
                <a:ea typeface="+mn-ea"/>
                <a:cs typeface="+mn-cs"/>
              </a:rPr>
              <a:t>US$7.300</a:t>
            </a:r>
          </a:p>
        </p:txBody>
      </p:sp>
      <p:sp>
        <p:nvSpPr>
          <p:cNvPr id="81" name="Rectangle 80"/>
          <p:cNvSpPr/>
          <p:nvPr/>
        </p:nvSpPr>
        <p:spPr>
          <a:xfrm>
            <a:off x="4800660" y="4916350"/>
            <a:ext cx="1359188" cy="486287"/>
          </a:xfrm>
          <a:prstGeom prst="rect">
            <a:avLst/>
          </a:prstGeom>
        </p:spPr>
        <p:txBody>
          <a:bodyPr wrap="square">
            <a:spAutoFit/>
          </a:bodyPr>
          <a:lstStyle/>
          <a:p>
            <a:pPr algn="ctr">
              <a:lnSpc>
                <a:spcPct val="85000"/>
              </a:lnSpc>
              <a:buNone/>
            </a:pPr>
            <a:r>
              <a:rPr lang="en-US" sz="1400" b="0" i="1" spc="-90">
                <a:latin typeface="Arial"/>
                <a:ea typeface="+mn-ea"/>
                <a:cs typeface="+mn-cs"/>
              </a:rPr>
              <a:t>System Center</a:t>
            </a:r>
          </a:p>
          <a:p>
            <a:pPr algn="ctr">
              <a:lnSpc>
                <a:spcPct val="70000"/>
              </a:lnSpc>
              <a:spcBef>
                <a:spcPts val="300"/>
              </a:spcBef>
              <a:buNone/>
            </a:pPr>
            <a:r>
              <a:rPr lang="en-US" sz="1600" b="1" i="1" spc="-90">
                <a:solidFill>
                  <a:srgbClr val="1F497D"/>
                </a:solidFill>
                <a:latin typeface="Arial"/>
                <a:ea typeface="+mn-ea"/>
                <a:cs typeface="+mn-cs"/>
              </a:rPr>
              <a:t>US$9.400</a:t>
            </a:r>
          </a:p>
        </p:txBody>
      </p:sp>
      <p:sp>
        <p:nvSpPr>
          <p:cNvPr id="82" name="TextBox 81"/>
          <p:cNvSpPr txBox="1"/>
          <p:nvPr/>
        </p:nvSpPr>
        <p:spPr>
          <a:xfrm>
            <a:off x="4686329" y="3129025"/>
            <a:ext cx="1500103" cy="430887"/>
          </a:xfrm>
          <a:prstGeom prst="rect">
            <a:avLst/>
          </a:prstGeom>
          <a:noFill/>
          <a:ln w="12700" algn="ctr">
            <a:noFill/>
            <a:miter lim="800000"/>
            <a:headEnd/>
            <a:tailEnd/>
          </a:ln>
          <a:effectLst/>
        </p:spPr>
        <p:txBody>
          <a:bodyPr wrap="square" lIns="0" tIns="0" rIns="0" bIns="0">
            <a:spAutoFit/>
          </a:bodyPr>
          <a:lstStyle/>
          <a:p>
            <a:pPr algn="ctr">
              <a:buNone/>
            </a:pPr>
            <a:r>
              <a:rPr lang="en-US" sz="2800" b="1" i="0">
                <a:latin typeface="Segoe Condensed"/>
                <a:ea typeface="+mn-ea"/>
                <a:cs typeface="+mn-cs"/>
              </a:rPr>
              <a:t>US$21.400</a:t>
            </a:r>
          </a:p>
        </p:txBody>
      </p:sp>
      <p:sp>
        <p:nvSpPr>
          <p:cNvPr id="83" name="TextBox 82"/>
          <p:cNvSpPr txBox="1"/>
          <p:nvPr/>
        </p:nvSpPr>
        <p:spPr>
          <a:xfrm>
            <a:off x="5086484" y="3510026"/>
            <a:ext cx="763351" cy="276999"/>
          </a:xfrm>
          <a:prstGeom prst="rect">
            <a:avLst/>
          </a:prstGeom>
          <a:noFill/>
        </p:spPr>
        <p:txBody>
          <a:bodyPr wrap="none" rtlCol="0">
            <a:spAutoFit/>
          </a:bodyPr>
          <a:lstStyle/>
          <a:p>
            <a:pPr algn="l">
              <a:buNone/>
            </a:pPr>
            <a:r>
              <a:rPr lang="en-US" sz="1200" b="0" i="1">
                <a:latin typeface="Arial"/>
                <a:ea typeface="+mn-ea"/>
                <a:cs typeface="+mn-cs"/>
              </a:rPr>
              <a:t>Incluído</a:t>
            </a:r>
          </a:p>
        </p:txBody>
      </p:sp>
      <p:sp>
        <p:nvSpPr>
          <p:cNvPr id="61" name="Rounded Rectangular Callout 60"/>
          <p:cNvSpPr/>
          <p:nvPr/>
        </p:nvSpPr>
        <p:spPr bwMode="auto">
          <a:xfrm>
            <a:off x="228600" y="152400"/>
            <a:ext cx="6400800" cy="11430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ctr">
              <a:buNone/>
            </a:pPr>
            <a:r>
              <a:rPr lang="en-US" sz="1400" b="1" i="0">
                <a:latin typeface="Calibri"/>
                <a:cs typeface="Times New Roman"/>
              </a:rPr>
              <a:t>"Vimos que o Hyper-V fazia tudo de que precisávamos e era muito mais eficaz em termos de custo que o VMware, que custa cerca de US$6.300 a mais por servidor que o Hyper-V.”</a:t>
            </a:r>
          </a:p>
          <a:p>
            <a:pPr algn="ctr">
              <a:buNone/>
            </a:pPr>
            <a:endParaRPr lang="en-US" sz="1400" dirty="0" smtClean="0">
              <a:latin typeface="Calibri"/>
              <a:ea typeface="Calibri"/>
              <a:cs typeface="Times New Roman"/>
            </a:endParaRPr>
          </a:p>
          <a:p>
            <a:pPr algn="ctr">
              <a:buNone/>
            </a:pPr>
            <a:r>
              <a:rPr lang="en-US" sz="1400" b="1" i="0">
                <a:latin typeface="Calibri"/>
                <a:cs typeface="Times New Roman"/>
              </a:rPr>
              <a:t>Nicholas Merton, Suporte de TI, Maxol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1000"/>
                                        <p:tgtEl>
                                          <p:spTgt spid="1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500"/>
                                        <p:tgtEl>
                                          <p:spTgt spid="154"/>
                                        </p:tgtEl>
                                      </p:cBhvr>
                                    </p:animEffect>
                                  </p:childTnLst>
                                </p:cTn>
                              </p:par>
                              <p:par>
                                <p:cTn id="12" presetID="10" presetClass="entr" presetSubtype="0" fill="hold" nodeType="with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1000"/>
                                        <p:tgtEl>
                                          <p:spTgt spid="142"/>
                                        </p:tgtEl>
                                      </p:cBhvr>
                                    </p:animEffect>
                                  </p:childTnLst>
                                </p:cTn>
                              </p:par>
                            </p:childTnLst>
                          </p:cTn>
                        </p:par>
                        <p:par>
                          <p:cTn id="15" fill="hold">
                            <p:stCondLst>
                              <p:cond delay="2000"/>
                            </p:stCondLst>
                            <p:childTnLst>
                              <p:par>
                                <p:cTn id="16" presetID="23" presetClass="entr" presetSubtype="16" fill="hold" grpId="0" nodeType="after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childTnLst>
                                </p:cTn>
                              </p:par>
                            </p:childTnLst>
                          </p:cTn>
                        </p:par>
                        <p:par>
                          <p:cTn id="20" fill="hold">
                            <p:stCondLst>
                              <p:cond delay="2500"/>
                            </p:stCondLst>
                            <p:childTnLst>
                              <p:par>
                                <p:cTn id="21" presetID="22" presetClass="entr" presetSubtype="4"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wipe(down)">
                                      <p:cBhvr>
                                        <p:cTn id="23" dur="1000"/>
                                        <p:tgtEl>
                                          <p:spTgt spid="148"/>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500"/>
                                        <p:tgtEl>
                                          <p:spTgt spid="153"/>
                                        </p:tgtEl>
                                      </p:cBhvr>
                                    </p:animEffect>
                                  </p:childTnLst>
                                </p:cTn>
                              </p:par>
                              <p:par>
                                <p:cTn id="28" presetID="10" presetClass="entr" presetSubtype="0"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Effect transition="in" filter="fade">
                                      <p:cBhvr>
                                        <p:cTn id="30" dur="1000"/>
                                        <p:tgtEl>
                                          <p:spTgt spid="144"/>
                                        </p:tgtEl>
                                      </p:cBhvr>
                                    </p:animEffect>
                                  </p:childTnLst>
                                </p:cTn>
                              </p:par>
                            </p:childTnLst>
                          </p:cTn>
                        </p:par>
                        <p:par>
                          <p:cTn id="31" fill="hold">
                            <p:stCondLst>
                              <p:cond delay="4500"/>
                            </p:stCondLst>
                            <p:childTnLst>
                              <p:par>
                                <p:cTn id="32" presetID="23" presetClass="entr" presetSubtype="16"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 fill="hold"/>
                                        <p:tgtEl>
                                          <p:spTgt spid="63"/>
                                        </p:tgtEl>
                                        <p:attrNameLst>
                                          <p:attrName>ppt_w</p:attrName>
                                        </p:attrNameLst>
                                      </p:cBhvr>
                                      <p:tavLst>
                                        <p:tav tm="0">
                                          <p:val>
                                            <p:fltVal val="0"/>
                                          </p:val>
                                        </p:tav>
                                        <p:tav tm="100000">
                                          <p:val>
                                            <p:strVal val="#ppt_w"/>
                                          </p:val>
                                        </p:tav>
                                      </p:tavLst>
                                    </p:anim>
                                    <p:anim calcmode="lin" valueType="num">
                                      <p:cBhvr>
                                        <p:cTn id="35" dur="500" fill="hold"/>
                                        <p:tgtEl>
                                          <p:spTgt spid="63"/>
                                        </p:tgtEl>
                                        <p:attrNameLst>
                                          <p:attrName>ppt_h</p:attrName>
                                        </p:attrNameLst>
                                      </p:cBhvr>
                                      <p:tavLst>
                                        <p:tav tm="0">
                                          <p:val>
                                            <p:fltVal val="0"/>
                                          </p:val>
                                        </p:tav>
                                        <p:tav tm="100000">
                                          <p:val>
                                            <p:strVal val="#ppt_h"/>
                                          </p:val>
                                        </p:tav>
                                      </p:tavLst>
                                    </p:anim>
                                  </p:childTnLst>
                                </p:cTn>
                              </p:par>
                            </p:childTnLst>
                          </p:cTn>
                        </p:par>
                        <p:par>
                          <p:cTn id="36" fill="hold">
                            <p:stCondLst>
                              <p:cond delay="5000"/>
                            </p:stCondLst>
                            <p:childTnLst>
                              <p:par>
                                <p:cTn id="37" presetID="23" presetClass="entr" presetSubtype="16" fill="hold" grpId="0" nodeType="afterEffect">
                                  <p:stCondLst>
                                    <p:cond delay="0"/>
                                  </p:stCondLst>
                                  <p:childTnLst>
                                    <p:set>
                                      <p:cBhvr>
                                        <p:cTn id="38" dur="1" fill="hold">
                                          <p:stCondLst>
                                            <p:cond delay="0"/>
                                          </p:stCondLst>
                                        </p:cTn>
                                        <p:tgtEl>
                                          <p:spTgt spid="141"/>
                                        </p:tgtEl>
                                        <p:attrNameLst>
                                          <p:attrName>style.visibility</p:attrName>
                                        </p:attrNameLst>
                                      </p:cBhvr>
                                      <p:to>
                                        <p:strVal val="visible"/>
                                      </p:to>
                                    </p:set>
                                    <p:anim calcmode="lin" valueType="num">
                                      <p:cBhvr>
                                        <p:cTn id="39" dur="1000" fill="hold"/>
                                        <p:tgtEl>
                                          <p:spTgt spid="141"/>
                                        </p:tgtEl>
                                        <p:attrNameLst>
                                          <p:attrName>ppt_w</p:attrName>
                                        </p:attrNameLst>
                                      </p:cBhvr>
                                      <p:tavLst>
                                        <p:tav tm="0">
                                          <p:val>
                                            <p:fltVal val="0"/>
                                          </p:val>
                                        </p:tav>
                                        <p:tav tm="100000">
                                          <p:val>
                                            <p:strVal val="#ppt_w"/>
                                          </p:val>
                                        </p:tav>
                                      </p:tavLst>
                                    </p:anim>
                                    <p:anim calcmode="lin" valueType="num">
                                      <p:cBhvr>
                                        <p:cTn id="40" dur="1000" fill="hold"/>
                                        <p:tgtEl>
                                          <p:spTgt spid="141"/>
                                        </p:tgtEl>
                                        <p:attrNameLst>
                                          <p:attrName>ppt_h</p:attrName>
                                        </p:attrNameLst>
                                      </p:cBhvr>
                                      <p:tavLst>
                                        <p:tav tm="0">
                                          <p:val>
                                            <p:fltVal val="0"/>
                                          </p:val>
                                        </p:tav>
                                        <p:tav tm="100000">
                                          <p:val>
                                            <p:strVal val="#ppt_h"/>
                                          </p:val>
                                        </p:tav>
                                      </p:tavLst>
                                    </p:anim>
                                  </p:childTnLst>
                                </p:cTn>
                              </p:par>
                            </p:childTnLst>
                          </p:cTn>
                        </p:par>
                        <p:par>
                          <p:cTn id="41" fill="hold">
                            <p:stCondLst>
                              <p:cond delay="6000"/>
                            </p:stCondLst>
                            <p:childTnLst>
                              <p:par>
                                <p:cTn id="42" presetID="10" presetClass="entr" presetSubtype="0" fill="hold" nodeType="after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500"/>
                                        <p:tgtEl>
                                          <p:spTgt spid="67"/>
                                        </p:tgtEl>
                                      </p:cBhvr>
                                    </p:animEffect>
                                  </p:childTnLst>
                                </p:cTn>
                              </p:par>
                              <p:par>
                                <p:cTn id="45" presetID="10" presetClass="entr" presetSubtype="0" fill="hold"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par>
                                <p:cTn id="48" presetID="10" presetClass="entr" presetSubtype="0" fill="hold"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166"/>
                                        </p:tgtEl>
                                        <p:attrNameLst>
                                          <p:attrName>style.visibility</p:attrName>
                                        </p:attrNameLst>
                                      </p:cBhvr>
                                      <p:to>
                                        <p:strVal val="visible"/>
                                      </p:to>
                                    </p:set>
                                    <p:animEffect transition="in" filter="fade">
                                      <p:cBhvr>
                                        <p:cTn id="54" dur="1000"/>
                                        <p:tgtEl>
                                          <p:spTgt spid="166"/>
                                        </p:tgtEl>
                                      </p:cBhvr>
                                    </p:animEffect>
                                  </p:childTnLst>
                                </p:cTn>
                              </p:par>
                            </p:childTnLst>
                          </p:cTn>
                        </p:par>
                        <p:par>
                          <p:cTn id="55" fill="hold">
                            <p:stCondLst>
                              <p:cond delay="7500"/>
                            </p:stCondLst>
                            <p:childTnLst>
                              <p:par>
                                <p:cTn id="56" presetID="23" presetClass="entr" presetSubtype="16"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1000" fill="hold"/>
                                        <p:tgtEl>
                                          <p:spTgt spid="78"/>
                                        </p:tgtEl>
                                        <p:attrNameLst>
                                          <p:attrName>ppt_w</p:attrName>
                                        </p:attrNameLst>
                                      </p:cBhvr>
                                      <p:tavLst>
                                        <p:tav tm="0">
                                          <p:val>
                                            <p:fltVal val="0"/>
                                          </p:val>
                                        </p:tav>
                                        <p:tav tm="100000">
                                          <p:val>
                                            <p:strVal val="#ppt_w"/>
                                          </p:val>
                                        </p:tav>
                                      </p:tavLst>
                                    </p:anim>
                                    <p:anim calcmode="lin" valueType="num">
                                      <p:cBhvr>
                                        <p:cTn id="59" dur="1000" fill="hold"/>
                                        <p:tgtEl>
                                          <p:spTgt spid="78"/>
                                        </p:tgtEl>
                                        <p:attrNameLst>
                                          <p:attrName>ppt_h</p:attrName>
                                        </p:attrNameLst>
                                      </p:cBhvr>
                                      <p:tavLst>
                                        <p:tav tm="0">
                                          <p:val>
                                            <p:fltVal val="0"/>
                                          </p:val>
                                        </p:tav>
                                        <p:tav tm="100000">
                                          <p:val>
                                            <p:strVal val="#ppt_h"/>
                                          </p:val>
                                        </p:tav>
                                      </p:tavLst>
                                    </p:anim>
                                  </p:childTnLst>
                                </p:cTn>
                              </p:par>
                              <p:par>
                                <p:cTn id="60" presetID="23" presetClass="exit" presetSubtype="32" fill="hold" grpId="1" nodeType="withEffect">
                                  <p:stCondLst>
                                    <p:cond delay="0"/>
                                  </p:stCondLst>
                                  <p:childTnLst>
                                    <p:anim calcmode="lin" valueType="num">
                                      <p:cBhvr>
                                        <p:cTn id="61" dur="500"/>
                                        <p:tgtEl>
                                          <p:spTgt spid="66"/>
                                        </p:tgtEl>
                                        <p:attrNameLst>
                                          <p:attrName>ppt_w</p:attrName>
                                        </p:attrNameLst>
                                      </p:cBhvr>
                                      <p:tavLst>
                                        <p:tav tm="0">
                                          <p:val>
                                            <p:strVal val="ppt_w"/>
                                          </p:val>
                                        </p:tav>
                                        <p:tav tm="100000">
                                          <p:val>
                                            <p:fltVal val="0"/>
                                          </p:val>
                                        </p:tav>
                                      </p:tavLst>
                                    </p:anim>
                                    <p:anim calcmode="lin" valueType="num">
                                      <p:cBhvr>
                                        <p:cTn id="62" dur="500"/>
                                        <p:tgtEl>
                                          <p:spTgt spid="66"/>
                                        </p:tgtEl>
                                        <p:attrNameLst>
                                          <p:attrName>ppt_h</p:attrName>
                                        </p:attrNameLst>
                                      </p:cBhvr>
                                      <p:tavLst>
                                        <p:tav tm="0">
                                          <p:val>
                                            <p:strVal val="ppt_h"/>
                                          </p:val>
                                        </p:tav>
                                        <p:tav tm="100000">
                                          <p:val>
                                            <p:fltVal val="0"/>
                                          </p:val>
                                        </p:tav>
                                      </p:tavLst>
                                    </p:anim>
                                    <p:set>
                                      <p:cBhvr>
                                        <p:cTn id="63" dur="1" fill="hold">
                                          <p:stCondLst>
                                            <p:cond delay="499"/>
                                          </p:stCondLst>
                                        </p:cTn>
                                        <p:tgtEl>
                                          <p:spTgt spid="66"/>
                                        </p:tgtEl>
                                        <p:attrNameLst>
                                          <p:attrName>style.visibility</p:attrName>
                                        </p:attrNameLst>
                                      </p:cBhvr>
                                      <p:to>
                                        <p:strVal val="hidden"/>
                                      </p:to>
                                    </p:set>
                                  </p:childTnLst>
                                </p:cTn>
                              </p:par>
                              <p:par>
                                <p:cTn id="64" presetID="23" presetClass="entr" presetSubtype="16"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childTnLst>
                                </p:cTn>
                              </p:par>
                            </p:childTnLst>
                          </p:cTn>
                        </p:par>
                        <p:par>
                          <p:cTn id="68" fill="hold">
                            <p:stCondLst>
                              <p:cond delay="8500"/>
                            </p:stCondLst>
                            <p:childTnLst>
                              <p:par>
                                <p:cTn id="69" presetID="47" presetClass="entr" presetSubtype="0" fill="hold" nodeType="afterEffect">
                                  <p:stCondLst>
                                    <p:cond delay="0"/>
                                  </p:stCondLst>
                                  <p:childTnLst>
                                    <p:set>
                                      <p:cBhvr>
                                        <p:cTn id="70" dur="1" fill="hold">
                                          <p:stCondLst>
                                            <p:cond delay="0"/>
                                          </p:stCondLst>
                                        </p:cTn>
                                        <p:tgtEl>
                                          <p:spTgt spid="145"/>
                                        </p:tgtEl>
                                        <p:attrNameLst>
                                          <p:attrName>style.visibility</p:attrName>
                                        </p:attrNameLst>
                                      </p:cBhvr>
                                      <p:to>
                                        <p:strVal val="visible"/>
                                      </p:to>
                                    </p:set>
                                    <p:animEffect transition="in" filter="fade">
                                      <p:cBhvr>
                                        <p:cTn id="71" dur="1000"/>
                                        <p:tgtEl>
                                          <p:spTgt spid="145"/>
                                        </p:tgtEl>
                                      </p:cBhvr>
                                    </p:animEffect>
                                    <p:anim calcmode="lin" valueType="num">
                                      <p:cBhvr>
                                        <p:cTn id="72" dur="1000" fill="hold"/>
                                        <p:tgtEl>
                                          <p:spTgt spid="145"/>
                                        </p:tgtEl>
                                        <p:attrNameLst>
                                          <p:attrName>ppt_x</p:attrName>
                                        </p:attrNameLst>
                                      </p:cBhvr>
                                      <p:tavLst>
                                        <p:tav tm="0">
                                          <p:val>
                                            <p:strVal val="#ppt_x"/>
                                          </p:val>
                                        </p:tav>
                                        <p:tav tm="100000">
                                          <p:val>
                                            <p:strVal val="#ppt_x"/>
                                          </p:val>
                                        </p:tav>
                                      </p:tavLst>
                                    </p:anim>
                                    <p:anim calcmode="lin" valueType="num">
                                      <p:cBhvr>
                                        <p:cTn id="73" dur="1000" fill="hold"/>
                                        <p:tgtEl>
                                          <p:spTgt spid="14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23" presetClass="entr" presetSubtype="16"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p:cTn id="77" dur="500" fill="hold"/>
                                        <p:tgtEl>
                                          <p:spTgt spid="79"/>
                                        </p:tgtEl>
                                        <p:attrNameLst>
                                          <p:attrName>ppt_w</p:attrName>
                                        </p:attrNameLst>
                                      </p:cBhvr>
                                      <p:tavLst>
                                        <p:tav tm="0">
                                          <p:val>
                                            <p:fltVal val="0"/>
                                          </p:val>
                                        </p:tav>
                                        <p:tav tm="100000">
                                          <p:val>
                                            <p:strVal val="#ppt_w"/>
                                          </p:val>
                                        </p:tav>
                                      </p:tavLst>
                                    </p:anim>
                                    <p:anim calcmode="lin" valueType="num">
                                      <p:cBhvr>
                                        <p:cTn id="78" dur="500" fill="hold"/>
                                        <p:tgtEl>
                                          <p:spTgt spid="79"/>
                                        </p:tgtEl>
                                        <p:attrNameLst>
                                          <p:attrName>ppt_h</p:attrName>
                                        </p:attrNameLst>
                                      </p:cBhvr>
                                      <p:tavLst>
                                        <p:tav tm="0">
                                          <p:val>
                                            <p:fltVal val="0"/>
                                          </p:val>
                                        </p:tav>
                                        <p:tav tm="100000">
                                          <p:val>
                                            <p:strVal val="#ppt_h"/>
                                          </p:val>
                                        </p:tav>
                                      </p:tavLst>
                                    </p:anim>
                                  </p:childTnLst>
                                </p:cTn>
                              </p:par>
                              <p:par>
                                <p:cTn id="79" presetID="23" presetClass="entr" presetSubtype="16" fill="hold"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5"/>
                                        </p:tgtEl>
                                        <p:attrNameLst>
                                          <p:attrName>style.visibility</p:attrName>
                                        </p:attrNameLst>
                                      </p:cBhvr>
                                      <p:to>
                                        <p:strVal val="visible"/>
                                      </p:to>
                                    </p:set>
                                    <p:animEffect transition="in" filter="fade">
                                      <p:cBhvr>
                                        <p:cTn id="87" dur="1000"/>
                                        <p:tgtEl>
                                          <p:spTgt spid="165"/>
                                        </p:tgtEl>
                                      </p:cBhvr>
                                    </p:animEffect>
                                  </p:childTnLst>
                                </p:cTn>
                              </p:par>
                              <p:par>
                                <p:cTn id="88" presetID="47" presetClass="entr" presetSubtype="0" fill="hold" nodeType="with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fade">
                                      <p:cBhvr>
                                        <p:cTn id="90" dur="1000"/>
                                        <p:tgtEl>
                                          <p:spTgt spid="75"/>
                                        </p:tgtEl>
                                      </p:cBhvr>
                                    </p:animEffect>
                                    <p:anim calcmode="lin" valueType="num">
                                      <p:cBhvr>
                                        <p:cTn id="91" dur="1000" fill="hold"/>
                                        <p:tgtEl>
                                          <p:spTgt spid="75"/>
                                        </p:tgtEl>
                                        <p:attrNameLst>
                                          <p:attrName>ppt_x</p:attrName>
                                        </p:attrNameLst>
                                      </p:cBhvr>
                                      <p:tavLst>
                                        <p:tav tm="0">
                                          <p:val>
                                            <p:strVal val="#ppt_x"/>
                                          </p:val>
                                        </p:tav>
                                        <p:tav tm="100000">
                                          <p:val>
                                            <p:strVal val="#ppt_x"/>
                                          </p:val>
                                        </p:tav>
                                      </p:tavLst>
                                    </p:anim>
                                    <p:anim calcmode="lin" valueType="num">
                                      <p:cBhvr>
                                        <p:cTn id="92" dur="1000" fill="hold"/>
                                        <p:tgtEl>
                                          <p:spTgt spid="75"/>
                                        </p:tgtEl>
                                        <p:attrNameLst>
                                          <p:attrName>ppt_y</p:attrName>
                                        </p:attrNameLst>
                                      </p:cBhvr>
                                      <p:tavLst>
                                        <p:tav tm="0">
                                          <p:val>
                                            <p:strVal val="#ppt_y-.1"/>
                                          </p:val>
                                        </p:tav>
                                        <p:tav tm="100000">
                                          <p:val>
                                            <p:strVal val="#ppt_y"/>
                                          </p:val>
                                        </p:tav>
                                      </p:tavLst>
                                    </p:anim>
                                  </p:childTnLst>
                                </p:cTn>
                              </p:par>
                            </p:childTnLst>
                          </p:cTn>
                        </p:par>
                        <p:par>
                          <p:cTn id="93" fill="hold">
                            <p:stCondLst>
                              <p:cond delay="1000"/>
                            </p:stCondLst>
                            <p:childTnLst>
                              <p:par>
                                <p:cTn id="94" presetID="23" presetClass="entr" presetSubtype="16"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p:cTn id="96" dur="500" fill="hold"/>
                                        <p:tgtEl>
                                          <p:spTgt spid="81"/>
                                        </p:tgtEl>
                                        <p:attrNameLst>
                                          <p:attrName>ppt_w</p:attrName>
                                        </p:attrNameLst>
                                      </p:cBhvr>
                                      <p:tavLst>
                                        <p:tav tm="0">
                                          <p:val>
                                            <p:fltVal val="0"/>
                                          </p:val>
                                        </p:tav>
                                        <p:tav tm="100000">
                                          <p:val>
                                            <p:strVal val="#ppt_w"/>
                                          </p:val>
                                        </p:tav>
                                      </p:tavLst>
                                    </p:anim>
                                    <p:anim calcmode="lin" valueType="num">
                                      <p:cBhvr>
                                        <p:cTn id="97" dur="500" fill="hold"/>
                                        <p:tgtEl>
                                          <p:spTgt spid="81"/>
                                        </p:tgtEl>
                                        <p:attrNameLst>
                                          <p:attrName>ppt_h</p:attrName>
                                        </p:attrNameLst>
                                      </p:cBhvr>
                                      <p:tavLst>
                                        <p:tav tm="0">
                                          <p:val>
                                            <p:fltVal val="0"/>
                                          </p:val>
                                        </p:tav>
                                        <p:tav tm="100000">
                                          <p:val>
                                            <p:strVal val="#ppt_h"/>
                                          </p:val>
                                        </p:tav>
                                      </p:tavLst>
                                    </p:anim>
                                  </p:childTnLst>
                                </p:cTn>
                              </p:par>
                              <p:par>
                                <p:cTn id="98" presetID="23" presetClass="entr" presetSubtype="16" fill="hold" nodeType="with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p:cTn id="100" dur="500" fill="hold"/>
                                        <p:tgtEl>
                                          <p:spTgt spid="8"/>
                                        </p:tgtEl>
                                        <p:attrNameLst>
                                          <p:attrName>ppt_w</p:attrName>
                                        </p:attrNameLst>
                                      </p:cBhvr>
                                      <p:tavLst>
                                        <p:tav tm="0">
                                          <p:val>
                                            <p:fltVal val="0"/>
                                          </p:val>
                                        </p:tav>
                                        <p:tav tm="100000">
                                          <p:val>
                                            <p:strVal val="#ppt_w"/>
                                          </p:val>
                                        </p:tav>
                                      </p:tavLst>
                                    </p:anim>
                                    <p:anim calcmode="lin" valueType="num">
                                      <p:cBhvr>
                                        <p:cTn id="101" dur="500" fill="hold"/>
                                        <p:tgtEl>
                                          <p:spTgt spid="8"/>
                                        </p:tgtEl>
                                        <p:attrNameLst>
                                          <p:attrName>ppt_h</p:attrName>
                                        </p:attrNameLst>
                                      </p:cBhvr>
                                      <p:tavLst>
                                        <p:tav tm="0">
                                          <p:val>
                                            <p:fltVal val="0"/>
                                          </p:val>
                                        </p:tav>
                                        <p:tav tm="100000">
                                          <p:val>
                                            <p:strVal val="#ppt_h"/>
                                          </p:val>
                                        </p:tav>
                                      </p:tavLst>
                                    </p:anim>
                                  </p:childTnLst>
                                </p:cTn>
                              </p:par>
                            </p:childTnLst>
                          </p:cTn>
                        </p:par>
                        <p:par>
                          <p:cTn id="102" fill="hold">
                            <p:stCondLst>
                              <p:cond delay="1500"/>
                            </p:stCondLst>
                            <p:childTnLst>
                              <p:par>
                                <p:cTn id="103" presetID="47" presetClass="entr" presetSubtype="0" fill="hold" nodeType="afterEffect">
                                  <p:stCondLst>
                                    <p:cond delay="0"/>
                                  </p:stCondLst>
                                  <p:childTnLst>
                                    <p:set>
                                      <p:cBhvr>
                                        <p:cTn id="104" dur="1" fill="hold">
                                          <p:stCondLst>
                                            <p:cond delay="0"/>
                                          </p:stCondLst>
                                        </p:cTn>
                                        <p:tgtEl>
                                          <p:spTgt spid="146"/>
                                        </p:tgtEl>
                                        <p:attrNameLst>
                                          <p:attrName>style.visibility</p:attrName>
                                        </p:attrNameLst>
                                      </p:cBhvr>
                                      <p:to>
                                        <p:strVal val="visible"/>
                                      </p:to>
                                    </p:set>
                                    <p:animEffect transition="in" filter="fade">
                                      <p:cBhvr>
                                        <p:cTn id="105" dur="1000"/>
                                        <p:tgtEl>
                                          <p:spTgt spid="146"/>
                                        </p:tgtEl>
                                      </p:cBhvr>
                                    </p:animEffect>
                                    <p:anim calcmode="lin" valueType="num">
                                      <p:cBhvr>
                                        <p:cTn id="106" dur="1000" fill="hold"/>
                                        <p:tgtEl>
                                          <p:spTgt spid="146"/>
                                        </p:tgtEl>
                                        <p:attrNameLst>
                                          <p:attrName>ppt_x</p:attrName>
                                        </p:attrNameLst>
                                      </p:cBhvr>
                                      <p:tavLst>
                                        <p:tav tm="0">
                                          <p:val>
                                            <p:strVal val="#ppt_x"/>
                                          </p:val>
                                        </p:tav>
                                        <p:tav tm="100000">
                                          <p:val>
                                            <p:strVal val="#ppt_x"/>
                                          </p:val>
                                        </p:tav>
                                      </p:tavLst>
                                    </p:anim>
                                    <p:anim calcmode="lin" valueType="num">
                                      <p:cBhvr>
                                        <p:cTn id="107" dur="1000" fill="hold"/>
                                        <p:tgtEl>
                                          <p:spTgt spid="146"/>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23" presetClass="entr" presetSubtype="16"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 calcmode="lin" valueType="num">
                                      <p:cBhvr>
                                        <p:cTn id="111" dur="500" fill="hold"/>
                                        <p:tgtEl>
                                          <p:spTgt spid="80"/>
                                        </p:tgtEl>
                                        <p:attrNameLst>
                                          <p:attrName>ppt_w</p:attrName>
                                        </p:attrNameLst>
                                      </p:cBhvr>
                                      <p:tavLst>
                                        <p:tav tm="0">
                                          <p:val>
                                            <p:fltVal val="0"/>
                                          </p:val>
                                        </p:tav>
                                        <p:tav tm="100000">
                                          <p:val>
                                            <p:strVal val="#ppt_w"/>
                                          </p:val>
                                        </p:tav>
                                      </p:tavLst>
                                    </p:anim>
                                    <p:anim calcmode="lin" valueType="num">
                                      <p:cBhvr>
                                        <p:cTn id="112" dur="500" fill="hold"/>
                                        <p:tgtEl>
                                          <p:spTgt spid="80"/>
                                        </p:tgtEl>
                                        <p:attrNameLst>
                                          <p:attrName>ppt_h</p:attrName>
                                        </p:attrNameLst>
                                      </p:cBhvr>
                                      <p:tavLst>
                                        <p:tav tm="0">
                                          <p:val>
                                            <p:fltVal val="0"/>
                                          </p:val>
                                        </p:tav>
                                        <p:tav tm="100000">
                                          <p:val>
                                            <p:strVal val="#ppt_h"/>
                                          </p:val>
                                        </p:tav>
                                      </p:tavLst>
                                    </p:anim>
                                  </p:childTnLst>
                                </p:cTn>
                              </p:par>
                              <p:par>
                                <p:cTn id="113" presetID="23" presetClass="entr" presetSubtype="16" fill="hold" nodeType="withEffect">
                                  <p:stCondLst>
                                    <p:cond delay="0"/>
                                  </p:stCondLst>
                                  <p:childTnLst>
                                    <p:set>
                                      <p:cBhvr>
                                        <p:cTn id="114" dur="1" fill="hold">
                                          <p:stCondLst>
                                            <p:cond delay="0"/>
                                          </p:stCondLst>
                                        </p:cTn>
                                        <p:tgtEl>
                                          <p:spTgt spid="11"/>
                                        </p:tgtEl>
                                        <p:attrNameLst>
                                          <p:attrName>style.visibility</p:attrName>
                                        </p:attrNameLst>
                                      </p:cBhvr>
                                      <p:to>
                                        <p:strVal val="visible"/>
                                      </p:to>
                                    </p:set>
                                    <p:anim calcmode="lin" valueType="num">
                                      <p:cBhvr>
                                        <p:cTn id="115" dur="500" fill="hold"/>
                                        <p:tgtEl>
                                          <p:spTgt spid="11"/>
                                        </p:tgtEl>
                                        <p:attrNameLst>
                                          <p:attrName>ppt_w</p:attrName>
                                        </p:attrNameLst>
                                      </p:cBhvr>
                                      <p:tavLst>
                                        <p:tav tm="0">
                                          <p:val>
                                            <p:fltVal val="0"/>
                                          </p:val>
                                        </p:tav>
                                        <p:tav tm="100000">
                                          <p:val>
                                            <p:strVal val="#ppt_w"/>
                                          </p:val>
                                        </p:tav>
                                      </p:tavLst>
                                    </p:anim>
                                    <p:anim calcmode="lin" valueType="num">
                                      <p:cBhvr>
                                        <p:cTn id="116" dur="500" fill="hold"/>
                                        <p:tgtEl>
                                          <p:spTgt spid="11"/>
                                        </p:tgtEl>
                                        <p:attrNameLst>
                                          <p:attrName>ppt_h</p:attrName>
                                        </p:attrNameLst>
                                      </p:cBhvr>
                                      <p:tavLst>
                                        <p:tav tm="0">
                                          <p:val>
                                            <p:fltVal val="0"/>
                                          </p:val>
                                        </p:tav>
                                        <p:tav tm="100000">
                                          <p:val>
                                            <p:strVal val="#ppt_h"/>
                                          </p:val>
                                        </p:tav>
                                      </p:tavLst>
                                    </p:anim>
                                  </p:childTnLst>
                                </p:cTn>
                              </p:par>
                            </p:childTnLst>
                          </p:cTn>
                        </p:par>
                        <p:par>
                          <p:cTn id="117" fill="hold">
                            <p:stCondLst>
                              <p:cond delay="3000"/>
                            </p:stCondLst>
                            <p:childTnLst>
                              <p:par>
                                <p:cTn id="118" presetID="23" presetClass="entr" presetSubtype="16" fill="hold" grpId="0" nodeType="afterEffect">
                                  <p:stCondLst>
                                    <p:cond delay="0"/>
                                  </p:stCondLst>
                                  <p:childTnLst>
                                    <p:set>
                                      <p:cBhvr>
                                        <p:cTn id="119" dur="1" fill="hold">
                                          <p:stCondLst>
                                            <p:cond delay="0"/>
                                          </p:stCondLst>
                                        </p:cTn>
                                        <p:tgtEl>
                                          <p:spTgt spid="82"/>
                                        </p:tgtEl>
                                        <p:attrNameLst>
                                          <p:attrName>style.visibility</p:attrName>
                                        </p:attrNameLst>
                                      </p:cBhvr>
                                      <p:to>
                                        <p:strVal val="visible"/>
                                      </p:to>
                                    </p:set>
                                    <p:anim calcmode="lin" valueType="num">
                                      <p:cBhvr>
                                        <p:cTn id="120" dur="1000" fill="hold"/>
                                        <p:tgtEl>
                                          <p:spTgt spid="82"/>
                                        </p:tgtEl>
                                        <p:attrNameLst>
                                          <p:attrName>ppt_w</p:attrName>
                                        </p:attrNameLst>
                                      </p:cBhvr>
                                      <p:tavLst>
                                        <p:tav tm="0">
                                          <p:val>
                                            <p:fltVal val="0"/>
                                          </p:val>
                                        </p:tav>
                                        <p:tav tm="100000">
                                          <p:val>
                                            <p:strVal val="#ppt_w"/>
                                          </p:val>
                                        </p:tav>
                                      </p:tavLst>
                                    </p:anim>
                                    <p:anim calcmode="lin" valueType="num">
                                      <p:cBhvr>
                                        <p:cTn id="121" dur="1000" fill="hold"/>
                                        <p:tgtEl>
                                          <p:spTgt spid="82"/>
                                        </p:tgtEl>
                                        <p:attrNameLst>
                                          <p:attrName>ppt_h</p:attrName>
                                        </p:attrNameLst>
                                      </p:cBhvr>
                                      <p:tavLst>
                                        <p:tav tm="0">
                                          <p:val>
                                            <p:fltVal val="0"/>
                                          </p:val>
                                        </p:tav>
                                        <p:tav tm="100000">
                                          <p:val>
                                            <p:strVal val="#ppt_h"/>
                                          </p:val>
                                        </p:tav>
                                      </p:tavLst>
                                    </p:anim>
                                  </p:childTnLst>
                                </p:cTn>
                              </p:par>
                              <p:par>
                                <p:cTn id="122" presetID="0" presetClass="path" presetSubtype="0" accel="50000" decel="50000" fill="hold" grpId="1" nodeType="withEffect">
                                  <p:stCondLst>
                                    <p:cond delay="0"/>
                                  </p:stCondLst>
                                  <p:childTnLst>
                                    <p:animMotion origin="layout" path="M -2.79239E-6 0.45513 L -2.79239E-6 2.53469E-6 " pathEditMode="relative" rAng="0" ptsTypes="AA">
                                      <p:cBhvr>
                                        <p:cTn id="123" dur="1000" fill="hold"/>
                                        <p:tgtEl>
                                          <p:spTgt spid="82"/>
                                        </p:tgtEl>
                                        <p:attrNameLst>
                                          <p:attrName>ppt_x</p:attrName>
                                          <p:attrName>ppt_y</p:attrName>
                                        </p:attrNameLst>
                                      </p:cBhvr>
                                      <p:rCtr x="0" y="-228"/>
                                    </p:animMotion>
                                  </p:childTnLst>
                                </p:cTn>
                              </p:par>
                            </p:childTnLst>
                          </p:cTn>
                        </p:par>
                        <p:par>
                          <p:cTn id="124" fill="hold">
                            <p:stCondLst>
                              <p:cond delay="4000"/>
                            </p:stCondLst>
                            <p:childTnLst>
                              <p:par>
                                <p:cTn id="125" presetID="23" presetClass="entr" presetSubtype="16" fill="hold" grpId="0" nodeType="afterEffect">
                                  <p:stCondLst>
                                    <p:cond delay="0"/>
                                  </p:stCondLst>
                                  <p:childTnLst>
                                    <p:set>
                                      <p:cBhvr>
                                        <p:cTn id="126" dur="1" fill="hold">
                                          <p:stCondLst>
                                            <p:cond delay="0"/>
                                          </p:stCondLst>
                                        </p:cTn>
                                        <p:tgtEl>
                                          <p:spTgt spid="150"/>
                                        </p:tgtEl>
                                        <p:attrNameLst>
                                          <p:attrName>style.visibility</p:attrName>
                                        </p:attrNameLst>
                                      </p:cBhvr>
                                      <p:to>
                                        <p:strVal val="visible"/>
                                      </p:to>
                                    </p:set>
                                    <p:anim calcmode="lin" valueType="num">
                                      <p:cBhvr>
                                        <p:cTn id="127" dur="2000" fill="hold"/>
                                        <p:tgtEl>
                                          <p:spTgt spid="150"/>
                                        </p:tgtEl>
                                        <p:attrNameLst>
                                          <p:attrName>ppt_w</p:attrName>
                                        </p:attrNameLst>
                                      </p:cBhvr>
                                      <p:tavLst>
                                        <p:tav tm="0">
                                          <p:val>
                                            <p:fltVal val="0"/>
                                          </p:val>
                                        </p:tav>
                                        <p:tav tm="100000">
                                          <p:val>
                                            <p:strVal val="#ppt_w"/>
                                          </p:val>
                                        </p:tav>
                                      </p:tavLst>
                                    </p:anim>
                                    <p:anim calcmode="lin" valueType="num">
                                      <p:cBhvr>
                                        <p:cTn id="128" dur="2000" fill="hold"/>
                                        <p:tgtEl>
                                          <p:spTgt spid="150"/>
                                        </p:tgtEl>
                                        <p:attrNameLst>
                                          <p:attrName>ppt_h</p:attrName>
                                        </p:attrNameLst>
                                      </p:cBhvr>
                                      <p:tavLst>
                                        <p:tav tm="0">
                                          <p:val>
                                            <p:fltVal val="0"/>
                                          </p:val>
                                        </p:tav>
                                        <p:tav tm="100000">
                                          <p:val>
                                            <p:strVal val="#ppt_h"/>
                                          </p:val>
                                        </p:tav>
                                      </p:tavLst>
                                    </p:anim>
                                  </p:childTnLst>
                                </p:cTn>
                              </p:par>
                              <p:par>
                                <p:cTn id="129" presetID="0" presetClass="path" presetSubtype="0" accel="50000" decel="50000" fill="hold" grpId="1" nodeType="withEffect">
                                  <p:stCondLst>
                                    <p:cond delay="0"/>
                                  </p:stCondLst>
                                  <p:childTnLst>
                                    <p:animMotion origin="layout" path="M -0.0125 0.86586 L -1.16958E-6 3.3395E-6 " pathEditMode="relative" rAng="0" ptsTypes="AA">
                                      <p:cBhvr>
                                        <p:cTn id="130" dur="2000" fill="hold"/>
                                        <p:tgtEl>
                                          <p:spTgt spid="150"/>
                                        </p:tgtEl>
                                        <p:attrNameLst>
                                          <p:attrName>ppt_x</p:attrName>
                                          <p:attrName>ppt_y</p:attrName>
                                        </p:attrNameLst>
                                      </p:cBhvr>
                                      <p:rCtr x="6" y="-433"/>
                                    </p:animMotion>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64"/>
                                        </p:tgtEl>
                                        <p:attrNameLst>
                                          <p:attrName>style.visibility</p:attrName>
                                        </p:attrNameLst>
                                      </p:cBhvr>
                                      <p:to>
                                        <p:strVal val="visible"/>
                                      </p:to>
                                    </p:set>
                                    <p:animEffect transition="in" filter="fade">
                                      <p:cBhvr>
                                        <p:cTn id="135" dur="1000"/>
                                        <p:tgtEl>
                                          <p:spTgt spid="164"/>
                                        </p:tgtEl>
                                      </p:cBhvr>
                                    </p:animEffect>
                                  </p:childTnLst>
                                </p:cTn>
                              </p:par>
                            </p:childTnLst>
                          </p:cTn>
                        </p:par>
                        <p:par>
                          <p:cTn id="136" fill="hold">
                            <p:stCondLst>
                              <p:cond delay="1000"/>
                            </p:stCondLst>
                            <p:childTnLst>
                              <p:par>
                                <p:cTn id="137" presetID="23" presetClass="entr" presetSubtype="16" fill="hold" grpId="0" nodeType="afterEffect">
                                  <p:stCondLst>
                                    <p:cond delay="0"/>
                                  </p:stCondLst>
                                  <p:childTnLst>
                                    <p:set>
                                      <p:cBhvr>
                                        <p:cTn id="138" dur="1" fill="hold">
                                          <p:stCondLst>
                                            <p:cond delay="0"/>
                                          </p:stCondLst>
                                        </p:cTn>
                                        <p:tgtEl>
                                          <p:spTgt spid="83"/>
                                        </p:tgtEl>
                                        <p:attrNameLst>
                                          <p:attrName>style.visibility</p:attrName>
                                        </p:attrNameLst>
                                      </p:cBhvr>
                                      <p:to>
                                        <p:strVal val="visible"/>
                                      </p:to>
                                    </p:set>
                                    <p:anim calcmode="lin" valueType="num">
                                      <p:cBhvr>
                                        <p:cTn id="139" dur="500" fill="hold"/>
                                        <p:tgtEl>
                                          <p:spTgt spid="83"/>
                                        </p:tgtEl>
                                        <p:attrNameLst>
                                          <p:attrName>ppt_w</p:attrName>
                                        </p:attrNameLst>
                                      </p:cBhvr>
                                      <p:tavLst>
                                        <p:tav tm="0">
                                          <p:val>
                                            <p:fltVal val="0"/>
                                          </p:val>
                                        </p:tav>
                                        <p:tav tm="100000">
                                          <p:val>
                                            <p:strVal val="#ppt_w"/>
                                          </p:val>
                                        </p:tav>
                                      </p:tavLst>
                                    </p:anim>
                                    <p:anim calcmode="lin" valueType="num">
                                      <p:cBhvr>
                                        <p:cTn id="140" dur="500" fill="hold"/>
                                        <p:tgtEl>
                                          <p:spTgt spid="83"/>
                                        </p:tgtEl>
                                        <p:attrNameLst>
                                          <p:attrName>ppt_h</p:attrName>
                                        </p:attrNameLst>
                                      </p:cBhvr>
                                      <p:tavLst>
                                        <p:tav tm="0">
                                          <p:val>
                                            <p:fltVal val="0"/>
                                          </p:val>
                                        </p:tav>
                                        <p:tav tm="100000">
                                          <p:val>
                                            <p:strVal val="#ppt_h"/>
                                          </p:val>
                                        </p:tav>
                                      </p:tavLst>
                                    </p:anim>
                                  </p:childTnLst>
                                </p:cTn>
                              </p:par>
                              <p:par>
                                <p:cTn id="141" presetID="23" presetClass="entr" presetSubtype="16" fill="hold" nodeType="withEffect">
                                  <p:stCondLst>
                                    <p:cond delay="0"/>
                                  </p:stCondLst>
                                  <p:childTnLst>
                                    <p:set>
                                      <p:cBhvr>
                                        <p:cTn id="142" dur="1" fill="hold">
                                          <p:stCondLst>
                                            <p:cond delay="0"/>
                                          </p:stCondLst>
                                        </p:cTn>
                                        <p:tgtEl>
                                          <p:spTgt spid="7"/>
                                        </p:tgtEl>
                                        <p:attrNameLst>
                                          <p:attrName>style.visibility</p:attrName>
                                        </p:attrNameLst>
                                      </p:cBhvr>
                                      <p:to>
                                        <p:strVal val="visible"/>
                                      </p:to>
                                    </p:set>
                                    <p:anim calcmode="lin" valueType="num">
                                      <p:cBhvr>
                                        <p:cTn id="143" dur="500" fill="hold"/>
                                        <p:tgtEl>
                                          <p:spTgt spid="7"/>
                                        </p:tgtEl>
                                        <p:attrNameLst>
                                          <p:attrName>ppt_w</p:attrName>
                                        </p:attrNameLst>
                                      </p:cBhvr>
                                      <p:tavLst>
                                        <p:tav tm="0">
                                          <p:val>
                                            <p:fltVal val="0"/>
                                          </p:val>
                                        </p:tav>
                                        <p:tav tm="100000">
                                          <p:val>
                                            <p:strVal val="#ppt_w"/>
                                          </p:val>
                                        </p:tav>
                                      </p:tavLst>
                                    </p:anim>
                                    <p:anim calcmode="lin" valueType="num">
                                      <p:cBhvr>
                                        <p:cTn id="144" dur="500" fill="hold"/>
                                        <p:tgtEl>
                                          <p:spTgt spid="7"/>
                                        </p:tgtEl>
                                        <p:attrNameLst>
                                          <p:attrName>ppt_h</p:attrName>
                                        </p:attrNameLst>
                                      </p:cBhvr>
                                      <p:tavLst>
                                        <p:tav tm="0">
                                          <p:val>
                                            <p:fltVal val="0"/>
                                          </p:val>
                                        </p:tav>
                                        <p:tav tm="100000">
                                          <p:val>
                                            <p:strVal val="#ppt_h"/>
                                          </p:val>
                                        </p:tav>
                                      </p:tavLst>
                                    </p:anim>
                                  </p:childTnLst>
                                </p:cTn>
                              </p:par>
                            </p:childTnLst>
                          </p:cTn>
                        </p:par>
                        <p:par>
                          <p:cTn id="145" fill="hold">
                            <p:stCondLst>
                              <p:cond delay="1500"/>
                            </p:stCondLst>
                            <p:childTnLst>
                              <p:par>
                                <p:cTn id="146" presetID="23" presetClass="entr" presetSubtype="16" fill="hold" nodeType="afterEffect">
                                  <p:stCondLst>
                                    <p:cond delay="0"/>
                                  </p:stCondLst>
                                  <p:childTnLst>
                                    <p:set>
                                      <p:cBhvr>
                                        <p:cTn id="147" dur="1" fill="hold">
                                          <p:stCondLst>
                                            <p:cond delay="0"/>
                                          </p:stCondLst>
                                        </p:cTn>
                                        <p:tgtEl>
                                          <p:spTgt spid="6"/>
                                        </p:tgtEl>
                                        <p:attrNameLst>
                                          <p:attrName>style.visibility</p:attrName>
                                        </p:attrNameLst>
                                      </p:cBhvr>
                                      <p:to>
                                        <p:strVal val="visible"/>
                                      </p:to>
                                    </p:set>
                                    <p:anim calcmode="lin" valueType="num">
                                      <p:cBhvr>
                                        <p:cTn id="148" dur="500" fill="hold"/>
                                        <p:tgtEl>
                                          <p:spTgt spid="6"/>
                                        </p:tgtEl>
                                        <p:attrNameLst>
                                          <p:attrName>ppt_w</p:attrName>
                                        </p:attrNameLst>
                                      </p:cBhvr>
                                      <p:tavLst>
                                        <p:tav tm="0">
                                          <p:val>
                                            <p:fltVal val="0"/>
                                          </p:val>
                                        </p:tav>
                                        <p:tav tm="100000">
                                          <p:val>
                                            <p:strVal val="#ppt_w"/>
                                          </p:val>
                                        </p:tav>
                                      </p:tavLst>
                                    </p:anim>
                                    <p:anim calcmode="lin" valueType="num">
                                      <p:cBhvr>
                                        <p:cTn id="149" dur="500" fill="hold"/>
                                        <p:tgtEl>
                                          <p:spTgt spid="6"/>
                                        </p:tgtEl>
                                        <p:attrNameLst>
                                          <p:attrName>ppt_h</p:attrName>
                                        </p:attrNameLst>
                                      </p:cBhvr>
                                      <p:tavLst>
                                        <p:tav tm="0">
                                          <p:val>
                                            <p:fltVal val="0"/>
                                          </p:val>
                                        </p:tav>
                                        <p:tav tm="100000">
                                          <p:val>
                                            <p:strVal val="#ppt_h"/>
                                          </p:val>
                                        </p:tav>
                                      </p:tavLst>
                                    </p:anim>
                                  </p:childTnLst>
                                </p:cTn>
                              </p:par>
                            </p:childTnLst>
                          </p:cTn>
                        </p:par>
                        <p:par>
                          <p:cTn id="150" fill="hold">
                            <p:stCondLst>
                              <p:cond delay="2000"/>
                            </p:stCondLst>
                            <p:childTnLst>
                              <p:par>
                                <p:cTn id="151" presetID="10" presetClass="entr" presetSubtype="0" fill="hold" grpId="0" nodeType="afterEffect">
                                  <p:stCondLst>
                                    <p:cond delay="0"/>
                                  </p:stCondLst>
                                  <p:childTnLst>
                                    <p:set>
                                      <p:cBhvr>
                                        <p:cTn id="152" dur="1" fill="hold">
                                          <p:stCondLst>
                                            <p:cond delay="0"/>
                                          </p:stCondLst>
                                        </p:cTn>
                                        <p:tgtEl>
                                          <p:spTgt spid="163"/>
                                        </p:tgtEl>
                                        <p:attrNameLst>
                                          <p:attrName>style.visibility</p:attrName>
                                        </p:attrNameLst>
                                      </p:cBhvr>
                                      <p:to>
                                        <p:strVal val="visible"/>
                                      </p:to>
                                    </p:set>
                                    <p:animEffect transition="in" filter="fade">
                                      <p:cBhvr>
                                        <p:cTn id="153" dur="1000"/>
                                        <p:tgtEl>
                                          <p:spTgt spid="163"/>
                                        </p:tgtEl>
                                      </p:cBhvr>
                                    </p:animEffect>
                                  </p:childTnLst>
                                </p:cTn>
                              </p:par>
                            </p:childTnLst>
                          </p:cTn>
                        </p:par>
                        <p:par>
                          <p:cTn id="154" fill="hold">
                            <p:stCondLst>
                              <p:cond delay="3000"/>
                            </p:stCondLst>
                            <p:childTnLst>
                              <p:par>
                                <p:cTn id="155" presetID="23" presetClass="entr" presetSubtype="16" fill="hold" nodeType="afterEffect">
                                  <p:stCondLst>
                                    <p:cond delay="0"/>
                                  </p:stCondLst>
                                  <p:childTnLst>
                                    <p:set>
                                      <p:cBhvr>
                                        <p:cTn id="156" dur="1" fill="hold">
                                          <p:stCondLst>
                                            <p:cond delay="0"/>
                                          </p:stCondLst>
                                        </p:cTn>
                                        <p:tgtEl>
                                          <p:spTgt spid="5"/>
                                        </p:tgtEl>
                                        <p:attrNameLst>
                                          <p:attrName>style.visibility</p:attrName>
                                        </p:attrNameLst>
                                      </p:cBhvr>
                                      <p:to>
                                        <p:strVal val="visible"/>
                                      </p:to>
                                    </p:set>
                                    <p:anim calcmode="lin" valueType="num">
                                      <p:cBhvr>
                                        <p:cTn id="157" dur="500" fill="hold"/>
                                        <p:tgtEl>
                                          <p:spTgt spid="5"/>
                                        </p:tgtEl>
                                        <p:attrNameLst>
                                          <p:attrName>ppt_w</p:attrName>
                                        </p:attrNameLst>
                                      </p:cBhvr>
                                      <p:tavLst>
                                        <p:tav tm="0">
                                          <p:val>
                                            <p:fltVal val="0"/>
                                          </p:val>
                                        </p:tav>
                                        <p:tav tm="100000">
                                          <p:val>
                                            <p:strVal val="#ppt_w"/>
                                          </p:val>
                                        </p:tav>
                                      </p:tavLst>
                                    </p:anim>
                                    <p:anim calcmode="lin" valueType="num">
                                      <p:cBhvr>
                                        <p:cTn id="158" dur="500" fill="hold"/>
                                        <p:tgtEl>
                                          <p:spTgt spid="5"/>
                                        </p:tgtEl>
                                        <p:attrNameLst>
                                          <p:attrName>ppt_h</p:attrName>
                                        </p:attrNameLst>
                                      </p:cBhvr>
                                      <p:tavLst>
                                        <p:tav tm="0">
                                          <p:val>
                                            <p:fltVal val="0"/>
                                          </p:val>
                                        </p:tav>
                                        <p:tav tm="100000">
                                          <p:val>
                                            <p:strVal val="#ppt_h"/>
                                          </p:val>
                                        </p:tav>
                                      </p:tavLst>
                                    </p:anim>
                                  </p:childTnLst>
                                </p:cTn>
                              </p:par>
                              <p:par>
                                <p:cTn id="159" presetID="23" presetClass="entr" presetSubtype="16" fill="hold" grpId="1" nodeType="withEffect">
                                  <p:stCondLst>
                                    <p:cond delay="0"/>
                                  </p:stCondLst>
                                  <p:childTnLst>
                                    <p:set>
                                      <p:cBhvr>
                                        <p:cTn id="160" dur="1" fill="hold">
                                          <p:stCondLst>
                                            <p:cond delay="0"/>
                                          </p:stCondLst>
                                        </p:cTn>
                                        <p:tgtEl>
                                          <p:spTgt spid="83"/>
                                        </p:tgtEl>
                                        <p:attrNameLst>
                                          <p:attrName>style.visibility</p:attrName>
                                        </p:attrNameLst>
                                      </p:cBhvr>
                                      <p:to>
                                        <p:strVal val="visible"/>
                                      </p:to>
                                    </p:set>
                                    <p:anim calcmode="lin" valueType="num">
                                      <p:cBhvr>
                                        <p:cTn id="161" dur="500" fill="hold"/>
                                        <p:tgtEl>
                                          <p:spTgt spid="83"/>
                                        </p:tgtEl>
                                        <p:attrNameLst>
                                          <p:attrName>ppt_w</p:attrName>
                                        </p:attrNameLst>
                                      </p:cBhvr>
                                      <p:tavLst>
                                        <p:tav tm="0">
                                          <p:val>
                                            <p:fltVal val="0"/>
                                          </p:val>
                                        </p:tav>
                                        <p:tav tm="100000">
                                          <p:val>
                                            <p:strVal val="#ppt_w"/>
                                          </p:val>
                                        </p:tav>
                                      </p:tavLst>
                                    </p:anim>
                                    <p:anim calcmode="lin" valueType="num">
                                      <p:cBhvr>
                                        <p:cTn id="162" dur="500" fill="hold"/>
                                        <p:tgtEl>
                                          <p:spTgt spid="83"/>
                                        </p:tgtEl>
                                        <p:attrNameLst>
                                          <p:attrName>ppt_h</p:attrName>
                                        </p:attrNameLst>
                                      </p:cBhvr>
                                      <p:tavLst>
                                        <p:tav tm="0">
                                          <p:val>
                                            <p:fltVal val="0"/>
                                          </p:val>
                                        </p:tav>
                                        <p:tav tm="100000">
                                          <p:val>
                                            <p:strVal val="#ppt_h"/>
                                          </p:val>
                                        </p:tav>
                                      </p:tavLst>
                                    </p:anim>
                                  </p:childTnLst>
                                </p:cTn>
                              </p:par>
                            </p:childTnLst>
                          </p:cTn>
                        </p:par>
                        <p:par>
                          <p:cTn id="163" fill="hold">
                            <p:stCondLst>
                              <p:cond delay="3500"/>
                            </p:stCondLst>
                            <p:childTnLst>
                              <p:par>
                                <p:cTn id="164" presetID="23" presetClass="entr" presetSubtype="16" fill="hold" nodeType="afterEffect">
                                  <p:stCondLst>
                                    <p:cond delay="0"/>
                                  </p:stCondLst>
                                  <p:childTnLst>
                                    <p:set>
                                      <p:cBhvr>
                                        <p:cTn id="165" dur="1" fill="hold">
                                          <p:stCondLst>
                                            <p:cond delay="0"/>
                                          </p:stCondLst>
                                        </p:cTn>
                                        <p:tgtEl>
                                          <p:spTgt spid="4"/>
                                        </p:tgtEl>
                                        <p:attrNameLst>
                                          <p:attrName>style.visibility</p:attrName>
                                        </p:attrNameLst>
                                      </p:cBhvr>
                                      <p:to>
                                        <p:strVal val="visible"/>
                                      </p:to>
                                    </p:set>
                                    <p:anim calcmode="lin" valueType="num">
                                      <p:cBhvr>
                                        <p:cTn id="166" dur="500" fill="hold"/>
                                        <p:tgtEl>
                                          <p:spTgt spid="4"/>
                                        </p:tgtEl>
                                        <p:attrNameLst>
                                          <p:attrName>ppt_w</p:attrName>
                                        </p:attrNameLst>
                                      </p:cBhvr>
                                      <p:tavLst>
                                        <p:tav tm="0">
                                          <p:val>
                                            <p:fltVal val="0"/>
                                          </p:val>
                                        </p:tav>
                                        <p:tav tm="100000">
                                          <p:val>
                                            <p:strVal val="#ppt_w"/>
                                          </p:val>
                                        </p:tav>
                                      </p:tavLst>
                                    </p:anim>
                                    <p:anim calcmode="lin" valueType="num">
                                      <p:cBhvr>
                                        <p:cTn id="167" dur="500" fill="hold"/>
                                        <p:tgtEl>
                                          <p:spTgt spid="4"/>
                                        </p:tgtEl>
                                        <p:attrNameLst>
                                          <p:attrName>ppt_h</p:attrName>
                                        </p:attrNameLst>
                                      </p:cBhvr>
                                      <p:tavLst>
                                        <p:tav tm="0">
                                          <p:val>
                                            <p:fltVal val="0"/>
                                          </p:val>
                                        </p:tav>
                                        <p:tav tm="100000">
                                          <p:val>
                                            <p:strVal val="#ppt_h"/>
                                          </p:val>
                                        </p:tav>
                                      </p:tavLst>
                                    </p:anim>
                                  </p:childTnLst>
                                </p:cTn>
                              </p:par>
                            </p:childTnLst>
                          </p:cTn>
                        </p:par>
                        <p:par>
                          <p:cTn id="168" fill="hold">
                            <p:stCondLst>
                              <p:cond delay="4000"/>
                            </p:stCondLst>
                            <p:childTnLst>
                              <p:par>
                                <p:cTn id="169" presetID="10" presetClass="entr" presetSubtype="0" fill="hold" grpId="0" nodeType="afterEffect">
                                  <p:stCondLst>
                                    <p:cond delay="0"/>
                                  </p:stCondLst>
                                  <p:childTnLst>
                                    <p:set>
                                      <p:cBhvr>
                                        <p:cTn id="170" dur="1" fill="hold">
                                          <p:stCondLst>
                                            <p:cond delay="0"/>
                                          </p:stCondLst>
                                        </p:cTn>
                                        <p:tgtEl>
                                          <p:spTgt spid="162"/>
                                        </p:tgtEl>
                                        <p:attrNameLst>
                                          <p:attrName>style.visibility</p:attrName>
                                        </p:attrNameLst>
                                      </p:cBhvr>
                                      <p:to>
                                        <p:strVal val="visible"/>
                                      </p:to>
                                    </p:set>
                                    <p:animEffect transition="in" filter="fade">
                                      <p:cBhvr>
                                        <p:cTn id="171" dur="1000"/>
                                        <p:tgtEl>
                                          <p:spTgt spid="162"/>
                                        </p:tgtEl>
                                      </p:cBhvr>
                                    </p:animEffect>
                                  </p:childTnLst>
                                </p:cTn>
                              </p:par>
                            </p:childTnLst>
                          </p:cTn>
                        </p:par>
                        <p:par>
                          <p:cTn id="172" fill="hold">
                            <p:stCondLst>
                              <p:cond delay="5000"/>
                            </p:stCondLst>
                            <p:childTnLst>
                              <p:par>
                                <p:cTn id="173" presetID="23" presetClass="entr" presetSubtype="16" fill="hold" nodeType="afterEffect">
                                  <p:stCondLst>
                                    <p:cond delay="0"/>
                                  </p:stCondLst>
                                  <p:childTnLst>
                                    <p:set>
                                      <p:cBhvr>
                                        <p:cTn id="174" dur="1" fill="hold">
                                          <p:stCondLst>
                                            <p:cond delay="0"/>
                                          </p:stCondLst>
                                        </p:cTn>
                                        <p:tgtEl>
                                          <p:spTgt spid="3"/>
                                        </p:tgtEl>
                                        <p:attrNameLst>
                                          <p:attrName>style.visibility</p:attrName>
                                        </p:attrNameLst>
                                      </p:cBhvr>
                                      <p:to>
                                        <p:strVal val="visible"/>
                                      </p:to>
                                    </p:set>
                                    <p:anim calcmode="lin" valueType="num">
                                      <p:cBhvr>
                                        <p:cTn id="175" dur="500" fill="hold"/>
                                        <p:tgtEl>
                                          <p:spTgt spid="3"/>
                                        </p:tgtEl>
                                        <p:attrNameLst>
                                          <p:attrName>ppt_w</p:attrName>
                                        </p:attrNameLst>
                                      </p:cBhvr>
                                      <p:tavLst>
                                        <p:tav tm="0">
                                          <p:val>
                                            <p:fltVal val="0"/>
                                          </p:val>
                                        </p:tav>
                                        <p:tav tm="100000">
                                          <p:val>
                                            <p:strVal val="#ppt_w"/>
                                          </p:val>
                                        </p:tav>
                                      </p:tavLst>
                                    </p:anim>
                                    <p:anim calcmode="lin" valueType="num">
                                      <p:cBhvr>
                                        <p:cTn id="176" dur="500" fill="hold"/>
                                        <p:tgtEl>
                                          <p:spTgt spid="3"/>
                                        </p:tgtEl>
                                        <p:attrNameLst>
                                          <p:attrName>ppt_h</p:attrName>
                                        </p:attrNameLst>
                                      </p:cBhvr>
                                      <p:tavLst>
                                        <p:tav tm="0">
                                          <p:val>
                                            <p:fltVal val="0"/>
                                          </p:val>
                                        </p:tav>
                                        <p:tav tm="100000">
                                          <p:val>
                                            <p:strVal val="#ppt_h"/>
                                          </p:val>
                                        </p:tav>
                                      </p:tavLst>
                                    </p:anim>
                                  </p:childTnLst>
                                </p:cTn>
                              </p:par>
                              <p:par>
                                <p:cTn id="177" presetID="23" presetClass="entr" presetSubtype="16" fill="hold" grpId="2" nodeType="withEffect">
                                  <p:stCondLst>
                                    <p:cond delay="0"/>
                                  </p:stCondLst>
                                  <p:childTnLst>
                                    <p:set>
                                      <p:cBhvr>
                                        <p:cTn id="178" dur="1" fill="hold">
                                          <p:stCondLst>
                                            <p:cond delay="0"/>
                                          </p:stCondLst>
                                        </p:cTn>
                                        <p:tgtEl>
                                          <p:spTgt spid="83"/>
                                        </p:tgtEl>
                                        <p:attrNameLst>
                                          <p:attrName>style.visibility</p:attrName>
                                        </p:attrNameLst>
                                      </p:cBhvr>
                                      <p:to>
                                        <p:strVal val="visible"/>
                                      </p:to>
                                    </p:set>
                                    <p:anim calcmode="lin" valueType="num">
                                      <p:cBhvr>
                                        <p:cTn id="179" dur="500" fill="hold"/>
                                        <p:tgtEl>
                                          <p:spTgt spid="83"/>
                                        </p:tgtEl>
                                        <p:attrNameLst>
                                          <p:attrName>ppt_w</p:attrName>
                                        </p:attrNameLst>
                                      </p:cBhvr>
                                      <p:tavLst>
                                        <p:tav tm="0">
                                          <p:val>
                                            <p:fltVal val="0"/>
                                          </p:val>
                                        </p:tav>
                                        <p:tav tm="100000">
                                          <p:val>
                                            <p:strVal val="#ppt_w"/>
                                          </p:val>
                                        </p:tav>
                                      </p:tavLst>
                                    </p:anim>
                                    <p:anim calcmode="lin" valueType="num">
                                      <p:cBhvr>
                                        <p:cTn id="180" dur="500" fill="hold"/>
                                        <p:tgtEl>
                                          <p:spTgt spid="83"/>
                                        </p:tgtEl>
                                        <p:attrNameLst>
                                          <p:attrName>ppt_h</p:attrName>
                                        </p:attrNameLst>
                                      </p:cBhvr>
                                      <p:tavLst>
                                        <p:tav tm="0">
                                          <p:val>
                                            <p:fltVal val="0"/>
                                          </p:val>
                                        </p:tav>
                                        <p:tav tm="100000">
                                          <p:val>
                                            <p:strVal val="#ppt_h"/>
                                          </p:val>
                                        </p:tav>
                                      </p:tavLst>
                                    </p:anim>
                                  </p:childTnLst>
                                </p:cTn>
                              </p:par>
                            </p:childTnLst>
                          </p:cTn>
                        </p:par>
                        <p:par>
                          <p:cTn id="181" fill="hold">
                            <p:stCondLst>
                              <p:cond delay="5500"/>
                            </p:stCondLst>
                            <p:childTnLst>
                              <p:par>
                                <p:cTn id="182" presetID="23" presetClass="entr" presetSubtype="16" fill="hold" nodeType="afterEffect">
                                  <p:stCondLst>
                                    <p:cond delay="0"/>
                                  </p:stCondLst>
                                  <p:childTnLst>
                                    <p:set>
                                      <p:cBhvr>
                                        <p:cTn id="183" dur="1" fill="hold">
                                          <p:stCondLst>
                                            <p:cond delay="0"/>
                                          </p:stCondLst>
                                        </p:cTn>
                                        <p:tgtEl>
                                          <p:spTgt spid="2"/>
                                        </p:tgtEl>
                                        <p:attrNameLst>
                                          <p:attrName>style.visibility</p:attrName>
                                        </p:attrNameLst>
                                      </p:cBhvr>
                                      <p:to>
                                        <p:strVal val="visible"/>
                                      </p:to>
                                    </p:set>
                                    <p:anim calcmode="lin" valueType="num">
                                      <p:cBhvr>
                                        <p:cTn id="184" dur="500" fill="hold"/>
                                        <p:tgtEl>
                                          <p:spTgt spid="2"/>
                                        </p:tgtEl>
                                        <p:attrNameLst>
                                          <p:attrName>ppt_w</p:attrName>
                                        </p:attrNameLst>
                                      </p:cBhvr>
                                      <p:tavLst>
                                        <p:tav tm="0">
                                          <p:val>
                                            <p:fltVal val="0"/>
                                          </p:val>
                                        </p:tav>
                                        <p:tav tm="100000">
                                          <p:val>
                                            <p:strVal val="#ppt_w"/>
                                          </p:val>
                                        </p:tav>
                                      </p:tavLst>
                                    </p:anim>
                                    <p:anim calcmode="lin" valueType="num">
                                      <p:cBhvr>
                                        <p:cTn id="185"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61"/>
                                        </p:tgtEl>
                                        <p:attrNameLst>
                                          <p:attrName>style.visibility</p:attrName>
                                        </p:attrNameLst>
                                      </p:cBhvr>
                                      <p:to>
                                        <p:strVal val="visible"/>
                                      </p:to>
                                    </p:set>
                                    <p:anim calcmode="lin" valueType="num">
                                      <p:cBhvr>
                                        <p:cTn id="190" dur="500" fill="hold"/>
                                        <p:tgtEl>
                                          <p:spTgt spid="61"/>
                                        </p:tgtEl>
                                        <p:attrNameLst>
                                          <p:attrName>ppt_w</p:attrName>
                                        </p:attrNameLst>
                                      </p:cBhvr>
                                      <p:tavLst>
                                        <p:tav tm="0">
                                          <p:val>
                                            <p:fltVal val="0"/>
                                          </p:val>
                                        </p:tav>
                                        <p:tav tm="100000">
                                          <p:val>
                                            <p:strVal val="#ppt_w"/>
                                          </p:val>
                                        </p:tav>
                                      </p:tavLst>
                                    </p:anim>
                                    <p:anim calcmode="lin" valueType="num">
                                      <p:cBhvr>
                                        <p:cTn id="191" dur="500" fill="hold"/>
                                        <p:tgtEl>
                                          <p:spTgt spid="61"/>
                                        </p:tgtEl>
                                        <p:attrNameLst>
                                          <p:attrName>ppt_h</p:attrName>
                                        </p:attrNameLst>
                                      </p:cBhvr>
                                      <p:tavLst>
                                        <p:tav tm="0">
                                          <p:val>
                                            <p:fltVal val="0"/>
                                          </p:val>
                                        </p:tav>
                                        <p:tav tm="100000">
                                          <p:val>
                                            <p:strVal val="#ppt_h"/>
                                          </p:val>
                                        </p:tav>
                                      </p:tavLst>
                                    </p:anim>
                                    <p:animEffect transition="in" filter="fade">
                                      <p:cBhvr>
                                        <p:cTn id="19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48" grpId="0" animBg="1"/>
      <p:bldP spid="141" grpId="0" animBg="1"/>
      <p:bldP spid="150" grpId="0"/>
      <p:bldP spid="150" grpId="1"/>
      <p:bldP spid="162" grpId="0"/>
      <p:bldP spid="163" grpId="0"/>
      <p:bldP spid="164" grpId="0"/>
      <p:bldP spid="165" grpId="0"/>
      <p:bldP spid="166" grpId="0"/>
      <p:bldP spid="63" grpId="0"/>
      <p:bldP spid="66" grpId="0"/>
      <p:bldP spid="66" grpId="1"/>
      <p:bldP spid="78" grpId="0"/>
      <p:bldP spid="79" grpId="0"/>
      <p:bldP spid="80" grpId="0"/>
      <p:bldP spid="81" grpId="0"/>
      <p:bldP spid="82" grpId="0"/>
      <p:bldP spid="82" grpId="1"/>
      <p:bldP spid="83" grpId="0"/>
      <p:bldP spid="83" grpId="1"/>
      <p:bldP spid="83" grpId="2"/>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4"/>
          <p:cNvSpPr/>
          <p:nvPr/>
        </p:nvSpPr>
        <p:spPr>
          <a:xfrm>
            <a:off x="3640252" y="1625139"/>
            <a:ext cx="1549506" cy="4623261"/>
          </a:xfrm>
          <a:prstGeom prst="rect">
            <a:avLst/>
          </a:prstGeom>
          <a:gradFill flip="none" rotWithShape="1">
            <a:gsLst>
              <a:gs pos="0">
                <a:schemeClr val="tx1">
                  <a:lumMod val="65000"/>
                  <a:lumOff val="35000"/>
                  <a:alpha val="74000"/>
                </a:schemeClr>
              </a:gs>
              <a:gs pos="80000">
                <a:srgbClr val="000000">
                  <a:alpha val="19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flat" dir="t"/>
          </a:scene3d>
        </p:spPr>
        <p:txBody>
          <a:bodyPr vert="horz" wrap="square" lIns="91440" tIns="45720" rIns="91440" bIns="45720" numCol="1" rtlCol="0" anchor="t" anchorCtr="0" compatLnSpc="1">
            <a:prstTxWarp prst="textNoShape">
              <a:avLst/>
            </a:prstTxWarp>
          </a:bodyPr>
          <a:lstStyle/>
          <a:p>
            <a:pPr algn="ctr" defTabSz="1097280">
              <a:spcBef>
                <a:spcPts val="0"/>
              </a:spcBef>
              <a:spcAft>
                <a:spcPts val="0"/>
              </a:spcAft>
              <a:buNone/>
            </a:pPr>
            <a:r>
              <a:rPr lang="pt-BR" altLang="zh-CN" sz="1600" b="0" i="0" smtClean="0">
                <a:solidFill>
                  <a:schemeClr val="bg2"/>
                </a:solidFill>
                <a:latin typeface="Segoe"/>
                <a:ea typeface="+mn-ea"/>
                <a:cs typeface="+mn-cs"/>
              </a:rPr>
              <a:t>Básico</a:t>
            </a:r>
          </a:p>
          <a:p>
            <a:pPr algn="ctr" defTabSz="1097280">
              <a:spcBef>
                <a:spcPts val="0"/>
              </a:spcBef>
              <a:spcAft>
                <a:spcPts val="0"/>
              </a:spcAft>
              <a:buNone/>
            </a:pPr>
            <a:endParaRPr lang="pt-BR" smtClean="0">
              <a:solidFill>
                <a:schemeClr val="bg2"/>
              </a:solidFill>
              <a:latin typeface="Segoe"/>
            </a:endParaRPr>
          </a:p>
        </p:txBody>
      </p:sp>
      <p:sp>
        <p:nvSpPr>
          <p:cNvPr id="19" name="Rounded Rectangle 6"/>
          <p:cNvSpPr/>
          <p:nvPr/>
        </p:nvSpPr>
        <p:spPr>
          <a:xfrm>
            <a:off x="5376125" y="1625139"/>
            <a:ext cx="1549506" cy="4623261"/>
          </a:xfrm>
          <a:prstGeom prst="rect">
            <a:avLst/>
          </a:prstGeom>
          <a:gradFill flip="none" rotWithShape="1">
            <a:gsLst>
              <a:gs pos="0">
                <a:schemeClr val="tx1">
                  <a:lumMod val="65000"/>
                  <a:lumOff val="35000"/>
                  <a:alpha val="74000"/>
                </a:schemeClr>
              </a:gs>
              <a:gs pos="80000">
                <a:srgbClr val="000000">
                  <a:alpha val="19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flat" dir="t"/>
          </a:scene3d>
        </p:spPr>
        <p:txBody>
          <a:bodyPr vert="horz" wrap="square" lIns="91440" tIns="45720" rIns="91440" bIns="45720" numCol="1" rtlCol="0" anchor="t" anchorCtr="0" compatLnSpc="1">
            <a:prstTxWarp prst="textNoShape">
              <a:avLst/>
            </a:prstTxWarp>
          </a:bodyPr>
          <a:lstStyle/>
          <a:p>
            <a:pPr algn="ctr" defTabSz="1097280">
              <a:spcBef>
                <a:spcPts val="0"/>
              </a:spcBef>
              <a:spcAft>
                <a:spcPts val="0"/>
              </a:spcAft>
              <a:buNone/>
            </a:pPr>
            <a:r>
              <a:rPr lang="pt-BR" altLang="zh-CN" sz="1600" b="0" i="0" smtClean="0">
                <a:solidFill>
                  <a:schemeClr val="bg2"/>
                </a:solidFill>
                <a:latin typeface="Segoe"/>
                <a:ea typeface="+mn-ea"/>
                <a:cs typeface="+mn-cs"/>
              </a:rPr>
              <a:t>Padronizado</a:t>
            </a:r>
          </a:p>
          <a:p>
            <a:pPr algn="ctr" defTabSz="1097280">
              <a:spcBef>
                <a:spcPts val="0"/>
              </a:spcBef>
              <a:spcAft>
                <a:spcPts val="0"/>
              </a:spcAft>
              <a:buNone/>
            </a:pPr>
            <a:endParaRPr lang="pt-BR" smtClean="0">
              <a:solidFill>
                <a:schemeClr val="bg2"/>
              </a:solidFill>
              <a:latin typeface="Segoe"/>
            </a:endParaRPr>
          </a:p>
        </p:txBody>
      </p:sp>
      <p:sp>
        <p:nvSpPr>
          <p:cNvPr id="17" name="Rounded Rectangle 8"/>
          <p:cNvSpPr/>
          <p:nvPr/>
        </p:nvSpPr>
        <p:spPr>
          <a:xfrm>
            <a:off x="7111918" y="1625139"/>
            <a:ext cx="1549506" cy="4623261"/>
          </a:xfrm>
          <a:prstGeom prst="rect">
            <a:avLst/>
          </a:prstGeom>
          <a:gradFill flip="none" rotWithShape="1">
            <a:gsLst>
              <a:gs pos="0">
                <a:schemeClr val="tx1">
                  <a:lumMod val="65000"/>
                  <a:lumOff val="35000"/>
                  <a:alpha val="74000"/>
                </a:schemeClr>
              </a:gs>
              <a:gs pos="80000">
                <a:srgbClr val="000000">
                  <a:alpha val="19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flat" dir="t"/>
          </a:scene3d>
        </p:spPr>
        <p:txBody>
          <a:bodyPr vert="horz" wrap="square" lIns="91440" tIns="45720" rIns="91440" bIns="45720" numCol="1" rtlCol="0" anchor="t" anchorCtr="0" compatLnSpc="1">
            <a:prstTxWarp prst="textNoShape">
              <a:avLst/>
            </a:prstTxWarp>
          </a:bodyPr>
          <a:lstStyle/>
          <a:p>
            <a:pPr algn="ctr" defTabSz="1097280">
              <a:spcBef>
                <a:spcPts val="0"/>
              </a:spcBef>
              <a:spcAft>
                <a:spcPts val="0"/>
              </a:spcAft>
              <a:buNone/>
            </a:pPr>
            <a:r>
              <a:rPr lang="pt-BR" altLang="zh-CN" sz="1600" b="0" i="0" smtClean="0">
                <a:solidFill>
                  <a:schemeClr val="bg2"/>
                </a:solidFill>
                <a:latin typeface="Segoe"/>
                <a:ea typeface="+mn-ea"/>
                <a:cs typeface="+mn-cs"/>
              </a:rPr>
              <a:t>Racionalizado</a:t>
            </a:r>
          </a:p>
          <a:p>
            <a:pPr algn="ctr" defTabSz="1097280">
              <a:spcBef>
                <a:spcPts val="0"/>
              </a:spcBef>
              <a:spcAft>
                <a:spcPts val="0"/>
              </a:spcAft>
              <a:buNone/>
            </a:pPr>
            <a:endParaRPr lang="pt-BR" smtClean="0">
              <a:solidFill>
                <a:schemeClr val="bg2"/>
              </a:solidFill>
              <a:latin typeface="Segoe"/>
            </a:endParaRPr>
          </a:p>
          <a:p>
            <a:pPr algn="ctr" defTabSz="1097280">
              <a:spcBef>
                <a:spcPts val="0"/>
              </a:spcBef>
              <a:spcAft>
                <a:spcPts val="0"/>
              </a:spcAft>
              <a:buNone/>
            </a:pPr>
            <a:endParaRPr lang="pt-BR" smtClean="0">
              <a:solidFill>
                <a:schemeClr val="bg2"/>
              </a:solidFill>
              <a:latin typeface="Segoe"/>
            </a:endParaRPr>
          </a:p>
          <a:p>
            <a:pPr algn="ctr" defTabSz="1097280">
              <a:spcBef>
                <a:spcPts val="0"/>
              </a:spcBef>
              <a:spcAft>
                <a:spcPts val="0"/>
              </a:spcAft>
              <a:buNone/>
            </a:pPr>
            <a:endParaRPr lang="pt-BR" smtClean="0">
              <a:solidFill>
                <a:schemeClr val="bg2"/>
              </a:solidFill>
              <a:latin typeface="Segoe"/>
            </a:endParaRPr>
          </a:p>
        </p:txBody>
      </p:sp>
      <p:sp>
        <p:nvSpPr>
          <p:cNvPr id="2" name="Title 1"/>
          <p:cNvSpPr>
            <a:spLocks noGrp="1"/>
          </p:cNvSpPr>
          <p:nvPr>
            <p:ph type="title"/>
          </p:nvPr>
        </p:nvSpPr>
        <p:spPr>
          <a:xfrm>
            <a:off x="381000" y="230188"/>
            <a:ext cx="8382000" cy="978729"/>
          </a:xfrm>
        </p:spPr>
        <p:txBody>
          <a:bodyPr/>
          <a:lstStyle/>
          <a:p>
            <a:pPr algn="ctr" defTabSz="914400">
              <a:lnSpc>
                <a:spcPct val="90000"/>
              </a:lnSpc>
              <a:spcBef>
                <a:spcPts val="0"/>
              </a:spcBef>
              <a:spcAft>
                <a:spcPts val="0"/>
              </a:spcAft>
              <a:buNone/>
            </a:pPr>
            <a:r>
              <a:rPr lang="pt-BR" sz="3200" b="0" i="0" noProof="0" smtClean="0">
                <a:solidFill>
                  <a:schemeClr val="tx1"/>
                </a:solidFill>
                <a:effectLst>
                  <a:outerShdw blurRad="50800" dist="38100" dir="2700000" algn="tl">
                    <a:prstClr val="black">
                      <a:alpha val="40000"/>
                    </a:prstClr>
                  </a:outerShdw>
                </a:effectLst>
                <a:latin typeface="Segoe"/>
                <a:ea typeface="+mj-ea"/>
                <a:cs typeface="+mj-cs"/>
              </a:rPr>
              <a:t>Economia em Custo Através da Adoção de Práticas Recomendadas, incluindo Virtualização</a:t>
            </a:r>
            <a:endParaRPr lang="pt-BR" sz="3200" b="0" i="0" noProof="0">
              <a:solidFill>
                <a:schemeClr val="tx1"/>
              </a:solidFill>
              <a:effectLst>
                <a:outerShdw blurRad="50800" dist="38100" dir="2700000" algn="tl">
                  <a:prstClr val="black">
                    <a:alpha val="40000"/>
                  </a:prstClr>
                </a:outerShdw>
              </a:effectLst>
              <a:latin typeface="Segoe"/>
              <a:ea typeface="+mj-ea"/>
              <a:cs typeface="+mj-cs"/>
            </a:endParaRPr>
          </a:p>
        </p:txBody>
      </p:sp>
      <p:sp>
        <p:nvSpPr>
          <p:cNvPr id="8" name="Rounded Rectangle 7"/>
          <p:cNvSpPr/>
          <p:nvPr/>
        </p:nvSpPr>
        <p:spPr bwMode="auto">
          <a:xfrm>
            <a:off x="405111" y="2057400"/>
            <a:ext cx="8461096" cy="1005840"/>
          </a:xfrm>
          <a:prstGeom prst="roundRect">
            <a:avLst/>
          </a:prstGeom>
          <a:gradFill flip="none" rotWithShape="1">
            <a:gsLst>
              <a:gs pos="0">
                <a:schemeClr val="tx1">
                  <a:lumMod val="65000"/>
                  <a:lumOff val="35000"/>
                  <a:alpha val="74000"/>
                </a:schemeClr>
              </a:gs>
              <a:gs pos="80000">
                <a:srgbClr val="000000">
                  <a:alpha val="19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554480" tIns="0" rIns="0" bIns="0" numCol="1" rtlCol="0" anchor="ctr" anchorCtr="0" compatLnSpc="1">
            <a:prstTxWarp prst="textNoShape">
              <a:avLst/>
            </a:prstTxWarp>
            <a:noAutofit/>
          </a:bodyPr>
          <a:lstStyle/>
          <a:p>
            <a:pPr marL="0" marR="0" indent="0" algn="l" defTabSz="914400">
              <a:lnSpc>
                <a:spcPct val="100000"/>
              </a:lnSpc>
              <a:spcBef>
                <a:spcPts val="0"/>
              </a:spcBef>
              <a:spcAft>
                <a:spcPts val="0"/>
              </a:spcAft>
              <a:buNone/>
            </a:pPr>
            <a:r>
              <a:rPr lang="pt-BR" sz="1400" b="0" i="0" smtClean="0">
                <a:latin typeface="Segoe"/>
                <a:ea typeface="+mn-ea"/>
                <a:cs typeface="+mn-cs"/>
              </a:rPr>
              <a:t>Custo </a:t>
            </a:r>
            <a:r>
              <a:rPr lang="pt-BR" sz="1400" b="0" i="0" smtClean="0">
                <a:latin typeface="Segoe"/>
                <a:ea typeface="+mn-ea"/>
                <a:cs typeface="+mn-cs"/>
              </a:rPr>
              <a:t>da </a:t>
            </a:r>
            <a:r>
              <a:rPr lang="pt-BR" sz="1400" b="0" i="0" smtClean="0">
                <a:latin typeface="Segoe"/>
                <a:ea typeface="+mn-ea"/>
                <a:cs typeface="+mn-cs"/>
              </a:rPr>
              <a:t>Mão-de-</a:t>
            </a:r>
            <a:r>
              <a:rPr lang="pt-BR" sz="1400" b="0" i="0" smtClean="0">
                <a:latin typeface="Segoe"/>
                <a:ea typeface="+mn-ea"/>
                <a:cs typeface="+mn-cs"/>
              </a:rPr>
              <a:t/>
            </a:r>
            <a:br>
              <a:rPr lang="pt-BR" sz="1400" b="0" i="0" smtClean="0">
                <a:latin typeface="Segoe"/>
                <a:ea typeface="+mn-ea"/>
                <a:cs typeface="+mn-cs"/>
              </a:rPr>
            </a:br>
            <a:r>
              <a:rPr lang="pt-BR" sz="1400" b="0" i="0" smtClean="0">
                <a:latin typeface="Segoe"/>
                <a:ea typeface="+mn-ea"/>
                <a:cs typeface="+mn-cs"/>
              </a:rPr>
              <a:t>-</a:t>
            </a:r>
            <a:r>
              <a:rPr lang="pt-BR" sz="1400" b="0" i="0" smtClean="0">
                <a:latin typeface="Segoe"/>
                <a:ea typeface="+mn-ea"/>
                <a:cs typeface="+mn-cs"/>
              </a:rPr>
              <a:t>Obra de TI </a:t>
            </a:r>
            <a:endParaRPr lang="pt-BR" sz="1400" b="0" i="0" smtClean="0">
              <a:latin typeface="Segoe"/>
              <a:ea typeface="+mn-ea"/>
              <a:cs typeface="+mn-cs"/>
            </a:endParaRPr>
          </a:p>
          <a:p>
            <a:pPr marL="0" marR="0" indent="0" algn="l" defTabSz="914400">
              <a:lnSpc>
                <a:spcPct val="100000"/>
              </a:lnSpc>
              <a:spcBef>
                <a:spcPts val="0"/>
              </a:spcBef>
              <a:spcAft>
                <a:spcPts val="0"/>
              </a:spcAft>
              <a:buNone/>
            </a:pPr>
            <a:r>
              <a:rPr lang="pt-BR" sz="1400" b="0" i="0" smtClean="0">
                <a:latin typeface="Segoe"/>
                <a:ea typeface="+mn-ea"/>
                <a:cs typeface="+mn-cs"/>
              </a:rPr>
              <a:t>Por Usuário Por </a:t>
            </a:r>
            <a:r>
              <a:rPr lang="pt-BR" sz="1400" b="0" i="0" smtClean="0">
                <a:latin typeface="Segoe"/>
                <a:ea typeface="+mn-ea"/>
                <a:cs typeface="+mn-cs"/>
              </a:rPr>
              <a:t>Ano</a:t>
            </a:r>
            <a:endParaRPr lang="pt-BR" sz="1400" b="0" i="0">
              <a:latin typeface="Segoe"/>
              <a:ea typeface="+mn-ea"/>
              <a:cs typeface="+mn-cs"/>
            </a:endParaRPr>
          </a:p>
        </p:txBody>
      </p:sp>
      <p:sp>
        <p:nvSpPr>
          <p:cNvPr id="9" name="TextBox 8"/>
          <p:cNvSpPr txBox="1"/>
          <p:nvPr/>
        </p:nvSpPr>
        <p:spPr>
          <a:xfrm>
            <a:off x="3729732" y="2413190"/>
            <a:ext cx="1371600" cy="338554"/>
          </a:xfrm>
          <a:prstGeom prst="rect">
            <a:avLst/>
          </a:prstGeom>
          <a:solidFill>
            <a:srgbClr val="00B05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alpha val="43137"/>
                    </a:srgbClr>
                  </a:outerShdw>
                </a:effectLst>
                <a:latin typeface="Segoe"/>
                <a:ea typeface="+mn-ea"/>
                <a:cs typeface="+mn-cs"/>
              </a:rPr>
              <a:t>$</a:t>
            </a:r>
            <a:r>
              <a:rPr lang="pt-BR" sz="1600" b="0" i="0" smtClean="0">
                <a:effectLst>
                  <a:outerShdw blurRad="38100" dist="38100" dir="2700000" algn="tl">
                    <a:srgbClr val="000000">
                      <a:alpha val="43137"/>
                    </a:srgbClr>
                  </a:outerShdw>
                </a:effectLst>
                <a:latin typeface="Segoe Semibold"/>
                <a:ea typeface="+mn-ea"/>
                <a:cs typeface="+mn-cs"/>
              </a:rPr>
              <a:t> </a:t>
            </a:r>
            <a:r>
              <a:rPr lang="pt-BR" sz="1600" b="0" i="0" smtClean="0">
                <a:effectLst>
                  <a:outerShdw blurRad="38100" dist="38100" dir="2700000" algn="tl">
                    <a:srgbClr val="000000">
                      <a:alpha val="43137"/>
                    </a:srgbClr>
                  </a:outerShdw>
                </a:effectLst>
                <a:latin typeface="Segoe Semibold"/>
                <a:ea typeface="+mn-ea"/>
                <a:cs typeface="+mn-cs"/>
              </a:rPr>
              <a:t>89.68</a:t>
            </a:r>
            <a:endParaRPr lang="pt-BR" sz="1600" b="0" i="0">
              <a:effectLst>
                <a:outerShdw blurRad="38100" dist="38100" dir="2700000" algn="tl">
                  <a:srgbClr val="000000">
                    <a:alpha val="43137"/>
                  </a:srgbClr>
                </a:outerShdw>
              </a:effectLst>
              <a:latin typeface="Segoe Semibold"/>
              <a:ea typeface="+mn-ea"/>
              <a:cs typeface="+mn-cs"/>
            </a:endParaRPr>
          </a:p>
        </p:txBody>
      </p:sp>
      <p:sp>
        <p:nvSpPr>
          <p:cNvPr id="10" name="TextBox 9"/>
          <p:cNvSpPr txBox="1"/>
          <p:nvPr/>
        </p:nvSpPr>
        <p:spPr>
          <a:xfrm>
            <a:off x="5462990" y="2413190"/>
            <a:ext cx="1371600" cy="338554"/>
          </a:xfrm>
          <a:prstGeom prst="rect">
            <a:avLst/>
          </a:prstGeom>
          <a:solidFill>
            <a:srgbClr val="00B05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alpha val="43137"/>
                    </a:srgbClr>
                  </a:outerShdw>
                </a:effectLst>
                <a:latin typeface="Segoe"/>
                <a:ea typeface="+mn-ea"/>
                <a:cs typeface="+mn-cs"/>
              </a:rPr>
              <a:t>$ </a:t>
            </a:r>
            <a:r>
              <a:rPr lang="pt-BR" sz="1600" b="0" i="0" smtClean="0">
                <a:effectLst>
                  <a:outerShdw blurRad="38100" dist="38100" dir="2700000" algn="tl">
                    <a:srgbClr val="000000">
                      <a:alpha val="43137"/>
                    </a:srgbClr>
                  </a:outerShdw>
                </a:effectLst>
                <a:latin typeface="Arial"/>
                <a:ea typeface="+mn-ea"/>
                <a:cs typeface="+mn-cs"/>
              </a:rPr>
              <a:t>67</a:t>
            </a:r>
            <a:r>
              <a:rPr lang="pt-BR" sz="1600" b="0" i="0" smtClean="0">
                <a:effectLst>
                  <a:outerShdw blurRad="38100" dist="38100" dir="2700000" algn="tl">
                    <a:srgbClr val="000000">
                      <a:alpha val="43137"/>
                    </a:srgbClr>
                  </a:outerShdw>
                </a:effectLst>
                <a:latin typeface="Segoe Semibold"/>
                <a:ea typeface="+mn-ea"/>
                <a:cs typeface="+mn-cs"/>
              </a:rPr>
              <a:t>.3</a:t>
            </a:r>
            <a:r>
              <a:rPr lang="pt-BR" sz="1600" b="0" i="0" smtClean="0">
                <a:effectLst>
                  <a:outerShdw blurRad="38100" dist="38100" dir="2700000" algn="tl">
                    <a:srgbClr val="000000">
                      <a:alpha val="43137"/>
                    </a:srgbClr>
                  </a:outerShdw>
                </a:effectLst>
                <a:latin typeface="Segoe"/>
                <a:ea typeface="+mn-ea"/>
                <a:cs typeface="+mn-cs"/>
              </a:rPr>
              <a:t> </a:t>
            </a:r>
            <a:endParaRPr lang="pt-BR" sz="1600" b="0" i="0">
              <a:effectLst>
                <a:outerShdw blurRad="38100" dist="38100" dir="2700000" algn="tl">
                  <a:srgbClr val="000000">
                    <a:alpha val="43137"/>
                  </a:srgbClr>
                </a:outerShdw>
              </a:effectLst>
              <a:latin typeface="Segoe"/>
              <a:ea typeface="+mn-ea"/>
              <a:cs typeface="+mn-cs"/>
            </a:endParaRPr>
          </a:p>
        </p:txBody>
      </p:sp>
      <p:sp>
        <p:nvSpPr>
          <p:cNvPr id="11" name="TextBox 10"/>
          <p:cNvSpPr txBox="1"/>
          <p:nvPr/>
        </p:nvSpPr>
        <p:spPr>
          <a:xfrm>
            <a:off x="7191230" y="2413190"/>
            <a:ext cx="1371600" cy="338554"/>
          </a:xfrm>
          <a:prstGeom prst="rect">
            <a:avLst/>
          </a:prstGeom>
          <a:solidFill>
            <a:srgbClr val="00B05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alpha val="43137"/>
                    </a:srgbClr>
                  </a:outerShdw>
                </a:effectLst>
                <a:latin typeface="Segoe"/>
                <a:ea typeface="+mn-ea"/>
                <a:cs typeface="+mn-cs"/>
              </a:rPr>
              <a:t>$ </a:t>
            </a:r>
            <a:r>
              <a:rPr lang="pt-BR" sz="1600" b="0" i="0" smtClean="0">
                <a:effectLst>
                  <a:outerShdw blurRad="38100" dist="38100" dir="2700000" algn="tl">
                    <a:srgbClr val="000000">
                      <a:alpha val="43137"/>
                    </a:srgbClr>
                  </a:outerShdw>
                </a:effectLst>
                <a:latin typeface="Segoe Semibold"/>
                <a:ea typeface="+mn-ea"/>
                <a:cs typeface="+mn-cs"/>
              </a:rPr>
              <a:t>1.24</a:t>
            </a:r>
            <a:endParaRPr lang="pt-BR" sz="1600" b="0" i="0">
              <a:effectLst>
                <a:outerShdw blurRad="38100" dist="38100" dir="2700000" algn="tl">
                  <a:srgbClr val="000000">
                    <a:alpha val="43137"/>
                  </a:srgbClr>
                </a:outerShdw>
              </a:effectLst>
              <a:latin typeface="Segoe Semibold"/>
              <a:ea typeface="+mn-ea"/>
              <a:cs typeface="+mn-cs"/>
            </a:endParaRPr>
          </a:p>
        </p:txBody>
      </p:sp>
      <p:sp>
        <p:nvSpPr>
          <p:cNvPr id="22" name="Rounded Rectangle 21"/>
          <p:cNvSpPr/>
          <p:nvPr/>
        </p:nvSpPr>
        <p:spPr bwMode="auto">
          <a:xfrm>
            <a:off x="405115" y="3232644"/>
            <a:ext cx="8461096" cy="1005840"/>
          </a:xfrm>
          <a:prstGeom prst="roundRect">
            <a:avLst/>
          </a:prstGeom>
          <a:gradFill flip="none" rotWithShape="1">
            <a:gsLst>
              <a:gs pos="0">
                <a:schemeClr val="tx1">
                  <a:lumMod val="65000"/>
                  <a:lumOff val="35000"/>
                  <a:alpha val="74000"/>
                </a:schemeClr>
              </a:gs>
              <a:gs pos="80000">
                <a:srgbClr val="000000">
                  <a:alpha val="19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554480" tIns="0" rIns="0" bIns="0" numCol="1" rtlCol="0" anchor="ctr" anchorCtr="0" compatLnSpc="1">
            <a:prstTxWarp prst="textNoShape">
              <a:avLst/>
            </a:prstTxWarp>
            <a:noAutofit/>
          </a:bodyPr>
          <a:lstStyle/>
          <a:p>
            <a:pPr algn="l">
              <a:spcBef>
                <a:spcPts val="0"/>
              </a:spcBef>
              <a:spcAft>
                <a:spcPts val="0"/>
              </a:spcAft>
              <a:buNone/>
            </a:pPr>
            <a:r>
              <a:rPr lang="pt-BR" sz="1400" b="0" i="0" smtClean="0">
                <a:latin typeface="Segoe"/>
                <a:ea typeface="+mn-ea"/>
                <a:cs typeface="+mn-cs"/>
              </a:rPr>
              <a:t>Custos</a:t>
            </a:r>
            <a:r>
              <a:rPr lang="pt-BR" sz="1400" b="0" i="0" smtClean="0">
                <a:latin typeface="Segoe"/>
                <a:ea typeface="+mn-ea"/>
                <a:cs typeface="+mn-cs"/>
              </a:rPr>
              <a:t> Operacionais </a:t>
            </a:r>
            <a:r>
              <a:rPr lang="pt-BR" sz="1400" b="0" i="0" smtClean="0">
                <a:latin typeface="Segoe"/>
                <a:ea typeface="+mn-ea"/>
                <a:cs typeface="+mn-cs"/>
              </a:rPr>
              <a:t/>
            </a:r>
            <a:br>
              <a:rPr lang="pt-BR" sz="1400" b="0" i="0" smtClean="0">
                <a:latin typeface="Segoe"/>
                <a:ea typeface="+mn-ea"/>
                <a:cs typeface="+mn-cs"/>
              </a:rPr>
            </a:br>
            <a:r>
              <a:rPr lang="pt-BR" sz="1400" b="0" i="0" smtClean="0">
                <a:latin typeface="Segoe"/>
                <a:ea typeface="+mn-ea"/>
                <a:cs typeface="+mn-cs"/>
              </a:rPr>
              <a:t>do TI </a:t>
            </a:r>
            <a:endParaRPr lang="pt-BR" sz="1400" b="0" i="0" smtClean="0">
              <a:latin typeface="Segoe"/>
              <a:ea typeface="+mn-ea"/>
              <a:cs typeface="+mn-cs"/>
            </a:endParaRPr>
          </a:p>
          <a:p>
            <a:pPr algn="l">
              <a:spcBef>
                <a:spcPts val="0"/>
              </a:spcBef>
              <a:spcAft>
                <a:spcPts val="0"/>
              </a:spcAft>
              <a:buNone/>
            </a:pPr>
            <a:r>
              <a:rPr lang="pt-BR" sz="1400" b="0" i="0" smtClean="0">
                <a:latin typeface="Segoe"/>
                <a:ea typeface="+mn-ea"/>
                <a:cs typeface="+mn-cs"/>
              </a:rPr>
              <a:t>Por </a:t>
            </a:r>
            <a:r>
              <a:rPr lang="pt-BR" sz="1400" b="0" i="0" smtClean="0">
                <a:latin typeface="Segoe"/>
                <a:ea typeface="+mn-ea"/>
                <a:cs typeface="+mn-cs"/>
              </a:rPr>
              <a:t>Servidor</a:t>
            </a:r>
            <a:endParaRPr lang="pt-BR" sz="1400" b="0" i="0">
              <a:latin typeface="Segoe"/>
              <a:ea typeface="+mn-ea"/>
              <a:cs typeface="+mn-cs"/>
            </a:endParaRPr>
          </a:p>
        </p:txBody>
      </p:sp>
      <p:sp>
        <p:nvSpPr>
          <p:cNvPr id="23" name="TextBox 22"/>
          <p:cNvSpPr txBox="1"/>
          <p:nvPr/>
        </p:nvSpPr>
        <p:spPr>
          <a:xfrm>
            <a:off x="5462989" y="3576876"/>
            <a:ext cx="1371600" cy="338554"/>
          </a:xfrm>
          <a:prstGeom prst="rect">
            <a:avLst/>
          </a:prstGeom>
          <a:solidFill>
            <a:srgbClr val="0070C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outerShdw>
                </a:effectLst>
                <a:latin typeface="Segoe"/>
                <a:ea typeface="+mn-ea"/>
                <a:cs typeface="+mn-cs"/>
              </a:rPr>
              <a:t>$</a:t>
            </a:r>
            <a:r>
              <a:rPr lang="pt-BR" sz="1600" b="0" i="0" smtClean="0">
                <a:effectLst>
                  <a:outerShdw blurRad="38100" dist="38100" dir="2700000" algn="tl">
                    <a:srgbClr val="000000"/>
                  </a:outerShdw>
                </a:effectLst>
                <a:latin typeface="Segoe Semibold"/>
                <a:ea typeface="+mn-ea"/>
                <a:cs typeface="+mn-cs"/>
              </a:rPr>
              <a:t> </a:t>
            </a:r>
            <a:r>
              <a:rPr lang="pt-BR" sz="1600" b="0" i="0" smtClean="0">
                <a:effectLst>
                  <a:outerShdw blurRad="38100" dist="38100" dir="2700000" algn="tl">
                    <a:srgbClr val="000000"/>
                  </a:outerShdw>
                </a:effectLst>
                <a:latin typeface="Segoe Semibold"/>
                <a:ea typeface="+mn-ea"/>
                <a:cs typeface="+mn-cs"/>
              </a:rPr>
              <a:t>10,950</a:t>
            </a:r>
            <a:endParaRPr lang="pt-BR" sz="1600" b="0" i="0">
              <a:effectLst>
                <a:outerShdw blurRad="38100" dist="38100" dir="2700000" algn="tl">
                  <a:srgbClr val="000000"/>
                </a:outerShdw>
              </a:effectLst>
              <a:latin typeface="Segoe Semibold"/>
              <a:ea typeface="+mn-ea"/>
              <a:cs typeface="+mn-cs"/>
            </a:endParaRPr>
          </a:p>
        </p:txBody>
      </p:sp>
      <p:sp>
        <p:nvSpPr>
          <p:cNvPr id="24" name="TextBox 23"/>
          <p:cNvSpPr txBox="1"/>
          <p:nvPr/>
        </p:nvSpPr>
        <p:spPr>
          <a:xfrm>
            <a:off x="3729731" y="3583503"/>
            <a:ext cx="1371600" cy="338554"/>
          </a:xfrm>
          <a:prstGeom prst="rect">
            <a:avLst/>
          </a:prstGeom>
          <a:solidFill>
            <a:srgbClr val="0070C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outerShdw>
                </a:effectLst>
                <a:latin typeface="Segoe"/>
                <a:ea typeface="+mn-ea"/>
                <a:cs typeface="+mn-cs"/>
              </a:rPr>
              <a:t>$</a:t>
            </a:r>
            <a:r>
              <a:rPr lang="pt-BR" sz="1600" b="0" i="0" smtClean="0">
                <a:effectLst>
                  <a:outerShdw blurRad="38100" dist="38100" dir="2700000" algn="tl">
                    <a:srgbClr val="000000"/>
                  </a:outerShdw>
                </a:effectLst>
                <a:latin typeface="Segoe Semibold"/>
                <a:ea typeface="+mn-ea"/>
                <a:cs typeface="+mn-cs"/>
              </a:rPr>
              <a:t> </a:t>
            </a:r>
            <a:r>
              <a:rPr lang="pt-BR" sz="1600" b="0" i="0" smtClean="0">
                <a:effectLst>
                  <a:outerShdw blurRad="38100" dist="38100" dir="2700000" algn="tl">
                    <a:srgbClr val="000000"/>
                  </a:outerShdw>
                </a:effectLst>
                <a:latin typeface="Segoe Semibold"/>
                <a:ea typeface="+mn-ea"/>
                <a:cs typeface="+mn-cs"/>
              </a:rPr>
              <a:t>15,045</a:t>
            </a:r>
            <a:r>
              <a:rPr lang="pt-BR" sz="1600" b="0" i="0" smtClean="0">
                <a:effectLst>
                  <a:outerShdw blurRad="38100" dist="38100" dir="2700000" algn="tl">
                    <a:srgbClr val="000000"/>
                  </a:outerShdw>
                </a:effectLst>
                <a:latin typeface="Segoe"/>
                <a:ea typeface="+mn-ea"/>
                <a:cs typeface="+mn-cs"/>
              </a:rPr>
              <a:t> </a:t>
            </a:r>
            <a:endParaRPr lang="pt-BR" sz="1600" b="0" i="0">
              <a:effectLst>
                <a:outerShdw blurRad="38100" dist="38100" dir="2700000" algn="tl">
                  <a:srgbClr val="000000"/>
                </a:outerShdw>
              </a:effectLst>
              <a:latin typeface="Segoe"/>
              <a:ea typeface="+mn-ea"/>
              <a:cs typeface="+mn-cs"/>
            </a:endParaRPr>
          </a:p>
        </p:txBody>
      </p:sp>
      <p:sp>
        <p:nvSpPr>
          <p:cNvPr id="25" name="TextBox 24"/>
          <p:cNvSpPr txBox="1"/>
          <p:nvPr/>
        </p:nvSpPr>
        <p:spPr>
          <a:xfrm>
            <a:off x="5429790" y="4542528"/>
            <a:ext cx="1285461" cy="338554"/>
          </a:xfrm>
          <a:prstGeom prst="rect">
            <a:avLst/>
          </a:prstGeom>
          <a:noFill/>
        </p:spPr>
        <p:txBody>
          <a:bodyPr wrap="square" rtlCol="0">
            <a:spAutoFit/>
          </a:bodyPr>
          <a:lstStyle/>
          <a:p>
            <a:endParaRPr lang="pt-BR"/>
          </a:p>
        </p:txBody>
      </p:sp>
      <p:sp>
        <p:nvSpPr>
          <p:cNvPr id="26" name="TextBox 25"/>
          <p:cNvSpPr txBox="1"/>
          <p:nvPr/>
        </p:nvSpPr>
        <p:spPr>
          <a:xfrm>
            <a:off x="7191230" y="3576879"/>
            <a:ext cx="1371600" cy="338554"/>
          </a:xfrm>
          <a:prstGeom prst="rect">
            <a:avLst/>
          </a:prstGeom>
          <a:solidFill>
            <a:srgbClr val="0070C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outerShdw>
                </a:effectLst>
                <a:latin typeface="Segoe"/>
                <a:ea typeface="+mn-ea"/>
                <a:cs typeface="+mn-cs"/>
              </a:rPr>
              <a:t>$</a:t>
            </a:r>
            <a:r>
              <a:rPr lang="pt-BR" sz="1600" b="0" i="0" smtClean="0">
                <a:effectLst>
                  <a:outerShdw blurRad="38100" dist="38100" dir="2700000" algn="tl">
                    <a:srgbClr val="000000"/>
                  </a:outerShdw>
                </a:effectLst>
                <a:latin typeface="Segoe Semibold"/>
                <a:ea typeface="+mn-ea"/>
                <a:cs typeface="+mn-cs"/>
              </a:rPr>
              <a:t> </a:t>
            </a:r>
            <a:r>
              <a:rPr lang="pt-BR" sz="1600" b="0" i="0" smtClean="0">
                <a:effectLst>
                  <a:outerShdw blurRad="38100" dist="38100" dir="2700000" algn="tl">
                    <a:srgbClr val="000000"/>
                  </a:outerShdw>
                </a:effectLst>
                <a:latin typeface="Segoe Semibold"/>
                <a:ea typeface="+mn-ea"/>
                <a:cs typeface="+mn-cs"/>
              </a:rPr>
              <a:t>6,285</a:t>
            </a:r>
            <a:endParaRPr lang="pt-BR" sz="1600" b="0" i="0">
              <a:effectLst>
                <a:outerShdw blurRad="38100" dist="38100" dir="2700000" algn="tl">
                  <a:srgbClr val="000000"/>
                </a:outerShdw>
              </a:effectLst>
              <a:latin typeface="Segoe Semibold"/>
              <a:ea typeface="+mn-ea"/>
              <a:cs typeface="+mn-cs"/>
            </a:endParaRPr>
          </a:p>
        </p:txBody>
      </p:sp>
      <p:sp>
        <p:nvSpPr>
          <p:cNvPr id="27" name="Rounded Rectangle 26"/>
          <p:cNvSpPr/>
          <p:nvPr/>
        </p:nvSpPr>
        <p:spPr bwMode="auto">
          <a:xfrm>
            <a:off x="407040" y="4403641"/>
            <a:ext cx="8461096" cy="1005840"/>
          </a:xfrm>
          <a:prstGeom prst="roundRect">
            <a:avLst/>
          </a:prstGeom>
          <a:gradFill flip="none" rotWithShape="1">
            <a:gsLst>
              <a:gs pos="0">
                <a:schemeClr val="tx1">
                  <a:lumMod val="65000"/>
                  <a:lumOff val="35000"/>
                  <a:alpha val="74000"/>
                </a:schemeClr>
              </a:gs>
              <a:gs pos="80000">
                <a:srgbClr val="000000">
                  <a:alpha val="1900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1554480" tIns="0" rIns="0" bIns="0" numCol="1" rtlCol="0" anchor="ctr" anchorCtr="0" compatLnSpc="1">
            <a:prstTxWarp prst="textNoShape">
              <a:avLst/>
            </a:prstTxWarp>
            <a:noAutofit/>
          </a:bodyPr>
          <a:lstStyle/>
          <a:p>
            <a:pPr algn="l">
              <a:spcBef>
                <a:spcPts val="0"/>
              </a:spcBef>
              <a:spcAft>
                <a:spcPts val="0"/>
              </a:spcAft>
              <a:buNone/>
            </a:pPr>
            <a:r>
              <a:rPr lang="pt-BR" sz="1400" b="0" i="0" smtClean="0">
                <a:latin typeface="Segoe"/>
                <a:ea typeface="+mn-ea"/>
                <a:cs typeface="+mn-cs"/>
              </a:rPr>
              <a:t>Servidores</a:t>
            </a:r>
            <a:r>
              <a:rPr lang="pt-BR" sz="1400" b="0" i="0" smtClean="0">
                <a:latin typeface="Segoe"/>
                <a:ea typeface="+mn-ea"/>
                <a:cs typeface="+mn-cs"/>
              </a:rPr>
              <a:t> / </a:t>
            </a:r>
            <a:r>
              <a:rPr lang="pt-BR" sz="1400" b="0" i="0" smtClean="0">
                <a:latin typeface="Segoe"/>
                <a:ea typeface="+mn-ea"/>
                <a:cs typeface="+mn-cs"/>
              </a:rPr>
              <a:t/>
            </a:r>
            <a:br>
              <a:rPr lang="pt-BR" sz="1400" b="0" i="0" smtClean="0">
                <a:latin typeface="Segoe"/>
                <a:ea typeface="+mn-ea"/>
                <a:cs typeface="+mn-cs"/>
              </a:rPr>
            </a:br>
            <a:r>
              <a:rPr lang="pt-BR" sz="1400" b="0" i="0" smtClean="0">
                <a:latin typeface="Segoe"/>
                <a:ea typeface="+mn-ea"/>
                <a:cs typeface="+mn-cs"/>
              </a:rPr>
              <a:t>FTE do </a:t>
            </a:r>
            <a:r>
              <a:rPr lang="pt-BR" sz="1400" b="0" i="0" smtClean="0">
                <a:latin typeface="Segoe"/>
                <a:ea typeface="+mn-ea"/>
                <a:cs typeface="+mn-cs"/>
              </a:rPr>
              <a:t>TI</a:t>
            </a:r>
            <a:endParaRPr lang="pt-BR" sz="1400" b="0" i="0">
              <a:latin typeface="Segoe"/>
              <a:ea typeface="+mn-ea"/>
              <a:cs typeface="+mn-cs"/>
            </a:endParaRPr>
          </a:p>
        </p:txBody>
      </p:sp>
      <p:sp>
        <p:nvSpPr>
          <p:cNvPr id="28" name="TextBox 27"/>
          <p:cNvSpPr txBox="1"/>
          <p:nvPr/>
        </p:nvSpPr>
        <p:spPr>
          <a:xfrm>
            <a:off x="5464914" y="4637176"/>
            <a:ext cx="1371600" cy="56173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outerShdw>
                </a:effectLst>
                <a:latin typeface="Segoe Semibold"/>
                <a:ea typeface="+mn-ea"/>
                <a:cs typeface="+mn-cs"/>
              </a:rPr>
              <a:t>46.3</a:t>
            </a:r>
          </a:p>
          <a:p>
            <a:pPr algn="ctr" defTabSz="1097280">
              <a:spcBef>
                <a:spcPts val="0"/>
              </a:spcBef>
              <a:spcAft>
                <a:spcPts val="0"/>
              </a:spcAft>
              <a:buNone/>
            </a:pPr>
            <a:r>
              <a:rPr lang="pt-BR" sz="1600" b="0" i="0" smtClean="0">
                <a:effectLst>
                  <a:outerShdw blurRad="38100" dist="38100" dir="2700000" algn="tl">
                    <a:srgbClr val="000000">
                      <a:alpha val="43137"/>
                    </a:srgbClr>
                  </a:outerShdw>
                </a:effectLst>
                <a:latin typeface="Segoe"/>
                <a:ea typeface="+mn-ea"/>
                <a:cs typeface="+mn-cs"/>
              </a:rPr>
              <a:t> </a:t>
            </a:r>
            <a:r>
              <a:rPr lang="pt-BR" sz="1600" b="0" i="0" smtClean="0">
                <a:effectLst>
                  <a:outerShdw blurRad="38100" dist="38100" dir="2700000" algn="tl">
                    <a:srgbClr val="000000">
                      <a:alpha val="43137"/>
                    </a:srgbClr>
                  </a:outerShdw>
                </a:effectLst>
                <a:latin typeface="Segoe"/>
                <a:ea typeface="+mn-ea"/>
                <a:cs typeface="+mn-cs"/>
              </a:rPr>
              <a:t>Servidores</a:t>
            </a:r>
            <a:endParaRPr lang="pt-BR" sz="1600" b="0" i="0">
              <a:effectLst>
                <a:outerShdw blurRad="38100" dist="38100" dir="2700000" algn="tl">
                  <a:srgbClr val="000000">
                    <a:alpha val="43137"/>
                  </a:srgbClr>
                </a:outerShdw>
              </a:effectLst>
              <a:latin typeface="Segoe"/>
              <a:ea typeface="+mn-ea"/>
              <a:cs typeface="+mn-cs"/>
            </a:endParaRPr>
          </a:p>
        </p:txBody>
      </p:sp>
      <p:sp>
        <p:nvSpPr>
          <p:cNvPr id="29" name="TextBox 28"/>
          <p:cNvSpPr txBox="1"/>
          <p:nvPr/>
        </p:nvSpPr>
        <p:spPr>
          <a:xfrm>
            <a:off x="3731657" y="4643803"/>
            <a:ext cx="1371600" cy="56173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outerShdw>
                </a:effectLst>
                <a:latin typeface="Segoe Semibold"/>
                <a:ea typeface="+mn-ea"/>
                <a:cs typeface="+mn-cs"/>
              </a:rPr>
              <a:t>35.6</a:t>
            </a:r>
          </a:p>
          <a:p>
            <a:pPr algn="ctr" defTabSz="1097280">
              <a:spcBef>
                <a:spcPts val="0"/>
              </a:spcBef>
              <a:spcAft>
                <a:spcPts val="0"/>
              </a:spcAft>
              <a:buNone/>
            </a:pPr>
            <a:r>
              <a:rPr lang="pt-BR" sz="1600" b="0" i="0" smtClean="0">
                <a:effectLst>
                  <a:outerShdw blurRad="38100" dist="38100" dir="2700000" algn="tl">
                    <a:srgbClr val="000000">
                      <a:alpha val="43137"/>
                    </a:srgbClr>
                  </a:outerShdw>
                </a:effectLst>
                <a:latin typeface="Segoe"/>
                <a:ea typeface="+mn-ea"/>
                <a:cs typeface="+mn-cs"/>
              </a:rPr>
              <a:t>Servidores</a:t>
            </a:r>
            <a:endParaRPr lang="pt-BR" sz="1600" b="0" i="0">
              <a:effectLst>
                <a:outerShdw blurRad="38100" dist="38100" dir="2700000" algn="tl">
                  <a:srgbClr val="000000">
                    <a:alpha val="43137"/>
                  </a:srgbClr>
                </a:outerShdw>
              </a:effectLst>
              <a:latin typeface="Segoe"/>
              <a:ea typeface="+mn-ea"/>
              <a:cs typeface="+mn-cs"/>
            </a:endParaRPr>
          </a:p>
        </p:txBody>
      </p:sp>
      <p:sp>
        <p:nvSpPr>
          <p:cNvPr id="30" name="TextBox 29"/>
          <p:cNvSpPr txBox="1"/>
          <p:nvPr/>
        </p:nvSpPr>
        <p:spPr>
          <a:xfrm>
            <a:off x="5431715" y="4998243"/>
            <a:ext cx="1285461" cy="338554"/>
          </a:xfrm>
          <a:prstGeom prst="rect">
            <a:avLst/>
          </a:prstGeom>
          <a:noFill/>
        </p:spPr>
        <p:txBody>
          <a:bodyPr wrap="square" rtlCol="0">
            <a:spAutoFit/>
          </a:bodyPr>
          <a:lstStyle/>
          <a:p>
            <a:endParaRPr lang="pt-BR"/>
          </a:p>
        </p:txBody>
      </p:sp>
      <p:sp>
        <p:nvSpPr>
          <p:cNvPr id="31" name="TextBox 30"/>
          <p:cNvSpPr txBox="1"/>
          <p:nvPr/>
        </p:nvSpPr>
        <p:spPr>
          <a:xfrm>
            <a:off x="7193155" y="4637179"/>
            <a:ext cx="1371600" cy="561738"/>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7280">
              <a:buNone/>
            </a:pPr>
            <a:r>
              <a:rPr lang="pt-BR" sz="1600" b="0" i="0" smtClean="0">
                <a:effectLst>
                  <a:outerShdw blurRad="38100" dist="38100" dir="2700000" algn="tl">
                    <a:srgbClr val="000000"/>
                  </a:outerShdw>
                </a:effectLst>
                <a:latin typeface="Segoe Semibold"/>
                <a:ea typeface="+mn-ea"/>
                <a:cs typeface="+mn-cs"/>
              </a:rPr>
              <a:t>96.5 </a:t>
            </a:r>
            <a:r>
              <a:rPr lang="pt-BR" sz="1600" b="0" i="0" smtClean="0">
                <a:effectLst>
                  <a:outerShdw blurRad="38100" dist="38100" dir="2700000" algn="tl">
                    <a:srgbClr val="000000"/>
                  </a:outerShdw>
                </a:effectLst>
                <a:latin typeface="Segoe"/>
                <a:ea typeface="+mn-ea"/>
                <a:cs typeface="+mn-cs"/>
              </a:rPr>
              <a:t>Servidores </a:t>
            </a:r>
            <a:endParaRPr lang="pt-BR" sz="1600" b="0" i="0">
              <a:effectLst>
                <a:outerShdw blurRad="38100" dist="38100" dir="2700000" algn="tl">
                  <a:srgbClr val="000000"/>
                </a:outerShdw>
              </a:effectLst>
              <a:latin typeface="Segoe"/>
              <a:ea typeface="+mn-ea"/>
              <a:cs typeface="+mn-cs"/>
            </a:endParaRPr>
          </a:p>
        </p:txBody>
      </p:sp>
      <p:sp>
        <p:nvSpPr>
          <p:cNvPr id="39" name="Rectangle 16"/>
          <p:cNvSpPr/>
          <p:nvPr/>
        </p:nvSpPr>
        <p:spPr bwMode="auto">
          <a:xfrm>
            <a:off x="466438" y="2120886"/>
            <a:ext cx="1418305" cy="914400"/>
          </a:xfrm>
          <a:prstGeom prst="roundRect">
            <a:avLst/>
          </a:prstGeom>
          <a:solidFill>
            <a:srgbClr val="00B05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pt-BR" sz="1600" smtClean="0">
              <a:effectLst>
                <a:outerShdw blurRad="38100" dist="38100" dir="2700000" algn="tl">
                  <a:srgbClr val="000000">
                    <a:alpha val="43137"/>
                  </a:srgbClr>
                </a:outerShdw>
              </a:effectLst>
              <a:latin typeface="Segoe" pitchFamily="34" charset="0"/>
            </a:endParaRPr>
          </a:p>
        </p:txBody>
      </p:sp>
      <p:pic>
        <p:nvPicPr>
          <p:cNvPr id="32" name="Picture 31" descr="users people persons man woman.png"/>
          <p:cNvPicPr>
            <a:picLocks noChangeAspect="1"/>
          </p:cNvPicPr>
          <p:nvPr/>
        </p:nvPicPr>
        <p:blipFill>
          <a:blip r:embed="rId3" cstate="print"/>
          <a:stretch>
            <a:fillRect/>
          </a:stretch>
        </p:blipFill>
        <p:spPr>
          <a:xfrm>
            <a:off x="920193" y="2204348"/>
            <a:ext cx="507736" cy="470199"/>
          </a:xfrm>
          <a:prstGeom prst="rect">
            <a:avLst/>
          </a:prstGeom>
        </p:spPr>
      </p:pic>
      <p:sp>
        <p:nvSpPr>
          <p:cNvPr id="41" name="Rectangle 19"/>
          <p:cNvSpPr/>
          <p:nvPr/>
        </p:nvSpPr>
        <p:spPr>
          <a:xfrm>
            <a:off x="402393" y="2726758"/>
            <a:ext cx="1559481" cy="306467"/>
          </a:xfrm>
          <a:prstGeom prst="roundRect">
            <a:avLst/>
          </a:prstGeom>
          <a:scene3d>
            <a:camera prst="orthographicFront"/>
            <a:lightRig rig="threePt" dir="t"/>
          </a:scene3d>
          <a:sp3d>
            <a:bevelT/>
          </a:sp3d>
        </p:spPr>
        <p:txBody>
          <a:bodyPr wrap="square">
            <a:spAutoFit/>
          </a:bodyPr>
          <a:lstStyle/>
          <a:p>
            <a:pPr algn="ctr" defTabSz="1097280">
              <a:buNone/>
            </a:pPr>
            <a:r>
              <a:rPr lang="pt-BR" altLang="zh-CN" sz="1200" b="0" i="0" smtClean="0">
                <a:effectLst>
                  <a:outerShdw blurRad="38100" dist="38100" dir="2700000" algn="tl">
                    <a:srgbClr val="000000">
                      <a:alpha val="43137"/>
                    </a:srgbClr>
                  </a:outerShdw>
                </a:effectLst>
                <a:latin typeface="Segoe"/>
                <a:ea typeface="+mn-ea"/>
                <a:cs typeface="+mn-cs"/>
              </a:rPr>
              <a:t>Colaboração</a:t>
            </a:r>
            <a:endParaRPr lang="pt-BR" altLang="zh-CN" sz="1200" b="0" i="0">
              <a:effectLst>
                <a:outerShdw blurRad="38100" dist="38100" dir="2700000" algn="tl">
                  <a:srgbClr val="000000">
                    <a:alpha val="43137"/>
                  </a:srgbClr>
                </a:outerShdw>
              </a:effectLst>
              <a:latin typeface="Segoe"/>
              <a:ea typeface="+mn-ea"/>
              <a:cs typeface="+mn-cs"/>
            </a:endParaRPr>
          </a:p>
        </p:txBody>
      </p:sp>
      <p:sp>
        <p:nvSpPr>
          <p:cNvPr id="44" name="Rectangle 16"/>
          <p:cNvSpPr/>
          <p:nvPr/>
        </p:nvSpPr>
        <p:spPr bwMode="auto">
          <a:xfrm>
            <a:off x="466438" y="3291858"/>
            <a:ext cx="1418305" cy="914400"/>
          </a:xfrm>
          <a:prstGeom prst="roundRect">
            <a:avLst/>
          </a:prstGeom>
          <a:solidFill>
            <a:srgbClr val="0070C0"/>
          </a:soli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pt-BR" sz="1600" smtClean="0">
              <a:effectLst>
                <a:outerShdw blurRad="38100" dist="38100" dir="2700000" algn="tl">
                  <a:srgbClr val="000000">
                    <a:alpha val="43137"/>
                  </a:srgbClr>
                </a:outerShdw>
              </a:effectLst>
              <a:latin typeface="Segoe" pitchFamily="34" charset="0"/>
            </a:endParaRPr>
          </a:p>
        </p:txBody>
      </p:sp>
      <p:pic>
        <p:nvPicPr>
          <p:cNvPr id="33" name="Picture 32" descr="MSN icon envelope email mail letter.png"/>
          <p:cNvPicPr>
            <a:picLocks noChangeAspect="1"/>
          </p:cNvPicPr>
          <p:nvPr/>
        </p:nvPicPr>
        <p:blipFill>
          <a:blip r:embed="rId4" cstate="print"/>
          <a:stretch>
            <a:fillRect/>
          </a:stretch>
        </p:blipFill>
        <p:spPr>
          <a:xfrm>
            <a:off x="914866" y="3331797"/>
            <a:ext cx="518391" cy="847465"/>
          </a:xfrm>
          <a:prstGeom prst="rect">
            <a:avLst/>
          </a:prstGeom>
        </p:spPr>
      </p:pic>
      <p:sp>
        <p:nvSpPr>
          <p:cNvPr id="38" name="Rectangle 19"/>
          <p:cNvSpPr/>
          <p:nvPr/>
        </p:nvSpPr>
        <p:spPr>
          <a:xfrm>
            <a:off x="704280" y="3882300"/>
            <a:ext cx="909438" cy="306467"/>
          </a:xfrm>
          <a:prstGeom prst="roundRect">
            <a:avLst/>
          </a:prstGeom>
          <a:scene3d>
            <a:camera prst="orthographicFront"/>
            <a:lightRig rig="threePt" dir="t"/>
          </a:scene3d>
          <a:sp3d>
            <a:bevelT/>
          </a:sp3d>
        </p:spPr>
        <p:txBody>
          <a:bodyPr wrap="square">
            <a:spAutoFit/>
          </a:bodyPr>
          <a:lstStyle/>
          <a:p>
            <a:pPr algn="ctr" defTabSz="1097280">
              <a:buNone/>
            </a:pPr>
            <a:r>
              <a:rPr lang="pt-BR" altLang="zh-CN" sz="1200" b="0" i="0" smtClean="0">
                <a:effectLst>
                  <a:outerShdw blurRad="38100" dist="38100" dir="2700000" algn="tl">
                    <a:srgbClr val="000000">
                      <a:alpha val="43137"/>
                    </a:srgbClr>
                  </a:outerShdw>
                </a:effectLst>
                <a:latin typeface="Segoe"/>
                <a:ea typeface="+mn-ea"/>
                <a:cs typeface="+mn-cs"/>
              </a:rPr>
              <a:t>E-mail</a:t>
            </a:r>
            <a:endParaRPr lang="pt-BR" altLang="zh-CN" sz="1200" b="0" i="0">
              <a:effectLst>
                <a:outerShdw blurRad="38100" dist="38100" dir="2700000" algn="tl">
                  <a:srgbClr val="000000">
                    <a:alpha val="43137"/>
                  </a:srgbClr>
                </a:outerShdw>
              </a:effectLst>
              <a:latin typeface="Segoe"/>
              <a:ea typeface="+mn-ea"/>
              <a:cs typeface="+mn-cs"/>
            </a:endParaRPr>
          </a:p>
        </p:txBody>
      </p:sp>
      <p:sp>
        <p:nvSpPr>
          <p:cNvPr id="48" name="Rectangle 16"/>
          <p:cNvSpPr/>
          <p:nvPr/>
        </p:nvSpPr>
        <p:spPr bwMode="auto">
          <a:xfrm>
            <a:off x="466438" y="4451250"/>
            <a:ext cx="1418305" cy="914400"/>
          </a:xfrm>
          <a:prstGeom prst="round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w="12700">
            <a:noFill/>
            <a:headEnd type="none" w="med" len="med"/>
            <a:tailEnd type="none" w="med" len="med"/>
          </a:ln>
          <a:effectLst/>
          <a:scene3d>
            <a:camera prst="orthographicFront" fov="0">
              <a:rot lat="0" lon="0" rev="0"/>
            </a:camera>
            <a:lightRig rig="glow" dir="t">
              <a:rot lat="0" lon="0" rev="6360000"/>
            </a:lightRig>
          </a:scene3d>
          <a:sp3d prstMaterial="flat">
            <a:bevel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pt-BR" sz="1600" smtClean="0">
              <a:effectLst>
                <a:outerShdw blurRad="38100" dist="38100" dir="2700000" algn="tl">
                  <a:srgbClr val="000000">
                    <a:alpha val="43137"/>
                  </a:srgbClr>
                </a:outerShdw>
              </a:effectLst>
              <a:latin typeface="Segoe" pitchFamily="34" charset="0"/>
            </a:endParaRPr>
          </a:p>
        </p:txBody>
      </p:sp>
      <p:sp>
        <p:nvSpPr>
          <p:cNvPr id="49" name="Rectangle 19"/>
          <p:cNvSpPr/>
          <p:nvPr/>
        </p:nvSpPr>
        <p:spPr>
          <a:xfrm>
            <a:off x="335664" y="4951333"/>
            <a:ext cx="1632030" cy="510778"/>
          </a:xfrm>
          <a:prstGeom prst="roundRect">
            <a:avLst/>
          </a:prstGeom>
          <a:scene3d>
            <a:camera prst="orthographicFront"/>
            <a:lightRig rig="threePt" dir="t"/>
          </a:scene3d>
          <a:sp3d>
            <a:bevelT/>
          </a:sp3d>
        </p:spPr>
        <p:txBody>
          <a:bodyPr wrap="square">
            <a:spAutoFit/>
          </a:bodyPr>
          <a:lstStyle/>
          <a:p>
            <a:pPr algn="ctr" defTabSz="1097280">
              <a:buNone/>
            </a:pPr>
            <a:r>
              <a:rPr lang="pt-BR" altLang="zh-CN" sz="1200" b="0" i="0" smtClean="0">
                <a:effectLst>
                  <a:outerShdw blurRad="38100" dist="38100" dir="2700000" algn="tl">
                    <a:srgbClr val="000000">
                      <a:alpha val="43137"/>
                    </a:srgbClr>
                  </a:outerShdw>
                </a:effectLst>
                <a:latin typeface="Segoe"/>
                <a:ea typeface="+mn-ea"/>
                <a:cs typeface="+mn-cs"/>
              </a:rPr>
              <a:t>Gerenciamento</a:t>
            </a:r>
            <a:r>
              <a:rPr lang="pt-BR" altLang="zh-CN" sz="1200" b="0" i="0" smtClean="0">
                <a:effectLst>
                  <a:outerShdw blurRad="38100" dist="38100" dir="2700000" algn="tl">
                    <a:srgbClr val="000000">
                      <a:alpha val="43137"/>
                    </a:srgbClr>
                  </a:outerShdw>
                </a:effectLst>
                <a:latin typeface="Segoe"/>
                <a:ea typeface="+mn-ea"/>
                <a:cs typeface="+mn-cs"/>
              </a:rPr>
              <a:t> de </a:t>
            </a:r>
            <a:r>
              <a:rPr lang="pt-BR" altLang="zh-CN" sz="1200" b="0" i="0" smtClean="0">
                <a:effectLst>
                  <a:outerShdw blurRad="38100" dist="38100" dir="2700000" algn="tl">
                    <a:srgbClr val="000000">
                      <a:alpha val="43137"/>
                    </a:srgbClr>
                  </a:outerShdw>
                </a:effectLst>
                <a:latin typeface="Segoe"/>
                <a:ea typeface="+mn-ea"/>
                <a:cs typeface="+mn-cs"/>
              </a:rPr>
              <a:t>Dados</a:t>
            </a:r>
            <a:endParaRPr lang="pt-BR" altLang="zh-CN" sz="1200" b="0" i="0">
              <a:effectLst>
                <a:outerShdw blurRad="38100" dist="38100" dir="2700000" algn="tl">
                  <a:srgbClr val="000000">
                    <a:alpha val="43137"/>
                  </a:srgbClr>
                </a:outerShdw>
              </a:effectLst>
              <a:latin typeface="Segoe"/>
              <a:ea typeface="+mn-ea"/>
              <a:cs typeface="+mn-cs"/>
            </a:endParaRPr>
          </a:p>
        </p:txBody>
      </p:sp>
      <p:pic>
        <p:nvPicPr>
          <p:cNvPr id="34" name="Picture 32" descr="Database 4 blue"/>
          <p:cNvPicPr>
            <a:picLocks noChangeAspect="1" noChangeArrowheads="1"/>
          </p:cNvPicPr>
          <p:nvPr/>
        </p:nvPicPr>
        <p:blipFill>
          <a:blip r:embed="rId5" cstate="print"/>
          <a:srcRect/>
          <a:stretch>
            <a:fillRect/>
          </a:stretch>
        </p:blipFill>
        <p:spPr bwMode="auto">
          <a:xfrm>
            <a:off x="942568" y="4521002"/>
            <a:ext cx="462987" cy="500112"/>
          </a:xfrm>
          <a:prstGeom prst="rect">
            <a:avLst/>
          </a:prstGeom>
          <a:noFill/>
          <a:ln w="9525">
            <a:noFill/>
            <a:miter lim="800000"/>
            <a:headEnd/>
            <a:tailEnd/>
          </a:ln>
        </p:spPr>
      </p:pic>
      <p:sp>
        <p:nvSpPr>
          <p:cNvPr id="35" name="TextBox 34"/>
          <p:cNvSpPr txBox="1"/>
          <p:nvPr/>
        </p:nvSpPr>
        <p:spPr>
          <a:xfrm>
            <a:off x="707923" y="6414802"/>
            <a:ext cx="8436077" cy="332399"/>
          </a:xfrm>
          <a:prstGeom prst="rect">
            <a:avLst/>
          </a:prstGeom>
        </p:spPr>
        <p:txBody>
          <a:bodyPr vert="horz" wrap="square" lIns="0" tIns="0" rIns="0" bIns="0" rtlCol="0">
            <a:spAutoFit/>
          </a:bodyPr>
          <a:lstStyle/>
          <a:p>
            <a:pPr algn="l">
              <a:lnSpc>
                <a:spcPct val="90000"/>
              </a:lnSpc>
              <a:spcBef>
                <a:spcPts val="288"/>
              </a:spcBef>
              <a:buNone/>
            </a:pPr>
            <a:r>
              <a:rPr lang="pt-BR" sz="1200" b="0" i="0" smtClean="0">
                <a:latin typeface="Arial"/>
                <a:ea typeface="+mn-ea"/>
                <a:cs typeface="+mn-cs"/>
              </a:rPr>
              <a:t>Fonte: Projeto de pesquisa Microsoft 2008 analisando a adoção e uso de práticas recomendadas para gerenciamento de servidores</a:t>
            </a:r>
            <a:endParaRPr lang="pt-BR" sz="1200" b="0" i="0">
              <a:latin typeface="Arial"/>
              <a:ea typeface="+mn-ea"/>
              <a:cs typeface="+mn-cs"/>
            </a:endParaRPr>
          </a:p>
        </p:txBody>
      </p:sp>
      <p:sp>
        <p:nvSpPr>
          <p:cNvPr id="36" name="Right Arrow 35"/>
          <p:cNvSpPr/>
          <p:nvPr/>
        </p:nvSpPr>
        <p:spPr bwMode="auto">
          <a:xfrm>
            <a:off x="457200" y="5257800"/>
            <a:ext cx="8458200" cy="1219200"/>
          </a:xfrm>
          <a:prstGeom prst="rightArrow">
            <a:avLst/>
          </a:prstGeom>
          <a:gradFill flip="none" rotWithShape="1">
            <a:gsLst>
              <a:gs pos="0">
                <a:srgbClr val="FFF200"/>
              </a:gs>
              <a:gs pos="45000">
                <a:srgbClr val="FF7A00"/>
              </a:gs>
              <a:gs pos="70000">
                <a:srgbClr val="FF0300"/>
              </a:gs>
              <a:gs pos="100000">
                <a:srgbClr val="4D0808"/>
              </a:gs>
            </a:gsLst>
            <a:path path="circle">
              <a:fillToRect l="100000" t="100000"/>
            </a:path>
            <a:tileRect r="-100000" b="-100000"/>
          </a:gra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a:lnSpc>
                <a:spcPct val="100000"/>
              </a:lnSpc>
              <a:spcBef>
                <a:spcPts val="0"/>
              </a:spcBef>
              <a:spcAft>
                <a:spcPts val="0"/>
              </a:spcAft>
              <a:buNone/>
            </a:pPr>
            <a:r>
              <a:rPr lang="pt-BR" sz="2400" b="1" i="1" u="none" strike="noStrike" cap="none" baseline="0" smtClean="0">
                <a:solidFill>
                  <a:schemeClr val="tx1"/>
                </a:solidFill>
                <a:effectLst>
                  <a:outerShdw blurRad="38100" dist="38100" dir="2700000" algn="tl">
                    <a:srgbClr val="000000">
                      <a:alpha val="43137"/>
                    </a:srgbClr>
                  </a:outerShdw>
                </a:effectLst>
                <a:latin typeface="Arial"/>
                <a:ea typeface="+mn-ea"/>
                <a:cs typeface="+mn-cs"/>
              </a:rPr>
              <a:t>Virtualização</a:t>
            </a:r>
            <a:endParaRPr lang="pt-BR" sz="2400" b="1" i="1" u="none" strike="noStrike" cap="none" baseline="0">
              <a:solidFill>
                <a:schemeClr val="tx1"/>
              </a:solidFill>
              <a:effectLst>
                <a:outerShdw blurRad="38100" dist="38100" dir="2700000" algn="tl">
                  <a:srgbClr val="000000">
                    <a:alpha val="43137"/>
                  </a:srgbClr>
                </a:outerShdw>
              </a:effectLst>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89529"/>
          </a:xfrm>
        </p:spPr>
        <p:txBody>
          <a:bodyPr/>
          <a:lstStyle/>
          <a:p>
            <a:pPr algn="ctr">
              <a:lnSpc>
                <a:spcPct val="90000"/>
              </a:lnSpc>
              <a:spcBef>
                <a:spcPts val="0"/>
              </a:spcBef>
              <a:spcAft>
                <a:spcPts val="0"/>
              </a:spcAft>
              <a:buNone/>
            </a:pP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Calcule Sua Economia: </a:t>
            </a:r>
            <a:br>
              <a:rPr lang="pt-BR" sz="3600" b="0" i="0" noProof="0" smtClean="0">
                <a:solidFill>
                  <a:srgbClr val="EEECE1"/>
                </a:solidFill>
                <a:effectLst>
                  <a:outerShdw blurRad="38100" dist="38100" dir="2700000" algn="tl">
                    <a:srgbClr val="000000">
                      <a:alpha val="43137"/>
                    </a:srgbClr>
                  </a:outerShdw>
                </a:effectLst>
                <a:latin typeface="Segoe"/>
                <a:ea typeface="+mj-ea"/>
                <a:cs typeface="+mj-cs"/>
              </a:rPr>
            </a:b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Microsoft Virtualization ROI Tool</a:t>
            </a:r>
            <a:endParaRPr lang="pt-BR" sz="3600" b="0" i="0" noProof="0">
              <a:solidFill>
                <a:srgbClr val="EEECE1"/>
              </a:solidFill>
              <a:effectLst>
                <a:outerShdw blurRad="38100" dist="38100" dir="2700000" algn="tl">
                  <a:srgbClr val="000000">
                    <a:alpha val="43137"/>
                  </a:srgbClr>
                </a:outerShdw>
              </a:effectLst>
              <a:latin typeface="Segoe"/>
              <a:ea typeface="+mj-ea"/>
              <a:cs typeface="+mj-cs"/>
            </a:endParaRPr>
          </a:p>
        </p:txBody>
      </p:sp>
      <p:pic>
        <p:nvPicPr>
          <p:cNvPr id="8" name="Picture 7"/>
          <p:cNvPicPr/>
          <p:nvPr/>
        </p:nvPicPr>
        <p:blipFill>
          <a:blip r:embed="rId3" cstate="print"/>
          <a:srcRect/>
          <a:stretch>
            <a:fillRect/>
          </a:stretch>
        </p:blipFill>
        <p:spPr bwMode="auto">
          <a:xfrm>
            <a:off x="314793" y="1559149"/>
            <a:ext cx="4542019" cy="3112801"/>
          </a:xfrm>
          <a:prstGeom prst="rect">
            <a:avLst/>
          </a:prstGeom>
          <a:noFill/>
          <a:ln w="9525">
            <a:noFill/>
            <a:miter lim="800000"/>
            <a:headEnd/>
            <a:tailEnd/>
          </a:ln>
        </p:spPr>
      </p:pic>
      <p:pic>
        <p:nvPicPr>
          <p:cNvPr id="9" name="Picture 8"/>
          <p:cNvPicPr/>
          <p:nvPr/>
        </p:nvPicPr>
        <p:blipFill>
          <a:blip r:embed="rId4" cstate="print"/>
          <a:srcRect/>
          <a:stretch>
            <a:fillRect/>
          </a:stretch>
        </p:blipFill>
        <p:spPr bwMode="auto">
          <a:xfrm>
            <a:off x="5063944" y="1524000"/>
            <a:ext cx="3570392" cy="3168936"/>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329785" y="4896411"/>
            <a:ext cx="8509260" cy="161932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34129"/>
          </a:xfrm>
        </p:spPr>
        <p:txBody>
          <a:bodyPr/>
          <a:lstStyle/>
          <a:p>
            <a:pPr algn="ctr">
              <a:lnSpc>
                <a:spcPct val="90000"/>
              </a:lnSpc>
              <a:spcBef>
                <a:spcPts val="0"/>
              </a:spcBef>
              <a:spcAft>
                <a:spcPts val="0"/>
              </a:spcAft>
              <a:buNone/>
            </a:pPr>
            <a:r>
              <a:rPr lang="pt-BR" sz="3400" b="0" i="0" noProof="0" dirty="0" smtClean="0">
                <a:solidFill>
                  <a:srgbClr val="EEECE1"/>
                </a:solidFill>
                <a:effectLst>
                  <a:outerShdw blurRad="38100" dist="38100" dir="2700000" algn="tl">
                    <a:srgbClr val="000000">
                      <a:alpha val="43137"/>
                    </a:srgbClr>
                  </a:outerShdw>
                </a:effectLst>
                <a:latin typeface="Segoe"/>
                <a:ea typeface="+mj-ea"/>
                <a:cs typeface="+mj-cs"/>
              </a:rPr>
              <a:t>Próximas Etapas para Reduzir Custos com </a:t>
            </a:r>
            <a:br>
              <a:rPr lang="pt-BR" sz="3400" b="0" i="0" noProof="0" dirty="0" smtClean="0">
                <a:solidFill>
                  <a:srgbClr val="EEECE1"/>
                </a:solidFill>
                <a:effectLst>
                  <a:outerShdw blurRad="38100" dist="38100" dir="2700000" algn="tl">
                    <a:srgbClr val="000000">
                      <a:alpha val="43137"/>
                    </a:srgbClr>
                  </a:outerShdw>
                </a:effectLst>
                <a:latin typeface="Segoe"/>
                <a:ea typeface="+mj-ea"/>
                <a:cs typeface="+mj-cs"/>
              </a:rPr>
            </a:br>
            <a:r>
              <a:rPr lang="pt-BR" sz="3400" b="0" i="0" noProof="0" dirty="0" smtClean="0">
                <a:solidFill>
                  <a:srgbClr val="EEECE1"/>
                </a:solidFill>
                <a:effectLst>
                  <a:outerShdw blurRad="38100" dist="38100" dir="2700000" algn="tl">
                    <a:srgbClr val="000000">
                      <a:alpha val="43137"/>
                    </a:srgbClr>
                  </a:outerShdw>
                </a:effectLst>
                <a:latin typeface="Segoe"/>
                <a:ea typeface="+mj-ea"/>
                <a:cs typeface="+mj-cs"/>
              </a:rPr>
              <a:t>Virtualização Microsoft</a:t>
            </a:r>
            <a:endParaRPr lang="pt-BR" sz="3400" b="0" i="0" noProof="0" dirty="0">
              <a:solidFill>
                <a:srgbClr val="EEECE1"/>
              </a:solidFill>
              <a:effectLst>
                <a:outerShdw blurRad="38100" dist="38100" dir="2700000" algn="tl">
                  <a:srgbClr val="000000">
                    <a:alpha val="43137"/>
                  </a:srgbClr>
                </a:outerShdw>
              </a:effectLst>
              <a:latin typeface="Segoe"/>
              <a:ea typeface="+mj-ea"/>
              <a:cs typeface="+mj-cs"/>
            </a:endParaRPr>
          </a:p>
        </p:txBody>
      </p:sp>
      <p:graphicFrame>
        <p:nvGraphicFramePr>
          <p:cNvPr id="5" name="Diagram 4"/>
          <p:cNvGraphicFramePr/>
          <p:nvPr/>
        </p:nvGraphicFramePr>
        <p:xfrm>
          <a:off x="609600" y="1676400"/>
          <a:ext cx="8001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A460F6C5-03DD-43EA-B164-8B07068C64AA}"/>
                                            </p:graphicEl>
                                          </p:spTgt>
                                        </p:tgtEl>
                                        <p:attrNameLst>
                                          <p:attrName>style.visibility</p:attrName>
                                        </p:attrNameLst>
                                      </p:cBhvr>
                                      <p:to>
                                        <p:strVal val="visible"/>
                                      </p:to>
                                    </p:set>
                                    <p:animEffect transition="in" filter="wipe(left)">
                                      <p:cBhvr>
                                        <p:cTn id="7" dur="500"/>
                                        <p:tgtEl>
                                          <p:spTgt spid="5">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graphicEl>
                                              <a:dgm id="{75B3C12C-B973-45E5-BCE5-E41D6A99448C}"/>
                                            </p:graphicEl>
                                          </p:spTgt>
                                        </p:tgtEl>
                                        <p:attrNameLst>
                                          <p:attrName>style.visibility</p:attrName>
                                        </p:attrNameLst>
                                      </p:cBhvr>
                                      <p:to>
                                        <p:strVal val="visible"/>
                                      </p:to>
                                    </p:set>
                                    <p:animEffect transition="in" filter="wipe(left)">
                                      <p:cBhvr>
                                        <p:cTn id="11" dur="500"/>
                                        <p:tgtEl>
                                          <p:spTgt spid="5">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dgm id="{8F2EB1CC-D27B-43B8-9CAB-8BF65F811462}"/>
                                            </p:graphicEl>
                                          </p:spTgt>
                                        </p:tgtEl>
                                        <p:attrNameLst>
                                          <p:attrName>style.visibility</p:attrName>
                                        </p:attrNameLst>
                                      </p:cBhvr>
                                      <p:to>
                                        <p:strVal val="visible"/>
                                      </p:to>
                                    </p:set>
                                    <p:animEffect transition="in" filter="wipe(left)">
                                      <p:cBhvr>
                                        <p:cTn id="16" dur="500"/>
                                        <p:tgtEl>
                                          <p:spTgt spid="5">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5">
                                            <p:graphicEl>
                                              <a:dgm id="{243B0701-C580-4617-947A-A5C8F42AB2B9}"/>
                                            </p:graphicEl>
                                          </p:spTgt>
                                        </p:tgtEl>
                                        <p:attrNameLst>
                                          <p:attrName>style.visibility</p:attrName>
                                        </p:attrNameLst>
                                      </p:cBhvr>
                                      <p:to>
                                        <p:strVal val="visible"/>
                                      </p:to>
                                    </p:set>
                                    <p:animEffect transition="in" filter="wipe(left)">
                                      <p:cBhvr>
                                        <p:cTn id="20" dur="500"/>
                                        <p:tgtEl>
                                          <p:spTgt spid="5">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graphicEl>
                                              <a:dgm id="{A2308CA2-35C9-430C-AEF5-C190DAB95FEB}"/>
                                            </p:graphicEl>
                                          </p:spTgt>
                                        </p:tgtEl>
                                        <p:attrNameLst>
                                          <p:attrName>style.visibility</p:attrName>
                                        </p:attrNameLst>
                                      </p:cBhvr>
                                      <p:to>
                                        <p:strVal val="visible"/>
                                      </p:to>
                                    </p:set>
                                    <p:animEffect transition="in" filter="wipe(left)">
                                      <p:cBhvr>
                                        <p:cTn id="25" dur="500"/>
                                        <p:tgtEl>
                                          <p:spTgt spid="5">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5">
                                            <p:graphicEl>
                                              <a:dgm id="{631D233E-2897-4A37-9DE7-35893BF880F7}"/>
                                            </p:graphicEl>
                                          </p:spTgt>
                                        </p:tgtEl>
                                        <p:attrNameLst>
                                          <p:attrName>style.visibility</p:attrName>
                                        </p:attrNameLst>
                                      </p:cBhvr>
                                      <p:to>
                                        <p:strVal val="visible"/>
                                      </p:to>
                                    </p:set>
                                    <p:animEffect transition="in" filter="wipe(left)">
                                      <p:cBhvr>
                                        <p:cTn id="29" dur="500"/>
                                        <p:tgtEl>
                                          <p:spTgt spid="5">
                                            <p:graphicEl>
                                              <a:dgm id="{631D233E-2897-4A37-9DE7-35893BF88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6324600" y="1295400"/>
            <a:ext cx="2819400" cy="5257800"/>
          </a:xfrm>
          <a:prstGeom prst="rect">
            <a:avLst/>
          </a:prstGeom>
          <a:solidFill>
            <a:srgbClr val="808080">
              <a:alpha val="50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sp>
        <p:nvSpPr>
          <p:cNvPr id="33" name="Rectangle 32"/>
          <p:cNvSpPr/>
          <p:nvPr/>
        </p:nvSpPr>
        <p:spPr bwMode="auto">
          <a:xfrm>
            <a:off x="3276600" y="1295400"/>
            <a:ext cx="2819400" cy="5257800"/>
          </a:xfrm>
          <a:prstGeom prst="rect">
            <a:avLst/>
          </a:prstGeom>
          <a:solidFill>
            <a:srgbClr val="808080">
              <a:alpha val="50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sp>
        <p:nvSpPr>
          <p:cNvPr id="32" name="Rectangle 31"/>
          <p:cNvSpPr/>
          <p:nvPr/>
        </p:nvSpPr>
        <p:spPr bwMode="auto">
          <a:xfrm>
            <a:off x="0" y="1295400"/>
            <a:ext cx="3048000" cy="5257800"/>
          </a:xfrm>
          <a:prstGeom prst="rect">
            <a:avLst/>
          </a:prstGeom>
          <a:solidFill>
            <a:srgbClr val="808080">
              <a:alpha val="50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0" y="164271"/>
            <a:ext cx="9144000" cy="978729"/>
          </a:xfrm>
        </p:spPr>
        <p:txBody>
          <a:bodyPr/>
          <a:lstStyle/>
          <a:p>
            <a:pPr algn="ctr">
              <a:lnSpc>
                <a:spcPct val="90000"/>
              </a:lnSpc>
              <a:spcBef>
                <a:spcPts val="0"/>
              </a:spcBef>
              <a:spcAft>
                <a:spcPts val="0"/>
              </a:spcAft>
              <a:buNone/>
            </a:pPr>
            <a:r>
              <a:rPr lang="pt-BR" sz="3200" b="0" i="0" noProof="0" dirty="0" smtClean="0">
                <a:solidFill>
                  <a:srgbClr val="EEECE1"/>
                </a:solidFill>
                <a:effectLst>
                  <a:outerShdw blurRad="38100" dist="38100" dir="2700000" algn="tl">
                    <a:srgbClr val="000000">
                      <a:alpha val="43137"/>
                    </a:srgbClr>
                  </a:outerShdw>
                </a:effectLst>
                <a:latin typeface="Segoe"/>
                <a:ea typeface="+mj-ea"/>
                <a:cs typeface="+mj-cs"/>
              </a:rPr>
              <a:t>Três </a:t>
            </a:r>
            <a:r>
              <a:rPr lang="pt-BR" sz="3200" noProof="0" dirty="0" smtClean="0">
                <a:solidFill>
                  <a:srgbClr val="EEECE1"/>
                </a:solidFill>
                <a:latin typeface="Segoe"/>
              </a:rPr>
              <a:t>Formas </a:t>
            </a:r>
            <a:r>
              <a:rPr lang="pt-BR" sz="3200" b="0" i="0" noProof="0" dirty="0" smtClean="0">
                <a:solidFill>
                  <a:srgbClr val="EEECE1"/>
                </a:solidFill>
                <a:effectLst>
                  <a:outerShdw blurRad="38100" dist="38100" dir="2700000" algn="tl">
                    <a:srgbClr val="000000">
                      <a:alpha val="43137"/>
                    </a:srgbClr>
                  </a:outerShdw>
                </a:effectLst>
                <a:latin typeface="Segoe"/>
                <a:ea typeface="+mj-ea"/>
                <a:cs typeface="+mj-cs"/>
              </a:rPr>
              <a:t>Que os Clientes </a:t>
            </a:r>
            <a:r>
              <a:rPr lang="pt-BR" sz="3200" b="0" i="0" noProof="0" smtClean="0">
                <a:solidFill>
                  <a:srgbClr val="EEECE1"/>
                </a:solidFill>
                <a:effectLst>
                  <a:outerShdw blurRad="38100" dist="38100" dir="2700000" algn="tl">
                    <a:srgbClr val="000000">
                      <a:alpha val="43137"/>
                    </a:srgbClr>
                  </a:outerShdw>
                </a:effectLst>
                <a:latin typeface="Segoe"/>
                <a:ea typeface="+mj-ea"/>
                <a:cs typeface="+mj-cs"/>
              </a:rPr>
              <a:t>Estão Usando </a:t>
            </a:r>
            <a:r>
              <a:rPr lang="pt-BR" sz="3200" b="0" i="0" noProof="0" dirty="0" smtClean="0">
                <a:solidFill>
                  <a:srgbClr val="EEECE1"/>
                </a:solidFill>
                <a:effectLst>
                  <a:outerShdw blurRad="38100" dist="38100" dir="2700000" algn="tl">
                    <a:srgbClr val="000000">
                      <a:alpha val="43137"/>
                    </a:srgbClr>
                  </a:outerShdw>
                </a:effectLst>
                <a:latin typeface="Segoe"/>
                <a:ea typeface="+mj-ea"/>
                <a:cs typeface="+mj-cs"/>
              </a:rPr>
              <a:t>para Cortar Custos com a Virtualização Microsoft</a:t>
            </a:r>
            <a:endParaRPr lang="pt-BR" sz="3200" b="0" i="0" noProof="0" dirty="0">
              <a:solidFill>
                <a:srgbClr val="EEECE1"/>
              </a:solidFill>
              <a:effectLst>
                <a:outerShdw blurRad="38100" dist="38100" dir="2700000" algn="tl">
                  <a:srgbClr val="000000">
                    <a:alpha val="43137"/>
                  </a:srgbClr>
                </a:outerShdw>
              </a:effectLst>
              <a:latin typeface="Segoe"/>
              <a:ea typeface="+mj-ea"/>
              <a:cs typeface="+mj-cs"/>
            </a:endParaRPr>
          </a:p>
        </p:txBody>
      </p:sp>
      <p:sp>
        <p:nvSpPr>
          <p:cNvPr id="6" name="Text Placeholder 13"/>
          <p:cNvSpPr txBox="1">
            <a:spLocks/>
          </p:cNvSpPr>
          <p:nvPr/>
        </p:nvSpPr>
        <p:spPr>
          <a:xfrm>
            <a:off x="329682" y="1440662"/>
            <a:ext cx="2337318" cy="1292662"/>
          </a:xfrm>
          <a:prstGeom prst="rect">
            <a:avLst/>
          </a:prstGeom>
        </p:spPr>
        <p:txBody>
          <a:bodyPr vert="horz" wrap="square" lIns="0" tIns="0" rIns="0" bIns="0" rtlCol="0">
            <a:spAutoFit/>
          </a:bodyPr>
          <a:lstStyle/>
          <a:p>
            <a:pPr marL="0" marR="0" indent="0" algn="ctr" defTabSz="914400">
              <a:spcBef>
                <a:spcPts val="672"/>
              </a:spcBef>
              <a:spcAft>
                <a:spcPts val="0"/>
              </a:spcAft>
              <a:buNone/>
            </a:pPr>
            <a:r>
              <a:rPr lang="pt-BR" sz="2800" b="0" i="0" u="none" strike="noStrike" cap="none" spc="0" baseline="0" smtClean="0">
                <a:latin typeface="Segoe Semibold"/>
                <a:ea typeface="+mn-ea"/>
                <a:cs typeface="+mn-cs"/>
              </a:rPr>
              <a:t>Economia</a:t>
            </a:r>
            <a:r>
              <a:rPr lang="pt-BR" sz="2800" b="0" i="0" u="none" strike="noStrike" cap="none" spc="0" baseline="0" smtClean="0">
                <a:latin typeface="Segoe Semibold"/>
                <a:ea typeface="+mn-ea"/>
                <a:cs typeface="+mn-cs"/>
              </a:rPr>
              <a:t> com </a:t>
            </a:r>
            <a:r>
              <a:rPr lang="pt-BR" sz="2800" b="0" i="0" smtClean="0">
                <a:latin typeface="Segoe Semibold"/>
                <a:ea typeface="+mn-ea"/>
                <a:cs typeface="+mn-cs"/>
              </a:rPr>
              <a:t>Soluções de </a:t>
            </a:r>
            <a:r>
              <a:rPr lang="pt-BR" sz="2800" b="0" i="0" u="none" strike="noStrike" cap="none" spc="-150" baseline="0" smtClean="0">
                <a:latin typeface="Segoe Semibold"/>
                <a:ea typeface="+mn-ea"/>
                <a:cs typeface="+mn-cs"/>
              </a:rPr>
              <a:t>Virtualização</a:t>
            </a:r>
            <a:endParaRPr lang="pt-BR" sz="2800" b="0" i="0" u="none" strike="noStrike" cap="none" spc="-150" baseline="0">
              <a:latin typeface="Segoe Semibold"/>
              <a:ea typeface="+mn-ea"/>
              <a:cs typeface="+mn-cs"/>
            </a:endParaRPr>
          </a:p>
        </p:txBody>
      </p:sp>
      <p:sp>
        <p:nvSpPr>
          <p:cNvPr id="12" name="Rectangle 11"/>
          <p:cNvSpPr/>
          <p:nvPr/>
        </p:nvSpPr>
        <p:spPr>
          <a:xfrm>
            <a:off x="228600" y="4876800"/>
            <a:ext cx="2858602" cy="1477328"/>
          </a:xfrm>
          <a:prstGeom prst="rect">
            <a:avLst/>
          </a:prstGeom>
        </p:spPr>
        <p:txBody>
          <a:bodyPr wrap="square">
            <a:spAutoFit/>
          </a:bodyPr>
          <a:lstStyle/>
          <a:p>
            <a:pPr algn="l">
              <a:buNone/>
            </a:pPr>
            <a:r>
              <a:rPr lang="pt-BR" sz="1800" b="0" i="0" spc="-150" smtClean="0">
                <a:latin typeface="Segoe" pitchFamily="34" charset="0"/>
              </a:rPr>
              <a:t>Consolidação</a:t>
            </a:r>
            <a:r>
              <a:rPr lang="pt-BR" sz="1800" b="0" i="0" spc="-150" smtClean="0">
                <a:latin typeface="Segoe" pitchFamily="34" charset="0"/>
              </a:rPr>
              <a:t> de </a:t>
            </a:r>
            <a:r>
              <a:rPr lang="pt-BR" sz="1800" b="0" i="0" spc="-150" smtClean="0">
                <a:latin typeface="Segoe" pitchFamily="34" charset="0"/>
              </a:rPr>
              <a:t>Servidores</a:t>
            </a:r>
            <a:endParaRPr lang="pt-BR" sz="1800" b="0" i="0" spc="-150" smtClean="0">
              <a:latin typeface="Segoe" pitchFamily="34" charset="0"/>
            </a:endParaRPr>
          </a:p>
          <a:p>
            <a:pPr algn="l">
              <a:buNone/>
            </a:pPr>
            <a:r>
              <a:rPr lang="pt-BR" sz="1800" b="0" i="0" spc="-150" smtClean="0">
                <a:latin typeface="Segoe" pitchFamily="34" charset="0"/>
              </a:rPr>
              <a:t>Redução de energia </a:t>
            </a:r>
            <a:r>
              <a:rPr lang="pt-BR" sz="1800" spc="-150" smtClean="0">
                <a:latin typeface="Segoe" pitchFamily="34" charset="0"/>
              </a:rPr>
              <a:t>e </a:t>
            </a:r>
            <a:r>
              <a:rPr lang="pt-BR" sz="1800" b="0" i="0" spc="-150" smtClean="0">
                <a:latin typeface="Segoe" pitchFamily="34" charset="0"/>
              </a:rPr>
              <a:t>espaço</a:t>
            </a:r>
            <a:endParaRPr lang="pt-BR" sz="1800" b="0" i="0" spc="-150" smtClean="0">
              <a:latin typeface="Segoe" pitchFamily="34" charset="0"/>
            </a:endParaRPr>
          </a:p>
          <a:p>
            <a:pPr algn="l">
              <a:buNone/>
            </a:pPr>
            <a:r>
              <a:rPr lang="pt-BR" sz="1800" b="0" i="0" spc="-150" smtClean="0">
                <a:latin typeface="Segoe" pitchFamily="34" charset="0"/>
              </a:rPr>
              <a:t>Implantação acelerada de aplicações e estações de </a:t>
            </a:r>
            <a:r>
              <a:rPr lang="pt-BR" sz="1800" b="0" i="0" spc="-150" smtClean="0">
                <a:latin typeface="Segoe" pitchFamily="34" charset="0"/>
              </a:rPr>
              <a:t>trabalho</a:t>
            </a:r>
            <a:endParaRPr lang="pt-BR" sz="1800" b="0" i="0" spc="-150">
              <a:latin typeface="Segoe" pitchFamily="34" charset="0"/>
            </a:endParaRPr>
          </a:p>
        </p:txBody>
      </p:sp>
      <p:pic>
        <p:nvPicPr>
          <p:cNvPr id="17" name="Picture 29" descr="Server-1-Physical-Shadow-(Base)"/>
          <p:cNvPicPr>
            <a:picLocks noChangeAspect="1" noChangeArrowheads="1"/>
          </p:cNvPicPr>
          <p:nvPr/>
        </p:nvPicPr>
        <p:blipFill>
          <a:blip r:embed="rId3" cstate="print"/>
          <a:srcRect/>
          <a:stretch>
            <a:fillRect/>
          </a:stretch>
        </p:blipFill>
        <p:spPr bwMode="auto">
          <a:xfrm>
            <a:off x="457200" y="2947937"/>
            <a:ext cx="1536700" cy="1928863"/>
          </a:xfrm>
          <a:prstGeom prst="rect">
            <a:avLst/>
          </a:prstGeom>
          <a:noFill/>
        </p:spPr>
      </p:pic>
      <p:pic>
        <p:nvPicPr>
          <p:cNvPr id="18" name="Picture 30" descr="Server-1-Physical"/>
          <p:cNvPicPr>
            <a:picLocks noChangeAspect="1" noChangeArrowheads="1"/>
          </p:cNvPicPr>
          <p:nvPr/>
        </p:nvPicPr>
        <p:blipFill>
          <a:blip r:embed="rId4" cstate="print"/>
          <a:srcRect/>
          <a:stretch>
            <a:fillRect/>
          </a:stretch>
        </p:blipFill>
        <p:spPr bwMode="auto">
          <a:xfrm>
            <a:off x="457200" y="2947937"/>
            <a:ext cx="1536700" cy="1928863"/>
          </a:xfrm>
          <a:prstGeom prst="rect">
            <a:avLst/>
          </a:prstGeom>
          <a:noFill/>
        </p:spPr>
      </p:pic>
      <p:pic>
        <p:nvPicPr>
          <p:cNvPr id="19" name="Picture 33" descr="Server-1-Physical"/>
          <p:cNvPicPr>
            <a:picLocks noChangeAspect="1" noChangeArrowheads="1"/>
          </p:cNvPicPr>
          <p:nvPr/>
        </p:nvPicPr>
        <p:blipFill>
          <a:blip r:embed="rId4" cstate="print"/>
          <a:srcRect/>
          <a:stretch>
            <a:fillRect/>
          </a:stretch>
        </p:blipFill>
        <p:spPr bwMode="auto">
          <a:xfrm>
            <a:off x="457200" y="2468512"/>
            <a:ext cx="1536700" cy="1928863"/>
          </a:xfrm>
          <a:prstGeom prst="rect">
            <a:avLst/>
          </a:prstGeom>
          <a:noFill/>
        </p:spPr>
      </p:pic>
      <p:pic>
        <p:nvPicPr>
          <p:cNvPr id="20" name="Picture 31" descr="Servers-3-Virtual"/>
          <p:cNvPicPr>
            <a:picLocks noChangeAspect="1" noChangeArrowheads="1"/>
          </p:cNvPicPr>
          <p:nvPr/>
        </p:nvPicPr>
        <p:blipFill>
          <a:blip r:embed="rId5" cstate="print"/>
          <a:srcRect/>
          <a:stretch>
            <a:fillRect/>
          </a:stretch>
        </p:blipFill>
        <p:spPr bwMode="auto">
          <a:xfrm>
            <a:off x="469900" y="2863002"/>
            <a:ext cx="1536700" cy="1928063"/>
          </a:xfrm>
          <a:prstGeom prst="rect">
            <a:avLst/>
          </a:prstGeom>
          <a:noFill/>
        </p:spPr>
      </p:pic>
      <p:sp>
        <p:nvSpPr>
          <p:cNvPr id="22" name="Text Placeholder 13"/>
          <p:cNvSpPr txBox="1">
            <a:spLocks/>
          </p:cNvSpPr>
          <p:nvPr/>
        </p:nvSpPr>
        <p:spPr>
          <a:xfrm>
            <a:off x="3505200" y="1447800"/>
            <a:ext cx="2337318" cy="1723549"/>
          </a:xfrm>
          <a:prstGeom prst="rect">
            <a:avLst/>
          </a:prstGeom>
        </p:spPr>
        <p:txBody>
          <a:bodyPr vert="horz" wrap="square" lIns="0" tIns="0" rIns="0" bIns="0" rtlCol="0">
            <a:spAutoFit/>
          </a:bodyPr>
          <a:lstStyle/>
          <a:p>
            <a:pPr marL="0" marR="0" indent="0" algn="ctr" defTabSz="914400">
              <a:spcBef>
                <a:spcPts val="672"/>
              </a:spcBef>
              <a:spcAft>
                <a:spcPts val="0"/>
              </a:spcAft>
              <a:buNone/>
            </a:pPr>
            <a:r>
              <a:rPr lang="pt-BR" sz="2800" b="0" i="0" u="none" strike="noStrike" cap="none" spc="0" baseline="0" smtClean="0">
                <a:latin typeface="Segoe Semibold"/>
                <a:ea typeface="+mn-ea"/>
                <a:cs typeface="+mn-cs"/>
              </a:rPr>
              <a:t>Economia</a:t>
            </a:r>
            <a:r>
              <a:rPr lang="pt-BR" sz="2800" b="0" i="0" u="none" strike="noStrike" cap="none" spc="0" baseline="0" smtClean="0">
                <a:latin typeface="Segoe Semibold"/>
                <a:ea typeface="+mn-ea"/>
                <a:cs typeface="+mn-cs"/>
              </a:rPr>
              <a:t> com </a:t>
            </a:r>
            <a:r>
              <a:rPr lang="pt-BR" sz="2800" b="0" i="0" u="none" strike="noStrike" cap="none" spc="0" baseline="0" smtClean="0">
                <a:latin typeface="Segoe Semibold"/>
                <a:ea typeface="+mn-ea"/>
                <a:cs typeface="+mn-cs"/>
              </a:rPr>
              <a:t>a</a:t>
            </a:r>
            <a:r>
              <a:rPr lang="pt-BR" sz="2800" b="0" i="0" u="none" strike="noStrike" cap="none" spc="0" smtClean="0">
                <a:latin typeface="Segoe Semibold"/>
                <a:ea typeface="+mn-ea"/>
                <a:cs typeface="+mn-cs"/>
              </a:rPr>
              <a:t> </a:t>
            </a:r>
            <a:r>
              <a:rPr lang="pt-BR" sz="2800" b="0" i="0" smtClean="0">
                <a:latin typeface="Segoe Semibold"/>
                <a:ea typeface="+mn-ea"/>
                <a:cs typeface="+mn-cs"/>
              </a:rPr>
              <a:t>Plataforma </a:t>
            </a:r>
            <a:r>
              <a:rPr lang="pt-BR" sz="2800" b="0" i="0" u="none" strike="noStrike" cap="none" spc="-150" baseline="0" smtClean="0">
                <a:latin typeface="Segoe Semibold"/>
                <a:ea typeface="+mn-ea"/>
                <a:cs typeface="+mn-cs"/>
              </a:rPr>
              <a:t>Microsoft</a:t>
            </a:r>
            <a:endParaRPr lang="pt-BR" sz="2800" b="0" i="0" u="none" strike="noStrike" cap="none" spc="-150" baseline="0">
              <a:latin typeface="Segoe Semibold"/>
              <a:ea typeface="+mn-ea"/>
              <a:cs typeface="+mn-cs"/>
            </a:endParaRPr>
          </a:p>
        </p:txBody>
      </p:sp>
      <p:sp>
        <p:nvSpPr>
          <p:cNvPr id="23" name="Rectangle 22"/>
          <p:cNvSpPr/>
          <p:nvPr/>
        </p:nvSpPr>
        <p:spPr>
          <a:xfrm>
            <a:off x="3389798" y="4876800"/>
            <a:ext cx="2858602" cy="1200329"/>
          </a:xfrm>
          <a:prstGeom prst="rect">
            <a:avLst/>
          </a:prstGeom>
        </p:spPr>
        <p:txBody>
          <a:bodyPr wrap="square">
            <a:spAutoFit/>
          </a:bodyPr>
          <a:lstStyle/>
          <a:p>
            <a:pPr algn="l">
              <a:buNone/>
            </a:pPr>
            <a:r>
              <a:rPr lang="pt-BR" sz="1800" b="0" i="0" spc="-150" smtClean="0">
                <a:latin typeface="Segoe" pitchFamily="34" charset="0"/>
              </a:rPr>
              <a:t>Hipervisor</a:t>
            </a:r>
            <a:r>
              <a:rPr lang="pt-BR" sz="1800" b="0" i="0" spc="-150" smtClean="0">
                <a:latin typeface="Segoe" pitchFamily="34" charset="0"/>
              </a:rPr>
              <a:t> baseado em </a:t>
            </a:r>
            <a:r>
              <a:rPr lang="pt-BR" sz="1800" b="0" i="0" spc="-150" smtClean="0">
                <a:latin typeface="Segoe" pitchFamily="34" charset="0"/>
              </a:rPr>
              <a:t>plataforma</a:t>
            </a:r>
            <a:endParaRPr lang="pt-BR" sz="1800" b="0" i="0" spc="-150" smtClean="0">
              <a:latin typeface="Segoe" pitchFamily="34" charset="0"/>
            </a:endParaRPr>
          </a:p>
          <a:p>
            <a:pPr algn="l">
              <a:buNone/>
            </a:pPr>
            <a:r>
              <a:rPr lang="pt-BR" sz="1800" b="0" i="0" spc="-150" smtClean="0">
                <a:latin typeface="Segoe" pitchFamily="34" charset="0"/>
              </a:rPr>
              <a:t>Gerenciamento fim a </a:t>
            </a:r>
            <a:r>
              <a:rPr lang="pt-BR" sz="1800" b="0" i="0" spc="-150" smtClean="0">
                <a:latin typeface="Segoe" pitchFamily="34" charset="0"/>
              </a:rPr>
              <a:t>fim</a:t>
            </a:r>
            <a:endParaRPr lang="pt-BR" sz="1800" b="0" i="0" spc="-150" smtClean="0">
              <a:latin typeface="Segoe" pitchFamily="34" charset="0"/>
            </a:endParaRPr>
          </a:p>
          <a:p>
            <a:pPr algn="l">
              <a:buNone/>
            </a:pPr>
            <a:r>
              <a:rPr lang="pt-BR" sz="1800" b="0" i="0" spc="-150" smtClean="0">
                <a:latin typeface="Segoe" pitchFamily="34" charset="0"/>
              </a:rPr>
              <a:t>Treinamento e </a:t>
            </a:r>
            <a:r>
              <a:rPr lang="pt-BR" sz="1800" b="0" i="0" spc="-150" smtClean="0">
                <a:latin typeface="Segoe" pitchFamily="34" charset="0"/>
              </a:rPr>
              <a:t>Suporte</a:t>
            </a:r>
            <a:endParaRPr lang="pt-BR" sz="1800" b="0" i="0" spc="-150">
              <a:latin typeface="Segoe" pitchFamily="34" charset="0"/>
            </a:endParaRPr>
          </a:p>
        </p:txBody>
      </p:sp>
      <p:pic>
        <p:nvPicPr>
          <p:cNvPr id="24" name="Picture 23" descr="C:\Program Files\Microsoft Resource DVD Artwork\DVD_ART\BoxShots_Logos\Windows Server Code Name Longhorn\Windows Server Longhorn v logo.png"/>
          <p:cNvPicPr>
            <a:picLocks noChangeAspect="1" noChangeArrowheads="1"/>
          </p:cNvPicPr>
          <p:nvPr/>
        </p:nvPicPr>
        <p:blipFill>
          <a:blip r:embed="rId6" cstate="print"/>
          <a:srcRect l="20783" r="44546" b="45645"/>
          <a:stretch>
            <a:fillRect/>
          </a:stretch>
        </p:blipFill>
        <p:spPr bwMode="auto">
          <a:xfrm>
            <a:off x="3550006" y="3200400"/>
            <a:ext cx="1783994" cy="1371600"/>
          </a:xfrm>
          <a:prstGeom prst="rect">
            <a:avLst/>
          </a:prstGeom>
          <a:noFill/>
          <a:ln>
            <a:noFill/>
          </a:ln>
        </p:spPr>
      </p:pic>
      <p:sp>
        <p:nvSpPr>
          <p:cNvPr id="25" name="Text Placeholder 13"/>
          <p:cNvSpPr txBox="1">
            <a:spLocks/>
          </p:cNvSpPr>
          <p:nvPr/>
        </p:nvSpPr>
        <p:spPr>
          <a:xfrm>
            <a:off x="6553200" y="1444823"/>
            <a:ext cx="2337318" cy="1723549"/>
          </a:xfrm>
          <a:prstGeom prst="rect">
            <a:avLst/>
          </a:prstGeom>
        </p:spPr>
        <p:txBody>
          <a:bodyPr vert="horz" wrap="square" lIns="0" tIns="0" rIns="0" bIns="0" rtlCol="0">
            <a:spAutoFit/>
          </a:bodyPr>
          <a:lstStyle/>
          <a:p>
            <a:pPr marL="0" marR="0" indent="0" algn="ctr" defTabSz="914400">
              <a:spcBef>
                <a:spcPts val="672"/>
              </a:spcBef>
              <a:spcAft>
                <a:spcPts val="0"/>
              </a:spcAft>
              <a:buNone/>
            </a:pPr>
            <a:r>
              <a:rPr lang="pt-BR" sz="2800" b="0" i="0" u="none" strike="noStrike" cap="none" spc="0" baseline="0" smtClean="0">
                <a:latin typeface="Segoe Semibold"/>
                <a:ea typeface="+mn-ea"/>
                <a:cs typeface="+mn-cs"/>
              </a:rPr>
              <a:t>Custo</a:t>
            </a:r>
            <a:r>
              <a:rPr lang="pt-BR" sz="2800" b="0" i="0" u="none" strike="noStrike" cap="none" spc="0" baseline="0" smtClean="0">
                <a:latin typeface="Segoe Semibold"/>
                <a:ea typeface="+mn-ea"/>
                <a:cs typeface="+mn-cs"/>
              </a:rPr>
              <a:t> de Aquisição e Propriedade </a:t>
            </a:r>
            <a:r>
              <a:rPr lang="pt-BR" sz="2800" b="0" i="0" u="none" strike="noStrike" cap="none" spc="0" baseline="0" smtClean="0">
                <a:latin typeface="Segoe Semibold"/>
                <a:ea typeface="+mn-ea"/>
                <a:cs typeface="+mn-cs"/>
              </a:rPr>
              <a:t>Baixíssimo</a:t>
            </a:r>
            <a:endParaRPr lang="pt-BR" sz="2800" b="0" i="0" u="none" strike="noStrike" cap="none" spc="0" baseline="0">
              <a:latin typeface="Segoe Semibold"/>
              <a:ea typeface="+mn-ea"/>
              <a:cs typeface="+mn-cs"/>
            </a:endParaRPr>
          </a:p>
        </p:txBody>
      </p:sp>
      <p:sp>
        <p:nvSpPr>
          <p:cNvPr id="26" name="Rectangle 25"/>
          <p:cNvSpPr/>
          <p:nvPr/>
        </p:nvSpPr>
        <p:spPr>
          <a:xfrm>
            <a:off x="6590198" y="4876800"/>
            <a:ext cx="2401402" cy="1477328"/>
          </a:xfrm>
          <a:prstGeom prst="rect">
            <a:avLst/>
          </a:prstGeom>
        </p:spPr>
        <p:txBody>
          <a:bodyPr wrap="square">
            <a:spAutoFit/>
          </a:bodyPr>
          <a:lstStyle/>
          <a:p>
            <a:pPr algn="l">
              <a:buNone/>
            </a:pPr>
            <a:r>
              <a:rPr lang="pt-BR" sz="1800" b="0" i="0" spc="-150" smtClean="0">
                <a:latin typeface="Segoe" pitchFamily="34" charset="0"/>
              </a:rPr>
              <a:t>1/3 do Custo da VMware</a:t>
            </a:r>
          </a:p>
          <a:p>
            <a:pPr algn="l">
              <a:buNone/>
            </a:pPr>
            <a:r>
              <a:rPr lang="pt-BR" sz="1800" b="0" i="0" spc="-150" smtClean="0">
                <a:latin typeface="Segoe" pitchFamily="34" charset="0"/>
              </a:rPr>
              <a:t>Licenciamento para </a:t>
            </a:r>
            <a:r>
              <a:rPr lang="pt-BR" sz="1800" b="0" i="0" spc="-150" smtClean="0">
                <a:latin typeface="Segoe" pitchFamily="34" charset="0"/>
              </a:rPr>
              <a:t>Virtualização</a:t>
            </a:r>
            <a:endParaRPr lang="pt-BR" sz="1800" b="0" i="0" spc="-150" smtClean="0">
              <a:latin typeface="Segoe" pitchFamily="34" charset="0"/>
            </a:endParaRPr>
          </a:p>
          <a:p>
            <a:pPr algn="l">
              <a:buNone/>
            </a:pPr>
            <a:r>
              <a:rPr lang="pt-BR" sz="1800" b="0" i="0" spc="-150" smtClean="0">
                <a:latin typeface="Segoe" pitchFamily="34" charset="0"/>
              </a:rPr>
              <a:t>Microsoft Desktop Optimization </a:t>
            </a:r>
            <a:r>
              <a:rPr lang="pt-BR" sz="1800" b="0" i="0" spc="-150" smtClean="0">
                <a:latin typeface="Segoe" pitchFamily="34" charset="0"/>
              </a:rPr>
              <a:t>Pack</a:t>
            </a:r>
            <a:endParaRPr lang="pt-BR" sz="1800" b="0" i="0" spc="-150">
              <a:latin typeface="Segoe" pitchFamily="34" charset="0"/>
            </a:endParaRPr>
          </a:p>
        </p:txBody>
      </p:sp>
      <p:grpSp>
        <p:nvGrpSpPr>
          <p:cNvPr id="29" name="Group 51"/>
          <p:cNvGrpSpPr/>
          <p:nvPr/>
        </p:nvGrpSpPr>
        <p:grpSpPr>
          <a:xfrm>
            <a:off x="6400800" y="2971800"/>
            <a:ext cx="2389593" cy="1754935"/>
            <a:chOff x="904138" y="4074535"/>
            <a:chExt cx="2530180" cy="1832294"/>
          </a:xfrm>
        </p:grpSpPr>
        <p:pic>
          <p:nvPicPr>
            <p:cNvPr id="30" name="Picture 12"/>
            <p:cNvPicPr>
              <a:picLocks noChangeAspect="1" noChangeArrowheads="1"/>
            </p:cNvPicPr>
            <p:nvPr/>
          </p:nvPicPr>
          <p:blipFill>
            <a:blip r:embed="rId7" cstate="print"/>
            <a:srcRect/>
            <a:stretch>
              <a:fillRect/>
            </a:stretch>
          </p:blipFill>
          <p:spPr bwMode="auto">
            <a:xfrm>
              <a:off x="904138" y="4074535"/>
              <a:ext cx="2530180" cy="1832294"/>
            </a:xfrm>
            <a:prstGeom prst="rect">
              <a:avLst/>
            </a:prstGeom>
            <a:ln>
              <a:noFill/>
            </a:ln>
            <a:effectLst>
              <a:softEdge rad="317500"/>
            </a:effectLst>
          </p:spPr>
        </p:pic>
        <p:pic>
          <p:nvPicPr>
            <p:cNvPr id="31" name="Picture 7" descr="D:\DVD_ART34\Artwork_Imagery\Shapes\Arrows\Straight\green down arrow shodow.png"/>
            <p:cNvPicPr>
              <a:picLocks noChangeAspect="1" noChangeArrowheads="1"/>
            </p:cNvPicPr>
            <p:nvPr/>
          </p:nvPicPr>
          <p:blipFill>
            <a:blip r:embed="rId8" cstate="print">
              <a:lum bright="-20000"/>
            </a:blip>
            <a:srcRect/>
            <a:stretch>
              <a:fillRect/>
            </a:stretch>
          </p:blipFill>
          <p:spPr bwMode="auto">
            <a:xfrm>
              <a:off x="1317324" y="4686656"/>
              <a:ext cx="1755485" cy="831297"/>
            </a:xfrm>
            <a:prstGeom prst="rect">
              <a:avLst/>
            </a:prstGeom>
            <a:noFill/>
          </p:spPr>
        </p:pic>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219555" y="1423851"/>
            <a:ext cx="8693014" cy="5052186"/>
          </a:xfrm>
          <a:prstGeom prst="roundRect">
            <a:avLst>
              <a:gd name="adj" fmla="val 4515"/>
            </a:avLst>
          </a:prstGeom>
          <a:solidFill>
            <a:srgbClr val="00027B"/>
          </a:solidFill>
          <a:ln w="19050" cap="flat" cmpd="thickThin" algn="ctr">
            <a:solidFill>
              <a:srgbClr val="FFFFFF">
                <a:alpha val="23000"/>
              </a:srgbClr>
            </a:solidFill>
            <a:prstDash val="soli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pPr algn="l" defTabSz="914363" rtl="0"/>
            <a:endParaRPr lang="pt-BR" kern="1200">
              <a:solidFill>
                <a:srgbClr val="000000"/>
              </a:solidFill>
              <a:latin typeface="Segoe"/>
              <a:ea typeface="+mn-ea"/>
              <a:cs typeface="+mn-cs"/>
            </a:endParaRPr>
          </a:p>
        </p:txBody>
      </p:sp>
      <p:sp>
        <p:nvSpPr>
          <p:cNvPr id="6" name="Rounded Rectangle 5"/>
          <p:cNvSpPr/>
          <p:nvPr/>
        </p:nvSpPr>
        <p:spPr bwMode="invGray">
          <a:xfrm>
            <a:off x="4648200" y="4585063"/>
            <a:ext cx="2773680" cy="1848788"/>
          </a:xfrm>
          <a:prstGeom prst="roundRect">
            <a:avLst>
              <a:gd name="adj" fmla="val 9516"/>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pt-BR" sz="28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12" name="Rounded Rectangle 11"/>
          <p:cNvSpPr/>
          <p:nvPr/>
        </p:nvSpPr>
        <p:spPr bwMode="invGray">
          <a:xfrm>
            <a:off x="6400800" y="1504710"/>
            <a:ext cx="2455818" cy="2845617"/>
          </a:xfrm>
          <a:prstGeom prst="roundRect">
            <a:avLst>
              <a:gd name="adj" fmla="val 1156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pt-BR" sz="28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2" name="Rounded Rectangle 21"/>
          <p:cNvSpPr/>
          <p:nvPr/>
        </p:nvSpPr>
        <p:spPr bwMode="invGray">
          <a:xfrm>
            <a:off x="2976668" y="1474615"/>
            <a:ext cx="3172858" cy="1665192"/>
          </a:xfrm>
          <a:prstGeom prst="roundRect">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pt-BR" sz="28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27" name="Rounded Rectangle 26"/>
          <p:cNvSpPr/>
          <p:nvPr/>
        </p:nvSpPr>
        <p:spPr bwMode="invGray">
          <a:xfrm>
            <a:off x="1074381" y="4598126"/>
            <a:ext cx="3139572" cy="1828437"/>
          </a:xfrm>
          <a:prstGeom prst="roundRect">
            <a:avLst>
              <a:gd name="adj" fmla="val 11847"/>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lnSpc>
                <a:spcPct val="80000"/>
              </a:lnSpc>
              <a:spcBef>
                <a:spcPct val="0"/>
              </a:spcBef>
              <a:spcAft>
                <a:spcPct val="0"/>
              </a:spcAft>
            </a:pPr>
            <a:endParaRPr lang="pt-BR" sz="28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sp>
        <p:nvSpPr>
          <p:cNvPr id="36" name="Rounded Rectangle 35"/>
          <p:cNvSpPr/>
          <p:nvPr/>
        </p:nvSpPr>
        <p:spPr bwMode="invGray">
          <a:xfrm>
            <a:off x="274320" y="1469986"/>
            <a:ext cx="2457863" cy="2881678"/>
          </a:xfrm>
          <a:prstGeom prst="roundRect">
            <a:avLst>
              <a:gd name="adj" fmla="val 8854"/>
            </a:avLst>
          </a:prstGeom>
          <a:gradFill flip="none" rotWithShape="1">
            <a:gsLst>
              <a:gs pos="0">
                <a:schemeClr val="tx1">
                  <a:lumMod val="95000"/>
                  <a:lumOff val="5000"/>
                </a:schemeClr>
              </a:gs>
              <a:gs pos="46000">
                <a:schemeClr val="tx1">
                  <a:lumMod val="95000"/>
                  <a:lumOff val="5000"/>
                  <a:alpha val="60000"/>
                </a:schemeClr>
              </a:gs>
              <a:gs pos="100000">
                <a:srgbClr val="FFFFFF">
                  <a:alpha val="0"/>
                </a:srgbClr>
              </a:gs>
            </a:gsLst>
            <a:lin ang="5400000" scaled="1"/>
            <a:tileRect/>
          </a:gradFill>
          <a:ln w="19050" cap="flat" cmpd="thickThin" algn="ctr">
            <a:solidFill>
              <a:srgbClr val="FFFFFF">
                <a:alpha val="38824"/>
              </a:srgbClr>
            </a:solidFill>
            <a:prstDash val="solid"/>
          </a:ln>
          <a:effectLst/>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pPr>
            <a:endParaRPr lang="pt-BR" sz="2800" kern="1200">
              <a:solidFill>
                <a:srgbClr val="000000"/>
              </a:solidFill>
              <a:effectLst>
                <a:outerShdw blurRad="38100" dist="38100" dir="2700000" algn="tl">
                  <a:srgbClr val="000000">
                    <a:alpha val="43137"/>
                  </a:srgbClr>
                </a:outerShdw>
              </a:effectLst>
              <a:latin typeface="Segoe" pitchFamily="34" charset="0"/>
              <a:ea typeface="+mn-ea"/>
              <a:cs typeface="+mn-cs"/>
            </a:endParaRPr>
          </a:p>
        </p:txBody>
      </p:sp>
      <p:pic>
        <p:nvPicPr>
          <p:cNvPr id="37" name="Picture 6" descr="Desktop-TS-Client"/>
          <p:cNvPicPr>
            <a:picLocks noChangeAspect="1" noChangeArrowheads="1"/>
          </p:cNvPicPr>
          <p:nvPr/>
        </p:nvPicPr>
        <p:blipFill>
          <a:blip r:embed="rId3" cstate="email"/>
          <a:stretch>
            <a:fillRect/>
          </a:stretch>
        </p:blipFill>
        <p:spPr bwMode="invGray">
          <a:xfrm>
            <a:off x="762000" y="1752600"/>
            <a:ext cx="1576252" cy="1107920"/>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4" cstate="email"/>
          <a:srcRect/>
          <a:stretch>
            <a:fillRect/>
          </a:stretch>
        </p:blipFill>
        <p:spPr bwMode="invGray">
          <a:xfrm>
            <a:off x="731520" y="3735205"/>
            <a:ext cx="1725104" cy="392341"/>
          </a:xfrm>
          <a:prstGeom prst="rect">
            <a:avLst/>
          </a:prstGeom>
          <a:noFill/>
          <a:effectLst>
            <a:outerShdw blurRad="50800" dist="38100" dir="2700000" algn="tl" rotWithShape="0">
              <a:prstClr val="black">
                <a:alpha val="40000"/>
              </a:prstClr>
            </a:outerShdw>
          </a:effectLst>
        </p:spPr>
      </p:pic>
      <p:pic>
        <p:nvPicPr>
          <p:cNvPr id="31" name="Picture 6" descr="Desktop-TS-Client"/>
          <p:cNvPicPr>
            <a:picLocks noChangeAspect="1" noChangeArrowheads="1"/>
          </p:cNvPicPr>
          <p:nvPr/>
        </p:nvPicPr>
        <p:blipFill>
          <a:blip r:embed="rId5" cstate="email"/>
          <a:stretch>
            <a:fillRect/>
          </a:stretch>
        </p:blipFill>
        <p:spPr bwMode="invGray">
          <a:xfrm>
            <a:off x="1226781" y="4800600"/>
            <a:ext cx="1272241" cy="874476"/>
          </a:xfrm>
          <a:prstGeom prst="rect">
            <a:avLst/>
          </a:prstGeom>
          <a:noFill/>
          <a:ln>
            <a:noFill/>
          </a:ln>
        </p:spPr>
      </p:pic>
      <p:pic>
        <p:nvPicPr>
          <p:cNvPr id="8" name="Picture 7" descr="Virtual App.png"/>
          <p:cNvPicPr>
            <a:picLocks noChangeAspect="1"/>
          </p:cNvPicPr>
          <p:nvPr/>
        </p:nvPicPr>
        <p:blipFill>
          <a:blip r:embed="rId6" cstate="email"/>
          <a:stretch>
            <a:fillRect/>
          </a:stretch>
        </p:blipFill>
        <p:spPr bwMode="invGray">
          <a:xfrm>
            <a:off x="7090954" y="2438400"/>
            <a:ext cx="1214846" cy="840729"/>
          </a:xfrm>
          <a:prstGeom prst="rect">
            <a:avLst/>
          </a:prstGeom>
        </p:spPr>
      </p:pic>
      <p:pic>
        <p:nvPicPr>
          <p:cNvPr id="23" name="Picture 22" descr="laptop.png"/>
          <p:cNvPicPr>
            <a:picLocks noChangeAspect="1"/>
          </p:cNvPicPr>
          <p:nvPr/>
        </p:nvPicPr>
        <p:blipFill>
          <a:blip r:embed="rId7" cstate="email"/>
          <a:stretch>
            <a:fillRect/>
          </a:stretch>
        </p:blipFill>
        <p:spPr bwMode="invGray">
          <a:xfrm>
            <a:off x="4876800" y="4876800"/>
            <a:ext cx="817202" cy="822901"/>
          </a:xfrm>
          <a:prstGeom prst="rect">
            <a:avLst/>
          </a:prstGeom>
          <a:noFill/>
          <a:ln>
            <a:noFill/>
          </a:ln>
        </p:spPr>
      </p:pic>
      <p:pic>
        <p:nvPicPr>
          <p:cNvPr id="44" name="Picture 2" descr="W:\TRANSFER\MBupload\SERVER-new\Logo\SystemCenter\SystemCenter\SysCnt_h_rgb_r.png"/>
          <p:cNvPicPr>
            <a:picLocks noChangeAspect="1" noChangeArrowheads="1"/>
          </p:cNvPicPr>
          <p:nvPr/>
        </p:nvPicPr>
        <p:blipFill>
          <a:blip r:embed="rId8" cstate="print"/>
          <a:srcRect/>
          <a:stretch>
            <a:fillRect/>
          </a:stretch>
        </p:blipFill>
        <p:spPr bwMode="auto">
          <a:xfrm>
            <a:off x="2897326" y="3447182"/>
            <a:ext cx="3310648" cy="701301"/>
          </a:xfrm>
          <a:prstGeom prst="rect">
            <a:avLst/>
          </a:prstGeom>
          <a:noFill/>
        </p:spPr>
      </p:pic>
      <p:sp>
        <p:nvSpPr>
          <p:cNvPr id="45" name="Text Placeholder 2"/>
          <p:cNvSpPr txBox="1">
            <a:spLocks/>
          </p:cNvSpPr>
          <p:nvPr/>
        </p:nvSpPr>
        <p:spPr>
          <a:xfrm>
            <a:off x="284013" y="2986436"/>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Virtualização de</a:t>
            </a:r>
          </a:p>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Apresentação</a:t>
            </a:r>
            <a:endParaRPr lang="pt-BR" sz="2000" b="1" i="1">
              <a:solidFill>
                <a:srgbClr val="FFFFFF"/>
              </a:solidFill>
              <a:effectLst>
                <a:outerShdw blurRad="38100" dist="38100" dir="2700000" algn="tl">
                  <a:srgbClr val="000000">
                    <a:alpha val="43137"/>
                  </a:srgbClr>
                </a:outerShdw>
              </a:effectLst>
              <a:latin typeface="Segoe"/>
              <a:ea typeface="+mn-ea"/>
              <a:cs typeface="+mn-cs"/>
            </a:endParaRPr>
          </a:p>
        </p:txBody>
      </p:sp>
      <p:sp>
        <p:nvSpPr>
          <p:cNvPr id="46" name="Text Placeholder 2"/>
          <p:cNvSpPr txBox="1">
            <a:spLocks/>
          </p:cNvSpPr>
          <p:nvPr/>
        </p:nvSpPr>
        <p:spPr>
          <a:xfrm>
            <a:off x="5204062" y="5000444"/>
            <a:ext cx="2644538" cy="892552"/>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Virtualização de</a:t>
            </a:r>
          </a:p>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Estad</a:t>
            </a:r>
            <a:r>
              <a:rPr lang="pt-BR" sz="2000" b="1" i="1" smtClean="0">
                <a:solidFill>
                  <a:srgbClr val="FFFFFF"/>
                </a:solidFill>
                <a:effectLst>
                  <a:outerShdw blurRad="38100" dist="38100" dir="2700000" algn="tl">
                    <a:srgbClr val="000000">
                      <a:alpha val="43137"/>
                    </a:srgbClr>
                  </a:outerShdw>
                </a:effectLst>
                <a:latin typeface="Segoe"/>
              </a:rPr>
              <a:t>o do </a:t>
            </a:r>
            <a:br>
              <a:rPr lang="pt-BR" sz="2000" b="1" i="1" smtClean="0">
                <a:solidFill>
                  <a:srgbClr val="FFFFFF"/>
                </a:solidFill>
                <a:effectLst>
                  <a:outerShdw blurRad="38100" dist="38100" dir="2700000" algn="tl">
                    <a:srgbClr val="000000">
                      <a:alpha val="43137"/>
                    </a:srgbClr>
                  </a:outerShdw>
                </a:effectLst>
                <a:latin typeface="Segoe"/>
              </a:rPr>
            </a:br>
            <a:r>
              <a:rPr lang="pt-BR" sz="2000" b="1" i="1" smtClean="0">
                <a:solidFill>
                  <a:srgbClr val="FFFFFF"/>
                </a:solidFill>
                <a:effectLst>
                  <a:outerShdw blurRad="38100" dist="38100" dir="2700000" algn="tl">
                    <a:srgbClr val="000000">
                      <a:alpha val="43137"/>
                    </a:srgbClr>
                  </a:outerShdw>
                </a:effectLst>
                <a:latin typeface="Segoe"/>
              </a:rPr>
              <a:t>Usuário</a:t>
            </a:r>
            <a:endParaRPr lang="pt-BR" sz="2000" b="1" i="1">
              <a:solidFill>
                <a:srgbClr val="FFFFFF"/>
              </a:solidFill>
              <a:effectLst>
                <a:outerShdw blurRad="38100" dist="38100" dir="2700000" algn="tl">
                  <a:srgbClr val="000000">
                    <a:alpha val="43137"/>
                  </a:srgbClr>
                </a:outerShdw>
              </a:effectLst>
              <a:latin typeface="Segoe"/>
              <a:ea typeface="+mn-ea"/>
              <a:cs typeface="+mn-cs"/>
            </a:endParaRPr>
          </a:p>
        </p:txBody>
      </p:sp>
      <p:sp>
        <p:nvSpPr>
          <p:cNvPr id="48" name="Text Placeholder 2"/>
          <p:cNvSpPr txBox="1">
            <a:spLocks/>
          </p:cNvSpPr>
          <p:nvPr/>
        </p:nvSpPr>
        <p:spPr>
          <a:xfrm>
            <a:off x="6324600" y="1600200"/>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Virtualização de</a:t>
            </a:r>
          </a:p>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Aplicação</a:t>
            </a:r>
            <a:endParaRPr lang="pt-BR" sz="2000" b="1" i="1">
              <a:solidFill>
                <a:srgbClr val="FFFFFF"/>
              </a:solidFill>
              <a:effectLst>
                <a:outerShdw blurRad="38100" dist="38100" dir="2700000" algn="tl">
                  <a:srgbClr val="000000">
                    <a:alpha val="43137"/>
                  </a:srgbClr>
                </a:outerShdw>
              </a:effectLst>
              <a:latin typeface="Segoe"/>
              <a:ea typeface="+mn-ea"/>
              <a:cs typeface="+mn-cs"/>
            </a:endParaRPr>
          </a:p>
        </p:txBody>
      </p:sp>
      <p:sp>
        <p:nvSpPr>
          <p:cNvPr id="49" name="Text Placeholder 2"/>
          <p:cNvSpPr txBox="1">
            <a:spLocks/>
          </p:cNvSpPr>
          <p:nvPr/>
        </p:nvSpPr>
        <p:spPr>
          <a:xfrm>
            <a:off x="1851262" y="4905587"/>
            <a:ext cx="2644538" cy="64671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Virtualização de</a:t>
            </a:r>
          </a:p>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Estação</a:t>
            </a:r>
            <a:endParaRPr lang="pt-BR" sz="2000" b="1" i="1">
              <a:solidFill>
                <a:srgbClr val="FFFFFF"/>
              </a:solidFill>
              <a:effectLst>
                <a:outerShdw blurRad="38100" dist="38100" dir="2700000" algn="tl">
                  <a:srgbClr val="000000">
                    <a:alpha val="43137"/>
                  </a:srgbClr>
                </a:outerShdw>
              </a:effectLst>
              <a:latin typeface="Segoe"/>
              <a:ea typeface="+mn-ea"/>
              <a:cs typeface="+mn-cs"/>
            </a:endParaRPr>
          </a:p>
        </p:txBody>
      </p:sp>
      <p:pic>
        <p:nvPicPr>
          <p:cNvPr id="42" name="Picture 5" descr="C:\Program Files\Microsoft Resource DVD Artwork\DVD_ART\BoxShots_Logos\Virtual PC for Mac 7.0\Virtual_PC_logo.png"/>
          <p:cNvPicPr>
            <a:picLocks noChangeAspect="1" noChangeArrowheads="1"/>
          </p:cNvPicPr>
          <p:nvPr/>
        </p:nvPicPr>
        <p:blipFill>
          <a:blip r:embed="rId9" cstate="email">
            <a:lum bright="100000"/>
          </a:blip>
          <a:srcRect/>
          <a:stretch>
            <a:fillRect/>
          </a:stretch>
        </p:blipFill>
        <p:spPr bwMode="invGray">
          <a:xfrm>
            <a:off x="1302981" y="6019104"/>
            <a:ext cx="966653" cy="251692"/>
          </a:xfrm>
          <a:prstGeom prst="rect">
            <a:avLst/>
          </a:prstGeom>
          <a:noFill/>
        </p:spPr>
      </p:pic>
      <p:pic>
        <p:nvPicPr>
          <p:cNvPr id="43" name="Picture 20" descr="EDV_white"/>
          <p:cNvPicPr>
            <a:picLocks noChangeAspect="1" noChangeArrowheads="1"/>
          </p:cNvPicPr>
          <p:nvPr/>
        </p:nvPicPr>
        <p:blipFill>
          <a:blip r:embed="rId10" cstate="print"/>
          <a:srcRect/>
          <a:stretch>
            <a:fillRect/>
          </a:stretch>
        </p:blipFill>
        <p:spPr bwMode="auto">
          <a:xfrm>
            <a:off x="2522181" y="5958490"/>
            <a:ext cx="1456442" cy="384744"/>
          </a:xfrm>
          <a:prstGeom prst="rect">
            <a:avLst/>
          </a:prstGeom>
          <a:noFill/>
        </p:spPr>
      </p:pic>
      <p:pic>
        <p:nvPicPr>
          <p:cNvPr id="51" name="Picture 2" descr="C:\Users\chajones\Desktop\Logo-MSAV.png"/>
          <p:cNvPicPr>
            <a:picLocks noChangeAspect="1" noChangeArrowheads="1"/>
          </p:cNvPicPr>
          <p:nvPr/>
        </p:nvPicPr>
        <p:blipFill>
          <a:blip r:embed="rId11" cstate="print"/>
          <a:srcRect l="26233"/>
          <a:stretch>
            <a:fillRect/>
          </a:stretch>
        </p:blipFill>
        <p:spPr bwMode="auto">
          <a:xfrm>
            <a:off x="7010400" y="3581400"/>
            <a:ext cx="1517690" cy="534310"/>
          </a:xfrm>
          <a:prstGeom prst="rect">
            <a:avLst/>
          </a:prstGeom>
          <a:noFill/>
        </p:spPr>
      </p:pic>
      <p:cxnSp>
        <p:nvCxnSpPr>
          <p:cNvPr id="33" name="Straight Connector 32"/>
          <p:cNvCxnSpPr/>
          <p:nvPr/>
        </p:nvCxnSpPr>
        <p:spPr>
          <a:xfrm>
            <a:off x="277091" y="3629891"/>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567709"/>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486729"/>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78476" y="5794490"/>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741371" y="5787736"/>
            <a:ext cx="4126404" cy="3464"/>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41" name="Title 40"/>
          <p:cNvSpPr>
            <a:spLocks noGrp="1"/>
          </p:cNvSpPr>
          <p:nvPr>
            <p:ph type="title" idx="4294967295"/>
          </p:nvPr>
        </p:nvSpPr>
        <p:spPr>
          <a:xfrm>
            <a:off x="0" y="230188"/>
            <a:ext cx="9144000" cy="1034129"/>
          </a:xfrm>
        </p:spPr>
        <p:txBody>
          <a:bodyPr/>
          <a:lstStyle/>
          <a:p>
            <a:r>
              <a:rPr lang="pt-BR" sz="3600" b="0" i="0" smtClean="0"/>
              <a:t>Produtos de Virtualização Microsoft </a:t>
            </a:r>
            <a:br>
              <a:rPr lang="pt-BR" sz="3600" b="0" i="0" smtClean="0"/>
            </a:br>
            <a:r>
              <a:rPr lang="pt-BR" sz="3200" b="0" i="0" smtClean="0"/>
              <a:t>Do Data Center à Estação de Trabalho</a:t>
            </a:r>
            <a:endParaRPr lang="pt-BR" sz="3200" b="0" i="0"/>
          </a:p>
        </p:txBody>
      </p:sp>
      <p:grpSp>
        <p:nvGrpSpPr>
          <p:cNvPr id="2" name="Group 47"/>
          <p:cNvGrpSpPr/>
          <p:nvPr/>
        </p:nvGrpSpPr>
        <p:grpSpPr bwMode="invGray">
          <a:xfrm>
            <a:off x="3200401" y="1524000"/>
            <a:ext cx="838200" cy="1068806"/>
            <a:chOff x="8773497" y="715246"/>
            <a:chExt cx="1546859" cy="1678300"/>
          </a:xfrm>
        </p:grpSpPr>
        <p:pic>
          <p:nvPicPr>
            <p:cNvPr id="60" name="Picture 15" descr="Server-Physical-Single"/>
            <p:cNvPicPr>
              <a:picLocks noChangeAspect="1" noChangeArrowheads="1"/>
            </p:cNvPicPr>
            <p:nvPr/>
          </p:nvPicPr>
          <p:blipFill>
            <a:blip r:embed="rId12" cstate="email"/>
            <a:stretch>
              <a:fillRect/>
            </a:stretch>
          </p:blipFill>
          <p:spPr bwMode="invGray">
            <a:xfrm>
              <a:off x="8773497" y="1166726"/>
              <a:ext cx="1546859" cy="1226820"/>
            </a:xfrm>
            <a:prstGeom prst="rect">
              <a:avLst/>
            </a:prstGeom>
            <a:noFill/>
            <a:ln>
              <a:noFill/>
            </a:ln>
          </p:spPr>
        </p:pic>
        <p:pic>
          <p:nvPicPr>
            <p:cNvPr id="61" name="Picture 60" descr="server.png"/>
            <p:cNvPicPr>
              <a:picLocks noChangeAspect="1"/>
            </p:cNvPicPr>
            <p:nvPr/>
          </p:nvPicPr>
          <p:blipFill>
            <a:blip r:embed="rId13" cstate="email"/>
            <a:stretch>
              <a:fillRect/>
            </a:stretch>
          </p:blipFill>
          <p:spPr bwMode="invGray">
            <a:xfrm>
              <a:off x="8832626" y="972421"/>
              <a:ext cx="1402767" cy="1026795"/>
            </a:xfrm>
            <a:prstGeom prst="rect">
              <a:avLst/>
            </a:prstGeom>
          </p:spPr>
        </p:pic>
        <p:pic>
          <p:nvPicPr>
            <p:cNvPr id="62" name="Picture 61" descr="server.png"/>
            <p:cNvPicPr>
              <a:picLocks noChangeAspect="1"/>
            </p:cNvPicPr>
            <p:nvPr/>
          </p:nvPicPr>
          <p:blipFill>
            <a:blip r:embed="rId13" cstate="email"/>
            <a:stretch>
              <a:fillRect/>
            </a:stretch>
          </p:blipFill>
          <p:spPr bwMode="invGray">
            <a:xfrm>
              <a:off x="8832625" y="715246"/>
              <a:ext cx="1402766" cy="1026794"/>
            </a:xfrm>
            <a:prstGeom prst="rect">
              <a:avLst/>
            </a:prstGeom>
          </p:spPr>
        </p:pic>
      </p:grpSp>
      <p:pic>
        <p:nvPicPr>
          <p:cNvPr id="65" name="Picture 64" descr="WS08-HypeV_h_rgb_r.png"/>
          <p:cNvPicPr>
            <a:picLocks noChangeAspect="1"/>
          </p:cNvPicPr>
          <p:nvPr/>
        </p:nvPicPr>
        <p:blipFill>
          <a:blip r:embed="rId14" cstate="email"/>
          <a:stretch>
            <a:fillRect/>
          </a:stretch>
        </p:blipFill>
        <p:spPr bwMode="invGray">
          <a:xfrm>
            <a:off x="3886200" y="2667000"/>
            <a:ext cx="1655042" cy="399662"/>
          </a:xfrm>
          <a:prstGeom prst="rect">
            <a:avLst/>
          </a:prstGeom>
          <a:effectLst>
            <a:outerShdw blurRad="50800" dist="38100" dir="2700000" algn="tl" rotWithShape="0">
              <a:prstClr val="black">
                <a:alpha val="40000"/>
              </a:prstClr>
            </a:outerShdw>
          </a:effectLst>
        </p:spPr>
      </p:pic>
      <p:sp>
        <p:nvSpPr>
          <p:cNvPr id="66" name="Text Placeholder 2"/>
          <p:cNvSpPr txBox="1">
            <a:spLocks/>
          </p:cNvSpPr>
          <p:nvPr/>
        </p:nvSpPr>
        <p:spPr>
          <a:xfrm>
            <a:off x="3733800" y="1682665"/>
            <a:ext cx="2644538" cy="892552"/>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ea typeface="+mn-ea"/>
                <a:cs typeface="+mn-cs"/>
              </a:rPr>
              <a:t>Virtualização </a:t>
            </a:r>
            <a:endParaRPr lang="pt-BR" sz="2000" b="1" i="1" smtClean="0">
              <a:solidFill>
                <a:srgbClr val="FFFFFF"/>
              </a:solidFill>
              <a:effectLst>
                <a:outerShdw blurRad="38100" dist="38100" dir="2700000" algn="tl">
                  <a:srgbClr val="000000">
                    <a:alpha val="43137"/>
                  </a:srgbClr>
                </a:outerShdw>
              </a:effectLst>
              <a:latin typeface="Segoe"/>
              <a:ea typeface="+mn-ea"/>
              <a:cs typeface="+mn-cs"/>
            </a:endParaRPr>
          </a:p>
          <a:p>
            <a:pPr algn="ctr">
              <a:lnSpc>
                <a:spcPct val="80000"/>
              </a:lnSpc>
              <a:spcBef>
                <a:spcPts val="480"/>
              </a:spcBef>
              <a:buNone/>
            </a:pPr>
            <a:r>
              <a:rPr lang="pt-BR" sz="2000" b="1" i="1" smtClean="0">
                <a:solidFill>
                  <a:srgbClr val="FFFFFF"/>
                </a:solidFill>
                <a:effectLst>
                  <a:outerShdw blurRad="38100" dist="38100" dir="2700000" algn="tl">
                    <a:srgbClr val="000000">
                      <a:alpha val="43137"/>
                    </a:srgbClr>
                  </a:outerShdw>
                </a:effectLst>
                <a:latin typeface="Segoe"/>
              </a:rPr>
              <a:t>de </a:t>
            </a:r>
            <a:br>
              <a:rPr lang="pt-BR" sz="2000" b="1" i="1" smtClean="0">
                <a:solidFill>
                  <a:srgbClr val="FFFFFF"/>
                </a:solidFill>
                <a:effectLst>
                  <a:outerShdw blurRad="38100" dist="38100" dir="2700000" algn="tl">
                    <a:srgbClr val="000000">
                      <a:alpha val="43137"/>
                    </a:srgbClr>
                  </a:outerShdw>
                </a:effectLst>
                <a:latin typeface="Segoe"/>
              </a:rPr>
            </a:br>
            <a:r>
              <a:rPr lang="pt-BR" sz="2000" b="1" i="1" smtClean="0">
                <a:solidFill>
                  <a:srgbClr val="FFFFFF"/>
                </a:solidFill>
                <a:effectLst>
                  <a:outerShdw blurRad="38100" dist="38100" dir="2700000" algn="tl">
                    <a:srgbClr val="000000">
                      <a:alpha val="43137"/>
                    </a:srgbClr>
                  </a:outerShdw>
                </a:effectLst>
                <a:latin typeface="Segoe"/>
              </a:rPr>
              <a:t>Servidor</a:t>
            </a:r>
            <a:endParaRPr lang="pt-BR" sz="2000" b="1" i="1">
              <a:solidFill>
                <a:srgbClr val="FFFFFF"/>
              </a:solidFill>
              <a:effectLst>
                <a:outerShdw blurRad="38100" dist="38100" dir="2700000" algn="tl">
                  <a:srgbClr val="000000">
                    <a:alpha val="43137"/>
                  </a:srgbClr>
                </a:outerShdw>
              </a:effectLst>
              <a:latin typeface="Segoe"/>
              <a:ea typeface="+mn-ea"/>
              <a:cs typeface="+mn-cs"/>
            </a:endParaRPr>
          </a:p>
        </p:txBody>
      </p:sp>
      <p:sp>
        <p:nvSpPr>
          <p:cNvPr id="38" name="Rectangle 24"/>
          <p:cNvSpPr/>
          <p:nvPr/>
        </p:nvSpPr>
        <p:spPr bwMode="invGray">
          <a:xfrm>
            <a:off x="5176146" y="5867400"/>
            <a:ext cx="2977254" cy="716271"/>
          </a:xfrm>
          <a:prstGeom prst="ellipse">
            <a:avLst/>
          </a:prstGeom>
        </p:spPr>
        <p:txBody>
          <a:bodyPr wrap="square" lIns="0" tIns="0" rIns="0" bIns="0">
            <a:spAutoFit/>
          </a:bodyPr>
          <a:lstStyle/>
          <a:p>
            <a:pPr algn="ctr" defTabSz="914400">
              <a:lnSpc>
                <a:spcPct val="85000"/>
              </a:lnSpc>
              <a:spcBef>
                <a:spcPts val="288"/>
              </a:spcBef>
              <a:spcAft>
                <a:spcPts val="0"/>
              </a:spcAft>
              <a:buNone/>
            </a:pPr>
            <a:r>
              <a:rPr lang="pt-BR" sz="1200" b="0" i="0" smtClean="0">
                <a:solidFill>
                  <a:srgbClr val="FFFFFF"/>
                </a:solidFill>
                <a:latin typeface="Segoe"/>
                <a:ea typeface="+mn-ea"/>
                <a:cs typeface="+mn-cs"/>
              </a:rPr>
              <a:t>Redirecionamento de Documentos</a:t>
            </a:r>
          </a:p>
          <a:p>
            <a:pPr algn="ctr" defTabSz="914400">
              <a:lnSpc>
                <a:spcPct val="85000"/>
              </a:lnSpc>
              <a:spcBef>
                <a:spcPts val="288"/>
              </a:spcBef>
              <a:spcAft>
                <a:spcPts val="0"/>
              </a:spcAft>
              <a:buNone/>
            </a:pPr>
            <a:r>
              <a:rPr lang="pt-BR" sz="1200" b="0" i="0" smtClean="0">
                <a:solidFill>
                  <a:srgbClr val="FFFFFF"/>
                </a:solidFill>
                <a:latin typeface="Segoe"/>
                <a:ea typeface="+mn-ea"/>
                <a:cs typeface="+mn-cs"/>
              </a:rPr>
              <a:t>Arquivos </a:t>
            </a:r>
            <a:r>
              <a:rPr lang="pt-BR" sz="1200" b="0" i="0" smtClean="0">
                <a:solidFill>
                  <a:srgbClr val="FFFFFF"/>
                </a:solidFill>
                <a:latin typeface="Segoe"/>
                <a:ea typeface="+mn-ea"/>
                <a:cs typeface="+mn-cs"/>
              </a:rPr>
              <a:t>offline</a:t>
            </a:r>
            <a:endParaRPr lang="pt-BR" sz="1200" b="0" i="0">
              <a:solidFill>
                <a:srgbClr val="FFFFFF"/>
              </a:solidFill>
              <a:latin typeface="Segoe"/>
              <a:ea typeface="+mn-ea"/>
              <a:cs typeface="+mn-cs"/>
            </a:endParaRPr>
          </a:p>
        </p:txBody>
      </p:sp>
      <p:pic>
        <p:nvPicPr>
          <p:cNvPr id="47" name="Picture 46" descr="WVista-Ent_h_rgb_r.png"/>
          <p:cNvPicPr>
            <a:picLocks noChangeAspect="1"/>
          </p:cNvPicPr>
          <p:nvPr/>
        </p:nvPicPr>
        <p:blipFill>
          <a:blip r:embed="rId15" cstate="print"/>
          <a:stretch>
            <a:fillRect/>
          </a:stretch>
        </p:blipFill>
        <p:spPr>
          <a:xfrm>
            <a:off x="4676084" y="5920955"/>
            <a:ext cx="1191316" cy="327445"/>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89529"/>
          </a:xfrm>
        </p:spPr>
        <p:txBody>
          <a:bodyPr/>
          <a:lstStyle/>
          <a:p>
            <a:pPr algn="r">
              <a:lnSpc>
                <a:spcPct val="90000"/>
              </a:lnSpc>
              <a:spcBef>
                <a:spcPts val="0"/>
              </a:spcBef>
              <a:spcAft>
                <a:spcPts val="0"/>
              </a:spcAft>
              <a:buNone/>
            </a:pP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Economia com a Consolidação de Servidores</a:t>
            </a:r>
            <a:endParaRPr lang="pt-BR" sz="3600" b="0" i="0" noProof="0">
              <a:solidFill>
                <a:srgbClr val="EEECE1"/>
              </a:solidFill>
              <a:effectLst>
                <a:outerShdw blurRad="38100" dist="38100" dir="2700000" algn="tl">
                  <a:srgbClr val="000000">
                    <a:alpha val="43137"/>
                  </a:srgbClr>
                </a:outerShdw>
              </a:effectLst>
              <a:latin typeface="Segoe"/>
              <a:ea typeface="+mj-ea"/>
              <a:cs typeface="+mj-cs"/>
            </a:endParaRPr>
          </a:p>
        </p:txBody>
      </p:sp>
      <p:graphicFrame>
        <p:nvGraphicFramePr>
          <p:cNvPr id="6" name="Diagram 5"/>
          <p:cNvGraphicFramePr/>
          <p:nvPr/>
        </p:nvGraphicFramePr>
        <p:xfrm>
          <a:off x="-381000" y="2133600"/>
          <a:ext cx="9601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5" descr="\\.PSF\Parallels Share\Virtualization PPT\Windows-Server-2008-Logo.png"/>
          <p:cNvPicPr>
            <a:picLocks noChangeAspect="1" noChangeArrowheads="1"/>
          </p:cNvPicPr>
          <p:nvPr/>
        </p:nvPicPr>
        <p:blipFill>
          <a:blip r:embed="rId7" cstate="print"/>
          <a:stretch>
            <a:fillRect/>
          </a:stretch>
        </p:blipFill>
        <p:spPr bwMode="auto">
          <a:xfrm>
            <a:off x="2133600" y="1072998"/>
            <a:ext cx="3062508" cy="679602"/>
          </a:xfrm>
          <a:prstGeom prst="rect">
            <a:avLst/>
          </a:prstGeom>
          <a:noFill/>
          <a:ln w="9525">
            <a:noFill/>
            <a:miter lim="800000"/>
            <a:headEnd/>
            <a:tailEnd/>
          </a:ln>
        </p:spPr>
      </p:pic>
      <p:pic>
        <p:nvPicPr>
          <p:cNvPr id="12" name="Picture 11" descr="SysCnt_h_bL_r.png"/>
          <p:cNvPicPr>
            <a:picLocks noChangeAspect="1"/>
          </p:cNvPicPr>
          <p:nvPr/>
        </p:nvPicPr>
        <p:blipFill>
          <a:blip r:embed="rId8" cstate="print"/>
          <a:stretch>
            <a:fillRect/>
          </a:stretch>
        </p:blipFill>
        <p:spPr>
          <a:xfrm>
            <a:off x="5987601" y="1076908"/>
            <a:ext cx="2775399" cy="589043"/>
          </a:xfrm>
          <a:prstGeom prst="rect">
            <a:avLst/>
          </a:prstGeom>
        </p:spPr>
      </p:pic>
      <p:grpSp>
        <p:nvGrpSpPr>
          <p:cNvPr id="7" name="Group 47"/>
          <p:cNvGrpSpPr/>
          <p:nvPr/>
        </p:nvGrpSpPr>
        <p:grpSpPr bwMode="invGray">
          <a:xfrm>
            <a:off x="228600" y="838200"/>
            <a:ext cx="1371600" cy="1457463"/>
            <a:chOff x="8773497" y="715246"/>
            <a:chExt cx="1546859" cy="1678300"/>
          </a:xfrm>
        </p:grpSpPr>
        <p:pic>
          <p:nvPicPr>
            <p:cNvPr id="8" name="Picture 15" descr="Server-Physical-Single"/>
            <p:cNvPicPr>
              <a:picLocks noChangeAspect="1" noChangeArrowheads="1"/>
            </p:cNvPicPr>
            <p:nvPr/>
          </p:nvPicPr>
          <p:blipFill>
            <a:blip r:embed="rId9" cstate="email"/>
            <a:stretch>
              <a:fillRect/>
            </a:stretch>
          </p:blipFill>
          <p:spPr bwMode="invGray">
            <a:xfrm>
              <a:off x="8773497" y="1166726"/>
              <a:ext cx="1546859" cy="1226820"/>
            </a:xfrm>
            <a:prstGeom prst="rect">
              <a:avLst/>
            </a:prstGeom>
            <a:noFill/>
            <a:ln>
              <a:noFill/>
            </a:ln>
          </p:spPr>
        </p:pic>
        <p:pic>
          <p:nvPicPr>
            <p:cNvPr id="9" name="Picture 8" descr="server.png"/>
            <p:cNvPicPr>
              <a:picLocks noChangeAspect="1"/>
            </p:cNvPicPr>
            <p:nvPr/>
          </p:nvPicPr>
          <p:blipFill>
            <a:blip r:embed="rId10" cstate="email"/>
            <a:stretch>
              <a:fillRect/>
            </a:stretch>
          </p:blipFill>
          <p:spPr bwMode="invGray">
            <a:xfrm>
              <a:off x="8832626" y="972421"/>
              <a:ext cx="1402767" cy="1026795"/>
            </a:xfrm>
            <a:prstGeom prst="rect">
              <a:avLst/>
            </a:prstGeom>
          </p:spPr>
        </p:pic>
        <p:pic>
          <p:nvPicPr>
            <p:cNvPr id="10" name="Picture 9" descr="server.png"/>
            <p:cNvPicPr>
              <a:picLocks noChangeAspect="1"/>
            </p:cNvPicPr>
            <p:nvPr/>
          </p:nvPicPr>
          <p:blipFill>
            <a:blip r:embed="rId10" cstate="email"/>
            <a:stretch>
              <a:fillRect/>
            </a:stretch>
          </p:blipFill>
          <p:spPr bwMode="invGray">
            <a:xfrm>
              <a:off x="8832625" y="715246"/>
              <a:ext cx="1402766" cy="1026794"/>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A460F6C5-03DD-43EA-B164-8B07068C64AA}"/>
                                            </p:graphicEl>
                                          </p:spTgt>
                                        </p:tgtEl>
                                        <p:attrNameLst>
                                          <p:attrName>style.visibility</p:attrName>
                                        </p:attrNameLst>
                                      </p:cBhvr>
                                      <p:to>
                                        <p:strVal val="visible"/>
                                      </p:to>
                                    </p:set>
                                    <p:animEffect transition="in" filter="wipe(left)">
                                      <p:cBhvr>
                                        <p:cTn id="7" dur="500"/>
                                        <p:tgtEl>
                                          <p:spTgt spid="6">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75B3C12C-B973-45E5-BCE5-E41D6A99448C}"/>
                                            </p:graphicEl>
                                          </p:spTgt>
                                        </p:tgtEl>
                                        <p:attrNameLst>
                                          <p:attrName>style.visibility</p:attrName>
                                        </p:attrNameLst>
                                      </p:cBhvr>
                                      <p:to>
                                        <p:strVal val="visible"/>
                                      </p:to>
                                    </p:set>
                                    <p:animEffect transition="in" filter="wipe(left)">
                                      <p:cBhvr>
                                        <p:cTn id="11" dur="500"/>
                                        <p:tgtEl>
                                          <p:spTgt spid="6">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8F2EB1CC-D27B-43B8-9CAB-8BF65F811462}"/>
                                            </p:graphicEl>
                                          </p:spTgt>
                                        </p:tgtEl>
                                        <p:attrNameLst>
                                          <p:attrName>style.visibility</p:attrName>
                                        </p:attrNameLst>
                                      </p:cBhvr>
                                      <p:to>
                                        <p:strVal val="visible"/>
                                      </p:to>
                                    </p:set>
                                    <p:animEffect transition="in" filter="wipe(left)">
                                      <p:cBhvr>
                                        <p:cTn id="16" dur="500"/>
                                        <p:tgtEl>
                                          <p:spTgt spid="6">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243B0701-C580-4617-947A-A5C8F42AB2B9}"/>
                                            </p:graphicEl>
                                          </p:spTgt>
                                        </p:tgtEl>
                                        <p:attrNameLst>
                                          <p:attrName>style.visibility</p:attrName>
                                        </p:attrNameLst>
                                      </p:cBhvr>
                                      <p:to>
                                        <p:strVal val="visible"/>
                                      </p:to>
                                    </p:set>
                                    <p:animEffect transition="in" filter="wipe(left)">
                                      <p:cBhvr>
                                        <p:cTn id="20" dur="500"/>
                                        <p:tgtEl>
                                          <p:spTgt spid="6">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A2308CA2-35C9-430C-AEF5-C190DAB95FEB}"/>
                                            </p:graphicEl>
                                          </p:spTgt>
                                        </p:tgtEl>
                                        <p:attrNameLst>
                                          <p:attrName>style.visibility</p:attrName>
                                        </p:attrNameLst>
                                      </p:cBhvr>
                                      <p:to>
                                        <p:strVal val="visible"/>
                                      </p:to>
                                    </p:set>
                                    <p:animEffect transition="in" filter="wipe(left)">
                                      <p:cBhvr>
                                        <p:cTn id="25" dur="500"/>
                                        <p:tgtEl>
                                          <p:spTgt spid="6">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631D233E-2897-4A37-9DE7-35893BF880F7}"/>
                                            </p:graphicEl>
                                          </p:spTgt>
                                        </p:tgtEl>
                                        <p:attrNameLst>
                                          <p:attrName>style.visibility</p:attrName>
                                        </p:attrNameLst>
                                      </p:cBhvr>
                                      <p:to>
                                        <p:strVal val="visible"/>
                                      </p:to>
                                    </p:set>
                                    <p:animEffect transition="in" filter="wipe(left)">
                                      <p:cBhvr>
                                        <p:cTn id="29" dur="500"/>
                                        <p:tgtEl>
                                          <p:spTgt spid="6">
                                            <p:graphicEl>
                                              <a:dgm id="{631D233E-2897-4A37-9DE7-35893BF88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271"/>
            <a:ext cx="9144000" cy="1089529"/>
          </a:xfrm>
        </p:spPr>
        <p:txBody>
          <a:bodyPr/>
          <a:lstStyle/>
          <a:p>
            <a:pPr algn="ctr">
              <a:lnSpc>
                <a:spcPct val="90000"/>
              </a:lnSpc>
              <a:spcBef>
                <a:spcPts val="0"/>
              </a:spcBef>
              <a:spcAft>
                <a:spcPts val="0"/>
              </a:spcAft>
              <a:buNone/>
            </a:pP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Economia em Provisionamento Rápido: </a:t>
            </a:r>
            <a:br>
              <a:rPr lang="pt-BR" sz="3600" b="0" i="0" noProof="0" smtClean="0">
                <a:solidFill>
                  <a:srgbClr val="EEECE1"/>
                </a:solidFill>
                <a:effectLst>
                  <a:outerShdw blurRad="38100" dist="38100" dir="2700000" algn="tl">
                    <a:srgbClr val="000000">
                      <a:alpha val="43137"/>
                    </a:srgbClr>
                  </a:outerShdw>
                </a:effectLst>
                <a:latin typeface="Segoe"/>
                <a:ea typeface="+mj-ea"/>
                <a:cs typeface="+mj-cs"/>
              </a:rPr>
            </a:br>
            <a:r>
              <a:rPr lang="pt-BR" sz="3600" b="0" i="0" noProof="0" smtClean="0">
                <a:solidFill>
                  <a:srgbClr val="EEECE1"/>
                </a:solidFill>
                <a:effectLst>
                  <a:outerShdw blurRad="38100" dist="38100" dir="2700000" algn="tl">
                    <a:srgbClr val="000000">
                      <a:alpha val="43137"/>
                    </a:srgbClr>
                  </a:outerShdw>
                </a:effectLst>
                <a:latin typeface="Segoe"/>
                <a:ea typeface="+mj-ea"/>
                <a:cs typeface="+mj-cs"/>
              </a:rPr>
              <a:t>Acelerando o Tempo para Produção</a:t>
            </a:r>
            <a:endParaRPr lang="pt-BR" sz="3600" b="0" i="0" noProof="0">
              <a:solidFill>
                <a:srgbClr val="EEECE1"/>
              </a:solidFill>
              <a:effectLst>
                <a:outerShdw blurRad="38100" dist="38100" dir="2700000" algn="tl">
                  <a:srgbClr val="000000">
                    <a:alpha val="43137"/>
                  </a:srgbClr>
                </a:outerShdw>
              </a:effectLst>
              <a:latin typeface="Segoe"/>
              <a:ea typeface="+mj-ea"/>
              <a:cs typeface="+mj-cs"/>
            </a:endParaRPr>
          </a:p>
        </p:txBody>
      </p:sp>
      <p:grpSp>
        <p:nvGrpSpPr>
          <p:cNvPr id="6" name="Group 11"/>
          <p:cNvGrpSpPr/>
          <p:nvPr/>
        </p:nvGrpSpPr>
        <p:grpSpPr>
          <a:xfrm>
            <a:off x="411480" y="1447800"/>
            <a:ext cx="8732520" cy="4800600"/>
            <a:chOff x="0" y="457200"/>
            <a:chExt cx="8732520" cy="2880360"/>
          </a:xfrm>
        </p:grpSpPr>
        <p:sp>
          <p:nvSpPr>
            <p:cNvPr id="7" name="Rounded Rectangular Callout 6"/>
            <p:cNvSpPr/>
            <p:nvPr/>
          </p:nvSpPr>
          <p:spPr bwMode="auto">
            <a:xfrm>
              <a:off x="0" y="457200"/>
              <a:ext cx="6096000" cy="2880360"/>
            </a:xfrm>
            <a:prstGeom prst="wedgeRoundRectCallout">
              <a:avLst>
                <a:gd name="adj1" fmla="val 50226"/>
                <a:gd name="adj2" fmla="val 24210"/>
                <a:gd name="adj3" fmla="val 16667"/>
              </a:avLst>
            </a:prstGeom>
            <a:solidFill>
              <a:srgbClr val="0000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l">
                <a:buNone/>
              </a:pPr>
              <a:r>
                <a:rPr lang="pt-BR" sz="1800" b="0" i="0" smtClean="0">
                  <a:latin typeface="Calibri"/>
                  <a:cs typeface="Times New Roman"/>
                </a:rPr>
                <a:t>“</a:t>
              </a:r>
              <a:r>
                <a:rPr lang="pt-BR" sz="1800" b="0" i="0" smtClean="0">
                  <a:latin typeface="Calibri"/>
                  <a:cs typeface="Times New Roman"/>
                </a:rPr>
                <a:t>Montar um servidor físico levava quase </a:t>
              </a:r>
              <a:r>
                <a:rPr lang="pt-BR" sz="1800" b="1" i="0" smtClean="0">
                  <a:solidFill>
                    <a:srgbClr val="FF0000"/>
                  </a:solidFill>
                  <a:latin typeface="Calibri"/>
                  <a:cs typeface="Times New Roman"/>
                </a:rPr>
                <a:t>quatro horas antes da </a:t>
              </a:r>
              <a:r>
                <a:rPr lang="pt-BR" sz="1800" b="1" i="0" smtClean="0">
                  <a:solidFill>
                    <a:srgbClr val="FF0000"/>
                  </a:solidFill>
                  <a:latin typeface="Calibri"/>
                  <a:cs typeface="Times New Roman"/>
                </a:rPr>
                <a:t>virtualização</a:t>
              </a:r>
              <a:r>
                <a:rPr lang="pt-BR" sz="1800" b="0" i="0" smtClean="0">
                  <a:solidFill>
                    <a:srgbClr val="FF0000"/>
                  </a:solidFill>
                  <a:latin typeface="Calibri"/>
                  <a:cs typeface="Times New Roman"/>
                </a:rPr>
                <a:t>. </a:t>
              </a:r>
              <a:endParaRPr lang="pt-BR" sz="1800" b="0" i="0" smtClean="0">
                <a:solidFill>
                  <a:srgbClr val="FF0000"/>
                </a:solidFill>
                <a:latin typeface="Calibri"/>
                <a:cs typeface="Times New Roman"/>
              </a:endParaRPr>
            </a:p>
            <a:p>
              <a:pPr algn="l">
                <a:buNone/>
              </a:pPr>
              <a:endParaRPr lang="pt-BR" sz="1800" smtClean="0">
                <a:latin typeface="Calibri"/>
                <a:ea typeface="Calibri"/>
                <a:cs typeface="Times New Roman"/>
              </a:endParaRPr>
            </a:p>
            <a:p>
              <a:pPr algn="l">
                <a:buNone/>
              </a:pPr>
              <a:r>
                <a:rPr lang="pt-BR" sz="1800" b="0" i="0" smtClean="0">
                  <a:latin typeface="Calibri"/>
                  <a:cs typeface="Times New Roman"/>
                </a:rPr>
                <a:t>O Hyper-V ajudou a reduzir esse tempo para vinte </a:t>
              </a:r>
              <a:r>
                <a:rPr lang="pt-BR" sz="1800" b="0" i="0" smtClean="0">
                  <a:latin typeface="Calibri"/>
                  <a:cs typeface="Times New Roman"/>
                </a:rPr>
                <a:t>minutos</a:t>
              </a:r>
              <a:r>
                <a:rPr lang="pt-BR" sz="1800" b="0" i="0" smtClean="0">
                  <a:latin typeface="Calibri"/>
                  <a:cs typeface="Times New Roman"/>
                </a:rPr>
                <a:t>. </a:t>
              </a:r>
              <a:endParaRPr lang="pt-BR" sz="1800" b="0" i="0" smtClean="0">
                <a:latin typeface="Calibri"/>
                <a:cs typeface="Times New Roman"/>
              </a:endParaRPr>
            </a:p>
            <a:p>
              <a:pPr algn="l">
                <a:buNone/>
              </a:pPr>
              <a:endParaRPr lang="pt-BR" sz="1800" smtClean="0">
                <a:latin typeface="Calibri"/>
                <a:ea typeface="Calibri"/>
                <a:cs typeface="Times New Roman"/>
              </a:endParaRPr>
            </a:p>
            <a:p>
              <a:pPr algn="l">
                <a:buNone/>
              </a:pPr>
              <a:r>
                <a:rPr lang="pt-BR" sz="1800" b="0" i="0" smtClean="0">
                  <a:latin typeface="Calibri"/>
                  <a:cs typeface="Times New Roman"/>
                </a:rPr>
                <a:t>O console de gerenciamento simplificado no System Center Virtual Machine Manager reduz esse tempo ainda </a:t>
              </a:r>
              <a:r>
                <a:rPr lang="pt-BR" sz="1800" b="0" i="0" smtClean="0">
                  <a:latin typeface="Calibri"/>
                  <a:cs typeface="Times New Roman"/>
                </a:rPr>
                <a:t>mais</a:t>
              </a:r>
              <a:r>
                <a:rPr lang="pt-BR" sz="1800" b="0" i="0" smtClean="0">
                  <a:latin typeface="Calibri"/>
                  <a:cs typeface="Times New Roman"/>
                </a:rPr>
                <a:t>, assim o </a:t>
              </a:r>
              <a:r>
                <a:rPr lang="pt-BR" sz="1800" b="1" i="0" smtClean="0">
                  <a:solidFill>
                    <a:srgbClr val="FF0000"/>
                  </a:solidFill>
                  <a:latin typeface="Calibri"/>
                  <a:cs typeface="Times New Roman"/>
                </a:rPr>
                <a:t>tempo de montagem caiu para dez </a:t>
              </a:r>
              <a:r>
                <a:rPr lang="pt-BR" sz="1800" b="1" i="0" smtClean="0">
                  <a:solidFill>
                    <a:srgbClr val="FF0000"/>
                  </a:solidFill>
                  <a:latin typeface="Calibri"/>
                  <a:cs typeface="Times New Roman"/>
                </a:rPr>
                <a:t>minutos</a:t>
              </a:r>
              <a:r>
                <a:rPr lang="pt-BR" sz="1800" b="0" i="0" smtClean="0">
                  <a:latin typeface="Calibri"/>
                  <a:cs typeface="Times New Roman"/>
                </a:rPr>
                <a:t>.  </a:t>
              </a:r>
              <a:endParaRPr lang="pt-BR" sz="1800" b="0" i="0" smtClean="0">
                <a:latin typeface="Calibri"/>
                <a:cs typeface="Times New Roman"/>
              </a:endParaRPr>
            </a:p>
            <a:p>
              <a:pPr algn="l">
                <a:buNone/>
              </a:pPr>
              <a:endParaRPr lang="pt-BR" sz="1800" smtClean="0">
                <a:latin typeface="Calibri"/>
                <a:ea typeface="Calibri"/>
                <a:cs typeface="Times New Roman"/>
              </a:endParaRPr>
            </a:p>
            <a:p>
              <a:pPr algn="l">
                <a:buNone/>
              </a:pPr>
              <a:r>
                <a:rPr lang="pt-BR" sz="1800" b="1" i="0" smtClean="0">
                  <a:latin typeface="Calibri"/>
                  <a:cs typeface="Times New Roman"/>
                </a:rPr>
                <a:t>O valor da </a:t>
              </a:r>
              <a:r>
                <a:rPr lang="pt-BR" sz="1800" b="1" i="0" smtClean="0">
                  <a:solidFill>
                    <a:srgbClr val="FF0000"/>
                  </a:solidFill>
                  <a:latin typeface="Calibri"/>
                  <a:cs typeface="Times New Roman"/>
                </a:rPr>
                <a:t>economia de tempo </a:t>
              </a:r>
              <a:r>
                <a:rPr lang="pt-BR" sz="1800" b="1" i="0" smtClean="0">
                  <a:latin typeface="Calibri"/>
                  <a:cs typeface="Times New Roman"/>
                </a:rPr>
                <a:t>associada com as melhorias de gerenciamento de servidores é estimada em </a:t>
              </a:r>
              <a:r>
                <a:rPr lang="pt-BR" sz="1800" b="1" i="0" smtClean="0">
                  <a:solidFill>
                    <a:srgbClr val="FF0000"/>
                  </a:solidFill>
                  <a:latin typeface="Calibri"/>
                  <a:cs typeface="Times New Roman"/>
                </a:rPr>
                <a:t>AU$1.055.000 </a:t>
              </a:r>
              <a:r>
                <a:rPr lang="pt-BR" sz="1800" b="1" i="0" smtClean="0">
                  <a:solidFill>
                    <a:srgbClr val="FF0000"/>
                  </a:solidFill>
                  <a:latin typeface="Calibri"/>
                  <a:cs typeface="Times New Roman"/>
                </a:rPr>
                <a:t>(US$999.985</a:t>
              </a:r>
              <a:r>
                <a:rPr lang="pt-BR" sz="1800" b="1" i="0" smtClean="0">
                  <a:solidFill>
                    <a:srgbClr val="FF0000"/>
                  </a:solidFill>
                  <a:latin typeface="Calibri"/>
                  <a:cs typeface="Times New Roman"/>
                </a:rPr>
                <a:t>) por </a:t>
              </a:r>
              <a:r>
                <a:rPr lang="pt-BR" sz="1800" b="1" i="0" smtClean="0">
                  <a:solidFill>
                    <a:srgbClr val="FF0000"/>
                  </a:solidFill>
                  <a:latin typeface="Calibri"/>
                  <a:cs typeface="Times New Roman"/>
                </a:rPr>
                <a:t>ano</a:t>
              </a:r>
              <a:r>
                <a:rPr lang="pt-BR" sz="1800" b="0" i="0" smtClean="0">
                  <a:solidFill>
                    <a:srgbClr val="FF0000"/>
                  </a:solidFill>
                  <a:latin typeface="Calibri"/>
                  <a:cs typeface="Times New Roman"/>
                </a:rPr>
                <a:t>.</a:t>
              </a:r>
              <a:r>
                <a:rPr lang="pt-BR" sz="1800" b="0" i="0" smtClean="0">
                  <a:latin typeface="Calibri"/>
                  <a:cs typeface="Times New Roman"/>
                </a:rPr>
                <a:t>”</a:t>
              </a:r>
              <a:endParaRPr lang="pt-BR" sz="1800" b="0" i="0" smtClean="0">
                <a:latin typeface="Calibri"/>
                <a:cs typeface="Times New Roman"/>
              </a:endParaRPr>
            </a:p>
            <a:p>
              <a:pPr algn="l">
                <a:buNone/>
              </a:pPr>
              <a:endParaRPr lang="pt-BR" sz="1800" smtClean="0">
                <a:latin typeface="Calibri"/>
                <a:ea typeface="Calibri"/>
                <a:cs typeface="Times New Roman"/>
              </a:endParaRPr>
            </a:p>
            <a:p>
              <a:pPr algn="ctr">
                <a:buNone/>
              </a:pPr>
              <a:r>
                <a:rPr lang="pt-BR" sz="1800" b="0" i="0" smtClean="0">
                  <a:latin typeface="Segoe Semibold"/>
                  <a:ea typeface="+mn-ea"/>
                  <a:cs typeface="+mn-cs"/>
                </a:rPr>
                <a:t>Vito </a:t>
              </a:r>
              <a:r>
                <a:rPr lang="pt-BR" sz="1800" b="0" i="0" smtClean="0">
                  <a:latin typeface="Segoe Semibold"/>
                  <a:ea typeface="+mn-ea"/>
                  <a:cs typeface="+mn-cs"/>
                </a:rPr>
                <a:t>Forte</a:t>
              </a:r>
              <a:r>
                <a:rPr lang="pt-BR" sz="1800" b="0" i="0" smtClean="0">
                  <a:latin typeface="Segoe Semibold"/>
                  <a:ea typeface="+mn-ea"/>
                  <a:cs typeface="+mn-cs"/>
                </a:rPr>
                <a:t>, Diretor de </a:t>
              </a:r>
              <a:r>
                <a:rPr lang="pt-BR" sz="1800" b="0" i="0" smtClean="0">
                  <a:latin typeface="Segoe Semibold"/>
                  <a:ea typeface="+mn-ea"/>
                  <a:cs typeface="+mn-cs"/>
                </a:rPr>
                <a:t>Informações</a:t>
              </a:r>
              <a:r>
                <a:rPr lang="pt-BR" sz="1800" b="0" i="0" smtClean="0">
                  <a:latin typeface="Segoe Semibold"/>
                  <a:ea typeface="+mn-ea"/>
                  <a:cs typeface="+mn-cs"/>
                </a:rPr>
                <a:t>, </a:t>
              </a:r>
              <a:r>
                <a:rPr lang="pt-BR" sz="1800" b="0" i="0" smtClean="0">
                  <a:latin typeface="Segoe Semibold"/>
                  <a:ea typeface="+mn-ea"/>
                  <a:cs typeface="+mn-cs"/>
                </a:rPr>
                <a:t>WorleyParsons</a:t>
              </a:r>
              <a:endParaRPr lang="pt-BR" sz="1800" b="0" i="0">
                <a:latin typeface="Segoe Semibold"/>
                <a:ea typeface="+mn-ea"/>
                <a:cs typeface="+mn-cs"/>
              </a:endParaRPr>
            </a:p>
          </p:txBody>
        </p:sp>
        <p:pic>
          <p:nvPicPr>
            <p:cNvPr id="8" name="Picture 7" descr="man-opening-door-to-server-farm.png"/>
            <p:cNvPicPr>
              <a:picLocks noChangeAspect="1"/>
            </p:cNvPicPr>
            <p:nvPr/>
          </p:nvPicPr>
          <p:blipFill>
            <a:blip r:embed="rId3" cstate="print"/>
            <a:srcRect b="10000"/>
            <a:stretch>
              <a:fillRect/>
            </a:stretch>
          </p:blipFill>
          <p:spPr>
            <a:xfrm>
              <a:off x="5943600" y="914400"/>
              <a:ext cx="2788920" cy="2047461"/>
            </a:xfrm>
            <a:prstGeom prst="rect">
              <a:avLst/>
            </a:prstGeom>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421928"/>
          </a:xfrm>
        </p:spPr>
        <p:txBody>
          <a:bodyPr/>
          <a:lstStyle/>
          <a:p>
            <a:pPr algn="ctr">
              <a:lnSpc>
                <a:spcPct val="90000"/>
              </a:lnSpc>
              <a:spcBef>
                <a:spcPts val="0"/>
              </a:spcBef>
              <a:spcAft>
                <a:spcPts val="0"/>
              </a:spcAft>
              <a:buNone/>
            </a:pPr>
            <a:r>
              <a:rPr lang="pt-BR" sz="3200" b="0" i="0" noProof="0" smtClean="0">
                <a:solidFill>
                  <a:srgbClr val="EEECE1"/>
                </a:solidFill>
                <a:effectLst>
                  <a:outerShdw blurRad="38100" dist="38100" dir="2700000" algn="tl">
                    <a:srgbClr val="000000">
                      <a:alpha val="43137"/>
                    </a:srgbClr>
                  </a:outerShdw>
                </a:effectLst>
                <a:latin typeface="Segoe"/>
                <a:ea typeface="+mj-ea"/>
                <a:cs typeface="+mj-cs"/>
              </a:rPr>
              <a:t>Descubra Candidatos para Consolidação: </a:t>
            </a:r>
            <a:br>
              <a:rPr lang="pt-BR" sz="3200" b="0" i="0" noProof="0" smtClean="0">
                <a:solidFill>
                  <a:srgbClr val="EEECE1"/>
                </a:solidFill>
                <a:effectLst>
                  <a:outerShdw blurRad="38100" dist="38100" dir="2700000" algn="tl">
                    <a:srgbClr val="000000">
                      <a:alpha val="43137"/>
                    </a:srgbClr>
                  </a:outerShdw>
                </a:effectLst>
                <a:latin typeface="Segoe"/>
                <a:ea typeface="+mj-ea"/>
                <a:cs typeface="+mj-cs"/>
              </a:rPr>
            </a:br>
            <a:r>
              <a:rPr lang="pt-BR" sz="3200" b="0" i="0" noProof="0" smtClean="0">
                <a:solidFill>
                  <a:srgbClr val="EEECE1"/>
                </a:solidFill>
                <a:effectLst>
                  <a:outerShdw blurRad="38100" dist="38100" dir="2700000" algn="tl">
                    <a:srgbClr val="000000">
                      <a:alpha val="43137"/>
                    </a:srgbClr>
                  </a:outerShdw>
                </a:effectLst>
                <a:latin typeface="Segoe"/>
                <a:ea typeface="+mj-ea"/>
                <a:cs typeface="+mj-cs"/>
              </a:rPr>
              <a:t>Microsoft Virtualization Solution Accelerator</a:t>
            </a:r>
            <a:br>
              <a:rPr lang="pt-BR" sz="3200" b="0" i="0" noProof="0" smtClean="0">
                <a:solidFill>
                  <a:srgbClr val="EEECE1"/>
                </a:solidFill>
                <a:effectLst>
                  <a:outerShdw blurRad="38100" dist="38100" dir="2700000" algn="tl">
                    <a:srgbClr val="000000">
                      <a:alpha val="43137"/>
                    </a:srgbClr>
                  </a:outerShdw>
                </a:effectLst>
                <a:latin typeface="Segoe"/>
                <a:ea typeface="+mj-ea"/>
                <a:cs typeface="+mj-cs"/>
              </a:rPr>
            </a:br>
            <a:endParaRPr lang="pt-BR" sz="3200" b="0" i="0" noProof="0">
              <a:solidFill>
                <a:srgbClr val="EEECE1"/>
              </a:solidFill>
              <a:effectLst>
                <a:outerShdw blurRad="38100" dist="38100" dir="2700000" algn="tl">
                  <a:srgbClr val="000000">
                    <a:alpha val="43137"/>
                  </a:srgbClr>
                </a:outerShdw>
              </a:effectLst>
              <a:latin typeface="Segoe"/>
              <a:ea typeface="+mj-ea"/>
              <a:cs typeface="+mj-cs"/>
            </a:endParaRPr>
          </a:p>
        </p:txBody>
      </p:sp>
      <p:sp>
        <p:nvSpPr>
          <p:cNvPr id="9" name="Rectangle 8">
            <a:hlinkClick r:id="rId3"/>
          </p:cNvPr>
          <p:cNvSpPr/>
          <p:nvPr/>
        </p:nvSpPr>
        <p:spPr>
          <a:xfrm>
            <a:off x="6096000" y="6172200"/>
            <a:ext cx="26670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indent="173736" algn="l">
              <a:buNone/>
            </a:pPr>
            <a:r>
              <a:rPr lang="pt-BR" sz="1600" b="1" i="1" smtClean="0">
                <a:latin typeface="Arial"/>
                <a:ea typeface="+mn-ea"/>
                <a:cs typeface="Segoe UI"/>
              </a:rPr>
              <a:t>Microsoft.com/MAP</a:t>
            </a:r>
            <a:endParaRPr lang="pt-BR" sz="1600" b="1" i="1">
              <a:latin typeface="Arial"/>
              <a:ea typeface="+mn-ea"/>
              <a:cs typeface="Segoe UI"/>
            </a:endParaRPr>
          </a:p>
        </p:txBody>
      </p:sp>
      <p:grpSp>
        <p:nvGrpSpPr>
          <p:cNvPr id="3" name="Group 9"/>
          <p:cNvGrpSpPr/>
          <p:nvPr/>
        </p:nvGrpSpPr>
        <p:grpSpPr>
          <a:xfrm>
            <a:off x="3553579" y="4349603"/>
            <a:ext cx="5653426" cy="1676633"/>
            <a:chOff x="3484775" y="4349603"/>
            <a:chExt cx="5653426" cy="1676633"/>
          </a:xfrm>
        </p:grpSpPr>
        <p:pic>
          <p:nvPicPr>
            <p:cNvPr id="11" name="Picture 11" descr="\\eventsql\dvd27\Clip_Installer\DVD_ART\Artwork_Imagery\HARDWARE_IMAGERY\Illustration - Misc Hardware\Windows Vista Illustration Icons\Download Arrow.png"/>
            <p:cNvPicPr>
              <a:picLocks noChangeAspect="1" noChangeArrowheads="1"/>
            </p:cNvPicPr>
            <p:nvPr/>
          </p:nvPicPr>
          <p:blipFill>
            <a:blip r:embed="rId4" cstate="print"/>
            <a:srcRect/>
            <a:stretch>
              <a:fillRect/>
            </a:stretch>
          </p:blipFill>
          <p:spPr bwMode="auto">
            <a:xfrm rot="-3840000">
              <a:off x="3902744" y="3931634"/>
              <a:ext cx="1097637" cy="1933575"/>
            </a:xfrm>
            <a:prstGeom prst="rect">
              <a:avLst/>
            </a:prstGeom>
            <a:noFill/>
          </p:spPr>
        </p:pic>
        <p:grpSp>
          <p:nvGrpSpPr>
            <p:cNvPr id="4" name="Group 48"/>
            <p:cNvGrpSpPr/>
            <p:nvPr/>
          </p:nvGrpSpPr>
          <p:grpSpPr>
            <a:xfrm>
              <a:off x="5139524" y="4453247"/>
              <a:ext cx="3998677" cy="1572989"/>
              <a:chOff x="5139524" y="4453247"/>
              <a:chExt cx="3998677" cy="1572989"/>
            </a:xfrm>
          </p:grpSpPr>
          <p:grpSp>
            <p:nvGrpSpPr>
              <p:cNvPr id="5" name="Group 29"/>
              <p:cNvGrpSpPr/>
              <p:nvPr/>
            </p:nvGrpSpPr>
            <p:grpSpPr>
              <a:xfrm>
                <a:off x="5139524" y="4453247"/>
                <a:ext cx="1291438" cy="1572989"/>
                <a:chOff x="5282027" y="4334493"/>
                <a:chExt cx="1291438" cy="1572989"/>
              </a:xfrm>
            </p:grpSpPr>
            <p:pic>
              <p:nvPicPr>
                <p:cNvPr id="15" name="Picture 14" descr="reporting-small-vector.png"/>
                <p:cNvPicPr>
                  <a:picLocks noChangeAspect="1"/>
                </p:cNvPicPr>
                <p:nvPr/>
              </p:nvPicPr>
              <p:blipFill>
                <a:blip r:embed="rId5" cstate="print"/>
                <a:stretch>
                  <a:fillRect/>
                </a:stretch>
              </p:blipFill>
              <p:spPr>
                <a:xfrm>
                  <a:off x="5282027" y="4334493"/>
                  <a:ext cx="1186535" cy="1384962"/>
                </a:xfrm>
                <a:prstGeom prst="rect">
                  <a:avLst/>
                </a:prstGeom>
              </p:spPr>
            </p:pic>
            <p:pic>
              <p:nvPicPr>
                <p:cNvPr id="16" name="Picture 15" descr="reporting-small-vector.png"/>
                <p:cNvPicPr>
                  <a:picLocks noChangeAspect="1"/>
                </p:cNvPicPr>
                <p:nvPr/>
              </p:nvPicPr>
              <p:blipFill>
                <a:blip r:embed="rId5" cstate="print"/>
                <a:stretch>
                  <a:fillRect/>
                </a:stretch>
              </p:blipFill>
              <p:spPr>
                <a:xfrm>
                  <a:off x="5386930" y="4522520"/>
                  <a:ext cx="1186535" cy="1384962"/>
                </a:xfrm>
                <a:prstGeom prst="rect">
                  <a:avLst/>
                </a:prstGeom>
              </p:spPr>
            </p:pic>
          </p:grpSp>
          <p:sp>
            <p:nvSpPr>
              <p:cNvPr id="14" name="TextBox 13"/>
              <p:cNvSpPr txBox="1"/>
              <p:nvPr/>
            </p:nvSpPr>
            <p:spPr>
              <a:xfrm>
                <a:off x="6103396" y="4750131"/>
                <a:ext cx="3034805" cy="1015663"/>
              </a:xfrm>
              <a:prstGeom prst="rect">
                <a:avLst/>
              </a:prstGeom>
              <a:noFill/>
            </p:spPr>
            <p:txBody>
              <a:bodyPr wrap="none" rtlCol="0">
                <a:spAutoFit/>
              </a:bodyPr>
              <a:lstStyle/>
              <a:p>
                <a:pPr algn="l">
                  <a:buNone/>
                </a:pPr>
                <a:r>
                  <a:rPr lang="pt-BR" sz="2000" b="0" i="0" smtClean="0">
                    <a:latin typeface="Arial"/>
                    <a:ea typeface="+mn-ea"/>
                    <a:cs typeface="Arial"/>
                  </a:rPr>
                  <a:t>Geração</a:t>
                </a:r>
                <a:r>
                  <a:rPr lang="pt-BR" sz="2000" b="0" i="0" smtClean="0">
                    <a:latin typeface="Arial"/>
                    <a:ea typeface="+mn-ea"/>
                    <a:cs typeface="Arial"/>
                  </a:rPr>
                  <a:t> de </a:t>
                </a:r>
                <a:r>
                  <a:rPr lang="pt-BR" sz="2000" b="0" i="0" smtClean="0">
                    <a:latin typeface="Arial"/>
                    <a:ea typeface="+mn-ea"/>
                    <a:cs typeface="Arial"/>
                  </a:rPr>
                  <a:t>Relatórios</a:t>
                </a:r>
                <a:endParaRPr lang="pt-BR" sz="2000" b="0" i="0" smtClean="0">
                  <a:latin typeface="Arial"/>
                  <a:ea typeface="+mn-ea"/>
                  <a:cs typeface="Arial"/>
                </a:endParaRPr>
              </a:p>
              <a:p>
                <a:pPr algn="l">
                  <a:buNone/>
                </a:pPr>
                <a:r>
                  <a:rPr lang="pt-BR" sz="2000" b="0" i="0" smtClean="0">
                    <a:latin typeface="Arial"/>
                    <a:ea typeface="+mn-ea"/>
                    <a:cs typeface="Arial"/>
                  </a:rPr>
                  <a:t>para Diferentes </a:t>
                </a:r>
                <a:r>
                  <a:rPr lang="pt-BR" sz="2000" b="0" i="0" smtClean="0">
                    <a:latin typeface="Arial"/>
                    <a:ea typeface="+mn-ea"/>
                    <a:cs typeface="Arial"/>
                  </a:rPr>
                  <a:t>Cenários</a:t>
                </a:r>
                <a:endParaRPr lang="pt-BR" sz="2000" b="0" i="0" smtClean="0">
                  <a:latin typeface="Arial"/>
                  <a:ea typeface="+mn-ea"/>
                  <a:cs typeface="Arial"/>
                </a:endParaRPr>
              </a:p>
              <a:p>
                <a:pPr algn="l">
                  <a:buNone/>
                </a:pPr>
                <a:r>
                  <a:rPr lang="pt-BR" sz="2000" b="0" i="0" smtClean="0">
                    <a:latin typeface="Arial"/>
                    <a:ea typeface="+mn-ea"/>
                    <a:cs typeface="Arial"/>
                  </a:rPr>
                  <a:t>de </a:t>
                </a:r>
                <a:r>
                  <a:rPr lang="pt-BR" sz="2000" b="0" i="0" smtClean="0">
                    <a:latin typeface="Arial"/>
                    <a:ea typeface="+mn-ea"/>
                    <a:cs typeface="Arial"/>
                  </a:rPr>
                  <a:t>Migração</a:t>
                </a:r>
                <a:endParaRPr lang="pt-BR" sz="2000" b="0" i="0">
                  <a:latin typeface="Arial"/>
                  <a:ea typeface="+mn-ea"/>
                  <a:cs typeface="Arial"/>
                </a:endParaRPr>
              </a:p>
            </p:txBody>
          </p:sp>
        </p:grpSp>
      </p:grpSp>
      <p:grpSp>
        <p:nvGrpSpPr>
          <p:cNvPr id="6" name="Group 24"/>
          <p:cNvGrpSpPr/>
          <p:nvPr/>
        </p:nvGrpSpPr>
        <p:grpSpPr>
          <a:xfrm>
            <a:off x="2272181" y="3113314"/>
            <a:ext cx="1397256" cy="1221180"/>
            <a:chOff x="4350362" y="3754581"/>
            <a:chExt cx="1397256" cy="1221180"/>
          </a:xfrm>
        </p:grpSpPr>
        <p:pic>
          <p:nvPicPr>
            <p:cNvPr id="18" name="Picture 8" descr="\\eventsql\dvd27\Clip_Installer\DVD_ART\Artwork_Imagery\HARDWARE_IMAGERY\Illustration - Misc Hardware\Windows Vista Illustration Icons\Mobility.png"/>
            <p:cNvPicPr>
              <a:picLocks noChangeAspect="1" noChangeArrowheads="1"/>
            </p:cNvPicPr>
            <p:nvPr/>
          </p:nvPicPr>
          <p:blipFill>
            <a:blip r:embed="rId6" cstate="print"/>
            <a:srcRect/>
            <a:stretch>
              <a:fillRect/>
            </a:stretch>
          </p:blipFill>
          <p:spPr bwMode="auto">
            <a:xfrm>
              <a:off x="4350362" y="3754581"/>
              <a:ext cx="1397256" cy="1221180"/>
            </a:xfrm>
            <a:prstGeom prst="rect">
              <a:avLst/>
            </a:prstGeom>
            <a:noFill/>
          </p:spPr>
        </p:pic>
        <p:sp>
          <p:nvSpPr>
            <p:cNvPr id="19" name="TextBox 18"/>
            <p:cNvSpPr txBox="1"/>
            <p:nvPr/>
          </p:nvSpPr>
          <p:spPr>
            <a:xfrm rot="480000">
              <a:off x="4952683" y="3946121"/>
              <a:ext cx="651140" cy="338554"/>
            </a:xfrm>
            <a:prstGeom prst="rect">
              <a:avLst/>
            </a:prstGeom>
            <a:noFill/>
          </p:spPr>
          <p:txBody>
            <a:bodyPr wrap="none" rtlCol="0">
              <a:spAutoFit/>
            </a:bodyPr>
            <a:lstStyle/>
            <a:p>
              <a:pPr algn="l">
                <a:buNone/>
              </a:pPr>
              <a:r>
                <a:rPr lang="pt-BR" sz="1600" b="1" i="0" smtClean="0">
                  <a:solidFill>
                    <a:srgbClr val="EEECE1"/>
                  </a:solidFill>
                  <a:latin typeface="Arial"/>
                  <a:ea typeface="+mn-ea"/>
                  <a:cs typeface="Arial"/>
                </a:rPr>
                <a:t>MAP</a:t>
              </a:r>
              <a:endParaRPr lang="pt-BR" sz="1600" b="1" i="0">
                <a:solidFill>
                  <a:srgbClr val="EEECE1"/>
                </a:solidFill>
                <a:latin typeface="Arial"/>
                <a:ea typeface="+mn-ea"/>
                <a:cs typeface="Arial"/>
              </a:endParaRPr>
            </a:p>
          </p:txBody>
        </p:sp>
      </p:grpSp>
      <p:grpSp>
        <p:nvGrpSpPr>
          <p:cNvPr id="7" name="Group 19"/>
          <p:cNvGrpSpPr/>
          <p:nvPr/>
        </p:nvGrpSpPr>
        <p:grpSpPr>
          <a:xfrm>
            <a:off x="5177641" y="1295400"/>
            <a:ext cx="3737759" cy="2326882"/>
            <a:chOff x="5177641" y="546265"/>
            <a:chExt cx="3737759" cy="2326882"/>
          </a:xfrm>
        </p:grpSpPr>
        <p:grpSp>
          <p:nvGrpSpPr>
            <p:cNvPr id="8" name="Group 47"/>
            <p:cNvGrpSpPr/>
            <p:nvPr/>
          </p:nvGrpSpPr>
          <p:grpSpPr>
            <a:xfrm>
              <a:off x="5177641" y="546265"/>
              <a:ext cx="3728853" cy="1923803"/>
              <a:chOff x="5177641" y="546265"/>
              <a:chExt cx="3728853" cy="1923803"/>
            </a:xfrm>
          </p:grpSpPr>
          <p:sp>
            <p:nvSpPr>
              <p:cNvPr id="23" name="Oval 22"/>
              <p:cNvSpPr/>
              <p:nvPr/>
            </p:nvSpPr>
            <p:spPr bwMode="auto">
              <a:xfrm>
                <a:off x="5177641" y="581890"/>
                <a:ext cx="3728853" cy="1888178"/>
              </a:xfrm>
              <a:prstGeom prst="ellipse">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endParaRPr>
              </a:p>
            </p:txBody>
          </p:sp>
          <p:grpSp>
            <p:nvGrpSpPr>
              <p:cNvPr id="10" name="Group 33"/>
              <p:cNvGrpSpPr/>
              <p:nvPr/>
            </p:nvGrpSpPr>
            <p:grpSpPr>
              <a:xfrm>
                <a:off x="5619043" y="546265"/>
                <a:ext cx="2931188" cy="1773073"/>
                <a:chOff x="5262783" y="665018"/>
                <a:chExt cx="2931188" cy="1773073"/>
              </a:xfrm>
            </p:grpSpPr>
            <p:pic>
              <p:nvPicPr>
                <p:cNvPr id="25" name="Picture 7" descr="\\eventsql\dvd27\Clip_Installer\DVD_ART\Artwork_Imagery\HARDWARE_IMAGERY\Illustration - Misc Hardware\Windows Vista Illustration Icons\Network.png"/>
                <p:cNvPicPr>
                  <a:picLocks noChangeAspect="1" noChangeArrowheads="1"/>
                </p:cNvPicPr>
                <p:nvPr/>
              </p:nvPicPr>
              <p:blipFill>
                <a:blip r:embed="rId7" cstate="print"/>
                <a:srcRect/>
                <a:stretch>
                  <a:fillRect/>
                </a:stretch>
              </p:blipFill>
              <p:spPr bwMode="auto">
                <a:xfrm>
                  <a:off x="6605647" y="665018"/>
                  <a:ext cx="978724" cy="978724"/>
                </a:xfrm>
                <a:prstGeom prst="rect">
                  <a:avLst/>
                </a:prstGeom>
                <a:noFill/>
              </p:spPr>
            </p:pic>
            <p:pic>
              <p:nvPicPr>
                <p:cNvPr id="26" name="Picture 7" descr="\\eventsql\dvd27\Clip_Installer\DVD_ART\Artwork_Imagery\HARDWARE_IMAGERY\Illustration - Misc Hardware\Windows Vista Illustration Icons\Network.png"/>
                <p:cNvPicPr>
                  <a:picLocks noChangeAspect="1" noChangeArrowheads="1"/>
                </p:cNvPicPr>
                <p:nvPr/>
              </p:nvPicPr>
              <p:blipFill>
                <a:blip r:embed="rId7" cstate="print"/>
                <a:srcRect/>
                <a:stretch>
                  <a:fillRect/>
                </a:stretch>
              </p:blipFill>
              <p:spPr bwMode="auto">
                <a:xfrm>
                  <a:off x="6758047" y="817418"/>
                  <a:ext cx="978724" cy="978724"/>
                </a:xfrm>
                <a:prstGeom prst="rect">
                  <a:avLst/>
                </a:prstGeom>
                <a:noFill/>
              </p:spPr>
            </p:pic>
            <p:pic>
              <p:nvPicPr>
                <p:cNvPr id="27" name="Picture 8" descr="\\eventsql\dvd27\Clip_Installer\DVD_ART\Artwork_Imagery\HARDWARE_IMAGERY\Illustration - Misc Hardware\Windows Vista Illustration Icons\Mobility.png"/>
                <p:cNvPicPr>
                  <a:picLocks noChangeAspect="1" noChangeArrowheads="1"/>
                </p:cNvPicPr>
                <p:nvPr/>
              </p:nvPicPr>
              <p:blipFill>
                <a:blip r:embed="rId6" cstate="print"/>
                <a:srcRect/>
                <a:stretch>
                  <a:fillRect/>
                </a:stretch>
              </p:blipFill>
              <p:spPr bwMode="auto">
                <a:xfrm>
                  <a:off x="5262783" y="1045028"/>
                  <a:ext cx="896427" cy="783463"/>
                </a:xfrm>
                <a:prstGeom prst="rect">
                  <a:avLst/>
                </a:prstGeom>
                <a:noFill/>
              </p:spPr>
            </p:pic>
            <p:pic>
              <p:nvPicPr>
                <p:cNvPr id="28" name="Picture 8" descr="\\eventsql\dvd27\Clip_Installer\DVD_ART\Artwork_Imagery\HARDWARE_IMAGERY\Illustration - Misc Hardware\Windows Vista Illustration Icons\Mobility.png"/>
                <p:cNvPicPr>
                  <a:picLocks noChangeAspect="1" noChangeArrowheads="1"/>
                </p:cNvPicPr>
                <p:nvPr/>
              </p:nvPicPr>
              <p:blipFill>
                <a:blip r:embed="rId6" cstate="print"/>
                <a:srcRect/>
                <a:stretch>
                  <a:fillRect/>
                </a:stretch>
              </p:blipFill>
              <p:spPr bwMode="auto">
                <a:xfrm>
                  <a:off x="5415183" y="1197428"/>
                  <a:ext cx="896427" cy="783463"/>
                </a:xfrm>
                <a:prstGeom prst="rect">
                  <a:avLst/>
                </a:prstGeom>
                <a:noFill/>
              </p:spPr>
            </p:pic>
            <p:pic>
              <p:nvPicPr>
                <p:cNvPr id="29" name="Picture 8" descr="\\eventsql\dvd27\Clip_Installer\DVD_ART\Artwork_Imagery\HARDWARE_IMAGERY\Illustration - Misc Hardware\Windows Vista Illustration Icons\Mobility.png"/>
                <p:cNvPicPr>
                  <a:picLocks noChangeAspect="1" noChangeArrowheads="1"/>
                </p:cNvPicPr>
                <p:nvPr/>
              </p:nvPicPr>
              <p:blipFill>
                <a:blip r:embed="rId6" cstate="print"/>
                <a:srcRect/>
                <a:stretch>
                  <a:fillRect/>
                </a:stretch>
              </p:blipFill>
              <p:spPr bwMode="auto">
                <a:xfrm>
                  <a:off x="5567583" y="1349828"/>
                  <a:ext cx="896427" cy="783463"/>
                </a:xfrm>
                <a:prstGeom prst="rect">
                  <a:avLst/>
                </a:prstGeom>
                <a:noFill/>
              </p:spPr>
            </p:pic>
            <p:pic>
              <p:nvPicPr>
                <p:cNvPr id="30" name="Picture 8" descr="\\eventsql\dvd27\Clip_Installer\DVD_ART\Artwork_Imagery\HARDWARE_IMAGERY\Illustration - Misc Hardware\Windows Vista Illustration Icons\Mobility.png"/>
                <p:cNvPicPr>
                  <a:picLocks noChangeAspect="1" noChangeArrowheads="1"/>
                </p:cNvPicPr>
                <p:nvPr/>
              </p:nvPicPr>
              <p:blipFill>
                <a:blip r:embed="rId6" cstate="print"/>
                <a:srcRect/>
                <a:stretch>
                  <a:fillRect/>
                </a:stretch>
              </p:blipFill>
              <p:spPr bwMode="auto">
                <a:xfrm>
                  <a:off x="5719983" y="1502228"/>
                  <a:ext cx="896427" cy="783463"/>
                </a:xfrm>
                <a:prstGeom prst="rect">
                  <a:avLst/>
                </a:prstGeom>
                <a:noFill/>
              </p:spPr>
            </p:pic>
            <p:pic>
              <p:nvPicPr>
                <p:cNvPr id="31" name="Picture 7" descr="\\eventsql\dvd27\Clip_Installer\DVD_ART\Artwork_Imagery\HARDWARE_IMAGERY\Illustration - Misc Hardware\Windows Vista Illustration Icons\Network.png"/>
                <p:cNvPicPr>
                  <a:picLocks noChangeAspect="1" noChangeArrowheads="1"/>
                </p:cNvPicPr>
                <p:nvPr/>
              </p:nvPicPr>
              <p:blipFill>
                <a:blip r:embed="rId7" cstate="print"/>
                <a:srcRect/>
                <a:stretch>
                  <a:fillRect/>
                </a:stretch>
              </p:blipFill>
              <p:spPr bwMode="auto">
                <a:xfrm>
                  <a:off x="6910447" y="969818"/>
                  <a:ext cx="978724" cy="978724"/>
                </a:xfrm>
                <a:prstGeom prst="rect">
                  <a:avLst/>
                </a:prstGeom>
                <a:noFill/>
              </p:spPr>
            </p:pic>
            <p:pic>
              <p:nvPicPr>
                <p:cNvPr id="32" name="Picture 7" descr="\\eventsql\dvd27\Clip_Installer\DVD_ART\Artwork_Imagery\HARDWARE_IMAGERY\Illustration - Misc Hardware\Windows Vista Illustration Icons\Network.png"/>
                <p:cNvPicPr>
                  <a:picLocks noChangeAspect="1" noChangeArrowheads="1"/>
                </p:cNvPicPr>
                <p:nvPr/>
              </p:nvPicPr>
              <p:blipFill>
                <a:blip r:embed="rId7" cstate="print"/>
                <a:srcRect/>
                <a:stretch>
                  <a:fillRect/>
                </a:stretch>
              </p:blipFill>
              <p:spPr bwMode="auto">
                <a:xfrm>
                  <a:off x="7062847" y="1122218"/>
                  <a:ext cx="978724" cy="978724"/>
                </a:xfrm>
                <a:prstGeom prst="rect">
                  <a:avLst/>
                </a:prstGeom>
                <a:noFill/>
              </p:spPr>
            </p:pic>
            <p:pic>
              <p:nvPicPr>
                <p:cNvPr id="33" name="Picture 7" descr="\\eventsql\dvd27\Clip_Installer\DVD_ART\Artwork_Imagery\HARDWARE_IMAGERY\Illustration - Misc Hardware\Windows Vista Illustration Icons\Network.png"/>
                <p:cNvPicPr>
                  <a:picLocks noChangeAspect="1" noChangeArrowheads="1"/>
                </p:cNvPicPr>
                <p:nvPr/>
              </p:nvPicPr>
              <p:blipFill>
                <a:blip r:embed="rId7" cstate="print"/>
                <a:srcRect/>
                <a:stretch>
                  <a:fillRect/>
                </a:stretch>
              </p:blipFill>
              <p:spPr bwMode="auto">
                <a:xfrm>
                  <a:off x="7215247" y="1274618"/>
                  <a:ext cx="978724" cy="978724"/>
                </a:xfrm>
                <a:prstGeom prst="rect">
                  <a:avLst/>
                </a:prstGeom>
                <a:noFill/>
              </p:spPr>
            </p:pic>
            <p:pic>
              <p:nvPicPr>
                <p:cNvPr id="34" name="Picture 8" descr="\\eventsql\dvd27\Clip_Installer\DVD_ART\Artwork_Imagery\HARDWARE_IMAGERY\Illustration - Misc Hardware\Windows Vista Illustration Icons\Mobility.png"/>
                <p:cNvPicPr>
                  <a:picLocks noChangeAspect="1" noChangeArrowheads="1"/>
                </p:cNvPicPr>
                <p:nvPr/>
              </p:nvPicPr>
              <p:blipFill>
                <a:blip r:embed="rId6" cstate="print"/>
                <a:srcRect/>
                <a:stretch>
                  <a:fillRect/>
                </a:stretch>
              </p:blipFill>
              <p:spPr bwMode="auto">
                <a:xfrm>
                  <a:off x="5872383" y="1654628"/>
                  <a:ext cx="896427" cy="783463"/>
                </a:xfrm>
                <a:prstGeom prst="rect">
                  <a:avLst/>
                </a:prstGeom>
                <a:noFill/>
              </p:spPr>
            </p:pic>
          </p:grpSp>
        </p:grpSp>
        <p:sp>
          <p:nvSpPr>
            <p:cNvPr id="22" name="TextBox 21"/>
            <p:cNvSpPr txBox="1"/>
            <p:nvPr/>
          </p:nvSpPr>
          <p:spPr>
            <a:xfrm>
              <a:off x="5983014" y="2473037"/>
              <a:ext cx="2932386" cy="400110"/>
            </a:xfrm>
            <a:prstGeom prst="rect">
              <a:avLst/>
            </a:prstGeom>
            <a:noFill/>
          </p:spPr>
          <p:txBody>
            <a:bodyPr wrap="square" rtlCol="0">
              <a:spAutoFit/>
            </a:bodyPr>
            <a:lstStyle/>
            <a:p>
              <a:pPr algn="l">
                <a:buNone/>
              </a:pPr>
              <a:r>
                <a:rPr lang="pt-BR" sz="2000" b="0" i="1" smtClean="0">
                  <a:solidFill>
                    <a:srgbClr val="EEECE1">
                      <a:lumMod val="60000"/>
                      <a:lumOff val="40000"/>
                    </a:srgbClr>
                  </a:solidFill>
                  <a:latin typeface="Arial"/>
                  <a:ea typeface="+mn-ea"/>
                  <a:cs typeface="Arial"/>
                </a:rPr>
                <a:t>Rede do Cliente</a:t>
              </a:r>
              <a:endParaRPr lang="pt-BR" sz="2000" b="0" i="1">
                <a:solidFill>
                  <a:srgbClr val="EEECE1">
                    <a:lumMod val="60000"/>
                    <a:lumOff val="40000"/>
                  </a:srgbClr>
                </a:solidFill>
                <a:latin typeface="Arial"/>
                <a:ea typeface="+mn-ea"/>
                <a:cs typeface="Arial"/>
              </a:endParaRPr>
            </a:p>
          </p:txBody>
        </p:sp>
      </p:grpSp>
      <p:grpSp>
        <p:nvGrpSpPr>
          <p:cNvPr id="12" name="Group 34"/>
          <p:cNvGrpSpPr/>
          <p:nvPr/>
        </p:nvGrpSpPr>
        <p:grpSpPr>
          <a:xfrm>
            <a:off x="3394637" y="3065954"/>
            <a:ext cx="4883626" cy="1318328"/>
            <a:chOff x="3394637" y="2644072"/>
            <a:chExt cx="4883626" cy="1318328"/>
          </a:xfrm>
        </p:grpSpPr>
        <p:sp>
          <p:nvSpPr>
            <p:cNvPr id="36" name="Left-Right Arrow 35"/>
            <p:cNvSpPr/>
            <p:nvPr/>
          </p:nvSpPr>
          <p:spPr bwMode="auto">
            <a:xfrm rot="19982198">
              <a:off x="3394637" y="2644072"/>
              <a:ext cx="2651017" cy="306109"/>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endParaRPr>
            </a:p>
          </p:txBody>
        </p:sp>
        <p:sp>
          <p:nvSpPr>
            <p:cNvPr id="37" name="TextBox 36"/>
            <p:cNvSpPr txBox="1"/>
            <p:nvPr/>
          </p:nvSpPr>
          <p:spPr>
            <a:xfrm>
              <a:off x="4332952" y="3254514"/>
              <a:ext cx="3945311" cy="707886"/>
            </a:xfrm>
            <a:prstGeom prst="rect">
              <a:avLst/>
            </a:prstGeom>
            <a:noFill/>
          </p:spPr>
          <p:txBody>
            <a:bodyPr wrap="none" rtlCol="0">
              <a:spAutoFit/>
            </a:bodyPr>
            <a:lstStyle/>
            <a:p>
              <a:pPr algn="l">
                <a:buNone/>
              </a:pPr>
              <a:r>
                <a:rPr lang="pt-BR" sz="2000" b="0" i="0" smtClean="0">
                  <a:latin typeface="Arial"/>
                  <a:ea typeface="+mn-ea"/>
                  <a:cs typeface="Arial"/>
                </a:rPr>
                <a:t>Avalia o ambiente do cliente e</a:t>
              </a:r>
            </a:p>
            <a:p>
              <a:pPr algn="l">
                <a:buNone/>
              </a:pPr>
              <a:r>
                <a:rPr lang="pt-BR" sz="2000" b="0" i="0" smtClean="0">
                  <a:latin typeface="Arial"/>
                  <a:ea typeface="+mn-ea"/>
                  <a:cs typeface="Arial"/>
                </a:rPr>
                <a:t>recomenda as tecnologias </a:t>
              </a:r>
              <a:r>
                <a:rPr lang="pt-BR" sz="2000" b="0" i="0" smtClean="0">
                  <a:latin typeface="Arial"/>
                  <a:ea typeface="+mn-ea"/>
                  <a:cs typeface="Arial"/>
                </a:rPr>
                <a:t>certas</a:t>
              </a:r>
              <a:endParaRPr lang="pt-BR" sz="2000" b="0" i="0">
                <a:latin typeface="Arial"/>
                <a:ea typeface="+mn-ea"/>
                <a:cs typeface="Arial"/>
              </a:endParaRPr>
            </a:p>
          </p:txBody>
        </p:sp>
      </p:grpSp>
      <p:grpSp>
        <p:nvGrpSpPr>
          <p:cNvPr id="13" name="Group 37"/>
          <p:cNvGrpSpPr/>
          <p:nvPr/>
        </p:nvGrpSpPr>
        <p:grpSpPr>
          <a:xfrm>
            <a:off x="381000" y="1299809"/>
            <a:ext cx="3546397" cy="3218077"/>
            <a:chOff x="381000" y="1710813"/>
            <a:chExt cx="3546397" cy="3218077"/>
          </a:xfrm>
        </p:grpSpPr>
        <p:grpSp>
          <p:nvGrpSpPr>
            <p:cNvPr id="17" name="Group 35"/>
            <p:cNvGrpSpPr/>
            <p:nvPr/>
          </p:nvGrpSpPr>
          <p:grpSpPr>
            <a:xfrm>
              <a:off x="480620" y="2909452"/>
              <a:ext cx="3446777" cy="2019438"/>
              <a:chOff x="480620" y="2909452"/>
              <a:chExt cx="3446777" cy="2019438"/>
            </a:xfrm>
          </p:grpSpPr>
          <p:pic>
            <p:nvPicPr>
              <p:cNvPr id="41" name="Picture 4" descr="\\eventsql\dvd27\Clip_Installer\DVD_ART\Artwork_Imagery\HARDWARE_IMAGERY\Illustration - Misc Hardware\Windows Vista Illustration Icons\Generic User.png"/>
              <p:cNvPicPr>
                <a:picLocks noChangeAspect="1" noChangeArrowheads="1"/>
              </p:cNvPicPr>
              <p:nvPr/>
            </p:nvPicPr>
            <p:blipFill>
              <a:blip r:embed="rId8" cstate="print"/>
              <a:srcRect/>
              <a:stretch>
                <a:fillRect/>
              </a:stretch>
            </p:blipFill>
            <p:spPr bwMode="auto">
              <a:xfrm flipH="1">
                <a:off x="707688" y="2909452"/>
                <a:ext cx="1192613" cy="1451388"/>
              </a:xfrm>
              <a:prstGeom prst="rect">
                <a:avLst/>
              </a:prstGeom>
              <a:noFill/>
            </p:spPr>
          </p:pic>
          <p:sp>
            <p:nvSpPr>
              <p:cNvPr id="42" name="TextBox 13"/>
              <p:cNvSpPr txBox="1"/>
              <p:nvPr/>
            </p:nvSpPr>
            <p:spPr>
              <a:xfrm>
                <a:off x="480620" y="4221004"/>
                <a:ext cx="3446777" cy="707886"/>
              </a:xfrm>
              <a:prstGeom prst="rect">
                <a:avLst/>
              </a:prstGeom>
              <a:noFill/>
            </p:spPr>
            <p:txBody>
              <a:bodyPr wrap="none" rtlCol="0">
                <a:spAutoFit/>
              </a:bodyPr>
              <a:lstStyle/>
              <a:p>
                <a:pPr algn="l">
                  <a:buNone/>
                </a:pPr>
                <a:r>
                  <a:rPr lang="pt-BR" sz="2000" b="0" i="0" smtClean="0">
                    <a:latin typeface="Arial"/>
                    <a:ea typeface="+mn-ea"/>
                    <a:cs typeface="Arial"/>
                  </a:rPr>
                  <a:t>Usuário da Ferramenta MAP</a:t>
                </a:r>
              </a:p>
              <a:p>
                <a:pPr algn="l">
                  <a:buNone/>
                </a:pPr>
                <a:r>
                  <a:rPr lang="pt-BR" sz="2000" b="0" i="0" smtClean="0">
                    <a:latin typeface="Arial"/>
                    <a:ea typeface="+mn-ea"/>
                    <a:cs typeface="Arial"/>
                  </a:rPr>
                  <a:t>(</a:t>
                </a:r>
                <a:r>
                  <a:rPr lang="pt-BR" sz="2000" b="0" i="0" smtClean="0">
                    <a:latin typeface="Arial"/>
                    <a:ea typeface="+mn-ea"/>
                    <a:cs typeface="Arial"/>
                  </a:rPr>
                  <a:t>Profissional de </a:t>
                </a:r>
                <a:r>
                  <a:rPr lang="pt-BR" sz="2000" b="0" i="0" smtClean="0">
                    <a:latin typeface="Arial"/>
                    <a:ea typeface="+mn-ea"/>
                    <a:cs typeface="Arial"/>
                  </a:rPr>
                  <a:t>TI/Parceiro)</a:t>
                </a:r>
                <a:endParaRPr lang="pt-BR" sz="2000" b="0" i="0">
                  <a:latin typeface="Arial"/>
                  <a:ea typeface="+mn-ea"/>
                  <a:cs typeface="Arial"/>
                </a:endParaRPr>
              </a:p>
            </p:txBody>
          </p:sp>
        </p:grpSp>
        <p:sp>
          <p:nvSpPr>
            <p:cNvPr id="40" name="Cloud Callout 34"/>
            <p:cNvSpPr/>
            <p:nvPr/>
          </p:nvSpPr>
          <p:spPr bwMode="auto">
            <a:xfrm>
              <a:off x="381000" y="1710813"/>
              <a:ext cx="2905433" cy="94389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a:lnSpc>
                  <a:spcPct val="100000"/>
                </a:lnSpc>
                <a:spcBef>
                  <a:spcPts val="0"/>
                </a:spcBef>
                <a:spcAft>
                  <a:spcPts val="0"/>
                </a:spcAft>
                <a:buNone/>
              </a:pPr>
              <a:r>
                <a:rPr lang="pt-BR" sz="1050" b="0" i="0" smtClean="0">
                  <a:latin typeface="+mn-lt"/>
                  <a:ea typeface="+mn-ea"/>
                  <a:cs typeface="+mn-cs"/>
                </a:rPr>
                <a:t>Consolidação de Servidores?</a:t>
              </a:r>
            </a:p>
            <a:p>
              <a:pPr marL="0" marR="0" indent="0" algn="l" defTabSz="914400">
                <a:lnSpc>
                  <a:spcPct val="100000"/>
                </a:lnSpc>
                <a:spcBef>
                  <a:spcPts val="0"/>
                </a:spcBef>
                <a:spcAft>
                  <a:spcPts val="0"/>
                </a:spcAft>
                <a:buNone/>
              </a:pPr>
              <a:r>
                <a:rPr lang="pt-BR" sz="1050" b="0" i="0" u="none" strike="noStrike" cap="none" baseline="0" smtClean="0">
                  <a:effectLst/>
                  <a:latin typeface="+mn-lt"/>
                  <a:ea typeface="+mn-ea"/>
                  <a:cs typeface="+mn-cs"/>
                </a:rPr>
                <a:t>Virtualização de </a:t>
              </a:r>
              <a:r>
                <a:rPr lang="pt-BR" sz="1050" b="0" i="0" u="none" strike="noStrike" cap="none" baseline="0" smtClean="0">
                  <a:effectLst/>
                  <a:latin typeface="+mn-lt"/>
                  <a:ea typeface="+mn-ea"/>
                  <a:cs typeface="+mn-cs"/>
                </a:rPr>
                <a:t>Aplicações?</a:t>
              </a:r>
              <a:r>
                <a:rPr lang="pt-BR" sz="1050" b="0" i="0" u="none" strike="noStrike" cap="none" smtClean="0">
                  <a:latin typeface="+mn-lt"/>
                  <a:ea typeface="+mn-ea"/>
                  <a:cs typeface="+mn-cs"/>
                </a:rPr>
                <a:t> </a:t>
              </a:r>
              <a:endParaRPr lang="pt-BR" sz="1050" b="0" i="0" u="none" strike="noStrike" cap="none" smtClean="0">
                <a:latin typeface="+mn-lt"/>
                <a:ea typeface="+mn-ea"/>
                <a:cs typeface="+mn-cs"/>
              </a:endParaRPr>
            </a:p>
            <a:p>
              <a:pPr marL="0" marR="0" indent="0" algn="l" defTabSz="914400">
                <a:lnSpc>
                  <a:spcPct val="100000"/>
                </a:lnSpc>
                <a:spcBef>
                  <a:spcPts val="0"/>
                </a:spcBef>
                <a:spcAft>
                  <a:spcPts val="0"/>
                </a:spcAft>
                <a:buNone/>
              </a:pPr>
              <a:r>
                <a:rPr lang="pt-BR" sz="1050" b="0" i="0" smtClean="0">
                  <a:latin typeface="+mn-lt"/>
                  <a:ea typeface="+mn-ea"/>
                  <a:cs typeface="+mn-cs"/>
                </a:rPr>
                <a:t>Migração do </a:t>
              </a:r>
              <a:r>
                <a:rPr lang="pt-BR" sz="1050" b="0" i="0" smtClean="0">
                  <a:latin typeface="+mn-lt"/>
                  <a:ea typeface="+mn-ea"/>
                  <a:cs typeface="+mn-cs"/>
                </a:rPr>
                <a:t>Windows?</a:t>
              </a:r>
              <a:endParaRPr lang="pt-BR" sz="1050" b="0" i="0">
                <a:latin typeface="+mn-lt"/>
                <a:ea typeface="+mn-ea"/>
                <a:cs typeface="+mn-cs"/>
              </a:endParaRPr>
            </a:p>
          </p:txBody>
        </p:sp>
      </p:grpSp>
      <p:sp>
        <p:nvSpPr>
          <p:cNvPr id="43" name="Rounded Rectangular Callout 42"/>
          <p:cNvSpPr/>
          <p:nvPr/>
        </p:nvSpPr>
        <p:spPr bwMode="auto">
          <a:xfrm>
            <a:off x="152400" y="4495800"/>
            <a:ext cx="4114800" cy="2209800"/>
          </a:xfrm>
          <a:prstGeom prst="wedgeRoundRectCallout">
            <a:avLst>
              <a:gd name="adj1" fmla="val 50226"/>
              <a:gd name="adj2" fmla="val 24210"/>
              <a:gd name="adj3" fmla="val 16667"/>
            </a:avLst>
          </a:prstGeom>
          <a:solidFill>
            <a:srgbClr val="00027B">
              <a:alpha val="94000"/>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algn="l">
              <a:buNone/>
            </a:pPr>
            <a:r>
              <a:rPr lang="pt-BR" sz="1400" b="0" i="0" smtClean="0">
                <a:latin typeface="Calibri"/>
                <a:ea typeface="+mn-ea"/>
                <a:cs typeface="+mn-cs"/>
              </a:rPr>
              <a:t>“Antes </a:t>
            </a:r>
            <a:r>
              <a:rPr lang="pt-BR" sz="1400" b="0" i="0" smtClean="0">
                <a:latin typeface="Calibri"/>
                <a:ea typeface="+mn-ea"/>
                <a:cs typeface="+mn-cs"/>
              </a:rPr>
              <a:t>de começarem as conversões de físico para virtual </a:t>
            </a:r>
            <a:r>
              <a:rPr lang="pt-BR" sz="1400" b="0" i="0" smtClean="0">
                <a:latin typeface="Calibri"/>
                <a:ea typeface="+mn-ea"/>
                <a:cs typeface="+mn-cs"/>
              </a:rPr>
              <a:t>(P2V</a:t>
            </a:r>
            <a:r>
              <a:rPr lang="pt-BR" sz="1400" b="0" i="0" smtClean="0">
                <a:latin typeface="Calibri"/>
                <a:ea typeface="+mn-ea"/>
                <a:cs typeface="+mn-cs"/>
              </a:rPr>
              <a:t>), a equipe de TI da Costco usou o Microsoft Assessment and Planning </a:t>
            </a:r>
            <a:r>
              <a:rPr lang="pt-BR" sz="1400" b="0" i="0" smtClean="0">
                <a:latin typeface="Calibri"/>
                <a:ea typeface="+mn-ea"/>
                <a:cs typeface="+mn-cs"/>
              </a:rPr>
              <a:t>(MAP</a:t>
            </a:r>
            <a:r>
              <a:rPr lang="pt-BR" sz="1400" b="0" i="0" smtClean="0">
                <a:latin typeface="Calibri"/>
                <a:ea typeface="+mn-ea"/>
                <a:cs typeface="+mn-cs"/>
              </a:rPr>
              <a:t>) Toolkit para avaliar as cargas de </a:t>
            </a:r>
            <a:r>
              <a:rPr lang="pt-BR" sz="1400" b="0" i="0" smtClean="0">
                <a:latin typeface="Calibri"/>
                <a:ea typeface="+mn-ea"/>
                <a:cs typeface="+mn-cs"/>
              </a:rPr>
              <a:t>servidores</a:t>
            </a:r>
            <a:r>
              <a:rPr lang="pt-BR" sz="1400" b="0" i="0" smtClean="0">
                <a:latin typeface="Calibri"/>
                <a:ea typeface="+mn-ea"/>
                <a:cs typeface="+mn-cs"/>
              </a:rPr>
              <a:t>.  Usando o kit de </a:t>
            </a:r>
            <a:r>
              <a:rPr lang="pt-BR" sz="1400" b="0" i="0" smtClean="0">
                <a:latin typeface="Calibri"/>
                <a:ea typeface="+mn-ea"/>
                <a:cs typeface="+mn-cs"/>
              </a:rPr>
              <a:t>ferramentas</a:t>
            </a:r>
            <a:r>
              <a:rPr lang="pt-BR" sz="1400" b="0" i="0" smtClean="0">
                <a:latin typeface="Calibri"/>
                <a:ea typeface="+mn-ea"/>
                <a:cs typeface="+mn-cs"/>
              </a:rPr>
              <a:t>, membros da equipe descobriram </a:t>
            </a:r>
            <a:r>
              <a:rPr lang="pt-BR" sz="1400" b="0" i="0" smtClean="0">
                <a:latin typeface="Calibri"/>
                <a:ea typeface="+mn-ea"/>
                <a:cs typeface="+mn-cs"/>
              </a:rPr>
              <a:t>que</a:t>
            </a:r>
            <a:r>
              <a:rPr lang="pt-BR" sz="1400" b="0" i="0" smtClean="0">
                <a:latin typeface="Calibri"/>
                <a:ea typeface="+mn-ea"/>
                <a:cs typeface="+mn-cs"/>
              </a:rPr>
              <a:t>, em muitos </a:t>
            </a:r>
            <a:r>
              <a:rPr lang="pt-BR" sz="1400" b="0" i="0" smtClean="0">
                <a:latin typeface="Calibri"/>
                <a:ea typeface="+mn-ea"/>
                <a:cs typeface="+mn-cs"/>
              </a:rPr>
              <a:t>casos</a:t>
            </a:r>
            <a:r>
              <a:rPr lang="pt-BR" sz="1400" b="0" i="0" smtClean="0">
                <a:latin typeface="Calibri"/>
                <a:ea typeface="+mn-ea"/>
                <a:cs typeface="+mn-cs"/>
              </a:rPr>
              <a:t>, servidores estavam trabalhando com uma utilização de apenas cinco por </a:t>
            </a:r>
            <a:r>
              <a:rPr lang="pt-BR" sz="1400" b="0" i="0" smtClean="0">
                <a:latin typeface="Calibri"/>
                <a:ea typeface="+mn-ea"/>
                <a:cs typeface="+mn-cs"/>
              </a:rPr>
              <a:t>cento</a:t>
            </a:r>
            <a:r>
              <a:rPr lang="pt-BR" sz="1400" b="0" i="0" smtClean="0">
                <a:latin typeface="Calibri"/>
                <a:ea typeface="+mn-ea"/>
                <a:cs typeface="+mn-cs"/>
              </a:rPr>
              <a:t>, tornando-os bons candidatos para </a:t>
            </a:r>
            <a:r>
              <a:rPr lang="pt-BR" sz="1400" b="0" i="0" smtClean="0">
                <a:latin typeface="Calibri"/>
                <a:ea typeface="+mn-ea"/>
                <a:cs typeface="+mn-cs"/>
              </a:rPr>
              <a:t>consolidação".</a:t>
            </a:r>
            <a:endParaRPr lang="pt-BR" sz="1400" b="0" i="0" smtClean="0">
              <a:latin typeface="Calibri"/>
              <a:ea typeface="+mn-ea"/>
              <a:cs typeface="+mn-cs"/>
            </a:endParaRPr>
          </a:p>
          <a:p>
            <a:pPr algn="ctr">
              <a:buNone/>
            </a:pPr>
            <a:r>
              <a:rPr lang="pt-BR" sz="1400" b="1" i="0" smtClean="0">
                <a:latin typeface="Calibri"/>
                <a:ea typeface="+mn-ea"/>
                <a:cs typeface="+mn-cs"/>
              </a:rPr>
              <a:t>Estudo de Caso da Costco Wholesale </a:t>
            </a:r>
            <a:r>
              <a:rPr lang="pt-BR" sz="1400" b="1" i="0" smtClean="0">
                <a:latin typeface="Calibri"/>
                <a:ea typeface="+mn-ea"/>
                <a:cs typeface="+mn-cs"/>
              </a:rPr>
              <a:t>Corp</a:t>
            </a:r>
            <a:endParaRPr lang="pt-BR" sz="1400" b="1" i="0">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par>
                          <p:cTn id="19" fill="hold">
                            <p:stCondLst>
                              <p:cond delay="500"/>
                            </p:stCondLst>
                            <p:childTnLst>
                              <p:par>
                                <p:cTn id="20" presetID="53"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Effect transition="in" filter="fade">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46331"/>
          </a:xfrm>
        </p:spPr>
        <p:txBody>
          <a:bodyPr/>
          <a:lstStyle/>
          <a:p>
            <a:pPr algn="ctr">
              <a:lnSpc>
                <a:spcPct val="90000"/>
              </a:lnSpc>
              <a:spcBef>
                <a:spcPts val="0"/>
              </a:spcBef>
              <a:spcAft>
                <a:spcPts val="0"/>
              </a:spcAft>
              <a:buNone/>
            </a:pPr>
            <a:r>
              <a:rPr lang="pt-BR" sz="4000" b="0" i="0" smtClean="0">
                <a:solidFill>
                  <a:srgbClr val="EEECE1"/>
                </a:solidFill>
                <a:effectLst>
                  <a:outerShdw blurRad="38100" dist="38100" dir="2700000" algn="tl">
                    <a:srgbClr val="000000">
                      <a:alpha val="43137"/>
                    </a:srgbClr>
                  </a:outerShdw>
                </a:effectLst>
                <a:latin typeface="Segoe"/>
                <a:ea typeface="+mj-ea"/>
                <a:cs typeface="+mj-cs"/>
              </a:rPr>
              <a:t>Economia de TI Verde</a:t>
            </a:r>
            <a:endParaRPr lang="pt-BR" sz="4000" b="0" i="0">
              <a:solidFill>
                <a:srgbClr val="EEECE1"/>
              </a:solidFill>
              <a:effectLst>
                <a:outerShdw blurRad="38100" dist="38100" dir="2700000" algn="tl">
                  <a:srgbClr val="000000">
                    <a:alpha val="43137"/>
                  </a:srgbClr>
                </a:outerShdw>
              </a:effectLst>
              <a:latin typeface="Segoe"/>
              <a:ea typeface="+mj-ea"/>
              <a:cs typeface="+mj-cs"/>
            </a:endParaRPr>
          </a:p>
        </p:txBody>
      </p:sp>
      <p:pic>
        <p:nvPicPr>
          <p:cNvPr id="131075" name="Picture 3"/>
          <p:cNvPicPr>
            <a:picLocks noChangeAspect="1" noChangeArrowheads="1"/>
          </p:cNvPicPr>
          <p:nvPr/>
        </p:nvPicPr>
        <p:blipFill>
          <a:blip r:embed="rId3" cstate="print"/>
          <a:srcRect/>
          <a:stretch>
            <a:fillRect/>
          </a:stretch>
        </p:blipFill>
        <p:spPr bwMode="auto">
          <a:xfrm>
            <a:off x="2362200" y="3190986"/>
            <a:ext cx="4648200" cy="3514614"/>
          </a:xfrm>
          <a:prstGeom prst="rect">
            <a:avLst/>
          </a:prstGeom>
          <a:noFill/>
          <a:ln w="9525">
            <a:noFill/>
            <a:miter lim="800000"/>
            <a:headEnd/>
            <a:tailEnd/>
          </a:ln>
          <a:effectLst/>
        </p:spPr>
      </p:pic>
      <p:sp>
        <p:nvSpPr>
          <p:cNvPr id="5" name="Rounded Rectangle 4"/>
          <p:cNvSpPr/>
          <p:nvPr/>
        </p:nvSpPr>
        <p:spPr bwMode="auto">
          <a:xfrm>
            <a:off x="76200" y="983102"/>
            <a:ext cx="8839200" cy="2903098"/>
          </a:xfrm>
          <a:prstGeom prst="roundRect">
            <a:avLst>
              <a:gd name="adj" fmla="val 5886"/>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algn="ctr" fontAlgn="base">
              <a:spcBef>
                <a:spcPct val="0"/>
              </a:spcBef>
              <a:spcAft>
                <a:spcPct val="0"/>
              </a:spcAft>
            </a:pPr>
            <a:endParaRPr lang="pt-BR" sz="2000" b="1" spc="-100" smtClean="0">
              <a:ln w="3175">
                <a:noFill/>
              </a:ln>
              <a:solidFill>
                <a:schemeClr val="tx1"/>
              </a:solidFill>
              <a:effectLst>
                <a:outerShdw blurRad="152400" dist="38100" dir="5400000" algn="t" rotWithShape="0">
                  <a:prstClr val="black">
                    <a:alpha val="70000"/>
                  </a:prstClr>
                </a:outerShdw>
              </a:effectLst>
              <a:latin typeface="+mj-lt"/>
              <a:cs typeface="Arial" charset="0"/>
            </a:endParaRPr>
          </a:p>
        </p:txBody>
      </p:sp>
      <p:graphicFrame>
        <p:nvGraphicFramePr>
          <p:cNvPr id="6" name="Table 5"/>
          <p:cNvGraphicFramePr>
            <a:graphicFrameLocks noGrp="1"/>
          </p:cNvGraphicFramePr>
          <p:nvPr/>
        </p:nvGraphicFramePr>
        <p:xfrm>
          <a:off x="238241" y="1546014"/>
          <a:ext cx="4613887" cy="1193454"/>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1512684"/>
                <a:gridCol w="921978"/>
                <a:gridCol w="814215"/>
                <a:gridCol w="610662"/>
                <a:gridCol w="754348"/>
              </a:tblGrid>
              <a:tr h="225625">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Configuração de servidor</a:t>
                      </a:r>
                    </a:p>
                  </a:txBody>
                  <a:tcPr marL="55634" marR="55634" marT="27817" marB="27817" anchor="ctr">
                    <a:lnL w="12700" cmpd="sng">
                      <a:noFill/>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Média de Watts</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kWh/ano</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Custo</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Kg de CO2</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r>
              <a:tr h="225625">
                <a:tc>
                  <a:txBody>
                    <a:bodyPr/>
                    <a:lstStyle/>
                    <a:p>
                      <a:pPr algn="l">
                        <a:buNone/>
                      </a:pPr>
                      <a:r>
                        <a:rPr lang="en-US" sz="900" b="0" i="0" u="none" strike="noStrike" cap="none" baseline="0">
                          <a:solidFill>
                            <a:schemeClr val="tx1"/>
                          </a:solidFill>
                          <a:effectLst>
                            <a:outerShdw blurRad="38100" dist="38100" dir="2700000" algn="tl">
                              <a:srgbClr val="000000">
                                <a:alpha val="43137"/>
                              </a:srgbClr>
                            </a:outerShdw>
                          </a:effectLst>
                          <a:latin typeface="+mn-lt"/>
                          <a:ea typeface="+mn-ea"/>
                          <a:cs typeface="+mn-cs"/>
                        </a:rPr>
                        <a:t>IIS Autônomo x 10</a:t>
                      </a:r>
                    </a:p>
                  </a:txBody>
                  <a:tcPr marL="55634" marR="55634" marT="27817" marB="27817">
                    <a:lnL w="12700" cmpd="sng">
                      <a:noFill/>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5,001</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43,839</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$4,007</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34,084</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5696"/>
                    </a:solidFill>
                  </a:tcPr>
                </a:tc>
              </a:tr>
              <a:tr h="315257">
                <a:tc>
                  <a:txBody>
                    <a:bodyPr/>
                    <a:lstStyle/>
                    <a:p>
                      <a:pPr algn="l">
                        <a:buNone/>
                      </a:pPr>
                      <a:r>
                        <a:rPr lang="en-US" sz="900" b="0" i="0" u="none" strike="noStrike" cap="none" baseline="0">
                          <a:solidFill>
                            <a:schemeClr val="tx1"/>
                          </a:solidFill>
                          <a:effectLst>
                            <a:outerShdw blurRad="38100" dist="38100" dir="2700000" algn="tl">
                              <a:srgbClr val="000000">
                                <a:alpha val="43137"/>
                              </a:srgbClr>
                            </a:outerShdw>
                          </a:effectLst>
                          <a:latin typeface="+mn-lt"/>
                          <a:ea typeface="+mn-ea"/>
                          <a:cs typeface="+mn-cs"/>
                        </a:rPr>
                        <a:t>Um servidor Hyper-V com 10 máquinas virtuais do IIS7</a:t>
                      </a:r>
                    </a:p>
                  </a:txBody>
                  <a:tcPr marL="55634" marR="55634" marT="27817" marB="27817">
                    <a:lnL w="12700" cmpd="sng">
                      <a:noFill/>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512</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4,490</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$410</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3,491</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3B68"/>
                    </a:solidFill>
                  </a:tcPr>
                </a:tc>
              </a:tr>
              <a:tr h="225625">
                <a:tc>
                  <a:txBody>
                    <a:bodyPr/>
                    <a:lstStyle/>
                    <a:p>
                      <a:pPr marL="0" indent="-347472" algn="l" defTabSz="457200">
                        <a:lnSpc>
                          <a:spcPct val="80000"/>
                        </a:lnSpc>
                        <a:spcAft>
                          <a:spcPts val="600"/>
                        </a:spcAft>
                        <a:buNone/>
                      </a:pPr>
                      <a:r>
                        <a:rPr lang="en-US" sz="900" b="1" i="0" spc="-80" baseline="0" dirty="0">
                          <a:solidFill>
                            <a:schemeClr val="tx1"/>
                          </a:solidFill>
                          <a:effectLst>
                            <a:outerShdw blurRad="152400" dist="38100" dir="5400000" algn="t">
                              <a:prstClr val="black">
                                <a:alpha val="70000"/>
                              </a:prstClr>
                            </a:outerShdw>
                          </a:effectLst>
                          <a:latin typeface="+mj-lt"/>
                          <a:ea typeface="+mn-ea"/>
                          <a:cs typeface="Arial"/>
                        </a:rPr>
                        <a:t>Economia</a:t>
                      </a:r>
                    </a:p>
                  </a:txBody>
                  <a:tcPr marL="55634" marR="55634" marT="27817" marB="27817" anchor="ctr">
                    <a:lnL w="12700" cmpd="sng">
                      <a:noFill/>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4,489</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39,349</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$3,597</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30,593</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r>
            </a:tbl>
          </a:graphicData>
        </a:graphic>
      </p:graphicFrame>
      <p:sp>
        <p:nvSpPr>
          <p:cNvPr id="7" name="TextBox 6"/>
          <p:cNvSpPr txBox="1"/>
          <p:nvPr/>
        </p:nvSpPr>
        <p:spPr>
          <a:xfrm>
            <a:off x="238241" y="1106460"/>
            <a:ext cx="3618151" cy="387798"/>
          </a:xfrm>
          <a:prstGeom prst="rect">
            <a:avLst/>
          </a:prstGeom>
          <a:noFill/>
        </p:spPr>
        <p:txBody>
          <a:bodyPr wrap="square" rtlCol="0">
            <a:spAutoFit/>
          </a:bodyPr>
          <a:lstStyle/>
          <a:p>
            <a:pPr indent="-347472" algn="l">
              <a:lnSpc>
                <a:spcPct val="80000"/>
              </a:lnSpc>
              <a:spcAft>
                <a:spcPts val="600"/>
              </a:spcAft>
              <a:buNone/>
            </a:pPr>
            <a:r>
              <a:rPr lang="pt-BR" sz="2400" b="1" i="0" spc="-100" smtClean="0">
                <a:effectLst>
                  <a:outerShdw blurRad="152400" dist="38100" dir="5400000" algn="t">
                    <a:prstClr val="black">
                      <a:alpha val="70000"/>
                    </a:prstClr>
                  </a:outerShdw>
                </a:effectLst>
                <a:latin typeface="+mj-lt"/>
                <a:ea typeface="+mn-ea"/>
                <a:cs typeface="Arial"/>
              </a:rPr>
              <a:t>Economia </a:t>
            </a:r>
            <a:r>
              <a:rPr lang="pt-BR" sz="2400" b="1" i="0" spc="-100" smtClean="0">
                <a:effectLst>
                  <a:outerShdw blurRad="152400" dist="38100" dir="5400000" algn="t">
                    <a:prstClr val="black">
                      <a:alpha val="70000"/>
                    </a:prstClr>
                  </a:outerShdw>
                </a:effectLst>
                <a:latin typeface="+mj-lt"/>
                <a:ea typeface="+mn-ea"/>
                <a:cs typeface="Arial"/>
              </a:rPr>
              <a:t>Projetada</a:t>
            </a:r>
            <a:endParaRPr lang="pt-BR" sz="2400" b="1" i="0" spc="-100">
              <a:effectLst>
                <a:outerShdw blurRad="152400" dist="38100" dir="5400000" algn="t">
                  <a:prstClr val="black">
                    <a:alpha val="70000"/>
                  </a:prstClr>
                </a:outerShdw>
              </a:effectLst>
              <a:latin typeface="+mj-lt"/>
              <a:ea typeface="+mn-ea"/>
              <a:cs typeface="Arial"/>
            </a:endParaRPr>
          </a:p>
        </p:txBody>
      </p:sp>
      <p:graphicFrame>
        <p:nvGraphicFramePr>
          <p:cNvPr id="8" name="Table 7"/>
          <p:cNvGraphicFramePr>
            <a:graphicFrameLocks noGrp="1"/>
          </p:cNvGraphicFramePr>
          <p:nvPr/>
        </p:nvGraphicFramePr>
        <p:xfrm>
          <a:off x="5068649" y="1575560"/>
          <a:ext cx="3518289" cy="1056294"/>
        </p:xfrm>
        <a:graphic>
          <a:graphicData uri="http://schemas.openxmlformats.org/drawingml/2006/table">
            <a:tbl>
              <a:tblPr firstRow="1" bandRow="1">
                <a:effectLst>
                  <a:reflection blurRad="6350" stA="52000" endA="300" endPos="35000" dir="5400000" sy="-100000" algn="bl" rotWithShape="0"/>
                </a:effectLst>
                <a:tableStyleId>{5C22544A-7EE6-4342-B048-85BDC9FD1C3A}</a:tableStyleId>
              </a:tblPr>
              <a:tblGrid>
                <a:gridCol w="672529"/>
                <a:gridCol w="1376982"/>
                <a:gridCol w="766320"/>
                <a:gridCol w="702458"/>
              </a:tblGrid>
              <a:tr h="225625">
                <a:tc>
                  <a:txBody>
                    <a:bodyPr/>
                    <a:lstStyle/>
                    <a:p>
                      <a:pPr marL="0" lvl="0" indent="-342900" algn="ctr" defTabSz="457200" rtl="0" eaLnBrk="1" latinLnBrk="0" hangingPunct="1">
                        <a:lnSpc>
                          <a:spcPct val="80000"/>
                        </a:lnSpc>
                        <a:spcAft>
                          <a:spcPts val="600"/>
                        </a:spcAft>
                        <a:defRPr/>
                      </a:pPr>
                      <a:endParaRPr kumimoji="0" lang="en-US" sz="900" b="1" i="0" u="none" strike="noStrike" kern="1200" cap="none" normalizeH="0" baseline="0" dirty="0">
                        <a:ln>
                          <a:noFill/>
                        </a:ln>
                        <a:solidFill>
                          <a:schemeClr val="tx1"/>
                        </a:solidFill>
                        <a:effectLst>
                          <a:outerShdw blurRad="38100" dist="38100" dir="2700000" algn="tl">
                            <a:srgbClr val="000000">
                              <a:alpha val="43137"/>
                            </a:srgbClr>
                          </a:outerShdw>
                        </a:effectLst>
                        <a:latin typeface="+mn-lt"/>
                        <a:ea typeface="+mn-ea"/>
                        <a:cs typeface="+mn-cs"/>
                      </a:endParaRPr>
                    </a:p>
                  </a:txBody>
                  <a:tcPr marL="55634" marR="55634" marT="27817" marB="27817" anchor="ctr">
                    <a:lnL w="12700" cmpd="sng">
                      <a:noFill/>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Número de Servidores</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Espaço em Raça</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c>
                  <a:txBody>
                    <a:bodyPr/>
                    <a:lstStyle/>
                    <a:p>
                      <a:pPr marL="0" indent="-347472" algn="ctr" defTabSz="457200">
                        <a:lnSpc>
                          <a:spcPct val="80000"/>
                        </a:lnSpc>
                        <a:spcAft>
                          <a:spcPts val="600"/>
                        </a:spcAft>
                        <a:buNone/>
                      </a:pPr>
                      <a:r>
                        <a:rPr lang="en-US" sz="900" b="1" i="0" u="none" strike="noStrike" cap="none" baseline="0">
                          <a:solidFill>
                            <a:schemeClr val="tx1"/>
                          </a:solidFill>
                          <a:effectLst>
                            <a:outerShdw blurRad="38100" dist="38100" dir="2700000" algn="tl">
                              <a:srgbClr val="000000">
                                <a:alpha val="43137"/>
                              </a:srgbClr>
                            </a:outerShdw>
                          </a:effectLst>
                          <a:latin typeface="+mn-lt"/>
                          <a:ea typeface="+mn-ea"/>
                          <a:cs typeface="+mn-cs"/>
                        </a:rPr>
                        <a:t>Energia</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gradFill>
                      <a:gsLst>
                        <a:gs pos="0">
                          <a:srgbClr val="003B68">
                            <a:shade val="30000"/>
                            <a:satMod val="115000"/>
                          </a:srgbClr>
                        </a:gs>
                        <a:gs pos="50000">
                          <a:srgbClr val="003B68">
                            <a:shade val="67500"/>
                            <a:satMod val="115000"/>
                          </a:srgbClr>
                        </a:gs>
                        <a:gs pos="100000">
                          <a:srgbClr val="003B68">
                            <a:shade val="100000"/>
                            <a:satMod val="115000"/>
                          </a:srgbClr>
                        </a:gs>
                      </a:gsLst>
                      <a:lin ang="16200000" scaled="1"/>
                    </a:gradFill>
                  </a:tcPr>
                </a:tc>
              </a:tr>
              <a:tr h="225625">
                <a:tc>
                  <a:txBody>
                    <a:bodyPr/>
                    <a:lstStyle/>
                    <a:p>
                      <a:pPr algn="l">
                        <a:buNone/>
                      </a:pPr>
                      <a:r>
                        <a:rPr lang="en-US" sz="900" b="0" i="0" u="none" strike="noStrike" cap="none" baseline="0">
                          <a:solidFill>
                            <a:schemeClr val="tx1"/>
                          </a:solidFill>
                          <a:effectLst>
                            <a:outerShdw blurRad="38100" dist="38100" dir="2700000" algn="tl">
                              <a:srgbClr val="000000">
                                <a:alpha val="43137"/>
                              </a:srgbClr>
                            </a:outerShdw>
                          </a:effectLst>
                          <a:latin typeface="+mn-lt"/>
                          <a:ea typeface="+mn-ea"/>
                          <a:cs typeface="+mn-cs"/>
                        </a:rPr>
                        <a:t>Físico</a:t>
                      </a:r>
                    </a:p>
                  </a:txBody>
                  <a:tcPr marL="55634" marR="55634" marT="27817" marB="27817">
                    <a:lnL w="12700" cmpd="sng">
                      <a:noFill/>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477 sistemas ~US$5.000 cada</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30 racks</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5696"/>
                    </a:solidFill>
                  </a:tcPr>
                </a:tc>
                <a:tc>
                  <a:txBody>
                    <a:bodyPr/>
                    <a:lstStyle/>
                    <a:p>
                      <a:pPr marL="0" algn="l" defTabSz="457200">
                        <a:buNone/>
                      </a:pPr>
                      <a:r>
                        <a:rPr lang="en-US" sz="700" b="0" i="0">
                          <a:solidFill>
                            <a:schemeClr val="tx1"/>
                          </a:solidFill>
                          <a:latin typeface="+mn-lt"/>
                          <a:ea typeface="+mn-ea"/>
                          <a:cs typeface="+mn-cs"/>
                        </a:rPr>
                        <a:t>525 amps</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5696"/>
                    </a:solidFill>
                  </a:tcPr>
                </a:tc>
              </a:tr>
              <a:tr h="225625">
                <a:tc>
                  <a:txBody>
                    <a:bodyPr/>
                    <a:lstStyle/>
                    <a:p>
                      <a:pPr algn="l">
                        <a:buNone/>
                      </a:pPr>
                      <a:r>
                        <a:rPr lang="en-US" sz="900" b="0" i="0" u="none" strike="noStrike" cap="none" baseline="0">
                          <a:solidFill>
                            <a:schemeClr val="tx1"/>
                          </a:solidFill>
                          <a:effectLst>
                            <a:outerShdw blurRad="38100" dist="38100" dir="2700000" algn="tl">
                              <a:srgbClr val="000000">
                                <a:alpha val="43137"/>
                              </a:srgbClr>
                            </a:outerShdw>
                          </a:effectLst>
                          <a:latin typeface="+mn-lt"/>
                          <a:ea typeface="+mn-ea"/>
                          <a:cs typeface="+mn-cs"/>
                        </a:rPr>
                        <a:t>Gerenciamento</a:t>
                      </a:r>
                    </a:p>
                  </a:txBody>
                  <a:tcPr marL="55634" marR="55634" marT="27817" marB="27817">
                    <a:lnL w="12700" cmpd="sng">
                      <a:noFill/>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20 sistemas ~US$20.000 cada</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2 racks</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3B68"/>
                    </a:solidFill>
                  </a:tcPr>
                </a:tc>
                <a:tc>
                  <a:txBody>
                    <a:bodyPr/>
                    <a:lstStyle/>
                    <a:p>
                      <a:pPr marL="0" algn="l" defTabSz="457200">
                        <a:buNone/>
                      </a:pPr>
                      <a:r>
                        <a:rPr lang="en-US" sz="700" b="0" i="0">
                          <a:solidFill>
                            <a:schemeClr val="tx1"/>
                          </a:solidFill>
                          <a:latin typeface="+mn-lt"/>
                          <a:ea typeface="+mn-ea"/>
                          <a:cs typeface="+mn-cs"/>
                        </a:rPr>
                        <a:t>8 amps</a:t>
                      </a:r>
                    </a:p>
                  </a:txBody>
                  <a:tcPr marL="55634" marR="55634" marT="27817" marB="27817">
                    <a:lnL w="1905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3B68"/>
                    </a:solidFill>
                  </a:tcPr>
                </a:tc>
              </a:tr>
              <a:tr h="225625">
                <a:tc>
                  <a:txBody>
                    <a:bodyPr/>
                    <a:lstStyle/>
                    <a:p>
                      <a:pPr marL="0" indent="-347472" algn="l" defTabSz="457200">
                        <a:lnSpc>
                          <a:spcPct val="80000"/>
                        </a:lnSpc>
                        <a:spcAft>
                          <a:spcPts val="600"/>
                        </a:spcAft>
                        <a:buNone/>
                      </a:pPr>
                      <a:r>
                        <a:rPr lang="en-US" sz="900" b="1" i="0" spc="-80" baseline="0" dirty="0">
                          <a:solidFill>
                            <a:schemeClr val="tx1"/>
                          </a:solidFill>
                          <a:effectLst>
                            <a:outerShdw blurRad="152400" dist="38100" dir="5400000" algn="t">
                              <a:prstClr val="black">
                                <a:alpha val="70000"/>
                              </a:prstClr>
                            </a:outerShdw>
                          </a:effectLst>
                          <a:latin typeface="+mj-lt"/>
                          <a:ea typeface="+mn-ea"/>
                          <a:cs typeface="Arial"/>
                        </a:rPr>
                        <a:t>Economia</a:t>
                      </a:r>
                    </a:p>
                  </a:txBody>
                  <a:tcPr marL="55634" marR="55634" marT="27817" marB="27817" anchor="ctr">
                    <a:lnL w="12700" cmpd="sng">
                      <a:noFill/>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 $2,000,000</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28 racks</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9050" cap="flat" cmpd="sng" algn="ctr">
                      <a:solidFill>
                        <a:schemeClr val="bg2">
                          <a:lumMod val="60000"/>
                          <a:lumOff val="40000"/>
                        </a:schemeClr>
                      </a:solidFill>
                      <a:prstDash val="solid"/>
                      <a:round/>
                      <a:headEnd type="none" w="med" len="med"/>
                      <a:tailEnd type="none" w="med" len="med"/>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c>
                  <a:txBody>
                    <a:bodyPr/>
                    <a:lstStyle/>
                    <a:p>
                      <a:pPr marL="0" indent="-347472" algn="l" defTabSz="457200">
                        <a:lnSpc>
                          <a:spcPct val="80000"/>
                        </a:lnSpc>
                        <a:spcAft>
                          <a:spcPts val="600"/>
                        </a:spcAft>
                        <a:buNone/>
                      </a:pPr>
                      <a:r>
                        <a:rPr lang="en-US" sz="900" b="0" i="0" spc="-80" baseline="0">
                          <a:solidFill>
                            <a:schemeClr val="tx1"/>
                          </a:solidFill>
                          <a:effectLst>
                            <a:outerShdw blurRad="152400" dist="38100" dir="5400000" algn="t">
                              <a:prstClr val="black">
                                <a:alpha val="70000"/>
                              </a:prstClr>
                            </a:outerShdw>
                          </a:effectLst>
                          <a:latin typeface="+mj-lt"/>
                          <a:ea typeface="+mn-ea"/>
                          <a:cs typeface="Arial"/>
                        </a:rPr>
                        <a:t>517 amps</a:t>
                      </a:r>
                    </a:p>
                  </a:txBody>
                  <a:tcPr marL="55634" marR="55634" marT="27817" marB="27817" anchor="ctr">
                    <a:lnL w="19050" cap="flat" cmpd="sng" algn="ctr">
                      <a:solidFill>
                        <a:schemeClr val="bg2">
                          <a:lumMod val="60000"/>
                          <a:lumOff val="40000"/>
                        </a:schemeClr>
                      </a:solidFill>
                      <a:prstDash val="solid"/>
                      <a:round/>
                      <a:headEnd type="none" w="med" len="med"/>
                      <a:tailEnd type="none" w="med" len="med"/>
                    </a:lnL>
                    <a:lnR w="12700" cmpd="sng">
                      <a:noFill/>
                    </a:lnR>
                    <a:lnT w="12700" cmpd="sng">
                      <a:noFill/>
                    </a:lnT>
                    <a:lnB w="12700" cap="flat" cmpd="sng" algn="ctr">
                      <a:solidFill>
                        <a:srgbClr val="003964"/>
                      </a:solidFill>
                      <a:prstDash val="solid"/>
                      <a:round/>
                      <a:headEnd type="none" w="med" len="med"/>
                      <a:tailEnd type="none" w="med" len="med"/>
                    </a:lnB>
                    <a:lnTlToBr w="12700" cmpd="sng">
                      <a:noFill/>
                      <a:prstDash val="solid"/>
                    </a:lnTlToBr>
                    <a:lnBlToTr w="12700" cmpd="sng">
                      <a:noFill/>
                      <a:prstDash val="solid"/>
                    </a:lnBlToTr>
                    <a:solidFill>
                      <a:srgbClr val="001A2E"/>
                    </a:solidFill>
                  </a:tcPr>
                </a:tc>
              </a:tr>
            </a:tbl>
          </a:graphicData>
        </a:graphic>
      </p:graphicFrame>
      <p:sp>
        <p:nvSpPr>
          <p:cNvPr id="9" name="TextBox 8"/>
          <p:cNvSpPr txBox="1"/>
          <p:nvPr/>
        </p:nvSpPr>
        <p:spPr>
          <a:xfrm>
            <a:off x="5029200" y="990600"/>
            <a:ext cx="5218351" cy="683264"/>
          </a:xfrm>
          <a:prstGeom prst="rect">
            <a:avLst/>
          </a:prstGeom>
          <a:noFill/>
        </p:spPr>
        <p:txBody>
          <a:bodyPr wrap="square" rtlCol="0">
            <a:spAutoFit/>
          </a:bodyPr>
          <a:lstStyle/>
          <a:p>
            <a:pPr algn="l">
              <a:lnSpc>
                <a:spcPct val="80000"/>
              </a:lnSpc>
              <a:spcAft>
                <a:spcPts val="600"/>
              </a:spcAft>
              <a:buNone/>
            </a:pPr>
            <a:r>
              <a:rPr lang="pt-BR" sz="2400" b="1" i="0" spc="-100" smtClean="0">
                <a:effectLst>
                  <a:outerShdw blurRad="152400" dist="38100" dir="5400000" algn="t">
                    <a:prstClr val="black">
                      <a:alpha val="70000"/>
                    </a:prstClr>
                  </a:outerShdw>
                </a:effectLst>
                <a:latin typeface="+mj-lt"/>
                <a:ea typeface="+mn-ea"/>
                <a:cs typeface="Arial"/>
              </a:rPr>
              <a:t>Economias Reais </a:t>
            </a:r>
            <a:r>
              <a:rPr lang="pt-BR" sz="2400" b="1" i="0" spc="-100" smtClean="0">
                <a:effectLst>
                  <a:outerShdw blurRad="152400" dist="38100" dir="5400000" algn="t">
                    <a:prstClr val="black">
                      <a:alpha val="70000"/>
                    </a:prstClr>
                  </a:outerShdw>
                </a:effectLst>
                <a:latin typeface="+mj-lt"/>
                <a:ea typeface="+mn-ea"/>
                <a:cs typeface="Arial"/>
              </a:rPr>
              <a:t>de </a:t>
            </a:r>
            <a:r>
              <a:rPr lang="pt-BR" sz="2400" b="1" i="0" spc="-100" smtClean="0">
                <a:effectLst>
                  <a:outerShdw blurRad="152400" dist="38100" dir="5400000" algn="t">
                    <a:prstClr val="black">
                      <a:alpha val="70000"/>
                    </a:prstClr>
                  </a:outerShdw>
                </a:effectLst>
                <a:latin typeface="+mj-lt"/>
                <a:ea typeface="+mn-ea"/>
                <a:cs typeface="Arial"/>
              </a:rPr>
              <a:t>Desenvolv./</a:t>
            </a:r>
            <a:r>
              <a:rPr lang="pt-BR" sz="2400" b="1" i="0" spc="-100" smtClean="0">
                <a:effectLst>
                  <a:outerShdw blurRad="152400" dist="38100" dir="5400000" algn="t">
                    <a:prstClr val="black">
                      <a:alpha val="70000"/>
                    </a:prstClr>
                  </a:outerShdw>
                </a:effectLst>
                <a:latin typeface="+mj-lt"/>
                <a:ea typeface="+mn-ea"/>
                <a:cs typeface="Arial"/>
              </a:rPr>
              <a:t>Teste </a:t>
            </a:r>
            <a:r>
              <a:rPr lang="pt-BR" sz="2400" b="1" i="0" spc="-100" smtClean="0">
                <a:effectLst>
                  <a:outerShdw blurRad="152400" dist="38100" dir="5400000" algn="t">
                    <a:prstClr val="black">
                      <a:alpha val="70000"/>
                    </a:prstClr>
                  </a:outerShdw>
                </a:effectLst>
                <a:latin typeface="+mj-lt"/>
                <a:ea typeface="+mn-ea"/>
                <a:cs typeface="Arial"/>
              </a:rPr>
              <a:t>Microsoft</a:t>
            </a:r>
            <a:endParaRPr lang="pt-BR" sz="2400" b="1" i="0" spc="-100">
              <a:effectLst>
                <a:outerShdw blurRad="152400" dist="38100" dir="5400000" algn="t">
                  <a:prstClr val="black">
                    <a:alpha val="70000"/>
                  </a:prstClr>
                </a:outerShdw>
              </a:effectLst>
              <a:latin typeface="+mj-lt"/>
              <a:ea typeface="+mn-ea"/>
              <a:cs typeface="Arial"/>
            </a:endParaRPr>
          </a:p>
        </p:txBody>
      </p:sp>
      <p:sp>
        <p:nvSpPr>
          <p:cNvPr id="12" name="TextBox 11"/>
          <p:cNvSpPr txBox="1"/>
          <p:nvPr/>
        </p:nvSpPr>
        <p:spPr>
          <a:xfrm>
            <a:off x="3286241" y="2812602"/>
            <a:ext cx="3419359" cy="387798"/>
          </a:xfrm>
          <a:prstGeom prst="rect">
            <a:avLst/>
          </a:prstGeom>
          <a:noFill/>
        </p:spPr>
        <p:txBody>
          <a:bodyPr wrap="square" rtlCol="0">
            <a:spAutoFit/>
          </a:bodyPr>
          <a:lstStyle/>
          <a:p>
            <a:pPr indent="-347472" algn="l">
              <a:lnSpc>
                <a:spcPct val="80000"/>
              </a:lnSpc>
              <a:spcAft>
                <a:spcPts val="600"/>
              </a:spcAft>
              <a:buNone/>
            </a:pPr>
            <a:r>
              <a:rPr lang="pt-BR" sz="2400" b="1" i="0" spc="-100" smtClean="0">
                <a:effectLst>
                  <a:outerShdw blurRad="152400" dist="38100" dir="5400000" algn="t">
                    <a:prstClr val="black">
                      <a:alpha val="70000"/>
                    </a:prstClr>
                  </a:outerShdw>
                </a:effectLst>
                <a:latin typeface="+mj-lt"/>
                <a:ea typeface="+mn-ea"/>
                <a:cs typeface="Arial"/>
              </a:rPr>
              <a:t>Ferramenta HyperGreen</a:t>
            </a:r>
            <a:endParaRPr lang="pt-BR" sz="2400" b="1" i="0" spc="-100">
              <a:effectLst>
                <a:outerShdw blurRad="152400" dist="38100" dir="5400000" algn="t">
                  <a:prstClr val="black">
                    <a:alpha val="70000"/>
                  </a:prstClr>
                </a:outerShdw>
              </a:effectLst>
              <a:latin typeface="+mj-lt"/>
              <a:ea typeface="+mn-ea"/>
              <a:cs typeface="Aria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754326"/>
          </a:xfrm>
        </p:spPr>
        <p:txBody>
          <a:bodyPr/>
          <a:lstStyle/>
          <a:p>
            <a:pPr algn="r">
              <a:lnSpc>
                <a:spcPct val="90000"/>
              </a:lnSpc>
              <a:spcBef>
                <a:spcPts val="0"/>
              </a:spcBef>
              <a:spcAft>
                <a:spcPts val="0"/>
              </a:spcAft>
              <a:buNone/>
            </a:pPr>
            <a:r>
              <a:rPr lang="pt-BR" sz="4000" b="0" i="0" noProof="0" smtClean="0">
                <a:solidFill>
                  <a:srgbClr val="EEECE1"/>
                </a:solidFill>
                <a:effectLst>
                  <a:outerShdw blurRad="38100" dist="38100" dir="2700000" algn="tl">
                    <a:srgbClr val="000000">
                      <a:alpha val="43137"/>
                    </a:srgbClr>
                  </a:outerShdw>
                </a:effectLst>
                <a:latin typeface="Segoe"/>
                <a:ea typeface="+mj-ea"/>
                <a:cs typeface="+mj-cs"/>
              </a:rPr>
              <a:t>Economia com a Virtualização de Estações de Trabalho</a:t>
            </a:r>
            <a:br>
              <a:rPr lang="pt-BR" sz="4000" b="0" i="0" noProof="0" smtClean="0">
                <a:solidFill>
                  <a:srgbClr val="EEECE1"/>
                </a:solidFill>
                <a:effectLst>
                  <a:outerShdw blurRad="38100" dist="38100" dir="2700000" algn="tl">
                    <a:srgbClr val="000000">
                      <a:alpha val="43137"/>
                    </a:srgbClr>
                  </a:outerShdw>
                </a:effectLst>
                <a:latin typeface="Segoe"/>
                <a:ea typeface="+mj-ea"/>
                <a:cs typeface="+mj-cs"/>
              </a:rPr>
            </a:br>
            <a:endParaRPr lang="pt-BR" sz="4000" b="0" i="0" noProof="0">
              <a:solidFill>
                <a:srgbClr val="EEECE1"/>
              </a:solidFill>
              <a:effectLst>
                <a:outerShdw blurRad="38100" dist="38100" dir="2700000" algn="tl">
                  <a:srgbClr val="000000">
                    <a:alpha val="43137"/>
                  </a:srgbClr>
                </a:outerShdw>
              </a:effectLst>
              <a:latin typeface="Segoe"/>
              <a:ea typeface="+mj-ea"/>
              <a:cs typeface="+mj-cs"/>
            </a:endParaRPr>
          </a:p>
        </p:txBody>
      </p:sp>
      <p:graphicFrame>
        <p:nvGraphicFramePr>
          <p:cNvPr id="6" name="Diagram 5"/>
          <p:cNvGraphicFramePr/>
          <p:nvPr/>
        </p:nvGraphicFramePr>
        <p:xfrm>
          <a:off x="76200" y="1828800"/>
          <a:ext cx="90678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8" descr="SGAV-White"/>
          <p:cNvPicPr>
            <a:picLocks noChangeAspect="1" noChangeArrowheads="1"/>
          </p:cNvPicPr>
          <p:nvPr/>
        </p:nvPicPr>
        <p:blipFill>
          <a:blip r:embed="rId7" cstate="print"/>
          <a:stretch>
            <a:fillRect/>
          </a:stretch>
        </p:blipFill>
        <p:spPr bwMode="auto">
          <a:xfrm>
            <a:off x="1884052" y="1288665"/>
            <a:ext cx="1849748" cy="235330"/>
          </a:xfrm>
          <a:prstGeom prst="rect">
            <a:avLst/>
          </a:prstGeom>
          <a:noFill/>
        </p:spPr>
      </p:pic>
      <p:pic>
        <p:nvPicPr>
          <p:cNvPr id="8" name="Picture 12" descr="Logo-Virtual-PC"/>
          <p:cNvPicPr>
            <a:picLocks noChangeAspect="1" noChangeArrowheads="1"/>
          </p:cNvPicPr>
          <p:nvPr/>
        </p:nvPicPr>
        <p:blipFill>
          <a:blip r:embed="rId8" cstate="print"/>
          <a:srcRect/>
          <a:stretch>
            <a:fillRect/>
          </a:stretch>
        </p:blipFill>
        <p:spPr bwMode="auto">
          <a:xfrm>
            <a:off x="5863377" y="1212465"/>
            <a:ext cx="994623" cy="387735"/>
          </a:xfrm>
          <a:prstGeom prst="rect">
            <a:avLst/>
          </a:prstGeom>
          <a:noFill/>
          <a:ln w="9525">
            <a:noFill/>
            <a:miter lim="800000"/>
            <a:headEnd/>
            <a:tailEnd/>
          </a:ln>
        </p:spPr>
      </p:pic>
      <p:pic>
        <p:nvPicPr>
          <p:cNvPr id="9" name="Picture 11" descr="Logo-Terminal-Services"/>
          <p:cNvPicPr>
            <a:picLocks noChangeAspect="1" noChangeArrowheads="1"/>
          </p:cNvPicPr>
          <p:nvPr/>
        </p:nvPicPr>
        <p:blipFill>
          <a:blip r:embed="rId9" cstate="print"/>
          <a:stretch>
            <a:fillRect/>
          </a:stretch>
        </p:blipFill>
        <p:spPr bwMode="auto">
          <a:xfrm>
            <a:off x="3909659" y="1212465"/>
            <a:ext cx="1729141" cy="355569"/>
          </a:xfrm>
          <a:prstGeom prst="rect">
            <a:avLst/>
          </a:prstGeom>
          <a:noFill/>
          <a:ln w="9525">
            <a:noFill/>
            <a:miter lim="800000"/>
            <a:headEnd/>
            <a:tailEnd/>
          </a:ln>
        </p:spPr>
      </p:pic>
      <p:pic>
        <p:nvPicPr>
          <p:cNvPr id="10" name="Picture 9" descr="SysCnt_h_bL_r.png"/>
          <p:cNvPicPr>
            <a:picLocks noChangeAspect="1"/>
          </p:cNvPicPr>
          <p:nvPr/>
        </p:nvPicPr>
        <p:blipFill>
          <a:blip r:embed="rId10" cstate="print"/>
          <a:stretch>
            <a:fillRect/>
          </a:stretch>
        </p:blipFill>
        <p:spPr>
          <a:xfrm>
            <a:off x="7047801" y="1229436"/>
            <a:ext cx="1715199" cy="364029"/>
          </a:xfrm>
          <a:prstGeom prst="rect">
            <a:avLst/>
          </a:prstGeom>
        </p:spPr>
      </p:pic>
      <p:pic>
        <p:nvPicPr>
          <p:cNvPr id="11" name="Picture 10" descr="Virtual App.png"/>
          <p:cNvPicPr>
            <a:picLocks noChangeAspect="1"/>
          </p:cNvPicPr>
          <p:nvPr/>
        </p:nvPicPr>
        <p:blipFill>
          <a:blip r:embed="rId11" cstate="email"/>
          <a:stretch>
            <a:fillRect/>
          </a:stretch>
        </p:blipFill>
        <p:spPr bwMode="invGray">
          <a:xfrm>
            <a:off x="385354" y="454671"/>
            <a:ext cx="1214846" cy="84072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A460F6C5-03DD-43EA-B164-8B07068C64AA}"/>
                                            </p:graphicEl>
                                          </p:spTgt>
                                        </p:tgtEl>
                                        <p:attrNameLst>
                                          <p:attrName>style.visibility</p:attrName>
                                        </p:attrNameLst>
                                      </p:cBhvr>
                                      <p:to>
                                        <p:strVal val="visible"/>
                                      </p:to>
                                    </p:set>
                                    <p:animEffect transition="in" filter="wipe(left)">
                                      <p:cBhvr>
                                        <p:cTn id="7" dur="500"/>
                                        <p:tgtEl>
                                          <p:spTgt spid="6">
                                            <p:graphicEl>
                                              <a:dgm id="{A460F6C5-03DD-43EA-B164-8B07068C64AA}"/>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75B3C12C-B973-45E5-BCE5-E41D6A99448C}"/>
                                            </p:graphicEl>
                                          </p:spTgt>
                                        </p:tgtEl>
                                        <p:attrNameLst>
                                          <p:attrName>style.visibility</p:attrName>
                                        </p:attrNameLst>
                                      </p:cBhvr>
                                      <p:to>
                                        <p:strVal val="visible"/>
                                      </p:to>
                                    </p:set>
                                    <p:animEffect transition="in" filter="wipe(left)">
                                      <p:cBhvr>
                                        <p:cTn id="11" dur="500"/>
                                        <p:tgtEl>
                                          <p:spTgt spid="6">
                                            <p:graphicEl>
                                              <a:dgm id="{75B3C12C-B973-45E5-BCE5-E41D6A99448C}"/>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dgm id="{8F2EB1CC-D27B-43B8-9CAB-8BF65F811462}"/>
                                            </p:graphicEl>
                                          </p:spTgt>
                                        </p:tgtEl>
                                        <p:attrNameLst>
                                          <p:attrName>style.visibility</p:attrName>
                                        </p:attrNameLst>
                                      </p:cBhvr>
                                      <p:to>
                                        <p:strVal val="visible"/>
                                      </p:to>
                                    </p:set>
                                    <p:animEffect transition="in" filter="wipe(left)">
                                      <p:cBhvr>
                                        <p:cTn id="16" dur="500"/>
                                        <p:tgtEl>
                                          <p:spTgt spid="6">
                                            <p:graphicEl>
                                              <a:dgm id="{8F2EB1CC-D27B-43B8-9CAB-8BF65F811462}"/>
                                            </p:graphic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graphicEl>
                                              <a:dgm id="{243B0701-C580-4617-947A-A5C8F42AB2B9}"/>
                                            </p:graphicEl>
                                          </p:spTgt>
                                        </p:tgtEl>
                                        <p:attrNameLst>
                                          <p:attrName>style.visibility</p:attrName>
                                        </p:attrNameLst>
                                      </p:cBhvr>
                                      <p:to>
                                        <p:strVal val="visible"/>
                                      </p:to>
                                    </p:set>
                                    <p:animEffect transition="in" filter="wipe(left)">
                                      <p:cBhvr>
                                        <p:cTn id="20" dur="500"/>
                                        <p:tgtEl>
                                          <p:spTgt spid="6">
                                            <p:graphicEl>
                                              <a:dgm id="{243B0701-C580-4617-947A-A5C8F42AB2B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graphicEl>
                                              <a:dgm id="{A2308CA2-35C9-430C-AEF5-C190DAB95FEB}"/>
                                            </p:graphicEl>
                                          </p:spTgt>
                                        </p:tgtEl>
                                        <p:attrNameLst>
                                          <p:attrName>style.visibility</p:attrName>
                                        </p:attrNameLst>
                                      </p:cBhvr>
                                      <p:to>
                                        <p:strVal val="visible"/>
                                      </p:to>
                                    </p:set>
                                    <p:animEffect transition="in" filter="wipe(left)">
                                      <p:cBhvr>
                                        <p:cTn id="25" dur="500"/>
                                        <p:tgtEl>
                                          <p:spTgt spid="6">
                                            <p:graphicEl>
                                              <a:dgm id="{A2308CA2-35C9-430C-AEF5-C190DAB95FEB}"/>
                                            </p:graphicEl>
                                          </p:spTgt>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graphicEl>
                                              <a:dgm id="{631D233E-2897-4A37-9DE7-35893BF880F7}"/>
                                            </p:graphicEl>
                                          </p:spTgt>
                                        </p:tgtEl>
                                        <p:attrNameLst>
                                          <p:attrName>style.visibility</p:attrName>
                                        </p:attrNameLst>
                                      </p:cBhvr>
                                      <p:to>
                                        <p:strVal val="visible"/>
                                      </p:to>
                                    </p:set>
                                    <p:animEffect transition="in" filter="wipe(left)">
                                      <p:cBhvr>
                                        <p:cTn id="29" dur="500"/>
                                        <p:tgtEl>
                                          <p:spTgt spid="6">
                                            <p:graphicEl>
                                              <a:dgm id="{631D233E-2897-4A37-9DE7-35893BF880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0" y="762000"/>
            <a:ext cx="2819400" cy="5257800"/>
          </a:xfrm>
          <a:prstGeom prst="rect">
            <a:avLst/>
          </a:prstGeom>
          <a:solidFill>
            <a:srgbClr val="808080">
              <a:alpha val="50000"/>
            </a:srgb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smtClean="0">
              <a:solidFill>
                <a:schemeClr val="tx1"/>
              </a:solidFill>
              <a:effectLst>
                <a:outerShdw blurRad="38100" dist="38100" dir="2700000" algn="tl">
                  <a:srgbClr val="000000">
                    <a:alpha val="43137"/>
                  </a:srgbClr>
                </a:outerShdw>
              </a:effectLst>
              <a:latin typeface="Arial" charset="0"/>
            </a:endParaRPr>
          </a:p>
        </p:txBody>
      </p:sp>
      <p:sp>
        <p:nvSpPr>
          <p:cNvPr id="22" name="Text Placeholder 13"/>
          <p:cNvSpPr txBox="1">
            <a:spLocks/>
          </p:cNvSpPr>
          <p:nvPr/>
        </p:nvSpPr>
        <p:spPr>
          <a:xfrm>
            <a:off x="152400" y="914400"/>
            <a:ext cx="2337318" cy="1723549"/>
          </a:xfrm>
          <a:prstGeom prst="rect">
            <a:avLst/>
          </a:prstGeom>
        </p:spPr>
        <p:txBody>
          <a:bodyPr vert="horz" wrap="square" lIns="0" tIns="0" rIns="0" bIns="0" rtlCol="0">
            <a:spAutoFit/>
          </a:bodyPr>
          <a:lstStyle/>
          <a:p>
            <a:pPr marL="0" marR="0" indent="0" algn="ctr" defTabSz="914400">
              <a:spcBef>
                <a:spcPts val="672"/>
              </a:spcBef>
              <a:spcAft>
                <a:spcPts val="0"/>
              </a:spcAft>
              <a:buNone/>
            </a:pPr>
            <a:r>
              <a:rPr lang="pt-BR" sz="2800" b="0" i="0" u="none" strike="noStrike" cap="none" spc="0" baseline="0" smtClean="0">
                <a:latin typeface="Segoe Semibold"/>
                <a:ea typeface="+mn-ea"/>
                <a:cs typeface="+mn-cs"/>
              </a:rPr>
              <a:t>Economia</a:t>
            </a:r>
            <a:r>
              <a:rPr lang="pt-BR" sz="2800" b="0" i="0" u="none" strike="noStrike" cap="none" spc="0" baseline="0" smtClean="0">
                <a:latin typeface="Segoe Semibold"/>
                <a:ea typeface="+mn-ea"/>
                <a:cs typeface="+mn-cs"/>
              </a:rPr>
              <a:t> com a </a:t>
            </a:r>
            <a:r>
              <a:rPr lang="pt-BR" sz="2800" b="0" i="0" smtClean="0">
                <a:latin typeface="Segoe Semibold"/>
                <a:ea typeface="+mn-ea"/>
                <a:cs typeface="+mn-cs"/>
              </a:rPr>
              <a:t>Plataforma </a:t>
            </a:r>
            <a:r>
              <a:rPr lang="pt-BR" sz="2800" b="0" i="0" u="none" strike="noStrike" cap="none" spc="-150" baseline="0" smtClean="0">
                <a:latin typeface="Segoe Semibold"/>
                <a:ea typeface="+mn-ea"/>
                <a:cs typeface="+mn-cs"/>
              </a:rPr>
              <a:t>Microsoft</a:t>
            </a:r>
            <a:endParaRPr lang="pt-BR" sz="2800" b="0" i="0" u="none" strike="noStrike" cap="none" spc="-150" baseline="0">
              <a:latin typeface="Segoe Semibold"/>
              <a:ea typeface="+mn-ea"/>
              <a:cs typeface="+mn-cs"/>
            </a:endParaRPr>
          </a:p>
        </p:txBody>
      </p:sp>
      <p:sp>
        <p:nvSpPr>
          <p:cNvPr id="23" name="Rectangle 22"/>
          <p:cNvSpPr/>
          <p:nvPr/>
        </p:nvSpPr>
        <p:spPr>
          <a:xfrm>
            <a:off x="113198" y="4343400"/>
            <a:ext cx="2858602" cy="1338828"/>
          </a:xfrm>
          <a:prstGeom prst="rect">
            <a:avLst/>
          </a:prstGeom>
        </p:spPr>
        <p:txBody>
          <a:bodyPr wrap="square">
            <a:spAutoFit/>
          </a:bodyPr>
          <a:lstStyle/>
          <a:p>
            <a:pPr algn="l">
              <a:buNone/>
            </a:pPr>
            <a:r>
              <a:rPr lang="pt-BR" sz="1800" b="0" i="0" spc="-150" smtClean="0">
                <a:latin typeface="Segoe" pitchFamily="34" charset="0"/>
              </a:rPr>
              <a:t>Hipervisor</a:t>
            </a:r>
            <a:r>
              <a:rPr lang="pt-BR" sz="1800" b="0" i="0" spc="-150" smtClean="0">
                <a:latin typeface="Segoe" pitchFamily="34" charset="0"/>
              </a:rPr>
              <a:t> baseado em </a:t>
            </a:r>
            <a:r>
              <a:rPr lang="pt-BR" sz="1800" b="0" i="0" spc="-150" smtClean="0">
                <a:latin typeface="Segoe" pitchFamily="34" charset="0"/>
              </a:rPr>
              <a:t>plataforma</a:t>
            </a:r>
            <a:endParaRPr lang="pt-BR" sz="1800" b="0" i="0" spc="-150" smtClean="0">
              <a:latin typeface="Segoe" pitchFamily="34" charset="0"/>
            </a:endParaRPr>
          </a:p>
          <a:p>
            <a:pPr algn="l">
              <a:buNone/>
            </a:pPr>
            <a:r>
              <a:rPr lang="pt-BR" sz="1800" b="0" i="0" spc="-150" smtClean="0">
                <a:latin typeface="Segoe" pitchFamily="34" charset="0"/>
              </a:rPr>
              <a:t>Gerenciamento fim a </a:t>
            </a:r>
            <a:r>
              <a:rPr lang="pt-BR" sz="1800" b="0" i="0" spc="-150" smtClean="0">
                <a:latin typeface="Segoe" pitchFamily="34" charset="0"/>
              </a:rPr>
              <a:t>fim</a:t>
            </a:r>
            <a:endParaRPr lang="pt-BR" sz="1800" b="0" i="0" spc="-150" smtClean="0">
              <a:latin typeface="Segoe" pitchFamily="34" charset="0"/>
            </a:endParaRPr>
          </a:p>
          <a:p>
            <a:pPr algn="l">
              <a:buNone/>
            </a:pPr>
            <a:r>
              <a:rPr lang="pt-BR" sz="1800" b="0" i="0" spc="-150" smtClean="0">
                <a:latin typeface="Segoe" pitchFamily="34" charset="0"/>
              </a:rPr>
              <a:t>Treinamento e </a:t>
            </a:r>
            <a:r>
              <a:rPr lang="pt-BR" sz="1800" b="0" i="0" spc="-150" smtClean="0">
                <a:latin typeface="Segoe" pitchFamily="34" charset="0"/>
              </a:rPr>
              <a:t>Suporte</a:t>
            </a:r>
            <a:endParaRPr lang="pt-BR" sz="1800" b="0" i="0" spc="-150" smtClean="0">
              <a:latin typeface="Segoe" pitchFamily="34" charset="0"/>
            </a:endParaRPr>
          </a:p>
          <a:p>
            <a:pPr algn="l">
              <a:buNone/>
            </a:pPr>
            <a:endParaRPr lang="pt-BR" sz="900" smtClean="0">
              <a:latin typeface="Segoe" pitchFamily="34" charset="0"/>
            </a:endParaRPr>
          </a:p>
        </p:txBody>
      </p:sp>
      <p:pic>
        <p:nvPicPr>
          <p:cNvPr id="24" name="Picture 23" descr="C:\Program Files\Microsoft Resource DVD Artwork\DVD_ART\BoxShots_Logos\Windows Server Code Name Longhorn\Windows Server Longhorn v logo.png"/>
          <p:cNvPicPr>
            <a:picLocks noChangeAspect="1" noChangeArrowheads="1"/>
          </p:cNvPicPr>
          <p:nvPr/>
        </p:nvPicPr>
        <p:blipFill>
          <a:blip r:embed="rId2" cstate="print"/>
          <a:srcRect l="20783" r="44546" b="45645"/>
          <a:stretch>
            <a:fillRect/>
          </a:stretch>
        </p:blipFill>
        <p:spPr bwMode="auto">
          <a:xfrm>
            <a:off x="273406" y="2667000"/>
            <a:ext cx="1783994" cy="1371600"/>
          </a:xfrm>
          <a:prstGeom prst="rect">
            <a:avLst/>
          </a:prstGeom>
          <a:noFill/>
          <a:ln>
            <a:noFill/>
          </a:ln>
        </p:spPr>
      </p:pic>
      <p:sp>
        <p:nvSpPr>
          <p:cNvPr id="28" name="Rounded Rectangular Callout 27"/>
          <p:cNvSpPr/>
          <p:nvPr/>
        </p:nvSpPr>
        <p:spPr bwMode="auto">
          <a:xfrm>
            <a:off x="3352800" y="1600200"/>
            <a:ext cx="5181600" cy="3429000"/>
          </a:xfrm>
          <a:prstGeom prst="wedgeRoundRectCallout">
            <a:avLst>
              <a:gd name="adj1" fmla="val 50226"/>
              <a:gd name="adj2" fmla="val 24210"/>
              <a:gd name="adj3" fmla="val 16667"/>
            </a:avLst>
          </a:prstGeom>
          <a:solidFill>
            <a:srgbClr val="00007B"/>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a:buNone/>
            </a:pPr>
            <a:r>
              <a:rPr lang="en-US" sz="1800" b="1" i="0">
                <a:latin typeface="+mj-lt"/>
                <a:ea typeface="Calibri"/>
                <a:cs typeface="Times New Roman"/>
              </a:rPr>
              <a:t>“Ter apenas um fornecedor para o hipervisor, sistema operacional e muitos de nossos softwares de aplicações foi muito atraente para nós  do ponto de vista do suporte e custos”.</a:t>
            </a:r>
          </a:p>
          <a:p>
            <a:pPr algn="ctr">
              <a:buNone/>
            </a:pPr>
            <a:endParaRPr lang="en-US" sz="1800" dirty="0" smtClean="0">
              <a:latin typeface="+mj-lt"/>
              <a:ea typeface="Calibri"/>
              <a:cs typeface="Times New Roman"/>
            </a:endParaRPr>
          </a:p>
          <a:p>
            <a:pPr algn="ctr">
              <a:buNone/>
            </a:pPr>
            <a:r>
              <a:rPr lang="en-US" sz="1800" b="1" i="0">
                <a:latin typeface="+mj-lt"/>
                <a:ea typeface="Calibri"/>
                <a:cs typeface="Times New Roman"/>
              </a:rPr>
              <a:t>Bert Van Pottelberghe, </a:t>
            </a:r>
          </a:p>
          <a:p>
            <a:pPr algn="ctr">
              <a:buNone/>
            </a:pPr>
            <a:r>
              <a:rPr lang="en-US" sz="1800" b="1" i="0">
                <a:latin typeface="+mj-lt"/>
                <a:ea typeface="Calibri"/>
                <a:cs typeface="Times New Roman"/>
              </a:rPr>
              <a:t>Diretor de Vendas, Hostbasket</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_WinHec 2006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WinHec 2006 Slide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rgbClr val="808080">
            <a:alpha val="50000"/>
          </a:srgbClr>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808080">
            <a:alpha val="50000"/>
          </a:srgbClr>
        </a:solidFill>
        <a:ln w="12700" cap="flat" cmpd="sng" algn="ctr">
          <a:solidFill>
            <a:schemeClr val="bg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WinHec 2006 Slide Template 1">
        <a:dk1>
          <a:srgbClr val="000000"/>
        </a:dk1>
        <a:lt1>
          <a:srgbClr val="FFFFFF"/>
        </a:lt1>
        <a:dk2>
          <a:srgbClr val="00478E"/>
        </a:dk2>
        <a:lt2>
          <a:srgbClr val="F7AB3B"/>
        </a:lt2>
        <a:accent1>
          <a:srgbClr val="F2D468"/>
        </a:accent1>
        <a:accent2>
          <a:srgbClr val="F5862B"/>
        </a:accent2>
        <a:accent3>
          <a:srgbClr val="AAB1C6"/>
        </a:accent3>
        <a:accent4>
          <a:srgbClr val="DADADA"/>
        </a:accent4>
        <a:accent5>
          <a:srgbClr val="F7E6B9"/>
        </a:accent5>
        <a:accent6>
          <a:srgbClr val="DE7926"/>
        </a:accent6>
        <a:hlink>
          <a:srgbClr val="4FC95B"/>
        </a:hlink>
        <a:folHlink>
          <a:srgbClr val="40A1F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ue waves">
  <a:themeElements>
    <a:clrScheme name="Purple Waves color scheme">
      <a:dk1>
        <a:srgbClr val="000000"/>
      </a:dk1>
      <a:lt1>
        <a:srgbClr val="FFFFFF"/>
      </a:lt1>
      <a:dk2>
        <a:srgbClr val="26357E"/>
      </a:dk2>
      <a:lt2>
        <a:srgbClr val="FFFFFF"/>
      </a:lt2>
      <a:accent1>
        <a:srgbClr val="FDE399"/>
      </a:accent1>
      <a:accent2>
        <a:srgbClr val="3497AE"/>
      </a:accent2>
      <a:accent3>
        <a:srgbClr val="E76429"/>
      </a:accent3>
      <a:accent4>
        <a:srgbClr val="AAD228"/>
      </a:accent4>
      <a:accent5>
        <a:srgbClr val="FF9929"/>
      </a:accent5>
      <a:accent6>
        <a:srgbClr val="4747B7"/>
      </a:accent6>
      <a:hlink>
        <a:srgbClr val="FAD366"/>
      </a:hlink>
      <a:folHlink>
        <a:srgbClr val="782F0E"/>
      </a:folHlink>
    </a:clrScheme>
    <a:fontScheme name="Custom 6">
      <a:majorFont>
        <a:latin typeface="Trebuchet MS"/>
        <a:ea typeface=""/>
        <a:cs typeface=""/>
      </a:majorFont>
      <a:minorFont>
        <a:latin typeface="Trebuchet M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C_SVRdarkblue">
  <a:themeElements>
    <a:clrScheme name="7-00270 Server ID 2">
      <a:dk1>
        <a:srgbClr val="000000"/>
      </a:dk1>
      <a:lt1>
        <a:srgbClr val="FFFFFF"/>
      </a:lt1>
      <a:dk2>
        <a:srgbClr val="050595"/>
      </a:dk2>
      <a:lt2>
        <a:srgbClr val="FFFF99"/>
      </a:lt2>
      <a:accent1>
        <a:srgbClr val="FFA514"/>
      </a:accent1>
      <a:accent2>
        <a:srgbClr val="5082B9"/>
      </a:accent2>
      <a:accent3>
        <a:srgbClr val="64BE46"/>
      </a:accent3>
      <a:accent4>
        <a:srgbClr val="D70023"/>
      </a:accent4>
      <a:accent5>
        <a:srgbClr val="F3E207"/>
      </a:accent5>
      <a:accent6>
        <a:srgbClr val="691987"/>
      </a:accent6>
      <a:hlink>
        <a:srgbClr val="5082B9"/>
      </a:hlink>
      <a:folHlink>
        <a:srgbClr val="7DDDFF"/>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accent6">
                <a:lumMod val="50000"/>
              </a:schemeClr>
            </a:gs>
            <a:gs pos="80000">
              <a:schemeClr val="accent6"/>
            </a:gs>
            <a:gs pos="100000">
              <a:schemeClr val="accent6"/>
            </a:gs>
          </a:gsLst>
        </a:gradFill>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err="1" smtClean="0">
            <a:solidFill>
              <a:schemeClr val="bg1"/>
            </a:solidFill>
            <a:effectLst>
              <a:outerShdw blurRad="50800" dist="38100" dir="2700000" algn="tl" rotWithShape="0">
                <a:prstClr val="black">
                  <a:alpha val="40000"/>
                </a:prst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lIns="0" tIns="0" rIns="0" bIns="0" rtlCol="0">
        <a:spAutoFit/>
      </a:bodyPr>
      <a:lstStyle>
        <a:defPPr>
          <a:lnSpc>
            <a:spcPct val="90000"/>
          </a:lnSpc>
          <a:spcBef>
            <a:spcPct val="20000"/>
          </a:spcBef>
          <a:buClr>
            <a:srgbClr val="777777"/>
          </a:buClr>
          <a:buSzPct val="130000"/>
          <a:defRPr sz="2400" dirty="0" err="1" smtClean="0">
            <a:solidFill>
              <a:schemeClr val="bg1">
                <a:lumMod val="75000"/>
              </a:schemeClr>
            </a:solidFill>
          </a:defRPr>
        </a:defPPr>
      </a:lstStyle>
    </a:txDef>
  </a:objectDefaults>
  <a:extraClrSchemeLst/>
</a:theme>
</file>

<file path=ppt/theme/theme4.xml><?xml version="1.0" encoding="utf-8"?>
<a:theme xmlns:a="http://schemas.openxmlformats.org/drawingml/2006/main" name="Office Theme">
  <a:themeElements>
    <a:clrScheme name="Custom 2">
      <a:dk1>
        <a:sysClr val="windowText" lastClr="000000"/>
      </a:dk1>
      <a:lt1>
        <a:sysClr val="window" lastClr="FFFFFF"/>
      </a:lt1>
      <a:dk2>
        <a:srgbClr val="009DD3"/>
      </a:dk2>
      <a:lt2>
        <a:srgbClr val="133872"/>
      </a:lt2>
      <a:accent1>
        <a:srgbClr val="E7BA23"/>
      </a:accent1>
      <a:accent2>
        <a:srgbClr val="F6DE40"/>
      </a:accent2>
      <a:accent3>
        <a:srgbClr val="9BBB59"/>
      </a:accent3>
      <a:accent4>
        <a:srgbClr val="8064A2"/>
      </a:accent4>
      <a:accent5>
        <a:srgbClr val="4BACC6"/>
      </a:accent5>
      <a:accent6>
        <a:srgbClr val="F79646"/>
      </a:accent6>
      <a:hlink>
        <a:srgbClr val="0000FF"/>
      </a:hlink>
      <a:folHlink>
        <a:srgbClr val="800080"/>
      </a:folHlink>
    </a:clrScheme>
    <a:fontScheme name="Visualization1">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Custom 2">
      <a:dk1>
        <a:sysClr val="windowText" lastClr="000000"/>
      </a:dk1>
      <a:lt1>
        <a:sysClr val="window" lastClr="FFFFFF"/>
      </a:lt1>
      <a:dk2>
        <a:srgbClr val="009DD3"/>
      </a:dk2>
      <a:lt2>
        <a:srgbClr val="133872"/>
      </a:lt2>
      <a:accent1>
        <a:srgbClr val="E7BA23"/>
      </a:accent1>
      <a:accent2>
        <a:srgbClr val="F6DE40"/>
      </a:accent2>
      <a:accent3>
        <a:srgbClr val="9BBB59"/>
      </a:accent3>
      <a:accent4>
        <a:srgbClr val="8064A2"/>
      </a:accent4>
      <a:accent5>
        <a:srgbClr val="4BACC6"/>
      </a:accent5>
      <a:accent6>
        <a:srgbClr val="F79646"/>
      </a:accent6>
      <a:hlink>
        <a:srgbClr val="0000FF"/>
      </a:hlink>
      <a:folHlink>
        <a:srgbClr val="800080"/>
      </a:folHlink>
    </a:clrScheme>
    <a:fontScheme name="Visualization1">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Segoe"/>
        <a:ea typeface="ＭＳ Ｐゴシック"/>
        <a:cs typeface=""/>
      </a:majorFont>
      <a:minorFont>
        <a:latin typeface="Sego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28876</TotalTime>
  <Words>3236</Words>
  <Application>Microsoft Office PowerPoint</Application>
  <PresentationFormat>Apresentação na tela (4:3)</PresentationFormat>
  <Paragraphs>387</Paragraphs>
  <Slides>17</Slides>
  <Notes>15</Notes>
  <HiddenSlides>0</HiddenSlides>
  <MMClips>0</MMClips>
  <ScaleCrop>false</ScaleCrop>
  <HeadingPairs>
    <vt:vector size="4" baseType="variant">
      <vt:variant>
        <vt:lpstr>Tema</vt:lpstr>
      </vt:variant>
      <vt:variant>
        <vt:i4>6</vt:i4>
      </vt:variant>
      <vt:variant>
        <vt:lpstr>Títulos de slides</vt:lpstr>
      </vt:variant>
      <vt:variant>
        <vt:i4>17</vt:i4>
      </vt:variant>
    </vt:vector>
  </HeadingPairs>
  <TitlesOfParts>
    <vt:vector size="23" baseType="lpstr">
      <vt:lpstr>4_WinHec 2006 Slide Template</vt:lpstr>
      <vt:lpstr>1_Blue waves</vt:lpstr>
      <vt:lpstr>SC_SVRdarkblue</vt:lpstr>
      <vt:lpstr>Office Theme</vt:lpstr>
      <vt:lpstr>1_Office Theme</vt:lpstr>
      <vt:lpstr>Blank Presentation</vt:lpstr>
      <vt:lpstr>Slide 1</vt:lpstr>
      <vt:lpstr>Três Formas Que os Clientes Estão Usando para Cortar Custos com a Virtualização Microsoft</vt:lpstr>
      <vt:lpstr>Produtos de Virtualização Microsoft  Do Data Center à Estação de Trabalho</vt:lpstr>
      <vt:lpstr>Economia com a Consolidação de Servidores</vt:lpstr>
      <vt:lpstr>Economia em Provisionamento Rápido:  Acelerando o Tempo para Produção</vt:lpstr>
      <vt:lpstr>Descubra Candidatos para Consolidação:  Microsoft Virtualization Solution Accelerator </vt:lpstr>
      <vt:lpstr>Economia de TI Verde</vt:lpstr>
      <vt:lpstr>Economia com a Virtualização de Estações de Trabalho </vt:lpstr>
      <vt:lpstr>Slide 9</vt:lpstr>
      <vt:lpstr>Recursos de Virtualização Baseada em Plataforma</vt:lpstr>
      <vt:lpstr>Virtualização Embutida na Plataforma de Gerenciamento</vt:lpstr>
      <vt:lpstr>Treinamento e Suporte: Virtualização é uma Habilidade, não uma Especialidade</vt:lpstr>
      <vt:lpstr>Custo de Aquisição e Propriedade Mais Baixo</vt:lpstr>
      <vt:lpstr>Comparação de Recurso e Custo  da Virtualização de 5 Hosts</vt:lpstr>
      <vt:lpstr>Economia em Custo Através da Adoção de Práticas Recomendadas, incluindo Virtualização</vt:lpstr>
      <vt:lpstr>Calcule Sua Economia:  Microsoft Virtualization ROI Tool</vt:lpstr>
      <vt:lpstr>Próximas Etapas para Reduzir Custos com  Virtualização Microsoft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AssetMetrix Update</dc:title>
  <dc:creator>Jeff Campbell</dc:creator>
  <cp:lastModifiedBy>Francisco Baddini</cp:lastModifiedBy>
  <cp:revision>790</cp:revision>
  <dcterms:created xsi:type="dcterms:W3CDTF">2006-08-09T19:59:55Z</dcterms:created>
  <dcterms:modified xsi:type="dcterms:W3CDTF">2009-02-21T18:25:55Z</dcterms:modified>
</cp:coreProperties>
</file>