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Lst>
  <p:notesMasterIdLst>
    <p:notesMasterId r:id="rId31"/>
  </p:notesMasterIdLst>
  <p:handoutMasterIdLst>
    <p:handoutMasterId r:id="rId32"/>
  </p:handoutMasterIdLst>
  <p:sldIdLst>
    <p:sldId id="256"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62" r:id="rId29"/>
    <p:sldId id="259" r:id="rId30"/>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E00"/>
    <a:srgbClr val="96A66E"/>
    <a:srgbClr val="F6AE1E"/>
    <a:srgbClr val="070B2F"/>
    <a:srgbClr val="003458"/>
    <a:srgbClr val="0099FF"/>
    <a:srgbClr val="FFFFFF"/>
    <a:srgbClr val="C0C0C0"/>
    <a:srgbClr val="FF3300"/>
    <a:srgbClr val="9F9F9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389" autoAdjust="0"/>
    <p:restoredTop sz="62727" autoAdjust="0"/>
  </p:normalViewPr>
  <p:slideViewPr>
    <p:cSldViewPr>
      <p:cViewPr varScale="1">
        <p:scale>
          <a:sx n="42" d="100"/>
          <a:sy n="42" d="100"/>
        </p:scale>
        <p:origin x="-1718" y="-96"/>
      </p:cViewPr>
      <p:guideLst>
        <p:guide orient="horz" pos="144"/>
        <p:guide orient="horz" pos="912"/>
        <p:guide orient="horz" pos="1484"/>
        <p:guide orient="horz" pos="1200"/>
        <p:guide orient="horz" pos="2736"/>
        <p:guide orient="horz" pos="4319"/>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660"/>
    </p:cViewPr>
  </p:sorterViewPr>
  <p:notesViewPr>
    <p:cSldViewPr showGuides="1">
      <p:cViewPr varScale="1">
        <p:scale>
          <a:sx n="85" d="100"/>
          <a:sy n="85" d="100"/>
        </p:scale>
        <p:origin x="-3244" y="-103"/>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9/18/2008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9/18/2008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0639" y="4343399"/>
            <a:ext cx="5878286" cy="4634345"/>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4C2AE6-4B35-49DE-8485-BB82AD8B1F5A}" type="slidenum">
              <a:rPr lang="en-US" smtClean="0"/>
              <a:pPr/>
              <a:t>2</a:t>
            </a:fld>
            <a:endParaRPr lang="en-US" dirty="0"/>
          </a:p>
        </p:txBody>
      </p:sp>
      <p:sp>
        <p:nvSpPr>
          <p:cNvPr id="5" name="Footer Placeholder 4"/>
          <p:cNvSpPr>
            <a:spLocks noGrp="1"/>
          </p:cNvSpPr>
          <p:nvPr>
            <p:ph type="ftr" sz="quarter" idx="4"/>
          </p:nvPr>
        </p:nvSpPr>
        <p:spPr>
          <a:xfrm>
            <a:off x="1" y="8687425"/>
            <a:ext cx="6154775" cy="456575"/>
          </a:xfrm>
        </p:spPr>
        <p:txBody>
          <a:bodyPr/>
          <a:lstStyle/>
          <a:p>
            <a:r>
              <a:rPr lang="en-US" sz="700" dirty="0" smtClean="0"/>
              <a:t>© 2008 Microsoft Corporation. All rights reserved.</a:t>
            </a:r>
          </a:p>
          <a:p>
            <a:r>
              <a:rPr lang="en-US" sz="700" dirty="0" smtClean="0"/>
              <a:t>This presentation is for informational purposes only. Microsoft makes no warranties, express or implied, in this summary.</a:t>
            </a:r>
            <a:endParaRPr lang="en-US" sz="7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ape 3"/>
          <p:cNvSpPr>
            <a:spLocks noGrp="1" noChangeArrowheads="1"/>
          </p:cNvSpPr>
          <p:nvPr>
            <p:ph type="sldNum" sz="quarter" idx="5"/>
          </p:nvPr>
        </p:nvSpPr>
        <p:spPr/>
        <p:txBody>
          <a:bodyPr/>
          <a:lstStyle/>
          <a:p>
            <a:pPr>
              <a:defRPr/>
            </a:pPr>
            <a:fld id="{ED9BB747-AD8A-4EA4-9E29-8764D24A48D6}" type="slidenum">
              <a:rPr lang="en-US" smtClean="0"/>
              <a:pPr>
                <a:defRPr/>
              </a:pPr>
              <a:t>11</a:t>
            </a:fld>
            <a:endParaRPr lang="en-US" dirty="0" smtClean="0"/>
          </a:p>
        </p:txBody>
      </p:sp>
      <p:sp>
        <p:nvSpPr>
          <p:cNvPr id="43011" name="Rectangle 45057"/>
          <p:cNvSpPr>
            <a:spLocks noGrp="1" noRot="1" noChangeAspect="1" noChangeArrowheads="1" noTextEdit="1"/>
          </p:cNvSpPr>
          <p:nvPr>
            <p:ph type="sldImg"/>
          </p:nvPr>
        </p:nvSpPr>
        <p:spPr>
          <a:ln cap="flat">
            <a:headEnd type="none" w="med" len="med"/>
            <a:tailEnd type="none" w="med" len="med"/>
          </a:ln>
        </p:spPr>
      </p:sp>
      <p:sp>
        <p:nvSpPr>
          <p:cNvPr id="5" name="Notes Placeholder 4"/>
          <p:cNvSpPr>
            <a:spLocks noGrp="1"/>
          </p:cNvSpPr>
          <p:nvPr>
            <p:ph type="body" sz="quarter" idx="10"/>
          </p:nvPr>
        </p:nvSpPr>
        <p:spPr>
          <a:xfrm>
            <a:off x="201881" y="4165275"/>
            <a:ext cx="6400801" cy="4800600"/>
          </a:xfrm>
        </p:spPr>
        <p:txBody>
          <a:bodyPr>
            <a:normAutofit fontScale="77500" lnSpcReduction="20000"/>
          </a:bodyPr>
          <a:lstStyle/>
          <a:p>
            <a:endParaRPr lang="en-US" dirty="0"/>
          </a:p>
        </p:txBody>
      </p:sp>
      <p:sp>
        <p:nvSpPr>
          <p:cNvPr id="6" name="Footer Placeholder 4"/>
          <p:cNvSpPr>
            <a:spLocks noGrp="1"/>
          </p:cNvSpPr>
          <p:nvPr>
            <p:ph type="ftr" sz="quarter" idx="4"/>
          </p:nvPr>
        </p:nvSpPr>
        <p:spPr>
          <a:xfrm>
            <a:off x="1" y="8687425"/>
            <a:ext cx="6154775" cy="456575"/>
          </a:xfrm>
        </p:spPr>
        <p:txBody>
          <a:bodyPr/>
          <a:lstStyle/>
          <a:p>
            <a:r>
              <a:rPr lang="en-US" sz="700" dirty="0" smtClean="0"/>
              <a:t>© 2008 Microsoft Corporation. All rights reserved.</a:t>
            </a:r>
          </a:p>
          <a:p>
            <a:r>
              <a:rPr lang="en-US" sz="700" dirty="0" smtClean="0"/>
              <a:t>This presentation is for informational purposes only. Microsoft makes no warranties, express or implied, in this summary.</a:t>
            </a:r>
            <a:endParaRPr lang="en-US" sz="7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p:cNvSpPr>
            <a:spLocks noGrp="1"/>
          </p:cNvSpPr>
          <p:nvPr>
            <p:ph type="sldNum" sz="quarter" idx="12"/>
          </p:nvPr>
        </p:nvSpPr>
        <p:spPr/>
        <p:txBody>
          <a:bodyPr/>
          <a:lstStyle/>
          <a:p>
            <a:fld id="{898F8B4A-EB13-4861-AAC2-AE6E9F72DB21}" type="slidenum">
              <a:rPr lang="en-US" smtClean="0"/>
              <a:pPr/>
              <a:t>12</a:t>
            </a:fld>
            <a:endParaRPr lang="en-US" dirty="0"/>
          </a:p>
        </p:txBody>
      </p:sp>
      <p:sp>
        <p:nvSpPr>
          <p:cNvPr id="8" name="Notes Placeholder 7"/>
          <p:cNvSpPr>
            <a:spLocks noGrp="1"/>
          </p:cNvSpPr>
          <p:nvPr>
            <p:ph type="body" sz="quarter" idx="13"/>
          </p:nvPr>
        </p:nvSpPr>
        <p:spPr>
          <a:xfrm>
            <a:off x="178130" y="4343400"/>
            <a:ext cx="6507677" cy="4658096"/>
          </a:xfrm>
        </p:spPr>
        <p:txBody>
          <a:bodyPr>
            <a:normAutofit fontScale="92500" lnSpcReduction="20000"/>
          </a:bodyPr>
          <a:lstStyle/>
          <a:p>
            <a:endParaRPr lang="en-US" dirty="0"/>
          </a:p>
        </p:txBody>
      </p:sp>
      <p:sp>
        <p:nvSpPr>
          <p:cNvPr id="7" name="Footer Placeholder 4"/>
          <p:cNvSpPr>
            <a:spLocks noGrp="1"/>
          </p:cNvSpPr>
          <p:nvPr>
            <p:ph type="ftr" sz="quarter" idx="4"/>
          </p:nvPr>
        </p:nvSpPr>
        <p:spPr>
          <a:xfrm>
            <a:off x="1" y="8687425"/>
            <a:ext cx="6154775" cy="456575"/>
          </a:xfrm>
        </p:spPr>
        <p:txBody>
          <a:bodyPr/>
          <a:lstStyle/>
          <a:p>
            <a:r>
              <a:rPr lang="en-US" sz="700" dirty="0" smtClean="0"/>
              <a:t>© 2008 Microsoft Corporation. All rights reserved.</a:t>
            </a:r>
          </a:p>
          <a:p>
            <a:r>
              <a:rPr lang="en-US" sz="700" dirty="0" smtClean="0"/>
              <a:t>This presentation is for informational purposes only. Microsoft makes no warranties, express or implied, in this summary.</a:t>
            </a:r>
            <a:endParaRPr lang="en-US" sz="7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p>
            <a:pPr>
              <a:defRPr/>
            </a:pPr>
            <a:fld id="{26878955-BD45-4163-B141-36525DEF4AA4}" type="slidenum">
              <a:rPr lang="en-US" smtClean="0"/>
              <a:pPr>
                <a:defRPr/>
              </a:pPr>
              <a:t>13</a:t>
            </a:fld>
            <a:endParaRPr lang="en-US" smtClean="0"/>
          </a:p>
        </p:txBody>
      </p:sp>
      <p:sp>
        <p:nvSpPr>
          <p:cNvPr id="41987" name="Rectangle 2"/>
          <p:cNvSpPr>
            <a:spLocks noGrp="1" noRot="1" noChangeAspect="1" noChangeArrowheads="1" noTextEdit="1"/>
          </p:cNvSpPr>
          <p:nvPr>
            <p:ph type="sldImg"/>
          </p:nvPr>
        </p:nvSpPr>
        <p:spPr>
          <a:ln/>
        </p:spPr>
      </p:sp>
      <p:sp>
        <p:nvSpPr>
          <p:cNvPr id="41988" name="Notes Placeholder 3"/>
          <p:cNvSpPr>
            <a:spLocks noGrp="1"/>
          </p:cNvSpPr>
          <p:nvPr>
            <p:ph type="body" idx="1"/>
          </p:nvPr>
        </p:nvSpPr>
        <p:spPr>
          <a:noFill/>
          <a:ln/>
        </p:spPr>
        <p:txBody>
          <a:bodyPr>
            <a:normAutofit fontScale="92500" lnSpcReduction="10000"/>
          </a:bodyPr>
          <a:lstStyle/>
          <a:p>
            <a:endParaRPr lang="en-US" dirty="0" smtClean="0">
              <a:latin typeface="Arial" pitchFamily="34" charset="0"/>
            </a:endParaRPr>
          </a:p>
        </p:txBody>
      </p:sp>
      <p:sp>
        <p:nvSpPr>
          <p:cNvPr id="5" name="Footer Placeholder 4"/>
          <p:cNvSpPr>
            <a:spLocks noGrp="1"/>
          </p:cNvSpPr>
          <p:nvPr>
            <p:ph type="ftr" sz="quarter" idx="4"/>
          </p:nvPr>
        </p:nvSpPr>
        <p:spPr>
          <a:xfrm>
            <a:off x="1" y="8687425"/>
            <a:ext cx="6154775" cy="456575"/>
          </a:xfrm>
        </p:spPr>
        <p:txBody>
          <a:bodyPr/>
          <a:lstStyle/>
          <a:p>
            <a:r>
              <a:rPr lang="en-US" sz="700" dirty="0" smtClean="0"/>
              <a:t>© 2008 Microsoft Corporation. All rights reserved.</a:t>
            </a:r>
          </a:p>
          <a:p>
            <a:r>
              <a:rPr lang="en-US" sz="700" dirty="0" smtClean="0"/>
              <a:t>This presentation is for informational purposes only. Microsoft makes no warranties, express or implied, in this summary.</a:t>
            </a:r>
            <a:endParaRPr lang="en-US" sz="7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p>
            <a:pPr>
              <a:defRPr/>
            </a:pPr>
            <a:fld id="{26878955-BD45-4163-B141-36525DEF4AA4}" type="slidenum">
              <a:rPr lang="en-US" smtClean="0"/>
              <a:pPr>
                <a:defRPr/>
              </a:pPr>
              <a:t>14</a:t>
            </a:fld>
            <a:endParaRPr lang="en-US" smtClean="0"/>
          </a:p>
        </p:txBody>
      </p:sp>
      <p:sp>
        <p:nvSpPr>
          <p:cNvPr id="41987" name="Rectangle 2"/>
          <p:cNvSpPr>
            <a:spLocks noGrp="1" noRot="1" noChangeAspect="1" noChangeArrowheads="1" noTextEdit="1"/>
          </p:cNvSpPr>
          <p:nvPr>
            <p:ph type="sldImg"/>
          </p:nvPr>
        </p:nvSpPr>
        <p:spPr>
          <a:ln/>
        </p:spPr>
      </p:sp>
      <p:sp>
        <p:nvSpPr>
          <p:cNvPr id="41988" name="Notes Placeholder 3"/>
          <p:cNvSpPr>
            <a:spLocks noGrp="1"/>
          </p:cNvSpPr>
          <p:nvPr>
            <p:ph type="body" idx="1"/>
          </p:nvPr>
        </p:nvSpPr>
        <p:spPr>
          <a:xfrm>
            <a:off x="308758" y="4307774"/>
            <a:ext cx="6234546" cy="4634345"/>
          </a:xfrm>
          <a:noFill/>
          <a:ln/>
        </p:spPr>
        <p:txBody>
          <a:bodyPr>
            <a:normAutofit lnSpcReduction="10000"/>
          </a:bodyPr>
          <a:lstStyle/>
          <a:p>
            <a:endParaRPr lang="en-US" dirty="0" smtClean="0">
              <a:latin typeface="Arial" pitchFamily="34" charset="0"/>
            </a:endParaRPr>
          </a:p>
        </p:txBody>
      </p:sp>
      <p:sp>
        <p:nvSpPr>
          <p:cNvPr id="5" name="Footer Placeholder 4"/>
          <p:cNvSpPr>
            <a:spLocks noGrp="1"/>
          </p:cNvSpPr>
          <p:nvPr>
            <p:ph type="ftr" sz="quarter" idx="4"/>
          </p:nvPr>
        </p:nvSpPr>
        <p:spPr>
          <a:xfrm>
            <a:off x="1" y="8687425"/>
            <a:ext cx="6154775" cy="456575"/>
          </a:xfrm>
        </p:spPr>
        <p:txBody>
          <a:bodyPr/>
          <a:lstStyle/>
          <a:p>
            <a:r>
              <a:rPr lang="en-US" sz="700" dirty="0" smtClean="0"/>
              <a:t>© 2008 Microsoft Corporation. All rights reserved.</a:t>
            </a:r>
          </a:p>
          <a:p>
            <a:r>
              <a:rPr lang="en-US" sz="700" dirty="0" smtClean="0"/>
              <a:t>This presentation is for informational purposes only. Microsoft makes no warranties, express or implied, in this summary.</a:t>
            </a:r>
            <a:endParaRPr lang="en-US" sz="7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0DE6646-E7DD-4F5B-9E92-9AE3365AA85F}" type="slidenum">
              <a:rPr lang="en-US" smtClean="0"/>
              <a:pPr>
                <a:defRPr/>
              </a:pPr>
              <a:t>15</a:t>
            </a:fld>
            <a:endParaRPr lang="en-US" dirty="0"/>
          </a:p>
        </p:txBody>
      </p:sp>
      <p:sp>
        <p:nvSpPr>
          <p:cNvPr id="6" name="Notes Placeholder 5"/>
          <p:cNvSpPr>
            <a:spLocks noGrp="1"/>
          </p:cNvSpPr>
          <p:nvPr>
            <p:ph type="body" sz="quarter" idx="11"/>
          </p:nvPr>
        </p:nvSpPr>
        <p:spPr>
          <a:xfrm>
            <a:off x="273131" y="4343399"/>
            <a:ext cx="6293923" cy="4432465"/>
          </a:xfrm>
        </p:spPr>
        <p:txBody>
          <a:bodyPr>
            <a:normAutofit lnSpcReduction="10000"/>
          </a:bodyPr>
          <a:lstStyle/>
          <a:p>
            <a:endParaRPr lang="en-US" dirty="0"/>
          </a:p>
        </p:txBody>
      </p:sp>
      <p:sp>
        <p:nvSpPr>
          <p:cNvPr id="7" name="Footer Placeholder 4"/>
          <p:cNvSpPr>
            <a:spLocks noGrp="1"/>
          </p:cNvSpPr>
          <p:nvPr>
            <p:ph type="ftr" sz="quarter" idx="4"/>
          </p:nvPr>
        </p:nvSpPr>
        <p:spPr>
          <a:xfrm>
            <a:off x="1" y="8687425"/>
            <a:ext cx="6154775" cy="456575"/>
          </a:xfrm>
        </p:spPr>
        <p:txBody>
          <a:bodyPr/>
          <a:lstStyle/>
          <a:p>
            <a:r>
              <a:rPr lang="en-US" sz="700" dirty="0" smtClean="0"/>
              <a:t>© 2008 Microsoft Corporation. All rights reserved.</a:t>
            </a:r>
          </a:p>
          <a:p>
            <a:r>
              <a:rPr lang="en-US" sz="700" dirty="0" smtClean="0"/>
              <a:t>This presentation is for informational purposes only. Microsoft makes no warranties, express or implied, in this summary.</a:t>
            </a:r>
            <a:endParaRPr lang="en-US" sz="7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0DE6646-E7DD-4F5B-9E92-9AE3365AA85F}" type="slidenum">
              <a:rPr lang="en-US" smtClean="0"/>
              <a:pPr>
                <a:defRPr/>
              </a:pPr>
              <a:t>16</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
        <p:nvSpPr>
          <p:cNvPr id="6" name="Footer Placeholder 4"/>
          <p:cNvSpPr>
            <a:spLocks noGrp="1"/>
          </p:cNvSpPr>
          <p:nvPr>
            <p:ph type="ftr" sz="quarter" idx="4"/>
          </p:nvPr>
        </p:nvSpPr>
        <p:spPr>
          <a:xfrm>
            <a:off x="1" y="8687425"/>
            <a:ext cx="6154775" cy="456575"/>
          </a:xfrm>
        </p:spPr>
        <p:txBody>
          <a:bodyPr/>
          <a:lstStyle/>
          <a:p>
            <a:r>
              <a:rPr lang="en-US" sz="700" dirty="0" smtClean="0"/>
              <a:t>© 2008 Microsoft Corporation. All rights reserved.</a:t>
            </a:r>
          </a:p>
          <a:p>
            <a:r>
              <a:rPr lang="en-US" sz="700" dirty="0" smtClean="0"/>
              <a:t>This presentation is for informational purposes only. Microsoft makes no warranties, express or implied, in this summary.</a:t>
            </a:r>
            <a:endParaRPr lang="en-US" sz="7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53904C7D-EBE1-4096-B9E5-A2CA6AE448FA}" type="slidenum">
              <a:rPr lang="en-US" smtClean="0">
                <a:latin typeface="Segoe Semibold"/>
                <a:cs typeface="Arial" pitchFamily="34" charset="0"/>
              </a:rPr>
              <a:pPr/>
              <a:t>17</a:t>
            </a:fld>
            <a:endParaRPr lang="en-US" dirty="0" smtClean="0">
              <a:latin typeface="Segoe Semibold"/>
              <a:cs typeface="Arial" pitchFamily="34" charset="0"/>
            </a:endParaRPr>
          </a:p>
        </p:txBody>
      </p:sp>
      <p:sp>
        <p:nvSpPr>
          <p:cNvPr id="26626" name="Rectangle 2"/>
          <p:cNvSpPr>
            <a:spLocks noGrp="1" noRot="1" noChangeAspect="1" noChangeArrowheads="1" noTextEdit="1"/>
          </p:cNvSpPr>
          <p:nvPr>
            <p:ph type="sldImg"/>
          </p:nvPr>
        </p:nvSpPr>
        <p:spPr>
          <a:ln/>
        </p:spPr>
      </p:sp>
      <p:sp>
        <p:nvSpPr>
          <p:cNvPr id="5" name="Footer Placeholder 4"/>
          <p:cNvSpPr>
            <a:spLocks noGrp="1"/>
          </p:cNvSpPr>
          <p:nvPr>
            <p:ph type="ftr" sz="quarter" idx="4"/>
          </p:nvPr>
        </p:nvSpPr>
        <p:spPr>
          <a:xfrm>
            <a:off x="0" y="8687425"/>
            <a:ext cx="6154775" cy="456575"/>
          </a:xfrm>
        </p:spPr>
        <p:txBody>
          <a:bodyPr/>
          <a:lstStyle/>
          <a:p>
            <a:r>
              <a:rPr lang="en-US" sz="700" dirty="0" smtClean="0"/>
              <a:t>© 2008 Microsoft Corporation. All rights reserved.</a:t>
            </a:r>
          </a:p>
          <a:p>
            <a:r>
              <a:rPr lang="en-US" sz="700" dirty="0" smtClean="0"/>
              <a:t>This presentation is for informational purposes only. Microsoft makes no warranties, express or implied, in this summary.</a:t>
            </a:r>
            <a:endParaRPr lang="en-US" sz="700" dirty="0"/>
          </a:p>
        </p:txBody>
      </p:sp>
      <p:sp>
        <p:nvSpPr>
          <p:cNvPr id="6" name="Notes Placeholder 4"/>
          <p:cNvSpPr>
            <a:spLocks noGrp="1"/>
          </p:cNvSpPr>
          <p:nvPr>
            <p:ph type="body" sz="quarter" idx="3"/>
          </p:nvPr>
        </p:nvSpPr>
        <p:spPr>
          <a:xfrm>
            <a:off x="261258" y="4212774"/>
            <a:ext cx="6305798" cy="4634345"/>
          </a:xfrm>
        </p:spPr>
        <p:txBody>
          <a:bodyPr>
            <a:normAutofit fontScale="92500"/>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53904C7D-EBE1-4096-B9E5-A2CA6AE448FA}" type="slidenum">
              <a:rPr lang="en-US" smtClean="0">
                <a:latin typeface="Segoe Semibold"/>
                <a:cs typeface="Arial" pitchFamily="34" charset="0"/>
              </a:rPr>
              <a:pPr/>
              <a:t>18</a:t>
            </a:fld>
            <a:endParaRPr lang="en-US" dirty="0" smtClean="0">
              <a:latin typeface="Segoe Semibold"/>
              <a:cs typeface="Arial" pitchFamily="34" charset="0"/>
            </a:endParaRPr>
          </a:p>
        </p:txBody>
      </p:sp>
      <p:sp>
        <p:nvSpPr>
          <p:cNvPr id="26626" name="Rectangle 2"/>
          <p:cNvSpPr>
            <a:spLocks noGrp="1" noRot="1" noChangeAspect="1" noChangeArrowheads="1" noTextEdit="1"/>
          </p:cNvSpPr>
          <p:nvPr>
            <p:ph type="sldImg"/>
          </p:nvPr>
        </p:nvSpPr>
        <p:spPr>
          <a:ln/>
        </p:spPr>
      </p:sp>
      <p:sp>
        <p:nvSpPr>
          <p:cNvPr id="5" name="Footer Placeholder 4"/>
          <p:cNvSpPr>
            <a:spLocks noGrp="1"/>
          </p:cNvSpPr>
          <p:nvPr>
            <p:ph type="ftr" sz="quarter" idx="4"/>
          </p:nvPr>
        </p:nvSpPr>
        <p:spPr>
          <a:xfrm>
            <a:off x="0" y="8687425"/>
            <a:ext cx="6154775" cy="456575"/>
          </a:xfrm>
        </p:spPr>
        <p:txBody>
          <a:bodyPr/>
          <a:lstStyle/>
          <a:p>
            <a:r>
              <a:rPr lang="en-US" sz="700" dirty="0" smtClean="0"/>
              <a:t>© 2008 Microsoft Corporation. All rights reserved.</a:t>
            </a:r>
          </a:p>
          <a:p>
            <a:r>
              <a:rPr lang="en-US" sz="700" dirty="0" smtClean="0"/>
              <a:t>This presentation is for informational purposes only. Microsoft makes no warranties, express or implied, in this summary.</a:t>
            </a:r>
            <a:endParaRPr lang="en-US" sz="700" dirty="0"/>
          </a:p>
        </p:txBody>
      </p:sp>
      <p:sp>
        <p:nvSpPr>
          <p:cNvPr id="6" name="Notes Placeholder 4"/>
          <p:cNvSpPr>
            <a:spLocks noGrp="1"/>
          </p:cNvSpPr>
          <p:nvPr>
            <p:ph type="body" sz="quarter" idx="3"/>
          </p:nvPr>
        </p:nvSpPr>
        <p:spPr>
          <a:xfrm>
            <a:off x="261258" y="4212774"/>
            <a:ext cx="6305798" cy="4634345"/>
          </a:xfrm>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0DE6646-E7DD-4F5B-9E92-9AE3365AA85F}" type="slidenum">
              <a:rPr lang="en-US" smtClean="0"/>
              <a:pPr>
                <a:defRPr/>
              </a:pPr>
              <a:t>19</a:t>
            </a:fld>
            <a:endParaRPr lang="en-US" dirty="0"/>
          </a:p>
        </p:txBody>
      </p:sp>
      <p:sp>
        <p:nvSpPr>
          <p:cNvPr id="5" name="Notes Placeholder 4"/>
          <p:cNvSpPr>
            <a:spLocks noGrp="1"/>
          </p:cNvSpPr>
          <p:nvPr>
            <p:ph type="body" sz="quarter" idx="11"/>
          </p:nvPr>
        </p:nvSpPr>
        <p:spPr>
          <a:xfrm>
            <a:off x="237506" y="4343399"/>
            <a:ext cx="6424551" cy="4468091"/>
          </a:xfrm>
        </p:spPr>
        <p:txBody>
          <a:bodyPr>
            <a:normAutofit fontScale="92500" lnSpcReduction="20000"/>
          </a:bodyPr>
          <a:lstStyle/>
          <a:p>
            <a:endParaRPr lang="en-US" dirty="0"/>
          </a:p>
        </p:txBody>
      </p:sp>
      <p:sp>
        <p:nvSpPr>
          <p:cNvPr id="6" name="Footer Placeholder 4"/>
          <p:cNvSpPr>
            <a:spLocks noGrp="1"/>
          </p:cNvSpPr>
          <p:nvPr>
            <p:ph type="ftr" sz="quarter" idx="4"/>
          </p:nvPr>
        </p:nvSpPr>
        <p:spPr>
          <a:xfrm>
            <a:off x="1" y="8687425"/>
            <a:ext cx="6154775" cy="456575"/>
          </a:xfrm>
        </p:spPr>
        <p:txBody>
          <a:bodyPr/>
          <a:lstStyle/>
          <a:p>
            <a:r>
              <a:rPr lang="en-US" sz="700" dirty="0" smtClean="0"/>
              <a:t>© 2008 Microsoft Corporation. All rights reserved.</a:t>
            </a:r>
          </a:p>
          <a:p>
            <a:r>
              <a:rPr lang="en-US" sz="700" dirty="0" smtClean="0"/>
              <a:t>This presentation is for informational purposes only. Microsoft makes no warranties, express or implied, in this summary.</a:t>
            </a:r>
            <a:endParaRPr lang="en-US" sz="7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20</a:t>
            </a:fld>
            <a:endParaRPr lang="en-US" dirty="0"/>
          </a:p>
        </p:txBody>
      </p:sp>
      <p:sp>
        <p:nvSpPr>
          <p:cNvPr id="8" name="Footer Placeholder 4"/>
          <p:cNvSpPr>
            <a:spLocks noGrp="1"/>
          </p:cNvSpPr>
          <p:nvPr>
            <p:ph type="ftr" sz="quarter" idx="4"/>
          </p:nvPr>
        </p:nvSpPr>
        <p:spPr>
          <a:xfrm>
            <a:off x="1" y="8687425"/>
            <a:ext cx="6154775" cy="456575"/>
          </a:xfrm>
        </p:spPr>
        <p:txBody>
          <a:bodyPr/>
          <a:lstStyle/>
          <a:p>
            <a:r>
              <a:rPr lang="en-US" sz="700" dirty="0" smtClean="0"/>
              <a:t>© 2008 Microsoft Corporation. All rights reserved.</a:t>
            </a:r>
          </a:p>
          <a:p>
            <a:r>
              <a:rPr lang="en-US" sz="700" dirty="0" smtClean="0"/>
              <a:t>This presentation is for informational purposes only. Microsoft makes no warranties, express or implied, in this summary.</a:t>
            </a:r>
            <a:endParaRPr lang="en-US" sz="7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F9278-A1A4-4C2C-93D7-52C5E8FB3152}" type="slidenum">
              <a:rPr lang="en-US" smtClean="0"/>
              <a:pPr/>
              <a:t>3</a:t>
            </a:fld>
            <a:endParaRPr lang="en-US" dirty="0"/>
          </a:p>
        </p:txBody>
      </p:sp>
      <p:sp>
        <p:nvSpPr>
          <p:cNvPr id="5" name="Footer Placeholder 4"/>
          <p:cNvSpPr>
            <a:spLocks noGrp="1"/>
          </p:cNvSpPr>
          <p:nvPr>
            <p:ph type="ftr" sz="quarter" idx="4"/>
          </p:nvPr>
        </p:nvSpPr>
        <p:spPr>
          <a:xfrm>
            <a:off x="0" y="8687425"/>
            <a:ext cx="6154775" cy="456575"/>
          </a:xfrm>
        </p:spPr>
        <p:txBody>
          <a:bodyPr/>
          <a:lstStyle/>
          <a:p>
            <a:r>
              <a:rPr lang="en-US" sz="700" dirty="0" smtClean="0"/>
              <a:t>© 2008 Microsoft Corporation. All rights reserved.</a:t>
            </a:r>
          </a:p>
          <a:p>
            <a:r>
              <a:rPr lang="en-US" sz="700" dirty="0" smtClean="0"/>
              <a:t>This presentation is for informational purposes only. Microsoft makes no warranties, express or implied, in this summary.</a:t>
            </a:r>
            <a:endParaRPr lang="en-US" sz="700" dirty="0"/>
          </a:p>
        </p:txBody>
      </p:sp>
      <p:sp>
        <p:nvSpPr>
          <p:cNvPr id="6" name="Notes Placeholder 2"/>
          <p:cNvSpPr>
            <a:spLocks noGrp="1"/>
          </p:cNvSpPr>
          <p:nvPr>
            <p:ph type="body" idx="3"/>
          </p:nvPr>
        </p:nvSpPr>
        <p:spPr>
          <a:xfrm>
            <a:off x="510638" y="4260274"/>
            <a:ext cx="6068291" cy="4634345"/>
          </a:xfrm>
        </p:spPr>
        <p:txBody>
          <a:bodyPr>
            <a:no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0DE6646-E7DD-4F5B-9E92-9AE3365AA85F}" type="slidenum">
              <a:rPr lang="en-US" smtClean="0"/>
              <a:pPr>
                <a:defRPr/>
              </a:pPr>
              <a:t>21</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
        <p:nvSpPr>
          <p:cNvPr id="6" name="Footer Placeholder 4"/>
          <p:cNvSpPr>
            <a:spLocks noGrp="1"/>
          </p:cNvSpPr>
          <p:nvPr>
            <p:ph type="ftr" sz="quarter" idx="4"/>
          </p:nvPr>
        </p:nvSpPr>
        <p:spPr>
          <a:xfrm>
            <a:off x="1" y="8687425"/>
            <a:ext cx="6154775" cy="456575"/>
          </a:xfrm>
        </p:spPr>
        <p:txBody>
          <a:bodyPr/>
          <a:lstStyle/>
          <a:p>
            <a:r>
              <a:rPr lang="en-US" sz="700" dirty="0" smtClean="0"/>
              <a:t>© 2008 Microsoft Corporation. All rights reserved.</a:t>
            </a:r>
          </a:p>
          <a:p>
            <a:r>
              <a:rPr lang="en-US" sz="700" dirty="0" smtClean="0"/>
              <a:t>This presentation is for informational purposes only. Microsoft makes no warranties, express or implied, in this summary.</a:t>
            </a:r>
            <a:endParaRPr lang="en-US" sz="7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xfrm>
            <a:off x="1143000" y="684213"/>
            <a:ext cx="4572000" cy="3429000"/>
          </a:xfrm>
          <a:ln/>
        </p:spPr>
      </p:sp>
      <p:sp>
        <p:nvSpPr>
          <p:cNvPr id="5" name="Footer Placeholder 4"/>
          <p:cNvSpPr>
            <a:spLocks noGrp="1"/>
          </p:cNvSpPr>
          <p:nvPr>
            <p:ph type="ftr" sz="quarter" idx="4"/>
          </p:nvPr>
        </p:nvSpPr>
        <p:spPr>
          <a:xfrm>
            <a:off x="1" y="8687425"/>
            <a:ext cx="6154775" cy="456575"/>
          </a:xfrm>
        </p:spPr>
        <p:txBody>
          <a:bodyPr/>
          <a:lstStyle/>
          <a:p>
            <a:r>
              <a:rPr lang="en-US" sz="700" dirty="0" smtClean="0"/>
              <a:t>© 2008 Microsoft Corporation. All rights reserved.</a:t>
            </a:r>
          </a:p>
          <a:p>
            <a:r>
              <a:rPr lang="en-US" sz="700" dirty="0" smtClean="0"/>
              <a:t>This presentation is for informational purposes only. Microsoft makes no warranties, express or implied, in this summary.</a:t>
            </a:r>
            <a:endParaRPr lang="en-US" sz="700" dirty="0"/>
          </a:p>
        </p:txBody>
      </p:sp>
      <p:sp>
        <p:nvSpPr>
          <p:cNvPr id="4" name="Notes Placeholder 4"/>
          <p:cNvSpPr>
            <a:spLocks noGrp="1"/>
          </p:cNvSpPr>
          <p:nvPr>
            <p:ph type="body" sz="quarter" idx="3"/>
          </p:nvPr>
        </p:nvSpPr>
        <p:spPr>
          <a:xfrm>
            <a:off x="685800" y="4343400"/>
            <a:ext cx="5486400" cy="4114800"/>
          </a:xfrm>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8135" y="4343400"/>
            <a:ext cx="6115792" cy="4658096"/>
          </a:xfrm>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224C2AE6-4B35-49DE-8485-BB82AD8B1F5A}" type="slidenum">
              <a:rPr lang="en-US" smtClean="0"/>
              <a:pPr/>
              <a:t>23</a:t>
            </a:fld>
            <a:endParaRPr lang="en-US" dirty="0"/>
          </a:p>
        </p:txBody>
      </p:sp>
      <p:sp>
        <p:nvSpPr>
          <p:cNvPr id="5" name="Footer Placeholder 4"/>
          <p:cNvSpPr>
            <a:spLocks noGrp="1"/>
          </p:cNvSpPr>
          <p:nvPr>
            <p:ph type="ftr" sz="quarter" idx="4"/>
          </p:nvPr>
        </p:nvSpPr>
        <p:spPr>
          <a:xfrm>
            <a:off x="1" y="8687425"/>
            <a:ext cx="6154775" cy="456575"/>
          </a:xfrm>
        </p:spPr>
        <p:txBody>
          <a:bodyPr/>
          <a:lstStyle/>
          <a:p>
            <a:r>
              <a:rPr lang="en-US" sz="700" dirty="0" smtClean="0"/>
              <a:t>© 2008 Microsoft Corporation. All rights reserved.</a:t>
            </a:r>
          </a:p>
          <a:p>
            <a:r>
              <a:rPr lang="en-US" sz="700" dirty="0" smtClean="0"/>
              <a:t>This presentation is for informational purposes only. Microsoft makes no warranties, express or implied, in this summary.</a:t>
            </a:r>
            <a:endParaRPr lang="en-US" sz="7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Slide Number Placeholder 5"/>
          <p:cNvSpPr>
            <a:spLocks noGrp="1"/>
          </p:cNvSpPr>
          <p:nvPr>
            <p:ph type="sldNum" sz="quarter" idx="12"/>
          </p:nvPr>
        </p:nvSpPr>
        <p:spPr/>
        <p:txBody>
          <a:bodyPr/>
          <a:lstStyle/>
          <a:p>
            <a:pPr>
              <a:defRPr/>
            </a:pPr>
            <a:fld id="{89824B1F-92BD-47B4-9E9C-C66E20FC21BB}" type="slidenum">
              <a:rPr lang="en-US" smtClean="0"/>
              <a:pPr>
                <a:defRPr/>
              </a:pPr>
              <a:t>24</a:t>
            </a:fld>
            <a:endParaRPr lang="en-US" dirty="0"/>
          </a:p>
        </p:txBody>
      </p:sp>
      <p:sp>
        <p:nvSpPr>
          <p:cNvPr id="8" name="Footer Placeholder 4"/>
          <p:cNvSpPr>
            <a:spLocks noGrp="1"/>
          </p:cNvSpPr>
          <p:nvPr>
            <p:ph type="ftr" sz="quarter" idx="4"/>
          </p:nvPr>
        </p:nvSpPr>
        <p:spPr>
          <a:xfrm>
            <a:off x="1" y="8687425"/>
            <a:ext cx="6154775" cy="456575"/>
          </a:xfrm>
        </p:spPr>
        <p:txBody>
          <a:bodyPr/>
          <a:lstStyle/>
          <a:p>
            <a:r>
              <a:rPr lang="en-US" sz="700" dirty="0" smtClean="0"/>
              <a:t>© 2008 Microsoft Corporation. All rights reserved.</a:t>
            </a:r>
          </a:p>
          <a:p>
            <a:r>
              <a:rPr lang="en-US" sz="700" dirty="0" smtClean="0"/>
              <a:t>This presentation is for informational purposes only. Microsoft makes no warranties, express or implied, in this summary.</a:t>
            </a:r>
            <a:endParaRPr lang="en-US" sz="7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p:cNvSpPr>
            <a:spLocks noGrp="1"/>
          </p:cNvSpPr>
          <p:nvPr>
            <p:ph type="sldNum" sz="quarter" idx="12"/>
          </p:nvPr>
        </p:nvSpPr>
        <p:spPr/>
        <p:txBody>
          <a:bodyPr/>
          <a:lstStyle/>
          <a:p>
            <a:pPr>
              <a:defRPr/>
            </a:pPr>
            <a:fld id="{89824B1F-92BD-47B4-9E9C-C66E20FC21BB}" type="slidenum">
              <a:rPr lang="en-US" smtClean="0"/>
              <a:pPr>
                <a:defRPr/>
              </a:pPr>
              <a:t>4</a:t>
            </a:fld>
            <a:endParaRPr lang="en-US" dirty="0"/>
          </a:p>
        </p:txBody>
      </p:sp>
      <p:sp>
        <p:nvSpPr>
          <p:cNvPr id="9" name="Footer Placeholder 4"/>
          <p:cNvSpPr>
            <a:spLocks noGrp="1"/>
          </p:cNvSpPr>
          <p:nvPr>
            <p:ph type="ftr" sz="quarter" idx="4"/>
          </p:nvPr>
        </p:nvSpPr>
        <p:spPr>
          <a:xfrm>
            <a:off x="1" y="8687425"/>
            <a:ext cx="6154775" cy="456575"/>
          </a:xfrm>
        </p:spPr>
        <p:txBody>
          <a:bodyPr/>
          <a:lstStyle/>
          <a:p>
            <a:r>
              <a:rPr lang="en-US" sz="700" dirty="0" smtClean="0"/>
              <a:t>© 2008 Microsoft Corporation. All rights reserved.</a:t>
            </a:r>
          </a:p>
          <a:p>
            <a:r>
              <a:rPr lang="en-US" sz="700" dirty="0" smtClean="0"/>
              <a:t>This presentation is for informational purposes only. Microsoft makes no warranties, express or implied, in this summary.</a:t>
            </a:r>
            <a:endParaRPr lang="en-US" sz="700" dirty="0"/>
          </a:p>
        </p:txBody>
      </p:sp>
      <p:sp>
        <p:nvSpPr>
          <p:cNvPr id="5" name="Notes Placeholder 2"/>
          <p:cNvSpPr>
            <a:spLocks noGrp="1"/>
          </p:cNvSpPr>
          <p:nvPr>
            <p:ph type="body" idx="3"/>
          </p:nvPr>
        </p:nvSpPr>
        <p:spPr>
          <a:xfrm>
            <a:off x="510639" y="4343399"/>
            <a:ext cx="5878286" cy="4634345"/>
          </a:xfrm>
        </p:spPr>
        <p:txBody>
          <a:bodyPr>
            <a:no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p:cNvSpPr>
            <a:spLocks noGrp="1"/>
          </p:cNvSpPr>
          <p:nvPr>
            <p:ph type="sldNum" sz="quarter" idx="12"/>
          </p:nvPr>
        </p:nvSpPr>
        <p:spPr/>
        <p:txBody>
          <a:bodyPr/>
          <a:lstStyle/>
          <a:p>
            <a:pPr>
              <a:defRPr/>
            </a:pPr>
            <a:fld id="{89824B1F-92BD-47B4-9E9C-C66E20FC21BB}" type="slidenum">
              <a:rPr lang="en-US" smtClean="0"/>
              <a:pPr>
                <a:defRPr/>
              </a:pPr>
              <a:t>5</a:t>
            </a:fld>
            <a:endParaRPr lang="en-US" dirty="0"/>
          </a:p>
        </p:txBody>
      </p:sp>
      <p:sp>
        <p:nvSpPr>
          <p:cNvPr id="10" name="Footer Placeholder 4"/>
          <p:cNvSpPr>
            <a:spLocks noGrp="1"/>
          </p:cNvSpPr>
          <p:nvPr>
            <p:ph type="ftr" sz="quarter" idx="4"/>
          </p:nvPr>
        </p:nvSpPr>
        <p:spPr>
          <a:xfrm>
            <a:off x="1" y="8687425"/>
            <a:ext cx="6154775" cy="456575"/>
          </a:xfrm>
        </p:spPr>
        <p:txBody>
          <a:bodyPr/>
          <a:lstStyle/>
          <a:p>
            <a:r>
              <a:rPr lang="en-US" sz="700" dirty="0" smtClean="0"/>
              <a:t>© 2008 Microsoft Corporation. All rights reserved.</a:t>
            </a:r>
          </a:p>
          <a:p>
            <a:r>
              <a:rPr lang="en-US" sz="700" dirty="0" smtClean="0"/>
              <a:t>This presentation is for informational purposes only. Microsoft makes no warranties, express or implied, in this summary.</a:t>
            </a:r>
            <a:endParaRPr lang="en-US" sz="700" dirty="0"/>
          </a:p>
        </p:txBody>
      </p:sp>
      <p:sp>
        <p:nvSpPr>
          <p:cNvPr id="5" name="Notes Placeholder 2"/>
          <p:cNvSpPr>
            <a:spLocks noGrp="1"/>
          </p:cNvSpPr>
          <p:nvPr>
            <p:ph type="body" idx="3"/>
          </p:nvPr>
        </p:nvSpPr>
        <p:spPr>
          <a:xfrm>
            <a:off x="166255" y="4144492"/>
            <a:ext cx="6656119" cy="4750128"/>
          </a:xfrm>
        </p:spPr>
        <p:txBody>
          <a:bodyPr>
            <a:noAutofit/>
          </a:bodyPr>
          <a:lstStyle/>
          <a:p>
            <a:endParaRPr lang="en-US" sz="850"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31125" y="525483"/>
            <a:ext cx="4572000" cy="3429000"/>
          </a:xfrm>
          <a:ln/>
        </p:spPr>
      </p:sp>
      <p:sp>
        <p:nvSpPr>
          <p:cNvPr id="46084" name="Slide Number Placeholder 3"/>
          <p:cNvSpPr>
            <a:spLocks noGrp="1"/>
          </p:cNvSpPr>
          <p:nvPr>
            <p:ph type="sldNum" sz="quarter" idx="5"/>
          </p:nvPr>
        </p:nvSpPr>
        <p:spPr>
          <a:noFill/>
        </p:spPr>
        <p:txBody>
          <a:bodyPr/>
          <a:lstStyle/>
          <a:p>
            <a:fld id="{864305A0-8A7B-4C81-B119-26D09D972F34}" type="slidenum">
              <a:rPr lang="en-US" smtClean="0">
                <a:latin typeface="Arial" pitchFamily="34" charset="0"/>
                <a:ea typeface="ＭＳ Ｐゴシック" pitchFamily="34" charset="-128"/>
              </a:rPr>
              <a:pPr/>
              <a:t>6</a:t>
            </a:fld>
            <a:endParaRPr lang="en-US" dirty="0" smtClean="0">
              <a:latin typeface="Arial" pitchFamily="34" charset="0"/>
              <a:ea typeface="ＭＳ Ｐゴシック" pitchFamily="34" charset="-128"/>
            </a:endParaRPr>
          </a:p>
        </p:txBody>
      </p:sp>
      <p:sp>
        <p:nvSpPr>
          <p:cNvPr id="5" name="Footer Placeholder 4"/>
          <p:cNvSpPr>
            <a:spLocks noGrp="1"/>
          </p:cNvSpPr>
          <p:nvPr>
            <p:ph type="ftr" sz="quarter" idx="4"/>
          </p:nvPr>
        </p:nvSpPr>
        <p:spPr>
          <a:xfrm>
            <a:off x="1" y="8687425"/>
            <a:ext cx="6154775" cy="456575"/>
          </a:xfrm>
        </p:spPr>
        <p:txBody>
          <a:bodyPr/>
          <a:lstStyle/>
          <a:p>
            <a:r>
              <a:rPr lang="en-US" sz="700" dirty="0" smtClean="0"/>
              <a:t>© 2008 Microsoft Corporation. All rights reserved.</a:t>
            </a:r>
          </a:p>
          <a:p>
            <a:r>
              <a:rPr lang="en-US" sz="700" dirty="0" smtClean="0"/>
              <a:t>This presentation is for informational purposes only. Microsoft makes no warranties, express or implied, in this summary.</a:t>
            </a:r>
            <a:endParaRPr lang="en-US" sz="700" dirty="0"/>
          </a:p>
        </p:txBody>
      </p:sp>
      <p:sp>
        <p:nvSpPr>
          <p:cNvPr id="6" name="Notes Placeholder 2"/>
          <p:cNvSpPr>
            <a:spLocks noGrp="1"/>
          </p:cNvSpPr>
          <p:nvPr>
            <p:ph type="body" idx="3"/>
          </p:nvPr>
        </p:nvSpPr>
        <p:spPr>
          <a:xfrm>
            <a:off x="166255" y="4144492"/>
            <a:ext cx="6656119" cy="4750128"/>
          </a:xfrm>
        </p:spPr>
        <p:txBody>
          <a:bodyPr>
            <a:no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p:cNvSpPr>
            <a:spLocks noGrp="1"/>
          </p:cNvSpPr>
          <p:nvPr>
            <p:ph type="sldNum" sz="quarter" idx="12"/>
          </p:nvPr>
        </p:nvSpPr>
        <p:spPr/>
        <p:txBody>
          <a:bodyPr/>
          <a:lstStyle/>
          <a:p>
            <a:pPr>
              <a:defRPr/>
            </a:pPr>
            <a:fld id="{89824B1F-92BD-47B4-9E9C-C66E20FC21BB}" type="slidenum">
              <a:rPr lang="en-US" smtClean="0"/>
              <a:pPr>
                <a:defRPr/>
              </a:pPr>
              <a:t>7</a:t>
            </a:fld>
            <a:endParaRPr lang="en-US" dirty="0"/>
          </a:p>
        </p:txBody>
      </p:sp>
      <p:sp>
        <p:nvSpPr>
          <p:cNvPr id="9" name="Footer Placeholder 4"/>
          <p:cNvSpPr>
            <a:spLocks noGrp="1"/>
          </p:cNvSpPr>
          <p:nvPr>
            <p:ph type="ftr" sz="quarter" idx="4"/>
          </p:nvPr>
        </p:nvSpPr>
        <p:spPr>
          <a:xfrm>
            <a:off x="1" y="8687425"/>
            <a:ext cx="6154775" cy="456575"/>
          </a:xfrm>
        </p:spPr>
        <p:txBody>
          <a:bodyPr/>
          <a:lstStyle/>
          <a:p>
            <a:r>
              <a:rPr lang="en-US" sz="700" dirty="0" smtClean="0"/>
              <a:t>© 2008 Microsoft Corporation. All rights reserved.</a:t>
            </a:r>
          </a:p>
          <a:p>
            <a:r>
              <a:rPr lang="en-US" sz="700" dirty="0" smtClean="0"/>
              <a:t>This presentation is for informational purposes only. Microsoft makes no warranties, express or implied, in this summary.</a:t>
            </a:r>
            <a:endParaRPr lang="en-US" sz="700" dirty="0"/>
          </a:p>
        </p:txBody>
      </p:sp>
      <p:sp>
        <p:nvSpPr>
          <p:cNvPr id="8" name="Notes Placeholder 2"/>
          <p:cNvSpPr>
            <a:spLocks noGrp="1"/>
          </p:cNvSpPr>
          <p:nvPr>
            <p:ph type="body" idx="3"/>
          </p:nvPr>
        </p:nvSpPr>
        <p:spPr>
          <a:xfrm>
            <a:off x="166255" y="4144492"/>
            <a:ext cx="6656119" cy="4750128"/>
          </a:xfrm>
        </p:spPr>
        <p:txBody>
          <a:bodyPr>
            <a:no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p:cNvSpPr>
            <a:spLocks noGrp="1"/>
          </p:cNvSpPr>
          <p:nvPr>
            <p:ph type="sldNum" sz="quarter" idx="12"/>
          </p:nvPr>
        </p:nvSpPr>
        <p:spPr/>
        <p:txBody>
          <a:bodyPr/>
          <a:lstStyle/>
          <a:p>
            <a:fld id="{898F8B4A-EB13-4861-AAC2-AE6E9F72DB21}" type="slidenum">
              <a:rPr lang="en-US" smtClean="0"/>
              <a:pPr/>
              <a:t>8</a:t>
            </a:fld>
            <a:endParaRPr lang="en-US" dirty="0"/>
          </a:p>
        </p:txBody>
      </p:sp>
      <p:sp>
        <p:nvSpPr>
          <p:cNvPr id="7" name="Footer Placeholder 4"/>
          <p:cNvSpPr>
            <a:spLocks noGrp="1"/>
          </p:cNvSpPr>
          <p:nvPr>
            <p:ph type="ftr" sz="quarter" idx="4"/>
          </p:nvPr>
        </p:nvSpPr>
        <p:spPr>
          <a:xfrm>
            <a:off x="1" y="8687425"/>
            <a:ext cx="6154775" cy="456575"/>
          </a:xfrm>
        </p:spPr>
        <p:txBody>
          <a:bodyPr/>
          <a:lstStyle/>
          <a:p>
            <a:r>
              <a:rPr lang="en-US" sz="700" dirty="0" smtClean="0"/>
              <a:t>© 2008 Microsoft Corporation. All rights reserved.</a:t>
            </a:r>
          </a:p>
          <a:p>
            <a:r>
              <a:rPr lang="en-US" sz="700" dirty="0" smtClean="0"/>
              <a:t>This presentation is for informational purposes only. Microsoft makes no warranties, express or implied, in this summary.</a:t>
            </a:r>
            <a:endParaRPr lang="en-US" sz="700" dirty="0"/>
          </a:p>
        </p:txBody>
      </p:sp>
      <p:sp>
        <p:nvSpPr>
          <p:cNvPr id="5" name="Notes Placeholder 2"/>
          <p:cNvSpPr>
            <a:spLocks noGrp="1"/>
          </p:cNvSpPr>
          <p:nvPr>
            <p:ph type="body" idx="3"/>
          </p:nvPr>
        </p:nvSpPr>
        <p:spPr>
          <a:xfrm>
            <a:off x="166255" y="4144492"/>
            <a:ext cx="6656119" cy="4750128"/>
          </a:xfrm>
        </p:spPr>
        <p:txBody>
          <a:bodyPr>
            <a:no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2FED605-F3C0-4AC6-9FC1-8C840188C315}" type="slidenum">
              <a:rPr lang="en-US"/>
              <a:pPr/>
              <a:t>9</a:t>
            </a:fld>
            <a:endParaRPr lang="en-US" dirty="0"/>
          </a:p>
        </p:txBody>
      </p:sp>
      <p:sp>
        <p:nvSpPr>
          <p:cNvPr id="418818" name="Rectangle 2"/>
          <p:cNvSpPr>
            <a:spLocks noGrp="1" noRot="1" noChangeAspect="1" noChangeArrowheads="1" noTextEdit="1"/>
          </p:cNvSpPr>
          <p:nvPr>
            <p:ph type="sldImg"/>
          </p:nvPr>
        </p:nvSpPr>
        <p:spPr>
          <a:xfrm>
            <a:off x="1143000" y="685800"/>
            <a:ext cx="4572000" cy="3429000"/>
          </a:xfrm>
          <a:prstGeom prst="rect">
            <a:avLst/>
          </a:prstGeom>
          <a:ln/>
        </p:spPr>
      </p:sp>
      <p:sp>
        <p:nvSpPr>
          <p:cNvPr id="6" name="Notes Placeholder 5"/>
          <p:cNvSpPr>
            <a:spLocks noGrp="1"/>
          </p:cNvSpPr>
          <p:nvPr>
            <p:ph type="body" sz="quarter" idx="10"/>
          </p:nvPr>
        </p:nvSpPr>
        <p:spPr>
          <a:xfrm>
            <a:off x="261257" y="4295900"/>
            <a:ext cx="6341424" cy="4491842"/>
          </a:xfrm>
        </p:spPr>
        <p:txBody>
          <a:bodyPr>
            <a:normAutofit fontScale="85000" lnSpcReduction="10000"/>
          </a:bodyPr>
          <a:lstStyle/>
          <a:p>
            <a:endParaRPr lang="en-US" dirty="0"/>
          </a:p>
        </p:txBody>
      </p:sp>
      <p:sp>
        <p:nvSpPr>
          <p:cNvPr id="5" name="Footer Placeholder 4"/>
          <p:cNvSpPr>
            <a:spLocks noGrp="1"/>
          </p:cNvSpPr>
          <p:nvPr>
            <p:ph type="ftr" sz="quarter" idx="4"/>
          </p:nvPr>
        </p:nvSpPr>
        <p:spPr>
          <a:xfrm>
            <a:off x="1" y="8687425"/>
            <a:ext cx="6154775" cy="456575"/>
          </a:xfrm>
        </p:spPr>
        <p:txBody>
          <a:bodyPr/>
          <a:lstStyle/>
          <a:p>
            <a:r>
              <a:rPr lang="en-US" sz="700" dirty="0" smtClean="0"/>
              <a:t>© 2008 Microsoft Corporation. All rights reserved.</a:t>
            </a:r>
          </a:p>
          <a:p>
            <a:r>
              <a:rPr lang="en-US" sz="700" dirty="0" smtClean="0"/>
              <a:t>This presentation is for informational purposes only. Microsoft makes no warranties, express or implied, in this summary.</a:t>
            </a:r>
            <a:endParaRPr lang="en-US" sz="7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ape 3"/>
          <p:cNvSpPr>
            <a:spLocks noGrp="1" noChangeArrowheads="1"/>
          </p:cNvSpPr>
          <p:nvPr>
            <p:ph type="sldNum" sz="quarter" idx="5"/>
          </p:nvPr>
        </p:nvSpPr>
        <p:spPr/>
        <p:txBody>
          <a:bodyPr/>
          <a:lstStyle/>
          <a:p>
            <a:pPr>
              <a:defRPr/>
            </a:pPr>
            <a:fld id="{ED9BB747-AD8A-4EA4-9E29-8764D24A48D6}" type="slidenum">
              <a:rPr lang="en-US" smtClean="0"/>
              <a:pPr>
                <a:defRPr/>
              </a:pPr>
              <a:t>10</a:t>
            </a:fld>
            <a:endParaRPr lang="en-US" dirty="0" smtClean="0"/>
          </a:p>
        </p:txBody>
      </p:sp>
      <p:sp>
        <p:nvSpPr>
          <p:cNvPr id="43011" name="Rectangle 45057"/>
          <p:cNvSpPr>
            <a:spLocks noGrp="1" noRot="1" noChangeAspect="1" noChangeArrowheads="1" noTextEdit="1"/>
          </p:cNvSpPr>
          <p:nvPr>
            <p:ph type="sldImg"/>
          </p:nvPr>
        </p:nvSpPr>
        <p:spPr>
          <a:ln cap="flat">
            <a:headEnd type="none" w="med" len="med"/>
            <a:tailEnd type="none" w="med" len="med"/>
          </a:ln>
        </p:spPr>
      </p:sp>
      <p:sp>
        <p:nvSpPr>
          <p:cNvPr id="5" name="Notes Placeholder 4"/>
          <p:cNvSpPr>
            <a:spLocks noGrp="1"/>
          </p:cNvSpPr>
          <p:nvPr>
            <p:ph type="body" sz="quarter" idx="10"/>
          </p:nvPr>
        </p:nvSpPr>
        <p:spPr/>
        <p:txBody>
          <a:bodyPr>
            <a:normAutofit/>
          </a:bodyPr>
          <a:lstStyle/>
          <a:p>
            <a:endParaRPr lang="en-US" dirty="0"/>
          </a:p>
        </p:txBody>
      </p:sp>
      <p:sp>
        <p:nvSpPr>
          <p:cNvPr id="6" name="Footer Placeholder 4"/>
          <p:cNvSpPr>
            <a:spLocks noGrp="1"/>
          </p:cNvSpPr>
          <p:nvPr>
            <p:ph type="ftr" sz="quarter" idx="4"/>
          </p:nvPr>
        </p:nvSpPr>
        <p:spPr>
          <a:xfrm>
            <a:off x="1" y="8687425"/>
            <a:ext cx="6154775" cy="456575"/>
          </a:xfrm>
        </p:spPr>
        <p:txBody>
          <a:bodyPr/>
          <a:lstStyle/>
          <a:p>
            <a:r>
              <a:rPr lang="en-US" sz="700" dirty="0" smtClean="0"/>
              <a:t>© 2008 Microsoft Corporation. All rights reserved.</a:t>
            </a:r>
          </a:p>
          <a:p>
            <a:r>
              <a:rPr lang="en-US" sz="700" dirty="0" smtClean="0"/>
              <a:t>This presentation is for informational purposes only. Microsoft makes no warranties, express or implied, in this summary.</a:t>
            </a:r>
            <a:endParaRPr lang="en-US" sz="7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bwMode="auto">
          <a:xfrm>
            <a:off x="0" y="6019800"/>
            <a:ext cx="9144000" cy="8382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ctrTitle" hasCustomPrompt="1"/>
          </p:nvPr>
        </p:nvSpPr>
        <p:spPr>
          <a:xfrm>
            <a:off x="730250" y="1905000"/>
            <a:ext cx="8032750" cy="1523495"/>
          </a:xfrm>
        </p:spPr>
        <p:txBody>
          <a:bodyPr>
            <a:noAutofit/>
          </a:bodyPr>
          <a:lstStyle>
            <a:lvl1pPr>
              <a:lnSpc>
                <a:spcPct val="90000"/>
              </a:lnSpc>
              <a:defRPr sz="5400" b="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dirty="0" smtClean="0"/>
              <a:t>Click to enter session title</a:t>
            </a:r>
            <a:endParaRPr lang="en-US" dirty="0"/>
          </a:p>
        </p:txBody>
      </p:sp>
      <p:sp>
        <p:nvSpPr>
          <p:cNvPr id="3" name="Subtitle 2"/>
          <p:cNvSpPr>
            <a:spLocks noGrp="1"/>
          </p:cNvSpPr>
          <p:nvPr>
            <p:ph type="subTitle" idx="1" hasCustomPrompt="1"/>
          </p:nvPr>
        </p:nvSpPr>
        <p:spPr>
          <a:xfrm>
            <a:off x="730249" y="4344988"/>
            <a:ext cx="8032751" cy="461665"/>
          </a:xfrm>
        </p:spPr>
        <p:txBody>
          <a:bodyPr>
            <a:noAutofit/>
          </a:bodyPr>
          <a:lstStyle>
            <a:lvl1pPr marL="0" indent="0" algn="l">
              <a:lnSpc>
                <a:spcPct val="90000"/>
              </a:lnSpc>
              <a:spcBef>
                <a:spcPts val="0"/>
              </a:spcBef>
              <a:buNone/>
              <a:defRPr sz="3200"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enter Presenter Name</a:t>
            </a:r>
          </a:p>
        </p:txBody>
      </p:sp>
      <p:sp>
        <p:nvSpPr>
          <p:cNvPr id="9" name="TextBox 8"/>
          <p:cNvSpPr txBox="1"/>
          <p:nvPr userDrawn="1"/>
        </p:nvSpPr>
        <p:spPr>
          <a:xfrm>
            <a:off x="4149" y="6162786"/>
            <a:ext cx="2590800" cy="400110"/>
          </a:xfrm>
          <a:prstGeom prst="rect">
            <a:avLst/>
          </a:prstGeom>
          <a:noFill/>
        </p:spPr>
        <p:txBody>
          <a:bodyPr wrap="square" rtlCol="0">
            <a:spAutoFit/>
          </a:bodyPr>
          <a:lstStyle/>
          <a:p>
            <a:r>
              <a:rPr lang="en-US" sz="2000" b="1" dirty="0" smtClean="0">
                <a:solidFill>
                  <a:schemeClr val="tx1">
                    <a:lumMod val="75000"/>
                  </a:schemeClr>
                </a:solidFill>
                <a:latin typeface="Segoe Script" pitchFamily="34" charset="0"/>
              </a:rPr>
              <a:t>Connect with life</a:t>
            </a:r>
            <a:endParaRPr lang="en-US" sz="2000" b="1" dirty="0">
              <a:solidFill>
                <a:schemeClr val="tx1">
                  <a:lumMod val="75000"/>
                </a:schemeClr>
              </a:solidFill>
              <a:latin typeface="Segoe Script" pitchFamily="34" charset="0"/>
            </a:endParaRPr>
          </a:p>
        </p:txBody>
      </p:sp>
      <p:sp>
        <p:nvSpPr>
          <p:cNvPr id="12" name="TextBox 11"/>
          <p:cNvSpPr txBox="1"/>
          <p:nvPr userDrawn="1"/>
        </p:nvSpPr>
        <p:spPr>
          <a:xfrm>
            <a:off x="51261" y="6427122"/>
            <a:ext cx="2539539" cy="246221"/>
          </a:xfrm>
          <a:prstGeom prst="rect">
            <a:avLst/>
          </a:prstGeom>
          <a:noFill/>
        </p:spPr>
        <p:txBody>
          <a:bodyPr wrap="square" rtlCol="0">
            <a:spAutoFit/>
          </a:bodyPr>
          <a:lstStyle/>
          <a:p>
            <a:pPr algn="ctr"/>
            <a:r>
              <a:rPr lang="en-US" sz="1000" dirty="0" smtClean="0">
                <a:solidFill>
                  <a:schemeClr val="tx1">
                    <a:lumMod val="75000"/>
                  </a:schemeClr>
                </a:solidFill>
              </a:rPr>
              <a:t>www.connectwithlife.co.in</a:t>
            </a:r>
            <a:endParaRPr lang="en-US" sz="1100" dirty="0">
              <a:solidFill>
                <a:schemeClr val="tx1">
                  <a:lumMod val="75000"/>
                </a:schemeClr>
              </a:solidFill>
            </a:endParaRPr>
          </a:p>
        </p:txBody>
      </p:sp>
      <p:pic>
        <p:nvPicPr>
          <p:cNvPr id="17413" name="Picture 5"/>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5029200" y="6096000"/>
            <a:ext cx="2017228" cy="685800"/>
          </a:xfrm>
          <a:prstGeom prst="rect">
            <a:avLst/>
          </a:prstGeom>
          <a:noFill/>
          <a:ln w="9525">
            <a:noFill/>
            <a:miter lim="800000"/>
            <a:headEnd/>
            <a:tailEnd/>
          </a:ln>
          <a:effectLst/>
        </p:spPr>
      </p:pic>
      <p:sp>
        <p:nvSpPr>
          <p:cNvPr id="22" name="Text Placeholder 21"/>
          <p:cNvSpPr>
            <a:spLocks noGrp="1"/>
          </p:cNvSpPr>
          <p:nvPr>
            <p:ph type="body" sz="quarter" idx="10" hasCustomPrompt="1"/>
          </p:nvPr>
        </p:nvSpPr>
        <p:spPr>
          <a:xfrm>
            <a:off x="737061" y="4837736"/>
            <a:ext cx="5943600" cy="858697"/>
          </a:xfrm>
        </p:spPr>
        <p:txBody>
          <a:bodyPr/>
          <a:lstStyle>
            <a:lvl1pPr>
              <a:buNone/>
              <a:defRPr sz="1800" baseline="0"/>
            </a:lvl1pPr>
          </a:lstStyle>
          <a:p>
            <a:pPr lvl="0"/>
            <a:r>
              <a:rPr lang="en-US" dirty="0" smtClean="0"/>
              <a:t>Click to enter Presenter Title</a:t>
            </a:r>
          </a:p>
          <a:p>
            <a:pPr lvl="0"/>
            <a:r>
              <a:rPr lang="en-US" dirty="0" smtClean="0"/>
              <a:t>Click to enter Company/Organization</a:t>
            </a:r>
          </a:p>
          <a:p>
            <a:pPr lvl="0"/>
            <a:r>
              <a:rPr lang="en-US" dirty="0" smtClean="0"/>
              <a:t>Click to enter Blog Address | Email (optional)</a:t>
            </a:r>
          </a:p>
        </p:txBody>
      </p:sp>
      <p:pic>
        <p:nvPicPr>
          <p:cNvPr id="19460" name="Picture 4" descr="http://blogs.msdn.com/blogfiles/the_hardman/WindowsLiveWriter/TechnetSingaporeSecurityBriefingFriday28_A0FC/Microsoft%20TechNet%20Logo%20color_4.png"/>
          <p:cNvPicPr>
            <a:picLocks noChangeAspect="1" noChangeArrowheads="1"/>
          </p:cNvPicPr>
          <p:nvPr userDrawn="1"/>
        </p:nvPicPr>
        <p:blipFill>
          <a:blip r:embed="rId3"/>
          <a:srcRect/>
          <a:stretch>
            <a:fillRect/>
          </a:stretch>
        </p:blipFill>
        <p:spPr bwMode="auto">
          <a:xfrm>
            <a:off x="7272252" y="6094618"/>
            <a:ext cx="1752600" cy="621626"/>
          </a:xfrm>
          <a:prstGeom prst="rect">
            <a:avLst/>
          </a:prstGeom>
          <a:noFill/>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8870" y="2080956"/>
            <a:ext cx="7650427" cy="1523494"/>
          </a:xfrm>
        </p:spPr>
        <p:txBody>
          <a:bodyPr anchor="ctr" anchorCtr="0">
            <a:noAutofit/>
          </a:bodyPr>
          <a:lstStyle>
            <a:lvl1pPr>
              <a:lnSpc>
                <a:spcPct val="90000"/>
              </a:lnSpc>
              <a:defRPr sz="3600" b="1"/>
            </a:lvl1pPr>
          </a:lstStyle>
          <a:p>
            <a:r>
              <a:rPr lang="en-US" dirty="0" smtClean="0"/>
              <a:t>Click to edit main demo title</a:t>
            </a:r>
            <a:endParaRPr lang="en-US" dirty="0"/>
          </a:p>
        </p:txBody>
      </p:sp>
      <p:sp>
        <p:nvSpPr>
          <p:cNvPr id="3" name="Subtitle 2"/>
          <p:cNvSpPr>
            <a:spLocks noGrp="1"/>
          </p:cNvSpPr>
          <p:nvPr>
            <p:ph type="subTitle" idx="1" hasCustomPrompt="1"/>
          </p:nvPr>
        </p:nvSpPr>
        <p:spPr>
          <a:xfrm>
            <a:off x="1277512" y="3726870"/>
            <a:ext cx="7043208" cy="461665"/>
          </a:xfrm>
        </p:spPr>
        <p:txBody>
          <a:bodyPr>
            <a:noAutofit/>
          </a:bodyPr>
          <a:lstStyle>
            <a:lvl1pPr marL="0" indent="0" algn="l">
              <a:lnSpc>
                <a:spcPct val="90000"/>
              </a:lnSpc>
              <a:spcBef>
                <a:spcPts val="0"/>
              </a:spcBef>
              <a:buNone/>
              <a:defRPr sz="2800"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Use for extra demo information (such as points that will be covered, demo sub-title, software version, etc.)</a:t>
            </a:r>
            <a:endParaRPr lang="en-US" dirty="0"/>
          </a:p>
        </p:txBody>
      </p:sp>
      <p:sp>
        <p:nvSpPr>
          <p:cNvPr id="7" name="Text Placeholder 6"/>
          <p:cNvSpPr>
            <a:spLocks noGrp="1"/>
          </p:cNvSpPr>
          <p:nvPr>
            <p:ph type="body" sz="quarter" idx="10" hasCustomPrompt="1"/>
          </p:nvPr>
        </p:nvSpPr>
        <p:spPr>
          <a:xfrm>
            <a:off x="685800" y="304800"/>
            <a:ext cx="7690114" cy="1384994"/>
          </a:xfrm>
        </p:spPr>
        <p:txBody>
          <a:bodyPr anchor="t" anchorCtr="0">
            <a:noAutofit/>
          </a:bodyPr>
          <a:lstStyle>
            <a:lvl1pPr marL="0" indent="0" algn="l">
              <a:buFont typeface="Arial" pitchFamily="34" charset="0"/>
              <a:buNone/>
              <a:defRPr kumimoji="0" lang="en-US" sz="96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uLnTx/>
                <a:uFillTx/>
                <a:latin typeface="Segoe" pitchFamily="34" charset="0"/>
                <a:ea typeface="+mn-ea"/>
                <a:cs typeface="+mn-cs"/>
              </a:defRPr>
            </a:lvl1pPr>
          </a:lstStyle>
          <a:p>
            <a:pPr lvl="0"/>
            <a:r>
              <a:rPr lang="en-US" dirty="0" smtClean="0"/>
              <a:t>DEMO</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userDrawn="1"/>
        </p:nvPicPr>
        <p:blipFill>
          <a:blip r:embed="rId2"/>
          <a:srcRect/>
          <a:stretch>
            <a:fillRect/>
          </a:stretch>
        </p:blipFill>
        <p:spPr bwMode="black">
          <a:xfrm>
            <a:off x="1827417" y="2259678"/>
            <a:ext cx="5939896" cy="1283229"/>
          </a:xfrm>
          <a:prstGeom prst="rect">
            <a:avLst/>
          </a:prstGeom>
          <a:noFill/>
        </p:spPr>
      </p:pic>
      <p:sp>
        <p:nvSpPr>
          <p:cNvPr id="3" name="Text Box 3"/>
          <p:cNvSpPr txBox="1">
            <a:spLocks noChangeArrowheads="1"/>
          </p:cNvSpPr>
          <p:nvPr userDrawn="1"/>
        </p:nvSpPr>
        <p:spPr bwMode="blackWhite">
          <a:xfrm>
            <a:off x="381000" y="51054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0"/>
              </a:schemeClr>
            </a:gs>
            <a:gs pos="39999">
              <a:schemeClr val="accent1">
                <a:lumMod val="50000"/>
              </a:schemeClr>
            </a:gs>
            <a:gs pos="70000">
              <a:schemeClr val="accent1">
                <a:lumMod val="75000"/>
              </a:schemeClr>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5"/>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6808122" y="6384174"/>
            <a:ext cx="1228906" cy="417793"/>
          </a:xfrm>
          <a:prstGeom prst="rect">
            <a:avLst/>
          </a:prstGeom>
          <a:noFill/>
          <a:ln w="9525">
            <a:noFill/>
            <a:miter lim="800000"/>
            <a:headEnd/>
            <a:tailEnd/>
          </a:ln>
          <a:effectLst/>
        </p:spPr>
      </p:pic>
      <p:pic>
        <p:nvPicPr>
          <p:cNvPr id="6" name="Picture 4" descr="http://blogs.msdn.com/blogfiles/the_hardman/WindowsLiveWriter/TechnetSingaporeSecurityBriefingFriday28_A0FC/Microsoft%20TechNet%20Logo%20color_4.png"/>
          <p:cNvPicPr>
            <a:picLocks noChangeAspect="1" noChangeArrowheads="1"/>
          </p:cNvPicPr>
          <p:nvPr userDrawn="1"/>
        </p:nvPicPr>
        <p:blipFill>
          <a:blip r:embed="rId12"/>
          <a:srcRect/>
          <a:stretch>
            <a:fillRect/>
          </a:stretch>
        </p:blipFill>
        <p:spPr bwMode="auto">
          <a:xfrm>
            <a:off x="8053190" y="6375861"/>
            <a:ext cx="1074184" cy="381000"/>
          </a:xfrm>
          <a:prstGeom prst="rect">
            <a:avLst/>
          </a:prstGeom>
          <a:noFill/>
        </p:spPr>
      </p:pic>
    </p:spTree>
  </p:cSld>
  <p:clrMap bg1="dk1" tx1="lt1" bg2="dk2" tx2="lt2" accent1="accent1" accent2="accent2" accent3="accent3" accent4="accent4" accent5="accent5" accent6="accent6" hlink="hlink" folHlink="folHlink"/>
  <p:sldLayoutIdLst>
    <p:sldLayoutId id="2147483694" r:id="rId1"/>
    <p:sldLayoutId id="2147483696" r:id="rId2"/>
    <p:sldLayoutId id="2147483695" r:id="rId3"/>
    <p:sldLayoutId id="2147483697" r:id="rId4"/>
    <p:sldLayoutId id="2147483698" r:id="rId5"/>
    <p:sldLayoutId id="2147483699" r:id="rId6"/>
    <p:sldLayoutId id="2147483700" r:id="rId7"/>
    <p:sldLayoutId id="2147483701" r:id="rId8"/>
    <p:sldLayoutId id="2147483702" r:id="rId9"/>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chemeClr val="tx1"/>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3"/>
        </a:buBlip>
        <a:defRPr sz="3200" kern="1200">
          <a:solidFill>
            <a:schemeClr val="tx1"/>
          </a:solidFill>
          <a:effectLst/>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13"/>
        </a:buBlip>
        <a:defRPr sz="2800" kern="1200">
          <a:solidFill>
            <a:schemeClr val="tx1"/>
          </a:solidFill>
          <a:effectLst/>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13"/>
        </a:buBlip>
        <a:defRPr sz="2400" kern="1200">
          <a:solidFill>
            <a:schemeClr val="tx1"/>
          </a:solidFill>
          <a:effectLst/>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3"/>
        </a:buBlip>
        <a:defRPr sz="2400" kern="1200">
          <a:solidFill>
            <a:schemeClr val="tx1"/>
          </a:solidFill>
          <a:effectLst/>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3"/>
        </a:buBlip>
        <a:defRPr sz="2400" kern="1200">
          <a:solidFill>
            <a:schemeClr val="tx1"/>
          </a:solidFill>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6.png"/><Relationship Id="rId12"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7.png"/><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9.png"/><Relationship Id="rId1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png"/><Relationship Id="rId3" Type="http://schemas.openxmlformats.org/officeDocument/2006/relationships/image" Target="../media/image17.png"/><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wmf"/><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7.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1"/>
            <a:ext cx="8032750" cy="914400"/>
          </a:xfrm>
        </p:spPr>
        <p:txBody>
          <a:bodyPr/>
          <a:lstStyle/>
          <a:p>
            <a:r>
              <a:rPr smtClean="0"/>
              <a:t>Virtualization and Security</a:t>
            </a:r>
            <a:endParaRPr lang="en-US" dirty="0"/>
          </a:p>
        </p:txBody>
      </p:sp>
      <p:sp>
        <p:nvSpPr>
          <p:cNvPr id="3" name="Subtitle 2"/>
          <p:cNvSpPr>
            <a:spLocks noGrp="1"/>
          </p:cNvSpPr>
          <p:nvPr>
            <p:ph type="subTitle" idx="1"/>
          </p:nvPr>
        </p:nvSpPr>
        <p:spPr/>
        <p:txBody>
          <a:bodyPr/>
          <a:lstStyle/>
          <a:p>
            <a:r>
              <a:rPr lang="en-US" dirty="0" smtClean="0"/>
              <a:t>Ravi Sankar</a:t>
            </a:r>
          </a:p>
          <a:p>
            <a:r>
              <a:rPr lang="en-US" sz="1600" dirty="0" smtClean="0">
                <a:solidFill>
                  <a:schemeClr val="tx1">
                    <a:lumMod val="75000"/>
                  </a:schemeClr>
                </a:solidFill>
              </a:rPr>
              <a:t>Technology Evangelist </a:t>
            </a:r>
            <a:r>
              <a:rPr lang="en-US" sz="1600" dirty="0" smtClean="0">
                <a:solidFill>
                  <a:srgbClr val="FFFF00"/>
                </a:solidFill>
              </a:rPr>
              <a:t>|</a:t>
            </a:r>
            <a:r>
              <a:rPr lang="en-US" sz="1600" dirty="0" smtClean="0">
                <a:solidFill>
                  <a:schemeClr val="tx1">
                    <a:lumMod val="75000"/>
                  </a:schemeClr>
                </a:solidFill>
              </a:rPr>
              <a:t>  Microsoft Corporation</a:t>
            </a:r>
          </a:p>
          <a:p>
            <a:r>
              <a:rPr lang="en-US" sz="1400" dirty="0" smtClean="0">
                <a:solidFill>
                  <a:schemeClr val="tx1">
                    <a:lumMod val="75000"/>
                  </a:schemeClr>
                </a:solidFill>
              </a:rPr>
              <a:t>Ravisankar.spaces.live.com/blog</a:t>
            </a:r>
            <a:endParaRPr lang="en-US" sz="1400" dirty="0">
              <a:solidFill>
                <a:schemeClr val="tx1">
                  <a:lumMod val="75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bwMode="auto">
          <a:xfrm>
            <a:off x="333375" y="1303283"/>
            <a:ext cx="8490193" cy="3682935"/>
          </a:xfrm>
          <a:prstGeom prst="roundRect">
            <a:avLst>
              <a:gd name="adj" fmla="val 9288"/>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noAutofit/>
          </a:bodyPr>
          <a:lstStyle/>
          <a:p>
            <a:pPr marL="457200" lvl="1" indent="-457200" defTabSz="914363">
              <a:lnSpc>
                <a:spcPct val="90000"/>
              </a:lnSpc>
              <a:spcAft>
                <a:spcPts val="1200"/>
              </a:spcAft>
              <a:buSzPct val="80000"/>
              <a:buBlip>
                <a:blip r:embed="rId3"/>
              </a:buBlip>
              <a:defRPr/>
            </a:pPr>
            <a:endParaRPr lang="en-US" sz="20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12291" name="Shape 70664"/>
          <p:cNvSpPr>
            <a:spLocks noGrp="1" noChangeArrowheads="1"/>
          </p:cNvSpPr>
          <p:nvPr>
            <p:ph type="body" sz="quarter" idx="4294967295"/>
          </p:nvPr>
        </p:nvSpPr>
        <p:spPr>
          <a:xfrm>
            <a:off x="704056" y="1509835"/>
            <a:ext cx="3552634" cy="2693045"/>
          </a:xfrm>
          <a:prstGeom prst="rect">
            <a:avLst/>
          </a:prstGeom>
        </p:spPr>
        <p:txBody>
          <a:bodyPr lIns="0" tIns="0" rIns="0" bIns="0"/>
          <a:lstStyle/>
          <a:p>
            <a:pPr marL="0" fontAlgn="base">
              <a:spcBef>
                <a:spcPts val="1200"/>
              </a:spcBef>
              <a:buSzPct val="75000"/>
              <a:buNone/>
              <a:defRPr/>
            </a:pPr>
            <a:r>
              <a:rPr lang="en-US" sz="20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Very Thin Layer of Software</a:t>
            </a:r>
          </a:p>
          <a:p>
            <a:pPr lvl="1" fontAlgn="base">
              <a:spcBef>
                <a:spcPts val="600"/>
              </a:spcBef>
              <a:buSzPct val="80000"/>
              <a:buBlip>
                <a:blip r:embed="rId3"/>
              </a:buBlip>
              <a:defRPr/>
            </a:pPr>
            <a:r>
              <a:rPr lang="en-GB"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Microkernel </a:t>
            </a:r>
          </a:p>
          <a:p>
            <a:pPr lvl="1" fontAlgn="base">
              <a:spcBef>
                <a:spcPts val="600"/>
              </a:spcBef>
              <a:buSzPct val="80000"/>
              <a:buBlip>
                <a:blip r:embed="rId3"/>
              </a:buBlip>
              <a:defRPr/>
            </a:pPr>
            <a:r>
              <a:rPr lang="en-GB"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Highly reliable</a:t>
            </a:r>
          </a:p>
          <a:p>
            <a:pPr marL="0" fontAlgn="base">
              <a:spcBef>
                <a:spcPts val="1200"/>
              </a:spcBef>
              <a:buSzPct val="75000"/>
              <a:buNone/>
              <a:defRPr/>
            </a:pPr>
            <a:r>
              <a:rPr lang="en-GB" sz="20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Optimized for hardware virtualization features from Intel &amp; AMD</a:t>
            </a:r>
          </a:p>
          <a:p>
            <a:pPr lvl="1" defTabSz="914363" fontAlgn="base">
              <a:spcBef>
                <a:spcPts val="600"/>
              </a:spcBef>
              <a:spcAft>
                <a:spcPct val="0"/>
              </a:spcAft>
              <a:buSzPct val="80000"/>
              <a:buBlip>
                <a:blip r:embed="rId3"/>
              </a:buBlip>
              <a:defRPr/>
            </a:pPr>
            <a:r>
              <a:rPr lang="en-GB"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Only runs in most privileged part of processor, where execution context is enforced by the processor</a:t>
            </a:r>
            <a:endParaRPr lang="en-GB" sz="14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16" name="Shape 70664"/>
          <p:cNvSpPr txBox="1">
            <a:spLocks noChangeArrowheads="1"/>
          </p:cNvSpPr>
          <p:nvPr/>
        </p:nvSpPr>
        <p:spPr>
          <a:xfrm>
            <a:off x="4625991" y="1509835"/>
            <a:ext cx="4013512" cy="3908762"/>
          </a:xfrm>
          <a:prstGeom prst="rect">
            <a:avLst/>
          </a:prstGeom>
        </p:spPr>
        <p:txBody>
          <a:bodyPr vert="horz" wrap="square" lIns="0" tIns="0" rIns="0" bIns="0" rtlCol="0">
            <a:spAutoFit/>
          </a:bodyPr>
          <a:lstStyle/>
          <a:p>
            <a:pPr fontAlgn="base">
              <a:spcBef>
                <a:spcPts val="600"/>
              </a:spcBef>
              <a:buSzPct val="75000"/>
              <a:defRPr/>
            </a:pPr>
            <a:r>
              <a:rPr lang="en-US" sz="20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Minimized Attack Surface</a:t>
            </a:r>
          </a:p>
          <a:p>
            <a:pPr marL="231775" lvl="1" indent="-231775" defTabSz="914363">
              <a:spcBef>
                <a:spcPts val="600"/>
              </a:spcBef>
              <a:buSzPct val="80000"/>
              <a:buBlip>
                <a:blip r:embed="rId3"/>
              </a:buBlip>
              <a:defRPr/>
            </a:pPr>
            <a:r>
              <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No drivers, extensible code, or 3rd party code included in Hyper-V</a:t>
            </a:r>
          </a:p>
          <a:p>
            <a:pPr marL="231775" lvl="1" indent="-231775" defTabSz="914363">
              <a:spcBef>
                <a:spcPts val="600"/>
              </a:spcBef>
              <a:buSzPct val="80000"/>
              <a:buBlip>
                <a:blip r:embed="rId3"/>
              </a:buBlip>
              <a:defRPr/>
            </a:pPr>
            <a:r>
              <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Minimal size (only ~600 kilobytes)</a:t>
            </a:r>
          </a:p>
          <a:p>
            <a:pPr marL="231775" lvl="1" indent="-231775" defTabSz="914363">
              <a:spcBef>
                <a:spcPts val="600"/>
              </a:spcBef>
              <a:buSzPct val="80000"/>
              <a:buBlip>
                <a:blip r:embed="rId3"/>
              </a:buBlip>
              <a:defRPr/>
            </a:pPr>
            <a:r>
              <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Drivers run in the root partition</a:t>
            </a:r>
          </a:p>
          <a:p>
            <a:pPr lvl="0" indent="-342900" fontAlgn="base">
              <a:spcBef>
                <a:spcPts val="1200"/>
              </a:spcBef>
              <a:buSzPct val="75000"/>
              <a:defRPr/>
            </a:pPr>
            <a:r>
              <a:rPr lang="en-GB" sz="20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Simplifies Management</a:t>
            </a:r>
            <a:br>
              <a:rPr lang="en-GB" sz="20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br>
            <a:r>
              <a:rPr lang="en-GB" sz="20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&amp; Maintenance</a:t>
            </a:r>
          </a:p>
          <a:p>
            <a:pPr marL="233363" lvl="1" indent="-233363" fontAlgn="base">
              <a:spcBef>
                <a:spcPts val="600"/>
              </a:spcBef>
              <a:buSzPct val="80000"/>
              <a:buBlip>
                <a:blip r:embed="rId3"/>
              </a:buBlip>
              <a:defRPr/>
            </a:pPr>
            <a:r>
              <a:rPr lang="en-GB"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Because of microkernel architecture, the Microsoft hypervisor can be fully updated where needed via Windows Update</a:t>
            </a:r>
          </a:p>
          <a:p>
            <a:pPr marL="233363" lvl="1" indent="-233363" fontAlgn="base">
              <a:spcBef>
                <a:spcPts val="600"/>
              </a:spcBef>
              <a:buSzPct val="80000"/>
              <a:buBlip>
                <a:blip r:embed="rId3"/>
              </a:buBlip>
              <a:defRPr/>
            </a:pPr>
            <a:r>
              <a:rPr lang="en-GB"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Easily replacing the existing installation with a new one without the need for patching.  </a:t>
            </a:r>
          </a:p>
          <a:p>
            <a:pPr marL="233363" lvl="1" indent="-233363" fontAlgn="base">
              <a:spcBef>
                <a:spcPts val="600"/>
              </a:spcBef>
              <a:buSzPct val="80000"/>
              <a:buBlip>
                <a:blip r:embed="rId3"/>
              </a:buBlip>
              <a:defRPr/>
            </a:pPr>
            <a:r>
              <a:rPr lang="en-GB"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The hypervisor update can also be rolled back through the control panel</a:t>
            </a:r>
          </a:p>
        </p:txBody>
      </p:sp>
      <p:sp>
        <p:nvSpPr>
          <p:cNvPr id="11" name="Title 10"/>
          <p:cNvSpPr>
            <a:spLocks noGrp="1"/>
          </p:cNvSpPr>
          <p:nvPr>
            <p:ph type="title"/>
          </p:nvPr>
        </p:nvSpPr>
        <p:spPr/>
        <p:txBody>
          <a:bodyPr/>
          <a:lstStyle/>
          <a:p>
            <a:r>
              <a:rPr smtClean="0"/>
              <a:t>Microsoft’s Hypervisor</a:t>
            </a:r>
            <a:endParaRPr lang="en-US" dirty="0"/>
          </a:p>
        </p:txBody>
      </p:sp>
      <p:sp>
        <p:nvSpPr>
          <p:cNvPr id="12" name="Rectangle 11"/>
          <p:cNvSpPr/>
          <p:nvPr/>
        </p:nvSpPr>
        <p:spPr bwMode="auto">
          <a:xfrm>
            <a:off x="7884730" y="683761"/>
            <a:ext cx="281809" cy="367272"/>
          </a:xfrm>
          <a:prstGeom prst="rect">
            <a:avLst/>
          </a:prstGeom>
          <a:gradFill>
            <a:gsLst>
              <a:gs pos="0">
                <a:srgbClr val="FFC000"/>
              </a:gs>
              <a:gs pos="50000">
                <a:schemeClr val="accent6">
                  <a:lumMod val="75000"/>
                </a:schemeClr>
              </a:gs>
              <a:gs pos="100000">
                <a:srgbClr val="FFC000"/>
              </a:gs>
            </a:gsLst>
            <a:lin ang="0" scaled="0"/>
          </a:gradFill>
          <a:ln w="12700">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13" name="Rectangle 12"/>
          <p:cNvSpPr/>
          <p:nvPr/>
        </p:nvSpPr>
        <p:spPr bwMode="auto">
          <a:xfrm>
            <a:off x="8247337" y="683761"/>
            <a:ext cx="281809" cy="367272"/>
          </a:xfrm>
          <a:prstGeom prst="rect">
            <a:avLst/>
          </a:prstGeom>
          <a:noFill/>
          <a:ln w="28575">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18" name="Rectangle 17"/>
          <p:cNvSpPr/>
          <p:nvPr/>
        </p:nvSpPr>
        <p:spPr bwMode="auto">
          <a:xfrm>
            <a:off x="8609943" y="683761"/>
            <a:ext cx="281809" cy="367272"/>
          </a:xfrm>
          <a:prstGeom prst="rect">
            <a:avLst/>
          </a:prstGeom>
          <a:noFill/>
          <a:ln w="28575">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grpSp>
        <p:nvGrpSpPr>
          <p:cNvPr id="2" name="Group 21"/>
          <p:cNvGrpSpPr/>
          <p:nvPr/>
        </p:nvGrpSpPr>
        <p:grpSpPr>
          <a:xfrm>
            <a:off x="1259601" y="5662884"/>
            <a:ext cx="5982027" cy="1028700"/>
            <a:chOff x="1259601" y="5662884"/>
            <a:chExt cx="5982027" cy="1028700"/>
          </a:xfrm>
        </p:grpSpPr>
        <p:pic>
          <p:nvPicPr>
            <p:cNvPr id="14" name="Picture 87" descr="Vivid yellow box"/>
            <p:cNvPicPr>
              <a:picLocks noChangeAspect="1" noChangeArrowheads="1"/>
            </p:cNvPicPr>
            <p:nvPr/>
          </p:nvPicPr>
          <p:blipFill>
            <a:blip r:embed="rId4"/>
            <a:srcRect/>
            <a:stretch>
              <a:fillRect/>
            </a:stretch>
          </p:blipFill>
          <p:spPr bwMode="auto">
            <a:xfrm>
              <a:off x="1259601" y="5662884"/>
              <a:ext cx="5982027" cy="469900"/>
            </a:xfrm>
            <a:prstGeom prst="rect">
              <a:avLst/>
            </a:prstGeom>
            <a:noFill/>
            <a:ln w="9525">
              <a:noFill/>
              <a:miter lim="800000"/>
              <a:headEnd/>
              <a:tailEnd/>
            </a:ln>
          </p:spPr>
        </p:pic>
        <p:sp>
          <p:nvSpPr>
            <p:cNvPr id="15" name="Rectangle 13"/>
            <p:cNvSpPr>
              <a:spLocks noChangeArrowheads="1"/>
            </p:cNvSpPr>
            <p:nvPr/>
          </p:nvSpPr>
          <p:spPr bwMode="grayWhite">
            <a:xfrm>
              <a:off x="1450428" y="5789282"/>
              <a:ext cx="5510933" cy="254166"/>
            </a:xfrm>
            <a:prstGeom prst="rect">
              <a:avLst/>
            </a:prstGeom>
            <a:noFill/>
            <a:ln w="3175" algn="ctr">
              <a:noFill/>
              <a:miter lim="800000"/>
              <a:headEnd/>
              <a:tailEnd/>
            </a:ln>
          </p:spPr>
          <p:txBody>
            <a:bodyPr wrap="none" anchor="ctr"/>
            <a:lstStyle/>
            <a:p>
              <a:pPr algn="ctr">
                <a:lnSpc>
                  <a:spcPct val="90000"/>
                </a:lnSpc>
                <a:spcBef>
                  <a:spcPct val="30000"/>
                </a:spcBef>
              </a:pPr>
              <a:r>
                <a:rPr lang="en-US" sz="1600" dirty="0"/>
                <a:t>Windows </a:t>
              </a:r>
              <a:r>
                <a:rPr lang="en-US" sz="1600" dirty="0" smtClean="0"/>
                <a:t>Hypervisor</a:t>
              </a:r>
              <a:endParaRPr lang="en-US" sz="1600" dirty="0"/>
            </a:p>
          </p:txBody>
        </p:sp>
        <p:pic>
          <p:nvPicPr>
            <p:cNvPr id="17" name="Picture 107" descr="cooltools-shape"/>
            <p:cNvPicPr>
              <a:picLocks noChangeAspect="1" noChangeArrowheads="1"/>
            </p:cNvPicPr>
            <p:nvPr/>
          </p:nvPicPr>
          <p:blipFill>
            <a:blip r:embed="rId5"/>
            <a:srcRect/>
            <a:stretch>
              <a:fillRect/>
            </a:stretch>
          </p:blipFill>
          <p:spPr bwMode="auto">
            <a:xfrm>
              <a:off x="1345324" y="6043884"/>
              <a:ext cx="5770179" cy="647700"/>
            </a:xfrm>
            <a:prstGeom prst="rect">
              <a:avLst/>
            </a:prstGeom>
            <a:noFill/>
            <a:ln w="9525">
              <a:noFill/>
              <a:miter lim="800000"/>
              <a:headEnd/>
              <a:tailEnd/>
            </a:ln>
          </p:spPr>
        </p:pic>
        <p:sp>
          <p:nvSpPr>
            <p:cNvPr id="19" name="Rectangle 108"/>
            <p:cNvSpPr>
              <a:spLocks noChangeArrowheads="1"/>
            </p:cNvSpPr>
            <p:nvPr/>
          </p:nvSpPr>
          <p:spPr bwMode="invGray">
            <a:xfrm>
              <a:off x="1471448" y="6097257"/>
              <a:ext cx="5517931" cy="568325"/>
            </a:xfrm>
            <a:prstGeom prst="rect">
              <a:avLst/>
            </a:prstGeom>
            <a:noFill/>
            <a:ln w="3175">
              <a:noFill/>
              <a:miter lim="800000"/>
              <a:headEnd/>
              <a:tailEnd/>
            </a:ln>
          </p:spPr>
          <p:txBody>
            <a:bodyPr wrap="none" anchor="ctr"/>
            <a:lstStyle/>
            <a:p>
              <a:pPr algn="ctr">
                <a:lnSpc>
                  <a:spcPct val="90000"/>
                </a:lnSpc>
                <a:spcBef>
                  <a:spcPct val="30000"/>
                </a:spcBef>
              </a:pPr>
              <a:r>
                <a:rPr lang="en-US" sz="1600" dirty="0"/>
                <a:t>Server Hardware</a:t>
              </a:r>
            </a:p>
          </p:txBody>
        </p:sp>
      </p:grpSp>
      <p:sp>
        <p:nvSpPr>
          <p:cNvPr id="20" name="Line 26"/>
          <p:cNvSpPr>
            <a:spLocks noChangeShapeType="1"/>
          </p:cNvSpPr>
          <p:nvPr/>
        </p:nvSpPr>
        <p:spPr bwMode="auto">
          <a:xfrm rot="60000" flipH="1">
            <a:off x="893840" y="5496687"/>
            <a:ext cx="7251217" cy="116059"/>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anchor="ctr"/>
          <a:lstStyle/>
          <a:p>
            <a:pPr>
              <a:defRPr/>
            </a:pPr>
            <a:endParaRPr lang="en-US" dirty="0">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strVal val="#ppt_w*0.05"/>
                                          </p:val>
                                        </p:tav>
                                        <p:tav tm="100000">
                                          <p:val>
                                            <p:strVal val="#ppt_w"/>
                                          </p:val>
                                        </p:tav>
                                      </p:tavLst>
                                    </p:anim>
                                    <p:anim calcmode="lin" valueType="num">
                                      <p:cBhvr>
                                        <p:cTn id="8" dur="500" fill="hold"/>
                                        <p:tgtEl>
                                          <p:spTgt spid="20"/>
                                        </p:tgtEl>
                                        <p:attrNameLst>
                                          <p:attrName>ppt_h</p:attrName>
                                        </p:attrNameLst>
                                      </p:cBhvr>
                                      <p:tavLst>
                                        <p:tav tm="0">
                                          <p:val>
                                            <p:strVal val="#ppt_h"/>
                                          </p:val>
                                        </p:tav>
                                        <p:tav tm="100000">
                                          <p:val>
                                            <p:strVal val="#ppt_h"/>
                                          </p:val>
                                        </p:tav>
                                      </p:tavLst>
                                    </p:anim>
                                    <p:anim calcmode="lin" valueType="num">
                                      <p:cBhvr>
                                        <p:cTn id="9" dur="500" fill="hold"/>
                                        <p:tgtEl>
                                          <p:spTgt spid="20"/>
                                        </p:tgtEl>
                                        <p:attrNameLst>
                                          <p:attrName>ppt_x</p:attrName>
                                        </p:attrNameLst>
                                      </p:cBhvr>
                                      <p:tavLst>
                                        <p:tav tm="0">
                                          <p:val>
                                            <p:strVal val="#ppt_x-.2"/>
                                          </p:val>
                                        </p:tav>
                                        <p:tav tm="100000">
                                          <p:val>
                                            <p:strVal val="#ppt_x"/>
                                          </p:val>
                                        </p:tav>
                                      </p:tavLst>
                                    </p:anim>
                                    <p:anim calcmode="lin" valueType="num">
                                      <p:cBhvr>
                                        <p:cTn id="10" dur="500" fill="hold"/>
                                        <p:tgtEl>
                                          <p:spTgt spid="20"/>
                                        </p:tgtEl>
                                        <p:attrNameLst>
                                          <p:attrName>ppt_y</p:attrName>
                                        </p:attrNameLst>
                                      </p:cBhvr>
                                      <p:tavLst>
                                        <p:tav tm="0">
                                          <p:val>
                                            <p:strVal val="#ppt_y"/>
                                          </p:val>
                                        </p:tav>
                                        <p:tav tm="100000">
                                          <p:val>
                                            <p:strVal val="#ppt_y"/>
                                          </p:val>
                                        </p:tav>
                                      </p:tavLst>
                                    </p:anim>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2"/>
          <p:cNvSpPr>
            <a:spLocks noChangeArrowheads="1"/>
          </p:cNvSpPr>
          <p:nvPr/>
        </p:nvSpPr>
        <p:spPr bwMode="auto">
          <a:xfrm>
            <a:off x="310222" y="1603648"/>
            <a:ext cx="3738562" cy="1683544"/>
          </a:xfrm>
          <a:prstGeom prst="roundRect">
            <a:avLst/>
          </a:prstGeom>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indent="-342900" algn="ctr">
              <a:lnSpc>
                <a:spcPct val="80000"/>
              </a:lnSpc>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Virtualization Stack</a:t>
            </a:r>
            <a:endParaRPr lang="en-US" sz="1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53" name="Rounded Rectangle 52"/>
          <p:cNvSpPr/>
          <p:nvPr/>
        </p:nvSpPr>
        <p:spPr bwMode="auto">
          <a:xfrm>
            <a:off x="6537434" y="1240816"/>
            <a:ext cx="2387490" cy="4602938"/>
          </a:xfrm>
          <a:prstGeom prst="roundRect">
            <a:avLst>
              <a:gd name="adj" fmla="val 9288"/>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noAutofit/>
          </a:bodyPr>
          <a:lstStyle/>
          <a:p>
            <a:pPr defTabSz="914400">
              <a:lnSpc>
                <a:spcPct val="90000"/>
              </a:lnSpc>
              <a:spcBef>
                <a:spcPts val="600"/>
              </a:spcBef>
            </a:pPr>
            <a:r>
              <a:rPr lang="en-US" sz="1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What is a Root Partition?</a:t>
            </a:r>
          </a:p>
          <a:p>
            <a:pPr marL="231775" lvl="1" indent="-231775" defTabSz="914363">
              <a:lnSpc>
                <a:spcPct val="90000"/>
              </a:lnSpc>
              <a:spcBef>
                <a:spcPts val="600"/>
              </a:spcBef>
              <a:buSzPct val="80000"/>
              <a:buBlip>
                <a:blip r:embed="rId3"/>
              </a:buBlip>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Portion of hypervisor that has been pushed up and out</a:t>
            </a:r>
          </a:p>
          <a:p>
            <a:pPr marL="231775" lvl="1" indent="-231775" defTabSz="914363">
              <a:lnSpc>
                <a:spcPct val="90000"/>
              </a:lnSpc>
              <a:spcBef>
                <a:spcPts val="600"/>
              </a:spcBef>
              <a:buSzPct val="80000"/>
              <a:buBlip>
                <a:blip r:embed="rId3"/>
              </a:buBlip>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Virtualization stack runs within the root partition</a:t>
            </a:r>
          </a:p>
          <a:p>
            <a:pPr marL="231775" lvl="1" indent="-231775" defTabSz="914363">
              <a:lnSpc>
                <a:spcPct val="90000"/>
              </a:lnSpc>
              <a:spcBef>
                <a:spcPts val="600"/>
              </a:spcBef>
              <a:buSzPct val="80000"/>
              <a:buBlip>
                <a:blip r:embed="rId3"/>
              </a:buBlip>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Manages guest partitions</a:t>
            </a:r>
          </a:p>
          <a:p>
            <a:pPr defTabSz="914400">
              <a:lnSpc>
                <a:spcPct val="90000"/>
              </a:lnSpc>
              <a:spcBef>
                <a:spcPts val="1200"/>
              </a:spcBef>
            </a:pPr>
            <a:r>
              <a:rPr lang="en-US" sz="1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Lock it down and minimize its size by using WS 2008 server core</a:t>
            </a:r>
          </a:p>
          <a:p>
            <a:pPr defTabSz="914400">
              <a:lnSpc>
                <a:spcPct val="90000"/>
              </a:lnSpc>
              <a:spcBef>
                <a:spcPts val="1200"/>
              </a:spcBef>
            </a:pPr>
            <a:r>
              <a:rPr lang="en-US" sz="1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Separation of components by privilege and process</a:t>
            </a:r>
          </a:p>
          <a:p>
            <a:pPr marL="0" lvl="1" indent="0" defTabSz="914400">
              <a:lnSpc>
                <a:spcPct val="90000"/>
              </a:lnSpc>
              <a:spcBef>
                <a:spcPts val="1200"/>
              </a:spcBef>
              <a:buNone/>
            </a:pPr>
            <a:r>
              <a:rPr lang="en-US" sz="1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Code signing helps ensure that the hypervisor has not been modified</a:t>
            </a:r>
          </a:p>
          <a:p>
            <a:pPr marL="231775" lvl="1" indent="-231775" defTabSz="914363">
              <a:lnSpc>
                <a:spcPct val="90000"/>
              </a:lnSpc>
              <a:spcBef>
                <a:spcPts val="600"/>
              </a:spcBef>
              <a:buSzPct val="80000"/>
              <a:buBlip>
                <a:blip r:embed="rId3"/>
              </a:buBlip>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Before Windows Server 2008 engages Hyper-V through the root partition, it checks to ensure Hyper-V has the proper signature</a:t>
            </a:r>
          </a:p>
        </p:txBody>
      </p:sp>
      <p:sp>
        <p:nvSpPr>
          <p:cNvPr id="48" name="TextBox 47"/>
          <p:cNvSpPr txBox="1"/>
          <p:nvPr/>
        </p:nvSpPr>
        <p:spPr>
          <a:xfrm>
            <a:off x="4186720" y="3097600"/>
            <a:ext cx="2084037" cy="261610"/>
          </a:xfrm>
          <a:prstGeom prst="rect">
            <a:avLst/>
          </a:prstGeom>
          <a:noFill/>
        </p:spPr>
        <p:txBody>
          <a:bodyPr wrap="square" rtlCol="0">
            <a:spAutoFit/>
          </a:bodyPr>
          <a:lstStyle/>
          <a:p>
            <a:pPr algn="ctr"/>
            <a:r>
              <a:rPr lang="en-US" sz="11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User Mode  (“Ring 3”)</a:t>
            </a:r>
            <a:endParaRPr lang="en-US" sz="11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49" name="TextBox 48"/>
          <p:cNvSpPr txBox="1"/>
          <p:nvPr/>
        </p:nvSpPr>
        <p:spPr>
          <a:xfrm>
            <a:off x="4070639" y="4573973"/>
            <a:ext cx="2318706" cy="261610"/>
          </a:xfrm>
          <a:prstGeom prst="rect">
            <a:avLst/>
          </a:prstGeom>
          <a:noFill/>
        </p:spPr>
        <p:txBody>
          <a:bodyPr wrap="square" rtlCol="0">
            <a:spAutoFit/>
          </a:bodyPr>
          <a:lstStyle/>
          <a:p>
            <a:pPr algn="ctr"/>
            <a:r>
              <a:rPr lang="en-US" sz="11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Kernel Mode  (“Ring 0”)</a:t>
            </a:r>
            <a:endParaRPr lang="en-US" sz="11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50" name="Rectangle 49"/>
          <p:cNvSpPr>
            <a:spLocks noChangeArrowheads="1"/>
          </p:cNvSpPr>
          <p:nvPr/>
        </p:nvSpPr>
        <p:spPr bwMode="auto">
          <a:xfrm>
            <a:off x="4196258" y="1223126"/>
            <a:ext cx="2078418" cy="369332"/>
          </a:xfrm>
          <a:prstGeom prst="rect">
            <a:avLst/>
          </a:prstGeom>
          <a:noFill/>
          <a:ln w="9525">
            <a:noFill/>
            <a:miter lim="800000"/>
            <a:headEnd/>
            <a:tailEnd/>
          </a:ln>
        </p:spPr>
        <p:txBody>
          <a:bodyPr wrap="square">
            <a:spAutoFit/>
          </a:bodyPr>
          <a:lstStyle/>
          <a:p>
            <a:pPr algn="ctr"/>
            <a:r>
              <a:rPr lang="en-US"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Guest Partitions</a:t>
            </a:r>
            <a:endParaRPr lang="en-US" b="1"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sp>
        <p:nvSpPr>
          <p:cNvPr id="62" name="Line 26"/>
          <p:cNvSpPr>
            <a:spLocks noChangeShapeType="1"/>
          </p:cNvSpPr>
          <p:nvPr/>
        </p:nvSpPr>
        <p:spPr bwMode="auto">
          <a:xfrm rot="60000">
            <a:off x="4151495" y="1191827"/>
            <a:ext cx="95337" cy="3752493"/>
          </a:xfrm>
          <a:prstGeom prst="line">
            <a:avLst/>
          </a:prstGeom>
          <a:gradFill flip="none" rotWithShape="1">
            <a:gsLst>
              <a:gs pos="0">
                <a:schemeClr val="tx1">
                  <a:alpha val="0"/>
                </a:schemeClr>
              </a:gs>
              <a:gs pos="50000">
                <a:schemeClr val="tx1"/>
              </a:gs>
              <a:gs pos="100000">
                <a:schemeClr val="accent1">
                  <a:tint val="23500"/>
                  <a:satMod val="160000"/>
                  <a:alpha val="0"/>
                </a:schemeClr>
              </a:gs>
            </a:gsLst>
            <a:lin ang="0" scaled="0"/>
            <a:tileRect/>
          </a:gradFill>
          <a:ln w="28575" algn="ctr">
            <a:gradFill>
              <a:gsLst>
                <a:gs pos="0">
                  <a:schemeClr val="bg1">
                    <a:alpha val="0"/>
                  </a:schemeClr>
                </a:gs>
                <a:gs pos="50000">
                  <a:schemeClr val="bg1"/>
                </a:gs>
                <a:gs pos="100000">
                  <a:schemeClr val="bg1">
                    <a:alpha val="0"/>
                  </a:schemeClr>
                </a:gs>
              </a:gsLst>
              <a:lin ang="0" scaled="0"/>
            </a:gradFill>
            <a:prstDash val="sysDot"/>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ctr" anchorCtr="0" compatLnSpc="1">
            <a:prstTxWarp prst="textNoShape">
              <a:avLst/>
            </a:prstTxWarp>
          </a:bodyPr>
          <a:lstStyle/>
          <a:p>
            <a:pPr algn="ctr" defTabSz="1106012" eaLnBrk="0" hangingPunct="0">
              <a:buClr>
                <a:schemeClr val="tx2"/>
              </a:buClr>
              <a:buSzPct val="95000"/>
              <a:tabLst>
                <a:tab pos="514476" algn="l"/>
              </a:tabLst>
              <a:defRPr/>
            </a:pPr>
            <a:endPar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57" name="Line 26"/>
          <p:cNvSpPr>
            <a:spLocks noChangeShapeType="1"/>
          </p:cNvSpPr>
          <p:nvPr/>
        </p:nvSpPr>
        <p:spPr bwMode="auto">
          <a:xfrm rot="60000" flipH="1">
            <a:off x="-369005" y="4887833"/>
            <a:ext cx="6907370" cy="47017"/>
          </a:xfrm>
          <a:prstGeom prst="line">
            <a:avLst/>
          </a:prstGeom>
          <a:gradFill flip="none" rotWithShape="1">
            <a:gsLst>
              <a:gs pos="0">
                <a:schemeClr val="tx1">
                  <a:alpha val="0"/>
                </a:schemeClr>
              </a:gs>
              <a:gs pos="50000">
                <a:schemeClr val="tx1"/>
              </a:gs>
              <a:gs pos="100000">
                <a:schemeClr val="accent1">
                  <a:tint val="23500"/>
                  <a:satMod val="160000"/>
                  <a:alpha val="0"/>
                </a:schemeClr>
              </a:gs>
            </a:gsLst>
            <a:lin ang="0" scaled="0"/>
            <a:tileRect/>
          </a:gradFill>
          <a:ln w="28575" algn="ctr">
            <a:gradFill>
              <a:gsLst>
                <a:gs pos="0">
                  <a:schemeClr val="bg1">
                    <a:alpha val="0"/>
                  </a:schemeClr>
                </a:gs>
                <a:gs pos="50000">
                  <a:schemeClr val="bg1"/>
                </a:gs>
                <a:gs pos="100000">
                  <a:schemeClr val="bg1">
                    <a:alpha val="0"/>
                  </a:schemeClr>
                </a:gs>
              </a:gsLst>
              <a:lin ang="0" scaled="0"/>
            </a:gradFill>
            <a:prstDash val="sysDot"/>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ctr" anchorCtr="0" compatLnSpc="1">
            <a:prstTxWarp prst="textNoShape">
              <a:avLst/>
            </a:prstTxWarp>
          </a:bodyPr>
          <a:lstStyle/>
          <a:p>
            <a:pPr algn="ctr" defTabSz="1106012" eaLnBrk="0" hangingPunct="0">
              <a:buClr>
                <a:schemeClr val="tx2"/>
              </a:buClr>
              <a:buSzPct val="95000"/>
              <a:tabLst>
                <a:tab pos="514476" algn="l"/>
              </a:tabLst>
              <a:defRPr/>
            </a:pPr>
            <a:endPar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63" name="Line 26"/>
          <p:cNvSpPr>
            <a:spLocks noChangeShapeType="1"/>
          </p:cNvSpPr>
          <p:nvPr/>
        </p:nvSpPr>
        <p:spPr bwMode="auto">
          <a:xfrm rot="60000" flipH="1">
            <a:off x="-370114" y="3406613"/>
            <a:ext cx="6907370" cy="47017"/>
          </a:xfrm>
          <a:prstGeom prst="line">
            <a:avLst/>
          </a:prstGeom>
          <a:gradFill flip="none" rotWithShape="1">
            <a:gsLst>
              <a:gs pos="0">
                <a:schemeClr val="tx1">
                  <a:alpha val="0"/>
                </a:schemeClr>
              </a:gs>
              <a:gs pos="50000">
                <a:schemeClr val="tx1"/>
              </a:gs>
              <a:gs pos="100000">
                <a:schemeClr val="accent1">
                  <a:tint val="23500"/>
                  <a:satMod val="160000"/>
                  <a:alpha val="0"/>
                </a:schemeClr>
              </a:gs>
            </a:gsLst>
            <a:lin ang="0" scaled="0"/>
            <a:tileRect/>
          </a:gradFill>
          <a:ln w="28575" algn="ctr">
            <a:gradFill>
              <a:gsLst>
                <a:gs pos="0">
                  <a:schemeClr val="bg1">
                    <a:alpha val="0"/>
                  </a:schemeClr>
                </a:gs>
                <a:gs pos="50000">
                  <a:schemeClr val="bg1"/>
                </a:gs>
                <a:gs pos="100000">
                  <a:schemeClr val="bg1">
                    <a:alpha val="0"/>
                  </a:schemeClr>
                </a:gs>
              </a:gsLst>
              <a:lin ang="0" scaled="0"/>
            </a:gradFill>
            <a:prstDash val="sysDot"/>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ctr" anchorCtr="0" compatLnSpc="1">
            <a:prstTxWarp prst="textNoShape">
              <a:avLst/>
            </a:prstTxWarp>
          </a:bodyPr>
          <a:lstStyle/>
          <a:p>
            <a:pPr algn="ctr" defTabSz="1106012" eaLnBrk="0" hangingPunct="0">
              <a:buClr>
                <a:schemeClr val="tx2"/>
              </a:buClr>
              <a:buSzPct val="95000"/>
              <a:tabLst>
                <a:tab pos="514476" algn="l"/>
              </a:tabLst>
              <a:defRPr/>
            </a:pPr>
            <a:endPar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51" name="Rounded Rectangle 50"/>
          <p:cNvSpPr>
            <a:spLocks noChangeArrowheads="1"/>
          </p:cNvSpPr>
          <p:nvPr/>
        </p:nvSpPr>
        <p:spPr bwMode="auto">
          <a:xfrm>
            <a:off x="4304299" y="1882891"/>
            <a:ext cx="835259" cy="467319"/>
          </a:xfrm>
          <a:prstGeom prst="roundRect">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ctr">
            <a:noAutofit/>
          </a:bodyPr>
          <a:lstStyle/>
          <a:p>
            <a:pPr lvl="1" indent="-457200" algn="ctr" defTabSz="914363">
              <a:lnSpc>
                <a:spcPct val="90000"/>
              </a:lnSpc>
              <a:spcAft>
                <a:spcPts val="1200"/>
              </a:spcAft>
              <a:buSzPct val="80000"/>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 1</a:t>
            </a:r>
            <a:endPar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65" name="Rounded Rectangle 64"/>
          <p:cNvSpPr>
            <a:spLocks noChangeArrowheads="1"/>
          </p:cNvSpPr>
          <p:nvPr/>
        </p:nvSpPr>
        <p:spPr bwMode="auto">
          <a:xfrm>
            <a:off x="5197678" y="1882013"/>
            <a:ext cx="877301" cy="467319"/>
          </a:xfrm>
          <a:prstGeom prst="roundRect">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ctr">
            <a:noAutofit/>
          </a:bodyPr>
          <a:lstStyle/>
          <a:p>
            <a:pPr lvl="1" indent="-457200" algn="ctr" defTabSz="914363">
              <a:lnSpc>
                <a:spcPct val="90000"/>
              </a:lnSpc>
              <a:spcAft>
                <a:spcPts val="1200"/>
              </a:spcAft>
              <a:buSzPct val="80000"/>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 2</a:t>
            </a:r>
            <a:endPar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85" name="Text Box 9"/>
          <p:cNvSpPr txBox="1">
            <a:spLocks noChangeArrowheads="1"/>
          </p:cNvSpPr>
          <p:nvPr/>
        </p:nvSpPr>
        <p:spPr bwMode="auto">
          <a:xfrm>
            <a:off x="329952" y="1223126"/>
            <a:ext cx="3717116" cy="341632"/>
          </a:xfrm>
          <a:prstGeom prst="rect">
            <a:avLst/>
          </a:prstGeom>
          <a:noFill/>
          <a:ln w="3175" algn="ctr">
            <a:noFill/>
            <a:miter lim="800000"/>
            <a:headEnd/>
            <a:tailEnd/>
          </a:ln>
        </p:spPr>
        <p:txBody>
          <a:bodyPr wrap="square">
            <a:spAutoFit/>
          </a:bodyPr>
          <a:lstStyle/>
          <a:p>
            <a:pPr algn="ctr">
              <a:lnSpc>
                <a:spcPct val="90000"/>
              </a:lnSpc>
              <a:spcBef>
                <a:spcPct val="30000"/>
              </a:spcBef>
            </a:pPr>
            <a:r>
              <a:rPr lang="en-US"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Root Partition</a:t>
            </a:r>
            <a:endParaRPr lang="en-US" b="1"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sp>
        <p:nvSpPr>
          <p:cNvPr id="52" name="Title 51"/>
          <p:cNvSpPr>
            <a:spLocks noGrp="1"/>
          </p:cNvSpPr>
          <p:nvPr>
            <p:ph type="title"/>
          </p:nvPr>
        </p:nvSpPr>
        <p:spPr>
          <a:xfrm>
            <a:off x="457200" y="640079"/>
            <a:ext cx="3189890" cy="558100"/>
          </a:xfrm>
        </p:spPr>
        <p:txBody>
          <a:bodyPr/>
          <a:lstStyle/>
          <a:p>
            <a:r>
              <a:rPr smtClean="0"/>
              <a:t>Root Partition</a:t>
            </a:r>
            <a:endParaRPr lang="en-US" dirty="0"/>
          </a:p>
        </p:txBody>
      </p:sp>
      <p:sp>
        <p:nvSpPr>
          <p:cNvPr id="40" name="Rectangle 39"/>
          <p:cNvSpPr/>
          <p:nvPr/>
        </p:nvSpPr>
        <p:spPr bwMode="auto">
          <a:xfrm>
            <a:off x="7884730" y="673251"/>
            <a:ext cx="281809" cy="367272"/>
          </a:xfrm>
          <a:prstGeom prst="rect">
            <a:avLst/>
          </a:prstGeom>
          <a:gradFill>
            <a:gsLst>
              <a:gs pos="0">
                <a:srgbClr val="FFC000"/>
              </a:gs>
              <a:gs pos="50000">
                <a:schemeClr val="accent6">
                  <a:lumMod val="75000"/>
                </a:schemeClr>
              </a:gs>
              <a:gs pos="100000">
                <a:srgbClr val="FFC000"/>
              </a:gs>
            </a:gsLst>
            <a:lin ang="0" scaled="0"/>
          </a:gradFill>
          <a:ln w="12700">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54" name="Rectangle 53"/>
          <p:cNvSpPr/>
          <p:nvPr/>
        </p:nvSpPr>
        <p:spPr bwMode="auto">
          <a:xfrm>
            <a:off x="8247337" y="673251"/>
            <a:ext cx="281809" cy="367272"/>
          </a:xfrm>
          <a:prstGeom prst="rect">
            <a:avLst/>
          </a:prstGeom>
          <a:noFill/>
          <a:ln w="28575">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55" name="Rectangle 54"/>
          <p:cNvSpPr/>
          <p:nvPr/>
        </p:nvSpPr>
        <p:spPr bwMode="auto">
          <a:xfrm>
            <a:off x="8609943" y="673251"/>
            <a:ext cx="281809" cy="367272"/>
          </a:xfrm>
          <a:prstGeom prst="rect">
            <a:avLst/>
          </a:prstGeom>
          <a:noFill/>
          <a:ln w="28575">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pic>
        <p:nvPicPr>
          <p:cNvPr id="45" name="Picture 72" descr="Vivid yellow box"/>
          <p:cNvPicPr>
            <a:picLocks noChangeAspect="1" noChangeArrowheads="1"/>
          </p:cNvPicPr>
          <p:nvPr/>
        </p:nvPicPr>
        <p:blipFill>
          <a:blip r:embed="rId4"/>
          <a:srcRect/>
          <a:stretch>
            <a:fillRect/>
          </a:stretch>
        </p:blipFill>
        <p:spPr bwMode="auto">
          <a:xfrm>
            <a:off x="2199999" y="3493321"/>
            <a:ext cx="1763712" cy="1306512"/>
          </a:xfrm>
          <a:prstGeom prst="rect">
            <a:avLst/>
          </a:prstGeom>
          <a:noFill/>
          <a:ln w="9525">
            <a:noFill/>
            <a:miter lim="800000"/>
            <a:headEnd/>
            <a:tailEnd/>
          </a:ln>
        </p:spPr>
      </p:pic>
      <p:sp>
        <p:nvSpPr>
          <p:cNvPr id="46" name="Rectangle 8"/>
          <p:cNvSpPr>
            <a:spLocks noChangeArrowheads="1"/>
          </p:cNvSpPr>
          <p:nvPr/>
        </p:nvSpPr>
        <p:spPr bwMode="grayWhite">
          <a:xfrm>
            <a:off x="2274611" y="3555233"/>
            <a:ext cx="1435100" cy="1063625"/>
          </a:xfrm>
          <a:prstGeom prst="rect">
            <a:avLst/>
          </a:prstGeom>
          <a:noFill/>
          <a:ln w="3175" algn="ctr">
            <a:noFill/>
            <a:miter lim="800000"/>
            <a:headEnd/>
            <a:tailEnd/>
          </a:ln>
        </p:spPr>
        <p:txBody>
          <a:bodyPr wrap="none" anchor="b" anchorCtr="1"/>
          <a:lstStyle/>
          <a:p>
            <a:pPr algn="r">
              <a:lnSpc>
                <a:spcPct val="90000"/>
              </a:lnSpc>
              <a:spcBef>
                <a:spcPct val="30000"/>
              </a:spcBef>
            </a:pPr>
            <a:r>
              <a:rPr lang="en-US" sz="1600" dirty="0"/>
              <a:t>Virtualization</a:t>
            </a:r>
            <a:br>
              <a:rPr lang="en-US" sz="1600" dirty="0"/>
            </a:br>
            <a:r>
              <a:rPr lang="en-US" sz="1600" dirty="0"/>
              <a:t>Service</a:t>
            </a:r>
            <a:br>
              <a:rPr lang="en-US" sz="1600" dirty="0"/>
            </a:br>
            <a:r>
              <a:rPr lang="en-US" sz="1600" dirty="0"/>
              <a:t>Providers</a:t>
            </a:r>
            <a:br>
              <a:rPr lang="en-US" sz="1600" dirty="0"/>
            </a:br>
            <a:r>
              <a:rPr lang="en-US" sz="1600" dirty="0"/>
              <a:t>(VSPs)</a:t>
            </a:r>
          </a:p>
        </p:txBody>
      </p:sp>
      <p:pic>
        <p:nvPicPr>
          <p:cNvPr id="47" name="Picture 69" descr="Vivid green box"/>
          <p:cNvPicPr>
            <a:picLocks noChangeAspect="1" noChangeArrowheads="1"/>
          </p:cNvPicPr>
          <p:nvPr/>
        </p:nvPicPr>
        <p:blipFill>
          <a:blip r:embed="rId5"/>
          <a:srcRect/>
          <a:stretch>
            <a:fillRect/>
          </a:stretch>
        </p:blipFill>
        <p:spPr bwMode="auto">
          <a:xfrm>
            <a:off x="477561" y="3491733"/>
            <a:ext cx="1860550" cy="1308100"/>
          </a:xfrm>
          <a:prstGeom prst="rect">
            <a:avLst/>
          </a:prstGeom>
          <a:noFill/>
          <a:ln w="9525">
            <a:noFill/>
            <a:miter lim="800000"/>
            <a:headEnd/>
            <a:tailEnd/>
          </a:ln>
        </p:spPr>
      </p:pic>
      <p:grpSp>
        <p:nvGrpSpPr>
          <p:cNvPr id="2" name="Group 71"/>
          <p:cNvGrpSpPr>
            <a:grpSpLocks/>
          </p:cNvGrpSpPr>
          <p:nvPr/>
        </p:nvGrpSpPr>
        <p:grpSpPr bwMode="auto">
          <a:xfrm>
            <a:off x="572811" y="4018783"/>
            <a:ext cx="1198563" cy="563563"/>
            <a:chOff x="-138" y="2223"/>
            <a:chExt cx="755" cy="355"/>
          </a:xfrm>
        </p:grpSpPr>
        <p:pic>
          <p:nvPicPr>
            <p:cNvPr id="58" name="Picture 70" descr="Vivid green box"/>
            <p:cNvPicPr>
              <a:picLocks noChangeAspect="1" noChangeArrowheads="1"/>
            </p:cNvPicPr>
            <p:nvPr/>
          </p:nvPicPr>
          <p:blipFill>
            <a:blip r:embed="rId6"/>
            <a:srcRect/>
            <a:stretch>
              <a:fillRect/>
            </a:stretch>
          </p:blipFill>
          <p:spPr bwMode="auto">
            <a:xfrm>
              <a:off x="-138" y="2223"/>
              <a:ext cx="755" cy="355"/>
            </a:xfrm>
            <a:prstGeom prst="rect">
              <a:avLst/>
            </a:prstGeom>
            <a:noFill/>
            <a:ln w="9525">
              <a:noFill/>
              <a:miter lim="800000"/>
              <a:headEnd/>
              <a:tailEnd/>
            </a:ln>
          </p:spPr>
        </p:pic>
        <p:sp>
          <p:nvSpPr>
            <p:cNvPr id="59" name="Rectangle 6"/>
            <p:cNvSpPr>
              <a:spLocks noChangeArrowheads="1"/>
            </p:cNvSpPr>
            <p:nvPr/>
          </p:nvSpPr>
          <p:spPr bwMode="auto">
            <a:xfrm>
              <a:off x="-76" y="2236"/>
              <a:ext cx="631" cy="328"/>
            </a:xfrm>
            <a:prstGeom prst="rect">
              <a:avLst/>
            </a:prstGeom>
            <a:noFill/>
            <a:ln w="3175" algn="ctr">
              <a:noFill/>
              <a:miter lim="800000"/>
              <a:headEnd/>
              <a:tailEnd/>
            </a:ln>
          </p:spPr>
          <p:txBody>
            <a:bodyPr wrap="none" anchor="ctr"/>
            <a:lstStyle/>
            <a:p>
              <a:pPr algn="ctr">
                <a:lnSpc>
                  <a:spcPct val="90000"/>
                </a:lnSpc>
                <a:spcBef>
                  <a:spcPct val="30000"/>
                </a:spcBef>
              </a:pPr>
              <a:r>
                <a:rPr lang="en-US" sz="1600" dirty="0"/>
                <a:t>Windows</a:t>
              </a:r>
              <a:br>
                <a:rPr lang="en-US" sz="1600" dirty="0"/>
              </a:br>
              <a:r>
                <a:rPr lang="en-US" sz="1600" dirty="0"/>
                <a:t>Kernel</a:t>
              </a:r>
            </a:p>
          </p:txBody>
        </p:sp>
      </p:grpSp>
      <p:sp>
        <p:nvSpPr>
          <p:cNvPr id="68" name="Text Box 18"/>
          <p:cNvSpPr txBox="1">
            <a:spLocks noChangeArrowheads="1"/>
          </p:cNvSpPr>
          <p:nvPr/>
        </p:nvSpPr>
        <p:spPr bwMode="auto">
          <a:xfrm>
            <a:off x="660124" y="3628258"/>
            <a:ext cx="1493837" cy="312738"/>
          </a:xfrm>
          <a:prstGeom prst="rect">
            <a:avLst/>
          </a:prstGeom>
          <a:noFill/>
          <a:ln w="3175" algn="ctr">
            <a:noFill/>
            <a:miter lim="800000"/>
            <a:headEnd/>
            <a:tailEnd/>
          </a:ln>
        </p:spPr>
        <p:txBody>
          <a:bodyPr>
            <a:spAutoFit/>
          </a:bodyPr>
          <a:lstStyle/>
          <a:p>
            <a:pPr>
              <a:lnSpc>
                <a:spcPct val="90000"/>
              </a:lnSpc>
              <a:spcBef>
                <a:spcPct val="30000"/>
              </a:spcBef>
            </a:pPr>
            <a:r>
              <a:rPr lang="en-US" sz="1600" dirty="0"/>
              <a:t>Server Core</a:t>
            </a:r>
          </a:p>
        </p:txBody>
      </p:sp>
      <p:grpSp>
        <p:nvGrpSpPr>
          <p:cNvPr id="3" name="Group 74"/>
          <p:cNvGrpSpPr>
            <a:grpSpLocks/>
          </p:cNvGrpSpPr>
          <p:nvPr/>
        </p:nvGrpSpPr>
        <p:grpSpPr bwMode="auto">
          <a:xfrm>
            <a:off x="1879324" y="4156896"/>
            <a:ext cx="820737" cy="579437"/>
            <a:chOff x="1447" y="3097"/>
            <a:chExt cx="517" cy="365"/>
          </a:xfrm>
        </p:grpSpPr>
        <p:pic>
          <p:nvPicPr>
            <p:cNvPr id="84" name="Picture 73" descr="Vivid blue box"/>
            <p:cNvPicPr>
              <a:picLocks noChangeAspect="1" noChangeArrowheads="1"/>
            </p:cNvPicPr>
            <p:nvPr/>
          </p:nvPicPr>
          <p:blipFill>
            <a:blip r:embed="rId7"/>
            <a:srcRect/>
            <a:stretch>
              <a:fillRect/>
            </a:stretch>
          </p:blipFill>
          <p:spPr bwMode="auto">
            <a:xfrm>
              <a:off x="1447" y="3097"/>
              <a:ext cx="517" cy="364"/>
            </a:xfrm>
            <a:prstGeom prst="rect">
              <a:avLst/>
            </a:prstGeom>
            <a:noFill/>
            <a:ln w="9525">
              <a:noFill/>
              <a:miter lim="800000"/>
              <a:headEnd/>
              <a:tailEnd/>
            </a:ln>
          </p:spPr>
        </p:pic>
        <p:sp>
          <p:nvSpPr>
            <p:cNvPr id="87" name="Rectangle 19"/>
            <p:cNvSpPr>
              <a:spLocks noChangeArrowheads="1"/>
            </p:cNvSpPr>
            <p:nvPr/>
          </p:nvSpPr>
          <p:spPr bwMode="blackWhite">
            <a:xfrm>
              <a:off x="1452" y="3097"/>
              <a:ext cx="508" cy="365"/>
            </a:xfrm>
            <a:prstGeom prst="rect">
              <a:avLst/>
            </a:prstGeom>
            <a:noFill/>
            <a:ln w="3175" algn="ctr">
              <a:noFill/>
              <a:miter lim="800000"/>
              <a:headEnd/>
              <a:tailEnd/>
            </a:ln>
          </p:spPr>
          <p:txBody>
            <a:bodyPr wrap="none" anchor="ctr"/>
            <a:lstStyle/>
            <a:p>
              <a:pPr algn="ctr">
                <a:lnSpc>
                  <a:spcPct val="90000"/>
                </a:lnSpc>
                <a:spcBef>
                  <a:spcPct val="30000"/>
                </a:spcBef>
              </a:pPr>
              <a:r>
                <a:rPr lang="en-US" sz="1600" dirty="0"/>
                <a:t>Device</a:t>
              </a:r>
              <a:br>
                <a:rPr lang="en-US" sz="1600" dirty="0"/>
              </a:br>
              <a:r>
                <a:rPr lang="en-US" sz="1600" dirty="0"/>
                <a:t>Drivers</a:t>
              </a:r>
            </a:p>
          </p:txBody>
        </p:sp>
      </p:grpSp>
      <p:grpSp>
        <p:nvGrpSpPr>
          <p:cNvPr id="4" name="Group 77"/>
          <p:cNvGrpSpPr>
            <a:grpSpLocks/>
          </p:cNvGrpSpPr>
          <p:nvPr/>
        </p:nvGrpSpPr>
        <p:grpSpPr bwMode="auto">
          <a:xfrm>
            <a:off x="267355" y="2051050"/>
            <a:ext cx="2276147" cy="1244600"/>
            <a:chOff x="2342" y="4816"/>
            <a:chExt cx="1237" cy="784"/>
          </a:xfrm>
        </p:grpSpPr>
        <p:pic>
          <p:nvPicPr>
            <p:cNvPr id="92" name="Picture 75" descr="Vivid yellow box"/>
            <p:cNvPicPr>
              <a:picLocks noChangeAspect="1" noChangeArrowheads="1"/>
            </p:cNvPicPr>
            <p:nvPr/>
          </p:nvPicPr>
          <p:blipFill>
            <a:blip r:embed="rId4"/>
            <a:srcRect/>
            <a:stretch>
              <a:fillRect/>
            </a:stretch>
          </p:blipFill>
          <p:spPr bwMode="auto">
            <a:xfrm>
              <a:off x="2344" y="4816"/>
              <a:ext cx="1235" cy="784"/>
            </a:xfrm>
            <a:prstGeom prst="rect">
              <a:avLst/>
            </a:prstGeom>
            <a:noFill/>
            <a:ln w="9525">
              <a:noFill/>
              <a:miter lim="800000"/>
              <a:headEnd/>
              <a:tailEnd/>
            </a:ln>
          </p:spPr>
        </p:pic>
        <p:pic>
          <p:nvPicPr>
            <p:cNvPr id="93" name="Picture 76" descr="Vivid yellow box"/>
            <p:cNvPicPr>
              <a:picLocks noChangeAspect="1" noChangeArrowheads="1"/>
            </p:cNvPicPr>
            <p:nvPr/>
          </p:nvPicPr>
          <p:blipFill>
            <a:blip r:embed="rId4"/>
            <a:srcRect/>
            <a:stretch>
              <a:fillRect/>
            </a:stretch>
          </p:blipFill>
          <p:spPr bwMode="auto">
            <a:xfrm>
              <a:off x="2342" y="5096"/>
              <a:ext cx="1235" cy="472"/>
            </a:xfrm>
            <a:prstGeom prst="rect">
              <a:avLst/>
            </a:prstGeom>
            <a:noFill/>
            <a:ln w="9525">
              <a:noFill/>
              <a:miter lim="800000"/>
              <a:headEnd/>
              <a:tailEnd/>
            </a:ln>
          </p:spPr>
        </p:pic>
      </p:grpSp>
      <p:pic>
        <p:nvPicPr>
          <p:cNvPr id="94" name="Picture 92" descr="Vivid yellow box"/>
          <p:cNvPicPr>
            <a:picLocks noChangeAspect="1" noChangeArrowheads="1"/>
          </p:cNvPicPr>
          <p:nvPr/>
        </p:nvPicPr>
        <p:blipFill>
          <a:blip r:embed="rId4"/>
          <a:srcRect/>
          <a:stretch>
            <a:fillRect/>
          </a:stretch>
        </p:blipFill>
        <p:spPr bwMode="auto">
          <a:xfrm>
            <a:off x="2731153" y="1908502"/>
            <a:ext cx="1270000" cy="1155700"/>
          </a:xfrm>
          <a:prstGeom prst="rect">
            <a:avLst/>
          </a:prstGeom>
          <a:noFill/>
          <a:ln w="9525">
            <a:noFill/>
            <a:miter lim="800000"/>
            <a:headEnd/>
            <a:tailEnd/>
          </a:ln>
        </p:spPr>
      </p:pic>
      <p:pic>
        <p:nvPicPr>
          <p:cNvPr id="95" name="Picture 93" descr="Vivid yellow box"/>
          <p:cNvPicPr>
            <a:picLocks noChangeAspect="1" noChangeArrowheads="1"/>
          </p:cNvPicPr>
          <p:nvPr/>
        </p:nvPicPr>
        <p:blipFill>
          <a:blip r:embed="rId4"/>
          <a:srcRect/>
          <a:stretch>
            <a:fillRect/>
          </a:stretch>
        </p:blipFill>
        <p:spPr bwMode="auto">
          <a:xfrm>
            <a:off x="2616853" y="2029152"/>
            <a:ext cx="1270000" cy="1155700"/>
          </a:xfrm>
          <a:prstGeom prst="rect">
            <a:avLst/>
          </a:prstGeom>
          <a:noFill/>
          <a:ln w="9525">
            <a:noFill/>
            <a:miter lim="800000"/>
            <a:headEnd/>
            <a:tailEnd/>
          </a:ln>
        </p:spPr>
      </p:pic>
      <p:pic>
        <p:nvPicPr>
          <p:cNvPr id="96" name="Picture 91" descr="Vivid yellow box"/>
          <p:cNvPicPr>
            <a:picLocks noChangeAspect="1" noChangeArrowheads="1"/>
          </p:cNvPicPr>
          <p:nvPr/>
        </p:nvPicPr>
        <p:blipFill>
          <a:blip r:embed="rId4"/>
          <a:srcRect/>
          <a:stretch>
            <a:fillRect/>
          </a:stretch>
        </p:blipFill>
        <p:spPr bwMode="auto">
          <a:xfrm>
            <a:off x="2489853" y="2181552"/>
            <a:ext cx="1270000" cy="1155700"/>
          </a:xfrm>
          <a:prstGeom prst="rect">
            <a:avLst/>
          </a:prstGeom>
          <a:noFill/>
          <a:ln w="9525">
            <a:noFill/>
            <a:miter lim="800000"/>
            <a:headEnd/>
            <a:tailEnd/>
          </a:ln>
        </p:spPr>
      </p:pic>
      <p:sp>
        <p:nvSpPr>
          <p:cNvPr id="97" name="Rectangle 23"/>
          <p:cNvSpPr>
            <a:spLocks noChangeArrowheads="1"/>
          </p:cNvSpPr>
          <p:nvPr/>
        </p:nvSpPr>
        <p:spPr bwMode="grayWhite">
          <a:xfrm>
            <a:off x="2524778" y="2243465"/>
            <a:ext cx="1185863" cy="982662"/>
          </a:xfrm>
          <a:prstGeom prst="rect">
            <a:avLst/>
          </a:prstGeom>
          <a:noFill/>
          <a:ln w="3175" algn="ctr">
            <a:noFill/>
            <a:miter lim="800000"/>
            <a:headEnd/>
            <a:tailEnd/>
          </a:ln>
        </p:spPr>
        <p:txBody>
          <a:bodyPr wrap="none" anchor="ctr"/>
          <a:lstStyle/>
          <a:p>
            <a:pPr algn="ctr">
              <a:lnSpc>
                <a:spcPct val="90000"/>
              </a:lnSpc>
              <a:spcBef>
                <a:spcPct val="30000"/>
              </a:spcBef>
            </a:pPr>
            <a:r>
              <a:rPr lang="en-US" sz="1600" dirty="0"/>
              <a:t>VM Worker</a:t>
            </a:r>
            <a:br>
              <a:rPr lang="en-US" sz="1600" dirty="0"/>
            </a:br>
            <a:r>
              <a:rPr lang="en-US" sz="1600" dirty="0"/>
              <a:t>Processes</a:t>
            </a:r>
          </a:p>
        </p:txBody>
      </p:sp>
      <p:sp>
        <p:nvSpPr>
          <p:cNvPr id="98" name="Rectangle 10"/>
          <p:cNvSpPr>
            <a:spLocks noChangeArrowheads="1"/>
          </p:cNvSpPr>
          <p:nvPr/>
        </p:nvSpPr>
        <p:spPr bwMode="grayWhite">
          <a:xfrm>
            <a:off x="454297" y="2264978"/>
            <a:ext cx="1900020" cy="914400"/>
          </a:xfrm>
          <a:prstGeom prst="rect">
            <a:avLst/>
          </a:prstGeom>
          <a:noFill/>
          <a:ln w="3175" algn="ctr">
            <a:noFill/>
            <a:miter lim="800000"/>
            <a:headEnd/>
            <a:tailEnd/>
          </a:ln>
        </p:spPr>
        <p:txBody>
          <a:bodyPr wrap="none" anchor="ctr"/>
          <a:lstStyle/>
          <a:p>
            <a:pPr algn="ctr">
              <a:lnSpc>
                <a:spcPct val="90000"/>
              </a:lnSpc>
              <a:spcBef>
                <a:spcPct val="30000"/>
              </a:spcBef>
              <a:defRPr/>
            </a:pPr>
            <a:endParaRPr lang="en-US" sz="1600" dirty="0">
              <a:effectLst>
                <a:outerShdw blurRad="38100" dist="38100" dir="2700000" algn="tl">
                  <a:srgbClr val="C0C0C0"/>
                </a:outerShdw>
              </a:effectLst>
              <a:latin typeface="Arial" charset="0"/>
              <a:cs typeface="Arial" charset="0"/>
            </a:endParaRPr>
          </a:p>
          <a:p>
            <a:pPr algn="ctr">
              <a:lnSpc>
                <a:spcPct val="90000"/>
              </a:lnSpc>
              <a:spcBef>
                <a:spcPct val="30000"/>
              </a:spcBef>
              <a:defRPr/>
            </a:pPr>
            <a:r>
              <a:rPr lang="en-US" sz="1600" dirty="0" smtClean="0">
                <a:latin typeface="Arial" charset="0"/>
                <a:cs typeface="Arial" charset="0"/>
              </a:rPr>
              <a:t>VM Mgmt</a:t>
            </a:r>
            <a:r>
              <a:rPr lang="en-US" sz="1600" dirty="0">
                <a:latin typeface="Arial" charset="0"/>
                <a:cs typeface="Arial" charset="0"/>
              </a:rPr>
              <a:t/>
            </a:r>
            <a:br>
              <a:rPr lang="en-US" sz="1600" dirty="0">
                <a:latin typeface="Arial" charset="0"/>
                <a:cs typeface="Arial" charset="0"/>
              </a:rPr>
            </a:br>
            <a:r>
              <a:rPr lang="en-US" sz="1600" dirty="0">
                <a:latin typeface="Arial" charset="0"/>
                <a:cs typeface="Arial" charset="0"/>
              </a:rPr>
              <a:t>Service</a:t>
            </a:r>
          </a:p>
        </p:txBody>
      </p:sp>
      <p:sp>
        <p:nvSpPr>
          <p:cNvPr id="99" name="Rectangle 21"/>
          <p:cNvSpPr>
            <a:spLocks noChangeArrowheads="1"/>
          </p:cNvSpPr>
          <p:nvPr/>
        </p:nvSpPr>
        <p:spPr bwMode="grayWhite">
          <a:xfrm>
            <a:off x="454297" y="2191953"/>
            <a:ext cx="1900020" cy="288925"/>
          </a:xfrm>
          <a:prstGeom prst="rect">
            <a:avLst/>
          </a:prstGeom>
          <a:noFill/>
          <a:ln w="3175" algn="ctr">
            <a:noFill/>
            <a:miter lim="800000"/>
            <a:headEnd/>
            <a:tailEnd/>
          </a:ln>
        </p:spPr>
        <p:txBody>
          <a:bodyPr wrap="none" anchor="ctr"/>
          <a:lstStyle/>
          <a:p>
            <a:pPr algn="ctr">
              <a:lnSpc>
                <a:spcPct val="90000"/>
              </a:lnSpc>
              <a:spcBef>
                <a:spcPct val="30000"/>
              </a:spcBef>
            </a:pPr>
            <a:r>
              <a:rPr lang="en-US" sz="1600" dirty="0"/>
              <a:t>WMI Provider</a:t>
            </a:r>
          </a:p>
        </p:txBody>
      </p:sp>
      <p:sp>
        <p:nvSpPr>
          <p:cNvPr id="100" name="TextBox 99"/>
          <p:cNvSpPr txBox="1"/>
          <p:nvPr/>
        </p:nvSpPr>
        <p:spPr>
          <a:xfrm>
            <a:off x="5999756" y="1946718"/>
            <a:ext cx="527169" cy="307777"/>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alpha val="43137"/>
                    </a:srgbClr>
                  </a:outerShdw>
                </a:effectLst>
              </a:rPr>
              <a:t>. . . </a:t>
            </a:r>
            <a:endParaRPr lang="en-US" sz="1400" b="1" dirty="0">
              <a:solidFill>
                <a:schemeClr val="bg1"/>
              </a:solidFill>
              <a:effectLst>
                <a:outerShdw blurRad="38100" dist="38100" dir="2700000" algn="tl">
                  <a:srgbClr val="000000">
                    <a:alpha val="43137"/>
                  </a:srgbClr>
                </a:outerShdw>
              </a:effectLst>
            </a:endParaRPr>
          </a:p>
        </p:txBody>
      </p:sp>
      <p:grpSp>
        <p:nvGrpSpPr>
          <p:cNvPr id="5" name="Group 102"/>
          <p:cNvGrpSpPr/>
          <p:nvPr/>
        </p:nvGrpSpPr>
        <p:grpSpPr>
          <a:xfrm>
            <a:off x="408265" y="5058537"/>
            <a:ext cx="5982027" cy="1028700"/>
            <a:chOff x="1259601" y="5662884"/>
            <a:chExt cx="5982027" cy="1028700"/>
          </a:xfrm>
        </p:grpSpPr>
        <p:pic>
          <p:nvPicPr>
            <p:cNvPr id="104" name="Picture 87" descr="Vivid yellow box"/>
            <p:cNvPicPr>
              <a:picLocks noChangeAspect="1" noChangeArrowheads="1"/>
            </p:cNvPicPr>
            <p:nvPr/>
          </p:nvPicPr>
          <p:blipFill>
            <a:blip r:embed="rId4"/>
            <a:srcRect/>
            <a:stretch>
              <a:fillRect/>
            </a:stretch>
          </p:blipFill>
          <p:spPr bwMode="auto">
            <a:xfrm>
              <a:off x="1259601" y="5662884"/>
              <a:ext cx="5982027" cy="469900"/>
            </a:xfrm>
            <a:prstGeom prst="rect">
              <a:avLst/>
            </a:prstGeom>
            <a:noFill/>
            <a:ln w="9525">
              <a:noFill/>
              <a:miter lim="800000"/>
              <a:headEnd/>
              <a:tailEnd/>
            </a:ln>
          </p:spPr>
        </p:pic>
        <p:sp>
          <p:nvSpPr>
            <p:cNvPr id="105" name="Rectangle 13"/>
            <p:cNvSpPr>
              <a:spLocks noChangeArrowheads="1"/>
            </p:cNvSpPr>
            <p:nvPr/>
          </p:nvSpPr>
          <p:spPr bwMode="grayWhite">
            <a:xfrm>
              <a:off x="1450428" y="5789282"/>
              <a:ext cx="5510933" cy="254166"/>
            </a:xfrm>
            <a:prstGeom prst="rect">
              <a:avLst/>
            </a:prstGeom>
            <a:noFill/>
            <a:ln w="3175" algn="ctr">
              <a:noFill/>
              <a:miter lim="800000"/>
              <a:headEnd/>
              <a:tailEnd/>
            </a:ln>
          </p:spPr>
          <p:txBody>
            <a:bodyPr wrap="none" anchor="ctr"/>
            <a:lstStyle/>
            <a:p>
              <a:pPr algn="ctr">
                <a:lnSpc>
                  <a:spcPct val="90000"/>
                </a:lnSpc>
                <a:spcBef>
                  <a:spcPct val="30000"/>
                </a:spcBef>
              </a:pPr>
              <a:r>
                <a:rPr lang="en-US" sz="1600" dirty="0"/>
                <a:t>Windows </a:t>
              </a:r>
              <a:r>
                <a:rPr lang="en-US" sz="1600" dirty="0" smtClean="0"/>
                <a:t>Hypervisor</a:t>
              </a:r>
              <a:endParaRPr lang="en-US" sz="1600" dirty="0"/>
            </a:p>
          </p:txBody>
        </p:sp>
        <p:pic>
          <p:nvPicPr>
            <p:cNvPr id="106" name="Picture 107" descr="cooltools-shape"/>
            <p:cNvPicPr>
              <a:picLocks noChangeAspect="1" noChangeArrowheads="1"/>
            </p:cNvPicPr>
            <p:nvPr/>
          </p:nvPicPr>
          <p:blipFill>
            <a:blip r:embed="rId8"/>
            <a:srcRect/>
            <a:stretch>
              <a:fillRect/>
            </a:stretch>
          </p:blipFill>
          <p:spPr bwMode="auto">
            <a:xfrm>
              <a:off x="1345324" y="6043884"/>
              <a:ext cx="5770179" cy="647700"/>
            </a:xfrm>
            <a:prstGeom prst="rect">
              <a:avLst/>
            </a:prstGeom>
            <a:noFill/>
            <a:ln w="9525">
              <a:noFill/>
              <a:miter lim="800000"/>
              <a:headEnd/>
              <a:tailEnd/>
            </a:ln>
          </p:spPr>
        </p:pic>
        <p:sp>
          <p:nvSpPr>
            <p:cNvPr id="107" name="Rectangle 108"/>
            <p:cNvSpPr>
              <a:spLocks noChangeArrowheads="1"/>
            </p:cNvSpPr>
            <p:nvPr/>
          </p:nvSpPr>
          <p:spPr bwMode="invGray">
            <a:xfrm>
              <a:off x="1471448" y="6097257"/>
              <a:ext cx="5517931" cy="568325"/>
            </a:xfrm>
            <a:prstGeom prst="rect">
              <a:avLst/>
            </a:prstGeom>
            <a:noFill/>
            <a:ln w="3175">
              <a:noFill/>
              <a:miter lim="800000"/>
              <a:headEnd/>
              <a:tailEnd/>
            </a:ln>
          </p:spPr>
          <p:txBody>
            <a:bodyPr wrap="none" anchor="ctr"/>
            <a:lstStyle/>
            <a:p>
              <a:pPr algn="ctr">
                <a:lnSpc>
                  <a:spcPct val="90000"/>
                </a:lnSpc>
                <a:spcBef>
                  <a:spcPct val="30000"/>
                </a:spcBef>
              </a:pPr>
              <a:r>
                <a:rPr lang="en-US" sz="1600" dirty="0"/>
                <a:t>Server Hardware</a:t>
              </a:r>
            </a:p>
          </p:txBody>
        </p:sp>
      </p:grpSp>
      <p:sp>
        <p:nvSpPr>
          <p:cNvPr id="108" name="Rectangle 113"/>
          <p:cNvSpPr>
            <a:spLocks noChangeArrowheads="1"/>
          </p:cNvSpPr>
          <p:nvPr/>
        </p:nvSpPr>
        <p:spPr bwMode="auto">
          <a:xfrm>
            <a:off x="672115" y="6058283"/>
            <a:ext cx="1118896" cy="259175"/>
          </a:xfrm>
          <a:prstGeom prst="rect">
            <a:avLst/>
          </a:prstGeom>
          <a:noFill/>
          <a:ln w="3175">
            <a:noFill/>
            <a:miter lim="800000"/>
            <a:headEnd/>
            <a:tailEnd/>
          </a:ln>
        </p:spPr>
        <p:txBody>
          <a:bodyPr wrap="none" lIns="92075" tIns="46038" rIns="92075" bIns="46038">
            <a:spAutoFit/>
          </a:bodyPr>
          <a:lstStyle/>
          <a:p>
            <a:pPr>
              <a:lnSpc>
                <a:spcPct val="90000"/>
              </a:lnSpc>
              <a:spcBef>
                <a:spcPct val="30000"/>
              </a:spcBef>
              <a:defRPr/>
            </a:pPr>
            <a:r>
              <a:rPr lang="en-US" sz="1200" b="1" dirty="0">
                <a:solidFill>
                  <a:schemeClr val="bg1"/>
                </a:solidFill>
              </a:rPr>
              <a:t>Provided by:</a:t>
            </a:r>
          </a:p>
        </p:txBody>
      </p:sp>
      <p:sp>
        <p:nvSpPr>
          <p:cNvPr id="109" name="Rectangle 114"/>
          <p:cNvSpPr>
            <a:spLocks noChangeArrowheads="1"/>
          </p:cNvSpPr>
          <p:nvPr/>
        </p:nvSpPr>
        <p:spPr bwMode="auto">
          <a:xfrm>
            <a:off x="1090449" y="6348795"/>
            <a:ext cx="862672" cy="259175"/>
          </a:xfrm>
          <a:prstGeom prst="rect">
            <a:avLst/>
          </a:prstGeom>
          <a:noFill/>
          <a:ln w="9525">
            <a:noFill/>
            <a:miter lim="800000"/>
            <a:headEnd/>
            <a:tailEnd/>
          </a:ln>
        </p:spPr>
        <p:txBody>
          <a:bodyPr wrap="none" lIns="92075" tIns="46038" rIns="92075" bIns="46038">
            <a:spAutoFit/>
          </a:bodyPr>
          <a:lstStyle/>
          <a:p>
            <a:pPr>
              <a:lnSpc>
                <a:spcPct val="90000"/>
              </a:lnSpc>
              <a:spcBef>
                <a:spcPct val="30000"/>
              </a:spcBef>
              <a:defRPr/>
            </a:pPr>
            <a:r>
              <a:rPr lang="en-US" sz="1200" b="1" dirty="0">
                <a:solidFill>
                  <a:schemeClr val="bg1"/>
                </a:solidFill>
              </a:rPr>
              <a:t>Windows</a:t>
            </a:r>
          </a:p>
        </p:txBody>
      </p:sp>
      <p:sp>
        <p:nvSpPr>
          <p:cNvPr id="110" name="Rectangle 115"/>
          <p:cNvSpPr>
            <a:spLocks noChangeArrowheads="1"/>
          </p:cNvSpPr>
          <p:nvPr/>
        </p:nvSpPr>
        <p:spPr bwMode="auto">
          <a:xfrm>
            <a:off x="3605049" y="6361495"/>
            <a:ext cx="1176604" cy="259175"/>
          </a:xfrm>
          <a:prstGeom prst="rect">
            <a:avLst/>
          </a:prstGeom>
          <a:noFill/>
          <a:ln w="3175">
            <a:noFill/>
            <a:miter lim="800000"/>
            <a:headEnd/>
            <a:tailEnd/>
          </a:ln>
        </p:spPr>
        <p:txBody>
          <a:bodyPr wrap="none" lIns="92075" tIns="46038" rIns="92075" bIns="46038">
            <a:spAutoFit/>
          </a:bodyPr>
          <a:lstStyle/>
          <a:p>
            <a:pPr>
              <a:lnSpc>
                <a:spcPct val="90000"/>
              </a:lnSpc>
              <a:spcBef>
                <a:spcPct val="30000"/>
              </a:spcBef>
              <a:defRPr/>
            </a:pPr>
            <a:r>
              <a:rPr lang="en-US" sz="1200" b="1" dirty="0" smtClean="0">
                <a:solidFill>
                  <a:schemeClr val="bg1"/>
                </a:solidFill>
              </a:rPr>
              <a:t>3</a:t>
            </a:r>
            <a:r>
              <a:rPr lang="en-US" sz="1200" b="1" baseline="30000" dirty="0" smtClean="0">
                <a:solidFill>
                  <a:schemeClr val="bg1"/>
                </a:solidFill>
              </a:rPr>
              <a:t>rd</a:t>
            </a:r>
            <a:r>
              <a:rPr lang="en-US" sz="1200" b="1" dirty="0" smtClean="0">
                <a:solidFill>
                  <a:schemeClr val="bg1"/>
                </a:solidFill>
              </a:rPr>
              <a:t> Party ISVs</a:t>
            </a:r>
            <a:endParaRPr lang="en-US" sz="1200" b="1" dirty="0">
              <a:solidFill>
                <a:schemeClr val="bg1"/>
              </a:solidFill>
            </a:endParaRPr>
          </a:p>
        </p:txBody>
      </p:sp>
      <p:sp>
        <p:nvSpPr>
          <p:cNvPr id="111" name="Rectangle 117"/>
          <p:cNvSpPr>
            <a:spLocks noChangeArrowheads="1"/>
          </p:cNvSpPr>
          <p:nvPr/>
        </p:nvSpPr>
        <p:spPr bwMode="auto">
          <a:xfrm>
            <a:off x="2398549" y="6342445"/>
            <a:ext cx="774251" cy="259175"/>
          </a:xfrm>
          <a:prstGeom prst="rect">
            <a:avLst/>
          </a:prstGeom>
          <a:noFill/>
          <a:ln w="3175">
            <a:noFill/>
            <a:miter lim="800000"/>
            <a:headEnd/>
            <a:tailEnd/>
          </a:ln>
        </p:spPr>
        <p:txBody>
          <a:bodyPr wrap="none" lIns="92075" tIns="46038" rIns="92075" bIns="46038">
            <a:spAutoFit/>
          </a:bodyPr>
          <a:lstStyle/>
          <a:p>
            <a:pPr>
              <a:lnSpc>
                <a:spcPct val="90000"/>
              </a:lnSpc>
              <a:spcBef>
                <a:spcPct val="30000"/>
              </a:spcBef>
              <a:defRPr/>
            </a:pPr>
            <a:r>
              <a:rPr lang="en-US" sz="1200" b="1" dirty="0" smtClean="0">
                <a:solidFill>
                  <a:schemeClr val="bg1"/>
                </a:solidFill>
              </a:rPr>
              <a:t>Hyper-V</a:t>
            </a:r>
            <a:endParaRPr lang="en-US" sz="1200" b="1" dirty="0">
              <a:solidFill>
                <a:schemeClr val="bg1"/>
              </a:solidFill>
            </a:endParaRPr>
          </a:p>
        </p:txBody>
      </p:sp>
      <p:pic>
        <p:nvPicPr>
          <p:cNvPr id="112" name="Picture 118" descr="cooltools-shape"/>
          <p:cNvPicPr>
            <a:picLocks noChangeAspect="1" noChangeArrowheads="1"/>
          </p:cNvPicPr>
          <p:nvPr/>
        </p:nvPicPr>
        <p:blipFill>
          <a:blip r:embed="rId9"/>
          <a:srcRect/>
          <a:stretch>
            <a:fillRect/>
          </a:stretch>
        </p:blipFill>
        <p:spPr bwMode="auto">
          <a:xfrm>
            <a:off x="743553" y="6256720"/>
            <a:ext cx="463550" cy="455612"/>
          </a:xfrm>
          <a:prstGeom prst="rect">
            <a:avLst/>
          </a:prstGeom>
          <a:noFill/>
          <a:ln w="9525">
            <a:noFill/>
            <a:miter lim="800000"/>
            <a:headEnd/>
            <a:tailEnd/>
          </a:ln>
        </p:spPr>
      </p:pic>
      <p:pic>
        <p:nvPicPr>
          <p:cNvPr id="113" name="Picture 120" descr="cooltools-shape"/>
          <p:cNvPicPr>
            <a:picLocks noChangeAspect="1" noChangeArrowheads="1"/>
          </p:cNvPicPr>
          <p:nvPr/>
        </p:nvPicPr>
        <p:blipFill>
          <a:blip r:embed="rId10"/>
          <a:srcRect/>
          <a:stretch>
            <a:fillRect/>
          </a:stretch>
        </p:blipFill>
        <p:spPr bwMode="auto">
          <a:xfrm>
            <a:off x="3258153" y="6269420"/>
            <a:ext cx="463550" cy="455612"/>
          </a:xfrm>
          <a:prstGeom prst="rect">
            <a:avLst/>
          </a:prstGeom>
          <a:noFill/>
          <a:ln w="9525">
            <a:noFill/>
            <a:miter lim="800000"/>
            <a:headEnd/>
            <a:tailEnd/>
          </a:ln>
        </p:spPr>
      </p:pic>
      <p:pic>
        <p:nvPicPr>
          <p:cNvPr id="114" name="Picture 121" descr="cooltools-shape"/>
          <p:cNvPicPr>
            <a:picLocks noChangeAspect="1" noChangeArrowheads="1"/>
          </p:cNvPicPr>
          <p:nvPr/>
        </p:nvPicPr>
        <p:blipFill>
          <a:blip r:embed="rId11"/>
          <a:srcRect/>
          <a:stretch>
            <a:fillRect/>
          </a:stretch>
        </p:blipFill>
        <p:spPr bwMode="auto">
          <a:xfrm>
            <a:off x="2051653" y="6250370"/>
            <a:ext cx="463550" cy="45561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8" grpId="0"/>
      <p:bldP spid="97" grpId="0"/>
      <p:bldP spid="98" grpId="0"/>
      <p:bldP spid="9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ounded Rectangle 67"/>
          <p:cNvSpPr/>
          <p:nvPr/>
        </p:nvSpPr>
        <p:spPr bwMode="auto">
          <a:xfrm>
            <a:off x="6334123" y="1356427"/>
            <a:ext cx="2590801" cy="3537278"/>
          </a:xfrm>
          <a:prstGeom prst="roundRect">
            <a:avLst>
              <a:gd name="adj" fmla="val 9288"/>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noAutofit/>
          </a:bodyPr>
          <a:lstStyle/>
          <a:p>
            <a:pPr>
              <a:lnSpc>
                <a:spcPct val="90000"/>
              </a:lnSpc>
              <a:spcBef>
                <a:spcPts val="900"/>
              </a:spcBef>
            </a:pPr>
            <a:r>
              <a:rPr lang="en-US" sz="1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Guest-to-guest isolation mitigates risks</a:t>
            </a:r>
          </a:p>
          <a:p>
            <a:pPr marL="233363" lvl="1" indent="-233363" defTabSz="914363">
              <a:lnSpc>
                <a:spcPct val="90000"/>
              </a:lnSpc>
              <a:spcBef>
                <a:spcPts val="600"/>
              </a:spcBef>
              <a:buSzPct val="80000"/>
              <a:buBlip>
                <a:blip r:embed="rId3"/>
              </a:buBlip>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VMs can be configured to only communicate through networks where policies can be enforced</a:t>
            </a:r>
          </a:p>
          <a:p>
            <a:pPr marL="233363" lvl="1" indent="-233363" defTabSz="914363">
              <a:lnSpc>
                <a:spcPct val="90000"/>
              </a:lnSpc>
              <a:spcBef>
                <a:spcPts val="600"/>
              </a:spcBef>
              <a:buSzPct val="80000"/>
              <a:buBlip>
                <a:blip r:embed="rId3"/>
              </a:buBlip>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If compromised, limits damage because of architecture and hardware</a:t>
            </a:r>
          </a:p>
          <a:p>
            <a:pPr marL="0" lvl="1">
              <a:lnSpc>
                <a:spcPct val="90000"/>
              </a:lnSpc>
              <a:spcBef>
                <a:spcPts val="900"/>
              </a:spcBef>
            </a:pPr>
            <a:r>
              <a:rPr lang="en-GB" sz="1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Enables use all of management tools for Windows environment</a:t>
            </a:r>
          </a:p>
          <a:p>
            <a:pPr marL="233363" lvl="1" indent="-233363" defTabSz="914363">
              <a:lnSpc>
                <a:spcPct val="90000"/>
              </a:lnSpc>
              <a:spcBef>
                <a:spcPts val="600"/>
              </a:spcBef>
              <a:buSzPct val="80000"/>
              <a:buBlip>
                <a:blip r:embed="rId3"/>
              </a:buBlip>
              <a:defRPr/>
            </a:pPr>
            <a:r>
              <a:rPr lang="en-GB"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No need to learn additional tools to manage or secure </a:t>
            </a:r>
          </a:p>
          <a:p>
            <a:pPr marL="233363" lvl="1" indent="-233363" defTabSz="914363">
              <a:lnSpc>
                <a:spcPct val="90000"/>
              </a:lnSpc>
              <a:spcBef>
                <a:spcPts val="600"/>
              </a:spcBef>
              <a:buSzPct val="80000"/>
              <a:buBlip>
                <a:blip r:embed="rId3"/>
              </a:buBlip>
              <a:defRPr/>
            </a:pPr>
            <a:r>
              <a:rPr lang="en-GB"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Use all device drivers for Windows environment</a:t>
            </a:r>
            <a:endPar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90" name="Rounded Rectangle 89"/>
          <p:cNvSpPr>
            <a:spLocks noChangeArrowheads="1"/>
          </p:cNvSpPr>
          <p:nvPr/>
        </p:nvSpPr>
        <p:spPr bwMode="auto">
          <a:xfrm>
            <a:off x="6376163" y="5023945"/>
            <a:ext cx="2558287" cy="1689343"/>
          </a:xfrm>
          <a:prstGeom prst="roundRect">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ctr">
            <a:noAutofit/>
          </a:bodyPr>
          <a:lstStyle/>
          <a:p>
            <a:pPr marL="0" lvl="1" defTabSz="914363">
              <a:lnSpc>
                <a:spcPct val="90000"/>
              </a:lnSpc>
              <a:spcAft>
                <a:spcPts val="1200"/>
              </a:spcAft>
              <a:buSzPct val="80000"/>
              <a:defRPr/>
            </a:pPr>
            <a:r>
              <a:rPr lang="en-US" altLang="zh-CN" sz="14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52400" dist="38100" dir="2700000" algn="tl">
                    <a:srgbClr val="000000">
                      <a:alpha val="82000"/>
                    </a:srgbClr>
                  </a:outerShdw>
                </a:effectLst>
              </a:rPr>
              <a:t>Created using Microsoft’s Security Development Lifecycle</a:t>
            </a:r>
          </a:p>
          <a:p>
            <a:pPr marL="0" lvl="1" defTabSz="914363">
              <a:lnSpc>
                <a:spcPct val="90000"/>
              </a:lnSpc>
              <a:spcAft>
                <a:spcPts val="1200"/>
              </a:spcAft>
              <a:buSzPct val="80000"/>
              <a:defRPr/>
            </a:pPr>
            <a:r>
              <a:rPr lang="en-US" altLang="zh-CN" sz="14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52400" dist="38100" dir="2700000" algn="tl">
                    <a:srgbClr val="000000">
                      <a:alpha val="82000"/>
                    </a:srgbClr>
                  </a:outerShdw>
                </a:effectLst>
              </a:rPr>
              <a:t>Readily enables security ecosystem via published </a:t>
            </a:r>
            <a:br>
              <a:rPr lang="en-US" altLang="zh-CN" sz="14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52400" dist="38100" dir="2700000" algn="tl">
                    <a:srgbClr val="000000">
                      <a:alpha val="82000"/>
                    </a:srgbClr>
                  </a:outerShdw>
                </a:effectLst>
              </a:rPr>
            </a:br>
            <a:r>
              <a:rPr lang="en-US" altLang="zh-CN" sz="14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52400" dist="38100" dir="2700000" algn="tl">
                    <a:srgbClr val="000000">
                      <a:alpha val="82000"/>
                    </a:srgbClr>
                  </a:outerShdw>
                </a:effectLst>
              </a:rPr>
              <a:t>VHD standard</a:t>
            </a:r>
          </a:p>
        </p:txBody>
      </p:sp>
      <p:sp>
        <p:nvSpPr>
          <p:cNvPr id="27" name="Title 26"/>
          <p:cNvSpPr>
            <a:spLocks noGrp="1"/>
          </p:cNvSpPr>
          <p:nvPr>
            <p:ph type="title"/>
          </p:nvPr>
        </p:nvSpPr>
        <p:spPr>
          <a:xfrm>
            <a:off x="183930" y="608548"/>
            <a:ext cx="5876923" cy="684740"/>
          </a:xfrm>
        </p:spPr>
        <p:txBody>
          <a:bodyPr/>
          <a:lstStyle/>
          <a:p>
            <a:r>
              <a:rPr smtClean="0"/>
              <a:t>The Complete Architecture</a:t>
            </a:r>
            <a:endParaRPr sz="1400" b="1" spc="-100" smtClean="0">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endParaRPr>
          </a:p>
        </p:txBody>
      </p:sp>
      <p:sp>
        <p:nvSpPr>
          <p:cNvPr id="52" name="Rectangle 51"/>
          <p:cNvSpPr/>
          <p:nvPr/>
        </p:nvSpPr>
        <p:spPr bwMode="auto">
          <a:xfrm>
            <a:off x="7884730" y="683761"/>
            <a:ext cx="281809" cy="367272"/>
          </a:xfrm>
          <a:prstGeom prst="rect">
            <a:avLst/>
          </a:prstGeom>
          <a:gradFill>
            <a:gsLst>
              <a:gs pos="0">
                <a:srgbClr val="FFC000"/>
              </a:gs>
              <a:gs pos="50000">
                <a:schemeClr val="accent6">
                  <a:lumMod val="75000"/>
                </a:schemeClr>
              </a:gs>
              <a:gs pos="100000">
                <a:srgbClr val="FFC000"/>
              </a:gs>
            </a:gsLst>
            <a:lin ang="0" scaled="0"/>
          </a:gradFill>
          <a:ln w="12700">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55" name="Rectangle 54"/>
          <p:cNvSpPr/>
          <p:nvPr/>
        </p:nvSpPr>
        <p:spPr bwMode="auto">
          <a:xfrm>
            <a:off x="8247337" y="683761"/>
            <a:ext cx="281809" cy="367272"/>
          </a:xfrm>
          <a:prstGeom prst="rect">
            <a:avLst/>
          </a:prstGeom>
          <a:noFill/>
          <a:ln w="28575">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56" name="Rectangle 55"/>
          <p:cNvSpPr/>
          <p:nvPr/>
        </p:nvSpPr>
        <p:spPr bwMode="auto">
          <a:xfrm>
            <a:off x="8609943" y="683761"/>
            <a:ext cx="281809" cy="367272"/>
          </a:xfrm>
          <a:prstGeom prst="rect">
            <a:avLst/>
          </a:prstGeom>
          <a:noFill/>
          <a:ln w="28575">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118" name="Rectangle 113"/>
          <p:cNvSpPr>
            <a:spLocks noChangeArrowheads="1"/>
          </p:cNvSpPr>
          <p:nvPr/>
        </p:nvSpPr>
        <p:spPr bwMode="auto">
          <a:xfrm>
            <a:off x="672115" y="6163383"/>
            <a:ext cx="1118896" cy="259175"/>
          </a:xfrm>
          <a:prstGeom prst="rect">
            <a:avLst/>
          </a:prstGeom>
          <a:noFill/>
          <a:ln w="3175">
            <a:noFill/>
            <a:miter lim="800000"/>
            <a:headEnd/>
            <a:tailEnd/>
          </a:ln>
        </p:spPr>
        <p:txBody>
          <a:bodyPr wrap="none" lIns="92075" tIns="46038" rIns="92075" bIns="46038">
            <a:spAutoFit/>
          </a:bodyPr>
          <a:lstStyle/>
          <a:p>
            <a:pPr>
              <a:lnSpc>
                <a:spcPct val="90000"/>
              </a:lnSpc>
              <a:spcBef>
                <a:spcPct val="30000"/>
              </a:spcBef>
              <a:defRPr/>
            </a:pPr>
            <a:r>
              <a:rPr lang="en-US" sz="1200" b="1" dirty="0">
                <a:solidFill>
                  <a:schemeClr val="bg1"/>
                </a:solidFill>
              </a:rPr>
              <a:t>Provided by:</a:t>
            </a:r>
          </a:p>
        </p:txBody>
      </p:sp>
      <p:sp>
        <p:nvSpPr>
          <p:cNvPr id="119" name="Rectangle 114"/>
          <p:cNvSpPr>
            <a:spLocks noChangeArrowheads="1"/>
          </p:cNvSpPr>
          <p:nvPr/>
        </p:nvSpPr>
        <p:spPr bwMode="auto">
          <a:xfrm>
            <a:off x="1090449" y="6453895"/>
            <a:ext cx="862672" cy="259175"/>
          </a:xfrm>
          <a:prstGeom prst="rect">
            <a:avLst/>
          </a:prstGeom>
          <a:noFill/>
          <a:ln w="9525">
            <a:noFill/>
            <a:miter lim="800000"/>
            <a:headEnd/>
            <a:tailEnd/>
          </a:ln>
        </p:spPr>
        <p:txBody>
          <a:bodyPr wrap="none" lIns="92075" tIns="46038" rIns="92075" bIns="46038">
            <a:spAutoFit/>
          </a:bodyPr>
          <a:lstStyle/>
          <a:p>
            <a:pPr>
              <a:lnSpc>
                <a:spcPct val="90000"/>
              </a:lnSpc>
              <a:spcBef>
                <a:spcPct val="30000"/>
              </a:spcBef>
              <a:defRPr/>
            </a:pPr>
            <a:r>
              <a:rPr lang="en-US" sz="1200" b="1" dirty="0">
                <a:solidFill>
                  <a:schemeClr val="bg1"/>
                </a:solidFill>
              </a:rPr>
              <a:t>Windows</a:t>
            </a:r>
          </a:p>
        </p:txBody>
      </p:sp>
      <p:sp>
        <p:nvSpPr>
          <p:cNvPr id="120" name="Rectangle 115"/>
          <p:cNvSpPr>
            <a:spLocks noChangeArrowheads="1"/>
          </p:cNvSpPr>
          <p:nvPr/>
        </p:nvSpPr>
        <p:spPr bwMode="auto">
          <a:xfrm>
            <a:off x="3605049" y="6466595"/>
            <a:ext cx="1176604" cy="259175"/>
          </a:xfrm>
          <a:prstGeom prst="rect">
            <a:avLst/>
          </a:prstGeom>
          <a:noFill/>
          <a:ln w="3175">
            <a:noFill/>
            <a:miter lim="800000"/>
            <a:headEnd/>
            <a:tailEnd/>
          </a:ln>
        </p:spPr>
        <p:txBody>
          <a:bodyPr wrap="none" lIns="92075" tIns="46038" rIns="92075" bIns="46038">
            <a:spAutoFit/>
          </a:bodyPr>
          <a:lstStyle/>
          <a:p>
            <a:pPr>
              <a:lnSpc>
                <a:spcPct val="90000"/>
              </a:lnSpc>
              <a:spcBef>
                <a:spcPct val="30000"/>
              </a:spcBef>
              <a:defRPr/>
            </a:pPr>
            <a:r>
              <a:rPr lang="en-US" sz="1200" b="1" dirty="0" smtClean="0">
                <a:solidFill>
                  <a:schemeClr val="bg1"/>
                </a:solidFill>
              </a:rPr>
              <a:t>3</a:t>
            </a:r>
            <a:r>
              <a:rPr lang="en-US" sz="1200" b="1" baseline="30000" dirty="0" smtClean="0">
                <a:solidFill>
                  <a:schemeClr val="bg1"/>
                </a:solidFill>
              </a:rPr>
              <a:t>rd</a:t>
            </a:r>
            <a:r>
              <a:rPr lang="en-US" sz="1200" b="1" dirty="0" smtClean="0">
                <a:solidFill>
                  <a:schemeClr val="bg1"/>
                </a:solidFill>
              </a:rPr>
              <a:t> Party ISVs</a:t>
            </a:r>
            <a:endParaRPr lang="en-US" sz="1200" b="1" dirty="0">
              <a:solidFill>
                <a:schemeClr val="bg1"/>
              </a:solidFill>
            </a:endParaRPr>
          </a:p>
        </p:txBody>
      </p:sp>
      <p:sp>
        <p:nvSpPr>
          <p:cNvPr id="121" name="Rectangle 117"/>
          <p:cNvSpPr>
            <a:spLocks noChangeArrowheads="1"/>
          </p:cNvSpPr>
          <p:nvPr/>
        </p:nvSpPr>
        <p:spPr bwMode="auto">
          <a:xfrm>
            <a:off x="2398549" y="6447545"/>
            <a:ext cx="774251" cy="259175"/>
          </a:xfrm>
          <a:prstGeom prst="rect">
            <a:avLst/>
          </a:prstGeom>
          <a:noFill/>
          <a:ln w="3175">
            <a:noFill/>
            <a:miter lim="800000"/>
            <a:headEnd/>
            <a:tailEnd/>
          </a:ln>
        </p:spPr>
        <p:txBody>
          <a:bodyPr wrap="none" lIns="92075" tIns="46038" rIns="92075" bIns="46038">
            <a:spAutoFit/>
          </a:bodyPr>
          <a:lstStyle/>
          <a:p>
            <a:pPr>
              <a:lnSpc>
                <a:spcPct val="90000"/>
              </a:lnSpc>
              <a:spcBef>
                <a:spcPct val="30000"/>
              </a:spcBef>
              <a:defRPr/>
            </a:pPr>
            <a:r>
              <a:rPr lang="en-US" sz="1200" b="1" dirty="0" smtClean="0">
                <a:solidFill>
                  <a:schemeClr val="bg1"/>
                </a:solidFill>
              </a:rPr>
              <a:t>Hyper-V</a:t>
            </a:r>
            <a:endParaRPr lang="en-US" sz="1200" b="1" dirty="0">
              <a:solidFill>
                <a:schemeClr val="bg1"/>
              </a:solidFill>
            </a:endParaRPr>
          </a:p>
        </p:txBody>
      </p:sp>
      <p:pic>
        <p:nvPicPr>
          <p:cNvPr id="122" name="Picture 118" descr="cooltools-shape"/>
          <p:cNvPicPr>
            <a:picLocks noChangeAspect="1" noChangeArrowheads="1"/>
          </p:cNvPicPr>
          <p:nvPr/>
        </p:nvPicPr>
        <p:blipFill>
          <a:blip r:embed="rId4"/>
          <a:srcRect/>
          <a:stretch>
            <a:fillRect/>
          </a:stretch>
        </p:blipFill>
        <p:spPr bwMode="auto">
          <a:xfrm>
            <a:off x="743553" y="6361820"/>
            <a:ext cx="463550" cy="455612"/>
          </a:xfrm>
          <a:prstGeom prst="rect">
            <a:avLst/>
          </a:prstGeom>
          <a:noFill/>
          <a:ln w="9525">
            <a:noFill/>
            <a:miter lim="800000"/>
            <a:headEnd/>
            <a:tailEnd/>
          </a:ln>
        </p:spPr>
      </p:pic>
      <p:pic>
        <p:nvPicPr>
          <p:cNvPr id="123" name="Picture 120" descr="cooltools-shape"/>
          <p:cNvPicPr>
            <a:picLocks noChangeAspect="1" noChangeArrowheads="1"/>
          </p:cNvPicPr>
          <p:nvPr/>
        </p:nvPicPr>
        <p:blipFill>
          <a:blip r:embed="rId5"/>
          <a:srcRect/>
          <a:stretch>
            <a:fillRect/>
          </a:stretch>
        </p:blipFill>
        <p:spPr bwMode="auto">
          <a:xfrm>
            <a:off x="3258153" y="6374520"/>
            <a:ext cx="463550" cy="455612"/>
          </a:xfrm>
          <a:prstGeom prst="rect">
            <a:avLst/>
          </a:prstGeom>
          <a:noFill/>
          <a:ln w="9525">
            <a:noFill/>
            <a:miter lim="800000"/>
            <a:headEnd/>
            <a:tailEnd/>
          </a:ln>
        </p:spPr>
      </p:pic>
      <p:pic>
        <p:nvPicPr>
          <p:cNvPr id="124" name="Picture 121" descr="cooltools-shape"/>
          <p:cNvPicPr>
            <a:picLocks noChangeAspect="1" noChangeArrowheads="1"/>
          </p:cNvPicPr>
          <p:nvPr/>
        </p:nvPicPr>
        <p:blipFill>
          <a:blip r:embed="rId6"/>
          <a:srcRect/>
          <a:stretch>
            <a:fillRect/>
          </a:stretch>
        </p:blipFill>
        <p:spPr bwMode="auto">
          <a:xfrm>
            <a:off x="2051653" y="6355470"/>
            <a:ext cx="463550" cy="455612"/>
          </a:xfrm>
          <a:prstGeom prst="rect">
            <a:avLst/>
          </a:prstGeom>
          <a:noFill/>
          <a:ln w="9525">
            <a:noFill/>
            <a:miter lim="800000"/>
            <a:headEnd/>
            <a:tailEnd/>
          </a:ln>
        </p:spPr>
      </p:pic>
      <p:grpSp>
        <p:nvGrpSpPr>
          <p:cNvPr id="2" name="Group 145"/>
          <p:cNvGrpSpPr/>
          <p:nvPr/>
        </p:nvGrpSpPr>
        <p:grpSpPr>
          <a:xfrm>
            <a:off x="109702" y="1170576"/>
            <a:ext cx="6280590" cy="5072565"/>
            <a:chOff x="109702" y="1170576"/>
            <a:chExt cx="6280590" cy="5072565"/>
          </a:xfrm>
        </p:grpSpPr>
        <p:sp>
          <p:nvSpPr>
            <p:cNvPr id="69" name="Rectangle 12"/>
            <p:cNvSpPr>
              <a:spLocks noChangeArrowheads="1"/>
            </p:cNvSpPr>
            <p:nvPr/>
          </p:nvSpPr>
          <p:spPr bwMode="auto">
            <a:xfrm>
              <a:off x="152568" y="1603648"/>
              <a:ext cx="3095129" cy="1683544"/>
            </a:xfrm>
            <a:prstGeom prst="roundRect">
              <a:avLst/>
            </a:prstGeom>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indent="-342900" algn="ctr">
                <a:lnSpc>
                  <a:spcPct val="80000"/>
                </a:lnSpc>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Virtualization Stack</a:t>
              </a:r>
              <a:endPar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70" name="TextBox 69"/>
            <p:cNvSpPr txBox="1"/>
            <p:nvPr/>
          </p:nvSpPr>
          <p:spPr>
            <a:xfrm>
              <a:off x="3440026" y="1584107"/>
              <a:ext cx="2084037" cy="276999"/>
            </a:xfrm>
            <a:prstGeom prst="rect">
              <a:avLst/>
            </a:prstGeom>
            <a:noFill/>
          </p:spPr>
          <p:txBody>
            <a:bodyPr wrap="square" rtlCol="0">
              <a:spAutoFit/>
            </a:bodyPr>
            <a:lstStyle/>
            <a:p>
              <a:r>
                <a:rPr lang="en-US"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User Mode  (“Ring 3”)</a:t>
              </a:r>
              <a:endParaRPr lang="en-US" sz="12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72" name="TextBox 71"/>
            <p:cNvSpPr txBox="1"/>
            <p:nvPr/>
          </p:nvSpPr>
          <p:spPr>
            <a:xfrm>
              <a:off x="3450528" y="3407326"/>
              <a:ext cx="2318706" cy="261610"/>
            </a:xfrm>
            <a:prstGeom prst="rect">
              <a:avLst/>
            </a:prstGeom>
            <a:noFill/>
          </p:spPr>
          <p:txBody>
            <a:bodyPr wrap="square" rtlCol="0">
              <a:spAutoFit/>
            </a:bodyPr>
            <a:lstStyle/>
            <a:p>
              <a:r>
                <a:rPr lang="en-US" sz="11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Kernel Mode  (“Ring 0”)</a:t>
              </a:r>
              <a:endParaRPr lang="en-US" sz="11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76" name="Rectangle 75"/>
            <p:cNvSpPr>
              <a:spLocks noChangeArrowheads="1"/>
            </p:cNvSpPr>
            <p:nvPr/>
          </p:nvSpPr>
          <p:spPr bwMode="auto">
            <a:xfrm>
              <a:off x="3436883" y="1170576"/>
              <a:ext cx="2690648" cy="369332"/>
            </a:xfrm>
            <a:prstGeom prst="rect">
              <a:avLst/>
            </a:prstGeom>
            <a:noFill/>
            <a:ln w="9525">
              <a:noFill/>
              <a:miter lim="800000"/>
              <a:headEnd/>
              <a:tailEnd/>
            </a:ln>
          </p:spPr>
          <p:txBody>
            <a:bodyPr wrap="square">
              <a:spAutoFit/>
            </a:bodyPr>
            <a:lstStyle/>
            <a:p>
              <a:pPr algn="ctr"/>
              <a:r>
                <a:rPr lang="en-US"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Guest Partitions</a:t>
              </a:r>
              <a:endParaRPr lang="en-US" b="1"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sp>
          <p:nvSpPr>
            <p:cNvPr id="77" name="Line 26"/>
            <p:cNvSpPr>
              <a:spLocks noChangeShapeType="1"/>
            </p:cNvSpPr>
            <p:nvPr/>
          </p:nvSpPr>
          <p:spPr bwMode="auto">
            <a:xfrm rot="60000">
              <a:off x="3373751" y="1191827"/>
              <a:ext cx="95337" cy="3752493"/>
            </a:xfrm>
            <a:prstGeom prst="line">
              <a:avLst/>
            </a:prstGeom>
            <a:gradFill flip="none" rotWithShape="1">
              <a:gsLst>
                <a:gs pos="0">
                  <a:schemeClr val="tx1">
                    <a:alpha val="0"/>
                  </a:schemeClr>
                </a:gs>
                <a:gs pos="50000">
                  <a:schemeClr val="tx1"/>
                </a:gs>
                <a:gs pos="100000">
                  <a:schemeClr val="accent1">
                    <a:tint val="23500"/>
                    <a:satMod val="160000"/>
                    <a:alpha val="0"/>
                  </a:schemeClr>
                </a:gs>
              </a:gsLst>
              <a:lin ang="0" scaled="0"/>
              <a:tileRect/>
            </a:gradFill>
            <a:ln w="28575" algn="ctr">
              <a:gradFill>
                <a:gsLst>
                  <a:gs pos="0">
                    <a:schemeClr val="bg1">
                      <a:alpha val="0"/>
                    </a:schemeClr>
                  </a:gs>
                  <a:gs pos="50000">
                    <a:schemeClr val="bg1"/>
                  </a:gs>
                  <a:gs pos="100000">
                    <a:schemeClr val="bg1">
                      <a:alpha val="0"/>
                    </a:schemeClr>
                  </a:gs>
                </a:gsLst>
                <a:lin ang="0" scaled="0"/>
              </a:gradFill>
              <a:prstDash val="sysDot"/>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ctr" anchorCtr="0" compatLnSpc="1">
              <a:prstTxWarp prst="textNoShape">
                <a:avLst/>
              </a:prstTxWarp>
            </a:bodyPr>
            <a:lstStyle/>
            <a:p>
              <a:pPr algn="ctr" defTabSz="1106012" eaLnBrk="0" hangingPunct="0">
                <a:buClr>
                  <a:schemeClr val="tx2"/>
                </a:buClr>
                <a:buSzPct val="95000"/>
                <a:tabLst>
                  <a:tab pos="514476" algn="l"/>
                </a:tabLst>
                <a:defRPr/>
              </a:pPr>
              <a:endPar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78" name="Line 26"/>
            <p:cNvSpPr>
              <a:spLocks noChangeShapeType="1"/>
            </p:cNvSpPr>
            <p:nvPr/>
          </p:nvSpPr>
          <p:spPr bwMode="auto">
            <a:xfrm rot="60000" flipH="1">
              <a:off x="189553" y="5160578"/>
              <a:ext cx="6021694" cy="94598"/>
            </a:xfrm>
            <a:prstGeom prst="line">
              <a:avLst/>
            </a:prstGeom>
            <a:gradFill flip="none" rotWithShape="1">
              <a:gsLst>
                <a:gs pos="0">
                  <a:schemeClr val="tx1">
                    <a:alpha val="0"/>
                  </a:schemeClr>
                </a:gs>
                <a:gs pos="50000">
                  <a:schemeClr val="tx1"/>
                </a:gs>
                <a:gs pos="100000">
                  <a:schemeClr val="accent1">
                    <a:tint val="23500"/>
                    <a:satMod val="160000"/>
                    <a:alpha val="0"/>
                  </a:schemeClr>
                </a:gs>
              </a:gsLst>
              <a:lin ang="0" scaled="0"/>
              <a:tileRect/>
            </a:gradFill>
            <a:ln w="28575" algn="ctr">
              <a:gradFill>
                <a:gsLst>
                  <a:gs pos="0">
                    <a:schemeClr val="bg1">
                      <a:alpha val="0"/>
                    </a:schemeClr>
                  </a:gs>
                  <a:gs pos="50000">
                    <a:schemeClr val="bg1"/>
                  </a:gs>
                  <a:gs pos="100000">
                    <a:schemeClr val="bg1">
                      <a:alpha val="0"/>
                    </a:schemeClr>
                  </a:gs>
                </a:gsLst>
                <a:lin ang="0" scaled="0"/>
              </a:gradFill>
              <a:prstDash val="sysDot"/>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ctr" anchorCtr="0" compatLnSpc="1">
              <a:prstTxWarp prst="textNoShape">
                <a:avLst/>
              </a:prstTxWarp>
            </a:bodyPr>
            <a:lstStyle/>
            <a:p>
              <a:pPr algn="ctr" defTabSz="1106012" eaLnBrk="0" hangingPunct="0">
                <a:buClr>
                  <a:schemeClr val="tx2"/>
                </a:buClr>
                <a:buSzPct val="95000"/>
                <a:tabLst>
                  <a:tab pos="514476" algn="l"/>
                </a:tabLst>
                <a:defRPr/>
              </a:pPr>
              <a:endPar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79" name="Line 26"/>
            <p:cNvSpPr>
              <a:spLocks noChangeShapeType="1"/>
            </p:cNvSpPr>
            <p:nvPr/>
          </p:nvSpPr>
          <p:spPr bwMode="auto">
            <a:xfrm rot="60000" flipH="1">
              <a:off x="168803" y="3332147"/>
              <a:ext cx="5979110" cy="125390"/>
            </a:xfrm>
            <a:prstGeom prst="line">
              <a:avLst/>
            </a:prstGeom>
            <a:gradFill flip="none" rotWithShape="1">
              <a:gsLst>
                <a:gs pos="0">
                  <a:schemeClr val="tx1">
                    <a:alpha val="0"/>
                  </a:schemeClr>
                </a:gs>
                <a:gs pos="50000">
                  <a:schemeClr val="tx1"/>
                </a:gs>
                <a:gs pos="100000">
                  <a:schemeClr val="accent1">
                    <a:tint val="23500"/>
                    <a:satMod val="160000"/>
                    <a:alpha val="0"/>
                  </a:schemeClr>
                </a:gs>
              </a:gsLst>
              <a:lin ang="0" scaled="0"/>
              <a:tileRect/>
            </a:gradFill>
            <a:ln w="28575" algn="ctr">
              <a:gradFill>
                <a:gsLst>
                  <a:gs pos="0">
                    <a:schemeClr val="bg1">
                      <a:alpha val="0"/>
                    </a:schemeClr>
                  </a:gs>
                  <a:gs pos="50000">
                    <a:schemeClr val="bg1"/>
                  </a:gs>
                  <a:gs pos="100000">
                    <a:schemeClr val="bg1">
                      <a:alpha val="0"/>
                    </a:schemeClr>
                  </a:gs>
                </a:gsLst>
                <a:lin ang="0" scaled="0"/>
              </a:gradFill>
              <a:prstDash val="sysDot"/>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ctr" anchorCtr="0" compatLnSpc="1">
              <a:prstTxWarp prst="textNoShape">
                <a:avLst/>
              </a:prstTxWarp>
            </a:bodyPr>
            <a:lstStyle/>
            <a:p>
              <a:pPr algn="ctr" defTabSz="1106012" eaLnBrk="0" hangingPunct="0">
                <a:buClr>
                  <a:schemeClr val="tx2"/>
                </a:buClr>
                <a:buSzPct val="95000"/>
                <a:tabLst>
                  <a:tab pos="514476" algn="l"/>
                </a:tabLst>
                <a:defRPr/>
              </a:pPr>
              <a:endPar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92" name="Text Box 9"/>
            <p:cNvSpPr txBox="1">
              <a:spLocks noChangeArrowheads="1"/>
            </p:cNvSpPr>
            <p:nvPr/>
          </p:nvSpPr>
          <p:spPr bwMode="auto">
            <a:xfrm>
              <a:off x="151278" y="1170576"/>
              <a:ext cx="3254074" cy="341632"/>
            </a:xfrm>
            <a:prstGeom prst="rect">
              <a:avLst/>
            </a:prstGeom>
            <a:noFill/>
            <a:ln w="3175" algn="ctr">
              <a:noFill/>
              <a:miter lim="800000"/>
              <a:headEnd/>
              <a:tailEnd/>
            </a:ln>
          </p:spPr>
          <p:txBody>
            <a:bodyPr wrap="square">
              <a:spAutoFit/>
            </a:bodyPr>
            <a:lstStyle/>
            <a:p>
              <a:pPr algn="ctr">
                <a:lnSpc>
                  <a:spcPct val="90000"/>
                </a:lnSpc>
                <a:spcBef>
                  <a:spcPct val="30000"/>
                </a:spcBef>
              </a:pPr>
              <a:r>
                <a:rPr lang="en-US"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Root Partition</a:t>
              </a:r>
              <a:endParaRPr lang="en-US" b="1"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pic>
          <p:nvPicPr>
            <p:cNvPr id="93" name="Picture 72" descr="Vivid yellow box"/>
            <p:cNvPicPr>
              <a:picLocks noChangeAspect="1" noChangeArrowheads="1"/>
            </p:cNvPicPr>
            <p:nvPr/>
          </p:nvPicPr>
          <p:blipFill>
            <a:blip r:embed="rId7"/>
            <a:srcRect/>
            <a:stretch>
              <a:fillRect/>
            </a:stretch>
          </p:blipFill>
          <p:spPr bwMode="auto">
            <a:xfrm>
              <a:off x="1727045" y="3945251"/>
              <a:ext cx="1573203" cy="1306512"/>
            </a:xfrm>
            <a:prstGeom prst="rect">
              <a:avLst/>
            </a:prstGeom>
            <a:noFill/>
            <a:ln w="9525">
              <a:noFill/>
              <a:miter lim="800000"/>
              <a:headEnd/>
              <a:tailEnd/>
            </a:ln>
          </p:spPr>
        </p:pic>
        <p:sp>
          <p:nvSpPr>
            <p:cNvPr id="94" name="Rectangle 8"/>
            <p:cNvSpPr>
              <a:spLocks noChangeArrowheads="1"/>
            </p:cNvSpPr>
            <p:nvPr/>
          </p:nvSpPr>
          <p:spPr bwMode="grayWhite">
            <a:xfrm>
              <a:off x="1801657" y="4017673"/>
              <a:ext cx="1435100" cy="1063625"/>
            </a:xfrm>
            <a:prstGeom prst="rect">
              <a:avLst/>
            </a:prstGeom>
            <a:noFill/>
            <a:ln w="3175" algn="ctr">
              <a:noFill/>
              <a:miter lim="800000"/>
              <a:headEnd/>
              <a:tailEnd/>
            </a:ln>
          </p:spPr>
          <p:txBody>
            <a:bodyPr wrap="none" anchor="b" anchorCtr="1"/>
            <a:lstStyle/>
            <a:p>
              <a:pPr algn="r">
                <a:lnSpc>
                  <a:spcPct val="90000"/>
                </a:lnSpc>
                <a:spcBef>
                  <a:spcPct val="30000"/>
                </a:spcBef>
              </a:pPr>
              <a:r>
                <a:rPr lang="en-US" sz="1400" dirty="0"/>
                <a:t>Virtualization</a:t>
              </a:r>
              <a:br>
                <a:rPr lang="en-US" sz="1400" dirty="0"/>
              </a:br>
              <a:r>
                <a:rPr lang="en-US" sz="1400" dirty="0"/>
                <a:t>Service</a:t>
              </a:r>
              <a:br>
                <a:rPr lang="en-US" sz="1400" dirty="0"/>
              </a:br>
              <a:r>
                <a:rPr lang="en-US" sz="1400" dirty="0"/>
                <a:t>Providers</a:t>
              </a:r>
              <a:br>
                <a:rPr lang="en-US" sz="1400" dirty="0"/>
              </a:br>
              <a:r>
                <a:rPr lang="en-US" sz="1400" dirty="0"/>
                <a:t>(VSPs)</a:t>
              </a:r>
            </a:p>
          </p:txBody>
        </p:sp>
        <p:pic>
          <p:nvPicPr>
            <p:cNvPr id="95" name="Picture 69" descr="Vivid green box"/>
            <p:cNvPicPr>
              <a:picLocks noChangeAspect="1" noChangeArrowheads="1"/>
            </p:cNvPicPr>
            <p:nvPr/>
          </p:nvPicPr>
          <p:blipFill>
            <a:blip r:embed="rId8"/>
            <a:srcRect/>
            <a:stretch>
              <a:fillRect/>
            </a:stretch>
          </p:blipFill>
          <p:spPr bwMode="auto">
            <a:xfrm>
              <a:off x="141237" y="3943663"/>
              <a:ext cx="1687563" cy="1308100"/>
            </a:xfrm>
            <a:prstGeom prst="rect">
              <a:avLst/>
            </a:prstGeom>
            <a:noFill/>
            <a:ln w="9525">
              <a:noFill/>
              <a:miter lim="800000"/>
              <a:headEnd/>
              <a:tailEnd/>
            </a:ln>
          </p:spPr>
        </p:pic>
        <p:grpSp>
          <p:nvGrpSpPr>
            <p:cNvPr id="3" name="Group 71"/>
            <p:cNvGrpSpPr>
              <a:grpSpLocks/>
            </p:cNvGrpSpPr>
            <p:nvPr/>
          </p:nvGrpSpPr>
          <p:grpSpPr bwMode="auto">
            <a:xfrm>
              <a:off x="246997" y="4481223"/>
              <a:ext cx="1198563" cy="563563"/>
              <a:chOff x="-138" y="2223"/>
              <a:chExt cx="755" cy="355"/>
            </a:xfrm>
          </p:grpSpPr>
          <p:pic>
            <p:nvPicPr>
              <p:cNvPr id="97" name="Picture 70" descr="Vivid green box"/>
              <p:cNvPicPr>
                <a:picLocks noChangeAspect="1" noChangeArrowheads="1"/>
              </p:cNvPicPr>
              <p:nvPr/>
            </p:nvPicPr>
            <p:blipFill>
              <a:blip r:embed="rId9"/>
              <a:srcRect/>
              <a:stretch>
                <a:fillRect/>
              </a:stretch>
            </p:blipFill>
            <p:spPr bwMode="auto">
              <a:xfrm>
                <a:off x="-138" y="2223"/>
                <a:ext cx="755" cy="355"/>
              </a:xfrm>
              <a:prstGeom prst="rect">
                <a:avLst/>
              </a:prstGeom>
              <a:noFill/>
              <a:ln w="9525">
                <a:noFill/>
                <a:miter lim="800000"/>
                <a:headEnd/>
                <a:tailEnd/>
              </a:ln>
            </p:spPr>
          </p:pic>
          <p:sp>
            <p:nvSpPr>
              <p:cNvPr id="98" name="Rectangle 6"/>
              <p:cNvSpPr>
                <a:spLocks noChangeArrowheads="1"/>
              </p:cNvSpPr>
              <p:nvPr/>
            </p:nvSpPr>
            <p:spPr bwMode="auto">
              <a:xfrm>
                <a:off x="-76" y="2236"/>
                <a:ext cx="631" cy="328"/>
              </a:xfrm>
              <a:prstGeom prst="rect">
                <a:avLst/>
              </a:prstGeom>
              <a:noFill/>
              <a:ln w="3175" algn="ctr">
                <a:noFill/>
                <a:miter lim="800000"/>
                <a:headEnd/>
                <a:tailEnd/>
              </a:ln>
            </p:spPr>
            <p:txBody>
              <a:bodyPr wrap="none" anchor="ctr"/>
              <a:lstStyle/>
              <a:p>
                <a:pPr algn="ctr">
                  <a:lnSpc>
                    <a:spcPct val="90000"/>
                  </a:lnSpc>
                  <a:spcBef>
                    <a:spcPct val="30000"/>
                  </a:spcBef>
                </a:pPr>
                <a:r>
                  <a:rPr lang="en-US" sz="1400" dirty="0"/>
                  <a:t>Windows</a:t>
                </a:r>
                <a:br>
                  <a:rPr lang="en-US" sz="1400" dirty="0"/>
                </a:br>
                <a:r>
                  <a:rPr lang="en-US" sz="1400" dirty="0"/>
                  <a:t>Kernel</a:t>
                </a:r>
              </a:p>
            </p:txBody>
          </p:sp>
        </p:grpSp>
        <p:sp>
          <p:nvSpPr>
            <p:cNvPr id="99" name="Text Box 18"/>
            <p:cNvSpPr txBox="1">
              <a:spLocks noChangeArrowheads="1"/>
            </p:cNvSpPr>
            <p:nvPr/>
          </p:nvSpPr>
          <p:spPr bwMode="auto">
            <a:xfrm>
              <a:off x="365841" y="4132739"/>
              <a:ext cx="1493837" cy="286232"/>
            </a:xfrm>
            <a:prstGeom prst="rect">
              <a:avLst/>
            </a:prstGeom>
            <a:noFill/>
            <a:ln w="3175" algn="ctr">
              <a:noFill/>
              <a:miter lim="800000"/>
              <a:headEnd/>
              <a:tailEnd/>
            </a:ln>
          </p:spPr>
          <p:txBody>
            <a:bodyPr>
              <a:spAutoFit/>
            </a:bodyPr>
            <a:lstStyle/>
            <a:p>
              <a:pPr>
                <a:lnSpc>
                  <a:spcPct val="90000"/>
                </a:lnSpc>
                <a:spcBef>
                  <a:spcPct val="30000"/>
                </a:spcBef>
              </a:pPr>
              <a:r>
                <a:rPr lang="en-US" sz="1400" dirty="0"/>
                <a:t>Server Core</a:t>
              </a:r>
            </a:p>
          </p:txBody>
        </p:sp>
        <p:grpSp>
          <p:nvGrpSpPr>
            <p:cNvPr id="4" name="Group 74"/>
            <p:cNvGrpSpPr>
              <a:grpSpLocks/>
            </p:cNvGrpSpPr>
            <p:nvPr/>
          </p:nvGrpSpPr>
          <p:grpSpPr bwMode="auto">
            <a:xfrm>
              <a:off x="1403195" y="4619336"/>
              <a:ext cx="823912" cy="579437"/>
              <a:chOff x="1445" y="3097"/>
              <a:chExt cx="519" cy="365"/>
            </a:xfrm>
          </p:grpSpPr>
          <p:pic>
            <p:nvPicPr>
              <p:cNvPr id="101" name="Picture 73" descr="Vivid blue box"/>
              <p:cNvPicPr>
                <a:picLocks noChangeAspect="1" noChangeArrowheads="1"/>
              </p:cNvPicPr>
              <p:nvPr/>
            </p:nvPicPr>
            <p:blipFill>
              <a:blip r:embed="rId10"/>
              <a:srcRect/>
              <a:stretch>
                <a:fillRect/>
              </a:stretch>
            </p:blipFill>
            <p:spPr bwMode="auto">
              <a:xfrm>
                <a:off x="1447" y="3097"/>
                <a:ext cx="517" cy="364"/>
              </a:xfrm>
              <a:prstGeom prst="rect">
                <a:avLst/>
              </a:prstGeom>
              <a:noFill/>
              <a:ln w="9525">
                <a:noFill/>
                <a:miter lim="800000"/>
                <a:headEnd/>
                <a:tailEnd/>
              </a:ln>
            </p:spPr>
          </p:pic>
          <p:sp>
            <p:nvSpPr>
              <p:cNvPr id="102" name="Rectangle 19"/>
              <p:cNvSpPr>
                <a:spLocks noChangeArrowheads="1"/>
              </p:cNvSpPr>
              <p:nvPr/>
            </p:nvSpPr>
            <p:spPr bwMode="blackWhite">
              <a:xfrm>
                <a:off x="1445" y="3097"/>
                <a:ext cx="508" cy="365"/>
              </a:xfrm>
              <a:prstGeom prst="rect">
                <a:avLst/>
              </a:prstGeom>
              <a:noFill/>
              <a:ln w="3175" algn="ctr">
                <a:noFill/>
                <a:miter lim="800000"/>
                <a:headEnd/>
                <a:tailEnd/>
              </a:ln>
            </p:spPr>
            <p:txBody>
              <a:bodyPr wrap="none" anchor="ctr"/>
              <a:lstStyle/>
              <a:p>
                <a:pPr algn="ctr">
                  <a:lnSpc>
                    <a:spcPct val="90000"/>
                  </a:lnSpc>
                  <a:spcBef>
                    <a:spcPct val="30000"/>
                  </a:spcBef>
                </a:pPr>
                <a:r>
                  <a:rPr lang="en-US" sz="1400" dirty="0"/>
                  <a:t>Device</a:t>
                </a:r>
                <a:br>
                  <a:rPr lang="en-US" sz="1400" dirty="0"/>
                </a:br>
                <a:r>
                  <a:rPr lang="en-US" sz="1400" dirty="0"/>
                  <a:t>Drivers</a:t>
                </a:r>
              </a:p>
            </p:txBody>
          </p:sp>
        </p:grpSp>
        <p:grpSp>
          <p:nvGrpSpPr>
            <p:cNvPr id="5" name="Group 77"/>
            <p:cNvGrpSpPr>
              <a:grpSpLocks/>
            </p:cNvGrpSpPr>
            <p:nvPr/>
          </p:nvGrpSpPr>
          <p:grpSpPr bwMode="auto">
            <a:xfrm>
              <a:off x="109702" y="2051050"/>
              <a:ext cx="1677058" cy="1244600"/>
              <a:chOff x="2342" y="4816"/>
              <a:chExt cx="1237" cy="784"/>
            </a:xfrm>
          </p:grpSpPr>
          <p:pic>
            <p:nvPicPr>
              <p:cNvPr id="104" name="Picture 75" descr="Vivid yellow box"/>
              <p:cNvPicPr>
                <a:picLocks noChangeAspect="1" noChangeArrowheads="1"/>
              </p:cNvPicPr>
              <p:nvPr/>
            </p:nvPicPr>
            <p:blipFill>
              <a:blip r:embed="rId7"/>
              <a:srcRect/>
              <a:stretch>
                <a:fillRect/>
              </a:stretch>
            </p:blipFill>
            <p:spPr bwMode="auto">
              <a:xfrm>
                <a:off x="2344" y="4816"/>
                <a:ext cx="1235" cy="784"/>
              </a:xfrm>
              <a:prstGeom prst="rect">
                <a:avLst/>
              </a:prstGeom>
              <a:noFill/>
              <a:ln w="9525">
                <a:noFill/>
                <a:miter lim="800000"/>
                <a:headEnd/>
                <a:tailEnd/>
              </a:ln>
            </p:spPr>
          </p:pic>
          <p:pic>
            <p:nvPicPr>
              <p:cNvPr id="105" name="Picture 76" descr="Vivid yellow box"/>
              <p:cNvPicPr>
                <a:picLocks noChangeAspect="1" noChangeArrowheads="1"/>
              </p:cNvPicPr>
              <p:nvPr/>
            </p:nvPicPr>
            <p:blipFill>
              <a:blip r:embed="rId7"/>
              <a:srcRect/>
              <a:stretch>
                <a:fillRect/>
              </a:stretch>
            </p:blipFill>
            <p:spPr bwMode="auto">
              <a:xfrm>
                <a:off x="2342" y="5096"/>
                <a:ext cx="1235" cy="472"/>
              </a:xfrm>
              <a:prstGeom prst="rect">
                <a:avLst/>
              </a:prstGeom>
              <a:noFill/>
              <a:ln w="9525">
                <a:noFill/>
                <a:miter lim="800000"/>
                <a:headEnd/>
                <a:tailEnd/>
              </a:ln>
            </p:spPr>
          </p:pic>
        </p:grpSp>
        <p:pic>
          <p:nvPicPr>
            <p:cNvPr id="106" name="Picture 92" descr="Vivid yellow box"/>
            <p:cNvPicPr>
              <a:picLocks noChangeAspect="1" noChangeArrowheads="1"/>
            </p:cNvPicPr>
            <p:nvPr/>
          </p:nvPicPr>
          <p:blipFill>
            <a:blip r:embed="rId7"/>
            <a:srcRect/>
            <a:stretch>
              <a:fillRect/>
            </a:stretch>
          </p:blipFill>
          <p:spPr bwMode="auto">
            <a:xfrm>
              <a:off x="1974421" y="1897992"/>
              <a:ext cx="1270000" cy="1155700"/>
            </a:xfrm>
            <a:prstGeom prst="rect">
              <a:avLst/>
            </a:prstGeom>
            <a:noFill/>
            <a:ln w="9525">
              <a:noFill/>
              <a:miter lim="800000"/>
              <a:headEnd/>
              <a:tailEnd/>
            </a:ln>
          </p:spPr>
        </p:pic>
        <p:pic>
          <p:nvPicPr>
            <p:cNvPr id="107" name="Picture 93" descr="Vivid yellow box"/>
            <p:cNvPicPr>
              <a:picLocks noChangeAspect="1" noChangeArrowheads="1"/>
            </p:cNvPicPr>
            <p:nvPr/>
          </p:nvPicPr>
          <p:blipFill>
            <a:blip r:embed="rId7"/>
            <a:srcRect/>
            <a:stretch>
              <a:fillRect/>
            </a:stretch>
          </p:blipFill>
          <p:spPr bwMode="auto">
            <a:xfrm>
              <a:off x="1860121" y="2018642"/>
              <a:ext cx="1270000" cy="1155700"/>
            </a:xfrm>
            <a:prstGeom prst="rect">
              <a:avLst/>
            </a:prstGeom>
            <a:noFill/>
            <a:ln w="9525">
              <a:noFill/>
              <a:miter lim="800000"/>
              <a:headEnd/>
              <a:tailEnd/>
            </a:ln>
          </p:spPr>
        </p:pic>
        <p:pic>
          <p:nvPicPr>
            <p:cNvPr id="108" name="Picture 91" descr="Vivid yellow box"/>
            <p:cNvPicPr>
              <a:picLocks noChangeAspect="1" noChangeArrowheads="1"/>
            </p:cNvPicPr>
            <p:nvPr/>
          </p:nvPicPr>
          <p:blipFill>
            <a:blip r:embed="rId7"/>
            <a:srcRect/>
            <a:stretch>
              <a:fillRect/>
            </a:stretch>
          </p:blipFill>
          <p:spPr bwMode="auto">
            <a:xfrm>
              <a:off x="1733121" y="2171042"/>
              <a:ext cx="1270000" cy="1155700"/>
            </a:xfrm>
            <a:prstGeom prst="rect">
              <a:avLst/>
            </a:prstGeom>
            <a:noFill/>
            <a:ln w="9525">
              <a:noFill/>
              <a:miter lim="800000"/>
              <a:headEnd/>
              <a:tailEnd/>
            </a:ln>
          </p:spPr>
        </p:pic>
        <p:sp>
          <p:nvSpPr>
            <p:cNvPr id="109" name="Rectangle 23"/>
            <p:cNvSpPr>
              <a:spLocks noChangeArrowheads="1"/>
            </p:cNvSpPr>
            <p:nvPr/>
          </p:nvSpPr>
          <p:spPr bwMode="grayWhite">
            <a:xfrm>
              <a:off x="1768046" y="2232955"/>
              <a:ext cx="1185863" cy="982662"/>
            </a:xfrm>
            <a:prstGeom prst="rect">
              <a:avLst/>
            </a:prstGeom>
            <a:noFill/>
            <a:ln w="3175" algn="ctr">
              <a:noFill/>
              <a:miter lim="800000"/>
              <a:headEnd/>
              <a:tailEnd/>
            </a:ln>
          </p:spPr>
          <p:txBody>
            <a:bodyPr wrap="none" anchor="ctr"/>
            <a:lstStyle/>
            <a:p>
              <a:pPr algn="ctr">
                <a:lnSpc>
                  <a:spcPct val="90000"/>
                </a:lnSpc>
                <a:spcBef>
                  <a:spcPct val="30000"/>
                </a:spcBef>
              </a:pPr>
              <a:r>
                <a:rPr lang="en-US" sz="1400" dirty="0"/>
                <a:t>VM Worker</a:t>
              </a:r>
              <a:br>
                <a:rPr lang="en-US" sz="1400" dirty="0"/>
              </a:br>
              <a:r>
                <a:rPr lang="en-US" sz="1400" dirty="0"/>
                <a:t>Processes</a:t>
              </a:r>
            </a:p>
          </p:txBody>
        </p:sp>
        <p:sp>
          <p:nvSpPr>
            <p:cNvPr id="110" name="Rectangle 10"/>
            <p:cNvSpPr>
              <a:spLocks noChangeArrowheads="1"/>
            </p:cNvSpPr>
            <p:nvPr/>
          </p:nvSpPr>
          <p:spPr bwMode="grayWhite">
            <a:xfrm>
              <a:off x="181034" y="2264978"/>
              <a:ext cx="1542664" cy="914400"/>
            </a:xfrm>
            <a:prstGeom prst="rect">
              <a:avLst/>
            </a:prstGeom>
            <a:noFill/>
            <a:ln w="3175" algn="ctr">
              <a:noFill/>
              <a:miter lim="800000"/>
              <a:headEnd/>
              <a:tailEnd/>
            </a:ln>
          </p:spPr>
          <p:txBody>
            <a:bodyPr wrap="none" anchor="ctr"/>
            <a:lstStyle/>
            <a:p>
              <a:pPr algn="ctr">
                <a:lnSpc>
                  <a:spcPct val="90000"/>
                </a:lnSpc>
                <a:spcBef>
                  <a:spcPct val="30000"/>
                </a:spcBef>
                <a:defRPr/>
              </a:pPr>
              <a:endParaRPr lang="en-US" sz="1600" dirty="0">
                <a:effectLst>
                  <a:outerShdw blurRad="38100" dist="38100" dir="2700000" algn="tl">
                    <a:srgbClr val="C0C0C0"/>
                  </a:outerShdw>
                </a:effectLst>
                <a:latin typeface="Arial" charset="0"/>
                <a:cs typeface="Arial" charset="0"/>
              </a:endParaRPr>
            </a:p>
            <a:p>
              <a:pPr algn="ctr">
                <a:lnSpc>
                  <a:spcPct val="90000"/>
                </a:lnSpc>
                <a:spcBef>
                  <a:spcPct val="30000"/>
                </a:spcBef>
                <a:defRPr/>
              </a:pPr>
              <a:r>
                <a:rPr lang="en-US" sz="1400" dirty="0" smtClean="0">
                  <a:latin typeface="Arial" charset="0"/>
                  <a:cs typeface="Arial" charset="0"/>
                </a:rPr>
                <a:t>VM Mgmt</a:t>
              </a:r>
              <a:r>
                <a:rPr lang="en-US" sz="1400" dirty="0">
                  <a:latin typeface="Arial" charset="0"/>
                  <a:cs typeface="Arial" charset="0"/>
                </a:rPr>
                <a:t/>
              </a:r>
              <a:br>
                <a:rPr lang="en-US" sz="1400" dirty="0">
                  <a:latin typeface="Arial" charset="0"/>
                  <a:cs typeface="Arial" charset="0"/>
                </a:rPr>
              </a:br>
              <a:r>
                <a:rPr lang="en-US" sz="1400" dirty="0">
                  <a:latin typeface="Arial" charset="0"/>
                  <a:cs typeface="Arial" charset="0"/>
                </a:rPr>
                <a:t>Service</a:t>
              </a:r>
            </a:p>
          </p:txBody>
        </p:sp>
        <p:sp>
          <p:nvSpPr>
            <p:cNvPr id="111" name="Rectangle 21"/>
            <p:cNvSpPr>
              <a:spLocks noChangeArrowheads="1"/>
            </p:cNvSpPr>
            <p:nvPr/>
          </p:nvSpPr>
          <p:spPr bwMode="grayWhite">
            <a:xfrm>
              <a:off x="181033" y="2191953"/>
              <a:ext cx="1532153" cy="288925"/>
            </a:xfrm>
            <a:prstGeom prst="rect">
              <a:avLst/>
            </a:prstGeom>
            <a:noFill/>
            <a:ln w="3175" algn="ctr">
              <a:noFill/>
              <a:miter lim="800000"/>
              <a:headEnd/>
              <a:tailEnd/>
            </a:ln>
          </p:spPr>
          <p:txBody>
            <a:bodyPr wrap="none" anchor="ctr"/>
            <a:lstStyle/>
            <a:p>
              <a:pPr algn="ctr">
                <a:lnSpc>
                  <a:spcPct val="90000"/>
                </a:lnSpc>
                <a:spcBef>
                  <a:spcPct val="30000"/>
                </a:spcBef>
              </a:pPr>
              <a:r>
                <a:rPr lang="en-US" sz="1400" dirty="0"/>
                <a:t>WMI Provider</a:t>
              </a:r>
            </a:p>
          </p:txBody>
        </p:sp>
        <p:pic>
          <p:nvPicPr>
            <p:cNvPr id="114" name="Picture 87" descr="Vivid yellow box"/>
            <p:cNvPicPr>
              <a:picLocks noChangeAspect="1" noChangeArrowheads="1"/>
            </p:cNvPicPr>
            <p:nvPr/>
          </p:nvPicPr>
          <p:blipFill>
            <a:blip r:embed="rId7"/>
            <a:srcRect/>
            <a:stretch>
              <a:fillRect/>
            </a:stretch>
          </p:blipFill>
          <p:spPr bwMode="auto">
            <a:xfrm>
              <a:off x="408265" y="5310777"/>
              <a:ext cx="5982027" cy="469900"/>
            </a:xfrm>
            <a:prstGeom prst="rect">
              <a:avLst/>
            </a:prstGeom>
            <a:noFill/>
            <a:ln w="9525">
              <a:noFill/>
              <a:miter lim="800000"/>
              <a:headEnd/>
              <a:tailEnd/>
            </a:ln>
          </p:spPr>
        </p:pic>
        <p:sp>
          <p:nvSpPr>
            <p:cNvPr id="115" name="Rectangle 13"/>
            <p:cNvSpPr>
              <a:spLocks noChangeArrowheads="1"/>
            </p:cNvSpPr>
            <p:nvPr/>
          </p:nvSpPr>
          <p:spPr bwMode="grayWhite">
            <a:xfrm>
              <a:off x="599092" y="5437175"/>
              <a:ext cx="5510933" cy="254166"/>
            </a:xfrm>
            <a:prstGeom prst="rect">
              <a:avLst/>
            </a:prstGeom>
            <a:noFill/>
            <a:ln w="3175" algn="ctr">
              <a:noFill/>
              <a:miter lim="800000"/>
              <a:headEnd/>
              <a:tailEnd/>
            </a:ln>
          </p:spPr>
          <p:txBody>
            <a:bodyPr wrap="none" anchor="ctr"/>
            <a:lstStyle/>
            <a:p>
              <a:pPr algn="ctr">
                <a:lnSpc>
                  <a:spcPct val="90000"/>
                </a:lnSpc>
                <a:spcBef>
                  <a:spcPct val="30000"/>
                </a:spcBef>
              </a:pPr>
              <a:r>
                <a:rPr lang="en-US" sz="1400" dirty="0"/>
                <a:t>Windows </a:t>
              </a:r>
              <a:r>
                <a:rPr lang="en-US" sz="1400" dirty="0" smtClean="0"/>
                <a:t>Hypervisor</a:t>
              </a:r>
              <a:endParaRPr lang="en-US" sz="1400" dirty="0"/>
            </a:p>
          </p:txBody>
        </p:sp>
        <p:pic>
          <p:nvPicPr>
            <p:cNvPr id="116" name="Picture 107" descr="cooltools-shape"/>
            <p:cNvPicPr>
              <a:picLocks noChangeAspect="1" noChangeArrowheads="1"/>
            </p:cNvPicPr>
            <p:nvPr/>
          </p:nvPicPr>
          <p:blipFill>
            <a:blip r:embed="rId11"/>
            <a:srcRect/>
            <a:stretch>
              <a:fillRect/>
            </a:stretch>
          </p:blipFill>
          <p:spPr bwMode="auto">
            <a:xfrm>
              <a:off x="493988" y="5691776"/>
              <a:ext cx="5770179" cy="551365"/>
            </a:xfrm>
            <a:prstGeom prst="rect">
              <a:avLst/>
            </a:prstGeom>
            <a:noFill/>
            <a:ln w="9525">
              <a:noFill/>
              <a:miter lim="800000"/>
              <a:headEnd/>
              <a:tailEnd/>
            </a:ln>
          </p:spPr>
        </p:pic>
        <p:sp>
          <p:nvSpPr>
            <p:cNvPr id="117" name="Rectangle 108"/>
            <p:cNvSpPr>
              <a:spLocks noChangeArrowheads="1"/>
            </p:cNvSpPr>
            <p:nvPr/>
          </p:nvSpPr>
          <p:spPr bwMode="invGray">
            <a:xfrm>
              <a:off x="620112" y="5745150"/>
              <a:ext cx="5517931" cy="466461"/>
            </a:xfrm>
            <a:prstGeom prst="rect">
              <a:avLst/>
            </a:prstGeom>
            <a:noFill/>
            <a:ln w="3175">
              <a:noFill/>
              <a:miter lim="800000"/>
              <a:headEnd/>
              <a:tailEnd/>
            </a:ln>
          </p:spPr>
          <p:txBody>
            <a:bodyPr wrap="none" anchor="ctr"/>
            <a:lstStyle/>
            <a:p>
              <a:pPr algn="ctr">
                <a:lnSpc>
                  <a:spcPct val="90000"/>
                </a:lnSpc>
              </a:pPr>
              <a:r>
                <a:rPr lang="en-US" sz="1400" dirty="0" smtClean="0"/>
                <a:t>Server </a:t>
              </a:r>
              <a:r>
                <a:rPr lang="en-US" sz="1400" dirty="0"/>
                <a:t>Hardware</a:t>
              </a:r>
            </a:p>
          </p:txBody>
        </p:sp>
        <p:grpSp>
          <p:nvGrpSpPr>
            <p:cNvPr id="6" name="Group 80"/>
            <p:cNvGrpSpPr>
              <a:grpSpLocks/>
            </p:cNvGrpSpPr>
            <p:nvPr/>
          </p:nvGrpSpPr>
          <p:grpSpPr bwMode="auto">
            <a:xfrm>
              <a:off x="3440962" y="3599852"/>
              <a:ext cx="1404307" cy="1243011"/>
              <a:chOff x="4083" y="3987"/>
              <a:chExt cx="910" cy="803"/>
            </a:xfrm>
          </p:grpSpPr>
          <p:pic>
            <p:nvPicPr>
              <p:cNvPr id="131" name="Picture 79" descr="Vivid yellow box"/>
              <p:cNvPicPr>
                <a:picLocks noChangeAspect="1" noChangeArrowheads="1"/>
              </p:cNvPicPr>
              <p:nvPr/>
            </p:nvPicPr>
            <p:blipFill>
              <a:blip r:embed="rId7"/>
              <a:srcRect/>
              <a:stretch>
                <a:fillRect/>
              </a:stretch>
            </p:blipFill>
            <p:spPr bwMode="auto">
              <a:xfrm>
                <a:off x="4083" y="3987"/>
                <a:ext cx="910" cy="803"/>
              </a:xfrm>
              <a:prstGeom prst="rect">
                <a:avLst/>
              </a:prstGeom>
              <a:noFill/>
              <a:ln w="9525">
                <a:noFill/>
                <a:miter lim="800000"/>
                <a:headEnd/>
                <a:tailEnd/>
              </a:ln>
            </p:spPr>
          </p:pic>
          <p:sp>
            <p:nvSpPr>
              <p:cNvPr id="132" name="Rectangle 27"/>
              <p:cNvSpPr>
                <a:spLocks noChangeArrowheads="1"/>
              </p:cNvSpPr>
              <p:nvPr/>
            </p:nvSpPr>
            <p:spPr bwMode="grayWhite">
              <a:xfrm>
                <a:off x="4096" y="4003"/>
                <a:ext cx="892" cy="731"/>
              </a:xfrm>
              <a:prstGeom prst="rect">
                <a:avLst/>
              </a:prstGeom>
              <a:noFill/>
              <a:ln w="3175" algn="ctr">
                <a:noFill/>
                <a:miter lim="800000"/>
                <a:headEnd/>
                <a:tailEnd/>
              </a:ln>
            </p:spPr>
            <p:txBody>
              <a:bodyPr wrap="none" anchor="ctr"/>
              <a:lstStyle/>
              <a:p>
                <a:pPr algn="ctr">
                  <a:lnSpc>
                    <a:spcPct val="90000"/>
                  </a:lnSpc>
                  <a:spcBef>
                    <a:spcPct val="30000"/>
                  </a:spcBef>
                </a:pPr>
                <a:r>
                  <a:rPr lang="en-US" sz="1400" dirty="0"/>
                  <a:t>Virtualization</a:t>
                </a:r>
                <a:br>
                  <a:rPr lang="en-US" sz="1400" dirty="0"/>
                </a:br>
                <a:r>
                  <a:rPr lang="en-US" sz="1400" dirty="0"/>
                  <a:t>Service</a:t>
                </a:r>
                <a:br>
                  <a:rPr lang="en-US" sz="1400" dirty="0"/>
                </a:br>
                <a:r>
                  <a:rPr lang="en-US" sz="1400" dirty="0"/>
                  <a:t>Clients</a:t>
                </a:r>
                <a:br>
                  <a:rPr lang="en-US" sz="1400" dirty="0"/>
                </a:br>
                <a:r>
                  <a:rPr lang="en-US" sz="1400" dirty="0"/>
                  <a:t>(VSCs)</a:t>
                </a:r>
              </a:p>
            </p:txBody>
          </p:sp>
        </p:grpSp>
        <p:grpSp>
          <p:nvGrpSpPr>
            <p:cNvPr id="7" name="Group 82"/>
            <p:cNvGrpSpPr>
              <a:grpSpLocks/>
            </p:cNvGrpSpPr>
            <p:nvPr/>
          </p:nvGrpSpPr>
          <p:grpSpPr bwMode="auto">
            <a:xfrm>
              <a:off x="4984647" y="3495318"/>
              <a:ext cx="1195442" cy="1497097"/>
              <a:chOff x="5763" y="2312"/>
              <a:chExt cx="857" cy="678"/>
            </a:xfrm>
          </p:grpSpPr>
          <p:pic>
            <p:nvPicPr>
              <p:cNvPr id="134" name="Picture 81" descr="Vivid teal box"/>
              <p:cNvPicPr>
                <a:picLocks noChangeAspect="1" noChangeArrowheads="1"/>
              </p:cNvPicPr>
              <p:nvPr/>
            </p:nvPicPr>
            <p:blipFill>
              <a:blip r:embed="rId12"/>
              <a:srcRect/>
              <a:stretch>
                <a:fillRect/>
              </a:stretch>
            </p:blipFill>
            <p:spPr bwMode="auto">
              <a:xfrm>
                <a:off x="5763" y="2355"/>
                <a:ext cx="857" cy="592"/>
              </a:xfrm>
              <a:prstGeom prst="rect">
                <a:avLst/>
              </a:prstGeom>
              <a:noFill/>
              <a:ln w="9525">
                <a:noFill/>
                <a:miter lim="800000"/>
                <a:headEnd/>
                <a:tailEnd/>
              </a:ln>
            </p:spPr>
          </p:pic>
          <p:sp>
            <p:nvSpPr>
              <p:cNvPr id="135" name="Rectangle 30"/>
              <p:cNvSpPr>
                <a:spLocks noChangeArrowheads="1"/>
              </p:cNvSpPr>
              <p:nvPr/>
            </p:nvSpPr>
            <p:spPr bwMode="auto">
              <a:xfrm>
                <a:off x="5811" y="2312"/>
                <a:ext cx="762" cy="678"/>
              </a:xfrm>
              <a:prstGeom prst="rect">
                <a:avLst/>
              </a:prstGeom>
              <a:noFill/>
              <a:ln w="3175" algn="ctr">
                <a:noFill/>
                <a:miter lim="800000"/>
                <a:headEnd/>
                <a:tailEnd/>
              </a:ln>
            </p:spPr>
            <p:txBody>
              <a:bodyPr wrap="none" anchor="ctr"/>
              <a:lstStyle/>
              <a:p>
                <a:pPr algn="ctr">
                  <a:lnSpc>
                    <a:spcPct val="90000"/>
                  </a:lnSpc>
                  <a:spcBef>
                    <a:spcPct val="30000"/>
                  </a:spcBef>
                </a:pPr>
                <a:r>
                  <a:rPr lang="en-US" sz="1400" dirty="0"/>
                  <a:t>OS</a:t>
                </a:r>
                <a:br>
                  <a:rPr lang="en-US" sz="1400" dirty="0"/>
                </a:br>
                <a:r>
                  <a:rPr lang="en-US" sz="1400" dirty="0"/>
                  <a:t>Kernel</a:t>
                </a:r>
              </a:p>
            </p:txBody>
          </p:sp>
        </p:grpSp>
        <p:grpSp>
          <p:nvGrpSpPr>
            <p:cNvPr id="8" name="Group 85"/>
            <p:cNvGrpSpPr>
              <a:grpSpLocks/>
            </p:cNvGrpSpPr>
            <p:nvPr/>
          </p:nvGrpSpPr>
          <p:grpSpPr bwMode="auto">
            <a:xfrm>
              <a:off x="4512460" y="4710687"/>
              <a:ext cx="1698625" cy="515937"/>
              <a:chOff x="5482" y="4157"/>
              <a:chExt cx="1014" cy="325"/>
            </a:xfrm>
          </p:grpSpPr>
          <p:pic>
            <p:nvPicPr>
              <p:cNvPr id="137" name="Picture 84" descr="Vivid yellow box"/>
              <p:cNvPicPr>
                <a:picLocks noChangeAspect="1" noChangeArrowheads="1"/>
              </p:cNvPicPr>
              <p:nvPr/>
            </p:nvPicPr>
            <p:blipFill>
              <a:blip r:embed="rId13"/>
              <a:srcRect/>
              <a:stretch>
                <a:fillRect/>
              </a:stretch>
            </p:blipFill>
            <p:spPr bwMode="auto">
              <a:xfrm>
                <a:off x="5482" y="4157"/>
                <a:ext cx="1014" cy="325"/>
              </a:xfrm>
              <a:prstGeom prst="rect">
                <a:avLst/>
              </a:prstGeom>
              <a:noFill/>
              <a:ln w="9525">
                <a:noFill/>
                <a:miter lim="800000"/>
                <a:headEnd/>
                <a:tailEnd/>
              </a:ln>
            </p:spPr>
          </p:pic>
          <p:sp>
            <p:nvSpPr>
              <p:cNvPr id="138" name="Rectangle 31"/>
              <p:cNvSpPr>
                <a:spLocks noChangeArrowheads="1"/>
              </p:cNvSpPr>
              <p:nvPr/>
            </p:nvSpPr>
            <p:spPr bwMode="grayWhite">
              <a:xfrm>
                <a:off x="5523" y="4213"/>
                <a:ext cx="933" cy="212"/>
              </a:xfrm>
              <a:prstGeom prst="rect">
                <a:avLst/>
              </a:prstGeom>
              <a:noFill/>
              <a:ln w="3175" algn="ctr">
                <a:noFill/>
                <a:miter lim="800000"/>
                <a:headEnd/>
                <a:tailEnd/>
              </a:ln>
            </p:spPr>
            <p:txBody>
              <a:bodyPr wrap="none" anchor="ctr"/>
              <a:lstStyle/>
              <a:p>
                <a:pPr algn="ctr">
                  <a:lnSpc>
                    <a:spcPct val="90000"/>
                  </a:lnSpc>
                  <a:spcBef>
                    <a:spcPct val="30000"/>
                  </a:spcBef>
                </a:pPr>
                <a:r>
                  <a:rPr lang="en-US" sz="1400" dirty="0"/>
                  <a:t>Enlightenments</a:t>
                </a:r>
              </a:p>
            </p:txBody>
          </p:sp>
        </p:grpSp>
        <p:grpSp>
          <p:nvGrpSpPr>
            <p:cNvPr id="9" name="Group 86"/>
            <p:cNvGrpSpPr>
              <a:grpSpLocks/>
            </p:cNvGrpSpPr>
            <p:nvPr/>
          </p:nvGrpSpPr>
          <p:grpSpPr bwMode="auto">
            <a:xfrm>
              <a:off x="3031583" y="4694414"/>
              <a:ext cx="1487865" cy="515938"/>
              <a:chOff x="5760" y="4320"/>
              <a:chExt cx="1014" cy="325"/>
            </a:xfrm>
          </p:grpSpPr>
          <p:pic>
            <p:nvPicPr>
              <p:cNvPr id="140" name="Picture 83" descr="Vivid yellow box"/>
              <p:cNvPicPr>
                <a:picLocks noChangeAspect="1" noChangeArrowheads="1"/>
              </p:cNvPicPr>
              <p:nvPr/>
            </p:nvPicPr>
            <p:blipFill>
              <a:blip r:embed="rId14"/>
              <a:srcRect/>
              <a:stretch>
                <a:fillRect/>
              </a:stretch>
            </p:blipFill>
            <p:spPr bwMode="auto">
              <a:xfrm>
                <a:off x="5760" y="4320"/>
                <a:ext cx="1014" cy="325"/>
              </a:xfrm>
              <a:prstGeom prst="rect">
                <a:avLst/>
              </a:prstGeom>
              <a:noFill/>
              <a:ln w="9525">
                <a:noFill/>
                <a:miter lim="800000"/>
                <a:headEnd/>
                <a:tailEnd/>
              </a:ln>
            </p:spPr>
          </p:pic>
          <p:sp>
            <p:nvSpPr>
              <p:cNvPr id="141" name="Rectangle 28"/>
              <p:cNvSpPr>
                <a:spLocks noChangeArrowheads="1"/>
              </p:cNvSpPr>
              <p:nvPr/>
            </p:nvSpPr>
            <p:spPr bwMode="grayWhite">
              <a:xfrm>
                <a:off x="5946" y="4376"/>
                <a:ext cx="641" cy="212"/>
              </a:xfrm>
              <a:prstGeom prst="rect">
                <a:avLst/>
              </a:prstGeom>
              <a:noFill/>
              <a:ln w="3175" algn="ctr">
                <a:noFill/>
                <a:miter lim="800000"/>
                <a:headEnd/>
                <a:tailEnd/>
              </a:ln>
            </p:spPr>
            <p:txBody>
              <a:bodyPr wrap="none" anchor="ctr"/>
              <a:lstStyle/>
              <a:p>
                <a:pPr algn="ctr">
                  <a:lnSpc>
                    <a:spcPct val="90000"/>
                  </a:lnSpc>
                  <a:spcBef>
                    <a:spcPct val="30000"/>
                  </a:spcBef>
                </a:pPr>
                <a:r>
                  <a:rPr lang="en-US" sz="1400"/>
                  <a:t>VMBus</a:t>
                </a:r>
              </a:p>
            </p:txBody>
          </p:sp>
        </p:grpSp>
        <p:pic>
          <p:nvPicPr>
            <p:cNvPr id="142" name="Picture 95" descr="Vivid blue box"/>
            <p:cNvPicPr>
              <a:picLocks noChangeAspect="1" noChangeArrowheads="1"/>
            </p:cNvPicPr>
            <p:nvPr/>
          </p:nvPicPr>
          <p:blipFill>
            <a:blip r:embed="rId15"/>
            <a:srcRect/>
            <a:stretch>
              <a:fillRect/>
            </a:stretch>
          </p:blipFill>
          <p:spPr bwMode="auto">
            <a:xfrm>
              <a:off x="3522177" y="1815192"/>
              <a:ext cx="2332093" cy="973137"/>
            </a:xfrm>
            <a:prstGeom prst="rect">
              <a:avLst/>
            </a:prstGeom>
            <a:noFill/>
            <a:ln w="9525">
              <a:noFill/>
              <a:miter lim="800000"/>
              <a:headEnd/>
              <a:tailEnd/>
            </a:ln>
          </p:spPr>
        </p:pic>
        <p:sp>
          <p:nvSpPr>
            <p:cNvPr id="143" name="Rectangle 15"/>
            <p:cNvSpPr>
              <a:spLocks noChangeArrowheads="1"/>
            </p:cNvSpPr>
            <p:nvPr/>
          </p:nvSpPr>
          <p:spPr bwMode="blackWhite">
            <a:xfrm>
              <a:off x="3756745" y="2022444"/>
              <a:ext cx="1905000" cy="525462"/>
            </a:xfrm>
            <a:prstGeom prst="rect">
              <a:avLst/>
            </a:prstGeom>
            <a:noFill/>
            <a:ln w="3175" algn="ctr">
              <a:noFill/>
              <a:miter lim="800000"/>
              <a:headEnd/>
              <a:tailEnd/>
            </a:ln>
          </p:spPr>
          <p:txBody>
            <a:bodyPr wrap="none" anchor="ctr"/>
            <a:lstStyle/>
            <a:p>
              <a:pPr algn="ctr">
                <a:lnSpc>
                  <a:spcPct val="90000"/>
                </a:lnSpc>
                <a:spcBef>
                  <a:spcPct val="30000"/>
                </a:spcBef>
              </a:pPr>
              <a:r>
                <a:rPr lang="en-US" sz="1400" dirty="0">
                  <a:solidFill>
                    <a:schemeClr val="bg1"/>
                  </a:solidFill>
                </a:rPr>
                <a:t>Guest Applications</a:t>
              </a:r>
            </a:p>
          </p:txBody>
        </p:sp>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lstStyle/>
          <a:p>
            <a:r>
              <a:rPr smtClean="0"/>
              <a:t>Virtualization Attacks</a:t>
            </a:r>
            <a:endParaRPr lang="en-US" dirty="0"/>
          </a:p>
        </p:txBody>
      </p:sp>
      <p:sp>
        <p:nvSpPr>
          <p:cNvPr id="47" name="Rectangle 46"/>
          <p:cNvSpPr/>
          <p:nvPr/>
        </p:nvSpPr>
        <p:spPr bwMode="auto">
          <a:xfrm>
            <a:off x="7884730" y="673251"/>
            <a:ext cx="281809" cy="367272"/>
          </a:xfrm>
          <a:prstGeom prst="rect">
            <a:avLst/>
          </a:prstGeom>
          <a:gradFill>
            <a:gsLst>
              <a:gs pos="0">
                <a:srgbClr val="FFC000"/>
              </a:gs>
              <a:gs pos="50000">
                <a:schemeClr val="accent6">
                  <a:lumMod val="75000"/>
                </a:schemeClr>
              </a:gs>
              <a:gs pos="100000">
                <a:srgbClr val="FFC000"/>
              </a:gs>
            </a:gsLst>
            <a:lin ang="0" scaled="0"/>
          </a:gradFill>
          <a:ln w="12700">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52" name="Rectangle 51"/>
          <p:cNvSpPr/>
          <p:nvPr/>
        </p:nvSpPr>
        <p:spPr bwMode="auto">
          <a:xfrm>
            <a:off x="8247337" y="673251"/>
            <a:ext cx="281809" cy="367272"/>
          </a:xfrm>
          <a:prstGeom prst="rect">
            <a:avLst/>
          </a:prstGeom>
          <a:noFill/>
          <a:ln w="28575">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53" name="Rectangle 52"/>
          <p:cNvSpPr/>
          <p:nvPr/>
        </p:nvSpPr>
        <p:spPr bwMode="auto">
          <a:xfrm>
            <a:off x="8609943" y="673251"/>
            <a:ext cx="281809" cy="367272"/>
          </a:xfrm>
          <a:prstGeom prst="rect">
            <a:avLst/>
          </a:prstGeom>
          <a:noFill/>
          <a:ln w="28575">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grpSp>
        <p:nvGrpSpPr>
          <p:cNvPr id="2" name="Group 157"/>
          <p:cNvGrpSpPr/>
          <p:nvPr/>
        </p:nvGrpSpPr>
        <p:grpSpPr>
          <a:xfrm>
            <a:off x="645727" y="1296700"/>
            <a:ext cx="6795597" cy="5041035"/>
            <a:chOff x="645727" y="1296700"/>
            <a:chExt cx="6795597" cy="5041035"/>
          </a:xfrm>
        </p:grpSpPr>
        <p:sp>
          <p:nvSpPr>
            <p:cNvPr id="148" name="Rectangle 147"/>
            <p:cNvSpPr/>
            <p:nvPr/>
          </p:nvSpPr>
          <p:spPr bwMode="auto">
            <a:xfrm>
              <a:off x="3776389" y="4866290"/>
              <a:ext cx="1173983" cy="415158"/>
            </a:xfrm>
            <a:prstGeom prst="rect">
              <a:avLst/>
            </a:prstGeom>
            <a:gradFill rotWithShape="1">
              <a:gsLst>
                <a:gs pos="0">
                  <a:srgbClr val="FF0000"/>
                </a:gs>
                <a:gs pos="91000">
                  <a:srgbClr val="C00000"/>
                </a:gs>
              </a:gsLst>
              <a:lin ang="5400000" scaled="0"/>
            </a:gradFill>
            <a:ln w="317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wrap="none" anchor="ctr"/>
            <a:lstStyle/>
            <a:p>
              <a:pPr>
                <a:defRPr/>
              </a:pPr>
              <a:endParaRPr lang="en-US"/>
            </a:p>
          </p:txBody>
        </p:sp>
        <p:sp>
          <p:nvSpPr>
            <p:cNvPr id="138" name="Rectangle 137"/>
            <p:cNvSpPr/>
            <p:nvPr/>
          </p:nvSpPr>
          <p:spPr bwMode="auto">
            <a:xfrm>
              <a:off x="4033893" y="3783724"/>
              <a:ext cx="2703238" cy="1082566"/>
            </a:xfrm>
            <a:prstGeom prst="rect">
              <a:avLst/>
            </a:prstGeom>
            <a:gradFill rotWithShape="1">
              <a:gsLst>
                <a:gs pos="0">
                  <a:srgbClr val="FF0000"/>
                </a:gs>
                <a:gs pos="91000">
                  <a:srgbClr val="C00000"/>
                </a:gs>
              </a:gsLst>
              <a:lin ang="5400000" scaled="0"/>
            </a:gradFill>
            <a:ln w="317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wrap="none" anchor="ctr"/>
            <a:lstStyle/>
            <a:p>
              <a:pPr>
                <a:defRPr/>
              </a:pPr>
              <a:endParaRPr lang="en-US"/>
            </a:p>
          </p:txBody>
        </p:sp>
        <p:pic>
          <p:nvPicPr>
            <p:cNvPr id="139" name="Picture 95" descr="Vivid blue box"/>
            <p:cNvPicPr>
              <a:picLocks noChangeAspect="1" noChangeArrowheads="1"/>
            </p:cNvPicPr>
            <p:nvPr/>
          </p:nvPicPr>
          <p:blipFill>
            <a:blip r:embed="rId3"/>
            <a:srcRect/>
            <a:stretch>
              <a:fillRect/>
            </a:stretch>
          </p:blipFill>
          <p:spPr bwMode="auto">
            <a:xfrm>
              <a:off x="4042551" y="2066901"/>
              <a:ext cx="2416175" cy="973137"/>
            </a:xfrm>
            <a:prstGeom prst="rect">
              <a:avLst/>
            </a:prstGeom>
            <a:noFill/>
            <a:ln w="9525">
              <a:noFill/>
              <a:miter lim="800000"/>
              <a:headEnd/>
              <a:tailEnd/>
            </a:ln>
            <a:effectLst>
              <a:outerShdw blurRad="50800" dist="50800" dir="5400000" algn="ctr" rotWithShape="0">
                <a:srgbClr val="FF0000"/>
              </a:outerShdw>
            </a:effectLst>
            <a:scene3d>
              <a:camera prst="orthographicFront"/>
              <a:lightRig rig="threePt" dir="t"/>
            </a:scene3d>
            <a:sp3d extrusionH="76200" contourW="12700">
              <a:extrusionClr>
                <a:srgbClr val="FF0000"/>
              </a:extrusionClr>
              <a:contourClr>
                <a:srgbClr val="FF0000"/>
              </a:contourClr>
            </a:sp3d>
          </p:spPr>
        </p:pic>
        <p:sp>
          <p:nvSpPr>
            <p:cNvPr id="54" name="Rectangle 12"/>
            <p:cNvSpPr>
              <a:spLocks noChangeArrowheads="1"/>
            </p:cNvSpPr>
            <p:nvPr/>
          </p:nvSpPr>
          <p:spPr bwMode="auto">
            <a:xfrm>
              <a:off x="688593" y="1729772"/>
              <a:ext cx="3095129" cy="1683544"/>
            </a:xfrm>
            <a:prstGeom prst="roundRect">
              <a:avLst/>
            </a:prstGeom>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indent="-342900" algn="ctr">
                <a:lnSpc>
                  <a:spcPct val="80000"/>
                </a:lnSpc>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Virtualization Stack</a:t>
              </a:r>
              <a:endPar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55" name="TextBox 54"/>
            <p:cNvSpPr txBox="1"/>
            <p:nvPr/>
          </p:nvSpPr>
          <p:spPr>
            <a:xfrm>
              <a:off x="3976051" y="1710231"/>
              <a:ext cx="2084037" cy="276999"/>
            </a:xfrm>
            <a:prstGeom prst="rect">
              <a:avLst/>
            </a:prstGeom>
            <a:noFill/>
          </p:spPr>
          <p:txBody>
            <a:bodyPr wrap="square" rtlCol="0">
              <a:spAutoFit/>
            </a:bodyPr>
            <a:lstStyle/>
            <a:p>
              <a:r>
                <a:rPr lang="en-US"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User Mode  (“Ring 3”)</a:t>
              </a:r>
              <a:endParaRPr lang="en-US" sz="12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56" name="TextBox 55"/>
            <p:cNvSpPr txBox="1"/>
            <p:nvPr/>
          </p:nvSpPr>
          <p:spPr>
            <a:xfrm>
              <a:off x="3986553" y="3533450"/>
              <a:ext cx="2318706" cy="261610"/>
            </a:xfrm>
            <a:prstGeom prst="rect">
              <a:avLst/>
            </a:prstGeom>
            <a:noFill/>
          </p:spPr>
          <p:txBody>
            <a:bodyPr wrap="square" rtlCol="0">
              <a:spAutoFit/>
            </a:bodyPr>
            <a:lstStyle/>
            <a:p>
              <a:r>
                <a:rPr lang="en-US" sz="11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Kernel Mode  (“Ring 0”)</a:t>
              </a:r>
              <a:endParaRPr lang="en-US" sz="11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57" name="Rectangle 56"/>
            <p:cNvSpPr>
              <a:spLocks noChangeArrowheads="1"/>
            </p:cNvSpPr>
            <p:nvPr/>
          </p:nvSpPr>
          <p:spPr bwMode="auto">
            <a:xfrm>
              <a:off x="3972908" y="1296700"/>
              <a:ext cx="2690648" cy="369332"/>
            </a:xfrm>
            <a:prstGeom prst="rect">
              <a:avLst/>
            </a:prstGeom>
            <a:noFill/>
            <a:ln w="9525">
              <a:noFill/>
              <a:miter lim="800000"/>
              <a:headEnd/>
              <a:tailEnd/>
            </a:ln>
          </p:spPr>
          <p:txBody>
            <a:bodyPr wrap="square">
              <a:spAutoFit/>
            </a:bodyPr>
            <a:lstStyle/>
            <a:p>
              <a:pPr algn="ctr"/>
              <a:r>
                <a:rPr lang="en-US"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Guest Partitions</a:t>
              </a:r>
              <a:endParaRPr lang="en-US" b="1"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sp>
          <p:nvSpPr>
            <p:cNvPr id="58" name="Line 26"/>
            <p:cNvSpPr>
              <a:spLocks noChangeShapeType="1"/>
            </p:cNvSpPr>
            <p:nvPr/>
          </p:nvSpPr>
          <p:spPr bwMode="auto">
            <a:xfrm rot="60000">
              <a:off x="3909776" y="1317951"/>
              <a:ext cx="95337" cy="3752493"/>
            </a:xfrm>
            <a:prstGeom prst="line">
              <a:avLst/>
            </a:prstGeom>
            <a:gradFill flip="none" rotWithShape="1">
              <a:gsLst>
                <a:gs pos="0">
                  <a:schemeClr val="tx1">
                    <a:alpha val="0"/>
                  </a:schemeClr>
                </a:gs>
                <a:gs pos="50000">
                  <a:schemeClr val="tx1"/>
                </a:gs>
                <a:gs pos="100000">
                  <a:schemeClr val="accent1">
                    <a:tint val="23500"/>
                    <a:satMod val="160000"/>
                    <a:alpha val="0"/>
                  </a:schemeClr>
                </a:gs>
              </a:gsLst>
              <a:lin ang="0" scaled="0"/>
              <a:tileRect/>
            </a:gradFill>
            <a:ln w="28575" algn="ctr">
              <a:gradFill>
                <a:gsLst>
                  <a:gs pos="0">
                    <a:schemeClr val="bg1">
                      <a:alpha val="0"/>
                    </a:schemeClr>
                  </a:gs>
                  <a:gs pos="50000">
                    <a:schemeClr val="bg1"/>
                  </a:gs>
                  <a:gs pos="100000">
                    <a:schemeClr val="bg1">
                      <a:alpha val="0"/>
                    </a:schemeClr>
                  </a:gs>
                </a:gsLst>
                <a:lin ang="0" scaled="0"/>
              </a:gradFill>
              <a:prstDash val="sysDot"/>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ctr" anchorCtr="0" compatLnSpc="1">
              <a:prstTxWarp prst="textNoShape">
                <a:avLst/>
              </a:prstTxWarp>
            </a:bodyPr>
            <a:lstStyle/>
            <a:p>
              <a:pPr algn="ctr" defTabSz="1106012" eaLnBrk="0" hangingPunct="0">
                <a:buClr>
                  <a:schemeClr val="tx2"/>
                </a:buClr>
                <a:buSzPct val="95000"/>
                <a:tabLst>
                  <a:tab pos="514476" algn="l"/>
                </a:tabLst>
                <a:defRPr/>
              </a:pPr>
              <a:endPar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59" name="Line 26"/>
            <p:cNvSpPr>
              <a:spLocks noChangeShapeType="1"/>
            </p:cNvSpPr>
            <p:nvPr/>
          </p:nvSpPr>
          <p:spPr bwMode="auto">
            <a:xfrm rot="60000" flipH="1">
              <a:off x="736296" y="5284135"/>
              <a:ext cx="6315570" cy="120751"/>
            </a:xfrm>
            <a:prstGeom prst="line">
              <a:avLst/>
            </a:prstGeom>
            <a:gradFill flip="none" rotWithShape="1">
              <a:gsLst>
                <a:gs pos="0">
                  <a:schemeClr val="tx1">
                    <a:alpha val="0"/>
                  </a:schemeClr>
                </a:gs>
                <a:gs pos="50000">
                  <a:schemeClr val="tx1"/>
                </a:gs>
                <a:gs pos="100000">
                  <a:schemeClr val="accent1">
                    <a:tint val="23500"/>
                    <a:satMod val="160000"/>
                    <a:alpha val="0"/>
                  </a:schemeClr>
                </a:gs>
              </a:gsLst>
              <a:lin ang="0" scaled="0"/>
              <a:tileRect/>
            </a:gradFill>
            <a:ln w="28575" algn="ctr">
              <a:gradFill>
                <a:gsLst>
                  <a:gs pos="0">
                    <a:schemeClr val="bg1">
                      <a:alpha val="0"/>
                    </a:schemeClr>
                  </a:gs>
                  <a:gs pos="50000">
                    <a:schemeClr val="bg1"/>
                  </a:gs>
                  <a:gs pos="100000">
                    <a:schemeClr val="bg1">
                      <a:alpha val="0"/>
                    </a:schemeClr>
                  </a:gs>
                </a:gsLst>
                <a:lin ang="0" scaled="0"/>
              </a:gradFill>
              <a:prstDash val="sysDot"/>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ctr" anchorCtr="0" compatLnSpc="1">
              <a:prstTxWarp prst="textNoShape">
                <a:avLst/>
              </a:prstTxWarp>
            </a:bodyPr>
            <a:lstStyle/>
            <a:p>
              <a:pPr algn="ctr" defTabSz="1106012" eaLnBrk="0" hangingPunct="0">
                <a:buClr>
                  <a:schemeClr val="tx2"/>
                </a:buClr>
                <a:buSzPct val="95000"/>
                <a:tabLst>
                  <a:tab pos="514476" algn="l"/>
                </a:tabLst>
                <a:defRPr/>
              </a:pPr>
              <a:endPar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60" name="Line 26"/>
            <p:cNvSpPr>
              <a:spLocks noChangeShapeType="1"/>
            </p:cNvSpPr>
            <p:nvPr/>
          </p:nvSpPr>
          <p:spPr bwMode="auto">
            <a:xfrm rot="60000" flipH="1">
              <a:off x="704754" y="3467038"/>
              <a:ext cx="6178955" cy="118366"/>
            </a:xfrm>
            <a:prstGeom prst="line">
              <a:avLst/>
            </a:prstGeom>
            <a:gradFill flip="none" rotWithShape="1">
              <a:gsLst>
                <a:gs pos="0">
                  <a:schemeClr val="tx1">
                    <a:alpha val="0"/>
                  </a:schemeClr>
                </a:gs>
                <a:gs pos="50000">
                  <a:schemeClr val="tx1"/>
                </a:gs>
                <a:gs pos="100000">
                  <a:schemeClr val="accent1">
                    <a:tint val="23500"/>
                    <a:satMod val="160000"/>
                    <a:alpha val="0"/>
                  </a:schemeClr>
                </a:gs>
              </a:gsLst>
              <a:lin ang="0" scaled="0"/>
              <a:tileRect/>
            </a:gradFill>
            <a:ln w="28575" algn="ctr">
              <a:gradFill>
                <a:gsLst>
                  <a:gs pos="0">
                    <a:schemeClr val="bg1">
                      <a:alpha val="0"/>
                    </a:schemeClr>
                  </a:gs>
                  <a:gs pos="50000">
                    <a:schemeClr val="bg1"/>
                  </a:gs>
                  <a:gs pos="100000">
                    <a:schemeClr val="bg1">
                      <a:alpha val="0"/>
                    </a:schemeClr>
                  </a:gs>
                </a:gsLst>
                <a:lin ang="0" scaled="0"/>
              </a:gradFill>
              <a:prstDash val="sysDot"/>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ctr" anchorCtr="0" compatLnSpc="1">
              <a:prstTxWarp prst="textNoShape">
                <a:avLst/>
              </a:prstTxWarp>
            </a:bodyPr>
            <a:lstStyle/>
            <a:p>
              <a:pPr algn="ctr" defTabSz="1106012" eaLnBrk="0" hangingPunct="0">
                <a:buClr>
                  <a:schemeClr val="tx2"/>
                </a:buClr>
                <a:buSzPct val="95000"/>
                <a:tabLst>
                  <a:tab pos="514476" algn="l"/>
                </a:tabLst>
                <a:defRPr/>
              </a:pPr>
              <a:endPar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61" name="Text Box 9"/>
            <p:cNvSpPr txBox="1">
              <a:spLocks noChangeArrowheads="1"/>
            </p:cNvSpPr>
            <p:nvPr/>
          </p:nvSpPr>
          <p:spPr bwMode="auto">
            <a:xfrm>
              <a:off x="687303" y="1296700"/>
              <a:ext cx="3254074" cy="341632"/>
            </a:xfrm>
            <a:prstGeom prst="rect">
              <a:avLst/>
            </a:prstGeom>
            <a:noFill/>
            <a:ln w="3175" algn="ctr">
              <a:noFill/>
              <a:miter lim="800000"/>
              <a:headEnd/>
              <a:tailEnd/>
            </a:ln>
          </p:spPr>
          <p:txBody>
            <a:bodyPr wrap="square">
              <a:spAutoFit/>
            </a:bodyPr>
            <a:lstStyle/>
            <a:p>
              <a:pPr algn="ctr">
                <a:lnSpc>
                  <a:spcPct val="90000"/>
                </a:lnSpc>
                <a:spcBef>
                  <a:spcPct val="30000"/>
                </a:spcBef>
              </a:pPr>
              <a:r>
                <a:rPr lang="en-US"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Root Partition</a:t>
              </a:r>
              <a:endParaRPr lang="en-US" b="1"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pic>
          <p:nvPicPr>
            <p:cNvPr id="62" name="Picture 72" descr="Vivid yellow box"/>
            <p:cNvPicPr>
              <a:picLocks noChangeAspect="1" noChangeArrowheads="1"/>
            </p:cNvPicPr>
            <p:nvPr/>
          </p:nvPicPr>
          <p:blipFill>
            <a:blip r:embed="rId4"/>
            <a:srcRect/>
            <a:stretch>
              <a:fillRect/>
            </a:stretch>
          </p:blipFill>
          <p:spPr bwMode="auto">
            <a:xfrm>
              <a:off x="2263070" y="4071375"/>
              <a:ext cx="1573203" cy="1306512"/>
            </a:xfrm>
            <a:prstGeom prst="rect">
              <a:avLst/>
            </a:prstGeom>
            <a:noFill/>
            <a:ln w="9525">
              <a:noFill/>
              <a:miter lim="800000"/>
              <a:headEnd/>
              <a:tailEnd/>
            </a:ln>
          </p:spPr>
        </p:pic>
        <p:sp>
          <p:nvSpPr>
            <p:cNvPr id="63" name="Rectangle 8"/>
            <p:cNvSpPr>
              <a:spLocks noChangeArrowheads="1"/>
            </p:cNvSpPr>
            <p:nvPr/>
          </p:nvSpPr>
          <p:spPr bwMode="grayWhite">
            <a:xfrm>
              <a:off x="2337682" y="4143797"/>
              <a:ext cx="1435100" cy="1063625"/>
            </a:xfrm>
            <a:prstGeom prst="rect">
              <a:avLst/>
            </a:prstGeom>
            <a:noFill/>
            <a:ln w="3175" algn="ctr">
              <a:noFill/>
              <a:miter lim="800000"/>
              <a:headEnd/>
              <a:tailEnd/>
            </a:ln>
          </p:spPr>
          <p:txBody>
            <a:bodyPr wrap="none" anchor="b" anchorCtr="1"/>
            <a:lstStyle/>
            <a:p>
              <a:pPr algn="r">
                <a:lnSpc>
                  <a:spcPct val="90000"/>
                </a:lnSpc>
                <a:spcBef>
                  <a:spcPct val="30000"/>
                </a:spcBef>
              </a:pPr>
              <a:r>
                <a:rPr lang="en-US" sz="1400" dirty="0"/>
                <a:t>Virtualization</a:t>
              </a:r>
              <a:br>
                <a:rPr lang="en-US" sz="1400" dirty="0"/>
              </a:br>
              <a:r>
                <a:rPr lang="en-US" sz="1400" dirty="0"/>
                <a:t>Service</a:t>
              </a:r>
              <a:br>
                <a:rPr lang="en-US" sz="1400" dirty="0"/>
              </a:br>
              <a:r>
                <a:rPr lang="en-US" sz="1400" dirty="0"/>
                <a:t>Providers</a:t>
              </a:r>
              <a:br>
                <a:rPr lang="en-US" sz="1400" dirty="0"/>
              </a:br>
              <a:r>
                <a:rPr lang="en-US" sz="1400" dirty="0"/>
                <a:t>(VSPs)</a:t>
              </a:r>
            </a:p>
          </p:txBody>
        </p:sp>
        <p:pic>
          <p:nvPicPr>
            <p:cNvPr id="64" name="Picture 69" descr="Vivid green box"/>
            <p:cNvPicPr>
              <a:picLocks noChangeAspect="1" noChangeArrowheads="1"/>
            </p:cNvPicPr>
            <p:nvPr/>
          </p:nvPicPr>
          <p:blipFill>
            <a:blip r:embed="rId5"/>
            <a:srcRect/>
            <a:stretch>
              <a:fillRect/>
            </a:stretch>
          </p:blipFill>
          <p:spPr bwMode="auto">
            <a:xfrm>
              <a:off x="677262" y="4069787"/>
              <a:ext cx="1687563" cy="1308100"/>
            </a:xfrm>
            <a:prstGeom prst="rect">
              <a:avLst/>
            </a:prstGeom>
            <a:noFill/>
            <a:ln w="9525">
              <a:noFill/>
              <a:miter lim="800000"/>
              <a:headEnd/>
              <a:tailEnd/>
            </a:ln>
          </p:spPr>
        </p:pic>
        <p:grpSp>
          <p:nvGrpSpPr>
            <p:cNvPr id="3" name="Group 71"/>
            <p:cNvGrpSpPr>
              <a:grpSpLocks/>
            </p:cNvGrpSpPr>
            <p:nvPr/>
          </p:nvGrpSpPr>
          <p:grpSpPr bwMode="auto">
            <a:xfrm>
              <a:off x="783022" y="4607347"/>
              <a:ext cx="1198563" cy="563563"/>
              <a:chOff x="-138" y="2223"/>
              <a:chExt cx="755" cy="355"/>
            </a:xfrm>
          </p:grpSpPr>
          <p:pic>
            <p:nvPicPr>
              <p:cNvPr id="66" name="Picture 70" descr="Vivid green box"/>
              <p:cNvPicPr>
                <a:picLocks noChangeAspect="1" noChangeArrowheads="1"/>
              </p:cNvPicPr>
              <p:nvPr/>
            </p:nvPicPr>
            <p:blipFill>
              <a:blip r:embed="rId6"/>
              <a:srcRect/>
              <a:stretch>
                <a:fillRect/>
              </a:stretch>
            </p:blipFill>
            <p:spPr bwMode="auto">
              <a:xfrm>
                <a:off x="-138" y="2223"/>
                <a:ext cx="755" cy="355"/>
              </a:xfrm>
              <a:prstGeom prst="rect">
                <a:avLst/>
              </a:prstGeom>
              <a:noFill/>
              <a:ln w="9525">
                <a:noFill/>
                <a:miter lim="800000"/>
                <a:headEnd/>
                <a:tailEnd/>
              </a:ln>
            </p:spPr>
          </p:pic>
          <p:sp>
            <p:nvSpPr>
              <p:cNvPr id="67" name="Rectangle 6"/>
              <p:cNvSpPr>
                <a:spLocks noChangeArrowheads="1"/>
              </p:cNvSpPr>
              <p:nvPr/>
            </p:nvSpPr>
            <p:spPr bwMode="auto">
              <a:xfrm>
                <a:off x="-76" y="2236"/>
                <a:ext cx="631" cy="328"/>
              </a:xfrm>
              <a:prstGeom prst="rect">
                <a:avLst/>
              </a:prstGeom>
              <a:noFill/>
              <a:ln w="3175" algn="ctr">
                <a:noFill/>
                <a:miter lim="800000"/>
                <a:headEnd/>
                <a:tailEnd/>
              </a:ln>
            </p:spPr>
            <p:txBody>
              <a:bodyPr wrap="none" anchor="ctr"/>
              <a:lstStyle/>
              <a:p>
                <a:pPr algn="ctr">
                  <a:lnSpc>
                    <a:spcPct val="90000"/>
                  </a:lnSpc>
                  <a:spcBef>
                    <a:spcPct val="30000"/>
                  </a:spcBef>
                </a:pPr>
                <a:r>
                  <a:rPr lang="en-US" sz="1400" dirty="0"/>
                  <a:t>Windows</a:t>
                </a:r>
                <a:br>
                  <a:rPr lang="en-US" sz="1400" dirty="0"/>
                </a:br>
                <a:r>
                  <a:rPr lang="en-US" sz="1400" dirty="0"/>
                  <a:t>Kernel</a:t>
                </a:r>
              </a:p>
            </p:txBody>
          </p:sp>
        </p:grpSp>
        <p:sp>
          <p:nvSpPr>
            <p:cNvPr id="68" name="Text Box 18"/>
            <p:cNvSpPr txBox="1">
              <a:spLocks noChangeArrowheads="1"/>
            </p:cNvSpPr>
            <p:nvPr/>
          </p:nvSpPr>
          <p:spPr bwMode="auto">
            <a:xfrm>
              <a:off x="901866" y="4258863"/>
              <a:ext cx="1493837" cy="286232"/>
            </a:xfrm>
            <a:prstGeom prst="rect">
              <a:avLst/>
            </a:prstGeom>
            <a:noFill/>
            <a:ln w="3175" algn="ctr">
              <a:noFill/>
              <a:miter lim="800000"/>
              <a:headEnd/>
              <a:tailEnd/>
            </a:ln>
          </p:spPr>
          <p:txBody>
            <a:bodyPr>
              <a:spAutoFit/>
            </a:bodyPr>
            <a:lstStyle/>
            <a:p>
              <a:pPr>
                <a:lnSpc>
                  <a:spcPct val="90000"/>
                </a:lnSpc>
                <a:spcBef>
                  <a:spcPct val="30000"/>
                </a:spcBef>
              </a:pPr>
              <a:r>
                <a:rPr lang="en-US" sz="1400" dirty="0"/>
                <a:t>Server Core</a:t>
              </a:r>
            </a:p>
          </p:txBody>
        </p:sp>
        <p:grpSp>
          <p:nvGrpSpPr>
            <p:cNvPr id="4" name="Group 74"/>
            <p:cNvGrpSpPr>
              <a:grpSpLocks/>
            </p:cNvGrpSpPr>
            <p:nvPr/>
          </p:nvGrpSpPr>
          <p:grpSpPr bwMode="auto">
            <a:xfrm>
              <a:off x="1939220" y="4745460"/>
              <a:ext cx="823912" cy="579437"/>
              <a:chOff x="1445" y="3097"/>
              <a:chExt cx="519" cy="365"/>
            </a:xfrm>
          </p:grpSpPr>
          <p:pic>
            <p:nvPicPr>
              <p:cNvPr id="70" name="Picture 73" descr="Vivid blue box"/>
              <p:cNvPicPr>
                <a:picLocks noChangeAspect="1" noChangeArrowheads="1"/>
              </p:cNvPicPr>
              <p:nvPr/>
            </p:nvPicPr>
            <p:blipFill>
              <a:blip r:embed="rId7"/>
              <a:srcRect/>
              <a:stretch>
                <a:fillRect/>
              </a:stretch>
            </p:blipFill>
            <p:spPr bwMode="auto">
              <a:xfrm>
                <a:off x="1447" y="3097"/>
                <a:ext cx="517" cy="364"/>
              </a:xfrm>
              <a:prstGeom prst="rect">
                <a:avLst/>
              </a:prstGeom>
              <a:noFill/>
              <a:ln w="9525">
                <a:noFill/>
                <a:miter lim="800000"/>
                <a:headEnd/>
                <a:tailEnd/>
              </a:ln>
            </p:spPr>
          </p:pic>
          <p:sp>
            <p:nvSpPr>
              <p:cNvPr id="71" name="Rectangle 19"/>
              <p:cNvSpPr>
                <a:spLocks noChangeArrowheads="1"/>
              </p:cNvSpPr>
              <p:nvPr/>
            </p:nvSpPr>
            <p:spPr bwMode="blackWhite">
              <a:xfrm>
                <a:off x="1445" y="3097"/>
                <a:ext cx="508" cy="365"/>
              </a:xfrm>
              <a:prstGeom prst="rect">
                <a:avLst/>
              </a:prstGeom>
              <a:noFill/>
              <a:ln w="3175" algn="ctr">
                <a:noFill/>
                <a:miter lim="800000"/>
                <a:headEnd/>
                <a:tailEnd/>
              </a:ln>
            </p:spPr>
            <p:txBody>
              <a:bodyPr wrap="none" anchor="ctr"/>
              <a:lstStyle/>
              <a:p>
                <a:pPr algn="ctr">
                  <a:lnSpc>
                    <a:spcPct val="90000"/>
                  </a:lnSpc>
                  <a:spcBef>
                    <a:spcPct val="30000"/>
                  </a:spcBef>
                </a:pPr>
                <a:r>
                  <a:rPr lang="en-US" sz="1400" dirty="0"/>
                  <a:t>Device</a:t>
                </a:r>
                <a:br>
                  <a:rPr lang="en-US" sz="1400" dirty="0"/>
                </a:br>
                <a:r>
                  <a:rPr lang="en-US" sz="1400" dirty="0"/>
                  <a:t>Drivers</a:t>
                </a:r>
              </a:p>
            </p:txBody>
          </p:sp>
        </p:grpSp>
        <p:grpSp>
          <p:nvGrpSpPr>
            <p:cNvPr id="5" name="Group 77"/>
            <p:cNvGrpSpPr>
              <a:grpSpLocks/>
            </p:cNvGrpSpPr>
            <p:nvPr/>
          </p:nvGrpSpPr>
          <p:grpSpPr bwMode="auto">
            <a:xfrm>
              <a:off x="645727" y="2177174"/>
              <a:ext cx="1677058" cy="1244600"/>
              <a:chOff x="2342" y="4816"/>
              <a:chExt cx="1237" cy="784"/>
            </a:xfrm>
          </p:grpSpPr>
          <p:pic>
            <p:nvPicPr>
              <p:cNvPr id="73" name="Picture 75" descr="Vivid yellow box"/>
              <p:cNvPicPr>
                <a:picLocks noChangeAspect="1" noChangeArrowheads="1"/>
              </p:cNvPicPr>
              <p:nvPr/>
            </p:nvPicPr>
            <p:blipFill>
              <a:blip r:embed="rId4"/>
              <a:srcRect/>
              <a:stretch>
                <a:fillRect/>
              </a:stretch>
            </p:blipFill>
            <p:spPr bwMode="auto">
              <a:xfrm>
                <a:off x="2344" y="4816"/>
                <a:ext cx="1235" cy="784"/>
              </a:xfrm>
              <a:prstGeom prst="rect">
                <a:avLst/>
              </a:prstGeom>
              <a:noFill/>
              <a:ln w="9525">
                <a:noFill/>
                <a:miter lim="800000"/>
                <a:headEnd/>
                <a:tailEnd/>
              </a:ln>
            </p:spPr>
          </p:pic>
          <p:pic>
            <p:nvPicPr>
              <p:cNvPr id="74" name="Picture 76" descr="Vivid yellow box"/>
              <p:cNvPicPr>
                <a:picLocks noChangeAspect="1" noChangeArrowheads="1"/>
              </p:cNvPicPr>
              <p:nvPr/>
            </p:nvPicPr>
            <p:blipFill>
              <a:blip r:embed="rId4"/>
              <a:srcRect/>
              <a:stretch>
                <a:fillRect/>
              </a:stretch>
            </p:blipFill>
            <p:spPr bwMode="auto">
              <a:xfrm>
                <a:off x="2342" y="5096"/>
                <a:ext cx="1235" cy="472"/>
              </a:xfrm>
              <a:prstGeom prst="rect">
                <a:avLst/>
              </a:prstGeom>
              <a:noFill/>
              <a:ln w="9525">
                <a:noFill/>
                <a:miter lim="800000"/>
                <a:headEnd/>
                <a:tailEnd/>
              </a:ln>
            </p:spPr>
          </p:pic>
        </p:grpSp>
        <p:pic>
          <p:nvPicPr>
            <p:cNvPr id="75" name="Picture 92" descr="Vivid yellow box"/>
            <p:cNvPicPr>
              <a:picLocks noChangeAspect="1" noChangeArrowheads="1"/>
            </p:cNvPicPr>
            <p:nvPr/>
          </p:nvPicPr>
          <p:blipFill>
            <a:blip r:embed="rId4"/>
            <a:srcRect/>
            <a:stretch>
              <a:fillRect/>
            </a:stretch>
          </p:blipFill>
          <p:spPr bwMode="auto">
            <a:xfrm>
              <a:off x="2510446" y="2024116"/>
              <a:ext cx="1270000" cy="1155700"/>
            </a:xfrm>
            <a:prstGeom prst="rect">
              <a:avLst/>
            </a:prstGeom>
            <a:noFill/>
            <a:ln w="9525">
              <a:noFill/>
              <a:miter lim="800000"/>
              <a:headEnd/>
              <a:tailEnd/>
            </a:ln>
          </p:spPr>
        </p:pic>
        <p:pic>
          <p:nvPicPr>
            <p:cNvPr id="76" name="Picture 93" descr="Vivid yellow box"/>
            <p:cNvPicPr>
              <a:picLocks noChangeAspect="1" noChangeArrowheads="1"/>
            </p:cNvPicPr>
            <p:nvPr/>
          </p:nvPicPr>
          <p:blipFill>
            <a:blip r:embed="rId4"/>
            <a:srcRect/>
            <a:stretch>
              <a:fillRect/>
            </a:stretch>
          </p:blipFill>
          <p:spPr bwMode="auto">
            <a:xfrm>
              <a:off x="2396146" y="2144766"/>
              <a:ext cx="1270000" cy="1155700"/>
            </a:xfrm>
            <a:prstGeom prst="rect">
              <a:avLst/>
            </a:prstGeom>
            <a:noFill/>
            <a:ln w="9525">
              <a:noFill/>
              <a:miter lim="800000"/>
              <a:headEnd/>
              <a:tailEnd/>
            </a:ln>
          </p:spPr>
        </p:pic>
        <p:pic>
          <p:nvPicPr>
            <p:cNvPr id="77" name="Picture 91" descr="Vivid yellow box"/>
            <p:cNvPicPr>
              <a:picLocks noChangeAspect="1" noChangeArrowheads="1"/>
            </p:cNvPicPr>
            <p:nvPr/>
          </p:nvPicPr>
          <p:blipFill>
            <a:blip r:embed="rId4"/>
            <a:srcRect/>
            <a:stretch>
              <a:fillRect/>
            </a:stretch>
          </p:blipFill>
          <p:spPr bwMode="auto">
            <a:xfrm>
              <a:off x="2269146" y="2297166"/>
              <a:ext cx="1270000" cy="1155700"/>
            </a:xfrm>
            <a:prstGeom prst="rect">
              <a:avLst/>
            </a:prstGeom>
            <a:noFill/>
            <a:ln w="9525">
              <a:noFill/>
              <a:miter lim="800000"/>
              <a:headEnd/>
              <a:tailEnd/>
            </a:ln>
          </p:spPr>
        </p:pic>
        <p:sp>
          <p:nvSpPr>
            <p:cNvPr id="78" name="Rectangle 23"/>
            <p:cNvSpPr>
              <a:spLocks noChangeArrowheads="1"/>
            </p:cNvSpPr>
            <p:nvPr/>
          </p:nvSpPr>
          <p:spPr bwMode="grayWhite">
            <a:xfrm>
              <a:off x="2304071" y="2359079"/>
              <a:ext cx="1185863" cy="982662"/>
            </a:xfrm>
            <a:prstGeom prst="rect">
              <a:avLst/>
            </a:prstGeom>
            <a:noFill/>
            <a:ln w="3175" algn="ctr">
              <a:noFill/>
              <a:miter lim="800000"/>
              <a:headEnd/>
              <a:tailEnd/>
            </a:ln>
          </p:spPr>
          <p:txBody>
            <a:bodyPr wrap="none" anchor="ctr"/>
            <a:lstStyle/>
            <a:p>
              <a:pPr algn="ctr">
                <a:lnSpc>
                  <a:spcPct val="90000"/>
                </a:lnSpc>
                <a:spcBef>
                  <a:spcPct val="30000"/>
                </a:spcBef>
              </a:pPr>
              <a:r>
                <a:rPr lang="en-US" sz="1400" dirty="0"/>
                <a:t>VM Worker</a:t>
              </a:r>
              <a:br>
                <a:rPr lang="en-US" sz="1400" dirty="0"/>
              </a:br>
              <a:r>
                <a:rPr lang="en-US" sz="1400" dirty="0"/>
                <a:t>Processes</a:t>
              </a:r>
            </a:p>
          </p:txBody>
        </p:sp>
        <p:sp>
          <p:nvSpPr>
            <p:cNvPr id="79" name="Rectangle 10"/>
            <p:cNvSpPr>
              <a:spLocks noChangeArrowheads="1"/>
            </p:cNvSpPr>
            <p:nvPr/>
          </p:nvSpPr>
          <p:spPr bwMode="grayWhite">
            <a:xfrm>
              <a:off x="717059" y="2391102"/>
              <a:ext cx="1542664" cy="914400"/>
            </a:xfrm>
            <a:prstGeom prst="rect">
              <a:avLst/>
            </a:prstGeom>
            <a:noFill/>
            <a:ln w="3175" algn="ctr">
              <a:noFill/>
              <a:miter lim="800000"/>
              <a:headEnd/>
              <a:tailEnd/>
            </a:ln>
          </p:spPr>
          <p:txBody>
            <a:bodyPr wrap="none" anchor="ctr"/>
            <a:lstStyle/>
            <a:p>
              <a:pPr algn="ctr">
                <a:lnSpc>
                  <a:spcPct val="90000"/>
                </a:lnSpc>
                <a:spcBef>
                  <a:spcPct val="30000"/>
                </a:spcBef>
                <a:defRPr/>
              </a:pPr>
              <a:endParaRPr lang="en-US" sz="1600" dirty="0">
                <a:effectLst>
                  <a:outerShdw blurRad="38100" dist="38100" dir="2700000" algn="tl">
                    <a:srgbClr val="C0C0C0"/>
                  </a:outerShdw>
                </a:effectLst>
                <a:latin typeface="Arial" charset="0"/>
                <a:cs typeface="Arial" charset="0"/>
              </a:endParaRPr>
            </a:p>
            <a:p>
              <a:pPr algn="ctr">
                <a:lnSpc>
                  <a:spcPct val="90000"/>
                </a:lnSpc>
                <a:spcBef>
                  <a:spcPct val="30000"/>
                </a:spcBef>
                <a:defRPr/>
              </a:pPr>
              <a:r>
                <a:rPr lang="en-US" sz="1400" dirty="0" smtClean="0">
                  <a:latin typeface="Arial" charset="0"/>
                  <a:cs typeface="Arial" charset="0"/>
                </a:rPr>
                <a:t>VM Mgmt</a:t>
              </a:r>
              <a:r>
                <a:rPr lang="en-US" sz="1400" dirty="0">
                  <a:latin typeface="Arial" charset="0"/>
                  <a:cs typeface="Arial" charset="0"/>
                </a:rPr>
                <a:t/>
              </a:r>
              <a:br>
                <a:rPr lang="en-US" sz="1400" dirty="0">
                  <a:latin typeface="Arial" charset="0"/>
                  <a:cs typeface="Arial" charset="0"/>
                </a:rPr>
              </a:br>
              <a:r>
                <a:rPr lang="en-US" sz="1400" dirty="0">
                  <a:latin typeface="Arial" charset="0"/>
                  <a:cs typeface="Arial" charset="0"/>
                </a:rPr>
                <a:t>Service</a:t>
              </a:r>
            </a:p>
          </p:txBody>
        </p:sp>
        <p:sp>
          <p:nvSpPr>
            <p:cNvPr id="80" name="Rectangle 21"/>
            <p:cNvSpPr>
              <a:spLocks noChangeArrowheads="1"/>
            </p:cNvSpPr>
            <p:nvPr/>
          </p:nvSpPr>
          <p:spPr bwMode="grayWhite">
            <a:xfrm>
              <a:off x="717058" y="2318077"/>
              <a:ext cx="1532153" cy="288925"/>
            </a:xfrm>
            <a:prstGeom prst="rect">
              <a:avLst/>
            </a:prstGeom>
            <a:noFill/>
            <a:ln w="3175" algn="ctr">
              <a:noFill/>
              <a:miter lim="800000"/>
              <a:headEnd/>
              <a:tailEnd/>
            </a:ln>
          </p:spPr>
          <p:txBody>
            <a:bodyPr wrap="none" anchor="ctr"/>
            <a:lstStyle/>
            <a:p>
              <a:pPr algn="ctr">
                <a:lnSpc>
                  <a:spcPct val="90000"/>
                </a:lnSpc>
                <a:spcBef>
                  <a:spcPct val="30000"/>
                </a:spcBef>
              </a:pPr>
              <a:r>
                <a:rPr lang="en-US" sz="1400" dirty="0"/>
                <a:t>WMI Provider</a:t>
              </a:r>
            </a:p>
          </p:txBody>
        </p:sp>
        <p:pic>
          <p:nvPicPr>
            <p:cNvPr id="81" name="Picture 87" descr="Vivid yellow box"/>
            <p:cNvPicPr>
              <a:picLocks noChangeAspect="1" noChangeArrowheads="1"/>
            </p:cNvPicPr>
            <p:nvPr/>
          </p:nvPicPr>
          <p:blipFill>
            <a:blip r:embed="rId4"/>
            <a:srcRect/>
            <a:stretch>
              <a:fillRect/>
            </a:stretch>
          </p:blipFill>
          <p:spPr bwMode="auto">
            <a:xfrm>
              <a:off x="692050" y="5405371"/>
              <a:ext cx="5982027" cy="469900"/>
            </a:xfrm>
            <a:prstGeom prst="rect">
              <a:avLst/>
            </a:prstGeom>
            <a:noFill/>
            <a:ln w="9525">
              <a:noFill/>
              <a:miter lim="800000"/>
              <a:headEnd/>
              <a:tailEnd/>
            </a:ln>
          </p:spPr>
        </p:pic>
        <p:sp>
          <p:nvSpPr>
            <p:cNvPr id="82" name="Rectangle 13"/>
            <p:cNvSpPr>
              <a:spLocks noChangeArrowheads="1"/>
            </p:cNvSpPr>
            <p:nvPr/>
          </p:nvSpPr>
          <p:spPr bwMode="grayWhite">
            <a:xfrm>
              <a:off x="882877" y="5531769"/>
              <a:ext cx="5510933" cy="254166"/>
            </a:xfrm>
            <a:prstGeom prst="rect">
              <a:avLst/>
            </a:prstGeom>
            <a:noFill/>
            <a:ln w="3175" algn="ctr">
              <a:noFill/>
              <a:miter lim="800000"/>
              <a:headEnd/>
              <a:tailEnd/>
            </a:ln>
          </p:spPr>
          <p:txBody>
            <a:bodyPr wrap="none" anchor="ctr"/>
            <a:lstStyle/>
            <a:p>
              <a:pPr algn="ctr">
                <a:lnSpc>
                  <a:spcPct val="90000"/>
                </a:lnSpc>
                <a:spcBef>
                  <a:spcPct val="30000"/>
                </a:spcBef>
              </a:pPr>
              <a:r>
                <a:rPr lang="en-US" sz="1400" dirty="0"/>
                <a:t>Windows </a:t>
              </a:r>
              <a:r>
                <a:rPr lang="en-US" sz="1400" dirty="0" smtClean="0"/>
                <a:t>Hypervisor</a:t>
              </a:r>
              <a:endParaRPr lang="en-US" sz="1400" dirty="0"/>
            </a:p>
          </p:txBody>
        </p:sp>
        <p:pic>
          <p:nvPicPr>
            <p:cNvPr id="83" name="Picture 107" descr="cooltools-shape"/>
            <p:cNvPicPr>
              <a:picLocks noChangeAspect="1" noChangeArrowheads="1"/>
            </p:cNvPicPr>
            <p:nvPr/>
          </p:nvPicPr>
          <p:blipFill>
            <a:blip r:embed="rId8"/>
            <a:srcRect/>
            <a:stretch>
              <a:fillRect/>
            </a:stretch>
          </p:blipFill>
          <p:spPr bwMode="auto">
            <a:xfrm>
              <a:off x="777773" y="5786370"/>
              <a:ext cx="5770179" cy="551365"/>
            </a:xfrm>
            <a:prstGeom prst="rect">
              <a:avLst/>
            </a:prstGeom>
            <a:noFill/>
            <a:ln w="9525">
              <a:noFill/>
              <a:miter lim="800000"/>
              <a:headEnd/>
              <a:tailEnd/>
            </a:ln>
          </p:spPr>
        </p:pic>
        <p:sp>
          <p:nvSpPr>
            <p:cNvPr id="84" name="Rectangle 108"/>
            <p:cNvSpPr>
              <a:spLocks noChangeArrowheads="1"/>
            </p:cNvSpPr>
            <p:nvPr/>
          </p:nvSpPr>
          <p:spPr bwMode="invGray">
            <a:xfrm>
              <a:off x="903897" y="5839744"/>
              <a:ext cx="5517931" cy="466461"/>
            </a:xfrm>
            <a:prstGeom prst="rect">
              <a:avLst/>
            </a:prstGeom>
            <a:noFill/>
            <a:ln w="3175">
              <a:noFill/>
              <a:miter lim="800000"/>
              <a:headEnd/>
              <a:tailEnd/>
            </a:ln>
          </p:spPr>
          <p:txBody>
            <a:bodyPr wrap="none" anchor="ctr"/>
            <a:lstStyle/>
            <a:p>
              <a:pPr algn="ctr">
                <a:lnSpc>
                  <a:spcPct val="90000"/>
                </a:lnSpc>
              </a:pPr>
              <a:r>
                <a:rPr lang="en-US" sz="1400" dirty="0" smtClean="0"/>
                <a:t>Server </a:t>
              </a:r>
              <a:r>
                <a:rPr lang="en-US" sz="1400" dirty="0"/>
                <a:t>Hardware</a:t>
              </a:r>
            </a:p>
          </p:txBody>
        </p:sp>
        <p:sp>
          <p:nvSpPr>
            <p:cNvPr id="96" name="Rectangle 27"/>
            <p:cNvSpPr>
              <a:spLocks noChangeArrowheads="1"/>
            </p:cNvSpPr>
            <p:nvPr/>
          </p:nvSpPr>
          <p:spPr bwMode="grayWhite">
            <a:xfrm>
              <a:off x="3997049" y="3750743"/>
              <a:ext cx="1376529" cy="1131558"/>
            </a:xfrm>
            <a:prstGeom prst="rect">
              <a:avLst/>
            </a:prstGeom>
            <a:noFill/>
            <a:ln w="3175" algn="ctr">
              <a:noFill/>
              <a:miter lim="800000"/>
              <a:headEnd/>
              <a:tailEnd/>
            </a:ln>
          </p:spPr>
          <p:txBody>
            <a:bodyPr wrap="none" anchor="ctr"/>
            <a:lstStyle/>
            <a:p>
              <a:pPr algn="ctr">
                <a:lnSpc>
                  <a:spcPct val="90000"/>
                </a:lnSpc>
                <a:spcBef>
                  <a:spcPct val="30000"/>
                </a:spcBef>
              </a:pPr>
              <a:r>
                <a:rPr lang="en-US" sz="1400" dirty="0"/>
                <a:t>Virtualization</a:t>
              </a:r>
              <a:br>
                <a:rPr lang="en-US" sz="1400" dirty="0"/>
              </a:br>
              <a:r>
                <a:rPr lang="en-US" sz="1400" dirty="0"/>
                <a:t>Service</a:t>
              </a:r>
              <a:br>
                <a:rPr lang="en-US" sz="1400" dirty="0"/>
              </a:br>
              <a:r>
                <a:rPr lang="en-US" sz="1400" dirty="0"/>
                <a:t>Clients</a:t>
              </a:r>
              <a:br>
                <a:rPr lang="en-US" sz="1400" dirty="0"/>
              </a:br>
              <a:r>
                <a:rPr lang="en-US" sz="1400" dirty="0"/>
                <a:t>(VSCs)</a:t>
              </a:r>
            </a:p>
          </p:txBody>
        </p:sp>
        <p:grpSp>
          <p:nvGrpSpPr>
            <p:cNvPr id="6" name="Group 82"/>
            <p:cNvGrpSpPr>
              <a:grpSpLocks/>
            </p:cNvGrpSpPr>
            <p:nvPr/>
          </p:nvGrpSpPr>
          <p:grpSpPr bwMode="auto">
            <a:xfrm>
              <a:off x="5520672" y="3621442"/>
              <a:ext cx="1195442" cy="1497097"/>
              <a:chOff x="5763" y="2312"/>
              <a:chExt cx="857" cy="678"/>
            </a:xfrm>
          </p:grpSpPr>
          <p:pic>
            <p:nvPicPr>
              <p:cNvPr id="104" name="Picture 81" descr="Vivid teal box"/>
              <p:cNvPicPr>
                <a:picLocks noChangeAspect="1" noChangeArrowheads="1"/>
              </p:cNvPicPr>
              <p:nvPr/>
            </p:nvPicPr>
            <p:blipFill>
              <a:blip r:embed="rId9"/>
              <a:srcRect/>
              <a:stretch>
                <a:fillRect/>
              </a:stretch>
            </p:blipFill>
            <p:spPr bwMode="auto">
              <a:xfrm>
                <a:off x="5763" y="2355"/>
                <a:ext cx="857" cy="592"/>
              </a:xfrm>
              <a:prstGeom prst="rect">
                <a:avLst/>
              </a:prstGeom>
              <a:noFill/>
              <a:ln w="9525">
                <a:noFill/>
                <a:miter lim="800000"/>
                <a:headEnd/>
                <a:tailEnd/>
              </a:ln>
            </p:spPr>
          </p:pic>
          <p:sp>
            <p:nvSpPr>
              <p:cNvPr id="110" name="Rectangle 30"/>
              <p:cNvSpPr>
                <a:spLocks noChangeArrowheads="1"/>
              </p:cNvSpPr>
              <p:nvPr/>
            </p:nvSpPr>
            <p:spPr bwMode="auto">
              <a:xfrm>
                <a:off x="5811" y="2312"/>
                <a:ext cx="762" cy="678"/>
              </a:xfrm>
              <a:prstGeom prst="rect">
                <a:avLst/>
              </a:prstGeom>
              <a:noFill/>
              <a:ln w="3175" algn="ctr">
                <a:noFill/>
                <a:miter lim="800000"/>
                <a:headEnd/>
                <a:tailEnd/>
              </a:ln>
            </p:spPr>
            <p:txBody>
              <a:bodyPr wrap="none" anchor="ctr"/>
              <a:lstStyle/>
              <a:p>
                <a:pPr algn="ctr">
                  <a:lnSpc>
                    <a:spcPct val="90000"/>
                  </a:lnSpc>
                  <a:spcBef>
                    <a:spcPct val="30000"/>
                  </a:spcBef>
                </a:pPr>
                <a:r>
                  <a:rPr lang="en-US" sz="1400" dirty="0"/>
                  <a:t>OS</a:t>
                </a:r>
                <a:br>
                  <a:rPr lang="en-US" sz="1400" dirty="0"/>
                </a:br>
                <a:r>
                  <a:rPr lang="en-US" sz="1400" dirty="0"/>
                  <a:t>Kernel</a:t>
                </a:r>
              </a:p>
            </p:txBody>
          </p:sp>
        </p:grpSp>
        <p:sp>
          <p:nvSpPr>
            <p:cNvPr id="134" name="Rectangle 28"/>
            <p:cNvSpPr>
              <a:spLocks noChangeArrowheads="1"/>
            </p:cNvSpPr>
            <p:nvPr/>
          </p:nvSpPr>
          <p:spPr bwMode="grayWhite">
            <a:xfrm>
              <a:off x="3903592" y="4930459"/>
              <a:ext cx="940554" cy="336550"/>
            </a:xfrm>
            <a:prstGeom prst="rect">
              <a:avLst/>
            </a:prstGeom>
            <a:noFill/>
            <a:ln w="3175" algn="ctr">
              <a:noFill/>
              <a:miter lim="800000"/>
              <a:headEnd/>
              <a:tailEnd/>
            </a:ln>
          </p:spPr>
          <p:txBody>
            <a:bodyPr wrap="none" anchor="ctr"/>
            <a:lstStyle/>
            <a:p>
              <a:pPr algn="ctr">
                <a:lnSpc>
                  <a:spcPct val="90000"/>
                </a:lnSpc>
                <a:spcBef>
                  <a:spcPct val="30000"/>
                </a:spcBef>
              </a:pPr>
              <a:r>
                <a:rPr lang="en-US" sz="1400" dirty="0" err="1"/>
                <a:t>VMBus</a:t>
              </a:r>
              <a:endParaRPr lang="en-US" sz="1400" dirty="0"/>
            </a:p>
          </p:txBody>
        </p:sp>
        <p:sp>
          <p:nvSpPr>
            <p:cNvPr id="136" name="Rectangle 15"/>
            <p:cNvSpPr>
              <a:spLocks noChangeArrowheads="1"/>
            </p:cNvSpPr>
            <p:nvPr/>
          </p:nvSpPr>
          <p:spPr bwMode="blackWhite">
            <a:xfrm>
              <a:off x="4292770" y="2285203"/>
              <a:ext cx="1905000" cy="525462"/>
            </a:xfrm>
            <a:prstGeom prst="rect">
              <a:avLst/>
            </a:prstGeom>
            <a:noFill/>
            <a:ln w="3175" algn="ctr">
              <a:noFill/>
              <a:miter lim="800000"/>
              <a:headEnd/>
              <a:tailEnd/>
            </a:ln>
          </p:spPr>
          <p:txBody>
            <a:bodyPr wrap="none" anchor="ctr"/>
            <a:lstStyle/>
            <a:p>
              <a:pPr algn="ctr">
                <a:lnSpc>
                  <a:spcPct val="90000"/>
                </a:lnSpc>
                <a:spcBef>
                  <a:spcPct val="30000"/>
                </a:spcBef>
              </a:pPr>
              <a:r>
                <a:rPr lang="en-US" sz="1400" dirty="0">
                  <a:solidFill>
                    <a:schemeClr val="bg1"/>
                  </a:solidFill>
                </a:rPr>
                <a:t>Guest Applications</a:t>
              </a:r>
            </a:p>
          </p:txBody>
        </p:sp>
        <p:grpSp>
          <p:nvGrpSpPr>
            <p:cNvPr id="7" name="Group 85"/>
            <p:cNvGrpSpPr>
              <a:grpSpLocks/>
            </p:cNvGrpSpPr>
            <p:nvPr/>
          </p:nvGrpSpPr>
          <p:grpSpPr bwMode="auto">
            <a:xfrm>
              <a:off x="5039754" y="4810112"/>
              <a:ext cx="1698625" cy="515938"/>
              <a:chOff x="5520" y="4157"/>
              <a:chExt cx="1014" cy="325"/>
            </a:xfrm>
            <a:solidFill>
              <a:srgbClr val="FF0000"/>
            </a:solidFill>
          </p:grpSpPr>
          <p:pic>
            <p:nvPicPr>
              <p:cNvPr id="145" name="Picture 84" descr="Vivid yellow box"/>
              <p:cNvPicPr>
                <a:picLocks noChangeAspect="1" noChangeArrowheads="1"/>
              </p:cNvPicPr>
              <p:nvPr/>
            </p:nvPicPr>
            <p:blipFill>
              <a:blip r:embed="rId10"/>
              <a:srcRect/>
              <a:stretch>
                <a:fillRect/>
              </a:stretch>
            </p:blipFill>
            <p:spPr bwMode="auto">
              <a:xfrm>
                <a:off x="5520" y="4157"/>
                <a:ext cx="1014" cy="325"/>
              </a:xfrm>
              <a:prstGeom prst="rect">
                <a:avLst/>
              </a:prstGeom>
              <a:grpFill/>
              <a:ln w="9525">
                <a:noFill/>
                <a:miter lim="800000"/>
                <a:headEnd/>
                <a:tailEnd/>
              </a:ln>
            </p:spPr>
          </p:pic>
          <p:sp>
            <p:nvSpPr>
              <p:cNvPr id="146" name="Rectangle 31"/>
              <p:cNvSpPr>
                <a:spLocks noChangeArrowheads="1"/>
              </p:cNvSpPr>
              <p:nvPr/>
            </p:nvSpPr>
            <p:spPr bwMode="grayWhite">
              <a:xfrm>
                <a:off x="5561" y="4213"/>
                <a:ext cx="933" cy="212"/>
              </a:xfrm>
              <a:prstGeom prst="rect">
                <a:avLst/>
              </a:prstGeom>
              <a:grpFill/>
              <a:ln w="3175" algn="ctr">
                <a:noFill/>
                <a:miter lim="800000"/>
                <a:headEnd/>
                <a:tailEnd/>
              </a:ln>
            </p:spPr>
            <p:txBody>
              <a:bodyPr wrap="none" anchor="ctr"/>
              <a:lstStyle/>
              <a:p>
                <a:pPr algn="ctr">
                  <a:lnSpc>
                    <a:spcPct val="90000"/>
                  </a:lnSpc>
                  <a:spcBef>
                    <a:spcPct val="30000"/>
                  </a:spcBef>
                  <a:defRPr/>
                </a:pPr>
                <a:r>
                  <a:rPr lang="en-US" sz="1400" dirty="0"/>
                  <a:t>Enlightenments</a:t>
                </a:r>
              </a:p>
            </p:txBody>
          </p:sp>
        </p:grpSp>
        <p:sp>
          <p:nvSpPr>
            <p:cNvPr id="151" name="Right Arrow 150"/>
            <p:cNvSpPr/>
            <p:nvPr/>
          </p:nvSpPr>
          <p:spPr bwMode="auto">
            <a:xfrm rot="13302242">
              <a:off x="3521469" y="3210607"/>
              <a:ext cx="1493162" cy="526768"/>
            </a:xfrm>
            <a:prstGeom prst="rightArrow">
              <a:avLst>
                <a:gd name="adj1" fmla="val 50145"/>
                <a:gd name="adj2" fmla="val 56710"/>
              </a:avLst>
            </a:prstGeom>
            <a:gradFill>
              <a:gsLst>
                <a:gs pos="0">
                  <a:schemeClr val="bg2">
                    <a:lumMod val="20000"/>
                    <a:lumOff val="80000"/>
                    <a:alpha val="0"/>
                  </a:schemeClr>
                </a:gs>
                <a:gs pos="100000">
                  <a:schemeClr val="bg2">
                    <a:lumMod val="20000"/>
                    <a:lumOff val="80000"/>
                  </a:schemeClr>
                </a:gs>
              </a:gsLst>
              <a:lin ang="0" scaled="0"/>
            </a:gradFill>
            <a:ln>
              <a:noFill/>
              <a:headEnd type="none" w="med" len="med"/>
              <a:tailEnd type="none" w="med" len="med"/>
            </a:ln>
            <a:effectLst>
              <a:outerShdw blurRad="215900" sx="102000" sy="102000" algn="ctr" rotWithShape="0">
                <a:prstClr val="black">
                  <a:alpha val="59000"/>
                </a:prstClr>
              </a:out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152" name="Right Arrow 151"/>
            <p:cNvSpPr/>
            <p:nvPr/>
          </p:nvSpPr>
          <p:spPr bwMode="auto">
            <a:xfrm rot="5400000">
              <a:off x="5607612" y="3064108"/>
              <a:ext cx="1026318" cy="539038"/>
            </a:xfrm>
            <a:prstGeom prst="rightArrow">
              <a:avLst>
                <a:gd name="adj1" fmla="val 50145"/>
                <a:gd name="adj2" fmla="val 56710"/>
              </a:avLst>
            </a:prstGeom>
            <a:gradFill>
              <a:gsLst>
                <a:gs pos="0">
                  <a:schemeClr val="bg2">
                    <a:lumMod val="20000"/>
                    <a:lumOff val="80000"/>
                    <a:alpha val="0"/>
                  </a:schemeClr>
                </a:gs>
                <a:gs pos="100000">
                  <a:schemeClr val="bg2">
                    <a:lumMod val="20000"/>
                    <a:lumOff val="80000"/>
                  </a:schemeClr>
                </a:gs>
              </a:gsLst>
              <a:lin ang="0" scaled="0"/>
            </a:gradFill>
            <a:ln>
              <a:noFill/>
              <a:headEnd type="none" w="med" len="med"/>
              <a:tailEnd type="none" w="med" len="med"/>
            </a:ln>
            <a:effectLst>
              <a:outerShdw blurRad="215900" sx="102000" sy="102000" algn="ctr" rotWithShape="0">
                <a:prstClr val="black">
                  <a:alpha val="59000"/>
                </a:prstClr>
              </a:out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153" name="Right Arrow 152"/>
            <p:cNvSpPr/>
            <p:nvPr/>
          </p:nvSpPr>
          <p:spPr bwMode="auto">
            <a:xfrm rot="5400000">
              <a:off x="5503698" y="4784170"/>
              <a:ext cx="1256416" cy="558807"/>
            </a:xfrm>
            <a:prstGeom prst="rightArrow">
              <a:avLst>
                <a:gd name="adj1" fmla="val 50145"/>
                <a:gd name="adj2" fmla="val 56710"/>
              </a:avLst>
            </a:prstGeom>
            <a:gradFill>
              <a:gsLst>
                <a:gs pos="0">
                  <a:schemeClr val="bg2">
                    <a:lumMod val="20000"/>
                    <a:lumOff val="80000"/>
                    <a:alpha val="0"/>
                  </a:schemeClr>
                </a:gs>
                <a:gs pos="100000">
                  <a:schemeClr val="bg2">
                    <a:lumMod val="20000"/>
                    <a:lumOff val="80000"/>
                  </a:schemeClr>
                </a:gs>
              </a:gsLst>
              <a:lin ang="0" scaled="0"/>
            </a:gradFill>
            <a:ln>
              <a:noFill/>
              <a:headEnd type="none" w="med" len="med"/>
              <a:tailEnd type="none" w="med" len="med"/>
            </a:ln>
            <a:effectLst>
              <a:outerShdw blurRad="215900" sx="102000" sy="102000" algn="ctr" rotWithShape="0">
                <a:prstClr val="black">
                  <a:alpha val="59000"/>
                </a:prstClr>
              </a:out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154" name="Right Arrow 153"/>
            <p:cNvSpPr/>
            <p:nvPr/>
          </p:nvSpPr>
          <p:spPr bwMode="auto">
            <a:xfrm>
              <a:off x="6463862" y="4121282"/>
              <a:ext cx="977462" cy="526768"/>
            </a:xfrm>
            <a:prstGeom prst="rightArrow">
              <a:avLst>
                <a:gd name="adj1" fmla="val 50145"/>
                <a:gd name="adj2" fmla="val 56710"/>
              </a:avLst>
            </a:prstGeom>
            <a:gradFill>
              <a:gsLst>
                <a:gs pos="0">
                  <a:schemeClr val="bg2">
                    <a:lumMod val="20000"/>
                    <a:lumOff val="80000"/>
                    <a:alpha val="0"/>
                  </a:schemeClr>
                </a:gs>
                <a:gs pos="100000">
                  <a:schemeClr val="bg2">
                    <a:lumMod val="20000"/>
                    <a:lumOff val="80000"/>
                  </a:schemeClr>
                </a:gs>
              </a:gsLst>
              <a:lin ang="0" scaled="0"/>
            </a:gradFill>
            <a:ln>
              <a:noFill/>
              <a:headEnd type="none" w="med" len="med"/>
              <a:tailEnd type="none" w="med" len="med"/>
            </a:ln>
            <a:effectLst>
              <a:outerShdw blurRad="215900" sx="102000" sy="102000" algn="ctr" rotWithShape="0">
                <a:prstClr val="black">
                  <a:alpha val="59000"/>
                </a:prstClr>
              </a:out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155" name="Right Arrow 154"/>
            <p:cNvSpPr/>
            <p:nvPr/>
          </p:nvSpPr>
          <p:spPr bwMode="auto">
            <a:xfrm rot="13302242">
              <a:off x="3521928" y="4492305"/>
              <a:ext cx="1033312" cy="526768"/>
            </a:xfrm>
            <a:prstGeom prst="rightArrow">
              <a:avLst>
                <a:gd name="adj1" fmla="val 50145"/>
                <a:gd name="adj2" fmla="val 56710"/>
              </a:avLst>
            </a:prstGeom>
            <a:gradFill>
              <a:gsLst>
                <a:gs pos="0">
                  <a:schemeClr val="bg2">
                    <a:lumMod val="20000"/>
                    <a:lumOff val="80000"/>
                    <a:alpha val="0"/>
                  </a:schemeClr>
                </a:gs>
                <a:gs pos="100000">
                  <a:schemeClr val="bg2">
                    <a:lumMod val="20000"/>
                    <a:lumOff val="80000"/>
                  </a:schemeClr>
                </a:gs>
              </a:gsLst>
              <a:lin ang="0" scaled="0"/>
            </a:gradFill>
            <a:ln>
              <a:noFill/>
              <a:headEnd type="none" w="med" len="med"/>
              <a:tailEnd type="none" w="med" len="med"/>
            </a:ln>
            <a:effectLst>
              <a:outerShdw blurRad="215900" sx="102000" sy="102000" algn="ctr" rotWithShape="0">
                <a:prstClr val="black">
                  <a:alpha val="59000"/>
                </a:prstClr>
              </a:out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grpSp>
      <p:grpSp>
        <p:nvGrpSpPr>
          <p:cNvPr id="8" name="Group 158"/>
          <p:cNvGrpSpPr/>
          <p:nvPr/>
        </p:nvGrpSpPr>
        <p:grpSpPr>
          <a:xfrm>
            <a:off x="7299432" y="1485021"/>
            <a:ext cx="1599645" cy="2091322"/>
            <a:chOff x="7299432" y="1485021"/>
            <a:chExt cx="1599645" cy="2091322"/>
          </a:xfrm>
        </p:grpSpPr>
        <p:sp>
          <p:nvSpPr>
            <p:cNvPr id="86" name="Rectangle 114"/>
            <p:cNvSpPr>
              <a:spLocks noChangeArrowheads="1"/>
            </p:cNvSpPr>
            <p:nvPr/>
          </p:nvSpPr>
          <p:spPr bwMode="auto">
            <a:xfrm>
              <a:off x="7722473" y="1598116"/>
              <a:ext cx="862672" cy="259175"/>
            </a:xfrm>
            <a:prstGeom prst="rect">
              <a:avLst/>
            </a:prstGeom>
            <a:noFill/>
            <a:ln w="9525">
              <a:noFill/>
              <a:miter lim="800000"/>
              <a:headEnd/>
              <a:tailEnd/>
            </a:ln>
          </p:spPr>
          <p:txBody>
            <a:bodyPr wrap="none" lIns="92075" tIns="46038" rIns="92075" bIns="46038">
              <a:spAutoFit/>
            </a:bodyPr>
            <a:lstStyle/>
            <a:p>
              <a:pPr>
                <a:lnSpc>
                  <a:spcPct val="90000"/>
                </a:lnSpc>
                <a:spcBef>
                  <a:spcPct val="30000"/>
                </a:spcBef>
                <a:defRPr/>
              </a:pPr>
              <a:r>
                <a:rPr lang="en-US" sz="1200" b="1" dirty="0">
                  <a:solidFill>
                    <a:schemeClr val="bg1"/>
                  </a:solidFill>
                </a:rPr>
                <a:t>Windows</a:t>
              </a:r>
            </a:p>
          </p:txBody>
        </p:sp>
        <p:sp>
          <p:nvSpPr>
            <p:cNvPr id="87" name="Rectangle 115"/>
            <p:cNvSpPr>
              <a:spLocks noChangeArrowheads="1"/>
            </p:cNvSpPr>
            <p:nvPr/>
          </p:nvSpPr>
          <p:spPr bwMode="auto">
            <a:xfrm>
              <a:off x="7722473" y="2441132"/>
              <a:ext cx="1176604" cy="259175"/>
            </a:xfrm>
            <a:prstGeom prst="rect">
              <a:avLst/>
            </a:prstGeom>
            <a:noFill/>
            <a:ln w="3175">
              <a:noFill/>
              <a:miter lim="800000"/>
              <a:headEnd/>
              <a:tailEnd/>
            </a:ln>
          </p:spPr>
          <p:txBody>
            <a:bodyPr wrap="none" lIns="92075" tIns="46038" rIns="92075" bIns="46038">
              <a:spAutoFit/>
            </a:bodyPr>
            <a:lstStyle/>
            <a:p>
              <a:pPr>
                <a:lnSpc>
                  <a:spcPct val="90000"/>
                </a:lnSpc>
                <a:spcBef>
                  <a:spcPct val="30000"/>
                </a:spcBef>
                <a:defRPr/>
              </a:pPr>
              <a:r>
                <a:rPr lang="en-US" sz="1200" b="1" dirty="0" smtClean="0">
                  <a:solidFill>
                    <a:schemeClr val="bg1"/>
                  </a:solidFill>
                </a:rPr>
                <a:t>3</a:t>
              </a:r>
              <a:r>
                <a:rPr lang="en-US" sz="1200" b="1" baseline="30000" dirty="0" smtClean="0">
                  <a:solidFill>
                    <a:schemeClr val="bg1"/>
                  </a:solidFill>
                </a:rPr>
                <a:t>rd</a:t>
              </a:r>
              <a:r>
                <a:rPr lang="en-US" sz="1200" b="1" dirty="0" smtClean="0">
                  <a:solidFill>
                    <a:schemeClr val="bg1"/>
                  </a:solidFill>
                </a:rPr>
                <a:t> Party ISVs</a:t>
              </a:r>
              <a:endParaRPr lang="en-US" sz="1200" b="1" dirty="0">
                <a:solidFill>
                  <a:schemeClr val="bg1"/>
                </a:solidFill>
              </a:endParaRPr>
            </a:p>
          </p:txBody>
        </p:sp>
        <p:sp>
          <p:nvSpPr>
            <p:cNvPr id="88" name="Rectangle 117"/>
            <p:cNvSpPr>
              <a:spLocks noChangeArrowheads="1"/>
            </p:cNvSpPr>
            <p:nvPr/>
          </p:nvSpPr>
          <p:spPr bwMode="auto">
            <a:xfrm>
              <a:off x="7722473" y="2033200"/>
              <a:ext cx="774251" cy="259175"/>
            </a:xfrm>
            <a:prstGeom prst="rect">
              <a:avLst/>
            </a:prstGeom>
            <a:noFill/>
            <a:ln w="3175">
              <a:noFill/>
              <a:miter lim="800000"/>
              <a:headEnd/>
              <a:tailEnd/>
            </a:ln>
          </p:spPr>
          <p:txBody>
            <a:bodyPr wrap="none" lIns="92075" tIns="46038" rIns="92075" bIns="46038">
              <a:spAutoFit/>
            </a:bodyPr>
            <a:lstStyle/>
            <a:p>
              <a:pPr>
                <a:lnSpc>
                  <a:spcPct val="90000"/>
                </a:lnSpc>
                <a:spcBef>
                  <a:spcPct val="30000"/>
                </a:spcBef>
                <a:defRPr/>
              </a:pPr>
              <a:r>
                <a:rPr lang="en-US" sz="1200" b="1" dirty="0" smtClean="0">
                  <a:solidFill>
                    <a:schemeClr val="bg1"/>
                  </a:solidFill>
                </a:rPr>
                <a:t>Hyper-V</a:t>
              </a:r>
              <a:endParaRPr lang="en-US" sz="1200" b="1" dirty="0">
                <a:solidFill>
                  <a:schemeClr val="bg1"/>
                </a:solidFill>
              </a:endParaRPr>
            </a:p>
          </p:txBody>
        </p:sp>
        <p:pic>
          <p:nvPicPr>
            <p:cNvPr id="89" name="Picture 118" descr="cooltools-shape"/>
            <p:cNvPicPr>
              <a:picLocks noChangeAspect="1" noChangeArrowheads="1"/>
            </p:cNvPicPr>
            <p:nvPr/>
          </p:nvPicPr>
          <p:blipFill>
            <a:blip r:embed="rId11"/>
            <a:srcRect/>
            <a:stretch>
              <a:fillRect/>
            </a:stretch>
          </p:blipFill>
          <p:spPr bwMode="auto">
            <a:xfrm>
              <a:off x="7335946" y="1485021"/>
              <a:ext cx="463550" cy="455612"/>
            </a:xfrm>
            <a:prstGeom prst="rect">
              <a:avLst/>
            </a:prstGeom>
            <a:noFill/>
            <a:ln w="9525">
              <a:noFill/>
              <a:miter lim="800000"/>
              <a:headEnd/>
              <a:tailEnd/>
            </a:ln>
          </p:spPr>
        </p:pic>
        <p:pic>
          <p:nvPicPr>
            <p:cNvPr id="90" name="Picture 120" descr="cooltools-shape"/>
            <p:cNvPicPr>
              <a:picLocks noChangeAspect="1" noChangeArrowheads="1"/>
            </p:cNvPicPr>
            <p:nvPr/>
          </p:nvPicPr>
          <p:blipFill>
            <a:blip r:embed="rId12"/>
            <a:srcRect/>
            <a:stretch>
              <a:fillRect/>
            </a:stretch>
          </p:blipFill>
          <p:spPr bwMode="auto">
            <a:xfrm>
              <a:off x="7335946" y="2328037"/>
              <a:ext cx="463550" cy="455612"/>
            </a:xfrm>
            <a:prstGeom prst="rect">
              <a:avLst/>
            </a:prstGeom>
            <a:noFill/>
            <a:ln w="9525">
              <a:noFill/>
              <a:miter lim="800000"/>
              <a:headEnd/>
              <a:tailEnd/>
            </a:ln>
          </p:spPr>
        </p:pic>
        <p:pic>
          <p:nvPicPr>
            <p:cNvPr id="91" name="Picture 121" descr="cooltools-shape"/>
            <p:cNvPicPr>
              <a:picLocks noChangeAspect="1" noChangeArrowheads="1"/>
            </p:cNvPicPr>
            <p:nvPr/>
          </p:nvPicPr>
          <p:blipFill>
            <a:blip r:embed="rId13"/>
            <a:srcRect/>
            <a:stretch>
              <a:fillRect/>
            </a:stretch>
          </p:blipFill>
          <p:spPr bwMode="auto">
            <a:xfrm>
              <a:off x="7335946" y="1920105"/>
              <a:ext cx="463550" cy="455612"/>
            </a:xfrm>
            <a:prstGeom prst="rect">
              <a:avLst/>
            </a:prstGeom>
            <a:noFill/>
            <a:ln w="9525">
              <a:noFill/>
              <a:miter lim="800000"/>
              <a:headEnd/>
              <a:tailEnd/>
            </a:ln>
          </p:spPr>
        </p:pic>
        <p:sp>
          <p:nvSpPr>
            <p:cNvPr id="137" name="Rectangle 115"/>
            <p:cNvSpPr>
              <a:spLocks noChangeArrowheads="1"/>
            </p:cNvSpPr>
            <p:nvPr/>
          </p:nvSpPr>
          <p:spPr bwMode="auto">
            <a:xfrm>
              <a:off x="7722473" y="2809383"/>
              <a:ext cx="780663" cy="259175"/>
            </a:xfrm>
            <a:prstGeom prst="rect">
              <a:avLst/>
            </a:prstGeom>
            <a:noFill/>
            <a:ln w="3175">
              <a:noFill/>
              <a:miter lim="800000"/>
              <a:headEnd/>
              <a:tailEnd/>
            </a:ln>
          </p:spPr>
          <p:txBody>
            <a:bodyPr wrap="none" lIns="92075" tIns="46038" rIns="92075" bIns="46038">
              <a:spAutoFit/>
            </a:bodyPr>
            <a:lstStyle/>
            <a:p>
              <a:pPr>
                <a:lnSpc>
                  <a:spcPct val="90000"/>
                </a:lnSpc>
                <a:spcBef>
                  <a:spcPct val="30000"/>
                </a:spcBef>
                <a:defRPr/>
              </a:pPr>
              <a:r>
                <a:rPr lang="en-US" sz="1200" b="1" dirty="0">
                  <a:solidFill>
                    <a:schemeClr val="bg1"/>
                  </a:solidFill>
                </a:rPr>
                <a:t>Hackers</a:t>
              </a:r>
            </a:p>
          </p:txBody>
        </p:sp>
        <p:sp>
          <p:nvSpPr>
            <p:cNvPr id="149" name="Rectangle 148"/>
            <p:cNvSpPr/>
            <p:nvPr/>
          </p:nvSpPr>
          <p:spPr bwMode="auto">
            <a:xfrm>
              <a:off x="7418222" y="2800843"/>
              <a:ext cx="280988" cy="279400"/>
            </a:xfrm>
            <a:prstGeom prst="rect">
              <a:avLst/>
            </a:prstGeom>
            <a:gradFill rotWithShape="1">
              <a:gsLst>
                <a:gs pos="0">
                  <a:srgbClr val="FF0000"/>
                </a:gs>
                <a:gs pos="91000">
                  <a:srgbClr val="C00000"/>
                </a:gs>
              </a:gsLst>
              <a:lin ang="5400000" scaled="0"/>
            </a:gradFill>
            <a:ln w="317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wrap="none" anchor="ctr"/>
            <a:lstStyle/>
            <a:p>
              <a:pPr>
                <a:defRPr/>
              </a:pPr>
              <a:endParaRPr lang="en-US"/>
            </a:p>
          </p:txBody>
        </p:sp>
        <p:sp>
          <p:nvSpPr>
            <p:cNvPr id="156" name="Right Arrow 155"/>
            <p:cNvSpPr/>
            <p:nvPr/>
          </p:nvSpPr>
          <p:spPr bwMode="auto">
            <a:xfrm>
              <a:off x="7299432" y="3170095"/>
              <a:ext cx="446690" cy="340360"/>
            </a:xfrm>
            <a:prstGeom prst="rightArrow">
              <a:avLst>
                <a:gd name="adj1" fmla="val 50145"/>
                <a:gd name="adj2" fmla="val 56710"/>
              </a:avLst>
            </a:prstGeom>
            <a:gradFill>
              <a:gsLst>
                <a:gs pos="0">
                  <a:schemeClr val="bg2">
                    <a:lumMod val="20000"/>
                    <a:lumOff val="80000"/>
                    <a:alpha val="0"/>
                  </a:schemeClr>
                </a:gs>
                <a:gs pos="100000">
                  <a:schemeClr val="bg2">
                    <a:lumMod val="20000"/>
                    <a:lumOff val="80000"/>
                  </a:schemeClr>
                </a:gs>
              </a:gsLst>
              <a:lin ang="0" scaled="0"/>
            </a:gradFill>
            <a:ln>
              <a:noFill/>
              <a:headEnd type="none" w="med" len="med"/>
              <a:tailEnd type="none" w="med" len="med"/>
            </a:ln>
            <a:effectLst>
              <a:outerShdw blurRad="215900" sx="102000" sy="102000" algn="ctr" rotWithShape="0">
                <a:prstClr val="black">
                  <a:alpha val="59000"/>
                </a:prstClr>
              </a:out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157" name="Rectangle 115"/>
            <p:cNvSpPr>
              <a:spLocks noChangeArrowheads="1"/>
            </p:cNvSpPr>
            <p:nvPr/>
          </p:nvSpPr>
          <p:spPr bwMode="auto">
            <a:xfrm>
              <a:off x="7722473" y="3150969"/>
              <a:ext cx="894363" cy="425374"/>
            </a:xfrm>
            <a:prstGeom prst="rect">
              <a:avLst/>
            </a:prstGeom>
            <a:noFill/>
            <a:ln w="3175">
              <a:noFill/>
              <a:miter lim="800000"/>
              <a:headEnd/>
              <a:tailEnd/>
            </a:ln>
          </p:spPr>
          <p:txBody>
            <a:bodyPr wrap="square" lIns="92075" tIns="46038" rIns="92075" bIns="46038">
              <a:spAutoFit/>
            </a:bodyPr>
            <a:lstStyle/>
            <a:p>
              <a:pPr>
                <a:lnSpc>
                  <a:spcPct val="90000"/>
                </a:lnSpc>
                <a:spcBef>
                  <a:spcPct val="30000"/>
                </a:spcBef>
                <a:defRPr/>
              </a:pPr>
              <a:r>
                <a:rPr lang="en-US" sz="1200" b="1" dirty="0" smtClean="0">
                  <a:solidFill>
                    <a:schemeClr val="bg1"/>
                  </a:solidFill>
                </a:rPr>
                <a:t>Attack Vectors</a:t>
              </a:r>
              <a:endParaRPr lang="en-US" sz="1200" b="1" dirty="0">
                <a:solidFill>
                  <a:schemeClr val="bg1"/>
                </a:solidFill>
              </a:endParaRPr>
            </a:p>
          </p:txBody>
        </p:sp>
      </p:gr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63256" y="1422831"/>
            <a:ext cx="2081048" cy="2489912"/>
          </a:xfrm>
          <a:prstGeom prst="rect">
            <a:avLst/>
          </a:prstGeom>
          <a:noFill/>
        </p:spPr>
        <p:txBody>
          <a:bodyPr wrap="square" rtlCol="0">
            <a:spAutoFit/>
          </a:bodyPr>
          <a:lstStyle/>
          <a:p>
            <a:pPr>
              <a:lnSpc>
                <a:spcPct val="90000"/>
              </a:lnSpc>
              <a:spcBef>
                <a:spcPts val="600"/>
              </a:spcBef>
            </a:pPr>
            <a:r>
              <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Non-interference</a:t>
            </a:r>
          </a:p>
          <a:p>
            <a:pPr marL="233363" lvl="1" indent="-233363" defTabSz="914363">
              <a:lnSpc>
                <a:spcPct val="90000"/>
              </a:lnSpc>
              <a:spcBef>
                <a:spcPts val="600"/>
              </a:spcBef>
              <a:buSzPct val="80000"/>
              <a:buBlip>
                <a:blip r:embed="rId3"/>
              </a:buBlip>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Guest computations protected from other guests</a:t>
            </a:r>
          </a:p>
          <a:p>
            <a:pPr marL="233363" lvl="1" indent="-233363" defTabSz="914363">
              <a:lnSpc>
                <a:spcPct val="90000"/>
              </a:lnSpc>
              <a:spcBef>
                <a:spcPts val="600"/>
              </a:spcBef>
              <a:buSzPct val="80000"/>
              <a:buBlip>
                <a:blip r:embed="rId3"/>
              </a:buBlip>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Guest-to-guest communications not allowed through VM interfaces</a:t>
            </a:r>
          </a:p>
        </p:txBody>
      </p:sp>
      <p:sp>
        <p:nvSpPr>
          <p:cNvPr id="6" name="TextBox 5"/>
          <p:cNvSpPr txBox="1"/>
          <p:nvPr/>
        </p:nvSpPr>
        <p:spPr>
          <a:xfrm>
            <a:off x="334695" y="5195120"/>
            <a:ext cx="8115622" cy="1486561"/>
          </a:xfrm>
          <a:prstGeom prst="rect">
            <a:avLst/>
          </a:prstGeom>
          <a:noFill/>
        </p:spPr>
        <p:txBody>
          <a:bodyPr wrap="square" rtlCol="0">
            <a:spAutoFit/>
          </a:bodyPr>
          <a:lstStyle/>
          <a:p>
            <a:pPr>
              <a:lnSpc>
                <a:spcPct val="90000"/>
              </a:lnSpc>
              <a:spcBef>
                <a:spcPts val="600"/>
              </a:spcBef>
            </a:pPr>
            <a:r>
              <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Separation</a:t>
            </a:r>
          </a:p>
          <a:p>
            <a:pPr marL="461963" lvl="1" indent="-230188" defTabSz="914363">
              <a:lnSpc>
                <a:spcPct val="90000"/>
              </a:lnSpc>
              <a:spcBef>
                <a:spcPts val="300"/>
              </a:spcBef>
              <a:buSzPct val="80000"/>
              <a:buBlip>
                <a:blip r:embed="rId3"/>
              </a:buBlip>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Separate worker processes per guest</a:t>
            </a:r>
          </a:p>
          <a:p>
            <a:pPr marL="461963" lvl="1" indent="-230188" defTabSz="914363">
              <a:lnSpc>
                <a:spcPct val="90000"/>
              </a:lnSpc>
              <a:spcBef>
                <a:spcPts val="300"/>
              </a:spcBef>
              <a:buSzPct val="80000"/>
              <a:buBlip>
                <a:blip r:embed="rId3"/>
              </a:buBlip>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Guest-to-parent communications over unique channels</a:t>
            </a:r>
          </a:p>
          <a:p>
            <a:pPr>
              <a:lnSpc>
                <a:spcPct val="90000"/>
              </a:lnSpc>
              <a:spcBef>
                <a:spcPts val="600"/>
              </a:spcBef>
            </a:pPr>
            <a:r>
              <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SDL</a:t>
            </a:r>
          </a:p>
          <a:p>
            <a:pPr marL="463550" lvl="1" indent="-233363" defTabSz="914363">
              <a:lnSpc>
                <a:spcPct val="90000"/>
              </a:lnSpc>
              <a:spcBef>
                <a:spcPts val="300"/>
              </a:spcBef>
              <a:buSzPct val="80000"/>
              <a:buBlip>
                <a:blip r:embed="rId3"/>
              </a:buBlip>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Threat modeling, penetration testing, and secure code review of all components</a:t>
            </a:r>
          </a:p>
        </p:txBody>
      </p:sp>
      <p:sp>
        <p:nvSpPr>
          <p:cNvPr id="52" name="Title 51"/>
          <p:cNvSpPr>
            <a:spLocks noGrp="1"/>
          </p:cNvSpPr>
          <p:nvPr>
            <p:ph type="title"/>
          </p:nvPr>
        </p:nvSpPr>
        <p:spPr/>
        <p:txBody>
          <a:bodyPr/>
          <a:lstStyle/>
          <a:p>
            <a:r>
              <a:rPr smtClean="0"/>
              <a:t>Attack Mitigation</a:t>
            </a:r>
            <a:endParaRPr lang="en-US" dirty="0"/>
          </a:p>
        </p:txBody>
      </p:sp>
      <p:sp>
        <p:nvSpPr>
          <p:cNvPr id="51" name="Rectangle 50"/>
          <p:cNvSpPr/>
          <p:nvPr/>
        </p:nvSpPr>
        <p:spPr bwMode="auto">
          <a:xfrm>
            <a:off x="7884730" y="673251"/>
            <a:ext cx="281809" cy="367272"/>
          </a:xfrm>
          <a:prstGeom prst="rect">
            <a:avLst/>
          </a:prstGeom>
          <a:gradFill>
            <a:gsLst>
              <a:gs pos="0">
                <a:srgbClr val="FFC000"/>
              </a:gs>
              <a:gs pos="50000">
                <a:schemeClr val="accent6">
                  <a:lumMod val="75000"/>
                </a:schemeClr>
              </a:gs>
              <a:gs pos="100000">
                <a:srgbClr val="FFC000"/>
              </a:gs>
            </a:gsLst>
            <a:lin ang="0" scaled="0"/>
          </a:gradFill>
          <a:ln w="12700">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53" name="Rectangle 52"/>
          <p:cNvSpPr/>
          <p:nvPr/>
        </p:nvSpPr>
        <p:spPr bwMode="auto">
          <a:xfrm>
            <a:off x="8247337" y="673251"/>
            <a:ext cx="281809" cy="367272"/>
          </a:xfrm>
          <a:prstGeom prst="rect">
            <a:avLst/>
          </a:prstGeom>
          <a:noFill/>
          <a:ln w="28575">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54" name="Rectangle 53"/>
          <p:cNvSpPr/>
          <p:nvPr/>
        </p:nvSpPr>
        <p:spPr bwMode="auto">
          <a:xfrm>
            <a:off x="8609943" y="673251"/>
            <a:ext cx="281809" cy="367272"/>
          </a:xfrm>
          <a:prstGeom prst="rect">
            <a:avLst/>
          </a:prstGeom>
          <a:noFill/>
          <a:ln w="28575">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pic>
        <p:nvPicPr>
          <p:cNvPr id="1028" name="Picture 4"/>
          <p:cNvPicPr>
            <a:picLocks noChangeAspect="1" noChangeArrowheads="1"/>
          </p:cNvPicPr>
          <p:nvPr/>
        </p:nvPicPr>
        <p:blipFill>
          <a:blip r:embed="rId4"/>
          <a:srcRect/>
          <a:stretch>
            <a:fillRect/>
          </a:stretch>
        </p:blipFill>
        <p:spPr bwMode="auto">
          <a:xfrm>
            <a:off x="315207" y="1139442"/>
            <a:ext cx="5276303" cy="3859694"/>
          </a:xfrm>
          <a:prstGeom prst="rect">
            <a:avLst/>
          </a:prstGeom>
          <a:noFill/>
          <a:ln w="9525">
            <a:noFill/>
            <a:miter lim="800000"/>
            <a:headEnd/>
            <a:tailEnd/>
          </a:ln>
          <a:effectLst/>
        </p:spPr>
      </p:pic>
      <p:pic>
        <p:nvPicPr>
          <p:cNvPr id="1031" name="Picture 7"/>
          <p:cNvPicPr>
            <a:picLocks noChangeAspect="1" noChangeArrowheads="1"/>
          </p:cNvPicPr>
          <p:nvPr/>
        </p:nvPicPr>
        <p:blipFill>
          <a:blip r:embed="rId5"/>
          <a:srcRect/>
          <a:stretch>
            <a:fillRect/>
          </a:stretch>
        </p:blipFill>
        <p:spPr bwMode="auto">
          <a:xfrm>
            <a:off x="5017595" y="1175683"/>
            <a:ext cx="1421463" cy="174619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ounded Rectangle 65"/>
          <p:cNvSpPr/>
          <p:nvPr/>
        </p:nvSpPr>
        <p:spPr bwMode="auto">
          <a:xfrm>
            <a:off x="371475" y="1762064"/>
            <a:ext cx="8477250" cy="4749921"/>
          </a:xfrm>
          <a:prstGeom prst="roundRect">
            <a:avLst>
              <a:gd name="adj" fmla="val 6860"/>
            </a:avLst>
          </a:prstGeom>
          <a:gradFill>
            <a:gsLst>
              <a:gs pos="0">
                <a:schemeClr val="tx1">
                  <a:alpha val="18000"/>
                </a:schemeClr>
              </a:gs>
              <a:gs pos="50000">
                <a:schemeClr val="tx1">
                  <a:alpha val="0"/>
                </a:schemeClr>
              </a:gs>
              <a:gs pos="100000">
                <a:schemeClr val="tx1">
                  <a:alpha val="18000"/>
                </a:schemeClr>
              </a:gs>
            </a:gsLst>
            <a:lin ang="0" scaled="0"/>
          </a:gradFill>
          <a:ln>
            <a:noFill/>
          </a:ln>
          <a:effectLst/>
          <a:scene3d>
            <a:camera prst="orthographicFront">
              <a:rot lat="0" lon="0" rev="0"/>
            </a:camera>
            <a:lightRig rig="contrasting" dir="t">
              <a:rot lat="0" lon="0" rev="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274320" tIns="274320" rIns="274320" bIns="274320" rtlCol="0" anchor="t">
            <a:noAutofit/>
          </a:bodyPr>
          <a:lstStyle/>
          <a:p>
            <a:pPr defTabSz="914099">
              <a:spcBef>
                <a:spcPct val="0"/>
              </a:spcBef>
              <a:spcAft>
                <a:spcPct val="0"/>
              </a:spcAft>
              <a:buSzPct val="80000"/>
              <a:defRPr/>
            </a:pPr>
            <a:endParaRPr lang="en-US" sz="2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sp>
        <p:nvSpPr>
          <p:cNvPr id="56" name="Rounded Rectangle 55"/>
          <p:cNvSpPr/>
          <p:nvPr/>
        </p:nvSpPr>
        <p:spPr bwMode="auto">
          <a:xfrm>
            <a:off x="3095625" y="1762065"/>
            <a:ext cx="2809875" cy="4749920"/>
          </a:xfrm>
          <a:prstGeom prst="roundRect">
            <a:avLst>
              <a:gd name="adj" fmla="val 12676"/>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182880" rIns="91440" bIns="182880" rtlCol="0" anchor="t">
            <a:noAutofit/>
          </a:bodyPr>
          <a:lstStyle/>
          <a:p>
            <a:pPr marL="0" lvl="1" indent="0" algn="ctr" defTabSz="914363">
              <a:lnSpc>
                <a:spcPct val="90000"/>
              </a:lnSpc>
              <a:spcAft>
                <a:spcPts val="1200"/>
              </a:spcAft>
              <a:buSzPct val="80000"/>
              <a:defRPr/>
            </a:pPr>
            <a:r>
              <a:rPr lang="en-US" sz="20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Hyper-V</a:t>
            </a:r>
            <a:br>
              <a:rPr lang="en-US" sz="20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br>
            <a:r>
              <a:rPr lang="en-US" sz="20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Security Features</a:t>
            </a:r>
          </a:p>
        </p:txBody>
      </p:sp>
      <p:sp>
        <p:nvSpPr>
          <p:cNvPr id="58" name="Rectangle 57"/>
          <p:cNvSpPr/>
          <p:nvPr/>
        </p:nvSpPr>
        <p:spPr>
          <a:xfrm>
            <a:off x="5905500" y="2007127"/>
            <a:ext cx="2943225" cy="646331"/>
          </a:xfrm>
          <a:prstGeom prst="rect">
            <a:avLst/>
          </a:prstGeom>
        </p:spPr>
        <p:txBody>
          <a:bodyPr wrap="square">
            <a:spAutoFit/>
          </a:bodyPr>
          <a:lstStyle/>
          <a:p>
            <a:pPr marL="0" lvl="1" algn="ctr" defTabSz="914363">
              <a:lnSpc>
                <a:spcPct val="90000"/>
              </a:lnSpc>
              <a:spcAft>
                <a:spcPts val="1200"/>
              </a:spcAft>
              <a:buSzPct val="80000"/>
              <a:defRPr/>
            </a:pPr>
            <a:r>
              <a:rPr lang="en-US" sz="20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Network Access Protection with IPSec</a:t>
            </a:r>
          </a:p>
        </p:txBody>
      </p:sp>
      <p:sp>
        <p:nvSpPr>
          <p:cNvPr id="59" name="TextBox 58"/>
          <p:cNvSpPr txBox="1"/>
          <p:nvPr/>
        </p:nvSpPr>
        <p:spPr>
          <a:xfrm>
            <a:off x="5905501" y="2789139"/>
            <a:ext cx="2943224" cy="2486835"/>
          </a:xfrm>
          <a:prstGeom prst="rect">
            <a:avLst/>
          </a:prstGeom>
          <a:noFill/>
        </p:spPr>
        <p:txBody>
          <a:bodyPr wrap="square" lIns="274320" tIns="0" rIns="274320" bIns="0" rtlCol="0">
            <a:spAutoFit/>
          </a:bodyPr>
          <a:lstStyle/>
          <a:p>
            <a:pPr>
              <a:lnSpc>
                <a:spcPct val="90000"/>
              </a:lnSpc>
            </a:pPr>
            <a:r>
              <a:rPr lang="en-US"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Control access and enforce compliance for physical and virtual clients based on consistent policy</a:t>
            </a:r>
          </a:p>
          <a:p>
            <a:pPr>
              <a:lnSpc>
                <a:spcPct val="90000"/>
              </a:lnSpc>
            </a:pPr>
            <a:endParaRPr lang="en-US"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endParaRPr>
          </a:p>
          <a:p>
            <a:pPr marL="233363" lvl="1" indent="-233363" defTabSz="914363">
              <a:lnSpc>
                <a:spcPct val="90000"/>
              </a:lnSpc>
              <a:spcAft>
                <a:spcPts val="600"/>
              </a:spcAft>
              <a:buSzPct val="80000"/>
              <a:buBlip>
                <a:blip r:embed="rId3"/>
              </a:buBlip>
              <a:defRPr/>
            </a:pPr>
            <a:r>
              <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Individual health certificates are associated with each virtual client</a:t>
            </a:r>
          </a:p>
          <a:p>
            <a:pPr marL="233363" lvl="1" indent="-233363" defTabSz="914363">
              <a:lnSpc>
                <a:spcPct val="90000"/>
              </a:lnSpc>
              <a:spcAft>
                <a:spcPts val="600"/>
              </a:spcAft>
              <a:buSzPct val="80000"/>
              <a:buBlip>
                <a:blip r:embed="rId3"/>
              </a:buBlip>
              <a:defRPr/>
            </a:pPr>
            <a:r>
              <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Compliance can be enforced on a per virtual session basis</a:t>
            </a:r>
            <a:endParaRPr lang="en-US" sz="14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endParaRPr>
          </a:p>
        </p:txBody>
      </p:sp>
      <p:sp>
        <p:nvSpPr>
          <p:cNvPr id="67" name="Rectangle 66"/>
          <p:cNvSpPr/>
          <p:nvPr/>
        </p:nvSpPr>
        <p:spPr>
          <a:xfrm>
            <a:off x="371475" y="2007127"/>
            <a:ext cx="2724150" cy="646331"/>
          </a:xfrm>
          <a:prstGeom prst="rect">
            <a:avLst/>
          </a:prstGeom>
        </p:spPr>
        <p:txBody>
          <a:bodyPr wrap="square">
            <a:spAutoFit/>
          </a:bodyPr>
          <a:lstStyle/>
          <a:p>
            <a:pPr marL="0" lvl="1" algn="ctr" defTabSz="914363" fontAlgn="base">
              <a:lnSpc>
                <a:spcPct val="90000"/>
              </a:lnSpc>
              <a:spcBef>
                <a:spcPct val="0"/>
              </a:spcBef>
              <a:spcAft>
                <a:spcPts val="1200"/>
              </a:spcAft>
              <a:buSzPct val="80000"/>
              <a:defRPr/>
            </a:pPr>
            <a:r>
              <a:rPr lang="en-US" sz="20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Server &amp; Domain Isolation</a:t>
            </a:r>
          </a:p>
        </p:txBody>
      </p:sp>
      <p:sp>
        <p:nvSpPr>
          <p:cNvPr id="68" name="TextBox 67"/>
          <p:cNvSpPr txBox="1"/>
          <p:nvPr/>
        </p:nvSpPr>
        <p:spPr>
          <a:xfrm>
            <a:off x="371475" y="2789139"/>
            <a:ext cx="2724150" cy="3283976"/>
          </a:xfrm>
          <a:prstGeom prst="rect">
            <a:avLst/>
          </a:prstGeom>
          <a:noFill/>
        </p:spPr>
        <p:txBody>
          <a:bodyPr wrap="square" lIns="274320" tIns="0" rIns="274320" bIns="0" rtlCol="0">
            <a:spAutoFit/>
          </a:bodyPr>
          <a:lstStyle/>
          <a:p>
            <a:pPr>
              <a:lnSpc>
                <a:spcPct val="90000"/>
              </a:lnSpc>
            </a:pPr>
            <a:r>
              <a:rPr lang="en-US"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Enables trusted relationships between devices</a:t>
            </a:r>
          </a:p>
          <a:p>
            <a:pPr>
              <a:lnSpc>
                <a:spcPct val="90000"/>
              </a:lnSpc>
            </a:pPr>
            <a:endParaRPr lang="en-US"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endParaRPr>
          </a:p>
          <a:p>
            <a:pPr marL="233363" lvl="1" indent="-233363" defTabSz="914363">
              <a:lnSpc>
                <a:spcPct val="90000"/>
              </a:lnSpc>
              <a:spcAft>
                <a:spcPts val="600"/>
              </a:spcAft>
              <a:buSzPct val="80000"/>
              <a:buBlip>
                <a:blip r:embed="rId3"/>
              </a:buBlip>
              <a:defRPr/>
            </a:pPr>
            <a:r>
              <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Dynamically segment the network based on policy</a:t>
            </a:r>
          </a:p>
          <a:p>
            <a:pPr marL="233363" lvl="1" indent="-233363" defTabSz="914363">
              <a:lnSpc>
                <a:spcPct val="90000"/>
              </a:lnSpc>
              <a:spcAft>
                <a:spcPts val="600"/>
              </a:spcAft>
              <a:buSzPct val="80000"/>
              <a:buBlip>
                <a:blip r:embed="rId3"/>
              </a:buBlip>
              <a:defRPr/>
            </a:pPr>
            <a:r>
              <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When used with Hyper-V, each virtual machine can be set to only communicate with trusted virtual machines on a network</a:t>
            </a:r>
          </a:p>
          <a:p>
            <a:pPr marL="233363" lvl="1" indent="-233363" defTabSz="914363">
              <a:lnSpc>
                <a:spcPct val="90000"/>
              </a:lnSpc>
              <a:spcAft>
                <a:spcPts val="600"/>
              </a:spcAft>
              <a:buSzPct val="80000"/>
              <a:buBlip>
                <a:blip r:embed="rId3"/>
              </a:buBlip>
              <a:defRPr/>
            </a:pPr>
            <a:r>
              <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Enforced by IPSec and Active Directory</a:t>
            </a:r>
          </a:p>
        </p:txBody>
      </p:sp>
      <p:sp>
        <p:nvSpPr>
          <p:cNvPr id="70" name="Rectangle 69"/>
          <p:cNvSpPr/>
          <p:nvPr/>
        </p:nvSpPr>
        <p:spPr>
          <a:xfrm>
            <a:off x="3095625" y="4962689"/>
            <a:ext cx="2809876" cy="1477328"/>
          </a:xfrm>
          <a:prstGeom prst="rect">
            <a:avLst/>
          </a:prstGeom>
        </p:spPr>
        <p:txBody>
          <a:bodyPr wrap="square">
            <a:spAutoFit/>
          </a:bodyPr>
          <a:lstStyle/>
          <a:p>
            <a:pPr marL="0" lvl="1" algn="ctr" defTabSz="914400" fontAlgn="base">
              <a:spcBef>
                <a:spcPts val="600"/>
              </a:spcBef>
              <a:spcAft>
                <a:spcPct val="0"/>
              </a:spcAft>
              <a:buSzPct val="75000"/>
              <a:defRPr/>
            </a:pPr>
            <a:r>
              <a:rPr lang="en-US"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Hyper-V also enables creation of virtual LANs for network segmentation within the virtual environment</a:t>
            </a:r>
          </a:p>
        </p:txBody>
      </p:sp>
      <p:sp>
        <p:nvSpPr>
          <p:cNvPr id="16" name="Title 15"/>
          <p:cNvSpPr>
            <a:spLocks noGrp="1"/>
          </p:cNvSpPr>
          <p:nvPr>
            <p:ph type="title"/>
          </p:nvPr>
        </p:nvSpPr>
        <p:spPr>
          <a:xfrm>
            <a:off x="457200" y="640079"/>
            <a:ext cx="6595241" cy="914400"/>
          </a:xfrm>
        </p:spPr>
        <p:txBody>
          <a:bodyPr/>
          <a:lstStyle/>
          <a:p>
            <a:r>
              <a:rPr smtClean="0"/>
              <a:t>Integrated Protection</a:t>
            </a:r>
            <a:br>
              <a:rPr smtClean="0"/>
            </a:br>
            <a:r>
              <a:rPr sz="2800" spc="-100" smtClean="0">
                <a:ln>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Windows Server 2008 and Windows Vista</a:t>
            </a:r>
          </a:p>
        </p:txBody>
      </p:sp>
      <p:sp>
        <p:nvSpPr>
          <p:cNvPr id="17" name="Rounded Rectangle 16"/>
          <p:cNvSpPr/>
          <p:nvPr/>
        </p:nvSpPr>
        <p:spPr>
          <a:xfrm>
            <a:off x="3147381" y="1815085"/>
            <a:ext cx="2685970" cy="573657"/>
          </a:xfrm>
          <a:prstGeom prst="roundRect">
            <a:avLst>
              <a:gd name="adj" fmla="val 50000"/>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bwMode="auto">
          <a:xfrm>
            <a:off x="8234199" y="662740"/>
            <a:ext cx="281809" cy="367272"/>
          </a:xfrm>
          <a:prstGeom prst="rect">
            <a:avLst/>
          </a:prstGeom>
          <a:gradFill>
            <a:gsLst>
              <a:gs pos="0">
                <a:srgbClr val="FFC000"/>
              </a:gs>
              <a:gs pos="50000">
                <a:schemeClr val="accent6">
                  <a:lumMod val="75000"/>
                </a:schemeClr>
              </a:gs>
              <a:gs pos="100000">
                <a:srgbClr val="FFC000"/>
              </a:gs>
            </a:gsLst>
            <a:lin ang="0" scaled="0"/>
          </a:gradFill>
          <a:ln w="12700">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21" name="Rectangle 20"/>
          <p:cNvSpPr/>
          <p:nvPr/>
        </p:nvSpPr>
        <p:spPr bwMode="auto">
          <a:xfrm>
            <a:off x="7858454" y="662740"/>
            <a:ext cx="281809" cy="367272"/>
          </a:xfrm>
          <a:prstGeom prst="rect">
            <a:avLst/>
          </a:prstGeom>
          <a:noFill/>
          <a:ln w="28575">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22" name="Rectangle 21"/>
          <p:cNvSpPr/>
          <p:nvPr/>
        </p:nvSpPr>
        <p:spPr bwMode="auto">
          <a:xfrm>
            <a:off x="8609943" y="662740"/>
            <a:ext cx="281809" cy="367272"/>
          </a:xfrm>
          <a:prstGeom prst="rect">
            <a:avLst/>
          </a:prstGeom>
          <a:noFill/>
          <a:ln w="28575">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pic>
        <p:nvPicPr>
          <p:cNvPr id="2050" name="Picture 2"/>
          <p:cNvPicPr>
            <a:picLocks noChangeAspect="1" noChangeArrowheads="1"/>
          </p:cNvPicPr>
          <p:nvPr/>
        </p:nvPicPr>
        <p:blipFill>
          <a:blip r:embed="rId4"/>
          <a:srcRect/>
          <a:stretch>
            <a:fillRect/>
          </a:stretch>
        </p:blipFill>
        <p:spPr bwMode="auto">
          <a:xfrm>
            <a:off x="3275393" y="2703292"/>
            <a:ext cx="2437783" cy="200534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55"/>
          <p:cNvSpPr/>
          <p:nvPr/>
        </p:nvSpPr>
        <p:spPr bwMode="auto">
          <a:xfrm rot="16200000">
            <a:off x="4046541" y="1878709"/>
            <a:ext cx="755952" cy="8524567"/>
          </a:xfrm>
          <a:prstGeom prst="roundRect">
            <a:avLst>
              <a:gd name="adj" fmla="val 24089"/>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t"/>
          <a:lstStyle/>
          <a:p>
            <a:pPr algn="ctr" fontAlgn="base">
              <a:spcBef>
                <a:spcPct val="0"/>
              </a:spcBef>
              <a:spcAft>
                <a:spcPct val="0"/>
              </a:spcAft>
            </a:pPr>
            <a:endPar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54" name="Rounded Rectangle 53"/>
          <p:cNvSpPr/>
          <p:nvPr/>
        </p:nvSpPr>
        <p:spPr bwMode="auto">
          <a:xfrm rot="16200000">
            <a:off x="4138172" y="1091050"/>
            <a:ext cx="572073" cy="8524567"/>
          </a:xfrm>
          <a:prstGeom prst="roundRect">
            <a:avLst>
              <a:gd name="adj" fmla="val 24089"/>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t"/>
          <a:lstStyle/>
          <a:p>
            <a:pPr algn="ctr" fontAlgn="base">
              <a:spcBef>
                <a:spcPct val="0"/>
              </a:spcBef>
              <a:spcAft>
                <a:spcPct val="0"/>
              </a:spcAft>
            </a:pPr>
            <a:endPar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53" name="Freeform 52"/>
          <p:cNvSpPr/>
          <p:nvPr/>
        </p:nvSpPr>
        <p:spPr>
          <a:xfrm>
            <a:off x="5553074" y="4370607"/>
            <a:ext cx="3314701" cy="2401667"/>
          </a:xfrm>
          <a:custGeom>
            <a:avLst/>
            <a:gdLst>
              <a:gd name="connsiteX0" fmla="*/ 0 w 4733925"/>
              <a:gd name="connsiteY0" fmla="*/ 594834 h 594834"/>
              <a:gd name="connsiteX1" fmla="*/ 2910184 w 4733925"/>
              <a:gd name="connsiteY1" fmla="*/ 0 h 594834"/>
              <a:gd name="connsiteX2" fmla="*/ 4733925 w 4733925"/>
              <a:gd name="connsiteY2" fmla="*/ 0 h 594834"/>
              <a:gd name="connsiteX3" fmla="*/ 1823741 w 4733925"/>
              <a:gd name="connsiteY3" fmla="*/ 594834 h 594834"/>
              <a:gd name="connsiteX4" fmla="*/ 0 w 4733925"/>
              <a:gd name="connsiteY4" fmla="*/ 594834 h 594834"/>
              <a:gd name="connsiteX0" fmla="*/ 0 w 4733925"/>
              <a:gd name="connsiteY0" fmla="*/ 594834 h 594834"/>
              <a:gd name="connsiteX1" fmla="*/ 2910184 w 4733925"/>
              <a:gd name="connsiteY1" fmla="*/ 0 h 594834"/>
              <a:gd name="connsiteX2" fmla="*/ 4733925 w 4733925"/>
              <a:gd name="connsiteY2" fmla="*/ 0 h 594834"/>
              <a:gd name="connsiteX3" fmla="*/ 3071514 w 4733925"/>
              <a:gd name="connsiteY3" fmla="*/ 594834 h 594834"/>
              <a:gd name="connsiteX4" fmla="*/ 0 w 4733925"/>
              <a:gd name="connsiteY4" fmla="*/ 594834 h 594834"/>
              <a:gd name="connsiteX0" fmla="*/ 0 w 4733925"/>
              <a:gd name="connsiteY0" fmla="*/ 594834 h 2494000"/>
              <a:gd name="connsiteX1" fmla="*/ 2910184 w 4733925"/>
              <a:gd name="connsiteY1" fmla="*/ 0 h 2494000"/>
              <a:gd name="connsiteX2" fmla="*/ 4733925 w 4733925"/>
              <a:gd name="connsiteY2" fmla="*/ 0 h 2494000"/>
              <a:gd name="connsiteX3" fmla="*/ 3071514 w 4733925"/>
              <a:gd name="connsiteY3" fmla="*/ 594834 h 2494000"/>
              <a:gd name="connsiteX4" fmla="*/ 2706 w 4733925"/>
              <a:gd name="connsiteY4" fmla="*/ 2494000 h 2494000"/>
              <a:gd name="connsiteX5" fmla="*/ 0 w 4733925"/>
              <a:gd name="connsiteY5" fmla="*/ 594834 h 2494000"/>
              <a:gd name="connsiteX0" fmla="*/ 0 w 4733925"/>
              <a:gd name="connsiteY0" fmla="*/ 594834 h 2515420"/>
              <a:gd name="connsiteX1" fmla="*/ 2910184 w 4733925"/>
              <a:gd name="connsiteY1" fmla="*/ 0 h 2515420"/>
              <a:gd name="connsiteX2" fmla="*/ 4733925 w 4733925"/>
              <a:gd name="connsiteY2" fmla="*/ 0 h 2515420"/>
              <a:gd name="connsiteX3" fmla="*/ 3071514 w 4733925"/>
              <a:gd name="connsiteY3" fmla="*/ 594834 h 2515420"/>
              <a:gd name="connsiteX4" fmla="*/ 3028950 w 4733925"/>
              <a:gd name="connsiteY4" fmla="*/ 2515420 h 2515420"/>
              <a:gd name="connsiteX5" fmla="*/ 2706 w 4733925"/>
              <a:gd name="connsiteY5" fmla="*/ 2494000 h 2515420"/>
              <a:gd name="connsiteX6" fmla="*/ 0 w 4733925"/>
              <a:gd name="connsiteY6" fmla="*/ 594834 h 2515420"/>
              <a:gd name="connsiteX0" fmla="*/ 0 w 4733925"/>
              <a:gd name="connsiteY0" fmla="*/ 594834 h 2494000"/>
              <a:gd name="connsiteX1" fmla="*/ 2910184 w 4733925"/>
              <a:gd name="connsiteY1" fmla="*/ 0 h 2494000"/>
              <a:gd name="connsiteX2" fmla="*/ 4733925 w 4733925"/>
              <a:gd name="connsiteY2" fmla="*/ 0 h 2494000"/>
              <a:gd name="connsiteX3" fmla="*/ 3071514 w 4733925"/>
              <a:gd name="connsiteY3" fmla="*/ 594834 h 2494000"/>
              <a:gd name="connsiteX4" fmla="*/ 2876549 w 4733925"/>
              <a:gd name="connsiteY4" fmla="*/ 2096867 h 2494000"/>
              <a:gd name="connsiteX5" fmla="*/ 2706 w 4733925"/>
              <a:gd name="connsiteY5" fmla="*/ 2494000 h 2494000"/>
              <a:gd name="connsiteX6" fmla="*/ 0 w 4733925"/>
              <a:gd name="connsiteY6" fmla="*/ 594834 h 2494000"/>
              <a:gd name="connsiteX0" fmla="*/ 0 w 4733925"/>
              <a:gd name="connsiteY0" fmla="*/ 594834 h 2494000"/>
              <a:gd name="connsiteX1" fmla="*/ 2910184 w 4733925"/>
              <a:gd name="connsiteY1" fmla="*/ 0 h 2494000"/>
              <a:gd name="connsiteX2" fmla="*/ 4733925 w 4733925"/>
              <a:gd name="connsiteY2" fmla="*/ 0 h 2494000"/>
              <a:gd name="connsiteX3" fmla="*/ 3071514 w 4733925"/>
              <a:gd name="connsiteY3" fmla="*/ 594834 h 2494000"/>
              <a:gd name="connsiteX4" fmla="*/ 3095624 w 4733925"/>
              <a:gd name="connsiteY4" fmla="*/ 2401667 h 2494000"/>
              <a:gd name="connsiteX5" fmla="*/ 2706 w 4733925"/>
              <a:gd name="connsiteY5" fmla="*/ 2494000 h 2494000"/>
              <a:gd name="connsiteX6" fmla="*/ 0 w 4733925"/>
              <a:gd name="connsiteY6" fmla="*/ 594834 h 2494000"/>
              <a:gd name="connsiteX0" fmla="*/ 0 w 4733925"/>
              <a:gd name="connsiteY0" fmla="*/ 594834 h 2494000"/>
              <a:gd name="connsiteX1" fmla="*/ 2910184 w 4733925"/>
              <a:gd name="connsiteY1" fmla="*/ 0 h 2494000"/>
              <a:gd name="connsiteX2" fmla="*/ 4733925 w 4733925"/>
              <a:gd name="connsiteY2" fmla="*/ 0 h 2494000"/>
              <a:gd name="connsiteX3" fmla="*/ 3071514 w 4733925"/>
              <a:gd name="connsiteY3" fmla="*/ 594834 h 2494000"/>
              <a:gd name="connsiteX4" fmla="*/ 3095624 w 4733925"/>
              <a:gd name="connsiteY4" fmla="*/ 2401667 h 2494000"/>
              <a:gd name="connsiteX5" fmla="*/ 2706 w 4733925"/>
              <a:gd name="connsiteY5" fmla="*/ 2494000 h 2494000"/>
              <a:gd name="connsiteX6" fmla="*/ 0 w 4733925"/>
              <a:gd name="connsiteY6" fmla="*/ 594834 h 2494000"/>
              <a:gd name="connsiteX0" fmla="*/ 0 w 4733925"/>
              <a:gd name="connsiteY0" fmla="*/ 594834 h 2401667"/>
              <a:gd name="connsiteX1" fmla="*/ 2910184 w 4733925"/>
              <a:gd name="connsiteY1" fmla="*/ 0 h 2401667"/>
              <a:gd name="connsiteX2" fmla="*/ 4733925 w 4733925"/>
              <a:gd name="connsiteY2" fmla="*/ 0 h 2401667"/>
              <a:gd name="connsiteX3" fmla="*/ 3071514 w 4733925"/>
              <a:gd name="connsiteY3" fmla="*/ 594834 h 2401667"/>
              <a:gd name="connsiteX4" fmla="*/ 3095624 w 4733925"/>
              <a:gd name="connsiteY4" fmla="*/ 2401667 h 2401667"/>
              <a:gd name="connsiteX5" fmla="*/ 2706 w 4733925"/>
              <a:gd name="connsiteY5" fmla="*/ 2379700 h 2401667"/>
              <a:gd name="connsiteX6" fmla="*/ 0 w 4733925"/>
              <a:gd name="connsiteY6" fmla="*/ 594834 h 2401667"/>
              <a:gd name="connsiteX0" fmla="*/ 0 w 4733925"/>
              <a:gd name="connsiteY0" fmla="*/ 594834 h 2401667"/>
              <a:gd name="connsiteX1" fmla="*/ 2910184 w 4733925"/>
              <a:gd name="connsiteY1" fmla="*/ 0 h 2401667"/>
              <a:gd name="connsiteX2" fmla="*/ 4733925 w 4733925"/>
              <a:gd name="connsiteY2" fmla="*/ 0 h 2401667"/>
              <a:gd name="connsiteX3" fmla="*/ 3095624 w 4733925"/>
              <a:gd name="connsiteY3" fmla="*/ 2401667 h 2401667"/>
              <a:gd name="connsiteX4" fmla="*/ 2706 w 4733925"/>
              <a:gd name="connsiteY4" fmla="*/ 2379700 h 2401667"/>
              <a:gd name="connsiteX5" fmla="*/ 0 w 4733925"/>
              <a:gd name="connsiteY5" fmla="*/ 594834 h 2401667"/>
              <a:gd name="connsiteX0" fmla="*/ 0 w 4781549"/>
              <a:gd name="connsiteY0" fmla="*/ 594834 h 2401667"/>
              <a:gd name="connsiteX1" fmla="*/ 2910184 w 4781549"/>
              <a:gd name="connsiteY1" fmla="*/ 0 h 2401667"/>
              <a:gd name="connsiteX2" fmla="*/ 4733925 w 4781549"/>
              <a:gd name="connsiteY2" fmla="*/ 0 h 2401667"/>
              <a:gd name="connsiteX3" fmla="*/ 4781549 w 4781549"/>
              <a:gd name="connsiteY3" fmla="*/ 2401667 h 2401667"/>
              <a:gd name="connsiteX4" fmla="*/ 2706 w 4781549"/>
              <a:gd name="connsiteY4" fmla="*/ 2379700 h 2401667"/>
              <a:gd name="connsiteX5" fmla="*/ 0 w 4781549"/>
              <a:gd name="connsiteY5" fmla="*/ 594834 h 2401667"/>
              <a:gd name="connsiteX0" fmla="*/ 1245067 w 4778843"/>
              <a:gd name="connsiteY0" fmla="*/ 594834 h 2401667"/>
              <a:gd name="connsiteX1" fmla="*/ 2907478 w 4778843"/>
              <a:gd name="connsiteY1" fmla="*/ 0 h 2401667"/>
              <a:gd name="connsiteX2" fmla="*/ 4731219 w 4778843"/>
              <a:gd name="connsiteY2" fmla="*/ 0 h 2401667"/>
              <a:gd name="connsiteX3" fmla="*/ 4778843 w 4778843"/>
              <a:gd name="connsiteY3" fmla="*/ 2401667 h 2401667"/>
              <a:gd name="connsiteX4" fmla="*/ 0 w 4778843"/>
              <a:gd name="connsiteY4" fmla="*/ 2379700 h 2401667"/>
              <a:gd name="connsiteX5" fmla="*/ 1245067 w 4778843"/>
              <a:gd name="connsiteY5" fmla="*/ 594834 h 2401667"/>
              <a:gd name="connsiteX0" fmla="*/ 0 w 3533776"/>
              <a:gd name="connsiteY0" fmla="*/ 594834 h 2401667"/>
              <a:gd name="connsiteX1" fmla="*/ 1662411 w 3533776"/>
              <a:gd name="connsiteY1" fmla="*/ 0 h 2401667"/>
              <a:gd name="connsiteX2" fmla="*/ 3486152 w 3533776"/>
              <a:gd name="connsiteY2" fmla="*/ 0 h 2401667"/>
              <a:gd name="connsiteX3" fmla="*/ 3533776 w 3533776"/>
              <a:gd name="connsiteY3" fmla="*/ 2401667 h 2401667"/>
              <a:gd name="connsiteX4" fmla="*/ 2706 w 3533776"/>
              <a:gd name="connsiteY4" fmla="*/ 2379700 h 2401667"/>
              <a:gd name="connsiteX5" fmla="*/ 0 w 3533776"/>
              <a:gd name="connsiteY5" fmla="*/ 594834 h 2401667"/>
              <a:gd name="connsiteX0" fmla="*/ 216369 w 3531070"/>
              <a:gd name="connsiteY0" fmla="*/ 594834 h 2401667"/>
              <a:gd name="connsiteX1" fmla="*/ 1659705 w 3531070"/>
              <a:gd name="connsiteY1" fmla="*/ 0 h 2401667"/>
              <a:gd name="connsiteX2" fmla="*/ 3483446 w 3531070"/>
              <a:gd name="connsiteY2" fmla="*/ 0 h 2401667"/>
              <a:gd name="connsiteX3" fmla="*/ 3531070 w 3531070"/>
              <a:gd name="connsiteY3" fmla="*/ 2401667 h 2401667"/>
              <a:gd name="connsiteX4" fmla="*/ 0 w 3531070"/>
              <a:gd name="connsiteY4" fmla="*/ 2379700 h 2401667"/>
              <a:gd name="connsiteX5" fmla="*/ 216369 w 3531070"/>
              <a:gd name="connsiteY5" fmla="*/ 594834 h 2401667"/>
              <a:gd name="connsiteX0" fmla="*/ 0 w 3314701"/>
              <a:gd name="connsiteY0" fmla="*/ 594834 h 2401667"/>
              <a:gd name="connsiteX1" fmla="*/ 1443336 w 3314701"/>
              <a:gd name="connsiteY1" fmla="*/ 0 h 2401667"/>
              <a:gd name="connsiteX2" fmla="*/ 3267077 w 3314701"/>
              <a:gd name="connsiteY2" fmla="*/ 0 h 2401667"/>
              <a:gd name="connsiteX3" fmla="*/ 3314701 w 3314701"/>
              <a:gd name="connsiteY3" fmla="*/ 2401667 h 2401667"/>
              <a:gd name="connsiteX4" fmla="*/ 2706 w 3314701"/>
              <a:gd name="connsiteY4" fmla="*/ 2379700 h 2401667"/>
              <a:gd name="connsiteX5" fmla="*/ 0 w 3314701"/>
              <a:gd name="connsiteY5" fmla="*/ 594834 h 240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701" h="2401667">
                <a:moveTo>
                  <a:pt x="0" y="594834"/>
                </a:moveTo>
                <a:lnTo>
                  <a:pt x="1443336" y="0"/>
                </a:lnTo>
                <a:lnTo>
                  <a:pt x="3267077" y="0"/>
                </a:lnTo>
                <a:lnTo>
                  <a:pt x="3314701" y="2401667"/>
                </a:lnTo>
                <a:lnTo>
                  <a:pt x="2706" y="2379700"/>
                </a:lnTo>
                <a:lnTo>
                  <a:pt x="0" y="594834"/>
                </a:lnTo>
                <a:close/>
              </a:path>
            </a:pathLst>
          </a:custGeom>
          <a:gradFill>
            <a:gsLst>
              <a:gs pos="0">
                <a:schemeClr val="bg2">
                  <a:lumMod val="60000"/>
                  <a:lumOff val="40000"/>
                  <a:alpha val="0"/>
                </a:schemeClr>
              </a:gs>
              <a:gs pos="23000">
                <a:schemeClr val="bg2">
                  <a:lumMod val="60000"/>
                  <a:lumOff val="40000"/>
                  <a:alpha val="50000"/>
                </a:schemeClr>
              </a:gs>
              <a:gs pos="100000">
                <a:schemeClr val="tx1">
                  <a:alpha val="0"/>
                </a:schemeClr>
              </a:gs>
            </a:gsLst>
            <a:lin ang="5400000" scaled="0"/>
          </a:gradFill>
          <a:ln>
            <a:gradFill>
              <a:gsLst>
                <a:gs pos="0">
                  <a:schemeClr val="bg1"/>
                </a:gs>
                <a:gs pos="37000">
                  <a:schemeClr val="bg1">
                    <a:alpha val="0"/>
                  </a:schemeClr>
                </a:gs>
              </a:gsLst>
              <a:lin ang="5400000" scaled="0"/>
            </a:gradFill>
          </a:ln>
          <a:effectLst>
            <a:outerShdw blurRad="203200" dist="23000" dir="54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Freeform 51"/>
          <p:cNvSpPr/>
          <p:nvPr/>
        </p:nvSpPr>
        <p:spPr>
          <a:xfrm>
            <a:off x="1670034" y="4370607"/>
            <a:ext cx="4883167" cy="2401667"/>
          </a:xfrm>
          <a:custGeom>
            <a:avLst/>
            <a:gdLst>
              <a:gd name="connsiteX0" fmla="*/ 0 w 4733925"/>
              <a:gd name="connsiteY0" fmla="*/ 594834 h 594834"/>
              <a:gd name="connsiteX1" fmla="*/ 2910184 w 4733925"/>
              <a:gd name="connsiteY1" fmla="*/ 0 h 594834"/>
              <a:gd name="connsiteX2" fmla="*/ 4733925 w 4733925"/>
              <a:gd name="connsiteY2" fmla="*/ 0 h 594834"/>
              <a:gd name="connsiteX3" fmla="*/ 1823741 w 4733925"/>
              <a:gd name="connsiteY3" fmla="*/ 594834 h 594834"/>
              <a:gd name="connsiteX4" fmla="*/ 0 w 4733925"/>
              <a:gd name="connsiteY4" fmla="*/ 594834 h 594834"/>
              <a:gd name="connsiteX0" fmla="*/ 0 w 4733925"/>
              <a:gd name="connsiteY0" fmla="*/ 594834 h 594834"/>
              <a:gd name="connsiteX1" fmla="*/ 2910184 w 4733925"/>
              <a:gd name="connsiteY1" fmla="*/ 0 h 594834"/>
              <a:gd name="connsiteX2" fmla="*/ 4733925 w 4733925"/>
              <a:gd name="connsiteY2" fmla="*/ 0 h 594834"/>
              <a:gd name="connsiteX3" fmla="*/ 3071514 w 4733925"/>
              <a:gd name="connsiteY3" fmla="*/ 594834 h 594834"/>
              <a:gd name="connsiteX4" fmla="*/ 0 w 4733925"/>
              <a:gd name="connsiteY4" fmla="*/ 594834 h 594834"/>
              <a:gd name="connsiteX0" fmla="*/ 0 w 4733925"/>
              <a:gd name="connsiteY0" fmla="*/ 594834 h 2494000"/>
              <a:gd name="connsiteX1" fmla="*/ 2910184 w 4733925"/>
              <a:gd name="connsiteY1" fmla="*/ 0 h 2494000"/>
              <a:gd name="connsiteX2" fmla="*/ 4733925 w 4733925"/>
              <a:gd name="connsiteY2" fmla="*/ 0 h 2494000"/>
              <a:gd name="connsiteX3" fmla="*/ 3071514 w 4733925"/>
              <a:gd name="connsiteY3" fmla="*/ 594834 h 2494000"/>
              <a:gd name="connsiteX4" fmla="*/ 2706 w 4733925"/>
              <a:gd name="connsiteY4" fmla="*/ 2494000 h 2494000"/>
              <a:gd name="connsiteX5" fmla="*/ 0 w 4733925"/>
              <a:gd name="connsiteY5" fmla="*/ 594834 h 2494000"/>
              <a:gd name="connsiteX0" fmla="*/ 0 w 4733925"/>
              <a:gd name="connsiteY0" fmla="*/ 594834 h 2515420"/>
              <a:gd name="connsiteX1" fmla="*/ 2910184 w 4733925"/>
              <a:gd name="connsiteY1" fmla="*/ 0 h 2515420"/>
              <a:gd name="connsiteX2" fmla="*/ 4733925 w 4733925"/>
              <a:gd name="connsiteY2" fmla="*/ 0 h 2515420"/>
              <a:gd name="connsiteX3" fmla="*/ 3071514 w 4733925"/>
              <a:gd name="connsiteY3" fmla="*/ 594834 h 2515420"/>
              <a:gd name="connsiteX4" fmla="*/ 3028950 w 4733925"/>
              <a:gd name="connsiteY4" fmla="*/ 2515420 h 2515420"/>
              <a:gd name="connsiteX5" fmla="*/ 2706 w 4733925"/>
              <a:gd name="connsiteY5" fmla="*/ 2494000 h 2515420"/>
              <a:gd name="connsiteX6" fmla="*/ 0 w 4733925"/>
              <a:gd name="connsiteY6" fmla="*/ 594834 h 2515420"/>
              <a:gd name="connsiteX0" fmla="*/ 0 w 4733925"/>
              <a:gd name="connsiteY0" fmla="*/ 594834 h 2494000"/>
              <a:gd name="connsiteX1" fmla="*/ 2910184 w 4733925"/>
              <a:gd name="connsiteY1" fmla="*/ 0 h 2494000"/>
              <a:gd name="connsiteX2" fmla="*/ 4733925 w 4733925"/>
              <a:gd name="connsiteY2" fmla="*/ 0 h 2494000"/>
              <a:gd name="connsiteX3" fmla="*/ 3071514 w 4733925"/>
              <a:gd name="connsiteY3" fmla="*/ 594834 h 2494000"/>
              <a:gd name="connsiteX4" fmla="*/ 2876549 w 4733925"/>
              <a:gd name="connsiteY4" fmla="*/ 2096867 h 2494000"/>
              <a:gd name="connsiteX5" fmla="*/ 2706 w 4733925"/>
              <a:gd name="connsiteY5" fmla="*/ 2494000 h 2494000"/>
              <a:gd name="connsiteX6" fmla="*/ 0 w 4733925"/>
              <a:gd name="connsiteY6" fmla="*/ 594834 h 2494000"/>
              <a:gd name="connsiteX0" fmla="*/ 0 w 4733925"/>
              <a:gd name="connsiteY0" fmla="*/ 594834 h 2494000"/>
              <a:gd name="connsiteX1" fmla="*/ 2910184 w 4733925"/>
              <a:gd name="connsiteY1" fmla="*/ 0 h 2494000"/>
              <a:gd name="connsiteX2" fmla="*/ 4733925 w 4733925"/>
              <a:gd name="connsiteY2" fmla="*/ 0 h 2494000"/>
              <a:gd name="connsiteX3" fmla="*/ 3071514 w 4733925"/>
              <a:gd name="connsiteY3" fmla="*/ 594834 h 2494000"/>
              <a:gd name="connsiteX4" fmla="*/ 3095624 w 4733925"/>
              <a:gd name="connsiteY4" fmla="*/ 2401667 h 2494000"/>
              <a:gd name="connsiteX5" fmla="*/ 2706 w 4733925"/>
              <a:gd name="connsiteY5" fmla="*/ 2494000 h 2494000"/>
              <a:gd name="connsiteX6" fmla="*/ 0 w 4733925"/>
              <a:gd name="connsiteY6" fmla="*/ 594834 h 2494000"/>
              <a:gd name="connsiteX0" fmla="*/ 0 w 4733925"/>
              <a:gd name="connsiteY0" fmla="*/ 594834 h 2494000"/>
              <a:gd name="connsiteX1" fmla="*/ 2910184 w 4733925"/>
              <a:gd name="connsiteY1" fmla="*/ 0 h 2494000"/>
              <a:gd name="connsiteX2" fmla="*/ 4733925 w 4733925"/>
              <a:gd name="connsiteY2" fmla="*/ 0 h 2494000"/>
              <a:gd name="connsiteX3" fmla="*/ 3071514 w 4733925"/>
              <a:gd name="connsiteY3" fmla="*/ 594834 h 2494000"/>
              <a:gd name="connsiteX4" fmla="*/ 3095624 w 4733925"/>
              <a:gd name="connsiteY4" fmla="*/ 2401667 h 2494000"/>
              <a:gd name="connsiteX5" fmla="*/ 2706 w 4733925"/>
              <a:gd name="connsiteY5" fmla="*/ 2494000 h 2494000"/>
              <a:gd name="connsiteX6" fmla="*/ 0 w 4733925"/>
              <a:gd name="connsiteY6" fmla="*/ 594834 h 2494000"/>
              <a:gd name="connsiteX0" fmla="*/ 0 w 4733925"/>
              <a:gd name="connsiteY0" fmla="*/ 594834 h 2401667"/>
              <a:gd name="connsiteX1" fmla="*/ 2910184 w 4733925"/>
              <a:gd name="connsiteY1" fmla="*/ 0 h 2401667"/>
              <a:gd name="connsiteX2" fmla="*/ 4733925 w 4733925"/>
              <a:gd name="connsiteY2" fmla="*/ 0 h 2401667"/>
              <a:gd name="connsiteX3" fmla="*/ 3071514 w 4733925"/>
              <a:gd name="connsiteY3" fmla="*/ 594834 h 2401667"/>
              <a:gd name="connsiteX4" fmla="*/ 3095624 w 4733925"/>
              <a:gd name="connsiteY4" fmla="*/ 2401667 h 2401667"/>
              <a:gd name="connsiteX5" fmla="*/ 2706 w 4733925"/>
              <a:gd name="connsiteY5" fmla="*/ 2379700 h 2401667"/>
              <a:gd name="connsiteX6" fmla="*/ 0 w 4733925"/>
              <a:gd name="connsiteY6" fmla="*/ 594834 h 2401667"/>
              <a:gd name="connsiteX0" fmla="*/ 0 w 4883167"/>
              <a:gd name="connsiteY0" fmla="*/ 594834 h 2401667"/>
              <a:gd name="connsiteX1" fmla="*/ 3059426 w 4883167"/>
              <a:gd name="connsiteY1" fmla="*/ 0 h 2401667"/>
              <a:gd name="connsiteX2" fmla="*/ 4883167 w 4883167"/>
              <a:gd name="connsiteY2" fmla="*/ 0 h 2401667"/>
              <a:gd name="connsiteX3" fmla="*/ 3220756 w 4883167"/>
              <a:gd name="connsiteY3" fmla="*/ 594834 h 2401667"/>
              <a:gd name="connsiteX4" fmla="*/ 3244866 w 4883167"/>
              <a:gd name="connsiteY4" fmla="*/ 2401667 h 2401667"/>
              <a:gd name="connsiteX5" fmla="*/ 151948 w 4883167"/>
              <a:gd name="connsiteY5" fmla="*/ 2379700 h 2401667"/>
              <a:gd name="connsiteX6" fmla="*/ 0 w 4883167"/>
              <a:gd name="connsiteY6" fmla="*/ 594834 h 2401667"/>
              <a:gd name="connsiteX0" fmla="*/ 0 w 4883167"/>
              <a:gd name="connsiteY0" fmla="*/ 594834 h 2401667"/>
              <a:gd name="connsiteX1" fmla="*/ 3059426 w 4883167"/>
              <a:gd name="connsiteY1" fmla="*/ 0 h 2401667"/>
              <a:gd name="connsiteX2" fmla="*/ 4883167 w 4883167"/>
              <a:gd name="connsiteY2" fmla="*/ 0 h 2401667"/>
              <a:gd name="connsiteX3" fmla="*/ 3220756 w 4883167"/>
              <a:gd name="connsiteY3" fmla="*/ 594834 h 2401667"/>
              <a:gd name="connsiteX4" fmla="*/ 3244866 w 4883167"/>
              <a:gd name="connsiteY4" fmla="*/ 2401667 h 2401667"/>
              <a:gd name="connsiteX5" fmla="*/ 21756 w 4883167"/>
              <a:gd name="connsiteY5" fmla="*/ 2379700 h 2401667"/>
              <a:gd name="connsiteX6" fmla="*/ 0 w 4883167"/>
              <a:gd name="connsiteY6" fmla="*/ 594834 h 240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3167" h="2401667">
                <a:moveTo>
                  <a:pt x="0" y="594834"/>
                </a:moveTo>
                <a:lnTo>
                  <a:pt x="3059426" y="0"/>
                </a:lnTo>
                <a:lnTo>
                  <a:pt x="4883167" y="0"/>
                </a:lnTo>
                <a:lnTo>
                  <a:pt x="3220756" y="594834"/>
                </a:lnTo>
                <a:lnTo>
                  <a:pt x="3244866" y="2401667"/>
                </a:lnTo>
                <a:lnTo>
                  <a:pt x="21756" y="2379700"/>
                </a:lnTo>
                <a:lnTo>
                  <a:pt x="0" y="594834"/>
                </a:lnTo>
                <a:close/>
              </a:path>
            </a:pathLst>
          </a:custGeom>
          <a:gradFill>
            <a:gsLst>
              <a:gs pos="0">
                <a:srgbClr val="92D050">
                  <a:alpha val="0"/>
                </a:srgbClr>
              </a:gs>
              <a:gs pos="23000">
                <a:srgbClr val="92D050">
                  <a:alpha val="50000"/>
                </a:srgbClr>
              </a:gs>
              <a:gs pos="100000">
                <a:schemeClr val="tx1">
                  <a:alpha val="0"/>
                </a:schemeClr>
              </a:gs>
            </a:gsLst>
            <a:lin ang="5400000" scaled="0"/>
          </a:gradFill>
          <a:ln>
            <a:gradFill>
              <a:gsLst>
                <a:gs pos="0">
                  <a:schemeClr val="bg1"/>
                </a:gs>
                <a:gs pos="37000">
                  <a:schemeClr val="bg1">
                    <a:alpha val="0"/>
                  </a:schemeClr>
                </a:gs>
              </a:gsLst>
              <a:lin ang="5400000" scaled="0"/>
            </a:gradFill>
          </a:ln>
          <a:effectLst>
            <a:outerShdw blurRad="203200" dist="23000" dir="54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bwMode="auto">
          <a:xfrm>
            <a:off x="6843713" y="1325329"/>
            <a:ext cx="2114550" cy="1912694"/>
          </a:xfrm>
          <a:prstGeom prst="roundRect">
            <a:avLst/>
          </a:prstGeom>
          <a:gradFill>
            <a:gsLst>
              <a:gs pos="0">
                <a:schemeClr val="tx1">
                  <a:alpha val="18000"/>
                </a:schemeClr>
              </a:gs>
              <a:gs pos="100000">
                <a:schemeClr val="tx1">
                  <a:alpha val="0"/>
                </a:schemeClr>
              </a:gs>
            </a:gsLst>
            <a:lin ang="162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45720" rtlCol="0" anchor="b">
            <a:noAutofit/>
          </a:bodyPr>
          <a:lstStyle/>
          <a:p>
            <a:pPr algn="ctr" defTabSz="914400" fontAlgn="base">
              <a:lnSpc>
                <a:spcPct val="80000"/>
              </a:lnSpc>
              <a:spcBef>
                <a:spcPct val="0"/>
              </a:spcBef>
              <a:spcAft>
                <a:spcPct val="0"/>
              </a:spcAft>
              <a:buSzPct val="80000"/>
              <a:defRPr/>
            </a:pPr>
            <a:r>
              <a:rPr lang="en-US" sz="16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Application Virtualization</a:t>
            </a:r>
          </a:p>
        </p:txBody>
      </p:sp>
      <p:sp>
        <p:nvSpPr>
          <p:cNvPr id="17" name="Rounded Rectangle 16"/>
          <p:cNvSpPr/>
          <p:nvPr/>
        </p:nvSpPr>
        <p:spPr bwMode="auto">
          <a:xfrm>
            <a:off x="4600575" y="1325329"/>
            <a:ext cx="2114550" cy="1912694"/>
          </a:xfrm>
          <a:prstGeom prst="roundRect">
            <a:avLst/>
          </a:prstGeom>
          <a:gradFill>
            <a:gsLst>
              <a:gs pos="0">
                <a:schemeClr val="tx1">
                  <a:alpha val="18000"/>
                </a:schemeClr>
              </a:gs>
              <a:gs pos="100000">
                <a:schemeClr val="tx1">
                  <a:alpha val="0"/>
                </a:schemeClr>
              </a:gs>
            </a:gsLst>
            <a:lin ang="162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45720" rtlCol="0" anchor="b">
            <a:noAutofit/>
          </a:bodyPr>
          <a:lstStyle/>
          <a:p>
            <a:pPr algn="ctr" defTabSz="914400" fontAlgn="base">
              <a:lnSpc>
                <a:spcPct val="80000"/>
              </a:lnSpc>
              <a:spcBef>
                <a:spcPct val="0"/>
              </a:spcBef>
              <a:spcAft>
                <a:spcPct val="0"/>
              </a:spcAft>
              <a:buSzPct val="80000"/>
              <a:defRPr/>
            </a:pPr>
            <a:r>
              <a:rPr lang="en-US" sz="16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Presentation Virtualization</a:t>
            </a:r>
          </a:p>
        </p:txBody>
      </p:sp>
      <p:pic>
        <p:nvPicPr>
          <p:cNvPr id="1026" name="Picture 2"/>
          <p:cNvPicPr>
            <a:picLocks noChangeAspect="1" noChangeArrowheads="1"/>
          </p:cNvPicPr>
          <p:nvPr/>
        </p:nvPicPr>
        <p:blipFill>
          <a:blip r:embed="rId3"/>
          <a:srcRect l="5358" r="6340" b="11855"/>
          <a:stretch>
            <a:fillRect/>
          </a:stretch>
        </p:blipFill>
        <p:spPr bwMode="auto">
          <a:xfrm>
            <a:off x="7030590" y="1352002"/>
            <a:ext cx="1511537" cy="1334545"/>
          </a:xfrm>
          <a:prstGeom prst="rect">
            <a:avLst/>
          </a:prstGeom>
          <a:noFill/>
          <a:ln w="9525">
            <a:noFill/>
            <a:miter lim="800000"/>
            <a:headEnd/>
            <a:tailEnd/>
          </a:ln>
          <a:effectLst>
            <a:outerShdw blurRad="215900" dist="114300" dir="2700000" algn="tl" rotWithShape="0">
              <a:prstClr val="black">
                <a:alpha val="40000"/>
              </a:prstClr>
            </a:outerShdw>
          </a:effectLst>
        </p:spPr>
      </p:pic>
      <p:sp>
        <p:nvSpPr>
          <p:cNvPr id="20" name="Rounded Rectangle 19"/>
          <p:cNvSpPr/>
          <p:nvPr/>
        </p:nvSpPr>
        <p:spPr bwMode="auto">
          <a:xfrm>
            <a:off x="161925" y="1325329"/>
            <a:ext cx="2114550" cy="1912694"/>
          </a:xfrm>
          <a:prstGeom prst="roundRect">
            <a:avLst/>
          </a:prstGeom>
          <a:gradFill>
            <a:gsLst>
              <a:gs pos="0">
                <a:schemeClr val="tx1">
                  <a:alpha val="18000"/>
                </a:schemeClr>
              </a:gs>
              <a:gs pos="100000">
                <a:schemeClr val="tx1">
                  <a:alpha val="0"/>
                </a:schemeClr>
              </a:gs>
            </a:gsLst>
            <a:lin ang="162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45720" rtlCol="0" anchor="b">
            <a:noAutofit/>
          </a:bodyPr>
          <a:lstStyle/>
          <a:p>
            <a:pPr algn="ctr" defTabSz="914400" fontAlgn="base">
              <a:lnSpc>
                <a:spcPct val="80000"/>
              </a:lnSpc>
              <a:spcBef>
                <a:spcPct val="0"/>
              </a:spcBef>
              <a:spcAft>
                <a:spcPct val="0"/>
              </a:spcAft>
              <a:buSzPct val="80000"/>
              <a:defRPr/>
            </a:pPr>
            <a:r>
              <a:rPr lang="en-US" sz="16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Server Virtualization</a:t>
            </a:r>
          </a:p>
        </p:txBody>
      </p:sp>
      <p:pic>
        <p:nvPicPr>
          <p:cNvPr id="1027" name="Picture 3"/>
          <p:cNvPicPr>
            <a:picLocks noChangeAspect="1" noChangeArrowheads="1"/>
          </p:cNvPicPr>
          <p:nvPr/>
        </p:nvPicPr>
        <p:blipFill>
          <a:blip r:embed="rId4"/>
          <a:srcRect/>
          <a:stretch>
            <a:fillRect/>
          </a:stretch>
        </p:blipFill>
        <p:spPr bwMode="auto">
          <a:xfrm>
            <a:off x="689807" y="1352003"/>
            <a:ext cx="1088210" cy="1334544"/>
          </a:xfrm>
          <a:prstGeom prst="rect">
            <a:avLst/>
          </a:prstGeom>
          <a:noFill/>
          <a:ln w="9525">
            <a:noFill/>
            <a:miter lim="800000"/>
            <a:headEnd/>
            <a:tailEnd/>
          </a:ln>
          <a:effectLst>
            <a:outerShdw blurRad="215900" dist="114300" dir="2700000" algn="tl" rotWithShape="0">
              <a:prstClr val="black">
                <a:alpha val="40000"/>
              </a:prstClr>
            </a:outerShdw>
          </a:effectLst>
        </p:spPr>
      </p:pic>
      <p:sp>
        <p:nvSpPr>
          <p:cNvPr id="21" name="Rounded Rectangle 20"/>
          <p:cNvSpPr/>
          <p:nvPr/>
        </p:nvSpPr>
        <p:spPr bwMode="auto">
          <a:xfrm>
            <a:off x="2381250" y="1325329"/>
            <a:ext cx="2114550" cy="1912694"/>
          </a:xfrm>
          <a:prstGeom prst="roundRect">
            <a:avLst/>
          </a:prstGeom>
          <a:gradFill>
            <a:gsLst>
              <a:gs pos="0">
                <a:schemeClr val="tx1">
                  <a:alpha val="18000"/>
                </a:schemeClr>
              </a:gs>
              <a:gs pos="100000">
                <a:schemeClr val="tx1">
                  <a:alpha val="0"/>
                </a:schemeClr>
              </a:gs>
            </a:gsLst>
            <a:lin ang="162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45720" rtlCol="0" anchor="b">
            <a:noAutofit/>
          </a:bodyPr>
          <a:lstStyle/>
          <a:p>
            <a:pPr algn="ctr" defTabSz="914400" fontAlgn="base">
              <a:lnSpc>
                <a:spcPct val="80000"/>
              </a:lnSpc>
              <a:spcBef>
                <a:spcPct val="0"/>
              </a:spcBef>
              <a:spcAft>
                <a:spcPct val="0"/>
              </a:spcAft>
              <a:buSzPct val="80000"/>
              <a:defRPr/>
            </a:pPr>
            <a:r>
              <a:rPr lang="en-US" sz="16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Desktop Virtualization</a:t>
            </a:r>
          </a:p>
        </p:txBody>
      </p:sp>
      <p:pic>
        <p:nvPicPr>
          <p:cNvPr id="1029" name="Picture 5"/>
          <p:cNvPicPr>
            <a:picLocks noChangeAspect="1" noChangeArrowheads="1"/>
          </p:cNvPicPr>
          <p:nvPr/>
        </p:nvPicPr>
        <p:blipFill>
          <a:blip r:embed="rId5"/>
          <a:srcRect l="6311" r="7396" b="10694"/>
          <a:stretch>
            <a:fillRect/>
          </a:stretch>
        </p:blipFill>
        <p:spPr bwMode="auto">
          <a:xfrm>
            <a:off x="4740650" y="1352002"/>
            <a:ext cx="1783976" cy="1347893"/>
          </a:xfrm>
          <a:prstGeom prst="rect">
            <a:avLst/>
          </a:prstGeom>
          <a:noFill/>
          <a:ln w="9525">
            <a:noFill/>
            <a:miter lim="800000"/>
            <a:headEnd/>
            <a:tailEnd/>
          </a:ln>
          <a:effectLst>
            <a:outerShdw blurRad="215900" dist="114300" dir="2700000" algn="tl" rotWithShape="0">
              <a:prstClr val="black">
                <a:alpha val="40000"/>
              </a:prstClr>
            </a:outerShdw>
          </a:effectLst>
        </p:spPr>
      </p:pic>
      <p:pic>
        <p:nvPicPr>
          <p:cNvPr id="36" name="Picture 35" descr="PC-with-Virtual-and-Physical-Apps.png"/>
          <p:cNvPicPr/>
          <p:nvPr/>
        </p:nvPicPr>
        <p:blipFill>
          <a:blip r:embed="rId6"/>
          <a:srcRect l="14783" t="19" r="16087" b="17769"/>
          <a:stretch>
            <a:fillRect/>
          </a:stretch>
        </p:blipFill>
        <p:spPr>
          <a:xfrm>
            <a:off x="2816693" y="1352001"/>
            <a:ext cx="1205640" cy="1334545"/>
          </a:xfrm>
          <a:prstGeom prst="rect">
            <a:avLst/>
          </a:prstGeom>
          <a:noFill/>
          <a:ln w="9525">
            <a:noFill/>
            <a:miter lim="800000"/>
            <a:headEnd/>
            <a:tailEnd/>
          </a:ln>
          <a:effectLst>
            <a:outerShdw blurRad="215900" dist="114300" dir="2700000" algn="tl" rotWithShape="0">
              <a:prstClr val="black">
                <a:alpha val="40000"/>
              </a:prstClr>
            </a:outerShdw>
          </a:effectLst>
        </p:spPr>
      </p:pic>
      <p:sp>
        <p:nvSpPr>
          <p:cNvPr id="19" name="TextBox 18"/>
          <p:cNvSpPr txBox="1"/>
          <p:nvPr/>
        </p:nvSpPr>
        <p:spPr>
          <a:xfrm>
            <a:off x="1819276" y="5067301"/>
            <a:ext cx="2944368" cy="572072"/>
          </a:xfrm>
          <a:prstGeom prst="roundRect">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p>
            <a:pPr marL="0" lvl="1" algn="ctr" defTabSz="914363">
              <a:lnSpc>
                <a:spcPct val="90000"/>
              </a:lnSpc>
              <a:spcAft>
                <a:spcPts val="1200"/>
              </a:spcAft>
              <a:buClr>
                <a:schemeClr val="tx2"/>
              </a:buClr>
              <a:buSzPct val="80000"/>
              <a:tabLst>
                <a:tab pos="514476" algn="l"/>
              </a:tabLst>
              <a:defRPr/>
            </a:pPr>
            <a:r>
              <a:rPr lang="en-US" sz="1200" dirty="0" smtClean="0">
                <a:ln w="3175">
                  <a:noFill/>
                </a:ln>
                <a:solidFill>
                  <a:schemeClr val="bg1"/>
                </a:solidFill>
                <a:effectLst>
                  <a:outerShdw blurRad="152400" dist="38100" dir="5400000" algn="t" rotWithShape="0">
                    <a:prstClr val="black">
                      <a:alpha val="70000"/>
                    </a:prstClr>
                  </a:outerShdw>
                </a:effectLst>
                <a:cs typeface="Arial" charset="0"/>
              </a:rPr>
              <a:t>Enables app to run on one computer but be accessed through another</a:t>
            </a:r>
          </a:p>
        </p:txBody>
      </p:sp>
      <p:grpSp>
        <p:nvGrpSpPr>
          <p:cNvPr id="2" name="Group 47"/>
          <p:cNvGrpSpPr/>
          <p:nvPr/>
        </p:nvGrpSpPr>
        <p:grpSpPr>
          <a:xfrm>
            <a:off x="152398" y="3600451"/>
            <a:ext cx="8801102" cy="813019"/>
            <a:chOff x="152398" y="3238022"/>
            <a:chExt cx="8801102" cy="813019"/>
          </a:xfrm>
        </p:grpSpPr>
        <p:sp>
          <p:nvSpPr>
            <p:cNvPr id="43" name="Rounded Rectangle 42"/>
            <p:cNvSpPr/>
            <p:nvPr/>
          </p:nvSpPr>
          <p:spPr bwMode="auto">
            <a:xfrm rot="16200000">
              <a:off x="4136915" y="-746495"/>
              <a:ext cx="813019" cy="8782053"/>
            </a:xfrm>
            <a:prstGeom prst="roundRect">
              <a:avLst>
                <a:gd name="adj" fmla="val 24089"/>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t"/>
            <a:lstStyle/>
            <a:p>
              <a:pPr algn="ctr" fontAlgn="base">
                <a:spcBef>
                  <a:spcPct val="0"/>
                </a:spcBef>
                <a:spcAft>
                  <a:spcPct val="0"/>
                </a:spcAft>
              </a:pPr>
              <a:endPar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45" name="Rounded Rectangle 44"/>
            <p:cNvSpPr/>
            <p:nvPr/>
          </p:nvSpPr>
          <p:spPr bwMode="auto">
            <a:xfrm>
              <a:off x="4591050" y="3276123"/>
              <a:ext cx="2133600" cy="732056"/>
            </a:xfrm>
            <a:prstGeom prst="roundRect">
              <a:avLst>
                <a:gd name="adj" fmla="val 21872"/>
              </a:avLst>
            </a:prstGeom>
            <a:gradFill flip="none" rotWithShape="1">
              <a:gsLst>
                <a:gs pos="0">
                  <a:srgbClr val="009DD3">
                    <a:alpha val="55000"/>
                  </a:srgbClr>
                </a:gs>
                <a:gs pos="50000">
                  <a:srgbClr val="0E2852"/>
                </a:gs>
                <a:gs pos="100000">
                  <a:srgbClr val="133872"/>
                </a:gs>
              </a:gsLst>
              <a:lin ang="16200000" scaled="1"/>
              <a:tileRect/>
            </a:gradFill>
            <a:ln>
              <a:solidFill>
                <a:srgbClr val="92D050"/>
              </a:solid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182880" rIns="91440" bIns="182880" rtlCol="0" anchor="ctr">
              <a:noAutofit/>
            </a:bodyPr>
            <a:lstStyle/>
            <a:p>
              <a:pPr marL="0" marR="0" lvl="1" algn="ctr" defTabSz="914363" fontAlgn="base">
                <a:lnSpc>
                  <a:spcPct val="90000"/>
                </a:lnSpc>
                <a:spcBef>
                  <a:spcPct val="0"/>
                </a:spcBef>
                <a:spcAft>
                  <a:spcPts val="1200"/>
                </a:spcAft>
                <a:buClrTx/>
                <a:buSzPct val="80000"/>
                <a:buFontTx/>
                <a:buNone/>
                <a:tabLst/>
                <a:defRPr/>
              </a:pPr>
              <a:r>
                <a:rPr lang="en-US" sz="16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Terminal Services</a:t>
              </a:r>
              <a:br>
                <a:rPr lang="en-US" sz="16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br>
              <a:r>
                <a:rPr lang="en-US" sz="1400"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(Win Server 2008)</a:t>
              </a:r>
            </a:p>
          </p:txBody>
        </p:sp>
        <p:sp>
          <p:nvSpPr>
            <p:cNvPr id="30" name="TextBox 29"/>
            <p:cNvSpPr txBox="1"/>
            <p:nvPr/>
          </p:nvSpPr>
          <p:spPr>
            <a:xfrm>
              <a:off x="885826" y="3346102"/>
              <a:ext cx="2857500" cy="553998"/>
            </a:xfrm>
            <a:prstGeom prst="rect">
              <a:avLst/>
            </a:prstGeom>
            <a:noFill/>
          </p:spPr>
          <p:txBody>
            <a:bodyPr wrap="square" rtlCol="0">
              <a:spAutoFit/>
            </a:bodyPr>
            <a:lstStyle/>
            <a:p>
              <a:pPr algn="ctr"/>
              <a:r>
                <a:rPr lang="en-US" sz="16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Microsoft’s Hyper-V </a:t>
              </a:r>
              <a:br>
                <a:rPr lang="en-US" sz="16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br>
              <a:r>
                <a:rPr lang="en-US" sz="1400"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(Win Server 2008)</a:t>
              </a:r>
              <a:endParaRPr lang="en-US" sz="1400"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34" name="Rounded Rectangle 33"/>
            <p:cNvSpPr/>
            <p:nvPr/>
          </p:nvSpPr>
          <p:spPr bwMode="auto">
            <a:xfrm>
              <a:off x="6819900" y="3276123"/>
              <a:ext cx="2133600" cy="732056"/>
            </a:xfrm>
            <a:prstGeom prst="roundRect">
              <a:avLst>
                <a:gd name="adj" fmla="val 21872"/>
              </a:avLst>
            </a:prstGeom>
            <a:gradFill flip="none" rotWithShape="1">
              <a:gsLst>
                <a:gs pos="0">
                  <a:srgbClr val="009DD3">
                    <a:alpha val="55000"/>
                  </a:srgbClr>
                </a:gs>
                <a:gs pos="50000">
                  <a:srgbClr val="0E2852"/>
                </a:gs>
                <a:gs pos="100000">
                  <a:srgbClr val="133872"/>
                </a:gs>
              </a:gsLst>
              <a:lin ang="16200000" scaled="1"/>
              <a:tileRect/>
            </a:gradFill>
            <a:ln>
              <a:solidFill>
                <a:schemeClr val="bg2">
                  <a:lumMod val="60000"/>
                  <a:lumOff val="40000"/>
                </a:schemeClr>
              </a:solid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182880" rIns="91440" bIns="182880" rtlCol="0" anchor="ctr">
              <a:noAutofit/>
            </a:bodyPr>
            <a:lstStyle/>
            <a:p>
              <a:pPr marL="0" marR="0" lvl="1" algn="ctr" defTabSz="914363" fontAlgn="base">
                <a:lnSpc>
                  <a:spcPct val="90000"/>
                </a:lnSpc>
                <a:spcBef>
                  <a:spcPct val="0"/>
                </a:spcBef>
                <a:spcAft>
                  <a:spcPts val="1200"/>
                </a:spcAft>
                <a:buClrTx/>
                <a:buSzPct val="80000"/>
                <a:buFontTx/>
                <a:buNone/>
                <a:tabLst/>
                <a:defRPr/>
              </a:pPr>
              <a:r>
                <a:rPr lang="en-US" sz="16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Microsoft’s </a:t>
              </a:r>
              <a:br>
                <a:rPr lang="en-US" sz="16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br>
              <a:r>
                <a:rPr lang="en-US" sz="1600" b="1" spc="-100" dirty="0" err="1"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Softgrid</a:t>
              </a:r>
              <a:endParaRPr lang="en-US" sz="16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grpSp>
      <p:sp>
        <p:nvSpPr>
          <p:cNvPr id="47" name="TextBox 46"/>
          <p:cNvSpPr txBox="1"/>
          <p:nvPr/>
        </p:nvSpPr>
        <p:spPr>
          <a:xfrm>
            <a:off x="5744163" y="5067301"/>
            <a:ext cx="2942329" cy="612934"/>
          </a:xfrm>
          <a:prstGeom prst="roundRect">
            <a:avLst/>
          </a:prstGeom>
          <a:gradFill flip="none" rotWithShape="1">
            <a:gsLst>
              <a:gs pos="0">
                <a:srgbClr val="009DD3">
                  <a:alpha val="55000"/>
                </a:srgbClr>
              </a:gs>
              <a:gs pos="50000">
                <a:srgbClr val="0E2852"/>
              </a:gs>
              <a:gs pos="100000">
                <a:srgbClr val="133872"/>
              </a:gs>
            </a:gsLst>
            <a:lin ang="16200000" scaled="1"/>
            <a:tileRect/>
          </a:gradFill>
          <a:ln>
            <a:solidFill>
              <a:schemeClr val="bg2">
                <a:lumMod val="60000"/>
                <a:lumOff val="40000"/>
              </a:schemeClr>
            </a:solid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algn="ctr"/>
            <a:r>
              <a:rPr lang="en-US" sz="1200" dirty="0" smtClean="0">
                <a:solidFill>
                  <a:schemeClr val="bg1"/>
                </a:solidFill>
              </a:rPr>
              <a:t>Enables app to run on a machine without installing it on the OS</a:t>
            </a:r>
            <a:endParaRPr lang="en-US" sz="1200" i="1" dirty="0" smtClean="0">
              <a:solidFill>
                <a:schemeClr val="bg1"/>
              </a:solidFill>
              <a:cs typeface="Segoe UI" pitchFamily="34" charset="0"/>
            </a:endParaRPr>
          </a:p>
        </p:txBody>
      </p:sp>
      <p:sp>
        <p:nvSpPr>
          <p:cNvPr id="62" name="TextBox 61"/>
          <p:cNvSpPr txBox="1"/>
          <p:nvPr/>
        </p:nvSpPr>
        <p:spPr>
          <a:xfrm>
            <a:off x="228600" y="5173814"/>
            <a:ext cx="1057275" cy="338554"/>
          </a:xfrm>
          <a:prstGeom prst="rect">
            <a:avLst/>
          </a:prstGeom>
          <a:noFill/>
        </p:spPr>
        <p:txBody>
          <a:bodyPr wrap="square" rtlCol="0">
            <a:spAutoFit/>
          </a:bodyPr>
          <a:lstStyle/>
          <a:p>
            <a:r>
              <a:rPr lang="en-US" sz="16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Definition</a:t>
            </a:r>
            <a:endParaRPr lang="en-US" sz="1600" b="1"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63" name="TextBox 62"/>
          <p:cNvSpPr txBox="1"/>
          <p:nvPr/>
        </p:nvSpPr>
        <p:spPr>
          <a:xfrm>
            <a:off x="228600" y="5850089"/>
            <a:ext cx="1057275" cy="535531"/>
          </a:xfrm>
          <a:prstGeom prst="rect">
            <a:avLst/>
          </a:prstGeom>
          <a:noFill/>
        </p:spPr>
        <p:txBody>
          <a:bodyPr wrap="square" rtlCol="0">
            <a:spAutoFit/>
          </a:bodyPr>
          <a:lstStyle/>
          <a:p>
            <a:pPr>
              <a:lnSpc>
                <a:spcPct val="90000"/>
              </a:lnSpc>
            </a:pPr>
            <a:r>
              <a:rPr lang="en-US" sz="16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Security Benefit</a:t>
            </a:r>
            <a:endParaRPr lang="en-US" sz="1600" b="1"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64" name="TextBox 63"/>
          <p:cNvSpPr txBox="1"/>
          <p:nvPr/>
        </p:nvSpPr>
        <p:spPr>
          <a:xfrm>
            <a:off x="1809751" y="5763018"/>
            <a:ext cx="2944368" cy="755952"/>
          </a:xfrm>
          <a:prstGeom prst="roundRect">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p>
            <a:pPr marL="0" lvl="1" algn="ctr" defTabSz="914363">
              <a:lnSpc>
                <a:spcPct val="90000"/>
              </a:lnSpc>
              <a:spcAft>
                <a:spcPts val="1200"/>
              </a:spcAft>
              <a:buClr>
                <a:schemeClr val="tx2"/>
              </a:buClr>
              <a:buSzPct val="80000"/>
              <a:tabLst>
                <a:tab pos="514476" algn="l"/>
              </a:tabLst>
              <a:defRPr/>
            </a:pPr>
            <a:r>
              <a:rPr lang="en-US" sz="1200" dirty="0" smtClean="0">
                <a:ln w="3175">
                  <a:noFill/>
                </a:ln>
                <a:solidFill>
                  <a:schemeClr val="bg1"/>
                </a:solidFill>
                <a:effectLst>
                  <a:outerShdw blurRad="152400" dist="38100" dir="5400000" algn="t" rotWithShape="0">
                    <a:prstClr val="black">
                      <a:alpha val="70000"/>
                    </a:prstClr>
                  </a:outerShdw>
                </a:effectLst>
                <a:cs typeface="Arial" charset="0"/>
              </a:rPr>
              <a:t>Helps limit exposure from unmanaged devices by keeping app execution off client device</a:t>
            </a:r>
          </a:p>
        </p:txBody>
      </p:sp>
      <p:sp>
        <p:nvSpPr>
          <p:cNvPr id="65" name="TextBox 64"/>
          <p:cNvSpPr txBox="1"/>
          <p:nvPr/>
        </p:nvSpPr>
        <p:spPr>
          <a:xfrm>
            <a:off x="5753100" y="5763018"/>
            <a:ext cx="2933700" cy="755952"/>
          </a:xfrm>
          <a:prstGeom prst="roundRect">
            <a:avLst/>
          </a:prstGeom>
          <a:gradFill flip="none" rotWithShape="1">
            <a:gsLst>
              <a:gs pos="0">
                <a:srgbClr val="009DD3">
                  <a:alpha val="55000"/>
                </a:srgbClr>
              </a:gs>
              <a:gs pos="50000">
                <a:srgbClr val="0E2852"/>
              </a:gs>
              <a:gs pos="100000">
                <a:srgbClr val="133872"/>
              </a:gs>
            </a:gsLst>
            <a:lin ang="16200000" scaled="1"/>
            <a:tileRect/>
          </a:gradFill>
          <a:ln>
            <a:solidFill>
              <a:schemeClr val="bg2">
                <a:lumMod val="60000"/>
                <a:lumOff val="40000"/>
              </a:schemeClr>
            </a:solid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marL="0" lvl="1" algn="ctr" defTabSz="914363" fontAlgn="base">
              <a:lnSpc>
                <a:spcPct val="90000"/>
              </a:lnSpc>
              <a:spcBef>
                <a:spcPct val="0"/>
              </a:spcBef>
              <a:spcAft>
                <a:spcPts val="1200"/>
              </a:spcAft>
              <a:buClr>
                <a:schemeClr val="tx2"/>
              </a:buClr>
              <a:buSzPct val="80000"/>
              <a:tabLst>
                <a:tab pos="514476" algn="l"/>
              </a:tabLst>
              <a:defRPr/>
            </a:pPr>
            <a:r>
              <a:rPr lang="en-US" sz="1200" dirty="0" smtClean="0">
                <a:ln w="3175">
                  <a:noFill/>
                </a:ln>
                <a:solidFill>
                  <a:schemeClr val="bg1"/>
                </a:solidFill>
                <a:effectLst>
                  <a:outerShdw blurRad="152400" dist="38100" dir="5400000" algn="t" rotWithShape="0">
                    <a:prstClr val="black">
                      <a:alpha val="70000"/>
                    </a:prstClr>
                  </a:outerShdw>
                </a:effectLst>
                <a:cs typeface="Arial" charset="0"/>
              </a:rPr>
              <a:t>Eliminates the need for applications requiring administrative privilege to install locally</a:t>
            </a:r>
          </a:p>
        </p:txBody>
      </p:sp>
      <p:sp>
        <p:nvSpPr>
          <p:cNvPr id="41" name="Title 40"/>
          <p:cNvSpPr>
            <a:spLocks noGrp="1"/>
          </p:cNvSpPr>
          <p:nvPr>
            <p:ph type="title"/>
          </p:nvPr>
        </p:nvSpPr>
        <p:spPr/>
        <p:txBody>
          <a:bodyPr/>
          <a:lstStyle/>
          <a:p>
            <a:r>
              <a:rPr smtClean="0"/>
              <a:t>Complete Virtualization Solution</a:t>
            </a:r>
            <a:endParaRPr lang="en-US" dirty="0"/>
          </a:p>
        </p:txBody>
      </p:sp>
      <p:sp>
        <p:nvSpPr>
          <p:cNvPr id="49" name="Right Brace 48"/>
          <p:cNvSpPr/>
          <p:nvPr/>
        </p:nvSpPr>
        <p:spPr>
          <a:xfrm rot="5400000">
            <a:off x="2090087" y="2388669"/>
            <a:ext cx="496598" cy="218122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Rectangle 30"/>
          <p:cNvSpPr/>
          <p:nvPr/>
        </p:nvSpPr>
        <p:spPr bwMode="auto">
          <a:xfrm>
            <a:off x="8234199" y="662740"/>
            <a:ext cx="281809" cy="367272"/>
          </a:xfrm>
          <a:prstGeom prst="rect">
            <a:avLst/>
          </a:prstGeom>
          <a:gradFill>
            <a:gsLst>
              <a:gs pos="0">
                <a:srgbClr val="FFC000"/>
              </a:gs>
              <a:gs pos="50000">
                <a:schemeClr val="accent6">
                  <a:lumMod val="75000"/>
                </a:schemeClr>
              </a:gs>
              <a:gs pos="100000">
                <a:srgbClr val="FFC000"/>
              </a:gs>
            </a:gsLst>
            <a:lin ang="0" scaled="0"/>
          </a:gradFill>
          <a:ln w="12700">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32" name="Rectangle 31"/>
          <p:cNvSpPr/>
          <p:nvPr/>
        </p:nvSpPr>
        <p:spPr bwMode="auto">
          <a:xfrm>
            <a:off x="7858454" y="662740"/>
            <a:ext cx="281809" cy="367272"/>
          </a:xfrm>
          <a:prstGeom prst="rect">
            <a:avLst/>
          </a:prstGeom>
          <a:noFill/>
          <a:ln w="28575">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33" name="Rectangle 32"/>
          <p:cNvSpPr/>
          <p:nvPr/>
        </p:nvSpPr>
        <p:spPr bwMode="auto">
          <a:xfrm>
            <a:off x="8609943" y="662740"/>
            <a:ext cx="281809" cy="367272"/>
          </a:xfrm>
          <a:prstGeom prst="rect">
            <a:avLst/>
          </a:prstGeom>
          <a:noFill/>
          <a:ln w="28575">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231626" y="1446420"/>
            <a:ext cx="8702824" cy="5058251"/>
          </a:xfrm>
          <a:prstGeom prst="roundRect">
            <a:avLst>
              <a:gd name="adj" fmla="val 6389"/>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274320" tIns="274320" rIns="274320" bIns="274320" rtlCol="0" anchor="t">
            <a:noAutofit/>
          </a:bodyPr>
          <a:lstStyle/>
          <a:p>
            <a:pPr defTabSz="457200">
              <a:lnSpc>
                <a:spcPct val="80000"/>
              </a:lnSpc>
              <a:spcBef>
                <a:spcPts val="600"/>
              </a:spcBef>
              <a:spcAft>
                <a:spcPts val="600"/>
              </a:spcAft>
              <a:buSzPct val="80000"/>
              <a:defRPr/>
            </a:pPr>
            <a:endParaRPr lang="en-US" sz="2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sp>
        <p:nvSpPr>
          <p:cNvPr id="52" name="Rounded Rectangle 51"/>
          <p:cNvSpPr/>
          <p:nvPr/>
        </p:nvSpPr>
        <p:spPr bwMode="auto">
          <a:xfrm rot="16200000">
            <a:off x="4169467" y="-2012346"/>
            <a:ext cx="972533" cy="8259058"/>
          </a:xfrm>
          <a:prstGeom prst="roundRect">
            <a:avLst>
              <a:gd name="adj" fmla="val 24089"/>
            </a:avLst>
          </a:prstGeom>
          <a:gradFill>
            <a:gsLst>
              <a:gs pos="0">
                <a:schemeClr val="tx1">
                  <a:alpha val="18000"/>
                </a:schemeClr>
              </a:gs>
              <a:gs pos="100000">
                <a:schemeClr val="tx1">
                  <a:alpha val="0"/>
                </a:schemeClr>
              </a:gs>
            </a:gsLst>
            <a:lin ang="162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t"/>
          <a:lstStyle/>
          <a:p>
            <a:pPr algn="ctr" fontAlgn="base">
              <a:spcBef>
                <a:spcPct val="0"/>
              </a:spcBef>
              <a:spcAft>
                <a:spcPct val="0"/>
              </a:spcAft>
            </a:pPr>
            <a:endPar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grpSp>
        <p:nvGrpSpPr>
          <p:cNvPr id="2" name="Group 44"/>
          <p:cNvGrpSpPr/>
          <p:nvPr/>
        </p:nvGrpSpPr>
        <p:grpSpPr>
          <a:xfrm>
            <a:off x="337506" y="2735081"/>
            <a:ext cx="2681741" cy="3545303"/>
            <a:chOff x="337506" y="3690708"/>
            <a:chExt cx="2681741" cy="2812212"/>
          </a:xfrm>
        </p:grpSpPr>
        <p:sp>
          <p:nvSpPr>
            <p:cNvPr id="30" name="Rounded Rectangle 29"/>
            <p:cNvSpPr/>
            <p:nvPr/>
          </p:nvSpPr>
          <p:spPr bwMode="auto">
            <a:xfrm>
              <a:off x="337506" y="3690708"/>
              <a:ext cx="2681741" cy="2812212"/>
            </a:xfrm>
            <a:prstGeom prst="roundRect">
              <a:avLst>
                <a:gd name="adj" fmla="val 9912"/>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182880" rIns="91440" bIns="182880" rtlCol="0" anchor="t">
              <a:noAutofit/>
            </a:bodyPr>
            <a:lstStyle/>
            <a:p>
              <a:pPr marL="0" lvl="1" indent="0" algn="ctr" defTabSz="914363">
                <a:lnSpc>
                  <a:spcPct val="90000"/>
                </a:lnSpc>
                <a:spcAft>
                  <a:spcPts val="1200"/>
                </a:spcAft>
                <a:buSzPct val="80000"/>
                <a:defRPr/>
              </a:pPr>
              <a:r>
                <a:rPr lang="en-US"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Client &amp; Server OS</a:t>
              </a:r>
            </a:p>
          </p:txBody>
        </p:sp>
        <p:sp>
          <p:nvSpPr>
            <p:cNvPr id="36" name="Rounded Rectangle 35"/>
            <p:cNvSpPr/>
            <p:nvPr/>
          </p:nvSpPr>
          <p:spPr>
            <a:xfrm>
              <a:off x="370936" y="3740235"/>
              <a:ext cx="2596555" cy="423759"/>
            </a:xfrm>
            <a:prstGeom prst="roundRect">
              <a:avLst>
                <a:gd name="adj" fmla="val 36466"/>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grpSp>
        <p:nvGrpSpPr>
          <p:cNvPr id="3" name="Group 45"/>
          <p:cNvGrpSpPr/>
          <p:nvPr/>
        </p:nvGrpSpPr>
        <p:grpSpPr>
          <a:xfrm>
            <a:off x="3213517" y="2735081"/>
            <a:ext cx="2681741" cy="3545303"/>
            <a:chOff x="3213517" y="3690708"/>
            <a:chExt cx="2681741" cy="2812212"/>
          </a:xfrm>
        </p:grpSpPr>
        <p:sp>
          <p:nvSpPr>
            <p:cNvPr id="33" name="Rounded Rectangle 32"/>
            <p:cNvSpPr/>
            <p:nvPr/>
          </p:nvSpPr>
          <p:spPr bwMode="auto">
            <a:xfrm>
              <a:off x="3213517" y="3690708"/>
              <a:ext cx="2681741" cy="2812212"/>
            </a:xfrm>
            <a:prstGeom prst="roundRect">
              <a:avLst>
                <a:gd name="adj" fmla="val 8947"/>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182880" rIns="91440" bIns="182880" rtlCol="0" anchor="t" anchorCtr="0">
              <a:noAutofit/>
            </a:bodyPr>
            <a:lstStyle/>
            <a:p>
              <a:pPr marL="0" lvl="1" indent="0" algn="ctr" defTabSz="914363">
                <a:lnSpc>
                  <a:spcPct val="90000"/>
                </a:lnSpc>
                <a:spcAft>
                  <a:spcPts val="1200"/>
                </a:spcAft>
                <a:buSzPct val="80000"/>
                <a:defRPr/>
              </a:pPr>
              <a:r>
                <a:rPr lang="en-US"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Server Applications</a:t>
              </a:r>
            </a:p>
          </p:txBody>
        </p:sp>
        <p:sp>
          <p:nvSpPr>
            <p:cNvPr id="43" name="Rounded Rectangle 42"/>
            <p:cNvSpPr/>
            <p:nvPr/>
          </p:nvSpPr>
          <p:spPr>
            <a:xfrm>
              <a:off x="3249283" y="3745986"/>
              <a:ext cx="2596555" cy="418008"/>
            </a:xfrm>
            <a:prstGeom prst="roundRect">
              <a:avLst>
                <a:gd name="adj" fmla="val 36466"/>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grpSp>
        <p:nvGrpSpPr>
          <p:cNvPr id="4" name="Group 47"/>
          <p:cNvGrpSpPr/>
          <p:nvPr/>
        </p:nvGrpSpPr>
        <p:grpSpPr>
          <a:xfrm>
            <a:off x="6089528" y="2735081"/>
            <a:ext cx="2681741" cy="3545303"/>
            <a:chOff x="6089528" y="3690708"/>
            <a:chExt cx="2681741" cy="2812212"/>
          </a:xfrm>
        </p:grpSpPr>
        <p:sp>
          <p:nvSpPr>
            <p:cNvPr id="34" name="Rounded Rectangle 33"/>
            <p:cNvSpPr/>
            <p:nvPr/>
          </p:nvSpPr>
          <p:spPr bwMode="auto">
            <a:xfrm>
              <a:off x="6089528" y="3690708"/>
              <a:ext cx="2681741" cy="2812212"/>
            </a:xfrm>
            <a:prstGeom prst="roundRect">
              <a:avLst>
                <a:gd name="adj" fmla="val 9269"/>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182880" bIns="182880" rtlCol="0" anchor="t"/>
            <a:lstStyle/>
            <a:p>
              <a:pPr marL="0" lvl="1" indent="0" algn="ctr" defTabSz="914363">
                <a:lnSpc>
                  <a:spcPct val="90000"/>
                </a:lnSpc>
                <a:spcAft>
                  <a:spcPts val="1200"/>
                </a:spcAft>
                <a:buClr>
                  <a:schemeClr val="tx2"/>
                </a:buClr>
                <a:buSzPct val="80000"/>
                <a:tabLst>
                  <a:tab pos="514476" algn="l"/>
                </a:tabLst>
                <a:defRPr/>
              </a:pPr>
              <a:r>
                <a:rPr lang="en-US"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Network Edge</a:t>
              </a:r>
            </a:p>
          </p:txBody>
        </p:sp>
        <p:sp>
          <p:nvSpPr>
            <p:cNvPr id="44" name="Rounded Rectangle 43"/>
            <p:cNvSpPr/>
            <p:nvPr/>
          </p:nvSpPr>
          <p:spPr>
            <a:xfrm>
              <a:off x="6136256" y="3743111"/>
              <a:ext cx="2596555" cy="420883"/>
            </a:xfrm>
            <a:prstGeom prst="roundRect">
              <a:avLst>
                <a:gd name="adj" fmla="val 36466"/>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sp>
        <p:nvSpPr>
          <p:cNvPr id="25602" name="Text Box 5"/>
          <p:cNvSpPr txBox="1">
            <a:spLocks noChangeArrowheads="1"/>
          </p:cNvSpPr>
          <p:nvPr/>
        </p:nvSpPr>
        <p:spPr bwMode="auto">
          <a:xfrm>
            <a:off x="3607106" y="1694223"/>
            <a:ext cx="5095875" cy="840220"/>
          </a:xfrm>
          <a:prstGeom prst="rect">
            <a:avLst/>
          </a:prstGeom>
          <a:noFill/>
          <a:ln w="12700">
            <a:noFill/>
            <a:miter lim="800000"/>
            <a:headEnd/>
            <a:tailEnd/>
          </a:ln>
        </p:spPr>
        <p:txBody>
          <a:bodyPr wrap="square" lIns="91428" tIns="45715" rIns="91428" bIns="45715">
            <a:spAutoFit/>
          </a:bodyPr>
          <a:lstStyle/>
          <a:p>
            <a:pPr>
              <a:lnSpc>
                <a:spcPct val="90000"/>
              </a:lnSpc>
              <a:spcBef>
                <a:spcPts val="0"/>
              </a:spcBef>
            </a:pPr>
            <a:r>
              <a:rPr lang="en-US"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Comprehensive line </a:t>
            </a:r>
            <a:r>
              <a:rPr lang="en-US"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of business security products that helps you gain greater protection and secure access through deep integration and simplified management</a:t>
            </a:r>
          </a:p>
        </p:txBody>
      </p:sp>
      <p:pic>
        <p:nvPicPr>
          <p:cNvPr id="25606" name="Picture 3" descr="C:\Program Files\Microsoft Resource DVD Artwork\DVD_ART\BoxShots_Logos\Forefront\Forefront logo rev.png"/>
          <p:cNvPicPr>
            <a:picLocks noChangeAspect="1" noChangeArrowheads="1"/>
          </p:cNvPicPr>
          <p:nvPr/>
        </p:nvPicPr>
        <p:blipFill>
          <a:blip r:embed="rId3"/>
          <a:srcRect/>
          <a:stretch>
            <a:fillRect/>
          </a:stretch>
        </p:blipFill>
        <p:spPr bwMode="auto">
          <a:xfrm>
            <a:off x="526204" y="1718735"/>
            <a:ext cx="2952751" cy="824334"/>
          </a:xfrm>
          <a:prstGeom prst="rect">
            <a:avLst/>
          </a:prstGeom>
          <a:noFill/>
          <a:ln w="9525">
            <a:noFill/>
            <a:miter lim="800000"/>
            <a:headEnd/>
            <a:tailEnd/>
          </a:ln>
          <a:effectLst>
            <a:outerShdw blurRad="215900" sx="102000" sy="102000" algn="ctr" rotWithShape="0">
              <a:prstClr val="black">
                <a:alpha val="56000"/>
              </a:prstClr>
            </a:outerShdw>
          </a:effectLst>
        </p:spPr>
      </p:pic>
      <p:grpSp>
        <p:nvGrpSpPr>
          <p:cNvPr id="5" name="Group 63"/>
          <p:cNvGrpSpPr/>
          <p:nvPr/>
        </p:nvGrpSpPr>
        <p:grpSpPr>
          <a:xfrm>
            <a:off x="7134527" y="3374874"/>
            <a:ext cx="634999" cy="1311456"/>
            <a:chOff x="8633644" y="3183353"/>
            <a:chExt cx="754380" cy="1415416"/>
          </a:xfrm>
          <a:effectLst>
            <a:outerShdw blurRad="127000" sx="102000" sy="102000" algn="ctr" rotWithShape="0">
              <a:prstClr val="black">
                <a:alpha val="63000"/>
              </a:prstClr>
            </a:outerShdw>
          </a:effectLst>
        </p:grpSpPr>
        <p:pic>
          <p:nvPicPr>
            <p:cNvPr id="38" name="Picture 46" descr="Security Emergency Procedure"/>
            <p:cNvPicPr>
              <a:picLocks noChangeAspect="1" noChangeArrowheads="1"/>
            </p:cNvPicPr>
            <p:nvPr/>
          </p:nvPicPr>
          <p:blipFill>
            <a:blip r:embed="rId4"/>
            <a:srcRect/>
            <a:stretch>
              <a:fillRect/>
            </a:stretch>
          </p:blipFill>
          <p:spPr bwMode="auto">
            <a:xfrm>
              <a:off x="8633644" y="3183353"/>
              <a:ext cx="474441" cy="844123"/>
            </a:xfrm>
            <a:prstGeom prst="rect">
              <a:avLst/>
            </a:prstGeom>
            <a:noFill/>
            <a:ln w="9525">
              <a:noFill/>
              <a:miter lim="800000"/>
              <a:headEnd/>
              <a:tailEnd/>
            </a:ln>
          </p:spPr>
        </p:pic>
        <p:pic>
          <p:nvPicPr>
            <p:cNvPr id="39" name="Picture 48" descr="Security Download Server"/>
            <p:cNvPicPr>
              <a:picLocks noChangeAspect="1" noChangeArrowheads="1"/>
            </p:cNvPicPr>
            <p:nvPr/>
          </p:nvPicPr>
          <p:blipFill>
            <a:blip r:embed="rId5"/>
            <a:srcRect/>
            <a:stretch>
              <a:fillRect/>
            </a:stretch>
          </p:blipFill>
          <p:spPr bwMode="auto">
            <a:xfrm>
              <a:off x="8915400" y="3657600"/>
              <a:ext cx="472624" cy="707902"/>
            </a:xfrm>
            <a:prstGeom prst="rect">
              <a:avLst/>
            </a:prstGeom>
            <a:noFill/>
            <a:ln w="9525">
              <a:noFill/>
              <a:miter lim="800000"/>
              <a:headEnd/>
              <a:tailEnd/>
            </a:ln>
          </p:spPr>
        </p:pic>
        <p:pic>
          <p:nvPicPr>
            <p:cNvPr id="40" name="Picture 49" descr="Firewall fire wall"/>
            <p:cNvPicPr>
              <a:picLocks noChangeAspect="1" noChangeArrowheads="1"/>
            </p:cNvPicPr>
            <p:nvPr/>
          </p:nvPicPr>
          <p:blipFill>
            <a:blip r:embed="rId6"/>
            <a:srcRect/>
            <a:stretch>
              <a:fillRect/>
            </a:stretch>
          </p:blipFill>
          <p:spPr bwMode="auto">
            <a:xfrm>
              <a:off x="9126879" y="4279646"/>
              <a:ext cx="219490" cy="319123"/>
            </a:xfrm>
            <a:prstGeom prst="rect">
              <a:avLst/>
            </a:prstGeom>
            <a:noFill/>
            <a:ln w="9525">
              <a:noFill/>
              <a:miter lim="800000"/>
              <a:headEnd/>
              <a:tailEnd/>
            </a:ln>
          </p:spPr>
        </p:pic>
      </p:grpSp>
      <p:pic>
        <p:nvPicPr>
          <p:cNvPr id="35" name="Picture 34" descr="6-00439_s04-securitylogo.png"/>
          <p:cNvPicPr>
            <a:picLocks noChangeAspect="1"/>
          </p:cNvPicPr>
          <p:nvPr/>
        </p:nvPicPr>
        <p:blipFill>
          <a:blip r:embed="rId7">
            <a:lum bright="100000" contrast="-100000"/>
          </a:blip>
          <a:stretch>
            <a:fillRect/>
          </a:stretch>
        </p:blipFill>
        <p:spPr>
          <a:xfrm>
            <a:off x="6300411" y="4925861"/>
            <a:ext cx="2231272" cy="542716"/>
          </a:xfrm>
          <a:prstGeom prst="rect">
            <a:avLst/>
          </a:prstGeom>
          <a:effectLst>
            <a:outerShdw blurRad="139700" sx="102000" sy="102000" algn="ctr" rotWithShape="0">
              <a:prstClr val="black">
                <a:alpha val="57000"/>
              </a:prstClr>
            </a:outerShdw>
          </a:effectLst>
        </p:spPr>
      </p:pic>
      <p:pic>
        <p:nvPicPr>
          <p:cNvPr id="37" name="Picture 36" descr="IAG2007.png"/>
          <p:cNvPicPr>
            <a:picLocks noChangeAspect="1"/>
          </p:cNvPicPr>
          <p:nvPr/>
        </p:nvPicPr>
        <p:blipFill>
          <a:blip r:embed="rId8" cstate="print">
            <a:lum bright="100000" contrast="-100000"/>
          </a:blip>
          <a:stretch>
            <a:fillRect/>
          </a:stretch>
        </p:blipFill>
        <p:spPr>
          <a:xfrm>
            <a:off x="6300410" y="5656047"/>
            <a:ext cx="1970063" cy="411015"/>
          </a:xfrm>
          <a:prstGeom prst="rect">
            <a:avLst/>
          </a:prstGeom>
          <a:effectLst>
            <a:outerShdw blurRad="139700" sx="102000" sy="102000" algn="ctr" rotWithShape="0">
              <a:prstClr val="black">
                <a:alpha val="57000"/>
              </a:prstClr>
            </a:outerShdw>
          </a:effectLst>
        </p:spPr>
      </p:pic>
      <p:grpSp>
        <p:nvGrpSpPr>
          <p:cNvPr id="6" name="Group 47"/>
          <p:cNvGrpSpPr/>
          <p:nvPr/>
        </p:nvGrpSpPr>
        <p:grpSpPr>
          <a:xfrm>
            <a:off x="4100592" y="3364862"/>
            <a:ext cx="863301" cy="972074"/>
            <a:chOff x="4867072" y="3359476"/>
            <a:chExt cx="1013452" cy="1168035"/>
          </a:xfrm>
          <a:effectLst>
            <a:outerShdw blurRad="127000" sx="102000" sy="102000" algn="ctr" rotWithShape="0">
              <a:prstClr val="black">
                <a:alpha val="63000"/>
              </a:prstClr>
            </a:outerShdw>
          </a:effectLst>
        </p:grpSpPr>
        <p:pic>
          <p:nvPicPr>
            <p:cNvPr id="47" name="Picture 43" descr="Security Download Server"/>
            <p:cNvPicPr>
              <a:picLocks noChangeAspect="1" noChangeArrowheads="1"/>
            </p:cNvPicPr>
            <p:nvPr/>
          </p:nvPicPr>
          <p:blipFill>
            <a:blip r:embed="rId9"/>
            <a:srcRect/>
            <a:stretch>
              <a:fillRect/>
            </a:stretch>
          </p:blipFill>
          <p:spPr bwMode="auto">
            <a:xfrm>
              <a:off x="4867072" y="3359476"/>
              <a:ext cx="622724" cy="920796"/>
            </a:xfrm>
            <a:prstGeom prst="rect">
              <a:avLst/>
            </a:prstGeom>
            <a:noFill/>
            <a:ln w="9525">
              <a:noFill/>
              <a:miter lim="800000"/>
              <a:headEnd/>
              <a:tailEnd/>
            </a:ln>
          </p:spPr>
        </p:pic>
        <p:pic>
          <p:nvPicPr>
            <p:cNvPr id="49" name="Picture 44" descr="Security Download Server"/>
            <p:cNvPicPr>
              <a:picLocks noChangeAspect="1" noChangeArrowheads="1"/>
            </p:cNvPicPr>
            <p:nvPr/>
          </p:nvPicPr>
          <p:blipFill>
            <a:blip r:embed="rId9"/>
            <a:srcRect/>
            <a:stretch>
              <a:fillRect/>
            </a:stretch>
          </p:blipFill>
          <p:spPr bwMode="auto">
            <a:xfrm>
              <a:off x="5257800" y="3606715"/>
              <a:ext cx="622724" cy="920796"/>
            </a:xfrm>
            <a:prstGeom prst="rect">
              <a:avLst/>
            </a:prstGeom>
            <a:noFill/>
            <a:ln w="9525">
              <a:noFill/>
              <a:miter lim="800000"/>
              <a:headEnd/>
              <a:tailEnd/>
            </a:ln>
          </p:spPr>
        </p:pic>
      </p:grpSp>
      <p:pic>
        <p:nvPicPr>
          <p:cNvPr id="50" name="Picture 37" descr="C:\Program Files\Microsoft Resource DVD Artwork\DVD_ART\BoxShots_Logos\Forefront Security for Sharepoint\Forefront Security for Sharepoint logo bl.png"/>
          <p:cNvPicPr>
            <a:picLocks noChangeAspect="1" noChangeArrowheads="1"/>
          </p:cNvPicPr>
          <p:nvPr/>
        </p:nvPicPr>
        <p:blipFill>
          <a:blip r:embed="rId10">
            <a:lum bright="100000" contrast="-100000"/>
          </a:blip>
          <a:srcRect/>
          <a:stretch>
            <a:fillRect/>
          </a:stretch>
        </p:blipFill>
        <p:spPr bwMode="auto">
          <a:xfrm>
            <a:off x="3625759" y="4986243"/>
            <a:ext cx="1615344" cy="472293"/>
          </a:xfrm>
          <a:prstGeom prst="rect">
            <a:avLst/>
          </a:prstGeom>
          <a:noFill/>
          <a:effectLst>
            <a:outerShdw blurRad="139700" sx="102000" sy="102000" algn="ctr" rotWithShape="0">
              <a:prstClr val="black">
                <a:alpha val="57000"/>
              </a:prstClr>
            </a:outerShdw>
          </a:effectLst>
        </p:spPr>
      </p:pic>
      <p:pic>
        <p:nvPicPr>
          <p:cNvPr id="51" name="Picture 38" descr="C:\Program Files\Microsoft Resource DVD Artwork\DVD_ART\BoxShots_Logos\Forefront Security for Exchange Server\Forefront Security for Exchange Server logo bl.png"/>
          <p:cNvPicPr>
            <a:picLocks noChangeAspect="1" noChangeArrowheads="1"/>
          </p:cNvPicPr>
          <p:nvPr/>
        </p:nvPicPr>
        <p:blipFill>
          <a:blip r:embed="rId11">
            <a:lum bright="100000" contrast="-100000"/>
          </a:blip>
          <a:srcRect/>
          <a:stretch>
            <a:fillRect/>
          </a:stretch>
        </p:blipFill>
        <p:spPr bwMode="auto">
          <a:xfrm>
            <a:off x="3394978" y="4364768"/>
            <a:ext cx="1990645" cy="471336"/>
          </a:xfrm>
          <a:prstGeom prst="rect">
            <a:avLst/>
          </a:prstGeom>
          <a:noFill/>
          <a:effectLst>
            <a:outerShdw blurRad="139700" sx="102000" sy="102000" algn="ctr" rotWithShape="0">
              <a:prstClr val="black">
                <a:alpha val="57000"/>
              </a:prstClr>
            </a:outerShdw>
          </a:effectLst>
        </p:spPr>
      </p:pic>
      <p:pic>
        <p:nvPicPr>
          <p:cNvPr id="55" name="Picture 76" descr="Security Download all no shadow"/>
          <p:cNvPicPr>
            <a:picLocks noChangeAspect="1" noChangeArrowheads="1"/>
          </p:cNvPicPr>
          <p:nvPr/>
        </p:nvPicPr>
        <p:blipFill>
          <a:blip r:embed="rId12"/>
          <a:srcRect/>
          <a:stretch>
            <a:fillRect/>
          </a:stretch>
        </p:blipFill>
        <p:spPr bwMode="auto">
          <a:xfrm>
            <a:off x="1138930" y="3364862"/>
            <a:ext cx="958367" cy="1007678"/>
          </a:xfrm>
          <a:prstGeom prst="rect">
            <a:avLst/>
          </a:prstGeom>
          <a:noFill/>
          <a:ln w="9525">
            <a:noFill/>
            <a:miter lim="800000"/>
            <a:headEnd/>
            <a:tailEnd/>
          </a:ln>
          <a:effectLst>
            <a:outerShdw blurRad="127000" sx="102000" sy="102000" algn="ctr" rotWithShape="0">
              <a:prstClr val="black">
                <a:alpha val="63000"/>
              </a:prstClr>
            </a:outerShdw>
          </a:effectLst>
        </p:spPr>
      </p:pic>
      <p:pic>
        <p:nvPicPr>
          <p:cNvPr id="56" name="Picture 2" descr="C:\Program Files\Microsoft Resource DVD Artwork\DVD_ART\BoxShots_Logos\Forefront Client Security\Forefront Client Security logo bl.png"/>
          <p:cNvPicPr>
            <a:picLocks noChangeAspect="1" noChangeArrowheads="1"/>
          </p:cNvPicPr>
          <p:nvPr/>
        </p:nvPicPr>
        <p:blipFill>
          <a:blip r:embed="rId13">
            <a:lum bright="100000" contrast="-100000"/>
          </a:blip>
          <a:srcRect/>
          <a:stretch>
            <a:fillRect/>
          </a:stretch>
        </p:blipFill>
        <p:spPr bwMode="auto">
          <a:xfrm>
            <a:off x="683082" y="4517434"/>
            <a:ext cx="1797957" cy="836674"/>
          </a:xfrm>
          <a:prstGeom prst="rect">
            <a:avLst/>
          </a:prstGeom>
          <a:noFill/>
          <a:effectLst>
            <a:outerShdw blurRad="139700" sx="102000" sy="102000" algn="ctr" rotWithShape="0">
              <a:prstClr val="black">
                <a:alpha val="57000"/>
              </a:prstClr>
            </a:outerShdw>
          </a:effectLst>
        </p:spPr>
      </p:pic>
      <p:pic>
        <p:nvPicPr>
          <p:cNvPr id="57" name="Picture 2" descr="Forefront Server Security Managment Console logo bl"/>
          <p:cNvPicPr>
            <a:picLocks noChangeAspect="1" noChangeArrowheads="1"/>
          </p:cNvPicPr>
          <p:nvPr/>
        </p:nvPicPr>
        <p:blipFill>
          <a:blip r:embed="rId14" cstate="print">
            <a:lum bright="100000" contrast="-100000"/>
          </a:blip>
          <a:stretch>
            <a:fillRect/>
          </a:stretch>
        </p:blipFill>
        <p:spPr bwMode="auto">
          <a:xfrm>
            <a:off x="3394278" y="5636603"/>
            <a:ext cx="2304227" cy="430459"/>
          </a:xfrm>
          <a:prstGeom prst="rect">
            <a:avLst/>
          </a:prstGeom>
          <a:noFill/>
          <a:ln>
            <a:noFill/>
          </a:ln>
          <a:effectLst>
            <a:outerShdw blurRad="139700" sx="102000" sy="102000" algn="ctr" rotWithShape="0">
              <a:prstClr val="black">
                <a:alpha val="57000"/>
              </a:prstClr>
            </a:outerShdw>
          </a:effectLst>
        </p:spPr>
      </p:pic>
      <p:sp>
        <p:nvSpPr>
          <p:cNvPr id="25" name="Title 1"/>
          <p:cNvSpPr>
            <a:spLocks noGrp="1"/>
          </p:cNvSpPr>
          <p:nvPr>
            <p:ph type="title"/>
          </p:nvPr>
        </p:nvSpPr>
        <p:spPr/>
        <p:txBody>
          <a:bodyPr/>
          <a:lstStyle/>
          <a:p>
            <a:r>
              <a:rPr sz="3800" b="0" smtClean="0"/>
              <a:t>Complementary Security Solutions</a:t>
            </a:r>
            <a:endParaRPr lang="en-US" sz="3800" b="0" dirty="0"/>
          </a:p>
        </p:txBody>
      </p:sp>
      <p:sp>
        <p:nvSpPr>
          <p:cNvPr id="42" name="Rectangle 41"/>
          <p:cNvSpPr/>
          <p:nvPr/>
        </p:nvSpPr>
        <p:spPr bwMode="auto">
          <a:xfrm>
            <a:off x="8234199" y="662740"/>
            <a:ext cx="281809" cy="367272"/>
          </a:xfrm>
          <a:prstGeom prst="rect">
            <a:avLst/>
          </a:prstGeom>
          <a:gradFill>
            <a:gsLst>
              <a:gs pos="0">
                <a:srgbClr val="FFC000"/>
              </a:gs>
              <a:gs pos="50000">
                <a:schemeClr val="accent6">
                  <a:lumMod val="75000"/>
                </a:schemeClr>
              </a:gs>
              <a:gs pos="100000">
                <a:srgbClr val="FFC000"/>
              </a:gs>
            </a:gsLst>
            <a:lin ang="0" scaled="0"/>
          </a:gradFill>
          <a:ln w="12700">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48" name="Rectangle 47"/>
          <p:cNvSpPr/>
          <p:nvPr/>
        </p:nvSpPr>
        <p:spPr bwMode="auto">
          <a:xfrm>
            <a:off x="7858454" y="662740"/>
            <a:ext cx="281809" cy="367272"/>
          </a:xfrm>
          <a:prstGeom prst="rect">
            <a:avLst/>
          </a:prstGeom>
          <a:noFill/>
          <a:ln w="28575">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53" name="Rectangle 52"/>
          <p:cNvSpPr/>
          <p:nvPr/>
        </p:nvSpPr>
        <p:spPr bwMode="auto">
          <a:xfrm>
            <a:off x="8609943" y="662740"/>
            <a:ext cx="281809" cy="367272"/>
          </a:xfrm>
          <a:prstGeom prst="rect">
            <a:avLst/>
          </a:prstGeom>
          <a:noFill/>
          <a:ln w="28575">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p:cNvSpPr/>
          <p:nvPr/>
        </p:nvSpPr>
        <p:spPr>
          <a:xfrm>
            <a:off x="0" y="5980386"/>
            <a:ext cx="9144000" cy="877613"/>
          </a:xfrm>
          <a:prstGeom prst="rect">
            <a:avLst/>
          </a:prstGeom>
          <a:gradFill>
            <a:gsLst>
              <a:gs pos="0">
                <a:schemeClr val="tx1"/>
              </a:gs>
              <a:gs pos="100000">
                <a:schemeClr val="tx1">
                  <a:alpha val="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p:nvPr/>
        </p:nvSpPr>
        <p:spPr bwMode="auto">
          <a:xfrm>
            <a:off x="231626" y="1692166"/>
            <a:ext cx="8702824" cy="4812505"/>
          </a:xfrm>
          <a:prstGeom prst="roundRect">
            <a:avLst>
              <a:gd name="adj" fmla="val 13160"/>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182880" rtlCol="0" anchor="t">
            <a:noAutofit/>
          </a:bodyPr>
          <a:lstStyle/>
          <a:p>
            <a:pPr marL="0" lvl="1" algn="ctr" defTabSz="914363">
              <a:lnSpc>
                <a:spcPct val="90000"/>
              </a:lnSpc>
              <a:buSzPct val="80000"/>
              <a:defRPr/>
            </a:pPr>
            <a:r>
              <a:rPr lang="en-US" sz="32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Management</a:t>
            </a:r>
            <a:br>
              <a:rPr lang="en-US" sz="32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br>
            <a:r>
              <a:rPr lang="en-US" sz="32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&amp; Visibility</a:t>
            </a:r>
          </a:p>
        </p:txBody>
      </p:sp>
      <p:sp>
        <p:nvSpPr>
          <p:cNvPr id="61" name="Rounded Rectangle 60"/>
          <p:cNvSpPr/>
          <p:nvPr/>
        </p:nvSpPr>
        <p:spPr bwMode="auto">
          <a:xfrm>
            <a:off x="912895" y="3217398"/>
            <a:ext cx="7318211" cy="3025747"/>
          </a:xfrm>
          <a:prstGeom prst="roundRect">
            <a:avLst>
              <a:gd name="adj" fmla="val 12900"/>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182880" rtlCol="0" anchor="t" anchorCtr="0">
            <a:noAutofit/>
          </a:bodyPr>
          <a:lstStyle/>
          <a:p>
            <a:pPr marL="0" lvl="1" algn="ctr" defTabSz="914363">
              <a:lnSpc>
                <a:spcPct val="90000"/>
              </a:lnSpc>
              <a:spcBef>
                <a:spcPct val="0"/>
              </a:spcBef>
              <a:spcAft>
                <a:spcPts val="1200"/>
              </a:spcAft>
              <a:buSzPct val="80000"/>
              <a:defRPr/>
            </a:pPr>
            <a:r>
              <a:rPr lang="en-US" sz="28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Segoe" pitchFamily="34" charset="0"/>
                <a:cs typeface="Arial" charset="0"/>
              </a:rPr>
              <a:t>Dynamic Response</a:t>
            </a:r>
          </a:p>
        </p:txBody>
      </p:sp>
      <p:sp>
        <p:nvSpPr>
          <p:cNvPr id="91" name="Isosceles Triangle 90"/>
          <p:cNvSpPr/>
          <p:nvPr/>
        </p:nvSpPr>
        <p:spPr>
          <a:xfrm>
            <a:off x="1271751" y="3212143"/>
            <a:ext cx="6568965" cy="1839309"/>
          </a:xfrm>
          <a:prstGeom prst="triangle">
            <a:avLst/>
          </a:prstGeom>
          <a:gradFill>
            <a:gsLst>
              <a:gs pos="30000">
                <a:schemeClr val="tx1">
                  <a:alpha val="0"/>
                </a:schemeClr>
              </a:gs>
              <a:gs pos="50000">
                <a:schemeClr val="tx1">
                  <a:alpha val="25000"/>
                </a:schemeClr>
              </a:gs>
              <a:gs pos="100000">
                <a:schemeClr val="tx1">
                  <a:alpha val="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63"/>
          <p:cNvGrpSpPr/>
          <p:nvPr/>
        </p:nvGrpSpPr>
        <p:grpSpPr>
          <a:xfrm>
            <a:off x="1115187" y="4835993"/>
            <a:ext cx="2262502" cy="1145626"/>
            <a:chOff x="892340" y="4771698"/>
            <a:chExt cx="2262502" cy="1145626"/>
          </a:xfrm>
        </p:grpSpPr>
        <p:sp>
          <p:nvSpPr>
            <p:cNvPr id="30" name="Rounded Rectangle 29"/>
            <p:cNvSpPr/>
            <p:nvPr/>
          </p:nvSpPr>
          <p:spPr bwMode="auto">
            <a:xfrm>
              <a:off x="892340" y="4771698"/>
              <a:ext cx="2262502" cy="1145626"/>
            </a:xfrm>
            <a:prstGeom prst="roundRect">
              <a:avLst>
                <a:gd name="adj" fmla="val 17545"/>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182880" rIns="91440" bIns="182880" rtlCol="0" anchor="ctr">
              <a:noAutofit/>
            </a:bodyPr>
            <a:lstStyle/>
            <a:p>
              <a:pPr marL="0" lvl="1" indent="0" algn="ctr" defTabSz="914363">
                <a:lnSpc>
                  <a:spcPct val="90000"/>
                </a:lnSpc>
                <a:spcAft>
                  <a:spcPts val="1200"/>
                </a:spcAft>
                <a:buSzPct val="80000"/>
                <a:defRPr/>
              </a:pPr>
              <a:r>
                <a:rPr lang="en-US" sz="1600" dirty="0" smtClean="0">
                  <a:ln w="3175">
                    <a:noFill/>
                  </a:ln>
                  <a:solidFill>
                    <a:schemeClr val="bg1"/>
                  </a:solidFill>
                  <a:effectLst>
                    <a:outerShdw blurRad="152400" dist="38100" dir="5400000" algn="t" rotWithShape="0">
                      <a:prstClr val="black">
                        <a:alpha val="70000"/>
                      </a:prstClr>
                    </a:outerShdw>
                  </a:effectLst>
                  <a:cs typeface="Arial" charset="0"/>
                </a:rPr>
                <a:t>Endpoint</a:t>
              </a:r>
              <a:br>
                <a:rPr lang="en-US" sz="1600" dirty="0" smtClean="0">
                  <a:ln w="3175">
                    <a:noFill/>
                  </a:ln>
                  <a:solidFill>
                    <a:schemeClr val="bg1"/>
                  </a:solidFill>
                  <a:effectLst>
                    <a:outerShdw blurRad="152400" dist="38100" dir="5400000" algn="t" rotWithShape="0">
                      <a:prstClr val="black">
                        <a:alpha val="70000"/>
                      </a:prstClr>
                    </a:outerShdw>
                  </a:effectLst>
                  <a:cs typeface="Arial" charset="0"/>
                </a:rPr>
              </a:br>
              <a:r>
                <a:rPr lang="en-US" sz="1600" dirty="0" smtClean="0">
                  <a:ln w="3175">
                    <a:noFill/>
                  </a:ln>
                  <a:solidFill>
                    <a:schemeClr val="bg1"/>
                  </a:solidFill>
                  <a:effectLst>
                    <a:outerShdw blurRad="152400" dist="38100" dir="5400000" algn="t" rotWithShape="0">
                      <a:prstClr val="black">
                        <a:alpha val="70000"/>
                      </a:prstClr>
                    </a:outerShdw>
                  </a:effectLst>
                  <a:cs typeface="Arial" charset="0"/>
                </a:rPr>
                <a:t>Security</a:t>
              </a:r>
            </a:p>
          </p:txBody>
        </p:sp>
        <p:sp>
          <p:nvSpPr>
            <p:cNvPr id="36" name="Rounded Rectangle 35"/>
            <p:cNvSpPr/>
            <p:nvPr/>
          </p:nvSpPr>
          <p:spPr>
            <a:xfrm>
              <a:off x="920544" y="4818816"/>
              <a:ext cx="2190633" cy="442533"/>
            </a:xfrm>
            <a:prstGeom prst="roundRect">
              <a:avLst>
                <a:gd name="adj" fmla="val 36466"/>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grpSp>
        <p:nvGrpSpPr>
          <p:cNvPr id="3" name="Group 62"/>
          <p:cNvGrpSpPr/>
          <p:nvPr/>
        </p:nvGrpSpPr>
        <p:grpSpPr>
          <a:xfrm>
            <a:off x="3440749" y="4835993"/>
            <a:ext cx="2262502" cy="1145626"/>
            <a:chOff x="3440749" y="4771698"/>
            <a:chExt cx="2262502" cy="1145626"/>
          </a:xfrm>
        </p:grpSpPr>
        <p:sp>
          <p:nvSpPr>
            <p:cNvPr id="33" name="Rounded Rectangle 32"/>
            <p:cNvSpPr/>
            <p:nvPr/>
          </p:nvSpPr>
          <p:spPr bwMode="auto">
            <a:xfrm>
              <a:off x="3440749" y="4771698"/>
              <a:ext cx="2262502" cy="1145626"/>
            </a:xfrm>
            <a:prstGeom prst="roundRect">
              <a:avLst>
                <a:gd name="adj" fmla="val 20334"/>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182880" rIns="91440" bIns="182880" rtlCol="0" anchor="ctr">
              <a:noAutofit/>
            </a:bodyPr>
            <a:lstStyle/>
            <a:p>
              <a:pPr marL="0" lvl="1" algn="ctr" defTabSz="914363">
                <a:lnSpc>
                  <a:spcPct val="90000"/>
                </a:lnSpc>
                <a:spcAft>
                  <a:spcPts val="1200"/>
                </a:spcAft>
                <a:buSzPct val="80000"/>
                <a:defRPr/>
              </a:pPr>
              <a:r>
                <a:rPr lang="en-US" sz="1600" dirty="0" smtClean="0">
                  <a:ln w="3175">
                    <a:noFill/>
                  </a:ln>
                  <a:solidFill>
                    <a:schemeClr val="bg1"/>
                  </a:solidFill>
                  <a:effectLst>
                    <a:outerShdw blurRad="152400" dist="38100" dir="5400000" algn="t" rotWithShape="0">
                      <a:prstClr val="black">
                        <a:alpha val="70000"/>
                      </a:prstClr>
                    </a:outerShdw>
                  </a:effectLst>
                  <a:cs typeface="Arial" charset="0"/>
                </a:rPr>
                <a:t>Messaging and Collaboration Application Security</a:t>
              </a:r>
            </a:p>
          </p:txBody>
        </p:sp>
        <p:sp>
          <p:nvSpPr>
            <p:cNvPr id="43" name="Rounded Rectangle 42"/>
            <p:cNvSpPr/>
            <p:nvPr/>
          </p:nvSpPr>
          <p:spPr>
            <a:xfrm>
              <a:off x="3470924" y="4818816"/>
              <a:ext cx="2190633" cy="436529"/>
            </a:xfrm>
            <a:prstGeom prst="roundRect">
              <a:avLst>
                <a:gd name="adj" fmla="val 36466"/>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grpSp>
        <p:nvGrpSpPr>
          <p:cNvPr id="4" name="Group 61"/>
          <p:cNvGrpSpPr/>
          <p:nvPr/>
        </p:nvGrpSpPr>
        <p:grpSpPr>
          <a:xfrm>
            <a:off x="5757939" y="4835993"/>
            <a:ext cx="2262502" cy="1145626"/>
            <a:chOff x="5989159" y="4771698"/>
            <a:chExt cx="2262502" cy="1145626"/>
          </a:xfrm>
        </p:grpSpPr>
        <p:sp>
          <p:nvSpPr>
            <p:cNvPr id="34" name="Rounded Rectangle 33"/>
            <p:cNvSpPr/>
            <p:nvPr/>
          </p:nvSpPr>
          <p:spPr bwMode="auto">
            <a:xfrm>
              <a:off x="5989159" y="4771698"/>
              <a:ext cx="2262502" cy="1145626"/>
            </a:xfrm>
            <a:prstGeom prst="roundRect">
              <a:avLst>
                <a:gd name="adj" fmla="val 19530"/>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182880" rIns="91440" bIns="182880" rtlCol="0" anchor="ctr">
              <a:noAutofit/>
            </a:bodyPr>
            <a:lstStyle/>
            <a:p>
              <a:pPr marL="0" lvl="1" algn="ctr" defTabSz="914363">
                <a:lnSpc>
                  <a:spcPct val="90000"/>
                </a:lnSpc>
                <a:spcAft>
                  <a:spcPts val="1200"/>
                </a:spcAft>
                <a:buClr>
                  <a:schemeClr val="tx2"/>
                </a:buClr>
                <a:buSzPct val="80000"/>
                <a:tabLst>
                  <a:tab pos="514476" algn="l"/>
                </a:tabLst>
                <a:defRPr/>
              </a:pPr>
              <a:r>
                <a:rPr lang="en-US" sz="1600" dirty="0" smtClean="0">
                  <a:ln w="3175">
                    <a:noFill/>
                  </a:ln>
                  <a:solidFill>
                    <a:schemeClr val="bg1"/>
                  </a:solidFill>
                  <a:effectLst>
                    <a:outerShdw blurRad="152400" dist="38100" dir="5400000" algn="t" rotWithShape="0">
                      <a:prstClr val="black">
                        <a:alpha val="70000"/>
                      </a:prstClr>
                    </a:outerShdw>
                  </a:effectLst>
                  <a:cs typeface="Arial" charset="0"/>
                </a:rPr>
                <a:t>Network Edge Security</a:t>
              </a:r>
            </a:p>
          </p:txBody>
        </p:sp>
        <p:sp>
          <p:nvSpPr>
            <p:cNvPr id="44" name="Rounded Rectangle 43"/>
            <p:cNvSpPr/>
            <p:nvPr/>
          </p:nvSpPr>
          <p:spPr>
            <a:xfrm>
              <a:off x="6018072" y="4818816"/>
              <a:ext cx="2190633" cy="439531"/>
            </a:xfrm>
            <a:prstGeom prst="roundRect">
              <a:avLst>
                <a:gd name="adj" fmla="val 36466"/>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sp>
        <p:nvSpPr>
          <p:cNvPr id="25" name="Title 1"/>
          <p:cNvSpPr>
            <a:spLocks noGrp="1"/>
          </p:cNvSpPr>
          <p:nvPr>
            <p:ph type="title"/>
          </p:nvPr>
        </p:nvSpPr>
        <p:spPr/>
        <p:txBody>
          <a:bodyPr/>
          <a:lstStyle/>
          <a:p>
            <a:r>
              <a:rPr sz="3600" smtClean="0"/>
              <a:t>Microsoft Forefront Code Name “Stirling”</a:t>
            </a:r>
            <a:br>
              <a:rPr sz="3600" smtClean="0"/>
            </a:br>
            <a:r>
              <a:rPr sz="2800" spc="-100" smtClean="0">
                <a:ln>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An integrated security system</a:t>
            </a:r>
            <a:endParaRPr lang="en-US" sz="2000" b="0" dirty="0">
              <a:latin typeface="Segoe Semibold" pitchFamily="34" charset="0"/>
            </a:endParaRPr>
          </a:p>
        </p:txBody>
      </p:sp>
      <p:sp>
        <p:nvSpPr>
          <p:cNvPr id="68" name="Left-Right Arrow 67"/>
          <p:cNvSpPr/>
          <p:nvPr/>
        </p:nvSpPr>
        <p:spPr bwMode="auto">
          <a:xfrm>
            <a:off x="1143390" y="4068738"/>
            <a:ext cx="6834095" cy="572098"/>
          </a:xfrm>
          <a:prstGeom prst="leftRightArrow">
            <a:avLst>
              <a:gd name="adj1" fmla="val 100000"/>
              <a:gd name="adj2" fmla="val 86140"/>
            </a:avLst>
          </a:prstGeom>
          <a:gradFill>
            <a:gsLst>
              <a:gs pos="0">
                <a:schemeClr val="bg2">
                  <a:lumMod val="20000"/>
                  <a:lumOff val="80000"/>
                </a:schemeClr>
              </a:gs>
              <a:gs pos="50000">
                <a:schemeClr val="bg2">
                  <a:lumMod val="20000"/>
                  <a:lumOff val="80000"/>
                  <a:alpha val="14000"/>
                </a:schemeClr>
              </a:gs>
              <a:gs pos="100000">
                <a:schemeClr val="bg2">
                  <a:lumMod val="20000"/>
                  <a:lumOff val="80000"/>
                </a:schemeClr>
              </a:gs>
            </a:gsLst>
            <a:lin ang="0" scaled="0"/>
          </a:gradFill>
          <a:ln>
            <a:noFill/>
            <a:headEnd type="none" w="med" len="med"/>
            <a:tailEnd type="none" w="med" len="med"/>
          </a:ln>
          <a:effectLst>
            <a:outerShdw blurRad="215900" sx="102000" sy="102000" algn="ctr" rotWithShape="0">
              <a:prstClr val="black">
                <a:alpha val="59000"/>
              </a:prstClr>
            </a:out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r>
              <a:rPr lang="en-US" sz="20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Shared Information</a:t>
            </a:r>
          </a:p>
        </p:txBody>
      </p:sp>
      <p:sp>
        <p:nvSpPr>
          <p:cNvPr id="87" name="Circular Arrow 86"/>
          <p:cNvSpPr/>
          <p:nvPr/>
        </p:nvSpPr>
        <p:spPr>
          <a:xfrm rot="4284346">
            <a:off x="6294954" y="3088526"/>
            <a:ext cx="3031599" cy="2676991"/>
          </a:xfrm>
          <a:prstGeom prst="circularArrow">
            <a:avLst>
              <a:gd name="adj1" fmla="val 15565"/>
              <a:gd name="adj2" fmla="val 1523936"/>
              <a:gd name="adj3" fmla="val 20950104"/>
              <a:gd name="adj4" fmla="val 12571820"/>
              <a:gd name="adj5" fmla="val 18888"/>
            </a:avLst>
          </a:prstGeom>
          <a:gradFill>
            <a:gsLst>
              <a:gs pos="0">
                <a:schemeClr val="bg2">
                  <a:lumMod val="20000"/>
                  <a:lumOff val="80000"/>
                  <a:alpha val="0"/>
                </a:schemeClr>
              </a:gs>
              <a:gs pos="100000">
                <a:schemeClr val="bg2">
                  <a:lumMod val="20000"/>
                  <a:lumOff val="80000"/>
                </a:schemeClr>
              </a:gs>
            </a:gsLst>
            <a:lin ang="0" scaled="0"/>
          </a:gradFill>
          <a:ln>
            <a:noFill/>
            <a:headEnd type="none" w="med" len="med"/>
            <a:tailEnd type="none" w="med" len="med"/>
          </a:ln>
          <a:effectLst>
            <a:outerShdw blurRad="215900" sx="102000" sy="102000" algn="ctr" rotWithShape="0">
              <a:prstClr val="black">
                <a:alpha val="59000"/>
              </a:prstClr>
            </a:out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pPr>
            <a:endParaRPr lang="en-US" b="1" dirty="0">
              <a:solidFill>
                <a:schemeClr val="dk1"/>
              </a:solidFill>
              <a:latin typeface="Arial" charset="0"/>
            </a:endParaRPr>
          </a:p>
        </p:txBody>
      </p:sp>
      <p:sp>
        <p:nvSpPr>
          <p:cNvPr id="88" name="Circular Arrow 87"/>
          <p:cNvSpPr/>
          <p:nvPr/>
        </p:nvSpPr>
        <p:spPr>
          <a:xfrm rot="17340000" flipH="1">
            <a:off x="-195843" y="3081021"/>
            <a:ext cx="3035808" cy="2676991"/>
          </a:xfrm>
          <a:prstGeom prst="circularArrow">
            <a:avLst>
              <a:gd name="adj1" fmla="val 15565"/>
              <a:gd name="adj2" fmla="val 1523936"/>
              <a:gd name="adj3" fmla="val 20950104"/>
              <a:gd name="adj4" fmla="val 12571820"/>
              <a:gd name="adj5" fmla="val 18888"/>
            </a:avLst>
          </a:prstGeom>
          <a:gradFill>
            <a:gsLst>
              <a:gs pos="0">
                <a:schemeClr val="bg2">
                  <a:lumMod val="20000"/>
                  <a:lumOff val="80000"/>
                  <a:alpha val="0"/>
                </a:schemeClr>
              </a:gs>
              <a:gs pos="100000">
                <a:schemeClr val="bg2">
                  <a:lumMod val="20000"/>
                  <a:lumOff val="80000"/>
                </a:schemeClr>
              </a:gs>
            </a:gsLst>
            <a:lin ang="0" scaled="0"/>
          </a:gradFill>
          <a:ln>
            <a:noFill/>
            <a:headEnd type="none" w="med" len="med"/>
            <a:tailEnd type="none" w="med" len="med"/>
          </a:ln>
          <a:effectLst>
            <a:outerShdw blurRad="215900" sx="102000" sy="102000" algn="ctr" rotWithShape="0">
              <a:prstClr val="black">
                <a:alpha val="59000"/>
              </a:prstClr>
            </a:out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pPr>
            <a:endParaRPr lang="en-US" b="1" dirty="0">
              <a:solidFill>
                <a:schemeClr val="dk1"/>
              </a:solidFill>
              <a:latin typeface="Arial" charset="0"/>
            </a:endParaRPr>
          </a:p>
        </p:txBody>
      </p:sp>
      <p:sp>
        <p:nvSpPr>
          <p:cNvPr id="89" name="TextBox 88"/>
          <p:cNvSpPr txBox="1"/>
          <p:nvPr/>
        </p:nvSpPr>
        <p:spPr>
          <a:xfrm rot="16200000">
            <a:off x="277303" y="4001001"/>
            <a:ext cx="1486587" cy="967955"/>
          </a:xfrm>
          <a:prstGeom prst="rect">
            <a:avLst/>
          </a:prstGeom>
          <a:noFill/>
        </p:spPr>
        <p:txBody>
          <a:bodyPr wrap="none" rtlCol="0">
            <a:prstTxWarp prst="textArchUp">
              <a:avLst>
                <a:gd name="adj" fmla="val 10800003"/>
              </a:avLst>
            </a:prstTxWarp>
            <a:spAutoFit/>
          </a:bodyPr>
          <a:lstStyle/>
          <a:p>
            <a:pPr algn="ctr" eaLnBrk="1" hangingPunct="1">
              <a:lnSpc>
                <a:spcPct val="90000"/>
              </a:lnSpc>
              <a:spcBef>
                <a:spcPct val="0"/>
              </a:spcBef>
              <a:defRPr/>
            </a:pPr>
            <a:r>
              <a:rPr lang="en-US" sz="2800" b="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Action</a:t>
            </a:r>
            <a:endParaRPr lang="en-US" sz="2800" b="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endParaRPr>
          </a:p>
        </p:txBody>
      </p:sp>
      <p:sp>
        <p:nvSpPr>
          <p:cNvPr id="90" name="TextBox 89"/>
          <p:cNvSpPr txBox="1"/>
          <p:nvPr/>
        </p:nvSpPr>
        <p:spPr>
          <a:xfrm rot="5400000">
            <a:off x="7356331" y="4001001"/>
            <a:ext cx="1486587" cy="967955"/>
          </a:xfrm>
          <a:prstGeom prst="rect">
            <a:avLst/>
          </a:prstGeom>
          <a:noFill/>
        </p:spPr>
        <p:txBody>
          <a:bodyPr wrap="none" rtlCol="0">
            <a:prstTxWarp prst="textArchUp">
              <a:avLst>
                <a:gd name="adj" fmla="val 10800003"/>
              </a:avLst>
            </a:prstTxWarp>
            <a:spAutoFit/>
          </a:bodyPr>
          <a:lstStyle/>
          <a:p>
            <a:pPr algn="ctr" eaLnBrk="1" hangingPunct="1">
              <a:lnSpc>
                <a:spcPct val="90000"/>
              </a:lnSpc>
              <a:spcBef>
                <a:spcPct val="0"/>
              </a:spcBef>
              <a:defRPr/>
            </a:pPr>
            <a:r>
              <a:rPr lang="en-US" sz="2800" b="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Action</a:t>
            </a:r>
            <a:endParaRPr lang="en-US" sz="2800" b="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endParaRPr>
          </a:p>
        </p:txBody>
      </p:sp>
      <p:pic>
        <p:nvPicPr>
          <p:cNvPr id="92" name="Picture 4"/>
          <p:cNvPicPr>
            <a:picLocks noChangeAspect="1" noChangeArrowheads="1"/>
          </p:cNvPicPr>
          <p:nvPr/>
        </p:nvPicPr>
        <p:blipFill>
          <a:blip r:embed="rId3" cstate="print"/>
          <a:srcRect/>
          <a:stretch>
            <a:fillRect/>
          </a:stretch>
        </p:blipFill>
        <p:spPr bwMode="auto">
          <a:xfrm>
            <a:off x="663242" y="1862047"/>
            <a:ext cx="1641119" cy="1232167"/>
          </a:xfrm>
          <a:prstGeom prst="rect">
            <a:avLst/>
          </a:prstGeom>
          <a:ln>
            <a:noFill/>
          </a:ln>
          <a:effectLst>
            <a:outerShdw blurRad="215900" sx="102000" sy="102000" algn="ctr" rotWithShape="0">
              <a:prstClr val="black">
                <a:alpha val="65000"/>
              </a:prstClr>
            </a:outerShd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3" name="Rounded Rectangle 92"/>
          <p:cNvSpPr/>
          <p:nvPr/>
        </p:nvSpPr>
        <p:spPr>
          <a:xfrm>
            <a:off x="956440" y="3267622"/>
            <a:ext cx="7210097" cy="558144"/>
          </a:xfrm>
          <a:prstGeom prst="roundRect">
            <a:avLst>
              <a:gd name="adj" fmla="val 50000"/>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94" name="Rectangle 93"/>
          <p:cNvSpPr/>
          <p:nvPr/>
        </p:nvSpPr>
        <p:spPr>
          <a:xfrm>
            <a:off x="289035" y="6306259"/>
            <a:ext cx="8565931" cy="437043"/>
          </a:xfrm>
          <a:prstGeom prst="rect">
            <a:avLst/>
          </a:prstGeom>
        </p:spPr>
        <p:txBody>
          <a:bodyPr wrap="square">
            <a:spAutoFit/>
          </a:bodyPr>
          <a:lstStyle/>
          <a:p>
            <a:pPr indent="-342900" algn="ctr" defTabSz="914363" eaLnBrk="0" hangingPunct="0">
              <a:lnSpc>
                <a:spcPct val="80000"/>
              </a:lnSpc>
              <a:buClr>
                <a:srgbClr val="FFFFFF"/>
              </a:buClr>
              <a:buSzPct val="95000"/>
              <a:tabLst>
                <a:tab pos="514476" algn="l"/>
              </a:tabLst>
              <a:defRPr/>
            </a:pPr>
            <a:r>
              <a:rPr lang="en-US" altLang="zh-CN" sz="28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52400" dist="38100" dir="2700000" algn="tl">
                    <a:srgbClr val="000000">
                      <a:alpha val="82000"/>
                    </a:srgbClr>
                  </a:outerShdw>
                  <a:reflection blurRad="6350" stA="50000" endA="300" endPos="50000" dist="29997" dir="5400000" sy="-100000" algn="bl" rotWithShape="0"/>
                </a:effectLst>
              </a:rPr>
              <a:t>Common Management Infrastructure and Platform</a:t>
            </a:r>
          </a:p>
        </p:txBody>
      </p:sp>
      <p:sp>
        <p:nvSpPr>
          <p:cNvPr id="28" name="Rounded Rectangle 27"/>
          <p:cNvSpPr/>
          <p:nvPr/>
        </p:nvSpPr>
        <p:spPr>
          <a:xfrm>
            <a:off x="3035705" y="1866080"/>
            <a:ext cx="5749271" cy="1157222"/>
          </a:xfrm>
          <a:prstGeom prst="roundRect">
            <a:avLst>
              <a:gd name="adj" fmla="val 36463"/>
            </a:avLst>
          </a:prstGeom>
          <a:gradFill>
            <a:gsLst>
              <a:gs pos="0">
                <a:schemeClr val="tx1">
                  <a:alpha val="18000"/>
                </a:schemeClr>
              </a:gs>
              <a:gs pos="100000">
                <a:schemeClr val="tx1">
                  <a:alpha val="0"/>
                </a:schemeClr>
              </a:gs>
            </a:gsLst>
            <a:lin ang="10800000" scaled="0"/>
          </a:gradFill>
          <a:ln>
            <a:noFill/>
          </a:ln>
          <a:effectLst/>
          <a:scene3d>
            <a:camera prst="orthographicFront">
              <a:rot lat="0" lon="0" rev="0"/>
            </a:camera>
            <a:lightRig rig="contrasting" dir="t">
              <a:rot lat="0" lon="0" rev="108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sp>
      <p:sp>
        <p:nvSpPr>
          <p:cNvPr id="66" name="24-Point Star 65"/>
          <p:cNvSpPr>
            <a:spLocks noChangeAspect="1"/>
          </p:cNvSpPr>
          <p:nvPr/>
        </p:nvSpPr>
        <p:spPr bwMode="auto">
          <a:xfrm rot="972254">
            <a:off x="7198065" y="1408708"/>
            <a:ext cx="1738043" cy="1737360"/>
          </a:xfrm>
          <a:prstGeom prst="star24">
            <a:avLst/>
          </a:prstGeom>
          <a:gradFill flip="none" rotWithShape="1">
            <a:gsLst>
              <a:gs pos="0">
                <a:schemeClr val="bg1"/>
              </a:gs>
              <a:gs pos="37000">
                <a:srgbClr val="FFC000"/>
              </a:gs>
              <a:gs pos="70000">
                <a:schemeClr val="accent1">
                  <a:lumMod val="75000"/>
                </a:schemeClr>
              </a:gs>
              <a:gs pos="100000">
                <a:schemeClr val="accent1">
                  <a:lumMod val="50000"/>
                </a:schemeClr>
              </a:gs>
            </a:gsLst>
            <a:lin ang="5400000" scaled="1"/>
            <a:tileRect/>
          </a:gradFill>
          <a:ln w="12700">
            <a:gradFill>
              <a:gsLst>
                <a:gs pos="0">
                  <a:schemeClr val="accent1">
                    <a:lumMod val="75000"/>
                  </a:schemeClr>
                </a:gs>
                <a:gs pos="80000">
                  <a:schemeClr val="accent1"/>
                </a:gs>
              </a:gsLst>
              <a:lin ang="5400000" scaled="0"/>
            </a:gradFill>
            <a:headEnd type="none" w="med" len="med"/>
            <a:tailEnd type="none" w="med" len="med"/>
          </a:ln>
          <a:effectLst>
            <a:outerShdw blurRad="292100" sx="102000" sy="102000" algn="ctr" rotWithShape="0">
              <a:prstClr val="black">
                <a:alpha val="69000"/>
              </a:prstClr>
            </a:outerShdw>
          </a:effectLst>
          <a:scene3d>
            <a:camera prst="orthographicFront"/>
            <a:lightRig rig="threePt" dir="t"/>
          </a:scene3d>
          <a:sp3d prstMaterial="matte">
            <a:contourClr>
              <a:srgbClr val="F8BD52">
                <a:satMod val="300000"/>
              </a:srgbClr>
            </a:contourClr>
          </a:sp3d>
        </p:spPr>
        <p:txBody>
          <a:bodyPr vert="horz" wrap="none" lIns="0" tIns="0" rIns="0" bIns="0" numCol="1" rtlCol="0" anchor="ctr" anchorCtr="0" compatLnSpc="1">
            <a:prstTxWarp prst="textNoShape">
              <a:avLst/>
            </a:prstTxWarp>
          </a:bodyPr>
          <a:lstStyle/>
          <a:p>
            <a:pPr lvl="0" algn="ctr">
              <a:lnSpc>
                <a:spcPct val="80000"/>
              </a:lnSpc>
            </a:pPr>
            <a:r>
              <a:rPr lang="en-US" altLang="zh-CN" sz="24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52400" dist="38100" dir="2700000" algn="tl">
                    <a:srgbClr val="000000"/>
                  </a:outerShdw>
                </a:effectLst>
              </a:rPr>
              <a:t>Now in</a:t>
            </a:r>
            <a:br>
              <a:rPr lang="en-US" altLang="zh-CN" sz="24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52400" dist="38100" dir="2700000" algn="tl">
                    <a:srgbClr val="000000"/>
                  </a:outerShdw>
                </a:effectLst>
              </a:rPr>
            </a:br>
            <a:r>
              <a:rPr lang="en-US" altLang="zh-CN" sz="24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52400" dist="38100" dir="2700000" algn="tl">
                    <a:srgbClr val="000000"/>
                  </a:outerShdw>
                </a:effectLst>
              </a:rPr>
              <a:t>Public</a:t>
            </a:r>
            <a:br>
              <a:rPr lang="en-US" altLang="zh-CN" sz="24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52400" dist="38100" dir="2700000" algn="tl">
                    <a:srgbClr val="000000"/>
                  </a:outerShdw>
                </a:effectLst>
              </a:rPr>
            </a:br>
            <a:r>
              <a:rPr lang="en-US" altLang="zh-CN" sz="24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52400" dist="38100" dir="2700000" algn="tl">
                    <a:srgbClr val="000000"/>
                  </a:outerShdw>
                </a:effectLst>
              </a:rPr>
              <a:t>Beta</a:t>
            </a:r>
          </a:p>
        </p:txBody>
      </p:sp>
      <p:sp>
        <p:nvSpPr>
          <p:cNvPr id="31" name="Rectangle 30"/>
          <p:cNvSpPr/>
          <p:nvPr/>
        </p:nvSpPr>
        <p:spPr bwMode="auto">
          <a:xfrm>
            <a:off x="8234199" y="662740"/>
            <a:ext cx="281809" cy="367272"/>
          </a:xfrm>
          <a:prstGeom prst="rect">
            <a:avLst/>
          </a:prstGeom>
          <a:gradFill>
            <a:gsLst>
              <a:gs pos="0">
                <a:srgbClr val="FFC000"/>
              </a:gs>
              <a:gs pos="50000">
                <a:schemeClr val="accent6">
                  <a:lumMod val="75000"/>
                </a:schemeClr>
              </a:gs>
              <a:gs pos="100000">
                <a:srgbClr val="FFC000"/>
              </a:gs>
            </a:gsLst>
            <a:lin ang="0" scaled="0"/>
          </a:gradFill>
          <a:ln w="12700">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32" name="Rectangle 31"/>
          <p:cNvSpPr/>
          <p:nvPr/>
        </p:nvSpPr>
        <p:spPr bwMode="auto">
          <a:xfrm>
            <a:off x="7858454" y="662740"/>
            <a:ext cx="281809" cy="367272"/>
          </a:xfrm>
          <a:prstGeom prst="rect">
            <a:avLst/>
          </a:prstGeom>
          <a:noFill/>
          <a:ln w="28575">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35" name="Rectangle 34"/>
          <p:cNvSpPr/>
          <p:nvPr/>
        </p:nvSpPr>
        <p:spPr bwMode="auto">
          <a:xfrm>
            <a:off x="8609943" y="662740"/>
            <a:ext cx="281809" cy="367272"/>
          </a:xfrm>
          <a:prstGeom prst="rect">
            <a:avLst/>
          </a:prstGeom>
          <a:noFill/>
          <a:ln w="28575">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1000"/>
                                        <p:tgtEl>
                                          <p:spTgt spid="94"/>
                                        </p:tgtEl>
                                      </p:cBhvr>
                                    </p:animEffect>
                                    <p:anim calcmode="lin" valueType="num">
                                      <p:cBhvr>
                                        <p:cTn id="8" dur="1000" fill="hold"/>
                                        <p:tgtEl>
                                          <p:spTgt spid="94"/>
                                        </p:tgtEl>
                                        <p:attrNameLst>
                                          <p:attrName>ppt_x</p:attrName>
                                        </p:attrNameLst>
                                      </p:cBhvr>
                                      <p:tavLst>
                                        <p:tav tm="0">
                                          <p:val>
                                            <p:strVal val="#ppt_x"/>
                                          </p:val>
                                        </p:tav>
                                        <p:tav tm="100000">
                                          <p:val>
                                            <p:strVal val="#ppt_x"/>
                                          </p:val>
                                        </p:tav>
                                      </p:tavLst>
                                    </p:anim>
                                    <p:anim calcmode="lin" valueType="num">
                                      <p:cBhvr>
                                        <p:cTn id="9"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a:xfrm>
            <a:off x="457200" y="640079"/>
            <a:ext cx="5806966" cy="914400"/>
          </a:xfrm>
        </p:spPr>
        <p:txBody>
          <a:bodyPr/>
          <a:lstStyle/>
          <a:p>
            <a:r>
              <a:rPr smtClean="0"/>
              <a:t>Simplified Management . . . </a:t>
            </a:r>
            <a:endParaRPr lang="en-US" dirty="0"/>
          </a:p>
        </p:txBody>
      </p:sp>
      <p:pic>
        <p:nvPicPr>
          <p:cNvPr id="41" name="Picture 23" descr="Circular-Field"/>
          <p:cNvPicPr>
            <a:picLocks noChangeAspect="1" noChangeArrowheads="1"/>
          </p:cNvPicPr>
          <p:nvPr/>
        </p:nvPicPr>
        <p:blipFill>
          <a:blip r:embed="rId3"/>
          <a:srcRect/>
          <a:stretch>
            <a:fillRect/>
          </a:stretch>
        </p:blipFill>
        <p:spPr bwMode="auto">
          <a:xfrm>
            <a:off x="1143000" y="1746283"/>
            <a:ext cx="7820025" cy="4806917"/>
          </a:xfrm>
          <a:prstGeom prst="rect">
            <a:avLst/>
          </a:prstGeom>
          <a:noFill/>
          <a:ln w="9525">
            <a:noFill/>
            <a:miter lim="800000"/>
            <a:headEnd/>
            <a:tailEnd/>
          </a:ln>
        </p:spPr>
      </p:pic>
      <p:pic>
        <p:nvPicPr>
          <p:cNvPr id="42" name="Picture 13" descr="\\.PSF\Parallels Share\Virtualization Slides\PC-Physical-Off.png"/>
          <p:cNvPicPr>
            <a:picLocks noChangeAspect="1" noChangeArrowheads="1"/>
          </p:cNvPicPr>
          <p:nvPr/>
        </p:nvPicPr>
        <p:blipFill>
          <a:blip r:embed="rId4"/>
          <a:srcRect/>
          <a:stretch>
            <a:fillRect/>
          </a:stretch>
        </p:blipFill>
        <p:spPr bwMode="auto">
          <a:xfrm>
            <a:off x="751490" y="3999259"/>
            <a:ext cx="2074648" cy="1939671"/>
          </a:xfrm>
          <a:prstGeom prst="rect">
            <a:avLst/>
          </a:prstGeom>
          <a:noFill/>
        </p:spPr>
      </p:pic>
      <p:pic>
        <p:nvPicPr>
          <p:cNvPr id="43" name="Picture 13" descr="\\.PSF\Parallels Share\Virtualization Slides\PC-Physical-Off.png"/>
          <p:cNvPicPr>
            <a:picLocks noChangeAspect="1" noChangeArrowheads="1"/>
          </p:cNvPicPr>
          <p:nvPr/>
        </p:nvPicPr>
        <p:blipFill>
          <a:blip r:embed="rId4"/>
          <a:srcRect/>
          <a:stretch>
            <a:fillRect/>
          </a:stretch>
        </p:blipFill>
        <p:spPr bwMode="auto">
          <a:xfrm>
            <a:off x="1818289" y="4913659"/>
            <a:ext cx="2074648" cy="1939671"/>
          </a:xfrm>
          <a:prstGeom prst="rect">
            <a:avLst/>
          </a:prstGeom>
          <a:noFill/>
        </p:spPr>
      </p:pic>
      <p:pic>
        <p:nvPicPr>
          <p:cNvPr id="44" name="Picture 16" descr="\\.PSF\Parallels Share\Virtualization Slides\PC-with-Virtual-Apps-Onscreen.png"/>
          <p:cNvPicPr>
            <a:picLocks noChangeAspect="1" noChangeArrowheads="1"/>
          </p:cNvPicPr>
          <p:nvPr/>
        </p:nvPicPr>
        <p:blipFill>
          <a:blip r:embed="rId5"/>
          <a:srcRect/>
          <a:stretch>
            <a:fillRect/>
          </a:stretch>
        </p:blipFill>
        <p:spPr bwMode="auto">
          <a:xfrm>
            <a:off x="751490" y="3999259"/>
            <a:ext cx="2074297" cy="1944341"/>
          </a:xfrm>
          <a:prstGeom prst="rect">
            <a:avLst/>
          </a:prstGeom>
          <a:noFill/>
        </p:spPr>
      </p:pic>
      <p:pic>
        <p:nvPicPr>
          <p:cNvPr id="45" name="Picture 16" descr="\\.PSF\Parallels Share\Virtualization Slides\PC-with-Virtual-Apps-Onscreen.png"/>
          <p:cNvPicPr>
            <a:picLocks noChangeAspect="1" noChangeArrowheads="1"/>
          </p:cNvPicPr>
          <p:nvPr/>
        </p:nvPicPr>
        <p:blipFill>
          <a:blip r:embed="rId5"/>
          <a:srcRect/>
          <a:stretch>
            <a:fillRect/>
          </a:stretch>
        </p:blipFill>
        <p:spPr bwMode="auto">
          <a:xfrm>
            <a:off x="1818289" y="4913659"/>
            <a:ext cx="2074297" cy="1944341"/>
          </a:xfrm>
          <a:prstGeom prst="rect">
            <a:avLst/>
          </a:prstGeom>
          <a:noFill/>
        </p:spPr>
      </p:pic>
      <p:pic>
        <p:nvPicPr>
          <p:cNvPr id="49" name="Picture 5" descr="\\.PSF\Parallels Share\Virtualization Slides\Server-Physical-Dual.png"/>
          <p:cNvPicPr>
            <a:picLocks noChangeAspect="1" noChangeArrowheads="1"/>
          </p:cNvPicPr>
          <p:nvPr/>
        </p:nvPicPr>
        <p:blipFill>
          <a:blip r:embed="rId6"/>
          <a:srcRect/>
          <a:stretch>
            <a:fillRect/>
          </a:stretch>
        </p:blipFill>
        <p:spPr bwMode="auto">
          <a:xfrm>
            <a:off x="3956821" y="1956070"/>
            <a:ext cx="1989907" cy="1604606"/>
          </a:xfrm>
          <a:prstGeom prst="rect">
            <a:avLst/>
          </a:prstGeom>
          <a:noFill/>
        </p:spPr>
      </p:pic>
      <p:pic>
        <p:nvPicPr>
          <p:cNvPr id="50" name="Picture 3" descr="\\.PSF\Parallels Share\Virtualization Slides\Server-Physical-Triple.png"/>
          <p:cNvPicPr>
            <a:picLocks noChangeAspect="1" noChangeArrowheads="1"/>
          </p:cNvPicPr>
          <p:nvPr/>
        </p:nvPicPr>
        <p:blipFill>
          <a:blip r:embed="rId7"/>
          <a:srcRect/>
          <a:stretch>
            <a:fillRect/>
          </a:stretch>
        </p:blipFill>
        <p:spPr bwMode="auto">
          <a:xfrm>
            <a:off x="4746578" y="2203720"/>
            <a:ext cx="1989907" cy="1838713"/>
          </a:xfrm>
          <a:prstGeom prst="rect">
            <a:avLst/>
          </a:prstGeom>
          <a:noFill/>
        </p:spPr>
      </p:pic>
      <p:pic>
        <p:nvPicPr>
          <p:cNvPr id="51" name="Picture 4" descr="\\.PSF\Parallels Share\Virtualization Slides\Server-Physical-3U.png"/>
          <p:cNvPicPr>
            <a:picLocks noChangeAspect="1" noChangeArrowheads="1"/>
          </p:cNvPicPr>
          <p:nvPr/>
        </p:nvPicPr>
        <p:blipFill>
          <a:blip r:embed="rId8"/>
          <a:srcRect/>
          <a:stretch>
            <a:fillRect/>
          </a:stretch>
        </p:blipFill>
        <p:spPr bwMode="auto">
          <a:xfrm>
            <a:off x="5528446" y="3022870"/>
            <a:ext cx="1989907" cy="1472922"/>
          </a:xfrm>
          <a:prstGeom prst="rect">
            <a:avLst/>
          </a:prstGeom>
          <a:noFill/>
        </p:spPr>
      </p:pic>
      <p:pic>
        <p:nvPicPr>
          <p:cNvPr id="52" name="Picture 6" descr="\\.PSF\Parallels Share\Virtualization Slides\Server-Physical-Dual.png"/>
          <p:cNvPicPr>
            <a:picLocks noChangeAspect="1" noChangeArrowheads="1"/>
          </p:cNvPicPr>
          <p:nvPr/>
        </p:nvPicPr>
        <p:blipFill>
          <a:blip r:embed="rId6"/>
          <a:srcRect/>
          <a:stretch>
            <a:fillRect/>
          </a:stretch>
        </p:blipFill>
        <p:spPr bwMode="auto">
          <a:xfrm>
            <a:off x="6331659" y="3348386"/>
            <a:ext cx="1989907" cy="1604606"/>
          </a:xfrm>
          <a:prstGeom prst="rect">
            <a:avLst/>
          </a:prstGeom>
          <a:noFill/>
        </p:spPr>
      </p:pic>
      <p:pic>
        <p:nvPicPr>
          <p:cNvPr id="53" name="Picture 8" descr="\\.PSF\Parallels Share\Virtualization Slides\Server-Virtual-Dual.png"/>
          <p:cNvPicPr>
            <a:picLocks noChangeAspect="1" noChangeArrowheads="1"/>
          </p:cNvPicPr>
          <p:nvPr/>
        </p:nvPicPr>
        <p:blipFill>
          <a:blip r:embed="rId9"/>
          <a:srcRect/>
          <a:stretch>
            <a:fillRect/>
          </a:stretch>
        </p:blipFill>
        <p:spPr bwMode="auto">
          <a:xfrm>
            <a:off x="4269510" y="1394095"/>
            <a:ext cx="1339712" cy="1239119"/>
          </a:xfrm>
          <a:prstGeom prst="rect">
            <a:avLst/>
          </a:prstGeom>
          <a:noFill/>
        </p:spPr>
      </p:pic>
      <p:pic>
        <p:nvPicPr>
          <p:cNvPr id="54" name="Picture 10" descr="\\.PSF\Parallels Share\Virtualization Slides\Server-Virtual-Single.png"/>
          <p:cNvPicPr>
            <a:picLocks noChangeAspect="1" noChangeArrowheads="1"/>
          </p:cNvPicPr>
          <p:nvPr/>
        </p:nvPicPr>
        <p:blipFill>
          <a:blip r:embed="rId10"/>
          <a:srcRect/>
          <a:stretch>
            <a:fillRect/>
          </a:stretch>
        </p:blipFill>
        <p:spPr bwMode="auto">
          <a:xfrm>
            <a:off x="4279035" y="1613170"/>
            <a:ext cx="1339712" cy="1015072"/>
          </a:xfrm>
          <a:prstGeom prst="rect">
            <a:avLst/>
          </a:prstGeom>
          <a:noFill/>
        </p:spPr>
      </p:pic>
      <p:pic>
        <p:nvPicPr>
          <p:cNvPr id="55" name="Picture 9" descr="\\.PSF\Parallels Share\Virtualization Slides\Server-Virtual-Triple.png"/>
          <p:cNvPicPr>
            <a:picLocks noChangeAspect="1" noChangeArrowheads="1"/>
          </p:cNvPicPr>
          <p:nvPr/>
        </p:nvPicPr>
        <p:blipFill>
          <a:blip r:embed="rId11"/>
          <a:srcRect/>
          <a:stretch>
            <a:fillRect/>
          </a:stretch>
        </p:blipFill>
        <p:spPr bwMode="auto">
          <a:xfrm>
            <a:off x="5107710" y="1394095"/>
            <a:ext cx="1394581" cy="1527180"/>
          </a:xfrm>
          <a:prstGeom prst="rect">
            <a:avLst/>
          </a:prstGeom>
          <a:noFill/>
        </p:spPr>
      </p:pic>
      <p:pic>
        <p:nvPicPr>
          <p:cNvPr id="56" name="Picture 8" descr="\\.PSF\Parallels Share\Virtualization Slides\Server-Virtual-Dual.png"/>
          <p:cNvPicPr>
            <a:picLocks noChangeAspect="1" noChangeArrowheads="1"/>
          </p:cNvPicPr>
          <p:nvPr/>
        </p:nvPicPr>
        <p:blipFill>
          <a:blip r:embed="rId9"/>
          <a:srcRect/>
          <a:stretch>
            <a:fillRect/>
          </a:stretch>
        </p:blipFill>
        <p:spPr bwMode="auto">
          <a:xfrm>
            <a:off x="5860185" y="2498995"/>
            <a:ext cx="1339712" cy="1239119"/>
          </a:xfrm>
          <a:prstGeom prst="rect">
            <a:avLst/>
          </a:prstGeom>
          <a:noFill/>
        </p:spPr>
      </p:pic>
      <p:pic>
        <p:nvPicPr>
          <p:cNvPr id="57" name="Picture 11" descr="\\.PSF\Parallels Share\Virtualization Slides\Server-Virtual-Single.png"/>
          <p:cNvPicPr>
            <a:picLocks noChangeAspect="1" noChangeArrowheads="1"/>
          </p:cNvPicPr>
          <p:nvPr/>
        </p:nvPicPr>
        <p:blipFill>
          <a:blip r:embed="rId10"/>
          <a:srcRect/>
          <a:stretch>
            <a:fillRect/>
          </a:stretch>
        </p:blipFill>
        <p:spPr bwMode="auto">
          <a:xfrm>
            <a:off x="5860185" y="2718070"/>
            <a:ext cx="1339712" cy="1015072"/>
          </a:xfrm>
          <a:prstGeom prst="rect">
            <a:avLst/>
          </a:prstGeom>
          <a:noFill/>
        </p:spPr>
      </p:pic>
      <p:pic>
        <p:nvPicPr>
          <p:cNvPr id="58" name="Picture 9" descr="\\.PSF\Parallels Share\Virtualization Slides\Server-Virtual-Triple.png"/>
          <p:cNvPicPr>
            <a:picLocks noChangeAspect="1" noChangeArrowheads="1"/>
          </p:cNvPicPr>
          <p:nvPr/>
        </p:nvPicPr>
        <p:blipFill>
          <a:blip r:embed="rId11"/>
          <a:srcRect/>
          <a:stretch>
            <a:fillRect/>
          </a:stretch>
        </p:blipFill>
        <p:spPr bwMode="auto">
          <a:xfrm>
            <a:off x="6622185" y="2546620"/>
            <a:ext cx="1394581" cy="1527180"/>
          </a:xfrm>
          <a:prstGeom prst="rect">
            <a:avLst/>
          </a:prstGeom>
          <a:noFill/>
        </p:spPr>
      </p:pic>
      <p:pic>
        <p:nvPicPr>
          <p:cNvPr id="59" name="Picture 8" descr="\\.PSF\Parallels Share\Virtualization Slides\Server-Virtual-Dual.png"/>
          <p:cNvPicPr>
            <a:picLocks noChangeAspect="1" noChangeArrowheads="1"/>
          </p:cNvPicPr>
          <p:nvPr/>
        </p:nvPicPr>
        <p:blipFill>
          <a:blip r:embed="rId9"/>
          <a:srcRect/>
          <a:stretch>
            <a:fillRect/>
          </a:stretch>
        </p:blipFill>
        <p:spPr bwMode="auto">
          <a:xfrm>
            <a:off x="6622185" y="2832370"/>
            <a:ext cx="1339712" cy="1239119"/>
          </a:xfrm>
          <a:prstGeom prst="rect">
            <a:avLst/>
          </a:prstGeom>
          <a:noFill/>
        </p:spPr>
      </p:pic>
      <p:pic>
        <p:nvPicPr>
          <p:cNvPr id="60" name="Picture 8" descr="\\.PSF\Parallels Share\Virtualization Slides\Server-Virtual-Dual.png"/>
          <p:cNvPicPr>
            <a:picLocks noChangeAspect="1" noChangeArrowheads="1"/>
          </p:cNvPicPr>
          <p:nvPr/>
        </p:nvPicPr>
        <p:blipFill>
          <a:blip r:embed="rId9"/>
          <a:srcRect/>
          <a:stretch>
            <a:fillRect/>
          </a:stretch>
        </p:blipFill>
        <p:spPr bwMode="auto">
          <a:xfrm>
            <a:off x="5098185" y="1651270"/>
            <a:ext cx="1339712" cy="1239119"/>
          </a:xfrm>
          <a:prstGeom prst="rect">
            <a:avLst/>
          </a:prstGeom>
          <a:noFill/>
        </p:spPr>
      </p:pic>
      <p:sp>
        <p:nvSpPr>
          <p:cNvPr id="61" name="TextBox 60"/>
          <p:cNvSpPr txBox="1"/>
          <p:nvPr/>
        </p:nvSpPr>
        <p:spPr>
          <a:xfrm>
            <a:off x="3213868" y="4125635"/>
            <a:ext cx="3376122" cy="1997470"/>
          </a:xfrm>
          <a:prstGeom prst="rect">
            <a:avLst/>
          </a:prstGeom>
          <a:noFill/>
        </p:spPr>
        <p:txBody>
          <a:bodyPr wrap="square" rtlCol="0">
            <a:spAutoFit/>
          </a:bodyPr>
          <a:lstStyle/>
          <a:p>
            <a:pPr marL="233363" lvl="1" indent="-233363" defTabSz="914363" fontAlgn="base">
              <a:lnSpc>
                <a:spcPct val="90000"/>
              </a:lnSpc>
              <a:spcBef>
                <a:spcPts val="600"/>
              </a:spcBef>
              <a:buSzPct val="80000"/>
              <a:buBlip>
                <a:blip r:embed="rId12"/>
              </a:buBlip>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Enables management of Hyper-V virtual machines while supporting heterogeneous environments</a:t>
            </a:r>
          </a:p>
          <a:p>
            <a:pPr marL="233363" lvl="1" indent="-233363" defTabSz="914363" fontAlgn="base">
              <a:lnSpc>
                <a:spcPct val="90000"/>
              </a:lnSpc>
              <a:spcBef>
                <a:spcPts val="600"/>
              </a:spcBef>
              <a:buSzPct val="80000"/>
              <a:buBlip>
                <a:blip r:embed="rId12"/>
              </a:buBlip>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Integrates with Active Directory and other System Center solutions for coordinated management across physical and virtual environments.</a:t>
            </a:r>
          </a:p>
          <a:p>
            <a:endParaRPr lang="en-US" b="1" dirty="0"/>
          </a:p>
        </p:txBody>
      </p:sp>
      <p:pic>
        <p:nvPicPr>
          <p:cNvPr id="62" name="Picture 8" descr="SC-VMM_bL_1"/>
          <p:cNvPicPr>
            <a:picLocks noChangeAspect="1" noChangeArrowheads="1"/>
          </p:cNvPicPr>
          <p:nvPr/>
        </p:nvPicPr>
        <p:blipFill>
          <a:blip r:embed="rId13"/>
          <a:srcRect/>
          <a:stretch>
            <a:fillRect/>
          </a:stretch>
        </p:blipFill>
        <p:spPr bwMode="auto">
          <a:xfrm>
            <a:off x="2722178" y="3337691"/>
            <a:ext cx="2609850" cy="679595"/>
          </a:xfrm>
          <a:prstGeom prst="rect">
            <a:avLst/>
          </a:prstGeom>
          <a:noFill/>
          <a:ln w="9525">
            <a:noFill/>
            <a:miter lim="800000"/>
            <a:headEnd/>
            <a:tailEnd/>
          </a:ln>
          <a:effectLst/>
        </p:spPr>
      </p:pic>
      <p:sp>
        <p:nvSpPr>
          <p:cNvPr id="64" name="TextBox 63"/>
          <p:cNvSpPr txBox="1"/>
          <p:nvPr/>
        </p:nvSpPr>
        <p:spPr>
          <a:xfrm>
            <a:off x="197396" y="1334813"/>
            <a:ext cx="3228976" cy="2095958"/>
          </a:xfrm>
          <a:prstGeom prst="rect">
            <a:avLst/>
          </a:prstGeom>
          <a:noFill/>
        </p:spPr>
        <p:txBody>
          <a:bodyPr wrap="square" rtlCol="0">
            <a:spAutoFit/>
          </a:bodyPr>
          <a:lstStyle/>
          <a:p>
            <a:pPr marL="0" lvl="1" indent="-3175" defTabSz="914400" fontAlgn="base">
              <a:lnSpc>
                <a:spcPct val="80000"/>
              </a:lnSpc>
              <a:spcBef>
                <a:spcPct val="0"/>
              </a:spcBef>
              <a:spcAft>
                <a:spcPct val="0"/>
              </a:spcAft>
              <a:buSzPct val="75000"/>
              <a:defRPr/>
            </a:pPr>
            <a:r>
              <a:rPr lang="en-US" sz="2000" b="1" dirty="0" smtClean="0">
                <a:ln w="3175">
                  <a:noFill/>
                </a:ln>
                <a:solidFill>
                  <a:schemeClr val="bg1"/>
                </a:solidFill>
                <a:effectLst>
                  <a:outerShdw blurRad="152400" dist="38100" dir="5400000" algn="t" rotWithShape="0">
                    <a:prstClr val="black">
                      <a:alpha val="70000"/>
                    </a:prstClr>
                  </a:outerShdw>
                </a:effectLst>
                <a:cs typeface="Arial" charset="0"/>
              </a:rPr>
              <a:t>Microsoft Identity Lifecycle Manager</a:t>
            </a:r>
          </a:p>
          <a:p>
            <a:pPr marL="233363" lvl="1" indent="-233363" defTabSz="914363" fontAlgn="base">
              <a:lnSpc>
                <a:spcPct val="90000"/>
              </a:lnSpc>
              <a:spcBef>
                <a:spcPts val="600"/>
              </a:spcBef>
              <a:spcAft>
                <a:spcPct val="0"/>
              </a:spcAft>
              <a:buSzPct val="80000"/>
              <a:buBlip>
                <a:blip r:embed="rId12"/>
              </a:buBlip>
              <a:defRPr/>
            </a:pPr>
            <a:r>
              <a:rPr lang="en-US" sz="1400" dirty="0" smtClean="0">
                <a:solidFill>
                  <a:schemeClr val="bg1"/>
                </a:solidFill>
                <a:effectLst>
                  <a:outerShdw blurRad="38100" dist="38100" dir="2700000" algn="tl">
                    <a:srgbClr val="000000">
                      <a:alpha val="43137"/>
                    </a:srgbClr>
                  </a:outerShdw>
                </a:effectLst>
              </a:rPr>
              <a:t>Provides a single view of a user’s identity and its privileges across the heterogeneous enterprise</a:t>
            </a:r>
          </a:p>
          <a:p>
            <a:pPr marL="233363" lvl="1" indent="-233363" defTabSz="914363" fontAlgn="base">
              <a:lnSpc>
                <a:spcPct val="90000"/>
              </a:lnSpc>
              <a:spcBef>
                <a:spcPts val="600"/>
              </a:spcBef>
              <a:spcAft>
                <a:spcPct val="0"/>
              </a:spcAft>
              <a:buSzPct val="80000"/>
              <a:buBlip>
                <a:blip r:embed="rId12"/>
              </a:buBlip>
              <a:defRPr/>
            </a:pPr>
            <a:r>
              <a:rPr lang="en-US" sz="1400" dirty="0" smtClean="0">
                <a:solidFill>
                  <a:schemeClr val="bg1"/>
                </a:solidFill>
                <a:effectLst>
                  <a:outerShdw blurRad="38100" dist="38100" dir="2700000" algn="tl">
                    <a:srgbClr val="000000">
                      <a:alpha val="43137"/>
                    </a:srgbClr>
                  </a:outerShdw>
                </a:effectLst>
              </a:rPr>
              <a:t>Enable end-uses to request access to physical and virtual assets through a defined</a:t>
            </a:r>
            <a:br>
              <a:rPr lang="en-US" sz="1400" dirty="0" smtClean="0">
                <a:solidFill>
                  <a:schemeClr val="bg1"/>
                </a:solidFill>
                <a:effectLst>
                  <a:outerShdw blurRad="38100" dist="38100" dir="2700000" algn="tl">
                    <a:srgbClr val="000000">
                      <a:alpha val="43137"/>
                    </a:srgbClr>
                  </a:outerShdw>
                </a:effectLst>
              </a:rPr>
            </a:br>
            <a:r>
              <a:rPr lang="en-US" sz="1400" dirty="0" smtClean="0">
                <a:solidFill>
                  <a:schemeClr val="bg1"/>
                </a:solidFill>
                <a:effectLst>
                  <a:outerShdw blurRad="38100" dist="38100" dir="2700000" algn="tl">
                    <a:srgbClr val="000000">
                      <a:alpha val="43137"/>
                    </a:srgbClr>
                  </a:outerShdw>
                </a:effectLst>
              </a:rPr>
              <a:t>workflow</a:t>
            </a:r>
            <a:endParaRPr lang="en-US" sz="1400" dirty="0">
              <a:solidFill>
                <a:schemeClr val="bg1"/>
              </a:solidFill>
              <a:effectLst>
                <a:outerShdw blurRad="38100" dist="38100" dir="2700000" algn="tl">
                  <a:srgbClr val="000000">
                    <a:alpha val="43137"/>
                  </a:srgbClr>
                </a:outerShdw>
              </a:effectLst>
            </a:endParaRPr>
          </a:p>
        </p:txBody>
      </p:sp>
      <p:sp>
        <p:nvSpPr>
          <p:cNvPr id="65" name="TextBox 64"/>
          <p:cNvSpPr txBox="1"/>
          <p:nvPr/>
        </p:nvSpPr>
        <p:spPr>
          <a:xfrm>
            <a:off x="304800" y="5360276"/>
            <a:ext cx="1906970" cy="486287"/>
          </a:xfrm>
          <a:prstGeom prst="rect">
            <a:avLst/>
          </a:prstGeom>
          <a:noFill/>
        </p:spPr>
        <p:txBody>
          <a:bodyPr wrap="square" rtlCol="0">
            <a:spAutoFit/>
          </a:bodyPr>
          <a:lstStyle/>
          <a:p>
            <a:pPr defTabSz="914400" fontAlgn="base">
              <a:lnSpc>
                <a:spcPct val="80000"/>
              </a:lnSpc>
              <a:spcBef>
                <a:spcPct val="0"/>
              </a:spcBef>
              <a:spcAft>
                <a:spcPct val="0"/>
              </a:spcAft>
            </a:pPr>
            <a:r>
              <a:rPr lang="en-US" sz="1600" b="1" i="1" spc="-100" dirty="0" smtClean="0">
                <a:solidFill>
                  <a:srgbClr val="FFFF00"/>
                </a:solidFill>
                <a:effectLst>
                  <a:outerShdw blurRad="38100" dist="38100" dir="2700000" algn="tl">
                    <a:srgbClr val="000000">
                      <a:alpha val="43137"/>
                    </a:srgbClr>
                  </a:outerShdw>
                </a:effectLst>
              </a:rPr>
              <a:t>Physical Environment</a:t>
            </a:r>
          </a:p>
        </p:txBody>
      </p:sp>
      <p:sp>
        <p:nvSpPr>
          <p:cNvPr id="30" name="TextBox 29"/>
          <p:cNvSpPr txBox="1"/>
          <p:nvPr/>
        </p:nvSpPr>
        <p:spPr>
          <a:xfrm>
            <a:off x="6726623" y="1019344"/>
            <a:ext cx="1681651" cy="1532727"/>
          </a:xfrm>
          <a:prstGeom prst="rect">
            <a:avLst/>
          </a:prstGeom>
          <a:noFill/>
        </p:spPr>
        <p:txBody>
          <a:bodyPr wrap="square" lIns="0" rIns="0" rtlCol="0">
            <a:spAutoFit/>
          </a:bodyPr>
          <a:lstStyle/>
          <a:p>
            <a:pPr lvl="0" defTabSz="914400" fontAlgn="base">
              <a:lnSpc>
                <a:spcPct val="80000"/>
              </a:lnSpc>
              <a:spcBef>
                <a:spcPct val="0"/>
              </a:spcBef>
              <a:spcAft>
                <a:spcPct val="0"/>
              </a:spcAft>
            </a:pPr>
            <a:r>
              <a:rPr lang="en-US" sz="1600" b="1" i="1" spc="-100" dirty="0" smtClean="0">
                <a:solidFill>
                  <a:srgbClr val="FFFF00"/>
                </a:solidFill>
                <a:effectLst>
                  <a:outerShdw blurRad="38100" dist="38100" dir="2700000" algn="tl">
                    <a:srgbClr val="000000">
                      <a:alpha val="43137"/>
                    </a:srgbClr>
                  </a:outerShdw>
                </a:effectLst>
              </a:rPr>
              <a:t>Virtual Environment</a:t>
            </a:r>
          </a:p>
          <a:p>
            <a:pPr marL="228600" lvl="1" indent="-228600" defTabSz="914400" fontAlgn="base">
              <a:lnSpc>
                <a:spcPct val="90000"/>
              </a:lnSpc>
              <a:spcBef>
                <a:spcPts val="300"/>
              </a:spcBef>
              <a:spcAft>
                <a:spcPct val="0"/>
              </a:spcAft>
              <a:buSzPct val="75000"/>
              <a:defRPr/>
            </a:pPr>
            <a:r>
              <a:rPr lang="en-US" sz="1400" b="1" dirty="0" smtClean="0">
                <a:solidFill>
                  <a:schemeClr val="bg1"/>
                </a:solidFill>
                <a:effectLst>
                  <a:outerShdw blurRad="38100" dist="38100" dir="2700000" algn="tl">
                    <a:srgbClr val="000000">
                      <a:alpha val="43137"/>
                    </a:srgbClr>
                  </a:outerShdw>
                </a:effectLst>
              </a:rPr>
              <a:t>WS08 and Hyper-V</a:t>
            </a:r>
          </a:p>
          <a:p>
            <a:pPr marL="233363" lvl="1" indent="-233363" defTabSz="914363" fontAlgn="base">
              <a:lnSpc>
                <a:spcPct val="90000"/>
              </a:lnSpc>
              <a:spcBef>
                <a:spcPts val="300"/>
              </a:spcBef>
              <a:spcAft>
                <a:spcPct val="0"/>
              </a:spcAft>
              <a:buSzPct val="80000"/>
              <a:buBlip>
                <a:blip r:embed="rId12"/>
              </a:buBlip>
              <a:defRPr/>
            </a:pPr>
            <a:r>
              <a:rPr lang="en-US" sz="1400" dirty="0" smtClean="0">
                <a:solidFill>
                  <a:schemeClr val="bg1"/>
                </a:solidFill>
                <a:effectLst>
                  <a:outerShdw blurRad="38100" dist="38100" dir="2700000" algn="tl">
                    <a:srgbClr val="000000">
                      <a:alpha val="43137"/>
                    </a:srgbClr>
                  </a:outerShdw>
                </a:effectLst>
              </a:rPr>
              <a:t>Authorization Manager (</a:t>
            </a:r>
            <a:r>
              <a:rPr lang="en-US" sz="1400" dirty="0" err="1" smtClean="0">
                <a:solidFill>
                  <a:schemeClr val="bg1"/>
                </a:solidFill>
                <a:effectLst>
                  <a:outerShdw blurRad="38100" dist="38100" dir="2700000" algn="tl">
                    <a:srgbClr val="000000">
                      <a:alpha val="43137"/>
                    </a:srgbClr>
                  </a:outerShdw>
                </a:effectLst>
              </a:rPr>
              <a:t>AzMan</a:t>
            </a:r>
            <a:r>
              <a:rPr lang="en-US" sz="1400" dirty="0" smtClean="0">
                <a:solidFill>
                  <a:schemeClr val="bg1"/>
                </a:solidFill>
                <a:effectLst>
                  <a:outerShdw blurRad="38100" dist="38100" dir="2700000" algn="tl">
                    <a:srgbClr val="000000">
                      <a:alpha val="43137"/>
                    </a:srgbClr>
                  </a:outerShdw>
                </a:effectLst>
              </a:rPr>
              <a:t>) for Role-Based Access Control</a:t>
            </a:r>
          </a:p>
        </p:txBody>
      </p:sp>
      <p:sp>
        <p:nvSpPr>
          <p:cNvPr id="28" name="Rectangle 27"/>
          <p:cNvSpPr/>
          <p:nvPr/>
        </p:nvSpPr>
        <p:spPr bwMode="auto">
          <a:xfrm>
            <a:off x="8560019" y="662740"/>
            <a:ext cx="281809" cy="367272"/>
          </a:xfrm>
          <a:prstGeom prst="rect">
            <a:avLst/>
          </a:prstGeom>
          <a:gradFill>
            <a:gsLst>
              <a:gs pos="0">
                <a:srgbClr val="FFC000"/>
              </a:gs>
              <a:gs pos="50000">
                <a:schemeClr val="accent6">
                  <a:lumMod val="75000"/>
                </a:schemeClr>
              </a:gs>
              <a:gs pos="100000">
                <a:srgbClr val="FFC000"/>
              </a:gs>
            </a:gsLst>
            <a:lin ang="0" scaled="0"/>
          </a:gradFill>
          <a:ln w="12700">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29" name="Rectangle 28"/>
          <p:cNvSpPr/>
          <p:nvPr/>
        </p:nvSpPr>
        <p:spPr bwMode="auto">
          <a:xfrm>
            <a:off x="7858454" y="662740"/>
            <a:ext cx="281809" cy="367272"/>
          </a:xfrm>
          <a:prstGeom prst="rect">
            <a:avLst/>
          </a:prstGeom>
          <a:noFill/>
          <a:ln w="28575">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35" name="Rectangle 34"/>
          <p:cNvSpPr/>
          <p:nvPr/>
        </p:nvSpPr>
        <p:spPr bwMode="auto">
          <a:xfrm>
            <a:off x="8209236" y="662740"/>
            <a:ext cx="281809" cy="367272"/>
          </a:xfrm>
          <a:prstGeom prst="rect">
            <a:avLst/>
          </a:prstGeom>
          <a:noFill/>
          <a:ln w="28575">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1000"/>
                                        <p:tgtEl>
                                          <p:spTgt spid="49"/>
                                        </p:tgtEl>
                                      </p:cBhvr>
                                    </p:animEffect>
                                  </p:childTnLst>
                                </p:cTn>
                              </p:par>
                              <p:par>
                                <p:cTn id="12" presetID="10" presetClass="entr" presetSubtype="0" fill="hold" nodeType="with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childTnLst>
                                </p:cTn>
                              </p:par>
                              <p:par>
                                <p:cTn id="15" presetID="10"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childTnLst>
                                </p:cTn>
                              </p:par>
                              <p:par>
                                <p:cTn id="18" presetID="10" presetClass="entr" presetSubtype="0"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1000"/>
                                        <p:tgtEl>
                                          <p:spTgt spid="59"/>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1000"/>
                                        <p:tgtEl>
                                          <p:spTgt spid="55"/>
                                        </p:tgtEl>
                                      </p:cBhvr>
                                    </p:animEffect>
                                  </p:childTnLst>
                                </p:cTn>
                              </p:par>
                            </p:childTnLst>
                          </p:cTn>
                        </p:par>
                        <p:par>
                          <p:cTn id="29" fill="hold">
                            <p:stCondLst>
                              <p:cond delay="4000"/>
                            </p:stCondLst>
                            <p:childTnLst>
                              <p:par>
                                <p:cTn id="30" presetID="10" presetClass="entr" presetSubtype="0" fill="hold"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childTnLst>
                                </p:cTn>
                              </p:par>
                            </p:childTnLst>
                          </p:cTn>
                        </p:par>
                        <p:par>
                          <p:cTn id="33" fill="hold">
                            <p:stCondLst>
                              <p:cond delay="5000"/>
                            </p:stCondLst>
                            <p:childTnLst>
                              <p:par>
                                <p:cTn id="34" presetID="10" presetClass="entr" presetSubtype="0" fill="hold"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1000"/>
                                        <p:tgtEl>
                                          <p:spTgt spid="58"/>
                                        </p:tgtEl>
                                      </p:cBhvr>
                                    </p:animEffect>
                                  </p:childTnLst>
                                </p:cTn>
                              </p:par>
                              <p:par>
                                <p:cTn id="37" presetID="10" presetClass="exit" presetSubtype="0" fill="hold" nodeType="withEffect">
                                  <p:stCondLst>
                                    <p:cond delay="0"/>
                                  </p:stCondLst>
                                  <p:childTnLst>
                                    <p:animEffect transition="out" filter="fade">
                                      <p:cBhvr>
                                        <p:cTn id="38" dur="1000"/>
                                        <p:tgtEl>
                                          <p:spTgt spid="59"/>
                                        </p:tgtEl>
                                      </p:cBhvr>
                                    </p:animEffect>
                                    <p:set>
                                      <p:cBhvr>
                                        <p:cTn id="39" dur="1" fill="hold">
                                          <p:stCondLst>
                                            <p:cond delay="999"/>
                                          </p:stCondLst>
                                        </p:cTn>
                                        <p:tgtEl>
                                          <p:spTgt spid="59"/>
                                        </p:tgtEl>
                                        <p:attrNameLst>
                                          <p:attrName>style.visibility</p:attrName>
                                        </p:attrNameLst>
                                      </p:cBhvr>
                                      <p:to>
                                        <p:strVal val="hidden"/>
                                      </p:to>
                                    </p:set>
                                  </p:childTnLst>
                                </p:cTn>
                              </p:par>
                            </p:childTnLst>
                          </p:cTn>
                        </p:par>
                        <p:par>
                          <p:cTn id="40" fill="hold">
                            <p:stCondLst>
                              <p:cond delay="6000"/>
                            </p:stCondLst>
                            <p:childTnLst>
                              <p:par>
                                <p:cTn id="41" presetID="10" presetClass="entr" presetSubtype="0"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childTnLst>
                                </p:cTn>
                              </p:par>
                            </p:childTnLst>
                          </p:cTn>
                        </p:par>
                        <p:par>
                          <p:cTn id="44" fill="hold">
                            <p:stCondLst>
                              <p:cond delay="7000"/>
                            </p:stCondLst>
                            <p:childTnLst>
                              <p:par>
                                <p:cTn id="45" presetID="10" presetClass="exit" presetSubtype="0" fill="hold" nodeType="afterEffect">
                                  <p:stCondLst>
                                    <p:cond delay="0"/>
                                  </p:stCondLst>
                                  <p:childTnLst>
                                    <p:animEffect transition="out" filter="fade">
                                      <p:cBhvr>
                                        <p:cTn id="46" dur="1000"/>
                                        <p:tgtEl>
                                          <p:spTgt spid="55"/>
                                        </p:tgtEl>
                                      </p:cBhvr>
                                    </p:animEffect>
                                    <p:set>
                                      <p:cBhvr>
                                        <p:cTn id="47" dur="1" fill="hold">
                                          <p:stCondLst>
                                            <p:cond delay="999"/>
                                          </p:stCondLst>
                                        </p:cTn>
                                        <p:tgtEl>
                                          <p:spTgt spid="55"/>
                                        </p:tgtEl>
                                        <p:attrNameLst>
                                          <p:attrName>style.visibility</p:attrName>
                                        </p:attrNameLst>
                                      </p:cBhvr>
                                      <p:to>
                                        <p:strVal val="hidden"/>
                                      </p:to>
                                    </p:set>
                                  </p:childTnLst>
                                </p:cTn>
                              </p:par>
                            </p:childTnLst>
                          </p:cTn>
                        </p:par>
                        <p:par>
                          <p:cTn id="48" fill="hold">
                            <p:stCondLst>
                              <p:cond delay="8000"/>
                            </p:stCondLst>
                            <p:childTnLst>
                              <p:par>
                                <p:cTn id="49" presetID="10" presetClass="entr" presetSubtype="0" fill="hold" nodeType="after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1000"/>
                                        <p:tgtEl>
                                          <p:spTgt spid="57"/>
                                        </p:tgtEl>
                                      </p:cBhvr>
                                    </p:animEffect>
                                  </p:childTnLst>
                                </p:cTn>
                              </p:par>
                              <p:par>
                                <p:cTn id="52" presetID="10" presetClass="exit" presetSubtype="0" fill="hold" nodeType="withEffect">
                                  <p:stCondLst>
                                    <p:cond delay="0"/>
                                  </p:stCondLst>
                                  <p:childTnLst>
                                    <p:animEffect transition="out" filter="fade">
                                      <p:cBhvr>
                                        <p:cTn id="53" dur="1000"/>
                                        <p:tgtEl>
                                          <p:spTgt spid="56"/>
                                        </p:tgtEl>
                                      </p:cBhvr>
                                    </p:animEffect>
                                    <p:set>
                                      <p:cBhvr>
                                        <p:cTn id="54" dur="1" fill="hold">
                                          <p:stCondLst>
                                            <p:cond delay="999"/>
                                          </p:stCondLst>
                                        </p:cTn>
                                        <p:tgtEl>
                                          <p:spTgt spid="56"/>
                                        </p:tgtEl>
                                        <p:attrNameLst>
                                          <p:attrName>style.visibility</p:attrName>
                                        </p:attrNameLst>
                                      </p:cBhvr>
                                      <p:to>
                                        <p:strVal val="hidden"/>
                                      </p:to>
                                    </p:set>
                                  </p:childTnLst>
                                </p:cTn>
                              </p:par>
                            </p:childTnLst>
                          </p:cTn>
                        </p:par>
                        <p:par>
                          <p:cTn id="55" fill="hold">
                            <p:stCondLst>
                              <p:cond delay="9000"/>
                            </p:stCondLst>
                            <p:childTnLst>
                              <p:par>
                                <p:cTn id="56" presetID="10" presetClass="entr" presetSubtype="0" fill="hold" nodeType="after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1000"/>
                                        <p:tgtEl>
                                          <p:spTgt spid="54"/>
                                        </p:tgtEl>
                                      </p:cBhvr>
                                    </p:animEffect>
                                  </p:childTnLst>
                                </p:cTn>
                              </p:par>
                              <p:par>
                                <p:cTn id="59" presetID="10" presetClass="exit" presetSubtype="0" fill="hold" nodeType="withEffect">
                                  <p:stCondLst>
                                    <p:cond delay="0"/>
                                  </p:stCondLst>
                                  <p:childTnLst>
                                    <p:animEffect transition="out" filter="fade">
                                      <p:cBhvr>
                                        <p:cTn id="60" dur="1000"/>
                                        <p:tgtEl>
                                          <p:spTgt spid="53"/>
                                        </p:tgtEl>
                                      </p:cBhvr>
                                    </p:animEffect>
                                    <p:set>
                                      <p:cBhvr>
                                        <p:cTn id="61" dur="1" fill="hold">
                                          <p:stCondLst>
                                            <p:cond delay="999"/>
                                          </p:stCondLst>
                                        </p:cTn>
                                        <p:tgtEl>
                                          <p:spTgt spid="53"/>
                                        </p:tgtEl>
                                        <p:attrNameLst>
                                          <p:attrName>style.visibility</p:attrName>
                                        </p:attrNameLst>
                                      </p:cBhvr>
                                      <p:to>
                                        <p:strVal val="hidden"/>
                                      </p:to>
                                    </p:set>
                                  </p:childTnLst>
                                </p:cTn>
                              </p:par>
                            </p:childTnLst>
                          </p:cTn>
                        </p:par>
                        <p:par>
                          <p:cTn id="62" fill="hold">
                            <p:stCondLst>
                              <p:cond delay="10000"/>
                            </p:stCondLst>
                            <p:childTnLst>
                              <p:par>
                                <p:cTn id="63" presetID="10" presetClass="entr" presetSubtype="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1000"/>
                                        <p:tgtEl>
                                          <p:spTgt spid="60"/>
                                        </p:tgtEl>
                                      </p:cBhvr>
                                    </p:animEffect>
                                  </p:childTnLst>
                                </p:cTn>
                              </p:par>
                            </p:childTnLst>
                          </p:cTn>
                        </p:par>
                        <p:par>
                          <p:cTn id="66" fill="hold">
                            <p:stCondLst>
                              <p:cond delay="11000"/>
                            </p:stCondLst>
                            <p:childTnLst>
                              <p:par>
                                <p:cTn id="67" presetID="10" presetClass="entr" presetSubtype="0" fill="hold"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fade">
                                      <p:cBhvr>
                                        <p:cTn id="69" dur="1000"/>
                                        <p:tgtEl>
                                          <p:spTgt spid="53"/>
                                        </p:tgtEl>
                                      </p:cBhvr>
                                    </p:animEffect>
                                  </p:childTnLst>
                                </p:cTn>
                              </p:par>
                              <p:par>
                                <p:cTn id="70" presetID="10" presetClass="exit" presetSubtype="0" fill="hold" nodeType="withEffect">
                                  <p:stCondLst>
                                    <p:cond delay="0"/>
                                  </p:stCondLst>
                                  <p:childTnLst>
                                    <p:animEffect transition="out" filter="fade">
                                      <p:cBhvr>
                                        <p:cTn id="71" dur="1000"/>
                                        <p:tgtEl>
                                          <p:spTgt spid="54"/>
                                        </p:tgtEl>
                                      </p:cBhvr>
                                    </p:animEffect>
                                    <p:set>
                                      <p:cBhvr>
                                        <p:cTn id="72" dur="1" fill="hold">
                                          <p:stCondLst>
                                            <p:cond delay="999"/>
                                          </p:stCondLst>
                                        </p:cTn>
                                        <p:tgtEl>
                                          <p:spTgt spid="54"/>
                                        </p:tgtEl>
                                        <p:attrNameLst>
                                          <p:attrName>style.visibility</p:attrName>
                                        </p:attrNameLst>
                                      </p:cBhvr>
                                      <p:to>
                                        <p:strVal val="hidden"/>
                                      </p:to>
                                    </p:set>
                                  </p:childTnLst>
                                </p:cTn>
                              </p:par>
                            </p:childTnLst>
                          </p:cTn>
                        </p:par>
                        <p:par>
                          <p:cTn id="73" fill="hold">
                            <p:stCondLst>
                              <p:cond delay="12000"/>
                            </p:stCondLst>
                            <p:childTnLst>
                              <p:par>
                                <p:cTn id="74" presetID="10" presetClass="entr" presetSubtype="0" fill="hold"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1000"/>
                                        <p:tgtEl>
                                          <p:spTgt spid="56"/>
                                        </p:tgtEl>
                                      </p:cBhvr>
                                    </p:animEffect>
                                  </p:childTnLst>
                                </p:cTn>
                              </p:par>
                              <p:par>
                                <p:cTn id="77" presetID="10" presetClass="exit" presetSubtype="0" fill="hold" nodeType="withEffect">
                                  <p:stCondLst>
                                    <p:cond delay="0"/>
                                  </p:stCondLst>
                                  <p:childTnLst>
                                    <p:animEffect transition="out" filter="fade">
                                      <p:cBhvr>
                                        <p:cTn id="78" dur="2000"/>
                                        <p:tgtEl>
                                          <p:spTgt spid="57"/>
                                        </p:tgtEl>
                                      </p:cBhvr>
                                    </p:animEffect>
                                    <p:set>
                                      <p:cBhvr>
                                        <p:cTn id="79" dur="1" fill="hold">
                                          <p:stCondLst>
                                            <p:cond delay="1999"/>
                                          </p:stCondLst>
                                        </p:cTn>
                                        <p:tgtEl>
                                          <p:spTgt spid="57"/>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childTnLst>
                                </p:cTn>
                              </p:par>
                              <p:par>
                                <p:cTn id="85" presetID="10" presetClass="entr" presetSubtype="0" fill="hold"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childTnLst>
                                </p:cTn>
                              </p:par>
                            </p:childTnLst>
                          </p:cTn>
                        </p:par>
                        <p:par>
                          <p:cTn id="88" fill="hold">
                            <p:stCondLst>
                              <p:cond delay="1000"/>
                            </p:stCondLst>
                            <p:childTnLst>
                              <p:par>
                                <p:cTn id="89" presetID="10" presetClass="entr" presetSubtype="0" fill="hold" nodeType="afterEffect">
                                  <p:stCondLst>
                                    <p:cond delay="2000"/>
                                  </p:stCondLst>
                                  <p:childTnLst>
                                    <p:set>
                                      <p:cBhvr>
                                        <p:cTn id="90" dur="1" fill="hold">
                                          <p:stCondLst>
                                            <p:cond delay="0"/>
                                          </p:stCondLst>
                                        </p:cTn>
                                        <p:tgtEl>
                                          <p:spTgt spid="44"/>
                                        </p:tgtEl>
                                        <p:attrNameLst>
                                          <p:attrName>style.visibility</p:attrName>
                                        </p:attrNameLst>
                                      </p:cBhvr>
                                      <p:to>
                                        <p:strVal val="visible"/>
                                      </p:to>
                                    </p:set>
                                    <p:animEffect transition="in" filter="fade">
                                      <p:cBhvr>
                                        <p:cTn id="91" dur="500"/>
                                        <p:tgtEl>
                                          <p:spTgt spid="44"/>
                                        </p:tgtEl>
                                      </p:cBhvr>
                                    </p:animEffect>
                                  </p:childTnLst>
                                </p:cTn>
                              </p:par>
                            </p:childTnLst>
                          </p:cTn>
                        </p:par>
                        <p:par>
                          <p:cTn id="92" fill="hold">
                            <p:stCondLst>
                              <p:cond delay="3500"/>
                            </p:stCondLst>
                            <p:childTnLst>
                              <p:par>
                                <p:cTn id="93" presetID="10" presetClass="exit" presetSubtype="0" fill="hold" nodeType="afterEffect">
                                  <p:stCondLst>
                                    <p:cond delay="1000"/>
                                  </p:stCondLst>
                                  <p:childTnLst>
                                    <p:animEffect transition="out" filter="fade">
                                      <p:cBhvr>
                                        <p:cTn id="94" dur="500"/>
                                        <p:tgtEl>
                                          <p:spTgt spid="44"/>
                                        </p:tgtEl>
                                      </p:cBhvr>
                                    </p:animEffect>
                                    <p:set>
                                      <p:cBhvr>
                                        <p:cTn id="95" dur="1" fill="hold">
                                          <p:stCondLst>
                                            <p:cond delay="499"/>
                                          </p:stCondLst>
                                        </p:cTn>
                                        <p:tgtEl>
                                          <p:spTgt spid="44"/>
                                        </p:tgtEl>
                                        <p:attrNameLst>
                                          <p:attrName>style.visibility</p:attrName>
                                        </p:attrNameLst>
                                      </p:cBhvr>
                                      <p:to>
                                        <p:strVal val="hidden"/>
                                      </p:to>
                                    </p:set>
                                  </p:childTnLst>
                                </p:cTn>
                              </p:par>
                            </p:childTnLst>
                          </p:cTn>
                        </p:par>
                        <p:par>
                          <p:cTn id="96" fill="hold">
                            <p:stCondLst>
                              <p:cond delay="5000"/>
                            </p:stCondLst>
                            <p:childTnLst>
                              <p:par>
                                <p:cTn id="97" presetID="10"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Agenda</a:t>
            </a:r>
            <a:endParaRPr lang="en-US" dirty="0"/>
          </a:p>
        </p:txBody>
      </p:sp>
      <p:sp>
        <p:nvSpPr>
          <p:cNvPr id="8" name="Rounded Rectangle 7"/>
          <p:cNvSpPr/>
          <p:nvPr/>
        </p:nvSpPr>
        <p:spPr>
          <a:xfrm>
            <a:off x="570143" y="1569941"/>
            <a:ext cx="8016296" cy="3856615"/>
          </a:xfrm>
          <a:prstGeom prst="roundRect">
            <a:avLst>
              <a:gd name="adj" fmla="val 10893"/>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marL="457200" lvl="1" indent="-457200" defTabSz="914363">
              <a:lnSpc>
                <a:spcPct val="90000"/>
              </a:lnSpc>
              <a:spcBef>
                <a:spcPts val="2500"/>
              </a:spcBef>
              <a:spcAft>
                <a:spcPts val="1200"/>
              </a:spcAft>
              <a:buSzPct val="80000"/>
              <a:buBlip>
                <a:blip r:embed="rId3"/>
              </a:buBlip>
              <a:defRPr/>
            </a:pPr>
            <a:r>
              <a:rPr lang="en-US" sz="2800" dirty="0" smtClean="0">
                <a:solidFill>
                  <a:schemeClr val="tx1"/>
                </a:solidFill>
                <a:effectLst>
                  <a:outerShdw blurRad="38100" dist="38100" dir="2700000" algn="tl">
                    <a:srgbClr val="000000">
                      <a:alpha val="43137"/>
                    </a:srgbClr>
                  </a:outerShdw>
                </a:effectLst>
              </a:rPr>
              <a:t>Securing the virtual environment: Similarities and differences</a:t>
            </a:r>
          </a:p>
          <a:p>
            <a:pPr marL="457200" lvl="1" indent="-457200" defTabSz="914363">
              <a:lnSpc>
                <a:spcPct val="90000"/>
              </a:lnSpc>
              <a:spcBef>
                <a:spcPts val="2500"/>
              </a:spcBef>
              <a:spcAft>
                <a:spcPts val="1200"/>
              </a:spcAft>
              <a:buSzPct val="80000"/>
              <a:buBlip>
                <a:blip r:embed="rId3"/>
              </a:buBlip>
              <a:defRPr/>
            </a:pPr>
            <a:r>
              <a:rPr lang="en-US" sz="2800" dirty="0" smtClean="0">
                <a:solidFill>
                  <a:schemeClr val="tx1"/>
                </a:solidFill>
                <a:effectLst>
                  <a:outerShdw blurRad="38100" dist="38100" dir="2700000" algn="tl">
                    <a:srgbClr val="000000">
                      <a:alpha val="43137"/>
                    </a:srgbClr>
                  </a:outerShdw>
                </a:effectLst>
              </a:rPr>
              <a:t>Microsoft’s integrated approach to virtualization security</a:t>
            </a:r>
          </a:p>
          <a:p>
            <a:pPr marL="457200" lvl="1" indent="-457200" defTabSz="914363">
              <a:lnSpc>
                <a:spcPct val="90000"/>
              </a:lnSpc>
              <a:spcBef>
                <a:spcPts val="2500"/>
              </a:spcBef>
              <a:spcAft>
                <a:spcPts val="1200"/>
              </a:spcAft>
              <a:buSzPct val="80000"/>
              <a:buBlip>
                <a:blip r:embed="rId3"/>
              </a:buBlip>
              <a:defRPr/>
            </a:pPr>
            <a:r>
              <a:rPr lang="en-US" sz="2800" dirty="0" smtClean="0">
                <a:solidFill>
                  <a:schemeClr val="tx1"/>
                </a:solidFill>
                <a:effectLst>
                  <a:outerShdw blurRad="38100" dist="38100" dir="2700000" algn="tl">
                    <a:srgbClr val="000000">
                      <a:alpha val="43137"/>
                    </a:srgbClr>
                  </a:outerShdw>
                </a:effectLst>
              </a:rPr>
              <a:t>Achieving benefits through                                Core Infrastructure Optimization</a:t>
            </a:r>
          </a:p>
        </p:txBody>
      </p:sp>
      <p:sp>
        <p:nvSpPr>
          <p:cNvPr id="9" name="Rounded Rectangle 8"/>
          <p:cNvSpPr/>
          <p:nvPr/>
        </p:nvSpPr>
        <p:spPr>
          <a:xfrm>
            <a:off x="613273" y="1634704"/>
            <a:ext cx="7927087" cy="1188720"/>
          </a:xfrm>
          <a:prstGeom prst="roundRect">
            <a:avLst>
              <a:gd name="adj" fmla="val 36516"/>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586596" y="1746919"/>
            <a:ext cx="7936301" cy="4048300"/>
          </a:xfrm>
          <a:prstGeom prst="roundRect">
            <a:avLst>
              <a:gd name="adj" fmla="val 9288"/>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274320" tIns="274320" rIns="274320" bIns="274320" rtlCol="0" anchor="t">
            <a:spAutoFit/>
          </a:bodyPr>
          <a:lstStyle/>
          <a:p>
            <a:pPr marL="342900" lvl="0" indent="-342900" eaLnBrk="0" hangingPunct="0">
              <a:lnSpc>
                <a:spcPct val="80000"/>
              </a:lnSpc>
              <a:spcBef>
                <a:spcPts val="1200"/>
              </a:spcBef>
              <a:buSzPct val="80000"/>
              <a:defRPr/>
            </a:pPr>
            <a:r>
              <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V1 Solution Accelerator Just Released</a:t>
            </a:r>
          </a:p>
          <a:p>
            <a:pPr marL="569913" lvl="1" indent="-344488" defTabSz="914363" eaLnBrk="0" hangingPunct="0">
              <a:lnSpc>
                <a:spcPct val="90000"/>
              </a:lnSpc>
              <a:spcBef>
                <a:spcPts val="600"/>
              </a:spcBef>
              <a:buSzPct val="80000"/>
              <a:buBlip>
                <a:blip r:embed="rId3"/>
              </a:buBlip>
              <a:defRPr/>
            </a:pPr>
            <a:r>
              <a:rPr lang="en-US"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rPr>
              <a:t>Automates VM OS patching of XP, Vista, WS2k3 clients on            Virtual Server</a:t>
            </a:r>
          </a:p>
          <a:p>
            <a:pPr marL="342900" lvl="0" indent="-342900" eaLnBrk="0" hangingPunct="0">
              <a:lnSpc>
                <a:spcPct val="80000"/>
              </a:lnSpc>
              <a:spcBef>
                <a:spcPts val="2000"/>
              </a:spcBef>
              <a:buSzPct val="80000"/>
              <a:defRPr/>
            </a:pPr>
            <a:r>
              <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Integration with System Center and WSUS</a:t>
            </a:r>
          </a:p>
          <a:p>
            <a:pPr marL="569913" lvl="1" indent="-344488" defTabSz="914363" eaLnBrk="0" hangingPunct="0">
              <a:lnSpc>
                <a:spcPct val="90000"/>
              </a:lnSpc>
              <a:spcBef>
                <a:spcPts val="600"/>
              </a:spcBef>
              <a:buSzPct val="80000"/>
              <a:buBlip>
                <a:blip r:embed="rId3"/>
              </a:buBlip>
              <a:defRPr/>
            </a:pPr>
            <a:r>
              <a:rPr lang="en-US"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rPr>
              <a:t>System Center Virtual Machine Manager (VMM 2007)</a:t>
            </a:r>
          </a:p>
          <a:p>
            <a:pPr marL="569913" lvl="1" indent="-344488" defTabSz="914363" eaLnBrk="0" hangingPunct="0">
              <a:lnSpc>
                <a:spcPct val="90000"/>
              </a:lnSpc>
              <a:spcBef>
                <a:spcPts val="600"/>
              </a:spcBef>
              <a:buSzPct val="80000"/>
              <a:buBlip>
                <a:blip r:embed="rId3"/>
              </a:buBlip>
              <a:defRPr/>
            </a:pPr>
            <a:r>
              <a:rPr lang="en-US"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rPr>
              <a:t>System Center Configuration Manager 2007 (</a:t>
            </a:r>
            <a:r>
              <a:rPr lang="en-US" dirty="0" err="1"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rPr>
              <a:t>ConfigMgr</a:t>
            </a:r>
            <a:r>
              <a:rPr lang="en-US"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rPr>
              <a:t> 2007)</a:t>
            </a:r>
          </a:p>
          <a:p>
            <a:pPr marL="569913" lvl="1" indent="-344488" defTabSz="914363" eaLnBrk="0" hangingPunct="0">
              <a:lnSpc>
                <a:spcPct val="90000"/>
              </a:lnSpc>
              <a:spcBef>
                <a:spcPts val="600"/>
              </a:spcBef>
              <a:buSzPct val="80000"/>
              <a:buBlip>
                <a:blip r:embed="rId3"/>
              </a:buBlip>
              <a:defRPr/>
            </a:pPr>
            <a:r>
              <a:rPr lang="en-US"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rPr>
              <a:t>Windows server update service (WSUS3.0)</a:t>
            </a:r>
          </a:p>
          <a:p>
            <a:pPr marL="342900" lvl="0" indent="-342900" eaLnBrk="0" hangingPunct="0">
              <a:lnSpc>
                <a:spcPct val="80000"/>
              </a:lnSpc>
              <a:spcBef>
                <a:spcPts val="2000"/>
              </a:spcBef>
              <a:buSzPct val="80000"/>
              <a:defRPr/>
            </a:pPr>
            <a:r>
              <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V2 Fall 2008 Features</a:t>
            </a:r>
          </a:p>
          <a:p>
            <a:pPr marL="569913" lvl="1" indent="-344488" defTabSz="914363" eaLnBrk="0" hangingPunct="0">
              <a:lnSpc>
                <a:spcPct val="90000"/>
              </a:lnSpc>
              <a:spcBef>
                <a:spcPts val="600"/>
              </a:spcBef>
              <a:buSzPct val="80000"/>
              <a:buBlip>
                <a:blip r:embed="rId3"/>
              </a:buBlip>
              <a:defRPr/>
            </a:pPr>
            <a:r>
              <a:rPr lang="en-US"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rPr>
              <a:t>Hyper V, WS2008 clients, </a:t>
            </a:r>
            <a:r>
              <a:rPr lang="en-US" dirty="0" err="1"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rPr>
              <a:t>CfgMgr</a:t>
            </a:r>
            <a:r>
              <a:rPr lang="en-US"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rPr>
              <a:t> 2007 SP1, WSUS 3.0 SP1, NAP</a:t>
            </a:r>
          </a:p>
        </p:txBody>
      </p:sp>
      <p:sp>
        <p:nvSpPr>
          <p:cNvPr id="2" name="Title 1"/>
          <p:cNvSpPr>
            <a:spLocks noGrp="1"/>
          </p:cNvSpPr>
          <p:nvPr>
            <p:ph type="title"/>
          </p:nvPr>
        </p:nvSpPr>
        <p:spPr/>
        <p:txBody>
          <a:bodyPr/>
          <a:lstStyle/>
          <a:p>
            <a:pPr lvl="0"/>
            <a:r>
              <a:rPr smtClean="0"/>
              <a:t>…With Complementary Tools</a:t>
            </a:r>
            <a:r>
              <a:rPr sz="4000" smtClean="0"/>
              <a:t/>
            </a:r>
            <a:br>
              <a:rPr sz="4000" smtClean="0"/>
            </a:br>
            <a:r>
              <a:rPr sz="2800" spc="-100" smtClean="0">
                <a:ln>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Offline VM Servicing Toolkit</a:t>
            </a:r>
            <a:endParaRPr sz="2800" spc="-100">
              <a:ln>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endParaRPr>
          </a:p>
        </p:txBody>
      </p:sp>
      <p:sp>
        <p:nvSpPr>
          <p:cNvPr id="8" name="Rectangle 7"/>
          <p:cNvSpPr/>
          <p:nvPr/>
        </p:nvSpPr>
        <p:spPr bwMode="auto">
          <a:xfrm>
            <a:off x="8560019" y="662740"/>
            <a:ext cx="281809" cy="367272"/>
          </a:xfrm>
          <a:prstGeom prst="rect">
            <a:avLst/>
          </a:prstGeom>
          <a:gradFill>
            <a:gsLst>
              <a:gs pos="0">
                <a:srgbClr val="FFC000"/>
              </a:gs>
              <a:gs pos="50000">
                <a:schemeClr val="accent6">
                  <a:lumMod val="75000"/>
                </a:schemeClr>
              </a:gs>
              <a:gs pos="100000">
                <a:srgbClr val="FFC000"/>
              </a:gs>
            </a:gsLst>
            <a:lin ang="0" scaled="0"/>
          </a:gradFill>
          <a:ln w="12700">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9" name="Rectangle 8"/>
          <p:cNvSpPr/>
          <p:nvPr/>
        </p:nvSpPr>
        <p:spPr bwMode="auto">
          <a:xfrm>
            <a:off x="7858454" y="662740"/>
            <a:ext cx="281809" cy="367272"/>
          </a:xfrm>
          <a:prstGeom prst="rect">
            <a:avLst/>
          </a:prstGeom>
          <a:noFill/>
          <a:ln w="28575">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10" name="Rectangle 9"/>
          <p:cNvSpPr/>
          <p:nvPr/>
        </p:nvSpPr>
        <p:spPr bwMode="auto">
          <a:xfrm>
            <a:off x="8209236" y="662740"/>
            <a:ext cx="281809" cy="367272"/>
          </a:xfrm>
          <a:prstGeom prst="rect">
            <a:avLst/>
          </a:prstGeom>
          <a:noFill/>
          <a:ln w="28575">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p:nvPr/>
        </p:nvGrpSpPr>
        <p:grpSpPr>
          <a:xfrm>
            <a:off x="241554" y="1563105"/>
            <a:ext cx="8666118" cy="3871541"/>
            <a:chOff x="241554" y="1563105"/>
            <a:chExt cx="8666118" cy="3871541"/>
          </a:xfrm>
          <a:effectLst>
            <a:reflection blurRad="6350" stA="50000" endA="275" endPos="40000" dist="101600" dir="5400000" sy="-100000" algn="bl" rotWithShape="0"/>
          </a:effectLst>
        </p:grpSpPr>
        <p:sp>
          <p:nvSpPr>
            <p:cNvPr id="45" name="Rounded Rectangle 44"/>
            <p:cNvSpPr/>
            <p:nvPr/>
          </p:nvSpPr>
          <p:spPr bwMode="auto">
            <a:xfrm rot="5400000">
              <a:off x="2638842" y="-834183"/>
              <a:ext cx="3871541" cy="8666118"/>
            </a:xfrm>
            <a:prstGeom prst="roundRect">
              <a:avLst>
                <a:gd name="adj" fmla="val 9288"/>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t"/>
            <a:lstStyle/>
            <a:p>
              <a:pPr algn="ctr" fontAlgn="base">
                <a:spcBef>
                  <a:spcPct val="0"/>
                </a:spcBef>
                <a:spcAft>
                  <a:spcPct val="0"/>
                </a:spcAft>
              </a:pPr>
              <a:endPar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20" name="Rounded Rectangle 19"/>
            <p:cNvSpPr/>
            <p:nvPr/>
          </p:nvSpPr>
          <p:spPr bwMode="auto">
            <a:xfrm>
              <a:off x="278023" y="2762609"/>
              <a:ext cx="4686300" cy="1752600"/>
            </a:xfrm>
            <a:prstGeom prst="roundRect">
              <a:avLst>
                <a:gd name="adj" fmla="val 8640"/>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none" lIns="0" tIns="91440" rIns="0" bIns="0" rtlCol="0" anchor="t">
              <a:noAutofit/>
            </a:bodyPr>
            <a:lstStyle/>
            <a:p>
              <a:pPr indent="-342900" algn="ctr" defTabSz="1106012" eaLnBrk="0" hangingPunct="0">
                <a:lnSpc>
                  <a:spcPct val="80000"/>
                </a:lnSpc>
                <a:buClr>
                  <a:schemeClr val="tx2"/>
                </a:buClr>
                <a:buSzPct val="95000"/>
                <a:tabLst>
                  <a:tab pos="514476" algn="l"/>
                </a:tabLst>
                <a:defRPr/>
              </a:pPr>
              <a:r>
                <a:rPr lang="en-US" altLang="zh-CN" sz="2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Arial" charset="0"/>
                  <a:cs typeface="Arial" charset="0"/>
                </a:rPr>
                <a:t>Virtualization</a:t>
              </a:r>
            </a:p>
          </p:txBody>
        </p:sp>
        <p:sp>
          <p:nvSpPr>
            <p:cNvPr id="39" name="Rounded Rectangle 38"/>
            <p:cNvSpPr/>
            <p:nvPr/>
          </p:nvSpPr>
          <p:spPr bwMode="auto">
            <a:xfrm>
              <a:off x="3456680" y="3652571"/>
              <a:ext cx="1352549" cy="704849"/>
            </a:xfrm>
            <a:prstGeom prst="roundRect">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outerShdw blurRad="63500" sx="102000" sy="102000" algn="ctr" rotWithShape="0">
                <a:prstClr val="black">
                  <a:alpha val="40000"/>
                </a:prstClr>
              </a:outerShdw>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182880" bIns="182880" rtlCol="0" anchor="ctr"/>
            <a:lstStyle/>
            <a:p>
              <a:pPr marL="0" lvl="1" indent="-342900" algn="ctr" defTabSz="1106012" eaLnBrk="0" hangingPunct="0">
                <a:lnSpc>
                  <a:spcPct val="80000"/>
                </a:lnSpc>
                <a:buClr>
                  <a:schemeClr val="tx2"/>
                </a:buClr>
                <a:buSzPct val="95000"/>
                <a:tabLst>
                  <a:tab pos="514476" algn="l"/>
                </a:tabLst>
                <a:defRPr/>
              </a:pPr>
              <a:r>
                <a:rPr lang="en-US" altLang="zh-CN"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Softgrid</a:t>
              </a:r>
            </a:p>
          </p:txBody>
        </p:sp>
        <p:sp>
          <p:nvSpPr>
            <p:cNvPr id="34" name="Rounded Rectangle 33"/>
            <p:cNvSpPr/>
            <p:nvPr/>
          </p:nvSpPr>
          <p:spPr bwMode="auto">
            <a:xfrm>
              <a:off x="1938521" y="3652571"/>
              <a:ext cx="1352549" cy="704849"/>
            </a:xfrm>
            <a:prstGeom prst="roundRect">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outerShdw blurRad="63500" sx="102000" sy="102000" algn="ctr" rotWithShape="0">
                <a:prstClr val="black">
                  <a:alpha val="40000"/>
                </a:prstClr>
              </a:outerShdw>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182880" bIns="182880" rtlCol="0" anchor="ctr"/>
            <a:lstStyle/>
            <a:p>
              <a:pPr marL="0" lvl="1" indent="-342900" algn="ctr" defTabSz="1106012" eaLnBrk="0" hangingPunct="0">
                <a:lnSpc>
                  <a:spcPct val="80000"/>
                </a:lnSpc>
                <a:buClr>
                  <a:schemeClr val="tx2"/>
                </a:buClr>
                <a:buSzPct val="95000"/>
                <a:tabLst>
                  <a:tab pos="514476" algn="l"/>
                </a:tabLst>
                <a:defRPr/>
              </a:pPr>
              <a:r>
                <a:rPr lang="en-US" altLang="zh-CN"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Terminal Services</a:t>
              </a:r>
            </a:p>
          </p:txBody>
        </p:sp>
        <p:sp>
          <p:nvSpPr>
            <p:cNvPr id="38" name="Rounded Rectangle 37"/>
            <p:cNvSpPr/>
            <p:nvPr/>
          </p:nvSpPr>
          <p:spPr bwMode="auto">
            <a:xfrm>
              <a:off x="420362" y="3652571"/>
              <a:ext cx="1352549" cy="704849"/>
            </a:xfrm>
            <a:prstGeom prst="roundRect">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outerShdw blurRad="63500" sx="102000" sy="102000" algn="ctr" rotWithShape="0">
                <a:prstClr val="black">
                  <a:alpha val="40000"/>
                </a:prstClr>
              </a:outerShdw>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182880" bIns="182880" rtlCol="0" anchor="ctr"/>
            <a:lstStyle/>
            <a:p>
              <a:pPr marL="0" lvl="1" indent="-342900" algn="ctr" defTabSz="1106012" eaLnBrk="0" hangingPunct="0">
                <a:lnSpc>
                  <a:spcPct val="80000"/>
                </a:lnSpc>
                <a:buClr>
                  <a:schemeClr val="tx2"/>
                </a:buClr>
                <a:buSzPct val="95000"/>
                <a:tabLst>
                  <a:tab pos="514476" algn="l"/>
                </a:tabLst>
                <a:defRPr/>
              </a:pPr>
              <a:r>
                <a:rPr lang="en-US" altLang="zh-CN"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Hyper-V</a:t>
              </a:r>
            </a:p>
          </p:txBody>
        </p:sp>
        <p:sp>
          <p:nvSpPr>
            <p:cNvPr id="41" name="TextBox 40"/>
            <p:cNvSpPr txBox="1"/>
            <p:nvPr/>
          </p:nvSpPr>
          <p:spPr>
            <a:xfrm>
              <a:off x="322052" y="3313801"/>
              <a:ext cx="1485363" cy="289310"/>
            </a:xfrm>
            <a:prstGeom prst="rect">
              <a:avLst/>
            </a:prstGeom>
            <a:noFill/>
          </p:spPr>
          <p:txBody>
            <a:bodyPr wrap="square" rtlCol="0">
              <a:spAutoFit/>
            </a:bodyPr>
            <a:lstStyle/>
            <a:p>
              <a:pPr indent="-342900" algn="ctr" defTabSz="1106012" eaLnBrk="0" hangingPunct="0">
                <a:lnSpc>
                  <a:spcPct val="80000"/>
                </a:lnSpc>
                <a:buClr>
                  <a:schemeClr val="tx2"/>
                </a:buClr>
                <a:buSzPct val="95000"/>
                <a:tabLst>
                  <a:tab pos="514476" algn="l"/>
                </a:tabLst>
                <a:defRPr/>
              </a:pPr>
              <a:r>
                <a:rPr lang="en-US" altLang="zh-CN" sz="16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n-lt"/>
                  <a:cs typeface="Arial" charset="0"/>
                </a:rPr>
                <a:t>Hardware</a:t>
              </a:r>
            </a:p>
          </p:txBody>
        </p:sp>
        <p:sp>
          <p:nvSpPr>
            <p:cNvPr id="42" name="TextBox 41"/>
            <p:cNvSpPr txBox="1"/>
            <p:nvPr/>
          </p:nvSpPr>
          <p:spPr>
            <a:xfrm>
              <a:off x="1840211" y="3313801"/>
              <a:ext cx="1485363" cy="289310"/>
            </a:xfrm>
            <a:prstGeom prst="rect">
              <a:avLst/>
            </a:prstGeom>
            <a:noFill/>
          </p:spPr>
          <p:txBody>
            <a:bodyPr wrap="square" rtlCol="0">
              <a:spAutoFit/>
            </a:bodyPr>
            <a:lstStyle/>
            <a:p>
              <a:pPr indent="-342900" algn="ctr" defTabSz="1106012" eaLnBrk="0" hangingPunct="0">
                <a:lnSpc>
                  <a:spcPct val="80000"/>
                </a:lnSpc>
                <a:buClr>
                  <a:schemeClr val="tx2"/>
                </a:buClr>
                <a:buSzPct val="95000"/>
                <a:tabLst>
                  <a:tab pos="514476" algn="l"/>
                </a:tabLst>
                <a:defRPr/>
              </a:pPr>
              <a:r>
                <a:rPr lang="en-US" altLang="zh-CN" sz="16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n-lt"/>
                  <a:cs typeface="Arial" charset="0"/>
                </a:rPr>
                <a:t>Presentation</a:t>
              </a:r>
            </a:p>
          </p:txBody>
        </p:sp>
        <p:sp>
          <p:nvSpPr>
            <p:cNvPr id="43" name="TextBox 42"/>
            <p:cNvSpPr txBox="1"/>
            <p:nvPr/>
          </p:nvSpPr>
          <p:spPr>
            <a:xfrm>
              <a:off x="3358370" y="3313801"/>
              <a:ext cx="1485363" cy="289310"/>
            </a:xfrm>
            <a:prstGeom prst="rect">
              <a:avLst/>
            </a:prstGeom>
            <a:noFill/>
          </p:spPr>
          <p:txBody>
            <a:bodyPr wrap="square" rtlCol="0">
              <a:spAutoFit/>
            </a:bodyPr>
            <a:lstStyle/>
            <a:p>
              <a:pPr indent="-342900" algn="ctr" defTabSz="1106012" eaLnBrk="0" hangingPunct="0">
                <a:lnSpc>
                  <a:spcPct val="80000"/>
                </a:lnSpc>
                <a:buClr>
                  <a:schemeClr val="tx2"/>
                </a:buClr>
                <a:buSzPct val="95000"/>
                <a:tabLst>
                  <a:tab pos="514476" algn="l"/>
                </a:tabLst>
                <a:defRPr/>
              </a:pPr>
              <a:r>
                <a:rPr lang="en-US" altLang="zh-CN" sz="16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n-lt"/>
                  <a:cs typeface="Arial" charset="0"/>
                </a:rPr>
                <a:t>Application</a:t>
              </a:r>
            </a:p>
          </p:txBody>
        </p:sp>
        <p:sp>
          <p:nvSpPr>
            <p:cNvPr id="23" name="TextBox 22"/>
            <p:cNvSpPr txBox="1"/>
            <p:nvPr/>
          </p:nvSpPr>
          <p:spPr>
            <a:xfrm>
              <a:off x="278022" y="4597882"/>
              <a:ext cx="4695825" cy="367340"/>
            </a:xfrm>
            <a:prstGeom prst="roundRect">
              <a:avLst>
                <a:gd name="adj" fmla="val 40979"/>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indent="-342900" algn="ctr" defTabSz="1106012" eaLnBrk="0" hangingPunct="0">
                <a:lnSpc>
                  <a:spcPct val="80000"/>
                </a:lnSpc>
                <a:buClr>
                  <a:schemeClr val="tx2"/>
                </a:buClr>
                <a:buSzPct val="95000"/>
                <a:tabLst>
                  <a:tab pos="514476" algn="l"/>
                </a:tabLst>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Network Access Protection</a:t>
              </a:r>
              <a:endPar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endParaRPr>
            </a:p>
          </p:txBody>
        </p:sp>
        <p:sp>
          <p:nvSpPr>
            <p:cNvPr id="24" name="TextBox 23"/>
            <p:cNvSpPr txBox="1"/>
            <p:nvPr/>
          </p:nvSpPr>
          <p:spPr>
            <a:xfrm>
              <a:off x="287548" y="5067304"/>
              <a:ext cx="4705350" cy="367340"/>
            </a:xfrm>
            <a:prstGeom prst="roundRect">
              <a:avLst>
                <a:gd name="adj" fmla="val 31862"/>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indent="-342900" algn="ctr" defTabSz="1106012" eaLnBrk="0" hangingPunct="0">
                <a:lnSpc>
                  <a:spcPct val="80000"/>
                </a:lnSpc>
                <a:buClr>
                  <a:schemeClr val="tx2"/>
                </a:buClr>
                <a:buSzPct val="95000"/>
                <a:tabLst>
                  <a:tab pos="514476" algn="l"/>
                </a:tabLst>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Server &amp; Domain Isolation</a:t>
              </a:r>
              <a:endPar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endParaRPr>
            </a:p>
          </p:txBody>
        </p:sp>
        <p:sp>
          <p:nvSpPr>
            <p:cNvPr id="25" name="TextBox 24"/>
            <p:cNvSpPr txBox="1"/>
            <p:nvPr/>
          </p:nvSpPr>
          <p:spPr>
            <a:xfrm>
              <a:off x="278023" y="2332725"/>
              <a:ext cx="4686300" cy="358715"/>
            </a:xfrm>
            <a:prstGeom prst="roundRect">
              <a:avLst>
                <a:gd name="adj" fmla="val 47057"/>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indent="-342900" algn="ctr" defTabSz="1106012" eaLnBrk="0" hangingPunct="0">
                <a:lnSpc>
                  <a:spcPct val="80000"/>
                </a:lnSpc>
                <a:buClr>
                  <a:schemeClr val="tx2"/>
                </a:buClr>
                <a:buSzPct val="95000"/>
                <a:tabLst>
                  <a:tab pos="514476" algn="l"/>
                </a:tabLst>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Forefront security solutions</a:t>
              </a:r>
              <a:endPar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endParaRPr>
            </a:p>
          </p:txBody>
        </p:sp>
        <p:sp>
          <p:nvSpPr>
            <p:cNvPr id="26" name="TextBox 25"/>
            <p:cNvSpPr txBox="1"/>
            <p:nvPr/>
          </p:nvSpPr>
          <p:spPr>
            <a:xfrm>
              <a:off x="278023" y="1567851"/>
              <a:ext cx="2352676" cy="683264"/>
            </a:xfrm>
            <a:prstGeom prst="roundRect">
              <a:avLst>
                <a:gd name="adj" fmla="val 23101"/>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indent="-342900" algn="ctr" defTabSz="1106012" eaLnBrk="0" hangingPunct="0">
                <a:lnSpc>
                  <a:spcPct val="80000"/>
                </a:lnSpc>
                <a:buClr>
                  <a:schemeClr val="tx2"/>
                </a:buClr>
                <a:buSzPct val="95000"/>
                <a:tabLst>
                  <a:tab pos="514476" algn="l"/>
                </a:tabLst>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System Center Virtual Machine Manager</a:t>
              </a:r>
              <a:endPar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endParaRPr>
            </a:p>
          </p:txBody>
        </p:sp>
        <p:sp>
          <p:nvSpPr>
            <p:cNvPr id="30" name="TextBox 29"/>
            <p:cNvSpPr txBox="1"/>
            <p:nvPr/>
          </p:nvSpPr>
          <p:spPr>
            <a:xfrm>
              <a:off x="2754523" y="1567851"/>
              <a:ext cx="2152649" cy="683264"/>
            </a:xfrm>
            <a:prstGeom prst="roundRect">
              <a:avLst>
                <a:gd name="adj" fmla="val 25675"/>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indent="-342900" algn="ctr" defTabSz="1106012" eaLnBrk="0" hangingPunct="0">
                <a:lnSpc>
                  <a:spcPct val="80000"/>
                </a:lnSpc>
                <a:buClr>
                  <a:schemeClr val="tx2"/>
                </a:buClr>
                <a:buSzPct val="95000"/>
                <a:tabLst>
                  <a:tab pos="514476" algn="l"/>
                </a:tabLst>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Microsoft Identity Lifecycle Manager </a:t>
              </a:r>
              <a:endPar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endParaRPr>
            </a:p>
          </p:txBody>
        </p:sp>
        <p:sp>
          <p:nvSpPr>
            <p:cNvPr id="31" name="Up-Down Arrow 30"/>
            <p:cNvSpPr/>
            <p:nvPr/>
          </p:nvSpPr>
          <p:spPr bwMode="auto">
            <a:xfrm>
              <a:off x="5113662" y="1614860"/>
              <a:ext cx="857250" cy="3742141"/>
            </a:xfrm>
            <a:prstGeom prst="upDownArrow">
              <a:avLst>
                <a:gd name="adj1" fmla="val 62075"/>
                <a:gd name="adj2" fmla="val 50000"/>
              </a:avLst>
            </a:prstGeom>
            <a:gradFill>
              <a:gsLst>
                <a:gs pos="0">
                  <a:schemeClr val="bg2">
                    <a:lumMod val="20000"/>
                    <a:lumOff val="80000"/>
                  </a:schemeClr>
                </a:gs>
                <a:gs pos="50000">
                  <a:schemeClr val="bg2">
                    <a:lumMod val="20000"/>
                    <a:lumOff val="80000"/>
                    <a:alpha val="14000"/>
                  </a:schemeClr>
                </a:gs>
                <a:gs pos="100000">
                  <a:schemeClr val="bg2">
                    <a:lumMod val="20000"/>
                    <a:lumOff val="80000"/>
                  </a:schemeClr>
                </a:gs>
              </a:gsLst>
              <a:lin ang="5400000" scaled="0"/>
            </a:gradFill>
            <a:ln>
              <a:noFill/>
              <a:headEnd type="none" w="med" len="med"/>
              <a:tailEnd type="none" w="med" len="med"/>
            </a:ln>
            <a:effectLst>
              <a:outerShdw blurRad="215900" sx="102000" sy="102000" algn="ctr" rotWithShape="0">
                <a:prstClr val="black">
                  <a:alpha val="59000"/>
                </a:prstClr>
              </a:outerShdw>
            </a:effectLst>
          </p:spPr>
          <p:style>
            <a:lnRef idx="1">
              <a:schemeClr val="accent2"/>
            </a:lnRef>
            <a:fillRef idx="2">
              <a:schemeClr val="accent2"/>
            </a:fillRef>
            <a:effectRef idx="1">
              <a:schemeClr val="accent2"/>
            </a:effectRef>
            <a:fontRef idx="minor">
              <a:schemeClr val="dk1"/>
            </a:fontRef>
          </p:style>
          <p:txBody>
            <a:bodyPr vert="vert270" wrap="square" lIns="91440" tIns="45720" rIns="91440" bIns="45720" numCol="1" rtlCol="0" anchor="ctr" anchorCtr="1" compatLnSpc="1">
              <a:prstTxWarp prst="textNoShape">
                <a:avLst/>
              </a:prstTxWarp>
            </a:bodyPr>
            <a:lstStyle/>
            <a:p>
              <a:pPr indent="-342900" algn="ctr" defTabSz="1106012" eaLnBrk="0" hangingPunct="0">
                <a:lnSpc>
                  <a:spcPct val="80000"/>
                </a:lnSpc>
                <a:buClr>
                  <a:schemeClr val="tx2"/>
                </a:buClr>
                <a:buSzPct val="95000"/>
                <a:tabLst>
                  <a:tab pos="514476" algn="l"/>
                </a:tabLst>
                <a:defRPr/>
              </a:pPr>
              <a:r>
                <a:rPr lang="en-US" altLang="zh-CN" sz="2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Arial" charset="0"/>
                  <a:cs typeface="Arial" charset="0"/>
                </a:rPr>
                <a:t>Active Directory</a:t>
              </a:r>
            </a:p>
          </p:txBody>
        </p:sp>
        <p:sp>
          <p:nvSpPr>
            <p:cNvPr id="35" name="TextBox 34"/>
            <p:cNvSpPr txBox="1"/>
            <p:nvPr/>
          </p:nvSpPr>
          <p:spPr>
            <a:xfrm>
              <a:off x="6024295" y="1784038"/>
              <a:ext cx="2619375" cy="3425553"/>
            </a:xfrm>
            <a:prstGeom prst="rect">
              <a:avLst/>
            </a:prstGeom>
            <a:noFill/>
          </p:spPr>
          <p:txBody>
            <a:bodyPr wrap="square" rtlCol="0">
              <a:spAutoFit/>
            </a:bodyPr>
            <a:lstStyle/>
            <a:p>
              <a:pPr marL="233363" lvl="1" indent="-233363" defTabSz="914363">
                <a:lnSpc>
                  <a:spcPct val="90000"/>
                </a:lnSpc>
                <a:spcAft>
                  <a:spcPts val="600"/>
                </a:spcAft>
                <a:buSzPct val="80000"/>
                <a:buBlip>
                  <a:blip r:embed="rId3"/>
                </a:buBlip>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Active Directory enables a single identity store for virtualization</a:t>
              </a:r>
            </a:p>
            <a:p>
              <a:pPr marL="233363" lvl="1" indent="-233363" defTabSz="914363">
                <a:lnSpc>
                  <a:spcPct val="90000"/>
                </a:lnSpc>
                <a:spcAft>
                  <a:spcPts val="600"/>
                </a:spcAft>
                <a:buSzPct val="80000"/>
                <a:buBlip>
                  <a:blip r:embed="rId3"/>
                </a:buBlip>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Virtual machines based on Hyper-V are treated as a file on the file system.  </a:t>
              </a:r>
            </a:p>
            <a:p>
              <a:pPr marL="233363" lvl="1" indent="-233363" defTabSz="914363">
                <a:lnSpc>
                  <a:spcPct val="90000"/>
                </a:lnSpc>
                <a:spcAft>
                  <a:spcPts val="600"/>
                </a:spcAft>
                <a:buSzPct val="80000"/>
                <a:buBlip>
                  <a:blip r:embed="rId3"/>
                </a:buBlip>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Across physical / virtual environments, file access can then be granted through user groups</a:t>
              </a:r>
            </a:p>
            <a:p>
              <a:pPr marL="233363" lvl="1" indent="-233363" defTabSz="914363">
                <a:lnSpc>
                  <a:spcPct val="90000"/>
                </a:lnSpc>
                <a:spcAft>
                  <a:spcPts val="600"/>
                </a:spcAft>
                <a:buSzPct val="80000"/>
                <a:buBlip>
                  <a:blip r:embed="rId3"/>
                </a:buBlip>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Across different forms of virtualization</a:t>
              </a:r>
            </a:p>
          </p:txBody>
        </p:sp>
      </p:grpSp>
      <p:sp>
        <p:nvSpPr>
          <p:cNvPr id="44" name="Title 43"/>
          <p:cNvSpPr>
            <a:spLocks noGrp="1"/>
          </p:cNvSpPr>
          <p:nvPr>
            <p:ph type="title"/>
          </p:nvPr>
        </p:nvSpPr>
        <p:spPr/>
        <p:txBody>
          <a:bodyPr/>
          <a:lstStyle/>
          <a:p>
            <a:r>
              <a:rPr smtClean="0"/>
              <a:t>... And Enabled By Active Directory</a:t>
            </a:r>
            <a:endParaRPr lang="en-US" dirty="0"/>
          </a:p>
        </p:txBody>
      </p:sp>
      <p:sp>
        <p:nvSpPr>
          <p:cNvPr id="27" name="Rectangle 26"/>
          <p:cNvSpPr/>
          <p:nvPr/>
        </p:nvSpPr>
        <p:spPr bwMode="auto">
          <a:xfrm>
            <a:off x="8560019" y="662740"/>
            <a:ext cx="281809" cy="367272"/>
          </a:xfrm>
          <a:prstGeom prst="rect">
            <a:avLst/>
          </a:prstGeom>
          <a:gradFill>
            <a:gsLst>
              <a:gs pos="0">
                <a:srgbClr val="FFC000"/>
              </a:gs>
              <a:gs pos="50000">
                <a:schemeClr val="accent6">
                  <a:lumMod val="75000"/>
                </a:schemeClr>
              </a:gs>
              <a:gs pos="100000">
                <a:srgbClr val="FFC000"/>
              </a:gs>
            </a:gsLst>
            <a:lin ang="0" scaled="0"/>
          </a:gradFill>
          <a:ln w="12700">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28" name="Rectangle 27"/>
          <p:cNvSpPr/>
          <p:nvPr/>
        </p:nvSpPr>
        <p:spPr bwMode="auto">
          <a:xfrm>
            <a:off x="7858454" y="662740"/>
            <a:ext cx="281809" cy="367272"/>
          </a:xfrm>
          <a:prstGeom prst="rect">
            <a:avLst/>
          </a:prstGeom>
          <a:noFill/>
          <a:ln w="28575">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29" name="Rectangle 28"/>
          <p:cNvSpPr/>
          <p:nvPr/>
        </p:nvSpPr>
        <p:spPr bwMode="auto">
          <a:xfrm>
            <a:off x="8209236" y="662740"/>
            <a:ext cx="281809" cy="367272"/>
          </a:xfrm>
          <a:prstGeom prst="rect">
            <a:avLst/>
          </a:prstGeom>
          <a:noFill/>
          <a:ln w="28575">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397335" y="1543344"/>
            <a:ext cx="1954816" cy="4400256"/>
          </a:xfrm>
          <a:prstGeom prst="roundRect">
            <a:avLst>
              <a:gd name="adj" fmla="val 12151"/>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indent="-342900" algn="ctr">
              <a:lnSpc>
                <a:spcPct val="80000"/>
              </a:lnSpc>
              <a:spcAft>
                <a:spcPts val="600"/>
              </a:spcAft>
              <a:defRPr/>
            </a:pPr>
            <a: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Basic</a:t>
            </a:r>
          </a:p>
        </p:txBody>
      </p:sp>
      <p:sp>
        <p:nvSpPr>
          <p:cNvPr id="38" name="Rounded Rectangle 37"/>
          <p:cNvSpPr/>
          <p:nvPr/>
        </p:nvSpPr>
        <p:spPr>
          <a:xfrm>
            <a:off x="2532279" y="1543344"/>
            <a:ext cx="1954816" cy="4400256"/>
          </a:xfrm>
          <a:prstGeom prst="roundRect">
            <a:avLst>
              <a:gd name="adj" fmla="val 12151"/>
            </a:avLst>
          </a:prstGeom>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indent="-342900" algn="ctr">
              <a:lnSpc>
                <a:spcPct val="80000"/>
              </a:lnSpc>
              <a:spcAft>
                <a:spcPts val="600"/>
              </a:spcAft>
              <a:defRPr/>
            </a:pPr>
            <a: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Standardized</a:t>
            </a:r>
          </a:p>
        </p:txBody>
      </p:sp>
      <p:sp>
        <p:nvSpPr>
          <p:cNvPr id="39" name="Rounded Rectangle 38"/>
          <p:cNvSpPr/>
          <p:nvPr/>
        </p:nvSpPr>
        <p:spPr>
          <a:xfrm>
            <a:off x="6814256" y="1538249"/>
            <a:ext cx="1954816" cy="4400256"/>
          </a:xfrm>
          <a:prstGeom prst="roundRect">
            <a:avLst>
              <a:gd name="adj" fmla="val 12151"/>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indent="-342900" algn="ctr">
              <a:lnSpc>
                <a:spcPct val="80000"/>
              </a:lnSpc>
              <a:spcAft>
                <a:spcPts val="600"/>
              </a:spcAft>
              <a:defRPr/>
            </a:pPr>
            <a: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Dynamic</a:t>
            </a:r>
          </a:p>
        </p:txBody>
      </p:sp>
      <p:sp>
        <p:nvSpPr>
          <p:cNvPr id="40" name="Rounded Rectangle 39"/>
          <p:cNvSpPr/>
          <p:nvPr/>
        </p:nvSpPr>
        <p:spPr>
          <a:xfrm>
            <a:off x="4673267" y="1543344"/>
            <a:ext cx="1954816" cy="4400256"/>
          </a:xfrm>
          <a:prstGeom prst="roundRect">
            <a:avLst>
              <a:gd name="adj" fmla="val 12151"/>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indent="-342900" algn="ctr">
              <a:lnSpc>
                <a:spcPct val="80000"/>
              </a:lnSpc>
              <a:spcAft>
                <a:spcPts val="600"/>
              </a:spcAft>
              <a:defRPr/>
            </a:pPr>
            <a: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Rationalized</a:t>
            </a:r>
          </a:p>
        </p:txBody>
      </p:sp>
      <p:sp>
        <p:nvSpPr>
          <p:cNvPr id="41" name="Rounded Rectangle 40"/>
          <p:cNvSpPr/>
          <p:nvPr/>
        </p:nvSpPr>
        <p:spPr>
          <a:xfrm>
            <a:off x="431160" y="1599555"/>
            <a:ext cx="1861729" cy="534108"/>
          </a:xfrm>
          <a:prstGeom prst="roundRect">
            <a:avLst>
              <a:gd name="adj" fmla="val 39453"/>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p:nvPr/>
        </p:nvSpPr>
        <p:spPr>
          <a:xfrm>
            <a:off x="2570343" y="1599555"/>
            <a:ext cx="1861729" cy="534108"/>
          </a:xfrm>
          <a:prstGeom prst="roundRect">
            <a:avLst>
              <a:gd name="adj" fmla="val 39453"/>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6860799" y="1599554"/>
            <a:ext cx="1861729" cy="534108"/>
          </a:xfrm>
          <a:prstGeom prst="roundRect">
            <a:avLst>
              <a:gd name="adj" fmla="val 39453"/>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ounded Rectangle 43"/>
          <p:cNvSpPr/>
          <p:nvPr/>
        </p:nvSpPr>
        <p:spPr>
          <a:xfrm>
            <a:off x="4715571" y="1599555"/>
            <a:ext cx="1861729" cy="534108"/>
          </a:xfrm>
          <a:prstGeom prst="roundRect">
            <a:avLst>
              <a:gd name="adj" fmla="val 39453"/>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4" name="Picture 82" descr="slide-05-arrow"/>
          <p:cNvPicPr>
            <a:picLocks noChangeAspect="1" noChangeArrowheads="1"/>
          </p:cNvPicPr>
          <p:nvPr/>
        </p:nvPicPr>
        <p:blipFill>
          <a:blip r:embed="rId3"/>
          <a:srcRect/>
          <a:stretch>
            <a:fillRect/>
          </a:stretch>
        </p:blipFill>
        <p:spPr bwMode="auto">
          <a:xfrm>
            <a:off x="5915431" y="1923393"/>
            <a:ext cx="1158032" cy="484714"/>
          </a:xfrm>
          <a:prstGeom prst="rect">
            <a:avLst/>
          </a:prstGeom>
          <a:noFill/>
          <a:ln w="9525">
            <a:noFill/>
            <a:miter lim="800000"/>
            <a:headEnd/>
            <a:tailEnd/>
          </a:ln>
        </p:spPr>
      </p:pic>
      <p:pic>
        <p:nvPicPr>
          <p:cNvPr id="145" name="Picture 125" descr="slide-05-arrow"/>
          <p:cNvPicPr>
            <a:picLocks noChangeAspect="1" noChangeArrowheads="1"/>
          </p:cNvPicPr>
          <p:nvPr/>
        </p:nvPicPr>
        <p:blipFill>
          <a:blip r:embed="rId3"/>
          <a:srcRect/>
          <a:stretch>
            <a:fillRect/>
          </a:stretch>
        </p:blipFill>
        <p:spPr bwMode="auto">
          <a:xfrm>
            <a:off x="1640303" y="1923393"/>
            <a:ext cx="1158032" cy="484714"/>
          </a:xfrm>
          <a:prstGeom prst="rect">
            <a:avLst/>
          </a:prstGeom>
          <a:noFill/>
          <a:ln w="9525">
            <a:noFill/>
            <a:miter lim="800000"/>
            <a:headEnd/>
            <a:tailEnd/>
          </a:ln>
        </p:spPr>
      </p:pic>
      <p:pic>
        <p:nvPicPr>
          <p:cNvPr id="146" name="Picture 126" descr="slide-05-arrow"/>
          <p:cNvPicPr>
            <a:picLocks noChangeAspect="1" noChangeArrowheads="1"/>
          </p:cNvPicPr>
          <p:nvPr/>
        </p:nvPicPr>
        <p:blipFill>
          <a:blip r:embed="rId3"/>
          <a:srcRect/>
          <a:stretch>
            <a:fillRect/>
          </a:stretch>
        </p:blipFill>
        <p:spPr bwMode="auto">
          <a:xfrm>
            <a:off x="3771561" y="1923393"/>
            <a:ext cx="1158032" cy="484714"/>
          </a:xfrm>
          <a:prstGeom prst="rect">
            <a:avLst/>
          </a:prstGeom>
          <a:noFill/>
          <a:ln w="9525">
            <a:noFill/>
            <a:miter lim="800000"/>
            <a:headEnd/>
            <a:tailEnd/>
          </a:ln>
        </p:spPr>
      </p:pic>
      <p:sp>
        <p:nvSpPr>
          <p:cNvPr id="147" name="TextBox 146"/>
          <p:cNvSpPr txBox="1"/>
          <p:nvPr/>
        </p:nvSpPr>
        <p:spPr>
          <a:xfrm>
            <a:off x="397334" y="6075708"/>
            <a:ext cx="8371737" cy="559257"/>
          </a:xfrm>
          <a:prstGeom prst="rect">
            <a:avLst/>
          </a:prstGeom>
          <a:noFill/>
          <a:ln w="19050" cap="flat" cmpd="sng" algn="ctr">
            <a:noFill/>
            <a:prstDash val="solid"/>
            <a:round/>
            <a:headEnd type="none" w="med" len="med"/>
            <a:tailEnd type="none" w="med" len="med"/>
          </a:ln>
          <a:effectLst>
            <a:outerShdw blurRad="330200" sx="102000" sy="102000" algn="ctr" rotWithShape="0">
              <a:prstClr val="black">
                <a:alpha val="84000"/>
              </a:prstClr>
            </a:outerShdw>
          </a:effectLst>
        </p:spPr>
        <p:txBody>
          <a:bodyPr vert="horz" wrap="square" lIns="91440" tIns="45720" rIns="91440" bIns="45720" numCol="1" rtlCol="0" anchor="ctr" anchorCtr="0" compatLnSpc="1">
            <a:prstTxWarp prst="textNoShape">
              <a:avLst/>
            </a:prstTxWarp>
          </a:bodyPr>
          <a:lstStyle/>
          <a:p>
            <a:pPr algn="ctr" defTabSz="1096919" eaLnBrk="0" hangingPunct="0">
              <a:lnSpc>
                <a:spcPct val="85000"/>
              </a:lnSpc>
              <a:buClr>
                <a:schemeClr val="tx2"/>
              </a:buClr>
              <a:buSzPct val="76000"/>
              <a:defRPr/>
            </a:pPr>
            <a:r>
              <a:rPr lang="en-US" altLang="zh-CN" sz="20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52400" dist="38100" dir="2700000" algn="tl">
                    <a:srgbClr val="000000">
                      <a:alpha val="82000"/>
                    </a:srgbClr>
                  </a:outerShdw>
                </a:effectLst>
              </a:rPr>
              <a:t>Microsoft’s virtualization and other infrastructure solutions </a:t>
            </a:r>
            <a:r>
              <a:rPr lang="en-US" altLang="zh-CN" sz="20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52400" dist="38100" dir="2700000" algn="tl">
                    <a:srgbClr val="000000">
                      <a:alpha val="82000"/>
                    </a:srgbClr>
                  </a:outerShdw>
                  <a:reflection blurRad="6350" stA="55000" endA="300" endPos="45500" dir="5400000" sy="-100000" algn="bl" rotWithShape="0"/>
                </a:effectLst>
              </a:rPr>
              <a:t/>
            </a:r>
            <a:br>
              <a:rPr lang="en-US" altLang="zh-CN" sz="20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52400" dist="38100" dir="2700000" algn="tl">
                    <a:srgbClr val="000000">
                      <a:alpha val="82000"/>
                    </a:srgbClr>
                  </a:outerShdw>
                  <a:reflection blurRad="6350" stA="55000" endA="300" endPos="45500" dir="5400000" sy="-100000" algn="bl" rotWithShape="0"/>
                </a:effectLst>
              </a:rPr>
            </a:br>
            <a:r>
              <a:rPr lang="en-US" altLang="zh-CN" sz="20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52400" dist="38100" dir="2700000" algn="tl">
                    <a:srgbClr val="000000">
                      <a:alpha val="82000"/>
                    </a:srgbClr>
                  </a:outerShdw>
                  <a:reflection blurRad="6350" stA="50000" endA="300" endPos="50000" dist="29997" dir="5400000" sy="-100000" algn="bl" rotWithShape="0"/>
                </a:effectLst>
              </a:rPr>
              <a:t>are key enablers toward achieving dynamic IT</a:t>
            </a:r>
            <a:endParaRPr lang="en-US" altLang="zh-CN" sz="2000" b="1"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152400" dist="38100" dir="2700000" algn="tl">
                  <a:srgbClr val="000000">
                    <a:alpha val="82000"/>
                  </a:srgbClr>
                </a:outerShdw>
                <a:reflection blurRad="6350" stA="50000" endA="300" endPos="50000" dist="29997" dir="5400000" sy="-100000" algn="bl" rotWithShape="0"/>
              </a:effectLst>
            </a:endParaRPr>
          </a:p>
        </p:txBody>
      </p:sp>
      <p:sp>
        <p:nvSpPr>
          <p:cNvPr id="115" name="TextBox 114"/>
          <p:cNvSpPr txBox="1"/>
          <p:nvPr/>
        </p:nvSpPr>
        <p:spPr>
          <a:xfrm>
            <a:off x="2495550" y="3292682"/>
            <a:ext cx="6286500" cy="307777"/>
          </a:xfrm>
          <a:prstGeom prst="rect">
            <a:avLst/>
          </a:prstGeom>
          <a:gradFill>
            <a:gsLst>
              <a:gs pos="0">
                <a:schemeClr val="tx1">
                  <a:alpha val="0"/>
                </a:schemeClr>
              </a:gs>
              <a:gs pos="50000">
                <a:schemeClr val="tx1"/>
              </a:gs>
              <a:gs pos="100000">
                <a:schemeClr val="tx1">
                  <a:alpha val="0"/>
                </a:schemeClr>
              </a:gs>
            </a:gsLst>
            <a:lin ang="0" scaled="0"/>
          </a:gradFill>
          <a:ln>
            <a:gradFill>
              <a:gsLst>
                <a:gs pos="0">
                  <a:schemeClr val="tx1">
                    <a:alpha val="0"/>
                  </a:schemeClr>
                </a:gs>
                <a:gs pos="50000">
                  <a:schemeClr val="bg1"/>
                </a:gs>
                <a:gs pos="100000">
                  <a:schemeClr val="tx1">
                    <a:alpha val="0"/>
                  </a:schemeClr>
                </a:gs>
              </a:gsLst>
              <a:lin ang="0" scaled="0"/>
            </a:gradFill>
          </a:ln>
          <a:effectLst>
            <a:outerShdw blurRad="190500" sx="102000" sy="102000" algn="ctr" rotWithShape="0">
              <a:prstClr val="black">
                <a:alpha val="40000"/>
              </a:prstClr>
            </a:outerShdw>
          </a:effectLst>
        </p:spPr>
        <p:txBody>
          <a:bodyPr wrap="square" rtlCol="0" anchor="ctr">
            <a:noAutofit/>
          </a:bodyPr>
          <a:lstStyle/>
          <a:p>
            <a:pPr algn="ct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Windows Server 2008:  Hyper-V, Active Directory</a:t>
            </a:r>
          </a:p>
        </p:txBody>
      </p:sp>
      <p:sp>
        <p:nvSpPr>
          <p:cNvPr id="124" name="TextBox 123"/>
          <p:cNvSpPr txBox="1"/>
          <p:nvPr/>
        </p:nvSpPr>
        <p:spPr>
          <a:xfrm>
            <a:off x="2505075" y="4699062"/>
            <a:ext cx="6276975" cy="307777"/>
          </a:xfrm>
          <a:prstGeom prst="rect">
            <a:avLst/>
          </a:prstGeom>
          <a:gradFill>
            <a:gsLst>
              <a:gs pos="0">
                <a:schemeClr val="tx1">
                  <a:alpha val="0"/>
                </a:schemeClr>
              </a:gs>
              <a:gs pos="50000">
                <a:schemeClr val="tx1"/>
              </a:gs>
              <a:gs pos="100000">
                <a:schemeClr val="tx1">
                  <a:alpha val="0"/>
                </a:schemeClr>
              </a:gs>
            </a:gsLst>
            <a:lin ang="0" scaled="0"/>
          </a:gradFill>
          <a:ln>
            <a:gradFill>
              <a:gsLst>
                <a:gs pos="0">
                  <a:schemeClr val="tx1">
                    <a:alpha val="0"/>
                  </a:schemeClr>
                </a:gs>
                <a:gs pos="50000">
                  <a:schemeClr val="bg1"/>
                </a:gs>
                <a:gs pos="100000">
                  <a:schemeClr val="tx1">
                    <a:alpha val="0"/>
                  </a:schemeClr>
                </a:gs>
              </a:gsLst>
              <a:lin ang="0" scaled="0"/>
            </a:gradFill>
          </a:ln>
          <a:effectLst>
            <a:outerShdw blurRad="190500" sx="102000" sy="102000" algn="ctr" rotWithShape="0">
              <a:prstClr val="black">
                <a:alpha val="40000"/>
              </a:prstClr>
            </a:outerShdw>
          </a:effectLst>
        </p:spPr>
        <p:txBody>
          <a:bodyPr wrap="square" rtlCol="0" anchor="ctr">
            <a:noAutofit/>
          </a:bodyPr>
          <a:lstStyle/>
          <a:p>
            <a:pPr algn="ct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Forefront Security products</a:t>
            </a:r>
          </a:p>
        </p:txBody>
      </p:sp>
      <p:sp>
        <p:nvSpPr>
          <p:cNvPr id="125" name="TextBox 124"/>
          <p:cNvSpPr txBox="1"/>
          <p:nvPr/>
        </p:nvSpPr>
        <p:spPr>
          <a:xfrm>
            <a:off x="4648200" y="5402253"/>
            <a:ext cx="4133850" cy="307777"/>
          </a:xfrm>
          <a:prstGeom prst="rect">
            <a:avLst/>
          </a:prstGeom>
          <a:gradFill>
            <a:gsLst>
              <a:gs pos="0">
                <a:schemeClr val="tx1">
                  <a:alpha val="0"/>
                </a:schemeClr>
              </a:gs>
              <a:gs pos="50000">
                <a:schemeClr val="tx1"/>
              </a:gs>
              <a:gs pos="100000">
                <a:schemeClr val="tx1">
                  <a:alpha val="0"/>
                </a:schemeClr>
              </a:gs>
            </a:gsLst>
            <a:lin ang="0" scaled="0"/>
          </a:gradFill>
          <a:ln>
            <a:gradFill>
              <a:gsLst>
                <a:gs pos="0">
                  <a:schemeClr val="tx1">
                    <a:alpha val="0"/>
                  </a:schemeClr>
                </a:gs>
                <a:gs pos="50000">
                  <a:schemeClr val="bg1"/>
                </a:gs>
                <a:gs pos="100000">
                  <a:schemeClr val="tx1">
                    <a:alpha val="0"/>
                  </a:schemeClr>
                </a:gs>
              </a:gsLst>
              <a:lin ang="0" scaled="0"/>
            </a:gradFill>
          </a:ln>
          <a:effectLst>
            <a:outerShdw blurRad="190500" sx="102000" sy="102000" algn="ctr" rotWithShape="0">
              <a:prstClr val="black">
                <a:alpha val="40000"/>
              </a:prstClr>
            </a:outerShdw>
          </a:effectLst>
        </p:spPr>
        <p:txBody>
          <a:bodyPr wrap="square" rtlCol="0" anchor="ctr">
            <a:noAutofit/>
          </a:bodyPr>
          <a:lstStyle/>
          <a:p>
            <a:pPr algn="ct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Microsoft Identity Lifecycle Manager</a:t>
            </a:r>
          </a:p>
        </p:txBody>
      </p:sp>
      <p:sp>
        <p:nvSpPr>
          <p:cNvPr id="126" name="TextBox 125"/>
          <p:cNvSpPr txBox="1"/>
          <p:nvPr/>
        </p:nvSpPr>
        <p:spPr>
          <a:xfrm>
            <a:off x="4648200" y="5050657"/>
            <a:ext cx="4133850" cy="307777"/>
          </a:xfrm>
          <a:prstGeom prst="rect">
            <a:avLst/>
          </a:prstGeom>
          <a:gradFill>
            <a:gsLst>
              <a:gs pos="0">
                <a:schemeClr val="tx1">
                  <a:alpha val="0"/>
                </a:schemeClr>
              </a:gs>
              <a:gs pos="50000">
                <a:schemeClr val="tx1"/>
              </a:gs>
              <a:gs pos="100000">
                <a:schemeClr val="tx1">
                  <a:alpha val="0"/>
                </a:schemeClr>
              </a:gs>
            </a:gsLst>
            <a:lin ang="0" scaled="0"/>
          </a:gradFill>
          <a:ln>
            <a:gradFill>
              <a:gsLst>
                <a:gs pos="0">
                  <a:schemeClr val="tx1">
                    <a:alpha val="0"/>
                  </a:schemeClr>
                </a:gs>
                <a:gs pos="50000">
                  <a:schemeClr val="bg1"/>
                </a:gs>
                <a:gs pos="100000">
                  <a:schemeClr val="tx1">
                    <a:alpha val="0"/>
                  </a:schemeClr>
                </a:gs>
              </a:gsLst>
              <a:lin ang="0" scaled="0"/>
            </a:gradFill>
          </a:ln>
          <a:effectLst>
            <a:outerShdw blurRad="190500" sx="102000" sy="102000" algn="ctr" rotWithShape="0">
              <a:prstClr val="black">
                <a:alpha val="40000"/>
              </a:prstClr>
            </a:outerShdw>
          </a:effectLst>
        </p:spPr>
        <p:txBody>
          <a:bodyPr wrap="square" rtlCol="0" anchor="ctr">
            <a:noAutofit/>
          </a:bodyPr>
          <a:lstStyle/>
          <a:p>
            <a:pPr algn="ct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System Center Virtual Machine Mgr</a:t>
            </a:r>
          </a:p>
        </p:txBody>
      </p:sp>
      <p:sp>
        <p:nvSpPr>
          <p:cNvPr id="127" name="TextBox 126"/>
          <p:cNvSpPr txBox="1"/>
          <p:nvPr/>
        </p:nvSpPr>
        <p:spPr>
          <a:xfrm>
            <a:off x="4648200" y="4347467"/>
            <a:ext cx="4133850" cy="307777"/>
          </a:xfrm>
          <a:prstGeom prst="rect">
            <a:avLst/>
          </a:prstGeom>
          <a:gradFill>
            <a:gsLst>
              <a:gs pos="0">
                <a:schemeClr val="tx1">
                  <a:alpha val="0"/>
                </a:schemeClr>
              </a:gs>
              <a:gs pos="50000">
                <a:schemeClr val="tx1"/>
              </a:gs>
              <a:gs pos="100000">
                <a:schemeClr val="tx1">
                  <a:alpha val="0"/>
                </a:schemeClr>
              </a:gs>
            </a:gsLst>
            <a:lin ang="0" scaled="0"/>
          </a:gradFill>
          <a:ln>
            <a:gradFill>
              <a:gsLst>
                <a:gs pos="0">
                  <a:schemeClr val="tx1">
                    <a:alpha val="0"/>
                  </a:schemeClr>
                </a:gs>
                <a:gs pos="50000">
                  <a:schemeClr val="bg1"/>
                </a:gs>
                <a:gs pos="100000">
                  <a:schemeClr val="tx1">
                    <a:alpha val="0"/>
                  </a:schemeClr>
                </a:gs>
              </a:gsLst>
              <a:lin ang="0" scaled="0"/>
            </a:gradFill>
          </a:ln>
          <a:effectLst>
            <a:outerShdw blurRad="190500" sx="102000" sy="102000" algn="ctr" rotWithShape="0">
              <a:prstClr val="black">
                <a:alpha val="40000"/>
              </a:prstClr>
            </a:outerShdw>
          </a:effectLst>
        </p:spPr>
        <p:txBody>
          <a:bodyPr wrap="square" rtlCol="0" anchor="ctr">
            <a:noAutofit/>
          </a:bodyPr>
          <a:lstStyle/>
          <a:p>
            <a:pPr algn="ctr"/>
            <a:r>
              <a:rPr lang="en-US" sz="1400" b="1" dirty="0" err="1"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SoftGrid</a:t>
            </a: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 Application Virtualization</a:t>
            </a:r>
          </a:p>
        </p:txBody>
      </p:sp>
      <p:sp>
        <p:nvSpPr>
          <p:cNvPr id="148" name="TextBox 147"/>
          <p:cNvSpPr txBox="1"/>
          <p:nvPr/>
        </p:nvSpPr>
        <p:spPr>
          <a:xfrm>
            <a:off x="4638675" y="3644277"/>
            <a:ext cx="4143375" cy="307777"/>
          </a:xfrm>
          <a:prstGeom prst="rect">
            <a:avLst/>
          </a:prstGeom>
          <a:gradFill>
            <a:gsLst>
              <a:gs pos="0">
                <a:schemeClr val="tx1">
                  <a:alpha val="0"/>
                </a:schemeClr>
              </a:gs>
              <a:gs pos="50000">
                <a:schemeClr val="tx1"/>
              </a:gs>
              <a:gs pos="100000">
                <a:schemeClr val="tx1">
                  <a:alpha val="0"/>
                </a:schemeClr>
              </a:gs>
            </a:gsLst>
            <a:lin ang="0" scaled="0"/>
          </a:gradFill>
          <a:ln>
            <a:gradFill>
              <a:gsLst>
                <a:gs pos="0">
                  <a:schemeClr val="tx1">
                    <a:alpha val="0"/>
                  </a:schemeClr>
                </a:gs>
                <a:gs pos="50000">
                  <a:schemeClr val="bg1"/>
                </a:gs>
                <a:gs pos="100000">
                  <a:schemeClr val="tx1">
                    <a:alpha val="0"/>
                  </a:schemeClr>
                </a:gs>
              </a:gsLst>
              <a:lin ang="0" scaled="0"/>
            </a:gradFill>
          </a:ln>
          <a:effectLst>
            <a:outerShdw blurRad="190500" sx="102000" sy="102000" algn="ctr" rotWithShape="0">
              <a:prstClr val="black">
                <a:alpha val="40000"/>
              </a:prstClr>
            </a:outerShdw>
          </a:effectLst>
        </p:spPr>
        <p:txBody>
          <a:bodyPr wrap="square" rtlCol="0" anchor="ctr">
            <a:noAutofit/>
          </a:bodyPr>
          <a:lstStyle/>
          <a:p>
            <a:pPr algn="ct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Terminal Services</a:t>
            </a:r>
          </a:p>
        </p:txBody>
      </p:sp>
      <p:sp>
        <p:nvSpPr>
          <p:cNvPr id="149" name="TextBox 148"/>
          <p:cNvSpPr txBox="1"/>
          <p:nvPr/>
        </p:nvSpPr>
        <p:spPr>
          <a:xfrm>
            <a:off x="4638675" y="3995872"/>
            <a:ext cx="4143375" cy="307777"/>
          </a:xfrm>
          <a:prstGeom prst="rect">
            <a:avLst/>
          </a:prstGeom>
          <a:gradFill>
            <a:gsLst>
              <a:gs pos="0">
                <a:schemeClr val="tx1">
                  <a:alpha val="0"/>
                </a:schemeClr>
              </a:gs>
              <a:gs pos="50000">
                <a:schemeClr val="tx1"/>
              </a:gs>
              <a:gs pos="100000">
                <a:schemeClr val="tx1">
                  <a:alpha val="0"/>
                </a:schemeClr>
              </a:gs>
            </a:gsLst>
            <a:lin ang="0" scaled="0"/>
          </a:gradFill>
          <a:ln>
            <a:gradFill>
              <a:gsLst>
                <a:gs pos="0">
                  <a:schemeClr val="tx1">
                    <a:alpha val="0"/>
                  </a:schemeClr>
                </a:gs>
                <a:gs pos="50000">
                  <a:schemeClr val="bg1"/>
                </a:gs>
                <a:gs pos="100000">
                  <a:schemeClr val="tx1">
                    <a:alpha val="0"/>
                  </a:schemeClr>
                </a:gs>
              </a:gsLst>
              <a:lin ang="0" scaled="0"/>
            </a:gradFill>
          </a:ln>
          <a:effectLst>
            <a:outerShdw blurRad="190500" sx="102000" sy="102000" algn="ctr" rotWithShape="0">
              <a:prstClr val="black">
                <a:alpha val="40000"/>
              </a:prstClr>
            </a:outerShdw>
          </a:effectLst>
        </p:spPr>
        <p:txBody>
          <a:bodyPr wrap="square" rtlCol="0" anchor="ctr">
            <a:noAutofit/>
          </a:bodyPr>
          <a:lstStyle/>
          <a:p>
            <a:pPr algn="ct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Server &amp; Domain Isolation</a:t>
            </a:r>
          </a:p>
        </p:txBody>
      </p:sp>
      <p:sp>
        <p:nvSpPr>
          <p:cNvPr id="139" name="Rectangle 127"/>
          <p:cNvSpPr>
            <a:spLocks noChangeArrowheads="1"/>
          </p:cNvSpPr>
          <p:nvPr/>
        </p:nvSpPr>
        <p:spPr bwMode="auto">
          <a:xfrm>
            <a:off x="367862" y="2188831"/>
            <a:ext cx="1984290" cy="674031"/>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defTabSz="912813" rtl="0" fontAlgn="base">
              <a:lnSpc>
                <a:spcPct val="90000"/>
              </a:lnSpc>
              <a:spcAft>
                <a:spcPct val="0"/>
              </a:spcAft>
              <a:buClr>
                <a:srgbClr val="DBB7FF"/>
              </a:buClr>
              <a:buSzPct val="95000"/>
              <a:buFont typeface="Wingdings" pitchFamily="2" charset="2"/>
              <a:buNone/>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254000" sx="102000" sy="102000" algn="ctr" rotWithShape="0">
                    <a:prstClr val="black">
                      <a:alpha val="81000"/>
                    </a:prstClr>
                  </a:outerShdw>
                </a:effectLst>
              </a:rPr>
              <a:t>Uncoordinated, manual infrastructure </a:t>
            </a:r>
            <a:endPar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254000" sx="102000" sy="102000" algn="ctr" rotWithShape="0">
                  <a:prstClr val="black">
                    <a:alpha val="81000"/>
                  </a:prstClr>
                </a:outerShdw>
              </a:effectLst>
            </a:endParaRPr>
          </a:p>
        </p:txBody>
      </p:sp>
      <p:sp>
        <p:nvSpPr>
          <p:cNvPr id="136" name="Rectangle 128"/>
          <p:cNvSpPr>
            <a:spLocks noChangeArrowheads="1"/>
          </p:cNvSpPr>
          <p:nvPr/>
        </p:nvSpPr>
        <p:spPr bwMode="auto">
          <a:xfrm>
            <a:off x="2505076" y="2188831"/>
            <a:ext cx="1982020" cy="674031"/>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spAutoFit/>
          </a:bodyPr>
          <a:lstStyle/>
          <a:p>
            <a:pPr algn="ctr" defTabSz="912813" fontAlgn="base">
              <a:lnSpc>
                <a:spcPct val="90000"/>
              </a:lnSpc>
              <a:spcAft>
                <a:spcPct val="0"/>
              </a:spcAft>
              <a:buClr>
                <a:srgbClr val="DBB7FF"/>
              </a:buClr>
              <a:buSzPct val="95000"/>
              <a:defRPr/>
            </a:pPr>
            <a:r>
              <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254000" sx="102000" sy="102000" algn="ctr" rotWithShape="0">
                    <a:prstClr val="black">
                      <a:alpha val="81000"/>
                    </a:prstClr>
                  </a:outerShdw>
                </a:effectLst>
              </a:rPr>
              <a:t>Managed IT </a:t>
            </a: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254000" sx="102000" sy="102000" algn="ctr" rotWithShape="0">
                    <a:prstClr val="black">
                      <a:alpha val="81000"/>
                    </a:prstClr>
                  </a:outerShdw>
                </a:effectLst>
              </a:rPr>
              <a:t>infrastructure with limited automation</a:t>
            </a:r>
            <a:endPar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254000" sx="102000" sy="102000" algn="ctr" rotWithShape="0">
                  <a:prstClr val="black">
                    <a:alpha val="81000"/>
                  </a:prstClr>
                </a:outerShdw>
              </a:effectLst>
            </a:endParaRPr>
          </a:p>
        </p:txBody>
      </p:sp>
      <p:sp>
        <p:nvSpPr>
          <p:cNvPr id="137" name="Rectangle 129"/>
          <p:cNvSpPr>
            <a:spLocks noChangeArrowheads="1"/>
          </p:cNvSpPr>
          <p:nvPr/>
        </p:nvSpPr>
        <p:spPr bwMode="auto">
          <a:xfrm>
            <a:off x="4648200" y="2188831"/>
            <a:ext cx="1979883" cy="86793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spAutoFit/>
          </a:bodyPr>
          <a:lstStyle/>
          <a:p>
            <a:pPr algn="ctr" defTabSz="912813" fontAlgn="base">
              <a:lnSpc>
                <a:spcPct val="90000"/>
              </a:lnSpc>
              <a:spcAft>
                <a:spcPct val="0"/>
              </a:spcAft>
              <a:buClr>
                <a:srgbClr val="DBB7FF"/>
              </a:buClr>
              <a:buSzPct val="95000"/>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254000" sx="102000" sy="102000" algn="ctr" rotWithShape="0">
                    <a:prstClr val="black">
                      <a:alpha val="81000"/>
                    </a:prstClr>
                  </a:outerShdw>
                </a:effectLst>
              </a:rPr>
              <a:t>Managed, consolidated, and automated IT</a:t>
            </a:r>
            <a:r>
              <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254000" sx="102000" sy="102000" algn="ctr" rotWithShape="0">
                    <a:prstClr val="black">
                      <a:alpha val="81000"/>
                    </a:prstClr>
                  </a:outerShdw>
                </a:effectLst>
              </a:rPr>
              <a:t> </a:t>
            </a: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254000" sx="102000" sy="102000" algn="ctr" rotWithShape="0">
                    <a:prstClr val="black">
                      <a:alpha val="81000"/>
                    </a:prstClr>
                  </a:outerShdw>
                </a:effectLst>
              </a:rPr>
              <a:t>infrastructure</a:t>
            </a:r>
            <a:endPar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254000" sx="102000" sy="102000" algn="ctr" rotWithShape="0">
                  <a:prstClr val="black">
                    <a:alpha val="81000"/>
                  </a:prstClr>
                </a:outerShdw>
              </a:effectLst>
            </a:endParaRPr>
          </a:p>
        </p:txBody>
      </p:sp>
      <p:sp>
        <p:nvSpPr>
          <p:cNvPr id="138" name="Rectangle 130"/>
          <p:cNvSpPr>
            <a:spLocks noChangeArrowheads="1"/>
          </p:cNvSpPr>
          <p:nvPr/>
        </p:nvSpPr>
        <p:spPr bwMode="auto">
          <a:xfrm>
            <a:off x="6814256" y="2188831"/>
            <a:ext cx="1967794" cy="86793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spAutoFit/>
          </a:bodyPr>
          <a:lstStyle/>
          <a:p>
            <a:pPr algn="ctr" defTabSz="912813" fontAlgn="base">
              <a:lnSpc>
                <a:spcPct val="90000"/>
              </a:lnSpc>
              <a:spcAft>
                <a:spcPct val="0"/>
              </a:spcAft>
              <a:buClr>
                <a:srgbClr val="DBB7FF"/>
              </a:buClr>
              <a:buSzPct val="95000"/>
              <a:defRPr/>
            </a:pPr>
            <a:r>
              <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254000" sx="102000" sy="102000" algn="ctr" rotWithShape="0">
                    <a:prstClr val="black">
                      <a:alpha val="81000"/>
                    </a:prstClr>
                  </a:outerShdw>
                </a:effectLst>
              </a:rPr>
              <a:t>Fully automated </a:t>
            </a:r>
          </a:p>
          <a:p>
            <a:pPr algn="ctr" defTabSz="912813" fontAlgn="base">
              <a:lnSpc>
                <a:spcPct val="90000"/>
              </a:lnSpc>
              <a:spcAft>
                <a:spcPct val="0"/>
              </a:spcAft>
              <a:buClr>
                <a:srgbClr val="DBB7FF"/>
              </a:buClr>
              <a:buSzPct val="95000"/>
              <a:defRPr/>
            </a:pPr>
            <a:r>
              <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254000" sx="102000" sy="102000" algn="ctr" rotWithShape="0">
                    <a:prstClr val="black">
                      <a:alpha val="81000"/>
                    </a:prstClr>
                  </a:outerShdw>
                </a:effectLst>
              </a:rPr>
              <a:t>management, </a:t>
            </a: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254000" sx="102000" sy="102000" algn="ctr" rotWithShape="0">
                    <a:prstClr val="black">
                      <a:alpha val="81000"/>
                    </a:prstClr>
                  </a:outerShdw>
                </a:effectLst>
              </a:rPr>
              <a:t>dynamic </a:t>
            </a:r>
            <a:r>
              <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254000" sx="102000" sy="102000" algn="ctr" rotWithShape="0">
                    <a:prstClr val="black">
                      <a:alpha val="81000"/>
                    </a:prstClr>
                  </a:outerShdw>
                </a:effectLst>
              </a:rPr>
              <a:t>resource </a:t>
            </a: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254000" sx="102000" sy="102000" algn="ctr" rotWithShape="0">
                    <a:prstClr val="black">
                      <a:alpha val="81000"/>
                    </a:prstClr>
                  </a:outerShdw>
                </a:effectLst>
              </a:rPr>
              <a:t>usage</a:t>
            </a:r>
            <a:endPar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254000" sx="102000" sy="102000" algn="ctr" rotWithShape="0">
                  <a:prstClr val="black">
                    <a:alpha val="81000"/>
                  </a:prstClr>
                </a:outerShdw>
              </a:effectLst>
            </a:endParaRPr>
          </a:p>
        </p:txBody>
      </p:sp>
      <p:sp>
        <p:nvSpPr>
          <p:cNvPr id="27" name="Title 26"/>
          <p:cNvSpPr>
            <a:spLocks noGrp="1"/>
          </p:cNvSpPr>
          <p:nvPr>
            <p:ph type="title"/>
          </p:nvPr>
        </p:nvSpPr>
        <p:spPr/>
        <p:txBody>
          <a:bodyPr/>
          <a:lstStyle/>
          <a:p>
            <a:r>
              <a:rPr smtClean="0"/>
              <a:t>Core Infrastructure Optimization</a:t>
            </a:r>
            <a:endParaRPr lang="en-US"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smtClean="0"/>
              <a:t>Summary</a:t>
            </a:r>
            <a:endParaRPr lang="en-US" dirty="0"/>
          </a:p>
        </p:txBody>
      </p:sp>
      <p:sp>
        <p:nvSpPr>
          <p:cNvPr id="5" name="Rounded Rectangle 4"/>
          <p:cNvSpPr/>
          <p:nvPr/>
        </p:nvSpPr>
        <p:spPr bwMode="auto">
          <a:xfrm>
            <a:off x="586596" y="1439189"/>
            <a:ext cx="7936301" cy="5023269"/>
          </a:xfrm>
          <a:prstGeom prst="roundRect">
            <a:avLst>
              <a:gd name="adj" fmla="val 9288"/>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274320" tIns="274320" rIns="274320" bIns="274320" rtlCol="0" anchor="t">
            <a:spAutoFit/>
          </a:bodyPr>
          <a:lstStyle/>
          <a:p>
            <a:pPr defTabSz="457200">
              <a:lnSpc>
                <a:spcPct val="80000"/>
              </a:lnSpc>
              <a:spcBef>
                <a:spcPts val="1200"/>
              </a:spcBef>
              <a:buSzPct val="80000"/>
              <a:defRPr/>
            </a:pPr>
            <a:r>
              <a:rPr lang="en-US" sz="2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Many things are similar in securing the virtual environment, but there are key differences</a:t>
            </a:r>
          </a:p>
          <a:p>
            <a:pPr defTabSz="457200">
              <a:lnSpc>
                <a:spcPct val="80000"/>
              </a:lnSpc>
              <a:spcBef>
                <a:spcPts val="2500"/>
              </a:spcBef>
              <a:buSzPct val="80000"/>
              <a:defRPr/>
            </a:pPr>
            <a:r>
              <a:rPr lang="en-US" sz="2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We’re delivering an integrated, simplified approach to IT security across physical and virtual environments</a:t>
            </a:r>
          </a:p>
          <a:p>
            <a:pPr marL="344488" lvl="1" indent="-344488" defTabSz="914363">
              <a:lnSpc>
                <a:spcPct val="90000"/>
              </a:lnSpc>
              <a:spcBef>
                <a:spcPts val="1500"/>
              </a:spcBef>
              <a:buSzPct val="80000"/>
              <a:buBlip>
                <a:blip r:embed="rId3"/>
              </a:buBlip>
              <a:defRPr/>
            </a:pPr>
            <a:r>
              <a:rPr lang="en-US"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Secure computing platform: Hyper-V’s architecture</a:t>
            </a:r>
          </a:p>
          <a:p>
            <a:pPr marL="344488" lvl="1" indent="-344488" defTabSz="914363">
              <a:lnSpc>
                <a:spcPct val="90000"/>
              </a:lnSpc>
              <a:spcBef>
                <a:spcPts val="1500"/>
              </a:spcBef>
              <a:buSzPct val="80000"/>
              <a:buBlip>
                <a:blip r:embed="rId3"/>
              </a:buBlip>
              <a:defRPr/>
            </a:pPr>
            <a:r>
              <a:rPr lang="en-US"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Integrated protection: WS08 + complementary Microsoft solutions  (Terminal Services, Softgrid, Forefront)</a:t>
            </a:r>
          </a:p>
          <a:p>
            <a:pPr marL="344488" lvl="1" indent="-344488" defTabSz="914363">
              <a:lnSpc>
                <a:spcPct val="90000"/>
              </a:lnSpc>
              <a:spcBef>
                <a:spcPts val="1500"/>
              </a:spcBef>
              <a:buSzPct val="80000"/>
              <a:buBlip>
                <a:blip r:embed="rId3"/>
              </a:buBlip>
              <a:defRPr/>
            </a:pPr>
            <a:r>
              <a:rPr lang="en-US"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Simplified management: Hyper-V + System Center + Identity Lifecycle Manager + tools / guidance</a:t>
            </a:r>
          </a:p>
          <a:p>
            <a:pPr defTabSz="457200">
              <a:lnSpc>
                <a:spcPct val="80000"/>
              </a:lnSpc>
              <a:spcBef>
                <a:spcPts val="2500"/>
              </a:spcBef>
              <a:buSzPct val="80000"/>
              <a:defRPr/>
            </a:pPr>
            <a:r>
              <a:rPr lang="en-US" sz="2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Customers at every stage of IT maturity can use this approach through Core IO guidance</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White glow"/>
          <p:cNvSpPr/>
          <p:nvPr/>
        </p:nvSpPr>
        <p:spPr bwMode="auto">
          <a:xfrm>
            <a:off x="-170121" y="1275613"/>
            <a:ext cx="9144000" cy="4093093"/>
          </a:xfrm>
          <a:prstGeom prst="rect">
            <a:avLst/>
          </a:prstGeom>
          <a:gradFill flip="none" rotWithShape="1">
            <a:gsLst>
              <a:gs pos="0">
                <a:srgbClr val="091479">
                  <a:alpha val="0"/>
                </a:srgbClr>
              </a:gs>
              <a:gs pos="15000">
                <a:srgbClr val="3CA0FA">
                  <a:alpha val="24000"/>
                </a:srgbClr>
              </a:gs>
              <a:gs pos="82000">
                <a:srgbClr val="3CA0FA">
                  <a:alpha val="20000"/>
                </a:srgbClr>
              </a:gs>
              <a:gs pos="100000">
                <a:srgbClr val="FFFFFF">
                  <a:alpha val="0"/>
                </a:srgbClr>
              </a:gs>
            </a:gsLst>
            <a:lin ang="10800000" scaled="1"/>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eaLnBrk="0" hangingPunct="0">
              <a:defRPr/>
            </a:pPr>
            <a:endParaRPr lang="en-US" sz="2800" dirty="0" smtClean="0">
              <a:effectLst>
                <a:outerShdw blurRad="38100" dist="38100" dir="2700000" algn="tl">
                  <a:srgbClr val="000000">
                    <a:alpha val="43137"/>
                  </a:srgbClr>
                </a:outerShdw>
              </a:effectLst>
              <a:latin typeface="Segoe" pitchFamily="34" charset="0"/>
            </a:endParaRPr>
          </a:p>
        </p:txBody>
      </p:sp>
      <p:sp>
        <p:nvSpPr>
          <p:cNvPr id="5" name="Title 4"/>
          <p:cNvSpPr>
            <a:spLocks noGrp="1"/>
          </p:cNvSpPr>
          <p:nvPr>
            <p:ph type="title"/>
          </p:nvPr>
        </p:nvSpPr>
        <p:spPr/>
        <p:txBody>
          <a:bodyPr/>
          <a:lstStyle/>
          <a:p>
            <a:r>
              <a:rPr lang="en-US" dirty="0" smtClean="0"/>
              <a:t>For More Information</a:t>
            </a:r>
            <a:endParaRPr lang="en-US" dirty="0"/>
          </a:p>
        </p:txBody>
      </p:sp>
      <p:sp>
        <p:nvSpPr>
          <p:cNvPr id="6" name="Text Placeholder 5"/>
          <p:cNvSpPr>
            <a:spLocks noGrp="1"/>
          </p:cNvSpPr>
          <p:nvPr>
            <p:ph type="body" sz="quarter" idx="10"/>
          </p:nvPr>
        </p:nvSpPr>
        <p:spPr>
          <a:xfrm>
            <a:off x="381000" y="1411553"/>
            <a:ext cx="8382000" cy="3549690"/>
          </a:xfrm>
        </p:spPr>
        <p:txBody>
          <a:bodyPr/>
          <a:lstStyle/>
          <a:p>
            <a:pPr>
              <a:spcBef>
                <a:spcPts val="3500"/>
              </a:spcBef>
              <a:tabLst>
                <a:tab pos="3030538" algn="l"/>
              </a:tabLst>
            </a:pPr>
            <a:r>
              <a:rPr lang="en-US" b="1" spc="-100" dirty="0" smtClean="0">
                <a:ln w="3175">
                  <a:noFill/>
                </a:ln>
                <a:solidFill>
                  <a:srgbClr val="FFFFFF"/>
                </a:solidFill>
                <a:effectLst>
                  <a:outerShdw blurRad="101600" algn="ctr" rotWithShape="0">
                    <a:prstClr val="black"/>
                  </a:outerShdw>
                </a:effectLst>
                <a:latin typeface="Segoe" pitchFamily="34" charset="0"/>
                <a:ea typeface="ＭＳ Ｐゴシック" pitchFamily="34" charset="-128"/>
                <a:cs typeface="Arial" charset="0"/>
              </a:rPr>
              <a:t>Virtualization:	</a:t>
            </a:r>
            <a:r>
              <a:rPr lang="en-US" spc="-100" dirty="0" smtClean="0">
                <a:ln w="3175">
                  <a:noFill/>
                </a:ln>
                <a:solidFill>
                  <a:srgbClr val="FFFFFF"/>
                </a:solidFill>
                <a:effectLst>
                  <a:outerShdw blurRad="101600" algn="ctr" rotWithShape="0">
                    <a:prstClr val="black"/>
                  </a:outerShdw>
                </a:effectLst>
                <a:latin typeface="Segoe" pitchFamily="34" charset="0"/>
                <a:ea typeface="ＭＳ Ｐゴシック" pitchFamily="34" charset="-128"/>
                <a:cs typeface="Arial" charset="0"/>
              </a:rPr>
              <a:t>www.microsoft.com/virtualization</a:t>
            </a:r>
          </a:p>
          <a:p>
            <a:pPr>
              <a:spcBef>
                <a:spcPts val="3500"/>
              </a:spcBef>
              <a:tabLst>
                <a:tab pos="3030538" algn="l"/>
              </a:tabLst>
            </a:pPr>
            <a:r>
              <a:rPr lang="en-US" b="1" spc="-100" dirty="0" smtClean="0">
                <a:ln w="3175">
                  <a:noFill/>
                </a:ln>
                <a:solidFill>
                  <a:srgbClr val="FFFFFF"/>
                </a:solidFill>
                <a:effectLst>
                  <a:outerShdw blurRad="101600" algn="ctr" rotWithShape="0">
                    <a:prstClr val="black"/>
                  </a:outerShdw>
                </a:effectLst>
                <a:latin typeface="Segoe" pitchFamily="34" charset="0"/>
                <a:ea typeface="ＭＳ Ｐゴシック" pitchFamily="34" charset="-128"/>
                <a:cs typeface="Arial" charset="0"/>
              </a:rPr>
              <a:t>Windows Server: </a:t>
            </a:r>
            <a:r>
              <a:rPr lang="en-US" dirty="0" smtClean="0"/>
              <a:t>	www.microsoft.com/windowsserver</a:t>
            </a:r>
          </a:p>
          <a:p>
            <a:pPr>
              <a:spcBef>
                <a:spcPts val="3500"/>
              </a:spcBef>
              <a:tabLst>
                <a:tab pos="3030538" algn="l"/>
              </a:tabLst>
            </a:pPr>
            <a:r>
              <a:rPr lang="en-US" sz="2400" b="1" spc="-100" dirty="0" smtClean="0">
                <a:ln w="3175">
                  <a:noFill/>
                </a:ln>
                <a:solidFill>
                  <a:srgbClr val="FFFFFF"/>
                </a:solidFill>
                <a:effectLst>
                  <a:outerShdw blurRad="101600" algn="ctr" rotWithShape="0">
                    <a:prstClr val="black"/>
                  </a:outerShdw>
                </a:effectLst>
                <a:latin typeface="Segoe" pitchFamily="34" charset="0"/>
                <a:ea typeface="ＭＳ Ｐゴシック" pitchFamily="34" charset="-128"/>
                <a:cs typeface="Arial" charset="0"/>
              </a:rPr>
              <a:t>Forefront: 	</a:t>
            </a:r>
            <a:r>
              <a:rPr lang="en-US" sz="2400" dirty="0" smtClean="0"/>
              <a:t>www.microsoft.com/forefront</a:t>
            </a:r>
          </a:p>
          <a:p>
            <a:pPr>
              <a:spcBef>
                <a:spcPts val="3500"/>
              </a:spcBef>
              <a:tabLst>
                <a:tab pos="3030538" algn="l"/>
              </a:tabLst>
            </a:pPr>
            <a:r>
              <a:rPr lang="en-US" sz="2400" b="1" spc="-100" dirty="0" smtClean="0">
                <a:ln w="3175">
                  <a:noFill/>
                </a:ln>
                <a:solidFill>
                  <a:srgbClr val="FFFFFF"/>
                </a:solidFill>
                <a:effectLst>
                  <a:outerShdw blurRad="101600" algn="ctr" rotWithShape="0">
                    <a:prstClr val="black"/>
                  </a:outerShdw>
                </a:effectLst>
                <a:latin typeface="Segoe" pitchFamily="34" charset="0"/>
                <a:ea typeface="ＭＳ Ｐゴシック" pitchFamily="34" charset="-128"/>
                <a:cs typeface="Arial" charset="0"/>
              </a:rPr>
              <a:t>Identity &amp; Access:	</a:t>
            </a:r>
            <a:r>
              <a:rPr lang="en-US" sz="2400" dirty="0" smtClean="0"/>
              <a:t>www.microsoft.com/ida</a:t>
            </a:r>
          </a:p>
          <a:p>
            <a:pPr>
              <a:spcBef>
                <a:spcPts val="3500"/>
              </a:spcBef>
              <a:tabLst>
                <a:tab pos="3030538" algn="l"/>
              </a:tabLst>
            </a:pPr>
            <a:r>
              <a:rPr lang="en-US" sz="2400" b="1" spc="-100" dirty="0" smtClean="0">
                <a:ln w="3175">
                  <a:noFill/>
                </a:ln>
                <a:solidFill>
                  <a:srgbClr val="FFFFFF"/>
                </a:solidFill>
                <a:effectLst>
                  <a:outerShdw blurRad="101600" algn="ctr" rotWithShape="0">
                    <a:prstClr val="black"/>
                  </a:outerShdw>
                </a:effectLst>
                <a:latin typeface="Segoe" pitchFamily="34" charset="0"/>
                <a:ea typeface="ＭＳ Ｐゴシック" pitchFamily="34" charset="-128"/>
                <a:cs typeface="Arial" charset="0"/>
              </a:rPr>
              <a:t>System Center: 	</a:t>
            </a:r>
            <a:r>
              <a:rPr lang="en-US" sz="2400" dirty="0" smtClean="0"/>
              <a:t>www.microsoft.com/systemcenter</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Feedback / QnA</a:t>
            </a:r>
            <a:endParaRPr lang="en-US" dirty="0"/>
          </a:p>
        </p:txBody>
      </p:sp>
      <p:sp>
        <p:nvSpPr>
          <p:cNvPr id="3" name="Text Placeholder 2"/>
          <p:cNvSpPr>
            <a:spLocks noGrp="1"/>
          </p:cNvSpPr>
          <p:nvPr>
            <p:ph type="body" sz="quarter" idx="10"/>
          </p:nvPr>
        </p:nvSpPr>
        <p:spPr>
          <a:xfrm>
            <a:off x="381000" y="1411552"/>
            <a:ext cx="8382000" cy="4739759"/>
          </a:xfrm>
        </p:spPr>
        <p:txBody>
          <a:bodyPr/>
          <a:lstStyle/>
          <a:p>
            <a:pPr lvl="0"/>
            <a:r>
              <a:rPr lang="en-US" dirty="0" smtClean="0"/>
              <a:t>Your Feedback is Important!</a:t>
            </a:r>
          </a:p>
          <a:p>
            <a:pPr lvl="1">
              <a:buNone/>
            </a:pPr>
            <a:r>
              <a:rPr lang="en-US" dirty="0" smtClean="0"/>
              <a:t>Please take a few moments to fill out our online feedback form at: </a:t>
            </a:r>
          </a:p>
          <a:p>
            <a:pPr lvl="1">
              <a:buNone/>
            </a:pPr>
            <a:r>
              <a:rPr lang="en-US" sz="2000" dirty="0" smtClean="0"/>
              <a:t>	</a:t>
            </a:r>
            <a:r>
              <a:rPr lang="en-US" sz="2000" dirty="0" smtClean="0">
                <a:solidFill>
                  <a:srgbClr val="FFFF00"/>
                </a:solidFill>
              </a:rPr>
              <a:t>&lt;&lt; Feedback URL – Ask your organizer for this in advance&gt;&gt;</a:t>
            </a:r>
            <a:endParaRPr lang="en-US" sz="2000" dirty="0" smtClean="0"/>
          </a:p>
          <a:p>
            <a:pPr lvl="1">
              <a:buNone/>
            </a:pPr>
            <a:endParaRPr lang="en-US" dirty="0" smtClean="0"/>
          </a:p>
          <a:p>
            <a:pPr lvl="1">
              <a:buNone/>
            </a:pPr>
            <a:r>
              <a:rPr lang="en-US" sz="1800" dirty="0" smtClean="0"/>
              <a:t>For detailed feedback, use the form at </a:t>
            </a:r>
            <a:r>
              <a:rPr lang="en-US" sz="1800" dirty="0" smtClean="0">
                <a:solidFill>
                  <a:srgbClr val="FFFF00"/>
                </a:solidFill>
              </a:rPr>
              <a:t>http://www.connectwithlife.co.in/vtd/helpdesk.aspx </a:t>
            </a:r>
          </a:p>
          <a:p>
            <a:pPr lvl="1">
              <a:buNone/>
            </a:pPr>
            <a:endParaRPr lang="en-US" sz="1800" dirty="0" smtClean="0"/>
          </a:p>
          <a:p>
            <a:pPr lvl="1">
              <a:buNone/>
            </a:pPr>
            <a:r>
              <a:rPr lang="en-US" sz="1800" dirty="0" smtClean="0"/>
              <a:t>Or email us at </a:t>
            </a:r>
            <a:r>
              <a:rPr lang="en-US" sz="1800" dirty="0" smtClean="0">
                <a:solidFill>
                  <a:srgbClr val="FFFF00"/>
                </a:solidFill>
              </a:rPr>
              <a:t>vtd@microsoft.com</a:t>
            </a:r>
          </a:p>
          <a:p>
            <a:pPr lvl="1">
              <a:buNone/>
            </a:pPr>
            <a:endParaRPr lang="en-US" dirty="0" smtClean="0"/>
          </a:p>
          <a:p>
            <a:pPr lvl="0"/>
            <a:r>
              <a:rPr lang="en-US" dirty="0" smtClean="0"/>
              <a:t>Use the Question Manager on LiveMeeting to ask your questions now!</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p:txBody>
          <a:bodyPr/>
          <a:lstStyle/>
          <a:p>
            <a:r>
              <a:rPr smtClean="0"/>
              <a:t>The Malware Landscape</a:t>
            </a:r>
            <a:endParaRPr lang="en-US" dirty="0"/>
          </a:p>
        </p:txBody>
      </p:sp>
      <p:sp>
        <p:nvSpPr>
          <p:cNvPr id="30" name="Rounded Rectangle 29"/>
          <p:cNvSpPr/>
          <p:nvPr/>
        </p:nvSpPr>
        <p:spPr>
          <a:xfrm>
            <a:off x="252616" y="1440112"/>
            <a:ext cx="8584912" cy="1157222"/>
          </a:xfrm>
          <a:prstGeom prst="roundRect">
            <a:avLst>
              <a:gd name="adj" fmla="val 12849"/>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sp>
      <p:sp>
        <p:nvSpPr>
          <p:cNvPr id="34" name="Rounded Rectangle 33"/>
          <p:cNvSpPr/>
          <p:nvPr/>
        </p:nvSpPr>
        <p:spPr>
          <a:xfrm>
            <a:off x="287784" y="1480871"/>
            <a:ext cx="8503920" cy="425553"/>
          </a:xfrm>
          <a:prstGeom prst="roundRect">
            <a:avLst>
              <a:gd name="adj" fmla="val 29239"/>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49" name="Rectangle 48"/>
          <p:cNvSpPr/>
          <p:nvPr/>
        </p:nvSpPr>
        <p:spPr>
          <a:xfrm>
            <a:off x="292242" y="1460491"/>
            <a:ext cx="4752724" cy="1102630"/>
          </a:xfrm>
          <a:prstGeom prst="rect">
            <a:avLst/>
          </a:prstGeom>
          <a:gradFill>
            <a:gsLst>
              <a:gs pos="0">
                <a:schemeClr val="bg1">
                  <a:alpha val="0"/>
                </a:schemeClr>
              </a:gs>
              <a:gs pos="50000">
                <a:srgbClr val="92D050"/>
              </a:gs>
              <a:gs pos="100000">
                <a:schemeClr val="bg1">
                  <a:alpha val="0"/>
                </a:schemeClr>
              </a:gs>
            </a:gsLst>
            <a:lin ang="54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2834640" tIns="0" rIns="0" bIns="0" numCol="1" rtlCol="0" anchor="ctr" anchorCtr="0" compatLnSpc="1">
            <a:prstTxWarp prst="textNoShape">
              <a:avLst/>
            </a:prstTxWarp>
          </a:bodyPr>
          <a:lstStyle/>
          <a:p>
            <a:pPr indent="-342900" defTabSz="914363">
              <a:lnSpc>
                <a:spcPct val="90000"/>
              </a:lnSpc>
              <a:buClr>
                <a:srgbClr val="FFFFFF"/>
              </a:buClr>
              <a:buSzPct val="95000"/>
              <a:tabLst>
                <a:tab pos="514476" algn="l"/>
              </a:tabLst>
              <a:defRPr/>
            </a:pPr>
            <a:r>
              <a:rPr lang="en-US" altLang="zh-CN" sz="28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52400" dist="38100" dir="2700000" algn="tl">
                    <a:srgbClr val="000000">
                      <a:alpha val="82000"/>
                    </a:srgbClr>
                  </a:outerShdw>
                </a:effectLst>
                <a:latin typeface="+mn-lt"/>
              </a:rPr>
              <a:t>77,000+</a:t>
            </a:r>
          </a:p>
        </p:txBody>
      </p:sp>
      <p:sp>
        <p:nvSpPr>
          <p:cNvPr id="31" name="Pentagon 30"/>
          <p:cNvSpPr/>
          <p:nvPr/>
        </p:nvSpPr>
        <p:spPr>
          <a:xfrm>
            <a:off x="292242" y="1460491"/>
            <a:ext cx="2649366" cy="1102630"/>
          </a:xfrm>
          <a:prstGeom prst="homePlate">
            <a:avLst>
              <a:gd name="adj" fmla="val 26984"/>
            </a:avLst>
          </a:prstGeom>
          <a:gradFill>
            <a:gsLst>
              <a:gs pos="0">
                <a:schemeClr val="bg1">
                  <a:alpha val="0"/>
                </a:schemeClr>
              </a:gs>
              <a:gs pos="50000">
                <a:schemeClr val="tx1"/>
              </a:gs>
              <a:gs pos="100000">
                <a:schemeClr val="bg1">
                  <a:alpha val="0"/>
                </a:schemeClr>
              </a:gs>
            </a:gsLst>
            <a:lin ang="54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182880" tIns="0" rIns="0" bIns="0" numCol="1" rtlCol="0" anchor="ctr" anchorCtr="0" compatLnSpc="1">
            <a:prstTxWarp prst="textNoShape">
              <a:avLst/>
            </a:prstTxWarp>
          </a:bodyPr>
          <a:lstStyle/>
          <a:p>
            <a:pPr>
              <a:lnSpc>
                <a:spcPct val="90000"/>
              </a:lnSpc>
              <a:buClr>
                <a:srgbClr val="FFFFFF"/>
              </a:buClr>
              <a:buSzPct val="95000"/>
              <a:tabLst>
                <a:tab pos="514476" algn="l"/>
              </a:tabLst>
              <a:defRPr/>
            </a:pPr>
            <a:r>
              <a:rPr lang="en-US" altLang="zh-CN" sz="2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More Advanced</a:t>
            </a:r>
            <a:br>
              <a:rPr lang="en-US" altLang="zh-CN" sz="2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br>
            <a:r>
              <a:rPr lang="en-US" altLang="zh-CN" sz="2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Attacks</a:t>
            </a:r>
          </a:p>
        </p:txBody>
      </p:sp>
      <p:sp>
        <p:nvSpPr>
          <p:cNvPr id="52" name="Rectangle 51"/>
          <p:cNvSpPr/>
          <p:nvPr/>
        </p:nvSpPr>
        <p:spPr>
          <a:xfrm>
            <a:off x="5203450" y="1627513"/>
            <a:ext cx="2376576" cy="781752"/>
          </a:xfrm>
          <a:prstGeom prst="rect">
            <a:avLst/>
          </a:prstGeom>
        </p:spPr>
        <p:txBody>
          <a:bodyPr wrap="square">
            <a:spAutoFit/>
          </a:bodyPr>
          <a:lstStyle/>
          <a:p>
            <a:pPr lvl="0" indent="-342900" defTabSz="914363" eaLnBrk="0" hangingPunct="0">
              <a:lnSpc>
                <a:spcPct val="80000"/>
              </a:lnSpc>
              <a:buClr>
                <a:srgbClr val="FFFFFF"/>
              </a:buClr>
              <a:buSzPct val="95000"/>
              <a:tabLst>
                <a:tab pos="514476" algn="l"/>
              </a:tabLst>
              <a:defRPr/>
            </a:pPr>
            <a:r>
              <a:rPr lang="en-US" altLang="zh-CN" sz="2800" spc="-100" dirty="0" smtClean="0">
                <a:effectLst>
                  <a:outerShdw blurRad="152400" dist="38100" dir="2700000" algn="tl">
                    <a:srgbClr val="000000">
                      <a:alpha val="82000"/>
                    </a:srgbClr>
                  </a:outerShdw>
                </a:effectLst>
                <a:latin typeface="+mn-lt"/>
              </a:rPr>
              <a:t>Variations of One Trojan</a:t>
            </a:r>
          </a:p>
        </p:txBody>
      </p:sp>
      <p:sp>
        <p:nvSpPr>
          <p:cNvPr id="42" name="Rounded Rectangle 41"/>
          <p:cNvSpPr/>
          <p:nvPr/>
        </p:nvSpPr>
        <p:spPr>
          <a:xfrm>
            <a:off x="252616" y="2837198"/>
            <a:ext cx="8584912" cy="1157222"/>
          </a:xfrm>
          <a:prstGeom prst="roundRect">
            <a:avLst>
              <a:gd name="adj" fmla="val 12849"/>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sp>
      <p:sp>
        <p:nvSpPr>
          <p:cNvPr id="44" name="Rounded Rectangle 43"/>
          <p:cNvSpPr/>
          <p:nvPr/>
        </p:nvSpPr>
        <p:spPr>
          <a:xfrm>
            <a:off x="287784" y="2877957"/>
            <a:ext cx="8503920" cy="425553"/>
          </a:xfrm>
          <a:prstGeom prst="roundRect">
            <a:avLst>
              <a:gd name="adj" fmla="val 29239"/>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50" name="Rectangle 49"/>
          <p:cNvSpPr/>
          <p:nvPr/>
        </p:nvSpPr>
        <p:spPr>
          <a:xfrm>
            <a:off x="292242" y="2837198"/>
            <a:ext cx="4754212" cy="1102630"/>
          </a:xfrm>
          <a:prstGeom prst="rect">
            <a:avLst/>
          </a:prstGeom>
          <a:gradFill>
            <a:gsLst>
              <a:gs pos="0">
                <a:schemeClr val="bg1">
                  <a:alpha val="0"/>
                </a:schemeClr>
              </a:gs>
              <a:gs pos="50000">
                <a:srgbClr val="92D050"/>
              </a:gs>
              <a:gs pos="100000">
                <a:schemeClr val="bg1">
                  <a:alpha val="0"/>
                </a:schemeClr>
              </a:gs>
            </a:gsLst>
            <a:lin ang="54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2834640" tIns="0" rIns="0" bIns="0" numCol="1" rtlCol="0" anchor="ctr" anchorCtr="0" compatLnSpc="1">
            <a:prstTxWarp prst="textNoShape">
              <a:avLst/>
            </a:prstTxWarp>
          </a:bodyPr>
          <a:lstStyle/>
          <a:p>
            <a:pPr indent="-342900" defTabSz="914363">
              <a:lnSpc>
                <a:spcPct val="90000"/>
              </a:lnSpc>
              <a:buClr>
                <a:srgbClr val="FFFFFF"/>
              </a:buClr>
              <a:buSzPct val="95000"/>
              <a:tabLst>
                <a:tab pos="514476" algn="l"/>
              </a:tabLst>
              <a:defRPr/>
            </a:pPr>
            <a:r>
              <a:rPr lang="en-US" altLang="zh-CN" sz="28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52400" dist="38100" dir="2700000" algn="tl">
                    <a:srgbClr val="000000">
                      <a:alpha val="82000"/>
                    </a:srgbClr>
                  </a:outerShdw>
                </a:effectLst>
                <a:latin typeface="+mn-lt"/>
              </a:rPr>
              <a:t>170%</a:t>
            </a:r>
          </a:p>
        </p:txBody>
      </p:sp>
      <p:sp>
        <p:nvSpPr>
          <p:cNvPr id="43" name="Pentagon 42"/>
          <p:cNvSpPr/>
          <p:nvPr/>
        </p:nvSpPr>
        <p:spPr>
          <a:xfrm>
            <a:off x="292242" y="2857577"/>
            <a:ext cx="2651760" cy="1102630"/>
          </a:xfrm>
          <a:prstGeom prst="homePlate">
            <a:avLst>
              <a:gd name="adj" fmla="val 25419"/>
            </a:avLst>
          </a:prstGeom>
          <a:gradFill>
            <a:gsLst>
              <a:gs pos="0">
                <a:schemeClr val="bg1">
                  <a:alpha val="0"/>
                </a:schemeClr>
              </a:gs>
              <a:gs pos="50000">
                <a:schemeClr val="tx1"/>
              </a:gs>
              <a:gs pos="100000">
                <a:schemeClr val="bg1">
                  <a:alpha val="0"/>
                </a:schemeClr>
              </a:gs>
            </a:gsLst>
            <a:lin ang="54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182880" tIns="0" rIns="0" bIns="0" numCol="1" rtlCol="0" anchor="ctr" anchorCtr="0" compatLnSpc="1">
            <a:prstTxWarp prst="textNoShape">
              <a:avLst/>
            </a:prstTxWarp>
          </a:bodyPr>
          <a:lstStyle/>
          <a:p>
            <a:pPr>
              <a:lnSpc>
                <a:spcPct val="90000"/>
              </a:lnSpc>
              <a:buClr>
                <a:srgbClr val="FFFFFF"/>
              </a:buClr>
              <a:buSzPct val="95000"/>
              <a:tabLst>
                <a:tab pos="514476" algn="l"/>
              </a:tabLst>
              <a:defRPr/>
            </a:pPr>
            <a:r>
              <a:rPr lang="en-US" altLang="zh-CN" sz="2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Increased</a:t>
            </a:r>
            <a:br>
              <a:rPr lang="en-US" altLang="zh-CN" sz="2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br>
            <a:r>
              <a:rPr lang="en-US" altLang="zh-CN" sz="2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Volume</a:t>
            </a:r>
          </a:p>
        </p:txBody>
      </p:sp>
      <p:sp>
        <p:nvSpPr>
          <p:cNvPr id="53" name="Rectangle 52"/>
          <p:cNvSpPr/>
          <p:nvPr/>
        </p:nvSpPr>
        <p:spPr>
          <a:xfrm>
            <a:off x="5203450" y="3037394"/>
            <a:ext cx="3700732" cy="781752"/>
          </a:xfrm>
          <a:prstGeom prst="rect">
            <a:avLst/>
          </a:prstGeom>
        </p:spPr>
        <p:txBody>
          <a:bodyPr wrap="square">
            <a:spAutoFit/>
          </a:bodyPr>
          <a:lstStyle/>
          <a:p>
            <a:pPr indent="-342900" defTabSz="914363" eaLnBrk="0" hangingPunct="0">
              <a:lnSpc>
                <a:spcPct val="80000"/>
              </a:lnSpc>
              <a:buClr>
                <a:srgbClr val="FFFFFF"/>
              </a:buClr>
              <a:buSzPct val="95000"/>
              <a:tabLst>
                <a:tab pos="514476" algn="l"/>
              </a:tabLst>
              <a:defRPr/>
            </a:pPr>
            <a:r>
              <a:rPr lang="en-US" altLang="zh-CN" sz="2800" spc="-100" dirty="0" smtClean="0">
                <a:effectLst>
                  <a:outerShdw blurRad="152400" dist="38100" dir="2700000" algn="tl">
                    <a:srgbClr val="000000">
                      <a:alpha val="82000"/>
                    </a:srgbClr>
                  </a:outerShdw>
                </a:effectLst>
                <a:latin typeface="+mn-lt"/>
              </a:rPr>
              <a:t>Increase In Potentially Unwanted Software</a:t>
            </a:r>
          </a:p>
        </p:txBody>
      </p:sp>
      <p:sp>
        <p:nvSpPr>
          <p:cNvPr id="46" name="Rounded Rectangle 45"/>
          <p:cNvSpPr/>
          <p:nvPr/>
        </p:nvSpPr>
        <p:spPr>
          <a:xfrm>
            <a:off x="252616" y="4234285"/>
            <a:ext cx="8584912" cy="1157222"/>
          </a:xfrm>
          <a:prstGeom prst="roundRect">
            <a:avLst>
              <a:gd name="adj" fmla="val 12849"/>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sp>
      <p:sp>
        <p:nvSpPr>
          <p:cNvPr id="48" name="Rounded Rectangle 47"/>
          <p:cNvSpPr/>
          <p:nvPr/>
        </p:nvSpPr>
        <p:spPr>
          <a:xfrm>
            <a:off x="287784" y="4275044"/>
            <a:ext cx="8503920" cy="425553"/>
          </a:xfrm>
          <a:prstGeom prst="roundRect">
            <a:avLst>
              <a:gd name="adj" fmla="val 29239"/>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51" name="Rectangle 50"/>
          <p:cNvSpPr/>
          <p:nvPr/>
        </p:nvSpPr>
        <p:spPr>
          <a:xfrm>
            <a:off x="292242" y="4254664"/>
            <a:ext cx="4752724" cy="1102630"/>
          </a:xfrm>
          <a:prstGeom prst="rect">
            <a:avLst/>
          </a:prstGeom>
          <a:gradFill>
            <a:gsLst>
              <a:gs pos="0">
                <a:schemeClr val="bg1">
                  <a:alpha val="0"/>
                </a:schemeClr>
              </a:gs>
              <a:gs pos="50000">
                <a:srgbClr val="92D050"/>
              </a:gs>
              <a:gs pos="100000">
                <a:schemeClr val="bg1">
                  <a:alpha val="0"/>
                </a:schemeClr>
              </a:gs>
            </a:gsLst>
            <a:lin ang="54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2834640" tIns="0" rIns="0" bIns="0" numCol="1" rtlCol="0" anchor="ctr" anchorCtr="0" compatLnSpc="1">
            <a:prstTxWarp prst="textNoShape">
              <a:avLst/>
            </a:prstTxWarp>
          </a:bodyPr>
          <a:lstStyle/>
          <a:p>
            <a:pPr indent="-342900" defTabSz="914363">
              <a:lnSpc>
                <a:spcPct val="90000"/>
              </a:lnSpc>
              <a:buClr>
                <a:srgbClr val="FFFFFF"/>
              </a:buClr>
              <a:buSzPct val="95000"/>
              <a:tabLst>
                <a:tab pos="514476" algn="l"/>
              </a:tabLst>
              <a:defRPr/>
            </a:pPr>
            <a:r>
              <a:rPr lang="en-US" altLang="zh-CN" sz="28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52400" dist="38100" dir="2700000" algn="tl">
                    <a:srgbClr val="000000">
                      <a:alpha val="82000"/>
                    </a:srgbClr>
                  </a:outerShdw>
                </a:effectLst>
                <a:latin typeface="+mn-lt"/>
              </a:rPr>
              <a:t>150%</a:t>
            </a:r>
          </a:p>
        </p:txBody>
      </p:sp>
      <p:sp>
        <p:nvSpPr>
          <p:cNvPr id="47" name="Pentagon 46"/>
          <p:cNvSpPr/>
          <p:nvPr/>
        </p:nvSpPr>
        <p:spPr>
          <a:xfrm>
            <a:off x="292242" y="4254664"/>
            <a:ext cx="2651760" cy="1102630"/>
          </a:xfrm>
          <a:prstGeom prst="homePlate">
            <a:avLst>
              <a:gd name="adj" fmla="val 23072"/>
            </a:avLst>
          </a:prstGeom>
          <a:gradFill>
            <a:gsLst>
              <a:gs pos="0">
                <a:schemeClr val="bg1">
                  <a:alpha val="0"/>
                </a:schemeClr>
              </a:gs>
              <a:gs pos="50000">
                <a:schemeClr val="tx1"/>
              </a:gs>
              <a:gs pos="100000">
                <a:schemeClr val="bg1">
                  <a:alpha val="0"/>
                </a:schemeClr>
              </a:gs>
            </a:gsLst>
            <a:lin ang="54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182880" tIns="0" rIns="0" bIns="0" numCol="1" rtlCol="0" anchor="ctr" anchorCtr="0" compatLnSpc="1">
            <a:prstTxWarp prst="textNoShape">
              <a:avLst/>
            </a:prstTxWarp>
          </a:bodyPr>
          <a:lstStyle/>
          <a:p>
            <a:pPr>
              <a:lnSpc>
                <a:spcPct val="90000"/>
              </a:lnSpc>
              <a:buClr>
                <a:srgbClr val="FFFFFF"/>
              </a:buClr>
              <a:buSzPct val="95000"/>
              <a:tabLst>
                <a:tab pos="514476" algn="l"/>
              </a:tabLst>
              <a:defRPr/>
            </a:pPr>
            <a:r>
              <a:rPr lang="en-US" altLang="zh-CN" sz="2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Profit</a:t>
            </a:r>
            <a:br>
              <a:rPr lang="en-US" altLang="zh-CN" sz="2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br>
            <a:r>
              <a:rPr lang="en-US" altLang="zh-CN" sz="2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Motivated</a:t>
            </a:r>
          </a:p>
        </p:txBody>
      </p:sp>
      <p:sp>
        <p:nvSpPr>
          <p:cNvPr id="54" name="Rectangle 53"/>
          <p:cNvSpPr/>
          <p:nvPr/>
        </p:nvSpPr>
        <p:spPr>
          <a:xfrm>
            <a:off x="5203450" y="4431775"/>
            <a:ext cx="3618141" cy="781752"/>
          </a:xfrm>
          <a:prstGeom prst="rect">
            <a:avLst/>
          </a:prstGeom>
        </p:spPr>
        <p:txBody>
          <a:bodyPr wrap="square">
            <a:spAutoFit/>
          </a:bodyPr>
          <a:lstStyle/>
          <a:p>
            <a:pPr indent="-342900" defTabSz="914363" eaLnBrk="0" hangingPunct="0">
              <a:lnSpc>
                <a:spcPct val="80000"/>
              </a:lnSpc>
              <a:buClr>
                <a:srgbClr val="FFFFFF"/>
              </a:buClr>
              <a:buSzPct val="95000"/>
              <a:tabLst>
                <a:tab pos="514476" algn="l"/>
              </a:tabLst>
              <a:defRPr/>
            </a:pPr>
            <a:r>
              <a:rPr lang="en-US" altLang="zh-CN" sz="2800" spc="-100" dirty="0" smtClean="0">
                <a:effectLst>
                  <a:outerShdw blurRad="152400" dist="38100" dir="2700000" algn="tl">
                    <a:srgbClr val="000000">
                      <a:alpha val="82000"/>
                    </a:srgbClr>
                  </a:outerShdw>
                </a:effectLst>
                <a:latin typeface="+mn-lt"/>
              </a:rPr>
              <a:t>Increase In Fraud &amp; Phishing scam emails</a:t>
            </a:r>
          </a:p>
        </p:txBody>
      </p:sp>
      <p:sp>
        <p:nvSpPr>
          <p:cNvPr id="55" name="Content Placeholder 23"/>
          <p:cNvSpPr txBox="1">
            <a:spLocks/>
          </p:cNvSpPr>
          <p:nvPr/>
        </p:nvSpPr>
        <p:spPr bwMode="auto">
          <a:xfrm>
            <a:off x="370588" y="6158756"/>
            <a:ext cx="8486904" cy="340003"/>
          </a:xfrm>
          <a:prstGeom prst="rect">
            <a:avLst/>
          </a:prstGeom>
          <a:noFill/>
          <a:ln w="9525">
            <a:noFill/>
            <a:miter lim="800000"/>
            <a:headEnd/>
            <a:tailEnd/>
          </a:ln>
        </p:spPr>
        <p:txBody>
          <a:bodyPr wrap="square" lIns="91410" tIns="45707" rIns="91410" bIns="45707">
            <a:spAutoFit/>
          </a:bodyPr>
          <a:lstStyle/>
          <a:p>
            <a:pPr indent="-342900" defTabSz="914363" eaLnBrk="0" hangingPunct="0">
              <a:lnSpc>
                <a:spcPct val="80000"/>
              </a:lnSpc>
              <a:buClr>
                <a:srgbClr val="FFFFFF"/>
              </a:buClr>
              <a:buSzPct val="95000"/>
              <a:buFont typeface="Wingdings 2" pitchFamily="18" charset="2"/>
              <a:buNone/>
              <a:tabLst>
                <a:tab pos="514476" algn="l"/>
              </a:tabLst>
              <a:defRPr/>
            </a:pPr>
            <a:r>
              <a:rPr lang="en-US" altLang="zh-CN" sz="20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52400" dist="38100" dir="2700000" algn="tl">
                    <a:srgbClr val="000000">
                      <a:alpha val="82000"/>
                    </a:srgbClr>
                  </a:outerShdw>
                  <a:reflection blurRad="6350" stA="55000" endA="300" endPos="45500" dir="5400000" sy="-100000" algn="bl" rotWithShape="0"/>
                </a:effectLst>
                <a:latin typeface="+mn-lt"/>
              </a:rPr>
              <a:t>Source:</a:t>
            </a:r>
            <a:r>
              <a:rPr lang="en-US" altLang="zh-CN" sz="2000"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52400" dist="38100" dir="2700000" algn="tl">
                    <a:srgbClr val="000000">
                      <a:alpha val="82000"/>
                    </a:srgbClr>
                  </a:outerShdw>
                  <a:reflection blurRad="6350" stA="55000" endA="300" endPos="45500" dir="5400000" sy="-100000" algn="bl" rotWithShape="0"/>
                </a:effectLst>
                <a:latin typeface="+mn-lt"/>
              </a:rPr>
              <a:t> Microsoft Malware Protection Center, H1 2007</a:t>
            </a:r>
            <a:endParaRPr lang="en-US" altLang="zh-CN" sz="2000"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152400" dist="38100" dir="2700000" algn="tl">
                  <a:srgbClr val="000000">
                    <a:alpha val="82000"/>
                  </a:srgbClr>
                </a:outerShdw>
                <a:reflection blurRad="6350" stA="55000" endA="300" endPos="45500" dir="5400000" sy="-100000" algn="bl" rotWithShape="0"/>
              </a:effectLst>
              <a:latin typeface="+mn-lt"/>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586596" y="1654850"/>
            <a:ext cx="7962181" cy="5243215"/>
          </a:xfrm>
          <a:prstGeom prst="roundRect">
            <a:avLst>
              <a:gd name="adj" fmla="val 9288"/>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pPr marL="457200" lvl="1" indent="-457200" defTabSz="914363">
              <a:lnSpc>
                <a:spcPct val="90000"/>
              </a:lnSpc>
              <a:spcBef>
                <a:spcPts val="400"/>
              </a:spcBef>
              <a:spcAft>
                <a:spcPts val="1200"/>
              </a:spcAft>
              <a:buSzPct val="80000"/>
              <a:buBlip>
                <a:blip r:embed="rId3"/>
              </a:buBlip>
              <a:defRPr/>
            </a:pPr>
            <a:r>
              <a:rPr lang="en-US" sz="2000" dirty="0" smtClean="0">
                <a:solidFill>
                  <a:srgbClr val="FFC000"/>
                </a:solidFill>
                <a:effectLst>
                  <a:outerShdw blurRad="38100" dist="38100" dir="2700000" algn="tl">
                    <a:srgbClr val="000000">
                      <a:alpha val="43137"/>
                    </a:srgbClr>
                  </a:outerShdw>
                </a:effectLst>
              </a:rPr>
              <a:t>Deploying and properly configuring security technologies</a:t>
            </a:r>
          </a:p>
          <a:p>
            <a:pPr marL="457200" lvl="1" indent="-457200" defTabSz="914363">
              <a:lnSpc>
                <a:spcPct val="90000"/>
              </a:lnSpc>
              <a:spcBef>
                <a:spcPts val="400"/>
              </a:spcBef>
              <a:spcAft>
                <a:spcPts val="1200"/>
              </a:spcAft>
              <a:buSzPct val="80000"/>
              <a:buBlip>
                <a:blip r:embed="rId3"/>
              </a:buBlip>
              <a:defRPr/>
            </a:pPr>
            <a:r>
              <a:rPr lang="en-US" sz="2000" dirty="0" smtClean="0">
                <a:solidFill>
                  <a:srgbClr val="FFC000"/>
                </a:solidFill>
                <a:effectLst>
                  <a:outerShdw blurRad="38100" dist="38100" dir="2700000" algn="tl">
                    <a:srgbClr val="000000">
                      <a:alpha val="43137"/>
                    </a:srgbClr>
                  </a:outerShdw>
                </a:effectLst>
              </a:rPr>
              <a:t>Protecting against complex attacks – securing virtual and physical machines</a:t>
            </a:r>
          </a:p>
          <a:p>
            <a:pPr marL="457200" lvl="1" indent="-457200" defTabSz="914363">
              <a:lnSpc>
                <a:spcPct val="90000"/>
              </a:lnSpc>
              <a:spcBef>
                <a:spcPts val="400"/>
              </a:spcBef>
              <a:spcAft>
                <a:spcPts val="1200"/>
              </a:spcAft>
              <a:buSzPct val="80000"/>
              <a:buBlip>
                <a:blip r:embed="rId3"/>
              </a:buBlip>
              <a:defRPr/>
            </a:pPr>
            <a:r>
              <a:rPr lang="en-US" sz="2000" dirty="0" smtClean="0">
                <a:solidFill>
                  <a:srgbClr val="FFC000"/>
                </a:solidFill>
                <a:effectLst>
                  <a:outerShdw blurRad="38100" dist="38100" dir="2700000" algn="tl">
                    <a:srgbClr val="000000">
                      <a:alpha val="43137"/>
                    </a:srgbClr>
                  </a:outerShdw>
                </a:effectLst>
              </a:rPr>
              <a:t>Enabling secure access to virtual and physical assets based on policy</a:t>
            </a:r>
          </a:p>
          <a:p>
            <a:pPr marL="457200" lvl="1" indent="-457200" defTabSz="914363">
              <a:lnSpc>
                <a:spcPct val="90000"/>
              </a:lnSpc>
              <a:spcBef>
                <a:spcPts val="400"/>
              </a:spcBef>
              <a:spcAft>
                <a:spcPts val="1200"/>
              </a:spcAft>
              <a:buSzPct val="80000"/>
              <a:buBlip>
                <a:blip r:embed="rId3"/>
              </a:buBlip>
              <a:defRPr/>
            </a:pPr>
            <a:r>
              <a:rPr lang="en-US" sz="2000" dirty="0" smtClean="0">
                <a:solidFill>
                  <a:srgbClr val="FFC000"/>
                </a:solidFill>
                <a:effectLst>
                  <a:outerShdw blurRad="38100" dist="38100" dir="2700000" algn="tl">
                    <a:srgbClr val="000000">
                      <a:alpha val="43137"/>
                    </a:srgbClr>
                  </a:outerShdw>
                </a:effectLst>
              </a:rPr>
              <a:t>Managing identities and their rights to manage physical and virtual machines </a:t>
            </a:r>
          </a:p>
          <a:p>
            <a:pPr marL="457200" lvl="1" indent="-457200" defTabSz="914363">
              <a:lnSpc>
                <a:spcPct val="90000"/>
              </a:lnSpc>
              <a:spcBef>
                <a:spcPts val="400"/>
              </a:spcBef>
              <a:spcAft>
                <a:spcPts val="1200"/>
              </a:spcAft>
              <a:buSzPct val="80000"/>
              <a:buBlip>
                <a:blip r:embed="rId3"/>
              </a:buBlip>
              <a:defRPr/>
            </a:pPr>
            <a:r>
              <a:rPr lang="en-US" sz="2000" dirty="0" smtClean="0">
                <a:solidFill>
                  <a:srgbClr val="FFC000"/>
                </a:solidFill>
                <a:effectLst>
                  <a:outerShdw blurRad="38100" dist="38100" dir="2700000" algn="tl">
                    <a:srgbClr val="000000">
                      <a:alpha val="43137"/>
                    </a:srgbClr>
                  </a:outerShdw>
                </a:effectLst>
              </a:rPr>
              <a:t>Ensuring software running in virtual and physical machines remains up-to-date</a:t>
            </a:r>
          </a:p>
          <a:p>
            <a:pPr marL="457200" lvl="1" indent="-457200" defTabSz="914363">
              <a:lnSpc>
                <a:spcPct val="90000"/>
              </a:lnSpc>
              <a:spcBef>
                <a:spcPts val="400"/>
              </a:spcBef>
              <a:spcAft>
                <a:spcPts val="1200"/>
              </a:spcAft>
              <a:buSzPct val="80000"/>
              <a:buBlip>
                <a:blip r:embed="rId3"/>
              </a:buBlip>
              <a:defRPr/>
            </a:pPr>
            <a:r>
              <a:rPr lang="en-US" sz="2000" dirty="0" smtClean="0">
                <a:solidFill>
                  <a:srgbClr val="FFC000"/>
                </a:solidFill>
                <a:effectLst>
                  <a:outerShdw blurRad="38100" dist="38100" dir="2700000" algn="tl">
                    <a:srgbClr val="000000">
                      <a:alpha val="43137"/>
                    </a:srgbClr>
                  </a:outerShdw>
                </a:effectLst>
              </a:rPr>
              <a:t>Getting critical visibility into security state into endpoints and virtual machines</a:t>
            </a:r>
          </a:p>
          <a:p>
            <a:pPr marL="457200" lvl="1" indent="-457200" defTabSz="914363">
              <a:lnSpc>
                <a:spcPct val="90000"/>
              </a:lnSpc>
              <a:spcBef>
                <a:spcPts val="400"/>
              </a:spcBef>
              <a:spcAft>
                <a:spcPts val="1200"/>
              </a:spcAft>
              <a:buSzPct val="80000"/>
              <a:buBlip>
                <a:blip r:embed="rId3"/>
              </a:buBlip>
              <a:defRPr/>
            </a:pPr>
            <a:r>
              <a:rPr lang="en-US" sz="2000" dirty="0" smtClean="0">
                <a:solidFill>
                  <a:srgbClr val="FFC000"/>
                </a:solidFill>
                <a:effectLst>
                  <a:outerShdw blurRad="38100" dist="38100" dir="2700000" algn="tl">
                    <a:srgbClr val="000000">
                      <a:alpha val="43137"/>
                    </a:srgbClr>
                  </a:outerShdw>
                </a:effectLst>
              </a:rPr>
              <a:t>Responding to and remediating security issues</a:t>
            </a:r>
          </a:p>
        </p:txBody>
      </p:sp>
      <p:sp>
        <p:nvSpPr>
          <p:cNvPr id="18" name="Title 17"/>
          <p:cNvSpPr>
            <a:spLocks noGrp="1"/>
          </p:cNvSpPr>
          <p:nvPr>
            <p:ph type="title"/>
          </p:nvPr>
        </p:nvSpPr>
        <p:spPr/>
        <p:txBody>
          <a:bodyPr>
            <a:normAutofit fontScale="90000"/>
          </a:bodyPr>
          <a:lstStyle/>
          <a:p>
            <a:r>
              <a:rPr lang="en-US" sz="4400" dirty="0" smtClean="0"/>
              <a:t>Securing The Virtual Environment</a:t>
            </a:r>
            <a:br>
              <a:rPr lang="en-US" sz="4400" dirty="0" smtClean="0"/>
            </a:br>
            <a:r>
              <a:rPr sz="3100" spc="-100" smtClean="0">
                <a:ln>
                  <a:noFill/>
                </a:ln>
                <a:solidFill>
                  <a:srgbClr val="FFC000"/>
                </a:solidFill>
                <a:effectLst>
                  <a:outerShdw blurRad="38100" dist="38100" dir="2700000" algn="tl">
                    <a:srgbClr val="000000">
                      <a:alpha val="43137"/>
                    </a:srgbClr>
                  </a:outerShdw>
                </a:effectLst>
                <a:latin typeface="+mn-lt"/>
                <a:cs typeface="+mn-cs"/>
              </a:rPr>
              <a:t>What’s the same</a:t>
            </a:r>
            <a:endParaRPr sz="3100" spc="-100">
              <a:ln>
                <a:noFill/>
              </a:ln>
              <a:solidFill>
                <a:srgbClr val="FFC000"/>
              </a:solidFill>
              <a:effectLst>
                <a:outerShdw blurRad="38100" dist="38100" dir="2700000" algn="tl">
                  <a:srgbClr val="000000">
                    <a:alpha val="43137"/>
                  </a:srgbClr>
                </a:outerShdw>
              </a:effectLst>
              <a:latin typeface="+mn-lt"/>
              <a:cs typeface="+mn-cs"/>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rot="5400000">
            <a:off x="1960231" y="-61810"/>
            <a:ext cx="4800868" cy="8203717"/>
          </a:xfrm>
          <a:prstGeom prst="roundRect">
            <a:avLst>
              <a:gd name="adj" fmla="val 9288"/>
            </a:avLst>
          </a:prstGeom>
          <a:gradFill>
            <a:gsLst>
              <a:gs pos="0">
                <a:schemeClr val="tx1">
                  <a:alpha val="18000"/>
                </a:schemeClr>
              </a:gs>
              <a:gs pos="100000">
                <a:schemeClr val="tx1">
                  <a:alpha val="0"/>
                </a:schemeClr>
              </a:gs>
            </a:gsLst>
            <a:lin ang="162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t"/>
          <a:lstStyle/>
          <a:p>
            <a:pPr algn="ctr" fontAlgn="base">
              <a:spcBef>
                <a:spcPct val="0"/>
              </a:spcBef>
              <a:spcAft>
                <a:spcPct val="0"/>
              </a:spcAft>
            </a:pPr>
            <a:endPar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53" name="TextBox 52"/>
          <p:cNvSpPr txBox="1"/>
          <p:nvPr/>
        </p:nvSpPr>
        <p:spPr>
          <a:xfrm>
            <a:off x="536281" y="1797314"/>
            <a:ext cx="5114026" cy="4740785"/>
          </a:xfrm>
          <a:prstGeom prst="rect">
            <a:avLst/>
          </a:prstGeom>
          <a:noFill/>
        </p:spPr>
        <p:txBody>
          <a:bodyPr wrap="square" rtlCol="0">
            <a:spAutoFit/>
          </a:bodyPr>
          <a:lstStyle/>
          <a:p>
            <a:pPr marL="228600" indent="-342900" defTabSz="457200">
              <a:lnSpc>
                <a:spcPct val="80000"/>
              </a:lnSpc>
              <a:spcBef>
                <a:spcPts val="600"/>
              </a:spcBef>
              <a:spcAft>
                <a:spcPts val="600"/>
              </a:spcAft>
              <a:buSzPct val="80000"/>
              <a:defRPr/>
            </a:pPr>
            <a:r>
              <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Securing the virtualization layer</a:t>
            </a:r>
          </a:p>
          <a:p>
            <a:pPr marL="233363" lvl="1" indent="-233363" defTabSz="914363">
              <a:lnSpc>
                <a:spcPct val="90000"/>
              </a:lnSpc>
              <a:spcBef>
                <a:spcPts val="400"/>
              </a:spcBef>
              <a:spcAft>
                <a:spcPts val="600"/>
              </a:spcAft>
              <a:buSzPct val="80000"/>
              <a:buBlip>
                <a:blip r:embed="rId3"/>
              </a:buBlip>
              <a:defRPr/>
            </a:pPr>
            <a:r>
              <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a:t>
            </a:r>
            <a:r>
              <a:rPr lang="en-US" sz="1400" dirty="0" err="1"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Hyperjacking</a:t>
            </a:r>
            <a:r>
              <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 Compromising hypervisor</a:t>
            </a:r>
          </a:p>
          <a:p>
            <a:pPr marL="233363" lvl="1" indent="-233363" defTabSz="914363">
              <a:lnSpc>
                <a:spcPct val="90000"/>
              </a:lnSpc>
              <a:spcBef>
                <a:spcPts val="400"/>
              </a:spcBef>
              <a:spcAft>
                <a:spcPts val="600"/>
              </a:spcAft>
              <a:buSzPct val="80000"/>
              <a:buBlip>
                <a:blip r:embed="rId3"/>
              </a:buBlip>
              <a:defRPr/>
            </a:pPr>
            <a:r>
              <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“Blue pill”:  Concept of installing rogue hypervisor</a:t>
            </a:r>
            <a:endPar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endParaRPr>
          </a:p>
          <a:p>
            <a:pPr marL="233363" lvl="1" indent="-233363" defTabSz="914363">
              <a:lnSpc>
                <a:spcPct val="90000"/>
              </a:lnSpc>
              <a:spcBef>
                <a:spcPts val="400"/>
              </a:spcBef>
              <a:spcAft>
                <a:spcPts val="600"/>
              </a:spcAft>
              <a:buSzPct val="80000"/>
              <a:buBlip>
                <a:blip r:embed="rId3"/>
              </a:buBlip>
              <a:defRPr/>
            </a:pPr>
            <a:r>
              <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Ensuring trusted platform on which virtual machines run</a:t>
            </a:r>
          </a:p>
          <a:p>
            <a:pPr marL="228600" indent="-342900" defTabSz="457200">
              <a:lnSpc>
                <a:spcPct val="80000"/>
              </a:lnSpc>
              <a:spcBef>
                <a:spcPts val="600"/>
              </a:spcBef>
              <a:spcAft>
                <a:spcPts val="600"/>
              </a:spcAft>
              <a:buSzPct val="80000"/>
              <a:defRPr/>
            </a:pPr>
            <a:r>
              <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Increased attack surface and vulnerability potential</a:t>
            </a:r>
          </a:p>
          <a:p>
            <a:pPr marL="233363" lvl="1" indent="-233363" defTabSz="914363">
              <a:lnSpc>
                <a:spcPct val="90000"/>
              </a:lnSpc>
              <a:spcBef>
                <a:spcPts val="400"/>
              </a:spcBef>
              <a:spcAft>
                <a:spcPts val="600"/>
              </a:spcAft>
              <a:buSzPct val="80000"/>
              <a:buBlip>
                <a:blip r:embed="rId3"/>
              </a:buBlip>
              <a:defRPr/>
            </a:pPr>
            <a:r>
              <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Denial of service possible by compromising hypervisor</a:t>
            </a:r>
          </a:p>
          <a:p>
            <a:pPr marL="233363" lvl="1" indent="-233363" defTabSz="914363">
              <a:lnSpc>
                <a:spcPct val="90000"/>
              </a:lnSpc>
              <a:spcBef>
                <a:spcPts val="400"/>
              </a:spcBef>
              <a:spcAft>
                <a:spcPts val="600"/>
              </a:spcAft>
              <a:buSzPct val="80000"/>
              <a:buBlip>
                <a:blip r:embed="rId3"/>
              </a:buBlip>
              <a:defRPr/>
            </a:pPr>
            <a:r>
              <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Virtual “appliances” offer benefits but also potential </a:t>
            </a:r>
            <a:r>
              <a:rPr lang="en-US" sz="1400" dirty="0" err="1"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vulns</a:t>
            </a:r>
            <a:endPar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endParaRPr>
          </a:p>
          <a:p>
            <a:pPr marL="233363" lvl="1" indent="-233363" defTabSz="914363">
              <a:lnSpc>
                <a:spcPct val="90000"/>
              </a:lnSpc>
              <a:spcBef>
                <a:spcPts val="400"/>
              </a:spcBef>
              <a:spcAft>
                <a:spcPts val="600"/>
              </a:spcAft>
              <a:buSzPct val="80000"/>
              <a:buBlip>
                <a:blip r:embed="rId3"/>
              </a:buBlip>
              <a:defRPr/>
            </a:pPr>
            <a:r>
              <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Ensuring offline virtual machines stay in compliance</a:t>
            </a:r>
          </a:p>
          <a:p>
            <a:pPr marL="228600" indent="-342900" defTabSz="457200">
              <a:lnSpc>
                <a:spcPct val="80000"/>
              </a:lnSpc>
              <a:spcBef>
                <a:spcPts val="1000"/>
              </a:spcBef>
              <a:spcAft>
                <a:spcPts val="600"/>
              </a:spcAft>
              <a:buSzPct val="80000"/>
              <a:defRPr/>
            </a:pPr>
            <a:r>
              <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Increased asset concentration on devices</a:t>
            </a:r>
          </a:p>
          <a:p>
            <a:pPr marL="233363" lvl="1" indent="-233363" defTabSz="914363">
              <a:lnSpc>
                <a:spcPct val="90000"/>
              </a:lnSpc>
              <a:spcBef>
                <a:spcPts val="400"/>
              </a:spcBef>
              <a:spcAft>
                <a:spcPts val="600"/>
              </a:spcAft>
              <a:buSzPct val="80000"/>
              <a:buBlip>
                <a:blip r:embed="rId3"/>
              </a:buBlip>
              <a:defRPr/>
            </a:pPr>
            <a:r>
              <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If physical machine lost or stolen, so are the VMs on it</a:t>
            </a:r>
          </a:p>
          <a:p>
            <a:pPr marL="228600" indent="-342900" defTabSz="457200">
              <a:lnSpc>
                <a:spcPct val="80000"/>
              </a:lnSpc>
              <a:spcBef>
                <a:spcPts val="1000"/>
              </a:spcBef>
              <a:spcAft>
                <a:spcPts val="600"/>
              </a:spcAft>
              <a:buSzPct val="80000"/>
              <a:defRPr/>
            </a:pPr>
            <a:r>
              <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Isolating virtual machines from each other</a:t>
            </a:r>
          </a:p>
          <a:p>
            <a:pPr marL="228600" indent="-342900" defTabSz="457200">
              <a:lnSpc>
                <a:spcPct val="80000"/>
              </a:lnSpc>
              <a:spcBef>
                <a:spcPts val="1000"/>
              </a:spcBef>
              <a:spcAft>
                <a:spcPts val="600"/>
              </a:spcAft>
              <a:buSzPct val="80000"/>
              <a:defRPr/>
            </a:pPr>
            <a:r>
              <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Monitoring VM to VM traffic</a:t>
            </a:r>
          </a:p>
          <a:p>
            <a:pPr marL="233363" lvl="1" indent="-233363" defTabSz="914363">
              <a:lnSpc>
                <a:spcPct val="90000"/>
              </a:lnSpc>
              <a:spcBef>
                <a:spcPts val="400"/>
              </a:spcBef>
              <a:spcAft>
                <a:spcPts val="600"/>
              </a:spcAft>
              <a:buSzPct val="80000"/>
              <a:buBlip>
                <a:blip r:embed="rId3"/>
              </a:buBlip>
              <a:defRPr/>
            </a:pPr>
            <a:r>
              <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Only enabling communication where policies can be enforced</a:t>
            </a:r>
          </a:p>
        </p:txBody>
      </p:sp>
      <p:sp>
        <p:nvSpPr>
          <p:cNvPr id="8" name="TextBox 7"/>
          <p:cNvSpPr txBox="1"/>
          <p:nvPr/>
        </p:nvSpPr>
        <p:spPr>
          <a:xfrm>
            <a:off x="2552700" y="6581001"/>
            <a:ext cx="4190999" cy="276999"/>
          </a:xfrm>
          <a:prstGeom prst="rect">
            <a:avLst/>
          </a:prstGeom>
          <a:noFill/>
        </p:spPr>
        <p:txBody>
          <a:bodyPr wrap="square" rtlCol="0">
            <a:spAutoFit/>
          </a:bodyPr>
          <a:lstStyle/>
          <a:p>
            <a:pPr algn="ctr"/>
            <a:r>
              <a:rPr lang="en-US" sz="1200" dirty="0" smtClean="0"/>
              <a:t>Microsoft Confidential – Provided under NDA</a:t>
            </a:r>
            <a:endParaRPr lang="en-US" sz="1200" dirty="0"/>
          </a:p>
        </p:txBody>
      </p:sp>
      <p:sp>
        <p:nvSpPr>
          <p:cNvPr id="7" name="Title 6"/>
          <p:cNvSpPr>
            <a:spLocks noGrp="1"/>
          </p:cNvSpPr>
          <p:nvPr>
            <p:ph type="title"/>
          </p:nvPr>
        </p:nvSpPr>
        <p:spPr/>
        <p:txBody>
          <a:bodyPr/>
          <a:lstStyle/>
          <a:p>
            <a:r>
              <a:rPr smtClean="0"/>
              <a:t>Securing The Virtual Environment</a:t>
            </a:r>
            <a:br>
              <a:rPr smtClean="0"/>
            </a:br>
            <a:r>
              <a:rPr sz="2800" spc="-100" smtClean="0">
                <a:ln>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What’s different</a:t>
            </a:r>
          </a:p>
        </p:txBody>
      </p:sp>
      <p:grpSp>
        <p:nvGrpSpPr>
          <p:cNvPr id="2" name="Group 15"/>
          <p:cNvGrpSpPr/>
          <p:nvPr/>
        </p:nvGrpSpPr>
        <p:grpSpPr>
          <a:xfrm>
            <a:off x="6107497" y="2072623"/>
            <a:ext cx="2700787" cy="4114800"/>
            <a:chOff x="5978101" y="1912187"/>
            <a:chExt cx="2700787" cy="3790992"/>
          </a:xfrm>
        </p:grpSpPr>
        <p:sp>
          <p:nvSpPr>
            <p:cNvPr id="10" name="TextBox 9"/>
            <p:cNvSpPr txBox="1"/>
            <p:nvPr/>
          </p:nvSpPr>
          <p:spPr>
            <a:xfrm>
              <a:off x="5978101" y="1912187"/>
              <a:ext cx="2700787" cy="3790992"/>
            </a:xfrm>
            <a:prstGeom prst="roundRect">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182880" rIns="91440" bIns="182880" rtlCol="0" anchor="ctr">
              <a:noAutofit/>
            </a:bodyPr>
            <a:lstStyle/>
            <a:p>
              <a:pPr marL="0" lvl="1" indent="0" algn="ctr" defTabSz="914363">
                <a:lnSpc>
                  <a:spcPct val="90000"/>
                </a:lnSpc>
                <a:spcAft>
                  <a:spcPts val="1200"/>
                </a:spcAft>
                <a:buSzPct val="80000"/>
                <a:defRPr/>
              </a:pPr>
              <a:r>
                <a:rPr lang="en-US" sz="28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A well-planned, integrated approach to securing physical and virtual assets is key</a:t>
              </a:r>
            </a:p>
          </p:txBody>
        </p:sp>
        <p:sp>
          <p:nvSpPr>
            <p:cNvPr id="9" name="Rounded Rectangle 8"/>
            <p:cNvSpPr/>
            <p:nvPr/>
          </p:nvSpPr>
          <p:spPr>
            <a:xfrm>
              <a:off x="6021235" y="1971136"/>
              <a:ext cx="2623149" cy="1047518"/>
            </a:xfrm>
            <a:prstGeom prst="roundRect">
              <a:avLst>
                <a:gd name="adj" fmla="val 39810"/>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p:cNvSpPr/>
          <p:nvPr/>
        </p:nvSpPr>
        <p:spPr>
          <a:xfrm>
            <a:off x="392724" y="1352230"/>
            <a:ext cx="2127739" cy="5195217"/>
          </a:xfrm>
          <a:prstGeom prst="roundRect">
            <a:avLst>
              <a:gd name="adj" fmla="val 15981"/>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182880" rIns="91440" bIns="182880" rtlCol="0" anchor="t">
            <a:noAutofit/>
          </a:bodyPr>
          <a:lstStyle/>
          <a:p>
            <a:pPr marL="0" lvl="1" indent="0" algn="ctr" defTabSz="914363" eaLnBrk="0" hangingPunct="0">
              <a:lnSpc>
                <a:spcPct val="90000"/>
              </a:lnSpc>
              <a:spcAft>
                <a:spcPts val="1200"/>
              </a:spcAft>
              <a:buClr>
                <a:schemeClr val="tx2"/>
              </a:buClr>
              <a:buSzPct val="80000"/>
              <a:defRPr/>
            </a:pPr>
            <a:r>
              <a:rPr lang="en-US" sz="16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Operating in Silos</a:t>
            </a:r>
          </a:p>
        </p:txBody>
      </p:sp>
      <p:sp>
        <p:nvSpPr>
          <p:cNvPr id="48" name="Can 47"/>
          <p:cNvSpPr/>
          <p:nvPr/>
        </p:nvSpPr>
        <p:spPr>
          <a:xfrm>
            <a:off x="1742109" y="4585934"/>
            <a:ext cx="612648" cy="1298448"/>
          </a:xfrm>
          <a:prstGeom prst="can">
            <a:avLst/>
          </a:prstGeom>
          <a:gradFill flip="none" rotWithShape="1">
            <a:gsLst>
              <a:gs pos="0">
                <a:schemeClr val="tx1"/>
              </a:gs>
              <a:gs pos="100000">
                <a:schemeClr val="bg2">
                  <a:lumMod val="60000"/>
                  <a:lumOff val="40000"/>
                </a:schemeClr>
              </a:gs>
            </a:gsLst>
            <a:lin ang="0" scaled="1"/>
            <a:tileRect/>
          </a:gradFill>
          <a:ln w="3175" cap="flat" cmpd="sng" algn="ctr">
            <a:noFill/>
            <a:prstDash val="solid"/>
          </a:ln>
          <a:effectLst>
            <a:outerShdw blurRad="241300" dir="13500000" sy="23000" kx="1200000" algn="br" rotWithShape="0">
              <a:prstClr val="black">
                <a:alpha val="73000"/>
              </a:prstClr>
            </a:outerShdw>
          </a:effectLst>
        </p:spPr>
        <p:txBody>
          <a:bodyPr vert="vert270" rtlCol="0" anchor="ctr"/>
          <a:lstStyle/>
          <a:p>
            <a:pPr algn="ctr">
              <a:lnSpc>
                <a:spcPct val="80000"/>
              </a:lnSpc>
              <a:defRPr/>
            </a:pPr>
            <a:r>
              <a:rPr lang="en-US"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Edge Protection</a:t>
            </a:r>
            <a:endParaRPr lang="en-US" sz="12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endParaRPr>
          </a:p>
        </p:txBody>
      </p:sp>
      <p:sp>
        <p:nvSpPr>
          <p:cNvPr id="36" name="Can 35"/>
          <p:cNvSpPr/>
          <p:nvPr/>
        </p:nvSpPr>
        <p:spPr>
          <a:xfrm>
            <a:off x="1717663" y="3271848"/>
            <a:ext cx="612648" cy="1298448"/>
          </a:xfrm>
          <a:prstGeom prst="can">
            <a:avLst/>
          </a:prstGeom>
          <a:gradFill flip="none" rotWithShape="1">
            <a:gsLst>
              <a:gs pos="0">
                <a:schemeClr val="tx1"/>
              </a:gs>
              <a:gs pos="100000">
                <a:schemeClr val="bg2">
                  <a:lumMod val="60000"/>
                  <a:lumOff val="40000"/>
                </a:schemeClr>
              </a:gs>
            </a:gsLst>
            <a:lin ang="0" scaled="1"/>
            <a:tileRect/>
          </a:gradFill>
          <a:ln w="3175" cap="flat" cmpd="sng" algn="ctr">
            <a:noFill/>
            <a:prstDash val="solid"/>
          </a:ln>
          <a:effectLst/>
        </p:spPr>
        <p:txBody>
          <a:bodyPr vert="vert270" rtlCol="0" anchor="ctr"/>
          <a:lstStyle/>
          <a:p>
            <a:pPr algn="ctr">
              <a:lnSpc>
                <a:spcPct val="80000"/>
              </a:lnSpc>
              <a:defRPr/>
            </a:pPr>
            <a:r>
              <a:rPr lang="en-US"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Systems Mgmt</a:t>
            </a:r>
            <a:endParaRPr lang="en-US" sz="12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endParaRPr>
          </a:p>
        </p:txBody>
      </p:sp>
      <p:grpSp>
        <p:nvGrpSpPr>
          <p:cNvPr id="2" name="Group 44"/>
          <p:cNvGrpSpPr/>
          <p:nvPr/>
        </p:nvGrpSpPr>
        <p:grpSpPr>
          <a:xfrm>
            <a:off x="3001975" y="1332455"/>
            <a:ext cx="5835552" cy="1463297"/>
            <a:chOff x="3001975" y="1431984"/>
            <a:chExt cx="5835552" cy="1165350"/>
          </a:xfrm>
        </p:grpSpPr>
        <p:sp>
          <p:nvSpPr>
            <p:cNvPr id="39" name="Rounded Rectangle 38"/>
            <p:cNvSpPr/>
            <p:nvPr/>
          </p:nvSpPr>
          <p:spPr>
            <a:xfrm>
              <a:off x="3088256" y="1440112"/>
              <a:ext cx="5749271" cy="1157222"/>
            </a:xfrm>
            <a:prstGeom prst="roundRect">
              <a:avLst>
                <a:gd name="adj" fmla="val 12849"/>
              </a:avLst>
            </a:prstGeom>
            <a:gradFill>
              <a:gsLst>
                <a:gs pos="0">
                  <a:schemeClr val="tx1">
                    <a:alpha val="18000"/>
                  </a:schemeClr>
                </a:gs>
                <a:gs pos="100000">
                  <a:schemeClr val="tx1">
                    <a:alpha val="0"/>
                  </a:schemeClr>
                </a:gs>
              </a:gsLst>
              <a:lin ang="10800000" scaled="0"/>
            </a:gradFill>
            <a:ln>
              <a:noFill/>
            </a:ln>
            <a:effectLst/>
            <a:scene3d>
              <a:camera prst="orthographicFront">
                <a:rot lat="0" lon="0" rev="0"/>
              </a:camera>
              <a:lightRig rig="contrasting" dir="t">
                <a:rot lat="0" lon="0" rev="108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sp>
        <p:sp>
          <p:nvSpPr>
            <p:cNvPr id="41" name="Rounded Rectangle 40"/>
            <p:cNvSpPr/>
            <p:nvPr/>
          </p:nvSpPr>
          <p:spPr>
            <a:xfrm>
              <a:off x="3286664" y="1480871"/>
              <a:ext cx="5505039" cy="425553"/>
            </a:xfrm>
            <a:prstGeom prst="roundRect">
              <a:avLst>
                <a:gd name="adj" fmla="val 29239"/>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43" name="Pentagon 42"/>
            <p:cNvSpPr/>
            <p:nvPr/>
          </p:nvSpPr>
          <p:spPr>
            <a:xfrm flipH="1">
              <a:off x="3001975" y="1431984"/>
              <a:ext cx="2389517" cy="1138687"/>
            </a:xfrm>
            <a:prstGeom prst="homePlate">
              <a:avLst>
                <a:gd name="adj" fmla="val 26984"/>
              </a:avLst>
            </a:prstGeom>
            <a:gradFill>
              <a:gsLst>
                <a:gs pos="0">
                  <a:schemeClr val="bg1">
                    <a:alpha val="0"/>
                  </a:schemeClr>
                </a:gs>
                <a:gs pos="50000">
                  <a:schemeClr val="tx1"/>
                </a:gs>
                <a:gs pos="100000">
                  <a:schemeClr val="bg1">
                    <a:alpha val="0"/>
                  </a:schemeClr>
                </a:gs>
              </a:gsLst>
              <a:lin ang="54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182880" tIns="0" rIns="0" bIns="0" numCol="1" rtlCol="0" anchor="ctr" anchorCtr="0" compatLnSpc="1">
              <a:prstTxWarp prst="textNoShape">
                <a:avLst/>
              </a:prstTxWarp>
            </a:bodyPr>
            <a:lstStyle/>
            <a:p>
              <a:pPr algn="ctr">
                <a:lnSpc>
                  <a:spcPct val="90000"/>
                </a:lnSpc>
                <a:buClr>
                  <a:srgbClr val="FFFFFF"/>
                </a:buClr>
                <a:buSzPct val="95000"/>
                <a:tabLst>
                  <a:tab pos="514476" algn="l"/>
                </a:tabLst>
                <a:defRPr/>
              </a:pPr>
              <a:r>
                <a:rPr lang="en-US" altLang="zh-CN" sz="2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Lack of Visibility</a:t>
              </a:r>
            </a:p>
          </p:txBody>
        </p:sp>
      </p:grpSp>
      <p:sp>
        <p:nvSpPr>
          <p:cNvPr id="58" name="TextBox 57"/>
          <p:cNvSpPr txBox="1"/>
          <p:nvPr/>
        </p:nvSpPr>
        <p:spPr>
          <a:xfrm>
            <a:off x="5480700" y="1482299"/>
            <a:ext cx="3242885" cy="1320361"/>
          </a:xfrm>
          <a:prstGeom prst="rect">
            <a:avLst/>
          </a:prstGeom>
          <a:noFill/>
        </p:spPr>
        <p:txBody>
          <a:bodyPr wrap="square" rtlCol="0" anchor="ctr">
            <a:spAutoFit/>
          </a:bodyPr>
          <a:lstStyle/>
          <a:p>
            <a:pPr marL="233363" lvl="1" indent="-233363" defTabSz="914363">
              <a:lnSpc>
                <a:spcPct val="90000"/>
              </a:lnSpc>
              <a:spcBef>
                <a:spcPts val="1000"/>
              </a:spcBef>
              <a:spcAft>
                <a:spcPts val="600"/>
              </a:spcAft>
              <a:buSzPct val="80000"/>
              <a:buBlip>
                <a:blip r:embed="rId3"/>
              </a:buBlip>
              <a:defRPr/>
            </a:pPr>
            <a:r>
              <a:rPr lang="en-US"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Is the organization secure, well-managed, and compliant?</a:t>
            </a:r>
          </a:p>
          <a:p>
            <a:pPr marL="233363" lvl="1" indent="-233363" defTabSz="914363">
              <a:lnSpc>
                <a:spcPct val="90000"/>
              </a:lnSpc>
              <a:spcBef>
                <a:spcPts val="1000"/>
              </a:spcBef>
              <a:spcAft>
                <a:spcPts val="600"/>
              </a:spcAft>
              <a:buSzPct val="80000"/>
              <a:buBlip>
                <a:blip r:embed="rId3"/>
              </a:buBlip>
              <a:defRPr/>
            </a:pPr>
            <a:r>
              <a:rPr lang="en-US"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How and where to audit?</a:t>
            </a:r>
            <a:endParaRPr lang="en-US"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endParaRPr>
          </a:p>
        </p:txBody>
      </p:sp>
      <p:sp>
        <p:nvSpPr>
          <p:cNvPr id="26" name="Can 25"/>
          <p:cNvSpPr/>
          <p:nvPr/>
        </p:nvSpPr>
        <p:spPr>
          <a:xfrm>
            <a:off x="595035" y="3498301"/>
            <a:ext cx="612648" cy="1261872"/>
          </a:xfrm>
          <a:prstGeom prst="can">
            <a:avLst/>
          </a:prstGeom>
          <a:gradFill flip="none" rotWithShape="1">
            <a:gsLst>
              <a:gs pos="0">
                <a:schemeClr val="tx1"/>
              </a:gs>
              <a:gs pos="100000">
                <a:schemeClr val="bg2">
                  <a:lumMod val="60000"/>
                  <a:lumOff val="40000"/>
                </a:schemeClr>
              </a:gs>
            </a:gsLst>
            <a:lin ang="0" scaled="1"/>
            <a:tileRect/>
          </a:gradFill>
          <a:ln w="3175" cap="flat" cmpd="sng" algn="ctr">
            <a:noFill/>
            <a:prstDash val="solid"/>
          </a:ln>
          <a:effectLst/>
        </p:spPr>
        <p:txBody>
          <a:bodyPr vert="vert270" rtlCol="0" anchor="ctr"/>
          <a:lstStyle/>
          <a:p>
            <a:pPr algn="ctr">
              <a:lnSpc>
                <a:spcPct val="80000"/>
              </a:lnSpc>
              <a:defRPr/>
            </a:pPr>
            <a:r>
              <a:rPr lang="en-US"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Patching</a:t>
            </a:r>
          </a:p>
        </p:txBody>
      </p:sp>
      <p:sp>
        <p:nvSpPr>
          <p:cNvPr id="40" name="Can 39"/>
          <p:cNvSpPr/>
          <p:nvPr/>
        </p:nvSpPr>
        <p:spPr>
          <a:xfrm>
            <a:off x="595035" y="4781480"/>
            <a:ext cx="612648" cy="1261872"/>
          </a:xfrm>
          <a:prstGeom prst="can">
            <a:avLst/>
          </a:prstGeom>
          <a:gradFill flip="none" rotWithShape="1">
            <a:gsLst>
              <a:gs pos="0">
                <a:schemeClr val="tx1"/>
              </a:gs>
              <a:gs pos="100000">
                <a:schemeClr val="bg2">
                  <a:lumMod val="60000"/>
                  <a:lumOff val="40000"/>
                </a:schemeClr>
              </a:gs>
            </a:gsLst>
            <a:lin ang="0" scaled="1"/>
            <a:tileRect/>
          </a:gradFill>
          <a:ln w="3175" cap="flat" cmpd="sng" algn="ctr">
            <a:noFill/>
            <a:prstDash val="solid"/>
          </a:ln>
          <a:effectLst>
            <a:outerShdw blurRad="241300" dir="13500000" sy="23000" kx="1200000" algn="br" rotWithShape="0">
              <a:prstClr val="black">
                <a:alpha val="73000"/>
              </a:prstClr>
            </a:outerShdw>
          </a:effectLst>
        </p:spPr>
        <p:txBody>
          <a:bodyPr vert="vert270" rtlCol="0" anchor="ctr"/>
          <a:lstStyle/>
          <a:p>
            <a:pPr algn="ctr">
              <a:lnSpc>
                <a:spcPct val="80000"/>
              </a:lnSpc>
              <a:defRPr/>
            </a:pPr>
            <a:r>
              <a:rPr lang="en-US"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Client Protection</a:t>
            </a:r>
            <a:endParaRPr lang="en-US" sz="12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endParaRPr>
          </a:p>
        </p:txBody>
      </p:sp>
      <p:sp>
        <p:nvSpPr>
          <p:cNvPr id="47" name="Can 46"/>
          <p:cNvSpPr/>
          <p:nvPr/>
        </p:nvSpPr>
        <p:spPr>
          <a:xfrm>
            <a:off x="595035" y="2215121"/>
            <a:ext cx="612648" cy="1261872"/>
          </a:xfrm>
          <a:prstGeom prst="can">
            <a:avLst/>
          </a:prstGeom>
          <a:gradFill flip="none" rotWithShape="1">
            <a:gsLst>
              <a:gs pos="0">
                <a:schemeClr val="tx1"/>
              </a:gs>
              <a:gs pos="100000">
                <a:schemeClr val="bg2">
                  <a:lumMod val="60000"/>
                  <a:lumOff val="40000"/>
                </a:schemeClr>
              </a:gs>
            </a:gsLst>
            <a:lin ang="0" scaled="1"/>
            <a:tileRect/>
          </a:gradFill>
          <a:ln w="3175" cap="flat" cmpd="sng" algn="ctr">
            <a:noFill/>
            <a:prstDash val="solid"/>
          </a:ln>
          <a:effectLst/>
        </p:spPr>
        <p:txBody>
          <a:bodyPr vert="vert270" rtlCol="0" anchor="ctr"/>
          <a:lstStyle/>
          <a:p>
            <a:pPr algn="ctr" fontAlgn="base">
              <a:lnSpc>
                <a:spcPct val="80000"/>
              </a:lnSpc>
              <a:spcBef>
                <a:spcPct val="0"/>
              </a:spcBef>
              <a:spcAft>
                <a:spcPct val="0"/>
              </a:spcAft>
              <a:defRPr/>
            </a:pPr>
            <a:r>
              <a:rPr lang="en-US"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Identity Management</a:t>
            </a:r>
            <a:endParaRPr lang="en-US" sz="12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endParaRPr>
          </a:p>
        </p:txBody>
      </p:sp>
      <p:sp>
        <p:nvSpPr>
          <p:cNvPr id="35" name="Title 34"/>
          <p:cNvSpPr>
            <a:spLocks noGrp="1"/>
          </p:cNvSpPr>
          <p:nvPr>
            <p:ph type="title"/>
          </p:nvPr>
        </p:nvSpPr>
        <p:spPr/>
        <p:txBody>
          <a:bodyPr/>
          <a:lstStyle/>
          <a:p>
            <a:r>
              <a:rPr lang="en-US" dirty="0" smtClean="0"/>
              <a:t>Problems With Point Products </a:t>
            </a:r>
            <a:endParaRPr lang="en-US" dirty="0"/>
          </a:p>
        </p:txBody>
      </p:sp>
      <p:grpSp>
        <p:nvGrpSpPr>
          <p:cNvPr id="3" name="Group 49"/>
          <p:cNvGrpSpPr/>
          <p:nvPr/>
        </p:nvGrpSpPr>
        <p:grpSpPr>
          <a:xfrm>
            <a:off x="3001975" y="2942895"/>
            <a:ext cx="5835552" cy="1608083"/>
            <a:chOff x="3001975" y="1630392"/>
            <a:chExt cx="5835552" cy="1219802"/>
          </a:xfrm>
        </p:grpSpPr>
        <p:grpSp>
          <p:nvGrpSpPr>
            <p:cNvPr id="4" name="Group 44"/>
            <p:cNvGrpSpPr/>
            <p:nvPr/>
          </p:nvGrpSpPr>
          <p:grpSpPr>
            <a:xfrm>
              <a:off x="3001975" y="1630392"/>
              <a:ext cx="5835552" cy="1165350"/>
              <a:chOff x="3001975" y="1431984"/>
              <a:chExt cx="5835552" cy="1165350"/>
            </a:xfrm>
          </p:grpSpPr>
          <p:sp>
            <p:nvSpPr>
              <p:cNvPr id="57" name="Rounded Rectangle 56"/>
              <p:cNvSpPr/>
              <p:nvPr/>
            </p:nvSpPr>
            <p:spPr>
              <a:xfrm>
                <a:off x="3088256" y="1440112"/>
                <a:ext cx="5749271" cy="1157222"/>
              </a:xfrm>
              <a:prstGeom prst="roundRect">
                <a:avLst>
                  <a:gd name="adj" fmla="val 12849"/>
                </a:avLst>
              </a:prstGeom>
              <a:gradFill>
                <a:gsLst>
                  <a:gs pos="0">
                    <a:schemeClr val="tx1">
                      <a:alpha val="18000"/>
                    </a:schemeClr>
                  </a:gs>
                  <a:gs pos="100000">
                    <a:schemeClr val="tx1">
                      <a:alpha val="0"/>
                    </a:schemeClr>
                  </a:gs>
                </a:gsLst>
                <a:lin ang="10800000" scaled="0"/>
              </a:gradFill>
              <a:ln>
                <a:noFill/>
              </a:ln>
              <a:effectLst/>
              <a:scene3d>
                <a:camera prst="orthographicFront">
                  <a:rot lat="0" lon="0" rev="0"/>
                </a:camera>
                <a:lightRig rig="contrasting" dir="t">
                  <a:rot lat="0" lon="0" rev="108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sp>
          <p:sp>
            <p:nvSpPr>
              <p:cNvPr id="60" name="Rounded Rectangle 59"/>
              <p:cNvSpPr/>
              <p:nvPr/>
            </p:nvSpPr>
            <p:spPr>
              <a:xfrm>
                <a:off x="3286664" y="1480871"/>
                <a:ext cx="5505039" cy="425553"/>
              </a:xfrm>
              <a:prstGeom prst="roundRect">
                <a:avLst>
                  <a:gd name="adj" fmla="val 29239"/>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61" name="Pentagon 60"/>
              <p:cNvSpPr/>
              <p:nvPr/>
            </p:nvSpPr>
            <p:spPr>
              <a:xfrm flipH="1">
                <a:off x="3001975" y="1431984"/>
                <a:ext cx="2389517" cy="1138687"/>
              </a:xfrm>
              <a:prstGeom prst="homePlate">
                <a:avLst>
                  <a:gd name="adj" fmla="val 26984"/>
                </a:avLst>
              </a:prstGeom>
              <a:gradFill>
                <a:gsLst>
                  <a:gs pos="0">
                    <a:schemeClr val="bg1">
                      <a:alpha val="0"/>
                    </a:schemeClr>
                  </a:gs>
                  <a:gs pos="50000">
                    <a:schemeClr val="tx1"/>
                  </a:gs>
                  <a:gs pos="100000">
                    <a:schemeClr val="bg1">
                      <a:alpha val="0"/>
                    </a:schemeClr>
                  </a:gs>
                </a:gsLst>
                <a:lin ang="54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182880" tIns="0" rIns="0" bIns="0" numCol="1" rtlCol="0" anchor="ctr" anchorCtr="0" compatLnSpc="1">
                <a:prstTxWarp prst="textNoShape">
                  <a:avLst/>
                </a:prstTxWarp>
              </a:bodyPr>
              <a:lstStyle/>
              <a:p>
                <a:pPr algn="ctr">
                  <a:lnSpc>
                    <a:spcPct val="90000"/>
                  </a:lnSpc>
                  <a:buClr>
                    <a:srgbClr val="FFFFFF"/>
                  </a:buClr>
                  <a:buSzPct val="95000"/>
                  <a:tabLst>
                    <a:tab pos="514476" algn="l"/>
                  </a:tabLst>
                  <a:defRPr/>
                </a:pPr>
                <a:r>
                  <a:rPr lang="en-US" altLang="zh-CN" sz="2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Lack of Integration</a:t>
                </a:r>
              </a:p>
            </p:txBody>
          </p:sp>
        </p:grpSp>
        <p:sp>
          <p:nvSpPr>
            <p:cNvPr id="56" name="TextBox 55"/>
            <p:cNvSpPr txBox="1"/>
            <p:nvPr/>
          </p:nvSpPr>
          <p:spPr>
            <a:xfrm>
              <a:off x="5480701" y="1762983"/>
              <a:ext cx="2869669" cy="1087211"/>
            </a:xfrm>
            <a:prstGeom prst="rect">
              <a:avLst/>
            </a:prstGeom>
            <a:noFill/>
          </p:spPr>
          <p:txBody>
            <a:bodyPr wrap="square" rtlCol="0" anchor="ctr">
              <a:spAutoFit/>
            </a:bodyPr>
            <a:lstStyle/>
            <a:p>
              <a:pPr marL="233363" lvl="1" indent="-233363" defTabSz="914363">
                <a:lnSpc>
                  <a:spcPct val="90000"/>
                </a:lnSpc>
                <a:spcBef>
                  <a:spcPts val="1000"/>
                </a:spcBef>
                <a:spcAft>
                  <a:spcPts val="600"/>
                </a:spcAft>
                <a:buSzPct val="80000"/>
                <a:buBlip>
                  <a:blip r:embed="rId3"/>
                </a:buBlip>
                <a:defRPr/>
              </a:pPr>
              <a:r>
                <a:rPr lang="en-US"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Multiple vendors with multiple offerings</a:t>
              </a:r>
            </a:p>
            <a:p>
              <a:pPr marL="233363" lvl="1" indent="-233363" defTabSz="914363">
                <a:lnSpc>
                  <a:spcPct val="90000"/>
                </a:lnSpc>
                <a:spcBef>
                  <a:spcPts val="1000"/>
                </a:spcBef>
                <a:spcAft>
                  <a:spcPts val="600"/>
                </a:spcAft>
                <a:buSzPct val="80000"/>
                <a:buBlip>
                  <a:blip r:embed="rId3"/>
                </a:buBlip>
                <a:defRPr/>
              </a:pPr>
              <a:r>
                <a:rPr lang="en-US"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Difficult to coordinate &amp; manage</a:t>
              </a:r>
            </a:p>
          </p:txBody>
        </p:sp>
      </p:grpSp>
      <p:grpSp>
        <p:nvGrpSpPr>
          <p:cNvPr id="5" name="Group 61"/>
          <p:cNvGrpSpPr/>
          <p:nvPr/>
        </p:nvGrpSpPr>
        <p:grpSpPr>
          <a:xfrm>
            <a:off x="3001975" y="4655484"/>
            <a:ext cx="5835552" cy="1452993"/>
            <a:chOff x="3001975" y="1638520"/>
            <a:chExt cx="5835552" cy="1190862"/>
          </a:xfrm>
        </p:grpSpPr>
        <p:grpSp>
          <p:nvGrpSpPr>
            <p:cNvPr id="6" name="Group 44"/>
            <p:cNvGrpSpPr/>
            <p:nvPr/>
          </p:nvGrpSpPr>
          <p:grpSpPr>
            <a:xfrm>
              <a:off x="3001975" y="1638520"/>
              <a:ext cx="5835552" cy="1190862"/>
              <a:chOff x="3001975" y="1440112"/>
              <a:chExt cx="5835552" cy="1190862"/>
            </a:xfrm>
          </p:grpSpPr>
          <p:sp>
            <p:nvSpPr>
              <p:cNvPr id="65" name="Rounded Rectangle 64"/>
              <p:cNvSpPr/>
              <p:nvPr/>
            </p:nvSpPr>
            <p:spPr>
              <a:xfrm>
                <a:off x="3088256" y="1440112"/>
                <a:ext cx="5749271" cy="1157222"/>
              </a:xfrm>
              <a:prstGeom prst="roundRect">
                <a:avLst>
                  <a:gd name="adj" fmla="val 12849"/>
                </a:avLst>
              </a:prstGeom>
              <a:gradFill>
                <a:gsLst>
                  <a:gs pos="0">
                    <a:schemeClr val="tx1">
                      <a:alpha val="18000"/>
                    </a:schemeClr>
                  </a:gs>
                  <a:gs pos="100000">
                    <a:schemeClr val="tx1">
                      <a:alpha val="0"/>
                    </a:schemeClr>
                  </a:gs>
                </a:gsLst>
                <a:lin ang="10800000" scaled="0"/>
              </a:gradFill>
              <a:ln>
                <a:noFill/>
              </a:ln>
              <a:effectLst/>
              <a:scene3d>
                <a:camera prst="orthographicFront">
                  <a:rot lat="0" lon="0" rev="0"/>
                </a:camera>
                <a:lightRig rig="contrasting" dir="t">
                  <a:rot lat="0" lon="0" rev="108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sp>
          <p:sp>
            <p:nvSpPr>
              <p:cNvPr id="66" name="Rounded Rectangle 65"/>
              <p:cNvSpPr/>
              <p:nvPr/>
            </p:nvSpPr>
            <p:spPr>
              <a:xfrm>
                <a:off x="3286664" y="1480871"/>
                <a:ext cx="5505039" cy="425553"/>
              </a:xfrm>
              <a:prstGeom prst="roundRect">
                <a:avLst>
                  <a:gd name="adj" fmla="val 29239"/>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67" name="Pentagon 66"/>
              <p:cNvSpPr/>
              <p:nvPr/>
            </p:nvSpPr>
            <p:spPr>
              <a:xfrm flipH="1">
                <a:off x="3001975" y="1492289"/>
                <a:ext cx="2389517" cy="1138685"/>
              </a:xfrm>
              <a:prstGeom prst="homePlate">
                <a:avLst>
                  <a:gd name="adj" fmla="val 26984"/>
                </a:avLst>
              </a:prstGeom>
              <a:gradFill>
                <a:gsLst>
                  <a:gs pos="0">
                    <a:schemeClr val="bg1">
                      <a:alpha val="0"/>
                    </a:schemeClr>
                  </a:gs>
                  <a:gs pos="50000">
                    <a:schemeClr val="tx1"/>
                  </a:gs>
                  <a:gs pos="100000">
                    <a:schemeClr val="bg1">
                      <a:alpha val="0"/>
                    </a:schemeClr>
                  </a:gs>
                </a:gsLst>
                <a:lin ang="54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182880" tIns="0" rIns="0" bIns="0" numCol="1" rtlCol="0" anchor="ctr" anchorCtr="0" compatLnSpc="1">
                <a:prstTxWarp prst="textNoShape">
                  <a:avLst/>
                </a:prstTxWarp>
              </a:bodyPr>
              <a:lstStyle/>
              <a:p>
                <a:pPr algn="ctr">
                  <a:lnSpc>
                    <a:spcPct val="90000"/>
                  </a:lnSpc>
                  <a:buClr>
                    <a:srgbClr val="FFFFFF"/>
                  </a:buClr>
                  <a:buSzPct val="95000"/>
                  <a:tabLst>
                    <a:tab pos="514476" algn="l"/>
                  </a:tabLst>
                  <a:defRPr/>
                </a:pPr>
                <a:r>
                  <a:rPr lang="en-US" altLang="zh-CN" sz="2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High Cost of Ownership</a:t>
                </a:r>
              </a:p>
            </p:txBody>
          </p:sp>
        </p:grpSp>
        <p:sp>
          <p:nvSpPr>
            <p:cNvPr id="64" name="TextBox 63"/>
            <p:cNvSpPr txBox="1"/>
            <p:nvPr/>
          </p:nvSpPr>
          <p:spPr>
            <a:xfrm>
              <a:off x="5480701" y="1857868"/>
              <a:ext cx="3007691" cy="856813"/>
            </a:xfrm>
            <a:prstGeom prst="rect">
              <a:avLst/>
            </a:prstGeom>
            <a:noFill/>
          </p:spPr>
          <p:txBody>
            <a:bodyPr wrap="square" rtlCol="0" anchor="ctr">
              <a:spAutoFit/>
            </a:bodyPr>
            <a:lstStyle/>
            <a:p>
              <a:pPr marL="233363" lvl="1" indent="-233363" defTabSz="914363">
                <a:lnSpc>
                  <a:spcPct val="90000"/>
                </a:lnSpc>
                <a:spcBef>
                  <a:spcPts val="1000"/>
                </a:spcBef>
                <a:spcAft>
                  <a:spcPts val="600"/>
                </a:spcAft>
                <a:buSzPct val="80000"/>
                <a:buBlip>
                  <a:blip r:embed="rId3"/>
                </a:buBlip>
                <a:defRPr/>
              </a:pPr>
              <a:r>
                <a:rPr lang="en-US"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High integration &amp; maintenance costs</a:t>
              </a:r>
            </a:p>
            <a:p>
              <a:pPr marL="233363" lvl="1" indent="-233363" defTabSz="914363">
                <a:lnSpc>
                  <a:spcPct val="90000"/>
                </a:lnSpc>
                <a:spcBef>
                  <a:spcPts val="1000"/>
                </a:spcBef>
                <a:spcAft>
                  <a:spcPts val="600"/>
                </a:spcAft>
                <a:buSzPct val="80000"/>
                <a:buBlip>
                  <a:blip r:embed="rId3"/>
                </a:buBlip>
                <a:defRPr/>
              </a:pPr>
              <a:r>
                <a:rPr lang="en-US"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Manual coordination</a:t>
              </a:r>
            </a:p>
          </p:txBody>
        </p:sp>
      </p:grpSp>
      <p:sp>
        <p:nvSpPr>
          <p:cNvPr id="68" name="Rounded Rectangle 67"/>
          <p:cNvSpPr/>
          <p:nvPr/>
        </p:nvSpPr>
        <p:spPr>
          <a:xfrm>
            <a:off x="414064" y="1401790"/>
            <a:ext cx="2070343" cy="651295"/>
          </a:xfrm>
          <a:prstGeom prst="roundRect">
            <a:avLst>
              <a:gd name="adj" fmla="val 50000"/>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Can 24"/>
          <p:cNvSpPr/>
          <p:nvPr/>
        </p:nvSpPr>
        <p:spPr>
          <a:xfrm>
            <a:off x="1172474" y="3624840"/>
            <a:ext cx="612648" cy="1298448"/>
          </a:xfrm>
          <a:prstGeom prst="can">
            <a:avLst/>
          </a:prstGeom>
          <a:gradFill flip="none" rotWithShape="1">
            <a:gsLst>
              <a:gs pos="0">
                <a:schemeClr val="tx1"/>
              </a:gs>
              <a:gs pos="100000">
                <a:schemeClr val="bg2">
                  <a:lumMod val="60000"/>
                  <a:lumOff val="40000"/>
                </a:schemeClr>
              </a:gs>
            </a:gsLst>
            <a:lin ang="0" scaled="1"/>
            <a:tileRect/>
          </a:gradFill>
          <a:ln w="3175" cap="flat" cmpd="sng" algn="ctr">
            <a:noFill/>
            <a:prstDash val="solid"/>
          </a:ln>
          <a:effectLst/>
        </p:spPr>
        <p:txBody>
          <a:bodyPr vert="vert270" rtlCol="0" anchor="ctr"/>
          <a:lstStyle/>
          <a:p>
            <a:pPr algn="ctr">
              <a:lnSpc>
                <a:spcPct val="80000"/>
              </a:lnSpc>
              <a:defRPr/>
            </a:pPr>
            <a:r>
              <a:rPr lang="en-US"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Information Protection</a:t>
            </a:r>
            <a:endParaRPr lang="en-US" sz="12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endParaRPr>
          </a:p>
        </p:txBody>
      </p:sp>
      <p:sp>
        <p:nvSpPr>
          <p:cNvPr id="33" name="Can 32"/>
          <p:cNvSpPr/>
          <p:nvPr/>
        </p:nvSpPr>
        <p:spPr>
          <a:xfrm>
            <a:off x="1172474" y="4940813"/>
            <a:ext cx="612648" cy="1298448"/>
          </a:xfrm>
          <a:prstGeom prst="can">
            <a:avLst/>
          </a:prstGeom>
          <a:gradFill flip="none" rotWithShape="1">
            <a:gsLst>
              <a:gs pos="0">
                <a:schemeClr val="tx1"/>
              </a:gs>
              <a:gs pos="100000">
                <a:schemeClr val="bg2">
                  <a:lumMod val="60000"/>
                  <a:lumOff val="40000"/>
                </a:schemeClr>
              </a:gs>
            </a:gsLst>
            <a:lin ang="0" scaled="1"/>
            <a:tileRect/>
          </a:gradFill>
          <a:ln w="3175" cap="flat" cmpd="sng" algn="ctr">
            <a:noFill/>
            <a:prstDash val="solid"/>
          </a:ln>
          <a:effectLst>
            <a:outerShdw blurRad="241300" dir="13500000" sy="23000" kx="1200000" algn="br" rotWithShape="0">
              <a:prstClr val="black">
                <a:alpha val="73000"/>
              </a:prstClr>
            </a:outerShdw>
          </a:effectLst>
        </p:spPr>
        <p:txBody>
          <a:bodyPr vert="vert270" rtlCol="0" anchor="ctr"/>
          <a:lstStyle/>
          <a:p>
            <a:pPr algn="ctr">
              <a:lnSpc>
                <a:spcPct val="80000"/>
              </a:lnSpc>
              <a:defRPr/>
            </a:pPr>
            <a:r>
              <a:rPr lang="en-US"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Server Protection</a:t>
            </a:r>
            <a:endParaRPr lang="en-US" sz="12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endParaRPr>
          </a:p>
        </p:txBody>
      </p:sp>
      <p:sp>
        <p:nvSpPr>
          <p:cNvPr id="38" name="Can 37"/>
          <p:cNvSpPr/>
          <p:nvPr/>
        </p:nvSpPr>
        <p:spPr>
          <a:xfrm>
            <a:off x="1172474" y="2311915"/>
            <a:ext cx="609600" cy="1295400"/>
          </a:xfrm>
          <a:prstGeom prst="can">
            <a:avLst/>
          </a:prstGeom>
          <a:gradFill flip="none" rotWithShape="1">
            <a:gsLst>
              <a:gs pos="0">
                <a:schemeClr val="tx1"/>
              </a:gs>
              <a:gs pos="100000">
                <a:schemeClr val="bg2">
                  <a:lumMod val="60000"/>
                  <a:lumOff val="40000"/>
                </a:schemeClr>
              </a:gs>
            </a:gsLst>
            <a:lin ang="0" scaled="1"/>
            <a:tileRect/>
          </a:gradFill>
          <a:ln w="3175" cap="flat" cmpd="sng" algn="ctr">
            <a:noFill/>
            <a:prstDash val="solid"/>
          </a:ln>
          <a:effectLst/>
        </p:spPr>
        <p:txBody>
          <a:bodyPr vert="vert270" rtlCol="0" anchor="ctr"/>
          <a:lstStyle/>
          <a:p>
            <a:pPr algn="ctr">
              <a:lnSpc>
                <a:spcPct val="80000"/>
              </a:lnSpc>
              <a:defRPr/>
            </a:pPr>
            <a:r>
              <a:rPr lang="en-US"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Virtualization</a:t>
            </a:r>
            <a:endParaRPr lang="en-US" sz="12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ounded Rectangle 121"/>
          <p:cNvSpPr/>
          <p:nvPr/>
        </p:nvSpPr>
        <p:spPr>
          <a:xfrm>
            <a:off x="290854" y="4922381"/>
            <a:ext cx="4850492" cy="1507907"/>
          </a:xfrm>
          <a:prstGeom prst="roundRect">
            <a:avLst>
              <a:gd name="adj" fmla="val 19330"/>
            </a:avLst>
          </a:prstGeom>
          <a:gradFill>
            <a:gsLst>
              <a:gs pos="0">
                <a:schemeClr val="tx1">
                  <a:alpha val="18000"/>
                </a:schemeClr>
              </a:gs>
              <a:gs pos="88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oAutofit/>
          </a:bodyPr>
          <a:lstStyle/>
          <a:p>
            <a:pPr marL="457200" lvl="1" indent="-342900" algn="ctr" defTabSz="457200">
              <a:lnSpc>
                <a:spcPct val="80000"/>
              </a:lnSpc>
              <a:spcAft>
                <a:spcPts val="1200"/>
              </a:spcAft>
              <a:buSzPct val="80000"/>
              <a:defRPr/>
            </a:pPr>
            <a:r>
              <a:rPr lang="en-US" sz="20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Common Platform &amp; Infrastructure</a:t>
            </a:r>
          </a:p>
        </p:txBody>
      </p:sp>
      <p:sp>
        <p:nvSpPr>
          <p:cNvPr id="46" name="Title 45"/>
          <p:cNvSpPr>
            <a:spLocks noGrp="1"/>
          </p:cNvSpPr>
          <p:nvPr>
            <p:ph type="title"/>
          </p:nvPr>
        </p:nvSpPr>
        <p:spPr/>
        <p:txBody>
          <a:bodyPr/>
          <a:lstStyle/>
          <a:p>
            <a:r>
              <a:rPr smtClean="0"/>
              <a:t>Value Of Infrastructure Integration</a:t>
            </a:r>
            <a:endParaRPr lang="en-US" dirty="0"/>
          </a:p>
        </p:txBody>
      </p:sp>
      <p:sp>
        <p:nvSpPr>
          <p:cNvPr id="92" name="TextBox 91"/>
          <p:cNvSpPr txBox="1"/>
          <p:nvPr/>
        </p:nvSpPr>
        <p:spPr>
          <a:xfrm>
            <a:off x="778275" y="1419952"/>
            <a:ext cx="3844146" cy="584775"/>
          </a:xfrm>
          <a:prstGeom prst="rect">
            <a:avLst/>
          </a:prstGeom>
        </p:spPr>
        <p:txBody>
          <a:bodyPr wrap="square" anchor="ctr" anchorCtr="0">
            <a:spAutoFit/>
          </a:bodyPr>
          <a:lstStyle/>
          <a:p>
            <a:pPr indent="-342900" algn="ctr" defTabSz="457200">
              <a:lnSpc>
                <a:spcPct val="80000"/>
              </a:lnSpc>
              <a:spcAft>
                <a:spcPts val="1200"/>
              </a:spcAft>
              <a:defRPr/>
            </a:pPr>
            <a:r>
              <a:rPr lang="en-US" sz="20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n-lt"/>
                <a:cs typeface="Arial" charset="0"/>
              </a:rPr>
              <a:t>Microsoft’s Integrated, Simplified Solutions</a:t>
            </a:r>
            <a:endParaRPr lang="en-US" sz="2000" b="1"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n-lt"/>
              <a:cs typeface="Arial" charset="0"/>
            </a:endParaRPr>
          </a:p>
        </p:txBody>
      </p:sp>
      <p:sp>
        <p:nvSpPr>
          <p:cNvPr id="108" name="Rectangle 107"/>
          <p:cNvSpPr/>
          <p:nvPr/>
        </p:nvSpPr>
        <p:spPr>
          <a:xfrm>
            <a:off x="380465" y="5886673"/>
            <a:ext cx="1531032" cy="359192"/>
          </a:xfrm>
          <a:prstGeom prst="rect">
            <a:avLst/>
          </a:prstGeom>
          <a:gradFill flip="none" rotWithShape="1">
            <a:gsLst>
              <a:gs pos="0">
                <a:schemeClr val="tx1">
                  <a:alpha val="0"/>
                </a:schemeClr>
              </a:gs>
              <a:gs pos="50000">
                <a:schemeClr val="tx1"/>
              </a:gs>
              <a:gs pos="100000">
                <a:schemeClr val="accent1">
                  <a:tint val="23500"/>
                  <a:satMod val="160000"/>
                  <a:alpha val="0"/>
                </a:schemeClr>
              </a:gs>
            </a:gsLst>
            <a:lin ang="0" scaled="0"/>
            <a:tileRect/>
          </a:gradFill>
          <a:ln w="3175" algn="ctr">
            <a:gradFill>
              <a:gsLst>
                <a:gs pos="0">
                  <a:schemeClr val="bg1">
                    <a:alpha val="0"/>
                  </a:schemeClr>
                </a:gs>
                <a:gs pos="50000">
                  <a:schemeClr val="bg1"/>
                </a:gs>
                <a:gs pos="100000">
                  <a:schemeClr val="bg1">
                    <a:alpha val="0"/>
                  </a:schemeClr>
                </a:gs>
              </a:gsLst>
              <a:lin ang="0" scaled="0"/>
            </a:grad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ctr" anchorCtr="0" compatLnSpc="1">
            <a:prstTxWarp prst="textNoShape">
              <a:avLst/>
            </a:prstTxWarp>
          </a:bodyPr>
          <a:lstStyle/>
          <a:p>
            <a:pPr algn="ctr" defTabSz="1106012" eaLnBrk="0" hangingPunct="0">
              <a:buClr>
                <a:schemeClr val="tx2"/>
              </a:buClr>
              <a:buSzPct val="95000"/>
              <a:tabLst>
                <a:tab pos="514476" algn="l"/>
              </a:tabLst>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Client OS</a:t>
            </a:r>
            <a:endPar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109" name="Rectangle 108"/>
          <p:cNvSpPr/>
          <p:nvPr/>
        </p:nvSpPr>
        <p:spPr>
          <a:xfrm>
            <a:off x="3513883" y="5886673"/>
            <a:ext cx="1537971" cy="359192"/>
          </a:xfrm>
          <a:prstGeom prst="rect">
            <a:avLst/>
          </a:prstGeom>
          <a:gradFill flip="none" rotWithShape="1">
            <a:gsLst>
              <a:gs pos="0">
                <a:schemeClr val="tx1">
                  <a:alpha val="0"/>
                </a:schemeClr>
              </a:gs>
              <a:gs pos="50000">
                <a:schemeClr val="tx1"/>
              </a:gs>
              <a:gs pos="100000">
                <a:schemeClr val="accent1">
                  <a:tint val="23500"/>
                  <a:satMod val="160000"/>
                  <a:alpha val="0"/>
                </a:schemeClr>
              </a:gs>
            </a:gsLst>
            <a:lin ang="0" scaled="0"/>
            <a:tileRect/>
          </a:gradFill>
          <a:ln w="3175" algn="ctr">
            <a:gradFill>
              <a:gsLst>
                <a:gs pos="0">
                  <a:schemeClr val="bg1">
                    <a:alpha val="0"/>
                  </a:schemeClr>
                </a:gs>
                <a:gs pos="50000">
                  <a:schemeClr val="bg1"/>
                </a:gs>
                <a:gs pos="100000">
                  <a:schemeClr val="bg1">
                    <a:alpha val="0"/>
                  </a:schemeClr>
                </a:gs>
              </a:gsLst>
              <a:lin ang="0" scaled="0"/>
            </a:grad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ctr" anchorCtr="0" compatLnSpc="1">
            <a:prstTxWarp prst="textNoShape">
              <a:avLst/>
            </a:prstTxWarp>
          </a:bodyPr>
          <a:lstStyle/>
          <a:p>
            <a:pPr algn="ctr" defTabSz="1106012" eaLnBrk="0" hangingPunct="0">
              <a:buClr>
                <a:schemeClr val="tx2"/>
              </a:buClr>
              <a:buSzPct val="95000"/>
              <a:tabLst>
                <a:tab pos="514476" algn="l"/>
              </a:tabLst>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3rd Party</a:t>
            </a:r>
            <a:endPar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110" name="Rectangle 109"/>
          <p:cNvSpPr/>
          <p:nvPr/>
        </p:nvSpPr>
        <p:spPr>
          <a:xfrm>
            <a:off x="1920266" y="5886673"/>
            <a:ext cx="1557816" cy="359192"/>
          </a:xfrm>
          <a:prstGeom prst="rect">
            <a:avLst/>
          </a:prstGeom>
          <a:gradFill flip="none" rotWithShape="1">
            <a:gsLst>
              <a:gs pos="0">
                <a:schemeClr val="tx1">
                  <a:alpha val="0"/>
                </a:schemeClr>
              </a:gs>
              <a:gs pos="50000">
                <a:schemeClr val="tx1"/>
              </a:gs>
              <a:gs pos="100000">
                <a:schemeClr val="accent1">
                  <a:tint val="23500"/>
                  <a:satMod val="160000"/>
                  <a:alpha val="0"/>
                </a:schemeClr>
              </a:gs>
            </a:gsLst>
            <a:lin ang="0" scaled="0"/>
            <a:tileRect/>
          </a:gradFill>
          <a:ln w="3175" algn="ctr">
            <a:gradFill>
              <a:gsLst>
                <a:gs pos="0">
                  <a:schemeClr val="bg1">
                    <a:alpha val="0"/>
                  </a:schemeClr>
                </a:gs>
                <a:gs pos="50000">
                  <a:schemeClr val="bg1"/>
                </a:gs>
                <a:gs pos="100000">
                  <a:schemeClr val="bg1">
                    <a:alpha val="0"/>
                  </a:schemeClr>
                </a:gs>
              </a:gsLst>
              <a:lin ang="0" scaled="0"/>
            </a:grad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ctr" anchorCtr="0" compatLnSpc="1">
            <a:prstTxWarp prst="textNoShape">
              <a:avLst/>
            </a:prstTxWarp>
          </a:bodyPr>
          <a:lstStyle/>
          <a:p>
            <a:pPr algn="ctr" defTabSz="1106012" eaLnBrk="0" hangingPunct="0">
              <a:buClr>
                <a:schemeClr val="tx2"/>
              </a:buClr>
              <a:buSzPct val="95000"/>
              <a:tabLst>
                <a:tab pos="514476" algn="l"/>
              </a:tabLst>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Server OS</a:t>
            </a:r>
            <a:endPar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33" name="Rounded Rectangle 32"/>
          <p:cNvSpPr/>
          <p:nvPr/>
        </p:nvSpPr>
        <p:spPr>
          <a:xfrm>
            <a:off x="1907552" y="2177702"/>
            <a:ext cx="1538898" cy="706522"/>
          </a:xfrm>
          <a:prstGeom prst="roundRect">
            <a:avLst>
              <a:gd name="adj" fmla="val 30098"/>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indent="-342900" algn="ctr" defTabSz="1106012" eaLnBrk="0" hangingPunct="0">
              <a:lnSpc>
                <a:spcPct val="80000"/>
              </a:lnSpc>
              <a:buClr>
                <a:schemeClr val="tx2"/>
              </a:buClr>
              <a:buSzPct val="95000"/>
              <a:tabLst>
                <a:tab pos="514476" algn="l"/>
              </a:tabLst>
              <a:defRPr/>
            </a:pPr>
            <a:r>
              <a:rPr lang="en-US" sz="16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Security</a:t>
            </a:r>
          </a:p>
        </p:txBody>
      </p:sp>
      <p:sp>
        <p:nvSpPr>
          <p:cNvPr id="34" name="Rounded Rectangle 33"/>
          <p:cNvSpPr/>
          <p:nvPr/>
        </p:nvSpPr>
        <p:spPr>
          <a:xfrm>
            <a:off x="290853" y="4029804"/>
            <a:ext cx="1549735" cy="706522"/>
          </a:xfrm>
          <a:prstGeom prst="roundRect">
            <a:avLst>
              <a:gd name="adj" fmla="val 32540"/>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indent="-342900" algn="ctr" defTabSz="1106012" eaLnBrk="0" hangingPunct="0">
              <a:lnSpc>
                <a:spcPct val="80000"/>
              </a:lnSpc>
              <a:buClr>
                <a:schemeClr val="tx2"/>
              </a:buClr>
              <a:buSzPct val="95000"/>
              <a:tabLst>
                <a:tab pos="514476" algn="l"/>
              </a:tabLst>
              <a:defRPr/>
            </a:pPr>
            <a:r>
              <a:rPr lang="en-US" sz="16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Access</a:t>
            </a:r>
          </a:p>
        </p:txBody>
      </p:sp>
      <p:sp>
        <p:nvSpPr>
          <p:cNvPr id="35" name="Rounded Rectangle 34"/>
          <p:cNvSpPr/>
          <p:nvPr/>
        </p:nvSpPr>
        <p:spPr>
          <a:xfrm>
            <a:off x="3514330" y="4016975"/>
            <a:ext cx="1627016" cy="706522"/>
          </a:xfrm>
          <a:prstGeom prst="roundRect">
            <a:avLst>
              <a:gd name="adj" fmla="val 33761"/>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indent="-342900" algn="ctr" defTabSz="1106012" eaLnBrk="0" hangingPunct="0">
              <a:lnSpc>
                <a:spcPct val="80000"/>
              </a:lnSpc>
              <a:buClr>
                <a:schemeClr val="tx2"/>
              </a:buClr>
              <a:buSzPct val="95000"/>
              <a:tabLst>
                <a:tab pos="514476" algn="l"/>
              </a:tabLst>
              <a:defRPr/>
            </a:pPr>
            <a:r>
              <a:rPr lang="en-US" sz="16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Management</a:t>
            </a:r>
          </a:p>
        </p:txBody>
      </p:sp>
      <p:sp>
        <p:nvSpPr>
          <p:cNvPr id="39" name="Up-Down Arrow 38"/>
          <p:cNvSpPr>
            <a:spLocks/>
          </p:cNvSpPr>
          <p:nvPr/>
        </p:nvSpPr>
        <p:spPr bwMode="auto">
          <a:xfrm rot="2370291">
            <a:off x="1494266" y="2512986"/>
            <a:ext cx="474647" cy="1905095"/>
          </a:xfrm>
          <a:prstGeom prst="upDownArrow">
            <a:avLst/>
          </a:prstGeom>
          <a:gradFill>
            <a:gsLst>
              <a:gs pos="0">
                <a:schemeClr val="bg2">
                  <a:lumMod val="20000"/>
                  <a:lumOff val="80000"/>
                </a:schemeClr>
              </a:gs>
              <a:gs pos="50000">
                <a:schemeClr val="bg2">
                  <a:lumMod val="20000"/>
                  <a:lumOff val="80000"/>
                  <a:alpha val="14000"/>
                </a:schemeClr>
              </a:gs>
              <a:gs pos="100000">
                <a:schemeClr val="bg2">
                  <a:lumMod val="20000"/>
                  <a:lumOff val="80000"/>
                </a:schemeClr>
              </a:gs>
            </a:gsLst>
            <a:lin ang="5400000" scaled="0"/>
          </a:gradFill>
          <a:ln>
            <a:noFill/>
            <a:headEnd type="none" w="med" len="med"/>
            <a:tailEnd type="none" w="med" len="med"/>
          </a:ln>
          <a:effectLst>
            <a:outerShdw blurRad="215900" sx="102000" sy="102000" algn="ctr" rotWithShape="0">
              <a:prstClr val="black">
                <a:alpha val="59000"/>
              </a:prstClr>
            </a:out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400">
              <a:defRPr/>
            </a:pPr>
            <a:endParaRPr lang="en-US" b="1" dirty="0" smtClean="0">
              <a:solidFill>
                <a:schemeClr val="tx1"/>
              </a:solidFill>
              <a:latin typeface="Arial" charset="0"/>
            </a:endParaRPr>
          </a:p>
        </p:txBody>
      </p:sp>
      <p:sp>
        <p:nvSpPr>
          <p:cNvPr id="40" name="Up-Down Arrow 39"/>
          <p:cNvSpPr>
            <a:spLocks/>
          </p:cNvSpPr>
          <p:nvPr/>
        </p:nvSpPr>
        <p:spPr bwMode="auto">
          <a:xfrm rot="19322747" flipH="1">
            <a:off x="3346549" y="2524570"/>
            <a:ext cx="474646" cy="1871870"/>
          </a:xfrm>
          <a:prstGeom prst="upDownArrow">
            <a:avLst/>
          </a:prstGeom>
          <a:gradFill>
            <a:gsLst>
              <a:gs pos="0">
                <a:schemeClr val="bg2">
                  <a:lumMod val="20000"/>
                  <a:lumOff val="80000"/>
                </a:schemeClr>
              </a:gs>
              <a:gs pos="50000">
                <a:schemeClr val="bg2">
                  <a:lumMod val="20000"/>
                  <a:lumOff val="80000"/>
                  <a:alpha val="14000"/>
                </a:schemeClr>
              </a:gs>
              <a:gs pos="100000">
                <a:schemeClr val="bg2">
                  <a:lumMod val="20000"/>
                  <a:lumOff val="80000"/>
                </a:schemeClr>
              </a:gs>
            </a:gsLst>
            <a:lin ang="5400000" scaled="0"/>
          </a:gradFill>
          <a:ln>
            <a:noFill/>
            <a:headEnd type="none" w="med" len="med"/>
            <a:tailEnd type="none" w="med" len="med"/>
          </a:ln>
          <a:effectLst>
            <a:outerShdw blurRad="215900" sx="102000" sy="102000" algn="ctr" rotWithShape="0">
              <a:prstClr val="black">
                <a:alpha val="59000"/>
              </a:prstClr>
            </a:out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400">
              <a:defRPr/>
            </a:pPr>
            <a:endParaRPr lang="en-US" b="1" dirty="0" smtClean="0">
              <a:solidFill>
                <a:schemeClr val="tx1"/>
              </a:solidFill>
              <a:latin typeface="Arial" charset="0"/>
            </a:endParaRPr>
          </a:p>
        </p:txBody>
      </p:sp>
      <p:sp>
        <p:nvSpPr>
          <p:cNvPr id="42" name="Up-Down Arrow 41"/>
          <p:cNvSpPr/>
          <p:nvPr/>
        </p:nvSpPr>
        <p:spPr bwMode="auto">
          <a:xfrm rot="5400000">
            <a:off x="2451278" y="3452613"/>
            <a:ext cx="448990" cy="1842891"/>
          </a:xfrm>
          <a:prstGeom prst="upDownArrow">
            <a:avLst/>
          </a:prstGeom>
          <a:gradFill>
            <a:gsLst>
              <a:gs pos="0">
                <a:schemeClr val="bg2">
                  <a:lumMod val="20000"/>
                  <a:lumOff val="80000"/>
                </a:schemeClr>
              </a:gs>
              <a:gs pos="50000">
                <a:schemeClr val="bg2">
                  <a:lumMod val="20000"/>
                  <a:lumOff val="80000"/>
                  <a:alpha val="14000"/>
                </a:schemeClr>
              </a:gs>
              <a:gs pos="100000">
                <a:schemeClr val="bg2">
                  <a:lumMod val="20000"/>
                  <a:lumOff val="80000"/>
                </a:schemeClr>
              </a:gs>
            </a:gsLst>
            <a:lin ang="5400000" scaled="0"/>
          </a:gradFill>
          <a:ln>
            <a:noFill/>
            <a:headEnd type="none" w="med" len="med"/>
            <a:tailEnd type="none" w="med" len="med"/>
          </a:ln>
          <a:effectLst>
            <a:outerShdw blurRad="215900" sx="102000" sy="102000" algn="ctr" rotWithShape="0">
              <a:prstClr val="black">
                <a:alpha val="59000"/>
              </a:prstClr>
            </a:out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400">
              <a:defRPr/>
            </a:pPr>
            <a:endParaRPr lang="en-US" b="1" dirty="0" smtClean="0">
              <a:solidFill>
                <a:schemeClr val="tx1"/>
              </a:solidFill>
              <a:latin typeface="Arial" charset="0"/>
            </a:endParaRPr>
          </a:p>
        </p:txBody>
      </p:sp>
      <p:sp>
        <p:nvSpPr>
          <p:cNvPr id="19" name="Oval 18"/>
          <p:cNvSpPr/>
          <p:nvPr/>
        </p:nvSpPr>
        <p:spPr bwMode="auto">
          <a:xfrm>
            <a:off x="2186634" y="3118138"/>
            <a:ext cx="978008" cy="978982"/>
          </a:xfrm>
          <a:prstGeom prst="ellipse">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none" lIns="0" tIns="36576" rIns="0" bIns="0" rtlCol="0" anchor="ctr"/>
          <a:lstStyle/>
          <a:p>
            <a:pPr indent="-342900" algn="ctr" defTabSz="1106012" eaLnBrk="0" hangingPunct="0">
              <a:lnSpc>
                <a:spcPct val="80000"/>
              </a:lnSpc>
              <a:buClr>
                <a:schemeClr val="tx2"/>
              </a:buClr>
              <a:buSzPct val="95000"/>
              <a:tabLst>
                <a:tab pos="514476" algn="l"/>
              </a:tabLst>
              <a:defRPr/>
            </a:pPr>
            <a:r>
              <a:rPr lang="en-US" sz="16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Identity</a:t>
            </a:r>
          </a:p>
        </p:txBody>
      </p:sp>
      <p:sp>
        <p:nvSpPr>
          <p:cNvPr id="32" name="Rectangle 31"/>
          <p:cNvSpPr/>
          <p:nvPr/>
        </p:nvSpPr>
        <p:spPr>
          <a:xfrm>
            <a:off x="377937" y="5456968"/>
            <a:ext cx="2324150" cy="359192"/>
          </a:xfrm>
          <a:prstGeom prst="rect">
            <a:avLst/>
          </a:prstGeom>
          <a:gradFill flip="none" rotWithShape="1">
            <a:gsLst>
              <a:gs pos="0">
                <a:schemeClr val="tx1">
                  <a:alpha val="0"/>
                </a:schemeClr>
              </a:gs>
              <a:gs pos="50000">
                <a:schemeClr val="tx1"/>
              </a:gs>
              <a:gs pos="100000">
                <a:schemeClr val="accent1">
                  <a:tint val="23500"/>
                  <a:satMod val="160000"/>
                  <a:alpha val="0"/>
                </a:schemeClr>
              </a:gs>
            </a:gsLst>
            <a:lin ang="0" scaled="0"/>
            <a:tileRect/>
          </a:gradFill>
          <a:ln w="3175" algn="ctr">
            <a:gradFill>
              <a:gsLst>
                <a:gs pos="0">
                  <a:schemeClr val="bg1">
                    <a:alpha val="0"/>
                  </a:schemeClr>
                </a:gs>
                <a:gs pos="50000">
                  <a:schemeClr val="bg1"/>
                </a:gs>
                <a:gs pos="100000">
                  <a:schemeClr val="bg1">
                    <a:alpha val="0"/>
                  </a:schemeClr>
                </a:gs>
              </a:gsLst>
              <a:lin ang="0" scaled="0"/>
            </a:grad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ctr" anchorCtr="0" compatLnSpc="1">
            <a:prstTxWarp prst="textNoShape">
              <a:avLst/>
            </a:prstTxWarp>
          </a:bodyPr>
          <a:lstStyle/>
          <a:p>
            <a:pPr algn="ctr" defTabSz="1106012" eaLnBrk="0" hangingPunct="0">
              <a:buClr>
                <a:schemeClr val="tx2"/>
              </a:buClr>
              <a:buSzPct val="95000"/>
              <a:tabLst>
                <a:tab pos="514476" algn="l"/>
              </a:tabLst>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Physical</a:t>
            </a:r>
            <a:endPar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36" name="Rectangle 35"/>
          <p:cNvSpPr/>
          <p:nvPr/>
        </p:nvSpPr>
        <p:spPr>
          <a:xfrm>
            <a:off x="2743392" y="5456968"/>
            <a:ext cx="2299052" cy="359192"/>
          </a:xfrm>
          <a:prstGeom prst="rect">
            <a:avLst/>
          </a:prstGeom>
          <a:gradFill flip="none" rotWithShape="1">
            <a:gsLst>
              <a:gs pos="0">
                <a:schemeClr val="tx1">
                  <a:alpha val="0"/>
                </a:schemeClr>
              </a:gs>
              <a:gs pos="50000">
                <a:schemeClr val="tx1"/>
              </a:gs>
              <a:gs pos="100000">
                <a:schemeClr val="accent1">
                  <a:tint val="23500"/>
                  <a:satMod val="160000"/>
                  <a:alpha val="0"/>
                </a:schemeClr>
              </a:gs>
            </a:gsLst>
            <a:lin ang="0" scaled="0"/>
            <a:tileRect/>
          </a:gradFill>
          <a:ln w="3175" algn="ctr">
            <a:gradFill>
              <a:gsLst>
                <a:gs pos="0">
                  <a:schemeClr val="bg1">
                    <a:alpha val="0"/>
                  </a:schemeClr>
                </a:gs>
                <a:gs pos="50000">
                  <a:schemeClr val="bg1"/>
                </a:gs>
                <a:gs pos="100000">
                  <a:schemeClr val="bg1">
                    <a:alpha val="0"/>
                  </a:schemeClr>
                </a:gs>
              </a:gsLst>
              <a:lin ang="0" scaled="0"/>
            </a:grad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ctr" anchorCtr="0" compatLnSpc="1">
            <a:prstTxWarp prst="textNoShape">
              <a:avLst/>
            </a:prstTxWarp>
          </a:bodyPr>
          <a:lstStyle/>
          <a:p>
            <a:pPr algn="ctr" defTabSz="1106012" eaLnBrk="0" hangingPunct="0">
              <a:buClr>
                <a:schemeClr val="tx2"/>
              </a:buClr>
              <a:buSzPct val="95000"/>
              <a:tabLst>
                <a:tab pos="514476" algn="l"/>
              </a:tabLst>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Virtual</a:t>
            </a:r>
            <a:endPar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grpSp>
        <p:nvGrpSpPr>
          <p:cNvPr id="2" name="Group 62"/>
          <p:cNvGrpSpPr/>
          <p:nvPr/>
        </p:nvGrpSpPr>
        <p:grpSpPr>
          <a:xfrm>
            <a:off x="5521867" y="1428578"/>
            <a:ext cx="3173559" cy="4886295"/>
            <a:chOff x="5521867" y="1595409"/>
            <a:chExt cx="3173559" cy="4886295"/>
          </a:xfrm>
        </p:grpSpPr>
        <p:sp>
          <p:nvSpPr>
            <p:cNvPr id="37" name="Rounded Rectangle 36"/>
            <p:cNvSpPr/>
            <p:nvPr/>
          </p:nvSpPr>
          <p:spPr>
            <a:xfrm>
              <a:off x="5524801" y="1595409"/>
              <a:ext cx="3170625" cy="4886295"/>
            </a:xfrm>
            <a:prstGeom prst="roundRect">
              <a:avLst>
                <a:gd name="adj" fmla="val 10216"/>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a:lstStyle/>
            <a:p>
              <a:pPr indent="-342900" algn="ctr">
                <a:lnSpc>
                  <a:spcPct val="80000"/>
                </a:lnSpc>
                <a:spcBef>
                  <a:spcPct val="30000"/>
                </a:spcBef>
                <a:spcAft>
                  <a:spcPts val="600"/>
                </a:spcAft>
                <a:buClr>
                  <a:schemeClr val="tx2"/>
                </a:buClr>
                <a:buSzPct val="95000"/>
                <a:tabLst>
                  <a:tab pos="514476" algn="l"/>
                </a:tabLst>
                <a:defRPr/>
              </a:pPr>
              <a:r>
                <a:rPr lang="en-US" sz="2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Customer Benefits</a:t>
              </a:r>
            </a:p>
          </p:txBody>
        </p:sp>
        <p:sp>
          <p:nvSpPr>
            <p:cNvPr id="43" name="Rounded Rectangle 18"/>
            <p:cNvSpPr/>
            <p:nvPr/>
          </p:nvSpPr>
          <p:spPr>
            <a:xfrm>
              <a:off x="5521868" y="2773552"/>
              <a:ext cx="3173557" cy="361541"/>
            </a:xfrm>
            <a:prstGeom prst="rect">
              <a:avLst/>
            </a:prstGeom>
            <a:gradFill flip="none" rotWithShape="1">
              <a:gsLst>
                <a:gs pos="0">
                  <a:schemeClr val="tx1">
                    <a:alpha val="0"/>
                  </a:schemeClr>
                </a:gs>
                <a:gs pos="50000">
                  <a:schemeClr val="tx1"/>
                </a:gs>
                <a:gs pos="100000">
                  <a:schemeClr val="accent1">
                    <a:tint val="23500"/>
                    <a:satMod val="160000"/>
                    <a:alpha val="0"/>
                  </a:schemeClr>
                </a:gs>
              </a:gsLst>
              <a:lin ang="0" scaled="0"/>
              <a:tileRect/>
            </a:gradFill>
            <a:ln w="3175" algn="ctr">
              <a:gradFill>
                <a:gsLst>
                  <a:gs pos="0">
                    <a:schemeClr val="bg1">
                      <a:alpha val="0"/>
                    </a:schemeClr>
                  </a:gs>
                  <a:gs pos="50000">
                    <a:schemeClr val="bg1"/>
                  </a:gs>
                  <a:gs pos="100000">
                    <a:schemeClr val="bg1">
                      <a:alpha val="0"/>
                    </a:schemeClr>
                  </a:gs>
                </a:gsLst>
                <a:lin ang="0" scaled="0"/>
              </a:grad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ctr" anchorCtr="0" compatLnSpc="1">
              <a:prstTxWarp prst="textNoShape">
                <a:avLst/>
              </a:prstTxWarp>
            </a:bodyPr>
            <a:lstStyle/>
            <a:p>
              <a:pPr algn="ctr" defTabSz="1106012" eaLnBrk="0" fontAlgn="base" hangingPunct="0">
                <a:spcAft>
                  <a:spcPct val="0"/>
                </a:spcAft>
                <a:buClr>
                  <a:schemeClr val="tx2"/>
                </a:buClr>
                <a:buSzPct val="95000"/>
                <a:tabLst>
                  <a:tab pos="514476" algn="l"/>
                </a:tabLst>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Lower cost of ownership</a:t>
              </a:r>
            </a:p>
          </p:txBody>
        </p:sp>
        <p:sp>
          <p:nvSpPr>
            <p:cNvPr id="44" name="Rounded Rectangle 24"/>
            <p:cNvSpPr/>
            <p:nvPr/>
          </p:nvSpPr>
          <p:spPr>
            <a:xfrm>
              <a:off x="5521868" y="2270761"/>
              <a:ext cx="3173557" cy="361541"/>
            </a:xfrm>
            <a:prstGeom prst="rect">
              <a:avLst/>
            </a:prstGeom>
            <a:gradFill flip="none" rotWithShape="1">
              <a:gsLst>
                <a:gs pos="0">
                  <a:schemeClr val="tx1">
                    <a:alpha val="0"/>
                  </a:schemeClr>
                </a:gs>
                <a:gs pos="50000">
                  <a:schemeClr val="tx1"/>
                </a:gs>
                <a:gs pos="100000">
                  <a:schemeClr val="accent1">
                    <a:tint val="23500"/>
                    <a:satMod val="160000"/>
                    <a:alpha val="0"/>
                  </a:schemeClr>
                </a:gs>
              </a:gsLst>
              <a:lin ang="0" scaled="0"/>
              <a:tileRect/>
            </a:gradFill>
            <a:ln w="3175" algn="ctr">
              <a:gradFill>
                <a:gsLst>
                  <a:gs pos="0">
                    <a:schemeClr val="bg1">
                      <a:alpha val="0"/>
                    </a:schemeClr>
                  </a:gs>
                  <a:gs pos="50000">
                    <a:schemeClr val="bg1"/>
                  </a:gs>
                  <a:gs pos="100000">
                    <a:schemeClr val="bg1">
                      <a:alpha val="0"/>
                    </a:schemeClr>
                  </a:gs>
                </a:gsLst>
                <a:lin ang="0" scaled="0"/>
              </a:grad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ctr" anchorCtr="0" compatLnSpc="1">
              <a:prstTxWarp prst="textNoShape">
                <a:avLst/>
              </a:prstTxWarp>
            </a:bodyPr>
            <a:lstStyle/>
            <a:p>
              <a:pPr algn="ctr" defTabSz="1106012" eaLnBrk="0" fontAlgn="base" hangingPunct="0">
                <a:spcAft>
                  <a:spcPct val="0"/>
                </a:spcAft>
                <a:buClr>
                  <a:schemeClr val="tx2"/>
                </a:buClr>
                <a:buSzPct val="95000"/>
                <a:tabLst>
                  <a:tab pos="514476" algn="l"/>
                </a:tabLst>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Save time</a:t>
              </a:r>
            </a:p>
          </p:txBody>
        </p:sp>
        <p:sp>
          <p:nvSpPr>
            <p:cNvPr id="45" name="Rounded Rectangle 18"/>
            <p:cNvSpPr/>
            <p:nvPr/>
          </p:nvSpPr>
          <p:spPr>
            <a:xfrm>
              <a:off x="5521867" y="3276343"/>
              <a:ext cx="3173558" cy="361541"/>
            </a:xfrm>
            <a:prstGeom prst="rect">
              <a:avLst/>
            </a:prstGeom>
            <a:gradFill flip="none" rotWithShape="1">
              <a:gsLst>
                <a:gs pos="0">
                  <a:schemeClr val="tx1">
                    <a:alpha val="0"/>
                  </a:schemeClr>
                </a:gs>
                <a:gs pos="50000">
                  <a:schemeClr val="tx1"/>
                </a:gs>
                <a:gs pos="100000">
                  <a:schemeClr val="accent1">
                    <a:tint val="23500"/>
                    <a:satMod val="160000"/>
                    <a:alpha val="0"/>
                  </a:schemeClr>
                </a:gs>
              </a:gsLst>
              <a:lin ang="0" scaled="0"/>
              <a:tileRect/>
            </a:gradFill>
            <a:ln w="3175" algn="ctr">
              <a:gradFill>
                <a:gsLst>
                  <a:gs pos="0">
                    <a:schemeClr val="bg1">
                      <a:alpha val="0"/>
                    </a:schemeClr>
                  </a:gs>
                  <a:gs pos="50000">
                    <a:schemeClr val="bg1"/>
                  </a:gs>
                  <a:gs pos="100000">
                    <a:schemeClr val="bg1">
                      <a:alpha val="0"/>
                    </a:schemeClr>
                  </a:gs>
                </a:gsLst>
                <a:lin ang="0" scaled="0"/>
              </a:grad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ctr" anchorCtr="0" compatLnSpc="1">
              <a:prstTxWarp prst="textNoShape">
                <a:avLst/>
              </a:prstTxWarp>
            </a:bodyPr>
            <a:lstStyle/>
            <a:p>
              <a:pPr algn="ctr" defTabSz="1106012" eaLnBrk="0" fontAlgn="base" hangingPunct="0">
                <a:spcAft>
                  <a:spcPct val="0"/>
                </a:spcAft>
                <a:buClr>
                  <a:schemeClr val="tx2"/>
                </a:buClr>
                <a:buSzPct val="95000"/>
                <a:tabLst>
                  <a:tab pos="514476" algn="l"/>
                </a:tabLst>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Gain greater visibility</a:t>
              </a:r>
            </a:p>
          </p:txBody>
        </p:sp>
        <p:sp>
          <p:nvSpPr>
            <p:cNvPr id="59" name="Rounded Rectangle 18"/>
            <p:cNvSpPr/>
            <p:nvPr/>
          </p:nvSpPr>
          <p:spPr>
            <a:xfrm>
              <a:off x="5521867" y="3779135"/>
              <a:ext cx="3173558" cy="361541"/>
            </a:xfrm>
            <a:prstGeom prst="rect">
              <a:avLst/>
            </a:prstGeom>
            <a:gradFill flip="none" rotWithShape="1">
              <a:gsLst>
                <a:gs pos="0">
                  <a:schemeClr val="tx1">
                    <a:alpha val="0"/>
                  </a:schemeClr>
                </a:gs>
                <a:gs pos="50000">
                  <a:schemeClr val="tx1"/>
                </a:gs>
                <a:gs pos="100000">
                  <a:schemeClr val="accent1">
                    <a:tint val="23500"/>
                    <a:satMod val="160000"/>
                    <a:alpha val="0"/>
                  </a:schemeClr>
                </a:gs>
              </a:gsLst>
              <a:lin ang="0" scaled="0"/>
              <a:tileRect/>
            </a:gradFill>
            <a:ln w="3175" algn="ctr">
              <a:gradFill>
                <a:gsLst>
                  <a:gs pos="0">
                    <a:schemeClr val="bg1">
                      <a:alpha val="0"/>
                    </a:schemeClr>
                  </a:gs>
                  <a:gs pos="50000">
                    <a:schemeClr val="bg1"/>
                  </a:gs>
                  <a:gs pos="100000">
                    <a:schemeClr val="bg1">
                      <a:alpha val="0"/>
                    </a:schemeClr>
                  </a:gs>
                </a:gsLst>
                <a:lin ang="0" scaled="0"/>
              </a:grad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ctr" anchorCtr="0" compatLnSpc="1">
              <a:prstTxWarp prst="textNoShape">
                <a:avLst/>
              </a:prstTxWarp>
            </a:bodyPr>
            <a:lstStyle/>
            <a:p>
              <a:pPr algn="ctr" defTabSz="1106012" eaLnBrk="0" fontAlgn="base" hangingPunct="0">
                <a:spcAft>
                  <a:spcPct val="0"/>
                </a:spcAft>
                <a:buClr>
                  <a:schemeClr val="tx2"/>
                </a:buClr>
                <a:buSzPct val="95000"/>
                <a:tabLst>
                  <a:tab pos="514476" algn="l"/>
                </a:tabLst>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Protect IT</a:t>
              </a:r>
            </a:p>
          </p:txBody>
        </p:sp>
        <p:sp>
          <p:nvSpPr>
            <p:cNvPr id="60" name="Rounded Rectangle 59"/>
            <p:cNvSpPr/>
            <p:nvPr/>
          </p:nvSpPr>
          <p:spPr>
            <a:xfrm>
              <a:off x="5572665" y="1651958"/>
              <a:ext cx="3071004" cy="573657"/>
            </a:xfrm>
            <a:prstGeom prst="roundRect">
              <a:avLst>
                <a:gd name="adj" fmla="val 50000"/>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5521868" y="4405021"/>
              <a:ext cx="3173558" cy="1858970"/>
            </a:xfrm>
            <a:prstGeom prst="rect">
              <a:avLst/>
            </a:prstGeom>
            <a:noFill/>
          </p:spPr>
          <p:txBody>
            <a:bodyPr wrap="square" lIns="182880" tIns="0" rIns="182880" bIns="0" rtlCol="0">
              <a:spAutoFit/>
            </a:bodyPr>
            <a:lstStyle/>
            <a:p>
              <a:pPr marL="284163" lvl="1" indent="-284163" defTabSz="914363" fontAlgn="base">
                <a:lnSpc>
                  <a:spcPct val="90000"/>
                </a:lnSpc>
                <a:spcAft>
                  <a:spcPts val="1200"/>
                </a:spcAft>
                <a:buSzPct val="80000"/>
                <a:buBlip>
                  <a:blip r:embed="rId3"/>
                </a:buBlip>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From the desktop to the datacenter…</a:t>
              </a:r>
            </a:p>
            <a:p>
              <a:pPr marL="284163" lvl="1" indent="-284163" defTabSz="914363" fontAlgn="base">
                <a:lnSpc>
                  <a:spcPct val="90000"/>
                </a:lnSpc>
                <a:spcAft>
                  <a:spcPts val="1200"/>
                </a:spcAft>
                <a:buSzPct val="80000"/>
                <a:buBlip>
                  <a:blip r:embed="rId3"/>
                </a:buBlip>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Across physical and virtual environments…</a:t>
              </a:r>
            </a:p>
            <a:p>
              <a:pPr marL="284163" lvl="1" indent="-284163" defTabSz="914363" fontAlgn="base">
                <a:lnSpc>
                  <a:spcPct val="90000"/>
                </a:lnSpc>
                <a:spcAft>
                  <a:spcPts val="1200"/>
                </a:spcAft>
                <a:buSzPct val="80000"/>
                <a:buBlip>
                  <a:blip r:embed="rId3"/>
                </a:buBlip>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And covering all virtual elements:  application, presentation, and hardware</a:t>
              </a:r>
            </a:p>
          </p:txBody>
        </p:sp>
      </p:gr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52700" y="6581001"/>
            <a:ext cx="4190999" cy="276999"/>
          </a:xfrm>
          <a:prstGeom prst="rect">
            <a:avLst/>
          </a:prstGeom>
          <a:noFill/>
        </p:spPr>
        <p:txBody>
          <a:bodyPr wrap="square" rtlCol="0">
            <a:spAutoFit/>
          </a:bodyPr>
          <a:lstStyle/>
          <a:p>
            <a:pPr algn="ctr"/>
            <a:r>
              <a:rPr lang="en-US" sz="1200" dirty="0" smtClean="0"/>
              <a:t>Microsoft Confidential – Provided under NDA</a:t>
            </a:r>
            <a:endParaRPr lang="en-US" sz="1200" dirty="0"/>
          </a:p>
        </p:txBody>
      </p:sp>
      <p:sp>
        <p:nvSpPr>
          <p:cNvPr id="10" name="Rounded Rectangle 9"/>
          <p:cNvSpPr/>
          <p:nvPr/>
        </p:nvSpPr>
        <p:spPr bwMode="auto">
          <a:xfrm>
            <a:off x="6191769" y="1841491"/>
            <a:ext cx="2681741" cy="3657600"/>
          </a:xfrm>
          <a:prstGeom prst="roundRect">
            <a:avLst>
              <a:gd name="adj" fmla="val 9912"/>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182880" rIns="91440" bIns="182880" rtlCol="0" anchor="t">
            <a:noAutofit/>
          </a:bodyPr>
          <a:lstStyle/>
          <a:p>
            <a:pPr marL="0" lvl="1" indent="0" algn="ctr" defTabSz="914363">
              <a:lnSpc>
                <a:spcPct val="90000"/>
              </a:lnSpc>
              <a:spcAft>
                <a:spcPts val="1200"/>
              </a:spcAft>
              <a:buSzPct val="80000"/>
              <a:defRPr/>
            </a:pPr>
            <a:r>
              <a:rPr lang="en-US" sz="20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Simplified Management</a:t>
            </a:r>
          </a:p>
          <a:p>
            <a:pPr marL="0" lvl="1" indent="0" defTabSz="914363">
              <a:lnSpc>
                <a:spcPct val="110000"/>
              </a:lnSpc>
              <a:spcAft>
                <a:spcPts val="1200"/>
              </a:spcAft>
              <a:buSzPct val="80000"/>
              <a:defRPr/>
            </a:pPr>
            <a:r>
              <a:rPr lang="en-US"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Simplify administrative tasks and get clear visibility with Window Server 2008, System Center, and Identity Lifecycle Manager</a:t>
            </a:r>
          </a:p>
        </p:txBody>
      </p:sp>
      <p:sp>
        <p:nvSpPr>
          <p:cNvPr id="11" name="Rounded Rectangle 10"/>
          <p:cNvSpPr/>
          <p:nvPr/>
        </p:nvSpPr>
        <p:spPr bwMode="auto">
          <a:xfrm>
            <a:off x="3329130" y="1820470"/>
            <a:ext cx="2681741" cy="3657600"/>
          </a:xfrm>
          <a:prstGeom prst="roundRect">
            <a:avLst>
              <a:gd name="adj" fmla="val 8947"/>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182880" rIns="91440" bIns="182880" rtlCol="0" anchor="t" anchorCtr="0">
            <a:noAutofit/>
          </a:bodyPr>
          <a:lstStyle/>
          <a:p>
            <a:pPr marL="0" lvl="1" indent="0" algn="ctr" defTabSz="914363">
              <a:lnSpc>
                <a:spcPct val="90000"/>
              </a:lnSpc>
              <a:spcAft>
                <a:spcPts val="1200"/>
              </a:spcAft>
              <a:buSzPct val="80000"/>
              <a:defRPr/>
            </a:pPr>
            <a:r>
              <a:rPr lang="en-US" sz="20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Integrated Protection</a:t>
            </a:r>
          </a:p>
          <a:p>
            <a:pPr marL="0" lvl="1" indent="0" defTabSz="914363">
              <a:lnSpc>
                <a:spcPct val="110000"/>
              </a:lnSpc>
              <a:spcAft>
                <a:spcPts val="1200"/>
              </a:spcAft>
              <a:buSzPct val="80000"/>
              <a:defRPr/>
            </a:pPr>
            <a:r>
              <a:rPr lang="en-US"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Defense-in-depth combining Windows Server 2008 security features with Forefront security solutions</a:t>
            </a:r>
          </a:p>
        </p:txBody>
      </p:sp>
      <p:sp>
        <p:nvSpPr>
          <p:cNvPr id="12" name="Rounded Rectangle 11"/>
          <p:cNvSpPr/>
          <p:nvPr/>
        </p:nvSpPr>
        <p:spPr bwMode="auto">
          <a:xfrm>
            <a:off x="529556" y="1841484"/>
            <a:ext cx="2681741" cy="3657600"/>
          </a:xfrm>
          <a:prstGeom prst="roundRect">
            <a:avLst>
              <a:gd name="adj" fmla="val 9269"/>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182880" bIns="182880" rtlCol="0" anchor="t"/>
          <a:lstStyle/>
          <a:p>
            <a:pPr marL="0" lvl="1" indent="0" algn="ctr" defTabSz="914363">
              <a:lnSpc>
                <a:spcPct val="90000"/>
              </a:lnSpc>
              <a:spcAft>
                <a:spcPts val="1200"/>
              </a:spcAft>
              <a:buClr>
                <a:schemeClr val="tx2"/>
              </a:buClr>
              <a:buSzPct val="80000"/>
              <a:tabLst>
                <a:tab pos="514476" algn="l"/>
              </a:tabLst>
              <a:defRPr/>
            </a:pPr>
            <a:r>
              <a:rPr lang="en-US" sz="20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Secure Computing Solution</a:t>
            </a:r>
          </a:p>
          <a:p>
            <a:pPr marL="0" lvl="1" indent="0" defTabSz="914363">
              <a:lnSpc>
                <a:spcPct val="110000"/>
              </a:lnSpc>
              <a:spcAft>
                <a:spcPts val="1200"/>
              </a:spcAft>
              <a:buClr>
                <a:schemeClr val="tx2"/>
              </a:buClr>
              <a:buSzPct val="80000"/>
              <a:tabLst>
                <a:tab pos="514476" algn="l"/>
              </a:tabLst>
              <a:defRPr/>
            </a:pPr>
            <a:r>
              <a:rPr lang="en-US"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Hyper-V in Windows Server 2008 designed for security through its architecture and features</a:t>
            </a:r>
          </a:p>
        </p:txBody>
      </p:sp>
      <p:sp>
        <p:nvSpPr>
          <p:cNvPr id="14" name="Rounded Rectangle 13"/>
          <p:cNvSpPr/>
          <p:nvPr/>
        </p:nvSpPr>
        <p:spPr>
          <a:xfrm>
            <a:off x="6246218" y="1835891"/>
            <a:ext cx="2596555" cy="573657"/>
          </a:xfrm>
          <a:prstGeom prst="roundRect">
            <a:avLst>
              <a:gd name="adj" fmla="val 36466"/>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3364896" y="1883682"/>
            <a:ext cx="2596555" cy="573657"/>
          </a:xfrm>
          <a:prstGeom prst="roundRect">
            <a:avLst>
              <a:gd name="adj" fmla="val 36466"/>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576284" y="1901821"/>
            <a:ext cx="2596555" cy="573657"/>
          </a:xfrm>
          <a:prstGeom prst="roundRect">
            <a:avLst>
              <a:gd name="adj" fmla="val 36466"/>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6"/>
          <p:cNvSpPr>
            <a:spLocks noGrp="1"/>
          </p:cNvSpPr>
          <p:nvPr>
            <p:ph type="title"/>
          </p:nvPr>
        </p:nvSpPr>
        <p:spPr/>
        <p:txBody>
          <a:bodyPr/>
          <a:lstStyle/>
          <a:p>
            <a:r>
              <a:rPr smtClean="0"/>
              <a:t>Microsoft’s Approach To Virtualization Security</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a:xfrm>
            <a:off x="252754" y="1779238"/>
            <a:ext cx="4204946" cy="4883371"/>
          </a:xfrm>
          <a:prstGeom prst="roundRect">
            <a:avLst>
              <a:gd name="adj" fmla="val 6679"/>
            </a:avLst>
          </a:prstGeom>
          <a:gradFill>
            <a:gsLst>
              <a:gs pos="0">
                <a:schemeClr val="tx1">
                  <a:alpha val="18000"/>
                </a:schemeClr>
              </a:gs>
              <a:gs pos="88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oAutofit/>
          </a:bodyPr>
          <a:lstStyle/>
          <a:p>
            <a:pPr marL="457200" lvl="1" indent="-342900" algn="ctr" defTabSz="457200">
              <a:lnSpc>
                <a:spcPct val="80000"/>
              </a:lnSpc>
              <a:spcAft>
                <a:spcPts val="1200"/>
              </a:spcAft>
              <a:buSzPct val="80000"/>
              <a:defRPr/>
            </a:pPr>
            <a:endParaRPr lang="en-US" sz="20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sp>
        <p:nvSpPr>
          <p:cNvPr id="44" name="Rounded Rectangle 43"/>
          <p:cNvSpPr/>
          <p:nvPr/>
        </p:nvSpPr>
        <p:spPr>
          <a:xfrm>
            <a:off x="373067" y="1832234"/>
            <a:ext cx="4227508" cy="1913302"/>
          </a:xfrm>
          <a:prstGeom prst="roundRect">
            <a:avLst>
              <a:gd name="adj" fmla="val 7645"/>
            </a:avLst>
          </a:prstGeom>
        </p:spPr>
        <p:txBody>
          <a:bodyPr vert="horz" lIns="91440" tIns="45720" rIns="91440" bIns="45720" rtlCol="0">
            <a:spAutoFit/>
          </a:bodyPr>
          <a:lstStyle/>
          <a:p>
            <a:pPr indent="-342900">
              <a:spcBef>
                <a:spcPct val="20000"/>
              </a:spcBef>
              <a:spcAft>
                <a:spcPts val="600"/>
              </a:spcAft>
              <a:buFont typeface="Arial"/>
              <a:defRPr/>
            </a:pPr>
            <a:r>
              <a:rPr lang="en-US" sz="2000" b="1" dirty="0" err="1"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Microkernelized</a:t>
            </a:r>
            <a:r>
              <a:rPr lang="en-US" sz="20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 Hypervisor</a:t>
            </a:r>
          </a:p>
          <a:p>
            <a:pPr marL="344488" lvl="1" indent="-233363">
              <a:spcBef>
                <a:spcPct val="20000"/>
              </a:spcBef>
              <a:spcAft>
                <a:spcPts val="300"/>
              </a:spcAft>
              <a:buSzPct val="80000"/>
              <a:buBlip>
                <a:blip r:embed="rId3"/>
              </a:buBlip>
              <a:defRPr/>
            </a:pPr>
            <a:r>
              <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Only partitioning memory &amp; CPU</a:t>
            </a:r>
          </a:p>
          <a:p>
            <a:pPr marL="344488" lvl="1" indent="-233363">
              <a:spcBef>
                <a:spcPct val="20000"/>
              </a:spcBef>
              <a:spcAft>
                <a:spcPts val="300"/>
              </a:spcAft>
              <a:buSzPct val="80000"/>
              <a:buBlip>
                <a:blip r:embed="rId3"/>
              </a:buBlip>
              <a:defRPr/>
            </a:pPr>
            <a:r>
              <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Increase reliability and minimize trusted computing base</a:t>
            </a:r>
          </a:p>
          <a:p>
            <a:pPr marL="344488" lvl="1" indent="-233363">
              <a:spcBef>
                <a:spcPct val="20000"/>
              </a:spcBef>
              <a:spcAft>
                <a:spcPts val="300"/>
              </a:spcAft>
              <a:buSzPct val="80000"/>
              <a:buBlip>
                <a:blip r:embed="rId3"/>
              </a:buBlip>
              <a:defRPr/>
            </a:pPr>
            <a:r>
              <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No third-party code</a:t>
            </a:r>
          </a:p>
          <a:p>
            <a:pPr marL="344488" lvl="1" indent="-233363">
              <a:spcBef>
                <a:spcPct val="20000"/>
              </a:spcBef>
              <a:spcAft>
                <a:spcPts val="300"/>
              </a:spcAft>
              <a:buSzPct val="80000"/>
              <a:buBlip>
                <a:blip r:embed="rId3"/>
              </a:buBlip>
              <a:defRPr/>
            </a:pPr>
            <a:r>
              <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Drivers run within guests</a:t>
            </a:r>
          </a:p>
        </p:txBody>
      </p:sp>
      <p:sp>
        <p:nvSpPr>
          <p:cNvPr id="417794" name="Rectangle 2"/>
          <p:cNvSpPr>
            <a:spLocks noGrp="1" noChangeArrowheads="1"/>
          </p:cNvSpPr>
          <p:nvPr>
            <p:ph type="title"/>
          </p:nvPr>
        </p:nvSpPr>
        <p:spPr>
          <a:xfrm>
            <a:off x="210207" y="640079"/>
            <a:ext cx="8933793" cy="914400"/>
          </a:xfrm>
        </p:spPr>
        <p:txBody>
          <a:bodyPr/>
          <a:lstStyle/>
          <a:p>
            <a:pPr lvl="0">
              <a:lnSpc>
                <a:spcPct val="100000"/>
              </a:lnSpc>
            </a:pPr>
            <a:r>
              <a:rPr/>
              <a:t>Monolithic </a:t>
            </a:r>
            <a:r>
              <a:rPr smtClean="0"/>
              <a:t>Vs</a:t>
            </a:r>
            <a:r>
              <a:rPr/>
              <a:t>. </a:t>
            </a:r>
            <a:r>
              <a:rPr smtClean="0"/>
              <a:t>Microkernelized</a:t>
            </a:r>
            <a:r>
              <a:rPr sz="3800" smtClean="0"/>
              <a:t/>
            </a:r>
            <a:br>
              <a:rPr sz="3800" smtClean="0"/>
            </a:br>
            <a:r>
              <a:rPr sz="2200" spc="-10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Virtualization:   Hypervisor + Drivers + Virt software stack + Mgmt interface</a:t>
            </a:r>
            <a:br>
              <a:rPr sz="2200" spc="-10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br>
            <a:endParaRPr sz="2200"/>
          </a:p>
        </p:txBody>
      </p:sp>
      <p:sp>
        <p:nvSpPr>
          <p:cNvPr id="417795" name="Rectangle 3"/>
          <p:cNvSpPr>
            <a:spLocks noGrp="1" noChangeArrowheads="1"/>
          </p:cNvSpPr>
          <p:nvPr>
            <p:ph type="body" sz="quarter" idx="4294967295"/>
          </p:nvPr>
        </p:nvSpPr>
        <p:spPr>
          <a:xfrm>
            <a:off x="4810125" y="1832234"/>
            <a:ext cx="4124325" cy="1975926"/>
          </a:xfrm>
          <a:prstGeom prst="rect">
            <a:avLst/>
          </a:prstGeom>
        </p:spPr>
        <p:txBody>
          <a:bodyPr/>
          <a:lstStyle/>
          <a:p>
            <a:pPr marL="0">
              <a:spcAft>
                <a:spcPts val="600"/>
              </a:spcAft>
              <a:buNone/>
              <a:defRPr/>
            </a:pPr>
            <a:r>
              <a:rPr lang="en-US" sz="20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Monolithic Hypervisor</a:t>
            </a:r>
          </a:p>
          <a:p>
            <a:pPr marL="344488" lvl="1">
              <a:spcAft>
                <a:spcPts val="300"/>
              </a:spcAft>
              <a:buSzPct val="80000"/>
              <a:buBlip>
                <a:blip r:embed="rId3"/>
              </a:buBlip>
              <a:defRPr/>
            </a:pPr>
            <a:r>
              <a:rPr sz="140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Includes all virtualization components, including drivers</a:t>
            </a:r>
          </a:p>
          <a:p>
            <a:pPr marL="344488" lvl="1">
              <a:spcAft>
                <a:spcPts val="300"/>
              </a:spcAft>
              <a:buSzPct val="80000"/>
              <a:buBlip>
                <a:blip r:embed="rId3"/>
              </a:buBlip>
              <a:defRPr/>
            </a:pPr>
            <a:r>
              <a:rPr sz="140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Runs all code in most privileged part of the processor</a:t>
            </a:r>
          </a:p>
          <a:p>
            <a:pPr marL="344488" lvl="1">
              <a:spcAft>
                <a:spcPts val="300"/>
              </a:spcAft>
              <a:buSzPct val="80000"/>
              <a:buBlip>
                <a:blip r:embed="rId3"/>
              </a:buBlip>
              <a:defRPr/>
            </a:pPr>
            <a:r>
              <a:rPr sz="140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Patching may be more likely given code included</a:t>
            </a:r>
          </a:p>
        </p:txBody>
      </p:sp>
      <p:sp>
        <p:nvSpPr>
          <p:cNvPr id="417797" name="Rectangle 5"/>
          <p:cNvSpPr>
            <a:spLocks noChangeArrowheads="1"/>
          </p:cNvSpPr>
          <p:nvPr/>
        </p:nvSpPr>
        <p:spPr bwMode="auto">
          <a:xfrm>
            <a:off x="5700713" y="4781203"/>
            <a:ext cx="2568575" cy="1117600"/>
          </a:xfrm>
          <a:prstGeom prst="roundRect">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indent="-342900" algn="ctr">
              <a:lnSpc>
                <a:spcPct val="80000"/>
              </a:lnSpc>
              <a:spcAft>
                <a:spcPts val="600"/>
              </a:spcAft>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Hypervisor</a:t>
            </a:r>
          </a:p>
        </p:txBody>
      </p:sp>
      <p:sp>
        <p:nvSpPr>
          <p:cNvPr id="417798" name="Rectangle 6"/>
          <p:cNvSpPr>
            <a:spLocks noChangeArrowheads="1"/>
          </p:cNvSpPr>
          <p:nvPr/>
        </p:nvSpPr>
        <p:spPr bwMode="auto">
          <a:xfrm>
            <a:off x="5691188" y="3896966"/>
            <a:ext cx="793750" cy="765175"/>
          </a:xfrm>
          <a:prstGeom prst="roundRect">
            <a:avLst/>
          </a:prstGeom>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indent="-342900" algn="ctr">
              <a:lnSpc>
                <a:spcPct val="80000"/>
              </a:lnSpc>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 1</a:t>
            </a:r>
          </a:p>
          <a:p>
            <a:pPr indent="-342900" algn="ctr">
              <a:lnSpc>
                <a:spcPct val="80000"/>
              </a:lnSpc>
              <a:defRPr/>
            </a:pPr>
            <a:r>
              <a:rPr lang="en-US" sz="1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(Admin)</a:t>
            </a:r>
          </a:p>
        </p:txBody>
      </p:sp>
      <p:sp>
        <p:nvSpPr>
          <p:cNvPr id="417799" name="Rectangle 7"/>
          <p:cNvSpPr>
            <a:spLocks noChangeArrowheads="1"/>
          </p:cNvSpPr>
          <p:nvPr/>
        </p:nvSpPr>
        <p:spPr bwMode="auto">
          <a:xfrm>
            <a:off x="6588125" y="3896966"/>
            <a:ext cx="793750" cy="765175"/>
          </a:xfrm>
          <a:prstGeom prst="roundRect">
            <a:avLst/>
          </a:prstGeom>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indent="-342900" algn="ctr">
              <a:lnSpc>
                <a:spcPct val="80000"/>
              </a:lnSpc>
              <a:defRPr/>
            </a:pPr>
            <a:r>
              <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 2</a:t>
            </a:r>
          </a:p>
        </p:txBody>
      </p:sp>
      <p:sp>
        <p:nvSpPr>
          <p:cNvPr id="417800" name="Rectangle 8"/>
          <p:cNvSpPr>
            <a:spLocks noChangeArrowheads="1"/>
          </p:cNvSpPr>
          <p:nvPr/>
        </p:nvSpPr>
        <p:spPr bwMode="auto">
          <a:xfrm>
            <a:off x="7504113" y="3896966"/>
            <a:ext cx="793750" cy="765175"/>
          </a:xfrm>
          <a:prstGeom prst="roundRect">
            <a:avLst/>
          </a:prstGeom>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indent="-342900" algn="ctr">
              <a:lnSpc>
                <a:spcPct val="80000"/>
              </a:lnSpc>
              <a:defRPr/>
            </a:pPr>
            <a:r>
              <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 3</a:t>
            </a:r>
          </a:p>
        </p:txBody>
      </p:sp>
      <p:sp>
        <p:nvSpPr>
          <p:cNvPr id="417801" name="Rectangle 9"/>
          <p:cNvSpPr>
            <a:spLocks noChangeArrowheads="1"/>
          </p:cNvSpPr>
          <p:nvPr/>
        </p:nvSpPr>
        <p:spPr bwMode="auto">
          <a:xfrm>
            <a:off x="5729288" y="6016278"/>
            <a:ext cx="2568575" cy="295275"/>
          </a:xfrm>
          <a:prstGeom prst="roundRect">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reflection blurRad="6350" stA="50000" endA="300" endPos="5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indent="-342900" algn="ctr">
              <a:lnSpc>
                <a:spcPct val="80000"/>
              </a:lnSpc>
              <a:spcAft>
                <a:spcPts val="600"/>
              </a:spcAft>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Hardware</a:t>
            </a:r>
          </a:p>
        </p:txBody>
      </p:sp>
      <p:sp>
        <p:nvSpPr>
          <p:cNvPr id="417802" name="Rectangle 10"/>
          <p:cNvSpPr>
            <a:spLocks noChangeArrowheads="1"/>
          </p:cNvSpPr>
          <p:nvPr/>
        </p:nvSpPr>
        <p:spPr bwMode="auto">
          <a:xfrm>
            <a:off x="818672" y="5987703"/>
            <a:ext cx="3124200" cy="284162"/>
          </a:xfrm>
          <a:prstGeom prst="roundRect">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reflection blurRad="6350" stA="50000" endA="300" endPos="5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indent="-342900" algn="ctr">
              <a:lnSpc>
                <a:spcPct val="80000"/>
              </a:lnSpc>
              <a:spcAft>
                <a:spcPts val="600"/>
              </a:spcAft>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Hardware</a:t>
            </a:r>
          </a:p>
        </p:txBody>
      </p:sp>
      <p:sp>
        <p:nvSpPr>
          <p:cNvPr id="417803" name="Rectangle 11"/>
          <p:cNvSpPr>
            <a:spLocks noChangeArrowheads="1"/>
          </p:cNvSpPr>
          <p:nvPr/>
        </p:nvSpPr>
        <p:spPr bwMode="auto">
          <a:xfrm>
            <a:off x="809625" y="5581301"/>
            <a:ext cx="3124200" cy="317501"/>
          </a:xfrm>
          <a:prstGeom prst="roundRect">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indent="-342900" algn="ctr">
              <a:lnSpc>
                <a:spcPct val="80000"/>
              </a:lnSpc>
              <a:spcAft>
                <a:spcPts val="600"/>
              </a:spcAft>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Hypervisor</a:t>
            </a:r>
          </a:p>
        </p:txBody>
      </p:sp>
      <p:sp>
        <p:nvSpPr>
          <p:cNvPr id="417804" name="Rectangle 12"/>
          <p:cNvSpPr>
            <a:spLocks noChangeArrowheads="1"/>
          </p:cNvSpPr>
          <p:nvPr/>
        </p:nvSpPr>
        <p:spPr bwMode="auto">
          <a:xfrm>
            <a:off x="809625" y="3928715"/>
            <a:ext cx="965200" cy="1554163"/>
          </a:xfrm>
          <a:prstGeom prst="roundRect">
            <a:avLst/>
          </a:prstGeom>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indent="-342900" algn="ctr">
              <a:lnSpc>
                <a:spcPct val="80000"/>
              </a:lnSpc>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 1</a:t>
            </a:r>
            <a:r>
              <a:rPr lang="en-US" sz="11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
            </a:r>
            <a:br>
              <a:rPr lang="en-US" sz="11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br>
            <a:r>
              <a:rPr lang="en-US" sz="1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(“Root”)</a:t>
            </a:r>
          </a:p>
        </p:txBody>
      </p:sp>
      <p:sp>
        <p:nvSpPr>
          <p:cNvPr id="417805" name="Rectangle 13"/>
          <p:cNvSpPr>
            <a:spLocks noChangeArrowheads="1"/>
          </p:cNvSpPr>
          <p:nvPr/>
        </p:nvSpPr>
        <p:spPr bwMode="auto">
          <a:xfrm>
            <a:off x="1889125" y="3928715"/>
            <a:ext cx="965200" cy="1554163"/>
          </a:xfrm>
          <a:prstGeom prst="roundRect">
            <a:avLst/>
          </a:prstGeom>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indent="-342900" algn="ctr">
              <a:lnSpc>
                <a:spcPct val="80000"/>
              </a:lnSpc>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 2</a:t>
            </a:r>
          </a:p>
          <a:p>
            <a:pPr indent="-342900" algn="ctr">
              <a:lnSpc>
                <a:spcPct val="80000"/>
              </a:lnSpc>
              <a:defRPr/>
            </a:pPr>
            <a:r>
              <a:rPr lang="en-US" sz="1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(“Guest”)</a:t>
            </a:r>
          </a:p>
        </p:txBody>
      </p:sp>
      <p:sp>
        <p:nvSpPr>
          <p:cNvPr id="417806" name="Rectangle 14"/>
          <p:cNvSpPr>
            <a:spLocks noChangeArrowheads="1"/>
          </p:cNvSpPr>
          <p:nvPr/>
        </p:nvSpPr>
        <p:spPr bwMode="auto">
          <a:xfrm>
            <a:off x="2968625" y="3928715"/>
            <a:ext cx="965200" cy="1554163"/>
          </a:xfrm>
          <a:prstGeom prst="roundRect">
            <a:avLst/>
          </a:prstGeom>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indent="-342900" algn="ctr">
              <a:lnSpc>
                <a:spcPct val="80000"/>
              </a:lnSpc>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 3</a:t>
            </a:r>
          </a:p>
          <a:p>
            <a:pPr indent="-342900" algn="ctr">
              <a:lnSpc>
                <a:spcPct val="80000"/>
              </a:lnSpc>
              <a:defRPr/>
            </a:pPr>
            <a:r>
              <a:rPr lang="en-US" sz="1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(“Guest”)</a:t>
            </a:r>
          </a:p>
        </p:txBody>
      </p:sp>
      <p:sp>
        <p:nvSpPr>
          <p:cNvPr id="417807" name="Rectangle 15"/>
          <p:cNvSpPr>
            <a:spLocks noChangeArrowheads="1"/>
          </p:cNvSpPr>
          <p:nvPr/>
        </p:nvSpPr>
        <p:spPr bwMode="auto">
          <a:xfrm>
            <a:off x="889098" y="4596145"/>
            <a:ext cx="798663" cy="305634"/>
          </a:xfrm>
          <a:prstGeom prst="rect">
            <a:avLst/>
          </a:prstGeom>
          <a:solidFill>
            <a:schemeClr val="accent4">
              <a:lumMod val="75000"/>
            </a:schemeClr>
          </a:solidFill>
          <a:ln w="9525">
            <a:noFill/>
            <a:miter lim="800000"/>
            <a:headEnd/>
            <a:tailEnd/>
          </a:ln>
          <a:effectLst>
            <a:outerShdw blurRad="50800" dist="38100" dir="2700000" algn="tl" rotWithShape="0">
              <a:prstClr val="black">
                <a:alpha val="40000"/>
              </a:prstClr>
            </a:outerShdw>
          </a:effectLst>
        </p:spPr>
        <p:txBody>
          <a:bodyPr wrap="none" lIns="91436" tIns="45718" rIns="91436" bIns="45718" anchor="ctr"/>
          <a:lstStyle/>
          <a:p>
            <a:pPr algn="ctr">
              <a:lnSpc>
                <a:spcPct val="90000"/>
              </a:lnSpc>
            </a:pPr>
            <a:r>
              <a:rPr lang="en-US" sz="900" b="1" dirty="0" smtClean="0">
                <a:solidFill>
                  <a:schemeClr val="bg1"/>
                </a:solidFill>
                <a:effectLst>
                  <a:outerShdw blurRad="38100" dist="38100" dir="2700000" algn="tl">
                    <a:srgbClr val="000000">
                      <a:alpha val="43137"/>
                    </a:srgbClr>
                  </a:outerShdw>
                </a:effectLst>
              </a:rPr>
              <a:t>Virtualization </a:t>
            </a:r>
            <a:endParaRPr lang="en-US" sz="900" b="1" dirty="0">
              <a:solidFill>
                <a:schemeClr val="bg1"/>
              </a:solidFill>
              <a:effectLst>
                <a:outerShdw blurRad="38100" dist="38100" dir="2700000" algn="tl">
                  <a:srgbClr val="000000">
                    <a:alpha val="43137"/>
                  </a:srgbClr>
                </a:outerShdw>
              </a:effectLst>
            </a:endParaRPr>
          </a:p>
          <a:p>
            <a:pPr algn="ctr">
              <a:lnSpc>
                <a:spcPct val="90000"/>
              </a:lnSpc>
            </a:pPr>
            <a:r>
              <a:rPr lang="en-US" sz="900" b="1" dirty="0">
                <a:solidFill>
                  <a:schemeClr val="bg1"/>
                </a:solidFill>
                <a:effectLst>
                  <a:outerShdw blurRad="38100" dist="38100" dir="2700000" algn="tl">
                    <a:srgbClr val="000000">
                      <a:alpha val="43137"/>
                    </a:srgbClr>
                  </a:outerShdw>
                </a:effectLst>
              </a:rPr>
              <a:t>Stack</a:t>
            </a:r>
          </a:p>
        </p:txBody>
      </p:sp>
      <p:grpSp>
        <p:nvGrpSpPr>
          <p:cNvPr id="2" name="Group 54"/>
          <p:cNvGrpSpPr/>
          <p:nvPr/>
        </p:nvGrpSpPr>
        <p:grpSpPr>
          <a:xfrm>
            <a:off x="1978507" y="5026972"/>
            <a:ext cx="797824" cy="300495"/>
            <a:chOff x="2026132" y="4886032"/>
            <a:chExt cx="797824" cy="300495"/>
          </a:xfrm>
          <a:effectLst>
            <a:outerShdw blurRad="50800" dist="38100" dir="2700000" algn="tl" rotWithShape="0">
              <a:prstClr val="black">
                <a:alpha val="40000"/>
              </a:prstClr>
            </a:outerShdw>
          </a:effectLst>
        </p:grpSpPr>
        <p:sp>
          <p:nvSpPr>
            <p:cNvPr id="417818" name="Rectangle 26"/>
            <p:cNvSpPr>
              <a:spLocks noChangeArrowheads="1"/>
            </p:cNvSpPr>
            <p:nvPr/>
          </p:nvSpPr>
          <p:spPr bwMode="auto">
            <a:xfrm>
              <a:off x="2111768" y="4961156"/>
              <a:ext cx="712188" cy="225371"/>
            </a:xfrm>
            <a:prstGeom prst="rect">
              <a:avLst/>
            </a:prstGeom>
            <a:solidFill>
              <a:schemeClr val="accent4">
                <a:lumMod val="40000"/>
                <a:lumOff val="60000"/>
              </a:schemeClr>
            </a:solidFill>
            <a:ln w="9525">
              <a:noFill/>
              <a:miter lim="800000"/>
              <a:headEnd/>
              <a:tailEnd/>
            </a:ln>
            <a:effectLst/>
          </p:spPr>
          <p:txBody>
            <a:bodyPr wrap="none" anchor="ctr"/>
            <a:lstStyle/>
            <a:p>
              <a:pPr eaLnBrk="1" hangingPunct="1"/>
              <a:r>
                <a:rPr lang="en-US" sz="1000" dirty="0">
                  <a:solidFill>
                    <a:schemeClr val="bg1"/>
                  </a:solidFill>
                </a:rPr>
                <a:t>Drivers</a:t>
              </a:r>
            </a:p>
          </p:txBody>
        </p:sp>
        <p:sp>
          <p:nvSpPr>
            <p:cNvPr id="417819" name="Rectangle 27"/>
            <p:cNvSpPr>
              <a:spLocks noChangeArrowheads="1"/>
            </p:cNvSpPr>
            <p:nvPr/>
          </p:nvSpPr>
          <p:spPr bwMode="auto">
            <a:xfrm>
              <a:off x="2067256" y="4923594"/>
              <a:ext cx="712188" cy="225371"/>
            </a:xfrm>
            <a:prstGeom prst="rect">
              <a:avLst/>
            </a:prstGeom>
            <a:solidFill>
              <a:schemeClr val="accent4">
                <a:lumMod val="60000"/>
                <a:lumOff val="40000"/>
              </a:schemeClr>
            </a:solidFill>
            <a:ln w="9525">
              <a:noFill/>
              <a:miter lim="800000"/>
              <a:headEnd/>
              <a:tailEnd/>
            </a:ln>
            <a:effectLst/>
          </p:spPr>
          <p:txBody>
            <a:bodyPr wrap="none" anchor="ctr"/>
            <a:lstStyle/>
            <a:p>
              <a:pPr eaLnBrk="1" hangingPunct="1"/>
              <a:r>
                <a:rPr lang="en-US" sz="1000" dirty="0">
                  <a:solidFill>
                    <a:schemeClr val="bg1"/>
                  </a:solidFill>
                </a:rPr>
                <a:t>Drivers</a:t>
              </a:r>
            </a:p>
          </p:txBody>
        </p:sp>
        <p:sp>
          <p:nvSpPr>
            <p:cNvPr id="417820" name="Rectangle 28"/>
            <p:cNvSpPr>
              <a:spLocks noChangeArrowheads="1"/>
            </p:cNvSpPr>
            <p:nvPr/>
          </p:nvSpPr>
          <p:spPr bwMode="auto">
            <a:xfrm>
              <a:off x="2026132" y="4886032"/>
              <a:ext cx="712188" cy="225371"/>
            </a:xfrm>
            <a:prstGeom prst="rect">
              <a:avLst/>
            </a:prstGeom>
            <a:solidFill>
              <a:schemeClr val="accent4"/>
            </a:solidFill>
            <a:ln w="9525">
              <a:noFill/>
              <a:miter lim="800000"/>
              <a:headEnd/>
              <a:tailEnd/>
            </a:ln>
            <a:effectLst/>
          </p:spPr>
          <p:txBody>
            <a:bodyPr wrap="none" anchor="ctr"/>
            <a:lstStyle/>
            <a:p>
              <a:pPr algn="ctr">
                <a:lnSpc>
                  <a:spcPct val="90000"/>
                </a:lnSpc>
              </a:pPr>
              <a:r>
                <a:rPr lang="en-US" sz="1000" b="1" dirty="0">
                  <a:solidFill>
                    <a:schemeClr val="bg1"/>
                  </a:solidFill>
                  <a:effectLst>
                    <a:outerShdw blurRad="38100" dist="38100" dir="2700000" algn="tl">
                      <a:srgbClr val="000000">
                        <a:alpha val="43137"/>
                      </a:srgbClr>
                    </a:outerShdw>
                  </a:effectLst>
                </a:rPr>
                <a:t>Drivers</a:t>
              </a:r>
            </a:p>
          </p:txBody>
        </p:sp>
      </p:grpSp>
      <p:grpSp>
        <p:nvGrpSpPr>
          <p:cNvPr id="3" name="Group 55"/>
          <p:cNvGrpSpPr/>
          <p:nvPr/>
        </p:nvGrpSpPr>
        <p:grpSpPr>
          <a:xfrm>
            <a:off x="899985" y="5029124"/>
            <a:ext cx="797824" cy="300495"/>
            <a:chOff x="2026132" y="4886032"/>
            <a:chExt cx="797824" cy="300495"/>
          </a:xfrm>
          <a:effectLst>
            <a:outerShdw blurRad="50800" dist="38100" dir="2700000" algn="tl" rotWithShape="0">
              <a:prstClr val="black">
                <a:alpha val="40000"/>
              </a:prstClr>
            </a:outerShdw>
          </a:effectLst>
        </p:grpSpPr>
        <p:sp>
          <p:nvSpPr>
            <p:cNvPr id="57" name="Rectangle 26"/>
            <p:cNvSpPr>
              <a:spLocks noChangeArrowheads="1"/>
            </p:cNvSpPr>
            <p:nvPr/>
          </p:nvSpPr>
          <p:spPr bwMode="auto">
            <a:xfrm>
              <a:off x="2111768" y="4961156"/>
              <a:ext cx="712188" cy="225371"/>
            </a:xfrm>
            <a:prstGeom prst="rect">
              <a:avLst/>
            </a:prstGeom>
            <a:solidFill>
              <a:schemeClr val="accent4">
                <a:lumMod val="40000"/>
                <a:lumOff val="60000"/>
              </a:schemeClr>
            </a:solidFill>
            <a:ln w="9525">
              <a:noFill/>
              <a:miter lim="800000"/>
              <a:headEnd/>
              <a:tailEnd/>
            </a:ln>
            <a:effectLst/>
          </p:spPr>
          <p:txBody>
            <a:bodyPr wrap="none" anchor="ctr"/>
            <a:lstStyle/>
            <a:p>
              <a:pPr eaLnBrk="1" hangingPunct="1"/>
              <a:r>
                <a:rPr lang="en-US" sz="1000" dirty="0">
                  <a:solidFill>
                    <a:schemeClr val="bg1"/>
                  </a:solidFill>
                </a:rPr>
                <a:t>Drivers</a:t>
              </a:r>
            </a:p>
          </p:txBody>
        </p:sp>
        <p:sp>
          <p:nvSpPr>
            <p:cNvPr id="58" name="Rectangle 27"/>
            <p:cNvSpPr>
              <a:spLocks noChangeArrowheads="1"/>
            </p:cNvSpPr>
            <p:nvPr/>
          </p:nvSpPr>
          <p:spPr bwMode="auto">
            <a:xfrm>
              <a:off x="2067256" y="4923594"/>
              <a:ext cx="712188" cy="225371"/>
            </a:xfrm>
            <a:prstGeom prst="rect">
              <a:avLst/>
            </a:prstGeom>
            <a:solidFill>
              <a:schemeClr val="accent4">
                <a:lumMod val="60000"/>
                <a:lumOff val="40000"/>
              </a:schemeClr>
            </a:solidFill>
            <a:ln w="9525">
              <a:noFill/>
              <a:miter lim="800000"/>
              <a:headEnd/>
              <a:tailEnd/>
            </a:ln>
            <a:effectLst/>
          </p:spPr>
          <p:txBody>
            <a:bodyPr wrap="none" anchor="ctr"/>
            <a:lstStyle/>
            <a:p>
              <a:pPr eaLnBrk="1" hangingPunct="1"/>
              <a:r>
                <a:rPr lang="en-US" sz="1000" dirty="0">
                  <a:solidFill>
                    <a:schemeClr val="bg1"/>
                  </a:solidFill>
                </a:rPr>
                <a:t>Drivers</a:t>
              </a:r>
            </a:p>
          </p:txBody>
        </p:sp>
        <p:sp>
          <p:nvSpPr>
            <p:cNvPr id="59" name="Rectangle 28"/>
            <p:cNvSpPr>
              <a:spLocks noChangeArrowheads="1"/>
            </p:cNvSpPr>
            <p:nvPr/>
          </p:nvSpPr>
          <p:spPr bwMode="auto">
            <a:xfrm>
              <a:off x="2026132" y="4886032"/>
              <a:ext cx="712188" cy="225371"/>
            </a:xfrm>
            <a:prstGeom prst="rect">
              <a:avLst/>
            </a:prstGeom>
            <a:solidFill>
              <a:schemeClr val="accent4"/>
            </a:solidFill>
            <a:ln w="9525">
              <a:noFill/>
              <a:miter lim="800000"/>
              <a:headEnd/>
              <a:tailEnd/>
            </a:ln>
            <a:effectLst/>
          </p:spPr>
          <p:txBody>
            <a:bodyPr wrap="none" anchor="ctr"/>
            <a:lstStyle/>
            <a:p>
              <a:pPr algn="ctr">
                <a:lnSpc>
                  <a:spcPct val="90000"/>
                </a:lnSpc>
              </a:pPr>
              <a:r>
                <a:rPr lang="en-US" sz="1000" b="1" dirty="0">
                  <a:solidFill>
                    <a:schemeClr val="bg1"/>
                  </a:solidFill>
                  <a:effectLst>
                    <a:outerShdw blurRad="38100" dist="38100" dir="2700000" algn="tl">
                      <a:srgbClr val="000000">
                        <a:alpha val="43137"/>
                      </a:srgbClr>
                    </a:outerShdw>
                  </a:effectLst>
                </a:rPr>
                <a:t>Drivers</a:t>
              </a:r>
            </a:p>
          </p:txBody>
        </p:sp>
      </p:grpSp>
      <p:grpSp>
        <p:nvGrpSpPr>
          <p:cNvPr id="4" name="Group 59"/>
          <p:cNvGrpSpPr/>
          <p:nvPr/>
        </p:nvGrpSpPr>
        <p:grpSpPr>
          <a:xfrm>
            <a:off x="3048463" y="5026972"/>
            <a:ext cx="797824" cy="300495"/>
            <a:chOff x="2026132" y="4886032"/>
            <a:chExt cx="797824" cy="300495"/>
          </a:xfrm>
          <a:effectLst>
            <a:outerShdw blurRad="50800" dist="38100" dir="2700000" algn="tl" rotWithShape="0">
              <a:prstClr val="black">
                <a:alpha val="40000"/>
              </a:prstClr>
            </a:outerShdw>
          </a:effectLst>
        </p:grpSpPr>
        <p:sp>
          <p:nvSpPr>
            <p:cNvPr id="61" name="Rectangle 26"/>
            <p:cNvSpPr>
              <a:spLocks noChangeArrowheads="1"/>
            </p:cNvSpPr>
            <p:nvPr/>
          </p:nvSpPr>
          <p:spPr bwMode="auto">
            <a:xfrm>
              <a:off x="2111768" y="4961156"/>
              <a:ext cx="712188" cy="225371"/>
            </a:xfrm>
            <a:prstGeom prst="rect">
              <a:avLst/>
            </a:prstGeom>
            <a:solidFill>
              <a:schemeClr val="accent4">
                <a:lumMod val="40000"/>
                <a:lumOff val="60000"/>
              </a:schemeClr>
            </a:solidFill>
            <a:ln w="9525">
              <a:noFill/>
              <a:miter lim="800000"/>
              <a:headEnd/>
              <a:tailEnd/>
            </a:ln>
            <a:effectLst/>
          </p:spPr>
          <p:txBody>
            <a:bodyPr wrap="none" anchor="ctr"/>
            <a:lstStyle/>
            <a:p>
              <a:pPr eaLnBrk="1" hangingPunct="1"/>
              <a:r>
                <a:rPr lang="en-US" sz="1000" dirty="0">
                  <a:solidFill>
                    <a:schemeClr val="bg1"/>
                  </a:solidFill>
                </a:rPr>
                <a:t>Drivers</a:t>
              </a:r>
            </a:p>
          </p:txBody>
        </p:sp>
        <p:sp>
          <p:nvSpPr>
            <p:cNvPr id="62" name="Rectangle 27"/>
            <p:cNvSpPr>
              <a:spLocks noChangeArrowheads="1"/>
            </p:cNvSpPr>
            <p:nvPr/>
          </p:nvSpPr>
          <p:spPr bwMode="auto">
            <a:xfrm>
              <a:off x="2067256" y="4923594"/>
              <a:ext cx="712188" cy="225371"/>
            </a:xfrm>
            <a:prstGeom prst="rect">
              <a:avLst/>
            </a:prstGeom>
            <a:solidFill>
              <a:schemeClr val="accent4">
                <a:lumMod val="60000"/>
                <a:lumOff val="40000"/>
              </a:schemeClr>
            </a:solidFill>
            <a:ln w="9525">
              <a:noFill/>
              <a:miter lim="800000"/>
              <a:headEnd/>
              <a:tailEnd/>
            </a:ln>
            <a:effectLst/>
          </p:spPr>
          <p:txBody>
            <a:bodyPr wrap="none" anchor="ctr"/>
            <a:lstStyle/>
            <a:p>
              <a:pPr eaLnBrk="1" hangingPunct="1"/>
              <a:r>
                <a:rPr lang="en-US" sz="1000" dirty="0">
                  <a:solidFill>
                    <a:schemeClr val="bg1"/>
                  </a:solidFill>
                </a:rPr>
                <a:t>Drivers</a:t>
              </a:r>
            </a:p>
          </p:txBody>
        </p:sp>
        <p:sp>
          <p:nvSpPr>
            <p:cNvPr id="63" name="Rectangle 28"/>
            <p:cNvSpPr>
              <a:spLocks noChangeArrowheads="1"/>
            </p:cNvSpPr>
            <p:nvPr/>
          </p:nvSpPr>
          <p:spPr bwMode="auto">
            <a:xfrm>
              <a:off x="2026132" y="4886032"/>
              <a:ext cx="712188" cy="225371"/>
            </a:xfrm>
            <a:prstGeom prst="rect">
              <a:avLst/>
            </a:prstGeom>
            <a:solidFill>
              <a:schemeClr val="accent4"/>
            </a:solidFill>
            <a:ln w="9525">
              <a:noFill/>
              <a:miter lim="800000"/>
              <a:headEnd/>
              <a:tailEnd/>
            </a:ln>
            <a:effectLst/>
          </p:spPr>
          <p:txBody>
            <a:bodyPr wrap="none" anchor="ctr"/>
            <a:lstStyle/>
            <a:p>
              <a:pPr algn="ctr">
                <a:lnSpc>
                  <a:spcPct val="90000"/>
                </a:lnSpc>
              </a:pPr>
              <a:r>
                <a:rPr lang="en-US" sz="1000" b="1" dirty="0">
                  <a:solidFill>
                    <a:schemeClr val="bg1"/>
                  </a:solidFill>
                  <a:effectLst>
                    <a:outerShdw blurRad="38100" dist="38100" dir="2700000" algn="tl">
                      <a:srgbClr val="000000">
                        <a:alpha val="43137"/>
                      </a:srgbClr>
                    </a:outerShdw>
                  </a:effectLst>
                </a:rPr>
                <a:t>Drivers</a:t>
              </a:r>
            </a:p>
          </p:txBody>
        </p:sp>
      </p:grpSp>
      <p:grpSp>
        <p:nvGrpSpPr>
          <p:cNvPr id="5" name="Group 63"/>
          <p:cNvGrpSpPr/>
          <p:nvPr/>
        </p:nvGrpSpPr>
        <p:grpSpPr>
          <a:xfrm>
            <a:off x="6608221" y="5384224"/>
            <a:ext cx="797824" cy="300495"/>
            <a:chOff x="2026132" y="4886032"/>
            <a:chExt cx="797824" cy="300495"/>
          </a:xfrm>
          <a:effectLst>
            <a:outerShdw blurRad="50800" dist="38100" dir="2700000" algn="tl" rotWithShape="0">
              <a:prstClr val="black">
                <a:alpha val="40000"/>
              </a:prstClr>
            </a:outerShdw>
          </a:effectLst>
        </p:grpSpPr>
        <p:sp>
          <p:nvSpPr>
            <p:cNvPr id="65" name="Rectangle 26"/>
            <p:cNvSpPr>
              <a:spLocks noChangeArrowheads="1"/>
            </p:cNvSpPr>
            <p:nvPr/>
          </p:nvSpPr>
          <p:spPr bwMode="auto">
            <a:xfrm>
              <a:off x="2111768" y="4961156"/>
              <a:ext cx="712188" cy="225371"/>
            </a:xfrm>
            <a:prstGeom prst="rect">
              <a:avLst/>
            </a:prstGeom>
            <a:solidFill>
              <a:schemeClr val="bg1">
                <a:lumMod val="75000"/>
              </a:schemeClr>
            </a:solidFill>
            <a:ln w="9525">
              <a:noFill/>
              <a:miter lim="800000"/>
              <a:headEnd/>
              <a:tailEnd/>
            </a:ln>
            <a:effectLst/>
          </p:spPr>
          <p:txBody>
            <a:bodyPr wrap="none" anchor="ctr"/>
            <a:lstStyle/>
            <a:p>
              <a:pPr eaLnBrk="1" hangingPunct="1"/>
              <a:r>
                <a:rPr lang="en-US" sz="1000" dirty="0">
                  <a:solidFill>
                    <a:schemeClr val="bg1"/>
                  </a:solidFill>
                </a:rPr>
                <a:t>Drivers</a:t>
              </a:r>
            </a:p>
          </p:txBody>
        </p:sp>
        <p:sp>
          <p:nvSpPr>
            <p:cNvPr id="66" name="Rectangle 27"/>
            <p:cNvSpPr>
              <a:spLocks noChangeArrowheads="1"/>
            </p:cNvSpPr>
            <p:nvPr/>
          </p:nvSpPr>
          <p:spPr bwMode="auto">
            <a:xfrm>
              <a:off x="2067256" y="4923594"/>
              <a:ext cx="712188" cy="225371"/>
            </a:xfrm>
            <a:prstGeom prst="rect">
              <a:avLst/>
            </a:prstGeom>
            <a:solidFill>
              <a:schemeClr val="bg1">
                <a:lumMod val="65000"/>
              </a:schemeClr>
            </a:solidFill>
            <a:ln w="9525">
              <a:noFill/>
              <a:miter lim="800000"/>
              <a:headEnd/>
              <a:tailEnd/>
            </a:ln>
            <a:effectLst/>
          </p:spPr>
          <p:txBody>
            <a:bodyPr wrap="none" anchor="ctr"/>
            <a:lstStyle/>
            <a:p>
              <a:pPr eaLnBrk="1" hangingPunct="1"/>
              <a:r>
                <a:rPr lang="en-US" sz="1000" dirty="0">
                  <a:solidFill>
                    <a:schemeClr val="bg1"/>
                  </a:solidFill>
                </a:rPr>
                <a:t>Drivers</a:t>
              </a:r>
            </a:p>
          </p:txBody>
        </p:sp>
        <p:sp>
          <p:nvSpPr>
            <p:cNvPr id="67" name="Rectangle 28"/>
            <p:cNvSpPr>
              <a:spLocks noChangeArrowheads="1"/>
            </p:cNvSpPr>
            <p:nvPr/>
          </p:nvSpPr>
          <p:spPr bwMode="auto">
            <a:xfrm>
              <a:off x="2026132" y="4886032"/>
              <a:ext cx="712188" cy="225371"/>
            </a:xfrm>
            <a:prstGeom prst="rect">
              <a:avLst/>
            </a:prstGeom>
            <a:solidFill>
              <a:schemeClr val="tx1">
                <a:lumMod val="50000"/>
                <a:lumOff val="50000"/>
              </a:schemeClr>
            </a:solidFill>
            <a:ln w="9525">
              <a:noFill/>
              <a:miter lim="800000"/>
              <a:headEnd/>
              <a:tailEnd/>
            </a:ln>
            <a:effectLst/>
          </p:spPr>
          <p:txBody>
            <a:bodyPr wrap="none" anchor="ctr"/>
            <a:lstStyle/>
            <a:p>
              <a:pPr algn="ctr">
                <a:lnSpc>
                  <a:spcPct val="90000"/>
                </a:lnSpc>
              </a:pPr>
              <a:r>
                <a:rPr lang="en-US" sz="1000" b="1" dirty="0">
                  <a:solidFill>
                    <a:schemeClr val="bg1"/>
                  </a:solidFill>
                  <a:effectLst>
                    <a:outerShdw blurRad="38100" dist="38100" dir="2700000" algn="tl">
                      <a:srgbClr val="000000">
                        <a:alpha val="43137"/>
                      </a:srgbClr>
                    </a:outerShdw>
                  </a:effectLst>
                </a:rPr>
                <a:t>Drivers</a:t>
              </a:r>
            </a:p>
          </p:txBody>
        </p:sp>
      </p:grpSp>
      <p:sp>
        <p:nvSpPr>
          <p:cNvPr id="41" name="Rectangle 40"/>
          <p:cNvSpPr/>
          <p:nvPr/>
        </p:nvSpPr>
        <p:spPr bwMode="auto">
          <a:xfrm>
            <a:off x="7884730" y="673251"/>
            <a:ext cx="281809" cy="367272"/>
          </a:xfrm>
          <a:prstGeom prst="rect">
            <a:avLst/>
          </a:prstGeom>
          <a:gradFill>
            <a:gsLst>
              <a:gs pos="0">
                <a:srgbClr val="FFC000"/>
              </a:gs>
              <a:gs pos="50000">
                <a:schemeClr val="accent6">
                  <a:lumMod val="75000"/>
                </a:schemeClr>
              </a:gs>
              <a:gs pos="100000">
                <a:srgbClr val="FFC000"/>
              </a:gs>
            </a:gsLst>
            <a:lin ang="0" scaled="0"/>
          </a:gradFill>
          <a:ln w="12700">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38" name="Rectangle 37"/>
          <p:cNvSpPr/>
          <p:nvPr/>
        </p:nvSpPr>
        <p:spPr bwMode="auto">
          <a:xfrm>
            <a:off x="8247337" y="673251"/>
            <a:ext cx="281809" cy="367272"/>
          </a:xfrm>
          <a:prstGeom prst="rect">
            <a:avLst/>
          </a:prstGeom>
          <a:noFill/>
          <a:ln w="28575">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39" name="Rectangle 38"/>
          <p:cNvSpPr/>
          <p:nvPr/>
        </p:nvSpPr>
        <p:spPr bwMode="auto">
          <a:xfrm>
            <a:off x="8609943" y="673251"/>
            <a:ext cx="281809" cy="367272"/>
          </a:xfrm>
          <a:prstGeom prst="rect">
            <a:avLst/>
          </a:prstGeom>
          <a:noFill/>
          <a:ln w="28575">
            <a:solidFill>
              <a:srgbClr val="FFC000"/>
            </a:solidFill>
            <a:headEnd type="none" w="med" len="med"/>
            <a:tailEnd type="none" w="med" len="med"/>
          </a:ln>
          <a:effectLst>
            <a:outerShdw blurRad="1016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hades of Blue - Microsoft India DPE">
  <a:themeElements>
    <a:clrScheme name="Launch Wave colors">
      <a:dk1>
        <a:srgbClr val="000000"/>
      </a:dk1>
      <a:lt1>
        <a:srgbClr val="FFFFFF"/>
      </a:lt1>
      <a:dk2>
        <a:srgbClr val="4D4D4D"/>
      </a:dk2>
      <a:lt2>
        <a:srgbClr val="CCCCCC"/>
      </a:lt2>
      <a:accent1>
        <a:srgbClr val="0099FF"/>
      </a:accent1>
      <a:accent2>
        <a:srgbClr val="FF3300"/>
      </a:accent2>
      <a:accent3>
        <a:srgbClr val="B0B3B2"/>
      </a:accent3>
      <a:accent4>
        <a:srgbClr val="6EE094"/>
      </a:accent4>
      <a:accent5>
        <a:srgbClr val="F09D42"/>
      </a:accent5>
      <a:accent6>
        <a:srgbClr val="B092E6"/>
      </a:accent6>
      <a:hlink>
        <a:srgbClr val="0099FF"/>
      </a:hlink>
      <a:folHlink>
        <a:srgbClr val="BEBEB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11AABFF2C5AB42B36B57B737E3C20E" ma:contentTypeVersion="22" ma:contentTypeDescription="Create a new document." ma:contentTypeScope="" ma:versionID="5144f97e4723fcd667a14eb56b9968ba">
  <xsd:schema xmlns:xsd="http://www.w3.org/2001/XMLSchema" xmlns:p="http://schemas.microsoft.com/office/2006/metadata/properties" xmlns:ns2="19eac92a-de6b-4e67-82dd-0654a16185e4" targetNamespace="http://schemas.microsoft.com/office/2006/metadata/properties" ma:root="true" ma:fieldsID="b030b4c9c4c5dcc1fe81c59ca5bbfa01" ns2:_="">
    <xsd:import namespace="19eac92a-de6b-4e67-82dd-0654a16185e4"/>
    <xsd:element name="properties">
      <xsd:complexType>
        <xsd:sequence>
          <xsd:element name="documentManagement">
            <xsd:complexType>
              <xsd:all>
                <xsd:element ref="ns2:URL" minOccurs="0"/>
                <xsd:element ref="ns2:Description0" minOccurs="0"/>
                <xsd:element ref="ns2:Date_x0020_Published" minOccurs="0"/>
                <xsd:element ref="ns2:Expiration_x0020_Date0" minOccurs="0"/>
                <xsd:element ref="ns2:Content_x0020_Category" minOccurs="0"/>
                <xsd:element ref="ns2:Topic" minOccurs="0"/>
                <xsd:element ref="ns2:ContentType0" minOccurs="0"/>
                <xsd:element ref="ns2:Format" minOccurs="0"/>
                <xsd:element ref="ns2:Search_x0020_Keywords" minOccurs="0"/>
                <xsd:element ref="ns2:Distribution" minOccurs="0"/>
                <xsd:element ref="ns2:Technical_x0020_Level" minOccurs="0"/>
                <xsd:element ref="ns2:Audience_x0020__x002f__x0020_Role" minOccurs="0"/>
                <xsd:element ref="ns2:Technology" minOccurs="0"/>
                <xsd:element ref="ns2:Scenarios" minOccurs="0"/>
                <xsd:element ref="ns2:Product" minOccurs="0"/>
                <xsd:element ref="ns2:Customer_x0020_Campaign" minOccurs="0"/>
                <xsd:element ref="ns2:Industry" minOccurs="0"/>
                <xsd:element ref="ns2:Customer_x0020_Segment" minOccurs="0"/>
                <xsd:element ref="ns2:Sales_x0020_Cycle" minOccurs="0"/>
                <xsd:element ref="ns2:Language" minOccurs="0"/>
                <xsd:element ref="ns2:Best_x0020_Bets" minOccurs="0"/>
              </xsd:all>
            </xsd:complexType>
          </xsd:element>
        </xsd:sequence>
      </xsd:complexType>
    </xsd:element>
  </xsd:schema>
  <xsd:schema xmlns:xsd="http://www.w3.org/2001/XMLSchema" xmlns:dms="http://schemas.microsoft.com/office/2006/documentManagement/types" targetNamespace="19eac92a-de6b-4e67-82dd-0654a16185e4" elementFormDefault="qualified">
    <xsd:import namespace="http://schemas.microsoft.com/office/2006/documentManagement/types"/>
    <xsd:element name="URL" ma:index="8" nillable="true" ma:displayName="URL" ma:default="" ma:description="(Description placeholder area!)"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Description0" ma:index="9" nillable="true" ma:displayName="Description" ma:description="(Description placeholder area!)" ma:internalName="Description0">
      <xsd:simpleType>
        <xsd:restriction base="dms:Note"/>
      </xsd:simpleType>
    </xsd:element>
    <xsd:element name="Date_x0020_Published" ma:index="10" nillable="true" ma:displayName="Date Published" ma:description="(Description placeholder area!)" ma:format="DateOnly" ma:internalName="Date_x0020_Published">
      <xsd:simpleType>
        <xsd:restriction base="dms:DateTime"/>
      </xsd:simpleType>
    </xsd:element>
    <xsd:element name="Expiration_x0020_Date0" ma:index="11" nillable="true" ma:displayName="Expiration Date" ma:description="(Description placeholder area!)" ma:format="DateOnly" ma:internalName="Expiration_x0020_Date0">
      <xsd:simpleType>
        <xsd:restriction base="dms:DateTime"/>
      </xsd:simpleType>
    </xsd:element>
    <xsd:element name="Content_x0020_Category" ma:index="12" nillable="true" ma:displayName="Content Category" ma:description="(Description placeholder area!)" ma:format="Dropdown" ma:internalName="Content_x0020_Category">
      <xsd:simpleType>
        <xsd:restriction base="dms:Choice">
          <xsd:enumeration value="Technical"/>
          <xsd:enumeration value="Non-Technical"/>
        </xsd:restriction>
      </xsd:simpleType>
    </xsd:element>
    <xsd:element name="Topic" ma:index="13" nillable="true" ma:displayName="Topic" ma:description="(Description placeholder area!)" ma:internalName="Topic">
      <xsd:complexType>
        <xsd:complexContent>
          <xsd:extension base="dms:MultiChoice">
            <xsd:sequence>
              <xsd:element name="Value" maxOccurs="unbounded" minOccurs="0" nillable="true">
                <xsd:simpleType>
                  <xsd:restriction base="dms:Choice">
                    <xsd:enumeration value="All"/>
                    <xsd:enumeration value="Business Value"/>
                    <xsd:enumeration value="Deployment"/>
                    <xsd:enumeration value="Features &amp; Usability"/>
                    <xsd:enumeration value="Launch Wave"/>
                    <xsd:enumeration value="Pricing &amp; Licensing"/>
                    <xsd:enumeration value="Management &amp; Operations"/>
                    <xsd:enumeration value="Planning &amp; Architecture"/>
                    <xsd:enumeration value="Product Strategy &amp; Futures"/>
                    <xsd:enumeration value="Security"/>
                    <xsd:enumeration value="Selling Strategies"/>
                    <xsd:enumeration value="Solution Development"/>
                    <xsd:enumeration value="Support &amp; Troubleshooting"/>
                  </xsd:restriction>
                </xsd:simpleType>
              </xsd:element>
            </xsd:sequence>
          </xsd:extension>
        </xsd:complexContent>
      </xsd:complexType>
    </xsd:element>
    <xsd:element name="ContentType0" ma:index="14" nillable="true" ma:displayName="ContentType" ma:description="(Description placeholder area!)" ma:internalName="ContentType0">
      <xsd:complexType>
        <xsd:complexContent>
          <xsd:extension base="dms:MultiChoice">
            <xsd:sequence>
              <xsd:element name="Value" maxOccurs="unbounded" minOccurs="0" nillable="true">
                <xsd:simpleType>
                  <xsd:restriction base="dms:Choice">
                    <xsd:enumeration value="Sales Tools"/>
                    <xsd:enumeration value="Product Information"/>
                    <xsd:enumeration value="Industry Evidence"/>
                    <xsd:enumeration value="Customer/Partner Evidence"/>
                    <xsd:enumeration value="Internal Training"/>
                    <xsd:enumeration value="External Training"/>
                    <xsd:enumeration value="Marketing Materials"/>
                    <xsd:enumeration value="Technical Information"/>
                    <xsd:enumeration value="Compete Information"/>
                  </xsd:restriction>
                </xsd:simpleType>
              </xsd:element>
            </xsd:sequence>
          </xsd:extension>
        </xsd:complexContent>
      </xsd:complexType>
    </xsd:element>
    <xsd:element name="Format" ma:index="15" nillable="true" ma:displayName="Format" ma:description="(Description placeholder area!)" ma:format="Dropdown" ma:internalName="Format">
      <xsd:simpleType>
        <xsd:restriction base="dms:Choice">
          <xsd:enumeration value="Analyst Report"/>
          <xsd:enumeration value="Brochure"/>
          <xsd:enumeration value="Case Study"/>
          <xsd:enumeration value="Cookbook"/>
          <xsd:enumeration value="Course"/>
          <xsd:enumeration value="Datasheet"/>
          <xsd:enumeration value="Demo/Scripts"/>
          <xsd:enumeration value="Discussions Guide/Battlecard"/>
          <xsd:enumeration value="Drive Time"/>
          <xsd:enumeration value="Email Template"/>
          <xsd:enumeration value="Fact Sheet"/>
          <xsd:enumeration value="FAQ"/>
          <xsd:enumeration value="Industry/Market Research"/>
          <xsd:enumeration value="Job Aids"/>
          <xsd:enumeration value="Pitch Card/Talking Points"/>
          <xsd:enumeration value="Planning Documents"/>
          <xsd:enumeration value="Positioning/Messaging Framework"/>
          <xsd:enumeration value="Presentation"/>
          <xsd:enumeration value="Press Release/Announcement"/>
          <xsd:enumeration value="Product Guide"/>
          <xsd:enumeration value="Screenshots"/>
          <xsd:enumeration value="Technical Guide/Howto"/>
          <xsd:enumeration value="Toolkit"/>
          <xsd:enumeration value="Video"/>
          <xsd:enumeration value="Webcast"/>
          <xsd:enumeration value="Whitepaper"/>
        </xsd:restriction>
      </xsd:simpleType>
    </xsd:element>
    <xsd:element name="Search_x0020_Keywords" ma:index="16" nillable="true" ma:displayName="Search Keywords" ma:description="(Description placeholder area!)" ma:internalName="Search_x0020_Keywords">
      <xsd:simpleType>
        <xsd:restriction base="dms:Note"/>
      </xsd:simpleType>
    </xsd:element>
    <xsd:element name="Distribution" ma:index="17" nillable="true" ma:displayName="Distribution" ma:description="(Description placeholder area!)" ma:format="Dropdown" ma:internalName="Distribution">
      <xsd:simpleType>
        <xsd:restriction base="dms:Choice">
          <xsd:enumeration value="Microsoft Confidential"/>
          <xsd:enumeration value="Partner Ready"/>
          <xsd:enumeration value="Customer Ready"/>
        </xsd:restriction>
      </xsd:simpleType>
    </xsd:element>
    <xsd:element name="Technical_x0020_Level" ma:index="18" nillable="true" ma:displayName="Technical Level" ma:description="(Description placeholder area!)" ma:format="Dropdown" ma:internalName="Technical_x0020_Level">
      <xsd:simpleType>
        <xsd:restriction base="dms:Choice">
          <xsd:enumeration value="100"/>
          <xsd:enumeration value="200"/>
          <xsd:enumeration value="300"/>
          <xsd:enumeration value="400"/>
        </xsd:restriction>
      </xsd:simpleType>
    </xsd:element>
    <xsd:element name="Audience_x0020__x002f__x0020_Role" ma:index="19" nillable="true" ma:displayName="Audience / Role" ma:description="(Description placeholder area!)" ma:internalName="Audience_x0020__x002f__x0020_Role">
      <xsd:complexType>
        <xsd:complexContent>
          <xsd:extension base="dms:MultiChoice">
            <xsd:sequence>
              <xsd:element name="Value" maxOccurs="unbounded" minOccurs="0" nillable="true">
                <xsd:simpleType>
                  <xsd:restriction base="dms:Choice">
                    <xsd:enumeration value="Business Decision Maker"/>
                    <xsd:enumeration value="Technical Decision Maker"/>
                    <xsd:enumeration value="IT Manager/IT Professional"/>
                    <xsd:enumeration value="Developer"/>
                    <xsd:enumeration value="Partner"/>
                    <xsd:enumeration value="Microsoft Field"/>
                  </xsd:restriction>
                </xsd:simpleType>
              </xsd:element>
            </xsd:sequence>
          </xsd:extension>
        </xsd:complexContent>
      </xsd:complexType>
    </xsd:element>
    <xsd:element name="Technology" ma:index="20" nillable="true" ma:displayName="Technology" ma:description="(Description placeholder area!)" ma:internalName="Technology">
      <xsd:complexType>
        <xsd:complexContent>
          <xsd:extension base="dms:MultiChoice">
            <xsd:sequence>
              <xsd:element name="Value" maxOccurs="unbounded" minOccurs="0" nillable="true">
                <xsd:simpleType>
                  <xsd:restriction base="dms:Choice">
                    <xsd:enumeration value="Virtualization"/>
                    <xsd:enumeration value="Terminal Services (TS)"/>
                    <xsd:enumeration value="Active Directory Domain Services (AD DS)"/>
                    <xsd:enumeration value="Windows Sharepoint Services (WSS)"/>
                    <xsd:enumeration value="Internet Information Server (IIS)"/>
                    <xsd:enumeration value="Server Core"/>
                    <xsd:enumeration value="PowerShell"/>
                    <xsd:enumeration value="BitLocker"/>
                    <xsd:enumeration value="Network Access Protection (NAP)"/>
                    <xsd:enumeration value="Windows Deployment Services (WDS)"/>
                    <xsd:enumeration value="Rights Management Services (RMS)"/>
                    <xsd:enumeration value="Server Manager"/>
                  </xsd:restriction>
                </xsd:simpleType>
              </xsd:element>
            </xsd:sequence>
          </xsd:extension>
        </xsd:complexContent>
      </xsd:complexType>
    </xsd:element>
    <xsd:element name="Scenarios" ma:index="21" nillable="true" ma:displayName="Scenarios" ma:description="(Description placeholder area!)" ma:internalName="Scenarios">
      <xsd:complexType>
        <xsd:complexContent>
          <xsd:extension base="dms:MultiChoice">
            <xsd:sequence>
              <xsd:element name="Value" maxOccurs="unbounded" minOccurs="0" nillable="true">
                <xsd:simpleType>
                  <xsd:restriction base="dms:Choice">
                    <xsd:enumeration value="Windows Server Virtualization"/>
                    <xsd:enumeration value="Centralized Application Access"/>
                    <xsd:enumeration value="Windows Server and the Branch Office"/>
                    <xsd:enumeration value="Security and Policy Enforcement"/>
                    <xsd:enumeration value="Web and Application Platform"/>
                    <xsd:enumeration value="Server Management"/>
                    <xsd:enumeration value="High Availability"/>
                  </xsd:restriction>
                </xsd:simpleType>
              </xsd:element>
            </xsd:sequence>
          </xsd:extension>
        </xsd:complexContent>
      </xsd:complexType>
    </xsd:element>
    <xsd:element name="Product" ma:index="22" nillable="true" ma:displayName="Product" ma:description="(Description placeholder area!)" ma:internalName="Product">
      <xsd:complexType>
        <xsd:complexContent>
          <xsd:extension base="dms:MultiChoice">
            <xsd:sequence>
              <xsd:element name="Value" maxOccurs="unbounded" minOccurs="0" nillable="true">
                <xsd:simpleType>
                  <xsd:restriction base="dms:Choice">
                    <xsd:enumeration value="Windows Server 2008"/>
                    <xsd:enumeration value="Windows Server 2003"/>
                    <xsd:enumeration value="SQL Server 2008"/>
                    <xsd:enumeration value="SQL Server 2005"/>
                    <xsd:enumeration value="Visual Studio 2008"/>
                    <xsd:enumeration value="Visual Studio 2005"/>
                  </xsd:restriction>
                </xsd:simpleType>
              </xsd:element>
            </xsd:sequence>
          </xsd:extension>
        </xsd:complexContent>
      </xsd:complexType>
    </xsd:element>
    <xsd:element name="Customer_x0020_Campaign" ma:index="23" nillable="true" ma:displayName="Customer Campaign" ma:description="(Description placeholder area!)" ma:internalName="Customer_x0020_Campaign">
      <xsd:complexType>
        <xsd:complexContent>
          <xsd:extension base="dms:MultiChoice">
            <xsd:sequence>
              <xsd:element name="Value" maxOccurs="unbounded" minOccurs="0" nillable="true">
                <xsd:simpleType>
                  <xsd:restriction base="dms:Choice">
                    <xsd:enumeration value="Core I/O"/>
                    <xsd:enumeration value="APO"/>
                    <xsd:enumeration value="First Server"/>
                    <xsd:enumeration value="RDP"/>
                    <xsd:enumeration value="Right Server"/>
                  </xsd:restriction>
                </xsd:simpleType>
              </xsd:element>
            </xsd:sequence>
          </xsd:extension>
        </xsd:complexContent>
      </xsd:complexType>
    </xsd:element>
    <xsd:element name="Industry" ma:index="24" nillable="true" ma:displayName="Industry" ma:description="(Description placeholder area!)" ma:format="Dropdown" ma:internalName="Industry">
      <xsd:simpleType>
        <xsd:restriction base="dms:Choice">
          <xsd:enumeration value="All"/>
          <xsd:enumeration value="Manufacturing"/>
          <xsd:enumeration value="Financial Services"/>
          <xsd:enumeration value="Government / Public Sector"/>
          <xsd:enumeration value="Transportation"/>
          <xsd:enumeration value="Healthcare"/>
          <xsd:enumeration value="Education"/>
          <xsd:enumeration value="Communications"/>
          <xsd:enumeration value="High-Tech"/>
          <xsd:enumeration value="Retail &amp; Hospitality"/>
          <xsd:enumeration value="None"/>
        </xsd:restriction>
      </xsd:simpleType>
    </xsd:element>
    <xsd:element name="Customer_x0020_Segment" ma:index="25" nillable="true" ma:displayName="Customer Segment" ma:description="(Description placeholder area!)" ma:internalName="Customer_x0020_Segment">
      <xsd:complexType>
        <xsd:complexContent>
          <xsd:extension base="dms:MultiChoice">
            <xsd:sequence>
              <xsd:element name="Value" maxOccurs="unbounded" minOccurs="0" nillable="true">
                <xsd:simpleType>
                  <xsd:restriction base="dms:Choice">
                    <xsd:enumeration value="All"/>
                    <xsd:enumeration value="Enterprise"/>
                    <xsd:enumeration value="Medium Enterprise"/>
                    <xsd:enumeration value="Small Business"/>
                    <xsd:enumeration value="OEM"/>
                    <xsd:enumeration value="Academic"/>
                    <xsd:enumeration value="ISV"/>
                    <xsd:enumeration value="SI"/>
                  </xsd:restriction>
                </xsd:simpleType>
              </xsd:element>
            </xsd:sequence>
          </xsd:extension>
        </xsd:complexContent>
      </xsd:complexType>
    </xsd:element>
    <xsd:element name="Sales_x0020_Cycle" ma:index="26" nillable="true" ma:displayName="Sales Cycle" ma:description="(Description placeholder area!)" ma:internalName="Sales_x0020_Cycle">
      <xsd:complexType>
        <xsd:complexContent>
          <xsd:extension base="dms:MultiChoice">
            <xsd:sequence>
              <xsd:element name="Value" maxOccurs="unbounded" minOccurs="0" nillable="true">
                <xsd:simpleType>
                  <xsd:restriction base="dms:Choice">
                    <xsd:enumeration value="Demand Generation"/>
                    <xsd:enumeration value="Prospect"/>
                    <xsd:enumeration value="Qualify"/>
                    <xsd:enumeration value="Develop"/>
                    <xsd:enumeration value="Solution"/>
                    <xsd:enumeration value="Proof of Concept"/>
                  </xsd:restriction>
                </xsd:simpleType>
              </xsd:element>
            </xsd:sequence>
          </xsd:extension>
        </xsd:complexContent>
      </xsd:complexType>
    </xsd:element>
    <xsd:element name="Language" ma:index="27" nillable="true" ma:displayName="Language" ma:description="(Description placeholder area!)" ma:format="Dropdown" ma:internalName="Language">
      <xsd:simpleType>
        <xsd:restriction base="dms:Choice">
          <xsd:enumeration value="English"/>
          <xsd:enumeration value="German"/>
          <xsd:enumeration value="Spanish"/>
          <xsd:enumeration value="Simplified Chinese"/>
          <xsd:enumeration value="Japanese"/>
          <xsd:enumeration value="French"/>
          <xsd:enumeration value="Portuguese"/>
          <xsd:enumeration value="Other"/>
        </xsd:restriction>
      </xsd:simpleType>
    </xsd:element>
    <xsd:element name="Best_x0020_Bets" ma:index="28" nillable="true" ma:displayName="Best Bets" ma:default="Yes" ma:format="RadioButtons" ma:internalName="Best_x0020_Bets">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Topic xmlns="19eac92a-de6b-4e67-82dd-0654a16185e4"/>
    <Audience_x0020__x002f__x0020_Role xmlns="19eac92a-de6b-4e67-82dd-0654a16185e4"/>
    <Technology xmlns="19eac92a-de6b-4e67-82dd-0654a16185e4"/>
    <Best_x0020_Bets xmlns="19eac92a-de6b-4e67-82dd-0654a16185e4">Yes</Best_x0020_Bets>
    <Language xmlns="19eac92a-de6b-4e67-82dd-0654a16185e4" xsi:nil="true"/>
    <Format xmlns="19eac92a-de6b-4e67-82dd-0654a16185e4" xsi:nil="true"/>
    <Industry xmlns="19eac92a-de6b-4e67-82dd-0654a16185e4" xsi:nil="true"/>
    <Product xmlns="19eac92a-de6b-4e67-82dd-0654a16185e4"/>
    <Date_x0020_Published xmlns="19eac92a-de6b-4e67-82dd-0654a16185e4" xsi:nil="true"/>
    <Description0 xmlns="19eac92a-de6b-4e67-82dd-0654a16185e4" xsi:nil="true"/>
    <Expiration_x0020_Date0 xmlns="19eac92a-de6b-4e67-82dd-0654a16185e4" xsi:nil="true"/>
    <Content_x0020_Category xmlns="19eac92a-de6b-4e67-82dd-0654a16185e4" xsi:nil="true"/>
    <Customer_x0020_Campaign xmlns="19eac92a-de6b-4e67-82dd-0654a16185e4"/>
    <Customer_x0020_Segment xmlns="19eac92a-de6b-4e67-82dd-0654a16185e4"/>
    <URL xmlns="19eac92a-de6b-4e67-82dd-0654a16185e4">
      <Url xsi:nil="true"/>
      <Description xsi:nil="true"/>
    </URL>
    <Distribution xmlns="19eac92a-de6b-4e67-82dd-0654a16185e4" xsi:nil="true"/>
    <Scenarios xmlns="19eac92a-de6b-4e67-82dd-0654a16185e4"/>
    <Sales_x0020_Cycle xmlns="19eac92a-de6b-4e67-82dd-0654a16185e4"/>
    <ContentType0 xmlns="19eac92a-de6b-4e67-82dd-0654a16185e4"/>
    <Search_x0020_Keywords xmlns="19eac92a-de6b-4e67-82dd-0654a16185e4" xsi:nil="true"/>
    <Technical_x0020_Level xmlns="19eac92a-de6b-4e67-82dd-0654a16185e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62BBEB-841C-4F22-8CC2-D58898DAAE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eac92a-de6b-4e67-82dd-0654a16185e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4881726-EDE7-4335-BFD0-53655A9B4C06}">
  <ds:schemaRefs>
    <ds:schemaRef ds:uri="http://schemas.microsoft.com/office/2006/metadata/properties"/>
    <ds:schemaRef ds:uri="19eac92a-de6b-4e67-82dd-0654a16185e4"/>
  </ds:schemaRefs>
</ds:datastoreItem>
</file>

<file path=customXml/itemProps3.xml><?xml version="1.0" encoding="utf-8"?>
<ds:datastoreItem xmlns:ds="http://schemas.openxmlformats.org/officeDocument/2006/customXml" ds:itemID="{79D3FA92-9314-4290-B9D0-1B0EA3AFF2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Shades of Blue - Microsoft India DPE</Template>
  <TotalTime>29</TotalTime>
  <Words>2289</Words>
  <Application>Microsoft Office PowerPoint</Application>
  <PresentationFormat>On-screen Show (4:3)</PresentationFormat>
  <Paragraphs>432</Paragraphs>
  <Slides>26</Slides>
  <Notes>23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Shades of Blue - Microsoft India DPE</vt:lpstr>
      <vt:lpstr>Virtualization and Security</vt:lpstr>
      <vt:lpstr>Agenda</vt:lpstr>
      <vt:lpstr>The Malware Landscape</vt:lpstr>
      <vt:lpstr>Securing The Virtual Environment What’s the same</vt:lpstr>
      <vt:lpstr>Securing The Virtual Environment What’s different</vt:lpstr>
      <vt:lpstr>Problems With Point Products </vt:lpstr>
      <vt:lpstr>Value Of Infrastructure Integration</vt:lpstr>
      <vt:lpstr>Microsoft’s Approach To Virtualization Security</vt:lpstr>
      <vt:lpstr>Monolithic Vs. Microkernelized Virtualization:   Hypervisor + Drivers + Virt software stack + Mgmt interface </vt:lpstr>
      <vt:lpstr>Microsoft’s Hypervisor</vt:lpstr>
      <vt:lpstr>Root Partition</vt:lpstr>
      <vt:lpstr>The Complete Architecture</vt:lpstr>
      <vt:lpstr>Virtualization Attacks</vt:lpstr>
      <vt:lpstr>Attack Mitigation</vt:lpstr>
      <vt:lpstr>Integrated Protection Windows Server 2008 and Windows Vista</vt:lpstr>
      <vt:lpstr>Complete Virtualization Solution</vt:lpstr>
      <vt:lpstr>Complementary Security Solutions</vt:lpstr>
      <vt:lpstr>Microsoft Forefront Code Name “Stirling” An integrated security system</vt:lpstr>
      <vt:lpstr>Simplified Management . . . </vt:lpstr>
      <vt:lpstr>…With Complementary Tools Offline VM Servicing Toolkit</vt:lpstr>
      <vt:lpstr>... And Enabled By Active Directory</vt:lpstr>
      <vt:lpstr>Core Infrastructure Optimization</vt:lpstr>
      <vt:lpstr>Summary</vt:lpstr>
      <vt:lpstr>For More Information</vt:lpstr>
      <vt:lpstr>Feedback / QnA</vt:lpstr>
      <vt:lpstr>Slide 26</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 Session Sub Title (optional)</dc:title>
  <dc:subject>Launch Wave 2008</dc:subject>
  <dc:creator>Pandurang Nayak</dc:creator>
  <cp:keywords>VS 2008, WPF, Smart Clients</cp:keywords>
  <dc:description>Heroes Happen Here</dc:description>
  <cp:lastModifiedBy>Ravi Sankar</cp:lastModifiedBy>
  <cp:revision>21</cp:revision>
  <dcterms:created xsi:type="dcterms:W3CDTF">2008-09-07T12:01:04Z</dcterms:created>
  <dcterms:modified xsi:type="dcterms:W3CDTF">2008-09-18T02:05:30Z</dcterms:modified>
  <cp:version>1</cp:version>
</cp:coreProperties>
</file>