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handoutMasterIdLst>
    <p:handoutMasterId r:id="rId29"/>
  </p:handoutMasterIdLst>
  <p:sldIdLst>
    <p:sldId id="550" r:id="rId2"/>
    <p:sldId id="551" r:id="rId3"/>
    <p:sldId id="589" r:id="rId4"/>
    <p:sldId id="608" r:id="rId5"/>
    <p:sldId id="607" r:id="rId6"/>
    <p:sldId id="616" r:id="rId7"/>
    <p:sldId id="617" r:id="rId8"/>
    <p:sldId id="603" r:id="rId9"/>
    <p:sldId id="588" r:id="rId10"/>
    <p:sldId id="601" r:id="rId11"/>
    <p:sldId id="609" r:id="rId12"/>
    <p:sldId id="592" r:id="rId13"/>
    <p:sldId id="591" r:id="rId14"/>
    <p:sldId id="590" r:id="rId15"/>
    <p:sldId id="593" r:id="rId16"/>
    <p:sldId id="597" r:id="rId17"/>
    <p:sldId id="613" r:id="rId18"/>
    <p:sldId id="598" r:id="rId19"/>
    <p:sldId id="604" r:id="rId20"/>
    <p:sldId id="605" r:id="rId21"/>
    <p:sldId id="606" r:id="rId22"/>
    <p:sldId id="594" r:id="rId23"/>
    <p:sldId id="595" r:id="rId24"/>
    <p:sldId id="599" r:id="rId25"/>
    <p:sldId id="600" r:id="rId26"/>
    <p:sldId id="587"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bg2"/>
        </a:solidFill>
        <a:latin typeface="Segoe Semibold"/>
        <a:ea typeface="+mn-ea"/>
        <a:cs typeface="+mn-cs"/>
      </a:defRPr>
    </a:lvl1pPr>
    <a:lvl2pPr marL="379413" indent="77788" algn="l" rtl="0" fontAlgn="base">
      <a:spcBef>
        <a:spcPct val="0"/>
      </a:spcBef>
      <a:spcAft>
        <a:spcPct val="0"/>
      </a:spcAft>
      <a:defRPr sz="2400" kern="1200">
        <a:solidFill>
          <a:schemeClr val="bg2"/>
        </a:solidFill>
        <a:latin typeface="Segoe Semibold"/>
        <a:ea typeface="+mn-ea"/>
        <a:cs typeface="+mn-cs"/>
      </a:defRPr>
    </a:lvl2pPr>
    <a:lvl3pPr marL="760413" indent="153988" algn="l" rtl="0" fontAlgn="base">
      <a:spcBef>
        <a:spcPct val="0"/>
      </a:spcBef>
      <a:spcAft>
        <a:spcPct val="0"/>
      </a:spcAft>
      <a:defRPr sz="2400" kern="1200">
        <a:solidFill>
          <a:schemeClr val="bg2"/>
        </a:solidFill>
        <a:latin typeface="Segoe Semibold"/>
        <a:ea typeface="+mn-ea"/>
        <a:cs typeface="+mn-cs"/>
      </a:defRPr>
    </a:lvl3pPr>
    <a:lvl4pPr marL="1141413" indent="230188" algn="l" rtl="0" fontAlgn="base">
      <a:spcBef>
        <a:spcPct val="0"/>
      </a:spcBef>
      <a:spcAft>
        <a:spcPct val="0"/>
      </a:spcAft>
      <a:defRPr sz="2400" kern="1200">
        <a:solidFill>
          <a:schemeClr val="bg2"/>
        </a:solidFill>
        <a:latin typeface="Segoe Semibold"/>
        <a:ea typeface="+mn-ea"/>
        <a:cs typeface="+mn-cs"/>
      </a:defRPr>
    </a:lvl4pPr>
    <a:lvl5pPr marL="1522413" indent="306388" algn="l" rtl="0" fontAlgn="base">
      <a:spcBef>
        <a:spcPct val="0"/>
      </a:spcBef>
      <a:spcAft>
        <a:spcPct val="0"/>
      </a:spcAft>
      <a:defRPr sz="2400" kern="1200">
        <a:solidFill>
          <a:schemeClr val="bg2"/>
        </a:solidFill>
        <a:latin typeface="Segoe Semibold"/>
        <a:ea typeface="+mn-ea"/>
        <a:cs typeface="+mn-cs"/>
      </a:defRPr>
    </a:lvl5pPr>
    <a:lvl6pPr marL="2286000" algn="l" defTabSz="914400" rtl="0" eaLnBrk="1" latinLnBrk="0" hangingPunct="1">
      <a:defRPr sz="2400" kern="1200">
        <a:solidFill>
          <a:schemeClr val="bg2"/>
        </a:solidFill>
        <a:latin typeface="Segoe Semibold"/>
        <a:ea typeface="+mn-ea"/>
        <a:cs typeface="+mn-cs"/>
      </a:defRPr>
    </a:lvl6pPr>
    <a:lvl7pPr marL="2743200" algn="l" defTabSz="914400" rtl="0" eaLnBrk="1" latinLnBrk="0" hangingPunct="1">
      <a:defRPr sz="2400" kern="1200">
        <a:solidFill>
          <a:schemeClr val="bg2"/>
        </a:solidFill>
        <a:latin typeface="Segoe Semibold"/>
        <a:ea typeface="+mn-ea"/>
        <a:cs typeface="+mn-cs"/>
      </a:defRPr>
    </a:lvl7pPr>
    <a:lvl8pPr marL="3200400" algn="l" defTabSz="914400" rtl="0" eaLnBrk="1" latinLnBrk="0" hangingPunct="1">
      <a:defRPr sz="2400" kern="1200">
        <a:solidFill>
          <a:schemeClr val="bg2"/>
        </a:solidFill>
        <a:latin typeface="Segoe Semibold"/>
        <a:ea typeface="+mn-ea"/>
        <a:cs typeface="+mn-cs"/>
      </a:defRPr>
    </a:lvl8pPr>
    <a:lvl9pPr marL="3657600" algn="l" defTabSz="914400" rtl="0" eaLnBrk="1" latinLnBrk="0" hangingPunct="1">
      <a:defRPr sz="2400" kern="1200">
        <a:solidFill>
          <a:schemeClr val="bg2"/>
        </a:solidFill>
        <a:latin typeface="Segoe Semibold"/>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 id="1" name="Andrea" initials="" lastIdx="14" clrIdx="1"/>
  <p:cmAuthor id="2" name="Ross Swartwout" initials="" lastIdx="2" clrIdx="2"/>
  <p:cmAuthor id="3" name="ross" initials="" lastIdx="32" clrIdx="3"/>
  <p:cmAuthor id="4" name="Susan Blanchard" initials="" lastIdx="2" clrIdx="4"/>
  <p:cmAuthor id="5" name="stelcher" initial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777777"/>
    <a:srgbClr val="FFFFFF"/>
    <a:srgbClr val="292929"/>
    <a:srgbClr val="22233A"/>
    <a:srgbClr val="FAF0CE"/>
    <a:srgbClr val="F9EECB"/>
    <a:srgbClr val="F2D98A"/>
    <a:srgbClr val="E7BA23"/>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83" autoAdjust="0"/>
    <p:restoredTop sz="96534" autoAdjust="0"/>
  </p:normalViewPr>
  <p:slideViewPr>
    <p:cSldViewPr>
      <p:cViewPr>
        <p:scale>
          <a:sx n="66" d="100"/>
          <a:sy n="66" d="100"/>
        </p:scale>
        <p:origin x="-582" y="-72"/>
      </p:cViewPr>
      <p:guideLst>
        <p:guide orient="horz" pos="336"/>
        <p:guide orient="horz" pos="672"/>
        <p:guide orient="horz" pos="120"/>
        <p:guide orient="horz" pos="2005"/>
        <p:guide orient="horz" pos="2091"/>
        <p:guide orient="horz" pos="4145"/>
        <p:guide orient="horz" pos="2925"/>
        <p:guide orient="horz" pos="2704"/>
        <p:guide pos="2851"/>
        <p:guide pos="5520"/>
        <p:guide pos="378"/>
        <p:guide pos="4452"/>
        <p:guide pos="144"/>
      </p:guideLst>
    </p:cSldViewPr>
  </p:slideViewPr>
  <p:outlineViewPr>
    <p:cViewPr>
      <p:scale>
        <a:sx n="33" d="100"/>
        <a:sy n="33" d="100"/>
      </p:scale>
      <p:origin x="0" y="11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latin typeface="Segoe Semibold" pitchFamily="34" charset="0"/>
              </a:defRPr>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latin typeface="Segoe Semibold" pitchFamily="34" charset="0"/>
              </a:defRPr>
            </a:lvl1pPr>
          </a:lstStyle>
          <a:p>
            <a:pPr>
              <a:defRPr/>
            </a:pPr>
            <a:fld id="{CCC3E3F0-EB22-44DE-A479-9B1C908C93EE}" type="datetime8">
              <a:rPr lang="en-US"/>
              <a:pPr>
                <a:defRPr/>
              </a:pPr>
              <a:t>9/19/2008 2:23 PM</a:t>
            </a:fld>
            <a:endParaRPr lang="en-US" dirty="0"/>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Segoe Semibold" pitchFamily="34" charset="0"/>
              </a:defRPr>
            </a:lvl1pPr>
          </a:lstStyle>
          <a:p>
            <a:pPr>
              <a:defRPr/>
            </a:pPr>
            <a:fld id="{09DF05F4-C137-4497-A2A1-51DE41787345}" type="slidenum">
              <a:rPr lang="en-US"/>
              <a:pPr>
                <a:defRPr/>
              </a:pPr>
              <a:t>‹#›</a:t>
            </a:fld>
            <a:endParaRPr lang="en-US"/>
          </a:p>
        </p:txBody>
      </p:sp>
      <p:sp>
        <p:nvSpPr>
          <p:cNvPr id="6" name="Rectangle 6"/>
          <p:cNvSpPr>
            <a:spLocks noGrp="1" noChangeArrowheads="1"/>
          </p:cNvSpPr>
          <p:nvPr>
            <p:ph type="ftr" sz="quarter" idx="2"/>
          </p:nvPr>
        </p:nvSpPr>
        <p:spPr bwMode="auto">
          <a:xfrm>
            <a:off x="0" y="8791575"/>
            <a:ext cx="59594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lang="en-US" sz="500">
                <a:solidFill>
                  <a:schemeClr val="tx1"/>
                </a:solidFill>
                <a:latin typeface="Trebuchet MS" pitchFamily="34" charset="0"/>
              </a:defRPr>
            </a:lvl1pPr>
          </a:lstStyle>
          <a:p>
            <a:pPr>
              <a:defRPr/>
            </a:pPr>
            <a: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latin typeface="Segoe Semibold" pitchFamily="34"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Semibold" pitchFamily="34" charset="0"/>
              </a:defRPr>
            </a:lvl1pPr>
          </a:lstStyle>
          <a:p>
            <a:pPr>
              <a:defRPr/>
            </a:pPr>
            <a:fld id="{C9158928-B69D-41C8-984E-F1E925A244FF}" type="datetime8">
              <a:rPr lang="en-US"/>
              <a:pPr>
                <a:defRPr/>
              </a:pPr>
              <a:t>9/19/2008 2:23 PM</a:t>
            </a:fld>
            <a:endParaRPr lang="en-US"/>
          </a:p>
        </p:txBody>
      </p:sp>
      <p:sp>
        <p:nvSpPr>
          <p:cNvPr id="13316" name="Rectangle 4"/>
          <p:cNvSpPr>
            <a:spLocks noGrp="1" noRot="1" noChangeAspect="1" noChangeArrowheads="1" noTextEdit="1"/>
          </p:cNvSpPr>
          <p:nvPr>
            <p:ph type="sldImg" idx="2"/>
          </p:nvPr>
        </p:nvSpPr>
        <p:spPr bwMode="auto">
          <a:xfrm>
            <a:off x="1241425" y="558800"/>
            <a:ext cx="4183063" cy="31369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414338" y="3798888"/>
            <a:ext cx="6021387" cy="89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791575"/>
            <a:ext cx="59594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lang="en-US" sz="500">
                <a:solidFill>
                  <a:schemeClr val="tx1"/>
                </a:solidFill>
                <a:latin typeface="Trebuchet MS" pitchFamily="34" charset="0"/>
              </a:defRPr>
            </a:lvl1pPr>
          </a:lstStyle>
          <a:p>
            <a:pPr>
              <a:defRPr/>
            </a:pPr>
            <a: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dirty="0"/>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Semibold" pitchFamily="34" charset="0"/>
              </a:defRPr>
            </a:lvl1pPr>
          </a:lstStyle>
          <a:p>
            <a:pPr>
              <a:defRPr/>
            </a:pPr>
            <a:fld id="{9AE08111-48D4-4C4F-AB6D-82085C3B8801}"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lnSpc>
        <a:spcPct val="90000"/>
      </a:lnSpc>
      <a:spcBef>
        <a:spcPct val="20000"/>
      </a:spcBef>
      <a:spcAft>
        <a:spcPct val="0"/>
      </a:spcAft>
      <a:defRPr sz="800" kern="1200">
        <a:solidFill>
          <a:schemeClr val="tx1"/>
        </a:solidFill>
        <a:latin typeface="Segoe" pitchFamily="34" charset="0"/>
        <a:ea typeface="+mn-ea"/>
        <a:cs typeface="+mn-cs"/>
      </a:defRPr>
    </a:lvl1pPr>
    <a:lvl2pPr marL="165100" indent="-161925" algn="l" rtl="0" eaLnBrk="0" fontAlgn="base" hangingPunct="0">
      <a:lnSpc>
        <a:spcPct val="90000"/>
      </a:lnSpc>
      <a:spcBef>
        <a:spcPct val="20000"/>
      </a:spcBef>
      <a:spcAft>
        <a:spcPct val="0"/>
      </a:spcAft>
      <a:buChar char="•"/>
      <a:defRPr sz="800" kern="1200">
        <a:solidFill>
          <a:schemeClr val="tx1"/>
        </a:solidFill>
        <a:latin typeface="Segoe" pitchFamily="34" charset="0"/>
        <a:ea typeface="+mn-ea"/>
        <a:cs typeface="+mn-cs"/>
      </a:defRPr>
    </a:lvl2pPr>
    <a:lvl3pPr marL="336550" indent="-169863" algn="l" rtl="0" eaLnBrk="0" fontAlgn="base" hangingPunct="0">
      <a:lnSpc>
        <a:spcPct val="90000"/>
      </a:lnSpc>
      <a:spcBef>
        <a:spcPct val="20000"/>
      </a:spcBef>
      <a:spcAft>
        <a:spcPct val="0"/>
      </a:spcAft>
      <a:buChar char="•"/>
      <a:defRPr sz="800" kern="1200">
        <a:solidFill>
          <a:schemeClr val="tx1"/>
        </a:solidFill>
        <a:latin typeface="Segoe" pitchFamily="34" charset="0"/>
        <a:ea typeface="+mn-ea"/>
        <a:cs typeface="+mn-cs"/>
      </a:defRPr>
    </a:lvl3pPr>
    <a:lvl4pPr marL="492125" indent="-153988" algn="l" rtl="0" eaLnBrk="0" fontAlgn="base" hangingPunct="0">
      <a:lnSpc>
        <a:spcPct val="90000"/>
      </a:lnSpc>
      <a:spcBef>
        <a:spcPct val="20000"/>
      </a:spcBef>
      <a:spcAft>
        <a:spcPct val="0"/>
      </a:spcAft>
      <a:buChar char="•"/>
      <a:defRPr sz="800" kern="1200">
        <a:solidFill>
          <a:schemeClr val="tx1"/>
        </a:solidFill>
        <a:latin typeface="Segoe" pitchFamily="34" charset="0"/>
        <a:ea typeface="+mn-ea"/>
        <a:cs typeface="+mn-cs"/>
      </a:defRPr>
    </a:lvl4pPr>
    <a:lvl5pPr marL="639763" indent="-144463" algn="l" rtl="0" eaLnBrk="0" fontAlgn="base" hangingPunct="0">
      <a:lnSpc>
        <a:spcPct val="90000"/>
      </a:lnSpc>
      <a:spcBef>
        <a:spcPct val="20000"/>
      </a:spcBef>
      <a:spcAft>
        <a:spcPct val="0"/>
      </a:spcAft>
      <a:buChar char="•"/>
      <a:defRPr sz="800" kern="1200">
        <a:solidFill>
          <a:schemeClr val="tx1"/>
        </a:solidFill>
        <a:latin typeface="Segoe" pitchFamily="34"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xfrm>
            <a:off x="414338" y="3798888"/>
            <a:ext cx="6021387" cy="201612"/>
          </a:xfrm>
          <a:noFill/>
          <a:ln/>
        </p:spPr>
        <p:txBody>
          <a:bodyPr/>
          <a:lstStyle/>
          <a:p>
            <a:pPr>
              <a:buFontTx/>
              <a:buChar char="•"/>
            </a:pPr>
            <a:endParaRPr lang="en-US" smtClean="0">
              <a:latin typeface="Sego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6"/>
          <p:cNvSpPr>
            <a:spLocks noGrp="1" noChangeArrowheads="1"/>
          </p:cNvSpPr>
          <p:nvPr>
            <p:ph type="ftr" sz="quarter" idx="4"/>
          </p:nvPr>
        </p:nvSpPr>
        <p:spPr>
          <a:noFill/>
        </p:spPr>
        <p:txBody>
          <a:bodyPr/>
          <a:lstStyle/>
          <a:p>
            <a:r>
              <a:rPr smtClean="0"/>
              <a:t>© 2006 Microsoft Corporation. All rights reserved. Microsoft, Windows, Windows Vista and other product names are or may be registered trademarks and/or trademarks in the U.S. and/or other countries.</a:t>
            </a:r>
          </a:p>
          <a:p>
            <a:r>
              <a:rPr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smtClean="0"/>
            </a:br>
            <a:r>
              <a:rPr smtClean="0"/>
              <a:t>MICROSOFT MAKES NO WARRANTIES, EXPRESS, IMPLIED OR STATUTORY, AS TO THE INFORMATION IN THIS PRESENTATION.</a:t>
            </a:r>
          </a:p>
        </p:txBody>
      </p:sp>
      <p:sp>
        <p:nvSpPr>
          <p:cNvPr id="51202" name="Rectangle 7"/>
          <p:cNvSpPr>
            <a:spLocks noGrp="1" noChangeArrowheads="1"/>
          </p:cNvSpPr>
          <p:nvPr>
            <p:ph type="sldNum" sz="quarter" idx="5"/>
          </p:nvPr>
        </p:nvSpPr>
        <p:spPr>
          <a:noFill/>
        </p:spPr>
        <p:txBody>
          <a:bodyPr/>
          <a:lstStyle/>
          <a:p>
            <a:fld id="{5915A392-9AD0-43F2-8687-A28A7ECC30BD}" type="slidenum">
              <a:rPr lang="en-US" smtClean="0">
                <a:latin typeface="Segoe Semibold"/>
              </a:rPr>
              <a:pPr/>
              <a:t>26</a:t>
            </a:fld>
            <a:endParaRPr lang="en-US" smtClean="0">
              <a:latin typeface="Segoe Semibold"/>
            </a:endParaRPr>
          </a:p>
        </p:txBody>
      </p:sp>
      <p:sp>
        <p:nvSpPr>
          <p:cNvPr id="51203" name="Slide Image Placeholder 13"/>
          <p:cNvSpPr>
            <a:spLocks noGrp="1" noRot="1" noChangeAspect="1"/>
          </p:cNvSpPr>
          <p:nvPr>
            <p:ph type="sldImg"/>
          </p:nvPr>
        </p:nvSpPr>
        <p:spPr>
          <a:ln/>
        </p:spPr>
      </p:sp>
      <p:sp>
        <p:nvSpPr>
          <p:cNvPr id="51204" name="Notes Placeholder 14"/>
          <p:cNvSpPr>
            <a:spLocks noGrp="1"/>
          </p:cNvSpPr>
          <p:nvPr>
            <p:ph type="body" idx="1"/>
          </p:nvPr>
        </p:nvSpPr>
        <p:spPr>
          <a:noFill/>
          <a:ln/>
        </p:spPr>
        <p:txBody>
          <a:bodyPr/>
          <a:lstStyle/>
          <a:p>
            <a:pPr eaLnBrk="1" hangingPunct="1"/>
            <a:endParaRPr lang="en-US" smtClean="0">
              <a:latin typeface="Sego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xfrm>
            <a:off x="414338" y="3798888"/>
            <a:ext cx="6021387" cy="2206625"/>
          </a:xfrm>
          <a:noFill/>
          <a:ln/>
        </p:spPr>
        <p:txBody>
          <a:bodyPr/>
          <a:lstStyle/>
          <a:p>
            <a:pPr>
              <a:buFontTx/>
              <a:buChar char="•"/>
            </a:pPr>
            <a:r>
              <a:rPr lang="en-US" smtClean="0">
                <a:latin typeface="Segoe"/>
              </a:rPr>
              <a:t>The majority of organizations start their virtualization projects by focusing on consolidation. However, after virtualization technology has been deployed, the value proposition of virtualization shifts toward new capabilities (such as disaster recovery), reducing planned downtime (through live or quick migration) and rapid deployment (roughly 30 times faster to deploy a virtual server than a physical server). </a:t>
            </a:r>
          </a:p>
          <a:p>
            <a:endParaRPr lang="en-US" smtClean="0">
              <a:latin typeface="Segoe"/>
            </a:endParaRPr>
          </a:p>
          <a:p>
            <a:pPr>
              <a:buFontTx/>
              <a:buChar char="•"/>
            </a:pPr>
            <a:r>
              <a:rPr lang="en-US" smtClean="0">
                <a:latin typeface="Segoe"/>
              </a:rPr>
              <a:t>There's a tremendous opportunity here for agility and efficiency, but without good management tools (and associated process changes), there's also the possibility of failure.</a:t>
            </a:r>
          </a:p>
          <a:p>
            <a:endParaRPr lang="en-US" smtClean="0">
              <a:latin typeface="Segoe"/>
            </a:endParaRPr>
          </a:p>
          <a:p>
            <a:pPr>
              <a:buFontTx/>
              <a:buChar char="•"/>
            </a:pPr>
            <a:r>
              <a:rPr lang="en-US" smtClean="0">
                <a:latin typeface="Segoe"/>
              </a:rPr>
              <a:t>As the value proposition shifts away from saving money and consolidating toward easier management and new capabilities, the price that organizations will be willing to pay for these management tools will be tested.</a:t>
            </a:r>
          </a:p>
          <a:p>
            <a:pPr>
              <a:buFontTx/>
              <a:buChar char="•"/>
            </a:pPr>
            <a:endParaRPr lang="en-US" smtClean="0">
              <a:latin typeface="Segoe"/>
            </a:endParaRPr>
          </a:p>
          <a:p>
            <a:pPr>
              <a:buFontTx/>
              <a:buChar char="•"/>
            </a:pPr>
            <a:r>
              <a:rPr lang="en-US" smtClean="0">
                <a:latin typeface="Segoe"/>
              </a:rPr>
              <a:t>The VM container is more than a method to consolidate servers — it's also a platform to enable the packaging, delivery and runtime for applications. This can be as simple as pre installing and pre configuring an application on an OS, and shipping (or downloading) that VM as a ready-to-run package; or it can be more extreme — a software appliance in which the OS is hidden beneath the application and is inaccessible to the user. The value of a software appliance is that it simplifies deployment and management, and it also frees a vendor from dependence on specific OS installations. As a platform, the VM creates a balance-of-power shift from OS vendors to independent software vendors and hardware vendors. Hardware appliance vendors are starting to shift to the software appliance concept (especially security vendors).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xfrm>
            <a:off x="414338" y="3798888"/>
            <a:ext cx="6021387" cy="2363787"/>
          </a:xfrm>
          <a:noFill/>
          <a:ln/>
        </p:spPr>
        <p:txBody>
          <a:bodyPr/>
          <a:lstStyle/>
          <a:p>
            <a:r>
              <a:rPr lang="en-US" smtClean="0">
                <a:latin typeface="Segoe"/>
              </a:rPr>
              <a:t>Virtualization is the highest-impact issue changing infrastructure and operations through 2012. It will change how you manage, how and what you buy, how you deploy, how you plan and how you charge. It will also shake up licensing, pricing and component management. Infrastructure is on an inevitable shift from components that are physically integrated by vendors (for example, monolithic servers) or manually integrated by users to logically composed “fabrics” of computing,</a:t>
            </a:r>
          </a:p>
          <a:p>
            <a:r>
              <a:rPr lang="en-US" smtClean="0">
                <a:latin typeface="Segoe"/>
              </a:rPr>
              <a:t>I/O and storage components</a:t>
            </a:r>
          </a:p>
          <a:p>
            <a:endParaRPr lang="en-US" smtClean="0">
              <a:latin typeface="Segoe"/>
            </a:endParaRPr>
          </a:p>
          <a:p>
            <a:r>
              <a:rPr lang="en-US" smtClean="0">
                <a:latin typeface="Segoe"/>
              </a:rPr>
              <a:t>As virtualization matures, the “next big thing” will be automating the composition and management of the virtualized resources. Storage has already been virtualized, but primarily within the scope of individual vendor architectures. Networking is also virtualized. The leading</a:t>
            </a:r>
          </a:p>
          <a:p>
            <a:r>
              <a:rPr lang="en-US" smtClean="0">
                <a:latin typeface="Segoe"/>
              </a:rPr>
              <a:t>edge of this change is server virtualization. Roughly 90% of the server market is composed of x86 architecture servers. Based on a traditional model of one application per server, roughly 80% to 90% of the x86 computing capacity is unused at any one time. This unused capacity needs to be managed. It takes up data center space and requires power and cooling. Virtualization promises to unlock much of this underutilized capacity. IT organizations are approaching server virtualization as a cost-saving measure, and it is saving money. However, organizations that have a mature server virtualization deployment in place are </a:t>
            </a:r>
            <a:r>
              <a:rPr lang="en-US" b="1" smtClean="0">
                <a:latin typeface="Segoe"/>
              </a:rPr>
              <a:t>leveraging virtualization</a:t>
            </a:r>
            <a:r>
              <a:rPr lang="en-US" smtClean="0">
                <a:latin typeface="Segoe"/>
              </a:rPr>
              <a:t> for much more:</a:t>
            </a:r>
          </a:p>
          <a:p>
            <a:r>
              <a:rPr lang="en-US" b="1" smtClean="0">
                <a:latin typeface="Segoe"/>
              </a:rPr>
              <a:t>faster deployments, reduced downtime, disaster recovery, variable usage accounting and usage</a:t>
            </a:r>
          </a:p>
          <a:p>
            <a:r>
              <a:rPr lang="en-US" b="1" smtClean="0">
                <a:latin typeface="Segoe"/>
              </a:rPr>
              <a:t>chargeback, holistic capacity planning and more.</a:t>
            </a:r>
          </a:p>
          <a:p>
            <a:endParaRPr lang="en-US" b="1" smtClean="0">
              <a:latin typeface="Segoe"/>
            </a:endParaRPr>
          </a:p>
          <a:p>
            <a:endParaRPr lang="en-US" b="1" smtClean="0">
              <a:latin typeface="Sego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xfrm>
            <a:off x="414338" y="3798888"/>
            <a:ext cx="6021387" cy="1306512"/>
          </a:xfrm>
          <a:noFill/>
          <a:ln/>
        </p:spPr>
        <p:txBody>
          <a:bodyPr/>
          <a:lstStyle/>
          <a:p>
            <a:pPr>
              <a:buFontTx/>
              <a:buChar char="•"/>
            </a:pPr>
            <a:r>
              <a:rPr lang="en-US" smtClean="0">
                <a:latin typeface="Segoe"/>
              </a:rPr>
              <a:t>There are several emerging alternatives to VMware. The strategic decision should be centered on the vendor you choose to become a primary distributed infrastructure management partner.</a:t>
            </a:r>
          </a:p>
          <a:p>
            <a:endParaRPr lang="en-US" smtClean="0">
              <a:latin typeface="Segoe"/>
            </a:endParaRPr>
          </a:p>
          <a:p>
            <a:pPr>
              <a:buFontTx/>
              <a:buChar char="•"/>
            </a:pPr>
            <a:r>
              <a:rPr lang="en-US" smtClean="0">
                <a:latin typeface="Segoe"/>
              </a:rPr>
              <a:t>Virtualized servers are ripe for vulnerability attacks, and stability is becoming more critical as the density of virtual servers to physical servers is rising. Consider the size of the hypervisor as a major factor, and remain focused on the overall distributed virtual server architecture (including management and administration) to reduce your vulnerability.</a:t>
            </a:r>
          </a:p>
          <a:p>
            <a:pPr>
              <a:buFontTx/>
              <a:buChar char="•"/>
            </a:pPr>
            <a:endParaRPr lang="en-US" smtClean="0">
              <a:latin typeface="Segoe"/>
            </a:endParaRPr>
          </a:p>
          <a:p>
            <a:pPr>
              <a:buFontTx/>
              <a:buChar char="•"/>
            </a:pPr>
            <a:r>
              <a:rPr lang="en-US" smtClean="0">
                <a:latin typeface="Segoe"/>
              </a:rPr>
              <a:t>Prices will be dropping fast, so avoid long-term contracts and price locking. Tactical deals and rapid ROI remain the safest business case approaches.</a:t>
            </a:r>
          </a:p>
          <a:p>
            <a:pPr>
              <a:buFontTx/>
              <a:buChar char="•"/>
            </a:pPr>
            <a:endParaRPr lang="en-US" smtClean="0">
              <a:latin typeface="Sego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xfrm>
            <a:off x="414338" y="3798888"/>
            <a:ext cx="6021387" cy="2444750"/>
          </a:xfrm>
          <a:noFill/>
          <a:ln/>
        </p:spPr>
        <p:txBody>
          <a:bodyPr/>
          <a:lstStyle/>
          <a:p>
            <a:r>
              <a:rPr lang="en-US" smtClean="0">
                <a:latin typeface="Segoe"/>
              </a:rPr>
              <a:t>IT virtualization is the abstraction of IT resources in a way that masks the physical nature and</a:t>
            </a:r>
          </a:p>
          <a:p>
            <a:r>
              <a:rPr lang="en-US" smtClean="0">
                <a:latin typeface="Segoe"/>
              </a:rPr>
              <a:t>boundaries of those resources from resource users. </a:t>
            </a:r>
          </a:p>
          <a:p>
            <a:r>
              <a:rPr lang="en-US" smtClean="0">
                <a:latin typeface="Segoe"/>
              </a:rPr>
              <a:t>Virtualization can take place at various points in the IT architecture, and each point of virtualization creates an opportunity for alternative</a:t>
            </a:r>
          </a:p>
          <a:p>
            <a:r>
              <a:rPr lang="en-US" smtClean="0">
                <a:latin typeface="Segoe"/>
              </a:rPr>
              <a:t>delivery models — new ways of delivering capability at that layer. </a:t>
            </a:r>
          </a:p>
          <a:p>
            <a:r>
              <a:rPr lang="en-US" smtClean="0">
                <a:latin typeface="Segoe"/>
              </a:rPr>
              <a:t>Virtualization technologies will make it easy to consolidate to larger resources. However, virtualization technologies will also</a:t>
            </a:r>
          </a:p>
          <a:p>
            <a:r>
              <a:rPr lang="en-US" smtClean="0">
                <a:latin typeface="Segoe"/>
              </a:rPr>
              <a:t>make distributed resources easier to manage, reprovision and use efficiently.</a:t>
            </a:r>
          </a:p>
          <a:p>
            <a:r>
              <a:rPr lang="en-US" smtClean="0">
                <a:latin typeface="Segoe"/>
              </a:rPr>
              <a:t>Processor capability has outpaced the performance requirements of many applications.</a:t>
            </a:r>
          </a:p>
          <a:p>
            <a:r>
              <a:rPr lang="en-US" smtClean="0">
                <a:latin typeface="Segoe"/>
              </a:rPr>
              <a:t>Performance is relatively inexpensive and, therefore, the overhead of a virtualization layer is not</a:t>
            </a:r>
          </a:p>
          <a:p>
            <a:r>
              <a:rPr lang="en-US" smtClean="0">
                <a:latin typeface="Segoe"/>
              </a:rPr>
              <a:t>an issue. Although processing power is inexpensive (and getting less expensive), space, power,</a:t>
            </a:r>
          </a:p>
          <a:p>
            <a:r>
              <a:rPr lang="en-US" smtClean="0">
                <a:latin typeface="Segoe"/>
              </a:rPr>
              <a:t>installation, integration and administration are not, and they cost the same whether a resource is</a:t>
            </a:r>
          </a:p>
          <a:p>
            <a:r>
              <a:rPr lang="en-US" smtClean="0">
                <a:latin typeface="Segoe"/>
              </a:rPr>
              <a:t>10% or 90% used. Additionally, Web access has changed workload levels from relatively</a:t>
            </a:r>
          </a:p>
          <a:p>
            <a:r>
              <a:rPr lang="en-US" smtClean="0">
                <a:latin typeface="Segoe"/>
              </a:rPr>
              <a:t>predictable to spiky, forcing enterprises to overprovision. Virtualization is not just about</a:t>
            </a:r>
          </a:p>
          <a:p>
            <a:r>
              <a:rPr lang="en-US" smtClean="0">
                <a:latin typeface="Segoe"/>
              </a:rPr>
              <a:t>consolidation. By enabling alternative delivery models, new modes of providing functionality at</a:t>
            </a:r>
          </a:p>
          <a:p>
            <a:r>
              <a:rPr lang="en-US" smtClean="0">
                <a:latin typeface="Segoe"/>
              </a:rPr>
              <a:t>each layer will evolve</a:t>
            </a:r>
            <a:r>
              <a:rPr lang="en-US" b="1" smtClean="0">
                <a:latin typeface="Segoe"/>
              </a:rPr>
              <a:t>. </a:t>
            </a:r>
            <a:r>
              <a:rPr lang="en-US" smtClean="0">
                <a:latin typeface="Segoe"/>
              </a:rPr>
              <a:t>As illustrated in Figure 2, by creating layers of abstraction, each layer can</a:t>
            </a:r>
          </a:p>
          <a:p>
            <a:r>
              <a:rPr lang="en-US" smtClean="0">
                <a:latin typeface="Segoe"/>
              </a:rPr>
              <a:t>be managed relatively independently, and even owned by someone else (from streamed</a:t>
            </a:r>
          </a:p>
          <a:p>
            <a:r>
              <a:rPr lang="en-US" smtClean="0">
                <a:latin typeface="Segoe"/>
              </a:rPr>
              <a:t>applications to software appliances to employee-owned PCs).</a:t>
            </a:r>
          </a:p>
          <a:p>
            <a:endParaRPr lang="en-US" smtClean="0">
              <a:latin typeface="Sego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xfrm>
            <a:off x="414338" y="3798888"/>
            <a:ext cx="6021387" cy="2735262"/>
          </a:xfrm>
          <a:noFill/>
          <a:ln/>
        </p:spPr>
        <p:txBody>
          <a:bodyPr/>
          <a:lstStyle/>
          <a:p>
            <a:r>
              <a:rPr lang="en-US" b="1" smtClean="0">
                <a:latin typeface="Segoe"/>
              </a:rPr>
              <a:t>Key Findings</a:t>
            </a:r>
          </a:p>
          <a:p>
            <a:r>
              <a:rPr lang="en-US" smtClean="0">
                <a:latin typeface="Segoe"/>
              </a:rPr>
              <a:t>• Virtualization (virtual server) management is not a monolithic market, but instead</a:t>
            </a:r>
          </a:p>
          <a:p>
            <a:r>
              <a:rPr lang="en-US" smtClean="0">
                <a:latin typeface="Segoe"/>
              </a:rPr>
              <a:t>represents a stack of functions correlating to IT operations professionals' wants and</a:t>
            </a:r>
          </a:p>
          <a:p>
            <a:r>
              <a:rPr lang="en-US" smtClean="0">
                <a:latin typeface="Segoe"/>
              </a:rPr>
              <a:t>needs.</a:t>
            </a:r>
          </a:p>
          <a:p>
            <a:r>
              <a:rPr lang="en-US" smtClean="0">
                <a:latin typeface="Segoe"/>
              </a:rPr>
              <a:t>• Virtual infrastructure providers are well-positioned to expand their market share at the</a:t>
            </a:r>
          </a:p>
          <a:p>
            <a:r>
              <a:rPr lang="en-US" smtClean="0">
                <a:latin typeface="Segoe"/>
              </a:rPr>
              <a:t>expense of traditional management providers.</a:t>
            </a:r>
          </a:p>
          <a:p>
            <a:r>
              <a:rPr lang="en-US" smtClean="0">
                <a:latin typeface="Segoe"/>
              </a:rPr>
              <a:t>• There are nearly 100 providers of products adapted for the server virtualization</a:t>
            </a:r>
          </a:p>
          <a:p>
            <a:r>
              <a:rPr lang="en-US" smtClean="0">
                <a:latin typeface="Segoe"/>
              </a:rPr>
              <a:t>management marketplace — a market which, to date, has limited revenue. There have</a:t>
            </a:r>
          </a:p>
          <a:p>
            <a:r>
              <a:rPr lang="en-US" smtClean="0">
                <a:latin typeface="Segoe"/>
              </a:rPr>
              <a:t>already been some initial acquisitions, and this, as well as other partnering activity, will</a:t>
            </a:r>
          </a:p>
          <a:p>
            <a:r>
              <a:rPr lang="en-US" smtClean="0">
                <a:latin typeface="Segoe"/>
              </a:rPr>
              <a:t>likely continue as technology providers jockey for position and expand their portfolios.</a:t>
            </a:r>
          </a:p>
          <a:p>
            <a:r>
              <a:rPr lang="en-US" b="1" smtClean="0">
                <a:latin typeface="Segoe"/>
              </a:rPr>
              <a:t>Recommendations</a:t>
            </a:r>
          </a:p>
          <a:p>
            <a:r>
              <a:rPr lang="en-US" smtClean="0">
                <a:latin typeface="Segoe"/>
              </a:rPr>
              <a:t>• Plan virtual server infrastructure management in conjunction with more-broad-based</a:t>
            </a:r>
          </a:p>
          <a:p>
            <a:r>
              <a:rPr lang="en-US" smtClean="0">
                <a:latin typeface="Segoe"/>
              </a:rPr>
              <a:t>enterprise serviceability needs, which rely on physical and virtual assets.</a:t>
            </a:r>
          </a:p>
          <a:p>
            <a:r>
              <a:rPr lang="en-US" smtClean="0">
                <a:latin typeface="Segoe"/>
              </a:rPr>
              <a:t>• The growing number of management providers represents an opportunity for end-user</a:t>
            </a:r>
          </a:p>
          <a:p>
            <a:r>
              <a:rPr lang="en-US" smtClean="0">
                <a:latin typeface="Segoe"/>
              </a:rPr>
              <a:t>pricing leverage, but many of these also will require early adopters to factor risk</a:t>
            </a:r>
          </a:p>
          <a:p>
            <a:r>
              <a:rPr lang="en-US" smtClean="0">
                <a:latin typeface="Segoe"/>
              </a:rPr>
              <a:t>management into their purchase equations.</a:t>
            </a:r>
          </a:p>
          <a:p>
            <a:r>
              <a:rPr lang="en-US" smtClean="0">
                <a:latin typeface="Segoe"/>
              </a:rPr>
              <a:t>• No vendor offers a complete set of server virtualization management functionality. Thus,</a:t>
            </a:r>
          </a:p>
          <a:p>
            <a:r>
              <a:rPr lang="en-US" smtClean="0">
                <a:latin typeface="Segoe"/>
              </a:rPr>
              <a:t>IT organizations will have to undertake (or outsource) their management system</a:t>
            </a:r>
          </a:p>
          <a:p>
            <a:r>
              <a:rPr lang="en-US" smtClean="0">
                <a:latin typeface="Segoe"/>
              </a:rPr>
              <a:t>integration efforts.</a:t>
            </a:r>
          </a:p>
          <a:p>
            <a:endParaRPr lang="en-US" smtClean="0">
              <a:latin typeface="Sego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xfrm>
            <a:off x="414338" y="3798888"/>
            <a:ext cx="6021387" cy="2735262"/>
          </a:xfrm>
          <a:noFill/>
          <a:ln/>
        </p:spPr>
        <p:txBody>
          <a:bodyPr/>
          <a:lstStyle/>
          <a:p>
            <a:r>
              <a:rPr lang="en-US" b="1" smtClean="0">
                <a:latin typeface="Segoe"/>
              </a:rPr>
              <a:t>Key Findings</a:t>
            </a:r>
          </a:p>
          <a:p>
            <a:r>
              <a:rPr lang="en-US" smtClean="0">
                <a:latin typeface="Segoe"/>
              </a:rPr>
              <a:t>• Virtualization (virtual server) management is not a monolithic market, but instead</a:t>
            </a:r>
          </a:p>
          <a:p>
            <a:r>
              <a:rPr lang="en-US" smtClean="0">
                <a:latin typeface="Segoe"/>
              </a:rPr>
              <a:t>represents a stack of functions correlating to IT operations professionals' wants and</a:t>
            </a:r>
          </a:p>
          <a:p>
            <a:r>
              <a:rPr lang="en-US" smtClean="0">
                <a:latin typeface="Segoe"/>
              </a:rPr>
              <a:t>needs.</a:t>
            </a:r>
          </a:p>
          <a:p>
            <a:r>
              <a:rPr lang="en-US" smtClean="0">
                <a:latin typeface="Segoe"/>
              </a:rPr>
              <a:t>• Virtual infrastructure providers are well-positioned to expand their market share at the</a:t>
            </a:r>
          </a:p>
          <a:p>
            <a:r>
              <a:rPr lang="en-US" smtClean="0">
                <a:latin typeface="Segoe"/>
              </a:rPr>
              <a:t>expense of traditional management providers.</a:t>
            </a:r>
          </a:p>
          <a:p>
            <a:r>
              <a:rPr lang="en-US" smtClean="0">
                <a:latin typeface="Segoe"/>
              </a:rPr>
              <a:t>• There are nearly 100 providers of products adapted for the server virtualization</a:t>
            </a:r>
          </a:p>
          <a:p>
            <a:r>
              <a:rPr lang="en-US" smtClean="0">
                <a:latin typeface="Segoe"/>
              </a:rPr>
              <a:t>management marketplace — a market which, to date, has limited revenue. There have</a:t>
            </a:r>
          </a:p>
          <a:p>
            <a:r>
              <a:rPr lang="en-US" smtClean="0">
                <a:latin typeface="Segoe"/>
              </a:rPr>
              <a:t>already been some initial acquisitions, and this, as well as other partnering activity, will</a:t>
            </a:r>
          </a:p>
          <a:p>
            <a:r>
              <a:rPr lang="en-US" smtClean="0">
                <a:latin typeface="Segoe"/>
              </a:rPr>
              <a:t>likely continue as technology providers jockey for position and expand their portfolios.</a:t>
            </a:r>
          </a:p>
          <a:p>
            <a:r>
              <a:rPr lang="en-US" b="1" smtClean="0">
                <a:latin typeface="Segoe"/>
              </a:rPr>
              <a:t>Recommendations</a:t>
            </a:r>
          </a:p>
          <a:p>
            <a:r>
              <a:rPr lang="en-US" smtClean="0">
                <a:latin typeface="Segoe"/>
              </a:rPr>
              <a:t>• Plan virtual server infrastructure management in conjunction with more-broad-based</a:t>
            </a:r>
          </a:p>
          <a:p>
            <a:r>
              <a:rPr lang="en-US" smtClean="0">
                <a:latin typeface="Segoe"/>
              </a:rPr>
              <a:t>enterprise serviceability needs, which rely on physical and virtual assets.</a:t>
            </a:r>
          </a:p>
          <a:p>
            <a:r>
              <a:rPr lang="en-US" smtClean="0">
                <a:latin typeface="Segoe"/>
              </a:rPr>
              <a:t>• The growing number of management providers represents an opportunity for end-user</a:t>
            </a:r>
          </a:p>
          <a:p>
            <a:r>
              <a:rPr lang="en-US" smtClean="0">
                <a:latin typeface="Segoe"/>
              </a:rPr>
              <a:t>pricing leverage, but many of these also will require early adopters to factor risk</a:t>
            </a:r>
          </a:p>
          <a:p>
            <a:r>
              <a:rPr lang="en-US" smtClean="0">
                <a:latin typeface="Segoe"/>
              </a:rPr>
              <a:t>management into their purchase equations.</a:t>
            </a:r>
          </a:p>
          <a:p>
            <a:r>
              <a:rPr lang="en-US" smtClean="0">
                <a:latin typeface="Segoe"/>
              </a:rPr>
              <a:t>• No vendor offers a complete set of server virtualization management functionality. Thus,</a:t>
            </a:r>
          </a:p>
          <a:p>
            <a:r>
              <a:rPr lang="en-US" smtClean="0">
                <a:latin typeface="Segoe"/>
              </a:rPr>
              <a:t>IT organizations will have to undertake (or outsource) their management system</a:t>
            </a:r>
          </a:p>
          <a:p>
            <a:r>
              <a:rPr lang="en-US" smtClean="0">
                <a:latin typeface="Segoe"/>
              </a:rPr>
              <a:t>integration efforts.</a:t>
            </a:r>
          </a:p>
          <a:p>
            <a:endParaRPr lang="en-US" smtClean="0">
              <a:latin typeface="Sego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xfrm>
            <a:off x="414338" y="3798888"/>
            <a:ext cx="6021387" cy="2178050"/>
          </a:xfrm>
          <a:noFill/>
          <a:ln/>
        </p:spPr>
        <p:txBody>
          <a:bodyPr/>
          <a:lstStyle/>
          <a:p>
            <a:r>
              <a:rPr lang="en-US" smtClean="0">
                <a:latin typeface="Segoe"/>
              </a:rPr>
              <a:t>According to Gartner , </a:t>
            </a:r>
            <a:r>
              <a:rPr lang="en-US" b="1" smtClean="0">
                <a:latin typeface="Segoe"/>
              </a:rPr>
              <a:t>roughly 6 % of the market has been addressed during the past 7 years and there is still a lot of opportunity in this space.</a:t>
            </a:r>
          </a:p>
          <a:p>
            <a:endParaRPr lang="en-US" b="1" smtClean="0">
              <a:latin typeface="Segoe"/>
            </a:endParaRPr>
          </a:p>
          <a:p>
            <a:r>
              <a:rPr lang="en-US" smtClean="0">
                <a:latin typeface="Segoe"/>
              </a:rPr>
              <a:t>VMware is the most-mature solution with the richest management portfolio.</a:t>
            </a:r>
          </a:p>
          <a:p>
            <a:r>
              <a:rPr lang="en-US" smtClean="0">
                <a:latin typeface="Segoe"/>
              </a:rPr>
              <a:t>• Citrix (acquired XenSource in October 2007) and Virtual Iron have matured, but</a:t>
            </a:r>
          </a:p>
          <a:p>
            <a:r>
              <a:rPr lang="en-US" smtClean="0">
                <a:latin typeface="Segoe"/>
              </a:rPr>
              <a:t>competition with emerging Xen-based alternatives from Oracle and Sun, as well as</a:t>
            </a:r>
          </a:p>
          <a:p>
            <a:r>
              <a:rPr lang="en-US" smtClean="0">
                <a:latin typeface="Segoe"/>
              </a:rPr>
              <a:t>Microsoft's Hyper-V, will limit their market potential.</a:t>
            </a:r>
          </a:p>
          <a:p>
            <a:r>
              <a:rPr lang="en-US" smtClean="0">
                <a:latin typeface="Segoe"/>
              </a:rPr>
              <a:t>• Oracle will be most successful with established, large Oracle customers, specifically with</a:t>
            </a:r>
          </a:p>
          <a:p>
            <a:r>
              <a:rPr lang="en-US" smtClean="0">
                <a:latin typeface="Segoe"/>
              </a:rPr>
              <a:t>Oracle business applications. Similarly, Sun will be challenged to expand outside the</a:t>
            </a:r>
          </a:p>
          <a:p>
            <a:r>
              <a:rPr lang="en-US" smtClean="0">
                <a:latin typeface="Segoe"/>
              </a:rPr>
              <a:t>Sun hardware and Solaris base.</a:t>
            </a:r>
          </a:p>
          <a:p>
            <a:r>
              <a:rPr lang="en-US" smtClean="0">
                <a:latin typeface="Segoe"/>
              </a:rPr>
              <a:t>• Microsoft is late, especially for enterprise use of virtualization, but the midmarket is still a</a:t>
            </a:r>
          </a:p>
          <a:p>
            <a:r>
              <a:rPr lang="en-US" smtClean="0">
                <a:latin typeface="Segoe"/>
              </a:rPr>
              <a:t>wide-open opportunity. Gartner is concerned that the Hyper-V architecture may cause</a:t>
            </a:r>
          </a:p>
          <a:p>
            <a:r>
              <a:rPr lang="en-US" smtClean="0">
                <a:latin typeface="Segoe"/>
              </a:rPr>
              <a:t>reliability, vulnerability and maintenance issues because of its dependency on a single</a:t>
            </a:r>
          </a:p>
          <a:p>
            <a:r>
              <a:rPr lang="en-US" smtClean="0">
                <a:latin typeface="Segoe"/>
              </a:rPr>
              <a:t>copy of Windows Server 2008.</a:t>
            </a:r>
          </a:p>
          <a:p>
            <a:endParaRPr lang="en-US" smtClean="0">
              <a:latin typeface="Segoe"/>
            </a:endParaRPr>
          </a:p>
          <a:p>
            <a:endParaRPr lang="en-US" smtClean="0">
              <a:latin typeface="Sego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xfrm>
            <a:off x="414338" y="3798888"/>
            <a:ext cx="6021387" cy="868362"/>
          </a:xfrm>
          <a:noFill/>
          <a:ln/>
        </p:spPr>
        <p:txBody>
          <a:bodyPr/>
          <a:lstStyle/>
          <a:p>
            <a:endParaRPr lang="en-US" smtClean="0">
              <a:latin typeface="Segoe"/>
            </a:endParaRPr>
          </a:p>
          <a:p>
            <a:r>
              <a:rPr lang="en-US" b="1" smtClean="0">
                <a:latin typeface="Segoe"/>
              </a:rPr>
              <a:t>Examples of alternative delivery and acquisition models: </a:t>
            </a:r>
            <a:r>
              <a:rPr lang="en-US" smtClean="0">
                <a:latin typeface="Segoe"/>
              </a:rPr>
              <a:t>User-owned devices, software streaming</a:t>
            </a:r>
          </a:p>
          <a:p>
            <a:r>
              <a:rPr lang="en-US" smtClean="0">
                <a:latin typeface="Segoe"/>
              </a:rPr>
              <a:t>and software-based appliances, Web platforms, community sources, remote</a:t>
            </a:r>
          </a:p>
          <a:p>
            <a:r>
              <a:rPr lang="en-US" smtClean="0">
                <a:latin typeface="Segoe"/>
              </a:rPr>
              <a:t>management services, communication as a service, capacity and storage on demand, grid and</a:t>
            </a:r>
          </a:p>
          <a:p>
            <a:r>
              <a:rPr lang="en-US" smtClean="0">
                <a:latin typeface="Segoe"/>
              </a:rPr>
              <a:t>utility computing, IUs, SaaS and business process utilities.</a:t>
            </a:r>
          </a:p>
          <a:p>
            <a:endParaRPr lang="en-US" smtClean="0">
              <a:latin typeface="Segoe"/>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0" descr="PPTtitle.bmp"/>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3" descr="ProductLogos-white_words.png"/>
          <p:cNvPicPr>
            <a:picLocks noChangeAspect="1"/>
          </p:cNvPicPr>
          <p:nvPr userDrawn="1"/>
        </p:nvPicPr>
        <p:blipFill>
          <a:blip r:embed="rId3"/>
          <a:stretch>
            <a:fillRect/>
          </a:stretch>
        </p:blipFill>
        <p:spPr>
          <a:xfrm>
            <a:off x="2943225" y="6283325"/>
            <a:ext cx="5976938" cy="409575"/>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4785" y="428605"/>
            <a:ext cx="8718203" cy="74789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4785" y="1071546"/>
            <a:ext cx="4270029" cy="22529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92" y="1071546"/>
            <a:ext cx="4287397" cy="22529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49579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0774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45920"/>
            <a:ext cx="8229600" cy="1869743"/>
          </a:xfrm>
        </p:spPr>
        <p:txBody>
          <a:bodyPr/>
          <a:lstStyle>
            <a:lvl2pPr marL="233363" indent="-233363">
              <a:defRPr lang="en-US" sz="2400" b="0" kern="1200" spc="0" dirty="0" smtClean="0">
                <a:solidFill>
                  <a:schemeClr val="bg1"/>
                </a:solidFill>
                <a:latin typeface="+mn-lt"/>
                <a:ea typeface="+mn-ea"/>
                <a:cs typeface="+mn-cs"/>
              </a:defRPr>
            </a:lvl2pPr>
          </a:lstStyle>
          <a:p>
            <a:pPr lvl="1"/>
            <a:r>
              <a:rPr lang="en-US" dirty="0" smtClean="0"/>
              <a:t>Click to edit Master text styles</a:t>
            </a:r>
          </a:p>
          <a:p>
            <a:pPr lvl="1"/>
            <a:r>
              <a:rPr lang="en-US" dirty="0" smtClean="0"/>
              <a:t>Second level</a:t>
            </a:r>
          </a:p>
          <a:p>
            <a:pPr lvl="1"/>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10"/>
          <p:cNvSpPr txBox="1"/>
          <p:nvPr userDrawn="1"/>
        </p:nvSpPr>
        <p:spPr>
          <a:xfrm>
            <a:off x="131763" y="6580188"/>
            <a:ext cx="468312" cy="274637"/>
          </a:xfrm>
          <a:prstGeom prst="rect">
            <a:avLst/>
          </a:prstGeom>
          <a:noFill/>
        </p:spPr>
        <p:txBody>
          <a:bodyPr>
            <a:spAutoFit/>
          </a:bodyPr>
          <a:lstStyle/>
          <a:p>
            <a:pPr algn="r">
              <a:defRPr/>
            </a:pPr>
            <a:fld id="{6E17F919-0C7B-4D0E-94DA-5B3911A2DCCD}" type="slidenum">
              <a:rPr lang="en-US" sz="1200">
                <a:solidFill>
                  <a:schemeClr val="bg1"/>
                </a:solidFill>
              </a:rPr>
              <a:pPr algn="r">
                <a:defRPr/>
              </a:pPr>
              <a:t>‹#›</a:t>
            </a:fld>
            <a:endParaRPr lang="en-US" sz="1200">
              <a:solidFill>
                <a:schemeClr val="bg1"/>
              </a:solidFill>
            </a:endParaRPr>
          </a:p>
        </p:txBody>
      </p:sp>
      <p:pic>
        <p:nvPicPr>
          <p:cNvPr id="5" name="Picture 14" descr="PPTmasterHeader.bmp"/>
          <p:cNvPicPr>
            <a:picLocks noChangeAspect="1"/>
          </p:cNvPicPr>
          <p:nvPr userDrawn="1"/>
        </p:nvPicPr>
        <p:blipFill>
          <a:blip r:embed="rId2"/>
          <a:srcRect r="17569"/>
          <a:stretch>
            <a:fillRect/>
          </a:stretch>
        </p:blipFill>
        <p:spPr>
          <a:xfrm>
            <a:off x="0" y="0"/>
            <a:ext cx="9144000" cy="511175"/>
          </a:xfrm>
          <a:prstGeom prst="rect">
            <a:avLst/>
          </a:prstGeom>
          <a:effectLst>
            <a:outerShdw blurRad="50800" dist="38100" dir="5400000" algn="t" rotWithShape="0">
              <a:prstClr val="black">
                <a:alpha val="40000"/>
              </a:prstClr>
            </a:outerShdw>
          </a:effectLst>
        </p:spPr>
      </p:pic>
      <p:pic>
        <p:nvPicPr>
          <p:cNvPr id="6" name="Picture 15"/>
          <p:cNvPicPr>
            <a:picLocks noChangeAspect="1"/>
          </p:cNvPicPr>
          <p:nvPr userDrawn="1"/>
        </p:nvPicPr>
        <p:blipFill>
          <a:blip r:embed="rId3"/>
          <a:srcRect/>
          <a:stretch>
            <a:fillRect/>
          </a:stretch>
        </p:blipFill>
        <p:spPr bwMode="auto">
          <a:xfrm>
            <a:off x="7086600" y="152400"/>
            <a:ext cx="1905000" cy="177800"/>
          </a:xfrm>
          <a:prstGeom prst="rect">
            <a:avLst/>
          </a:prstGeom>
          <a:noFill/>
          <a:ln w="9525">
            <a:noFill/>
            <a:miter lim="800000"/>
            <a:headEnd/>
            <a:tailEnd/>
          </a:ln>
        </p:spPr>
      </p:pic>
      <p:sp>
        <p:nvSpPr>
          <p:cNvPr id="7" name="Rectangle 3"/>
          <p:cNvSpPr/>
          <p:nvPr userDrawn="1"/>
        </p:nvSpPr>
        <p:spPr>
          <a:xfrm>
            <a:off x="0" y="3657600"/>
            <a:ext cx="9144000" cy="844550"/>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305739">
              <a:defRPr/>
            </a:pPr>
            <a:endParaRPr lang="en-US" sz="5700" dirty="0">
              <a:solidFill>
                <a:srgbClr val="000000"/>
              </a:solidFill>
            </a:endParaRPr>
          </a:p>
        </p:txBody>
      </p:sp>
      <p:pic>
        <p:nvPicPr>
          <p:cNvPr id="8" name="Picture 9" descr="HCL Logo"/>
          <p:cNvPicPr>
            <a:picLocks noChangeAspect="1" noChangeArrowheads="1"/>
          </p:cNvPicPr>
          <p:nvPr userDrawn="1"/>
        </p:nvPicPr>
        <p:blipFill>
          <a:blip r:embed="rId4"/>
          <a:srcRect t="25212" b="28896"/>
          <a:stretch>
            <a:fillRect/>
          </a:stretch>
        </p:blipFill>
        <p:spPr bwMode="auto">
          <a:xfrm>
            <a:off x="7272338" y="6577013"/>
            <a:ext cx="1657350" cy="266700"/>
          </a:xfrm>
          <a:prstGeom prst="rect">
            <a:avLst/>
          </a:prstGeom>
          <a:noFill/>
          <a:ln w="9525">
            <a:noFill/>
            <a:miter lim="800000"/>
            <a:headEnd/>
            <a:tailEnd/>
          </a:ln>
        </p:spPr>
      </p:pic>
      <p:sp>
        <p:nvSpPr>
          <p:cNvPr id="2" name="Title 1"/>
          <p:cNvSpPr>
            <a:spLocks noGrp="1"/>
          </p:cNvSpPr>
          <p:nvPr>
            <p:ph type="title"/>
          </p:nvPr>
        </p:nvSpPr>
        <p:spPr>
          <a:xfrm>
            <a:off x="457200" y="2352675"/>
            <a:ext cx="8229600" cy="3637919"/>
          </a:xfrm>
        </p:spPr>
        <p:txBody>
          <a:bodyPr/>
          <a:lstStyle>
            <a:lvl1pPr algn="r">
              <a:defRPr lang="en-US" sz="7200" kern="1200" spc="-30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reflection blurRad="6350" stA="55000" endA="300" endPos="45500" dir="5400000" sy="-100000" algn="bl" rotWithShape="0"/>
                </a:effectLst>
                <a:latin typeface="Segoe" pitchFamily="34" charset="0"/>
                <a:ea typeface="+mn-ea"/>
                <a:cs typeface="Arial" charset="0"/>
              </a:defRPr>
            </a:lvl1pPr>
          </a:lstStyle>
          <a:p>
            <a:pPr lvl="0"/>
            <a:r>
              <a:rPr lang="en-US" dirty="0" smtClean="0"/>
              <a:t>Click to edit Master title style</a:t>
            </a:r>
            <a:endParaRPr lang="en-US" dirty="0"/>
          </a:p>
        </p:txBody>
      </p:sp>
      <p:sp>
        <p:nvSpPr>
          <p:cNvPr id="3" name="Text Placeholder 2"/>
          <p:cNvSpPr>
            <a:spLocks noGrp="1"/>
          </p:cNvSpPr>
          <p:nvPr>
            <p:ph type="body" idx="1"/>
          </p:nvPr>
        </p:nvSpPr>
        <p:spPr>
          <a:xfrm>
            <a:off x="457200" y="923925"/>
            <a:ext cx="8229600" cy="683264"/>
          </a:xfrm>
        </p:spPr>
        <p:txBody>
          <a:bodyPr/>
          <a:lstStyle>
            <a:lvl1pPr marL="0" indent="0">
              <a:buNone/>
              <a:defRPr kumimoji="0" lang="en-US" sz="4800" b="0" i="0" u="none" strike="noStrike" kern="1200" cap="none" spc="-300" normalizeH="0" baseline="0" noProof="0" dirty="0" smtClean="0">
                <a:ln w="3175">
                  <a:noFill/>
                </a:ln>
                <a:solidFill>
                  <a:schemeClr val="bg1"/>
                </a:solidFill>
                <a:effectLst>
                  <a:outerShdw blurRad="88900" dist="12700" dir="2700000" algn="tl" rotWithShape="0">
                    <a:prstClr val="black"/>
                  </a:outerShdw>
                </a:effectLst>
                <a:uLnTx/>
                <a:uFillTx/>
                <a:latin typeface="Segoe" pitchFamily="34" charset="0"/>
                <a:ea typeface="+mn-ea"/>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375"/>
            <a:ext cx="5486400" cy="338554"/>
          </a:xfrm>
        </p:spPr>
        <p:txBody>
          <a:bodyPr anchor="b"/>
          <a:lstStyle>
            <a:lvl1pPr algn="l">
              <a:defRPr sz="2000" b="1" spc="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552576"/>
            <a:ext cx="411797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6" y="1552576"/>
            <a:ext cx="411797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9763"/>
            <a:ext cx="8229600" cy="9144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46238"/>
            <a:ext cx="8229600" cy="1870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1"/>
            <a:r>
              <a:rPr lang="en-US" smtClean="0"/>
              <a:t>Click to edit Master text styles</a:t>
            </a:r>
          </a:p>
          <a:p>
            <a:pPr lvl="1"/>
            <a:r>
              <a:rPr lang="en-US" smtClean="0"/>
              <a:t>Second level</a:t>
            </a:r>
          </a:p>
          <a:p>
            <a:pPr lvl="1"/>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6426200" y="6546850"/>
            <a:ext cx="2624138" cy="276225"/>
          </a:xfrm>
          <a:prstGeom prst="rect">
            <a:avLst/>
          </a:prstGeom>
          <a:noFill/>
        </p:spPr>
        <p:txBody>
          <a:bodyPr>
            <a:spAutoFit/>
          </a:bodyPr>
          <a:lstStyle/>
          <a:p>
            <a:pPr algn="r">
              <a:defRPr/>
            </a:pPr>
            <a:fld id="{52D808C1-664E-4553-AE23-719AEFCCFD42}" type="slidenum">
              <a:rPr lang="en-US" sz="1200">
                <a:solidFill>
                  <a:schemeClr val="bg2">
                    <a:lumMod val="60000"/>
                    <a:lumOff val="40000"/>
                  </a:schemeClr>
                </a:solidFill>
                <a:latin typeface="Segoe Semibold" pitchFamily="34" charset="0"/>
              </a:rPr>
              <a:pPr algn="r">
                <a:defRPr/>
              </a:pPr>
              <a:t>‹#›</a:t>
            </a:fld>
            <a:endParaRPr lang="en-US" sz="1200" dirty="0">
              <a:solidFill>
                <a:schemeClr val="bg2">
                  <a:lumMod val="60000"/>
                  <a:lumOff val="40000"/>
                </a:schemeClr>
              </a:solidFill>
              <a:latin typeface="Segoe Semibold" pitchFamily="34" charset="0"/>
            </a:endParaRPr>
          </a:p>
        </p:txBody>
      </p:sp>
      <p:pic>
        <p:nvPicPr>
          <p:cNvPr id="15" name="Picture 14" descr="PPTmasterHeader.bmp"/>
          <p:cNvPicPr>
            <a:picLocks noChangeAspect="1"/>
          </p:cNvPicPr>
          <p:nvPr userDrawn="1"/>
        </p:nvPicPr>
        <p:blipFill>
          <a:blip r:embed="rId14"/>
          <a:srcRect r="17569"/>
          <a:stretch>
            <a:fillRect/>
          </a:stretch>
        </p:blipFill>
        <p:spPr>
          <a:xfrm>
            <a:off x="0" y="0"/>
            <a:ext cx="9144000" cy="511175"/>
          </a:xfrm>
          <a:prstGeom prst="rect">
            <a:avLst/>
          </a:prstGeom>
          <a:effectLst>
            <a:outerShdw blurRad="50800" dist="38100" dir="5400000" algn="t" rotWithShape="0">
              <a:prstClr val="black">
                <a:alpha val="40000"/>
              </a:prstClr>
            </a:outerShdw>
          </a:effectLst>
        </p:spPr>
      </p:pic>
      <p:pic>
        <p:nvPicPr>
          <p:cNvPr id="1030" name="Picture 15"/>
          <p:cNvPicPr>
            <a:picLocks noChangeAspect="1"/>
          </p:cNvPicPr>
          <p:nvPr userDrawn="1"/>
        </p:nvPicPr>
        <p:blipFill>
          <a:blip r:embed="rId15"/>
          <a:srcRect/>
          <a:stretch>
            <a:fillRect/>
          </a:stretch>
        </p:blipFill>
        <p:spPr bwMode="auto">
          <a:xfrm>
            <a:off x="7086600" y="152400"/>
            <a:ext cx="1905000" cy="177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88" r:id="rId2"/>
    <p:sldLayoutId id="2147483690"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Lst>
  <p:transition>
    <p:fade/>
  </p:transition>
  <p:timing>
    <p:tnLst>
      <p:par>
        <p:cTn id="1" dur="indefinite" restart="never" nodeType="tmRoot"/>
      </p:par>
    </p:tnLst>
  </p:timing>
  <p:hf sldNum="0" hdr="0" ftr="0" dt="0"/>
  <p:txStyles>
    <p:titleStyle>
      <a:lvl1pPr algn="l" defTabSz="457200" rtl="0" eaLnBrk="0" fontAlgn="base" hangingPunct="0">
        <a:lnSpc>
          <a:spcPct val="80000"/>
        </a:lnSpc>
        <a:spcBef>
          <a:spcPct val="0"/>
        </a:spcBef>
        <a:spcAft>
          <a:spcPct val="0"/>
        </a:spcAft>
        <a:defRPr lang="en-US" sz="4000" kern="1200" spc="-25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457200" rtl="0" eaLnBrk="0" fontAlgn="base" hangingPunct="0">
        <a:lnSpc>
          <a:spcPct val="80000"/>
        </a:lnSpc>
        <a:spcBef>
          <a:spcPct val="0"/>
        </a:spcBef>
        <a:spcAft>
          <a:spcPct val="0"/>
        </a:spcAft>
        <a:defRPr sz="4000">
          <a:solidFill>
            <a:schemeClr val="tx1"/>
          </a:solidFill>
          <a:latin typeface="Segoe"/>
          <a:cs typeface="Arial" charset="0"/>
        </a:defRPr>
      </a:lvl2pPr>
      <a:lvl3pPr algn="l" defTabSz="457200" rtl="0" eaLnBrk="0" fontAlgn="base" hangingPunct="0">
        <a:lnSpc>
          <a:spcPct val="80000"/>
        </a:lnSpc>
        <a:spcBef>
          <a:spcPct val="0"/>
        </a:spcBef>
        <a:spcAft>
          <a:spcPct val="0"/>
        </a:spcAft>
        <a:defRPr sz="4000">
          <a:solidFill>
            <a:schemeClr val="tx1"/>
          </a:solidFill>
          <a:latin typeface="Segoe"/>
          <a:cs typeface="Arial" charset="0"/>
        </a:defRPr>
      </a:lvl3pPr>
      <a:lvl4pPr algn="l" defTabSz="457200" rtl="0" eaLnBrk="0" fontAlgn="base" hangingPunct="0">
        <a:lnSpc>
          <a:spcPct val="80000"/>
        </a:lnSpc>
        <a:spcBef>
          <a:spcPct val="0"/>
        </a:spcBef>
        <a:spcAft>
          <a:spcPct val="0"/>
        </a:spcAft>
        <a:defRPr sz="4000">
          <a:solidFill>
            <a:schemeClr val="tx1"/>
          </a:solidFill>
          <a:latin typeface="Segoe"/>
          <a:cs typeface="Arial" charset="0"/>
        </a:defRPr>
      </a:lvl4pPr>
      <a:lvl5pPr algn="l" defTabSz="457200" rtl="0" eaLnBrk="0" fontAlgn="base" hangingPunct="0">
        <a:lnSpc>
          <a:spcPct val="80000"/>
        </a:lnSpc>
        <a:spcBef>
          <a:spcPct val="0"/>
        </a:spcBef>
        <a:spcAft>
          <a:spcPct val="0"/>
        </a:spcAft>
        <a:defRPr sz="4000">
          <a:solidFill>
            <a:schemeClr val="tx1"/>
          </a:solidFill>
          <a:latin typeface="Segoe"/>
          <a:cs typeface="Arial" charset="0"/>
        </a:defRPr>
      </a:lvl5pPr>
      <a:lvl6pPr marL="457200" algn="l" defTabSz="457200" rtl="0" fontAlgn="base">
        <a:lnSpc>
          <a:spcPct val="80000"/>
        </a:lnSpc>
        <a:spcBef>
          <a:spcPct val="0"/>
        </a:spcBef>
        <a:spcAft>
          <a:spcPct val="0"/>
        </a:spcAft>
        <a:defRPr sz="4000">
          <a:solidFill>
            <a:schemeClr val="tx1"/>
          </a:solidFill>
          <a:latin typeface="Segoe"/>
          <a:cs typeface="Arial" charset="0"/>
        </a:defRPr>
      </a:lvl6pPr>
      <a:lvl7pPr marL="914400" algn="l" defTabSz="457200" rtl="0" fontAlgn="base">
        <a:lnSpc>
          <a:spcPct val="80000"/>
        </a:lnSpc>
        <a:spcBef>
          <a:spcPct val="0"/>
        </a:spcBef>
        <a:spcAft>
          <a:spcPct val="0"/>
        </a:spcAft>
        <a:defRPr sz="4000">
          <a:solidFill>
            <a:schemeClr val="tx1"/>
          </a:solidFill>
          <a:latin typeface="Segoe"/>
          <a:cs typeface="Arial" charset="0"/>
        </a:defRPr>
      </a:lvl7pPr>
      <a:lvl8pPr marL="1371600" algn="l" defTabSz="457200" rtl="0" fontAlgn="base">
        <a:lnSpc>
          <a:spcPct val="80000"/>
        </a:lnSpc>
        <a:spcBef>
          <a:spcPct val="0"/>
        </a:spcBef>
        <a:spcAft>
          <a:spcPct val="0"/>
        </a:spcAft>
        <a:defRPr sz="4000">
          <a:solidFill>
            <a:schemeClr val="tx1"/>
          </a:solidFill>
          <a:latin typeface="Segoe"/>
          <a:cs typeface="Arial" charset="0"/>
        </a:defRPr>
      </a:lvl8pPr>
      <a:lvl9pPr marL="1828800" algn="l" defTabSz="457200" rtl="0" fontAlgn="base">
        <a:lnSpc>
          <a:spcPct val="80000"/>
        </a:lnSpc>
        <a:spcBef>
          <a:spcPct val="0"/>
        </a:spcBef>
        <a:spcAft>
          <a:spcPct val="0"/>
        </a:spcAft>
        <a:defRPr sz="4000">
          <a:solidFill>
            <a:schemeClr val="tx1"/>
          </a:solidFill>
          <a:latin typeface="Segoe"/>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lang="en-US" sz="2400" kern="1200" dirty="0">
          <a:solidFill>
            <a:schemeClr val="bg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028700" indent="-228600" algn="l" defTabSz="457200" rtl="0" eaLnBrk="0" fontAlgn="base" hangingPunct="0">
        <a:spcBef>
          <a:spcPct val="20000"/>
        </a:spcBef>
        <a:spcAft>
          <a:spcPct val="0"/>
        </a:spcAft>
        <a:buFont typeface="Arial" charset="0"/>
        <a:buChar char="–"/>
        <a:defRPr sz="1600" kern="1200">
          <a:solidFill>
            <a:schemeClr val="bg1"/>
          </a:solidFill>
          <a:latin typeface="+mn-lt"/>
          <a:ea typeface="+mn-ea"/>
          <a:cs typeface="+mn-cs"/>
        </a:defRPr>
      </a:lvl4pPr>
      <a:lvl5pPr marL="1257300" indent="-228600" algn="l" defTabSz="457200" rtl="0" eaLnBrk="0" fontAlgn="base" hangingPunct="0">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7.jpeg"/><Relationship Id="rId4" Type="http://schemas.openxmlformats.org/officeDocument/2006/relationships/tags" Target="../tags/tag4.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gartner.com/silentlocalechooser.jsp?locale=wcw"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1435100" y="1611313"/>
            <a:ext cx="6311900" cy="4441825"/>
          </a:xfrm>
          <a:prstGeom prst="rect">
            <a:avLst/>
          </a:prstGeom>
          <a:noFill/>
          <a:ln w="9525">
            <a:noFill/>
            <a:miter lim="800000"/>
            <a:headEnd/>
            <a:tailEnd/>
          </a:ln>
        </p:spPr>
      </p:pic>
      <p:sp>
        <p:nvSpPr>
          <p:cNvPr id="24578" name="Rectangle 3"/>
          <p:cNvSpPr>
            <a:spLocks/>
          </p:cNvSpPr>
          <p:nvPr/>
        </p:nvSpPr>
        <p:spPr bwMode="auto">
          <a:xfrm>
            <a:off x="2133600" y="6086475"/>
            <a:ext cx="8229600" cy="304800"/>
          </a:xfrm>
          <a:prstGeom prst="rect">
            <a:avLst/>
          </a:prstGeom>
          <a:noFill/>
          <a:ln w="9525">
            <a:noFill/>
            <a:miter lim="800000"/>
            <a:headEnd/>
            <a:tailEnd/>
          </a:ln>
        </p:spPr>
        <p:txBody>
          <a:bodyPr>
            <a:spAutoFit/>
          </a:bodyPr>
          <a:lstStyle/>
          <a:p>
            <a:pPr marL="342900" indent="-342900" defTabSz="457200" eaLnBrk="0" hangingPunct="0">
              <a:spcBef>
                <a:spcPct val="20000"/>
              </a:spcBef>
              <a:buFont typeface="Arial" charset="0"/>
              <a:buNone/>
            </a:pPr>
            <a:r>
              <a:rPr lang="en-US" sz="1400" i="1">
                <a:solidFill>
                  <a:schemeClr val="bg1"/>
                </a:solidFill>
                <a:latin typeface="Segoe"/>
              </a:rPr>
              <a:t>Source : Forrester TechRadar Infrastructure Virtualization Q2 2008</a:t>
            </a:r>
          </a:p>
        </p:txBody>
      </p:sp>
      <p:sp>
        <p:nvSpPr>
          <p:cNvPr id="24579" name="Text Box 4"/>
          <p:cNvSpPr txBox="1">
            <a:spLocks noChangeArrowheads="1"/>
          </p:cNvSpPr>
          <p:nvPr/>
        </p:nvSpPr>
        <p:spPr bwMode="auto">
          <a:xfrm>
            <a:off x="123825" y="700088"/>
            <a:ext cx="8016875" cy="519112"/>
          </a:xfrm>
          <a:prstGeom prst="rect">
            <a:avLst/>
          </a:prstGeom>
          <a:noFill/>
          <a:ln w="9525" algn="ctr">
            <a:noFill/>
            <a:miter lim="800000"/>
            <a:headEnd/>
            <a:tailEnd/>
          </a:ln>
        </p:spPr>
        <p:txBody>
          <a:bodyPr/>
          <a:lstStyle/>
          <a:p>
            <a:pPr defTabSz="457200">
              <a:lnSpc>
                <a:spcPct val="80000"/>
              </a:lnSpc>
            </a:pPr>
            <a:r>
              <a:rPr lang="en-US" sz="3200" b="1">
                <a:solidFill>
                  <a:schemeClr val="bg1"/>
                </a:solidFill>
                <a:latin typeface="Segoe"/>
                <a:cs typeface="Arial" charset="0"/>
              </a:rPr>
              <a:t>Virtualization Technologies Roadmap</a:t>
            </a:r>
          </a:p>
        </p:txBody>
      </p:sp>
      <p:sp>
        <p:nvSpPr>
          <p:cNvPr id="24580" name="Rectangle 5"/>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bwMode="auto">
          <a:xfrm>
            <a:off x="138113" y="685800"/>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latin typeface="Segoe"/>
              </a:rPr>
              <a:t>Virtualization Benefits</a:t>
            </a:r>
          </a:p>
        </p:txBody>
      </p:sp>
      <p:sp>
        <p:nvSpPr>
          <p:cNvPr id="50179" name="Rectangle 3"/>
          <p:cNvSpPr>
            <a:spLocks noGrp="1"/>
          </p:cNvSpPr>
          <p:nvPr>
            <p:ph type="body" idx="4294967295"/>
          </p:nvPr>
        </p:nvSpPr>
        <p:spPr>
          <a:xfrm>
            <a:off x="185738" y="2362200"/>
            <a:ext cx="8958262" cy="2971800"/>
          </a:xfrm>
        </p:spPr>
        <p:txBody>
          <a:bodyPr/>
          <a:lstStyle/>
          <a:p>
            <a:r>
              <a:rPr lang="en-US" sz="1800" smtClean="0"/>
              <a:t>Server Consolidation</a:t>
            </a:r>
          </a:p>
          <a:p>
            <a:r>
              <a:rPr lang="en-US" sz="1800" smtClean="0"/>
              <a:t>Reduced hardware and infrastructure costs</a:t>
            </a:r>
          </a:p>
          <a:p>
            <a:pPr lvl="1"/>
            <a:r>
              <a:rPr sz="1800" smtClean="0"/>
              <a:t>Reduced power consumption and DC space</a:t>
            </a:r>
          </a:p>
          <a:p>
            <a:r>
              <a:rPr lang="en-US" sz="1800" smtClean="0"/>
              <a:t>Reduces administrative efforts</a:t>
            </a:r>
          </a:p>
          <a:p>
            <a:pPr lvl="1"/>
            <a:r>
              <a:rPr sz="1800" smtClean="0"/>
              <a:t>Lowers operational costs</a:t>
            </a:r>
          </a:p>
          <a:p>
            <a:pPr lvl="2"/>
            <a:r>
              <a:rPr lang="en-US" sz="1800" smtClean="0"/>
              <a:t>Fewer servers to manage</a:t>
            </a:r>
          </a:p>
          <a:p>
            <a:r>
              <a:rPr lang="en-US" sz="1800" smtClean="0"/>
              <a:t>Improves resource utilization</a:t>
            </a:r>
          </a:p>
          <a:p>
            <a:r>
              <a:rPr lang="en-US" sz="1800" smtClean="0"/>
              <a:t>Increases availability</a:t>
            </a:r>
          </a:p>
          <a:p>
            <a:pPr algn="just" eaLnBrk="1" hangingPunct="1">
              <a:buFont typeface="Webdings" pitchFamily="18" charset="2"/>
              <a:buNone/>
            </a:pPr>
            <a:endParaRPr lang="en-US" sz="1600" smtClean="0"/>
          </a:p>
        </p:txBody>
      </p:sp>
      <p:sp>
        <p:nvSpPr>
          <p:cNvPr id="25603" name="Rectangle 4"/>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181" name="Text Box 5"/>
          <p:cNvSpPr txBox="1">
            <a:spLocks noChangeArrowheads="1"/>
          </p:cNvSpPr>
          <p:nvPr/>
        </p:nvSpPr>
        <p:spPr bwMode="auto">
          <a:xfrm>
            <a:off x="441325" y="1563688"/>
            <a:ext cx="4237038" cy="457200"/>
          </a:xfrm>
          <a:prstGeom prst="rect">
            <a:avLst/>
          </a:prstGeom>
          <a:noFill/>
          <a:ln w="9525">
            <a:noFill/>
            <a:miter lim="800000"/>
            <a:headEnd/>
            <a:tailEnd/>
          </a:ln>
        </p:spPr>
        <p:txBody>
          <a:bodyPr wrap="none">
            <a:spAutoFit/>
          </a:bodyPr>
          <a:lstStyle/>
          <a:p>
            <a:r>
              <a:rPr lang="en-US">
                <a:solidFill>
                  <a:srgbClr val="F2D98A"/>
                </a:solidFill>
              </a:rPr>
              <a:t>Traditional</a:t>
            </a:r>
            <a:r>
              <a:rPr lang="en-US">
                <a:solidFill>
                  <a:srgbClr val="E7BA23"/>
                </a:solidFill>
              </a:rPr>
              <a:t> </a:t>
            </a:r>
            <a:r>
              <a:rPr lang="en-US">
                <a:solidFill>
                  <a:srgbClr val="F2D98A"/>
                </a:solidFill>
              </a:rPr>
              <a:t>Perceived Benefits</a:t>
            </a:r>
          </a:p>
        </p:txBody>
      </p:sp>
      <p:sp>
        <p:nvSpPr>
          <p:cNvPr id="50182" name="Text Box 6"/>
          <p:cNvSpPr txBox="1">
            <a:spLocks noChangeArrowheads="1"/>
          </p:cNvSpPr>
          <p:nvPr/>
        </p:nvSpPr>
        <p:spPr bwMode="auto">
          <a:xfrm>
            <a:off x="457200" y="5486400"/>
            <a:ext cx="8509000" cy="457200"/>
          </a:xfrm>
          <a:prstGeom prst="rect">
            <a:avLst/>
          </a:prstGeom>
          <a:noFill/>
          <a:ln w="9525">
            <a:noFill/>
            <a:miter lim="800000"/>
            <a:headEnd/>
            <a:tailEnd/>
          </a:ln>
        </p:spPr>
        <p:txBody>
          <a:bodyPr wrap="none">
            <a:spAutoFit/>
          </a:bodyPr>
          <a:lstStyle/>
          <a:p>
            <a:r>
              <a:rPr lang="en-US">
                <a:solidFill>
                  <a:srgbClr val="E7BA23"/>
                </a:solidFill>
              </a:rPr>
              <a:t>However the Value Proposition of Virtualization is changing..!!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7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7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1" grpId="0"/>
      <p:bldP spid="501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p:cNvSpPr>
          <p:nvPr>
            <p:ph type="body" idx="4294967295"/>
          </p:nvPr>
        </p:nvSpPr>
        <p:spPr>
          <a:xfrm>
            <a:off x="228600" y="2209800"/>
            <a:ext cx="8707438" cy="3851275"/>
          </a:xfrm>
        </p:spPr>
        <p:txBody>
          <a:bodyPr/>
          <a:lstStyle/>
          <a:p>
            <a:pPr eaLnBrk="1" hangingPunct="1">
              <a:lnSpc>
                <a:spcPct val="130000"/>
              </a:lnSpc>
              <a:spcBef>
                <a:spcPct val="30000"/>
              </a:spcBef>
              <a:buFont typeface="Webdings" pitchFamily="18" charset="2"/>
              <a:buChar char="4"/>
            </a:pPr>
            <a:r>
              <a:rPr lang="en-US" sz="1600" smtClean="0"/>
              <a:t>The shift is on: </a:t>
            </a:r>
          </a:p>
          <a:p>
            <a:pPr lvl="1" eaLnBrk="1" hangingPunct="1">
              <a:lnSpc>
                <a:spcPct val="130000"/>
              </a:lnSpc>
              <a:spcBef>
                <a:spcPct val="30000"/>
              </a:spcBef>
              <a:buFont typeface="Wingdings" pitchFamily="2" charset="2"/>
              <a:buChar char="§"/>
            </a:pPr>
            <a:r>
              <a:rPr sz="1600" smtClean="0"/>
              <a:t>From virtualization for consolidation, to virtualization management and agility through virtualization</a:t>
            </a:r>
          </a:p>
          <a:p>
            <a:pPr lvl="1" eaLnBrk="1" hangingPunct="1">
              <a:lnSpc>
                <a:spcPct val="130000"/>
              </a:lnSpc>
              <a:spcBef>
                <a:spcPct val="30000"/>
              </a:spcBef>
              <a:buFontTx/>
              <a:buNone/>
            </a:pPr>
            <a:endParaRPr sz="1600" smtClean="0"/>
          </a:p>
          <a:p>
            <a:pPr eaLnBrk="1" hangingPunct="1">
              <a:lnSpc>
                <a:spcPct val="130000"/>
              </a:lnSpc>
              <a:spcBef>
                <a:spcPct val="30000"/>
              </a:spcBef>
              <a:buFont typeface="Webdings" pitchFamily="18" charset="2"/>
              <a:buChar char="4"/>
            </a:pPr>
            <a:r>
              <a:rPr lang="en-US" sz="1600" smtClean="0"/>
              <a:t>The value proposition of virtualization has shifted towards new capabilities like:</a:t>
            </a:r>
          </a:p>
          <a:p>
            <a:pPr lvl="1" eaLnBrk="1" hangingPunct="1">
              <a:lnSpc>
                <a:spcPct val="130000"/>
              </a:lnSpc>
              <a:spcBef>
                <a:spcPct val="30000"/>
              </a:spcBef>
              <a:buFont typeface="Wingdings" pitchFamily="2" charset="2"/>
              <a:buChar char="§"/>
            </a:pPr>
            <a:r>
              <a:rPr sz="1600" smtClean="0"/>
              <a:t>Disaster Recovery</a:t>
            </a:r>
          </a:p>
          <a:p>
            <a:pPr lvl="1" eaLnBrk="1" hangingPunct="1">
              <a:lnSpc>
                <a:spcPct val="130000"/>
              </a:lnSpc>
              <a:spcBef>
                <a:spcPct val="30000"/>
              </a:spcBef>
              <a:buFont typeface="Wingdings" pitchFamily="2" charset="2"/>
              <a:buChar char="§"/>
            </a:pPr>
            <a:r>
              <a:rPr sz="1600" smtClean="0"/>
              <a:t>Reduction in planned downtime</a:t>
            </a:r>
          </a:p>
          <a:p>
            <a:pPr lvl="1" eaLnBrk="1" hangingPunct="1">
              <a:lnSpc>
                <a:spcPct val="130000"/>
              </a:lnSpc>
              <a:spcBef>
                <a:spcPct val="30000"/>
              </a:spcBef>
              <a:buFont typeface="Wingdings" pitchFamily="2" charset="2"/>
              <a:buChar char="§"/>
            </a:pPr>
            <a:r>
              <a:rPr sz="1600" smtClean="0"/>
              <a:t>Rapid deployment of servers</a:t>
            </a:r>
          </a:p>
          <a:p>
            <a:pPr lvl="1" eaLnBrk="1" hangingPunct="1">
              <a:lnSpc>
                <a:spcPct val="130000"/>
              </a:lnSpc>
              <a:spcBef>
                <a:spcPct val="30000"/>
              </a:spcBef>
              <a:buFont typeface="Wingdings" pitchFamily="2" charset="2"/>
              <a:buChar char="§"/>
            </a:pPr>
            <a:r>
              <a:rPr sz="1600" smtClean="0"/>
              <a:t>Ease of Virtualization management</a:t>
            </a:r>
          </a:p>
          <a:p>
            <a:pPr eaLnBrk="1" hangingPunct="1">
              <a:lnSpc>
                <a:spcPct val="130000"/>
              </a:lnSpc>
              <a:spcBef>
                <a:spcPct val="30000"/>
              </a:spcBef>
            </a:pPr>
            <a:endParaRPr lang="en-US" sz="1600" smtClean="0"/>
          </a:p>
        </p:txBody>
      </p:sp>
      <p:sp>
        <p:nvSpPr>
          <p:cNvPr id="35844" name="Rectangle 4"/>
          <p:cNvSpPr>
            <a:spLocks noGrp="1"/>
          </p:cNvSpPr>
          <p:nvPr>
            <p:ph type="title" idx="4294967295"/>
          </p:nvPr>
        </p:nvSpPr>
        <p:spPr bwMode="auto">
          <a:xfrm>
            <a:off x="138113" y="685800"/>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rPr>
              <a:t>Changing Paradigm</a:t>
            </a:r>
          </a:p>
        </p:txBody>
      </p:sp>
      <p:sp>
        <p:nvSpPr>
          <p:cNvPr id="27651" name="Rectangle 4"/>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bwMode="auto">
          <a:xfrm>
            <a:off x="123825" y="557213"/>
            <a:ext cx="8837613" cy="914400"/>
          </a:xfrm>
        </p:spPr>
        <p:txBody>
          <a:bodyPr wrap="square" numCol="1" compatLnSpc="1">
            <a:prstTxWarp prst="textNoShape">
              <a:avLst/>
            </a:prstTxWarp>
          </a:bodyPr>
          <a:lstStyle/>
          <a:p>
            <a:pPr eaLnBrk="1" hangingPunct="1">
              <a:defRPr/>
            </a:pPr>
            <a:r>
              <a:rPr sz="2800" b="1" smtClean="0">
                <a:ln>
                  <a:noFill/>
                </a:ln>
                <a:solidFill>
                  <a:schemeClr val="bg1"/>
                </a:solidFill>
                <a:effectLst/>
              </a:rPr>
              <a:t>Virtualization : The Road to Real-Time Infrastructure</a:t>
            </a:r>
          </a:p>
        </p:txBody>
      </p:sp>
      <p:sp>
        <p:nvSpPr>
          <p:cNvPr id="29698" name="Rectangle 3"/>
          <p:cNvSpPr>
            <a:spLocks noGrp="1"/>
          </p:cNvSpPr>
          <p:nvPr>
            <p:ph type="body" idx="4294967295"/>
          </p:nvPr>
        </p:nvSpPr>
        <p:spPr>
          <a:xfrm>
            <a:off x="533400" y="5867400"/>
            <a:ext cx="8229600" cy="304800"/>
          </a:xfrm>
        </p:spPr>
        <p:txBody>
          <a:bodyPr/>
          <a:lstStyle/>
          <a:p>
            <a:pPr eaLnBrk="1" hangingPunct="1">
              <a:buFont typeface="Arial" charset="0"/>
              <a:buNone/>
            </a:pPr>
            <a:r>
              <a:rPr lang="en-US" sz="1400" i="1" smtClean="0"/>
              <a:t>Source : Gartner (March 2008)</a:t>
            </a:r>
          </a:p>
        </p:txBody>
      </p:sp>
      <p:pic>
        <p:nvPicPr>
          <p:cNvPr id="29699" name="Picture 4"/>
          <p:cNvPicPr>
            <a:picLocks noChangeAspect="1" noChangeArrowheads="1"/>
          </p:cNvPicPr>
          <p:nvPr/>
        </p:nvPicPr>
        <p:blipFill>
          <a:blip r:embed="rId3"/>
          <a:srcRect/>
          <a:stretch>
            <a:fillRect/>
          </a:stretch>
        </p:blipFill>
        <p:spPr bwMode="auto">
          <a:xfrm>
            <a:off x="568325" y="2066925"/>
            <a:ext cx="7889875" cy="3676650"/>
          </a:xfrm>
          <a:prstGeom prst="rect">
            <a:avLst/>
          </a:prstGeom>
          <a:noFill/>
          <a:ln w="9525">
            <a:noFill/>
            <a:miter lim="800000"/>
            <a:headEnd/>
            <a:tailEnd/>
          </a:ln>
        </p:spPr>
      </p:pic>
      <p:sp>
        <p:nvSpPr>
          <p:cNvPr id="29700" name="Rectangle 5"/>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bwMode="auto">
          <a:xfrm>
            <a:off x="138113" y="685800"/>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rPr>
              <a:t>Virtualization Trends in 2008</a:t>
            </a:r>
          </a:p>
        </p:txBody>
      </p:sp>
      <p:sp>
        <p:nvSpPr>
          <p:cNvPr id="31746" name="Rectangle 3"/>
          <p:cNvSpPr>
            <a:spLocks noGrp="1"/>
          </p:cNvSpPr>
          <p:nvPr>
            <p:ph type="body" idx="4294967295"/>
          </p:nvPr>
        </p:nvSpPr>
        <p:spPr>
          <a:xfrm>
            <a:off x="185738" y="2030413"/>
            <a:ext cx="8882062" cy="4446587"/>
          </a:xfrm>
        </p:spPr>
        <p:txBody>
          <a:bodyPr/>
          <a:lstStyle/>
          <a:p>
            <a:pPr algn="just" eaLnBrk="1" hangingPunct="1">
              <a:buFont typeface="Webdings" pitchFamily="18" charset="2"/>
              <a:buChar char="4"/>
            </a:pPr>
            <a:r>
              <a:rPr lang="en-US" sz="1600" smtClean="0"/>
              <a:t>The hypervisor architecture is becoming thin and embedded, and will "disappear" as it's absorbed into the hardware.</a:t>
            </a:r>
          </a:p>
          <a:p>
            <a:pPr algn="just" eaLnBrk="1" hangingPunct="1">
              <a:buFont typeface="Webdings" pitchFamily="18" charset="2"/>
              <a:buChar char="4"/>
            </a:pPr>
            <a:endParaRPr lang="en-US" sz="1600" smtClean="0"/>
          </a:p>
          <a:p>
            <a:pPr algn="just" eaLnBrk="1" hangingPunct="1">
              <a:buFont typeface="Webdings" pitchFamily="18" charset="2"/>
              <a:buChar char="4"/>
            </a:pPr>
            <a:r>
              <a:rPr lang="en-US" sz="1600" smtClean="0"/>
              <a:t>Prices are dropping fast, changing the return on investment (ROI) equation and putting pressure on vendors to adjust.</a:t>
            </a:r>
          </a:p>
          <a:p>
            <a:pPr algn="just" eaLnBrk="1" hangingPunct="1">
              <a:buFont typeface="Webdings" pitchFamily="18" charset="2"/>
              <a:buChar char="4"/>
            </a:pPr>
            <a:endParaRPr lang="en-US" sz="1600" smtClean="0"/>
          </a:p>
          <a:p>
            <a:pPr algn="just" eaLnBrk="1" hangingPunct="1">
              <a:buFont typeface="Webdings" pitchFamily="18" charset="2"/>
              <a:buChar char="4"/>
            </a:pPr>
            <a:r>
              <a:rPr lang="en-US" sz="1600" smtClean="0"/>
              <a:t>The value proposition is shifting to management tools, and the market for virtualization management tools is becoming crowded.</a:t>
            </a:r>
          </a:p>
          <a:p>
            <a:pPr algn="just" eaLnBrk="1" hangingPunct="1">
              <a:buFont typeface="Webdings" pitchFamily="18" charset="2"/>
              <a:buChar char="4"/>
            </a:pPr>
            <a:endParaRPr lang="en-US" sz="1600" smtClean="0"/>
          </a:p>
          <a:p>
            <a:pPr algn="just" eaLnBrk="1" hangingPunct="1">
              <a:buFont typeface="Webdings" pitchFamily="18" charset="2"/>
              <a:buChar char="4"/>
            </a:pPr>
            <a:r>
              <a:rPr lang="en-US" sz="1600" smtClean="0"/>
              <a:t>The virtual machine (VM) is becoming an application platform and  creating an entirely new method of software packaging, delivery and management — leading to software as a service (SaaS).</a:t>
            </a:r>
          </a:p>
          <a:p>
            <a:pPr algn="just" eaLnBrk="1" hangingPunct="1">
              <a:buFont typeface="Webdings" pitchFamily="18" charset="2"/>
              <a:buChar char="4"/>
            </a:pPr>
            <a:endParaRPr lang="en-US" sz="1600" smtClean="0"/>
          </a:p>
          <a:p>
            <a:pPr algn="just" eaLnBrk="1" hangingPunct="1">
              <a:buFont typeface="Webdings" pitchFamily="18" charset="2"/>
              <a:buChar char="4"/>
            </a:pPr>
            <a:r>
              <a:rPr lang="en-US" sz="1600" smtClean="0"/>
              <a:t>VMware suddenly has serious competition, including "megavendors" Microsoft, Oracle and Sun Microsystems.</a:t>
            </a:r>
          </a:p>
          <a:p>
            <a:pPr algn="just" eaLnBrk="1" hangingPunct="1">
              <a:buFont typeface="Webdings" pitchFamily="18" charset="2"/>
              <a:buChar char="4"/>
            </a:pPr>
            <a:endParaRPr lang="en-US" sz="1600" smtClean="0"/>
          </a:p>
        </p:txBody>
      </p:sp>
      <p:sp>
        <p:nvSpPr>
          <p:cNvPr id="31747" name="Rectangle 4"/>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xfrm>
            <a:off x="109538" y="668338"/>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rPr>
              <a:t>Evolving Delivery Models</a:t>
            </a:r>
          </a:p>
        </p:txBody>
      </p:sp>
      <p:pic>
        <p:nvPicPr>
          <p:cNvPr id="33794" name="Picture 4"/>
          <p:cNvPicPr>
            <a:picLocks noChangeAspect="1" noChangeArrowheads="1"/>
          </p:cNvPicPr>
          <p:nvPr/>
        </p:nvPicPr>
        <p:blipFill>
          <a:blip r:embed="rId3"/>
          <a:srcRect/>
          <a:stretch>
            <a:fillRect/>
          </a:stretch>
        </p:blipFill>
        <p:spPr bwMode="auto">
          <a:xfrm>
            <a:off x="887413" y="1633538"/>
            <a:ext cx="7281862" cy="4733925"/>
          </a:xfrm>
          <a:prstGeom prst="rect">
            <a:avLst/>
          </a:prstGeom>
          <a:noFill/>
          <a:ln w="9525">
            <a:noFill/>
            <a:miter lim="800000"/>
            <a:headEnd/>
            <a:tailEnd/>
          </a:ln>
        </p:spPr>
      </p:pic>
      <p:sp>
        <p:nvSpPr>
          <p:cNvPr id="33795" name="Rectangle 6"/>
          <p:cNvSpPr>
            <a:spLocks noGrp="1"/>
          </p:cNvSpPr>
          <p:nvPr>
            <p:ph type="body" idx="4294967295"/>
          </p:nvPr>
        </p:nvSpPr>
        <p:spPr>
          <a:xfrm>
            <a:off x="844550" y="6353175"/>
            <a:ext cx="3546475" cy="304800"/>
          </a:xfrm>
        </p:spPr>
        <p:txBody>
          <a:bodyPr/>
          <a:lstStyle/>
          <a:p>
            <a:pPr eaLnBrk="1" hangingPunct="1">
              <a:buFont typeface="Arial" charset="0"/>
              <a:buNone/>
            </a:pPr>
            <a:r>
              <a:rPr lang="en-US" sz="1400" i="1" smtClean="0"/>
              <a:t>Source : Gartner (March 2008)</a:t>
            </a:r>
          </a:p>
        </p:txBody>
      </p:sp>
      <p:sp>
        <p:nvSpPr>
          <p:cNvPr id="33796" name="Rectangle 5"/>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bwMode="auto">
          <a:xfrm>
            <a:off x="138113" y="682625"/>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rPr>
              <a:t>Virtualization Management Hierarchy</a:t>
            </a:r>
          </a:p>
        </p:txBody>
      </p:sp>
      <p:pic>
        <p:nvPicPr>
          <p:cNvPr id="35842" name="Picture 5"/>
          <p:cNvPicPr>
            <a:picLocks noChangeAspect="1" noChangeArrowheads="1"/>
          </p:cNvPicPr>
          <p:nvPr/>
        </p:nvPicPr>
        <p:blipFill>
          <a:blip r:embed="rId3"/>
          <a:srcRect/>
          <a:stretch>
            <a:fillRect/>
          </a:stretch>
        </p:blipFill>
        <p:spPr bwMode="auto">
          <a:xfrm>
            <a:off x="798513" y="1557338"/>
            <a:ext cx="7445375" cy="4719637"/>
          </a:xfrm>
          <a:prstGeom prst="rect">
            <a:avLst/>
          </a:prstGeom>
          <a:noFill/>
          <a:ln w="9525">
            <a:noFill/>
            <a:miter lim="800000"/>
            <a:headEnd/>
            <a:tailEnd/>
          </a:ln>
        </p:spPr>
      </p:pic>
      <p:sp>
        <p:nvSpPr>
          <p:cNvPr id="35843" name="Rectangle 7"/>
          <p:cNvSpPr>
            <a:spLocks noGrp="1"/>
          </p:cNvSpPr>
          <p:nvPr>
            <p:ph type="body" idx="4294967295"/>
          </p:nvPr>
        </p:nvSpPr>
        <p:spPr>
          <a:xfrm>
            <a:off x="747713" y="6338888"/>
            <a:ext cx="4446587" cy="304800"/>
          </a:xfrm>
        </p:spPr>
        <p:txBody>
          <a:bodyPr/>
          <a:lstStyle/>
          <a:p>
            <a:pPr eaLnBrk="1" hangingPunct="1">
              <a:buFont typeface="Arial" charset="0"/>
              <a:buNone/>
            </a:pPr>
            <a:r>
              <a:rPr lang="en-US" sz="1400" i="1" smtClean="0"/>
              <a:t>Source : Gartner ( Feb 2008)</a:t>
            </a:r>
          </a:p>
        </p:txBody>
      </p:sp>
      <p:sp>
        <p:nvSpPr>
          <p:cNvPr id="35844" name="Rectangle 5"/>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bwMode="auto">
          <a:xfrm>
            <a:off x="228600" y="533400"/>
            <a:ext cx="8915400" cy="987425"/>
          </a:xfrm>
        </p:spPr>
        <p:txBody>
          <a:bodyPr wrap="square" numCol="1" compatLnSpc="1">
            <a:prstTxWarp prst="textNoShape">
              <a:avLst/>
            </a:prstTxWarp>
          </a:bodyPr>
          <a:lstStyle/>
          <a:p>
            <a:pPr eaLnBrk="1" hangingPunct="1">
              <a:defRPr/>
            </a:pPr>
            <a:r>
              <a:rPr sz="3000" b="1" smtClean="0">
                <a:ln>
                  <a:noFill/>
                </a:ln>
                <a:solidFill>
                  <a:schemeClr val="bg1"/>
                </a:solidFill>
                <a:effectLst/>
                <a:latin typeface="Segoe"/>
              </a:rPr>
              <a:t>Managing Virtual Environment Creates Complexity</a:t>
            </a:r>
          </a:p>
        </p:txBody>
      </p:sp>
      <p:sp>
        <p:nvSpPr>
          <p:cNvPr id="37890" name="Rectangle 5"/>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37891" name="Picture 2"/>
          <p:cNvPicPr>
            <a:picLocks noChangeAspect="1" noChangeArrowheads="1"/>
          </p:cNvPicPr>
          <p:nvPr/>
        </p:nvPicPr>
        <p:blipFill>
          <a:blip r:embed="rId3"/>
          <a:srcRect/>
          <a:stretch>
            <a:fillRect/>
          </a:stretch>
        </p:blipFill>
        <p:spPr bwMode="auto">
          <a:xfrm>
            <a:off x="838200" y="1631950"/>
            <a:ext cx="7162800" cy="4692650"/>
          </a:xfrm>
          <a:prstGeom prst="rect">
            <a:avLst/>
          </a:prstGeom>
          <a:noFill/>
          <a:ln w="9525">
            <a:noFill/>
            <a:miter lim="800000"/>
            <a:headEnd/>
            <a:tailEnd/>
          </a:ln>
        </p:spPr>
      </p:pic>
      <p:sp>
        <p:nvSpPr>
          <p:cNvPr id="37892" name="Text Box 3"/>
          <p:cNvSpPr txBox="1">
            <a:spLocks noChangeArrowheads="1"/>
          </p:cNvSpPr>
          <p:nvPr/>
        </p:nvSpPr>
        <p:spPr bwMode="auto">
          <a:xfrm>
            <a:off x="3276600" y="3505200"/>
            <a:ext cx="658813" cy="457200"/>
          </a:xfrm>
          <a:prstGeom prst="rect">
            <a:avLst/>
          </a:prstGeom>
          <a:noFill/>
          <a:ln w="9525">
            <a:noFill/>
            <a:miter lim="800000"/>
            <a:headEnd/>
            <a:tailEnd/>
          </a:ln>
        </p:spPr>
        <p:txBody>
          <a:bodyPr wrap="none">
            <a:spAutoFit/>
          </a:bodyPr>
          <a:lstStyle/>
          <a:p>
            <a:pPr algn="ctr"/>
            <a:r>
              <a:rPr lang="en-US" sz="1200" b="1">
                <a:solidFill>
                  <a:schemeClr val="tx1"/>
                </a:solidFill>
                <a:latin typeface="Microsoft Sans Serif" pitchFamily="34" charset="0"/>
              </a:rPr>
              <a:t>Virtual </a:t>
            </a:r>
          </a:p>
          <a:p>
            <a:pPr algn="ctr"/>
            <a:r>
              <a:rPr lang="en-US" sz="1200" b="1">
                <a:solidFill>
                  <a:schemeClr val="tx1"/>
                </a:solidFill>
                <a:latin typeface="Microsoft Sans Serif" pitchFamily="34" charset="0"/>
              </a:rPr>
              <a:t>Mgmt</a:t>
            </a:r>
          </a:p>
        </p:txBody>
      </p:sp>
      <p:sp>
        <p:nvSpPr>
          <p:cNvPr id="37893" name="Rectangle 6"/>
          <p:cNvSpPr>
            <a:spLocks noChangeArrowheads="1"/>
          </p:cNvSpPr>
          <p:nvPr/>
        </p:nvSpPr>
        <p:spPr bwMode="auto">
          <a:xfrm>
            <a:off x="0" y="3810000"/>
            <a:ext cx="3810000" cy="1184275"/>
          </a:xfrm>
          <a:prstGeom prst="rect">
            <a:avLst/>
          </a:prstGeom>
          <a:noFill/>
          <a:ln w="9525">
            <a:noFill/>
            <a:miter lim="800000"/>
            <a:headEnd/>
            <a:tailEnd/>
          </a:ln>
        </p:spPr>
        <p:txBody>
          <a:bodyPr/>
          <a:lstStyle/>
          <a:p>
            <a:pPr algn="ctr"/>
            <a:endParaRPr lang="en-US" sz="2000" b="1">
              <a:solidFill>
                <a:srgbClr val="0069A5"/>
              </a:solidFill>
              <a:latin typeface="Arial"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bwMode="auto">
          <a:xfrm>
            <a:off x="138113" y="668338"/>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rPr>
              <a:t>Virtualization Vendor Landscape</a:t>
            </a:r>
          </a:p>
        </p:txBody>
      </p:sp>
      <p:pic>
        <p:nvPicPr>
          <p:cNvPr id="39938" name="Picture 5"/>
          <p:cNvPicPr>
            <a:picLocks noChangeAspect="1" noChangeArrowheads="1"/>
          </p:cNvPicPr>
          <p:nvPr/>
        </p:nvPicPr>
        <p:blipFill>
          <a:blip r:embed="rId3"/>
          <a:srcRect/>
          <a:stretch>
            <a:fillRect/>
          </a:stretch>
        </p:blipFill>
        <p:spPr bwMode="auto">
          <a:xfrm>
            <a:off x="533400" y="1800225"/>
            <a:ext cx="7961313" cy="4371975"/>
          </a:xfrm>
          <a:prstGeom prst="rect">
            <a:avLst/>
          </a:prstGeom>
          <a:noFill/>
          <a:ln w="9525">
            <a:noFill/>
            <a:miter lim="800000"/>
            <a:headEnd/>
            <a:tailEnd/>
          </a:ln>
        </p:spPr>
      </p:pic>
      <p:sp>
        <p:nvSpPr>
          <p:cNvPr id="39939" name="Rectangle 7"/>
          <p:cNvSpPr>
            <a:spLocks noGrp="1"/>
          </p:cNvSpPr>
          <p:nvPr>
            <p:ph type="body" idx="4294967295"/>
          </p:nvPr>
        </p:nvSpPr>
        <p:spPr>
          <a:xfrm>
            <a:off x="546100" y="6181725"/>
            <a:ext cx="4683125" cy="304800"/>
          </a:xfrm>
        </p:spPr>
        <p:txBody>
          <a:bodyPr/>
          <a:lstStyle/>
          <a:p>
            <a:pPr eaLnBrk="1" hangingPunct="1">
              <a:buFont typeface="Arial" charset="0"/>
              <a:buNone/>
            </a:pPr>
            <a:r>
              <a:rPr lang="en-US" sz="1400" i="1" smtClean="0"/>
              <a:t>Source : Gartner (March 2008)</a:t>
            </a:r>
          </a:p>
        </p:txBody>
      </p:sp>
      <p:sp>
        <p:nvSpPr>
          <p:cNvPr id="39940" name="Rectangle 5"/>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Freeform 9"/>
          <p:cNvSpPr>
            <a:spLocks/>
          </p:cNvSpPr>
          <p:nvPr>
            <p:custDataLst>
              <p:tags r:id="rId1"/>
            </p:custDataLst>
          </p:nvPr>
        </p:nvSpPr>
        <p:spPr bwMode="auto">
          <a:xfrm>
            <a:off x="320675" y="1509713"/>
            <a:ext cx="8823325" cy="1233487"/>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solidFill>
            <a:srgbClr val="F4F3D8"/>
          </a:solidFill>
          <a:ln w="28575" cap="flat" cmpd="sng">
            <a:noFill/>
            <a:prstDash val="solid"/>
            <a:round/>
            <a:headEnd/>
            <a:tailEnd/>
          </a:ln>
          <a:effectLst>
            <a:outerShdw dist="35921" dir="2700000" algn="ctr" rotWithShape="0">
              <a:schemeClr val="bg2">
                <a:alpha val="50000"/>
              </a:schemeClr>
            </a:outerShdw>
          </a:effectLst>
        </p:spPr>
        <p:txBody>
          <a:bodyPr wrap="none" anchor="ctr"/>
          <a:lstStyle/>
          <a:p>
            <a:pPr>
              <a:defRPr/>
            </a:pPr>
            <a:endParaRPr lang="en-US"/>
          </a:p>
        </p:txBody>
      </p:sp>
      <p:sp>
        <p:nvSpPr>
          <p:cNvPr id="35848" name="Freeform 8"/>
          <p:cNvSpPr>
            <a:spLocks/>
          </p:cNvSpPr>
          <p:nvPr>
            <p:custDataLst>
              <p:tags r:id="rId2"/>
            </p:custDataLst>
          </p:nvPr>
        </p:nvSpPr>
        <p:spPr bwMode="auto">
          <a:xfrm>
            <a:off x="320675" y="2971800"/>
            <a:ext cx="8823325" cy="1317625"/>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solidFill>
            <a:srgbClr val="F4F3D8"/>
          </a:solidFill>
          <a:ln w="28575" cap="flat" cmpd="sng">
            <a:noFill/>
            <a:prstDash val="solid"/>
            <a:round/>
            <a:headEnd/>
            <a:tailEnd/>
          </a:ln>
          <a:effectLst>
            <a:outerShdw dist="35921" dir="2700000" algn="ctr" rotWithShape="0">
              <a:schemeClr val="bg2">
                <a:alpha val="50000"/>
              </a:schemeClr>
            </a:outerShdw>
          </a:effectLst>
        </p:spPr>
        <p:txBody>
          <a:bodyPr wrap="none" anchor="ctr"/>
          <a:lstStyle/>
          <a:p>
            <a:pPr>
              <a:defRPr/>
            </a:pPr>
            <a:endParaRPr lang="en-US"/>
          </a:p>
        </p:txBody>
      </p:sp>
      <p:sp>
        <p:nvSpPr>
          <p:cNvPr id="45058" name="Rectangle 2"/>
          <p:cNvSpPr>
            <a:spLocks noGrp="1"/>
          </p:cNvSpPr>
          <p:nvPr>
            <p:ph type="title" idx="4294967295"/>
          </p:nvPr>
        </p:nvSpPr>
        <p:spPr bwMode="auto">
          <a:xfrm>
            <a:off x="138113" y="668338"/>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rPr>
              <a:t>Application Virtualization</a:t>
            </a:r>
          </a:p>
        </p:txBody>
      </p:sp>
      <p:sp>
        <p:nvSpPr>
          <p:cNvPr id="41988" name="Rectangle 3"/>
          <p:cNvSpPr>
            <a:spLocks noGrp="1"/>
          </p:cNvSpPr>
          <p:nvPr>
            <p:ph type="body" idx="4294967295"/>
          </p:nvPr>
        </p:nvSpPr>
        <p:spPr>
          <a:xfrm>
            <a:off x="381000" y="1768475"/>
            <a:ext cx="8229600" cy="957263"/>
          </a:xfrm>
        </p:spPr>
        <p:txBody>
          <a:bodyPr/>
          <a:lstStyle/>
          <a:p>
            <a:pPr marL="0" indent="0">
              <a:buFont typeface="Arial" charset="0"/>
              <a:buNone/>
            </a:pPr>
            <a:r>
              <a:rPr lang="en-US" sz="2000" b="1" i="1" smtClean="0">
                <a:solidFill>
                  <a:schemeClr val="tx1"/>
                </a:solidFill>
              </a:rPr>
              <a:t>“ An application that is abstracted from the user’s OS and runs in isolation from other applications “ –</a:t>
            </a:r>
            <a:r>
              <a:rPr lang="en-US" sz="2000" i="1" smtClean="0">
                <a:solidFill>
                  <a:schemeClr val="tx1"/>
                </a:solidFill>
              </a:rPr>
              <a:t> </a:t>
            </a:r>
            <a:r>
              <a:rPr lang="en-US" sz="1400" i="1" smtClean="0">
                <a:solidFill>
                  <a:schemeClr val="tx1"/>
                </a:solidFill>
              </a:rPr>
              <a:t>Forrester Definition</a:t>
            </a:r>
          </a:p>
          <a:p>
            <a:pPr marL="0" indent="0">
              <a:buFont typeface="Arial" charset="0"/>
              <a:buNone/>
            </a:pPr>
            <a:endParaRPr lang="en-US" sz="1400" i="1" smtClean="0">
              <a:solidFill>
                <a:schemeClr val="tx1"/>
              </a:solidFill>
            </a:endParaRPr>
          </a:p>
        </p:txBody>
      </p:sp>
      <p:sp>
        <p:nvSpPr>
          <p:cNvPr id="41989" name="Rectangle 6"/>
          <p:cNvSpPr>
            <a:spLocks noChangeArrowheads="1"/>
          </p:cNvSpPr>
          <p:nvPr/>
        </p:nvSpPr>
        <p:spPr bwMode="auto">
          <a:xfrm>
            <a:off x="457200" y="3108325"/>
            <a:ext cx="8229600" cy="1006475"/>
          </a:xfrm>
          <a:prstGeom prst="rect">
            <a:avLst/>
          </a:prstGeom>
          <a:noFill/>
          <a:ln w="9525">
            <a:noFill/>
            <a:miter lim="800000"/>
            <a:headEnd/>
            <a:tailEnd/>
          </a:ln>
        </p:spPr>
        <p:txBody>
          <a:bodyPr>
            <a:spAutoFit/>
          </a:bodyPr>
          <a:lstStyle/>
          <a:p>
            <a:r>
              <a:rPr lang="en-US" sz="2000" b="1" i="1">
                <a:solidFill>
                  <a:schemeClr val="tx1"/>
                </a:solidFill>
                <a:latin typeface="Segoe"/>
              </a:rPr>
              <a:t>By 2010, 50% of large organizations and by 2013,50% of mid size organizations will use application virtualization as part of their PC life cycle management practices.  -</a:t>
            </a:r>
            <a:r>
              <a:rPr lang="en-US" sz="2000" i="1">
                <a:solidFill>
                  <a:schemeClr val="tx1"/>
                </a:solidFill>
                <a:latin typeface="Segoe"/>
              </a:rPr>
              <a:t> </a:t>
            </a:r>
            <a:r>
              <a:rPr lang="en-US" sz="1400" i="1">
                <a:solidFill>
                  <a:schemeClr val="tx1"/>
                </a:solidFill>
                <a:latin typeface="Segoe"/>
              </a:rPr>
              <a:t>Gartner March 08</a:t>
            </a:r>
          </a:p>
        </p:txBody>
      </p:sp>
      <p:sp>
        <p:nvSpPr>
          <p:cNvPr id="41990" name="Text Box 7"/>
          <p:cNvSpPr txBox="1">
            <a:spLocks noChangeArrowheads="1"/>
          </p:cNvSpPr>
          <p:nvPr/>
        </p:nvSpPr>
        <p:spPr bwMode="auto">
          <a:xfrm>
            <a:off x="492125" y="4538663"/>
            <a:ext cx="8210550" cy="2198687"/>
          </a:xfrm>
          <a:prstGeom prst="rect">
            <a:avLst/>
          </a:prstGeom>
          <a:noFill/>
          <a:ln w="9525">
            <a:noFill/>
            <a:miter lim="800000"/>
            <a:headEnd/>
            <a:tailEnd/>
          </a:ln>
        </p:spPr>
        <p:txBody>
          <a:bodyPr>
            <a:spAutoFit/>
          </a:bodyPr>
          <a:lstStyle/>
          <a:p>
            <a:r>
              <a:rPr lang="en-US" sz="2000" b="1">
                <a:solidFill>
                  <a:schemeClr val="bg1"/>
                </a:solidFill>
                <a:latin typeface="Segoe"/>
              </a:rPr>
              <a:t>Key Benefits</a:t>
            </a:r>
          </a:p>
          <a:p>
            <a:endParaRPr lang="en-US" sz="2000" b="1">
              <a:solidFill>
                <a:schemeClr val="bg1"/>
              </a:solidFill>
              <a:latin typeface="Segoe"/>
            </a:endParaRPr>
          </a:p>
          <a:p>
            <a:pPr>
              <a:buFont typeface="Webdings" pitchFamily="18" charset="2"/>
              <a:buChar char="4"/>
            </a:pPr>
            <a:r>
              <a:rPr lang="en-US" sz="1600">
                <a:solidFill>
                  <a:schemeClr val="bg1"/>
                </a:solidFill>
                <a:latin typeface="Segoe"/>
              </a:rPr>
              <a:t> Eliminates Application conflicts</a:t>
            </a:r>
          </a:p>
          <a:p>
            <a:pPr>
              <a:buFont typeface="Webdings" pitchFamily="18" charset="2"/>
              <a:buNone/>
            </a:pPr>
            <a:endParaRPr lang="en-US" sz="1600">
              <a:solidFill>
                <a:schemeClr val="bg1"/>
              </a:solidFill>
              <a:latin typeface="Segoe"/>
            </a:endParaRPr>
          </a:p>
          <a:p>
            <a:pPr>
              <a:buFont typeface="Webdings" pitchFamily="18" charset="2"/>
              <a:buChar char="4"/>
            </a:pPr>
            <a:r>
              <a:rPr lang="en-US" sz="1600">
                <a:solidFill>
                  <a:schemeClr val="bg1"/>
                </a:solidFill>
                <a:latin typeface="Segoe"/>
              </a:rPr>
              <a:t> Decrease management and support costs</a:t>
            </a:r>
          </a:p>
          <a:p>
            <a:pPr>
              <a:buFont typeface="Webdings" pitchFamily="18" charset="2"/>
              <a:buNone/>
            </a:pPr>
            <a:endParaRPr lang="en-US" sz="1600">
              <a:solidFill>
                <a:schemeClr val="bg1"/>
              </a:solidFill>
              <a:latin typeface="Segoe"/>
            </a:endParaRPr>
          </a:p>
          <a:p>
            <a:pPr>
              <a:buFont typeface="Webdings" pitchFamily="18" charset="2"/>
              <a:buChar char="4"/>
            </a:pPr>
            <a:r>
              <a:rPr lang="en-US" sz="1600">
                <a:solidFill>
                  <a:schemeClr val="bg1"/>
                </a:solidFill>
                <a:latin typeface="Segoe"/>
              </a:rPr>
              <a:t> Cab be used in conjunction with other types of client virtualization technologies</a:t>
            </a:r>
          </a:p>
          <a:p>
            <a:pPr>
              <a:buFontTx/>
              <a:buChar char="•"/>
            </a:pPr>
            <a:endParaRPr lang="en-US" sz="1800">
              <a:solidFill>
                <a:schemeClr val="bg1"/>
              </a:solidFill>
              <a:latin typeface="Segoe"/>
            </a:endParaRPr>
          </a:p>
        </p:txBody>
      </p:sp>
      <p:sp>
        <p:nvSpPr>
          <p:cNvPr id="41991" name="Rectangle 6"/>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42888" y="2035175"/>
            <a:ext cx="8547100" cy="628650"/>
          </a:xfrm>
        </p:spPr>
        <p:txBody>
          <a:bodyPr/>
          <a:lstStyle/>
          <a:p>
            <a:pPr algn="ctr" eaLnBrk="1" hangingPunct="1">
              <a:lnSpc>
                <a:spcPct val="80000"/>
              </a:lnSpc>
              <a:spcBef>
                <a:spcPct val="0"/>
              </a:spcBef>
              <a:defRPr/>
            </a:pPr>
            <a:r>
              <a:rPr sz="4400">
                <a:ln>
                  <a:noFill/>
                </a:ln>
                <a:effectLst>
                  <a:outerShdw blurRad="38100" dist="38100" dir="2700000" algn="tl">
                    <a:srgbClr val="C0C0C0"/>
                  </a:outerShdw>
                </a:effectLst>
                <a:latin typeface="Segoe"/>
              </a:rPr>
              <a:t>Business Value of Virtualization</a:t>
            </a:r>
          </a:p>
        </p:txBody>
      </p:sp>
      <p:sp>
        <p:nvSpPr>
          <p:cNvPr id="16386" name="Text Box 6"/>
          <p:cNvSpPr txBox="1">
            <a:spLocks noChangeArrowheads="1"/>
          </p:cNvSpPr>
          <p:nvPr/>
        </p:nvSpPr>
        <p:spPr bwMode="auto">
          <a:xfrm>
            <a:off x="533400" y="5424488"/>
            <a:ext cx="5467350" cy="915987"/>
          </a:xfrm>
          <a:prstGeom prst="rect">
            <a:avLst/>
          </a:prstGeom>
          <a:noFill/>
          <a:ln w="9525">
            <a:noFill/>
            <a:miter lim="800000"/>
            <a:headEnd/>
            <a:tailEnd/>
          </a:ln>
        </p:spPr>
        <p:txBody>
          <a:bodyPr wrap="none">
            <a:spAutoFit/>
          </a:bodyPr>
          <a:lstStyle/>
          <a:p>
            <a:r>
              <a:rPr lang="en-US" sz="1800">
                <a:solidFill>
                  <a:schemeClr val="bg1"/>
                </a:solidFill>
                <a:latin typeface="Segoe"/>
              </a:rPr>
              <a:t>Kalyan Kumar</a:t>
            </a:r>
          </a:p>
          <a:p>
            <a:r>
              <a:rPr lang="en-US" sz="1800">
                <a:solidFill>
                  <a:schemeClr val="bg1"/>
                </a:solidFill>
                <a:latin typeface="Segoe"/>
              </a:rPr>
              <a:t>Global Practice Head,ITSA</a:t>
            </a:r>
          </a:p>
          <a:p>
            <a:r>
              <a:rPr lang="en-US" sz="1800">
                <a:solidFill>
                  <a:schemeClr val="bg1"/>
                </a:solidFill>
                <a:latin typeface="Segoe"/>
              </a:rPr>
              <a:t>HCL Technologies – Infrastructure Services Division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p:cNvSpPr>
          <p:nvPr>
            <p:ph type="title" idx="4294967295"/>
          </p:nvPr>
        </p:nvSpPr>
        <p:spPr bwMode="auto">
          <a:xfrm>
            <a:off x="133350" y="668338"/>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rPr>
              <a:t>Types of Application Virtualization</a:t>
            </a:r>
          </a:p>
        </p:txBody>
      </p:sp>
      <p:sp>
        <p:nvSpPr>
          <p:cNvPr id="43010" name="Rectangle 7"/>
          <p:cNvSpPr>
            <a:spLocks noGrp="1"/>
          </p:cNvSpPr>
          <p:nvPr>
            <p:ph type="body" sz="half" idx="4294967295"/>
          </p:nvPr>
        </p:nvSpPr>
        <p:spPr>
          <a:xfrm>
            <a:off x="228600" y="1828800"/>
            <a:ext cx="4038600" cy="396875"/>
          </a:xfrm>
        </p:spPr>
        <p:txBody>
          <a:bodyPr/>
          <a:lstStyle/>
          <a:p>
            <a:pPr>
              <a:buFont typeface="Arial" charset="0"/>
              <a:buNone/>
            </a:pPr>
            <a:r>
              <a:rPr lang="en-US" sz="2000" b="1" smtClean="0"/>
              <a:t>Local Application Virtualization</a:t>
            </a:r>
          </a:p>
        </p:txBody>
      </p:sp>
      <p:sp>
        <p:nvSpPr>
          <p:cNvPr id="43011" name="AutoShape 8"/>
          <p:cNvSpPr>
            <a:spLocks noGrp="1" noChangeAspect="1" noChangeArrowheads="1"/>
          </p:cNvSpPr>
          <p:nvPr>
            <p:ph type="body" sz="half" idx="4294967295"/>
          </p:nvPr>
        </p:nvSpPr>
        <p:spPr>
          <a:xfrm>
            <a:off x="4343400" y="1752600"/>
            <a:ext cx="4597400" cy="6207125"/>
          </a:xfrm>
        </p:spPr>
        <p:txBody>
          <a:bodyPr/>
          <a:lstStyle/>
          <a:p>
            <a:pPr algn="just">
              <a:lnSpc>
                <a:spcPct val="150000"/>
              </a:lnSpc>
              <a:spcBef>
                <a:spcPct val="50000"/>
              </a:spcBef>
              <a:buFont typeface="Webdings" pitchFamily="18" charset="2"/>
              <a:buChar char="4"/>
            </a:pPr>
            <a:endParaRPr lang="en-US" sz="1600" smtClean="0"/>
          </a:p>
          <a:p>
            <a:pPr algn="just">
              <a:lnSpc>
                <a:spcPct val="150000"/>
              </a:lnSpc>
              <a:spcBef>
                <a:spcPct val="50000"/>
              </a:spcBef>
              <a:buFont typeface="Webdings" pitchFamily="18" charset="2"/>
              <a:buChar char="4"/>
            </a:pPr>
            <a:r>
              <a:rPr lang="en-US" sz="1600" smtClean="0"/>
              <a:t>Next generation of application packaging</a:t>
            </a:r>
          </a:p>
          <a:p>
            <a:pPr algn="just">
              <a:lnSpc>
                <a:spcPct val="150000"/>
              </a:lnSpc>
              <a:spcBef>
                <a:spcPct val="50000"/>
              </a:spcBef>
              <a:buFont typeface="Webdings" pitchFamily="18" charset="2"/>
              <a:buChar char="4"/>
            </a:pPr>
            <a:r>
              <a:rPr lang="en-US" sz="1600" smtClean="0"/>
              <a:t>Applications are packaged as self-contained executables that run independent of any other application on the machine</a:t>
            </a:r>
          </a:p>
          <a:p>
            <a:pPr algn="just">
              <a:lnSpc>
                <a:spcPct val="150000"/>
              </a:lnSpc>
              <a:spcBef>
                <a:spcPct val="50000"/>
              </a:spcBef>
              <a:buFont typeface="Webdings" pitchFamily="18" charset="2"/>
              <a:buChar char="4"/>
            </a:pPr>
            <a:r>
              <a:rPr lang="en-US" sz="1600" smtClean="0"/>
              <a:t>Run in an isolated bubble on the user’s OS, unable to interact with other applications</a:t>
            </a:r>
          </a:p>
          <a:p>
            <a:pPr algn="just">
              <a:lnSpc>
                <a:spcPct val="150000"/>
              </a:lnSpc>
              <a:spcBef>
                <a:spcPct val="50000"/>
              </a:spcBef>
              <a:buFont typeface="Webdings" pitchFamily="18" charset="2"/>
              <a:buChar char="4"/>
            </a:pPr>
            <a:r>
              <a:rPr lang="en-US" sz="1600" smtClean="0"/>
              <a:t>Solutions Available</a:t>
            </a:r>
          </a:p>
          <a:p>
            <a:pPr lvl="1" algn="just">
              <a:lnSpc>
                <a:spcPct val="90000"/>
              </a:lnSpc>
              <a:spcBef>
                <a:spcPct val="50000"/>
              </a:spcBef>
              <a:buFont typeface="Webdings" pitchFamily="18" charset="2"/>
              <a:buChar char="4"/>
            </a:pPr>
            <a:r>
              <a:rPr sz="1600" smtClean="0"/>
              <a:t>Altiris Software Virtualization Solutions</a:t>
            </a:r>
          </a:p>
          <a:p>
            <a:pPr lvl="1" algn="just">
              <a:lnSpc>
                <a:spcPct val="90000"/>
              </a:lnSpc>
              <a:spcBef>
                <a:spcPct val="50000"/>
              </a:spcBef>
              <a:buFont typeface="Webdings" pitchFamily="18" charset="2"/>
              <a:buChar char="4"/>
            </a:pPr>
            <a:r>
              <a:rPr sz="1600" smtClean="0"/>
              <a:t>Citrix XenApp</a:t>
            </a:r>
          </a:p>
          <a:p>
            <a:pPr lvl="1" algn="just">
              <a:lnSpc>
                <a:spcPct val="90000"/>
              </a:lnSpc>
              <a:spcBef>
                <a:spcPct val="50000"/>
              </a:spcBef>
              <a:buFont typeface="Webdings" pitchFamily="18" charset="2"/>
              <a:buChar char="4"/>
            </a:pPr>
            <a:r>
              <a:rPr sz="1600" smtClean="0"/>
              <a:t>Microsoft Application Virtualization</a:t>
            </a:r>
          </a:p>
          <a:p>
            <a:pPr lvl="1" algn="just">
              <a:lnSpc>
                <a:spcPct val="90000"/>
              </a:lnSpc>
              <a:spcBef>
                <a:spcPct val="50000"/>
              </a:spcBef>
              <a:buFont typeface="Webdings" pitchFamily="18" charset="2"/>
              <a:buChar char="4"/>
            </a:pPr>
            <a:r>
              <a:rPr sz="1600" smtClean="0"/>
              <a:t>VMware Application Virtualization</a:t>
            </a:r>
          </a:p>
          <a:p>
            <a:pPr algn="just">
              <a:lnSpc>
                <a:spcPct val="90000"/>
              </a:lnSpc>
              <a:spcBef>
                <a:spcPct val="50000"/>
              </a:spcBef>
              <a:buFont typeface="Webdings" pitchFamily="18" charset="2"/>
              <a:buChar char="4"/>
            </a:pPr>
            <a:endParaRPr lang="en-US" sz="1600" smtClean="0"/>
          </a:p>
          <a:p>
            <a:pPr algn="just">
              <a:lnSpc>
                <a:spcPct val="150000"/>
              </a:lnSpc>
              <a:spcBef>
                <a:spcPct val="50000"/>
              </a:spcBef>
              <a:buFont typeface="Webdings" pitchFamily="18" charset="2"/>
              <a:buChar char="4"/>
            </a:pPr>
            <a:endParaRPr lang="en-US" sz="1600" smtClean="0"/>
          </a:p>
          <a:p>
            <a:pPr algn="just">
              <a:lnSpc>
                <a:spcPct val="150000"/>
              </a:lnSpc>
              <a:spcBef>
                <a:spcPct val="50000"/>
              </a:spcBef>
              <a:buFont typeface="Webdings" pitchFamily="18" charset="2"/>
              <a:buChar char="4"/>
            </a:pPr>
            <a:endParaRPr lang="en-US" sz="1600" smtClean="0"/>
          </a:p>
        </p:txBody>
      </p:sp>
      <p:sp>
        <p:nvSpPr>
          <p:cNvPr id="43012" name="Rectangle 6"/>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43013" name="Picture 6"/>
          <p:cNvPicPr>
            <a:picLocks noChangeAspect="1" noChangeArrowheads="1"/>
          </p:cNvPicPr>
          <p:nvPr/>
        </p:nvPicPr>
        <p:blipFill>
          <a:blip r:embed="rId2"/>
          <a:srcRect t="11288"/>
          <a:stretch>
            <a:fillRect/>
          </a:stretch>
        </p:blipFill>
        <p:spPr bwMode="auto">
          <a:xfrm>
            <a:off x="457200" y="2595563"/>
            <a:ext cx="3657600" cy="3500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a:xfrm>
            <a:off x="109538" y="685800"/>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rPr>
              <a:t>Types of Application Virtualization</a:t>
            </a:r>
          </a:p>
        </p:txBody>
      </p:sp>
      <p:sp>
        <p:nvSpPr>
          <p:cNvPr id="44034" name="Rectangle 4"/>
          <p:cNvSpPr>
            <a:spLocks noGrp="1"/>
          </p:cNvSpPr>
          <p:nvPr>
            <p:ph type="body" sz="half" idx="4294967295"/>
          </p:nvPr>
        </p:nvSpPr>
        <p:spPr>
          <a:xfrm>
            <a:off x="457200" y="1816100"/>
            <a:ext cx="4481513" cy="396875"/>
          </a:xfrm>
        </p:spPr>
        <p:txBody>
          <a:bodyPr/>
          <a:lstStyle/>
          <a:p>
            <a:pPr>
              <a:buFont typeface="Arial" charset="0"/>
              <a:buNone/>
            </a:pPr>
            <a:r>
              <a:rPr lang="en-US" sz="2000" b="1" smtClean="0"/>
              <a:t>Hosted Application Virtualization</a:t>
            </a:r>
          </a:p>
        </p:txBody>
      </p:sp>
      <p:sp>
        <p:nvSpPr>
          <p:cNvPr id="44035" name="AutoShape 5"/>
          <p:cNvSpPr>
            <a:spLocks noGrp="1" noChangeAspect="1" noChangeArrowheads="1"/>
          </p:cNvSpPr>
          <p:nvPr>
            <p:ph type="body" sz="half" idx="4294967295"/>
          </p:nvPr>
        </p:nvSpPr>
        <p:spPr>
          <a:xfrm>
            <a:off x="4724400" y="2209800"/>
            <a:ext cx="4191000" cy="5470525"/>
          </a:xfrm>
        </p:spPr>
        <p:txBody>
          <a:bodyPr/>
          <a:lstStyle/>
          <a:p>
            <a:pPr algn="just">
              <a:lnSpc>
                <a:spcPct val="150000"/>
              </a:lnSpc>
              <a:spcBef>
                <a:spcPct val="50000"/>
              </a:spcBef>
              <a:buFont typeface="Webdings" pitchFamily="18" charset="2"/>
              <a:buChar char="4"/>
            </a:pPr>
            <a:r>
              <a:rPr lang="en-US" sz="1600" smtClean="0"/>
              <a:t>Applications are run in bubbles hosted on data center servers</a:t>
            </a:r>
          </a:p>
          <a:p>
            <a:pPr algn="just">
              <a:lnSpc>
                <a:spcPct val="150000"/>
              </a:lnSpc>
              <a:spcBef>
                <a:spcPct val="50000"/>
              </a:spcBef>
              <a:buFont typeface="Webdings" pitchFamily="18" charset="2"/>
              <a:buChar char="4"/>
            </a:pPr>
            <a:r>
              <a:rPr lang="en-US" sz="1600" smtClean="0"/>
              <a:t>Users access these applications over the network</a:t>
            </a:r>
          </a:p>
          <a:p>
            <a:pPr algn="just">
              <a:lnSpc>
                <a:spcPct val="150000"/>
              </a:lnSpc>
              <a:spcBef>
                <a:spcPct val="50000"/>
              </a:spcBef>
              <a:buFont typeface="Webdings" pitchFamily="18" charset="2"/>
              <a:buChar char="4"/>
            </a:pPr>
            <a:r>
              <a:rPr lang="en-US" sz="1600" smtClean="0"/>
              <a:t>It provides secure remote access and data security</a:t>
            </a:r>
          </a:p>
          <a:p>
            <a:pPr algn="just">
              <a:lnSpc>
                <a:spcPct val="150000"/>
              </a:lnSpc>
              <a:spcBef>
                <a:spcPct val="50000"/>
              </a:spcBef>
              <a:buFont typeface="Webdings" pitchFamily="18" charset="2"/>
              <a:buChar char="4"/>
            </a:pPr>
            <a:r>
              <a:rPr lang="en-US" sz="1600" smtClean="0"/>
              <a:t>Solutions Available</a:t>
            </a:r>
          </a:p>
          <a:p>
            <a:pPr lvl="1" algn="just">
              <a:lnSpc>
                <a:spcPct val="150000"/>
              </a:lnSpc>
              <a:spcBef>
                <a:spcPct val="50000"/>
              </a:spcBef>
              <a:buFont typeface="Webdings" pitchFamily="18" charset="2"/>
              <a:buChar char="4"/>
            </a:pPr>
            <a:r>
              <a:rPr sz="1600" smtClean="0"/>
              <a:t>Citrix XenApp (Presentation Server)</a:t>
            </a:r>
          </a:p>
          <a:p>
            <a:pPr lvl="1" algn="just">
              <a:lnSpc>
                <a:spcPct val="150000"/>
              </a:lnSpc>
              <a:spcBef>
                <a:spcPct val="50000"/>
              </a:spcBef>
              <a:buFont typeface="Webdings" pitchFamily="18" charset="2"/>
              <a:buChar char="4"/>
            </a:pPr>
            <a:r>
              <a:rPr sz="1600" smtClean="0"/>
              <a:t>Microsoft Terminal Services</a:t>
            </a:r>
          </a:p>
          <a:p>
            <a:pPr lvl="1" algn="just">
              <a:lnSpc>
                <a:spcPct val="150000"/>
              </a:lnSpc>
              <a:spcBef>
                <a:spcPct val="50000"/>
              </a:spcBef>
              <a:buFont typeface="Webdings" pitchFamily="18" charset="2"/>
              <a:buChar char="4"/>
            </a:pPr>
            <a:r>
              <a:rPr sz="1600" smtClean="0"/>
              <a:t>Sun Secure Global Desktop</a:t>
            </a:r>
          </a:p>
          <a:p>
            <a:pPr algn="just">
              <a:lnSpc>
                <a:spcPct val="150000"/>
              </a:lnSpc>
              <a:spcBef>
                <a:spcPct val="50000"/>
              </a:spcBef>
              <a:buFont typeface="Webdings" pitchFamily="18" charset="2"/>
              <a:buChar char="4"/>
            </a:pPr>
            <a:endParaRPr lang="en-US" sz="1600" smtClean="0"/>
          </a:p>
          <a:p>
            <a:pPr algn="just">
              <a:lnSpc>
                <a:spcPct val="150000"/>
              </a:lnSpc>
              <a:spcBef>
                <a:spcPct val="50000"/>
              </a:spcBef>
              <a:buFont typeface="Webdings" pitchFamily="18" charset="2"/>
              <a:buChar char="4"/>
            </a:pPr>
            <a:endParaRPr lang="en-US" sz="1600" smtClean="0"/>
          </a:p>
        </p:txBody>
      </p:sp>
      <p:sp>
        <p:nvSpPr>
          <p:cNvPr id="44036" name="Rectangle 6"/>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44037" name="Picture 6"/>
          <p:cNvPicPr>
            <a:picLocks noChangeAspect="1" noChangeArrowheads="1"/>
          </p:cNvPicPr>
          <p:nvPr/>
        </p:nvPicPr>
        <p:blipFill>
          <a:blip r:embed="rId2"/>
          <a:srcRect t="3773"/>
          <a:stretch>
            <a:fillRect/>
          </a:stretch>
        </p:blipFill>
        <p:spPr bwMode="auto">
          <a:xfrm>
            <a:off x="490538" y="2317750"/>
            <a:ext cx="4005262" cy="3863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327025" y="1352550"/>
            <a:ext cx="8512175" cy="5132388"/>
            <a:chOff x="192" y="624"/>
            <a:chExt cx="5328" cy="3504"/>
          </a:xfrm>
        </p:grpSpPr>
        <p:sp>
          <p:nvSpPr>
            <p:cNvPr id="45083" name="Rectangle 3"/>
            <p:cNvSpPr>
              <a:spLocks noChangeArrowheads="1"/>
            </p:cNvSpPr>
            <p:nvPr/>
          </p:nvSpPr>
          <p:spPr bwMode="auto">
            <a:xfrm>
              <a:off x="2544" y="3252"/>
              <a:ext cx="2976"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84" name="Rectangle 4"/>
            <p:cNvSpPr>
              <a:spLocks noChangeArrowheads="1"/>
            </p:cNvSpPr>
            <p:nvPr/>
          </p:nvSpPr>
          <p:spPr bwMode="auto">
            <a:xfrm>
              <a:off x="1344" y="3252"/>
              <a:ext cx="1200"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85" name="Rectangle 5"/>
            <p:cNvSpPr>
              <a:spLocks noChangeArrowheads="1"/>
            </p:cNvSpPr>
            <p:nvPr/>
          </p:nvSpPr>
          <p:spPr bwMode="auto">
            <a:xfrm>
              <a:off x="192" y="3252"/>
              <a:ext cx="1152"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86" name="Rectangle 6"/>
            <p:cNvSpPr>
              <a:spLocks noChangeArrowheads="1"/>
            </p:cNvSpPr>
            <p:nvPr/>
          </p:nvSpPr>
          <p:spPr bwMode="auto">
            <a:xfrm>
              <a:off x="2544" y="2376"/>
              <a:ext cx="2976"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87" name="Rectangle 7"/>
            <p:cNvSpPr>
              <a:spLocks noChangeArrowheads="1"/>
            </p:cNvSpPr>
            <p:nvPr/>
          </p:nvSpPr>
          <p:spPr bwMode="auto">
            <a:xfrm>
              <a:off x="1344" y="2376"/>
              <a:ext cx="1200"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88" name="Rectangle 8"/>
            <p:cNvSpPr>
              <a:spLocks noChangeArrowheads="1"/>
            </p:cNvSpPr>
            <p:nvPr/>
          </p:nvSpPr>
          <p:spPr bwMode="auto">
            <a:xfrm>
              <a:off x="192" y="2376"/>
              <a:ext cx="1152"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89" name="Rectangle 9"/>
            <p:cNvSpPr>
              <a:spLocks noChangeArrowheads="1"/>
            </p:cNvSpPr>
            <p:nvPr/>
          </p:nvSpPr>
          <p:spPr bwMode="auto">
            <a:xfrm>
              <a:off x="2544" y="1500"/>
              <a:ext cx="2976"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90" name="Rectangle 10"/>
            <p:cNvSpPr>
              <a:spLocks noChangeArrowheads="1"/>
            </p:cNvSpPr>
            <p:nvPr/>
          </p:nvSpPr>
          <p:spPr bwMode="auto">
            <a:xfrm>
              <a:off x="1344" y="1500"/>
              <a:ext cx="1200"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91" name="Rectangle 11"/>
            <p:cNvSpPr>
              <a:spLocks noChangeArrowheads="1"/>
            </p:cNvSpPr>
            <p:nvPr/>
          </p:nvSpPr>
          <p:spPr bwMode="auto">
            <a:xfrm>
              <a:off x="192" y="1500"/>
              <a:ext cx="1152"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92" name="Rectangle 12"/>
            <p:cNvSpPr>
              <a:spLocks noChangeArrowheads="1"/>
            </p:cNvSpPr>
            <p:nvPr/>
          </p:nvSpPr>
          <p:spPr bwMode="auto">
            <a:xfrm>
              <a:off x="2544" y="624"/>
              <a:ext cx="2976"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93" name="Rectangle 13"/>
            <p:cNvSpPr>
              <a:spLocks noChangeArrowheads="1"/>
            </p:cNvSpPr>
            <p:nvPr/>
          </p:nvSpPr>
          <p:spPr bwMode="auto">
            <a:xfrm>
              <a:off x="1344" y="624"/>
              <a:ext cx="1200" cy="876"/>
            </a:xfrm>
            <a:prstGeom prst="rect">
              <a:avLst/>
            </a:prstGeom>
            <a:solidFill>
              <a:srgbClr val="F2D98A"/>
            </a:solidFill>
            <a:ln w="9525" algn="ctr">
              <a:solidFill>
                <a:schemeClr val="bg1"/>
              </a:solidFill>
              <a:miter lim="800000"/>
              <a:headEnd/>
              <a:tailEnd/>
            </a:ln>
          </p:spPr>
          <p:txBody>
            <a:bodyPr/>
            <a:lstStyle/>
            <a:p>
              <a:pPr algn="ctr">
                <a:spcBef>
                  <a:spcPct val="20000"/>
                </a:spcBef>
                <a:buFont typeface="Arial" charset="0"/>
                <a:buNone/>
              </a:pPr>
              <a:endParaRPr lang="en-US" sz="2000">
                <a:solidFill>
                  <a:schemeClr val="bg1"/>
                </a:solidFill>
                <a:latin typeface="Segoe"/>
              </a:endParaRPr>
            </a:p>
          </p:txBody>
        </p:sp>
        <p:sp>
          <p:nvSpPr>
            <p:cNvPr id="45094" name="Rectangle 14"/>
            <p:cNvSpPr>
              <a:spLocks noChangeArrowheads="1"/>
            </p:cNvSpPr>
            <p:nvPr/>
          </p:nvSpPr>
          <p:spPr bwMode="auto">
            <a:xfrm>
              <a:off x="192" y="624"/>
              <a:ext cx="1152" cy="876"/>
            </a:xfrm>
            <a:prstGeom prst="rect">
              <a:avLst/>
            </a:prstGeom>
            <a:solidFill>
              <a:srgbClr val="F2D98A"/>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95" name="Line 15"/>
            <p:cNvSpPr>
              <a:spLocks noChangeShapeType="1"/>
            </p:cNvSpPr>
            <p:nvPr/>
          </p:nvSpPr>
          <p:spPr bwMode="auto">
            <a:xfrm>
              <a:off x="192" y="624"/>
              <a:ext cx="5328" cy="0"/>
            </a:xfrm>
            <a:prstGeom prst="line">
              <a:avLst/>
            </a:prstGeom>
            <a:noFill/>
            <a:ln w="28575" cap="sq">
              <a:solidFill>
                <a:schemeClr val="bg1"/>
              </a:solidFill>
              <a:round/>
              <a:headEnd/>
              <a:tailEnd/>
            </a:ln>
          </p:spPr>
          <p:txBody>
            <a:bodyPr>
              <a:spAutoFit/>
            </a:bodyPr>
            <a:lstStyle/>
            <a:p>
              <a:endParaRPr lang="en-US"/>
            </a:p>
          </p:txBody>
        </p:sp>
        <p:sp>
          <p:nvSpPr>
            <p:cNvPr id="45096" name="Line 16"/>
            <p:cNvSpPr>
              <a:spLocks noChangeShapeType="1"/>
            </p:cNvSpPr>
            <p:nvPr/>
          </p:nvSpPr>
          <p:spPr bwMode="auto">
            <a:xfrm>
              <a:off x="192" y="1500"/>
              <a:ext cx="5328" cy="0"/>
            </a:xfrm>
            <a:prstGeom prst="line">
              <a:avLst/>
            </a:prstGeom>
            <a:noFill/>
            <a:ln w="12700">
              <a:solidFill>
                <a:schemeClr val="bg1"/>
              </a:solidFill>
              <a:round/>
              <a:headEnd/>
              <a:tailEnd/>
            </a:ln>
          </p:spPr>
          <p:txBody>
            <a:bodyPr>
              <a:spAutoFit/>
            </a:bodyPr>
            <a:lstStyle/>
            <a:p>
              <a:endParaRPr lang="en-US"/>
            </a:p>
          </p:txBody>
        </p:sp>
        <p:sp>
          <p:nvSpPr>
            <p:cNvPr id="45097" name="Line 17"/>
            <p:cNvSpPr>
              <a:spLocks noChangeShapeType="1"/>
            </p:cNvSpPr>
            <p:nvPr/>
          </p:nvSpPr>
          <p:spPr bwMode="auto">
            <a:xfrm>
              <a:off x="192" y="2376"/>
              <a:ext cx="5328" cy="0"/>
            </a:xfrm>
            <a:prstGeom prst="line">
              <a:avLst/>
            </a:prstGeom>
            <a:noFill/>
            <a:ln w="12700">
              <a:solidFill>
                <a:schemeClr val="bg1"/>
              </a:solidFill>
              <a:round/>
              <a:headEnd/>
              <a:tailEnd/>
            </a:ln>
          </p:spPr>
          <p:txBody>
            <a:bodyPr>
              <a:spAutoFit/>
            </a:bodyPr>
            <a:lstStyle/>
            <a:p>
              <a:endParaRPr lang="en-US"/>
            </a:p>
          </p:txBody>
        </p:sp>
        <p:sp>
          <p:nvSpPr>
            <p:cNvPr id="45098" name="Line 18"/>
            <p:cNvSpPr>
              <a:spLocks noChangeShapeType="1"/>
            </p:cNvSpPr>
            <p:nvPr/>
          </p:nvSpPr>
          <p:spPr bwMode="auto">
            <a:xfrm>
              <a:off x="192" y="3252"/>
              <a:ext cx="5328" cy="0"/>
            </a:xfrm>
            <a:prstGeom prst="line">
              <a:avLst/>
            </a:prstGeom>
            <a:noFill/>
            <a:ln w="12700">
              <a:solidFill>
                <a:schemeClr val="bg1"/>
              </a:solidFill>
              <a:round/>
              <a:headEnd/>
              <a:tailEnd/>
            </a:ln>
          </p:spPr>
          <p:txBody>
            <a:bodyPr>
              <a:spAutoFit/>
            </a:bodyPr>
            <a:lstStyle/>
            <a:p>
              <a:endParaRPr lang="en-US"/>
            </a:p>
          </p:txBody>
        </p:sp>
        <p:sp>
          <p:nvSpPr>
            <p:cNvPr id="45099" name="Line 19"/>
            <p:cNvSpPr>
              <a:spLocks noChangeShapeType="1"/>
            </p:cNvSpPr>
            <p:nvPr/>
          </p:nvSpPr>
          <p:spPr bwMode="auto">
            <a:xfrm>
              <a:off x="192" y="4128"/>
              <a:ext cx="5328" cy="0"/>
            </a:xfrm>
            <a:prstGeom prst="line">
              <a:avLst/>
            </a:prstGeom>
            <a:noFill/>
            <a:ln w="28575" cap="sq">
              <a:solidFill>
                <a:schemeClr val="bg1"/>
              </a:solidFill>
              <a:round/>
              <a:headEnd/>
              <a:tailEnd/>
            </a:ln>
          </p:spPr>
          <p:txBody>
            <a:bodyPr>
              <a:spAutoFit/>
            </a:bodyPr>
            <a:lstStyle/>
            <a:p>
              <a:endParaRPr lang="en-US"/>
            </a:p>
          </p:txBody>
        </p:sp>
        <p:sp>
          <p:nvSpPr>
            <p:cNvPr id="45100" name="Line 20"/>
            <p:cNvSpPr>
              <a:spLocks noChangeShapeType="1"/>
            </p:cNvSpPr>
            <p:nvPr/>
          </p:nvSpPr>
          <p:spPr bwMode="auto">
            <a:xfrm>
              <a:off x="192" y="624"/>
              <a:ext cx="0" cy="3504"/>
            </a:xfrm>
            <a:prstGeom prst="line">
              <a:avLst/>
            </a:prstGeom>
            <a:noFill/>
            <a:ln w="28575" cap="sq">
              <a:solidFill>
                <a:schemeClr val="bg1"/>
              </a:solidFill>
              <a:round/>
              <a:headEnd/>
              <a:tailEnd/>
            </a:ln>
          </p:spPr>
          <p:txBody>
            <a:bodyPr>
              <a:spAutoFit/>
            </a:bodyPr>
            <a:lstStyle/>
            <a:p>
              <a:endParaRPr lang="en-US"/>
            </a:p>
          </p:txBody>
        </p:sp>
        <p:sp>
          <p:nvSpPr>
            <p:cNvPr id="45101" name="Line 21"/>
            <p:cNvSpPr>
              <a:spLocks noChangeShapeType="1"/>
            </p:cNvSpPr>
            <p:nvPr/>
          </p:nvSpPr>
          <p:spPr bwMode="auto">
            <a:xfrm>
              <a:off x="1344" y="624"/>
              <a:ext cx="0" cy="3504"/>
            </a:xfrm>
            <a:prstGeom prst="line">
              <a:avLst/>
            </a:prstGeom>
            <a:noFill/>
            <a:ln w="12700">
              <a:solidFill>
                <a:schemeClr val="bg1"/>
              </a:solidFill>
              <a:round/>
              <a:headEnd/>
              <a:tailEnd/>
            </a:ln>
          </p:spPr>
          <p:txBody>
            <a:bodyPr>
              <a:spAutoFit/>
            </a:bodyPr>
            <a:lstStyle/>
            <a:p>
              <a:endParaRPr lang="en-US"/>
            </a:p>
          </p:txBody>
        </p:sp>
        <p:sp>
          <p:nvSpPr>
            <p:cNvPr id="45102" name="Line 22"/>
            <p:cNvSpPr>
              <a:spLocks noChangeShapeType="1"/>
            </p:cNvSpPr>
            <p:nvPr/>
          </p:nvSpPr>
          <p:spPr bwMode="auto">
            <a:xfrm>
              <a:off x="2544" y="624"/>
              <a:ext cx="0" cy="3504"/>
            </a:xfrm>
            <a:prstGeom prst="line">
              <a:avLst/>
            </a:prstGeom>
            <a:noFill/>
            <a:ln w="12700">
              <a:solidFill>
                <a:schemeClr val="bg1"/>
              </a:solidFill>
              <a:round/>
              <a:headEnd/>
              <a:tailEnd/>
            </a:ln>
          </p:spPr>
          <p:txBody>
            <a:bodyPr>
              <a:spAutoFit/>
            </a:bodyPr>
            <a:lstStyle/>
            <a:p>
              <a:endParaRPr lang="en-US"/>
            </a:p>
          </p:txBody>
        </p:sp>
        <p:sp>
          <p:nvSpPr>
            <p:cNvPr id="45103" name="Line 23"/>
            <p:cNvSpPr>
              <a:spLocks noChangeShapeType="1"/>
            </p:cNvSpPr>
            <p:nvPr/>
          </p:nvSpPr>
          <p:spPr bwMode="auto">
            <a:xfrm>
              <a:off x="5520" y="624"/>
              <a:ext cx="0" cy="3504"/>
            </a:xfrm>
            <a:prstGeom prst="line">
              <a:avLst/>
            </a:prstGeom>
            <a:noFill/>
            <a:ln w="28575" cap="sq">
              <a:solidFill>
                <a:schemeClr val="bg1"/>
              </a:solidFill>
              <a:round/>
              <a:headEnd/>
              <a:tailEnd/>
            </a:ln>
          </p:spPr>
          <p:txBody>
            <a:bodyPr>
              <a:spAutoFit/>
            </a:bodyPr>
            <a:lstStyle/>
            <a:p>
              <a:endParaRPr lang="en-US"/>
            </a:p>
          </p:txBody>
        </p:sp>
      </p:grpSp>
      <p:pic>
        <p:nvPicPr>
          <p:cNvPr id="45058" name="Picture 24" descr="citrix"/>
          <p:cNvPicPr>
            <a:picLocks noChangeAspect="1" noChangeArrowheads="1"/>
          </p:cNvPicPr>
          <p:nvPr/>
        </p:nvPicPr>
        <p:blipFill>
          <a:blip r:embed="rId2"/>
          <a:srcRect/>
          <a:stretch>
            <a:fillRect/>
          </a:stretch>
        </p:blipFill>
        <p:spPr bwMode="auto">
          <a:xfrm>
            <a:off x="627063" y="1550988"/>
            <a:ext cx="1201737" cy="947737"/>
          </a:xfrm>
          <a:prstGeom prst="rect">
            <a:avLst/>
          </a:prstGeom>
          <a:noFill/>
          <a:ln w="9525">
            <a:noFill/>
            <a:miter lim="800000"/>
            <a:headEnd/>
            <a:tailEnd/>
          </a:ln>
        </p:spPr>
      </p:pic>
      <p:pic>
        <p:nvPicPr>
          <p:cNvPr id="45059" name="Picture 25" descr="endeavour technologies"/>
          <p:cNvPicPr>
            <a:picLocks noChangeAspect="1" noChangeArrowheads="1"/>
          </p:cNvPicPr>
          <p:nvPr/>
        </p:nvPicPr>
        <p:blipFill>
          <a:blip r:embed="rId3"/>
          <a:srcRect/>
          <a:stretch>
            <a:fillRect/>
          </a:stretch>
        </p:blipFill>
        <p:spPr bwMode="auto">
          <a:xfrm>
            <a:off x="477838" y="3071813"/>
            <a:ext cx="1574800" cy="561975"/>
          </a:xfrm>
          <a:prstGeom prst="rect">
            <a:avLst/>
          </a:prstGeom>
          <a:noFill/>
          <a:ln w="9525">
            <a:noFill/>
            <a:miter lim="800000"/>
            <a:headEnd/>
            <a:tailEnd/>
          </a:ln>
        </p:spPr>
      </p:pic>
      <p:pic>
        <p:nvPicPr>
          <p:cNvPr id="45060" name="Picture 26" descr="Install Free"/>
          <p:cNvPicPr>
            <a:picLocks noChangeAspect="1" noChangeArrowheads="1"/>
          </p:cNvPicPr>
          <p:nvPr/>
        </p:nvPicPr>
        <p:blipFill>
          <a:blip r:embed="rId4"/>
          <a:srcRect/>
          <a:stretch>
            <a:fillRect/>
          </a:stretch>
        </p:blipFill>
        <p:spPr bwMode="auto">
          <a:xfrm>
            <a:off x="401638" y="4324350"/>
            <a:ext cx="1651000" cy="609600"/>
          </a:xfrm>
          <a:prstGeom prst="rect">
            <a:avLst/>
          </a:prstGeom>
          <a:noFill/>
          <a:ln w="9525">
            <a:noFill/>
            <a:miter lim="800000"/>
            <a:headEnd/>
            <a:tailEnd/>
          </a:ln>
        </p:spPr>
      </p:pic>
      <p:pic>
        <p:nvPicPr>
          <p:cNvPr id="45061" name="Picture 27" descr="microsoft"/>
          <p:cNvPicPr>
            <a:picLocks noChangeAspect="1" noChangeArrowheads="1"/>
          </p:cNvPicPr>
          <p:nvPr/>
        </p:nvPicPr>
        <p:blipFill>
          <a:blip r:embed="rId5"/>
          <a:srcRect/>
          <a:stretch>
            <a:fillRect/>
          </a:stretch>
        </p:blipFill>
        <p:spPr bwMode="auto">
          <a:xfrm>
            <a:off x="552450" y="5402263"/>
            <a:ext cx="1350963" cy="1036637"/>
          </a:xfrm>
          <a:prstGeom prst="rect">
            <a:avLst/>
          </a:prstGeom>
          <a:noFill/>
          <a:ln w="9525">
            <a:noFill/>
            <a:miter lim="800000"/>
            <a:headEnd/>
            <a:tailEnd/>
          </a:ln>
        </p:spPr>
      </p:pic>
      <p:sp>
        <p:nvSpPr>
          <p:cNvPr id="45062" name="Text Box 28"/>
          <p:cNvSpPr txBox="1">
            <a:spLocks noChangeArrowheads="1"/>
          </p:cNvSpPr>
          <p:nvPr/>
        </p:nvSpPr>
        <p:spPr bwMode="auto">
          <a:xfrm>
            <a:off x="2555875" y="1828800"/>
            <a:ext cx="915988" cy="214313"/>
          </a:xfrm>
          <a:prstGeom prst="rect">
            <a:avLst/>
          </a:prstGeom>
          <a:noFill/>
          <a:ln w="9525" algn="ctr">
            <a:noFill/>
            <a:miter lim="800000"/>
            <a:headEnd/>
            <a:tailEnd/>
          </a:ln>
        </p:spPr>
        <p:txBody>
          <a:bodyPr wrap="none">
            <a:spAutoFit/>
          </a:bodyPr>
          <a:lstStyle/>
          <a:p>
            <a:pPr>
              <a:lnSpc>
                <a:spcPct val="50000"/>
              </a:lnSpc>
              <a:spcBef>
                <a:spcPct val="50000"/>
              </a:spcBef>
              <a:buFont typeface="Wingdings" pitchFamily="2" charset="2"/>
              <a:buNone/>
            </a:pPr>
            <a:r>
              <a:rPr lang="en-US" sz="1600" b="1">
                <a:solidFill>
                  <a:schemeClr val="tx1"/>
                </a:solidFill>
                <a:latin typeface="Segoe"/>
              </a:rPr>
              <a:t>Xenapp</a:t>
            </a:r>
          </a:p>
        </p:txBody>
      </p:sp>
      <p:sp>
        <p:nvSpPr>
          <p:cNvPr id="45063" name="Text Box 29"/>
          <p:cNvSpPr txBox="1">
            <a:spLocks noChangeArrowheads="1"/>
          </p:cNvSpPr>
          <p:nvPr/>
        </p:nvSpPr>
        <p:spPr bwMode="auto">
          <a:xfrm>
            <a:off x="2479675" y="2917825"/>
            <a:ext cx="1290638" cy="458788"/>
          </a:xfrm>
          <a:prstGeom prst="rect">
            <a:avLst/>
          </a:prstGeom>
          <a:noFill/>
          <a:ln w="9525" algn="ctr">
            <a:noFill/>
            <a:miter lim="800000"/>
            <a:headEnd/>
            <a:tailEnd/>
          </a:ln>
        </p:spPr>
        <p:txBody>
          <a:bodyPr wrap="none">
            <a:spAutoFit/>
          </a:bodyPr>
          <a:lstStyle/>
          <a:p>
            <a:pPr>
              <a:lnSpc>
                <a:spcPct val="50000"/>
              </a:lnSpc>
              <a:spcBef>
                <a:spcPct val="50000"/>
              </a:spcBef>
              <a:buFont typeface="Wingdings" pitchFamily="2" charset="2"/>
              <a:buNone/>
            </a:pPr>
            <a:r>
              <a:rPr lang="en-US" sz="1600" b="1">
                <a:solidFill>
                  <a:schemeClr val="tx1"/>
                </a:solidFill>
                <a:latin typeface="Segoe"/>
              </a:rPr>
              <a:t>Application</a:t>
            </a:r>
          </a:p>
          <a:p>
            <a:pPr>
              <a:lnSpc>
                <a:spcPct val="50000"/>
              </a:lnSpc>
              <a:spcBef>
                <a:spcPct val="50000"/>
              </a:spcBef>
              <a:buFont typeface="Wingdings" pitchFamily="2" charset="2"/>
              <a:buNone/>
            </a:pPr>
            <a:r>
              <a:rPr lang="en-US" sz="1600" b="1">
                <a:solidFill>
                  <a:schemeClr val="tx1"/>
                </a:solidFill>
                <a:latin typeface="Segoe"/>
              </a:rPr>
              <a:t> Jukebox</a:t>
            </a:r>
          </a:p>
        </p:txBody>
      </p:sp>
      <p:sp>
        <p:nvSpPr>
          <p:cNvPr id="45064" name="Text Box 30"/>
          <p:cNvSpPr txBox="1">
            <a:spLocks noChangeArrowheads="1"/>
          </p:cNvSpPr>
          <p:nvPr/>
        </p:nvSpPr>
        <p:spPr bwMode="auto">
          <a:xfrm>
            <a:off x="2479675" y="4206875"/>
            <a:ext cx="1201738" cy="458788"/>
          </a:xfrm>
          <a:prstGeom prst="rect">
            <a:avLst/>
          </a:prstGeom>
          <a:noFill/>
          <a:ln w="9525" algn="ctr">
            <a:noFill/>
            <a:miter lim="800000"/>
            <a:headEnd/>
            <a:tailEnd/>
          </a:ln>
        </p:spPr>
        <p:txBody>
          <a:bodyPr wrap="none">
            <a:spAutoFit/>
          </a:bodyPr>
          <a:lstStyle/>
          <a:p>
            <a:pPr>
              <a:lnSpc>
                <a:spcPct val="50000"/>
              </a:lnSpc>
              <a:spcBef>
                <a:spcPct val="50000"/>
              </a:spcBef>
              <a:buFont typeface="Wingdings" pitchFamily="2" charset="2"/>
              <a:buNone/>
            </a:pPr>
            <a:r>
              <a:rPr lang="en-US" sz="1600" b="1">
                <a:solidFill>
                  <a:schemeClr val="tx1"/>
                </a:solidFill>
                <a:latin typeface="Segoe"/>
              </a:rPr>
              <a:t>InstallFree</a:t>
            </a:r>
          </a:p>
          <a:p>
            <a:pPr>
              <a:lnSpc>
                <a:spcPct val="50000"/>
              </a:lnSpc>
              <a:spcBef>
                <a:spcPct val="50000"/>
              </a:spcBef>
              <a:buFont typeface="Wingdings" pitchFamily="2" charset="2"/>
              <a:buNone/>
            </a:pPr>
            <a:r>
              <a:rPr lang="en-US" sz="1600" b="1">
                <a:solidFill>
                  <a:schemeClr val="tx1"/>
                </a:solidFill>
                <a:latin typeface="Segoe"/>
              </a:rPr>
              <a:t>  Bridge</a:t>
            </a:r>
          </a:p>
        </p:txBody>
      </p:sp>
      <p:sp>
        <p:nvSpPr>
          <p:cNvPr id="45065" name="Text Box 31"/>
          <p:cNvSpPr txBox="1">
            <a:spLocks noChangeArrowheads="1"/>
          </p:cNvSpPr>
          <p:nvPr/>
        </p:nvSpPr>
        <p:spPr bwMode="auto">
          <a:xfrm>
            <a:off x="2555875" y="5711825"/>
            <a:ext cx="1020763" cy="458788"/>
          </a:xfrm>
          <a:prstGeom prst="rect">
            <a:avLst/>
          </a:prstGeom>
          <a:noFill/>
          <a:ln w="9525" algn="ctr">
            <a:noFill/>
            <a:miter lim="800000"/>
            <a:headEnd/>
            <a:tailEnd/>
          </a:ln>
        </p:spPr>
        <p:txBody>
          <a:bodyPr wrap="none">
            <a:spAutoFit/>
          </a:bodyPr>
          <a:lstStyle/>
          <a:p>
            <a:pPr>
              <a:lnSpc>
                <a:spcPct val="50000"/>
              </a:lnSpc>
              <a:spcBef>
                <a:spcPct val="50000"/>
              </a:spcBef>
              <a:buFont typeface="Wingdings" pitchFamily="2" charset="2"/>
              <a:buNone/>
            </a:pPr>
            <a:r>
              <a:rPr lang="en-US" sz="1600" b="1">
                <a:solidFill>
                  <a:schemeClr val="tx1"/>
                </a:solidFill>
                <a:latin typeface="Segoe"/>
              </a:rPr>
              <a:t>Softgrid </a:t>
            </a:r>
          </a:p>
          <a:p>
            <a:pPr>
              <a:lnSpc>
                <a:spcPct val="50000"/>
              </a:lnSpc>
              <a:spcBef>
                <a:spcPct val="50000"/>
              </a:spcBef>
              <a:buFont typeface="Wingdings" pitchFamily="2" charset="2"/>
              <a:buNone/>
            </a:pPr>
            <a:r>
              <a:rPr lang="en-US" sz="1600" b="1">
                <a:solidFill>
                  <a:schemeClr val="tx1"/>
                </a:solidFill>
                <a:latin typeface="Segoe"/>
              </a:rPr>
              <a:t>( App V)</a:t>
            </a:r>
          </a:p>
        </p:txBody>
      </p:sp>
      <p:sp>
        <p:nvSpPr>
          <p:cNvPr id="45066" name="Text Box 32"/>
          <p:cNvSpPr txBox="1">
            <a:spLocks noChangeArrowheads="1"/>
          </p:cNvSpPr>
          <p:nvPr/>
        </p:nvSpPr>
        <p:spPr bwMode="auto">
          <a:xfrm>
            <a:off x="4156075" y="1619250"/>
            <a:ext cx="4502150" cy="984250"/>
          </a:xfrm>
          <a:prstGeom prst="rect">
            <a:avLst/>
          </a:prstGeom>
          <a:noFill/>
          <a:ln w="9525" algn="ctr">
            <a:noFill/>
            <a:miter lim="800000"/>
            <a:headEnd/>
            <a:tailEnd/>
          </a:ln>
        </p:spPr>
        <p:txBody>
          <a:bodyPr/>
          <a:lstStyle/>
          <a:p>
            <a:pPr marL="285750" indent="-285750" algn="just">
              <a:spcBef>
                <a:spcPct val="10000"/>
              </a:spcBef>
              <a:buFont typeface="Webdings" pitchFamily="18" charset="2"/>
              <a:buChar char="4"/>
            </a:pPr>
            <a:r>
              <a:rPr lang="en-US" sz="1200">
                <a:solidFill>
                  <a:schemeClr val="tx1"/>
                </a:solidFill>
                <a:latin typeface="Segoe"/>
              </a:rPr>
              <a:t>XenApp is an agent-based solution</a:t>
            </a:r>
          </a:p>
          <a:p>
            <a:pPr marL="285750" indent="-285750" algn="just">
              <a:spcBef>
                <a:spcPct val="10000"/>
              </a:spcBef>
              <a:buFont typeface="Webdings" pitchFamily="18" charset="2"/>
              <a:buChar char="4"/>
            </a:pPr>
            <a:r>
              <a:rPr lang="en-US" sz="1200">
                <a:solidFill>
                  <a:schemeClr val="tx1"/>
                </a:solidFill>
                <a:latin typeface="Segoe"/>
              </a:rPr>
              <a:t>It provides the option of packaging applications for Publication or streaming with virtualization.</a:t>
            </a:r>
          </a:p>
          <a:p>
            <a:pPr marL="285750" indent="-285750" algn="just">
              <a:spcBef>
                <a:spcPct val="10000"/>
              </a:spcBef>
              <a:buFont typeface="Webdings" pitchFamily="18" charset="2"/>
              <a:buChar char="4"/>
            </a:pPr>
            <a:endParaRPr lang="en-US" sz="1200">
              <a:solidFill>
                <a:schemeClr val="tx1"/>
              </a:solidFill>
              <a:latin typeface="Segoe"/>
            </a:endParaRPr>
          </a:p>
        </p:txBody>
      </p:sp>
      <p:sp>
        <p:nvSpPr>
          <p:cNvPr id="45067" name="Text Box 33"/>
          <p:cNvSpPr txBox="1">
            <a:spLocks noChangeArrowheads="1"/>
          </p:cNvSpPr>
          <p:nvPr/>
        </p:nvSpPr>
        <p:spPr bwMode="auto">
          <a:xfrm>
            <a:off x="4124325" y="2832100"/>
            <a:ext cx="4686300" cy="1663700"/>
          </a:xfrm>
          <a:prstGeom prst="rect">
            <a:avLst/>
          </a:prstGeom>
          <a:noFill/>
          <a:ln w="9525" algn="ctr">
            <a:noFill/>
            <a:miter lim="800000"/>
            <a:headEnd/>
            <a:tailEnd/>
          </a:ln>
        </p:spPr>
        <p:txBody>
          <a:bodyPr/>
          <a:lstStyle/>
          <a:p>
            <a:pPr marL="285750" indent="-285750" algn="just">
              <a:spcBef>
                <a:spcPct val="10000"/>
              </a:spcBef>
              <a:buFont typeface="Webdings" pitchFamily="18" charset="2"/>
              <a:buChar char="4"/>
            </a:pPr>
            <a:r>
              <a:rPr lang="en-US" sz="1200">
                <a:solidFill>
                  <a:schemeClr val="tx1"/>
                </a:solidFill>
                <a:latin typeface="Segoe"/>
              </a:rPr>
              <a:t>It provides seamless integration and streaming. </a:t>
            </a:r>
          </a:p>
          <a:p>
            <a:pPr marL="285750" indent="-285750" algn="just">
              <a:spcBef>
                <a:spcPct val="10000"/>
              </a:spcBef>
              <a:buFont typeface="Webdings" pitchFamily="18" charset="2"/>
              <a:buChar char="4"/>
            </a:pPr>
            <a:r>
              <a:rPr lang="en-US" sz="1200">
                <a:solidFill>
                  <a:schemeClr val="tx1"/>
                </a:solidFill>
                <a:latin typeface="Segoe"/>
              </a:rPr>
              <a:t>It offers isolation, with an integrated virtualization akin  to an abstraction layer between the applications (installed and virtualized) and the OS, enabling applications to interact, and configurable virtualization.</a:t>
            </a:r>
          </a:p>
          <a:p>
            <a:pPr marL="285750" indent="-285750" algn="just">
              <a:spcBef>
                <a:spcPct val="10000"/>
              </a:spcBef>
              <a:buFont typeface="Webdings" pitchFamily="18" charset="2"/>
              <a:buChar char="4"/>
            </a:pPr>
            <a:endParaRPr lang="en-US" sz="1200">
              <a:solidFill>
                <a:schemeClr val="tx1"/>
              </a:solidFill>
              <a:latin typeface="Segoe"/>
            </a:endParaRPr>
          </a:p>
        </p:txBody>
      </p:sp>
      <p:sp>
        <p:nvSpPr>
          <p:cNvPr id="45068" name="Text Box 34"/>
          <p:cNvSpPr txBox="1">
            <a:spLocks noChangeArrowheads="1"/>
          </p:cNvSpPr>
          <p:nvPr/>
        </p:nvSpPr>
        <p:spPr bwMode="auto">
          <a:xfrm>
            <a:off x="4113213" y="4148138"/>
            <a:ext cx="4621212" cy="1471612"/>
          </a:xfrm>
          <a:prstGeom prst="rect">
            <a:avLst/>
          </a:prstGeom>
          <a:noFill/>
          <a:ln w="9525" algn="ctr">
            <a:noFill/>
            <a:miter lim="800000"/>
            <a:headEnd/>
            <a:tailEnd/>
          </a:ln>
        </p:spPr>
        <p:txBody>
          <a:bodyPr/>
          <a:lstStyle/>
          <a:p>
            <a:pPr marL="285750" indent="-285750" algn="just">
              <a:spcBef>
                <a:spcPct val="10000"/>
              </a:spcBef>
              <a:buFont typeface="Webdings" pitchFamily="18" charset="2"/>
              <a:buChar char="4"/>
            </a:pPr>
            <a:r>
              <a:rPr lang="en-US" sz="1200">
                <a:solidFill>
                  <a:schemeClr val="tx1"/>
                </a:solidFill>
                <a:latin typeface="Segoe"/>
              </a:rPr>
              <a:t>It provides packaging capabilities to build InstallFree Virtual (IFV) applications.</a:t>
            </a:r>
          </a:p>
          <a:p>
            <a:pPr marL="285750" indent="-285750" algn="just">
              <a:spcBef>
                <a:spcPct val="10000"/>
              </a:spcBef>
              <a:buFont typeface="Webdings" pitchFamily="18" charset="2"/>
              <a:buChar char="4"/>
            </a:pPr>
            <a:r>
              <a:rPr lang="en-US" sz="1200">
                <a:solidFill>
                  <a:schemeClr val="tx1"/>
                </a:solidFill>
                <a:latin typeface="Segoe"/>
              </a:rPr>
              <a:t>IFV packages integrate seamlessly, avoiding runtime     dependencies, and enable the ability to package an     application once and deploy it.</a:t>
            </a:r>
          </a:p>
          <a:p>
            <a:pPr marL="285750" indent="-285750" algn="just">
              <a:spcBef>
                <a:spcPct val="10000"/>
              </a:spcBef>
              <a:buFont typeface="Webdings" pitchFamily="18" charset="2"/>
              <a:buChar char="4"/>
            </a:pPr>
            <a:endParaRPr lang="en-US" sz="1200">
              <a:solidFill>
                <a:schemeClr val="tx1"/>
              </a:solidFill>
              <a:latin typeface="Segoe"/>
            </a:endParaRPr>
          </a:p>
        </p:txBody>
      </p:sp>
      <p:sp>
        <p:nvSpPr>
          <p:cNvPr id="45069" name="Text Box 35"/>
          <p:cNvSpPr txBox="1">
            <a:spLocks noChangeArrowheads="1"/>
          </p:cNvSpPr>
          <p:nvPr/>
        </p:nvSpPr>
        <p:spPr bwMode="auto">
          <a:xfrm>
            <a:off x="4238625" y="5502275"/>
            <a:ext cx="4752975" cy="1917700"/>
          </a:xfrm>
          <a:prstGeom prst="rect">
            <a:avLst/>
          </a:prstGeom>
          <a:noFill/>
          <a:ln w="9525" algn="ctr">
            <a:noFill/>
            <a:miter lim="800000"/>
            <a:headEnd/>
            <a:tailEnd/>
          </a:ln>
        </p:spPr>
        <p:txBody>
          <a:bodyPr/>
          <a:lstStyle/>
          <a:p>
            <a:pPr marL="285750" indent="-285750" algn="just">
              <a:spcBef>
                <a:spcPct val="10000"/>
              </a:spcBef>
              <a:buFont typeface="Webdings" pitchFamily="18" charset="2"/>
              <a:buChar char="4"/>
            </a:pPr>
            <a:r>
              <a:rPr lang="en-US" sz="1200">
                <a:solidFill>
                  <a:schemeClr val="tx1"/>
                </a:solidFill>
                <a:latin typeface="Segoe"/>
              </a:rPr>
              <a:t>It is an agent-based solution and  has a larger installed base  than similar products from other Application virtualization vendors.</a:t>
            </a:r>
          </a:p>
          <a:p>
            <a:pPr marL="285750" indent="-285750" algn="just">
              <a:spcBef>
                <a:spcPct val="10000"/>
              </a:spcBef>
              <a:buFont typeface="Webdings" pitchFamily="18" charset="2"/>
              <a:buChar char="4"/>
            </a:pPr>
            <a:r>
              <a:rPr lang="en-US" sz="1200">
                <a:solidFill>
                  <a:schemeClr val="tx1"/>
                </a:solidFill>
                <a:latin typeface="Segoe"/>
              </a:rPr>
              <a:t>It includes streaming and has its own management  console.</a:t>
            </a:r>
          </a:p>
          <a:p>
            <a:pPr marL="285750" indent="-285750" algn="just">
              <a:spcBef>
                <a:spcPct val="10000"/>
              </a:spcBef>
              <a:buFont typeface="Webdings" pitchFamily="18" charset="2"/>
              <a:buChar char="4"/>
            </a:pPr>
            <a:endParaRPr lang="en-US" sz="1200">
              <a:solidFill>
                <a:schemeClr val="tx1"/>
              </a:solidFill>
              <a:latin typeface="Segoe"/>
            </a:endParaRPr>
          </a:p>
          <a:p>
            <a:pPr marL="285750" indent="-285750" algn="just">
              <a:spcBef>
                <a:spcPct val="10000"/>
              </a:spcBef>
              <a:buFont typeface="Webdings" pitchFamily="18" charset="2"/>
              <a:buChar char="4"/>
            </a:pPr>
            <a:endParaRPr lang="en-US" sz="1200">
              <a:solidFill>
                <a:schemeClr val="tx1"/>
              </a:solidFill>
              <a:latin typeface="Segoe"/>
            </a:endParaRPr>
          </a:p>
        </p:txBody>
      </p:sp>
      <p:grpSp>
        <p:nvGrpSpPr>
          <p:cNvPr id="45070" name="Group 36"/>
          <p:cNvGrpSpPr>
            <a:grpSpLocks/>
          </p:cNvGrpSpPr>
          <p:nvPr/>
        </p:nvGrpSpPr>
        <p:grpSpPr bwMode="auto">
          <a:xfrm>
            <a:off x="327025" y="666750"/>
            <a:ext cx="8510588" cy="692150"/>
            <a:chOff x="192" y="96"/>
            <a:chExt cx="5328" cy="464"/>
          </a:xfrm>
        </p:grpSpPr>
        <p:sp>
          <p:nvSpPr>
            <p:cNvPr id="45074" name="Rectangle 37"/>
            <p:cNvSpPr>
              <a:spLocks noChangeArrowheads="1"/>
            </p:cNvSpPr>
            <p:nvPr/>
          </p:nvSpPr>
          <p:spPr bwMode="auto">
            <a:xfrm>
              <a:off x="2544" y="96"/>
              <a:ext cx="2976" cy="464"/>
            </a:xfrm>
            <a:prstGeom prst="rect">
              <a:avLst/>
            </a:prstGeom>
            <a:solidFill>
              <a:schemeClr val="hlink"/>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75" name="Rectangle 38"/>
            <p:cNvSpPr>
              <a:spLocks noChangeArrowheads="1"/>
            </p:cNvSpPr>
            <p:nvPr/>
          </p:nvSpPr>
          <p:spPr bwMode="auto">
            <a:xfrm>
              <a:off x="1344" y="96"/>
              <a:ext cx="1200" cy="464"/>
            </a:xfrm>
            <a:prstGeom prst="rect">
              <a:avLst/>
            </a:prstGeom>
            <a:solidFill>
              <a:schemeClr val="hlink"/>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76" name="Rectangle 39"/>
            <p:cNvSpPr>
              <a:spLocks noChangeArrowheads="1"/>
            </p:cNvSpPr>
            <p:nvPr/>
          </p:nvSpPr>
          <p:spPr bwMode="auto">
            <a:xfrm>
              <a:off x="192" y="96"/>
              <a:ext cx="1152" cy="464"/>
            </a:xfrm>
            <a:prstGeom prst="rect">
              <a:avLst/>
            </a:prstGeom>
            <a:solidFill>
              <a:schemeClr val="hlink"/>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5077" name="Line 40"/>
            <p:cNvSpPr>
              <a:spLocks noChangeShapeType="1"/>
            </p:cNvSpPr>
            <p:nvPr/>
          </p:nvSpPr>
          <p:spPr bwMode="auto">
            <a:xfrm>
              <a:off x="192" y="96"/>
              <a:ext cx="5328" cy="0"/>
            </a:xfrm>
            <a:prstGeom prst="line">
              <a:avLst/>
            </a:prstGeom>
            <a:noFill/>
            <a:ln w="28575" cap="sq">
              <a:solidFill>
                <a:schemeClr val="bg1"/>
              </a:solidFill>
              <a:round/>
              <a:headEnd/>
              <a:tailEnd/>
            </a:ln>
          </p:spPr>
          <p:txBody>
            <a:bodyPr>
              <a:spAutoFit/>
            </a:bodyPr>
            <a:lstStyle/>
            <a:p>
              <a:endParaRPr lang="en-US"/>
            </a:p>
          </p:txBody>
        </p:sp>
        <p:sp>
          <p:nvSpPr>
            <p:cNvPr id="45078" name="Line 41"/>
            <p:cNvSpPr>
              <a:spLocks noChangeShapeType="1"/>
            </p:cNvSpPr>
            <p:nvPr/>
          </p:nvSpPr>
          <p:spPr bwMode="auto">
            <a:xfrm>
              <a:off x="192" y="560"/>
              <a:ext cx="5328" cy="0"/>
            </a:xfrm>
            <a:prstGeom prst="line">
              <a:avLst/>
            </a:prstGeom>
            <a:noFill/>
            <a:ln w="28575" cap="sq">
              <a:solidFill>
                <a:schemeClr val="bg1"/>
              </a:solidFill>
              <a:round/>
              <a:headEnd/>
              <a:tailEnd/>
            </a:ln>
          </p:spPr>
          <p:txBody>
            <a:bodyPr>
              <a:spAutoFit/>
            </a:bodyPr>
            <a:lstStyle/>
            <a:p>
              <a:endParaRPr lang="en-US"/>
            </a:p>
          </p:txBody>
        </p:sp>
        <p:sp>
          <p:nvSpPr>
            <p:cNvPr id="45079" name="Line 42"/>
            <p:cNvSpPr>
              <a:spLocks noChangeShapeType="1"/>
            </p:cNvSpPr>
            <p:nvPr/>
          </p:nvSpPr>
          <p:spPr bwMode="auto">
            <a:xfrm>
              <a:off x="192" y="96"/>
              <a:ext cx="0" cy="464"/>
            </a:xfrm>
            <a:prstGeom prst="line">
              <a:avLst/>
            </a:prstGeom>
            <a:noFill/>
            <a:ln w="28575" cap="sq">
              <a:solidFill>
                <a:schemeClr val="bg1"/>
              </a:solidFill>
              <a:round/>
              <a:headEnd/>
              <a:tailEnd/>
            </a:ln>
          </p:spPr>
          <p:txBody>
            <a:bodyPr>
              <a:spAutoFit/>
            </a:bodyPr>
            <a:lstStyle/>
            <a:p>
              <a:endParaRPr lang="en-US"/>
            </a:p>
          </p:txBody>
        </p:sp>
        <p:sp>
          <p:nvSpPr>
            <p:cNvPr id="45080" name="Line 43"/>
            <p:cNvSpPr>
              <a:spLocks noChangeShapeType="1"/>
            </p:cNvSpPr>
            <p:nvPr/>
          </p:nvSpPr>
          <p:spPr bwMode="auto">
            <a:xfrm>
              <a:off x="1344" y="96"/>
              <a:ext cx="0" cy="464"/>
            </a:xfrm>
            <a:prstGeom prst="line">
              <a:avLst/>
            </a:prstGeom>
            <a:noFill/>
            <a:ln w="12700">
              <a:solidFill>
                <a:schemeClr val="bg1"/>
              </a:solidFill>
              <a:round/>
              <a:headEnd/>
              <a:tailEnd/>
            </a:ln>
          </p:spPr>
          <p:txBody>
            <a:bodyPr>
              <a:spAutoFit/>
            </a:bodyPr>
            <a:lstStyle/>
            <a:p>
              <a:endParaRPr lang="en-US"/>
            </a:p>
          </p:txBody>
        </p:sp>
        <p:sp>
          <p:nvSpPr>
            <p:cNvPr id="45081" name="Line 44"/>
            <p:cNvSpPr>
              <a:spLocks noChangeShapeType="1"/>
            </p:cNvSpPr>
            <p:nvPr/>
          </p:nvSpPr>
          <p:spPr bwMode="auto">
            <a:xfrm>
              <a:off x="2544" y="96"/>
              <a:ext cx="0" cy="464"/>
            </a:xfrm>
            <a:prstGeom prst="line">
              <a:avLst/>
            </a:prstGeom>
            <a:noFill/>
            <a:ln w="12700">
              <a:solidFill>
                <a:schemeClr val="bg1"/>
              </a:solidFill>
              <a:round/>
              <a:headEnd/>
              <a:tailEnd/>
            </a:ln>
          </p:spPr>
          <p:txBody>
            <a:bodyPr>
              <a:spAutoFit/>
            </a:bodyPr>
            <a:lstStyle/>
            <a:p>
              <a:endParaRPr lang="en-US"/>
            </a:p>
          </p:txBody>
        </p:sp>
        <p:sp>
          <p:nvSpPr>
            <p:cNvPr id="45082" name="Line 45"/>
            <p:cNvSpPr>
              <a:spLocks noChangeShapeType="1"/>
            </p:cNvSpPr>
            <p:nvPr/>
          </p:nvSpPr>
          <p:spPr bwMode="auto">
            <a:xfrm>
              <a:off x="5520" y="96"/>
              <a:ext cx="0" cy="464"/>
            </a:xfrm>
            <a:prstGeom prst="line">
              <a:avLst/>
            </a:prstGeom>
            <a:noFill/>
            <a:ln w="28575" cap="sq">
              <a:solidFill>
                <a:schemeClr val="bg1"/>
              </a:solidFill>
              <a:round/>
              <a:headEnd/>
              <a:tailEnd/>
            </a:ln>
          </p:spPr>
          <p:txBody>
            <a:bodyPr>
              <a:spAutoFit/>
            </a:bodyPr>
            <a:lstStyle/>
            <a:p>
              <a:endParaRPr lang="en-US"/>
            </a:p>
          </p:txBody>
        </p:sp>
      </p:grpSp>
      <p:sp>
        <p:nvSpPr>
          <p:cNvPr id="45071" name="Text Box 46"/>
          <p:cNvSpPr txBox="1">
            <a:spLocks noChangeArrowheads="1"/>
          </p:cNvSpPr>
          <p:nvPr/>
        </p:nvSpPr>
        <p:spPr bwMode="auto">
          <a:xfrm>
            <a:off x="639763" y="836613"/>
            <a:ext cx="1241425" cy="396875"/>
          </a:xfrm>
          <a:prstGeom prst="rect">
            <a:avLst/>
          </a:prstGeom>
          <a:noFill/>
          <a:ln w="9525" algn="ctr">
            <a:noFill/>
            <a:miter lim="800000"/>
            <a:headEnd/>
            <a:tailEnd/>
          </a:ln>
        </p:spPr>
        <p:txBody>
          <a:bodyPr>
            <a:spAutoFit/>
          </a:bodyPr>
          <a:lstStyle/>
          <a:p>
            <a:pPr>
              <a:spcBef>
                <a:spcPct val="50000"/>
              </a:spcBef>
              <a:buFont typeface="Wingdings" pitchFamily="2" charset="2"/>
              <a:buNone/>
            </a:pPr>
            <a:r>
              <a:rPr lang="en-US" sz="2000" b="1">
                <a:solidFill>
                  <a:schemeClr val="bg1"/>
                </a:solidFill>
                <a:latin typeface="Segoe"/>
              </a:rPr>
              <a:t>Vendors</a:t>
            </a:r>
          </a:p>
        </p:txBody>
      </p:sp>
      <p:sp>
        <p:nvSpPr>
          <p:cNvPr id="45072" name="Text Box 47"/>
          <p:cNvSpPr txBox="1">
            <a:spLocks noChangeArrowheads="1"/>
          </p:cNvSpPr>
          <p:nvPr/>
        </p:nvSpPr>
        <p:spPr bwMode="auto">
          <a:xfrm>
            <a:off x="2460625" y="850900"/>
            <a:ext cx="1328738" cy="396875"/>
          </a:xfrm>
          <a:prstGeom prst="rect">
            <a:avLst/>
          </a:prstGeom>
          <a:noFill/>
          <a:ln w="9525" algn="ctr">
            <a:noFill/>
            <a:miter lim="800000"/>
            <a:headEnd/>
            <a:tailEnd/>
          </a:ln>
        </p:spPr>
        <p:txBody>
          <a:bodyPr>
            <a:spAutoFit/>
          </a:bodyPr>
          <a:lstStyle/>
          <a:p>
            <a:pPr>
              <a:spcBef>
                <a:spcPct val="50000"/>
              </a:spcBef>
              <a:buFont typeface="Wingdings" pitchFamily="2" charset="2"/>
              <a:buNone/>
            </a:pPr>
            <a:r>
              <a:rPr lang="en-US" sz="2000" b="1">
                <a:solidFill>
                  <a:schemeClr val="bg1"/>
                </a:solidFill>
                <a:latin typeface="Segoe"/>
              </a:rPr>
              <a:t>Products</a:t>
            </a:r>
          </a:p>
        </p:txBody>
      </p:sp>
      <p:sp>
        <p:nvSpPr>
          <p:cNvPr id="45073" name="Text Box 48"/>
          <p:cNvSpPr txBox="1">
            <a:spLocks noChangeArrowheads="1"/>
          </p:cNvSpPr>
          <p:nvPr/>
        </p:nvSpPr>
        <p:spPr bwMode="auto">
          <a:xfrm>
            <a:off x="5389563" y="850900"/>
            <a:ext cx="1619250" cy="396875"/>
          </a:xfrm>
          <a:prstGeom prst="rect">
            <a:avLst/>
          </a:prstGeom>
          <a:noFill/>
          <a:ln w="9525" algn="ctr">
            <a:noFill/>
            <a:miter lim="800000"/>
            <a:headEnd/>
            <a:tailEnd/>
          </a:ln>
        </p:spPr>
        <p:txBody>
          <a:bodyPr>
            <a:spAutoFit/>
          </a:bodyPr>
          <a:lstStyle/>
          <a:p>
            <a:pPr>
              <a:spcBef>
                <a:spcPct val="50000"/>
              </a:spcBef>
              <a:buFont typeface="Wingdings" pitchFamily="2" charset="2"/>
              <a:buNone/>
            </a:pPr>
            <a:r>
              <a:rPr lang="en-US" sz="2000" b="1">
                <a:solidFill>
                  <a:schemeClr val="bg1"/>
                </a:solidFill>
                <a:latin typeface="Segoe"/>
              </a:rPr>
              <a:t>Features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a:grpSpLocks/>
          </p:cNvGrpSpPr>
          <p:nvPr/>
        </p:nvGrpSpPr>
        <p:grpSpPr bwMode="auto">
          <a:xfrm>
            <a:off x="279400" y="1416050"/>
            <a:ext cx="8683625" cy="5205413"/>
            <a:chOff x="192" y="624"/>
            <a:chExt cx="5328" cy="2628"/>
          </a:xfrm>
        </p:grpSpPr>
        <p:sp>
          <p:nvSpPr>
            <p:cNvPr id="46105" name="Rectangle 3"/>
            <p:cNvSpPr>
              <a:spLocks noChangeArrowheads="1"/>
            </p:cNvSpPr>
            <p:nvPr/>
          </p:nvSpPr>
          <p:spPr bwMode="auto">
            <a:xfrm>
              <a:off x="2544" y="2376"/>
              <a:ext cx="2976" cy="876"/>
            </a:xfrm>
            <a:prstGeom prst="rect">
              <a:avLst/>
            </a:prstGeom>
            <a:solidFill>
              <a:srgbClr val="F2D98A"/>
            </a:solidFill>
            <a:ln w="28575" algn="ctr">
              <a:solidFill>
                <a:schemeClr val="bg1"/>
              </a:solidFill>
              <a:miter lim="800000"/>
              <a:headEnd/>
              <a:tailEnd/>
            </a:ln>
          </p:spPr>
          <p:txBody>
            <a:bodyPr/>
            <a:lstStyle/>
            <a:p>
              <a:pPr>
                <a:spcBef>
                  <a:spcPct val="20000"/>
                </a:spcBef>
                <a:buFont typeface="Arial" charset="0"/>
                <a:buNone/>
              </a:pPr>
              <a:endParaRPr lang="en-US" sz="1000">
                <a:solidFill>
                  <a:schemeClr val="bg1"/>
                </a:solidFill>
                <a:latin typeface="Segoe"/>
              </a:endParaRPr>
            </a:p>
          </p:txBody>
        </p:sp>
        <p:sp>
          <p:nvSpPr>
            <p:cNvPr id="46106" name="Rectangle 4"/>
            <p:cNvSpPr>
              <a:spLocks noChangeArrowheads="1"/>
            </p:cNvSpPr>
            <p:nvPr/>
          </p:nvSpPr>
          <p:spPr bwMode="auto">
            <a:xfrm>
              <a:off x="1344" y="2376"/>
              <a:ext cx="1200" cy="876"/>
            </a:xfrm>
            <a:prstGeom prst="rect">
              <a:avLst/>
            </a:prstGeom>
            <a:solidFill>
              <a:srgbClr val="F2D98A"/>
            </a:solidFill>
            <a:ln w="28575" algn="ctr">
              <a:solidFill>
                <a:schemeClr val="bg1"/>
              </a:solidFill>
              <a:miter lim="800000"/>
              <a:headEnd/>
              <a:tailEnd/>
            </a:ln>
          </p:spPr>
          <p:txBody>
            <a:bodyPr/>
            <a:lstStyle/>
            <a:p>
              <a:pPr>
                <a:spcBef>
                  <a:spcPct val="20000"/>
                </a:spcBef>
                <a:buFont typeface="Arial" charset="0"/>
                <a:buNone/>
              </a:pPr>
              <a:endParaRPr lang="en-US" sz="1000">
                <a:solidFill>
                  <a:schemeClr val="bg1"/>
                </a:solidFill>
                <a:latin typeface="Segoe"/>
              </a:endParaRPr>
            </a:p>
          </p:txBody>
        </p:sp>
        <p:sp>
          <p:nvSpPr>
            <p:cNvPr id="46107" name="Rectangle 5"/>
            <p:cNvSpPr>
              <a:spLocks noChangeArrowheads="1"/>
            </p:cNvSpPr>
            <p:nvPr/>
          </p:nvSpPr>
          <p:spPr bwMode="auto">
            <a:xfrm>
              <a:off x="192" y="2376"/>
              <a:ext cx="1152" cy="876"/>
            </a:xfrm>
            <a:prstGeom prst="rect">
              <a:avLst/>
            </a:prstGeom>
            <a:solidFill>
              <a:srgbClr val="F2D98A"/>
            </a:solidFill>
            <a:ln w="28575" algn="ctr">
              <a:solidFill>
                <a:schemeClr val="bg1"/>
              </a:solidFill>
              <a:miter lim="800000"/>
              <a:headEnd/>
              <a:tailEnd/>
            </a:ln>
          </p:spPr>
          <p:txBody>
            <a:bodyPr/>
            <a:lstStyle/>
            <a:p>
              <a:pPr>
                <a:spcBef>
                  <a:spcPct val="20000"/>
                </a:spcBef>
                <a:buFont typeface="Arial" charset="0"/>
                <a:buNone/>
              </a:pPr>
              <a:endParaRPr lang="en-US" sz="1000">
                <a:solidFill>
                  <a:schemeClr val="bg1"/>
                </a:solidFill>
                <a:latin typeface="Segoe"/>
              </a:endParaRPr>
            </a:p>
          </p:txBody>
        </p:sp>
        <p:sp>
          <p:nvSpPr>
            <p:cNvPr id="46108" name="Rectangle 6"/>
            <p:cNvSpPr>
              <a:spLocks noChangeArrowheads="1"/>
            </p:cNvSpPr>
            <p:nvPr/>
          </p:nvSpPr>
          <p:spPr bwMode="auto">
            <a:xfrm>
              <a:off x="2544" y="1500"/>
              <a:ext cx="2976" cy="876"/>
            </a:xfrm>
            <a:prstGeom prst="rect">
              <a:avLst/>
            </a:prstGeom>
            <a:solidFill>
              <a:srgbClr val="F2D98A"/>
            </a:solidFill>
            <a:ln w="28575" algn="ctr">
              <a:solidFill>
                <a:schemeClr val="bg1"/>
              </a:solidFill>
              <a:miter lim="800000"/>
              <a:headEnd/>
              <a:tailEnd/>
            </a:ln>
          </p:spPr>
          <p:txBody>
            <a:bodyPr/>
            <a:lstStyle/>
            <a:p>
              <a:pPr>
                <a:spcBef>
                  <a:spcPct val="20000"/>
                </a:spcBef>
                <a:buFont typeface="Arial" charset="0"/>
                <a:buNone/>
              </a:pPr>
              <a:endParaRPr lang="en-US" sz="1000">
                <a:solidFill>
                  <a:schemeClr val="bg1"/>
                </a:solidFill>
                <a:latin typeface="Segoe"/>
              </a:endParaRPr>
            </a:p>
          </p:txBody>
        </p:sp>
        <p:sp>
          <p:nvSpPr>
            <p:cNvPr id="46109" name="Rectangle 7"/>
            <p:cNvSpPr>
              <a:spLocks noChangeArrowheads="1"/>
            </p:cNvSpPr>
            <p:nvPr/>
          </p:nvSpPr>
          <p:spPr bwMode="auto">
            <a:xfrm>
              <a:off x="1344" y="1500"/>
              <a:ext cx="1200" cy="876"/>
            </a:xfrm>
            <a:prstGeom prst="rect">
              <a:avLst/>
            </a:prstGeom>
            <a:solidFill>
              <a:srgbClr val="F2D98A"/>
            </a:solidFill>
            <a:ln w="28575" algn="ctr">
              <a:solidFill>
                <a:schemeClr val="bg1"/>
              </a:solidFill>
              <a:miter lim="800000"/>
              <a:headEnd/>
              <a:tailEnd/>
            </a:ln>
          </p:spPr>
          <p:txBody>
            <a:bodyPr/>
            <a:lstStyle/>
            <a:p>
              <a:pPr>
                <a:spcBef>
                  <a:spcPct val="20000"/>
                </a:spcBef>
                <a:buFont typeface="Arial" charset="0"/>
                <a:buNone/>
              </a:pPr>
              <a:endParaRPr lang="en-US" sz="1000">
                <a:solidFill>
                  <a:schemeClr val="bg1"/>
                </a:solidFill>
                <a:latin typeface="Segoe"/>
              </a:endParaRPr>
            </a:p>
          </p:txBody>
        </p:sp>
        <p:sp>
          <p:nvSpPr>
            <p:cNvPr id="46110" name="Rectangle 8"/>
            <p:cNvSpPr>
              <a:spLocks noChangeArrowheads="1"/>
            </p:cNvSpPr>
            <p:nvPr/>
          </p:nvSpPr>
          <p:spPr bwMode="auto">
            <a:xfrm>
              <a:off x="192" y="1500"/>
              <a:ext cx="1152" cy="876"/>
            </a:xfrm>
            <a:prstGeom prst="rect">
              <a:avLst/>
            </a:prstGeom>
            <a:solidFill>
              <a:srgbClr val="F2D98A"/>
            </a:solidFill>
            <a:ln w="28575" algn="ctr">
              <a:solidFill>
                <a:schemeClr val="bg1"/>
              </a:solidFill>
              <a:miter lim="800000"/>
              <a:headEnd/>
              <a:tailEnd/>
            </a:ln>
          </p:spPr>
          <p:txBody>
            <a:bodyPr/>
            <a:lstStyle/>
            <a:p>
              <a:pPr>
                <a:spcBef>
                  <a:spcPct val="20000"/>
                </a:spcBef>
                <a:buFont typeface="Arial" charset="0"/>
                <a:buNone/>
              </a:pPr>
              <a:endParaRPr lang="en-US" sz="1000">
                <a:solidFill>
                  <a:schemeClr val="bg1"/>
                </a:solidFill>
                <a:latin typeface="Segoe"/>
              </a:endParaRPr>
            </a:p>
          </p:txBody>
        </p:sp>
        <p:sp>
          <p:nvSpPr>
            <p:cNvPr id="46111" name="Rectangle 9"/>
            <p:cNvSpPr>
              <a:spLocks noChangeArrowheads="1"/>
            </p:cNvSpPr>
            <p:nvPr/>
          </p:nvSpPr>
          <p:spPr bwMode="auto">
            <a:xfrm>
              <a:off x="2544" y="624"/>
              <a:ext cx="2976" cy="876"/>
            </a:xfrm>
            <a:prstGeom prst="rect">
              <a:avLst/>
            </a:prstGeom>
            <a:solidFill>
              <a:srgbClr val="F2D98A"/>
            </a:solidFill>
            <a:ln w="28575" algn="ctr">
              <a:solidFill>
                <a:schemeClr val="bg1"/>
              </a:solidFill>
              <a:miter lim="800000"/>
              <a:headEnd/>
              <a:tailEnd/>
            </a:ln>
          </p:spPr>
          <p:txBody>
            <a:bodyPr/>
            <a:lstStyle/>
            <a:p>
              <a:pPr>
                <a:spcBef>
                  <a:spcPct val="20000"/>
                </a:spcBef>
                <a:buFont typeface="Arial" charset="0"/>
                <a:buNone/>
              </a:pPr>
              <a:endParaRPr lang="en-US" sz="1000">
                <a:solidFill>
                  <a:schemeClr val="bg1"/>
                </a:solidFill>
                <a:latin typeface="Segoe"/>
              </a:endParaRPr>
            </a:p>
          </p:txBody>
        </p:sp>
        <p:sp>
          <p:nvSpPr>
            <p:cNvPr id="46112" name="Rectangle 10"/>
            <p:cNvSpPr>
              <a:spLocks noChangeArrowheads="1"/>
            </p:cNvSpPr>
            <p:nvPr/>
          </p:nvSpPr>
          <p:spPr bwMode="auto">
            <a:xfrm>
              <a:off x="1344" y="624"/>
              <a:ext cx="1200" cy="876"/>
            </a:xfrm>
            <a:prstGeom prst="rect">
              <a:avLst/>
            </a:prstGeom>
            <a:solidFill>
              <a:srgbClr val="F2D98A"/>
            </a:solidFill>
            <a:ln w="28575" algn="ctr">
              <a:solidFill>
                <a:schemeClr val="bg1"/>
              </a:solidFill>
              <a:miter lim="800000"/>
              <a:headEnd/>
              <a:tailEnd/>
            </a:ln>
          </p:spPr>
          <p:txBody>
            <a:bodyPr/>
            <a:lstStyle/>
            <a:p>
              <a:pPr algn="ctr">
                <a:spcBef>
                  <a:spcPct val="20000"/>
                </a:spcBef>
                <a:buFont typeface="Arial" charset="0"/>
                <a:buNone/>
              </a:pPr>
              <a:endParaRPr lang="en-US" sz="1000">
                <a:solidFill>
                  <a:schemeClr val="bg1"/>
                </a:solidFill>
                <a:latin typeface="Segoe"/>
              </a:endParaRPr>
            </a:p>
          </p:txBody>
        </p:sp>
        <p:sp>
          <p:nvSpPr>
            <p:cNvPr id="46113" name="Rectangle 11"/>
            <p:cNvSpPr>
              <a:spLocks noChangeArrowheads="1"/>
            </p:cNvSpPr>
            <p:nvPr/>
          </p:nvSpPr>
          <p:spPr bwMode="auto">
            <a:xfrm>
              <a:off x="192" y="624"/>
              <a:ext cx="1152" cy="876"/>
            </a:xfrm>
            <a:prstGeom prst="rect">
              <a:avLst/>
            </a:prstGeom>
            <a:solidFill>
              <a:srgbClr val="F2D98A"/>
            </a:solidFill>
            <a:ln w="28575" algn="ctr">
              <a:solidFill>
                <a:schemeClr val="bg1"/>
              </a:solidFill>
              <a:miter lim="800000"/>
              <a:headEnd/>
              <a:tailEnd/>
            </a:ln>
          </p:spPr>
          <p:txBody>
            <a:bodyPr/>
            <a:lstStyle/>
            <a:p>
              <a:pPr>
                <a:spcBef>
                  <a:spcPct val="20000"/>
                </a:spcBef>
                <a:buFont typeface="Arial" charset="0"/>
                <a:buNone/>
              </a:pPr>
              <a:endParaRPr lang="en-US" sz="1000">
                <a:solidFill>
                  <a:schemeClr val="bg1"/>
                </a:solidFill>
                <a:latin typeface="Segoe"/>
              </a:endParaRPr>
            </a:p>
          </p:txBody>
        </p:sp>
      </p:grpSp>
      <p:sp>
        <p:nvSpPr>
          <p:cNvPr id="46082" name="Line 12"/>
          <p:cNvSpPr>
            <a:spLocks noChangeShapeType="1"/>
          </p:cNvSpPr>
          <p:nvPr/>
        </p:nvSpPr>
        <p:spPr bwMode="auto">
          <a:xfrm>
            <a:off x="279400" y="1416050"/>
            <a:ext cx="8480425" cy="0"/>
          </a:xfrm>
          <a:prstGeom prst="line">
            <a:avLst/>
          </a:prstGeom>
          <a:noFill/>
          <a:ln w="28575" cap="sq">
            <a:solidFill>
              <a:schemeClr val="tx1"/>
            </a:solidFill>
            <a:round/>
            <a:headEnd/>
            <a:tailEnd/>
          </a:ln>
        </p:spPr>
        <p:txBody>
          <a:bodyPr>
            <a:spAutoFit/>
          </a:bodyPr>
          <a:lstStyle/>
          <a:p>
            <a:endParaRPr lang="en-US"/>
          </a:p>
        </p:txBody>
      </p:sp>
      <p:grpSp>
        <p:nvGrpSpPr>
          <p:cNvPr id="46083" name="Group 13"/>
          <p:cNvGrpSpPr>
            <a:grpSpLocks/>
          </p:cNvGrpSpPr>
          <p:nvPr/>
        </p:nvGrpSpPr>
        <p:grpSpPr bwMode="auto">
          <a:xfrm>
            <a:off x="279400" y="736600"/>
            <a:ext cx="8686800" cy="679450"/>
            <a:chOff x="192" y="96"/>
            <a:chExt cx="5328" cy="464"/>
          </a:xfrm>
        </p:grpSpPr>
        <p:sp>
          <p:nvSpPr>
            <p:cNvPr id="46096" name="Rectangle 14"/>
            <p:cNvSpPr>
              <a:spLocks noChangeArrowheads="1"/>
            </p:cNvSpPr>
            <p:nvPr/>
          </p:nvSpPr>
          <p:spPr bwMode="auto">
            <a:xfrm>
              <a:off x="2544" y="96"/>
              <a:ext cx="2976" cy="464"/>
            </a:xfrm>
            <a:prstGeom prst="rect">
              <a:avLst/>
            </a:prstGeom>
            <a:solidFill>
              <a:schemeClr val="hlink"/>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6097" name="Rectangle 15"/>
            <p:cNvSpPr>
              <a:spLocks noChangeArrowheads="1"/>
            </p:cNvSpPr>
            <p:nvPr/>
          </p:nvSpPr>
          <p:spPr bwMode="auto">
            <a:xfrm>
              <a:off x="1344" y="96"/>
              <a:ext cx="1200" cy="464"/>
            </a:xfrm>
            <a:prstGeom prst="rect">
              <a:avLst/>
            </a:prstGeom>
            <a:solidFill>
              <a:schemeClr val="hlink"/>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6098" name="Rectangle 16"/>
            <p:cNvSpPr>
              <a:spLocks noChangeArrowheads="1"/>
            </p:cNvSpPr>
            <p:nvPr/>
          </p:nvSpPr>
          <p:spPr bwMode="auto">
            <a:xfrm>
              <a:off x="192" y="96"/>
              <a:ext cx="1152" cy="464"/>
            </a:xfrm>
            <a:prstGeom prst="rect">
              <a:avLst/>
            </a:prstGeom>
            <a:solidFill>
              <a:schemeClr val="hlink"/>
            </a:solidFill>
            <a:ln w="9525" algn="ctr">
              <a:solidFill>
                <a:schemeClr val="bg1"/>
              </a:solidFill>
              <a:miter lim="800000"/>
              <a:headEnd/>
              <a:tailEnd/>
            </a:ln>
          </p:spPr>
          <p:txBody>
            <a:bodyPr/>
            <a:lstStyle/>
            <a:p>
              <a:pPr>
                <a:spcBef>
                  <a:spcPct val="20000"/>
                </a:spcBef>
                <a:buFont typeface="Arial" charset="0"/>
                <a:buNone/>
              </a:pPr>
              <a:endParaRPr lang="en-US" sz="2000">
                <a:solidFill>
                  <a:schemeClr val="bg1"/>
                </a:solidFill>
                <a:latin typeface="Segoe"/>
              </a:endParaRPr>
            </a:p>
          </p:txBody>
        </p:sp>
        <p:sp>
          <p:nvSpPr>
            <p:cNvPr id="46099" name="Line 17"/>
            <p:cNvSpPr>
              <a:spLocks noChangeShapeType="1"/>
            </p:cNvSpPr>
            <p:nvPr/>
          </p:nvSpPr>
          <p:spPr bwMode="auto">
            <a:xfrm>
              <a:off x="192" y="96"/>
              <a:ext cx="5328" cy="0"/>
            </a:xfrm>
            <a:prstGeom prst="line">
              <a:avLst/>
            </a:prstGeom>
            <a:noFill/>
            <a:ln w="28575" cap="sq">
              <a:solidFill>
                <a:schemeClr val="bg1"/>
              </a:solidFill>
              <a:round/>
              <a:headEnd/>
              <a:tailEnd/>
            </a:ln>
          </p:spPr>
          <p:txBody>
            <a:bodyPr>
              <a:spAutoFit/>
            </a:bodyPr>
            <a:lstStyle/>
            <a:p>
              <a:endParaRPr lang="en-US"/>
            </a:p>
          </p:txBody>
        </p:sp>
        <p:sp>
          <p:nvSpPr>
            <p:cNvPr id="46100" name="Line 18"/>
            <p:cNvSpPr>
              <a:spLocks noChangeShapeType="1"/>
            </p:cNvSpPr>
            <p:nvPr/>
          </p:nvSpPr>
          <p:spPr bwMode="auto">
            <a:xfrm>
              <a:off x="192" y="560"/>
              <a:ext cx="5328" cy="0"/>
            </a:xfrm>
            <a:prstGeom prst="line">
              <a:avLst/>
            </a:prstGeom>
            <a:noFill/>
            <a:ln w="28575" cap="sq">
              <a:solidFill>
                <a:schemeClr val="bg1"/>
              </a:solidFill>
              <a:round/>
              <a:headEnd/>
              <a:tailEnd/>
            </a:ln>
          </p:spPr>
          <p:txBody>
            <a:bodyPr>
              <a:spAutoFit/>
            </a:bodyPr>
            <a:lstStyle/>
            <a:p>
              <a:endParaRPr lang="en-US"/>
            </a:p>
          </p:txBody>
        </p:sp>
        <p:sp>
          <p:nvSpPr>
            <p:cNvPr id="46101" name="Line 19"/>
            <p:cNvSpPr>
              <a:spLocks noChangeShapeType="1"/>
            </p:cNvSpPr>
            <p:nvPr/>
          </p:nvSpPr>
          <p:spPr bwMode="auto">
            <a:xfrm>
              <a:off x="192" y="96"/>
              <a:ext cx="0" cy="464"/>
            </a:xfrm>
            <a:prstGeom prst="line">
              <a:avLst/>
            </a:prstGeom>
            <a:noFill/>
            <a:ln w="28575" cap="sq">
              <a:solidFill>
                <a:schemeClr val="bg1"/>
              </a:solidFill>
              <a:round/>
              <a:headEnd/>
              <a:tailEnd/>
            </a:ln>
          </p:spPr>
          <p:txBody>
            <a:bodyPr>
              <a:spAutoFit/>
            </a:bodyPr>
            <a:lstStyle/>
            <a:p>
              <a:endParaRPr lang="en-US"/>
            </a:p>
          </p:txBody>
        </p:sp>
        <p:sp>
          <p:nvSpPr>
            <p:cNvPr id="46102" name="Line 20"/>
            <p:cNvSpPr>
              <a:spLocks noChangeShapeType="1"/>
            </p:cNvSpPr>
            <p:nvPr/>
          </p:nvSpPr>
          <p:spPr bwMode="auto">
            <a:xfrm>
              <a:off x="1344" y="96"/>
              <a:ext cx="0" cy="464"/>
            </a:xfrm>
            <a:prstGeom prst="line">
              <a:avLst/>
            </a:prstGeom>
            <a:noFill/>
            <a:ln w="12700">
              <a:solidFill>
                <a:schemeClr val="bg1"/>
              </a:solidFill>
              <a:round/>
              <a:headEnd/>
              <a:tailEnd/>
            </a:ln>
          </p:spPr>
          <p:txBody>
            <a:bodyPr>
              <a:spAutoFit/>
            </a:bodyPr>
            <a:lstStyle/>
            <a:p>
              <a:endParaRPr lang="en-US"/>
            </a:p>
          </p:txBody>
        </p:sp>
        <p:sp>
          <p:nvSpPr>
            <p:cNvPr id="46103" name="Line 21"/>
            <p:cNvSpPr>
              <a:spLocks noChangeShapeType="1"/>
            </p:cNvSpPr>
            <p:nvPr/>
          </p:nvSpPr>
          <p:spPr bwMode="auto">
            <a:xfrm>
              <a:off x="2544" y="96"/>
              <a:ext cx="0" cy="464"/>
            </a:xfrm>
            <a:prstGeom prst="line">
              <a:avLst/>
            </a:prstGeom>
            <a:noFill/>
            <a:ln w="12700">
              <a:solidFill>
                <a:schemeClr val="bg1"/>
              </a:solidFill>
              <a:round/>
              <a:headEnd/>
              <a:tailEnd/>
            </a:ln>
          </p:spPr>
          <p:txBody>
            <a:bodyPr>
              <a:spAutoFit/>
            </a:bodyPr>
            <a:lstStyle/>
            <a:p>
              <a:endParaRPr lang="en-US"/>
            </a:p>
          </p:txBody>
        </p:sp>
        <p:sp>
          <p:nvSpPr>
            <p:cNvPr id="46104" name="Line 22"/>
            <p:cNvSpPr>
              <a:spLocks noChangeShapeType="1"/>
            </p:cNvSpPr>
            <p:nvPr/>
          </p:nvSpPr>
          <p:spPr bwMode="auto">
            <a:xfrm>
              <a:off x="5520" y="96"/>
              <a:ext cx="0" cy="464"/>
            </a:xfrm>
            <a:prstGeom prst="line">
              <a:avLst/>
            </a:prstGeom>
            <a:noFill/>
            <a:ln w="28575" cap="sq">
              <a:solidFill>
                <a:schemeClr val="bg1"/>
              </a:solidFill>
              <a:round/>
              <a:headEnd/>
              <a:tailEnd/>
            </a:ln>
          </p:spPr>
          <p:txBody>
            <a:bodyPr>
              <a:spAutoFit/>
            </a:bodyPr>
            <a:lstStyle/>
            <a:p>
              <a:endParaRPr lang="en-US"/>
            </a:p>
          </p:txBody>
        </p:sp>
      </p:grpSp>
      <p:sp>
        <p:nvSpPr>
          <p:cNvPr id="46084" name="Text Box 23"/>
          <p:cNvSpPr txBox="1">
            <a:spLocks noChangeArrowheads="1"/>
          </p:cNvSpPr>
          <p:nvPr/>
        </p:nvSpPr>
        <p:spPr bwMode="auto">
          <a:xfrm>
            <a:off x="598488" y="909638"/>
            <a:ext cx="1265237" cy="396875"/>
          </a:xfrm>
          <a:prstGeom prst="rect">
            <a:avLst/>
          </a:prstGeom>
          <a:noFill/>
          <a:ln w="9525" algn="ctr">
            <a:noFill/>
            <a:miter lim="800000"/>
            <a:headEnd/>
            <a:tailEnd/>
          </a:ln>
        </p:spPr>
        <p:txBody>
          <a:bodyPr>
            <a:spAutoFit/>
          </a:bodyPr>
          <a:lstStyle/>
          <a:p>
            <a:pPr>
              <a:spcBef>
                <a:spcPct val="50000"/>
              </a:spcBef>
              <a:buFont typeface="Wingdings" pitchFamily="2" charset="2"/>
              <a:buNone/>
            </a:pPr>
            <a:r>
              <a:rPr lang="en-US" sz="2000" b="1">
                <a:solidFill>
                  <a:schemeClr val="bg1"/>
                </a:solidFill>
                <a:latin typeface="Segoe"/>
              </a:rPr>
              <a:t>Vendors</a:t>
            </a:r>
          </a:p>
        </p:txBody>
      </p:sp>
      <p:sp>
        <p:nvSpPr>
          <p:cNvPr id="46085" name="Text Box 24"/>
          <p:cNvSpPr txBox="1">
            <a:spLocks noChangeArrowheads="1"/>
          </p:cNvSpPr>
          <p:nvPr/>
        </p:nvSpPr>
        <p:spPr bwMode="auto">
          <a:xfrm>
            <a:off x="2452688" y="923925"/>
            <a:ext cx="1350962" cy="396875"/>
          </a:xfrm>
          <a:prstGeom prst="rect">
            <a:avLst/>
          </a:prstGeom>
          <a:noFill/>
          <a:ln w="9525" algn="ctr">
            <a:noFill/>
            <a:miter lim="800000"/>
            <a:headEnd/>
            <a:tailEnd/>
          </a:ln>
        </p:spPr>
        <p:txBody>
          <a:bodyPr>
            <a:spAutoFit/>
          </a:bodyPr>
          <a:lstStyle/>
          <a:p>
            <a:pPr>
              <a:spcBef>
                <a:spcPct val="50000"/>
              </a:spcBef>
              <a:buFont typeface="Wingdings" pitchFamily="2" charset="2"/>
              <a:buNone/>
            </a:pPr>
            <a:r>
              <a:rPr lang="en-US" sz="2000" b="1">
                <a:solidFill>
                  <a:schemeClr val="bg1"/>
                </a:solidFill>
                <a:latin typeface="Segoe"/>
              </a:rPr>
              <a:t>Products</a:t>
            </a:r>
          </a:p>
        </p:txBody>
      </p:sp>
      <p:sp>
        <p:nvSpPr>
          <p:cNvPr id="46086" name="Text Box 25"/>
          <p:cNvSpPr txBox="1">
            <a:spLocks noChangeArrowheads="1"/>
          </p:cNvSpPr>
          <p:nvPr/>
        </p:nvSpPr>
        <p:spPr bwMode="auto">
          <a:xfrm>
            <a:off x="5429250" y="923925"/>
            <a:ext cx="1649413" cy="396875"/>
          </a:xfrm>
          <a:prstGeom prst="rect">
            <a:avLst/>
          </a:prstGeom>
          <a:noFill/>
          <a:ln w="9525" algn="ctr">
            <a:noFill/>
            <a:miter lim="800000"/>
            <a:headEnd/>
            <a:tailEnd/>
          </a:ln>
        </p:spPr>
        <p:txBody>
          <a:bodyPr>
            <a:spAutoFit/>
          </a:bodyPr>
          <a:lstStyle/>
          <a:p>
            <a:pPr>
              <a:spcBef>
                <a:spcPct val="50000"/>
              </a:spcBef>
              <a:buFont typeface="Wingdings" pitchFamily="2" charset="2"/>
              <a:buNone/>
            </a:pPr>
            <a:r>
              <a:rPr lang="en-US" sz="2000" b="1">
                <a:solidFill>
                  <a:schemeClr val="bg1"/>
                </a:solidFill>
                <a:latin typeface="Segoe"/>
              </a:rPr>
              <a:t>Features</a:t>
            </a:r>
          </a:p>
        </p:txBody>
      </p:sp>
      <p:pic>
        <p:nvPicPr>
          <p:cNvPr id="46087" name="Picture 26" descr="symantec"/>
          <p:cNvPicPr>
            <a:picLocks noChangeAspect="1" noChangeArrowheads="1"/>
          </p:cNvPicPr>
          <p:nvPr/>
        </p:nvPicPr>
        <p:blipFill>
          <a:blip r:embed="rId2"/>
          <a:srcRect/>
          <a:stretch>
            <a:fillRect/>
          </a:stretch>
        </p:blipFill>
        <p:spPr bwMode="auto">
          <a:xfrm>
            <a:off x="355600" y="1938338"/>
            <a:ext cx="1604963" cy="603250"/>
          </a:xfrm>
          <a:prstGeom prst="rect">
            <a:avLst/>
          </a:prstGeom>
          <a:noFill/>
          <a:ln w="9525">
            <a:noFill/>
            <a:miter lim="800000"/>
            <a:headEnd/>
            <a:tailEnd/>
          </a:ln>
        </p:spPr>
      </p:pic>
      <p:pic>
        <p:nvPicPr>
          <p:cNvPr id="46088" name="Picture 27" descr="VMware"/>
          <p:cNvPicPr>
            <a:picLocks noChangeAspect="1" noChangeArrowheads="1"/>
          </p:cNvPicPr>
          <p:nvPr/>
        </p:nvPicPr>
        <p:blipFill>
          <a:blip r:embed="rId3"/>
          <a:srcRect/>
          <a:stretch>
            <a:fillRect/>
          </a:stretch>
        </p:blipFill>
        <p:spPr bwMode="auto">
          <a:xfrm>
            <a:off x="355600" y="3703638"/>
            <a:ext cx="1681163" cy="596900"/>
          </a:xfrm>
          <a:prstGeom prst="rect">
            <a:avLst/>
          </a:prstGeom>
          <a:noFill/>
          <a:ln w="9525">
            <a:noFill/>
            <a:miter lim="800000"/>
            <a:headEnd/>
            <a:tailEnd/>
          </a:ln>
        </p:spPr>
      </p:pic>
      <p:pic>
        <p:nvPicPr>
          <p:cNvPr id="46089" name="Picture 28" descr="Xenocode"/>
          <p:cNvPicPr>
            <a:picLocks noChangeAspect="1" noChangeArrowheads="1"/>
          </p:cNvPicPr>
          <p:nvPr/>
        </p:nvPicPr>
        <p:blipFill>
          <a:blip r:embed="rId4"/>
          <a:srcRect/>
          <a:stretch>
            <a:fillRect/>
          </a:stretch>
        </p:blipFill>
        <p:spPr bwMode="auto">
          <a:xfrm>
            <a:off x="355600" y="5522913"/>
            <a:ext cx="1681163" cy="325437"/>
          </a:xfrm>
          <a:prstGeom prst="rect">
            <a:avLst/>
          </a:prstGeom>
          <a:noFill/>
          <a:ln w="9525">
            <a:noFill/>
            <a:miter lim="800000"/>
            <a:headEnd/>
            <a:tailEnd/>
          </a:ln>
        </p:spPr>
      </p:pic>
      <p:sp>
        <p:nvSpPr>
          <p:cNvPr id="46090" name="Text Box 29"/>
          <p:cNvSpPr txBox="1">
            <a:spLocks noChangeArrowheads="1"/>
          </p:cNvSpPr>
          <p:nvPr/>
        </p:nvSpPr>
        <p:spPr bwMode="auto">
          <a:xfrm>
            <a:off x="2398713" y="2119313"/>
            <a:ext cx="1098550" cy="214312"/>
          </a:xfrm>
          <a:prstGeom prst="rect">
            <a:avLst/>
          </a:prstGeom>
          <a:noFill/>
          <a:ln w="9525" algn="ctr">
            <a:noFill/>
            <a:miter lim="800000"/>
            <a:headEnd/>
            <a:tailEnd/>
          </a:ln>
        </p:spPr>
        <p:txBody>
          <a:bodyPr wrap="none">
            <a:spAutoFit/>
          </a:bodyPr>
          <a:lstStyle/>
          <a:p>
            <a:pPr>
              <a:lnSpc>
                <a:spcPct val="50000"/>
              </a:lnSpc>
              <a:spcBef>
                <a:spcPct val="50000"/>
              </a:spcBef>
              <a:buFont typeface="Wingdings" pitchFamily="2" charset="2"/>
              <a:buNone/>
            </a:pPr>
            <a:r>
              <a:rPr lang="en-US" sz="1600" b="1">
                <a:solidFill>
                  <a:schemeClr val="tx1"/>
                </a:solidFill>
                <a:latin typeface="Segoe"/>
              </a:rPr>
              <a:t>SVS v.2.1</a:t>
            </a:r>
          </a:p>
        </p:txBody>
      </p:sp>
      <p:sp>
        <p:nvSpPr>
          <p:cNvPr id="46091" name="Text Box 30"/>
          <p:cNvSpPr txBox="1">
            <a:spLocks noChangeArrowheads="1"/>
          </p:cNvSpPr>
          <p:nvPr/>
        </p:nvSpPr>
        <p:spPr bwMode="auto">
          <a:xfrm>
            <a:off x="2341563" y="3736975"/>
            <a:ext cx="1006475" cy="214313"/>
          </a:xfrm>
          <a:prstGeom prst="rect">
            <a:avLst/>
          </a:prstGeom>
          <a:noFill/>
          <a:ln w="9525" algn="ctr">
            <a:noFill/>
            <a:miter lim="800000"/>
            <a:headEnd/>
            <a:tailEnd/>
          </a:ln>
        </p:spPr>
        <p:txBody>
          <a:bodyPr wrap="none">
            <a:spAutoFit/>
          </a:bodyPr>
          <a:lstStyle/>
          <a:p>
            <a:pPr>
              <a:lnSpc>
                <a:spcPct val="50000"/>
              </a:lnSpc>
              <a:spcBef>
                <a:spcPct val="50000"/>
              </a:spcBef>
              <a:buFont typeface="Wingdings" pitchFamily="2" charset="2"/>
              <a:buNone/>
            </a:pPr>
            <a:r>
              <a:rPr lang="en-US" sz="1600" b="1">
                <a:solidFill>
                  <a:schemeClr val="tx1"/>
                </a:solidFill>
                <a:latin typeface="Segoe"/>
              </a:rPr>
              <a:t>ThinApp</a:t>
            </a:r>
          </a:p>
        </p:txBody>
      </p:sp>
      <p:sp>
        <p:nvSpPr>
          <p:cNvPr id="46092" name="Text Box 31"/>
          <p:cNvSpPr txBox="1">
            <a:spLocks noChangeArrowheads="1"/>
          </p:cNvSpPr>
          <p:nvPr/>
        </p:nvSpPr>
        <p:spPr bwMode="auto">
          <a:xfrm>
            <a:off x="2366963" y="5356225"/>
            <a:ext cx="1347787" cy="703263"/>
          </a:xfrm>
          <a:prstGeom prst="rect">
            <a:avLst/>
          </a:prstGeom>
          <a:noFill/>
          <a:ln w="9525" algn="ctr">
            <a:noFill/>
            <a:miter lim="800000"/>
            <a:headEnd/>
            <a:tailEnd/>
          </a:ln>
        </p:spPr>
        <p:txBody>
          <a:bodyPr wrap="none">
            <a:spAutoFit/>
          </a:bodyPr>
          <a:lstStyle/>
          <a:p>
            <a:pPr>
              <a:lnSpc>
                <a:spcPct val="50000"/>
              </a:lnSpc>
              <a:spcBef>
                <a:spcPct val="50000"/>
              </a:spcBef>
              <a:buFont typeface="Wingdings" pitchFamily="2" charset="2"/>
              <a:buNone/>
            </a:pPr>
            <a:r>
              <a:rPr lang="en-US" sz="1600" b="1">
                <a:solidFill>
                  <a:schemeClr val="tx1"/>
                </a:solidFill>
                <a:latin typeface="Segoe"/>
              </a:rPr>
              <a:t>Virtual </a:t>
            </a:r>
          </a:p>
          <a:p>
            <a:pPr>
              <a:lnSpc>
                <a:spcPct val="50000"/>
              </a:lnSpc>
              <a:spcBef>
                <a:spcPct val="50000"/>
              </a:spcBef>
              <a:buFont typeface="Wingdings" pitchFamily="2" charset="2"/>
              <a:buNone/>
            </a:pPr>
            <a:r>
              <a:rPr lang="en-US" sz="1600" b="1">
                <a:solidFill>
                  <a:schemeClr val="tx1"/>
                </a:solidFill>
                <a:latin typeface="Segoe"/>
              </a:rPr>
              <a:t>Application </a:t>
            </a:r>
          </a:p>
          <a:p>
            <a:pPr>
              <a:lnSpc>
                <a:spcPct val="50000"/>
              </a:lnSpc>
              <a:spcBef>
                <a:spcPct val="50000"/>
              </a:spcBef>
              <a:buFont typeface="Wingdings" pitchFamily="2" charset="2"/>
              <a:buNone/>
            </a:pPr>
            <a:r>
              <a:rPr lang="en-US" sz="1600" b="1">
                <a:solidFill>
                  <a:schemeClr val="tx1"/>
                </a:solidFill>
                <a:latin typeface="Segoe"/>
              </a:rPr>
              <a:t>Studio</a:t>
            </a:r>
          </a:p>
        </p:txBody>
      </p:sp>
      <p:sp>
        <p:nvSpPr>
          <p:cNvPr id="46093" name="Text Box 32"/>
          <p:cNvSpPr txBox="1">
            <a:spLocks noChangeArrowheads="1"/>
          </p:cNvSpPr>
          <p:nvPr/>
        </p:nvSpPr>
        <p:spPr bwMode="auto">
          <a:xfrm>
            <a:off x="4178300" y="1633538"/>
            <a:ext cx="4703763" cy="1687512"/>
          </a:xfrm>
          <a:prstGeom prst="rect">
            <a:avLst/>
          </a:prstGeom>
          <a:noFill/>
          <a:ln w="9525" algn="ctr">
            <a:noFill/>
            <a:miter lim="800000"/>
            <a:headEnd/>
            <a:tailEnd/>
          </a:ln>
        </p:spPr>
        <p:txBody>
          <a:bodyPr/>
          <a:lstStyle/>
          <a:p>
            <a:pPr marL="285750" indent="-285750" algn="just">
              <a:spcBef>
                <a:spcPct val="10000"/>
              </a:spcBef>
              <a:buFont typeface="Webdings" pitchFamily="18" charset="2"/>
              <a:buChar char="4"/>
            </a:pPr>
            <a:r>
              <a:rPr lang="en-US" sz="1200">
                <a:solidFill>
                  <a:schemeClr val="tx1"/>
                </a:solidFill>
                <a:latin typeface="Segoe"/>
              </a:rPr>
              <a:t>It comes in two versions: Standard (without streaming) and Professional (with streaming).</a:t>
            </a:r>
          </a:p>
          <a:p>
            <a:pPr marL="285750" indent="-285750" algn="just">
              <a:spcBef>
                <a:spcPct val="10000"/>
              </a:spcBef>
              <a:buFont typeface="Webdings" pitchFamily="18" charset="2"/>
              <a:buChar char="4"/>
            </a:pPr>
            <a:r>
              <a:rPr lang="en-US" sz="1200">
                <a:solidFill>
                  <a:schemeClr val="tx1"/>
                </a:solidFill>
                <a:latin typeface="Segoe"/>
              </a:rPr>
              <a:t>SVS requires an agent for each device. It has its own management console but can be integrated into </a:t>
            </a:r>
          </a:p>
          <a:p>
            <a:pPr marL="285750" indent="-285750" algn="just">
              <a:spcBef>
                <a:spcPct val="10000"/>
              </a:spcBef>
              <a:buFont typeface="Webdings" pitchFamily="18" charset="2"/>
              <a:buChar char="4"/>
            </a:pPr>
            <a:r>
              <a:rPr lang="en-US" sz="1200">
                <a:solidFill>
                  <a:schemeClr val="tx1"/>
                </a:solidFill>
                <a:latin typeface="Segoe"/>
              </a:rPr>
              <a:t>Symantec (Altiris) Client Management Suite. Applications are installed in a "layer,“ usually together, and this is how they achieve isolation.</a:t>
            </a:r>
          </a:p>
          <a:p>
            <a:pPr marL="285750" indent="-285750" algn="just">
              <a:spcBef>
                <a:spcPct val="10000"/>
              </a:spcBef>
              <a:buFont typeface="Webdings" pitchFamily="18" charset="2"/>
              <a:buChar char="4"/>
            </a:pPr>
            <a:endParaRPr lang="en-US" sz="1200">
              <a:solidFill>
                <a:schemeClr val="tx1"/>
              </a:solidFill>
              <a:latin typeface="Segoe"/>
            </a:endParaRPr>
          </a:p>
        </p:txBody>
      </p:sp>
      <p:sp>
        <p:nvSpPr>
          <p:cNvPr id="46094" name="Text Box 33"/>
          <p:cNvSpPr txBox="1">
            <a:spLocks noChangeArrowheads="1"/>
          </p:cNvSpPr>
          <p:nvPr/>
        </p:nvSpPr>
        <p:spPr bwMode="auto">
          <a:xfrm>
            <a:off x="4216400" y="3505200"/>
            <a:ext cx="4546600" cy="1474788"/>
          </a:xfrm>
          <a:prstGeom prst="rect">
            <a:avLst/>
          </a:prstGeom>
          <a:noFill/>
          <a:ln w="9525" algn="ctr">
            <a:noFill/>
            <a:miter lim="800000"/>
            <a:headEnd/>
            <a:tailEnd/>
          </a:ln>
        </p:spPr>
        <p:txBody>
          <a:bodyPr/>
          <a:lstStyle/>
          <a:p>
            <a:pPr marL="285750" indent="-285750" algn="just">
              <a:spcBef>
                <a:spcPct val="10000"/>
              </a:spcBef>
              <a:buFont typeface="Webdings" pitchFamily="18" charset="2"/>
              <a:buChar char="4"/>
            </a:pPr>
            <a:r>
              <a:rPr lang="en-US" sz="1200">
                <a:solidFill>
                  <a:schemeClr val="tx1"/>
                </a:solidFill>
                <a:latin typeface="Segoe"/>
              </a:rPr>
              <a:t>ThinApp is an agentless solution that provides seamless    integration between virtualized applications and locally      installed applications</a:t>
            </a:r>
          </a:p>
          <a:p>
            <a:pPr marL="285750" indent="-285750" algn="just">
              <a:spcBef>
                <a:spcPct val="10000"/>
              </a:spcBef>
              <a:buFont typeface="Webdings" pitchFamily="18" charset="2"/>
              <a:buChar char="4"/>
            </a:pPr>
            <a:r>
              <a:rPr lang="en-US" sz="1200">
                <a:solidFill>
                  <a:schemeClr val="tx1"/>
                </a:solidFill>
                <a:latin typeface="Segoe"/>
              </a:rPr>
              <a:t>ThinApp provides a built-in mechanism to stream applications into memory through a shortcut, including streaming capabilities.</a:t>
            </a:r>
          </a:p>
          <a:p>
            <a:pPr marL="285750" indent="-285750" algn="just">
              <a:spcBef>
                <a:spcPct val="10000"/>
              </a:spcBef>
              <a:buFont typeface="Webdings" pitchFamily="18" charset="2"/>
              <a:buChar char="4"/>
            </a:pPr>
            <a:endParaRPr lang="en-US" sz="1200">
              <a:solidFill>
                <a:schemeClr val="tx1"/>
              </a:solidFill>
              <a:latin typeface="Segoe"/>
            </a:endParaRPr>
          </a:p>
        </p:txBody>
      </p:sp>
      <p:sp>
        <p:nvSpPr>
          <p:cNvPr id="46095" name="Text Box 34"/>
          <p:cNvSpPr txBox="1">
            <a:spLocks noChangeArrowheads="1"/>
          </p:cNvSpPr>
          <p:nvPr/>
        </p:nvSpPr>
        <p:spPr bwMode="auto">
          <a:xfrm>
            <a:off x="4249738" y="5181600"/>
            <a:ext cx="4284662" cy="1474788"/>
          </a:xfrm>
          <a:prstGeom prst="rect">
            <a:avLst/>
          </a:prstGeom>
          <a:noFill/>
          <a:ln w="9525" algn="ctr">
            <a:noFill/>
            <a:miter lim="800000"/>
            <a:headEnd/>
            <a:tailEnd/>
          </a:ln>
        </p:spPr>
        <p:txBody>
          <a:bodyPr/>
          <a:lstStyle/>
          <a:p>
            <a:pPr marL="285750" indent="-285750" algn="just">
              <a:spcBef>
                <a:spcPct val="10000"/>
              </a:spcBef>
              <a:buFont typeface="Webdings" pitchFamily="18" charset="2"/>
              <a:buChar char="4"/>
            </a:pPr>
            <a:r>
              <a:rPr lang="en-US" sz="1200">
                <a:solidFill>
                  <a:schemeClr val="tx1"/>
                </a:solidFill>
                <a:latin typeface="Segoe"/>
              </a:rPr>
              <a:t>It is an agentless solution that doesn't require specific drivers or administrator permissions. </a:t>
            </a:r>
          </a:p>
          <a:p>
            <a:pPr marL="285750" indent="-285750" algn="just">
              <a:spcBef>
                <a:spcPct val="10000"/>
              </a:spcBef>
              <a:buFont typeface="Webdings" pitchFamily="18" charset="2"/>
              <a:buChar char="4"/>
            </a:pPr>
            <a:r>
              <a:rPr lang="en-US" sz="1200">
                <a:solidFill>
                  <a:schemeClr val="tx1"/>
                </a:solidFill>
                <a:latin typeface="Segoe"/>
              </a:rPr>
              <a:t>It does not include streaming. </a:t>
            </a:r>
          </a:p>
          <a:p>
            <a:pPr marL="285750" indent="-285750" algn="just">
              <a:spcBef>
                <a:spcPct val="10000"/>
              </a:spcBef>
              <a:buFont typeface="Webdings" pitchFamily="18" charset="2"/>
              <a:buChar char="4"/>
            </a:pPr>
            <a:r>
              <a:rPr lang="en-US" sz="1200">
                <a:solidFill>
                  <a:schemeClr val="tx1"/>
                </a:solidFill>
                <a:latin typeface="Segoe"/>
              </a:rPr>
              <a:t>Virtual Application Studio does not have any specific integration with PCLM vendors, but this is expected in 2009.</a:t>
            </a:r>
          </a:p>
          <a:p>
            <a:pPr marL="285750" indent="-285750" algn="just">
              <a:spcBef>
                <a:spcPct val="10000"/>
              </a:spcBef>
              <a:buFont typeface="Webdings" pitchFamily="18" charset="2"/>
              <a:buChar char="4"/>
            </a:pPr>
            <a:endParaRPr lang="en-US" sz="1200">
              <a:solidFill>
                <a:schemeClr val="tx1"/>
              </a:solidFill>
              <a:latin typeface="Segoe"/>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bwMode="auto">
          <a:xfrm>
            <a:off x="123825" y="714375"/>
            <a:ext cx="9020175" cy="914400"/>
          </a:xfrm>
        </p:spPr>
        <p:txBody>
          <a:bodyPr wrap="square" numCol="1" compatLnSpc="1">
            <a:prstTxWarp prst="textNoShape">
              <a:avLst/>
            </a:prstTxWarp>
          </a:bodyPr>
          <a:lstStyle/>
          <a:p>
            <a:pPr eaLnBrk="1" hangingPunct="1">
              <a:defRPr/>
            </a:pPr>
            <a:r>
              <a:rPr sz="3200" b="1" smtClean="0">
                <a:ln>
                  <a:noFill/>
                </a:ln>
                <a:solidFill>
                  <a:schemeClr val="bg1"/>
                </a:solidFill>
                <a:effectLst/>
                <a:latin typeface="Segoe"/>
              </a:rPr>
              <a:t>Calculating ROI on Virtualization Investments </a:t>
            </a:r>
          </a:p>
        </p:txBody>
      </p:sp>
      <p:sp>
        <p:nvSpPr>
          <p:cNvPr id="47106" name="Rectangle 3"/>
          <p:cNvSpPr>
            <a:spLocks noGrp="1"/>
          </p:cNvSpPr>
          <p:nvPr>
            <p:ph type="body" idx="4294967295"/>
          </p:nvPr>
        </p:nvSpPr>
        <p:spPr>
          <a:xfrm>
            <a:off x="381000" y="1692275"/>
            <a:ext cx="8229600" cy="4632325"/>
          </a:xfrm>
        </p:spPr>
        <p:txBody>
          <a:bodyPr/>
          <a:lstStyle/>
          <a:p>
            <a:pPr eaLnBrk="1" hangingPunct="1">
              <a:lnSpc>
                <a:spcPct val="130000"/>
              </a:lnSpc>
              <a:spcBef>
                <a:spcPct val="30000"/>
              </a:spcBef>
              <a:buFont typeface="Webdings" pitchFamily="18" charset="2"/>
              <a:buChar char="4"/>
            </a:pPr>
            <a:r>
              <a:rPr lang="en-US" sz="1600" smtClean="0"/>
              <a:t>Establish a baseline of current costs, including the cost of “doing nothing”</a:t>
            </a:r>
          </a:p>
          <a:p>
            <a:pPr eaLnBrk="1" hangingPunct="1">
              <a:lnSpc>
                <a:spcPct val="130000"/>
              </a:lnSpc>
              <a:spcBef>
                <a:spcPct val="30000"/>
              </a:spcBef>
              <a:buFont typeface="Webdings" pitchFamily="18" charset="2"/>
              <a:buChar char="4"/>
            </a:pPr>
            <a:r>
              <a:rPr lang="en-US" sz="1600" smtClean="0"/>
              <a:t>What will your organization need to change to move towards virtualization?</a:t>
            </a:r>
          </a:p>
          <a:p>
            <a:pPr lvl="1" eaLnBrk="1" hangingPunct="1">
              <a:lnSpc>
                <a:spcPct val="130000"/>
              </a:lnSpc>
              <a:spcBef>
                <a:spcPct val="30000"/>
              </a:spcBef>
              <a:buFont typeface="Wingdings" pitchFamily="2" charset="2"/>
              <a:buChar char="§"/>
            </a:pPr>
            <a:r>
              <a:rPr sz="1600" smtClean="0"/>
              <a:t>Hardware costs</a:t>
            </a:r>
          </a:p>
          <a:p>
            <a:pPr lvl="1" eaLnBrk="1" hangingPunct="1">
              <a:lnSpc>
                <a:spcPct val="130000"/>
              </a:lnSpc>
              <a:spcBef>
                <a:spcPct val="30000"/>
              </a:spcBef>
              <a:buFont typeface="Wingdings" pitchFamily="2" charset="2"/>
              <a:buChar char="§"/>
            </a:pPr>
            <a:r>
              <a:rPr sz="1600" smtClean="0"/>
              <a:t>Software costs </a:t>
            </a:r>
          </a:p>
          <a:p>
            <a:pPr lvl="1" eaLnBrk="1" hangingPunct="1">
              <a:lnSpc>
                <a:spcPct val="130000"/>
              </a:lnSpc>
              <a:spcBef>
                <a:spcPct val="30000"/>
              </a:spcBef>
              <a:buFont typeface="Wingdings" pitchFamily="2" charset="2"/>
              <a:buChar char="§"/>
            </a:pPr>
            <a:r>
              <a:rPr sz="1600" smtClean="0"/>
              <a:t>Network improvements</a:t>
            </a:r>
          </a:p>
          <a:p>
            <a:pPr lvl="1" eaLnBrk="1" hangingPunct="1">
              <a:lnSpc>
                <a:spcPct val="130000"/>
              </a:lnSpc>
              <a:spcBef>
                <a:spcPct val="30000"/>
              </a:spcBef>
              <a:buFont typeface="Wingdings" pitchFamily="2" charset="2"/>
              <a:buChar char="§"/>
            </a:pPr>
            <a:r>
              <a:rPr sz="1600" smtClean="0"/>
              <a:t>IT services or staffing changes</a:t>
            </a:r>
          </a:p>
          <a:p>
            <a:pPr eaLnBrk="1" hangingPunct="1">
              <a:lnSpc>
                <a:spcPct val="130000"/>
              </a:lnSpc>
              <a:spcBef>
                <a:spcPct val="30000"/>
              </a:spcBef>
              <a:buFont typeface="Webdings" pitchFamily="18" charset="2"/>
              <a:buChar char="4"/>
            </a:pPr>
            <a:r>
              <a:rPr lang="en-US" sz="1600" smtClean="0"/>
              <a:t>What are the maintenance fees?</a:t>
            </a:r>
          </a:p>
          <a:p>
            <a:pPr eaLnBrk="1" hangingPunct="1">
              <a:lnSpc>
                <a:spcPct val="130000"/>
              </a:lnSpc>
              <a:spcBef>
                <a:spcPct val="30000"/>
              </a:spcBef>
              <a:buFont typeface="Webdings" pitchFamily="18" charset="2"/>
              <a:buChar char="4"/>
            </a:pPr>
            <a:r>
              <a:rPr lang="en-US" sz="1600" smtClean="0"/>
              <a:t>Licensing costs for the operating systems and applications that will be run within guest instance</a:t>
            </a:r>
          </a:p>
          <a:p>
            <a:pPr eaLnBrk="1" hangingPunct="1">
              <a:lnSpc>
                <a:spcPct val="130000"/>
              </a:lnSpc>
              <a:spcBef>
                <a:spcPct val="30000"/>
              </a:spcBef>
              <a:buFont typeface="Webdings" pitchFamily="18" charset="2"/>
              <a:buChar char="4"/>
            </a:pPr>
            <a:r>
              <a:rPr lang="en-US" sz="1600" smtClean="0"/>
              <a:t>What is the impact of adding CPUs?</a:t>
            </a:r>
          </a:p>
          <a:p>
            <a:pPr eaLnBrk="1" hangingPunct="1">
              <a:lnSpc>
                <a:spcPct val="130000"/>
              </a:lnSpc>
              <a:spcBef>
                <a:spcPct val="30000"/>
              </a:spcBef>
              <a:buFont typeface="Webdings" pitchFamily="18" charset="2"/>
              <a:buChar char="4"/>
            </a:pPr>
            <a:r>
              <a:rPr lang="en-US" sz="1600" smtClean="0"/>
              <a:t>Do multi core chips have higher per-CPU licensing costs for your software?</a:t>
            </a:r>
          </a:p>
          <a:p>
            <a:pPr eaLnBrk="1" hangingPunct="1">
              <a:lnSpc>
                <a:spcPct val="130000"/>
              </a:lnSpc>
              <a:spcBef>
                <a:spcPct val="30000"/>
              </a:spcBef>
              <a:buFont typeface="Webdings" pitchFamily="18" charset="2"/>
              <a:buChar char="4"/>
            </a:pPr>
            <a:r>
              <a:rPr lang="en-US" sz="1600" smtClean="0"/>
              <a:t>ROI should also include improved services, response times and security</a:t>
            </a:r>
          </a:p>
        </p:txBody>
      </p:sp>
      <p:sp>
        <p:nvSpPr>
          <p:cNvPr id="47107" name="Rectangle 4"/>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123825" y="690563"/>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rPr>
              <a:t>Summary</a:t>
            </a:r>
          </a:p>
        </p:txBody>
      </p:sp>
      <p:sp>
        <p:nvSpPr>
          <p:cNvPr id="44034" name="Rectangle 3"/>
          <p:cNvSpPr>
            <a:spLocks noGrp="1"/>
          </p:cNvSpPr>
          <p:nvPr>
            <p:ph type="body" idx="4294967295"/>
          </p:nvPr>
        </p:nvSpPr>
        <p:spPr>
          <a:xfrm>
            <a:off x="304800" y="1831975"/>
            <a:ext cx="8229600" cy="7789863"/>
          </a:xfrm>
        </p:spPr>
        <p:txBody>
          <a:bodyPr/>
          <a:lstStyle/>
          <a:p>
            <a:pPr>
              <a:lnSpc>
                <a:spcPct val="150000"/>
              </a:lnSpc>
              <a:spcBef>
                <a:spcPct val="50000"/>
              </a:spcBef>
              <a:buFont typeface="Webdings" pitchFamily="18" charset="2"/>
              <a:buChar char="4"/>
            </a:pPr>
            <a:r>
              <a:rPr lang="en-US" sz="1600" smtClean="0"/>
              <a:t>Virtualization can a play a key role in Business to IT alignment by bringing in agility and automation</a:t>
            </a:r>
          </a:p>
          <a:p>
            <a:pPr>
              <a:lnSpc>
                <a:spcPct val="150000"/>
              </a:lnSpc>
              <a:spcBef>
                <a:spcPct val="50000"/>
              </a:spcBef>
              <a:buFont typeface="Webdings" pitchFamily="18" charset="2"/>
              <a:buChar char="4"/>
            </a:pPr>
            <a:r>
              <a:rPr lang="en-US" sz="1600" smtClean="0"/>
              <a:t>Manageability and security aspects will drive the business case for Virtualization</a:t>
            </a:r>
          </a:p>
          <a:p>
            <a:pPr>
              <a:lnSpc>
                <a:spcPct val="150000"/>
              </a:lnSpc>
              <a:spcBef>
                <a:spcPct val="50000"/>
              </a:spcBef>
              <a:buFont typeface="Webdings" pitchFamily="18" charset="2"/>
              <a:buChar char="4"/>
            </a:pPr>
            <a:r>
              <a:rPr lang="en-US" sz="1600" smtClean="0"/>
              <a:t>Virtualization will lead to evolution of alternate delivery models and will have a deep impact on current outsourcing, pricing and licensing models</a:t>
            </a:r>
          </a:p>
          <a:p>
            <a:pPr>
              <a:lnSpc>
                <a:spcPct val="150000"/>
              </a:lnSpc>
              <a:spcBef>
                <a:spcPct val="50000"/>
              </a:spcBef>
              <a:buFont typeface="Arial" charset="0"/>
              <a:buNone/>
            </a:pPr>
            <a:endParaRPr lang="en-US" sz="1600" smtClean="0"/>
          </a:p>
          <a:p>
            <a:pPr algn="ctr">
              <a:lnSpc>
                <a:spcPct val="150000"/>
              </a:lnSpc>
              <a:spcBef>
                <a:spcPct val="50000"/>
              </a:spcBef>
              <a:buFont typeface="Arial" charset="0"/>
              <a:buNone/>
            </a:pPr>
            <a:r>
              <a:rPr lang="en-US" sz="2000" i="1" smtClean="0">
                <a:solidFill>
                  <a:srgbClr val="F2D98A"/>
                </a:solidFill>
              </a:rPr>
              <a:t>         </a:t>
            </a:r>
            <a:r>
              <a:rPr lang="en-US" sz="2000" b="1" i="1" smtClean="0">
                <a:solidFill>
                  <a:srgbClr val="F2D98A"/>
                </a:solidFill>
              </a:rPr>
              <a:t>“ Virtualization changes virtually everything”</a:t>
            </a:r>
          </a:p>
          <a:p>
            <a:pPr>
              <a:lnSpc>
                <a:spcPct val="150000"/>
              </a:lnSpc>
              <a:spcBef>
                <a:spcPct val="50000"/>
              </a:spcBef>
              <a:buFont typeface="Arial" charset="0"/>
              <a:buNone/>
            </a:pPr>
            <a:endParaRPr lang="en-US" sz="2000" b="1" smtClean="0">
              <a:solidFill>
                <a:srgbClr val="F2D98A"/>
              </a:solidFill>
            </a:endParaRPr>
          </a:p>
          <a:p>
            <a:pPr>
              <a:lnSpc>
                <a:spcPct val="150000"/>
              </a:lnSpc>
              <a:spcBef>
                <a:spcPct val="50000"/>
              </a:spcBef>
              <a:buFont typeface="Webdings" pitchFamily="18" charset="2"/>
              <a:buChar char="4"/>
            </a:pPr>
            <a:endParaRPr lang="en-US" sz="1600" smtClean="0"/>
          </a:p>
          <a:p>
            <a:pPr>
              <a:lnSpc>
                <a:spcPct val="150000"/>
              </a:lnSpc>
              <a:spcBef>
                <a:spcPct val="50000"/>
              </a:spcBef>
              <a:buFont typeface="Arial" charset="0"/>
              <a:buNone/>
            </a:pPr>
            <a:r>
              <a:rPr lang="en-US" sz="1600" smtClean="0"/>
              <a:t>   </a:t>
            </a:r>
          </a:p>
          <a:p>
            <a:pPr>
              <a:lnSpc>
                <a:spcPct val="150000"/>
              </a:lnSpc>
              <a:spcBef>
                <a:spcPct val="50000"/>
              </a:spcBef>
              <a:buFont typeface="Arial" charset="0"/>
              <a:buNone/>
            </a:pPr>
            <a:endParaRPr lang="en-US" sz="1600" smtClean="0"/>
          </a:p>
          <a:p>
            <a:pPr>
              <a:lnSpc>
                <a:spcPct val="150000"/>
              </a:lnSpc>
              <a:spcBef>
                <a:spcPct val="50000"/>
              </a:spcBef>
              <a:buFont typeface="Arial" charset="0"/>
              <a:buNone/>
            </a:pPr>
            <a:endParaRPr lang="en-US" sz="1600" smtClean="0"/>
          </a:p>
          <a:p>
            <a:pPr>
              <a:lnSpc>
                <a:spcPct val="150000"/>
              </a:lnSpc>
              <a:spcBef>
                <a:spcPct val="50000"/>
              </a:spcBef>
              <a:buFont typeface="Arial" charset="0"/>
              <a:buNone/>
            </a:pPr>
            <a:endParaRPr lang="en-US" sz="1600" smtClean="0"/>
          </a:p>
          <a:p>
            <a:pPr>
              <a:lnSpc>
                <a:spcPct val="150000"/>
              </a:lnSpc>
              <a:spcBef>
                <a:spcPct val="50000"/>
              </a:spcBef>
              <a:buFont typeface="Arial" charset="0"/>
              <a:buNone/>
            </a:pPr>
            <a:endParaRPr lang="en-US" sz="1600" smtClean="0"/>
          </a:p>
          <a:p>
            <a:pPr>
              <a:lnSpc>
                <a:spcPct val="150000"/>
              </a:lnSpc>
              <a:spcBef>
                <a:spcPct val="50000"/>
              </a:spcBef>
              <a:buFont typeface="Arial" charset="0"/>
              <a:buNone/>
            </a:pPr>
            <a:endParaRPr lang="en-US" sz="1600" smtClean="0"/>
          </a:p>
          <a:p>
            <a:pPr>
              <a:lnSpc>
                <a:spcPct val="150000"/>
              </a:lnSpc>
              <a:spcBef>
                <a:spcPct val="50000"/>
              </a:spcBef>
              <a:buFont typeface="Arial" charset="0"/>
              <a:buNone/>
            </a:pPr>
            <a:endParaRPr lang="en-US" sz="1600" smtClean="0"/>
          </a:p>
        </p:txBody>
      </p:sp>
      <p:sp>
        <p:nvSpPr>
          <p:cNvPr id="48131" name="Rectangle 4"/>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4">
                                            <p:txEl>
                                              <p:pRg st="4" end="4"/>
                                            </p:txEl>
                                          </p:spTgt>
                                        </p:tgtEl>
                                        <p:attrNameLst>
                                          <p:attrName>style.visibility</p:attrName>
                                        </p:attrNameLst>
                                      </p:cBhvr>
                                      <p:to>
                                        <p:strVal val="visible"/>
                                      </p:to>
                                    </p:set>
                                    <p:animEffect transition="in" filter="blinds(horizontal)">
                                      <p:cBhvr>
                                        <p:cTn id="7" dur="500"/>
                                        <p:tgtEl>
                                          <p:spTgt spid="440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384003" name="Text Box 3"/>
          <p:cNvSpPr txBox="1">
            <a:spLocks noChangeArrowheads="1"/>
          </p:cNvSpPr>
          <p:nvPr/>
        </p:nvSpPr>
        <p:spPr bwMode="blackWhite">
          <a:xfrm>
            <a:off x="384175" y="6107113"/>
            <a:ext cx="8378825" cy="631825"/>
          </a:xfrm>
          <a:prstGeom prst="rect">
            <a:avLst/>
          </a:prstGeom>
          <a:noFill/>
          <a:ln w="12700">
            <a:noFill/>
            <a:miter lim="800000"/>
            <a:headEnd type="none" w="sm" len="sm"/>
            <a:tailEnd type="none" w="sm" len="sm"/>
          </a:ln>
          <a:effectLst/>
        </p:spPr>
        <p:txBody>
          <a:bodyPr lIns="91425" tIns="45713" rIns="91425" bIns="45713">
            <a:spAutoFit/>
          </a:bodyPr>
          <a:lstStyle/>
          <a:p>
            <a:pPr algn="ctr" defTabSz="914099" eaLnBrk="0" hangingPunct="0">
              <a:defRPr/>
            </a:pPr>
            <a:r>
              <a:rPr lang="en-US" sz="700" dirty="0">
                <a:solidFill>
                  <a:schemeClr val="bg1"/>
                </a:solidFill>
                <a:latin typeface="+mn-lt"/>
              </a:rPr>
              <a:t>© 2008 Microsoft Corporation. All rights reserved. Microsoft, Hyper-V, </a:t>
            </a:r>
            <a:r>
              <a:rPr lang="en-US" sz="700" dirty="0" err="1">
                <a:solidFill>
                  <a:schemeClr val="bg1"/>
                </a:solidFill>
                <a:latin typeface="+mn-lt"/>
              </a:rPr>
              <a:t>RemoteApp</a:t>
            </a:r>
            <a:r>
              <a:rPr lang="en-US" sz="700" dirty="0">
                <a:solidFill>
                  <a:schemeClr val="bg1"/>
                </a:solidFill>
                <a:latin typeface="+mn-lt"/>
              </a:rPr>
              <a:t>, Windows logo, Windows Start button, Windows Server Windows, Windows Vista and other product names are or may be registered trademarks and/or trademarks in the U.S. and/or other countries. All other trademarks are property of their respective owners.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solidFill>
                <a:schemeClr val="bg1"/>
              </a:solidFill>
              <a:latin typeface="+mn-lt"/>
              <a:cs typeface="Arial"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bwMode="auto"/>
        <p:txBody>
          <a:bodyPr wrap="square" numCol="1" compatLnSpc="1">
            <a:prstTxWarp prst="textNoShape">
              <a:avLst/>
            </a:prstTxWarp>
          </a:bodyPr>
          <a:lstStyle/>
          <a:p>
            <a:pPr eaLnBrk="1" hangingPunct="1">
              <a:defRPr/>
            </a:pPr>
            <a:r>
              <a:rPr sz="3200" b="1" smtClean="0">
                <a:ln>
                  <a:noFill/>
                </a:ln>
                <a:solidFill>
                  <a:schemeClr val="bg1"/>
                </a:solidFill>
                <a:effectLst/>
              </a:rPr>
              <a:t>Agenda</a:t>
            </a:r>
          </a:p>
        </p:txBody>
      </p:sp>
      <p:sp>
        <p:nvSpPr>
          <p:cNvPr id="17410" name="Rectangle 3"/>
          <p:cNvSpPr>
            <a:spLocks noGrp="1"/>
          </p:cNvSpPr>
          <p:nvPr>
            <p:ph type="body" idx="4294967295"/>
          </p:nvPr>
        </p:nvSpPr>
        <p:spPr>
          <a:xfrm>
            <a:off x="457200" y="1493838"/>
            <a:ext cx="8229600" cy="6326187"/>
          </a:xfrm>
        </p:spPr>
        <p:txBody>
          <a:bodyPr/>
          <a:lstStyle/>
          <a:p>
            <a:pPr eaLnBrk="1" hangingPunct="1">
              <a:lnSpc>
                <a:spcPct val="150000"/>
              </a:lnSpc>
              <a:spcBef>
                <a:spcPct val="50000"/>
              </a:spcBef>
              <a:buFont typeface="Webdings" pitchFamily="18" charset="2"/>
              <a:buChar char="4"/>
            </a:pPr>
            <a:r>
              <a:rPr lang="en-US" sz="1600" smtClean="0"/>
              <a:t>Industry Pain Points</a:t>
            </a:r>
          </a:p>
          <a:p>
            <a:pPr eaLnBrk="1" hangingPunct="1">
              <a:lnSpc>
                <a:spcPct val="150000"/>
              </a:lnSpc>
              <a:spcBef>
                <a:spcPct val="50000"/>
              </a:spcBef>
              <a:buFont typeface="Webdings" pitchFamily="18" charset="2"/>
              <a:buChar char="4"/>
            </a:pPr>
            <a:r>
              <a:rPr lang="en-US" sz="1600" smtClean="0"/>
              <a:t>Demystifying Virtualization</a:t>
            </a:r>
          </a:p>
          <a:p>
            <a:pPr eaLnBrk="1" hangingPunct="1">
              <a:lnSpc>
                <a:spcPct val="150000"/>
              </a:lnSpc>
              <a:spcBef>
                <a:spcPct val="50000"/>
              </a:spcBef>
              <a:buFont typeface="Webdings" pitchFamily="18" charset="2"/>
              <a:buChar char="4"/>
            </a:pPr>
            <a:r>
              <a:rPr lang="en-US" sz="1600" smtClean="0"/>
              <a:t>Virtualization Trends</a:t>
            </a:r>
          </a:p>
          <a:p>
            <a:pPr eaLnBrk="1" hangingPunct="1">
              <a:lnSpc>
                <a:spcPct val="150000"/>
              </a:lnSpc>
              <a:spcBef>
                <a:spcPct val="50000"/>
              </a:spcBef>
              <a:buFont typeface="Webdings" pitchFamily="18" charset="2"/>
              <a:buChar char="4"/>
            </a:pPr>
            <a:r>
              <a:rPr lang="en-US" sz="1600" smtClean="0"/>
              <a:t>Virtualization – The Road Ahead</a:t>
            </a:r>
          </a:p>
          <a:p>
            <a:pPr lvl="1" eaLnBrk="1" hangingPunct="1">
              <a:lnSpc>
                <a:spcPct val="150000"/>
              </a:lnSpc>
              <a:spcBef>
                <a:spcPct val="50000"/>
              </a:spcBef>
              <a:buFont typeface="Wingdings" pitchFamily="2" charset="2"/>
              <a:buChar char="§"/>
            </a:pPr>
            <a:r>
              <a:rPr sz="1600" smtClean="0"/>
              <a:t>Evolving Delivery Models</a:t>
            </a:r>
          </a:p>
          <a:p>
            <a:pPr lvl="1" eaLnBrk="1" hangingPunct="1">
              <a:lnSpc>
                <a:spcPct val="150000"/>
              </a:lnSpc>
              <a:spcBef>
                <a:spcPct val="50000"/>
              </a:spcBef>
              <a:buFont typeface="Wingdings" pitchFamily="2" charset="2"/>
              <a:buChar char="§"/>
            </a:pPr>
            <a:r>
              <a:rPr sz="1600" smtClean="0"/>
              <a:t>Operational and Management Impact</a:t>
            </a:r>
          </a:p>
          <a:p>
            <a:pPr eaLnBrk="1" hangingPunct="1">
              <a:lnSpc>
                <a:spcPct val="150000"/>
              </a:lnSpc>
              <a:spcBef>
                <a:spcPct val="50000"/>
              </a:spcBef>
              <a:buFont typeface="Webdings" pitchFamily="18" charset="2"/>
              <a:buChar char="4"/>
            </a:pPr>
            <a:r>
              <a:rPr lang="en-US" sz="1600" smtClean="0"/>
              <a:t>Application Virtualization</a:t>
            </a:r>
          </a:p>
          <a:p>
            <a:pPr eaLnBrk="1" hangingPunct="1">
              <a:lnSpc>
                <a:spcPct val="150000"/>
              </a:lnSpc>
              <a:spcBef>
                <a:spcPct val="50000"/>
              </a:spcBef>
              <a:buFont typeface="Webdings" pitchFamily="18" charset="2"/>
              <a:buChar char="4"/>
            </a:pPr>
            <a:r>
              <a:rPr lang="en-US" sz="1600" smtClean="0"/>
              <a:t>Vendor Landscape</a:t>
            </a:r>
          </a:p>
          <a:p>
            <a:pPr eaLnBrk="1" hangingPunct="1">
              <a:lnSpc>
                <a:spcPct val="150000"/>
              </a:lnSpc>
              <a:spcBef>
                <a:spcPct val="50000"/>
              </a:spcBef>
              <a:buFont typeface="Webdings" pitchFamily="18" charset="2"/>
              <a:buChar char="4"/>
            </a:pPr>
            <a:r>
              <a:rPr lang="en-US" sz="1600" smtClean="0"/>
              <a:t>Calculating ROI</a:t>
            </a:r>
          </a:p>
          <a:p>
            <a:pPr eaLnBrk="1" hangingPunct="1">
              <a:lnSpc>
                <a:spcPct val="150000"/>
              </a:lnSpc>
              <a:spcBef>
                <a:spcPct val="50000"/>
              </a:spcBef>
              <a:buFont typeface="Webdings" pitchFamily="18" charset="2"/>
              <a:buChar char="4"/>
            </a:pPr>
            <a:r>
              <a:rPr lang="en-US" sz="1600" smtClean="0"/>
              <a:t>Summary</a:t>
            </a:r>
          </a:p>
          <a:p>
            <a:pPr eaLnBrk="1" hangingPunct="1">
              <a:lnSpc>
                <a:spcPct val="150000"/>
              </a:lnSpc>
              <a:spcBef>
                <a:spcPct val="50000"/>
              </a:spcBef>
              <a:buFont typeface="Arial" charset="0"/>
              <a:buNone/>
            </a:pPr>
            <a:endParaRPr lang="en-US" sz="1600" smtClean="0"/>
          </a:p>
          <a:p>
            <a:pPr eaLnBrk="1" hangingPunct="1">
              <a:lnSpc>
                <a:spcPct val="150000"/>
              </a:lnSpc>
              <a:spcBef>
                <a:spcPct val="50000"/>
              </a:spcBef>
            </a:pPr>
            <a:endParaRPr lang="en-US" sz="1600" smtClean="0"/>
          </a:p>
          <a:p>
            <a:pPr eaLnBrk="1" hangingPunct="1">
              <a:lnSpc>
                <a:spcPct val="150000"/>
              </a:lnSpc>
              <a:spcBef>
                <a:spcPct val="50000"/>
              </a:spcBef>
            </a:pPr>
            <a:endParaRPr lang="en-US" sz="1600" smtClean="0"/>
          </a:p>
        </p:txBody>
      </p:sp>
      <p:sp>
        <p:nvSpPr>
          <p:cNvPr id="17411" name="Rectangle 4"/>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p:cNvSpPr>
          <p:nvPr>
            <p:ph type="title" idx="4294967295"/>
          </p:nvPr>
        </p:nvSpPr>
        <p:spPr bwMode="auto">
          <a:xfrm>
            <a:off x="109538" y="711200"/>
            <a:ext cx="8001000" cy="355600"/>
          </a:xfrm>
        </p:spPr>
        <p:txBody>
          <a:bodyPr wrap="square" numCol="1" compatLnSpc="1">
            <a:prstTxWarp prst="textNoShape">
              <a:avLst/>
            </a:prstTxWarp>
          </a:bodyPr>
          <a:lstStyle/>
          <a:p>
            <a:pPr eaLnBrk="1" hangingPunct="1">
              <a:defRPr/>
            </a:pPr>
            <a:r>
              <a:rPr sz="3200" b="1" smtClean="0">
                <a:ln>
                  <a:noFill/>
                </a:ln>
                <a:solidFill>
                  <a:schemeClr val="bg1"/>
                </a:solidFill>
                <a:effectLst/>
              </a:rPr>
              <a:t>Industry Pain Points</a:t>
            </a:r>
          </a:p>
        </p:txBody>
      </p:sp>
      <p:grpSp>
        <p:nvGrpSpPr>
          <p:cNvPr id="18434" name="Group 3"/>
          <p:cNvGrpSpPr>
            <a:grpSpLocks/>
          </p:cNvGrpSpPr>
          <p:nvPr/>
        </p:nvGrpSpPr>
        <p:grpSpPr bwMode="auto">
          <a:xfrm>
            <a:off x="3124200" y="3352800"/>
            <a:ext cx="2209800" cy="1981200"/>
            <a:chOff x="144" y="2016"/>
            <a:chExt cx="1799" cy="1681"/>
          </a:xfrm>
        </p:grpSpPr>
        <p:sp>
          <p:nvSpPr>
            <p:cNvPr id="18450" name="AutoShape 4"/>
            <p:cNvSpPr>
              <a:spLocks noChangeArrowheads="1"/>
            </p:cNvSpPr>
            <p:nvPr/>
          </p:nvSpPr>
          <p:spPr bwMode="auto">
            <a:xfrm>
              <a:off x="144" y="2016"/>
              <a:ext cx="1799" cy="1681"/>
            </a:xfrm>
            <a:prstGeom prst="roundRect">
              <a:avLst>
                <a:gd name="adj" fmla="val 3866"/>
              </a:avLst>
            </a:prstGeom>
            <a:solidFill>
              <a:srgbClr val="F9EBB9"/>
            </a:solidFill>
            <a:ln w="9525" algn="ctr">
              <a:noFill/>
              <a:round/>
              <a:headEnd/>
              <a:tailEnd/>
            </a:ln>
          </p:spPr>
          <p:txBody>
            <a:bodyPr wrap="none" anchor="ctr"/>
            <a:lstStyle/>
            <a:p>
              <a:pPr algn="ctr"/>
              <a:endParaRPr lang="en-US" sz="1200">
                <a:solidFill>
                  <a:schemeClr val="tx1"/>
                </a:solidFill>
                <a:latin typeface="Segoe"/>
              </a:endParaRPr>
            </a:p>
          </p:txBody>
        </p:sp>
        <p:pic>
          <p:nvPicPr>
            <p:cNvPr id="18451" name="Picture 5" descr="AS42F9"/>
            <p:cNvPicPr>
              <a:picLocks noChangeAspect="1" noChangeArrowheads="1"/>
            </p:cNvPicPr>
            <p:nvPr/>
          </p:nvPicPr>
          <p:blipFill>
            <a:blip r:embed="rId10"/>
            <a:srcRect b="8229"/>
            <a:stretch>
              <a:fillRect/>
            </a:stretch>
          </p:blipFill>
          <p:spPr bwMode="auto">
            <a:xfrm>
              <a:off x="192" y="2082"/>
              <a:ext cx="1680" cy="1527"/>
            </a:xfrm>
            <a:prstGeom prst="rect">
              <a:avLst/>
            </a:prstGeom>
            <a:noFill/>
            <a:ln w="9525">
              <a:noFill/>
              <a:miter lim="800000"/>
              <a:headEnd/>
              <a:tailEnd/>
            </a:ln>
          </p:spPr>
        </p:pic>
      </p:grpSp>
      <p:sp>
        <p:nvSpPr>
          <p:cNvPr id="18435" name="AutoShape 7"/>
          <p:cNvSpPr>
            <a:spLocks noChangeArrowheads="1"/>
          </p:cNvSpPr>
          <p:nvPr>
            <p:custDataLst>
              <p:tags r:id="rId1"/>
            </p:custDataLst>
          </p:nvPr>
        </p:nvSpPr>
        <p:spPr bwMode="blackWhite">
          <a:xfrm rot="16200000" flipV="1">
            <a:off x="3476625" y="5438775"/>
            <a:ext cx="1274763" cy="1674813"/>
          </a:xfrm>
          <a:prstGeom prst="rightArrow">
            <a:avLst>
              <a:gd name="adj1" fmla="val 67806"/>
              <a:gd name="adj2" fmla="val 20509"/>
            </a:avLst>
          </a:prstGeom>
          <a:solidFill>
            <a:srgbClr val="99CCFF"/>
          </a:solidFill>
          <a:ln w="9525">
            <a:miter lim="800000"/>
            <a:headEnd/>
            <a:tailEnd/>
          </a:ln>
          <a:scene3d>
            <a:camera prst="legacyObliqueTopRight"/>
            <a:lightRig rig="legacyFlat2" dir="t"/>
          </a:scene3d>
          <a:sp3d extrusionH="176200" prstMaterial="legacyMatte">
            <a:bevelT w="13500" h="13500" prst="angle"/>
            <a:bevelB w="13500" h="13500" prst="angle"/>
            <a:extrusionClr>
              <a:srgbClr val="99CCFF"/>
            </a:extrusionClr>
          </a:sp3d>
        </p:spPr>
        <p:txBody>
          <a:bodyPr rot="10800000" vert="eaVert" tIns="91440" rIns="0" bIns="0">
            <a:flatTx/>
          </a:bodyPr>
          <a:lstStyle/>
          <a:p>
            <a:pPr defTabSz="993775" eaLnBrk="0" hangingPunct="0"/>
            <a:endParaRPr lang="zh-CN" altLang="en-US" sz="1000">
              <a:solidFill>
                <a:srgbClr val="000000"/>
              </a:solidFill>
              <a:latin typeface="Segoe"/>
              <a:ea typeface="SimSun" pitchFamily="2" charset="-122"/>
            </a:endParaRPr>
          </a:p>
        </p:txBody>
      </p:sp>
      <p:sp>
        <p:nvSpPr>
          <p:cNvPr id="18436" name="Rectangle 8"/>
          <p:cNvSpPr>
            <a:spLocks noChangeArrowheads="1"/>
          </p:cNvSpPr>
          <p:nvPr>
            <p:custDataLst>
              <p:tags r:id="rId2"/>
            </p:custDataLst>
          </p:nvPr>
        </p:nvSpPr>
        <p:spPr bwMode="blackWhite">
          <a:xfrm>
            <a:off x="3648075" y="6232525"/>
            <a:ext cx="1076325" cy="244475"/>
          </a:xfrm>
          <a:prstGeom prst="rect">
            <a:avLst/>
          </a:prstGeom>
          <a:noFill/>
          <a:ln w="9525">
            <a:noFill/>
            <a:miter lim="800000"/>
            <a:headEnd/>
            <a:tailEnd/>
          </a:ln>
        </p:spPr>
        <p:txBody>
          <a:bodyPr lIns="0" tIns="0" rIns="0" bIns="0" anchor="ctr" anchorCtr="1"/>
          <a:lstStyle/>
          <a:p>
            <a:pPr>
              <a:buSzPct val="120000"/>
            </a:pPr>
            <a:r>
              <a:rPr lang="en-US" altLang="zh-CN" sz="1200" b="1">
                <a:solidFill>
                  <a:srgbClr val="000000"/>
                </a:solidFill>
                <a:latin typeface="Segoe"/>
                <a:ea typeface="SimSun" pitchFamily="2" charset="-122"/>
              </a:rPr>
              <a:t>Compliance</a:t>
            </a:r>
          </a:p>
        </p:txBody>
      </p:sp>
      <p:sp>
        <p:nvSpPr>
          <p:cNvPr id="18437" name="Rectangle 9"/>
          <p:cNvSpPr>
            <a:spLocks noChangeArrowheads="1"/>
          </p:cNvSpPr>
          <p:nvPr/>
        </p:nvSpPr>
        <p:spPr bwMode="auto">
          <a:xfrm>
            <a:off x="4773613" y="5922963"/>
            <a:ext cx="1751012" cy="942975"/>
          </a:xfrm>
          <a:prstGeom prst="rect">
            <a:avLst/>
          </a:prstGeom>
          <a:noFill/>
          <a:ln w="9525" algn="ctr">
            <a:noFill/>
            <a:miter lim="800000"/>
            <a:headEnd/>
            <a:tailEnd/>
          </a:ln>
        </p:spPr>
        <p:txBody>
          <a:bodyPr wrap="none">
            <a:spAutoFit/>
          </a:bodyPr>
          <a:lstStyle/>
          <a:p>
            <a:pPr marL="234950" indent="-234950">
              <a:spcAft>
                <a:spcPct val="50000"/>
              </a:spcAft>
              <a:buClr>
                <a:schemeClr val="bg1"/>
              </a:buClr>
              <a:buFont typeface="Webdings" pitchFamily="18" charset="2"/>
              <a:buChar char="4"/>
            </a:pPr>
            <a:r>
              <a:rPr lang="en-US" sz="1400">
                <a:solidFill>
                  <a:schemeClr val="bg1"/>
                </a:solidFill>
                <a:latin typeface="Segoe"/>
              </a:rPr>
              <a:t>Regulations </a:t>
            </a:r>
          </a:p>
          <a:p>
            <a:pPr marL="234950" indent="-234950">
              <a:spcAft>
                <a:spcPct val="50000"/>
              </a:spcAft>
              <a:buClr>
                <a:schemeClr val="bg1"/>
              </a:buClr>
              <a:buFont typeface="Webdings" pitchFamily="18" charset="2"/>
              <a:buChar char="4"/>
            </a:pPr>
            <a:r>
              <a:rPr lang="en-US" sz="1400">
                <a:solidFill>
                  <a:schemeClr val="bg1"/>
                </a:solidFill>
                <a:latin typeface="Segoe"/>
              </a:rPr>
              <a:t>Security</a:t>
            </a:r>
          </a:p>
          <a:p>
            <a:pPr marL="234950" indent="-234950">
              <a:spcAft>
                <a:spcPct val="50000"/>
              </a:spcAft>
              <a:buClr>
                <a:schemeClr val="bg1"/>
              </a:buClr>
              <a:buFont typeface="Webdings" pitchFamily="18" charset="2"/>
              <a:buChar char="4"/>
            </a:pPr>
            <a:r>
              <a:rPr lang="en-US" sz="1400">
                <a:solidFill>
                  <a:schemeClr val="bg1"/>
                </a:solidFill>
                <a:latin typeface="Segoe"/>
              </a:rPr>
              <a:t>Audit capabilities</a:t>
            </a:r>
          </a:p>
        </p:txBody>
      </p:sp>
      <p:sp>
        <p:nvSpPr>
          <p:cNvPr id="18438" name="AutoShape 11"/>
          <p:cNvSpPr>
            <a:spLocks noChangeArrowheads="1"/>
          </p:cNvSpPr>
          <p:nvPr>
            <p:custDataLst>
              <p:tags r:id="rId3"/>
            </p:custDataLst>
          </p:nvPr>
        </p:nvSpPr>
        <p:spPr bwMode="blackWhite">
          <a:xfrm flipV="1">
            <a:off x="1392238" y="3354388"/>
            <a:ext cx="1274762" cy="1674812"/>
          </a:xfrm>
          <a:prstGeom prst="rightArrow">
            <a:avLst>
              <a:gd name="adj1" fmla="val 67806"/>
              <a:gd name="adj2" fmla="val 20509"/>
            </a:avLst>
          </a:prstGeom>
          <a:solidFill>
            <a:srgbClr val="99CCFF"/>
          </a:solidFill>
          <a:ln w="9525">
            <a:miter lim="800000"/>
            <a:headEnd/>
            <a:tailEnd/>
          </a:ln>
          <a:scene3d>
            <a:camera prst="legacyObliqueTopRight"/>
            <a:lightRig rig="legacyFlat2" dir="t"/>
          </a:scene3d>
          <a:sp3d extrusionH="176200" prstMaterial="legacyMatte">
            <a:bevelT w="13500" h="13500" prst="angle"/>
            <a:bevelB w="13500" h="13500" prst="angle"/>
            <a:extrusionClr>
              <a:srgbClr val="99CCFF"/>
            </a:extrusionClr>
          </a:sp3d>
        </p:spPr>
        <p:txBody>
          <a:bodyPr rot="10800000" tIns="91440" rIns="0" bIns="0">
            <a:flatTx/>
          </a:bodyPr>
          <a:lstStyle/>
          <a:p>
            <a:pPr defTabSz="993775" eaLnBrk="0" hangingPunct="0"/>
            <a:endParaRPr lang="zh-CN" altLang="en-US" sz="1000">
              <a:solidFill>
                <a:srgbClr val="000000"/>
              </a:solidFill>
              <a:latin typeface="Segoe"/>
              <a:ea typeface="SimSun" pitchFamily="2" charset="-122"/>
            </a:endParaRPr>
          </a:p>
        </p:txBody>
      </p:sp>
      <p:sp>
        <p:nvSpPr>
          <p:cNvPr id="18439" name="Rectangle 12"/>
          <p:cNvSpPr>
            <a:spLocks noChangeArrowheads="1"/>
          </p:cNvSpPr>
          <p:nvPr>
            <p:custDataLst>
              <p:tags r:id="rId4"/>
            </p:custDataLst>
          </p:nvPr>
        </p:nvSpPr>
        <p:spPr bwMode="blackWhite">
          <a:xfrm>
            <a:off x="1468438" y="4098925"/>
            <a:ext cx="995362" cy="244475"/>
          </a:xfrm>
          <a:prstGeom prst="rect">
            <a:avLst/>
          </a:prstGeom>
          <a:noFill/>
          <a:ln w="9525">
            <a:noFill/>
            <a:miter lim="800000"/>
            <a:headEnd/>
            <a:tailEnd/>
          </a:ln>
        </p:spPr>
        <p:txBody>
          <a:bodyPr lIns="0" tIns="0" rIns="0" bIns="0" anchor="ctr" anchorCtr="1"/>
          <a:lstStyle/>
          <a:p>
            <a:pPr>
              <a:buSzPct val="120000"/>
            </a:pPr>
            <a:r>
              <a:rPr lang="en-US" altLang="zh-CN" sz="1200" b="1">
                <a:solidFill>
                  <a:srgbClr val="000000"/>
                </a:solidFill>
                <a:latin typeface="Segoe"/>
                <a:ea typeface="SimSun" pitchFamily="2" charset="-122"/>
              </a:rPr>
              <a:t>Complexity</a:t>
            </a:r>
          </a:p>
        </p:txBody>
      </p:sp>
      <p:sp>
        <p:nvSpPr>
          <p:cNvPr id="18440" name="Rectangle 13"/>
          <p:cNvSpPr>
            <a:spLocks noChangeArrowheads="1"/>
          </p:cNvSpPr>
          <p:nvPr/>
        </p:nvSpPr>
        <p:spPr bwMode="auto">
          <a:xfrm>
            <a:off x="312738" y="4924425"/>
            <a:ext cx="2506662" cy="942975"/>
          </a:xfrm>
          <a:prstGeom prst="rect">
            <a:avLst/>
          </a:prstGeom>
          <a:noFill/>
          <a:ln w="9525" algn="ctr">
            <a:noFill/>
            <a:miter lim="800000"/>
            <a:headEnd/>
            <a:tailEnd/>
          </a:ln>
        </p:spPr>
        <p:txBody>
          <a:bodyPr wrap="none">
            <a:spAutoFit/>
          </a:bodyPr>
          <a:lstStyle/>
          <a:p>
            <a:pPr marL="234950" indent="-234950">
              <a:spcAft>
                <a:spcPct val="50000"/>
              </a:spcAft>
              <a:buClr>
                <a:schemeClr val="bg1"/>
              </a:buClr>
              <a:buFont typeface="Webdings" pitchFamily="18" charset="2"/>
              <a:buChar char="4"/>
            </a:pPr>
            <a:r>
              <a:rPr lang="en-US" sz="1400">
                <a:solidFill>
                  <a:schemeClr val="bg1"/>
                </a:solidFill>
                <a:latin typeface="Segoe"/>
              </a:rPr>
              <a:t>Heterogeneous resources </a:t>
            </a:r>
          </a:p>
          <a:p>
            <a:pPr marL="234950" indent="-234950">
              <a:spcAft>
                <a:spcPct val="50000"/>
              </a:spcAft>
              <a:buClr>
                <a:schemeClr val="bg1"/>
              </a:buClr>
              <a:buFont typeface="Webdings" pitchFamily="18" charset="2"/>
              <a:buChar char="4"/>
            </a:pPr>
            <a:r>
              <a:rPr lang="en-US" sz="1400">
                <a:solidFill>
                  <a:schemeClr val="bg1"/>
                </a:solidFill>
                <a:latin typeface="Segoe"/>
              </a:rPr>
              <a:t>Organizational silos </a:t>
            </a:r>
          </a:p>
          <a:p>
            <a:pPr marL="234950" indent="-234950">
              <a:spcAft>
                <a:spcPct val="50000"/>
              </a:spcAft>
              <a:buClr>
                <a:schemeClr val="bg1"/>
              </a:buClr>
              <a:buFont typeface="Webdings" pitchFamily="18" charset="2"/>
              <a:buChar char="4"/>
            </a:pPr>
            <a:r>
              <a:rPr lang="en-US" sz="1400">
                <a:solidFill>
                  <a:schemeClr val="bg1"/>
                </a:solidFill>
                <a:latin typeface="Segoe"/>
              </a:rPr>
              <a:t>Composite applications</a:t>
            </a:r>
          </a:p>
        </p:txBody>
      </p:sp>
      <p:sp>
        <p:nvSpPr>
          <p:cNvPr id="18441" name="AutoShape 15"/>
          <p:cNvSpPr>
            <a:spLocks noChangeArrowheads="1"/>
          </p:cNvSpPr>
          <p:nvPr>
            <p:custDataLst>
              <p:tags r:id="rId5"/>
            </p:custDataLst>
          </p:nvPr>
        </p:nvSpPr>
        <p:spPr bwMode="blackWhite">
          <a:xfrm rot="5400000">
            <a:off x="3507581" y="1531144"/>
            <a:ext cx="1274763" cy="1673225"/>
          </a:xfrm>
          <a:prstGeom prst="rightArrow">
            <a:avLst>
              <a:gd name="adj1" fmla="val 67806"/>
              <a:gd name="adj2" fmla="val 20509"/>
            </a:avLst>
          </a:prstGeom>
          <a:solidFill>
            <a:srgbClr val="99CCFF"/>
          </a:solidFill>
          <a:ln w="9525">
            <a:miter lim="800000"/>
            <a:headEnd/>
            <a:tailEnd/>
          </a:ln>
          <a:scene3d>
            <a:camera prst="legacyObliqueTopRight"/>
            <a:lightRig rig="legacyFlat2" dir="t"/>
          </a:scene3d>
          <a:sp3d extrusionH="176200" prstMaterial="legacyMatte">
            <a:bevelT w="13500" h="13500" prst="angle"/>
            <a:bevelB w="13500" h="13500" prst="angle"/>
            <a:extrusionClr>
              <a:srgbClr val="99CCFF"/>
            </a:extrusionClr>
          </a:sp3d>
        </p:spPr>
        <p:txBody>
          <a:bodyPr tIns="91440" rIns="0" bIns="0">
            <a:flatTx/>
          </a:bodyPr>
          <a:lstStyle/>
          <a:p>
            <a:pPr defTabSz="993775" eaLnBrk="0" hangingPunct="0"/>
            <a:endParaRPr lang="zh-CN" altLang="en-US" sz="1000">
              <a:solidFill>
                <a:srgbClr val="000000"/>
              </a:solidFill>
              <a:latin typeface="Segoe"/>
              <a:ea typeface="SimSun" pitchFamily="2" charset="-122"/>
            </a:endParaRPr>
          </a:p>
        </p:txBody>
      </p:sp>
      <p:sp>
        <p:nvSpPr>
          <p:cNvPr id="18442" name="Rectangle 16"/>
          <p:cNvSpPr>
            <a:spLocks noChangeArrowheads="1"/>
          </p:cNvSpPr>
          <p:nvPr>
            <p:custDataLst>
              <p:tags r:id="rId6"/>
            </p:custDataLst>
          </p:nvPr>
        </p:nvSpPr>
        <p:spPr bwMode="blackWhite">
          <a:xfrm>
            <a:off x="3749675" y="2159000"/>
            <a:ext cx="882650" cy="488950"/>
          </a:xfrm>
          <a:prstGeom prst="rect">
            <a:avLst/>
          </a:prstGeom>
          <a:noFill/>
          <a:ln w="9525">
            <a:noFill/>
            <a:miter lim="800000"/>
            <a:headEnd/>
            <a:tailEnd/>
          </a:ln>
        </p:spPr>
        <p:txBody>
          <a:bodyPr lIns="0" tIns="0" rIns="0" bIns="0" anchor="ctr" anchorCtr="1"/>
          <a:lstStyle/>
          <a:p>
            <a:pPr>
              <a:buSzPct val="120000"/>
            </a:pPr>
            <a:r>
              <a:rPr lang="en-US" altLang="zh-CN" sz="1200" b="1">
                <a:solidFill>
                  <a:srgbClr val="000000"/>
                </a:solidFill>
                <a:latin typeface="Segoe"/>
                <a:ea typeface="SimSun" pitchFamily="2" charset="-122"/>
              </a:rPr>
              <a:t>Change</a:t>
            </a:r>
          </a:p>
        </p:txBody>
      </p:sp>
      <p:sp>
        <p:nvSpPr>
          <p:cNvPr id="18443" name="Rectangle 17"/>
          <p:cNvSpPr>
            <a:spLocks noChangeArrowheads="1"/>
          </p:cNvSpPr>
          <p:nvPr/>
        </p:nvSpPr>
        <p:spPr bwMode="auto">
          <a:xfrm>
            <a:off x="4667250" y="1438275"/>
            <a:ext cx="2035175" cy="1262063"/>
          </a:xfrm>
          <a:prstGeom prst="rect">
            <a:avLst/>
          </a:prstGeom>
          <a:noFill/>
          <a:ln w="9525" algn="ctr">
            <a:noFill/>
            <a:miter lim="800000"/>
            <a:headEnd/>
            <a:tailEnd/>
          </a:ln>
        </p:spPr>
        <p:txBody>
          <a:bodyPr wrap="none">
            <a:spAutoFit/>
          </a:bodyPr>
          <a:lstStyle/>
          <a:p>
            <a:pPr marL="234950" indent="-234950">
              <a:spcAft>
                <a:spcPct val="50000"/>
              </a:spcAft>
              <a:buClr>
                <a:schemeClr val="bg1"/>
              </a:buClr>
              <a:buFont typeface="Webdings" pitchFamily="18" charset="2"/>
              <a:buChar char="4"/>
            </a:pPr>
            <a:r>
              <a:rPr lang="en-US" sz="1400">
                <a:solidFill>
                  <a:schemeClr val="bg1"/>
                </a:solidFill>
                <a:latin typeface="Segoe"/>
              </a:rPr>
              <a:t>Market demands</a:t>
            </a:r>
          </a:p>
          <a:p>
            <a:pPr marL="234950" indent="-234950">
              <a:spcAft>
                <a:spcPct val="50000"/>
              </a:spcAft>
              <a:buClr>
                <a:schemeClr val="bg1"/>
              </a:buClr>
              <a:buFont typeface="Webdings" pitchFamily="18" charset="2"/>
              <a:buChar char="4"/>
            </a:pPr>
            <a:r>
              <a:rPr lang="en-US" sz="1400">
                <a:solidFill>
                  <a:schemeClr val="bg1"/>
                </a:solidFill>
                <a:latin typeface="Segoe"/>
              </a:rPr>
              <a:t>Workloads</a:t>
            </a:r>
          </a:p>
          <a:p>
            <a:pPr marL="234950" indent="-234950">
              <a:spcAft>
                <a:spcPct val="50000"/>
              </a:spcAft>
              <a:buClr>
                <a:schemeClr val="bg1"/>
              </a:buClr>
              <a:buFont typeface="Webdings" pitchFamily="18" charset="2"/>
              <a:buChar char="4"/>
            </a:pPr>
            <a:r>
              <a:rPr lang="en-US" sz="1400">
                <a:solidFill>
                  <a:schemeClr val="bg1"/>
                </a:solidFill>
                <a:latin typeface="Segoe"/>
              </a:rPr>
              <a:t>Service levels</a:t>
            </a:r>
          </a:p>
          <a:p>
            <a:pPr marL="234950" indent="-234950">
              <a:spcAft>
                <a:spcPct val="50000"/>
              </a:spcAft>
              <a:buClr>
                <a:schemeClr val="bg1"/>
              </a:buClr>
              <a:buFont typeface="Webdings" pitchFamily="18" charset="2"/>
              <a:buChar char="4"/>
            </a:pPr>
            <a:r>
              <a:rPr lang="en-US" sz="1400">
                <a:solidFill>
                  <a:schemeClr val="bg1"/>
                </a:solidFill>
                <a:latin typeface="Segoe"/>
              </a:rPr>
              <a:t>Changing Workforce</a:t>
            </a:r>
          </a:p>
        </p:txBody>
      </p:sp>
      <p:sp>
        <p:nvSpPr>
          <p:cNvPr id="18444" name="AutoShape 19"/>
          <p:cNvSpPr>
            <a:spLocks noChangeArrowheads="1"/>
          </p:cNvSpPr>
          <p:nvPr>
            <p:custDataLst>
              <p:tags r:id="rId7"/>
            </p:custDataLst>
          </p:nvPr>
        </p:nvSpPr>
        <p:spPr bwMode="blackWhite">
          <a:xfrm flipH="1" flipV="1">
            <a:off x="5657850" y="3352800"/>
            <a:ext cx="1274763" cy="1674813"/>
          </a:xfrm>
          <a:prstGeom prst="rightArrow">
            <a:avLst>
              <a:gd name="adj1" fmla="val 67806"/>
              <a:gd name="adj2" fmla="val 20509"/>
            </a:avLst>
          </a:prstGeom>
          <a:solidFill>
            <a:srgbClr val="99CCFF"/>
          </a:solidFill>
          <a:ln w="9525">
            <a:miter lim="800000"/>
            <a:headEnd/>
            <a:tailEnd/>
          </a:ln>
          <a:scene3d>
            <a:camera prst="legacyObliqueTopRight"/>
            <a:lightRig rig="legacyFlat2" dir="t"/>
          </a:scene3d>
          <a:sp3d extrusionH="176200" prstMaterial="legacyMatte">
            <a:bevelT w="13500" h="13500" prst="angle"/>
            <a:bevelB w="13500" h="13500" prst="angle"/>
            <a:extrusionClr>
              <a:srgbClr val="99CCFF"/>
            </a:extrusionClr>
          </a:sp3d>
        </p:spPr>
        <p:txBody>
          <a:bodyPr rot="10800000" tIns="91440" rIns="0" bIns="0">
            <a:flatTx/>
          </a:bodyPr>
          <a:lstStyle/>
          <a:p>
            <a:pPr defTabSz="993775" eaLnBrk="0" hangingPunct="0"/>
            <a:endParaRPr lang="zh-CN" altLang="en-US" sz="1000">
              <a:solidFill>
                <a:srgbClr val="000000"/>
              </a:solidFill>
              <a:latin typeface="Segoe"/>
              <a:ea typeface="SimSun" pitchFamily="2" charset="-122"/>
            </a:endParaRPr>
          </a:p>
        </p:txBody>
      </p:sp>
      <p:sp>
        <p:nvSpPr>
          <p:cNvPr id="18445" name="Rectangle 20"/>
          <p:cNvSpPr>
            <a:spLocks noChangeArrowheads="1"/>
          </p:cNvSpPr>
          <p:nvPr>
            <p:custDataLst>
              <p:tags r:id="rId8"/>
            </p:custDataLst>
          </p:nvPr>
        </p:nvSpPr>
        <p:spPr bwMode="blackWhite">
          <a:xfrm>
            <a:off x="5730875" y="4098925"/>
            <a:ext cx="995363" cy="244475"/>
          </a:xfrm>
          <a:prstGeom prst="rect">
            <a:avLst/>
          </a:prstGeom>
          <a:noFill/>
          <a:ln w="9525">
            <a:noFill/>
            <a:miter lim="800000"/>
            <a:headEnd/>
            <a:tailEnd/>
          </a:ln>
        </p:spPr>
        <p:txBody>
          <a:bodyPr lIns="0" tIns="0" rIns="0" bIns="0" anchor="ctr" anchorCtr="1"/>
          <a:lstStyle/>
          <a:p>
            <a:pPr>
              <a:buSzPct val="120000"/>
            </a:pPr>
            <a:r>
              <a:rPr lang="en-US" altLang="zh-CN" sz="1400" b="1">
                <a:solidFill>
                  <a:srgbClr val="000000"/>
                </a:solidFill>
                <a:latin typeface="Segoe"/>
                <a:ea typeface="SimSun" pitchFamily="2" charset="-122"/>
              </a:rPr>
              <a:t>Cost</a:t>
            </a:r>
          </a:p>
        </p:txBody>
      </p:sp>
      <p:sp>
        <p:nvSpPr>
          <p:cNvPr id="18446" name="Rectangle 21"/>
          <p:cNvSpPr>
            <a:spLocks noChangeArrowheads="1"/>
          </p:cNvSpPr>
          <p:nvPr/>
        </p:nvSpPr>
        <p:spPr bwMode="auto">
          <a:xfrm>
            <a:off x="7040563" y="3414713"/>
            <a:ext cx="1592262" cy="1581150"/>
          </a:xfrm>
          <a:prstGeom prst="rect">
            <a:avLst/>
          </a:prstGeom>
          <a:noFill/>
          <a:ln w="9525" algn="ctr">
            <a:noFill/>
            <a:miter lim="800000"/>
            <a:headEnd/>
            <a:tailEnd/>
          </a:ln>
        </p:spPr>
        <p:txBody>
          <a:bodyPr wrap="none">
            <a:spAutoFit/>
          </a:bodyPr>
          <a:lstStyle/>
          <a:p>
            <a:pPr marL="234950" indent="-234950">
              <a:spcAft>
                <a:spcPct val="50000"/>
              </a:spcAft>
              <a:buClr>
                <a:schemeClr val="bg1"/>
              </a:buClr>
              <a:buFont typeface="Webdings" pitchFamily="18" charset="2"/>
              <a:buChar char="4"/>
            </a:pPr>
            <a:r>
              <a:rPr lang="en-US" sz="1400">
                <a:solidFill>
                  <a:schemeClr val="bg1"/>
                </a:solidFill>
                <a:latin typeface="Segoe"/>
              </a:rPr>
              <a:t> Management</a:t>
            </a:r>
          </a:p>
          <a:p>
            <a:pPr marL="234950" indent="-234950">
              <a:spcAft>
                <a:spcPct val="50000"/>
              </a:spcAft>
              <a:buClr>
                <a:schemeClr val="bg1"/>
              </a:buClr>
              <a:buFont typeface="Webdings" pitchFamily="18" charset="2"/>
              <a:buChar char="4"/>
            </a:pPr>
            <a:r>
              <a:rPr lang="en-US" sz="1400">
                <a:solidFill>
                  <a:schemeClr val="bg1"/>
                </a:solidFill>
                <a:latin typeface="Segoe"/>
              </a:rPr>
              <a:t> Administration</a:t>
            </a:r>
          </a:p>
          <a:p>
            <a:pPr marL="234950" indent="-234950">
              <a:spcAft>
                <a:spcPct val="50000"/>
              </a:spcAft>
              <a:buClr>
                <a:schemeClr val="bg1"/>
              </a:buClr>
              <a:buFont typeface="Webdings" pitchFamily="18" charset="2"/>
              <a:buChar char="4"/>
            </a:pPr>
            <a:r>
              <a:rPr lang="en-US" sz="1400">
                <a:solidFill>
                  <a:schemeClr val="bg1"/>
                </a:solidFill>
                <a:latin typeface="Segoe"/>
              </a:rPr>
              <a:t> Power</a:t>
            </a:r>
          </a:p>
          <a:p>
            <a:pPr marL="234950" indent="-234950">
              <a:spcAft>
                <a:spcPct val="50000"/>
              </a:spcAft>
              <a:buClr>
                <a:schemeClr val="bg1"/>
              </a:buClr>
              <a:buFont typeface="Webdings" pitchFamily="18" charset="2"/>
              <a:buChar char="4"/>
            </a:pPr>
            <a:r>
              <a:rPr lang="en-US" sz="1400">
                <a:solidFill>
                  <a:schemeClr val="bg1"/>
                </a:solidFill>
                <a:latin typeface="Segoe"/>
              </a:rPr>
              <a:t> Hardware</a:t>
            </a:r>
          </a:p>
          <a:p>
            <a:pPr marL="234950" indent="-234950">
              <a:spcAft>
                <a:spcPct val="50000"/>
              </a:spcAft>
              <a:buClr>
                <a:schemeClr val="bg1"/>
              </a:buClr>
              <a:buFont typeface="Webdings" pitchFamily="18" charset="2"/>
              <a:buChar char="4"/>
            </a:pPr>
            <a:r>
              <a:rPr lang="en-US" sz="1400">
                <a:solidFill>
                  <a:schemeClr val="bg1"/>
                </a:solidFill>
                <a:latin typeface="Segoe"/>
              </a:rPr>
              <a:t> Licenses</a:t>
            </a:r>
          </a:p>
        </p:txBody>
      </p:sp>
      <p:sp>
        <p:nvSpPr>
          <p:cNvPr id="72730" name="AutoShape 26"/>
          <p:cNvSpPr>
            <a:spLocks noChangeArrowheads="1"/>
          </p:cNvSpPr>
          <p:nvPr/>
        </p:nvSpPr>
        <p:spPr bwMode="auto">
          <a:xfrm>
            <a:off x="304800" y="1447800"/>
            <a:ext cx="2143125" cy="1498600"/>
          </a:xfrm>
          <a:prstGeom prst="cloudCallout">
            <a:avLst>
              <a:gd name="adj1" fmla="val 116667"/>
              <a:gd name="adj2" fmla="val 84324"/>
            </a:avLst>
          </a:prstGeom>
          <a:solidFill>
            <a:srgbClr val="D9D9D9"/>
          </a:solidFill>
          <a:ln w="9525">
            <a:noFill/>
            <a:round/>
            <a:headEnd/>
            <a:tailEnd/>
          </a:ln>
        </p:spPr>
        <p:txBody>
          <a:bodyPr anchor="ctr"/>
          <a:lstStyle/>
          <a:p>
            <a:pPr algn="ctr"/>
            <a:r>
              <a:rPr lang="en-US" sz="1600">
                <a:solidFill>
                  <a:schemeClr val="tx1"/>
                </a:solidFill>
                <a:latin typeface="Segoe"/>
              </a:rPr>
              <a:t>Virtualization is Hot !!!!!!!!!!</a:t>
            </a:r>
          </a:p>
        </p:txBody>
      </p:sp>
      <p:sp>
        <p:nvSpPr>
          <p:cNvPr id="72726" name="AutoShape 22"/>
          <p:cNvSpPr>
            <a:spLocks noChangeArrowheads="1"/>
          </p:cNvSpPr>
          <p:nvPr/>
        </p:nvSpPr>
        <p:spPr bwMode="auto">
          <a:xfrm>
            <a:off x="6607175" y="1511300"/>
            <a:ext cx="2536825" cy="1676400"/>
          </a:xfrm>
          <a:prstGeom prst="cloudCallout">
            <a:avLst>
              <a:gd name="adj1" fmla="val -156819"/>
              <a:gd name="adj2" fmla="val 57199"/>
            </a:avLst>
          </a:prstGeom>
          <a:solidFill>
            <a:srgbClr val="D9D9D9"/>
          </a:solidFill>
          <a:ln w="9525">
            <a:noFill/>
            <a:round/>
            <a:headEnd/>
            <a:tailEnd/>
          </a:ln>
        </p:spPr>
        <p:txBody>
          <a:bodyPr anchor="ctr"/>
          <a:lstStyle/>
          <a:p>
            <a:pPr algn="ctr"/>
            <a:r>
              <a:rPr lang="en-US" sz="1600">
                <a:solidFill>
                  <a:schemeClr val="tx1"/>
                </a:solidFill>
                <a:latin typeface="Segoe"/>
              </a:rPr>
              <a:t>Virtualization changes and touches everything in the IT portfolio !!!</a:t>
            </a:r>
          </a:p>
        </p:txBody>
      </p:sp>
      <p:sp>
        <p:nvSpPr>
          <p:cNvPr id="18449" name="Rectangle 24"/>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26"/>
                                        </p:tgtEl>
                                        <p:attrNameLst>
                                          <p:attrName>style.visibility</p:attrName>
                                        </p:attrNameLst>
                                      </p:cBhvr>
                                      <p:to>
                                        <p:strVal val="visible"/>
                                      </p:to>
                                    </p:set>
                                  </p:childTnLst>
                                </p:cTn>
                              </p:par>
                              <p:par>
                                <p:cTn id="9" presetID="3" presetClass="entr" presetSubtype="10" fill="hold" grpId="1" nodeType="withEffect">
                                  <p:stCondLst>
                                    <p:cond delay="0"/>
                                  </p:stCondLst>
                                  <p:childTnLst>
                                    <p:set>
                                      <p:cBhvr>
                                        <p:cTn id="10" dur="1" fill="hold">
                                          <p:stCondLst>
                                            <p:cond delay="0"/>
                                          </p:stCondLst>
                                        </p:cTn>
                                        <p:tgtEl>
                                          <p:spTgt spid="72726"/>
                                        </p:tgtEl>
                                        <p:attrNameLst>
                                          <p:attrName>style.visibility</p:attrName>
                                        </p:attrNameLst>
                                      </p:cBhvr>
                                      <p:to>
                                        <p:strVal val="visible"/>
                                      </p:to>
                                    </p:set>
                                    <p:animEffect transition="in" filter="blinds(horizontal)">
                                      <p:cBhvr>
                                        <p:cTn id="11" dur="500"/>
                                        <p:tgtEl>
                                          <p:spTgt spid="72726"/>
                                        </p:tgtEl>
                                      </p:cBhvr>
                                    </p:animEffect>
                                  </p:childTnLst>
                                </p:cTn>
                              </p:par>
                              <p:par>
                                <p:cTn id="12" presetID="3" presetClass="entr" presetSubtype="10" fill="hold" grpId="1" nodeType="withEffect">
                                  <p:stCondLst>
                                    <p:cond delay="0"/>
                                  </p:stCondLst>
                                  <p:childTnLst>
                                    <p:set>
                                      <p:cBhvr>
                                        <p:cTn id="13" dur="1" fill="hold">
                                          <p:stCondLst>
                                            <p:cond delay="0"/>
                                          </p:stCondLst>
                                        </p:cTn>
                                        <p:tgtEl>
                                          <p:spTgt spid="72730"/>
                                        </p:tgtEl>
                                        <p:attrNameLst>
                                          <p:attrName>style.visibility</p:attrName>
                                        </p:attrNameLst>
                                      </p:cBhvr>
                                      <p:to>
                                        <p:strVal val="visible"/>
                                      </p:to>
                                    </p:set>
                                    <p:animEffect transition="in" filter="blinds(horizontal)">
                                      <p:cBhvr>
                                        <p:cTn id="14" dur="500"/>
                                        <p:tgtEl>
                                          <p:spTgt spid="72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0" grpId="0" animBg="1"/>
      <p:bldP spid="72730" grpId="1" animBg="1"/>
      <p:bldP spid="72726" grpId="0" animBg="1"/>
      <p:bldP spid="727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6"/>
          <p:cNvSpPr txBox="1">
            <a:spLocks noChangeArrowheads="1"/>
          </p:cNvSpPr>
          <p:nvPr/>
        </p:nvSpPr>
        <p:spPr bwMode="auto">
          <a:xfrm>
            <a:off x="228600" y="2057400"/>
            <a:ext cx="8778875" cy="1082675"/>
          </a:xfrm>
          <a:prstGeom prst="rect">
            <a:avLst/>
          </a:prstGeom>
          <a:noFill/>
          <a:ln w="9525">
            <a:noFill/>
            <a:miter lim="800000"/>
            <a:headEnd/>
            <a:tailEnd/>
          </a:ln>
        </p:spPr>
        <p:txBody>
          <a:bodyPr>
            <a:spAutoFit/>
          </a:bodyPr>
          <a:lstStyle/>
          <a:p>
            <a:pPr>
              <a:lnSpc>
                <a:spcPct val="120000"/>
              </a:lnSpc>
              <a:spcBef>
                <a:spcPct val="20000"/>
              </a:spcBef>
            </a:pPr>
            <a:r>
              <a:rPr lang="en-US" sz="1800" b="1">
                <a:solidFill>
                  <a:schemeClr val="bg1"/>
                </a:solidFill>
                <a:latin typeface="Segoe"/>
                <a:cs typeface="Arial" charset="0"/>
              </a:rPr>
              <a:t>Definition: Virtualization is a technique for hiding the physical characteristics of computing resources to simplify the way in which other systems, applications, or end users interact with those resources </a:t>
            </a:r>
          </a:p>
        </p:txBody>
      </p:sp>
      <p:sp>
        <p:nvSpPr>
          <p:cNvPr id="51207" name="Rectangle 7"/>
          <p:cNvSpPr>
            <a:spLocks noGrp="1"/>
          </p:cNvSpPr>
          <p:nvPr>
            <p:ph type="ctrTitle" idx="4294967295"/>
          </p:nvPr>
        </p:nvSpPr>
        <p:spPr bwMode="auto">
          <a:xfrm>
            <a:off x="228600" y="4267200"/>
            <a:ext cx="8686800" cy="973138"/>
          </a:xfrm>
        </p:spPr>
        <p:txBody>
          <a:bodyPr wrap="square" numCol="1" compatLnSpc="1">
            <a:prstTxWarp prst="textNoShape">
              <a:avLst/>
            </a:prstTxWarp>
            <a:spAutoFit/>
          </a:bodyPr>
          <a:lstStyle/>
          <a:p>
            <a:pPr algn="just">
              <a:lnSpc>
                <a:spcPct val="120000"/>
              </a:lnSpc>
              <a:spcBef>
                <a:spcPct val="20000"/>
              </a:spcBef>
              <a:defRPr/>
            </a:pPr>
            <a:r>
              <a:rPr sz="1600" smtClean="0">
                <a:ln>
                  <a:noFill/>
                </a:ln>
                <a:solidFill>
                  <a:schemeClr val="bg1"/>
                </a:solidFill>
                <a:effectLst/>
              </a:rPr>
              <a:t>Virtualization lets a single physical resource (such as a server, an operating system, an application, or storage device) appear as multiple logical resources; or making multiple physical resources (such as storage devices or servers) appear as a single logical resource.</a:t>
            </a:r>
          </a:p>
        </p:txBody>
      </p:sp>
      <p:sp>
        <p:nvSpPr>
          <p:cNvPr id="19459" name="Rectangle 8"/>
          <p:cNvSpPr>
            <a:spLocks noChangeArrowheads="1"/>
          </p:cNvSpPr>
          <p:nvPr/>
        </p:nvSpPr>
        <p:spPr bwMode="auto">
          <a:xfrm>
            <a:off x="0" y="-228600"/>
            <a:ext cx="184150" cy="457200"/>
          </a:xfrm>
          <a:prstGeom prst="rect">
            <a:avLst/>
          </a:prstGeom>
          <a:noFill/>
          <a:ln w="9525">
            <a:noFill/>
            <a:miter lim="800000"/>
            <a:headEnd/>
            <a:tailEnd/>
          </a:ln>
        </p:spPr>
        <p:txBody>
          <a:bodyPr wrap="none" anchor="ctr">
            <a:spAutoFit/>
          </a:bodyPr>
          <a:lstStyle/>
          <a:p>
            <a:endParaRPr lang="en-US">
              <a:latin typeface="Segoe"/>
            </a:endParaRPr>
          </a:p>
        </p:txBody>
      </p:sp>
      <p:sp>
        <p:nvSpPr>
          <p:cNvPr id="19460" name="Rectangle 6"/>
          <p:cNvSpPr>
            <a:spLocks noChangeArrowheads="1"/>
          </p:cNvSpPr>
          <p:nvPr/>
        </p:nvSpPr>
        <p:spPr bwMode="auto">
          <a:xfrm>
            <a:off x="-14288" y="17526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1" name="Rectangle 7"/>
          <p:cNvSpPr>
            <a:spLocks noChangeArrowheads="1"/>
          </p:cNvSpPr>
          <p:nvPr/>
        </p:nvSpPr>
        <p:spPr bwMode="auto">
          <a:xfrm>
            <a:off x="0" y="5548313"/>
            <a:ext cx="9150350" cy="90487"/>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bwMode="auto"/>
        <p:txBody>
          <a:bodyPr wrap="square" numCol="1" compatLnSpc="1">
            <a:prstTxWarp prst="textNoShape">
              <a:avLst/>
            </a:prstTxWarp>
          </a:bodyPr>
          <a:lstStyle/>
          <a:p>
            <a:pPr eaLnBrk="1" hangingPunct="1">
              <a:defRPr/>
            </a:pPr>
            <a:r>
              <a:rPr sz="3200" b="1" smtClean="0">
                <a:ln>
                  <a:noFill/>
                </a:ln>
                <a:solidFill>
                  <a:schemeClr val="bg1"/>
                </a:solidFill>
                <a:effectLst/>
                <a:latin typeface="Segoe"/>
              </a:rPr>
              <a:t>Types of Virtualization</a:t>
            </a:r>
          </a:p>
        </p:txBody>
      </p:sp>
      <p:sp>
        <p:nvSpPr>
          <p:cNvPr id="20482" name="Rectangle 3"/>
          <p:cNvSpPr>
            <a:spLocks noGrp="1"/>
          </p:cNvSpPr>
          <p:nvPr>
            <p:ph type="body" idx="4294967295"/>
          </p:nvPr>
        </p:nvSpPr>
        <p:spPr>
          <a:xfrm>
            <a:off x="457200" y="1493838"/>
            <a:ext cx="8229600" cy="3470275"/>
          </a:xfrm>
        </p:spPr>
        <p:txBody>
          <a:bodyPr/>
          <a:lstStyle/>
          <a:p>
            <a:pPr eaLnBrk="1" hangingPunct="1">
              <a:lnSpc>
                <a:spcPct val="150000"/>
              </a:lnSpc>
              <a:spcBef>
                <a:spcPct val="50000"/>
              </a:spcBef>
              <a:buFont typeface="Webdings" pitchFamily="18" charset="2"/>
              <a:buChar char="4"/>
            </a:pPr>
            <a:endParaRPr lang="en-US" sz="2000" smtClean="0"/>
          </a:p>
          <a:p>
            <a:pPr eaLnBrk="1" hangingPunct="1">
              <a:lnSpc>
                <a:spcPct val="150000"/>
              </a:lnSpc>
              <a:spcBef>
                <a:spcPct val="50000"/>
              </a:spcBef>
              <a:buFont typeface="Webdings" pitchFamily="18" charset="2"/>
              <a:buChar char="4"/>
            </a:pPr>
            <a:endParaRPr lang="en-US" smtClean="0"/>
          </a:p>
          <a:p>
            <a:pPr eaLnBrk="1" hangingPunct="1">
              <a:lnSpc>
                <a:spcPct val="150000"/>
              </a:lnSpc>
              <a:spcBef>
                <a:spcPct val="50000"/>
              </a:spcBef>
              <a:buFont typeface="Arial" charset="0"/>
              <a:buNone/>
            </a:pPr>
            <a:endParaRPr lang="en-US" smtClean="0"/>
          </a:p>
          <a:p>
            <a:pPr eaLnBrk="1" hangingPunct="1">
              <a:lnSpc>
                <a:spcPct val="150000"/>
              </a:lnSpc>
              <a:spcBef>
                <a:spcPct val="50000"/>
              </a:spcBef>
            </a:pPr>
            <a:endParaRPr lang="en-US" smtClean="0"/>
          </a:p>
          <a:p>
            <a:pPr eaLnBrk="1" hangingPunct="1">
              <a:lnSpc>
                <a:spcPct val="150000"/>
              </a:lnSpc>
              <a:spcBef>
                <a:spcPct val="50000"/>
              </a:spcBef>
            </a:pPr>
            <a:endParaRPr lang="en-US" smtClean="0"/>
          </a:p>
        </p:txBody>
      </p:sp>
      <p:sp>
        <p:nvSpPr>
          <p:cNvPr id="20483" name="Rectangle 4"/>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20522" name="Group 42"/>
          <p:cNvGraphicFramePr>
            <a:graphicFrameLocks noGrp="1"/>
          </p:cNvGraphicFramePr>
          <p:nvPr/>
        </p:nvGraphicFramePr>
        <p:xfrm>
          <a:off x="457200" y="1662113"/>
          <a:ext cx="8077200" cy="4510087"/>
        </p:xfrm>
        <a:graphic>
          <a:graphicData uri="http://schemas.openxmlformats.org/drawingml/2006/table">
            <a:tbl>
              <a:tblPr/>
              <a:tblGrid>
                <a:gridCol w="3352800"/>
                <a:gridCol w="4724400"/>
              </a:tblGrid>
              <a:tr h="661988">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Hypervisor</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Software Streaming</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Hardware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Server-Based (or Remote) Desktop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Server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Client-Based (or Local) Desktop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63550">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Paravirtualization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Storage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63550">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Operating System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solidFill>
                          <a:effectLst/>
                          <a:latin typeface="Segoe"/>
                        </a:rPr>
                        <a:t>Network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63550">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Application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solidFill>
                          <a:effectLst/>
                          <a:latin typeface="Segoe"/>
                        </a:rPr>
                        <a:t>Data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63550">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Application Isolation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solidFill>
                          <a:effectLst/>
                          <a:latin typeface="Segoe"/>
                        </a:rPr>
                        <a:t>Clustering</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63550">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r>
                        <a:rPr kumimoji="0" lang="en-US" sz="1600" b="0" i="0" u="none" strike="noStrike" cap="none" normalizeH="0" baseline="0" smtClean="0">
                          <a:ln>
                            <a:noFill/>
                          </a:ln>
                          <a:solidFill>
                            <a:schemeClr val="bg1"/>
                          </a:solidFill>
                          <a:effectLst/>
                          <a:latin typeface="Segoe"/>
                        </a:rPr>
                        <a:t>Presentation Virtualization</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solidFill>
                          <a:effectLst/>
                          <a:latin typeface="Segoe"/>
                        </a:rPr>
                        <a:t>Grid Computing</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63550">
                <a:tc>
                  <a:txBody>
                    <a:bodyPr/>
                    <a:lstStyle/>
                    <a:p>
                      <a:pPr marL="0" marR="0" lvl="0" indent="0" algn="l" defTabSz="457200" rtl="0" eaLnBrk="1" fontAlgn="base" latinLnBrk="0" hangingPunct="1">
                        <a:lnSpc>
                          <a:spcPct val="150000"/>
                        </a:lnSpc>
                        <a:spcBef>
                          <a:spcPct val="50000"/>
                        </a:spcBef>
                        <a:spcAft>
                          <a:spcPct val="0"/>
                        </a:spcAft>
                        <a:buClrTx/>
                        <a:buSzTx/>
                        <a:buFont typeface="Webdings" pitchFamily="18" charset="2"/>
                        <a:buNone/>
                        <a:tabLst/>
                      </a:pPr>
                      <a:endParaRPr kumimoji="0" lang="en-US" sz="1600" b="0" i="0" u="none" strike="noStrike" cap="none" normalizeH="0" baseline="0" smtClean="0">
                        <a:ln>
                          <a:noFill/>
                        </a:ln>
                        <a:solidFill>
                          <a:schemeClr val="bg1"/>
                        </a:solidFill>
                        <a:effectLst/>
                        <a:latin typeface="Segoe"/>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solidFill>
                          <a:effectLst/>
                          <a:latin typeface="Segoe"/>
                        </a:rPr>
                        <a:t>Software-As-A-Service (SaaS)</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bwMode="auto">
          <a:xfrm>
            <a:off x="123825" y="685800"/>
            <a:ext cx="8229600" cy="914400"/>
          </a:xfrm>
        </p:spPr>
        <p:txBody>
          <a:bodyPr wrap="square" numCol="1" compatLnSpc="1">
            <a:prstTxWarp prst="textNoShape">
              <a:avLst/>
            </a:prstTxWarp>
          </a:bodyPr>
          <a:lstStyle/>
          <a:p>
            <a:pPr eaLnBrk="1" hangingPunct="1">
              <a:defRPr/>
            </a:pPr>
            <a:r>
              <a:rPr sz="3200" b="1" smtClean="0">
                <a:ln>
                  <a:noFill/>
                </a:ln>
                <a:solidFill>
                  <a:schemeClr val="bg1"/>
                </a:solidFill>
                <a:effectLst/>
                <a:latin typeface="Segoe"/>
              </a:rPr>
              <a:t>Virtualization Myths</a:t>
            </a:r>
          </a:p>
        </p:txBody>
      </p:sp>
      <p:sp>
        <p:nvSpPr>
          <p:cNvPr id="21506" name="Rectangle 3"/>
          <p:cNvSpPr>
            <a:spLocks noGrp="1"/>
          </p:cNvSpPr>
          <p:nvPr>
            <p:ph type="body" idx="4294967295"/>
          </p:nvPr>
        </p:nvSpPr>
        <p:spPr>
          <a:xfrm>
            <a:off x="239713" y="1789113"/>
            <a:ext cx="8828087" cy="4535487"/>
          </a:xfrm>
        </p:spPr>
        <p:txBody>
          <a:bodyPr/>
          <a:lstStyle/>
          <a:p>
            <a:pPr eaLnBrk="1" hangingPunct="1">
              <a:lnSpc>
                <a:spcPct val="130000"/>
              </a:lnSpc>
              <a:spcBef>
                <a:spcPct val="30000"/>
              </a:spcBef>
              <a:buFont typeface="Arial" charset="0"/>
              <a:buNone/>
            </a:pPr>
            <a:r>
              <a:rPr lang="en-US" sz="1800" b="1" smtClean="0"/>
              <a:t>Myth 1 # Virtualization will save money by reducing personnel requirements</a:t>
            </a:r>
          </a:p>
          <a:p>
            <a:pPr lvl="1" eaLnBrk="1" hangingPunct="1">
              <a:lnSpc>
                <a:spcPct val="130000"/>
              </a:lnSpc>
              <a:spcBef>
                <a:spcPct val="30000"/>
              </a:spcBef>
              <a:buFont typeface="Wingdings" pitchFamily="2" charset="2"/>
              <a:buChar char="§"/>
            </a:pPr>
            <a:r>
              <a:rPr sz="1400" smtClean="0">
                <a:solidFill>
                  <a:schemeClr val="accent2"/>
                </a:solidFill>
              </a:rPr>
              <a:t>You will still have the same number of logical servers and staffers are still needed to manage every virtual machine instance.</a:t>
            </a:r>
          </a:p>
          <a:p>
            <a:pPr lvl="1" eaLnBrk="1" hangingPunct="1">
              <a:lnSpc>
                <a:spcPct val="130000"/>
              </a:lnSpc>
              <a:spcBef>
                <a:spcPct val="30000"/>
              </a:spcBef>
              <a:buFont typeface="Wingdings" pitchFamily="2" charset="2"/>
              <a:buChar char="§"/>
            </a:pPr>
            <a:r>
              <a:rPr sz="1400" smtClean="0">
                <a:solidFill>
                  <a:schemeClr val="accent2"/>
                </a:solidFill>
              </a:rPr>
              <a:t>Large organizations may see some staff reductions.</a:t>
            </a:r>
          </a:p>
          <a:p>
            <a:pPr lvl="1" eaLnBrk="1" hangingPunct="1">
              <a:lnSpc>
                <a:spcPct val="130000"/>
              </a:lnSpc>
              <a:spcBef>
                <a:spcPct val="30000"/>
              </a:spcBef>
              <a:buFont typeface="Wingdings" pitchFamily="2" charset="2"/>
              <a:buChar char="§"/>
            </a:pPr>
            <a:r>
              <a:rPr sz="1400" smtClean="0">
                <a:solidFill>
                  <a:schemeClr val="accent2"/>
                </a:solidFill>
              </a:rPr>
              <a:t>It is possible to save money on power and space costs.</a:t>
            </a:r>
          </a:p>
          <a:p>
            <a:pPr eaLnBrk="1" hangingPunct="1">
              <a:lnSpc>
                <a:spcPct val="130000"/>
              </a:lnSpc>
              <a:spcBef>
                <a:spcPct val="30000"/>
              </a:spcBef>
              <a:buFont typeface="Arial" charset="0"/>
              <a:buNone/>
            </a:pPr>
            <a:r>
              <a:rPr lang="en-US" sz="1800" b="1" smtClean="0"/>
              <a:t>Myth 2 # Server consolidation saves money on software licensing</a:t>
            </a:r>
          </a:p>
          <a:p>
            <a:pPr lvl="1" eaLnBrk="1" hangingPunct="1">
              <a:lnSpc>
                <a:spcPct val="130000"/>
              </a:lnSpc>
              <a:spcBef>
                <a:spcPct val="30000"/>
              </a:spcBef>
              <a:buFont typeface="Wingdings" pitchFamily="2" charset="2"/>
              <a:buChar char="§"/>
            </a:pPr>
            <a:r>
              <a:rPr sz="1400" smtClean="0">
                <a:solidFill>
                  <a:schemeClr val="accent2"/>
                </a:solidFill>
              </a:rPr>
              <a:t>Today most vendors have developed advanced software to take advantage of virtualization, and it usually costs more money.</a:t>
            </a:r>
          </a:p>
          <a:p>
            <a:pPr lvl="1" eaLnBrk="1" hangingPunct="1">
              <a:lnSpc>
                <a:spcPct val="130000"/>
              </a:lnSpc>
              <a:spcBef>
                <a:spcPct val="30000"/>
              </a:spcBef>
              <a:buFont typeface="Wingdings" pitchFamily="2" charset="2"/>
              <a:buChar char="§"/>
            </a:pPr>
            <a:r>
              <a:rPr sz="1400" smtClean="0">
                <a:solidFill>
                  <a:schemeClr val="accent2"/>
                </a:solidFill>
              </a:rPr>
              <a:t>Most Licenses being on OSEs you need to pay the same if not less</a:t>
            </a:r>
          </a:p>
          <a:p>
            <a:pPr eaLnBrk="1" hangingPunct="1">
              <a:lnSpc>
                <a:spcPct val="130000"/>
              </a:lnSpc>
              <a:spcBef>
                <a:spcPct val="30000"/>
              </a:spcBef>
              <a:buFont typeface="Arial" charset="0"/>
              <a:buNone/>
            </a:pPr>
            <a:r>
              <a:rPr lang="en-US" sz="1800" b="1" smtClean="0"/>
              <a:t>Myth 3 # Server virtualization boosts reliability</a:t>
            </a:r>
          </a:p>
          <a:p>
            <a:pPr lvl="1" eaLnBrk="1" hangingPunct="1">
              <a:lnSpc>
                <a:spcPct val="130000"/>
              </a:lnSpc>
              <a:spcBef>
                <a:spcPct val="30000"/>
              </a:spcBef>
              <a:buFont typeface="Wingdings" pitchFamily="2" charset="2"/>
              <a:buChar char="§"/>
            </a:pPr>
            <a:r>
              <a:rPr sz="1400" smtClean="0">
                <a:solidFill>
                  <a:schemeClr val="accent2"/>
                </a:solidFill>
              </a:rPr>
              <a:t>This depends on configuration, how machines are accessed, etc. In some cases, business continuity is an issue if you have a single point of failure</a:t>
            </a:r>
          </a:p>
          <a:p>
            <a:pPr eaLnBrk="1" hangingPunct="1">
              <a:lnSpc>
                <a:spcPct val="130000"/>
              </a:lnSpc>
              <a:spcBef>
                <a:spcPct val="30000"/>
              </a:spcBef>
              <a:buFont typeface="Wingdings" pitchFamily="2" charset="2"/>
              <a:buChar char="§"/>
            </a:pPr>
            <a:endParaRPr lang="en-US" sz="1400" smtClean="0">
              <a:solidFill>
                <a:schemeClr val="accent2"/>
              </a:solidFill>
            </a:endParaRPr>
          </a:p>
        </p:txBody>
      </p:sp>
      <p:sp>
        <p:nvSpPr>
          <p:cNvPr id="21507" name="Rectangle 4"/>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90500" y="1066800"/>
            <a:ext cx="8953500" cy="2717800"/>
          </a:xfrm>
          <a:prstGeom prst="rect">
            <a:avLst/>
          </a:prstGeom>
          <a:noFill/>
          <a:ln w="9525">
            <a:noFill/>
            <a:miter lim="800000"/>
            <a:headEnd/>
            <a:tailEnd/>
          </a:ln>
        </p:spPr>
        <p:txBody>
          <a:bodyPr lIns="0" tIns="0" rIns="0" bIns="0">
            <a:spAutoFit/>
          </a:bodyPr>
          <a:lstStyle/>
          <a:p>
            <a:pPr defTabSz="519113" eaLnBrk="0" hangingPunct="0">
              <a:lnSpc>
                <a:spcPct val="120000"/>
              </a:lnSpc>
              <a:spcBef>
                <a:spcPct val="20000"/>
              </a:spcBef>
              <a:buClr>
                <a:srgbClr val="0000CC"/>
              </a:buClr>
              <a:buFont typeface="Wingdings" pitchFamily="2" charset="2"/>
              <a:buNone/>
            </a:pPr>
            <a:r>
              <a:rPr lang="en-US" sz="1800" b="1">
                <a:solidFill>
                  <a:schemeClr val="accent1"/>
                </a:solidFill>
                <a:latin typeface="Segoe"/>
                <a:cs typeface="Arial" charset="0"/>
              </a:rPr>
              <a:t>Virtualization will be the most impactful trend in infrastructure and operations through 2010, changing:</a:t>
            </a:r>
          </a:p>
          <a:p>
            <a:pPr defTabSz="519113">
              <a:lnSpc>
                <a:spcPct val="120000"/>
              </a:lnSpc>
              <a:spcBef>
                <a:spcPct val="20000"/>
              </a:spcBef>
              <a:buFont typeface="Webdings" pitchFamily="18" charset="2"/>
              <a:buChar char="4"/>
            </a:pPr>
            <a:r>
              <a:rPr lang="en-US" sz="1600">
                <a:solidFill>
                  <a:schemeClr val="bg1"/>
                </a:solidFill>
                <a:latin typeface="Segoe"/>
              </a:rPr>
              <a:t>  How you plan</a:t>
            </a:r>
          </a:p>
          <a:p>
            <a:pPr defTabSz="519113">
              <a:lnSpc>
                <a:spcPct val="120000"/>
              </a:lnSpc>
              <a:spcBef>
                <a:spcPct val="20000"/>
              </a:spcBef>
              <a:buFont typeface="Webdings" pitchFamily="18" charset="2"/>
              <a:buChar char="4"/>
            </a:pPr>
            <a:r>
              <a:rPr lang="en-US" sz="1600">
                <a:solidFill>
                  <a:schemeClr val="bg1"/>
                </a:solidFill>
                <a:latin typeface="Segoe"/>
              </a:rPr>
              <a:t>  How, what and when you buy</a:t>
            </a:r>
          </a:p>
          <a:p>
            <a:pPr defTabSz="519113">
              <a:lnSpc>
                <a:spcPct val="120000"/>
              </a:lnSpc>
              <a:spcBef>
                <a:spcPct val="20000"/>
              </a:spcBef>
              <a:buFont typeface="Webdings" pitchFamily="18" charset="2"/>
              <a:buChar char="4"/>
            </a:pPr>
            <a:r>
              <a:rPr lang="en-US" sz="1600">
                <a:solidFill>
                  <a:schemeClr val="bg1"/>
                </a:solidFill>
                <a:latin typeface="Segoe"/>
              </a:rPr>
              <a:t>  How and how quickly you deploy</a:t>
            </a:r>
          </a:p>
          <a:p>
            <a:pPr defTabSz="519113">
              <a:lnSpc>
                <a:spcPct val="120000"/>
              </a:lnSpc>
              <a:spcBef>
                <a:spcPct val="20000"/>
              </a:spcBef>
              <a:buFont typeface="Webdings" pitchFamily="18" charset="2"/>
              <a:buChar char="4"/>
            </a:pPr>
            <a:r>
              <a:rPr lang="en-US" sz="1600">
                <a:solidFill>
                  <a:schemeClr val="bg1"/>
                </a:solidFill>
                <a:latin typeface="Segoe"/>
              </a:rPr>
              <a:t>  How you manage</a:t>
            </a:r>
          </a:p>
          <a:p>
            <a:pPr defTabSz="519113">
              <a:lnSpc>
                <a:spcPct val="120000"/>
              </a:lnSpc>
              <a:spcBef>
                <a:spcPct val="20000"/>
              </a:spcBef>
              <a:buFont typeface="Webdings" pitchFamily="18" charset="2"/>
              <a:buChar char="4"/>
            </a:pPr>
            <a:r>
              <a:rPr lang="en-US" sz="1600">
                <a:solidFill>
                  <a:schemeClr val="bg1"/>
                </a:solidFill>
                <a:latin typeface="Segoe"/>
              </a:rPr>
              <a:t>  How you charge</a:t>
            </a:r>
          </a:p>
          <a:p>
            <a:pPr defTabSz="519113">
              <a:lnSpc>
                <a:spcPct val="120000"/>
              </a:lnSpc>
              <a:spcBef>
                <a:spcPct val="20000"/>
              </a:spcBef>
              <a:buFont typeface="Webdings" pitchFamily="18" charset="2"/>
              <a:buChar char="4"/>
            </a:pPr>
            <a:r>
              <a:rPr lang="en-US" sz="1600">
                <a:solidFill>
                  <a:schemeClr val="bg1"/>
                </a:solidFill>
                <a:latin typeface="Segoe"/>
              </a:rPr>
              <a:t>  Technology, process, culture</a:t>
            </a:r>
            <a:endParaRPr lang="en-US" sz="2000">
              <a:solidFill>
                <a:schemeClr val="accent1"/>
              </a:solidFill>
              <a:latin typeface="Segoe"/>
              <a:cs typeface="Arial" charset="0"/>
            </a:endParaRPr>
          </a:p>
        </p:txBody>
      </p:sp>
      <p:pic>
        <p:nvPicPr>
          <p:cNvPr id="22530" name="Picture 3" descr="gartner136">
            <a:hlinkClick r:id="rId2"/>
          </p:cNvPr>
          <p:cNvPicPr>
            <a:picLocks noChangeAspect="1" noChangeArrowheads="1"/>
          </p:cNvPicPr>
          <p:nvPr/>
        </p:nvPicPr>
        <p:blipFill>
          <a:blip r:embed="rId3"/>
          <a:srcRect/>
          <a:stretch>
            <a:fillRect/>
          </a:stretch>
        </p:blipFill>
        <p:spPr bwMode="auto">
          <a:xfrm>
            <a:off x="7696200" y="3101975"/>
            <a:ext cx="1066800" cy="252413"/>
          </a:xfrm>
          <a:prstGeom prst="rect">
            <a:avLst/>
          </a:prstGeom>
          <a:noFill/>
          <a:ln w="9525">
            <a:noFill/>
            <a:miter lim="800000"/>
            <a:headEnd/>
            <a:tailEnd/>
          </a:ln>
        </p:spPr>
      </p:pic>
      <p:sp>
        <p:nvSpPr>
          <p:cNvPr id="22531" name="Line 4"/>
          <p:cNvSpPr>
            <a:spLocks noChangeShapeType="1"/>
          </p:cNvSpPr>
          <p:nvPr/>
        </p:nvSpPr>
        <p:spPr bwMode="auto">
          <a:xfrm flipH="1">
            <a:off x="7391400" y="3254375"/>
            <a:ext cx="228600" cy="0"/>
          </a:xfrm>
          <a:prstGeom prst="line">
            <a:avLst/>
          </a:prstGeom>
          <a:noFill/>
          <a:ln w="38100">
            <a:solidFill>
              <a:srgbClr val="C0C0C0"/>
            </a:solidFill>
            <a:round/>
            <a:headEnd/>
            <a:tailEnd/>
          </a:ln>
        </p:spPr>
        <p:txBody>
          <a:bodyPr anchor="ctr"/>
          <a:lstStyle/>
          <a:p>
            <a:endParaRPr lang="en-US"/>
          </a:p>
        </p:txBody>
      </p:sp>
      <p:sp>
        <p:nvSpPr>
          <p:cNvPr id="22532" name="Rectangle 5"/>
          <p:cNvSpPr>
            <a:spLocks noChangeArrowheads="1"/>
          </p:cNvSpPr>
          <p:nvPr/>
        </p:nvSpPr>
        <p:spPr bwMode="auto">
          <a:xfrm>
            <a:off x="152400" y="4133850"/>
            <a:ext cx="8991600" cy="2114550"/>
          </a:xfrm>
          <a:prstGeom prst="rect">
            <a:avLst/>
          </a:prstGeom>
          <a:noFill/>
          <a:ln w="9525">
            <a:noFill/>
            <a:miter lim="800000"/>
            <a:headEnd/>
            <a:tailEnd/>
          </a:ln>
        </p:spPr>
        <p:txBody>
          <a:bodyPr/>
          <a:lstStyle/>
          <a:p>
            <a:pPr marL="4763" indent="-4763" eaLnBrk="0" hangingPunct="0">
              <a:lnSpc>
                <a:spcPct val="120000"/>
              </a:lnSpc>
              <a:spcBef>
                <a:spcPct val="20000"/>
              </a:spcBef>
              <a:buFont typeface="Arial" charset="0"/>
              <a:buNone/>
            </a:pPr>
            <a:r>
              <a:rPr lang="en-US" sz="1800" b="1">
                <a:solidFill>
                  <a:schemeClr val="accent1"/>
                </a:solidFill>
                <a:latin typeface="Segoe"/>
                <a:cs typeface="Arial" charset="0"/>
              </a:rPr>
              <a:t>The primary reasons for using virtualization technology as a core underpinning in server consolidation projects are based on three drivers:</a:t>
            </a:r>
            <a:r>
              <a:rPr lang="en-US" sz="1800" b="1">
                <a:solidFill>
                  <a:srgbClr val="003366"/>
                </a:solidFill>
                <a:latin typeface="Segoe"/>
              </a:rPr>
              <a:t> </a:t>
            </a:r>
          </a:p>
          <a:p>
            <a:pPr marL="4763" indent="-4763" eaLnBrk="0" hangingPunct="0">
              <a:lnSpc>
                <a:spcPct val="120000"/>
              </a:lnSpc>
              <a:spcBef>
                <a:spcPct val="20000"/>
              </a:spcBef>
              <a:buFont typeface="Webdings" pitchFamily="18" charset="2"/>
              <a:buChar char="4"/>
            </a:pPr>
            <a:r>
              <a:rPr lang="en-US" sz="1600">
                <a:solidFill>
                  <a:schemeClr val="bg1"/>
                </a:solidFill>
                <a:latin typeface="Segoe"/>
              </a:rPr>
              <a:t> Greater flexibility in use of systems architecture resources</a:t>
            </a:r>
          </a:p>
          <a:p>
            <a:pPr marL="4763" indent="-4763" eaLnBrk="0" hangingPunct="0">
              <a:lnSpc>
                <a:spcPct val="120000"/>
              </a:lnSpc>
              <a:spcBef>
                <a:spcPct val="20000"/>
              </a:spcBef>
              <a:buFont typeface="Webdings" pitchFamily="18" charset="2"/>
              <a:buChar char="4"/>
            </a:pPr>
            <a:r>
              <a:rPr lang="en-US" sz="1600">
                <a:solidFill>
                  <a:schemeClr val="bg1"/>
                </a:solidFill>
                <a:latin typeface="Segoe"/>
              </a:rPr>
              <a:t> Improved application isolation and availability</a:t>
            </a:r>
          </a:p>
          <a:p>
            <a:pPr marL="4763" indent="-4763" eaLnBrk="0" hangingPunct="0">
              <a:lnSpc>
                <a:spcPct val="120000"/>
              </a:lnSpc>
              <a:spcBef>
                <a:spcPct val="20000"/>
              </a:spcBef>
              <a:buFont typeface="Webdings" pitchFamily="18" charset="2"/>
              <a:buChar char="4"/>
            </a:pPr>
            <a:r>
              <a:rPr lang="en-US" sz="1600">
                <a:solidFill>
                  <a:schemeClr val="bg1"/>
                </a:solidFill>
                <a:latin typeface="Segoe"/>
              </a:rPr>
              <a:t> The ability to meet the changing requirements for systems </a:t>
            </a:r>
            <a:r>
              <a:rPr lang="en-US" sz="1600" i="1">
                <a:solidFill>
                  <a:schemeClr val="bg1"/>
                </a:solidFill>
                <a:latin typeface="Segoe"/>
              </a:rPr>
              <a:t>resources and capacities</a:t>
            </a:r>
            <a:endParaRPr lang="en-US" sz="2000" b="1" i="1">
              <a:solidFill>
                <a:srgbClr val="003366"/>
              </a:solidFill>
              <a:latin typeface="Segoe"/>
            </a:endParaRPr>
          </a:p>
        </p:txBody>
      </p:sp>
      <p:sp>
        <p:nvSpPr>
          <p:cNvPr id="22533" name="Line 6"/>
          <p:cNvSpPr>
            <a:spLocks noChangeShapeType="1"/>
          </p:cNvSpPr>
          <p:nvPr/>
        </p:nvSpPr>
        <p:spPr bwMode="auto">
          <a:xfrm flipH="1">
            <a:off x="7207250" y="6127750"/>
            <a:ext cx="228600" cy="0"/>
          </a:xfrm>
          <a:prstGeom prst="line">
            <a:avLst/>
          </a:prstGeom>
          <a:noFill/>
          <a:ln w="38100">
            <a:solidFill>
              <a:srgbClr val="C0C0C0"/>
            </a:solidFill>
            <a:round/>
            <a:headEnd/>
            <a:tailEnd/>
          </a:ln>
        </p:spPr>
        <p:txBody>
          <a:bodyPr anchor="ctr"/>
          <a:lstStyle/>
          <a:p>
            <a:endParaRPr lang="en-US"/>
          </a:p>
        </p:txBody>
      </p:sp>
      <p:pic>
        <p:nvPicPr>
          <p:cNvPr id="22534" name="Picture 7"/>
          <p:cNvPicPr>
            <a:picLocks noChangeAspect="1" noChangeArrowheads="1"/>
          </p:cNvPicPr>
          <p:nvPr/>
        </p:nvPicPr>
        <p:blipFill>
          <a:blip r:embed="rId4"/>
          <a:srcRect/>
          <a:stretch>
            <a:fillRect/>
          </a:stretch>
        </p:blipFill>
        <p:spPr bwMode="auto">
          <a:xfrm>
            <a:off x="7512050" y="5899150"/>
            <a:ext cx="1250950" cy="411163"/>
          </a:xfrm>
          <a:prstGeom prst="rect">
            <a:avLst/>
          </a:prstGeom>
          <a:noFill/>
          <a:ln w="9525">
            <a:noFill/>
            <a:miter lim="800000"/>
            <a:headEnd/>
            <a:tailEnd/>
          </a:ln>
        </p:spPr>
      </p:pic>
      <p:sp>
        <p:nvSpPr>
          <p:cNvPr id="22535" name="Rectangle 8"/>
          <p:cNvSpPr>
            <a:spLocks noChangeArrowheads="1"/>
          </p:cNvSpPr>
          <p:nvPr/>
        </p:nvSpPr>
        <p:spPr bwMode="auto">
          <a:xfrm>
            <a:off x="0" y="838200"/>
            <a:ext cx="9150350" cy="904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36" name="Rectangle 9"/>
          <p:cNvSpPr>
            <a:spLocks noChangeArrowheads="1"/>
          </p:cNvSpPr>
          <p:nvPr/>
        </p:nvSpPr>
        <p:spPr bwMode="auto">
          <a:xfrm>
            <a:off x="-14288" y="6343650"/>
            <a:ext cx="923290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bwMode="auto">
          <a:xfrm>
            <a:off x="109538" y="552450"/>
            <a:ext cx="9034462" cy="914400"/>
          </a:xfrm>
        </p:spPr>
        <p:txBody>
          <a:bodyPr wrap="square" numCol="1" compatLnSpc="1">
            <a:prstTxWarp prst="textNoShape">
              <a:avLst/>
            </a:prstTxWarp>
          </a:bodyPr>
          <a:lstStyle/>
          <a:p>
            <a:pPr eaLnBrk="1" hangingPunct="1">
              <a:defRPr/>
            </a:pPr>
            <a:r>
              <a:rPr sz="2800" b="1" smtClean="0">
                <a:ln>
                  <a:noFill/>
                </a:ln>
                <a:solidFill>
                  <a:schemeClr val="bg1"/>
                </a:solidFill>
                <a:effectLst/>
                <a:latin typeface="Segoe"/>
              </a:rPr>
              <a:t>Virtualization : Stepping stone to  Business &amp; IT      						   Alignment</a:t>
            </a:r>
            <a:br>
              <a:rPr sz="2800" b="1" smtClean="0">
                <a:ln>
                  <a:noFill/>
                </a:ln>
                <a:solidFill>
                  <a:schemeClr val="bg1"/>
                </a:solidFill>
                <a:effectLst/>
                <a:latin typeface="Segoe"/>
              </a:rPr>
            </a:br>
            <a:endParaRPr sz="2800" b="1" smtClean="0">
              <a:ln>
                <a:noFill/>
              </a:ln>
              <a:solidFill>
                <a:schemeClr val="bg1"/>
              </a:solidFill>
              <a:effectLst/>
              <a:latin typeface="Segoe"/>
            </a:endParaRPr>
          </a:p>
        </p:txBody>
      </p:sp>
      <p:sp>
        <p:nvSpPr>
          <p:cNvPr id="23554" name="Rectangle 4"/>
          <p:cNvSpPr>
            <a:spLocks noChangeArrowheads="1"/>
          </p:cNvSpPr>
          <p:nvPr/>
        </p:nvSpPr>
        <p:spPr bwMode="auto">
          <a:xfrm>
            <a:off x="4800600" y="2209800"/>
            <a:ext cx="3949700" cy="3025775"/>
          </a:xfrm>
          <a:prstGeom prst="rect">
            <a:avLst/>
          </a:prstGeom>
          <a:noFill/>
          <a:ln w="9525">
            <a:noFill/>
            <a:miter lim="800000"/>
            <a:headEnd/>
            <a:tailEnd/>
          </a:ln>
        </p:spPr>
        <p:txBody>
          <a:bodyPr>
            <a:spAutoFit/>
          </a:bodyPr>
          <a:lstStyle/>
          <a:p>
            <a:pPr marL="346075" indent="-346075">
              <a:spcBef>
                <a:spcPct val="50000"/>
              </a:spcBef>
              <a:buClr>
                <a:schemeClr val="bg1"/>
              </a:buClr>
              <a:buFont typeface="Webdings" pitchFamily="18" charset="2"/>
              <a:buChar char="4"/>
            </a:pPr>
            <a:r>
              <a:rPr lang="en-US" sz="1600">
                <a:solidFill>
                  <a:schemeClr val="bg1"/>
                </a:solidFill>
                <a:latin typeface="Segoe"/>
              </a:rPr>
              <a:t>Infrastructure is what connects      resources to your business</a:t>
            </a:r>
          </a:p>
          <a:p>
            <a:pPr marL="346075" indent="-346075">
              <a:spcBef>
                <a:spcPct val="50000"/>
              </a:spcBef>
              <a:buClr>
                <a:schemeClr val="bg1"/>
              </a:buClr>
              <a:buFont typeface="Webdings" pitchFamily="18" charset="2"/>
              <a:buChar char="4"/>
            </a:pPr>
            <a:endParaRPr lang="en-US" sz="1600">
              <a:solidFill>
                <a:schemeClr val="bg1"/>
              </a:solidFill>
              <a:latin typeface="Segoe"/>
            </a:endParaRPr>
          </a:p>
          <a:p>
            <a:pPr marL="346075" indent="-346075">
              <a:spcBef>
                <a:spcPct val="50000"/>
              </a:spcBef>
              <a:buClr>
                <a:schemeClr val="bg1"/>
              </a:buClr>
              <a:buFont typeface="Webdings" pitchFamily="18" charset="2"/>
              <a:buChar char="4"/>
            </a:pPr>
            <a:r>
              <a:rPr lang="en-US" sz="1600">
                <a:solidFill>
                  <a:schemeClr val="bg1"/>
                </a:solidFill>
                <a:latin typeface="Segoe"/>
              </a:rPr>
              <a:t>Virtual Infrastructure is a dynamic mapping of your resources to your business</a:t>
            </a:r>
          </a:p>
          <a:p>
            <a:pPr marL="346075" indent="-346075">
              <a:spcBef>
                <a:spcPct val="50000"/>
              </a:spcBef>
              <a:buClr>
                <a:schemeClr val="bg1"/>
              </a:buClr>
              <a:buFont typeface="Webdings" pitchFamily="18" charset="2"/>
              <a:buChar char="4"/>
            </a:pPr>
            <a:endParaRPr lang="en-US" sz="1600">
              <a:solidFill>
                <a:schemeClr val="bg1"/>
              </a:solidFill>
              <a:latin typeface="Segoe"/>
            </a:endParaRPr>
          </a:p>
          <a:p>
            <a:pPr marL="346075" indent="-346075">
              <a:spcBef>
                <a:spcPct val="50000"/>
              </a:spcBef>
              <a:buClr>
                <a:schemeClr val="bg1"/>
              </a:buClr>
              <a:buFont typeface="Webdings" pitchFamily="18" charset="2"/>
              <a:buChar char="4"/>
            </a:pPr>
            <a:r>
              <a:rPr lang="en-US" sz="1600">
                <a:solidFill>
                  <a:schemeClr val="bg1"/>
                </a:solidFill>
                <a:latin typeface="Segoe"/>
              </a:rPr>
              <a:t>Result: decreased costs and increased efficiencies and responsiveness </a:t>
            </a:r>
          </a:p>
        </p:txBody>
      </p:sp>
      <p:sp>
        <p:nvSpPr>
          <p:cNvPr id="23555" name="Rectangle 5"/>
          <p:cNvSpPr>
            <a:spLocks noChangeArrowheads="1"/>
          </p:cNvSpPr>
          <p:nvPr/>
        </p:nvSpPr>
        <p:spPr bwMode="auto">
          <a:xfrm>
            <a:off x="123825" y="5759450"/>
            <a:ext cx="8880475" cy="641350"/>
          </a:xfrm>
          <a:prstGeom prst="rect">
            <a:avLst/>
          </a:prstGeom>
          <a:noFill/>
          <a:ln w="9525">
            <a:noFill/>
            <a:miter lim="800000"/>
            <a:headEnd/>
            <a:tailEnd/>
          </a:ln>
        </p:spPr>
        <p:txBody>
          <a:bodyPr>
            <a:spAutoFit/>
          </a:bodyPr>
          <a:lstStyle/>
          <a:p>
            <a:pPr>
              <a:spcBef>
                <a:spcPct val="50000"/>
              </a:spcBef>
            </a:pPr>
            <a:r>
              <a:rPr lang="en-US" sz="1800" i="1">
                <a:solidFill>
                  <a:srgbClr val="E7BA23"/>
                </a:solidFill>
                <a:latin typeface="Segoe"/>
              </a:rPr>
              <a:t>Virtualization transforms farms of individual  servers, storage, and networking into a pool of computing resources</a:t>
            </a:r>
          </a:p>
        </p:txBody>
      </p:sp>
      <p:pic>
        <p:nvPicPr>
          <p:cNvPr id="23556" name="Picture 6"/>
          <p:cNvPicPr>
            <a:picLocks noChangeAspect="1" noChangeArrowheads="1"/>
          </p:cNvPicPr>
          <p:nvPr/>
        </p:nvPicPr>
        <p:blipFill>
          <a:blip r:embed="rId2"/>
          <a:srcRect/>
          <a:stretch>
            <a:fillRect/>
          </a:stretch>
        </p:blipFill>
        <p:spPr bwMode="auto">
          <a:xfrm>
            <a:off x="482600" y="1765300"/>
            <a:ext cx="4067175" cy="3771900"/>
          </a:xfrm>
          <a:prstGeom prst="rect">
            <a:avLst/>
          </a:prstGeom>
          <a:noFill/>
          <a:ln w="9525">
            <a:noFill/>
            <a:miter lim="800000"/>
            <a:headEnd/>
            <a:tailEnd/>
          </a:ln>
        </p:spPr>
      </p:pic>
      <p:sp>
        <p:nvSpPr>
          <p:cNvPr id="23557" name="Rectangle 6"/>
          <p:cNvSpPr>
            <a:spLocks noChangeArrowheads="1"/>
          </p:cNvSpPr>
          <p:nvPr/>
        </p:nvSpPr>
        <p:spPr bwMode="auto">
          <a:xfrm>
            <a:off x="-20638" y="1295400"/>
            <a:ext cx="9150351" cy="90488"/>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Arrow"/>
</p:tagLst>
</file>

<file path=ppt/tags/tag10.xml><?xml version="1.0" encoding="utf-8"?>
<p:tagLst xmlns:a="http://schemas.openxmlformats.org/drawingml/2006/main" xmlns:r="http://schemas.openxmlformats.org/officeDocument/2006/relationships" xmlns:p="http://schemas.openxmlformats.org/presentationml/2006/main">
  <p:tag name="NAME" val="SingleBoatShape"/>
</p:tagLst>
</file>

<file path=ppt/tags/tag2.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3.xml><?xml version="1.0" encoding="utf-8"?>
<p:tagLst xmlns:a="http://schemas.openxmlformats.org/drawingml/2006/main" xmlns:r="http://schemas.openxmlformats.org/officeDocument/2006/relationships" xmlns:p="http://schemas.openxmlformats.org/presentationml/2006/main">
  <p:tag name="NAME" val="Arrow"/>
</p:tagLst>
</file>

<file path=ppt/tags/tag4.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5.xml><?xml version="1.0" encoding="utf-8"?>
<p:tagLst xmlns:a="http://schemas.openxmlformats.org/drawingml/2006/main" xmlns:r="http://schemas.openxmlformats.org/officeDocument/2006/relationships" xmlns:p="http://schemas.openxmlformats.org/presentationml/2006/main">
  <p:tag name="NAME" val="Arrow"/>
</p:tagLst>
</file>

<file path=ppt/tags/tag6.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7.xml><?xml version="1.0" encoding="utf-8"?>
<p:tagLst xmlns:a="http://schemas.openxmlformats.org/drawingml/2006/main" xmlns:r="http://schemas.openxmlformats.org/officeDocument/2006/relationships" xmlns:p="http://schemas.openxmlformats.org/presentationml/2006/main">
  <p:tag name="NAME" val="Arrow"/>
</p:tagLst>
</file>

<file path=ppt/tags/tag8.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9.xml><?xml version="1.0" encoding="utf-8"?>
<p:tagLst xmlns:a="http://schemas.openxmlformats.org/drawingml/2006/main" xmlns:r="http://schemas.openxmlformats.org/officeDocument/2006/relationships" xmlns:p="http://schemas.openxmlformats.org/presentationml/2006/main">
  <p:tag name="NAME" val="SingleBoatShape"/>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9DD3"/>
      </a:dk2>
      <a:lt2>
        <a:srgbClr val="133872"/>
      </a:lt2>
      <a:accent1>
        <a:srgbClr val="E7BA23"/>
      </a:accent1>
      <a:accent2>
        <a:srgbClr val="F6DE40"/>
      </a:accent2>
      <a:accent3>
        <a:srgbClr val="9BBB59"/>
      </a:accent3>
      <a:accent4>
        <a:srgbClr val="8064A2"/>
      </a:accent4>
      <a:accent5>
        <a:srgbClr val="4BACC6"/>
      </a:accent5>
      <a:accent6>
        <a:srgbClr val="F79646"/>
      </a:accent6>
      <a:hlink>
        <a:srgbClr val="0000FF"/>
      </a:hlink>
      <a:folHlink>
        <a:srgbClr val="800080"/>
      </a:folHlink>
    </a:clrScheme>
    <a:fontScheme name="Visualization1">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20936</TotalTime>
  <Words>2768</Words>
  <Application>Microsoft PowerPoint</Application>
  <PresentationFormat>On-screen Show (4:3)</PresentationFormat>
  <Paragraphs>317</Paragraphs>
  <Slides>26</Slides>
  <Notes>10</Notes>
  <HiddenSlides>0</HiddenSlides>
  <MMClips>0</MMClips>
  <ScaleCrop>false</ScaleCrop>
  <HeadingPairs>
    <vt:vector size="6" baseType="variant">
      <vt:variant>
        <vt:lpstr>Fonts Used</vt:lpstr>
      </vt:variant>
      <vt:variant>
        <vt:i4>10</vt:i4>
      </vt:variant>
      <vt:variant>
        <vt:lpstr>Design Template</vt:lpstr>
      </vt:variant>
      <vt:variant>
        <vt:i4>3</vt:i4>
      </vt:variant>
      <vt:variant>
        <vt:lpstr>Slide Titles</vt:lpstr>
      </vt:variant>
      <vt:variant>
        <vt:i4>26</vt:i4>
      </vt:variant>
    </vt:vector>
  </HeadingPairs>
  <TitlesOfParts>
    <vt:vector size="39" baseType="lpstr">
      <vt:lpstr>Segoe Semibold</vt:lpstr>
      <vt:lpstr>Arial</vt:lpstr>
      <vt:lpstr>Segoe</vt:lpstr>
      <vt:lpstr>Trebuchet MS</vt:lpstr>
      <vt:lpstr>Webdings</vt:lpstr>
      <vt:lpstr>Wingdings</vt:lpstr>
      <vt:lpstr>SimSun</vt:lpstr>
      <vt:lpstr>Microsoft Sans Serif</vt:lpstr>
      <vt:lpstr>MyriadPro-Regular</vt:lpstr>
      <vt:lpstr>MinionPro-Regular</vt:lpstr>
      <vt:lpstr>Office Theme</vt:lpstr>
      <vt:lpstr>Office Theme</vt:lpstr>
      <vt:lpstr>Office Theme</vt:lpstr>
      <vt:lpstr>Slide 1</vt:lpstr>
      <vt:lpstr>Slide 2</vt:lpstr>
      <vt:lpstr>Agenda</vt:lpstr>
      <vt:lpstr>Industry Pain Points</vt:lpstr>
      <vt:lpstr>Virtualization lets a single physical resource (such as a server, an operating system, an application, or storage device) appear as multiple logical resources; or making multiple physical resources (such as storage devices or servers) appear as a single logical resource.</vt:lpstr>
      <vt:lpstr>Types of Virtualization</vt:lpstr>
      <vt:lpstr>Virtualization Myths</vt:lpstr>
      <vt:lpstr>Slide 8</vt:lpstr>
      <vt:lpstr>Virtualization : Stepping stone to  Business &amp; IT               Alignment </vt:lpstr>
      <vt:lpstr>Slide 10</vt:lpstr>
      <vt:lpstr>Virtualization Benefits</vt:lpstr>
      <vt:lpstr>Changing Paradigm</vt:lpstr>
      <vt:lpstr>Virtualization : The Road to Real-Time Infrastructure</vt:lpstr>
      <vt:lpstr>Virtualization Trends in 2008</vt:lpstr>
      <vt:lpstr>Evolving Delivery Models</vt:lpstr>
      <vt:lpstr>Virtualization Management Hierarchy</vt:lpstr>
      <vt:lpstr>Managing Virtual Environment Creates Complexity</vt:lpstr>
      <vt:lpstr>Virtualization Vendor Landscape</vt:lpstr>
      <vt:lpstr>Application Virtualization</vt:lpstr>
      <vt:lpstr>Types of Application Virtualization</vt:lpstr>
      <vt:lpstr>Types of Application Virtualization</vt:lpstr>
      <vt:lpstr>Slide 22</vt:lpstr>
      <vt:lpstr>Slide 23</vt:lpstr>
      <vt:lpstr>Calculating ROI on Virtualization Investments </vt:lpstr>
      <vt:lpstr>Summary</vt:lpstr>
      <vt:lpstr>Slide 26</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VDI from Microsoft</dc:title>
  <dc:subject>&lt;Event name here&gt;</dc:subject>
  <dc:creator>&lt;Speaker name here&gt;</dc:creator>
  <dc:description>Event Location:
Speech Length:
Audience:
Key Topics:</dc:description>
  <cp:lastModifiedBy>vanditd</cp:lastModifiedBy>
  <cp:revision>1348</cp:revision>
  <dcterms:created xsi:type="dcterms:W3CDTF">2006-07-12T22:22:29Z</dcterms:created>
  <dcterms:modified xsi:type="dcterms:W3CDTF">2008-09-19T08:53:55Z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0x0101005B3C38809AA8774EB866257CDF504789</vt:lpwstr>
  </property>
  <property fmtid="{D5CDD505-2E9C-101B-9397-08002B2CF9AE}" pid="3" name="Details">
    <vt:lpwstr/>
  </property>
</Properties>
</file>