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5"/>
  </p:notesMasterIdLst>
  <p:handoutMasterIdLst>
    <p:handoutMasterId r:id="rId36"/>
  </p:handoutMasterIdLst>
  <p:sldIdLst>
    <p:sldId id="256"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57" r:id="rId30"/>
    <p:sldId id="289" r:id="rId31"/>
    <p:sldId id="262" r:id="rId32"/>
    <p:sldId id="290" r:id="rId33"/>
    <p:sldId id="259"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66E"/>
    <a:srgbClr val="F6AE1E"/>
    <a:srgbClr val="070B2F"/>
    <a:srgbClr val="003458"/>
    <a:srgbClr val="0099FF"/>
    <a:srgbClr val="FFFFFF"/>
    <a:srgbClr val="C0C0C0"/>
    <a:srgbClr val="FF3300"/>
    <a:srgbClr val="9F9F9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89" autoAdjust="0"/>
    <p:restoredTop sz="96105" autoAdjust="0"/>
  </p:normalViewPr>
  <p:slideViewPr>
    <p:cSldViewPr>
      <p:cViewPr varScale="1">
        <p:scale>
          <a:sx n="71" d="100"/>
          <a:sy n="71" d="100"/>
        </p:scale>
        <p:origin x="-558" y="-108"/>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66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9/16/2008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n-US" altLang="ja-JP" smtClean="0">
                <a:latin typeface="Segoe Semibold" pitchFamily="34"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mtClean="0">
              <a:latin typeface="Segoe Semibold" pitchFamily="34" charset="0"/>
            </a:endParaRPr>
          </a:p>
        </p:txBody>
      </p:sp>
      <p:sp>
        <p:nvSpPr>
          <p:cNvPr id="49155" name="Rectangle 7"/>
          <p:cNvSpPr>
            <a:spLocks noGrp="1" noChangeArrowheads="1"/>
          </p:cNvSpPr>
          <p:nvPr>
            <p:ph type="sldNum" sz="quarter" idx="5"/>
          </p:nvPr>
        </p:nvSpPr>
        <p:spPr>
          <a:noFill/>
        </p:spPr>
        <p:txBody>
          <a:bodyPr/>
          <a:lstStyle/>
          <a:p>
            <a:fld id="{A4EBA25C-517D-4D8C-9A26-3779C326BCAD}" type="slidenum">
              <a:rPr lang="en-US" smtClean="0"/>
              <a:pPr/>
              <a:t>2</a:t>
            </a:fld>
            <a:endParaRPr 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84D132D-F6AA-4F0E-9328-929FFF14952D}" type="datetime8">
              <a:rPr lang="en-US"/>
              <a:pPr/>
              <a:t>9/16/2008 7:51 PM</a:t>
            </a:fld>
            <a:endParaRPr lang="en-US"/>
          </a:p>
        </p:txBody>
      </p:sp>
      <p:sp>
        <p:nvSpPr>
          <p:cNvPr id="5" name="Rectangle 6"/>
          <p:cNvSpPr>
            <a:spLocks noGrp="1" noChangeArrowheads="1"/>
          </p:cNvSpPr>
          <p:nvPr>
            <p:ph type="ftr" sz="quarter" idx="4"/>
          </p:nvPr>
        </p:nvSpPr>
        <p:spPr>
          <a:ln/>
        </p:spPr>
        <p:txBody>
          <a:bodyPr/>
          <a:lstStyle/>
          <a:p>
            <a:r>
              <a:rPr lang="en-US" dirty="0"/>
              <a:t>© 2005 Microsoft Corporation. All rights reserved.</a:t>
            </a:r>
          </a:p>
          <a:p>
            <a:pPr eaLnBrk="0" hangingPunct="0"/>
            <a:r>
              <a:rPr lang="en-US" dirty="0"/>
              <a:t>This presentation is for informational purposes only. Microsoft makes no warranties, express or implied, in this summary.</a:t>
            </a:r>
            <a:endParaRPr lang="en-US" dirty="0">
              <a:latin typeface="Times New Roman" pitchFamily="18" charset="0"/>
            </a:endParaRPr>
          </a:p>
        </p:txBody>
      </p:sp>
      <p:sp>
        <p:nvSpPr>
          <p:cNvPr id="6" name="Rectangle 7"/>
          <p:cNvSpPr>
            <a:spLocks noGrp="1" noChangeArrowheads="1"/>
          </p:cNvSpPr>
          <p:nvPr>
            <p:ph type="sldNum" sz="quarter" idx="5"/>
          </p:nvPr>
        </p:nvSpPr>
        <p:spPr>
          <a:ln/>
        </p:spPr>
        <p:txBody>
          <a:bodyPr/>
          <a:lstStyle/>
          <a:p>
            <a:fld id="{907DBFD2-913E-48C6-A57F-9F2DDB54B158}" type="slidenum">
              <a:rPr lang="en-US"/>
              <a:pPr/>
              <a:t>13</a:t>
            </a:fld>
            <a:endParaRPr lang="en-US"/>
          </a:p>
        </p:txBody>
      </p:sp>
      <p:sp>
        <p:nvSpPr>
          <p:cNvPr id="258050"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3F8EF30-504E-4270-9DF0-1222F69DBC1F}" type="datetime8">
              <a:rPr lang="en-US"/>
              <a:pPr/>
              <a:t>9/16/2008 7:26 PM</a:t>
            </a:fld>
            <a:endParaRPr lang="en-US"/>
          </a:p>
        </p:txBody>
      </p:sp>
      <p:sp>
        <p:nvSpPr>
          <p:cNvPr id="5" name="Rectangle 6"/>
          <p:cNvSpPr>
            <a:spLocks noGrp="1" noChangeArrowheads="1"/>
          </p:cNvSpPr>
          <p:nvPr>
            <p:ph type="ftr" sz="quarter" idx="4"/>
          </p:nvPr>
        </p:nvSpPr>
        <p:spPr>
          <a:ln/>
        </p:spPr>
        <p:txBody>
          <a:bodyPr/>
          <a:lstStyle/>
          <a:p>
            <a:r>
              <a:rPr lang="en-US" dirty="0"/>
              <a:t>© 2005 Microsoft Corporation. All rights reserved.</a:t>
            </a:r>
          </a:p>
          <a:p>
            <a:pPr eaLnBrk="0" hangingPunct="0"/>
            <a:r>
              <a:rPr lang="en-US" dirty="0"/>
              <a:t>This presentation is for informational purposes only. Microsoft makes no warranties, express or implied, in this summary.</a:t>
            </a:r>
            <a:endParaRPr lang="en-US" dirty="0">
              <a:latin typeface="Times New Roman" pitchFamily="18" charset="0"/>
            </a:endParaRPr>
          </a:p>
        </p:txBody>
      </p:sp>
      <p:sp>
        <p:nvSpPr>
          <p:cNvPr id="6" name="Rectangle 7"/>
          <p:cNvSpPr>
            <a:spLocks noGrp="1" noChangeArrowheads="1"/>
          </p:cNvSpPr>
          <p:nvPr>
            <p:ph type="sldNum" sz="quarter" idx="5"/>
          </p:nvPr>
        </p:nvSpPr>
        <p:spPr>
          <a:ln/>
        </p:spPr>
        <p:txBody>
          <a:bodyPr/>
          <a:lstStyle/>
          <a:p>
            <a:fld id="{8DF5F134-F526-4EDF-8583-8C6E8C2EB281}" type="slidenum">
              <a:rPr lang="en-US"/>
              <a:pPr/>
              <a:t>14</a:t>
            </a:fld>
            <a:endParaRPr lang="en-US"/>
          </a:p>
        </p:txBody>
      </p:sp>
      <p:sp>
        <p:nvSpPr>
          <p:cNvPr id="259074"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263D08E-0697-4E79-B79D-E0A048B5AAC9}" type="datetime8">
              <a:rPr lang="en-US"/>
              <a:pPr/>
              <a:t>9/16/2008 7:26 PM</a:t>
            </a:fld>
            <a:endParaRPr lang="en-US"/>
          </a:p>
        </p:txBody>
      </p:sp>
      <p:sp>
        <p:nvSpPr>
          <p:cNvPr id="5" name="Rectangle 6"/>
          <p:cNvSpPr>
            <a:spLocks noGrp="1" noChangeArrowheads="1"/>
          </p:cNvSpPr>
          <p:nvPr>
            <p:ph type="ftr" sz="quarter" idx="4"/>
          </p:nvPr>
        </p:nvSpPr>
        <p:spPr>
          <a:ln/>
        </p:spPr>
        <p:txBody>
          <a:bodyPr/>
          <a:lstStyle/>
          <a:p>
            <a:r>
              <a:rPr lang="en-US" dirty="0"/>
              <a:t>© 2005 Microsoft Corporation. All rights reserved.</a:t>
            </a:r>
          </a:p>
          <a:p>
            <a:pPr eaLnBrk="0" hangingPunct="0"/>
            <a:r>
              <a:rPr lang="en-US" dirty="0"/>
              <a:t>This presentation is for informational purposes only. Microsoft makes no warranties, express or implied, in this summary.</a:t>
            </a:r>
            <a:endParaRPr lang="en-US" dirty="0">
              <a:latin typeface="Times New Roman" pitchFamily="18" charset="0"/>
            </a:endParaRPr>
          </a:p>
        </p:txBody>
      </p:sp>
      <p:sp>
        <p:nvSpPr>
          <p:cNvPr id="6" name="Rectangle 7"/>
          <p:cNvSpPr>
            <a:spLocks noGrp="1" noChangeArrowheads="1"/>
          </p:cNvSpPr>
          <p:nvPr>
            <p:ph type="sldNum" sz="quarter" idx="5"/>
          </p:nvPr>
        </p:nvSpPr>
        <p:spPr>
          <a:ln/>
        </p:spPr>
        <p:txBody>
          <a:bodyPr/>
          <a:lstStyle/>
          <a:p>
            <a:fld id="{0B4AA9CE-84FA-4F70-912C-0BDC2067EEE1}" type="slidenum">
              <a:rPr lang="en-US"/>
              <a:pPr/>
              <a:t>15</a:t>
            </a:fld>
            <a:endParaRPr lang="en-US"/>
          </a:p>
        </p:txBody>
      </p:sp>
      <p:sp>
        <p:nvSpPr>
          <p:cNvPr id="260098"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A814267-2770-4F56-BC1D-D2FAF8A20827}" type="datetime8">
              <a:rPr lang="en-US"/>
              <a:pPr/>
              <a:t>9/16/2008 7:26 PM</a:t>
            </a:fld>
            <a:endParaRPr lang="en-US"/>
          </a:p>
        </p:txBody>
      </p:sp>
      <p:sp>
        <p:nvSpPr>
          <p:cNvPr id="5" name="Rectangle 6"/>
          <p:cNvSpPr>
            <a:spLocks noGrp="1" noChangeArrowheads="1"/>
          </p:cNvSpPr>
          <p:nvPr>
            <p:ph type="ftr" sz="quarter" idx="4"/>
          </p:nvPr>
        </p:nvSpPr>
        <p:spPr>
          <a:ln/>
        </p:spPr>
        <p:txBody>
          <a:bodyPr/>
          <a:lstStyle/>
          <a:p>
            <a:r>
              <a:rPr lang="en-US" dirty="0"/>
              <a:t>© 2005 Microsoft Corporation. All rights reserved.</a:t>
            </a:r>
          </a:p>
          <a:p>
            <a:pPr eaLnBrk="0" hangingPunct="0"/>
            <a:r>
              <a:rPr lang="en-US" dirty="0"/>
              <a:t>This presentation is for informational purposes only. Microsoft makes no warranties, express or implied, in this summary.</a:t>
            </a:r>
            <a:endParaRPr lang="en-US" dirty="0">
              <a:latin typeface="Times New Roman" pitchFamily="18" charset="0"/>
            </a:endParaRPr>
          </a:p>
        </p:txBody>
      </p:sp>
      <p:sp>
        <p:nvSpPr>
          <p:cNvPr id="6" name="Rectangle 7"/>
          <p:cNvSpPr>
            <a:spLocks noGrp="1" noChangeArrowheads="1"/>
          </p:cNvSpPr>
          <p:nvPr>
            <p:ph type="sldNum" sz="quarter" idx="5"/>
          </p:nvPr>
        </p:nvSpPr>
        <p:spPr>
          <a:ln/>
        </p:spPr>
        <p:txBody>
          <a:bodyPr/>
          <a:lstStyle/>
          <a:p>
            <a:fld id="{79B990BF-A80B-42B9-A8E7-4A374D2FBBD7}" type="slidenum">
              <a:rPr lang="en-US"/>
              <a:pPr/>
              <a:t>17</a:t>
            </a:fld>
            <a:endParaRPr lang="en-US"/>
          </a:p>
        </p:txBody>
      </p:sp>
      <p:sp>
        <p:nvSpPr>
          <p:cNvPr id="267266"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7B8424E-5138-4CE9-AC39-5D2E9608F197}" type="slidenum">
              <a:rPr lang="en-US"/>
              <a:pPr/>
              <a:t>21</a:t>
            </a:fld>
            <a:endParaRPr lang="en-US"/>
          </a:p>
        </p:txBody>
      </p:sp>
      <p:sp>
        <p:nvSpPr>
          <p:cNvPr id="419842" name="Rectangle 2"/>
          <p:cNvSpPr>
            <a:spLocks noGrp="1" noRot="1" noChangeAspect="1" noChangeArrowheads="1" noTextEdit="1"/>
          </p:cNvSpPr>
          <p:nvPr>
            <p:ph type="sldImg"/>
          </p:nvPr>
        </p:nvSpPr>
        <p:spPr>
          <a:xfrm>
            <a:off x="1144588" y="685800"/>
            <a:ext cx="4570412" cy="3429000"/>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Continuous build can take many forms, but the general idea is to automatically kick off a team-wide build when a developer makes a check-in. Some development teams like to gather up a few check-ins before kicking off the build. The idea is to try and catch changes that break the build as soon as possible.</a:t>
            </a:r>
          </a:p>
          <a:p>
            <a:r>
              <a:rPr lang="en-US" dirty="0" smtClean="0">
                <a:latin typeface="Arial" charset="0"/>
              </a:rPr>
              <a:t>The exciting news is that with the Orcas release of Team Foundation Server, there is a feature in the build called Triggers. These triggers enable you to determine when a build should be kicked off. One such trigger will start a build with each </a:t>
            </a:r>
            <a:r>
              <a:rPr lang="en-US" dirty="0" err="1" smtClean="0">
                <a:latin typeface="Arial" charset="0"/>
              </a:rPr>
              <a:t>checkin</a:t>
            </a:r>
            <a:r>
              <a:rPr lang="en-US" dirty="0" smtClean="0">
                <a:latin typeface="Arial" charset="0"/>
              </a:rPr>
              <a:t>; so we finally have Continuous Build!</a:t>
            </a:r>
          </a:p>
          <a:p>
            <a:endParaRPr lang="en-US" dirty="0"/>
          </a:p>
        </p:txBody>
      </p:sp>
      <p:sp>
        <p:nvSpPr>
          <p:cNvPr id="4" name="Slide Number Placeholder 3"/>
          <p:cNvSpPr>
            <a:spLocks noGrp="1"/>
          </p:cNvSpPr>
          <p:nvPr>
            <p:ph type="sldNum" sz="quarter" idx="10"/>
          </p:nvPr>
        </p:nvSpPr>
        <p:spPr/>
        <p:txBody>
          <a:bodyPr/>
          <a:lstStyle/>
          <a:p>
            <a:pPr>
              <a:defRPr/>
            </a:pPr>
            <a:fld id="{BD64A44F-2F5C-43AA-B77F-44009020035F}"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icrosoft.com/india/msd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pic>
        <p:nvPicPr>
          <p:cNvPr id="10" name="Picture 9" descr="MSDN logo 2">
            <a:hlinkClick r:id="rId2"/>
          </p:cNvPr>
          <p:cNvPicPr/>
          <p:nvPr userDrawn="1"/>
        </p:nvPicPr>
        <p:blipFill>
          <a:blip r:embed="rId3"/>
          <a:srcRect/>
          <a:stretch>
            <a:fillRect/>
          </a:stretch>
        </p:blipFill>
        <p:spPr bwMode="auto">
          <a:xfrm>
            <a:off x="7581900" y="6076950"/>
            <a:ext cx="1562100" cy="781050"/>
          </a:xfrm>
          <a:prstGeom prst="rect">
            <a:avLst/>
          </a:prstGeom>
          <a:noFill/>
          <a:ln w="9525">
            <a:noFill/>
            <a:miter lim="800000"/>
            <a:headEnd/>
            <a:tailEnd/>
          </a:ln>
        </p:spPr>
      </p:pic>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5383878" y="6080757"/>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microsoft.com/india/msdn"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DN logo 2">
            <a:hlinkClick r:id="rId11"/>
          </p:cNvPr>
          <p:cNvPicPr/>
          <p:nvPr/>
        </p:nvPicPr>
        <p:blipFill>
          <a:blip r:embed="rId12"/>
          <a:srcRect/>
          <a:stretch>
            <a:fillRect/>
          </a:stretch>
        </p:blipFill>
        <p:spPr bwMode="auto">
          <a:xfrm>
            <a:off x="8192360" y="6382180"/>
            <a:ext cx="951640" cy="475820"/>
          </a:xfrm>
          <a:prstGeom prst="rect">
            <a:avLst/>
          </a:prstGeom>
          <a:noFill/>
          <a:ln w="9525">
            <a:noFill/>
            <a:miter lim="800000"/>
            <a:headEnd/>
            <a:tailEnd/>
          </a:ln>
        </p:spPr>
      </p:pic>
      <p:pic>
        <p:nvPicPr>
          <p:cNvPr id="5" name="Picture 5"/>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6858000" y="6400800"/>
            <a:ext cx="1228906" cy="417793"/>
          </a:xfrm>
          <a:prstGeom prst="rect">
            <a:avLst/>
          </a:prstGeom>
          <a:noFill/>
          <a:ln w="9525">
            <a:noFill/>
            <a:miter lim="800000"/>
            <a:headEnd/>
            <a:tailEnd/>
          </a:ln>
          <a:effectLst/>
        </p:spPr>
      </p:pic>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4"/>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4"/>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7.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msdn.microsoft.com/applicationplatform" TargetMode="External"/><Relationship Id="rId2" Type="http://schemas.openxmlformats.org/officeDocument/2006/relationships/hyperlink" Target="http://msdn.microsoft.com/teamsyste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mailto:tejkumar@microsof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notesSlide" Target="../notesSlides/notesSlide3.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Software Configuration Management with TFS</a:t>
            </a:r>
            <a:endParaRPr lang="en-US" dirty="0"/>
          </a:p>
        </p:txBody>
      </p:sp>
      <p:sp>
        <p:nvSpPr>
          <p:cNvPr id="3" name="Subtitle 2"/>
          <p:cNvSpPr>
            <a:spLocks noGrp="1"/>
          </p:cNvSpPr>
          <p:nvPr>
            <p:ph type="subTitle" idx="1"/>
          </p:nvPr>
        </p:nvSpPr>
        <p:spPr/>
        <p:txBody>
          <a:bodyPr/>
          <a:lstStyle/>
          <a:p>
            <a:r>
              <a:rPr lang="en-US" dirty="0" smtClean="0"/>
              <a:t>Tejasvi Kumar</a:t>
            </a:r>
            <a:endParaRPr lang="en-US" dirty="0" smtClean="0"/>
          </a:p>
          <a:p>
            <a:r>
              <a:rPr lang="en-US" sz="1600" dirty="0" smtClean="0">
                <a:solidFill>
                  <a:schemeClr val="tx1">
                    <a:lumMod val="75000"/>
                  </a:schemeClr>
                </a:solidFill>
              </a:rPr>
              <a:t>Developer Technology Specialist </a:t>
            </a:r>
            <a:r>
              <a:rPr lang="en-US" sz="1600" dirty="0" smtClean="0">
                <a:solidFill>
                  <a:srgbClr val="FFFF00"/>
                </a:solidFill>
              </a:rPr>
              <a:t>|</a:t>
            </a:r>
            <a:r>
              <a:rPr lang="en-US" sz="1600" dirty="0" smtClean="0">
                <a:solidFill>
                  <a:schemeClr val="tx1">
                    <a:lumMod val="75000"/>
                  </a:schemeClr>
                </a:solidFill>
              </a:rPr>
              <a:t>  </a:t>
            </a:r>
            <a:r>
              <a:rPr lang="en-US" sz="1600" dirty="0" smtClean="0">
                <a:solidFill>
                  <a:schemeClr val="tx1">
                    <a:lumMod val="75000"/>
                  </a:schemeClr>
                </a:solidFill>
              </a:rPr>
              <a:t>Microsoft India</a:t>
            </a:r>
            <a:endParaRPr lang="en-US" sz="1600" dirty="0" smtClean="0">
              <a:solidFill>
                <a:schemeClr val="tx1">
                  <a:lumMod val="75000"/>
                </a:schemeClr>
              </a:solidFill>
            </a:endParaRPr>
          </a:p>
          <a:p>
            <a:r>
              <a:rPr lang="en-US" sz="1400" dirty="0" smtClean="0">
                <a:solidFill>
                  <a:schemeClr val="tx1">
                    <a:lumMod val="75000"/>
                  </a:schemeClr>
                </a:solidFill>
              </a:rPr>
              <a:t>tejkumar@microsoft.com</a:t>
            </a:r>
            <a:endParaRPr lang="en-US" sz="1400"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381000" y="228600"/>
            <a:ext cx="8382000" cy="757130"/>
          </a:xfrm>
        </p:spPr>
        <p:txBody>
          <a:bodyPr/>
          <a:lstStyle/>
          <a:p>
            <a:pPr eaLnBrk="1" hangingPunct="1">
              <a:defRPr/>
            </a:pPr>
            <a:r>
              <a:rPr lang="en-US" b="1" dirty="0" smtClean="0"/>
              <a:t>How much work is left?</a:t>
            </a:r>
          </a:p>
        </p:txBody>
      </p:sp>
      <p:pic>
        <p:nvPicPr>
          <p:cNvPr id="7" name="Picture 5" descr="remaining work report"/>
          <p:cNvPicPr>
            <a:picLocks noChangeAspect="1" noChangeArrowheads="1"/>
          </p:cNvPicPr>
          <p:nvPr/>
        </p:nvPicPr>
        <p:blipFill>
          <a:blip r:embed="rId2"/>
          <a:srcRect/>
          <a:stretch>
            <a:fillRect/>
          </a:stretch>
        </p:blipFill>
        <p:spPr bwMode="auto">
          <a:xfrm>
            <a:off x="1719263" y="1565275"/>
            <a:ext cx="6065837" cy="4600575"/>
          </a:xfrm>
          <a:prstGeom prst="rect">
            <a:avLst/>
          </a:prstGeom>
          <a:noFill/>
          <a:ln w="9525">
            <a:noFill/>
            <a:miter lim="800000"/>
            <a:headEnd/>
            <a:tailEnd/>
          </a:ln>
        </p:spPr>
      </p:pic>
      <p:grpSp>
        <p:nvGrpSpPr>
          <p:cNvPr id="2" name="Group 7"/>
          <p:cNvGrpSpPr>
            <a:grpSpLocks/>
          </p:cNvGrpSpPr>
          <p:nvPr/>
        </p:nvGrpSpPr>
        <p:grpSpPr bwMode="auto">
          <a:xfrm>
            <a:off x="365125" y="3074988"/>
            <a:ext cx="2225675" cy="590550"/>
            <a:chOff x="365125" y="3074988"/>
            <a:chExt cx="2225675" cy="590550"/>
          </a:xfrm>
        </p:grpSpPr>
        <p:sp>
          <p:nvSpPr>
            <p:cNvPr id="9" name="Line 7"/>
            <p:cNvSpPr>
              <a:spLocks noChangeShapeType="1"/>
            </p:cNvSpPr>
            <p:nvPr/>
          </p:nvSpPr>
          <p:spPr bwMode="auto">
            <a:xfrm>
              <a:off x="1516063" y="3370263"/>
              <a:ext cx="1074737" cy="0"/>
            </a:xfrm>
            <a:prstGeom prst="line">
              <a:avLst/>
            </a:prstGeom>
            <a:noFill/>
            <a:ln w="38100">
              <a:solidFill>
                <a:srgbClr val="CC0000"/>
              </a:solidFill>
              <a:round/>
              <a:headEnd/>
              <a:tailEnd type="none" w="lg" len="lg"/>
            </a:ln>
          </p:spPr>
          <p:txBody>
            <a:bodyPr/>
            <a:lstStyle/>
            <a:p>
              <a:endParaRPr lang="en-US"/>
            </a:p>
          </p:txBody>
        </p:sp>
        <p:sp>
          <p:nvSpPr>
            <p:cNvPr id="11" name="AutoShape 8"/>
            <p:cNvSpPr>
              <a:spLocks noChangeArrowheads="1"/>
            </p:cNvSpPr>
            <p:nvPr/>
          </p:nvSpPr>
          <p:spPr bwMode="auto">
            <a:xfrm>
              <a:off x="365125" y="3074988"/>
              <a:ext cx="1139825" cy="590550"/>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nchor="ctr">
              <a:spAutoFit/>
            </a:bodyPr>
            <a:lstStyle/>
            <a:p>
              <a:pPr>
                <a:lnSpc>
                  <a:spcPct val="90000"/>
                </a:lnSpc>
                <a:spcBef>
                  <a:spcPct val="40000"/>
                </a:spcBef>
                <a:defRPr/>
              </a:pPr>
              <a:r>
                <a:rPr lang="en-US" sz="1600" dirty="0">
                  <a:latin typeface="Arial" charset="0"/>
                  <a:cs typeface="Arial" charset="0"/>
                </a:rPr>
                <a:t>Planned </a:t>
              </a:r>
              <a:br>
                <a:rPr lang="en-US" sz="1600" dirty="0">
                  <a:latin typeface="Arial" charset="0"/>
                  <a:cs typeface="Arial" charset="0"/>
                </a:rPr>
              </a:br>
              <a:r>
                <a:rPr lang="en-US" sz="1600" dirty="0">
                  <a:latin typeface="Arial" charset="0"/>
                  <a:cs typeface="Arial" charset="0"/>
                </a:rPr>
                <a:t>Work</a:t>
              </a:r>
            </a:p>
          </p:txBody>
        </p:sp>
      </p:grpSp>
      <p:grpSp>
        <p:nvGrpSpPr>
          <p:cNvPr id="3" name="Group 8"/>
          <p:cNvGrpSpPr>
            <a:grpSpLocks/>
          </p:cNvGrpSpPr>
          <p:nvPr/>
        </p:nvGrpSpPr>
        <p:grpSpPr bwMode="auto">
          <a:xfrm>
            <a:off x="3200401" y="4394200"/>
            <a:ext cx="1295400" cy="1303338"/>
            <a:chOff x="3200401" y="4394200"/>
            <a:chExt cx="1295400" cy="1303338"/>
          </a:xfrm>
        </p:grpSpPr>
        <p:sp>
          <p:nvSpPr>
            <p:cNvPr id="15" name="AutoShape 8"/>
            <p:cNvSpPr>
              <a:spLocks noChangeArrowheads="1"/>
            </p:cNvSpPr>
            <p:nvPr/>
          </p:nvSpPr>
          <p:spPr bwMode="auto">
            <a:xfrm>
              <a:off x="3200401" y="5106988"/>
              <a:ext cx="1295400" cy="590550"/>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wrap="square" anchor="ctr">
              <a:spAutoFit/>
            </a:bodyPr>
            <a:lstStyle/>
            <a:p>
              <a:pPr>
                <a:lnSpc>
                  <a:spcPct val="90000"/>
                </a:lnSpc>
                <a:spcBef>
                  <a:spcPct val="40000"/>
                </a:spcBef>
                <a:defRPr/>
              </a:pPr>
              <a:r>
                <a:rPr lang="en-US" sz="1600" dirty="0">
                  <a:latin typeface="Arial" charset="0"/>
                  <a:cs typeface="Arial" charset="0"/>
                </a:rPr>
                <a:t>Completed </a:t>
              </a:r>
              <a:br>
                <a:rPr lang="en-US" sz="1600" dirty="0">
                  <a:latin typeface="Arial" charset="0"/>
                  <a:cs typeface="Arial" charset="0"/>
                </a:rPr>
              </a:br>
              <a:r>
                <a:rPr lang="en-US" sz="1600" dirty="0">
                  <a:latin typeface="Arial" charset="0"/>
                  <a:cs typeface="Arial" charset="0"/>
                </a:rPr>
                <a:t>Work</a:t>
              </a:r>
            </a:p>
          </p:txBody>
        </p:sp>
        <p:sp>
          <p:nvSpPr>
            <p:cNvPr id="16" name="Line 7"/>
            <p:cNvSpPr>
              <a:spLocks noChangeShapeType="1"/>
            </p:cNvSpPr>
            <p:nvPr/>
          </p:nvSpPr>
          <p:spPr bwMode="auto">
            <a:xfrm flipV="1">
              <a:off x="3938588" y="4394200"/>
              <a:ext cx="0" cy="711200"/>
            </a:xfrm>
            <a:prstGeom prst="line">
              <a:avLst/>
            </a:prstGeom>
            <a:noFill/>
            <a:ln w="38100">
              <a:solidFill>
                <a:srgbClr val="CC0000"/>
              </a:solidFill>
              <a:round/>
              <a:headEnd/>
              <a:tailEnd type="none" w="lg" len="lg"/>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838200" y="228600"/>
            <a:ext cx="8305800" cy="480131"/>
          </a:xfrm>
        </p:spPr>
        <p:txBody>
          <a:bodyPr/>
          <a:lstStyle/>
          <a:p>
            <a:pPr eaLnBrk="1" hangingPunct="1">
              <a:defRPr/>
            </a:pPr>
            <a:r>
              <a:rPr lang="en-US" sz="2800" b="1" dirty="0" smtClean="0"/>
              <a:t>Recognizing Sloppy Development Practices </a:t>
            </a:r>
          </a:p>
        </p:txBody>
      </p:sp>
      <p:pic>
        <p:nvPicPr>
          <p:cNvPr id="3" name="Picture 3" descr="New 9-14c"/>
          <p:cNvPicPr>
            <a:picLocks noChangeAspect="1" noChangeArrowheads="1"/>
          </p:cNvPicPr>
          <p:nvPr/>
        </p:nvPicPr>
        <p:blipFill>
          <a:blip r:embed="rId2"/>
          <a:srcRect/>
          <a:stretch>
            <a:fillRect/>
          </a:stretch>
        </p:blipFill>
        <p:spPr bwMode="auto">
          <a:xfrm>
            <a:off x="1336675" y="2098675"/>
            <a:ext cx="6470650" cy="4013200"/>
          </a:xfrm>
          <a:prstGeom prst="rect">
            <a:avLst/>
          </a:prstGeom>
          <a:noFill/>
          <a:ln w="9525">
            <a:noFill/>
            <a:miter lim="800000"/>
            <a:headEnd/>
            <a:tailEnd/>
          </a:ln>
        </p:spPr>
      </p:pic>
      <p:sp>
        <p:nvSpPr>
          <p:cNvPr id="4" name="AutoShape 8"/>
          <p:cNvSpPr>
            <a:spLocks noChangeArrowheads="1"/>
          </p:cNvSpPr>
          <p:nvPr/>
        </p:nvSpPr>
        <p:spPr bwMode="auto">
          <a:xfrm>
            <a:off x="6161088" y="2057400"/>
            <a:ext cx="2571750" cy="835025"/>
          </a:xfrm>
          <a:prstGeom prst="roundRect">
            <a:avLst>
              <a:gd name="adj" fmla="val 166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5F5F5F">
                <a:alpha val="50000"/>
              </a:srgbClr>
            </a:outerShdw>
          </a:effectLst>
        </p:spPr>
        <p:txBody>
          <a:bodyPr anchor="ctr">
            <a:spAutoFit/>
          </a:bodyPr>
          <a:lstStyle/>
          <a:p>
            <a:pPr>
              <a:lnSpc>
                <a:spcPct val="90000"/>
              </a:lnSpc>
              <a:spcBef>
                <a:spcPct val="40000"/>
              </a:spcBef>
              <a:defRPr/>
            </a:pPr>
            <a:r>
              <a:rPr lang="en-US" sz="1600">
                <a:latin typeface="Arial" charset="0"/>
                <a:cs typeface="Arial" charset="0"/>
              </a:rPr>
              <a:t>Growing “Fault Feedback Ratio” – bugs requiring multiple handling</a:t>
            </a:r>
          </a:p>
        </p:txBody>
      </p:sp>
      <p:sp>
        <p:nvSpPr>
          <p:cNvPr id="5" name="Line 7"/>
          <p:cNvSpPr>
            <a:spLocks noChangeShapeType="1"/>
          </p:cNvSpPr>
          <p:nvPr/>
        </p:nvSpPr>
        <p:spPr bwMode="auto">
          <a:xfrm>
            <a:off x="6934200" y="2895600"/>
            <a:ext cx="0" cy="533400"/>
          </a:xfrm>
          <a:prstGeom prst="line">
            <a:avLst/>
          </a:prstGeom>
          <a:noFill/>
          <a:ln w="38100">
            <a:solidFill>
              <a:srgbClr val="CC0000"/>
            </a:solidFill>
            <a:round/>
            <a:headEnd/>
            <a:tailEnd type="none" w="lg" len="lg"/>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0600" y="2286000"/>
            <a:ext cx="7620000"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Source Code</a:t>
            </a:r>
            <a:r>
              <a:rPr kumimoji="0" lang="en-GB" sz="4800" b="1"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Control</a:t>
            </a:r>
            <a:endParaRPr kumimoji="0" lang="en-GB" sz="48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silver edge - clear soft-edge bar"/>
          <p:cNvPicPr>
            <a:picLocks noChangeAspect="1" noChangeArrowheads="1"/>
          </p:cNvPicPr>
          <p:nvPr/>
        </p:nvPicPr>
        <p:blipFill>
          <a:blip r:embed="rId4"/>
          <a:srcRect/>
          <a:stretch>
            <a:fillRect/>
          </a:stretch>
        </p:blipFill>
        <p:spPr bwMode="auto">
          <a:xfrm>
            <a:off x="73025" y="4646613"/>
            <a:ext cx="9070975" cy="2093912"/>
          </a:xfrm>
          <a:prstGeom prst="rect">
            <a:avLst/>
          </a:prstGeom>
          <a:noFill/>
        </p:spPr>
      </p:pic>
      <p:pic>
        <p:nvPicPr>
          <p:cNvPr id="180227" name="Picture 3" descr="silver edge - clear soft-edge bar"/>
          <p:cNvPicPr>
            <a:picLocks noChangeAspect="1" noChangeArrowheads="1"/>
          </p:cNvPicPr>
          <p:nvPr/>
        </p:nvPicPr>
        <p:blipFill>
          <a:blip r:embed="rId4"/>
          <a:srcRect/>
          <a:stretch>
            <a:fillRect/>
          </a:stretch>
        </p:blipFill>
        <p:spPr bwMode="auto">
          <a:xfrm>
            <a:off x="73025" y="2786063"/>
            <a:ext cx="9070975" cy="2093912"/>
          </a:xfrm>
          <a:prstGeom prst="rect">
            <a:avLst/>
          </a:prstGeom>
          <a:noFill/>
        </p:spPr>
      </p:pic>
      <p:pic>
        <p:nvPicPr>
          <p:cNvPr id="180228" name="Picture 4" descr="silver edge - clear soft-edge bar"/>
          <p:cNvPicPr>
            <a:picLocks noChangeAspect="1" noChangeArrowheads="1"/>
          </p:cNvPicPr>
          <p:nvPr/>
        </p:nvPicPr>
        <p:blipFill>
          <a:blip r:embed="rId4"/>
          <a:srcRect/>
          <a:stretch>
            <a:fillRect/>
          </a:stretch>
        </p:blipFill>
        <p:spPr bwMode="auto">
          <a:xfrm>
            <a:off x="0" y="927100"/>
            <a:ext cx="9144000" cy="2093913"/>
          </a:xfrm>
          <a:prstGeom prst="rect">
            <a:avLst/>
          </a:prstGeom>
          <a:noFill/>
          <a:ln w="9525" algn="ctr">
            <a:noFill/>
            <a:miter lim="800000"/>
            <a:headEnd/>
            <a:tailEnd/>
          </a:ln>
          <a:effectLst/>
        </p:spPr>
      </p:pic>
      <p:pic>
        <p:nvPicPr>
          <p:cNvPr id="180229" name="Picture 5" descr="Gel - Gel3 ovals clear"/>
          <p:cNvPicPr>
            <a:picLocks noChangeArrowheads="1"/>
          </p:cNvPicPr>
          <p:nvPr/>
        </p:nvPicPr>
        <p:blipFill>
          <a:blip r:embed="rId5"/>
          <a:srcRect/>
          <a:stretch>
            <a:fillRect/>
          </a:stretch>
        </p:blipFill>
        <p:spPr bwMode="auto">
          <a:xfrm>
            <a:off x="173038" y="2941638"/>
            <a:ext cx="2890837" cy="1727200"/>
          </a:xfrm>
          <a:prstGeom prst="rect">
            <a:avLst/>
          </a:prstGeom>
          <a:noFill/>
          <a:ln w="9525">
            <a:noFill/>
            <a:miter lim="800000"/>
            <a:headEnd/>
            <a:tailEnd/>
          </a:ln>
        </p:spPr>
      </p:pic>
      <p:pic>
        <p:nvPicPr>
          <p:cNvPr id="180230" name="Picture 6" descr="Gel - Gel3 ovals clear"/>
          <p:cNvPicPr>
            <a:picLocks noChangeArrowheads="1"/>
          </p:cNvPicPr>
          <p:nvPr/>
        </p:nvPicPr>
        <p:blipFill>
          <a:blip r:embed="rId5"/>
          <a:srcRect/>
          <a:stretch>
            <a:fillRect/>
          </a:stretch>
        </p:blipFill>
        <p:spPr bwMode="auto">
          <a:xfrm>
            <a:off x="173038" y="4800600"/>
            <a:ext cx="2890837" cy="1727200"/>
          </a:xfrm>
          <a:prstGeom prst="rect">
            <a:avLst/>
          </a:prstGeom>
          <a:noFill/>
          <a:ln w="9525">
            <a:noFill/>
            <a:miter lim="800000"/>
            <a:headEnd/>
            <a:tailEnd/>
          </a:ln>
        </p:spPr>
      </p:pic>
      <p:pic>
        <p:nvPicPr>
          <p:cNvPr id="180231" name="Picture 7" descr="Gel - Gel3 ovals clear"/>
          <p:cNvPicPr>
            <a:picLocks noChangeArrowheads="1"/>
          </p:cNvPicPr>
          <p:nvPr/>
        </p:nvPicPr>
        <p:blipFill>
          <a:blip r:embed="rId5"/>
          <a:srcRect/>
          <a:stretch>
            <a:fillRect/>
          </a:stretch>
        </p:blipFill>
        <p:spPr bwMode="auto">
          <a:xfrm>
            <a:off x="173038" y="1082675"/>
            <a:ext cx="2890837" cy="1727200"/>
          </a:xfrm>
          <a:prstGeom prst="rect">
            <a:avLst/>
          </a:prstGeom>
          <a:noFill/>
          <a:ln w="9525">
            <a:noFill/>
            <a:miter lim="800000"/>
            <a:headEnd/>
            <a:tailEnd/>
          </a:ln>
        </p:spPr>
      </p:pic>
      <p:sp>
        <p:nvSpPr>
          <p:cNvPr id="180232" name="Rectangle 8"/>
          <p:cNvSpPr>
            <a:spLocks noGrp="1" noChangeArrowheads="1"/>
          </p:cNvSpPr>
          <p:nvPr>
            <p:ph type="title"/>
          </p:nvPr>
        </p:nvSpPr>
        <p:spPr>
          <a:xfrm>
            <a:off x="381000" y="228600"/>
            <a:ext cx="8393113" cy="641350"/>
          </a:xfrm>
        </p:spPr>
        <p:txBody>
          <a:bodyPr/>
          <a:lstStyle/>
          <a:p>
            <a:r>
              <a:rPr lang="en-US" sz="4000" b="1" dirty="0"/>
              <a:t>Team Foundation Source Control</a:t>
            </a:r>
          </a:p>
        </p:txBody>
      </p:sp>
      <p:sp>
        <p:nvSpPr>
          <p:cNvPr id="180233" name="Rectangle 9"/>
          <p:cNvSpPr>
            <a:spLocks noGrp="1" noChangeArrowheads="1"/>
          </p:cNvSpPr>
          <p:nvPr>
            <p:ph type="body" idx="4294967295"/>
          </p:nvPr>
        </p:nvSpPr>
        <p:spPr>
          <a:xfrm>
            <a:off x="3057525" y="1468438"/>
            <a:ext cx="5362575" cy="1089529"/>
          </a:xfrm>
          <a:noFill/>
        </p:spPr>
        <p:txBody>
          <a:bodyPr anchor="ctr"/>
          <a:lstStyle/>
          <a:p>
            <a:pPr>
              <a:lnSpc>
                <a:spcPct val="85000"/>
              </a:lnSpc>
              <a:spcBef>
                <a:spcPct val="20000"/>
              </a:spcBef>
              <a:buFont typeface="Wingdings" pitchFamily="2" charset="2"/>
              <a:buChar char="Ø"/>
            </a:pPr>
            <a:r>
              <a:rPr lang="en-US" sz="2400" dirty="0"/>
              <a:t>Built new from the ground up</a:t>
            </a:r>
          </a:p>
          <a:p>
            <a:pPr>
              <a:lnSpc>
                <a:spcPct val="85000"/>
              </a:lnSpc>
              <a:spcBef>
                <a:spcPct val="20000"/>
              </a:spcBef>
              <a:buFont typeface="Wingdings" pitchFamily="2" charset="2"/>
              <a:buChar char="Ø"/>
            </a:pPr>
            <a:r>
              <a:rPr lang="en-US" sz="2400" dirty="0"/>
              <a:t>3-tier ASP.NET web service</a:t>
            </a:r>
          </a:p>
          <a:p>
            <a:pPr>
              <a:lnSpc>
                <a:spcPct val="85000"/>
              </a:lnSpc>
              <a:spcBef>
                <a:spcPct val="20000"/>
              </a:spcBef>
              <a:buFont typeface="Wingdings" pitchFamily="2" charset="2"/>
              <a:buChar char="Ø"/>
            </a:pPr>
            <a:r>
              <a:rPr lang="en-US" sz="2400" dirty="0"/>
              <a:t>SQL Server 2005 data </a:t>
            </a:r>
            <a:r>
              <a:rPr lang="en-US" sz="2400" dirty="0" smtClean="0"/>
              <a:t>store</a:t>
            </a:r>
          </a:p>
        </p:txBody>
      </p:sp>
      <p:sp>
        <p:nvSpPr>
          <p:cNvPr id="180234" name="Text Box 10"/>
          <p:cNvSpPr txBox="1">
            <a:spLocks noChangeArrowheads="1"/>
          </p:cNvSpPr>
          <p:nvPr/>
        </p:nvSpPr>
        <p:spPr bwMode="auto">
          <a:xfrm>
            <a:off x="257175" y="1501775"/>
            <a:ext cx="2789238" cy="1071563"/>
          </a:xfrm>
          <a:prstGeom prst="rect">
            <a:avLst/>
          </a:prstGeom>
          <a:noFill/>
          <a:ln w="9525" algn="ctr">
            <a:noFill/>
            <a:miter lim="800000"/>
            <a:headEnd/>
            <a:tailEnd/>
          </a:ln>
          <a:effectLst/>
        </p:spPr>
        <p:txBody>
          <a:bodyPr lIns="0" tIns="0" rIns="0" bIns="0" anchor="ctr">
            <a:spAutoFit/>
          </a:bodyPr>
          <a:lstStyle/>
          <a:p>
            <a:pPr algn="ctr" eaLnBrk="1" hangingPunct="1">
              <a:lnSpc>
                <a:spcPct val="90000"/>
              </a:lnSpc>
            </a:pPr>
            <a:r>
              <a:rPr lang="en-US" sz="2600" b="0" dirty="0">
                <a:effectLst>
                  <a:outerShdw blurRad="38100" dist="38100" dir="2700000" algn="tl">
                    <a:srgbClr val="000000"/>
                  </a:outerShdw>
                </a:effectLst>
              </a:rPr>
              <a:t>Totally New Version Control System</a:t>
            </a:r>
          </a:p>
        </p:txBody>
      </p:sp>
      <p:sp>
        <p:nvSpPr>
          <p:cNvPr id="180235" name="Text Box 11"/>
          <p:cNvSpPr txBox="1">
            <a:spLocks noChangeArrowheads="1"/>
          </p:cNvSpPr>
          <p:nvPr/>
        </p:nvSpPr>
        <p:spPr bwMode="auto">
          <a:xfrm>
            <a:off x="231775" y="3481388"/>
            <a:ext cx="2760663" cy="714375"/>
          </a:xfrm>
          <a:prstGeom prst="rect">
            <a:avLst/>
          </a:prstGeom>
          <a:noFill/>
          <a:ln w="9525" algn="ctr">
            <a:noFill/>
            <a:miter lim="800000"/>
            <a:headEnd/>
            <a:tailEnd/>
          </a:ln>
          <a:effectLst/>
        </p:spPr>
        <p:txBody>
          <a:bodyPr lIns="0" tIns="0" rIns="0" bIns="0" anchor="ctr">
            <a:spAutoFit/>
          </a:bodyPr>
          <a:lstStyle/>
          <a:p>
            <a:pPr algn="ctr" eaLnBrk="1" hangingPunct="1">
              <a:lnSpc>
                <a:spcPct val="90000"/>
              </a:lnSpc>
            </a:pPr>
            <a:r>
              <a:rPr lang="en-US" sz="2600" b="0" dirty="0">
                <a:effectLst>
                  <a:outerShdw blurRad="38100" dist="38100" dir="2700000" algn="tl">
                    <a:srgbClr val="000000"/>
                  </a:outerShdw>
                </a:effectLst>
              </a:rPr>
              <a:t>Lots of New Features</a:t>
            </a:r>
          </a:p>
        </p:txBody>
      </p:sp>
      <p:sp>
        <p:nvSpPr>
          <p:cNvPr id="180236" name="Text Box 12"/>
          <p:cNvSpPr txBox="1">
            <a:spLocks noChangeArrowheads="1"/>
          </p:cNvSpPr>
          <p:nvPr/>
        </p:nvSpPr>
        <p:spPr bwMode="auto">
          <a:xfrm>
            <a:off x="233363" y="5348288"/>
            <a:ext cx="2747962" cy="714375"/>
          </a:xfrm>
          <a:prstGeom prst="rect">
            <a:avLst/>
          </a:prstGeom>
          <a:noFill/>
          <a:ln w="9525" algn="ctr">
            <a:noFill/>
            <a:miter lim="800000"/>
            <a:headEnd/>
            <a:tailEnd/>
          </a:ln>
          <a:effectLst/>
        </p:spPr>
        <p:txBody>
          <a:bodyPr lIns="0" tIns="0" rIns="0" bIns="0" anchor="ctr">
            <a:spAutoFit/>
          </a:bodyPr>
          <a:lstStyle/>
          <a:p>
            <a:pPr algn="ctr" eaLnBrk="1" hangingPunct="1">
              <a:lnSpc>
                <a:spcPct val="90000"/>
              </a:lnSpc>
            </a:pPr>
            <a:r>
              <a:rPr lang="en-US" sz="2600" b="0" dirty="0">
                <a:effectLst>
                  <a:outerShdw blurRad="38100" dist="38100" dir="2700000" algn="tl">
                    <a:srgbClr val="000000"/>
                  </a:outerShdw>
                </a:effectLst>
              </a:rPr>
              <a:t>Built for the Enterprise</a:t>
            </a:r>
          </a:p>
        </p:txBody>
      </p:sp>
      <p:sp>
        <p:nvSpPr>
          <p:cNvPr id="180237" name="Rectangle 13"/>
          <p:cNvSpPr>
            <a:spLocks noChangeArrowheads="1"/>
          </p:cNvSpPr>
          <p:nvPr/>
        </p:nvSpPr>
        <p:spPr bwMode="auto">
          <a:xfrm>
            <a:off x="3057525" y="3078163"/>
            <a:ext cx="5362575" cy="1555750"/>
          </a:xfrm>
          <a:prstGeom prst="rect">
            <a:avLst/>
          </a:prstGeom>
          <a:noFill/>
          <a:ln w="9525">
            <a:noFill/>
            <a:miter lim="800000"/>
            <a:headEnd/>
            <a:tailEnd/>
          </a:ln>
          <a:effectLst/>
        </p:spPr>
        <p:txBody>
          <a:bodyPr anchor="ctr">
            <a:spAutoFit/>
          </a:bodyPr>
          <a:lstStyle/>
          <a:p>
            <a:pPr marL="488950" indent="-488950" algn="l" eaLnBrk="1" hangingPunct="1">
              <a:lnSpc>
                <a:spcPct val="85000"/>
              </a:lnSpc>
              <a:spcBef>
                <a:spcPct val="20000"/>
              </a:spcBef>
              <a:buClr>
                <a:schemeClr val="tx2"/>
              </a:buClr>
              <a:buSzPct val="95000"/>
              <a:buFont typeface="Wingdings" pitchFamily="2" charset="2"/>
              <a:buChar char="Ø"/>
            </a:pPr>
            <a:r>
              <a:rPr lang="en-US" sz="2400" dirty="0"/>
              <a:t>Integrated </a:t>
            </a:r>
            <a:r>
              <a:rPr lang="en-US" sz="2400" dirty="0" smtClean="0"/>
              <a:t>check-in</a:t>
            </a:r>
            <a:endParaRPr lang="en-US" sz="2400" dirty="0"/>
          </a:p>
          <a:p>
            <a:pPr marL="488950" indent="-488950" algn="l" eaLnBrk="1" hangingPunct="1">
              <a:lnSpc>
                <a:spcPct val="85000"/>
              </a:lnSpc>
              <a:spcBef>
                <a:spcPct val="20000"/>
              </a:spcBef>
              <a:buClr>
                <a:schemeClr val="tx2"/>
              </a:buClr>
              <a:buSzPct val="95000"/>
              <a:buFont typeface="Wingdings" pitchFamily="2" charset="2"/>
              <a:buChar char="Ø"/>
            </a:pPr>
            <a:r>
              <a:rPr lang="en-US" sz="2400" dirty="0"/>
              <a:t>Shelving</a:t>
            </a:r>
          </a:p>
          <a:p>
            <a:pPr marL="488950" indent="-488950" algn="l" eaLnBrk="1" hangingPunct="1">
              <a:lnSpc>
                <a:spcPct val="85000"/>
              </a:lnSpc>
              <a:spcBef>
                <a:spcPct val="20000"/>
              </a:spcBef>
              <a:buClr>
                <a:schemeClr val="tx2"/>
              </a:buClr>
              <a:buSzPct val="95000"/>
              <a:buFont typeface="Wingdings" pitchFamily="2" charset="2"/>
              <a:buChar char="Ø"/>
            </a:pPr>
            <a:r>
              <a:rPr lang="en-US" sz="2400" dirty="0"/>
              <a:t>Source Control Explorer</a:t>
            </a:r>
          </a:p>
          <a:p>
            <a:pPr marL="488950" indent="-488950" algn="l" eaLnBrk="1" hangingPunct="1">
              <a:lnSpc>
                <a:spcPct val="85000"/>
              </a:lnSpc>
              <a:spcBef>
                <a:spcPct val="20000"/>
              </a:spcBef>
              <a:buClr>
                <a:schemeClr val="tx2"/>
              </a:buClr>
              <a:buSzPct val="95000"/>
              <a:buFont typeface="Wingdings" pitchFamily="2" charset="2"/>
              <a:buChar char="Ø"/>
            </a:pPr>
            <a:r>
              <a:rPr lang="en-US" sz="2400" dirty="0"/>
              <a:t>More…</a:t>
            </a:r>
          </a:p>
        </p:txBody>
      </p:sp>
      <p:sp>
        <p:nvSpPr>
          <p:cNvPr id="180238" name="Rectangle 14"/>
          <p:cNvSpPr>
            <a:spLocks noChangeArrowheads="1"/>
          </p:cNvSpPr>
          <p:nvPr/>
        </p:nvSpPr>
        <p:spPr bwMode="auto">
          <a:xfrm>
            <a:off x="3057525" y="5132388"/>
            <a:ext cx="5362575" cy="1171575"/>
          </a:xfrm>
          <a:prstGeom prst="rect">
            <a:avLst/>
          </a:prstGeom>
          <a:noFill/>
          <a:ln w="9525">
            <a:noFill/>
            <a:miter lim="800000"/>
            <a:headEnd/>
            <a:tailEnd/>
          </a:ln>
          <a:effectLst/>
        </p:spPr>
        <p:txBody>
          <a:bodyPr anchor="ctr">
            <a:spAutoFit/>
          </a:bodyPr>
          <a:lstStyle/>
          <a:p>
            <a:pPr marL="488950" indent="-488950" algn="l" eaLnBrk="1" hangingPunct="1">
              <a:lnSpc>
                <a:spcPct val="85000"/>
              </a:lnSpc>
              <a:spcBef>
                <a:spcPct val="20000"/>
              </a:spcBef>
              <a:buClr>
                <a:schemeClr val="tx2"/>
              </a:buClr>
              <a:buSzPct val="95000"/>
              <a:buFont typeface="Wingdings" pitchFamily="2" charset="2"/>
              <a:buChar char="Ø"/>
            </a:pPr>
            <a:r>
              <a:rPr lang="en-US" sz="2400" dirty="0"/>
              <a:t>Support for distributed teams</a:t>
            </a:r>
          </a:p>
          <a:p>
            <a:pPr marL="488950" indent="-488950" algn="l" eaLnBrk="1" hangingPunct="1">
              <a:lnSpc>
                <a:spcPct val="85000"/>
              </a:lnSpc>
              <a:spcBef>
                <a:spcPct val="20000"/>
              </a:spcBef>
              <a:buClr>
                <a:schemeClr val="tx2"/>
              </a:buClr>
              <a:buSzPct val="95000"/>
              <a:buFont typeface="Wingdings" pitchFamily="2" charset="2"/>
              <a:buChar char="Ø"/>
            </a:pPr>
            <a:r>
              <a:rPr lang="en-US" sz="2400" dirty="0"/>
              <a:t>Secure, Reliable, Scalable</a:t>
            </a:r>
          </a:p>
          <a:p>
            <a:pPr marL="488950" indent="-488950" algn="l" eaLnBrk="1" hangingPunct="1">
              <a:lnSpc>
                <a:spcPct val="85000"/>
              </a:lnSpc>
              <a:spcBef>
                <a:spcPct val="20000"/>
              </a:spcBef>
              <a:buClr>
                <a:schemeClr val="tx2"/>
              </a:buClr>
              <a:buSzPct val="95000"/>
              <a:buFont typeface="Wingdings" pitchFamily="2" charset="2"/>
              <a:buChar char="Ø"/>
            </a:pPr>
            <a:r>
              <a:rPr lang="en-US" sz="2400" dirty="0" smtClean="0"/>
              <a:t>Internally used at </a:t>
            </a:r>
            <a:r>
              <a:rPr lang="en-US" sz="2400" dirty="0"/>
              <a:t>Microsoft</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0234"/>
                                        </p:tgtEl>
                                        <p:attrNameLst>
                                          <p:attrName>style.visibility</p:attrName>
                                        </p:attrNameLst>
                                      </p:cBhvr>
                                      <p:to>
                                        <p:strVal val="visible"/>
                                      </p:to>
                                    </p:set>
                                    <p:animEffect transition="in" filter="fade">
                                      <p:cBhvr>
                                        <p:cTn id="7" dur="1000"/>
                                        <p:tgtEl>
                                          <p:spTgt spid="180234"/>
                                        </p:tgtEl>
                                      </p:cBhvr>
                                    </p:animEffect>
                                  </p:childTnLst>
                                </p:cTn>
                              </p:par>
                              <p:par>
                                <p:cTn id="8" presetID="17" presetClass="entr" presetSubtype="10" fill="hold" nodeType="withEffect">
                                  <p:stCondLst>
                                    <p:cond delay="0"/>
                                  </p:stCondLst>
                                  <p:childTnLst>
                                    <p:set>
                                      <p:cBhvr>
                                        <p:cTn id="9" dur="1" fill="hold">
                                          <p:stCondLst>
                                            <p:cond delay="0"/>
                                          </p:stCondLst>
                                        </p:cTn>
                                        <p:tgtEl>
                                          <p:spTgt spid="180228"/>
                                        </p:tgtEl>
                                        <p:attrNameLst>
                                          <p:attrName>style.visibility</p:attrName>
                                        </p:attrNameLst>
                                      </p:cBhvr>
                                      <p:to>
                                        <p:strVal val="visible"/>
                                      </p:to>
                                    </p:set>
                                    <p:anim calcmode="lin" valueType="num">
                                      <p:cBhvr>
                                        <p:cTn id="10" dur="1000" fill="hold"/>
                                        <p:tgtEl>
                                          <p:spTgt spid="180228"/>
                                        </p:tgtEl>
                                        <p:attrNameLst>
                                          <p:attrName>ppt_w</p:attrName>
                                        </p:attrNameLst>
                                      </p:cBhvr>
                                      <p:tavLst>
                                        <p:tav tm="0">
                                          <p:val>
                                            <p:fltVal val="0"/>
                                          </p:val>
                                        </p:tav>
                                        <p:tav tm="100000">
                                          <p:val>
                                            <p:strVal val="#ppt_w"/>
                                          </p:val>
                                        </p:tav>
                                      </p:tavLst>
                                    </p:anim>
                                    <p:anim calcmode="lin" valueType="num">
                                      <p:cBhvr>
                                        <p:cTn id="11" dur="1000" fill="hold"/>
                                        <p:tgtEl>
                                          <p:spTgt spid="180228"/>
                                        </p:tgtEl>
                                        <p:attrNameLst>
                                          <p:attrName>ppt_h</p:attrName>
                                        </p:attrNameLst>
                                      </p:cBhvr>
                                      <p:tavLst>
                                        <p:tav tm="0">
                                          <p:val>
                                            <p:strVal val="#ppt_h"/>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5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1000"/>
                                        <p:tgtEl>
                                          <p:spTgt spid="180235"/>
                                        </p:tgtEl>
                                      </p:cBhvr>
                                    </p:animEffect>
                                  </p:childTnLst>
                                </p:cTn>
                              </p:par>
                              <p:par>
                                <p:cTn id="19" presetID="17" presetClass="entr" presetSubtype="10" fill="hold" nodeType="withEffect">
                                  <p:stCondLst>
                                    <p:cond delay="0"/>
                                  </p:stCondLst>
                                  <p:childTnLst>
                                    <p:set>
                                      <p:cBhvr>
                                        <p:cTn id="20" dur="1" fill="hold">
                                          <p:stCondLst>
                                            <p:cond delay="0"/>
                                          </p:stCondLst>
                                        </p:cTn>
                                        <p:tgtEl>
                                          <p:spTgt spid="180227"/>
                                        </p:tgtEl>
                                        <p:attrNameLst>
                                          <p:attrName>style.visibility</p:attrName>
                                        </p:attrNameLst>
                                      </p:cBhvr>
                                      <p:to>
                                        <p:strVal val="visible"/>
                                      </p:to>
                                    </p:set>
                                    <p:anim calcmode="lin" valueType="num">
                                      <p:cBhvr>
                                        <p:cTn id="21" dur="1000" fill="hold"/>
                                        <p:tgtEl>
                                          <p:spTgt spid="180227"/>
                                        </p:tgtEl>
                                        <p:attrNameLst>
                                          <p:attrName>ppt_w</p:attrName>
                                        </p:attrNameLst>
                                      </p:cBhvr>
                                      <p:tavLst>
                                        <p:tav tm="0">
                                          <p:val>
                                            <p:fltVal val="0"/>
                                          </p:val>
                                        </p:tav>
                                        <p:tav tm="100000">
                                          <p:val>
                                            <p:strVal val="#ppt_w"/>
                                          </p:val>
                                        </p:tav>
                                      </p:tavLst>
                                    </p:anim>
                                    <p:anim calcmode="lin" valueType="num">
                                      <p:cBhvr>
                                        <p:cTn id="22" dur="1000" fill="hold"/>
                                        <p:tgtEl>
                                          <p:spTgt spid="180227"/>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0237"/>
                                        </p:tgtEl>
                                        <p:attrNameLst>
                                          <p:attrName>style.visibility</p:attrName>
                                        </p:attrNameLst>
                                      </p:cBhvr>
                                      <p:to>
                                        <p:strVal val="visible"/>
                                      </p:to>
                                    </p:set>
                                    <p:animEffect transition="in" filter="fade">
                                      <p:cBhvr>
                                        <p:cTn id="26" dur="500"/>
                                        <p:tgtEl>
                                          <p:spTgt spid="1802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0236"/>
                                        </p:tgtEl>
                                        <p:attrNameLst>
                                          <p:attrName>style.visibility</p:attrName>
                                        </p:attrNameLst>
                                      </p:cBhvr>
                                      <p:to>
                                        <p:strVal val="visible"/>
                                      </p:to>
                                    </p:set>
                                    <p:animEffect transition="in" filter="fade">
                                      <p:cBhvr>
                                        <p:cTn id="29" dur="1000"/>
                                        <p:tgtEl>
                                          <p:spTgt spid="180236"/>
                                        </p:tgtEl>
                                      </p:cBhvr>
                                    </p:animEffect>
                                  </p:childTnLst>
                                </p:cTn>
                              </p:par>
                              <p:par>
                                <p:cTn id="30" presetID="17" presetClass="entr" presetSubtype="10" fill="hold" nodeType="withEffect">
                                  <p:stCondLst>
                                    <p:cond delay="0"/>
                                  </p:stCondLst>
                                  <p:childTnLst>
                                    <p:set>
                                      <p:cBhvr>
                                        <p:cTn id="31" dur="1" fill="hold">
                                          <p:stCondLst>
                                            <p:cond delay="0"/>
                                          </p:stCondLst>
                                        </p:cTn>
                                        <p:tgtEl>
                                          <p:spTgt spid="180226"/>
                                        </p:tgtEl>
                                        <p:attrNameLst>
                                          <p:attrName>style.visibility</p:attrName>
                                        </p:attrNameLst>
                                      </p:cBhvr>
                                      <p:to>
                                        <p:strVal val="visible"/>
                                      </p:to>
                                    </p:set>
                                    <p:anim calcmode="lin" valueType="num">
                                      <p:cBhvr>
                                        <p:cTn id="32" dur="1000" fill="hold"/>
                                        <p:tgtEl>
                                          <p:spTgt spid="180226"/>
                                        </p:tgtEl>
                                        <p:attrNameLst>
                                          <p:attrName>ppt_w</p:attrName>
                                        </p:attrNameLst>
                                      </p:cBhvr>
                                      <p:tavLst>
                                        <p:tav tm="0">
                                          <p:val>
                                            <p:fltVal val="0"/>
                                          </p:val>
                                        </p:tav>
                                        <p:tav tm="100000">
                                          <p:val>
                                            <p:strVal val="#ppt_w"/>
                                          </p:val>
                                        </p:tav>
                                      </p:tavLst>
                                    </p:anim>
                                    <p:anim calcmode="lin" valueType="num">
                                      <p:cBhvr>
                                        <p:cTn id="33" dur="1000" fill="hold"/>
                                        <p:tgtEl>
                                          <p:spTgt spid="180226"/>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80238"/>
                                        </p:tgtEl>
                                        <p:attrNameLst>
                                          <p:attrName>style.visibility</p:attrName>
                                        </p:attrNameLst>
                                      </p:cBhvr>
                                      <p:to>
                                        <p:strVal val="visible"/>
                                      </p:to>
                                    </p:set>
                                    <p:animEffect transition="in" filter="fade">
                                      <p:cBhvr>
                                        <p:cTn id="37" dur="500"/>
                                        <p:tgtEl>
                                          <p:spTgt spid="180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3" grpId="0"/>
      <p:bldP spid="180234" grpId="0"/>
      <p:bldP spid="180235" grpId="0"/>
      <p:bldP spid="180236" grpId="0"/>
      <p:bldP spid="180237" grpId="0"/>
      <p:bldP spid="1802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81000" y="228600"/>
            <a:ext cx="8393113" cy="641350"/>
          </a:xfrm>
        </p:spPr>
        <p:txBody>
          <a:bodyPr/>
          <a:lstStyle/>
          <a:p>
            <a:r>
              <a:rPr lang="en-US" sz="4000" b="1" dirty="0"/>
              <a:t>Source Control Feature Support</a:t>
            </a:r>
          </a:p>
        </p:txBody>
      </p:sp>
      <p:sp>
        <p:nvSpPr>
          <p:cNvPr id="181251" name="Rectangle 3"/>
          <p:cNvSpPr>
            <a:spLocks noGrp="1" noChangeArrowheads="1"/>
          </p:cNvSpPr>
          <p:nvPr>
            <p:ph type="body" idx="1"/>
          </p:nvPr>
        </p:nvSpPr>
        <p:spPr>
          <a:xfrm>
            <a:off x="503238" y="1681163"/>
            <a:ext cx="6221412" cy="4672048"/>
          </a:xfrm>
        </p:spPr>
        <p:txBody>
          <a:bodyPr/>
          <a:lstStyle/>
          <a:p>
            <a:pPr>
              <a:buFont typeface="Wingdings" pitchFamily="2" charset="2"/>
              <a:buNone/>
            </a:pPr>
            <a:r>
              <a:rPr lang="en-US" dirty="0"/>
              <a:t>Atomic </a:t>
            </a:r>
            <a:r>
              <a:rPr lang="en-US" dirty="0" smtClean="0"/>
              <a:t>Check-in</a:t>
            </a:r>
            <a:endParaRPr lang="en-US" dirty="0"/>
          </a:p>
          <a:p>
            <a:pPr>
              <a:buFont typeface="Wingdings" pitchFamily="2" charset="2"/>
              <a:buNone/>
            </a:pPr>
            <a:r>
              <a:rPr lang="en-US" dirty="0"/>
              <a:t>Work Item Integration</a:t>
            </a:r>
          </a:p>
          <a:p>
            <a:pPr>
              <a:buFont typeface="Wingdings" pitchFamily="2" charset="2"/>
              <a:buNone/>
            </a:pPr>
            <a:r>
              <a:rPr lang="en-US" dirty="0" smtClean="0"/>
              <a:t>Check-in </a:t>
            </a:r>
            <a:r>
              <a:rPr lang="en-US" dirty="0"/>
              <a:t>Policies</a:t>
            </a:r>
          </a:p>
          <a:p>
            <a:pPr>
              <a:buFont typeface="Wingdings" pitchFamily="2" charset="2"/>
              <a:buNone/>
            </a:pPr>
            <a:r>
              <a:rPr lang="en-US" dirty="0"/>
              <a:t>Shelving</a:t>
            </a:r>
          </a:p>
          <a:p>
            <a:pPr>
              <a:buFont typeface="Wingdings" pitchFamily="2" charset="2"/>
              <a:buNone/>
            </a:pPr>
            <a:r>
              <a:rPr lang="en-US" dirty="0"/>
              <a:t>Delta File Storage</a:t>
            </a:r>
          </a:p>
          <a:p>
            <a:pPr>
              <a:buFont typeface="Wingdings" pitchFamily="2" charset="2"/>
              <a:buNone/>
            </a:pPr>
            <a:r>
              <a:rPr lang="en-US" dirty="0" smtClean="0"/>
              <a:t>Delta </a:t>
            </a:r>
            <a:r>
              <a:rPr lang="en-US" dirty="0"/>
              <a:t>Binary File Storage</a:t>
            </a:r>
          </a:p>
          <a:p>
            <a:pPr>
              <a:buFont typeface="Wingdings" pitchFamily="2" charset="2"/>
              <a:buNone/>
            </a:pPr>
            <a:r>
              <a:rPr lang="en-US" dirty="0"/>
              <a:t>Large File Support (&gt;4GB)</a:t>
            </a:r>
          </a:p>
          <a:p>
            <a:pPr>
              <a:buFont typeface="Wingdings" pitchFamily="2" charset="2"/>
              <a:buNone/>
            </a:pPr>
            <a:r>
              <a:rPr lang="en-US" dirty="0"/>
              <a:t>Distributed Team Support</a:t>
            </a:r>
          </a:p>
        </p:txBody>
      </p:sp>
      <p:grpSp>
        <p:nvGrpSpPr>
          <p:cNvPr id="2" name="Group 4"/>
          <p:cNvGrpSpPr>
            <a:grpSpLocks/>
          </p:cNvGrpSpPr>
          <p:nvPr/>
        </p:nvGrpSpPr>
        <p:grpSpPr bwMode="auto">
          <a:xfrm>
            <a:off x="6591300" y="1638300"/>
            <a:ext cx="1344613" cy="546100"/>
            <a:chOff x="3884" y="1053"/>
            <a:chExt cx="847" cy="344"/>
          </a:xfrm>
        </p:grpSpPr>
        <p:grpSp>
          <p:nvGrpSpPr>
            <p:cNvPr id="3" name="Group 5"/>
            <p:cNvGrpSpPr>
              <a:grpSpLocks/>
            </p:cNvGrpSpPr>
            <p:nvPr/>
          </p:nvGrpSpPr>
          <p:grpSpPr bwMode="auto">
            <a:xfrm>
              <a:off x="3884" y="1054"/>
              <a:ext cx="310" cy="343"/>
              <a:chOff x="3154" y="1817"/>
              <a:chExt cx="257" cy="257"/>
            </a:xfrm>
          </p:grpSpPr>
          <p:pic>
            <p:nvPicPr>
              <p:cNvPr id="181254" name="Picture 6"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55" name="Picture 7"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56" name="Picture 8"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sp>
        <p:nvSpPr>
          <p:cNvPr id="181257" name="Text Box 9"/>
          <p:cNvSpPr txBox="1">
            <a:spLocks noChangeArrowheads="1"/>
          </p:cNvSpPr>
          <p:nvPr/>
        </p:nvSpPr>
        <p:spPr bwMode="auto">
          <a:xfrm>
            <a:off x="6443663" y="1038225"/>
            <a:ext cx="2616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b="0">
                <a:effectLst>
                  <a:outerShdw blurRad="38100" dist="38100" dir="2700000" algn="tl">
                    <a:srgbClr val="000000"/>
                  </a:outerShdw>
                </a:effectLst>
                <a:latin typeface="Franklin Gothic Book" pitchFamily="34" charset="0"/>
              </a:rPr>
              <a:t>Yes	No</a:t>
            </a:r>
          </a:p>
        </p:txBody>
      </p:sp>
      <p:grpSp>
        <p:nvGrpSpPr>
          <p:cNvPr id="4" name="Group 10"/>
          <p:cNvGrpSpPr>
            <a:grpSpLocks/>
          </p:cNvGrpSpPr>
          <p:nvPr/>
        </p:nvGrpSpPr>
        <p:grpSpPr bwMode="auto">
          <a:xfrm>
            <a:off x="6591300" y="2224088"/>
            <a:ext cx="1344613" cy="546100"/>
            <a:chOff x="3884" y="1053"/>
            <a:chExt cx="847" cy="344"/>
          </a:xfrm>
        </p:grpSpPr>
        <p:grpSp>
          <p:nvGrpSpPr>
            <p:cNvPr id="5" name="Group 11"/>
            <p:cNvGrpSpPr>
              <a:grpSpLocks/>
            </p:cNvGrpSpPr>
            <p:nvPr/>
          </p:nvGrpSpPr>
          <p:grpSpPr bwMode="auto">
            <a:xfrm>
              <a:off x="3884" y="1054"/>
              <a:ext cx="310" cy="343"/>
              <a:chOff x="3154" y="1817"/>
              <a:chExt cx="257" cy="257"/>
            </a:xfrm>
          </p:grpSpPr>
          <p:pic>
            <p:nvPicPr>
              <p:cNvPr id="181260" name="Picture 1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61" name="Picture 1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62" name="Picture 14"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6" name="Group 15"/>
          <p:cNvGrpSpPr>
            <a:grpSpLocks/>
          </p:cNvGrpSpPr>
          <p:nvPr/>
        </p:nvGrpSpPr>
        <p:grpSpPr bwMode="auto">
          <a:xfrm>
            <a:off x="6591300" y="2824163"/>
            <a:ext cx="1344613" cy="546100"/>
            <a:chOff x="3884" y="1053"/>
            <a:chExt cx="847" cy="344"/>
          </a:xfrm>
        </p:grpSpPr>
        <p:grpSp>
          <p:nvGrpSpPr>
            <p:cNvPr id="7" name="Group 16"/>
            <p:cNvGrpSpPr>
              <a:grpSpLocks/>
            </p:cNvGrpSpPr>
            <p:nvPr/>
          </p:nvGrpSpPr>
          <p:grpSpPr bwMode="auto">
            <a:xfrm>
              <a:off x="3884" y="1054"/>
              <a:ext cx="310" cy="343"/>
              <a:chOff x="3154" y="1817"/>
              <a:chExt cx="257" cy="257"/>
            </a:xfrm>
          </p:grpSpPr>
          <p:pic>
            <p:nvPicPr>
              <p:cNvPr id="181265" name="Picture 1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66" name="Picture 1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67" name="Picture 1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8" name="Group 20"/>
          <p:cNvGrpSpPr>
            <a:grpSpLocks/>
          </p:cNvGrpSpPr>
          <p:nvPr/>
        </p:nvGrpSpPr>
        <p:grpSpPr bwMode="auto">
          <a:xfrm>
            <a:off x="6591300" y="3424238"/>
            <a:ext cx="1344613" cy="546100"/>
            <a:chOff x="3884" y="1053"/>
            <a:chExt cx="847" cy="344"/>
          </a:xfrm>
        </p:grpSpPr>
        <p:grpSp>
          <p:nvGrpSpPr>
            <p:cNvPr id="9" name="Group 21"/>
            <p:cNvGrpSpPr>
              <a:grpSpLocks/>
            </p:cNvGrpSpPr>
            <p:nvPr/>
          </p:nvGrpSpPr>
          <p:grpSpPr bwMode="auto">
            <a:xfrm>
              <a:off x="3884" y="1054"/>
              <a:ext cx="310" cy="343"/>
              <a:chOff x="3154" y="1817"/>
              <a:chExt cx="257" cy="257"/>
            </a:xfrm>
          </p:grpSpPr>
          <p:pic>
            <p:nvPicPr>
              <p:cNvPr id="181270" name="Picture 2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71" name="Picture 2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72" name="Picture 24"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10" name="Group 25"/>
          <p:cNvGrpSpPr>
            <a:grpSpLocks/>
          </p:cNvGrpSpPr>
          <p:nvPr/>
        </p:nvGrpSpPr>
        <p:grpSpPr bwMode="auto">
          <a:xfrm>
            <a:off x="6591300" y="4035425"/>
            <a:ext cx="1344613" cy="546100"/>
            <a:chOff x="3884" y="1053"/>
            <a:chExt cx="847" cy="344"/>
          </a:xfrm>
        </p:grpSpPr>
        <p:grpSp>
          <p:nvGrpSpPr>
            <p:cNvPr id="11" name="Group 26"/>
            <p:cNvGrpSpPr>
              <a:grpSpLocks/>
            </p:cNvGrpSpPr>
            <p:nvPr/>
          </p:nvGrpSpPr>
          <p:grpSpPr bwMode="auto">
            <a:xfrm>
              <a:off x="3884" y="1054"/>
              <a:ext cx="310" cy="343"/>
              <a:chOff x="3154" y="1817"/>
              <a:chExt cx="257" cy="257"/>
            </a:xfrm>
          </p:grpSpPr>
          <p:pic>
            <p:nvPicPr>
              <p:cNvPr id="181275" name="Picture 2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76" name="Picture 2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77" name="Picture 2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12" name="Group 30"/>
          <p:cNvGrpSpPr>
            <a:grpSpLocks/>
          </p:cNvGrpSpPr>
          <p:nvPr/>
        </p:nvGrpSpPr>
        <p:grpSpPr bwMode="auto">
          <a:xfrm>
            <a:off x="6591300" y="4640263"/>
            <a:ext cx="1344613" cy="546100"/>
            <a:chOff x="3884" y="1053"/>
            <a:chExt cx="847" cy="344"/>
          </a:xfrm>
        </p:grpSpPr>
        <p:grpSp>
          <p:nvGrpSpPr>
            <p:cNvPr id="13" name="Group 31"/>
            <p:cNvGrpSpPr>
              <a:grpSpLocks/>
            </p:cNvGrpSpPr>
            <p:nvPr/>
          </p:nvGrpSpPr>
          <p:grpSpPr bwMode="auto">
            <a:xfrm>
              <a:off x="3884" y="1054"/>
              <a:ext cx="310" cy="343"/>
              <a:chOff x="3154" y="1817"/>
              <a:chExt cx="257" cy="257"/>
            </a:xfrm>
          </p:grpSpPr>
          <p:pic>
            <p:nvPicPr>
              <p:cNvPr id="181280" name="Picture 3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81" name="Picture 3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82" name="Picture 34"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14" name="Group 35"/>
          <p:cNvGrpSpPr>
            <a:grpSpLocks/>
          </p:cNvGrpSpPr>
          <p:nvPr/>
        </p:nvGrpSpPr>
        <p:grpSpPr bwMode="auto">
          <a:xfrm>
            <a:off x="6591300" y="5248275"/>
            <a:ext cx="1344613" cy="546100"/>
            <a:chOff x="3884" y="1053"/>
            <a:chExt cx="847" cy="344"/>
          </a:xfrm>
        </p:grpSpPr>
        <p:grpSp>
          <p:nvGrpSpPr>
            <p:cNvPr id="15" name="Group 36"/>
            <p:cNvGrpSpPr>
              <a:grpSpLocks/>
            </p:cNvGrpSpPr>
            <p:nvPr/>
          </p:nvGrpSpPr>
          <p:grpSpPr bwMode="auto">
            <a:xfrm>
              <a:off x="3884" y="1054"/>
              <a:ext cx="310" cy="343"/>
              <a:chOff x="3154" y="1817"/>
              <a:chExt cx="257" cy="257"/>
            </a:xfrm>
          </p:grpSpPr>
          <p:pic>
            <p:nvPicPr>
              <p:cNvPr id="181285" name="Picture 3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86" name="Picture 3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87" name="Picture 3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16" name="Group 40"/>
          <p:cNvGrpSpPr>
            <a:grpSpLocks/>
          </p:cNvGrpSpPr>
          <p:nvPr/>
        </p:nvGrpSpPr>
        <p:grpSpPr bwMode="auto">
          <a:xfrm>
            <a:off x="6591300" y="5856288"/>
            <a:ext cx="1344613" cy="546100"/>
            <a:chOff x="3884" y="1053"/>
            <a:chExt cx="847" cy="344"/>
          </a:xfrm>
        </p:grpSpPr>
        <p:grpSp>
          <p:nvGrpSpPr>
            <p:cNvPr id="17" name="Group 41"/>
            <p:cNvGrpSpPr>
              <a:grpSpLocks/>
            </p:cNvGrpSpPr>
            <p:nvPr/>
          </p:nvGrpSpPr>
          <p:grpSpPr bwMode="auto">
            <a:xfrm>
              <a:off x="3884" y="1054"/>
              <a:ext cx="310" cy="343"/>
              <a:chOff x="3154" y="1817"/>
              <a:chExt cx="257" cy="257"/>
            </a:xfrm>
          </p:grpSpPr>
          <p:pic>
            <p:nvPicPr>
              <p:cNvPr id="181290" name="Picture 4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1291" name="Picture 4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1292" name="Picture 44"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81000" y="228600"/>
            <a:ext cx="8393113" cy="641350"/>
          </a:xfrm>
        </p:spPr>
        <p:txBody>
          <a:bodyPr/>
          <a:lstStyle/>
          <a:p>
            <a:r>
              <a:rPr lang="en-US" sz="4000" b="1" dirty="0"/>
              <a:t>Source Control Feature Support</a:t>
            </a:r>
          </a:p>
        </p:txBody>
      </p:sp>
      <p:sp>
        <p:nvSpPr>
          <p:cNvPr id="182275" name="Rectangle 3"/>
          <p:cNvSpPr>
            <a:spLocks noGrp="1" noChangeArrowheads="1"/>
          </p:cNvSpPr>
          <p:nvPr>
            <p:ph type="body" idx="1"/>
          </p:nvPr>
        </p:nvSpPr>
        <p:spPr>
          <a:xfrm>
            <a:off x="503238" y="1681163"/>
            <a:ext cx="5886450" cy="4619625"/>
          </a:xfrm>
        </p:spPr>
        <p:txBody>
          <a:bodyPr/>
          <a:lstStyle/>
          <a:p>
            <a:pPr>
              <a:buFont typeface="Wingdings" pitchFamily="2" charset="2"/>
              <a:buNone/>
            </a:pPr>
            <a:r>
              <a:rPr lang="en-US"/>
              <a:t>E-mail Checkin Notification</a:t>
            </a:r>
          </a:p>
          <a:p>
            <a:pPr>
              <a:buFont typeface="Wingdings" pitchFamily="2" charset="2"/>
              <a:buNone/>
            </a:pPr>
            <a:r>
              <a:rPr lang="en-US"/>
              <a:t>Non-Windows Support </a:t>
            </a:r>
          </a:p>
          <a:p>
            <a:pPr>
              <a:buFont typeface="Wingdings" pitchFamily="2" charset="2"/>
              <a:buNone/>
            </a:pPr>
            <a:r>
              <a:rPr lang="en-US"/>
              <a:t>Diff Tool Extensibility</a:t>
            </a:r>
          </a:p>
          <a:p>
            <a:pPr>
              <a:buFont typeface="Wingdings" pitchFamily="2" charset="2"/>
              <a:buNone/>
            </a:pPr>
            <a:r>
              <a:rPr lang="en-US"/>
              <a:t>Shared Checkout</a:t>
            </a:r>
          </a:p>
          <a:p>
            <a:pPr>
              <a:buFont typeface="Wingdings" pitchFamily="2" charset="2"/>
              <a:buNone/>
            </a:pPr>
            <a:r>
              <a:rPr lang="en-US"/>
              <a:t>VS 2003 Integration</a:t>
            </a:r>
          </a:p>
          <a:p>
            <a:pPr>
              <a:buFont typeface="Wingdings" pitchFamily="2" charset="2"/>
              <a:buNone/>
            </a:pPr>
            <a:r>
              <a:rPr lang="en-US"/>
              <a:t>Keyword Expansion</a:t>
            </a:r>
          </a:p>
          <a:p>
            <a:pPr>
              <a:buFont typeface="Wingdings" pitchFamily="2" charset="2"/>
              <a:buNone/>
            </a:pPr>
            <a:r>
              <a:rPr lang="en-US"/>
              <a:t>Pinning &amp; Sharing</a:t>
            </a:r>
          </a:p>
          <a:p>
            <a:pPr>
              <a:buFont typeface="Wingdings" pitchFamily="2" charset="2"/>
              <a:buNone/>
            </a:pPr>
            <a:r>
              <a:rPr lang="en-US"/>
              <a:t>Shadow Folders</a:t>
            </a:r>
          </a:p>
        </p:txBody>
      </p:sp>
      <p:sp>
        <p:nvSpPr>
          <p:cNvPr id="182276" name="Text Box 4"/>
          <p:cNvSpPr txBox="1">
            <a:spLocks noChangeArrowheads="1"/>
          </p:cNvSpPr>
          <p:nvPr/>
        </p:nvSpPr>
        <p:spPr bwMode="auto">
          <a:xfrm>
            <a:off x="6432550" y="1038225"/>
            <a:ext cx="2616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b="0">
                <a:effectLst>
                  <a:outerShdw blurRad="38100" dist="38100" dir="2700000" algn="tl">
                    <a:srgbClr val="000000"/>
                  </a:outerShdw>
                </a:effectLst>
                <a:latin typeface="Franklin Gothic Book" pitchFamily="34" charset="0"/>
              </a:rPr>
              <a:t>Yes	No</a:t>
            </a:r>
          </a:p>
        </p:txBody>
      </p:sp>
      <p:grpSp>
        <p:nvGrpSpPr>
          <p:cNvPr id="2" name="Group 5"/>
          <p:cNvGrpSpPr>
            <a:grpSpLocks/>
          </p:cNvGrpSpPr>
          <p:nvPr/>
        </p:nvGrpSpPr>
        <p:grpSpPr bwMode="auto">
          <a:xfrm>
            <a:off x="6570663" y="2224088"/>
            <a:ext cx="1344612" cy="546100"/>
            <a:chOff x="3884" y="1053"/>
            <a:chExt cx="847" cy="344"/>
          </a:xfrm>
        </p:grpSpPr>
        <p:grpSp>
          <p:nvGrpSpPr>
            <p:cNvPr id="3" name="Group 6"/>
            <p:cNvGrpSpPr>
              <a:grpSpLocks/>
            </p:cNvGrpSpPr>
            <p:nvPr/>
          </p:nvGrpSpPr>
          <p:grpSpPr bwMode="auto">
            <a:xfrm>
              <a:off x="3884" y="1054"/>
              <a:ext cx="310" cy="343"/>
              <a:chOff x="3154" y="1817"/>
              <a:chExt cx="257" cy="257"/>
            </a:xfrm>
          </p:grpSpPr>
          <p:pic>
            <p:nvPicPr>
              <p:cNvPr id="182279" name="Picture 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280" name="Picture 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281" name="Picture 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4" name="Group 10"/>
          <p:cNvGrpSpPr>
            <a:grpSpLocks/>
          </p:cNvGrpSpPr>
          <p:nvPr/>
        </p:nvGrpSpPr>
        <p:grpSpPr bwMode="auto">
          <a:xfrm>
            <a:off x="6570663" y="5256213"/>
            <a:ext cx="1343025" cy="547687"/>
            <a:chOff x="3884" y="2949"/>
            <a:chExt cx="846" cy="345"/>
          </a:xfrm>
        </p:grpSpPr>
        <p:grpSp>
          <p:nvGrpSpPr>
            <p:cNvPr id="5" name="Group 11"/>
            <p:cNvGrpSpPr>
              <a:grpSpLocks/>
            </p:cNvGrpSpPr>
            <p:nvPr/>
          </p:nvGrpSpPr>
          <p:grpSpPr bwMode="auto">
            <a:xfrm>
              <a:off x="4420" y="2951"/>
              <a:ext cx="310" cy="343"/>
              <a:chOff x="3154" y="1817"/>
              <a:chExt cx="257" cy="257"/>
            </a:xfrm>
          </p:grpSpPr>
          <p:pic>
            <p:nvPicPr>
              <p:cNvPr id="182284" name="Picture 1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285" name="Picture 1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286" name="Picture 14" descr="GEL Rounded Square cobalt"/>
            <p:cNvPicPr>
              <a:picLocks noChangeAspect="1" noChangeArrowheads="1"/>
            </p:cNvPicPr>
            <p:nvPr/>
          </p:nvPicPr>
          <p:blipFill>
            <a:blip r:embed="rId3" cstate="print"/>
            <a:srcRect/>
            <a:stretch>
              <a:fillRect/>
            </a:stretch>
          </p:blipFill>
          <p:spPr bwMode="auto">
            <a:xfrm>
              <a:off x="3884" y="2949"/>
              <a:ext cx="310" cy="343"/>
            </a:xfrm>
            <a:prstGeom prst="rect">
              <a:avLst/>
            </a:prstGeom>
            <a:noFill/>
          </p:spPr>
        </p:pic>
      </p:grpSp>
      <p:grpSp>
        <p:nvGrpSpPr>
          <p:cNvPr id="6" name="Group 15"/>
          <p:cNvGrpSpPr>
            <a:grpSpLocks/>
          </p:cNvGrpSpPr>
          <p:nvPr/>
        </p:nvGrpSpPr>
        <p:grpSpPr bwMode="auto">
          <a:xfrm>
            <a:off x="6570663" y="1643063"/>
            <a:ext cx="1344612" cy="546100"/>
            <a:chOff x="3884" y="1053"/>
            <a:chExt cx="847" cy="344"/>
          </a:xfrm>
        </p:grpSpPr>
        <p:grpSp>
          <p:nvGrpSpPr>
            <p:cNvPr id="7" name="Group 16"/>
            <p:cNvGrpSpPr>
              <a:grpSpLocks/>
            </p:cNvGrpSpPr>
            <p:nvPr/>
          </p:nvGrpSpPr>
          <p:grpSpPr bwMode="auto">
            <a:xfrm>
              <a:off x="3884" y="1054"/>
              <a:ext cx="310" cy="343"/>
              <a:chOff x="3154" y="1817"/>
              <a:chExt cx="257" cy="257"/>
            </a:xfrm>
          </p:grpSpPr>
          <p:pic>
            <p:nvPicPr>
              <p:cNvPr id="182289" name="Picture 1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290" name="Picture 1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291" name="Picture 1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8" name="Group 35"/>
          <p:cNvGrpSpPr>
            <a:grpSpLocks/>
          </p:cNvGrpSpPr>
          <p:nvPr/>
        </p:nvGrpSpPr>
        <p:grpSpPr bwMode="auto">
          <a:xfrm>
            <a:off x="6570663" y="4622800"/>
            <a:ext cx="1343025" cy="547688"/>
            <a:chOff x="3884" y="2949"/>
            <a:chExt cx="846" cy="345"/>
          </a:xfrm>
        </p:grpSpPr>
        <p:grpSp>
          <p:nvGrpSpPr>
            <p:cNvPr id="9" name="Group 36"/>
            <p:cNvGrpSpPr>
              <a:grpSpLocks/>
            </p:cNvGrpSpPr>
            <p:nvPr/>
          </p:nvGrpSpPr>
          <p:grpSpPr bwMode="auto">
            <a:xfrm>
              <a:off x="4420" y="2951"/>
              <a:ext cx="310" cy="343"/>
              <a:chOff x="3154" y="1817"/>
              <a:chExt cx="257" cy="257"/>
            </a:xfrm>
          </p:grpSpPr>
          <p:pic>
            <p:nvPicPr>
              <p:cNvPr id="182309" name="Picture 3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310" name="Picture 3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311" name="Picture 39" descr="GEL Rounded Square cobalt"/>
            <p:cNvPicPr>
              <a:picLocks noChangeAspect="1" noChangeArrowheads="1"/>
            </p:cNvPicPr>
            <p:nvPr/>
          </p:nvPicPr>
          <p:blipFill>
            <a:blip r:embed="rId3" cstate="print"/>
            <a:srcRect/>
            <a:stretch>
              <a:fillRect/>
            </a:stretch>
          </p:blipFill>
          <p:spPr bwMode="auto">
            <a:xfrm>
              <a:off x="3884" y="2949"/>
              <a:ext cx="310" cy="343"/>
            </a:xfrm>
            <a:prstGeom prst="rect">
              <a:avLst/>
            </a:prstGeom>
            <a:noFill/>
          </p:spPr>
        </p:pic>
      </p:grpSp>
      <p:grpSp>
        <p:nvGrpSpPr>
          <p:cNvPr id="10" name="Group 40"/>
          <p:cNvGrpSpPr>
            <a:grpSpLocks/>
          </p:cNvGrpSpPr>
          <p:nvPr/>
        </p:nvGrpSpPr>
        <p:grpSpPr bwMode="auto">
          <a:xfrm>
            <a:off x="6570663" y="5856288"/>
            <a:ext cx="1343025" cy="547687"/>
            <a:chOff x="3884" y="2949"/>
            <a:chExt cx="846" cy="345"/>
          </a:xfrm>
        </p:grpSpPr>
        <p:grpSp>
          <p:nvGrpSpPr>
            <p:cNvPr id="11" name="Group 41"/>
            <p:cNvGrpSpPr>
              <a:grpSpLocks/>
            </p:cNvGrpSpPr>
            <p:nvPr/>
          </p:nvGrpSpPr>
          <p:grpSpPr bwMode="auto">
            <a:xfrm>
              <a:off x="4420" y="2951"/>
              <a:ext cx="310" cy="343"/>
              <a:chOff x="3154" y="1817"/>
              <a:chExt cx="257" cy="257"/>
            </a:xfrm>
          </p:grpSpPr>
          <p:pic>
            <p:nvPicPr>
              <p:cNvPr id="182314" name="Picture 4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315" name="Picture 4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316" name="Picture 44" descr="GEL Rounded Square cobalt"/>
            <p:cNvPicPr>
              <a:picLocks noChangeAspect="1" noChangeArrowheads="1"/>
            </p:cNvPicPr>
            <p:nvPr/>
          </p:nvPicPr>
          <p:blipFill>
            <a:blip r:embed="rId3" cstate="print"/>
            <a:srcRect/>
            <a:stretch>
              <a:fillRect/>
            </a:stretch>
          </p:blipFill>
          <p:spPr bwMode="auto">
            <a:xfrm>
              <a:off x="3884" y="2949"/>
              <a:ext cx="310" cy="343"/>
            </a:xfrm>
            <a:prstGeom prst="rect">
              <a:avLst/>
            </a:prstGeom>
            <a:noFill/>
          </p:spPr>
        </p:pic>
      </p:grpSp>
      <p:grpSp>
        <p:nvGrpSpPr>
          <p:cNvPr id="12" name="Group 45"/>
          <p:cNvGrpSpPr>
            <a:grpSpLocks/>
          </p:cNvGrpSpPr>
          <p:nvPr/>
        </p:nvGrpSpPr>
        <p:grpSpPr bwMode="auto">
          <a:xfrm>
            <a:off x="6570663" y="2820988"/>
            <a:ext cx="1344612" cy="546100"/>
            <a:chOff x="3884" y="1053"/>
            <a:chExt cx="847" cy="344"/>
          </a:xfrm>
        </p:grpSpPr>
        <p:grpSp>
          <p:nvGrpSpPr>
            <p:cNvPr id="13" name="Group 46"/>
            <p:cNvGrpSpPr>
              <a:grpSpLocks/>
            </p:cNvGrpSpPr>
            <p:nvPr/>
          </p:nvGrpSpPr>
          <p:grpSpPr bwMode="auto">
            <a:xfrm>
              <a:off x="3884" y="1054"/>
              <a:ext cx="310" cy="343"/>
              <a:chOff x="3154" y="1817"/>
              <a:chExt cx="257" cy="257"/>
            </a:xfrm>
          </p:grpSpPr>
          <p:pic>
            <p:nvPicPr>
              <p:cNvPr id="182319" name="Picture 4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320" name="Picture 4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321" name="Picture 4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14" name="Group 50"/>
          <p:cNvGrpSpPr>
            <a:grpSpLocks/>
          </p:cNvGrpSpPr>
          <p:nvPr/>
        </p:nvGrpSpPr>
        <p:grpSpPr bwMode="auto">
          <a:xfrm>
            <a:off x="6570663" y="3430588"/>
            <a:ext cx="1344612" cy="546100"/>
            <a:chOff x="3884" y="1053"/>
            <a:chExt cx="847" cy="344"/>
          </a:xfrm>
        </p:grpSpPr>
        <p:grpSp>
          <p:nvGrpSpPr>
            <p:cNvPr id="15" name="Group 51"/>
            <p:cNvGrpSpPr>
              <a:grpSpLocks/>
            </p:cNvGrpSpPr>
            <p:nvPr/>
          </p:nvGrpSpPr>
          <p:grpSpPr bwMode="auto">
            <a:xfrm>
              <a:off x="3884" y="1054"/>
              <a:ext cx="310" cy="343"/>
              <a:chOff x="3154" y="1817"/>
              <a:chExt cx="257" cy="257"/>
            </a:xfrm>
          </p:grpSpPr>
          <p:pic>
            <p:nvPicPr>
              <p:cNvPr id="182324" name="Picture 52"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325" name="Picture 53"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326" name="Picture 54"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grpSp>
        <p:nvGrpSpPr>
          <p:cNvPr id="16" name="Group 55"/>
          <p:cNvGrpSpPr>
            <a:grpSpLocks/>
          </p:cNvGrpSpPr>
          <p:nvPr/>
        </p:nvGrpSpPr>
        <p:grpSpPr bwMode="auto">
          <a:xfrm>
            <a:off x="6570663" y="4030663"/>
            <a:ext cx="1344612" cy="546100"/>
            <a:chOff x="3884" y="1053"/>
            <a:chExt cx="847" cy="344"/>
          </a:xfrm>
        </p:grpSpPr>
        <p:grpSp>
          <p:nvGrpSpPr>
            <p:cNvPr id="17" name="Group 56"/>
            <p:cNvGrpSpPr>
              <a:grpSpLocks/>
            </p:cNvGrpSpPr>
            <p:nvPr/>
          </p:nvGrpSpPr>
          <p:grpSpPr bwMode="auto">
            <a:xfrm>
              <a:off x="3884" y="1054"/>
              <a:ext cx="310" cy="343"/>
              <a:chOff x="3154" y="1817"/>
              <a:chExt cx="257" cy="257"/>
            </a:xfrm>
          </p:grpSpPr>
          <p:pic>
            <p:nvPicPr>
              <p:cNvPr id="182329" name="Picture 57" descr="GEL Rounded Square cobalt"/>
              <p:cNvPicPr>
                <a:picLocks noChangeAspect="1" noChangeArrowheads="1"/>
              </p:cNvPicPr>
              <p:nvPr/>
            </p:nvPicPr>
            <p:blipFill>
              <a:blip r:embed="rId3" cstate="print"/>
              <a:srcRect/>
              <a:stretch>
                <a:fillRect/>
              </a:stretch>
            </p:blipFill>
            <p:spPr bwMode="auto">
              <a:xfrm>
                <a:off x="3154" y="1817"/>
                <a:ext cx="257" cy="257"/>
              </a:xfrm>
              <a:prstGeom prst="rect">
                <a:avLst/>
              </a:prstGeom>
              <a:noFill/>
            </p:spPr>
          </p:pic>
          <p:pic>
            <p:nvPicPr>
              <p:cNvPr id="182330" name="Picture 58" descr="yellow gradient checkmark"/>
              <p:cNvPicPr>
                <a:picLocks noChangeAspect="1" noChangeArrowheads="1"/>
              </p:cNvPicPr>
              <p:nvPr/>
            </p:nvPicPr>
            <p:blipFill>
              <a:blip r:embed="rId4" cstate="print"/>
              <a:srcRect/>
              <a:stretch>
                <a:fillRect/>
              </a:stretch>
            </p:blipFill>
            <p:spPr bwMode="auto">
              <a:xfrm>
                <a:off x="3180" y="1839"/>
                <a:ext cx="204" cy="201"/>
              </a:xfrm>
              <a:prstGeom prst="rect">
                <a:avLst/>
              </a:prstGeom>
              <a:noFill/>
            </p:spPr>
          </p:pic>
        </p:grpSp>
        <p:pic>
          <p:nvPicPr>
            <p:cNvPr id="182331" name="Picture 59" descr="GEL Rounded Square cobalt"/>
            <p:cNvPicPr>
              <a:picLocks noChangeAspect="1" noChangeArrowheads="1"/>
            </p:cNvPicPr>
            <p:nvPr/>
          </p:nvPicPr>
          <p:blipFill>
            <a:blip r:embed="rId3" cstate="print"/>
            <a:srcRect/>
            <a:stretch>
              <a:fillRect/>
            </a:stretch>
          </p:blipFill>
          <p:spPr bwMode="auto">
            <a:xfrm>
              <a:off x="4421" y="1053"/>
              <a:ext cx="310" cy="343"/>
            </a:xfrm>
            <a:prstGeom prst="rect">
              <a:avLst/>
            </a:prstGeom>
            <a:noFill/>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381000" y="228600"/>
            <a:ext cx="8382000" cy="757130"/>
          </a:xfrm>
        </p:spPr>
        <p:txBody>
          <a:bodyPr/>
          <a:lstStyle/>
          <a:p>
            <a:pPr eaLnBrk="1" hangingPunct="1">
              <a:defRPr/>
            </a:pPr>
            <a:r>
              <a:rPr lang="en-US" b="1" dirty="0" smtClean="0"/>
              <a:t>Check-in Policies</a:t>
            </a:r>
          </a:p>
        </p:txBody>
      </p:sp>
      <p:pic>
        <p:nvPicPr>
          <p:cNvPr id="3" name="Picture 2" descr="checkinpolicy"/>
          <p:cNvPicPr>
            <a:picLocks noChangeAspect="1" noChangeArrowheads="1"/>
          </p:cNvPicPr>
          <p:nvPr/>
        </p:nvPicPr>
        <p:blipFill>
          <a:blip r:embed="rId2"/>
          <a:srcRect/>
          <a:stretch>
            <a:fillRect/>
          </a:stretch>
        </p:blipFill>
        <p:spPr bwMode="auto">
          <a:xfrm>
            <a:off x="1041400" y="1419225"/>
            <a:ext cx="7035800" cy="5195888"/>
          </a:xfrm>
          <a:prstGeom prst="rect">
            <a:avLst/>
          </a:prstGeom>
          <a:noFill/>
          <a:effectLst>
            <a:outerShdw dist="35921" dir="2700000" algn="ctr" rotWithShape="0">
              <a:schemeClr val="bg2">
                <a:alpha val="50000"/>
              </a:schemeClr>
            </a:outerShdw>
          </a:effectLst>
        </p:spPr>
      </p:pic>
      <p:grpSp>
        <p:nvGrpSpPr>
          <p:cNvPr id="2" name="Group 17"/>
          <p:cNvGrpSpPr>
            <a:grpSpLocks/>
          </p:cNvGrpSpPr>
          <p:nvPr/>
        </p:nvGrpSpPr>
        <p:grpSpPr bwMode="auto">
          <a:xfrm>
            <a:off x="3352800" y="1447800"/>
            <a:ext cx="4707399" cy="1752600"/>
            <a:chOff x="2527" y="1048"/>
            <a:chExt cx="2538" cy="872"/>
          </a:xfrm>
        </p:grpSpPr>
        <p:pic>
          <p:nvPicPr>
            <p:cNvPr id="7" name="Picture 18" descr="3-01666_callout18"/>
            <p:cNvPicPr>
              <a:picLocks noChangeAspect="1" noChangeArrowheads="1"/>
            </p:cNvPicPr>
            <p:nvPr/>
          </p:nvPicPr>
          <p:blipFill>
            <a:blip r:embed="rId3"/>
            <a:srcRect/>
            <a:stretch>
              <a:fillRect/>
            </a:stretch>
          </p:blipFill>
          <p:spPr bwMode="auto">
            <a:xfrm>
              <a:off x="2527" y="1048"/>
              <a:ext cx="2465" cy="872"/>
            </a:xfrm>
            <a:prstGeom prst="rect">
              <a:avLst/>
            </a:prstGeom>
            <a:noFill/>
            <a:ln w="9525">
              <a:noFill/>
              <a:miter lim="800000"/>
              <a:headEnd/>
              <a:tailEnd/>
            </a:ln>
          </p:spPr>
        </p:pic>
        <p:sp>
          <p:nvSpPr>
            <p:cNvPr id="8" name="Rectangle 19"/>
            <p:cNvSpPr>
              <a:spLocks noChangeArrowheads="1"/>
            </p:cNvSpPr>
            <p:nvPr/>
          </p:nvSpPr>
          <p:spPr bwMode="auto">
            <a:xfrm>
              <a:off x="2691" y="1048"/>
              <a:ext cx="2374" cy="456"/>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000000"/>
                    </a:outerShdw>
                  </a:effectLst>
                </a:rPr>
                <a:t>Policies enforced by tooling</a:t>
              </a:r>
            </a:p>
            <a:p>
              <a:pPr>
                <a:defRPr/>
              </a:pPr>
              <a:r>
                <a:rPr lang="en-US" dirty="0">
                  <a:effectLst>
                    <a:outerShdw blurRad="38100" dist="38100" dir="2700000" algn="tl">
                      <a:srgbClr val="000000"/>
                    </a:outerShdw>
                  </a:effectLst>
                </a:rPr>
                <a:t>reinforce good development practices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GEL Rounded Square berry"/>
          <p:cNvPicPr>
            <a:picLocks noChangeAspect="1" noChangeArrowheads="1"/>
          </p:cNvPicPr>
          <p:nvPr/>
        </p:nvPicPr>
        <p:blipFill>
          <a:blip r:embed="rId4"/>
          <a:srcRect/>
          <a:stretch>
            <a:fillRect/>
          </a:stretch>
        </p:blipFill>
        <p:spPr bwMode="auto">
          <a:xfrm>
            <a:off x="760413" y="1165225"/>
            <a:ext cx="7877175" cy="5146675"/>
          </a:xfrm>
          <a:prstGeom prst="rect">
            <a:avLst/>
          </a:prstGeom>
          <a:noFill/>
        </p:spPr>
      </p:pic>
      <p:pic>
        <p:nvPicPr>
          <p:cNvPr id="244740" name="Picture 4" descr="GEL Rounded Square cobalt"/>
          <p:cNvPicPr>
            <a:picLocks noChangeAspect="1" noChangeArrowheads="1"/>
          </p:cNvPicPr>
          <p:nvPr/>
        </p:nvPicPr>
        <p:blipFill>
          <a:blip r:embed="rId5"/>
          <a:srcRect/>
          <a:stretch>
            <a:fillRect/>
          </a:stretch>
        </p:blipFill>
        <p:spPr bwMode="auto">
          <a:xfrm>
            <a:off x="1306513" y="3313113"/>
            <a:ext cx="1806575" cy="1093787"/>
          </a:xfrm>
          <a:prstGeom prst="rect">
            <a:avLst/>
          </a:prstGeom>
          <a:noFill/>
        </p:spPr>
      </p:pic>
      <p:pic>
        <p:nvPicPr>
          <p:cNvPr id="244741" name="Picture 5" descr="GEL Rounded Square cobalt"/>
          <p:cNvPicPr>
            <a:picLocks noChangeAspect="1" noChangeArrowheads="1"/>
          </p:cNvPicPr>
          <p:nvPr/>
        </p:nvPicPr>
        <p:blipFill>
          <a:blip r:embed="rId6" cstate="print"/>
          <a:srcRect/>
          <a:stretch>
            <a:fillRect/>
          </a:stretch>
        </p:blipFill>
        <p:spPr bwMode="auto">
          <a:xfrm>
            <a:off x="5853113" y="1989138"/>
            <a:ext cx="1374775" cy="893762"/>
          </a:xfrm>
          <a:prstGeom prst="rect">
            <a:avLst/>
          </a:prstGeom>
          <a:noFill/>
        </p:spPr>
      </p:pic>
      <p:pic>
        <p:nvPicPr>
          <p:cNvPr id="244742" name="Picture 6" descr="GEL Rounded Square cobalt"/>
          <p:cNvPicPr>
            <a:picLocks noChangeAspect="1" noChangeArrowheads="1"/>
          </p:cNvPicPr>
          <p:nvPr/>
        </p:nvPicPr>
        <p:blipFill>
          <a:blip r:embed="rId6" cstate="print"/>
          <a:srcRect/>
          <a:stretch>
            <a:fillRect/>
          </a:stretch>
        </p:blipFill>
        <p:spPr bwMode="auto">
          <a:xfrm>
            <a:off x="6665913" y="3182938"/>
            <a:ext cx="1374775" cy="893762"/>
          </a:xfrm>
          <a:prstGeom prst="rect">
            <a:avLst/>
          </a:prstGeom>
          <a:noFill/>
        </p:spPr>
      </p:pic>
      <p:pic>
        <p:nvPicPr>
          <p:cNvPr id="244743" name="Picture 7" descr="GEL Rounded Square cobalt"/>
          <p:cNvPicPr>
            <a:picLocks noChangeAspect="1" noChangeArrowheads="1"/>
          </p:cNvPicPr>
          <p:nvPr/>
        </p:nvPicPr>
        <p:blipFill>
          <a:blip r:embed="rId6" cstate="print"/>
          <a:srcRect/>
          <a:stretch>
            <a:fillRect/>
          </a:stretch>
        </p:blipFill>
        <p:spPr bwMode="auto">
          <a:xfrm>
            <a:off x="5878513" y="4557713"/>
            <a:ext cx="1374775" cy="893762"/>
          </a:xfrm>
          <a:prstGeom prst="rect">
            <a:avLst/>
          </a:prstGeom>
          <a:noFill/>
        </p:spPr>
      </p:pic>
      <p:pic>
        <p:nvPicPr>
          <p:cNvPr id="244746" name="Picture 10" descr="GEL Rounded Square cobalt"/>
          <p:cNvPicPr>
            <a:picLocks noChangeAspect="1" noChangeArrowheads="1"/>
          </p:cNvPicPr>
          <p:nvPr/>
        </p:nvPicPr>
        <p:blipFill>
          <a:blip r:embed="rId7" cstate="print"/>
          <a:srcRect/>
          <a:stretch>
            <a:fillRect/>
          </a:stretch>
        </p:blipFill>
        <p:spPr bwMode="auto">
          <a:xfrm>
            <a:off x="4062413" y="3313113"/>
            <a:ext cx="1476375" cy="1069975"/>
          </a:xfrm>
          <a:prstGeom prst="rect">
            <a:avLst/>
          </a:prstGeom>
          <a:noFill/>
        </p:spPr>
      </p:pic>
      <p:pic>
        <p:nvPicPr>
          <p:cNvPr id="244745" name="Picture 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77913" y="1547813"/>
            <a:ext cx="7218362" cy="4470400"/>
          </a:xfrm>
          <a:prstGeom prst="rect">
            <a:avLst/>
          </a:prstGeom>
          <a:noFill/>
        </p:spPr>
      </p:pic>
      <p:sp>
        <p:nvSpPr>
          <p:cNvPr id="244750" name="Rectangle 14"/>
          <p:cNvSpPr>
            <a:spLocks noGrp="1" noChangeArrowheads="1"/>
          </p:cNvSpPr>
          <p:nvPr>
            <p:ph type="title"/>
          </p:nvPr>
        </p:nvSpPr>
        <p:spPr>
          <a:xfrm>
            <a:off x="381000" y="228600"/>
            <a:ext cx="8393113" cy="941796"/>
          </a:xfrm>
          <a:noFill/>
          <a:ln/>
        </p:spPr>
        <p:txBody>
          <a:bodyPr/>
          <a:lstStyle/>
          <a:p>
            <a:r>
              <a:rPr lang="en-US" sz="4000" b="1" dirty="0" smtClean="0"/>
              <a:t>Distributed Development</a:t>
            </a:r>
            <a:br>
              <a:rPr lang="en-US" sz="4000" b="1" dirty="0" smtClean="0"/>
            </a:br>
            <a:r>
              <a:rPr lang="en-US" sz="2800" b="1" dirty="0" smtClean="0"/>
              <a:t>TFS</a:t>
            </a:r>
            <a:r>
              <a:rPr sz="2800" b="1" smtClean="0"/>
              <a:t> Proxy</a:t>
            </a:r>
            <a:endParaRPr lang="en-US" sz="2800" dirty="0">
              <a:solidFill>
                <a:schemeClr val="accent1"/>
              </a:solidFill>
            </a:endParaRPr>
          </a:p>
        </p:txBody>
      </p:sp>
      <p:sp>
        <p:nvSpPr>
          <p:cNvPr id="244753" name="Freeform 17"/>
          <p:cNvSpPr>
            <a:spLocks/>
          </p:cNvSpPr>
          <p:nvPr/>
        </p:nvSpPr>
        <p:spPr bwMode="auto">
          <a:xfrm>
            <a:off x="2565400" y="2286000"/>
            <a:ext cx="3302000" cy="1016000"/>
          </a:xfrm>
          <a:custGeom>
            <a:avLst/>
            <a:gdLst/>
            <a:ahLst/>
            <a:cxnLst>
              <a:cxn ang="0">
                <a:pos x="2080" y="160"/>
              </a:cxn>
              <a:cxn ang="0">
                <a:pos x="776" y="80"/>
              </a:cxn>
              <a:cxn ang="0">
                <a:pos x="0" y="640"/>
              </a:cxn>
            </a:cxnLst>
            <a:rect l="0" t="0" r="r" b="b"/>
            <a:pathLst>
              <a:path w="2080" h="640">
                <a:moveTo>
                  <a:pt x="2080" y="160"/>
                </a:moveTo>
                <a:cubicBezTo>
                  <a:pt x="1601" y="80"/>
                  <a:pt x="1123" y="0"/>
                  <a:pt x="776" y="80"/>
                </a:cubicBezTo>
                <a:cubicBezTo>
                  <a:pt x="429" y="160"/>
                  <a:pt x="214" y="400"/>
                  <a:pt x="0" y="640"/>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55" name="Freeform 19"/>
          <p:cNvSpPr>
            <a:spLocks/>
          </p:cNvSpPr>
          <p:nvPr/>
        </p:nvSpPr>
        <p:spPr bwMode="auto">
          <a:xfrm>
            <a:off x="2387600" y="2228850"/>
            <a:ext cx="3479800" cy="1073150"/>
          </a:xfrm>
          <a:custGeom>
            <a:avLst/>
            <a:gdLst/>
            <a:ahLst/>
            <a:cxnLst>
              <a:cxn ang="0">
                <a:pos x="0" y="676"/>
              </a:cxn>
              <a:cxn ang="0">
                <a:pos x="712" y="92"/>
              </a:cxn>
              <a:cxn ang="0">
                <a:pos x="2192" y="124"/>
              </a:cxn>
            </a:cxnLst>
            <a:rect l="0" t="0" r="r" b="b"/>
            <a:pathLst>
              <a:path w="2192" h="676">
                <a:moveTo>
                  <a:pt x="0" y="676"/>
                </a:moveTo>
                <a:cubicBezTo>
                  <a:pt x="173" y="430"/>
                  <a:pt x="347" y="184"/>
                  <a:pt x="712" y="92"/>
                </a:cubicBezTo>
                <a:cubicBezTo>
                  <a:pt x="1077" y="0"/>
                  <a:pt x="1634" y="62"/>
                  <a:pt x="2192" y="124"/>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56" name="Freeform 20"/>
          <p:cNvSpPr>
            <a:spLocks/>
          </p:cNvSpPr>
          <p:nvPr/>
        </p:nvSpPr>
        <p:spPr bwMode="auto">
          <a:xfrm>
            <a:off x="2197100" y="2033588"/>
            <a:ext cx="3657600" cy="1281112"/>
          </a:xfrm>
          <a:custGeom>
            <a:avLst/>
            <a:gdLst/>
            <a:ahLst/>
            <a:cxnLst>
              <a:cxn ang="0">
                <a:pos x="2304" y="191"/>
              </a:cxn>
              <a:cxn ang="0">
                <a:pos x="904" y="103"/>
              </a:cxn>
              <a:cxn ang="0">
                <a:pos x="0" y="807"/>
              </a:cxn>
            </a:cxnLst>
            <a:rect l="0" t="0" r="r" b="b"/>
            <a:pathLst>
              <a:path w="2304" h="807">
                <a:moveTo>
                  <a:pt x="2304" y="191"/>
                </a:moveTo>
                <a:cubicBezTo>
                  <a:pt x="1796" y="95"/>
                  <a:pt x="1288" y="0"/>
                  <a:pt x="904" y="103"/>
                </a:cubicBezTo>
                <a:cubicBezTo>
                  <a:pt x="520" y="206"/>
                  <a:pt x="260" y="506"/>
                  <a:pt x="0" y="807"/>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57" name="Freeform 21"/>
          <p:cNvSpPr>
            <a:spLocks/>
          </p:cNvSpPr>
          <p:nvPr/>
        </p:nvSpPr>
        <p:spPr bwMode="auto">
          <a:xfrm>
            <a:off x="3086100" y="2998788"/>
            <a:ext cx="3594100" cy="519112"/>
          </a:xfrm>
          <a:custGeom>
            <a:avLst/>
            <a:gdLst/>
            <a:ahLst/>
            <a:cxnLst>
              <a:cxn ang="0">
                <a:pos x="2264" y="239"/>
              </a:cxn>
              <a:cxn ang="0">
                <a:pos x="1104" y="15"/>
              </a:cxn>
              <a:cxn ang="0">
                <a:pos x="0" y="327"/>
              </a:cxn>
            </a:cxnLst>
            <a:rect l="0" t="0" r="r" b="b"/>
            <a:pathLst>
              <a:path w="2264" h="327">
                <a:moveTo>
                  <a:pt x="2264" y="239"/>
                </a:moveTo>
                <a:cubicBezTo>
                  <a:pt x="1872" y="119"/>
                  <a:pt x="1481" y="0"/>
                  <a:pt x="1104" y="15"/>
                </a:cubicBezTo>
                <a:cubicBezTo>
                  <a:pt x="727" y="30"/>
                  <a:pt x="363" y="178"/>
                  <a:pt x="0" y="327"/>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58" name="Freeform 22"/>
          <p:cNvSpPr>
            <a:spLocks/>
          </p:cNvSpPr>
          <p:nvPr/>
        </p:nvSpPr>
        <p:spPr bwMode="auto">
          <a:xfrm>
            <a:off x="3098800" y="2863850"/>
            <a:ext cx="3581400" cy="527050"/>
          </a:xfrm>
          <a:custGeom>
            <a:avLst/>
            <a:gdLst/>
            <a:ahLst/>
            <a:cxnLst>
              <a:cxn ang="0">
                <a:pos x="0" y="332"/>
              </a:cxn>
              <a:cxn ang="0">
                <a:pos x="1056" y="12"/>
              </a:cxn>
              <a:cxn ang="0">
                <a:pos x="2256" y="260"/>
              </a:cxn>
            </a:cxnLst>
            <a:rect l="0" t="0" r="r" b="b"/>
            <a:pathLst>
              <a:path w="2256" h="332">
                <a:moveTo>
                  <a:pt x="0" y="332"/>
                </a:moveTo>
                <a:cubicBezTo>
                  <a:pt x="340" y="178"/>
                  <a:pt x="680" y="24"/>
                  <a:pt x="1056" y="12"/>
                </a:cubicBezTo>
                <a:cubicBezTo>
                  <a:pt x="1432" y="0"/>
                  <a:pt x="1844" y="130"/>
                  <a:pt x="2256" y="260"/>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59" name="Freeform 23"/>
          <p:cNvSpPr>
            <a:spLocks/>
          </p:cNvSpPr>
          <p:nvPr/>
        </p:nvSpPr>
        <p:spPr bwMode="auto">
          <a:xfrm>
            <a:off x="3086100" y="3911600"/>
            <a:ext cx="3594100" cy="652463"/>
          </a:xfrm>
          <a:custGeom>
            <a:avLst/>
            <a:gdLst/>
            <a:ahLst/>
            <a:cxnLst>
              <a:cxn ang="0">
                <a:pos x="2264" y="0"/>
              </a:cxn>
              <a:cxn ang="0">
                <a:pos x="1224" y="384"/>
              </a:cxn>
              <a:cxn ang="0">
                <a:pos x="0" y="160"/>
              </a:cxn>
            </a:cxnLst>
            <a:rect l="0" t="0" r="r" b="b"/>
            <a:pathLst>
              <a:path w="2264" h="411">
                <a:moveTo>
                  <a:pt x="2264" y="0"/>
                </a:moveTo>
                <a:cubicBezTo>
                  <a:pt x="1932" y="178"/>
                  <a:pt x="1601" y="357"/>
                  <a:pt x="1224" y="384"/>
                </a:cubicBezTo>
                <a:cubicBezTo>
                  <a:pt x="847" y="411"/>
                  <a:pt x="423" y="285"/>
                  <a:pt x="0" y="160"/>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61" name="Freeform 25"/>
          <p:cNvSpPr>
            <a:spLocks/>
          </p:cNvSpPr>
          <p:nvPr/>
        </p:nvSpPr>
        <p:spPr bwMode="auto">
          <a:xfrm>
            <a:off x="2717800" y="4394200"/>
            <a:ext cx="3187700" cy="769938"/>
          </a:xfrm>
          <a:custGeom>
            <a:avLst/>
            <a:gdLst/>
            <a:ahLst/>
            <a:cxnLst>
              <a:cxn ang="0">
                <a:pos x="2008" y="320"/>
              </a:cxn>
              <a:cxn ang="0">
                <a:pos x="1008" y="432"/>
              </a:cxn>
              <a:cxn ang="0">
                <a:pos x="0" y="0"/>
              </a:cxn>
            </a:cxnLst>
            <a:rect l="0" t="0" r="r" b="b"/>
            <a:pathLst>
              <a:path w="2008" h="485">
                <a:moveTo>
                  <a:pt x="2008" y="320"/>
                </a:moveTo>
                <a:cubicBezTo>
                  <a:pt x="1675" y="402"/>
                  <a:pt x="1343" y="485"/>
                  <a:pt x="1008" y="432"/>
                </a:cubicBezTo>
                <a:cubicBezTo>
                  <a:pt x="673" y="379"/>
                  <a:pt x="336" y="189"/>
                  <a:pt x="0" y="0"/>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62" name="Freeform 26"/>
          <p:cNvSpPr>
            <a:spLocks/>
          </p:cNvSpPr>
          <p:nvPr/>
        </p:nvSpPr>
        <p:spPr bwMode="auto">
          <a:xfrm>
            <a:off x="2565400" y="4394200"/>
            <a:ext cx="3327400" cy="1004888"/>
          </a:xfrm>
          <a:custGeom>
            <a:avLst/>
            <a:gdLst/>
            <a:ahLst/>
            <a:cxnLst>
              <a:cxn ang="0">
                <a:pos x="0" y="0"/>
              </a:cxn>
              <a:cxn ang="0">
                <a:pos x="1008" y="568"/>
              </a:cxn>
              <a:cxn ang="0">
                <a:pos x="2096" y="392"/>
              </a:cxn>
            </a:cxnLst>
            <a:rect l="0" t="0" r="r" b="b"/>
            <a:pathLst>
              <a:path w="2096" h="633">
                <a:moveTo>
                  <a:pt x="0" y="0"/>
                </a:moveTo>
                <a:cubicBezTo>
                  <a:pt x="329" y="251"/>
                  <a:pt x="659" y="503"/>
                  <a:pt x="1008" y="568"/>
                </a:cubicBezTo>
                <a:cubicBezTo>
                  <a:pt x="1357" y="633"/>
                  <a:pt x="1726" y="512"/>
                  <a:pt x="2096" y="392"/>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63" name="Freeform 27"/>
          <p:cNvSpPr>
            <a:spLocks/>
          </p:cNvSpPr>
          <p:nvPr/>
        </p:nvSpPr>
        <p:spPr bwMode="auto">
          <a:xfrm>
            <a:off x="2387600" y="4394200"/>
            <a:ext cx="3505200" cy="1195388"/>
          </a:xfrm>
          <a:custGeom>
            <a:avLst/>
            <a:gdLst/>
            <a:ahLst/>
            <a:cxnLst>
              <a:cxn ang="0">
                <a:pos x="2208" y="488"/>
              </a:cxn>
              <a:cxn ang="0">
                <a:pos x="1080" y="672"/>
              </a:cxn>
              <a:cxn ang="0">
                <a:pos x="0" y="0"/>
              </a:cxn>
            </a:cxnLst>
            <a:rect l="0" t="0" r="r" b="b"/>
            <a:pathLst>
              <a:path w="2208" h="753">
                <a:moveTo>
                  <a:pt x="2208" y="488"/>
                </a:moveTo>
                <a:cubicBezTo>
                  <a:pt x="1828" y="620"/>
                  <a:pt x="1448" y="753"/>
                  <a:pt x="1080" y="672"/>
                </a:cubicBezTo>
                <a:cubicBezTo>
                  <a:pt x="712" y="591"/>
                  <a:pt x="356" y="295"/>
                  <a:pt x="0" y="0"/>
                </a:cubicBezTo>
              </a:path>
            </a:pathLst>
          </a:custGeom>
          <a:noFill/>
          <a:ln w="12700" cap="flat" cmpd="sng">
            <a:solidFill>
              <a:schemeClr val="accent1"/>
            </a:solidFill>
            <a:prstDash val="solid"/>
            <a:round/>
            <a:headEnd type="none" w="med" len="med"/>
            <a:tailEnd type="triangle" w="med" len="med"/>
          </a:ln>
          <a:effectLst/>
        </p:spPr>
        <p:txBody>
          <a:bodyPr wrap="none" anchor="ctr"/>
          <a:lstStyle/>
          <a:p>
            <a:endParaRPr lang="en-US"/>
          </a:p>
        </p:txBody>
      </p:sp>
      <p:sp>
        <p:nvSpPr>
          <p:cNvPr id="244765" name="Text Box 29"/>
          <p:cNvSpPr txBox="1">
            <a:spLocks noChangeArrowheads="1"/>
          </p:cNvSpPr>
          <p:nvPr/>
        </p:nvSpPr>
        <p:spPr bwMode="auto">
          <a:xfrm rot="-1262626">
            <a:off x="2600325" y="2052638"/>
            <a:ext cx="1384300" cy="274637"/>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SOAP Messages</a:t>
            </a:r>
          </a:p>
        </p:txBody>
      </p:sp>
      <p:sp>
        <p:nvSpPr>
          <p:cNvPr id="244766" name="Text Box 30"/>
          <p:cNvSpPr txBox="1">
            <a:spLocks noChangeArrowheads="1"/>
          </p:cNvSpPr>
          <p:nvPr/>
        </p:nvSpPr>
        <p:spPr bwMode="auto">
          <a:xfrm>
            <a:off x="4314825" y="2662238"/>
            <a:ext cx="1384300" cy="274637"/>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SOAP Messages</a:t>
            </a:r>
          </a:p>
        </p:txBody>
      </p:sp>
      <p:sp>
        <p:nvSpPr>
          <p:cNvPr id="244767" name="Text Box 31"/>
          <p:cNvSpPr txBox="1">
            <a:spLocks noChangeArrowheads="1"/>
          </p:cNvSpPr>
          <p:nvPr/>
        </p:nvSpPr>
        <p:spPr bwMode="auto">
          <a:xfrm rot="864426">
            <a:off x="3375025" y="4719638"/>
            <a:ext cx="1384300" cy="274637"/>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SOAP Messages</a:t>
            </a:r>
          </a:p>
        </p:txBody>
      </p:sp>
      <p:sp>
        <p:nvSpPr>
          <p:cNvPr id="244768" name="Text Box 32"/>
          <p:cNvSpPr txBox="1">
            <a:spLocks noChangeArrowheads="1"/>
          </p:cNvSpPr>
          <p:nvPr/>
        </p:nvSpPr>
        <p:spPr bwMode="auto">
          <a:xfrm rot="-238605">
            <a:off x="3832225" y="2393950"/>
            <a:ext cx="1092200" cy="274638"/>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File Uploads</a:t>
            </a:r>
          </a:p>
        </p:txBody>
      </p:sp>
      <p:sp>
        <p:nvSpPr>
          <p:cNvPr id="244769" name="Text Box 33"/>
          <p:cNvSpPr txBox="1">
            <a:spLocks noChangeArrowheads="1"/>
          </p:cNvSpPr>
          <p:nvPr/>
        </p:nvSpPr>
        <p:spPr bwMode="auto">
          <a:xfrm>
            <a:off x="4187825" y="4489450"/>
            <a:ext cx="1092200" cy="274638"/>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File Uploads</a:t>
            </a:r>
          </a:p>
        </p:txBody>
      </p:sp>
      <p:sp>
        <p:nvSpPr>
          <p:cNvPr id="244770" name="Text Box 34"/>
          <p:cNvSpPr txBox="1">
            <a:spLocks noChangeArrowheads="1"/>
          </p:cNvSpPr>
          <p:nvPr/>
        </p:nvSpPr>
        <p:spPr bwMode="auto">
          <a:xfrm rot="-535413">
            <a:off x="4357688" y="5429250"/>
            <a:ext cx="1092200" cy="274638"/>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File Uploads</a:t>
            </a:r>
          </a:p>
        </p:txBody>
      </p:sp>
      <p:sp>
        <p:nvSpPr>
          <p:cNvPr id="244771" name="Line 35"/>
          <p:cNvSpPr>
            <a:spLocks noChangeShapeType="1"/>
          </p:cNvSpPr>
          <p:nvPr/>
        </p:nvSpPr>
        <p:spPr bwMode="auto">
          <a:xfrm>
            <a:off x="3086100" y="3922713"/>
            <a:ext cx="990600" cy="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244772" name="Line 36"/>
          <p:cNvSpPr>
            <a:spLocks noChangeShapeType="1"/>
          </p:cNvSpPr>
          <p:nvPr/>
        </p:nvSpPr>
        <p:spPr bwMode="auto">
          <a:xfrm flipV="1">
            <a:off x="5524500" y="3517900"/>
            <a:ext cx="1181100" cy="3937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244773" name="Text Box 37"/>
          <p:cNvSpPr txBox="1">
            <a:spLocks noChangeArrowheads="1"/>
          </p:cNvSpPr>
          <p:nvPr/>
        </p:nvSpPr>
        <p:spPr bwMode="auto">
          <a:xfrm rot="-1220774">
            <a:off x="5586413" y="3465513"/>
            <a:ext cx="998537" cy="274637"/>
          </a:xfrm>
          <a:prstGeom prst="rect">
            <a:avLst/>
          </a:prstGeom>
          <a:noFill/>
          <a:ln w="12700" algn="ctr">
            <a:noFill/>
            <a:miter lim="800000"/>
            <a:headEnd/>
            <a:tailEnd/>
          </a:ln>
          <a:effectLst/>
        </p:spPr>
        <p:txBody>
          <a:bodyPr wrap="none">
            <a:spAutoFit/>
          </a:bodyPr>
          <a:lstStyle/>
          <a:p>
            <a:r>
              <a:rPr lang="en-US" sz="1200">
                <a:effectLst>
                  <a:outerShdw blurRad="38100" dist="38100" dir="2700000" algn="tl">
                    <a:srgbClr val="000000"/>
                  </a:outerShdw>
                </a:effectLst>
              </a:rPr>
              <a:t>Downloads</a:t>
            </a:r>
          </a:p>
        </p:txBody>
      </p:sp>
      <p:sp>
        <p:nvSpPr>
          <p:cNvPr id="244774" name="Line 38"/>
          <p:cNvSpPr>
            <a:spLocks noChangeShapeType="1"/>
          </p:cNvSpPr>
          <p:nvPr/>
        </p:nvSpPr>
        <p:spPr bwMode="auto">
          <a:xfrm>
            <a:off x="5448300" y="4368800"/>
            <a:ext cx="431800" cy="3683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244776" name="Line 40"/>
          <p:cNvSpPr>
            <a:spLocks noChangeShapeType="1"/>
          </p:cNvSpPr>
          <p:nvPr/>
        </p:nvSpPr>
        <p:spPr bwMode="auto">
          <a:xfrm flipV="1">
            <a:off x="5397500" y="2832100"/>
            <a:ext cx="469900" cy="495300"/>
          </a:xfrm>
          <a:prstGeom prst="line">
            <a:avLst/>
          </a:prstGeom>
          <a:noFill/>
          <a:ln w="38100">
            <a:solidFill>
              <a:schemeClr val="accent1"/>
            </a:solidFill>
            <a:round/>
            <a:headEnd/>
            <a:tailEnd type="triangle" w="med" len="med"/>
          </a:ln>
          <a:effectLst/>
        </p:spPr>
        <p:txBody>
          <a:bodyPr wrap="none" anchor="ctr"/>
          <a:lstStyle/>
          <a:p>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7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47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47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47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47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47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47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47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47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47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47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47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47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4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3" grpId="0" animBg="1"/>
      <p:bldP spid="244755" grpId="0" animBg="1"/>
      <p:bldP spid="244756" grpId="0" animBg="1"/>
      <p:bldP spid="244757" grpId="0" animBg="1"/>
      <p:bldP spid="244758" grpId="0" animBg="1"/>
      <p:bldP spid="244759" grpId="0" animBg="1"/>
      <p:bldP spid="244761" grpId="0" animBg="1"/>
      <p:bldP spid="244762" grpId="0" animBg="1"/>
      <p:bldP spid="244763" grpId="0" animBg="1"/>
      <p:bldP spid="244765" grpId="0"/>
      <p:bldP spid="244766" grpId="0"/>
      <p:bldP spid="244767" grpId="0"/>
      <p:bldP spid="244768" grpId="0"/>
      <p:bldP spid="244769" grpId="0"/>
      <p:bldP spid="244770" grpId="0"/>
      <p:bldP spid="244771" grpId="0" animBg="1"/>
      <p:bldP spid="244772" grpId="0" animBg="1"/>
      <p:bldP spid="244773" grpId="0"/>
      <p:bldP spid="244774" grpId="0" animBg="1"/>
      <p:bldP spid="2447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0600" y="2286000"/>
            <a:ext cx="7620000"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Collaboration</a:t>
            </a:r>
            <a:endParaRPr kumimoji="0" lang="en-GB" sz="48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228600"/>
            <a:ext cx="8382000" cy="757238"/>
          </a:xfrm>
        </p:spPr>
        <p:txBody>
          <a:bodyPr anchor="t"/>
          <a:lstStyle/>
          <a:p>
            <a:pPr eaLnBrk="1" hangingPunct="1"/>
            <a:r>
              <a:rPr lang="en-US" smtClean="0">
                <a:latin typeface="Segoe UI" pitchFamily="34" charset="0"/>
                <a:cs typeface="Segoe UI" pitchFamily="34" charset="0"/>
              </a:rPr>
              <a:t>Project Portal</a:t>
            </a:r>
          </a:p>
        </p:txBody>
      </p:sp>
      <p:pic>
        <p:nvPicPr>
          <p:cNvPr id="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ctr">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1447800" y="3200400"/>
            <a:ext cx="5105400" cy="3132138"/>
          </a:xfrm>
          <a:prstGeom prst="rect">
            <a:avLst/>
          </a:prstGeom>
          <a:noFill/>
          <a:ln w="9525" algn="ctr">
            <a:noFill/>
            <a:miter lim="800000"/>
            <a:headEnd/>
            <a:tailEnd/>
          </a:ln>
        </p:spPr>
      </p:pic>
      <p:sp>
        <p:nvSpPr>
          <p:cNvPr id="8" name="Rectangle 5"/>
          <p:cNvSpPr>
            <a:spLocks noChangeArrowheads="1"/>
          </p:cNvSpPr>
          <p:nvPr/>
        </p:nvSpPr>
        <p:spPr bwMode="auto">
          <a:xfrm>
            <a:off x="228600" y="4038600"/>
            <a:ext cx="3048000" cy="1143000"/>
          </a:xfrm>
          <a:prstGeom prst="rect">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800" dirty="0">
                <a:solidFill>
                  <a:schemeClr val="tx1"/>
                </a:solidFill>
                <a:effectLst>
                  <a:outerShdw blurRad="38100" dist="38100" dir="2700000" algn="tl">
                    <a:srgbClr val="000000">
                      <a:alpha val="43137"/>
                    </a:srgbClr>
                  </a:outerShdw>
                </a:effectLst>
                <a:latin typeface="Segoe UI" pitchFamily="34" charset="0"/>
                <a:cs typeface="Segoe UI" pitchFamily="34" charset="0"/>
              </a:rPr>
              <a:t>SharePoint-based</a:t>
            </a:r>
            <a:br>
              <a:rPr lang="en-US" sz="2800" dirty="0">
                <a:solidFill>
                  <a:schemeClr val="tx1"/>
                </a:solidFill>
                <a:effectLst>
                  <a:outerShdw blurRad="38100" dist="38100" dir="2700000" algn="tl">
                    <a:srgbClr val="000000">
                      <a:alpha val="43137"/>
                    </a:srgbClr>
                  </a:outerShdw>
                </a:effectLst>
                <a:latin typeface="Segoe UI" pitchFamily="34" charset="0"/>
                <a:cs typeface="Segoe UI" pitchFamily="34" charset="0"/>
              </a:rPr>
            </a:br>
            <a:r>
              <a:rPr lang="en-US" sz="2800" dirty="0">
                <a:solidFill>
                  <a:schemeClr val="tx1"/>
                </a:solidFill>
                <a:effectLst>
                  <a:outerShdw blurRad="38100" dist="38100" dir="2700000" algn="tl">
                    <a:srgbClr val="000000">
                      <a:alpha val="43137"/>
                    </a:srgbClr>
                  </a:outerShdw>
                </a:effectLst>
                <a:latin typeface="Segoe UI" pitchFamily="34" charset="0"/>
                <a:cs typeface="Segoe UI" pitchFamily="34" charset="0"/>
              </a:rPr>
              <a:t>Project Portal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1" descr="bluebox4"/>
          <p:cNvPicPr>
            <a:picLocks noChangeAspect="1" noChangeArrowheads="1"/>
          </p:cNvPicPr>
          <p:nvPr/>
        </p:nvPicPr>
        <p:blipFill>
          <a:blip r:embed="rId3"/>
          <a:srcRect/>
          <a:stretch>
            <a:fillRect/>
          </a:stretch>
        </p:blipFill>
        <p:spPr bwMode="auto">
          <a:xfrm>
            <a:off x="457200" y="5105400"/>
            <a:ext cx="8686800" cy="1752600"/>
          </a:xfrm>
          <a:prstGeom prst="rect">
            <a:avLst/>
          </a:prstGeom>
          <a:noFill/>
          <a:ln w="9525">
            <a:noFill/>
            <a:miter lim="800000"/>
            <a:headEnd/>
            <a:tailEnd/>
          </a:ln>
        </p:spPr>
      </p:pic>
      <p:pic>
        <p:nvPicPr>
          <p:cNvPr id="29699" name="Picture 69" descr="lightbluebox"/>
          <p:cNvPicPr>
            <a:picLocks noChangeAspect="1" noChangeArrowheads="1"/>
          </p:cNvPicPr>
          <p:nvPr/>
        </p:nvPicPr>
        <p:blipFill>
          <a:blip r:embed="rId4"/>
          <a:srcRect/>
          <a:stretch>
            <a:fillRect/>
          </a:stretch>
        </p:blipFill>
        <p:spPr bwMode="auto">
          <a:xfrm>
            <a:off x="7850188" y="885825"/>
            <a:ext cx="1141412" cy="4264025"/>
          </a:xfrm>
          <a:prstGeom prst="rect">
            <a:avLst/>
          </a:prstGeom>
          <a:noFill/>
          <a:ln w="9525">
            <a:noFill/>
            <a:miter lim="800000"/>
            <a:headEnd/>
            <a:tailEnd/>
          </a:ln>
        </p:spPr>
      </p:pic>
      <p:pic>
        <p:nvPicPr>
          <p:cNvPr id="29700" name="Picture 68" descr="lightbluebox"/>
          <p:cNvPicPr>
            <a:picLocks noChangeAspect="1" noChangeArrowheads="1"/>
          </p:cNvPicPr>
          <p:nvPr/>
        </p:nvPicPr>
        <p:blipFill>
          <a:blip r:embed="rId4"/>
          <a:srcRect/>
          <a:stretch>
            <a:fillRect/>
          </a:stretch>
        </p:blipFill>
        <p:spPr bwMode="auto">
          <a:xfrm>
            <a:off x="639763" y="841375"/>
            <a:ext cx="1141412" cy="4264025"/>
          </a:xfrm>
          <a:prstGeom prst="rect">
            <a:avLst/>
          </a:prstGeom>
          <a:noFill/>
          <a:ln w="9525">
            <a:noFill/>
            <a:miter lim="800000"/>
            <a:headEnd/>
            <a:tailEnd/>
          </a:ln>
        </p:spPr>
      </p:pic>
      <p:pic>
        <p:nvPicPr>
          <p:cNvPr id="29701" name="Picture 61" descr="6-00208_Rectngl-H_DrkBl"/>
          <p:cNvPicPr>
            <a:picLocks noChangeAspect="1" noChangeArrowheads="1"/>
          </p:cNvPicPr>
          <p:nvPr/>
        </p:nvPicPr>
        <p:blipFill>
          <a:blip r:embed="rId5"/>
          <a:srcRect/>
          <a:stretch>
            <a:fillRect/>
          </a:stretch>
        </p:blipFill>
        <p:spPr bwMode="auto">
          <a:xfrm>
            <a:off x="1371600" y="325438"/>
            <a:ext cx="6854825" cy="5340350"/>
          </a:xfrm>
          <a:prstGeom prst="rect">
            <a:avLst/>
          </a:prstGeom>
          <a:noFill/>
          <a:ln w="9525">
            <a:noFill/>
            <a:miter lim="800000"/>
            <a:headEnd/>
            <a:tailEnd/>
          </a:ln>
        </p:spPr>
      </p:pic>
      <p:pic>
        <p:nvPicPr>
          <p:cNvPr id="29702" name="Picture 67" descr="6-00208_Rectngl-H_DrkBl"/>
          <p:cNvPicPr>
            <a:picLocks noChangeAspect="1" noChangeArrowheads="1"/>
          </p:cNvPicPr>
          <p:nvPr/>
        </p:nvPicPr>
        <p:blipFill>
          <a:blip r:embed="rId6"/>
          <a:srcRect/>
          <a:stretch>
            <a:fillRect/>
          </a:stretch>
        </p:blipFill>
        <p:spPr bwMode="auto">
          <a:xfrm>
            <a:off x="4706938" y="4995863"/>
            <a:ext cx="1524000" cy="311150"/>
          </a:xfrm>
          <a:prstGeom prst="rect">
            <a:avLst/>
          </a:prstGeom>
          <a:noFill/>
          <a:ln w="9525">
            <a:noFill/>
            <a:miter lim="800000"/>
            <a:headEnd/>
            <a:tailEnd/>
          </a:ln>
        </p:spPr>
      </p:pic>
      <p:pic>
        <p:nvPicPr>
          <p:cNvPr id="29703" name="Picture 2" descr="6-00208_Rectngl-H_Ylw"/>
          <p:cNvPicPr>
            <a:picLocks noChangeAspect="1" noChangeArrowheads="1"/>
          </p:cNvPicPr>
          <p:nvPr/>
        </p:nvPicPr>
        <p:blipFill>
          <a:blip r:embed="rId7"/>
          <a:srcRect/>
          <a:stretch>
            <a:fillRect/>
          </a:stretch>
        </p:blipFill>
        <p:spPr bwMode="auto">
          <a:xfrm>
            <a:off x="152400" y="762000"/>
            <a:ext cx="609600" cy="6051550"/>
          </a:xfrm>
          <a:prstGeom prst="rect">
            <a:avLst/>
          </a:prstGeom>
          <a:noFill/>
          <a:ln w="9525">
            <a:noFill/>
            <a:miter lim="800000"/>
            <a:headEnd/>
            <a:tailEnd/>
          </a:ln>
        </p:spPr>
      </p:pic>
      <p:sp>
        <p:nvSpPr>
          <p:cNvPr id="364547" name="Rectangle 3"/>
          <p:cNvSpPr>
            <a:spLocks noGrp="1" noChangeArrowheads="1"/>
          </p:cNvSpPr>
          <p:nvPr>
            <p:ph type="title"/>
          </p:nvPr>
        </p:nvSpPr>
        <p:spPr>
          <a:xfrm>
            <a:off x="381000" y="228600"/>
            <a:ext cx="8382000" cy="534988"/>
          </a:xfrm>
        </p:spPr>
        <p:txBody>
          <a:bodyPr/>
          <a:lstStyle/>
          <a:p>
            <a:pPr eaLnBrk="1" hangingPunct="1">
              <a:defRPr/>
            </a:pPr>
            <a:r>
              <a:rPr lang="en-US" sz="3200" b="1" dirty="0" smtClean="0"/>
              <a:t>Visual Studio Team System</a:t>
            </a:r>
          </a:p>
        </p:txBody>
      </p:sp>
      <p:sp>
        <p:nvSpPr>
          <p:cNvPr id="364548" name="Rectangle 4"/>
          <p:cNvSpPr>
            <a:spLocks noChangeArrowheads="1"/>
          </p:cNvSpPr>
          <p:nvPr/>
        </p:nvSpPr>
        <p:spPr bwMode="auto">
          <a:xfrm>
            <a:off x="1768475" y="1069975"/>
            <a:ext cx="6091238" cy="3873500"/>
          </a:xfrm>
          <a:prstGeom prst="rect">
            <a:avLst/>
          </a:prstGeom>
          <a:noFill/>
          <a:ln w="12700" algn="ctr">
            <a:noFill/>
            <a:miter lim="800000"/>
            <a:headEnd/>
            <a:tailEnd/>
          </a:ln>
          <a:effectLst/>
        </p:spPr>
        <p:txBody>
          <a:bodyPr anchor="ctr"/>
          <a:lstStyle/>
          <a:p>
            <a:pPr>
              <a:lnSpc>
                <a:spcPct val="90000"/>
              </a:lnSpc>
              <a:spcBef>
                <a:spcPct val="30000"/>
              </a:spcBef>
              <a:defRPr/>
            </a:pPr>
            <a:endParaRPr lang="en-US">
              <a:effectLst>
                <a:outerShdw blurRad="38100" dist="38100" dir="2700000" algn="tl">
                  <a:srgbClr val="000000"/>
                </a:outerShdw>
              </a:effectLst>
              <a:latin typeface="Segoe Semibold"/>
            </a:endParaRPr>
          </a:p>
        </p:txBody>
      </p:sp>
      <p:sp>
        <p:nvSpPr>
          <p:cNvPr id="364549" name="Text Box 5"/>
          <p:cNvSpPr txBox="1">
            <a:spLocks noChangeArrowheads="1"/>
          </p:cNvSpPr>
          <p:nvPr/>
        </p:nvSpPr>
        <p:spPr bwMode="auto">
          <a:xfrm>
            <a:off x="3009900" y="1085850"/>
            <a:ext cx="3581400" cy="420688"/>
          </a:xfrm>
          <a:prstGeom prst="rect">
            <a:avLst/>
          </a:prstGeom>
          <a:noFill/>
          <a:ln w="12700" algn="ctr">
            <a:noFill/>
            <a:miter lim="800000"/>
            <a:headEnd/>
            <a:tailEnd/>
          </a:ln>
          <a:effectLst/>
        </p:spPr>
        <p:txBody>
          <a:bodyPr wrap="none">
            <a:spAutoFit/>
          </a:bodyPr>
          <a:lstStyle/>
          <a:p>
            <a:pPr>
              <a:lnSpc>
                <a:spcPct val="90000"/>
              </a:lnSpc>
              <a:spcBef>
                <a:spcPct val="30000"/>
              </a:spcBef>
              <a:defRPr/>
            </a:pPr>
            <a:r>
              <a:rPr lang="en-US" sz="2400">
                <a:effectLst>
                  <a:outerShdw blurRad="38100" dist="38100" dir="2700000" algn="tl">
                    <a:srgbClr val="000000"/>
                  </a:outerShdw>
                </a:effectLst>
                <a:latin typeface="Segoe Semibold"/>
              </a:rPr>
              <a:t>Visual Studio Team Suite</a:t>
            </a:r>
          </a:p>
        </p:txBody>
      </p:sp>
      <p:sp>
        <p:nvSpPr>
          <p:cNvPr id="364550" name="Rectangle 6"/>
          <p:cNvSpPr>
            <a:spLocks noChangeArrowheads="1"/>
          </p:cNvSpPr>
          <p:nvPr/>
        </p:nvSpPr>
        <p:spPr bwMode="auto">
          <a:xfrm>
            <a:off x="295275" y="1100138"/>
            <a:ext cx="360363" cy="5391150"/>
          </a:xfrm>
          <a:prstGeom prst="rect">
            <a:avLst/>
          </a:prstGeom>
          <a:noFill/>
          <a:ln w="6350" algn="ctr">
            <a:noFill/>
            <a:miter lim="800000"/>
            <a:headEnd type="none" w="sm" len="sm"/>
            <a:tailEnd type="none" w="sm" len="sm"/>
          </a:ln>
          <a:effectLst/>
        </p:spPr>
        <p:txBody>
          <a:bodyPr wrap="none" anchor="ctr"/>
          <a:lstStyle/>
          <a:p>
            <a:pPr>
              <a:lnSpc>
                <a:spcPct val="90000"/>
              </a:lnSpc>
              <a:spcBef>
                <a:spcPct val="30000"/>
              </a:spcBef>
              <a:defRPr/>
            </a:pPr>
            <a:endParaRPr lang="en-US">
              <a:effectLst>
                <a:outerShdw blurRad="38100" dist="38100" dir="2700000" algn="tl">
                  <a:srgbClr val="000000"/>
                </a:outerShdw>
              </a:effectLst>
              <a:latin typeface="Segoe Semibold"/>
            </a:endParaRPr>
          </a:p>
        </p:txBody>
      </p:sp>
      <p:sp>
        <p:nvSpPr>
          <p:cNvPr id="364551" name="Text Box 7"/>
          <p:cNvSpPr txBox="1">
            <a:spLocks noChangeArrowheads="1"/>
          </p:cNvSpPr>
          <p:nvPr/>
        </p:nvSpPr>
        <p:spPr bwMode="auto">
          <a:xfrm rot="16200000">
            <a:off x="-1013618" y="3796506"/>
            <a:ext cx="2947988" cy="339725"/>
          </a:xfrm>
          <a:prstGeom prst="rect">
            <a:avLst/>
          </a:prstGeom>
          <a:noFill/>
          <a:ln w="12700" algn="ctr">
            <a:noFill/>
            <a:miter lim="800000"/>
            <a:headEnd/>
            <a:tailEnd/>
          </a:ln>
          <a:effectLst/>
        </p:spPr>
        <p:txBody>
          <a:bodyPr wrap="none">
            <a:spAutoFit/>
          </a:bodyPr>
          <a:lstStyle/>
          <a:p>
            <a:pPr>
              <a:lnSpc>
                <a:spcPct val="90000"/>
              </a:lnSpc>
              <a:spcBef>
                <a:spcPct val="30000"/>
              </a:spcBef>
              <a:defRPr/>
            </a:pPr>
            <a:r>
              <a:rPr lang="en-US">
                <a:effectLst>
                  <a:outerShdw blurRad="38100" dist="38100" dir="2700000" algn="tl">
                    <a:srgbClr val="000000"/>
                  </a:outerShdw>
                </a:effectLst>
                <a:latin typeface="Segoe Semibold"/>
              </a:rPr>
              <a:t>MSF Process and Guidance</a:t>
            </a:r>
          </a:p>
        </p:txBody>
      </p:sp>
      <p:sp>
        <p:nvSpPr>
          <p:cNvPr id="364552" name="Rectangle 8"/>
          <p:cNvSpPr>
            <a:spLocks noChangeArrowheads="1"/>
          </p:cNvSpPr>
          <p:nvPr/>
        </p:nvSpPr>
        <p:spPr bwMode="auto">
          <a:xfrm>
            <a:off x="7983538" y="1089025"/>
            <a:ext cx="858837" cy="3868738"/>
          </a:xfrm>
          <a:prstGeom prst="rect">
            <a:avLst/>
          </a:prstGeom>
          <a:noFill/>
          <a:ln w="6350" algn="ctr">
            <a:noFill/>
            <a:miter lim="800000"/>
            <a:headEnd type="none" w="sm" len="sm"/>
            <a:tailEnd type="none" w="sm" len="sm"/>
          </a:ln>
          <a:effectLst/>
        </p:spPr>
        <p:txBody>
          <a:bodyPr wrap="none" anchor="ctr"/>
          <a:lstStyle/>
          <a:p>
            <a:pPr>
              <a:lnSpc>
                <a:spcPct val="90000"/>
              </a:lnSpc>
              <a:spcBef>
                <a:spcPct val="30000"/>
              </a:spcBef>
              <a:defRPr/>
            </a:pPr>
            <a:endParaRPr lang="en-US" sz="1400">
              <a:solidFill>
                <a:schemeClr val="bg2"/>
              </a:solidFill>
              <a:effectLst>
                <a:outerShdw blurRad="38100" dist="38100" dir="2700000" algn="tl">
                  <a:srgbClr val="FFFFFF"/>
                </a:outerShdw>
              </a:effectLst>
              <a:latin typeface="Segoe Semibold"/>
              <a:cs typeface="Arial" pitchFamily="34" charset="0"/>
            </a:endParaRPr>
          </a:p>
        </p:txBody>
      </p:sp>
      <p:sp>
        <p:nvSpPr>
          <p:cNvPr id="29710" name="Rectangle 9"/>
          <p:cNvSpPr>
            <a:spLocks noChangeArrowheads="1"/>
          </p:cNvSpPr>
          <p:nvPr/>
        </p:nvSpPr>
        <p:spPr bwMode="auto">
          <a:xfrm>
            <a:off x="812800" y="5367338"/>
            <a:ext cx="8072438" cy="1154112"/>
          </a:xfrm>
          <a:prstGeom prst="rect">
            <a:avLst/>
          </a:prstGeom>
          <a:noFill/>
          <a:ln w="12700" algn="ctr">
            <a:noFill/>
            <a:miter lim="800000"/>
            <a:headEnd/>
            <a:tailEnd/>
          </a:ln>
        </p:spPr>
        <p:txBody>
          <a:bodyPr anchor="ctr"/>
          <a:lstStyle/>
          <a:p>
            <a:endParaRPr lang="en-US"/>
          </a:p>
        </p:txBody>
      </p:sp>
      <p:sp>
        <p:nvSpPr>
          <p:cNvPr id="364554" name="Text Box 10"/>
          <p:cNvSpPr txBox="1">
            <a:spLocks noChangeArrowheads="1"/>
          </p:cNvSpPr>
          <p:nvPr/>
        </p:nvSpPr>
        <p:spPr bwMode="auto">
          <a:xfrm>
            <a:off x="1657350" y="5438775"/>
            <a:ext cx="5414963" cy="420688"/>
          </a:xfrm>
          <a:prstGeom prst="rect">
            <a:avLst/>
          </a:prstGeom>
          <a:noFill/>
          <a:ln w="12700" algn="ctr">
            <a:noFill/>
            <a:miter lim="800000"/>
            <a:headEnd/>
            <a:tailEnd/>
          </a:ln>
          <a:effectLst/>
        </p:spPr>
        <p:txBody>
          <a:bodyPr wrap="none">
            <a:spAutoFit/>
          </a:bodyPr>
          <a:lstStyle/>
          <a:p>
            <a:pPr>
              <a:lnSpc>
                <a:spcPct val="90000"/>
              </a:lnSpc>
              <a:spcBef>
                <a:spcPct val="30000"/>
              </a:spcBef>
              <a:defRPr/>
            </a:pPr>
            <a:r>
              <a:rPr lang="en-US" sz="2400">
                <a:effectLst>
                  <a:outerShdw blurRad="38100" dist="38100" dir="2700000" algn="tl">
                    <a:srgbClr val="000000"/>
                  </a:outerShdw>
                </a:effectLst>
                <a:latin typeface="Segoe Semibold"/>
              </a:rPr>
              <a:t>Visual Studio Team Foundation Server</a:t>
            </a:r>
          </a:p>
        </p:txBody>
      </p:sp>
      <p:sp>
        <p:nvSpPr>
          <p:cNvPr id="29712" name="Line 11"/>
          <p:cNvSpPr>
            <a:spLocks noChangeShapeType="1"/>
          </p:cNvSpPr>
          <p:nvPr/>
        </p:nvSpPr>
        <p:spPr bwMode="auto">
          <a:xfrm flipV="1">
            <a:off x="3197225" y="1677988"/>
            <a:ext cx="9525" cy="3140075"/>
          </a:xfrm>
          <a:prstGeom prst="line">
            <a:avLst/>
          </a:prstGeom>
          <a:noFill/>
          <a:ln w="19050">
            <a:solidFill>
              <a:schemeClr val="tx1"/>
            </a:solidFill>
            <a:round/>
            <a:headEnd/>
            <a:tailEnd/>
          </a:ln>
        </p:spPr>
        <p:txBody>
          <a:bodyPr lIns="92075" tIns="46038" rIns="92075" bIns="46038">
            <a:spAutoFit/>
          </a:bodyPr>
          <a:lstStyle/>
          <a:p>
            <a:endParaRPr lang="en-IN"/>
          </a:p>
        </p:txBody>
      </p:sp>
      <p:sp>
        <p:nvSpPr>
          <p:cNvPr id="29713" name="Line 12"/>
          <p:cNvSpPr>
            <a:spLocks noChangeShapeType="1"/>
          </p:cNvSpPr>
          <p:nvPr/>
        </p:nvSpPr>
        <p:spPr bwMode="auto">
          <a:xfrm flipV="1">
            <a:off x="4737100" y="1677988"/>
            <a:ext cx="9525" cy="3140075"/>
          </a:xfrm>
          <a:prstGeom prst="line">
            <a:avLst/>
          </a:prstGeom>
          <a:noFill/>
          <a:ln w="19050">
            <a:solidFill>
              <a:schemeClr val="tx1"/>
            </a:solidFill>
            <a:round/>
            <a:headEnd/>
            <a:tailEnd/>
          </a:ln>
        </p:spPr>
        <p:txBody>
          <a:bodyPr lIns="92075" tIns="46038" rIns="92075" bIns="46038">
            <a:spAutoFit/>
          </a:bodyPr>
          <a:lstStyle/>
          <a:p>
            <a:endParaRPr lang="en-IN"/>
          </a:p>
        </p:txBody>
      </p:sp>
      <p:sp>
        <p:nvSpPr>
          <p:cNvPr id="29714" name="Line 13"/>
          <p:cNvSpPr>
            <a:spLocks noChangeShapeType="1"/>
          </p:cNvSpPr>
          <p:nvPr/>
        </p:nvSpPr>
        <p:spPr bwMode="auto">
          <a:xfrm flipV="1">
            <a:off x="6269038" y="1677988"/>
            <a:ext cx="9525" cy="3140075"/>
          </a:xfrm>
          <a:prstGeom prst="line">
            <a:avLst/>
          </a:prstGeom>
          <a:noFill/>
          <a:ln w="19050">
            <a:solidFill>
              <a:schemeClr val="tx1"/>
            </a:solidFill>
            <a:round/>
            <a:headEnd/>
            <a:tailEnd/>
          </a:ln>
        </p:spPr>
        <p:txBody>
          <a:bodyPr lIns="92075" tIns="46038" rIns="92075" bIns="46038">
            <a:spAutoFit/>
          </a:bodyPr>
          <a:lstStyle/>
          <a:p>
            <a:endParaRPr lang="en-IN"/>
          </a:p>
        </p:txBody>
      </p:sp>
      <p:sp>
        <p:nvSpPr>
          <p:cNvPr id="364558" name="Text Box 14"/>
          <p:cNvSpPr txBox="1">
            <a:spLocks noChangeArrowheads="1"/>
          </p:cNvSpPr>
          <p:nvPr/>
        </p:nvSpPr>
        <p:spPr bwMode="auto">
          <a:xfrm>
            <a:off x="7962900" y="1612900"/>
            <a:ext cx="847725" cy="860425"/>
          </a:xfrm>
          <a:prstGeom prst="rect">
            <a:avLst/>
          </a:prstGeom>
          <a:noFill/>
          <a:ln w="12700" algn="ctr">
            <a:noFill/>
            <a:miter lim="800000"/>
            <a:headEnd/>
            <a:tailEnd/>
          </a:ln>
          <a:effectLst/>
        </p:spPr>
        <p:txBody>
          <a:bodyPr wrap="none">
            <a:spAutoFit/>
          </a:bodyPr>
          <a:lstStyle/>
          <a:p>
            <a:pPr>
              <a:lnSpc>
                <a:spcPct val="90000"/>
              </a:lnSpc>
              <a:spcBef>
                <a:spcPct val="30000"/>
              </a:spcBef>
              <a:defRPr/>
            </a:pPr>
            <a:r>
              <a:rPr lang="en-US" sz="1400">
                <a:effectLst>
                  <a:outerShdw blurRad="38100" dist="38100" dir="2700000" algn="tl">
                    <a:srgbClr val="000000"/>
                  </a:outerShdw>
                </a:effectLst>
                <a:latin typeface="Segoe Semibold"/>
              </a:rPr>
              <a:t>Visual</a:t>
            </a:r>
            <a:br>
              <a:rPr lang="en-US" sz="1400">
                <a:effectLst>
                  <a:outerShdw blurRad="38100" dist="38100" dir="2700000" algn="tl">
                    <a:srgbClr val="000000"/>
                  </a:outerShdw>
                </a:effectLst>
                <a:latin typeface="Segoe Semibold"/>
              </a:rPr>
            </a:br>
            <a:r>
              <a:rPr lang="en-US" sz="1400">
                <a:effectLst>
                  <a:outerShdw blurRad="38100" dist="38100" dir="2700000" algn="tl">
                    <a:srgbClr val="000000"/>
                  </a:outerShdw>
                </a:effectLst>
                <a:latin typeface="Segoe Semibold"/>
              </a:rPr>
              <a:t>Studio</a:t>
            </a:r>
            <a:br>
              <a:rPr lang="en-US" sz="1400">
                <a:effectLst>
                  <a:outerShdw blurRad="38100" dist="38100" dir="2700000" algn="tl">
                    <a:srgbClr val="000000"/>
                  </a:outerShdw>
                </a:effectLst>
                <a:latin typeface="Segoe Semibold"/>
              </a:rPr>
            </a:br>
            <a:r>
              <a:rPr lang="en-US" sz="1400">
                <a:effectLst>
                  <a:outerShdw blurRad="38100" dist="38100" dir="2700000" algn="tl">
                    <a:srgbClr val="000000"/>
                  </a:outerShdw>
                </a:effectLst>
                <a:latin typeface="Segoe Semibold"/>
              </a:rPr>
              <a:t>Industry</a:t>
            </a:r>
            <a:br>
              <a:rPr lang="en-US" sz="1400">
                <a:effectLst>
                  <a:outerShdw blurRad="38100" dist="38100" dir="2700000" algn="tl">
                    <a:srgbClr val="000000"/>
                  </a:outerShdw>
                </a:effectLst>
                <a:latin typeface="Segoe Semibold"/>
              </a:rPr>
            </a:br>
            <a:r>
              <a:rPr lang="en-US" sz="1400">
                <a:effectLst>
                  <a:outerShdw blurRad="38100" dist="38100" dir="2700000" algn="tl">
                    <a:srgbClr val="000000"/>
                  </a:outerShdw>
                </a:effectLst>
                <a:latin typeface="Segoe Semibold"/>
              </a:rPr>
              <a:t>Partners</a:t>
            </a:r>
          </a:p>
        </p:txBody>
      </p:sp>
      <p:sp>
        <p:nvSpPr>
          <p:cNvPr id="364559" name="Text Box 15"/>
          <p:cNvSpPr txBox="1">
            <a:spLocks noChangeArrowheads="1"/>
          </p:cNvSpPr>
          <p:nvPr/>
        </p:nvSpPr>
        <p:spPr bwMode="auto">
          <a:xfrm>
            <a:off x="1951038" y="1446213"/>
            <a:ext cx="1096962" cy="533400"/>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600">
                <a:solidFill>
                  <a:schemeClr val="accent1"/>
                </a:solidFill>
                <a:effectLst>
                  <a:outerShdw blurRad="38100" dist="38100" dir="2700000" algn="tl">
                    <a:srgbClr val="000000"/>
                  </a:outerShdw>
                </a:effectLst>
                <a:latin typeface="Segoe Semibold"/>
              </a:rPr>
              <a:t>Software</a:t>
            </a:r>
            <a:br>
              <a:rPr lang="en-US" sz="1600">
                <a:solidFill>
                  <a:schemeClr val="accent1"/>
                </a:solidFill>
                <a:effectLst>
                  <a:outerShdw blurRad="38100" dist="38100" dir="2700000" algn="tl">
                    <a:srgbClr val="000000"/>
                  </a:outerShdw>
                </a:effectLst>
                <a:latin typeface="Segoe Semibold"/>
              </a:rPr>
            </a:br>
            <a:r>
              <a:rPr lang="en-US" sz="1600">
                <a:solidFill>
                  <a:schemeClr val="accent1"/>
                </a:solidFill>
                <a:effectLst>
                  <a:outerShdw blurRad="38100" dist="38100" dir="2700000" algn="tl">
                    <a:srgbClr val="000000"/>
                  </a:outerShdw>
                </a:effectLst>
                <a:latin typeface="Segoe Semibold"/>
              </a:rPr>
              <a:t>Architects</a:t>
            </a:r>
          </a:p>
        </p:txBody>
      </p:sp>
      <p:sp>
        <p:nvSpPr>
          <p:cNvPr id="364560" name="Text Box 16"/>
          <p:cNvSpPr txBox="1">
            <a:spLocks noChangeArrowheads="1"/>
          </p:cNvSpPr>
          <p:nvPr/>
        </p:nvSpPr>
        <p:spPr bwMode="auto">
          <a:xfrm>
            <a:off x="3378200" y="1446213"/>
            <a:ext cx="1206500" cy="533400"/>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600">
                <a:solidFill>
                  <a:schemeClr val="accent1"/>
                </a:solidFill>
                <a:effectLst>
                  <a:outerShdw blurRad="38100" dist="38100" dir="2700000" algn="tl">
                    <a:srgbClr val="000000"/>
                  </a:outerShdw>
                </a:effectLst>
                <a:latin typeface="Segoe Semibold"/>
              </a:rPr>
              <a:t>Software</a:t>
            </a:r>
            <a:br>
              <a:rPr lang="en-US" sz="1600">
                <a:solidFill>
                  <a:schemeClr val="accent1"/>
                </a:solidFill>
                <a:effectLst>
                  <a:outerShdw blurRad="38100" dist="38100" dir="2700000" algn="tl">
                    <a:srgbClr val="000000"/>
                  </a:outerShdw>
                </a:effectLst>
                <a:latin typeface="Segoe Semibold"/>
              </a:rPr>
            </a:br>
            <a:r>
              <a:rPr lang="en-US" sz="1600">
                <a:solidFill>
                  <a:schemeClr val="accent1"/>
                </a:solidFill>
                <a:effectLst>
                  <a:outerShdw blurRad="38100" dist="38100" dir="2700000" algn="tl">
                    <a:srgbClr val="000000"/>
                  </a:outerShdw>
                </a:effectLst>
                <a:latin typeface="Segoe Semibold"/>
              </a:rPr>
              <a:t>Developers</a:t>
            </a:r>
          </a:p>
        </p:txBody>
      </p:sp>
      <p:sp>
        <p:nvSpPr>
          <p:cNvPr id="364561" name="Text Box 17"/>
          <p:cNvSpPr txBox="1">
            <a:spLocks noChangeArrowheads="1"/>
          </p:cNvSpPr>
          <p:nvPr/>
        </p:nvSpPr>
        <p:spPr bwMode="auto">
          <a:xfrm>
            <a:off x="4973638" y="1447800"/>
            <a:ext cx="990600" cy="533400"/>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600">
                <a:solidFill>
                  <a:schemeClr val="accent1"/>
                </a:solidFill>
                <a:effectLst>
                  <a:outerShdw blurRad="38100" dist="38100" dir="2700000" algn="tl">
                    <a:srgbClr val="000000"/>
                  </a:outerShdw>
                </a:effectLst>
                <a:latin typeface="Segoe Semibold"/>
              </a:rPr>
              <a:t>Software</a:t>
            </a:r>
            <a:br>
              <a:rPr lang="en-US" sz="1600">
                <a:solidFill>
                  <a:schemeClr val="accent1"/>
                </a:solidFill>
                <a:effectLst>
                  <a:outerShdw blurRad="38100" dist="38100" dir="2700000" algn="tl">
                    <a:srgbClr val="000000"/>
                  </a:outerShdw>
                </a:effectLst>
                <a:latin typeface="Segoe Semibold"/>
              </a:rPr>
            </a:br>
            <a:r>
              <a:rPr lang="en-US" sz="1600">
                <a:solidFill>
                  <a:schemeClr val="accent1"/>
                </a:solidFill>
                <a:effectLst>
                  <a:outerShdw blurRad="38100" dist="38100" dir="2700000" algn="tl">
                    <a:srgbClr val="000000"/>
                  </a:outerShdw>
                </a:effectLst>
                <a:latin typeface="Segoe Semibold"/>
              </a:rPr>
              <a:t>Testers</a:t>
            </a:r>
          </a:p>
        </p:txBody>
      </p:sp>
      <p:sp>
        <p:nvSpPr>
          <p:cNvPr id="364562" name="Text Box 18"/>
          <p:cNvSpPr txBox="1">
            <a:spLocks noChangeArrowheads="1"/>
          </p:cNvSpPr>
          <p:nvPr/>
        </p:nvSpPr>
        <p:spPr bwMode="auto">
          <a:xfrm>
            <a:off x="6392863" y="1446213"/>
            <a:ext cx="1373187" cy="533400"/>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600">
                <a:solidFill>
                  <a:schemeClr val="accent1"/>
                </a:solidFill>
                <a:effectLst>
                  <a:outerShdw blurRad="38100" dist="38100" dir="2700000" algn="tl">
                    <a:srgbClr val="000000"/>
                  </a:outerShdw>
                </a:effectLst>
                <a:latin typeface="Segoe Semibold"/>
              </a:rPr>
              <a:t>Database</a:t>
            </a:r>
            <a:br>
              <a:rPr lang="en-US" sz="1600">
                <a:solidFill>
                  <a:schemeClr val="accent1"/>
                </a:solidFill>
                <a:effectLst>
                  <a:outerShdw blurRad="38100" dist="38100" dir="2700000" algn="tl">
                    <a:srgbClr val="000000"/>
                  </a:outerShdw>
                </a:effectLst>
                <a:latin typeface="Segoe Semibold"/>
              </a:rPr>
            </a:br>
            <a:r>
              <a:rPr lang="en-US" sz="1600">
                <a:solidFill>
                  <a:schemeClr val="accent1"/>
                </a:solidFill>
                <a:effectLst>
                  <a:outerShdw blurRad="38100" dist="38100" dir="2700000" algn="tl">
                    <a:srgbClr val="000000"/>
                  </a:outerShdw>
                </a:effectLst>
                <a:latin typeface="Segoe Semibold"/>
              </a:rPr>
              <a:t>Professionals</a:t>
            </a:r>
          </a:p>
        </p:txBody>
      </p:sp>
      <p:sp>
        <p:nvSpPr>
          <p:cNvPr id="364563" name="Rectangle 19"/>
          <p:cNvSpPr>
            <a:spLocks noChangeArrowheads="1"/>
          </p:cNvSpPr>
          <p:nvPr/>
        </p:nvSpPr>
        <p:spPr bwMode="auto">
          <a:xfrm>
            <a:off x="798513" y="1068388"/>
            <a:ext cx="858837" cy="3868737"/>
          </a:xfrm>
          <a:prstGeom prst="rect">
            <a:avLst/>
          </a:prstGeom>
          <a:noFill/>
          <a:ln w="6350" algn="ctr">
            <a:noFill/>
            <a:miter lim="800000"/>
            <a:headEnd type="none" w="sm" len="sm"/>
            <a:tailEnd type="none" w="sm" len="sm"/>
          </a:ln>
          <a:effectLst/>
        </p:spPr>
        <p:txBody>
          <a:bodyPr wrap="none" anchor="ctr"/>
          <a:lstStyle/>
          <a:p>
            <a:pPr>
              <a:lnSpc>
                <a:spcPct val="90000"/>
              </a:lnSpc>
              <a:spcBef>
                <a:spcPct val="30000"/>
              </a:spcBef>
              <a:defRPr/>
            </a:pPr>
            <a:endParaRPr lang="en-US" sz="1400">
              <a:solidFill>
                <a:schemeClr val="bg2"/>
              </a:solidFill>
              <a:effectLst>
                <a:outerShdw blurRad="38100" dist="38100" dir="2700000" algn="tl">
                  <a:srgbClr val="FFFFFF"/>
                </a:outerShdw>
              </a:effectLst>
              <a:latin typeface="Segoe Semibold"/>
              <a:cs typeface="Arial" pitchFamily="34" charset="0"/>
            </a:endParaRPr>
          </a:p>
        </p:txBody>
      </p:sp>
      <p:sp>
        <p:nvSpPr>
          <p:cNvPr id="364566" name="Text Box 22"/>
          <p:cNvSpPr txBox="1">
            <a:spLocks noChangeArrowheads="1"/>
          </p:cNvSpPr>
          <p:nvPr/>
        </p:nvSpPr>
        <p:spPr bwMode="auto">
          <a:xfrm>
            <a:off x="809625" y="1612900"/>
            <a:ext cx="850900" cy="860425"/>
          </a:xfrm>
          <a:prstGeom prst="rect">
            <a:avLst/>
          </a:prstGeom>
          <a:noFill/>
          <a:ln w="12700" algn="ctr">
            <a:noFill/>
            <a:miter lim="800000"/>
            <a:headEnd/>
            <a:tailEnd/>
          </a:ln>
          <a:effectLst/>
        </p:spPr>
        <p:txBody>
          <a:bodyPr wrap="none">
            <a:spAutoFit/>
          </a:bodyPr>
          <a:lstStyle/>
          <a:p>
            <a:pPr>
              <a:lnSpc>
                <a:spcPct val="90000"/>
              </a:lnSpc>
              <a:spcBef>
                <a:spcPct val="30000"/>
              </a:spcBef>
              <a:defRPr/>
            </a:pPr>
            <a:r>
              <a:rPr lang="en-US" sz="1400">
                <a:effectLst>
                  <a:outerShdw blurRad="38100" dist="38100" dir="2700000" algn="tl">
                    <a:srgbClr val="000000"/>
                  </a:outerShdw>
                </a:effectLst>
                <a:latin typeface="Segoe Semibold"/>
              </a:rPr>
              <a:t>Visual</a:t>
            </a:r>
            <a:br>
              <a:rPr lang="en-US" sz="1400">
                <a:effectLst>
                  <a:outerShdw blurRad="38100" dist="38100" dir="2700000" algn="tl">
                    <a:srgbClr val="000000"/>
                  </a:outerShdw>
                </a:effectLst>
                <a:latin typeface="Segoe Semibold"/>
              </a:rPr>
            </a:br>
            <a:r>
              <a:rPr lang="en-US" sz="1400">
                <a:effectLst>
                  <a:outerShdw blurRad="38100" dist="38100" dir="2700000" algn="tl">
                    <a:srgbClr val="000000"/>
                  </a:outerShdw>
                </a:effectLst>
                <a:latin typeface="Segoe Semibold"/>
              </a:rPr>
              <a:t>Studio</a:t>
            </a:r>
            <a:br>
              <a:rPr lang="en-US" sz="1400">
                <a:effectLst>
                  <a:outerShdw blurRad="38100" dist="38100" dir="2700000" algn="tl">
                    <a:srgbClr val="000000"/>
                  </a:outerShdw>
                </a:effectLst>
                <a:latin typeface="Segoe Semibold"/>
              </a:rPr>
            </a:br>
            <a:r>
              <a:rPr lang="en-US" sz="1400">
                <a:effectLst>
                  <a:outerShdw blurRad="38100" dist="38100" dir="2700000" algn="tl">
                    <a:srgbClr val="000000"/>
                  </a:outerShdw>
                </a:effectLst>
                <a:latin typeface="Segoe Semibold"/>
              </a:rPr>
              <a:t>Team</a:t>
            </a:r>
            <a:br>
              <a:rPr lang="en-US" sz="1400">
                <a:effectLst>
                  <a:outerShdw blurRad="38100" dist="38100" dir="2700000" algn="tl">
                    <a:srgbClr val="000000"/>
                  </a:outerShdw>
                </a:effectLst>
                <a:latin typeface="Segoe Semibold"/>
              </a:rPr>
            </a:br>
            <a:r>
              <a:rPr lang="en-US" sz="1400">
                <a:effectLst>
                  <a:outerShdw blurRad="38100" dist="38100" dir="2700000" algn="tl">
                    <a:srgbClr val="000000"/>
                  </a:outerShdw>
                </a:effectLst>
                <a:latin typeface="Segoe Semibold"/>
              </a:rPr>
              <a:t>Explorer</a:t>
            </a:r>
          </a:p>
        </p:txBody>
      </p:sp>
      <p:sp>
        <p:nvSpPr>
          <p:cNvPr id="364567" name="Text Box 23"/>
          <p:cNvSpPr txBox="1">
            <a:spLocks noChangeArrowheads="1"/>
          </p:cNvSpPr>
          <p:nvPr/>
        </p:nvSpPr>
        <p:spPr bwMode="auto">
          <a:xfrm>
            <a:off x="1851025" y="2044700"/>
            <a:ext cx="1296988" cy="422275"/>
          </a:xfrm>
          <a:prstGeom prst="rect">
            <a:avLst/>
          </a:prstGeom>
          <a:noFill/>
          <a:ln w="12700">
            <a:noFill/>
            <a:miter lim="800000"/>
            <a:headEnd/>
            <a:tailEnd/>
          </a:ln>
          <a:effectLst/>
        </p:spPr>
        <p:txBody>
          <a:bodyPr>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Application Modeling</a:t>
            </a:r>
          </a:p>
        </p:txBody>
      </p:sp>
      <p:sp>
        <p:nvSpPr>
          <p:cNvPr id="364568" name="Text Box 24"/>
          <p:cNvSpPr txBox="1">
            <a:spLocks noChangeArrowheads="1"/>
          </p:cNvSpPr>
          <p:nvPr/>
        </p:nvSpPr>
        <p:spPr bwMode="auto">
          <a:xfrm>
            <a:off x="1697038" y="2466975"/>
            <a:ext cx="1606550" cy="587375"/>
          </a:xfrm>
          <a:prstGeom prst="rect">
            <a:avLst/>
          </a:prstGeom>
          <a:noFill/>
          <a:ln w="12700">
            <a:noFill/>
            <a:miter lim="800000"/>
            <a:headEnd/>
            <a:tailEnd/>
          </a:ln>
          <a:effectLst/>
        </p:spPr>
        <p:txBody>
          <a:bodyPr>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Infrastructure and Deployment Modeling</a:t>
            </a:r>
          </a:p>
        </p:txBody>
      </p:sp>
      <p:sp>
        <p:nvSpPr>
          <p:cNvPr id="364569" name="Text Box 25"/>
          <p:cNvSpPr txBox="1">
            <a:spLocks noChangeArrowheads="1"/>
          </p:cNvSpPr>
          <p:nvPr/>
        </p:nvSpPr>
        <p:spPr bwMode="auto">
          <a:xfrm>
            <a:off x="3414713" y="2044700"/>
            <a:ext cx="1135062"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Code Analysis</a:t>
            </a:r>
          </a:p>
        </p:txBody>
      </p:sp>
      <p:sp>
        <p:nvSpPr>
          <p:cNvPr id="364570" name="Text Box 26"/>
          <p:cNvSpPr txBox="1">
            <a:spLocks noChangeArrowheads="1"/>
          </p:cNvSpPr>
          <p:nvPr/>
        </p:nvSpPr>
        <p:spPr bwMode="auto">
          <a:xfrm>
            <a:off x="3300413" y="2466975"/>
            <a:ext cx="1362075" cy="422275"/>
          </a:xfrm>
          <a:prstGeom prst="rect">
            <a:avLst/>
          </a:prstGeom>
          <a:noFill/>
          <a:ln w="12700">
            <a:noFill/>
            <a:miter lim="800000"/>
            <a:headEnd/>
            <a:tailEnd/>
          </a:ln>
          <a:effectLst/>
        </p:spPr>
        <p:txBody>
          <a:bodyPr>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Performance Tuning</a:t>
            </a:r>
          </a:p>
        </p:txBody>
      </p:sp>
      <p:sp>
        <p:nvSpPr>
          <p:cNvPr id="364571" name="Text Box 27"/>
          <p:cNvSpPr txBox="1">
            <a:spLocks noChangeArrowheads="1"/>
          </p:cNvSpPr>
          <p:nvPr/>
        </p:nvSpPr>
        <p:spPr bwMode="auto">
          <a:xfrm>
            <a:off x="3317875" y="2978150"/>
            <a:ext cx="1327150"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Security Analysis</a:t>
            </a:r>
          </a:p>
        </p:txBody>
      </p:sp>
      <p:sp>
        <p:nvSpPr>
          <p:cNvPr id="364572" name="Text Box 28"/>
          <p:cNvSpPr txBox="1">
            <a:spLocks noChangeArrowheads="1"/>
          </p:cNvSpPr>
          <p:nvPr/>
        </p:nvSpPr>
        <p:spPr bwMode="auto">
          <a:xfrm>
            <a:off x="6542088" y="2044700"/>
            <a:ext cx="1077912" cy="4222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Database</a:t>
            </a:r>
            <a:br>
              <a:rPr lang="en-US" sz="1200">
                <a:effectLst>
                  <a:outerShdw blurRad="38100" dist="38100" dir="2700000" algn="tl">
                    <a:srgbClr val="000000"/>
                  </a:outerShdw>
                </a:effectLst>
                <a:latin typeface="Segoe Semibold"/>
              </a:rPr>
            </a:br>
            <a:r>
              <a:rPr lang="en-US" sz="1200">
                <a:effectLst>
                  <a:outerShdw blurRad="38100" dist="38100" dir="2700000" algn="tl">
                    <a:srgbClr val="000000"/>
                  </a:outerShdw>
                </a:effectLst>
                <a:latin typeface="Segoe Semibold"/>
              </a:rPr>
              <a:t> Deployment</a:t>
            </a:r>
          </a:p>
        </p:txBody>
      </p:sp>
      <p:sp>
        <p:nvSpPr>
          <p:cNvPr id="364573" name="Text Box 29"/>
          <p:cNvSpPr txBox="1">
            <a:spLocks noChangeArrowheads="1"/>
          </p:cNvSpPr>
          <p:nvPr/>
        </p:nvSpPr>
        <p:spPr bwMode="auto">
          <a:xfrm>
            <a:off x="6478588" y="2466975"/>
            <a:ext cx="1208087" cy="4222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Database</a:t>
            </a:r>
            <a:br>
              <a:rPr lang="en-US" sz="1200">
                <a:effectLst>
                  <a:outerShdw blurRad="38100" dist="38100" dir="2700000" algn="tl">
                    <a:srgbClr val="000000"/>
                  </a:outerShdw>
                </a:effectLst>
                <a:latin typeface="Segoe Semibold"/>
              </a:rPr>
            </a:br>
            <a:r>
              <a:rPr lang="en-US" sz="1200">
                <a:effectLst>
                  <a:outerShdw blurRad="38100" dist="38100" dir="2700000" algn="tl">
                    <a:srgbClr val="000000"/>
                  </a:outerShdw>
                </a:effectLst>
                <a:latin typeface="Segoe Semibold"/>
              </a:rPr>
              <a:t>Change Mgmt.</a:t>
            </a:r>
          </a:p>
        </p:txBody>
      </p:sp>
      <p:sp>
        <p:nvSpPr>
          <p:cNvPr id="364574" name="Text Box 30"/>
          <p:cNvSpPr txBox="1">
            <a:spLocks noChangeArrowheads="1"/>
          </p:cNvSpPr>
          <p:nvPr/>
        </p:nvSpPr>
        <p:spPr bwMode="auto">
          <a:xfrm>
            <a:off x="6673850" y="2886075"/>
            <a:ext cx="812800" cy="4222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Database</a:t>
            </a:r>
            <a:br>
              <a:rPr lang="en-US" sz="1200">
                <a:effectLst>
                  <a:outerShdw blurRad="38100" dist="38100" dir="2700000" algn="tl">
                    <a:srgbClr val="000000"/>
                  </a:outerShdw>
                </a:effectLst>
                <a:latin typeface="Segoe Semibold"/>
              </a:rPr>
            </a:br>
            <a:r>
              <a:rPr lang="en-US" sz="1200">
                <a:effectLst>
                  <a:outerShdw blurRad="38100" dist="38100" dir="2700000" algn="tl">
                    <a:srgbClr val="000000"/>
                  </a:outerShdw>
                </a:effectLst>
                <a:latin typeface="Segoe Semibold"/>
              </a:rPr>
              <a:t> Testing</a:t>
            </a:r>
          </a:p>
        </p:txBody>
      </p:sp>
      <p:sp>
        <p:nvSpPr>
          <p:cNvPr id="364575" name="Text Box 31"/>
          <p:cNvSpPr txBox="1">
            <a:spLocks noChangeArrowheads="1"/>
          </p:cNvSpPr>
          <p:nvPr/>
        </p:nvSpPr>
        <p:spPr bwMode="auto">
          <a:xfrm>
            <a:off x="4770438" y="2044700"/>
            <a:ext cx="1393825" cy="422275"/>
          </a:xfrm>
          <a:prstGeom prst="rect">
            <a:avLst/>
          </a:prstGeom>
          <a:noFill/>
          <a:ln w="12700">
            <a:noFill/>
            <a:miter lim="800000"/>
            <a:headEnd/>
            <a:tailEnd/>
          </a:ln>
          <a:effectLst/>
        </p:spPr>
        <p:txBody>
          <a:bodyPr>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Performance Testing</a:t>
            </a:r>
          </a:p>
        </p:txBody>
      </p:sp>
      <p:sp>
        <p:nvSpPr>
          <p:cNvPr id="364576" name="Text Box 32"/>
          <p:cNvSpPr txBox="1">
            <a:spLocks noChangeArrowheads="1"/>
          </p:cNvSpPr>
          <p:nvPr/>
        </p:nvSpPr>
        <p:spPr bwMode="auto">
          <a:xfrm>
            <a:off x="4846638" y="2466975"/>
            <a:ext cx="1244600"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Manual Testing</a:t>
            </a:r>
          </a:p>
        </p:txBody>
      </p:sp>
      <p:sp>
        <p:nvSpPr>
          <p:cNvPr id="364577" name="Text Box 33"/>
          <p:cNvSpPr txBox="1">
            <a:spLocks noChangeArrowheads="1"/>
          </p:cNvSpPr>
          <p:nvPr/>
        </p:nvSpPr>
        <p:spPr bwMode="auto">
          <a:xfrm>
            <a:off x="4721225" y="2886075"/>
            <a:ext cx="1493838" cy="422275"/>
          </a:xfrm>
          <a:prstGeom prst="rect">
            <a:avLst/>
          </a:prstGeom>
          <a:noFill/>
          <a:ln w="12700">
            <a:noFill/>
            <a:miter lim="800000"/>
            <a:headEnd/>
            <a:tailEnd/>
          </a:ln>
          <a:effectLst/>
        </p:spPr>
        <p:txBody>
          <a:bodyPr>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Test Case Management</a:t>
            </a:r>
          </a:p>
        </p:txBody>
      </p:sp>
      <p:pic>
        <p:nvPicPr>
          <p:cNvPr id="29733" name="Picture 66" descr="6-00208_Rectngl-H_DrkBl"/>
          <p:cNvPicPr>
            <a:picLocks noChangeAspect="1" noChangeArrowheads="1"/>
          </p:cNvPicPr>
          <p:nvPr/>
        </p:nvPicPr>
        <p:blipFill>
          <a:blip r:embed="rId8"/>
          <a:srcRect/>
          <a:stretch>
            <a:fillRect/>
          </a:stretch>
        </p:blipFill>
        <p:spPr bwMode="auto">
          <a:xfrm>
            <a:off x="3352800" y="4495800"/>
            <a:ext cx="2895600" cy="311150"/>
          </a:xfrm>
          <a:prstGeom prst="rect">
            <a:avLst/>
          </a:prstGeom>
          <a:noFill/>
          <a:ln w="9525">
            <a:noFill/>
            <a:miter lim="800000"/>
            <a:headEnd/>
            <a:tailEnd/>
          </a:ln>
        </p:spPr>
      </p:pic>
      <p:sp>
        <p:nvSpPr>
          <p:cNvPr id="364578" name="Text Box 34"/>
          <p:cNvSpPr txBox="1">
            <a:spLocks noChangeArrowheads="1"/>
          </p:cNvSpPr>
          <p:nvPr/>
        </p:nvSpPr>
        <p:spPr bwMode="auto">
          <a:xfrm>
            <a:off x="3500438" y="4576763"/>
            <a:ext cx="2608262" cy="193675"/>
          </a:xfrm>
          <a:prstGeom prst="rect">
            <a:avLst/>
          </a:prstGeom>
          <a:noFill/>
          <a:ln w="12700" algn="ctr">
            <a:noFill/>
            <a:miter lim="800000"/>
            <a:headEnd/>
            <a:tailEnd/>
          </a:ln>
          <a:effectLst/>
        </p:spPr>
        <p:txBody>
          <a:bodyPr anchor="ctr"/>
          <a:lstStyle/>
          <a:p>
            <a:pPr>
              <a:lnSpc>
                <a:spcPct val="90000"/>
              </a:lnSpc>
              <a:spcBef>
                <a:spcPct val="30000"/>
              </a:spcBef>
              <a:defRPr/>
            </a:pPr>
            <a:r>
              <a:rPr lang="en-US" sz="1200">
                <a:effectLst>
                  <a:outerShdw blurRad="38100" dist="38100" dir="2700000" algn="tl">
                    <a:srgbClr val="000000"/>
                  </a:outerShdw>
                </a:effectLst>
                <a:latin typeface="Segoe Semibold"/>
              </a:rPr>
              <a:t>Visual Studio Professional Edition</a:t>
            </a:r>
          </a:p>
        </p:txBody>
      </p:sp>
      <p:sp>
        <p:nvSpPr>
          <p:cNvPr id="29735" name="Line 36"/>
          <p:cNvSpPr>
            <a:spLocks noChangeShapeType="1"/>
          </p:cNvSpPr>
          <p:nvPr/>
        </p:nvSpPr>
        <p:spPr bwMode="auto">
          <a:xfrm flipH="1" flipV="1">
            <a:off x="1831975" y="4672013"/>
            <a:ext cx="1600200" cy="1587"/>
          </a:xfrm>
          <a:prstGeom prst="line">
            <a:avLst/>
          </a:prstGeom>
          <a:noFill/>
          <a:ln w="12700">
            <a:solidFill>
              <a:srgbClr val="B2B2B2"/>
            </a:solidFill>
            <a:round/>
            <a:headEnd/>
            <a:tailEnd type="triangle" w="med" len="med"/>
          </a:ln>
        </p:spPr>
        <p:txBody>
          <a:bodyPr anchor="ctr"/>
          <a:lstStyle/>
          <a:p>
            <a:endParaRPr lang="en-IN"/>
          </a:p>
        </p:txBody>
      </p:sp>
      <p:sp>
        <p:nvSpPr>
          <p:cNvPr id="29736" name="Line 35"/>
          <p:cNvSpPr>
            <a:spLocks noChangeShapeType="1"/>
          </p:cNvSpPr>
          <p:nvPr/>
        </p:nvSpPr>
        <p:spPr bwMode="auto">
          <a:xfrm flipV="1">
            <a:off x="6159500" y="4672013"/>
            <a:ext cx="1612900" cy="1587"/>
          </a:xfrm>
          <a:prstGeom prst="line">
            <a:avLst/>
          </a:prstGeom>
          <a:noFill/>
          <a:ln w="12700">
            <a:solidFill>
              <a:srgbClr val="B2B2B2"/>
            </a:solidFill>
            <a:round/>
            <a:headEnd/>
            <a:tailEnd type="triangle" w="med" len="med"/>
          </a:ln>
        </p:spPr>
        <p:txBody>
          <a:bodyPr anchor="ctr"/>
          <a:lstStyle/>
          <a:p>
            <a:endParaRPr lang="en-IN"/>
          </a:p>
        </p:txBody>
      </p:sp>
      <p:pic>
        <p:nvPicPr>
          <p:cNvPr id="29737" name="Picture 37" descr="Database 4 blue"/>
          <p:cNvPicPr>
            <a:picLocks noChangeAspect="1" noChangeArrowheads="1"/>
          </p:cNvPicPr>
          <p:nvPr/>
        </p:nvPicPr>
        <p:blipFill>
          <a:blip r:embed="rId9"/>
          <a:srcRect/>
          <a:stretch>
            <a:fillRect/>
          </a:stretch>
        </p:blipFill>
        <p:spPr bwMode="auto">
          <a:xfrm>
            <a:off x="7485063" y="5635625"/>
            <a:ext cx="1001712" cy="815975"/>
          </a:xfrm>
          <a:prstGeom prst="rect">
            <a:avLst/>
          </a:prstGeom>
          <a:noFill/>
          <a:ln w="9525">
            <a:noFill/>
            <a:miter lim="800000"/>
            <a:headEnd/>
            <a:tailEnd/>
          </a:ln>
        </p:spPr>
      </p:pic>
      <p:sp>
        <p:nvSpPr>
          <p:cNvPr id="364582" name="Text Box 38"/>
          <p:cNvSpPr txBox="1">
            <a:spLocks noChangeArrowheads="1"/>
          </p:cNvSpPr>
          <p:nvPr/>
        </p:nvSpPr>
        <p:spPr bwMode="auto">
          <a:xfrm>
            <a:off x="1620838" y="5876925"/>
            <a:ext cx="1665287"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Change Management</a:t>
            </a:r>
          </a:p>
        </p:txBody>
      </p:sp>
      <p:sp>
        <p:nvSpPr>
          <p:cNvPr id="364583" name="Text Box 39"/>
          <p:cNvSpPr txBox="1">
            <a:spLocks noChangeArrowheads="1"/>
          </p:cNvSpPr>
          <p:nvPr/>
        </p:nvSpPr>
        <p:spPr bwMode="auto">
          <a:xfrm>
            <a:off x="1677988" y="6191250"/>
            <a:ext cx="1550987"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Work Item Tracking</a:t>
            </a:r>
          </a:p>
        </p:txBody>
      </p:sp>
      <p:sp>
        <p:nvSpPr>
          <p:cNvPr id="364584" name="Text Box 40"/>
          <p:cNvSpPr txBox="1">
            <a:spLocks noChangeArrowheads="1"/>
          </p:cNvSpPr>
          <p:nvPr/>
        </p:nvSpPr>
        <p:spPr bwMode="auto">
          <a:xfrm>
            <a:off x="3856038" y="5876925"/>
            <a:ext cx="874712"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Reporting</a:t>
            </a:r>
          </a:p>
        </p:txBody>
      </p:sp>
      <p:sp>
        <p:nvSpPr>
          <p:cNvPr id="364585" name="Text Box 41"/>
          <p:cNvSpPr txBox="1">
            <a:spLocks noChangeArrowheads="1"/>
          </p:cNvSpPr>
          <p:nvPr/>
        </p:nvSpPr>
        <p:spPr bwMode="auto">
          <a:xfrm>
            <a:off x="3810000" y="6191250"/>
            <a:ext cx="966788"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Project Site</a:t>
            </a:r>
          </a:p>
        </p:txBody>
      </p:sp>
      <p:sp>
        <p:nvSpPr>
          <p:cNvPr id="364586" name="Text Box 42"/>
          <p:cNvSpPr txBox="1">
            <a:spLocks noChangeArrowheads="1"/>
          </p:cNvSpPr>
          <p:nvPr/>
        </p:nvSpPr>
        <p:spPr bwMode="auto">
          <a:xfrm>
            <a:off x="5449888" y="5886450"/>
            <a:ext cx="1546225"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Integration Services</a:t>
            </a:r>
          </a:p>
        </p:txBody>
      </p:sp>
      <p:sp>
        <p:nvSpPr>
          <p:cNvPr id="364587" name="Text Box 43"/>
          <p:cNvSpPr txBox="1">
            <a:spLocks noChangeArrowheads="1"/>
          </p:cNvSpPr>
          <p:nvPr/>
        </p:nvSpPr>
        <p:spPr bwMode="auto">
          <a:xfrm>
            <a:off x="5408613" y="6200775"/>
            <a:ext cx="1628775"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Project Management</a:t>
            </a:r>
          </a:p>
        </p:txBody>
      </p:sp>
      <p:sp>
        <p:nvSpPr>
          <p:cNvPr id="364589" name="Text Box 45"/>
          <p:cNvSpPr txBox="1">
            <a:spLocks noChangeArrowheads="1"/>
          </p:cNvSpPr>
          <p:nvPr/>
        </p:nvSpPr>
        <p:spPr bwMode="auto">
          <a:xfrm>
            <a:off x="4811713" y="5005388"/>
            <a:ext cx="1301750" cy="257175"/>
          </a:xfrm>
          <a:prstGeom prst="rect">
            <a:avLst/>
          </a:prstGeom>
          <a:noFill/>
          <a:ln w="12700">
            <a:noFill/>
            <a:miter lim="800000"/>
            <a:headEnd/>
            <a:tailEnd/>
          </a:ln>
          <a:effectLst/>
        </p:spPr>
        <p:txBody>
          <a:bodyPr wrap="none">
            <a:spAutoFit/>
          </a:bodyPr>
          <a:lstStyle/>
          <a:p>
            <a:pPr>
              <a:lnSpc>
                <a:spcPct val="90000"/>
              </a:lnSpc>
              <a:spcBef>
                <a:spcPct val="30000"/>
              </a:spcBef>
              <a:defRPr/>
            </a:pPr>
            <a:r>
              <a:rPr lang="en-US" sz="1200">
                <a:effectLst>
                  <a:outerShdw blurRad="38100" dist="38100" dir="2700000" algn="tl">
                    <a:srgbClr val="000000"/>
                  </a:outerShdw>
                </a:effectLst>
                <a:latin typeface="Segoe Semibold"/>
              </a:rPr>
              <a:t>Load Test Agent</a:t>
            </a:r>
          </a:p>
        </p:txBody>
      </p:sp>
      <p:sp>
        <p:nvSpPr>
          <p:cNvPr id="29745" name="Line 49"/>
          <p:cNvSpPr>
            <a:spLocks noChangeShapeType="1"/>
          </p:cNvSpPr>
          <p:nvPr/>
        </p:nvSpPr>
        <p:spPr bwMode="auto">
          <a:xfrm flipH="1" flipV="1">
            <a:off x="3200400" y="3429000"/>
            <a:ext cx="1524000" cy="0"/>
          </a:xfrm>
          <a:prstGeom prst="line">
            <a:avLst/>
          </a:prstGeom>
          <a:noFill/>
          <a:ln w="12700">
            <a:solidFill>
              <a:srgbClr val="B2B2B2"/>
            </a:solidFill>
            <a:round/>
            <a:headEnd/>
            <a:tailEnd type="triangle" w="med" len="med"/>
          </a:ln>
        </p:spPr>
        <p:txBody>
          <a:bodyPr anchor="ctr"/>
          <a:lstStyle/>
          <a:p>
            <a:endParaRPr lang="en-IN"/>
          </a:p>
        </p:txBody>
      </p:sp>
      <p:sp>
        <p:nvSpPr>
          <p:cNvPr id="29746" name="Line 51"/>
          <p:cNvSpPr>
            <a:spLocks noChangeShapeType="1"/>
          </p:cNvSpPr>
          <p:nvPr/>
        </p:nvSpPr>
        <p:spPr bwMode="auto">
          <a:xfrm flipH="1" flipV="1">
            <a:off x="1828800" y="4071938"/>
            <a:ext cx="2133600" cy="0"/>
          </a:xfrm>
          <a:prstGeom prst="line">
            <a:avLst/>
          </a:prstGeom>
          <a:noFill/>
          <a:ln w="12700">
            <a:solidFill>
              <a:srgbClr val="B2B2B2"/>
            </a:solidFill>
            <a:round/>
            <a:headEnd/>
            <a:tailEnd type="triangle" w="med" len="med"/>
          </a:ln>
        </p:spPr>
        <p:txBody>
          <a:bodyPr anchor="ctr"/>
          <a:lstStyle/>
          <a:p>
            <a:endParaRPr lang="en-IN"/>
          </a:p>
        </p:txBody>
      </p:sp>
      <p:sp>
        <p:nvSpPr>
          <p:cNvPr id="29747" name="Line 52"/>
          <p:cNvSpPr>
            <a:spLocks noChangeShapeType="1"/>
          </p:cNvSpPr>
          <p:nvPr/>
        </p:nvSpPr>
        <p:spPr bwMode="auto">
          <a:xfrm flipH="1" flipV="1">
            <a:off x="1843088" y="4371975"/>
            <a:ext cx="1676400" cy="0"/>
          </a:xfrm>
          <a:prstGeom prst="line">
            <a:avLst/>
          </a:prstGeom>
          <a:noFill/>
          <a:ln w="12700">
            <a:solidFill>
              <a:srgbClr val="B2B2B2"/>
            </a:solidFill>
            <a:round/>
            <a:headEnd/>
            <a:tailEnd type="triangle" w="med" len="med"/>
          </a:ln>
        </p:spPr>
        <p:txBody>
          <a:bodyPr anchor="ctr"/>
          <a:lstStyle/>
          <a:p>
            <a:endParaRPr lang="en-IN"/>
          </a:p>
        </p:txBody>
      </p:sp>
      <p:sp>
        <p:nvSpPr>
          <p:cNvPr id="29748" name="Line 50"/>
          <p:cNvSpPr>
            <a:spLocks noChangeShapeType="1"/>
          </p:cNvSpPr>
          <p:nvPr/>
        </p:nvSpPr>
        <p:spPr bwMode="auto">
          <a:xfrm flipV="1">
            <a:off x="6324600" y="3429000"/>
            <a:ext cx="1447800" cy="0"/>
          </a:xfrm>
          <a:prstGeom prst="line">
            <a:avLst/>
          </a:prstGeom>
          <a:noFill/>
          <a:ln w="12700">
            <a:solidFill>
              <a:srgbClr val="B2B2B2"/>
            </a:solidFill>
            <a:round/>
            <a:headEnd/>
            <a:tailEnd type="triangle" w="med" len="med"/>
          </a:ln>
        </p:spPr>
        <p:txBody>
          <a:bodyPr anchor="ctr"/>
          <a:lstStyle/>
          <a:p>
            <a:endParaRPr lang="en-IN"/>
          </a:p>
        </p:txBody>
      </p:sp>
      <p:sp>
        <p:nvSpPr>
          <p:cNvPr id="29749" name="Line 53"/>
          <p:cNvSpPr>
            <a:spLocks noChangeShapeType="1"/>
          </p:cNvSpPr>
          <p:nvPr/>
        </p:nvSpPr>
        <p:spPr bwMode="auto">
          <a:xfrm flipV="1">
            <a:off x="5481638" y="4052888"/>
            <a:ext cx="2290762" cy="0"/>
          </a:xfrm>
          <a:prstGeom prst="line">
            <a:avLst/>
          </a:prstGeom>
          <a:noFill/>
          <a:ln w="12700">
            <a:solidFill>
              <a:srgbClr val="B2B2B2"/>
            </a:solidFill>
            <a:round/>
            <a:headEnd/>
            <a:tailEnd type="triangle" w="med" len="med"/>
          </a:ln>
        </p:spPr>
        <p:txBody>
          <a:bodyPr anchor="ctr"/>
          <a:lstStyle/>
          <a:p>
            <a:endParaRPr lang="en-IN"/>
          </a:p>
        </p:txBody>
      </p:sp>
      <p:sp>
        <p:nvSpPr>
          <p:cNvPr id="29750" name="Line 54"/>
          <p:cNvSpPr>
            <a:spLocks noChangeShapeType="1"/>
          </p:cNvSpPr>
          <p:nvPr/>
        </p:nvSpPr>
        <p:spPr bwMode="auto">
          <a:xfrm>
            <a:off x="5791200" y="4357688"/>
            <a:ext cx="1981200" cy="0"/>
          </a:xfrm>
          <a:prstGeom prst="line">
            <a:avLst/>
          </a:prstGeom>
          <a:noFill/>
          <a:ln w="12700">
            <a:solidFill>
              <a:srgbClr val="B2B2B2"/>
            </a:solidFill>
            <a:round/>
            <a:headEnd/>
            <a:tailEnd type="triangle" w="med" len="med"/>
          </a:ln>
        </p:spPr>
        <p:txBody>
          <a:bodyPr anchor="ctr"/>
          <a:lstStyle/>
          <a:p>
            <a:endParaRPr lang="en-IN"/>
          </a:p>
        </p:txBody>
      </p:sp>
      <p:pic>
        <p:nvPicPr>
          <p:cNvPr id="29751" name="Picture 65" descr="6-00208_Rectngl-H_DrkBl"/>
          <p:cNvPicPr>
            <a:picLocks noChangeAspect="1" noChangeArrowheads="1"/>
          </p:cNvPicPr>
          <p:nvPr/>
        </p:nvPicPr>
        <p:blipFill>
          <a:blip r:embed="rId10"/>
          <a:srcRect/>
          <a:stretch>
            <a:fillRect/>
          </a:stretch>
        </p:blipFill>
        <p:spPr bwMode="auto">
          <a:xfrm>
            <a:off x="3505200" y="4191000"/>
            <a:ext cx="2286000" cy="311150"/>
          </a:xfrm>
          <a:prstGeom prst="rect">
            <a:avLst/>
          </a:prstGeom>
          <a:noFill/>
          <a:ln w="9525">
            <a:noFill/>
            <a:miter lim="800000"/>
            <a:headEnd/>
            <a:tailEnd/>
          </a:ln>
        </p:spPr>
      </p:pic>
      <p:sp>
        <p:nvSpPr>
          <p:cNvPr id="364599" name="Text Box 55"/>
          <p:cNvSpPr txBox="1">
            <a:spLocks noChangeArrowheads="1"/>
          </p:cNvSpPr>
          <p:nvPr/>
        </p:nvSpPr>
        <p:spPr bwMode="auto">
          <a:xfrm>
            <a:off x="3657600" y="4294188"/>
            <a:ext cx="2009775" cy="161925"/>
          </a:xfrm>
          <a:prstGeom prst="rect">
            <a:avLst/>
          </a:prstGeom>
          <a:noFill/>
          <a:ln w="12700" algn="ctr">
            <a:noFill/>
            <a:miter lim="800000"/>
            <a:headEnd/>
            <a:tailEnd/>
          </a:ln>
          <a:effectLst/>
        </p:spPr>
        <p:txBody>
          <a:bodyPr anchor="ctr"/>
          <a:lstStyle/>
          <a:p>
            <a:pPr>
              <a:lnSpc>
                <a:spcPct val="90000"/>
              </a:lnSpc>
              <a:spcBef>
                <a:spcPct val="30000"/>
              </a:spcBef>
              <a:defRPr/>
            </a:pPr>
            <a:r>
              <a:rPr lang="en-US" sz="1200">
                <a:effectLst>
                  <a:outerShdw blurRad="38100" dist="38100" dir="2700000" algn="tl">
                    <a:srgbClr val="000000"/>
                  </a:outerShdw>
                </a:effectLst>
                <a:latin typeface="Segoe Semibold"/>
              </a:rPr>
              <a:t>Visio and UML Modeling</a:t>
            </a:r>
          </a:p>
        </p:txBody>
      </p:sp>
      <p:pic>
        <p:nvPicPr>
          <p:cNvPr id="29753" name="Picture 64" descr="6-00208_Rectngl-H_DrkBl"/>
          <p:cNvPicPr>
            <a:picLocks noChangeAspect="1" noChangeArrowheads="1"/>
          </p:cNvPicPr>
          <p:nvPr/>
        </p:nvPicPr>
        <p:blipFill>
          <a:blip r:embed="rId6"/>
          <a:srcRect/>
          <a:stretch>
            <a:fillRect/>
          </a:stretch>
        </p:blipFill>
        <p:spPr bwMode="auto">
          <a:xfrm>
            <a:off x="3962400" y="3886200"/>
            <a:ext cx="1524000" cy="311150"/>
          </a:xfrm>
          <a:prstGeom prst="rect">
            <a:avLst/>
          </a:prstGeom>
          <a:noFill/>
          <a:ln w="9525">
            <a:noFill/>
            <a:miter lim="800000"/>
            <a:headEnd/>
            <a:tailEnd/>
          </a:ln>
        </p:spPr>
      </p:pic>
      <p:sp>
        <p:nvSpPr>
          <p:cNvPr id="364600" name="Text Box 56"/>
          <p:cNvSpPr txBox="1">
            <a:spLocks noChangeArrowheads="1"/>
          </p:cNvSpPr>
          <p:nvPr/>
        </p:nvSpPr>
        <p:spPr bwMode="auto">
          <a:xfrm>
            <a:off x="4052888" y="3968750"/>
            <a:ext cx="1281112" cy="203200"/>
          </a:xfrm>
          <a:prstGeom prst="rect">
            <a:avLst/>
          </a:prstGeom>
          <a:noFill/>
          <a:ln w="12700" algn="ctr">
            <a:noFill/>
            <a:miter lim="800000"/>
            <a:headEnd/>
            <a:tailEnd/>
          </a:ln>
          <a:effectLst/>
        </p:spPr>
        <p:txBody>
          <a:bodyPr anchor="ctr"/>
          <a:lstStyle/>
          <a:p>
            <a:pPr>
              <a:lnSpc>
                <a:spcPct val="90000"/>
              </a:lnSpc>
              <a:spcBef>
                <a:spcPct val="30000"/>
              </a:spcBef>
              <a:defRPr/>
            </a:pPr>
            <a:r>
              <a:rPr lang="en-US" sz="1200">
                <a:effectLst>
                  <a:outerShdw blurRad="38100" dist="38100" dir="2700000" algn="tl">
                    <a:srgbClr val="000000"/>
                  </a:outerShdw>
                </a:effectLst>
                <a:latin typeface="Segoe Semibold"/>
              </a:rPr>
              <a:t>Class Modeling</a:t>
            </a:r>
          </a:p>
        </p:txBody>
      </p:sp>
      <p:pic>
        <p:nvPicPr>
          <p:cNvPr id="29755" name="Picture 62" descr="6-00208_Rectngl-H_DrkBl"/>
          <p:cNvPicPr>
            <a:picLocks noChangeAspect="1" noChangeArrowheads="1"/>
          </p:cNvPicPr>
          <p:nvPr/>
        </p:nvPicPr>
        <p:blipFill>
          <a:blip r:embed="rId6"/>
          <a:srcRect/>
          <a:stretch>
            <a:fillRect/>
          </a:stretch>
        </p:blipFill>
        <p:spPr bwMode="auto">
          <a:xfrm>
            <a:off x="4724400" y="3276600"/>
            <a:ext cx="1524000" cy="311150"/>
          </a:xfrm>
          <a:prstGeom prst="rect">
            <a:avLst/>
          </a:prstGeom>
          <a:noFill/>
          <a:ln w="9525">
            <a:noFill/>
            <a:miter lim="800000"/>
            <a:headEnd/>
            <a:tailEnd/>
          </a:ln>
        </p:spPr>
      </p:pic>
      <p:sp>
        <p:nvSpPr>
          <p:cNvPr id="364601" name="Text Box 57"/>
          <p:cNvSpPr txBox="1">
            <a:spLocks noChangeArrowheads="1"/>
          </p:cNvSpPr>
          <p:nvPr/>
        </p:nvSpPr>
        <p:spPr bwMode="auto">
          <a:xfrm>
            <a:off x="4800600" y="3352800"/>
            <a:ext cx="1436688" cy="161925"/>
          </a:xfrm>
          <a:prstGeom prst="rect">
            <a:avLst/>
          </a:prstGeom>
          <a:noFill/>
          <a:ln w="12700" algn="ctr">
            <a:noFill/>
            <a:miter lim="800000"/>
            <a:headEnd/>
            <a:tailEnd/>
          </a:ln>
          <a:effectLst/>
        </p:spPr>
        <p:txBody>
          <a:bodyPr anchor="ctr"/>
          <a:lstStyle/>
          <a:p>
            <a:pPr>
              <a:lnSpc>
                <a:spcPct val="90000"/>
              </a:lnSpc>
              <a:spcBef>
                <a:spcPct val="30000"/>
              </a:spcBef>
              <a:defRPr/>
            </a:pPr>
            <a:r>
              <a:rPr lang="en-US" sz="1200">
                <a:effectLst>
                  <a:outerShdw blurRad="38100" dist="38100" dir="2700000" algn="tl">
                    <a:srgbClr val="000000"/>
                  </a:outerShdw>
                </a:effectLst>
                <a:latin typeface="Segoe Semibold"/>
              </a:rPr>
              <a:t>Unit Testing</a:t>
            </a:r>
          </a:p>
        </p:txBody>
      </p:sp>
      <p:sp>
        <p:nvSpPr>
          <p:cNvPr id="29757" name="Line 58"/>
          <p:cNvSpPr>
            <a:spLocks noChangeShapeType="1"/>
          </p:cNvSpPr>
          <p:nvPr/>
        </p:nvSpPr>
        <p:spPr bwMode="auto">
          <a:xfrm flipH="1" flipV="1">
            <a:off x="3200400" y="3733800"/>
            <a:ext cx="762000" cy="0"/>
          </a:xfrm>
          <a:prstGeom prst="line">
            <a:avLst/>
          </a:prstGeom>
          <a:noFill/>
          <a:ln w="12700">
            <a:solidFill>
              <a:srgbClr val="B2B2B2"/>
            </a:solidFill>
            <a:round/>
            <a:headEnd/>
            <a:tailEnd type="triangle" w="med" len="med"/>
          </a:ln>
        </p:spPr>
        <p:txBody>
          <a:bodyPr anchor="ctr"/>
          <a:lstStyle/>
          <a:p>
            <a:endParaRPr lang="en-IN"/>
          </a:p>
        </p:txBody>
      </p:sp>
      <p:sp>
        <p:nvSpPr>
          <p:cNvPr id="29758" name="Line 59"/>
          <p:cNvSpPr>
            <a:spLocks noChangeShapeType="1"/>
          </p:cNvSpPr>
          <p:nvPr/>
        </p:nvSpPr>
        <p:spPr bwMode="auto">
          <a:xfrm flipV="1">
            <a:off x="5562600" y="3733800"/>
            <a:ext cx="685800" cy="0"/>
          </a:xfrm>
          <a:prstGeom prst="line">
            <a:avLst/>
          </a:prstGeom>
          <a:noFill/>
          <a:ln w="12700">
            <a:solidFill>
              <a:srgbClr val="B2B2B2"/>
            </a:solidFill>
            <a:round/>
            <a:headEnd/>
            <a:tailEnd type="triangle" w="med" len="med"/>
          </a:ln>
        </p:spPr>
        <p:txBody>
          <a:bodyPr anchor="ctr"/>
          <a:lstStyle/>
          <a:p>
            <a:endParaRPr lang="en-IN"/>
          </a:p>
        </p:txBody>
      </p:sp>
      <p:pic>
        <p:nvPicPr>
          <p:cNvPr id="29759" name="Picture 63" descr="6-00208_Rectngl-H_DrkBl"/>
          <p:cNvPicPr>
            <a:picLocks noChangeAspect="1" noChangeArrowheads="1"/>
          </p:cNvPicPr>
          <p:nvPr/>
        </p:nvPicPr>
        <p:blipFill>
          <a:blip r:embed="rId11"/>
          <a:srcRect/>
          <a:stretch>
            <a:fillRect/>
          </a:stretch>
        </p:blipFill>
        <p:spPr bwMode="auto">
          <a:xfrm>
            <a:off x="3962400" y="3581400"/>
            <a:ext cx="1600200" cy="311150"/>
          </a:xfrm>
          <a:prstGeom prst="rect">
            <a:avLst/>
          </a:prstGeom>
          <a:noFill/>
          <a:ln w="9525">
            <a:noFill/>
            <a:miter lim="800000"/>
            <a:headEnd/>
            <a:tailEnd/>
          </a:ln>
        </p:spPr>
      </p:pic>
      <p:sp>
        <p:nvSpPr>
          <p:cNvPr id="364604" name="Text Box 60"/>
          <p:cNvSpPr txBox="1">
            <a:spLocks noChangeArrowheads="1"/>
          </p:cNvSpPr>
          <p:nvPr/>
        </p:nvSpPr>
        <p:spPr bwMode="auto">
          <a:xfrm>
            <a:off x="4049713" y="3657600"/>
            <a:ext cx="1436687" cy="161925"/>
          </a:xfrm>
          <a:prstGeom prst="rect">
            <a:avLst/>
          </a:prstGeom>
          <a:noFill/>
          <a:ln w="12700" algn="ctr">
            <a:noFill/>
            <a:miter lim="800000"/>
            <a:headEnd/>
            <a:tailEnd/>
          </a:ln>
          <a:effectLst/>
        </p:spPr>
        <p:txBody>
          <a:bodyPr anchor="ctr"/>
          <a:lstStyle/>
          <a:p>
            <a:pPr>
              <a:lnSpc>
                <a:spcPct val="90000"/>
              </a:lnSpc>
              <a:spcBef>
                <a:spcPct val="30000"/>
              </a:spcBef>
              <a:defRPr/>
            </a:pPr>
            <a:r>
              <a:rPr lang="en-US" sz="1200">
                <a:effectLst>
                  <a:outerShdw blurRad="38100" dist="38100" dir="2700000" algn="tl">
                    <a:srgbClr val="000000"/>
                  </a:outerShdw>
                </a:effectLst>
                <a:latin typeface="Segoe Semibold"/>
              </a:rPr>
              <a:t>Code Coverage</a:t>
            </a:r>
          </a:p>
        </p:txBody>
      </p:sp>
      <p:pic>
        <p:nvPicPr>
          <p:cNvPr id="29761" name="Picture 72" descr="double headed arrow 3"/>
          <p:cNvPicPr>
            <a:picLocks noChangeAspect="1" noChangeArrowheads="1"/>
          </p:cNvPicPr>
          <p:nvPr/>
        </p:nvPicPr>
        <p:blipFill>
          <a:blip r:embed="rId12"/>
          <a:srcRect/>
          <a:stretch>
            <a:fillRect/>
          </a:stretch>
        </p:blipFill>
        <p:spPr bwMode="auto">
          <a:xfrm>
            <a:off x="7600950" y="2819400"/>
            <a:ext cx="781050" cy="169863"/>
          </a:xfrm>
          <a:prstGeom prst="rect">
            <a:avLst/>
          </a:prstGeom>
          <a:noFill/>
          <a:ln w="9525">
            <a:noFill/>
            <a:miter lim="800000"/>
            <a:headEnd/>
            <a:tailEnd/>
          </a:ln>
        </p:spPr>
      </p:pic>
      <p:pic>
        <p:nvPicPr>
          <p:cNvPr id="29762" name="Picture 73" descr="double headed arrow 3"/>
          <p:cNvPicPr>
            <a:picLocks noChangeAspect="1" noChangeArrowheads="1"/>
          </p:cNvPicPr>
          <p:nvPr/>
        </p:nvPicPr>
        <p:blipFill>
          <a:blip r:embed="rId13"/>
          <a:srcRect/>
          <a:stretch>
            <a:fillRect/>
          </a:stretch>
        </p:blipFill>
        <p:spPr bwMode="auto">
          <a:xfrm>
            <a:off x="8305800" y="4724400"/>
            <a:ext cx="174625" cy="800100"/>
          </a:xfrm>
          <a:prstGeom prst="rect">
            <a:avLst/>
          </a:prstGeom>
          <a:noFill/>
          <a:ln w="9525">
            <a:noFill/>
            <a:miter lim="800000"/>
            <a:headEnd/>
            <a:tailEnd/>
          </a:ln>
        </p:spPr>
      </p:pic>
      <p:pic>
        <p:nvPicPr>
          <p:cNvPr id="29763" name="Picture 74" descr="double headed arrow 3"/>
          <p:cNvPicPr>
            <a:picLocks noChangeAspect="1" noChangeArrowheads="1"/>
          </p:cNvPicPr>
          <p:nvPr/>
        </p:nvPicPr>
        <p:blipFill>
          <a:blip r:embed="rId13"/>
          <a:srcRect/>
          <a:stretch>
            <a:fillRect/>
          </a:stretch>
        </p:blipFill>
        <p:spPr bwMode="auto">
          <a:xfrm>
            <a:off x="7391400" y="4724400"/>
            <a:ext cx="174625" cy="800100"/>
          </a:xfrm>
          <a:prstGeom prst="rect">
            <a:avLst/>
          </a:prstGeom>
          <a:noFill/>
          <a:ln w="9525">
            <a:noFill/>
            <a:miter lim="800000"/>
            <a:headEnd/>
            <a:tailEnd/>
          </a:ln>
        </p:spPr>
      </p:pic>
      <p:pic>
        <p:nvPicPr>
          <p:cNvPr id="29764" name="Picture 75" descr="double headed arrow 3"/>
          <p:cNvPicPr>
            <a:picLocks noChangeAspect="1" noChangeArrowheads="1"/>
          </p:cNvPicPr>
          <p:nvPr/>
        </p:nvPicPr>
        <p:blipFill>
          <a:blip r:embed="rId13"/>
          <a:srcRect/>
          <a:stretch>
            <a:fillRect/>
          </a:stretch>
        </p:blipFill>
        <p:spPr bwMode="auto">
          <a:xfrm>
            <a:off x="2035175" y="4724400"/>
            <a:ext cx="174625" cy="800100"/>
          </a:xfrm>
          <a:prstGeom prst="rect">
            <a:avLst/>
          </a:prstGeom>
          <a:noFill/>
          <a:ln w="9525">
            <a:noFill/>
            <a:miter lim="800000"/>
            <a:headEnd/>
            <a:tailEnd/>
          </a:ln>
        </p:spPr>
      </p:pic>
      <p:pic>
        <p:nvPicPr>
          <p:cNvPr id="29765" name="Picture 76" descr="double headed arrow 3"/>
          <p:cNvPicPr>
            <a:picLocks noChangeAspect="1" noChangeArrowheads="1"/>
          </p:cNvPicPr>
          <p:nvPr/>
        </p:nvPicPr>
        <p:blipFill>
          <a:blip r:embed="rId13"/>
          <a:srcRect/>
          <a:stretch>
            <a:fillRect/>
          </a:stretch>
        </p:blipFill>
        <p:spPr bwMode="auto">
          <a:xfrm>
            <a:off x="1120775" y="4724400"/>
            <a:ext cx="174625"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0600" y="2286000"/>
            <a:ext cx="7620000"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Process Guidance</a:t>
            </a:r>
            <a:endParaRPr kumimoji="0" lang="en-GB" sz="48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Rectangle 13313"/>
          <p:cNvPicPr>
            <a:picLocks noChangeAspect="1" noChangeArrowheads="1"/>
          </p:cNvPicPr>
          <p:nvPr/>
        </p:nvPicPr>
        <p:blipFill>
          <a:blip r:embed="rId3"/>
          <a:srcRect/>
          <a:stretch>
            <a:fillRect/>
          </a:stretch>
        </p:blipFill>
        <p:spPr bwMode="auto">
          <a:xfrm>
            <a:off x="1524000" y="1066800"/>
            <a:ext cx="5929313" cy="5213350"/>
          </a:xfrm>
          <a:prstGeom prst="rect">
            <a:avLst/>
          </a:prstGeom>
          <a:noFill/>
          <a:ln w="9525">
            <a:noFill/>
            <a:miter lim="800000"/>
            <a:headEnd/>
            <a:tailEnd/>
          </a:ln>
        </p:spPr>
      </p:pic>
      <p:sp>
        <p:nvSpPr>
          <p:cNvPr id="418819" name="Rectangle 3"/>
          <p:cNvSpPr>
            <a:spLocks noGrp="1" noChangeArrowheads="1"/>
          </p:cNvSpPr>
          <p:nvPr>
            <p:ph type="title"/>
          </p:nvPr>
        </p:nvSpPr>
        <p:spPr>
          <a:xfrm>
            <a:off x="381000" y="228600"/>
            <a:ext cx="8763000" cy="750888"/>
          </a:xfrm>
        </p:spPr>
        <p:txBody>
          <a:bodyPr/>
          <a:lstStyle/>
          <a:p>
            <a:r>
              <a:rPr lang="en-US" b="1" dirty="0"/>
              <a:t>Process Enacted By Tooling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0600" y="2286000"/>
            <a:ext cx="7620000"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Build Automation</a:t>
            </a:r>
            <a:endParaRPr kumimoji="0" lang="en-GB" sz="48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81000" y="381000"/>
            <a:ext cx="8382000" cy="701731"/>
          </a:xfrm>
        </p:spPr>
        <p:txBody>
          <a:bodyPr/>
          <a:lstStyle/>
          <a:p>
            <a:pPr eaLnBrk="1" hangingPunct="1">
              <a:defRPr/>
            </a:pPr>
            <a:r>
              <a:rPr lang="en-GB" sz="4400" b="1" dirty="0" smtClean="0"/>
              <a:t>Build Process</a:t>
            </a:r>
          </a:p>
        </p:txBody>
      </p:sp>
      <p:sp>
        <p:nvSpPr>
          <p:cNvPr id="109571" name="Rectangle 3"/>
          <p:cNvSpPr>
            <a:spLocks noGrp="1" noChangeArrowheads="1"/>
          </p:cNvSpPr>
          <p:nvPr>
            <p:ph idx="1"/>
          </p:nvPr>
        </p:nvSpPr>
        <p:spPr>
          <a:xfrm>
            <a:off x="381000" y="1224000"/>
            <a:ext cx="8410575" cy="3637919"/>
          </a:xfrm>
        </p:spPr>
        <p:txBody>
          <a:bodyPr/>
          <a:lstStyle/>
          <a:p>
            <a:pPr eaLnBrk="1" hangingPunct="1">
              <a:defRPr/>
            </a:pPr>
            <a:r>
              <a:rPr lang="en-GB" dirty="0" smtClean="0"/>
              <a:t>Extensible Build Process</a:t>
            </a:r>
          </a:p>
          <a:p>
            <a:pPr lvl="1" eaLnBrk="1" hangingPunct="1">
              <a:defRPr/>
            </a:pPr>
            <a:r>
              <a:rPr lang="en-GB" dirty="0" smtClean="0"/>
              <a:t>Compile Code</a:t>
            </a:r>
          </a:p>
          <a:p>
            <a:pPr lvl="1" eaLnBrk="1" hangingPunct="1">
              <a:defRPr/>
            </a:pPr>
            <a:r>
              <a:rPr lang="en-GB" dirty="0" smtClean="0"/>
              <a:t>Execute Unit Tests</a:t>
            </a:r>
          </a:p>
          <a:p>
            <a:pPr lvl="1" eaLnBrk="1" hangingPunct="1">
              <a:defRPr/>
            </a:pPr>
            <a:r>
              <a:rPr lang="en-GB" dirty="0" smtClean="0"/>
              <a:t>Static Code Analysis</a:t>
            </a:r>
          </a:p>
          <a:p>
            <a:pPr lvl="1" eaLnBrk="1" hangingPunct="1">
              <a:defRPr/>
            </a:pPr>
            <a:r>
              <a:rPr lang="en-GB" dirty="0" smtClean="0"/>
              <a:t>Deploy Database</a:t>
            </a:r>
          </a:p>
          <a:p>
            <a:pPr lvl="1" eaLnBrk="1" hangingPunct="1">
              <a:defRPr/>
            </a:pPr>
            <a:r>
              <a:rPr lang="en-GB" dirty="0" smtClean="0"/>
              <a:t>Generate Test Data</a:t>
            </a:r>
          </a:p>
          <a:p>
            <a:pPr lvl="1" eaLnBrk="1" hangingPunct="1">
              <a:defRPr/>
            </a:pPr>
            <a:r>
              <a:rPr lang="en-GB" dirty="0" smtClean="0"/>
              <a:t>System or Load test Entire application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500"/>
                                        <p:tgtEl>
                                          <p:spTgt spid="1095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571">
                                            <p:txEl>
                                              <p:pRg st="1" end="1"/>
                                            </p:txEl>
                                          </p:spTgt>
                                        </p:tgtEl>
                                        <p:attrNameLst>
                                          <p:attrName>style.visibility</p:attrName>
                                        </p:attrNameLst>
                                      </p:cBhvr>
                                      <p:to>
                                        <p:strVal val="visible"/>
                                      </p:to>
                                    </p:set>
                                    <p:animEffect transition="in" filter="fade">
                                      <p:cBhvr>
                                        <p:cTn id="10" dur="500"/>
                                        <p:tgtEl>
                                          <p:spTgt spid="1095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animEffect transition="in" filter="fade">
                                      <p:cBhvr>
                                        <p:cTn id="13" dur="500"/>
                                        <p:tgtEl>
                                          <p:spTgt spid="1095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571">
                                            <p:txEl>
                                              <p:pRg st="3" end="3"/>
                                            </p:txEl>
                                          </p:spTgt>
                                        </p:tgtEl>
                                        <p:attrNameLst>
                                          <p:attrName>style.visibility</p:attrName>
                                        </p:attrNameLst>
                                      </p:cBhvr>
                                      <p:to>
                                        <p:strVal val="visible"/>
                                      </p:to>
                                    </p:set>
                                    <p:animEffect transition="in" filter="fade">
                                      <p:cBhvr>
                                        <p:cTn id="16" dur="500"/>
                                        <p:tgtEl>
                                          <p:spTgt spid="1095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571">
                                            <p:txEl>
                                              <p:pRg st="4" end="4"/>
                                            </p:txEl>
                                          </p:spTgt>
                                        </p:tgtEl>
                                        <p:attrNameLst>
                                          <p:attrName>style.visibility</p:attrName>
                                        </p:attrNameLst>
                                      </p:cBhvr>
                                      <p:to>
                                        <p:strVal val="visible"/>
                                      </p:to>
                                    </p:set>
                                    <p:animEffect transition="in" filter="fade">
                                      <p:cBhvr>
                                        <p:cTn id="21" dur="500"/>
                                        <p:tgtEl>
                                          <p:spTgt spid="10957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9571">
                                            <p:txEl>
                                              <p:pRg st="5" end="5"/>
                                            </p:txEl>
                                          </p:spTgt>
                                        </p:tgtEl>
                                        <p:attrNameLst>
                                          <p:attrName>style.visibility</p:attrName>
                                        </p:attrNameLst>
                                      </p:cBhvr>
                                      <p:to>
                                        <p:strVal val="visible"/>
                                      </p:to>
                                    </p:set>
                                    <p:animEffect transition="in" filter="fade">
                                      <p:cBhvr>
                                        <p:cTn id="26" dur="500"/>
                                        <p:tgtEl>
                                          <p:spTgt spid="10957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9571">
                                            <p:txEl>
                                              <p:pRg st="6" end="6"/>
                                            </p:txEl>
                                          </p:spTgt>
                                        </p:tgtEl>
                                        <p:attrNameLst>
                                          <p:attrName>style.visibility</p:attrName>
                                        </p:attrNameLst>
                                      </p:cBhvr>
                                      <p:to>
                                        <p:strVal val="visible"/>
                                      </p:to>
                                    </p:set>
                                    <p:animEffect transition="in" filter="fade">
                                      <p:cBhvr>
                                        <p:cTn id="31"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685800" y="1143000"/>
            <a:ext cx="7869856" cy="5661389"/>
          </a:xfrm>
          <a:prstGeom prst="rect">
            <a:avLst/>
          </a:prstGeom>
          <a:noFill/>
          <a:ln w="9525">
            <a:noFill/>
            <a:miter lim="800000"/>
            <a:headEnd/>
            <a:tailEnd/>
          </a:ln>
          <a:effectLst/>
        </p:spPr>
      </p:pic>
      <p:grpSp>
        <p:nvGrpSpPr>
          <p:cNvPr id="2" name="Group 50"/>
          <p:cNvGrpSpPr>
            <a:grpSpLocks/>
          </p:cNvGrpSpPr>
          <p:nvPr/>
        </p:nvGrpSpPr>
        <p:grpSpPr bwMode="auto">
          <a:xfrm>
            <a:off x="3505200" y="4191000"/>
            <a:ext cx="4419600" cy="1828800"/>
            <a:chOff x="1488" y="3024"/>
            <a:chExt cx="2784" cy="1152"/>
          </a:xfrm>
        </p:grpSpPr>
        <p:pic>
          <p:nvPicPr>
            <p:cNvPr id="8" name="Picture 49" descr="3-01666_callout1"/>
            <p:cNvPicPr>
              <a:picLocks noChangeAspect="1" noChangeArrowheads="1"/>
            </p:cNvPicPr>
            <p:nvPr/>
          </p:nvPicPr>
          <p:blipFill>
            <a:blip r:embed="rId4"/>
            <a:srcRect/>
            <a:stretch>
              <a:fillRect/>
            </a:stretch>
          </p:blipFill>
          <p:spPr bwMode="auto">
            <a:xfrm>
              <a:off x="1488" y="3024"/>
              <a:ext cx="2784" cy="1152"/>
            </a:xfrm>
            <a:prstGeom prst="rect">
              <a:avLst/>
            </a:prstGeom>
            <a:noFill/>
            <a:ln w="9525">
              <a:noFill/>
              <a:miter lim="800000"/>
              <a:headEnd/>
              <a:tailEnd/>
            </a:ln>
          </p:spPr>
        </p:pic>
        <p:sp>
          <p:nvSpPr>
            <p:cNvPr id="9" name="Rectangle 15"/>
            <p:cNvSpPr>
              <a:spLocks noChangeArrowheads="1"/>
            </p:cNvSpPr>
            <p:nvPr/>
          </p:nvSpPr>
          <p:spPr bwMode="auto">
            <a:xfrm>
              <a:off x="1680" y="3552"/>
              <a:ext cx="2352" cy="407"/>
            </a:xfrm>
            <a:prstGeom prst="rect">
              <a:avLst/>
            </a:prstGeom>
            <a:noFill/>
            <a:ln w="9525">
              <a:noFill/>
              <a:miter lim="800000"/>
              <a:headEnd/>
              <a:tailEnd/>
            </a:ln>
            <a:effectLst/>
          </p:spPr>
          <p:txBody>
            <a:bodyPr wrap="square">
              <a:spAutoFit/>
            </a:bodyPr>
            <a:lstStyle/>
            <a:p>
              <a:pPr algn="ctr" eaLnBrk="0" hangingPunct="0">
                <a:lnSpc>
                  <a:spcPct val="90000"/>
                </a:lnSpc>
                <a:spcBef>
                  <a:spcPct val="30000"/>
                </a:spcBef>
                <a:defRPr/>
              </a:pPr>
              <a:r>
                <a:rPr lang="en-US" sz="2000" dirty="0" smtClean="0">
                  <a:effectLst>
                    <a:outerShdw blurRad="38100" dist="38100" dir="2700000" algn="tl">
                      <a:srgbClr val="000000"/>
                    </a:outerShdw>
                  </a:effectLst>
                  <a:latin typeface="Segoe Semibold"/>
                </a:rPr>
                <a:t>Automatically kick off a team-wide build on every check-in. </a:t>
              </a:r>
            </a:p>
          </p:txBody>
        </p:sp>
      </p:grpSp>
      <p:sp>
        <p:nvSpPr>
          <p:cNvPr id="10" name="Rectangle 2"/>
          <p:cNvSpPr>
            <a:spLocks noGrp="1" noChangeArrowheads="1"/>
          </p:cNvSpPr>
          <p:nvPr>
            <p:ph type="title"/>
          </p:nvPr>
        </p:nvSpPr>
        <p:spPr>
          <a:xfrm>
            <a:off x="381000" y="228600"/>
            <a:ext cx="8382000" cy="590931"/>
          </a:xfrm>
        </p:spPr>
        <p:txBody>
          <a:bodyPr/>
          <a:lstStyle/>
          <a:p>
            <a:pPr eaLnBrk="1" hangingPunct="1">
              <a:defRPr/>
            </a:pPr>
            <a:r>
              <a:rPr lang="en-US" sz="3600" b="1" dirty="0" smtClean="0"/>
              <a:t>Continuous Integration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381000" y="228600"/>
            <a:ext cx="8382000" cy="757130"/>
          </a:xfrm>
        </p:spPr>
        <p:txBody>
          <a:bodyPr/>
          <a:lstStyle/>
          <a:p>
            <a:pPr eaLnBrk="1" hangingPunct="1">
              <a:defRPr/>
            </a:pPr>
            <a:r>
              <a:rPr lang="en-US" b="1" dirty="0" smtClean="0"/>
              <a:t>Build and Deployment</a:t>
            </a:r>
          </a:p>
        </p:txBody>
      </p:sp>
      <p:pic>
        <p:nvPicPr>
          <p:cNvPr id="7" name="Rectangle 17409"/>
          <p:cNvPicPr>
            <a:picLocks noChangeAspect="1" noChangeArrowheads="1"/>
          </p:cNvPicPr>
          <p:nvPr/>
        </p:nvPicPr>
        <p:blipFill>
          <a:blip r:embed="rId2"/>
          <a:srcRect/>
          <a:stretch>
            <a:fillRect/>
          </a:stretch>
        </p:blipFill>
        <p:spPr bwMode="auto">
          <a:xfrm>
            <a:off x="1760538" y="974725"/>
            <a:ext cx="5622925" cy="5702300"/>
          </a:xfrm>
          <a:prstGeom prst="rect">
            <a:avLst/>
          </a:prstGeom>
          <a:noFill/>
          <a:ln w="9525">
            <a:noFill/>
            <a:miter lim="800000"/>
            <a:headEnd/>
            <a:tailEnd/>
          </a:ln>
        </p:spPr>
      </p:pic>
      <p:sp>
        <p:nvSpPr>
          <p:cNvPr id="8" name="Rounded Rectangular Callout 7"/>
          <p:cNvSpPr>
            <a:spLocks noChangeArrowheads="1"/>
          </p:cNvSpPr>
          <p:nvPr/>
        </p:nvSpPr>
        <p:spPr bwMode="auto">
          <a:xfrm>
            <a:off x="6172200" y="2100263"/>
            <a:ext cx="2590800" cy="903287"/>
          </a:xfrm>
          <a:prstGeom prst="wedgeRoundRectCallout">
            <a:avLst>
              <a:gd name="adj1" fmla="val -57106"/>
              <a:gd name="adj2" fmla="val 171616"/>
              <a:gd name="adj3" fmla="val 16667"/>
            </a:avLst>
          </a:prstGeom>
          <a:solidFill>
            <a:srgbClr val="66CC66">
              <a:alpha val="44000"/>
            </a:srgbClr>
          </a:solidFill>
          <a:ln w="12700" algn="ctr">
            <a:noFill/>
            <a:miter lim="800000"/>
            <a:headEnd/>
            <a:tailEnd/>
          </a:ln>
          <a:effectLst/>
        </p:spPr>
        <p:txBody>
          <a:bodyPr anchor="ctr"/>
          <a:lstStyle/>
          <a:p>
            <a:pPr algn="ctr" eaLnBrk="0" hangingPunct="0">
              <a:lnSpc>
                <a:spcPct val="90000"/>
              </a:lnSpc>
              <a:spcBef>
                <a:spcPct val="30000"/>
              </a:spcBef>
            </a:pPr>
            <a:r>
              <a:rPr lang="en-US" sz="1600">
                <a:cs typeface="Arial" charset="0"/>
              </a:rPr>
              <a:t>Build Verification Test results as part of the build process</a:t>
            </a:r>
          </a:p>
        </p:txBody>
      </p:sp>
      <p:sp>
        <p:nvSpPr>
          <p:cNvPr id="9" name="Rounded Rectangular Callout 8"/>
          <p:cNvSpPr>
            <a:spLocks noChangeArrowheads="1"/>
          </p:cNvSpPr>
          <p:nvPr/>
        </p:nvSpPr>
        <p:spPr bwMode="auto">
          <a:xfrm>
            <a:off x="6926263" y="3825875"/>
            <a:ext cx="1828800" cy="636588"/>
          </a:xfrm>
          <a:prstGeom prst="wedgeRoundRectCallout">
            <a:avLst>
              <a:gd name="adj1" fmla="val -250088"/>
              <a:gd name="adj2" fmla="val 30556"/>
              <a:gd name="adj3" fmla="val 16667"/>
            </a:avLst>
          </a:prstGeom>
          <a:solidFill>
            <a:srgbClr val="66CC66">
              <a:alpha val="44000"/>
            </a:srgbClr>
          </a:solidFill>
          <a:ln w="12700" algn="ctr">
            <a:noFill/>
            <a:miter lim="800000"/>
            <a:headEnd/>
            <a:tailEnd/>
          </a:ln>
          <a:effectLst/>
        </p:spPr>
        <p:txBody>
          <a:bodyPr anchor="ctr"/>
          <a:lstStyle/>
          <a:p>
            <a:pPr algn="ctr" eaLnBrk="0" hangingPunct="0">
              <a:lnSpc>
                <a:spcPct val="90000"/>
              </a:lnSpc>
              <a:spcBef>
                <a:spcPct val="30000"/>
              </a:spcBef>
            </a:pPr>
            <a:r>
              <a:rPr lang="en-US" sz="1600">
                <a:cs typeface="Arial" charset="0"/>
              </a:rPr>
              <a:t>Who checked</a:t>
            </a:r>
            <a:br>
              <a:rPr lang="en-US" sz="1600">
                <a:cs typeface="Arial" charset="0"/>
              </a:rPr>
            </a:br>
            <a:r>
              <a:rPr lang="en-US" sz="1600">
                <a:cs typeface="Arial" charset="0"/>
              </a:rPr>
              <a:t>in what?</a:t>
            </a:r>
          </a:p>
        </p:txBody>
      </p:sp>
      <p:sp>
        <p:nvSpPr>
          <p:cNvPr id="11" name="Rounded Rectangular Callout 10"/>
          <p:cNvSpPr>
            <a:spLocks noChangeArrowheads="1"/>
          </p:cNvSpPr>
          <p:nvPr/>
        </p:nvSpPr>
        <p:spPr bwMode="auto">
          <a:xfrm>
            <a:off x="6392863" y="4711700"/>
            <a:ext cx="2362200" cy="903288"/>
          </a:xfrm>
          <a:prstGeom prst="wedgeRoundRectCallout">
            <a:avLst>
              <a:gd name="adj1" fmla="val -184542"/>
              <a:gd name="adj2" fmla="val 49120"/>
              <a:gd name="adj3" fmla="val 16667"/>
            </a:avLst>
          </a:prstGeom>
          <a:solidFill>
            <a:srgbClr val="66CC66">
              <a:alpha val="44000"/>
            </a:srgbClr>
          </a:solidFill>
          <a:ln w="12700" algn="ctr">
            <a:noFill/>
            <a:miter lim="800000"/>
            <a:headEnd/>
            <a:tailEnd/>
          </a:ln>
          <a:effectLst/>
        </p:spPr>
        <p:txBody>
          <a:bodyPr anchor="ctr"/>
          <a:lstStyle/>
          <a:p>
            <a:pPr algn="ctr" eaLnBrk="0" hangingPunct="0">
              <a:lnSpc>
                <a:spcPct val="90000"/>
              </a:lnSpc>
              <a:spcBef>
                <a:spcPct val="30000"/>
              </a:spcBef>
            </a:pPr>
            <a:r>
              <a:rPr lang="en-US" sz="1600">
                <a:cs typeface="Arial" charset="0"/>
              </a:rPr>
              <a:t>Automated release note:  Why the work was delivered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Team Foundation Server</a:t>
            </a:r>
            <a:endParaRPr lang="en-US" dirty="0"/>
          </a:p>
        </p:txBody>
      </p:sp>
      <p:sp>
        <p:nvSpPr>
          <p:cNvPr id="4" name="Text Placeholder 3"/>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References</a:t>
            </a:r>
            <a:endParaRPr lang="en-US" dirty="0"/>
          </a:p>
        </p:txBody>
      </p:sp>
      <p:sp>
        <p:nvSpPr>
          <p:cNvPr id="3" name="Text Placeholder 2"/>
          <p:cNvSpPr>
            <a:spLocks noGrp="1"/>
          </p:cNvSpPr>
          <p:nvPr>
            <p:ph type="body" sz="quarter" idx="10"/>
          </p:nvPr>
        </p:nvSpPr>
        <p:spPr>
          <a:xfrm>
            <a:off x="381000" y="1411552"/>
            <a:ext cx="8382000" cy="2965427"/>
          </a:xfrm>
        </p:spPr>
        <p:txBody>
          <a:bodyPr/>
          <a:lstStyle/>
          <a:p>
            <a:r>
              <a:rPr lang="en-US" dirty="0" smtClean="0"/>
              <a:t>Visual Studio Team System:</a:t>
            </a:r>
            <a:endParaRPr lang="en-US" dirty="0" smtClean="0"/>
          </a:p>
          <a:p>
            <a:pPr lvl="1">
              <a:spcBef>
                <a:spcPts val="1500"/>
              </a:spcBef>
              <a:defRPr/>
            </a:pPr>
            <a:r>
              <a:rPr lang="en-US" sz="2400" dirty="0" smtClean="0">
                <a:hlinkClick r:id="rId2"/>
              </a:rPr>
              <a:t>http</a:t>
            </a:r>
            <a:r>
              <a:rPr lang="en-US" sz="2400" dirty="0" smtClean="0">
                <a:hlinkClick r:id="rId2"/>
              </a:rPr>
              <a:t>://msdn.microsoft.com/teamsystem</a:t>
            </a:r>
            <a:r>
              <a:rPr lang="en-US" sz="2400" dirty="0" smtClean="0"/>
              <a:t> </a:t>
            </a:r>
          </a:p>
          <a:p>
            <a:pPr>
              <a:buNone/>
            </a:pPr>
            <a:endParaRPr lang="en-US" sz="2400" dirty="0" smtClean="0"/>
          </a:p>
          <a:p>
            <a:r>
              <a:rPr lang="en-US" dirty="0" smtClean="0"/>
              <a:t>Microsoft Application Platform:</a:t>
            </a:r>
            <a:endParaRPr lang="en-US" dirty="0" smtClean="0"/>
          </a:p>
          <a:p>
            <a:pPr lvl="1">
              <a:spcBef>
                <a:spcPts val="1500"/>
              </a:spcBef>
              <a:defRPr/>
            </a:pPr>
            <a:r>
              <a:rPr lang="en-US" sz="2400" dirty="0" smtClean="0">
                <a:hlinkClick r:id="rId3"/>
              </a:rPr>
              <a:t>http://</a:t>
            </a:r>
            <a:r>
              <a:rPr lang="en-US" sz="2400" dirty="0" smtClean="0">
                <a:hlinkClick r:id="rId3"/>
              </a:rPr>
              <a:t>msdn.microsoft.com/applicationplatform</a:t>
            </a:r>
            <a:endParaRPr lang="en-US" sz="2400" dirty="0" smtClean="0"/>
          </a:p>
          <a:p>
            <a:pPr lvl="1">
              <a:spcBef>
                <a:spcPts val="1500"/>
              </a:spcBef>
              <a:buNone/>
              <a:defRPr/>
            </a:pPr>
            <a:endParaRPr lang="en-US" sz="2400" dirty="0" smtClean="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 / QnA</a:t>
            </a:r>
            <a:endParaRPr lang="en-US" dirty="0"/>
          </a:p>
        </p:txBody>
      </p:sp>
      <p:sp>
        <p:nvSpPr>
          <p:cNvPr id="3" name="Text Placeholder 2"/>
          <p:cNvSpPr>
            <a:spLocks noGrp="1"/>
          </p:cNvSpPr>
          <p:nvPr>
            <p:ph type="body" sz="quarter" idx="10"/>
          </p:nvPr>
        </p:nvSpPr>
        <p:spPr>
          <a:xfrm>
            <a:off x="381000" y="1411552"/>
            <a:ext cx="8382000" cy="4739759"/>
          </a:xfrm>
        </p:spPr>
        <p:txBody>
          <a:bodyPr/>
          <a:lstStyle/>
          <a:p>
            <a:pPr lvl="0"/>
            <a:r>
              <a:rPr lang="en-US" dirty="0" smtClean="0"/>
              <a:t>Your Feedback is Important!</a:t>
            </a:r>
          </a:p>
          <a:p>
            <a:pPr lvl="1">
              <a:buNone/>
            </a:pPr>
            <a:r>
              <a:rPr lang="en-US" dirty="0" smtClean="0"/>
              <a:t>Please take a few moments to fill out our online feedback form at: </a:t>
            </a:r>
          </a:p>
          <a:p>
            <a:pPr lvl="1">
              <a:buNone/>
            </a:pPr>
            <a:r>
              <a:rPr lang="en-US" sz="2000" dirty="0" smtClean="0"/>
              <a:t>	</a:t>
            </a:r>
            <a:r>
              <a:rPr lang="en-US" sz="2000" dirty="0" smtClean="0">
                <a:solidFill>
                  <a:srgbClr val="FFFF00"/>
                </a:solidFill>
              </a:rPr>
              <a:t>&lt;&lt; Feedback URL – Ask your organizer for this in advance&gt;&gt;</a:t>
            </a:r>
            <a:endParaRPr lang="en-US" sz="2000" dirty="0" smtClean="0"/>
          </a:p>
          <a:p>
            <a:pPr lvl="1">
              <a:buNone/>
            </a:pPr>
            <a:endParaRPr lang="en-US" dirty="0" smtClean="0"/>
          </a:p>
          <a:p>
            <a:pPr lvl="1">
              <a:buNone/>
            </a:pPr>
            <a:r>
              <a:rPr lang="en-US" sz="1800" dirty="0" smtClean="0"/>
              <a:t>For detailed feedback, use the form at </a:t>
            </a:r>
            <a:r>
              <a:rPr lang="en-US" sz="1800" dirty="0" smtClean="0">
                <a:solidFill>
                  <a:srgbClr val="FFFF00"/>
                </a:solidFill>
              </a:rPr>
              <a:t>http://www.connectwithlife.co.in/vtd/helpdesk.aspx </a:t>
            </a:r>
          </a:p>
          <a:p>
            <a:pPr lvl="1">
              <a:buNone/>
            </a:pPr>
            <a:endParaRPr lang="en-US" sz="1800" dirty="0" smtClean="0"/>
          </a:p>
          <a:p>
            <a:pPr lvl="1">
              <a:buNone/>
            </a:pPr>
            <a:r>
              <a:rPr lang="en-US" sz="1800" dirty="0" smtClean="0"/>
              <a:t>Or email us at </a:t>
            </a:r>
            <a:r>
              <a:rPr lang="en-US" sz="1800" dirty="0" smtClean="0">
                <a:solidFill>
                  <a:srgbClr val="FFFF00"/>
                </a:solidFill>
              </a:rPr>
              <a:t>vtd@microsoft.com</a:t>
            </a:r>
          </a:p>
          <a:p>
            <a:pPr lvl="1">
              <a:buNone/>
            </a:pPr>
            <a:endParaRPr lang="en-US" dirty="0" smtClean="0"/>
          </a:p>
          <a:p>
            <a:pPr lvl="0"/>
            <a:r>
              <a:rPr lang="en-US" dirty="0" smtClean="0"/>
              <a:t>Use the Question Manager on LiveMeeting to ask your questions now!</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4600" y="4191000"/>
            <a:ext cx="4648200" cy="443198"/>
          </a:xfrm>
        </p:spPr>
        <p:txBody>
          <a:bodyPr/>
          <a:lstStyle/>
          <a:p>
            <a:pPr>
              <a:buNone/>
            </a:pPr>
            <a:r>
              <a:rPr lang="en-US" dirty="0" smtClean="0">
                <a:solidFill>
                  <a:srgbClr val="FFFF00"/>
                </a:solidFill>
                <a:hlinkClick r:id="rId2"/>
              </a:rPr>
              <a:t>tejkumar@microsoft.com</a:t>
            </a:r>
            <a:endParaRPr lang="en-US" dirty="0" smtClean="0">
              <a:solidFill>
                <a:srgbClr val="FFFF00"/>
              </a:solidFill>
            </a:endParaRPr>
          </a:p>
        </p:txBody>
      </p:sp>
      <p:pic>
        <p:nvPicPr>
          <p:cNvPr id="6" name="Picture 6" descr="C:\Users\marklin\Documents\Presentation_goodies\Shapes and Graphics\type - text - word\Q &amp; A 1.png"/>
          <p:cNvPicPr>
            <a:picLocks noChangeAspect="1" noChangeArrowheads="1"/>
          </p:cNvPicPr>
          <p:nvPr/>
        </p:nvPicPr>
        <p:blipFill>
          <a:blip r:embed="rId3"/>
          <a:srcRect/>
          <a:stretch>
            <a:fillRect/>
          </a:stretch>
        </p:blipFill>
        <p:spPr bwMode="auto">
          <a:xfrm>
            <a:off x="2590800" y="1712913"/>
            <a:ext cx="3781425" cy="2060575"/>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b="1" dirty="0" smtClean="0"/>
              <a:t>Team Foundation Server</a:t>
            </a:r>
            <a:endParaRPr lang="en-GB" b="1" dirty="0"/>
          </a:p>
        </p:txBody>
      </p:sp>
      <p:grpSp>
        <p:nvGrpSpPr>
          <p:cNvPr id="2" name="Group 2"/>
          <p:cNvGrpSpPr>
            <a:grpSpLocks/>
          </p:cNvGrpSpPr>
          <p:nvPr/>
        </p:nvGrpSpPr>
        <p:grpSpPr bwMode="auto">
          <a:xfrm>
            <a:off x="4575175" y="4124325"/>
            <a:ext cx="3108325" cy="2192338"/>
            <a:chOff x="944" y="2693"/>
            <a:chExt cx="1958" cy="1381"/>
          </a:xfrm>
        </p:grpSpPr>
        <p:pic>
          <p:nvPicPr>
            <p:cNvPr id="9" name="Picture 3" descr="GEL Rounded Rectangle carrot"/>
            <p:cNvPicPr>
              <a:picLocks noChangeAspect="1" noChangeArrowheads="1"/>
            </p:cNvPicPr>
            <p:nvPr/>
          </p:nvPicPr>
          <p:blipFill>
            <a:blip r:embed="rId2"/>
            <a:srcRect/>
            <a:stretch>
              <a:fillRect/>
            </a:stretch>
          </p:blipFill>
          <p:spPr bwMode="auto">
            <a:xfrm>
              <a:off x="944" y="2693"/>
              <a:ext cx="1958" cy="1381"/>
            </a:xfrm>
            <a:prstGeom prst="rect">
              <a:avLst/>
            </a:prstGeom>
            <a:noFill/>
          </p:spPr>
        </p:pic>
        <p:sp>
          <p:nvSpPr>
            <p:cNvPr id="10" name="Text Box 4"/>
            <p:cNvSpPr txBox="1">
              <a:spLocks noChangeArrowheads="1"/>
            </p:cNvSpPr>
            <p:nvPr/>
          </p:nvSpPr>
          <p:spPr bwMode="auto">
            <a:xfrm>
              <a:off x="1136" y="3042"/>
              <a:ext cx="1421" cy="523"/>
            </a:xfrm>
            <a:prstGeom prst="rect">
              <a:avLst/>
            </a:prstGeom>
            <a:noFill/>
            <a:ln w="12700">
              <a:noFill/>
              <a:miter lim="800000"/>
              <a:headEnd/>
              <a:tailEnd/>
            </a:ln>
            <a:effectLst/>
          </p:spPr>
          <p:txBody>
            <a:bodyPr>
              <a:spAutoFit/>
            </a:bodyPr>
            <a:lstStyle/>
            <a:p>
              <a:pPr algn="ctr" eaLnBrk="1" hangingPunct="1">
                <a:spcBef>
                  <a:spcPct val="50000"/>
                </a:spcBef>
              </a:pPr>
              <a:r>
                <a:rPr lang="en-US" sz="2400" dirty="0">
                  <a:effectLst>
                    <a:outerShdw blurRad="38100" dist="38100" dir="2700000" algn="tl">
                      <a:srgbClr val="000000"/>
                    </a:outerShdw>
                  </a:effectLst>
                </a:rPr>
                <a:t>Build Automation</a:t>
              </a:r>
            </a:p>
          </p:txBody>
        </p:sp>
      </p:grpSp>
      <p:sp>
        <p:nvSpPr>
          <p:cNvPr id="11" name="Text Box 6"/>
          <p:cNvSpPr txBox="1">
            <a:spLocks noChangeArrowheads="1"/>
          </p:cNvSpPr>
          <p:nvPr/>
        </p:nvSpPr>
        <p:spPr bwMode="auto">
          <a:xfrm>
            <a:off x="838199" y="1154113"/>
            <a:ext cx="7467601" cy="830997"/>
          </a:xfrm>
          <a:prstGeom prst="rect">
            <a:avLst/>
          </a:prstGeom>
          <a:noFill/>
          <a:ln w="12700">
            <a:noFill/>
            <a:miter lim="800000"/>
            <a:headEnd/>
            <a:tailEnd/>
          </a:ln>
          <a:effectLst/>
        </p:spPr>
        <p:txBody>
          <a:bodyPr wrap="square">
            <a:spAutoFit/>
          </a:bodyPr>
          <a:lstStyle/>
          <a:p>
            <a:pPr algn="l" eaLnBrk="1" hangingPunct="1">
              <a:spcBef>
                <a:spcPct val="50000"/>
              </a:spcBef>
            </a:pPr>
            <a:r>
              <a:rPr lang="en-US" sz="2400" dirty="0">
                <a:effectLst>
                  <a:outerShdw blurRad="38100" dist="38100" dir="2700000" algn="tl">
                    <a:srgbClr val="000000"/>
                  </a:outerShdw>
                </a:effectLst>
              </a:rPr>
              <a:t>Integrated Platform for Collaborating on Software Development </a:t>
            </a:r>
            <a:r>
              <a:rPr lang="en-US" sz="2400" dirty="0" smtClean="0">
                <a:effectLst>
                  <a:outerShdw blurRad="38100" dist="38100" dir="2700000" algn="tl">
                    <a:srgbClr val="000000"/>
                  </a:outerShdw>
                </a:effectLst>
              </a:rPr>
              <a:t>Projects</a:t>
            </a:r>
            <a:endParaRPr lang="en-US" sz="2400" dirty="0">
              <a:effectLst>
                <a:outerShdw blurRad="38100" dist="38100" dir="2700000" algn="tl">
                  <a:srgbClr val="000000"/>
                </a:outerShdw>
              </a:effectLst>
            </a:endParaRPr>
          </a:p>
        </p:txBody>
      </p:sp>
      <p:grpSp>
        <p:nvGrpSpPr>
          <p:cNvPr id="3" name="Group 7"/>
          <p:cNvGrpSpPr>
            <a:grpSpLocks/>
          </p:cNvGrpSpPr>
          <p:nvPr/>
        </p:nvGrpSpPr>
        <p:grpSpPr bwMode="auto">
          <a:xfrm>
            <a:off x="1539875" y="4130675"/>
            <a:ext cx="3108325" cy="2195513"/>
            <a:chOff x="2862" y="1409"/>
            <a:chExt cx="1958" cy="1383"/>
          </a:xfrm>
        </p:grpSpPr>
        <p:pic>
          <p:nvPicPr>
            <p:cNvPr id="13" name="Picture 8" descr="GEL Rounded Rectangle MS green"/>
            <p:cNvPicPr>
              <a:picLocks noChangeAspect="1" noChangeArrowheads="1"/>
            </p:cNvPicPr>
            <p:nvPr/>
          </p:nvPicPr>
          <p:blipFill>
            <a:blip r:embed="rId3"/>
            <a:srcRect/>
            <a:stretch>
              <a:fillRect/>
            </a:stretch>
          </p:blipFill>
          <p:spPr bwMode="auto">
            <a:xfrm>
              <a:off x="2862" y="1409"/>
              <a:ext cx="1958" cy="1383"/>
            </a:xfrm>
            <a:prstGeom prst="rect">
              <a:avLst/>
            </a:prstGeom>
            <a:noFill/>
          </p:spPr>
        </p:pic>
        <p:sp>
          <p:nvSpPr>
            <p:cNvPr id="14" name="Text Box 9"/>
            <p:cNvSpPr txBox="1">
              <a:spLocks noChangeArrowheads="1"/>
            </p:cNvSpPr>
            <p:nvPr/>
          </p:nvSpPr>
          <p:spPr bwMode="auto">
            <a:xfrm>
              <a:off x="3178" y="1771"/>
              <a:ext cx="1421" cy="523"/>
            </a:xfrm>
            <a:prstGeom prst="rect">
              <a:avLst/>
            </a:prstGeom>
            <a:noFill/>
            <a:ln w="12700">
              <a:noFill/>
              <a:miter lim="800000"/>
              <a:headEnd/>
              <a:tailEnd/>
            </a:ln>
            <a:effectLst/>
          </p:spPr>
          <p:txBody>
            <a:bodyPr>
              <a:spAutoFit/>
            </a:bodyPr>
            <a:lstStyle/>
            <a:p>
              <a:pPr algn="ctr" eaLnBrk="1" hangingPunct="1">
                <a:spcBef>
                  <a:spcPct val="50000"/>
                </a:spcBef>
              </a:pPr>
              <a:r>
                <a:rPr lang="en-US" sz="2400" dirty="0">
                  <a:effectLst>
                    <a:outerShdw blurRad="38100" dist="38100" dir="2700000" algn="tl">
                      <a:srgbClr val="000000"/>
                    </a:outerShdw>
                  </a:effectLst>
                </a:rPr>
                <a:t>Version Control</a:t>
              </a:r>
            </a:p>
          </p:txBody>
        </p:sp>
      </p:grpSp>
      <p:grpSp>
        <p:nvGrpSpPr>
          <p:cNvPr id="4" name="Group 10"/>
          <p:cNvGrpSpPr>
            <a:grpSpLocks/>
          </p:cNvGrpSpPr>
          <p:nvPr/>
        </p:nvGrpSpPr>
        <p:grpSpPr bwMode="auto">
          <a:xfrm>
            <a:off x="1544638" y="2095500"/>
            <a:ext cx="3103562" cy="2200275"/>
            <a:chOff x="947" y="1413"/>
            <a:chExt cx="1955" cy="1386"/>
          </a:xfrm>
        </p:grpSpPr>
        <p:pic>
          <p:nvPicPr>
            <p:cNvPr id="16" name="Picture 11" descr="GEL Rounded Rectangle amethyst"/>
            <p:cNvPicPr>
              <a:picLocks noChangeAspect="1" noChangeArrowheads="1"/>
            </p:cNvPicPr>
            <p:nvPr/>
          </p:nvPicPr>
          <p:blipFill>
            <a:blip r:embed="rId4"/>
            <a:srcRect/>
            <a:stretch>
              <a:fillRect/>
            </a:stretch>
          </p:blipFill>
          <p:spPr bwMode="auto">
            <a:xfrm>
              <a:off x="947" y="1413"/>
              <a:ext cx="1955" cy="1386"/>
            </a:xfrm>
            <a:prstGeom prst="rect">
              <a:avLst/>
            </a:prstGeom>
            <a:noFill/>
          </p:spPr>
        </p:pic>
        <p:sp>
          <p:nvSpPr>
            <p:cNvPr id="17" name="Text Box 12"/>
            <p:cNvSpPr txBox="1">
              <a:spLocks noChangeArrowheads="1"/>
            </p:cNvSpPr>
            <p:nvPr/>
          </p:nvSpPr>
          <p:spPr bwMode="auto">
            <a:xfrm>
              <a:off x="1134" y="1768"/>
              <a:ext cx="1421" cy="523"/>
            </a:xfrm>
            <a:prstGeom prst="rect">
              <a:avLst/>
            </a:prstGeom>
            <a:noFill/>
            <a:ln w="12700">
              <a:noFill/>
              <a:miter lim="800000"/>
              <a:headEnd/>
              <a:tailEnd/>
            </a:ln>
            <a:effectLst/>
          </p:spPr>
          <p:txBody>
            <a:bodyPr>
              <a:spAutoFit/>
            </a:bodyPr>
            <a:lstStyle/>
            <a:p>
              <a:pPr algn="ctr" eaLnBrk="1" hangingPunct="1">
                <a:spcBef>
                  <a:spcPct val="50000"/>
                </a:spcBef>
              </a:pPr>
              <a:r>
                <a:rPr lang="en-US" sz="2400" dirty="0">
                  <a:effectLst>
                    <a:outerShdw blurRad="38100" dist="38100" dir="2700000" algn="tl">
                      <a:srgbClr val="000000"/>
                    </a:outerShdw>
                  </a:effectLst>
                </a:rPr>
                <a:t>Work Item Tracking</a:t>
              </a:r>
            </a:p>
          </p:txBody>
        </p:sp>
      </p:grpSp>
      <p:grpSp>
        <p:nvGrpSpPr>
          <p:cNvPr id="5" name="Group 13"/>
          <p:cNvGrpSpPr>
            <a:grpSpLocks/>
          </p:cNvGrpSpPr>
          <p:nvPr/>
        </p:nvGrpSpPr>
        <p:grpSpPr bwMode="auto">
          <a:xfrm>
            <a:off x="4570413" y="2092325"/>
            <a:ext cx="3113087" cy="2206625"/>
            <a:chOff x="2862" y="2682"/>
            <a:chExt cx="1961" cy="1390"/>
          </a:xfrm>
        </p:grpSpPr>
        <p:pic>
          <p:nvPicPr>
            <p:cNvPr id="19" name="Picture 14" descr="GEL Rounded Rectangle aquamarine"/>
            <p:cNvPicPr>
              <a:picLocks noChangeAspect="1" noChangeArrowheads="1"/>
            </p:cNvPicPr>
            <p:nvPr/>
          </p:nvPicPr>
          <p:blipFill>
            <a:blip r:embed="rId5"/>
            <a:srcRect/>
            <a:stretch>
              <a:fillRect/>
            </a:stretch>
          </p:blipFill>
          <p:spPr bwMode="auto">
            <a:xfrm>
              <a:off x="2862" y="2682"/>
              <a:ext cx="1961" cy="1390"/>
            </a:xfrm>
            <a:prstGeom prst="rect">
              <a:avLst/>
            </a:prstGeom>
            <a:noFill/>
          </p:spPr>
        </p:pic>
        <p:sp>
          <p:nvSpPr>
            <p:cNvPr id="20" name="Text Box 15"/>
            <p:cNvSpPr txBox="1">
              <a:spLocks noChangeArrowheads="1"/>
            </p:cNvSpPr>
            <p:nvPr/>
          </p:nvSpPr>
          <p:spPr bwMode="auto">
            <a:xfrm>
              <a:off x="3045" y="3039"/>
              <a:ext cx="1690" cy="523"/>
            </a:xfrm>
            <a:prstGeom prst="rect">
              <a:avLst/>
            </a:prstGeom>
            <a:noFill/>
            <a:ln w="12700">
              <a:noFill/>
              <a:miter lim="800000"/>
              <a:headEnd/>
              <a:tailEnd/>
            </a:ln>
            <a:effectLst/>
          </p:spPr>
          <p:txBody>
            <a:bodyPr>
              <a:spAutoFit/>
            </a:bodyPr>
            <a:lstStyle/>
            <a:p>
              <a:pPr algn="ctr" eaLnBrk="1" hangingPunct="1">
                <a:spcBef>
                  <a:spcPct val="50000"/>
                </a:spcBef>
              </a:pPr>
              <a:r>
                <a:rPr lang="en-US" sz="2400" dirty="0">
                  <a:effectLst>
                    <a:outerShdw blurRad="38100" dist="38100" dir="2700000" algn="tl">
                      <a:srgbClr val="000000"/>
                    </a:outerShdw>
                  </a:effectLst>
                </a:rPr>
                <a:t>Project Management</a:t>
              </a:r>
            </a:p>
          </p:txBody>
        </p:sp>
      </p:grpSp>
      <p:grpSp>
        <p:nvGrpSpPr>
          <p:cNvPr id="6" name="Group 16"/>
          <p:cNvGrpSpPr>
            <a:grpSpLocks/>
          </p:cNvGrpSpPr>
          <p:nvPr/>
        </p:nvGrpSpPr>
        <p:grpSpPr bwMode="auto">
          <a:xfrm>
            <a:off x="3467100" y="3195638"/>
            <a:ext cx="2195513" cy="2195512"/>
            <a:chOff x="2184" y="2048"/>
            <a:chExt cx="1383" cy="1383"/>
          </a:xfrm>
        </p:grpSpPr>
        <p:pic>
          <p:nvPicPr>
            <p:cNvPr id="22" name="Picture 17" descr="blue sphere2"/>
            <p:cNvPicPr>
              <a:picLocks noChangeAspect="1" noChangeArrowheads="1"/>
            </p:cNvPicPr>
            <p:nvPr/>
          </p:nvPicPr>
          <p:blipFill>
            <a:blip r:embed="rId6"/>
            <a:srcRect/>
            <a:stretch>
              <a:fillRect/>
            </a:stretch>
          </p:blipFill>
          <p:spPr bwMode="auto">
            <a:xfrm>
              <a:off x="2184" y="2048"/>
              <a:ext cx="1383" cy="1383"/>
            </a:xfrm>
            <a:prstGeom prst="rect">
              <a:avLst/>
            </a:prstGeom>
            <a:noFill/>
          </p:spPr>
        </p:pic>
        <p:sp>
          <p:nvSpPr>
            <p:cNvPr id="23" name="Text Box 18"/>
            <p:cNvSpPr txBox="1">
              <a:spLocks noChangeArrowheads="1"/>
            </p:cNvSpPr>
            <p:nvPr/>
          </p:nvSpPr>
          <p:spPr bwMode="auto">
            <a:xfrm>
              <a:off x="2400" y="2579"/>
              <a:ext cx="1008" cy="288"/>
            </a:xfrm>
            <a:prstGeom prst="rect">
              <a:avLst/>
            </a:prstGeom>
            <a:noFill/>
            <a:ln w="12700">
              <a:noFill/>
              <a:miter lim="800000"/>
              <a:headEnd/>
              <a:tailEnd/>
            </a:ln>
            <a:effectLst/>
          </p:spPr>
          <p:txBody>
            <a:bodyPr wrap="square">
              <a:spAutoFit/>
            </a:bodyPr>
            <a:lstStyle/>
            <a:p>
              <a:pPr eaLnBrk="1" hangingPunct="1">
                <a:spcBef>
                  <a:spcPct val="50000"/>
                </a:spcBef>
              </a:pPr>
              <a:r>
                <a:rPr lang="en-US" sz="2400" dirty="0">
                  <a:effectLst>
                    <a:outerShdw blurRad="38100" dist="38100" dir="2700000" algn="tl">
                      <a:srgbClr val="000000"/>
                    </a:outerShdw>
                  </a:effectLst>
                </a:rPr>
                <a:t>Reporting</a:t>
              </a: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0600" y="2286000"/>
            <a:ext cx="7620000"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GB" sz="48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Work Item Tracking</a:t>
            </a:r>
            <a:endParaRPr kumimoji="0" lang="en-GB" sz="4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GB" b="1" dirty="0"/>
              <a:t>Example Workflow</a:t>
            </a:r>
          </a:p>
        </p:txBody>
      </p:sp>
      <p:grpSp>
        <p:nvGrpSpPr>
          <p:cNvPr id="2" name="Group 3"/>
          <p:cNvGrpSpPr>
            <a:grpSpLocks/>
          </p:cNvGrpSpPr>
          <p:nvPr/>
        </p:nvGrpSpPr>
        <p:grpSpPr bwMode="auto">
          <a:xfrm>
            <a:off x="539750" y="2417763"/>
            <a:ext cx="1373188" cy="1946275"/>
            <a:chOff x="340" y="1431"/>
            <a:chExt cx="865" cy="1226"/>
          </a:xfrm>
        </p:grpSpPr>
        <p:grpSp>
          <p:nvGrpSpPr>
            <p:cNvPr id="3" name="Group 4"/>
            <p:cNvGrpSpPr>
              <a:grpSpLocks/>
            </p:cNvGrpSpPr>
            <p:nvPr/>
          </p:nvGrpSpPr>
          <p:grpSpPr bwMode="auto">
            <a:xfrm>
              <a:off x="340" y="1431"/>
              <a:ext cx="865" cy="871"/>
              <a:chOff x="340" y="1431"/>
              <a:chExt cx="865" cy="871"/>
            </a:xfrm>
          </p:grpSpPr>
          <p:pic>
            <p:nvPicPr>
              <p:cNvPr id="484357" name="Picture 5" descr="Tablet PC Clare woman restaurant stylus writing"/>
              <p:cNvPicPr>
                <a:picLocks noChangeAspect="1" noChangeArrowheads="1"/>
              </p:cNvPicPr>
              <p:nvPr/>
            </p:nvPicPr>
            <p:blipFill>
              <a:blip r:embed="rId4" cstate="screen">
                <a:lum bright="-100000"/>
              </a:blip>
              <a:srcRect/>
              <a:stretch>
                <a:fillRect/>
              </a:stretch>
            </p:blipFill>
            <p:spPr bwMode="auto">
              <a:xfrm>
                <a:off x="385" y="1480"/>
                <a:ext cx="820" cy="822"/>
              </a:xfrm>
              <a:prstGeom prst="rect">
                <a:avLst/>
              </a:prstGeom>
              <a:noFill/>
            </p:spPr>
          </p:pic>
          <p:pic>
            <p:nvPicPr>
              <p:cNvPr id="484358" name="Picture 6" descr="Tablet PC Clare woman restaurant stylus writing"/>
              <p:cNvPicPr>
                <a:picLocks noChangeAspect="1" noChangeArrowheads="1"/>
              </p:cNvPicPr>
              <p:nvPr/>
            </p:nvPicPr>
            <p:blipFill>
              <a:blip r:embed="rId4" cstate="screen"/>
              <a:srcRect/>
              <a:stretch>
                <a:fillRect/>
              </a:stretch>
            </p:blipFill>
            <p:spPr bwMode="auto">
              <a:xfrm>
                <a:off x="340" y="1431"/>
                <a:ext cx="820" cy="822"/>
              </a:xfrm>
              <a:prstGeom prst="rect">
                <a:avLst/>
              </a:prstGeom>
              <a:noFill/>
            </p:spPr>
          </p:pic>
        </p:grpSp>
        <p:sp>
          <p:nvSpPr>
            <p:cNvPr id="484359" name="Text Box 7"/>
            <p:cNvSpPr txBox="1">
              <a:spLocks noChangeArrowheads="1"/>
            </p:cNvSpPr>
            <p:nvPr/>
          </p:nvSpPr>
          <p:spPr bwMode="auto">
            <a:xfrm>
              <a:off x="340" y="2253"/>
              <a:ext cx="820" cy="404"/>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Business</a:t>
              </a:r>
            </a:p>
            <a:p>
              <a:pPr algn="ctr"/>
              <a:r>
                <a:rPr lang="en-GB">
                  <a:solidFill>
                    <a:schemeClr val="tx2"/>
                  </a:solidFill>
                  <a:effectLst>
                    <a:outerShdw blurRad="38100" dist="38100" dir="2700000" algn="tl">
                      <a:srgbClr val="000000"/>
                    </a:outerShdw>
                  </a:effectLst>
                </a:rPr>
                <a:t>Analyst</a:t>
              </a:r>
            </a:p>
          </p:txBody>
        </p:sp>
      </p:grpSp>
      <p:grpSp>
        <p:nvGrpSpPr>
          <p:cNvPr id="4" name="Group 8"/>
          <p:cNvGrpSpPr>
            <a:grpSpLocks/>
          </p:cNvGrpSpPr>
          <p:nvPr/>
        </p:nvGrpSpPr>
        <p:grpSpPr bwMode="auto">
          <a:xfrm>
            <a:off x="3419475" y="2203450"/>
            <a:ext cx="1511300" cy="2479675"/>
            <a:chOff x="2154" y="1296"/>
            <a:chExt cx="952" cy="1562"/>
          </a:xfrm>
        </p:grpSpPr>
        <p:grpSp>
          <p:nvGrpSpPr>
            <p:cNvPr id="5" name="Group 9"/>
            <p:cNvGrpSpPr>
              <a:grpSpLocks/>
            </p:cNvGrpSpPr>
            <p:nvPr/>
          </p:nvGrpSpPr>
          <p:grpSpPr bwMode="auto">
            <a:xfrm>
              <a:off x="2154" y="1296"/>
              <a:ext cx="952" cy="1225"/>
              <a:chOff x="3198" y="2341"/>
              <a:chExt cx="952" cy="1225"/>
            </a:xfrm>
          </p:grpSpPr>
          <p:pic>
            <p:nvPicPr>
              <p:cNvPr id="484362" name="Picture 10" descr="MSB Business_Sam_man sitting laptop thoughtful"/>
              <p:cNvPicPr>
                <a:picLocks noChangeAspect="1" noChangeArrowheads="1"/>
              </p:cNvPicPr>
              <p:nvPr/>
            </p:nvPicPr>
            <p:blipFill>
              <a:blip r:embed="rId5" cstate="screen">
                <a:lum bright="-100000"/>
              </a:blip>
              <a:srcRect/>
              <a:stretch>
                <a:fillRect/>
              </a:stretch>
            </p:blipFill>
            <p:spPr bwMode="auto">
              <a:xfrm>
                <a:off x="3264" y="2408"/>
                <a:ext cx="886" cy="1158"/>
              </a:xfrm>
              <a:prstGeom prst="rect">
                <a:avLst/>
              </a:prstGeom>
              <a:noFill/>
            </p:spPr>
          </p:pic>
          <p:pic>
            <p:nvPicPr>
              <p:cNvPr id="484363" name="Picture 11" descr="MSB Business_Sam_man sitting laptop thoughtful"/>
              <p:cNvPicPr>
                <a:picLocks noChangeAspect="1" noChangeArrowheads="1"/>
              </p:cNvPicPr>
              <p:nvPr/>
            </p:nvPicPr>
            <p:blipFill>
              <a:blip r:embed="rId5" cstate="screen"/>
              <a:srcRect/>
              <a:stretch>
                <a:fillRect/>
              </a:stretch>
            </p:blipFill>
            <p:spPr bwMode="auto">
              <a:xfrm>
                <a:off x="3198" y="2341"/>
                <a:ext cx="886" cy="1158"/>
              </a:xfrm>
              <a:prstGeom prst="rect">
                <a:avLst/>
              </a:prstGeom>
              <a:noFill/>
            </p:spPr>
          </p:pic>
        </p:grpSp>
        <p:sp>
          <p:nvSpPr>
            <p:cNvPr id="484364" name="Text Box 12"/>
            <p:cNvSpPr txBox="1">
              <a:spLocks noChangeArrowheads="1"/>
            </p:cNvSpPr>
            <p:nvPr/>
          </p:nvSpPr>
          <p:spPr bwMode="auto">
            <a:xfrm>
              <a:off x="2154" y="2454"/>
              <a:ext cx="820" cy="404"/>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Project</a:t>
              </a:r>
            </a:p>
            <a:p>
              <a:pPr algn="ctr"/>
              <a:r>
                <a:rPr lang="en-GB">
                  <a:solidFill>
                    <a:schemeClr val="tx2"/>
                  </a:solidFill>
                  <a:effectLst>
                    <a:outerShdw blurRad="38100" dist="38100" dir="2700000" algn="tl">
                      <a:srgbClr val="000000"/>
                    </a:outerShdw>
                  </a:effectLst>
                </a:rPr>
                <a:t>Manager</a:t>
              </a:r>
            </a:p>
          </p:txBody>
        </p:sp>
      </p:grpSp>
      <p:grpSp>
        <p:nvGrpSpPr>
          <p:cNvPr id="6" name="Group 13"/>
          <p:cNvGrpSpPr>
            <a:grpSpLocks/>
          </p:cNvGrpSpPr>
          <p:nvPr/>
        </p:nvGrpSpPr>
        <p:grpSpPr bwMode="auto">
          <a:xfrm>
            <a:off x="6472238" y="2347913"/>
            <a:ext cx="2232025" cy="1801812"/>
            <a:chOff x="3844" y="344"/>
            <a:chExt cx="1406" cy="1135"/>
          </a:xfrm>
        </p:grpSpPr>
        <p:grpSp>
          <p:nvGrpSpPr>
            <p:cNvPr id="7" name="Group 14"/>
            <p:cNvGrpSpPr>
              <a:grpSpLocks/>
            </p:cNvGrpSpPr>
            <p:nvPr/>
          </p:nvGrpSpPr>
          <p:grpSpPr bwMode="auto">
            <a:xfrm>
              <a:off x="3844" y="344"/>
              <a:ext cx="1406" cy="952"/>
              <a:chOff x="3198" y="890"/>
              <a:chExt cx="1406" cy="952"/>
            </a:xfrm>
          </p:grpSpPr>
          <p:pic>
            <p:nvPicPr>
              <p:cNvPr id="484367" name="Picture 15" descr="IT Work Group tech technical meeting collaboration"/>
              <p:cNvPicPr>
                <a:picLocks noChangeAspect="1" noChangeArrowheads="1"/>
              </p:cNvPicPr>
              <p:nvPr/>
            </p:nvPicPr>
            <p:blipFill>
              <a:blip r:embed="rId6" cstate="screen">
                <a:lum bright="-100000"/>
              </a:blip>
              <a:srcRect/>
              <a:stretch>
                <a:fillRect/>
              </a:stretch>
            </p:blipFill>
            <p:spPr bwMode="auto">
              <a:xfrm>
                <a:off x="3255" y="938"/>
                <a:ext cx="1349" cy="904"/>
              </a:xfrm>
              <a:prstGeom prst="rect">
                <a:avLst/>
              </a:prstGeom>
              <a:noFill/>
              <a:ln w="9525">
                <a:noFill/>
                <a:miter lim="800000"/>
                <a:headEnd/>
                <a:tailEnd/>
              </a:ln>
            </p:spPr>
          </p:pic>
          <p:pic>
            <p:nvPicPr>
              <p:cNvPr id="484368" name="Picture 16" descr="IT Work Group tech technical meeting collaboration"/>
              <p:cNvPicPr>
                <a:picLocks noChangeAspect="1" noChangeArrowheads="1"/>
              </p:cNvPicPr>
              <p:nvPr/>
            </p:nvPicPr>
            <p:blipFill>
              <a:blip r:embed="rId6" cstate="screen"/>
              <a:srcRect/>
              <a:stretch>
                <a:fillRect/>
              </a:stretch>
            </p:blipFill>
            <p:spPr bwMode="auto">
              <a:xfrm>
                <a:off x="3198" y="890"/>
                <a:ext cx="1349" cy="904"/>
              </a:xfrm>
              <a:prstGeom prst="rect">
                <a:avLst/>
              </a:prstGeom>
              <a:noFill/>
            </p:spPr>
          </p:pic>
        </p:grpSp>
        <p:sp>
          <p:nvSpPr>
            <p:cNvPr id="484369" name="Text Box 17"/>
            <p:cNvSpPr txBox="1">
              <a:spLocks noChangeArrowheads="1"/>
            </p:cNvSpPr>
            <p:nvPr/>
          </p:nvSpPr>
          <p:spPr bwMode="auto">
            <a:xfrm>
              <a:off x="4077" y="1248"/>
              <a:ext cx="820" cy="231"/>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Dev Team</a:t>
              </a:r>
            </a:p>
          </p:txBody>
        </p:sp>
      </p:grpSp>
      <p:grpSp>
        <p:nvGrpSpPr>
          <p:cNvPr id="8" name="Group 18"/>
          <p:cNvGrpSpPr>
            <a:grpSpLocks/>
          </p:cNvGrpSpPr>
          <p:nvPr/>
        </p:nvGrpSpPr>
        <p:grpSpPr bwMode="auto">
          <a:xfrm>
            <a:off x="6842125" y="228600"/>
            <a:ext cx="1301750" cy="1855788"/>
            <a:chOff x="4420" y="1860"/>
            <a:chExt cx="820" cy="1169"/>
          </a:xfrm>
        </p:grpSpPr>
        <p:grpSp>
          <p:nvGrpSpPr>
            <p:cNvPr id="9" name="Group 19"/>
            <p:cNvGrpSpPr>
              <a:grpSpLocks/>
            </p:cNvGrpSpPr>
            <p:nvPr/>
          </p:nvGrpSpPr>
          <p:grpSpPr bwMode="auto">
            <a:xfrm>
              <a:off x="4420" y="1860"/>
              <a:ext cx="773" cy="998"/>
              <a:chOff x="4194" y="2069"/>
              <a:chExt cx="773" cy="998"/>
            </a:xfrm>
          </p:grpSpPr>
          <p:pic>
            <p:nvPicPr>
              <p:cNvPr id="484372" name="Picture 20" descr="OFC Enterprise woman Live Meeting"/>
              <p:cNvPicPr>
                <a:picLocks noChangeAspect="1" noChangeArrowheads="1"/>
              </p:cNvPicPr>
              <p:nvPr/>
            </p:nvPicPr>
            <p:blipFill>
              <a:blip r:embed="rId7" cstate="screen">
                <a:lum bright="-100000"/>
              </a:blip>
              <a:srcRect/>
              <a:stretch>
                <a:fillRect/>
              </a:stretch>
            </p:blipFill>
            <p:spPr bwMode="auto">
              <a:xfrm>
                <a:off x="4261" y="2129"/>
                <a:ext cx="706" cy="938"/>
              </a:xfrm>
              <a:prstGeom prst="rect">
                <a:avLst/>
              </a:prstGeom>
              <a:noFill/>
              <a:ln w="9525">
                <a:noFill/>
                <a:miter lim="800000"/>
                <a:headEnd/>
                <a:tailEnd/>
              </a:ln>
            </p:spPr>
          </p:pic>
          <p:pic>
            <p:nvPicPr>
              <p:cNvPr id="484373" name="Picture 21" descr="OFC Enterprise woman Live Meeting"/>
              <p:cNvPicPr>
                <a:picLocks noChangeAspect="1" noChangeArrowheads="1"/>
              </p:cNvPicPr>
              <p:nvPr/>
            </p:nvPicPr>
            <p:blipFill>
              <a:blip r:embed="rId7" cstate="screen"/>
              <a:srcRect/>
              <a:stretch>
                <a:fillRect/>
              </a:stretch>
            </p:blipFill>
            <p:spPr bwMode="auto">
              <a:xfrm>
                <a:off x="4194" y="2069"/>
                <a:ext cx="706" cy="938"/>
              </a:xfrm>
              <a:prstGeom prst="rect">
                <a:avLst/>
              </a:prstGeom>
              <a:noFill/>
            </p:spPr>
          </p:pic>
        </p:grpSp>
        <p:sp>
          <p:nvSpPr>
            <p:cNvPr id="484374" name="Text Box 22"/>
            <p:cNvSpPr txBox="1">
              <a:spLocks noChangeArrowheads="1"/>
            </p:cNvSpPr>
            <p:nvPr/>
          </p:nvSpPr>
          <p:spPr bwMode="auto">
            <a:xfrm>
              <a:off x="4420" y="2798"/>
              <a:ext cx="820" cy="231"/>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Test</a:t>
              </a:r>
            </a:p>
          </p:txBody>
        </p:sp>
      </p:grpSp>
      <p:grpSp>
        <p:nvGrpSpPr>
          <p:cNvPr id="10" name="Group 23"/>
          <p:cNvGrpSpPr>
            <a:grpSpLocks/>
          </p:cNvGrpSpPr>
          <p:nvPr/>
        </p:nvGrpSpPr>
        <p:grpSpPr bwMode="auto">
          <a:xfrm>
            <a:off x="6191250" y="4683125"/>
            <a:ext cx="1609725" cy="1943100"/>
            <a:chOff x="3227" y="2798"/>
            <a:chExt cx="1014" cy="1224"/>
          </a:xfrm>
        </p:grpSpPr>
        <p:grpSp>
          <p:nvGrpSpPr>
            <p:cNvPr id="11" name="Group 24"/>
            <p:cNvGrpSpPr>
              <a:grpSpLocks/>
            </p:cNvGrpSpPr>
            <p:nvPr/>
          </p:nvGrpSpPr>
          <p:grpSpPr bwMode="auto">
            <a:xfrm>
              <a:off x="3418" y="2798"/>
              <a:ext cx="726" cy="1033"/>
              <a:chOff x="2154" y="3203"/>
              <a:chExt cx="726" cy="1033"/>
            </a:xfrm>
          </p:grpSpPr>
          <p:pic>
            <p:nvPicPr>
              <p:cNvPr id="484377" name="Picture 25" descr="OEM Asian man smiling working pc hardware tech technician repair computer"/>
              <p:cNvPicPr>
                <a:picLocks noChangeAspect="1" noChangeArrowheads="1"/>
              </p:cNvPicPr>
              <p:nvPr/>
            </p:nvPicPr>
            <p:blipFill>
              <a:blip r:embed="rId8" cstate="screen">
                <a:lum bright="-100000"/>
              </a:blip>
              <a:srcRect/>
              <a:stretch>
                <a:fillRect/>
              </a:stretch>
            </p:blipFill>
            <p:spPr bwMode="auto">
              <a:xfrm>
                <a:off x="2217" y="3249"/>
                <a:ext cx="663" cy="987"/>
              </a:xfrm>
              <a:prstGeom prst="rect">
                <a:avLst/>
              </a:prstGeom>
              <a:noFill/>
              <a:ln w="9525">
                <a:noFill/>
                <a:miter lim="800000"/>
                <a:headEnd/>
                <a:tailEnd/>
              </a:ln>
              <a:effectLst/>
            </p:spPr>
          </p:pic>
          <p:pic>
            <p:nvPicPr>
              <p:cNvPr id="484378" name="Picture 26" descr="OEM Asian man smiling working pc hardware tech technician repair computer"/>
              <p:cNvPicPr>
                <a:picLocks noChangeAspect="1" noChangeArrowheads="1"/>
              </p:cNvPicPr>
              <p:nvPr/>
            </p:nvPicPr>
            <p:blipFill>
              <a:blip r:embed="rId8" cstate="screen"/>
              <a:srcRect/>
              <a:stretch>
                <a:fillRect/>
              </a:stretch>
            </p:blipFill>
            <p:spPr bwMode="auto">
              <a:xfrm>
                <a:off x="2154" y="3203"/>
                <a:ext cx="663" cy="987"/>
              </a:xfrm>
              <a:prstGeom prst="rect">
                <a:avLst/>
              </a:prstGeom>
              <a:noFill/>
              <a:effectLst/>
            </p:spPr>
          </p:pic>
        </p:grpSp>
        <p:sp>
          <p:nvSpPr>
            <p:cNvPr id="484379" name="Text Box 27"/>
            <p:cNvSpPr txBox="1">
              <a:spLocks noChangeArrowheads="1"/>
            </p:cNvSpPr>
            <p:nvPr/>
          </p:nvSpPr>
          <p:spPr bwMode="auto">
            <a:xfrm>
              <a:off x="3227" y="3791"/>
              <a:ext cx="1014" cy="231"/>
            </a:xfrm>
            <a:prstGeom prst="rect">
              <a:avLst/>
            </a:prstGeom>
            <a:noFill/>
            <a:ln w="12700">
              <a:noFill/>
              <a:miter lim="800000"/>
              <a:headEnd/>
              <a:tailEnd/>
            </a:ln>
            <a:effectLst/>
          </p:spPr>
          <p:txBody>
            <a:bodyPr>
              <a:spAutoFit/>
            </a:bodyPr>
            <a:lstStyle/>
            <a:p>
              <a:pPr algn="ctr"/>
              <a:r>
                <a:rPr lang="en-GB">
                  <a:solidFill>
                    <a:schemeClr val="tx2"/>
                  </a:solidFill>
                  <a:effectLst>
                    <a:outerShdw blurRad="38100" dist="38100" dir="2700000" algn="tl">
                      <a:srgbClr val="000000"/>
                    </a:outerShdw>
                  </a:effectLst>
                </a:rPr>
                <a:t>Operations</a:t>
              </a:r>
            </a:p>
          </p:txBody>
        </p:sp>
      </p:grpSp>
      <p:grpSp>
        <p:nvGrpSpPr>
          <p:cNvPr id="12" name="Group 28"/>
          <p:cNvGrpSpPr>
            <a:grpSpLocks/>
          </p:cNvGrpSpPr>
          <p:nvPr/>
        </p:nvGrpSpPr>
        <p:grpSpPr bwMode="auto">
          <a:xfrm>
            <a:off x="1765300" y="3659190"/>
            <a:ext cx="1758950" cy="1163638"/>
            <a:chOff x="1112" y="2213"/>
            <a:chExt cx="1108" cy="733"/>
          </a:xfrm>
        </p:grpSpPr>
        <p:pic>
          <p:nvPicPr>
            <p:cNvPr id="484381" name="Picture 29" descr="curved arrow 4_Flipped"/>
            <p:cNvPicPr>
              <a:picLocks noChangeAspect="1" noChangeArrowheads="1"/>
            </p:cNvPicPr>
            <p:nvPr/>
          </p:nvPicPr>
          <p:blipFill>
            <a:blip r:embed="rId9" cstate="screen"/>
            <a:srcRect/>
            <a:stretch>
              <a:fillRect/>
            </a:stretch>
          </p:blipFill>
          <p:spPr bwMode="auto">
            <a:xfrm rot="4080000">
              <a:off x="1325" y="2000"/>
              <a:ext cx="682" cy="1108"/>
            </a:xfrm>
            <a:prstGeom prst="rect">
              <a:avLst/>
            </a:prstGeom>
            <a:noFill/>
            <a:ln w="9525" algn="ctr">
              <a:noFill/>
              <a:miter lim="800000"/>
              <a:headEnd/>
              <a:tailEnd/>
            </a:ln>
            <a:effectLst/>
          </p:spPr>
        </p:pic>
        <p:sp>
          <p:nvSpPr>
            <p:cNvPr id="484382" name="Text Box 30"/>
            <p:cNvSpPr txBox="1">
              <a:spLocks noChangeArrowheads="1"/>
            </p:cNvSpPr>
            <p:nvPr/>
          </p:nvSpPr>
          <p:spPr bwMode="auto">
            <a:xfrm>
              <a:off x="1274" y="2539"/>
              <a:ext cx="771" cy="407"/>
            </a:xfrm>
            <a:prstGeom prst="rect">
              <a:avLst/>
            </a:prstGeom>
            <a:noFill/>
            <a:ln w="12700">
              <a:noFill/>
              <a:miter lim="800000"/>
              <a:headEnd/>
              <a:tailEnd/>
            </a:ln>
            <a:effectLst/>
          </p:spPr>
          <p:txBody>
            <a:bodyPr wrap="none">
              <a:spAutoFit/>
            </a:bodyPr>
            <a:lstStyle/>
            <a:p>
              <a:pPr algn="ctr"/>
              <a:r>
                <a:rPr lang="en-GB" dirty="0">
                  <a:effectLst>
                    <a:outerShdw blurRad="50800" dist="38100" dir="2700000" algn="tl" rotWithShape="0">
                      <a:prstClr val="black">
                        <a:alpha val="40000"/>
                      </a:prstClr>
                    </a:outerShdw>
                  </a:effectLst>
                </a:rPr>
                <a:t>Change</a:t>
              </a:r>
            </a:p>
            <a:p>
              <a:pPr algn="ctr"/>
              <a:r>
                <a:rPr lang="en-GB" dirty="0">
                  <a:effectLst>
                    <a:outerShdw blurRad="50800" dist="38100" dir="2700000" algn="tl" rotWithShape="0">
                      <a:prstClr val="black">
                        <a:alpha val="40000"/>
                      </a:prstClr>
                    </a:outerShdw>
                  </a:effectLst>
                </a:rPr>
                <a:t>Requests</a:t>
              </a:r>
            </a:p>
          </p:txBody>
        </p:sp>
      </p:grpSp>
      <p:grpSp>
        <p:nvGrpSpPr>
          <p:cNvPr id="13" name="Group 31"/>
          <p:cNvGrpSpPr>
            <a:grpSpLocks/>
          </p:cNvGrpSpPr>
          <p:nvPr/>
        </p:nvGrpSpPr>
        <p:grpSpPr bwMode="auto">
          <a:xfrm>
            <a:off x="1912938" y="2857500"/>
            <a:ext cx="1323975" cy="482600"/>
            <a:chOff x="1205" y="1708"/>
            <a:chExt cx="834" cy="304"/>
          </a:xfrm>
        </p:grpSpPr>
        <p:pic>
          <p:nvPicPr>
            <p:cNvPr id="484384" name="Picture 32" descr="arrow 3"/>
            <p:cNvPicPr>
              <a:picLocks noChangeAspect="1" noChangeArrowheads="1"/>
            </p:cNvPicPr>
            <p:nvPr/>
          </p:nvPicPr>
          <p:blipFill>
            <a:blip r:embed="rId10" cstate="screen"/>
            <a:srcRect/>
            <a:stretch>
              <a:fillRect/>
            </a:stretch>
          </p:blipFill>
          <p:spPr bwMode="auto">
            <a:xfrm>
              <a:off x="1205" y="1708"/>
              <a:ext cx="834" cy="304"/>
            </a:xfrm>
            <a:prstGeom prst="rect">
              <a:avLst/>
            </a:prstGeom>
            <a:noFill/>
          </p:spPr>
        </p:pic>
        <p:sp>
          <p:nvSpPr>
            <p:cNvPr id="484385" name="Text Box 33"/>
            <p:cNvSpPr txBox="1">
              <a:spLocks noChangeArrowheads="1"/>
            </p:cNvSpPr>
            <p:nvPr/>
          </p:nvSpPr>
          <p:spPr bwMode="auto">
            <a:xfrm>
              <a:off x="1245" y="1734"/>
              <a:ext cx="771" cy="233"/>
            </a:xfrm>
            <a:prstGeom prst="rect">
              <a:avLst/>
            </a:prstGeom>
            <a:noFill/>
            <a:ln w="12700">
              <a:noFill/>
              <a:miter lim="800000"/>
              <a:headEnd/>
              <a:tailEnd/>
            </a:ln>
            <a:effectLst/>
          </p:spPr>
          <p:txBody>
            <a:bodyPr wrap="none">
              <a:spAutoFit/>
            </a:bodyPr>
            <a:lstStyle/>
            <a:p>
              <a:pPr algn="ctr"/>
              <a:r>
                <a:rPr lang="en-GB" dirty="0" smtClean="0">
                  <a:effectLst>
                    <a:outerShdw blurRad="50800" dist="38100" dir="2700000" algn="tl" rotWithShape="0">
                      <a:prstClr val="black">
                        <a:alpha val="40000"/>
                      </a:prstClr>
                    </a:outerShdw>
                  </a:effectLst>
                </a:rPr>
                <a:t>Use Case</a:t>
              </a:r>
              <a:endParaRPr lang="en-GB" dirty="0">
                <a:effectLst>
                  <a:outerShdw blurRad="50800" dist="38100" dir="2700000" algn="tl" rotWithShape="0">
                    <a:prstClr val="black">
                      <a:alpha val="40000"/>
                    </a:prstClr>
                  </a:outerShdw>
                </a:effectLst>
              </a:endParaRPr>
            </a:p>
          </p:txBody>
        </p:sp>
      </p:grpSp>
      <p:grpSp>
        <p:nvGrpSpPr>
          <p:cNvPr id="14" name="Group 34"/>
          <p:cNvGrpSpPr>
            <a:grpSpLocks/>
          </p:cNvGrpSpPr>
          <p:nvPr/>
        </p:nvGrpSpPr>
        <p:grpSpPr bwMode="auto">
          <a:xfrm>
            <a:off x="1765300" y="1722438"/>
            <a:ext cx="1903413" cy="1127125"/>
            <a:chOff x="1112" y="993"/>
            <a:chExt cx="1199" cy="710"/>
          </a:xfrm>
        </p:grpSpPr>
        <p:pic>
          <p:nvPicPr>
            <p:cNvPr id="484387" name="Picture 35" descr="curved arrow 4"/>
            <p:cNvPicPr>
              <a:picLocks noChangeAspect="1" noChangeArrowheads="1"/>
            </p:cNvPicPr>
            <p:nvPr/>
          </p:nvPicPr>
          <p:blipFill>
            <a:blip r:embed="rId11"/>
            <a:srcRect/>
            <a:stretch>
              <a:fillRect/>
            </a:stretch>
          </p:blipFill>
          <p:spPr bwMode="auto">
            <a:xfrm rot="6700473">
              <a:off x="1325" y="810"/>
              <a:ext cx="680" cy="1106"/>
            </a:xfrm>
            <a:prstGeom prst="rect">
              <a:avLst/>
            </a:prstGeom>
            <a:noFill/>
          </p:spPr>
        </p:pic>
        <p:sp>
          <p:nvSpPr>
            <p:cNvPr id="484388" name="Text Box 36"/>
            <p:cNvSpPr txBox="1">
              <a:spLocks noChangeArrowheads="1"/>
            </p:cNvSpPr>
            <p:nvPr/>
          </p:nvSpPr>
          <p:spPr bwMode="auto">
            <a:xfrm>
              <a:off x="1136" y="993"/>
              <a:ext cx="1175" cy="407"/>
            </a:xfrm>
            <a:prstGeom prst="rect">
              <a:avLst/>
            </a:prstGeom>
            <a:noFill/>
            <a:ln w="12700">
              <a:noFill/>
              <a:miter lim="800000"/>
              <a:headEnd/>
              <a:tailEnd/>
            </a:ln>
            <a:effectLst/>
          </p:spPr>
          <p:txBody>
            <a:bodyPr wrap="none">
              <a:spAutoFit/>
            </a:bodyPr>
            <a:lstStyle/>
            <a:p>
              <a:pPr algn="ctr"/>
              <a:r>
                <a:rPr lang="en-GB" dirty="0" smtClean="0">
                  <a:effectLst>
                    <a:outerShdw blurRad="50800" dist="38100" dir="2700000" algn="tl" rotWithShape="0">
                      <a:prstClr val="black">
                        <a:alpha val="40000"/>
                      </a:prstClr>
                    </a:outerShdw>
                  </a:effectLst>
                </a:rPr>
                <a:t>Non Functional</a:t>
              </a:r>
              <a:br>
                <a:rPr lang="en-GB" dirty="0" smtClean="0">
                  <a:effectLst>
                    <a:outerShdw blurRad="50800" dist="38100" dir="2700000" algn="tl" rotWithShape="0">
                      <a:prstClr val="black">
                        <a:alpha val="40000"/>
                      </a:prstClr>
                    </a:outerShdw>
                  </a:effectLst>
                </a:rPr>
              </a:br>
              <a:r>
                <a:rPr lang="en-GB" dirty="0" smtClean="0">
                  <a:effectLst>
                    <a:outerShdw blurRad="50800" dist="38100" dir="2700000" algn="tl" rotWithShape="0">
                      <a:prstClr val="black">
                        <a:alpha val="40000"/>
                      </a:prstClr>
                    </a:outerShdw>
                  </a:effectLst>
                </a:rPr>
                <a:t>Requirements</a:t>
              </a:r>
              <a:endParaRPr lang="en-GB" dirty="0">
                <a:effectLst>
                  <a:outerShdw blurRad="50800" dist="38100" dir="2700000" algn="tl" rotWithShape="0">
                    <a:prstClr val="black">
                      <a:alpha val="40000"/>
                    </a:prstClr>
                  </a:outerShdw>
                </a:effectLst>
              </a:endParaRPr>
            </a:p>
          </p:txBody>
        </p:sp>
      </p:grpSp>
      <p:grpSp>
        <p:nvGrpSpPr>
          <p:cNvPr id="15" name="Group 37"/>
          <p:cNvGrpSpPr>
            <a:grpSpLocks/>
          </p:cNvGrpSpPr>
          <p:nvPr/>
        </p:nvGrpSpPr>
        <p:grpSpPr bwMode="auto">
          <a:xfrm>
            <a:off x="6100763" y="744538"/>
            <a:ext cx="1173162" cy="1758950"/>
            <a:chOff x="3843" y="469"/>
            <a:chExt cx="739" cy="1108"/>
          </a:xfrm>
        </p:grpSpPr>
        <p:pic>
          <p:nvPicPr>
            <p:cNvPr id="484390" name="Picture 38" descr="curved arrow 4_Flipped"/>
            <p:cNvPicPr>
              <a:picLocks noChangeAspect="1" noChangeArrowheads="1"/>
            </p:cNvPicPr>
            <p:nvPr/>
          </p:nvPicPr>
          <p:blipFill>
            <a:blip r:embed="rId9" cstate="screen"/>
            <a:srcRect/>
            <a:stretch>
              <a:fillRect/>
            </a:stretch>
          </p:blipFill>
          <p:spPr bwMode="auto">
            <a:xfrm rot="9616692">
              <a:off x="3900" y="469"/>
              <a:ext cx="682" cy="1108"/>
            </a:xfrm>
            <a:prstGeom prst="rect">
              <a:avLst/>
            </a:prstGeom>
            <a:noFill/>
            <a:ln w="9525" algn="ctr">
              <a:noFill/>
              <a:miter lim="800000"/>
              <a:headEnd/>
              <a:tailEnd/>
            </a:ln>
            <a:effectLst/>
          </p:spPr>
        </p:pic>
        <p:sp>
          <p:nvSpPr>
            <p:cNvPr id="484391" name="Text Box 39"/>
            <p:cNvSpPr txBox="1">
              <a:spLocks noChangeArrowheads="1"/>
            </p:cNvSpPr>
            <p:nvPr/>
          </p:nvSpPr>
          <p:spPr bwMode="auto">
            <a:xfrm>
              <a:off x="3843" y="956"/>
              <a:ext cx="480" cy="233"/>
            </a:xfrm>
            <a:prstGeom prst="rect">
              <a:avLst/>
            </a:prstGeom>
            <a:noFill/>
            <a:ln w="12700">
              <a:noFill/>
              <a:miter lim="800000"/>
              <a:headEnd/>
              <a:tailEnd/>
            </a:ln>
            <a:effectLst/>
          </p:spPr>
          <p:txBody>
            <a:bodyPr wrap="none">
              <a:spAutoFit/>
            </a:bodyPr>
            <a:lstStyle/>
            <a:p>
              <a:pPr algn="ctr"/>
              <a:r>
                <a:rPr lang="en-GB" dirty="0">
                  <a:effectLst>
                    <a:outerShdw blurRad="50800" dist="38100" dir="2700000" algn="tl" rotWithShape="0">
                      <a:prstClr val="black">
                        <a:alpha val="40000"/>
                      </a:prstClr>
                    </a:outerShdw>
                  </a:effectLst>
                </a:rPr>
                <a:t>Bugs</a:t>
              </a:r>
            </a:p>
          </p:txBody>
        </p:sp>
      </p:grpSp>
      <p:grpSp>
        <p:nvGrpSpPr>
          <p:cNvPr id="16" name="Group 40"/>
          <p:cNvGrpSpPr>
            <a:grpSpLocks/>
          </p:cNvGrpSpPr>
          <p:nvPr/>
        </p:nvGrpSpPr>
        <p:grpSpPr bwMode="auto">
          <a:xfrm>
            <a:off x="4933950" y="2849563"/>
            <a:ext cx="1323975" cy="482600"/>
            <a:chOff x="3108" y="1703"/>
            <a:chExt cx="834" cy="304"/>
          </a:xfrm>
        </p:grpSpPr>
        <p:pic>
          <p:nvPicPr>
            <p:cNvPr id="484393" name="Picture 41" descr="arrow 3"/>
            <p:cNvPicPr>
              <a:picLocks noChangeAspect="1" noChangeArrowheads="1"/>
            </p:cNvPicPr>
            <p:nvPr/>
          </p:nvPicPr>
          <p:blipFill>
            <a:blip r:embed="rId10" cstate="screen"/>
            <a:srcRect/>
            <a:stretch>
              <a:fillRect/>
            </a:stretch>
          </p:blipFill>
          <p:spPr bwMode="auto">
            <a:xfrm>
              <a:off x="3108" y="1703"/>
              <a:ext cx="834" cy="304"/>
            </a:xfrm>
            <a:prstGeom prst="rect">
              <a:avLst/>
            </a:prstGeom>
            <a:noFill/>
          </p:spPr>
        </p:pic>
        <p:sp>
          <p:nvSpPr>
            <p:cNvPr id="484394" name="Text Box 42"/>
            <p:cNvSpPr txBox="1">
              <a:spLocks noChangeArrowheads="1"/>
            </p:cNvSpPr>
            <p:nvPr/>
          </p:nvSpPr>
          <p:spPr bwMode="auto">
            <a:xfrm>
              <a:off x="3280" y="1729"/>
              <a:ext cx="518" cy="233"/>
            </a:xfrm>
            <a:prstGeom prst="rect">
              <a:avLst/>
            </a:prstGeom>
            <a:noFill/>
            <a:ln w="12700">
              <a:noFill/>
              <a:miter lim="800000"/>
              <a:headEnd/>
              <a:tailEnd/>
            </a:ln>
            <a:effectLst/>
          </p:spPr>
          <p:txBody>
            <a:bodyPr wrap="none">
              <a:spAutoFit/>
            </a:bodyPr>
            <a:lstStyle/>
            <a:p>
              <a:pPr algn="ctr"/>
              <a:r>
                <a:rPr lang="en-GB" dirty="0">
                  <a:effectLst>
                    <a:outerShdw blurRad="50800" dist="38100" dir="2700000" algn="tl" rotWithShape="0">
                      <a:prstClr val="black">
                        <a:alpha val="40000"/>
                      </a:prstClr>
                    </a:outerShdw>
                  </a:effectLst>
                </a:rPr>
                <a:t>Tasks</a:t>
              </a:r>
            </a:p>
          </p:txBody>
        </p:sp>
      </p:grpSp>
      <p:grpSp>
        <p:nvGrpSpPr>
          <p:cNvPr id="17" name="Group 43"/>
          <p:cNvGrpSpPr>
            <a:grpSpLocks/>
          </p:cNvGrpSpPr>
          <p:nvPr/>
        </p:nvGrpSpPr>
        <p:grpSpPr bwMode="auto">
          <a:xfrm>
            <a:off x="7421561" y="3895725"/>
            <a:ext cx="1539874" cy="1758950"/>
            <a:chOff x="4675" y="2454"/>
            <a:chExt cx="970" cy="1108"/>
          </a:xfrm>
        </p:grpSpPr>
        <p:pic>
          <p:nvPicPr>
            <p:cNvPr id="484396" name="Picture 44" descr="curved arrow 4_Flipped"/>
            <p:cNvPicPr>
              <a:picLocks noChangeAspect="1" noChangeArrowheads="1"/>
            </p:cNvPicPr>
            <p:nvPr/>
          </p:nvPicPr>
          <p:blipFill>
            <a:blip r:embed="rId9" cstate="screen"/>
            <a:srcRect/>
            <a:stretch>
              <a:fillRect/>
            </a:stretch>
          </p:blipFill>
          <p:spPr bwMode="auto">
            <a:xfrm rot="393164">
              <a:off x="4675" y="2454"/>
              <a:ext cx="682" cy="1108"/>
            </a:xfrm>
            <a:prstGeom prst="rect">
              <a:avLst/>
            </a:prstGeom>
            <a:noFill/>
            <a:ln w="9525" algn="ctr">
              <a:noFill/>
              <a:miter lim="800000"/>
              <a:headEnd/>
              <a:tailEnd/>
            </a:ln>
            <a:effectLst/>
          </p:spPr>
        </p:pic>
        <p:sp>
          <p:nvSpPr>
            <p:cNvPr id="484397" name="Text Box 45"/>
            <p:cNvSpPr txBox="1">
              <a:spLocks noChangeArrowheads="1"/>
            </p:cNvSpPr>
            <p:nvPr/>
          </p:nvSpPr>
          <p:spPr bwMode="auto">
            <a:xfrm>
              <a:off x="4761" y="2911"/>
              <a:ext cx="884" cy="407"/>
            </a:xfrm>
            <a:prstGeom prst="rect">
              <a:avLst/>
            </a:prstGeom>
            <a:noFill/>
            <a:ln w="12700">
              <a:noFill/>
              <a:miter lim="800000"/>
              <a:headEnd/>
              <a:tailEnd/>
            </a:ln>
            <a:effectLst/>
          </p:spPr>
          <p:txBody>
            <a:bodyPr wrap="none">
              <a:spAutoFit/>
            </a:bodyPr>
            <a:lstStyle/>
            <a:p>
              <a:pPr algn="ctr"/>
              <a:r>
                <a:rPr lang="en-GB" dirty="0">
                  <a:effectLst>
                    <a:outerShdw blurRad="50800" dist="38100" dir="2700000" algn="tl" rotWithShape="0">
                      <a:prstClr val="black">
                        <a:alpha val="40000"/>
                      </a:prstClr>
                    </a:outerShdw>
                  </a:effectLst>
                </a:rPr>
                <a:t>Production</a:t>
              </a:r>
            </a:p>
            <a:p>
              <a:pPr algn="ctr"/>
              <a:r>
                <a:rPr lang="en-GB" dirty="0">
                  <a:effectLst>
                    <a:outerShdw blurRad="50800" dist="38100" dir="2700000" algn="tl" rotWithShape="0">
                      <a:prstClr val="black">
                        <a:alpha val="40000"/>
                      </a:prstClr>
                    </a:outerShdw>
                  </a:effectLst>
                </a:rPr>
                <a:t>Errors</a:t>
              </a:r>
            </a:p>
          </p:txBody>
        </p:sp>
      </p:grpSp>
      <p:sp>
        <p:nvSpPr>
          <p:cNvPr id="484398" name="Text Box 46"/>
          <p:cNvSpPr txBox="1">
            <a:spLocks noChangeArrowheads="1"/>
          </p:cNvSpPr>
          <p:nvPr/>
        </p:nvSpPr>
        <p:spPr bwMode="auto">
          <a:xfrm>
            <a:off x="381000" y="5268913"/>
            <a:ext cx="4476752" cy="1200329"/>
          </a:xfrm>
          <a:prstGeom prst="rect">
            <a:avLst/>
          </a:prstGeom>
          <a:noFill/>
          <a:ln w="12700">
            <a:noFill/>
            <a:miter lim="800000"/>
            <a:headEnd/>
            <a:tailEnd/>
          </a:ln>
          <a:effectLst/>
        </p:spPr>
        <p:txBody>
          <a:bodyPr wrap="square">
            <a:spAutoFit/>
          </a:bodyPr>
          <a:lstStyle/>
          <a:p>
            <a:r>
              <a:rPr lang="en-GB" sz="2400" b="0" i="1" dirty="0" smtClean="0">
                <a:solidFill>
                  <a:schemeClr val="tx2"/>
                </a:solidFill>
                <a:effectLst>
                  <a:outerShdw blurRad="38100" dist="38100" dir="2700000" algn="tl">
                    <a:srgbClr val="000000"/>
                  </a:outerShdw>
                </a:effectLst>
              </a:rPr>
              <a:t>“Work </a:t>
            </a:r>
            <a:r>
              <a:rPr lang="en-GB" sz="2400" b="0" i="1" dirty="0">
                <a:solidFill>
                  <a:schemeClr val="tx2"/>
                </a:solidFill>
                <a:effectLst>
                  <a:outerShdw blurRad="38100" dist="38100" dir="2700000" algn="tl">
                    <a:srgbClr val="000000"/>
                  </a:outerShdw>
                </a:effectLst>
              </a:rPr>
              <a:t>Items are the units of </a:t>
            </a:r>
            <a:br>
              <a:rPr lang="en-GB" sz="2400" b="0" i="1" dirty="0">
                <a:solidFill>
                  <a:schemeClr val="tx2"/>
                </a:solidFill>
                <a:effectLst>
                  <a:outerShdw blurRad="38100" dist="38100" dir="2700000" algn="tl">
                    <a:srgbClr val="000000"/>
                  </a:outerShdw>
                </a:effectLst>
              </a:rPr>
            </a:br>
            <a:r>
              <a:rPr lang="en-GB" sz="2400" b="0" i="1" dirty="0">
                <a:solidFill>
                  <a:schemeClr val="tx2"/>
                </a:solidFill>
                <a:effectLst>
                  <a:outerShdw blurRad="38100" dist="38100" dir="2700000" algn="tl">
                    <a:srgbClr val="000000"/>
                  </a:outerShdw>
                </a:effectLst>
              </a:rPr>
              <a:t>communications within the </a:t>
            </a:r>
          </a:p>
          <a:p>
            <a:r>
              <a:rPr lang="en-GB" sz="2400" b="0" i="1" dirty="0">
                <a:solidFill>
                  <a:schemeClr val="tx2"/>
                </a:solidFill>
                <a:effectLst>
                  <a:outerShdw blurRad="38100" dist="38100" dir="2700000" algn="tl">
                    <a:srgbClr val="000000"/>
                  </a:outerShdw>
                </a:effectLst>
              </a:rPr>
              <a:t>development </a:t>
            </a:r>
            <a:r>
              <a:rPr lang="en-GB" sz="2400" b="0" i="1" dirty="0" smtClean="0">
                <a:solidFill>
                  <a:schemeClr val="tx2"/>
                </a:solidFill>
                <a:effectLst>
                  <a:outerShdw blurRad="38100" dist="38100" dir="2700000" algn="tl">
                    <a:srgbClr val="000000"/>
                  </a:outerShdw>
                </a:effectLst>
              </a:rPr>
              <a:t>team”</a:t>
            </a:r>
            <a:endParaRPr lang="en-GB" sz="2400" b="0" i="1" dirty="0">
              <a:solidFill>
                <a:schemeClr val="tx2"/>
              </a:solidFill>
              <a:effectLst>
                <a:outerShdw blurRad="38100" dist="38100" dir="2700000" algn="tl">
                  <a:srgbClr val="000000"/>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3" presetClass="entr" presetSubtype="27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2/3*#ppt_w"/>
                                          </p:val>
                                        </p:tav>
                                        <p:tav tm="100000">
                                          <p:val>
                                            <p:strVal val="#ppt_w"/>
                                          </p:val>
                                        </p:tav>
                                      </p:tavLst>
                                    </p:anim>
                                    <p:anim calcmode="lin" valueType="num">
                                      <p:cBhvr>
                                        <p:cTn id="11" dur="1000" fill="hold"/>
                                        <p:tgtEl>
                                          <p:spTgt spid="2"/>
                                        </p:tgtEl>
                                        <p:attrNameLst>
                                          <p:attrName>ppt_h</p:attrName>
                                        </p:attrNameLst>
                                      </p:cBhvr>
                                      <p:tavLst>
                                        <p:tav tm="0">
                                          <p:val>
                                            <p:strVal val="2/3*#ppt_h"/>
                                          </p:val>
                                        </p:tav>
                                        <p:tav tm="100000">
                                          <p:val>
                                            <p:strVal val="#ppt_h"/>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23" presetClass="entr" presetSubtype="27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2/3*#ppt_w"/>
                                          </p:val>
                                        </p:tav>
                                        <p:tav tm="100000">
                                          <p:val>
                                            <p:strVal val="#ppt_w"/>
                                          </p:val>
                                        </p:tav>
                                      </p:tavLst>
                                    </p:anim>
                                    <p:anim calcmode="lin" valueType="num">
                                      <p:cBhvr>
                                        <p:cTn id="19"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23" presetClass="entr" presetSubtype="27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2/3*#ppt_w"/>
                                          </p:val>
                                        </p:tav>
                                        <p:tav tm="100000">
                                          <p:val>
                                            <p:strVal val="#ppt_w"/>
                                          </p:val>
                                        </p:tav>
                                      </p:tavLst>
                                    </p:anim>
                                    <p:anim calcmode="lin" valueType="num">
                                      <p:cBhvr>
                                        <p:cTn id="38" dur="1000" fill="hold"/>
                                        <p:tgtEl>
                                          <p:spTgt spid="6"/>
                                        </p:tgtEl>
                                        <p:attrNameLst>
                                          <p:attrName>ppt_h</p:attrName>
                                        </p:attrNameLst>
                                      </p:cBhvr>
                                      <p:tavLst>
                                        <p:tav tm="0">
                                          <p:val>
                                            <p:strVal val="2/3*#ppt_h"/>
                                          </p:val>
                                        </p:tav>
                                        <p:tav tm="100000">
                                          <p:val>
                                            <p:strVal val="#ppt_h"/>
                                          </p:val>
                                        </p:tav>
                                      </p:tavLst>
                                    </p:anim>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par>
                                <p:cTn id="48" presetID="23" presetClass="entr" presetSubtype="272"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strVal val="2/3*#ppt_w"/>
                                          </p:val>
                                        </p:tav>
                                        <p:tav tm="100000">
                                          <p:val>
                                            <p:strVal val="#ppt_w"/>
                                          </p:val>
                                        </p:tav>
                                      </p:tavLst>
                                    </p:anim>
                                    <p:anim calcmode="lin" valueType="num">
                                      <p:cBhvr>
                                        <p:cTn id="51" dur="1000" fill="hold"/>
                                        <p:tgtEl>
                                          <p:spTgt spid="8"/>
                                        </p:tgtEl>
                                        <p:attrNameLst>
                                          <p:attrName>ppt_h</p:attrName>
                                        </p:attrNameLst>
                                      </p:cBhvr>
                                      <p:tavLst>
                                        <p:tav tm="0">
                                          <p:val>
                                            <p:strVal val="2/3*#ppt_h"/>
                                          </p:val>
                                        </p:tav>
                                        <p:tav tm="100000">
                                          <p:val>
                                            <p:strVal val="#ppt_h"/>
                                          </p:val>
                                        </p:tav>
                                      </p:tavLst>
                                    </p:anim>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childTnLst>
                                </p:cTn>
                              </p:par>
                              <p:par>
                                <p:cTn id="66" presetID="23" presetClass="entr" presetSubtype="272"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strVal val="2/3*#ppt_w"/>
                                          </p:val>
                                        </p:tav>
                                        <p:tav tm="100000">
                                          <p:val>
                                            <p:strVal val="#ppt_w"/>
                                          </p:val>
                                        </p:tav>
                                      </p:tavLst>
                                    </p:anim>
                                    <p:anim calcmode="lin" valueType="num">
                                      <p:cBhvr>
                                        <p:cTn id="69" dur="1000" fill="hold"/>
                                        <p:tgtEl>
                                          <p:spTgt spid="10"/>
                                        </p:tgtEl>
                                        <p:attrNameLst>
                                          <p:attrName>ppt_h</p:attrName>
                                        </p:attrNameLst>
                                      </p:cBhvr>
                                      <p:tavLst>
                                        <p:tav tm="0">
                                          <p:val>
                                            <p:strVal val="2/3*#ppt_h"/>
                                          </p:val>
                                        </p:tav>
                                        <p:tav tm="100000">
                                          <p:val>
                                            <p:strVal val="#ppt_h"/>
                                          </p:val>
                                        </p:tav>
                                      </p:tavLst>
                                    </p:anim>
                                  </p:childTnLst>
                                </p:cTn>
                              </p:par>
                            </p:childTnLst>
                          </p:cTn>
                        </p:par>
                        <p:par>
                          <p:cTn id="70" fill="hold">
                            <p:stCondLst>
                              <p:cond delay="1000"/>
                            </p:stCondLst>
                            <p:childTnLst>
                              <p:par>
                                <p:cTn id="71" presetID="22" presetClass="entr" presetSubtype="4"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84398"/>
                                        </p:tgtEl>
                                        <p:attrNameLst>
                                          <p:attrName>style.visibility</p:attrName>
                                        </p:attrNameLst>
                                      </p:cBhvr>
                                      <p:to>
                                        <p:strVal val="visible"/>
                                      </p:to>
                                    </p:set>
                                    <p:animEffect transition="in" filter="fade">
                                      <p:cBhvr>
                                        <p:cTn id="78" dur="1000"/>
                                        <p:tgtEl>
                                          <p:spTgt spid="484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9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GB" b="1" dirty="0"/>
              <a:t>What is in a Work Item?</a:t>
            </a:r>
          </a:p>
        </p:txBody>
      </p:sp>
      <p:sp>
        <p:nvSpPr>
          <p:cNvPr id="485379" name="Rectangle 3"/>
          <p:cNvSpPr>
            <a:spLocks noGrp="1" noChangeArrowheads="1"/>
          </p:cNvSpPr>
          <p:nvPr>
            <p:ph type="body" idx="1"/>
          </p:nvPr>
        </p:nvSpPr>
        <p:spPr>
          <a:xfrm>
            <a:off x="250825" y="1268413"/>
            <a:ext cx="4191000" cy="530225"/>
          </a:xfrm>
        </p:spPr>
        <p:txBody>
          <a:bodyPr/>
          <a:lstStyle/>
          <a:p>
            <a:r>
              <a:rPr lang="en-GB"/>
              <a:t>Title 	</a:t>
            </a:r>
          </a:p>
        </p:txBody>
      </p:sp>
      <p:sp>
        <p:nvSpPr>
          <p:cNvPr id="485380" name="Rectangle 4"/>
          <p:cNvSpPr>
            <a:spLocks noChangeArrowheads="1"/>
          </p:cNvSpPr>
          <p:nvPr/>
        </p:nvSpPr>
        <p:spPr bwMode="auto">
          <a:xfrm>
            <a:off x="4572000" y="1268413"/>
            <a:ext cx="4321175"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a:effectLst>
                  <a:outerShdw blurRad="38100" dist="38100" dir="2700000" algn="tl">
                    <a:srgbClr val="000000"/>
                  </a:outerShdw>
                </a:effectLst>
              </a:rPr>
              <a:t>Description 	</a:t>
            </a:r>
          </a:p>
        </p:txBody>
      </p:sp>
      <p:sp>
        <p:nvSpPr>
          <p:cNvPr id="485381" name="Rectangle 5"/>
          <p:cNvSpPr>
            <a:spLocks noChangeArrowheads="1"/>
          </p:cNvSpPr>
          <p:nvPr/>
        </p:nvSpPr>
        <p:spPr bwMode="auto">
          <a:xfrm>
            <a:off x="250825" y="1773238"/>
            <a:ext cx="3600450"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a:effectLst>
                  <a:outerShdw blurRad="38100" dist="38100" dir="2700000" algn="tl">
                    <a:srgbClr val="000000"/>
                  </a:outerShdw>
                </a:effectLst>
              </a:rPr>
              <a:t>Current State</a:t>
            </a:r>
          </a:p>
        </p:txBody>
      </p:sp>
      <p:sp>
        <p:nvSpPr>
          <p:cNvPr id="485382" name="Rectangle 6"/>
          <p:cNvSpPr>
            <a:spLocks noChangeArrowheads="1"/>
          </p:cNvSpPr>
          <p:nvPr/>
        </p:nvSpPr>
        <p:spPr bwMode="auto">
          <a:xfrm>
            <a:off x="250825" y="3933825"/>
            <a:ext cx="4572000"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a:effectLst>
                  <a:outerShdw blurRad="38100" dist="38100" dir="2700000" algn="tl">
                    <a:srgbClr val="000000"/>
                  </a:outerShdw>
                </a:effectLst>
              </a:rPr>
              <a:t>Who it is assigned to</a:t>
            </a:r>
          </a:p>
        </p:txBody>
      </p:sp>
      <p:sp>
        <p:nvSpPr>
          <p:cNvPr id="485383" name="Rectangle 7"/>
          <p:cNvSpPr>
            <a:spLocks noChangeArrowheads="1"/>
          </p:cNvSpPr>
          <p:nvPr/>
        </p:nvSpPr>
        <p:spPr bwMode="auto">
          <a:xfrm>
            <a:off x="250825" y="2852738"/>
            <a:ext cx="4572000"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a:effectLst>
                  <a:outerShdw blurRad="38100" dist="38100" dir="2700000" algn="tl">
                    <a:srgbClr val="000000"/>
                  </a:outerShdw>
                </a:effectLst>
              </a:rPr>
              <a:t>Attachments 	</a:t>
            </a:r>
          </a:p>
        </p:txBody>
      </p:sp>
      <p:sp>
        <p:nvSpPr>
          <p:cNvPr id="485384" name="Rectangle 8"/>
          <p:cNvSpPr>
            <a:spLocks noChangeArrowheads="1"/>
          </p:cNvSpPr>
          <p:nvPr/>
        </p:nvSpPr>
        <p:spPr bwMode="auto">
          <a:xfrm>
            <a:off x="250825" y="4581525"/>
            <a:ext cx="5761038"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dirty="0">
                <a:effectLst>
                  <a:outerShdw blurRad="38100" dist="38100" dir="2700000" algn="tl">
                    <a:srgbClr val="000000"/>
                  </a:outerShdw>
                </a:effectLst>
              </a:rPr>
              <a:t>Links to other Work Items 	</a:t>
            </a:r>
          </a:p>
        </p:txBody>
      </p:sp>
      <p:sp>
        <p:nvSpPr>
          <p:cNvPr id="485385" name="Rectangle 9"/>
          <p:cNvSpPr>
            <a:spLocks noChangeArrowheads="1"/>
          </p:cNvSpPr>
          <p:nvPr/>
        </p:nvSpPr>
        <p:spPr bwMode="auto">
          <a:xfrm>
            <a:off x="250825" y="5229225"/>
            <a:ext cx="4572000"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a:effectLst>
                  <a:outerShdw blurRad="38100" dist="38100" dir="2700000" algn="tl">
                    <a:srgbClr val="000000"/>
                  </a:outerShdw>
                </a:effectLst>
              </a:rPr>
              <a:t>Full Audited history</a:t>
            </a:r>
          </a:p>
        </p:txBody>
      </p:sp>
      <p:sp>
        <p:nvSpPr>
          <p:cNvPr id="485386" name="Rectangle 10"/>
          <p:cNvSpPr>
            <a:spLocks noChangeArrowheads="1"/>
          </p:cNvSpPr>
          <p:nvPr/>
        </p:nvSpPr>
        <p:spPr bwMode="auto">
          <a:xfrm>
            <a:off x="250825" y="5876925"/>
            <a:ext cx="6481763" cy="530225"/>
          </a:xfrm>
          <a:prstGeom prst="rect">
            <a:avLst/>
          </a:prstGeom>
          <a:noFill/>
          <a:ln w="9525">
            <a:noFill/>
            <a:miter lim="800000"/>
            <a:headEnd/>
            <a:tailEnd/>
          </a:ln>
          <a:effectLst/>
        </p:spPr>
        <p:txBody>
          <a:bodyPr>
            <a:spAutoFit/>
          </a:bodyPr>
          <a:lstStyle/>
          <a:p>
            <a:pPr marL="447675" indent="-447675">
              <a:lnSpc>
                <a:spcPct val="90000"/>
              </a:lnSpc>
              <a:spcBef>
                <a:spcPct val="30000"/>
              </a:spcBef>
              <a:buClr>
                <a:schemeClr val="tx2"/>
              </a:buClr>
              <a:buFont typeface="Wingdings 2" pitchFamily="18" charset="2"/>
              <a:buBlip>
                <a:blip r:embed="rId4"/>
              </a:buBlip>
            </a:pPr>
            <a:r>
              <a:rPr lang="en-GB" sz="3200" b="0">
                <a:effectLst>
                  <a:outerShdw blurRad="38100" dist="38100" dir="2700000" algn="tl">
                    <a:srgbClr val="000000"/>
                  </a:outerShdw>
                </a:effectLst>
              </a:rPr>
              <a:t>Anything else you want …	</a:t>
            </a:r>
          </a:p>
        </p:txBody>
      </p:sp>
      <p:grpSp>
        <p:nvGrpSpPr>
          <p:cNvPr id="2" name="Group 11"/>
          <p:cNvGrpSpPr>
            <a:grpSpLocks/>
          </p:cNvGrpSpPr>
          <p:nvPr/>
        </p:nvGrpSpPr>
        <p:grpSpPr bwMode="auto">
          <a:xfrm>
            <a:off x="4500563" y="1916113"/>
            <a:ext cx="4248150" cy="4752975"/>
            <a:chOff x="68" y="164"/>
            <a:chExt cx="2676" cy="2994"/>
          </a:xfrm>
        </p:grpSpPr>
        <p:pic>
          <p:nvPicPr>
            <p:cNvPr id="485388" name="Picture 12" descr="headline quote white square - semi transparent"/>
            <p:cNvPicPr>
              <a:picLocks noChangeAspect="1" noChangeArrowheads="1"/>
            </p:cNvPicPr>
            <p:nvPr/>
          </p:nvPicPr>
          <p:blipFill>
            <a:blip r:embed="rId5"/>
            <a:srcRect/>
            <a:stretch>
              <a:fillRect/>
            </a:stretch>
          </p:blipFill>
          <p:spPr bwMode="auto">
            <a:xfrm>
              <a:off x="68" y="164"/>
              <a:ext cx="2676" cy="2994"/>
            </a:xfrm>
            <a:prstGeom prst="rect">
              <a:avLst/>
            </a:prstGeom>
            <a:noFill/>
          </p:spPr>
        </p:pic>
        <p:grpSp>
          <p:nvGrpSpPr>
            <p:cNvPr id="3" name="Group 13"/>
            <p:cNvGrpSpPr>
              <a:grpSpLocks/>
            </p:cNvGrpSpPr>
            <p:nvPr/>
          </p:nvGrpSpPr>
          <p:grpSpPr bwMode="auto">
            <a:xfrm>
              <a:off x="430" y="436"/>
              <a:ext cx="2008" cy="2268"/>
              <a:chOff x="1519" y="799"/>
              <a:chExt cx="2008" cy="2268"/>
            </a:xfrm>
          </p:grpSpPr>
          <p:pic>
            <p:nvPicPr>
              <p:cNvPr id="485390" name="Picture 14" descr="arrow 2"/>
              <p:cNvPicPr>
                <a:picLocks noChangeAspect="1" noChangeArrowheads="1"/>
              </p:cNvPicPr>
              <p:nvPr/>
            </p:nvPicPr>
            <p:blipFill>
              <a:blip r:embed="rId6" cstate="screen"/>
              <a:srcRect/>
              <a:stretch>
                <a:fillRect/>
              </a:stretch>
            </p:blipFill>
            <p:spPr bwMode="auto">
              <a:xfrm rot="10800000">
                <a:off x="1701" y="1298"/>
                <a:ext cx="173" cy="363"/>
              </a:xfrm>
              <a:prstGeom prst="rect">
                <a:avLst/>
              </a:prstGeom>
              <a:noFill/>
            </p:spPr>
          </p:pic>
          <p:pic>
            <p:nvPicPr>
              <p:cNvPr id="485391" name="Picture 15" descr="arrow 2"/>
              <p:cNvPicPr>
                <a:picLocks noChangeAspect="1" noChangeArrowheads="1"/>
              </p:cNvPicPr>
              <p:nvPr/>
            </p:nvPicPr>
            <p:blipFill>
              <a:blip r:embed="rId6" cstate="screen"/>
              <a:srcRect/>
              <a:stretch>
                <a:fillRect/>
              </a:stretch>
            </p:blipFill>
            <p:spPr bwMode="auto">
              <a:xfrm>
                <a:off x="2064" y="1298"/>
                <a:ext cx="173" cy="363"/>
              </a:xfrm>
              <a:prstGeom prst="rect">
                <a:avLst/>
              </a:prstGeom>
              <a:noFill/>
            </p:spPr>
          </p:pic>
          <p:pic>
            <p:nvPicPr>
              <p:cNvPr id="485392" name="Picture 16" descr="arrow 2"/>
              <p:cNvPicPr>
                <a:picLocks noChangeAspect="1" noChangeArrowheads="1"/>
              </p:cNvPicPr>
              <p:nvPr/>
            </p:nvPicPr>
            <p:blipFill>
              <a:blip r:embed="rId6" cstate="screen"/>
              <a:srcRect/>
              <a:stretch>
                <a:fillRect/>
              </a:stretch>
            </p:blipFill>
            <p:spPr bwMode="auto">
              <a:xfrm rot="10800000">
                <a:off x="1882" y="2205"/>
                <a:ext cx="173" cy="363"/>
              </a:xfrm>
              <a:prstGeom prst="rect">
                <a:avLst/>
              </a:prstGeom>
              <a:noFill/>
            </p:spPr>
          </p:pic>
          <p:pic>
            <p:nvPicPr>
              <p:cNvPr id="485393" name="Picture 17" descr="curved arrows down circle cycle 2 faded - flipped"/>
              <p:cNvPicPr>
                <a:picLocks noChangeAspect="1" noChangeArrowheads="1"/>
              </p:cNvPicPr>
              <p:nvPr/>
            </p:nvPicPr>
            <p:blipFill>
              <a:blip r:embed="rId7" cstate="screen"/>
              <a:srcRect/>
              <a:stretch>
                <a:fillRect/>
              </a:stretch>
            </p:blipFill>
            <p:spPr bwMode="auto">
              <a:xfrm rot="38478933">
                <a:off x="1870" y="1401"/>
                <a:ext cx="2167" cy="1146"/>
              </a:xfrm>
              <a:prstGeom prst="rect">
                <a:avLst/>
              </a:prstGeom>
              <a:noFill/>
            </p:spPr>
          </p:pic>
          <p:grpSp>
            <p:nvGrpSpPr>
              <p:cNvPr id="4" name="Group 18"/>
              <p:cNvGrpSpPr>
                <a:grpSpLocks/>
              </p:cNvGrpSpPr>
              <p:nvPr/>
            </p:nvGrpSpPr>
            <p:grpSpPr bwMode="auto">
              <a:xfrm>
                <a:off x="1519" y="2614"/>
                <a:ext cx="907" cy="453"/>
                <a:chOff x="1519" y="3521"/>
                <a:chExt cx="907" cy="453"/>
              </a:xfrm>
            </p:grpSpPr>
            <p:sp>
              <p:nvSpPr>
                <p:cNvPr id="485395" name="AutoShape 19"/>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396" name="Rectangle 20"/>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Closed</a:t>
                  </a:r>
                </a:p>
              </p:txBody>
            </p:sp>
          </p:grpSp>
          <p:grpSp>
            <p:nvGrpSpPr>
              <p:cNvPr id="5" name="Group 21"/>
              <p:cNvGrpSpPr>
                <a:grpSpLocks/>
              </p:cNvGrpSpPr>
              <p:nvPr/>
            </p:nvGrpSpPr>
            <p:grpSpPr bwMode="auto">
              <a:xfrm>
                <a:off x="1519" y="799"/>
                <a:ext cx="907" cy="453"/>
                <a:chOff x="1519" y="3521"/>
                <a:chExt cx="907" cy="453"/>
              </a:xfrm>
            </p:grpSpPr>
            <p:sp>
              <p:nvSpPr>
                <p:cNvPr id="485398" name="AutoShape 22"/>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399" name="Rectangle 23"/>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Active</a:t>
                  </a:r>
                </a:p>
              </p:txBody>
            </p:sp>
          </p:grpSp>
          <p:grpSp>
            <p:nvGrpSpPr>
              <p:cNvPr id="6" name="Group 24"/>
              <p:cNvGrpSpPr>
                <a:grpSpLocks/>
              </p:cNvGrpSpPr>
              <p:nvPr/>
            </p:nvGrpSpPr>
            <p:grpSpPr bwMode="auto">
              <a:xfrm>
                <a:off x="1519" y="1706"/>
                <a:ext cx="907" cy="453"/>
                <a:chOff x="1519" y="3521"/>
                <a:chExt cx="907" cy="453"/>
              </a:xfrm>
            </p:grpSpPr>
            <p:sp>
              <p:nvSpPr>
                <p:cNvPr id="485401" name="AutoShape 2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02" name="Rectangle 2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Resolved</a:t>
                  </a:r>
                </a:p>
              </p:txBody>
            </p:sp>
          </p:grpSp>
        </p:grpSp>
      </p:grpSp>
      <p:grpSp>
        <p:nvGrpSpPr>
          <p:cNvPr id="7" name="Group 27"/>
          <p:cNvGrpSpPr>
            <a:grpSpLocks/>
          </p:cNvGrpSpPr>
          <p:nvPr/>
        </p:nvGrpSpPr>
        <p:grpSpPr bwMode="auto">
          <a:xfrm>
            <a:off x="2339975" y="547688"/>
            <a:ext cx="6588125" cy="6310312"/>
            <a:chOff x="0" y="0"/>
            <a:chExt cx="4150" cy="3975"/>
          </a:xfrm>
        </p:grpSpPr>
        <p:pic>
          <p:nvPicPr>
            <p:cNvPr id="485404" name="Picture 28" descr="headline quote white square - semi transparent"/>
            <p:cNvPicPr>
              <a:picLocks noChangeAspect="1" noChangeArrowheads="1"/>
            </p:cNvPicPr>
            <p:nvPr/>
          </p:nvPicPr>
          <p:blipFill>
            <a:blip r:embed="rId5"/>
            <a:srcRect/>
            <a:stretch>
              <a:fillRect/>
            </a:stretch>
          </p:blipFill>
          <p:spPr bwMode="auto">
            <a:xfrm>
              <a:off x="0" y="0"/>
              <a:ext cx="4150" cy="3975"/>
            </a:xfrm>
            <a:prstGeom prst="rect">
              <a:avLst/>
            </a:prstGeom>
            <a:noFill/>
          </p:spPr>
        </p:pic>
        <p:pic>
          <p:nvPicPr>
            <p:cNvPr id="485405" name="Picture 29" descr="curved arrows down circle cycle 2 faded - flipped"/>
            <p:cNvPicPr>
              <a:picLocks noChangeAspect="1" noChangeArrowheads="1"/>
            </p:cNvPicPr>
            <p:nvPr/>
          </p:nvPicPr>
          <p:blipFill>
            <a:blip r:embed="rId8"/>
            <a:srcRect/>
            <a:stretch>
              <a:fillRect/>
            </a:stretch>
          </p:blipFill>
          <p:spPr bwMode="auto">
            <a:xfrm rot="38478933">
              <a:off x="1352" y="1148"/>
              <a:ext cx="3211" cy="1698"/>
            </a:xfrm>
            <a:prstGeom prst="rect">
              <a:avLst/>
            </a:prstGeom>
            <a:noFill/>
          </p:spPr>
        </p:pic>
        <p:pic>
          <p:nvPicPr>
            <p:cNvPr id="485406" name="Picture 30" descr="arrow 2"/>
            <p:cNvPicPr>
              <a:picLocks noChangeAspect="1" noChangeArrowheads="1"/>
            </p:cNvPicPr>
            <p:nvPr/>
          </p:nvPicPr>
          <p:blipFill>
            <a:blip r:embed="rId6" cstate="screen"/>
            <a:srcRect/>
            <a:stretch>
              <a:fillRect/>
            </a:stretch>
          </p:blipFill>
          <p:spPr bwMode="auto">
            <a:xfrm rot="10800000">
              <a:off x="1610" y="1752"/>
              <a:ext cx="173" cy="363"/>
            </a:xfrm>
            <a:prstGeom prst="rect">
              <a:avLst/>
            </a:prstGeom>
            <a:noFill/>
          </p:spPr>
        </p:pic>
        <p:pic>
          <p:nvPicPr>
            <p:cNvPr id="485407" name="Picture 31" descr="arrow 2"/>
            <p:cNvPicPr>
              <a:picLocks noChangeAspect="1" noChangeArrowheads="1"/>
            </p:cNvPicPr>
            <p:nvPr/>
          </p:nvPicPr>
          <p:blipFill>
            <a:blip r:embed="rId6" cstate="screen"/>
            <a:srcRect/>
            <a:stretch>
              <a:fillRect/>
            </a:stretch>
          </p:blipFill>
          <p:spPr bwMode="auto">
            <a:xfrm>
              <a:off x="1973" y="1752"/>
              <a:ext cx="173" cy="363"/>
            </a:xfrm>
            <a:prstGeom prst="rect">
              <a:avLst/>
            </a:prstGeom>
            <a:noFill/>
          </p:spPr>
        </p:pic>
        <p:pic>
          <p:nvPicPr>
            <p:cNvPr id="485408" name="Picture 32" descr="arrow 2"/>
            <p:cNvPicPr>
              <a:picLocks noChangeAspect="1" noChangeArrowheads="1"/>
            </p:cNvPicPr>
            <p:nvPr/>
          </p:nvPicPr>
          <p:blipFill>
            <a:blip r:embed="rId6" cstate="screen"/>
            <a:srcRect/>
            <a:stretch>
              <a:fillRect/>
            </a:stretch>
          </p:blipFill>
          <p:spPr bwMode="auto">
            <a:xfrm rot="10800000">
              <a:off x="1791" y="2659"/>
              <a:ext cx="173" cy="363"/>
            </a:xfrm>
            <a:prstGeom prst="rect">
              <a:avLst/>
            </a:prstGeom>
            <a:noFill/>
          </p:spPr>
        </p:pic>
        <p:pic>
          <p:nvPicPr>
            <p:cNvPr id="485409" name="Picture 33" descr="curved arrows down circle cycle 2 faded - flipped"/>
            <p:cNvPicPr>
              <a:picLocks noChangeAspect="1" noChangeArrowheads="1"/>
            </p:cNvPicPr>
            <p:nvPr/>
          </p:nvPicPr>
          <p:blipFill>
            <a:blip r:embed="rId7" cstate="screen"/>
            <a:srcRect/>
            <a:stretch>
              <a:fillRect/>
            </a:stretch>
          </p:blipFill>
          <p:spPr bwMode="auto">
            <a:xfrm rot="38478933">
              <a:off x="1689" y="1855"/>
              <a:ext cx="2167" cy="1146"/>
            </a:xfrm>
            <a:prstGeom prst="rect">
              <a:avLst/>
            </a:prstGeom>
            <a:noFill/>
          </p:spPr>
        </p:pic>
        <p:grpSp>
          <p:nvGrpSpPr>
            <p:cNvPr id="8" name="Group 34"/>
            <p:cNvGrpSpPr>
              <a:grpSpLocks/>
            </p:cNvGrpSpPr>
            <p:nvPr/>
          </p:nvGrpSpPr>
          <p:grpSpPr bwMode="auto">
            <a:xfrm>
              <a:off x="1428" y="3068"/>
              <a:ext cx="907" cy="453"/>
              <a:chOff x="1519" y="3521"/>
              <a:chExt cx="907" cy="453"/>
            </a:xfrm>
          </p:grpSpPr>
          <p:sp>
            <p:nvSpPr>
              <p:cNvPr id="485411" name="AutoShape 3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12" name="Rectangle 3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Closed</a:t>
                </a:r>
              </a:p>
            </p:txBody>
          </p:sp>
        </p:grpSp>
        <p:grpSp>
          <p:nvGrpSpPr>
            <p:cNvPr id="9" name="Group 37"/>
            <p:cNvGrpSpPr>
              <a:grpSpLocks/>
            </p:cNvGrpSpPr>
            <p:nvPr/>
          </p:nvGrpSpPr>
          <p:grpSpPr bwMode="auto">
            <a:xfrm>
              <a:off x="1428" y="1253"/>
              <a:ext cx="907" cy="453"/>
              <a:chOff x="1519" y="3521"/>
              <a:chExt cx="907" cy="453"/>
            </a:xfrm>
          </p:grpSpPr>
          <p:sp>
            <p:nvSpPr>
              <p:cNvPr id="485414" name="AutoShape 38"/>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15" name="Rectangle 39"/>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Active</a:t>
                </a:r>
              </a:p>
            </p:txBody>
          </p:sp>
        </p:grpSp>
        <p:grpSp>
          <p:nvGrpSpPr>
            <p:cNvPr id="10" name="Group 40"/>
            <p:cNvGrpSpPr>
              <a:grpSpLocks/>
            </p:cNvGrpSpPr>
            <p:nvPr/>
          </p:nvGrpSpPr>
          <p:grpSpPr bwMode="auto">
            <a:xfrm>
              <a:off x="1428" y="2160"/>
              <a:ext cx="907" cy="453"/>
              <a:chOff x="1519" y="3521"/>
              <a:chExt cx="907" cy="453"/>
            </a:xfrm>
          </p:grpSpPr>
          <p:sp>
            <p:nvSpPr>
              <p:cNvPr id="485417" name="AutoShape 41"/>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18" name="Rectangle 42"/>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Resolved</a:t>
                </a:r>
              </a:p>
            </p:txBody>
          </p:sp>
        </p:grpSp>
        <p:pic>
          <p:nvPicPr>
            <p:cNvPr id="485419" name="Picture 43" descr="arrow 2"/>
            <p:cNvPicPr>
              <a:picLocks noChangeAspect="1" noChangeArrowheads="1"/>
            </p:cNvPicPr>
            <p:nvPr/>
          </p:nvPicPr>
          <p:blipFill>
            <a:blip r:embed="rId6" cstate="screen"/>
            <a:srcRect/>
            <a:stretch>
              <a:fillRect/>
            </a:stretch>
          </p:blipFill>
          <p:spPr bwMode="auto">
            <a:xfrm rot="10800000">
              <a:off x="1611" y="845"/>
              <a:ext cx="173" cy="363"/>
            </a:xfrm>
            <a:prstGeom prst="rect">
              <a:avLst/>
            </a:prstGeom>
            <a:noFill/>
          </p:spPr>
        </p:pic>
        <p:pic>
          <p:nvPicPr>
            <p:cNvPr id="485420" name="Picture 44" descr="arrow 2"/>
            <p:cNvPicPr>
              <a:picLocks noChangeAspect="1" noChangeArrowheads="1"/>
            </p:cNvPicPr>
            <p:nvPr/>
          </p:nvPicPr>
          <p:blipFill>
            <a:blip r:embed="rId6" cstate="screen"/>
            <a:srcRect/>
            <a:stretch>
              <a:fillRect/>
            </a:stretch>
          </p:blipFill>
          <p:spPr bwMode="auto">
            <a:xfrm>
              <a:off x="1974" y="845"/>
              <a:ext cx="173" cy="363"/>
            </a:xfrm>
            <a:prstGeom prst="rect">
              <a:avLst/>
            </a:prstGeom>
            <a:noFill/>
          </p:spPr>
        </p:pic>
        <p:grpSp>
          <p:nvGrpSpPr>
            <p:cNvPr id="11" name="Group 45"/>
            <p:cNvGrpSpPr>
              <a:grpSpLocks/>
            </p:cNvGrpSpPr>
            <p:nvPr/>
          </p:nvGrpSpPr>
          <p:grpSpPr bwMode="auto">
            <a:xfrm>
              <a:off x="1429" y="346"/>
              <a:ext cx="907" cy="453"/>
              <a:chOff x="1519" y="3521"/>
              <a:chExt cx="907" cy="453"/>
            </a:xfrm>
          </p:grpSpPr>
          <p:sp>
            <p:nvSpPr>
              <p:cNvPr id="485422" name="AutoShape 46"/>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23" name="Rectangle 47"/>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Proposed</a:t>
                </a:r>
              </a:p>
            </p:txBody>
          </p:sp>
        </p:grpSp>
        <p:pic>
          <p:nvPicPr>
            <p:cNvPr id="485424" name="Picture 48" descr="curved arrows down circle cycle 2 faded"/>
            <p:cNvPicPr>
              <a:picLocks noChangeAspect="1" noChangeArrowheads="1"/>
            </p:cNvPicPr>
            <p:nvPr/>
          </p:nvPicPr>
          <p:blipFill>
            <a:blip r:embed="rId9"/>
            <a:srcRect/>
            <a:stretch>
              <a:fillRect/>
            </a:stretch>
          </p:blipFill>
          <p:spPr bwMode="auto">
            <a:xfrm rot="37515289">
              <a:off x="-220" y="1813"/>
              <a:ext cx="2185" cy="1156"/>
            </a:xfrm>
            <a:prstGeom prst="rect">
              <a:avLst/>
            </a:prstGeom>
            <a:noFill/>
          </p:spPr>
        </p:pic>
      </p:grpSp>
      <p:grpSp>
        <p:nvGrpSpPr>
          <p:cNvPr id="12" name="Group 49"/>
          <p:cNvGrpSpPr>
            <a:grpSpLocks/>
          </p:cNvGrpSpPr>
          <p:nvPr/>
        </p:nvGrpSpPr>
        <p:grpSpPr bwMode="auto">
          <a:xfrm>
            <a:off x="2555875" y="1196975"/>
            <a:ext cx="4032250" cy="5040313"/>
            <a:chOff x="476" y="255"/>
            <a:chExt cx="2540" cy="3175"/>
          </a:xfrm>
        </p:grpSpPr>
        <p:pic>
          <p:nvPicPr>
            <p:cNvPr id="485426" name="Picture 50" descr="headline quote white square - semi transparent"/>
            <p:cNvPicPr>
              <a:picLocks noChangeAspect="1" noChangeArrowheads="1"/>
            </p:cNvPicPr>
            <p:nvPr/>
          </p:nvPicPr>
          <p:blipFill>
            <a:blip r:embed="rId5"/>
            <a:srcRect/>
            <a:stretch>
              <a:fillRect/>
            </a:stretch>
          </p:blipFill>
          <p:spPr bwMode="auto">
            <a:xfrm>
              <a:off x="476" y="255"/>
              <a:ext cx="2540" cy="3175"/>
            </a:xfrm>
            <a:prstGeom prst="rect">
              <a:avLst/>
            </a:prstGeom>
            <a:noFill/>
          </p:spPr>
        </p:pic>
        <p:pic>
          <p:nvPicPr>
            <p:cNvPr id="485427" name="Picture 51" descr="ClassDiagram - trans"/>
            <p:cNvPicPr>
              <a:picLocks noChangeAspect="1" noChangeArrowheads="1"/>
            </p:cNvPicPr>
            <p:nvPr/>
          </p:nvPicPr>
          <p:blipFill>
            <a:blip r:embed="rId10"/>
            <a:srcRect/>
            <a:stretch>
              <a:fillRect/>
            </a:stretch>
          </p:blipFill>
          <p:spPr bwMode="auto">
            <a:xfrm>
              <a:off x="748" y="572"/>
              <a:ext cx="1926" cy="2574"/>
            </a:xfrm>
            <a:prstGeom prst="rect">
              <a:avLst/>
            </a:prstGeom>
            <a:noFill/>
          </p:spPr>
        </p:pic>
      </p:grpSp>
      <p:grpSp>
        <p:nvGrpSpPr>
          <p:cNvPr id="13" name="Group 52"/>
          <p:cNvGrpSpPr>
            <a:grpSpLocks/>
          </p:cNvGrpSpPr>
          <p:nvPr/>
        </p:nvGrpSpPr>
        <p:grpSpPr bwMode="auto">
          <a:xfrm>
            <a:off x="1979613" y="1844675"/>
            <a:ext cx="5111750" cy="3814763"/>
            <a:chOff x="476" y="482"/>
            <a:chExt cx="3220" cy="2403"/>
          </a:xfrm>
        </p:grpSpPr>
        <p:pic>
          <p:nvPicPr>
            <p:cNvPr id="485429" name="Picture 53" descr="headline quote white square - semi transparent"/>
            <p:cNvPicPr>
              <a:picLocks noChangeAspect="1" noChangeArrowheads="1"/>
            </p:cNvPicPr>
            <p:nvPr/>
          </p:nvPicPr>
          <p:blipFill>
            <a:blip r:embed="rId5"/>
            <a:srcRect/>
            <a:stretch>
              <a:fillRect/>
            </a:stretch>
          </p:blipFill>
          <p:spPr bwMode="auto">
            <a:xfrm>
              <a:off x="476" y="482"/>
              <a:ext cx="3220" cy="2403"/>
            </a:xfrm>
            <a:prstGeom prst="rect">
              <a:avLst/>
            </a:prstGeom>
            <a:noFill/>
          </p:spPr>
        </p:pic>
        <p:pic>
          <p:nvPicPr>
            <p:cNvPr id="485430" name="Picture 54" descr="wsdl"/>
            <p:cNvPicPr>
              <a:picLocks noChangeAspect="1" noChangeArrowheads="1"/>
            </p:cNvPicPr>
            <p:nvPr/>
          </p:nvPicPr>
          <p:blipFill>
            <a:blip r:embed="rId11"/>
            <a:srcRect/>
            <a:stretch>
              <a:fillRect/>
            </a:stretch>
          </p:blipFill>
          <p:spPr bwMode="auto">
            <a:xfrm>
              <a:off x="748" y="709"/>
              <a:ext cx="2700" cy="1902"/>
            </a:xfrm>
            <a:prstGeom prst="rect">
              <a:avLst/>
            </a:prstGeom>
            <a:noFill/>
          </p:spPr>
        </p:pic>
      </p:grpSp>
      <p:grpSp>
        <p:nvGrpSpPr>
          <p:cNvPr id="14" name="Group 55"/>
          <p:cNvGrpSpPr>
            <a:grpSpLocks/>
          </p:cNvGrpSpPr>
          <p:nvPr/>
        </p:nvGrpSpPr>
        <p:grpSpPr bwMode="auto">
          <a:xfrm>
            <a:off x="1476375" y="1700213"/>
            <a:ext cx="6121400" cy="3816350"/>
            <a:chOff x="521" y="527"/>
            <a:chExt cx="3856" cy="2404"/>
          </a:xfrm>
        </p:grpSpPr>
        <p:pic>
          <p:nvPicPr>
            <p:cNvPr id="485432" name="Picture 56" descr="headline quote white square - semi transparent"/>
            <p:cNvPicPr>
              <a:picLocks noChangeAspect="1" noChangeArrowheads="1"/>
            </p:cNvPicPr>
            <p:nvPr/>
          </p:nvPicPr>
          <p:blipFill>
            <a:blip r:embed="rId5"/>
            <a:srcRect/>
            <a:stretch>
              <a:fillRect/>
            </a:stretch>
          </p:blipFill>
          <p:spPr bwMode="auto">
            <a:xfrm>
              <a:off x="521" y="527"/>
              <a:ext cx="3856" cy="2404"/>
            </a:xfrm>
            <a:prstGeom prst="rect">
              <a:avLst/>
            </a:prstGeom>
            <a:noFill/>
          </p:spPr>
        </p:pic>
        <p:pic>
          <p:nvPicPr>
            <p:cNvPr id="485433" name="Picture 57" descr="67429-click-send-error-report"/>
            <p:cNvPicPr>
              <a:picLocks noChangeAspect="1" noChangeArrowheads="1"/>
            </p:cNvPicPr>
            <p:nvPr/>
          </p:nvPicPr>
          <p:blipFill>
            <a:blip r:embed="rId12"/>
            <a:srcRect/>
            <a:stretch>
              <a:fillRect/>
            </a:stretch>
          </p:blipFill>
          <p:spPr bwMode="auto">
            <a:xfrm>
              <a:off x="839" y="845"/>
              <a:ext cx="3282" cy="1848"/>
            </a:xfrm>
            <a:prstGeom prst="rect">
              <a:avLst/>
            </a:prstGeom>
            <a:noFill/>
          </p:spPr>
        </p:pic>
      </p:grpSp>
      <p:grpSp>
        <p:nvGrpSpPr>
          <p:cNvPr id="15" name="Group 58"/>
          <p:cNvGrpSpPr>
            <a:grpSpLocks/>
          </p:cNvGrpSpPr>
          <p:nvPr/>
        </p:nvGrpSpPr>
        <p:grpSpPr bwMode="auto">
          <a:xfrm>
            <a:off x="900113" y="2492375"/>
            <a:ext cx="7164387" cy="1873250"/>
            <a:chOff x="0" y="935"/>
            <a:chExt cx="4513" cy="1180"/>
          </a:xfrm>
        </p:grpSpPr>
        <p:pic>
          <p:nvPicPr>
            <p:cNvPr id="485435" name="Picture 59" descr="headline quote white thin - semi transparent"/>
            <p:cNvPicPr>
              <a:picLocks noChangeAspect="1" noChangeArrowheads="1"/>
            </p:cNvPicPr>
            <p:nvPr/>
          </p:nvPicPr>
          <p:blipFill>
            <a:blip r:embed="rId13"/>
            <a:srcRect/>
            <a:stretch>
              <a:fillRect/>
            </a:stretch>
          </p:blipFill>
          <p:spPr bwMode="auto">
            <a:xfrm>
              <a:off x="0" y="935"/>
              <a:ext cx="4513" cy="1180"/>
            </a:xfrm>
            <a:prstGeom prst="rect">
              <a:avLst/>
            </a:prstGeom>
            <a:noFill/>
          </p:spPr>
        </p:pic>
        <p:pic>
          <p:nvPicPr>
            <p:cNvPr id="485436" name="Picture 60" descr="arrow 2"/>
            <p:cNvPicPr>
              <a:picLocks noChangeAspect="1" noChangeArrowheads="1"/>
            </p:cNvPicPr>
            <p:nvPr/>
          </p:nvPicPr>
          <p:blipFill>
            <a:blip r:embed="rId6" cstate="screen"/>
            <a:srcRect/>
            <a:stretch>
              <a:fillRect/>
            </a:stretch>
          </p:blipFill>
          <p:spPr bwMode="auto">
            <a:xfrm rot="5400000">
              <a:off x="1433" y="1294"/>
              <a:ext cx="173" cy="363"/>
            </a:xfrm>
            <a:prstGeom prst="rect">
              <a:avLst/>
            </a:prstGeom>
            <a:noFill/>
          </p:spPr>
        </p:pic>
        <p:grpSp>
          <p:nvGrpSpPr>
            <p:cNvPr id="16" name="Group 61"/>
            <p:cNvGrpSpPr>
              <a:grpSpLocks/>
            </p:cNvGrpSpPr>
            <p:nvPr/>
          </p:nvGrpSpPr>
          <p:grpSpPr bwMode="auto">
            <a:xfrm>
              <a:off x="385" y="1253"/>
              <a:ext cx="907" cy="453"/>
              <a:chOff x="1519" y="3521"/>
              <a:chExt cx="907" cy="453"/>
            </a:xfrm>
          </p:grpSpPr>
          <p:sp>
            <p:nvSpPr>
              <p:cNvPr id="485438" name="AutoShape 62"/>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39" name="Rectangle 63"/>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smtClean="0"/>
                  <a:t>Use Case</a:t>
                </a:r>
                <a:endParaRPr lang="en-GB" dirty="0"/>
              </a:p>
            </p:txBody>
          </p:sp>
        </p:grpSp>
        <p:grpSp>
          <p:nvGrpSpPr>
            <p:cNvPr id="17" name="Group 64"/>
            <p:cNvGrpSpPr>
              <a:grpSpLocks/>
            </p:cNvGrpSpPr>
            <p:nvPr/>
          </p:nvGrpSpPr>
          <p:grpSpPr bwMode="auto">
            <a:xfrm>
              <a:off x="1746" y="1253"/>
              <a:ext cx="907" cy="453"/>
              <a:chOff x="1519" y="3521"/>
              <a:chExt cx="907" cy="453"/>
            </a:xfrm>
          </p:grpSpPr>
          <p:sp>
            <p:nvSpPr>
              <p:cNvPr id="485441" name="AutoShape 65"/>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42" name="Rectangle 66"/>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Tasks</a:t>
                </a:r>
              </a:p>
            </p:txBody>
          </p:sp>
        </p:grpSp>
        <p:pic>
          <p:nvPicPr>
            <p:cNvPr id="485443" name="Picture 67" descr="arrow 2"/>
            <p:cNvPicPr>
              <a:picLocks noChangeAspect="1" noChangeArrowheads="1"/>
            </p:cNvPicPr>
            <p:nvPr/>
          </p:nvPicPr>
          <p:blipFill>
            <a:blip r:embed="rId6" cstate="screen"/>
            <a:srcRect/>
            <a:stretch>
              <a:fillRect/>
            </a:stretch>
          </p:blipFill>
          <p:spPr bwMode="auto">
            <a:xfrm rot="5400000">
              <a:off x="2794" y="1294"/>
              <a:ext cx="173" cy="363"/>
            </a:xfrm>
            <a:prstGeom prst="rect">
              <a:avLst/>
            </a:prstGeom>
            <a:noFill/>
          </p:spPr>
        </p:pic>
        <p:grpSp>
          <p:nvGrpSpPr>
            <p:cNvPr id="18" name="Group 68"/>
            <p:cNvGrpSpPr>
              <a:grpSpLocks/>
            </p:cNvGrpSpPr>
            <p:nvPr/>
          </p:nvGrpSpPr>
          <p:grpSpPr bwMode="auto">
            <a:xfrm>
              <a:off x="3107" y="1253"/>
              <a:ext cx="907" cy="453"/>
              <a:chOff x="1519" y="3521"/>
              <a:chExt cx="907" cy="453"/>
            </a:xfrm>
          </p:grpSpPr>
          <p:sp>
            <p:nvSpPr>
              <p:cNvPr id="485445" name="AutoShape 69"/>
              <p:cNvSpPr>
                <a:spLocks noChangeArrowheads="1"/>
              </p:cNvSpPr>
              <p:nvPr/>
            </p:nvSpPr>
            <p:spPr bwMode="auto">
              <a:xfrm>
                <a:off x="1519" y="3521"/>
                <a:ext cx="907" cy="453"/>
              </a:xfrm>
              <a:prstGeom prst="flowChartAlternateProcess">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12700" algn="ctr">
                <a:solidFill>
                  <a:schemeClr val="hlink"/>
                </a:solidFill>
                <a:miter lim="800000"/>
                <a:headEnd/>
                <a:tailEnd/>
              </a:ln>
              <a:effectLst>
                <a:outerShdw dist="35921" dir="2700000" algn="ctr" rotWithShape="0">
                  <a:schemeClr val="bg2"/>
                </a:outerShdw>
              </a:effectLst>
            </p:spPr>
            <p:txBody>
              <a:bodyPr anchor="ctr"/>
              <a:lstStyle/>
              <a:p>
                <a:endParaRPr lang="en-GB"/>
              </a:p>
            </p:txBody>
          </p:sp>
          <p:sp>
            <p:nvSpPr>
              <p:cNvPr id="485446" name="Rectangle 70"/>
              <p:cNvSpPr>
                <a:spLocks noChangeArrowheads="1"/>
              </p:cNvSpPr>
              <p:nvPr/>
            </p:nvSpPr>
            <p:spPr bwMode="auto">
              <a:xfrm>
                <a:off x="1519" y="3521"/>
                <a:ext cx="907" cy="453"/>
              </a:xfrm>
              <a:prstGeom prst="rect">
                <a:avLst/>
              </a:prstGeom>
              <a:noFill/>
              <a:ln w="12700">
                <a:noFill/>
                <a:miter lim="800000"/>
                <a:headEnd type="none" w="sm" len="sm"/>
                <a:tailEnd type="none" w="sm" len="sm"/>
              </a:ln>
              <a:effectLst/>
            </p:spPr>
            <p:txBody>
              <a:bodyPr anchor="ctr"/>
              <a:lstStyle/>
              <a:p>
                <a:pPr algn="ctr">
                  <a:lnSpc>
                    <a:spcPct val="85000"/>
                  </a:lnSpc>
                  <a:spcBef>
                    <a:spcPct val="20000"/>
                  </a:spcBef>
                </a:pPr>
                <a:r>
                  <a:rPr lang="en-GB"/>
                  <a:t>Bugs</a:t>
                </a:r>
              </a:p>
            </p:txBody>
          </p:sp>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fade">
                                      <p:cBhvr>
                                        <p:cTn id="7" dur="500"/>
                                        <p:tgtEl>
                                          <p:spTgt spid="48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380"/>
                                        </p:tgtEl>
                                        <p:attrNameLst>
                                          <p:attrName>style.visibility</p:attrName>
                                        </p:attrNameLst>
                                      </p:cBhvr>
                                      <p:to>
                                        <p:strVal val="visible"/>
                                      </p:to>
                                    </p:set>
                                    <p:animEffect transition="in" filter="fade">
                                      <p:cBhvr>
                                        <p:cTn id="12" dur="500"/>
                                        <p:tgtEl>
                                          <p:spTgt spid="485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5381"/>
                                        </p:tgtEl>
                                        <p:attrNameLst>
                                          <p:attrName>style.visibility</p:attrName>
                                        </p:attrNameLst>
                                      </p:cBhvr>
                                      <p:to>
                                        <p:strVal val="visible"/>
                                      </p:to>
                                    </p:set>
                                    <p:animEffect transition="in" filter="fade">
                                      <p:cBhvr>
                                        <p:cTn id="17" dur="500"/>
                                        <p:tgtEl>
                                          <p:spTgt spid="4853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1000" fill="hold"/>
                                        <p:tgtEl>
                                          <p:spTgt spid="2"/>
                                        </p:tgtEl>
                                      </p:cBhvr>
                                      <p:by x="22000" y="22000"/>
                                    </p:animScale>
                                  </p:childTnLst>
                                </p:cTn>
                              </p:par>
                              <p:par>
                                <p:cTn id="27" presetID="49" presetClass="path" presetSubtype="0" accel="50000" decel="50000" fill="hold" nodeType="withEffect">
                                  <p:stCondLst>
                                    <p:cond delay="0"/>
                                  </p:stCondLst>
                                  <p:childTnLst>
                                    <p:animMotion origin="layout" path="M 8.33333E-7 -1.55679E-6 L -0.23229 -0.29378 " pathEditMode="relative" rAng="0" ptsTypes="AA">
                                      <p:cBhvr>
                                        <p:cTn id="28" dur="1000" fill="hold"/>
                                        <p:tgtEl>
                                          <p:spTgt spid="2"/>
                                        </p:tgtEl>
                                        <p:attrNameLst>
                                          <p:attrName>ppt_x</p:attrName>
                                          <p:attrName>ppt_y</p:attrName>
                                        </p:attrNameLst>
                                      </p:cBhvr>
                                      <p:rCtr x="-116" y="-147"/>
                                    </p:animMotion>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1000" fill="hold"/>
                                        <p:tgtEl>
                                          <p:spTgt spid="7"/>
                                        </p:tgtEl>
                                      </p:cBhvr>
                                      <p:by x="16000" y="16000"/>
                                    </p:animScale>
                                  </p:childTnLst>
                                </p:cTn>
                              </p:par>
                              <p:par>
                                <p:cTn id="37" presetID="56" presetClass="path" presetSubtype="0" accel="50000" decel="50000" fill="hold" nodeType="withEffect">
                                  <p:stCondLst>
                                    <p:cond delay="0"/>
                                  </p:stCondLst>
                                  <p:childTnLst>
                                    <p:animMotion origin="layout" path="M 4.16667E-6 -2.03562E-7 L 0.00989 -0.20773 " pathEditMode="relative" rAng="0" ptsTypes="AA">
                                      <p:cBhvr>
                                        <p:cTn id="38" dur="1000" fill="hold"/>
                                        <p:tgtEl>
                                          <p:spTgt spid="7"/>
                                        </p:tgtEl>
                                        <p:attrNameLst>
                                          <p:attrName>ppt_x</p:attrName>
                                          <p:attrName>ppt_y</p:attrName>
                                        </p:attrNameLst>
                                      </p:cBhvr>
                                      <p:rCtr x="5" y="-104"/>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85383"/>
                                        </p:tgtEl>
                                        <p:attrNameLst>
                                          <p:attrName>style.visibility</p:attrName>
                                        </p:attrNameLst>
                                      </p:cBhvr>
                                      <p:to>
                                        <p:strVal val="visible"/>
                                      </p:to>
                                    </p:set>
                                    <p:animEffect transition="in" filter="fade">
                                      <p:cBhvr>
                                        <p:cTn id="43" dur="500"/>
                                        <p:tgtEl>
                                          <p:spTgt spid="48538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1000" fill="hold"/>
                                        <p:tgtEl>
                                          <p:spTgt spid="12"/>
                                        </p:tgtEl>
                                      </p:cBhvr>
                                      <p:by x="25000" y="25000"/>
                                    </p:animScale>
                                  </p:childTnLst>
                                </p:cTn>
                              </p:par>
                              <p:par>
                                <p:cTn id="53" presetID="56" presetClass="path" presetSubtype="0" accel="50000" decel="50000" fill="hold" nodeType="withEffect">
                                  <p:stCondLst>
                                    <p:cond delay="0"/>
                                  </p:stCondLst>
                                  <p:childTnLst>
                                    <p:animMotion origin="layout" path="M 0 -2.09114E-6 L -0.00781 -0.05228 " pathEditMode="relative" rAng="0" ptsTypes="AA">
                                      <p:cBhvr>
                                        <p:cTn id="54" dur="1000" fill="hold"/>
                                        <p:tgtEl>
                                          <p:spTgt spid="12"/>
                                        </p:tgtEl>
                                        <p:attrNameLst>
                                          <p:attrName>ppt_x</p:attrName>
                                          <p:attrName>ppt_y</p:attrName>
                                        </p:attrNameLst>
                                      </p:cBhvr>
                                      <p:rCtr x="-4" y="-26"/>
                                    </p:animMotion>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1000" fill="hold"/>
                                        <p:tgtEl>
                                          <p:spTgt spid="13"/>
                                        </p:tgtEl>
                                      </p:cBhvr>
                                      <p:by x="25000" y="25000"/>
                                    </p:animScale>
                                  </p:childTnLst>
                                </p:cTn>
                              </p:par>
                              <p:par>
                                <p:cTn id="63" presetID="49" presetClass="path" presetSubtype="0" accel="50000" decel="50000" fill="hold" nodeType="withEffect">
                                  <p:stCondLst>
                                    <p:cond delay="0"/>
                                  </p:stCondLst>
                                  <p:childTnLst>
                                    <p:animMotion origin="layout" path="M 3.05556E-6 -1.14966E-6 L 0.13003 -0.05737 " pathEditMode="relative" rAng="0" ptsTypes="AA">
                                      <p:cBhvr>
                                        <p:cTn id="64" dur="1000" fill="hold"/>
                                        <p:tgtEl>
                                          <p:spTgt spid="13"/>
                                        </p:tgtEl>
                                        <p:attrNameLst>
                                          <p:attrName>ppt_x</p:attrName>
                                          <p:attrName>ppt_y</p:attrName>
                                        </p:attrNameLst>
                                      </p:cBhvr>
                                      <p:rCtr x="65" y="-29"/>
                                    </p:animMotion>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1000" fill="hold"/>
                                        <p:tgtEl>
                                          <p:spTgt spid="14"/>
                                        </p:tgtEl>
                                      </p:cBhvr>
                                      <p:by x="25000" y="25000"/>
                                    </p:animScale>
                                  </p:childTnLst>
                                </p:cTn>
                              </p:par>
                              <p:par>
                                <p:cTn id="73" presetID="49" presetClass="path" presetSubtype="0" accel="50000" decel="50000" fill="hold" nodeType="withEffect">
                                  <p:stCondLst>
                                    <p:cond delay="0"/>
                                  </p:stCondLst>
                                  <p:childTnLst>
                                    <p:animMotion origin="layout" path="M 0.00382 0.01573 L 0.30313 -0.03655 " pathEditMode="relative" rAng="0" ptsTypes="AA">
                                      <p:cBhvr>
                                        <p:cTn id="74" dur="1000" fill="hold"/>
                                        <p:tgtEl>
                                          <p:spTgt spid="14"/>
                                        </p:tgtEl>
                                        <p:attrNameLst>
                                          <p:attrName>ppt_x</p:attrName>
                                          <p:attrName>ppt_y</p:attrName>
                                        </p:attrNameLst>
                                      </p:cBhvr>
                                      <p:rCtr x="150" y="-26"/>
                                    </p:animMotion>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85382"/>
                                        </p:tgtEl>
                                        <p:attrNameLst>
                                          <p:attrName>style.visibility</p:attrName>
                                        </p:attrNameLst>
                                      </p:cBhvr>
                                      <p:to>
                                        <p:strVal val="visible"/>
                                      </p:to>
                                    </p:set>
                                    <p:animEffect transition="in" filter="fade">
                                      <p:cBhvr>
                                        <p:cTn id="79" dur="500"/>
                                        <p:tgtEl>
                                          <p:spTgt spid="48538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85384"/>
                                        </p:tgtEl>
                                        <p:attrNameLst>
                                          <p:attrName>style.visibility</p:attrName>
                                        </p:attrNameLst>
                                      </p:cBhvr>
                                      <p:to>
                                        <p:strVal val="visible"/>
                                      </p:to>
                                    </p:set>
                                    <p:animEffect transition="in" filter="fade">
                                      <p:cBhvr>
                                        <p:cTn id="84" dur="500"/>
                                        <p:tgtEl>
                                          <p:spTgt spid="48538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1000" fill="hold"/>
                                        <p:tgtEl>
                                          <p:spTgt spid="15"/>
                                        </p:tgtEl>
                                      </p:cBhvr>
                                      <p:by x="50000" y="50000"/>
                                    </p:animScale>
                                  </p:childTnLst>
                                </p:cTn>
                              </p:par>
                              <p:par>
                                <p:cTn id="94" presetID="56" presetClass="path" presetSubtype="0" accel="50000" decel="50000" fill="hold" nodeType="withEffect">
                                  <p:stCondLst>
                                    <p:cond delay="0"/>
                                  </p:stCondLst>
                                  <p:childTnLst>
                                    <p:animMotion origin="layout" path="M -4.16667E-6 -3.01874E-6 L 0.31702 0.20981 " pathEditMode="relative" rAng="0" ptsTypes="AA">
                                      <p:cBhvr>
                                        <p:cTn id="95" dur="1000" fill="hold"/>
                                        <p:tgtEl>
                                          <p:spTgt spid="15"/>
                                        </p:tgtEl>
                                        <p:attrNameLst>
                                          <p:attrName>ppt_x</p:attrName>
                                          <p:attrName>ppt_y</p:attrName>
                                        </p:attrNameLst>
                                      </p:cBhvr>
                                      <p:rCtr x="159" y="105"/>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85385"/>
                                        </p:tgtEl>
                                        <p:attrNameLst>
                                          <p:attrName>style.visibility</p:attrName>
                                        </p:attrNameLst>
                                      </p:cBhvr>
                                      <p:to>
                                        <p:strVal val="visible"/>
                                      </p:to>
                                    </p:set>
                                    <p:animEffect transition="in" filter="fade">
                                      <p:cBhvr>
                                        <p:cTn id="100" dur="500"/>
                                        <p:tgtEl>
                                          <p:spTgt spid="48538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85386"/>
                                        </p:tgtEl>
                                        <p:attrNameLst>
                                          <p:attrName>style.visibility</p:attrName>
                                        </p:attrNameLst>
                                      </p:cBhvr>
                                      <p:to>
                                        <p:strVal val="visible"/>
                                      </p:to>
                                    </p:set>
                                    <p:animEffect transition="in" filter="fade">
                                      <p:cBhvr>
                                        <p:cTn id="105" dur="500"/>
                                        <p:tgtEl>
                                          <p:spTgt spid="485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P spid="485380" grpId="0"/>
      <p:bldP spid="485381" grpId="0"/>
      <p:bldP spid="485382" grpId="0"/>
      <p:bldP spid="485383" grpId="0"/>
      <p:bldP spid="485384" grpId="0"/>
      <p:bldP spid="485385" grpId="0"/>
      <p:bldP spid="4853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381000" y="228600"/>
            <a:ext cx="8382000" cy="590931"/>
          </a:xfrm>
        </p:spPr>
        <p:txBody>
          <a:bodyPr/>
          <a:lstStyle/>
          <a:p>
            <a:pPr eaLnBrk="1" hangingPunct="1">
              <a:defRPr/>
            </a:pPr>
            <a:r>
              <a:rPr lang="en-US" sz="3600" b="1" dirty="0" smtClean="0"/>
              <a:t>Work Item Interface in Team Explorer</a:t>
            </a:r>
          </a:p>
        </p:txBody>
      </p:sp>
      <p:pic>
        <p:nvPicPr>
          <p:cNvPr id="10" name="Picture 15" descr="bizrequirements"/>
          <p:cNvPicPr>
            <a:picLocks noChangeAspect="1" noChangeArrowheads="1"/>
          </p:cNvPicPr>
          <p:nvPr/>
        </p:nvPicPr>
        <p:blipFill>
          <a:blip r:embed="rId2"/>
          <a:srcRect/>
          <a:stretch>
            <a:fillRect/>
          </a:stretch>
        </p:blipFill>
        <p:spPr bwMode="auto">
          <a:xfrm>
            <a:off x="725488" y="1154113"/>
            <a:ext cx="7693025" cy="5475287"/>
          </a:xfrm>
          <a:prstGeom prst="rect">
            <a:avLst/>
          </a:prstGeom>
          <a:noFill/>
          <a:ln w="9525">
            <a:noFill/>
            <a:miter lim="800000"/>
            <a:headEnd/>
            <a:tailEnd/>
          </a:ln>
        </p:spPr>
      </p:pic>
      <p:grpSp>
        <p:nvGrpSpPr>
          <p:cNvPr id="2" name="Group 23"/>
          <p:cNvGrpSpPr>
            <a:grpSpLocks/>
          </p:cNvGrpSpPr>
          <p:nvPr/>
        </p:nvGrpSpPr>
        <p:grpSpPr bwMode="auto">
          <a:xfrm>
            <a:off x="2819400" y="3124200"/>
            <a:ext cx="5715000" cy="2819400"/>
            <a:chOff x="1776" y="1968"/>
            <a:chExt cx="3600" cy="1776"/>
          </a:xfrm>
        </p:grpSpPr>
        <p:pic>
          <p:nvPicPr>
            <p:cNvPr id="12" name="Picture 21" descr="3-01666_callout12"/>
            <p:cNvPicPr>
              <a:picLocks noChangeAspect="1" noChangeArrowheads="1"/>
            </p:cNvPicPr>
            <p:nvPr/>
          </p:nvPicPr>
          <p:blipFill>
            <a:blip r:embed="rId3"/>
            <a:srcRect/>
            <a:stretch>
              <a:fillRect/>
            </a:stretch>
          </p:blipFill>
          <p:spPr bwMode="auto">
            <a:xfrm>
              <a:off x="1776" y="1968"/>
              <a:ext cx="3600" cy="177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 name="Rectangle 22"/>
            <p:cNvSpPr>
              <a:spLocks noChangeArrowheads="1"/>
            </p:cNvSpPr>
            <p:nvPr/>
          </p:nvSpPr>
          <p:spPr bwMode="auto">
            <a:xfrm>
              <a:off x="2675" y="2928"/>
              <a:ext cx="2461" cy="640"/>
            </a:xfrm>
            <a:prstGeom prst="rect">
              <a:avLst/>
            </a:prstGeom>
            <a:noFill/>
            <a:ln w="9525">
              <a:noFill/>
              <a:miter lim="800000"/>
              <a:headEnd/>
              <a:tailEnd/>
            </a:ln>
            <a:effectLst/>
          </p:spPr>
          <p:txBody>
            <a:bodyPr>
              <a:spAutoFit/>
            </a:bodyPr>
            <a:lstStyle/>
            <a:p>
              <a:pPr algn="ctr">
                <a:defRPr/>
              </a:pPr>
              <a:r>
                <a:rPr lang="en-US" sz="2000" dirty="0">
                  <a:effectLst>
                    <a:outerShdw blurRad="38100" dist="38100" dir="2700000" algn="tl">
                      <a:srgbClr val="000000">
                        <a:alpha val="43137"/>
                      </a:srgbClr>
                    </a:outerShdw>
                  </a:effectLst>
                  <a:latin typeface="Segoe UI" pitchFamily="34" charset="0"/>
                  <a:cs typeface="Segoe UI" pitchFamily="34" charset="0"/>
                </a:rPr>
                <a:t>Business requirements captured and managed to enable end-to-end traceability</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0600" y="2286000"/>
            <a:ext cx="7620000"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GB"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Project Management</a:t>
            </a:r>
            <a:endParaRPr kumimoji="0" lang="en-GB" sz="48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381000" y="228600"/>
            <a:ext cx="8382000" cy="757130"/>
          </a:xfrm>
        </p:spPr>
        <p:txBody>
          <a:bodyPr/>
          <a:lstStyle/>
          <a:p>
            <a:pPr eaLnBrk="1" hangingPunct="1">
              <a:defRPr/>
            </a:pPr>
            <a:r>
              <a:rPr lang="en-US" b="1" dirty="0" smtClean="0"/>
              <a:t>Project Planning</a:t>
            </a:r>
          </a:p>
        </p:txBody>
      </p:sp>
      <p:pic>
        <p:nvPicPr>
          <p:cNvPr id="10" name="Picture 5" descr="project"/>
          <p:cNvPicPr>
            <a:picLocks noChangeAspect="1" noChangeArrowheads="1"/>
          </p:cNvPicPr>
          <p:nvPr/>
        </p:nvPicPr>
        <p:blipFill>
          <a:blip r:embed="rId2"/>
          <a:srcRect/>
          <a:stretch>
            <a:fillRect/>
          </a:stretch>
        </p:blipFill>
        <p:spPr bwMode="auto">
          <a:xfrm>
            <a:off x="730250" y="1143000"/>
            <a:ext cx="7683500" cy="5505450"/>
          </a:xfrm>
          <a:prstGeom prst="rect">
            <a:avLst/>
          </a:prstGeom>
          <a:noFill/>
          <a:effectLst>
            <a:outerShdw dist="35921" dir="2700000" algn="ctr" rotWithShape="0">
              <a:schemeClr val="bg2">
                <a:alpha val="50000"/>
              </a:schemeClr>
            </a:outerShdw>
          </a:effectLst>
        </p:spPr>
      </p:pic>
      <p:grpSp>
        <p:nvGrpSpPr>
          <p:cNvPr id="2" name="Group 15"/>
          <p:cNvGrpSpPr>
            <a:grpSpLocks/>
          </p:cNvGrpSpPr>
          <p:nvPr/>
        </p:nvGrpSpPr>
        <p:grpSpPr bwMode="auto">
          <a:xfrm>
            <a:off x="3505200" y="1600200"/>
            <a:ext cx="3851275" cy="1752600"/>
            <a:chOff x="2784" y="739"/>
            <a:chExt cx="2426" cy="1104"/>
          </a:xfrm>
        </p:grpSpPr>
        <p:pic>
          <p:nvPicPr>
            <p:cNvPr id="12" name="Picture 14" descr="3-01666_callout17"/>
            <p:cNvPicPr>
              <a:picLocks noChangeAspect="1" noChangeArrowheads="1"/>
            </p:cNvPicPr>
            <p:nvPr/>
          </p:nvPicPr>
          <p:blipFill>
            <a:blip r:embed="rId3"/>
            <a:srcRect/>
            <a:stretch>
              <a:fillRect/>
            </a:stretch>
          </p:blipFill>
          <p:spPr bwMode="auto">
            <a:xfrm>
              <a:off x="2784" y="739"/>
              <a:ext cx="2400" cy="110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3" name="Rectangle 8"/>
            <p:cNvSpPr>
              <a:spLocks noChangeArrowheads="1"/>
            </p:cNvSpPr>
            <p:nvPr/>
          </p:nvSpPr>
          <p:spPr bwMode="auto">
            <a:xfrm>
              <a:off x="3360" y="806"/>
              <a:ext cx="1850" cy="756"/>
            </a:xfrm>
            <a:prstGeom prst="rect">
              <a:avLst/>
            </a:prstGeom>
            <a:noFill/>
            <a:ln w="9525">
              <a:noFill/>
              <a:miter lim="800000"/>
              <a:headEnd/>
              <a:tailEnd/>
            </a:ln>
            <a:effectLst/>
          </p:spPr>
          <p:txBody>
            <a:bodyPr>
              <a:spAutoFit/>
            </a:bodyPr>
            <a:lstStyle/>
            <a:p>
              <a:pPr algn="ctr" eaLnBrk="0" hangingPunct="0">
                <a:lnSpc>
                  <a:spcPct val="90000"/>
                </a:lnSpc>
                <a:spcBef>
                  <a:spcPct val="30000"/>
                </a:spcBef>
                <a:defRPr/>
              </a:pPr>
              <a:r>
                <a:rPr lang="en-US" sz="2000" dirty="0">
                  <a:effectLst>
                    <a:outerShdw blurRad="38100" dist="38100" dir="2700000" algn="tl">
                      <a:srgbClr val="000000">
                        <a:alpha val="43137"/>
                      </a:srgbClr>
                    </a:outerShdw>
                  </a:effectLst>
                  <a:latin typeface="Segoe UI" pitchFamily="34" charset="0"/>
                  <a:cs typeface="Segoe UI" pitchFamily="34" charset="0"/>
                </a:rPr>
                <a:t>Full integration into Microsoft Project for</a:t>
              </a:r>
              <a:br>
                <a:rPr lang="en-US" sz="2000" dirty="0">
                  <a:effectLst>
                    <a:outerShdw blurRad="38100" dist="38100" dir="2700000" algn="tl">
                      <a:srgbClr val="000000">
                        <a:alpha val="43137"/>
                      </a:srgbClr>
                    </a:outerShdw>
                  </a:effectLst>
                  <a:latin typeface="Segoe UI" pitchFamily="34" charset="0"/>
                  <a:cs typeface="Segoe UI" pitchFamily="34" charset="0"/>
                </a:rPr>
              </a:br>
              <a:r>
                <a:rPr lang="en-US" sz="2000" dirty="0">
                  <a:effectLst>
                    <a:outerShdw blurRad="38100" dist="38100" dir="2700000" algn="tl">
                      <a:srgbClr val="000000">
                        <a:alpha val="43137"/>
                      </a:srgbClr>
                    </a:outerShdw>
                  </a:effectLst>
                  <a:latin typeface="Segoe UI" pitchFamily="34" charset="0"/>
                  <a:cs typeface="Segoe UI" pitchFamily="34" charset="0"/>
                </a:rPr>
                <a:t>a real-time view</a:t>
              </a:r>
              <a:br>
                <a:rPr lang="en-US" sz="2000" dirty="0">
                  <a:effectLst>
                    <a:outerShdw blurRad="38100" dist="38100" dir="2700000" algn="tl">
                      <a:srgbClr val="000000">
                        <a:alpha val="43137"/>
                      </a:srgbClr>
                    </a:outerShdw>
                  </a:effectLst>
                  <a:latin typeface="Segoe UI" pitchFamily="34" charset="0"/>
                  <a:cs typeface="Segoe UI" pitchFamily="34" charset="0"/>
                </a:rPr>
              </a:br>
              <a:r>
                <a:rPr lang="en-US" sz="2000" dirty="0">
                  <a:effectLst>
                    <a:outerShdw blurRad="38100" dist="38100" dir="2700000" algn="tl">
                      <a:srgbClr val="000000">
                        <a:alpha val="43137"/>
                      </a:srgbClr>
                    </a:outerShdw>
                  </a:effectLst>
                  <a:latin typeface="Segoe UI" pitchFamily="34" charset="0"/>
                  <a:cs typeface="Segoe UI" pitchFamily="34" charset="0"/>
                </a:rPr>
                <a:t>of work items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2.4|1.5|1.4|2|1.8|1.3|1.9"/>
</p:tagLst>
</file>

<file path=ppt/tags/tag2.xml><?xml version="1.0" encoding="utf-8"?>
<p:tagLst xmlns:a="http://schemas.openxmlformats.org/drawingml/2006/main" xmlns:r="http://schemas.openxmlformats.org/officeDocument/2006/relationships" xmlns:p="http://schemas.openxmlformats.org/presentationml/2006/main">
  <p:tag name="TIMING" val="|0.3|1.1|1|1.1|1.3|1.3|1.8|1.4|1.2|1.9|1.4|2|1.8|1.6|1.6|1.2|1.1|2.5|2.6|1.6"/>
</p:tagLst>
</file>

<file path=ppt/tags/tag3.xml><?xml version="1.0" encoding="utf-8"?>
<p:tagLst xmlns:a="http://schemas.openxmlformats.org/drawingml/2006/main" xmlns:r="http://schemas.openxmlformats.org/officeDocument/2006/relationships" xmlns:p="http://schemas.openxmlformats.org/presentationml/2006/main">
  <p:tag name="TIMING" val="|.6|1|1|.5"/>
</p:tagLst>
</file>

<file path=ppt/tags/tag4.xml><?xml version="1.0" encoding="utf-8"?>
<p:tagLst xmlns:a="http://schemas.openxmlformats.org/drawingml/2006/main" xmlns:r="http://schemas.openxmlformats.org/officeDocument/2006/relationships" xmlns:p="http://schemas.openxmlformats.org/presentationml/2006/main">
  <p:tag name="TIMING" val="|7.3|17.1|3.5|5.5|3.9|1.1"/>
</p:tagLst>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79D3FA92-9314-4290-B9D0-1B0EA3AFF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Shades of Blue - Microsoft India DPE</Template>
  <TotalTime>189</TotalTime>
  <Words>843</Words>
  <Application>Microsoft Office PowerPoint</Application>
  <PresentationFormat>On-screen Show (4:3)</PresentationFormat>
  <Paragraphs>199</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Shades of Blue - Microsoft India DPE</vt:lpstr>
      <vt:lpstr>Software Configuration Management with TFS</vt:lpstr>
      <vt:lpstr>Visual Studio Team System</vt:lpstr>
      <vt:lpstr>Team Foundation Server</vt:lpstr>
      <vt:lpstr>Slide 4</vt:lpstr>
      <vt:lpstr>Example Workflow</vt:lpstr>
      <vt:lpstr>What is in a Work Item?</vt:lpstr>
      <vt:lpstr>Work Item Interface in Team Explorer</vt:lpstr>
      <vt:lpstr>Slide 8</vt:lpstr>
      <vt:lpstr>Project Planning</vt:lpstr>
      <vt:lpstr>How much work is left?</vt:lpstr>
      <vt:lpstr>Recognizing Sloppy Development Practices </vt:lpstr>
      <vt:lpstr>Slide 12</vt:lpstr>
      <vt:lpstr>Team Foundation Source Control</vt:lpstr>
      <vt:lpstr>Source Control Feature Support</vt:lpstr>
      <vt:lpstr>Source Control Feature Support</vt:lpstr>
      <vt:lpstr>Check-in Policies</vt:lpstr>
      <vt:lpstr>Distributed Development TFS Proxy</vt:lpstr>
      <vt:lpstr>Slide 18</vt:lpstr>
      <vt:lpstr>Project Portal</vt:lpstr>
      <vt:lpstr>Slide 20</vt:lpstr>
      <vt:lpstr>Process Enacted By Tooling</vt:lpstr>
      <vt:lpstr>Slide 22</vt:lpstr>
      <vt:lpstr>Build Process</vt:lpstr>
      <vt:lpstr>Continuous Integration</vt:lpstr>
      <vt:lpstr>Build and Deployment</vt:lpstr>
      <vt:lpstr>Team Foundation Server</vt:lpstr>
      <vt:lpstr>References</vt:lpstr>
      <vt:lpstr>Feedback / QnA</vt:lpstr>
      <vt:lpstr>Slide 29</vt:lpstr>
      <vt:lpstr>Slide 30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Session Sub Title (optional)</dc:title>
  <dc:subject>Launch Wave 2008</dc:subject>
  <dc:creator>Pandurang Nayak</dc:creator>
  <cp:keywords>VS 2008, WPF, Smart Clients</cp:keywords>
  <dc:description>Heroes Happen Here</dc:description>
  <cp:lastModifiedBy>tejkumar</cp:lastModifiedBy>
  <cp:revision>13</cp:revision>
  <dcterms:created xsi:type="dcterms:W3CDTF">2008-09-07T12:01:04Z</dcterms:created>
  <dcterms:modified xsi:type="dcterms:W3CDTF">2008-09-16T14:28:20Z</dcterms:modified>
  <cp:version>1</cp:version>
</cp:coreProperties>
</file>